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6"/>
  </p:notesMasterIdLst>
  <p:sldIdLst>
    <p:sldId id="257" r:id="rId2"/>
    <p:sldId id="340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309" r:id="rId11"/>
    <p:sldId id="284" r:id="rId12"/>
    <p:sldId id="308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1" r:id="rId24"/>
    <p:sldId id="323" r:id="rId25"/>
    <p:sldId id="320" r:id="rId26"/>
    <p:sldId id="324" r:id="rId27"/>
    <p:sldId id="325" r:id="rId28"/>
    <p:sldId id="326" r:id="rId29"/>
    <p:sldId id="327" r:id="rId30"/>
    <p:sldId id="328" r:id="rId31"/>
    <p:sldId id="332" r:id="rId32"/>
    <p:sldId id="329" r:id="rId33"/>
    <p:sldId id="330" r:id="rId34"/>
    <p:sldId id="375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61" r:id="rId44"/>
    <p:sldId id="362" r:id="rId45"/>
    <p:sldId id="333" r:id="rId46"/>
    <p:sldId id="334" r:id="rId47"/>
    <p:sldId id="335" r:id="rId48"/>
    <p:sldId id="363" r:id="rId49"/>
    <p:sldId id="336" r:id="rId50"/>
    <p:sldId id="337" r:id="rId51"/>
    <p:sldId id="338" r:id="rId52"/>
    <p:sldId id="342" r:id="rId53"/>
    <p:sldId id="343" r:id="rId54"/>
    <p:sldId id="344" r:id="rId55"/>
    <p:sldId id="345" r:id="rId56"/>
    <p:sldId id="346" r:id="rId57"/>
    <p:sldId id="347" r:id="rId58"/>
    <p:sldId id="348" r:id="rId59"/>
    <p:sldId id="349" r:id="rId60"/>
    <p:sldId id="364" r:id="rId61"/>
    <p:sldId id="365" r:id="rId62"/>
    <p:sldId id="350" r:id="rId63"/>
    <p:sldId id="351" r:id="rId64"/>
    <p:sldId id="352" r:id="rId65"/>
    <p:sldId id="366" r:id="rId66"/>
    <p:sldId id="367" r:id="rId67"/>
    <p:sldId id="368" r:id="rId68"/>
    <p:sldId id="369" r:id="rId69"/>
    <p:sldId id="370" r:id="rId70"/>
    <p:sldId id="371" r:id="rId71"/>
    <p:sldId id="372" r:id="rId72"/>
    <p:sldId id="376" r:id="rId73"/>
    <p:sldId id="373" r:id="rId74"/>
    <p:sldId id="374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102" autoAdjust="0"/>
    <p:restoredTop sz="94737" autoAdjust="0"/>
  </p:normalViewPr>
  <p:slideViewPr>
    <p:cSldViewPr snapToGrid="0">
      <p:cViewPr varScale="1">
        <p:scale>
          <a:sx n="75" d="100"/>
          <a:sy n="75" d="100"/>
        </p:scale>
        <p:origin x="780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17FE1-B43D-469C-B6F4-4F34793D0DF1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53CF3-CB5B-489F-AB51-AB2DC540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92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D53CF3-CB5B-489F-AB51-AB2DC54094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74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D53CF3-CB5B-489F-AB51-AB2DC540944E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68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EAAF-616B-4721-AB24-F5AA4CE216D3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7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10E55-6F5D-411E-A858-2AB5BBBA5CAF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3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ED496-A1AA-4D5A-B4B5-E47CA232271F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4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E20-84DC-4E75-A777-A8D7BF39AF51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8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B8312-0D05-43C6-BA3C-E1D6A5983798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6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F7F1-53FC-4C54-BDBB-3C4207E01628}" type="datetime1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77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4E97D-14D8-41A4-B14D-A41CDBF079B3}" type="datetime1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61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4B2C4-2DBE-46DD-9037-E5A468AF9A79}" type="datetime1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D227-ED63-4D85-B340-D06AC5C0ADCC}" type="datetime1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8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A8B0-9B46-418B-9D6A-6855B9CB2296}" type="datetime1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05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D46C7-F948-4781-BA5C-A571C4D4CD40}" type="datetime1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3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E3ED6-404E-4B17-AC20-CCAFBF69B692}" type="datetime1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09EC7-99F1-4A16-9E18-231DEEDAB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front.com/parsing-techniques/recursive-descent-parser/books.xml" TargetMode="External"/><Relationship Id="rId2" Type="http://schemas.openxmlformats.org/officeDocument/2006/relationships/hyperlink" Target="http://www.xfront.com/parsing-techniques/recursive-descent-parser/books-parser.xsl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xfront.com/parsing-techniques/recursive-descent-parser/books.xml" TargetMode="External"/><Relationship Id="rId2" Type="http://schemas.openxmlformats.org/officeDocument/2006/relationships/hyperlink" Target="http://www.xfront.com/parsing-techniques/recursive-descent-parser/expression-parser.xsl" TargetMode="Externa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Parsing-Techniques-Practical-Monographs-Computer/dp/038720248X/ref=sr_1_1?s=books&amp;ie=UTF8&amp;qid=1413408496&amp;sr=1-1&amp;keywords=parsing+techniques" TargetMode="External"/><Relationship Id="rId2" Type="http://schemas.openxmlformats.org/officeDocument/2006/relationships/hyperlink" Target="http://www.amazon.com/Modern-Compiler-Design-Dick-Grune/dp/1461446988/ref=sr_1_1?s=books&amp;ie=UTF8&amp;qid=1413408458&amp;sr=1-1&amp;keywords=modern+compiler+desig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Recursive Descent Parsing for XML Developers</a:t>
            </a:r>
            <a:endParaRPr lang="en-US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9614694" y="6173978"/>
            <a:ext cx="210661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</a:pPr>
            <a:r>
              <a:rPr lang="en-US" altLang="en-US" sz="1200" dirty="0" smtClean="0">
                <a:solidFill>
                  <a:srgbClr val="919191"/>
                </a:solidFill>
                <a:latin typeface="Arial" panose="020B0604020202020204" pitchFamily="34" charset="0"/>
              </a:rPr>
              <a:t>Roger L. Costello</a:t>
            </a:r>
          </a:p>
          <a:p>
            <a:pPr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</a:pPr>
            <a:r>
              <a:rPr lang="en-US" altLang="en-US" sz="1200" dirty="0" smtClean="0">
                <a:solidFill>
                  <a:srgbClr val="919191"/>
                </a:solidFill>
                <a:latin typeface="Arial" panose="020B0604020202020204" pitchFamily="34" charset="0"/>
              </a:rPr>
              <a:t>15 </a:t>
            </a:r>
            <a:r>
              <a:rPr lang="en-US" altLang="en-US" sz="1200" dirty="0" smtClean="0">
                <a:solidFill>
                  <a:srgbClr val="919191"/>
                </a:solidFill>
                <a:latin typeface="Arial" panose="020B0604020202020204" pitchFamily="34" charset="0"/>
              </a:rPr>
              <a:t>October 2014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8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-104775"/>
            <a:ext cx="10515600" cy="1325563"/>
          </a:xfrm>
        </p:spPr>
        <p:txBody>
          <a:bodyPr/>
          <a:lstStyle/>
          <a:p>
            <a:r>
              <a:rPr lang="en-US" dirty="0" smtClean="0"/>
              <a:t>Alternate view of the parser output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01467" y="3166420"/>
            <a:ext cx="176348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18868" y="1388669"/>
            <a:ext cx="1927796" cy="107721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6400"/>
                </a:solidFill>
              </a:rPr>
              <a:t>Books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Book+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Book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Title Authors Date ISBN Publisher</a:t>
            </a:r>
          </a:p>
          <a:p>
            <a:r>
              <a:rPr lang="en-US" sz="800" dirty="0">
                <a:solidFill>
                  <a:srgbClr val="006400"/>
                </a:solidFill>
              </a:rPr>
              <a:t>Authors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800" dirty="0">
                <a:solidFill>
                  <a:srgbClr val="006400"/>
                </a:solidFill>
              </a:rPr>
              <a:t>Author+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Title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Author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Date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ISBN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>
              <a:solidFill>
                <a:srgbClr val="000000"/>
              </a:solidFill>
            </a:endParaRPr>
          </a:p>
          <a:p>
            <a:r>
              <a:rPr lang="en-US" sz="800" dirty="0">
                <a:solidFill>
                  <a:srgbClr val="006400"/>
                </a:solidFill>
              </a:rPr>
              <a:t>Publisher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/>
          </a:p>
        </p:txBody>
      </p:sp>
      <p:sp>
        <p:nvSpPr>
          <p:cNvPr id="13" name="Rectangle 12"/>
          <p:cNvSpPr/>
          <p:nvPr/>
        </p:nvSpPr>
        <p:spPr>
          <a:xfrm>
            <a:off x="1978948" y="2415945"/>
            <a:ext cx="2316480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rgbClr val="000096"/>
                </a:solidFill>
              </a:rPr>
              <a:t>&lt;input&gt;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Dick Grune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 Ceriel J.H. Jacobs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2007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978-0-387-20248-8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Springer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Graph Theory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1993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0-486-67870-9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Formal Languages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2012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0-486-66697-2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 smtClean="0">
                <a:solidFill>
                  <a:srgbClr val="000096"/>
                </a:solidFill>
              </a:rPr>
              <a:t>&lt;/input&gt;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4842971" y="1068204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42372" y="2050285"/>
            <a:ext cx="220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representation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669815" y="4475111"/>
            <a:ext cx="1128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Parse tree</a:t>
            </a:r>
            <a:endParaRPr lang="en-US" dirty="0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4413504" y="3377184"/>
            <a:ext cx="505364" cy="195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791200" y="2546355"/>
            <a:ext cx="219456" cy="559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>
            <a:off x="5791200" y="3956055"/>
            <a:ext cx="219456" cy="559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638189" y="4574911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2424868" y="5168979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71" name="Straight Connector 70"/>
          <p:cNvCxnSpPr>
            <a:stCxn id="69" idx="2"/>
            <a:endCxn id="70" idx="0"/>
          </p:cNvCxnSpPr>
          <p:nvPr/>
        </p:nvCxnSpPr>
        <p:spPr>
          <a:xfrm flipH="1">
            <a:off x="2675899" y="4851910"/>
            <a:ext cx="3243072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342696" y="5734275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1885240" y="5728179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2622856" y="5734275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3189784" y="5740371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3756712" y="5746467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77" name="Straight Connector 76"/>
          <p:cNvCxnSpPr>
            <a:stCxn id="70" idx="2"/>
            <a:endCxn id="72" idx="0"/>
          </p:cNvCxnSpPr>
          <p:nvPr/>
        </p:nvCxnSpPr>
        <p:spPr>
          <a:xfrm flipH="1">
            <a:off x="1572086" y="5445978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0" idx="2"/>
            <a:endCxn id="73" idx="0"/>
          </p:cNvCxnSpPr>
          <p:nvPr/>
        </p:nvCxnSpPr>
        <p:spPr>
          <a:xfrm flipH="1">
            <a:off x="2224724" y="5445978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0" idx="2"/>
            <a:endCxn id="74" idx="0"/>
          </p:cNvCxnSpPr>
          <p:nvPr/>
        </p:nvCxnSpPr>
        <p:spPr>
          <a:xfrm>
            <a:off x="2675899" y="5445978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70" idx="2"/>
            <a:endCxn id="75" idx="0"/>
          </p:cNvCxnSpPr>
          <p:nvPr/>
        </p:nvCxnSpPr>
        <p:spPr>
          <a:xfrm>
            <a:off x="2675899" y="5445978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70" idx="2"/>
            <a:endCxn id="76" idx="0"/>
          </p:cNvCxnSpPr>
          <p:nvPr/>
        </p:nvCxnSpPr>
        <p:spPr>
          <a:xfrm>
            <a:off x="2675899" y="5445978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/>
          <p:cNvSpPr/>
          <p:nvPr/>
        </p:nvSpPr>
        <p:spPr>
          <a:xfrm>
            <a:off x="5721527" y="5168979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4639355" y="5734275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5181899" y="5728179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1579115" y="6333545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5919515" y="5734275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6486443" y="5740371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7053371" y="5746467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89" name="Straight Connector 88"/>
          <p:cNvCxnSpPr>
            <a:stCxn id="82" idx="2"/>
            <a:endCxn id="83" idx="0"/>
          </p:cNvCxnSpPr>
          <p:nvPr/>
        </p:nvCxnSpPr>
        <p:spPr>
          <a:xfrm flipH="1">
            <a:off x="4868745" y="5445978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82" idx="2"/>
            <a:endCxn id="84" idx="0"/>
          </p:cNvCxnSpPr>
          <p:nvPr/>
        </p:nvCxnSpPr>
        <p:spPr>
          <a:xfrm flipH="1">
            <a:off x="5521383" y="5445978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82" idx="2"/>
            <a:endCxn id="86" idx="0"/>
          </p:cNvCxnSpPr>
          <p:nvPr/>
        </p:nvCxnSpPr>
        <p:spPr>
          <a:xfrm>
            <a:off x="5972558" y="5445978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82" idx="2"/>
            <a:endCxn id="87" idx="0"/>
          </p:cNvCxnSpPr>
          <p:nvPr/>
        </p:nvCxnSpPr>
        <p:spPr>
          <a:xfrm>
            <a:off x="5972558" y="5445978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82" idx="2"/>
            <a:endCxn id="88" idx="0"/>
          </p:cNvCxnSpPr>
          <p:nvPr/>
        </p:nvCxnSpPr>
        <p:spPr>
          <a:xfrm>
            <a:off x="5972558" y="5445978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9068231" y="5162883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7986059" y="5728179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8528603" y="5722083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97" name="Straight Connector 96"/>
          <p:cNvCxnSpPr/>
          <p:nvPr/>
        </p:nvCxnSpPr>
        <p:spPr>
          <a:xfrm>
            <a:off x="8868087" y="5999082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8558788" y="6316151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9266219" y="5728179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9833147" y="5734275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101" name="Straight Connector 100"/>
          <p:cNvCxnSpPr>
            <a:stCxn id="94" idx="2"/>
            <a:endCxn id="95" idx="0"/>
          </p:cNvCxnSpPr>
          <p:nvPr/>
        </p:nvCxnSpPr>
        <p:spPr>
          <a:xfrm flipH="1">
            <a:off x="8215449" y="5439882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4" idx="2"/>
            <a:endCxn id="96" idx="0"/>
          </p:cNvCxnSpPr>
          <p:nvPr/>
        </p:nvCxnSpPr>
        <p:spPr>
          <a:xfrm flipH="1">
            <a:off x="8868087" y="5439882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94" idx="2"/>
            <a:endCxn id="99" idx="0"/>
          </p:cNvCxnSpPr>
          <p:nvPr/>
        </p:nvCxnSpPr>
        <p:spPr>
          <a:xfrm>
            <a:off x="9319262" y="5439882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94" idx="2"/>
            <a:endCxn id="100" idx="0"/>
          </p:cNvCxnSpPr>
          <p:nvPr/>
        </p:nvCxnSpPr>
        <p:spPr>
          <a:xfrm>
            <a:off x="9319262" y="5439882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69" idx="2"/>
            <a:endCxn id="82" idx="0"/>
          </p:cNvCxnSpPr>
          <p:nvPr/>
        </p:nvCxnSpPr>
        <p:spPr>
          <a:xfrm>
            <a:off x="5918971" y="4851910"/>
            <a:ext cx="5358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69" idx="2"/>
            <a:endCxn id="94" idx="0"/>
          </p:cNvCxnSpPr>
          <p:nvPr/>
        </p:nvCxnSpPr>
        <p:spPr>
          <a:xfrm>
            <a:off x="5918971" y="4851910"/>
            <a:ext cx="340029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10390041" y="5722082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108" name="Straight Connector 107"/>
          <p:cNvCxnSpPr>
            <a:stCxn id="94" idx="2"/>
            <a:endCxn id="107" idx="0"/>
          </p:cNvCxnSpPr>
          <p:nvPr/>
        </p:nvCxnSpPr>
        <p:spPr>
          <a:xfrm>
            <a:off x="9319262" y="5439882"/>
            <a:ext cx="1454058" cy="28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2146043" y="6327449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110" name="Straight Connector 109"/>
          <p:cNvCxnSpPr>
            <a:endCxn id="85" idx="0"/>
          </p:cNvCxnSpPr>
          <p:nvPr/>
        </p:nvCxnSpPr>
        <p:spPr>
          <a:xfrm flipH="1">
            <a:off x="1889457" y="6016476"/>
            <a:ext cx="30375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109" idx="0"/>
          </p:cNvCxnSpPr>
          <p:nvPr/>
        </p:nvCxnSpPr>
        <p:spPr>
          <a:xfrm>
            <a:off x="2193214" y="6016476"/>
            <a:ext cx="26317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508214" y="5994078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5198915" y="6311147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114" name="Rectangle 113"/>
          <p:cNvSpPr/>
          <p:nvPr/>
        </p:nvSpPr>
        <p:spPr>
          <a:xfrm>
            <a:off x="995911" y="5897456"/>
            <a:ext cx="98937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endParaRPr lang="en-US" sz="800" dirty="0"/>
          </a:p>
        </p:txBody>
      </p:sp>
      <p:sp>
        <p:nvSpPr>
          <p:cNvPr id="115" name="Rectangle 114"/>
          <p:cNvSpPr/>
          <p:nvPr/>
        </p:nvSpPr>
        <p:spPr>
          <a:xfrm>
            <a:off x="1518575" y="6506925"/>
            <a:ext cx="64312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Dick Grune</a:t>
            </a:r>
            <a:endParaRPr lang="en-US" sz="800" dirty="0"/>
          </a:p>
        </p:txBody>
      </p:sp>
      <p:sp>
        <p:nvSpPr>
          <p:cNvPr id="116" name="Rectangle 115"/>
          <p:cNvSpPr/>
          <p:nvPr/>
        </p:nvSpPr>
        <p:spPr>
          <a:xfrm>
            <a:off x="2118412" y="6499208"/>
            <a:ext cx="8915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Ceriel J.H. Jacobs</a:t>
            </a:r>
            <a:endParaRPr lang="en-US" sz="800" dirty="0"/>
          </a:p>
        </p:txBody>
      </p:sp>
      <p:sp>
        <p:nvSpPr>
          <p:cNvPr id="117" name="Rectangle 116"/>
          <p:cNvSpPr/>
          <p:nvPr/>
        </p:nvSpPr>
        <p:spPr>
          <a:xfrm>
            <a:off x="2635861" y="5901465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2007</a:t>
            </a:r>
            <a:endParaRPr lang="en-US" sz="800" dirty="0"/>
          </a:p>
        </p:txBody>
      </p:sp>
      <p:sp>
        <p:nvSpPr>
          <p:cNvPr id="118" name="Rectangle 117"/>
          <p:cNvSpPr/>
          <p:nvPr/>
        </p:nvSpPr>
        <p:spPr>
          <a:xfrm>
            <a:off x="2983303" y="5899013"/>
            <a:ext cx="9797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978-0-387-20248-8</a:t>
            </a:r>
            <a:endParaRPr lang="en-US" sz="800" dirty="0"/>
          </a:p>
        </p:txBody>
      </p:sp>
      <p:sp>
        <p:nvSpPr>
          <p:cNvPr id="119" name="Rectangle 118"/>
          <p:cNvSpPr/>
          <p:nvPr/>
        </p:nvSpPr>
        <p:spPr>
          <a:xfrm>
            <a:off x="3922060" y="5887778"/>
            <a:ext cx="53412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Springer</a:t>
            </a:r>
            <a:endParaRPr lang="en-US" sz="800" dirty="0"/>
          </a:p>
        </p:txBody>
      </p:sp>
      <p:sp>
        <p:nvSpPr>
          <p:cNvPr id="120" name="Rectangle 119"/>
          <p:cNvSpPr/>
          <p:nvPr/>
        </p:nvSpPr>
        <p:spPr>
          <a:xfrm>
            <a:off x="4449279" y="5901177"/>
            <a:ext cx="8402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</a:rPr>
              <a:t>Introduction to </a:t>
            </a:r>
            <a:endParaRPr lang="en-US" sz="800" dirty="0" smtClean="0">
              <a:solidFill>
                <a:srgbClr val="000000"/>
              </a:solidFill>
            </a:endParaRPr>
          </a:p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Graph </a:t>
            </a:r>
            <a:r>
              <a:rPr lang="en-US" sz="800" dirty="0">
                <a:solidFill>
                  <a:srgbClr val="000000"/>
                </a:solidFill>
              </a:rPr>
              <a:t>Theory</a:t>
            </a:r>
            <a:endParaRPr lang="en-US" sz="800" dirty="0"/>
          </a:p>
        </p:txBody>
      </p:sp>
      <p:sp>
        <p:nvSpPr>
          <p:cNvPr id="121" name="Rectangle 120"/>
          <p:cNvSpPr/>
          <p:nvPr/>
        </p:nvSpPr>
        <p:spPr>
          <a:xfrm>
            <a:off x="4991657" y="6471100"/>
            <a:ext cx="9541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endParaRPr lang="en-US" sz="800" dirty="0"/>
          </a:p>
        </p:txBody>
      </p:sp>
      <p:sp>
        <p:nvSpPr>
          <p:cNvPr id="122" name="Rectangle 121"/>
          <p:cNvSpPr/>
          <p:nvPr/>
        </p:nvSpPr>
        <p:spPr>
          <a:xfrm>
            <a:off x="5949651" y="5901177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1993</a:t>
            </a:r>
            <a:endParaRPr lang="en-US" sz="800" dirty="0"/>
          </a:p>
        </p:txBody>
      </p:sp>
      <p:sp>
        <p:nvSpPr>
          <p:cNvPr id="123" name="Rectangle 122"/>
          <p:cNvSpPr/>
          <p:nvPr/>
        </p:nvSpPr>
        <p:spPr>
          <a:xfrm>
            <a:off x="6305345" y="5913369"/>
            <a:ext cx="7938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0-486-67870-9</a:t>
            </a:r>
            <a:endParaRPr lang="en-US" sz="800" dirty="0"/>
          </a:p>
        </p:txBody>
      </p:sp>
      <p:sp>
        <p:nvSpPr>
          <p:cNvPr id="124" name="Rectangle 123"/>
          <p:cNvSpPr/>
          <p:nvPr/>
        </p:nvSpPr>
        <p:spPr>
          <a:xfrm>
            <a:off x="6989804" y="5923068"/>
            <a:ext cx="9669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endParaRPr lang="en-US" sz="800" dirty="0"/>
          </a:p>
        </p:txBody>
      </p:sp>
      <p:sp>
        <p:nvSpPr>
          <p:cNvPr id="125" name="Rectangle 124"/>
          <p:cNvSpPr/>
          <p:nvPr/>
        </p:nvSpPr>
        <p:spPr>
          <a:xfrm>
            <a:off x="7789055" y="5887778"/>
            <a:ext cx="9380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</a:rPr>
              <a:t>Introduction to </a:t>
            </a:r>
            <a:endParaRPr lang="en-US" sz="800" dirty="0" smtClean="0">
              <a:solidFill>
                <a:srgbClr val="000000"/>
              </a:solidFill>
            </a:endParaRPr>
          </a:p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Formal </a:t>
            </a:r>
            <a:r>
              <a:rPr lang="en-US" sz="800" dirty="0">
                <a:solidFill>
                  <a:srgbClr val="000000"/>
                </a:solidFill>
              </a:rPr>
              <a:t>Languages</a:t>
            </a:r>
            <a:endParaRPr lang="en-US" sz="800" dirty="0"/>
          </a:p>
        </p:txBody>
      </p:sp>
      <p:sp>
        <p:nvSpPr>
          <p:cNvPr id="126" name="Rectangle 125"/>
          <p:cNvSpPr/>
          <p:nvPr/>
        </p:nvSpPr>
        <p:spPr>
          <a:xfrm>
            <a:off x="8481067" y="6508294"/>
            <a:ext cx="8851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endParaRPr lang="en-US" sz="800" dirty="0"/>
          </a:p>
        </p:txBody>
      </p:sp>
      <p:sp>
        <p:nvSpPr>
          <p:cNvPr id="127" name="Rectangle 126"/>
          <p:cNvSpPr/>
          <p:nvPr/>
        </p:nvSpPr>
        <p:spPr>
          <a:xfrm>
            <a:off x="9323083" y="5913369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2012</a:t>
            </a:r>
            <a:endParaRPr lang="en-US" sz="800" dirty="0"/>
          </a:p>
        </p:txBody>
      </p:sp>
      <p:sp>
        <p:nvSpPr>
          <p:cNvPr id="128" name="Rectangle 127"/>
          <p:cNvSpPr/>
          <p:nvPr/>
        </p:nvSpPr>
        <p:spPr>
          <a:xfrm>
            <a:off x="9721724" y="5923068"/>
            <a:ext cx="7938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0-486-66697-2</a:t>
            </a:r>
            <a:endParaRPr lang="en-US" sz="800" dirty="0"/>
          </a:p>
        </p:txBody>
      </p:sp>
      <p:sp>
        <p:nvSpPr>
          <p:cNvPr id="129" name="Rectangle 128"/>
          <p:cNvSpPr/>
          <p:nvPr/>
        </p:nvSpPr>
        <p:spPr>
          <a:xfrm>
            <a:off x="10384951" y="5874074"/>
            <a:ext cx="9669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5753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Techniques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last 50 years many parsing techniques have been created.</a:t>
            </a:r>
          </a:p>
          <a:p>
            <a:r>
              <a:rPr lang="en-US" dirty="0" smtClean="0"/>
              <a:t>Some parsing </a:t>
            </a:r>
            <a:r>
              <a:rPr lang="en-US" dirty="0"/>
              <a:t>techniques </a:t>
            </a:r>
            <a:r>
              <a:rPr lang="en-US" dirty="0" smtClean="0"/>
              <a:t>work from the starting grammar rule to the bottom. </a:t>
            </a:r>
            <a:r>
              <a:rPr lang="en-US" dirty="0" smtClean="0"/>
              <a:t>Those </a:t>
            </a:r>
            <a:r>
              <a:rPr lang="en-US" dirty="0" smtClean="0"/>
              <a:t>are called top-down parsing techniques.</a:t>
            </a:r>
          </a:p>
          <a:p>
            <a:r>
              <a:rPr lang="en-US" dirty="0" smtClean="0"/>
              <a:t>Other parsing </a:t>
            </a:r>
            <a:r>
              <a:rPr lang="en-US" dirty="0"/>
              <a:t>techniques </a:t>
            </a:r>
            <a:r>
              <a:rPr lang="en-US" dirty="0" smtClean="0"/>
              <a:t>work from the bottom grammar rules to the </a:t>
            </a:r>
            <a:r>
              <a:rPr lang="en-US" dirty="0"/>
              <a:t>starting grammar </a:t>
            </a:r>
            <a:r>
              <a:rPr lang="en-US" dirty="0" smtClean="0"/>
              <a:t>rule. </a:t>
            </a:r>
            <a:r>
              <a:rPr lang="en-US" dirty="0" smtClean="0"/>
              <a:t>Those </a:t>
            </a:r>
            <a:r>
              <a:rPr lang="en-US" dirty="0"/>
              <a:t>are called </a:t>
            </a:r>
            <a:r>
              <a:rPr lang="en-US" dirty="0" smtClean="0"/>
              <a:t>bottom-up </a:t>
            </a:r>
            <a:r>
              <a:rPr lang="en-US" dirty="0"/>
              <a:t>parsing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The following slides explain the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dirty="0" smtClean="0"/>
              <a:t>recursive descent parsing </a:t>
            </a:r>
            <a:r>
              <a:rPr lang="en-US" dirty="0" smtClean="0"/>
              <a:t>technique.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r>
              <a:rPr lang="en-US" dirty="0" smtClean="0"/>
              <a:t> It is a top-down parsing technique.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379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Terminology: Token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token is an atomic (indivisible) unit.</a:t>
            </a:r>
          </a:p>
          <a:p>
            <a:r>
              <a:rPr lang="en-US" dirty="0" smtClean="0"/>
              <a:t>Each item in the input is a token.</a:t>
            </a:r>
          </a:p>
          <a:p>
            <a:r>
              <a:rPr lang="en-US" dirty="0" smtClean="0"/>
              <a:t>After </a:t>
            </a:r>
            <a:r>
              <a:rPr lang="en-US" dirty="0" smtClean="0"/>
              <a:t>parsing </a:t>
            </a:r>
            <a:r>
              <a:rPr lang="en-US" dirty="0" smtClean="0"/>
              <a:t>the tokens will be leaf nodes.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70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input consists of a sequence of tokens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56152" y="1991096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&lt;input&gt;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&lt;/input&gt;</a:t>
            </a:r>
            <a:endParaRPr lang="en-US" sz="1400" dirty="0"/>
          </a:p>
        </p:txBody>
      </p:sp>
      <p:sp>
        <p:nvSpPr>
          <p:cNvPr id="5" name="Left Brace 4"/>
          <p:cNvSpPr/>
          <p:nvPr/>
        </p:nvSpPr>
        <p:spPr>
          <a:xfrm>
            <a:off x="3594100" y="2260600"/>
            <a:ext cx="301752" cy="33655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51167" y="3707884"/>
            <a:ext cx="2542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of these are tokens. </a:t>
            </a:r>
            <a:r>
              <a:rPr lang="en-US" dirty="0"/>
              <a:t>T</a:t>
            </a:r>
            <a:r>
              <a:rPr lang="en-US" dirty="0" smtClean="0"/>
              <a:t>his input consists of 16 tokens.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85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smtClean="0"/>
              <a:t>parsing </a:t>
            </a:r>
            <a:r>
              <a:rPr lang="en-US" dirty="0" smtClean="0"/>
              <a:t>the tokens will be leaf nodes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03220" y="1687354"/>
            <a:ext cx="41696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&lt;Books&gt;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0-486-66697-2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&lt;/Books&gt;</a:t>
            </a:r>
            <a:endParaRPr lang="en-US" sz="11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5194300" y="2171700"/>
            <a:ext cx="2362200" cy="635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5156200" y="2476500"/>
            <a:ext cx="241300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5511800" y="2641600"/>
            <a:ext cx="2044700" cy="165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457700" y="2806700"/>
            <a:ext cx="3124200" cy="206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5194300" y="2806700"/>
            <a:ext cx="237490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156200" y="2806700"/>
            <a:ext cx="2413000" cy="481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791200" y="2806700"/>
            <a:ext cx="1778000" cy="965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511800" y="2806700"/>
            <a:ext cx="2070100" cy="1322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279900" y="2806700"/>
            <a:ext cx="3302000" cy="157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699000" y="2806700"/>
            <a:ext cx="2882900" cy="1714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5410200" y="2806700"/>
            <a:ext cx="2171700" cy="1905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930900" y="2806700"/>
            <a:ext cx="1663700" cy="2400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168900" y="2806700"/>
            <a:ext cx="2425700" cy="2730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356100" y="2806700"/>
            <a:ext cx="3238500" cy="3111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4988052" y="2806700"/>
            <a:ext cx="2606040" cy="327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626100" y="2806700"/>
            <a:ext cx="1981200" cy="3441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607300" y="2641600"/>
            <a:ext cx="2604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tokens (terminal symbols)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58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view of the tokens, </a:t>
            </a:r>
            <a:r>
              <a:rPr lang="en-US" dirty="0" smtClean="0"/>
              <a:t>after parsing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459752" y="1982788"/>
            <a:ext cx="5615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000096"/>
                </a:solidFill>
              </a:rPr>
              <a:t>Books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46431" y="25768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cxnSp>
        <p:nvCxnSpPr>
          <p:cNvPr id="5" name="Straight Connector 4"/>
          <p:cNvCxnSpPr>
            <a:stCxn id="3" idx="2"/>
            <a:endCxn id="4" idx="0"/>
          </p:cNvCxnSpPr>
          <p:nvPr/>
        </p:nvCxnSpPr>
        <p:spPr>
          <a:xfrm flipH="1">
            <a:off x="2497462" y="2259787"/>
            <a:ext cx="3243072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164259" y="31421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06803" y="31360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44419" y="31421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11347" y="31482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578275" y="31543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>
          <a:xfrm flipH="1">
            <a:off x="1393649" y="28538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2"/>
            <a:endCxn id="7" idx="0"/>
          </p:cNvCxnSpPr>
          <p:nvPr/>
        </p:nvCxnSpPr>
        <p:spPr>
          <a:xfrm flipH="1">
            <a:off x="2046287" y="28538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2"/>
            <a:endCxn id="8" idx="0"/>
          </p:cNvCxnSpPr>
          <p:nvPr/>
        </p:nvCxnSpPr>
        <p:spPr>
          <a:xfrm>
            <a:off x="2497462" y="28538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" idx="2"/>
            <a:endCxn id="9" idx="0"/>
          </p:cNvCxnSpPr>
          <p:nvPr/>
        </p:nvCxnSpPr>
        <p:spPr>
          <a:xfrm>
            <a:off x="2497462" y="28538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4" idx="2"/>
            <a:endCxn id="10" idx="0"/>
          </p:cNvCxnSpPr>
          <p:nvPr/>
        </p:nvCxnSpPr>
        <p:spPr>
          <a:xfrm>
            <a:off x="2497462" y="28538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5543090" y="2576856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60918" y="3142152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03462" y="3136056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00678" y="3741422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741078" y="3142152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308006" y="3148248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874934" y="3154344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23" name="Straight Connector 22"/>
          <p:cNvCxnSpPr>
            <a:stCxn id="16" idx="2"/>
            <a:endCxn id="17" idx="0"/>
          </p:cNvCxnSpPr>
          <p:nvPr/>
        </p:nvCxnSpPr>
        <p:spPr>
          <a:xfrm flipH="1">
            <a:off x="4690308" y="2853855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2"/>
            <a:endCxn id="18" idx="0"/>
          </p:cNvCxnSpPr>
          <p:nvPr/>
        </p:nvCxnSpPr>
        <p:spPr>
          <a:xfrm flipH="1">
            <a:off x="5342946" y="2853855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6" idx="2"/>
            <a:endCxn id="20" idx="0"/>
          </p:cNvCxnSpPr>
          <p:nvPr/>
        </p:nvCxnSpPr>
        <p:spPr>
          <a:xfrm>
            <a:off x="5794121" y="2853855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6" idx="2"/>
            <a:endCxn id="21" idx="0"/>
          </p:cNvCxnSpPr>
          <p:nvPr/>
        </p:nvCxnSpPr>
        <p:spPr>
          <a:xfrm>
            <a:off x="5794121" y="2853855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6" idx="2"/>
            <a:endCxn id="22" idx="0"/>
          </p:cNvCxnSpPr>
          <p:nvPr/>
        </p:nvCxnSpPr>
        <p:spPr>
          <a:xfrm>
            <a:off x="5794121" y="2853855"/>
            <a:ext cx="1464092" cy="300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889794" y="2570760"/>
            <a:ext cx="5020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Book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807622" y="3136056"/>
            <a:ext cx="4587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Title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350166" y="3129960"/>
            <a:ext cx="6789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Authors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8689650" y="3406959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380351" y="3724028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087782" y="3136056"/>
            <a:ext cx="4781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Date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9654710" y="3142152"/>
            <a:ext cx="4764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ISBN</a:t>
            </a:r>
            <a:endParaRPr lang="en-US" dirty="0"/>
          </a:p>
        </p:txBody>
      </p:sp>
      <p:cxnSp>
        <p:nvCxnSpPr>
          <p:cNvPr id="35" name="Straight Connector 34"/>
          <p:cNvCxnSpPr>
            <a:stCxn id="28" idx="2"/>
            <a:endCxn id="29" idx="0"/>
          </p:cNvCxnSpPr>
          <p:nvPr/>
        </p:nvCxnSpPr>
        <p:spPr>
          <a:xfrm flipH="1">
            <a:off x="8037012" y="2847759"/>
            <a:ext cx="1103813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8" idx="2"/>
            <a:endCxn id="30" idx="0"/>
          </p:cNvCxnSpPr>
          <p:nvPr/>
        </p:nvCxnSpPr>
        <p:spPr>
          <a:xfrm flipH="1">
            <a:off x="8689650" y="2847759"/>
            <a:ext cx="451175" cy="2822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8" idx="2"/>
            <a:endCxn id="33" idx="0"/>
          </p:cNvCxnSpPr>
          <p:nvPr/>
        </p:nvCxnSpPr>
        <p:spPr>
          <a:xfrm>
            <a:off x="9140825" y="2847759"/>
            <a:ext cx="186029" cy="28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8" idx="2"/>
            <a:endCxn id="34" idx="0"/>
          </p:cNvCxnSpPr>
          <p:nvPr/>
        </p:nvCxnSpPr>
        <p:spPr>
          <a:xfrm>
            <a:off x="9140825" y="2847759"/>
            <a:ext cx="752091" cy="294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" idx="2"/>
            <a:endCxn id="16" idx="0"/>
          </p:cNvCxnSpPr>
          <p:nvPr/>
        </p:nvCxnSpPr>
        <p:spPr>
          <a:xfrm>
            <a:off x="5740534" y="2259787"/>
            <a:ext cx="5358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" idx="2"/>
            <a:endCxn id="28" idx="0"/>
          </p:cNvCxnSpPr>
          <p:nvPr/>
        </p:nvCxnSpPr>
        <p:spPr>
          <a:xfrm>
            <a:off x="5740534" y="2259787"/>
            <a:ext cx="340029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0211604" y="3129959"/>
            <a:ext cx="7665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Publisher</a:t>
            </a:r>
            <a:endParaRPr lang="en-US" dirty="0"/>
          </a:p>
        </p:txBody>
      </p:sp>
      <p:cxnSp>
        <p:nvCxnSpPr>
          <p:cNvPr id="42" name="Straight Connector 41"/>
          <p:cNvCxnSpPr>
            <a:stCxn id="28" idx="2"/>
            <a:endCxn id="41" idx="0"/>
          </p:cNvCxnSpPr>
          <p:nvPr/>
        </p:nvCxnSpPr>
        <p:spPr>
          <a:xfrm>
            <a:off x="9140825" y="2847759"/>
            <a:ext cx="1454058" cy="28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967606" y="3735326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cxnSp>
        <p:nvCxnSpPr>
          <p:cNvPr id="44" name="Straight Connector 43"/>
          <p:cNvCxnSpPr>
            <a:endCxn id="19" idx="0"/>
          </p:cNvCxnSpPr>
          <p:nvPr/>
        </p:nvCxnSpPr>
        <p:spPr>
          <a:xfrm flipH="1">
            <a:off x="1711020" y="3424353"/>
            <a:ext cx="303757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endCxn id="43" idx="0"/>
          </p:cNvCxnSpPr>
          <p:nvPr/>
        </p:nvCxnSpPr>
        <p:spPr>
          <a:xfrm>
            <a:off x="2014777" y="3424353"/>
            <a:ext cx="263171" cy="310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329777" y="3401955"/>
            <a:ext cx="0" cy="3170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020478" y="3719024"/>
            <a:ext cx="6206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000096"/>
                </a:solidFill>
              </a:rPr>
              <a:t>Author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817474" y="3305333"/>
            <a:ext cx="98937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endParaRPr lang="en-US" sz="800" dirty="0"/>
          </a:p>
        </p:txBody>
      </p:sp>
      <p:sp>
        <p:nvSpPr>
          <p:cNvPr id="49" name="Rectangle 48"/>
          <p:cNvSpPr/>
          <p:nvPr/>
        </p:nvSpPr>
        <p:spPr>
          <a:xfrm>
            <a:off x="1340138" y="3914802"/>
            <a:ext cx="64312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Dick Grune</a:t>
            </a:r>
            <a:endParaRPr lang="en-US" sz="800" dirty="0"/>
          </a:p>
        </p:txBody>
      </p:sp>
      <p:sp>
        <p:nvSpPr>
          <p:cNvPr id="51" name="Rectangle 50"/>
          <p:cNvSpPr/>
          <p:nvPr/>
        </p:nvSpPr>
        <p:spPr>
          <a:xfrm>
            <a:off x="1939975" y="3907085"/>
            <a:ext cx="89159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Ceriel J.H. Jacobs</a:t>
            </a:r>
            <a:endParaRPr lang="en-US" sz="800" dirty="0"/>
          </a:p>
        </p:txBody>
      </p:sp>
      <p:sp>
        <p:nvSpPr>
          <p:cNvPr id="52" name="Rectangle 51"/>
          <p:cNvSpPr/>
          <p:nvPr/>
        </p:nvSpPr>
        <p:spPr>
          <a:xfrm>
            <a:off x="2457424" y="3309342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2007</a:t>
            </a:r>
            <a:endParaRPr lang="en-US" sz="800" dirty="0"/>
          </a:p>
        </p:txBody>
      </p:sp>
      <p:sp>
        <p:nvSpPr>
          <p:cNvPr id="53" name="Rectangle 52"/>
          <p:cNvSpPr/>
          <p:nvPr/>
        </p:nvSpPr>
        <p:spPr>
          <a:xfrm>
            <a:off x="2804866" y="3306890"/>
            <a:ext cx="9797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978-0-387-20248-8</a:t>
            </a:r>
            <a:endParaRPr lang="en-US" sz="800" dirty="0"/>
          </a:p>
        </p:txBody>
      </p:sp>
      <p:sp>
        <p:nvSpPr>
          <p:cNvPr id="54" name="Rectangle 53"/>
          <p:cNvSpPr/>
          <p:nvPr/>
        </p:nvSpPr>
        <p:spPr>
          <a:xfrm>
            <a:off x="3743623" y="3295655"/>
            <a:ext cx="53412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Springer</a:t>
            </a:r>
            <a:endParaRPr lang="en-US" sz="800" dirty="0"/>
          </a:p>
        </p:txBody>
      </p:sp>
      <p:sp>
        <p:nvSpPr>
          <p:cNvPr id="55" name="Rectangle 54"/>
          <p:cNvSpPr/>
          <p:nvPr/>
        </p:nvSpPr>
        <p:spPr>
          <a:xfrm>
            <a:off x="4270842" y="3309054"/>
            <a:ext cx="8402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</a:rPr>
              <a:t>Introduction to </a:t>
            </a:r>
            <a:endParaRPr lang="en-US" sz="800" dirty="0" smtClean="0">
              <a:solidFill>
                <a:srgbClr val="000000"/>
              </a:solidFill>
            </a:endParaRPr>
          </a:p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Graph </a:t>
            </a:r>
            <a:r>
              <a:rPr lang="en-US" sz="800" dirty="0">
                <a:solidFill>
                  <a:srgbClr val="000000"/>
                </a:solidFill>
              </a:rPr>
              <a:t>Theory</a:t>
            </a:r>
            <a:endParaRPr lang="en-US" sz="800" dirty="0"/>
          </a:p>
        </p:txBody>
      </p:sp>
      <p:sp>
        <p:nvSpPr>
          <p:cNvPr id="56" name="Rectangle 55"/>
          <p:cNvSpPr/>
          <p:nvPr/>
        </p:nvSpPr>
        <p:spPr>
          <a:xfrm>
            <a:off x="4813220" y="3878977"/>
            <a:ext cx="9541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endParaRPr lang="en-US" sz="800" dirty="0"/>
          </a:p>
        </p:txBody>
      </p:sp>
      <p:sp>
        <p:nvSpPr>
          <p:cNvPr id="57" name="Rectangle 56"/>
          <p:cNvSpPr/>
          <p:nvPr/>
        </p:nvSpPr>
        <p:spPr>
          <a:xfrm>
            <a:off x="5771214" y="3309054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1993</a:t>
            </a:r>
            <a:endParaRPr lang="en-US" sz="800" dirty="0"/>
          </a:p>
        </p:txBody>
      </p:sp>
      <p:sp>
        <p:nvSpPr>
          <p:cNvPr id="58" name="Rectangle 57"/>
          <p:cNvSpPr/>
          <p:nvPr/>
        </p:nvSpPr>
        <p:spPr>
          <a:xfrm>
            <a:off x="6126908" y="3321246"/>
            <a:ext cx="7938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0-486-67870-9</a:t>
            </a:r>
            <a:endParaRPr lang="en-US" sz="800" dirty="0"/>
          </a:p>
        </p:txBody>
      </p:sp>
      <p:sp>
        <p:nvSpPr>
          <p:cNvPr id="59" name="Rectangle 58"/>
          <p:cNvSpPr/>
          <p:nvPr/>
        </p:nvSpPr>
        <p:spPr>
          <a:xfrm>
            <a:off x="6811367" y="3330945"/>
            <a:ext cx="9669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endParaRPr lang="en-US" sz="800" dirty="0"/>
          </a:p>
        </p:txBody>
      </p:sp>
      <p:sp>
        <p:nvSpPr>
          <p:cNvPr id="60" name="Rectangle 59"/>
          <p:cNvSpPr/>
          <p:nvPr/>
        </p:nvSpPr>
        <p:spPr>
          <a:xfrm>
            <a:off x="7610618" y="3295655"/>
            <a:ext cx="9380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</a:rPr>
              <a:t>Introduction to </a:t>
            </a:r>
            <a:endParaRPr lang="en-US" sz="800" dirty="0" smtClean="0">
              <a:solidFill>
                <a:srgbClr val="000000"/>
              </a:solidFill>
            </a:endParaRPr>
          </a:p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Formal </a:t>
            </a:r>
            <a:r>
              <a:rPr lang="en-US" sz="800" dirty="0">
                <a:solidFill>
                  <a:srgbClr val="000000"/>
                </a:solidFill>
              </a:rPr>
              <a:t>Languages</a:t>
            </a:r>
            <a:endParaRPr lang="en-US" sz="800" dirty="0"/>
          </a:p>
        </p:txBody>
      </p:sp>
      <p:sp>
        <p:nvSpPr>
          <p:cNvPr id="61" name="Rectangle 60"/>
          <p:cNvSpPr/>
          <p:nvPr/>
        </p:nvSpPr>
        <p:spPr>
          <a:xfrm>
            <a:off x="8302630" y="3916171"/>
            <a:ext cx="88517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endParaRPr lang="en-US" sz="800" dirty="0"/>
          </a:p>
        </p:txBody>
      </p:sp>
      <p:sp>
        <p:nvSpPr>
          <p:cNvPr id="62" name="Rectangle 61"/>
          <p:cNvSpPr/>
          <p:nvPr/>
        </p:nvSpPr>
        <p:spPr>
          <a:xfrm>
            <a:off x="9144646" y="3321246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2012</a:t>
            </a:r>
            <a:endParaRPr lang="en-US" sz="800" dirty="0"/>
          </a:p>
        </p:txBody>
      </p:sp>
      <p:sp>
        <p:nvSpPr>
          <p:cNvPr id="63" name="Rectangle 62"/>
          <p:cNvSpPr/>
          <p:nvPr/>
        </p:nvSpPr>
        <p:spPr>
          <a:xfrm>
            <a:off x="9543287" y="3330945"/>
            <a:ext cx="7938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0-486-66697-2</a:t>
            </a:r>
            <a:endParaRPr lang="en-US" sz="800" dirty="0"/>
          </a:p>
        </p:txBody>
      </p:sp>
      <p:sp>
        <p:nvSpPr>
          <p:cNvPr id="64" name="Rectangle 63"/>
          <p:cNvSpPr/>
          <p:nvPr/>
        </p:nvSpPr>
        <p:spPr>
          <a:xfrm>
            <a:off x="10206514" y="3281951"/>
            <a:ext cx="9669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endParaRPr lang="en-US" sz="800" dirty="0"/>
          </a:p>
        </p:txBody>
      </p:sp>
      <p:sp>
        <p:nvSpPr>
          <p:cNvPr id="65" name="Oval 64"/>
          <p:cNvSpPr/>
          <p:nvPr/>
        </p:nvSpPr>
        <p:spPr>
          <a:xfrm>
            <a:off x="838200" y="3129959"/>
            <a:ext cx="968647" cy="4164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340138" y="3735326"/>
            <a:ext cx="643125" cy="3872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967606" y="3735326"/>
            <a:ext cx="837260" cy="3949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2385771" y="3154344"/>
            <a:ext cx="536792" cy="34305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2897163" y="3154344"/>
            <a:ext cx="821060" cy="4798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3667423" y="3129959"/>
            <a:ext cx="626609" cy="3674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294032" y="3154344"/>
            <a:ext cx="726446" cy="5646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863762" y="3735326"/>
            <a:ext cx="976688" cy="3949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740534" y="3142152"/>
            <a:ext cx="420530" cy="3552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161064" y="3142152"/>
            <a:ext cx="713870" cy="49205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874934" y="3154344"/>
            <a:ext cx="903364" cy="4798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7695770" y="3154344"/>
            <a:ext cx="852925" cy="5646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8302630" y="3719024"/>
            <a:ext cx="838195" cy="5354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087782" y="3129959"/>
            <a:ext cx="455505" cy="40673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9543287" y="3129959"/>
            <a:ext cx="793807" cy="5042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10206514" y="3129959"/>
            <a:ext cx="966931" cy="4164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65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7325"/>
            <a:ext cx="10515600" cy="1325563"/>
          </a:xfrm>
        </p:spPr>
        <p:txBody>
          <a:bodyPr/>
          <a:lstStyle/>
          <a:p>
            <a:r>
              <a:rPr lang="en-US" dirty="0" smtClean="0"/>
              <a:t>Parsing </a:t>
            </a:r>
            <a:r>
              <a:rPr lang="en-US" dirty="0" smtClean="0"/>
              <a:t>structures the input by wrapping </a:t>
            </a:r>
            <a:r>
              <a:rPr lang="en-US" dirty="0" smtClean="0"/>
              <a:t>the tokens in non-terminal symbols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278120" y="1687354"/>
            <a:ext cx="41696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&lt;Books&gt;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0-486-66697-2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&lt;/Books&gt;</a:t>
            </a:r>
            <a:endParaRPr lang="en-US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1471670" y="3872468"/>
            <a:ext cx="2297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non-terminal symbols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051300" y="1803400"/>
            <a:ext cx="12522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94200" y="1968500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394200" y="3479800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394200" y="1981200"/>
            <a:ext cx="0" cy="149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051300" y="6667500"/>
            <a:ext cx="12522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038600" y="1803400"/>
            <a:ext cx="0" cy="487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5278120" y="2311400"/>
            <a:ext cx="284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5278120" y="2806700"/>
            <a:ext cx="2971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278120" y="2311400"/>
            <a:ext cx="0" cy="495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278120" y="3981450"/>
            <a:ext cx="284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290820" y="4311650"/>
            <a:ext cx="284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3" idx="1"/>
          </p:cNvCxnSpPr>
          <p:nvPr/>
        </p:nvCxnSpPr>
        <p:spPr>
          <a:xfrm>
            <a:off x="5278120" y="3981449"/>
            <a:ext cx="0" cy="32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278120" y="5505450"/>
            <a:ext cx="284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5290820" y="5835650"/>
            <a:ext cx="2844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278120" y="5505449"/>
            <a:ext cx="0" cy="32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382247" y="3667305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382247" y="5003794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382247" y="3680005"/>
            <a:ext cx="0" cy="13237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383741" y="5177788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383741" y="6514277"/>
            <a:ext cx="10617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383741" y="5190488"/>
            <a:ext cx="0" cy="13237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775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descent parsing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Recursive </a:t>
            </a:r>
            <a:r>
              <a:rPr lang="en-US" dirty="0"/>
              <a:t>descent parsing works </a:t>
            </a:r>
            <a:r>
              <a:rPr lang="en-US" dirty="0" smtClean="0"/>
              <a:t>like this:</a:t>
            </a:r>
          </a:p>
          <a:p>
            <a:pPr lvl="1"/>
            <a:r>
              <a:rPr lang="en-US" dirty="0" smtClean="0"/>
              <a:t>Start at the grammar’s start symbol and output it. In our grammar, the start symbol is &lt;Books&gt;, so output it.</a:t>
            </a:r>
          </a:p>
          <a:p>
            <a:pPr lvl="1"/>
            <a:r>
              <a:rPr lang="en-US" dirty="0" smtClean="0"/>
              <a:t>Progress through each grammar rule. For a non-terminal symbol, output it. For a terminal symbol (i.e., token), check the </a:t>
            </a:r>
            <a:r>
              <a:rPr lang="en-US" dirty="0" smtClean="0"/>
              <a:t>token </a:t>
            </a:r>
            <a:r>
              <a:rPr lang="en-US" dirty="0" smtClean="0"/>
              <a:t>in the input stream </a:t>
            </a:r>
            <a:r>
              <a:rPr lang="en-US" dirty="0" smtClean="0"/>
              <a:t>for match with the terminal symbol; </a:t>
            </a:r>
            <a:r>
              <a:rPr lang="en-US" dirty="0" smtClean="0"/>
              <a:t>if it </a:t>
            </a:r>
            <a:r>
              <a:rPr lang="en-US" dirty="0" smtClean="0"/>
              <a:t>matches, </a:t>
            </a:r>
            <a:r>
              <a:rPr lang="en-US" dirty="0" smtClean="0"/>
              <a:t>output </a:t>
            </a:r>
            <a:r>
              <a:rPr lang="en-US" dirty="0" smtClean="0"/>
              <a:t>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59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8" name="Right Arrow 7"/>
          <p:cNvSpPr/>
          <p:nvPr/>
        </p:nvSpPr>
        <p:spPr>
          <a:xfrm>
            <a:off x="990600" y="21082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6705092" y="17276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66900" y="5577356"/>
            <a:ext cx="7386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Start with the grammar’s start </a:t>
            </a:r>
            <a:r>
              <a:rPr lang="en-US" i="1" dirty="0" smtClean="0"/>
              <a:t>symbol</a:t>
            </a:r>
            <a:r>
              <a:rPr lang="en-US" i="1" dirty="0"/>
              <a:t> </a:t>
            </a:r>
            <a:r>
              <a:rPr lang="en-US" i="1" dirty="0" smtClean="0"/>
              <a:t>and</a:t>
            </a:r>
            <a:r>
              <a:rPr lang="en-US" i="1" dirty="0" smtClean="0"/>
              <a:t> </a:t>
            </a:r>
            <a:r>
              <a:rPr lang="en-US" i="1" dirty="0" smtClean="0"/>
              <a:t>the first token in the input stream.</a:t>
            </a:r>
          </a:p>
        </p:txBody>
      </p:sp>
    </p:spTree>
    <p:extLst>
      <p:ext uri="{BB962C8B-B14F-4D97-AF65-F5344CB8AC3E}">
        <p14:creationId xmlns:p14="http://schemas.microsoft.com/office/powerpoint/2010/main" val="2371144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the start </a:t>
            </a:r>
            <a:r>
              <a:rPr lang="en-US" dirty="0" smtClean="0"/>
              <a:t>symbol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1082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17276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76500" y="5230118"/>
            <a:ext cx="1065805" cy="92333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&lt;Books&gt;</a:t>
            </a:r>
          </a:p>
          <a:p>
            <a:endParaRPr lang="en-US" dirty="0"/>
          </a:p>
          <a:p>
            <a:r>
              <a:rPr lang="en-US" dirty="0" smtClean="0"/>
              <a:t>&lt;/Books&gt;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98079" y="4911586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parsing </a:t>
            </a:r>
            <a:r>
              <a:rPr lang="en-US" dirty="0" smtClean="0"/>
              <a:t>in general, recursive descent parsing in particular</a:t>
            </a:r>
          </a:p>
          <a:p>
            <a:r>
              <a:rPr lang="en-US" dirty="0" smtClean="0"/>
              <a:t>Example #1: How to do recursive descent parsing on Book data</a:t>
            </a:r>
          </a:p>
          <a:p>
            <a:r>
              <a:rPr lang="en-US" dirty="0" smtClean="0"/>
              <a:t>Example #2: How to do recursive descent parsing for a grammar that contains alternatives </a:t>
            </a:r>
            <a:endParaRPr lang="en-US" dirty="0" smtClean="0"/>
          </a:p>
          <a:p>
            <a:r>
              <a:rPr lang="en-US" dirty="0" smtClean="0"/>
              <a:t>Limitations </a:t>
            </a:r>
            <a:r>
              <a:rPr lang="en-US" dirty="0" smtClean="0"/>
              <a:t>of recursive descent parsing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86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says there must be at least one Book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939800"/>
            <a:ext cx="266700" cy="1206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67001" y="49911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 the input stream must contain all the tokens for at least one Book. Let’s process the </a:t>
            </a:r>
            <a:r>
              <a:rPr lang="en-US" i="1" dirty="0" smtClean="0"/>
              <a:t>grammar rule </a:t>
            </a:r>
            <a:r>
              <a:rPr lang="en-US" i="1" dirty="0" smtClean="0"/>
              <a:t>for Book.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58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</a:t>
            </a:r>
            <a:r>
              <a:rPr lang="en-US" dirty="0" smtClean="0"/>
              <a:t>&lt;Book&gt;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17276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76500" y="5230118"/>
            <a:ext cx="1205779" cy="14773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&lt;Books&gt;</a:t>
            </a:r>
          </a:p>
          <a:p>
            <a:r>
              <a:rPr lang="en-US" dirty="0" smtClean="0"/>
              <a:t>      &lt;Book&gt;</a:t>
            </a:r>
          </a:p>
          <a:p>
            <a:endParaRPr lang="en-US" dirty="0" smtClean="0"/>
          </a:p>
          <a:p>
            <a:r>
              <a:rPr lang="en-US" dirty="0" smtClean="0"/>
              <a:t>      &lt;Book&gt;</a:t>
            </a:r>
            <a:endParaRPr lang="en-US" dirty="0"/>
          </a:p>
          <a:p>
            <a:r>
              <a:rPr lang="en-US" dirty="0" smtClean="0"/>
              <a:t>&lt;/Books&gt;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98079" y="4911586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48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231380" y="1690688"/>
            <a:ext cx="2496820" cy="2782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36900" y="5499100"/>
            <a:ext cx="3200400" cy="2667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34579" y="2387600"/>
            <a:ext cx="421321" cy="241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</a:t>
            </a:r>
            <a:r>
              <a:rPr lang="en-US" dirty="0" smtClean="0"/>
              <a:t>token in the input </a:t>
            </a:r>
            <a:r>
              <a:rPr lang="en-US" dirty="0" smtClean="0"/>
              <a:t>stream </a:t>
            </a:r>
            <a:r>
              <a:rPr lang="en-US" dirty="0" smtClean="0"/>
              <a:t>must </a:t>
            </a:r>
            <a:r>
              <a:rPr lang="en-US" dirty="0" smtClean="0"/>
              <a:t>be </a:t>
            </a:r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17276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76500" y="4899918"/>
            <a:ext cx="3968779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&lt;Books&gt;</a:t>
            </a:r>
          </a:p>
          <a:p>
            <a:r>
              <a:rPr lang="en-US" dirty="0" smtClean="0"/>
              <a:t>      &lt;Book&gt;</a:t>
            </a:r>
            <a:endParaRPr lang="en-US" dirty="0"/>
          </a:p>
          <a:p>
            <a:r>
              <a:rPr lang="en-US" dirty="0"/>
              <a:t>            &lt;Title&gt;Parsing Techniques&lt;/Title&gt;</a:t>
            </a:r>
          </a:p>
          <a:p>
            <a:endParaRPr lang="en-US" dirty="0"/>
          </a:p>
          <a:p>
            <a:r>
              <a:rPr lang="en-US" dirty="0" smtClean="0"/>
              <a:t>      &lt;Book&gt;</a:t>
            </a:r>
            <a:endParaRPr lang="en-US" dirty="0"/>
          </a:p>
          <a:p>
            <a:r>
              <a:rPr lang="en-US" dirty="0" smtClean="0"/>
              <a:t>&lt;/Books&gt;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398079" y="4581386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9829800" y="622300"/>
            <a:ext cx="2146300" cy="1044576"/>
          </a:xfrm>
          <a:prstGeom prst="wedgeRoundRectCallout">
            <a:avLst>
              <a:gd name="adj1" fmla="val -54891"/>
              <a:gd name="adj2" fmla="val 66337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Yea, the </a:t>
            </a:r>
            <a:r>
              <a:rPr lang="en-US" dirty="0" smtClean="0">
                <a:solidFill>
                  <a:schemeClr val="tx1"/>
                </a:solidFill>
              </a:rPr>
              <a:t>input </a:t>
            </a:r>
            <a:r>
              <a:rPr lang="en-US" dirty="0" smtClean="0">
                <a:solidFill>
                  <a:schemeClr val="tx1"/>
                </a:solidFill>
              </a:rPr>
              <a:t>token </a:t>
            </a:r>
            <a:r>
              <a:rPr lang="en-US" dirty="0" smtClean="0">
                <a:solidFill>
                  <a:schemeClr val="tx1"/>
                </a:solidFill>
              </a:rPr>
              <a:t>matches the grammar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06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81300" y="2349500"/>
            <a:ext cx="787400" cy="279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Grammar: </a:t>
            </a:r>
            <a:r>
              <a:rPr lang="en-US" dirty="0" smtClean="0"/>
              <a:t>after Title </a:t>
            </a:r>
            <a:r>
              <a:rPr lang="en-US" dirty="0" smtClean="0"/>
              <a:t>must be </a:t>
            </a:r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1" y="49911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 the input stream must contain Author tokens. Let’s process the rule for Authors.</a:t>
            </a:r>
            <a:endParaRPr lang="en-US" i="1" dirty="0"/>
          </a:p>
        </p:txBody>
      </p:sp>
      <p:sp>
        <p:nvSpPr>
          <p:cNvPr id="7" name="Right Arrow 6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674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</a:t>
            </a:r>
            <a:r>
              <a:rPr lang="en-US" dirty="0" smtClean="0"/>
              <a:t>&lt;Authors&gt;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6543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19562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76500" y="4925318"/>
            <a:ext cx="1423916" cy="181588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&lt;Books&gt;</a:t>
            </a:r>
          </a:p>
          <a:p>
            <a:r>
              <a:rPr lang="en-US" sz="1400" dirty="0" smtClean="0"/>
              <a:t>      &lt;Book&gt;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&lt;Authors&gt;</a:t>
            </a:r>
          </a:p>
          <a:p>
            <a:endParaRPr lang="en-US" sz="1400" dirty="0"/>
          </a:p>
          <a:p>
            <a:r>
              <a:rPr lang="en-US" sz="1400" dirty="0" smtClean="0"/>
              <a:t>            &lt;Authors&gt;</a:t>
            </a:r>
          </a:p>
          <a:p>
            <a:endParaRPr lang="en-US" sz="1400" dirty="0" smtClean="0"/>
          </a:p>
          <a:p>
            <a:r>
              <a:rPr lang="en-US" sz="1400" dirty="0" smtClean="0"/>
              <a:t>      &lt;Book&gt;</a:t>
            </a:r>
            <a:endParaRPr lang="en-US" sz="1400" dirty="0"/>
          </a:p>
          <a:p>
            <a:r>
              <a:rPr lang="en-US" sz="1400" dirty="0" smtClean="0"/>
              <a:t>&lt;/Books&gt;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398079" y="4606786"/>
            <a:ext cx="756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510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225800" y="5448300"/>
            <a:ext cx="2311400" cy="203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31380" y="1943520"/>
            <a:ext cx="2306320" cy="241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next token in the input stream must be an Author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6670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19435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9829800" y="838200"/>
            <a:ext cx="2146300" cy="1044576"/>
          </a:xfrm>
          <a:prstGeom prst="wedgeRoundRectCallout">
            <a:avLst>
              <a:gd name="adj1" fmla="val -61400"/>
              <a:gd name="adj2" fmla="val 65121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Yea, the input token matches the grammar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51100" y="4760218"/>
            <a:ext cx="3155223" cy="20313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&lt;Books&gt;</a:t>
            </a:r>
          </a:p>
          <a:p>
            <a:r>
              <a:rPr lang="en-US" sz="1400" dirty="0" smtClean="0"/>
              <a:t>      &lt;Book&gt;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&lt;Authors&gt;</a:t>
            </a:r>
          </a:p>
          <a:p>
            <a:r>
              <a:rPr lang="en-US" sz="1400" dirty="0" smtClean="0"/>
              <a:t>                  &lt;</a:t>
            </a:r>
            <a:r>
              <a:rPr lang="en-US" sz="1400" dirty="0"/>
              <a:t>Author&gt;Dick Grune&lt;/Author</a:t>
            </a:r>
            <a:r>
              <a:rPr lang="en-US" sz="1400" dirty="0" smtClean="0"/>
              <a:t>&gt;</a:t>
            </a:r>
          </a:p>
          <a:p>
            <a:endParaRPr lang="en-US" sz="1400" dirty="0"/>
          </a:p>
          <a:p>
            <a:r>
              <a:rPr lang="en-US" sz="1400" dirty="0" smtClean="0"/>
              <a:t>            &lt;Authors&gt;</a:t>
            </a:r>
          </a:p>
          <a:p>
            <a:endParaRPr lang="en-US" sz="1400" dirty="0" smtClean="0"/>
          </a:p>
          <a:p>
            <a:r>
              <a:rPr lang="en-US" sz="1400" dirty="0" smtClean="0"/>
              <a:t>      &lt;Book&gt;</a:t>
            </a:r>
            <a:endParaRPr lang="en-US" sz="1400" dirty="0"/>
          </a:p>
          <a:p>
            <a:r>
              <a:rPr lang="en-US" sz="1400" dirty="0" smtClean="0"/>
              <a:t>&lt;/Books&gt;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2372679" y="4441686"/>
            <a:ext cx="756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Output: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151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56780" y="2172120"/>
            <a:ext cx="2763520" cy="228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next token in the input stream </a:t>
            </a:r>
            <a:r>
              <a:rPr lang="en-US" i="1" dirty="0" smtClean="0"/>
              <a:t>may</a:t>
            </a:r>
            <a:r>
              <a:rPr lang="en-US" dirty="0" smtClean="0"/>
              <a:t> be an Author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6670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21594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9829800" y="838200"/>
            <a:ext cx="2146300" cy="1044576"/>
          </a:xfrm>
          <a:prstGeom prst="wedgeRoundRectCallout">
            <a:avLst>
              <a:gd name="adj1" fmla="val -39506"/>
              <a:gd name="adj2" fmla="val 84574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Another Author </a:t>
            </a:r>
            <a:r>
              <a:rPr lang="en-US" dirty="0" smtClean="0">
                <a:solidFill>
                  <a:schemeClr val="tx1"/>
                </a:solidFill>
              </a:rPr>
              <a:t>match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13100" y="5664200"/>
            <a:ext cx="2781300" cy="215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451100" y="4760218"/>
            <a:ext cx="3627340" cy="203132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&lt;Books&gt;</a:t>
            </a:r>
          </a:p>
          <a:p>
            <a:r>
              <a:rPr lang="en-US" sz="1400" dirty="0" smtClean="0"/>
              <a:t>      &lt;Book&gt;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        &lt;Authors&gt;</a:t>
            </a:r>
          </a:p>
          <a:p>
            <a:r>
              <a:rPr lang="en-US" sz="1400" dirty="0" smtClean="0"/>
              <a:t>                  &lt;</a:t>
            </a:r>
            <a:r>
              <a:rPr lang="en-US" sz="1400" dirty="0"/>
              <a:t>Author&gt;Dick Grune&lt;/Author</a:t>
            </a:r>
            <a:r>
              <a:rPr lang="en-US" sz="1400" dirty="0" smtClean="0"/>
              <a:t>&gt;</a:t>
            </a:r>
          </a:p>
          <a:p>
            <a:r>
              <a:rPr lang="en-US" sz="1400" dirty="0" smtClean="0"/>
              <a:t>                  &lt;</a:t>
            </a:r>
            <a:r>
              <a:rPr lang="en-US" sz="1400" dirty="0"/>
              <a:t>Author&gt; Ceriel J.H. Jacobs&lt;/Author&gt;</a:t>
            </a:r>
          </a:p>
          <a:p>
            <a:r>
              <a:rPr lang="en-US" sz="1400" dirty="0" smtClean="0"/>
              <a:t>            &lt;Authors&gt;</a:t>
            </a:r>
          </a:p>
          <a:p>
            <a:endParaRPr lang="en-US" sz="1400" dirty="0" smtClean="0"/>
          </a:p>
          <a:p>
            <a:r>
              <a:rPr lang="en-US" sz="1400" dirty="0" smtClean="0"/>
              <a:t>      &lt;Book&gt;</a:t>
            </a:r>
            <a:endParaRPr lang="en-US" sz="1400" dirty="0"/>
          </a:p>
          <a:p>
            <a:r>
              <a:rPr lang="en-US" sz="1400" dirty="0" smtClean="0"/>
              <a:t>&lt;/Books&gt;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2372679" y="4441686"/>
            <a:ext cx="7569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Output: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71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56780" y="2375320"/>
            <a:ext cx="1572260" cy="1900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The next token in the input stream is not an Author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6670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23753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06700" y="5577356"/>
            <a:ext cx="5091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So, return to the caller (i.e., return to the Book rule).</a:t>
            </a:r>
            <a:endParaRPr lang="en-US" i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51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269480" y="2351088"/>
            <a:ext cx="1559560" cy="2778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79179" y="2387600"/>
            <a:ext cx="459421" cy="241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input stream token must be a Date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23880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9829800" y="1143000"/>
            <a:ext cx="2146300" cy="1044576"/>
          </a:xfrm>
          <a:prstGeom prst="wedgeRoundRectCallout">
            <a:avLst>
              <a:gd name="adj1" fmla="val -93353"/>
              <a:gd name="adj2" fmla="val 77279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Yea, the input token matches the grammar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33700" y="5816600"/>
            <a:ext cx="1320800" cy="1905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51100" y="4684018"/>
            <a:ext cx="3149517" cy="193899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&lt;Books&gt;</a:t>
            </a:r>
          </a:p>
          <a:p>
            <a:r>
              <a:rPr lang="en-US" sz="1200" dirty="0" smtClean="0"/>
              <a:t>      &lt;Book&gt;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&lt;Authors&gt;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Author&gt;Dick Grune&lt;/Author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 Ceriel J.H. Jacobs&lt;/Author&gt;</a:t>
            </a:r>
          </a:p>
          <a:p>
            <a:r>
              <a:rPr lang="en-US" sz="1200" dirty="0" smtClean="0"/>
              <a:t>            &lt;Authors&gt;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Date&gt;2007&lt;/Date&gt;</a:t>
            </a:r>
            <a:br>
              <a:rPr lang="en-US" sz="1200" dirty="0"/>
            </a:br>
            <a:endParaRPr lang="en-US" sz="1200" dirty="0" smtClean="0"/>
          </a:p>
          <a:p>
            <a:r>
              <a:rPr lang="en-US" sz="1200" dirty="0" smtClean="0"/>
              <a:t>      &lt;Book&gt;</a:t>
            </a:r>
            <a:endParaRPr lang="en-US" sz="1200" dirty="0"/>
          </a:p>
          <a:p>
            <a:r>
              <a:rPr lang="en-US" sz="1200" dirty="0" smtClean="0"/>
              <a:t>&lt;/Books&gt;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2372679" y="4454386"/>
            <a:ext cx="671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70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269480" y="2566988"/>
            <a:ext cx="2560320" cy="265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74479" y="2387600"/>
            <a:ext cx="459421" cy="241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input stream token must be an ISBN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25785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9829800" y="1143000"/>
            <a:ext cx="2146300" cy="1044576"/>
          </a:xfrm>
          <a:prstGeom prst="wedgeRoundRectCallout">
            <a:avLst>
              <a:gd name="adj1" fmla="val -53708"/>
              <a:gd name="adj2" fmla="val 85790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Yea, the input token matches the grammar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33700" y="6007100"/>
            <a:ext cx="2184400" cy="203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51100" y="4684018"/>
            <a:ext cx="3149517" cy="212365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&lt;Books&gt;</a:t>
            </a:r>
          </a:p>
          <a:p>
            <a:r>
              <a:rPr lang="en-US" sz="1200" dirty="0" smtClean="0"/>
              <a:t>      &lt;Book&gt;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&lt;Authors&gt;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Author&gt;Dick Grune&lt;/Author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 Ceriel J.H. Jacobs&lt;/Author&gt;</a:t>
            </a:r>
          </a:p>
          <a:p>
            <a:r>
              <a:rPr lang="en-US" sz="1200" dirty="0" smtClean="0"/>
              <a:t>            &lt;Authors&gt;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Date&gt;2007&lt;/Date&gt;</a:t>
            </a:r>
            <a:br>
              <a:rPr lang="en-US" sz="1200" dirty="0"/>
            </a:br>
            <a:r>
              <a:rPr lang="en-US" sz="1200" dirty="0" smtClean="0"/>
              <a:t>            &lt;</a:t>
            </a:r>
            <a:r>
              <a:rPr lang="en-US" sz="1200" dirty="0"/>
              <a:t>ISBN&gt;978-0-387-20248-8&lt;/ISBN</a:t>
            </a:r>
            <a:r>
              <a:rPr lang="en-US" sz="1200" dirty="0" smtClean="0"/>
              <a:t>&gt;</a:t>
            </a:r>
          </a:p>
          <a:p>
            <a:endParaRPr lang="en-US" sz="1200" dirty="0" smtClean="0"/>
          </a:p>
          <a:p>
            <a:r>
              <a:rPr lang="en-US" sz="1200" dirty="0" smtClean="0"/>
              <a:t>      &lt;Book&gt;</a:t>
            </a:r>
            <a:endParaRPr lang="en-US" sz="1200" dirty="0"/>
          </a:p>
          <a:p>
            <a:r>
              <a:rPr lang="en-US" sz="1200" dirty="0" smtClean="0"/>
              <a:t>&lt;/Books&gt;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2372679" y="4454386"/>
            <a:ext cx="671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021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 XML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8087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might receive an XML document that has no structure. For example, this XML document contains a flat (linear) list of Book data: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1552" y="2854696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&lt;input&gt;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&lt;/input&gt;</a:t>
            </a:r>
            <a:endParaRPr lang="en-US" sz="14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819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7269480" y="2770188"/>
            <a:ext cx="2456474" cy="2782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57079" y="2387600"/>
            <a:ext cx="929321" cy="241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Grammar </a:t>
            </a:r>
            <a:r>
              <a:rPr lang="en-US" dirty="0" smtClean="0"/>
              <a:t>says </a:t>
            </a:r>
            <a:r>
              <a:rPr lang="en-US" dirty="0" smtClean="0"/>
              <a:t>the input stream token must be a Publisher token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28071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>
            <a:off x="9829800" y="1143000"/>
            <a:ext cx="2146300" cy="1044576"/>
          </a:xfrm>
          <a:prstGeom prst="wedgeRoundRectCallout">
            <a:avLst>
              <a:gd name="adj1" fmla="val -56075"/>
              <a:gd name="adj2" fmla="val 111322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Yea, the input token matches the grammar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46400" y="6172200"/>
            <a:ext cx="2184400" cy="203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51100" y="4684018"/>
            <a:ext cx="3149517" cy="212365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&lt;Books&gt;</a:t>
            </a:r>
          </a:p>
          <a:p>
            <a:r>
              <a:rPr lang="en-US" sz="1200" dirty="0" smtClean="0"/>
              <a:t>      &lt;Book&gt;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&lt;Authors&gt;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Author&gt;Dick Grune&lt;/Author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 Ceriel J.H. Jacobs&lt;/Author&gt;</a:t>
            </a:r>
          </a:p>
          <a:p>
            <a:r>
              <a:rPr lang="en-US" sz="1200" dirty="0" smtClean="0"/>
              <a:t>            &lt;Authors&gt;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Date&gt;2007&lt;/Date&gt;</a:t>
            </a:r>
            <a:br>
              <a:rPr lang="en-US" sz="1200" dirty="0"/>
            </a:br>
            <a:r>
              <a:rPr lang="en-US" sz="1200" dirty="0" smtClean="0"/>
              <a:t>            &lt;</a:t>
            </a:r>
            <a:r>
              <a:rPr lang="en-US" sz="1200" dirty="0"/>
              <a:t>ISBN&gt;978-0-387-20248-8&lt;/ISBN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Publisher&gt;Springer&lt;/Publisher&gt;</a:t>
            </a:r>
            <a:endParaRPr lang="en-US" sz="1200" dirty="0" smtClean="0"/>
          </a:p>
          <a:p>
            <a:r>
              <a:rPr lang="en-US" sz="1200" dirty="0" smtClean="0"/>
              <a:t>      &lt;Book&gt;</a:t>
            </a:r>
            <a:endParaRPr lang="en-US" sz="1200" dirty="0"/>
          </a:p>
          <a:p>
            <a:r>
              <a:rPr lang="en-US" sz="1200" dirty="0" smtClean="0"/>
              <a:t>&lt;/Books&gt;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2372679" y="4454386"/>
            <a:ext cx="671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Output: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118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We’ve completed structuring the first 6 input tokens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30230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451100" y="4684018"/>
            <a:ext cx="3149517" cy="212365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&lt;Books&gt;</a:t>
            </a:r>
          </a:p>
          <a:p>
            <a:r>
              <a:rPr lang="en-US" sz="1200" dirty="0" smtClean="0"/>
              <a:t>      &lt;Book&gt;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&lt;Authors&gt;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Author&gt;Dick Grune&lt;/Author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      &lt;</a:t>
            </a:r>
            <a:r>
              <a:rPr lang="en-US" sz="1200" dirty="0"/>
              <a:t>Author&gt; Ceriel J.H. Jacobs&lt;/Author&gt;</a:t>
            </a:r>
          </a:p>
          <a:p>
            <a:r>
              <a:rPr lang="en-US" sz="1200" dirty="0" smtClean="0"/>
              <a:t>            &lt;Authors&gt;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Date&gt;2007&lt;/Date&gt;</a:t>
            </a:r>
            <a:br>
              <a:rPr lang="en-US" sz="1200" dirty="0"/>
            </a:br>
            <a:r>
              <a:rPr lang="en-US" sz="1200" dirty="0" smtClean="0"/>
              <a:t>            &lt;</a:t>
            </a:r>
            <a:r>
              <a:rPr lang="en-US" sz="1200" dirty="0"/>
              <a:t>ISBN&gt;978-0-387-20248-8&lt;/ISBN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            &lt;</a:t>
            </a:r>
            <a:r>
              <a:rPr lang="en-US" sz="1200" dirty="0"/>
              <a:t>Publisher&gt;Springer&lt;/Publisher&gt;</a:t>
            </a:r>
            <a:endParaRPr lang="en-US" sz="1200" dirty="0" smtClean="0"/>
          </a:p>
          <a:p>
            <a:r>
              <a:rPr lang="en-US" sz="1200" dirty="0" smtClean="0"/>
              <a:t>      &lt;Book&gt;</a:t>
            </a:r>
            <a:endParaRPr lang="en-US" sz="1200" dirty="0"/>
          </a:p>
          <a:p>
            <a:r>
              <a:rPr lang="en-US" sz="1200" dirty="0" smtClean="0"/>
              <a:t>&lt;/Books&gt;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2372679" y="4454386"/>
            <a:ext cx="671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Output: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55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Completed the Book rule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3876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30230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30400" y="5659019"/>
            <a:ext cx="807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We’ve finished processing the Book rule, so return to the caller (i.e., the Books rule).</a:t>
            </a:r>
            <a:endParaRPr lang="en-US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335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139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Begin work on structuring the </a:t>
            </a:r>
            <a:r>
              <a:rPr lang="en-US" dirty="0" smtClean="0"/>
              <a:t>next </a:t>
            </a:r>
            <a:r>
              <a:rPr lang="en-US" dirty="0" smtClean="0"/>
              <a:t>Book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53388" y="20379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4136" y="16906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6" name="Right Arrow 5"/>
          <p:cNvSpPr/>
          <p:nvPr/>
        </p:nvSpPr>
        <p:spPr>
          <a:xfrm>
            <a:off x="990600" y="212090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6705092" y="30230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409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following slides show, in a step-by-step manner, how to implement a recursive descent parser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212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540000" y="5186996"/>
            <a:ext cx="1282700" cy="870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40000" y="4105314"/>
            <a:ext cx="1282700" cy="870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40000" y="3023632"/>
            <a:ext cx="1282700" cy="8707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tep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54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function for each non-terminal symbol in the grammar: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40000" y="2971006"/>
            <a:ext cx="1282700" cy="3139321"/>
          </a:xfrm>
          <a:prstGeom prst="rect">
            <a:avLst/>
          </a:prstGeom>
          <a:ln>
            <a:noFill/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Books() {</a:t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}</a:t>
            </a:r>
          </a:p>
          <a:p>
            <a:r>
              <a:rPr lang="en-US" dirty="0"/>
              <a:t>    </a:t>
            </a:r>
            <a:br>
              <a:rPr lang="en-US" dirty="0"/>
            </a:br>
            <a:r>
              <a:rPr lang="en-US" dirty="0"/>
              <a:t>Book() {</a:t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} </a:t>
            </a:r>
          </a:p>
          <a:p>
            <a:r>
              <a:rPr lang="en-US" dirty="0"/>
              <a:t>   </a:t>
            </a:r>
          </a:p>
          <a:p>
            <a:r>
              <a:rPr lang="en-US" dirty="0"/>
              <a:t>Authors() {</a:t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/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7054088" y="2971006"/>
            <a:ext cx="41330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40000" y="265430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822700" y="3124200"/>
            <a:ext cx="3231388" cy="63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5" idx="1"/>
          </p:cNvCxnSpPr>
          <p:nvPr/>
        </p:nvCxnSpPr>
        <p:spPr>
          <a:xfrm flipV="1">
            <a:off x="3822700" y="3432671"/>
            <a:ext cx="3231388" cy="771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822700" y="3771900"/>
            <a:ext cx="3231388" cy="1536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050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18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global element, Token, that </a:t>
            </a:r>
            <a:r>
              <a:rPr lang="en-US" dirty="0" smtClean="0"/>
              <a:t>is used to identify </a:t>
            </a:r>
            <a:r>
              <a:rPr lang="en-US" dirty="0" smtClean="0"/>
              <a:t>the current position in the input stream. Initialize Token to 0: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5689" y="3142734"/>
            <a:ext cx="10704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Token = 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42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826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function, </a:t>
            </a:r>
            <a:r>
              <a:rPr lang="en-US" dirty="0" err="1" smtClean="0"/>
              <a:t>get_next_token</a:t>
            </a:r>
            <a:r>
              <a:rPr lang="en-US" dirty="0" smtClean="0"/>
              <a:t>(). When it is called, it </a:t>
            </a:r>
            <a:r>
              <a:rPr lang="en-US" dirty="0" smtClean="0"/>
              <a:t>increments the current position in the input stream: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2967335"/>
            <a:ext cx="2413000" cy="92333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 err="1"/>
              <a:t>get_next_token</a:t>
            </a:r>
            <a:r>
              <a:rPr lang="en-US" dirty="0"/>
              <a:t>() {</a:t>
            </a:r>
          </a:p>
          <a:p>
            <a:r>
              <a:rPr lang="en-US" dirty="0"/>
              <a:t>        Token = Token + 1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521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128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function, token(), and pass it a name, tk. The purpose of </a:t>
            </a:r>
            <a:r>
              <a:rPr lang="en-US" dirty="0" smtClean="0"/>
              <a:t>this </a:t>
            </a:r>
            <a:r>
              <a:rPr lang="en-US" dirty="0" smtClean="0"/>
              <a:t>function is to answer </a:t>
            </a:r>
            <a:r>
              <a:rPr lang="en-US" dirty="0" smtClean="0"/>
              <a:t>the </a:t>
            </a:r>
            <a:r>
              <a:rPr lang="en-US" dirty="0" smtClean="0"/>
              <a:t>question: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i="1" dirty="0" smtClean="0"/>
              <a:t>Does</a:t>
            </a:r>
            <a:r>
              <a:rPr lang="en-US" i="1" dirty="0" smtClean="0"/>
              <a:t> the </a:t>
            </a:r>
            <a:r>
              <a:rPr lang="en-US" i="1" dirty="0" smtClean="0"/>
              <a:t>token at the current position in the input </a:t>
            </a:r>
            <a:r>
              <a:rPr lang="en-US" i="1" dirty="0" smtClean="0"/>
              <a:t>stream match </a:t>
            </a:r>
            <a:r>
              <a:rPr lang="en-US" i="1" dirty="0" err="1" smtClean="0"/>
              <a:t>tk</a:t>
            </a:r>
            <a:r>
              <a:rPr lang="en-US" i="1" dirty="0" smtClean="0"/>
              <a:t>?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555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using the token()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that during recursive descent parsing </a:t>
            </a:r>
            <a:r>
              <a:rPr lang="en-US" dirty="0" smtClean="0"/>
              <a:t>the grammar indicates that </a:t>
            </a:r>
            <a:r>
              <a:rPr lang="en-US" dirty="0" smtClean="0"/>
              <a:t>the next token in the input stream </a:t>
            </a:r>
            <a:r>
              <a:rPr lang="en-US" dirty="0" smtClean="0"/>
              <a:t>must be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dirty="0" smtClean="0"/>
              <a:t>Title.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uppose </a:t>
            </a:r>
            <a:r>
              <a:rPr lang="en-US" dirty="0" smtClean="0"/>
              <a:t>the global variable, Token, </a:t>
            </a:r>
            <a:r>
              <a:rPr lang="en-US" dirty="0" smtClean="0"/>
              <a:t>indicates that we are here </a:t>
            </a:r>
            <a:r>
              <a:rPr lang="en-US" dirty="0" smtClean="0"/>
              <a:t>in the input stream: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15436" y="31003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5" name="Right Arrow 4"/>
          <p:cNvSpPr/>
          <p:nvPr/>
        </p:nvSpPr>
        <p:spPr>
          <a:xfrm>
            <a:off x="3136392" y="44327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30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it structure to facilitate processing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7552" y="2088189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&lt;input&gt;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&lt;/input&gt;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6675120" y="1633464"/>
            <a:ext cx="41696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96"/>
                </a:solidFill>
              </a:rPr>
              <a:t>&lt;Books&gt;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Parsing Techniques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Dick Grune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 Ceriel J.H. Jacobs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2007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978-0-387-20248-8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Springer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Graph Theory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>
                <a:solidFill>
                  <a:srgbClr val="000000"/>
                </a:solidFill>
              </a:rPr>
              <a:t>Richard J. Trudeau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1993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0-486-67870-9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&lt;Title&gt;</a:t>
            </a:r>
            <a:r>
              <a:rPr lang="en-US" sz="1100" dirty="0">
                <a:solidFill>
                  <a:srgbClr val="000000"/>
                </a:solidFill>
              </a:rPr>
              <a:t>Introduction to Formal Languages</a:t>
            </a:r>
            <a:r>
              <a:rPr lang="en-US" sz="1100" dirty="0">
                <a:solidFill>
                  <a:srgbClr val="000096"/>
                </a:solidFill>
              </a:rPr>
              <a:t>&lt;/Title&gt;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    </a:t>
            </a:r>
            <a:r>
              <a:rPr lang="en-US" sz="1100" dirty="0">
                <a:solidFill>
                  <a:srgbClr val="000096"/>
                </a:solidFill>
              </a:rPr>
              <a:t>&lt;Author&gt;</a:t>
            </a:r>
            <a:r>
              <a:rPr lang="en-US" sz="1100" dirty="0" err="1">
                <a:solidFill>
                  <a:srgbClr val="000000"/>
                </a:solidFill>
              </a:rPr>
              <a:t>Gyorgy</a:t>
            </a:r>
            <a:r>
              <a:rPr lang="en-US" sz="1100" dirty="0">
                <a:solidFill>
                  <a:srgbClr val="000000"/>
                </a:solidFill>
              </a:rPr>
              <a:t> E. </a:t>
            </a:r>
            <a:r>
              <a:rPr lang="en-US" sz="1100" dirty="0" err="1">
                <a:solidFill>
                  <a:srgbClr val="000000"/>
                </a:solidFill>
              </a:rPr>
              <a:t>Revesz</a:t>
            </a:r>
            <a:r>
              <a:rPr lang="en-US" sz="1100" dirty="0">
                <a:solidFill>
                  <a:srgbClr val="000096"/>
                </a:solidFill>
              </a:rPr>
              <a:t>&lt;/Author&gt;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&lt;/Authors&gt;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&lt;Date&gt;</a:t>
            </a:r>
            <a:r>
              <a:rPr lang="en-US" sz="1100" dirty="0">
                <a:solidFill>
                  <a:srgbClr val="000000"/>
                </a:solidFill>
              </a:rPr>
              <a:t>2012</a:t>
            </a:r>
            <a:r>
              <a:rPr lang="en-US" sz="1100" dirty="0">
                <a:solidFill>
                  <a:srgbClr val="000096"/>
                </a:solidFill>
              </a:rPr>
              <a:t>&lt;/Date&gt;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&lt;ISBN&gt;</a:t>
            </a:r>
            <a:r>
              <a:rPr lang="en-US" sz="1100" dirty="0">
                <a:solidFill>
                  <a:srgbClr val="000000"/>
                </a:solidFill>
              </a:rPr>
              <a:t>0-486-66697-2</a:t>
            </a:r>
            <a:r>
              <a:rPr lang="en-US" sz="1100" dirty="0">
                <a:solidFill>
                  <a:srgbClr val="000096"/>
                </a:solidFill>
              </a:rPr>
              <a:t>&lt;/ISBN&gt;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    </a:t>
            </a:r>
            <a:r>
              <a:rPr lang="en-US" sz="1100" dirty="0">
                <a:solidFill>
                  <a:srgbClr val="000096"/>
                </a:solidFill>
              </a:rPr>
              <a:t>&lt;Publisher&gt;</a:t>
            </a:r>
            <a:r>
              <a:rPr lang="en-US" sz="1100" dirty="0">
                <a:solidFill>
                  <a:srgbClr val="000000"/>
                </a:solidFill>
              </a:rPr>
              <a:t>Dover Publications</a:t>
            </a:r>
            <a:r>
              <a:rPr lang="en-US" sz="1100" dirty="0">
                <a:solidFill>
                  <a:srgbClr val="000096"/>
                </a:solidFill>
              </a:rPr>
              <a:t>&lt;/Publisher&gt;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    </a:t>
            </a:r>
            <a:r>
              <a:rPr lang="en-US" sz="1100" dirty="0">
                <a:solidFill>
                  <a:srgbClr val="000096"/>
                </a:solidFill>
              </a:rPr>
              <a:t>&lt;/Book&gt;</a:t>
            </a:r>
            <a:r>
              <a:rPr lang="en-US" sz="1100" dirty="0">
                <a:solidFill>
                  <a:srgbClr val="000000"/>
                </a:solidFill>
              </a:rPr>
              <a:t/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96"/>
                </a:solidFill>
              </a:rPr>
              <a:t>&lt;/Books&gt;</a:t>
            </a:r>
            <a:endParaRPr lang="en-US" sz="1100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965192" y="3928265"/>
            <a:ext cx="1200912" cy="2901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969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6553200" y="3810000"/>
            <a:ext cx="838200" cy="889000"/>
            <a:chOff x="6553200" y="3810000"/>
            <a:chExt cx="838200" cy="889000"/>
          </a:xfrm>
        </p:grpSpPr>
        <p:sp>
          <p:nvSpPr>
            <p:cNvPr id="13" name="Oval 12"/>
            <p:cNvSpPr/>
            <p:nvPr/>
          </p:nvSpPr>
          <p:spPr>
            <a:xfrm>
              <a:off x="6629400" y="3886200"/>
              <a:ext cx="736600" cy="660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3200" y="3810000"/>
              <a:ext cx="838200" cy="4191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553200" y="4114800"/>
              <a:ext cx="368300" cy="584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858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token() function determines that there is a match, so it calls </a:t>
            </a:r>
            <a:r>
              <a:rPr lang="en-US" dirty="0" err="1" smtClean="0"/>
              <a:t>get_next_token</a:t>
            </a:r>
            <a:r>
              <a:rPr lang="en-US" dirty="0" smtClean="0"/>
              <a:t>() to increment the position in the input stream and </a:t>
            </a:r>
            <a:r>
              <a:rPr lang="en-US" dirty="0" smtClean="0"/>
              <a:t>returns </a:t>
            </a:r>
            <a:r>
              <a:rPr lang="en-US" dirty="0" smtClean="0"/>
              <a:t>the token: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15436" y="3100388"/>
            <a:ext cx="41696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</a:t>
            </a:r>
            <a:r>
              <a:rPr lang="en-US" sz="1400" dirty="0">
                <a:solidFill>
                  <a:srgbClr val="000096"/>
                </a:solidFill>
              </a:rPr>
              <a:t>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</a:t>
            </a:r>
            <a:r>
              <a:rPr lang="en-US" sz="1400" dirty="0" smtClean="0">
                <a:solidFill>
                  <a:srgbClr val="000096"/>
                </a:solidFill>
              </a:rPr>
              <a:t>&gt;</a:t>
            </a:r>
            <a:endParaRPr lang="en-US" sz="1400" dirty="0"/>
          </a:p>
        </p:txBody>
      </p:sp>
      <p:sp>
        <p:nvSpPr>
          <p:cNvPr id="5" name="Right Arrow 4"/>
          <p:cNvSpPr/>
          <p:nvPr/>
        </p:nvSpPr>
        <p:spPr>
          <a:xfrm>
            <a:off x="3136392" y="4635920"/>
            <a:ext cx="526288" cy="2413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615436" y="4394200"/>
            <a:ext cx="3306064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7366000" y="3898900"/>
            <a:ext cx="12700" cy="34290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21049" y="3504378"/>
            <a:ext cx="77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939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token() function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60600" y="2120900"/>
            <a:ext cx="5359400" cy="203132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token(string </a:t>
            </a:r>
            <a:r>
              <a:rPr lang="en-US" dirty="0" err="1"/>
              <a:t>tk</a:t>
            </a:r>
            <a:r>
              <a:rPr lang="en-US" dirty="0"/>
              <a:t>) {        </a:t>
            </a:r>
            <a:br>
              <a:rPr lang="en-US" dirty="0"/>
            </a:br>
            <a:r>
              <a:rPr lang="en-US" dirty="0"/>
              <a:t>        if (</a:t>
            </a:r>
            <a:r>
              <a:rPr lang="en-US" dirty="0" err="1"/>
              <a:t>tk</a:t>
            </a:r>
            <a:r>
              <a:rPr lang="en-US" dirty="0"/>
              <a:t> != input[position() = Token]) then  return ()</a:t>
            </a:r>
          </a:p>
          <a:p>
            <a:r>
              <a:rPr lang="en-US" dirty="0"/>
              <a:t>        else {</a:t>
            </a:r>
          </a:p>
          <a:p>
            <a:r>
              <a:rPr lang="en-US" dirty="0"/>
              <a:t>                </a:t>
            </a:r>
            <a:r>
              <a:rPr lang="en-US" dirty="0" err="1"/>
              <a:t>get_next_token</a:t>
            </a:r>
            <a:r>
              <a:rPr lang="en-US" dirty="0"/>
              <a:t>()</a:t>
            </a:r>
          </a:p>
          <a:p>
            <a:r>
              <a:rPr lang="en-US" dirty="0"/>
              <a:t>                return input[position() = Token])</a:t>
            </a:r>
          </a:p>
          <a:p>
            <a:r>
              <a:rPr lang="en-US" dirty="0"/>
              <a:t>        }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04708" y="4991100"/>
            <a:ext cx="5515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Notice that token() returns empty if there is not a match.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650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 for Step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367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that during recursive descent parsing we are in the Book() function. The Book() function </a:t>
            </a:r>
            <a:r>
              <a:rPr lang="en-US" dirty="0" smtClean="0"/>
              <a:t>first checks—by </a:t>
            </a:r>
            <a:r>
              <a:rPr lang="en-US" dirty="0" smtClean="0"/>
              <a:t>calling the token() function—to see if the current position of the input stream contains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dirty="0" smtClean="0"/>
              <a:t>Title.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r>
              <a:rPr lang="en-US" dirty="0" smtClean="0"/>
              <a:t> </a:t>
            </a:r>
            <a:r>
              <a:rPr lang="en-US" dirty="0" smtClean="0"/>
              <a:t>Suppose </a:t>
            </a:r>
            <a:r>
              <a:rPr lang="en-US" dirty="0" smtClean="0"/>
              <a:t>it </a:t>
            </a:r>
            <a:r>
              <a:rPr lang="en-US" dirty="0" smtClean="0"/>
              <a:t>does. Then, according to the grammar, there </a:t>
            </a:r>
            <a:r>
              <a:rPr lang="en-US" i="1" dirty="0" smtClean="0"/>
              <a:t>must</a:t>
            </a:r>
            <a:r>
              <a:rPr lang="en-US" dirty="0" smtClean="0"/>
              <a:t> </a:t>
            </a:r>
            <a:r>
              <a:rPr lang="en-US" dirty="0" smtClean="0"/>
              <a:t>be </a:t>
            </a:r>
            <a:r>
              <a:rPr lang="en-US" dirty="0" smtClean="0"/>
              <a:t>Authors, Date, ISBN, and then Publisher: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26688" y="4262437"/>
            <a:ext cx="41330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224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795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function, require(), and pass it a token, found</a:t>
            </a:r>
            <a:r>
              <a:rPr lang="en-US" dirty="0" smtClean="0"/>
              <a:t>. If the token is empty (i.e., the token() function returned empty because there was not a match) then call the error() function. Otherwise, return the token.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59100" y="3819436"/>
            <a:ext cx="4635500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require(element found) {</a:t>
            </a:r>
            <a:br>
              <a:rPr lang="en-US" dirty="0"/>
            </a:br>
            <a:r>
              <a:rPr lang="en-US" dirty="0"/>
              <a:t>        if empty(found) then error(‘Invalid input’)</a:t>
            </a:r>
          </a:p>
          <a:p>
            <a:r>
              <a:rPr lang="en-US" dirty="0"/>
              <a:t>        else return found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598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445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an error function, error(). Pass it a string. It outputs the string and then halts the parser.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78100" y="3095536"/>
            <a:ext cx="2044700" cy="1200329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 smtClean="0"/>
              <a:t>error(string s) </a:t>
            </a: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output s</a:t>
            </a:r>
          </a:p>
          <a:p>
            <a:r>
              <a:rPr lang="en-US" dirty="0" smtClean="0"/>
              <a:t>        stop</a:t>
            </a:r>
            <a:endParaRPr lang="en-US" dirty="0"/>
          </a:p>
          <a:p>
            <a:r>
              <a:rPr lang="en-US" dirty="0"/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682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complete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Recursive descent has been around a long time and people have developed beautiful </a:t>
            </a:r>
            <a:r>
              <a:rPr lang="en-US" dirty="0" smtClean="0"/>
              <a:t>code for it.</a:t>
            </a:r>
            <a:endParaRPr lang="en-US" dirty="0" smtClean="0"/>
          </a:p>
          <a:p>
            <a:r>
              <a:rPr lang="en-US" dirty="0" smtClean="0"/>
              <a:t>The following two slides </a:t>
            </a:r>
            <a:r>
              <a:rPr lang="en-US" dirty="0" smtClean="0"/>
              <a:t>collects all </a:t>
            </a:r>
            <a:r>
              <a:rPr lang="en-US" dirty="0" smtClean="0"/>
              <a:t>the </a:t>
            </a:r>
            <a:r>
              <a:rPr lang="en-US" dirty="0" smtClean="0"/>
              <a:t>code from the previous slides. </a:t>
            </a:r>
            <a:r>
              <a:rPr lang="en-US" dirty="0" smtClean="0"/>
              <a:t>I recommend spending some time studying it to appreciate its beauty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6286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9500" y="221357"/>
            <a:ext cx="100711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Token = 0</a:t>
            </a:r>
          </a:p>
          <a:p>
            <a:endParaRPr lang="en-US" sz="1200" dirty="0"/>
          </a:p>
          <a:p>
            <a:r>
              <a:rPr lang="en-US" sz="1200" dirty="0" smtClean="0"/>
              <a:t>main() {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</a:t>
            </a:r>
            <a:r>
              <a:rPr lang="en-US" sz="1200" dirty="0" err="1"/>
              <a:t>get_next_token</a:t>
            </a:r>
            <a:r>
              <a:rPr lang="en-US" sz="1200" dirty="0"/>
              <a:t>()</a:t>
            </a:r>
          </a:p>
          <a:p>
            <a:r>
              <a:rPr lang="en-US" sz="1200" dirty="0" smtClean="0"/>
              <a:t>      require(input())</a:t>
            </a:r>
          </a:p>
          <a:p>
            <a:r>
              <a:rPr lang="en-US" sz="1200" dirty="0" smtClean="0"/>
              <a:t>}</a:t>
            </a:r>
          </a:p>
          <a:p>
            <a:endParaRPr lang="en-US" sz="1200" dirty="0" smtClean="0"/>
          </a:p>
          <a:p>
            <a:r>
              <a:rPr lang="en-US" sz="1200" dirty="0" smtClean="0"/>
              <a:t>input()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return require(Books())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>}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</a:t>
            </a:r>
            <a:br>
              <a:rPr lang="en-US" sz="1200" dirty="0"/>
            </a:br>
            <a:r>
              <a:rPr lang="en-US" sz="1200" dirty="0" smtClean="0"/>
              <a:t>Books()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&lt;Books&gt;</a:t>
            </a:r>
            <a:br>
              <a:rPr lang="en-US" sz="1200" dirty="0"/>
            </a:br>
            <a:r>
              <a:rPr lang="en-US" sz="1200" dirty="0"/>
              <a:t>            </a:t>
            </a:r>
            <a:r>
              <a:rPr lang="en-US" sz="1200" dirty="0" smtClean="0"/>
              <a:t>    return (require(Book()), </a:t>
            </a:r>
            <a:r>
              <a:rPr lang="en-US" sz="1200" dirty="0" err="1" smtClean="0"/>
              <a:t>optional_additional_Books</a:t>
            </a:r>
            <a:r>
              <a:rPr lang="en-US" sz="1200" dirty="0" smtClean="0"/>
              <a:t>())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&lt;/Books&gt;</a:t>
            </a:r>
            <a:br>
              <a:rPr lang="en-US" sz="1200" dirty="0"/>
            </a:br>
            <a:r>
              <a:rPr lang="en-US" sz="1200" dirty="0" smtClean="0"/>
              <a:t>}    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err="1"/>
              <a:t>optional_</a:t>
            </a:r>
            <a:r>
              <a:rPr lang="en-US" sz="1200" dirty="0" err="1" smtClean="0"/>
              <a:t>additional_Books</a:t>
            </a:r>
            <a:r>
              <a:rPr lang="en-US" sz="1200" dirty="0" smtClean="0"/>
              <a:t>()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book = Book()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if exists(book) then return (book, </a:t>
            </a:r>
            <a:r>
              <a:rPr lang="en-US" sz="1200" dirty="0" err="1"/>
              <a:t>optional_</a:t>
            </a:r>
            <a:r>
              <a:rPr lang="en-US" sz="1200" dirty="0" err="1" smtClean="0"/>
              <a:t>additional_Books</a:t>
            </a:r>
            <a:r>
              <a:rPr lang="en-US" sz="1200" dirty="0" smtClean="0"/>
              <a:t>())</a:t>
            </a:r>
          </a:p>
          <a:p>
            <a:r>
              <a:rPr lang="en-US" sz="1200" dirty="0" smtClean="0"/>
              <a:t>}</a:t>
            </a:r>
          </a:p>
          <a:p>
            <a:r>
              <a:rPr lang="en-US" sz="1200" dirty="0" smtClean="0"/>
              <a:t>    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>Book()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title = token</a:t>
            </a:r>
            <a:r>
              <a:rPr lang="en-US" sz="1200" dirty="0"/>
              <a:t>('Title</a:t>
            </a:r>
            <a:r>
              <a:rPr lang="en-US" sz="1200" dirty="0" smtClean="0"/>
              <a:t>')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if exists(title) then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&lt;Book&gt;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 return (title, require(Authors(), require(token</a:t>
            </a:r>
            <a:r>
              <a:rPr lang="en-US" sz="1200" dirty="0"/>
              <a:t>('Date</a:t>
            </a:r>
            <a:r>
              <a:rPr lang="en-US" sz="1200" dirty="0" smtClean="0"/>
              <a:t>')), </a:t>
            </a:r>
            <a:r>
              <a:rPr lang="en-US" sz="1200" dirty="0"/>
              <a:t>require(token</a:t>
            </a:r>
            <a:r>
              <a:rPr lang="en-US" sz="1200" dirty="0" smtClean="0"/>
              <a:t>(‘ISBN')), </a:t>
            </a:r>
            <a:r>
              <a:rPr lang="en-US" sz="1200" dirty="0"/>
              <a:t>require(token</a:t>
            </a:r>
            <a:r>
              <a:rPr lang="en-US" sz="1200" dirty="0" smtClean="0"/>
              <a:t>(‘Publisher'))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&lt;/Book&gt;           </a:t>
            </a:r>
          </a:p>
          <a:p>
            <a:r>
              <a:rPr lang="en-US" sz="1200" dirty="0" smtClean="0"/>
              <a:t>} </a:t>
            </a:r>
          </a:p>
          <a:p>
            <a:r>
              <a:rPr lang="en-US" sz="1200" dirty="0" smtClean="0"/>
              <a:t>   </a:t>
            </a:r>
          </a:p>
          <a:p>
            <a:r>
              <a:rPr lang="en-US" sz="1200" dirty="0" smtClean="0"/>
              <a:t>Authors()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&lt;Authors&gt;</a:t>
            </a:r>
            <a:br>
              <a:rPr lang="en-US" sz="1200" dirty="0"/>
            </a:br>
            <a:r>
              <a:rPr lang="en-US" sz="1200" dirty="0"/>
              <a:t>            return (</a:t>
            </a:r>
            <a:r>
              <a:rPr lang="en-US" sz="1200" dirty="0" smtClean="0"/>
              <a:t>require(Author()), </a:t>
            </a:r>
            <a:r>
              <a:rPr lang="en-US" sz="1200" dirty="0" err="1"/>
              <a:t>optional_</a:t>
            </a:r>
            <a:r>
              <a:rPr lang="en-US" sz="1200" dirty="0" err="1" smtClean="0"/>
              <a:t>additional_Authors</a:t>
            </a:r>
            <a:r>
              <a:rPr lang="en-US" sz="1200" dirty="0"/>
              <a:t>())</a:t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&lt;/Authors&gt;</a:t>
            </a:r>
          </a:p>
          <a:p>
            <a:r>
              <a:rPr lang="en-US" sz="1200" dirty="0"/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97400" y="457200"/>
            <a:ext cx="4657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Code for a Recursive Descent Parser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996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9500" y="221357"/>
            <a:ext cx="100711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/>
              <a:t>optional_</a:t>
            </a:r>
            <a:r>
              <a:rPr lang="en-US" sz="1200" dirty="0" err="1" smtClean="0"/>
              <a:t>additional_Authors</a:t>
            </a:r>
            <a:r>
              <a:rPr lang="en-US" sz="1200" dirty="0"/>
              <a:t>() {</a:t>
            </a:r>
            <a:br>
              <a:rPr lang="en-US" sz="1200" dirty="0"/>
            </a:br>
            <a:r>
              <a:rPr lang="en-US" sz="1200" dirty="0"/>
              <a:t>        author = token(‘Author')</a:t>
            </a:r>
            <a:br>
              <a:rPr lang="en-US" sz="1200" dirty="0"/>
            </a:br>
            <a:r>
              <a:rPr lang="en-US" sz="1200" dirty="0"/>
              <a:t>        if exists(author) then return (author, </a:t>
            </a:r>
            <a:r>
              <a:rPr lang="en-US" sz="1200" dirty="0" err="1"/>
              <a:t>optional_</a:t>
            </a:r>
            <a:r>
              <a:rPr lang="en-US" sz="1200" dirty="0" err="1" smtClean="0"/>
              <a:t>additional_Authors</a:t>
            </a:r>
            <a:r>
              <a:rPr lang="en-US" sz="1200" dirty="0"/>
              <a:t>())</a:t>
            </a:r>
          </a:p>
          <a:p>
            <a:r>
              <a:rPr lang="en-US" sz="1200" dirty="0"/>
              <a:t>}</a:t>
            </a:r>
          </a:p>
          <a:p>
            <a:endParaRPr lang="en-US" sz="1200" dirty="0" smtClean="0"/>
          </a:p>
          <a:p>
            <a:r>
              <a:rPr lang="en-US" sz="1200" dirty="0" smtClean="0"/>
              <a:t>token(string </a:t>
            </a:r>
            <a:r>
              <a:rPr lang="en-US" sz="1200" dirty="0" err="1" smtClean="0"/>
              <a:t>tk</a:t>
            </a:r>
            <a:r>
              <a:rPr lang="en-US" sz="1200" dirty="0" smtClean="0"/>
              <a:t>) {        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if (</a:t>
            </a:r>
            <a:r>
              <a:rPr lang="en-US" sz="1200" dirty="0" err="1" smtClean="0"/>
              <a:t>tk</a:t>
            </a:r>
            <a:r>
              <a:rPr lang="en-US" sz="1200" dirty="0" smtClean="0"/>
              <a:t> != input[position() = Token]) then  return ()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else {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</a:t>
            </a:r>
            <a:r>
              <a:rPr lang="en-US" sz="1200" dirty="0" err="1" smtClean="0"/>
              <a:t>get_next_token</a:t>
            </a:r>
            <a:r>
              <a:rPr lang="en-US" sz="1200" dirty="0" smtClean="0"/>
              <a:t>()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return </a:t>
            </a:r>
            <a:r>
              <a:rPr lang="en-US" sz="1200" dirty="0"/>
              <a:t>input[position() = Token</a:t>
            </a:r>
            <a:r>
              <a:rPr lang="en-US" sz="1200" dirty="0" smtClean="0"/>
              <a:t>])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}</a:t>
            </a:r>
          </a:p>
          <a:p>
            <a:r>
              <a:rPr lang="en-US" sz="1200" dirty="0" smtClean="0"/>
              <a:t>}</a:t>
            </a:r>
          </a:p>
          <a:p>
            <a:endParaRPr lang="en-US" sz="1200" dirty="0"/>
          </a:p>
          <a:p>
            <a:r>
              <a:rPr lang="en-US" sz="1200" dirty="0" smtClean="0"/>
              <a:t>require(element found) {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        </a:t>
            </a:r>
            <a:r>
              <a:rPr lang="en-US" sz="1200" dirty="0" smtClean="0"/>
              <a:t>if empty(found) then error(‘Invalid input’)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else return found</a:t>
            </a:r>
          </a:p>
          <a:p>
            <a:r>
              <a:rPr lang="en-US" sz="1200" dirty="0" smtClean="0"/>
              <a:t>}</a:t>
            </a:r>
          </a:p>
          <a:p>
            <a:endParaRPr lang="en-US" sz="1200" dirty="0"/>
          </a:p>
          <a:p>
            <a:r>
              <a:rPr lang="en-US" sz="1200" dirty="0" err="1"/>
              <a:t>get_next_token</a:t>
            </a:r>
            <a:r>
              <a:rPr lang="en-US" sz="1200" dirty="0" smtClean="0"/>
              <a:t>() {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Token = Token + 1</a:t>
            </a:r>
          </a:p>
          <a:p>
            <a:r>
              <a:rPr lang="en-US" sz="1200" dirty="0"/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270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XSLT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 smtClean="0"/>
              <a:t>created an XSLT implementation. I tried to mirror the beautiful </a:t>
            </a:r>
            <a:r>
              <a:rPr lang="en-US" dirty="0" smtClean="0"/>
              <a:t>code shown on the previous slides.</a:t>
            </a:r>
            <a:endParaRPr lang="en-US" dirty="0" smtClean="0"/>
          </a:p>
          <a:p>
            <a:r>
              <a:rPr lang="en-US" dirty="0"/>
              <a:t>If you would like to give my implementation a go, here is the XSLT program and a sample flat (linear) input XML document: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www.xfront.com/parsing-techniques/recursive-descent-parser/books-parser.xsl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www.xfront.com/parsing-techniques/recursive-descent-parser/books-test.xml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2656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Books example </a:t>
            </a:r>
            <a:r>
              <a:rPr lang="en-US" dirty="0" smtClean="0"/>
              <a:t>shown on the previous slides was </a:t>
            </a:r>
            <a:r>
              <a:rPr lang="en-US" dirty="0" smtClean="0"/>
              <a:t>fine for introducing recursive descent parsing.</a:t>
            </a:r>
          </a:p>
          <a:p>
            <a:r>
              <a:rPr lang="en-US" dirty="0" smtClean="0"/>
              <a:t>But it </a:t>
            </a:r>
            <a:r>
              <a:rPr lang="en-US" dirty="0" smtClean="0"/>
              <a:t>glossed over </a:t>
            </a:r>
            <a:r>
              <a:rPr lang="en-US" dirty="0" smtClean="0"/>
              <a:t>an important </a:t>
            </a:r>
            <a:r>
              <a:rPr lang="en-US" dirty="0" smtClean="0"/>
              <a:t>problem: </a:t>
            </a:r>
            <a:r>
              <a:rPr lang="en-US" dirty="0" smtClean="0"/>
              <a:t>grammar rules with alternatives.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following example shows how to do recursive descent parsing with a grammar that has alternatives.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6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parsing!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Parsing is taking a flat (linear) sequence of items and adding structure so that the result conforms to a grammar.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244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</p:spPr>
        <p:txBody>
          <a:bodyPr/>
          <a:lstStyle/>
          <a:p>
            <a:r>
              <a:rPr lang="en-US" dirty="0" smtClean="0"/>
              <a:t>Let’s parse a simple expression language </a:t>
            </a:r>
            <a:r>
              <a:rPr lang="en-US" dirty="0" smtClean="0"/>
              <a:t>that has these </a:t>
            </a:r>
            <a:r>
              <a:rPr lang="en-US" dirty="0" smtClean="0"/>
              <a:t>tokens: IDENTIFIER, addition, </a:t>
            </a:r>
            <a:r>
              <a:rPr lang="en-US" dirty="0" smtClean="0"/>
              <a:t>parentheses</a:t>
            </a:r>
            <a:r>
              <a:rPr lang="en-US" dirty="0" smtClean="0"/>
              <a:t>, and </a:t>
            </a:r>
            <a:r>
              <a:rPr lang="en-US" dirty="0" err="1" smtClean="0"/>
              <a:t>EoF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Here are a few examples of expressions: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11400" y="3563937"/>
            <a:ext cx="564834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IDENTIFIER </a:t>
            </a:r>
            <a:r>
              <a:rPr lang="en-US" dirty="0" err="1" smtClean="0"/>
              <a:t>EoF</a:t>
            </a:r>
            <a:endParaRPr lang="en-US" dirty="0" smtClean="0"/>
          </a:p>
          <a:p>
            <a:r>
              <a:rPr lang="en-US" dirty="0" smtClean="0"/>
              <a:t>(IDENTIFIER) </a:t>
            </a:r>
            <a:r>
              <a:rPr lang="en-US" dirty="0" err="1" smtClean="0"/>
              <a:t>EoF</a:t>
            </a:r>
            <a:endParaRPr lang="en-US" dirty="0" smtClean="0"/>
          </a:p>
          <a:p>
            <a:r>
              <a:rPr lang="en-US" dirty="0" smtClean="0"/>
              <a:t>IDENTIFIER + IDENTIFIER </a:t>
            </a:r>
            <a:r>
              <a:rPr lang="en-US" dirty="0" err="1" smtClean="0"/>
              <a:t>EoF</a:t>
            </a:r>
            <a:endParaRPr lang="en-US" dirty="0" smtClean="0"/>
          </a:p>
          <a:p>
            <a:r>
              <a:rPr lang="en-US" dirty="0" smtClean="0"/>
              <a:t>(IDENTIFIER + IDENTIFIER) </a:t>
            </a:r>
            <a:r>
              <a:rPr lang="en-US" dirty="0" err="1" smtClean="0"/>
              <a:t>EoF</a:t>
            </a:r>
            <a:endParaRPr lang="en-US" dirty="0" smtClean="0"/>
          </a:p>
          <a:p>
            <a:r>
              <a:rPr lang="en-US" dirty="0"/>
              <a:t>IDENTIFIER + (IDENTIFIER + IDENTIFIER</a:t>
            </a:r>
            <a:r>
              <a:rPr lang="en-US" dirty="0" smtClean="0"/>
              <a:t>) </a:t>
            </a:r>
            <a:r>
              <a:rPr lang="en-US" dirty="0" err="1" smtClean="0"/>
              <a:t>EoF</a:t>
            </a:r>
            <a:endParaRPr lang="en-US" dirty="0"/>
          </a:p>
          <a:p>
            <a:r>
              <a:rPr lang="en-US" dirty="0"/>
              <a:t>(IDENTIFIER + IDENTIFIER</a:t>
            </a:r>
            <a:r>
              <a:rPr lang="en-US" dirty="0" smtClean="0"/>
              <a:t>) + IDENTIFIER </a:t>
            </a:r>
            <a:r>
              <a:rPr lang="en-US" dirty="0" err="1" smtClean="0"/>
              <a:t>EoF</a:t>
            </a:r>
            <a:endParaRPr lang="en-US" dirty="0" smtClean="0"/>
          </a:p>
          <a:p>
            <a:r>
              <a:rPr lang="en-US" dirty="0" smtClean="0"/>
              <a:t>IDENTIFIER + (IDENTIFIER + (IDENTIFIER + IDENTIFIER)) </a:t>
            </a:r>
            <a:r>
              <a:rPr lang="en-US" dirty="0" err="1" smtClean="0"/>
              <a:t>EoF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11400" y="6045200"/>
            <a:ext cx="508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Each </a:t>
            </a:r>
            <a:r>
              <a:rPr lang="en-US" i="1" dirty="0" smtClean="0"/>
              <a:t>expression ends with </a:t>
            </a:r>
            <a:r>
              <a:rPr lang="en-US" i="1" dirty="0" smtClean="0"/>
              <a:t>an end-of-file </a:t>
            </a:r>
            <a:r>
              <a:rPr lang="en-US" i="1" dirty="0" smtClean="0"/>
              <a:t>(</a:t>
            </a:r>
            <a:r>
              <a:rPr lang="en-US" i="1" dirty="0" err="1" smtClean="0"/>
              <a:t>EoF</a:t>
            </a:r>
            <a:r>
              <a:rPr lang="en-US" i="1" dirty="0" smtClean="0"/>
              <a:t>) token.</a:t>
            </a:r>
            <a:endParaRPr lang="en-US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895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grammar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85900" y="2298700"/>
            <a:ext cx="46617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IDENTIFIER | </a:t>
            </a:r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736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 tree for: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IDENTIFIER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9000" y="5118100"/>
            <a:ext cx="466178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IDENTIFIER | </a:t>
            </a:r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17803" y="1690688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26360" y="2429352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59632" y="2429352"/>
            <a:ext cx="52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EoF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4419600" y="2060020"/>
            <a:ext cx="8382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5257800" y="2060020"/>
            <a:ext cx="7620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87339" y="3168016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30334" y="3168016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14" name="Straight Connector 13"/>
          <p:cNvCxnSpPr>
            <a:stCxn id="5" idx="2"/>
            <a:endCxn id="11" idx="0"/>
          </p:cNvCxnSpPr>
          <p:nvPr/>
        </p:nvCxnSpPr>
        <p:spPr>
          <a:xfrm flipH="1">
            <a:off x="3506850" y="2798684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12" idx="0"/>
          </p:cNvCxnSpPr>
          <p:nvPr/>
        </p:nvCxnSpPr>
        <p:spPr>
          <a:xfrm>
            <a:off x="4419600" y="2798684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98349" y="4036894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IDENTIFIER</a:t>
            </a:r>
            <a:endParaRPr lang="en-US" dirty="0"/>
          </a:p>
        </p:txBody>
      </p:sp>
      <p:cxnSp>
        <p:nvCxnSpPr>
          <p:cNvPr id="19" name="Straight Connector 18"/>
          <p:cNvCxnSpPr>
            <a:stCxn id="11" idx="2"/>
            <a:endCxn id="17" idx="0"/>
          </p:cNvCxnSpPr>
          <p:nvPr/>
        </p:nvCxnSpPr>
        <p:spPr>
          <a:xfrm flipH="1">
            <a:off x="3506849" y="3537348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616003" y="3982305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cxnSp>
        <p:nvCxnSpPr>
          <p:cNvPr id="39" name="Straight Connector 38"/>
          <p:cNvCxnSpPr>
            <a:endCxn id="37" idx="0"/>
          </p:cNvCxnSpPr>
          <p:nvPr/>
        </p:nvCxnSpPr>
        <p:spPr>
          <a:xfrm>
            <a:off x="5759632" y="3617537"/>
            <a:ext cx="0" cy="364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2" idx="2"/>
          </p:cNvCxnSpPr>
          <p:nvPr/>
        </p:nvCxnSpPr>
        <p:spPr>
          <a:xfrm>
            <a:off x="5759632" y="3537348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158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Parser selects </a:t>
            </a:r>
            <a:r>
              <a:rPr lang="en-US" dirty="0" smtClean="0"/>
              <a:t>the first alternative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239000" y="5118100"/>
            <a:ext cx="46617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IDENTIFIER</a:t>
            </a:r>
            <a:r>
              <a:rPr lang="en-US" dirty="0" smtClean="0">
                <a:sym typeface="Wingdings" panose="05000000000000000000" pitchFamily="2" charset="2"/>
              </a:rPr>
              <a:t> | </a:t>
            </a:r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17803" y="1690688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26360" y="2429352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59632" y="2429352"/>
            <a:ext cx="52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EoF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4419600" y="2060020"/>
            <a:ext cx="8382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5257800" y="2060020"/>
            <a:ext cx="7620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87339" y="3168016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30334" y="3168016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14" name="Straight Connector 13"/>
          <p:cNvCxnSpPr>
            <a:stCxn id="5" idx="2"/>
            <a:endCxn id="11" idx="0"/>
          </p:cNvCxnSpPr>
          <p:nvPr/>
        </p:nvCxnSpPr>
        <p:spPr>
          <a:xfrm flipH="1">
            <a:off x="3506850" y="2798684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12" idx="0"/>
          </p:cNvCxnSpPr>
          <p:nvPr/>
        </p:nvCxnSpPr>
        <p:spPr>
          <a:xfrm>
            <a:off x="4419600" y="2798684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98349" y="4036894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IDENTIFIER</a:t>
            </a:r>
            <a:endParaRPr lang="en-US" dirty="0"/>
          </a:p>
        </p:txBody>
      </p:sp>
      <p:cxnSp>
        <p:nvCxnSpPr>
          <p:cNvPr id="19" name="Straight Connector 18"/>
          <p:cNvCxnSpPr>
            <a:stCxn id="11" idx="2"/>
            <a:endCxn id="17" idx="0"/>
          </p:cNvCxnSpPr>
          <p:nvPr/>
        </p:nvCxnSpPr>
        <p:spPr>
          <a:xfrm flipH="1">
            <a:off x="3506849" y="3537348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616003" y="3982305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cxnSp>
        <p:nvCxnSpPr>
          <p:cNvPr id="39" name="Straight Connector 38"/>
          <p:cNvCxnSpPr>
            <a:endCxn id="37" idx="0"/>
          </p:cNvCxnSpPr>
          <p:nvPr/>
        </p:nvCxnSpPr>
        <p:spPr>
          <a:xfrm>
            <a:off x="5759632" y="3617537"/>
            <a:ext cx="0" cy="364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2" idx="2"/>
          </p:cNvCxnSpPr>
          <p:nvPr/>
        </p:nvCxnSpPr>
        <p:spPr>
          <a:xfrm>
            <a:off x="5759632" y="3537348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762500" y="5854700"/>
            <a:ext cx="2476500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7" idx="2"/>
          </p:cNvCxnSpPr>
          <p:nvPr/>
        </p:nvCxnSpPr>
        <p:spPr>
          <a:xfrm flipH="1" flipV="1">
            <a:off x="3506849" y="4406226"/>
            <a:ext cx="1255651" cy="144847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59761" y="5863611"/>
            <a:ext cx="2891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term</a:t>
            </a:r>
            <a:r>
              <a:rPr lang="en-US" i="1" dirty="0" smtClean="0"/>
              <a:t> has two </a:t>
            </a:r>
            <a:r>
              <a:rPr lang="en-US" i="1" dirty="0" smtClean="0"/>
              <a:t>alternatives. The parser selected the first alternative.</a:t>
            </a:r>
            <a:endParaRPr lang="en-US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132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 tree for: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(IDENTIFIER)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EoF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17803" y="1690688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26360" y="2429352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59632" y="2429352"/>
            <a:ext cx="52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EoF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4419600" y="2060020"/>
            <a:ext cx="8382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5257800" y="2060020"/>
            <a:ext cx="7620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87339" y="3168016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30334" y="3168016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14" name="Straight Connector 13"/>
          <p:cNvCxnSpPr>
            <a:stCxn id="5" idx="2"/>
            <a:endCxn id="11" idx="0"/>
          </p:cNvCxnSpPr>
          <p:nvPr/>
        </p:nvCxnSpPr>
        <p:spPr>
          <a:xfrm flipH="1">
            <a:off x="3506850" y="2798684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12" idx="0"/>
          </p:cNvCxnSpPr>
          <p:nvPr/>
        </p:nvCxnSpPr>
        <p:spPr>
          <a:xfrm>
            <a:off x="4419600" y="2798684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2"/>
          </p:cNvCxnSpPr>
          <p:nvPr/>
        </p:nvCxnSpPr>
        <p:spPr>
          <a:xfrm flipH="1">
            <a:off x="3506849" y="3537348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193412" y="4044316"/>
            <a:ext cx="26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616003" y="4036894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843147" y="4741744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(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924659" y="4741744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885240" y="4741744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cxnSp>
        <p:nvCxnSpPr>
          <p:cNvPr id="44" name="Straight Connector 43"/>
          <p:cNvCxnSpPr>
            <a:stCxn id="34" idx="2"/>
            <a:endCxn id="40" idx="0"/>
          </p:cNvCxnSpPr>
          <p:nvPr/>
        </p:nvCxnSpPr>
        <p:spPr>
          <a:xfrm flipH="1">
            <a:off x="1970746" y="4413648"/>
            <a:ext cx="1536103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4" idx="2"/>
            <a:endCxn id="41" idx="0"/>
          </p:cNvCxnSpPr>
          <p:nvPr/>
        </p:nvCxnSpPr>
        <p:spPr>
          <a:xfrm>
            <a:off x="3506849" y="4413648"/>
            <a:ext cx="11050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4" idx="2"/>
            <a:endCxn id="42" idx="0"/>
          </p:cNvCxnSpPr>
          <p:nvPr/>
        </p:nvCxnSpPr>
        <p:spPr>
          <a:xfrm>
            <a:off x="3506849" y="4413648"/>
            <a:ext cx="1505990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2" idx="2"/>
          </p:cNvCxnSpPr>
          <p:nvPr/>
        </p:nvCxnSpPr>
        <p:spPr>
          <a:xfrm>
            <a:off x="5759632" y="3537348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234097" y="5467192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977092" y="5467192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45" name="Straight Connector 44"/>
          <p:cNvCxnSpPr>
            <a:endCxn id="38" idx="0"/>
          </p:cNvCxnSpPr>
          <p:nvPr/>
        </p:nvCxnSpPr>
        <p:spPr>
          <a:xfrm flipH="1">
            <a:off x="2553608" y="5097860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3" idx="0"/>
          </p:cNvCxnSpPr>
          <p:nvPr/>
        </p:nvCxnSpPr>
        <p:spPr>
          <a:xfrm>
            <a:off x="3466358" y="5097860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945107" y="6336070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IDENTIFIER</a:t>
            </a:r>
            <a:endParaRPr lang="en-US" dirty="0"/>
          </a:p>
        </p:txBody>
      </p:sp>
      <p:cxnSp>
        <p:nvCxnSpPr>
          <p:cNvPr id="50" name="Straight Connector 49"/>
          <p:cNvCxnSpPr>
            <a:stCxn id="38" idx="2"/>
            <a:endCxn id="49" idx="0"/>
          </p:cNvCxnSpPr>
          <p:nvPr/>
        </p:nvCxnSpPr>
        <p:spPr>
          <a:xfrm flipH="1">
            <a:off x="2553607" y="5836524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662761" y="6281481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cxnSp>
        <p:nvCxnSpPr>
          <p:cNvPr id="52" name="Straight Connector 51"/>
          <p:cNvCxnSpPr>
            <a:endCxn id="51" idx="0"/>
          </p:cNvCxnSpPr>
          <p:nvPr/>
        </p:nvCxnSpPr>
        <p:spPr>
          <a:xfrm>
            <a:off x="4806390" y="5916713"/>
            <a:ext cx="0" cy="364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3" idx="2"/>
          </p:cNvCxnSpPr>
          <p:nvPr/>
        </p:nvCxnSpPr>
        <p:spPr>
          <a:xfrm>
            <a:off x="4806390" y="5836524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239000" y="5118100"/>
            <a:ext cx="466178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IDENTIFIER | </a:t>
            </a:r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8712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Parser selects </a:t>
            </a:r>
            <a:r>
              <a:rPr lang="en-US" dirty="0"/>
              <a:t>the </a:t>
            </a:r>
            <a:r>
              <a:rPr lang="en-US" dirty="0" smtClean="0"/>
              <a:t>second </a:t>
            </a:r>
            <a:r>
              <a:rPr lang="en-US" dirty="0"/>
              <a:t>alternative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30211" y="5178049"/>
            <a:ext cx="46617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IDENTIFIER | </a:t>
            </a:r>
            <a:r>
              <a:rPr lang="en-US" b="1" dirty="0" err="1" smtClean="0">
                <a:sym typeface="Wingdings" panose="05000000000000000000" pitchFamily="2" charset="2"/>
              </a:rPr>
              <a:t>parenthesized_expression</a:t>
            </a:r>
            <a:endParaRPr lang="en-US" b="1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17803" y="1690688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26360" y="2429352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59632" y="2429352"/>
            <a:ext cx="52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EoF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4419600" y="2060020"/>
            <a:ext cx="8382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5257800" y="2060020"/>
            <a:ext cx="7620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87339" y="3168016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30334" y="3168016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14" name="Straight Connector 13"/>
          <p:cNvCxnSpPr>
            <a:stCxn id="5" idx="2"/>
            <a:endCxn id="11" idx="0"/>
          </p:cNvCxnSpPr>
          <p:nvPr/>
        </p:nvCxnSpPr>
        <p:spPr>
          <a:xfrm flipH="1">
            <a:off x="3506850" y="2798684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2"/>
            <a:endCxn id="12" idx="0"/>
          </p:cNvCxnSpPr>
          <p:nvPr/>
        </p:nvCxnSpPr>
        <p:spPr>
          <a:xfrm>
            <a:off x="4419600" y="2798684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2"/>
          </p:cNvCxnSpPr>
          <p:nvPr/>
        </p:nvCxnSpPr>
        <p:spPr>
          <a:xfrm flipH="1">
            <a:off x="3506849" y="3537348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193412" y="4044316"/>
            <a:ext cx="26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616003" y="4036894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843147" y="4741744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(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924659" y="4741744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885240" y="4741744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</p:txBody>
      </p:sp>
      <p:cxnSp>
        <p:nvCxnSpPr>
          <p:cNvPr id="44" name="Straight Connector 43"/>
          <p:cNvCxnSpPr>
            <a:stCxn id="34" idx="2"/>
            <a:endCxn id="40" idx="0"/>
          </p:cNvCxnSpPr>
          <p:nvPr/>
        </p:nvCxnSpPr>
        <p:spPr>
          <a:xfrm flipH="1">
            <a:off x="1970746" y="4413648"/>
            <a:ext cx="1536103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4" idx="2"/>
            <a:endCxn id="41" idx="0"/>
          </p:cNvCxnSpPr>
          <p:nvPr/>
        </p:nvCxnSpPr>
        <p:spPr>
          <a:xfrm>
            <a:off x="3506849" y="4413648"/>
            <a:ext cx="11050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4" idx="2"/>
            <a:endCxn id="42" idx="0"/>
          </p:cNvCxnSpPr>
          <p:nvPr/>
        </p:nvCxnSpPr>
        <p:spPr>
          <a:xfrm>
            <a:off x="3506849" y="4413648"/>
            <a:ext cx="1505990" cy="328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2" idx="2"/>
          </p:cNvCxnSpPr>
          <p:nvPr/>
        </p:nvCxnSpPr>
        <p:spPr>
          <a:xfrm>
            <a:off x="5759632" y="3537348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234097" y="5467192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977092" y="5467192"/>
            <a:ext cx="165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ym typeface="Wingdings" panose="05000000000000000000" pitchFamily="2" charset="2"/>
              </a:rPr>
              <a:t>rest_expression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45" name="Straight Connector 44"/>
          <p:cNvCxnSpPr>
            <a:endCxn id="38" idx="0"/>
          </p:cNvCxnSpPr>
          <p:nvPr/>
        </p:nvCxnSpPr>
        <p:spPr>
          <a:xfrm flipH="1">
            <a:off x="2553608" y="5097860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3" idx="0"/>
          </p:cNvCxnSpPr>
          <p:nvPr/>
        </p:nvCxnSpPr>
        <p:spPr>
          <a:xfrm>
            <a:off x="3466358" y="5097860"/>
            <a:ext cx="1340032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945107" y="6336070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IDENTIFIER</a:t>
            </a:r>
            <a:endParaRPr lang="en-US" dirty="0"/>
          </a:p>
        </p:txBody>
      </p:sp>
      <p:cxnSp>
        <p:nvCxnSpPr>
          <p:cNvPr id="50" name="Straight Connector 49"/>
          <p:cNvCxnSpPr>
            <a:stCxn id="38" idx="2"/>
            <a:endCxn id="49" idx="0"/>
          </p:cNvCxnSpPr>
          <p:nvPr/>
        </p:nvCxnSpPr>
        <p:spPr>
          <a:xfrm flipH="1">
            <a:off x="2553607" y="5836524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662761" y="6281481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endParaRPr lang="en-US" dirty="0"/>
          </a:p>
        </p:txBody>
      </p:sp>
      <p:cxnSp>
        <p:nvCxnSpPr>
          <p:cNvPr id="52" name="Straight Connector 51"/>
          <p:cNvCxnSpPr>
            <a:endCxn id="51" idx="0"/>
          </p:cNvCxnSpPr>
          <p:nvPr/>
        </p:nvCxnSpPr>
        <p:spPr>
          <a:xfrm>
            <a:off x="4806390" y="5916713"/>
            <a:ext cx="0" cy="364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3" idx="2"/>
          </p:cNvCxnSpPr>
          <p:nvPr/>
        </p:nvCxnSpPr>
        <p:spPr>
          <a:xfrm>
            <a:off x="4806390" y="5836524"/>
            <a:ext cx="0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3826360" y="3537348"/>
            <a:ext cx="1314078" cy="49954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140438" y="4044316"/>
            <a:ext cx="1336562" cy="17922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3" idx="1"/>
          </p:cNvCxnSpPr>
          <p:nvPr/>
        </p:nvCxnSpPr>
        <p:spPr>
          <a:xfrm>
            <a:off x="6477000" y="5836524"/>
            <a:ext cx="1053211" cy="8018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724670" y="5903794"/>
            <a:ext cx="1771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term</a:t>
            </a:r>
            <a:r>
              <a:rPr lang="en-US" i="1" dirty="0" smtClean="0"/>
              <a:t>’s second alternative </a:t>
            </a:r>
            <a:r>
              <a:rPr lang="en-US" i="1" dirty="0" smtClean="0"/>
              <a:t>is </a:t>
            </a:r>
            <a:r>
              <a:rPr lang="en-US" i="1" dirty="0" smtClean="0"/>
              <a:t>selected</a:t>
            </a:r>
            <a:endParaRPr lang="en-US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576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080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does </a:t>
            </a:r>
            <a:r>
              <a:rPr lang="en-US" dirty="0" smtClean="0"/>
              <a:t>a </a:t>
            </a:r>
            <a:r>
              <a:rPr lang="en-US" dirty="0" smtClean="0"/>
              <a:t>recursive descent parser know that it should </a:t>
            </a:r>
            <a:r>
              <a:rPr lang="en-US" dirty="0" smtClean="0"/>
              <a:t>select </a:t>
            </a:r>
            <a:r>
              <a:rPr lang="en-US" dirty="0" smtClean="0"/>
              <a:t>the first or second alternative?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45036" y="3244334"/>
            <a:ext cx="47019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IDENTIFIER | </a:t>
            </a:r>
            <a:r>
              <a:rPr lang="en-US" dirty="0" err="1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219700" y="3613666"/>
            <a:ext cx="660400" cy="86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918200" y="3613666"/>
            <a:ext cx="673100" cy="869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11800" y="4610100"/>
            <a:ext cx="5329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does the parser know which alternative to </a:t>
            </a:r>
            <a:r>
              <a:rPr lang="en-US" dirty="0" smtClean="0"/>
              <a:t>select?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937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parser doesn’t know.</a:t>
            </a:r>
          </a:p>
          <a:p>
            <a:r>
              <a:rPr lang="en-US" dirty="0" smtClean="0"/>
              <a:t>It tries the first </a:t>
            </a:r>
            <a:r>
              <a:rPr lang="en-US" dirty="0" smtClean="0"/>
              <a:t>alternative. If </a:t>
            </a:r>
            <a:r>
              <a:rPr lang="en-US" dirty="0" smtClean="0"/>
              <a:t>that </a:t>
            </a:r>
            <a:r>
              <a:rPr lang="en-US" dirty="0" smtClean="0"/>
              <a:t>fails </a:t>
            </a:r>
            <a:r>
              <a:rPr lang="en-US" dirty="0" smtClean="0"/>
              <a:t>it tries the second </a:t>
            </a:r>
            <a:r>
              <a:rPr lang="en-US" dirty="0" smtClean="0"/>
              <a:t>alternative (i.e., the parser backtracks and tries the next alternative). It repeats until it finds an alternative that succeeds.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122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first token in </a:t>
            </a:r>
            <a:r>
              <a:rPr lang="en-US" dirty="0" smtClean="0"/>
              <a:t>the input stream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239000" y="5118100"/>
            <a:ext cx="46617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expression </a:t>
            </a:r>
            <a:r>
              <a:rPr lang="en-US" dirty="0" err="1" smtClean="0">
                <a:sym typeface="Wingdings" panose="05000000000000000000" pitchFamily="2" charset="2"/>
              </a:rPr>
              <a:t>EoF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expression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term </a:t>
            </a:r>
            <a:r>
              <a:rPr lang="en-US" dirty="0" err="1" smtClean="0">
                <a:sym typeface="Wingdings" panose="05000000000000000000" pitchFamily="2" charset="2"/>
              </a:rPr>
              <a:t>rest_expression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/>
              <a:t>term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IDENTIFIER</a:t>
            </a:r>
            <a:r>
              <a:rPr lang="en-US" dirty="0" smtClean="0">
                <a:sym typeface="Wingdings" panose="05000000000000000000" pitchFamily="2" charset="2"/>
              </a:rPr>
              <a:t> | </a:t>
            </a:r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'(' expression </a:t>
            </a:r>
            <a:r>
              <a:rPr lang="en-US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dirty="0" err="1" smtClean="0"/>
              <a:t>rest_expression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'+' expression |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17803" y="1690688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26360" y="2429352"/>
            <a:ext cx="1186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</a:t>
            </a:r>
            <a:endParaRPr lang="en-US" dirty="0"/>
          </a:p>
        </p:txBody>
      </p:sp>
      <p:cxnSp>
        <p:nvCxnSpPr>
          <p:cNvPr id="8" name="Straight Connector 7"/>
          <p:cNvCxnSpPr>
            <a:stCxn id="4" idx="2"/>
            <a:endCxn id="5" idx="0"/>
          </p:cNvCxnSpPr>
          <p:nvPr/>
        </p:nvCxnSpPr>
        <p:spPr>
          <a:xfrm flipH="1">
            <a:off x="4419600" y="2060020"/>
            <a:ext cx="83820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87339" y="3168016"/>
            <a:ext cx="639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term</a:t>
            </a:r>
            <a:endParaRPr lang="en-US" dirty="0"/>
          </a:p>
        </p:txBody>
      </p:sp>
      <p:cxnSp>
        <p:nvCxnSpPr>
          <p:cNvPr id="14" name="Straight Connector 13"/>
          <p:cNvCxnSpPr>
            <a:stCxn id="5" idx="2"/>
            <a:endCxn id="11" idx="0"/>
          </p:cNvCxnSpPr>
          <p:nvPr/>
        </p:nvCxnSpPr>
        <p:spPr>
          <a:xfrm flipH="1">
            <a:off x="3506850" y="2798684"/>
            <a:ext cx="91275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98349" y="4036894"/>
            <a:ext cx="1217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IDENTIFIER</a:t>
            </a:r>
            <a:endParaRPr lang="en-US" dirty="0"/>
          </a:p>
        </p:txBody>
      </p:sp>
      <p:cxnSp>
        <p:nvCxnSpPr>
          <p:cNvPr id="19" name="Straight Connector 18"/>
          <p:cNvCxnSpPr>
            <a:stCxn id="11" idx="2"/>
            <a:endCxn id="17" idx="0"/>
          </p:cNvCxnSpPr>
          <p:nvPr/>
        </p:nvCxnSpPr>
        <p:spPr>
          <a:xfrm flipH="1">
            <a:off x="3506849" y="3537348"/>
            <a:ext cx="1" cy="49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47061" y="3664913"/>
            <a:ext cx="28919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Try the first alternative, which says the input token must be IDENTIFIER. However, the input token is </a:t>
            </a:r>
            <a:r>
              <a:rPr lang="en-US" b="1" i="1" dirty="0" smtClean="0"/>
              <a:t>(</a:t>
            </a:r>
            <a:r>
              <a:rPr lang="en-US" i="1" dirty="0" smtClean="0"/>
              <a:t> so we must back up and try the next alternative</a:t>
            </a:r>
            <a:endParaRPr lang="en-US" i="1" dirty="0"/>
          </a:p>
        </p:txBody>
      </p:sp>
      <p:sp>
        <p:nvSpPr>
          <p:cNvPr id="7" name="Oval 6"/>
          <p:cNvSpPr/>
          <p:nvPr/>
        </p:nvSpPr>
        <p:spPr>
          <a:xfrm>
            <a:off x="4556232" y="1990459"/>
            <a:ext cx="224939" cy="2259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1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3506849" y="2742191"/>
            <a:ext cx="224939" cy="2259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2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187339" y="3680700"/>
            <a:ext cx="224939" cy="22598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3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500" y="1690688"/>
            <a:ext cx="14205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Input tokens:</a:t>
            </a:r>
          </a:p>
          <a:p>
            <a:r>
              <a:rPr lang="en-US" dirty="0" smtClean="0"/>
              <a:t>(</a:t>
            </a:r>
          </a:p>
          <a:p>
            <a:r>
              <a:rPr lang="en-US" dirty="0" smtClean="0"/>
              <a:t>IDENTIFIER</a:t>
            </a:r>
          </a:p>
          <a:p>
            <a:r>
              <a:rPr lang="en-US" dirty="0" smtClean="0"/>
              <a:t>)</a:t>
            </a:r>
          </a:p>
          <a:p>
            <a:r>
              <a:rPr lang="en-US" dirty="0" err="1" smtClean="0"/>
              <a:t>EoF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7708900" y="2034620"/>
            <a:ext cx="863600" cy="276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7073900" y="2429352"/>
            <a:ext cx="635000" cy="2112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337300" y="5219700"/>
            <a:ext cx="3232594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ight Brace 27"/>
          <p:cNvSpPr/>
          <p:nvPr/>
        </p:nvSpPr>
        <p:spPr>
          <a:xfrm>
            <a:off x="4115349" y="3352682"/>
            <a:ext cx="231712" cy="9233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565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</a:t>
            </a:r>
            <a:r>
              <a:rPr lang="en-US" dirty="0" smtClean="0"/>
              <a:t>of the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term()</a:t>
            </a:r>
            <a:r>
              <a:rPr lang="en-US" dirty="0"/>
              <a:t> </a:t>
            </a:r>
            <a:r>
              <a:rPr lang="en-US" dirty="0" smtClean="0"/>
              <a:t>function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2274838"/>
            <a:ext cx="5435600" cy="258532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 smtClean="0"/>
              <a:t>term() {</a:t>
            </a:r>
          </a:p>
          <a:p>
            <a:r>
              <a:rPr lang="en-US" dirty="0"/>
              <a:t> </a:t>
            </a:r>
            <a:r>
              <a:rPr lang="en-US" dirty="0" smtClean="0"/>
              <a:t>     &lt;term&gt;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    identifier </a:t>
            </a:r>
            <a:r>
              <a:rPr lang="en-US" dirty="0"/>
              <a:t>= token</a:t>
            </a:r>
            <a:r>
              <a:rPr lang="en-US" dirty="0"/>
              <a:t>('IDENTIFIER</a:t>
            </a:r>
            <a:r>
              <a:rPr lang="en-US" dirty="0" smtClean="0"/>
              <a:t>')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if exists(identifier)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then 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            return (identifier)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      else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            return (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require(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parenthesized_expression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()))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&lt;/term&gt;          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}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26451" y="5588000"/>
            <a:ext cx="6478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Check the current token in the input stream to see if it is IDENTIFIER.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59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45524" y="2265734"/>
            <a:ext cx="41696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96"/>
                </a:solidFill>
              </a:rPr>
              <a:t>&lt;input&gt;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Parsing Techniques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Dick Grune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 Ceriel J.H. Jacobs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2007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978-0-387-20248-8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Springer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Graph Theory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>
                <a:solidFill>
                  <a:srgbClr val="000000"/>
                </a:solidFill>
              </a:rPr>
              <a:t>Richard J. Trudeau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1993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0-486-67870-9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&lt;Title&gt;</a:t>
            </a:r>
            <a:r>
              <a:rPr lang="en-US" sz="1400" dirty="0">
                <a:solidFill>
                  <a:srgbClr val="000000"/>
                </a:solidFill>
              </a:rPr>
              <a:t>Introduction to Formal Languages</a:t>
            </a:r>
            <a:r>
              <a:rPr lang="en-US" sz="1400" dirty="0">
                <a:solidFill>
                  <a:srgbClr val="000096"/>
                </a:solidFill>
              </a:rPr>
              <a:t>&lt;/Title&gt;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&lt;Author&gt;</a:t>
            </a:r>
            <a:r>
              <a:rPr lang="en-US" sz="1400" dirty="0" err="1">
                <a:solidFill>
                  <a:srgbClr val="000000"/>
                </a:solidFill>
              </a:rPr>
              <a:t>Gyorgy</a:t>
            </a:r>
            <a:r>
              <a:rPr lang="en-US" sz="1400" dirty="0">
                <a:solidFill>
                  <a:srgbClr val="000000"/>
                </a:solidFill>
              </a:rPr>
              <a:t> E. </a:t>
            </a:r>
            <a:r>
              <a:rPr lang="en-US" sz="1400" dirty="0" err="1">
                <a:solidFill>
                  <a:srgbClr val="000000"/>
                </a:solidFill>
              </a:rPr>
              <a:t>Revesz</a:t>
            </a:r>
            <a:r>
              <a:rPr lang="en-US" sz="1400" dirty="0">
                <a:solidFill>
                  <a:srgbClr val="000096"/>
                </a:solidFill>
              </a:rPr>
              <a:t>&lt;/Author&gt;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&lt;Date&gt;</a:t>
            </a:r>
            <a:r>
              <a:rPr lang="en-US" sz="1400" dirty="0">
                <a:solidFill>
                  <a:srgbClr val="000000"/>
                </a:solidFill>
              </a:rPr>
              <a:t>2012</a:t>
            </a:r>
            <a:r>
              <a:rPr lang="en-US" sz="1400" dirty="0">
                <a:solidFill>
                  <a:srgbClr val="000096"/>
                </a:solidFill>
              </a:rPr>
              <a:t>&lt;/Date&gt;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&lt;ISBN&gt;</a:t>
            </a:r>
            <a:r>
              <a:rPr lang="en-US" sz="1400" dirty="0">
                <a:solidFill>
                  <a:srgbClr val="000000"/>
                </a:solidFill>
              </a:rPr>
              <a:t>0-486-66697-2</a:t>
            </a:r>
            <a:r>
              <a:rPr lang="en-US" sz="1400" dirty="0">
                <a:solidFill>
                  <a:srgbClr val="000096"/>
                </a:solidFill>
              </a:rPr>
              <a:t>&lt;/ISBN&gt;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    </a:t>
            </a:r>
            <a:r>
              <a:rPr lang="en-US" sz="1400" dirty="0">
                <a:solidFill>
                  <a:srgbClr val="000096"/>
                </a:solidFill>
              </a:rPr>
              <a:t>&lt;Publisher&gt;</a:t>
            </a:r>
            <a:r>
              <a:rPr lang="en-US" sz="1400" dirty="0">
                <a:solidFill>
                  <a:srgbClr val="000000"/>
                </a:solidFill>
              </a:rPr>
              <a:t>Dover Publications</a:t>
            </a:r>
            <a:r>
              <a:rPr lang="en-US" sz="1400" dirty="0">
                <a:solidFill>
                  <a:srgbClr val="000096"/>
                </a:solidFill>
              </a:rPr>
              <a:t>&lt;/Publisher&gt;</a:t>
            </a:r>
            <a:r>
              <a:rPr lang="en-US" sz="1400" dirty="0">
                <a:solidFill>
                  <a:srgbClr val="000000"/>
                </a:solidFill>
              </a:rPr>
              <a:t/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 smtClean="0">
                <a:solidFill>
                  <a:srgbClr val="000096"/>
                </a:solidFill>
              </a:rPr>
              <a:t>&lt;/input&gt;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6675120" y="1751320"/>
            <a:ext cx="41696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96"/>
                </a:solidFill>
              </a:rPr>
              <a:t>&lt;Books&gt;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Parsing Techniques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Dick Grune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 Ceriel J.H. Jacobs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2007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978-0-387-20248-8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Springer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Graph Theory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>
                <a:solidFill>
                  <a:srgbClr val="000000"/>
                </a:solidFill>
              </a:rPr>
              <a:t>Richard J. Trudeau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1993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0-486-67870-9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&lt;Title&gt;</a:t>
            </a:r>
            <a:r>
              <a:rPr lang="en-US" sz="1000" dirty="0">
                <a:solidFill>
                  <a:srgbClr val="000000"/>
                </a:solidFill>
              </a:rPr>
              <a:t>Introduction to Formal Languages</a:t>
            </a:r>
            <a:r>
              <a:rPr lang="en-US" sz="1000" dirty="0">
                <a:solidFill>
                  <a:srgbClr val="000096"/>
                </a:solidFill>
              </a:rPr>
              <a:t>&lt;/Title&gt;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    </a:t>
            </a:r>
            <a:r>
              <a:rPr lang="en-US" sz="1000" dirty="0">
                <a:solidFill>
                  <a:srgbClr val="000096"/>
                </a:solidFill>
              </a:rPr>
              <a:t>&lt;Author&gt;</a:t>
            </a:r>
            <a:r>
              <a:rPr lang="en-US" sz="1000" dirty="0" err="1">
                <a:solidFill>
                  <a:srgbClr val="000000"/>
                </a:solidFill>
              </a:rPr>
              <a:t>Gyorgy</a:t>
            </a:r>
            <a:r>
              <a:rPr lang="en-US" sz="1000" dirty="0">
                <a:solidFill>
                  <a:srgbClr val="000000"/>
                </a:solidFill>
              </a:rPr>
              <a:t> E. </a:t>
            </a:r>
            <a:r>
              <a:rPr lang="en-US" sz="1000" dirty="0" err="1">
                <a:solidFill>
                  <a:srgbClr val="000000"/>
                </a:solidFill>
              </a:rPr>
              <a:t>Revesz</a:t>
            </a:r>
            <a:r>
              <a:rPr lang="en-US" sz="1000" dirty="0">
                <a:solidFill>
                  <a:srgbClr val="000096"/>
                </a:solidFill>
              </a:rPr>
              <a:t>&lt;/Author&gt;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&lt;/Authors&gt;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&lt;Date&gt;</a:t>
            </a:r>
            <a:r>
              <a:rPr lang="en-US" sz="1000" dirty="0">
                <a:solidFill>
                  <a:srgbClr val="000000"/>
                </a:solidFill>
              </a:rPr>
              <a:t>2012</a:t>
            </a:r>
            <a:r>
              <a:rPr lang="en-US" sz="1000" dirty="0">
                <a:solidFill>
                  <a:srgbClr val="000096"/>
                </a:solidFill>
              </a:rPr>
              <a:t>&lt;/Date&gt;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&lt;ISBN&gt;</a:t>
            </a:r>
            <a:r>
              <a:rPr lang="en-US" sz="1000" dirty="0">
                <a:solidFill>
                  <a:srgbClr val="000000"/>
                </a:solidFill>
              </a:rPr>
              <a:t>0-486-66697-2</a:t>
            </a:r>
            <a:r>
              <a:rPr lang="en-US" sz="1000" dirty="0">
                <a:solidFill>
                  <a:srgbClr val="000096"/>
                </a:solidFill>
              </a:rPr>
              <a:t>&lt;/ISBN&gt;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    </a:t>
            </a:r>
            <a:r>
              <a:rPr lang="en-US" sz="1000" dirty="0">
                <a:solidFill>
                  <a:srgbClr val="000096"/>
                </a:solidFill>
              </a:rPr>
              <a:t>&lt;Publisher&gt;</a:t>
            </a:r>
            <a:r>
              <a:rPr lang="en-US" sz="1000" dirty="0">
                <a:solidFill>
                  <a:srgbClr val="000000"/>
                </a:solidFill>
              </a:rPr>
              <a:t>Dover Publications</a:t>
            </a:r>
            <a:r>
              <a:rPr lang="en-US" sz="1000" dirty="0">
                <a:solidFill>
                  <a:srgbClr val="000096"/>
                </a:solidFill>
              </a:rPr>
              <a:t>&lt;/Publisher&gt;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00"/>
                </a:solidFill>
              </a:rPr>
              <a:t>    </a:t>
            </a:r>
            <a:r>
              <a:rPr lang="en-US" sz="1000" dirty="0">
                <a:solidFill>
                  <a:srgbClr val="000096"/>
                </a:solidFill>
              </a:rPr>
              <a:t>&lt;/Book&gt;</a:t>
            </a:r>
            <a:r>
              <a:rPr lang="en-US" sz="1000" dirty="0">
                <a:solidFill>
                  <a:srgbClr val="000000"/>
                </a:solidFill>
              </a:rPr>
              <a:t/>
            </a:r>
            <a:br>
              <a:rPr lang="en-US" sz="1000" dirty="0">
                <a:solidFill>
                  <a:srgbClr val="000000"/>
                </a:solidFill>
              </a:rPr>
            </a:br>
            <a:r>
              <a:rPr lang="en-US" sz="1000" dirty="0">
                <a:solidFill>
                  <a:srgbClr val="000096"/>
                </a:solidFill>
              </a:rPr>
              <a:t>&lt;/Books&gt;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5240801" y="4289429"/>
            <a:ext cx="698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parse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4989575" y="4105810"/>
            <a:ext cx="1200912" cy="2901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1200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function (cont.)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2274838"/>
            <a:ext cx="5422900" cy="258532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term() {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&lt;term&gt;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     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identifier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= token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('IDENTIFIER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')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dirty="0"/>
              <a:t>        </a:t>
            </a:r>
            <a:r>
              <a:rPr lang="en-US" dirty="0" smtClean="0"/>
              <a:t>    if exists(identifier) </a:t>
            </a:r>
            <a:r>
              <a:rPr lang="en-US" dirty="0"/>
              <a:t>then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return (identifier)</a:t>
            </a:r>
          </a:p>
          <a:p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else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            return (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require(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parenthesized_expression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()))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&lt;/term&gt;          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}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52800" y="5664200"/>
            <a:ext cx="355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If there is a match, return the token.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9818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function (cont.)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0" y="2274838"/>
            <a:ext cx="5524500" cy="258532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term() {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&lt;term&gt;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     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identifier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= token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('IDENTIFIER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')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     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if exists(identifier)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then 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            return (identifier)</a:t>
            </a:r>
          </a:p>
          <a:p>
            <a:r>
              <a:rPr lang="en-US" dirty="0"/>
              <a:t> </a:t>
            </a:r>
            <a:r>
              <a:rPr lang="en-US" dirty="0" smtClean="0"/>
              <a:t>           else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return (</a:t>
            </a:r>
            <a:r>
              <a:rPr lang="en-US" dirty="0" smtClean="0"/>
              <a:t>require(</a:t>
            </a:r>
            <a:r>
              <a:rPr lang="en-US" dirty="0" err="1" smtClean="0"/>
              <a:t>parenthesized_expression</a:t>
            </a:r>
            <a:r>
              <a:rPr lang="en-US" dirty="0" smtClean="0"/>
              <a:t>()))</a:t>
            </a:r>
            <a:endParaRPr lang="en-US" dirty="0" smtClean="0"/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    &lt;/term&gt;          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}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64069" y="5676900"/>
            <a:ext cx="5099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Otherwise try the other alternative, it must succeed.</a:t>
            </a:r>
            <a:endParaRPr lang="en-US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595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represent </a:t>
            </a:r>
            <a:r>
              <a:rPr lang="en-US" dirty="0" smtClean="0"/>
              <a:t>each expression </a:t>
            </a:r>
            <a:r>
              <a:rPr lang="en-US" dirty="0" smtClean="0"/>
              <a:t>as XML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86100" y="2159000"/>
            <a:ext cx="3650743" cy="2308324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Instead of this </a:t>
            </a:r>
            <a:r>
              <a:rPr lang="en-US" dirty="0" smtClean="0"/>
              <a:t>input:  IDENTIFIER </a:t>
            </a:r>
            <a:r>
              <a:rPr lang="en-US" dirty="0" err="1" smtClean="0"/>
              <a:t>EoF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our input will be </a:t>
            </a:r>
            <a:r>
              <a:rPr lang="en-US" dirty="0" smtClean="0"/>
              <a:t>this: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&lt;input&gt;</a:t>
            </a:r>
          </a:p>
          <a:p>
            <a:r>
              <a:rPr lang="en-US" dirty="0"/>
              <a:t>	 </a:t>
            </a:r>
            <a:r>
              <a:rPr lang="en-US" dirty="0" smtClean="0"/>
              <a:t>     &lt;IDENTIFIER /&gt;</a:t>
            </a:r>
          </a:p>
          <a:p>
            <a:r>
              <a:rPr lang="en-US" dirty="0"/>
              <a:t>	</a:t>
            </a:r>
            <a:r>
              <a:rPr lang="en-US" dirty="0" smtClean="0"/>
              <a:t>      &lt;</a:t>
            </a:r>
            <a:r>
              <a:rPr lang="en-US" dirty="0" err="1" smtClean="0"/>
              <a:t>EoF</a:t>
            </a:r>
            <a:r>
              <a:rPr lang="en-US" dirty="0" smtClean="0"/>
              <a:t> /&gt;</a:t>
            </a:r>
          </a:p>
          <a:p>
            <a:r>
              <a:rPr lang="en-US" dirty="0"/>
              <a:t>	</a:t>
            </a:r>
            <a:r>
              <a:rPr lang="en-US" dirty="0" smtClean="0"/>
              <a:t>&lt;/input&gt;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53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representation (cont.)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86100" y="2159000"/>
            <a:ext cx="3791807" cy="286232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Instead of this input</a:t>
            </a:r>
            <a:r>
              <a:rPr lang="en-US" dirty="0" smtClean="0"/>
              <a:t>:  (</a:t>
            </a:r>
            <a:r>
              <a:rPr lang="en-US" dirty="0" smtClean="0"/>
              <a:t>IDENTIFIER) </a:t>
            </a:r>
            <a:r>
              <a:rPr lang="en-US" dirty="0" err="1" smtClean="0"/>
              <a:t>EoF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our input will be </a:t>
            </a:r>
            <a:r>
              <a:rPr lang="en-US" dirty="0" smtClean="0"/>
              <a:t>this: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&lt;input&gt;</a:t>
            </a:r>
          </a:p>
          <a:p>
            <a:r>
              <a:rPr lang="en-US" dirty="0"/>
              <a:t>	</a:t>
            </a:r>
            <a:r>
              <a:rPr lang="en-US" dirty="0" smtClean="0"/>
              <a:t>      &lt;LP /&gt;</a:t>
            </a:r>
          </a:p>
          <a:p>
            <a:r>
              <a:rPr lang="en-US" dirty="0"/>
              <a:t>	 </a:t>
            </a:r>
            <a:r>
              <a:rPr lang="en-US" dirty="0" smtClean="0"/>
              <a:t>     &lt;IDENTIFIER /&gt;</a:t>
            </a:r>
          </a:p>
          <a:p>
            <a:r>
              <a:rPr lang="en-US" dirty="0"/>
              <a:t>	 </a:t>
            </a:r>
            <a:r>
              <a:rPr lang="en-US" dirty="0" smtClean="0"/>
              <a:t>     &lt;RP /&gt;</a:t>
            </a:r>
            <a:endParaRPr lang="en-US" dirty="0"/>
          </a:p>
          <a:p>
            <a:r>
              <a:rPr lang="en-US" dirty="0"/>
              <a:t>	      &lt;</a:t>
            </a:r>
            <a:r>
              <a:rPr lang="en-US" dirty="0" err="1"/>
              <a:t>EoF</a:t>
            </a:r>
            <a:r>
              <a:rPr lang="en-US" dirty="0"/>
              <a:t> /&gt;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&lt;/input&gt;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064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representation (cont.)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86100" y="2159000"/>
            <a:ext cx="4904291" cy="2862322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Instead of this </a:t>
            </a:r>
            <a:r>
              <a:rPr lang="en-US" dirty="0" smtClean="0"/>
              <a:t>input:  IDENTIFIER </a:t>
            </a:r>
            <a:r>
              <a:rPr lang="en-US" dirty="0" smtClean="0"/>
              <a:t>+ IDENTIFIER </a:t>
            </a:r>
            <a:r>
              <a:rPr lang="en-US" dirty="0" err="1" smtClean="0"/>
              <a:t>EoF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our input will be </a:t>
            </a:r>
            <a:r>
              <a:rPr lang="en-US" dirty="0" smtClean="0"/>
              <a:t>this: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	&lt;input&gt;</a:t>
            </a:r>
          </a:p>
          <a:p>
            <a:r>
              <a:rPr lang="en-US" dirty="0"/>
              <a:t>	 </a:t>
            </a:r>
            <a:r>
              <a:rPr lang="en-US" dirty="0" smtClean="0"/>
              <a:t>     &lt;IDENTIFIER /&gt;</a:t>
            </a:r>
          </a:p>
          <a:p>
            <a:r>
              <a:rPr lang="en-US" dirty="0"/>
              <a:t>	 </a:t>
            </a:r>
            <a:r>
              <a:rPr lang="en-US" dirty="0" smtClean="0"/>
              <a:t>     &lt;PLUS /&gt;</a:t>
            </a:r>
            <a:endParaRPr lang="en-US" dirty="0"/>
          </a:p>
          <a:p>
            <a:r>
              <a:rPr lang="en-US" dirty="0"/>
              <a:t>	      &lt;IDENTIFIER </a:t>
            </a:r>
            <a:r>
              <a:rPr lang="en-US" dirty="0" smtClean="0"/>
              <a:t>/&gt;</a:t>
            </a:r>
            <a:endParaRPr lang="en-US" dirty="0"/>
          </a:p>
          <a:p>
            <a:r>
              <a:rPr lang="en-US" dirty="0"/>
              <a:t>	      &lt;</a:t>
            </a:r>
            <a:r>
              <a:rPr lang="en-US" dirty="0" err="1"/>
              <a:t>EoF</a:t>
            </a:r>
            <a:r>
              <a:rPr lang="en-US" dirty="0"/>
              <a:t> /&gt;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&lt;/input&gt;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434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representation (cont.)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86100" y="2159000"/>
            <a:ext cx="6246005" cy="397031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Instead of this </a:t>
            </a:r>
            <a:r>
              <a:rPr lang="en-US" dirty="0" smtClean="0"/>
              <a:t>input</a:t>
            </a:r>
            <a:r>
              <a:rPr lang="en-US" dirty="0"/>
              <a:t>: IDENTIFIER + (IDENTIFIER + IDENTIFIER</a:t>
            </a:r>
            <a:r>
              <a:rPr lang="en-US" dirty="0" smtClean="0"/>
              <a:t>) </a:t>
            </a:r>
            <a:r>
              <a:rPr lang="en-US" dirty="0" err="1" smtClean="0"/>
              <a:t>EoF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our input will be </a:t>
            </a:r>
            <a:r>
              <a:rPr lang="en-US" dirty="0" smtClean="0"/>
              <a:t>this XML input:</a:t>
            </a:r>
            <a:endParaRPr lang="en-US" dirty="0" smtClean="0"/>
          </a:p>
          <a:p>
            <a:endParaRPr lang="en-US" dirty="0"/>
          </a:p>
          <a:p>
            <a:r>
              <a:rPr lang="fr-FR" dirty="0" smtClean="0"/>
              <a:t>	&lt;</a:t>
            </a:r>
            <a:r>
              <a:rPr lang="fr-FR" dirty="0"/>
              <a:t>input&gt;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&lt;IDENTIFIER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&lt;PLUS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&lt;LP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&lt;IDENTIFIER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&lt;PLUS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&lt;IDENTIFIER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&lt;RP /&gt;</a:t>
            </a:r>
            <a:br>
              <a:rPr lang="fr-FR" dirty="0"/>
            </a:br>
            <a:r>
              <a:rPr lang="fr-FR" dirty="0" smtClean="0"/>
              <a:t>	    </a:t>
            </a:r>
            <a:r>
              <a:rPr lang="fr-FR" dirty="0"/>
              <a:t>&lt;</a:t>
            </a:r>
            <a:r>
              <a:rPr lang="fr-FR" dirty="0" err="1"/>
              <a:t>EoF</a:t>
            </a:r>
            <a:r>
              <a:rPr lang="fr-FR" dirty="0"/>
              <a:t> /&gt;</a:t>
            </a:r>
            <a:br>
              <a:rPr lang="fr-FR" dirty="0"/>
            </a:br>
            <a:r>
              <a:rPr lang="fr-FR" dirty="0" smtClean="0"/>
              <a:t>	&lt;/</a:t>
            </a:r>
            <a:r>
              <a:rPr lang="fr-FR" dirty="0"/>
              <a:t>input&gt;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3912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55800" y="3429000"/>
            <a:ext cx="1866900" cy="1200329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&lt;input&gt;</a:t>
            </a:r>
            <a:br>
              <a:rPr lang="en-US" dirty="0"/>
            </a:br>
            <a:r>
              <a:rPr lang="en-US" dirty="0"/>
              <a:t>    &lt;IDENTIFIER /&gt;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EoF</a:t>
            </a:r>
            <a:r>
              <a:rPr lang="en-US" dirty="0"/>
              <a:t> /&gt;</a:t>
            </a:r>
            <a:br>
              <a:rPr lang="en-US" dirty="0"/>
            </a:br>
            <a:r>
              <a:rPr lang="en-US" dirty="0"/>
              <a:t>&lt;/input&gt;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6800" y="3429000"/>
            <a:ext cx="1536700" cy="1206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1286" y="1690688"/>
            <a:ext cx="3167727" cy="101566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input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 smtClean="0">
                <a:sym typeface="Wingdings" panose="05000000000000000000" pitchFamily="2" charset="2"/>
              </a:rPr>
              <a:t> expression </a:t>
            </a:r>
            <a:r>
              <a:rPr lang="en-US" sz="1200" dirty="0" err="1" smtClean="0">
                <a:sym typeface="Wingdings" panose="05000000000000000000" pitchFamily="2" charset="2"/>
              </a:rPr>
              <a:t>EoF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expression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term </a:t>
            </a:r>
            <a:r>
              <a:rPr lang="en-US" sz="1200" dirty="0" err="1" smtClean="0">
                <a:sym typeface="Wingdings" panose="05000000000000000000" pitchFamily="2" charset="2"/>
              </a:rPr>
              <a:t>rest_expression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term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IDENTIFIER | </a:t>
            </a:r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sz="1200" dirty="0" smtClean="0"/>
              <a:t> </a:t>
            </a:r>
            <a:r>
              <a:rPr lang="en-US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'(' expression </a:t>
            </a:r>
            <a:r>
              <a:rPr lang="en-US" sz="1200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sz="1200" dirty="0" err="1" smtClean="0"/>
              <a:t>rest_expression</a:t>
            </a:r>
            <a:r>
              <a:rPr lang="en-US" sz="1200" dirty="0" smtClean="0"/>
              <a:t>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'+' expression | </a:t>
            </a:r>
            <a:r>
              <a:rPr lang="el-G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endParaRPr lang="en-US" sz="1200" dirty="0"/>
          </a:p>
        </p:txBody>
      </p:sp>
      <p:cxnSp>
        <p:nvCxnSpPr>
          <p:cNvPr id="7" name="Straight Arrow Connector 6"/>
          <p:cNvCxnSpPr>
            <a:stCxn id="5" idx="2"/>
            <a:endCxn id="4" idx="0"/>
          </p:cNvCxnSpPr>
          <p:nvPr/>
        </p:nvCxnSpPr>
        <p:spPr>
          <a:xfrm>
            <a:off x="5645150" y="2706351"/>
            <a:ext cx="0" cy="722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3"/>
            <a:endCxn id="4" idx="1"/>
          </p:cNvCxnSpPr>
          <p:nvPr/>
        </p:nvCxnSpPr>
        <p:spPr>
          <a:xfrm>
            <a:off x="3822700" y="4029165"/>
            <a:ext cx="1054100" cy="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413500" y="4029164"/>
            <a:ext cx="1054100" cy="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467600" y="2736502"/>
            <a:ext cx="2603500" cy="258532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&lt;output&gt;</a:t>
            </a:r>
            <a:br>
              <a:rPr lang="en-US" dirty="0"/>
            </a:br>
            <a:r>
              <a:rPr lang="en-US" dirty="0"/>
              <a:t>    &lt;expression&gt;</a:t>
            </a:r>
            <a:br>
              <a:rPr lang="en-US" dirty="0"/>
            </a:br>
            <a:r>
              <a:rPr lang="en-US" dirty="0"/>
              <a:t>        &lt;term&gt;</a:t>
            </a:r>
            <a:br>
              <a:rPr lang="en-US" dirty="0"/>
            </a:br>
            <a:r>
              <a:rPr lang="en-US" dirty="0"/>
              <a:t>            &lt;IDENTIFIER/&gt;</a:t>
            </a:r>
            <a:br>
              <a:rPr lang="en-US" dirty="0"/>
            </a:br>
            <a:r>
              <a:rPr lang="en-US" dirty="0"/>
              <a:t>        &lt;/term&gt;</a:t>
            </a:r>
            <a:br>
              <a:rPr lang="en-US" dirty="0"/>
            </a:br>
            <a:r>
              <a:rPr lang="en-US" dirty="0"/>
              <a:t>        &lt;</a:t>
            </a:r>
            <a:r>
              <a:rPr lang="en-US" dirty="0" err="1"/>
              <a:t>rest_expression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    &lt;/expression&gt;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EoF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&lt;/output&gt;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737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(cont.)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33576" y="3152000"/>
            <a:ext cx="1866900" cy="175432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&lt;input&gt;</a:t>
            </a:r>
            <a:br>
              <a:rPr lang="en-US" dirty="0"/>
            </a:br>
            <a:r>
              <a:rPr lang="en-US" dirty="0"/>
              <a:t>    &lt;LP /&gt;</a:t>
            </a:r>
            <a:br>
              <a:rPr lang="en-US" dirty="0"/>
            </a:br>
            <a:r>
              <a:rPr lang="en-US" dirty="0"/>
              <a:t>    &lt;IDENTIFIER /&gt;</a:t>
            </a:r>
            <a:br>
              <a:rPr lang="en-US" dirty="0"/>
            </a:br>
            <a:r>
              <a:rPr lang="en-US" dirty="0"/>
              <a:t>    &lt;RP /&gt;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EoF</a:t>
            </a:r>
            <a:r>
              <a:rPr lang="en-US" dirty="0"/>
              <a:t> /&gt;</a:t>
            </a:r>
            <a:br>
              <a:rPr lang="en-US" dirty="0"/>
            </a:br>
            <a:r>
              <a:rPr lang="en-US" dirty="0"/>
              <a:t>&lt;/input&gt;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3429000"/>
            <a:ext cx="1536700" cy="1206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1286" y="1690688"/>
            <a:ext cx="3167727" cy="101566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input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 smtClean="0">
                <a:sym typeface="Wingdings" panose="05000000000000000000" pitchFamily="2" charset="2"/>
              </a:rPr>
              <a:t> expression </a:t>
            </a:r>
            <a:r>
              <a:rPr lang="en-US" sz="1200" dirty="0" err="1" smtClean="0">
                <a:sym typeface="Wingdings" panose="05000000000000000000" pitchFamily="2" charset="2"/>
              </a:rPr>
              <a:t>EoF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expression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term </a:t>
            </a:r>
            <a:r>
              <a:rPr lang="en-US" sz="1200" dirty="0" err="1" smtClean="0">
                <a:sym typeface="Wingdings" panose="05000000000000000000" pitchFamily="2" charset="2"/>
              </a:rPr>
              <a:t>rest_expression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term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IDENTIFIER | </a:t>
            </a:r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sz="1200" dirty="0" smtClean="0"/>
              <a:t> </a:t>
            </a:r>
            <a:r>
              <a:rPr lang="en-US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'(' expression </a:t>
            </a:r>
            <a:r>
              <a:rPr lang="en-US" sz="1200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sz="1200" dirty="0" err="1" smtClean="0"/>
              <a:t>rest_expression</a:t>
            </a:r>
            <a:r>
              <a:rPr lang="en-US" sz="1200" dirty="0" smtClean="0"/>
              <a:t>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'+' expression | </a:t>
            </a:r>
            <a:r>
              <a:rPr lang="el-G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endParaRPr lang="en-US" sz="1200" dirty="0"/>
          </a:p>
        </p:txBody>
      </p:sp>
      <p:cxnSp>
        <p:nvCxnSpPr>
          <p:cNvPr id="7" name="Straight Arrow Connector 6"/>
          <p:cNvCxnSpPr>
            <a:stCxn id="5" idx="2"/>
            <a:endCxn id="4" idx="0"/>
          </p:cNvCxnSpPr>
          <p:nvPr/>
        </p:nvCxnSpPr>
        <p:spPr>
          <a:xfrm>
            <a:off x="5645150" y="2706351"/>
            <a:ext cx="0" cy="722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3"/>
            <a:endCxn id="4" idx="1"/>
          </p:cNvCxnSpPr>
          <p:nvPr/>
        </p:nvCxnSpPr>
        <p:spPr>
          <a:xfrm>
            <a:off x="3800476" y="4029163"/>
            <a:ext cx="1076324" cy="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413500" y="4029164"/>
            <a:ext cx="1054100" cy="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467600" y="1490006"/>
            <a:ext cx="3886200" cy="507831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&lt;output&gt;</a:t>
            </a:r>
            <a:br>
              <a:rPr lang="en-US" dirty="0"/>
            </a:br>
            <a:r>
              <a:rPr lang="en-US" dirty="0"/>
              <a:t>    &lt;expression&gt;</a:t>
            </a:r>
            <a:br>
              <a:rPr lang="en-US" dirty="0"/>
            </a:br>
            <a:r>
              <a:rPr lang="en-US" dirty="0"/>
              <a:t>        &lt;term&gt;</a:t>
            </a:r>
            <a:br>
              <a:rPr lang="en-US" dirty="0"/>
            </a:br>
            <a:r>
              <a:rPr lang="en-US" dirty="0"/>
              <a:t>            &lt;</a:t>
            </a:r>
            <a:r>
              <a:rPr lang="en-US" dirty="0" err="1"/>
              <a:t>parenthesized_expression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            &lt;LP/&gt;</a:t>
            </a:r>
            <a:br>
              <a:rPr lang="en-US" dirty="0"/>
            </a:br>
            <a:r>
              <a:rPr lang="en-US" dirty="0"/>
              <a:t>                &lt;expression&gt;</a:t>
            </a:r>
            <a:br>
              <a:rPr lang="en-US" dirty="0"/>
            </a:br>
            <a:r>
              <a:rPr lang="en-US" dirty="0"/>
              <a:t>                    &lt;term&gt;</a:t>
            </a:r>
            <a:br>
              <a:rPr lang="en-US" dirty="0"/>
            </a:br>
            <a:r>
              <a:rPr lang="en-US" dirty="0"/>
              <a:t>                        &lt;IDENTIFIER/&gt;</a:t>
            </a:r>
            <a:br>
              <a:rPr lang="en-US" dirty="0"/>
            </a:br>
            <a:r>
              <a:rPr lang="en-US" dirty="0"/>
              <a:t>                    &lt;/term&gt;</a:t>
            </a:r>
            <a:br>
              <a:rPr lang="en-US" dirty="0"/>
            </a:br>
            <a:r>
              <a:rPr lang="en-US" dirty="0"/>
              <a:t>                    &lt;</a:t>
            </a:r>
            <a:r>
              <a:rPr lang="en-US" dirty="0" err="1"/>
              <a:t>rest_expression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                &lt;/expression&gt;</a:t>
            </a:r>
            <a:br>
              <a:rPr lang="en-US" dirty="0"/>
            </a:br>
            <a:r>
              <a:rPr lang="en-US" dirty="0"/>
              <a:t>                &lt;RP/&gt;</a:t>
            </a:r>
            <a:br>
              <a:rPr lang="en-US" dirty="0"/>
            </a:br>
            <a:r>
              <a:rPr lang="en-US" dirty="0"/>
              <a:t>            &lt;/</a:t>
            </a:r>
            <a:r>
              <a:rPr lang="en-US" dirty="0" err="1"/>
              <a:t>parenthesized_expression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    &lt;/term&gt;</a:t>
            </a:r>
            <a:br>
              <a:rPr lang="en-US" dirty="0"/>
            </a:br>
            <a:r>
              <a:rPr lang="en-US" dirty="0"/>
              <a:t>        &lt;</a:t>
            </a:r>
            <a:r>
              <a:rPr lang="en-US" dirty="0" err="1"/>
              <a:t>rest_expression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    &lt;/expression&gt;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EoF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&lt;/output&gt;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785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(cont.)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33576" y="3152000"/>
            <a:ext cx="1866900" cy="175432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fr-FR" dirty="0"/>
              <a:t>&lt;input&gt;</a:t>
            </a:r>
            <a:br>
              <a:rPr lang="fr-FR" dirty="0"/>
            </a:br>
            <a:r>
              <a:rPr lang="fr-FR" dirty="0"/>
              <a:t>    &lt;IDENTIFIER /&gt;</a:t>
            </a:r>
            <a:br>
              <a:rPr lang="fr-FR" dirty="0"/>
            </a:br>
            <a:r>
              <a:rPr lang="fr-FR" dirty="0"/>
              <a:t>    &lt;PLUS /&gt;</a:t>
            </a:r>
            <a:br>
              <a:rPr lang="fr-FR" dirty="0"/>
            </a:br>
            <a:r>
              <a:rPr lang="fr-FR" dirty="0"/>
              <a:t>    &lt;IDENTIFIER /&gt;</a:t>
            </a:r>
            <a:br>
              <a:rPr lang="fr-FR" dirty="0"/>
            </a:br>
            <a:r>
              <a:rPr lang="fr-FR" dirty="0"/>
              <a:t>    &lt;</a:t>
            </a:r>
            <a:r>
              <a:rPr lang="fr-FR" dirty="0" err="1"/>
              <a:t>EoF</a:t>
            </a:r>
            <a:r>
              <a:rPr lang="fr-FR" dirty="0"/>
              <a:t> /&gt;</a:t>
            </a:r>
            <a:br>
              <a:rPr lang="fr-FR" dirty="0"/>
            </a:br>
            <a:r>
              <a:rPr lang="fr-FR" dirty="0"/>
              <a:t>&lt;/input&gt;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3429000"/>
            <a:ext cx="1536700" cy="1206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1286" y="1690688"/>
            <a:ext cx="3167727" cy="101566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input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 smtClean="0">
                <a:sym typeface="Wingdings" panose="05000000000000000000" pitchFamily="2" charset="2"/>
              </a:rPr>
              <a:t> expression </a:t>
            </a:r>
            <a:r>
              <a:rPr lang="en-US" sz="1200" dirty="0" err="1" smtClean="0">
                <a:sym typeface="Wingdings" panose="05000000000000000000" pitchFamily="2" charset="2"/>
              </a:rPr>
              <a:t>EoF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expression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term </a:t>
            </a:r>
            <a:r>
              <a:rPr lang="en-US" sz="1200" dirty="0" err="1" smtClean="0">
                <a:sym typeface="Wingdings" panose="05000000000000000000" pitchFamily="2" charset="2"/>
              </a:rPr>
              <a:t>rest_expression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term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IDENTIFIER | </a:t>
            </a:r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sz="1200" dirty="0" smtClean="0"/>
              <a:t> </a:t>
            </a:r>
            <a:r>
              <a:rPr lang="en-US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'(' expression </a:t>
            </a:r>
            <a:r>
              <a:rPr lang="en-US" sz="1200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sz="1200" dirty="0" err="1" smtClean="0"/>
              <a:t>rest_expression</a:t>
            </a:r>
            <a:r>
              <a:rPr lang="en-US" sz="1200" dirty="0" smtClean="0"/>
              <a:t>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'+' expression | </a:t>
            </a:r>
            <a:r>
              <a:rPr lang="el-G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endParaRPr lang="en-US" sz="1200" dirty="0"/>
          </a:p>
        </p:txBody>
      </p:sp>
      <p:cxnSp>
        <p:nvCxnSpPr>
          <p:cNvPr id="7" name="Straight Arrow Connector 6"/>
          <p:cNvCxnSpPr>
            <a:stCxn id="5" idx="2"/>
            <a:endCxn id="4" idx="0"/>
          </p:cNvCxnSpPr>
          <p:nvPr/>
        </p:nvCxnSpPr>
        <p:spPr>
          <a:xfrm>
            <a:off x="5645150" y="2706351"/>
            <a:ext cx="0" cy="722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3"/>
            <a:endCxn id="4" idx="1"/>
          </p:cNvCxnSpPr>
          <p:nvPr/>
        </p:nvCxnSpPr>
        <p:spPr>
          <a:xfrm>
            <a:off x="3800476" y="4029163"/>
            <a:ext cx="1076324" cy="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413500" y="4029164"/>
            <a:ext cx="1054100" cy="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467600" y="1628506"/>
            <a:ext cx="3886200" cy="480131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/>
              <a:t>&lt;output&gt;</a:t>
            </a:r>
            <a:br>
              <a:rPr lang="en-US" dirty="0"/>
            </a:br>
            <a:r>
              <a:rPr lang="en-US" dirty="0"/>
              <a:t>    &lt;expression&gt;</a:t>
            </a:r>
            <a:br>
              <a:rPr lang="en-US" dirty="0"/>
            </a:br>
            <a:r>
              <a:rPr lang="en-US" dirty="0"/>
              <a:t>        &lt;term&gt;</a:t>
            </a:r>
            <a:br>
              <a:rPr lang="en-US" dirty="0"/>
            </a:br>
            <a:r>
              <a:rPr lang="en-US" dirty="0"/>
              <a:t>            &lt;IDENTIFIER/&gt;</a:t>
            </a:r>
            <a:br>
              <a:rPr lang="en-US" dirty="0"/>
            </a:br>
            <a:r>
              <a:rPr lang="en-US" dirty="0"/>
              <a:t>        &lt;/term&gt;</a:t>
            </a:r>
            <a:br>
              <a:rPr lang="en-US" dirty="0"/>
            </a:br>
            <a:r>
              <a:rPr lang="en-US" dirty="0"/>
              <a:t>        &lt;</a:t>
            </a:r>
            <a:r>
              <a:rPr lang="en-US" dirty="0" err="1"/>
              <a:t>rest_expression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        &lt;PLUS/&gt;</a:t>
            </a:r>
            <a:br>
              <a:rPr lang="en-US" dirty="0"/>
            </a:br>
            <a:r>
              <a:rPr lang="en-US" dirty="0"/>
              <a:t>            &lt;expression&gt;</a:t>
            </a:r>
            <a:br>
              <a:rPr lang="en-US" dirty="0"/>
            </a:br>
            <a:r>
              <a:rPr lang="en-US" dirty="0"/>
              <a:t>                &lt;term&gt;</a:t>
            </a:r>
            <a:br>
              <a:rPr lang="en-US" dirty="0"/>
            </a:br>
            <a:r>
              <a:rPr lang="en-US" dirty="0"/>
              <a:t>                    &lt;IDENTIFIER/&gt;</a:t>
            </a:r>
            <a:br>
              <a:rPr lang="en-US" dirty="0"/>
            </a:br>
            <a:r>
              <a:rPr lang="en-US" dirty="0"/>
              <a:t>                &lt;/term&gt;</a:t>
            </a:r>
            <a:br>
              <a:rPr lang="en-US" dirty="0"/>
            </a:br>
            <a:r>
              <a:rPr lang="en-US" dirty="0"/>
              <a:t>                &lt;</a:t>
            </a:r>
            <a:r>
              <a:rPr lang="en-US" dirty="0" err="1"/>
              <a:t>rest_expression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            &lt;/expression&gt;</a:t>
            </a:r>
            <a:br>
              <a:rPr lang="en-US" dirty="0"/>
            </a:br>
            <a:r>
              <a:rPr lang="en-US" dirty="0"/>
              <a:t>        &lt;/</a:t>
            </a:r>
            <a:r>
              <a:rPr lang="en-US" dirty="0" err="1"/>
              <a:t>rest_expression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    &lt;/expression&gt;</a:t>
            </a:r>
            <a:br>
              <a:rPr lang="en-US" dirty="0"/>
            </a:br>
            <a:r>
              <a:rPr lang="en-US" dirty="0"/>
              <a:t>    &lt;</a:t>
            </a:r>
            <a:r>
              <a:rPr lang="en-US" dirty="0" err="1"/>
              <a:t>EoF</a:t>
            </a:r>
            <a:r>
              <a:rPr lang="en-US" dirty="0"/>
              <a:t>/&gt;</a:t>
            </a:r>
            <a:br>
              <a:rPr lang="en-US" dirty="0"/>
            </a:br>
            <a:r>
              <a:rPr lang="en-US" dirty="0"/>
              <a:t>&lt;/output&gt;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2438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 (cont.)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33576" y="2598002"/>
            <a:ext cx="1866900" cy="286232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fr-FR" dirty="0"/>
              <a:t>&lt;input&gt;</a:t>
            </a:r>
            <a:br>
              <a:rPr lang="fr-FR" dirty="0"/>
            </a:br>
            <a:r>
              <a:rPr lang="fr-FR" dirty="0"/>
              <a:t>    &lt;IDENTIFIER /&gt;</a:t>
            </a:r>
            <a:br>
              <a:rPr lang="fr-FR" dirty="0"/>
            </a:br>
            <a:r>
              <a:rPr lang="fr-FR" dirty="0"/>
              <a:t>    &lt;PLUS /&gt;</a:t>
            </a:r>
            <a:br>
              <a:rPr lang="fr-FR" dirty="0"/>
            </a:br>
            <a:r>
              <a:rPr lang="fr-FR" dirty="0"/>
              <a:t>    &lt;LP /&gt;</a:t>
            </a:r>
            <a:br>
              <a:rPr lang="fr-FR" dirty="0"/>
            </a:br>
            <a:r>
              <a:rPr lang="fr-FR" dirty="0"/>
              <a:t>    &lt;IDENTIFIER /&gt;</a:t>
            </a:r>
            <a:br>
              <a:rPr lang="fr-FR" dirty="0"/>
            </a:br>
            <a:r>
              <a:rPr lang="fr-FR" dirty="0"/>
              <a:t>    &lt;PLUS /&gt;</a:t>
            </a:r>
            <a:br>
              <a:rPr lang="fr-FR" dirty="0"/>
            </a:br>
            <a:r>
              <a:rPr lang="fr-FR" dirty="0"/>
              <a:t>    &lt;IDENTIFIER /&gt;</a:t>
            </a:r>
            <a:br>
              <a:rPr lang="fr-FR" dirty="0"/>
            </a:br>
            <a:r>
              <a:rPr lang="fr-FR" dirty="0"/>
              <a:t>    &lt;RP /&gt;</a:t>
            </a:r>
            <a:br>
              <a:rPr lang="fr-FR" dirty="0"/>
            </a:br>
            <a:r>
              <a:rPr lang="fr-FR" dirty="0"/>
              <a:t>    &lt;</a:t>
            </a:r>
            <a:r>
              <a:rPr lang="fr-FR" dirty="0" err="1"/>
              <a:t>EoF</a:t>
            </a:r>
            <a:r>
              <a:rPr lang="fr-FR" dirty="0"/>
              <a:t> /&gt;</a:t>
            </a:r>
            <a:br>
              <a:rPr lang="fr-FR" dirty="0"/>
            </a:br>
            <a:r>
              <a:rPr lang="fr-FR" dirty="0"/>
              <a:t>&lt;/input&gt;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76800" y="3429000"/>
            <a:ext cx="1536700" cy="1206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61286" y="1690688"/>
            <a:ext cx="3167727" cy="101566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input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 smtClean="0">
                <a:sym typeface="Wingdings" panose="05000000000000000000" pitchFamily="2" charset="2"/>
              </a:rPr>
              <a:t> expression </a:t>
            </a:r>
            <a:r>
              <a:rPr lang="en-US" sz="1200" dirty="0" err="1" smtClean="0">
                <a:sym typeface="Wingdings" panose="05000000000000000000" pitchFamily="2" charset="2"/>
              </a:rPr>
              <a:t>EoF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expression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term </a:t>
            </a:r>
            <a:r>
              <a:rPr lang="en-US" sz="1200" dirty="0" err="1" smtClean="0">
                <a:sym typeface="Wingdings" panose="05000000000000000000" pitchFamily="2" charset="2"/>
              </a:rPr>
              <a:t>rest_expression</a:t>
            </a:r>
            <a:endParaRPr lang="en-US" sz="1200" dirty="0" smtClean="0">
              <a:sym typeface="Wingdings" panose="05000000000000000000" pitchFamily="2" charset="2"/>
            </a:endParaRPr>
          </a:p>
          <a:p>
            <a:r>
              <a:rPr lang="en-US" sz="1200" dirty="0" smtClean="0"/>
              <a:t>term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IDENTIFIER | </a:t>
            </a:r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endParaRPr lang="en-US" sz="1200" dirty="0">
              <a:sym typeface="Wingdings" panose="05000000000000000000" pitchFamily="2" charset="2"/>
            </a:endParaRPr>
          </a:p>
          <a:p>
            <a:r>
              <a:rPr lang="en-US" sz="1200" dirty="0" err="1" smtClean="0">
                <a:sym typeface="Wingdings" panose="05000000000000000000" pitchFamily="2" charset="2"/>
              </a:rPr>
              <a:t>parenthesized_expression</a:t>
            </a:r>
            <a:r>
              <a:rPr lang="en-US" sz="1200" dirty="0" smtClean="0"/>
              <a:t> </a:t>
            </a:r>
            <a:r>
              <a:rPr lang="en-US" sz="1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'(' expression </a:t>
            </a:r>
            <a:r>
              <a:rPr lang="en-US" sz="1200" dirty="0" smtClean="0">
                <a:sym typeface="Wingdings" panose="05000000000000000000" pitchFamily="2" charset="2"/>
              </a:rPr>
              <a:t>')'</a:t>
            </a:r>
          </a:p>
          <a:p>
            <a:r>
              <a:rPr lang="en-US" sz="1200" dirty="0" err="1" smtClean="0"/>
              <a:t>rest_expression</a:t>
            </a:r>
            <a:r>
              <a:rPr lang="en-US" sz="1200" dirty="0" smtClean="0"/>
              <a:t> 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dirty="0" smtClean="0">
                <a:sym typeface="Wingdings" panose="05000000000000000000" pitchFamily="2" charset="2"/>
              </a:rPr>
              <a:t>'+' expression | </a:t>
            </a:r>
            <a:r>
              <a:rPr lang="el-GR" sz="1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ε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endParaRPr lang="en-US" sz="1200" dirty="0"/>
          </a:p>
        </p:txBody>
      </p:sp>
      <p:cxnSp>
        <p:nvCxnSpPr>
          <p:cNvPr id="7" name="Straight Arrow Connector 6"/>
          <p:cNvCxnSpPr>
            <a:stCxn id="5" idx="2"/>
            <a:endCxn id="4" idx="0"/>
          </p:cNvCxnSpPr>
          <p:nvPr/>
        </p:nvCxnSpPr>
        <p:spPr>
          <a:xfrm>
            <a:off x="5645150" y="2706351"/>
            <a:ext cx="0" cy="722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3"/>
            <a:endCxn id="4" idx="1"/>
          </p:cNvCxnSpPr>
          <p:nvPr/>
        </p:nvCxnSpPr>
        <p:spPr>
          <a:xfrm>
            <a:off x="3800476" y="4029163"/>
            <a:ext cx="1076324" cy="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413500" y="4029164"/>
            <a:ext cx="1054100" cy="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454902" y="365125"/>
            <a:ext cx="2984499" cy="637097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1200" dirty="0"/>
              <a:t>&lt;output&gt;</a:t>
            </a:r>
            <a:br>
              <a:rPr lang="en-US" sz="1200" dirty="0"/>
            </a:br>
            <a:r>
              <a:rPr lang="en-US" sz="1200" dirty="0"/>
              <a:t>    &lt;expression&gt;</a:t>
            </a:r>
            <a:br>
              <a:rPr lang="en-US" sz="1200" dirty="0"/>
            </a:br>
            <a:r>
              <a:rPr lang="en-US" sz="1200" dirty="0"/>
              <a:t>        &lt;term&gt;</a:t>
            </a:r>
            <a:br>
              <a:rPr lang="en-US" sz="1200" dirty="0"/>
            </a:br>
            <a:r>
              <a:rPr lang="en-US" sz="1200" dirty="0"/>
              <a:t>            &lt;IDENTIFIER/&gt;</a:t>
            </a:r>
            <a:br>
              <a:rPr lang="en-US" sz="1200" dirty="0"/>
            </a:br>
            <a:r>
              <a:rPr lang="en-US" sz="1200" dirty="0"/>
              <a:t>        &lt;/term&gt;</a:t>
            </a:r>
            <a:br>
              <a:rPr lang="en-US" sz="1200" dirty="0"/>
            </a:br>
            <a:r>
              <a:rPr lang="en-US" sz="1200" dirty="0"/>
              <a:t>        &lt;</a:t>
            </a:r>
            <a:r>
              <a:rPr lang="en-US" sz="1200" dirty="0" err="1"/>
              <a:t>rest_expression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&lt;PLUS/&gt;</a:t>
            </a:r>
            <a:br>
              <a:rPr lang="en-US" sz="1200" dirty="0"/>
            </a:br>
            <a:r>
              <a:rPr lang="en-US" sz="1200" dirty="0"/>
              <a:t>            &lt;expression&gt;</a:t>
            </a:r>
            <a:br>
              <a:rPr lang="en-US" sz="1200" dirty="0"/>
            </a:br>
            <a:r>
              <a:rPr lang="en-US" sz="1200" dirty="0"/>
              <a:t>                &lt;term&gt;</a:t>
            </a:r>
            <a:br>
              <a:rPr lang="en-US" sz="1200" dirty="0"/>
            </a:br>
            <a:r>
              <a:rPr lang="en-US" sz="1200" dirty="0"/>
              <a:t>                    &lt;</a:t>
            </a:r>
            <a:r>
              <a:rPr lang="en-US" sz="1200" dirty="0" err="1"/>
              <a:t>parenthesized_expression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            &lt;LP/&gt;</a:t>
            </a:r>
            <a:br>
              <a:rPr lang="en-US" sz="1200" dirty="0"/>
            </a:br>
            <a:r>
              <a:rPr lang="en-US" sz="1200" dirty="0"/>
              <a:t>                        &lt;expression&gt;</a:t>
            </a:r>
            <a:br>
              <a:rPr lang="en-US" sz="1200" dirty="0"/>
            </a:br>
            <a:r>
              <a:rPr lang="en-US" sz="1200" dirty="0"/>
              <a:t>                            &lt;term&gt;</a:t>
            </a:r>
            <a:br>
              <a:rPr lang="en-US" sz="1200" dirty="0"/>
            </a:br>
            <a:r>
              <a:rPr lang="en-US" sz="1200" dirty="0"/>
              <a:t>                                &lt;IDENTIFIER/&gt;</a:t>
            </a:r>
            <a:br>
              <a:rPr lang="en-US" sz="1200" dirty="0"/>
            </a:br>
            <a:r>
              <a:rPr lang="en-US" sz="1200" dirty="0"/>
              <a:t>                            &lt;/term&gt;</a:t>
            </a:r>
            <a:br>
              <a:rPr lang="en-US" sz="1200" dirty="0"/>
            </a:br>
            <a:r>
              <a:rPr lang="en-US" sz="1200" dirty="0"/>
              <a:t>                            &lt;</a:t>
            </a:r>
            <a:r>
              <a:rPr lang="en-US" sz="1200" dirty="0" err="1"/>
              <a:t>rest_expression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                    &lt;PLUS/&gt;</a:t>
            </a:r>
            <a:br>
              <a:rPr lang="en-US" sz="1200" dirty="0"/>
            </a:br>
            <a:r>
              <a:rPr lang="en-US" sz="1200" dirty="0"/>
              <a:t>                                &lt;expression&gt;</a:t>
            </a:r>
            <a:br>
              <a:rPr lang="en-US" sz="1200" dirty="0"/>
            </a:br>
            <a:r>
              <a:rPr lang="en-US" sz="1200" dirty="0"/>
              <a:t>                                    &lt;term&gt;</a:t>
            </a:r>
            <a:br>
              <a:rPr lang="en-US" sz="1200" dirty="0"/>
            </a:br>
            <a:r>
              <a:rPr lang="en-US" sz="1200" dirty="0"/>
              <a:t>                                        &lt;IDENTIFIER/&gt;</a:t>
            </a:r>
            <a:br>
              <a:rPr lang="en-US" sz="1200" dirty="0"/>
            </a:br>
            <a:r>
              <a:rPr lang="en-US" sz="1200" dirty="0"/>
              <a:t>                                    &lt;/term&gt;</a:t>
            </a:r>
            <a:br>
              <a:rPr lang="en-US" sz="1200" dirty="0"/>
            </a:br>
            <a:r>
              <a:rPr lang="en-US" sz="1200" dirty="0"/>
              <a:t>                                    &lt;</a:t>
            </a:r>
            <a:r>
              <a:rPr lang="en-US" sz="1200" dirty="0" err="1"/>
              <a:t>rest_expression</a:t>
            </a:r>
            <a:r>
              <a:rPr lang="en-US" sz="1200" dirty="0"/>
              <a:t>/&gt;</a:t>
            </a:r>
            <a:br>
              <a:rPr lang="en-US" sz="1200" dirty="0"/>
            </a:br>
            <a:r>
              <a:rPr lang="en-US" sz="1200" dirty="0"/>
              <a:t>                                &lt;/expression&gt;</a:t>
            </a:r>
            <a:br>
              <a:rPr lang="en-US" sz="1200" dirty="0"/>
            </a:br>
            <a:r>
              <a:rPr lang="en-US" sz="1200" dirty="0"/>
              <a:t>                            &lt;/</a:t>
            </a:r>
            <a:r>
              <a:rPr lang="en-US" sz="1200" dirty="0" err="1"/>
              <a:t>rest_expression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            &lt;/expression&gt;</a:t>
            </a:r>
            <a:br>
              <a:rPr lang="en-US" sz="1200" dirty="0"/>
            </a:br>
            <a:r>
              <a:rPr lang="en-US" sz="1200" dirty="0"/>
              <a:t>                        &lt;RP/&gt;</a:t>
            </a:r>
            <a:br>
              <a:rPr lang="en-US" sz="1200" dirty="0"/>
            </a:br>
            <a:r>
              <a:rPr lang="en-US" sz="1200" dirty="0"/>
              <a:t>                    &lt;/</a:t>
            </a:r>
            <a:r>
              <a:rPr lang="en-US" sz="1200" dirty="0" err="1"/>
              <a:t>parenthesized_expression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            &lt;/term&gt;</a:t>
            </a:r>
            <a:br>
              <a:rPr lang="en-US" sz="1200" dirty="0"/>
            </a:br>
            <a:r>
              <a:rPr lang="en-US" sz="1200" dirty="0"/>
              <a:t>                &lt;</a:t>
            </a:r>
            <a:r>
              <a:rPr lang="en-US" sz="1200" dirty="0" err="1"/>
              <a:t>rest_expression</a:t>
            </a:r>
            <a:r>
              <a:rPr lang="en-US" sz="1200" dirty="0"/>
              <a:t>/&gt;</a:t>
            </a:r>
            <a:br>
              <a:rPr lang="en-US" sz="1200" dirty="0"/>
            </a:br>
            <a:r>
              <a:rPr lang="en-US" sz="1200" dirty="0"/>
              <a:t>            &lt;/expression&gt;</a:t>
            </a:r>
            <a:br>
              <a:rPr lang="en-US" sz="1200" dirty="0"/>
            </a:br>
            <a:r>
              <a:rPr lang="en-US" sz="1200" dirty="0"/>
              <a:t>        &lt;/</a:t>
            </a:r>
            <a:r>
              <a:rPr lang="en-US" sz="1200" dirty="0" err="1"/>
              <a:t>rest_expression</a:t>
            </a:r>
            <a:r>
              <a:rPr lang="en-US" sz="1200" dirty="0"/>
              <a:t>&gt;</a:t>
            </a:r>
            <a:br>
              <a:rPr lang="en-US" sz="1200" dirty="0"/>
            </a:br>
            <a:r>
              <a:rPr lang="en-US" sz="1200" dirty="0"/>
              <a:t>    &lt;/expression&gt;</a:t>
            </a:r>
            <a:br>
              <a:rPr lang="en-US" sz="1200" dirty="0"/>
            </a:br>
            <a:r>
              <a:rPr lang="en-US" sz="1200" dirty="0"/>
              <a:t>    &lt;</a:t>
            </a:r>
            <a:r>
              <a:rPr lang="en-US" sz="1200" dirty="0" err="1"/>
              <a:t>EoF</a:t>
            </a:r>
            <a:r>
              <a:rPr lang="en-US" sz="1200" dirty="0"/>
              <a:t>/&gt;</a:t>
            </a:r>
            <a:br>
              <a:rPr lang="en-US" sz="1200" dirty="0"/>
            </a:br>
            <a:r>
              <a:rPr lang="en-US" sz="1200" dirty="0"/>
              <a:t>&lt;/output&gt;</a:t>
            </a:r>
            <a:endParaRPr lang="en-US" sz="1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26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the book: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dirty="0" smtClean="0"/>
              <a:t>Parsing Techniques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Parsing is the process of structuring a linear representation in accordance with a given grammar.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latin typeface="Trebuchet MS" panose="020B0603020202020204" pitchFamily="34" charset="0"/>
              </a:rPr>
              <a:t>“</a:t>
            </a:r>
            <a:r>
              <a:rPr lang="en-US" dirty="0" smtClean="0"/>
              <a:t>linear representation</a:t>
            </a:r>
            <a:r>
              <a:rPr lang="en-US" dirty="0" smtClean="0">
                <a:latin typeface="Trebuchet MS" panose="020B0603020202020204" pitchFamily="34" charset="0"/>
              </a:rPr>
              <a:t>”</a:t>
            </a:r>
            <a:r>
              <a:rPr lang="en-US" dirty="0" smtClean="0"/>
              <a:t> may be: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flat sequence of XML elements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sentence</a:t>
            </a:r>
          </a:p>
          <a:p>
            <a:pPr lvl="1"/>
            <a:r>
              <a:rPr lang="en-US" dirty="0"/>
              <a:t>a computer program</a:t>
            </a:r>
          </a:p>
          <a:p>
            <a:pPr lvl="1"/>
            <a:r>
              <a:rPr lang="en-US" dirty="0"/>
              <a:t>a knitting pattern</a:t>
            </a:r>
          </a:p>
          <a:p>
            <a:pPr lvl="1"/>
            <a:r>
              <a:rPr lang="en-US" dirty="0"/>
              <a:t>a sequence of geological strata</a:t>
            </a:r>
          </a:p>
          <a:p>
            <a:pPr lvl="1"/>
            <a:r>
              <a:rPr lang="en-US" dirty="0"/>
              <a:t>a piece of music</a:t>
            </a:r>
          </a:p>
          <a:p>
            <a:pPr lvl="1"/>
            <a:r>
              <a:rPr lang="en-US" dirty="0"/>
              <a:t>actions of ritual behavior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A2AE-B20F-427A-8870-6F82386E0A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XSLT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</a:t>
            </a:r>
            <a:r>
              <a:rPr lang="en-US" dirty="0" smtClean="0"/>
              <a:t>created an XSLT </a:t>
            </a:r>
            <a:r>
              <a:rPr lang="en-US" dirty="0" smtClean="0"/>
              <a:t>implementation</a:t>
            </a:r>
            <a:r>
              <a:rPr lang="en-US" dirty="0"/>
              <a:t> </a:t>
            </a:r>
            <a:r>
              <a:rPr lang="en-US" dirty="0" smtClean="0"/>
              <a:t>of a recursive descent parser for the expression language.</a:t>
            </a:r>
            <a:endParaRPr lang="en-US" dirty="0" smtClean="0"/>
          </a:p>
          <a:p>
            <a:r>
              <a:rPr lang="en-US" dirty="0"/>
              <a:t>If you would like to give my implementation a go, here is the XSLT program and a sample flat (linear) input XML document: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www.xfront.com/parsing-techniques/recursive-descent-parser/expression-parser.xsl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www.xfront.com/parsing-techniques/recursive-descent-parser/expression-test.xml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092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Recursive Descent Parsers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Recall that in a rule containing alternatives we tried the first alternative, if it failed we backtracked and tried the second alternative. Searching the alternatives is time-consuming.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289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17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Recursive descent parsers can’t handle left-recursive grammar rules. The parser goes into an infinite loop.</a:t>
            </a:r>
          </a:p>
          <a:p>
            <a:pPr marL="0" indent="0">
              <a:buNone/>
            </a:pPr>
            <a:r>
              <a:rPr lang="en-US" dirty="0" smtClean="0"/>
              <a:t>Example: suppose the grammar has this rule: </a:t>
            </a:r>
            <a:br>
              <a:rPr lang="en-US" dirty="0" smtClean="0"/>
            </a:br>
            <a:r>
              <a:rPr lang="en-US" dirty="0" smtClean="0"/>
              <a:t> 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expression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expression '-'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term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That is a </a:t>
            </a:r>
            <a:r>
              <a:rPr lang="en-US" dirty="0" smtClean="0">
                <a:latin typeface="Trebuchet MS" panose="020B0603020202020204" pitchFamily="34" charset="0"/>
                <a:sym typeface="Wingdings" panose="05000000000000000000" pitchFamily="2" charset="2"/>
              </a:rPr>
              <a:t>“</a:t>
            </a:r>
            <a:r>
              <a:rPr lang="en-US" dirty="0" smtClean="0">
                <a:sym typeface="Wingdings" panose="05000000000000000000" pitchFamily="2" charset="2"/>
              </a:rPr>
              <a:t>left-recursive</a:t>
            </a:r>
            <a:r>
              <a:rPr lang="en-US" dirty="0" smtClean="0">
                <a:latin typeface="Trebuchet MS" panose="020B0603020202020204" pitchFamily="34" charset="0"/>
                <a:sym typeface="Wingdings" panose="05000000000000000000" pitchFamily="2" charset="2"/>
              </a:rPr>
              <a:t>”</a:t>
            </a:r>
            <a:r>
              <a:rPr lang="en-US" dirty="0" smtClean="0">
                <a:sym typeface="Wingdings" panose="05000000000000000000" pitchFamily="2" charset="2"/>
              </a:rPr>
              <a:t> rule: on the rule’s right-hand side it starts with the same symbol as on the left-hand side (i.e.,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en-US" dirty="0" smtClean="0">
                <a:sym typeface="Wingdings" panose="05000000000000000000" pitchFamily="2" charset="2"/>
              </a:rPr>
              <a:t>). The recursive descent routine for this rule is: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 	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6300" y="5143500"/>
            <a:ext cx="7569200" cy="92333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expression() </a:t>
            </a:r>
            <a:r>
              <a:rPr lang="en-US" dirty="0" smtClean="0">
                <a:sym typeface="Wingdings" panose="05000000000000000000" pitchFamily="2" charset="2"/>
              </a:rPr>
              <a:t>{</a:t>
            </a:r>
          </a:p>
          <a:p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     return </a:t>
            </a:r>
            <a:r>
              <a:rPr lang="en-US" dirty="0">
                <a:sym typeface="Wingdings" panose="05000000000000000000" pitchFamily="2" charset="2"/>
              </a:rPr>
              <a:t>expression() and require(token(‘-’)) and require(term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</a:p>
          <a:p>
            <a:r>
              <a:rPr lang="en-US" dirty="0">
                <a:sym typeface="Wingdings" panose="05000000000000000000" pitchFamily="2" charset="2"/>
              </a:rPr>
              <a:t>}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822700" y="5778500"/>
            <a:ext cx="215900" cy="495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22700" y="6231930"/>
            <a:ext cx="1990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(infinite) recursion!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148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we add an array element as a term:</a:t>
            </a:r>
            <a:br>
              <a:rPr lang="en-US" dirty="0" smtClean="0"/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term </a:t>
            </a:r>
            <a:r>
              <a:rPr lang="en-US" sz="1800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IDENTIFIER |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indexed_element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|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parenthesized_expression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/>
            </a:r>
            <a:b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indexed_element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1800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IDENTIFIER '[' expression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']'</a:t>
            </a:r>
            <a:r>
              <a:rPr lang="en-US" dirty="0" smtClean="0">
                <a:sym typeface="Wingdings" panose="05000000000000000000" pitchFamily="2" charset="2"/>
              </a:rPr>
              <a:t/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and create a recursive descent parser for the new grammar. The routine 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indexed_element</a:t>
            </a:r>
            <a:r>
              <a:rPr lang="en-US" dirty="0" smtClean="0">
                <a:sym typeface="Wingdings" panose="05000000000000000000" pitchFamily="2" charset="2"/>
              </a:rPr>
              <a:t> will never be tried: when the sequence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IDENTIFIER '['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smtClean="0">
                <a:sym typeface="Wingdings" panose="05000000000000000000" pitchFamily="2" charset="2"/>
              </a:rPr>
              <a:t>occurs in the input, the first alternative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term</a:t>
            </a:r>
            <a:r>
              <a:rPr lang="en-US" dirty="0" smtClean="0">
                <a:sym typeface="Wingdings" panose="05000000000000000000" pitchFamily="2" charset="2"/>
              </a:rPr>
              <a:t> will succeed, consume the identifier, and leave the indigestible </a:t>
            </a:r>
            <a:r>
              <a:rPr lang="en-US" dirty="0">
                <a:sym typeface="Wingdings" panose="05000000000000000000" pitchFamily="2" charset="2"/>
              </a:rPr>
              <a:t>part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'[' expression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']' </a:t>
            </a:r>
            <a:r>
              <a:rPr lang="en-US" dirty="0" smtClean="0">
                <a:sym typeface="Wingdings" panose="05000000000000000000" pitchFamily="2" charset="2"/>
              </a:rPr>
              <a:t>in the input.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486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– Great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Modern Compiler </a:t>
            </a:r>
            <a:r>
              <a:rPr lang="en-US" b="1" dirty="0"/>
              <a:t>Design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www.amazon.com/Modern-Compiler-Design-Dick-Grune/dp/1461446988/ref=sr_1_1?s=books&amp;ie=UTF8&amp;qid=1413408458&amp;sr=1-1&amp;keywords=modern+compiler+design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b="1" dirty="0"/>
              <a:t>Parsing Techniques</a:t>
            </a:r>
            <a:r>
              <a:rPr lang="en-US" dirty="0"/>
              <a:t> (</a:t>
            </a:r>
            <a:r>
              <a:rPr lang="en-US" dirty="0">
                <a:hlinkClick r:id="rId3"/>
              </a:rPr>
              <a:t>http://www.amazon.com/Parsing-Techniques-Practical-Monographs-Computer/dp/038720248X/ref=sr_1_1?s=books&amp;ie=UTF8&amp;qid=1413408496&amp;sr=1-1&amp;keywords=parsing+techniques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9EC7-99F1-4A16-9E18-231DEEDAB0D6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8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24839"/>
          </a:xfrm>
        </p:spPr>
        <p:txBody>
          <a:bodyPr/>
          <a:lstStyle/>
          <a:p>
            <a:r>
              <a:rPr lang="en-US" dirty="0" smtClean="0"/>
              <a:t>A grammar is a succinct description of the </a:t>
            </a:r>
            <a:r>
              <a:rPr lang="en-US" dirty="0" smtClean="0"/>
              <a:t>structure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Here is a grammar for Books: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04288" y="3193626"/>
            <a:ext cx="41330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6400"/>
                </a:solidFill>
              </a:rPr>
              <a:t>Books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Book+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Book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Title </a:t>
            </a:r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>
                <a:solidFill>
                  <a:srgbClr val="006400"/>
                </a:solidFill>
              </a:rPr>
              <a:t>Date ISBN </a:t>
            </a:r>
            <a:r>
              <a:rPr lang="en-US" dirty="0" smtClean="0">
                <a:solidFill>
                  <a:srgbClr val="006400"/>
                </a:solidFill>
              </a:rPr>
              <a:t>Publisher</a:t>
            </a:r>
          </a:p>
          <a:p>
            <a:r>
              <a:rPr lang="en-US" dirty="0" smtClean="0">
                <a:solidFill>
                  <a:srgbClr val="006400"/>
                </a:solidFill>
              </a:rPr>
              <a:t>Authors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dirty="0" smtClean="0">
                <a:solidFill>
                  <a:srgbClr val="006400"/>
                </a:solidFill>
              </a:rPr>
              <a:t>Author+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Title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Author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Date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6400"/>
                </a:solidFill>
              </a:rPr>
              <a:t>ISBN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text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6400"/>
                </a:solidFill>
              </a:rPr>
              <a:t>Publisher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olidFill>
                  <a:srgbClr val="006400"/>
                </a:solidFill>
              </a:rPr>
              <a:t> </a:t>
            </a:r>
            <a:r>
              <a:rPr lang="en-US" dirty="0">
                <a:solidFill>
                  <a:srgbClr val="006400"/>
                </a:solidFill>
              </a:rPr>
              <a:t>text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796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01467" y="3166420"/>
            <a:ext cx="1763485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918868" y="1388669"/>
            <a:ext cx="1927796" cy="107721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6400"/>
                </a:solidFill>
              </a:rPr>
              <a:t>Books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Book+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Book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Title Authors Date ISBN Publisher</a:t>
            </a:r>
          </a:p>
          <a:p>
            <a:r>
              <a:rPr lang="en-US" sz="800" dirty="0">
                <a:solidFill>
                  <a:srgbClr val="006400"/>
                </a:solidFill>
              </a:rPr>
              <a:t>Authors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800" dirty="0">
                <a:solidFill>
                  <a:srgbClr val="006400"/>
                </a:solidFill>
              </a:rPr>
              <a:t>Author+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Title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Author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Date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6400"/>
                </a:solidFill>
              </a:rPr>
              <a:t>ISBN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>
              <a:solidFill>
                <a:srgbClr val="000000"/>
              </a:solidFill>
            </a:endParaRPr>
          </a:p>
          <a:p>
            <a:r>
              <a:rPr lang="en-US" sz="800" dirty="0">
                <a:solidFill>
                  <a:srgbClr val="006400"/>
                </a:solidFill>
              </a:rPr>
              <a:t>Publisher </a:t>
            </a:r>
            <a:r>
              <a:rPr lang="en-US" sz="8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800" dirty="0">
                <a:solidFill>
                  <a:srgbClr val="006400"/>
                </a:solidFill>
              </a:rPr>
              <a:t> text</a:t>
            </a:r>
            <a:endParaRPr lang="en-US" sz="800" dirty="0"/>
          </a:p>
        </p:txBody>
      </p:sp>
      <p:sp>
        <p:nvSpPr>
          <p:cNvPr id="13" name="Rectangle 12"/>
          <p:cNvSpPr/>
          <p:nvPr/>
        </p:nvSpPr>
        <p:spPr>
          <a:xfrm>
            <a:off x="1978948" y="2415945"/>
            <a:ext cx="2316480" cy="230832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 smtClean="0">
                <a:solidFill>
                  <a:srgbClr val="000096"/>
                </a:solidFill>
              </a:rPr>
              <a:t>&lt;input&gt;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Dick Grune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 Ceriel J.H. Jacobs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2007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978-0-387-20248-8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Springer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Graph Theory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1993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0-486-67870-9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Formal Languages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2012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0-486-66697-2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 smtClean="0">
                <a:solidFill>
                  <a:srgbClr val="000096"/>
                </a:solidFill>
              </a:rPr>
              <a:t>&lt;/input&gt;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4842971" y="1068204"/>
            <a:ext cx="1076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Grammar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42372" y="2050285"/>
            <a:ext cx="220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Linear representation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544136" y="2946136"/>
            <a:ext cx="2456688" cy="378565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000096"/>
                </a:solidFill>
              </a:rPr>
              <a:t>&lt;Books&gt;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Parsing Techniques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Dick Grune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 Ceriel J.H. Jacobs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2007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978-0-387-20248-8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Springer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Graph Theory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>
                <a:solidFill>
                  <a:srgbClr val="000000"/>
                </a:solidFill>
              </a:rPr>
              <a:t>Richard J. Trudeau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1993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0-486-67870-9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&lt;Title&gt;</a:t>
            </a:r>
            <a:r>
              <a:rPr lang="en-US" sz="800" dirty="0">
                <a:solidFill>
                  <a:srgbClr val="000000"/>
                </a:solidFill>
              </a:rPr>
              <a:t>Introduction to Formal Languages</a:t>
            </a:r>
            <a:r>
              <a:rPr lang="en-US" sz="800" dirty="0">
                <a:solidFill>
                  <a:srgbClr val="000096"/>
                </a:solidFill>
              </a:rPr>
              <a:t>&lt;/Title&gt;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    </a:t>
            </a:r>
            <a:r>
              <a:rPr lang="en-US" sz="800" dirty="0">
                <a:solidFill>
                  <a:srgbClr val="000096"/>
                </a:solidFill>
              </a:rPr>
              <a:t>&lt;Author&gt;</a:t>
            </a:r>
            <a:r>
              <a:rPr lang="en-US" sz="800" dirty="0" err="1">
                <a:solidFill>
                  <a:srgbClr val="000000"/>
                </a:solidFill>
              </a:rPr>
              <a:t>Gyorgy</a:t>
            </a:r>
            <a:r>
              <a:rPr lang="en-US" sz="800" dirty="0">
                <a:solidFill>
                  <a:srgbClr val="000000"/>
                </a:solidFill>
              </a:rPr>
              <a:t> E. </a:t>
            </a:r>
            <a:r>
              <a:rPr lang="en-US" sz="800" dirty="0" err="1">
                <a:solidFill>
                  <a:srgbClr val="000000"/>
                </a:solidFill>
              </a:rPr>
              <a:t>Revesz</a:t>
            </a:r>
            <a:r>
              <a:rPr lang="en-US" sz="800" dirty="0">
                <a:solidFill>
                  <a:srgbClr val="000096"/>
                </a:solidFill>
              </a:rPr>
              <a:t>&lt;/Author&gt;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&lt;/Authors&gt;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&lt;Date&gt;</a:t>
            </a:r>
            <a:r>
              <a:rPr lang="en-US" sz="800" dirty="0">
                <a:solidFill>
                  <a:srgbClr val="000000"/>
                </a:solidFill>
              </a:rPr>
              <a:t>2012</a:t>
            </a:r>
            <a:r>
              <a:rPr lang="en-US" sz="800" dirty="0">
                <a:solidFill>
                  <a:srgbClr val="000096"/>
                </a:solidFill>
              </a:rPr>
              <a:t>&lt;/Date&gt;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&lt;ISBN&gt;</a:t>
            </a:r>
            <a:r>
              <a:rPr lang="en-US" sz="800" dirty="0">
                <a:solidFill>
                  <a:srgbClr val="000000"/>
                </a:solidFill>
              </a:rPr>
              <a:t>0-486-66697-2</a:t>
            </a:r>
            <a:r>
              <a:rPr lang="en-US" sz="800" dirty="0">
                <a:solidFill>
                  <a:srgbClr val="000096"/>
                </a:solidFill>
              </a:rPr>
              <a:t>&lt;/ISBN&gt;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    </a:t>
            </a:r>
            <a:r>
              <a:rPr lang="en-US" sz="800" dirty="0">
                <a:solidFill>
                  <a:srgbClr val="000096"/>
                </a:solidFill>
              </a:rPr>
              <a:t>&lt;Publisher&gt;</a:t>
            </a:r>
            <a:r>
              <a:rPr lang="en-US" sz="800" dirty="0">
                <a:solidFill>
                  <a:srgbClr val="000000"/>
                </a:solidFill>
              </a:rPr>
              <a:t>Dover Publications</a:t>
            </a:r>
            <a:r>
              <a:rPr lang="en-US" sz="800" dirty="0">
                <a:solidFill>
                  <a:srgbClr val="000096"/>
                </a:solidFill>
              </a:rPr>
              <a:t>&lt;/Publisher&gt;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00"/>
                </a:solidFill>
              </a:rPr>
              <a:t>    </a:t>
            </a:r>
            <a:r>
              <a:rPr lang="en-US" sz="800" dirty="0">
                <a:solidFill>
                  <a:srgbClr val="000096"/>
                </a:solidFill>
              </a:rPr>
              <a:t>&lt;/Book&gt;</a:t>
            </a:r>
            <a:r>
              <a:rPr lang="en-US" sz="800" dirty="0">
                <a:solidFill>
                  <a:srgbClr val="000000"/>
                </a:solidFill>
              </a:rPr>
              <a:t/>
            </a:r>
            <a:br>
              <a:rPr lang="en-US" sz="800" dirty="0">
                <a:solidFill>
                  <a:srgbClr val="000000"/>
                </a:solidFill>
              </a:rPr>
            </a:br>
            <a:r>
              <a:rPr lang="en-US" sz="800" dirty="0">
                <a:solidFill>
                  <a:srgbClr val="000096"/>
                </a:solidFill>
              </a:rPr>
              <a:t>&lt;/Books&gt;</a:t>
            </a:r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7470984" y="2607315"/>
            <a:ext cx="2621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Structured representation</a:t>
            </a:r>
            <a:endParaRPr lang="en-US" dirty="0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4413504" y="3377184"/>
            <a:ext cx="505364" cy="195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5791200" y="2546355"/>
            <a:ext cx="219456" cy="559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5918971" y="3948206"/>
            <a:ext cx="0" cy="888935"/>
          </a:xfrm>
          <a:prstGeom prst="line">
            <a:avLst/>
          </a:prstGeom>
          <a:ln w="152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5849620" y="4653596"/>
            <a:ext cx="1552013" cy="27953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0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15451</TotalTime>
  <Words>2909</Words>
  <Application>Microsoft Office PowerPoint</Application>
  <PresentationFormat>Widescreen</PresentationFormat>
  <Paragraphs>744</Paragraphs>
  <Slides>74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3" baseType="lpstr">
      <vt:lpstr>Arial</vt:lpstr>
      <vt:lpstr>Calibri</vt:lpstr>
      <vt:lpstr>Calibri Light</vt:lpstr>
      <vt:lpstr>Cambria Math</vt:lpstr>
      <vt:lpstr>Courier New</vt:lpstr>
      <vt:lpstr>Trebuchet MS</vt:lpstr>
      <vt:lpstr>Verdana</vt:lpstr>
      <vt:lpstr>Wingdings</vt:lpstr>
      <vt:lpstr>Office Theme</vt:lpstr>
      <vt:lpstr>Recursive Descent Parsing for XML Developers</vt:lpstr>
      <vt:lpstr>Table of Contents</vt:lpstr>
      <vt:lpstr>Flat XML Document</vt:lpstr>
      <vt:lpstr>Give it structure to facilitate processing</vt:lpstr>
      <vt:lpstr>That’s parsing!</vt:lpstr>
      <vt:lpstr>Parsing</vt:lpstr>
      <vt:lpstr>From the book: “Parsing Techniques”</vt:lpstr>
      <vt:lpstr>Grammar</vt:lpstr>
      <vt:lpstr>Parsing</vt:lpstr>
      <vt:lpstr>Alternate view of the parser output</vt:lpstr>
      <vt:lpstr>Parsing Techniques</vt:lpstr>
      <vt:lpstr>Terminology: Token</vt:lpstr>
      <vt:lpstr>The input consists of a sequence of tokens</vt:lpstr>
      <vt:lpstr>After parsing the tokens will be leaf nodes</vt:lpstr>
      <vt:lpstr>Another view of the tokens, after parsing</vt:lpstr>
      <vt:lpstr>Parsing structures the input by wrapping the tokens in non-terminal symbols</vt:lpstr>
      <vt:lpstr>Recursive descent parsing</vt:lpstr>
      <vt:lpstr>Initial</vt:lpstr>
      <vt:lpstr>Output the start symbol</vt:lpstr>
      <vt:lpstr>Grammar says there must be at least one Book</vt:lpstr>
      <vt:lpstr>Output &lt;Book&gt;</vt:lpstr>
      <vt:lpstr>Grammar says the token in the input stream must be Title</vt:lpstr>
      <vt:lpstr>Grammar: after Title must be Authors</vt:lpstr>
      <vt:lpstr>Output &lt;Authors&gt;</vt:lpstr>
      <vt:lpstr>Grammar says the next token in the input stream must be an Author token</vt:lpstr>
      <vt:lpstr>Grammar says the next token in the input stream may be an Author token</vt:lpstr>
      <vt:lpstr>The next token in the input stream is not an Author token</vt:lpstr>
      <vt:lpstr>Grammar says the input stream token must be a Date token</vt:lpstr>
      <vt:lpstr>Grammar says the input stream token must be an ISBN token</vt:lpstr>
      <vt:lpstr>Grammar says the input stream token must be a Publisher token</vt:lpstr>
      <vt:lpstr>We’ve completed structuring the first 6 input tokens</vt:lpstr>
      <vt:lpstr>Completed the Book rule</vt:lpstr>
      <vt:lpstr>Begin work on structuring the next Book</vt:lpstr>
      <vt:lpstr>Implementation</vt:lpstr>
      <vt:lpstr>Step 1</vt:lpstr>
      <vt:lpstr>Step 2</vt:lpstr>
      <vt:lpstr>Step 3</vt:lpstr>
      <vt:lpstr>Step 4</vt:lpstr>
      <vt:lpstr>Example of using the token() function</vt:lpstr>
      <vt:lpstr>Example (cont.)</vt:lpstr>
      <vt:lpstr>The token() function</vt:lpstr>
      <vt:lpstr>Motivation for Step 5</vt:lpstr>
      <vt:lpstr>Step 5</vt:lpstr>
      <vt:lpstr>Step 6</vt:lpstr>
      <vt:lpstr>The complete implementation</vt:lpstr>
      <vt:lpstr>PowerPoint Presentation</vt:lpstr>
      <vt:lpstr>PowerPoint Presentation</vt:lpstr>
      <vt:lpstr>XSLT Implementation</vt:lpstr>
      <vt:lpstr>Richer example</vt:lpstr>
      <vt:lpstr>Expressions</vt:lpstr>
      <vt:lpstr>Expression grammar</vt:lpstr>
      <vt:lpstr>Parse tree for: IDENTIFIER EoF</vt:lpstr>
      <vt:lpstr>Parser selects the first alternative</vt:lpstr>
      <vt:lpstr>Parse tree for: (IDENTIFIER) EoF</vt:lpstr>
      <vt:lpstr>Parser selects the second alternative</vt:lpstr>
      <vt:lpstr>Question</vt:lpstr>
      <vt:lpstr>Answer</vt:lpstr>
      <vt:lpstr>Processing the first token in the input stream</vt:lpstr>
      <vt:lpstr>Implementation of the term() function</vt:lpstr>
      <vt:lpstr>term() function (cont.)</vt:lpstr>
      <vt:lpstr>term() function (cont.)</vt:lpstr>
      <vt:lpstr>Let’s represent each expression as XML</vt:lpstr>
      <vt:lpstr>XML representation (cont.)</vt:lpstr>
      <vt:lpstr>XML representation (cont.)</vt:lpstr>
      <vt:lpstr>XML representation (cont.)</vt:lpstr>
      <vt:lpstr>Parsing</vt:lpstr>
      <vt:lpstr>Parsing (cont.)</vt:lpstr>
      <vt:lpstr>Parsing (cont.)</vt:lpstr>
      <vt:lpstr>Parsing (cont.)</vt:lpstr>
      <vt:lpstr>XSLT Implementation</vt:lpstr>
      <vt:lpstr>Limitations of Recursive Descent Parsers</vt:lpstr>
      <vt:lpstr>Limitations (cont.)</vt:lpstr>
      <vt:lpstr>Limitations (cont.)</vt:lpstr>
      <vt:lpstr>References – Great Books</vt:lpstr>
    </vt:vector>
  </TitlesOfParts>
  <Company>The MITRE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Recursive Descent Parsing for XML Developers</dc:title>
  <dc:creator>Costello, Roger L.</dc:creator>
  <cp:keywords>Parsing, Recursive Descent Parsing, Top-down parsing, XML, XSLT, top-down parsing</cp:keywords>
  <cp:lastModifiedBy>Costello, Roger L.</cp:lastModifiedBy>
  <cp:revision>190</cp:revision>
  <dcterms:created xsi:type="dcterms:W3CDTF">2014-09-11T20:04:00Z</dcterms:created>
  <dcterms:modified xsi:type="dcterms:W3CDTF">2014-10-15T21:56:30Z</dcterms:modified>
</cp:coreProperties>
</file>