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6" r:id="rId2"/>
    <p:sldId id="307" r:id="rId3"/>
    <p:sldId id="258" r:id="rId4"/>
    <p:sldId id="395" r:id="rId5"/>
    <p:sldId id="306" r:id="rId6"/>
    <p:sldId id="396" r:id="rId7"/>
    <p:sldId id="397" r:id="rId8"/>
    <p:sldId id="398" r:id="rId9"/>
    <p:sldId id="260" r:id="rId10"/>
    <p:sldId id="399" r:id="rId11"/>
    <p:sldId id="400" r:id="rId12"/>
    <p:sldId id="401" r:id="rId13"/>
    <p:sldId id="402" r:id="rId14"/>
    <p:sldId id="403" r:id="rId15"/>
    <p:sldId id="407" r:id="rId16"/>
    <p:sldId id="404" r:id="rId17"/>
    <p:sldId id="406" r:id="rId18"/>
    <p:sldId id="408" r:id="rId19"/>
    <p:sldId id="409" r:id="rId20"/>
    <p:sldId id="410" r:id="rId21"/>
    <p:sldId id="411" r:id="rId22"/>
    <p:sldId id="412" r:id="rId23"/>
    <p:sldId id="442" r:id="rId24"/>
    <p:sldId id="473" r:id="rId25"/>
    <p:sldId id="460" r:id="rId26"/>
    <p:sldId id="474" r:id="rId27"/>
    <p:sldId id="476" r:id="rId28"/>
    <p:sldId id="475" r:id="rId29"/>
    <p:sldId id="477" r:id="rId30"/>
    <p:sldId id="478" r:id="rId31"/>
    <p:sldId id="479" r:id="rId32"/>
    <p:sldId id="480" r:id="rId33"/>
    <p:sldId id="481" r:id="rId34"/>
    <p:sldId id="482" r:id="rId35"/>
    <p:sldId id="483" r:id="rId36"/>
    <p:sldId id="484" r:id="rId37"/>
    <p:sldId id="485" r:id="rId38"/>
    <p:sldId id="486" r:id="rId39"/>
    <p:sldId id="487" r:id="rId40"/>
    <p:sldId id="488" r:id="rId41"/>
    <p:sldId id="489" r:id="rId42"/>
    <p:sldId id="490" r:id="rId43"/>
    <p:sldId id="491" r:id="rId44"/>
    <p:sldId id="492" r:id="rId45"/>
    <p:sldId id="493" r:id="rId46"/>
    <p:sldId id="494" r:id="rId47"/>
    <p:sldId id="495" r:id="rId48"/>
    <p:sldId id="496" r:id="rId49"/>
    <p:sldId id="497" r:id="rId50"/>
    <p:sldId id="498" r:id="rId51"/>
    <p:sldId id="499" r:id="rId52"/>
    <p:sldId id="500" r:id="rId53"/>
    <p:sldId id="501" r:id="rId54"/>
    <p:sldId id="502" r:id="rId55"/>
    <p:sldId id="503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E915C-087C-4402-A7EF-DB43EADA281D}" type="datetimeFigureOut">
              <a:rPr lang="en-US" smtClean="0"/>
              <a:t>7/16/2011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5FE8B-B09A-41E6-AABA-C3C8DC3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60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5CF1-035C-495E-8417-A22189F58F25}" type="datetime1">
              <a:rPr lang="en-US" smtClean="0"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E667-C51B-444A-ACDC-2BBEE4960534}" type="datetime1">
              <a:rPr lang="en-US" smtClean="0"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5A75-EE7E-439D-A384-68F488775242}" type="datetime1">
              <a:rPr lang="en-US" smtClean="0"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C68C-24F2-4C09-9BF4-29228DD0615C}" type="datetime1">
              <a:rPr lang="en-US" smtClean="0"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6952-FE70-4021-92A5-36FFD873070B}" type="datetime1">
              <a:rPr lang="en-US" smtClean="0"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DB707-2588-484C-B90E-850AC3F61BE1}" type="datetime1">
              <a:rPr lang="en-US" smtClean="0"/>
              <a:t>7/16/2011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F2FB4-760E-409B-B8D1-BAE2EB417DCC}" type="datetime1">
              <a:rPr lang="en-US" smtClean="0"/>
              <a:t>7/16/2011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418AE-AE4F-44A3-993B-1C14E4911901}" type="datetime1">
              <a:rPr lang="en-US" smtClean="0"/>
              <a:t>7/16/2011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007C-6F73-4FE2-8505-32C8C39D1071}" type="datetime1">
              <a:rPr lang="en-US" smtClean="0"/>
              <a:t>7/16/2011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0042A-99DF-44F0-A24F-12CDE358AA43}" type="datetime1">
              <a:rPr lang="en-US" smtClean="0"/>
              <a:t>7/16/2011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AF3F-B17D-4422-9700-32F313902F13}" type="datetime1">
              <a:rPr lang="en-US" smtClean="0"/>
              <a:t>7/16/2011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22D9B-E01C-472A-8390-57BEFA83D3B1}" type="datetime1">
              <a:rPr lang="en-US" smtClean="0"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Pearls of Functional Algorithm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917" y="3886200"/>
            <a:ext cx="7633700" cy="1752600"/>
          </a:xfrm>
        </p:spPr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30143" y="5987143"/>
            <a:ext cx="18325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Roger L. Costello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July 2011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 the Simple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create a function that counts the number of </a:t>
            </a:r>
            <a:r>
              <a:rPr lang="en-US" dirty="0" err="1" smtClean="0"/>
              <a:t>surpassers</a:t>
            </a:r>
            <a:r>
              <a:rPr lang="en-US" dirty="0" smtClean="0"/>
              <a:t> of a value.</a:t>
            </a:r>
          </a:p>
          <a:p>
            <a:r>
              <a:rPr lang="en-US" dirty="0" smtClean="0"/>
              <a:t>The function takes two arguments: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value, </a:t>
            </a:r>
            <a:r>
              <a:rPr lang="en-US" i="1" dirty="0" smtClean="0"/>
              <a:t>x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list, </a:t>
            </a:r>
            <a:r>
              <a:rPr lang="en-US" i="1" dirty="0" err="1" smtClean="0"/>
              <a:t>xs</a:t>
            </a:r>
            <a:r>
              <a:rPr lang="en-US" dirty="0" smtClean="0"/>
              <a:t>, that consists of all the values that follow </a:t>
            </a:r>
            <a:r>
              <a:rPr lang="en-US" i="1" dirty="0" smtClean="0"/>
              <a:t>x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8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Select the list items </a:t>
            </a:r>
            <a:br>
              <a:rPr lang="en-US" dirty="0" smtClean="0"/>
            </a:br>
            <a:r>
              <a:rPr lang="en-US" dirty="0" smtClean="0"/>
              <a:t>that are greater than </a:t>
            </a:r>
            <a:r>
              <a:rPr lang="en-US" dirty="0"/>
              <a:t>'G'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95945" y="2204435"/>
            <a:ext cx="2708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  N  E  R  A   T  I  N  G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352290" y="3533427"/>
            <a:ext cx="3145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filter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(&gt;</a:t>
            </a:r>
            <a:r>
              <a:rPr lang="en-US" sz="2400" dirty="0" smtClean="0"/>
              <a:t>'G</a:t>
            </a:r>
            <a:r>
              <a:rPr lang="en-US" sz="2400" dirty="0"/>
              <a:t>'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) ____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55344" y="2590671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324043" y="5225410"/>
            <a:ext cx="16293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[N, R, T, I, N]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133420" y="4071163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644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 the selected list items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503479" y="2204435"/>
            <a:ext cx="1629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[N, R, T, I, N]</a:t>
            </a:r>
          </a:p>
        </p:txBody>
      </p:sp>
      <p:sp>
        <p:nvSpPr>
          <p:cNvPr id="5" name="Rectangle 4"/>
          <p:cNvSpPr/>
          <p:nvPr/>
        </p:nvSpPr>
        <p:spPr>
          <a:xfrm>
            <a:off x="2681058" y="3533427"/>
            <a:ext cx="2053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length ____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328630" y="2590671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176785" y="522541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5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328626" y="4071163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21304" y="5855732"/>
            <a:ext cx="4136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Five items surpass “G”. That’s the answer!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88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scount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" y="1600201"/>
            <a:ext cx="8229600" cy="181791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</a:t>
            </a:r>
            <a:r>
              <a:rPr lang="en-US" dirty="0" err="1" smtClean="0"/>
              <a:t>scount</a:t>
            </a:r>
            <a:r>
              <a:rPr lang="en-US" dirty="0" smtClean="0"/>
              <a:t>” (</a:t>
            </a:r>
            <a:r>
              <a:rPr lang="en-US" dirty="0" err="1" smtClean="0"/>
              <a:t>surpasser</a:t>
            </a:r>
            <a:r>
              <a:rPr lang="en-US" dirty="0" smtClean="0"/>
              <a:t> count) is a user-defined function; it is the collection of functions shown on the previous two slides.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187" y="4055921"/>
            <a:ext cx="6600303" cy="707886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        :: 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a =&gt; a -&gt; [a] -&gt;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x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   =   length (filter (&gt;x)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310" y="3646713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scount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74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 the </a:t>
            </a:r>
            <a:r>
              <a:rPr lang="en-US" dirty="0" smtClean="0"/>
              <a:t>Harder </a:t>
            </a:r>
            <a:r>
              <a:rPr lang="en-US" dirty="0"/>
              <a:t>Problem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apply “</a:t>
            </a:r>
            <a:r>
              <a:rPr lang="en-US" dirty="0" err="1" smtClean="0"/>
              <a:t>scount</a:t>
            </a:r>
            <a:r>
              <a:rPr lang="en-US" dirty="0" smtClean="0"/>
              <a:t>” to each item in the list</a:t>
            </a:r>
            <a:r>
              <a:rPr lang="en-US" dirty="0"/>
              <a:t>,</a:t>
            </a:r>
            <a:r>
              <a:rPr lang="en-US" dirty="0" smtClean="0"/>
              <a:t> producing a list of numbers; then take the maximum of the numbers.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Invoke “</a:t>
            </a:r>
            <a:r>
              <a:rPr lang="en-US" dirty="0" err="1" smtClean="0"/>
              <a:t>scount</a:t>
            </a:r>
            <a:r>
              <a:rPr lang="en-US" dirty="0" smtClean="0"/>
              <a:t>” multiple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13602" y="1423694"/>
            <a:ext cx="5442516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nsolas"/>
              </a:rPr>
              <a:t>"</a:t>
            </a:r>
            <a:r>
              <a:rPr lang="en-US" sz="2400" dirty="0" smtClean="0">
                <a:latin typeface="Consolas"/>
              </a:rPr>
              <a:t>GENERATING"</a:t>
            </a:r>
          </a:p>
          <a:p>
            <a:endParaRPr lang="en-US" sz="2400" dirty="0">
              <a:latin typeface="Consolas"/>
              <a:cs typeface="Consolas" pitchFamily="49" charset="0"/>
            </a:endParaRPr>
          </a:p>
          <a:p>
            <a:endParaRPr lang="en-US" sz="2400" dirty="0" smtClean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'G' </a:t>
            </a:r>
            <a:r>
              <a:rPr lang="en-US" sz="2400" dirty="0" smtClean="0">
                <a:latin typeface="Consolas"/>
                <a:cs typeface="Consolas" pitchFamily="49" charset="0"/>
              </a:rPr>
              <a:t>"ENERATING" 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5</a:t>
            </a:r>
            <a:endParaRPr lang="en-US" sz="2400" dirty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'E' </a:t>
            </a:r>
            <a:r>
              <a:rPr lang="en-US" sz="2400" dirty="0" smtClean="0">
                <a:latin typeface="Consolas"/>
                <a:cs typeface="Consolas" pitchFamily="49" charset="0"/>
              </a:rPr>
              <a:t>"NERATING"  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6</a:t>
            </a:r>
            <a:endParaRPr lang="en-US" sz="2400" dirty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'N' </a:t>
            </a:r>
            <a:r>
              <a:rPr lang="en-US" sz="2400" dirty="0" smtClean="0">
                <a:latin typeface="Consolas"/>
                <a:cs typeface="Consolas" pitchFamily="49" charset="0"/>
              </a:rPr>
              <a:t>"ERATING"   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2</a:t>
            </a:r>
            <a:endParaRPr lang="en-US" sz="2400" dirty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'E' </a:t>
            </a:r>
            <a:r>
              <a:rPr lang="en-US" sz="2400" dirty="0" smtClean="0">
                <a:latin typeface="Consolas"/>
                <a:cs typeface="Consolas" pitchFamily="49" charset="0"/>
              </a:rPr>
              <a:t>"RATING"   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5</a:t>
            </a:r>
            <a:endParaRPr lang="en-US" sz="2400" dirty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'R' </a:t>
            </a:r>
            <a:r>
              <a:rPr lang="en-US" sz="2400" dirty="0" smtClean="0">
                <a:latin typeface="Consolas"/>
                <a:cs typeface="Consolas" pitchFamily="49" charset="0"/>
              </a:rPr>
              <a:t>"ATING"  	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1</a:t>
            </a:r>
            <a:endParaRPr lang="en-US" sz="2400" dirty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'A' </a:t>
            </a:r>
            <a:r>
              <a:rPr lang="en-US" sz="2400" dirty="0" smtClean="0">
                <a:latin typeface="Consolas"/>
                <a:cs typeface="Consolas" pitchFamily="49" charset="0"/>
              </a:rPr>
              <a:t>"TING"  	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4</a:t>
            </a:r>
            <a:endParaRPr lang="en-US" sz="2400" dirty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'T' </a:t>
            </a:r>
            <a:r>
              <a:rPr lang="en-US" sz="2400" dirty="0" smtClean="0">
                <a:latin typeface="Consolas"/>
                <a:cs typeface="Consolas" pitchFamily="49" charset="0"/>
              </a:rPr>
              <a:t>"ING"  	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0</a:t>
            </a:r>
            <a:endParaRPr lang="en-US" sz="2400" dirty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'I' </a:t>
            </a:r>
            <a:r>
              <a:rPr lang="en-US" sz="2400" dirty="0" smtClean="0">
                <a:latin typeface="Consolas"/>
                <a:cs typeface="Consolas" pitchFamily="49" charset="0"/>
              </a:rPr>
              <a:t>"NG"  	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1</a:t>
            </a:r>
            <a:endParaRPr lang="en-US" sz="2400" dirty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'N' </a:t>
            </a:r>
            <a:r>
              <a:rPr lang="en-US" sz="2400" dirty="0" smtClean="0">
                <a:latin typeface="Consolas"/>
                <a:cs typeface="Consolas" pitchFamily="49" charset="0"/>
              </a:rPr>
              <a:t>"G"  		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0</a:t>
            </a:r>
            <a:endParaRPr lang="en-US" sz="2400" dirty="0">
              <a:latin typeface="Consolas"/>
              <a:cs typeface="Consolas" pitchFamily="49" charset="0"/>
            </a:endParaRPr>
          </a:p>
          <a:p>
            <a:r>
              <a:rPr lang="en-US" sz="2400" dirty="0" err="1" smtClean="0">
                <a:latin typeface="Consolas"/>
                <a:cs typeface="Consolas" pitchFamily="49" charset="0"/>
              </a:rPr>
              <a:t>scount</a:t>
            </a:r>
            <a:r>
              <a:rPr lang="en-US" sz="2400" dirty="0" smtClean="0">
                <a:latin typeface="Consolas"/>
                <a:cs typeface="Consolas" pitchFamily="49" charset="0"/>
              </a:rPr>
              <a:t> </a:t>
            </a:r>
            <a:r>
              <a:rPr lang="en-US" sz="2400" dirty="0">
                <a:latin typeface="Consolas"/>
                <a:cs typeface="Consolas" pitchFamily="49" charset="0"/>
              </a:rPr>
              <a:t>'G' </a:t>
            </a:r>
            <a:r>
              <a:rPr lang="en-US" sz="2400" dirty="0" smtClean="0">
                <a:latin typeface="Consolas"/>
                <a:cs typeface="Consolas" pitchFamily="49" charset="0"/>
              </a:rPr>
              <a:t>""  			</a:t>
            </a:r>
            <a:r>
              <a:rPr lang="en-US" sz="2400" dirty="0" smtClean="0">
                <a:latin typeface="Consolas"/>
                <a:cs typeface="Consolas" pitchFamily="49" charset="0"/>
                <a:sym typeface="Wingdings" pitchFamily="2" charset="2"/>
              </a:rPr>
              <a:t> 0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143892" y="1916129"/>
            <a:ext cx="0" cy="66782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109609" y="6236413"/>
            <a:ext cx="663710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115684" y="6216136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maximum: 6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86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20429"/>
          </a:xfrm>
        </p:spPr>
        <p:txBody>
          <a:bodyPr/>
          <a:lstStyle/>
          <a:p>
            <a:r>
              <a:rPr lang="en-US" dirty="0" smtClean="0"/>
              <a:t>“tails” </a:t>
            </a:r>
            <a:r>
              <a:rPr lang="en-US" dirty="0"/>
              <a:t>is a standard function.</a:t>
            </a:r>
          </a:p>
          <a:p>
            <a:r>
              <a:rPr lang="en-US" dirty="0"/>
              <a:t>It takes </a:t>
            </a:r>
            <a:r>
              <a:rPr lang="en-US" dirty="0" smtClean="0"/>
              <a:t>one argument, </a:t>
            </a:r>
            <a:r>
              <a:rPr lang="en-US" dirty="0"/>
              <a:t>a </a:t>
            </a:r>
            <a:r>
              <a:rPr lang="en-US" dirty="0" smtClean="0"/>
              <a:t>list</a:t>
            </a:r>
            <a:r>
              <a:rPr lang="en-US" dirty="0"/>
              <a:t>.</a:t>
            </a:r>
          </a:p>
          <a:p>
            <a:r>
              <a:rPr lang="en-US" dirty="0"/>
              <a:t>It returns </a:t>
            </a:r>
            <a:r>
              <a:rPr lang="en-US" dirty="0" smtClean="0"/>
              <a:t>a list of </a:t>
            </a:r>
            <a:r>
              <a:rPr lang="en-US" dirty="0" smtClean="0"/>
              <a:t>lists, </a:t>
            </a:r>
            <a:r>
              <a:rPr lang="en-US" i="1" dirty="0" smtClean="0"/>
              <a:t>i.e.</a:t>
            </a:r>
            <a:r>
              <a:rPr lang="en-US" dirty="0" smtClean="0"/>
              <a:t>, </a:t>
            </a:r>
            <a:r>
              <a:rPr lang="en-US" dirty="0" smtClean="0"/>
              <a:t>a list of all items, then a list of all items but the first, then a list of all items but the first and second, etc.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19086" y="4378146"/>
            <a:ext cx="3243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nsolas"/>
              </a:rPr>
              <a:t>tails "GENERATING"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431719" y="4839811"/>
            <a:ext cx="0" cy="11212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8092" y="6017442"/>
            <a:ext cx="8000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nsolas"/>
              </a:rPr>
              <a:t>["GENERATING","ENERATING","NERATING</a:t>
            </a:r>
            <a:r>
              <a:rPr lang="en-US" sz="2400" dirty="0" smtClean="0">
                <a:latin typeface="Consolas"/>
              </a:rPr>
              <a:t>",…,"</a:t>
            </a:r>
            <a:r>
              <a:rPr lang="en-US" sz="2400" dirty="0">
                <a:latin typeface="Consolas"/>
              </a:rPr>
              <a:t>G",""]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47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Comprehension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35494"/>
          </a:xfrm>
        </p:spPr>
        <p:txBody>
          <a:bodyPr/>
          <a:lstStyle/>
          <a:p>
            <a:r>
              <a:rPr lang="en-US" dirty="0" smtClean="0"/>
              <a:t>Recall that “</a:t>
            </a:r>
            <a:r>
              <a:rPr lang="en-US" dirty="0" err="1" smtClean="0"/>
              <a:t>scount</a:t>
            </a:r>
            <a:r>
              <a:rPr lang="en-US" dirty="0" smtClean="0"/>
              <a:t>” takes as arguments a value, </a:t>
            </a:r>
            <a:r>
              <a:rPr lang="en-US" i="1" dirty="0" smtClean="0"/>
              <a:t>x</a:t>
            </a:r>
            <a:r>
              <a:rPr lang="en-US" dirty="0" smtClean="0"/>
              <a:t>, and a list consisting of </a:t>
            </a:r>
            <a:r>
              <a:rPr lang="en-US" dirty="0" smtClean="0"/>
              <a:t>its </a:t>
            </a:r>
            <a:r>
              <a:rPr lang="en-US" dirty="0" smtClean="0"/>
              <a:t>following items.</a:t>
            </a:r>
          </a:p>
          <a:p>
            <a:r>
              <a:rPr lang="en-US" dirty="0" smtClean="0"/>
              <a:t>A list comprehension will be used to provide the arguments to “</a:t>
            </a:r>
            <a:r>
              <a:rPr lang="en-US" dirty="0" err="1" smtClean="0"/>
              <a:t>scount</a:t>
            </a:r>
            <a:r>
              <a:rPr lang="en-US" dirty="0" smtClean="0"/>
              <a:t>”: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0694" y="4641183"/>
            <a:ext cx="5961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>
                <a:latin typeface="Consolas"/>
              </a:rPr>
              <a:t>[</a:t>
            </a:r>
            <a:r>
              <a:rPr lang="en-US" sz="2400" b="1" i="1" dirty="0" err="1" smtClean="0">
                <a:latin typeface="Consolas"/>
              </a:rPr>
              <a:t>scount</a:t>
            </a:r>
            <a:r>
              <a:rPr lang="en-US" sz="2400" b="1" i="1" dirty="0" smtClean="0">
                <a:latin typeface="Consolas"/>
              </a:rPr>
              <a:t> z </a:t>
            </a:r>
            <a:r>
              <a:rPr lang="en-US" sz="2400" b="1" i="1" dirty="0" err="1" smtClean="0">
                <a:latin typeface="Consolas"/>
              </a:rPr>
              <a:t>zs</a:t>
            </a:r>
            <a:r>
              <a:rPr lang="pl-PL" sz="2400" b="1" i="1" dirty="0" smtClean="0">
                <a:latin typeface="Consolas"/>
              </a:rPr>
              <a:t> </a:t>
            </a:r>
            <a:r>
              <a:rPr lang="pl-PL" sz="2400" dirty="0">
                <a:latin typeface="Consolas"/>
              </a:rPr>
              <a:t>| z : zs &lt;- tails </a:t>
            </a:r>
            <a:r>
              <a:rPr lang="en-US" sz="2400" dirty="0" err="1" smtClean="0">
                <a:latin typeface="Consolas"/>
              </a:rPr>
              <a:t>xs</a:t>
            </a:r>
            <a:r>
              <a:rPr lang="pl-PL" sz="2400" dirty="0" smtClean="0">
                <a:latin typeface="Consolas"/>
              </a:rPr>
              <a:t>]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132" y="5392010"/>
            <a:ext cx="56877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“For each list produced by the tails function, take its first item and the remaining items, and use them as arguments to the </a:t>
            </a:r>
            <a:r>
              <a:rPr lang="en-US" dirty="0" err="1" smtClean="0"/>
              <a:t>scount</a:t>
            </a:r>
            <a:r>
              <a:rPr lang="en-US" dirty="0" smtClean="0"/>
              <a:t> function.”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60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of </a:t>
            </a:r>
            <a:r>
              <a:rPr lang="en-US" dirty="0" err="1" smtClean="0"/>
              <a:t>surpasser</a:t>
            </a:r>
            <a:r>
              <a:rPr lang="en-US" dirty="0" smtClean="0"/>
              <a:t> counts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75620" y="3131318"/>
            <a:ext cx="61318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z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zs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| z: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zs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&lt;- tails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____]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62895" y="1841979"/>
            <a:ext cx="22236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onsolas"/>
              </a:rPr>
              <a:t>"GENERATING"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2"/>
          </p:cNvCxnSpPr>
          <p:nvPr/>
        </p:nvCxnSpPr>
        <p:spPr>
          <a:xfrm>
            <a:off x="6174738" y="2303644"/>
            <a:ext cx="0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635309" y="3678669"/>
            <a:ext cx="0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778266" y="4795732"/>
            <a:ext cx="3752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[5,6,2,5,1,4,0,1,0,0]</a:t>
            </a:r>
          </a:p>
        </p:txBody>
      </p:sp>
    </p:spTree>
    <p:extLst>
      <p:ext uri="{BB962C8B-B14F-4D97-AF65-F5344CB8AC3E}">
        <p14:creationId xmlns:p14="http://schemas.microsoft.com/office/powerpoint/2010/main" val="210209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maximum </a:t>
            </a:r>
            <a:r>
              <a:rPr lang="en-US" dirty="0" err="1" smtClean="0"/>
              <a:t>surpasser</a:t>
            </a:r>
            <a:r>
              <a:rPr lang="en-US" dirty="0" smtClean="0"/>
              <a:t> count (</a:t>
            </a:r>
            <a:r>
              <a:rPr lang="en-US" dirty="0" err="1" smtClean="0"/>
              <a:t>msc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312522" y="1691310"/>
            <a:ext cx="3752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[5,6,2,5,1,4,0,1,0,0]</a:t>
            </a:r>
          </a:p>
        </p:txBody>
      </p:sp>
      <p:sp>
        <p:nvSpPr>
          <p:cNvPr id="5" name="Rectangle 4"/>
          <p:cNvSpPr/>
          <p:nvPr/>
        </p:nvSpPr>
        <p:spPr>
          <a:xfrm>
            <a:off x="2419460" y="3131318"/>
            <a:ext cx="22236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maximum ____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191822" y="2152975"/>
            <a:ext cx="0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635309" y="3678669"/>
            <a:ext cx="0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452928" y="4754636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6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02106" y="5424756"/>
            <a:ext cx="1890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That’s the answer!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06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Problem We Will Solve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8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20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msc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600201"/>
            <a:ext cx="8229600" cy="181791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</a:t>
            </a:r>
            <a:r>
              <a:rPr lang="en-US" dirty="0" err="1" smtClean="0"/>
              <a:t>msc</a:t>
            </a:r>
            <a:r>
              <a:rPr lang="en-US" dirty="0" smtClean="0"/>
              <a:t>” (maximum </a:t>
            </a:r>
            <a:r>
              <a:rPr lang="en-US" dirty="0" err="1" smtClean="0"/>
              <a:t>surpasser</a:t>
            </a:r>
            <a:r>
              <a:rPr lang="en-US" dirty="0" smtClean="0"/>
              <a:t> count) is a user-defined function; it is the collection of functions shown on the previous two slides.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186" y="4055921"/>
            <a:ext cx="7977041" cy="646331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         ::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a =&gt; [a] -&gt;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      =   maximum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z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zs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| z :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zs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&lt;- tails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310" y="3646713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msc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28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21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Here’s the Solution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6854" y="2239080"/>
            <a:ext cx="8527550" cy="258532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import List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--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maximum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surpasser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count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         ::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a =&gt; [a] -&gt;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      =   maximum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z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zs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| z :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zs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&lt;- tails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      ::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a =&gt; a -&gt; [a] -&gt;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x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 =   length (filter (&gt;x)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4618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Requirements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With a list of length “n” </a:t>
            </a:r>
            <a:r>
              <a:rPr lang="en-US" dirty="0" smtClean="0"/>
              <a:t>the 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msc</a:t>
            </a:r>
            <a:r>
              <a:rPr lang="en-US" dirty="0" smtClean="0"/>
              <a:t> function shown on the previous slide takes </a:t>
            </a:r>
            <a:r>
              <a:rPr lang="en-US" dirty="0"/>
              <a:t>on the order of </a:t>
            </a:r>
            <a:r>
              <a:rPr lang="en-US" i="1" dirty="0"/>
              <a:t>n</a:t>
            </a:r>
            <a:r>
              <a:rPr lang="en-US" i="1" baseline="30000" dirty="0"/>
              <a:t>2</a:t>
            </a:r>
            <a:r>
              <a:rPr lang="en-US" dirty="0"/>
              <a:t> steps.</a:t>
            </a:r>
          </a:p>
          <a:p>
            <a:r>
              <a:rPr lang="en-US" dirty="0" smtClean="0"/>
              <a:t>Here’s why: recall that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surpasser</a:t>
            </a:r>
            <a:r>
              <a:rPr lang="en-US" dirty="0" smtClean="0"/>
              <a:t> counts are generated (see slide 18). To generate the first </a:t>
            </a:r>
            <a:r>
              <a:rPr lang="en-US" dirty="0" err="1" smtClean="0"/>
              <a:t>surpasser</a:t>
            </a:r>
            <a:r>
              <a:rPr lang="en-US" dirty="0" smtClean="0"/>
              <a:t> count, we take the first list item and compare it against the remaining </a:t>
            </a:r>
            <a:r>
              <a:rPr lang="en-US" i="1" dirty="0" smtClean="0"/>
              <a:t>n-1</a:t>
            </a:r>
            <a:r>
              <a:rPr lang="en-US" dirty="0" smtClean="0"/>
              <a:t> items. To generate the second </a:t>
            </a:r>
            <a:r>
              <a:rPr lang="en-US" dirty="0" err="1" smtClean="0"/>
              <a:t>surpasser</a:t>
            </a:r>
            <a:r>
              <a:rPr lang="en-US" dirty="0" smtClean="0"/>
              <a:t> count, we take the second list item and compare it against the remaining </a:t>
            </a:r>
            <a:r>
              <a:rPr lang="en-US" i="1" dirty="0" smtClean="0"/>
              <a:t>n-2</a:t>
            </a:r>
            <a:r>
              <a:rPr lang="en-US" dirty="0" smtClean="0"/>
              <a:t> items. And so forth. So, the total number of comparisons is: </a:t>
            </a:r>
            <a:br>
              <a:rPr lang="en-US" dirty="0" smtClean="0"/>
            </a:b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(n-1) + (n-2) + … + 1 = n(n+1)/2, </a:t>
            </a:r>
            <a:r>
              <a:rPr lang="en-US" sz="2200" i="1" dirty="0" smtClean="0">
                <a:latin typeface="Consolas" pitchFamily="49" charset="0"/>
                <a:cs typeface="Consolas" pitchFamily="49" charset="0"/>
              </a:rPr>
              <a:t>i.e.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, T(n) = 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O(n</a:t>
            </a:r>
            <a:r>
              <a:rPr lang="en-US" sz="2000" baseline="30000" dirty="0"/>
              <a:t>2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)</a:t>
            </a:r>
            <a:r>
              <a:rPr lang="en-US" sz="4300" dirty="0" smtClean="0">
                <a:latin typeface="Consolas" pitchFamily="49" charset="0"/>
                <a:cs typeface="Consolas" pitchFamily="49" charset="0"/>
              </a:rPr>
              <a:t> </a:t>
            </a:r>
            <a:endParaRPr lang="en-US" sz="43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1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23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Divide and Conquer</a:t>
            </a:r>
          </a:p>
          <a:p>
            <a:r>
              <a:rPr lang="en-US" dirty="0" smtClean="0"/>
              <a:t>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9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Key Concepts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6019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the maximum </a:t>
            </a:r>
            <a:r>
              <a:rPr lang="en-US" dirty="0" err="1" smtClean="0"/>
              <a:t>surpasser</a:t>
            </a:r>
            <a:r>
              <a:rPr lang="en-US" dirty="0" smtClean="0"/>
              <a:t> count (</a:t>
            </a:r>
            <a:r>
              <a:rPr lang="en-US" dirty="0" err="1" smtClean="0"/>
              <a:t>msc</a:t>
            </a:r>
            <a:r>
              <a:rPr lang="en-US" dirty="0" smtClean="0"/>
              <a:t>) of list </a:t>
            </a:r>
            <a:r>
              <a:rPr lang="en-US" i="1" dirty="0" err="1" smtClean="0"/>
              <a:t>ws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Divide </a:t>
            </a:r>
            <a:r>
              <a:rPr lang="en-US" i="1" dirty="0" err="1" smtClean="0"/>
              <a:t>ws</a:t>
            </a:r>
            <a:r>
              <a:rPr lang="en-US" dirty="0" smtClean="0"/>
              <a:t> into two lists: </a:t>
            </a:r>
            <a:r>
              <a:rPr lang="en-US" i="1" dirty="0" err="1"/>
              <a:t>ws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i="1" dirty="0" err="1"/>
              <a:t>xs</a:t>
            </a:r>
            <a:r>
              <a:rPr lang="en-US" dirty="0"/>
              <a:t> + </a:t>
            </a:r>
            <a:r>
              <a:rPr lang="en-US" i="1" dirty="0" err="1"/>
              <a:t>ys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the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 smtClean="0"/>
              <a:t> of each value in </a:t>
            </a:r>
            <a:r>
              <a:rPr lang="en-US" i="1" dirty="0" err="1" smtClean="0"/>
              <a:t>xs</a:t>
            </a:r>
            <a:r>
              <a:rPr lang="en-US" dirty="0"/>
              <a:t> </a:t>
            </a:r>
            <a:r>
              <a:rPr lang="en-US" dirty="0" smtClean="0"/>
              <a:t>and the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/>
              <a:t> </a:t>
            </a:r>
            <a:r>
              <a:rPr lang="en-US" dirty="0" smtClean="0"/>
              <a:t>of each value in </a:t>
            </a:r>
            <a:r>
              <a:rPr lang="en-US" i="1" dirty="0" err="1" smtClean="0"/>
              <a:t>ys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Assume </a:t>
            </a:r>
            <a:r>
              <a:rPr lang="en-US" dirty="0"/>
              <a:t>that </a:t>
            </a:r>
            <a:r>
              <a:rPr lang="en-US" i="1" dirty="0" err="1"/>
              <a:t>xs</a:t>
            </a:r>
            <a:r>
              <a:rPr lang="en-US" dirty="0"/>
              <a:t> and </a:t>
            </a:r>
            <a:r>
              <a:rPr lang="en-US" i="1" dirty="0" err="1"/>
              <a:t>ys</a:t>
            </a:r>
            <a:r>
              <a:rPr lang="en-US" dirty="0"/>
              <a:t> are sorted in increasing order and </a:t>
            </a:r>
            <a:r>
              <a:rPr lang="en-US" i="1" dirty="0" err="1"/>
              <a:t>ys</a:t>
            </a:r>
            <a:r>
              <a:rPr lang="en-US" dirty="0"/>
              <a:t> is of length </a:t>
            </a:r>
            <a:r>
              <a:rPr lang="en-US" i="1" dirty="0"/>
              <a:t>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/>
              <a:t>is the first value in </a:t>
            </a:r>
            <a:r>
              <a:rPr lang="en-US" i="1" dirty="0" err="1"/>
              <a:t>xs</a:t>
            </a:r>
            <a:r>
              <a:rPr lang="en-US" dirty="0"/>
              <a:t> and it has an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/>
              <a:t> (within </a:t>
            </a:r>
            <a:r>
              <a:rPr lang="en-US" i="1" dirty="0" err="1"/>
              <a:t>xs</a:t>
            </a:r>
            <a:r>
              <a:rPr lang="en-US" dirty="0"/>
              <a:t>) of </a:t>
            </a:r>
            <a:r>
              <a:rPr lang="en-US" i="1" dirty="0"/>
              <a:t>c</a:t>
            </a:r>
            <a:r>
              <a:rPr lang="en-US" dirty="0"/>
              <a:t>. </a:t>
            </a:r>
            <a:r>
              <a:rPr lang="en-US" i="1" dirty="0" smtClean="0"/>
              <a:t>y</a:t>
            </a:r>
            <a:r>
              <a:rPr lang="en-US" dirty="0" smtClean="0"/>
              <a:t> </a:t>
            </a:r>
            <a:r>
              <a:rPr lang="en-US" dirty="0"/>
              <a:t>is the first value in </a:t>
            </a:r>
            <a:r>
              <a:rPr lang="en-US" i="1" dirty="0" err="1"/>
              <a:t>ys</a:t>
            </a:r>
            <a:r>
              <a:rPr lang="en-US" dirty="0"/>
              <a:t> and it has an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/>
              <a:t> (within </a:t>
            </a:r>
            <a:r>
              <a:rPr lang="en-US" i="1" dirty="0" err="1"/>
              <a:t>ys</a:t>
            </a:r>
            <a:r>
              <a:rPr lang="en-US" dirty="0"/>
              <a:t>) of </a:t>
            </a:r>
            <a:r>
              <a:rPr lang="en-US" i="1" dirty="0"/>
              <a:t>d</a:t>
            </a:r>
            <a:r>
              <a:rPr lang="en-US" dirty="0"/>
              <a:t>. There are </a:t>
            </a:r>
            <a:r>
              <a:rPr lang="en-US" dirty="0" smtClean="0"/>
              <a:t>the two cases to consider:</a:t>
            </a:r>
            <a:endParaRPr lang="en-US" dirty="0"/>
          </a:p>
          <a:p>
            <a:pPr marL="914400" lvl="1" indent="-514350">
              <a:buFont typeface="+mj-lt"/>
              <a:buAutoNum type="alphaLcParenR"/>
            </a:pPr>
            <a:r>
              <a:rPr lang="en-US" i="1" dirty="0"/>
              <a:t>x</a:t>
            </a:r>
            <a:r>
              <a:rPr lang="en-US" dirty="0"/>
              <a:t> &lt; </a:t>
            </a:r>
            <a:r>
              <a:rPr lang="en-US" i="1" dirty="0"/>
              <a:t>y</a:t>
            </a:r>
            <a:r>
              <a:rPr lang="en-US" dirty="0"/>
              <a:t>: then the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/>
              <a:t> of </a:t>
            </a:r>
            <a:r>
              <a:rPr lang="en-US" i="1" dirty="0"/>
              <a:t>x</a:t>
            </a:r>
            <a:r>
              <a:rPr lang="en-US" dirty="0"/>
              <a:t> equals </a:t>
            </a:r>
            <a:r>
              <a:rPr lang="en-US" i="1" dirty="0"/>
              <a:t>c</a:t>
            </a:r>
            <a:r>
              <a:rPr lang="en-US" dirty="0"/>
              <a:t> + </a:t>
            </a:r>
            <a:r>
              <a:rPr lang="en-US" i="1" dirty="0"/>
              <a:t>n</a:t>
            </a:r>
            <a:r>
              <a:rPr lang="en-US" dirty="0"/>
              <a:t> (remember, </a:t>
            </a:r>
            <a:r>
              <a:rPr lang="en-US" i="1" dirty="0" err="1"/>
              <a:t>ys</a:t>
            </a:r>
            <a:r>
              <a:rPr lang="en-US" dirty="0"/>
              <a:t> is sorted, so if </a:t>
            </a:r>
            <a:r>
              <a:rPr lang="en-US" i="1" dirty="0"/>
              <a:t>x</a:t>
            </a:r>
            <a:r>
              <a:rPr lang="en-US" dirty="0"/>
              <a:t> &lt; </a:t>
            </a:r>
            <a:r>
              <a:rPr lang="en-US" i="1" dirty="0"/>
              <a:t>y</a:t>
            </a:r>
            <a:r>
              <a:rPr lang="en-US" dirty="0"/>
              <a:t> then it is less than all </a:t>
            </a:r>
            <a:r>
              <a:rPr lang="en-US" i="1" dirty="0"/>
              <a:t>n</a:t>
            </a:r>
            <a:r>
              <a:rPr lang="en-US" dirty="0"/>
              <a:t> values in </a:t>
            </a:r>
            <a:r>
              <a:rPr lang="en-US" i="1" dirty="0" err="1"/>
              <a:t>ys</a:t>
            </a:r>
            <a:r>
              <a:rPr lang="en-US" dirty="0" smtClean="0"/>
              <a:t>).</a:t>
            </a:r>
            <a:endParaRPr lang="en-US" dirty="0"/>
          </a:p>
          <a:p>
            <a:pPr marL="914400" lvl="1" indent="-514350">
              <a:buFont typeface="+mj-lt"/>
              <a:buAutoNum type="alphaLcParenR"/>
            </a:pP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i="1" dirty="0"/>
              <a:t>y</a:t>
            </a:r>
            <a:r>
              <a:rPr lang="en-US" dirty="0"/>
              <a:t>: then the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/>
              <a:t> of </a:t>
            </a:r>
            <a:r>
              <a:rPr lang="en-US" i="1" dirty="0" smtClean="0"/>
              <a:t>y</a:t>
            </a:r>
            <a:r>
              <a:rPr lang="en-US" dirty="0" smtClean="0"/>
              <a:t> </a:t>
            </a:r>
            <a:r>
              <a:rPr lang="en-US" dirty="0"/>
              <a:t>equals </a:t>
            </a:r>
            <a:r>
              <a:rPr lang="en-US" i="1" dirty="0" smtClean="0"/>
              <a:t>d</a:t>
            </a:r>
            <a:r>
              <a:rPr lang="en-US" dirty="0" smtClean="0"/>
              <a:t> </a:t>
            </a:r>
            <a:r>
              <a:rPr lang="en-US" dirty="0"/>
              <a:t>(remember, </a:t>
            </a:r>
            <a:r>
              <a:rPr lang="en-US" i="1" dirty="0" err="1"/>
              <a:t>xs</a:t>
            </a:r>
            <a:r>
              <a:rPr lang="en-US" i="1" dirty="0"/>
              <a:t> </a:t>
            </a:r>
            <a:r>
              <a:rPr lang="en-US" dirty="0" smtClean="0"/>
              <a:t>and </a:t>
            </a:r>
            <a:r>
              <a:rPr lang="en-US" i="1" dirty="0" err="1"/>
              <a:t>ys</a:t>
            </a:r>
            <a:r>
              <a:rPr lang="en-US" dirty="0"/>
              <a:t> are </a:t>
            </a:r>
            <a:r>
              <a:rPr lang="en-US" dirty="0" smtClean="0"/>
              <a:t>sorted, </a:t>
            </a:r>
            <a:r>
              <a:rPr lang="en-US" dirty="0"/>
              <a:t>so if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i="1" dirty="0"/>
              <a:t>y </a:t>
            </a:r>
            <a:r>
              <a:rPr lang="en-US" dirty="0" smtClean="0"/>
              <a:t>then </a:t>
            </a:r>
            <a:r>
              <a:rPr lang="en-US" i="1" dirty="0"/>
              <a:t>y</a:t>
            </a:r>
            <a:r>
              <a:rPr lang="en-US" dirty="0" smtClean="0"/>
              <a:t> </a:t>
            </a:r>
            <a:r>
              <a:rPr lang="en-US" dirty="0"/>
              <a:t>is less than all </a:t>
            </a:r>
            <a:r>
              <a:rPr lang="en-US" dirty="0" smtClean="0"/>
              <a:t>values </a:t>
            </a:r>
            <a:r>
              <a:rPr lang="en-US" dirty="0"/>
              <a:t>in </a:t>
            </a:r>
            <a:r>
              <a:rPr lang="en-US" i="1" dirty="0" err="1"/>
              <a:t>xs</a:t>
            </a:r>
            <a:r>
              <a:rPr lang="en-US" i="1" dirty="0"/>
              <a:t> </a:t>
            </a:r>
            <a:r>
              <a:rPr lang="en-US" dirty="0" smtClean="0"/>
              <a:t>and all values in </a:t>
            </a:r>
            <a:r>
              <a:rPr lang="en-US" i="1" dirty="0" err="1" smtClean="0"/>
              <a:t>ys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8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Simplest Example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706115" y="3156647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882493" y="3144663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E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687287" y="2355852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Split into </a:t>
            </a:r>
            <a:r>
              <a:rPr lang="en-US" i="1" dirty="0" err="1" smtClean="0"/>
              <a:t>xs</a:t>
            </a:r>
            <a:r>
              <a:rPr lang="en-US" dirty="0" smtClean="0"/>
              <a:t> and </a:t>
            </a:r>
            <a:r>
              <a:rPr lang="en-US" i="1" dirty="0" err="1" smtClean="0"/>
              <a:t>ys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6736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('G',0)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704341" y="3935773"/>
            <a:ext cx="3521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 smtClean="0"/>
              <a:t> of 'G' in </a:t>
            </a:r>
            <a:r>
              <a:rPr lang="en-US" i="1" dirty="0" err="1" smtClean="0"/>
              <a:t>xs</a:t>
            </a:r>
            <a:r>
              <a:rPr lang="en-US" dirty="0" smtClean="0"/>
              <a:t> is zero and the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/>
              <a:t> of </a:t>
            </a:r>
            <a:r>
              <a:rPr lang="en-US" dirty="0" smtClean="0"/>
              <a:t>'E' in </a:t>
            </a:r>
            <a:r>
              <a:rPr lang="en-US" i="1" dirty="0" err="1" smtClean="0"/>
              <a:t>ys</a:t>
            </a:r>
            <a:r>
              <a:rPr lang="en-US" dirty="0"/>
              <a:t> is zero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976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('G',0)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704341" y="3935773"/>
            <a:ext cx="3295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/>
              <a:t>xs</a:t>
            </a:r>
            <a:r>
              <a:rPr lang="en-US" dirty="0" smtClean="0"/>
              <a:t> is sorted in increasing order and so is </a:t>
            </a:r>
            <a:r>
              <a:rPr lang="en-US" i="1" dirty="0" err="1" smtClean="0"/>
              <a:t>ys</a:t>
            </a:r>
            <a:r>
              <a:rPr lang="en-US" dirty="0" smtClean="0"/>
              <a:t>. Obviously.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39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('G',0)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704341" y="3935773"/>
            <a:ext cx="37170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Compare 'G' with 'E'</a:t>
            </a:r>
            <a:r>
              <a:rPr lang="en-US" i="1" dirty="0" smtClean="0"/>
              <a:t>. </a:t>
            </a:r>
          </a:p>
          <a:p>
            <a:r>
              <a:rPr lang="en-US" dirty="0" smtClean="0"/>
              <a:t>'G' </a:t>
            </a:r>
            <a:r>
              <a:rPr lang="en-US" dirty="0"/>
              <a:t>≥ </a:t>
            </a:r>
            <a:r>
              <a:rPr lang="en-US" dirty="0" smtClean="0"/>
              <a:t>'E' so 'E' must be the smallest value. Output 'E' then 'G'. 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8879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('G',0)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853937" y="3618312"/>
            <a:ext cx="1078788" cy="1272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274049" y="3606328"/>
            <a:ext cx="788771" cy="1284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80989" y="4982025"/>
            <a:ext cx="3073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 : ('G',0)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658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Recurring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Stock Market</a:t>
            </a:r>
            <a:r>
              <a:rPr lang="en-US" dirty="0" smtClean="0"/>
              <a:t>: each day I record the closing value of the DOW. Occasionally, I pick a date and ask, “How many days after this date has the stock market closed at a higher value?”</a:t>
            </a:r>
          </a:p>
          <a:p>
            <a:r>
              <a:rPr lang="en-US" dirty="0" smtClean="0"/>
              <a:t>A more challenging question is, “Which day has the most number of following days where the stock market closed at a higher value?”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0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('G',0)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853937" y="3618312"/>
            <a:ext cx="1078788" cy="1272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274049" y="3606328"/>
            <a:ext cx="788771" cy="1284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580989" y="4982025"/>
            <a:ext cx="3073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 : ('G',0)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632086" y="5600186"/>
            <a:ext cx="3295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are the correct </a:t>
            </a:r>
            <a:r>
              <a:rPr lang="en-US" dirty="0" err="1" smtClean="0"/>
              <a:t>surpasser</a:t>
            </a:r>
            <a:r>
              <a:rPr lang="en-US" dirty="0" smtClean="0"/>
              <a:t> counts for GE. Furthermore, the resulting list is sorted! 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9964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Simple Example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706115" y="3156647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882493" y="3144663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E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687287" y="2355852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Split into </a:t>
            </a:r>
            <a:r>
              <a:rPr lang="en-US" i="1" dirty="0" err="1" smtClean="0"/>
              <a:t>xs</a:t>
            </a:r>
            <a:r>
              <a:rPr lang="en-US" dirty="0" smtClean="0"/>
              <a:t> and </a:t>
            </a:r>
            <a:r>
              <a:rPr lang="en-US" i="1" dirty="0" err="1" smtClean="0"/>
              <a:t>ys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1061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704341" y="3935773"/>
            <a:ext cx="3532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/>
              <a:t> of </a:t>
            </a:r>
            <a:r>
              <a:rPr lang="en-US" dirty="0" smtClean="0"/>
              <a:t>'N' in </a:t>
            </a:r>
            <a:r>
              <a:rPr lang="en-US" i="1" dirty="0" err="1" smtClean="0"/>
              <a:t>xs</a:t>
            </a:r>
            <a:r>
              <a:rPr lang="en-US" dirty="0" smtClean="0"/>
              <a:t> is zero and the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/>
              <a:t> of </a:t>
            </a:r>
            <a:r>
              <a:rPr lang="en-US" dirty="0" smtClean="0"/>
              <a:t>'E' in </a:t>
            </a:r>
            <a:r>
              <a:rPr lang="en-US" i="1" dirty="0" err="1" smtClean="0"/>
              <a:t>ys</a:t>
            </a:r>
            <a:r>
              <a:rPr lang="en-US" dirty="0"/>
              <a:t> is zero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9518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704341" y="3935773"/>
            <a:ext cx="3295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/>
              <a:t>xs</a:t>
            </a:r>
            <a:r>
              <a:rPr lang="en-US" dirty="0" smtClean="0"/>
              <a:t> is sorted in increasing order and so is </a:t>
            </a:r>
            <a:r>
              <a:rPr lang="en-US" i="1" dirty="0" err="1" smtClean="0"/>
              <a:t>ys</a:t>
            </a:r>
            <a:r>
              <a:rPr lang="en-US" dirty="0" smtClean="0"/>
              <a:t>. Obviously.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69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704341" y="3935773"/>
            <a:ext cx="39944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Compare 'N' with 'E'</a:t>
            </a:r>
            <a:r>
              <a:rPr lang="en-US" i="1" dirty="0" smtClean="0"/>
              <a:t>. </a:t>
            </a:r>
          </a:p>
          <a:p>
            <a:r>
              <a:rPr lang="en-US" dirty="0" smtClean="0"/>
              <a:t>'N' </a:t>
            </a:r>
            <a:r>
              <a:rPr lang="en-US" dirty="0"/>
              <a:t>≥ </a:t>
            </a:r>
            <a:r>
              <a:rPr lang="en-US" dirty="0" smtClean="0"/>
              <a:t>'E' so 'E' must be the smallest value. Output 'E' then 'N'. 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5707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853937" y="3618312"/>
            <a:ext cx="1078788" cy="1272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274049" y="3606328"/>
            <a:ext cx="788771" cy="1284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80989" y="4982025"/>
            <a:ext cx="3073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 : ('N',0)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28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27705" y="1626202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12963" y="3156647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553725" y="31446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853937" y="3618312"/>
            <a:ext cx="1078788" cy="1272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274049" y="3606328"/>
            <a:ext cx="788771" cy="1284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580989" y="4982025"/>
            <a:ext cx="3073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 : ('N',0)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632086" y="5600186"/>
            <a:ext cx="3295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are the correct </a:t>
            </a:r>
            <a:r>
              <a:rPr lang="en-US" dirty="0" err="1" smtClean="0"/>
              <a:t>surpasser</a:t>
            </a:r>
            <a:r>
              <a:rPr lang="en-US" dirty="0" smtClean="0"/>
              <a:t> counts for NE. Furthermore, the resulting list is sorted! 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328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larger example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687287" y="2355852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Split into </a:t>
            </a:r>
            <a:r>
              <a:rPr lang="en-US" i="1" dirty="0" err="1" smtClean="0"/>
              <a:t>xs</a:t>
            </a:r>
            <a:r>
              <a:rPr lang="en-US" dirty="0" smtClean="0"/>
              <a:t> and </a:t>
            </a:r>
            <a:r>
              <a:rPr lang="en-US" i="1" dirty="0" err="1" smtClean="0"/>
              <a:t>ys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2520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377102" y="3111275"/>
            <a:ext cx="27668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previous slides showed how to process the two sub-lists.</a:t>
            </a:r>
            <a:endParaRPr lang="en-US" i="1" dirty="0"/>
          </a:p>
        </p:txBody>
      </p:sp>
      <p:cxnSp>
        <p:nvCxnSpPr>
          <p:cNvPr id="11" name="Straight Arrow Connector 10"/>
          <p:cNvCxnSpPr>
            <a:stCxn id="7" idx="2"/>
          </p:cNvCxnSpPr>
          <p:nvPr/>
        </p:nvCxnSpPr>
        <p:spPr>
          <a:xfrm flipH="1">
            <a:off x="2896448" y="3618312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859603" y="4036130"/>
            <a:ext cx="2092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('E',0) : ('G',0)</a:t>
            </a:r>
            <a:endParaRPr lang="en-US" sz="16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155050" y="3628347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118205" y="4035891"/>
            <a:ext cx="2092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('E',0) : ('N',0)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2421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cxnSp>
        <p:nvCxnSpPr>
          <p:cNvPr id="9" name="Straight Arrow Connector 8"/>
          <p:cNvCxnSpPr>
            <a:stCxn id="6" idx="2"/>
          </p:cNvCxnSpPr>
          <p:nvPr/>
        </p:nvCxnSpPr>
        <p:spPr>
          <a:xfrm flipH="1">
            <a:off x="2896448" y="3618312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859603" y="4036130"/>
            <a:ext cx="2092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('E',0) : ('G',0)</a:t>
            </a:r>
            <a:endParaRPr lang="en-US" sz="16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155050" y="3628347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118205" y="4035891"/>
            <a:ext cx="2092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('E',0) : ('N',0)</a:t>
            </a:r>
            <a:endParaRPr lang="en-US" sz="16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2634197" y="4448710"/>
            <a:ext cx="967480" cy="8424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821987" y="4374684"/>
            <a:ext cx="644029" cy="9165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05721" y="5291191"/>
            <a:ext cx="48409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Compare 'E' with 'E'</a:t>
            </a:r>
            <a:r>
              <a:rPr lang="en-US" i="1" dirty="0" smtClean="0"/>
              <a:t>. </a:t>
            </a:r>
          </a:p>
          <a:p>
            <a:r>
              <a:rPr lang="en-US" dirty="0" smtClean="0"/>
              <a:t>'E' </a:t>
            </a:r>
            <a:r>
              <a:rPr lang="en-US" dirty="0"/>
              <a:t>≥ </a:t>
            </a:r>
            <a:r>
              <a:rPr lang="en-US" dirty="0" smtClean="0"/>
              <a:t>'E' so the right 'E' must be the smallest value. Output 'E' and process the remaining sub-lists. 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7599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294544" y="595925"/>
            <a:ext cx="6709025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952090" y="513732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28464" y="52229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84290" y="52058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950390" y="51887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606216" y="51716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263752" y="51716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929852" y="51545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595952" y="51374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241504" y="522310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32223" y="686293"/>
            <a:ext cx="573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6/1/11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408597" y="700193"/>
            <a:ext cx="573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6/2/11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066477" y="714093"/>
            <a:ext cx="573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6/3/11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3724691" y="713503"/>
            <a:ext cx="573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6/6/11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4380181" y="700193"/>
            <a:ext cx="573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6/7/11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5035671" y="686292"/>
            <a:ext cx="573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6/8/11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704847" y="692351"/>
            <a:ext cx="573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6/9/11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6329851" y="692350"/>
            <a:ext cx="6502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6/10/11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6993438" y="690248"/>
            <a:ext cx="6502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6/13/11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873302" y="205912"/>
            <a:ext cx="68218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DOW:           12,324       12,214      12,390      1 2,400     12,367      12,380       12,310      12,330      12,340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880289" y="687818"/>
            <a:ext cx="5196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Date:</a:t>
            </a:r>
            <a:endParaRPr lang="en-US" sz="1200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013734" y="1068512"/>
            <a:ext cx="5138" cy="4777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839074" y="5835728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days that surpassed this day: 6</a:t>
            </a:r>
            <a:endParaRPr lang="en-US" sz="1200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2695246" y="1068512"/>
            <a:ext cx="0" cy="4099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20586" y="5156323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days that surpassed this day: 7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3351072" y="1068512"/>
            <a:ext cx="0" cy="3467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176412" y="4536448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days that surpassed this day: 1</a:t>
            </a:r>
            <a:endParaRPr lang="en-US" sz="1200" dirty="0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4017172" y="1068512"/>
            <a:ext cx="0" cy="2841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42512" y="3909732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days that surpassed this day: 0</a:t>
            </a:r>
            <a:endParaRPr lang="en-US" sz="12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4665096" y="1068512"/>
            <a:ext cx="7902" cy="223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490436" y="3306462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days that surpassed this day: 1</a:t>
            </a:r>
            <a:endParaRPr lang="en-US" sz="1200" dirty="0"/>
          </a:p>
        </p:txBody>
      </p:sp>
      <p:cxnSp>
        <p:nvCxnSpPr>
          <p:cNvPr id="46" name="Straight Arrow Connector 45"/>
          <p:cNvCxnSpPr/>
          <p:nvPr/>
        </p:nvCxnSpPr>
        <p:spPr>
          <a:xfrm flipH="1" flipV="1">
            <a:off x="5322320" y="1068512"/>
            <a:ext cx="8214" cy="16391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155874" y="2707673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days that surpassed this day: 1</a:t>
            </a:r>
            <a:endParaRPr lang="en-US" sz="1200" dirty="0"/>
          </a:p>
        </p:txBody>
      </p:sp>
      <p:cxnSp>
        <p:nvCxnSpPr>
          <p:cNvPr id="58" name="Straight Arrow Connector 57"/>
          <p:cNvCxnSpPr/>
          <p:nvPr/>
        </p:nvCxnSpPr>
        <p:spPr>
          <a:xfrm flipH="1" flipV="1">
            <a:off x="5996634" y="1072301"/>
            <a:ext cx="8214" cy="1002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830188" y="2074473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days that surpassed this day: 2</a:t>
            </a:r>
            <a:endParaRPr lang="en-US" sz="1200" dirty="0"/>
          </a:p>
        </p:txBody>
      </p:sp>
      <p:cxnSp>
        <p:nvCxnSpPr>
          <p:cNvPr id="61" name="Straight Arrow Connector 60"/>
          <p:cNvCxnSpPr/>
          <p:nvPr/>
        </p:nvCxnSpPr>
        <p:spPr>
          <a:xfrm flipH="1" flipV="1">
            <a:off x="6664243" y="1064479"/>
            <a:ext cx="4107" cy="3960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97797" y="1460485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days that surpassed this day: 1</a:t>
            </a:r>
            <a:endParaRPr lang="en-US" sz="1200" dirty="0"/>
          </a:p>
        </p:txBody>
      </p:sp>
      <p:sp>
        <p:nvSpPr>
          <p:cNvPr id="64" name="Oval 63"/>
          <p:cNvSpPr/>
          <p:nvPr/>
        </p:nvSpPr>
        <p:spPr>
          <a:xfrm>
            <a:off x="2804846" y="5479488"/>
            <a:ext cx="307900" cy="3665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9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2896448" y="3618312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859603" y="4036130"/>
            <a:ext cx="2092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('E',0) : ('G',0)</a:t>
            </a:r>
            <a:endParaRPr lang="en-US" sz="16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155050" y="3628347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673001" y="4035891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523985" y="6256962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Output: ('E', 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77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2896448" y="3618312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859603" y="4036130"/>
            <a:ext cx="2092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('E',0) : ('G',0)</a:t>
            </a:r>
            <a:endParaRPr lang="en-US" sz="16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155050" y="3628347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683275" y="4035891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16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2634197" y="4448710"/>
            <a:ext cx="967480" cy="8424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821987" y="4374684"/>
            <a:ext cx="1140431" cy="9165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05720" y="5291191"/>
            <a:ext cx="60122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Compare 'E' with 'N'</a:t>
            </a:r>
            <a:r>
              <a:rPr lang="en-US" i="1" dirty="0" smtClean="0"/>
              <a:t>. </a:t>
            </a:r>
          </a:p>
          <a:p>
            <a:r>
              <a:rPr lang="en-US" dirty="0" smtClean="0"/>
              <a:t>'E' &lt; 'N' so all the values in </a:t>
            </a:r>
            <a:r>
              <a:rPr lang="en-US" i="1" dirty="0" err="1" smtClean="0"/>
              <a:t>ys</a:t>
            </a:r>
            <a:r>
              <a:rPr lang="en-US" dirty="0" smtClean="0"/>
              <a:t> must be </a:t>
            </a:r>
            <a:r>
              <a:rPr lang="en-US" dirty="0" err="1" smtClean="0"/>
              <a:t>surpassers</a:t>
            </a:r>
            <a:r>
              <a:rPr lang="en-US" dirty="0" smtClean="0"/>
              <a:t> of 'E'. </a:t>
            </a:r>
          </a:p>
          <a:p>
            <a:r>
              <a:rPr lang="en-US" dirty="0" smtClean="0"/>
              <a:t>Output 'E', but first increment its </a:t>
            </a:r>
            <a:r>
              <a:rPr lang="en-US" dirty="0" err="1" smtClean="0"/>
              <a:t>surpasser</a:t>
            </a:r>
            <a:r>
              <a:rPr lang="en-US" dirty="0" smtClean="0"/>
              <a:t> count by length </a:t>
            </a:r>
            <a:r>
              <a:rPr lang="en-US" i="1" dirty="0" err="1" smtClean="0"/>
              <a:t>ys</a:t>
            </a:r>
            <a:r>
              <a:rPr lang="en-US" dirty="0" smtClean="0"/>
              <a:t>. 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398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2896448" y="3618312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424673" y="4036130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('G',0)</a:t>
            </a:r>
            <a:endParaRPr lang="en-US" sz="16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155050" y="3628347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683275" y="4035891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523985" y="6256962"/>
            <a:ext cx="2345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Output: ('E', 0) : ('E', 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3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2896448" y="3618312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424673" y="4036130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('G',0)</a:t>
            </a:r>
            <a:endParaRPr lang="en-US" sz="16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155050" y="3628347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683275" y="4035891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16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2989780" y="4448710"/>
            <a:ext cx="611897" cy="8424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821987" y="4374684"/>
            <a:ext cx="1140431" cy="9165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05720" y="5291191"/>
            <a:ext cx="60122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Compare 'G' with 'N'</a:t>
            </a:r>
            <a:r>
              <a:rPr lang="en-US" i="1" dirty="0" smtClean="0"/>
              <a:t>. </a:t>
            </a:r>
          </a:p>
          <a:p>
            <a:r>
              <a:rPr lang="en-US" dirty="0" smtClean="0"/>
              <a:t>'G' &lt; 'N' so all the values in </a:t>
            </a:r>
            <a:r>
              <a:rPr lang="en-US" i="1" dirty="0" err="1" smtClean="0"/>
              <a:t>ys</a:t>
            </a:r>
            <a:r>
              <a:rPr lang="en-US" dirty="0" smtClean="0"/>
              <a:t> must be </a:t>
            </a:r>
            <a:r>
              <a:rPr lang="en-US" dirty="0" err="1" smtClean="0"/>
              <a:t>surpassers</a:t>
            </a:r>
            <a:r>
              <a:rPr lang="en-US" dirty="0" smtClean="0"/>
              <a:t> of 'N'. </a:t>
            </a:r>
          </a:p>
          <a:p>
            <a:r>
              <a:rPr lang="en-US" dirty="0" smtClean="0"/>
              <a:t>Output 'G', but first increment its </a:t>
            </a:r>
            <a:r>
              <a:rPr lang="en-US" dirty="0" err="1" smtClean="0"/>
              <a:t>surpasser</a:t>
            </a:r>
            <a:r>
              <a:rPr lang="en-US" dirty="0" smtClean="0"/>
              <a:t> count by length </a:t>
            </a:r>
            <a:r>
              <a:rPr lang="en-US" i="1" dirty="0" err="1" smtClean="0"/>
              <a:t>ys</a:t>
            </a:r>
            <a:r>
              <a:rPr lang="en-US" dirty="0" smtClean="0"/>
              <a:t>. 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088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2896448" y="3618312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155050" y="3628347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683275" y="4035891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523985" y="6256962"/>
            <a:ext cx="3159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Output: ('E', 0) : ('E', 1) : ('G', 1)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691797" y="4036130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""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4137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2896448" y="3618312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155050" y="3628347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683275" y="4035891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388195" y="4613097"/>
            <a:ext cx="1560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 'N'.</a:t>
            </a:r>
            <a:endParaRPr lang="en-US" i="1" dirty="0"/>
          </a:p>
        </p:txBody>
      </p:sp>
      <p:sp>
        <p:nvSpPr>
          <p:cNvPr id="12" name="Rectangle 11"/>
          <p:cNvSpPr/>
          <p:nvPr/>
        </p:nvSpPr>
        <p:spPr>
          <a:xfrm>
            <a:off x="2691797" y="4036130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""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8300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53937" y="2086157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117628" y="2087867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634197" y="3156647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882493" y="3144663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NE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flipH="1">
            <a:off x="2896448" y="3618312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155050" y="3628347"/>
            <a:ext cx="1" cy="38860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23985" y="6256962"/>
            <a:ext cx="3974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Output: ('E', 0) : ('E', 1) : ('G', 1) : ('N', 0)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691797" y="4036130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""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4950399" y="4035891"/>
            <a:ext cx="4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""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1345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Surpasser</a:t>
            </a:r>
            <a:r>
              <a:rPr lang="en-US" dirty="0" smtClean="0"/>
              <a:t> Counts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01677" y="1626202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57576" y="3626778"/>
            <a:ext cx="3974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Output: ('E', 0) : ('E', 1) : ('G', 1) : ('N', 0)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780890" y="2087867"/>
            <a:ext cx="945222" cy="1456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935002" y="2003461"/>
            <a:ext cx="20549" cy="16233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144658" y="2003461"/>
            <a:ext cx="1393113" cy="16233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3143892" y="2003461"/>
            <a:ext cx="1109609" cy="16233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404153" y="4736387"/>
            <a:ext cx="42643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let </a:t>
            </a:r>
            <a:r>
              <a:rPr lang="en-US" i="1" dirty="0" err="1" smtClean="0"/>
              <a:t>zs</a:t>
            </a:r>
            <a:r>
              <a:rPr lang="en-US" dirty="0" smtClean="0"/>
              <a:t> = the list of second values in each pair</a:t>
            </a:r>
          </a:p>
          <a:p>
            <a:r>
              <a:rPr lang="en-US" dirty="0" err="1" smtClean="0"/>
              <a:t>msc</a:t>
            </a:r>
            <a:r>
              <a:rPr lang="en-US" dirty="0" smtClean="0"/>
              <a:t> = the maximum of </a:t>
            </a:r>
            <a:r>
              <a:rPr lang="en-US" i="1" dirty="0" err="1" smtClean="0"/>
              <a:t>zs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2726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table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7648" y="1718669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GENE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31493" y="3719245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('E', 0) : ('E', 1) : ('G', 1) : ('N', 0)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03439" y="2095928"/>
            <a:ext cx="20549" cy="16233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95122" y="4448172"/>
            <a:ext cx="49091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result of processing is a list of pairs. The second value is the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scount</a:t>
            </a:r>
            <a:r>
              <a:rPr lang="en-US" dirty="0"/>
              <a:t> of </a:t>
            </a:r>
            <a:r>
              <a:rPr lang="en-US" dirty="0" smtClean="0"/>
              <a:t>the first value. This list of pairs is called a "table".</a:t>
            </a:r>
          </a:p>
          <a:p>
            <a:endParaRPr lang="en-US" dirty="0" smtClean="0"/>
          </a:p>
          <a:p>
            <a:r>
              <a:rPr lang="en-US" dirty="0" smtClean="0"/>
              <a:t>The "table function" takes as its argument a list and returns a 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8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join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300301" y="1204968"/>
            <a:ext cx="52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GE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326533" y="1664923"/>
            <a:ext cx="1078788" cy="1060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590224" y="1666633"/>
            <a:ext cx="945192" cy="1058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685559" y="273541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('N',0)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026321" y="2723429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26533" y="3197078"/>
            <a:ext cx="1078788" cy="1272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746645" y="3185094"/>
            <a:ext cx="788771" cy="1284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053585" y="4560791"/>
            <a:ext cx="3073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Consolas"/>
              </a:rPr>
              <a:t>('E',0) : ('N',0)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373333" y="5322021"/>
            <a:ext cx="44384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rocessing two sub-lists to create one list is called "join". </a:t>
            </a:r>
          </a:p>
          <a:p>
            <a:endParaRPr lang="en-US" dirty="0"/>
          </a:p>
          <a:p>
            <a:r>
              <a:rPr lang="en-US" dirty="0" smtClean="0"/>
              <a:t>The "join function" takes as its arguments two lists, </a:t>
            </a:r>
            <a:r>
              <a:rPr lang="en-US" i="1" dirty="0" err="1" smtClean="0"/>
              <a:t>xs</a:t>
            </a:r>
            <a:r>
              <a:rPr lang="en-US" dirty="0" smtClean="0"/>
              <a:t> and </a:t>
            </a:r>
            <a:r>
              <a:rPr lang="en-US" i="1" dirty="0" err="1" smtClean="0"/>
              <a:t>ys</a:t>
            </a:r>
            <a:r>
              <a:rPr lang="en-US" dirty="0" smtClean="0"/>
              <a:t>, and returns a 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54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</a:t>
            </a:fld>
            <a:endParaRPr lang="en-US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Recurring Problem (cont.)</a:t>
            </a:r>
            <a:endParaRPr lang="en-US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People’s Height</a:t>
            </a:r>
            <a:r>
              <a:rPr lang="en-US" dirty="0" smtClean="0"/>
              <a:t>: line up a bunch of people. Pick one person and ask, “How many of the following people are taller than this person?”</a:t>
            </a:r>
          </a:p>
          <a:p>
            <a:r>
              <a:rPr lang="en-US" dirty="0"/>
              <a:t>A more challenging question is, “Which </a:t>
            </a:r>
            <a:r>
              <a:rPr lang="en-US" dirty="0" smtClean="0"/>
              <a:t>person </a:t>
            </a:r>
            <a:r>
              <a:rPr lang="en-US" dirty="0"/>
              <a:t>has the most number of following </a:t>
            </a:r>
            <a:r>
              <a:rPr lang="en-US" dirty="0" smtClean="0"/>
              <a:t>people that are taller?”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37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Here's how to implement the</a:t>
            </a:r>
            <a:br>
              <a:rPr lang="en-US" dirty="0" smtClean="0"/>
            </a:br>
            <a:r>
              <a:rPr lang="en-US" dirty="0" smtClean="0"/>
              <a:t>table function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27419" y="2083907"/>
            <a:ext cx="727635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table       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::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a =&gt; [a] -&gt; [(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a,Int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)]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table (w:[])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 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[(w, 0)]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table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 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 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join (table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(table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ys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 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where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m        =  length 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       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n      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  m `div` 2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       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xs,ys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 =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splitAt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n 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5784" y="4119937"/>
            <a:ext cx="55583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"Process a list. If there is just one value in the list then its </a:t>
            </a:r>
            <a:r>
              <a:rPr lang="en-US" dirty="0" err="1" smtClean="0"/>
              <a:t>surpasser</a:t>
            </a:r>
            <a:r>
              <a:rPr lang="en-US" dirty="0" smtClean="0"/>
              <a:t> count is zero and return a list containing one pair, where the second value is zero. If there's more than one value in the list then divide the list in half, into </a:t>
            </a:r>
            <a:r>
              <a:rPr lang="en-US" i="1" dirty="0" err="1" smtClean="0"/>
              <a:t>xs</a:t>
            </a:r>
            <a:r>
              <a:rPr lang="en-US" dirty="0" smtClean="0"/>
              <a:t> and </a:t>
            </a:r>
            <a:r>
              <a:rPr lang="en-US" i="1" dirty="0" err="1" smtClean="0"/>
              <a:t>ys</a:t>
            </a:r>
            <a:r>
              <a:rPr lang="en-US" dirty="0" smtClean="0"/>
              <a:t>; get the table of </a:t>
            </a:r>
            <a:r>
              <a:rPr lang="en-US" i="1" dirty="0" err="1" smtClean="0"/>
              <a:t>xs</a:t>
            </a:r>
            <a:r>
              <a:rPr lang="en-US" dirty="0" smtClean="0"/>
              <a:t> and the table of </a:t>
            </a:r>
            <a:r>
              <a:rPr lang="en-US" i="1" dirty="0" err="1" smtClean="0"/>
              <a:t>ys</a:t>
            </a:r>
            <a:r>
              <a:rPr lang="en-US" dirty="0" smtClean="0"/>
              <a:t> (</a:t>
            </a:r>
            <a:r>
              <a:rPr lang="en-US" i="1" dirty="0" smtClean="0"/>
              <a:t>i.e.</a:t>
            </a:r>
            <a:r>
              <a:rPr lang="en-US" dirty="0" smtClean="0"/>
              <a:t>, recurse) and then join those two tables."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17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51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Here's how to implement the</a:t>
            </a:r>
            <a:br>
              <a:rPr lang="en-US" dirty="0" smtClean="0"/>
            </a:br>
            <a:r>
              <a:rPr lang="en-US" dirty="0" smtClean="0"/>
              <a:t>join function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390" y="2083907"/>
            <a:ext cx="8731878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join                                  ::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a =&gt; [(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a,Int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)] -&gt; [(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a,Int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)] -&gt; [(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a,Int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)]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join []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= 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tys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join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[]                           = 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txs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join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@((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x,c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):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txxs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@((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y,d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):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tyys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  |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 x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&lt; y = (x, c + length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 : join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txxs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ys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            |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  x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&gt;= y  = (y, d) : join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tyys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2768" y="3575406"/>
            <a:ext cx="55583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"Join two tables, </a:t>
            </a:r>
            <a:r>
              <a:rPr lang="en-US" i="1" dirty="0" err="1" smtClean="0"/>
              <a:t>txs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i="1" dirty="0" err="1" smtClean="0"/>
              <a:t>tys</a:t>
            </a:r>
            <a:r>
              <a:rPr lang="en-US" dirty="0" smtClean="0"/>
              <a:t>. If </a:t>
            </a:r>
            <a:r>
              <a:rPr lang="en-US" i="1" dirty="0" err="1" smtClean="0"/>
              <a:t>txs</a:t>
            </a:r>
            <a:r>
              <a:rPr lang="en-US" dirty="0" smtClean="0"/>
              <a:t> is empty then return </a:t>
            </a:r>
            <a:r>
              <a:rPr lang="en-US" i="1" dirty="0" err="1" smtClean="0"/>
              <a:t>tys</a:t>
            </a:r>
            <a:r>
              <a:rPr lang="en-US" dirty="0" smtClean="0"/>
              <a:t>. It </a:t>
            </a:r>
            <a:r>
              <a:rPr lang="en-US" i="1" dirty="0" err="1" smtClean="0"/>
              <a:t>tys</a:t>
            </a:r>
            <a:r>
              <a:rPr lang="en-US" dirty="0" smtClean="0"/>
              <a:t> is empty then return </a:t>
            </a:r>
            <a:r>
              <a:rPr lang="en-US" i="1" dirty="0" err="1" smtClean="0"/>
              <a:t>txs</a:t>
            </a:r>
            <a:r>
              <a:rPr lang="en-US" dirty="0" smtClean="0"/>
              <a:t>. Compare the first value of </a:t>
            </a:r>
            <a:r>
              <a:rPr lang="en-US" i="1" dirty="0" err="1" smtClean="0"/>
              <a:t>txs</a:t>
            </a:r>
            <a:r>
              <a:rPr lang="en-US" dirty="0" smtClean="0"/>
              <a:t> with the first value of </a:t>
            </a:r>
            <a:r>
              <a:rPr lang="en-US" i="1" dirty="0" err="1" smtClean="0"/>
              <a:t>tys</a:t>
            </a:r>
            <a:r>
              <a:rPr lang="en-US" dirty="0" smtClean="0"/>
              <a:t>. Specifically, compare the first value of each pair,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x,c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</a:t>
            </a:r>
            <a:r>
              <a:rPr lang="en-US" dirty="0" smtClean="0"/>
              <a:t> and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y,d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</a:t>
            </a:r>
            <a:r>
              <a:rPr lang="en-US" dirty="0" smtClean="0"/>
              <a:t>. If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 &lt; y</a:t>
            </a:r>
            <a:r>
              <a:rPr lang="en-US" dirty="0" smtClean="0"/>
              <a:t> then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's </a:t>
            </a:r>
            <a:r>
              <a:rPr lang="en-US" dirty="0" err="1" smtClean="0"/>
              <a:t>surpasser</a:t>
            </a:r>
            <a:r>
              <a:rPr lang="en-US" dirty="0" smtClean="0"/>
              <a:t> count is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</a:t>
            </a:r>
            <a:r>
              <a:rPr lang="en-US" dirty="0" smtClean="0"/>
              <a:t> plus the length of </a:t>
            </a:r>
            <a:r>
              <a:rPr lang="en-US" i="1" dirty="0" err="1" smtClean="0"/>
              <a:t>ys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i="1" dirty="0" err="1" smtClean="0"/>
              <a:t>ys</a:t>
            </a:r>
            <a:r>
              <a:rPr lang="en-US" dirty="0" smtClean="0"/>
              <a:t> is an alias for the table). If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 &gt;= y</a:t>
            </a:r>
            <a:r>
              <a:rPr lang="en-US" dirty="0" smtClean="0"/>
              <a:t> then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y</a:t>
            </a:r>
            <a:r>
              <a:rPr lang="en-US" dirty="0" smtClean="0"/>
              <a:t>'s </a:t>
            </a:r>
            <a:r>
              <a:rPr lang="en-US" dirty="0" err="1" smtClean="0"/>
              <a:t>surpasser</a:t>
            </a:r>
            <a:r>
              <a:rPr lang="en-US" dirty="0" smtClean="0"/>
              <a:t> count is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d</a:t>
            </a:r>
            <a:r>
              <a:rPr lang="en-US" dirty="0" smtClean="0"/>
              <a:t>. Join the remaining tables."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09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fficiency </a:t>
            </a:r>
            <a:r>
              <a:rPr lang="en-US" dirty="0" err="1" smtClean="0"/>
              <a:t>improvment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time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join</a:t>
            </a:r>
            <a:r>
              <a:rPr lang="en-US" dirty="0" smtClean="0"/>
              <a:t> function is </a:t>
            </a:r>
            <a:r>
              <a:rPr lang="en-US" dirty="0" smtClean="0"/>
              <a:t>invoked </a:t>
            </a:r>
            <a:r>
              <a:rPr lang="en-US" dirty="0" smtClean="0"/>
              <a:t>it computes the length of </a:t>
            </a:r>
            <a:r>
              <a:rPr lang="en-US" i="1" dirty="0" err="1" smtClean="0"/>
              <a:t>tys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To gain a slight efficiency improvement, invoke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join</a:t>
            </a:r>
            <a:r>
              <a:rPr lang="en-US" dirty="0" smtClean="0"/>
              <a:t> with an additional </a:t>
            </a:r>
            <a:r>
              <a:rPr lang="en-US" dirty="0" smtClean="0"/>
              <a:t>argument: </a:t>
            </a:r>
            <a:r>
              <a:rPr lang="en-US" dirty="0" smtClean="0"/>
              <a:t>a value, </a:t>
            </a:r>
            <a:r>
              <a:rPr lang="en-US" i="1" dirty="0" smtClean="0"/>
              <a:t>n</a:t>
            </a:r>
            <a:r>
              <a:rPr lang="en-US" dirty="0" smtClean="0"/>
              <a:t>, </a:t>
            </a:r>
            <a:r>
              <a:rPr lang="en-US" dirty="0" smtClean="0"/>
              <a:t>corresponding to the </a:t>
            </a:r>
            <a:r>
              <a:rPr lang="en-US" dirty="0" smtClean="0"/>
              <a:t>length of </a:t>
            </a:r>
            <a:r>
              <a:rPr lang="en-US" i="1" dirty="0" err="1" smtClean="0"/>
              <a:t>tys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8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Here's how to implement </a:t>
            </a:r>
            <a:r>
              <a:rPr lang="en-US" dirty="0" err="1" smtClean="0"/>
              <a:t>msc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64409" y="2307251"/>
            <a:ext cx="550343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::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a =&gt; [a] -&gt;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 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maximum (map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snd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(table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64409" y="3563384"/>
            <a:ext cx="55583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"Invoke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table</a:t>
            </a:r>
            <a:r>
              <a:rPr lang="en-US" dirty="0" smtClean="0"/>
              <a:t> function with the list, </a:t>
            </a:r>
            <a:r>
              <a:rPr lang="en-US" i="1" dirty="0" err="1" smtClean="0"/>
              <a:t>ws</a:t>
            </a:r>
            <a:r>
              <a:rPr lang="en-US" dirty="0" smtClean="0"/>
              <a:t>. It returns a list </a:t>
            </a:r>
            <a:r>
              <a:rPr lang="en-US" smtClean="0"/>
              <a:t>of </a:t>
            </a:r>
            <a:r>
              <a:rPr lang="en-US" smtClean="0"/>
              <a:t>pairs, </a:t>
            </a:r>
            <a:r>
              <a:rPr lang="en-US" dirty="0" smtClean="0"/>
              <a:t>(value, </a:t>
            </a:r>
            <a:r>
              <a:rPr lang="en-US" dirty="0" err="1" smtClean="0"/>
              <a:t>surpasser</a:t>
            </a:r>
            <a:r>
              <a:rPr lang="en-US" dirty="0" smtClean="0"/>
              <a:t> count). Create a list containing all the </a:t>
            </a:r>
            <a:r>
              <a:rPr lang="en-US" dirty="0" err="1" smtClean="0"/>
              <a:t>surpasser</a:t>
            </a:r>
            <a:r>
              <a:rPr lang="en-US" dirty="0" smtClean="0"/>
              <a:t> counts. Use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map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snd</a:t>
            </a:r>
            <a:r>
              <a:rPr lang="en-US" dirty="0" smtClean="0"/>
              <a:t> to accomplish this. Now get the largest </a:t>
            </a:r>
            <a:r>
              <a:rPr lang="en-US" dirty="0" err="1" smtClean="0"/>
              <a:t>surpasser</a:t>
            </a:r>
            <a:r>
              <a:rPr lang="en-US" dirty="0" smtClean="0"/>
              <a:t> count."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97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Here's the complete implementation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390" y="1827053"/>
            <a:ext cx="8731878" cy="4616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import List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--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= maximum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surpasser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count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         ::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a =&gt; [a] -&gt;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 err="1">
                <a:latin typeface="Consolas" pitchFamily="49" charset="0"/>
                <a:cs typeface="Consolas" pitchFamily="49" charset="0"/>
              </a:rPr>
              <a:t>msc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      =   maximum (map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snd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(table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))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table                                 ::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a =&gt; [a] -&gt; [(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a,Int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)]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table (w:[])                          =   [(w, 0)]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table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    =   join (table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 (table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                where m        =  length 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                      n        =  m `div` 2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                      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xs,ys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  =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splitAt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n 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ws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join                                  ::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Ord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a =&gt; [(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a,Int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)] -&gt; [(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a,Int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)] -&gt; [(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a,Int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)]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join []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= 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tys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join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[]                           = 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txs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join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@((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x,c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):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txxs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@((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y,d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):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tyys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  |   x &lt; y = (x, c + length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ys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) : join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txxs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ys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                                    |   x &gt;= y  = (y, d) : join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tyys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83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Requirements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 a list of length “n” </a:t>
            </a:r>
            <a:r>
              <a:rPr lang="en-US" dirty="0" smtClean="0"/>
              <a:t>the 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msc</a:t>
            </a:r>
            <a:r>
              <a:rPr lang="en-US" dirty="0" smtClean="0"/>
              <a:t> function shown on the previous slide takes </a:t>
            </a:r>
            <a:r>
              <a:rPr lang="en-US" dirty="0"/>
              <a:t>on the order of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i="1" dirty="0" smtClean="0"/>
              <a:t>log n</a:t>
            </a:r>
            <a:r>
              <a:rPr lang="en-US" dirty="0" smtClean="0"/>
              <a:t> </a:t>
            </a:r>
            <a:r>
              <a:rPr lang="en-US" dirty="0" smtClean="0"/>
              <a:t>steps. That's a lot faster than the first solution, especially for a large list.</a:t>
            </a:r>
            <a:r>
              <a:rPr lang="en-US" sz="4300" dirty="0" smtClean="0">
                <a:latin typeface="Consolas" pitchFamily="49" charset="0"/>
                <a:cs typeface="Consolas" pitchFamily="49" charset="0"/>
              </a:rPr>
              <a:t> </a:t>
            </a:r>
            <a:endParaRPr lang="en-US" sz="43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7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</a:t>
            </a:fld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1294544" y="595925"/>
            <a:ext cx="6709025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952090" y="513732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628464" y="52229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84290" y="52058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950390" y="51887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06216" y="51716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263752" y="51716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29852" y="51545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95952" y="513746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241504" y="522310"/>
            <a:ext cx="133564" cy="1438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783593" y="686293"/>
            <a:ext cx="465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Tom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2449693" y="700193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John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3035655" y="714093"/>
            <a:ext cx="6355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George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3817157" y="713503"/>
            <a:ext cx="4074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Jim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452099" y="700193"/>
            <a:ext cx="450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Pete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097315" y="68629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Sam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776765" y="692351"/>
            <a:ext cx="417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Bill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6412043" y="692350"/>
            <a:ext cx="5100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Mike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7024260" y="690248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Shaun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287684" y="205912"/>
            <a:ext cx="72234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Height (inches):               72              68             69             73             65             68             69              64             71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880289" y="687818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Person:</a:t>
            </a:r>
            <a:endParaRPr lang="en-US" sz="12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013734" y="1068512"/>
            <a:ext cx="5138" cy="4777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39074" y="5835728"/>
            <a:ext cx="1445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persons that surpass this person’s height: 1</a:t>
            </a:r>
            <a:endParaRPr lang="en-US" sz="1200" dirty="0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2695246" y="1068512"/>
            <a:ext cx="0" cy="4099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520586" y="5156323"/>
            <a:ext cx="1563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persons that </a:t>
            </a:r>
            <a:r>
              <a:rPr lang="en-US" sz="1200" dirty="0" smtClean="0"/>
              <a:t>surpass this </a:t>
            </a:r>
            <a:r>
              <a:rPr lang="en-US" sz="1200" dirty="0"/>
              <a:t>person’s height: </a:t>
            </a:r>
            <a:r>
              <a:rPr lang="en-US" sz="1200" dirty="0" smtClean="0"/>
              <a:t>4</a:t>
            </a:r>
            <a:endParaRPr lang="en-US" sz="1200" dirty="0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3351072" y="1068512"/>
            <a:ext cx="0" cy="3467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176411" y="4536448"/>
            <a:ext cx="1563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persons that </a:t>
            </a:r>
            <a:r>
              <a:rPr lang="en-US" sz="1200" dirty="0" smtClean="0"/>
              <a:t>surpass </a:t>
            </a:r>
            <a:r>
              <a:rPr lang="en-US" sz="1200" dirty="0"/>
              <a:t>this person’s height: </a:t>
            </a:r>
            <a:r>
              <a:rPr lang="en-US" sz="1200" dirty="0" smtClean="0"/>
              <a:t>2</a:t>
            </a:r>
            <a:endParaRPr lang="en-US" sz="1200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017172" y="1068512"/>
            <a:ext cx="0" cy="2841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42512" y="3909732"/>
            <a:ext cx="1421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persons that </a:t>
            </a:r>
            <a:r>
              <a:rPr lang="en-US" sz="1200" dirty="0" smtClean="0"/>
              <a:t>surpass this </a:t>
            </a:r>
            <a:r>
              <a:rPr lang="en-US" sz="1200" dirty="0"/>
              <a:t>person’s height: </a:t>
            </a:r>
            <a:r>
              <a:rPr lang="en-US" sz="1200" dirty="0" smtClean="0"/>
              <a:t>0</a:t>
            </a:r>
            <a:endParaRPr lang="en-US" sz="1200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4665096" y="1068512"/>
            <a:ext cx="7902" cy="223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90436" y="3306462"/>
            <a:ext cx="1439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persons that </a:t>
            </a:r>
            <a:r>
              <a:rPr lang="en-US" sz="1200" dirty="0" smtClean="0"/>
              <a:t>surpass this </a:t>
            </a:r>
            <a:r>
              <a:rPr lang="en-US" sz="1200" dirty="0"/>
              <a:t>person’s height: </a:t>
            </a:r>
            <a:r>
              <a:rPr lang="en-US" sz="1200" dirty="0" smtClean="0"/>
              <a:t>3</a:t>
            </a:r>
            <a:endParaRPr lang="en-US" sz="1200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5322320" y="1068512"/>
            <a:ext cx="8214" cy="16391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155874" y="2707673"/>
            <a:ext cx="1440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persons that </a:t>
            </a:r>
            <a:r>
              <a:rPr lang="en-US" sz="1200" dirty="0" smtClean="0"/>
              <a:t>surpass </a:t>
            </a:r>
            <a:r>
              <a:rPr lang="en-US" sz="1200" dirty="0"/>
              <a:t>this person’s height: </a:t>
            </a:r>
            <a:r>
              <a:rPr lang="en-US" sz="1200" dirty="0" smtClean="0"/>
              <a:t>2</a:t>
            </a:r>
            <a:endParaRPr lang="en-US" sz="1200" dirty="0"/>
          </a:p>
        </p:txBody>
      </p:sp>
      <p:cxnSp>
        <p:nvCxnSpPr>
          <p:cNvPr id="36" name="Straight Arrow Connector 35"/>
          <p:cNvCxnSpPr/>
          <p:nvPr/>
        </p:nvCxnSpPr>
        <p:spPr>
          <a:xfrm flipH="1" flipV="1">
            <a:off x="5996634" y="1072301"/>
            <a:ext cx="8214" cy="1002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830188" y="2074473"/>
            <a:ext cx="1411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persons that </a:t>
            </a:r>
            <a:r>
              <a:rPr lang="en-US" sz="1200" dirty="0" smtClean="0"/>
              <a:t>surpass this </a:t>
            </a:r>
            <a:r>
              <a:rPr lang="en-US" sz="1200" dirty="0"/>
              <a:t>person’s height: </a:t>
            </a:r>
            <a:r>
              <a:rPr lang="en-US" sz="1200" dirty="0" smtClean="0"/>
              <a:t>1</a:t>
            </a:r>
            <a:endParaRPr lang="en-US" sz="1200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 flipV="1">
            <a:off x="6664243" y="1064479"/>
            <a:ext cx="4107" cy="3960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497797" y="1460485"/>
            <a:ext cx="1413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persons that </a:t>
            </a:r>
            <a:r>
              <a:rPr lang="en-US" sz="1200" dirty="0" smtClean="0"/>
              <a:t>surpass </a:t>
            </a:r>
            <a:r>
              <a:rPr lang="en-US" sz="1200" dirty="0"/>
              <a:t>this person’s height: </a:t>
            </a:r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40" name="Oval 39"/>
          <p:cNvSpPr/>
          <p:nvPr/>
        </p:nvSpPr>
        <p:spPr>
          <a:xfrm>
            <a:off x="3534612" y="5479488"/>
            <a:ext cx="307900" cy="3665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0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</a:t>
            </a:fld>
            <a:endParaRPr lang="en-US"/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Recurring Problem (cont.)</a:t>
            </a:r>
            <a:endParaRPr lang="en-US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Word Analysis</a:t>
            </a:r>
            <a:r>
              <a:rPr lang="en-US" dirty="0" smtClean="0"/>
              <a:t>: take a letter in a word and ask, “How many of the following letters are bigger (occurs later in the alphabet) than this letter?”</a:t>
            </a:r>
          </a:p>
          <a:p>
            <a:r>
              <a:rPr lang="en-US" dirty="0"/>
              <a:t>A more challenging question is, “Which </a:t>
            </a:r>
            <a:r>
              <a:rPr lang="en-US" dirty="0" smtClean="0"/>
              <a:t>letter </a:t>
            </a:r>
            <a:r>
              <a:rPr lang="en-US" dirty="0"/>
              <a:t>has the most number of following </a:t>
            </a:r>
            <a:r>
              <a:rPr lang="en-US" dirty="0" smtClean="0"/>
              <a:t>letters that are bigger?”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2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</a:t>
            </a:fld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73302" y="205912"/>
            <a:ext cx="72672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Word:                 G              E               N               E               R              A               T                I               N              G</a:t>
            </a:r>
            <a:endParaRPr lang="en-US" sz="12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013734" y="482911"/>
            <a:ext cx="5138" cy="53630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39074" y="5835728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Number of letters that surpass this letter: 5</a:t>
            </a:r>
            <a:endParaRPr lang="en-US" sz="1200" dirty="0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2695246" y="482911"/>
            <a:ext cx="0" cy="46849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520586" y="5156323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letters that surpass this letter: 6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3351072" y="482911"/>
            <a:ext cx="0" cy="4053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176412" y="4536448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letters that surpass this letter: </a:t>
            </a:r>
            <a:r>
              <a:rPr lang="en-US" sz="1200" dirty="0" smtClean="0"/>
              <a:t>2</a:t>
            </a:r>
            <a:endParaRPr lang="en-US" sz="1200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017172" y="482911"/>
            <a:ext cx="0" cy="34268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42512" y="3909732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letters that surpass this letter: </a:t>
            </a:r>
            <a:r>
              <a:rPr lang="en-US" sz="1200" dirty="0" smtClean="0"/>
              <a:t>5</a:t>
            </a:r>
            <a:endParaRPr lang="en-US" sz="1200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4665096" y="482911"/>
            <a:ext cx="0" cy="2823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90436" y="3306462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letters that surpass this letter: </a:t>
            </a:r>
            <a:r>
              <a:rPr lang="en-US" sz="1200" dirty="0" smtClean="0"/>
              <a:t>1</a:t>
            </a:r>
            <a:endParaRPr lang="en-US" sz="1200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5322320" y="482911"/>
            <a:ext cx="8214" cy="22247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155874" y="2707673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letters that surpass this letter: </a:t>
            </a:r>
            <a:r>
              <a:rPr lang="en-US" sz="1200" dirty="0" smtClean="0"/>
              <a:t>4</a:t>
            </a:r>
            <a:endParaRPr lang="en-US" sz="1200" dirty="0"/>
          </a:p>
        </p:txBody>
      </p:sp>
      <p:cxnSp>
        <p:nvCxnSpPr>
          <p:cNvPr id="36" name="Straight Arrow Connector 35"/>
          <p:cNvCxnSpPr/>
          <p:nvPr/>
        </p:nvCxnSpPr>
        <p:spPr>
          <a:xfrm flipH="1" flipV="1">
            <a:off x="5996634" y="482911"/>
            <a:ext cx="8214" cy="1591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830188" y="2074473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letters that surpass this letter: </a:t>
            </a:r>
            <a:r>
              <a:rPr lang="en-US" sz="1200" dirty="0" smtClean="0"/>
              <a:t>0</a:t>
            </a:r>
            <a:endParaRPr lang="en-US" sz="1200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 flipV="1">
            <a:off x="6664243" y="482911"/>
            <a:ext cx="4108" cy="977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497797" y="1460485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letters that surpass this letter: </a:t>
            </a:r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40" name="Oval 39"/>
          <p:cNvSpPr/>
          <p:nvPr/>
        </p:nvSpPr>
        <p:spPr>
          <a:xfrm>
            <a:off x="2866490" y="5479488"/>
            <a:ext cx="307900" cy="3665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7309802" y="482911"/>
            <a:ext cx="0" cy="369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155230" y="841383"/>
            <a:ext cx="1325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of letters that surpass this letter: </a:t>
            </a:r>
            <a:r>
              <a:rPr lang="en-US" sz="1200" dirty="0" smtClean="0"/>
              <a:t>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2760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Create a list of values. </a:t>
            </a:r>
          </a:p>
          <a:p>
            <a:pPr lvl="1"/>
            <a:r>
              <a:rPr lang="en-US" dirty="0" smtClean="0"/>
              <a:t>Example</a:t>
            </a:r>
            <a:r>
              <a:rPr lang="en-US" dirty="0"/>
              <a:t>:</a:t>
            </a:r>
            <a:r>
              <a:rPr lang="en-US" dirty="0" smtClean="0"/>
              <a:t> create a list of stock market values, or a list of people’s heights, or a list of letters.</a:t>
            </a:r>
          </a:p>
          <a:p>
            <a:r>
              <a:rPr lang="en-US" dirty="0" smtClean="0"/>
              <a:t>Simple Problem: select one value in the list, and count the number of following values that surpass it.</a:t>
            </a:r>
          </a:p>
          <a:p>
            <a:r>
              <a:rPr lang="en-US" dirty="0" smtClean="0"/>
              <a:t>Harder Problem: for every value in the list solve the simple problem; this produces a list of numbers; return the maximum number.</a:t>
            </a:r>
          </a:p>
          <a:p>
            <a:pPr lvl="1"/>
            <a:r>
              <a:rPr lang="en-US" dirty="0" smtClean="0"/>
              <a:t>This is called the “</a:t>
            </a:r>
            <a:r>
              <a:rPr lang="en-US" dirty="0" err="1" smtClean="0"/>
              <a:t>surpasser</a:t>
            </a:r>
            <a:r>
              <a:rPr lang="en-US" dirty="0" smtClean="0"/>
              <a:t> problem”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1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4072</TotalTime>
  <Words>2885</Words>
  <Application>Microsoft Office PowerPoint</Application>
  <PresentationFormat>On-screen Show (4:3)</PresentationFormat>
  <Paragraphs>390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Blank</vt:lpstr>
      <vt:lpstr>Pearls of Functional Algorithm Design</vt:lpstr>
      <vt:lpstr>The Problem We Will Solve</vt:lpstr>
      <vt:lpstr>Recurring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Problem Statement</vt:lpstr>
      <vt:lpstr>Solve the Simple Problem</vt:lpstr>
      <vt:lpstr>Select the list items  that are greater than 'G'</vt:lpstr>
      <vt:lpstr>Count the selected list items</vt:lpstr>
      <vt:lpstr>scount</vt:lpstr>
      <vt:lpstr>Solve the Harder Problem</vt:lpstr>
      <vt:lpstr>Invoke “scount” multiple times</vt:lpstr>
      <vt:lpstr>tails</vt:lpstr>
      <vt:lpstr>List Comprehension</vt:lpstr>
      <vt:lpstr>Set of surpasser counts</vt:lpstr>
      <vt:lpstr>maximum surpasser count (msc)</vt:lpstr>
      <vt:lpstr>PowerPoint Presentation</vt:lpstr>
      <vt:lpstr>PowerPoint Presentation</vt:lpstr>
      <vt:lpstr>Time Requirements</vt:lpstr>
      <vt:lpstr>PowerPoint Presentation</vt:lpstr>
      <vt:lpstr>The Key Concepts</vt:lpstr>
      <vt:lpstr>The Simplest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Another Simple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larger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Surpasser Counts</vt:lpstr>
      <vt:lpstr>Terminology: table</vt:lpstr>
      <vt:lpstr>Terminology: join</vt:lpstr>
      <vt:lpstr>Here's how to implement the table function</vt:lpstr>
      <vt:lpstr>PowerPoint Presentation</vt:lpstr>
      <vt:lpstr>Efficiency improvment</vt:lpstr>
      <vt:lpstr>Here's how to implement msc</vt:lpstr>
      <vt:lpstr>Here's the complete implementation</vt:lpstr>
      <vt:lpstr>Time Requirements</vt:lpstr>
    </vt:vector>
  </TitlesOfParts>
  <Company>The MITRE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Pearls of Functional Algorithm Design</dc:title>
  <dc:subject>Pearls of Functional Algorithm Design</dc:subject>
  <dc:creator>Roger Costello</dc:creator>
  <cp:keywords>Pearls of Functional Algorithm Design</cp:keywords>
  <cp:lastModifiedBy>Roger Costello</cp:lastModifiedBy>
  <cp:revision>420</cp:revision>
  <dcterms:created xsi:type="dcterms:W3CDTF">2011-05-14T11:47:15Z</dcterms:created>
  <dcterms:modified xsi:type="dcterms:W3CDTF">2011-07-16T15:00:05Z</dcterms:modified>
</cp:coreProperties>
</file>