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5"/>
  </p:sldMasterIdLst>
  <p:notesMasterIdLst>
    <p:notesMasterId r:id="rId30"/>
  </p:notesMasterIdLst>
  <p:sldIdLst>
    <p:sldId id="256" r:id="rId6"/>
    <p:sldId id="1115" r:id="rId7"/>
    <p:sldId id="1113" r:id="rId8"/>
    <p:sldId id="1108" r:id="rId9"/>
    <p:sldId id="271" r:id="rId10"/>
    <p:sldId id="258" r:id="rId11"/>
    <p:sldId id="259" r:id="rId12"/>
    <p:sldId id="260" r:id="rId13"/>
    <p:sldId id="257" r:id="rId14"/>
    <p:sldId id="261" r:id="rId15"/>
    <p:sldId id="600" r:id="rId16"/>
    <p:sldId id="272" r:id="rId17"/>
    <p:sldId id="263" r:id="rId18"/>
    <p:sldId id="902" r:id="rId19"/>
    <p:sldId id="642" r:id="rId20"/>
    <p:sldId id="264" r:id="rId21"/>
    <p:sldId id="1110" r:id="rId22"/>
    <p:sldId id="828" r:id="rId23"/>
    <p:sldId id="262" r:id="rId24"/>
    <p:sldId id="1119" r:id="rId25"/>
    <p:sldId id="1116" r:id="rId26"/>
    <p:sldId id="1117" r:id="rId27"/>
    <p:sldId id="1118" r:id="rId28"/>
    <p:sldId id="93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32" autoAdjust="0"/>
  </p:normalViewPr>
  <p:slideViewPr>
    <p:cSldViewPr snapToGrid="0">
      <p:cViewPr varScale="1">
        <p:scale>
          <a:sx n="62" d="100"/>
          <a:sy n="62" d="100"/>
        </p:scale>
        <p:origin x="756"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80841A-55C9-4CB9-BF39-10CBD830FF58}" type="datetimeFigureOut">
              <a:rPr lang="en-US" smtClean="0"/>
              <a:t>8/28/2019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267679-5F33-418A-8777-9F241701AC39}" type="slidenum">
              <a:rPr lang="en-US" smtClean="0"/>
              <a:t>‹#›</a:t>
            </a:fld>
            <a:endParaRPr lang="en-US"/>
          </a:p>
        </p:txBody>
      </p:sp>
    </p:spTree>
    <p:extLst>
      <p:ext uri="{BB962C8B-B14F-4D97-AF65-F5344CB8AC3E}">
        <p14:creationId xmlns:p14="http://schemas.microsoft.com/office/powerpoint/2010/main" val="487881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hyperlink" Target="http://www.youtube.com/mitrecorp"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www.mitre.org/" TargetMode="External"/><Relationship Id="rId2" Type="http://schemas.openxmlformats.org/officeDocument/2006/relationships/hyperlink" Target="http://twitter.com/MITREcorp" TargetMode="External"/><Relationship Id="rId1" Type="http://schemas.openxmlformats.org/officeDocument/2006/relationships/slideMaster" Target="../slideMasters/slideMaster1.xml"/><Relationship Id="rId6" Type="http://schemas.openxmlformats.org/officeDocument/2006/relationships/hyperlink" Target="http://www.linkedin.com/company/mitre"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plus.google.com/+MitreOrgFFRDCs/posts" TargetMode="External"/><Relationship Id="rId4" Type="http://schemas.openxmlformats.org/officeDocument/2006/relationships/hyperlink" Target="http://www.facebook.com/MITREcorp" TargetMode="External"/><Relationship Id="rId9"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grpSp>
        <p:nvGrpSpPr>
          <p:cNvPr id="3" name="Group 2"/>
          <p:cNvGrpSpPr/>
          <p:nvPr/>
        </p:nvGrpSpPr>
        <p:grpSpPr>
          <a:xfrm>
            <a:off x="81480" y="0"/>
            <a:ext cx="99589" cy="6858000"/>
            <a:chOff x="0" y="0"/>
            <a:chExt cx="407324" cy="6858000"/>
          </a:xfrm>
        </p:grpSpPr>
        <p:sp>
          <p:nvSpPr>
            <p:cNvPr id="18" name="Rectangle 17"/>
            <p:cNvSpPr/>
            <p:nvPr/>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19" name="Rectangle 18"/>
            <p:cNvSpPr/>
            <p:nvPr/>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grpSp>
      <p:sp>
        <p:nvSpPr>
          <p:cNvPr id="9" name="Rectangle 9"/>
          <p:cNvSpPr>
            <a:spLocks noGrp="1" noChangeArrowheads="1"/>
          </p:cNvSpPr>
          <p:nvPr>
            <p:ph type="ctrTitle" sz="quarter" hasCustomPrompt="1"/>
          </p:nvPr>
        </p:nvSpPr>
        <p:spPr>
          <a:xfrm>
            <a:off x="1009528" y="368932"/>
            <a:ext cx="966216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cxnSp>
        <p:nvCxnSpPr>
          <p:cNvPr id="15" name="Straight Connector 14"/>
          <p:cNvCxnSpPr/>
          <p:nvPr/>
        </p:nvCxnSpPr>
        <p:spPr bwMode="auto">
          <a:xfrm>
            <a:off x="1098208" y="2448468"/>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cxnSp>
        <p:nvCxnSpPr>
          <p:cNvPr id="16" name="Straight Connector 15"/>
          <p:cNvCxnSpPr/>
          <p:nvPr/>
        </p:nvCxnSpPr>
        <p:spPr bwMode="auto">
          <a:xfrm>
            <a:off x="1098208" y="6534227"/>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2848" y="6276196"/>
            <a:ext cx="670505" cy="243820"/>
          </a:xfrm>
          <a:prstGeom prst="rect">
            <a:avLst/>
          </a:prstGeom>
        </p:spPr>
      </p:pic>
      <p:cxnSp>
        <p:nvCxnSpPr>
          <p:cNvPr id="21" name="Straight Connector 20"/>
          <p:cNvCxnSpPr/>
          <p:nvPr/>
        </p:nvCxnSpPr>
        <p:spPr bwMode="auto">
          <a:xfrm>
            <a:off x="1098208" y="2448468"/>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cxnSp>
        <p:nvCxnSpPr>
          <p:cNvPr id="22" name="Straight Connector 21"/>
          <p:cNvCxnSpPr/>
          <p:nvPr/>
        </p:nvCxnSpPr>
        <p:spPr bwMode="auto">
          <a:xfrm>
            <a:off x="1098208" y="6534227"/>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2848" y="6276196"/>
            <a:ext cx="670505" cy="243820"/>
          </a:xfrm>
          <a:prstGeom prst="rect">
            <a:avLst/>
          </a:prstGeom>
        </p:spPr>
      </p:pic>
      <p:sp>
        <p:nvSpPr>
          <p:cNvPr id="26" name="Subtitle 1"/>
          <p:cNvSpPr>
            <a:spLocks noGrp="1"/>
          </p:cNvSpPr>
          <p:nvPr>
            <p:ph type="subTitle" idx="1" hasCustomPrompt="1"/>
          </p:nvPr>
        </p:nvSpPr>
        <p:spPr>
          <a:xfrm>
            <a:off x="1044164" y="2568943"/>
            <a:ext cx="7655345" cy="389923"/>
          </a:xfrm>
        </p:spPr>
        <p:txBody>
          <a:bodyPr/>
          <a:lstStyle>
            <a:lvl1pPr marL="0" indent="0">
              <a:buNone/>
              <a:defRPr>
                <a:solidFill>
                  <a:schemeClr val="tx2"/>
                </a:solidFill>
              </a:defRPr>
            </a:lvl1pPr>
          </a:lstStyle>
          <a:p>
            <a:r>
              <a:rPr lang="en-US" dirty="0"/>
              <a:t>Author</a:t>
            </a:r>
          </a:p>
        </p:txBody>
      </p:sp>
      <p:sp>
        <p:nvSpPr>
          <p:cNvPr id="24" name="Footer Placeholder 4">
            <a:extLst>
              <a:ext uri="{FF2B5EF4-FFF2-40B4-BE49-F238E27FC236}">
                <a16:creationId xmlns:a16="http://schemas.microsoft.com/office/drawing/2014/main" id="{A6F8C1D3-B223-45F7-8AB1-F8F23D05F8D9}"/>
              </a:ext>
            </a:extLst>
          </p:cNvPr>
          <p:cNvSpPr txBox="1">
            <a:spLocks/>
          </p:cNvSpPr>
          <p:nvPr userDrawn="1"/>
        </p:nvSpPr>
        <p:spPr>
          <a:xfrm>
            <a:off x="1116457" y="6568103"/>
            <a:ext cx="4382305" cy="149220"/>
          </a:xfrm>
          <a:prstGeom prst="rect">
            <a:avLst/>
          </a:prstGeom>
        </p:spPr>
        <p:txBody>
          <a:bodyPr vert="horz" lIns="0" tIns="0" rIns="0" bIns="0" rtlCol="0" anchor="ctr"/>
          <a:lstStyle>
            <a:defPPr>
              <a:defRPr lang="en-US"/>
            </a:defPPr>
            <a:lvl1pPr marL="0" algn="l"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00000"/>
              </a:lnSpc>
              <a:spcAft>
                <a:spcPct val="0"/>
              </a:spcAft>
              <a:buClrTx/>
            </a:pPr>
            <a:r>
              <a:rPr lang="en-US" altLang="en-US" sz="800" b="0">
                <a:solidFill>
                  <a:schemeClr val="tx1">
                    <a:lumMod val="50000"/>
                    <a:lumOff val="50000"/>
                  </a:schemeClr>
                </a:solidFill>
                <a:latin typeface="Arial" pitchFamily="34" charset="0"/>
                <a:cs typeface="Arial" pitchFamily="34" charset="0"/>
              </a:rPr>
              <a:t>© 2019 The MITRE Corporation. All rights reserved.</a:t>
            </a:r>
            <a:endParaRPr lang="en-US" altLang="en-US" sz="800" b="0"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412648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9E1AE-2D0B-4241-8DAC-76DB425687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DC7E0-961C-4A00-8B0B-83ECF8E3C463}"/>
              </a:ext>
            </a:extLst>
          </p:cNvPr>
          <p:cNvSpPr>
            <a:spLocks noGrp="1"/>
          </p:cNvSpPr>
          <p:nvPr>
            <p:ph idx="1"/>
          </p:nvPr>
        </p:nvSpPr>
        <p:spPr/>
        <p:txBody>
          <a:bodyPr/>
          <a:lstStyle>
            <a:lvl1pPr marL="308269" indent="-308269" algn="l" defTabSz="1216185" rtl="0" eaLnBrk="1" latinLnBrk="0" hangingPunct="1">
              <a:spcBef>
                <a:spcPts val="0"/>
              </a:spcBef>
              <a:spcAft>
                <a:spcPts val="798"/>
              </a:spcAft>
              <a:buClr>
                <a:schemeClr val="tx2"/>
              </a:buClr>
              <a:buSzPct val="120000"/>
              <a:buFont typeface="Wingdings" pitchFamily="2" charset="2"/>
              <a:buChar char="§"/>
              <a:defRPr lang="en-US" sz="2400" b="1" kern="1200" dirty="0" smtClean="0">
                <a:solidFill>
                  <a:schemeClr val="tx1"/>
                </a:solidFill>
                <a:latin typeface="Arial" pitchFamily="34" charset="0"/>
                <a:ea typeface="Verdana" pitchFamily="34" charset="0"/>
                <a:cs typeface="Arial" pitchFamily="34" charset="0"/>
              </a:defRPr>
            </a:lvl1pPr>
            <a:lvl2pPr marL="686216" marR="0" indent="-304046" algn="l" defTabSz="1216185" rtl="0" eaLnBrk="1" fontAlgn="auto" latinLnBrk="0" hangingPunct="1">
              <a:lnSpc>
                <a:spcPct val="90000"/>
              </a:lnSpc>
              <a:spcBef>
                <a:spcPts val="0"/>
              </a:spcBef>
              <a:spcAft>
                <a:spcPts val="798"/>
              </a:spcAft>
              <a:buClr>
                <a:schemeClr val="tx2"/>
              </a:buClr>
              <a:buSzTx/>
              <a:buFont typeface="Arial" pitchFamily="34" charset="0"/>
              <a:buChar char="–"/>
              <a:tabLst/>
              <a:defRPr lang="en-US" sz="2400" kern="1200">
                <a:solidFill>
                  <a:schemeClr val="tx1"/>
                </a:solidFill>
                <a:latin typeface="Arial" pitchFamily="34" charset="0"/>
                <a:ea typeface="Verdana" pitchFamily="34" charset="0"/>
                <a:cs typeface="Arial" pitchFamily="34" charset="0"/>
              </a:defRPr>
            </a:lvl2pPr>
            <a:lvl3pPr marL="994485" indent="-308269" algn="l" defTabSz="1216185" rtl="0" eaLnBrk="1" latinLnBrk="0" hangingPunct="1">
              <a:spcBef>
                <a:spcPts val="0"/>
              </a:spcBef>
              <a:spcAft>
                <a:spcPts val="798"/>
              </a:spcAft>
              <a:buClr>
                <a:schemeClr val="tx2"/>
              </a:buClr>
              <a:buSzPct val="110000"/>
              <a:buFont typeface="Wingdings" pitchFamily="2" charset="2"/>
              <a:buChar char="§"/>
              <a:defRPr lang="en-US" sz="2000" kern="1200" smtClean="0">
                <a:solidFill>
                  <a:schemeClr val="tx1"/>
                </a:solidFill>
                <a:latin typeface="Arial" pitchFamily="34" charset="0"/>
                <a:ea typeface="Verdana" pitchFamily="34" charset="0"/>
                <a:cs typeface="Arial" pitchFamily="34" charset="0"/>
              </a:defRPr>
            </a:lvl3pPr>
            <a:lvl4pPr algn="l" defTabSz="1216185" rtl="0" eaLnBrk="1" latinLnBrk="0" hangingPunct="1">
              <a:spcBef>
                <a:spcPts val="0"/>
              </a:spcBef>
              <a:spcAft>
                <a:spcPts val="798"/>
              </a:spcAft>
              <a:buClr>
                <a:schemeClr val="tx2"/>
              </a:buClr>
              <a:defRPr lang="en-US" sz="2660" b="1" kern="1200" smtClean="0">
                <a:solidFill>
                  <a:schemeClr val="tx1"/>
                </a:solidFill>
                <a:latin typeface="Arial" pitchFamily="34" charset="0"/>
                <a:ea typeface="Verdana" pitchFamily="34" charset="0"/>
                <a:cs typeface="Arial" pitchFamily="34" charset="0"/>
              </a:defRPr>
            </a:lvl4pPr>
            <a:lvl5pPr algn="l" defTabSz="1216185" rtl="0" eaLnBrk="1" latinLnBrk="0" hangingPunct="1">
              <a:spcBef>
                <a:spcPts val="0"/>
              </a:spcBef>
              <a:spcAft>
                <a:spcPts val="798"/>
              </a:spcAft>
              <a:buClr>
                <a:schemeClr val="tx2"/>
              </a:buClr>
              <a:defRPr lang="en-US" sz="2660" b="1" kern="1200">
                <a:solidFill>
                  <a:schemeClr val="tx1"/>
                </a:solidFill>
                <a:latin typeface="Arial" pitchFamily="34" charset="0"/>
                <a:ea typeface="Verdana" pitchFamily="34" charset="0"/>
                <a:cs typeface="Arial" pitchFamily="34" charset="0"/>
              </a:defRPr>
            </a:lvl5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5" name="Footer Placeholder 4">
            <a:extLst>
              <a:ext uri="{FF2B5EF4-FFF2-40B4-BE49-F238E27FC236}">
                <a16:creationId xmlns:a16="http://schemas.microsoft.com/office/drawing/2014/main" id="{23EC0F36-D4CB-468E-9966-B9986B20A44E}"/>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281189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_Section Header Layout">
    <p:spTree>
      <p:nvGrpSpPr>
        <p:cNvPr id="1" name=""/>
        <p:cNvGrpSpPr/>
        <p:nvPr/>
      </p:nvGrpSpPr>
      <p:grpSpPr>
        <a:xfrm>
          <a:off x="0" y="0"/>
          <a:ext cx="0" cy="0"/>
          <a:chOff x="0" y="0"/>
          <a:chExt cx="0" cy="0"/>
        </a:xfrm>
      </p:grpSpPr>
      <p:grpSp>
        <p:nvGrpSpPr>
          <p:cNvPr id="6" name="Group 5"/>
          <p:cNvGrpSpPr/>
          <p:nvPr/>
        </p:nvGrpSpPr>
        <p:grpSpPr>
          <a:xfrm>
            <a:off x="81480" y="0"/>
            <a:ext cx="99589" cy="6858000"/>
            <a:chOff x="1" y="0"/>
            <a:chExt cx="380999" cy="6858000"/>
          </a:xfrm>
        </p:grpSpPr>
        <p:sp>
          <p:nvSpPr>
            <p:cNvPr id="17" name="Rectangle 16"/>
            <p:cNvSpPr/>
            <p:nvPr/>
          </p:nvSpPr>
          <p:spPr bwMode="auto">
            <a:xfrm>
              <a:off x="1" y="0"/>
              <a:ext cx="380999" cy="32766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Rectangle 17"/>
            <p:cNvSpPr/>
            <p:nvPr/>
          </p:nvSpPr>
          <p:spPr bwMode="auto">
            <a:xfrm>
              <a:off x="1" y="3505200"/>
              <a:ext cx="380999" cy="33528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21" name="Rectangle 9"/>
          <p:cNvSpPr>
            <a:spLocks noGrp="1" noChangeArrowheads="1"/>
          </p:cNvSpPr>
          <p:nvPr>
            <p:ph type="ctrTitle" sz="quarter" hasCustomPrompt="1"/>
          </p:nvPr>
        </p:nvSpPr>
        <p:spPr>
          <a:xfrm>
            <a:off x="685800" y="2523067"/>
            <a:ext cx="10820400" cy="1803399"/>
          </a:xfrm>
        </p:spPr>
        <p:txBody>
          <a:bodyPr anchor="ctr" anchorCtr="0">
            <a:noAutofit/>
          </a:bodyPr>
          <a:lstStyle>
            <a:lvl1pPr algn="ctr">
              <a:lnSpc>
                <a:spcPts val="4400"/>
              </a:lnSpc>
              <a:defRPr sz="4000" b="1">
                <a:solidFill>
                  <a:schemeClr val="tx2"/>
                </a:solidFill>
                <a:latin typeface="Arial" pitchFamily="34" charset="0"/>
                <a:cs typeface="Times New Roman" pitchFamily="18" charset="0"/>
              </a:defRPr>
            </a:lvl1pPr>
          </a:lstStyle>
          <a:p>
            <a:r>
              <a:rPr lang="en-US" dirty="0"/>
              <a:t>Divider Slide – Section Title here</a:t>
            </a:r>
          </a:p>
        </p:txBody>
      </p:sp>
      <p:cxnSp>
        <p:nvCxnSpPr>
          <p:cNvPr id="5" name="Straight Connector 4"/>
          <p:cNvCxnSpPr/>
          <p:nvPr/>
        </p:nvCxnSpPr>
        <p:spPr>
          <a:xfrm>
            <a:off x="685800" y="20574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85800" y="48006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19" name="Group 18"/>
          <p:cNvGrpSpPr/>
          <p:nvPr/>
        </p:nvGrpSpPr>
        <p:grpSpPr>
          <a:xfrm>
            <a:off x="12030547" y="0"/>
            <a:ext cx="99589" cy="6858000"/>
            <a:chOff x="1" y="0"/>
            <a:chExt cx="380999" cy="6858000"/>
          </a:xfrm>
        </p:grpSpPr>
        <p:sp>
          <p:nvSpPr>
            <p:cNvPr id="20" name="Rectangle 19"/>
            <p:cNvSpPr/>
            <p:nvPr/>
          </p:nvSpPr>
          <p:spPr bwMode="auto">
            <a:xfrm>
              <a:off x="1" y="0"/>
              <a:ext cx="380999" cy="32766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3" name="Rectangle 22"/>
            <p:cNvSpPr/>
            <p:nvPr/>
          </p:nvSpPr>
          <p:spPr bwMode="auto">
            <a:xfrm>
              <a:off x="1" y="3505200"/>
              <a:ext cx="380999" cy="33528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13" name="TextBox 12">
            <a:extLst>
              <a:ext uri="{FF2B5EF4-FFF2-40B4-BE49-F238E27FC236}">
                <a16:creationId xmlns:a16="http://schemas.microsoft.com/office/drawing/2014/main" id="{BF1D9E33-DF0A-4F22-A776-BD2A738E4ABE}"/>
              </a:ext>
            </a:extLst>
          </p:cNvPr>
          <p:cNvSpPr txBox="1"/>
          <p:nvPr userDrawn="1"/>
        </p:nvSpPr>
        <p:spPr>
          <a:xfrm>
            <a:off x="9841523"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14" name="Picture 13">
            <a:extLst>
              <a:ext uri="{FF2B5EF4-FFF2-40B4-BE49-F238E27FC236}">
                <a16:creationId xmlns:a16="http://schemas.microsoft.com/office/drawing/2014/main" id="{A241DE5F-970E-4BD9-80BB-E93A31140F0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82664" y="6514043"/>
            <a:ext cx="670505" cy="243820"/>
          </a:xfrm>
          <a:prstGeom prst="rect">
            <a:avLst/>
          </a:prstGeom>
        </p:spPr>
      </p:pic>
    </p:spTree>
    <p:extLst>
      <p:ext uri="{BB962C8B-B14F-4D97-AF65-F5344CB8AC3E}">
        <p14:creationId xmlns:p14="http://schemas.microsoft.com/office/powerpoint/2010/main" val="1152494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8367E-171D-4F02-854A-8698206907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2E0C53-8592-4185-BA98-B6863E30C1C9}"/>
              </a:ext>
            </a:extLst>
          </p:cNvPr>
          <p:cNvSpPr>
            <a:spLocks noGrp="1"/>
          </p:cNvSpPr>
          <p:nvPr>
            <p:ph sz="half" idx="1"/>
          </p:nvPr>
        </p:nvSpPr>
        <p:spPr>
          <a:xfrm>
            <a:off x="838200" y="1825625"/>
            <a:ext cx="5181600" cy="4351338"/>
          </a:xfrm>
        </p:spPr>
        <p:txBody>
          <a:bodyPr/>
          <a:lstStyle>
            <a:lvl1pPr>
              <a:defRPr/>
            </a:lvl1pPr>
            <a:lvl2pPr>
              <a:defRPr/>
            </a:lvl2pPr>
            <a:lvl3pPr>
              <a:defRPr/>
            </a:lvl3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4" name="Content Placeholder 3">
            <a:extLst>
              <a:ext uri="{FF2B5EF4-FFF2-40B4-BE49-F238E27FC236}">
                <a16:creationId xmlns:a16="http://schemas.microsoft.com/office/drawing/2014/main" id="{C4FAA94F-F00A-4D54-B986-1C6CE3499C6F}"/>
              </a:ext>
            </a:extLst>
          </p:cNvPr>
          <p:cNvSpPr>
            <a:spLocks noGrp="1"/>
          </p:cNvSpPr>
          <p:nvPr>
            <p:ph sz="half" idx="2"/>
          </p:nvPr>
        </p:nvSpPr>
        <p:spPr>
          <a:xfrm>
            <a:off x="6172200" y="1825625"/>
            <a:ext cx="5181600" cy="4351338"/>
          </a:xfrm>
        </p:spPr>
        <p:txBody>
          <a:bodyPr/>
          <a:lstStyle>
            <a:lvl1pPr>
              <a:defRPr/>
            </a:lvl1pPr>
            <a:lvl2pPr>
              <a:defRPr/>
            </a:lvl2pPr>
            <a:lvl3pPr>
              <a:defRPr/>
            </a:lvl3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8" name="Footer Placeholder 4">
            <a:extLst>
              <a:ext uri="{FF2B5EF4-FFF2-40B4-BE49-F238E27FC236}">
                <a16:creationId xmlns:a16="http://schemas.microsoft.com/office/drawing/2014/main" id="{D9402E9C-BD42-4CBC-B8DB-6DD8E327B3E0}"/>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27350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3AEDCC4-6D38-465B-B49A-7AF26D66809D}"/>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416028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No Title and Rule">
    <p:spTree>
      <p:nvGrpSpPr>
        <p:cNvPr id="1" name=""/>
        <p:cNvGrpSpPr/>
        <p:nvPr/>
      </p:nvGrpSpPr>
      <p:grpSpPr>
        <a:xfrm>
          <a:off x="0" y="0"/>
          <a:ext cx="0" cy="0"/>
          <a:chOff x="0" y="0"/>
          <a:chExt cx="0" cy="0"/>
        </a:xfrm>
      </p:grpSpPr>
      <p:sp>
        <p:nvSpPr>
          <p:cNvPr id="2" name="Rectangle 1"/>
          <p:cNvSpPr/>
          <p:nvPr/>
        </p:nvSpPr>
        <p:spPr>
          <a:xfrm>
            <a:off x="800100" y="1162058"/>
            <a:ext cx="11049000" cy="257175"/>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3" name="Rectangle 2"/>
          <p:cNvSpPr/>
          <p:nvPr/>
        </p:nvSpPr>
        <p:spPr>
          <a:xfrm>
            <a:off x="457200" y="1162058"/>
            <a:ext cx="11391900" cy="244711"/>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sp>
        <p:nvSpPr>
          <p:cNvPr id="4" name="Footer Placeholder 4">
            <a:extLst>
              <a:ext uri="{FF2B5EF4-FFF2-40B4-BE49-F238E27FC236}">
                <a16:creationId xmlns:a16="http://schemas.microsoft.com/office/drawing/2014/main" id="{37372B85-3FD3-4851-8934-DDF405A5FEBD}"/>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3869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ank Slide - Large Image">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8697079-05C2-487B-BD8F-373075246ED9}"/>
              </a:ext>
            </a:extLst>
          </p:cNvPr>
          <p:cNvSpPr txBox="1"/>
          <p:nvPr userDrawn="1"/>
        </p:nvSpPr>
        <p:spPr>
          <a:xfrm>
            <a:off x="10053053"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spTree>
    <p:extLst>
      <p:ext uri="{BB962C8B-B14F-4D97-AF65-F5344CB8AC3E}">
        <p14:creationId xmlns:p14="http://schemas.microsoft.com/office/powerpoint/2010/main" val="4234124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sp>
        <p:nvSpPr>
          <p:cNvPr id="2" name="Rectangle 1"/>
          <p:cNvSpPr/>
          <p:nvPr/>
        </p:nvSpPr>
        <p:spPr>
          <a:xfrm>
            <a:off x="800100" y="1162058"/>
            <a:ext cx="11049000" cy="257175"/>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3" name="Rectangle 2"/>
          <p:cNvSpPr/>
          <p:nvPr/>
        </p:nvSpPr>
        <p:spPr>
          <a:xfrm>
            <a:off x="515815" y="1162058"/>
            <a:ext cx="11333285" cy="303327"/>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grpSp>
        <p:nvGrpSpPr>
          <p:cNvPr id="4" name="Group 3"/>
          <p:cNvGrpSpPr/>
          <p:nvPr/>
        </p:nvGrpSpPr>
        <p:grpSpPr>
          <a:xfrm>
            <a:off x="4180109" y="4759342"/>
            <a:ext cx="3732451" cy="687607"/>
            <a:chOff x="2659017" y="4816914"/>
            <a:chExt cx="3732451" cy="687607"/>
          </a:xfrm>
        </p:grpSpPr>
        <p:pic>
          <p:nvPicPr>
            <p:cNvPr id="5" name="Picture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9017" y="4940349"/>
              <a:ext cx="443605" cy="443605"/>
            </a:xfrm>
            <a:prstGeom prst="rect">
              <a:avLst/>
            </a:prstGeom>
          </p:spPr>
        </p:pic>
        <p:pic>
          <p:nvPicPr>
            <p:cNvPr id="6" name="Picture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4271" y="4982267"/>
              <a:ext cx="377994" cy="377994"/>
            </a:xfrm>
            <a:prstGeom prst="rect">
              <a:avLst/>
            </a:prstGeom>
          </p:spPr>
        </p:pic>
        <p:pic>
          <p:nvPicPr>
            <p:cNvPr id="7" name="Picture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90385" y="4959899"/>
              <a:ext cx="1114344" cy="413237"/>
            </a:xfrm>
            <a:prstGeom prst="rect">
              <a:avLst/>
            </a:prstGeom>
          </p:spPr>
        </p:pic>
        <p:pic>
          <p:nvPicPr>
            <p:cNvPr id="8" name="Picture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01766" y="4816914"/>
              <a:ext cx="972527" cy="687607"/>
            </a:xfrm>
            <a:prstGeom prst="rect">
              <a:avLst/>
            </a:prstGeom>
          </p:spPr>
        </p:pic>
        <p:pic>
          <p:nvPicPr>
            <p:cNvPr id="9" name="Picture 8">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535" y="4973550"/>
              <a:ext cx="385933" cy="385933"/>
            </a:xfrm>
            <a:prstGeom prst="rect">
              <a:avLst/>
            </a:prstGeom>
          </p:spPr>
        </p:pic>
      </p:grpSp>
      <p:sp>
        <p:nvSpPr>
          <p:cNvPr id="10" name="TextBox 9"/>
          <p:cNvSpPr txBox="1"/>
          <p:nvPr/>
        </p:nvSpPr>
        <p:spPr>
          <a:xfrm>
            <a:off x="3153845" y="2396381"/>
            <a:ext cx="5784978" cy="2277547"/>
          </a:xfrm>
          <a:prstGeom prst="rect">
            <a:avLst/>
          </a:prstGeom>
          <a:noFill/>
        </p:spPr>
        <p:txBody>
          <a:bodyPr wrap="square" rtlCol="0">
            <a:spAutoFit/>
          </a:bodyPr>
          <a:lstStyle/>
          <a:p>
            <a:pPr algn="ctr">
              <a:spcAft>
                <a:spcPts val="600"/>
              </a:spcAft>
            </a:pPr>
            <a:r>
              <a:rPr lang="en-US" sz="1600" dirty="0">
                <a:solidFill>
                  <a:schemeClr val="tx1">
                    <a:lumMod val="50000"/>
                    <a:lumOff val="50000"/>
                  </a:schemeClr>
                </a:solidFill>
              </a:rPr>
              <a:t>MITRE is a not-for-profit organization whose sole focus is to operate federally funded research and development centers, or FFRDCs. Independent and objective, we take on some of our nation's—and the world’s—most critical challenges and provide innovative, practical solutions.</a:t>
            </a:r>
          </a:p>
          <a:p>
            <a:pPr marL="0" lvl="1" algn="ctr">
              <a:spcAft>
                <a:spcPts val="600"/>
              </a:spcAft>
            </a:pPr>
            <a:r>
              <a:rPr lang="en-US" dirty="0">
                <a:solidFill>
                  <a:schemeClr val="tx1">
                    <a:lumMod val="50000"/>
                    <a:lumOff val="50000"/>
                  </a:schemeClr>
                </a:solidFill>
              </a:rPr>
              <a:t>Learn and share more about MITRE, FFRDCs,</a:t>
            </a:r>
            <a:br>
              <a:rPr lang="en-US" dirty="0">
                <a:solidFill>
                  <a:schemeClr val="tx1">
                    <a:lumMod val="50000"/>
                    <a:lumOff val="50000"/>
                  </a:schemeClr>
                </a:solidFill>
              </a:rPr>
            </a:br>
            <a:r>
              <a:rPr lang="en-US" dirty="0">
                <a:solidFill>
                  <a:schemeClr val="tx1">
                    <a:lumMod val="50000"/>
                    <a:lumOff val="50000"/>
                  </a:schemeClr>
                </a:solidFill>
              </a:rPr>
              <a:t>and our unique value at </a:t>
            </a:r>
            <a:r>
              <a:rPr lang="en-US" u="sng" dirty="0">
                <a:solidFill>
                  <a:schemeClr val="tx1">
                    <a:lumMod val="50000"/>
                    <a:lumOff val="50000"/>
                  </a:schemeClr>
                </a:solidFill>
                <a:hlinkClick r:id="rId12"/>
              </a:rPr>
              <a:t>www.mitre.org</a:t>
            </a:r>
            <a:r>
              <a:rPr lang="en-US" dirty="0">
                <a:solidFill>
                  <a:schemeClr val="tx1">
                    <a:lumMod val="50000"/>
                    <a:lumOff val="50000"/>
                  </a:schemeClr>
                </a:solidFill>
              </a:rPr>
              <a:t> </a:t>
            </a:r>
          </a:p>
          <a:p>
            <a:pPr algn="ctr">
              <a:spcAft>
                <a:spcPts val="600"/>
              </a:spcAft>
            </a:pPr>
            <a:r>
              <a:rPr lang="en-US" sz="1600" dirty="0">
                <a:solidFill>
                  <a:schemeClr val="tx1">
                    <a:lumMod val="50000"/>
                    <a:lumOff val="50000"/>
                  </a:schemeClr>
                </a:solidFill>
              </a:rPr>
              <a:t> </a:t>
            </a:r>
            <a:endParaRPr lang="en-US" sz="1400" dirty="0">
              <a:solidFill>
                <a:schemeClr val="tx1">
                  <a:lumMod val="50000"/>
                  <a:lumOff val="50000"/>
                </a:schemeClr>
              </a:solidFill>
              <a:ea typeface="Verdana" pitchFamily="34" charset="0"/>
              <a:cs typeface="Verdana" pitchFamily="34" charset="0"/>
            </a:endParaRP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181600" y="1295400"/>
            <a:ext cx="1729468" cy="791415"/>
          </a:xfrm>
          <a:prstGeom prst="rect">
            <a:avLst/>
          </a:prstGeom>
        </p:spPr>
      </p:pic>
    </p:spTree>
    <p:extLst>
      <p:ext uri="{BB962C8B-B14F-4D97-AF65-F5344CB8AC3E}">
        <p14:creationId xmlns:p14="http://schemas.microsoft.com/office/powerpoint/2010/main" val="121730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82BF51-56C6-45DE-975B-E54B78AB85B6}"/>
              </a:ext>
            </a:extLst>
          </p:cNvPr>
          <p:cNvSpPr>
            <a:spLocks noGrp="1"/>
          </p:cNvSpPr>
          <p:nvPr>
            <p:ph type="title"/>
          </p:nvPr>
        </p:nvSpPr>
        <p:spPr>
          <a:xfrm>
            <a:off x="616448" y="365760"/>
            <a:ext cx="11236721" cy="750253"/>
          </a:xfrm>
          <a:prstGeom prst="rect">
            <a:avLst/>
          </a:prstGeom>
        </p:spPr>
        <p:txBody>
          <a:bodyPr vert="horz" lIns="91440" tIns="45720" rIns="91440" bIns="45720" rtlCol="0" anchor="ctr" anchorCtr="0">
            <a:noAutofit/>
          </a:bodyPr>
          <a:lstStyle/>
          <a:p>
            <a:pPr lvl="0">
              <a:lnSpc>
                <a:spcPts val="3200"/>
              </a:lnSpc>
            </a:pPr>
            <a:r>
              <a:rPr lang="en-US"/>
              <a:t>Click to edit Master title style</a:t>
            </a:r>
          </a:p>
        </p:txBody>
      </p:sp>
      <p:sp>
        <p:nvSpPr>
          <p:cNvPr id="3" name="Text Placeholder 2">
            <a:extLst>
              <a:ext uri="{FF2B5EF4-FFF2-40B4-BE49-F238E27FC236}">
                <a16:creationId xmlns:a16="http://schemas.microsoft.com/office/drawing/2014/main" id="{D15798B9-CA6E-4EEF-AFEA-D99321F30B5B}"/>
              </a:ext>
            </a:extLst>
          </p:cNvPr>
          <p:cNvSpPr>
            <a:spLocks noGrp="1"/>
          </p:cNvSpPr>
          <p:nvPr>
            <p:ph type="body" idx="1"/>
          </p:nvPr>
        </p:nvSpPr>
        <p:spPr>
          <a:xfrm>
            <a:off x="616449" y="1371601"/>
            <a:ext cx="11236720" cy="4794737"/>
          </a:xfrm>
          <a:prstGeom prst="rect">
            <a:avLst/>
          </a:prstGeom>
        </p:spPr>
        <p:txBody>
          <a:bodyPr vert="horz" lIns="91440" tIns="45720" rIns="91440" bIns="45720" rtlCol="0">
            <a:noAutofit/>
          </a:bodyPr>
          <a:lstStyle/>
          <a:p>
            <a:pPr marL="308269" lvl="0" indent="-308269" defTabSz="1216185">
              <a:spcBef>
                <a:spcPts val="0"/>
              </a:spcBef>
              <a:spcAft>
                <a:spcPts val="798"/>
              </a:spcAft>
              <a:buClr>
                <a:schemeClr val="tx2"/>
              </a:buClr>
              <a:buSzPct val="120000"/>
              <a:buFont typeface="Wingdings" pitchFamily="2" charset="2"/>
              <a:buChar char="§"/>
            </a:pPr>
            <a:r>
              <a:rPr lang="en-US" dirty="0"/>
              <a:t>Edit Master text styles</a:t>
            </a:r>
          </a:p>
          <a:p>
            <a:pPr marL="686216" lvl="1" indent="-304046" defTabSz="1216185">
              <a:spcBef>
                <a:spcPts val="0"/>
              </a:spcBef>
              <a:spcAft>
                <a:spcPts val="798"/>
              </a:spcAft>
              <a:buClr>
                <a:schemeClr val="tx2"/>
              </a:buClr>
              <a:buChar char="–"/>
            </a:pPr>
            <a:r>
              <a:rPr lang="en-US" dirty="0"/>
              <a:t>Second level</a:t>
            </a:r>
          </a:p>
          <a:p>
            <a:pPr marL="994485" lvl="2" indent="-308269" defTabSz="1216185">
              <a:spcBef>
                <a:spcPts val="0"/>
              </a:spcBef>
              <a:spcAft>
                <a:spcPts val="798"/>
              </a:spcAft>
              <a:buClr>
                <a:schemeClr val="tx2"/>
              </a:buClr>
              <a:buSzPct val="110000"/>
              <a:buFont typeface="Wingdings" pitchFamily="2" charset="2"/>
              <a:buChar char="§"/>
            </a:pPr>
            <a:r>
              <a:rPr lang="en-US"/>
              <a:t>Third level</a:t>
            </a:r>
          </a:p>
          <a:p>
            <a:pPr marL="1451685" lvl="3" indent="-308269" defTabSz="1216185">
              <a:spcBef>
                <a:spcPts val="0"/>
              </a:spcBef>
              <a:spcAft>
                <a:spcPts val="798"/>
              </a:spcAft>
              <a:buClr>
                <a:schemeClr val="tx2"/>
              </a:buClr>
              <a:buSzPct val="110000"/>
              <a:buFont typeface="Wingdings" pitchFamily="2" charset="2"/>
              <a:buChar char="§"/>
            </a:pPr>
            <a:r>
              <a:rPr lang="en-US"/>
              <a:t>Fourth level</a:t>
            </a:r>
          </a:p>
          <a:p>
            <a:pPr marL="1908885" lvl="4" indent="-308269" defTabSz="1216185">
              <a:spcBef>
                <a:spcPts val="0"/>
              </a:spcBef>
              <a:spcAft>
                <a:spcPts val="798"/>
              </a:spcAft>
              <a:buClr>
                <a:schemeClr val="tx2"/>
              </a:buClr>
              <a:buSzPct val="110000"/>
              <a:buFont typeface="Wingdings" pitchFamily="2" charset="2"/>
              <a:buChar char="§"/>
            </a:pPr>
            <a:r>
              <a:rPr lang="en-US"/>
              <a:t>Fifth level</a:t>
            </a:r>
            <a:endParaRPr lang="en-US" dirty="0"/>
          </a:p>
        </p:txBody>
      </p:sp>
      <p:sp>
        <p:nvSpPr>
          <p:cNvPr id="5" name="Footer Placeholder 4">
            <a:extLst>
              <a:ext uri="{FF2B5EF4-FFF2-40B4-BE49-F238E27FC236}">
                <a16:creationId xmlns:a16="http://schemas.microsoft.com/office/drawing/2014/main" id="{0BFB014C-8519-4FF8-8586-D4137994061A}"/>
              </a:ext>
            </a:extLst>
          </p:cNvPr>
          <p:cNvSpPr>
            <a:spLocks noGrp="1"/>
          </p:cNvSpPr>
          <p:nvPr>
            <p:ph type="ftr" sz="quarter" idx="3"/>
          </p:nvPr>
        </p:nvSpPr>
        <p:spPr>
          <a:xfrm>
            <a:off x="616448" y="6561013"/>
            <a:ext cx="7536952" cy="196850"/>
          </a:xfrm>
          <a:prstGeom prst="rect">
            <a:avLst/>
          </a:prstGeom>
        </p:spPr>
        <p:txBody>
          <a:bodyPr vert="horz" lIns="0" tIns="0" rIns="0" bIns="0" rtlCol="0" anchor="ctr"/>
          <a:lstStyle>
            <a:lvl1pPr algn="ctr">
              <a:defRPr sz="800">
                <a:solidFill>
                  <a:schemeClr val="tx1">
                    <a:tint val="75000"/>
                  </a:schemeClr>
                </a:solidFill>
              </a:defRPr>
            </a:lvl1pPr>
          </a:lstStyle>
          <a:p>
            <a:pPr algn="l"/>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10" name="Rectangle 9" descr="Artifact">
            <a:extLst>
              <a:ext uri="{FF2B5EF4-FFF2-40B4-BE49-F238E27FC236}">
                <a16:creationId xmlns:a16="http://schemas.microsoft.com/office/drawing/2014/main" id="{76AE87BA-EAF2-4F85-A4C6-431AB731984B}"/>
              </a:ext>
            </a:extLst>
          </p:cNvPr>
          <p:cNvSpPr/>
          <p:nvPr/>
        </p:nvSpPr>
        <p:spPr bwMode="auto">
          <a:xfrm>
            <a:off x="81483" y="1"/>
            <a:ext cx="99586"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1"/>
              </a:solidFill>
              <a:effectLst/>
              <a:latin typeface="Arial" charset="0"/>
            </a:endParaRPr>
          </a:p>
        </p:txBody>
      </p:sp>
      <p:sp>
        <p:nvSpPr>
          <p:cNvPr id="11" name="Rectangle 10" descr="Artifact">
            <a:extLst>
              <a:ext uri="{FF2B5EF4-FFF2-40B4-BE49-F238E27FC236}">
                <a16:creationId xmlns:a16="http://schemas.microsoft.com/office/drawing/2014/main" id="{B6C3F526-F252-41AB-A61C-F10A1CF2B122}"/>
              </a:ext>
            </a:extLst>
          </p:cNvPr>
          <p:cNvSpPr/>
          <p:nvPr/>
        </p:nvSpPr>
        <p:spPr bwMode="auto">
          <a:xfrm>
            <a:off x="81483" y="1371601"/>
            <a:ext cx="99586"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2"/>
              </a:solidFill>
              <a:effectLst/>
              <a:latin typeface="Arial" charset="0"/>
            </a:endParaRPr>
          </a:p>
        </p:txBody>
      </p:sp>
      <p:cxnSp>
        <p:nvCxnSpPr>
          <p:cNvPr id="12" name="Straight Connector 11" descr="Artifact">
            <a:extLst>
              <a:ext uri="{FF2B5EF4-FFF2-40B4-BE49-F238E27FC236}">
                <a16:creationId xmlns:a16="http://schemas.microsoft.com/office/drawing/2014/main" id="{DC069472-29C7-4CEC-83B3-DFDBE2BD327E}"/>
              </a:ext>
            </a:extLst>
          </p:cNvPr>
          <p:cNvCxnSpPr>
            <a:cxnSpLocks/>
          </p:cNvCxnSpPr>
          <p:nvPr/>
        </p:nvCxnSpPr>
        <p:spPr bwMode="auto">
          <a:xfrm>
            <a:off x="616449" y="1242752"/>
            <a:ext cx="112367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3" name="Rectangle 12" descr="Artifact">
            <a:extLst>
              <a:ext uri="{FF2B5EF4-FFF2-40B4-BE49-F238E27FC236}">
                <a16:creationId xmlns:a16="http://schemas.microsoft.com/office/drawing/2014/main" id="{0FC1AD13-1188-4710-AA4D-CAD582AF814C}"/>
              </a:ext>
            </a:extLst>
          </p:cNvPr>
          <p:cNvSpPr/>
          <p:nvPr userDrawn="1"/>
        </p:nvSpPr>
        <p:spPr bwMode="auto">
          <a:xfrm>
            <a:off x="81483" y="1"/>
            <a:ext cx="99586"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1"/>
              </a:solidFill>
              <a:effectLst/>
              <a:latin typeface="Arial" charset="0"/>
            </a:endParaRPr>
          </a:p>
        </p:txBody>
      </p:sp>
      <p:sp>
        <p:nvSpPr>
          <p:cNvPr id="14" name="Rectangle 13" descr="Artifact">
            <a:extLst>
              <a:ext uri="{FF2B5EF4-FFF2-40B4-BE49-F238E27FC236}">
                <a16:creationId xmlns:a16="http://schemas.microsoft.com/office/drawing/2014/main" id="{33566D52-4B10-4869-BC77-6B0630C04620}"/>
              </a:ext>
            </a:extLst>
          </p:cNvPr>
          <p:cNvSpPr/>
          <p:nvPr userDrawn="1"/>
        </p:nvSpPr>
        <p:spPr bwMode="auto">
          <a:xfrm>
            <a:off x="81483" y="1371601"/>
            <a:ext cx="99586"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2"/>
              </a:solidFill>
              <a:effectLst/>
              <a:latin typeface="Arial" charset="0"/>
            </a:endParaRPr>
          </a:p>
        </p:txBody>
      </p:sp>
      <p:cxnSp>
        <p:nvCxnSpPr>
          <p:cNvPr id="16" name="Straight Connector 15" descr="Artifact">
            <a:extLst>
              <a:ext uri="{FF2B5EF4-FFF2-40B4-BE49-F238E27FC236}">
                <a16:creationId xmlns:a16="http://schemas.microsoft.com/office/drawing/2014/main" id="{8E84DD11-8C76-4BBF-8684-CF89C69047E7}"/>
              </a:ext>
            </a:extLst>
          </p:cNvPr>
          <p:cNvCxnSpPr>
            <a:cxnSpLocks/>
          </p:cNvCxnSpPr>
          <p:nvPr userDrawn="1"/>
        </p:nvCxnSpPr>
        <p:spPr bwMode="auto">
          <a:xfrm>
            <a:off x="616449" y="1242752"/>
            <a:ext cx="112367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8" name="TextBox 17">
            <a:extLst>
              <a:ext uri="{FF2B5EF4-FFF2-40B4-BE49-F238E27FC236}">
                <a16:creationId xmlns:a16="http://schemas.microsoft.com/office/drawing/2014/main" id="{FFD758E3-BDA8-483C-A1E5-AE458E56D991}"/>
              </a:ext>
            </a:extLst>
          </p:cNvPr>
          <p:cNvSpPr txBox="1"/>
          <p:nvPr userDrawn="1"/>
        </p:nvSpPr>
        <p:spPr>
          <a:xfrm>
            <a:off x="9947031"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19" name="Picture 18">
            <a:extLst>
              <a:ext uri="{FF2B5EF4-FFF2-40B4-BE49-F238E27FC236}">
                <a16:creationId xmlns:a16="http://schemas.microsoft.com/office/drawing/2014/main" id="{FB8B1C87-FCE4-4A98-A8B4-227FE8ABB307}"/>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1182664" y="6514043"/>
            <a:ext cx="670505" cy="243820"/>
          </a:xfrm>
          <a:prstGeom prst="rect">
            <a:avLst/>
          </a:prstGeom>
        </p:spPr>
      </p:pic>
    </p:spTree>
    <p:extLst>
      <p:ext uri="{BB962C8B-B14F-4D97-AF65-F5344CB8AC3E}">
        <p14:creationId xmlns:p14="http://schemas.microsoft.com/office/powerpoint/2010/main" val="571324812"/>
      </p:ext>
    </p:extLst>
  </p:cSld>
  <p:clrMap bg1="lt1" tx1="dk1" bg2="lt2" tx2="dk2" accent1="accent1" accent2="accent2" accent3="accent3" accent4="accent4" accent5="accent5" accent6="accent6" hlink="hlink" folHlink="folHlink"/>
  <p:sldLayoutIdLst>
    <p:sldLayoutId id="2147483666" r:id="rId1"/>
    <p:sldLayoutId id="2147483658" r:id="rId2"/>
    <p:sldLayoutId id="2147483665" r:id="rId3"/>
    <p:sldLayoutId id="2147483660" r:id="rId4"/>
    <p:sldLayoutId id="2147483661" r:id="rId5"/>
    <p:sldLayoutId id="2147483662" r:id="rId6"/>
    <p:sldLayoutId id="2147483663" r:id="rId7"/>
    <p:sldLayoutId id="2147483664" r:id="rId8"/>
  </p:sldLayoutIdLst>
  <p:hf hdr="0" dt="0"/>
  <p:txStyles>
    <p:titleStyle>
      <a:lvl1pPr algn="l" defTabSz="914400" rtl="0" eaLnBrk="1" latinLnBrk="0" hangingPunct="1">
        <a:lnSpc>
          <a:spcPct val="900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b="1" kern="1200" smtClean="0">
          <a:solidFill>
            <a:schemeClr val="tx1"/>
          </a:solidFill>
          <a:latin typeface="Arial" pitchFamily="34" charset="0"/>
          <a:ea typeface="+mn-ea"/>
          <a:cs typeface="Arial"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smtClean="0">
          <a:solidFill>
            <a:schemeClr val="tx1"/>
          </a:solidFill>
          <a:latin typeface="Arial" pitchFamily="34" charset="0"/>
          <a:ea typeface="+mn-ea"/>
          <a:cs typeface="Arial"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smtClean="0">
          <a:solidFill>
            <a:schemeClr val="tx1"/>
          </a:solidFill>
          <a:latin typeface="Arial" pitchFamily="34" charset="0"/>
          <a:ea typeface="+mn-ea"/>
          <a:cs typeface="Arial" pitchFamily="34" charset="0"/>
        </a:defRPr>
      </a:lvl3pPr>
      <a:lvl4pPr marL="1486316" indent="-342900" algn="l" defTabSz="914400" rtl="0" eaLnBrk="1" latinLnBrk="0" hangingPunct="1">
        <a:lnSpc>
          <a:spcPct val="90000"/>
        </a:lnSpc>
        <a:spcBef>
          <a:spcPts val="500"/>
        </a:spcBef>
        <a:buFont typeface="Arial" panose="020B0604020202020204" pitchFamily="34" charset="0"/>
        <a:buChar char="–"/>
        <a:defRPr lang="en-US" sz="2394" kern="1200" smtClean="0">
          <a:solidFill>
            <a:schemeClr val="tx1"/>
          </a:solidFill>
          <a:latin typeface="Arial" pitchFamily="34" charset="0"/>
          <a:ea typeface="+mn-ea"/>
          <a:cs typeface="Arial"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394" kern="1200">
          <a:solidFill>
            <a:schemeClr val="tx1"/>
          </a:solidFill>
          <a:latin typeface="Arial" pitchFamily="34" charset="0"/>
          <a:ea typeface="+mn-ea"/>
          <a:cs typeface="Arial"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ogf.org/documents/GFD.207.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daffodil.apache.org/docs/dfdl/" TargetMode="Externa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List_of_file_forma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E495207-35DE-46E2-B7DB-F31265C44A28}"/>
              </a:ext>
            </a:extLst>
          </p:cNvPr>
          <p:cNvSpPr>
            <a:spLocks noGrp="1"/>
          </p:cNvSpPr>
          <p:nvPr>
            <p:ph type="ctrTitle" sz="quarter"/>
          </p:nvPr>
        </p:nvSpPr>
        <p:spPr/>
        <p:txBody>
          <a:bodyPr/>
          <a:lstStyle/>
          <a:p>
            <a:r>
              <a:rPr lang="en-US"/>
              <a:t>Quick Introduction to DFDL</a:t>
            </a:r>
            <a:endParaRPr lang="en-US" dirty="0"/>
          </a:p>
        </p:txBody>
      </p:sp>
      <p:sp>
        <p:nvSpPr>
          <p:cNvPr id="7" name="Subtitle 6">
            <a:extLst>
              <a:ext uri="{FF2B5EF4-FFF2-40B4-BE49-F238E27FC236}">
                <a16:creationId xmlns:a16="http://schemas.microsoft.com/office/drawing/2014/main" id="{EC64448E-58F0-47AA-B058-D0CEF188B231}"/>
              </a:ext>
            </a:extLst>
          </p:cNvPr>
          <p:cNvSpPr>
            <a:spLocks noGrp="1"/>
          </p:cNvSpPr>
          <p:nvPr>
            <p:ph type="subTitle" idx="1"/>
          </p:nvPr>
        </p:nvSpPr>
        <p:spPr/>
        <p:txBody>
          <a:bodyPr/>
          <a:lstStyle/>
          <a:p>
            <a:r>
              <a:rPr lang="en-US"/>
              <a:t>Roger L. Costello</a:t>
            </a:r>
          </a:p>
        </p:txBody>
      </p:sp>
      <p:sp>
        <p:nvSpPr>
          <p:cNvPr id="8" name="Rectangle 7">
            <a:extLst>
              <a:ext uri="{FF2B5EF4-FFF2-40B4-BE49-F238E27FC236}">
                <a16:creationId xmlns:a16="http://schemas.microsoft.com/office/drawing/2014/main" id="{0376AC45-01F8-4F89-AE1E-2C5D89114510}"/>
              </a:ext>
            </a:extLst>
          </p:cNvPr>
          <p:cNvSpPr/>
          <p:nvPr/>
        </p:nvSpPr>
        <p:spPr>
          <a:xfrm>
            <a:off x="1044164" y="6212069"/>
            <a:ext cx="6096000" cy="276999"/>
          </a:xfrm>
          <a:prstGeom prst="rect">
            <a:avLst/>
          </a:prstGeom>
        </p:spPr>
        <p:txBody>
          <a:bodyPr>
            <a:spAutoFit/>
          </a:bodyPr>
          <a:lstStyle/>
          <a:p>
            <a:r>
              <a:rPr lang="en-US" sz="1200" b="1">
                <a:latin typeface="Calibri" panose="020F0502020204030204" pitchFamily="34" charset="0"/>
                <a:ea typeface="Calibri" panose="020F0502020204030204" pitchFamily="34" charset="0"/>
              </a:rPr>
              <a:t>Approved for Public Release; Distribution Unlimited. Public Release Case Number 19-1536</a:t>
            </a:r>
            <a:endParaRPr lang="en-US" sz="1200"/>
          </a:p>
        </p:txBody>
      </p:sp>
      <p:sp>
        <p:nvSpPr>
          <p:cNvPr id="9" name="Rectangle 8">
            <a:extLst>
              <a:ext uri="{FF2B5EF4-FFF2-40B4-BE49-F238E27FC236}">
                <a16:creationId xmlns:a16="http://schemas.microsoft.com/office/drawing/2014/main" id="{C1DD9DC2-8150-4D25-B908-AA4831375D1F}"/>
              </a:ext>
            </a:extLst>
          </p:cNvPr>
          <p:cNvSpPr/>
          <p:nvPr/>
        </p:nvSpPr>
        <p:spPr>
          <a:xfrm>
            <a:off x="1044164" y="4180854"/>
            <a:ext cx="4417363" cy="1477328"/>
          </a:xfrm>
          <a:prstGeom prst="rect">
            <a:avLst/>
          </a:prstGeom>
        </p:spPr>
        <p:txBody>
          <a:bodyPr wrap="none">
            <a:spAutoFit/>
          </a:bodyPr>
          <a:lstStyle/>
          <a:p>
            <a:r>
              <a:rPr lang="en-US"/>
              <a:t>Online version of the DFDL specification</a:t>
            </a:r>
            <a:endParaRPr lang="en-US">
              <a:hlinkClick r:id="" action="ppaction://noaction"/>
            </a:endParaRPr>
          </a:p>
          <a:p>
            <a:r>
              <a:rPr lang="en-US">
                <a:hlinkClick r:id="" action="ppaction://noaction"/>
              </a:rPr>
              <a:t>https://daffodil.apache.org/docs/dfdl/</a:t>
            </a:r>
            <a:r>
              <a:rPr lang="en-US"/>
              <a:t>  </a:t>
            </a:r>
          </a:p>
          <a:p>
            <a:endParaRPr lang="en-US"/>
          </a:p>
          <a:p>
            <a:r>
              <a:rPr lang="en-US"/>
              <a:t>Printable version of the DFDL specification</a:t>
            </a:r>
            <a:endParaRPr lang="en-US">
              <a:hlinkClick r:id="rId2"/>
            </a:endParaRPr>
          </a:p>
          <a:p>
            <a:r>
              <a:rPr lang="en-US" u="sng">
                <a:hlinkClick r:id="rId2"/>
              </a:rPr>
              <a:t>http://www.ogf.org/documents/GFD.207.pdf</a:t>
            </a:r>
            <a:endParaRPr lang="en-US"/>
          </a:p>
        </p:txBody>
      </p:sp>
      <p:sp>
        <p:nvSpPr>
          <p:cNvPr id="10" name="Rectangle 9">
            <a:extLst>
              <a:ext uri="{FF2B5EF4-FFF2-40B4-BE49-F238E27FC236}">
                <a16:creationId xmlns:a16="http://schemas.microsoft.com/office/drawing/2014/main" id="{FCE7715A-A3D2-4DCD-BA05-9A540E0FA3F1}"/>
              </a:ext>
            </a:extLst>
          </p:cNvPr>
          <p:cNvSpPr/>
          <p:nvPr/>
        </p:nvSpPr>
        <p:spPr>
          <a:xfrm>
            <a:off x="1040524" y="3607401"/>
            <a:ext cx="4201471" cy="369332"/>
          </a:xfrm>
          <a:prstGeom prst="rect">
            <a:avLst/>
          </a:prstGeom>
        </p:spPr>
        <p:txBody>
          <a:bodyPr wrap="none">
            <a:spAutoFit/>
          </a:bodyPr>
          <a:lstStyle/>
          <a:p>
            <a:r>
              <a:rPr lang="en-US"/>
              <a:t>DFDL = Data Format Description Language</a:t>
            </a:r>
          </a:p>
        </p:txBody>
      </p:sp>
    </p:spTree>
    <p:extLst>
      <p:ext uri="{BB962C8B-B14F-4D97-AF65-F5344CB8AC3E}">
        <p14:creationId xmlns:p14="http://schemas.microsoft.com/office/powerpoint/2010/main" val="2462469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A102F-6771-4668-9390-B0E5D3A9EE6B}"/>
              </a:ext>
            </a:extLst>
          </p:cNvPr>
          <p:cNvSpPr>
            <a:spLocks noGrp="1"/>
          </p:cNvSpPr>
          <p:nvPr>
            <p:ph type="title"/>
          </p:nvPr>
        </p:nvSpPr>
        <p:spPr/>
        <p:txBody>
          <a:bodyPr/>
          <a:lstStyle/>
          <a:p>
            <a:r>
              <a:rPr lang="en-US"/>
              <a:t>XSD + DFDL is used to parse data files</a:t>
            </a:r>
          </a:p>
        </p:txBody>
      </p:sp>
      <p:sp>
        <p:nvSpPr>
          <p:cNvPr id="4" name="Footer Placeholder 3">
            <a:extLst>
              <a:ext uri="{FF2B5EF4-FFF2-40B4-BE49-F238E27FC236}">
                <a16:creationId xmlns:a16="http://schemas.microsoft.com/office/drawing/2014/main" id="{E7D47260-D3C5-4205-96DE-B69C36A874A9}"/>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dirty="0">
              <a:solidFill>
                <a:schemeClr val="tx1">
                  <a:lumMod val="50000"/>
                  <a:lumOff val="50000"/>
                </a:schemeClr>
              </a:solidFill>
              <a:latin typeface="Arial" pitchFamily="34" charset="0"/>
              <a:cs typeface="Arial" pitchFamily="34" charset="0"/>
            </a:endParaRPr>
          </a:p>
        </p:txBody>
      </p:sp>
      <p:sp>
        <p:nvSpPr>
          <p:cNvPr id="5" name="Rectangle: Folded Corner 4">
            <a:extLst>
              <a:ext uri="{FF2B5EF4-FFF2-40B4-BE49-F238E27FC236}">
                <a16:creationId xmlns:a16="http://schemas.microsoft.com/office/drawing/2014/main" id="{FFCE861F-9E03-41D1-BED0-8F068AC6EAB3}"/>
              </a:ext>
            </a:extLst>
          </p:cNvPr>
          <p:cNvSpPr/>
          <p:nvPr/>
        </p:nvSpPr>
        <p:spPr>
          <a:xfrm>
            <a:off x="1270862" y="1503336"/>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6" name="Rectangle: Folded Corner 5">
            <a:extLst>
              <a:ext uri="{FF2B5EF4-FFF2-40B4-BE49-F238E27FC236}">
                <a16:creationId xmlns:a16="http://schemas.microsoft.com/office/drawing/2014/main" id="{9592847C-1938-4924-A0A1-6D9D94878942}"/>
              </a:ext>
            </a:extLst>
          </p:cNvPr>
          <p:cNvSpPr/>
          <p:nvPr/>
        </p:nvSpPr>
        <p:spPr>
          <a:xfrm>
            <a:off x="4899371" y="1503336"/>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XML</a:t>
            </a:r>
          </a:p>
          <a:p>
            <a:pPr algn="ctr"/>
            <a:r>
              <a:rPr lang="en-US" sz="2400" b="1"/>
              <a:t>Schema + DFDL</a:t>
            </a:r>
          </a:p>
        </p:txBody>
      </p:sp>
      <p:pic>
        <p:nvPicPr>
          <p:cNvPr id="8" name="Picture 7">
            <a:extLst>
              <a:ext uri="{FF2B5EF4-FFF2-40B4-BE49-F238E27FC236}">
                <a16:creationId xmlns:a16="http://schemas.microsoft.com/office/drawing/2014/main" id="{F0AD3B4A-53DE-4732-80A2-1FA6EF670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7792" y="2947205"/>
            <a:ext cx="4417016" cy="1224366"/>
          </a:xfrm>
          <a:prstGeom prst="rect">
            <a:avLst/>
          </a:prstGeom>
        </p:spPr>
      </p:pic>
      <p:sp>
        <p:nvSpPr>
          <p:cNvPr id="9" name="Rectangle 8">
            <a:extLst>
              <a:ext uri="{FF2B5EF4-FFF2-40B4-BE49-F238E27FC236}">
                <a16:creationId xmlns:a16="http://schemas.microsoft.com/office/drawing/2014/main" id="{689FEB57-A4E4-4B33-985E-17373ECC0126}"/>
              </a:ext>
            </a:extLst>
          </p:cNvPr>
          <p:cNvSpPr/>
          <p:nvPr/>
        </p:nvSpPr>
        <p:spPr>
          <a:xfrm>
            <a:off x="2437724" y="4171571"/>
            <a:ext cx="3213315"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10" name="Arrow: Down 9">
            <a:extLst>
              <a:ext uri="{FF2B5EF4-FFF2-40B4-BE49-F238E27FC236}">
                <a16:creationId xmlns:a16="http://schemas.microsoft.com/office/drawing/2014/main" id="{BDE70C6D-9432-4127-8867-4BA6451ABE49}"/>
              </a:ext>
            </a:extLst>
          </p:cNvPr>
          <p:cNvSpPr/>
          <p:nvPr/>
        </p:nvSpPr>
        <p:spPr>
          <a:xfrm>
            <a:off x="3817073" y="4683015"/>
            <a:ext cx="619932" cy="51144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Folded Corner 11">
            <a:extLst>
              <a:ext uri="{FF2B5EF4-FFF2-40B4-BE49-F238E27FC236}">
                <a16:creationId xmlns:a16="http://schemas.microsoft.com/office/drawing/2014/main" id="{8456AA99-E5EF-4BFE-92E1-DE561E91C577}"/>
              </a:ext>
            </a:extLst>
          </p:cNvPr>
          <p:cNvSpPr/>
          <p:nvPr/>
        </p:nvSpPr>
        <p:spPr>
          <a:xfrm>
            <a:off x="3400527" y="5194459"/>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a:p>
            <a:pPr algn="ctr"/>
            <a:r>
              <a:rPr lang="en-US" sz="2400" b="1">
                <a:solidFill>
                  <a:schemeClr val="tx1"/>
                </a:solidFill>
              </a:rPr>
              <a:t>instance</a:t>
            </a:r>
          </a:p>
        </p:txBody>
      </p:sp>
      <p:sp>
        <p:nvSpPr>
          <p:cNvPr id="3" name="Explosion: 14 Points 2">
            <a:extLst>
              <a:ext uri="{FF2B5EF4-FFF2-40B4-BE49-F238E27FC236}">
                <a16:creationId xmlns:a16="http://schemas.microsoft.com/office/drawing/2014/main" id="{01BCF3A1-9667-4436-9B65-669AAB1E52F3}"/>
              </a:ext>
            </a:extLst>
          </p:cNvPr>
          <p:cNvSpPr/>
          <p:nvPr/>
        </p:nvSpPr>
        <p:spPr>
          <a:xfrm>
            <a:off x="5966847" y="3704095"/>
            <a:ext cx="3787429" cy="3056921"/>
          </a:xfrm>
          <a:prstGeom prst="irregularSeal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The DFDL tool parses the data file and produces an XML doc</a:t>
            </a:r>
          </a:p>
        </p:txBody>
      </p:sp>
    </p:spTree>
    <p:extLst>
      <p:ext uri="{BB962C8B-B14F-4D97-AF65-F5344CB8AC3E}">
        <p14:creationId xmlns:p14="http://schemas.microsoft.com/office/powerpoint/2010/main" val="2968004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Folded Corner 4">
            <a:extLst>
              <a:ext uri="{FF2B5EF4-FFF2-40B4-BE49-F238E27FC236}">
                <a16:creationId xmlns:a16="http://schemas.microsoft.com/office/drawing/2014/main" id="{FFCE861F-9E03-41D1-BED0-8F068AC6EAB3}"/>
              </a:ext>
            </a:extLst>
          </p:cNvPr>
          <p:cNvSpPr/>
          <p:nvPr/>
        </p:nvSpPr>
        <p:spPr>
          <a:xfrm>
            <a:off x="1270862" y="1503336"/>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6" name="Rectangle: Folded Corner 5">
            <a:extLst>
              <a:ext uri="{FF2B5EF4-FFF2-40B4-BE49-F238E27FC236}">
                <a16:creationId xmlns:a16="http://schemas.microsoft.com/office/drawing/2014/main" id="{9592847C-1938-4924-A0A1-6D9D94878942}"/>
              </a:ext>
            </a:extLst>
          </p:cNvPr>
          <p:cNvSpPr/>
          <p:nvPr/>
        </p:nvSpPr>
        <p:spPr>
          <a:xfrm>
            <a:off x="4899371" y="1503336"/>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XML</a:t>
            </a:r>
          </a:p>
          <a:p>
            <a:pPr algn="ctr"/>
            <a:r>
              <a:rPr lang="en-US" sz="2400" b="1"/>
              <a:t>Schema + DFDL</a:t>
            </a:r>
          </a:p>
        </p:txBody>
      </p:sp>
      <p:pic>
        <p:nvPicPr>
          <p:cNvPr id="8" name="Picture 7">
            <a:extLst>
              <a:ext uri="{FF2B5EF4-FFF2-40B4-BE49-F238E27FC236}">
                <a16:creationId xmlns:a16="http://schemas.microsoft.com/office/drawing/2014/main" id="{F0AD3B4A-53DE-4732-80A2-1FA6EF670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7792" y="2947205"/>
            <a:ext cx="4417016" cy="1224366"/>
          </a:xfrm>
          <a:prstGeom prst="rect">
            <a:avLst/>
          </a:prstGeom>
        </p:spPr>
      </p:pic>
      <p:sp>
        <p:nvSpPr>
          <p:cNvPr id="9" name="Rectangle 8">
            <a:extLst>
              <a:ext uri="{FF2B5EF4-FFF2-40B4-BE49-F238E27FC236}">
                <a16:creationId xmlns:a16="http://schemas.microsoft.com/office/drawing/2014/main" id="{689FEB57-A4E4-4B33-985E-17373ECC0126}"/>
              </a:ext>
            </a:extLst>
          </p:cNvPr>
          <p:cNvSpPr/>
          <p:nvPr/>
        </p:nvSpPr>
        <p:spPr>
          <a:xfrm>
            <a:off x="2437724" y="4171571"/>
            <a:ext cx="3213315"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10" name="Arrow: Down 9">
            <a:extLst>
              <a:ext uri="{FF2B5EF4-FFF2-40B4-BE49-F238E27FC236}">
                <a16:creationId xmlns:a16="http://schemas.microsoft.com/office/drawing/2014/main" id="{BDE70C6D-9432-4127-8867-4BA6451ABE49}"/>
              </a:ext>
            </a:extLst>
          </p:cNvPr>
          <p:cNvSpPr/>
          <p:nvPr/>
        </p:nvSpPr>
        <p:spPr>
          <a:xfrm>
            <a:off x="3817073" y="4683015"/>
            <a:ext cx="619932" cy="51144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Folded Corner 11">
            <a:extLst>
              <a:ext uri="{FF2B5EF4-FFF2-40B4-BE49-F238E27FC236}">
                <a16:creationId xmlns:a16="http://schemas.microsoft.com/office/drawing/2014/main" id="{8456AA99-E5EF-4BFE-92E1-DE561E91C577}"/>
              </a:ext>
            </a:extLst>
          </p:cNvPr>
          <p:cNvSpPr/>
          <p:nvPr/>
        </p:nvSpPr>
        <p:spPr>
          <a:xfrm>
            <a:off x="3400527" y="5194459"/>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a:p>
            <a:pPr algn="ctr"/>
            <a:r>
              <a:rPr lang="en-US" sz="2400" b="1">
                <a:solidFill>
                  <a:schemeClr val="tx1"/>
                </a:solidFill>
              </a:rPr>
              <a:t>instance</a:t>
            </a:r>
          </a:p>
        </p:txBody>
      </p:sp>
      <p:sp>
        <p:nvSpPr>
          <p:cNvPr id="7" name="Speech Bubble: Rectangle 6">
            <a:extLst>
              <a:ext uri="{FF2B5EF4-FFF2-40B4-BE49-F238E27FC236}">
                <a16:creationId xmlns:a16="http://schemas.microsoft.com/office/drawing/2014/main" id="{B1F0A8DB-27C0-448D-9D8F-5481A202B2B8}"/>
              </a:ext>
            </a:extLst>
          </p:cNvPr>
          <p:cNvSpPr/>
          <p:nvPr/>
        </p:nvSpPr>
        <p:spPr>
          <a:xfrm>
            <a:off x="8153399" y="1363851"/>
            <a:ext cx="1874003" cy="976528"/>
          </a:xfrm>
          <a:prstGeom prst="wedgeRectCallout">
            <a:avLst>
              <a:gd name="adj1" fmla="val -141779"/>
              <a:gd name="adj2" fmla="val 3075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Called a</a:t>
            </a:r>
            <a:br>
              <a:rPr lang="en-US" b="1">
                <a:solidFill>
                  <a:schemeClr val="tx1"/>
                </a:solidFill>
              </a:rPr>
            </a:br>
            <a:r>
              <a:rPr lang="en-US" b="1">
                <a:solidFill>
                  <a:schemeClr val="tx1"/>
                </a:solidFill>
                <a:latin typeface="Times New Roman" panose="02020603050405020304" pitchFamily="18" charset="0"/>
                <a:cs typeface="Times New Roman" panose="02020603050405020304" pitchFamily="18" charset="0"/>
              </a:rPr>
              <a:t>“</a:t>
            </a:r>
            <a:r>
              <a:rPr lang="en-US" b="1">
                <a:solidFill>
                  <a:schemeClr val="tx1"/>
                </a:solidFill>
              </a:rPr>
              <a:t>DFDL Schema</a:t>
            </a:r>
            <a:r>
              <a:rPr lang="en-US" b="1">
                <a:solidFill>
                  <a:schemeClr val="tx1"/>
                </a:solidFill>
                <a:latin typeface="Times New Roman" panose="02020603050405020304" pitchFamily="18" charset="0"/>
                <a:cs typeface="Times New Roman" panose="02020603050405020304" pitchFamily="18" charset="0"/>
              </a:rPr>
              <a:t>”</a:t>
            </a:r>
          </a:p>
        </p:txBody>
      </p:sp>
      <p:sp>
        <p:nvSpPr>
          <p:cNvPr id="13" name="Footer Placeholder 3">
            <a:extLst>
              <a:ext uri="{FF2B5EF4-FFF2-40B4-BE49-F238E27FC236}">
                <a16:creationId xmlns:a16="http://schemas.microsoft.com/office/drawing/2014/main" id="{8D1138BD-5BE1-4D56-8B54-5063114292B8}"/>
              </a:ext>
            </a:extLst>
          </p:cNvPr>
          <p:cNvSpPr txBox="1">
            <a:spLocks/>
          </p:cNvSpPr>
          <p:nvPr/>
        </p:nvSpPr>
        <p:spPr>
          <a:xfrm>
            <a:off x="616448" y="6521957"/>
            <a:ext cx="7536952" cy="23905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800">
                <a:solidFill>
                  <a:schemeClr val="tx1">
                    <a:lumMod val="50000"/>
                    <a:lumOff val="50000"/>
                  </a:schemeClr>
                </a:solidFill>
                <a:latin typeface="Arial" pitchFamily="34" charset="0"/>
                <a:cs typeface="Arial" pitchFamily="34" charset="0"/>
              </a:rPr>
              <a:t>© 2019 The MITRE Corporation. All rights reserved.</a:t>
            </a:r>
            <a:endParaRPr lang="en-US" sz="800"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49717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A102F-6771-4668-9390-B0E5D3A9EE6B}"/>
              </a:ext>
            </a:extLst>
          </p:cNvPr>
          <p:cNvSpPr>
            <a:spLocks noGrp="1"/>
          </p:cNvSpPr>
          <p:nvPr>
            <p:ph type="title"/>
          </p:nvPr>
        </p:nvSpPr>
        <p:spPr/>
        <p:txBody>
          <a:bodyPr/>
          <a:lstStyle/>
          <a:p>
            <a:r>
              <a:rPr lang="en-US"/>
              <a:t>Filename suffix</a:t>
            </a:r>
          </a:p>
        </p:txBody>
      </p:sp>
      <p:sp>
        <p:nvSpPr>
          <p:cNvPr id="16" name="Content Placeholder 2">
            <a:extLst>
              <a:ext uri="{FF2B5EF4-FFF2-40B4-BE49-F238E27FC236}">
                <a16:creationId xmlns:a16="http://schemas.microsoft.com/office/drawing/2014/main" id="{88C8E29E-D0D5-4C76-869E-2D7D96A491AF}"/>
              </a:ext>
            </a:extLst>
          </p:cNvPr>
          <p:cNvSpPr>
            <a:spLocks noGrp="1"/>
          </p:cNvSpPr>
          <p:nvPr>
            <p:ph idx="1"/>
          </p:nvPr>
        </p:nvSpPr>
        <p:spPr>
          <a:xfrm>
            <a:off x="616449" y="1371602"/>
            <a:ext cx="11236720" cy="1340282"/>
          </a:xfrm>
        </p:spPr>
        <p:txBody>
          <a:bodyPr/>
          <a:lstStyle/>
          <a:p>
            <a:pPr>
              <a:lnSpc>
                <a:spcPct val="100000"/>
              </a:lnSpc>
              <a:spcAft>
                <a:spcPts val="1200"/>
              </a:spcAft>
            </a:pPr>
            <a:r>
              <a:rPr lang="en-US"/>
              <a:t>DFDL files have the suffix </a:t>
            </a:r>
            <a:r>
              <a:rPr lang="en-US">
                <a:solidFill>
                  <a:srgbClr val="00B050"/>
                </a:solidFill>
              </a:rPr>
              <a:t>.dfdl.xsd</a:t>
            </a:r>
          </a:p>
          <a:p>
            <a:pPr>
              <a:lnSpc>
                <a:spcPct val="100000"/>
              </a:lnSpc>
            </a:pPr>
            <a:r>
              <a:rPr lang="en-US"/>
              <a:t>Example: </a:t>
            </a:r>
            <a:r>
              <a:rPr lang="en-US">
                <a:solidFill>
                  <a:srgbClr val="00B050"/>
                </a:solidFill>
              </a:rPr>
              <a:t>label-message.dfdl.xsd </a:t>
            </a:r>
          </a:p>
        </p:txBody>
      </p:sp>
      <p:sp>
        <p:nvSpPr>
          <p:cNvPr id="4" name="Footer Placeholder 3">
            <a:extLst>
              <a:ext uri="{FF2B5EF4-FFF2-40B4-BE49-F238E27FC236}">
                <a16:creationId xmlns:a16="http://schemas.microsoft.com/office/drawing/2014/main" id="{CCD066B4-6844-4EBC-B81A-7950FC796223}"/>
              </a:ext>
            </a:extLst>
          </p:cNvPr>
          <p:cNvSpPr txBox="1">
            <a:spLocks/>
          </p:cNvSpPr>
          <p:nvPr/>
        </p:nvSpPr>
        <p:spPr>
          <a:xfrm>
            <a:off x="616448" y="6521957"/>
            <a:ext cx="7536952" cy="23905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800">
                <a:solidFill>
                  <a:schemeClr val="tx1">
                    <a:lumMod val="50000"/>
                    <a:lumOff val="50000"/>
                  </a:schemeClr>
                </a:solidFill>
                <a:latin typeface="Arial" pitchFamily="34" charset="0"/>
                <a:cs typeface="Arial" pitchFamily="34" charset="0"/>
              </a:rPr>
              <a:t>© 2019 The MITRE Corporation. All rights reserved.</a:t>
            </a:r>
            <a:endParaRPr lang="en-US" sz="800"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126851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B974D-12C8-4A28-A2FF-FE63191CDABA}"/>
              </a:ext>
            </a:extLst>
          </p:cNvPr>
          <p:cNvSpPr>
            <a:spLocks noGrp="1"/>
          </p:cNvSpPr>
          <p:nvPr>
            <p:ph type="title"/>
          </p:nvPr>
        </p:nvSpPr>
        <p:spPr/>
        <p:txBody>
          <a:bodyPr/>
          <a:lstStyle/>
          <a:p>
            <a:r>
              <a:rPr lang="en-US"/>
              <a:t>Use DFDL to parse and unparse</a:t>
            </a:r>
          </a:p>
        </p:txBody>
      </p:sp>
      <p:sp>
        <p:nvSpPr>
          <p:cNvPr id="4" name="Footer Placeholder 3">
            <a:extLst>
              <a:ext uri="{FF2B5EF4-FFF2-40B4-BE49-F238E27FC236}">
                <a16:creationId xmlns:a16="http://schemas.microsoft.com/office/drawing/2014/main" id="{F71FC43A-56D6-48CC-959E-0C9607727B63}"/>
              </a:ext>
            </a:extLst>
          </p:cNvPr>
          <p:cNvSpPr>
            <a:spLocks noGrp="1"/>
          </p:cNvSpPr>
          <p:nvPr>
            <p:ph type="ftr" sz="quarter" idx="11"/>
          </p:nvPr>
        </p:nvSpPr>
        <p:spPr>
          <a:xfrm>
            <a:off x="616448" y="6521957"/>
            <a:ext cx="7536952" cy="239059"/>
          </a:xfrm>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Folded Corner 4">
            <a:extLst>
              <a:ext uri="{FF2B5EF4-FFF2-40B4-BE49-F238E27FC236}">
                <a16:creationId xmlns:a16="http://schemas.microsoft.com/office/drawing/2014/main" id="{0EC9AA96-ECB5-4AB1-B2D6-6A86906A8BF1}"/>
              </a:ext>
            </a:extLst>
          </p:cNvPr>
          <p:cNvSpPr/>
          <p:nvPr/>
        </p:nvSpPr>
        <p:spPr>
          <a:xfrm>
            <a:off x="616448" y="1676760"/>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7" name="Rectangle 6">
            <a:extLst>
              <a:ext uri="{FF2B5EF4-FFF2-40B4-BE49-F238E27FC236}">
                <a16:creationId xmlns:a16="http://schemas.microsoft.com/office/drawing/2014/main" id="{60950A07-64AC-4963-8ED4-02ED3DFE53E0}"/>
              </a:ext>
            </a:extLst>
          </p:cNvPr>
          <p:cNvSpPr/>
          <p:nvPr/>
        </p:nvSpPr>
        <p:spPr>
          <a:xfrm>
            <a:off x="3241443" y="2142971"/>
            <a:ext cx="1756978"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9" name="Arrow: Right 8">
            <a:extLst>
              <a:ext uri="{FF2B5EF4-FFF2-40B4-BE49-F238E27FC236}">
                <a16:creationId xmlns:a16="http://schemas.microsoft.com/office/drawing/2014/main" id="{3C58A3EB-5A13-4A4D-80B5-B92E8893BC77}"/>
              </a:ext>
            </a:extLst>
          </p:cNvPr>
          <p:cNvSpPr/>
          <p:nvPr/>
        </p:nvSpPr>
        <p:spPr>
          <a:xfrm rot="16200000">
            <a:off x="3844133" y="2840023"/>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99842AF-88D4-4038-A4C5-F7C38497FF93}"/>
              </a:ext>
            </a:extLst>
          </p:cNvPr>
          <p:cNvSpPr txBox="1"/>
          <p:nvPr/>
        </p:nvSpPr>
        <p:spPr>
          <a:xfrm>
            <a:off x="3669889" y="1664739"/>
            <a:ext cx="875561" cy="461665"/>
          </a:xfrm>
          <a:prstGeom prst="rect">
            <a:avLst/>
          </a:prstGeom>
          <a:noFill/>
        </p:spPr>
        <p:txBody>
          <a:bodyPr wrap="none" rtlCol="0">
            <a:spAutoFit/>
          </a:bodyPr>
          <a:lstStyle/>
          <a:p>
            <a:r>
              <a:rPr lang="en-US" sz="2400" i="1"/>
              <a:t>parse</a:t>
            </a:r>
            <a:endParaRPr lang="en-US" sz="2400" i="1">
              <a:latin typeface="Times New Roman" panose="02020603050405020304" pitchFamily="18" charset="0"/>
              <a:cs typeface="Times New Roman" panose="02020603050405020304" pitchFamily="18" charset="0"/>
            </a:endParaRPr>
          </a:p>
        </p:txBody>
      </p:sp>
      <p:sp>
        <p:nvSpPr>
          <p:cNvPr id="12" name="Rectangle: Folded Corner 11">
            <a:extLst>
              <a:ext uri="{FF2B5EF4-FFF2-40B4-BE49-F238E27FC236}">
                <a16:creationId xmlns:a16="http://schemas.microsoft.com/office/drawing/2014/main" id="{8ED04E26-71BA-423C-9994-ABD4C6CC9A10}"/>
              </a:ext>
            </a:extLst>
          </p:cNvPr>
          <p:cNvSpPr/>
          <p:nvPr/>
        </p:nvSpPr>
        <p:spPr>
          <a:xfrm>
            <a:off x="5567141" y="1894483"/>
            <a:ext cx="1194630" cy="98483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13" name="Arrow: Right 12">
            <a:extLst>
              <a:ext uri="{FF2B5EF4-FFF2-40B4-BE49-F238E27FC236}">
                <a16:creationId xmlns:a16="http://schemas.microsoft.com/office/drawing/2014/main" id="{D23C1546-4A97-42EC-9D43-0231B5AADDBF}"/>
              </a:ext>
            </a:extLst>
          </p:cNvPr>
          <p:cNvSpPr/>
          <p:nvPr/>
        </p:nvSpPr>
        <p:spPr>
          <a:xfrm>
            <a:off x="6777774" y="2189466"/>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FC9E48B-746C-4799-948F-92C057AB90B1}"/>
              </a:ext>
            </a:extLst>
          </p:cNvPr>
          <p:cNvSpPr/>
          <p:nvPr/>
        </p:nvSpPr>
        <p:spPr>
          <a:xfrm>
            <a:off x="7337007" y="2142971"/>
            <a:ext cx="1792298"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16" name="Arrow: Right 15">
            <a:extLst>
              <a:ext uri="{FF2B5EF4-FFF2-40B4-BE49-F238E27FC236}">
                <a16:creationId xmlns:a16="http://schemas.microsoft.com/office/drawing/2014/main" id="{034DA28B-B891-40C7-9717-E22722FE2624}"/>
              </a:ext>
            </a:extLst>
          </p:cNvPr>
          <p:cNvSpPr/>
          <p:nvPr/>
        </p:nvSpPr>
        <p:spPr>
          <a:xfrm rot="16200000">
            <a:off x="7939697" y="2840023"/>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CC54AE6F-F2A5-466E-BAE4-AA35E1705AD0}"/>
              </a:ext>
            </a:extLst>
          </p:cNvPr>
          <p:cNvSpPr txBox="1"/>
          <p:nvPr/>
        </p:nvSpPr>
        <p:spPr>
          <a:xfrm>
            <a:off x="7621777" y="1677940"/>
            <a:ext cx="1192955" cy="461665"/>
          </a:xfrm>
          <a:prstGeom prst="rect">
            <a:avLst/>
          </a:prstGeom>
          <a:noFill/>
        </p:spPr>
        <p:txBody>
          <a:bodyPr wrap="none" rtlCol="0">
            <a:spAutoFit/>
          </a:bodyPr>
          <a:lstStyle/>
          <a:p>
            <a:r>
              <a:rPr lang="en-US" sz="2400" i="1"/>
              <a:t>unparse</a:t>
            </a:r>
            <a:endParaRPr lang="en-US" sz="2400" i="1">
              <a:latin typeface="Times New Roman" panose="02020603050405020304" pitchFamily="18" charset="0"/>
              <a:cs typeface="Times New Roman" panose="02020603050405020304" pitchFamily="18" charset="0"/>
            </a:endParaRPr>
          </a:p>
        </p:txBody>
      </p:sp>
      <p:sp>
        <p:nvSpPr>
          <p:cNvPr id="19" name="Rectangle: Folded Corner 18">
            <a:extLst>
              <a:ext uri="{FF2B5EF4-FFF2-40B4-BE49-F238E27FC236}">
                <a16:creationId xmlns:a16="http://schemas.microsoft.com/office/drawing/2014/main" id="{11C4E3A5-6AD4-4788-BDCB-55D13A2A6C81}"/>
              </a:ext>
            </a:extLst>
          </p:cNvPr>
          <p:cNvSpPr/>
          <p:nvPr/>
        </p:nvSpPr>
        <p:spPr>
          <a:xfrm>
            <a:off x="9646700" y="1715132"/>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20" name="Arrow: Right 19">
            <a:extLst>
              <a:ext uri="{FF2B5EF4-FFF2-40B4-BE49-F238E27FC236}">
                <a16:creationId xmlns:a16="http://schemas.microsoft.com/office/drawing/2014/main" id="{108C9691-488C-4DCE-86E8-FA98099D2583}"/>
              </a:ext>
            </a:extLst>
          </p:cNvPr>
          <p:cNvSpPr/>
          <p:nvPr/>
        </p:nvSpPr>
        <p:spPr>
          <a:xfrm>
            <a:off x="2702481" y="2199369"/>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Right 20">
            <a:extLst>
              <a:ext uri="{FF2B5EF4-FFF2-40B4-BE49-F238E27FC236}">
                <a16:creationId xmlns:a16="http://schemas.microsoft.com/office/drawing/2014/main" id="{D8E5AE00-CBA6-4797-8B0E-3582F4630494}"/>
              </a:ext>
            </a:extLst>
          </p:cNvPr>
          <p:cNvSpPr/>
          <p:nvPr/>
        </p:nvSpPr>
        <p:spPr>
          <a:xfrm>
            <a:off x="5018690" y="2177674"/>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CD7A560E-4F8E-4D2B-9D49-F5BD86C49E25}"/>
              </a:ext>
            </a:extLst>
          </p:cNvPr>
          <p:cNvSpPr/>
          <p:nvPr/>
        </p:nvSpPr>
        <p:spPr>
          <a:xfrm>
            <a:off x="9108133" y="2189465"/>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EAD8CF9-FF05-4B44-9E62-684A2BB65555}"/>
              </a:ext>
            </a:extLst>
          </p:cNvPr>
          <p:cNvSpPr txBox="1"/>
          <p:nvPr/>
        </p:nvSpPr>
        <p:spPr>
          <a:xfrm>
            <a:off x="9646700" y="3429000"/>
            <a:ext cx="2059335" cy="1569660"/>
          </a:xfrm>
          <a:prstGeom prst="rect">
            <a:avLst/>
          </a:prstGeom>
          <a:noFill/>
        </p:spPr>
        <p:txBody>
          <a:bodyPr wrap="square" rtlCol="0">
            <a:spAutoFit/>
          </a:bodyPr>
          <a:lstStyle/>
          <a:p>
            <a:r>
              <a:rPr lang="en-US" sz="2400"/>
              <a:t>Reconstitute the original (native) data format</a:t>
            </a:r>
          </a:p>
        </p:txBody>
      </p:sp>
      <p:sp>
        <p:nvSpPr>
          <p:cNvPr id="8" name="Rectangle: Folded Corner 7">
            <a:extLst>
              <a:ext uri="{FF2B5EF4-FFF2-40B4-BE49-F238E27FC236}">
                <a16:creationId xmlns:a16="http://schemas.microsoft.com/office/drawing/2014/main" id="{B55D1E82-F9AA-4D96-86BF-D2A34CA255CB}"/>
              </a:ext>
            </a:extLst>
          </p:cNvPr>
          <p:cNvSpPr/>
          <p:nvPr/>
        </p:nvSpPr>
        <p:spPr>
          <a:xfrm>
            <a:off x="3514907" y="3429000"/>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
        <p:nvSpPr>
          <p:cNvPr id="15" name="Rectangle: Folded Corner 14">
            <a:extLst>
              <a:ext uri="{FF2B5EF4-FFF2-40B4-BE49-F238E27FC236}">
                <a16:creationId xmlns:a16="http://schemas.microsoft.com/office/drawing/2014/main" id="{60962A7D-63B1-4B4C-9E08-FB9E2EE35174}"/>
              </a:ext>
            </a:extLst>
          </p:cNvPr>
          <p:cNvSpPr/>
          <p:nvPr/>
        </p:nvSpPr>
        <p:spPr>
          <a:xfrm>
            <a:off x="7610471" y="3429000"/>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Tree>
    <p:extLst>
      <p:ext uri="{BB962C8B-B14F-4D97-AF65-F5344CB8AC3E}">
        <p14:creationId xmlns:p14="http://schemas.microsoft.com/office/powerpoint/2010/main" val="848433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B974D-12C8-4A28-A2FF-FE63191CDABA}"/>
              </a:ext>
            </a:extLst>
          </p:cNvPr>
          <p:cNvSpPr>
            <a:spLocks noGrp="1"/>
          </p:cNvSpPr>
          <p:nvPr>
            <p:ph type="title"/>
          </p:nvPr>
        </p:nvSpPr>
        <p:spPr/>
        <p:txBody>
          <a:bodyPr/>
          <a:lstStyle/>
          <a:p>
            <a:r>
              <a:rPr lang="en-US"/>
              <a:t>Use DFDL to parse and unparse</a:t>
            </a:r>
          </a:p>
        </p:txBody>
      </p:sp>
      <p:sp>
        <p:nvSpPr>
          <p:cNvPr id="4" name="Footer Placeholder 3">
            <a:extLst>
              <a:ext uri="{FF2B5EF4-FFF2-40B4-BE49-F238E27FC236}">
                <a16:creationId xmlns:a16="http://schemas.microsoft.com/office/drawing/2014/main" id="{F71FC43A-56D6-48CC-959E-0C9607727B63}"/>
              </a:ext>
            </a:extLst>
          </p:cNvPr>
          <p:cNvSpPr>
            <a:spLocks noGrp="1"/>
          </p:cNvSpPr>
          <p:nvPr>
            <p:ph type="ftr" sz="quarter" idx="11"/>
          </p:nvPr>
        </p:nvSpPr>
        <p:spPr>
          <a:xfrm>
            <a:off x="616448" y="6521957"/>
            <a:ext cx="7536952" cy="239059"/>
          </a:xfrm>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6" name="Explosion: 8 Points 5">
            <a:extLst>
              <a:ext uri="{FF2B5EF4-FFF2-40B4-BE49-F238E27FC236}">
                <a16:creationId xmlns:a16="http://schemas.microsoft.com/office/drawing/2014/main" id="{8F1A753F-FFAE-42BE-B985-597C1F34EF2C}"/>
              </a:ext>
            </a:extLst>
          </p:cNvPr>
          <p:cNvSpPr/>
          <p:nvPr/>
        </p:nvSpPr>
        <p:spPr>
          <a:xfrm>
            <a:off x="5567141" y="4872869"/>
            <a:ext cx="2275001" cy="1985131"/>
          </a:xfrm>
          <a:prstGeom prst="irregularSeal1">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Same</a:t>
            </a:r>
          </a:p>
        </p:txBody>
      </p:sp>
      <p:cxnSp>
        <p:nvCxnSpPr>
          <p:cNvPr id="17" name="Straight Arrow Connector 16">
            <a:extLst>
              <a:ext uri="{FF2B5EF4-FFF2-40B4-BE49-F238E27FC236}">
                <a16:creationId xmlns:a16="http://schemas.microsoft.com/office/drawing/2014/main" id="{97AA44B5-CA6B-4736-8AFB-7D6B0D9CB42E}"/>
              </a:ext>
            </a:extLst>
          </p:cNvPr>
          <p:cNvCxnSpPr/>
          <p:nvPr/>
        </p:nvCxnSpPr>
        <p:spPr>
          <a:xfrm flipH="1" flipV="1">
            <a:off x="5164185" y="4644302"/>
            <a:ext cx="919566" cy="795078"/>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a:extLst>
              <a:ext uri="{FF2B5EF4-FFF2-40B4-BE49-F238E27FC236}">
                <a16:creationId xmlns:a16="http://schemas.microsoft.com/office/drawing/2014/main" id="{EC5EF40F-624F-4887-A0AA-EE5C952093E1}"/>
              </a:ext>
            </a:extLst>
          </p:cNvPr>
          <p:cNvCxnSpPr>
            <a:cxnSpLocks/>
          </p:cNvCxnSpPr>
          <p:nvPr/>
        </p:nvCxnSpPr>
        <p:spPr>
          <a:xfrm flipV="1">
            <a:off x="7012689" y="4601469"/>
            <a:ext cx="597782" cy="692468"/>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24" name="Rectangle: Folded Corner 23">
            <a:extLst>
              <a:ext uri="{FF2B5EF4-FFF2-40B4-BE49-F238E27FC236}">
                <a16:creationId xmlns:a16="http://schemas.microsoft.com/office/drawing/2014/main" id="{7B79997D-7A35-41A6-9A1B-2E00B6CAA57A}"/>
              </a:ext>
            </a:extLst>
          </p:cNvPr>
          <p:cNvSpPr/>
          <p:nvPr/>
        </p:nvSpPr>
        <p:spPr>
          <a:xfrm>
            <a:off x="616448" y="1676760"/>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25" name="Rectangle 24">
            <a:extLst>
              <a:ext uri="{FF2B5EF4-FFF2-40B4-BE49-F238E27FC236}">
                <a16:creationId xmlns:a16="http://schemas.microsoft.com/office/drawing/2014/main" id="{42763B97-93B5-4CD5-944E-21C869D94112}"/>
              </a:ext>
            </a:extLst>
          </p:cNvPr>
          <p:cNvSpPr/>
          <p:nvPr/>
        </p:nvSpPr>
        <p:spPr>
          <a:xfrm>
            <a:off x="3241443" y="2142971"/>
            <a:ext cx="1756978"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26" name="Arrow: Right 25">
            <a:extLst>
              <a:ext uri="{FF2B5EF4-FFF2-40B4-BE49-F238E27FC236}">
                <a16:creationId xmlns:a16="http://schemas.microsoft.com/office/drawing/2014/main" id="{9842C8AF-43AF-40BE-B448-6809D82F43F5}"/>
              </a:ext>
            </a:extLst>
          </p:cNvPr>
          <p:cNvSpPr/>
          <p:nvPr/>
        </p:nvSpPr>
        <p:spPr>
          <a:xfrm rot="16200000">
            <a:off x="3844133" y="2840023"/>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BD20DAA-BBA8-4B62-9DA9-F4136A5A361B}"/>
              </a:ext>
            </a:extLst>
          </p:cNvPr>
          <p:cNvSpPr txBox="1"/>
          <p:nvPr/>
        </p:nvSpPr>
        <p:spPr>
          <a:xfrm>
            <a:off x="3669889" y="1664739"/>
            <a:ext cx="875561" cy="461665"/>
          </a:xfrm>
          <a:prstGeom prst="rect">
            <a:avLst/>
          </a:prstGeom>
          <a:noFill/>
        </p:spPr>
        <p:txBody>
          <a:bodyPr wrap="none" rtlCol="0">
            <a:spAutoFit/>
          </a:bodyPr>
          <a:lstStyle/>
          <a:p>
            <a:r>
              <a:rPr lang="en-US" sz="2400" i="1"/>
              <a:t>parse</a:t>
            </a:r>
            <a:endParaRPr lang="en-US" sz="2400" i="1">
              <a:latin typeface="Times New Roman" panose="02020603050405020304" pitchFamily="18" charset="0"/>
              <a:cs typeface="Times New Roman" panose="02020603050405020304" pitchFamily="18" charset="0"/>
            </a:endParaRPr>
          </a:p>
        </p:txBody>
      </p:sp>
      <p:sp>
        <p:nvSpPr>
          <p:cNvPr id="28" name="Rectangle: Folded Corner 27">
            <a:extLst>
              <a:ext uri="{FF2B5EF4-FFF2-40B4-BE49-F238E27FC236}">
                <a16:creationId xmlns:a16="http://schemas.microsoft.com/office/drawing/2014/main" id="{3337B7BB-94E2-46E4-8DBC-A4136EA050DA}"/>
              </a:ext>
            </a:extLst>
          </p:cNvPr>
          <p:cNvSpPr/>
          <p:nvPr/>
        </p:nvSpPr>
        <p:spPr>
          <a:xfrm>
            <a:off x="5567141" y="1894483"/>
            <a:ext cx="1194630" cy="98483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29" name="Arrow: Right 28">
            <a:extLst>
              <a:ext uri="{FF2B5EF4-FFF2-40B4-BE49-F238E27FC236}">
                <a16:creationId xmlns:a16="http://schemas.microsoft.com/office/drawing/2014/main" id="{D6A101B4-24FF-4B64-A6AC-E63374EC5832}"/>
              </a:ext>
            </a:extLst>
          </p:cNvPr>
          <p:cNvSpPr/>
          <p:nvPr/>
        </p:nvSpPr>
        <p:spPr>
          <a:xfrm>
            <a:off x="6777774" y="2189466"/>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2F5F1EE-2E77-4789-ABDA-725202837B36}"/>
              </a:ext>
            </a:extLst>
          </p:cNvPr>
          <p:cNvSpPr/>
          <p:nvPr/>
        </p:nvSpPr>
        <p:spPr>
          <a:xfrm>
            <a:off x="7337007" y="2142971"/>
            <a:ext cx="1792298"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31" name="Arrow: Right 30">
            <a:extLst>
              <a:ext uri="{FF2B5EF4-FFF2-40B4-BE49-F238E27FC236}">
                <a16:creationId xmlns:a16="http://schemas.microsoft.com/office/drawing/2014/main" id="{A62A33DF-DCF8-4DDC-830A-98DCC53C15A1}"/>
              </a:ext>
            </a:extLst>
          </p:cNvPr>
          <p:cNvSpPr/>
          <p:nvPr/>
        </p:nvSpPr>
        <p:spPr>
          <a:xfrm rot="16200000">
            <a:off x="7939697" y="2840023"/>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C871ADE-88E4-4030-A238-332EF4B041AF}"/>
              </a:ext>
            </a:extLst>
          </p:cNvPr>
          <p:cNvSpPr txBox="1"/>
          <p:nvPr/>
        </p:nvSpPr>
        <p:spPr>
          <a:xfrm>
            <a:off x="7621777" y="1677940"/>
            <a:ext cx="1192955" cy="461665"/>
          </a:xfrm>
          <a:prstGeom prst="rect">
            <a:avLst/>
          </a:prstGeom>
          <a:noFill/>
        </p:spPr>
        <p:txBody>
          <a:bodyPr wrap="none" rtlCol="0">
            <a:spAutoFit/>
          </a:bodyPr>
          <a:lstStyle/>
          <a:p>
            <a:r>
              <a:rPr lang="en-US" sz="2400" i="1"/>
              <a:t>unparse</a:t>
            </a:r>
            <a:endParaRPr lang="en-US" sz="2400" i="1">
              <a:latin typeface="Times New Roman" panose="02020603050405020304" pitchFamily="18" charset="0"/>
              <a:cs typeface="Times New Roman" panose="02020603050405020304" pitchFamily="18" charset="0"/>
            </a:endParaRPr>
          </a:p>
        </p:txBody>
      </p:sp>
      <p:sp>
        <p:nvSpPr>
          <p:cNvPr id="33" name="Rectangle: Folded Corner 32">
            <a:extLst>
              <a:ext uri="{FF2B5EF4-FFF2-40B4-BE49-F238E27FC236}">
                <a16:creationId xmlns:a16="http://schemas.microsoft.com/office/drawing/2014/main" id="{2C40A868-912B-432B-93D1-F607F97CF939}"/>
              </a:ext>
            </a:extLst>
          </p:cNvPr>
          <p:cNvSpPr/>
          <p:nvPr/>
        </p:nvSpPr>
        <p:spPr>
          <a:xfrm>
            <a:off x="9646700" y="1715132"/>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34" name="Arrow: Right 33">
            <a:extLst>
              <a:ext uri="{FF2B5EF4-FFF2-40B4-BE49-F238E27FC236}">
                <a16:creationId xmlns:a16="http://schemas.microsoft.com/office/drawing/2014/main" id="{21071E9C-E597-4061-92CC-EF6EB495CFFF}"/>
              </a:ext>
            </a:extLst>
          </p:cNvPr>
          <p:cNvSpPr/>
          <p:nvPr/>
        </p:nvSpPr>
        <p:spPr>
          <a:xfrm>
            <a:off x="2702481" y="2199369"/>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Right 34">
            <a:extLst>
              <a:ext uri="{FF2B5EF4-FFF2-40B4-BE49-F238E27FC236}">
                <a16:creationId xmlns:a16="http://schemas.microsoft.com/office/drawing/2014/main" id="{60EE57A4-5073-4105-9821-586AF9F0E0D2}"/>
              </a:ext>
            </a:extLst>
          </p:cNvPr>
          <p:cNvSpPr/>
          <p:nvPr/>
        </p:nvSpPr>
        <p:spPr>
          <a:xfrm>
            <a:off x="5018690" y="2177674"/>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57B28272-CEE2-44D3-81E2-BD1CC8BE5022}"/>
              </a:ext>
            </a:extLst>
          </p:cNvPr>
          <p:cNvSpPr/>
          <p:nvPr/>
        </p:nvSpPr>
        <p:spPr>
          <a:xfrm>
            <a:off x="9108133" y="2189465"/>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4DDC0E95-C8E3-433C-85CC-A03D0602302F}"/>
              </a:ext>
            </a:extLst>
          </p:cNvPr>
          <p:cNvSpPr txBox="1"/>
          <p:nvPr/>
        </p:nvSpPr>
        <p:spPr>
          <a:xfrm>
            <a:off x="9646700" y="3429000"/>
            <a:ext cx="2059335" cy="1569660"/>
          </a:xfrm>
          <a:prstGeom prst="rect">
            <a:avLst/>
          </a:prstGeom>
          <a:noFill/>
        </p:spPr>
        <p:txBody>
          <a:bodyPr wrap="square" rtlCol="0">
            <a:spAutoFit/>
          </a:bodyPr>
          <a:lstStyle/>
          <a:p>
            <a:r>
              <a:rPr lang="en-US" sz="2400"/>
              <a:t>Reconstitute the original (native) data format</a:t>
            </a:r>
          </a:p>
        </p:txBody>
      </p:sp>
      <p:sp>
        <p:nvSpPr>
          <p:cNvPr id="38" name="Rectangle: Folded Corner 37">
            <a:extLst>
              <a:ext uri="{FF2B5EF4-FFF2-40B4-BE49-F238E27FC236}">
                <a16:creationId xmlns:a16="http://schemas.microsoft.com/office/drawing/2014/main" id="{5489CF37-73C1-4815-938E-86B86B8340F8}"/>
              </a:ext>
            </a:extLst>
          </p:cNvPr>
          <p:cNvSpPr/>
          <p:nvPr/>
        </p:nvSpPr>
        <p:spPr>
          <a:xfrm>
            <a:off x="3514907" y="3429000"/>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
        <p:nvSpPr>
          <p:cNvPr id="39" name="Rectangle: Folded Corner 38">
            <a:extLst>
              <a:ext uri="{FF2B5EF4-FFF2-40B4-BE49-F238E27FC236}">
                <a16:creationId xmlns:a16="http://schemas.microsoft.com/office/drawing/2014/main" id="{5CF4AC6E-94DE-464E-8B66-19F731EBE5F3}"/>
              </a:ext>
            </a:extLst>
          </p:cNvPr>
          <p:cNvSpPr/>
          <p:nvPr/>
        </p:nvSpPr>
        <p:spPr>
          <a:xfrm>
            <a:off x="7610471" y="3429000"/>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Tree>
    <p:extLst>
      <p:ext uri="{BB962C8B-B14F-4D97-AF65-F5344CB8AC3E}">
        <p14:creationId xmlns:p14="http://schemas.microsoft.com/office/powerpoint/2010/main" val="103986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B974D-12C8-4A28-A2FF-FE63191CDABA}"/>
              </a:ext>
            </a:extLst>
          </p:cNvPr>
          <p:cNvSpPr>
            <a:spLocks noGrp="1"/>
          </p:cNvSpPr>
          <p:nvPr>
            <p:ph type="title"/>
          </p:nvPr>
        </p:nvSpPr>
        <p:spPr/>
        <p:txBody>
          <a:bodyPr/>
          <a:lstStyle/>
          <a:p>
            <a:r>
              <a:rPr lang="en-US"/>
              <a:t>Terminology</a:t>
            </a:r>
          </a:p>
        </p:txBody>
      </p:sp>
      <p:sp>
        <p:nvSpPr>
          <p:cNvPr id="4" name="Footer Placeholder 3">
            <a:extLst>
              <a:ext uri="{FF2B5EF4-FFF2-40B4-BE49-F238E27FC236}">
                <a16:creationId xmlns:a16="http://schemas.microsoft.com/office/drawing/2014/main" id="{F71FC43A-56D6-48CC-959E-0C9607727B63}"/>
              </a:ext>
            </a:extLst>
          </p:cNvPr>
          <p:cNvSpPr>
            <a:spLocks noGrp="1"/>
          </p:cNvSpPr>
          <p:nvPr>
            <p:ph type="ftr" sz="quarter" idx="11"/>
          </p:nvPr>
        </p:nvSpPr>
        <p:spPr>
          <a:xfrm>
            <a:off x="616448" y="6521957"/>
            <a:ext cx="7536952" cy="239059"/>
          </a:xfrm>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Folded Corner 4">
            <a:extLst>
              <a:ext uri="{FF2B5EF4-FFF2-40B4-BE49-F238E27FC236}">
                <a16:creationId xmlns:a16="http://schemas.microsoft.com/office/drawing/2014/main" id="{0EC9AA96-ECB5-4AB1-B2D6-6A86906A8BF1}"/>
              </a:ext>
            </a:extLst>
          </p:cNvPr>
          <p:cNvSpPr/>
          <p:nvPr/>
        </p:nvSpPr>
        <p:spPr>
          <a:xfrm>
            <a:off x="616448" y="1676760"/>
            <a:ext cx="2065764" cy="1443869"/>
          </a:xfrm>
          <a:prstGeom prst="foldedCorner">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Input file</a:t>
            </a:r>
          </a:p>
        </p:txBody>
      </p:sp>
      <p:sp>
        <p:nvSpPr>
          <p:cNvPr id="19" name="Rectangle: Folded Corner 18">
            <a:extLst>
              <a:ext uri="{FF2B5EF4-FFF2-40B4-BE49-F238E27FC236}">
                <a16:creationId xmlns:a16="http://schemas.microsoft.com/office/drawing/2014/main" id="{11C4E3A5-6AD4-4788-BDCB-55D13A2A6C81}"/>
              </a:ext>
            </a:extLst>
          </p:cNvPr>
          <p:cNvSpPr/>
          <p:nvPr/>
        </p:nvSpPr>
        <p:spPr>
          <a:xfrm>
            <a:off x="9646700" y="1715132"/>
            <a:ext cx="2065764" cy="1443869"/>
          </a:xfrm>
          <a:prstGeom prst="foldedCorner">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Reconstituted</a:t>
            </a:r>
          </a:p>
          <a:p>
            <a:pPr algn="ctr"/>
            <a:r>
              <a:rPr lang="en-US" sz="2400" b="1">
                <a:solidFill>
                  <a:schemeClr val="tx1"/>
                </a:solidFill>
              </a:rPr>
              <a:t>input file</a:t>
            </a:r>
          </a:p>
        </p:txBody>
      </p:sp>
      <p:sp>
        <p:nvSpPr>
          <p:cNvPr id="25" name="Rectangle 24">
            <a:extLst>
              <a:ext uri="{FF2B5EF4-FFF2-40B4-BE49-F238E27FC236}">
                <a16:creationId xmlns:a16="http://schemas.microsoft.com/office/drawing/2014/main" id="{35017681-4A2A-4EDB-B947-48A4D9E0AE29}"/>
              </a:ext>
            </a:extLst>
          </p:cNvPr>
          <p:cNvSpPr/>
          <p:nvPr/>
        </p:nvSpPr>
        <p:spPr>
          <a:xfrm>
            <a:off x="3241443" y="2142971"/>
            <a:ext cx="1756978"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26" name="Arrow: Right 25">
            <a:extLst>
              <a:ext uri="{FF2B5EF4-FFF2-40B4-BE49-F238E27FC236}">
                <a16:creationId xmlns:a16="http://schemas.microsoft.com/office/drawing/2014/main" id="{1BC53928-AE98-4E43-95F4-2DFB11AE8101}"/>
              </a:ext>
            </a:extLst>
          </p:cNvPr>
          <p:cNvSpPr/>
          <p:nvPr/>
        </p:nvSpPr>
        <p:spPr>
          <a:xfrm rot="16200000">
            <a:off x="3844133" y="2840023"/>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1DB26050-2FCF-4F8F-89E9-2AA6906B6701}"/>
              </a:ext>
            </a:extLst>
          </p:cNvPr>
          <p:cNvSpPr txBox="1"/>
          <p:nvPr/>
        </p:nvSpPr>
        <p:spPr>
          <a:xfrm>
            <a:off x="3669889" y="1664739"/>
            <a:ext cx="875561" cy="461665"/>
          </a:xfrm>
          <a:prstGeom prst="rect">
            <a:avLst/>
          </a:prstGeom>
          <a:noFill/>
        </p:spPr>
        <p:txBody>
          <a:bodyPr wrap="none" rtlCol="0">
            <a:spAutoFit/>
          </a:bodyPr>
          <a:lstStyle/>
          <a:p>
            <a:r>
              <a:rPr lang="en-US" sz="2400" i="1"/>
              <a:t>parse</a:t>
            </a:r>
            <a:endParaRPr lang="en-US" sz="2400" i="1">
              <a:latin typeface="Times New Roman" panose="02020603050405020304" pitchFamily="18" charset="0"/>
              <a:cs typeface="Times New Roman" panose="02020603050405020304" pitchFamily="18" charset="0"/>
            </a:endParaRPr>
          </a:p>
        </p:txBody>
      </p:sp>
      <p:sp>
        <p:nvSpPr>
          <p:cNvPr id="28" name="Rectangle: Folded Corner 27">
            <a:extLst>
              <a:ext uri="{FF2B5EF4-FFF2-40B4-BE49-F238E27FC236}">
                <a16:creationId xmlns:a16="http://schemas.microsoft.com/office/drawing/2014/main" id="{6C20B916-3991-4871-A986-EDCB32142B0F}"/>
              </a:ext>
            </a:extLst>
          </p:cNvPr>
          <p:cNvSpPr/>
          <p:nvPr/>
        </p:nvSpPr>
        <p:spPr>
          <a:xfrm>
            <a:off x="5567141" y="1894483"/>
            <a:ext cx="1194630" cy="98483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29" name="Arrow: Right 28">
            <a:extLst>
              <a:ext uri="{FF2B5EF4-FFF2-40B4-BE49-F238E27FC236}">
                <a16:creationId xmlns:a16="http://schemas.microsoft.com/office/drawing/2014/main" id="{2E92E2BE-2DFE-46E5-9996-876E038D11B0}"/>
              </a:ext>
            </a:extLst>
          </p:cNvPr>
          <p:cNvSpPr/>
          <p:nvPr/>
        </p:nvSpPr>
        <p:spPr>
          <a:xfrm>
            <a:off x="6777774" y="2189466"/>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CDC8639-14D3-450E-960A-180CF55F20BB}"/>
              </a:ext>
            </a:extLst>
          </p:cNvPr>
          <p:cNvSpPr/>
          <p:nvPr/>
        </p:nvSpPr>
        <p:spPr>
          <a:xfrm>
            <a:off x="7337007" y="2142971"/>
            <a:ext cx="1792298"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31" name="Arrow: Right 30">
            <a:extLst>
              <a:ext uri="{FF2B5EF4-FFF2-40B4-BE49-F238E27FC236}">
                <a16:creationId xmlns:a16="http://schemas.microsoft.com/office/drawing/2014/main" id="{B4AD829A-B93D-4B82-BD1A-2B2208B8A8FE}"/>
              </a:ext>
            </a:extLst>
          </p:cNvPr>
          <p:cNvSpPr/>
          <p:nvPr/>
        </p:nvSpPr>
        <p:spPr>
          <a:xfrm rot="16200000">
            <a:off x="7939697" y="2840023"/>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E66B651A-790F-4C90-9E84-D8C38E2892C7}"/>
              </a:ext>
            </a:extLst>
          </p:cNvPr>
          <p:cNvSpPr txBox="1"/>
          <p:nvPr/>
        </p:nvSpPr>
        <p:spPr>
          <a:xfrm>
            <a:off x="7621777" y="1677940"/>
            <a:ext cx="1192955" cy="461665"/>
          </a:xfrm>
          <a:prstGeom prst="rect">
            <a:avLst/>
          </a:prstGeom>
          <a:noFill/>
        </p:spPr>
        <p:txBody>
          <a:bodyPr wrap="none" rtlCol="0">
            <a:spAutoFit/>
          </a:bodyPr>
          <a:lstStyle/>
          <a:p>
            <a:r>
              <a:rPr lang="en-US" sz="2400" i="1"/>
              <a:t>unparse</a:t>
            </a:r>
            <a:endParaRPr lang="en-US" sz="2400" i="1">
              <a:latin typeface="Times New Roman" panose="02020603050405020304" pitchFamily="18" charset="0"/>
              <a:cs typeface="Times New Roman" panose="02020603050405020304" pitchFamily="18" charset="0"/>
            </a:endParaRPr>
          </a:p>
        </p:txBody>
      </p:sp>
      <p:sp>
        <p:nvSpPr>
          <p:cNvPr id="33" name="Arrow: Right 32">
            <a:extLst>
              <a:ext uri="{FF2B5EF4-FFF2-40B4-BE49-F238E27FC236}">
                <a16:creationId xmlns:a16="http://schemas.microsoft.com/office/drawing/2014/main" id="{E15E7FD1-FE3E-4E9D-B5D8-0A3E97398007}"/>
              </a:ext>
            </a:extLst>
          </p:cNvPr>
          <p:cNvSpPr/>
          <p:nvPr/>
        </p:nvSpPr>
        <p:spPr>
          <a:xfrm>
            <a:off x="2702481" y="2199369"/>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Right 33">
            <a:extLst>
              <a:ext uri="{FF2B5EF4-FFF2-40B4-BE49-F238E27FC236}">
                <a16:creationId xmlns:a16="http://schemas.microsoft.com/office/drawing/2014/main" id="{75F6DEBA-5A62-4B87-AC6E-513D95B1C661}"/>
              </a:ext>
            </a:extLst>
          </p:cNvPr>
          <p:cNvSpPr/>
          <p:nvPr/>
        </p:nvSpPr>
        <p:spPr>
          <a:xfrm>
            <a:off x="5018690" y="2177674"/>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Right 34">
            <a:extLst>
              <a:ext uri="{FF2B5EF4-FFF2-40B4-BE49-F238E27FC236}">
                <a16:creationId xmlns:a16="http://schemas.microsoft.com/office/drawing/2014/main" id="{9FA78264-8F11-41D5-96B3-E6176C34227F}"/>
              </a:ext>
            </a:extLst>
          </p:cNvPr>
          <p:cNvSpPr/>
          <p:nvPr/>
        </p:nvSpPr>
        <p:spPr>
          <a:xfrm>
            <a:off x="9108133" y="2189465"/>
            <a:ext cx="53856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Folded Corner 35">
            <a:extLst>
              <a:ext uri="{FF2B5EF4-FFF2-40B4-BE49-F238E27FC236}">
                <a16:creationId xmlns:a16="http://schemas.microsoft.com/office/drawing/2014/main" id="{4A19A37A-2BC8-4B24-AAF8-585DBB16C8C1}"/>
              </a:ext>
            </a:extLst>
          </p:cNvPr>
          <p:cNvSpPr/>
          <p:nvPr/>
        </p:nvSpPr>
        <p:spPr>
          <a:xfrm>
            <a:off x="3514907" y="3429000"/>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
        <p:nvSpPr>
          <p:cNvPr id="37" name="Rectangle: Folded Corner 36">
            <a:extLst>
              <a:ext uri="{FF2B5EF4-FFF2-40B4-BE49-F238E27FC236}">
                <a16:creationId xmlns:a16="http://schemas.microsoft.com/office/drawing/2014/main" id="{06AA3DEB-9467-4434-994D-F764C1BAF113}"/>
              </a:ext>
            </a:extLst>
          </p:cNvPr>
          <p:cNvSpPr/>
          <p:nvPr/>
        </p:nvSpPr>
        <p:spPr>
          <a:xfrm>
            <a:off x="7610471" y="3429000"/>
            <a:ext cx="1518833" cy="144386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Tree>
    <p:extLst>
      <p:ext uri="{BB962C8B-B14F-4D97-AF65-F5344CB8AC3E}">
        <p14:creationId xmlns:p14="http://schemas.microsoft.com/office/powerpoint/2010/main" val="3208560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4D5DA-EC57-44E9-A44E-410A2DB21B03}"/>
              </a:ext>
            </a:extLst>
          </p:cNvPr>
          <p:cNvSpPr>
            <a:spLocks noGrp="1"/>
          </p:cNvSpPr>
          <p:nvPr>
            <p:ph type="title"/>
          </p:nvPr>
        </p:nvSpPr>
        <p:spPr/>
        <p:txBody>
          <a:bodyPr/>
          <a:lstStyle/>
          <a:p>
            <a:r>
              <a:rPr lang="en-US"/>
              <a:t>Typical workflow</a:t>
            </a:r>
          </a:p>
        </p:txBody>
      </p:sp>
      <p:sp>
        <p:nvSpPr>
          <p:cNvPr id="5" name="Rectangle: Folded Corner 4">
            <a:extLst>
              <a:ext uri="{FF2B5EF4-FFF2-40B4-BE49-F238E27FC236}">
                <a16:creationId xmlns:a16="http://schemas.microsoft.com/office/drawing/2014/main" id="{9E268A81-CAC6-4630-9D1E-AD4A94E4E888}"/>
              </a:ext>
            </a:extLst>
          </p:cNvPr>
          <p:cNvSpPr/>
          <p:nvPr/>
        </p:nvSpPr>
        <p:spPr>
          <a:xfrm>
            <a:off x="1170254" y="1470365"/>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6" name="Arrow: Right 5">
            <a:extLst>
              <a:ext uri="{FF2B5EF4-FFF2-40B4-BE49-F238E27FC236}">
                <a16:creationId xmlns:a16="http://schemas.microsoft.com/office/drawing/2014/main" id="{A21C2705-CB35-4BFB-8A99-0E55CED53555}"/>
              </a:ext>
            </a:extLst>
          </p:cNvPr>
          <p:cNvSpPr/>
          <p:nvPr/>
        </p:nvSpPr>
        <p:spPr>
          <a:xfrm rot="5400000" flipV="1">
            <a:off x="1815032" y="3093110"/>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Folded Corner 6">
            <a:extLst>
              <a:ext uri="{FF2B5EF4-FFF2-40B4-BE49-F238E27FC236}">
                <a16:creationId xmlns:a16="http://schemas.microsoft.com/office/drawing/2014/main" id="{798A8E7E-F11C-41BB-9FF4-1149D667005E}"/>
              </a:ext>
            </a:extLst>
          </p:cNvPr>
          <p:cNvSpPr/>
          <p:nvPr/>
        </p:nvSpPr>
        <p:spPr>
          <a:xfrm>
            <a:off x="1605820" y="3690441"/>
            <a:ext cx="1194630" cy="98483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8" name="TextBox 7">
            <a:extLst>
              <a:ext uri="{FF2B5EF4-FFF2-40B4-BE49-F238E27FC236}">
                <a16:creationId xmlns:a16="http://schemas.microsoft.com/office/drawing/2014/main" id="{B445844C-D7B9-4AB9-B991-12047FDB8B95}"/>
              </a:ext>
            </a:extLst>
          </p:cNvPr>
          <p:cNvSpPr txBox="1"/>
          <p:nvPr/>
        </p:nvSpPr>
        <p:spPr>
          <a:xfrm>
            <a:off x="2412363" y="2989737"/>
            <a:ext cx="875561" cy="461665"/>
          </a:xfrm>
          <a:prstGeom prst="rect">
            <a:avLst/>
          </a:prstGeom>
          <a:noFill/>
        </p:spPr>
        <p:txBody>
          <a:bodyPr wrap="none" rtlCol="0">
            <a:spAutoFit/>
          </a:bodyPr>
          <a:lstStyle/>
          <a:p>
            <a:r>
              <a:rPr lang="en-US" sz="2400" i="1"/>
              <a:t>parse</a:t>
            </a:r>
          </a:p>
        </p:txBody>
      </p:sp>
      <p:sp>
        <p:nvSpPr>
          <p:cNvPr id="9" name="Arrow: Right 8">
            <a:extLst>
              <a:ext uri="{FF2B5EF4-FFF2-40B4-BE49-F238E27FC236}">
                <a16:creationId xmlns:a16="http://schemas.microsoft.com/office/drawing/2014/main" id="{ED692DFD-7077-40ED-95B0-CCC5469777C7}"/>
              </a:ext>
            </a:extLst>
          </p:cNvPr>
          <p:cNvSpPr/>
          <p:nvPr/>
        </p:nvSpPr>
        <p:spPr>
          <a:xfrm flipV="1">
            <a:off x="2800450" y="3939648"/>
            <a:ext cx="1411605"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3A33306-E585-487B-85D3-959DF7FF5745}"/>
              </a:ext>
            </a:extLst>
          </p:cNvPr>
          <p:cNvSpPr txBox="1"/>
          <p:nvPr/>
        </p:nvSpPr>
        <p:spPr>
          <a:xfrm>
            <a:off x="2737176" y="4307821"/>
            <a:ext cx="1411605" cy="830997"/>
          </a:xfrm>
          <a:prstGeom prst="rect">
            <a:avLst/>
          </a:prstGeom>
          <a:noFill/>
        </p:spPr>
        <p:txBody>
          <a:bodyPr wrap="none" rtlCol="0">
            <a:spAutoFit/>
          </a:bodyPr>
          <a:lstStyle/>
          <a:p>
            <a:pPr algn="ctr"/>
            <a:r>
              <a:rPr lang="en-US" sz="2400"/>
              <a:t>XSD</a:t>
            </a:r>
          </a:p>
          <a:p>
            <a:pPr algn="ctr"/>
            <a:r>
              <a:rPr lang="en-US" sz="2400"/>
              <a:t>validation</a:t>
            </a:r>
          </a:p>
        </p:txBody>
      </p:sp>
      <p:sp>
        <p:nvSpPr>
          <p:cNvPr id="12" name="Rectangle: Folded Corner 11">
            <a:extLst>
              <a:ext uri="{FF2B5EF4-FFF2-40B4-BE49-F238E27FC236}">
                <a16:creationId xmlns:a16="http://schemas.microsoft.com/office/drawing/2014/main" id="{37785C85-0748-4CF9-A12C-EE343D2F97C2}"/>
              </a:ext>
            </a:extLst>
          </p:cNvPr>
          <p:cNvSpPr/>
          <p:nvPr/>
        </p:nvSpPr>
        <p:spPr>
          <a:xfrm>
            <a:off x="4212055" y="3656456"/>
            <a:ext cx="1194630" cy="98483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13" name="Arrow: Right 12">
            <a:extLst>
              <a:ext uri="{FF2B5EF4-FFF2-40B4-BE49-F238E27FC236}">
                <a16:creationId xmlns:a16="http://schemas.microsoft.com/office/drawing/2014/main" id="{495D8D27-F4B7-427B-B73F-2E52628E11A1}"/>
              </a:ext>
            </a:extLst>
          </p:cNvPr>
          <p:cNvSpPr/>
          <p:nvPr/>
        </p:nvSpPr>
        <p:spPr>
          <a:xfrm flipV="1">
            <a:off x="5411885" y="3889940"/>
            <a:ext cx="1411605"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4F020FE4-3ED0-4FD5-8D72-E5532D6845AE}"/>
              </a:ext>
            </a:extLst>
          </p:cNvPr>
          <p:cNvSpPr txBox="1"/>
          <p:nvPr/>
        </p:nvSpPr>
        <p:spPr>
          <a:xfrm>
            <a:off x="4764801" y="4258106"/>
            <a:ext cx="2662397" cy="1200329"/>
          </a:xfrm>
          <a:prstGeom prst="rect">
            <a:avLst/>
          </a:prstGeom>
          <a:noFill/>
        </p:spPr>
        <p:txBody>
          <a:bodyPr wrap="none" rtlCol="0">
            <a:spAutoFit/>
          </a:bodyPr>
          <a:lstStyle/>
          <a:p>
            <a:pPr algn="ctr"/>
            <a:r>
              <a:rPr lang="en-US" sz="2400"/>
              <a:t>XSLT</a:t>
            </a:r>
          </a:p>
          <a:p>
            <a:pPr algn="ctr"/>
            <a:r>
              <a:rPr lang="en-US" sz="2400"/>
              <a:t>Transform</a:t>
            </a:r>
          </a:p>
          <a:p>
            <a:pPr algn="ctr"/>
            <a:r>
              <a:rPr lang="en-US" sz="2400"/>
              <a:t>(e.g., fuzz locations)</a:t>
            </a:r>
          </a:p>
        </p:txBody>
      </p:sp>
      <p:sp>
        <p:nvSpPr>
          <p:cNvPr id="15" name="Rectangle: Folded Corner 14">
            <a:extLst>
              <a:ext uri="{FF2B5EF4-FFF2-40B4-BE49-F238E27FC236}">
                <a16:creationId xmlns:a16="http://schemas.microsoft.com/office/drawing/2014/main" id="{166CDFD6-E3A5-4A1B-B990-AF2500A3F0B4}"/>
              </a:ext>
            </a:extLst>
          </p:cNvPr>
          <p:cNvSpPr/>
          <p:nvPr/>
        </p:nvSpPr>
        <p:spPr>
          <a:xfrm>
            <a:off x="6829883" y="3656456"/>
            <a:ext cx="1194630" cy="98483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16" name="Rectangle: Folded Corner 15">
            <a:extLst>
              <a:ext uri="{FF2B5EF4-FFF2-40B4-BE49-F238E27FC236}">
                <a16:creationId xmlns:a16="http://schemas.microsoft.com/office/drawing/2014/main" id="{842D0E6A-B364-4F74-A0E9-15B0CBF01C9B}"/>
              </a:ext>
            </a:extLst>
          </p:cNvPr>
          <p:cNvSpPr/>
          <p:nvPr/>
        </p:nvSpPr>
        <p:spPr>
          <a:xfrm>
            <a:off x="6394316" y="1435615"/>
            <a:ext cx="2065764" cy="1443869"/>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Data file</a:t>
            </a:r>
          </a:p>
          <a:p>
            <a:pPr algn="ctr"/>
            <a:r>
              <a:rPr lang="en-US" sz="2400" b="1">
                <a:solidFill>
                  <a:schemeClr val="tx1"/>
                </a:solidFill>
              </a:rPr>
              <a:t>(JPEG, CSV, Netflow, etc)</a:t>
            </a:r>
          </a:p>
        </p:txBody>
      </p:sp>
      <p:sp>
        <p:nvSpPr>
          <p:cNvPr id="17" name="Arrow: Right 16">
            <a:extLst>
              <a:ext uri="{FF2B5EF4-FFF2-40B4-BE49-F238E27FC236}">
                <a16:creationId xmlns:a16="http://schemas.microsoft.com/office/drawing/2014/main" id="{01BD00C4-06EC-4669-8941-A94940706BAA}"/>
              </a:ext>
            </a:extLst>
          </p:cNvPr>
          <p:cNvSpPr/>
          <p:nvPr/>
        </p:nvSpPr>
        <p:spPr>
          <a:xfrm rot="16200000">
            <a:off x="7039094" y="3058360"/>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C22C5853-902A-4D12-A64C-9B2C83C5AE56}"/>
              </a:ext>
            </a:extLst>
          </p:cNvPr>
          <p:cNvSpPr txBox="1"/>
          <p:nvPr/>
        </p:nvSpPr>
        <p:spPr>
          <a:xfrm>
            <a:off x="7636425" y="2954987"/>
            <a:ext cx="1192955" cy="461665"/>
          </a:xfrm>
          <a:prstGeom prst="rect">
            <a:avLst/>
          </a:prstGeom>
          <a:noFill/>
        </p:spPr>
        <p:txBody>
          <a:bodyPr wrap="none" rtlCol="0">
            <a:spAutoFit/>
          </a:bodyPr>
          <a:lstStyle/>
          <a:p>
            <a:r>
              <a:rPr lang="en-US" sz="2400" i="1"/>
              <a:t>unparse</a:t>
            </a:r>
          </a:p>
        </p:txBody>
      </p:sp>
      <p:sp>
        <p:nvSpPr>
          <p:cNvPr id="19" name="Rectangle 18">
            <a:extLst>
              <a:ext uri="{FF2B5EF4-FFF2-40B4-BE49-F238E27FC236}">
                <a16:creationId xmlns:a16="http://schemas.microsoft.com/office/drawing/2014/main" id="{EF59B57B-38C3-4EE5-8122-65AD5EFE84D7}"/>
              </a:ext>
            </a:extLst>
          </p:cNvPr>
          <p:cNvSpPr/>
          <p:nvPr/>
        </p:nvSpPr>
        <p:spPr>
          <a:xfrm>
            <a:off x="616448" y="5651970"/>
            <a:ext cx="10408870" cy="1077218"/>
          </a:xfrm>
          <a:prstGeom prst="rect">
            <a:avLst/>
          </a:prstGeom>
        </p:spPr>
        <p:txBody>
          <a:bodyPr wrap="square">
            <a:spAutoFit/>
          </a:bodyPr>
          <a:lstStyle/>
          <a:p>
            <a:r>
              <a:rPr lang="en-US" sz="160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DFDL parses a data format (text or binary) to generate XML. Once the data format is in XML, we have access to the vast suite of XML technologies to process that XML (i.e., we can leverage the enormous marketplace that has built up in the past 20 years to support XML). We can use XML technologies to add, remove, fuzz, and so forth. Then, after processing the XML, we can use DFDL to unparse that processed XML to reconstitute the native data format (now the data format is sanitized).</a:t>
            </a:r>
            <a:endParaRPr lang="en-US" sz="1600">
              <a:solidFill>
                <a:schemeClr val="bg1">
                  <a:lumMod val="50000"/>
                </a:schemeClr>
              </a:solidFill>
            </a:endParaRPr>
          </a:p>
        </p:txBody>
      </p:sp>
    </p:spTree>
    <p:extLst>
      <p:ext uri="{BB962C8B-B14F-4D97-AF65-F5344CB8AC3E}">
        <p14:creationId xmlns:p14="http://schemas.microsoft.com/office/powerpoint/2010/main" val="1817415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E2CA1-CE71-4546-A1E6-739F50E8BCB6}"/>
              </a:ext>
            </a:extLst>
          </p:cNvPr>
          <p:cNvSpPr>
            <a:spLocks noGrp="1"/>
          </p:cNvSpPr>
          <p:nvPr>
            <p:ph type="title"/>
          </p:nvPr>
        </p:nvSpPr>
        <p:spPr/>
        <p:txBody>
          <a:bodyPr/>
          <a:lstStyle/>
          <a:p>
            <a:r>
              <a:rPr lang="en-US"/>
              <a:t>DFDL is innovative in these aspects</a:t>
            </a:r>
          </a:p>
        </p:txBody>
      </p:sp>
      <p:sp>
        <p:nvSpPr>
          <p:cNvPr id="3" name="Content Placeholder 2">
            <a:extLst>
              <a:ext uri="{FF2B5EF4-FFF2-40B4-BE49-F238E27FC236}">
                <a16:creationId xmlns:a16="http://schemas.microsoft.com/office/drawing/2014/main" id="{F8E11B1E-0F17-42A7-8CC5-7663869A8822}"/>
              </a:ext>
            </a:extLst>
          </p:cNvPr>
          <p:cNvSpPr>
            <a:spLocks noGrp="1"/>
          </p:cNvSpPr>
          <p:nvPr>
            <p:ph idx="1"/>
          </p:nvPr>
        </p:nvSpPr>
        <p:spPr/>
        <p:txBody>
          <a:bodyPr/>
          <a:lstStyle/>
          <a:p>
            <a:pPr>
              <a:lnSpc>
                <a:spcPts val="3000"/>
              </a:lnSpc>
              <a:spcAft>
                <a:spcPts val="1200"/>
              </a:spcAft>
            </a:pPr>
            <a:r>
              <a:rPr lang="en-US"/>
              <a:t>The idea of processing various data formats is not new. There are hundreds of data format tools for dealing with various formats. These tools have varying degrees of acceptance and mostly are proprietary.</a:t>
            </a:r>
          </a:p>
          <a:p>
            <a:pPr>
              <a:lnSpc>
                <a:spcPts val="3000"/>
              </a:lnSpc>
              <a:spcAft>
                <a:spcPts val="1200"/>
              </a:spcAft>
            </a:pPr>
            <a:r>
              <a:rPr lang="en-US" dirty="0"/>
              <a:t>DFDL is innovative </a:t>
            </a:r>
            <a:r>
              <a:rPr lang="en-US"/>
              <a:t>in several aspects, particularly in its </a:t>
            </a:r>
            <a:r>
              <a:rPr lang="en-US" dirty="0"/>
              <a:t>capabilities </a:t>
            </a:r>
            <a:r>
              <a:rPr lang="en-US"/>
              <a:t>for assembling (unparsing) data. This unparsing of data extends </a:t>
            </a:r>
            <a:r>
              <a:rPr lang="en-US" dirty="0"/>
              <a:t>the </a:t>
            </a:r>
            <a:r>
              <a:rPr lang="en-US"/>
              <a:t>state-of-the-art substantially.</a:t>
            </a:r>
          </a:p>
          <a:p>
            <a:pPr>
              <a:lnSpc>
                <a:spcPts val="3000"/>
              </a:lnSpc>
              <a:spcAft>
                <a:spcPts val="1200"/>
              </a:spcAft>
            </a:pPr>
            <a:r>
              <a:rPr lang="en-US"/>
              <a:t>To recap, DFDL’s biggest innovations are </a:t>
            </a:r>
            <a:r>
              <a:rPr lang="en-US" dirty="0"/>
              <a:t>that </a:t>
            </a:r>
            <a:r>
              <a:rPr lang="en-US"/>
              <a:t>it is: </a:t>
            </a:r>
            <a:endParaRPr lang="en-US" dirty="0"/>
          </a:p>
          <a:p>
            <a:pPr lvl="1">
              <a:lnSpc>
                <a:spcPts val="3000"/>
              </a:lnSpc>
              <a:spcAft>
                <a:spcPts val="1200"/>
              </a:spcAft>
            </a:pPr>
            <a:r>
              <a:rPr lang="en-US"/>
              <a:t>Comprehensive </a:t>
            </a:r>
            <a:r>
              <a:rPr lang="en-US" dirty="0"/>
              <a:t>- a union of the capabilities of prior systems </a:t>
            </a:r>
          </a:p>
          <a:p>
            <a:pPr lvl="1">
              <a:lnSpc>
                <a:spcPts val="3000"/>
              </a:lnSpc>
              <a:spcAft>
                <a:spcPts val="1200"/>
              </a:spcAft>
            </a:pPr>
            <a:r>
              <a:rPr lang="en-US"/>
              <a:t>Standardized</a:t>
            </a:r>
          </a:p>
          <a:p>
            <a:pPr lvl="1">
              <a:lnSpc>
                <a:spcPts val="3000"/>
              </a:lnSpc>
              <a:spcAft>
                <a:spcPts val="1200"/>
              </a:spcAft>
            </a:pPr>
            <a:r>
              <a:rPr lang="en-US"/>
              <a:t>Able to perform unparsing</a:t>
            </a:r>
          </a:p>
          <a:p>
            <a:endParaRPr lang="en-US"/>
          </a:p>
        </p:txBody>
      </p:sp>
      <p:sp>
        <p:nvSpPr>
          <p:cNvPr id="4" name="Footer Placeholder 3">
            <a:extLst>
              <a:ext uri="{FF2B5EF4-FFF2-40B4-BE49-F238E27FC236}">
                <a16:creationId xmlns:a16="http://schemas.microsoft.com/office/drawing/2014/main" id="{B2F1C16D-57AC-495F-A6E0-774F9C6B8F5B}"/>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1689369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C2F1426-FD80-4ACE-BFE3-047582738972}"/>
              </a:ext>
            </a:extLst>
          </p:cNvPr>
          <p:cNvSpPr/>
          <p:nvPr/>
        </p:nvSpPr>
        <p:spPr>
          <a:xfrm>
            <a:off x="2257587" y="1363393"/>
            <a:ext cx="6096000" cy="3139321"/>
          </a:xfrm>
          <a:prstGeom prst="rect">
            <a:avLst/>
          </a:prstGeom>
          <a:ln>
            <a:solidFill>
              <a:schemeClr val="tx1"/>
            </a:solidFill>
          </a:ln>
        </p:spPr>
        <p:txBody>
          <a:bodyPr>
            <a:spAutoFit/>
          </a:bodyPr>
          <a:lstStyle/>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XML mantra:</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1. Get data into XML as quickly as possible</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2. Keep it in XML until the last possible minute</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3. Bring all your XML tools to bear on solving the 	 data processing problem</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 Sean McGrath</a:t>
            </a:r>
            <a:endParaRPr lang="en-US" sz="1400">
              <a:latin typeface="Calibri" panose="020F0502020204030204" pitchFamily="34" charset="0"/>
              <a:ea typeface="Calibri" panose="020F0502020204030204" pitchFamily="34" charset="0"/>
            </a:endParaRPr>
          </a:p>
          <a:p>
            <a:pPr marL="106680" marR="0">
              <a:spcBef>
                <a:spcPts val="0"/>
              </a:spcBef>
              <a:spcAft>
                <a:spcPts val="0"/>
              </a:spcAft>
            </a:pPr>
            <a:r>
              <a:rPr lang="en-US">
                <a:solidFill>
                  <a:srgbClr val="000000"/>
                </a:solidFill>
                <a:latin typeface="Arial" panose="020B0604020202020204" pitchFamily="34" charset="0"/>
                <a:ea typeface="Calibri" panose="020F0502020204030204" pitchFamily="34" charset="0"/>
              </a:rPr>
              <a:t> </a:t>
            </a:r>
            <a:endParaRPr lang="en-US" sz="1400">
              <a:latin typeface="Calibri" panose="020F0502020204030204" pitchFamily="34" charset="0"/>
              <a:ea typeface="Calibri" panose="020F0502020204030204" pitchFamily="34" charset="0"/>
            </a:endParaRPr>
          </a:p>
          <a:p>
            <a:r>
              <a:rPr lang="en-US">
                <a:solidFill>
                  <a:srgbClr val="000000"/>
                </a:solidFill>
                <a:latin typeface="Arial" panose="020B0604020202020204" pitchFamily="34" charset="0"/>
                <a:ea typeface="Calibri" panose="020F0502020204030204" pitchFamily="34" charset="0"/>
              </a:rPr>
              <a:t>Slide 12 of </a:t>
            </a:r>
            <a:r>
              <a:rPr lang="en-US" i="1">
                <a:solidFill>
                  <a:srgbClr val="000000"/>
                </a:solidFill>
                <a:latin typeface="Arial" panose="020B0604020202020204" pitchFamily="34" charset="0"/>
                <a:ea typeface="Calibri" panose="020F0502020204030204" pitchFamily="34" charset="0"/>
              </a:rPr>
              <a:t>Performing impossible feats of XML processing with pipelining</a:t>
            </a:r>
            <a:endParaRPr lang="en-US" i="1"/>
          </a:p>
        </p:txBody>
      </p:sp>
      <p:sp>
        <p:nvSpPr>
          <p:cNvPr id="6" name="Footer Placeholder 3">
            <a:extLst>
              <a:ext uri="{FF2B5EF4-FFF2-40B4-BE49-F238E27FC236}">
                <a16:creationId xmlns:a16="http://schemas.microsoft.com/office/drawing/2014/main" id="{46FF29AF-63E3-4DA7-9F45-53DF93477CDD}"/>
              </a:ext>
            </a:extLst>
          </p:cNvPr>
          <p:cNvSpPr txBox="1">
            <a:spLocks/>
          </p:cNvSpPr>
          <p:nvPr/>
        </p:nvSpPr>
        <p:spPr>
          <a:xfrm>
            <a:off x="616448" y="6521957"/>
            <a:ext cx="7536952" cy="23905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800">
                <a:solidFill>
                  <a:schemeClr val="tx1">
                    <a:lumMod val="50000"/>
                    <a:lumOff val="50000"/>
                  </a:schemeClr>
                </a:solidFill>
                <a:latin typeface="Arial" pitchFamily="34" charset="0"/>
                <a:cs typeface="Arial" pitchFamily="34" charset="0"/>
              </a:rPr>
              <a:t>© 2019 The MITRE Corporation. All rights reserved.</a:t>
            </a:r>
            <a:endParaRPr lang="en-US" sz="800" dirty="0">
              <a:solidFill>
                <a:schemeClr val="tx1">
                  <a:lumMod val="50000"/>
                  <a:lumOff val="50000"/>
                </a:schemeClr>
              </a:solidFill>
              <a:latin typeface="Arial" pitchFamily="34" charset="0"/>
              <a:cs typeface="Arial" pitchFamily="34" charset="0"/>
            </a:endParaRPr>
          </a:p>
        </p:txBody>
      </p:sp>
      <p:sp>
        <p:nvSpPr>
          <p:cNvPr id="2" name="TextBox 1">
            <a:extLst>
              <a:ext uri="{FF2B5EF4-FFF2-40B4-BE49-F238E27FC236}">
                <a16:creationId xmlns:a16="http://schemas.microsoft.com/office/drawing/2014/main" id="{165980AF-315F-46DE-94F5-A3EADB7D9152}"/>
              </a:ext>
            </a:extLst>
          </p:cNvPr>
          <p:cNvSpPr txBox="1"/>
          <p:nvPr/>
        </p:nvSpPr>
        <p:spPr>
          <a:xfrm>
            <a:off x="1621501" y="4927560"/>
            <a:ext cx="7368171" cy="584775"/>
          </a:xfrm>
          <a:prstGeom prst="rect">
            <a:avLst/>
          </a:prstGeom>
          <a:noFill/>
        </p:spPr>
        <p:txBody>
          <a:bodyPr wrap="none" rtlCol="0">
            <a:spAutoFit/>
          </a:bodyPr>
          <a:lstStyle/>
          <a:p>
            <a:r>
              <a:rPr lang="en-US" sz="3200"/>
              <a:t>DFDL facilitates getting your data into XML!</a:t>
            </a:r>
          </a:p>
        </p:txBody>
      </p:sp>
    </p:spTree>
    <p:extLst>
      <p:ext uri="{BB962C8B-B14F-4D97-AF65-F5344CB8AC3E}">
        <p14:creationId xmlns:p14="http://schemas.microsoft.com/office/powerpoint/2010/main" val="516567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A102F-6771-4668-9390-B0E5D3A9EE6B}"/>
              </a:ext>
            </a:extLst>
          </p:cNvPr>
          <p:cNvSpPr>
            <a:spLocks noGrp="1"/>
          </p:cNvSpPr>
          <p:nvPr>
            <p:ph type="title"/>
          </p:nvPr>
        </p:nvSpPr>
        <p:spPr/>
        <p:txBody>
          <a:bodyPr/>
          <a:lstStyle/>
          <a:p>
            <a:r>
              <a:rPr lang="en-US"/>
              <a:t>“Daffodil” is a DFDL tool (an implementation of the DFDL specification)</a:t>
            </a:r>
          </a:p>
        </p:txBody>
      </p:sp>
      <p:sp>
        <p:nvSpPr>
          <p:cNvPr id="4" name="Footer Placeholder 3">
            <a:extLst>
              <a:ext uri="{FF2B5EF4-FFF2-40B4-BE49-F238E27FC236}">
                <a16:creationId xmlns:a16="http://schemas.microsoft.com/office/drawing/2014/main" id="{E7D47260-D3C5-4205-96DE-B69C36A874A9}"/>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dirty="0">
              <a:solidFill>
                <a:schemeClr val="tx1">
                  <a:lumMod val="50000"/>
                  <a:lumOff val="50000"/>
                </a:schemeClr>
              </a:solidFill>
              <a:latin typeface="Arial" pitchFamily="34" charset="0"/>
              <a:cs typeface="Arial" pitchFamily="34" charset="0"/>
            </a:endParaRPr>
          </a:p>
        </p:txBody>
      </p:sp>
      <p:sp>
        <p:nvSpPr>
          <p:cNvPr id="7" name="Rectangle: Folded Corner 6">
            <a:extLst>
              <a:ext uri="{FF2B5EF4-FFF2-40B4-BE49-F238E27FC236}">
                <a16:creationId xmlns:a16="http://schemas.microsoft.com/office/drawing/2014/main" id="{1DC1D870-E661-4C3D-B9F0-B781113E4A2F}"/>
              </a:ext>
            </a:extLst>
          </p:cNvPr>
          <p:cNvSpPr/>
          <p:nvPr/>
        </p:nvSpPr>
        <p:spPr>
          <a:xfrm>
            <a:off x="1627322" y="2340244"/>
            <a:ext cx="2107770" cy="1875295"/>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DFDL specification</a:t>
            </a:r>
          </a:p>
        </p:txBody>
      </p:sp>
      <p:sp>
        <p:nvSpPr>
          <p:cNvPr id="11" name="Rectangle 10">
            <a:extLst>
              <a:ext uri="{FF2B5EF4-FFF2-40B4-BE49-F238E27FC236}">
                <a16:creationId xmlns:a16="http://schemas.microsoft.com/office/drawing/2014/main" id="{6D0EB5FD-8D94-49E2-8DF2-AFF0422830D6}"/>
              </a:ext>
            </a:extLst>
          </p:cNvPr>
          <p:cNvSpPr/>
          <p:nvPr/>
        </p:nvSpPr>
        <p:spPr>
          <a:xfrm>
            <a:off x="723645" y="4360212"/>
            <a:ext cx="3898952" cy="369332"/>
          </a:xfrm>
          <a:prstGeom prst="rect">
            <a:avLst/>
          </a:prstGeom>
        </p:spPr>
        <p:txBody>
          <a:bodyPr wrap="none">
            <a:spAutoFit/>
          </a:bodyPr>
          <a:lstStyle/>
          <a:p>
            <a:r>
              <a:rPr lang="en-US">
                <a:hlinkClick r:id="rId2"/>
              </a:rPr>
              <a:t>https://daffodil.apache.org/docs/dfdl/</a:t>
            </a:r>
            <a:r>
              <a:rPr lang="en-US"/>
              <a:t>  </a:t>
            </a:r>
          </a:p>
        </p:txBody>
      </p:sp>
      <p:pic>
        <p:nvPicPr>
          <p:cNvPr id="14" name="Graphic 13" descr="Team">
            <a:extLst>
              <a:ext uri="{FF2B5EF4-FFF2-40B4-BE49-F238E27FC236}">
                <a16:creationId xmlns:a16="http://schemas.microsoft.com/office/drawing/2014/main" id="{7FBD6B07-E053-4A8D-9AC6-D402576603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17390" y="2820691"/>
            <a:ext cx="914400" cy="914400"/>
          </a:xfrm>
          <a:prstGeom prst="rect">
            <a:avLst/>
          </a:prstGeom>
        </p:spPr>
      </p:pic>
      <p:sp>
        <p:nvSpPr>
          <p:cNvPr id="15" name="Arrow: Right 14">
            <a:extLst>
              <a:ext uri="{FF2B5EF4-FFF2-40B4-BE49-F238E27FC236}">
                <a16:creationId xmlns:a16="http://schemas.microsoft.com/office/drawing/2014/main" id="{EC8F7864-C7A0-4BEA-97E6-56D4D3D5F0BD}"/>
              </a:ext>
            </a:extLst>
          </p:cNvPr>
          <p:cNvSpPr/>
          <p:nvPr/>
        </p:nvSpPr>
        <p:spPr>
          <a:xfrm>
            <a:off x="3981773" y="2960176"/>
            <a:ext cx="759417" cy="6354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5E5EFCC4-942C-456F-B49C-0C5E49093361}"/>
              </a:ext>
            </a:extLst>
          </p:cNvPr>
          <p:cNvSpPr/>
          <p:nvPr/>
        </p:nvSpPr>
        <p:spPr>
          <a:xfrm>
            <a:off x="5855099" y="2960176"/>
            <a:ext cx="759417" cy="6354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6F40088-06D3-4EA4-8441-F7D8433F1713}"/>
              </a:ext>
            </a:extLst>
          </p:cNvPr>
          <p:cNvSpPr/>
          <p:nvPr/>
        </p:nvSpPr>
        <p:spPr>
          <a:xfrm>
            <a:off x="6814088" y="3022169"/>
            <a:ext cx="3213315"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Daffodil (DFDL tool)</a:t>
            </a:r>
          </a:p>
        </p:txBody>
      </p:sp>
    </p:spTree>
    <p:extLst>
      <p:ext uri="{BB962C8B-B14F-4D97-AF65-F5344CB8AC3E}">
        <p14:creationId xmlns:p14="http://schemas.microsoft.com/office/powerpoint/2010/main" val="4238207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91137-ACB7-47E8-94EF-B18F95A0A5E7}"/>
              </a:ext>
            </a:extLst>
          </p:cNvPr>
          <p:cNvSpPr>
            <a:spLocks noGrp="1"/>
          </p:cNvSpPr>
          <p:nvPr>
            <p:ph type="title"/>
          </p:nvPr>
        </p:nvSpPr>
        <p:spPr/>
        <p:txBody>
          <a:bodyPr/>
          <a:lstStyle/>
          <a:p>
            <a:r>
              <a:rPr lang="en-US"/>
              <a:t>What is DFDL?</a:t>
            </a:r>
          </a:p>
        </p:txBody>
      </p:sp>
      <p:sp>
        <p:nvSpPr>
          <p:cNvPr id="3" name="Content Placeholder 2">
            <a:extLst>
              <a:ext uri="{FF2B5EF4-FFF2-40B4-BE49-F238E27FC236}">
                <a16:creationId xmlns:a16="http://schemas.microsoft.com/office/drawing/2014/main" id="{5ADED3AC-E127-44F6-BCBA-3D7E880D4A35}"/>
              </a:ext>
            </a:extLst>
          </p:cNvPr>
          <p:cNvSpPr>
            <a:spLocks noGrp="1"/>
          </p:cNvSpPr>
          <p:nvPr>
            <p:ph idx="1"/>
          </p:nvPr>
        </p:nvSpPr>
        <p:spPr>
          <a:xfrm>
            <a:off x="616449" y="1371601"/>
            <a:ext cx="11236720" cy="937646"/>
          </a:xfrm>
        </p:spPr>
        <p:txBody>
          <a:bodyPr/>
          <a:lstStyle/>
          <a:p>
            <a:pPr>
              <a:lnSpc>
                <a:spcPts val="3000"/>
              </a:lnSpc>
              <a:spcAft>
                <a:spcPts val="1200"/>
              </a:spcAft>
            </a:pPr>
            <a:r>
              <a:rPr lang="en-US"/>
              <a:t>DFDL is a language for describing data formats.</a:t>
            </a:r>
          </a:p>
          <a:p>
            <a:pPr>
              <a:lnSpc>
                <a:spcPts val="3000"/>
              </a:lnSpc>
              <a:spcAft>
                <a:spcPts val="1200"/>
              </a:spcAft>
            </a:pPr>
            <a:r>
              <a:rPr lang="en-US"/>
              <a:t>It expresses the data format descriptions using XML.</a:t>
            </a:r>
          </a:p>
        </p:txBody>
      </p:sp>
      <p:sp>
        <p:nvSpPr>
          <p:cNvPr id="4" name="Footer Placeholder 3">
            <a:extLst>
              <a:ext uri="{FF2B5EF4-FFF2-40B4-BE49-F238E27FC236}">
                <a16:creationId xmlns:a16="http://schemas.microsoft.com/office/drawing/2014/main" id="{E856A5AE-DF8D-4778-8E5C-3A6E5D2994CA}"/>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4">
            <a:extLst>
              <a:ext uri="{FF2B5EF4-FFF2-40B4-BE49-F238E27FC236}">
                <a16:creationId xmlns:a16="http://schemas.microsoft.com/office/drawing/2014/main" id="{3EA90FFF-801A-445D-BC21-7A6D1DBE9EDD}"/>
              </a:ext>
            </a:extLst>
          </p:cNvPr>
          <p:cNvSpPr/>
          <p:nvPr/>
        </p:nvSpPr>
        <p:spPr>
          <a:xfrm>
            <a:off x="2061275" y="3214734"/>
            <a:ext cx="1301858" cy="1394847"/>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Data</a:t>
            </a:r>
          </a:p>
          <a:p>
            <a:pPr algn="ctr"/>
            <a:r>
              <a:rPr lang="en-US" sz="2400" b="1"/>
              <a:t>Format</a:t>
            </a:r>
          </a:p>
        </p:txBody>
      </p:sp>
      <p:sp>
        <p:nvSpPr>
          <p:cNvPr id="6" name="Rectangle: Folded Corner 5">
            <a:extLst>
              <a:ext uri="{FF2B5EF4-FFF2-40B4-BE49-F238E27FC236}">
                <a16:creationId xmlns:a16="http://schemas.microsoft.com/office/drawing/2014/main" id="{4BD8D0EB-ABA5-458F-8D52-EF81CD4D7E97}"/>
              </a:ext>
            </a:extLst>
          </p:cNvPr>
          <p:cNvSpPr/>
          <p:nvPr/>
        </p:nvSpPr>
        <p:spPr>
          <a:xfrm>
            <a:off x="4331774" y="2564836"/>
            <a:ext cx="1960537" cy="234838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XML Description</a:t>
            </a:r>
          </a:p>
          <a:p>
            <a:pPr algn="ctr"/>
            <a:r>
              <a:rPr lang="en-US" sz="2400" b="1"/>
              <a:t>of the</a:t>
            </a:r>
          </a:p>
          <a:p>
            <a:pPr algn="ctr"/>
            <a:r>
              <a:rPr lang="en-US" sz="2400" b="1"/>
              <a:t>Data</a:t>
            </a:r>
          </a:p>
          <a:p>
            <a:pPr algn="ctr"/>
            <a:r>
              <a:rPr lang="en-US" sz="2400" b="1"/>
              <a:t>Format</a:t>
            </a:r>
          </a:p>
        </p:txBody>
      </p:sp>
    </p:spTree>
    <p:extLst>
      <p:ext uri="{BB962C8B-B14F-4D97-AF65-F5344CB8AC3E}">
        <p14:creationId xmlns:p14="http://schemas.microsoft.com/office/powerpoint/2010/main" val="376134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2BC1-4A14-4636-9406-4AE14BF43C27}"/>
              </a:ext>
            </a:extLst>
          </p:cNvPr>
          <p:cNvSpPr>
            <a:spLocks noGrp="1"/>
          </p:cNvSpPr>
          <p:nvPr>
            <p:ph type="title"/>
          </p:nvPr>
        </p:nvSpPr>
        <p:spPr/>
        <p:txBody>
          <a:bodyPr/>
          <a:lstStyle/>
          <a:p>
            <a:r>
              <a:rPr lang="en-US"/>
              <a:t>Logical structure + physical structure</a:t>
            </a:r>
          </a:p>
        </p:txBody>
      </p:sp>
      <p:sp>
        <p:nvSpPr>
          <p:cNvPr id="3" name="Content Placeholder 2">
            <a:extLst>
              <a:ext uri="{FF2B5EF4-FFF2-40B4-BE49-F238E27FC236}">
                <a16:creationId xmlns:a16="http://schemas.microsoft.com/office/drawing/2014/main" id="{4395D128-EA88-4F4D-8B9E-110694F58AE8}"/>
              </a:ext>
            </a:extLst>
          </p:cNvPr>
          <p:cNvSpPr>
            <a:spLocks noGrp="1"/>
          </p:cNvSpPr>
          <p:nvPr>
            <p:ph idx="1"/>
          </p:nvPr>
        </p:nvSpPr>
        <p:spPr/>
        <p:txBody>
          <a:bodyPr/>
          <a:lstStyle/>
          <a:p>
            <a:pPr>
              <a:lnSpc>
                <a:spcPts val="3000"/>
              </a:lnSpc>
              <a:spcAft>
                <a:spcPts val="1200"/>
              </a:spcAft>
            </a:pPr>
            <a:r>
              <a:rPr lang="en-US"/>
              <a:t>A DFDL schema has two parts: </a:t>
            </a:r>
            <a:br>
              <a:rPr lang="en-US"/>
            </a:br>
            <a:r>
              <a:rPr lang="en-US"/>
              <a:t>	(1) XML Schema stuff</a:t>
            </a:r>
            <a:br>
              <a:rPr lang="en-US"/>
            </a:br>
            <a:r>
              <a:rPr lang="en-US"/>
              <a:t>	(2) DFDL stuff</a:t>
            </a:r>
          </a:p>
          <a:p>
            <a:pPr>
              <a:lnSpc>
                <a:spcPts val="3000"/>
              </a:lnSpc>
            </a:pPr>
            <a:r>
              <a:rPr lang="en-US"/>
              <a:t>Use the XML Schema stuff to specify the logical structure of the input file.</a:t>
            </a:r>
          </a:p>
          <a:p>
            <a:pPr marL="382170" lvl="1" indent="0">
              <a:lnSpc>
                <a:spcPts val="3000"/>
              </a:lnSpc>
              <a:spcAft>
                <a:spcPts val="1200"/>
              </a:spcAft>
              <a:buNone/>
            </a:pPr>
            <a:r>
              <a:rPr lang="en-US"/>
              <a:t>Example: The input file contains a label followed by a message</a:t>
            </a:r>
          </a:p>
          <a:p>
            <a:pPr>
              <a:lnSpc>
                <a:spcPts val="3000"/>
              </a:lnSpc>
            </a:pPr>
            <a:r>
              <a:rPr lang="en-US"/>
              <a:t>Use the DFDL stuff to specify the physical structure of the input file.</a:t>
            </a:r>
          </a:p>
          <a:p>
            <a:pPr marL="382170" lvl="1" indent="0">
              <a:lnSpc>
                <a:spcPts val="3000"/>
              </a:lnSpc>
              <a:buNone/>
            </a:pPr>
            <a:r>
              <a:rPr lang="en-US"/>
              <a:t>Example: The label and message are delimited by a colon, the delimiter is infix (between the label and message)</a:t>
            </a:r>
          </a:p>
        </p:txBody>
      </p:sp>
      <p:sp>
        <p:nvSpPr>
          <p:cNvPr id="4" name="Footer Placeholder 3">
            <a:extLst>
              <a:ext uri="{FF2B5EF4-FFF2-40B4-BE49-F238E27FC236}">
                <a16:creationId xmlns:a16="http://schemas.microsoft.com/office/drawing/2014/main" id="{A220927F-9243-419D-A115-6E5409D2AF32}"/>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3351548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A1DE6-96BE-45B8-BCC1-6FFCEFD054B1}"/>
              </a:ext>
            </a:extLst>
          </p:cNvPr>
          <p:cNvSpPr>
            <a:spLocks noGrp="1"/>
          </p:cNvSpPr>
          <p:nvPr>
            <p:ph type="title"/>
          </p:nvPr>
        </p:nvSpPr>
        <p:spPr/>
        <p:txBody>
          <a:bodyPr/>
          <a:lstStyle/>
          <a:p>
            <a:r>
              <a:rPr lang="en-US"/>
              <a:t>Advantages of DFDL</a:t>
            </a:r>
          </a:p>
        </p:txBody>
      </p:sp>
      <p:sp>
        <p:nvSpPr>
          <p:cNvPr id="3" name="Content Placeholder 2">
            <a:extLst>
              <a:ext uri="{FF2B5EF4-FFF2-40B4-BE49-F238E27FC236}">
                <a16:creationId xmlns:a16="http://schemas.microsoft.com/office/drawing/2014/main" id="{FF631384-37DD-4594-AB4B-551DBB3C3328}"/>
              </a:ext>
            </a:extLst>
          </p:cNvPr>
          <p:cNvSpPr>
            <a:spLocks noGrp="1"/>
          </p:cNvSpPr>
          <p:nvPr>
            <p:ph idx="1"/>
          </p:nvPr>
        </p:nvSpPr>
        <p:spPr/>
        <p:txBody>
          <a:bodyPr/>
          <a:lstStyle/>
          <a:p>
            <a:pPr>
              <a:lnSpc>
                <a:spcPts val="3000"/>
              </a:lnSpc>
              <a:spcAft>
                <a:spcPts val="1200"/>
              </a:spcAft>
            </a:pPr>
            <a:r>
              <a:rPr lang="en-US"/>
              <a:t>Declarative description of data formats. You merely describe the structure of the data and the DFDL processor figures out how to break the data apart. That is, you describe “what” the structure is and the DFDL processor figures out “how” to break it apart.</a:t>
            </a:r>
          </a:p>
          <a:p>
            <a:pPr>
              <a:lnSpc>
                <a:spcPts val="3000"/>
              </a:lnSpc>
              <a:spcAft>
                <a:spcPts val="1200"/>
              </a:spcAft>
            </a:pPr>
            <a:r>
              <a:rPr lang="en-US"/>
              <a:t>Builds on top of existing technologies (XML Schema, XPath, Regular Expressions).</a:t>
            </a:r>
          </a:p>
          <a:p>
            <a:pPr>
              <a:lnSpc>
                <a:spcPts val="3000"/>
              </a:lnSpc>
              <a:spcAft>
                <a:spcPts val="1200"/>
              </a:spcAft>
            </a:pPr>
            <a:r>
              <a:rPr lang="en-US"/>
              <a:t>The output of DFDL parsing is XML, which is great because you then have access to the vast suite of XML tools to analyze and process the XML.</a:t>
            </a:r>
          </a:p>
          <a:p>
            <a:pPr>
              <a:lnSpc>
                <a:spcPts val="3000"/>
              </a:lnSpc>
            </a:pPr>
            <a:r>
              <a:rPr lang="en-US"/>
              <a:t>Can both parse the data to produce XML and then unparse the XML to reconstitute the data in its native data format.</a:t>
            </a:r>
          </a:p>
        </p:txBody>
      </p:sp>
      <p:sp>
        <p:nvSpPr>
          <p:cNvPr id="4" name="Footer Placeholder 3">
            <a:extLst>
              <a:ext uri="{FF2B5EF4-FFF2-40B4-BE49-F238E27FC236}">
                <a16:creationId xmlns:a16="http://schemas.microsoft.com/office/drawing/2014/main" id="{FEE0D7B3-96CB-421A-8E60-F9AE1DCB3922}"/>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1417045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DA53-9F60-4646-A70F-3682EFC16B20}"/>
              </a:ext>
            </a:extLst>
          </p:cNvPr>
          <p:cNvSpPr>
            <a:spLocks noGrp="1"/>
          </p:cNvSpPr>
          <p:nvPr>
            <p:ph type="title"/>
          </p:nvPr>
        </p:nvSpPr>
        <p:spPr/>
        <p:txBody>
          <a:bodyPr/>
          <a:lstStyle/>
          <a:p>
            <a:r>
              <a:rPr lang="en-US"/>
              <a:t>Disadvantages of DFDL</a:t>
            </a:r>
          </a:p>
        </p:txBody>
      </p:sp>
      <p:sp>
        <p:nvSpPr>
          <p:cNvPr id="3" name="Content Placeholder 2">
            <a:extLst>
              <a:ext uri="{FF2B5EF4-FFF2-40B4-BE49-F238E27FC236}">
                <a16:creationId xmlns:a16="http://schemas.microsoft.com/office/drawing/2014/main" id="{819C5F43-8B83-409A-AB7E-A2D2A239022A}"/>
              </a:ext>
            </a:extLst>
          </p:cNvPr>
          <p:cNvSpPr>
            <a:spLocks noGrp="1"/>
          </p:cNvSpPr>
          <p:nvPr>
            <p:ph idx="1"/>
          </p:nvPr>
        </p:nvSpPr>
        <p:spPr/>
        <p:txBody>
          <a:bodyPr/>
          <a:lstStyle/>
          <a:p>
            <a:pPr>
              <a:lnSpc>
                <a:spcPts val="3000"/>
              </a:lnSpc>
              <a:spcAft>
                <a:spcPts val="1200"/>
              </a:spcAft>
            </a:pPr>
            <a:r>
              <a:rPr lang="en-US"/>
              <a:t>Steep learning curve! Being a “universal” parser, by definition, means that DFDL must contain functionality to deal with every feature in every data format.</a:t>
            </a:r>
          </a:p>
          <a:p>
            <a:pPr>
              <a:lnSpc>
                <a:spcPts val="3000"/>
              </a:lnSpc>
              <a:spcAft>
                <a:spcPts val="1200"/>
              </a:spcAft>
            </a:pPr>
            <a:r>
              <a:rPr lang="en-US"/>
              <a:t>Small DFDL community – not a lot of experts available to ask questions.</a:t>
            </a:r>
          </a:p>
          <a:p>
            <a:pPr>
              <a:lnSpc>
                <a:spcPts val="3000"/>
              </a:lnSpc>
            </a:pPr>
            <a:r>
              <a:rPr lang="en-US"/>
              <a:t>Limited set of helpful resources – no books on DFDL, few tutorials.</a:t>
            </a:r>
          </a:p>
        </p:txBody>
      </p:sp>
      <p:sp>
        <p:nvSpPr>
          <p:cNvPr id="4" name="Footer Placeholder 3">
            <a:extLst>
              <a:ext uri="{FF2B5EF4-FFF2-40B4-BE49-F238E27FC236}">
                <a16:creationId xmlns:a16="http://schemas.microsoft.com/office/drawing/2014/main" id="{6608F332-B17C-4960-9D6A-A5C89AC814D7}"/>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1546243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B6019-0BFF-4E0E-A21B-F752F337AD43}"/>
              </a:ext>
            </a:extLst>
          </p:cNvPr>
          <p:cNvSpPr>
            <a:spLocks noGrp="1"/>
          </p:cNvSpPr>
          <p:nvPr>
            <p:ph type="title"/>
          </p:nvPr>
        </p:nvSpPr>
        <p:spPr/>
        <p:txBody>
          <a:bodyPr/>
          <a:lstStyle/>
          <a:p>
            <a:r>
              <a:rPr lang="en-US"/>
              <a:t>Terminology: DFDL, Daffodil, DFDL Schema</a:t>
            </a:r>
          </a:p>
        </p:txBody>
      </p:sp>
      <p:sp>
        <p:nvSpPr>
          <p:cNvPr id="3" name="Content Placeholder 2">
            <a:extLst>
              <a:ext uri="{FF2B5EF4-FFF2-40B4-BE49-F238E27FC236}">
                <a16:creationId xmlns:a16="http://schemas.microsoft.com/office/drawing/2014/main" id="{70D07E2C-6E20-4AAB-944B-F8302550B4E3}"/>
              </a:ext>
            </a:extLst>
          </p:cNvPr>
          <p:cNvSpPr>
            <a:spLocks noGrp="1"/>
          </p:cNvSpPr>
          <p:nvPr>
            <p:ph idx="1"/>
          </p:nvPr>
        </p:nvSpPr>
        <p:spPr/>
        <p:txBody>
          <a:bodyPr/>
          <a:lstStyle/>
          <a:p>
            <a:pPr>
              <a:lnSpc>
                <a:spcPts val="3000"/>
              </a:lnSpc>
              <a:spcAft>
                <a:spcPts val="1200"/>
              </a:spcAft>
            </a:pPr>
            <a:r>
              <a:rPr lang="en-US"/>
              <a:t>DFDL is a technology, it is a specification, it is a standard for how to describe data formats.</a:t>
            </a:r>
          </a:p>
          <a:p>
            <a:pPr>
              <a:lnSpc>
                <a:spcPts val="3000"/>
              </a:lnSpc>
              <a:spcAft>
                <a:spcPts val="1200"/>
              </a:spcAft>
            </a:pPr>
            <a:r>
              <a:rPr lang="en-US"/>
              <a:t>Daffodil is a tool, it is a parser and unparser, it implements the DFDL specification.</a:t>
            </a:r>
          </a:p>
          <a:p>
            <a:pPr>
              <a:lnSpc>
                <a:spcPts val="3000"/>
              </a:lnSpc>
              <a:spcAft>
                <a:spcPts val="1200"/>
              </a:spcAft>
            </a:pPr>
            <a:r>
              <a:rPr lang="en-US"/>
              <a:t>There are several DFDL processors. Daffodil is one. IBM has one. </a:t>
            </a:r>
          </a:p>
          <a:p>
            <a:pPr>
              <a:lnSpc>
                <a:spcPts val="3000"/>
              </a:lnSpc>
              <a:spcAft>
                <a:spcPts val="1200"/>
              </a:spcAft>
            </a:pPr>
            <a:r>
              <a:rPr lang="en-US"/>
              <a:t>A DFDL Schema is a document that contains DFDL properties (which are defined in the DFDL specification). </a:t>
            </a:r>
          </a:p>
        </p:txBody>
      </p:sp>
      <p:sp>
        <p:nvSpPr>
          <p:cNvPr id="4" name="Footer Placeholder 3">
            <a:extLst>
              <a:ext uri="{FF2B5EF4-FFF2-40B4-BE49-F238E27FC236}">
                <a16:creationId xmlns:a16="http://schemas.microsoft.com/office/drawing/2014/main" id="{60D2AFF9-8AE6-4DCB-B244-B2D8A13E6DC3}"/>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3145808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83BBA-F86D-4BF9-9C3D-51218E5D4EE1}"/>
              </a:ext>
            </a:extLst>
          </p:cNvPr>
          <p:cNvSpPr>
            <a:spLocks noGrp="1"/>
          </p:cNvSpPr>
          <p:nvPr>
            <p:ph type="title"/>
          </p:nvPr>
        </p:nvSpPr>
        <p:spPr/>
        <p:txBody>
          <a:bodyPr/>
          <a:lstStyle/>
          <a:p>
            <a:r>
              <a:rPr lang="en-US"/>
              <a:t>Daffodil can output XML or JSON</a:t>
            </a:r>
          </a:p>
        </p:txBody>
      </p:sp>
      <p:sp>
        <p:nvSpPr>
          <p:cNvPr id="4" name="Footer Placeholder 3">
            <a:extLst>
              <a:ext uri="{FF2B5EF4-FFF2-40B4-BE49-F238E27FC236}">
                <a16:creationId xmlns:a16="http://schemas.microsoft.com/office/drawing/2014/main" id="{3DE6CE06-3228-451F-A770-5E7234567E75}"/>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6" name="Rectangle 5">
            <a:extLst>
              <a:ext uri="{FF2B5EF4-FFF2-40B4-BE49-F238E27FC236}">
                <a16:creationId xmlns:a16="http://schemas.microsoft.com/office/drawing/2014/main" id="{9DF93F52-3335-421A-BF5B-D5651CBC4A54}"/>
              </a:ext>
            </a:extLst>
          </p:cNvPr>
          <p:cNvSpPr/>
          <p:nvPr/>
        </p:nvSpPr>
        <p:spPr>
          <a:xfrm>
            <a:off x="4200237" y="2225206"/>
            <a:ext cx="2065764"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Daffodil</a:t>
            </a:r>
          </a:p>
        </p:txBody>
      </p:sp>
      <p:sp>
        <p:nvSpPr>
          <p:cNvPr id="7" name="Rectangle: Folded Corner 6">
            <a:extLst>
              <a:ext uri="{FF2B5EF4-FFF2-40B4-BE49-F238E27FC236}">
                <a16:creationId xmlns:a16="http://schemas.microsoft.com/office/drawing/2014/main" id="{1894AF9B-B711-4C38-B5B5-49FD023F76B3}"/>
              </a:ext>
            </a:extLst>
          </p:cNvPr>
          <p:cNvSpPr/>
          <p:nvPr/>
        </p:nvSpPr>
        <p:spPr>
          <a:xfrm>
            <a:off x="7393983" y="1840424"/>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8" name="Rectangle: Folded Corner 7">
            <a:extLst>
              <a:ext uri="{FF2B5EF4-FFF2-40B4-BE49-F238E27FC236}">
                <a16:creationId xmlns:a16="http://schemas.microsoft.com/office/drawing/2014/main" id="{AB93B77B-3076-4984-89E3-D1D0CD8D41B3}"/>
              </a:ext>
            </a:extLst>
          </p:cNvPr>
          <p:cNvSpPr/>
          <p:nvPr/>
        </p:nvSpPr>
        <p:spPr>
          <a:xfrm>
            <a:off x="1006491" y="1977878"/>
            <a:ext cx="2065764" cy="101252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Input</a:t>
            </a:r>
          </a:p>
          <a:p>
            <a:pPr algn="ctr"/>
            <a:r>
              <a:rPr lang="en-US" sz="2400" b="1">
                <a:solidFill>
                  <a:schemeClr val="tx1"/>
                </a:solidFill>
              </a:rPr>
              <a:t>file</a:t>
            </a:r>
          </a:p>
        </p:txBody>
      </p:sp>
      <p:cxnSp>
        <p:nvCxnSpPr>
          <p:cNvPr id="10" name="Straight Arrow Connector 9">
            <a:extLst>
              <a:ext uri="{FF2B5EF4-FFF2-40B4-BE49-F238E27FC236}">
                <a16:creationId xmlns:a16="http://schemas.microsoft.com/office/drawing/2014/main" id="{59D628A6-7FF8-42AF-89E1-CDD08D7A26CE}"/>
              </a:ext>
            </a:extLst>
          </p:cNvPr>
          <p:cNvCxnSpPr>
            <a:cxnSpLocks/>
            <a:stCxn id="8" idx="3"/>
            <a:endCxn id="6" idx="1"/>
          </p:cNvCxnSpPr>
          <p:nvPr/>
        </p:nvCxnSpPr>
        <p:spPr>
          <a:xfrm flipV="1">
            <a:off x="3072255" y="2480928"/>
            <a:ext cx="1127982" cy="32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3B223E7-3AA1-43FB-9677-D48EDBE5456E}"/>
              </a:ext>
            </a:extLst>
          </p:cNvPr>
          <p:cNvCxnSpPr>
            <a:cxnSpLocks/>
            <a:stCxn id="6" idx="3"/>
          </p:cNvCxnSpPr>
          <p:nvPr/>
        </p:nvCxnSpPr>
        <p:spPr>
          <a:xfrm>
            <a:off x="6266001" y="2480928"/>
            <a:ext cx="111248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9F389B9-99F4-4392-AFD1-A3FA7CBEEED5}"/>
              </a:ext>
            </a:extLst>
          </p:cNvPr>
          <p:cNvSpPr/>
          <p:nvPr/>
        </p:nvSpPr>
        <p:spPr>
          <a:xfrm>
            <a:off x="4200237" y="4355277"/>
            <a:ext cx="2065764"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Daffodil</a:t>
            </a:r>
          </a:p>
        </p:txBody>
      </p:sp>
      <p:sp>
        <p:nvSpPr>
          <p:cNvPr id="14" name="Rectangle: Folded Corner 13">
            <a:extLst>
              <a:ext uri="{FF2B5EF4-FFF2-40B4-BE49-F238E27FC236}">
                <a16:creationId xmlns:a16="http://schemas.microsoft.com/office/drawing/2014/main" id="{45669AF3-E18C-4690-91DC-76619F3A2A7C}"/>
              </a:ext>
            </a:extLst>
          </p:cNvPr>
          <p:cNvSpPr/>
          <p:nvPr/>
        </p:nvSpPr>
        <p:spPr>
          <a:xfrm>
            <a:off x="7393983" y="3970495"/>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JSON</a:t>
            </a:r>
          </a:p>
        </p:txBody>
      </p:sp>
      <p:sp>
        <p:nvSpPr>
          <p:cNvPr id="15" name="Rectangle: Folded Corner 14">
            <a:extLst>
              <a:ext uri="{FF2B5EF4-FFF2-40B4-BE49-F238E27FC236}">
                <a16:creationId xmlns:a16="http://schemas.microsoft.com/office/drawing/2014/main" id="{4EFD0B0F-ABE6-483E-9FEA-5AD2EA48E381}"/>
              </a:ext>
            </a:extLst>
          </p:cNvPr>
          <p:cNvSpPr/>
          <p:nvPr/>
        </p:nvSpPr>
        <p:spPr>
          <a:xfrm>
            <a:off x="1006491" y="4107949"/>
            <a:ext cx="2065764" cy="101252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Input</a:t>
            </a:r>
          </a:p>
          <a:p>
            <a:pPr algn="ctr"/>
            <a:r>
              <a:rPr lang="en-US" sz="2400" b="1">
                <a:solidFill>
                  <a:schemeClr val="tx1"/>
                </a:solidFill>
              </a:rPr>
              <a:t>file</a:t>
            </a:r>
          </a:p>
        </p:txBody>
      </p:sp>
      <p:cxnSp>
        <p:nvCxnSpPr>
          <p:cNvPr id="16" name="Straight Arrow Connector 15">
            <a:extLst>
              <a:ext uri="{FF2B5EF4-FFF2-40B4-BE49-F238E27FC236}">
                <a16:creationId xmlns:a16="http://schemas.microsoft.com/office/drawing/2014/main" id="{57C2772A-00DD-4673-9DCD-A82B19C585F9}"/>
              </a:ext>
            </a:extLst>
          </p:cNvPr>
          <p:cNvCxnSpPr>
            <a:cxnSpLocks/>
            <a:stCxn id="15" idx="3"/>
            <a:endCxn id="13" idx="1"/>
          </p:cNvCxnSpPr>
          <p:nvPr/>
        </p:nvCxnSpPr>
        <p:spPr>
          <a:xfrm flipV="1">
            <a:off x="3072255" y="4610999"/>
            <a:ext cx="1127982" cy="32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99ED358-CED6-4123-B3C9-3C262BD460B7}"/>
              </a:ext>
            </a:extLst>
          </p:cNvPr>
          <p:cNvCxnSpPr>
            <a:cxnSpLocks/>
            <a:stCxn id="13" idx="3"/>
          </p:cNvCxnSpPr>
          <p:nvPr/>
        </p:nvCxnSpPr>
        <p:spPr>
          <a:xfrm>
            <a:off x="6266001" y="4610999"/>
            <a:ext cx="111248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1652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3D0D3-ED43-4C39-8400-E0610C7A55C6}"/>
              </a:ext>
            </a:extLst>
          </p:cNvPr>
          <p:cNvSpPr>
            <a:spLocks noGrp="1"/>
          </p:cNvSpPr>
          <p:nvPr>
            <p:ph type="title"/>
          </p:nvPr>
        </p:nvSpPr>
        <p:spPr/>
        <p:txBody>
          <a:bodyPr/>
          <a:lstStyle/>
          <a:p>
            <a:r>
              <a:rPr lang="en-US"/>
              <a:t>Tens of thousands of data formats worldwide</a:t>
            </a:r>
          </a:p>
        </p:txBody>
      </p:sp>
      <p:sp>
        <p:nvSpPr>
          <p:cNvPr id="3" name="Content Placeholder 2">
            <a:extLst>
              <a:ext uri="{FF2B5EF4-FFF2-40B4-BE49-F238E27FC236}">
                <a16:creationId xmlns:a16="http://schemas.microsoft.com/office/drawing/2014/main" id="{B86D9BF7-A64B-4574-896B-1593355C8AED}"/>
              </a:ext>
            </a:extLst>
          </p:cNvPr>
          <p:cNvSpPr>
            <a:spLocks noGrp="1"/>
          </p:cNvSpPr>
          <p:nvPr>
            <p:ph idx="1"/>
          </p:nvPr>
        </p:nvSpPr>
        <p:spPr/>
        <p:txBody>
          <a:bodyPr/>
          <a:lstStyle/>
          <a:p>
            <a:pPr>
              <a:lnSpc>
                <a:spcPts val="3000"/>
              </a:lnSpc>
              <a:spcAft>
                <a:spcPts val="1200"/>
              </a:spcAft>
            </a:pPr>
            <a:r>
              <a:rPr lang="en-US" dirty="0"/>
              <a:t>Did you know there are an estimated tens of thousands of data formats?</a:t>
            </a:r>
          </a:p>
          <a:p>
            <a:pPr>
              <a:lnSpc>
                <a:spcPts val="3000"/>
              </a:lnSpc>
              <a:spcAft>
                <a:spcPts val="1200"/>
              </a:spcAft>
            </a:pPr>
            <a:r>
              <a:rPr lang="en-US" dirty="0"/>
              <a:t>Some popular data formats include JPEG, TIFF, GIF, BMP, Shape files, WAV, CSV, MP1, MP2, MP3, MPEG, WMV, VCard</a:t>
            </a:r>
            <a:r>
              <a:rPr lang="en-US"/>
              <a:t>, iCalendar, Netflow</a:t>
            </a:r>
            <a:r>
              <a:rPr lang="en-US" dirty="0"/>
              <a:t>, IPFix, Zip, RAR, PDF, Word, Powerpoint, Excel, XML, JSON, and so </a:t>
            </a:r>
            <a:r>
              <a:rPr lang="en-US"/>
              <a:t>on.</a:t>
            </a:r>
          </a:p>
          <a:p>
            <a:pPr>
              <a:lnSpc>
                <a:spcPts val="3000"/>
              </a:lnSpc>
              <a:spcAft>
                <a:spcPts val="1200"/>
              </a:spcAft>
            </a:pPr>
            <a:r>
              <a:rPr lang="en-US" dirty="0"/>
              <a:t>This Wikipedia page has a listing of several hundred of the most popular data formats: </a:t>
            </a:r>
            <a:r>
              <a:rPr lang="en-US" u="sng" dirty="0">
                <a:hlinkClick r:id="rId2"/>
              </a:rPr>
              <a:t>https://en.wikipedia.org/wiki/List_of_file_formats</a:t>
            </a:r>
            <a:endParaRPr lang="en-US"/>
          </a:p>
        </p:txBody>
      </p:sp>
      <p:sp>
        <p:nvSpPr>
          <p:cNvPr id="4" name="Footer Placeholder 3">
            <a:extLst>
              <a:ext uri="{FF2B5EF4-FFF2-40B4-BE49-F238E27FC236}">
                <a16:creationId xmlns:a16="http://schemas.microsoft.com/office/drawing/2014/main" id="{D045FBBA-9F9B-426F-B103-B79D5438E3BE}"/>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1862207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D633-150F-45B3-9346-6650BE55AF73}"/>
              </a:ext>
            </a:extLst>
          </p:cNvPr>
          <p:cNvSpPr>
            <a:spLocks noGrp="1"/>
          </p:cNvSpPr>
          <p:nvPr>
            <p:ph type="title"/>
          </p:nvPr>
        </p:nvSpPr>
        <p:spPr/>
        <p:txBody>
          <a:bodyPr/>
          <a:lstStyle/>
          <a:p>
            <a:r>
              <a:rPr lang="en-US"/>
              <a:t>DFDL is all about processing data formats</a:t>
            </a:r>
          </a:p>
        </p:txBody>
      </p:sp>
      <p:sp>
        <p:nvSpPr>
          <p:cNvPr id="3" name="Content Placeholder 2">
            <a:extLst>
              <a:ext uri="{FF2B5EF4-FFF2-40B4-BE49-F238E27FC236}">
                <a16:creationId xmlns:a16="http://schemas.microsoft.com/office/drawing/2014/main" id="{EA19510A-8052-4BFE-90DB-42ED792F4A41}"/>
              </a:ext>
            </a:extLst>
          </p:cNvPr>
          <p:cNvSpPr>
            <a:spLocks noGrp="1"/>
          </p:cNvSpPr>
          <p:nvPr>
            <p:ph idx="1"/>
          </p:nvPr>
        </p:nvSpPr>
        <p:spPr>
          <a:xfrm>
            <a:off x="616449" y="1371601"/>
            <a:ext cx="11236720" cy="1588575"/>
          </a:xfrm>
        </p:spPr>
        <p:txBody>
          <a:bodyPr/>
          <a:lstStyle/>
          <a:p>
            <a:pPr>
              <a:lnSpc>
                <a:spcPts val="3000"/>
              </a:lnSpc>
              <a:spcAft>
                <a:spcPts val="1200"/>
              </a:spcAft>
            </a:pPr>
            <a:r>
              <a:rPr lang="en-US"/>
              <a:t>A DFDL description is used to process data formats – formats of </a:t>
            </a:r>
            <a:r>
              <a:rPr lang="en-US" dirty="0"/>
              <a:t>all kinds, both text formats and binary formats</a:t>
            </a:r>
            <a:r>
              <a:rPr lang="en-US"/>
              <a:t>. </a:t>
            </a:r>
          </a:p>
        </p:txBody>
      </p:sp>
      <p:sp>
        <p:nvSpPr>
          <p:cNvPr id="4" name="Footer Placeholder 3">
            <a:extLst>
              <a:ext uri="{FF2B5EF4-FFF2-40B4-BE49-F238E27FC236}">
                <a16:creationId xmlns:a16="http://schemas.microsoft.com/office/drawing/2014/main" id="{03B72163-E97C-4396-B696-1B50D4248249}"/>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5">
            <a:extLst>
              <a:ext uri="{FF2B5EF4-FFF2-40B4-BE49-F238E27FC236}">
                <a16:creationId xmlns:a16="http://schemas.microsoft.com/office/drawing/2014/main" id="{613C4FC8-16F9-41B1-9F4E-47D12ADC00BB}"/>
              </a:ext>
            </a:extLst>
          </p:cNvPr>
          <p:cNvSpPr>
            <a:spLocks noChangeArrowheads="1"/>
          </p:cNvSpPr>
          <p:nvPr/>
        </p:nvSpPr>
        <p:spPr bwMode="auto">
          <a:xfrm>
            <a:off x="1346226" y="3216787"/>
            <a:ext cx="1604962" cy="20526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Freeform 6">
            <a:extLst>
              <a:ext uri="{FF2B5EF4-FFF2-40B4-BE49-F238E27FC236}">
                <a16:creationId xmlns:a16="http://schemas.microsoft.com/office/drawing/2014/main" id="{9162449B-B362-413D-BEA1-46B2027B9747}"/>
              </a:ext>
            </a:extLst>
          </p:cNvPr>
          <p:cNvSpPr>
            <a:spLocks/>
          </p:cNvSpPr>
          <p:nvPr/>
        </p:nvSpPr>
        <p:spPr bwMode="auto">
          <a:xfrm>
            <a:off x="1338288" y="4256599"/>
            <a:ext cx="773113" cy="1003300"/>
          </a:xfrm>
          <a:custGeom>
            <a:avLst/>
            <a:gdLst>
              <a:gd name="T0" fmla="*/ 0 w 487"/>
              <a:gd name="T1" fmla="*/ 0 h 632"/>
              <a:gd name="T2" fmla="*/ 141 w 487"/>
              <a:gd name="T3" fmla="*/ 6 h 632"/>
              <a:gd name="T4" fmla="*/ 186 w 487"/>
              <a:gd name="T5" fmla="*/ 68 h 632"/>
              <a:gd name="T6" fmla="*/ 237 w 487"/>
              <a:gd name="T7" fmla="*/ 130 h 632"/>
              <a:gd name="T8" fmla="*/ 305 w 487"/>
              <a:gd name="T9" fmla="*/ 90 h 632"/>
              <a:gd name="T10" fmla="*/ 350 w 487"/>
              <a:gd name="T11" fmla="*/ 23 h 632"/>
              <a:gd name="T12" fmla="*/ 384 w 487"/>
              <a:gd name="T13" fmla="*/ 11 h 632"/>
              <a:gd name="T14" fmla="*/ 474 w 487"/>
              <a:gd name="T15" fmla="*/ 40 h 632"/>
              <a:gd name="T16" fmla="*/ 485 w 487"/>
              <a:gd name="T17" fmla="*/ 209 h 632"/>
              <a:gd name="T18" fmla="*/ 457 w 487"/>
              <a:gd name="T19" fmla="*/ 254 h 632"/>
              <a:gd name="T20" fmla="*/ 406 w 487"/>
              <a:gd name="T21" fmla="*/ 237 h 632"/>
              <a:gd name="T22" fmla="*/ 372 w 487"/>
              <a:gd name="T23" fmla="*/ 260 h 632"/>
              <a:gd name="T24" fmla="*/ 355 w 487"/>
              <a:gd name="T25" fmla="*/ 271 h 632"/>
              <a:gd name="T26" fmla="*/ 344 w 487"/>
              <a:gd name="T27" fmla="*/ 367 h 632"/>
              <a:gd name="T28" fmla="*/ 423 w 487"/>
              <a:gd name="T29" fmla="*/ 373 h 632"/>
              <a:gd name="T30" fmla="*/ 480 w 487"/>
              <a:gd name="T31" fmla="*/ 395 h 632"/>
              <a:gd name="T32" fmla="*/ 474 w 487"/>
              <a:gd name="T33" fmla="*/ 508 h 632"/>
              <a:gd name="T34" fmla="*/ 463 w 487"/>
              <a:gd name="T35" fmla="*/ 542 h 632"/>
              <a:gd name="T36" fmla="*/ 389 w 487"/>
              <a:gd name="T37" fmla="*/ 553 h 632"/>
              <a:gd name="T38" fmla="*/ 384 w 487"/>
              <a:gd name="T39" fmla="*/ 632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7" h="632">
                <a:moveTo>
                  <a:pt x="0" y="0"/>
                </a:moveTo>
                <a:cubicBezTo>
                  <a:pt x="47" y="2"/>
                  <a:pt x="94" y="1"/>
                  <a:pt x="141" y="6"/>
                </a:cubicBezTo>
                <a:cubicBezTo>
                  <a:pt x="170" y="9"/>
                  <a:pt x="174" y="47"/>
                  <a:pt x="186" y="68"/>
                </a:cubicBezTo>
                <a:cubicBezTo>
                  <a:pt x="201" y="94"/>
                  <a:pt x="213" y="114"/>
                  <a:pt x="237" y="130"/>
                </a:cubicBezTo>
                <a:cubicBezTo>
                  <a:pt x="285" y="122"/>
                  <a:pt x="269" y="117"/>
                  <a:pt x="305" y="90"/>
                </a:cubicBezTo>
                <a:cubicBezTo>
                  <a:pt x="313" y="47"/>
                  <a:pt x="311" y="49"/>
                  <a:pt x="350" y="23"/>
                </a:cubicBezTo>
                <a:cubicBezTo>
                  <a:pt x="360" y="16"/>
                  <a:pt x="384" y="11"/>
                  <a:pt x="384" y="11"/>
                </a:cubicBezTo>
                <a:cubicBezTo>
                  <a:pt x="422" y="14"/>
                  <a:pt x="461" y="3"/>
                  <a:pt x="474" y="40"/>
                </a:cubicBezTo>
                <a:cubicBezTo>
                  <a:pt x="480" y="96"/>
                  <a:pt x="487" y="152"/>
                  <a:pt x="485" y="209"/>
                </a:cubicBezTo>
                <a:cubicBezTo>
                  <a:pt x="483" y="250"/>
                  <a:pt x="482" y="245"/>
                  <a:pt x="457" y="254"/>
                </a:cubicBezTo>
                <a:cubicBezTo>
                  <a:pt x="440" y="248"/>
                  <a:pt x="423" y="243"/>
                  <a:pt x="406" y="237"/>
                </a:cubicBezTo>
                <a:cubicBezTo>
                  <a:pt x="406" y="237"/>
                  <a:pt x="383" y="252"/>
                  <a:pt x="372" y="260"/>
                </a:cubicBezTo>
                <a:cubicBezTo>
                  <a:pt x="366" y="264"/>
                  <a:pt x="355" y="271"/>
                  <a:pt x="355" y="271"/>
                </a:cubicBezTo>
                <a:cubicBezTo>
                  <a:pt x="347" y="298"/>
                  <a:pt x="307" y="337"/>
                  <a:pt x="344" y="367"/>
                </a:cubicBezTo>
                <a:cubicBezTo>
                  <a:pt x="365" y="383"/>
                  <a:pt x="397" y="371"/>
                  <a:pt x="423" y="373"/>
                </a:cubicBezTo>
                <a:cubicBezTo>
                  <a:pt x="445" y="378"/>
                  <a:pt x="463" y="379"/>
                  <a:pt x="480" y="395"/>
                </a:cubicBezTo>
                <a:cubicBezTo>
                  <a:pt x="485" y="439"/>
                  <a:pt x="482" y="463"/>
                  <a:pt x="474" y="508"/>
                </a:cubicBezTo>
                <a:cubicBezTo>
                  <a:pt x="472" y="520"/>
                  <a:pt x="474" y="537"/>
                  <a:pt x="463" y="542"/>
                </a:cubicBezTo>
                <a:cubicBezTo>
                  <a:pt x="440" y="551"/>
                  <a:pt x="413" y="548"/>
                  <a:pt x="389" y="553"/>
                </a:cubicBezTo>
                <a:cubicBezTo>
                  <a:pt x="378" y="590"/>
                  <a:pt x="384" y="564"/>
                  <a:pt x="384" y="63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Freeform 7">
            <a:extLst>
              <a:ext uri="{FF2B5EF4-FFF2-40B4-BE49-F238E27FC236}">
                <a16:creationId xmlns:a16="http://schemas.microsoft.com/office/drawing/2014/main" id="{F401B91E-95B3-462F-B77D-4ACB24E99271}"/>
              </a:ext>
            </a:extLst>
          </p:cNvPr>
          <p:cNvSpPr>
            <a:spLocks/>
          </p:cNvSpPr>
          <p:nvPr/>
        </p:nvSpPr>
        <p:spPr bwMode="auto">
          <a:xfrm>
            <a:off x="2055838" y="3216787"/>
            <a:ext cx="333375" cy="1084262"/>
          </a:xfrm>
          <a:custGeom>
            <a:avLst/>
            <a:gdLst>
              <a:gd name="T0" fmla="*/ 45 w 216"/>
              <a:gd name="T1" fmla="*/ 0 h 660"/>
              <a:gd name="T2" fmla="*/ 73 w 216"/>
              <a:gd name="T3" fmla="*/ 192 h 660"/>
              <a:gd name="T4" fmla="*/ 152 w 216"/>
              <a:gd name="T5" fmla="*/ 197 h 660"/>
              <a:gd name="T6" fmla="*/ 203 w 216"/>
              <a:gd name="T7" fmla="*/ 203 h 660"/>
              <a:gd name="T8" fmla="*/ 203 w 216"/>
              <a:gd name="T9" fmla="*/ 395 h 660"/>
              <a:gd name="T10" fmla="*/ 186 w 216"/>
              <a:gd name="T11" fmla="*/ 400 h 660"/>
              <a:gd name="T12" fmla="*/ 96 w 216"/>
              <a:gd name="T13" fmla="*/ 406 h 660"/>
              <a:gd name="T14" fmla="*/ 17 w 216"/>
              <a:gd name="T15" fmla="*/ 434 h 660"/>
              <a:gd name="T16" fmla="*/ 22 w 216"/>
              <a:gd name="T17" fmla="*/ 592 h 660"/>
              <a:gd name="T18" fmla="*/ 11 w 216"/>
              <a:gd name="T19" fmla="*/ 660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 h="660">
                <a:moveTo>
                  <a:pt x="45" y="0"/>
                </a:moveTo>
                <a:cubicBezTo>
                  <a:pt x="44" y="23"/>
                  <a:pt x="0" y="184"/>
                  <a:pt x="73" y="192"/>
                </a:cubicBezTo>
                <a:cubicBezTo>
                  <a:pt x="99" y="195"/>
                  <a:pt x="126" y="195"/>
                  <a:pt x="152" y="197"/>
                </a:cubicBezTo>
                <a:cubicBezTo>
                  <a:pt x="169" y="198"/>
                  <a:pt x="186" y="201"/>
                  <a:pt x="203" y="203"/>
                </a:cubicBezTo>
                <a:cubicBezTo>
                  <a:pt x="206" y="258"/>
                  <a:pt x="216" y="340"/>
                  <a:pt x="203" y="395"/>
                </a:cubicBezTo>
                <a:cubicBezTo>
                  <a:pt x="202" y="401"/>
                  <a:pt x="192" y="399"/>
                  <a:pt x="186" y="400"/>
                </a:cubicBezTo>
                <a:cubicBezTo>
                  <a:pt x="156" y="403"/>
                  <a:pt x="126" y="404"/>
                  <a:pt x="96" y="406"/>
                </a:cubicBezTo>
                <a:cubicBezTo>
                  <a:pt x="64" y="417"/>
                  <a:pt x="1" y="388"/>
                  <a:pt x="17" y="434"/>
                </a:cubicBezTo>
                <a:cubicBezTo>
                  <a:pt x="9" y="487"/>
                  <a:pt x="19" y="537"/>
                  <a:pt x="22" y="592"/>
                </a:cubicBezTo>
                <a:cubicBezTo>
                  <a:pt x="9" y="641"/>
                  <a:pt x="11" y="618"/>
                  <a:pt x="11" y="66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Freeform 8">
            <a:extLst>
              <a:ext uri="{FF2B5EF4-FFF2-40B4-BE49-F238E27FC236}">
                <a16:creationId xmlns:a16="http://schemas.microsoft.com/office/drawing/2014/main" id="{93D6F9D7-B8E6-478F-A506-68118F2A3706}"/>
              </a:ext>
            </a:extLst>
          </p:cNvPr>
          <p:cNvSpPr>
            <a:spLocks/>
          </p:cNvSpPr>
          <p:nvPr/>
        </p:nvSpPr>
        <p:spPr bwMode="auto">
          <a:xfrm>
            <a:off x="2081238" y="4066099"/>
            <a:ext cx="869950" cy="504825"/>
          </a:xfrm>
          <a:custGeom>
            <a:avLst/>
            <a:gdLst>
              <a:gd name="T0" fmla="*/ 0 w 548"/>
              <a:gd name="T1" fmla="*/ 18 h 318"/>
              <a:gd name="T2" fmla="*/ 204 w 548"/>
              <a:gd name="T3" fmla="*/ 13 h 318"/>
              <a:gd name="T4" fmla="*/ 198 w 548"/>
              <a:gd name="T5" fmla="*/ 58 h 318"/>
              <a:gd name="T6" fmla="*/ 221 w 548"/>
              <a:gd name="T7" fmla="*/ 233 h 318"/>
              <a:gd name="T8" fmla="*/ 379 w 548"/>
              <a:gd name="T9" fmla="*/ 256 h 318"/>
              <a:gd name="T10" fmla="*/ 435 w 548"/>
              <a:gd name="T11" fmla="*/ 109 h 318"/>
              <a:gd name="T12" fmla="*/ 514 w 548"/>
              <a:gd name="T13" fmla="*/ 114 h 318"/>
              <a:gd name="T14" fmla="*/ 548 w 548"/>
              <a:gd name="T15" fmla="*/ 109 h 3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8" h="318">
                <a:moveTo>
                  <a:pt x="0" y="18"/>
                </a:moveTo>
                <a:cubicBezTo>
                  <a:pt x="68" y="16"/>
                  <a:pt x="137" y="0"/>
                  <a:pt x="204" y="13"/>
                </a:cubicBezTo>
                <a:cubicBezTo>
                  <a:pt x="219" y="16"/>
                  <a:pt x="198" y="43"/>
                  <a:pt x="198" y="58"/>
                </a:cubicBezTo>
                <a:cubicBezTo>
                  <a:pt x="198" y="107"/>
                  <a:pt x="205" y="187"/>
                  <a:pt x="221" y="233"/>
                </a:cubicBezTo>
                <a:cubicBezTo>
                  <a:pt x="233" y="318"/>
                  <a:pt x="312" y="263"/>
                  <a:pt x="379" y="256"/>
                </a:cubicBezTo>
                <a:cubicBezTo>
                  <a:pt x="382" y="175"/>
                  <a:pt x="358" y="123"/>
                  <a:pt x="435" y="109"/>
                </a:cubicBezTo>
                <a:cubicBezTo>
                  <a:pt x="461" y="111"/>
                  <a:pt x="488" y="114"/>
                  <a:pt x="514" y="114"/>
                </a:cubicBezTo>
                <a:cubicBezTo>
                  <a:pt x="525" y="114"/>
                  <a:pt x="548" y="109"/>
                  <a:pt x="548" y="10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 name="Group 39">
            <a:extLst>
              <a:ext uri="{FF2B5EF4-FFF2-40B4-BE49-F238E27FC236}">
                <a16:creationId xmlns:a16="http://schemas.microsoft.com/office/drawing/2014/main" id="{246B74B2-F874-480F-A581-DDBB01DDB8E7}"/>
              </a:ext>
            </a:extLst>
          </p:cNvPr>
          <p:cNvGrpSpPr>
            <a:grpSpLocks/>
          </p:cNvGrpSpPr>
          <p:nvPr/>
        </p:nvGrpSpPr>
        <p:grpSpPr bwMode="auto">
          <a:xfrm>
            <a:off x="5781487" y="2813039"/>
            <a:ext cx="1058862" cy="1262062"/>
            <a:chOff x="1045" y="1113"/>
            <a:chExt cx="667" cy="795"/>
          </a:xfrm>
        </p:grpSpPr>
        <p:sp>
          <p:nvSpPr>
            <p:cNvPr id="11" name="Freeform 13">
              <a:extLst>
                <a:ext uri="{FF2B5EF4-FFF2-40B4-BE49-F238E27FC236}">
                  <a16:creationId xmlns:a16="http://schemas.microsoft.com/office/drawing/2014/main" id="{418815AF-6D8D-4497-BFC3-6B21D69C0170}"/>
                </a:ext>
              </a:extLst>
            </p:cNvPr>
            <p:cNvSpPr>
              <a:spLocks/>
            </p:cNvSpPr>
            <p:nvPr/>
          </p:nvSpPr>
          <p:spPr bwMode="auto">
            <a:xfrm>
              <a:off x="1502" y="1113"/>
              <a:ext cx="210" cy="683"/>
            </a:xfrm>
            <a:custGeom>
              <a:avLst/>
              <a:gdLst>
                <a:gd name="T0" fmla="*/ 45 w 216"/>
                <a:gd name="T1" fmla="*/ 0 h 660"/>
                <a:gd name="T2" fmla="*/ 73 w 216"/>
                <a:gd name="T3" fmla="*/ 192 h 660"/>
                <a:gd name="T4" fmla="*/ 152 w 216"/>
                <a:gd name="T5" fmla="*/ 197 h 660"/>
                <a:gd name="T6" fmla="*/ 203 w 216"/>
                <a:gd name="T7" fmla="*/ 203 h 660"/>
                <a:gd name="T8" fmla="*/ 203 w 216"/>
                <a:gd name="T9" fmla="*/ 395 h 660"/>
                <a:gd name="T10" fmla="*/ 186 w 216"/>
                <a:gd name="T11" fmla="*/ 400 h 660"/>
                <a:gd name="T12" fmla="*/ 96 w 216"/>
                <a:gd name="T13" fmla="*/ 406 h 660"/>
                <a:gd name="T14" fmla="*/ 17 w 216"/>
                <a:gd name="T15" fmla="*/ 434 h 660"/>
                <a:gd name="T16" fmla="*/ 22 w 216"/>
                <a:gd name="T17" fmla="*/ 592 h 660"/>
                <a:gd name="T18" fmla="*/ 11 w 216"/>
                <a:gd name="T19" fmla="*/ 660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 h="660">
                  <a:moveTo>
                    <a:pt x="45" y="0"/>
                  </a:moveTo>
                  <a:cubicBezTo>
                    <a:pt x="44" y="23"/>
                    <a:pt x="0" y="184"/>
                    <a:pt x="73" y="192"/>
                  </a:cubicBezTo>
                  <a:cubicBezTo>
                    <a:pt x="99" y="195"/>
                    <a:pt x="126" y="195"/>
                    <a:pt x="152" y="197"/>
                  </a:cubicBezTo>
                  <a:cubicBezTo>
                    <a:pt x="169" y="198"/>
                    <a:pt x="186" y="201"/>
                    <a:pt x="203" y="203"/>
                  </a:cubicBezTo>
                  <a:cubicBezTo>
                    <a:pt x="206" y="258"/>
                    <a:pt x="216" y="340"/>
                    <a:pt x="203" y="395"/>
                  </a:cubicBezTo>
                  <a:cubicBezTo>
                    <a:pt x="202" y="401"/>
                    <a:pt x="192" y="399"/>
                    <a:pt x="186" y="400"/>
                  </a:cubicBezTo>
                  <a:cubicBezTo>
                    <a:pt x="156" y="403"/>
                    <a:pt x="126" y="404"/>
                    <a:pt x="96" y="406"/>
                  </a:cubicBezTo>
                  <a:cubicBezTo>
                    <a:pt x="64" y="417"/>
                    <a:pt x="1" y="388"/>
                    <a:pt x="17" y="434"/>
                  </a:cubicBezTo>
                  <a:cubicBezTo>
                    <a:pt x="9" y="487"/>
                    <a:pt x="19" y="537"/>
                    <a:pt x="22" y="592"/>
                  </a:cubicBezTo>
                  <a:cubicBezTo>
                    <a:pt x="9" y="641"/>
                    <a:pt x="11" y="618"/>
                    <a:pt x="11" y="66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Line 15">
              <a:extLst>
                <a:ext uri="{FF2B5EF4-FFF2-40B4-BE49-F238E27FC236}">
                  <a16:creationId xmlns:a16="http://schemas.microsoft.com/office/drawing/2014/main" id="{26C94C32-F29B-4AF0-968B-18E3B4D3B7C0}"/>
                </a:ext>
              </a:extLst>
            </p:cNvPr>
            <p:cNvSpPr>
              <a:spLocks noChangeShapeType="1"/>
            </p:cNvSpPr>
            <p:nvPr/>
          </p:nvSpPr>
          <p:spPr bwMode="auto">
            <a:xfrm flipH="1" flipV="1">
              <a:off x="1045" y="1113"/>
              <a:ext cx="0" cy="6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Line 16">
              <a:extLst>
                <a:ext uri="{FF2B5EF4-FFF2-40B4-BE49-F238E27FC236}">
                  <a16:creationId xmlns:a16="http://schemas.microsoft.com/office/drawing/2014/main" id="{3F7978EA-8CC7-4785-BF25-A8446135C606}"/>
                </a:ext>
              </a:extLst>
            </p:cNvPr>
            <p:cNvSpPr>
              <a:spLocks noChangeShapeType="1"/>
            </p:cNvSpPr>
            <p:nvPr/>
          </p:nvSpPr>
          <p:spPr bwMode="auto">
            <a:xfrm>
              <a:off x="1050" y="1113"/>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Freeform 17">
              <a:extLst>
                <a:ext uri="{FF2B5EF4-FFF2-40B4-BE49-F238E27FC236}">
                  <a16:creationId xmlns:a16="http://schemas.microsoft.com/office/drawing/2014/main" id="{868C68D1-EE59-40F2-A9D2-4509835E60EC}"/>
                </a:ext>
              </a:extLst>
            </p:cNvPr>
            <p:cNvSpPr>
              <a:spLocks/>
            </p:cNvSpPr>
            <p:nvPr/>
          </p:nvSpPr>
          <p:spPr bwMode="auto">
            <a:xfrm>
              <a:off x="1045" y="1773"/>
              <a:ext cx="468" cy="135"/>
            </a:xfrm>
            <a:custGeom>
              <a:avLst/>
              <a:gdLst>
                <a:gd name="T0" fmla="*/ 0 w 468"/>
                <a:gd name="T1" fmla="*/ 0 h 135"/>
                <a:gd name="T2" fmla="*/ 163 w 468"/>
                <a:gd name="T3" fmla="*/ 17 h 135"/>
                <a:gd name="T4" fmla="*/ 192 w 468"/>
                <a:gd name="T5" fmla="*/ 79 h 135"/>
                <a:gd name="T6" fmla="*/ 237 w 468"/>
                <a:gd name="T7" fmla="*/ 119 h 135"/>
                <a:gd name="T8" fmla="*/ 259 w 468"/>
                <a:gd name="T9" fmla="*/ 130 h 135"/>
                <a:gd name="T10" fmla="*/ 333 w 468"/>
                <a:gd name="T11" fmla="*/ 62 h 135"/>
                <a:gd name="T12" fmla="*/ 468 w 468"/>
                <a:gd name="T13" fmla="*/ 23 h 135"/>
              </a:gdLst>
              <a:ahLst/>
              <a:cxnLst>
                <a:cxn ang="0">
                  <a:pos x="T0" y="T1"/>
                </a:cxn>
                <a:cxn ang="0">
                  <a:pos x="T2" y="T3"/>
                </a:cxn>
                <a:cxn ang="0">
                  <a:pos x="T4" y="T5"/>
                </a:cxn>
                <a:cxn ang="0">
                  <a:pos x="T6" y="T7"/>
                </a:cxn>
                <a:cxn ang="0">
                  <a:pos x="T8" y="T9"/>
                </a:cxn>
                <a:cxn ang="0">
                  <a:pos x="T10" y="T11"/>
                </a:cxn>
                <a:cxn ang="0">
                  <a:pos x="T12" y="T13"/>
                </a:cxn>
              </a:cxnLst>
              <a:rect l="0" t="0" r="r" b="b"/>
              <a:pathLst>
                <a:path w="468" h="135">
                  <a:moveTo>
                    <a:pt x="0" y="0"/>
                  </a:moveTo>
                  <a:cubicBezTo>
                    <a:pt x="58" y="4"/>
                    <a:pt x="106" y="11"/>
                    <a:pt x="163" y="17"/>
                  </a:cubicBezTo>
                  <a:cubicBezTo>
                    <a:pt x="171" y="39"/>
                    <a:pt x="175" y="63"/>
                    <a:pt x="192" y="79"/>
                  </a:cubicBezTo>
                  <a:cubicBezTo>
                    <a:pt x="202" y="113"/>
                    <a:pt x="196" y="112"/>
                    <a:pt x="237" y="119"/>
                  </a:cubicBezTo>
                  <a:cubicBezTo>
                    <a:pt x="244" y="123"/>
                    <a:pt x="251" y="129"/>
                    <a:pt x="259" y="130"/>
                  </a:cubicBezTo>
                  <a:cubicBezTo>
                    <a:pt x="318" y="135"/>
                    <a:pt x="304" y="94"/>
                    <a:pt x="333" y="62"/>
                  </a:cubicBezTo>
                  <a:cubicBezTo>
                    <a:pt x="354" y="2"/>
                    <a:pt x="410" y="23"/>
                    <a:pt x="468" y="23"/>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5" name="Group 41">
            <a:extLst>
              <a:ext uri="{FF2B5EF4-FFF2-40B4-BE49-F238E27FC236}">
                <a16:creationId xmlns:a16="http://schemas.microsoft.com/office/drawing/2014/main" id="{5EBFF274-0725-4FA5-851D-2DB543D49BB9}"/>
              </a:ext>
            </a:extLst>
          </p:cNvPr>
          <p:cNvGrpSpPr>
            <a:grpSpLocks/>
          </p:cNvGrpSpPr>
          <p:nvPr/>
        </p:nvGrpSpPr>
        <p:grpSpPr bwMode="auto">
          <a:xfrm>
            <a:off x="7623636" y="2813039"/>
            <a:ext cx="922337" cy="1344613"/>
            <a:chOff x="3925" y="1192"/>
            <a:chExt cx="581" cy="847"/>
          </a:xfrm>
        </p:grpSpPr>
        <p:sp>
          <p:nvSpPr>
            <p:cNvPr id="16" name="Line 31">
              <a:extLst>
                <a:ext uri="{FF2B5EF4-FFF2-40B4-BE49-F238E27FC236}">
                  <a16:creationId xmlns:a16="http://schemas.microsoft.com/office/drawing/2014/main" id="{76E92F3B-7295-4C53-8052-6B4BBAFE016E}"/>
                </a:ext>
              </a:extLst>
            </p:cNvPr>
            <p:cNvSpPr>
              <a:spLocks noChangeShapeType="1"/>
            </p:cNvSpPr>
            <p:nvPr/>
          </p:nvSpPr>
          <p:spPr bwMode="auto">
            <a:xfrm>
              <a:off x="3981" y="1192"/>
              <a:ext cx="5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Line 32">
              <a:extLst>
                <a:ext uri="{FF2B5EF4-FFF2-40B4-BE49-F238E27FC236}">
                  <a16:creationId xmlns:a16="http://schemas.microsoft.com/office/drawing/2014/main" id="{49FEF21C-0942-4536-9AA5-6258B6B19E54}"/>
                </a:ext>
              </a:extLst>
            </p:cNvPr>
            <p:cNvSpPr>
              <a:spLocks noChangeShapeType="1"/>
            </p:cNvSpPr>
            <p:nvPr/>
          </p:nvSpPr>
          <p:spPr bwMode="auto">
            <a:xfrm>
              <a:off x="4501" y="1198"/>
              <a:ext cx="0" cy="6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Freeform 35">
              <a:extLst>
                <a:ext uri="{FF2B5EF4-FFF2-40B4-BE49-F238E27FC236}">
                  <a16:creationId xmlns:a16="http://schemas.microsoft.com/office/drawing/2014/main" id="{D9080B13-87C0-42D0-8464-32F18599286E}"/>
                </a:ext>
              </a:extLst>
            </p:cNvPr>
            <p:cNvSpPr>
              <a:spLocks/>
            </p:cNvSpPr>
            <p:nvPr/>
          </p:nvSpPr>
          <p:spPr bwMode="auto">
            <a:xfrm>
              <a:off x="3947" y="1721"/>
              <a:ext cx="559" cy="318"/>
            </a:xfrm>
            <a:custGeom>
              <a:avLst/>
              <a:gdLst>
                <a:gd name="T0" fmla="*/ 0 w 548"/>
                <a:gd name="T1" fmla="*/ 18 h 318"/>
                <a:gd name="T2" fmla="*/ 204 w 548"/>
                <a:gd name="T3" fmla="*/ 13 h 318"/>
                <a:gd name="T4" fmla="*/ 198 w 548"/>
                <a:gd name="T5" fmla="*/ 58 h 318"/>
                <a:gd name="T6" fmla="*/ 221 w 548"/>
                <a:gd name="T7" fmla="*/ 233 h 318"/>
                <a:gd name="T8" fmla="*/ 379 w 548"/>
                <a:gd name="T9" fmla="*/ 256 h 318"/>
                <a:gd name="T10" fmla="*/ 435 w 548"/>
                <a:gd name="T11" fmla="*/ 109 h 318"/>
                <a:gd name="T12" fmla="*/ 514 w 548"/>
                <a:gd name="T13" fmla="*/ 114 h 318"/>
                <a:gd name="T14" fmla="*/ 548 w 548"/>
                <a:gd name="T15" fmla="*/ 109 h 3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8" h="318">
                  <a:moveTo>
                    <a:pt x="0" y="18"/>
                  </a:moveTo>
                  <a:cubicBezTo>
                    <a:pt x="68" y="16"/>
                    <a:pt x="137" y="0"/>
                    <a:pt x="204" y="13"/>
                  </a:cubicBezTo>
                  <a:cubicBezTo>
                    <a:pt x="219" y="16"/>
                    <a:pt x="198" y="43"/>
                    <a:pt x="198" y="58"/>
                  </a:cubicBezTo>
                  <a:cubicBezTo>
                    <a:pt x="198" y="107"/>
                    <a:pt x="205" y="187"/>
                    <a:pt x="221" y="233"/>
                  </a:cubicBezTo>
                  <a:cubicBezTo>
                    <a:pt x="233" y="318"/>
                    <a:pt x="312" y="263"/>
                    <a:pt x="379" y="256"/>
                  </a:cubicBezTo>
                  <a:cubicBezTo>
                    <a:pt x="382" y="175"/>
                    <a:pt x="358" y="123"/>
                    <a:pt x="435" y="109"/>
                  </a:cubicBezTo>
                  <a:cubicBezTo>
                    <a:pt x="461" y="111"/>
                    <a:pt x="488" y="114"/>
                    <a:pt x="514" y="114"/>
                  </a:cubicBezTo>
                  <a:cubicBezTo>
                    <a:pt x="525" y="114"/>
                    <a:pt x="548" y="109"/>
                    <a:pt x="548" y="10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Freeform 37">
              <a:extLst>
                <a:ext uri="{FF2B5EF4-FFF2-40B4-BE49-F238E27FC236}">
                  <a16:creationId xmlns:a16="http://schemas.microsoft.com/office/drawing/2014/main" id="{51DA9805-D99B-4BE1-B481-C3045746B21C}"/>
                </a:ext>
              </a:extLst>
            </p:cNvPr>
            <p:cNvSpPr>
              <a:spLocks/>
            </p:cNvSpPr>
            <p:nvPr/>
          </p:nvSpPr>
          <p:spPr bwMode="auto">
            <a:xfrm>
              <a:off x="3925" y="1197"/>
              <a:ext cx="246" cy="542"/>
            </a:xfrm>
            <a:custGeom>
              <a:avLst/>
              <a:gdLst>
                <a:gd name="T0" fmla="*/ 45 w 246"/>
                <a:gd name="T1" fmla="*/ 0 h 542"/>
                <a:gd name="T2" fmla="*/ 39 w 246"/>
                <a:gd name="T3" fmla="*/ 102 h 542"/>
                <a:gd name="T4" fmla="*/ 39 w 246"/>
                <a:gd name="T5" fmla="*/ 187 h 542"/>
                <a:gd name="T6" fmla="*/ 107 w 246"/>
                <a:gd name="T7" fmla="*/ 192 h 542"/>
                <a:gd name="T8" fmla="*/ 192 w 246"/>
                <a:gd name="T9" fmla="*/ 220 h 542"/>
                <a:gd name="T10" fmla="*/ 197 w 246"/>
                <a:gd name="T11" fmla="*/ 237 h 542"/>
                <a:gd name="T12" fmla="*/ 22 w 246"/>
                <a:gd name="T13" fmla="*/ 424 h 542"/>
                <a:gd name="T14" fmla="*/ 17 w 246"/>
                <a:gd name="T15" fmla="*/ 542 h 5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542">
                  <a:moveTo>
                    <a:pt x="45" y="0"/>
                  </a:moveTo>
                  <a:cubicBezTo>
                    <a:pt x="43" y="34"/>
                    <a:pt x="42" y="68"/>
                    <a:pt x="39" y="102"/>
                  </a:cubicBezTo>
                  <a:cubicBezTo>
                    <a:pt x="36" y="132"/>
                    <a:pt x="0" y="148"/>
                    <a:pt x="39" y="187"/>
                  </a:cubicBezTo>
                  <a:cubicBezTo>
                    <a:pt x="55" y="203"/>
                    <a:pt x="84" y="190"/>
                    <a:pt x="107" y="192"/>
                  </a:cubicBezTo>
                  <a:cubicBezTo>
                    <a:pt x="135" y="203"/>
                    <a:pt x="163" y="211"/>
                    <a:pt x="192" y="220"/>
                  </a:cubicBezTo>
                  <a:cubicBezTo>
                    <a:pt x="194" y="226"/>
                    <a:pt x="197" y="231"/>
                    <a:pt x="197" y="237"/>
                  </a:cubicBezTo>
                  <a:cubicBezTo>
                    <a:pt x="197" y="474"/>
                    <a:pt x="246" y="416"/>
                    <a:pt x="22" y="424"/>
                  </a:cubicBezTo>
                  <a:cubicBezTo>
                    <a:pt x="2" y="455"/>
                    <a:pt x="17" y="505"/>
                    <a:pt x="17" y="54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0" name="Group 38">
            <a:extLst>
              <a:ext uri="{FF2B5EF4-FFF2-40B4-BE49-F238E27FC236}">
                <a16:creationId xmlns:a16="http://schemas.microsoft.com/office/drawing/2014/main" id="{FFC35667-B203-42CB-85CB-8189EBA6429A}"/>
              </a:ext>
            </a:extLst>
          </p:cNvPr>
          <p:cNvGrpSpPr>
            <a:grpSpLocks/>
          </p:cNvGrpSpPr>
          <p:nvPr/>
        </p:nvGrpSpPr>
        <p:grpSpPr bwMode="auto">
          <a:xfrm>
            <a:off x="5797361" y="4794130"/>
            <a:ext cx="773113" cy="1008062"/>
            <a:chOff x="1282" y="2817"/>
            <a:chExt cx="487" cy="635"/>
          </a:xfrm>
        </p:grpSpPr>
        <p:sp>
          <p:nvSpPr>
            <p:cNvPr id="21" name="Freeform 18">
              <a:extLst>
                <a:ext uri="{FF2B5EF4-FFF2-40B4-BE49-F238E27FC236}">
                  <a16:creationId xmlns:a16="http://schemas.microsoft.com/office/drawing/2014/main" id="{56F5D012-1594-4C5F-AD83-093806D3E6D7}"/>
                </a:ext>
              </a:extLst>
            </p:cNvPr>
            <p:cNvSpPr>
              <a:spLocks/>
            </p:cNvSpPr>
            <p:nvPr/>
          </p:nvSpPr>
          <p:spPr bwMode="auto">
            <a:xfrm>
              <a:off x="1282" y="2817"/>
              <a:ext cx="487" cy="632"/>
            </a:xfrm>
            <a:custGeom>
              <a:avLst/>
              <a:gdLst>
                <a:gd name="T0" fmla="*/ 0 w 487"/>
                <a:gd name="T1" fmla="*/ 0 h 632"/>
                <a:gd name="T2" fmla="*/ 141 w 487"/>
                <a:gd name="T3" fmla="*/ 6 h 632"/>
                <a:gd name="T4" fmla="*/ 186 w 487"/>
                <a:gd name="T5" fmla="*/ 68 h 632"/>
                <a:gd name="T6" fmla="*/ 237 w 487"/>
                <a:gd name="T7" fmla="*/ 130 h 632"/>
                <a:gd name="T8" fmla="*/ 305 w 487"/>
                <a:gd name="T9" fmla="*/ 90 h 632"/>
                <a:gd name="T10" fmla="*/ 350 w 487"/>
                <a:gd name="T11" fmla="*/ 23 h 632"/>
                <a:gd name="T12" fmla="*/ 384 w 487"/>
                <a:gd name="T13" fmla="*/ 11 h 632"/>
                <a:gd name="T14" fmla="*/ 474 w 487"/>
                <a:gd name="T15" fmla="*/ 40 h 632"/>
                <a:gd name="T16" fmla="*/ 485 w 487"/>
                <a:gd name="T17" fmla="*/ 209 h 632"/>
                <a:gd name="T18" fmla="*/ 457 w 487"/>
                <a:gd name="T19" fmla="*/ 254 h 632"/>
                <a:gd name="T20" fmla="*/ 406 w 487"/>
                <a:gd name="T21" fmla="*/ 237 h 632"/>
                <a:gd name="T22" fmla="*/ 372 w 487"/>
                <a:gd name="T23" fmla="*/ 260 h 632"/>
                <a:gd name="T24" fmla="*/ 355 w 487"/>
                <a:gd name="T25" fmla="*/ 271 h 632"/>
                <a:gd name="T26" fmla="*/ 344 w 487"/>
                <a:gd name="T27" fmla="*/ 367 h 632"/>
                <a:gd name="T28" fmla="*/ 423 w 487"/>
                <a:gd name="T29" fmla="*/ 373 h 632"/>
                <a:gd name="T30" fmla="*/ 480 w 487"/>
                <a:gd name="T31" fmla="*/ 395 h 632"/>
                <a:gd name="T32" fmla="*/ 474 w 487"/>
                <a:gd name="T33" fmla="*/ 508 h 632"/>
                <a:gd name="T34" fmla="*/ 463 w 487"/>
                <a:gd name="T35" fmla="*/ 542 h 632"/>
                <a:gd name="T36" fmla="*/ 389 w 487"/>
                <a:gd name="T37" fmla="*/ 553 h 632"/>
                <a:gd name="T38" fmla="*/ 384 w 487"/>
                <a:gd name="T39" fmla="*/ 632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7" h="632">
                  <a:moveTo>
                    <a:pt x="0" y="0"/>
                  </a:moveTo>
                  <a:cubicBezTo>
                    <a:pt x="47" y="2"/>
                    <a:pt x="94" y="1"/>
                    <a:pt x="141" y="6"/>
                  </a:cubicBezTo>
                  <a:cubicBezTo>
                    <a:pt x="170" y="9"/>
                    <a:pt x="174" y="47"/>
                    <a:pt x="186" y="68"/>
                  </a:cubicBezTo>
                  <a:cubicBezTo>
                    <a:pt x="201" y="94"/>
                    <a:pt x="213" y="114"/>
                    <a:pt x="237" y="130"/>
                  </a:cubicBezTo>
                  <a:cubicBezTo>
                    <a:pt x="285" y="122"/>
                    <a:pt x="269" y="117"/>
                    <a:pt x="305" y="90"/>
                  </a:cubicBezTo>
                  <a:cubicBezTo>
                    <a:pt x="313" y="47"/>
                    <a:pt x="311" y="49"/>
                    <a:pt x="350" y="23"/>
                  </a:cubicBezTo>
                  <a:cubicBezTo>
                    <a:pt x="360" y="16"/>
                    <a:pt x="384" y="11"/>
                    <a:pt x="384" y="11"/>
                  </a:cubicBezTo>
                  <a:cubicBezTo>
                    <a:pt x="422" y="14"/>
                    <a:pt x="461" y="3"/>
                    <a:pt x="474" y="40"/>
                  </a:cubicBezTo>
                  <a:cubicBezTo>
                    <a:pt x="480" y="96"/>
                    <a:pt x="487" y="152"/>
                    <a:pt x="485" y="209"/>
                  </a:cubicBezTo>
                  <a:cubicBezTo>
                    <a:pt x="483" y="250"/>
                    <a:pt x="482" y="245"/>
                    <a:pt x="457" y="254"/>
                  </a:cubicBezTo>
                  <a:cubicBezTo>
                    <a:pt x="440" y="248"/>
                    <a:pt x="423" y="243"/>
                    <a:pt x="406" y="237"/>
                  </a:cubicBezTo>
                  <a:cubicBezTo>
                    <a:pt x="406" y="237"/>
                    <a:pt x="383" y="252"/>
                    <a:pt x="372" y="260"/>
                  </a:cubicBezTo>
                  <a:cubicBezTo>
                    <a:pt x="366" y="264"/>
                    <a:pt x="355" y="271"/>
                    <a:pt x="355" y="271"/>
                  </a:cubicBezTo>
                  <a:cubicBezTo>
                    <a:pt x="347" y="298"/>
                    <a:pt x="307" y="337"/>
                    <a:pt x="344" y="367"/>
                  </a:cubicBezTo>
                  <a:cubicBezTo>
                    <a:pt x="365" y="383"/>
                    <a:pt x="397" y="371"/>
                    <a:pt x="423" y="373"/>
                  </a:cubicBezTo>
                  <a:cubicBezTo>
                    <a:pt x="445" y="378"/>
                    <a:pt x="463" y="379"/>
                    <a:pt x="480" y="395"/>
                  </a:cubicBezTo>
                  <a:cubicBezTo>
                    <a:pt x="485" y="439"/>
                    <a:pt x="482" y="463"/>
                    <a:pt x="474" y="508"/>
                  </a:cubicBezTo>
                  <a:cubicBezTo>
                    <a:pt x="472" y="520"/>
                    <a:pt x="474" y="537"/>
                    <a:pt x="463" y="542"/>
                  </a:cubicBezTo>
                  <a:cubicBezTo>
                    <a:pt x="440" y="551"/>
                    <a:pt x="413" y="548"/>
                    <a:pt x="389" y="553"/>
                  </a:cubicBezTo>
                  <a:cubicBezTo>
                    <a:pt x="378" y="590"/>
                    <a:pt x="384" y="564"/>
                    <a:pt x="384" y="63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19">
              <a:extLst>
                <a:ext uri="{FF2B5EF4-FFF2-40B4-BE49-F238E27FC236}">
                  <a16:creationId xmlns:a16="http://schemas.microsoft.com/office/drawing/2014/main" id="{CCD1BB2C-806E-46F1-BBE6-1F4C971166A0}"/>
                </a:ext>
              </a:extLst>
            </p:cNvPr>
            <p:cNvSpPr>
              <a:spLocks noChangeShapeType="1"/>
            </p:cNvSpPr>
            <p:nvPr/>
          </p:nvSpPr>
          <p:spPr bwMode="auto">
            <a:xfrm>
              <a:off x="1282" y="2817"/>
              <a:ext cx="0" cy="6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20">
              <a:extLst>
                <a:ext uri="{FF2B5EF4-FFF2-40B4-BE49-F238E27FC236}">
                  <a16:creationId xmlns:a16="http://schemas.microsoft.com/office/drawing/2014/main" id="{29B52D86-08E8-4EEF-A904-B980C211EB81}"/>
                </a:ext>
              </a:extLst>
            </p:cNvPr>
            <p:cNvSpPr>
              <a:spLocks noChangeShapeType="1"/>
            </p:cNvSpPr>
            <p:nvPr/>
          </p:nvSpPr>
          <p:spPr bwMode="auto">
            <a:xfrm>
              <a:off x="1282" y="3452"/>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4" name="Group 40">
            <a:extLst>
              <a:ext uri="{FF2B5EF4-FFF2-40B4-BE49-F238E27FC236}">
                <a16:creationId xmlns:a16="http://schemas.microsoft.com/office/drawing/2014/main" id="{CAD2CA04-4BEC-47B5-96D5-401EE71F4896}"/>
              </a:ext>
            </a:extLst>
          </p:cNvPr>
          <p:cNvGrpSpPr>
            <a:grpSpLocks/>
          </p:cNvGrpSpPr>
          <p:nvPr/>
        </p:nvGrpSpPr>
        <p:grpSpPr bwMode="auto">
          <a:xfrm>
            <a:off x="7442661" y="4686018"/>
            <a:ext cx="1095375" cy="1166812"/>
            <a:chOff x="3919" y="2727"/>
            <a:chExt cx="690" cy="735"/>
          </a:xfrm>
        </p:grpSpPr>
        <p:sp>
          <p:nvSpPr>
            <p:cNvPr id="25" name="Freeform 21">
              <a:extLst>
                <a:ext uri="{FF2B5EF4-FFF2-40B4-BE49-F238E27FC236}">
                  <a16:creationId xmlns:a16="http://schemas.microsoft.com/office/drawing/2014/main" id="{1F7CB569-4BED-4F65-B043-C80DA0A15495}"/>
                </a:ext>
              </a:extLst>
            </p:cNvPr>
            <p:cNvSpPr>
              <a:spLocks/>
            </p:cNvSpPr>
            <p:nvPr/>
          </p:nvSpPr>
          <p:spPr bwMode="auto">
            <a:xfrm>
              <a:off x="4059" y="2727"/>
              <a:ext cx="548" cy="318"/>
            </a:xfrm>
            <a:custGeom>
              <a:avLst/>
              <a:gdLst>
                <a:gd name="T0" fmla="*/ 0 w 548"/>
                <a:gd name="T1" fmla="*/ 18 h 318"/>
                <a:gd name="T2" fmla="*/ 204 w 548"/>
                <a:gd name="T3" fmla="*/ 13 h 318"/>
                <a:gd name="T4" fmla="*/ 198 w 548"/>
                <a:gd name="T5" fmla="*/ 58 h 318"/>
                <a:gd name="T6" fmla="*/ 221 w 548"/>
                <a:gd name="T7" fmla="*/ 233 h 318"/>
                <a:gd name="T8" fmla="*/ 379 w 548"/>
                <a:gd name="T9" fmla="*/ 256 h 318"/>
                <a:gd name="T10" fmla="*/ 435 w 548"/>
                <a:gd name="T11" fmla="*/ 109 h 318"/>
                <a:gd name="T12" fmla="*/ 514 w 548"/>
                <a:gd name="T13" fmla="*/ 114 h 318"/>
                <a:gd name="T14" fmla="*/ 548 w 548"/>
                <a:gd name="T15" fmla="*/ 109 h 3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8" h="318">
                  <a:moveTo>
                    <a:pt x="0" y="18"/>
                  </a:moveTo>
                  <a:cubicBezTo>
                    <a:pt x="68" y="16"/>
                    <a:pt x="137" y="0"/>
                    <a:pt x="204" y="13"/>
                  </a:cubicBezTo>
                  <a:cubicBezTo>
                    <a:pt x="219" y="16"/>
                    <a:pt x="198" y="43"/>
                    <a:pt x="198" y="58"/>
                  </a:cubicBezTo>
                  <a:cubicBezTo>
                    <a:pt x="198" y="107"/>
                    <a:pt x="205" y="187"/>
                    <a:pt x="221" y="233"/>
                  </a:cubicBezTo>
                  <a:cubicBezTo>
                    <a:pt x="233" y="318"/>
                    <a:pt x="312" y="263"/>
                    <a:pt x="379" y="256"/>
                  </a:cubicBezTo>
                  <a:cubicBezTo>
                    <a:pt x="382" y="175"/>
                    <a:pt x="358" y="123"/>
                    <a:pt x="435" y="109"/>
                  </a:cubicBezTo>
                  <a:cubicBezTo>
                    <a:pt x="461" y="111"/>
                    <a:pt x="488" y="114"/>
                    <a:pt x="514" y="114"/>
                  </a:cubicBezTo>
                  <a:cubicBezTo>
                    <a:pt x="525" y="114"/>
                    <a:pt x="548" y="109"/>
                    <a:pt x="548" y="10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2">
              <a:extLst>
                <a:ext uri="{FF2B5EF4-FFF2-40B4-BE49-F238E27FC236}">
                  <a16:creationId xmlns:a16="http://schemas.microsoft.com/office/drawing/2014/main" id="{2AF71ACA-CB38-48CC-B921-3BD602289203}"/>
                </a:ext>
              </a:extLst>
            </p:cNvPr>
            <p:cNvSpPr>
              <a:spLocks noChangeShapeType="1"/>
            </p:cNvSpPr>
            <p:nvPr/>
          </p:nvSpPr>
          <p:spPr bwMode="auto">
            <a:xfrm flipH="1">
              <a:off x="4603" y="2835"/>
              <a:ext cx="6" cy="62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Freeform 26">
              <a:extLst>
                <a:ext uri="{FF2B5EF4-FFF2-40B4-BE49-F238E27FC236}">
                  <a16:creationId xmlns:a16="http://schemas.microsoft.com/office/drawing/2014/main" id="{5AC062AE-9061-49A1-B32E-7A55B13046C4}"/>
                </a:ext>
              </a:extLst>
            </p:cNvPr>
            <p:cNvSpPr>
              <a:spLocks/>
            </p:cNvSpPr>
            <p:nvPr/>
          </p:nvSpPr>
          <p:spPr bwMode="auto">
            <a:xfrm>
              <a:off x="3919" y="2857"/>
              <a:ext cx="152" cy="605"/>
            </a:xfrm>
            <a:custGeom>
              <a:avLst/>
              <a:gdLst>
                <a:gd name="T0" fmla="*/ 136 w 152"/>
                <a:gd name="T1" fmla="*/ 0 h 605"/>
                <a:gd name="T2" fmla="*/ 136 w 152"/>
                <a:gd name="T3" fmla="*/ 232 h 605"/>
                <a:gd name="T4" fmla="*/ 119 w 152"/>
                <a:gd name="T5" fmla="*/ 238 h 605"/>
                <a:gd name="T6" fmla="*/ 40 w 152"/>
                <a:gd name="T7" fmla="*/ 243 h 605"/>
                <a:gd name="T8" fmla="*/ 0 w 152"/>
                <a:gd name="T9" fmla="*/ 322 h 605"/>
                <a:gd name="T10" fmla="*/ 6 w 152"/>
                <a:gd name="T11" fmla="*/ 345 h 605"/>
                <a:gd name="T12" fmla="*/ 119 w 152"/>
                <a:gd name="T13" fmla="*/ 373 h 605"/>
                <a:gd name="T14" fmla="*/ 124 w 152"/>
                <a:gd name="T15" fmla="*/ 514 h 605"/>
                <a:gd name="T16" fmla="*/ 79 w 152"/>
                <a:gd name="T17" fmla="*/ 520 h 605"/>
                <a:gd name="T18" fmla="*/ 45 w 152"/>
                <a:gd name="T19" fmla="*/ 605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2" h="605">
                  <a:moveTo>
                    <a:pt x="136" y="0"/>
                  </a:moveTo>
                  <a:cubicBezTo>
                    <a:pt x="142" y="85"/>
                    <a:pt x="148" y="136"/>
                    <a:pt x="136" y="232"/>
                  </a:cubicBezTo>
                  <a:cubicBezTo>
                    <a:pt x="135" y="238"/>
                    <a:pt x="125" y="237"/>
                    <a:pt x="119" y="238"/>
                  </a:cubicBezTo>
                  <a:cubicBezTo>
                    <a:pt x="93" y="241"/>
                    <a:pt x="66" y="241"/>
                    <a:pt x="40" y="243"/>
                  </a:cubicBezTo>
                  <a:cubicBezTo>
                    <a:pt x="16" y="267"/>
                    <a:pt x="11" y="291"/>
                    <a:pt x="0" y="322"/>
                  </a:cubicBezTo>
                  <a:cubicBezTo>
                    <a:pt x="2" y="330"/>
                    <a:pt x="0" y="340"/>
                    <a:pt x="6" y="345"/>
                  </a:cubicBezTo>
                  <a:cubicBezTo>
                    <a:pt x="20" y="356"/>
                    <a:pt x="104" y="371"/>
                    <a:pt x="119" y="373"/>
                  </a:cubicBezTo>
                  <a:cubicBezTo>
                    <a:pt x="133" y="421"/>
                    <a:pt x="152" y="453"/>
                    <a:pt x="124" y="514"/>
                  </a:cubicBezTo>
                  <a:cubicBezTo>
                    <a:pt x="118" y="528"/>
                    <a:pt x="94" y="518"/>
                    <a:pt x="79" y="520"/>
                  </a:cubicBezTo>
                  <a:cubicBezTo>
                    <a:pt x="30" y="537"/>
                    <a:pt x="45" y="540"/>
                    <a:pt x="45" y="605"/>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Freeform 27">
              <a:extLst>
                <a:ext uri="{FF2B5EF4-FFF2-40B4-BE49-F238E27FC236}">
                  <a16:creationId xmlns:a16="http://schemas.microsoft.com/office/drawing/2014/main" id="{96CA2A9E-0F8D-42F6-8FE0-DDC5EC829820}"/>
                </a:ext>
              </a:extLst>
            </p:cNvPr>
            <p:cNvSpPr>
              <a:spLocks/>
            </p:cNvSpPr>
            <p:nvPr/>
          </p:nvSpPr>
          <p:spPr bwMode="auto">
            <a:xfrm>
              <a:off x="4054" y="2744"/>
              <a:ext cx="6" cy="113"/>
            </a:xfrm>
            <a:custGeom>
              <a:avLst/>
              <a:gdLst>
                <a:gd name="T0" fmla="*/ 6 w 6"/>
                <a:gd name="T1" fmla="*/ 0 h 113"/>
                <a:gd name="T2" fmla="*/ 1 w 6"/>
                <a:gd name="T3" fmla="*/ 113 h 113"/>
              </a:gdLst>
              <a:ahLst/>
              <a:cxnLst>
                <a:cxn ang="0">
                  <a:pos x="T0" y="T1"/>
                </a:cxn>
                <a:cxn ang="0">
                  <a:pos x="T2" y="T3"/>
                </a:cxn>
              </a:cxnLst>
              <a:rect l="0" t="0" r="r" b="b"/>
              <a:pathLst>
                <a:path w="6" h="113">
                  <a:moveTo>
                    <a:pt x="6" y="0"/>
                  </a:moveTo>
                  <a:cubicBezTo>
                    <a:pt x="0" y="80"/>
                    <a:pt x="1" y="42"/>
                    <a:pt x="1" y="113"/>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Line 28">
              <a:extLst>
                <a:ext uri="{FF2B5EF4-FFF2-40B4-BE49-F238E27FC236}">
                  <a16:creationId xmlns:a16="http://schemas.microsoft.com/office/drawing/2014/main" id="{A7F50161-7777-4CAB-B5DA-B15310CAF772}"/>
                </a:ext>
              </a:extLst>
            </p:cNvPr>
            <p:cNvSpPr>
              <a:spLocks noChangeShapeType="1"/>
            </p:cNvSpPr>
            <p:nvPr/>
          </p:nvSpPr>
          <p:spPr bwMode="auto">
            <a:xfrm flipV="1">
              <a:off x="3964" y="3456"/>
              <a:ext cx="643"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 name="TextBox 30">
            <a:extLst>
              <a:ext uri="{FF2B5EF4-FFF2-40B4-BE49-F238E27FC236}">
                <a16:creationId xmlns:a16="http://schemas.microsoft.com/office/drawing/2014/main" id="{8697288E-7E54-4AE7-A08E-E4CE633DC851}"/>
              </a:ext>
            </a:extLst>
          </p:cNvPr>
          <p:cNvSpPr txBox="1"/>
          <p:nvPr/>
        </p:nvSpPr>
        <p:spPr>
          <a:xfrm>
            <a:off x="3490854" y="4419850"/>
            <a:ext cx="1962876" cy="1477328"/>
          </a:xfrm>
          <a:prstGeom prst="rect">
            <a:avLst/>
          </a:prstGeom>
          <a:noFill/>
        </p:spPr>
        <p:txBody>
          <a:bodyPr wrap="square" rtlCol="0">
            <a:spAutoFit/>
          </a:bodyPr>
          <a:lstStyle/>
          <a:p>
            <a:r>
              <a:rPr lang="en-US" i="1"/>
              <a:t>DFDL is used to break apart as well as assemble data formats (hence the double arrow)</a:t>
            </a:r>
          </a:p>
        </p:txBody>
      </p:sp>
      <p:sp>
        <p:nvSpPr>
          <p:cNvPr id="9" name="Arrow: Left-Right 8">
            <a:extLst>
              <a:ext uri="{FF2B5EF4-FFF2-40B4-BE49-F238E27FC236}">
                <a16:creationId xmlns:a16="http://schemas.microsoft.com/office/drawing/2014/main" id="{20B541A7-DAB4-476A-812B-321FEFEF4C87}"/>
              </a:ext>
            </a:extLst>
          </p:cNvPr>
          <p:cNvSpPr/>
          <p:nvPr/>
        </p:nvSpPr>
        <p:spPr>
          <a:xfrm>
            <a:off x="3183740" y="3940967"/>
            <a:ext cx="2188641" cy="576259"/>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1690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313C1-1C52-4041-95DF-A5575F792D77}"/>
              </a:ext>
            </a:extLst>
          </p:cNvPr>
          <p:cNvSpPr>
            <a:spLocks noGrp="1"/>
          </p:cNvSpPr>
          <p:nvPr>
            <p:ph type="title"/>
          </p:nvPr>
        </p:nvSpPr>
        <p:spPr/>
        <p:txBody>
          <a:bodyPr/>
          <a:lstStyle/>
          <a:p>
            <a:r>
              <a:rPr lang="en-US"/>
              <a:t>DFDL = universal parser</a:t>
            </a:r>
          </a:p>
        </p:txBody>
      </p:sp>
      <p:sp>
        <p:nvSpPr>
          <p:cNvPr id="4" name="Footer Placeholder 3">
            <a:extLst>
              <a:ext uri="{FF2B5EF4-FFF2-40B4-BE49-F238E27FC236}">
                <a16:creationId xmlns:a16="http://schemas.microsoft.com/office/drawing/2014/main" id="{DCAC9AFD-64EF-4418-94AD-6C94D2C1D9BD}"/>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Folded Corner 4">
            <a:extLst>
              <a:ext uri="{FF2B5EF4-FFF2-40B4-BE49-F238E27FC236}">
                <a16:creationId xmlns:a16="http://schemas.microsoft.com/office/drawing/2014/main" id="{E74DC62A-EBAE-4539-9BEE-92D121B8D056}"/>
              </a:ext>
            </a:extLst>
          </p:cNvPr>
          <p:cNvSpPr/>
          <p:nvPr/>
        </p:nvSpPr>
        <p:spPr>
          <a:xfrm>
            <a:off x="1704814" y="2291182"/>
            <a:ext cx="2065764" cy="101252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Any binary</a:t>
            </a:r>
          </a:p>
          <a:p>
            <a:pPr algn="ctr"/>
            <a:r>
              <a:rPr lang="en-US" sz="2400" b="1">
                <a:solidFill>
                  <a:schemeClr val="tx1"/>
                </a:solidFill>
              </a:rPr>
              <a:t>file</a:t>
            </a:r>
          </a:p>
        </p:txBody>
      </p:sp>
      <p:sp>
        <p:nvSpPr>
          <p:cNvPr id="6" name="Rectangle 5">
            <a:extLst>
              <a:ext uri="{FF2B5EF4-FFF2-40B4-BE49-F238E27FC236}">
                <a16:creationId xmlns:a16="http://schemas.microsoft.com/office/drawing/2014/main" id="{D0EBB53F-2CC4-4D71-A4F3-DF91EC7BFF20}"/>
              </a:ext>
            </a:extLst>
          </p:cNvPr>
          <p:cNvSpPr/>
          <p:nvPr/>
        </p:nvSpPr>
        <p:spPr>
          <a:xfrm>
            <a:off x="4834375" y="3201599"/>
            <a:ext cx="2065764"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tool</a:t>
            </a:r>
          </a:p>
        </p:txBody>
      </p:sp>
      <p:sp>
        <p:nvSpPr>
          <p:cNvPr id="7" name="Rectangle: Folded Corner 6">
            <a:extLst>
              <a:ext uri="{FF2B5EF4-FFF2-40B4-BE49-F238E27FC236}">
                <a16:creationId xmlns:a16="http://schemas.microsoft.com/office/drawing/2014/main" id="{DA62BB91-955D-44C3-8DB9-38188AEF03AE}"/>
              </a:ext>
            </a:extLst>
          </p:cNvPr>
          <p:cNvSpPr/>
          <p:nvPr/>
        </p:nvSpPr>
        <p:spPr>
          <a:xfrm>
            <a:off x="8028121" y="2816817"/>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p:txBody>
      </p:sp>
      <p:sp>
        <p:nvSpPr>
          <p:cNvPr id="8" name="Rectangle: Folded Corner 7">
            <a:extLst>
              <a:ext uri="{FF2B5EF4-FFF2-40B4-BE49-F238E27FC236}">
                <a16:creationId xmlns:a16="http://schemas.microsoft.com/office/drawing/2014/main" id="{B2B8F13E-D61B-4689-8B1C-BB0F710745FB}"/>
              </a:ext>
            </a:extLst>
          </p:cNvPr>
          <p:cNvSpPr/>
          <p:nvPr/>
        </p:nvSpPr>
        <p:spPr>
          <a:xfrm>
            <a:off x="1704814" y="3713043"/>
            <a:ext cx="2065764" cy="101252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Any text</a:t>
            </a:r>
          </a:p>
          <a:p>
            <a:pPr algn="ctr"/>
            <a:r>
              <a:rPr lang="en-US" sz="2400" b="1">
                <a:solidFill>
                  <a:schemeClr val="tx1"/>
                </a:solidFill>
              </a:rPr>
              <a:t>file</a:t>
            </a:r>
          </a:p>
        </p:txBody>
      </p:sp>
      <p:cxnSp>
        <p:nvCxnSpPr>
          <p:cNvPr id="10" name="Straight Arrow Connector 9">
            <a:extLst>
              <a:ext uri="{FF2B5EF4-FFF2-40B4-BE49-F238E27FC236}">
                <a16:creationId xmlns:a16="http://schemas.microsoft.com/office/drawing/2014/main" id="{0DC22BB1-F487-4C7D-85F1-4F4EE1E87C7C}"/>
              </a:ext>
            </a:extLst>
          </p:cNvPr>
          <p:cNvCxnSpPr>
            <a:stCxn id="5" idx="3"/>
          </p:cNvCxnSpPr>
          <p:nvPr/>
        </p:nvCxnSpPr>
        <p:spPr>
          <a:xfrm>
            <a:off x="3770578" y="2797446"/>
            <a:ext cx="1048298" cy="50626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2FE8286-A4F2-4C3E-8A05-FD497C42CAD4}"/>
              </a:ext>
            </a:extLst>
          </p:cNvPr>
          <p:cNvCxnSpPr>
            <a:stCxn id="8" idx="3"/>
          </p:cNvCxnSpPr>
          <p:nvPr/>
        </p:nvCxnSpPr>
        <p:spPr>
          <a:xfrm flipV="1">
            <a:off x="3770578" y="3598177"/>
            <a:ext cx="1048298" cy="6211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28ABC33-0AF7-4164-A79E-CE52EE417DFC}"/>
              </a:ext>
            </a:extLst>
          </p:cNvPr>
          <p:cNvCxnSpPr>
            <a:cxnSpLocks/>
            <a:stCxn id="6" idx="3"/>
          </p:cNvCxnSpPr>
          <p:nvPr/>
        </p:nvCxnSpPr>
        <p:spPr>
          <a:xfrm>
            <a:off x="6900139" y="3457321"/>
            <a:ext cx="111248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3926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B2BB0-CC05-467F-8077-0DE0BA708FBA}"/>
              </a:ext>
            </a:extLst>
          </p:cNvPr>
          <p:cNvSpPr>
            <a:spLocks noGrp="1"/>
          </p:cNvSpPr>
          <p:nvPr>
            <p:ph type="title"/>
          </p:nvPr>
        </p:nvSpPr>
        <p:spPr/>
        <p:txBody>
          <a:bodyPr/>
          <a:lstStyle/>
          <a:p>
            <a:r>
              <a:rPr lang="en-US"/>
              <a:t>DFDL is built on top of XML Schema</a:t>
            </a:r>
          </a:p>
        </p:txBody>
      </p:sp>
      <p:sp>
        <p:nvSpPr>
          <p:cNvPr id="4" name="Footer Placeholder 3">
            <a:extLst>
              <a:ext uri="{FF2B5EF4-FFF2-40B4-BE49-F238E27FC236}">
                <a16:creationId xmlns:a16="http://schemas.microsoft.com/office/drawing/2014/main" id="{051EA969-86AA-4246-8E34-AAFAE5C362E9}"/>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4">
            <a:extLst>
              <a:ext uri="{FF2B5EF4-FFF2-40B4-BE49-F238E27FC236}">
                <a16:creationId xmlns:a16="http://schemas.microsoft.com/office/drawing/2014/main" id="{6A27E701-1607-4152-80DC-AA6113BC11BC}"/>
              </a:ext>
            </a:extLst>
          </p:cNvPr>
          <p:cNvSpPr/>
          <p:nvPr/>
        </p:nvSpPr>
        <p:spPr>
          <a:xfrm>
            <a:off x="3068664" y="2736041"/>
            <a:ext cx="2216258" cy="16118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XML Schema</a:t>
            </a:r>
          </a:p>
        </p:txBody>
      </p:sp>
      <p:sp>
        <p:nvSpPr>
          <p:cNvPr id="6" name="Rectangle 5">
            <a:extLst>
              <a:ext uri="{FF2B5EF4-FFF2-40B4-BE49-F238E27FC236}">
                <a16:creationId xmlns:a16="http://schemas.microsoft.com/office/drawing/2014/main" id="{8F38FD11-8B6E-45E2-BDC3-ABFF76096E14}"/>
              </a:ext>
            </a:extLst>
          </p:cNvPr>
          <p:cNvSpPr/>
          <p:nvPr/>
        </p:nvSpPr>
        <p:spPr>
          <a:xfrm>
            <a:off x="3068664" y="1985788"/>
            <a:ext cx="2216258" cy="75025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p:txBody>
      </p:sp>
    </p:spTree>
    <p:extLst>
      <p:ext uri="{BB962C8B-B14F-4D97-AF65-F5344CB8AC3E}">
        <p14:creationId xmlns:p14="http://schemas.microsoft.com/office/powerpoint/2010/main" val="967061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EFF55-4A71-4E05-93B1-D3B32B643593}"/>
              </a:ext>
            </a:extLst>
          </p:cNvPr>
          <p:cNvSpPr>
            <a:spLocks noGrp="1"/>
          </p:cNvSpPr>
          <p:nvPr>
            <p:ph type="title"/>
          </p:nvPr>
        </p:nvSpPr>
        <p:spPr/>
        <p:txBody>
          <a:bodyPr/>
          <a:lstStyle/>
          <a:p>
            <a:r>
              <a:rPr lang="en-US"/>
              <a:t>XML Schema permits “foreign” attributes</a:t>
            </a:r>
          </a:p>
        </p:txBody>
      </p:sp>
      <p:sp>
        <p:nvSpPr>
          <p:cNvPr id="3" name="Content Placeholder 2">
            <a:extLst>
              <a:ext uri="{FF2B5EF4-FFF2-40B4-BE49-F238E27FC236}">
                <a16:creationId xmlns:a16="http://schemas.microsoft.com/office/drawing/2014/main" id="{C6C5172A-A099-4829-B535-0CE867061423}"/>
              </a:ext>
            </a:extLst>
          </p:cNvPr>
          <p:cNvSpPr>
            <a:spLocks noGrp="1"/>
          </p:cNvSpPr>
          <p:nvPr>
            <p:ph idx="1"/>
          </p:nvPr>
        </p:nvSpPr>
        <p:spPr>
          <a:xfrm>
            <a:off x="616449" y="1371602"/>
            <a:ext cx="11236720" cy="2719952"/>
          </a:xfrm>
        </p:spPr>
        <p:txBody>
          <a:bodyPr/>
          <a:lstStyle/>
          <a:p>
            <a:pPr>
              <a:lnSpc>
                <a:spcPts val="3000"/>
              </a:lnSpc>
              <a:spcAft>
                <a:spcPts val="1200"/>
              </a:spcAft>
            </a:pPr>
            <a:r>
              <a:rPr lang="en-US"/>
              <a:t>A foreign attribute is an attribute on an XML Schema element that is not part of the XML Schema vocabulary. </a:t>
            </a:r>
          </a:p>
          <a:p>
            <a:pPr>
              <a:lnSpc>
                <a:spcPts val="3000"/>
              </a:lnSpc>
            </a:pPr>
            <a:r>
              <a:rPr lang="en-US"/>
              <a:t>A foreign attribute must be bound to another namespace (not the XML Schema namespace).</a:t>
            </a:r>
          </a:p>
        </p:txBody>
      </p:sp>
      <p:sp>
        <p:nvSpPr>
          <p:cNvPr id="4" name="Footer Placeholder 3">
            <a:extLst>
              <a:ext uri="{FF2B5EF4-FFF2-40B4-BE49-F238E27FC236}">
                <a16:creationId xmlns:a16="http://schemas.microsoft.com/office/drawing/2014/main" id="{C5210A55-A3B4-4199-952D-AC4E18D6B03B}"/>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02121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EFF55-4A71-4E05-93B1-D3B32B643593}"/>
              </a:ext>
            </a:extLst>
          </p:cNvPr>
          <p:cNvSpPr>
            <a:spLocks noGrp="1"/>
          </p:cNvSpPr>
          <p:nvPr>
            <p:ph type="title"/>
          </p:nvPr>
        </p:nvSpPr>
        <p:spPr/>
        <p:txBody>
          <a:bodyPr/>
          <a:lstStyle/>
          <a:p>
            <a:r>
              <a:rPr lang="en-US"/>
              <a:t>Example of foreign attributes</a:t>
            </a:r>
          </a:p>
        </p:txBody>
      </p:sp>
      <p:sp>
        <p:nvSpPr>
          <p:cNvPr id="3" name="Content Placeholder 2">
            <a:extLst>
              <a:ext uri="{FF2B5EF4-FFF2-40B4-BE49-F238E27FC236}">
                <a16:creationId xmlns:a16="http://schemas.microsoft.com/office/drawing/2014/main" id="{C6C5172A-A099-4829-B535-0CE867061423}"/>
              </a:ext>
            </a:extLst>
          </p:cNvPr>
          <p:cNvSpPr>
            <a:spLocks noGrp="1"/>
          </p:cNvSpPr>
          <p:nvPr>
            <p:ph idx="1"/>
          </p:nvPr>
        </p:nvSpPr>
        <p:spPr>
          <a:xfrm>
            <a:off x="616449" y="1386781"/>
            <a:ext cx="11236720" cy="1682366"/>
          </a:xfrm>
        </p:spPr>
        <p:txBody>
          <a:bodyPr/>
          <a:lstStyle/>
          <a:p>
            <a:pPr>
              <a:lnSpc>
                <a:spcPts val="3000"/>
              </a:lnSpc>
            </a:pPr>
            <a:r>
              <a:rPr lang="en-US"/>
              <a:t>Below is an XML Schema. The &lt;xs:sequence&gt; element has two foreign attributes – separator and separatorPosition. The foreign attributes are bound to the </a:t>
            </a:r>
            <a:r>
              <a:rPr lang="en-US">
                <a:solidFill>
                  <a:srgbClr val="993300"/>
                </a:solidFill>
                <a:highlight>
                  <a:srgbClr val="FFFFFF"/>
                </a:highlight>
              </a:rPr>
              <a:t>http://www.ogf.org/dfdl/dfdl-1.0/</a:t>
            </a:r>
            <a:r>
              <a:rPr lang="en-US"/>
              <a:t> namespace. </a:t>
            </a:r>
          </a:p>
        </p:txBody>
      </p:sp>
      <p:sp>
        <p:nvSpPr>
          <p:cNvPr id="4" name="Footer Placeholder 3">
            <a:extLst>
              <a:ext uri="{FF2B5EF4-FFF2-40B4-BE49-F238E27FC236}">
                <a16:creationId xmlns:a16="http://schemas.microsoft.com/office/drawing/2014/main" id="{C5210A55-A3B4-4199-952D-AC4E18D6B03B}"/>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5" name="Rectangle 4">
            <a:extLst>
              <a:ext uri="{FF2B5EF4-FFF2-40B4-BE49-F238E27FC236}">
                <a16:creationId xmlns:a16="http://schemas.microsoft.com/office/drawing/2014/main" id="{436ABAD0-1442-4EA9-A69D-5ED6F2C94C15}"/>
              </a:ext>
            </a:extLst>
          </p:cNvPr>
          <p:cNvSpPr/>
          <p:nvPr/>
        </p:nvSpPr>
        <p:spPr>
          <a:xfrm>
            <a:off x="1435498" y="2866864"/>
            <a:ext cx="6995579" cy="3139321"/>
          </a:xfrm>
          <a:prstGeom prst="rect">
            <a:avLst/>
          </a:prstGeom>
          <a:ln>
            <a:solidFill>
              <a:schemeClr val="bg1">
                <a:lumMod val="65000"/>
              </a:schemeClr>
            </a:solidFill>
          </a:ln>
        </p:spPr>
        <p:txBody>
          <a:bodyPr wrap="square">
            <a:spAutoFit/>
          </a:bodyPr>
          <a:lstStyle/>
          <a:p>
            <a:r>
              <a:rPr lang="en-US">
                <a:solidFill>
                  <a:srgbClr val="003296"/>
                </a:solidFill>
                <a:highlight>
                  <a:srgbClr val="FFFFFF"/>
                </a:highlight>
              </a:rPr>
              <a:t>&lt;xs:schema</a:t>
            </a:r>
            <a:r>
              <a:rPr lang="en-US">
                <a:solidFill>
                  <a:srgbClr val="F5844C"/>
                </a:solidFill>
                <a:highlight>
                  <a:srgbClr val="FFFFFF"/>
                </a:highlight>
              </a:rPr>
              <a:t> </a:t>
            </a:r>
            <a:r>
              <a:rPr lang="en-US">
                <a:solidFill>
                  <a:srgbClr val="0099CC"/>
                </a:solidFill>
                <a:highlight>
                  <a:srgbClr val="FFFFFF"/>
                </a:highlight>
              </a:rPr>
              <a:t>xmlns:xs</a:t>
            </a:r>
            <a:r>
              <a:rPr lang="en-US">
                <a:solidFill>
                  <a:srgbClr val="FF8040"/>
                </a:solidFill>
                <a:highlight>
                  <a:srgbClr val="FFFFFF"/>
                </a:highlight>
              </a:rPr>
              <a:t>=</a:t>
            </a:r>
            <a:r>
              <a:rPr lang="en-US">
                <a:solidFill>
                  <a:srgbClr val="993300"/>
                </a:solidFill>
                <a:highlight>
                  <a:srgbClr val="FFFFFF"/>
                </a:highlight>
              </a:rPr>
              <a:t>"http://www.w3.org/2001/XMLSchema"</a:t>
            </a:r>
            <a:br>
              <a:rPr lang="en-US">
                <a:solidFill>
                  <a:srgbClr val="000000"/>
                </a:solidFill>
                <a:highlight>
                  <a:srgbClr val="FFFFFF"/>
                </a:highlight>
              </a:rPr>
            </a:br>
            <a:r>
              <a:rPr lang="en-US">
                <a:solidFill>
                  <a:srgbClr val="F5844C"/>
                </a:solidFill>
                <a:highlight>
                  <a:srgbClr val="FFFFFF"/>
                </a:highlight>
              </a:rPr>
              <a:t>                     </a:t>
            </a:r>
            <a:r>
              <a:rPr lang="en-US">
                <a:solidFill>
                  <a:srgbClr val="0099CC"/>
                </a:solidFill>
                <a:highlight>
                  <a:srgbClr val="FFFFFF"/>
                </a:highlight>
              </a:rPr>
              <a:t>xmlns:dfdl</a:t>
            </a:r>
            <a:r>
              <a:rPr lang="en-US">
                <a:solidFill>
                  <a:srgbClr val="FF8040"/>
                </a:solidFill>
                <a:highlight>
                  <a:srgbClr val="FFFFFF"/>
                </a:highlight>
              </a:rPr>
              <a:t>=</a:t>
            </a:r>
            <a:r>
              <a:rPr lang="en-US">
                <a:solidFill>
                  <a:srgbClr val="993300"/>
                </a:solidFill>
                <a:highlight>
                  <a:srgbClr val="FFFFFF"/>
                </a:highlight>
              </a:rPr>
              <a:t>"http://www.ogf.org/dfdl/dfdl-1.0/"</a:t>
            </a:r>
            <a:r>
              <a:rPr lang="en-US">
                <a:solidFill>
                  <a:srgbClr val="000096"/>
                </a:solidFill>
                <a:highlight>
                  <a:srgbClr val="FFFFFF"/>
                </a:highlight>
              </a:rPr>
              <a:t>&gt;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&lt;xs:element</a:t>
            </a:r>
            <a:r>
              <a:rPr lang="en-US">
                <a:solidFill>
                  <a:srgbClr val="F5844C"/>
                </a:solidFill>
                <a:highlight>
                  <a:srgbClr val="FFFFFF"/>
                </a:highlight>
              </a:rPr>
              <a:t> name</a:t>
            </a:r>
            <a:r>
              <a:rPr lang="en-US">
                <a:solidFill>
                  <a:srgbClr val="FF8040"/>
                </a:solidFill>
                <a:highlight>
                  <a:srgbClr val="FFFFFF"/>
                </a:highlight>
              </a:rPr>
              <a:t>=</a:t>
            </a:r>
            <a:r>
              <a:rPr lang="en-US">
                <a:solidFill>
                  <a:srgbClr val="993300"/>
                </a:solidFill>
                <a:highlight>
                  <a:srgbClr val="FFFFFF"/>
                </a:highlight>
              </a:rPr>
              <a:t>"input"</a:t>
            </a:r>
            <a:r>
              <a:rPr lang="en-US">
                <a:solidFill>
                  <a:srgbClr val="000096"/>
                </a:solidFill>
                <a:highlight>
                  <a:srgbClr val="FFFFFF"/>
                </a:highlight>
              </a:rPr>
              <a:t>&gt;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&lt;xs:complexType&gt;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&lt;xs:sequence</a:t>
            </a:r>
            <a:r>
              <a:rPr lang="en-US">
                <a:solidFill>
                  <a:srgbClr val="F5844C"/>
                </a:solidFill>
                <a:highlight>
                  <a:srgbClr val="FFFFFF"/>
                </a:highlight>
              </a:rPr>
              <a:t> dfdl:separator</a:t>
            </a:r>
            <a:r>
              <a:rPr lang="en-US">
                <a:solidFill>
                  <a:srgbClr val="FF8040"/>
                </a:solidFill>
                <a:highlight>
                  <a:srgbClr val="FFFFFF"/>
                </a:highlight>
              </a:rPr>
              <a:t>=</a:t>
            </a:r>
            <a:r>
              <a:rPr lang="en-US">
                <a:solidFill>
                  <a:srgbClr val="993300"/>
                </a:solidFill>
                <a:highlight>
                  <a:srgbClr val="FFFFFF"/>
                </a:highlight>
              </a:rPr>
              <a:t>":"</a:t>
            </a:r>
            <a:r>
              <a:rPr lang="en-US">
                <a:solidFill>
                  <a:srgbClr val="F5844C"/>
                </a:solidFill>
                <a:highlight>
                  <a:srgbClr val="FFFFFF"/>
                </a:highlight>
              </a:rPr>
              <a:t> dfdl:separatorPosition</a:t>
            </a:r>
            <a:r>
              <a:rPr lang="en-US">
                <a:solidFill>
                  <a:srgbClr val="FF8040"/>
                </a:solidFill>
                <a:highlight>
                  <a:srgbClr val="FFFFFF"/>
                </a:highlight>
              </a:rPr>
              <a:t>=</a:t>
            </a:r>
            <a:r>
              <a:rPr lang="en-US">
                <a:solidFill>
                  <a:srgbClr val="993300"/>
                </a:solidFill>
                <a:highlight>
                  <a:srgbClr val="FFFFFF"/>
                </a:highlight>
              </a:rPr>
              <a:t>"infix"</a:t>
            </a:r>
            <a:r>
              <a:rPr lang="en-US">
                <a:solidFill>
                  <a:srgbClr val="000096"/>
                </a:solidFill>
                <a:highlight>
                  <a:srgbClr val="FFFFFF"/>
                </a:highlight>
              </a:rPr>
              <a:t>&gt;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&lt;xs:element</a:t>
            </a:r>
            <a:r>
              <a:rPr lang="en-US">
                <a:solidFill>
                  <a:srgbClr val="F5844C"/>
                </a:solidFill>
                <a:highlight>
                  <a:srgbClr val="FFFFFF"/>
                </a:highlight>
              </a:rPr>
              <a:t> name</a:t>
            </a:r>
            <a:r>
              <a:rPr lang="en-US">
                <a:solidFill>
                  <a:srgbClr val="FF8040"/>
                </a:solidFill>
                <a:highlight>
                  <a:srgbClr val="FFFFFF"/>
                </a:highlight>
              </a:rPr>
              <a:t>=</a:t>
            </a:r>
            <a:r>
              <a:rPr lang="en-US">
                <a:solidFill>
                  <a:srgbClr val="993300"/>
                </a:solidFill>
                <a:highlight>
                  <a:srgbClr val="FFFFFF"/>
                </a:highlight>
              </a:rPr>
              <a:t>"label"</a:t>
            </a:r>
            <a:r>
              <a:rPr lang="en-US">
                <a:solidFill>
                  <a:srgbClr val="F5844C"/>
                </a:solidFill>
                <a:highlight>
                  <a:srgbClr val="FFFFFF"/>
                </a:highlight>
              </a:rPr>
              <a:t> type</a:t>
            </a:r>
            <a:r>
              <a:rPr lang="en-US">
                <a:solidFill>
                  <a:srgbClr val="FF8040"/>
                </a:solidFill>
                <a:highlight>
                  <a:srgbClr val="FFFFFF"/>
                </a:highlight>
              </a:rPr>
              <a:t>=</a:t>
            </a:r>
            <a:r>
              <a:rPr lang="en-US">
                <a:solidFill>
                  <a:srgbClr val="993300"/>
                </a:solidFill>
                <a:highlight>
                  <a:srgbClr val="FFFFFF"/>
                </a:highlight>
              </a:rPr>
              <a:t>"xs:string"</a:t>
            </a:r>
            <a:r>
              <a:rPr lang="en-US">
                <a:solidFill>
                  <a:srgbClr val="F5844C"/>
                </a:solidFill>
                <a:highlight>
                  <a:srgbClr val="FFFFFF"/>
                </a:highlight>
              </a:rPr>
              <a:t> </a:t>
            </a:r>
            <a:r>
              <a:rPr lang="en-US">
                <a:solidFill>
                  <a:srgbClr val="000096"/>
                </a:solidFill>
                <a:highlight>
                  <a:srgbClr val="FFFFFF"/>
                </a:highlight>
              </a:rPr>
              <a:t>/&gt;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&lt;xs:element</a:t>
            </a:r>
            <a:r>
              <a:rPr lang="en-US">
                <a:solidFill>
                  <a:srgbClr val="F5844C"/>
                </a:solidFill>
                <a:highlight>
                  <a:srgbClr val="FFFFFF"/>
                </a:highlight>
              </a:rPr>
              <a:t> name</a:t>
            </a:r>
            <a:r>
              <a:rPr lang="en-US">
                <a:solidFill>
                  <a:srgbClr val="FF8040"/>
                </a:solidFill>
                <a:highlight>
                  <a:srgbClr val="FFFFFF"/>
                </a:highlight>
              </a:rPr>
              <a:t>=</a:t>
            </a:r>
            <a:r>
              <a:rPr lang="en-US">
                <a:solidFill>
                  <a:srgbClr val="993300"/>
                </a:solidFill>
                <a:highlight>
                  <a:srgbClr val="FFFFFF"/>
                </a:highlight>
              </a:rPr>
              <a:t>"message"</a:t>
            </a:r>
            <a:r>
              <a:rPr lang="en-US">
                <a:solidFill>
                  <a:srgbClr val="F5844C"/>
                </a:solidFill>
                <a:highlight>
                  <a:srgbClr val="FFFFFF"/>
                </a:highlight>
              </a:rPr>
              <a:t> type</a:t>
            </a:r>
            <a:r>
              <a:rPr lang="en-US">
                <a:solidFill>
                  <a:srgbClr val="FF8040"/>
                </a:solidFill>
                <a:highlight>
                  <a:srgbClr val="FFFFFF"/>
                </a:highlight>
              </a:rPr>
              <a:t>=</a:t>
            </a:r>
            <a:r>
              <a:rPr lang="en-US">
                <a:solidFill>
                  <a:srgbClr val="993300"/>
                </a:solidFill>
                <a:highlight>
                  <a:srgbClr val="FFFFFF"/>
                </a:highlight>
              </a:rPr>
              <a:t>"xs:string"</a:t>
            </a:r>
            <a:r>
              <a:rPr lang="en-US">
                <a:solidFill>
                  <a:srgbClr val="F5844C"/>
                </a:solidFill>
                <a:highlight>
                  <a:srgbClr val="FFFFFF"/>
                </a:highlight>
              </a:rPr>
              <a:t> </a:t>
            </a:r>
            <a:r>
              <a:rPr lang="en-US">
                <a:solidFill>
                  <a:srgbClr val="000096"/>
                </a:solidFill>
                <a:highlight>
                  <a:srgbClr val="FFFFFF"/>
                </a:highlight>
              </a:rPr>
              <a:t>/&gt;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&lt;/xs:sequence&gt;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&lt;/xs:complexType&gt;</a:t>
            </a:r>
            <a:br>
              <a:rPr lang="en-US">
                <a:solidFill>
                  <a:srgbClr val="000000"/>
                </a:solidFill>
                <a:highlight>
                  <a:srgbClr val="FFFFFF"/>
                </a:highlight>
              </a:rPr>
            </a:br>
            <a:r>
              <a:rPr lang="en-US">
                <a:solidFill>
                  <a:srgbClr val="000000"/>
                </a:solidFill>
                <a:highlight>
                  <a:srgbClr val="FFFFFF"/>
                </a:highlight>
              </a:rPr>
              <a:t>    </a:t>
            </a:r>
            <a:r>
              <a:rPr lang="en-US">
                <a:solidFill>
                  <a:srgbClr val="003296"/>
                </a:solidFill>
                <a:highlight>
                  <a:srgbClr val="FFFFFF"/>
                </a:highlight>
              </a:rPr>
              <a:t>&lt;/xs:element&gt;</a:t>
            </a:r>
            <a:br>
              <a:rPr lang="en-US">
                <a:solidFill>
                  <a:srgbClr val="000000"/>
                </a:solidFill>
                <a:highlight>
                  <a:srgbClr val="FFFFFF"/>
                </a:highlight>
              </a:rPr>
            </a:br>
            <a:r>
              <a:rPr lang="en-US">
                <a:solidFill>
                  <a:srgbClr val="003296"/>
                </a:solidFill>
                <a:highlight>
                  <a:srgbClr val="FFFFFF"/>
                </a:highlight>
              </a:rPr>
              <a:t>&lt;/xs:schema&gt; </a:t>
            </a:r>
          </a:p>
        </p:txBody>
      </p:sp>
      <p:sp>
        <p:nvSpPr>
          <p:cNvPr id="6" name="Rectangle 5">
            <a:extLst>
              <a:ext uri="{FF2B5EF4-FFF2-40B4-BE49-F238E27FC236}">
                <a16:creationId xmlns:a16="http://schemas.microsoft.com/office/drawing/2014/main" id="{88EB13B8-F6BF-45E8-8F2E-392FCB1C8391}"/>
              </a:ext>
            </a:extLst>
          </p:cNvPr>
          <p:cNvSpPr/>
          <p:nvPr/>
        </p:nvSpPr>
        <p:spPr>
          <a:xfrm>
            <a:off x="3445818" y="4015223"/>
            <a:ext cx="4489313" cy="2929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3081792B-CBC2-4E9D-AF40-B655FDD5572E}"/>
              </a:ext>
            </a:extLst>
          </p:cNvPr>
          <p:cNvSpPr/>
          <p:nvPr/>
        </p:nvSpPr>
        <p:spPr>
          <a:xfrm flipH="1">
            <a:off x="8042973" y="3952471"/>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4441E23-A251-4D92-80D1-CE932A60B325}"/>
              </a:ext>
            </a:extLst>
          </p:cNvPr>
          <p:cNvSpPr txBox="1"/>
          <p:nvPr/>
        </p:nvSpPr>
        <p:spPr>
          <a:xfrm>
            <a:off x="8819180" y="3943833"/>
            <a:ext cx="2582502" cy="461665"/>
          </a:xfrm>
          <a:prstGeom prst="rect">
            <a:avLst/>
          </a:prstGeom>
          <a:solidFill>
            <a:schemeClr val="bg1"/>
          </a:solidFill>
        </p:spPr>
        <p:txBody>
          <a:bodyPr wrap="none" rtlCol="0">
            <a:spAutoFit/>
          </a:bodyPr>
          <a:lstStyle/>
          <a:p>
            <a:r>
              <a:rPr lang="en-US" sz="2400"/>
              <a:t>2 foreign attributes</a:t>
            </a:r>
          </a:p>
        </p:txBody>
      </p:sp>
    </p:spTree>
    <p:extLst>
      <p:ext uri="{BB962C8B-B14F-4D97-AF65-F5344CB8AC3E}">
        <p14:creationId xmlns:p14="http://schemas.microsoft.com/office/powerpoint/2010/main" val="428810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A102F-6771-4668-9390-B0E5D3A9EE6B}"/>
              </a:ext>
            </a:extLst>
          </p:cNvPr>
          <p:cNvSpPr>
            <a:spLocks noGrp="1"/>
          </p:cNvSpPr>
          <p:nvPr>
            <p:ph type="title"/>
          </p:nvPr>
        </p:nvSpPr>
        <p:spPr/>
        <p:txBody>
          <a:bodyPr/>
          <a:lstStyle/>
          <a:p>
            <a:r>
              <a:rPr lang="en-US"/>
              <a:t>Traditionally, XSD is used to validate XML</a:t>
            </a:r>
          </a:p>
        </p:txBody>
      </p:sp>
      <p:sp>
        <p:nvSpPr>
          <p:cNvPr id="4" name="Footer Placeholder 3">
            <a:extLst>
              <a:ext uri="{FF2B5EF4-FFF2-40B4-BE49-F238E27FC236}">
                <a16:creationId xmlns:a16="http://schemas.microsoft.com/office/drawing/2014/main" id="{E7D47260-D3C5-4205-96DE-B69C36A874A9}"/>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dirty="0">
              <a:solidFill>
                <a:schemeClr val="tx1">
                  <a:lumMod val="50000"/>
                  <a:lumOff val="50000"/>
                </a:schemeClr>
              </a:solidFill>
              <a:latin typeface="Arial" pitchFamily="34" charset="0"/>
              <a:cs typeface="Arial" pitchFamily="34" charset="0"/>
            </a:endParaRPr>
          </a:p>
        </p:txBody>
      </p:sp>
      <p:sp>
        <p:nvSpPr>
          <p:cNvPr id="5" name="Rectangle: Folded Corner 4">
            <a:extLst>
              <a:ext uri="{FF2B5EF4-FFF2-40B4-BE49-F238E27FC236}">
                <a16:creationId xmlns:a16="http://schemas.microsoft.com/office/drawing/2014/main" id="{FFCE861F-9E03-41D1-BED0-8F068AC6EAB3}"/>
              </a:ext>
            </a:extLst>
          </p:cNvPr>
          <p:cNvSpPr/>
          <p:nvPr/>
        </p:nvSpPr>
        <p:spPr>
          <a:xfrm>
            <a:off x="1817792" y="1722839"/>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a:t>
            </a:r>
          </a:p>
          <a:p>
            <a:pPr algn="ctr"/>
            <a:r>
              <a:rPr lang="en-US" sz="2400" b="1">
                <a:solidFill>
                  <a:schemeClr val="tx1"/>
                </a:solidFill>
              </a:rPr>
              <a:t>instance</a:t>
            </a:r>
          </a:p>
        </p:txBody>
      </p:sp>
      <p:sp>
        <p:nvSpPr>
          <p:cNvPr id="6" name="Rectangle: Folded Corner 5">
            <a:extLst>
              <a:ext uri="{FF2B5EF4-FFF2-40B4-BE49-F238E27FC236}">
                <a16:creationId xmlns:a16="http://schemas.microsoft.com/office/drawing/2014/main" id="{9592847C-1938-4924-A0A1-6D9D94878942}"/>
              </a:ext>
            </a:extLst>
          </p:cNvPr>
          <p:cNvSpPr/>
          <p:nvPr/>
        </p:nvSpPr>
        <p:spPr>
          <a:xfrm>
            <a:off x="4604904" y="1722839"/>
            <a:ext cx="1518833" cy="122436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XML</a:t>
            </a:r>
          </a:p>
          <a:p>
            <a:pPr algn="ctr"/>
            <a:r>
              <a:rPr lang="en-US" sz="2400" b="1"/>
              <a:t>Schema</a:t>
            </a:r>
          </a:p>
        </p:txBody>
      </p:sp>
      <p:pic>
        <p:nvPicPr>
          <p:cNvPr id="8" name="Picture 7">
            <a:extLst>
              <a:ext uri="{FF2B5EF4-FFF2-40B4-BE49-F238E27FC236}">
                <a16:creationId xmlns:a16="http://schemas.microsoft.com/office/drawing/2014/main" id="{F0AD3B4A-53DE-4732-80A2-1FA6EF670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7792" y="2947205"/>
            <a:ext cx="4417016" cy="1224366"/>
          </a:xfrm>
          <a:prstGeom prst="rect">
            <a:avLst/>
          </a:prstGeom>
        </p:spPr>
      </p:pic>
      <p:sp>
        <p:nvSpPr>
          <p:cNvPr id="9" name="Rectangle 8">
            <a:extLst>
              <a:ext uri="{FF2B5EF4-FFF2-40B4-BE49-F238E27FC236}">
                <a16:creationId xmlns:a16="http://schemas.microsoft.com/office/drawing/2014/main" id="{689FEB57-A4E4-4B33-985E-17373ECC0126}"/>
              </a:ext>
            </a:extLst>
          </p:cNvPr>
          <p:cNvSpPr/>
          <p:nvPr/>
        </p:nvSpPr>
        <p:spPr>
          <a:xfrm>
            <a:off x="2437724" y="4171571"/>
            <a:ext cx="3213315" cy="5114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XML Schema Validator</a:t>
            </a:r>
          </a:p>
        </p:txBody>
      </p:sp>
      <p:sp>
        <p:nvSpPr>
          <p:cNvPr id="10" name="Arrow: Down 9">
            <a:extLst>
              <a:ext uri="{FF2B5EF4-FFF2-40B4-BE49-F238E27FC236}">
                <a16:creationId xmlns:a16="http://schemas.microsoft.com/office/drawing/2014/main" id="{BDE70C6D-9432-4127-8867-4BA6451ABE49}"/>
              </a:ext>
            </a:extLst>
          </p:cNvPr>
          <p:cNvSpPr/>
          <p:nvPr/>
        </p:nvSpPr>
        <p:spPr>
          <a:xfrm>
            <a:off x="3817073" y="4683015"/>
            <a:ext cx="619932" cy="51144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A01F451-1A1C-4942-A48E-51D3CB085A0D}"/>
              </a:ext>
            </a:extLst>
          </p:cNvPr>
          <p:cNvSpPr txBox="1"/>
          <p:nvPr/>
        </p:nvSpPr>
        <p:spPr>
          <a:xfrm flipH="1">
            <a:off x="2556205" y="5165104"/>
            <a:ext cx="3761599" cy="461665"/>
          </a:xfrm>
          <a:prstGeom prst="rect">
            <a:avLst/>
          </a:prstGeom>
          <a:noFill/>
        </p:spPr>
        <p:txBody>
          <a:bodyPr wrap="square" rtlCol="0">
            <a:spAutoFit/>
          </a:bodyPr>
          <a:lstStyle/>
          <a:p>
            <a:r>
              <a:rPr lang="en-US" sz="2400"/>
              <a:t>XML instance is valid/invalid</a:t>
            </a:r>
          </a:p>
        </p:txBody>
      </p:sp>
    </p:spTree>
    <p:extLst>
      <p:ext uri="{BB962C8B-B14F-4D97-AF65-F5344CB8AC3E}">
        <p14:creationId xmlns:p14="http://schemas.microsoft.com/office/powerpoint/2010/main" val="265748698"/>
      </p:ext>
    </p:extLst>
  </p:cSld>
  <p:clrMapOvr>
    <a:masterClrMapping/>
  </p:clrMapOvr>
</p:sld>
</file>

<file path=ppt/theme/theme1.xml><?xml version="1.0" encoding="utf-8"?>
<a:theme xmlns:a="http://schemas.openxmlformats.org/drawingml/2006/main" name="mitre-2018">
  <a:themeElements>
    <a:clrScheme name="MITRE">
      <a:dk1>
        <a:sysClr val="windowText" lastClr="000000"/>
      </a:dk1>
      <a:lt1>
        <a:sysClr val="window" lastClr="FFFFFF"/>
      </a:lt1>
      <a:dk2>
        <a:srgbClr val="005F9E"/>
      </a:dk2>
      <a:lt2>
        <a:srgbClr val="EEECE1"/>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TRE_Briefing_Template_16x9.pptx" id="{1938165C-66D1-4D23-8D44-773EA702DEBC}" vid="{DFBE14A4-0F84-4F9D-8C4F-D1FE9CE13A2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SortOrder xmlns="45d44e74-5c87-4253-a1a6-fb7a2a9835a8">2</SortOrder>
    <MITRE_x0020_Sensitivity xmlns="http://schemas.microsoft.com/sharepoint/v3">Public Information</MITRE_x0020_Sensitivity>
    <_Contributor xmlns="http://schemas.microsoft.com/sharepoint/v3/fields" xsi:nil="true"/>
    <Release_x0020_Statement xmlns="http://schemas.microsoft.com/sharepoint/v3">Approved for Public Release</Release_x0020_Statement>
    <Site_x0020_Page xmlns="45d44e74-5c87-4253-a1a6-fb7a2a9835a8">
      <Value>47</Value>
    </Site_x0020_Page>
    <Date xmlns="45d44e74-5c87-4253-a1a6-fb7a2a9835a8">2017-01-01T05:00:00+00:00</Date>
    <IconOverlay xmlns="http://schemas.microsoft.com/sharepoint/v4" xsi:nil="true"/>
    <DocType xmlns="45d44e74-5c87-4253-a1a6-fb7a2a9835a8">Template</DocTyp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MITRE Work" ma:contentTypeID="0x0101001EAE5F8AE92E0443B0635AEF5BFC9F76004C6CC03BF5DC804FBBC33E4E55C06EE9" ma:contentTypeVersion="6" ma:contentTypeDescription="Materials and documents that contain MITRE authored content and other content directly attributable to MITRE and its work" ma:contentTypeScope="" ma:versionID="4ad27c3cbde4a5e69cf872f973dbc972">
  <xsd:schema xmlns:xsd="http://www.w3.org/2001/XMLSchema" xmlns:xs="http://www.w3.org/2001/XMLSchema" xmlns:p="http://schemas.microsoft.com/office/2006/metadata/properties" xmlns:ns1="http://schemas.microsoft.com/sharepoint/v3" xmlns:ns2="http://schemas.microsoft.com/sharepoint/v3/fields" xmlns:ns3="45d44e74-5c87-4253-a1a6-fb7a2a9835a8" xmlns:ns4="http://schemas.microsoft.com/sharepoint/v4" xmlns:ns5="d6dad062-3ecc-4c2a-98eb-3d03c2389ab6" targetNamespace="http://schemas.microsoft.com/office/2006/metadata/properties" ma:root="true" ma:fieldsID="8c7f8a686deeddaa67bf50c4d10033f6" ns1:_="" ns2:_="" ns3:_="" ns4:_="" ns5:_="">
    <xsd:import namespace="http://schemas.microsoft.com/sharepoint/v3"/>
    <xsd:import namespace="http://schemas.microsoft.com/sharepoint/v3/fields"/>
    <xsd:import namespace="45d44e74-5c87-4253-a1a6-fb7a2a9835a8"/>
    <xsd:import namespace="http://schemas.microsoft.com/sharepoint/v4"/>
    <xsd:import namespace="d6dad062-3ecc-4c2a-98eb-3d03c2389ab6"/>
    <xsd:element name="properties">
      <xsd:complexType>
        <xsd:sequence>
          <xsd:element name="documentManagement">
            <xsd:complexType>
              <xsd:all>
                <xsd:element ref="ns2:_Contributor" minOccurs="0"/>
                <xsd:element ref="ns1:MITRE_x0020_Sensitivity"/>
                <xsd:element ref="ns1:Release_x0020_Statement"/>
                <xsd:element ref="ns3:DocType" minOccurs="0"/>
                <xsd:element ref="ns3:SortOrder" minOccurs="0"/>
                <xsd:element ref="ns3:Site_x0020_Page" minOccurs="0"/>
                <xsd:element ref="ns4:IconOverlay" minOccurs="0"/>
                <xsd:element ref="ns5:SharedWithUsers"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5d44e74-5c87-4253-a1a6-fb7a2a9835a8" elementFormDefault="qualified">
    <xsd:import namespace="http://schemas.microsoft.com/office/2006/documentManagement/types"/>
    <xsd:import namespace="http://schemas.microsoft.com/office/infopath/2007/PartnerControls"/>
    <xsd:element name="DocType" ma:index="12" nillable="true" ma:displayName="DocType" ma:format="Dropdown" ma:internalName="DocType">
      <xsd:simpleType>
        <xsd:restriction base="dms:Choice">
          <xsd:enumeration value="Board of Trustee Bio"/>
          <xsd:enumeration value="Corp. Org Chart"/>
          <xsd:enumeration value="Executive Bio"/>
          <xsd:enumeration value="Event Planning"/>
          <xsd:enumeration value="MPG Reference"/>
          <xsd:enumeration value="Template"/>
          <xsd:enumeration value="Other"/>
          <xsd:enumeration value="How-Tos"/>
          <xsd:enumeration value="BOT Program Highlights"/>
        </xsd:restriction>
      </xsd:simpleType>
    </xsd:element>
    <xsd:element name="SortOrder" ma:index="13" nillable="true" ma:displayName="SortOrder" ma:decimals="1" ma:internalName="SortOrder" ma:percentage="FALSE">
      <xsd:simpleType>
        <xsd:restriction base="dms:Number"/>
      </xsd:simpleType>
    </xsd:element>
    <xsd:element name="Site_x0020_Page" ma:index="14" nillable="true" ma:displayName="Site Pages" ma:description="On which pages of this site should this page appear as a &quot;related resource&quot; on the right." ma:list="{b7793db3-9feb-473e-8d7c-24c256e016ac}" ma:internalName="Site_x0020_Page" ma:showField="Title">
      <xsd:complexType>
        <xsd:complexContent>
          <xsd:extension base="dms:MultiChoiceLookup">
            <xsd:sequence>
              <xsd:element name="Value" type="dms:Lookup" maxOccurs="unbounded" minOccurs="0" nillable="true"/>
            </xsd:sequence>
          </xsd:extension>
        </xsd:complexContent>
      </xsd:complexType>
    </xsd:element>
    <xsd:element name="Date" ma:index="19" nillable="true" ma:displayName="Date" ma:description="Document date if applicabl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dad062-3ecc-4c2a-98eb-3d03c2389ab6" elementFormDefault="qualified">
    <xsd:import namespace="http://schemas.microsoft.com/office/2006/documentManagement/types"/>
    <xsd:import namespace="http://schemas.microsoft.com/office/infopath/2007/PartnerControls"/>
    <xsd:element name="SharedWithUsers" ma:index="1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95115952-705A-47C2-AF98-EE347D400751}">
  <ds:schemaRefs>
    <ds:schemaRef ds:uri="http://purl.org/dc/dcmitype/"/>
    <ds:schemaRef ds:uri="d6dad062-3ecc-4c2a-98eb-3d03c2389ab6"/>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schemas.microsoft.com/sharepoint/v3"/>
    <ds:schemaRef ds:uri="http://schemas.microsoft.com/sharepoint/v4"/>
    <ds:schemaRef ds:uri="http://purl.org/dc/terms/"/>
    <ds:schemaRef ds:uri="45d44e74-5c87-4253-a1a6-fb7a2a9835a8"/>
    <ds:schemaRef ds:uri="http://schemas.microsoft.com/sharepoint/v3/fields"/>
    <ds:schemaRef ds:uri="http://www.w3.org/XML/1998/namespace"/>
  </ds:schemaRefs>
</ds:datastoreItem>
</file>

<file path=customXml/itemProps2.xml><?xml version="1.0" encoding="utf-8"?>
<ds:datastoreItem xmlns:ds="http://schemas.openxmlformats.org/officeDocument/2006/customXml" ds:itemID="{C8763D85-0CBE-4A05-81D6-D1B370E3DC82}">
  <ds:schemaRefs>
    <ds:schemaRef ds:uri="http://schemas.microsoft.com/sharepoint/v3/contenttype/forms"/>
  </ds:schemaRefs>
</ds:datastoreItem>
</file>

<file path=customXml/itemProps3.xml><?xml version="1.0" encoding="utf-8"?>
<ds:datastoreItem xmlns:ds="http://schemas.openxmlformats.org/officeDocument/2006/customXml" ds:itemID="{CFCFCAB2-7830-4203-9A9B-323908753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45d44e74-5c87-4253-a1a6-fb7a2a9835a8"/>
    <ds:schemaRef ds:uri="http://schemas.microsoft.com/sharepoint/v4"/>
    <ds:schemaRef ds:uri="d6dad062-3ecc-4c2a-98eb-3d03c2389a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215F32F-6F57-464C-B053-7241A9938C29}">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MITRE_Briefing_Template16x9</Template>
  <TotalTime>101275</TotalTime>
  <Words>1337</Words>
  <Application>Microsoft Office PowerPoint</Application>
  <PresentationFormat>Widescreen</PresentationFormat>
  <Paragraphs>201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vt:lpstr>
      <vt:lpstr>mitre-2018</vt:lpstr>
      <vt:lpstr>Quick Introduction to DFDL</vt:lpstr>
      <vt:lpstr>What is DFDL?</vt:lpstr>
      <vt:lpstr>Tens of thousands of data formats worldwide</vt:lpstr>
      <vt:lpstr>DFDL is all about processing data formats</vt:lpstr>
      <vt:lpstr>DFDL = universal parser</vt:lpstr>
      <vt:lpstr>DFDL is built on top of XML Schema</vt:lpstr>
      <vt:lpstr>XML Schema permits “foreign” attributes</vt:lpstr>
      <vt:lpstr>Example of foreign attributes</vt:lpstr>
      <vt:lpstr>Traditionally, XSD is used to validate XML</vt:lpstr>
      <vt:lpstr>XSD + DFDL is used to parse data files</vt:lpstr>
      <vt:lpstr>PowerPoint Presentation</vt:lpstr>
      <vt:lpstr>Filename suffix</vt:lpstr>
      <vt:lpstr>Use DFDL to parse and unparse</vt:lpstr>
      <vt:lpstr>Use DFDL to parse and unparse</vt:lpstr>
      <vt:lpstr>Terminology</vt:lpstr>
      <vt:lpstr>Typical workflow</vt:lpstr>
      <vt:lpstr>DFDL is innovative in these aspects</vt:lpstr>
      <vt:lpstr>PowerPoint Presentation</vt:lpstr>
      <vt:lpstr>“Daffodil” is a DFDL tool (an implementation of the DFDL specification)</vt:lpstr>
      <vt:lpstr>Logical structure + physical structure</vt:lpstr>
      <vt:lpstr>Advantages of DFDL</vt:lpstr>
      <vt:lpstr>Disadvantages of DFDL</vt:lpstr>
      <vt:lpstr>Terminology: DFDL, Daffodil, DFDL Schema</vt:lpstr>
      <vt:lpstr>Daffodil can output XML or JSON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 Introduction to DFDL</dc:title>
  <dc:creator>Costello, Roger L.</dc:creator>
  <cp:keywords>DFDL, schema, XML, parsing, unparsing, data, data modeling</cp:keywords>
  <cp:lastModifiedBy>Costello, Roger L.</cp:lastModifiedBy>
  <cp:revision>2083</cp:revision>
  <dcterms:created xsi:type="dcterms:W3CDTF">2018-11-08T17:43:19Z</dcterms:created>
  <dcterms:modified xsi:type="dcterms:W3CDTF">2019-08-28T11:14:03Z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28200</vt:r8>
  </property>
  <property fmtid="{D5CDD505-2E9C-101B-9397-08002B2CF9AE}" pid="3" name="URL">
    <vt:lpwstr/>
  </property>
  <property fmtid="{D5CDD505-2E9C-101B-9397-08002B2CF9AE}" pid="4" name="xd_ProgID">
    <vt:lpwstr/>
  </property>
  <property fmtid="{D5CDD505-2E9C-101B-9397-08002B2CF9AE}" pid="5" name="ContentTypeId">
    <vt:lpwstr>0x0101001EAE5F8AE92E0443B0635AEF5BFC9F76004C6CC03BF5DC804FBBC33E4E55C06EE9</vt:lpwstr>
  </property>
  <property fmtid="{D5CDD505-2E9C-101B-9397-08002B2CF9AE}" pid="6" name="_SourceUrl">
    <vt:lpwstr/>
  </property>
  <property fmtid="{D5CDD505-2E9C-101B-9397-08002B2CF9AE}" pid="7" name="_SharedFileIndex">
    <vt:lpwstr/>
  </property>
  <property fmtid="{D5CDD505-2E9C-101B-9397-08002B2CF9AE}" pid="8" name="Date0">
    <vt:filetime>2017-01-01T05:00:00Z</vt:filetime>
  </property>
  <property fmtid="{D5CDD505-2E9C-101B-9397-08002B2CF9AE}" pid="9" name="TemplateUrl">
    <vt:lpwstr/>
  </property>
</Properties>
</file>