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5"/>
  </p:sldMasterIdLst>
  <p:notesMasterIdLst>
    <p:notesMasterId r:id="rId342"/>
  </p:notesMasterIdLst>
  <p:sldIdLst>
    <p:sldId id="256" r:id="rId6"/>
    <p:sldId id="365" r:id="rId7"/>
    <p:sldId id="937" r:id="rId8"/>
    <p:sldId id="1388" r:id="rId9"/>
    <p:sldId id="1389" r:id="rId10"/>
    <p:sldId id="366" r:id="rId11"/>
    <p:sldId id="367" r:id="rId12"/>
    <p:sldId id="368" r:id="rId13"/>
    <p:sldId id="378" r:id="rId14"/>
    <p:sldId id="370" r:id="rId15"/>
    <p:sldId id="376" r:id="rId16"/>
    <p:sldId id="377" r:id="rId17"/>
    <p:sldId id="371" r:id="rId18"/>
    <p:sldId id="372" r:id="rId19"/>
    <p:sldId id="373" r:id="rId20"/>
    <p:sldId id="374" r:id="rId21"/>
    <p:sldId id="375" r:id="rId22"/>
    <p:sldId id="671" r:id="rId23"/>
    <p:sldId id="680" r:id="rId24"/>
    <p:sldId id="379" r:id="rId25"/>
    <p:sldId id="380" r:id="rId26"/>
    <p:sldId id="382" r:id="rId27"/>
    <p:sldId id="381" r:id="rId28"/>
    <p:sldId id="383" r:id="rId29"/>
    <p:sldId id="769" r:id="rId30"/>
    <p:sldId id="384" r:id="rId31"/>
    <p:sldId id="977" r:id="rId32"/>
    <p:sldId id="978" r:id="rId33"/>
    <p:sldId id="692" r:id="rId34"/>
    <p:sldId id="941" r:id="rId35"/>
    <p:sldId id="696" r:id="rId36"/>
    <p:sldId id="940" r:id="rId37"/>
    <p:sldId id="695" r:id="rId38"/>
    <p:sldId id="681" r:id="rId39"/>
    <p:sldId id="682" r:id="rId40"/>
    <p:sldId id="385" r:id="rId41"/>
    <p:sldId id="386" r:id="rId42"/>
    <p:sldId id="387" r:id="rId43"/>
    <p:sldId id="389" r:id="rId44"/>
    <p:sldId id="965" r:id="rId45"/>
    <p:sldId id="966" r:id="rId46"/>
    <p:sldId id="390" r:id="rId47"/>
    <p:sldId id="646" r:id="rId48"/>
    <p:sldId id="391" r:id="rId49"/>
    <p:sldId id="821" r:id="rId50"/>
    <p:sldId id="388" r:id="rId51"/>
    <p:sldId id="647" r:id="rId52"/>
    <p:sldId id="392" r:id="rId53"/>
    <p:sldId id="393" r:id="rId54"/>
    <p:sldId id="648" r:id="rId55"/>
    <p:sldId id="822" r:id="rId56"/>
    <p:sldId id="649" r:id="rId57"/>
    <p:sldId id="650" r:id="rId58"/>
    <p:sldId id="651" r:id="rId59"/>
    <p:sldId id="661" r:id="rId60"/>
    <p:sldId id="1391" r:id="rId61"/>
    <p:sldId id="722" r:id="rId62"/>
    <p:sldId id="723" r:id="rId63"/>
    <p:sldId id="724" r:id="rId64"/>
    <p:sldId id="652" r:id="rId65"/>
    <p:sldId id="395" r:id="rId66"/>
    <p:sldId id="394" r:id="rId67"/>
    <p:sldId id="396" r:id="rId68"/>
    <p:sldId id="397" r:id="rId69"/>
    <p:sldId id="653" r:id="rId70"/>
    <p:sldId id="778" r:id="rId71"/>
    <p:sldId id="398" r:id="rId72"/>
    <p:sldId id="399" r:id="rId73"/>
    <p:sldId id="400" r:id="rId74"/>
    <p:sldId id="401" r:id="rId75"/>
    <p:sldId id="402" r:id="rId76"/>
    <p:sldId id="403" r:id="rId77"/>
    <p:sldId id="404" r:id="rId78"/>
    <p:sldId id="405" r:id="rId79"/>
    <p:sldId id="407" r:id="rId80"/>
    <p:sldId id="406" r:id="rId81"/>
    <p:sldId id="408" r:id="rId82"/>
    <p:sldId id="616" r:id="rId83"/>
    <p:sldId id="654" r:id="rId84"/>
    <p:sldId id="655" r:id="rId85"/>
    <p:sldId id="656" r:id="rId86"/>
    <p:sldId id="773" r:id="rId87"/>
    <p:sldId id="657" r:id="rId88"/>
    <p:sldId id="774" r:id="rId89"/>
    <p:sldId id="775" r:id="rId90"/>
    <p:sldId id="781" r:id="rId91"/>
    <p:sldId id="659" r:id="rId92"/>
    <p:sldId id="780" r:id="rId93"/>
    <p:sldId id="782" r:id="rId94"/>
    <p:sldId id="776" r:id="rId95"/>
    <p:sldId id="658" r:id="rId96"/>
    <p:sldId id="660" r:id="rId97"/>
    <p:sldId id="789" r:id="rId98"/>
    <p:sldId id="790" r:id="rId99"/>
    <p:sldId id="409" r:id="rId100"/>
    <p:sldId id="410" r:id="rId101"/>
    <p:sldId id="411" r:id="rId102"/>
    <p:sldId id="412" r:id="rId103"/>
    <p:sldId id="413" r:id="rId104"/>
    <p:sldId id="414" r:id="rId105"/>
    <p:sldId id="662" r:id="rId106"/>
    <p:sldId id="663" r:id="rId107"/>
    <p:sldId id="664" r:id="rId108"/>
    <p:sldId id="665" r:id="rId109"/>
    <p:sldId id="666" r:id="rId110"/>
    <p:sldId id="667" r:id="rId111"/>
    <p:sldId id="792" r:id="rId112"/>
    <p:sldId id="793" r:id="rId113"/>
    <p:sldId id="794" r:id="rId114"/>
    <p:sldId id="795" r:id="rId115"/>
    <p:sldId id="796" r:id="rId116"/>
    <p:sldId id="415" r:id="rId117"/>
    <p:sldId id="416" r:id="rId118"/>
    <p:sldId id="417" r:id="rId119"/>
    <p:sldId id="418" r:id="rId120"/>
    <p:sldId id="419" r:id="rId121"/>
    <p:sldId id="420" r:id="rId122"/>
    <p:sldId id="421" r:id="rId123"/>
    <p:sldId id="422" r:id="rId124"/>
    <p:sldId id="423" r:id="rId125"/>
    <p:sldId id="424" r:id="rId126"/>
    <p:sldId id="425" r:id="rId127"/>
    <p:sldId id="426" r:id="rId128"/>
    <p:sldId id="427" r:id="rId129"/>
    <p:sldId id="428" r:id="rId130"/>
    <p:sldId id="429" r:id="rId131"/>
    <p:sldId id="854" r:id="rId132"/>
    <p:sldId id="855" r:id="rId133"/>
    <p:sldId id="430" r:id="rId134"/>
    <p:sldId id="431" r:id="rId135"/>
    <p:sldId id="967" r:id="rId136"/>
    <p:sldId id="968" r:id="rId137"/>
    <p:sldId id="432" r:id="rId138"/>
    <p:sldId id="433" r:id="rId139"/>
    <p:sldId id="434" r:id="rId140"/>
    <p:sldId id="435" r:id="rId141"/>
    <p:sldId id="436" r:id="rId142"/>
    <p:sldId id="437" r:id="rId143"/>
    <p:sldId id="797" r:id="rId144"/>
    <p:sldId id="798" r:id="rId145"/>
    <p:sldId id="438" r:id="rId146"/>
    <p:sldId id="440" r:id="rId147"/>
    <p:sldId id="441" r:id="rId148"/>
    <p:sldId id="442" r:id="rId149"/>
    <p:sldId id="898" r:id="rId150"/>
    <p:sldId id="443" r:id="rId151"/>
    <p:sldId id="447" r:id="rId152"/>
    <p:sldId id="448" r:id="rId153"/>
    <p:sldId id="449" r:id="rId154"/>
    <p:sldId id="451" r:id="rId155"/>
    <p:sldId id="452" r:id="rId156"/>
    <p:sldId id="453" r:id="rId157"/>
    <p:sldId id="454" r:id="rId158"/>
    <p:sldId id="455" r:id="rId159"/>
    <p:sldId id="456" r:id="rId160"/>
    <p:sldId id="457" r:id="rId161"/>
    <p:sldId id="458" r:id="rId162"/>
    <p:sldId id="459" r:id="rId163"/>
    <p:sldId id="460" r:id="rId164"/>
    <p:sldId id="444" r:id="rId165"/>
    <p:sldId id="461" r:id="rId166"/>
    <p:sldId id="668" r:id="rId167"/>
    <p:sldId id="669" r:id="rId168"/>
    <p:sldId id="530" r:id="rId169"/>
    <p:sldId id="462" r:id="rId170"/>
    <p:sldId id="464" r:id="rId171"/>
    <p:sldId id="463" r:id="rId172"/>
    <p:sldId id="465" r:id="rId173"/>
    <p:sldId id="466" r:id="rId174"/>
    <p:sldId id="468" r:id="rId175"/>
    <p:sldId id="942" r:id="rId176"/>
    <p:sldId id="469" r:id="rId177"/>
    <p:sldId id="470" r:id="rId178"/>
    <p:sldId id="471" r:id="rId179"/>
    <p:sldId id="472" r:id="rId180"/>
    <p:sldId id="473" r:id="rId181"/>
    <p:sldId id="474" r:id="rId182"/>
    <p:sldId id="475" r:id="rId183"/>
    <p:sldId id="476" r:id="rId184"/>
    <p:sldId id="477" r:id="rId185"/>
    <p:sldId id="478" r:id="rId186"/>
    <p:sldId id="479" r:id="rId187"/>
    <p:sldId id="480" r:id="rId188"/>
    <p:sldId id="670" r:id="rId189"/>
    <p:sldId id="481" r:id="rId190"/>
    <p:sldId id="482" r:id="rId191"/>
    <p:sldId id="483" r:id="rId192"/>
    <p:sldId id="800" r:id="rId193"/>
    <p:sldId id="801" r:id="rId194"/>
    <p:sldId id="906" r:id="rId195"/>
    <p:sldId id="805" r:id="rId196"/>
    <p:sldId id="806" r:id="rId197"/>
    <p:sldId id="823" r:id="rId198"/>
    <p:sldId id="484" r:id="rId199"/>
    <p:sldId id="943" r:id="rId200"/>
    <p:sldId id="944" r:id="rId201"/>
    <p:sldId id="485" r:id="rId202"/>
    <p:sldId id="959" r:id="rId203"/>
    <p:sldId id="945" r:id="rId204"/>
    <p:sldId id="946" r:id="rId205"/>
    <p:sldId id="947" r:id="rId206"/>
    <p:sldId id="948" r:id="rId207"/>
    <p:sldId id="950" r:id="rId208"/>
    <p:sldId id="951" r:id="rId209"/>
    <p:sldId id="952" r:id="rId210"/>
    <p:sldId id="953" r:id="rId211"/>
    <p:sldId id="954" r:id="rId212"/>
    <p:sldId id="955" r:id="rId213"/>
    <p:sldId id="956" r:id="rId214"/>
    <p:sldId id="957" r:id="rId215"/>
    <p:sldId id="958" r:id="rId216"/>
    <p:sldId id="512" r:id="rId217"/>
    <p:sldId id="803" r:id="rId218"/>
    <p:sldId id="807" r:id="rId219"/>
    <p:sldId id="513" r:id="rId220"/>
    <p:sldId id="514" r:id="rId221"/>
    <p:sldId id="515" r:id="rId222"/>
    <p:sldId id="516" r:id="rId223"/>
    <p:sldId id="672" r:id="rId224"/>
    <p:sldId id="518" r:id="rId225"/>
    <p:sldId id="519" r:id="rId226"/>
    <p:sldId id="520" r:id="rId227"/>
    <p:sldId id="521" r:id="rId228"/>
    <p:sldId id="673" r:id="rId229"/>
    <p:sldId id="675" r:id="rId230"/>
    <p:sldId id="676" r:id="rId231"/>
    <p:sldId id="677" r:id="rId232"/>
    <p:sldId id="678" r:id="rId233"/>
    <p:sldId id="679" r:id="rId234"/>
    <p:sldId id="674" r:id="rId235"/>
    <p:sldId id="528" r:id="rId236"/>
    <p:sldId id="531" r:id="rId237"/>
    <p:sldId id="810" r:id="rId238"/>
    <p:sldId id="812" r:id="rId239"/>
    <p:sldId id="919" r:id="rId240"/>
    <p:sldId id="811" r:id="rId241"/>
    <p:sldId id="532" r:id="rId242"/>
    <p:sldId id="533" r:id="rId243"/>
    <p:sldId id="534" r:id="rId244"/>
    <p:sldId id="535" r:id="rId245"/>
    <p:sldId id="536" r:id="rId246"/>
    <p:sldId id="537" r:id="rId247"/>
    <p:sldId id="538" r:id="rId248"/>
    <p:sldId id="539" r:id="rId249"/>
    <p:sldId id="857" r:id="rId250"/>
    <p:sldId id="859" r:id="rId251"/>
    <p:sldId id="729" r:id="rId252"/>
    <p:sldId id="728" r:id="rId253"/>
    <p:sldId id="732" r:id="rId254"/>
    <p:sldId id="730" r:id="rId255"/>
    <p:sldId id="733" r:id="rId256"/>
    <p:sldId id="734" r:id="rId257"/>
    <p:sldId id="735" r:id="rId258"/>
    <p:sldId id="736" r:id="rId259"/>
    <p:sldId id="737" r:id="rId260"/>
    <p:sldId id="738" r:id="rId261"/>
    <p:sldId id="739" r:id="rId262"/>
    <p:sldId id="740" r:id="rId263"/>
    <p:sldId id="741" r:id="rId264"/>
    <p:sldId id="742" r:id="rId265"/>
    <p:sldId id="743" r:id="rId266"/>
    <p:sldId id="744" r:id="rId267"/>
    <p:sldId id="745" r:id="rId268"/>
    <p:sldId id="746" r:id="rId269"/>
    <p:sldId id="747" r:id="rId270"/>
    <p:sldId id="748" r:id="rId271"/>
    <p:sldId id="1390" r:id="rId272"/>
    <p:sldId id="749" r:id="rId273"/>
    <p:sldId id="1367" r:id="rId274"/>
    <p:sldId id="1372" r:id="rId275"/>
    <p:sldId id="1373" r:id="rId276"/>
    <p:sldId id="1378" r:id="rId277"/>
    <p:sldId id="1384" r:id="rId278"/>
    <p:sldId id="1385" r:id="rId279"/>
    <p:sldId id="1386" r:id="rId280"/>
    <p:sldId id="1387" r:id="rId281"/>
    <p:sldId id="1392" r:id="rId282"/>
    <p:sldId id="960" r:id="rId283"/>
    <p:sldId id="969" r:id="rId284"/>
    <p:sldId id="927" r:id="rId285"/>
    <p:sldId id="928" r:id="rId286"/>
    <p:sldId id="929" r:id="rId287"/>
    <p:sldId id="930" r:id="rId288"/>
    <p:sldId id="931" r:id="rId289"/>
    <p:sldId id="936" r:id="rId290"/>
    <p:sldId id="970" r:id="rId291"/>
    <p:sldId id="577" r:id="rId292"/>
    <p:sldId id="578" r:id="rId293"/>
    <p:sldId id="579" r:id="rId294"/>
    <p:sldId id="583" r:id="rId295"/>
    <p:sldId id="961" r:id="rId296"/>
    <p:sldId id="962" r:id="rId297"/>
    <p:sldId id="963" r:id="rId298"/>
    <p:sldId id="964" r:id="rId299"/>
    <p:sldId id="690" r:id="rId300"/>
    <p:sldId id="861" r:id="rId301"/>
    <p:sldId id="580" r:id="rId302"/>
    <p:sldId id="581" r:id="rId303"/>
    <p:sldId id="582" r:id="rId304"/>
    <p:sldId id="691" r:id="rId305"/>
    <p:sldId id="862" r:id="rId306"/>
    <p:sldId id="971" r:id="rId307"/>
    <p:sldId id="751" r:id="rId308"/>
    <p:sldId id="753" r:id="rId309"/>
    <p:sldId id="756" r:id="rId310"/>
    <p:sldId id="754" r:id="rId311"/>
    <p:sldId id="755" r:id="rId312"/>
    <p:sldId id="972" r:id="rId313"/>
    <p:sldId id="758" r:id="rId314"/>
    <p:sldId id="973" r:id="rId315"/>
    <p:sldId id="719" r:id="rId316"/>
    <p:sldId id="720" r:id="rId317"/>
    <p:sldId id="976" r:id="rId318"/>
    <p:sldId id="714" r:id="rId319"/>
    <p:sldId id="715" r:id="rId320"/>
    <p:sldId id="716" r:id="rId321"/>
    <p:sldId id="699" r:id="rId322"/>
    <p:sldId id="717" r:id="rId323"/>
    <p:sldId id="721" r:id="rId324"/>
    <p:sldId id="815" r:id="rId325"/>
    <p:sldId id="881" r:id="rId326"/>
    <p:sldId id="830" r:id="rId327"/>
    <p:sldId id="832" r:id="rId328"/>
    <p:sldId id="833" r:id="rId329"/>
    <p:sldId id="834" r:id="rId330"/>
    <p:sldId id="853" r:id="rId331"/>
    <p:sldId id="850" r:id="rId332"/>
    <p:sldId id="863" r:id="rId333"/>
    <p:sldId id="864" r:id="rId334"/>
    <p:sldId id="851" r:id="rId335"/>
    <p:sldId id="867" r:id="rId336"/>
    <p:sldId id="868" r:id="rId337"/>
    <p:sldId id="875" r:id="rId338"/>
    <p:sldId id="877" r:id="rId339"/>
    <p:sldId id="878" r:id="rId340"/>
    <p:sldId id="879" r:id="rId3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58" autoAdjust="0"/>
    <p:restoredTop sz="94632" autoAdjust="0"/>
  </p:normalViewPr>
  <p:slideViewPr>
    <p:cSldViewPr snapToGrid="0">
      <p:cViewPr varScale="1">
        <p:scale>
          <a:sx n="58" d="100"/>
          <a:sy n="58" d="100"/>
        </p:scale>
        <p:origin x="690"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99" Type="http://schemas.openxmlformats.org/officeDocument/2006/relationships/slide" Target="slides/slide294.xml"/><Relationship Id="rId303" Type="http://schemas.openxmlformats.org/officeDocument/2006/relationships/slide" Target="slides/slide298.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324" Type="http://schemas.openxmlformats.org/officeDocument/2006/relationships/slide" Target="slides/slide319.xml"/><Relationship Id="rId345" Type="http://schemas.openxmlformats.org/officeDocument/2006/relationships/theme" Target="theme/theme1.xml"/><Relationship Id="rId170" Type="http://schemas.openxmlformats.org/officeDocument/2006/relationships/slide" Target="slides/slide165.xml"/><Relationship Id="rId191" Type="http://schemas.openxmlformats.org/officeDocument/2006/relationships/slide" Target="slides/slide186.xml"/><Relationship Id="rId205" Type="http://schemas.openxmlformats.org/officeDocument/2006/relationships/slide" Target="slides/slide200.xml"/><Relationship Id="rId226" Type="http://schemas.openxmlformats.org/officeDocument/2006/relationships/slide" Target="slides/slide221.xml"/><Relationship Id="rId247" Type="http://schemas.openxmlformats.org/officeDocument/2006/relationships/slide" Target="slides/slide242.xml"/><Relationship Id="rId107" Type="http://schemas.openxmlformats.org/officeDocument/2006/relationships/slide" Target="slides/slide102.xml"/><Relationship Id="rId268" Type="http://schemas.openxmlformats.org/officeDocument/2006/relationships/slide" Target="slides/slide263.xml"/><Relationship Id="rId289" Type="http://schemas.openxmlformats.org/officeDocument/2006/relationships/slide" Target="slides/slide284.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314" Type="http://schemas.openxmlformats.org/officeDocument/2006/relationships/slide" Target="slides/slide309.xml"/><Relationship Id="rId335" Type="http://schemas.openxmlformats.org/officeDocument/2006/relationships/slide" Target="slides/slide330.xml"/><Relationship Id="rId5" Type="http://schemas.openxmlformats.org/officeDocument/2006/relationships/slideMaster" Target="slideMasters/slideMaster1.xml"/><Relationship Id="rId95" Type="http://schemas.openxmlformats.org/officeDocument/2006/relationships/slide" Target="slides/slide90.xml"/><Relationship Id="rId160" Type="http://schemas.openxmlformats.org/officeDocument/2006/relationships/slide" Target="slides/slide155.xml"/><Relationship Id="rId181" Type="http://schemas.openxmlformats.org/officeDocument/2006/relationships/slide" Target="slides/slide176.xml"/><Relationship Id="rId216" Type="http://schemas.openxmlformats.org/officeDocument/2006/relationships/slide" Target="slides/slide211.xml"/><Relationship Id="rId237" Type="http://schemas.openxmlformats.org/officeDocument/2006/relationships/slide" Target="slides/slide232.xml"/><Relationship Id="rId258" Type="http://schemas.openxmlformats.org/officeDocument/2006/relationships/slide" Target="slides/slide253.xml"/><Relationship Id="rId279" Type="http://schemas.openxmlformats.org/officeDocument/2006/relationships/slide" Target="slides/slide274.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290" Type="http://schemas.openxmlformats.org/officeDocument/2006/relationships/slide" Target="slides/slide285.xml"/><Relationship Id="rId304" Type="http://schemas.openxmlformats.org/officeDocument/2006/relationships/slide" Target="slides/slide299.xml"/><Relationship Id="rId325" Type="http://schemas.openxmlformats.org/officeDocument/2006/relationships/slide" Target="slides/slide320.xml"/><Relationship Id="rId346" Type="http://schemas.openxmlformats.org/officeDocument/2006/relationships/tableStyles" Target="tableStyles.xml"/><Relationship Id="rId85" Type="http://schemas.openxmlformats.org/officeDocument/2006/relationships/slide" Target="slides/slide80.xml"/><Relationship Id="rId150" Type="http://schemas.openxmlformats.org/officeDocument/2006/relationships/slide" Target="slides/slide145.xml"/><Relationship Id="rId171" Type="http://schemas.openxmlformats.org/officeDocument/2006/relationships/slide" Target="slides/slide166.xml"/><Relationship Id="rId192" Type="http://schemas.openxmlformats.org/officeDocument/2006/relationships/slide" Target="slides/slide187.xml"/><Relationship Id="rId206" Type="http://schemas.openxmlformats.org/officeDocument/2006/relationships/slide" Target="slides/slide201.xml"/><Relationship Id="rId227" Type="http://schemas.openxmlformats.org/officeDocument/2006/relationships/slide" Target="slides/slide222.xml"/><Relationship Id="rId248" Type="http://schemas.openxmlformats.org/officeDocument/2006/relationships/slide" Target="slides/slide243.xml"/><Relationship Id="rId269" Type="http://schemas.openxmlformats.org/officeDocument/2006/relationships/slide" Target="slides/slide264.xml"/><Relationship Id="rId12" Type="http://schemas.openxmlformats.org/officeDocument/2006/relationships/slide" Target="slides/slide7.xml"/><Relationship Id="rId33" Type="http://schemas.openxmlformats.org/officeDocument/2006/relationships/slide" Target="slides/slide28.xml"/><Relationship Id="rId108" Type="http://schemas.openxmlformats.org/officeDocument/2006/relationships/slide" Target="slides/slide103.xml"/><Relationship Id="rId129" Type="http://schemas.openxmlformats.org/officeDocument/2006/relationships/slide" Target="slides/slide124.xml"/><Relationship Id="rId280" Type="http://schemas.openxmlformats.org/officeDocument/2006/relationships/slide" Target="slides/slide275.xml"/><Relationship Id="rId315" Type="http://schemas.openxmlformats.org/officeDocument/2006/relationships/slide" Target="slides/slide310.xml"/><Relationship Id="rId336" Type="http://schemas.openxmlformats.org/officeDocument/2006/relationships/slide" Target="slides/slide331.xml"/><Relationship Id="rId54" Type="http://schemas.openxmlformats.org/officeDocument/2006/relationships/slide" Target="slides/slide49.xml"/><Relationship Id="rId75" Type="http://schemas.openxmlformats.org/officeDocument/2006/relationships/slide" Target="slides/slide70.xml"/><Relationship Id="rId96" Type="http://schemas.openxmlformats.org/officeDocument/2006/relationships/slide" Target="slides/slide91.xml"/><Relationship Id="rId140" Type="http://schemas.openxmlformats.org/officeDocument/2006/relationships/slide" Target="slides/slide135.xml"/><Relationship Id="rId161" Type="http://schemas.openxmlformats.org/officeDocument/2006/relationships/slide" Target="slides/slide156.xml"/><Relationship Id="rId182" Type="http://schemas.openxmlformats.org/officeDocument/2006/relationships/slide" Target="slides/slide177.xml"/><Relationship Id="rId217" Type="http://schemas.openxmlformats.org/officeDocument/2006/relationships/slide" Target="slides/slide212.xml"/><Relationship Id="rId6" Type="http://schemas.openxmlformats.org/officeDocument/2006/relationships/slide" Target="slides/slide1.xml"/><Relationship Id="rId238" Type="http://schemas.openxmlformats.org/officeDocument/2006/relationships/slide" Target="slides/slide233.xml"/><Relationship Id="rId259" Type="http://schemas.openxmlformats.org/officeDocument/2006/relationships/slide" Target="slides/slide254.xml"/><Relationship Id="rId23" Type="http://schemas.openxmlformats.org/officeDocument/2006/relationships/slide" Target="slides/slide18.xml"/><Relationship Id="rId119" Type="http://schemas.openxmlformats.org/officeDocument/2006/relationships/slide" Target="slides/slide114.xml"/><Relationship Id="rId270" Type="http://schemas.openxmlformats.org/officeDocument/2006/relationships/slide" Target="slides/slide265.xml"/><Relationship Id="rId291" Type="http://schemas.openxmlformats.org/officeDocument/2006/relationships/slide" Target="slides/slide286.xml"/><Relationship Id="rId305" Type="http://schemas.openxmlformats.org/officeDocument/2006/relationships/slide" Target="slides/slide300.xml"/><Relationship Id="rId326" Type="http://schemas.openxmlformats.org/officeDocument/2006/relationships/slide" Target="slides/slide321.xml"/><Relationship Id="rId44" Type="http://schemas.openxmlformats.org/officeDocument/2006/relationships/slide" Target="slides/slide39.xml"/><Relationship Id="rId65" Type="http://schemas.openxmlformats.org/officeDocument/2006/relationships/slide" Target="slides/slide60.xml"/><Relationship Id="rId86" Type="http://schemas.openxmlformats.org/officeDocument/2006/relationships/slide" Target="slides/slide81.xml"/><Relationship Id="rId130" Type="http://schemas.openxmlformats.org/officeDocument/2006/relationships/slide" Target="slides/slide125.xml"/><Relationship Id="rId151" Type="http://schemas.openxmlformats.org/officeDocument/2006/relationships/slide" Target="slides/slide146.xml"/><Relationship Id="rId172" Type="http://schemas.openxmlformats.org/officeDocument/2006/relationships/slide" Target="slides/slide167.xml"/><Relationship Id="rId193" Type="http://schemas.openxmlformats.org/officeDocument/2006/relationships/slide" Target="slides/slide188.xml"/><Relationship Id="rId207" Type="http://schemas.openxmlformats.org/officeDocument/2006/relationships/slide" Target="slides/slide202.xml"/><Relationship Id="rId228" Type="http://schemas.openxmlformats.org/officeDocument/2006/relationships/slide" Target="slides/slide223.xml"/><Relationship Id="rId249" Type="http://schemas.openxmlformats.org/officeDocument/2006/relationships/slide" Target="slides/slide244.xml"/><Relationship Id="rId13" Type="http://schemas.openxmlformats.org/officeDocument/2006/relationships/slide" Target="slides/slide8.xml"/><Relationship Id="rId109" Type="http://schemas.openxmlformats.org/officeDocument/2006/relationships/slide" Target="slides/slide104.xml"/><Relationship Id="rId260" Type="http://schemas.openxmlformats.org/officeDocument/2006/relationships/slide" Target="slides/slide255.xml"/><Relationship Id="rId281" Type="http://schemas.openxmlformats.org/officeDocument/2006/relationships/slide" Target="slides/slide276.xml"/><Relationship Id="rId316" Type="http://schemas.openxmlformats.org/officeDocument/2006/relationships/slide" Target="slides/slide311.xml"/><Relationship Id="rId337" Type="http://schemas.openxmlformats.org/officeDocument/2006/relationships/slide" Target="slides/slide332.xml"/><Relationship Id="rId34" Type="http://schemas.openxmlformats.org/officeDocument/2006/relationships/slide" Target="slides/slide29.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20" Type="http://schemas.openxmlformats.org/officeDocument/2006/relationships/slide" Target="slides/slide115.xml"/><Relationship Id="rId141" Type="http://schemas.openxmlformats.org/officeDocument/2006/relationships/slide" Target="slides/slide136.xml"/><Relationship Id="rId7" Type="http://schemas.openxmlformats.org/officeDocument/2006/relationships/slide" Target="slides/slide2.xml"/><Relationship Id="rId162" Type="http://schemas.openxmlformats.org/officeDocument/2006/relationships/slide" Target="slides/slide157.xml"/><Relationship Id="rId183" Type="http://schemas.openxmlformats.org/officeDocument/2006/relationships/slide" Target="slides/slide178.xml"/><Relationship Id="rId218" Type="http://schemas.openxmlformats.org/officeDocument/2006/relationships/slide" Target="slides/slide213.xml"/><Relationship Id="rId239" Type="http://schemas.openxmlformats.org/officeDocument/2006/relationships/slide" Target="slides/slide234.xml"/><Relationship Id="rId250" Type="http://schemas.openxmlformats.org/officeDocument/2006/relationships/slide" Target="slides/slide245.xml"/><Relationship Id="rId271" Type="http://schemas.openxmlformats.org/officeDocument/2006/relationships/slide" Target="slides/slide266.xml"/><Relationship Id="rId292" Type="http://schemas.openxmlformats.org/officeDocument/2006/relationships/slide" Target="slides/slide287.xml"/><Relationship Id="rId306" Type="http://schemas.openxmlformats.org/officeDocument/2006/relationships/slide" Target="slides/slide301.xml"/><Relationship Id="rId24" Type="http://schemas.openxmlformats.org/officeDocument/2006/relationships/slide" Target="slides/slide19.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31" Type="http://schemas.openxmlformats.org/officeDocument/2006/relationships/slide" Target="slides/slide126.xml"/><Relationship Id="rId327" Type="http://schemas.openxmlformats.org/officeDocument/2006/relationships/slide" Target="slides/slide322.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slide" Target="slides/slide189.xml"/><Relationship Id="rId208" Type="http://schemas.openxmlformats.org/officeDocument/2006/relationships/slide" Target="slides/slide203.xml"/><Relationship Id="rId229" Type="http://schemas.openxmlformats.org/officeDocument/2006/relationships/slide" Target="slides/slide224.xml"/><Relationship Id="rId240" Type="http://schemas.openxmlformats.org/officeDocument/2006/relationships/slide" Target="slides/slide235.xml"/><Relationship Id="rId261" Type="http://schemas.openxmlformats.org/officeDocument/2006/relationships/slide" Target="slides/slide256.xml"/><Relationship Id="rId14" Type="http://schemas.openxmlformats.org/officeDocument/2006/relationships/slide" Target="slides/slide9.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282" Type="http://schemas.openxmlformats.org/officeDocument/2006/relationships/slide" Target="slides/slide277.xml"/><Relationship Id="rId317" Type="http://schemas.openxmlformats.org/officeDocument/2006/relationships/slide" Target="slides/slide312.xml"/><Relationship Id="rId338" Type="http://schemas.openxmlformats.org/officeDocument/2006/relationships/slide" Target="slides/slide333.xml"/><Relationship Id="rId8" Type="http://schemas.openxmlformats.org/officeDocument/2006/relationships/slide" Target="slides/slide3.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219" Type="http://schemas.openxmlformats.org/officeDocument/2006/relationships/slide" Target="slides/slide214.xml"/><Relationship Id="rId230" Type="http://schemas.openxmlformats.org/officeDocument/2006/relationships/slide" Target="slides/slide225.xml"/><Relationship Id="rId251" Type="http://schemas.openxmlformats.org/officeDocument/2006/relationships/slide" Target="slides/slide246.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72" Type="http://schemas.openxmlformats.org/officeDocument/2006/relationships/slide" Target="slides/slide267.xml"/><Relationship Id="rId293" Type="http://schemas.openxmlformats.org/officeDocument/2006/relationships/slide" Target="slides/slide288.xml"/><Relationship Id="rId302" Type="http://schemas.openxmlformats.org/officeDocument/2006/relationships/slide" Target="slides/slide297.xml"/><Relationship Id="rId307" Type="http://schemas.openxmlformats.org/officeDocument/2006/relationships/slide" Target="slides/slide302.xml"/><Relationship Id="rId323" Type="http://schemas.openxmlformats.org/officeDocument/2006/relationships/slide" Target="slides/slide318.xml"/><Relationship Id="rId328" Type="http://schemas.openxmlformats.org/officeDocument/2006/relationships/slide" Target="slides/slide323.xml"/><Relationship Id="rId344"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openxmlformats.org/officeDocument/2006/relationships/slide" Target="slides/slide190.xml"/><Relationship Id="rId209" Type="http://schemas.openxmlformats.org/officeDocument/2006/relationships/slide" Target="slides/slide204.xml"/><Relationship Id="rId190" Type="http://schemas.openxmlformats.org/officeDocument/2006/relationships/slide" Target="slides/slide185.xml"/><Relationship Id="rId204" Type="http://schemas.openxmlformats.org/officeDocument/2006/relationships/slide" Target="slides/slide199.xml"/><Relationship Id="rId220" Type="http://schemas.openxmlformats.org/officeDocument/2006/relationships/slide" Target="slides/slide215.xml"/><Relationship Id="rId225" Type="http://schemas.openxmlformats.org/officeDocument/2006/relationships/slide" Target="slides/slide220.xml"/><Relationship Id="rId241" Type="http://schemas.openxmlformats.org/officeDocument/2006/relationships/slide" Target="slides/slide236.xml"/><Relationship Id="rId246" Type="http://schemas.openxmlformats.org/officeDocument/2006/relationships/slide" Target="slides/slide241.xml"/><Relationship Id="rId267" Type="http://schemas.openxmlformats.org/officeDocument/2006/relationships/slide" Target="slides/slide262.xml"/><Relationship Id="rId288" Type="http://schemas.openxmlformats.org/officeDocument/2006/relationships/slide" Target="slides/slide283.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262" Type="http://schemas.openxmlformats.org/officeDocument/2006/relationships/slide" Target="slides/slide257.xml"/><Relationship Id="rId283" Type="http://schemas.openxmlformats.org/officeDocument/2006/relationships/slide" Target="slides/slide278.xml"/><Relationship Id="rId313" Type="http://schemas.openxmlformats.org/officeDocument/2006/relationships/slide" Target="slides/slide308.xml"/><Relationship Id="rId318" Type="http://schemas.openxmlformats.org/officeDocument/2006/relationships/slide" Target="slides/slide313.xml"/><Relationship Id="rId339" Type="http://schemas.openxmlformats.org/officeDocument/2006/relationships/slide" Target="slides/slide334.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334" Type="http://schemas.openxmlformats.org/officeDocument/2006/relationships/slide" Target="slides/slide329.xml"/><Relationship Id="rId4" Type="http://schemas.openxmlformats.org/officeDocument/2006/relationships/customXml" Target="../customXml/item4.xml"/><Relationship Id="rId9" Type="http://schemas.openxmlformats.org/officeDocument/2006/relationships/slide" Target="slides/slide4.xml"/><Relationship Id="rId180" Type="http://schemas.openxmlformats.org/officeDocument/2006/relationships/slide" Target="slides/slide175.xml"/><Relationship Id="rId210" Type="http://schemas.openxmlformats.org/officeDocument/2006/relationships/slide" Target="slides/slide205.xml"/><Relationship Id="rId215" Type="http://schemas.openxmlformats.org/officeDocument/2006/relationships/slide" Target="slides/slide210.xml"/><Relationship Id="rId236" Type="http://schemas.openxmlformats.org/officeDocument/2006/relationships/slide" Target="slides/slide231.xml"/><Relationship Id="rId257" Type="http://schemas.openxmlformats.org/officeDocument/2006/relationships/slide" Target="slides/slide252.xml"/><Relationship Id="rId278" Type="http://schemas.openxmlformats.org/officeDocument/2006/relationships/slide" Target="slides/slide273.xml"/><Relationship Id="rId26" Type="http://schemas.openxmlformats.org/officeDocument/2006/relationships/slide" Target="slides/slide21.xml"/><Relationship Id="rId231" Type="http://schemas.openxmlformats.org/officeDocument/2006/relationships/slide" Target="slides/slide226.xml"/><Relationship Id="rId252" Type="http://schemas.openxmlformats.org/officeDocument/2006/relationships/slide" Target="slides/slide247.xml"/><Relationship Id="rId273" Type="http://schemas.openxmlformats.org/officeDocument/2006/relationships/slide" Target="slides/slide268.xml"/><Relationship Id="rId294" Type="http://schemas.openxmlformats.org/officeDocument/2006/relationships/slide" Target="slides/slide289.xml"/><Relationship Id="rId308" Type="http://schemas.openxmlformats.org/officeDocument/2006/relationships/slide" Target="slides/slide303.xml"/><Relationship Id="rId329" Type="http://schemas.openxmlformats.org/officeDocument/2006/relationships/slide" Target="slides/slide324.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340" Type="http://schemas.openxmlformats.org/officeDocument/2006/relationships/slide" Target="slides/slide335.xml"/><Relationship Id="rId196" Type="http://schemas.openxmlformats.org/officeDocument/2006/relationships/slide" Target="slides/slide191.xml"/><Relationship Id="rId200" Type="http://schemas.openxmlformats.org/officeDocument/2006/relationships/slide" Target="slides/slide195.xml"/><Relationship Id="rId16" Type="http://schemas.openxmlformats.org/officeDocument/2006/relationships/slide" Target="slides/slide11.xml"/><Relationship Id="rId221" Type="http://schemas.openxmlformats.org/officeDocument/2006/relationships/slide" Target="slides/slide216.xml"/><Relationship Id="rId242" Type="http://schemas.openxmlformats.org/officeDocument/2006/relationships/slide" Target="slides/slide237.xml"/><Relationship Id="rId263" Type="http://schemas.openxmlformats.org/officeDocument/2006/relationships/slide" Target="slides/slide258.xml"/><Relationship Id="rId284" Type="http://schemas.openxmlformats.org/officeDocument/2006/relationships/slide" Target="slides/slide279.xml"/><Relationship Id="rId319" Type="http://schemas.openxmlformats.org/officeDocument/2006/relationships/slide" Target="slides/slide314.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330" Type="http://schemas.openxmlformats.org/officeDocument/2006/relationships/slide" Target="slides/slide325.xml"/><Relationship Id="rId90" Type="http://schemas.openxmlformats.org/officeDocument/2006/relationships/slide" Target="slides/slide85.xml"/><Relationship Id="rId165" Type="http://schemas.openxmlformats.org/officeDocument/2006/relationships/slide" Target="slides/slide160.xml"/><Relationship Id="rId186" Type="http://schemas.openxmlformats.org/officeDocument/2006/relationships/slide" Target="slides/slide181.xml"/><Relationship Id="rId211" Type="http://schemas.openxmlformats.org/officeDocument/2006/relationships/slide" Target="slides/slide206.xml"/><Relationship Id="rId232" Type="http://schemas.openxmlformats.org/officeDocument/2006/relationships/slide" Target="slides/slide227.xml"/><Relationship Id="rId253" Type="http://schemas.openxmlformats.org/officeDocument/2006/relationships/slide" Target="slides/slide248.xml"/><Relationship Id="rId274" Type="http://schemas.openxmlformats.org/officeDocument/2006/relationships/slide" Target="slides/slide269.xml"/><Relationship Id="rId295" Type="http://schemas.openxmlformats.org/officeDocument/2006/relationships/slide" Target="slides/slide290.xml"/><Relationship Id="rId309" Type="http://schemas.openxmlformats.org/officeDocument/2006/relationships/slide" Target="slides/slide304.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320" Type="http://schemas.openxmlformats.org/officeDocument/2006/relationships/slide" Target="slides/slide315.xml"/><Relationship Id="rId80" Type="http://schemas.openxmlformats.org/officeDocument/2006/relationships/slide" Target="slides/slide75.xml"/><Relationship Id="rId155" Type="http://schemas.openxmlformats.org/officeDocument/2006/relationships/slide" Target="slides/slide150.xml"/><Relationship Id="rId176" Type="http://schemas.openxmlformats.org/officeDocument/2006/relationships/slide" Target="slides/slide171.xml"/><Relationship Id="rId197" Type="http://schemas.openxmlformats.org/officeDocument/2006/relationships/slide" Target="slides/slide192.xml"/><Relationship Id="rId341" Type="http://schemas.openxmlformats.org/officeDocument/2006/relationships/slide" Target="slides/slide336.xml"/><Relationship Id="rId201" Type="http://schemas.openxmlformats.org/officeDocument/2006/relationships/slide" Target="slides/slide196.xml"/><Relationship Id="rId222" Type="http://schemas.openxmlformats.org/officeDocument/2006/relationships/slide" Target="slides/slide217.xml"/><Relationship Id="rId243" Type="http://schemas.openxmlformats.org/officeDocument/2006/relationships/slide" Target="slides/slide238.xml"/><Relationship Id="rId264" Type="http://schemas.openxmlformats.org/officeDocument/2006/relationships/slide" Target="slides/slide259.xml"/><Relationship Id="rId285" Type="http://schemas.openxmlformats.org/officeDocument/2006/relationships/slide" Target="slides/slide280.xml"/><Relationship Id="rId17" Type="http://schemas.openxmlformats.org/officeDocument/2006/relationships/slide" Target="slides/slide12.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24" Type="http://schemas.openxmlformats.org/officeDocument/2006/relationships/slide" Target="slides/slide119.xml"/><Relationship Id="rId310" Type="http://schemas.openxmlformats.org/officeDocument/2006/relationships/slide" Target="slides/slide305.xml"/><Relationship Id="rId70" Type="http://schemas.openxmlformats.org/officeDocument/2006/relationships/slide" Target="slides/slide65.xml"/><Relationship Id="rId91" Type="http://schemas.openxmlformats.org/officeDocument/2006/relationships/slide" Target="slides/slide86.xml"/><Relationship Id="rId145" Type="http://schemas.openxmlformats.org/officeDocument/2006/relationships/slide" Target="slides/slide140.xml"/><Relationship Id="rId166" Type="http://schemas.openxmlformats.org/officeDocument/2006/relationships/slide" Target="slides/slide161.xml"/><Relationship Id="rId187" Type="http://schemas.openxmlformats.org/officeDocument/2006/relationships/slide" Target="slides/slide182.xml"/><Relationship Id="rId331" Type="http://schemas.openxmlformats.org/officeDocument/2006/relationships/slide" Target="slides/slide326.xml"/><Relationship Id="rId1" Type="http://schemas.openxmlformats.org/officeDocument/2006/relationships/customXml" Target="../customXml/item1.xml"/><Relationship Id="rId212" Type="http://schemas.openxmlformats.org/officeDocument/2006/relationships/slide" Target="slides/slide207.xml"/><Relationship Id="rId233" Type="http://schemas.openxmlformats.org/officeDocument/2006/relationships/slide" Target="slides/slide228.xml"/><Relationship Id="rId254" Type="http://schemas.openxmlformats.org/officeDocument/2006/relationships/slide" Target="slides/slide249.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275" Type="http://schemas.openxmlformats.org/officeDocument/2006/relationships/slide" Target="slides/slide270.xml"/><Relationship Id="rId296" Type="http://schemas.openxmlformats.org/officeDocument/2006/relationships/slide" Target="slides/slide291.xml"/><Relationship Id="rId300" Type="http://schemas.openxmlformats.org/officeDocument/2006/relationships/slide" Target="slides/slide295.xml"/><Relationship Id="rId60" Type="http://schemas.openxmlformats.org/officeDocument/2006/relationships/slide" Target="slides/slide55.xml"/><Relationship Id="rId81" Type="http://schemas.openxmlformats.org/officeDocument/2006/relationships/slide" Target="slides/slide76.xml"/><Relationship Id="rId135" Type="http://schemas.openxmlformats.org/officeDocument/2006/relationships/slide" Target="slides/slide130.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slide" Target="slides/slide193.xml"/><Relationship Id="rId321" Type="http://schemas.openxmlformats.org/officeDocument/2006/relationships/slide" Target="slides/slide316.xml"/><Relationship Id="rId342" Type="http://schemas.openxmlformats.org/officeDocument/2006/relationships/notesMaster" Target="notesMasters/notesMaster1.xml"/><Relationship Id="rId202" Type="http://schemas.openxmlformats.org/officeDocument/2006/relationships/slide" Target="slides/slide197.xml"/><Relationship Id="rId223" Type="http://schemas.openxmlformats.org/officeDocument/2006/relationships/slide" Target="slides/slide218.xml"/><Relationship Id="rId244" Type="http://schemas.openxmlformats.org/officeDocument/2006/relationships/slide" Target="slides/slide239.xml"/><Relationship Id="rId18" Type="http://schemas.openxmlformats.org/officeDocument/2006/relationships/slide" Target="slides/slide13.xml"/><Relationship Id="rId39" Type="http://schemas.openxmlformats.org/officeDocument/2006/relationships/slide" Target="slides/slide34.xml"/><Relationship Id="rId265" Type="http://schemas.openxmlformats.org/officeDocument/2006/relationships/slide" Target="slides/slide260.xml"/><Relationship Id="rId286" Type="http://schemas.openxmlformats.org/officeDocument/2006/relationships/slide" Target="slides/slide281.xml"/><Relationship Id="rId50" Type="http://schemas.openxmlformats.org/officeDocument/2006/relationships/slide" Target="slides/slide45.xml"/><Relationship Id="rId104" Type="http://schemas.openxmlformats.org/officeDocument/2006/relationships/slide" Target="slides/slide99.xml"/><Relationship Id="rId125" Type="http://schemas.openxmlformats.org/officeDocument/2006/relationships/slide" Target="slides/slide120.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311" Type="http://schemas.openxmlformats.org/officeDocument/2006/relationships/slide" Target="slides/slide306.xml"/><Relationship Id="rId332" Type="http://schemas.openxmlformats.org/officeDocument/2006/relationships/slide" Target="slides/slide327.xml"/><Relationship Id="rId71" Type="http://schemas.openxmlformats.org/officeDocument/2006/relationships/slide" Target="slides/slide66.xml"/><Relationship Id="rId92" Type="http://schemas.openxmlformats.org/officeDocument/2006/relationships/slide" Target="slides/slide87.xml"/><Relationship Id="rId213" Type="http://schemas.openxmlformats.org/officeDocument/2006/relationships/slide" Target="slides/slide208.xml"/><Relationship Id="rId234" Type="http://schemas.openxmlformats.org/officeDocument/2006/relationships/slide" Target="slides/slide229.xml"/><Relationship Id="rId2" Type="http://schemas.openxmlformats.org/officeDocument/2006/relationships/customXml" Target="../customXml/item2.xml"/><Relationship Id="rId29" Type="http://schemas.openxmlformats.org/officeDocument/2006/relationships/slide" Target="slides/slide24.xml"/><Relationship Id="rId255" Type="http://schemas.openxmlformats.org/officeDocument/2006/relationships/slide" Target="slides/slide250.xml"/><Relationship Id="rId276" Type="http://schemas.openxmlformats.org/officeDocument/2006/relationships/slide" Target="slides/slide271.xml"/><Relationship Id="rId297" Type="http://schemas.openxmlformats.org/officeDocument/2006/relationships/slide" Target="slides/slide292.xml"/><Relationship Id="rId40" Type="http://schemas.openxmlformats.org/officeDocument/2006/relationships/slide" Target="slides/slide35.xml"/><Relationship Id="rId115" Type="http://schemas.openxmlformats.org/officeDocument/2006/relationships/slide" Target="slides/slide110.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301" Type="http://schemas.openxmlformats.org/officeDocument/2006/relationships/slide" Target="slides/slide296.xml"/><Relationship Id="rId322" Type="http://schemas.openxmlformats.org/officeDocument/2006/relationships/slide" Target="slides/slide317.xml"/><Relationship Id="rId343" Type="http://schemas.openxmlformats.org/officeDocument/2006/relationships/presProps" Target="presProps.xml"/><Relationship Id="rId61" Type="http://schemas.openxmlformats.org/officeDocument/2006/relationships/slide" Target="slides/slide56.xml"/><Relationship Id="rId82" Type="http://schemas.openxmlformats.org/officeDocument/2006/relationships/slide" Target="slides/slide77.xml"/><Relationship Id="rId199" Type="http://schemas.openxmlformats.org/officeDocument/2006/relationships/slide" Target="slides/slide194.xml"/><Relationship Id="rId203" Type="http://schemas.openxmlformats.org/officeDocument/2006/relationships/slide" Target="slides/slide198.xml"/><Relationship Id="rId19" Type="http://schemas.openxmlformats.org/officeDocument/2006/relationships/slide" Target="slides/slide14.xml"/><Relationship Id="rId224" Type="http://schemas.openxmlformats.org/officeDocument/2006/relationships/slide" Target="slides/slide219.xml"/><Relationship Id="rId245" Type="http://schemas.openxmlformats.org/officeDocument/2006/relationships/slide" Target="slides/slide240.xml"/><Relationship Id="rId266" Type="http://schemas.openxmlformats.org/officeDocument/2006/relationships/slide" Target="slides/slide261.xml"/><Relationship Id="rId287" Type="http://schemas.openxmlformats.org/officeDocument/2006/relationships/slide" Target="slides/slide282.xml"/><Relationship Id="rId30" Type="http://schemas.openxmlformats.org/officeDocument/2006/relationships/slide" Target="slides/slide2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312" Type="http://schemas.openxmlformats.org/officeDocument/2006/relationships/slide" Target="slides/slide307.xml"/><Relationship Id="rId333" Type="http://schemas.openxmlformats.org/officeDocument/2006/relationships/slide" Target="slides/slide328.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189" Type="http://schemas.openxmlformats.org/officeDocument/2006/relationships/slide" Target="slides/slide184.xml"/><Relationship Id="rId3" Type="http://schemas.openxmlformats.org/officeDocument/2006/relationships/customXml" Target="../customXml/item3.xml"/><Relationship Id="rId214" Type="http://schemas.openxmlformats.org/officeDocument/2006/relationships/slide" Target="slides/slide209.xml"/><Relationship Id="rId235" Type="http://schemas.openxmlformats.org/officeDocument/2006/relationships/slide" Target="slides/slide230.xml"/><Relationship Id="rId256" Type="http://schemas.openxmlformats.org/officeDocument/2006/relationships/slide" Target="slides/slide251.xml"/><Relationship Id="rId277" Type="http://schemas.openxmlformats.org/officeDocument/2006/relationships/slide" Target="slides/slide272.xml"/><Relationship Id="rId298" Type="http://schemas.openxmlformats.org/officeDocument/2006/relationships/slide" Target="slides/slide29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80841A-55C9-4CB9-BF39-10CBD830FF58}" type="datetimeFigureOut">
              <a:rPr lang="en-US" smtClean="0"/>
              <a:t>12/23/2019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267679-5F33-418A-8777-9F241701AC39}" type="slidenum">
              <a:rPr lang="en-US" smtClean="0"/>
              <a:t>‹#›</a:t>
            </a:fld>
            <a:endParaRPr lang="en-US"/>
          </a:p>
        </p:txBody>
      </p:sp>
    </p:spTree>
    <p:extLst>
      <p:ext uri="{BB962C8B-B14F-4D97-AF65-F5344CB8AC3E}">
        <p14:creationId xmlns:p14="http://schemas.microsoft.com/office/powerpoint/2010/main" val="487881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youtube.com/mitrecorp" TargetMode="External"/><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hyperlink" Target="http://www.mitre.org/" TargetMode="External"/><Relationship Id="rId2" Type="http://schemas.openxmlformats.org/officeDocument/2006/relationships/hyperlink" Target="http://twitter.com/MITREcorp" TargetMode="External"/><Relationship Id="rId1" Type="http://schemas.openxmlformats.org/officeDocument/2006/relationships/slideMaster" Target="../slideMasters/slideMaster1.xml"/><Relationship Id="rId6" Type="http://schemas.openxmlformats.org/officeDocument/2006/relationships/hyperlink" Target="http://www.linkedin.com/company/mitre" TargetMode="External"/><Relationship Id="rId11" Type="http://schemas.openxmlformats.org/officeDocument/2006/relationships/image" Target="../media/image6.png"/><Relationship Id="rId5" Type="http://schemas.openxmlformats.org/officeDocument/2006/relationships/image" Target="../media/image3.jpeg"/><Relationship Id="rId10" Type="http://schemas.openxmlformats.org/officeDocument/2006/relationships/hyperlink" Target="https://plus.google.com/+MitreOrgFFRDCs/posts" TargetMode="External"/><Relationship Id="rId4" Type="http://schemas.openxmlformats.org/officeDocument/2006/relationships/hyperlink" Target="http://www.facebook.com/MITREcorp" TargetMode="External"/><Relationship Id="rId9"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grpSp>
        <p:nvGrpSpPr>
          <p:cNvPr id="3" name="Group 2"/>
          <p:cNvGrpSpPr/>
          <p:nvPr/>
        </p:nvGrpSpPr>
        <p:grpSpPr>
          <a:xfrm>
            <a:off x="81480" y="0"/>
            <a:ext cx="99589" cy="6858000"/>
            <a:chOff x="0" y="0"/>
            <a:chExt cx="407324" cy="6858000"/>
          </a:xfrm>
        </p:grpSpPr>
        <p:sp>
          <p:nvSpPr>
            <p:cNvPr id="18" name="Rectangle 17"/>
            <p:cNvSpPr/>
            <p:nvPr/>
          </p:nvSpPr>
          <p:spPr bwMode="auto">
            <a:xfrm>
              <a:off x="0" y="0"/>
              <a:ext cx="407324" cy="2398143"/>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19" name="Rectangle 18"/>
            <p:cNvSpPr/>
            <p:nvPr/>
          </p:nvSpPr>
          <p:spPr bwMode="auto">
            <a:xfrm>
              <a:off x="0" y="2510287"/>
              <a:ext cx="407324" cy="4347713"/>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2"/>
                </a:solidFill>
                <a:effectLst/>
                <a:latin typeface="Arial" charset="0"/>
              </a:endParaRPr>
            </a:p>
          </p:txBody>
        </p:sp>
      </p:grpSp>
      <p:sp>
        <p:nvSpPr>
          <p:cNvPr id="9" name="Rectangle 9"/>
          <p:cNvSpPr>
            <a:spLocks noGrp="1" noChangeArrowheads="1"/>
          </p:cNvSpPr>
          <p:nvPr>
            <p:ph type="ctrTitle" sz="quarter" hasCustomPrompt="1"/>
          </p:nvPr>
        </p:nvSpPr>
        <p:spPr>
          <a:xfrm>
            <a:off x="1009528" y="368932"/>
            <a:ext cx="9662160" cy="1981200"/>
          </a:xfrm>
        </p:spPr>
        <p:txBody>
          <a:bodyPr anchor="b" anchorCtr="0">
            <a:normAutofit/>
          </a:bodyPr>
          <a:lstStyle>
            <a:lvl1pPr algn="l">
              <a:lnSpc>
                <a:spcPts val="4400"/>
              </a:lnSpc>
              <a:defRPr sz="4000" b="1">
                <a:solidFill>
                  <a:schemeClr val="tx2"/>
                </a:solidFill>
                <a:latin typeface="Arial" pitchFamily="34" charset="0"/>
                <a:cs typeface="Arial" pitchFamily="34" charset="0"/>
              </a:defRPr>
            </a:lvl1pPr>
          </a:lstStyle>
          <a:p>
            <a:r>
              <a:rPr lang="en-US" dirty="0"/>
              <a:t>Title here</a:t>
            </a:r>
          </a:p>
        </p:txBody>
      </p:sp>
      <p:cxnSp>
        <p:nvCxnSpPr>
          <p:cNvPr id="15" name="Straight Connector 14"/>
          <p:cNvCxnSpPr/>
          <p:nvPr/>
        </p:nvCxnSpPr>
        <p:spPr bwMode="auto">
          <a:xfrm>
            <a:off x="1098208" y="2448468"/>
            <a:ext cx="10593057" cy="0"/>
          </a:xfrm>
          <a:prstGeom prst="line">
            <a:avLst/>
          </a:prstGeom>
          <a:solidFill>
            <a:srgbClr val="FFCC99"/>
          </a:solidFill>
          <a:ln w="12700" cap="flat" cmpd="sng" algn="ctr">
            <a:solidFill>
              <a:srgbClr val="C1CD23"/>
            </a:solidFill>
            <a:prstDash val="solid"/>
            <a:round/>
            <a:headEnd type="none" w="med" len="med"/>
            <a:tailEnd type="none" w="med" len="med"/>
          </a:ln>
          <a:effectLst/>
        </p:spPr>
      </p:cxnSp>
      <p:cxnSp>
        <p:nvCxnSpPr>
          <p:cNvPr id="16" name="Straight Connector 15"/>
          <p:cNvCxnSpPr/>
          <p:nvPr/>
        </p:nvCxnSpPr>
        <p:spPr bwMode="auto">
          <a:xfrm>
            <a:off x="1098208" y="6534227"/>
            <a:ext cx="10593057" cy="0"/>
          </a:xfrm>
          <a:prstGeom prst="line">
            <a:avLst/>
          </a:prstGeom>
          <a:solidFill>
            <a:srgbClr val="FFCC99"/>
          </a:solidFill>
          <a:ln w="12700" cap="flat" cmpd="sng" algn="ctr">
            <a:solidFill>
              <a:srgbClr val="C1CD23"/>
            </a:solidFill>
            <a:prstDash val="solid"/>
            <a:round/>
            <a:headEnd type="none" w="med" len="med"/>
            <a:tailEnd type="none" w="med" len="med"/>
          </a:ln>
          <a:effectLst/>
        </p:spPr>
      </p:cxn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2848" y="6276196"/>
            <a:ext cx="670505" cy="243820"/>
          </a:xfrm>
          <a:prstGeom prst="rect">
            <a:avLst/>
          </a:prstGeom>
        </p:spPr>
      </p:pic>
      <p:cxnSp>
        <p:nvCxnSpPr>
          <p:cNvPr id="21" name="Straight Connector 20"/>
          <p:cNvCxnSpPr/>
          <p:nvPr/>
        </p:nvCxnSpPr>
        <p:spPr bwMode="auto">
          <a:xfrm>
            <a:off x="1098208" y="2448468"/>
            <a:ext cx="10593057" cy="0"/>
          </a:xfrm>
          <a:prstGeom prst="line">
            <a:avLst/>
          </a:prstGeom>
          <a:solidFill>
            <a:srgbClr val="FFCC99"/>
          </a:solidFill>
          <a:ln w="12700" cap="flat" cmpd="sng" algn="ctr">
            <a:solidFill>
              <a:srgbClr val="C1CD23"/>
            </a:solidFill>
            <a:prstDash val="solid"/>
            <a:round/>
            <a:headEnd type="none" w="med" len="med"/>
            <a:tailEnd type="none" w="med" len="med"/>
          </a:ln>
          <a:effectLst/>
        </p:spPr>
      </p:cxnSp>
      <p:cxnSp>
        <p:nvCxnSpPr>
          <p:cNvPr id="22" name="Straight Connector 21"/>
          <p:cNvCxnSpPr/>
          <p:nvPr/>
        </p:nvCxnSpPr>
        <p:spPr bwMode="auto">
          <a:xfrm>
            <a:off x="1098208" y="6534227"/>
            <a:ext cx="10593057" cy="0"/>
          </a:xfrm>
          <a:prstGeom prst="line">
            <a:avLst/>
          </a:prstGeom>
          <a:solidFill>
            <a:srgbClr val="FFCC99"/>
          </a:solidFill>
          <a:ln w="12700" cap="flat" cmpd="sng" algn="ctr">
            <a:solidFill>
              <a:srgbClr val="C1CD23"/>
            </a:solidFill>
            <a:prstDash val="solid"/>
            <a:round/>
            <a:headEnd type="none" w="med" len="med"/>
            <a:tailEnd type="none" w="med" len="med"/>
          </a:ln>
          <a:effectLst/>
        </p:spPr>
      </p:cxn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2848" y="6276196"/>
            <a:ext cx="670505" cy="243820"/>
          </a:xfrm>
          <a:prstGeom prst="rect">
            <a:avLst/>
          </a:prstGeom>
        </p:spPr>
      </p:pic>
      <p:sp>
        <p:nvSpPr>
          <p:cNvPr id="26" name="Subtitle 1"/>
          <p:cNvSpPr>
            <a:spLocks noGrp="1"/>
          </p:cNvSpPr>
          <p:nvPr>
            <p:ph type="subTitle" idx="1" hasCustomPrompt="1"/>
          </p:nvPr>
        </p:nvSpPr>
        <p:spPr>
          <a:xfrm>
            <a:off x="1044164" y="2568943"/>
            <a:ext cx="7655345" cy="389923"/>
          </a:xfrm>
        </p:spPr>
        <p:txBody>
          <a:bodyPr/>
          <a:lstStyle>
            <a:lvl1pPr marL="0" indent="0">
              <a:buNone/>
              <a:defRPr>
                <a:solidFill>
                  <a:schemeClr val="tx2"/>
                </a:solidFill>
              </a:defRPr>
            </a:lvl1pPr>
          </a:lstStyle>
          <a:p>
            <a:r>
              <a:rPr lang="en-US" dirty="0"/>
              <a:t>Author</a:t>
            </a:r>
          </a:p>
        </p:txBody>
      </p:sp>
      <p:sp>
        <p:nvSpPr>
          <p:cNvPr id="24" name="Footer Placeholder 4">
            <a:extLst>
              <a:ext uri="{FF2B5EF4-FFF2-40B4-BE49-F238E27FC236}">
                <a16:creationId xmlns:a16="http://schemas.microsoft.com/office/drawing/2014/main" id="{A6F8C1D3-B223-45F7-8AB1-F8F23D05F8D9}"/>
              </a:ext>
            </a:extLst>
          </p:cNvPr>
          <p:cNvSpPr txBox="1">
            <a:spLocks/>
          </p:cNvSpPr>
          <p:nvPr userDrawn="1"/>
        </p:nvSpPr>
        <p:spPr>
          <a:xfrm>
            <a:off x="1116457" y="6568103"/>
            <a:ext cx="4382305" cy="149220"/>
          </a:xfrm>
          <a:prstGeom prst="rect">
            <a:avLst/>
          </a:prstGeom>
        </p:spPr>
        <p:txBody>
          <a:bodyPr vert="horz" lIns="0" tIns="0" rIns="0" bIns="0" rtlCol="0" anchor="ctr"/>
          <a:lstStyle>
            <a:defPPr>
              <a:defRPr lang="en-US"/>
            </a:defPPr>
            <a:lvl1pPr marL="0" algn="l" defTabSz="914400" rtl="0" eaLnBrk="1" latinLnBrk="0" hangingPunct="1">
              <a:defRPr sz="105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spcAft>
                <a:spcPct val="0"/>
              </a:spcAft>
              <a:buClrTx/>
            </a:pPr>
            <a:r>
              <a:rPr lang="en-US" altLang="en-US" sz="800" b="0">
                <a:solidFill>
                  <a:schemeClr val="tx1">
                    <a:lumMod val="50000"/>
                    <a:lumOff val="50000"/>
                  </a:schemeClr>
                </a:solidFill>
                <a:latin typeface="Arial" pitchFamily="34" charset="0"/>
                <a:cs typeface="Arial" pitchFamily="34" charset="0"/>
              </a:rPr>
              <a:t>© 2019 The MITRE Corporation. All rights reserved.</a:t>
            </a:r>
            <a:endParaRPr lang="en-US" altLang="en-US" sz="800" b="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4126487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9E1AE-2D0B-4241-8DAC-76DB425687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7DC7E0-961C-4A00-8B0B-83ECF8E3C463}"/>
              </a:ext>
            </a:extLst>
          </p:cNvPr>
          <p:cNvSpPr>
            <a:spLocks noGrp="1"/>
          </p:cNvSpPr>
          <p:nvPr>
            <p:ph idx="1"/>
          </p:nvPr>
        </p:nvSpPr>
        <p:spPr/>
        <p:txBody>
          <a:bodyPr/>
          <a:lstStyle>
            <a:lvl1pPr marL="308269" indent="-308269" algn="l" defTabSz="1216185" rtl="0" eaLnBrk="1" latinLnBrk="0" hangingPunct="1">
              <a:spcBef>
                <a:spcPts val="0"/>
              </a:spcBef>
              <a:spcAft>
                <a:spcPts val="798"/>
              </a:spcAft>
              <a:buClr>
                <a:schemeClr val="tx2"/>
              </a:buClr>
              <a:buSzPct val="120000"/>
              <a:buFont typeface="Wingdings" pitchFamily="2" charset="2"/>
              <a:buChar char="§"/>
              <a:defRPr lang="en-US" sz="2400" b="1" kern="1200" dirty="0" smtClean="0">
                <a:solidFill>
                  <a:schemeClr val="tx1"/>
                </a:solidFill>
                <a:latin typeface="Arial" pitchFamily="34" charset="0"/>
                <a:ea typeface="Verdana" pitchFamily="34" charset="0"/>
                <a:cs typeface="Arial" pitchFamily="34" charset="0"/>
              </a:defRPr>
            </a:lvl1pPr>
            <a:lvl2pPr marL="686216" marR="0" indent="-304046" algn="l" defTabSz="1216185" rtl="0" eaLnBrk="1" fontAlgn="auto" latinLnBrk="0" hangingPunct="1">
              <a:lnSpc>
                <a:spcPct val="90000"/>
              </a:lnSpc>
              <a:spcBef>
                <a:spcPts val="0"/>
              </a:spcBef>
              <a:spcAft>
                <a:spcPts val="798"/>
              </a:spcAft>
              <a:buClr>
                <a:schemeClr val="tx2"/>
              </a:buClr>
              <a:buSzTx/>
              <a:buFont typeface="Arial" pitchFamily="34" charset="0"/>
              <a:buChar char="–"/>
              <a:tabLst/>
              <a:defRPr lang="en-US" sz="2400" kern="1200">
                <a:solidFill>
                  <a:schemeClr val="tx1"/>
                </a:solidFill>
                <a:latin typeface="Arial" pitchFamily="34" charset="0"/>
                <a:ea typeface="Verdana" pitchFamily="34" charset="0"/>
                <a:cs typeface="Arial" pitchFamily="34" charset="0"/>
              </a:defRPr>
            </a:lvl2pPr>
            <a:lvl3pPr marL="994485" indent="-308269" algn="l" defTabSz="1216185" rtl="0" eaLnBrk="1" latinLnBrk="0" hangingPunct="1">
              <a:spcBef>
                <a:spcPts val="0"/>
              </a:spcBef>
              <a:spcAft>
                <a:spcPts val="798"/>
              </a:spcAft>
              <a:buClr>
                <a:schemeClr val="tx2"/>
              </a:buClr>
              <a:buSzPct val="110000"/>
              <a:buFont typeface="Wingdings" pitchFamily="2" charset="2"/>
              <a:buChar char="§"/>
              <a:defRPr lang="en-US" sz="2000" kern="1200" smtClean="0">
                <a:solidFill>
                  <a:schemeClr val="tx1"/>
                </a:solidFill>
                <a:latin typeface="Arial" pitchFamily="34" charset="0"/>
                <a:ea typeface="Verdana" pitchFamily="34" charset="0"/>
                <a:cs typeface="Arial" pitchFamily="34" charset="0"/>
              </a:defRPr>
            </a:lvl3pPr>
            <a:lvl4pPr algn="l" defTabSz="1216185" rtl="0" eaLnBrk="1" latinLnBrk="0" hangingPunct="1">
              <a:spcBef>
                <a:spcPts val="0"/>
              </a:spcBef>
              <a:spcAft>
                <a:spcPts val="798"/>
              </a:spcAft>
              <a:buClr>
                <a:schemeClr val="tx2"/>
              </a:buClr>
              <a:defRPr lang="en-US" sz="2660" b="1" kern="1200" smtClean="0">
                <a:solidFill>
                  <a:schemeClr val="tx1"/>
                </a:solidFill>
                <a:latin typeface="Arial" pitchFamily="34" charset="0"/>
                <a:ea typeface="Verdana" pitchFamily="34" charset="0"/>
                <a:cs typeface="Arial" pitchFamily="34" charset="0"/>
              </a:defRPr>
            </a:lvl4pPr>
            <a:lvl5pPr algn="l" defTabSz="1216185" rtl="0" eaLnBrk="1" latinLnBrk="0" hangingPunct="1">
              <a:spcBef>
                <a:spcPts val="0"/>
              </a:spcBef>
              <a:spcAft>
                <a:spcPts val="798"/>
              </a:spcAft>
              <a:buClr>
                <a:schemeClr val="tx2"/>
              </a:buClr>
              <a:defRPr lang="en-US" sz="2660" b="1" kern="1200">
                <a:solidFill>
                  <a:schemeClr val="tx1"/>
                </a:solidFill>
                <a:latin typeface="Arial" pitchFamily="34" charset="0"/>
                <a:ea typeface="Verdana" pitchFamily="34" charset="0"/>
                <a:cs typeface="Arial" pitchFamily="34" charset="0"/>
              </a:defRPr>
            </a:lvl5pPr>
          </a:lstStyle>
          <a:p>
            <a:pPr marL="308269" lvl="0" indent="-308269" defTabSz="1216185">
              <a:spcBef>
                <a:spcPts val="0"/>
              </a:spcBef>
              <a:spcAft>
                <a:spcPts val="798"/>
              </a:spcAft>
              <a:buClr>
                <a:schemeClr val="tx2"/>
              </a:buClr>
              <a:buSzPct val="120000"/>
              <a:buFont typeface="Wingdings" pitchFamily="2" charset="2"/>
              <a:buChar char="§"/>
            </a:pPr>
            <a:r>
              <a:rPr lang="en-US"/>
              <a:t>Edit Master text styles</a:t>
            </a:r>
          </a:p>
          <a:p>
            <a:pPr marL="308269" lvl="1" indent="-308269" defTabSz="1216185">
              <a:spcBef>
                <a:spcPts val="0"/>
              </a:spcBef>
              <a:spcAft>
                <a:spcPts val="798"/>
              </a:spcAft>
              <a:buClr>
                <a:schemeClr val="tx2"/>
              </a:buClr>
              <a:buSzPct val="120000"/>
              <a:buFont typeface="Wingdings" pitchFamily="2" charset="2"/>
              <a:buChar char="§"/>
            </a:pPr>
            <a:r>
              <a:rPr lang="en-US"/>
              <a:t>Second level</a:t>
            </a:r>
          </a:p>
          <a:p>
            <a:pPr marL="308269" lvl="2" indent="-308269" defTabSz="1216185">
              <a:spcBef>
                <a:spcPts val="0"/>
              </a:spcBef>
              <a:spcAft>
                <a:spcPts val="798"/>
              </a:spcAft>
              <a:buClr>
                <a:schemeClr val="tx2"/>
              </a:buClr>
              <a:buSzPct val="120000"/>
              <a:buFont typeface="Wingdings" pitchFamily="2" charset="2"/>
              <a:buChar char="§"/>
            </a:pPr>
            <a:r>
              <a:rPr lang="en-US"/>
              <a:t>Third level</a:t>
            </a:r>
          </a:p>
        </p:txBody>
      </p:sp>
      <p:sp>
        <p:nvSpPr>
          <p:cNvPr id="5" name="Footer Placeholder 4">
            <a:extLst>
              <a:ext uri="{FF2B5EF4-FFF2-40B4-BE49-F238E27FC236}">
                <a16:creationId xmlns:a16="http://schemas.microsoft.com/office/drawing/2014/main" id="{23EC0F36-D4CB-468E-9966-B9986B20A44E}"/>
              </a:ext>
            </a:extLst>
          </p:cNvPr>
          <p:cNvSpPr>
            <a:spLocks noGrp="1"/>
          </p:cNvSpPr>
          <p:nvPr>
            <p:ph type="ftr" sz="quarter" idx="11"/>
          </p:nvPr>
        </p:nvSpPr>
        <p:spPr>
          <a:xfrm>
            <a:off x="616448" y="6521957"/>
            <a:ext cx="7536952" cy="239059"/>
          </a:xfrm>
        </p:spPr>
        <p:txBody>
          <a:bodyPr/>
          <a:lstStyle>
            <a:lvl1pPr algn="l">
              <a:defRPr/>
            </a:lvl1p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811897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Section Header Layout">
    <p:spTree>
      <p:nvGrpSpPr>
        <p:cNvPr id="1" name=""/>
        <p:cNvGrpSpPr/>
        <p:nvPr/>
      </p:nvGrpSpPr>
      <p:grpSpPr>
        <a:xfrm>
          <a:off x="0" y="0"/>
          <a:ext cx="0" cy="0"/>
          <a:chOff x="0" y="0"/>
          <a:chExt cx="0" cy="0"/>
        </a:xfrm>
      </p:grpSpPr>
      <p:grpSp>
        <p:nvGrpSpPr>
          <p:cNvPr id="6" name="Group 5"/>
          <p:cNvGrpSpPr/>
          <p:nvPr/>
        </p:nvGrpSpPr>
        <p:grpSpPr>
          <a:xfrm>
            <a:off x="81480" y="0"/>
            <a:ext cx="99589" cy="6858000"/>
            <a:chOff x="1" y="0"/>
            <a:chExt cx="380999" cy="6858000"/>
          </a:xfrm>
        </p:grpSpPr>
        <p:sp>
          <p:nvSpPr>
            <p:cNvPr id="17" name="Rectangle 16"/>
            <p:cNvSpPr/>
            <p:nvPr/>
          </p:nvSpPr>
          <p:spPr bwMode="auto">
            <a:xfrm>
              <a:off x="1" y="0"/>
              <a:ext cx="380999" cy="3276600"/>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8" name="Rectangle 17"/>
            <p:cNvSpPr/>
            <p:nvPr/>
          </p:nvSpPr>
          <p:spPr bwMode="auto">
            <a:xfrm>
              <a:off x="1" y="3505200"/>
              <a:ext cx="380999" cy="33528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2"/>
                </a:solidFill>
                <a:effectLst/>
                <a:latin typeface="Arial" charset="0"/>
              </a:endParaRPr>
            </a:p>
          </p:txBody>
        </p:sp>
      </p:grpSp>
      <p:sp>
        <p:nvSpPr>
          <p:cNvPr id="21" name="Rectangle 9"/>
          <p:cNvSpPr>
            <a:spLocks noGrp="1" noChangeArrowheads="1"/>
          </p:cNvSpPr>
          <p:nvPr>
            <p:ph type="ctrTitle" sz="quarter" hasCustomPrompt="1"/>
          </p:nvPr>
        </p:nvSpPr>
        <p:spPr>
          <a:xfrm>
            <a:off x="685800" y="2523067"/>
            <a:ext cx="10820400" cy="1803399"/>
          </a:xfrm>
        </p:spPr>
        <p:txBody>
          <a:bodyPr anchor="ctr" anchorCtr="0">
            <a:noAutofit/>
          </a:bodyPr>
          <a:lstStyle>
            <a:lvl1pPr algn="ctr">
              <a:lnSpc>
                <a:spcPts val="4400"/>
              </a:lnSpc>
              <a:defRPr sz="4000" b="1">
                <a:solidFill>
                  <a:schemeClr val="tx2"/>
                </a:solidFill>
                <a:latin typeface="Arial" pitchFamily="34" charset="0"/>
                <a:cs typeface="Times New Roman" pitchFamily="18" charset="0"/>
              </a:defRPr>
            </a:lvl1pPr>
          </a:lstStyle>
          <a:p>
            <a:r>
              <a:rPr lang="en-US" dirty="0"/>
              <a:t>Divider Slide – Section Title here</a:t>
            </a:r>
          </a:p>
        </p:txBody>
      </p:sp>
      <p:cxnSp>
        <p:nvCxnSpPr>
          <p:cNvPr id="5" name="Straight Connector 4"/>
          <p:cNvCxnSpPr/>
          <p:nvPr/>
        </p:nvCxnSpPr>
        <p:spPr>
          <a:xfrm>
            <a:off x="685800" y="2057400"/>
            <a:ext cx="10744200" cy="0"/>
          </a:xfrm>
          <a:prstGeom prst="line">
            <a:avLst/>
          </a:prstGeom>
          <a:ln>
            <a:gradFill flip="none" rotWithShape="1">
              <a:gsLst>
                <a:gs pos="0">
                  <a:schemeClr val="accent1">
                    <a:lumMod val="5000"/>
                    <a:lumOff val="95000"/>
                  </a:schemeClr>
                </a:gs>
                <a:gs pos="26000">
                  <a:schemeClr val="tx2"/>
                </a:gs>
                <a:gs pos="77000">
                  <a:schemeClr val="tx2"/>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85800" y="4800600"/>
            <a:ext cx="10744200" cy="0"/>
          </a:xfrm>
          <a:prstGeom prst="line">
            <a:avLst/>
          </a:prstGeom>
          <a:ln>
            <a:gradFill flip="none" rotWithShape="1">
              <a:gsLst>
                <a:gs pos="0">
                  <a:schemeClr val="accent1">
                    <a:lumMod val="5000"/>
                    <a:lumOff val="95000"/>
                  </a:schemeClr>
                </a:gs>
                <a:gs pos="26000">
                  <a:schemeClr val="tx2"/>
                </a:gs>
                <a:gs pos="77000">
                  <a:schemeClr val="tx2"/>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12030547" y="0"/>
            <a:ext cx="99589" cy="6858000"/>
            <a:chOff x="1" y="0"/>
            <a:chExt cx="380999" cy="6858000"/>
          </a:xfrm>
        </p:grpSpPr>
        <p:sp>
          <p:nvSpPr>
            <p:cNvPr id="20" name="Rectangle 19"/>
            <p:cNvSpPr/>
            <p:nvPr/>
          </p:nvSpPr>
          <p:spPr bwMode="auto">
            <a:xfrm>
              <a:off x="1" y="0"/>
              <a:ext cx="380999" cy="3276600"/>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3" name="Rectangle 22"/>
            <p:cNvSpPr/>
            <p:nvPr/>
          </p:nvSpPr>
          <p:spPr bwMode="auto">
            <a:xfrm>
              <a:off x="1" y="3505200"/>
              <a:ext cx="380999" cy="33528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2"/>
                </a:solidFill>
                <a:effectLst/>
                <a:latin typeface="Arial" charset="0"/>
              </a:endParaRPr>
            </a:p>
          </p:txBody>
        </p:sp>
      </p:grpSp>
      <p:sp>
        <p:nvSpPr>
          <p:cNvPr id="13" name="TextBox 12">
            <a:extLst>
              <a:ext uri="{FF2B5EF4-FFF2-40B4-BE49-F238E27FC236}">
                <a16:creationId xmlns:a16="http://schemas.microsoft.com/office/drawing/2014/main" id="{BF1D9E33-DF0A-4F22-A776-BD2A738E4ABE}"/>
              </a:ext>
            </a:extLst>
          </p:cNvPr>
          <p:cNvSpPr txBox="1"/>
          <p:nvPr userDrawn="1"/>
        </p:nvSpPr>
        <p:spPr>
          <a:xfrm>
            <a:off x="9841523" y="64176"/>
            <a:ext cx="2138947" cy="246221"/>
          </a:xfrm>
          <a:prstGeom prst="rect">
            <a:avLst/>
          </a:prstGeom>
          <a:noFill/>
        </p:spPr>
        <p:txBody>
          <a:bodyPr wrap="square" rtlCol="0">
            <a:spAutoFit/>
          </a:bodyPr>
          <a:lstStyle/>
          <a:p>
            <a:pPr marL="0" marR="0" indent="0" algn="r" defTabSz="914377" rtl="0" eaLnBrk="1" fontAlgn="auto" latinLnBrk="0" hangingPunct="1">
              <a:lnSpc>
                <a:spcPct val="100000"/>
              </a:lnSpc>
              <a:spcBef>
                <a:spcPts val="0"/>
              </a:spcBef>
              <a:spcAft>
                <a:spcPts val="600"/>
              </a:spcAft>
              <a:buClrTx/>
              <a:buSzTx/>
              <a:buFontTx/>
              <a:buNone/>
              <a:tabLst/>
              <a:defRPr/>
            </a:pPr>
            <a:r>
              <a:rPr lang="en-US" sz="1000" dirty="0">
                <a:solidFill>
                  <a:srgbClr val="C1CD23"/>
                </a:solidFill>
                <a:latin typeface="Arial" pitchFamily="34" charset="0"/>
              </a:rPr>
              <a:t>|</a:t>
            </a:r>
            <a:r>
              <a:rPr lang="en-US" sz="1000" dirty="0">
                <a:latin typeface="Arial" pitchFamily="34" charset="0"/>
              </a:rPr>
              <a:t> </a:t>
            </a:r>
            <a:fld id="{295008BC-DA31-4D19-837B-EFA4386B05F5}" type="slidenum">
              <a:rPr lang="en-US" sz="1000" smtClean="0">
                <a:solidFill>
                  <a:schemeClr val="tx1">
                    <a:lumMod val="50000"/>
                    <a:lumOff val="50000"/>
                  </a:schemeClr>
                </a:solidFill>
                <a:latin typeface="Arial" pitchFamily="34" charset="0"/>
              </a:rPr>
              <a:pPr marL="0" marR="0" indent="0" algn="r" defTabSz="914377" rtl="0" eaLnBrk="1" fontAlgn="auto" latinLnBrk="0" hangingPunct="1">
                <a:lnSpc>
                  <a:spcPct val="100000"/>
                </a:lnSpc>
                <a:spcBef>
                  <a:spcPts val="0"/>
                </a:spcBef>
                <a:spcAft>
                  <a:spcPts val="600"/>
                </a:spcAft>
                <a:buClrTx/>
                <a:buSzTx/>
                <a:buFontTx/>
                <a:buNone/>
                <a:tabLst/>
                <a:defRPr/>
              </a:pPr>
              <a:t>‹#›</a:t>
            </a:fld>
            <a:r>
              <a:rPr lang="en-US" sz="1000" dirty="0">
                <a:latin typeface="Arial" pitchFamily="34" charset="0"/>
              </a:rPr>
              <a:t> </a:t>
            </a:r>
            <a:r>
              <a:rPr lang="en-US" sz="1000" dirty="0">
                <a:solidFill>
                  <a:srgbClr val="C1CD23"/>
                </a:solidFill>
                <a:latin typeface="Arial" pitchFamily="34" charset="0"/>
              </a:rPr>
              <a:t>|</a:t>
            </a:r>
            <a:r>
              <a:rPr lang="en-US" sz="1000" dirty="0">
                <a:ea typeface="Verdana" pitchFamily="34" charset="0"/>
                <a:cs typeface="Verdana" pitchFamily="34" charset="0"/>
              </a:rPr>
              <a:t> </a:t>
            </a:r>
          </a:p>
        </p:txBody>
      </p:sp>
      <p:pic>
        <p:nvPicPr>
          <p:cNvPr id="14" name="Picture 13">
            <a:extLst>
              <a:ext uri="{FF2B5EF4-FFF2-40B4-BE49-F238E27FC236}">
                <a16:creationId xmlns:a16="http://schemas.microsoft.com/office/drawing/2014/main" id="{A241DE5F-970E-4BD9-80BB-E93A31140F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2664" y="6514043"/>
            <a:ext cx="670505" cy="243820"/>
          </a:xfrm>
          <a:prstGeom prst="rect">
            <a:avLst/>
          </a:prstGeom>
        </p:spPr>
      </p:pic>
    </p:spTree>
    <p:extLst>
      <p:ext uri="{BB962C8B-B14F-4D97-AF65-F5344CB8AC3E}">
        <p14:creationId xmlns:p14="http://schemas.microsoft.com/office/powerpoint/2010/main" val="1152494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367E-171D-4F02-854A-8698206907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2E0C53-8592-4185-BA98-B6863E30C1C9}"/>
              </a:ext>
            </a:extLst>
          </p:cNvPr>
          <p:cNvSpPr>
            <a:spLocks noGrp="1"/>
          </p:cNvSpPr>
          <p:nvPr>
            <p:ph sz="half" idx="1"/>
          </p:nvPr>
        </p:nvSpPr>
        <p:spPr>
          <a:xfrm>
            <a:off x="838200" y="1825625"/>
            <a:ext cx="5181600" cy="4351338"/>
          </a:xfrm>
        </p:spPr>
        <p:txBody>
          <a:bodyPr/>
          <a:lstStyle>
            <a:lvl1pPr>
              <a:defRPr/>
            </a:lvl1pPr>
            <a:lvl2pPr>
              <a:defRPr/>
            </a:lvl2pPr>
            <a:lvl3pPr>
              <a:defRPr/>
            </a:lvl3pPr>
          </a:lstStyle>
          <a:p>
            <a:pPr marL="308269" lvl="0" indent="-308269" defTabSz="1216185">
              <a:spcBef>
                <a:spcPts val="0"/>
              </a:spcBef>
              <a:spcAft>
                <a:spcPts val="798"/>
              </a:spcAft>
              <a:buClr>
                <a:schemeClr val="tx2"/>
              </a:buClr>
              <a:buSzPct val="120000"/>
              <a:buFont typeface="Wingdings" pitchFamily="2" charset="2"/>
              <a:buChar char="§"/>
            </a:pPr>
            <a:r>
              <a:rPr lang="en-US"/>
              <a:t>Edit Master text styles</a:t>
            </a:r>
          </a:p>
          <a:p>
            <a:pPr marL="308269" lvl="1" indent="-308269" defTabSz="1216185">
              <a:spcBef>
                <a:spcPts val="0"/>
              </a:spcBef>
              <a:spcAft>
                <a:spcPts val="798"/>
              </a:spcAft>
              <a:buClr>
                <a:schemeClr val="tx2"/>
              </a:buClr>
              <a:buSzPct val="120000"/>
              <a:buFont typeface="Wingdings" pitchFamily="2" charset="2"/>
              <a:buChar char="§"/>
            </a:pPr>
            <a:r>
              <a:rPr lang="en-US"/>
              <a:t>Second level</a:t>
            </a:r>
          </a:p>
          <a:p>
            <a:pPr marL="308269" lvl="2" indent="-308269" defTabSz="1216185">
              <a:spcBef>
                <a:spcPts val="0"/>
              </a:spcBef>
              <a:spcAft>
                <a:spcPts val="798"/>
              </a:spcAft>
              <a:buClr>
                <a:schemeClr val="tx2"/>
              </a:buClr>
              <a:buSzPct val="120000"/>
              <a:buFont typeface="Wingdings" pitchFamily="2" charset="2"/>
              <a:buChar char="§"/>
            </a:pPr>
            <a:r>
              <a:rPr lang="en-US"/>
              <a:t>Third level</a:t>
            </a:r>
          </a:p>
        </p:txBody>
      </p:sp>
      <p:sp>
        <p:nvSpPr>
          <p:cNvPr id="4" name="Content Placeholder 3">
            <a:extLst>
              <a:ext uri="{FF2B5EF4-FFF2-40B4-BE49-F238E27FC236}">
                <a16:creationId xmlns:a16="http://schemas.microsoft.com/office/drawing/2014/main" id="{C4FAA94F-F00A-4D54-B986-1C6CE3499C6F}"/>
              </a:ext>
            </a:extLst>
          </p:cNvPr>
          <p:cNvSpPr>
            <a:spLocks noGrp="1"/>
          </p:cNvSpPr>
          <p:nvPr>
            <p:ph sz="half" idx="2"/>
          </p:nvPr>
        </p:nvSpPr>
        <p:spPr>
          <a:xfrm>
            <a:off x="6172200" y="1825625"/>
            <a:ext cx="5181600" cy="4351338"/>
          </a:xfrm>
        </p:spPr>
        <p:txBody>
          <a:bodyPr/>
          <a:lstStyle>
            <a:lvl1pPr>
              <a:defRPr/>
            </a:lvl1pPr>
            <a:lvl2pPr>
              <a:defRPr/>
            </a:lvl2pPr>
            <a:lvl3pPr>
              <a:defRPr/>
            </a:lvl3pPr>
          </a:lstStyle>
          <a:p>
            <a:pPr marL="308269" lvl="0" indent="-308269" defTabSz="1216185">
              <a:spcBef>
                <a:spcPts val="0"/>
              </a:spcBef>
              <a:spcAft>
                <a:spcPts val="798"/>
              </a:spcAft>
              <a:buClr>
                <a:schemeClr val="tx2"/>
              </a:buClr>
              <a:buSzPct val="120000"/>
              <a:buFont typeface="Wingdings" pitchFamily="2" charset="2"/>
              <a:buChar char="§"/>
            </a:pPr>
            <a:r>
              <a:rPr lang="en-US"/>
              <a:t>Edit Master text styles</a:t>
            </a:r>
          </a:p>
          <a:p>
            <a:pPr marL="308269" lvl="1" indent="-308269" defTabSz="1216185">
              <a:spcBef>
                <a:spcPts val="0"/>
              </a:spcBef>
              <a:spcAft>
                <a:spcPts val="798"/>
              </a:spcAft>
              <a:buClr>
                <a:schemeClr val="tx2"/>
              </a:buClr>
              <a:buSzPct val="120000"/>
              <a:buFont typeface="Wingdings" pitchFamily="2" charset="2"/>
              <a:buChar char="§"/>
            </a:pPr>
            <a:r>
              <a:rPr lang="en-US"/>
              <a:t>Second level</a:t>
            </a:r>
          </a:p>
          <a:p>
            <a:pPr marL="308269" lvl="2" indent="-308269" defTabSz="1216185">
              <a:spcBef>
                <a:spcPts val="0"/>
              </a:spcBef>
              <a:spcAft>
                <a:spcPts val="798"/>
              </a:spcAft>
              <a:buClr>
                <a:schemeClr val="tx2"/>
              </a:buClr>
              <a:buSzPct val="120000"/>
              <a:buFont typeface="Wingdings" pitchFamily="2" charset="2"/>
              <a:buChar char="§"/>
            </a:pPr>
            <a:r>
              <a:rPr lang="en-US"/>
              <a:t>Third level</a:t>
            </a:r>
          </a:p>
        </p:txBody>
      </p:sp>
      <p:sp>
        <p:nvSpPr>
          <p:cNvPr id="8" name="Footer Placeholder 4">
            <a:extLst>
              <a:ext uri="{FF2B5EF4-FFF2-40B4-BE49-F238E27FC236}">
                <a16:creationId xmlns:a16="http://schemas.microsoft.com/office/drawing/2014/main" id="{D9402E9C-BD42-4CBC-B8DB-6DD8E327B3E0}"/>
              </a:ext>
            </a:extLst>
          </p:cNvPr>
          <p:cNvSpPr>
            <a:spLocks noGrp="1"/>
          </p:cNvSpPr>
          <p:nvPr>
            <p:ph type="ftr" sz="quarter" idx="11"/>
          </p:nvPr>
        </p:nvSpPr>
        <p:spPr>
          <a:xfrm>
            <a:off x="616448" y="6521957"/>
            <a:ext cx="7536952" cy="239059"/>
          </a:xfrm>
        </p:spPr>
        <p:txBody>
          <a:bodyPr/>
          <a:lstStyle>
            <a:lvl1pPr algn="l">
              <a:defRPr/>
            </a:lvl1p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827350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3AEDCC4-6D38-465B-B49A-7AF26D66809D}"/>
              </a:ext>
            </a:extLst>
          </p:cNvPr>
          <p:cNvSpPr>
            <a:spLocks noGrp="1"/>
          </p:cNvSpPr>
          <p:nvPr>
            <p:ph type="ftr" sz="quarter" idx="11"/>
          </p:nvPr>
        </p:nvSpPr>
        <p:spPr>
          <a:xfrm>
            <a:off x="616448" y="6521957"/>
            <a:ext cx="7536952" cy="239059"/>
          </a:xfrm>
        </p:spPr>
        <p:txBody>
          <a:bodyPr/>
          <a:lstStyle>
            <a:lvl1pPr algn="l">
              <a:defRPr/>
            </a:lvl1p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416028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No Title and Rule">
    <p:spTree>
      <p:nvGrpSpPr>
        <p:cNvPr id="1" name=""/>
        <p:cNvGrpSpPr/>
        <p:nvPr/>
      </p:nvGrpSpPr>
      <p:grpSpPr>
        <a:xfrm>
          <a:off x="0" y="0"/>
          <a:ext cx="0" cy="0"/>
          <a:chOff x="0" y="0"/>
          <a:chExt cx="0" cy="0"/>
        </a:xfrm>
      </p:grpSpPr>
      <p:sp>
        <p:nvSpPr>
          <p:cNvPr id="2" name="Rectangle 1"/>
          <p:cNvSpPr/>
          <p:nvPr/>
        </p:nvSpPr>
        <p:spPr>
          <a:xfrm>
            <a:off x="800100" y="1162058"/>
            <a:ext cx="11049000" cy="25717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 name="Rectangle 2"/>
          <p:cNvSpPr/>
          <p:nvPr/>
        </p:nvSpPr>
        <p:spPr>
          <a:xfrm>
            <a:off x="457200" y="1162058"/>
            <a:ext cx="11391900" cy="244711"/>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4" name="Footer Placeholder 4">
            <a:extLst>
              <a:ext uri="{FF2B5EF4-FFF2-40B4-BE49-F238E27FC236}">
                <a16:creationId xmlns:a16="http://schemas.microsoft.com/office/drawing/2014/main" id="{37372B85-3FD3-4851-8934-DDF405A5FEBD}"/>
              </a:ext>
            </a:extLst>
          </p:cNvPr>
          <p:cNvSpPr>
            <a:spLocks noGrp="1"/>
          </p:cNvSpPr>
          <p:nvPr>
            <p:ph type="ftr" sz="quarter" idx="11"/>
          </p:nvPr>
        </p:nvSpPr>
        <p:spPr>
          <a:xfrm>
            <a:off x="616448" y="6521957"/>
            <a:ext cx="7536952" cy="239059"/>
          </a:xfrm>
        </p:spPr>
        <p:txBody>
          <a:bodyPr/>
          <a:lstStyle>
            <a:lvl1pPr algn="l">
              <a:defRPr/>
            </a:lvl1p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838690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Blank Slide - Large Imag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8697079-05C2-487B-BD8F-373075246ED9}"/>
              </a:ext>
            </a:extLst>
          </p:cNvPr>
          <p:cNvSpPr txBox="1"/>
          <p:nvPr userDrawn="1"/>
        </p:nvSpPr>
        <p:spPr>
          <a:xfrm>
            <a:off x="10053053" y="64176"/>
            <a:ext cx="2138947" cy="246221"/>
          </a:xfrm>
          <a:prstGeom prst="rect">
            <a:avLst/>
          </a:prstGeom>
          <a:noFill/>
        </p:spPr>
        <p:txBody>
          <a:bodyPr wrap="square" rtlCol="0">
            <a:spAutoFit/>
          </a:bodyPr>
          <a:lstStyle/>
          <a:p>
            <a:pPr marL="0" marR="0" indent="0" algn="r" defTabSz="914377" rtl="0" eaLnBrk="1" fontAlgn="auto" latinLnBrk="0" hangingPunct="1">
              <a:lnSpc>
                <a:spcPct val="100000"/>
              </a:lnSpc>
              <a:spcBef>
                <a:spcPts val="0"/>
              </a:spcBef>
              <a:spcAft>
                <a:spcPts val="600"/>
              </a:spcAft>
              <a:buClrTx/>
              <a:buSzTx/>
              <a:buFontTx/>
              <a:buNone/>
              <a:tabLst/>
              <a:defRPr/>
            </a:pPr>
            <a:r>
              <a:rPr lang="en-US" sz="1000" dirty="0">
                <a:solidFill>
                  <a:srgbClr val="C1CD23"/>
                </a:solidFill>
                <a:latin typeface="Arial" pitchFamily="34" charset="0"/>
              </a:rPr>
              <a:t>|</a:t>
            </a:r>
            <a:r>
              <a:rPr lang="en-US" sz="1000" dirty="0">
                <a:latin typeface="Arial" pitchFamily="34" charset="0"/>
              </a:rPr>
              <a:t> </a:t>
            </a:r>
            <a:fld id="{295008BC-DA31-4D19-837B-EFA4386B05F5}" type="slidenum">
              <a:rPr lang="en-US" sz="1000" smtClean="0">
                <a:solidFill>
                  <a:schemeClr val="tx1">
                    <a:lumMod val="50000"/>
                    <a:lumOff val="50000"/>
                  </a:schemeClr>
                </a:solidFill>
                <a:latin typeface="Arial" pitchFamily="34" charset="0"/>
              </a:rPr>
              <a:pPr marL="0" marR="0" indent="0" algn="r" defTabSz="914377" rtl="0" eaLnBrk="1" fontAlgn="auto" latinLnBrk="0" hangingPunct="1">
                <a:lnSpc>
                  <a:spcPct val="100000"/>
                </a:lnSpc>
                <a:spcBef>
                  <a:spcPts val="0"/>
                </a:spcBef>
                <a:spcAft>
                  <a:spcPts val="600"/>
                </a:spcAft>
                <a:buClrTx/>
                <a:buSzTx/>
                <a:buFontTx/>
                <a:buNone/>
                <a:tabLst/>
                <a:defRPr/>
              </a:pPr>
              <a:t>‹#›</a:t>
            </a:fld>
            <a:r>
              <a:rPr lang="en-US" sz="1000" dirty="0">
                <a:latin typeface="Arial" pitchFamily="34" charset="0"/>
              </a:rPr>
              <a:t> </a:t>
            </a:r>
            <a:r>
              <a:rPr lang="en-US" sz="1000" dirty="0">
                <a:solidFill>
                  <a:srgbClr val="C1CD23"/>
                </a:solidFill>
                <a:latin typeface="Arial" pitchFamily="34" charset="0"/>
              </a:rPr>
              <a:t>|</a:t>
            </a:r>
            <a:r>
              <a:rPr lang="en-US" sz="1000" dirty="0">
                <a:ea typeface="Verdana" pitchFamily="34" charset="0"/>
                <a:cs typeface="Verdana" pitchFamily="34" charset="0"/>
              </a:rPr>
              <a:t> </a:t>
            </a:r>
          </a:p>
        </p:txBody>
      </p:sp>
    </p:spTree>
    <p:extLst>
      <p:ext uri="{BB962C8B-B14F-4D97-AF65-F5344CB8AC3E}">
        <p14:creationId xmlns:p14="http://schemas.microsoft.com/office/powerpoint/2010/main" val="4234124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Final Slide">
    <p:spTree>
      <p:nvGrpSpPr>
        <p:cNvPr id="1" name=""/>
        <p:cNvGrpSpPr/>
        <p:nvPr/>
      </p:nvGrpSpPr>
      <p:grpSpPr>
        <a:xfrm>
          <a:off x="0" y="0"/>
          <a:ext cx="0" cy="0"/>
          <a:chOff x="0" y="0"/>
          <a:chExt cx="0" cy="0"/>
        </a:xfrm>
      </p:grpSpPr>
      <p:sp>
        <p:nvSpPr>
          <p:cNvPr id="2" name="Rectangle 1"/>
          <p:cNvSpPr/>
          <p:nvPr/>
        </p:nvSpPr>
        <p:spPr>
          <a:xfrm>
            <a:off x="800100" y="1162058"/>
            <a:ext cx="11049000" cy="25717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 name="Rectangle 2"/>
          <p:cNvSpPr/>
          <p:nvPr/>
        </p:nvSpPr>
        <p:spPr>
          <a:xfrm>
            <a:off x="515815" y="1162058"/>
            <a:ext cx="11333285" cy="303327"/>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grpSp>
        <p:nvGrpSpPr>
          <p:cNvPr id="4" name="Group 3"/>
          <p:cNvGrpSpPr/>
          <p:nvPr/>
        </p:nvGrpSpPr>
        <p:grpSpPr>
          <a:xfrm>
            <a:off x="4180109" y="4759342"/>
            <a:ext cx="3732451" cy="687607"/>
            <a:chOff x="2659017" y="4816914"/>
            <a:chExt cx="3732451" cy="687607"/>
          </a:xfrm>
        </p:grpSpPr>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9017" y="4940349"/>
              <a:ext cx="443605" cy="443605"/>
            </a:xfrm>
            <a:prstGeom prst="rect">
              <a:avLst/>
            </a:prstGeom>
          </p:spPr>
        </p:pic>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4271" y="4982267"/>
              <a:ext cx="377994" cy="377994"/>
            </a:xfrm>
            <a:prstGeom prst="rect">
              <a:avLst/>
            </a:prstGeom>
          </p:spPr>
        </p:pic>
        <p:pic>
          <p:nvPicPr>
            <p:cNvPr id="7" name="Picture 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90385" y="4959899"/>
              <a:ext cx="1114344" cy="413237"/>
            </a:xfrm>
            <a:prstGeom prst="rect">
              <a:avLst/>
            </a:prstGeom>
          </p:spPr>
        </p:pic>
        <p:pic>
          <p:nvPicPr>
            <p:cNvPr id="8" name="Picture 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01766" y="4816914"/>
              <a:ext cx="972527" cy="687607"/>
            </a:xfrm>
            <a:prstGeom prst="rect">
              <a:avLst/>
            </a:prstGeom>
          </p:spPr>
        </p:pic>
        <p:pic>
          <p:nvPicPr>
            <p:cNvPr id="9" name="Picture 8">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05535" y="4973550"/>
              <a:ext cx="385933" cy="385933"/>
            </a:xfrm>
            <a:prstGeom prst="rect">
              <a:avLst/>
            </a:prstGeom>
          </p:spPr>
        </p:pic>
      </p:grpSp>
      <p:sp>
        <p:nvSpPr>
          <p:cNvPr id="10" name="TextBox 9"/>
          <p:cNvSpPr txBox="1"/>
          <p:nvPr/>
        </p:nvSpPr>
        <p:spPr>
          <a:xfrm>
            <a:off x="3153845" y="2396381"/>
            <a:ext cx="5784978" cy="2277547"/>
          </a:xfrm>
          <a:prstGeom prst="rect">
            <a:avLst/>
          </a:prstGeom>
          <a:noFill/>
        </p:spPr>
        <p:txBody>
          <a:bodyPr wrap="square" rtlCol="0">
            <a:spAutoFit/>
          </a:bodyPr>
          <a:lstStyle/>
          <a:p>
            <a:pPr algn="ctr">
              <a:spcAft>
                <a:spcPts val="600"/>
              </a:spcAft>
            </a:pPr>
            <a:r>
              <a:rPr lang="en-US" sz="1600" dirty="0">
                <a:solidFill>
                  <a:schemeClr val="tx1">
                    <a:lumMod val="50000"/>
                    <a:lumOff val="50000"/>
                  </a:schemeClr>
                </a:solidFill>
              </a:rPr>
              <a:t>MITRE is a not-for-profit organization whose sole focus is to operate federally funded research and development centers, or FFRDCs. Independent and objective, we take on some of our nation's—and the world’s—most critical challenges and provide innovative, practical solutions.</a:t>
            </a:r>
          </a:p>
          <a:p>
            <a:pPr marL="0" lvl="1" algn="ctr">
              <a:spcAft>
                <a:spcPts val="600"/>
              </a:spcAft>
            </a:pPr>
            <a:r>
              <a:rPr lang="en-US" dirty="0">
                <a:solidFill>
                  <a:schemeClr val="tx1">
                    <a:lumMod val="50000"/>
                    <a:lumOff val="50000"/>
                  </a:schemeClr>
                </a:solidFill>
              </a:rPr>
              <a:t>Learn and share more about MITRE, FFRDCs,</a:t>
            </a:r>
            <a:br>
              <a:rPr lang="en-US" dirty="0">
                <a:solidFill>
                  <a:schemeClr val="tx1">
                    <a:lumMod val="50000"/>
                    <a:lumOff val="50000"/>
                  </a:schemeClr>
                </a:solidFill>
              </a:rPr>
            </a:br>
            <a:r>
              <a:rPr lang="en-US" dirty="0">
                <a:solidFill>
                  <a:schemeClr val="tx1">
                    <a:lumMod val="50000"/>
                    <a:lumOff val="50000"/>
                  </a:schemeClr>
                </a:solidFill>
              </a:rPr>
              <a:t>and our unique value at </a:t>
            </a:r>
            <a:r>
              <a:rPr lang="en-US" u="sng" dirty="0">
                <a:solidFill>
                  <a:schemeClr val="tx1">
                    <a:lumMod val="50000"/>
                    <a:lumOff val="50000"/>
                  </a:schemeClr>
                </a:solidFill>
                <a:hlinkClick r:id="rId12"/>
              </a:rPr>
              <a:t>www.mitre.org</a:t>
            </a:r>
            <a:r>
              <a:rPr lang="en-US" dirty="0">
                <a:solidFill>
                  <a:schemeClr val="tx1">
                    <a:lumMod val="50000"/>
                    <a:lumOff val="50000"/>
                  </a:schemeClr>
                </a:solidFill>
              </a:rPr>
              <a:t> </a:t>
            </a:r>
          </a:p>
          <a:p>
            <a:pPr algn="ctr">
              <a:spcAft>
                <a:spcPts val="600"/>
              </a:spcAft>
            </a:pPr>
            <a:r>
              <a:rPr lang="en-US" sz="1600" dirty="0">
                <a:solidFill>
                  <a:schemeClr val="tx1">
                    <a:lumMod val="50000"/>
                    <a:lumOff val="50000"/>
                  </a:schemeClr>
                </a:solidFill>
              </a:rPr>
              <a:t> </a:t>
            </a:r>
            <a:endParaRPr lang="en-US" sz="1400" dirty="0">
              <a:solidFill>
                <a:schemeClr val="tx1">
                  <a:lumMod val="50000"/>
                  <a:lumOff val="50000"/>
                </a:schemeClr>
              </a:solidFill>
              <a:ea typeface="Verdana" pitchFamily="34" charset="0"/>
              <a:cs typeface="Verdana" pitchFamily="34" charset="0"/>
            </a:endParaRPr>
          </a:p>
        </p:txBody>
      </p:sp>
      <p:pic>
        <p:nvPicPr>
          <p:cNvPr id="11" name="Pictur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81600" y="1295400"/>
            <a:ext cx="1729468" cy="791415"/>
          </a:xfrm>
          <a:prstGeom prst="rect">
            <a:avLst/>
          </a:prstGeom>
        </p:spPr>
      </p:pic>
    </p:spTree>
    <p:extLst>
      <p:ext uri="{BB962C8B-B14F-4D97-AF65-F5344CB8AC3E}">
        <p14:creationId xmlns:p14="http://schemas.microsoft.com/office/powerpoint/2010/main" val="1217307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82BF51-56C6-45DE-975B-E54B78AB85B6}"/>
              </a:ext>
            </a:extLst>
          </p:cNvPr>
          <p:cNvSpPr>
            <a:spLocks noGrp="1"/>
          </p:cNvSpPr>
          <p:nvPr>
            <p:ph type="title"/>
          </p:nvPr>
        </p:nvSpPr>
        <p:spPr>
          <a:xfrm>
            <a:off x="616448" y="365760"/>
            <a:ext cx="11236721" cy="750253"/>
          </a:xfrm>
          <a:prstGeom prst="rect">
            <a:avLst/>
          </a:prstGeom>
        </p:spPr>
        <p:txBody>
          <a:bodyPr vert="horz" lIns="91440" tIns="45720" rIns="91440" bIns="45720" rtlCol="0" anchor="ctr" anchorCtr="0">
            <a:noAutofit/>
          </a:bodyPr>
          <a:lstStyle/>
          <a:p>
            <a:pPr lvl="0">
              <a:lnSpc>
                <a:spcPts val="3200"/>
              </a:lnSpc>
            </a:pPr>
            <a:r>
              <a:rPr lang="en-US"/>
              <a:t>Click to edit Master title style</a:t>
            </a:r>
          </a:p>
        </p:txBody>
      </p:sp>
      <p:sp>
        <p:nvSpPr>
          <p:cNvPr id="3" name="Text Placeholder 2">
            <a:extLst>
              <a:ext uri="{FF2B5EF4-FFF2-40B4-BE49-F238E27FC236}">
                <a16:creationId xmlns:a16="http://schemas.microsoft.com/office/drawing/2014/main" id="{D15798B9-CA6E-4EEF-AFEA-D99321F30B5B}"/>
              </a:ext>
            </a:extLst>
          </p:cNvPr>
          <p:cNvSpPr>
            <a:spLocks noGrp="1"/>
          </p:cNvSpPr>
          <p:nvPr>
            <p:ph type="body" idx="1"/>
          </p:nvPr>
        </p:nvSpPr>
        <p:spPr>
          <a:xfrm>
            <a:off x="616449" y="1371601"/>
            <a:ext cx="11236720" cy="4794737"/>
          </a:xfrm>
          <a:prstGeom prst="rect">
            <a:avLst/>
          </a:prstGeom>
        </p:spPr>
        <p:txBody>
          <a:bodyPr vert="horz" lIns="91440" tIns="45720" rIns="91440" bIns="45720" rtlCol="0">
            <a:noAutofit/>
          </a:bodyPr>
          <a:lstStyle/>
          <a:p>
            <a:pPr marL="308269" lvl="0" indent="-308269" defTabSz="1216185">
              <a:spcBef>
                <a:spcPts val="0"/>
              </a:spcBef>
              <a:spcAft>
                <a:spcPts val="798"/>
              </a:spcAft>
              <a:buClr>
                <a:schemeClr val="tx2"/>
              </a:buClr>
              <a:buSzPct val="120000"/>
              <a:buFont typeface="Wingdings" pitchFamily="2" charset="2"/>
              <a:buChar char="§"/>
            </a:pPr>
            <a:r>
              <a:rPr lang="en-US" dirty="0"/>
              <a:t>Edit Master text styles</a:t>
            </a:r>
          </a:p>
          <a:p>
            <a:pPr marL="686216" lvl="1" indent="-304046" defTabSz="1216185">
              <a:spcBef>
                <a:spcPts val="0"/>
              </a:spcBef>
              <a:spcAft>
                <a:spcPts val="798"/>
              </a:spcAft>
              <a:buClr>
                <a:schemeClr val="tx2"/>
              </a:buClr>
              <a:buChar char="–"/>
            </a:pPr>
            <a:r>
              <a:rPr lang="en-US" dirty="0"/>
              <a:t>Second level</a:t>
            </a:r>
          </a:p>
          <a:p>
            <a:pPr marL="994485" lvl="2" indent="-308269" defTabSz="1216185">
              <a:spcBef>
                <a:spcPts val="0"/>
              </a:spcBef>
              <a:spcAft>
                <a:spcPts val="798"/>
              </a:spcAft>
              <a:buClr>
                <a:schemeClr val="tx2"/>
              </a:buClr>
              <a:buSzPct val="110000"/>
              <a:buFont typeface="Wingdings" pitchFamily="2" charset="2"/>
              <a:buChar char="§"/>
            </a:pPr>
            <a:r>
              <a:rPr lang="en-US"/>
              <a:t>Third level</a:t>
            </a:r>
          </a:p>
          <a:p>
            <a:pPr marL="1451685" lvl="3" indent="-308269" defTabSz="1216185">
              <a:spcBef>
                <a:spcPts val="0"/>
              </a:spcBef>
              <a:spcAft>
                <a:spcPts val="798"/>
              </a:spcAft>
              <a:buClr>
                <a:schemeClr val="tx2"/>
              </a:buClr>
              <a:buSzPct val="110000"/>
              <a:buFont typeface="Wingdings" pitchFamily="2" charset="2"/>
              <a:buChar char="§"/>
            </a:pPr>
            <a:r>
              <a:rPr lang="en-US"/>
              <a:t>Fourth level</a:t>
            </a:r>
          </a:p>
          <a:p>
            <a:pPr marL="1908885" lvl="4" indent="-308269" defTabSz="1216185">
              <a:spcBef>
                <a:spcPts val="0"/>
              </a:spcBef>
              <a:spcAft>
                <a:spcPts val="798"/>
              </a:spcAft>
              <a:buClr>
                <a:schemeClr val="tx2"/>
              </a:buClr>
              <a:buSzPct val="110000"/>
              <a:buFont typeface="Wingdings" pitchFamily="2" charset="2"/>
              <a:buChar char="§"/>
            </a:pPr>
            <a:r>
              <a:rPr lang="en-US"/>
              <a:t>Fifth level</a:t>
            </a:r>
            <a:endParaRPr lang="en-US" dirty="0"/>
          </a:p>
        </p:txBody>
      </p:sp>
      <p:sp>
        <p:nvSpPr>
          <p:cNvPr id="5" name="Footer Placeholder 4">
            <a:extLst>
              <a:ext uri="{FF2B5EF4-FFF2-40B4-BE49-F238E27FC236}">
                <a16:creationId xmlns:a16="http://schemas.microsoft.com/office/drawing/2014/main" id="{0BFB014C-8519-4FF8-8586-D4137994061A}"/>
              </a:ext>
            </a:extLst>
          </p:cNvPr>
          <p:cNvSpPr>
            <a:spLocks noGrp="1"/>
          </p:cNvSpPr>
          <p:nvPr>
            <p:ph type="ftr" sz="quarter" idx="3"/>
          </p:nvPr>
        </p:nvSpPr>
        <p:spPr>
          <a:xfrm>
            <a:off x="616448" y="6561013"/>
            <a:ext cx="7536952" cy="196850"/>
          </a:xfrm>
          <a:prstGeom prst="rect">
            <a:avLst/>
          </a:prstGeom>
        </p:spPr>
        <p:txBody>
          <a:bodyPr vert="horz" lIns="0" tIns="0" rIns="0" bIns="0" rtlCol="0" anchor="ctr"/>
          <a:lstStyle>
            <a:lvl1pPr algn="ctr">
              <a:defRPr sz="800">
                <a:solidFill>
                  <a:schemeClr val="tx1">
                    <a:tint val="75000"/>
                  </a:schemeClr>
                </a:solidFill>
              </a:defRPr>
            </a:lvl1pPr>
          </a:lstStyle>
          <a:p>
            <a:pPr algn="l"/>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10" name="Rectangle 9" descr="Artifact">
            <a:extLst>
              <a:ext uri="{FF2B5EF4-FFF2-40B4-BE49-F238E27FC236}">
                <a16:creationId xmlns:a16="http://schemas.microsoft.com/office/drawing/2014/main" id="{76AE87BA-EAF2-4F85-A4C6-431AB731984B}"/>
              </a:ext>
            </a:extLst>
          </p:cNvPr>
          <p:cNvSpPr/>
          <p:nvPr/>
        </p:nvSpPr>
        <p:spPr bwMode="auto">
          <a:xfrm>
            <a:off x="81483" y="1"/>
            <a:ext cx="99586" cy="1219200"/>
          </a:xfrm>
          <a:prstGeom prst="rect">
            <a:avLst/>
          </a:prstGeom>
          <a:solidFill>
            <a:srgbClr val="C1CD23"/>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1"/>
              </a:solidFill>
              <a:effectLst/>
              <a:latin typeface="Arial" charset="0"/>
            </a:endParaRPr>
          </a:p>
        </p:txBody>
      </p:sp>
      <p:sp>
        <p:nvSpPr>
          <p:cNvPr id="11" name="Rectangle 10" descr="Artifact">
            <a:extLst>
              <a:ext uri="{FF2B5EF4-FFF2-40B4-BE49-F238E27FC236}">
                <a16:creationId xmlns:a16="http://schemas.microsoft.com/office/drawing/2014/main" id="{B6C3F526-F252-41AB-A61C-F10A1CF2B122}"/>
              </a:ext>
            </a:extLst>
          </p:cNvPr>
          <p:cNvSpPr/>
          <p:nvPr/>
        </p:nvSpPr>
        <p:spPr bwMode="auto">
          <a:xfrm>
            <a:off x="81483" y="1371601"/>
            <a:ext cx="99586" cy="5486400"/>
          </a:xfrm>
          <a:prstGeom prst="rect">
            <a:avLst/>
          </a:prstGeom>
          <a:solidFill>
            <a:schemeClr val="tx2"/>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2"/>
              </a:solidFill>
              <a:effectLst/>
              <a:latin typeface="Arial" charset="0"/>
            </a:endParaRPr>
          </a:p>
        </p:txBody>
      </p:sp>
      <p:cxnSp>
        <p:nvCxnSpPr>
          <p:cNvPr id="12" name="Straight Connector 11" descr="Artifact">
            <a:extLst>
              <a:ext uri="{FF2B5EF4-FFF2-40B4-BE49-F238E27FC236}">
                <a16:creationId xmlns:a16="http://schemas.microsoft.com/office/drawing/2014/main" id="{DC069472-29C7-4CEC-83B3-DFDBE2BD327E}"/>
              </a:ext>
            </a:extLst>
          </p:cNvPr>
          <p:cNvCxnSpPr>
            <a:cxnSpLocks/>
          </p:cNvCxnSpPr>
          <p:nvPr/>
        </p:nvCxnSpPr>
        <p:spPr bwMode="auto">
          <a:xfrm>
            <a:off x="616449" y="1242752"/>
            <a:ext cx="11236720"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3" name="Rectangle 12" descr="Artifact">
            <a:extLst>
              <a:ext uri="{FF2B5EF4-FFF2-40B4-BE49-F238E27FC236}">
                <a16:creationId xmlns:a16="http://schemas.microsoft.com/office/drawing/2014/main" id="{0FC1AD13-1188-4710-AA4D-CAD582AF814C}"/>
              </a:ext>
            </a:extLst>
          </p:cNvPr>
          <p:cNvSpPr/>
          <p:nvPr userDrawn="1"/>
        </p:nvSpPr>
        <p:spPr bwMode="auto">
          <a:xfrm>
            <a:off x="81483" y="1"/>
            <a:ext cx="99586" cy="1219200"/>
          </a:xfrm>
          <a:prstGeom prst="rect">
            <a:avLst/>
          </a:prstGeom>
          <a:solidFill>
            <a:srgbClr val="C1CD23"/>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1"/>
              </a:solidFill>
              <a:effectLst/>
              <a:latin typeface="Arial" charset="0"/>
            </a:endParaRPr>
          </a:p>
        </p:txBody>
      </p:sp>
      <p:sp>
        <p:nvSpPr>
          <p:cNvPr id="14" name="Rectangle 13" descr="Artifact">
            <a:extLst>
              <a:ext uri="{FF2B5EF4-FFF2-40B4-BE49-F238E27FC236}">
                <a16:creationId xmlns:a16="http://schemas.microsoft.com/office/drawing/2014/main" id="{33566D52-4B10-4869-BC77-6B0630C04620}"/>
              </a:ext>
            </a:extLst>
          </p:cNvPr>
          <p:cNvSpPr/>
          <p:nvPr userDrawn="1"/>
        </p:nvSpPr>
        <p:spPr bwMode="auto">
          <a:xfrm>
            <a:off x="81483" y="1371601"/>
            <a:ext cx="99586" cy="5486400"/>
          </a:xfrm>
          <a:prstGeom prst="rect">
            <a:avLst/>
          </a:prstGeom>
          <a:solidFill>
            <a:schemeClr val="tx2"/>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2"/>
              </a:solidFill>
              <a:effectLst/>
              <a:latin typeface="Arial" charset="0"/>
            </a:endParaRPr>
          </a:p>
        </p:txBody>
      </p:sp>
      <p:cxnSp>
        <p:nvCxnSpPr>
          <p:cNvPr id="16" name="Straight Connector 15" descr="Artifact">
            <a:extLst>
              <a:ext uri="{FF2B5EF4-FFF2-40B4-BE49-F238E27FC236}">
                <a16:creationId xmlns:a16="http://schemas.microsoft.com/office/drawing/2014/main" id="{8E84DD11-8C76-4BBF-8684-CF89C69047E7}"/>
              </a:ext>
            </a:extLst>
          </p:cNvPr>
          <p:cNvCxnSpPr>
            <a:cxnSpLocks/>
          </p:cNvCxnSpPr>
          <p:nvPr userDrawn="1"/>
        </p:nvCxnSpPr>
        <p:spPr bwMode="auto">
          <a:xfrm>
            <a:off x="616449" y="1242752"/>
            <a:ext cx="11236720"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8" name="TextBox 17">
            <a:extLst>
              <a:ext uri="{FF2B5EF4-FFF2-40B4-BE49-F238E27FC236}">
                <a16:creationId xmlns:a16="http://schemas.microsoft.com/office/drawing/2014/main" id="{FFD758E3-BDA8-483C-A1E5-AE458E56D991}"/>
              </a:ext>
            </a:extLst>
          </p:cNvPr>
          <p:cNvSpPr txBox="1"/>
          <p:nvPr userDrawn="1"/>
        </p:nvSpPr>
        <p:spPr>
          <a:xfrm>
            <a:off x="9947031" y="64176"/>
            <a:ext cx="2138947" cy="246221"/>
          </a:xfrm>
          <a:prstGeom prst="rect">
            <a:avLst/>
          </a:prstGeom>
          <a:noFill/>
        </p:spPr>
        <p:txBody>
          <a:bodyPr wrap="square" rtlCol="0">
            <a:spAutoFit/>
          </a:bodyPr>
          <a:lstStyle/>
          <a:p>
            <a:pPr marL="0" marR="0" indent="0" algn="r" defTabSz="914377" rtl="0" eaLnBrk="1" fontAlgn="auto" latinLnBrk="0" hangingPunct="1">
              <a:lnSpc>
                <a:spcPct val="100000"/>
              </a:lnSpc>
              <a:spcBef>
                <a:spcPts val="0"/>
              </a:spcBef>
              <a:spcAft>
                <a:spcPts val="600"/>
              </a:spcAft>
              <a:buClrTx/>
              <a:buSzTx/>
              <a:buFontTx/>
              <a:buNone/>
              <a:tabLst/>
              <a:defRPr/>
            </a:pPr>
            <a:r>
              <a:rPr lang="en-US" sz="1000" dirty="0">
                <a:solidFill>
                  <a:srgbClr val="C1CD23"/>
                </a:solidFill>
                <a:latin typeface="Arial" pitchFamily="34" charset="0"/>
              </a:rPr>
              <a:t>|</a:t>
            </a:r>
            <a:r>
              <a:rPr lang="en-US" sz="1000" dirty="0">
                <a:latin typeface="Arial" pitchFamily="34" charset="0"/>
              </a:rPr>
              <a:t> </a:t>
            </a:r>
            <a:fld id="{295008BC-DA31-4D19-837B-EFA4386B05F5}" type="slidenum">
              <a:rPr lang="en-US" sz="1000" smtClean="0">
                <a:solidFill>
                  <a:schemeClr val="tx1">
                    <a:lumMod val="50000"/>
                    <a:lumOff val="50000"/>
                  </a:schemeClr>
                </a:solidFill>
                <a:latin typeface="Arial" pitchFamily="34" charset="0"/>
              </a:rPr>
              <a:pPr marL="0" marR="0" indent="0" algn="r" defTabSz="914377" rtl="0" eaLnBrk="1" fontAlgn="auto" latinLnBrk="0" hangingPunct="1">
                <a:lnSpc>
                  <a:spcPct val="100000"/>
                </a:lnSpc>
                <a:spcBef>
                  <a:spcPts val="0"/>
                </a:spcBef>
                <a:spcAft>
                  <a:spcPts val="600"/>
                </a:spcAft>
                <a:buClrTx/>
                <a:buSzTx/>
                <a:buFontTx/>
                <a:buNone/>
                <a:tabLst/>
                <a:defRPr/>
              </a:pPr>
              <a:t>‹#›</a:t>
            </a:fld>
            <a:r>
              <a:rPr lang="en-US" sz="1000" dirty="0">
                <a:latin typeface="Arial" pitchFamily="34" charset="0"/>
              </a:rPr>
              <a:t> </a:t>
            </a:r>
            <a:r>
              <a:rPr lang="en-US" sz="1000" dirty="0">
                <a:solidFill>
                  <a:srgbClr val="C1CD23"/>
                </a:solidFill>
                <a:latin typeface="Arial" pitchFamily="34" charset="0"/>
              </a:rPr>
              <a:t>|</a:t>
            </a:r>
            <a:r>
              <a:rPr lang="en-US" sz="1000" dirty="0">
                <a:ea typeface="Verdana" pitchFamily="34" charset="0"/>
                <a:cs typeface="Verdana" pitchFamily="34" charset="0"/>
              </a:rPr>
              <a:t> </a:t>
            </a:r>
          </a:p>
        </p:txBody>
      </p:sp>
      <p:pic>
        <p:nvPicPr>
          <p:cNvPr id="19" name="Picture 18">
            <a:extLst>
              <a:ext uri="{FF2B5EF4-FFF2-40B4-BE49-F238E27FC236}">
                <a16:creationId xmlns:a16="http://schemas.microsoft.com/office/drawing/2014/main" id="{FB8B1C87-FCE4-4A98-A8B4-227FE8ABB30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182664" y="6514043"/>
            <a:ext cx="670505" cy="243820"/>
          </a:xfrm>
          <a:prstGeom prst="rect">
            <a:avLst/>
          </a:prstGeom>
        </p:spPr>
      </p:pic>
    </p:spTree>
    <p:extLst>
      <p:ext uri="{BB962C8B-B14F-4D97-AF65-F5344CB8AC3E}">
        <p14:creationId xmlns:p14="http://schemas.microsoft.com/office/powerpoint/2010/main" val="571324812"/>
      </p:ext>
    </p:extLst>
  </p:cSld>
  <p:clrMap bg1="lt1" tx1="dk1" bg2="lt2" tx2="dk2" accent1="accent1" accent2="accent2" accent3="accent3" accent4="accent4" accent5="accent5" accent6="accent6" hlink="hlink" folHlink="folHlink"/>
  <p:sldLayoutIdLst>
    <p:sldLayoutId id="2147483666" r:id="rId1"/>
    <p:sldLayoutId id="2147483658" r:id="rId2"/>
    <p:sldLayoutId id="2147483665" r:id="rId3"/>
    <p:sldLayoutId id="2147483660" r:id="rId4"/>
    <p:sldLayoutId id="2147483661" r:id="rId5"/>
    <p:sldLayoutId id="2147483662" r:id="rId6"/>
    <p:sldLayoutId id="2147483663" r:id="rId7"/>
    <p:sldLayoutId id="2147483664" r:id="rId8"/>
  </p:sldLayoutIdLst>
  <p:hf hdr="0" dt="0"/>
  <p:txStyles>
    <p:titleStyle>
      <a:lvl1pPr algn="l" defTabSz="914400" rtl="0" eaLnBrk="1" latinLnBrk="0" hangingPunct="1">
        <a:lnSpc>
          <a:spcPct val="90000"/>
        </a:lnSpc>
        <a:spcBef>
          <a:spcPct val="0"/>
        </a:spcBef>
        <a:buNone/>
        <a:defRPr lang="en-US" sz="3200" b="1" kern="1200">
          <a:solidFill>
            <a:schemeClr val="tx2"/>
          </a:solidFill>
          <a:latin typeface="Arial" pitchFamily="34" charset="0"/>
          <a:ea typeface="Verdana" pitchFamily="34" charset="0"/>
          <a:cs typeface="Arial"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b="1" kern="1200" smtClean="0">
          <a:solidFill>
            <a:schemeClr val="tx1"/>
          </a:solidFill>
          <a:latin typeface="Arial" pitchFamily="34" charset="0"/>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smtClean="0">
          <a:solidFill>
            <a:schemeClr val="tx1"/>
          </a:solidFill>
          <a:latin typeface="Arial" pitchFamily="34" charset="0"/>
          <a:ea typeface="+mn-ea"/>
          <a:cs typeface="Arial"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smtClean="0">
          <a:solidFill>
            <a:schemeClr val="tx1"/>
          </a:solidFill>
          <a:latin typeface="Arial" pitchFamily="34" charset="0"/>
          <a:ea typeface="+mn-ea"/>
          <a:cs typeface="Arial" pitchFamily="34" charset="0"/>
        </a:defRPr>
      </a:lvl3pPr>
      <a:lvl4pPr marL="1486316" indent="-342900" algn="l" defTabSz="914400" rtl="0" eaLnBrk="1" latinLnBrk="0" hangingPunct="1">
        <a:lnSpc>
          <a:spcPct val="90000"/>
        </a:lnSpc>
        <a:spcBef>
          <a:spcPts val="500"/>
        </a:spcBef>
        <a:buFont typeface="Arial" panose="020B0604020202020204" pitchFamily="34" charset="0"/>
        <a:buChar char="–"/>
        <a:defRPr lang="en-US" sz="2394" kern="1200" smtClean="0">
          <a:solidFill>
            <a:schemeClr val="tx1"/>
          </a:solidFill>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394"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www.ogf.org/documents/GFD.207.pd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hyperlink" Target="https://stackoverflow.com/questions/1570896/what-does-mean-in-a-regular-expression/1570916#1570916" TargetMode="Externa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hyperlink" Target="http://openclipart.org/detail/167093/stop-sign-by-davidblyons"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hyperlink" Target="http://openclipart.org/detail/167093/stop-sign-by-davidblyons"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hyperlink" Target="http://openclipart.org/detail/167093/stop-sign-by-davidblyons"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3" Type="http://schemas.openxmlformats.org/officeDocument/2006/relationships/slide" Target="slide321.xm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hyperlink" Target="http://openclipart.org/detail/167093/stop-sign-by-davidblyons"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3" Type="http://schemas.openxmlformats.org/officeDocument/2006/relationships/hyperlink" Target="http://openclipart.org/detail/167093/stop-sign-by-davidblyons"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3" Type="http://schemas.openxmlformats.org/officeDocument/2006/relationships/hyperlink" Target="http://openclipart.org/detail/167093/stop-sign-by-davidblyons"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hyperlink" Target="https://www.iban.com/currency-codes" TargetMode="External"/></Relationships>
</file>

<file path=ppt/slides/_rels/slide27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7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hyperlink" Target="https://www.iban.com/currency-codes" TargetMode="External"/></Relationships>
</file>

<file path=ppt/slides/_rels/slide27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5.xml.rels><?xml version="1.0" encoding="UTF-8" standalone="yes"?>
<Relationships xmlns="http://schemas.openxmlformats.org/package/2006/relationships"><Relationship Id="rId3" Type="http://schemas.openxmlformats.org/officeDocument/2006/relationships/hyperlink" Target="https://daffodil.apache.org/docs/dfdl/#_Toc398030754"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3" Type="http://schemas.openxmlformats.org/officeDocument/2006/relationships/hyperlink" Target="https://daffodil.apache.org/docs/dfdl/#_Toc398030758"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3" Type="http://schemas.openxmlformats.org/officeDocument/2006/relationships/hyperlink" Target="http://openclipart.org/detail/167093/stop-sign-by-davidblyons"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8" Type="http://schemas.openxmlformats.org/officeDocument/2006/relationships/slide" Target="slide313.xml"/><Relationship Id="rId3" Type="http://schemas.openxmlformats.org/officeDocument/2006/relationships/slide" Target="slide286.xml"/><Relationship Id="rId7" Type="http://schemas.openxmlformats.org/officeDocument/2006/relationships/slide" Target="slide322.xml"/><Relationship Id="rId2" Type="http://schemas.openxmlformats.org/officeDocument/2006/relationships/slide" Target="slide279.xml"/><Relationship Id="rId1" Type="http://schemas.openxmlformats.org/officeDocument/2006/relationships/slideLayout" Target="../slideLayouts/slideLayout2.xml"/><Relationship Id="rId6" Type="http://schemas.openxmlformats.org/officeDocument/2006/relationships/slide" Target="slide310.xml"/><Relationship Id="rId5" Type="http://schemas.openxmlformats.org/officeDocument/2006/relationships/slide" Target="slide301.xml"/><Relationship Id="rId4" Type="http://schemas.openxmlformats.org/officeDocument/2006/relationships/slide" Target="slide302.xml"/><Relationship Id="rId9" Type="http://schemas.openxmlformats.org/officeDocument/2006/relationships/slide" Target="slide320.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openclipart.org/detail/167093/stop-sign-by-davidblyons"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openclipart.org/detail/167093/stop-sign-by-davidblyons"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docs.microsoft.com/en-us/windows/desktop/debug/pe-format"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virustotal.com/en/statistics/#file-types-chart"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openclipart.org/detail/167093/stop-sign-by-davidblyons"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openclipart.org/detail/167093/stop-sign-by-davidblyons"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495207-35DE-46E2-B7DB-F31265C44A28}"/>
              </a:ext>
            </a:extLst>
          </p:cNvPr>
          <p:cNvSpPr>
            <a:spLocks noGrp="1"/>
          </p:cNvSpPr>
          <p:nvPr>
            <p:ph type="ctrTitle" sz="quarter"/>
          </p:nvPr>
        </p:nvSpPr>
        <p:spPr/>
        <p:txBody>
          <a:bodyPr/>
          <a:lstStyle/>
          <a:p>
            <a:r>
              <a:rPr lang="en-US"/>
              <a:t>Describing Data Formats using DFDL, Part II</a:t>
            </a:r>
            <a:endParaRPr lang="en-US" dirty="0"/>
          </a:p>
        </p:txBody>
      </p:sp>
      <p:sp>
        <p:nvSpPr>
          <p:cNvPr id="7" name="Subtitle 6">
            <a:extLst>
              <a:ext uri="{FF2B5EF4-FFF2-40B4-BE49-F238E27FC236}">
                <a16:creationId xmlns:a16="http://schemas.microsoft.com/office/drawing/2014/main" id="{EC64448E-58F0-47AA-B058-D0CEF188B231}"/>
              </a:ext>
            </a:extLst>
          </p:cNvPr>
          <p:cNvSpPr>
            <a:spLocks noGrp="1"/>
          </p:cNvSpPr>
          <p:nvPr>
            <p:ph type="subTitle" idx="1"/>
          </p:nvPr>
        </p:nvSpPr>
        <p:spPr/>
        <p:txBody>
          <a:bodyPr/>
          <a:lstStyle/>
          <a:p>
            <a:r>
              <a:rPr lang="en-US"/>
              <a:t>Roger L. Costello</a:t>
            </a:r>
          </a:p>
        </p:txBody>
      </p:sp>
      <p:sp>
        <p:nvSpPr>
          <p:cNvPr id="8" name="Rectangle 7">
            <a:extLst>
              <a:ext uri="{FF2B5EF4-FFF2-40B4-BE49-F238E27FC236}">
                <a16:creationId xmlns:a16="http://schemas.microsoft.com/office/drawing/2014/main" id="{F82736C1-58CE-4F38-A06D-2C2A92B87EAF}"/>
              </a:ext>
            </a:extLst>
          </p:cNvPr>
          <p:cNvSpPr/>
          <p:nvPr/>
        </p:nvSpPr>
        <p:spPr>
          <a:xfrm>
            <a:off x="1044164" y="6212069"/>
            <a:ext cx="6096000" cy="276999"/>
          </a:xfrm>
          <a:prstGeom prst="rect">
            <a:avLst/>
          </a:prstGeom>
        </p:spPr>
        <p:txBody>
          <a:bodyPr>
            <a:spAutoFit/>
          </a:bodyPr>
          <a:lstStyle/>
          <a:p>
            <a:r>
              <a:rPr lang="en-US" sz="1200" b="1">
                <a:latin typeface="Calibri" panose="020F0502020204030204" pitchFamily="34" charset="0"/>
                <a:ea typeface="Calibri" panose="020F0502020204030204" pitchFamily="34" charset="0"/>
              </a:rPr>
              <a:t>Approved for Public Release; Distribution Unlimited. Public Release Case Number 19-1536</a:t>
            </a:r>
            <a:endParaRPr lang="en-US" sz="1200"/>
          </a:p>
        </p:txBody>
      </p:sp>
      <p:sp>
        <p:nvSpPr>
          <p:cNvPr id="9" name="Rectangle 8">
            <a:extLst>
              <a:ext uri="{FF2B5EF4-FFF2-40B4-BE49-F238E27FC236}">
                <a16:creationId xmlns:a16="http://schemas.microsoft.com/office/drawing/2014/main" id="{7441C3C2-6FB2-43D5-9ECA-9C83A32A8C2B}"/>
              </a:ext>
            </a:extLst>
          </p:cNvPr>
          <p:cNvSpPr/>
          <p:nvPr/>
        </p:nvSpPr>
        <p:spPr>
          <a:xfrm>
            <a:off x="1044164" y="4180854"/>
            <a:ext cx="4417363" cy="1477328"/>
          </a:xfrm>
          <a:prstGeom prst="rect">
            <a:avLst/>
          </a:prstGeom>
        </p:spPr>
        <p:txBody>
          <a:bodyPr wrap="none">
            <a:spAutoFit/>
          </a:bodyPr>
          <a:lstStyle/>
          <a:p>
            <a:r>
              <a:rPr lang="en-US"/>
              <a:t>Online version of the DFDL specification</a:t>
            </a:r>
            <a:endParaRPr lang="en-US">
              <a:hlinkClick r:id="" action="ppaction://noaction"/>
            </a:endParaRPr>
          </a:p>
          <a:p>
            <a:r>
              <a:rPr lang="en-US">
                <a:hlinkClick r:id="" action="ppaction://noaction"/>
              </a:rPr>
              <a:t>https://daffodil.apache.org/docs/dfdl/</a:t>
            </a:r>
            <a:r>
              <a:rPr lang="en-US"/>
              <a:t>  </a:t>
            </a:r>
          </a:p>
          <a:p>
            <a:endParaRPr lang="en-US"/>
          </a:p>
          <a:p>
            <a:r>
              <a:rPr lang="en-US"/>
              <a:t>Printable version of the DFDL specification</a:t>
            </a:r>
            <a:endParaRPr lang="en-US">
              <a:hlinkClick r:id="rId2"/>
            </a:endParaRPr>
          </a:p>
          <a:p>
            <a:r>
              <a:rPr lang="en-US" u="sng">
                <a:hlinkClick r:id="rId2"/>
              </a:rPr>
              <a:t>http://www.ogf.org/documents/GFD.207.pdf</a:t>
            </a:r>
            <a:endParaRPr lang="en-US"/>
          </a:p>
        </p:txBody>
      </p:sp>
      <p:sp>
        <p:nvSpPr>
          <p:cNvPr id="10" name="Rectangle 9">
            <a:extLst>
              <a:ext uri="{FF2B5EF4-FFF2-40B4-BE49-F238E27FC236}">
                <a16:creationId xmlns:a16="http://schemas.microsoft.com/office/drawing/2014/main" id="{9BC40DD3-FEA2-4795-AE02-315B7A145B75}"/>
              </a:ext>
            </a:extLst>
          </p:cNvPr>
          <p:cNvSpPr/>
          <p:nvPr/>
        </p:nvSpPr>
        <p:spPr>
          <a:xfrm>
            <a:off x="1040524" y="3607401"/>
            <a:ext cx="4201471" cy="369332"/>
          </a:xfrm>
          <a:prstGeom prst="rect">
            <a:avLst/>
          </a:prstGeom>
        </p:spPr>
        <p:txBody>
          <a:bodyPr wrap="none">
            <a:spAutoFit/>
          </a:bodyPr>
          <a:lstStyle/>
          <a:p>
            <a:r>
              <a:rPr lang="en-US"/>
              <a:t>DFDL = Data Format Description Language</a:t>
            </a:r>
          </a:p>
        </p:txBody>
      </p:sp>
    </p:spTree>
    <p:extLst>
      <p:ext uri="{BB962C8B-B14F-4D97-AF65-F5344CB8AC3E}">
        <p14:creationId xmlns:p14="http://schemas.microsoft.com/office/powerpoint/2010/main" val="2462469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6561C-0E3F-4F6D-91CD-4FF50CE90436}"/>
              </a:ext>
            </a:extLst>
          </p:cNvPr>
          <p:cNvSpPr>
            <a:spLocks noGrp="1"/>
          </p:cNvSpPr>
          <p:nvPr>
            <p:ph type="title"/>
          </p:nvPr>
        </p:nvSpPr>
        <p:spPr/>
        <p:txBody>
          <a:bodyPr/>
          <a:lstStyle/>
          <a:p>
            <a:r>
              <a:rPr lang="en-US"/>
              <a:t>Another benefit of converting exe to XML</a:t>
            </a:r>
          </a:p>
        </p:txBody>
      </p:sp>
      <p:sp>
        <p:nvSpPr>
          <p:cNvPr id="3" name="Content Placeholder 2">
            <a:extLst>
              <a:ext uri="{FF2B5EF4-FFF2-40B4-BE49-F238E27FC236}">
                <a16:creationId xmlns:a16="http://schemas.microsoft.com/office/drawing/2014/main" id="{8BC79A71-C846-4322-BF59-54BE693EE178}"/>
              </a:ext>
            </a:extLst>
          </p:cNvPr>
          <p:cNvSpPr>
            <a:spLocks noGrp="1"/>
          </p:cNvSpPr>
          <p:nvPr>
            <p:ph idx="1"/>
          </p:nvPr>
        </p:nvSpPr>
        <p:spPr/>
        <p:txBody>
          <a:bodyPr/>
          <a:lstStyle/>
          <a:p>
            <a:pPr>
              <a:lnSpc>
                <a:spcPts val="3000"/>
              </a:lnSpc>
              <a:spcAft>
                <a:spcPts val="1200"/>
              </a:spcAft>
            </a:pPr>
            <a:r>
              <a:rPr lang="en-US"/>
              <a:t>Once </a:t>
            </a:r>
            <a:r>
              <a:rPr lang="en-US" dirty="0"/>
              <a:t>the XML arrives at the destination, </a:t>
            </a:r>
            <a:r>
              <a:rPr lang="en-US" dirty="0">
                <a:highlight>
                  <a:srgbClr val="FFFF00"/>
                </a:highlight>
              </a:rPr>
              <a:t>static analysis can be safely performed on the XML </a:t>
            </a:r>
            <a:r>
              <a:rPr lang="en-US">
                <a:highlight>
                  <a:srgbClr val="FFFF00"/>
                </a:highlight>
              </a:rPr>
              <a:t>using text </a:t>
            </a:r>
            <a:r>
              <a:rPr lang="en-US" dirty="0">
                <a:highlight>
                  <a:srgbClr val="FFFF00"/>
                </a:highlight>
              </a:rPr>
              <a:t>processing tools</a:t>
            </a:r>
            <a:r>
              <a:rPr lang="en-US"/>
              <a:t>. </a:t>
            </a:r>
          </a:p>
          <a:p>
            <a:pPr>
              <a:lnSpc>
                <a:spcPts val="3000"/>
              </a:lnSpc>
            </a:pPr>
            <a:r>
              <a:rPr lang="en-US"/>
              <a:t>If </a:t>
            </a:r>
            <a:r>
              <a:rPr lang="en-US" u="sng" dirty="0"/>
              <a:t>dynamic</a:t>
            </a:r>
            <a:r>
              <a:rPr lang="en-US" dirty="0"/>
              <a:t> analysis is desired, simply put the XML into a detonation chamber (or other disposable environment), unparse the XML using DFDL, and then </a:t>
            </a:r>
            <a:r>
              <a:rPr lang="en-US"/>
              <a:t>perform dynamic analysis (e.g., </a:t>
            </a:r>
            <a:r>
              <a:rPr lang="en-US" dirty="0"/>
              <a:t>execute the </a:t>
            </a:r>
            <a:r>
              <a:rPr lang="en-US"/>
              <a:t>reconstituted exe </a:t>
            </a:r>
            <a:r>
              <a:rPr lang="en-US" dirty="0"/>
              <a:t>file).</a:t>
            </a:r>
            <a:endParaRPr lang="en-US"/>
          </a:p>
        </p:txBody>
      </p:sp>
      <p:sp>
        <p:nvSpPr>
          <p:cNvPr id="4" name="Footer Placeholder 3">
            <a:extLst>
              <a:ext uri="{FF2B5EF4-FFF2-40B4-BE49-F238E27FC236}">
                <a16:creationId xmlns:a16="http://schemas.microsoft.com/office/drawing/2014/main" id="{7EAB6230-5B52-4468-B6C5-F9EE4005DB9E}"/>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63663858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07C19F-28B0-44E5-9437-A1B90435BFD2}"/>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3" name="TextBox 2">
            <a:extLst>
              <a:ext uri="{FF2B5EF4-FFF2-40B4-BE49-F238E27FC236}">
                <a16:creationId xmlns:a16="http://schemas.microsoft.com/office/drawing/2014/main" id="{B50B2C5C-C21D-4D79-9CC8-529D2B99D62A}"/>
              </a:ext>
            </a:extLst>
          </p:cNvPr>
          <p:cNvSpPr txBox="1"/>
          <p:nvPr/>
        </p:nvSpPr>
        <p:spPr>
          <a:xfrm>
            <a:off x="5594134" y="1419690"/>
            <a:ext cx="3549860" cy="369332"/>
          </a:xfrm>
          <a:prstGeom prst="rect">
            <a:avLst/>
          </a:prstGeom>
          <a:noFill/>
        </p:spPr>
        <p:txBody>
          <a:bodyPr wrap="square" rtlCol="0">
            <a:spAutoFit/>
          </a:bodyPr>
          <a:lstStyle/>
          <a:p>
            <a:r>
              <a:rPr lang="en-US"/>
              <a:t>Offset_to_the_PE_header_in_bytes</a:t>
            </a:r>
          </a:p>
        </p:txBody>
      </p:sp>
      <p:cxnSp>
        <p:nvCxnSpPr>
          <p:cNvPr id="4" name="Straight Arrow Connector 3">
            <a:extLst>
              <a:ext uri="{FF2B5EF4-FFF2-40B4-BE49-F238E27FC236}">
                <a16:creationId xmlns:a16="http://schemas.microsoft.com/office/drawing/2014/main" id="{49506DCA-A7EF-484F-821B-17ACC3DF8481}"/>
              </a:ext>
            </a:extLst>
          </p:cNvPr>
          <p:cNvCxnSpPr>
            <a:cxnSpLocks/>
          </p:cNvCxnSpPr>
          <p:nvPr/>
        </p:nvCxnSpPr>
        <p:spPr>
          <a:xfrm flipV="1">
            <a:off x="6404654" y="1789022"/>
            <a:ext cx="0" cy="8597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3E85E85B-476C-4FAB-92FA-E2F5477BA31E}"/>
              </a:ext>
            </a:extLst>
          </p:cNvPr>
          <p:cNvSpPr/>
          <p:nvPr/>
        </p:nvSpPr>
        <p:spPr>
          <a:xfrm>
            <a:off x="5960832" y="2667000"/>
            <a:ext cx="887644" cy="161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3">
            <a:extLst>
              <a:ext uri="{FF2B5EF4-FFF2-40B4-BE49-F238E27FC236}">
                <a16:creationId xmlns:a16="http://schemas.microsoft.com/office/drawing/2014/main" id="{D8E9560C-2A1C-49EA-9F38-A6ADB52B0F58}"/>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66126816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07C19F-28B0-44E5-9437-A1B90435BFD2}"/>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3" name="TextBox 2">
            <a:extLst>
              <a:ext uri="{FF2B5EF4-FFF2-40B4-BE49-F238E27FC236}">
                <a16:creationId xmlns:a16="http://schemas.microsoft.com/office/drawing/2014/main" id="{B50B2C5C-C21D-4D79-9CC8-529D2B99D62A}"/>
              </a:ext>
            </a:extLst>
          </p:cNvPr>
          <p:cNvSpPr txBox="1"/>
          <p:nvPr/>
        </p:nvSpPr>
        <p:spPr>
          <a:xfrm>
            <a:off x="5594134" y="1419690"/>
            <a:ext cx="3549860" cy="369332"/>
          </a:xfrm>
          <a:prstGeom prst="rect">
            <a:avLst/>
          </a:prstGeom>
          <a:noFill/>
        </p:spPr>
        <p:txBody>
          <a:bodyPr wrap="square" rtlCol="0">
            <a:spAutoFit/>
          </a:bodyPr>
          <a:lstStyle/>
          <a:p>
            <a:r>
              <a:rPr lang="en-US"/>
              <a:t>Quiz: what is the offset, in hex?</a:t>
            </a:r>
          </a:p>
        </p:txBody>
      </p:sp>
      <p:cxnSp>
        <p:nvCxnSpPr>
          <p:cNvPr id="4" name="Straight Arrow Connector 3">
            <a:extLst>
              <a:ext uri="{FF2B5EF4-FFF2-40B4-BE49-F238E27FC236}">
                <a16:creationId xmlns:a16="http://schemas.microsoft.com/office/drawing/2014/main" id="{49506DCA-A7EF-484F-821B-17ACC3DF8481}"/>
              </a:ext>
            </a:extLst>
          </p:cNvPr>
          <p:cNvCxnSpPr>
            <a:cxnSpLocks/>
          </p:cNvCxnSpPr>
          <p:nvPr/>
        </p:nvCxnSpPr>
        <p:spPr>
          <a:xfrm flipV="1">
            <a:off x="6404654" y="1789022"/>
            <a:ext cx="0" cy="8597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3E85E85B-476C-4FAB-92FA-E2F5477BA31E}"/>
              </a:ext>
            </a:extLst>
          </p:cNvPr>
          <p:cNvSpPr/>
          <p:nvPr/>
        </p:nvSpPr>
        <p:spPr>
          <a:xfrm>
            <a:off x="5960832" y="2667000"/>
            <a:ext cx="887644" cy="161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3">
            <a:extLst>
              <a:ext uri="{FF2B5EF4-FFF2-40B4-BE49-F238E27FC236}">
                <a16:creationId xmlns:a16="http://schemas.microsoft.com/office/drawing/2014/main" id="{DF4C639E-99A8-4C04-9DA5-B8EFD5442053}"/>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21889974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07C19F-28B0-44E5-9437-A1B90435BFD2}"/>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3" name="TextBox 2">
            <a:extLst>
              <a:ext uri="{FF2B5EF4-FFF2-40B4-BE49-F238E27FC236}">
                <a16:creationId xmlns:a16="http://schemas.microsoft.com/office/drawing/2014/main" id="{B50B2C5C-C21D-4D79-9CC8-529D2B99D62A}"/>
              </a:ext>
            </a:extLst>
          </p:cNvPr>
          <p:cNvSpPr txBox="1"/>
          <p:nvPr/>
        </p:nvSpPr>
        <p:spPr>
          <a:xfrm>
            <a:off x="5594134" y="1419690"/>
            <a:ext cx="3549860" cy="369332"/>
          </a:xfrm>
          <a:prstGeom prst="rect">
            <a:avLst/>
          </a:prstGeom>
          <a:noFill/>
        </p:spPr>
        <p:txBody>
          <a:bodyPr wrap="square" rtlCol="0">
            <a:spAutoFit/>
          </a:bodyPr>
          <a:lstStyle/>
          <a:p>
            <a:r>
              <a:rPr lang="en-US">
                <a:solidFill>
                  <a:schemeClr val="bg1">
                    <a:lumMod val="65000"/>
                  </a:schemeClr>
                </a:solidFill>
              </a:rPr>
              <a:t>Quiz: what is the offset, in hex?</a:t>
            </a:r>
          </a:p>
        </p:txBody>
      </p:sp>
      <p:cxnSp>
        <p:nvCxnSpPr>
          <p:cNvPr id="4" name="Straight Arrow Connector 3">
            <a:extLst>
              <a:ext uri="{FF2B5EF4-FFF2-40B4-BE49-F238E27FC236}">
                <a16:creationId xmlns:a16="http://schemas.microsoft.com/office/drawing/2014/main" id="{49506DCA-A7EF-484F-821B-17ACC3DF8481}"/>
              </a:ext>
            </a:extLst>
          </p:cNvPr>
          <p:cNvCxnSpPr>
            <a:cxnSpLocks/>
          </p:cNvCxnSpPr>
          <p:nvPr/>
        </p:nvCxnSpPr>
        <p:spPr>
          <a:xfrm flipV="1">
            <a:off x="6404654" y="1789022"/>
            <a:ext cx="0" cy="859762"/>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3E85E85B-476C-4FAB-92FA-E2F5477BA31E}"/>
              </a:ext>
            </a:extLst>
          </p:cNvPr>
          <p:cNvSpPr/>
          <p:nvPr/>
        </p:nvSpPr>
        <p:spPr>
          <a:xfrm>
            <a:off x="5960832" y="2667000"/>
            <a:ext cx="887644" cy="161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91F7C3C-7645-4EE8-A8CD-F2A97DD303C1}"/>
              </a:ext>
            </a:extLst>
          </p:cNvPr>
          <p:cNvSpPr txBox="1"/>
          <p:nvPr/>
        </p:nvSpPr>
        <p:spPr>
          <a:xfrm>
            <a:off x="8482128" y="2386862"/>
            <a:ext cx="3281086" cy="923330"/>
          </a:xfrm>
          <a:prstGeom prst="rect">
            <a:avLst/>
          </a:prstGeom>
          <a:solidFill>
            <a:srgbClr val="FFFF00"/>
          </a:solidFill>
        </p:spPr>
        <p:txBody>
          <a:bodyPr wrap="square" rtlCol="0">
            <a:spAutoFit/>
          </a:bodyPr>
          <a:lstStyle/>
          <a:p>
            <a:r>
              <a:rPr lang="en-US"/>
              <a:t>Remember to reverse the bytes. Here is the offset: 00 00 00 80</a:t>
            </a:r>
          </a:p>
          <a:p>
            <a:r>
              <a:rPr lang="en-US"/>
              <a:t>(which is 128 in decimal)</a:t>
            </a:r>
          </a:p>
        </p:txBody>
      </p:sp>
      <p:cxnSp>
        <p:nvCxnSpPr>
          <p:cNvPr id="8" name="Straight Arrow Connector 7">
            <a:extLst>
              <a:ext uri="{FF2B5EF4-FFF2-40B4-BE49-F238E27FC236}">
                <a16:creationId xmlns:a16="http://schemas.microsoft.com/office/drawing/2014/main" id="{3F96FA73-67F8-40B7-921E-B9E49D1F59EA}"/>
              </a:ext>
            </a:extLst>
          </p:cNvPr>
          <p:cNvCxnSpPr/>
          <p:nvPr/>
        </p:nvCxnSpPr>
        <p:spPr>
          <a:xfrm>
            <a:off x="8406938" y="1789022"/>
            <a:ext cx="380601" cy="5978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Footer Placeholder 3">
            <a:extLst>
              <a:ext uri="{FF2B5EF4-FFF2-40B4-BE49-F238E27FC236}">
                <a16:creationId xmlns:a16="http://schemas.microsoft.com/office/drawing/2014/main" id="{7704E1BA-32F7-4B22-B5FC-02E93EBED65F}"/>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8907373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294D89-169B-4977-A1F7-22A1FE6F40FB}"/>
              </a:ext>
            </a:extLst>
          </p:cNvPr>
          <p:cNvSpPr/>
          <p:nvPr/>
        </p:nvSpPr>
        <p:spPr>
          <a:xfrm>
            <a:off x="1653153" y="2366119"/>
            <a:ext cx="7118888" cy="369332"/>
          </a:xfrm>
          <a:prstGeom prst="rect">
            <a:avLst/>
          </a:prstGeom>
          <a:ln>
            <a:solidFill>
              <a:schemeClr val="bg1">
                <a:lumMod val="65000"/>
              </a:schemeClr>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"Offset_to_the_PE_header"</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"unsignedint32"</a:t>
            </a:r>
            <a:r>
              <a:rPr lang="en-US">
                <a:solidFill>
                  <a:srgbClr val="F5844C"/>
                </a:solidFill>
                <a:highlight>
                  <a:srgbClr val="FFFFFF"/>
                </a:highlight>
              </a:rPr>
              <a:t> </a:t>
            </a:r>
            <a:r>
              <a:rPr lang="en-US">
                <a:solidFill>
                  <a:srgbClr val="000096"/>
                </a:solidFill>
                <a:highlight>
                  <a:srgbClr val="FFFFFF"/>
                </a:highlight>
              </a:rPr>
              <a:t>/&gt;</a:t>
            </a:r>
            <a:endParaRPr lang="en-US"/>
          </a:p>
        </p:txBody>
      </p:sp>
      <p:sp>
        <p:nvSpPr>
          <p:cNvPr id="3" name="TextBox 2">
            <a:extLst>
              <a:ext uri="{FF2B5EF4-FFF2-40B4-BE49-F238E27FC236}">
                <a16:creationId xmlns:a16="http://schemas.microsoft.com/office/drawing/2014/main" id="{3273FAC2-3460-4C5B-897A-82544505E8BE}"/>
              </a:ext>
            </a:extLst>
          </p:cNvPr>
          <p:cNvSpPr txBox="1"/>
          <p:nvPr/>
        </p:nvSpPr>
        <p:spPr>
          <a:xfrm>
            <a:off x="4572835" y="1146875"/>
            <a:ext cx="1279517" cy="369332"/>
          </a:xfrm>
          <a:prstGeom prst="rect">
            <a:avLst/>
          </a:prstGeom>
          <a:noFill/>
        </p:spPr>
        <p:txBody>
          <a:bodyPr wrap="none" rtlCol="0">
            <a:spAutoFit/>
          </a:bodyPr>
          <a:lstStyle/>
          <a:p>
            <a:r>
              <a:rPr lang="en-US"/>
              <a:t>80 00 00 00</a:t>
            </a:r>
          </a:p>
        </p:txBody>
      </p:sp>
      <p:cxnSp>
        <p:nvCxnSpPr>
          <p:cNvPr id="5" name="Straight Arrow Connector 4">
            <a:extLst>
              <a:ext uri="{FF2B5EF4-FFF2-40B4-BE49-F238E27FC236}">
                <a16:creationId xmlns:a16="http://schemas.microsoft.com/office/drawing/2014/main" id="{B0477FC9-8BE5-4F97-A2ED-FCC145F621EE}"/>
              </a:ext>
            </a:extLst>
          </p:cNvPr>
          <p:cNvCxnSpPr>
            <a:stCxn id="3" idx="2"/>
            <a:endCxn id="2" idx="0"/>
          </p:cNvCxnSpPr>
          <p:nvPr/>
        </p:nvCxnSpPr>
        <p:spPr>
          <a:xfrm>
            <a:off x="5212594" y="1516207"/>
            <a:ext cx="3" cy="8499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CF026CE8-FC54-480C-B142-DADB1726217F}"/>
              </a:ext>
            </a:extLst>
          </p:cNvPr>
          <p:cNvCxnSpPr/>
          <p:nvPr/>
        </p:nvCxnSpPr>
        <p:spPr>
          <a:xfrm>
            <a:off x="5212593" y="2735451"/>
            <a:ext cx="3" cy="8499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EFA35BC0-D598-4166-A3C5-CEDC61D3AE61}"/>
              </a:ext>
            </a:extLst>
          </p:cNvPr>
          <p:cNvSpPr/>
          <p:nvPr/>
        </p:nvSpPr>
        <p:spPr>
          <a:xfrm>
            <a:off x="2288584" y="3770029"/>
            <a:ext cx="6096000" cy="369332"/>
          </a:xfrm>
          <a:prstGeom prst="rect">
            <a:avLst/>
          </a:prstGeom>
        </p:spPr>
        <p:txBody>
          <a:bodyPr>
            <a:spAutoFit/>
          </a:bodyPr>
          <a:lstStyle/>
          <a:p>
            <a:r>
              <a:rPr lang="en-US">
                <a:solidFill>
                  <a:srgbClr val="000096"/>
                </a:solidFill>
                <a:highlight>
                  <a:srgbClr val="FFFFFF"/>
                </a:highlight>
              </a:rPr>
              <a:t>&lt;Offset_to_the_PE_header&gt;</a:t>
            </a:r>
            <a:r>
              <a:rPr lang="en-US">
                <a:solidFill>
                  <a:srgbClr val="000000"/>
                </a:solidFill>
                <a:highlight>
                  <a:srgbClr val="FFFFFF"/>
                </a:highlight>
              </a:rPr>
              <a:t>128</a:t>
            </a:r>
            <a:r>
              <a:rPr lang="en-US">
                <a:solidFill>
                  <a:srgbClr val="000096"/>
                </a:solidFill>
                <a:highlight>
                  <a:srgbClr val="FFFFFF"/>
                </a:highlight>
              </a:rPr>
              <a:t>&lt;/Offset_to_the_PE_header&gt;</a:t>
            </a:r>
            <a:endParaRPr lang="en-US"/>
          </a:p>
        </p:txBody>
      </p:sp>
      <p:sp>
        <p:nvSpPr>
          <p:cNvPr id="8" name="TextBox 7">
            <a:extLst>
              <a:ext uri="{FF2B5EF4-FFF2-40B4-BE49-F238E27FC236}">
                <a16:creationId xmlns:a16="http://schemas.microsoft.com/office/drawing/2014/main" id="{8BB64062-D7C5-44DF-B578-15099E375D27}"/>
              </a:ext>
            </a:extLst>
          </p:cNvPr>
          <p:cNvSpPr txBox="1"/>
          <p:nvPr/>
        </p:nvSpPr>
        <p:spPr>
          <a:xfrm>
            <a:off x="2288584" y="4712274"/>
            <a:ext cx="5351465" cy="461665"/>
          </a:xfrm>
          <a:prstGeom prst="rect">
            <a:avLst/>
          </a:prstGeom>
          <a:solidFill>
            <a:srgbClr val="FFFF00"/>
          </a:solidFill>
        </p:spPr>
        <p:txBody>
          <a:bodyPr wrap="none" rtlCol="0">
            <a:spAutoFit/>
          </a:bodyPr>
          <a:lstStyle/>
          <a:p>
            <a:r>
              <a:rPr lang="en-US" sz="2400"/>
              <a:t>Eek! I want the offset in hex, not decimal.</a:t>
            </a:r>
          </a:p>
        </p:txBody>
      </p:sp>
      <p:sp>
        <p:nvSpPr>
          <p:cNvPr id="9" name="Footer Placeholder 3">
            <a:extLst>
              <a:ext uri="{FF2B5EF4-FFF2-40B4-BE49-F238E27FC236}">
                <a16:creationId xmlns:a16="http://schemas.microsoft.com/office/drawing/2014/main" id="{F45B2F9C-ADD6-4658-89C1-D8AD21967646}"/>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97171795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294D89-169B-4977-A1F7-22A1FE6F40FB}"/>
              </a:ext>
            </a:extLst>
          </p:cNvPr>
          <p:cNvSpPr/>
          <p:nvPr/>
        </p:nvSpPr>
        <p:spPr>
          <a:xfrm>
            <a:off x="1653152" y="2366119"/>
            <a:ext cx="7707823" cy="646331"/>
          </a:xfrm>
          <a:prstGeom prst="rect">
            <a:avLst/>
          </a:prstGeom>
          <a:ln>
            <a:solidFill>
              <a:schemeClr val="bg1">
                <a:lumMod val="65000"/>
              </a:schemeClr>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"Offset_to_the_PE_header"</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"xs:hexBinary"</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dfdl:length</a:t>
            </a:r>
            <a:r>
              <a:rPr lang="en-US">
                <a:solidFill>
                  <a:srgbClr val="FF8040"/>
                </a:solidFill>
                <a:highlight>
                  <a:srgbClr val="FFFFFF"/>
                </a:highlight>
              </a:rPr>
              <a:t>=</a:t>
            </a:r>
            <a:r>
              <a:rPr lang="en-US">
                <a:solidFill>
                  <a:srgbClr val="993300"/>
                </a:solidFill>
                <a:highlight>
                  <a:srgbClr val="FFFFFF"/>
                </a:highlight>
              </a:rPr>
              <a:t>"4"</a:t>
            </a: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"explicit"</a:t>
            </a:r>
            <a:r>
              <a:rPr lang="en-US">
                <a:solidFill>
                  <a:srgbClr val="F5844C"/>
                </a:solidFill>
                <a:highlight>
                  <a:srgbClr val="FFFFFF"/>
                </a:highlight>
              </a:rPr>
              <a:t>  dfdl:lengthUnits</a:t>
            </a:r>
            <a:r>
              <a:rPr lang="en-US">
                <a:solidFill>
                  <a:srgbClr val="FF8040"/>
                </a:solidFill>
                <a:highlight>
                  <a:srgbClr val="FFFFFF"/>
                </a:highlight>
              </a:rPr>
              <a:t>=</a:t>
            </a:r>
            <a:r>
              <a:rPr lang="en-US">
                <a:solidFill>
                  <a:srgbClr val="993300"/>
                </a:solidFill>
                <a:highlight>
                  <a:srgbClr val="FFFFFF"/>
                </a:highlight>
              </a:rPr>
              <a:t>"bytes"</a:t>
            </a:r>
            <a:r>
              <a:rPr lang="en-US">
                <a:solidFill>
                  <a:srgbClr val="F5844C"/>
                </a:solidFill>
                <a:highlight>
                  <a:srgbClr val="FFFFFF"/>
                </a:highlight>
              </a:rPr>
              <a:t> </a:t>
            </a:r>
            <a:r>
              <a:rPr lang="en-US">
                <a:solidFill>
                  <a:srgbClr val="000096"/>
                </a:solidFill>
                <a:highlight>
                  <a:srgbClr val="FFFFFF"/>
                </a:highlight>
              </a:rPr>
              <a:t>/&gt;</a:t>
            </a:r>
            <a:endParaRPr lang="en-US"/>
          </a:p>
        </p:txBody>
      </p:sp>
      <p:sp>
        <p:nvSpPr>
          <p:cNvPr id="3" name="TextBox 2">
            <a:extLst>
              <a:ext uri="{FF2B5EF4-FFF2-40B4-BE49-F238E27FC236}">
                <a16:creationId xmlns:a16="http://schemas.microsoft.com/office/drawing/2014/main" id="{3273FAC2-3460-4C5B-897A-82544505E8BE}"/>
              </a:ext>
            </a:extLst>
          </p:cNvPr>
          <p:cNvSpPr txBox="1"/>
          <p:nvPr/>
        </p:nvSpPr>
        <p:spPr>
          <a:xfrm>
            <a:off x="4572835" y="1146875"/>
            <a:ext cx="1279517" cy="369332"/>
          </a:xfrm>
          <a:prstGeom prst="rect">
            <a:avLst/>
          </a:prstGeom>
          <a:noFill/>
        </p:spPr>
        <p:txBody>
          <a:bodyPr wrap="none" rtlCol="0">
            <a:spAutoFit/>
          </a:bodyPr>
          <a:lstStyle/>
          <a:p>
            <a:r>
              <a:rPr lang="en-US"/>
              <a:t>80 00 00 00</a:t>
            </a:r>
          </a:p>
        </p:txBody>
      </p:sp>
      <p:cxnSp>
        <p:nvCxnSpPr>
          <p:cNvPr id="6" name="Straight Arrow Connector 5">
            <a:extLst>
              <a:ext uri="{FF2B5EF4-FFF2-40B4-BE49-F238E27FC236}">
                <a16:creationId xmlns:a16="http://schemas.microsoft.com/office/drawing/2014/main" id="{CF026CE8-FC54-480C-B142-DADB1726217F}"/>
              </a:ext>
            </a:extLst>
          </p:cNvPr>
          <p:cNvCxnSpPr/>
          <p:nvPr/>
        </p:nvCxnSpPr>
        <p:spPr>
          <a:xfrm>
            <a:off x="5186759" y="3011137"/>
            <a:ext cx="3" cy="8499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EFA35BC0-D598-4166-A3C5-CEDC61D3AE61}"/>
              </a:ext>
            </a:extLst>
          </p:cNvPr>
          <p:cNvSpPr/>
          <p:nvPr/>
        </p:nvSpPr>
        <p:spPr>
          <a:xfrm>
            <a:off x="2288583" y="3909580"/>
            <a:ext cx="6638421" cy="369332"/>
          </a:xfrm>
          <a:prstGeom prst="rect">
            <a:avLst/>
          </a:prstGeom>
        </p:spPr>
        <p:txBody>
          <a:bodyPr wrap="square">
            <a:spAutoFit/>
          </a:bodyPr>
          <a:lstStyle/>
          <a:p>
            <a:r>
              <a:rPr lang="en-US">
                <a:solidFill>
                  <a:srgbClr val="000096"/>
                </a:solidFill>
                <a:highlight>
                  <a:srgbClr val="FFFFFF"/>
                </a:highlight>
              </a:rPr>
              <a:t>&lt;Offset_to_the_PE_header&gt;</a:t>
            </a:r>
            <a:r>
              <a:rPr lang="en-US">
                <a:solidFill>
                  <a:srgbClr val="000000"/>
                </a:solidFill>
                <a:highlight>
                  <a:srgbClr val="FFFFFF"/>
                </a:highlight>
              </a:rPr>
              <a:t>80000000</a:t>
            </a:r>
            <a:r>
              <a:rPr lang="en-US">
                <a:solidFill>
                  <a:srgbClr val="000096"/>
                </a:solidFill>
                <a:highlight>
                  <a:srgbClr val="FFFFFF"/>
                </a:highlight>
              </a:rPr>
              <a:t>&lt;/Offset_to_the_PE_header&gt;</a:t>
            </a:r>
            <a:endParaRPr lang="en-US"/>
          </a:p>
        </p:txBody>
      </p:sp>
      <p:sp>
        <p:nvSpPr>
          <p:cNvPr id="8" name="TextBox 7">
            <a:extLst>
              <a:ext uri="{FF2B5EF4-FFF2-40B4-BE49-F238E27FC236}">
                <a16:creationId xmlns:a16="http://schemas.microsoft.com/office/drawing/2014/main" id="{8BB64062-D7C5-44DF-B578-15099E375D27}"/>
              </a:ext>
            </a:extLst>
          </p:cNvPr>
          <p:cNvSpPr txBox="1"/>
          <p:nvPr/>
        </p:nvSpPr>
        <p:spPr>
          <a:xfrm>
            <a:off x="1365185" y="4714377"/>
            <a:ext cx="9461629" cy="461665"/>
          </a:xfrm>
          <a:prstGeom prst="rect">
            <a:avLst/>
          </a:prstGeom>
          <a:solidFill>
            <a:srgbClr val="FFFF00"/>
          </a:solidFill>
        </p:spPr>
        <p:txBody>
          <a:bodyPr wrap="none" rtlCol="0">
            <a:spAutoFit/>
          </a:bodyPr>
          <a:lstStyle/>
          <a:p>
            <a:r>
              <a:rPr lang="en-US" sz="2400"/>
              <a:t>Eek! I don’t want the person reading the XML to have to reverse the bytes.</a:t>
            </a:r>
          </a:p>
        </p:txBody>
      </p:sp>
      <p:cxnSp>
        <p:nvCxnSpPr>
          <p:cNvPr id="9" name="Straight Arrow Connector 8">
            <a:extLst>
              <a:ext uri="{FF2B5EF4-FFF2-40B4-BE49-F238E27FC236}">
                <a16:creationId xmlns:a16="http://schemas.microsoft.com/office/drawing/2014/main" id="{766389CD-A8F4-44D0-84BE-0ECB15F9AFAE}"/>
              </a:ext>
            </a:extLst>
          </p:cNvPr>
          <p:cNvCxnSpPr>
            <a:cxnSpLocks/>
            <a:stCxn id="3" idx="2"/>
          </p:cNvCxnSpPr>
          <p:nvPr/>
        </p:nvCxnSpPr>
        <p:spPr>
          <a:xfrm>
            <a:off x="5212594" y="1516207"/>
            <a:ext cx="0" cy="8037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F2C32D1-A04F-4F1B-8DDB-50B32F6E09D5}"/>
              </a:ext>
            </a:extLst>
          </p:cNvPr>
          <p:cNvSpPr/>
          <p:nvPr/>
        </p:nvSpPr>
        <p:spPr>
          <a:xfrm>
            <a:off x="1863625" y="5479667"/>
            <a:ext cx="8823705" cy="369332"/>
          </a:xfrm>
          <a:prstGeom prst="rect">
            <a:avLst/>
          </a:prstGeom>
        </p:spPr>
        <p:txBody>
          <a:bodyPr wrap="square">
            <a:spAutoFit/>
          </a:bodyPr>
          <a:lstStyle/>
          <a:p>
            <a:r>
              <a:rPr lang="en-US"/>
              <a:t>Remember: xs:hexBinary and xs:string are </a:t>
            </a:r>
            <a:r>
              <a:rPr lang="en-US" u="sng"/>
              <a:t>not</a:t>
            </a:r>
            <a:r>
              <a:rPr lang="en-US"/>
              <a:t> affected by the value of dfdl:byteOrder.</a:t>
            </a:r>
          </a:p>
        </p:txBody>
      </p:sp>
      <p:sp>
        <p:nvSpPr>
          <p:cNvPr id="10" name="Footer Placeholder 3">
            <a:extLst>
              <a:ext uri="{FF2B5EF4-FFF2-40B4-BE49-F238E27FC236}">
                <a16:creationId xmlns:a16="http://schemas.microsoft.com/office/drawing/2014/main" id="{E1028674-09C3-48B6-928B-193CEE4711BF}"/>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76078186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294D89-169B-4977-A1F7-22A1FE6F40FB}"/>
              </a:ext>
            </a:extLst>
          </p:cNvPr>
          <p:cNvSpPr/>
          <p:nvPr/>
        </p:nvSpPr>
        <p:spPr>
          <a:xfrm>
            <a:off x="1800386" y="2336312"/>
            <a:ext cx="6824414" cy="369332"/>
          </a:xfrm>
          <a:prstGeom prst="rect">
            <a:avLst/>
          </a:prstGeom>
          <a:ln>
            <a:solidFill>
              <a:schemeClr val="bg1">
                <a:lumMod val="65000"/>
              </a:schemeClr>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"Offset_to_the_PE_header"</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a:t>
            </a:r>
            <a:r>
              <a:rPr lang="en-US" b="1">
                <a:solidFill>
                  <a:srgbClr val="993300"/>
                </a:solidFill>
                <a:highlight>
                  <a:srgbClr val="FFFF00"/>
                </a:highlight>
              </a:rPr>
              <a:t>addressType</a:t>
            </a:r>
            <a:r>
              <a:rPr lang="en-US">
                <a:solidFill>
                  <a:srgbClr val="993300"/>
                </a:solidFill>
                <a:highlight>
                  <a:srgbClr val="FFFFFF"/>
                </a:highlight>
              </a:rPr>
              <a:t>"</a:t>
            </a:r>
            <a:r>
              <a:rPr lang="en-US">
                <a:solidFill>
                  <a:srgbClr val="F5844C"/>
                </a:solidFill>
                <a:highlight>
                  <a:srgbClr val="FFFFFF"/>
                </a:highlight>
              </a:rPr>
              <a:t> </a:t>
            </a:r>
            <a:r>
              <a:rPr lang="en-US">
                <a:solidFill>
                  <a:srgbClr val="000096"/>
                </a:solidFill>
                <a:highlight>
                  <a:srgbClr val="FFFFFF"/>
                </a:highlight>
              </a:rPr>
              <a:t>/&gt;</a:t>
            </a:r>
          </a:p>
        </p:txBody>
      </p:sp>
      <p:sp>
        <p:nvSpPr>
          <p:cNvPr id="3" name="TextBox 2">
            <a:extLst>
              <a:ext uri="{FF2B5EF4-FFF2-40B4-BE49-F238E27FC236}">
                <a16:creationId xmlns:a16="http://schemas.microsoft.com/office/drawing/2014/main" id="{3273FAC2-3460-4C5B-897A-82544505E8BE}"/>
              </a:ext>
            </a:extLst>
          </p:cNvPr>
          <p:cNvSpPr txBox="1"/>
          <p:nvPr/>
        </p:nvSpPr>
        <p:spPr>
          <a:xfrm>
            <a:off x="4572835" y="1146875"/>
            <a:ext cx="1279517" cy="369332"/>
          </a:xfrm>
          <a:prstGeom prst="rect">
            <a:avLst/>
          </a:prstGeom>
          <a:noFill/>
        </p:spPr>
        <p:txBody>
          <a:bodyPr wrap="none" rtlCol="0">
            <a:spAutoFit/>
          </a:bodyPr>
          <a:lstStyle/>
          <a:p>
            <a:r>
              <a:rPr lang="en-US"/>
              <a:t>80 00 00 00</a:t>
            </a:r>
          </a:p>
        </p:txBody>
      </p:sp>
      <p:cxnSp>
        <p:nvCxnSpPr>
          <p:cNvPr id="6" name="Straight Arrow Connector 5">
            <a:extLst>
              <a:ext uri="{FF2B5EF4-FFF2-40B4-BE49-F238E27FC236}">
                <a16:creationId xmlns:a16="http://schemas.microsoft.com/office/drawing/2014/main" id="{CF026CE8-FC54-480C-B142-DADB1726217F}"/>
              </a:ext>
            </a:extLst>
          </p:cNvPr>
          <p:cNvCxnSpPr/>
          <p:nvPr/>
        </p:nvCxnSpPr>
        <p:spPr>
          <a:xfrm>
            <a:off x="5186759" y="2732170"/>
            <a:ext cx="3" cy="8499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EFA35BC0-D598-4166-A3C5-CEDC61D3AE61}"/>
              </a:ext>
            </a:extLst>
          </p:cNvPr>
          <p:cNvSpPr/>
          <p:nvPr/>
        </p:nvSpPr>
        <p:spPr>
          <a:xfrm>
            <a:off x="2288583" y="3630613"/>
            <a:ext cx="6638421" cy="923330"/>
          </a:xfrm>
          <a:prstGeom prst="rect">
            <a:avLst/>
          </a:prstGeom>
        </p:spPr>
        <p:txBody>
          <a:bodyPr wrap="square">
            <a:spAutoFit/>
          </a:bodyPr>
          <a:lstStyle/>
          <a:p>
            <a:r>
              <a:rPr lang="en-US">
                <a:solidFill>
                  <a:srgbClr val="000096"/>
                </a:solidFill>
                <a:highlight>
                  <a:srgbClr val="FFFFFF"/>
                </a:highlight>
              </a:rPr>
              <a:t>&lt;Offset_to_the_PE_header&gt;</a:t>
            </a:r>
          </a:p>
          <a:p>
            <a:r>
              <a:rPr lang="en-US">
                <a:solidFill>
                  <a:srgbClr val="000096"/>
                </a:solidFill>
                <a:highlight>
                  <a:srgbClr val="FFFFFF"/>
                </a:highlight>
              </a:rPr>
              <a:t>        &lt;address_in_hex&gt;</a:t>
            </a:r>
            <a:r>
              <a:rPr lang="en-US">
                <a:solidFill>
                  <a:srgbClr val="000000"/>
                </a:solidFill>
                <a:highlight>
                  <a:srgbClr val="FFFFFF"/>
                </a:highlight>
              </a:rPr>
              <a:t>00000080</a:t>
            </a:r>
            <a:r>
              <a:rPr lang="en-US">
                <a:solidFill>
                  <a:srgbClr val="000096"/>
                </a:solidFill>
                <a:highlight>
                  <a:srgbClr val="FFFFFF"/>
                </a:highlight>
              </a:rPr>
              <a:t>&lt;/address_in_hex&gt;</a:t>
            </a:r>
            <a:endParaRPr lang="en-US">
              <a:solidFill>
                <a:srgbClr val="000000"/>
              </a:solidFill>
              <a:highlight>
                <a:srgbClr val="FFFFFF"/>
              </a:highlight>
            </a:endParaRPr>
          </a:p>
          <a:p>
            <a:r>
              <a:rPr lang="en-US">
                <a:solidFill>
                  <a:srgbClr val="000096"/>
                </a:solidFill>
                <a:highlight>
                  <a:srgbClr val="FFFFFF"/>
                </a:highlight>
              </a:rPr>
              <a:t>&lt;/Offset_to_the_PE_header&gt;</a:t>
            </a:r>
            <a:endParaRPr lang="en-US"/>
          </a:p>
        </p:txBody>
      </p:sp>
      <p:sp>
        <p:nvSpPr>
          <p:cNvPr id="8" name="TextBox 7">
            <a:extLst>
              <a:ext uri="{FF2B5EF4-FFF2-40B4-BE49-F238E27FC236}">
                <a16:creationId xmlns:a16="http://schemas.microsoft.com/office/drawing/2014/main" id="{8BB64062-D7C5-44DF-B578-15099E375D27}"/>
              </a:ext>
            </a:extLst>
          </p:cNvPr>
          <p:cNvSpPr txBox="1"/>
          <p:nvPr/>
        </p:nvSpPr>
        <p:spPr>
          <a:xfrm>
            <a:off x="3356706" y="4880128"/>
            <a:ext cx="3660105" cy="461665"/>
          </a:xfrm>
          <a:prstGeom prst="rect">
            <a:avLst/>
          </a:prstGeom>
          <a:solidFill>
            <a:srgbClr val="FFFF00"/>
          </a:solidFill>
        </p:spPr>
        <p:txBody>
          <a:bodyPr wrap="none" rtlCol="0">
            <a:spAutoFit/>
          </a:bodyPr>
          <a:lstStyle/>
          <a:p>
            <a:r>
              <a:rPr lang="en-US" sz="2400"/>
              <a:t>Ah, yes. That’s what I want.</a:t>
            </a:r>
          </a:p>
        </p:txBody>
      </p:sp>
      <p:cxnSp>
        <p:nvCxnSpPr>
          <p:cNvPr id="9" name="Straight Arrow Connector 8">
            <a:extLst>
              <a:ext uri="{FF2B5EF4-FFF2-40B4-BE49-F238E27FC236}">
                <a16:creationId xmlns:a16="http://schemas.microsoft.com/office/drawing/2014/main" id="{766389CD-A8F4-44D0-84BE-0ECB15F9AFAE}"/>
              </a:ext>
            </a:extLst>
          </p:cNvPr>
          <p:cNvCxnSpPr>
            <a:cxnSpLocks/>
            <a:stCxn id="3" idx="2"/>
          </p:cNvCxnSpPr>
          <p:nvPr/>
        </p:nvCxnSpPr>
        <p:spPr>
          <a:xfrm>
            <a:off x="5212594" y="1516207"/>
            <a:ext cx="0" cy="8037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Footer Placeholder 3">
            <a:extLst>
              <a:ext uri="{FF2B5EF4-FFF2-40B4-BE49-F238E27FC236}">
                <a16:creationId xmlns:a16="http://schemas.microsoft.com/office/drawing/2014/main" id="{23B1837E-30E8-4FFF-BC4C-D366C4E06E8E}"/>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81032032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87961-4A2D-4FA2-A7E9-25890B5FE632}"/>
              </a:ext>
            </a:extLst>
          </p:cNvPr>
          <p:cNvSpPr>
            <a:spLocks noGrp="1"/>
          </p:cNvSpPr>
          <p:nvPr>
            <p:ph type="title"/>
          </p:nvPr>
        </p:nvSpPr>
        <p:spPr/>
        <p:txBody>
          <a:bodyPr/>
          <a:lstStyle/>
          <a:p>
            <a:r>
              <a:rPr lang="en-US"/>
              <a:t>Here’s how addressType is defined</a:t>
            </a:r>
          </a:p>
        </p:txBody>
      </p:sp>
      <p:sp>
        <p:nvSpPr>
          <p:cNvPr id="4" name="Rectangle 3">
            <a:extLst>
              <a:ext uri="{FF2B5EF4-FFF2-40B4-BE49-F238E27FC236}">
                <a16:creationId xmlns:a16="http://schemas.microsoft.com/office/drawing/2014/main" id="{96C819EA-6A97-44B9-ABA3-CD28F57EE7BA}"/>
              </a:ext>
            </a:extLst>
          </p:cNvPr>
          <p:cNvSpPr/>
          <p:nvPr/>
        </p:nvSpPr>
        <p:spPr>
          <a:xfrm>
            <a:off x="1172705" y="1397035"/>
            <a:ext cx="8730713" cy="2862322"/>
          </a:xfrm>
          <a:prstGeom prst="rect">
            <a:avLst/>
          </a:prstGeom>
          <a:ln>
            <a:solidFill>
              <a:schemeClr val="tx1"/>
            </a:solidFill>
          </a:ln>
        </p:spPr>
        <p:txBody>
          <a:bodyPr wrap="square">
            <a:spAutoFit/>
          </a:bodyPr>
          <a:lstStyle/>
          <a:p>
            <a:r>
              <a:rPr lang="en-US">
                <a:solidFill>
                  <a:srgbClr val="003296"/>
                </a:solidFill>
                <a:highlight>
                  <a:srgbClr val="FFFFFF"/>
                </a:highlight>
              </a:rPr>
              <a:t>&lt;xs:complexType</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"addressType"</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dfdl:hiddenGroupRef</a:t>
            </a:r>
            <a:r>
              <a:rPr lang="en-US">
                <a:solidFill>
                  <a:srgbClr val="FF8040"/>
                </a:solidFill>
                <a:highlight>
                  <a:srgbClr val="FFFFFF"/>
                </a:highlight>
              </a:rPr>
              <a:t>=</a:t>
            </a:r>
            <a:r>
              <a:rPr lang="en-US">
                <a:solidFill>
                  <a:srgbClr val="993300"/>
                </a:solidFill>
                <a:highlight>
                  <a:srgbClr val="FFFFFF"/>
                </a:highlight>
              </a:rPr>
              <a:t>"hidden_hexBinary4_Group"</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"address_in_hex"</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dfdl:inputValueCalc</a:t>
            </a:r>
            <a:r>
              <a:rPr lang="en-US">
                <a:solidFill>
                  <a:srgbClr val="FF8040"/>
                </a:solidFill>
                <a:highlight>
                  <a:srgbClr val="FFFFFF"/>
                </a:highlight>
              </a:rPr>
              <a:t>=</a:t>
            </a:r>
            <a:r>
              <a:rPr lang="en-US">
                <a:solidFill>
                  <a:srgbClr val="993300"/>
                </a:solidFill>
                <a:highlight>
                  <a:srgbClr val="FFFFFF"/>
                </a:highlight>
              </a:rPr>
              <a:t>'{</a:t>
            </a:r>
            <a:br>
              <a:rPr lang="en-US">
                <a:solidFill>
                  <a:srgbClr val="000000"/>
                </a:solidFill>
                <a:highlight>
                  <a:srgbClr val="FFFFFF"/>
                </a:highlight>
              </a:rPr>
            </a:br>
            <a:r>
              <a:rPr lang="en-US">
                <a:solidFill>
                  <a:srgbClr val="993300"/>
                </a:solidFill>
                <a:highlight>
                  <a:srgbClr val="FFFFFF"/>
                </a:highlight>
              </a:rPr>
              <a:t>            fn:concat(  xs:string(../Hidden_byte4), </a:t>
            </a:r>
            <a:br>
              <a:rPr lang="en-US">
                <a:solidFill>
                  <a:srgbClr val="000000"/>
                </a:solidFill>
                <a:highlight>
                  <a:srgbClr val="FFFFFF"/>
                </a:highlight>
              </a:rPr>
            </a:br>
            <a:r>
              <a:rPr lang="en-US">
                <a:solidFill>
                  <a:srgbClr val="993300"/>
                </a:solidFill>
                <a:highlight>
                  <a:srgbClr val="FFFFFF"/>
                </a:highlight>
              </a:rPr>
              <a:t>           	 xs:string(../Hidden_byte3), </a:t>
            </a:r>
            <a:br>
              <a:rPr lang="en-US">
                <a:solidFill>
                  <a:srgbClr val="000000"/>
                </a:solidFill>
                <a:highlight>
                  <a:srgbClr val="FFFFFF"/>
                </a:highlight>
              </a:rPr>
            </a:br>
            <a:r>
              <a:rPr lang="en-US">
                <a:solidFill>
                  <a:srgbClr val="993300"/>
                </a:solidFill>
                <a:highlight>
                  <a:srgbClr val="FFFFFF"/>
                </a:highlight>
              </a:rPr>
              <a:t>            	xs:string(../Hidden_byte2), </a:t>
            </a:r>
            <a:br>
              <a:rPr lang="en-US">
                <a:solidFill>
                  <a:srgbClr val="000000"/>
                </a:solidFill>
                <a:highlight>
                  <a:srgbClr val="FFFFFF"/>
                </a:highlight>
              </a:rPr>
            </a:br>
            <a:r>
              <a:rPr lang="en-US">
                <a:solidFill>
                  <a:srgbClr val="993300"/>
                </a:solidFill>
                <a:highlight>
                  <a:srgbClr val="FFFFFF"/>
                </a:highlight>
              </a:rPr>
              <a:t>           	xs:string(../Hidden_byte1)) }'</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3296"/>
                </a:solidFill>
                <a:highlight>
                  <a:srgbClr val="FFFFFF"/>
                </a:highlight>
              </a:rPr>
              <a:t>&lt;/xs:complexType&gt;</a:t>
            </a:r>
          </a:p>
        </p:txBody>
      </p:sp>
      <p:sp>
        <p:nvSpPr>
          <p:cNvPr id="5" name="Rectangle 4">
            <a:extLst>
              <a:ext uri="{FF2B5EF4-FFF2-40B4-BE49-F238E27FC236}">
                <a16:creationId xmlns:a16="http://schemas.microsoft.com/office/drawing/2014/main" id="{273C9068-7F68-419E-9207-10CCCFB178DC}"/>
              </a:ext>
            </a:extLst>
          </p:cNvPr>
          <p:cNvSpPr/>
          <p:nvPr/>
        </p:nvSpPr>
        <p:spPr>
          <a:xfrm>
            <a:off x="1172705" y="4336222"/>
            <a:ext cx="8730713" cy="2308324"/>
          </a:xfrm>
          <a:prstGeom prst="rect">
            <a:avLst/>
          </a:prstGeom>
          <a:ln>
            <a:solidFill>
              <a:schemeClr val="tx1"/>
            </a:solidFill>
          </a:ln>
        </p:spPr>
        <p:txBody>
          <a:bodyPr wrap="square">
            <a:spAutoFit/>
          </a:bodyPr>
          <a:lstStyle/>
          <a:p>
            <a:r>
              <a:rPr lang="en-US">
                <a:solidFill>
                  <a:srgbClr val="003296"/>
                </a:solidFill>
                <a:highlight>
                  <a:srgbClr val="FFFFFF"/>
                </a:highlight>
              </a:rPr>
              <a:t>&lt;xs:group</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"hidden_hexBinary4_Group"</a:t>
            </a:r>
            <a:r>
              <a:rPr lang="en-US">
                <a:solidFill>
                  <a:srgbClr val="000096"/>
                </a:solidFill>
                <a:highlight>
                  <a:srgbClr val="FFFFFF"/>
                </a:highlight>
              </a:rPr>
              <a:t>&gt;</a:t>
            </a:r>
            <a:r>
              <a:rPr lang="en-US">
                <a:solidFill>
                  <a:srgbClr val="000000"/>
                </a:solidFill>
                <a:highlight>
                  <a:srgbClr val="FFFFFF"/>
                </a:highlight>
              </a:rPr>
              <a:t> </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"Hidden_byte1"</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"hexBinary1"</a:t>
            </a:r>
            <a:r>
              <a:rPr lang="en-US">
                <a:solidFill>
                  <a:srgbClr val="F5844C"/>
                </a:solidFill>
                <a:highlight>
                  <a:srgbClr val="FFFFFF"/>
                </a:highlight>
              </a:rPr>
              <a:t> dfdl:outputValueCalc</a:t>
            </a:r>
            <a:r>
              <a:rPr lang="en-US">
                <a:solidFill>
                  <a:srgbClr val="FF8040"/>
                </a:solidFill>
                <a:highlight>
                  <a:srgbClr val="FFFFFF"/>
                </a:highlight>
              </a:rPr>
              <a:t>=</a:t>
            </a:r>
            <a:r>
              <a:rPr lang="en-US">
                <a:solidFill>
                  <a:srgbClr val="993300"/>
                </a:solidFill>
                <a:highlight>
                  <a:srgbClr val="FFFFFF"/>
                </a:highlight>
              </a:rPr>
              <a:t>'{ … }'</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"Hidden_byte2"</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"hexBinary1"</a:t>
            </a:r>
            <a:r>
              <a:rPr lang="en-US">
                <a:solidFill>
                  <a:srgbClr val="F5844C"/>
                </a:solidFill>
                <a:highlight>
                  <a:srgbClr val="FFFFFF"/>
                </a:highlight>
              </a:rPr>
              <a:t> dfdl:outputValueCalc</a:t>
            </a:r>
            <a:r>
              <a:rPr lang="en-US">
                <a:solidFill>
                  <a:srgbClr val="FF8040"/>
                </a:solidFill>
                <a:highlight>
                  <a:srgbClr val="FFFFFF"/>
                </a:highlight>
              </a:rPr>
              <a:t>=</a:t>
            </a:r>
            <a:r>
              <a:rPr lang="en-US">
                <a:solidFill>
                  <a:srgbClr val="993300"/>
                </a:solidFill>
                <a:highlight>
                  <a:srgbClr val="FFFFFF"/>
                </a:highlight>
              </a:rPr>
              <a:t>'{ … }'</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"Hidden_byte3"</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"hexBinary1"</a:t>
            </a:r>
            <a:r>
              <a:rPr lang="en-US">
                <a:solidFill>
                  <a:srgbClr val="F5844C"/>
                </a:solidFill>
                <a:highlight>
                  <a:srgbClr val="FFFFFF"/>
                </a:highlight>
              </a:rPr>
              <a:t> dfdl:outputValueCalc</a:t>
            </a:r>
            <a:r>
              <a:rPr lang="en-US">
                <a:solidFill>
                  <a:srgbClr val="FF8040"/>
                </a:solidFill>
                <a:highlight>
                  <a:srgbClr val="FFFFFF"/>
                </a:highlight>
              </a:rPr>
              <a:t>=</a:t>
            </a:r>
            <a:r>
              <a:rPr lang="en-US">
                <a:solidFill>
                  <a:srgbClr val="993300"/>
                </a:solidFill>
                <a:highlight>
                  <a:srgbClr val="FFFFFF"/>
                </a:highlight>
              </a:rPr>
              <a:t>'{ … }'</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"Hidden_byte4"</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"hexBinary1"</a:t>
            </a:r>
            <a:r>
              <a:rPr lang="en-US">
                <a:solidFill>
                  <a:srgbClr val="F5844C"/>
                </a:solidFill>
                <a:highlight>
                  <a:srgbClr val="FFFFFF"/>
                </a:highlight>
              </a:rPr>
              <a:t> dfdl:outputValueCalc</a:t>
            </a:r>
            <a:r>
              <a:rPr lang="en-US">
                <a:solidFill>
                  <a:srgbClr val="FF8040"/>
                </a:solidFill>
                <a:highlight>
                  <a:srgbClr val="FFFFFF"/>
                </a:highlight>
              </a:rPr>
              <a:t>=</a:t>
            </a:r>
            <a:r>
              <a:rPr lang="en-US">
                <a:solidFill>
                  <a:srgbClr val="993300"/>
                </a:solidFill>
                <a:highlight>
                  <a:srgbClr val="FFFFFF"/>
                </a:highlight>
              </a:rPr>
              <a:t>'{ … }'</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3296"/>
                </a:solidFill>
                <a:highlight>
                  <a:srgbClr val="FFFFFF"/>
                </a:highlight>
              </a:rPr>
              <a:t>&lt;/xs:group&gt;</a:t>
            </a:r>
          </a:p>
        </p:txBody>
      </p:sp>
    </p:spTree>
    <p:extLst>
      <p:ext uri="{BB962C8B-B14F-4D97-AF65-F5344CB8AC3E}">
        <p14:creationId xmlns:p14="http://schemas.microsoft.com/office/powerpoint/2010/main" val="260382911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87961-4A2D-4FA2-A7E9-25890B5FE632}"/>
              </a:ext>
            </a:extLst>
          </p:cNvPr>
          <p:cNvSpPr>
            <a:spLocks noGrp="1"/>
          </p:cNvSpPr>
          <p:nvPr>
            <p:ph type="title"/>
          </p:nvPr>
        </p:nvSpPr>
        <p:spPr/>
        <p:txBody>
          <a:bodyPr/>
          <a:lstStyle/>
          <a:p>
            <a:r>
              <a:rPr lang="en-US"/>
              <a:t>Quiz</a:t>
            </a:r>
          </a:p>
        </p:txBody>
      </p:sp>
      <p:sp>
        <p:nvSpPr>
          <p:cNvPr id="4" name="Rectangle 3">
            <a:extLst>
              <a:ext uri="{FF2B5EF4-FFF2-40B4-BE49-F238E27FC236}">
                <a16:creationId xmlns:a16="http://schemas.microsoft.com/office/drawing/2014/main" id="{96C819EA-6A97-44B9-ABA3-CD28F57EE7BA}"/>
              </a:ext>
            </a:extLst>
          </p:cNvPr>
          <p:cNvSpPr/>
          <p:nvPr/>
        </p:nvSpPr>
        <p:spPr>
          <a:xfrm>
            <a:off x="1172705" y="1397035"/>
            <a:ext cx="8730713" cy="2862322"/>
          </a:xfrm>
          <a:prstGeom prst="rect">
            <a:avLst/>
          </a:prstGeom>
          <a:ln>
            <a:solidFill>
              <a:schemeClr val="tx1"/>
            </a:solidFill>
          </a:ln>
        </p:spPr>
        <p:txBody>
          <a:bodyPr wrap="square">
            <a:spAutoFit/>
          </a:bodyPr>
          <a:lstStyle/>
          <a:p>
            <a:r>
              <a:rPr lang="en-US">
                <a:solidFill>
                  <a:srgbClr val="003296"/>
                </a:solidFill>
                <a:highlight>
                  <a:srgbClr val="FFFFFF"/>
                </a:highlight>
              </a:rPr>
              <a:t>&lt;xs:complexType</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"addressType"</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dfdl:hiddenGroupRef</a:t>
            </a:r>
            <a:r>
              <a:rPr lang="en-US">
                <a:solidFill>
                  <a:srgbClr val="FF8040"/>
                </a:solidFill>
                <a:highlight>
                  <a:srgbClr val="FFFFFF"/>
                </a:highlight>
              </a:rPr>
              <a:t>=</a:t>
            </a:r>
            <a:r>
              <a:rPr lang="en-US">
                <a:solidFill>
                  <a:srgbClr val="993300"/>
                </a:solidFill>
                <a:highlight>
                  <a:srgbClr val="FFFFFF"/>
                </a:highlight>
              </a:rPr>
              <a:t>"hidden_hexBinary4_Group"</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"address_in_hex"</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dfdl:inputValueCalc</a:t>
            </a:r>
            <a:r>
              <a:rPr lang="en-US">
                <a:solidFill>
                  <a:srgbClr val="FF8040"/>
                </a:solidFill>
                <a:highlight>
                  <a:srgbClr val="FFFFFF"/>
                </a:highlight>
              </a:rPr>
              <a:t>=</a:t>
            </a:r>
            <a:r>
              <a:rPr lang="en-US">
                <a:solidFill>
                  <a:srgbClr val="993300"/>
                </a:solidFill>
                <a:highlight>
                  <a:srgbClr val="FFFFFF"/>
                </a:highlight>
              </a:rPr>
              <a:t>'{</a:t>
            </a:r>
            <a:br>
              <a:rPr lang="en-US">
                <a:solidFill>
                  <a:srgbClr val="000000"/>
                </a:solidFill>
                <a:highlight>
                  <a:srgbClr val="FFFFFF"/>
                </a:highlight>
              </a:rPr>
            </a:br>
            <a:r>
              <a:rPr lang="en-US">
                <a:solidFill>
                  <a:srgbClr val="993300"/>
                </a:solidFill>
                <a:highlight>
                  <a:srgbClr val="FFFFFF"/>
                </a:highlight>
              </a:rPr>
              <a:t>            fn:concat(  xs:string(../Hidden_byte4), </a:t>
            </a:r>
            <a:br>
              <a:rPr lang="en-US">
                <a:solidFill>
                  <a:srgbClr val="000000"/>
                </a:solidFill>
                <a:highlight>
                  <a:srgbClr val="FFFFFF"/>
                </a:highlight>
              </a:rPr>
            </a:br>
            <a:r>
              <a:rPr lang="en-US">
                <a:solidFill>
                  <a:srgbClr val="993300"/>
                </a:solidFill>
                <a:highlight>
                  <a:srgbClr val="FFFFFF"/>
                </a:highlight>
              </a:rPr>
              <a:t>           	 xs:string(../Hidden_byte3), </a:t>
            </a:r>
            <a:br>
              <a:rPr lang="en-US">
                <a:solidFill>
                  <a:srgbClr val="000000"/>
                </a:solidFill>
                <a:highlight>
                  <a:srgbClr val="FFFFFF"/>
                </a:highlight>
              </a:rPr>
            </a:br>
            <a:r>
              <a:rPr lang="en-US">
                <a:solidFill>
                  <a:srgbClr val="993300"/>
                </a:solidFill>
                <a:highlight>
                  <a:srgbClr val="FFFFFF"/>
                </a:highlight>
              </a:rPr>
              <a:t>            	xs:string(../Hidden_byte2), </a:t>
            </a:r>
            <a:br>
              <a:rPr lang="en-US">
                <a:solidFill>
                  <a:srgbClr val="000000"/>
                </a:solidFill>
                <a:highlight>
                  <a:srgbClr val="FFFFFF"/>
                </a:highlight>
              </a:rPr>
            </a:br>
            <a:r>
              <a:rPr lang="en-US">
                <a:solidFill>
                  <a:srgbClr val="993300"/>
                </a:solidFill>
                <a:highlight>
                  <a:srgbClr val="FFFFFF"/>
                </a:highlight>
              </a:rPr>
              <a:t>           	xs:string(../Hidden_byte1)) }'</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3296"/>
                </a:solidFill>
                <a:highlight>
                  <a:srgbClr val="FFFFFF"/>
                </a:highlight>
              </a:rPr>
              <a:t>&lt;/xs:complexType&gt;</a:t>
            </a:r>
          </a:p>
        </p:txBody>
      </p:sp>
      <p:sp>
        <p:nvSpPr>
          <p:cNvPr id="5" name="Rectangle 4">
            <a:extLst>
              <a:ext uri="{FF2B5EF4-FFF2-40B4-BE49-F238E27FC236}">
                <a16:creationId xmlns:a16="http://schemas.microsoft.com/office/drawing/2014/main" id="{273C9068-7F68-419E-9207-10CCCFB178DC}"/>
              </a:ext>
            </a:extLst>
          </p:cNvPr>
          <p:cNvSpPr/>
          <p:nvPr/>
        </p:nvSpPr>
        <p:spPr>
          <a:xfrm>
            <a:off x="1172705" y="4336222"/>
            <a:ext cx="8730713" cy="2308324"/>
          </a:xfrm>
          <a:prstGeom prst="rect">
            <a:avLst/>
          </a:prstGeom>
          <a:ln>
            <a:solidFill>
              <a:schemeClr val="tx1"/>
            </a:solidFill>
          </a:ln>
        </p:spPr>
        <p:txBody>
          <a:bodyPr wrap="square">
            <a:spAutoFit/>
          </a:bodyPr>
          <a:lstStyle/>
          <a:p>
            <a:r>
              <a:rPr lang="en-US">
                <a:solidFill>
                  <a:srgbClr val="003296"/>
                </a:solidFill>
                <a:highlight>
                  <a:srgbClr val="FFFFFF"/>
                </a:highlight>
              </a:rPr>
              <a:t>&lt;xs:group</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"hidden_hexBinary4_Group"</a:t>
            </a:r>
            <a:r>
              <a:rPr lang="en-US">
                <a:solidFill>
                  <a:srgbClr val="000096"/>
                </a:solidFill>
                <a:highlight>
                  <a:srgbClr val="FFFFFF"/>
                </a:highlight>
              </a:rPr>
              <a:t>&gt;</a:t>
            </a:r>
            <a:r>
              <a:rPr lang="en-US">
                <a:solidFill>
                  <a:srgbClr val="000000"/>
                </a:solidFill>
                <a:highlight>
                  <a:srgbClr val="FFFFFF"/>
                </a:highlight>
              </a:rPr>
              <a:t> </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"Hidden_byte1"</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"hexBinary1"</a:t>
            </a:r>
            <a:r>
              <a:rPr lang="en-US">
                <a:solidFill>
                  <a:srgbClr val="F5844C"/>
                </a:solidFill>
                <a:highlight>
                  <a:srgbClr val="FFFFFF"/>
                </a:highlight>
              </a:rPr>
              <a:t> dfdl:outputValueCalc</a:t>
            </a:r>
            <a:r>
              <a:rPr lang="en-US">
                <a:solidFill>
                  <a:srgbClr val="FF8040"/>
                </a:solidFill>
                <a:highlight>
                  <a:srgbClr val="FFFFFF"/>
                </a:highlight>
              </a:rPr>
              <a:t>=</a:t>
            </a:r>
            <a:r>
              <a:rPr lang="en-US">
                <a:solidFill>
                  <a:srgbClr val="993300"/>
                </a:solidFill>
                <a:highlight>
                  <a:srgbClr val="FFFFFF"/>
                </a:highlight>
              </a:rPr>
              <a:t>'{ … }'</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"Hidden_byte2"</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"hexBinary1"</a:t>
            </a:r>
            <a:r>
              <a:rPr lang="en-US">
                <a:solidFill>
                  <a:srgbClr val="F5844C"/>
                </a:solidFill>
                <a:highlight>
                  <a:srgbClr val="FFFFFF"/>
                </a:highlight>
              </a:rPr>
              <a:t> dfdl:outputValueCalc</a:t>
            </a:r>
            <a:r>
              <a:rPr lang="en-US">
                <a:solidFill>
                  <a:srgbClr val="FF8040"/>
                </a:solidFill>
                <a:highlight>
                  <a:srgbClr val="FFFFFF"/>
                </a:highlight>
              </a:rPr>
              <a:t>=</a:t>
            </a:r>
            <a:r>
              <a:rPr lang="en-US">
                <a:solidFill>
                  <a:srgbClr val="993300"/>
                </a:solidFill>
                <a:highlight>
                  <a:srgbClr val="FFFFFF"/>
                </a:highlight>
              </a:rPr>
              <a:t>'{ … }'</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"Hidden_byte3"</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"hexBinary1"</a:t>
            </a:r>
            <a:r>
              <a:rPr lang="en-US">
                <a:solidFill>
                  <a:srgbClr val="F5844C"/>
                </a:solidFill>
                <a:highlight>
                  <a:srgbClr val="FFFFFF"/>
                </a:highlight>
              </a:rPr>
              <a:t> dfdl:outputValueCalc</a:t>
            </a:r>
            <a:r>
              <a:rPr lang="en-US">
                <a:solidFill>
                  <a:srgbClr val="FF8040"/>
                </a:solidFill>
                <a:highlight>
                  <a:srgbClr val="FFFFFF"/>
                </a:highlight>
              </a:rPr>
              <a:t>=</a:t>
            </a:r>
            <a:r>
              <a:rPr lang="en-US">
                <a:solidFill>
                  <a:srgbClr val="993300"/>
                </a:solidFill>
                <a:highlight>
                  <a:srgbClr val="FFFFFF"/>
                </a:highlight>
              </a:rPr>
              <a:t>'{ … }'</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"Hidden_byte4"</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"hexBinary1"</a:t>
            </a:r>
            <a:r>
              <a:rPr lang="en-US">
                <a:solidFill>
                  <a:srgbClr val="F5844C"/>
                </a:solidFill>
                <a:highlight>
                  <a:srgbClr val="FFFFFF"/>
                </a:highlight>
              </a:rPr>
              <a:t> dfdl:outputValueCalc</a:t>
            </a:r>
            <a:r>
              <a:rPr lang="en-US">
                <a:solidFill>
                  <a:srgbClr val="FF8040"/>
                </a:solidFill>
                <a:highlight>
                  <a:srgbClr val="FFFFFF"/>
                </a:highlight>
              </a:rPr>
              <a:t>=</a:t>
            </a:r>
            <a:r>
              <a:rPr lang="en-US">
                <a:solidFill>
                  <a:srgbClr val="993300"/>
                </a:solidFill>
                <a:highlight>
                  <a:srgbClr val="FFFFFF"/>
                </a:highlight>
              </a:rPr>
              <a:t>'{ … }'</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3296"/>
                </a:solidFill>
                <a:highlight>
                  <a:srgbClr val="FFFFFF"/>
                </a:highlight>
              </a:rPr>
              <a:t>&lt;/xs:group&gt;</a:t>
            </a:r>
          </a:p>
        </p:txBody>
      </p:sp>
      <p:sp>
        <p:nvSpPr>
          <p:cNvPr id="3" name="Speech Bubble: Rectangle 2">
            <a:extLst>
              <a:ext uri="{FF2B5EF4-FFF2-40B4-BE49-F238E27FC236}">
                <a16:creationId xmlns:a16="http://schemas.microsoft.com/office/drawing/2014/main" id="{4DF7CA64-A594-459E-9916-30D46A1EB617}"/>
              </a:ext>
            </a:extLst>
          </p:cNvPr>
          <p:cNvSpPr/>
          <p:nvPr/>
        </p:nvSpPr>
        <p:spPr>
          <a:xfrm>
            <a:off x="9221492" y="1921790"/>
            <a:ext cx="2774196" cy="1507210"/>
          </a:xfrm>
          <a:prstGeom prst="wedgeRectCallout">
            <a:avLst>
              <a:gd name="adj1" fmla="val -52118"/>
              <a:gd name="adj2" fmla="val 1509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Replace the ellipses with what?</a:t>
            </a:r>
          </a:p>
        </p:txBody>
      </p:sp>
    </p:spTree>
    <p:extLst>
      <p:ext uri="{BB962C8B-B14F-4D97-AF65-F5344CB8AC3E}">
        <p14:creationId xmlns:p14="http://schemas.microsoft.com/office/powerpoint/2010/main" val="18011994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87961-4A2D-4FA2-A7E9-25890B5FE632}"/>
              </a:ext>
            </a:extLst>
          </p:cNvPr>
          <p:cNvSpPr>
            <a:spLocks noGrp="1"/>
          </p:cNvSpPr>
          <p:nvPr>
            <p:ph type="title"/>
          </p:nvPr>
        </p:nvSpPr>
        <p:spPr/>
        <p:txBody>
          <a:bodyPr/>
          <a:lstStyle/>
          <a:p>
            <a:r>
              <a:rPr lang="en-US"/>
              <a:t>Answer to the Quiz</a:t>
            </a:r>
          </a:p>
        </p:txBody>
      </p:sp>
      <p:sp>
        <p:nvSpPr>
          <p:cNvPr id="4" name="Rectangle 3">
            <a:extLst>
              <a:ext uri="{FF2B5EF4-FFF2-40B4-BE49-F238E27FC236}">
                <a16:creationId xmlns:a16="http://schemas.microsoft.com/office/drawing/2014/main" id="{96C819EA-6A97-44B9-ABA3-CD28F57EE7BA}"/>
              </a:ext>
            </a:extLst>
          </p:cNvPr>
          <p:cNvSpPr/>
          <p:nvPr/>
        </p:nvSpPr>
        <p:spPr>
          <a:xfrm>
            <a:off x="1172705" y="1397035"/>
            <a:ext cx="8730713" cy="2862322"/>
          </a:xfrm>
          <a:prstGeom prst="rect">
            <a:avLst/>
          </a:prstGeom>
          <a:ln>
            <a:solidFill>
              <a:schemeClr val="tx1"/>
            </a:solidFill>
          </a:ln>
        </p:spPr>
        <p:txBody>
          <a:bodyPr wrap="square">
            <a:spAutoFit/>
          </a:bodyPr>
          <a:lstStyle/>
          <a:p>
            <a:r>
              <a:rPr lang="en-US">
                <a:solidFill>
                  <a:srgbClr val="003296"/>
                </a:solidFill>
                <a:highlight>
                  <a:srgbClr val="FFFFFF"/>
                </a:highlight>
              </a:rPr>
              <a:t>&lt;xs:complexType</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"addressType"</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dfdl:hiddenGroupRef</a:t>
            </a:r>
            <a:r>
              <a:rPr lang="en-US">
                <a:solidFill>
                  <a:srgbClr val="FF8040"/>
                </a:solidFill>
                <a:highlight>
                  <a:srgbClr val="FFFFFF"/>
                </a:highlight>
              </a:rPr>
              <a:t>=</a:t>
            </a:r>
            <a:r>
              <a:rPr lang="en-US">
                <a:solidFill>
                  <a:srgbClr val="993300"/>
                </a:solidFill>
                <a:highlight>
                  <a:srgbClr val="FFFFFF"/>
                </a:highlight>
              </a:rPr>
              <a:t>"hidden_hexBinary4_Group"</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"address_in_hex"</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dfdl:inputValueCalc</a:t>
            </a:r>
            <a:r>
              <a:rPr lang="en-US">
                <a:solidFill>
                  <a:srgbClr val="FF8040"/>
                </a:solidFill>
                <a:highlight>
                  <a:srgbClr val="FFFFFF"/>
                </a:highlight>
              </a:rPr>
              <a:t>=</a:t>
            </a:r>
            <a:r>
              <a:rPr lang="en-US">
                <a:solidFill>
                  <a:srgbClr val="993300"/>
                </a:solidFill>
                <a:highlight>
                  <a:srgbClr val="FFFFFF"/>
                </a:highlight>
              </a:rPr>
              <a:t>'{</a:t>
            </a:r>
            <a:br>
              <a:rPr lang="en-US">
                <a:solidFill>
                  <a:srgbClr val="000000"/>
                </a:solidFill>
                <a:highlight>
                  <a:srgbClr val="FFFFFF"/>
                </a:highlight>
              </a:rPr>
            </a:br>
            <a:r>
              <a:rPr lang="en-US">
                <a:solidFill>
                  <a:srgbClr val="993300"/>
                </a:solidFill>
                <a:highlight>
                  <a:srgbClr val="FFFFFF"/>
                </a:highlight>
              </a:rPr>
              <a:t>            fn:concat(  xs:string(../Hidden_byte4), </a:t>
            </a:r>
            <a:br>
              <a:rPr lang="en-US">
                <a:solidFill>
                  <a:srgbClr val="000000"/>
                </a:solidFill>
                <a:highlight>
                  <a:srgbClr val="FFFFFF"/>
                </a:highlight>
              </a:rPr>
            </a:br>
            <a:r>
              <a:rPr lang="en-US">
                <a:solidFill>
                  <a:srgbClr val="993300"/>
                </a:solidFill>
                <a:highlight>
                  <a:srgbClr val="FFFFFF"/>
                </a:highlight>
              </a:rPr>
              <a:t>           	 xs:string(../Hidden_byte3), </a:t>
            </a:r>
            <a:br>
              <a:rPr lang="en-US">
                <a:solidFill>
                  <a:srgbClr val="000000"/>
                </a:solidFill>
                <a:highlight>
                  <a:srgbClr val="FFFFFF"/>
                </a:highlight>
              </a:rPr>
            </a:br>
            <a:r>
              <a:rPr lang="en-US">
                <a:solidFill>
                  <a:srgbClr val="993300"/>
                </a:solidFill>
                <a:highlight>
                  <a:srgbClr val="FFFFFF"/>
                </a:highlight>
              </a:rPr>
              <a:t>            	xs:string(../Hidden_byte2), </a:t>
            </a:r>
            <a:br>
              <a:rPr lang="en-US">
                <a:solidFill>
                  <a:srgbClr val="000000"/>
                </a:solidFill>
                <a:highlight>
                  <a:srgbClr val="FFFFFF"/>
                </a:highlight>
              </a:rPr>
            </a:br>
            <a:r>
              <a:rPr lang="en-US">
                <a:solidFill>
                  <a:srgbClr val="993300"/>
                </a:solidFill>
                <a:highlight>
                  <a:srgbClr val="FFFFFF"/>
                </a:highlight>
              </a:rPr>
              <a:t>           	xs:string(../Hidden_byte1)) }'</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3296"/>
                </a:solidFill>
                <a:highlight>
                  <a:srgbClr val="FFFFFF"/>
                </a:highlight>
              </a:rPr>
              <a:t>&lt;/xs:complexType&gt;</a:t>
            </a:r>
          </a:p>
        </p:txBody>
      </p:sp>
      <p:sp>
        <p:nvSpPr>
          <p:cNvPr id="5" name="Rectangle 4">
            <a:extLst>
              <a:ext uri="{FF2B5EF4-FFF2-40B4-BE49-F238E27FC236}">
                <a16:creationId xmlns:a16="http://schemas.microsoft.com/office/drawing/2014/main" id="{273C9068-7F68-419E-9207-10CCCFB178DC}"/>
              </a:ext>
            </a:extLst>
          </p:cNvPr>
          <p:cNvSpPr/>
          <p:nvPr/>
        </p:nvSpPr>
        <p:spPr>
          <a:xfrm>
            <a:off x="1172705" y="4336222"/>
            <a:ext cx="8730713" cy="2308324"/>
          </a:xfrm>
          <a:prstGeom prst="rect">
            <a:avLst/>
          </a:prstGeom>
          <a:ln>
            <a:solidFill>
              <a:schemeClr val="tx1"/>
            </a:solidFill>
          </a:ln>
        </p:spPr>
        <p:txBody>
          <a:bodyPr wrap="square">
            <a:spAutoFit/>
          </a:bodyPr>
          <a:lstStyle/>
          <a:p>
            <a:r>
              <a:rPr lang="en-US">
                <a:solidFill>
                  <a:srgbClr val="003296"/>
                </a:solidFill>
                <a:highlight>
                  <a:srgbClr val="FFFFFF"/>
                </a:highlight>
              </a:rPr>
              <a:t>&lt;xs:group</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"hidden_hexBinary4_Group"</a:t>
            </a:r>
            <a:r>
              <a:rPr lang="en-US">
                <a:solidFill>
                  <a:srgbClr val="000096"/>
                </a:solidFill>
                <a:highlight>
                  <a:srgbClr val="FFFFFF"/>
                </a:highlight>
              </a:rPr>
              <a:t>&gt;</a:t>
            </a:r>
            <a:r>
              <a:rPr lang="en-US">
                <a:solidFill>
                  <a:srgbClr val="000000"/>
                </a:solidFill>
                <a:highlight>
                  <a:srgbClr val="FFFFFF"/>
                </a:highlight>
              </a:rPr>
              <a:t> </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"Hidden_byte1"</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"hexBinary1"</a:t>
            </a:r>
            <a:r>
              <a:rPr lang="en-US">
                <a:solidFill>
                  <a:srgbClr val="F5844C"/>
                </a:solidFill>
                <a:highlight>
                  <a:srgbClr val="FFFFFF"/>
                </a:highlight>
              </a:rPr>
              <a:t> dfdl:outputValueCalc</a:t>
            </a:r>
            <a:r>
              <a:rPr lang="en-US">
                <a:solidFill>
                  <a:srgbClr val="FF8040"/>
                </a:solidFill>
                <a:highlight>
                  <a:srgbClr val="FFFFFF"/>
                </a:highlight>
              </a:rPr>
              <a:t>=</a:t>
            </a:r>
            <a:r>
              <a:rPr lang="en-US">
                <a:solidFill>
                  <a:srgbClr val="993300"/>
                </a:solidFill>
                <a:highlight>
                  <a:srgbClr val="FFFFFF"/>
                </a:highlight>
              </a:rPr>
              <a:t>'{ … }'</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"Hidden_byte2"</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"hexBinary1"</a:t>
            </a:r>
            <a:r>
              <a:rPr lang="en-US">
                <a:solidFill>
                  <a:srgbClr val="F5844C"/>
                </a:solidFill>
                <a:highlight>
                  <a:srgbClr val="FFFFFF"/>
                </a:highlight>
              </a:rPr>
              <a:t> dfdl:outputValueCalc</a:t>
            </a:r>
            <a:r>
              <a:rPr lang="en-US">
                <a:solidFill>
                  <a:srgbClr val="FF8040"/>
                </a:solidFill>
                <a:highlight>
                  <a:srgbClr val="FFFFFF"/>
                </a:highlight>
              </a:rPr>
              <a:t>=</a:t>
            </a:r>
            <a:r>
              <a:rPr lang="en-US">
                <a:solidFill>
                  <a:srgbClr val="993300"/>
                </a:solidFill>
                <a:highlight>
                  <a:srgbClr val="FFFFFF"/>
                </a:highlight>
              </a:rPr>
              <a:t>'{ … }'</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"Hidden_byte3"</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"hexBinary1"</a:t>
            </a:r>
            <a:r>
              <a:rPr lang="en-US">
                <a:solidFill>
                  <a:srgbClr val="F5844C"/>
                </a:solidFill>
                <a:highlight>
                  <a:srgbClr val="FFFFFF"/>
                </a:highlight>
              </a:rPr>
              <a:t> dfdl:outputValueCalc</a:t>
            </a:r>
            <a:r>
              <a:rPr lang="en-US">
                <a:solidFill>
                  <a:srgbClr val="FF8040"/>
                </a:solidFill>
                <a:highlight>
                  <a:srgbClr val="FFFFFF"/>
                </a:highlight>
              </a:rPr>
              <a:t>=</a:t>
            </a:r>
            <a:r>
              <a:rPr lang="en-US">
                <a:solidFill>
                  <a:srgbClr val="993300"/>
                </a:solidFill>
                <a:highlight>
                  <a:srgbClr val="FFFFFF"/>
                </a:highlight>
              </a:rPr>
              <a:t>'{ … }'</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"Hidden_byte4"</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"hexBinary1"</a:t>
            </a:r>
            <a:r>
              <a:rPr lang="en-US">
                <a:solidFill>
                  <a:srgbClr val="F5844C"/>
                </a:solidFill>
                <a:highlight>
                  <a:srgbClr val="FFFFFF"/>
                </a:highlight>
              </a:rPr>
              <a:t> dfdl:outputValueCalc</a:t>
            </a:r>
            <a:r>
              <a:rPr lang="en-US">
                <a:solidFill>
                  <a:srgbClr val="FF8040"/>
                </a:solidFill>
                <a:highlight>
                  <a:srgbClr val="FFFFFF"/>
                </a:highlight>
              </a:rPr>
              <a:t>=</a:t>
            </a:r>
            <a:r>
              <a:rPr lang="en-US">
                <a:solidFill>
                  <a:srgbClr val="993300"/>
                </a:solidFill>
                <a:highlight>
                  <a:srgbClr val="FFFFFF"/>
                </a:highlight>
              </a:rPr>
              <a:t>'{ … }'</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3296"/>
                </a:solidFill>
                <a:highlight>
                  <a:srgbClr val="FFFFFF"/>
                </a:highlight>
              </a:rPr>
              <a:t>&lt;/xs:group&gt;</a:t>
            </a:r>
          </a:p>
        </p:txBody>
      </p:sp>
      <p:sp>
        <p:nvSpPr>
          <p:cNvPr id="3" name="Speech Bubble: Rectangle 2">
            <a:extLst>
              <a:ext uri="{FF2B5EF4-FFF2-40B4-BE49-F238E27FC236}">
                <a16:creationId xmlns:a16="http://schemas.microsoft.com/office/drawing/2014/main" id="{4DF7CA64-A594-459E-9916-30D46A1EB617}"/>
              </a:ext>
            </a:extLst>
          </p:cNvPr>
          <p:cNvSpPr/>
          <p:nvPr/>
        </p:nvSpPr>
        <p:spPr>
          <a:xfrm>
            <a:off x="7160217" y="1921790"/>
            <a:ext cx="4835471" cy="1507210"/>
          </a:xfrm>
          <a:prstGeom prst="wedgeRectCallout">
            <a:avLst>
              <a:gd name="adj1" fmla="val -8208"/>
              <a:gd name="adj2" fmla="val 1529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xs:hexBinary(fn:substring(../address_in_hex, 7,2))</a:t>
            </a:r>
          </a:p>
        </p:txBody>
      </p:sp>
    </p:spTree>
    <p:extLst>
      <p:ext uri="{BB962C8B-B14F-4D97-AF65-F5344CB8AC3E}">
        <p14:creationId xmlns:p14="http://schemas.microsoft.com/office/powerpoint/2010/main" val="5738763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87961-4A2D-4FA2-A7E9-25890B5FE632}"/>
              </a:ext>
            </a:extLst>
          </p:cNvPr>
          <p:cNvSpPr>
            <a:spLocks noGrp="1"/>
          </p:cNvSpPr>
          <p:nvPr>
            <p:ph type="title"/>
          </p:nvPr>
        </p:nvSpPr>
        <p:spPr/>
        <p:txBody>
          <a:bodyPr/>
          <a:lstStyle/>
          <a:p>
            <a:r>
              <a:rPr lang="en-US"/>
              <a:t>Answer to the Quiz (cont.)</a:t>
            </a:r>
          </a:p>
        </p:txBody>
      </p:sp>
      <p:sp>
        <p:nvSpPr>
          <p:cNvPr id="4" name="Rectangle 3">
            <a:extLst>
              <a:ext uri="{FF2B5EF4-FFF2-40B4-BE49-F238E27FC236}">
                <a16:creationId xmlns:a16="http://schemas.microsoft.com/office/drawing/2014/main" id="{96C819EA-6A97-44B9-ABA3-CD28F57EE7BA}"/>
              </a:ext>
            </a:extLst>
          </p:cNvPr>
          <p:cNvSpPr/>
          <p:nvPr/>
        </p:nvSpPr>
        <p:spPr>
          <a:xfrm>
            <a:off x="1172705" y="1397035"/>
            <a:ext cx="8730713" cy="2862322"/>
          </a:xfrm>
          <a:prstGeom prst="rect">
            <a:avLst/>
          </a:prstGeom>
          <a:ln>
            <a:solidFill>
              <a:schemeClr val="tx1"/>
            </a:solidFill>
          </a:ln>
        </p:spPr>
        <p:txBody>
          <a:bodyPr wrap="square">
            <a:spAutoFit/>
          </a:bodyPr>
          <a:lstStyle/>
          <a:p>
            <a:r>
              <a:rPr lang="en-US">
                <a:solidFill>
                  <a:srgbClr val="003296"/>
                </a:solidFill>
                <a:highlight>
                  <a:srgbClr val="FFFFFF"/>
                </a:highlight>
              </a:rPr>
              <a:t>&lt;xs:complexType</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"addressType"</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dfdl:hiddenGroupRef</a:t>
            </a:r>
            <a:r>
              <a:rPr lang="en-US">
                <a:solidFill>
                  <a:srgbClr val="FF8040"/>
                </a:solidFill>
                <a:highlight>
                  <a:srgbClr val="FFFFFF"/>
                </a:highlight>
              </a:rPr>
              <a:t>=</a:t>
            </a:r>
            <a:r>
              <a:rPr lang="en-US">
                <a:solidFill>
                  <a:srgbClr val="993300"/>
                </a:solidFill>
                <a:highlight>
                  <a:srgbClr val="FFFFFF"/>
                </a:highlight>
              </a:rPr>
              <a:t>"hidden_hexBinary4_Group"</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"address_in_hex"</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dfdl:inputValueCalc</a:t>
            </a:r>
            <a:r>
              <a:rPr lang="en-US">
                <a:solidFill>
                  <a:srgbClr val="FF8040"/>
                </a:solidFill>
                <a:highlight>
                  <a:srgbClr val="FFFFFF"/>
                </a:highlight>
              </a:rPr>
              <a:t>=</a:t>
            </a:r>
            <a:r>
              <a:rPr lang="en-US">
                <a:solidFill>
                  <a:srgbClr val="993300"/>
                </a:solidFill>
                <a:highlight>
                  <a:srgbClr val="FFFFFF"/>
                </a:highlight>
              </a:rPr>
              <a:t>'{</a:t>
            </a:r>
            <a:br>
              <a:rPr lang="en-US">
                <a:solidFill>
                  <a:srgbClr val="000000"/>
                </a:solidFill>
                <a:highlight>
                  <a:srgbClr val="FFFFFF"/>
                </a:highlight>
              </a:rPr>
            </a:br>
            <a:r>
              <a:rPr lang="en-US">
                <a:solidFill>
                  <a:srgbClr val="993300"/>
                </a:solidFill>
                <a:highlight>
                  <a:srgbClr val="FFFFFF"/>
                </a:highlight>
              </a:rPr>
              <a:t>            fn:concat(  xs:string(../Hidden_byte4), </a:t>
            </a:r>
            <a:br>
              <a:rPr lang="en-US">
                <a:solidFill>
                  <a:srgbClr val="000000"/>
                </a:solidFill>
                <a:highlight>
                  <a:srgbClr val="FFFFFF"/>
                </a:highlight>
              </a:rPr>
            </a:br>
            <a:r>
              <a:rPr lang="en-US">
                <a:solidFill>
                  <a:srgbClr val="993300"/>
                </a:solidFill>
                <a:highlight>
                  <a:srgbClr val="FFFFFF"/>
                </a:highlight>
              </a:rPr>
              <a:t>           	 xs:string(../Hidden_byte3), </a:t>
            </a:r>
            <a:br>
              <a:rPr lang="en-US">
                <a:solidFill>
                  <a:srgbClr val="000000"/>
                </a:solidFill>
                <a:highlight>
                  <a:srgbClr val="FFFFFF"/>
                </a:highlight>
              </a:rPr>
            </a:br>
            <a:r>
              <a:rPr lang="en-US">
                <a:solidFill>
                  <a:srgbClr val="993300"/>
                </a:solidFill>
                <a:highlight>
                  <a:srgbClr val="FFFFFF"/>
                </a:highlight>
              </a:rPr>
              <a:t>            	xs:string(../Hidden_byte2), </a:t>
            </a:r>
            <a:br>
              <a:rPr lang="en-US">
                <a:solidFill>
                  <a:srgbClr val="000000"/>
                </a:solidFill>
                <a:highlight>
                  <a:srgbClr val="FFFFFF"/>
                </a:highlight>
              </a:rPr>
            </a:br>
            <a:r>
              <a:rPr lang="en-US">
                <a:solidFill>
                  <a:srgbClr val="993300"/>
                </a:solidFill>
                <a:highlight>
                  <a:srgbClr val="FFFFFF"/>
                </a:highlight>
              </a:rPr>
              <a:t>           	xs:string(../Hidden_byte1)) }'</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3296"/>
                </a:solidFill>
                <a:highlight>
                  <a:srgbClr val="FFFFFF"/>
                </a:highlight>
              </a:rPr>
              <a:t>&lt;/xs:complexType&gt;</a:t>
            </a:r>
          </a:p>
        </p:txBody>
      </p:sp>
      <p:sp>
        <p:nvSpPr>
          <p:cNvPr id="5" name="Rectangle 4">
            <a:extLst>
              <a:ext uri="{FF2B5EF4-FFF2-40B4-BE49-F238E27FC236}">
                <a16:creationId xmlns:a16="http://schemas.microsoft.com/office/drawing/2014/main" id="{273C9068-7F68-419E-9207-10CCCFB178DC}"/>
              </a:ext>
            </a:extLst>
          </p:cNvPr>
          <p:cNvSpPr/>
          <p:nvPr/>
        </p:nvSpPr>
        <p:spPr>
          <a:xfrm>
            <a:off x="1172705" y="4336222"/>
            <a:ext cx="8730713" cy="2308324"/>
          </a:xfrm>
          <a:prstGeom prst="rect">
            <a:avLst/>
          </a:prstGeom>
          <a:ln>
            <a:solidFill>
              <a:schemeClr val="tx1"/>
            </a:solidFill>
          </a:ln>
        </p:spPr>
        <p:txBody>
          <a:bodyPr wrap="square">
            <a:spAutoFit/>
          </a:bodyPr>
          <a:lstStyle/>
          <a:p>
            <a:r>
              <a:rPr lang="en-US">
                <a:solidFill>
                  <a:srgbClr val="003296"/>
                </a:solidFill>
                <a:highlight>
                  <a:srgbClr val="FFFFFF"/>
                </a:highlight>
              </a:rPr>
              <a:t>&lt;xs:group</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"hidden_hexBinary4_Group"</a:t>
            </a:r>
            <a:r>
              <a:rPr lang="en-US">
                <a:solidFill>
                  <a:srgbClr val="000096"/>
                </a:solidFill>
                <a:highlight>
                  <a:srgbClr val="FFFFFF"/>
                </a:highlight>
              </a:rPr>
              <a:t>&gt;</a:t>
            </a:r>
            <a:r>
              <a:rPr lang="en-US">
                <a:solidFill>
                  <a:srgbClr val="000000"/>
                </a:solidFill>
                <a:highlight>
                  <a:srgbClr val="FFFFFF"/>
                </a:highlight>
              </a:rPr>
              <a:t> </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"Hidden_byte1"</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"hexBinary1"</a:t>
            </a:r>
            <a:r>
              <a:rPr lang="en-US">
                <a:solidFill>
                  <a:srgbClr val="F5844C"/>
                </a:solidFill>
                <a:highlight>
                  <a:srgbClr val="FFFFFF"/>
                </a:highlight>
              </a:rPr>
              <a:t> dfdl:outputValueCalc</a:t>
            </a:r>
            <a:r>
              <a:rPr lang="en-US">
                <a:solidFill>
                  <a:srgbClr val="FF8040"/>
                </a:solidFill>
                <a:highlight>
                  <a:srgbClr val="FFFFFF"/>
                </a:highlight>
              </a:rPr>
              <a:t>=</a:t>
            </a:r>
            <a:r>
              <a:rPr lang="en-US">
                <a:solidFill>
                  <a:srgbClr val="993300"/>
                </a:solidFill>
                <a:highlight>
                  <a:srgbClr val="FFFFFF"/>
                </a:highlight>
              </a:rPr>
              <a:t>'{ … }'</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"Hidden_byte2"</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"hexBinary1"</a:t>
            </a:r>
            <a:r>
              <a:rPr lang="en-US">
                <a:solidFill>
                  <a:srgbClr val="F5844C"/>
                </a:solidFill>
                <a:highlight>
                  <a:srgbClr val="FFFFFF"/>
                </a:highlight>
              </a:rPr>
              <a:t> dfdl:outputValueCalc</a:t>
            </a:r>
            <a:r>
              <a:rPr lang="en-US">
                <a:solidFill>
                  <a:srgbClr val="FF8040"/>
                </a:solidFill>
                <a:highlight>
                  <a:srgbClr val="FFFFFF"/>
                </a:highlight>
              </a:rPr>
              <a:t>=</a:t>
            </a:r>
            <a:r>
              <a:rPr lang="en-US">
                <a:solidFill>
                  <a:srgbClr val="993300"/>
                </a:solidFill>
                <a:highlight>
                  <a:srgbClr val="FFFFFF"/>
                </a:highlight>
              </a:rPr>
              <a:t>'{ … }'</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"Hidden_byte3"</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"hexBinary1"</a:t>
            </a:r>
            <a:r>
              <a:rPr lang="en-US">
                <a:solidFill>
                  <a:srgbClr val="F5844C"/>
                </a:solidFill>
                <a:highlight>
                  <a:srgbClr val="FFFFFF"/>
                </a:highlight>
              </a:rPr>
              <a:t> dfdl:outputValueCalc</a:t>
            </a:r>
            <a:r>
              <a:rPr lang="en-US">
                <a:solidFill>
                  <a:srgbClr val="FF8040"/>
                </a:solidFill>
                <a:highlight>
                  <a:srgbClr val="FFFFFF"/>
                </a:highlight>
              </a:rPr>
              <a:t>=</a:t>
            </a:r>
            <a:r>
              <a:rPr lang="en-US">
                <a:solidFill>
                  <a:srgbClr val="993300"/>
                </a:solidFill>
                <a:highlight>
                  <a:srgbClr val="FFFFFF"/>
                </a:highlight>
              </a:rPr>
              <a:t>'{ … }'</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"Hidden_byte4"</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"hexBinary1"</a:t>
            </a:r>
            <a:r>
              <a:rPr lang="en-US">
                <a:solidFill>
                  <a:srgbClr val="F5844C"/>
                </a:solidFill>
                <a:highlight>
                  <a:srgbClr val="FFFFFF"/>
                </a:highlight>
              </a:rPr>
              <a:t> dfdl:outputValueCalc</a:t>
            </a:r>
            <a:r>
              <a:rPr lang="en-US">
                <a:solidFill>
                  <a:srgbClr val="FF8040"/>
                </a:solidFill>
                <a:highlight>
                  <a:srgbClr val="FFFFFF"/>
                </a:highlight>
              </a:rPr>
              <a:t>=</a:t>
            </a:r>
            <a:r>
              <a:rPr lang="en-US">
                <a:solidFill>
                  <a:srgbClr val="993300"/>
                </a:solidFill>
                <a:highlight>
                  <a:srgbClr val="FFFFFF"/>
                </a:highlight>
              </a:rPr>
              <a:t>'{ … }'</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3296"/>
                </a:solidFill>
                <a:highlight>
                  <a:srgbClr val="FFFFFF"/>
                </a:highlight>
              </a:rPr>
              <a:t>&lt;/xs:group&gt;</a:t>
            </a:r>
          </a:p>
        </p:txBody>
      </p:sp>
      <p:sp>
        <p:nvSpPr>
          <p:cNvPr id="3" name="Speech Bubble: Rectangle 2">
            <a:extLst>
              <a:ext uri="{FF2B5EF4-FFF2-40B4-BE49-F238E27FC236}">
                <a16:creationId xmlns:a16="http://schemas.microsoft.com/office/drawing/2014/main" id="{4DF7CA64-A594-459E-9916-30D46A1EB617}"/>
              </a:ext>
            </a:extLst>
          </p:cNvPr>
          <p:cNvSpPr/>
          <p:nvPr/>
        </p:nvSpPr>
        <p:spPr>
          <a:xfrm>
            <a:off x="7160217" y="1921790"/>
            <a:ext cx="4835471" cy="1507210"/>
          </a:xfrm>
          <a:prstGeom prst="wedgeRectCallout">
            <a:avLst>
              <a:gd name="adj1" fmla="val -8208"/>
              <a:gd name="adj2" fmla="val 1735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xs:hexBinary(fn:substring(../address_in_hex, 5,2))</a:t>
            </a:r>
          </a:p>
        </p:txBody>
      </p:sp>
    </p:spTree>
    <p:extLst>
      <p:ext uri="{BB962C8B-B14F-4D97-AF65-F5344CB8AC3E}">
        <p14:creationId xmlns:p14="http://schemas.microsoft.com/office/powerpoint/2010/main" val="948173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DA65A-8180-4EB5-836D-1A7CD8D6F932}"/>
              </a:ext>
            </a:extLst>
          </p:cNvPr>
          <p:cNvSpPr>
            <a:spLocks noGrp="1"/>
          </p:cNvSpPr>
          <p:nvPr>
            <p:ph type="title"/>
          </p:nvPr>
        </p:nvSpPr>
        <p:spPr/>
        <p:txBody>
          <a:bodyPr/>
          <a:lstStyle/>
          <a:p>
            <a:r>
              <a:rPr lang="en-US"/>
              <a:t>EXE format = headers followed by sections</a:t>
            </a:r>
          </a:p>
        </p:txBody>
      </p:sp>
      <p:sp>
        <p:nvSpPr>
          <p:cNvPr id="3" name="Content Placeholder 2">
            <a:extLst>
              <a:ext uri="{FF2B5EF4-FFF2-40B4-BE49-F238E27FC236}">
                <a16:creationId xmlns:a16="http://schemas.microsoft.com/office/drawing/2014/main" id="{E13AEA0F-30C1-433D-877C-6C691A0E2CB5}"/>
              </a:ext>
            </a:extLst>
          </p:cNvPr>
          <p:cNvSpPr>
            <a:spLocks noGrp="1"/>
          </p:cNvSpPr>
          <p:nvPr>
            <p:ph idx="1"/>
          </p:nvPr>
        </p:nvSpPr>
        <p:spPr>
          <a:xfrm>
            <a:off x="616449" y="1371602"/>
            <a:ext cx="11236720" cy="4130296"/>
          </a:xfrm>
        </p:spPr>
        <p:txBody>
          <a:bodyPr/>
          <a:lstStyle/>
          <a:p>
            <a:pPr>
              <a:lnSpc>
                <a:spcPts val="3000"/>
              </a:lnSpc>
            </a:pPr>
            <a:r>
              <a:rPr lang="en-US"/>
              <a:t>An exe file contains everything needed to execute.</a:t>
            </a:r>
          </a:p>
          <a:p>
            <a:pPr lvl="1">
              <a:lnSpc>
                <a:spcPts val="3000"/>
              </a:lnSpc>
              <a:spcAft>
                <a:spcPts val="1200"/>
              </a:spcAft>
            </a:pPr>
            <a:r>
              <a:rPr lang="en-US"/>
              <a:t>A linker has collected code from various libraries and merged them into the exe file.</a:t>
            </a:r>
          </a:p>
          <a:p>
            <a:pPr>
              <a:lnSpc>
                <a:spcPts val="3000"/>
              </a:lnSpc>
              <a:spcAft>
                <a:spcPts val="1200"/>
              </a:spcAft>
            </a:pPr>
            <a:r>
              <a:rPr lang="en-US"/>
              <a:t>All that remains is for the loader to load the exe file into memory, perform some address relocations, and set the CPU’s register to point to the first instruction.</a:t>
            </a:r>
          </a:p>
          <a:p>
            <a:pPr>
              <a:lnSpc>
                <a:spcPts val="3000"/>
              </a:lnSpc>
            </a:pPr>
            <a:r>
              <a:rPr lang="en-US"/>
              <a:t>Each exe file contains headers followed by a bunch of sections. The sections contain code (machine/CPU instructions) and data. The headers describe what’s in each section.</a:t>
            </a:r>
          </a:p>
        </p:txBody>
      </p:sp>
      <p:sp>
        <p:nvSpPr>
          <p:cNvPr id="4" name="Footer Placeholder 3">
            <a:extLst>
              <a:ext uri="{FF2B5EF4-FFF2-40B4-BE49-F238E27FC236}">
                <a16:creationId xmlns:a16="http://schemas.microsoft.com/office/drawing/2014/main" id="{A204042B-83CE-46AD-A63E-1EFC717102A3}"/>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0431978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87961-4A2D-4FA2-A7E9-25890B5FE632}"/>
              </a:ext>
            </a:extLst>
          </p:cNvPr>
          <p:cNvSpPr>
            <a:spLocks noGrp="1"/>
          </p:cNvSpPr>
          <p:nvPr>
            <p:ph type="title"/>
          </p:nvPr>
        </p:nvSpPr>
        <p:spPr/>
        <p:txBody>
          <a:bodyPr/>
          <a:lstStyle/>
          <a:p>
            <a:r>
              <a:rPr lang="en-US"/>
              <a:t>Answer to the Quiz (cont.)</a:t>
            </a:r>
          </a:p>
        </p:txBody>
      </p:sp>
      <p:sp>
        <p:nvSpPr>
          <p:cNvPr id="4" name="Rectangle 3">
            <a:extLst>
              <a:ext uri="{FF2B5EF4-FFF2-40B4-BE49-F238E27FC236}">
                <a16:creationId xmlns:a16="http://schemas.microsoft.com/office/drawing/2014/main" id="{96C819EA-6A97-44B9-ABA3-CD28F57EE7BA}"/>
              </a:ext>
            </a:extLst>
          </p:cNvPr>
          <p:cNvSpPr/>
          <p:nvPr/>
        </p:nvSpPr>
        <p:spPr>
          <a:xfrm>
            <a:off x="1172705" y="1397035"/>
            <a:ext cx="8730713" cy="2862322"/>
          </a:xfrm>
          <a:prstGeom prst="rect">
            <a:avLst/>
          </a:prstGeom>
          <a:ln>
            <a:solidFill>
              <a:schemeClr val="tx1"/>
            </a:solidFill>
          </a:ln>
        </p:spPr>
        <p:txBody>
          <a:bodyPr wrap="square">
            <a:spAutoFit/>
          </a:bodyPr>
          <a:lstStyle/>
          <a:p>
            <a:r>
              <a:rPr lang="en-US">
                <a:solidFill>
                  <a:srgbClr val="003296"/>
                </a:solidFill>
                <a:highlight>
                  <a:srgbClr val="FFFFFF"/>
                </a:highlight>
              </a:rPr>
              <a:t>&lt;xs:complexType</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"addressType"</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dfdl:hiddenGroupRef</a:t>
            </a:r>
            <a:r>
              <a:rPr lang="en-US">
                <a:solidFill>
                  <a:srgbClr val="FF8040"/>
                </a:solidFill>
                <a:highlight>
                  <a:srgbClr val="FFFFFF"/>
                </a:highlight>
              </a:rPr>
              <a:t>=</a:t>
            </a:r>
            <a:r>
              <a:rPr lang="en-US">
                <a:solidFill>
                  <a:srgbClr val="993300"/>
                </a:solidFill>
                <a:highlight>
                  <a:srgbClr val="FFFFFF"/>
                </a:highlight>
              </a:rPr>
              <a:t>"hidden_hexBinary4_Group"</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"address_in_hex"</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dfdl:inputValueCalc</a:t>
            </a:r>
            <a:r>
              <a:rPr lang="en-US">
                <a:solidFill>
                  <a:srgbClr val="FF8040"/>
                </a:solidFill>
                <a:highlight>
                  <a:srgbClr val="FFFFFF"/>
                </a:highlight>
              </a:rPr>
              <a:t>=</a:t>
            </a:r>
            <a:r>
              <a:rPr lang="en-US">
                <a:solidFill>
                  <a:srgbClr val="993300"/>
                </a:solidFill>
                <a:highlight>
                  <a:srgbClr val="FFFFFF"/>
                </a:highlight>
              </a:rPr>
              <a:t>'{</a:t>
            </a:r>
            <a:br>
              <a:rPr lang="en-US">
                <a:solidFill>
                  <a:srgbClr val="000000"/>
                </a:solidFill>
                <a:highlight>
                  <a:srgbClr val="FFFFFF"/>
                </a:highlight>
              </a:rPr>
            </a:br>
            <a:r>
              <a:rPr lang="en-US">
                <a:solidFill>
                  <a:srgbClr val="993300"/>
                </a:solidFill>
                <a:highlight>
                  <a:srgbClr val="FFFFFF"/>
                </a:highlight>
              </a:rPr>
              <a:t>            fn:concat(  xs:string(../Hidden_byte4), </a:t>
            </a:r>
            <a:br>
              <a:rPr lang="en-US">
                <a:solidFill>
                  <a:srgbClr val="000000"/>
                </a:solidFill>
                <a:highlight>
                  <a:srgbClr val="FFFFFF"/>
                </a:highlight>
              </a:rPr>
            </a:br>
            <a:r>
              <a:rPr lang="en-US">
                <a:solidFill>
                  <a:srgbClr val="993300"/>
                </a:solidFill>
                <a:highlight>
                  <a:srgbClr val="FFFFFF"/>
                </a:highlight>
              </a:rPr>
              <a:t>           	 xs:string(../Hidden_byte3), </a:t>
            </a:r>
            <a:br>
              <a:rPr lang="en-US">
                <a:solidFill>
                  <a:srgbClr val="000000"/>
                </a:solidFill>
                <a:highlight>
                  <a:srgbClr val="FFFFFF"/>
                </a:highlight>
              </a:rPr>
            </a:br>
            <a:r>
              <a:rPr lang="en-US">
                <a:solidFill>
                  <a:srgbClr val="993300"/>
                </a:solidFill>
                <a:highlight>
                  <a:srgbClr val="FFFFFF"/>
                </a:highlight>
              </a:rPr>
              <a:t>            	xs:string(../Hidden_byte2), </a:t>
            </a:r>
            <a:br>
              <a:rPr lang="en-US">
                <a:solidFill>
                  <a:srgbClr val="000000"/>
                </a:solidFill>
                <a:highlight>
                  <a:srgbClr val="FFFFFF"/>
                </a:highlight>
              </a:rPr>
            </a:br>
            <a:r>
              <a:rPr lang="en-US">
                <a:solidFill>
                  <a:srgbClr val="993300"/>
                </a:solidFill>
                <a:highlight>
                  <a:srgbClr val="FFFFFF"/>
                </a:highlight>
              </a:rPr>
              <a:t>           	xs:string(../Hidden_byte1)) }'</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3296"/>
                </a:solidFill>
                <a:highlight>
                  <a:srgbClr val="FFFFFF"/>
                </a:highlight>
              </a:rPr>
              <a:t>&lt;/xs:complexType&gt;</a:t>
            </a:r>
          </a:p>
        </p:txBody>
      </p:sp>
      <p:sp>
        <p:nvSpPr>
          <p:cNvPr id="5" name="Rectangle 4">
            <a:extLst>
              <a:ext uri="{FF2B5EF4-FFF2-40B4-BE49-F238E27FC236}">
                <a16:creationId xmlns:a16="http://schemas.microsoft.com/office/drawing/2014/main" id="{273C9068-7F68-419E-9207-10CCCFB178DC}"/>
              </a:ext>
            </a:extLst>
          </p:cNvPr>
          <p:cNvSpPr/>
          <p:nvPr/>
        </p:nvSpPr>
        <p:spPr>
          <a:xfrm>
            <a:off x="1172705" y="4336222"/>
            <a:ext cx="8730713" cy="2308324"/>
          </a:xfrm>
          <a:prstGeom prst="rect">
            <a:avLst/>
          </a:prstGeom>
          <a:ln>
            <a:solidFill>
              <a:schemeClr val="tx1"/>
            </a:solidFill>
          </a:ln>
        </p:spPr>
        <p:txBody>
          <a:bodyPr wrap="square">
            <a:spAutoFit/>
          </a:bodyPr>
          <a:lstStyle/>
          <a:p>
            <a:r>
              <a:rPr lang="en-US">
                <a:solidFill>
                  <a:srgbClr val="003296"/>
                </a:solidFill>
                <a:highlight>
                  <a:srgbClr val="FFFFFF"/>
                </a:highlight>
              </a:rPr>
              <a:t>&lt;xs:group</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"hidden_hexBinary4_Group"</a:t>
            </a:r>
            <a:r>
              <a:rPr lang="en-US">
                <a:solidFill>
                  <a:srgbClr val="000096"/>
                </a:solidFill>
                <a:highlight>
                  <a:srgbClr val="FFFFFF"/>
                </a:highlight>
              </a:rPr>
              <a:t>&gt;</a:t>
            </a:r>
            <a:r>
              <a:rPr lang="en-US">
                <a:solidFill>
                  <a:srgbClr val="000000"/>
                </a:solidFill>
                <a:highlight>
                  <a:srgbClr val="FFFFFF"/>
                </a:highlight>
              </a:rPr>
              <a:t> </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"Hidden_byte1"</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"hexBinary1"</a:t>
            </a:r>
            <a:r>
              <a:rPr lang="en-US">
                <a:solidFill>
                  <a:srgbClr val="F5844C"/>
                </a:solidFill>
                <a:highlight>
                  <a:srgbClr val="FFFFFF"/>
                </a:highlight>
              </a:rPr>
              <a:t> dfdl:outputValueCalc</a:t>
            </a:r>
            <a:r>
              <a:rPr lang="en-US">
                <a:solidFill>
                  <a:srgbClr val="FF8040"/>
                </a:solidFill>
                <a:highlight>
                  <a:srgbClr val="FFFFFF"/>
                </a:highlight>
              </a:rPr>
              <a:t>=</a:t>
            </a:r>
            <a:r>
              <a:rPr lang="en-US">
                <a:solidFill>
                  <a:srgbClr val="993300"/>
                </a:solidFill>
                <a:highlight>
                  <a:srgbClr val="FFFFFF"/>
                </a:highlight>
              </a:rPr>
              <a:t>‘{ … }'</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"Hidden_byte2"</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"hexBinary1"</a:t>
            </a:r>
            <a:r>
              <a:rPr lang="en-US">
                <a:solidFill>
                  <a:srgbClr val="F5844C"/>
                </a:solidFill>
                <a:highlight>
                  <a:srgbClr val="FFFFFF"/>
                </a:highlight>
              </a:rPr>
              <a:t> dfdl:outputValueCalc</a:t>
            </a:r>
            <a:r>
              <a:rPr lang="en-US">
                <a:solidFill>
                  <a:srgbClr val="FF8040"/>
                </a:solidFill>
                <a:highlight>
                  <a:srgbClr val="FFFFFF"/>
                </a:highlight>
              </a:rPr>
              <a:t>=</a:t>
            </a:r>
            <a:r>
              <a:rPr lang="en-US">
                <a:solidFill>
                  <a:srgbClr val="993300"/>
                </a:solidFill>
                <a:highlight>
                  <a:srgbClr val="FFFFFF"/>
                </a:highlight>
              </a:rPr>
              <a:t>'{ … }'</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"Hidden_byte3"</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"hexBinary1"</a:t>
            </a:r>
            <a:r>
              <a:rPr lang="en-US">
                <a:solidFill>
                  <a:srgbClr val="F5844C"/>
                </a:solidFill>
                <a:highlight>
                  <a:srgbClr val="FFFFFF"/>
                </a:highlight>
              </a:rPr>
              <a:t> dfdl:outputValueCalc</a:t>
            </a:r>
            <a:r>
              <a:rPr lang="en-US">
                <a:solidFill>
                  <a:srgbClr val="FF8040"/>
                </a:solidFill>
                <a:highlight>
                  <a:srgbClr val="FFFFFF"/>
                </a:highlight>
              </a:rPr>
              <a:t>=</a:t>
            </a:r>
            <a:r>
              <a:rPr lang="en-US">
                <a:solidFill>
                  <a:srgbClr val="993300"/>
                </a:solidFill>
                <a:highlight>
                  <a:srgbClr val="FFFFFF"/>
                </a:highlight>
              </a:rPr>
              <a:t>'{ … }'</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"Hidden_byte4"</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"hexBinary1"</a:t>
            </a:r>
            <a:r>
              <a:rPr lang="en-US">
                <a:solidFill>
                  <a:srgbClr val="F5844C"/>
                </a:solidFill>
                <a:highlight>
                  <a:srgbClr val="FFFFFF"/>
                </a:highlight>
              </a:rPr>
              <a:t> dfdl:outputValueCalc</a:t>
            </a:r>
            <a:r>
              <a:rPr lang="en-US">
                <a:solidFill>
                  <a:srgbClr val="FF8040"/>
                </a:solidFill>
                <a:highlight>
                  <a:srgbClr val="FFFFFF"/>
                </a:highlight>
              </a:rPr>
              <a:t>=</a:t>
            </a:r>
            <a:r>
              <a:rPr lang="en-US">
                <a:solidFill>
                  <a:srgbClr val="993300"/>
                </a:solidFill>
                <a:highlight>
                  <a:srgbClr val="FFFFFF"/>
                </a:highlight>
              </a:rPr>
              <a:t>'{ … }'</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3296"/>
                </a:solidFill>
                <a:highlight>
                  <a:srgbClr val="FFFFFF"/>
                </a:highlight>
              </a:rPr>
              <a:t>&lt;/xs:group&gt;</a:t>
            </a:r>
          </a:p>
        </p:txBody>
      </p:sp>
      <p:sp>
        <p:nvSpPr>
          <p:cNvPr id="3" name="Speech Bubble: Rectangle 2">
            <a:extLst>
              <a:ext uri="{FF2B5EF4-FFF2-40B4-BE49-F238E27FC236}">
                <a16:creationId xmlns:a16="http://schemas.microsoft.com/office/drawing/2014/main" id="{4DF7CA64-A594-459E-9916-30D46A1EB617}"/>
              </a:ext>
            </a:extLst>
          </p:cNvPr>
          <p:cNvSpPr/>
          <p:nvPr/>
        </p:nvSpPr>
        <p:spPr>
          <a:xfrm>
            <a:off x="7160217" y="1921790"/>
            <a:ext cx="4835471" cy="1507210"/>
          </a:xfrm>
          <a:prstGeom prst="wedgeRectCallout">
            <a:avLst>
              <a:gd name="adj1" fmla="val -7887"/>
              <a:gd name="adj2" fmla="val 1920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xs:hexBinary(fn:substring(../address_in_hex, 3,2))</a:t>
            </a:r>
          </a:p>
        </p:txBody>
      </p:sp>
    </p:spTree>
    <p:extLst>
      <p:ext uri="{BB962C8B-B14F-4D97-AF65-F5344CB8AC3E}">
        <p14:creationId xmlns:p14="http://schemas.microsoft.com/office/powerpoint/2010/main" val="139248859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87961-4A2D-4FA2-A7E9-25890B5FE632}"/>
              </a:ext>
            </a:extLst>
          </p:cNvPr>
          <p:cNvSpPr>
            <a:spLocks noGrp="1"/>
          </p:cNvSpPr>
          <p:nvPr>
            <p:ph type="title"/>
          </p:nvPr>
        </p:nvSpPr>
        <p:spPr/>
        <p:txBody>
          <a:bodyPr/>
          <a:lstStyle/>
          <a:p>
            <a:r>
              <a:rPr lang="en-US"/>
              <a:t>Answer to the Quiz (cont.)</a:t>
            </a:r>
          </a:p>
        </p:txBody>
      </p:sp>
      <p:sp>
        <p:nvSpPr>
          <p:cNvPr id="4" name="Rectangle 3">
            <a:extLst>
              <a:ext uri="{FF2B5EF4-FFF2-40B4-BE49-F238E27FC236}">
                <a16:creationId xmlns:a16="http://schemas.microsoft.com/office/drawing/2014/main" id="{96C819EA-6A97-44B9-ABA3-CD28F57EE7BA}"/>
              </a:ext>
            </a:extLst>
          </p:cNvPr>
          <p:cNvSpPr/>
          <p:nvPr/>
        </p:nvSpPr>
        <p:spPr>
          <a:xfrm>
            <a:off x="1172705" y="1397035"/>
            <a:ext cx="8730713" cy="2862322"/>
          </a:xfrm>
          <a:prstGeom prst="rect">
            <a:avLst/>
          </a:prstGeom>
          <a:ln>
            <a:solidFill>
              <a:schemeClr val="tx1"/>
            </a:solidFill>
          </a:ln>
        </p:spPr>
        <p:txBody>
          <a:bodyPr wrap="square">
            <a:spAutoFit/>
          </a:bodyPr>
          <a:lstStyle/>
          <a:p>
            <a:r>
              <a:rPr lang="en-US">
                <a:solidFill>
                  <a:srgbClr val="003296"/>
                </a:solidFill>
                <a:highlight>
                  <a:srgbClr val="FFFFFF"/>
                </a:highlight>
              </a:rPr>
              <a:t>&lt;xs:complexType</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"addressType"</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dfdl:hiddenGroupRef</a:t>
            </a:r>
            <a:r>
              <a:rPr lang="en-US">
                <a:solidFill>
                  <a:srgbClr val="FF8040"/>
                </a:solidFill>
                <a:highlight>
                  <a:srgbClr val="FFFFFF"/>
                </a:highlight>
              </a:rPr>
              <a:t>=</a:t>
            </a:r>
            <a:r>
              <a:rPr lang="en-US">
                <a:solidFill>
                  <a:srgbClr val="993300"/>
                </a:solidFill>
                <a:highlight>
                  <a:srgbClr val="FFFFFF"/>
                </a:highlight>
              </a:rPr>
              <a:t>"hidden_hexBinary4_Group"</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"address_in_hex"</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dfdl:inputValueCalc</a:t>
            </a:r>
            <a:r>
              <a:rPr lang="en-US">
                <a:solidFill>
                  <a:srgbClr val="FF8040"/>
                </a:solidFill>
                <a:highlight>
                  <a:srgbClr val="FFFFFF"/>
                </a:highlight>
              </a:rPr>
              <a:t>=</a:t>
            </a:r>
            <a:r>
              <a:rPr lang="en-US">
                <a:solidFill>
                  <a:srgbClr val="993300"/>
                </a:solidFill>
                <a:highlight>
                  <a:srgbClr val="FFFFFF"/>
                </a:highlight>
              </a:rPr>
              <a:t>'{</a:t>
            </a:r>
            <a:br>
              <a:rPr lang="en-US">
                <a:solidFill>
                  <a:srgbClr val="000000"/>
                </a:solidFill>
                <a:highlight>
                  <a:srgbClr val="FFFFFF"/>
                </a:highlight>
              </a:rPr>
            </a:br>
            <a:r>
              <a:rPr lang="en-US">
                <a:solidFill>
                  <a:srgbClr val="993300"/>
                </a:solidFill>
                <a:highlight>
                  <a:srgbClr val="FFFFFF"/>
                </a:highlight>
              </a:rPr>
              <a:t>            fn:concat(  xs:string(../Hidden_byte4), </a:t>
            </a:r>
            <a:br>
              <a:rPr lang="en-US">
                <a:solidFill>
                  <a:srgbClr val="000000"/>
                </a:solidFill>
                <a:highlight>
                  <a:srgbClr val="FFFFFF"/>
                </a:highlight>
              </a:rPr>
            </a:br>
            <a:r>
              <a:rPr lang="en-US">
                <a:solidFill>
                  <a:srgbClr val="993300"/>
                </a:solidFill>
                <a:highlight>
                  <a:srgbClr val="FFFFFF"/>
                </a:highlight>
              </a:rPr>
              <a:t>           	 xs:string(../Hidden_byte3), </a:t>
            </a:r>
            <a:br>
              <a:rPr lang="en-US">
                <a:solidFill>
                  <a:srgbClr val="000000"/>
                </a:solidFill>
                <a:highlight>
                  <a:srgbClr val="FFFFFF"/>
                </a:highlight>
              </a:rPr>
            </a:br>
            <a:r>
              <a:rPr lang="en-US">
                <a:solidFill>
                  <a:srgbClr val="993300"/>
                </a:solidFill>
                <a:highlight>
                  <a:srgbClr val="FFFFFF"/>
                </a:highlight>
              </a:rPr>
              <a:t>            	xs:string(../Hidden_byte2), </a:t>
            </a:r>
            <a:br>
              <a:rPr lang="en-US">
                <a:solidFill>
                  <a:srgbClr val="000000"/>
                </a:solidFill>
                <a:highlight>
                  <a:srgbClr val="FFFFFF"/>
                </a:highlight>
              </a:rPr>
            </a:br>
            <a:r>
              <a:rPr lang="en-US">
                <a:solidFill>
                  <a:srgbClr val="993300"/>
                </a:solidFill>
                <a:highlight>
                  <a:srgbClr val="FFFFFF"/>
                </a:highlight>
              </a:rPr>
              <a:t>           	xs:string(../Hidden_byte1)) }'</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3296"/>
                </a:solidFill>
                <a:highlight>
                  <a:srgbClr val="FFFFFF"/>
                </a:highlight>
              </a:rPr>
              <a:t>&lt;/xs:complexType&gt;</a:t>
            </a:r>
          </a:p>
        </p:txBody>
      </p:sp>
      <p:sp>
        <p:nvSpPr>
          <p:cNvPr id="5" name="Rectangle 4">
            <a:extLst>
              <a:ext uri="{FF2B5EF4-FFF2-40B4-BE49-F238E27FC236}">
                <a16:creationId xmlns:a16="http://schemas.microsoft.com/office/drawing/2014/main" id="{273C9068-7F68-419E-9207-10CCCFB178DC}"/>
              </a:ext>
            </a:extLst>
          </p:cNvPr>
          <p:cNvSpPr/>
          <p:nvPr/>
        </p:nvSpPr>
        <p:spPr>
          <a:xfrm>
            <a:off x="1172705" y="4336222"/>
            <a:ext cx="8730713" cy="2308324"/>
          </a:xfrm>
          <a:prstGeom prst="rect">
            <a:avLst/>
          </a:prstGeom>
          <a:ln>
            <a:solidFill>
              <a:schemeClr val="tx1"/>
            </a:solidFill>
          </a:ln>
        </p:spPr>
        <p:txBody>
          <a:bodyPr wrap="square">
            <a:spAutoFit/>
          </a:bodyPr>
          <a:lstStyle/>
          <a:p>
            <a:r>
              <a:rPr lang="en-US">
                <a:solidFill>
                  <a:srgbClr val="003296"/>
                </a:solidFill>
                <a:highlight>
                  <a:srgbClr val="FFFFFF"/>
                </a:highlight>
              </a:rPr>
              <a:t>&lt;xs:group</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"hidden_hexBinary4_Group"</a:t>
            </a:r>
            <a:r>
              <a:rPr lang="en-US">
                <a:solidFill>
                  <a:srgbClr val="000096"/>
                </a:solidFill>
                <a:highlight>
                  <a:srgbClr val="FFFFFF"/>
                </a:highlight>
              </a:rPr>
              <a:t>&gt;</a:t>
            </a:r>
            <a:r>
              <a:rPr lang="en-US">
                <a:solidFill>
                  <a:srgbClr val="000000"/>
                </a:solidFill>
                <a:highlight>
                  <a:srgbClr val="FFFFFF"/>
                </a:highlight>
              </a:rPr>
              <a:t> </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"Hidden_byte1"</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"hexBinary1"</a:t>
            </a:r>
            <a:r>
              <a:rPr lang="en-US">
                <a:solidFill>
                  <a:srgbClr val="F5844C"/>
                </a:solidFill>
                <a:highlight>
                  <a:srgbClr val="FFFFFF"/>
                </a:highlight>
              </a:rPr>
              <a:t> dfdl:outputValueCalc</a:t>
            </a:r>
            <a:r>
              <a:rPr lang="en-US">
                <a:solidFill>
                  <a:srgbClr val="FF8040"/>
                </a:solidFill>
                <a:highlight>
                  <a:srgbClr val="FFFFFF"/>
                </a:highlight>
              </a:rPr>
              <a:t>=</a:t>
            </a:r>
            <a:r>
              <a:rPr lang="en-US">
                <a:solidFill>
                  <a:srgbClr val="993300"/>
                </a:solidFill>
                <a:highlight>
                  <a:srgbClr val="FFFFFF"/>
                </a:highlight>
              </a:rPr>
              <a:t>‘{ … }'</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"Hidden_byte2"</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"hexBinary1"</a:t>
            </a:r>
            <a:r>
              <a:rPr lang="en-US">
                <a:solidFill>
                  <a:srgbClr val="F5844C"/>
                </a:solidFill>
                <a:highlight>
                  <a:srgbClr val="FFFFFF"/>
                </a:highlight>
              </a:rPr>
              <a:t> dfdl:outputValueCalc</a:t>
            </a:r>
            <a:r>
              <a:rPr lang="en-US">
                <a:solidFill>
                  <a:srgbClr val="FF8040"/>
                </a:solidFill>
                <a:highlight>
                  <a:srgbClr val="FFFFFF"/>
                </a:highlight>
              </a:rPr>
              <a:t>=</a:t>
            </a:r>
            <a:r>
              <a:rPr lang="en-US">
                <a:solidFill>
                  <a:srgbClr val="993300"/>
                </a:solidFill>
                <a:highlight>
                  <a:srgbClr val="FFFFFF"/>
                </a:highlight>
              </a:rPr>
              <a:t>‘{ … }'</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"Hidden_byte3"</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"hexBinary1"</a:t>
            </a:r>
            <a:r>
              <a:rPr lang="en-US">
                <a:solidFill>
                  <a:srgbClr val="F5844C"/>
                </a:solidFill>
                <a:highlight>
                  <a:srgbClr val="FFFFFF"/>
                </a:highlight>
              </a:rPr>
              <a:t> dfdl:outputValueCalc</a:t>
            </a:r>
            <a:r>
              <a:rPr lang="en-US">
                <a:solidFill>
                  <a:srgbClr val="FF8040"/>
                </a:solidFill>
                <a:highlight>
                  <a:srgbClr val="FFFFFF"/>
                </a:highlight>
              </a:rPr>
              <a:t>=</a:t>
            </a:r>
            <a:r>
              <a:rPr lang="en-US">
                <a:solidFill>
                  <a:srgbClr val="993300"/>
                </a:solidFill>
                <a:highlight>
                  <a:srgbClr val="FFFFFF"/>
                </a:highlight>
              </a:rPr>
              <a:t>'{ … }'</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"Hidden_byte4"</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"hexBinary1"</a:t>
            </a:r>
            <a:r>
              <a:rPr lang="en-US">
                <a:solidFill>
                  <a:srgbClr val="F5844C"/>
                </a:solidFill>
                <a:highlight>
                  <a:srgbClr val="FFFFFF"/>
                </a:highlight>
              </a:rPr>
              <a:t> dfdl:outputValueCalc</a:t>
            </a:r>
            <a:r>
              <a:rPr lang="en-US">
                <a:solidFill>
                  <a:srgbClr val="FF8040"/>
                </a:solidFill>
                <a:highlight>
                  <a:srgbClr val="FFFFFF"/>
                </a:highlight>
              </a:rPr>
              <a:t>=</a:t>
            </a:r>
            <a:r>
              <a:rPr lang="en-US">
                <a:solidFill>
                  <a:srgbClr val="993300"/>
                </a:solidFill>
                <a:highlight>
                  <a:srgbClr val="FFFFFF"/>
                </a:highlight>
              </a:rPr>
              <a:t>'{ … }'</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3296"/>
                </a:solidFill>
                <a:highlight>
                  <a:srgbClr val="FFFFFF"/>
                </a:highlight>
              </a:rPr>
              <a:t>&lt;/xs:group&gt;</a:t>
            </a:r>
          </a:p>
        </p:txBody>
      </p:sp>
      <p:sp>
        <p:nvSpPr>
          <p:cNvPr id="3" name="Speech Bubble: Rectangle 2">
            <a:extLst>
              <a:ext uri="{FF2B5EF4-FFF2-40B4-BE49-F238E27FC236}">
                <a16:creationId xmlns:a16="http://schemas.microsoft.com/office/drawing/2014/main" id="{4DF7CA64-A594-459E-9916-30D46A1EB617}"/>
              </a:ext>
            </a:extLst>
          </p:cNvPr>
          <p:cNvSpPr/>
          <p:nvPr/>
        </p:nvSpPr>
        <p:spPr>
          <a:xfrm>
            <a:off x="7160217" y="1921790"/>
            <a:ext cx="4835471" cy="1507210"/>
          </a:xfrm>
          <a:prstGeom prst="wedgeRectCallout">
            <a:avLst>
              <a:gd name="adj1" fmla="val -8528"/>
              <a:gd name="adj2" fmla="val 2105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xs:hexBinary(fn:substring(../address_in_hex, 1,2))</a:t>
            </a:r>
          </a:p>
        </p:txBody>
      </p:sp>
    </p:spTree>
    <p:extLst>
      <p:ext uri="{BB962C8B-B14F-4D97-AF65-F5344CB8AC3E}">
        <p14:creationId xmlns:p14="http://schemas.microsoft.com/office/powerpoint/2010/main" val="141190787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532A69-D2ED-4E58-AD39-68CC7DD8B39A}"/>
              </a:ext>
            </a:extLst>
          </p:cNvPr>
          <p:cNvSpPr/>
          <p:nvPr/>
        </p:nvSpPr>
        <p:spPr>
          <a:xfrm>
            <a:off x="2102604" y="2001780"/>
            <a:ext cx="7676827" cy="2308324"/>
          </a:xfrm>
          <a:prstGeom prst="rect">
            <a:avLst/>
          </a:prstGeom>
          <a:ln>
            <a:solidFill>
              <a:schemeClr val="bg1">
                <a:lumMod val="65000"/>
              </a:schemeClr>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"Overlay_number"</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"unsignedint16"</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"Reserved_words"</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"xs:hexBinary"</a:t>
            </a:r>
            <a:r>
              <a:rPr lang="en-US">
                <a:solidFill>
                  <a:srgbClr val="F5844C"/>
                </a:solidFill>
                <a:highlight>
                  <a:srgbClr val="FFFFFF"/>
                </a:highlight>
              </a:rPr>
              <a:t> dfdl:length</a:t>
            </a:r>
            <a:r>
              <a:rPr lang="en-US">
                <a:solidFill>
                  <a:srgbClr val="FF8040"/>
                </a:solidFill>
                <a:highlight>
                  <a:srgbClr val="FFFFFF"/>
                </a:highlight>
              </a:rPr>
              <a:t>=</a:t>
            </a:r>
            <a:r>
              <a:rPr lang="en-US">
                <a:solidFill>
                  <a:srgbClr val="993300"/>
                </a:solidFill>
                <a:highlight>
                  <a:srgbClr val="FFFFFF"/>
                </a:highlight>
              </a:rPr>
              <a:t>"8“</a:t>
            </a:r>
            <a:br>
              <a:rPr lang="en-US">
                <a:solidFill>
                  <a:srgbClr val="993300"/>
                </a:solidFill>
                <a:highlight>
                  <a:srgbClr val="FFFFFF"/>
                </a:highlight>
              </a:rPr>
            </a:b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"explicit"</a:t>
            </a:r>
            <a:r>
              <a:rPr lang="en-US">
                <a:solidFill>
                  <a:srgbClr val="F5844C"/>
                </a:solidFill>
                <a:highlight>
                  <a:srgbClr val="FFFFFF"/>
                </a:highlight>
              </a:rPr>
              <a:t>  dfdl:lengthUnits</a:t>
            </a:r>
            <a:r>
              <a:rPr lang="en-US">
                <a:solidFill>
                  <a:srgbClr val="FF8040"/>
                </a:solidFill>
                <a:highlight>
                  <a:srgbClr val="FFFFFF"/>
                </a:highlight>
              </a:rPr>
              <a:t>=</a:t>
            </a:r>
            <a:r>
              <a:rPr lang="en-US">
                <a:solidFill>
                  <a:srgbClr val="993300"/>
                </a:solidFill>
                <a:highlight>
                  <a:srgbClr val="FFFFFF"/>
                </a:highlight>
              </a:rPr>
              <a:t>"bytes"</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"OEM_identifier"</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"unsignedint16"</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"OEM_information"</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"unsignedint16"</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"Reserved_words"</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"xs:hexBinary"</a:t>
            </a:r>
            <a:r>
              <a:rPr lang="en-US">
                <a:solidFill>
                  <a:srgbClr val="F5844C"/>
                </a:solidFill>
                <a:highlight>
                  <a:srgbClr val="FFFFFF"/>
                </a:highlight>
              </a:rPr>
              <a:t> dfdl:length</a:t>
            </a:r>
            <a:r>
              <a:rPr lang="en-US">
                <a:solidFill>
                  <a:srgbClr val="FF8040"/>
                </a:solidFill>
                <a:highlight>
                  <a:srgbClr val="FFFFFF"/>
                </a:highlight>
              </a:rPr>
              <a:t>=</a:t>
            </a:r>
            <a:r>
              <a:rPr lang="en-US">
                <a:solidFill>
                  <a:srgbClr val="993300"/>
                </a:solidFill>
                <a:highlight>
                  <a:srgbClr val="FFFFFF"/>
                </a:highlight>
              </a:rPr>
              <a:t>"20"</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"explicit"</a:t>
            </a:r>
            <a:r>
              <a:rPr lang="en-US">
                <a:solidFill>
                  <a:srgbClr val="F5844C"/>
                </a:solidFill>
                <a:highlight>
                  <a:srgbClr val="FFFFFF"/>
                </a:highlight>
              </a:rPr>
              <a:t>  dfdl:lengthUnits</a:t>
            </a:r>
            <a:r>
              <a:rPr lang="en-US">
                <a:solidFill>
                  <a:srgbClr val="FF8040"/>
                </a:solidFill>
                <a:highlight>
                  <a:srgbClr val="FFFFFF"/>
                </a:highlight>
              </a:rPr>
              <a:t>=</a:t>
            </a:r>
            <a:r>
              <a:rPr lang="en-US">
                <a:solidFill>
                  <a:srgbClr val="993300"/>
                </a:solidFill>
                <a:highlight>
                  <a:srgbClr val="FFFFFF"/>
                </a:highlight>
              </a:rPr>
              <a:t>"bytes"</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"Offset_to_the_PE_header"</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"addressType"</a:t>
            </a:r>
            <a:r>
              <a:rPr lang="en-US">
                <a:solidFill>
                  <a:srgbClr val="F5844C"/>
                </a:solidFill>
                <a:highlight>
                  <a:srgbClr val="FFFFFF"/>
                </a:highlight>
              </a:rPr>
              <a:t> </a:t>
            </a:r>
            <a:r>
              <a:rPr lang="en-US">
                <a:solidFill>
                  <a:srgbClr val="000096"/>
                </a:solidFill>
                <a:highlight>
                  <a:srgbClr val="FFFFFF"/>
                </a:highlight>
              </a:rPr>
              <a:t>/&gt;</a:t>
            </a:r>
            <a:endParaRPr lang="en-US">
              <a:solidFill>
                <a:srgbClr val="000000"/>
              </a:solidFill>
              <a:highlight>
                <a:srgbClr val="FFFFFF"/>
              </a:highlight>
            </a:endParaRPr>
          </a:p>
        </p:txBody>
      </p:sp>
      <p:sp>
        <p:nvSpPr>
          <p:cNvPr id="3" name="Footer Placeholder 3">
            <a:extLst>
              <a:ext uri="{FF2B5EF4-FFF2-40B4-BE49-F238E27FC236}">
                <a16:creationId xmlns:a16="http://schemas.microsoft.com/office/drawing/2014/main" id="{869566DE-7618-4C16-BC52-895126ED1112}"/>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9972952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Folded Corner 2">
            <a:extLst>
              <a:ext uri="{FF2B5EF4-FFF2-40B4-BE49-F238E27FC236}">
                <a16:creationId xmlns:a16="http://schemas.microsoft.com/office/drawing/2014/main" id="{FB6B0422-79E7-46AB-B229-E4755C5961DE}"/>
              </a:ext>
            </a:extLst>
          </p:cNvPr>
          <p:cNvSpPr/>
          <p:nvPr/>
        </p:nvSpPr>
        <p:spPr>
          <a:xfrm>
            <a:off x="83601" y="1207939"/>
            <a:ext cx="2475731" cy="1230283"/>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Fahrenheit-to-Celcius</a:t>
            </a:r>
            <a:br>
              <a:rPr lang="en-US">
                <a:solidFill>
                  <a:schemeClr val="tx1"/>
                </a:solidFill>
              </a:rPr>
            </a:br>
            <a:r>
              <a:rPr lang="en-US">
                <a:solidFill>
                  <a:schemeClr val="tx1"/>
                </a:solidFill>
              </a:rPr>
              <a:t>exe file</a:t>
            </a:r>
          </a:p>
        </p:txBody>
      </p:sp>
      <p:sp>
        <p:nvSpPr>
          <p:cNvPr id="4" name="Rectangle 3">
            <a:extLst>
              <a:ext uri="{FF2B5EF4-FFF2-40B4-BE49-F238E27FC236}">
                <a16:creationId xmlns:a16="http://schemas.microsoft.com/office/drawing/2014/main" id="{EAD79401-54B4-4F10-94D7-4E5435340124}"/>
              </a:ext>
            </a:extLst>
          </p:cNvPr>
          <p:cNvSpPr/>
          <p:nvPr/>
        </p:nvSpPr>
        <p:spPr>
          <a:xfrm>
            <a:off x="3329818" y="1491004"/>
            <a:ext cx="914400" cy="6523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tool</a:t>
            </a:r>
          </a:p>
        </p:txBody>
      </p:sp>
      <p:cxnSp>
        <p:nvCxnSpPr>
          <p:cNvPr id="5" name="Straight Arrow Connector 4">
            <a:extLst>
              <a:ext uri="{FF2B5EF4-FFF2-40B4-BE49-F238E27FC236}">
                <a16:creationId xmlns:a16="http://schemas.microsoft.com/office/drawing/2014/main" id="{E54D606C-F0A3-41B3-B088-C880F96D83E4}"/>
              </a:ext>
            </a:extLst>
          </p:cNvPr>
          <p:cNvCxnSpPr>
            <a:cxnSpLocks/>
            <a:stCxn id="3" idx="3"/>
            <a:endCxn id="4" idx="1"/>
          </p:cNvCxnSpPr>
          <p:nvPr/>
        </p:nvCxnSpPr>
        <p:spPr>
          <a:xfrm flipV="1">
            <a:off x="2559332" y="1817192"/>
            <a:ext cx="7704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Rectangle: Folded Corner 5">
            <a:extLst>
              <a:ext uri="{FF2B5EF4-FFF2-40B4-BE49-F238E27FC236}">
                <a16:creationId xmlns:a16="http://schemas.microsoft.com/office/drawing/2014/main" id="{E9B56EB8-5948-48ED-A233-A3D5B04523D8}"/>
              </a:ext>
            </a:extLst>
          </p:cNvPr>
          <p:cNvSpPr/>
          <p:nvPr/>
        </p:nvSpPr>
        <p:spPr>
          <a:xfrm>
            <a:off x="3012366" y="2699814"/>
            <a:ext cx="1549303" cy="1167936"/>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schema</a:t>
            </a:r>
          </a:p>
          <a:p>
            <a:pPr algn="ctr"/>
            <a:r>
              <a:rPr lang="en-US">
                <a:solidFill>
                  <a:schemeClr val="tx1"/>
                </a:solidFill>
              </a:rPr>
              <a:t>for exe</a:t>
            </a:r>
          </a:p>
        </p:txBody>
      </p:sp>
      <p:cxnSp>
        <p:nvCxnSpPr>
          <p:cNvPr id="7" name="Straight Arrow Connector 6">
            <a:extLst>
              <a:ext uri="{FF2B5EF4-FFF2-40B4-BE49-F238E27FC236}">
                <a16:creationId xmlns:a16="http://schemas.microsoft.com/office/drawing/2014/main" id="{29428589-8AB8-4031-B541-BC8BCC6F6D1F}"/>
              </a:ext>
            </a:extLst>
          </p:cNvPr>
          <p:cNvCxnSpPr>
            <a:cxnSpLocks/>
            <a:stCxn id="6" idx="0"/>
            <a:endCxn id="4" idx="2"/>
          </p:cNvCxnSpPr>
          <p:nvPr/>
        </p:nvCxnSpPr>
        <p:spPr>
          <a:xfrm flipV="1">
            <a:off x="3787018" y="2143380"/>
            <a:ext cx="0" cy="5564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16A1BA4-9E81-48C0-A7AC-7889C3DBDE19}"/>
              </a:ext>
            </a:extLst>
          </p:cNvPr>
          <p:cNvCxnSpPr/>
          <p:nvPr/>
        </p:nvCxnSpPr>
        <p:spPr>
          <a:xfrm>
            <a:off x="4244218" y="1812602"/>
            <a:ext cx="7704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3A7BB16E-CFEE-49B0-A5E1-EC371D234F32}"/>
              </a:ext>
            </a:extLst>
          </p:cNvPr>
          <p:cNvSpPr/>
          <p:nvPr/>
        </p:nvSpPr>
        <p:spPr>
          <a:xfrm>
            <a:off x="5014704" y="622516"/>
            <a:ext cx="7084307" cy="6124754"/>
          </a:xfrm>
          <a:prstGeom prst="rect">
            <a:avLst/>
          </a:prstGeom>
          <a:ln>
            <a:solidFill>
              <a:schemeClr val="bg1">
                <a:lumMod val="65000"/>
              </a:schemeClr>
            </a:solidFill>
          </a:ln>
        </p:spPr>
        <p:txBody>
          <a:bodyPr wrap="square">
            <a:spAutoFit/>
          </a:bodyPr>
          <a:lstStyle/>
          <a:p>
            <a:r>
              <a:rPr lang="en-US" sz="1400">
                <a:solidFill>
                  <a:srgbClr val="000096"/>
                </a:solidFill>
                <a:highlight>
                  <a:srgbClr val="FFFFFF"/>
                </a:highlight>
              </a:rPr>
              <a:t>&lt;Windows_Executable_File&gt;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&lt;DOS_Header&gt;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&lt;Signature&gt;</a:t>
            </a:r>
            <a:r>
              <a:rPr lang="en-US" sz="1400">
                <a:solidFill>
                  <a:srgbClr val="000000"/>
                </a:solidFill>
                <a:highlight>
                  <a:srgbClr val="FFFFFF"/>
                </a:highlight>
              </a:rPr>
              <a:t>MZ</a:t>
            </a:r>
            <a:r>
              <a:rPr lang="en-US" sz="1400">
                <a:solidFill>
                  <a:srgbClr val="000096"/>
                </a:solidFill>
                <a:highlight>
                  <a:srgbClr val="FFFFFF"/>
                </a:highlight>
              </a:rPr>
              <a:t>&lt;/Signature&gt;</a:t>
            </a:r>
          </a:p>
          <a:p>
            <a:r>
              <a:rPr lang="en-US" sz="1400">
                <a:solidFill>
                  <a:srgbClr val="000096"/>
                </a:solidFill>
                <a:highlight>
                  <a:srgbClr val="FFFFFF"/>
                </a:highlight>
              </a:rPr>
              <a:t>        &lt;Bytes_on_last_page_of_file&gt;</a:t>
            </a:r>
            <a:r>
              <a:rPr lang="en-US" sz="1400">
                <a:solidFill>
                  <a:srgbClr val="000000"/>
                </a:solidFill>
                <a:highlight>
                  <a:srgbClr val="FFFFFF"/>
                </a:highlight>
              </a:rPr>
              <a:t>144</a:t>
            </a:r>
            <a:r>
              <a:rPr lang="en-US" sz="1400">
                <a:solidFill>
                  <a:srgbClr val="000096"/>
                </a:solidFill>
                <a:highlight>
                  <a:srgbClr val="FFFFFF"/>
                </a:highlight>
              </a:rPr>
              <a:t>&lt;/Bytes_on_last_page_of_file&gt;</a:t>
            </a:r>
          </a:p>
          <a:p>
            <a:r>
              <a:rPr lang="fr-FR" sz="1400">
                <a:solidFill>
                  <a:srgbClr val="000096"/>
                </a:solidFill>
                <a:highlight>
                  <a:srgbClr val="FFFFFF"/>
                </a:highlight>
              </a:rPr>
              <a:t>        &lt;Pages_in_file&gt;</a:t>
            </a:r>
            <a:r>
              <a:rPr lang="fr-FR" sz="1400">
                <a:solidFill>
                  <a:srgbClr val="000000"/>
                </a:solidFill>
                <a:highlight>
                  <a:srgbClr val="FFFFFF"/>
                </a:highlight>
              </a:rPr>
              <a:t>3</a:t>
            </a:r>
            <a:r>
              <a:rPr lang="fr-FR" sz="1400">
                <a:solidFill>
                  <a:srgbClr val="000096"/>
                </a:solidFill>
                <a:highlight>
                  <a:srgbClr val="FFFFFF"/>
                </a:highlight>
              </a:rPr>
              <a:t>&lt;/Pages_in_file&gt;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&lt;Relocations&gt;</a:t>
            </a:r>
            <a:r>
              <a:rPr lang="en-US" sz="1400">
                <a:solidFill>
                  <a:srgbClr val="000000"/>
                </a:solidFill>
                <a:highlight>
                  <a:srgbClr val="FFFFFF"/>
                </a:highlight>
              </a:rPr>
              <a:t>0</a:t>
            </a:r>
            <a:r>
              <a:rPr lang="en-US" sz="1400">
                <a:solidFill>
                  <a:srgbClr val="000096"/>
                </a:solidFill>
                <a:highlight>
                  <a:srgbClr val="FFFFFF"/>
                </a:highlight>
              </a:rPr>
              <a:t>&lt;/Relocations&gt;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&lt;Size_of_header_in_paragraphs&gt;</a:t>
            </a:r>
            <a:r>
              <a:rPr lang="en-US" sz="1400">
                <a:solidFill>
                  <a:srgbClr val="000000"/>
                </a:solidFill>
                <a:highlight>
                  <a:srgbClr val="FFFFFF"/>
                </a:highlight>
              </a:rPr>
              <a:t>4</a:t>
            </a:r>
            <a:r>
              <a:rPr lang="en-US" sz="1400">
                <a:solidFill>
                  <a:srgbClr val="000096"/>
                </a:solidFill>
                <a:highlight>
                  <a:srgbClr val="FFFFFF"/>
                </a:highlight>
              </a:rPr>
              <a:t>&lt;/Size_of_header_in_paragraphs&gt;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&lt;Extra_paragraphs_needed&gt;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&lt;Minimum&gt;</a:t>
            </a:r>
            <a:r>
              <a:rPr lang="en-US" sz="1400">
                <a:solidFill>
                  <a:srgbClr val="000000"/>
                </a:solidFill>
                <a:highlight>
                  <a:srgbClr val="FFFFFF"/>
                </a:highlight>
              </a:rPr>
              <a:t>0</a:t>
            </a:r>
            <a:r>
              <a:rPr lang="en-US" sz="1400">
                <a:solidFill>
                  <a:srgbClr val="000096"/>
                </a:solidFill>
                <a:highlight>
                  <a:srgbClr val="FFFFFF"/>
                </a:highlight>
              </a:rPr>
              <a:t>&lt;/Minimum&gt;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&lt;Maximum&gt;</a:t>
            </a:r>
            <a:r>
              <a:rPr lang="en-US" sz="1400">
                <a:solidFill>
                  <a:srgbClr val="000000"/>
                </a:solidFill>
                <a:highlight>
                  <a:srgbClr val="FFFFFF"/>
                </a:highlight>
              </a:rPr>
              <a:t>65535</a:t>
            </a:r>
            <a:r>
              <a:rPr lang="en-US" sz="1400">
                <a:solidFill>
                  <a:srgbClr val="000096"/>
                </a:solidFill>
                <a:highlight>
                  <a:srgbClr val="FFFFFF"/>
                </a:highlight>
              </a:rPr>
              <a:t>&lt;/Maximum&gt;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&lt;/Extra_paragraphs_needed&gt;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&lt;Initial_relative_SS_value&gt;</a:t>
            </a:r>
            <a:r>
              <a:rPr lang="en-US" sz="1400">
                <a:solidFill>
                  <a:srgbClr val="000000"/>
                </a:solidFill>
                <a:highlight>
                  <a:srgbClr val="FFFFFF"/>
                </a:highlight>
              </a:rPr>
              <a:t>0</a:t>
            </a:r>
            <a:r>
              <a:rPr lang="en-US" sz="1400">
                <a:solidFill>
                  <a:srgbClr val="000096"/>
                </a:solidFill>
                <a:highlight>
                  <a:srgbClr val="FFFFFF"/>
                </a:highlight>
              </a:rPr>
              <a:t>&lt;/Initial_relative_SS_value&gt;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&lt;Initial_SP_value&gt;</a:t>
            </a:r>
            <a:r>
              <a:rPr lang="en-US" sz="1400">
                <a:solidFill>
                  <a:srgbClr val="000000"/>
                </a:solidFill>
                <a:highlight>
                  <a:srgbClr val="FFFFFF"/>
                </a:highlight>
              </a:rPr>
              <a:t>184</a:t>
            </a:r>
            <a:r>
              <a:rPr lang="en-US" sz="1400">
                <a:solidFill>
                  <a:srgbClr val="000096"/>
                </a:solidFill>
                <a:highlight>
                  <a:srgbClr val="FFFFFF"/>
                </a:highlight>
              </a:rPr>
              <a:t>&lt;/Initial_SP_value&gt;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&lt;Checksum&gt;</a:t>
            </a:r>
            <a:r>
              <a:rPr lang="en-US" sz="1400">
                <a:solidFill>
                  <a:srgbClr val="000000"/>
                </a:solidFill>
                <a:highlight>
                  <a:srgbClr val="FFFFFF"/>
                </a:highlight>
              </a:rPr>
              <a:t>0</a:t>
            </a:r>
            <a:r>
              <a:rPr lang="en-US" sz="1400">
                <a:solidFill>
                  <a:srgbClr val="000096"/>
                </a:solidFill>
                <a:highlight>
                  <a:srgbClr val="FFFFFF"/>
                </a:highlight>
              </a:rPr>
              <a:t>&lt;/Checksum&gt;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&lt;Initial_IP_value&gt;</a:t>
            </a:r>
            <a:r>
              <a:rPr lang="en-US" sz="1400">
                <a:solidFill>
                  <a:srgbClr val="000000"/>
                </a:solidFill>
                <a:highlight>
                  <a:srgbClr val="FFFFFF"/>
                </a:highlight>
              </a:rPr>
              <a:t>0</a:t>
            </a:r>
            <a:r>
              <a:rPr lang="en-US" sz="1400">
                <a:solidFill>
                  <a:srgbClr val="000096"/>
                </a:solidFill>
                <a:highlight>
                  <a:srgbClr val="FFFFFF"/>
                </a:highlight>
              </a:rPr>
              <a:t>&lt;/Initial_IP_value&gt;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&lt;Initial_relative_CS_value&gt;</a:t>
            </a:r>
            <a:r>
              <a:rPr lang="en-US" sz="1400">
                <a:solidFill>
                  <a:srgbClr val="000000"/>
                </a:solidFill>
                <a:highlight>
                  <a:srgbClr val="FFFFFF"/>
                </a:highlight>
              </a:rPr>
              <a:t>0</a:t>
            </a:r>
            <a:r>
              <a:rPr lang="en-US" sz="1400">
                <a:solidFill>
                  <a:srgbClr val="000096"/>
                </a:solidFill>
                <a:highlight>
                  <a:srgbClr val="FFFFFF"/>
                </a:highlight>
              </a:rPr>
              <a:t>&lt;/Initial_relative_CS_value&gt;</a:t>
            </a:r>
          </a:p>
          <a:p>
            <a:r>
              <a:rPr lang="en-US" sz="1400">
                <a:solidFill>
                  <a:srgbClr val="000096"/>
                </a:solidFill>
                <a:highlight>
                  <a:srgbClr val="FFFFFF"/>
                </a:highlight>
              </a:rPr>
              <a:t>        &lt;Address_of_relocation_table&gt;</a:t>
            </a:r>
          </a:p>
          <a:p>
            <a:r>
              <a:rPr lang="en-US" sz="1400">
                <a:solidFill>
                  <a:srgbClr val="000096"/>
                </a:solidFill>
                <a:highlight>
                  <a:srgbClr val="FFFFFF"/>
                </a:highlight>
              </a:rPr>
              <a:t>                &lt;address_in_hex&gt;</a:t>
            </a:r>
            <a:r>
              <a:rPr lang="en-US" sz="1400">
                <a:solidFill>
                  <a:srgbClr val="000000"/>
                </a:solidFill>
                <a:highlight>
                  <a:srgbClr val="FFFFFF"/>
                </a:highlight>
              </a:rPr>
              <a:t>0040&lt;/address_in_hex&gt;</a:t>
            </a:r>
          </a:p>
          <a:p>
            <a:r>
              <a:rPr lang="en-US" sz="1400">
                <a:solidFill>
                  <a:srgbClr val="000000"/>
                </a:solidFill>
                <a:highlight>
                  <a:srgbClr val="FFFFFF"/>
                </a:highlight>
              </a:rPr>
              <a:t>        </a:t>
            </a:r>
            <a:r>
              <a:rPr lang="en-US" sz="1400">
                <a:solidFill>
                  <a:srgbClr val="000096"/>
                </a:solidFill>
                <a:highlight>
                  <a:srgbClr val="FFFFFF"/>
                </a:highlight>
              </a:rPr>
              <a:t>&lt;/Address_of_relocation_table&gt;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&lt;Overlay_number&gt;</a:t>
            </a:r>
            <a:r>
              <a:rPr lang="en-US" sz="1400">
                <a:solidFill>
                  <a:srgbClr val="000000"/>
                </a:solidFill>
                <a:highlight>
                  <a:srgbClr val="FFFFFF"/>
                </a:highlight>
              </a:rPr>
              <a:t>0</a:t>
            </a:r>
            <a:r>
              <a:rPr lang="en-US" sz="1400">
                <a:solidFill>
                  <a:srgbClr val="000096"/>
                </a:solidFill>
                <a:highlight>
                  <a:srgbClr val="FFFFFF"/>
                </a:highlight>
              </a:rPr>
              <a:t>&lt;/Overlay_number&gt;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&lt;Reserved_words&gt;</a:t>
            </a:r>
            <a:r>
              <a:rPr lang="en-US" sz="1400">
                <a:solidFill>
                  <a:srgbClr val="000000"/>
                </a:solidFill>
                <a:highlight>
                  <a:srgbClr val="FFFFFF"/>
                </a:highlight>
              </a:rPr>
              <a:t>0000000000000000</a:t>
            </a:r>
            <a:r>
              <a:rPr lang="en-US" sz="1400">
                <a:solidFill>
                  <a:srgbClr val="000096"/>
                </a:solidFill>
                <a:highlight>
                  <a:srgbClr val="FFFFFF"/>
                </a:highlight>
              </a:rPr>
              <a:t>&lt;/Reserved_words&gt;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&lt;OEM_identifier&gt;</a:t>
            </a:r>
            <a:r>
              <a:rPr lang="en-US" sz="1400">
                <a:solidFill>
                  <a:srgbClr val="000000"/>
                </a:solidFill>
                <a:highlight>
                  <a:srgbClr val="FFFFFF"/>
                </a:highlight>
              </a:rPr>
              <a:t>0</a:t>
            </a:r>
            <a:r>
              <a:rPr lang="en-US" sz="1400">
                <a:solidFill>
                  <a:srgbClr val="000096"/>
                </a:solidFill>
                <a:highlight>
                  <a:srgbClr val="FFFFFF"/>
                </a:highlight>
              </a:rPr>
              <a:t>&lt;/OEM_identifier&gt;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&lt;OEM_information&gt;</a:t>
            </a:r>
            <a:r>
              <a:rPr lang="en-US" sz="1400">
                <a:solidFill>
                  <a:srgbClr val="000000"/>
                </a:solidFill>
                <a:highlight>
                  <a:srgbClr val="FFFFFF"/>
                </a:highlight>
              </a:rPr>
              <a:t>0</a:t>
            </a:r>
            <a:r>
              <a:rPr lang="en-US" sz="1400">
                <a:solidFill>
                  <a:srgbClr val="000096"/>
                </a:solidFill>
                <a:highlight>
                  <a:srgbClr val="FFFFFF"/>
                </a:highlight>
              </a:rPr>
              <a:t>&lt;/OEM_information&gt;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&lt;Reserved_words&gt;</a:t>
            </a:r>
            <a:r>
              <a:rPr lang="en-US" sz="1400">
                <a:solidFill>
                  <a:srgbClr val="000000"/>
                </a:solidFill>
                <a:highlight>
                  <a:srgbClr val="FFFFFF"/>
                </a:highlight>
              </a:rPr>
              <a:t>0000000000000000000000000000000000000000</a:t>
            </a:r>
            <a:r>
              <a:rPr lang="en-US" sz="1400">
                <a:solidFill>
                  <a:srgbClr val="000096"/>
                </a:solidFill>
                <a:highlight>
                  <a:srgbClr val="FFFFFF"/>
                </a:highlight>
              </a:rPr>
              <a:t>&lt;/Reserved_words&gt;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&lt;Offset_to_the_PE_header&gt;</a:t>
            </a:r>
          </a:p>
          <a:p>
            <a:r>
              <a:rPr lang="en-US" sz="1400">
                <a:solidFill>
                  <a:srgbClr val="000096"/>
                </a:solidFill>
                <a:highlight>
                  <a:srgbClr val="FFFFFF"/>
                </a:highlight>
              </a:rPr>
              <a:t>                 &lt;address_in_hex&gt;</a:t>
            </a:r>
            <a:r>
              <a:rPr lang="en-US" sz="1400">
                <a:solidFill>
                  <a:srgbClr val="000000"/>
                </a:solidFill>
                <a:highlight>
                  <a:srgbClr val="FFFFFF"/>
                </a:highlight>
              </a:rPr>
              <a:t>00000080</a:t>
            </a:r>
            <a:r>
              <a:rPr lang="en-US" sz="1400">
                <a:solidFill>
                  <a:srgbClr val="000096"/>
                </a:solidFill>
                <a:highlight>
                  <a:srgbClr val="FFFFFF"/>
                </a:highlight>
              </a:rPr>
              <a:t>&lt;/address_in_hex&gt;</a:t>
            </a:r>
            <a:endParaRPr lang="en-US" sz="1400">
              <a:solidFill>
                <a:srgbClr val="000000"/>
              </a:solidFill>
              <a:highlight>
                <a:srgbClr val="FFFFFF"/>
              </a:highlight>
            </a:endParaRPr>
          </a:p>
          <a:p>
            <a:r>
              <a:rPr lang="en-US" sz="1400">
                <a:solidFill>
                  <a:srgbClr val="000000"/>
                </a:solidFill>
                <a:highlight>
                  <a:srgbClr val="FFFFFF"/>
                </a:highlight>
              </a:rPr>
              <a:t>        </a:t>
            </a:r>
            <a:r>
              <a:rPr lang="en-US" sz="1400">
                <a:solidFill>
                  <a:srgbClr val="000096"/>
                </a:solidFill>
                <a:highlight>
                  <a:srgbClr val="FFFFFF"/>
                </a:highlight>
              </a:rPr>
              <a:t>&lt;/Offset_to_the_PE_header&gt;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&lt;/DOS_Header&gt;</a:t>
            </a:r>
          </a:p>
        </p:txBody>
      </p:sp>
      <p:sp>
        <p:nvSpPr>
          <p:cNvPr id="2" name="Rectangle 1">
            <a:extLst>
              <a:ext uri="{FF2B5EF4-FFF2-40B4-BE49-F238E27FC236}">
                <a16:creationId xmlns:a16="http://schemas.microsoft.com/office/drawing/2014/main" id="{0C0A2DB7-CF28-4CCE-8458-206F4691796E}"/>
              </a:ext>
            </a:extLst>
          </p:cNvPr>
          <p:cNvSpPr/>
          <p:nvPr/>
        </p:nvSpPr>
        <p:spPr>
          <a:xfrm>
            <a:off x="5362414" y="4726983"/>
            <a:ext cx="6571281" cy="168931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3">
            <a:extLst>
              <a:ext uri="{FF2B5EF4-FFF2-40B4-BE49-F238E27FC236}">
                <a16:creationId xmlns:a16="http://schemas.microsoft.com/office/drawing/2014/main" id="{535ED56D-2658-412B-A7EB-9F0C690440AE}"/>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85864519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7F9639-AA66-4603-8165-8C1A306674AB}"/>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3" name="TextBox 2">
            <a:extLst>
              <a:ext uri="{FF2B5EF4-FFF2-40B4-BE49-F238E27FC236}">
                <a16:creationId xmlns:a16="http://schemas.microsoft.com/office/drawing/2014/main" id="{BCAD5480-D953-4F63-B396-7F22AAF79111}"/>
              </a:ext>
            </a:extLst>
          </p:cNvPr>
          <p:cNvSpPr txBox="1"/>
          <p:nvPr/>
        </p:nvSpPr>
        <p:spPr>
          <a:xfrm>
            <a:off x="4136809" y="977348"/>
            <a:ext cx="1444841" cy="369332"/>
          </a:xfrm>
          <a:prstGeom prst="rect">
            <a:avLst/>
          </a:prstGeom>
          <a:noFill/>
        </p:spPr>
        <p:txBody>
          <a:bodyPr wrap="square" rtlCol="0">
            <a:spAutoFit/>
          </a:bodyPr>
          <a:lstStyle/>
          <a:p>
            <a:r>
              <a:rPr lang="en-US"/>
              <a:t>DOS_Header</a:t>
            </a:r>
          </a:p>
        </p:txBody>
      </p:sp>
      <p:cxnSp>
        <p:nvCxnSpPr>
          <p:cNvPr id="4" name="Straight Arrow Connector 3">
            <a:extLst>
              <a:ext uri="{FF2B5EF4-FFF2-40B4-BE49-F238E27FC236}">
                <a16:creationId xmlns:a16="http://schemas.microsoft.com/office/drawing/2014/main" id="{36565C30-ACC7-4143-8F83-D5A5DDCC81DC}"/>
              </a:ext>
            </a:extLst>
          </p:cNvPr>
          <p:cNvCxnSpPr>
            <a:cxnSpLocks/>
          </p:cNvCxnSpPr>
          <p:nvPr/>
        </p:nvCxnSpPr>
        <p:spPr>
          <a:xfrm flipV="1">
            <a:off x="4775879" y="1340090"/>
            <a:ext cx="0" cy="8597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CEEE3BF-2CA9-4CC3-ABC7-060EE77F5F5E}"/>
              </a:ext>
            </a:extLst>
          </p:cNvPr>
          <p:cNvSpPr/>
          <p:nvPr/>
        </p:nvSpPr>
        <p:spPr>
          <a:xfrm>
            <a:off x="3208115" y="2199852"/>
            <a:ext cx="3640360" cy="6195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FE05214-8269-448D-83E1-A53D1A0CBAF3}"/>
              </a:ext>
            </a:extLst>
          </p:cNvPr>
          <p:cNvSpPr txBox="1"/>
          <p:nvPr/>
        </p:nvSpPr>
        <p:spPr>
          <a:xfrm flipH="1">
            <a:off x="481930" y="294491"/>
            <a:ext cx="6647289" cy="461665"/>
          </a:xfrm>
          <a:prstGeom prst="rect">
            <a:avLst/>
          </a:prstGeom>
          <a:solidFill>
            <a:srgbClr val="FFFF00"/>
          </a:solidFill>
        </p:spPr>
        <p:txBody>
          <a:bodyPr wrap="square" rtlCol="0">
            <a:spAutoFit/>
          </a:bodyPr>
          <a:lstStyle/>
          <a:p>
            <a:r>
              <a:rPr lang="en-US" sz="2400"/>
              <a:t>We have finished this portion of the EXE file format</a:t>
            </a:r>
          </a:p>
        </p:txBody>
      </p:sp>
      <p:sp>
        <p:nvSpPr>
          <p:cNvPr id="7" name="Footer Placeholder 3">
            <a:extLst>
              <a:ext uri="{FF2B5EF4-FFF2-40B4-BE49-F238E27FC236}">
                <a16:creationId xmlns:a16="http://schemas.microsoft.com/office/drawing/2014/main" id="{D831AC8D-D92D-4A30-A960-F94569DCEF34}"/>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98842612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48ABFD-EDB7-4F60-872A-62DF9380FCC3}"/>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3" name="TextBox 2">
            <a:extLst>
              <a:ext uri="{FF2B5EF4-FFF2-40B4-BE49-F238E27FC236}">
                <a16:creationId xmlns:a16="http://schemas.microsoft.com/office/drawing/2014/main" id="{5104849F-C1A5-490B-B6F7-6A6BB3F8696F}"/>
              </a:ext>
            </a:extLst>
          </p:cNvPr>
          <p:cNvSpPr txBox="1"/>
          <p:nvPr/>
        </p:nvSpPr>
        <p:spPr>
          <a:xfrm>
            <a:off x="4260633" y="1268968"/>
            <a:ext cx="1120991" cy="369332"/>
          </a:xfrm>
          <a:prstGeom prst="rect">
            <a:avLst/>
          </a:prstGeom>
          <a:noFill/>
        </p:spPr>
        <p:txBody>
          <a:bodyPr wrap="square" rtlCol="0">
            <a:spAutoFit/>
          </a:bodyPr>
          <a:lstStyle/>
          <a:p>
            <a:r>
              <a:rPr lang="en-US"/>
              <a:t>DOS_Stub</a:t>
            </a:r>
          </a:p>
        </p:txBody>
      </p:sp>
      <p:cxnSp>
        <p:nvCxnSpPr>
          <p:cNvPr id="4" name="Straight Arrow Connector 3">
            <a:extLst>
              <a:ext uri="{FF2B5EF4-FFF2-40B4-BE49-F238E27FC236}">
                <a16:creationId xmlns:a16="http://schemas.microsoft.com/office/drawing/2014/main" id="{9EDC1F20-1655-44EE-9CC2-7FB142E49C56}"/>
              </a:ext>
            </a:extLst>
          </p:cNvPr>
          <p:cNvCxnSpPr>
            <a:cxnSpLocks/>
          </p:cNvCxnSpPr>
          <p:nvPr/>
        </p:nvCxnSpPr>
        <p:spPr>
          <a:xfrm flipV="1">
            <a:off x="4821129" y="1638300"/>
            <a:ext cx="0" cy="11686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16C48616-0BAF-4BDD-8939-906608A4C42A}"/>
              </a:ext>
            </a:extLst>
          </p:cNvPr>
          <p:cNvSpPr/>
          <p:nvPr/>
        </p:nvSpPr>
        <p:spPr>
          <a:xfrm>
            <a:off x="3217640" y="2806952"/>
            <a:ext cx="3640360" cy="6195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48481CC-B91D-4B09-AD8F-FEB221F1675A}"/>
              </a:ext>
            </a:extLst>
          </p:cNvPr>
          <p:cNvSpPr txBox="1"/>
          <p:nvPr/>
        </p:nvSpPr>
        <p:spPr>
          <a:xfrm flipH="1">
            <a:off x="481932" y="294491"/>
            <a:ext cx="4899692" cy="830997"/>
          </a:xfrm>
          <a:prstGeom prst="rect">
            <a:avLst/>
          </a:prstGeom>
          <a:solidFill>
            <a:srgbClr val="FFFF00"/>
          </a:solidFill>
        </p:spPr>
        <p:txBody>
          <a:bodyPr wrap="square" rtlCol="0">
            <a:spAutoFit/>
          </a:bodyPr>
          <a:lstStyle/>
          <a:p>
            <a:r>
              <a:rPr lang="en-US" sz="2400"/>
              <a:t>Now let’s create DFDL that describes this portion</a:t>
            </a:r>
          </a:p>
        </p:txBody>
      </p:sp>
      <p:sp>
        <p:nvSpPr>
          <p:cNvPr id="7" name="TextBox 6">
            <a:extLst>
              <a:ext uri="{FF2B5EF4-FFF2-40B4-BE49-F238E27FC236}">
                <a16:creationId xmlns:a16="http://schemas.microsoft.com/office/drawing/2014/main" id="{FF576180-9524-4D35-992C-11B6D076BB40}"/>
              </a:ext>
            </a:extLst>
          </p:cNvPr>
          <p:cNvSpPr txBox="1"/>
          <p:nvPr/>
        </p:nvSpPr>
        <p:spPr>
          <a:xfrm>
            <a:off x="2410270" y="5363180"/>
            <a:ext cx="5942707" cy="1200329"/>
          </a:xfrm>
          <a:prstGeom prst="rect">
            <a:avLst/>
          </a:prstGeom>
          <a:noFill/>
        </p:spPr>
        <p:txBody>
          <a:bodyPr wrap="square" rtlCol="0">
            <a:spAutoFit/>
          </a:bodyPr>
          <a:lstStyle/>
          <a:p>
            <a:r>
              <a:rPr lang="en-US"/>
              <a:t>The DOS Stub is for old 16-bit machines. If you execute this 32-bit executable on a 16-bit machine, the DOS Stub will be executed; all it does is print the message </a:t>
            </a:r>
            <a:r>
              <a:rPr lang="en-US" i="1"/>
              <a:t>This program cannot be run in DOS mode</a:t>
            </a:r>
            <a:r>
              <a:rPr lang="en-US"/>
              <a:t> and then quits.</a:t>
            </a:r>
          </a:p>
        </p:txBody>
      </p:sp>
    </p:spTree>
    <p:extLst>
      <p:ext uri="{BB962C8B-B14F-4D97-AF65-F5344CB8AC3E}">
        <p14:creationId xmlns:p14="http://schemas.microsoft.com/office/powerpoint/2010/main" val="357984562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48ABFD-EDB7-4F60-872A-62DF9380FCC3}"/>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3" name="TextBox 2">
            <a:extLst>
              <a:ext uri="{FF2B5EF4-FFF2-40B4-BE49-F238E27FC236}">
                <a16:creationId xmlns:a16="http://schemas.microsoft.com/office/drawing/2014/main" id="{5104849F-C1A5-490B-B6F7-6A6BB3F8696F}"/>
              </a:ext>
            </a:extLst>
          </p:cNvPr>
          <p:cNvSpPr txBox="1"/>
          <p:nvPr/>
        </p:nvSpPr>
        <p:spPr>
          <a:xfrm>
            <a:off x="4291627" y="1285314"/>
            <a:ext cx="6095995" cy="369332"/>
          </a:xfrm>
          <a:prstGeom prst="rect">
            <a:avLst/>
          </a:prstGeom>
          <a:noFill/>
        </p:spPr>
        <p:txBody>
          <a:bodyPr wrap="square" rtlCol="0">
            <a:spAutoFit/>
          </a:bodyPr>
          <a:lstStyle/>
          <a:p>
            <a:r>
              <a:rPr lang="en-US"/>
              <a:t>Instructions to run the DOS stub program and print a message</a:t>
            </a:r>
          </a:p>
        </p:txBody>
      </p:sp>
      <p:cxnSp>
        <p:nvCxnSpPr>
          <p:cNvPr id="4" name="Straight Arrow Connector 3">
            <a:extLst>
              <a:ext uri="{FF2B5EF4-FFF2-40B4-BE49-F238E27FC236}">
                <a16:creationId xmlns:a16="http://schemas.microsoft.com/office/drawing/2014/main" id="{9EDC1F20-1655-44EE-9CC2-7FB142E49C56}"/>
              </a:ext>
            </a:extLst>
          </p:cNvPr>
          <p:cNvCxnSpPr>
            <a:cxnSpLocks/>
          </p:cNvCxnSpPr>
          <p:nvPr/>
        </p:nvCxnSpPr>
        <p:spPr>
          <a:xfrm flipV="1">
            <a:off x="4821129" y="1638300"/>
            <a:ext cx="0" cy="11686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16C48616-0BAF-4BDD-8939-906608A4C42A}"/>
              </a:ext>
            </a:extLst>
          </p:cNvPr>
          <p:cNvSpPr/>
          <p:nvPr/>
        </p:nvSpPr>
        <p:spPr>
          <a:xfrm>
            <a:off x="3217640" y="2806953"/>
            <a:ext cx="3192685" cy="1553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1D0204B-6161-40EA-A43E-9C2D8EF7F39A}"/>
              </a:ext>
            </a:extLst>
          </p:cNvPr>
          <p:cNvSpPr/>
          <p:nvPr/>
        </p:nvSpPr>
        <p:spPr>
          <a:xfrm>
            <a:off x="2179202" y="5498628"/>
            <a:ext cx="6359471" cy="1200329"/>
          </a:xfrm>
          <a:prstGeom prst="rect">
            <a:avLst/>
          </a:prstGeom>
          <a:ln>
            <a:solidFill>
              <a:schemeClr val="bg1">
                <a:lumMod val="65000"/>
              </a:schemeClr>
            </a:solidFill>
          </a:ln>
        </p:spPr>
        <p:txBody>
          <a:bodyPr wrap="square">
            <a:spAutoFit/>
          </a:bodyPr>
          <a:lstStyle/>
          <a:p>
            <a:r>
              <a:rPr lang="en-US">
                <a:solidFill>
                  <a:schemeClr val="bg1">
                    <a:lumMod val="50000"/>
                  </a:schemeClr>
                </a:solidFill>
              </a:rPr>
              <a:t>The bytes from 40 to 4D above is the code: push cs // pop ds // mov dx 0E // mov ah 09 // int 021 // mov ax 4C01 // int 021 to print the message if the program is run in DOS.</a:t>
            </a:r>
          </a:p>
          <a:p>
            <a:r>
              <a:rPr lang="en-US">
                <a:solidFill>
                  <a:schemeClr val="bg1">
                    <a:lumMod val="50000"/>
                  </a:schemeClr>
                </a:solidFill>
              </a:rPr>
              <a:t>https://www.curlybrace.com/archive/PE%20File%20Structure.pdf</a:t>
            </a:r>
          </a:p>
        </p:txBody>
      </p:sp>
    </p:spTree>
    <p:extLst>
      <p:ext uri="{BB962C8B-B14F-4D97-AF65-F5344CB8AC3E}">
        <p14:creationId xmlns:p14="http://schemas.microsoft.com/office/powerpoint/2010/main" val="234400653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48ABFD-EDB7-4F60-872A-62DF9380FCC3}"/>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3" name="TextBox 2">
            <a:extLst>
              <a:ext uri="{FF2B5EF4-FFF2-40B4-BE49-F238E27FC236}">
                <a16:creationId xmlns:a16="http://schemas.microsoft.com/office/drawing/2014/main" id="{5104849F-C1A5-490B-B6F7-6A6BB3F8696F}"/>
              </a:ext>
            </a:extLst>
          </p:cNvPr>
          <p:cNvSpPr txBox="1"/>
          <p:nvPr/>
        </p:nvSpPr>
        <p:spPr>
          <a:xfrm>
            <a:off x="4291629" y="991968"/>
            <a:ext cx="6340208" cy="646331"/>
          </a:xfrm>
          <a:prstGeom prst="rect">
            <a:avLst/>
          </a:prstGeom>
          <a:noFill/>
        </p:spPr>
        <p:txBody>
          <a:bodyPr wrap="square" rtlCol="0">
            <a:spAutoFit/>
          </a:bodyPr>
          <a:lstStyle/>
          <a:p>
            <a:r>
              <a:rPr lang="en-US"/>
              <a:t>The number of hex digits varies with each executable. How to recognize when to stop gobbling up (consuming) hex digits?</a:t>
            </a:r>
          </a:p>
        </p:txBody>
      </p:sp>
      <p:cxnSp>
        <p:nvCxnSpPr>
          <p:cNvPr id="4" name="Straight Arrow Connector 3">
            <a:extLst>
              <a:ext uri="{FF2B5EF4-FFF2-40B4-BE49-F238E27FC236}">
                <a16:creationId xmlns:a16="http://schemas.microsoft.com/office/drawing/2014/main" id="{9EDC1F20-1655-44EE-9CC2-7FB142E49C56}"/>
              </a:ext>
            </a:extLst>
          </p:cNvPr>
          <p:cNvCxnSpPr>
            <a:cxnSpLocks/>
          </p:cNvCxnSpPr>
          <p:nvPr/>
        </p:nvCxnSpPr>
        <p:spPr>
          <a:xfrm flipV="1">
            <a:off x="4821129" y="1638300"/>
            <a:ext cx="0" cy="11686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16C48616-0BAF-4BDD-8939-906608A4C42A}"/>
              </a:ext>
            </a:extLst>
          </p:cNvPr>
          <p:cNvSpPr/>
          <p:nvPr/>
        </p:nvSpPr>
        <p:spPr>
          <a:xfrm>
            <a:off x="3217640" y="2806953"/>
            <a:ext cx="3192685" cy="1553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3">
            <a:extLst>
              <a:ext uri="{FF2B5EF4-FFF2-40B4-BE49-F238E27FC236}">
                <a16:creationId xmlns:a16="http://schemas.microsoft.com/office/drawing/2014/main" id="{926D9516-7A5B-4126-8E5B-F06BD7AE9896}"/>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81546118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48ABFD-EDB7-4F60-872A-62DF9380FCC3}"/>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3" name="TextBox 2">
            <a:extLst>
              <a:ext uri="{FF2B5EF4-FFF2-40B4-BE49-F238E27FC236}">
                <a16:creationId xmlns:a16="http://schemas.microsoft.com/office/drawing/2014/main" id="{5104849F-C1A5-490B-B6F7-6A6BB3F8696F}"/>
              </a:ext>
            </a:extLst>
          </p:cNvPr>
          <p:cNvSpPr txBox="1"/>
          <p:nvPr/>
        </p:nvSpPr>
        <p:spPr>
          <a:xfrm>
            <a:off x="4245133" y="437970"/>
            <a:ext cx="6293714" cy="1200329"/>
          </a:xfrm>
          <a:prstGeom prst="rect">
            <a:avLst/>
          </a:prstGeom>
          <a:noFill/>
        </p:spPr>
        <p:txBody>
          <a:bodyPr wrap="square" rtlCol="0">
            <a:spAutoFit/>
          </a:bodyPr>
          <a:lstStyle/>
          <a:p>
            <a:r>
              <a:rPr lang="en-US">
                <a:solidFill>
                  <a:schemeClr val="bg1">
                    <a:lumMod val="65000"/>
                  </a:schemeClr>
                </a:solidFill>
              </a:rPr>
              <a:t>The number of hex digits varies with each executable. How to recognize when to stop gobbling up (consuming) hex digits? </a:t>
            </a:r>
          </a:p>
          <a:p>
            <a:r>
              <a:rPr lang="en-US"/>
              <a:t>Answer: consume hex digits until arriving at the text string </a:t>
            </a:r>
            <a:r>
              <a:rPr lang="en-US" i="1"/>
              <a:t>This program cannot be run in DOS mode.</a:t>
            </a:r>
            <a:endParaRPr lang="en-US"/>
          </a:p>
        </p:txBody>
      </p:sp>
      <p:cxnSp>
        <p:nvCxnSpPr>
          <p:cNvPr id="4" name="Straight Arrow Connector 3">
            <a:extLst>
              <a:ext uri="{FF2B5EF4-FFF2-40B4-BE49-F238E27FC236}">
                <a16:creationId xmlns:a16="http://schemas.microsoft.com/office/drawing/2014/main" id="{9EDC1F20-1655-44EE-9CC2-7FB142E49C56}"/>
              </a:ext>
            </a:extLst>
          </p:cNvPr>
          <p:cNvCxnSpPr>
            <a:cxnSpLocks/>
          </p:cNvCxnSpPr>
          <p:nvPr/>
        </p:nvCxnSpPr>
        <p:spPr>
          <a:xfrm flipV="1">
            <a:off x="4821129" y="1638300"/>
            <a:ext cx="0" cy="11686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16C48616-0BAF-4BDD-8939-906608A4C42A}"/>
              </a:ext>
            </a:extLst>
          </p:cNvPr>
          <p:cNvSpPr/>
          <p:nvPr/>
        </p:nvSpPr>
        <p:spPr>
          <a:xfrm>
            <a:off x="3217640" y="2806953"/>
            <a:ext cx="3192685" cy="1553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3">
            <a:extLst>
              <a:ext uri="{FF2B5EF4-FFF2-40B4-BE49-F238E27FC236}">
                <a16:creationId xmlns:a16="http://schemas.microsoft.com/office/drawing/2014/main" id="{4E7449AA-21FD-4F28-B1C1-8BB8C98FE574}"/>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6259412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48ABFD-EDB7-4F60-872A-62DF9380FCC3}"/>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3" name="TextBox 2">
            <a:extLst>
              <a:ext uri="{FF2B5EF4-FFF2-40B4-BE49-F238E27FC236}">
                <a16:creationId xmlns:a16="http://schemas.microsoft.com/office/drawing/2014/main" id="{5104849F-C1A5-490B-B6F7-6A6BB3F8696F}"/>
              </a:ext>
            </a:extLst>
          </p:cNvPr>
          <p:cNvSpPr txBox="1"/>
          <p:nvPr/>
        </p:nvSpPr>
        <p:spPr>
          <a:xfrm>
            <a:off x="4245132" y="437970"/>
            <a:ext cx="6417701" cy="1200329"/>
          </a:xfrm>
          <a:prstGeom prst="rect">
            <a:avLst/>
          </a:prstGeom>
          <a:noFill/>
        </p:spPr>
        <p:txBody>
          <a:bodyPr wrap="square" rtlCol="0">
            <a:spAutoFit/>
          </a:bodyPr>
          <a:lstStyle/>
          <a:p>
            <a:r>
              <a:rPr lang="en-US">
                <a:solidFill>
                  <a:schemeClr val="bg1">
                    <a:lumMod val="65000"/>
                  </a:schemeClr>
                </a:solidFill>
              </a:rPr>
              <a:t>The number of hex digits varies with each executable. How to recognize when to stop consuming hex digits? </a:t>
            </a:r>
          </a:p>
          <a:p>
            <a:r>
              <a:rPr lang="en-US">
                <a:solidFill>
                  <a:schemeClr val="bg1">
                    <a:lumMod val="65000"/>
                  </a:schemeClr>
                </a:solidFill>
              </a:rPr>
              <a:t>Answer: consume hex digits until arriving at the text string </a:t>
            </a:r>
            <a:r>
              <a:rPr lang="en-US" i="1">
                <a:solidFill>
                  <a:schemeClr val="bg1">
                    <a:lumMod val="65000"/>
                  </a:schemeClr>
                </a:solidFill>
              </a:rPr>
              <a:t>This program cannot be run in DOS mode.</a:t>
            </a:r>
            <a:endParaRPr lang="en-US">
              <a:solidFill>
                <a:schemeClr val="bg1">
                  <a:lumMod val="65000"/>
                </a:schemeClr>
              </a:solidFill>
            </a:endParaRPr>
          </a:p>
        </p:txBody>
      </p:sp>
      <p:cxnSp>
        <p:nvCxnSpPr>
          <p:cNvPr id="4" name="Straight Arrow Connector 3">
            <a:extLst>
              <a:ext uri="{FF2B5EF4-FFF2-40B4-BE49-F238E27FC236}">
                <a16:creationId xmlns:a16="http://schemas.microsoft.com/office/drawing/2014/main" id="{9EDC1F20-1655-44EE-9CC2-7FB142E49C56}"/>
              </a:ext>
            </a:extLst>
          </p:cNvPr>
          <p:cNvCxnSpPr>
            <a:cxnSpLocks/>
          </p:cNvCxnSpPr>
          <p:nvPr/>
        </p:nvCxnSpPr>
        <p:spPr>
          <a:xfrm flipV="1">
            <a:off x="4821129" y="1638300"/>
            <a:ext cx="0" cy="11686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16C48616-0BAF-4BDD-8939-906608A4C42A}"/>
              </a:ext>
            </a:extLst>
          </p:cNvPr>
          <p:cNvSpPr/>
          <p:nvPr/>
        </p:nvSpPr>
        <p:spPr>
          <a:xfrm>
            <a:off x="3217640" y="2806953"/>
            <a:ext cx="3192685" cy="1553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8414719-390C-4269-A345-B8AB0E432EEF}"/>
              </a:ext>
            </a:extLst>
          </p:cNvPr>
          <p:cNvSpPr txBox="1"/>
          <p:nvPr/>
        </p:nvSpPr>
        <p:spPr>
          <a:xfrm>
            <a:off x="8431343" y="1638299"/>
            <a:ext cx="3435458" cy="2308324"/>
          </a:xfrm>
          <a:prstGeom prst="rect">
            <a:avLst/>
          </a:prstGeom>
          <a:solidFill>
            <a:srgbClr val="FFFF00"/>
          </a:solidFill>
        </p:spPr>
        <p:txBody>
          <a:bodyPr wrap="square" rtlCol="0">
            <a:spAutoFit/>
          </a:bodyPr>
          <a:lstStyle/>
          <a:p>
            <a:r>
              <a:rPr lang="en-US"/>
              <a:t>Previously we explicitly expressed the length of the hex digits (dfdl:lengthKind="explicit"). But now we will express the length of the hex digits using a regular expression pattern dfdl:lengthKind="pattern" and</a:t>
            </a:r>
          </a:p>
          <a:p>
            <a:r>
              <a:rPr lang="en-US"/>
              <a:t>dfdl:lengthPattern="</a:t>
            </a:r>
            <a:r>
              <a:rPr lang="en-US" i="1"/>
              <a:t>regex</a:t>
            </a:r>
            <a:r>
              <a:rPr lang="en-US"/>
              <a:t>"</a:t>
            </a:r>
          </a:p>
        </p:txBody>
      </p:sp>
      <p:sp>
        <p:nvSpPr>
          <p:cNvPr id="7" name="Footer Placeholder 3">
            <a:extLst>
              <a:ext uri="{FF2B5EF4-FFF2-40B4-BE49-F238E27FC236}">
                <a16:creationId xmlns:a16="http://schemas.microsoft.com/office/drawing/2014/main" id="{411BE984-EC7F-4A86-8EC4-EFDEE3385F96}"/>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670806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B824165-ABBB-41F7-8C8F-489F8066B9B6}"/>
              </a:ext>
            </a:extLst>
          </p:cNvPr>
          <p:cNvSpPr/>
          <p:nvPr/>
        </p:nvSpPr>
        <p:spPr>
          <a:xfrm>
            <a:off x="4189713" y="573437"/>
            <a:ext cx="1906291" cy="7594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DOS _Header</a:t>
            </a:r>
          </a:p>
        </p:txBody>
      </p:sp>
      <p:sp>
        <p:nvSpPr>
          <p:cNvPr id="7" name="Rectangle 6">
            <a:extLst>
              <a:ext uri="{FF2B5EF4-FFF2-40B4-BE49-F238E27FC236}">
                <a16:creationId xmlns:a16="http://schemas.microsoft.com/office/drawing/2014/main" id="{CA53F2C8-B0A8-46A8-8F8F-CEE78F0AEA16}"/>
              </a:ext>
            </a:extLst>
          </p:cNvPr>
          <p:cNvSpPr/>
          <p:nvPr/>
        </p:nvSpPr>
        <p:spPr>
          <a:xfrm>
            <a:off x="4189712" y="1332854"/>
            <a:ext cx="1906291" cy="7594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DOS _Stub</a:t>
            </a:r>
          </a:p>
        </p:txBody>
      </p:sp>
      <p:sp>
        <p:nvSpPr>
          <p:cNvPr id="8" name="Rectangle 7">
            <a:extLst>
              <a:ext uri="{FF2B5EF4-FFF2-40B4-BE49-F238E27FC236}">
                <a16:creationId xmlns:a16="http://schemas.microsoft.com/office/drawing/2014/main" id="{33237B0C-B0D6-4A67-AEA8-77BD97A2044E}"/>
              </a:ext>
            </a:extLst>
          </p:cNvPr>
          <p:cNvSpPr/>
          <p:nvPr/>
        </p:nvSpPr>
        <p:spPr>
          <a:xfrm>
            <a:off x="4189712" y="2092271"/>
            <a:ext cx="1906291" cy="7594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PE_Header</a:t>
            </a:r>
          </a:p>
        </p:txBody>
      </p:sp>
      <p:sp>
        <p:nvSpPr>
          <p:cNvPr id="9" name="Rectangle 8">
            <a:extLst>
              <a:ext uri="{FF2B5EF4-FFF2-40B4-BE49-F238E27FC236}">
                <a16:creationId xmlns:a16="http://schemas.microsoft.com/office/drawing/2014/main" id="{42F3A230-2A94-4CE5-BDD8-75F6714B93BE}"/>
              </a:ext>
            </a:extLst>
          </p:cNvPr>
          <p:cNvSpPr/>
          <p:nvPr/>
        </p:nvSpPr>
        <p:spPr>
          <a:xfrm>
            <a:off x="4189711" y="2812943"/>
            <a:ext cx="1906291" cy="7594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File_Header</a:t>
            </a:r>
          </a:p>
        </p:txBody>
      </p:sp>
      <p:sp>
        <p:nvSpPr>
          <p:cNvPr id="10" name="Rectangle 9">
            <a:extLst>
              <a:ext uri="{FF2B5EF4-FFF2-40B4-BE49-F238E27FC236}">
                <a16:creationId xmlns:a16="http://schemas.microsoft.com/office/drawing/2014/main" id="{0FA851CC-E1C3-4956-9AF4-5FA54A150638}"/>
              </a:ext>
            </a:extLst>
          </p:cNvPr>
          <p:cNvSpPr/>
          <p:nvPr/>
        </p:nvSpPr>
        <p:spPr>
          <a:xfrm>
            <a:off x="4189710" y="3549113"/>
            <a:ext cx="1906291" cy="7594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Optional_Header</a:t>
            </a:r>
          </a:p>
        </p:txBody>
      </p:sp>
      <p:sp>
        <p:nvSpPr>
          <p:cNvPr id="11" name="Rectangle 10">
            <a:extLst>
              <a:ext uri="{FF2B5EF4-FFF2-40B4-BE49-F238E27FC236}">
                <a16:creationId xmlns:a16="http://schemas.microsoft.com/office/drawing/2014/main" id="{A90423AA-9EA0-41F8-8C33-062BDC1453C7}"/>
              </a:ext>
            </a:extLst>
          </p:cNvPr>
          <p:cNvSpPr/>
          <p:nvPr/>
        </p:nvSpPr>
        <p:spPr>
          <a:xfrm>
            <a:off x="4189709" y="4293032"/>
            <a:ext cx="1906291" cy="7594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Section_Table</a:t>
            </a:r>
          </a:p>
        </p:txBody>
      </p:sp>
      <p:sp>
        <p:nvSpPr>
          <p:cNvPr id="12" name="Rectangle 11">
            <a:extLst>
              <a:ext uri="{FF2B5EF4-FFF2-40B4-BE49-F238E27FC236}">
                <a16:creationId xmlns:a16="http://schemas.microsoft.com/office/drawing/2014/main" id="{1B3CFDCF-1CD8-40B7-84F2-39D13764E161}"/>
              </a:ext>
            </a:extLst>
          </p:cNvPr>
          <p:cNvSpPr/>
          <p:nvPr/>
        </p:nvSpPr>
        <p:spPr>
          <a:xfrm>
            <a:off x="4189709" y="5036951"/>
            <a:ext cx="1906291" cy="7594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Section</a:t>
            </a:r>
          </a:p>
        </p:txBody>
      </p:sp>
      <p:sp>
        <p:nvSpPr>
          <p:cNvPr id="14" name="Rectangle 13">
            <a:extLst>
              <a:ext uri="{FF2B5EF4-FFF2-40B4-BE49-F238E27FC236}">
                <a16:creationId xmlns:a16="http://schemas.microsoft.com/office/drawing/2014/main" id="{23458E22-B1F3-42E3-B9EF-3335619BC8AA}"/>
              </a:ext>
            </a:extLst>
          </p:cNvPr>
          <p:cNvSpPr/>
          <p:nvPr/>
        </p:nvSpPr>
        <p:spPr>
          <a:xfrm>
            <a:off x="4342109" y="5189351"/>
            <a:ext cx="1906291" cy="7594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Section</a:t>
            </a:r>
          </a:p>
        </p:txBody>
      </p:sp>
      <p:sp>
        <p:nvSpPr>
          <p:cNvPr id="15" name="Rectangle 14">
            <a:extLst>
              <a:ext uri="{FF2B5EF4-FFF2-40B4-BE49-F238E27FC236}">
                <a16:creationId xmlns:a16="http://schemas.microsoft.com/office/drawing/2014/main" id="{AA39F672-3117-46B0-AE4F-209A158B3C2C}"/>
              </a:ext>
            </a:extLst>
          </p:cNvPr>
          <p:cNvSpPr/>
          <p:nvPr/>
        </p:nvSpPr>
        <p:spPr>
          <a:xfrm>
            <a:off x="4494509" y="5341751"/>
            <a:ext cx="1906291" cy="7594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Section</a:t>
            </a:r>
          </a:p>
        </p:txBody>
      </p:sp>
      <p:sp>
        <p:nvSpPr>
          <p:cNvPr id="13" name="Footer Placeholder 3">
            <a:extLst>
              <a:ext uri="{FF2B5EF4-FFF2-40B4-BE49-F238E27FC236}">
                <a16:creationId xmlns:a16="http://schemas.microsoft.com/office/drawing/2014/main" id="{266F398F-F6F0-4037-9DE9-A1EC7719BFE6}"/>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91680790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50FABF-73D8-48F1-828B-6F46BA395B1C}"/>
              </a:ext>
            </a:extLst>
          </p:cNvPr>
          <p:cNvSpPr/>
          <p:nvPr/>
        </p:nvSpPr>
        <p:spPr>
          <a:xfrm>
            <a:off x="2102603" y="3048044"/>
            <a:ext cx="7986793" cy="369332"/>
          </a:xfrm>
          <a:prstGeom prst="rect">
            <a:avLst/>
          </a:prstGeom>
        </p:spPr>
        <p:txBody>
          <a:bodyPr wrap="square">
            <a:spAutoFit/>
          </a:bodyPr>
          <a:lstStyle/>
          <a:p>
            <a:r>
              <a:rPr lang="en-US">
                <a:solidFill>
                  <a:srgbClr val="F5844C"/>
                </a:solidFill>
                <a:highlight>
                  <a:srgbClr val="FFFFFF"/>
                </a:highlight>
              </a:rPr>
              <a:t>dfdl:lengthPattern</a:t>
            </a:r>
            <a:r>
              <a:rPr lang="en-US">
                <a:solidFill>
                  <a:srgbClr val="FF8040"/>
                </a:solidFill>
                <a:highlight>
                  <a:srgbClr val="FFFFFF"/>
                </a:highlight>
              </a:rPr>
              <a:t>=</a:t>
            </a:r>
            <a:r>
              <a:rPr lang="en-US">
                <a:solidFill>
                  <a:srgbClr val="993300"/>
                </a:solidFill>
                <a:highlight>
                  <a:srgbClr val="FFFFFF"/>
                </a:highlight>
              </a:rPr>
              <a:t>"[\x00-\xFF]+?(?=This program cannot be run in DOS mode\.)"</a:t>
            </a:r>
          </a:p>
        </p:txBody>
      </p:sp>
      <p:sp>
        <p:nvSpPr>
          <p:cNvPr id="3" name="Left Brace 2">
            <a:extLst>
              <a:ext uri="{FF2B5EF4-FFF2-40B4-BE49-F238E27FC236}">
                <a16:creationId xmlns:a16="http://schemas.microsoft.com/office/drawing/2014/main" id="{24ADB29F-5FA7-4E66-BFF0-0891ED34F62D}"/>
              </a:ext>
            </a:extLst>
          </p:cNvPr>
          <p:cNvSpPr/>
          <p:nvPr/>
        </p:nvSpPr>
        <p:spPr>
          <a:xfrm rot="16200000">
            <a:off x="6524785" y="976393"/>
            <a:ext cx="712922" cy="564138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3E9C9590-E956-42B1-BF71-487CD0398E91}"/>
              </a:ext>
            </a:extLst>
          </p:cNvPr>
          <p:cNvSpPr txBox="1"/>
          <p:nvPr/>
        </p:nvSpPr>
        <p:spPr>
          <a:xfrm>
            <a:off x="5827363" y="4176795"/>
            <a:ext cx="2712204" cy="1200329"/>
          </a:xfrm>
          <a:prstGeom prst="rect">
            <a:avLst/>
          </a:prstGeom>
          <a:noFill/>
        </p:spPr>
        <p:txBody>
          <a:bodyPr wrap="square" rtlCol="0">
            <a:spAutoFit/>
          </a:bodyPr>
          <a:lstStyle/>
          <a:p>
            <a:r>
              <a:rPr lang="en-US" sz="2400"/>
              <a:t>Regular Expression. The following slides explain this regex.</a:t>
            </a:r>
          </a:p>
        </p:txBody>
      </p:sp>
      <p:sp>
        <p:nvSpPr>
          <p:cNvPr id="5" name="Footer Placeholder 3">
            <a:extLst>
              <a:ext uri="{FF2B5EF4-FFF2-40B4-BE49-F238E27FC236}">
                <a16:creationId xmlns:a16="http://schemas.microsoft.com/office/drawing/2014/main" id="{C0369DCC-906C-49B4-8C55-86B398E7B0AE}"/>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85974332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50FABF-73D8-48F1-828B-6F46BA395B1C}"/>
              </a:ext>
            </a:extLst>
          </p:cNvPr>
          <p:cNvSpPr/>
          <p:nvPr/>
        </p:nvSpPr>
        <p:spPr>
          <a:xfrm>
            <a:off x="2102603" y="3048044"/>
            <a:ext cx="7986793" cy="369332"/>
          </a:xfrm>
          <a:prstGeom prst="rect">
            <a:avLst/>
          </a:prstGeom>
        </p:spPr>
        <p:txBody>
          <a:bodyPr wrap="square">
            <a:spAutoFit/>
          </a:bodyPr>
          <a:lstStyle/>
          <a:p>
            <a:r>
              <a:rPr lang="en-US">
                <a:solidFill>
                  <a:srgbClr val="F5844C"/>
                </a:solidFill>
                <a:highlight>
                  <a:srgbClr val="FFFFFF"/>
                </a:highlight>
              </a:rPr>
              <a:t>dfdl:lengthPattern</a:t>
            </a:r>
            <a:r>
              <a:rPr lang="en-US">
                <a:solidFill>
                  <a:srgbClr val="FF8040"/>
                </a:solidFill>
                <a:highlight>
                  <a:srgbClr val="FFFFFF"/>
                </a:highlight>
              </a:rPr>
              <a:t>=</a:t>
            </a:r>
            <a:r>
              <a:rPr lang="en-US">
                <a:solidFill>
                  <a:srgbClr val="993300"/>
                </a:solidFill>
                <a:highlight>
                  <a:srgbClr val="FFFFFF"/>
                </a:highlight>
              </a:rPr>
              <a:t>"[\x00-\xFF]+?(?=This program cannot be run in DOS mode\.)"</a:t>
            </a:r>
          </a:p>
        </p:txBody>
      </p:sp>
      <p:sp>
        <p:nvSpPr>
          <p:cNvPr id="3" name="Left Brace 2">
            <a:extLst>
              <a:ext uri="{FF2B5EF4-FFF2-40B4-BE49-F238E27FC236}">
                <a16:creationId xmlns:a16="http://schemas.microsoft.com/office/drawing/2014/main" id="{24ADB29F-5FA7-4E66-BFF0-0891ED34F62D}"/>
              </a:ext>
            </a:extLst>
          </p:cNvPr>
          <p:cNvSpPr/>
          <p:nvPr/>
        </p:nvSpPr>
        <p:spPr>
          <a:xfrm rot="16200000">
            <a:off x="4285283" y="3215897"/>
            <a:ext cx="712922" cy="116237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3E9C9590-E956-42B1-BF71-487CD0398E91}"/>
              </a:ext>
            </a:extLst>
          </p:cNvPr>
          <p:cNvSpPr txBox="1"/>
          <p:nvPr/>
        </p:nvSpPr>
        <p:spPr>
          <a:xfrm>
            <a:off x="3704095" y="4316280"/>
            <a:ext cx="2712204" cy="1200329"/>
          </a:xfrm>
          <a:prstGeom prst="rect">
            <a:avLst/>
          </a:prstGeom>
          <a:noFill/>
        </p:spPr>
        <p:txBody>
          <a:bodyPr wrap="square" rtlCol="0">
            <a:spAutoFit/>
          </a:bodyPr>
          <a:lstStyle/>
          <a:p>
            <a:r>
              <a:rPr lang="en-US" sz="2400">
                <a:solidFill>
                  <a:srgbClr val="993300"/>
                </a:solidFill>
                <a:highlight>
                  <a:srgbClr val="FFFFFF"/>
                </a:highlight>
              </a:rPr>
              <a:t>[\x00-\xFF]+ </a:t>
            </a:r>
            <a:r>
              <a:rPr lang="en-US" sz="2400"/>
              <a:t>means consume any hex digits. </a:t>
            </a:r>
          </a:p>
        </p:txBody>
      </p:sp>
      <p:sp>
        <p:nvSpPr>
          <p:cNvPr id="5" name="Footer Placeholder 3">
            <a:extLst>
              <a:ext uri="{FF2B5EF4-FFF2-40B4-BE49-F238E27FC236}">
                <a16:creationId xmlns:a16="http://schemas.microsoft.com/office/drawing/2014/main" id="{35CAA028-83A5-49A1-99DF-BF191BE79C09}"/>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0788420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50FABF-73D8-48F1-828B-6F46BA395B1C}"/>
              </a:ext>
            </a:extLst>
          </p:cNvPr>
          <p:cNvSpPr/>
          <p:nvPr/>
        </p:nvSpPr>
        <p:spPr>
          <a:xfrm>
            <a:off x="2102603" y="3048044"/>
            <a:ext cx="7986793" cy="369332"/>
          </a:xfrm>
          <a:prstGeom prst="rect">
            <a:avLst/>
          </a:prstGeom>
        </p:spPr>
        <p:txBody>
          <a:bodyPr wrap="square">
            <a:spAutoFit/>
          </a:bodyPr>
          <a:lstStyle/>
          <a:p>
            <a:r>
              <a:rPr lang="en-US">
                <a:solidFill>
                  <a:srgbClr val="F5844C"/>
                </a:solidFill>
                <a:highlight>
                  <a:srgbClr val="FFFFFF"/>
                </a:highlight>
              </a:rPr>
              <a:t>dfdl:lengthPattern</a:t>
            </a:r>
            <a:r>
              <a:rPr lang="en-US">
                <a:solidFill>
                  <a:srgbClr val="FF8040"/>
                </a:solidFill>
                <a:highlight>
                  <a:srgbClr val="FFFFFF"/>
                </a:highlight>
              </a:rPr>
              <a:t>=</a:t>
            </a:r>
            <a:r>
              <a:rPr lang="en-US">
                <a:solidFill>
                  <a:srgbClr val="993300"/>
                </a:solidFill>
                <a:highlight>
                  <a:srgbClr val="FFFFFF"/>
                </a:highlight>
              </a:rPr>
              <a:t>"[\x00-\xFF]+?(?=This program cannot be run in DOS mode\.)"</a:t>
            </a:r>
          </a:p>
        </p:txBody>
      </p:sp>
      <p:cxnSp>
        <p:nvCxnSpPr>
          <p:cNvPr id="6" name="Straight Arrow Connector 5">
            <a:extLst>
              <a:ext uri="{FF2B5EF4-FFF2-40B4-BE49-F238E27FC236}">
                <a16:creationId xmlns:a16="http://schemas.microsoft.com/office/drawing/2014/main" id="{E6F64DAF-6FE0-4F6E-BEBD-388B2DE7B99B}"/>
              </a:ext>
            </a:extLst>
          </p:cNvPr>
          <p:cNvCxnSpPr/>
          <p:nvPr/>
        </p:nvCxnSpPr>
        <p:spPr>
          <a:xfrm flipV="1">
            <a:off x="5269424" y="3417376"/>
            <a:ext cx="0" cy="755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270F98-2AD1-4ADD-A459-DB6EBF075EBF}"/>
              </a:ext>
            </a:extLst>
          </p:cNvPr>
          <p:cNvSpPr txBox="1"/>
          <p:nvPr/>
        </p:nvSpPr>
        <p:spPr>
          <a:xfrm>
            <a:off x="4943959" y="4172918"/>
            <a:ext cx="6943241" cy="1569660"/>
          </a:xfrm>
          <a:prstGeom prst="rect">
            <a:avLst/>
          </a:prstGeom>
          <a:noFill/>
        </p:spPr>
        <p:txBody>
          <a:bodyPr wrap="square" rtlCol="0">
            <a:spAutoFit/>
          </a:bodyPr>
          <a:lstStyle/>
          <a:p>
            <a:r>
              <a:rPr lang="en-US" sz="2400"/>
              <a:t>A question mark after the plus symbol means that the hex digits must be consumed in a </a:t>
            </a:r>
            <a:r>
              <a:rPr lang="en-US" sz="2400" i="1"/>
              <a:t>non-greedy </a:t>
            </a:r>
            <a:r>
              <a:rPr lang="en-US" sz="2400"/>
              <a:t>fashion. That is, stop gobbling up hex digits when the following expression is satisfied. </a:t>
            </a:r>
          </a:p>
        </p:txBody>
      </p:sp>
      <p:sp>
        <p:nvSpPr>
          <p:cNvPr id="5" name="Footer Placeholder 3">
            <a:extLst>
              <a:ext uri="{FF2B5EF4-FFF2-40B4-BE49-F238E27FC236}">
                <a16:creationId xmlns:a16="http://schemas.microsoft.com/office/drawing/2014/main" id="{CA4DBBBD-F021-4E78-8F04-02C9938866B4}"/>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60955449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50FABF-73D8-48F1-828B-6F46BA395B1C}"/>
              </a:ext>
            </a:extLst>
          </p:cNvPr>
          <p:cNvSpPr/>
          <p:nvPr/>
        </p:nvSpPr>
        <p:spPr>
          <a:xfrm>
            <a:off x="2102603" y="3048044"/>
            <a:ext cx="7986793" cy="369332"/>
          </a:xfrm>
          <a:prstGeom prst="rect">
            <a:avLst/>
          </a:prstGeom>
        </p:spPr>
        <p:txBody>
          <a:bodyPr wrap="square">
            <a:spAutoFit/>
          </a:bodyPr>
          <a:lstStyle/>
          <a:p>
            <a:r>
              <a:rPr lang="en-US">
                <a:solidFill>
                  <a:srgbClr val="F5844C"/>
                </a:solidFill>
                <a:highlight>
                  <a:srgbClr val="FFFFFF"/>
                </a:highlight>
              </a:rPr>
              <a:t>dfdl:lengthPattern</a:t>
            </a:r>
            <a:r>
              <a:rPr lang="en-US">
                <a:solidFill>
                  <a:srgbClr val="FF8040"/>
                </a:solidFill>
                <a:highlight>
                  <a:srgbClr val="FFFFFF"/>
                </a:highlight>
              </a:rPr>
              <a:t>=</a:t>
            </a:r>
            <a:r>
              <a:rPr lang="en-US">
                <a:solidFill>
                  <a:srgbClr val="993300"/>
                </a:solidFill>
                <a:highlight>
                  <a:srgbClr val="FFFFFF"/>
                </a:highlight>
              </a:rPr>
              <a:t>"[\x00-\xFF]+?(?=This program cannot be run in DOS mode\.)"</a:t>
            </a:r>
          </a:p>
        </p:txBody>
      </p:sp>
      <p:sp>
        <p:nvSpPr>
          <p:cNvPr id="7" name="TextBox 6">
            <a:extLst>
              <a:ext uri="{FF2B5EF4-FFF2-40B4-BE49-F238E27FC236}">
                <a16:creationId xmlns:a16="http://schemas.microsoft.com/office/drawing/2014/main" id="{59270F98-2AD1-4ADD-A459-DB6EBF075EBF}"/>
              </a:ext>
            </a:extLst>
          </p:cNvPr>
          <p:cNvSpPr txBox="1"/>
          <p:nvPr/>
        </p:nvSpPr>
        <p:spPr>
          <a:xfrm>
            <a:off x="4943959" y="4172918"/>
            <a:ext cx="6943241" cy="1569660"/>
          </a:xfrm>
          <a:prstGeom prst="rect">
            <a:avLst/>
          </a:prstGeom>
          <a:noFill/>
        </p:spPr>
        <p:txBody>
          <a:bodyPr wrap="square" rtlCol="0">
            <a:spAutoFit/>
          </a:bodyPr>
          <a:lstStyle/>
          <a:p>
            <a:r>
              <a:rPr lang="en-US" sz="2400"/>
              <a:t>?= means </a:t>
            </a:r>
            <a:r>
              <a:rPr lang="en-US" sz="2400" i="1"/>
              <a:t>positive lookahead</a:t>
            </a:r>
            <a:r>
              <a:rPr lang="en-US" sz="2400"/>
              <a:t>, a type of zero-width assertion. It's saying that the captured match must be followed by whatever is within the parentheses but that parenthesized part isn't captured.</a:t>
            </a:r>
          </a:p>
        </p:txBody>
      </p:sp>
      <p:sp>
        <p:nvSpPr>
          <p:cNvPr id="3" name="Left Brace 2">
            <a:extLst>
              <a:ext uri="{FF2B5EF4-FFF2-40B4-BE49-F238E27FC236}">
                <a16:creationId xmlns:a16="http://schemas.microsoft.com/office/drawing/2014/main" id="{52385F66-5433-4530-960D-52A9AA244791}"/>
              </a:ext>
            </a:extLst>
          </p:cNvPr>
          <p:cNvSpPr/>
          <p:nvPr/>
        </p:nvSpPr>
        <p:spPr>
          <a:xfrm rot="16200000">
            <a:off x="5317893" y="3516145"/>
            <a:ext cx="369332" cy="18466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849DDEFA-D56D-4E8F-B709-42C15602ABCC}"/>
              </a:ext>
            </a:extLst>
          </p:cNvPr>
          <p:cNvSpPr txBox="1"/>
          <p:nvPr/>
        </p:nvSpPr>
        <p:spPr>
          <a:xfrm>
            <a:off x="681926" y="6029169"/>
            <a:ext cx="10314234" cy="646331"/>
          </a:xfrm>
          <a:prstGeom prst="rect">
            <a:avLst/>
          </a:prstGeom>
          <a:noFill/>
        </p:spPr>
        <p:txBody>
          <a:bodyPr wrap="none" rtlCol="0">
            <a:spAutoFit/>
          </a:bodyPr>
          <a:lstStyle/>
          <a:p>
            <a:r>
              <a:rPr lang="en-US"/>
              <a:t>Good explanation of positive lookahead on Stack Overflow: </a:t>
            </a:r>
          </a:p>
          <a:p>
            <a:r>
              <a:rPr lang="en-US">
                <a:hlinkClick r:id="rId2"/>
              </a:rPr>
              <a:t>https://stackoverflow.com/questions/1570896/what-does-mean-in-a-regular-expression/1570916#1570916</a:t>
            </a:r>
            <a:r>
              <a:rPr lang="en-US"/>
              <a:t> </a:t>
            </a:r>
          </a:p>
        </p:txBody>
      </p:sp>
    </p:spTree>
    <p:extLst>
      <p:ext uri="{BB962C8B-B14F-4D97-AF65-F5344CB8AC3E}">
        <p14:creationId xmlns:p14="http://schemas.microsoft.com/office/powerpoint/2010/main" val="83814159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50FABF-73D8-48F1-828B-6F46BA395B1C}"/>
              </a:ext>
            </a:extLst>
          </p:cNvPr>
          <p:cNvSpPr/>
          <p:nvPr/>
        </p:nvSpPr>
        <p:spPr>
          <a:xfrm>
            <a:off x="2102603" y="3048044"/>
            <a:ext cx="7986793" cy="369332"/>
          </a:xfrm>
          <a:prstGeom prst="rect">
            <a:avLst/>
          </a:prstGeom>
        </p:spPr>
        <p:txBody>
          <a:bodyPr wrap="square">
            <a:spAutoFit/>
          </a:bodyPr>
          <a:lstStyle/>
          <a:p>
            <a:r>
              <a:rPr lang="en-US">
                <a:solidFill>
                  <a:srgbClr val="F5844C"/>
                </a:solidFill>
                <a:highlight>
                  <a:srgbClr val="FFFFFF"/>
                </a:highlight>
              </a:rPr>
              <a:t>dfdl:lengthPattern</a:t>
            </a:r>
            <a:r>
              <a:rPr lang="en-US">
                <a:solidFill>
                  <a:srgbClr val="FF8040"/>
                </a:solidFill>
                <a:highlight>
                  <a:srgbClr val="FFFFFF"/>
                </a:highlight>
              </a:rPr>
              <a:t>=</a:t>
            </a:r>
            <a:r>
              <a:rPr lang="en-US">
                <a:solidFill>
                  <a:srgbClr val="993300"/>
                </a:solidFill>
                <a:highlight>
                  <a:srgbClr val="FFFFFF"/>
                </a:highlight>
              </a:rPr>
              <a:t>"[\x00-\xFF]+?(?=This program cannot be run in DOS mode\.)"</a:t>
            </a:r>
          </a:p>
        </p:txBody>
      </p:sp>
      <p:sp>
        <p:nvSpPr>
          <p:cNvPr id="7" name="TextBox 6">
            <a:extLst>
              <a:ext uri="{FF2B5EF4-FFF2-40B4-BE49-F238E27FC236}">
                <a16:creationId xmlns:a16="http://schemas.microsoft.com/office/drawing/2014/main" id="{59270F98-2AD1-4ADD-A459-DB6EBF075EBF}"/>
              </a:ext>
            </a:extLst>
          </p:cNvPr>
          <p:cNvSpPr txBox="1"/>
          <p:nvPr/>
        </p:nvSpPr>
        <p:spPr>
          <a:xfrm>
            <a:off x="2102603" y="3816457"/>
            <a:ext cx="8172773" cy="830997"/>
          </a:xfrm>
          <a:prstGeom prst="rect">
            <a:avLst/>
          </a:prstGeom>
          <a:noFill/>
        </p:spPr>
        <p:txBody>
          <a:bodyPr wrap="square" rtlCol="0">
            <a:spAutoFit/>
          </a:bodyPr>
          <a:lstStyle/>
          <a:p>
            <a:r>
              <a:rPr lang="en-US" sz="2400"/>
              <a:t>In other words, consume hex digits until you encounter the string: </a:t>
            </a:r>
            <a:r>
              <a:rPr lang="en-US" sz="2400">
                <a:solidFill>
                  <a:srgbClr val="993300"/>
                </a:solidFill>
                <a:highlight>
                  <a:srgbClr val="FFFFFF"/>
                </a:highlight>
              </a:rPr>
              <a:t>This program cannot be run in DOS mode.</a:t>
            </a:r>
            <a:endParaRPr lang="en-US" sz="2400"/>
          </a:p>
        </p:txBody>
      </p:sp>
      <p:sp>
        <p:nvSpPr>
          <p:cNvPr id="4" name="Footer Placeholder 3">
            <a:extLst>
              <a:ext uri="{FF2B5EF4-FFF2-40B4-BE49-F238E27FC236}">
                <a16:creationId xmlns:a16="http://schemas.microsoft.com/office/drawing/2014/main" id="{8833531E-9FD2-4FE0-82B7-60C07518BC7A}"/>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97996533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385B67-7E9A-4159-94A0-567F6DD163A5}"/>
              </a:ext>
            </a:extLst>
          </p:cNvPr>
          <p:cNvSpPr/>
          <p:nvPr/>
        </p:nvSpPr>
        <p:spPr>
          <a:xfrm>
            <a:off x="1219199" y="2688365"/>
            <a:ext cx="9412637" cy="1200329"/>
          </a:xfrm>
          <a:prstGeom prst="rect">
            <a:avLst/>
          </a:prstGeom>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"Instructions"</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"xs:hexBinary"</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"pattern"</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dfdl:lengthPattern</a:t>
            </a:r>
            <a:r>
              <a:rPr lang="en-US">
                <a:solidFill>
                  <a:srgbClr val="FF8040"/>
                </a:solidFill>
                <a:highlight>
                  <a:srgbClr val="FFFFFF"/>
                </a:highlight>
              </a:rPr>
              <a:t>=</a:t>
            </a:r>
            <a:r>
              <a:rPr lang="en-US">
                <a:solidFill>
                  <a:srgbClr val="993300"/>
                </a:solidFill>
                <a:highlight>
                  <a:srgbClr val="FFFFFF"/>
                </a:highlight>
              </a:rPr>
              <a:t>"[\x00-\xFF]+?(?=This program cannot be run in DOS mode\.)"</a:t>
            </a:r>
            <a:r>
              <a:rPr lang="en-US">
                <a:solidFill>
                  <a:srgbClr val="F5844C"/>
                </a:solidFill>
                <a:highlight>
                  <a:srgbClr val="FFFFFF"/>
                </a:highlight>
              </a:rPr>
              <a:t> </a:t>
            </a:r>
            <a:r>
              <a:rPr lang="en-US">
                <a:solidFill>
                  <a:srgbClr val="000096"/>
                </a:solidFill>
                <a:highlight>
                  <a:srgbClr val="FFFFFF"/>
                </a:highlight>
              </a:rPr>
              <a:t>/&gt;</a:t>
            </a:r>
          </a:p>
        </p:txBody>
      </p:sp>
      <p:sp>
        <p:nvSpPr>
          <p:cNvPr id="3" name="Footer Placeholder 3">
            <a:extLst>
              <a:ext uri="{FF2B5EF4-FFF2-40B4-BE49-F238E27FC236}">
                <a16:creationId xmlns:a16="http://schemas.microsoft.com/office/drawing/2014/main" id="{6556B2DE-23B4-4B31-8C25-AEDE95EB4B86}"/>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5169118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Folded Corner 2">
            <a:extLst>
              <a:ext uri="{FF2B5EF4-FFF2-40B4-BE49-F238E27FC236}">
                <a16:creationId xmlns:a16="http://schemas.microsoft.com/office/drawing/2014/main" id="{FB6B0422-79E7-46AB-B229-E4755C5961DE}"/>
              </a:ext>
            </a:extLst>
          </p:cNvPr>
          <p:cNvSpPr/>
          <p:nvPr/>
        </p:nvSpPr>
        <p:spPr>
          <a:xfrm>
            <a:off x="83601" y="1207939"/>
            <a:ext cx="2475731" cy="1230283"/>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Fahrenheit-to-Celcius</a:t>
            </a:r>
            <a:br>
              <a:rPr lang="en-US">
                <a:solidFill>
                  <a:schemeClr val="tx1"/>
                </a:solidFill>
              </a:rPr>
            </a:br>
            <a:r>
              <a:rPr lang="en-US">
                <a:solidFill>
                  <a:schemeClr val="tx1"/>
                </a:solidFill>
              </a:rPr>
              <a:t>exe file</a:t>
            </a:r>
          </a:p>
        </p:txBody>
      </p:sp>
      <p:sp>
        <p:nvSpPr>
          <p:cNvPr id="4" name="Rectangle 3">
            <a:extLst>
              <a:ext uri="{FF2B5EF4-FFF2-40B4-BE49-F238E27FC236}">
                <a16:creationId xmlns:a16="http://schemas.microsoft.com/office/drawing/2014/main" id="{EAD79401-54B4-4F10-94D7-4E5435340124}"/>
              </a:ext>
            </a:extLst>
          </p:cNvPr>
          <p:cNvSpPr/>
          <p:nvPr/>
        </p:nvSpPr>
        <p:spPr>
          <a:xfrm>
            <a:off x="3329818" y="1491004"/>
            <a:ext cx="914400" cy="6523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tool</a:t>
            </a:r>
          </a:p>
        </p:txBody>
      </p:sp>
      <p:cxnSp>
        <p:nvCxnSpPr>
          <p:cNvPr id="5" name="Straight Arrow Connector 4">
            <a:extLst>
              <a:ext uri="{FF2B5EF4-FFF2-40B4-BE49-F238E27FC236}">
                <a16:creationId xmlns:a16="http://schemas.microsoft.com/office/drawing/2014/main" id="{E54D606C-F0A3-41B3-B088-C880F96D83E4}"/>
              </a:ext>
            </a:extLst>
          </p:cNvPr>
          <p:cNvCxnSpPr>
            <a:cxnSpLocks/>
            <a:stCxn id="3" idx="3"/>
            <a:endCxn id="4" idx="1"/>
          </p:cNvCxnSpPr>
          <p:nvPr/>
        </p:nvCxnSpPr>
        <p:spPr>
          <a:xfrm flipV="1">
            <a:off x="2559332" y="1817192"/>
            <a:ext cx="7704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Rectangle: Folded Corner 5">
            <a:extLst>
              <a:ext uri="{FF2B5EF4-FFF2-40B4-BE49-F238E27FC236}">
                <a16:creationId xmlns:a16="http://schemas.microsoft.com/office/drawing/2014/main" id="{E9B56EB8-5948-48ED-A233-A3D5B04523D8}"/>
              </a:ext>
            </a:extLst>
          </p:cNvPr>
          <p:cNvSpPr/>
          <p:nvPr/>
        </p:nvSpPr>
        <p:spPr>
          <a:xfrm>
            <a:off x="3012366" y="2699814"/>
            <a:ext cx="1549303" cy="1167936"/>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schema</a:t>
            </a:r>
          </a:p>
          <a:p>
            <a:pPr algn="ctr"/>
            <a:r>
              <a:rPr lang="en-US">
                <a:solidFill>
                  <a:schemeClr val="tx1"/>
                </a:solidFill>
              </a:rPr>
              <a:t>for exe</a:t>
            </a:r>
          </a:p>
        </p:txBody>
      </p:sp>
      <p:cxnSp>
        <p:nvCxnSpPr>
          <p:cNvPr id="7" name="Straight Arrow Connector 6">
            <a:extLst>
              <a:ext uri="{FF2B5EF4-FFF2-40B4-BE49-F238E27FC236}">
                <a16:creationId xmlns:a16="http://schemas.microsoft.com/office/drawing/2014/main" id="{29428589-8AB8-4031-B541-BC8BCC6F6D1F}"/>
              </a:ext>
            </a:extLst>
          </p:cNvPr>
          <p:cNvCxnSpPr>
            <a:cxnSpLocks/>
            <a:stCxn id="6" idx="0"/>
            <a:endCxn id="4" idx="2"/>
          </p:cNvCxnSpPr>
          <p:nvPr/>
        </p:nvCxnSpPr>
        <p:spPr>
          <a:xfrm flipV="1">
            <a:off x="3787018" y="2143380"/>
            <a:ext cx="0" cy="5564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16A1BA4-9E81-48C0-A7AC-7889C3DBDE19}"/>
              </a:ext>
            </a:extLst>
          </p:cNvPr>
          <p:cNvCxnSpPr/>
          <p:nvPr/>
        </p:nvCxnSpPr>
        <p:spPr>
          <a:xfrm>
            <a:off x="4244218" y="1812602"/>
            <a:ext cx="7704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3A7BB16E-CFEE-49B0-A5E1-EC371D234F32}"/>
              </a:ext>
            </a:extLst>
          </p:cNvPr>
          <p:cNvSpPr/>
          <p:nvPr/>
        </p:nvSpPr>
        <p:spPr>
          <a:xfrm>
            <a:off x="5014704" y="343547"/>
            <a:ext cx="7084307" cy="5693866"/>
          </a:xfrm>
          <a:prstGeom prst="rect">
            <a:avLst/>
          </a:prstGeom>
          <a:ln>
            <a:solidFill>
              <a:schemeClr val="bg1">
                <a:lumMod val="65000"/>
              </a:schemeClr>
            </a:solidFill>
          </a:ln>
        </p:spPr>
        <p:txBody>
          <a:bodyPr wrap="square">
            <a:spAutoFit/>
          </a:bodyPr>
          <a:lstStyle/>
          <a:p>
            <a:r>
              <a:rPr lang="en-US" sz="1400">
                <a:solidFill>
                  <a:srgbClr val="000096"/>
                </a:solidFill>
                <a:highlight>
                  <a:srgbClr val="FFFFFF"/>
                </a:highlight>
              </a:rPr>
              <a:t>&lt;Windows_Executable_File&gt;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&lt;DOS_Header&gt;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&lt;Signature&gt;</a:t>
            </a:r>
            <a:r>
              <a:rPr lang="en-US" sz="1400">
                <a:solidFill>
                  <a:srgbClr val="000000"/>
                </a:solidFill>
                <a:highlight>
                  <a:srgbClr val="FFFFFF"/>
                </a:highlight>
              </a:rPr>
              <a:t>MZ</a:t>
            </a:r>
            <a:r>
              <a:rPr lang="en-US" sz="1400">
                <a:solidFill>
                  <a:srgbClr val="000096"/>
                </a:solidFill>
                <a:highlight>
                  <a:srgbClr val="FFFFFF"/>
                </a:highlight>
              </a:rPr>
              <a:t>&lt;/Signature&gt;</a:t>
            </a:r>
          </a:p>
          <a:p>
            <a:r>
              <a:rPr lang="en-US" sz="1400">
                <a:solidFill>
                  <a:srgbClr val="000096"/>
                </a:solidFill>
                <a:highlight>
                  <a:srgbClr val="FFFFFF"/>
                </a:highlight>
              </a:rPr>
              <a:t>        &lt;Bytes_on_last_page_of_file&gt;</a:t>
            </a:r>
            <a:r>
              <a:rPr lang="en-US" sz="1400">
                <a:solidFill>
                  <a:srgbClr val="000000"/>
                </a:solidFill>
                <a:highlight>
                  <a:srgbClr val="FFFFFF"/>
                </a:highlight>
              </a:rPr>
              <a:t>144</a:t>
            </a:r>
            <a:r>
              <a:rPr lang="en-US" sz="1400">
                <a:solidFill>
                  <a:srgbClr val="000096"/>
                </a:solidFill>
                <a:highlight>
                  <a:srgbClr val="FFFFFF"/>
                </a:highlight>
              </a:rPr>
              <a:t>&lt;/Bytes_on_last_page_of_file&gt;</a:t>
            </a:r>
          </a:p>
          <a:p>
            <a:r>
              <a:rPr lang="fr-FR" sz="1400">
                <a:solidFill>
                  <a:srgbClr val="000096"/>
                </a:solidFill>
                <a:highlight>
                  <a:srgbClr val="FFFFFF"/>
                </a:highlight>
              </a:rPr>
              <a:t>        &lt;Pages_in_file&gt;</a:t>
            </a:r>
            <a:r>
              <a:rPr lang="fr-FR" sz="1400">
                <a:solidFill>
                  <a:srgbClr val="000000"/>
                </a:solidFill>
                <a:highlight>
                  <a:srgbClr val="FFFFFF"/>
                </a:highlight>
              </a:rPr>
              <a:t>3</a:t>
            </a:r>
            <a:r>
              <a:rPr lang="fr-FR" sz="1400">
                <a:solidFill>
                  <a:srgbClr val="000096"/>
                </a:solidFill>
                <a:highlight>
                  <a:srgbClr val="FFFFFF"/>
                </a:highlight>
              </a:rPr>
              <a:t>&lt;/Pages_in_file&gt;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&lt;Relocations&gt;</a:t>
            </a:r>
            <a:r>
              <a:rPr lang="en-US" sz="1400">
                <a:solidFill>
                  <a:srgbClr val="000000"/>
                </a:solidFill>
                <a:highlight>
                  <a:srgbClr val="FFFFFF"/>
                </a:highlight>
              </a:rPr>
              <a:t>0</a:t>
            </a:r>
            <a:r>
              <a:rPr lang="en-US" sz="1400">
                <a:solidFill>
                  <a:srgbClr val="000096"/>
                </a:solidFill>
                <a:highlight>
                  <a:srgbClr val="FFFFFF"/>
                </a:highlight>
              </a:rPr>
              <a:t>&lt;/Relocations&gt;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&lt;Size_of_header_in_paragraphs&gt;</a:t>
            </a:r>
            <a:r>
              <a:rPr lang="en-US" sz="1400">
                <a:solidFill>
                  <a:srgbClr val="000000"/>
                </a:solidFill>
                <a:highlight>
                  <a:srgbClr val="FFFFFF"/>
                </a:highlight>
              </a:rPr>
              <a:t>4</a:t>
            </a:r>
            <a:r>
              <a:rPr lang="en-US" sz="1400">
                <a:solidFill>
                  <a:srgbClr val="000096"/>
                </a:solidFill>
                <a:highlight>
                  <a:srgbClr val="FFFFFF"/>
                </a:highlight>
              </a:rPr>
              <a:t>&lt;/Size_of_header_in_paragraphs&gt;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&lt;Extra_paragraphs_needed&gt;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&lt;Minimum&gt;</a:t>
            </a:r>
            <a:r>
              <a:rPr lang="en-US" sz="1400">
                <a:solidFill>
                  <a:srgbClr val="000000"/>
                </a:solidFill>
                <a:highlight>
                  <a:srgbClr val="FFFFFF"/>
                </a:highlight>
              </a:rPr>
              <a:t>0</a:t>
            </a:r>
            <a:r>
              <a:rPr lang="en-US" sz="1400">
                <a:solidFill>
                  <a:srgbClr val="000096"/>
                </a:solidFill>
                <a:highlight>
                  <a:srgbClr val="FFFFFF"/>
                </a:highlight>
              </a:rPr>
              <a:t>&lt;/Minimum&gt;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&lt;Maximum&gt;</a:t>
            </a:r>
            <a:r>
              <a:rPr lang="en-US" sz="1400">
                <a:solidFill>
                  <a:srgbClr val="000000"/>
                </a:solidFill>
                <a:highlight>
                  <a:srgbClr val="FFFFFF"/>
                </a:highlight>
              </a:rPr>
              <a:t>65535</a:t>
            </a:r>
            <a:r>
              <a:rPr lang="en-US" sz="1400">
                <a:solidFill>
                  <a:srgbClr val="000096"/>
                </a:solidFill>
                <a:highlight>
                  <a:srgbClr val="FFFFFF"/>
                </a:highlight>
              </a:rPr>
              <a:t>&lt;/Maximum&gt;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&lt;/Extra_paragraphs_needed&gt;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&lt;Initial_relative_SS_value&gt;</a:t>
            </a:r>
            <a:r>
              <a:rPr lang="en-US" sz="1400">
                <a:solidFill>
                  <a:srgbClr val="000000"/>
                </a:solidFill>
                <a:highlight>
                  <a:srgbClr val="FFFFFF"/>
                </a:highlight>
              </a:rPr>
              <a:t>0</a:t>
            </a:r>
            <a:r>
              <a:rPr lang="en-US" sz="1400">
                <a:solidFill>
                  <a:srgbClr val="000096"/>
                </a:solidFill>
                <a:highlight>
                  <a:srgbClr val="FFFFFF"/>
                </a:highlight>
              </a:rPr>
              <a:t>&lt;/Initial_relative_SS_value&gt;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&lt;Initial_SP_value&gt;</a:t>
            </a:r>
            <a:r>
              <a:rPr lang="en-US" sz="1400">
                <a:solidFill>
                  <a:srgbClr val="000000"/>
                </a:solidFill>
                <a:highlight>
                  <a:srgbClr val="FFFFFF"/>
                </a:highlight>
              </a:rPr>
              <a:t>184</a:t>
            </a:r>
            <a:r>
              <a:rPr lang="en-US" sz="1400">
                <a:solidFill>
                  <a:srgbClr val="000096"/>
                </a:solidFill>
                <a:highlight>
                  <a:srgbClr val="FFFFFF"/>
                </a:highlight>
              </a:rPr>
              <a:t>&lt;/Initial_SP_value&gt;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&lt;Checksum&gt;</a:t>
            </a:r>
            <a:r>
              <a:rPr lang="en-US" sz="1400">
                <a:solidFill>
                  <a:srgbClr val="000000"/>
                </a:solidFill>
                <a:highlight>
                  <a:srgbClr val="FFFFFF"/>
                </a:highlight>
              </a:rPr>
              <a:t>0</a:t>
            </a:r>
            <a:r>
              <a:rPr lang="en-US" sz="1400">
                <a:solidFill>
                  <a:srgbClr val="000096"/>
                </a:solidFill>
                <a:highlight>
                  <a:srgbClr val="FFFFFF"/>
                </a:highlight>
              </a:rPr>
              <a:t>&lt;/Checksum&gt;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&lt;Initial_IP_value&gt;</a:t>
            </a:r>
            <a:r>
              <a:rPr lang="en-US" sz="1400">
                <a:solidFill>
                  <a:srgbClr val="000000"/>
                </a:solidFill>
                <a:highlight>
                  <a:srgbClr val="FFFFFF"/>
                </a:highlight>
              </a:rPr>
              <a:t>0</a:t>
            </a:r>
            <a:r>
              <a:rPr lang="en-US" sz="1400">
                <a:solidFill>
                  <a:srgbClr val="000096"/>
                </a:solidFill>
                <a:highlight>
                  <a:srgbClr val="FFFFFF"/>
                </a:highlight>
              </a:rPr>
              <a:t>&lt;/Initial_IP_value&gt;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&lt;Initial_relative_CS_value&gt;</a:t>
            </a:r>
            <a:r>
              <a:rPr lang="en-US" sz="1400">
                <a:solidFill>
                  <a:srgbClr val="000000"/>
                </a:solidFill>
                <a:highlight>
                  <a:srgbClr val="FFFFFF"/>
                </a:highlight>
              </a:rPr>
              <a:t>0</a:t>
            </a:r>
            <a:r>
              <a:rPr lang="en-US" sz="1400">
                <a:solidFill>
                  <a:srgbClr val="000096"/>
                </a:solidFill>
                <a:highlight>
                  <a:srgbClr val="FFFFFF"/>
                </a:highlight>
              </a:rPr>
              <a:t>&lt;/Initial_relative_CS_value&gt;</a:t>
            </a:r>
          </a:p>
          <a:p>
            <a:r>
              <a:rPr lang="en-US" sz="1400">
                <a:solidFill>
                  <a:srgbClr val="000096"/>
                </a:solidFill>
                <a:highlight>
                  <a:srgbClr val="FFFFFF"/>
                </a:highlight>
              </a:rPr>
              <a:t>        &lt;Address_of_relocation_table&gt;</a:t>
            </a:r>
            <a:r>
              <a:rPr lang="en-US" sz="1400">
                <a:highlight>
                  <a:srgbClr val="FFFFFF"/>
                </a:highlight>
              </a:rPr>
              <a:t>4000</a:t>
            </a:r>
            <a:r>
              <a:rPr lang="en-US" sz="1400">
                <a:solidFill>
                  <a:srgbClr val="000096"/>
                </a:solidFill>
                <a:highlight>
                  <a:srgbClr val="FFFFFF"/>
                </a:highlight>
              </a:rPr>
              <a:t>&lt;/Address_of_relocation_table&gt;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&lt;Overlay_number&gt;</a:t>
            </a:r>
            <a:r>
              <a:rPr lang="en-US" sz="1400">
                <a:solidFill>
                  <a:srgbClr val="000000"/>
                </a:solidFill>
                <a:highlight>
                  <a:srgbClr val="FFFFFF"/>
                </a:highlight>
              </a:rPr>
              <a:t>0</a:t>
            </a:r>
            <a:r>
              <a:rPr lang="en-US" sz="1400">
                <a:solidFill>
                  <a:srgbClr val="000096"/>
                </a:solidFill>
                <a:highlight>
                  <a:srgbClr val="FFFFFF"/>
                </a:highlight>
              </a:rPr>
              <a:t>&lt;/Overlay_number&gt;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&lt;Reserved_words&gt;</a:t>
            </a:r>
            <a:r>
              <a:rPr lang="en-US" sz="1400">
                <a:solidFill>
                  <a:srgbClr val="000000"/>
                </a:solidFill>
                <a:highlight>
                  <a:srgbClr val="FFFFFF"/>
                </a:highlight>
              </a:rPr>
              <a:t>0000000000000000</a:t>
            </a:r>
            <a:r>
              <a:rPr lang="en-US" sz="1400">
                <a:solidFill>
                  <a:srgbClr val="000096"/>
                </a:solidFill>
                <a:highlight>
                  <a:srgbClr val="FFFFFF"/>
                </a:highlight>
              </a:rPr>
              <a:t>&lt;/Reserved_words&gt;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&lt;OEM_identifier&gt;</a:t>
            </a:r>
            <a:r>
              <a:rPr lang="en-US" sz="1400">
                <a:solidFill>
                  <a:srgbClr val="000000"/>
                </a:solidFill>
                <a:highlight>
                  <a:srgbClr val="FFFFFF"/>
                </a:highlight>
              </a:rPr>
              <a:t>0</a:t>
            </a:r>
            <a:r>
              <a:rPr lang="en-US" sz="1400">
                <a:solidFill>
                  <a:srgbClr val="000096"/>
                </a:solidFill>
                <a:highlight>
                  <a:srgbClr val="FFFFFF"/>
                </a:highlight>
              </a:rPr>
              <a:t>&lt;/OEM_identifier&gt;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&lt;OEM_information&gt;</a:t>
            </a:r>
            <a:r>
              <a:rPr lang="en-US" sz="1400">
                <a:solidFill>
                  <a:srgbClr val="000000"/>
                </a:solidFill>
                <a:highlight>
                  <a:srgbClr val="FFFFFF"/>
                </a:highlight>
              </a:rPr>
              <a:t>0</a:t>
            </a:r>
            <a:r>
              <a:rPr lang="en-US" sz="1400">
                <a:solidFill>
                  <a:srgbClr val="000096"/>
                </a:solidFill>
                <a:highlight>
                  <a:srgbClr val="FFFFFF"/>
                </a:highlight>
              </a:rPr>
              <a:t>&lt;/OEM_information&gt;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&lt;Reserved_words&gt;</a:t>
            </a:r>
            <a:r>
              <a:rPr lang="en-US" sz="1400">
                <a:solidFill>
                  <a:srgbClr val="000000"/>
                </a:solidFill>
                <a:highlight>
                  <a:srgbClr val="FFFFFF"/>
                </a:highlight>
              </a:rPr>
              <a:t>0000000000000000000000000000000000000000</a:t>
            </a:r>
            <a:r>
              <a:rPr lang="en-US" sz="1400">
                <a:solidFill>
                  <a:srgbClr val="000096"/>
                </a:solidFill>
                <a:highlight>
                  <a:srgbClr val="FFFFFF"/>
                </a:highlight>
              </a:rPr>
              <a:t>&lt;/Reserved_words&gt;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&lt;Offset_to_the_PE_header&gt;</a:t>
            </a:r>
            <a:r>
              <a:rPr lang="en-US" sz="1400">
                <a:solidFill>
                  <a:srgbClr val="000000"/>
                </a:solidFill>
                <a:highlight>
                  <a:srgbClr val="FFFFFF"/>
                </a:highlight>
              </a:rPr>
              <a:t>128</a:t>
            </a:r>
            <a:r>
              <a:rPr lang="en-US" sz="1400">
                <a:solidFill>
                  <a:srgbClr val="000096"/>
                </a:solidFill>
                <a:highlight>
                  <a:srgbClr val="FFFFFF"/>
                </a:highlight>
              </a:rPr>
              <a:t>&lt;/Offset_to_the_PE_header&gt;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&lt;/DOS_Header&gt;</a:t>
            </a:r>
          </a:p>
          <a:p>
            <a:r>
              <a:rPr lang="en-US" sz="1400">
                <a:solidFill>
                  <a:srgbClr val="000096"/>
                </a:solidFill>
                <a:highlight>
                  <a:srgbClr val="FFFFFF"/>
                </a:highlight>
              </a:rPr>
              <a:t>    &lt;DOS_Stub&gt;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&lt;Instructions&gt;</a:t>
            </a:r>
            <a:r>
              <a:rPr lang="en-US" sz="1400">
                <a:highlight>
                  <a:srgbClr val="FFFFFF"/>
                </a:highlight>
              </a:rPr>
              <a:t>0E1FBA0E00B409CD21B8014CCD21</a:t>
            </a:r>
            <a:r>
              <a:rPr lang="en-US" sz="1400">
                <a:solidFill>
                  <a:srgbClr val="000096"/>
                </a:solidFill>
                <a:highlight>
                  <a:srgbClr val="FFFFFF"/>
                </a:highlight>
              </a:rPr>
              <a:t>&lt;/Instructions&gt;</a:t>
            </a:r>
          </a:p>
        </p:txBody>
      </p:sp>
      <p:sp>
        <p:nvSpPr>
          <p:cNvPr id="2" name="Rectangle 1">
            <a:extLst>
              <a:ext uri="{FF2B5EF4-FFF2-40B4-BE49-F238E27FC236}">
                <a16:creationId xmlns:a16="http://schemas.microsoft.com/office/drawing/2014/main" id="{6F855350-9859-42EA-A142-CB8CE535E2A0}"/>
              </a:ext>
            </a:extLst>
          </p:cNvPr>
          <p:cNvSpPr/>
          <p:nvPr/>
        </p:nvSpPr>
        <p:spPr>
          <a:xfrm>
            <a:off x="5191932" y="5517396"/>
            <a:ext cx="5160936" cy="41845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3">
            <a:extLst>
              <a:ext uri="{FF2B5EF4-FFF2-40B4-BE49-F238E27FC236}">
                <a16:creationId xmlns:a16="http://schemas.microsoft.com/office/drawing/2014/main" id="{756B3C6C-EB1F-40F2-BA8A-3F75F990F4CE}"/>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20559987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BE3-D8F3-4C14-8B21-D05B5FEA582E}"/>
              </a:ext>
            </a:extLst>
          </p:cNvPr>
          <p:cNvSpPr>
            <a:spLocks noGrp="1"/>
          </p:cNvSpPr>
          <p:nvPr>
            <p:ph type="title"/>
          </p:nvPr>
        </p:nvSpPr>
        <p:spPr/>
        <p:txBody>
          <a:bodyPr/>
          <a:lstStyle/>
          <a:p>
            <a:r>
              <a:rPr lang="en-US"/>
              <a:t>Lab 7b</a:t>
            </a:r>
          </a:p>
        </p:txBody>
      </p:sp>
      <p:sp>
        <p:nvSpPr>
          <p:cNvPr id="3" name="Content Placeholder 2">
            <a:extLst>
              <a:ext uri="{FF2B5EF4-FFF2-40B4-BE49-F238E27FC236}">
                <a16:creationId xmlns:a16="http://schemas.microsoft.com/office/drawing/2014/main" id="{E6D21798-7191-4FCE-BE2F-5029E1201533}"/>
              </a:ext>
            </a:extLst>
          </p:cNvPr>
          <p:cNvSpPr>
            <a:spLocks noGrp="1"/>
          </p:cNvSpPr>
          <p:nvPr>
            <p:ph idx="1"/>
          </p:nvPr>
        </p:nvSpPr>
        <p:spPr>
          <a:xfrm>
            <a:off x="616449" y="1371602"/>
            <a:ext cx="11236720" cy="922148"/>
          </a:xfrm>
        </p:spPr>
        <p:txBody>
          <a:bodyPr/>
          <a:lstStyle/>
          <a:p>
            <a:pPr>
              <a:lnSpc>
                <a:spcPct val="100000"/>
              </a:lnSpc>
            </a:pPr>
            <a:r>
              <a:rPr lang="en-US"/>
              <a:t>Create a DFDL schema to do the following. Run both parse and unparse.</a:t>
            </a:r>
          </a:p>
        </p:txBody>
      </p:sp>
      <p:pic>
        <p:nvPicPr>
          <p:cNvPr id="4" name="Picture 3">
            <a:extLst>
              <a:ext uri="{FF2B5EF4-FFF2-40B4-BE49-F238E27FC236}">
                <a16:creationId xmlns:a16="http://schemas.microsoft.com/office/drawing/2014/main" id="{577961DA-B5E1-460F-A4D0-8AB6ECCC9E88}"/>
              </a:ext>
            </a:extLst>
          </p:cNvPr>
          <p:cNvPicPr>
            <a:picLocks noChangeAspect="1"/>
          </p:cNvPicPr>
          <p:nvPr/>
        </p:nvPicPr>
        <p:blipFill rotWithShape="1">
          <a:blip r:embed="rId2"/>
          <a:srcRect t="14289" r="50932" b="69442"/>
          <a:stretch/>
        </p:blipFill>
        <p:spPr>
          <a:xfrm>
            <a:off x="2247254" y="2293750"/>
            <a:ext cx="5982346" cy="1053751"/>
          </a:xfrm>
          <a:prstGeom prst="rect">
            <a:avLst/>
          </a:prstGeom>
          <a:ln>
            <a:solidFill>
              <a:schemeClr val="tx1"/>
            </a:solidFill>
          </a:ln>
        </p:spPr>
      </p:pic>
      <p:cxnSp>
        <p:nvCxnSpPr>
          <p:cNvPr id="6" name="Straight Arrow Connector 5">
            <a:extLst>
              <a:ext uri="{FF2B5EF4-FFF2-40B4-BE49-F238E27FC236}">
                <a16:creationId xmlns:a16="http://schemas.microsoft.com/office/drawing/2014/main" id="{769378A7-46BE-49DB-95F3-C3FEC42FF64D}"/>
              </a:ext>
            </a:extLst>
          </p:cNvPr>
          <p:cNvCxnSpPr>
            <a:cxnSpLocks/>
          </p:cNvCxnSpPr>
          <p:nvPr/>
        </p:nvCxnSpPr>
        <p:spPr>
          <a:xfrm>
            <a:off x="4788977" y="3347501"/>
            <a:ext cx="0" cy="7285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3A5D32D7-E9EB-4ECB-9261-C8B6C4467DB5}"/>
              </a:ext>
            </a:extLst>
          </p:cNvPr>
          <p:cNvSpPr/>
          <p:nvPr/>
        </p:nvSpPr>
        <p:spPr>
          <a:xfrm>
            <a:off x="4251024" y="4076054"/>
            <a:ext cx="1983784" cy="7594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Daffodil</a:t>
            </a:r>
          </a:p>
        </p:txBody>
      </p:sp>
      <p:cxnSp>
        <p:nvCxnSpPr>
          <p:cNvPr id="8" name="Straight Arrow Connector 7">
            <a:extLst>
              <a:ext uri="{FF2B5EF4-FFF2-40B4-BE49-F238E27FC236}">
                <a16:creationId xmlns:a16="http://schemas.microsoft.com/office/drawing/2014/main" id="{7F4FAF38-D348-48F3-92EF-D1DF0F04B257}"/>
              </a:ext>
            </a:extLst>
          </p:cNvPr>
          <p:cNvCxnSpPr/>
          <p:nvPr/>
        </p:nvCxnSpPr>
        <p:spPr>
          <a:xfrm>
            <a:off x="4788977" y="4835471"/>
            <a:ext cx="0" cy="7285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261EB9EF-849D-40C5-B76B-FA3A9FE9AE03}"/>
              </a:ext>
            </a:extLst>
          </p:cNvPr>
          <p:cNvSpPr/>
          <p:nvPr/>
        </p:nvSpPr>
        <p:spPr>
          <a:xfrm>
            <a:off x="1981200" y="5571838"/>
            <a:ext cx="6514454" cy="1200329"/>
          </a:xfrm>
          <a:prstGeom prst="rect">
            <a:avLst/>
          </a:prstGeom>
          <a:ln w="28575">
            <a:solidFill>
              <a:schemeClr val="tx1"/>
            </a:solidFill>
          </a:ln>
        </p:spPr>
        <p:txBody>
          <a:bodyPr wrap="square">
            <a:spAutoFit/>
          </a:bodyPr>
          <a:lstStyle/>
          <a:p>
            <a:r>
              <a:rPr lang="en-US">
                <a:solidFill>
                  <a:srgbClr val="000096"/>
                </a:solidFill>
                <a:highlight>
                  <a:srgbClr val="FFFFFF"/>
                </a:highlight>
              </a:rPr>
              <a:t>&lt;DOS_Stub&gt;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&lt;Instructions&gt;</a:t>
            </a:r>
            <a:r>
              <a:rPr lang="en-US">
                <a:solidFill>
                  <a:srgbClr val="000000"/>
                </a:solidFill>
                <a:highlight>
                  <a:srgbClr val="FFFFFF"/>
                </a:highlight>
              </a:rPr>
              <a:t>0E1FBA0E00B409CD21B8014CCD21</a:t>
            </a:r>
            <a:r>
              <a:rPr lang="en-US">
                <a:solidFill>
                  <a:srgbClr val="000096"/>
                </a:solidFill>
                <a:highlight>
                  <a:srgbClr val="FFFFFF"/>
                </a:highlight>
              </a:rPr>
              <a:t>&lt;/Instructions&gt;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&lt;Message&gt;</a:t>
            </a:r>
            <a:r>
              <a:rPr lang="en-US">
                <a:solidFill>
                  <a:srgbClr val="000000"/>
                </a:solidFill>
                <a:highlight>
                  <a:srgbClr val="FFFFFF"/>
                </a:highlight>
              </a:rPr>
              <a:t>This program cannot be run in DOS mode.</a:t>
            </a:r>
            <a:r>
              <a:rPr lang="en-US">
                <a:solidFill>
                  <a:srgbClr val="000096"/>
                </a:solidFill>
                <a:highlight>
                  <a:srgbClr val="FFFFFF"/>
                </a:highlight>
              </a:rPr>
              <a:t>&lt;/Message&gt;</a:t>
            </a:r>
            <a:br>
              <a:rPr lang="en-US">
                <a:solidFill>
                  <a:srgbClr val="000000"/>
                </a:solidFill>
                <a:highlight>
                  <a:srgbClr val="FFFFFF"/>
                </a:highlight>
              </a:rPr>
            </a:br>
            <a:r>
              <a:rPr lang="en-US">
                <a:solidFill>
                  <a:srgbClr val="000096"/>
                </a:solidFill>
                <a:highlight>
                  <a:srgbClr val="FFFFFF"/>
                </a:highlight>
              </a:rPr>
              <a:t>&lt;/DOS_Stub&gt;</a:t>
            </a:r>
          </a:p>
        </p:txBody>
      </p:sp>
      <p:sp>
        <p:nvSpPr>
          <p:cNvPr id="10" name="TextBox 9">
            <a:extLst>
              <a:ext uri="{FF2B5EF4-FFF2-40B4-BE49-F238E27FC236}">
                <a16:creationId xmlns:a16="http://schemas.microsoft.com/office/drawing/2014/main" id="{F31EEBD3-1783-45FC-B5FD-FBC48F0DD712}"/>
              </a:ext>
            </a:extLst>
          </p:cNvPr>
          <p:cNvSpPr txBox="1"/>
          <p:nvPr/>
        </p:nvSpPr>
        <p:spPr>
          <a:xfrm>
            <a:off x="4090516" y="3489680"/>
            <a:ext cx="698461" cy="369332"/>
          </a:xfrm>
          <a:prstGeom prst="rect">
            <a:avLst/>
          </a:prstGeom>
          <a:noFill/>
        </p:spPr>
        <p:txBody>
          <a:bodyPr wrap="none" rtlCol="0">
            <a:spAutoFit/>
          </a:bodyPr>
          <a:lstStyle/>
          <a:p>
            <a:r>
              <a:rPr lang="en-US" i="1"/>
              <a:t>parse</a:t>
            </a:r>
          </a:p>
        </p:txBody>
      </p:sp>
      <p:cxnSp>
        <p:nvCxnSpPr>
          <p:cNvPr id="14" name="Straight Arrow Connector 13">
            <a:extLst>
              <a:ext uri="{FF2B5EF4-FFF2-40B4-BE49-F238E27FC236}">
                <a16:creationId xmlns:a16="http://schemas.microsoft.com/office/drawing/2014/main" id="{EB134E12-26A8-4F0D-8A0D-BE3BE0A988DD}"/>
              </a:ext>
            </a:extLst>
          </p:cNvPr>
          <p:cNvCxnSpPr/>
          <p:nvPr/>
        </p:nvCxnSpPr>
        <p:spPr>
          <a:xfrm flipV="1">
            <a:off x="5780868" y="4835471"/>
            <a:ext cx="0" cy="7285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9BF3800-5873-44ED-9851-966D9955002A}"/>
              </a:ext>
            </a:extLst>
          </p:cNvPr>
          <p:cNvCxnSpPr/>
          <p:nvPr/>
        </p:nvCxnSpPr>
        <p:spPr>
          <a:xfrm flipV="1">
            <a:off x="5778285" y="3347501"/>
            <a:ext cx="0" cy="7285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8F9BC53-2687-420F-A975-CF23EDC18CF1}"/>
              </a:ext>
            </a:extLst>
          </p:cNvPr>
          <p:cNvSpPr txBox="1"/>
          <p:nvPr/>
        </p:nvSpPr>
        <p:spPr>
          <a:xfrm>
            <a:off x="5778285" y="5013933"/>
            <a:ext cx="938077" cy="369332"/>
          </a:xfrm>
          <a:prstGeom prst="rect">
            <a:avLst/>
          </a:prstGeom>
          <a:noFill/>
        </p:spPr>
        <p:txBody>
          <a:bodyPr wrap="none" rtlCol="0">
            <a:spAutoFit/>
          </a:bodyPr>
          <a:lstStyle/>
          <a:p>
            <a:r>
              <a:rPr lang="en-US" i="1"/>
              <a:t>unparse</a:t>
            </a:r>
          </a:p>
        </p:txBody>
      </p:sp>
    </p:spTree>
    <p:extLst>
      <p:ext uri="{BB962C8B-B14F-4D97-AF65-F5344CB8AC3E}">
        <p14:creationId xmlns:p14="http://schemas.microsoft.com/office/powerpoint/2010/main" val="99566450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CFB91F-DE9B-4299-98F4-D84038992F3C}"/>
              </a:ext>
            </a:extLst>
          </p:cNvPr>
          <p:cNvSpPr txBox="1"/>
          <p:nvPr/>
        </p:nvSpPr>
        <p:spPr>
          <a:xfrm>
            <a:off x="4324028" y="4007474"/>
            <a:ext cx="3427157" cy="707886"/>
          </a:xfrm>
          <a:prstGeom prst="rect">
            <a:avLst/>
          </a:prstGeom>
          <a:noFill/>
        </p:spPr>
        <p:txBody>
          <a:bodyPr wrap="none" rtlCol="0">
            <a:spAutoFit/>
          </a:bodyPr>
          <a:lstStyle/>
          <a:p>
            <a:r>
              <a:rPr lang="en-US" sz="4000"/>
              <a:t>Do Lab07b now</a:t>
            </a:r>
          </a:p>
        </p:txBody>
      </p:sp>
      <p:pic>
        <p:nvPicPr>
          <p:cNvPr id="3" name="Picture 2">
            <a:extLst>
              <a:ext uri="{FF2B5EF4-FFF2-40B4-BE49-F238E27FC236}">
                <a16:creationId xmlns:a16="http://schemas.microsoft.com/office/drawing/2014/main" id="{35467526-A31F-4ECF-9918-F13A95B0488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31525" y="1394848"/>
            <a:ext cx="2742857" cy="2742857"/>
          </a:xfrm>
          <a:prstGeom prst="rect">
            <a:avLst/>
          </a:prstGeom>
        </p:spPr>
      </p:pic>
      <p:sp>
        <p:nvSpPr>
          <p:cNvPr id="4" name="Footer Placeholder 3">
            <a:extLst>
              <a:ext uri="{FF2B5EF4-FFF2-40B4-BE49-F238E27FC236}">
                <a16:creationId xmlns:a16="http://schemas.microsoft.com/office/drawing/2014/main" id="{D9874F91-977A-4659-BCCB-2FB4C31DBD0E}"/>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
        <p:nvSpPr>
          <p:cNvPr id="5" name="TextBox 4">
            <a:extLst>
              <a:ext uri="{FF2B5EF4-FFF2-40B4-BE49-F238E27FC236}">
                <a16:creationId xmlns:a16="http://schemas.microsoft.com/office/drawing/2014/main" id="{5E296E1F-1C32-4292-86B3-1D17CB4D5C2F}"/>
              </a:ext>
            </a:extLst>
          </p:cNvPr>
          <p:cNvSpPr txBox="1"/>
          <p:nvPr/>
        </p:nvSpPr>
        <p:spPr>
          <a:xfrm>
            <a:off x="3006671" y="5265821"/>
            <a:ext cx="7446782" cy="369332"/>
          </a:xfrm>
          <a:prstGeom prst="rect">
            <a:avLst/>
          </a:prstGeom>
          <a:noFill/>
        </p:spPr>
        <p:txBody>
          <a:bodyPr wrap="none" rtlCol="0">
            <a:spAutoFit/>
          </a:bodyPr>
          <a:lstStyle/>
          <a:p>
            <a:r>
              <a:rPr lang="en-US"/>
              <a:t>When you are done, look at my answer slides in DFDL-part2-lab-answers.pptx</a:t>
            </a:r>
          </a:p>
        </p:txBody>
      </p:sp>
    </p:spTree>
    <p:extLst>
      <p:ext uri="{BB962C8B-B14F-4D97-AF65-F5344CB8AC3E}">
        <p14:creationId xmlns:p14="http://schemas.microsoft.com/office/powerpoint/2010/main" val="426835212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48ABFD-EDB7-4F60-872A-62DF9380FCC3}"/>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3" name="TextBox 2">
            <a:extLst>
              <a:ext uri="{FF2B5EF4-FFF2-40B4-BE49-F238E27FC236}">
                <a16:creationId xmlns:a16="http://schemas.microsoft.com/office/drawing/2014/main" id="{5104849F-C1A5-490B-B6F7-6A6BB3F8696F}"/>
              </a:ext>
            </a:extLst>
          </p:cNvPr>
          <p:cNvSpPr txBox="1"/>
          <p:nvPr/>
        </p:nvSpPr>
        <p:spPr>
          <a:xfrm>
            <a:off x="4291629" y="991968"/>
            <a:ext cx="5828764" cy="646331"/>
          </a:xfrm>
          <a:prstGeom prst="rect">
            <a:avLst/>
          </a:prstGeom>
          <a:noFill/>
        </p:spPr>
        <p:txBody>
          <a:bodyPr wrap="square" rtlCol="0">
            <a:spAutoFit/>
          </a:bodyPr>
          <a:lstStyle/>
          <a:p>
            <a:r>
              <a:rPr lang="en-US"/>
              <a:t>This is the message that will be output if you run this 32-bit executable on a 16-bit machine.</a:t>
            </a:r>
          </a:p>
        </p:txBody>
      </p:sp>
      <p:cxnSp>
        <p:nvCxnSpPr>
          <p:cNvPr id="4" name="Straight Arrow Connector 3">
            <a:extLst>
              <a:ext uri="{FF2B5EF4-FFF2-40B4-BE49-F238E27FC236}">
                <a16:creationId xmlns:a16="http://schemas.microsoft.com/office/drawing/2014/main" id="{9EDC1F20-1655-44EE-9CC2-7FB142E49C56}"/>
              </a:ext>
            </a:extLst>
          </p:cNvPr>
          <p:cNvCxnSpPr>
            <a:cxnSpLocks/>
          </p:cNvCxnSpPr>
          <p:nvPr/>
        </p:nvCxnSpPr>
        <p:spPr>
          <a:xfrm flipV="1">
            <a:off x="4821129" y="1638300"/>
            <a:ext cx="0" cy="1338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5014032-8069-4283-8833-73CC6887B92D}"/>
              </a:ext>
            </a:extLst>
          </p:cNvPr>
          <p:cNvCxnSpPr/>
          <p:nvPr/>
        </p:nvCxnSpPr>
        <p:spPr>
          <a:xfrm flipH="1">
            <a:off x="6424613" y="2816478"/>
            <a:ext cx="4333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0B31C98-48FA-4A3C-9BE6-1E21B21B0EE4}"/>
              </a:ext>
            </a:extLst>
          </p:cNvPr>
          <p:cNvCxnSpPr/>
          <p:nvPr/>
        </p:nvCxnSpPr>
        <p:spPr>
          <a:xfrm>
            <a:off x="6862763" y="2806952"/>
            <a:ext cx="0" cy="455361"/>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203F6E95-E2DF-4EC8-ACE5-9EFBA6B9B314}"/>
              </a:ext>
            </a:extLst>
          </p:cNvPr>
          <p:cNvCxnSpPr/>
          <p:nvPr/>
        </p:nvCxnSpPr>
        <p:spPr>
          <a:xfrm>
            <a:off x="6424613" y="2816478"/>
            <a:ext cx="0" cy="160085"/>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3548BA45-40A2-485D-AE53-96216037FAE7}"/>
              </a:ext>
            </a:extLst>
          </p:cNvPr>
          <p:cNvCxnSpPr/>
          <p:nvPr/>
        </p:nvCxnSpPr>
        <p:spPr>
          <a:xfrm flipH="1">
            <a:off x="3243263" y="2976563"/>
            <a:ext cx="3181350"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37086BB3-A301-4D08-9DC7-51EEB8317738}"/>
              </a:ext>
            </a:extLst>
          </p:cNvPr>
          <p:cNvCxnSpPr/>
          <p:nvPr/>
        </p:nvCxnSpPr>
        <p:spPr>
          <a:xfrm>
            <a:off x="3233738" y="2976563"/>
            <a:ext cx="0" cy="452437"/>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B0CCAD3C-0C5B-455A-87C7-12867544B0A4}"/>
              </a:ext>
            </a:extLst>
          </p:cNvPr>
          <p:cNvCxnSpPr/>
          <p:nvPr/>
        </p:nvCxnSpPr>
        <p:spPr>
          <a:xfrm>
            <a:off x="3243263" y="3429000"/>
            <a:ext cx="11096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509B9E9-F874-4D84-85AB-CF2BA028E154}"/>
              </a:ext>
            </a:extLst>
          </p:cNvPr>
          <p:cNvCxnSpPr/>
          <p:nvPr/>
        </p:nvCxnSpPr>
        <p:spPr>
          <a:xfrm flipV="1">
            <a:off x="4348163" y="3262313"/>
            <a:ext cx="0" cy="1666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7538CFD-3A36-4186-979D-891ED6FEBCEF}"/>
              </a:ext>
            </a:extLst>
          </p:cNvPr>
          <p:cNvCxnSpPr/>
          <p:nvPr/>
        </p:nvCxnSpPr>
        <p:spPr>
          <a:xfrm>
            <a:off x="4348163" y="3262313"/>
            <a:ext cx="25098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ooter Placeholder 3">
            <a:extLst>
              <a:ext uri="{FF2B5EF4-FFF2-40B4-BE49-F238E27FC236}">
                <a16:creationId xmlns:a16="http://schemas.microsoft.com/office/drawing/2014/main" id="{C5C4DBC3-8DEE-4464-A22B-E560A08BC8DF}"/>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028222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355844-4912-49C9-8072-0B232D413CE3}"/>
              </a:ext>
            </a:extLst>
          </p:cNvPr>
          <p:cNvPicPr>
            <a:picLocks noChangeAspect="1"/>
          </p:cNvPicPr>
          <p:nvPr/>
        </p:nvPicPr>
        <p:blipFill rotWithShape="1">
          <a:blip r:embed="rId2"/>
          <a:srcRect t="3520" r="50000"/>
          <a:stretch/>
        </p:blipFill>
        <p:spPr>
          <a:xfrm>
            <a:off x="4489450" y="272404"/>
            <a:ext cx="6096000" cy="6249046"/>
          </a:xfrm>
          <a:prstGeom prst="rect">
            <a:avLst/>
          </a:prstGeom>
        </p:spPr>
      </p:pic>
      <p:sp>
        <p:nvSpPr>
          <p:cNvPr id="6" name="Rectangle: Folded Corner 5">
            <a:extLst>
              <a:ext uri="{FF2B5EF4-FFF2-40B4-BE49-F238E27FC236}">
                <a16:creationId xmlns:a16="http://schemas.microsoft.com/office/drawing/2014/main" id="{AE56FBF7-7516-4720-A82B-EE97D099DA89}"/>
              </a:ext>
            </a:extLst>
          </p:cNvPr>
          <p:cNvSpPr/>
          <p:nvPr/>
        </p:nvSpPr>
        <p:spPr>
          <a:xfrm>
            <a:off x="395399" y="2781786"/>
            <a:ext cx="2475731" cy="1230283"/>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Fahrenheit-to-Celcius</a:t>
            </a:r>
            <a:br>
              <a:rPr lang="en-US">
                <a:solidFill>
                  <a:schemeClr val="tx1"/>
                </a:solidFill>
              </a:rPr>
            </a:br>
            <a:r>
              <a:rPr lang="en-US">
                <a:solidFill>
                  <a:schemeClr val="tx1"/>
                </a:solidFill>
              </a:rPr>
              <a:t>exe file</a:t>
            </a:r>
          </a:p>
        </p:txBody>
      </p:sp>
      <p:cxnSp>
        <p:nvCxnSpPr>
          <p:cNvPr id="7" name="Straight Arrow Connector 6">
            <a:extLst>
              <a:ext uri="{FF2B5EF4-FFF2-40B4-BE49-F238E27FC236}">
                <a16:creationId xmlns:a16="http://schemas.microsoft.com/office/drawing/2014/main" id="{1C5CE1A2-9310-4546-A777-B73FEDBF96AF}"/>
              </a:ext>
            </a:extLst>
          </p:cNvPr>
          <p:cNvCxnSpPr>
            <a:cxnSpLocks/>
            <a:stCxn id="6" idx="3"/>
            <a:endCxn id="5" idx="1"/>
          </p:cNvCxnSpPr>
          <p:nvPr/>
        </p:nvCxnSpPr>
        <p:spPr>
          <a:xfrm flipV="1">
            <a:off x="2871130" y="3396927"/>
            <a:ext cx="1618320"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52D091DF-4069-4FCB-BFE0-0DDF57105A71}"/>
              </a:ext>
            </a:extLst>
          </p:cNvPr>
          <p:cNvSpPr txBox="1"/>
          <p:nvPr/>
        </p:nvSpPr>
        <p:spPr>
          <a:xfrm>
            <a:off x="3130100" y="2596503"/>
            <a:ext cx="1100380" cy="738664"/>
          </a:xfrm>
          <a:prstGeom prst="rect">
            <a:avLst/>
          </a:prstGeom>
          <a:solidFill>
            <a:srgbClr val="FFFF00"/>
          </a:solidFill>
        </p:spPr>
        <p:txBody>
          <a:bodyPr wrap="square" rtlCol="0">
            <a:spAutoFit/>
          </a:bodyPr>
          <a:lstStyle/>
          <a:p>
            <a:pPr algn="ctr"/>
            <a:r>
              <a:rPr lang="en-US" sz="1400" i="1"/>
              <a:t>Display in hex editor (HxD)</a:t>
            </a:r>
          </a:p>
        </p:txBody>
      </p:sp>
      <p:sp>
        <p:nvSpPr>
          <p:cNvPr id="8" name="Footer Placeholder 3">
            <a:extLst>
              <a:ext uri="{FF2B5EF4-FFF2-40B4-BE49-F238E27FC236}">
                <a16:creationId xmlns:a16="http://schemas.microsoft.com/office/drawing/2014/main" id="{E58F3BA8-F149-4BE1-98DF-84EAD743B13E}"/>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22873103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89EF80-21B4-46C3-A36C-A1141B25B869}"/>
              </a:ext>
            </a:extLst>
          </p:cNvPr>
          <p:cNvSpPr/>
          <p:nvPr/>
        </p:nvSpPr>
        <p:spPr>
          <a:xfrm>
            <a:off x="3032502" y="2255399"/>
            <a:ext cx="4763146" cy="1754326"/>
          </a:xfrm>
          <a:prstGeom prst="rect">
            <a:avLst/>
          </a:prstGeom>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"Message"</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dfdl:lengthUnits</a:t>
            </a:r>
            <a:r>
              <a:rPr lang="en-US">
                <a:solidFill>
                  <a:srgbClr val="FF8040"/>
                </a:solidFill>
                <a:highlight>
                  <a:srgbClr val="FFFFFF"/>
                </a:highlight>
              </a:rPr>
              <a:t>=</a:t>
            </a:r>
            <a:r>
              <a:rPr lang="en-US">
                <a:solidFill>
                  <a:srgbClr val="993300"/>
                </a:solidFill>
                <a:highlight>
                  <a:srgbClr val="FFFFFF"/>
                </a:highlight>
              </a:rPr>
              <a:t>"characters"</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"explicit"</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dfdl:length</a:t>
            </a:r>
            <a:r>
              <a:rPr lang="en-US">
                <a:solidFill>
                  <a:srgbClr val="FF8040"/>
                </a:solidFill>
                <a:highlight>
                  <a:srgbClr val="FFFFFF"/>
                </a:highlight>
              </a:rPr>
              <a:t>=</a:t>
            </a:r>
            <a:r>
              <a:rPr lang="en-US">
                <a:solidFill>
                  <a:srgbClr val="993300"/>
                </a:solidFill>
                <a:highlight>
                  <a:srgbClr val="FFFFFF"/>
                </a:highlight>
              </a:rPr>
              <a:t>"39"</a:t>
            </a:r>
            <a:br>
              <a:rPr lang="en-US">
                <a:solidFill>
                  <a:srgbClr val="F5844C"/>
                </a:solidFill>
                <a:highlight>
                  <a:srgbClr val="FFFFFF"/>
                </a:highlight>
              </a:rPr>
            </a:br>
            <a:r>
              <a:rPr lang="en-US">
                <a:solidFill>
                  <a:srgbClr val="F5844C"/>
                </a:solidFill>
                <a:highlight>
                  <a:srgbClr val="FFFFFF"/>
                </a:highlight>
              </a:rPr>
              <a:t> 	     dfdl:encoding</a:t>
            </a:r>
            <a:r>
              <a:rPr lang="en-US">
                <a:solidFill>
                  <a:srgbClr val="FF8040"/>
                </a:solidFill>
                <a:highlight>
                  <a:srgbClr val="FFFFFF"/>
                </a:highlight>
              </a:rPr>
              <a:t>=</a:t>
            </a:r>
            <a:r>
              <a:rPr lang="en-US">
                <a:solidFill>
                  <a:srgbClr val="993300"/>
                </a:solidFill>
                <a:highlight>
                  <a:srgbClr val="FFFFFF"/>
                </a:highlight>
              </a:rPr>
              <a:t>"ISO-8859-1"</a:t>
            </a:r>
            <a:r>
              <a:rPr lang="en-US">
                <a:solidFill>
                  <a:srgbClr val="F5844C"/>
                </a:solidFill>
                <a:highlight>
                  <a:srgbClr val="FFFFFF"/>
                </a:highlight>
              </a:rPr>
              <a:t> </a:t>
            </a:r>
            <a:r>
              <a:rPr lang="en-US">
                <a:solidFill>
                  <a:srgbClr val="000096"/>
                </a:solidFill>
                <a:highlight>
                  <a:srgbClr val="FFFFFF"/>
                </a:highlight>
              </a:rPr>
              <a:t>/&gt;</a:t>
            </a:r>
          </a:p>
        </p:txBody>
      </p:sp>
      <p:sp>
        <p:nvSpPr>
          <p:cNvPr id="3" name="Footer Placeholder 3">
            <a:extLst>
              <a:ext uri="{FF2B5EF4-FFF2-40B4-BE49-F238E27FC236}">
                <a16:creationId xmlns:a16="http://schemas.microsoft.com/office/drawing/2014/main" id="{5CAD5BA5-ECA9-4E97-AA5A-72574EA447E5}"/>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419300201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89EF80-21B4-46C3-A36C-A1141B25B869}"/>
              </a:ext>
            </a:extLst>
          </p:cNvPr>
          <p:cNvSpPr/>
          <p:nvPr/>
        </p:nvSpPr>
        <p:spPr>
          <a:xfrm>
            <a:off x="3032502" y="2255399"/>
            <a:ext cx="4763146" cy="1754326"/>
          </a:xfrm>
          <a:prstGeom prst="rect">
            <a:avLst/>
          </a:prstGeom>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"Message"</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dfdl:lengthUnits</a:t>
            </a:r>
            <a:r>
              <a:rPr lang="en-US">
                <a:solidFill>
                  <a:srgbClr val="FF8040"/>
                </a:solidFill>
                <a:highlight>
                  <a:srgbClr val="FFFFFF"/>
                </a:highlight>
              </a:rPr>
              <a:t>=</a:t>
            </a:r>
            <a:r>
              <a:rPr lang="en-US">
                <a:solidFill>
                  <a:srgbClr val="993300"/>
                </a:solidFill>
                <a:highlight>
                  <a:srgbClr val="FFFFFF"/>
                </a:highlight>
              </a:rPr>
              <a:t>"characters"</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"explicit"</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dfdl:length</a:t>
            </a:r>
            <a:r>
              <a:rPr lang="en-US">
                <a:solidFill>
                  <a:srgbClr val="FF8040"/>
                </a:solidFill>
                <a:highlight>
                  <a:srgbClr val="FFFFFF"/>
                </a:highlight>
              </a:rPr>
              <a:t>=</a:t>
            </a:r>
            <a:r>
              <a:rPr lang="en-US">
                <a:solidFill>
                  <a:srgbClr val="993300"/>
                </a:solidFill>
                <a:highlight>
                  <a:srgbClr val="FFFFFF"/>
                </a:highlight>
              </a:rPr>
              <a:t>"39"</a:t>
            </a:r>
            <a:br>
              <a:rPr lang="en-US">
                <a:solidFill>
                  <a:srgbClr val="F5844C"/>
                </a:solidFill>
                <a:highlight>
                  <a:srgbClr val="FFFFFF"/>
                </a:highlight>
              </a:rPr>
            </a:br>
            <a:r>
              <a:rPr lang="en-US">
                <a:solidFill>
                  <a:srgbClr val="F5844C"/>
                </a:solidFill>
                <a:highlight>
                  <a:srgbClr val="FFFFFF"/>
                </a:highlight>
              </a:rPr>
              <a:t> 	     dfdl:encoding</a:t>
            </a:r>
            <a:r>
              <a:rPr lang="en-US">
                <a:solidFill>
                  <a:srgbClr val="FF8040"/>
                </a:solidFill>
                <a:highlight>
                  <a:srgbClr val="FFFFFF"/>
                </a:highlight>
              </a:rPr>
              <a:t>=</a:t>
            </a:r>
            <a:r>
              <a:rPr lang="en-US">
                <a:solidFill>
                  <a:srgbClr val="993300"/>
                </a:solidFill>
                <a:highlight>
                  <a:srgbClr val="FFFFFF"/>
                </a:highlight>
              </a:rPr>
              <a:t>"ISO-8859-1"</a:t>
            </a:r>
            <a:r>
              <a:rPr lang="en-US">
                <a:solidFill>
                  <a:srgbClr val="F5844C"/>
                </a:solidFill>
                <a:highlight>
                  <a:srgbClr val="FFFFFF"/>
                </a:highlight>
              </a:rPr>
              <a:t> </a:t>
            </a:r>
            <a:r>
              <a:rPr lang="en-US">
                <a:solidFill>
                  <a:srgbClr val="000096"/>
                </a:solidFill>
                <a:highlight>
                  <a:srgbClr val="FFFFFF"/>
                </a:highlight>
              </a:rPr>
              <a:t>/&gt;</a:t>
            </a:r>
          </a:p>
        </p:txBody>
      </p:sp>
      <p:sp>
        <p:nvSpPr>
          <p:cNvPr id="4" name="TextBox 3">
            <a:extLst>
              <a:ext uri="{FF2B5EF4-FFF2-40B4-BE49-F238E27FC236}">
                <a16:creationId xmlns:a16="http://schemas.microsoft.com/office/drawing/2014/main" id="{9DCB1927-8CEB-4995-A4F1-F8F47F4CA32D}"/>
              </a:ext>
            </a:extLst>
          </p:cNvPr>
          <p:cNvSpPr txBox="1"/>
          <p:nvPr/>
        </p:nvSpPr>
        <p:spPr>
          <a:xfrm>
            <a:off x="3032502" y="4432515"/>
            <a:ext cx="5610062" cy="461665"/>
          </a:xfrm>
          <a:prstGeom prst="rect">
            <a:avLst/>
          </a:prstGeom>
          <a:noFill/>
        </p:spPr>
        <p:txBody>
          <a:bodyPr wrap="none" rtlCol="0">
            <a:spAutoFit/>
          </a:bodyPr>
          <a:lstStyle/>
          <a:p>
            <a:r>
              <a:rPr lang="en-US" sz="2400">
                <a:highlight>
                  <a:srgbClr val="FFFF00"/>
                </a:highlight>
              </a:rPr>
              <a:t>Why isn’t there dfdl:representation="text“?</a:t>
            </a:r>
          </a:p>
        </p:txBody>
      </p:sp>
    </p:spTree>
    <p:extLst>
      <p:ext uri="{BB962C8B-B14F-4D97-AF65-F5344CB8AC3E}">
        <p14:creationId xmlns:p14="http://schemas.microsoft.com/office/powerpoint/2010/main" val="160428037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89EF80-21B4-46C3-A36C-A1141B25B869}"/>
              </a:ext>
            </a:extLst>
          </p:cNvPr>
          <p:cNvSpPr/>
          <p:nvPr/>
        </p:nvSpPr>
        <p:spPr>
          <a:xfrm>
            <a:off x="3032502" y="2255399"/>
            <a:ext cx="4763146" cy="1754326"/>
          </a:xfrm>
          <a:prstGeom prst="rect">
            <a:avLst/>
          </a:prstGeom>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"Message"</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dfdl:lengthUnits</a:t>
            </a:r>
            <a:r>
              <a:rPr lang="en-US">
                <a:solidFill>
                  <a:srgbClr val="FF8040"/>
                </a:solidFill>
                <a:highlight>
                  <a:srgbClr val="FFFFFF"/>
                </a:highlight>
              </a:rPr>
              <a:t>=</a:t>
            </a:r>
            <a:r>
              <a:rPr lang="en-US">
                <a:solidFill>
                  <a:srgbClr val="993300"/>
                </a:solidFill>
                <a:highlight>
                  <a:srgbClr val="FFFFFF"/>
                </a:highlight>
              </a:rPr>
              <a:t>"characters"</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"explicit"</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dfdl:length</a:t>
            </a:r>
            <a:r>
              <a:rPr lang="en-US">
                <a:solidFill>
                  <a:srgbClr val="FF8040"/>
                </a:solidFill>
                <a:highlight>
                  <a:srgbClr val="FFFFFF"/>
                </a:highlight>
              </a:rPr>
              <a:t>=</a:t>
            </a:r>
            <a:r>
              <a:rPr lang="en-US">
                <a:solidFill>
                  <a:srgbClr val="993300"/>
                </a:solidFill>
                <a:highlight>
                  <a:srgbClr val="FFFFFF"/>
                </a:highlight>
              </a:rPr>
              <a:t>"39"</a:t>
            </a:r>
            <a:br>
              <a:rPr lang="en-US">
                <a:solidFill>
                  <a:srgbClr val="F5844C"/>
                </a:solidFill>
                <a:highlight>
                  <a:srgbClr val="FFFFFF"/>
                </a:highlight>
              </a:rPr>
            </a:br>
            <a:r>
              <a:rPr lang="en-US">
                <a:solidFill>
                  <a:srgbClr val="F5844C"/>
                </a:solidFill>
                <a:highlight>
                  <a:srgbClr val="FFFFFF"/>
                </a:highlight>
              </a:rPr>
              <a:t> 	     dfdl:encoding</a:t>
            </a:r>
            <a:r>
              <a:rPr lang="en-US">
                <a:solidFill>
                  <a:srgbClr val="FF8040"/>
                </a:solidFill>
                <a:highlight>
                  <a:srgbClr val="FFFFFF"/>
                </a:highlight>
              </a:rPr>
              <a:t>=</a:t>
            </a:r>
            <a:r>
              <a:rPr lang="en-US">
                <a:solidFill>
                  <a:srgbClr val="993300"/>
                </a:solidFill>
                <a:highlight>
                  <a:srgbClr val="FFFFFF"/>
                </a:highlight>
              </a:rPr>
              <a:t>"ISO-8859-1"</a:t>
            </a:r>
            <a:r>
              <a:rPr lang="en-US">
                <a:solidFill>
                  <a:srgbClr val="F5844C"/>
                </a:solidFill>
                <a:highlight>
                  <a:srgbClr val="FFFFFF"/>
                </a:highlight>
              </a:rPr>
              <a:t> </a:t>
            </a:r>
            <a:r>
              <a:rPr lang="en-US">
                <a:solidFill>
                  <a:srgbClr val="000096"/>
                </a:solidFill>
                <a:highlight>
                  <a:srgbClr val="FFFFFF"/>
                </a:highlight>
              </a:rPr>
              <a:t>/&gt;</a:t>
            </a:r>
          </a:p>
        </p:txBody>
      </p:sp>
      <p:sp>
        <p:nvSpPr>
          <p:cNvPr id="4" name="TextBox 3">
            <a:extLst>
              <a:ext uri="{FF2B5EF4-FFF2-40B4-BE49-F238E27FC236}">
                <a16:creationId xmlns:a16="http://schemas.microsoft.com/office/drawing/2014/main" id="{9DCB1927-8CEB-4995-A4F1-F8F47F4CA32D}"/>
              </a:ext>
            </a:extLst>
          </p:cNvPr>
          <p:cNvSpPr txBox="1"/>
          <p:nvPr/>
        </p:nvSpPr>
        <p:spPr>
          <a:xfrm>
            <a:off x="3032503" y="4432515"/>
            <a:ext cx="8036550" cy="2308324"/>
          </a:xfrm>
          <a:prstGeom prst="rect">
            <a:avLst/>
          </a:prstGeom>
          <a:noFill/>
        </p:spPr>
        <p:txBody>
          <a:bodyPr wrap="square" rtlCol="0">
            <a:spAutoFit/>
          </a:bodyPr>
          <a:lstStyle/>
          <a:p>
            <a:r>
              <a:rPr lang="en-US" sz="2400"/>
              <a:t>Why isn’t there dfdl:representation="text“?</a:t>
            </a:r>
          </a:p>
          <a:p>
            <a:r>
              <a:rPr lang="en-US" sz="2400">
                <a:highlight>
                  <a:srgbClr val="FFFF00"/>
                </a:highlight>
              </a:rPr>
              <a:t>Answer: It never makes sense to have a string with representation="binary". When the type is xs:string the representation is always implied to be "text". Daffodil doesn't even bother looking at the value of dfdl:representation--it's completely ignored.</a:t>
            </a:r>
          </a:p>
        </p:txBody>
      </p:sp>
    </p:spTree>
    <p:extLst>
      <p:ext uri="{BB962C8B-B14F-4D97-AF65-F5344CB8AC3E}">
        <p14:creationId xmlns:p14="http://schemas.microsoft.com/office/powerpoint/2010/main" val="365367940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Folded Corner 2">
            <a:extLst>
              <a:ext uri="{FF2B5EF4-FFF2-40B4-BE49-F238E27FC236}">
                <a16:creationId xmlns:a16="http://schemas.microsoft.com/office/drawing/2014/main" id="{FB6B0422-79E7-46AB-B229-E4755C5961DE}"/>
              </a:ext>
            </a:extLst>
          </p:cNvPr>
          <p:cNvSpPr/>
          <p:nvPr/>
        </p:nvSpPr>
        <p:spPr>
          <a:xfrm>
            <a:off x="83601" y="1207939"/>
            <a:ext cx="2475731" cy="1230283"/>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Fahrenheit-to-Celcius</a:t>
            </a:r>
            <a:br>
              <a:rPr lang="en-US">
                <a:solidFill>
                  <a:schemeClr val="tx1"/>
                </a:solidFill>
              </a:rPr>
            </a:br>
            <a:r>
              <a:rPr lang="en-US">
                <a:solidFill>
                  <a:schemeClr val="tx1"/>
                </a:solidFill>
              </a:rPr>
              <a:t>exe file</a:t>
            </a:r>
          </a:p>
        </p:txBody>
      </p:sp>
      <p:sp>
        <p:nvSpPr>
          <p:cNvPr id="4" name="Rectangle 3">
            <a:extLst>
              <a:ext uri="{FF2B5EF4-FFF2-40B4-BE49-F238E27FC236}">
                <a16:creationId xmlns:a16="http://schemas.microsoft.com/office/drawing/2014/main" id="{EAD79401-54B4-4F10-94D7-4E5435340124}"/>
              </a:ext>
            </a:extLst>
          </p:cNvPr>
          <p:cNvSpPr/>
          <p:nvPr/>
        </p:nvSpPr>
        <p:spPr>
          <a:xfrm>
            <a:off x="3329818" y="1491004"/>
            <a:ext cx="914400" cy="6523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tool</a:t>
            </a:r>
          </a:p>
        </p:txBody>
      </p:sp>
      <p:cxnSp>
        <p:nvCxnSpPr>
          <p:cNvPr id="5" name="Straight Arrow Connector 4">
            <a:extLst>
              <a:ext uri="{FF2B5EF4-FFF2-40B4-BE49-F238E27FC236}">
                <a16:creationId xmlns:a16="http://schemas.microsoft.com/office/drawing/2014/main" id="{E54D606C-F0A3-41B3-B088-C880F96D83E4}"/>
              </a:ext>
            </a:extLst>
          </p:cNvPr>
          <p:cNvCxnSpPr>
            <a:cxnSpLocks/>
            <a:stCxn id="3" idx="3"/>
            <a:endCxn id="4" idx="1"/>
          </p:cNvCxnSpPr>
          <p:nvPr/>
        </p:nvCxnSpPr>
        <p:spPr>
          <a:xfrm flipV="1">
            <a:off x="2559332" y="1817192"/>
            <a:ext cx="7704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Rectangle: Folded Corner 5">
            <a:extLst>
              <a:ext uri="{FF2B5EF4-FFF2-40B4-BE49-F238E27FC236}">
                <a16:creationId xmlns:a16="http://schemas.microsoft.com/office/drawing/2014/main" id="{E9B56EB8-5948-48ED-A233-A3D5B04523D8}"/>
              </a:ext>
            </a:extLst>
          </p:cNvPr>
          <p:cNvSpPr/>
          <p:nvPr/>
        </p:nvSpPr>
        <p:spPr>
          <a:xfrm>
            <a:off x="3012366" y="2699814"/>
            <a:ext cx="1549303" cy="1167936"/>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schema</a:t>
            </a:r>
          </a:p>
          <a:p>
            <a:pPr algn="ctr"/>
            <a:r>
              <a:rPr lang="en-US">
                <a:solidFill>
                  <a:schemeClr val="tx1"/>
                </a:solidFill>
              </a:rPr>
              <a:t>for exe</a:t>
            </a:r>
          </a:p>
        </p:txBody>
      </p:sp>
      <p:cxnSp>
        <p:nvCxnSpPr>
          <p:cNvPr id="7" name="Straight Arrow Connector 6">
            <a:extLst>
              <a:ext uri="{FF2B5EF4-FFF2-40B4-BE49-F238E27FC236}">
                <a16:creationId xmlns:a16="http://schemas.microsoft.com/office/drawing/2014/main" id="{29428589-8AB8-4031-B541-BC8BCC6F6D1F}"/>
              </a:ext>
            </a:extLst>
          </p:cNvPr>
          <p:cNvCxnSpPr>
            <a:cxnSpLocks/>
            <a:stCxn id="6" idx="0"/>
            <a:endCxn id="4" idx="2"/>
          </p:cNvCxnSpPr>
          <p:nvPr/>
        </p:nvCxnSpPr>
        <p:spPr>
          <a:xfrm flipV="1">
            <a:off x="3787018" y="2143380"/>
            <a:ext cx="0" cy="5564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16A1BA4-9E81-48C0-A7AC-7889C3DBDE19}"/>
              </a:ext>
            </a:extLst>
          </p:cNvPr>
          <p:cNvCxnSpPr/>
          <p:nvPr/>
        </p:nvCxnSpPr>
        <p:spPr>
          <a:xfrm>
            <a:off x="4244218" y="1812602"/>
            <a:ext cx="7704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3A7BB16E-CFEE-49B0-A5E1-EC371D234F32}"/>
              </a:ext>
            </a:extLst>
          </p:cNvPr>
          <p:cNvSpPr/>
          <p:nvPr/>
        </p:nvSpPr>
        <p:spPr>
          <a:xfrm>
            <a:off x="5014704" y="343547"/>
            <a:ext cx="7084307" cy="5909310"/>
          </a:xfrm>
          <a:prstGeom prst="rect">
            <a:avLst/>
          </a:prstGeom>
          <a:ln>
            <a:solidFill>
              <a:schemeClr val="bg1">
                <a:lumMod val="65000"/>
              </a:schemeClr>
            </a:solidFill>
          </a:ln>
        </p:spPr>
        <p:txBody>
          <a:bodyPr wrap="square">
            <a:spAutoFit/>
          </a:bodyPr>
          <a:lstStyle/>
          <a:p>
            <a:r>
              <a:rPr lang="en-US" sz="1400">
                <a:solidFill>
                  <a:srgbClr val="000096"/>
                </a:solidFill>
                <a:highlight>
                  <a:srgbClr val="FFFFFF"/>
                </a:highlight>
              </a:rPr>
              <a:t>&lt;Windows_Executable_File&gt;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&lt;DOS_Header&gt;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&lt;Signature&gt;</a:t>
            </a:r>
            <a:r>
              <a:rPr lang="en-US" sz="1400">
                <a:solidFill>
                  <a:srgbClr val="000000"/>
                </a:solidFill>
                <a:highlight>
                  <a:srgbClr val="FFFFFF"/>
                </a:highlight>
              </a:rPr>
              <a:t>MZ</a:t>
            </a:r>
            <a:r>
              <a:rPr lang="en-US" sz="1400">
                <a:solidFill>
                  <a:srgbClr val="000096"/>
                </a:solidFill>
                <a:highlight>
                  <a:srgbClr val="FFFFFF"/>
                </a:highlight>
              </a:rPr>
              <a:t>&lt;/Signature&gt;</a:t>
            </a:r>
          </a:p>
          <a:p>
            <a:r>
              <a:rPr lang="en-US" sz="1400">
                <a:solidFill>
                  <a:srgbClr val="000096"/>
                </a:solidFill>
                <a:highlight>
                  <a:srgbClr val="FFFFFF"/>
                </a:highlight>
              </a:rPr>
              <a:t>        &lt;Bytes_on_last_page_of_file&gt;</a:t>
            </a:r>
            <a:r>
              <a:rPr lang="en-US" sz="1400">
                <a:solidFill>
                  <a:srgbClr val="000000"/>
                </a:solidFill>
                <a:highlight>
                  <a:srgbClr val="FFFFFF"/>
                </a:highlight>
              </a:rPr>
              <a:t>144</a:t>
            </a:r>
            <a:r>
              <a:rPr lang="en-US" sz="1400">
                <a:solidFill>
                  <a:srgbClr val="000096"/>
                </a:solidFill>
                <a:highlight>
                  <a:srgbClr val="FFFFFF"/>
                </a:highlight>
              </a:rPr>
              <a:t>&lt;/Bytes_on_last_page_of_file&gt;</a:t>
            </a:r>
          </a:p>
          <a:p>
            <a:r>
              <a:rPr lang="fr-FR" sz="1400">
                <a:solidFill>
                  <a:srgbClr val="000096"/>
                </a:solidFill>
                <a:highlight>
                  <a:srgbClr val="FFFFFF"/>
                </a:highlight>
              </a:rPr>
              <a:t>        &lt;Pages_in_file&gt;</a:t>
            </a:r>
            <a:r>
              <a:rPr lang="fr-FR" sz="1400">
                <a:solidFill>
                  <a:srgbClr val="000000"/>
                </a:solidFill>
                <a:highlight>
                  <a:srgbClr val="FFFFFF"/>
                </a:highlight>
              </a:rPr>
              <a:t>3</a:t>
            </a:r>
            <a:r>
              <a:rPr lang="fr-FR" sz="1400">
                <a:solidFill>
                  <a:srgbClr val="000096"/>
                </a:solidFill>
                <a:highlight>
                  <a:srgbClr val="FFFFFF"/>
                </a:highlight>
              </a:rPr>
              <a:t>&lt;/Pages_in_file&gt;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&lt;Relocations&gt;</a:t>
            </a:r>
            <a:r>
              <a:rPr lang="en-US" sz="1400">
                <a:solidFill>
                  <a:srgbClr val="000000"/>
                </a:solidFill>
                <a:highlight>
                  <a:srgbClr val="FFFFFF"/>
                </a:highlight>
              </a:rPr>
              <a:t>0</a:t>
            </a:r>
            <a:r>
              <a:rPr lang="en-US" sz="1400">
                <a:solidFill>
                  <a:srgbClr val="000096"/>
                </a:solidFill>
                <a:highlight>
                  <a:srgbClr val="FFFFFF"/>
                </a:highlight>
              </a:rPr>
              <a:t>&lt;/Relocations&gt;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&lt;Size_of_header_in_paragraphs&gt;</a:t>
            </a:r>
            <a:r>
              <a:rPr lang="en-US" sz="1400">
                <a:solidFill>
                  <a:srgbClr val="000000"/>
                </a:solidFill>
                <a:highlight>
                  <a:srgbClr val="FFFFFF"/>
                </a:highlight>
              </a:rPr>
              <a:t>4</a:t>
            </a:r>
            <a:r>
              <a:rPr lang="en-US" sz="1400">
                <a:solidFill>
                  <a:srgbClr val="000096"/>
                </a:solidFill>
                <a:highlight>
                  <a:srgbClr val="FFFFFF"/>
                </a:highlight>
              </a:rPr>
              <a:t>&lt;/Size_of_header_in_paragraphs&gt;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&lt;Extra_paragraphs_needed&gt;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&lt;Minimum&gt;</a:t>
            </a:r>
            <a:r>
              <a:rPr lang="en-US" sz="1400">
                <a:solidFill>
                  <a:srgbClr val="000000"/>
                </a:solidFill>
                <a:highlight>
                  <a:srgbClr val="FFFFFF"/>
                </a:highlight>
              </a:rPr>
              <a:t>0</a:t>
            </a:r>
            <a:r>
              <a:rPr lang="en-US" sz="1400">
                <a:solidFill>
                  <a:srgbClr val="000096"/>
                </a:solidFill>
                <a:highlight>
                  <a:srgbClr val="FFFFFF"/>
                </a:highlight>
              </a:rPr>
              <a:t>&lt;/Minimum&gt;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&lt;Maximum&gt;</a:t>
            </a:r>
            <a:r>
              <a:rPr lang="en-US" sz="1400">
                <a:solidFill>
                  <a:srgbClr val="000000"/>
                </a:solidFill>
                <a:highlight>
                  <a:srgbClr val="FFFFFF"/>
                </a:highlight>
              </a:rPr>
              <a:t>65535</a:t>
            </a:r>
            <a:r>
              <a:rPr lang="en-US" sz="1400">
                <a:solidFill>
                  <a:srgbClr val="000096"/>
                </a:solidFill>
                <a:highlight>
                  <a:srgbClr val="FFFFFF"/>
                </a:highlight>
              </a:rPr>
              <a:t>&lt;/Maximum&gt;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&lt;/Extra_paragraphs_needed&gt;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&lt;Initial_relative_SS_value&gt;</a:t>
            </a:r>
            <a:r>
              <a:rPr lang="en-US" sz="1400">
                <a:solidFill>
                  <a:srgbClr val="000000"/>
                </a:solidFill>
                <a:highlight>
                  <a:srgbClr val="FFFFFF"/>
                </a:highlight>
              </a:rPr>
              <a:t>0</a:t>
            </a:r>
            <a:r>
              <a:rPr lang="en-US" sz="1400">
                <a:solidFill>
                  <a:srgbClr val="000096"/>
                </a:solidFill>
                <a:highlight>
                  <a:srgbClr val="FFFFFF"/>
                </a:highlight>
              </a:rPr>
              <a:t>&lt;/Initial_relative_SS_value&gt;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&lt;Initial_SP_value&gt;</a:t>
            </a:r>
            <a:r>
              <a:rPr lang="en-US" sz="1400">
                <a:solidFill>
                  <a:srgbClr val="000000"/>
                </a:solidFill>
                <a:highlight>
                  <a:srgbClr val="FFFFFF"/>
                </a:highlight>
              </a:rPr>
              <a:t>184</a:t>
            </a:r>
            <a:r>
              <a:rPr lang="en-US" sz="1400">
                <a:solidFill>
                  <a:srgbClr val="000096"/>
                </a:solidFill>
                <a:highlight>
                  <a:srgbClr val="FFFFFF"/>
                </a:highlight>
              </a:rPr>
              <a:t>&lt;/Initial_SP_value&gt;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&lt;Checksum&gt;</a:t>
            </a:r>
            <a:r>
              <a:rPr lang="en-US" sz="1400">
                <a:solidFill>
                  <a:srgbClr val="000000"/>
                </a:solidFill>
                <a:highlight>
                  <a:srgbClr val="FFFFFF"/>
                </a:highlight>
              </a:rPr>
              <a:t>0</a:t>
            </a:r>
            <a:r>
              <a:rPr lang="en-US" sz="1400">
                <a:solidFill>
                  <a:srgbClr val="000096"/>
                </a:solidFill>
                <a:highlight>
                  <a:srgbClr val="FFFFFF"/>
                </a:highlight>
              </a:rPr>
              <a:t>&lt;/Checksum&gt;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&lt;Initial_IP_value&gt;</a:t>
            </a:r>
            <a:r>
              <a:rPr lang="en-US" sz="1400">
                <a:solidFill>
                  <a:srgbClr val="000000"/>
                </a:solidFill>
                <a:highlight>
                  <a:srgbClr val="FFFFFF"/>
                </a:highlight>
              </a:rPr>
              <a:t>0</a:t>
            </a:r>
            <a:r>
              <a:rPr lang="en-US" sz="1400">
                <a:solidFill>
                  <a:srgbClr val="000096"/>
                </a:solidFill>
                <a:highlight>
                  <a:srgbClr val="FFFFFF"/>
                </a:highlight>
              </a:rPr>
              <a:t>&lt;/Initial_IP_value&gt;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&lt;Initial_relative_CS_value&gt;</a:t>
            </a:r>
            <a:r>
              <a:rPr lang="en-US" sz="1400">
                <a:solidFill>
                  <a:srgbClr val="000000"/>
                </a:solidFill>
                <a:highlight>
                  <a:srgbClr val="FFFFFF"/>
                </a:highlight>
              </a:rPr>
              <a:t>0</a:t>
            </a:r>
            <a:r>
              <a:rPr lang="en-US" sz="1400">
                <a:solidFill>
                  <a:srgbClr val="000096"/>
                </a:solidFill>
                <a:highlight>
                  <a:srgbClr val="FFFFFF"/>
                </a:highlight>
              </a:rPr>
              <a:t>&lt;/Initial_relative_CS_value&gt;</a:t>
            </a:r>
          </a:p>
          <a:p>
            <a:r>
              <a:rPr lang="en-US" sz="1400">
                <a:solidFill>
                  <a:srgbClr val="000096"/>
                </a:solidFill>
                <a:highlight>
                  <a:srgbClr val="FFFFFF"/>
                </a:highlight>
              </a:rPr>
              <a:t>        &lt;Address_of_relocation_table&gt;</a:t>
            </a:r>
            <a:r>
              <a:rPr lang="en-US" sz="1400">
                <a:highlight>
                  <a:srgbClr val="FFFFFF"/>
                </a:highlight>
              </a:rPr>
              <a:t>4000</a:t>
            </a:r>
            <a:r>
              <a:rPr lang="en-US" sz="1400">
                <a:solidFill>
                  <a:srgbClr val="000096"/>
                </a:solidFill>
                <a:highlight>
                  <a:srgbClr val="FFFFFF"/>
                </a:highlight>
              </a:rPr>
              <a:t>&lt;/Address_of_relocation_table&gt;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&lt;Overlay_number&gt;</a:t>
            </a:r>
            <a:r>
              <a:rPr lang="en-US" sz="1400">
                <a:solidFill>
                  <a:srgbClr val="000000"/>
                </a:solidFill>
                <a:highlight>
                  <a:srgbClr val="FFFFFF"/>
                </a:highlight>
              </a:rPr>
              <a:t>0</a:t>
            </a:r>
            <a:r>
              <a:rPr lang="en-US" sz="1400">
                <a:solidFill>
                  <a:srgbClr val="000096"/>
                </a:solidFill>
                <a:highlight>
                  <a:srgbClr val="FFFFFF"/>
                </a:highlight>
              </a:rPr>
              <a:t>&lt;/Overlay_number&gt;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&lt;Reserved_words&gt;</a:t>
            </a:r>
            <a:r>
              <a:rPr lang="en-US" sz="1400">
                <a:solidFill>
                  <a:srgbClr val="000000"/>
                </a:solidFill>
                <a:highlight>
                  <a:srgbClr val="FFFFFF"/>
                </a:highlight>
              </a:rPr>
              <a:t>0000000000000000</a:t>
            </a:r>
            <a:r>
              <a:rPr lang="en-US" sz="1400">
                <a:solidFill>
                  <a:srgbClr val="000096"/>
                </a:solidFill>
                <a:highlight>
                  <a:srgbClr val="FFFFFF"/>
                </a:highlight>
              </a:rPr>
              <a:t>&lt;/Reserved_words&gt;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&lt;OEM_identifier&gt;</a:t>
            </a:r>
            <a:r>
              <a:rPr lang="en-US" sz="1400">
                <a:solidFill>
                  <a:srgbClr val="000000"/>
                </a:solidFill>
                <a:highlight>
                  <a:srgbClr val="FFFFFF"/>
                </a:highlight>
              </a:rPr>
              <a:t>0</a:t>
            </a:r>
            <a:r>
              <a:rPr lang="en-US" sz="1400">
                <a:solidFill>
                  <a:srgbClr val="000096"/>
                </a:solidFill>
                <a:highlight>
                  <a:srgbClr val="FFFFFF"/>
                </a:highlight>
              </a:rPr>
              <a:t>&lt;/OEM_identifier&gt;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&lt;OEM_information&gt;</a:t>
            </a:r>
            <a:r>
              <a:rPr lang="en-US" sz="1400">
                <a:solidFill>
                  <a:srgbClr val="000000"/>
                </a:solidFill>
                <a:highlight>
                  <a:srgbClr val="FFFFFF"/>
                </a:highlight>
              </a:rPr>
              <a:t>0</a:t>
            </a:r>
            <a:r>
              <a:rPr lang="en-US" sz="1400">
                <a:solidFill>
                  <a:srgbClr val="000096"/>
                </a:solidFill>
                <a:highlight>
                  <a:srgbClr val="FFFFFF"/>
                </a:highlight>
              </a:rPr>
              <a:t>&lt;/OEM_information&gt;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&lt;Reserved_words&gt;</a:t>
            </a:r>
            <a:r>
              <a:rPr lang="en-US" sz="1400">
                <a:solidFill>
                  <a:srgbClr val="000000"/>
                </a:solidFill>
                <a:highlight>
                  <a:srgbClr val="FFFFFF"/>
                </a:highlight>
              </a:rPr>
              <a:t>0000000000000000000000000000000000000000</a:t>
            </a:r>
            <a:r>
              <a:rPr lang="en-US" sz="1400">
                <a:solidFill>
                  <a:srgbClr val="000096"/>
                </a:solidFill>
                <a:highlight>
                  <a:srgbClr val="FFFFFF"/>
                </a:highlight>
              </a:rPr>
              <a:t>&lt;/Reserved_words&gt;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&lt;Offset_to_the_PE_header&gt;</a:t>
            </a:r>
            <a:r>
              <a:rPr lang="en-US" sz="1400">
                <a:solidFill>
                  <a:srgbClr val="000000"/>
                </a:solidFill>
                <a:highlight>
                  <a:srgbClr val="FFFFFF"/>
                </a:highlight>
              </a:rPr>
              <a:t>128</a:t>
            </a:r>
            <a:r>
              <a:rPr lang="en-US" sz="1400">
                <a:solidFill>
                  <a:srgbClr val="000096"/>
                </a:solidFill>
                <a:highlight>
                  <a:srgbClr val="FFFFFF"/>
                </a:highlight>
              </a:rPr>
              <a:t>&lt;/Offset_to_the_PE_header&gt;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&lt;/DOS_Header&gt;</a:t>
            </a:r>
          </a:p>
          <a:p>
            <a:r>
              <a:rPr lang="en-US" sz="1400">
                <a:solidFill>
                  <a:srgbClr val="000096"/>
                </a:solidFill>
                <a:highlight>
                  <a:srgbClr val="FFFFFF"/>
                </a:highlight>
              </a:rPr>
              <a:t>    &lt;DOS_Stub&gt;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&lt;Instructions&gt;</a:t>
            </a:r>
            <a:r>
              <a:rPr lang="en-US" sz="1400">
                <a:highlight>
                  <a:srgbClr val="FFFFFF"/>
                </a:highlight>
              </a:rPr>
              <a:t>0E1FBA0E00B409CD21B8014CCD21</a:t>
            </a:r>
            <a:r>
              <a:rPr lang="en-US" sz="1400">
                <a:solidFill>
                  <a:srgbClr val="000096"/>
                </a:solidFill>
                <a:highlight>
                  <a:srgbClr val="FFFFFF"/>
                </a:highlight>
              </a:rPr>
              <a:t>&lt;/Instructions&gt;</a:t>
            </a:r>
          </a:p>
          <a:p>
            <a:r>
              <a:rPr lang="en-US" sz="1400">
                <a:solidFill>
                  <a:srgbClr val="000096"/>
                </a:solidFill>
                <a:highlight>
                  <a:srgbClr val="FFFFFF"/>
                </a:highlight>
              </a:rPr>
              <a:t>          &lt;Message&gt;</a:t>
            </a:r>
            <a:r>
              <a:rPr lang="en-US" sz="1400">
                <a:solidFill>
                  <a:srgbClr val="000000"/>
                </a:solidFill>
                <a:highlight>
                  <a:srgbClr val="FFFFFF"/>
                </a:highlight>
              </a:rPr>
              <a:t>This program cannot be run in DOS mode.</a:t>
            </a:r>
            <a:r>
              <a:rPr lang="en-US" sz="1400">
                <a:solidFill>
                  <a:srgbClr val="000096"/>
                </a:solidFill>
                <a:highlight>
                  <a:srgbClr val="FFFFFF"/>
                </a:highlight>
              </a:rPr>
              <a:t>&lt;/Message&gt;</a:t>
            </a:r>
          </a:p>
        </p:txBody>
      </p:sp>
      <p:sp>
        <p:nvSpPr>
          <p:cNvPr id="2" name="Rectangle 1">
            <a:extLst>
              <a:ext uri="{FF2B5EF4-FFF2-40B4-BE49-F238E27FC236}">
                <a16:creationId xmlns:a16="http://schemas.microsoft.com/office/drawing/2014/main" id="{F8DC633D-A3BE-4C4B-AC70-E789634FDD9A}"/>
              </a:ext>
            </a:extLst>
          </p:cNvPr>
          <p:cNvSpPr/>
          <p:nvPr/>
        </p:nvSpPr>
        <p:spPr>
          <a:xfrm>
            <a:off x="5439905" y="5966847"/>
            <a:ext cx="4850970" cy="18597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3">
            <a:extLst>
              <a:ext uri="{FF2B5EF4-FFF2-40B4-BE49-F238E27FC236}">
                <a16:creationId xmlns:a16="http://schemas.microsoft.com/office/drawing/2014/main" id="{4540E665-9C2D-4571-A135-0DD3625AFE04}"/>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83767017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48ABFD-EDB7-4F60-872A-62DF9380FCC3}"/>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3" name="TextBox 2">
            <a:extLst>
              <a:ext uri="{FF2B5EF4-FFF2-40B4-BE49-F238E27FC236}">
                <a16:creationId xmlns:a16="http://schemas.microsoft.com/office/drawing/2014/main" id="{5104849F-C1A5-490B-B6F7-6A6BB3F8696F}"/>
              </a:ext>
            </a:extLst>
          </p:cNvPr>
          <p:cNvSpPr txBox="1"/>
          <p:nvPr/>
        </p:nvSpPr>
        <p:spPr>
          <a:xfrm>
            <a:off x="4348163" y="958025"/>
            <a:ext cx="7585532" cy="646331"/>
          </a:xfrm>
          <a:prstGeom prst="rect">
            <a:avLst/>
          </a:prstGeom>
          <a:noFill/>
        </p:spPr>
        <p:txBody>
          <a:bodyPr wrap="square" rtlCol="0">
            <a:spAutoFit/>
          </a:bodyPr>
          <a:lstStyle/>
          <a:p>
            <a:r>
              <a:rPr lang="en-US"/>
              <a:t>More instructions. The number of hex bytes varies with each executable. When to stop consuming bytes? Answer: When the string "PE" is encountered.</a:t>
            </a:r>
          </a:p>
        </p:txBody>
      </p:sp>
      <p:cxnSp>
        <p:nvCxnSpPr>
          <p:cNvPr id="4" name="Straight Arrow Connector 3">
            <a:extLst>
              <a:ext uri="{FF2B5EF4-FFF2-40B4-BE49-F238E27FC236}">
                <a16:creationId xmlns:a16="http://schemas.microsoft.com/office/drawing/2014/main" id="{9EDC1F20-1655-44EE-9CC2-7FB142E49C56}"/>
              </a:ext>
            </a:extLst>
          </p:cNvPr>
          <p:cNvCxnSpPr>
            <a:cxnSpLocks/>
          </p:cNvCxnSpPr>
          <p:nvPr/>
        </p:nvCxnSpPr>
        <p:spPr>
          <a:xfrm flipV="1">
            <a:off x="5503054" y="1638299"/>
            <a:ext cx="0" cy="16240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509B9E9-F874-4D84-85AB-CF2BA028E154}"/>
              </a:ext>
            </a:extLst>
          </p:cNvPr>
          <p:cNvCxnSpPr/>
          <p:nvPr/>
        </p:nvCxnSpPr>
        <p:spPr>
          <a:xfrm flipV="1">
            <a:off x="4348163" y="3262313"/>
            <a:ext cx="0" cy="1666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7538CFD-3A36-4186-979D-891ED6FEBCEF}"/>
              </a:ext>
            </a:extLst>
          </p:cNvPr>
          <p:cNvCxnSpPr/>
          <p:nvPr/>
        </p:nvCxnSpPr>
        <p:spPr>
          <a:xfrm>
            <a:off x="4348163" y="3262313"/>
            <a:ext cx="25098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489E5DF-A645-407A-895B-9397994C95CE}"/>
              </a:ext>
            </a:extLst>
          </p:cNvPr>
          <p:cNvSpPr/>
          <p:nvPr/>
        </p:nvSpPr>
        <p:spPr>
          <a:xfrm>
            <a:off x="4348163" y="3262313"/>
            <a:ext cx="2509831" cy="1665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3">
            <a:extLst>
              <a:ext uri="{FF2B5EF4-FFF2-40B4-BE49-F238E27FC236}">
                <a16:creationId xmlns:a16="http://schemas.microsoft.com/office/drawing/2014/main" id="{8BE40CC3-EB1E-45F2-B406-E7CFB1A7FD18}"/>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54722060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56FE25-D55F-4FFE-8B14-5BB6190514DE}"/>
              </a:ext>
            </a:extLst>
          </p:cNvPr>
          <p:cNvSpPr/>
          <p:nvPr/>
        </p:nvSpPr>
        <p:spPr>
          <a:xfrm>
            <a:off x="3577602" y="2717392"/>
            <a:ext cx="3951916" cy="369332"/>
          </a:xfrm>
          <a:prstGeom prst="rect">
            <a:avLst/>
          </a:prstGeom>
        </p:spPr>
        <p:txBody>
          <a:bodyPr wrap="none">
            <a:spAutoFit/>
          </a:bodyPr>
          <a:lstStyle/>
          <a:p>
            <a:r>
              <a:rPr lang="en-US">
                <a:solidFill>
                  <a:srgbClr val="F5844C"/>
                </a:solidFill>
                <a:highlight>
                  <a:srgbClr val="FFFFFF"/>
                </a:highlight>
              </a:rPr>
              <a:t>dfdl:lengthPattern</a:t>
            </a:r>
            <a:r>
              <a:rPr lang="en-US">
                <a:solidFill>
                  <a:srgbClr val="FF8040"/>
                </a:solidFill>
                <a:highlight>
                  <a:srgbClr val="FFFFFF"/>
                </a:highlight>
              </a:rPr>
              <a:t>=</a:t>
            </a:r>
            <a:r>
              <a:rPr lang="en-US">
                <a:solidFill>
                  <a:srgbClr val="993300"/>
                </a:solidFill>
                <a:highlight>
                  <a:srgbClr val="FFFFFF"/>
                </a:highlight>
              </a:rPr>
              <a:t>"[\x00-\xFF]+?(?=PE)</a:t>
            </a:r>
          </a:p>
        </p:txBody>
      </p:sp>
      <p:sp>
        <p:nvSpPr>
          <p:cNvPr id="3" name="Footer Placeholder 3">
            <a:extLst>
              <a:ext uri="{FF2B5EF4-FFF2-40B4-BE49-F238E27FC236}">
                <a16:creationId xmlns:a16="http://schemas.microsoft.com/office/drawing/2014/main" id="{2E275E1F-1F17-4E69-86D9-6F910A14CD80}"/>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40305185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D810DD-EBE9-4B53-9EAB-52BE419B8A28}"/>
              </a:ext>
            </a:extLst>
          </p:cNvPr>
          <p:cNvSpPr/>
          <p:nvPr/>
        </p:nvSpPr>
        <p:spPr>
          <a:xfrm>
            <a:off x="3048000" y="2967335"/>
            <a:ext cx="6096000" cy="1200329"/>
          </a:xfrm>
          <a:prstGeom prst="rect">
            <a:avLst/>
          </a:prstGeom>
        </p:spPr>
        <p:txBody>
          <a:bodyPr>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"Instructions"</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"xs:hexBinary"</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"pattern"</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dfdl:lengthPattern</a:t>
            </a:r>
            <a:r>
              <a:rPr lang="en-US">
                <a:solidFill>
                  <a:srgbClr val="FF8040"/>
                </a:solidFill>
                <a:highlight>
                  <a:srgbClr val="FFFFFF"/>
                </a:highlight>
              </a:rPr>
              <a:t>=</a:t>
            </a:r>
            <a:r>
              <a:rPr lang="en-US">
                <a:solidFill>
                  <a:srgbClr val="993300"/>
                </a:solidFill>
                <a:highlight>
                  <a:srgbClr val="FFFFFF"/>
                </a:highlight>
              </a:rPr>
              <a:t>"[\x00-\xFF]+?(?=PE)"</a:t>
            </a:r>
            <a:r>
              <a:rPr lang="en-US">
                <a:solidFill>
                  <a:srgbClr val="F5844C"/>
                </a:solidFill>
                <a:highlight>
                  <a:srgbClr val="FFFFFF"/>
                </a:highlight>
              </a:rPr>
              <a:t> </a:t>
            </a:r>
            <a:r>
              <a:rPr lang="en-US">
                <a:solidFill>
                  <a:srgbClr val="000096"/>
                </a:solidFill>
                <a:highlight>
                  <a:srgbClr val="FFFFFF"/>
                </a:highlight>
              </a:rPr>
              <a:t>/&gt;</a:t>
            </a:r>
          </a:p>
        </p:txBody>
      </p:sp>
      <p:sp>
        <p:nvSpPr>
          <p:cNvPr id="3" name="Footer Placeholder 3">
            <a:extLst>
              <a:ext uri="{FF2B5EF4-FFF2-40B4-BE49-F238E27FC236}">
                <a16:creationId xmlns:a16="http://schemas.microsoft.com/office/drawing/2014/main" id="{51697ACC-E25A-466B-89D6-0A36E03C3DB0}"/>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8838781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Folded Corner 2">
            <a:extLst>
              <a:ext uri="{FF2B5EF4-FFF2-40B4-BE49-F238E27FC236}">
                <a16:creationId xmlns:a16="http://schemas.microsoft.com/office/drawing/2014/main" id="{FB6B0422-79E7-46AB-B229-E4755C5961DE}"/>
              </a:ext>
            </a:extLst>
          </p:cNvPr>
          <p:cNvSpPr/>
          <p:nvPr/>
        </p:nvSpPr>
        <p:spPr>
          <a:xfrm>
            <a:off x="83601" y="1207939"/>
            <a:ext cx="2475731" cy="1230283"/>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Fahrenheit-to-Celcius</a:t>
            </a:r>
            <a:br>
              <a:rPr lang="en-US">
                <a:solidFill>
                  <a:schemeClr val="tx1"/>
                </a:solidFill>
              </a:rPr>
            </a:br>
            <a:r>
              <a:rPr lang="en-US">
                <a:solidFill>
                  <a:schemeClr val="tx1"/>
                </a:solidFill>
              </a:rPr>
              <a:t>exe file</a:t>
            </a:r>
          </a:p>
        </p:txBody>
      </p:sp>
      <p:sp>
        <p:nvSpPr>
          <p:cNvPr id="4" name="Rectangle 3">
            <a:extLst>
              <a:ext uri="{FF2B5EF4-FFF2-40B4-BE49-F238E27FC236}">
                <a16:creationId xmlns:a16="http://schemas.microsoft.com/office/drawing/2014/main" id="{EAD79401-54B4-4F10-94D7-4E5435340124}"/>
              </a:ext>
            </a:extLst>
          </p:cNvPr>
          <p:cNvSpPr/>
          <p:nvPr/>
        </p:nvSpPr>
        <p:spPr>
          <a:xfrm>
            <a:off x="3329818" y="1491004"/>
            <a:ext cx="914400" cy="6523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tool</a:t>
            </a:r>
          </a:p>
        </p:txBody>
      </p:sp>
      <p:cxnSp>
        <p:nvCxnSpPr>
          <p:cNvPr id="5" name="Straight Arrow Connector 4">
            <a:extLst>
              <a:ext uri="{FF2B5EF4-FFF2-40B4-BE49-F238E27FC236}">
                <a16:creationId xmlns:a16="http://schemas.microsoft.com/office/drawing/2014/main" id="{E54D606C-F0A3-41B3-B088-C880F96D83E4}"/>
              </a:ext>
            </a:extLst>
          </p:cNvPr>
          <p:cNvCxnSpPr>
            <a:cxnSpLocks/>
            <a:stCxn id="3" idx="3"/>
            <a:endCxn id="4" idx="1"/>
          </p:cNvCxnSpPr>
          <p:nvPr/>
        </p:nvCxnSpPr>
        <p:spPr>
          <a:xfrm flipV="1">
            <a:off x="2559332" y="1817192"/>
            <a:ext cx="7704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Rectangle: Folded Corner 5">
            <a:extLst>
              <a:ext uri="{FF2B5EF4-FFF2-40B4-BE49-F238E27FC236}">
                <a16:creationId xmlns:a16="http://schemas.microsoft.com/office/drawing/2014/main" id="{E9B56EB8-5948-48ED-A233-A3D5B04523D8}"/>
              </a:ext>
            </a:extLst>
          </p:cNvPr>
          <p:cNvSpPr/>
          <p:nvPr/>
        </p:nvSpPr>
        <p:spPr>
          <a:xfrm>
            <a:off x="3012366" y="2699814"/>
            <a:ext cx="1549303" cy="1167936"/>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schema</a:t>
            </a:r>
          </a:p>
          <a:p>
            <a:pPr algn="ctr"/>
            <a:r>
              <a:rPr lang="en-US">
                <a:solidFill>
                  <a:schemeClr val="tx1"/>
                </a:solidFill>
              </a:rPr>
              <a:t>for exe</a:t>
            </a:r>
          </a:p>
        </p:txBody>
      </p:sp>
      <p:cxnSp>
        <p:nvCxnSpPr>
          <p:cNvPr id="7" name="Straight Arrow Connector 6">
            <a:extLst>
              <a:ext uri="{FF2B5EF4-FFF2-40B4-BE49-F238E27FC236}">
                <a16:creationId xmlns:a16="http://schemas.microsoft.com/office/drawing/2014/main" id="{29428589-8AB8-4031-B541-BC8BCC6F6D1F}"/>
              </a:ext>
            </a:extLst>
          </p:cNvPr>
          <p:cNvCxnSpPr>
            <a:cxnSpLocks/>
            <a:stCxn id="6" idx="0"/>
            <a:endCxn id="4" idx="2"/>
          </p:cNvCxnSpPr>
          <p:nvPr/>
        </p:nvCxnSpPr>
        <p:spPr>
          <a:xfrm flipV="1">
            <a:off x="3787018" y="2143380"/>
            <a:ext cx="0" cy="5564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16A1BA4-9E81-48C0-A7AC-7889C3DBDE19}"/>
              </a:ext>
            </a:extLst>
          </p:cNvPr>
          <p:cNvCxnSpPr/>
          <p:nvPr/>
        </p:nvCxnSpPr>
        <p:spPr>
          <a:xfrm>
            <a:off x="4244218" y="1812602"/>
            <a:ext cx="7704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3A7BB16E-CFEE-49B0-A5E1-EC371D234F32}"/>
              </a:ext>
            </a:extLst>
          </p:cNvPr>
          <p:cNvSpPr/>
          <p:nvPr/>
        </p:nvSpPr>
        <p:spPr>
          <a:xfrm>
            <a:off x="5014704" y="343547"/>
            <a:ext cx="7084307" cy="6340197"/>
          </a:xfrm>
          <a:prstGeom prst="rect">
            <a:avLst/>
          </a:prstGeom>
          <a:ln>
            <a:solidFill>
              <a:schemeClr val="bg1">
                <a:lumMod val="65000"/>
              </a:schemeClr>
            </a:solidFill>
          </a:ln>
        </p:spPr>
        <p:txBody>
          <a:bodyPr wrap="square">
            <a:spAutoFit/>
          </a:bodyPr>
          <a:lstStyle/>
          <a:p>
            <a:r>
              <a:rPr lang="en-US" sz="1400">
                <a:solidFill>
                  <a:srgbClr val="000096"/>
                </a:solidFill>
                <a:highlight>
                  <a:srgbClr val="FFFFFF"/>
                </a:highlight>
              </a:rPr>
              <a:t>&lt;Windows_Executable_File&gt;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&lt;DOS_Header&gt;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&lt;Signature&gt;</a:t>
            </a:r>
            <a:r>
              <a:rPr lang="en-US" sz="1400">
                <a:solidFill>
                  <a:srgbClr val="000000"/>
                </a:solidFill>
                <a:highlight>
                  <a:srgbClr val="FFFFFF"/>
                </a:highlight>
              </a:rPr>
              <a:t>MZ</a:t>
            </a:r>
            <a:r>
              <a:rPr lang="en-US" sz="1400">
                <a:solidFill>
                  <a:srgbClr val="000096"/>
                </a:solidFill>
                <a:highlight>
                  <a:srgbClr val="FFFFFF"/>
                </a:highlight>
              </a:rPr>
              <a:t>&lt;/Signature&gt;</a:t>
            </a:r>
          </a:p>
          <a:p>
            <a:r>
              <a:rPr lang="en-US" sz="1400">
                <a:solidFill>
                  <a:srgbClr val="000096"/>
                </a:solidFill>
                <a:highlight>
                  <a:srgbClr val="FFFFFF"/>
                </a:highlight>
              </a:rPr>
              <a:t>        &lt;Bytes_on_last_page_of_file&gt;</a:t>
            </a:r>
            <a:r>
              <a:rPr lang="en-US" sz="1400">
                <a:solidFill>
                  <a:srgbClr val="000000"/>
                </a:solidFill>
                <a:highlight>
                  <a:srgbClr val="FFFFFF"/>
                </a:highlight>
              </a:rPr>
              <a:t>144</a:t>
            </a:r>
            <a:r>
              <a:rPr lang="en-US" sz="1400">
                <a:solidFill>
                  <a:srgbClr val="000096"/>
                </a:solidFill>
                <a:highlight>
                  <a:srgbClr val="FFFFFF"/>
                </a:highlight>
              </a:rPr>
              <a:t>&lt;/Bytes_on_last_page_of_file&gt;</a:t>
            </a:r>
          </a:p>
          <a:p>
            <a:r>
              <a:rPr lang="fr-FR" sz="1400">
                <a:solidFill>
                  <a:srgbClr val="000096"/>
                </a:solidFill>
                <a:highlight>
                  <a:srgbClr val="FFFFFF"/>
                </a:highlight>
              </a:rPr>
              <a:t>        &lt;Pages_in_file&gt;</a:t>
            </a:r>
            <a:r>
              <a:rPr lang="fr-FR" sz="1400">
                <a:solidFill>
                  <a:srgbClr val="000000"/>
                </a:solidFill>
                <a:highlight>
                  <a:srgbClr val="FFFFFF"/>
                </a:highlight>
              </a:rPr>
              <a:t>3</a:t>
            </a:r>
            <a:r>
              <a:rPr lang="fr-FR" sz="1400">
                <a:solidFill>
                  <a:srgbClr val="000096"/>
                </a:solidFill>
                <a:highlight>
                  <a:srgbClr val="FFFFFF"/>
                </a:highlight>
              </a:rPr>
              <a:t>&lt;/Pages_in_file&gt;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&lt;Relocations&gt;</a:t>
            </a:r>
            <a:r>
              <a:rPr lang="en-US" sz="1400">
                <a:solidFill>
                  <a:srgbClr val="000000"/>
                </a:solidFill>
                <a:highlight>
                  <a:srgbClr val="FFFFFF"/>
                </a:highlight>
              </a:rPr>
              <a:t>0</a:t>
            </a:r>
            <a:r>
              <a:rPr lang="en-US" sz="1400">
                <a:solidFill>
                  <a:srgbClr val="000096"/>
                </a:solidFill>
                <a:highlight>
                  <a:srgbClr val="FFFFFF"/>
                </a:highlight>
              </a:rPr>
              <a:t>&lt;/Relocations&gt;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&lt;Size_of_header_in_paragraphs&gt;</a:t>
            </a:r>
            <a:r>
              <a:rPr lang="en-US" sz="1400">
                <a:solidFill>
                  <a:srgbClr val="000000"/>
                </a:solidFill>
                <a:highlight>
                  <a:srgbClr val="FFFFFF"/>
                </a:highlight>
              </a:rPr>
              <a:t>4</a:t>
            </a:r>
            <a:r>
              <a:rPr lang="en-US" sz="1400">
                <a:solidFill>
                  <a:srgbClr val="000096"/>
                </a:solidFill>
                <a:highlight>
                  <a:srgbClr val="FFFFFF"/>
                </a:highlight>
              </a:rPr>
              <a:t>&lt;/Size_of_header_in_paragraphs&gt;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&lt;Extra_paragraphs_needed&gt;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&lt;Minimum&gt;</a:t>
            </a:r>
            <a:r>
              <a:rPr lang="en-US" sz="1400">
                <a:solidFill>
                  <a:srgbClr val="000000"/>
                </a:solidFill>
                <a:highlight>
                  <a:srgbClr val="FFFFFF"/>
                </a:highlight>
              </a:rPr>
              <a:t>0</a:t>
            </a:r>
            <a:r>
              <a:rPr lang="en-US" sz="1400">
                <a:solidFill>
                  <a:srgbClr val="000096"/>
                </a:solidFill>
                <a:highlight>
                  <a:srgbClr val="FFFFFF"/>
                </a:highlight>
              </a:rPr>
              <a:t>&lt;/Minimum&gt;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&lt;Maximum&gt;</a:t>
            </a:r>
            <a:r>
              <a:rPr lang="en-US" sz="1400">
                <a:solidFill>
                  <a:srgbClr val="000000"/>
                </a:solidFill>
                <a:highlight>
                  <a:srgbClr val="FFFFFF"/>
                </a:highlight>
              </a:rPr>
              <a:t>65535</a:t>
            </a:r>
            <a:r>
              <a:rPr lang="en-US" sz="1400">
                <a:solidFill>
                  <a:srgbClr val="000096"/>
                </a:solidFill>
                <a:highlight>
                  <a:srgbClr val="FFFFFF"/>
                </a:highlight>
              </a:rPr>
              <a:t>&lt;/Maximum&gt;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&lt;/Extra_paragraphs_needed&gt;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&lt;Initial_relative_SS_value&gt;</a:t>
            </a:r>
            <a:r>
              <a:rPr lang="en-US" sz="1400">
                <a:solidFill>
                  <a:srgbClr val="000000"/>
                </a:solidFill>
                <a:highlight>
                  <a:srgbClr val="FFFFFF"/>
                </a:highlight>
              </a:rPr>
              <a:t>0</a:t>
            </a:r>
            <a:r>
              <a:rPr lang="en-US" sz="1400">
                <a:solidFill>
                  <a:srgbClr val="000096"/>
                </a:solidFill>
                <a:highlight>
                  <a:srgbClr val="FFFFFF"/>
                </a:highlight>
              </a:rPr>
              <a:t>&lt;/Initial_relative_SS_value&gt;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&lt;Initial_SP_value&gt;</a:t>
            </a:r>
            <a:r>
              <a:rPr lang="en-US" sz="1400">
                <a:solidFill>
                  <a:srgbClr val="000000"/>
                </a:solidFill>
                <a:highlight>
                  <a:srgbClr val="FFFFFF"/>
                </a:highlight>
              </a:rPr>
              <a:t>184</a:t>
            </a:r>
            <a:r>
              <a:rPr lang="en-US" sz="1400">
                <a:solidFill>
                  <a:srgbClr val="000096"/>
                </a:solidFill>
                <a:highlight>
                  <a:srgbClr val="FFFFFF"/>
                </a:highlight>
              </a:rPr>
              <a:t>&lt;/Initial_SP_value&gt;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&lt;Checksum&gt;</a:t>
            </a:r>
            <a:r>
              <a:rPr lang="en-US" sz="1400">
                <a:solidFill>
                  <a:srgbClr val="000000"/>
                </a:solidFill>
                <a:highlight>
                  <a:srgbClr val="FFFFFF"/>
                </a:highlight>
              </a:rPr>
              <a:t>0</a:t>
            </a:r>
            <a:r>
              <a:rPr lang="en-US" sz="1400">
                <a:solidFill>
                  <a:srgbClr val="000096"/>
                </a:solidFill>
                <a:highlight>
                  <a:srgbClr val="FFFFFF"/>
                </a:highlight>
              </a:rPr>
              <a:t>&lt;/Checksum&gt;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&lt;Initial_IP_value&gt;</a:t>
            </a:r>
            <a:r>
              <a:rPr lang="en-US" sz="1400">
                <a:solidFill>
                  <a:srgbClr val="000000"/>
                </a:solidFill>
                <a:highlight>
                  <a:srgbClr val="FFFFFF"/>
                </a:highlight>
              </a:rPr>
              <a:t>0</a:t>
            </a:r>
            <a:r>
              <a:rPr lang="en-US" sz="1400">
                <a:solidFill>
                  <a:srgbClr val="000096"/>
                </a:solidFill>
                <a:highlight>
                  <a:srgbClr val="FFFFFF"/>
                </a:highlight>
              </a:rPr>
              <a:t>&lt;/Initial_IP_value&gt;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&lt;Initial_relative_CS_value&gt;</a:t>
            </a:r>
            <a:r>
              <a:rPr lang="en-US" sz="1400">
                <a:solidFill>
                  <a:srgbClr val="000000"/>
                </a:solidFill>
                <a:highlight>
                  <a:srgbClr val="FFFFFF"/>
                </a:highlight>
              </a:rPr>
              <a:t>0</a:t>
            </a:r>
            <a:r>
              <a:rPr lang="en-US" sz="1400">
                <a:solidFill>
                  <a:srgbClr val="000096"/>
                </a:solidFill>
                <a:highlight>
                  <a:srgbClr val="FFFFFF"/>
                </a:highlight>
              </a:rPr>
              <a:t>&lt;/Initial_relative_CS_value&gt;</a:t>
            </a:r>
          </a:p>
          <a:p>
            <a:r>
              <a:rPr lang="en-US" sz="1400">
                <a:solidFill>
                  <a:srgbClr val="000096"/>
                </a:solidFill>
                <a:highlight>
                  <a:srgbClr val="FFFFFF"/>
                </a:highlight>
              </a:rPr>
              <a:t>        &lt;Address_of_relocation_table&gt;</a:t>
            </a:r>
            <a:r>
              <a:rPr lang="en-US" sz="1400">
                <a:highlight>
                  <a:srgbClr val="FFFFFF"/>
                </a:highlight>
              </a:rPr>
              <a:t>4000</a:t>
            </a:r>
            <a:r>
              <a:rPr lang="en-US" sz="1400">
                <a:solidFill>
                  <a:srgbClr val="000096"/>
                </a:solidFill>
                <a:highlight>
                  <a:srgbClr val="FFFFFF"/>
                </a:highlight>
              </a:rPr>
              <a:t>&lt;/Address_of_relocation_table&gt;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&lt;Overlay_number&gt;</a:t>
            </a:r>
            <a:r>
              <a:rPr lang="en-US" sz="1400">
                <a:solidFill>
                  <a:srgbClr val="000000"/>
                </a:solidFill>
                <a:highlight>
                  <a:srgbClr val="FFFFFF"/>
                </a:highlight>
              </a:rPr>
              <a:t>0</a:t>
            </a:r>
            <a:r>
              <a:rPr lang="en-US" sz="1400">
                <a:solidFill>
                  <a:srgbClr val="000096"/>
                </a:solidFill>
                <a:highlight>
                  <a:srgbClr val="FFFFFF"/>
                </a:highlight>
              </a:rPr>
              <a:t>&lt;/Overlay_number&gt;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&lt;Reserved_words&gt;</a:t>
            </a:r>
            <a:r>
              <a:rPr lang="en-US" sz="1400">
                <a:solidFill>
                  <a:srgbClr val="000000"/>
                </a:solidFill>
                <a:highlight>
                  <a:srgbClr val="FFFFFF"/>
                </a:highlight>
              </a:rPr>
              <a:t>0000000000000000</a:t>
            </a:r>
            <a:r>
              <a:rPr lang="en-US" sz="1400">
                <a:solidFill>
                  <a:srgbClr val="000096"/>
                </a:solidFill>
                <a:highlight>
                  <a:srgbClr val="FFFFFF"/>
                </a:highlight>
              </a:rPr>
              <a:t>&lt;/Reserved_words&gt;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&lt;OEM_identifier&gt;</a:t>
            </a:r>
            <a:r>
              <a:rPr lang="en-US" sz="1400">
                <a:solidFill>
                  <a:srgbClr val="000000"/>
                </a:solidFill>
                <a:highlight>
                  <a:srgbClr val="FFFFFF"/>
                </a:highlight>
              </a:rPr>
              <a:t>0</a:t>
            </a:r>
            <a:r>
              <a:rPr lang="en-US" sz="1400">
                <a:solidFill>
                  <a:srgbClr val="000096"/>
                </a:solidFill>
                <a:highlight>
                  <a:srgbClr val="FFFFFF"/>
                </a:highlight>
              </a:rPr>
              <a:t>&lt;/OEM_identifier&gt;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&lt;OEM_information&gt;</a:t>
            </a:r>
            <a:r>
              <a:rPr lang="en-US" sz="1400">
                <a:solidFill>
                  <a:srgbClr val="000000"/>
                </a:solidFill>
                <a:highlight>
                  <a:srgbClr val="FFFFFF"/>
                </a:highlight>
              </a:rPr>
              <a:t>0</a:t>
            </a:r>
            <a:r>
              <a:rPr lang="en-US" sz="1400">
                <a:solidFill>
                  <a:srgbClr val="000096"/>
                </a:solidFill>
                <a:highlight>
                  <a:srgbClr val="FFFFFF"/>
                </a:highlight>
              </a:rPr>
              <a:t>&lt;/OEM_information&gt;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&lt;Reserved_words&gt;</a:t>
            </a:r>
            <a:r>
              <a:rPr lang="en-US" sz="1400">
                <a:solidFill>
                  <a:srgbClr val="000000"/>
                </a:solidFill>
                <a:highlight>
                  <a:srgbClr val="FFFFFF"/>
                </a:highlight>
              </a:rPr>
              <a:t>0000000000000000000000000000000000000000</a:t>
            </a:r>
            <a:r>
              <a:rPr lang="en-US" sz="1400">
                <a:solidFill>
                  <a:srgbClr val="000096"/>
                </a:solidFill>
                <a:highlight>
                  <a:srgbClr val="FFFFFF"/>
                </a:highlight>
              </a:rPr>
              <a:t>&lt;/Reserved_words&gt;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&lt;Offset_to_the_PE_header&gt;</a:t>
            </a:r>
            <a:r>
              <a:rPr lang="en-US" sz="1400">
                <a:solidFill>
                  <a:srgbClr val="000000"/>
                </a:solidFill>
                <a:highlight>
                  <a:srgbClr val="FFFFFF"/>
                </a:highlight>
              </a:rPr>
              <a:t>128</a:t>
            </a:r>
            <a:r>
              <a:rPr lang="en-US" sz="1400">
                <a:solidFill>
                  <a:srgbClr val="000096"/>
                </a:solidFill>
                <a:highlight>
                  <a:srgbClr val="FFFFFF"/>
                </a:highlight>
              </a:rPr>
              <a:t>&lt;/Offset_to_the_PE_header&gt;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&lt;/DOS_Header&gt;</a:t>
            </a:r>
          </a:p>
          <a:p>
            <a:r>
              <a:rPr lang="en-US" sz="1400">
                <a:solidFill>
                  <a:srgbClr val="000096"/>
                </a:solidFill>
                <a:highlight>
                  <a:srgbClr val="FFFFFF"/>
                </a:highlight>
              </a:rPr>
              <a:t>    &lt;DOS_Stub&gt;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&lt;Instructions&gt;</a:t>
            </a:r>
            <a:r>
              <a:rPr lang="en-US" sz="1400">
                <a:highlight>
                  <a:srgbClr val="FFFFFF"/>
                </a:highlight>
              </a:rPr>
              <a:t>0E1FBA0E00B409CD21B8014CCD21</a:t>
            </a:r>
            <a:r>
              <a:rPr lang="en-US" sz="1400">
                <a:solidFill>
                  <a:srgbClr val="000096"/>
                </a:solidFill>
                <a:highlight>
                  <a:srgbClr val="FFFFFF"/>
                </a:highlight>
              </a:rPr>
              <a:t>&lt;/Instructions&gt;</a:t>
            </a:r>
          </a:p>
          <a:p>
            <a:r>
              <a:rPr lang="en-US" sz="1400">
                <a:solidFill>
                  <a:srgbClr val="000096"/>
                </a:solidFill>
                <a:highlight>
                  <a:srgbClr val="FFFFFF"/>
                </a:highlight>
              </a:rPr>
              <a:t>          &lt;Message&gt;</a:t>
            </a:r>
            <a:r>
              <a:rPr lang="en-US" sz="1400">
                <a:solidFill>
                  <a:srgbClr val="000000"/>
                </a:solidFill>
                <a:highlight>
                  <a:srgbClr val="FFFFFF"/>
                </a:highlight>
              </a:rPr>
              <a:t>This program cannot be run in DOS mode.</a:t>
            </a:r>
            <a:r>
              <a:rPr lang="en-US" sz="1400">
                <a:solidFill>
                  <a:srgbClr val="000096"/>
                </a:solidFill>
                <a:highlight>
                  <a:srgbClr val="FFFFFF"/>
                </a:highlight>
              </a:rPr>
              <a:t>&lt;/Message&gt;</a:t>
            </a:r>
          </a:p>
          <a:p>
            <a:r>
              <a:rPr lang="en-US" sz="1400">
                <a:solidFill>
                  <a:srgbClr val="000096"/>
                </a:solidFill>
                <a:highlight>
                  <a:srgbClr val="FFFFFF"/>
                </a:highlight>
              </a:rPr>
              <a:t>          </a:t>
            </a:r>
            <a:r>
              <a:rPr lang="fr-FR" sz="1400">
                <a:solidFill>
                  <a:srgbClr val="000096"/>
                </a:solidFill>
                <a:highlight>
                  <a:srgbClr val="FFFFFF"/>
                </a:highlight>
              </a:rPr>
              <a:t>&lt;Instructions&gt;</a:t>
            </a:r>
            <a:r>
              <a:rPr lang="fr-FR" sz="1400">
                <a:highlight>
                  <a:srgbClr val="FFFFFF"/>
                </a:highlight>
              </a:rPr>
              <a:t>0D0D0A2400000000000000</a:t>
            </a:r>
            <a:r>
              <a:rPr lang="fr-FR" sz="1400">
                <a:solidFill>
                  <a:srgbClr val="000096"/>
                </a:solidFill>
                <a:highlight>
                  <a:srgbClr val="FFFFFF"/>
                </a:highlight>
              </a:rPr>
              <a:t>&lt;/Instructions&gt;</a:t>
            </a:r>
            <a:br>
              <a:rPr lang="fr-FR" sz="1400">
                <a:solidFill>
                  <a:srgbClr val="000000"/>
                </a:solidFill>
                <a:highlight>
                  <a:srgbClr val="FFFFFF"/>
                </a:highlight>
              </a:rPr>
            </a:br>
            <a:r>
              <a:rPr lang="fr-FR" sz="1400">
                <a:solidFill>
                  <a:srgbClr val="000000"/>
                </a:solidFill>
                <a:highlight>
                  <a:srgbClr val="FFFFFF"/>
                </a:highlight>
              </a:rPr>
              <a:t>     </a:t>
            </a:r>
            <a:r>
              <a:rPr lang="fr-FR" sz="1400">
                <a:solidFill>
                  <a:srgbClr val="000096"/>
                </a:solidFill>
                <a:highlight>
                  <a:srgbClr val="FFFFFF"/>
                </a:highlight>
              </a:rPr>
              <a:t>&lt;/DOS_Stub&gt;</a:t>
            </a:r>
          </a:p>
        </p:txBody>
      </p:sp>
      <p:sp>
        <p:nvSpPr>
          <p:cNvPr id="2" name="Rectangle 1">
            <a:extLst>
              <a:ext uri="{FF2B5EF4-FFF2-40B4-BE49-F238E27FC236}">
                <a16:creationId xmlns:a16="http://schemas.microsoft.com/office/drawing/2014/main" id="{CC092240-9504-4B0C-9F3D-E624CC9CFDB2}"/>
              </a:ext>
            </a:extLst>
          </p:cNvPr>
          <p:cNvSpPr/>
          <p:nvPr/>
        </p:nvSpPr>
        <p:spPr>
          <a:xfrm>
            <a:off x="5455403" y="6152827"/>
            <a:ext cx="4339526" cy="21697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3">
            <a:extLst>
              <a:ext uri="{FF2B5EF4-FFF2-40B4-BE49-F238E27FC236}">
                <a16:creationId xmlns:a16="http://schemas.microsoft.com/office/drawing/2014/main" id="{C9508243-55F7-4228-A83A-C08D9842EB57}"/>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28948005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48ABFD-EDB7-4F60-872A-62DF9380FCC3}"/>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3" name="TextBox 2">
            <a:extLst>
              <a:ext uri="{FF2B5EF4-FFF2-40B4-BE49-F238E27FC236}">
                <a16:creationId xmlns:a16="http://schemas.microsoft.com/office/drawing/2014/main" id="{5104849F-C1A5-490B-B6F7-6A6BB3F8696F}"/>
              </a:ext>
            </a:extLst>
          </p:cNvPr>
          <p:cNvSpPr txBox="1"/>
          <p:nvPr/>
        </p:nvSpPr>
        <p:spPr>
          <a:xfrm>
            <a:off x="7103274" y="1296631"/>
            <a:ext cx="1120991" cy="369332"/>
          </a:xfrm>
          <a:prstGeom prst="rect">
            <a:avLst/>
          </a:prstGeom>
          <a:noFill/>
        </p:spPr>
        <p:txBody>
          <a:bodyPr wrap="square" rtlCol="0">
            <a:spAutoFit/>
          </a:bodyPr>
          <a:lstStyle/>
          <a:p>
            <a:r>
              <a:rPr lang="en-US"/>
              <a:t>DOS_Stub</a:t>
            </a:r>
          </a:p>
        </p:txBody>
      </p:sp>
      <p:cxnSp>
        <p:nvCxnSpPr>
          <p:cNvPr id="4" name="Straight Arrow Connector 3">
            <a:extLst>
              <a:ext uri="{FF2B5EF4-FFF2-40B4-BE49-F238E27FC236}">
                <a16:creationId xmlns:a16="http://schemas.microsoft.com/office/drawing/2014/main" id="{9EDC1F20-1655-44EE-9CC2-7FB142E49C56}"/>
              </a:ext>
            </a:extLst>
          </p:cNvPr>
          <p:cNvCxnSpPr>
            <a:cxnSpLocks/>
          </p:cNvCxnSpPr>
          <p:nvPr/>
        </p:nvCxnSpPr>
        <p:spPr>
          <a:xfrm flipV="1">
            <a:off x="6858000" y="1638300"/>
            <a:ext cx="891153" cy="14923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16C48616-0BAF-4BDD-8939-906608A4C42A}"/>
              </a:ext>
            </a:extLst>
          </p:cNvPr>
          <p:cNvSpPr/>
          <p:nvPr/>
        </p:nvSpPr>
        <p:spPr>
          <a:xfrm>
            <a:off x="3202142" y="2806952"/>
            <a:ext cx="3640360" cy="6195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48481CC-B91D-4B09-AD8F-FEB221F1675A}"/>
              </a:ext>
            </a:extLst>
          </p:cNvPr>
          <p:cNvSpPr txBox="1"/>
          <p:nvPr/>
        </p:nvSpPr>
        <p:spPr>
          <a:xfrm flipH="1">
            <a:off x="481930" y="294491"/>
            <a:ext cx="4895981" cy="461665"/>
          </a:xfrm>
          <a:prstGeom prst="rect">
            <a:avLst/>
          </a:prstGeom>
          <a:solidFill>
            <a:srgbClr val="FFFF00"/>
          </a:solidFill>
        </p:spPr>
        <p:txBody>
          <a:bodyPr wrap="square" rtlCol="0">
            <a:spAutoFit/>
          </a:bodyPr>
          <a:lstStyle/>
          <a:p>
            <a:r>
              <a:rPr lang="en-US" sz="2400"/>
              <a:t>We have finished these two portions</a:t>
            </a:r>
          </a:p>
        </p:txBody>
      </p:sp>
      <p:sp>
        <p:nvSpPr>
          <p:cNvPr id="8" name="TextBox 7">
            <a:extLst>
              <a:ext uri="{FF2B5EF4-FFF2-40B4-BE49-F238E27FC236}">
                <a16:creationId xmlns:a16="http://schemas.microsoft.com/office/drawing/2014/main" id="{8931CA41-9EBC-463C-9B4C-52382B5CBD25}"/>
              </a:ext>
            </a:extLst>
          </p:cNvPr>
          <p:cNvSpPr txBox="1"/>
          <p:nvPr/>
        </p:nvSpPr>
        <p:spPr>
          <a:xfrm>
            <a:off x="4136809" y="977348"/>
            <a:ext cx="1444841" cy="369332"/>
          </a:xfrm>
          <a:prstGeom prst="rect">
            <a:avLst/>
          </a:prstGeom>
          <a:noFill/>
        </p:spPr>
        <p:txBody>
          <a:bodyPr wrap="square" rtlCol="0">
            <a:spAutoFit/>
          </a:bodyPr>
          <a:lstStyle/>
          <a:p>
            <a:r>
              <a:rPr lang="en-US"/>
              <a:t>DOS_Header</a:t>
            </a:r>
          </a:p>
        </p:txBody>
      </p:sp>
      <p:cxnSp>
        <p:nvCxnSpPr>
          <p:cNvPr id="9" name="Straight Arrow Connector 8">
            <a:extLst>
              <a:ext uri="{FF2B5EF4-FFF2-40B4-BE49-F238E27FC236}">
                <a16:creationId xmlns:a16="http://schemas.microsoft.com/office/drawing/2014/main" id="{ACE176E8-DDAE-4ED8-AF1A-5C2BB92D1AC8}"/>
              </a:ext>
            </a:extLst>
          </p:cNvPr>
          <p:cNvCxnSpPr>
            <a:cxnSpLocks/>
          </p:cNvCxnSpPr>
          <p:nvPr/>
        </p:nvCxnSpPr>
        <p:spPr>
          <a:xfrm flipV="1">
            <a:off x="4775879" y="1340090"/>
            <a:ext cx="0" cy="8597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1ADA13B-DA1F-43B6-BF2B-48E9E3387A0A}"/>
              </a:ext>
            </a:extLst>
          </p:cNvPr>
          <p:cNvSpPr/>
          <p:nvPr/>
        </p:nvSpPr>
        <p:spPr>
          <a:xfrm>
            <a:off x="3208115" y="2199852"/>
            <a:ext cx="3640360" cy="6195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3">
            <a:extLst>
              <a:ext uri="{FF2B5EF4-FFF2-40B4-BE49-F238E27FC236}">
                <a16:creationId xmlns:a16="http://schemas.microsoft.com/office/drawing/2014/main" id="{BF489845-6AF6-4202-89CA-80B335BD2D74}"/>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49771435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2E928-D3A3-439D-9307-57C17B59D92B}"/>
              </a:ext>
            </a:extLst>
          </p:cNvPr>
          <p:cNvSpPr>
            <a:spLocks noGrp="1"/>
          </p:cNvSpPr>
          <p:nvPr>
            <p:ph type="title"/>
          </p:nvPr>
        </p:nvSpPr>
        <p:spPr/>
        <p:txBody>
          <a:bodyPr/>
          <a:lstStyle/>
          <a:p>
            <a:r>
              <a:rPr lang="en-US"/>
              <a:t>Lab 8</a:t>
            </a:r>
          </a:p>
        </p:txBody>
      </p:sp>
      <p:sp>
        <p:nvSpPr>
          <p:cNvPr id="3" name="Content Placeholder 2">
            <a:extLst>
              <a:ext uri="{FF2B5EF4-FFF2-40B4-BE49-F238E27FC236}">
                <a16:creationId xmlns:a16="http://schemas.microsoft.com/office/drawing/2014/main" id="{321BDEC5-11D3-42E1-B3C9-FE4C4F990FD9}"/>
              </a:ext>
            </a:extLst>
          </p:cNvPr>
          <p:cNvSpPr>
            <a:spLocks noGrp="1"/>
          </p:cNvSpPr>
          <p:nvPr>
            <p:ph idx="1"/>
          </p:nvPr>
        </p:nvSpPr>
        <p:spPr>
          <a:xfrm>
            <a:off x="616448" y="1332095"/>
            <a:ext cx="11236720" cy="4021809"/>
          </a:xfrm>
        </p:spPr>
        <p:txBody>
          <a:bodyPr/>
          <a:lstStyle/>
          <a:p>
            <a:pPr>
              <a:lnSpc>
                <a:spcPct val="100000"/>
              </a:lnSpc>
            </a:pPr>
            <a:r>
              <a:rPr lang="en-US" sz="2000"/>
              <a:t>The input file is binary.</a:t>
            </a:r>
          </a:p>
          <a:p>
            <a:pPr>
              <a:lnSpc>
                <a:spcPct val="100000"/>
              </a:lnSpc>
            </a:pPr>
            <a:r>
              <a:rPr lang="en-US" sz="2000"/>
              <a:t>It contains a null-terminated string.</a:t>
            </a:r>
          </a:p>
          <a:p>
            <a:pPr>
              <a:lnSpc>
                <a:spcPct val="100000"/>
              </a:lnSpc>
            </a:pPr>
            <a:r>
              <a:rPr lang="en-US" sz="2000"/>
              <a:t>The string consists of displayable ASCII characters (hex 20 – 7F).</a:t>
            </a:r>
          </a:p>
          <a:p>
            <a:pPr>
              <a:lnSpc>
                <a:spcPct val="100000"/>
              </a:lnSpc>
            </a:pPr>
            <a:r>
              <a:rPr lang="en-US" sz="2000"/>
              <a:t>The string may be of arbitrary length. You can recognize that you’ve gotten to the end of the string when you encounter the null character (hex 0).</a:t>
            </a:r>
          </a:p>
          <a:p>
            <a:pPr>
              <a:lnSpc>
                <a:spcPct val="100000"/>
              </a:lnSpc>
            </a:pPr>
            <a:r>
              <a:rPr lang="en-US" sz="2000">
                <a:highlight>
                  <a:srgbClr val="FFFF00"/>
                </a:highlight>
              </a:rPr>
              <a:t>Use dfdl:lengthPattern to solve this problem.</a:t>
            </a:r>
          </a:p>
          <a:p>
            <a:pPr>
              <a:lnSpc>
                <a:spcPct val="100000"/>
              </a:lnSpc>
            </a:pPr>
            <a:r>
              <a:rPr lang="en-US" sz="2000"/>
              <a:t>Create a DFDL schema that outputs XML containing the string.</a:t>
            </a:r>
          </a:p>
          <a:p>
            <a:pPr>
              <a:lnSpc>
                <a:spcPct val="100000"/>
              </a:lnSpc>
            </a:pPr>
            <a:r>
              <a:rPr lang="en-US" sz="2000"/>
              <a:t>Example, if the input is this:</a:t>
            </a:r>
            <a:br>
              <a:rPr lang="en-US" sz="2000"/>
            </a:br>
            <a:r>
              <a:rPr lang="en-US" sz="2000"/>
              <a:t>	</a:t>
            </a:r>
            <a:br>
              <a:rPr lang="en-US" sz="2000"/>
            </a:br>
            <a:r>
              <a:rPr lang="en-US" sz="2000"/>
              <a:t>then the output is this:</a:t>
            </a:r>
          </a:p>
        </p:txBody>
      </p:sp>
      <p:sp>
        <p:nvSpPr>
          <p:cNvPr id="4" name="Rectangle 3">
            <a:extLst>
              <a:ext uri="{FF2B5EF4-FFF2-40B4-BE49-F238E27FC236}">
                <a16:creationId xmlns:a16="http://schemas.microsoft.com/office/drawing/2014/main" id="{74084D20-6A37-457B-8199-C2EE759689EC}"/>
              </a:ext>
            </a:extLst>
          </p:cNvPr>
          <p:cNvSpPr/>
          <p:nvPr/>
        </p:nvSpPr>
        <p:spPr>
          <a:xfrm>
            <a:off x="1792637" y="5353904"/>
            <a:ext cx="4065722" cy="1200329"/>
          </a:xfrm>
          <a:prstGeom prst="rect">
            <a:avLst/>
          </a:prstGeom>
          <a:ln>
            <a:solidFill>
              <a:schemeClr val="tx1"/>
            </a:solidFill>
          </a:ln>
        </p:spPr>
        <p:txBody>
          <a:bodyPr wrap="square">
            <a:spAutoFit/>
          </a:bodyPr>
          <a:lstStyle/>
          <a:p>
            <a:r>
              <a:rPr lang="en-US">
                <a:solidFill>
                  <a:srgbClr val="8B26C9"/>
                </a:solidFill>
                <a:highlight>
                  <a:srgbClr val="FFFFFF"/>
                </a:highlight>
              </a:rPr>
              <a:t>&lt;?xml version="1.0" encoding="UTF-8"?&gt;</a:t>
            </a:r>
            <a:br>
              <a:rPr lang="en-US">
                <a:solidFill>
                  <a:srgbClr val="000000"/>
                </a:solidFill>
                <a:highlight>
                  <a:srgbClr val="FFFFFF"/>
                </a:highlight>
              </a:rPr>
            </a:br>
            <a:r>
              <a:rPr lang="en-US">
                <a:solidFill>
                  <a:srgbClr val="000096"/>
                </a:solidFill>
                <a:highlight>
                  <a:srgbClr val="FFFFFF"/>
                </a:highlight>
              </a:rPr>
              <a:t>&lt;input&gt;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&lt;string&gt;</a:t>
            </a:r>
            <a:r>
              <a:rPr lang="en-US">
                <a:solidFill>
                  <a:srgbClr val="000000"/>
                </a:solidFill>
                <a:highlight>
                  <a:srgbClr val="FFFFFF"/>
                </a:highlight>
              </a:rPr>
              <a:t>Hello, world</a:t>
            </a:r>
            <a:r>
              <a:rPr lang="en-US">
                <a:solidFill>
                  <a:srgbClr val="000096"/>
                </a:solidFill>
                <a:highlight>
                  <a:srgbClr val="FFFFFF"/>
                </a:highlight>
              </a:rPr>
              <a:t>&lt;/string&gt;</a:t>
            </a:r>
            <a:br>
              <a:rPr lang="en-US">
                <a:solidFill>
                  <a:srgbClr val="000000"/>
                </a:solidFill>
                <a:highlight>
                  <a:srgbClr val="FFFFFF"/>
                </a:highlight>
              </a:rPr>
            </a:br>
            <a:r>
              <a:rPr lang="en-US">
                <a:solidFill>
                  <a:srgbClr val="000096"/>
                </a:solidFill>
                <a:highlight>
                  <a:srgbClr val="FFFFFF"/>
                </a:highlight>
              </a:rPr>
              <a:t>&lt;/input&gt;</a:t>
            </a:r>
          </a:p>
        </p:txBody>
      </p:sp>
      <p:sp>
        <p:nvSpPr>
          <p:cNvPr id="6" name="TextBox 5">
            <a:extLst>
              <a:ext uri="{FF2B5EF4-FFF2-40B4-BE49-F238E27FC236}">
                <a16:creationId xmlns:a16="http://schemas.microsoft.com/office/drawing/2014/main" id="{E36BC086-C908-4B9D-8BC9-F84264E84011}"/>
              </a:ext>
            </a:extLst>
          </p:cNvPr>
          <p:cNvSpPr txBox="1"/>
          <p:nvPr/>
        </p:nvSpPr>
        <p:spPr>
          <a:xfrm>
            <a:off x="6234808" y="6122908"/>
            <a:ext cx="4102020" cy="369332"/>
          </a:xfrm>
          <a:prstGeom prst="rect">
            <a:avLst/>
          </a:prstGeom>
          <a:solidFill>
            <a:schemeClr val="bg1">
              <a:lumMod val="85000"/>
            </a:schemeClr>
          </a:solidFill>
        </p:spPr>
        <p:txBody>
          <a:bodyPr wrap="none" rtlCol="0">
            <a:spAutoFit/>
          </a:bodyPr>
          <a:lstStyle/>
          <a:p>
            <a:r>
              <a:rPr lang="en-US"/>
              <a:t>Be sure to do both parsing and unparsing.</a:t>
            </a:r>
          </a:p>
        </p:txBody>
      </p:sp>
      <p:pic>
        <p:nvPicPr>
          <p:cNvPr id="5" name="Picture 4">
            <a:extLst>
              <a:ext uri="{FF2B5EF4-FFF2-40B4-BE49-F238E27FC236}">
                <a16:creationId xmlns:a16="http://schemas.microsoft.com/office/drawing/2014/main" id="{ACA82E3B-CBAC-4200-9621-7809B5638A0D}"/>
              </a:ext>
            </a:extLst>
          </p:cNvPr>
          <p:cNvPicPr>
            <a:picLocks noChangeAspect="1"/>
          </p:cNvPicPr>
          <p:nvPr/>
        </p:nvPicPr>
        <p:blipFill rotWithShape="1">
          <a:blip r:embed="rId2"/>
          <a:srcRect l="6483" t="14411" r="73978" b="81471"/>
          <a:stretch/>
        </p:blipFill>
        <p:spPr>
          <a:xfrm>
            <a:off x="1792637" y="4469647"/>
            <a:ext cx="2382249" cy="266700"/>
          </a:xfrm>
          <a:prstGeom prst="rect">
            <a:avLst/>
          </a:prstGeom>
        </p:spPr>
      </p:pic>
    </p:spTree>
    <p:extLst>
      <p:ext uri="{BB962C8B-B14F-4D97-AF65-F5344CB8AC3E}">
        <p14:creationId xmlns:p14="http://schemas.microsoft.com/office/powerpoint/2010/main" val="2295087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7F9639-AA66-4603-8165-8C1A306674AB}"/>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3" name="TextBox 2">
            <a:extLst>
              <a:ext uri="{FF2B5EF4-FFF2-40B4-BE49-F238E27FC236}">
                <a16:creationId xmlns:a16="http://schemas.microsoft.com/office/drawing/2014/main" id="{BCAD5480-D953-4F63-B396-7F22AAF79111}"/>
              </a:ext>
            </a:extLst>
          </p:cNvPr>
          <p:cNvSpPr txBox="1"/>
          <p:nvPr/>
        </p:nvSpPr>
        <p:spPr>
          <a:xfrm>
            <a:off x="4136809" y="977348"/>
            <a:ext cx="1444841" cy="369332"/>
          </a:xfrm>
          <a:prstGeom prst="rect">
            <a:avLst/>
          </a:prstGeom>
          <a:noFill/>
        </p:spPr>
        <p:txBody>
          <a:bodyPr wrap="square" rtlCol="0">
            <a:spAutoFit/>
          </a:bodyPr>
          <a:lstStyle/>
          <a:p>
            <a:r>
              <a:rPr lang="en-US"/>
              <a:t>DOS_Header</a:t>
            </a:r>
          </a:p>
        </p:txBody>
      </p:sp>
      <p:cxnSp>
        <p:nvCxnSpPr>
          <p:cNvPr id="4" name="Straight Arrow Connector 3">
            <a:extLst>
              <a:ext uri="{FF2B5EF4-FFF2-40B4-BE49-F238E27FC236}">
                <a16:creationId xmlns:a16="http://schemas.microsoft.com/office/drawing/2014/main" id="{36565C30-ACC7-4143-8F83-D5A5DDCC81DC}"/>
              </a:ext>
            </a:extLst>
          </p:cNvPr>
          <p:cNvCxnSpPr>
            <a:cxnSpLocks/>
          </p:cNvCxnSpPr>
          <p:nvPr/>
        </p:nvCxnSpPr>
        <p:spPr>
          <a:xfrm flipV="1">
            <a:off x="4775879" y="1340090"/>
            <a:ext cx="0" cy="8597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CEEE3BF-2CA9-4CC3-ABC7-060EE77F5F5E}"/>
              </a:ext>
            </a:extLst>
          </p:cNvPr>
          <p:cNvSpPr/>
          <p:nvPr/>
        </p:nvSpPr>
        <p:spPr>
          <a:xfrm>
            <a:off x="3208115" y="2199852"/>
            <a:ext cx="3640360" cy="6195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3">
            <a:extLst>
              <a:ext uri="{FF2B5EF4-FFF2-40B4-BE49-F238E27FC236}">
                <a16:creationId xmlns:a16="http://schemas.microsoft.com/office/drawing/2014/main" id="{DCBE0673-16D0-465E-809C-98A674A06B16}"/>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75251744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CFB91F-DE9B-4299-98F4-D84038992F3C}"/>
              </a:ext>
            </a:extLst>
          </p:cNvPr>
          <p:cNvSpPr txBox="1"/>
          <p:nvPr/>
        </p:nvSpPr>
        <p:spPr>
          <a:xfrm>
            <a:off x="4324028" y="4007474"/>
            <a:ext cx="3157852" cy="707886"/>
          </a:xfrm>
          <a:prstGeom prst="rect">
            <a:avLst/>
          </a:prstGeom>
          <a:noFill/>
        </p:spPr>
        <p:txBody>
          <a:bodyPr wrap="none" rtlCol="0">
            <a:spAutoFit/>
          </a:bodyPr>
          <a:lstStyle/>
          <a:p>
            <a:r>
              <a:rPr lang="en-US" sz="4000"/>
              <a:t>Do Lab08 now</a:t>
            </a:r>
          </a:p>
        </p:txBody>
      </p:sp>
      <p:pic>
        <p:nvPicPr>
          <p:cNvPr id="3" name="Picture 2">
            <a:extLst>
              <a:ext uri="{FF2B5EF4-FFF2-40B4-BE49-F238E27FC236}">
                <a16:creationId xmlns:a16="http://schemas.microsoft.com/office/drawing/2014/main" id="{35467526-A31F-4ECF-9918-F13A95B0488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31525" y="1394848"/>
            <a:ext cx="2742857" cy="2742857"/>
          </a:xfrm>
          <a:prstGeom prst="rect">
            <a:avLst/>
          </a:prstGeom>
        </p:spPr>
      </p:pic>
      <p:sp>
        <p:nvSpPr>
          <p:cNvPr id="4" name="Footer Placeholder 3">
            <a:extLst>
              <a:ext uri="{FF2B5EF4-FFF2-40B4-BE49-F238E27FC236}">
                <a16:creationId xmlns:a16="http://schemas.microsoft.com/office/drawing/2014/main" id="{97404040-AE38-411C-8A8B-A248B108120F}"/>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
        <p:nvSpPr>
          <p:cNvPr id="5" name="TextBox 4">
            <a:extLst>
              <a:ext uri="{FF2B5EF4-FFF2-40B4-BE49-F238E27FC236}">
                <a16:creationId xmlns:a16="http://schemas.microsoft.com/office/drawing/2014/main" id="{DBBF16D3-CB3E-4092-ABCC-199FC8C5BE14}"/>
              </a:ext>
            </a:extLst>
          </p:cNvPr>
          <p:cNvSpPr txBox="1"/>
          <p:nvPr/>
        </p:nvSpPr>
        <p:spPr>
          <a:xfrm>
            <a:off x="3006671" y="5265821"/>
            <a:ext cx="7446782" cy="369332"/>
          </a:xfrm>
          <a:prstGeom prst="rect">
            <a:avLst/>
          </a:prstGeom>
          <a:noFill/>
        </p:spPr>
        <p:txBody>
          <a:bodyPr wrap="none" rtlCol="0">
            <a:spAutoFit/>
          </a:bodyPr>
          <a:lstStyle/>
          <a:p>
            <a:r>
              <a:rPr lang="en-US"/>
              <a:t>When you are done, look at my answer slides in DFDL-part2-lab-answers.pptx</a:t>
            </a:r>
          </a:p>
        </p:txBody>
      </p:sp>
    </p:spTree>
    <p:extLst>
      <p:ext uri="{BB962C8B-B14F-4D97-AF65-F5344CB8AC3E}">
        <p14:creationId xmlns:p14="http://schemas.microsoft.com/office/powerpoint/2010/main" val="71539057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AD8A0D-0DF1-4854-9C46-A8590AE6578B}"/>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3" name="Rectangle 2">
            <a:extLst>
              <a:ext uri="{FF2B5EF4-FFF2-40B4-BE49-F238E27FC236}">
                <a16:creationId xmlns:a16="http://schemas.microsoft.com/office/drawing/2014/main" id="{C9BF14AB-662F-4D3A-8914-4FE7A87670EA}"/>
              </a:ext>
            </a:extLst>
          </p:cNvPr>
          <p:cNvSpPr/>
          <p:nvPr/>
        </p:nvSpPr>
        <p:spPr>
          <a:xfrm>
            <a:off x="3228974" y="3417224"/>
            <a:ext cx="885825" cy="1737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653E42C7-9F89-4710-9393-5971790F947E}"/>
              </a:ext>
            </a:extLst>
          </p:cNvPr>
          <p:cNvCxnSpPr>
            <a:cxnSpLocks/>
          </p:cNvCxnSpPr>
          <p:nvPr/>
        </p:nvCxnSpPr>
        <p:spPr>
          <a:xfrm flipV="1">
            <a:off x="3676650" y="1723852"/>
            <a:ext cx="0" cy="16933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85AAF55-254B-4247-A5F1-557B7AFD45B1}"/>
              </a:ext>
            </a:extLst>
          </p:cNvPr>
          <p:cNvSpPr txBox="1"/>
          <p:nvPr/>
        </p:nvSpPr>
        <p:spPr>
          <a:xfrm>
            <a:off x="2790824" y="1396603"/>
            <a:ext cx="2197718" cy="369332"/>
          </a:xfrm>
          <a:prstGeom prst="rect">
            <a:avLst/>
          </a:prstGeom>
          <a:noFill/>
        </p:spPr>
        <p:txBody>
          <a:bodyPr wrap="none" rtlCol="0">
            <a:spAutoFit/>
          </a:bodyPr>
          <a:lstStyle/>
          <a:p>
            <a:r>
              <a:rPr lang="en-US"/>
              <a:t>PE_Header/Signature</a:t>
            </a:r>
          </a:p>
        </p:txBody>
      </p:sp>
      <p:sp>
        <p:nvSpPr>
          <p:cNvPr id="6" name="TextBox 5">
            <a:extLst>
              <a:ext uri="{FF2B5EF4-FFF2-40B4-BE49-F238E27FC236}">
                <a16:creationId xmlns:a16="http://schemas.microsoft.com/office/drawing/2014/main" id="{88C3814A-AAD3-4096-AB18-C4F78344137C}"/>
              </a:ext>
            </a:extLst>
          </p:cNvPr>
          <p:cNvSpPr txBox="1"/>
          <p:nvPr/>
        </p:nvSpPr>
        <p:spPr>
          <a:xfrm flipH="1">
            <a:off x="481930" y="294491"/>
            <a:ext cx="5422923" cy="830997"/>
          </a:xfrm>
          <a:prstGeom prst="rect">
            <a:avLst/>
          </a:prstGeom>
          <a:solidFill>
            <a:srgbClr val="FFFF00"/>
          </a:solidFill>
        </p:spPr>
        <p:txBody>
          <a:bodyPr wrap="square" rtlCol="0">
            <a:spAutoFit/>
          </a:bodyPr>
          <a:lstStyle/>
          <a:p>
            <a:r>
              <a:rPr lang="en-US" sz="2400"/>
              <a:t>Now let’s create DFDL that describes this portion</a:t>
            </a:r>
          </a:p>
        </p:txBody>
      </p:sp>
      <p:sp>
        <p:nvSpPr>
          <p:cNvPr id="7" name="Footer Placeholder 3">
            <a:extLst>
              <a:ext uri="{FF2B5EF4-FFF2-40B4-BE49-F238E27FC236}">
                <a16:creationId xmlns:a16="http://schemas.microsoft.com/office/drawing/2014/main" id="{21C7FE1D-2979-41AD-949D-ECD9FFF2FA3E}"/>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63265139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FA662A-D34C-494A-8350-D32DFF2885B3}"/>
              </a:ext>
            </a:extLst>
          </p:cNvPr>
          <p:cNvPicPr>
            <a:picLocks noChangeAspect="1"/>
          </p:cNvPicPr>
          <p:nvPr/>
        </p:nvPicPr>
        <p:blipFill rotWithShape="1">
          <a:blip r:embed="rId2"/>
          <a:srcRect l="15890" t="20748" r="28432" b="8664"/>
          <a:stretch/>
        </p:blipFill>
        <p:spPr>
          <a:xfrm>
            <a:off x="1937288" y="1534332"/>
            <a:ext cx="6788258" cy="4572000"/>
          </a:xfrm>
          <a:prstGeom prst="rect">
            <a:avLst/>
          </a:prstGeom>
        </p:spPr>
      </p:pic>
      <p:sp>
        <p:nvSpPr>
          <p:cNvPr id="3" name="Rectangle 2">
            <a:extLst>
              <a:ext uri="{FF2B5EF4-FFF2-40B4-BE49-F238E27FC236}">
                <a16:creationId xmlns:a16="http://schemas.microsoft.com/office/drawing/2014/main" id="{06C25429-D0D8-448E-9968-1E21EBDF75F4}"/>
              </a:ext>
            </a:extLst>
          </p:cNvPr>
          <p:cNvSpPr/>
          <p:nvPr/>
        </p:nvSpPr>
        <p:spPr>
          <a:xfrm>
            <a:off x="2233612" y="1751308"/>
            <a:ext cx="147637" cy="1549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15B5BFE-79EA-4883-8B52-02600B79C5A3}"/>
              </a:ext>
            </a:extLst>
          </p:cNvPr>
          <p:cNvSpPr/>
          <p:nvPr/>
        </p:nvSpPr>
        <p:spPr>
          <a:xfrm>
            <a:off x="6276975" y="3886200"/>
            <a:ext cx="166688" cy="1428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2543464-B328-46AC-81BB-11F4275F6752}"/>
              </a:ext>
            </a:extLst>
          </p:cNvPr>
          <p:cNvSpPr/>
          <p:nvPr/>
        </p:nvSpPr>
        <p:spPr>
          <a:xfrm>
            <a:off x="6276975" y="2419350"/>
            <a:ext cx="166688" cy="1428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56C178B-A877-4723-9881-E81B10244B60}"/>
              </a:ext>
            </a:extLst>
          </p:cNvPr>
          <p:cNvSpPr txBox="1"/>
          <p:nvPr/>
        </p:nvSpPr>
        <p:spPr>
          <a:xfrm>
            <a:off x="3136233" y="185980"/>
            <a:ext cx="2849947" cy="1200329"/>
          </a:xfrm>
          <a:prstGeom prst="rect">
            <a:avLst/>
          </a:prstGeom>
          <a:solidFill>
            <a:schemeClr val="bg1">
              <a:lumMod val="95000"/>
            </a:schemeClr>
          </a:solidFill>
        </p:spPr>
        <p:txBody>
          <a:bodyPr wrap="none" rtlCol="0">
            <a:spAutoFit/>
          </a:bodyPr>
          <a:lstStyle/>
          <a:p>
            <a:r>
              <a:rPr lang="en-US" sz="2400"/>
              <a:t>Hex 50 = uppercase P</a:t>
            </a:r>
          </a:p>
          <a:p>
            <a:r>
              <a:rPr lang="en-US" sz="2400"/>
              <a:t>Hex 45 = uppercase E</a:t>
            </a:r>
          </a:p>
          <a:p>
            <a:r>
              <a:rPr lang="en-US" sz="2400"/>
              <a:t>Hex 0 = null</a:t>
            </a:r>
          </a:p>
        </p:txBody>
      </p:sp>
      <p:sp>
        <p:nvSpPr>
          <p:cNvPr id="7" name="TextBox 6">
            <a:extLst>
              <a:ext uri="{FF2B5EF4-FFF2-40B4-BE49-F238E27FC236}">
                <a16:creationId xmlns:a16="http://schemas.microsoft.com/office/drawing/2014/main" id="{41FD8089-8ED3-4DBD-948A-08541D8C83BA}"/>
              </a:ext>
            </a:extLst>
          </p:cNvPr>
          <p:cNvSpPr txBox="1"/>
          <p:nvPr/>
        </p:nvSpPr>
        <p:spPr>
          <a:xfrm>
            <a:off x="216717" y="2746509"/>
            <a:ext cx="1550424" cy="461665"/>
          </a:xfrm>
          <a:prstGeom prst="rect">
            <a:avLst/>
          </a:prstGeom>
          <a:solidFill>
            <a:srgbClr val="FFFF00"/>
          </a:solidFill>
        </p:spPr>
        <p:txBody>
          <a:bodyPr wrap="none" rtlCol="0">
            <a:spAutoFit/>
          </a:bodyPr>
          <a:lstStyle/>
          <a:p>
            <a:r>
              <a:rPr lang="en-US" sz="2400"/>
              <a:t>ASCII Table</a:t>
            </a:r>
          </a:p>
        </p:txBody>
      </p:sp>
      <p:sp>
        <p:nvSpPr>
          <p:cNvPr id="8" name="Arrow: Right 7">
            <a:extLst>
              <a:ext uri="{FF2B5EF4-FFF2-40B4-BE49-F238E27FC236}">
                <a16:creationId xmlns:a16="http://schemas.microsoft.com/office/drawing/2014/main" id="{D05DAEE2-9FE4-4023-9896-533F5D9B95A3}"/>
              </a:ext>
            </a:extLst>
          </p:cNvPr>
          <p:cNvSpPr/>
          <p:nvPr/>
        </p:nvSpPr>
        <p:spPr>
          <a:xfrm>
            <a:off x="1596993" y="1596199"/>
            <a:ext cx="402956" cy="4804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8330A98C-32D6-4F7E-B7E1-3017758CFD1E}"/>
              </a:ext>
            </a:extLst>
          </p:cNvPr>
          <p:cNvSpPr/>
          <p:nvPr/>
        </p:nvSpPr>
        <p:spPr>
          <a:xfrm>
            <a:off x="5627381" y="2266061"/>
            <a:ext cx="402956" cy="4804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89E330F3-D2D8-479D-92DB-BA44CA8B80F8}"/>
              </a:ext>
            </a:extLst>
          </p:cNvPr>
          <p:cNvSpPr/>
          <p:nvPr/>
        </p:nvSpPr>
        <p:spPr>
          <a:xfrm>
            <a:off x="5614220" y="3732911"/>
            <a:ext cx="402956" cy="4804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3">
            <a:extLst>
              <a:ext uri="{FF2B5EF4-FFF2-40B4-BE49-F238E27FC236}">
                <a16:creationId xmlns:a16="http://schemas.microsoft.com/office/drawing/2014/main" id="{3078DE40-84C7-4632-B62B-164AAB8E1724}"/>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47659270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DF4E4-BC38-4173-87AC-18CC7D4023A2}"/>
              </a:ext>
            </a:extLst>
          </p:cNvPr>
          <p:cNvSpPr>
            <a:spLocks noGrp="1"/>
          </p:cNvSpPr>
          <p:nvPr>
            <p:ph type="title"/>
          </p:nvPr>
        </p:nvSpPr>
        <p:spPr/>
        <p:txBody>
          <a:bodyPr/>
          <a:lstStyle/>
          <a:p>
            <a:r>
              <a:rPr lang="en-US"/>
              <a:t>XML does not allow the null symbol</a:t>
            </a:r>
          </a:p>
        </p:txBody>
      </p:sp>
      <p:pic>
        <p:nvPicPr>
          <p:cNvPr id="4" name="Picture 3">
            <a:extLst>
              <a:ext uri="{FF2B5EF4-FFF2-40B4-BE49-F238E27FC236}">
                <a16:creationId xmlns:a16="http://schemas.microsoft.com/office/drawing/2014/main" id="{0BAB00BC-5145-4FF8-804C-4B3977078E12}"/>
              </a:ext>
            </a:extLst>
          </p:cNvPr>
          <p:cNvPicPr>
            <a:picLocks noChangeAspect="1"/>
          </p:cNvPicPr>
          <p:nvPr/>
        </p:nvPicPr>
        <p:blipFill rotWithShape="1">
          <a:blip r:embed="rId2"/>
          <a:srcRect t="15027" r="50000" b="34150"/>
          <a:stretch/>
        </p:blipFill>
        <p:spPr>
          <a:xfrm>
            <a:off x="1768497" y="2907201"/>
            <a:ext cx="6096000" cy="3291840"/>
          </a:xfrm>
          <a:prstGeom prst="rect">
            <a:avLst/>
          </a:prstGeom>
        </p:spPr>
      </p:pic>
      <p:sp>
        <p:nvSpPr>
          <p:cNvPr id="5" name="Rectangle 4">
            <a:extLst>
              <a:ext uri="{FF2B5EF4-FFF2-40B4-BE49-F238E27FC236}">
                <a16:creationId xmlns:a16="http://schemas.microsoft.com/office/drawing/2014/main" id="{960D97BD-D824-4172-B578-F59DE1878E29}"/>
              </a:ext>
            </a:extLst>
          </p:cNvPr>
          <p:cNvSpPr/>
          <p:nvPr/>
        </p:nvSpPr>
        <p:spPr>
          <a:xfrm>
            <a:off x="2686533" y="4362621"/>
            <a:ext cx="885825" cy="1737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1F597FB8-677C-4CD0-97F3-CE3EE78462DB}"/>
              </a:ext>
            </a:extLst>
          </p:cNvPr>
          <p:cNvCxnSpPr>
            <a:cxnSpLocks/>
          </p:cNvCxnSpPr>
          <p:nvPr/>
        </p:nvCxnSpPr>
        <p:spPr>
          <a:xfrm flipV="1">
            <a:off x="3134209" y="2669249"/>
            <a:ext cx="0" cy="16933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F88ECE3-09C3-480E-B9AA-C9390C9DB2B5}"/>
              </a:ext>
            </a:extLst>
          </p:cNvPr>
          <p:cNvSpPr txBox="1"/>
          <p:nvPr/>
        </p:nvSpPr>
        <p:spPr>
          <a:xfrm>
            <a:off x="2248383" y="2342000"/>
            <a:ext cx="5523372" cy="369332"/>
          </a:xfrm>
          <a:prstGeom prst="rect">
            <a:avLst/>
          </a:prstGeom>
          <a:noFill/>
        </p:spPr>
        <p:txBody>
          <a:bodyPr wrap="none" rtlCol="0">
            <a:spAutoFit/>
          </a:bodyPr>
          <a:lstStyle/>
          <a:p>
            <a:r>
              <a:rPr lang="en-US"/>
              <a:t>So, we cannot simply read this as a string of 4 characters.</a:t>
            </a:r>
          </a:p>
        </p:txBody>
      </p:sp>
      <p:sp>
        <p:nvSpPr>
          <p:cNvPr id="8" name="Footer Placeholder 3">
            <a:extLst>
              <a:ext uri="{FF2B5EF4-FFF2-40B4-BE49-F238E27FC236}">
                <a16:creationId xmlns:a16="http://schemas.microsoft.com/office/drawing/2014/main" id="{8B32FAD2-F340-402F-ADA0-6C797B830BDC}"/>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30641355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DF4E4-BC38-4173-87AC-18CC7D4023A2}"/>
              </a:ext>
            </a:extLst>
          </p:cNvPr>
          <p:cNvSpPr>
            <a:spLocks noGrp="1"/>
          </p:cNvSpPr>
          <p:nvPr>
            <p:ph type="title"/>
          </p:nvPr>
        </p:nvSpPr>
        <p:spPr/>
        <p:txBody>
          <a:bodyPr/>
          <a:lstStyle/>
          <a:p>
            <a:r>
              <a:rPr lang="en-US"/>
              <a:t>Let’s do this</a:t>
            </a:r>
          </a:p>
        </p:txBody>
      </p:sp>
      <p:sp>
        <p:nvSpPr>
          <p:cNvPr id="3" name="Content Placeholder 2">
            <a:extLst>
              <a:ext uri="{FF2B5EF4-FFF2-40B4-BE49-F238E27FC236}">
                <a16:creationId xmlns:a16="http://schemas.microsoft.com/office/drawing/2014/main" id="{148BCA56-A543-46D1-BD45-8E213370BE3E}"/>
              </a:ext>
            </a:extLst>
          </p:cNvPr>
          <p:cNvSpPr>
            <a:spLocks noGrp="1"/>
          </p:cNvSpPr>
          <p:nvPr>
            <p:ph idx="1"/>
          </p:nvPr>
        </p:nvSpPr>
        <p:spPr>
          <a:xfrm>
            <a:off x="616449" y="1371601"/>
            <a:ext cx="11236720" cy="581185"/>
          </a:xfrm>
        </p:spPr>
        <p:txBody>
          <a:bodyPr/>
          <a:lstStyle/>
          <a:p>
            <a:r>
              <a:rPr lang="en-US"/>
              <a:t>If the input file contains the hex string 50 45 00 00, then output PE00</a:t>
            </a:r>
          </a:p>
          <a:p>
            <a:endParaRPr lang="en-US"/>
          </a:p>
        </p:txBody>
      </p:sp>
      <p:pic>
        <p:nvPicPr>
          <p:cNvPr id="4" name="Picture 3">
            <a:extLst>
              <a:ext uri="{FF2B5EF4-FFF2-40B4-BE49-F238E27FC236}">
                <a16:creationId xmlns:a16="http://schemas.microsoft.com/office/drawing/2014/main" id="{0BAB00BC-5145-4FF8-804C-4B3977078E12}"/>
              </a:ext>
            </a:extLst>
          </p:cNvPr>
          <p:cNvPicPr>
            <a:picLocks noChangeAspect="1"/>
          </p:cNvPicPr>
          <p:nvPr/>
        </p:nvPicPr>
        <p:blipFill rotWithShape="1">
          <a:blip r:embed="rId2"/>
          <a:srcRect t="15027" r="50000" b="34150"/>
          <a:stretch/>
        </p:blipFill>
        <p:spPr>
          <a:xfrm>
            <a:off x="1768497" y="2907201"/>
            <a:ext cx="6096000" cy="3291840"/>
          </a:xfrm>
          <a:prstGeom prst="rect">
            <a:avLst/>
          </a:prstGeom>
        </p:spPr>
      </p:pic>
      <p:sp>
        <p:nvSpPr>
          <p:cNvPr id="5" name="Rectangle 4">
            <a:extLst>
              <a:ext uri="{FF2B5EF4-FFF2-40B4-BE49-F238E27FC236}">
                <a16:creationId xmlns:a16="http://schemas.microsoft.com/office/drawing/2014/main" id="{960D97BD-D824-4172-B578-F59DE1878E29}"/>
              </a:ext>
            </a:extLst>
          </p:cNvPr>
          <p:cNvSpPr/>
          <p:nvPr/>
        </p:nvSpPr>
        <p:spPr>
          <a:xfrm>
            <a:off x="2686533" y="4362621"/>
            <a:ext cx="885825" cy="1737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86A3D30D-6182-47F3-8B12-5A0A0D8F9C92}"/>
              </a:ext>
            </a:extLst>
          </p:cNvPr>
          <p:cNvCxnSpPr/>
          <p:nvPr/>
        </p:nvCxnSpPr>
        <p:spPr>
          <a:xfrm flipV="1">
            <a:off x="10182386" y="1735810"/>
            <a:ext cx="449451" cy="11713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21B343C-A7F4-4DA1-A334-4CDFC3531DDB}"/>
              </a:ext>
            </a:extLst>
          </p:cNvPr>
          <p:cNvSpPr txBox="1"/>
          <p:nvPr/>
        </p:nvSpPr>
        <p:spPr>
          <a:xfrm>
            <a:off x="8685213" y="2902078"/>
            <a:ext cx="2443489" cy="646331"/>
          </a:xfrm>
          <a:prstGeom prst="rect">
            <a:avLst/>
          </a:prstGeom>
          <a:noFill/>
        </p:spPr>
        <p:txBody>
          <a:bodyPr wrap="none" rtlCol="0">
            <a:spAutoFit/>
          </a:bodyPr>
          <a:lstStyle/>
          <a:p>
            <a:r>
              <a:rPr lang="en-US"/>
              <a:t>The zero character </a:t>
            </a:r>
          </a:p>
          <a:p>
            <a:r>
              <a:rPr lang="en-US"/>
              <a:t>(not the null character)</a:t>
            </a:r>
          </a:p>
        </p:txBody>
      </p:sp>
      <p:sp>
        <p:nvSpPr>
          <p:cNvPr id="8" name="Footer Placeholder 3">
            <a:extLst>
              <a:ext uri="{FF2B5EF4-FFF2-40B4-BE49-F238E27FC236}">
                <a16:creationId xmlns:a16="http://schemas.microsoft.com/office/drawing/2014/main" id="{63289DC5-0A49-4C7F-B154-C77233F4F71E}"/>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96766130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FA1ED-CB41-443D-BB6C-B52357052831}"/>
              </a:ext>
            </a:extLst>
          </p:cNvPr>
          <p:cNvSpPr>
            <a:spLocks noGrp="1"/>
          </p:cNvSpPr>
          <p:nvPr>
            <p:ph type="title"/>
          </p:nvPr>
        </p:nvSpPr>
        <p:spPr/>
        <p:txBody>
          <a:bodyPr/>
          <a:lstStyle/>
          <a:p>
            <a:r>
              <a:rPr lang="en-US"/>
              <a:t>Distinguish between null (hex 0) and zero (hex 30) </a:t>
            </a:r>
          </a:p>
        </p:txBody>
      </p:sp>
      <p:sp>
        <p:nvSpPr>
          <p:cNvPr id="4" name="Footer Placeholder 3">
            <a:extLst>
              <a:ext uri="{FF2B5EF4-FFF2-40B4-BE49-F238E27FC236}">
                <a16:creationId xmlns:a16="http://schemas.microsoft.com/office/drawing/2014/main" id="{497FDAD4-0413-4397-AD9B-E28B4568C421}"/>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pic>
        <p:nvPicPr>
          <p:cNvPr id="5" name="Picture 4">
            <a:extLst>
              <a:ext uri="{FF2B5EF4-FFF2-40B4-BE49-F238E27FC236}">
                <a16:creationId xmlns:a16="http://schemas.microsoft.com/office/drawing/2014/main" id="{38555477-729C-4EAC-BD6B-1068AF708E3B}"/>
              </a:ext>
            </a:extLst>
          </p:cNvPr>
          <p:cNvPicPr>
            <a:picLocks noChangeAspect="1"/>
          </p:cNvPicPr>
          <p:nvPr/>
        </p:nvPicPr>
        <p:blipFill rotWithShape="1">
          <a:blip r:embed="rId2"/>
          <a:srcRect t="15027" r="62260" b="34150"/>
          <a:stretch/>
        </p:blipFill>
        <p:spPr>
          <a:xfrm>
            <a:off x="1768497" y="2907201"/>
            <a:ext cx="4601306" cy="3291840"/>
          </a:xfrm>
          <a:prstGeom prst="rect">
            <a:avLst/>
          </a:prstGeom>
        </p:spPr>
      </p:pic>
      <p:sp>
        <p:nvSpPr>
          <p:cNvPr id="6" name="Rectangle 5">
            <a:extLst>
              <a:ext uri="{FF2B5EF4-FFF2-40B4-BE49-F238E27FC236}">
                <a16:creationId xmlns:a16="http://schemas.microsoft.com/office/drawing/2014/main" id="{EFA741B3-872D-41EF-96B2-C0F07F835035}"/>
              </a:ext>
            </a:extLst>
          </p:cNvPr>
          <p:cNvSpPr/>
          <p:nvPr/>
        </p:nvSpPr>
        <p:spPr>
          <a:xfrm>
            <a:off x="2686533" y="4362621"/>
            <a:ext cx="885825" cy="1737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63A3B4AE-A999-4050-B293-28A267F9EC44}"/>
              </a:ext>
            </a:extLst>
          </p:cNvPr>
          <p:cNvCxnSpPr/>
          <p:nvPr/>
        </p:nvCxnSpPr>
        <p:spPr>
          <a:xfrm>
            <a:off x="3223648" y="2247254"/>
            <a:ext cx="0" cy="2115367"/>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5EA90A51-3A12-4889-B00B-4D17B43488EA}"/>
              </a:ext>
            </a:extLst>
          </p:cNvPr>
          <p:cNvSpPr txBox="1"/>
          <p:nvPr/>
        </p:nvSpPr>
        <p:spPr>
          <a:xfrm>
            <a:off x="2929180" y="1906292"/>
            <a:ext cx="2945358" cy="369332"/>
          </a:xfrm>
          <a:prstGeom prst="rect">
            <a:avLst/>
          </a:prstGeom>
          <a:noFill/>
        </p:spPr>
        <p:txBody>
          <a:bodyPr wrap="none" rtlCol="0">
            <a:spAutoFit/>
          </a:bodyPr>
          <a:lstStyle/>
          <a:p>
            <a:r>
              <a:rPr lang="en-US"/>
              <a:t>That’s a null character (hex 0)</a:t>
            </a:r>
          </a:p>
        </p:txBody>
      </p:sp>
      <p:sp>
        <p:nvSpPr>
          <p:cNvPr id="10" name="Rectangle 9">
            <a:extLst>
              <a:ext uri="{FF2B5EF4-FFF2-40B4-BE49-F238E27FC236}">
                <a16:creationId xmlns:a16="http://schemas.microsoft.com/office/drawing/2014/main" id="{8319A383-5A37-4160-B460-EF0AED64BC09}"/>
              </a:ext>
            </a:extLst>
          </p:cNvPr>
          <p:cNvSpPr/>
          <p:nvPr/>
        </p:nvSpPr>
        <p:spPr>
          <a:xfrm>
            <a:off x="7778460" y="4244043"/>
            <a:ext cx="649537" cy="369332"/>
          </a:xfrm>
          <a:prstGeom prst="rect">
            <a:avLst/>
          </a:prstGeom>
        </p:spPr>
        <p:txBody>
          <a:bodyPr wrap="none">
            <a:spAutoFit/>
          </a:bodyPr>
          <a:lstStyle/>
          <a:p>
            <a:r>
              <a:rPr lang="en-US"/>
              <a:t>PE00</a:t>
            </a:r>
          </a:p>
        </p:txBody>
      </p:sp>
      <p:cxnSp>
        <p:nvCxnSpPr>
          <p:cNvPr id="11" name="Straight Arrow Connector 10">
            <a:extLst>
              <a:ext uri="{FF2B5EF4-FFF2-40B4-BE49-F238E27FC236}">
                <a16:creationId xmlns:a16="http://schemas.microsoft.com/office/drawing/2014/main" id="{328E8ADA-3A53-412C-B340-CC7111A00F96}"/>
              </a:ext>
            </a:extLst>
          </p:cNvPr>
          <p:cNvCxnSpPr/>
          <p:nvPr/>
        </p:nvCxnSpPr>
        <p:spPr>
          <a:xfrm>
            <a:off x="8153400" y="2216256"/>
            <a:ext cx="0" cy="2115367"/>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E757600D-E425-48E0-88D1-77A2F6C761ED}"/>
              </a:ext>
            </a:extLst>
          </p:cNvPr>
          <p:cNvSpPr txBox="1"/>
          <p:nvPr/>
        </p:nvSpPr>
        <p:spPr>
          <a:xfrm>
            <a:off x="7858932" y="1875294"/>
            <a:ext cx="3112775" cy="369332"/>
          </a:xfrm>
          <a:prstGeom prst="rect">
            <a:avLst/>
          </a:prstGeom>
          <a:noFill/>
        </p:spPr>
        <p:txBody>
          <a:bodyPr wrap="none" rtlCol="0">
            <a:spAutoFit/>
          </a:bodyPr>
          <a:lstStyle/>
          <a:p>
            <a:r>
              <a:rPr lang="en-US"/>
              <a:t>That’s a zero character (hex 30)</a:t>
            </a:r>
          </a:p>
        </p:txBody>
      </p:sp>
    </p:spTree>
    <p:extLst>
      <p:ext uri="{BB962C8B-B14F-4D97-AF65-F5344CB8AC3E}">
        <p14:creationId xmlns:p14="http://schemas.microsoft.com/office/powerpoint/2010/main" val="269156656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DF137-31B2-415A-85BF-842DF06C6E58}"/>
              </a:ext>
            </a:extLst>
          </p:cNvPr>
          <p:cNvSpPr>
            <a:spLocks noGrp="1"/>
          </p:cNvSpPr>
          <p:nvPr>
            <p:ph type="title"/>
          </p:nvPr>
        </p:nvSpPr>
        <p:spPr/>
        <p:txBody>
          <a:bodyPr/>
          <a:lstStyle/>
          <a:p>
            <a:r>
              <a:rPr lang="en-US"/>
              <a:t>Hide the actual input</a:t>
            </a:r>
          </a:p>
        </p:txBody>
      </p:sp>
      <p:sp>
        <p:nvSpPr>
          <p:cNvPr id="3" name="Content Placeholder 2">
            <a:extLst>
              <a:ext uri="{FF2B5EF4-FFF2-40B4-BE49-F238E27FC236}">
                <a16:creationId xmlns:a16="http://schemas.microsoft.com/office/drawing/2014/main" id="{2814F578-CCEE-40B5-AAFD-A5BD1C12F0E8}"/>
              </a:ext>
            </a:extLst>
          </p:cNvPr>
          <p:cNvSpPr>
            <a:spLocks noGrp="1"/>
          </p:cNvSpPr>
          <p:nvPr>
            <p:ph idx="1"/>
          </p:nvPr>
        </p:nvSpPr>
        <p:spPr/>
        <p:txBody>
          <a:bodyPr/>
          <a:lstStyle/>
          <a:p>
            <a:pPr>
              <a:lnSpc>
                <a:spcPts val="3000"/>
              </a:lnSpc>
              <a:spcAft>
                <a:spcPts val="1200"/>
              </a:spcAft>
            </a:pPr>
            <a:r>
              <a:rPr lang="en-US"/>
              <a:t>We don’t want the XML to contain the input (because the input contains the null symbol, which isn’t allowed in an XML document).</a:t>
            </a:r>
          </a:p>
          <a:p>
            <a:pPr>
              <a:lnSpc>
                <a:spcPts val="3000"/>
              </a:lnSpc>
              <a:spcAft>
                <a:spcPts val="1200"/>
              </a:spcAft>
            </a:pPr>
            <a:r>
              <a:rPr lang="en-US"/>
              <a:t>We want to hide the input, check that it is correct (hex string 50 45 00 00), and then output to XML the string PE00.</a:t>
            </a:r>
          </a:p>
        </p:txBody>
      </p:sp>
      <p:sp>
        <p:nvSpPr>
          <p:cNvPr id="4" name="Footer Placeholder 3">
            <a:extLst>
              <a:ext uri="{FF2B5EF4-FFF2-40B4-BE49-F238E27FC236}">
                <a16:creationId xmlns:a16="http://schemas.microsoft.com/office/drawing/2014/main" id="{B5A6859C-BFB0-4257-8879-51E4D685FF49}"/>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80943125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D745B9-EA8B-4345-969C-731B342C8E7F}"/>
              </a:ext>
            </a:extLst>
          </p:cNvPr>
          <p:cNvSpPr/>
          <p:nvPr/>
        </p:nvSpPr>
        <p:spPr>
          <a:xfrm>
            <a:off x="2278251" y="4144288"/>
            <a:ext cx="7780149" cy="1754326"/>
          </a:xfrm>
          <a:prstGeom prst="rect">
            <a:avLst/>
          </a:prstGeom>
          <a:ln>
            <a:solidFill>
              <a:schemeClr val="bg1">
                <a:lumMod val="65000"/>
              </a:schemeClr>
            </a:solidFill>
          </a:ln>
        </p:spPr>
        <p:txBody>
          <a:bodyPr wrap="square">
            <a:spAutoFit/>
          </a:bodyPr>
          <a:lstStyle/>
          <a:p>
            <a:r>
              <a:rPr lang="en-US">
                <a:solidFill>
                  <a:srgbClr val="003296"/>
                </a:solidFill>
                <a:highlight>
                  <a:srgbClr val="FFFFFF"/>
                </a:highlight>
              </a:rPr>
              <a:t>&lt;xs:group</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"hidden_signature_Group"</a:t>
            </a:r>
            <a:r>
              <a:rPr lang="en-US">
                <a:solidFill>
                  <a:srgbClr val="000096"/>
                </a:solidFill>
                <a:highlight>
                  <a:srgbClr val="FFFFFF"/>
                </a:highlight>
              </a:rPr>
              <a:t>&gt;</a:t>
            </a:r>
            <a:r>
              <a:rPr lang="en-US">
                <a:solidFill>
                  <a:srgbClr val="000000"/>
                </a:solidFill>
                <a:highlight>
                  <a:srgbClr val="FFFFFF"/>
                </a:highlight>
              </a:rPr>
              <a:t> </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"Hidden_signature"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"xs:hexBinary"</a:t>
            </a:r>
            <a:r>
              <a:rPr lang="en-US">
                <a:solidFill>
                  <a:srgbClr val="F5844C"/>
                </a:solidFill>
                <a:highlight>
                  <a:srgbClr val="FFFFFF"/>
                </a:highlight>
              </a:rPr>
              <a:t> dfdl:length</a:t>
            </a:r>
            <a:r>
              <a:rPr lang="en-US">
                <a:solidFill>
                  <a:srgbClr val="FF8040"/>
                </a:solidFill>
                <a:highlight>
                  <a:srgbClr val="FFFFFF"/>
                </a:highlight>
              </a:rPr>
              <a:t>=</a:t>
            </a:r>
            <a:r>
              <a:rPr lang="en-US">
                <a:solidFill>
                  <a:srgbClr val="993300"/>
                </a:solidFill>
                <a:highlight>
                  <a:srgbClr val="FFFFFF"/>
                </a:highlight>
              </a:rPr>
              <a:t>"4"</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"explicit"</a:t>
            </a:r>
            <a:r>
              <a:rPr lang="en-US">
                <a:solidFill>
                  <a:srgbClr val="F5844C"/>
                </a:solidFill>
                <a:highlight>
                  <a:srgbClr val="FFFFFF"/>
                </a:highlight>
              </a:rPr>
              <a:t> dfdl:lengthUnits</a:t>
            </a:r>
            <a:r>
              <a:rPr lang="en-US">
                <a:solidFill>
                  <a:srgbClr val="FF8040"/>
                </a:solidFill>
                <a:highlight>
                  <a:srgbClr val="FFFFFF"/>
                </a:highlight>
              </a:rPr>
              <a:t>=</a:t>
            </a:r>
            <a:r>
              <a:rPr lang="en-US">
                <a:solidFill>
                  <a:srgbClr val="993300"/>
                </a:solidFill>
                <a:highlight>
                  <a:srgbClr val="FFFFFF"/>
                </a:highlight>
              </a:rPr>
              <a:t>"bytes"</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3296"/>
                </a:solidFill>
                <a:highlight>
                  <a:srgbClr val="FFFFFF"/>
                </a:highlight>
              </a:rPr>
              <a:t>&lt;/xs:group&gt;</a:t>
            </a:r>
            <a:endParaRPr lang="en-US"/>
          </a:p>
        </p:txBody>
      </p:sp>
      <p:sp>
        <p:nvSpPr>
          <p:cNvPr id="5" name="Footer Placeholder 3">
            <a:extLst>
              <a:ext uri="{FF2B5EF4-FFF2-40B4-BE49-F238E27FC236}">
                <a16:creationId xmlns:a16="http://schemas.microsoft.com/office/drawing/2014/main" id="{EB7ADE1E-9428-42D5-818A-43E328A8E20E}"/>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9407187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D745B9-EA8B-4345-969C-731B342C8E7F}"/>
              </a:ext>
            </a:extLst>
          </p:cNvPr>
          <p:cNvSpPr/>
          <p:nvPr/>
        </p:nvSpPr>
        <p:spPr>
          <a:xfrm>
            <a:off x="2278251" y="4144288"/>
            <a:ext cx="7780149" cy="1754326"/>
          </a:xfrm>
          <a:prstGeom prst="rect">
            <a:avLst/>
          </a:prstGeom>
          <a:ln>
            <a:solidFill>
              <a:schemeClr val="bg1">
                <a:lumMod val="65000"/>
              </a:schemeClr>
            </a:solidFill>
          </a:ln>
        </p:spPr>
        <p:txBody>
          <a:bodyPr wrap="square">
            <a:spAutoFit/>
          </a:bodyPr>
          <a:lstStyle/>
          <a:p>
            <a:r>
              <a:rPr lang="en-US">
                <a:solidFill>
                  <a:srgbClr val="003296"/>
                </a:solidFill>
                <a:highlight>
                  <a:srgbClr val="FFFFFF"/>
                </a:highlight>
              </a:rPr>
              <a:t>&lt;xs:group</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"hidden_signature_Group"</a:t>
            </a:r>
            <a:r>
              <a:rPr lang="en-US">
                <a:solidFill>
                  <a:srgbClr val="000096"/>
                </a:solidFill>
                <a:highlight>
                  <a:srgbClr val="FFFFFF"/>
                </a:highlight>
              </a:rPr>
              <a:t>&gt;</a:t>
            </a:r>
            <a:r>
              <a:rPr lang="en-US">
                <a:solidFill>
                  <a:srgbClr val="000000"/>
                </a:solidFill>
                <a:highlight>
                  <a:srgbClr val="FFFFFF"/>
                </a:highlight>
              </a:rPr>
              <a:t> </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"Hidden_signature"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"xs:hexBinary"</a:t>
            </a:r>
            <a:r>
              <a:rPr lang="en-US">
                <a:solidFill>
                  <a:srgbClr val="F5844C"/>
                </a:solidFill>
                <a:highlight>
                  <a:srgbClr val="FFFFFF"/>
                </a:highlight>
              </a:rPr>
              <a:t> dfdl:length</a:t>
            </a:r>
            <a:r>
              <a:rPr lang="en-US">
                <a:solidFill>
                  <a:srgbClr val="FF8040"/>
                </a:solidFill>
                <a:highlight>
                  <a:srgbClr val="FFFFFF"/>
                </a:highlight>
              </a:rPr>
              <a:t>=</a:t>
            </a:r>
            <a:r>
              <a:rPr lang="en-US">
                <a:solidFill>
                  <a:srgbClr val="993300"/>
                </a:solidFill>
                <a:highlight>
                  <a:srgbClr val="FFFFFF"/>
                </a:highlight>
              </a:rPr>
              <a:t>"4"</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"explicit"</a:t>
            </a:r>
            <a:r>
              <a:rPr lang="en-US">
                <a:solidFill>
                  <a:srgbClr val="F5844C"/>
                </a:solidFill>
                <a:highlight>
                  <a:srgbClr val="FFFFFF"/>
                </a:highlight>
              </a:rPr>
              <a:t> dfdl:lengthUnits</a:t>
            </a:r>
            <a:r>
              <a:rPr lang="en-US">
                <a:solidFill>
                  <a:srgbClr val="FF8040"/>
                </a:solidFill>
                <a:highlight>
                  <a:srgbClr val="FFFFFF"/>
                </a:highlight>
              </a:rPr>
              <a:t>=</a:t>
            </a:r>
            <a:r>
              <a:rPr lang="en-US">
                <a:solidFill>
                  <a:srgbClr val="993300"/>
                </a:solidFill>
                <a:highlight>
                  <a:srgbClr val="FFFFFF"/>
                </a:highlight>
              </a:rPr>
              <a:t>"bytes"</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3296"/>
                </a:solidFill>
                <a:highlight>
                  <a:srgbClr val="FFFFFF"/>
                </a:highlight>
              </a:rPr>
              <a:t>&lt;/xs:group&gt;</a:t>
            </a:r>
            <a:endParaRPr lang="en-US"/>
          </a:p>
        </p:txBody>
      </p:sp>
      <p:sp>
        <p:nvSpPr>
          <p:cNvPr id="5" name="Speech Bubble: Rectangle 4">
            <a:extLst>
              <a:ext uri="{FF2B5EF4-FFF2-40B4-BE49-F238E27FC236}">
                <a16:creationId xmlns:a16="http://schemas.microsoft.com/office/drawing/2014/main" id="{626E89A7-BA89-4B02-9691-B5E60B19C2D6}"/>
              </a:ext>
            </a:extLst>
          </p:cNvPr>
          <p:cNvSpPr/>
          <p:nvPr/>
        </p:nvSpPr>
        <p:spPr>
          <a:xfrm>
            <a:off x="5811864" y="635431"/>
            <a:ext cx="4819973" cy="1968284"/>
          </a:xfrm>
          <a:prstGeom prst="wedgeRectCallout">
            <a:avLst>
              <a:gd name="adj1" fmla="val -61991"/>
              <a:gd name="adj2" fmla="val 1262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cs typeface="Times New Roman" panose="02020603050405020304" pitchFamily="18" charset="0"/>
              </a:rPr>
              <a:t>R</a:t>
            </a:r>
            <a:r>
              <a:rPr lang="en-US" sz="2400"/>
              <a:t>ead (from the input) 4 bytes as hex digits but don’t show (i.e., hide) the hex digits from the XML output.</a:t>
            </a:r>
            <a:endParaRPr lang="en-US" sz="2400">
              <a:cs typeface="Times New Roman" panose="02020603050405020304" pitchFamily="18" charset="0"/>
            </a:endParaRPr>
          </a:p>
        </p:txBody>
      </p:sp>
      <p:sp>
        <p:nvSpPr>
          <p:cNvPr id="4" name="Footer Placeholder 3">
            <a:extLst>
              <a:ext uri="{FF2B5EF4-FFF2-40B4-BE49-F238E27FC236}">
                <a16:creationId xmlns:a16="http://schemas.microsoft.com/office/drawing/2014/main" id="{51565152-DC32-49F6-BDB1-8E2DBF948BCB}"/>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35671855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A708F-A4F8-429A-B7B5-E8ABE8A35056}"/>
              </a:ext>
            </a:extLst>
          </p:cNvPr>
          <p:cNvSpPr>
            <a:spLocks noGrp="1"/>
          </p:cNvSpPr>
          <p:nvPr>
            <p:ph type="title"/>
          </p:nvPr>
        </p:nvSpPr>
        <p:spPr/>
        <p:txBody>
          <a:bodyPr/>
          <a:lstStyle/>
          <a:p>
            <a:r>
              <a:rPr lang="en-US"/>
              <a:t>Where does Daffodil hide the 4 bytes?</a:t>
            </a:r>
          </a:p>
        </p:txBody>
      </p:sp>
      <p:sp>
        <p:nvSpPr>
          <p:cNvPr id="3" name="Content Placeholder 2">
            <a:extLst>
              <a:ext uri="{FF2B5EF4-FFF2-40B4-BE49-F238E27FC236}">
                <a16:creationId xmlns:a16="http://schemas.microsoft.com/office/drawing/2014/main" id="{5510289B-3141-47E0-9AF4-F66D34EB7540}"/>
              </a:ext>
            </a:extLst>
          </p:cNvPr>
          <p:cNvSpPr>
            <a:spLocks noGrp="1"/>
          </p:cNvSpPr>
          <p:nvPr>
            <p:ph idx="1"/>
          </p:nvPr>
        </p:nvSpPr>
        <p:spPr/>
        <p:txBody>
          <a:bodyPr/>
          <a:lstStyle/>
          <a:p>
            <a:pPr>
              <a:lnSpc>
                <a:spcPts val="3000"/>
              </a:lnSpc>
              <a:spcAft>
                <a:spcPts val="1200"/>
              </a:spcAft>
            </a:pPr>
            <a:r>
              <a:rPr lang="en-US"/>
              <a:t>The DFDL schema (previous slide) instructs Daffodil to read 4 bytes from the input and hide those 4 bytes. </a:t>
            </a:r>
          </a:p>
          <a:p>
            <a:pPr>
              <a:lnSpc>
                <a:spcPts val="3000"/>
              </a:lnSpc>
              <a:spcAft>
                <a:spcPts val="1200"/>
              </a:spcAft>
            </a:pPr>
            <a:r>
              <a:rPr lang="en-US"/>
              <a:t>Where does Daffodil hide the 4 bytes?</a:t>
            </a:r>
          </a:p>
          <a:p>
            <a:pPr>
              <a:lnSpc>
                <a:spcPts val="3000"/>
              </a:lnSpc>
              <a:spcAft>
                <a:spcPts val="1200"/>
              </a:spcAft>
            </a:pPr>
            <a:r>
              <a:rPr lang="en-US"/>
              <a:t>Answer: During parsing Daffodil reads the 4 bytes from the input and stores them in memory under the name Hidden_signature. Once the XML is generated, the 4 bytes are flushed from Daffodil (i.e., gone, lost).</a:t>
            </a:r>
          </a:p>
        </p:txBody>
      </p:sp>
      <p:sp>
        <p:nvSpPr>
          <p:cNvPr id="4" name="Footer Placeholder 3">
            <a:extLst>
              <a:ext uri="{FF2B5EF4-FFF2-40B4-BE49-F238E27FC236}">
                <a16:creationId xmlns:a16="http://schemas.microsoft.com/office/drawing/2014/main" id="{B30E11B1-0379-445C-AD2A-7E619B98BB82}"/>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419534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13F18B-0DE9-4BED-BADD-7FA47EB44CFC}"/>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3" name="TextBox 2">
            <a:extLst>
              <a:ext uri="{FF2B5EF4-FFF2-40B4-BE49-F238E27FC236}">
                <a16:creationId xmlns:a16="http://schemas.microsoft.com/office/drawing/2014/main" id="{D6F7FA2A-3538-4749-B695-B29DADFD6D76}"/>
              </a:ext>
            </a:extLst>
          </p:cNvPr>
          <p:cNvSpPr txBox="1"/>
          <p:nvPr/>
        </p:nvSpPr>
        <p:spPr>
          <a:xfrm>
            <a:off x="4260633" y="1268968"/>
            <a:ext cx="1120991" cy="369332"/>
          </a:xfrm>
          <a:prstGeom prst="rect">
            <a:avLst/>
          </a:prstGeom>
          <a:noFill/>
        </p:spPr>
        <p:txBody>
          <a:bodyPr wrap="square" rtlCol="0">
            <a:spAutoFit/>
          </a:bodyPr>
          <a:lstStyle/>
          <a:p>
            <a:r>
              <a:rPr lang="en-US"/>
              <a:t>DOS_Stub</a:t>
            </a:r>
          </a:p>
        </p:txBody>
      </p:sp>
      <p:cxnSp>
        <p:nvCxnSpPr>
          <p:cNvPr id="4" name="Straight Arrow Connector 3">
            <a:extLst>
              <a:ext uri="{FF2B5EF4-FFF2-40B4-BE49-F238E27FC236}">
                <a16:creationId xmlns:a16="http://schemas.microsoft.com/office/drawing/2014/main" id="{ECE5AF73-226C-4D1B-A0DA-D911C20D33BA}"/>
              </a:ext>
            </a:extLst>
          </p:cNvPr>
          <p:cNvCxnSpPr>
            <a:cxnSpLocks/>
          </p:cNvCxnSpPr>
          <p:nvPr/>
        </p:nvCxnSpPr>
        <p:spPr>
          <a:xfrm flipV="1">
            <a:off x="4821129" y="1638300"/>
            <a:ext cx="0" cy="11686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ADF2971B-01E4-4901-AA70-A1A8799B1FE8}"/>
              </a:ext>
            </a:extLst>
          </p:cNvPr>
          <p:cNvSpPr/>
          <p:nvPr/>
        </p:nvSpPr>
        <p:spPr>
          <a:xfrm>
            <a:off x="3217640" y="2806952"/>
            <a:ext cx="3640360" cy="6195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3">
            <a:extLst>
              <a:ext uri="{FF2B5EF4-FFF2-40B4-BE49-F238E27FC236}">
                <a16:creationId xmlns:a16="http://schemas.microsoft.com/office/drawing/2014/main" id="{D34226F3-39C9-470F-ACB4-A893C9C82FEB}"/>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70963363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4561DE-6EEB-4629-BFD9-53F6518D4A77}"/>
              </a:ext>
            </a:extLst>
          </p:cNvPr>
          <p:cNvSpPr/>
          <p:nvPr/>
        </p:nvSpPr>
        <p:spPr>
          <a:xfrm>
            <a:off x="563105" y="1575443"/>
            <a:ext cx="10921140" cy="646331"/>
          </a:xfrm>
          <a:prstGeom prst="rect">
            <a:avLst/>
          </a:prstGeom>
        </p:spPr>
        <p:txBody>
          <a:bodyPr wrap="square">
            <a:spAutoFit/>
          </a:bodyPr>
          <a:lstStyle/>
          <a:p>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'Signature'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p>
          <a:p>
            <a:r>
              <a:rPr lang="en-US">
                <a:solidFill>
                  <a:srgbClr val="F5844C"/>
                </a:solidFill>
                <a:highlight>
                  <a:srgbClr val="FFFFFF"/>
                </a:highlight>
              </a:rPr>
              <a:t>                       dfdl:inputValueCalc</a:t>
            </a:r>
            <a:r>
              <a:rPr lang="en-US">
                <a:solidFill>
                  <a:srgbClr val="FF8040"/>
                </a:solidFill>
                <a:highlight>
                  <a:srgbClr val="FFFFFF"/>
                </a:highlight>
              </a:rPr>
              <a:t>=</a:t>
            </a:r>
            <a:r>
              <a:rPr lang="en-US">
                <a:solidFill>
                  <a:srgbClr val="993300"/>
                </a:solidFill>
                <a:highlight>
                  <a:srgbClr val="FFFFFF"/>
                </a:highlight>
              </a:rPr>
              <a:t>'{ if (xs:string(../Hidden_signature) eq "50450000") then "PE00" else fn:error() }'</a:t>
            </a:r>
            <a:r>
              <a:rPr lang="en-US">
                <a:solidFill>
                  <a:srgbClr val="000096"/>
                </a:solidFill>
                <a:highlight>
                  <a:srgbClr val="FFFFFF"/>
                </a:highlight>
              </a:rPr>
              <a:t>&gt;</a:t>
            </a:r>
            <a:endParaRPr lang="en-US"/>
          </a:p>
        </p:txBody>
      </p:sp>
      <p:cxnSp>
        <p:nvCxnSpPr>
          <p:cNvPr id="4" name="Straight Arrow Connector 3">
            <a:extLst>
              <a:ext uri="{FF2B5EF4-FFF2-40B4-BE49-F238E27FC236}">
                <a16:creationId xmlns:a16="http://schemas.microsoft.com/office/drawing/2014/main" id="{529332D1-7F3A-490F-970D-3A7EDD09FD03}"/>
              </a:ext>
            </a:extLst>
          </p:cNvPr>
          <p:cNvCxnSpPr/>
          <p:nvPr/>
        </p:nvCxnSpPr>
        <p:spPr>
          <a:xfrm flipV="1">
            <a:off x="5563891" y="2221774"/>
            <a:ext cx="0" cy="5989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72877BE-83E3-46E4-8A3D-D5F685083137}"/>
              </a:ext>
            </a:extLst>
          </p:cNvPr>
          <p:cNvSpPr txBox="1"/>
          <p:nvPr/>
        </p:nvSpPr>
        <p:spPr>
          <a:xfrm>
            <a:off x="5098942" y="2913681"/>
            <a:ext cx="5424404" cy="2308324"/>
          </a:xfrm>
          <a:prstGeom prst="rect">
            <a:avLst/>
          </a:prstGeom>
          <a:noFill/>
        </p:spPr>
        <p:txBody>
          <a:bodyPr wrap="square" rtlCol="0">
            <a:spAutoFit/>
          </a:bodyPr>
          <a:lstStyle/>
          <a:p>
            <a:r>
              <a:rPr lang="en-US" sz="2400"/>
              <a:t>Navigate to the element holding the hidden input data, cast its value to a string, compare that string against </a:t>
            </a:r>
            <a:r>
              <a:rPr lang="en-US" sz="2400">
                <a:solidFill>
                  <a:srgbClr val="993300"/>
                </a:solidFill>
                <a:highlight>
                  <a:srgbClr val="FFFFFF"/>
                </a:highlight>
              </a:rPr>
              <a:t>"50450000"</a:t>
            </a:r>
            <a:r>
              <a:rPr lang="en-US" sz="2400"/>
              <a:t>, if the strings are equal then set the value of this &lt;Signature&gt; element to PE00, otherwise throw an error.</a:t>
            </a:r>
          </a:p>
        </p:txBody>
      </p:sp>
      <p:sp>
        <p:nvSpPr>
          <p:cNvPr id="6" name="Footer Placeholder 3">
            <a:extLst>
              <a:ext uri="{FF2B5EF4-FFF2-40B4-BE49-F238E27FC236}">
                <a16:creationId xmlns:a16="http://schemas.microsoft.com/office/drawing/2014/main" id="{BC050269-5116-45E2-A861-6D36D0532E9D}"/>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73332561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C99F-9445-4E69-8F98-C14D1FE66DC8}"/>
              </a:ext>
            </a:extLst>
          </p:cNvPr>
          <p:cNvSpPr>
            <a:spLocks noGrp="1"/>
          </p:cNvSpPr>
          <p:nvPr>
            <p:ph type="title"/>
          </p:nvPr>
        </p:nvSpPr>
        <p:spPr/>
        <p:txBody>
          <a:bodyPr/>
          <a:lstStyle/>
          <a:p>
            <a:r>
              <a:rPr lang="en-US"/>
              <a:t>The value of dfdl:inputValueCalc is an XPath expression</a:t>
            </a:r>
          </a:p>
        </p:txBody>
      </p:sp>
      <p:sp>
        <p:nvSpPr>
          <p:cNvPr id="4" name="TextBox 3">
            <a:extLst>
              <a:ext uri="{FF2B5EF4-FFF2-40B4-BE49-F238E27FC236}">
                <a16:creationId xmlns:a16="http://schemas.microsoft.com/office/drawing/2014/main" id="{280FF85A-D5D5-494C-B1DE-12E37A180C9F}"/>
              </a:ext>
            </a:extLst>
          </p:cNvPr>
          <p:cNvSpPr txBox="1"/>
          <p:nvPr/>
        </p:nvSpPr>
        <p:spPr>
          <a:xfrm>
            <a:off x="2185261" y="2572718"/>
            <a:ext cx="5466561" cy="461665"/>
          </a:xfrm>
          <a:prstGeom prst="rect">
            <a:avLst/>
          </a:prstGeom>
          <a:noFill/>
        </p:spPr>
        <p:txBody>
          <a:bodyPr wrap="none" rtlCol="0">
            <a:spAutoFit/>
          </a:bodyPr>
          <a:lstStyle/>
          <a:p>
            <a:r>
              <a:rPr lang="en-US" sz="2400"/>
              <a:t>dfdl:inputValueCalc="{ </a:t>
            </a:r>
            <a:r>
              <a:rPr lang="en-US" sz="2400" i="1"/>
              <a:t>XPath expression </a:t>
            </a:r>
            <a:r>
              <a:rPr lang="en-US" sz="2400"/>
              <a:t>}"</a:t>
            </a:r>
          </a:p>
        </p:txBody>
      </p:sp>
      <p:cxnSp>
        <p:nvCxnSpPr>
          <p:cNvPr id="6" name="Straight Arrow Connector 5">
            <a:extLst>
              <a:ext uri="{FF2B5EF4-FFF2-40B4-BE49-F238E27FC236}">
                <a16:creationId xmlns:a16="http://schemas.microsoft.com/office/drawing/2014/main" id="{7520CEDB-B627-426B-9692-54279564FE52}"/>
              </a:ext>
            </a:extLst>
          </p:cNvPr>
          <p:cNvCxnSpPr/>
          <p:nvPr/>
        </p:nvCxnSpPr>
        <p:spPr>
          <a:xfrm flipH="1" flipV="1">
            <a:off x="5098942" y="3034383"/>
            <a:ext cx="997058" cy="9951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A302FCF-87A3-4747-8ABD-CF3731ED9414}"/>
              </a:ext>
            </a:extLst>
          </p:cNvPr>
          <p:cNvCxnSpPr/>
          <p:nvPr/>
        </p:nvCxnSpPr>
        <p:spPr>
          <a:xfrm flipV="1">
            <a:off x="6096000" y="3034383"/>
            <a:ext cx="1141708" cy="1010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601920E-B89D-4142-80AB-75192988A832}"/>
              </a:ext>
            </a:extLst>
          </p:cNvPr>
          <p:cNvSpPr txBox="1"/>
          <p:nvPr/>
        </p:nvSpPr>
        <p:spPr>
          <a:xfrm>
            <a:off x="5362413" y="4045058"/>
            <a:ext cx="5272982" cy="369332"/>
          </a:xfrm>
          <a:prstGeom prst="rect">
            <a:avLst/>
          </a:prstGeom>
          <a:noFill/>
        </p:spPr>
        <p:txBody>
          <a:bodyPr wrap="none" rtlCol="0">
            <a:spAutoFit/>
          </a:bodyPr>
          <a:lstStyle/>
          <a:p>
            <a:r>
              <a:rPr lang="en-US"/>
              <a:t>The curly braces mean: Evaluate the XPath expression.</a:t>
            </a:r>
          </a:p>
        </p:txBody>
      </p:sp>
      <p:sp>
        <p:nvSpPr>
          <p:cNvPr id="7" name="Footer Placeholder 3">
            <a:extLst>
              <a:ext uri="{FF2B5EF4-FFF2-40B4-BE49-F238E27FC236}">
                <a16:creationId xmlns:a16="http://schemas.microsoft.com/office/drawing/2014/main" id="{381D88E8-DE4B-4F77-85EB-D1BBAE0923AA}"/>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21592782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A708F-A4F8-429A-B7B5-E8ABE8A35056}"/>
              </a:ext>
            </a:extLst>
          </p:cNvPr>
          <p:cNvSpPr>
            <a:spLocks noGrp="1"/>
          </p:cNvSpPr>
          <p:nvPr>
            <p:ph type="title"/>
          </p:nvPr>
        </p:nvSpPr>
        <p:spPr/>
        <p:txBody>
          <a:bodyPr/>
          <a:lstStyle/>
          <a:p>
            <a:r>
              <a:rPr lang="en-US">
                <a:solidFill>
                  <a:schemeClr val="bg1">
                    <a:lumMod val="75000"/>
                  </a:schemeClr>
                </a:solidFill>
              </a:rPr>
              <a:t>Where does Daffodil hide the 4 bytes?</a:t>
            </a:r>
          </a:p>
        </p:txBody>
      </p:sp>
      <p:sp>
        <p:nvSpPr>
          <p:cNvPr id="3" name="Content Placeholder 2">
            <a:extLst>
              <a:ext uri="{FF2B5EF4-FFF2-40B4-BE49-F238E27FC236}">
                <a16:creationId xmlns:a16="http://schemas.microsoft.com/office/drawing/2014/main" id="{5510289B-3141-47E0-9AF4-F66D34EB7540}"/>
              </a:ext>
            </a:extLst>
          </p:cNvPr>
          <p:cNvSpPr>
            <a:spLocks noGrp="1"/>
          </p:cNvSpPr>
          <p:nvPr>
            <p:ph idx="1"/>
          </p:nvPr>
        </p:nvSpPr>
        <p:spPr>
          <a:xfrm>
            <a:off x="616449" y="1371602"/>
            <a:ext cx="11236720" cy="3029918"/>
          </a:xfrm>
        </p:spPr>
        <p:txBody>
          <a:bodyPr/>
          <a:lstStyle/>
          <a:p>
            <a:pPr>
              <a:lnSpc>
                <a:spcPts val="3000"/>
              </a:lnSpc>
              <a:spcAft>
                <a:spcPts val="1200"/>
              </a:spcAft>
            </a:pPr>
            <a:r>
              <a:rPr lang="en-US">
                <a:solidFill>
                  <a:schemeClr val="bg1">
                    <a:lumMod val="75000"/>
                  </a:schemeClr>
                </a:solidFill>
              </a:rPr>
              <a:t>The DFDL schema (previous slide) instructs Daffodil to read 4 bytes from the input and hide those 4 bytes. </a:t>
            </a:r>
          </a:p>
          <a:p>
            <a:pPr>
              <a:lnSpc>
                <a:spcPts val="3000"/>
              </a:lnSpc>
              <a:spcAft>
                <a:spcPts val="1200"/>
              </a:spcAft>
            </a:pPr>
            <a:r>
              <a:rPr lang="en-US">
                <a:solidFill>
                  <a:schemeClr val="bg1">
                    <a:lumMod val="75000"/>
                  </a:schemeClr>
                </a:solidFill>
              </a:rPr>
              <a:t>Where does Daffodil hide the 4 bytes?</a:t>
            </a:r>
          </a:p>
          <a:p>
            <a:pPr>
              <a:lnSpc>
                <a:spcPts val="3000"/>
              </a:lnSpc>
              <a:spcAft>
                <a:spcPts val="1200"/>
              </a:spcAft>
            </a:pPr>
            <a:r>
              <a:rPr lang="en-US">
                <a:solidFill>
                  <a:schemeClr val="bg1">
                    <a:lumMod val="75000"/>
                  </a:schemeClr>
                </a:solidFill>
              </a:rPr>
              <a:t>Answer: During parsing Daffodil reads the 4 bytes from the input and stores them in memory under the name Hidden_signature. </a:t>
            </a:r>
            <a:r>
              <a:rPr lang="en-US"/>
              <a:t>Once the XML is generated, the 4 bytes are flushed from Daffodil (i.e., gone, lost).</a:t>
            </a:r>
          </a:p>
        </p:txBody>
      </p:sp>
      <p:sp>
        <p:nvSpPr>
          <p:cNvPr id="4" name="TextBox 3">
            <a:extLst>
              <a:ext uri="{FF2B5EF4-FFF2-40B4-BE49-F238E27FC236}">
                <a16:creationId xmlns:a16="http://schemas.microsoft.com/office/drawing/2014/main" id="{287FDB28-9077-46CE-8D63-9DC29B8925C9}"/>
              </a:ext>
            </a:extLst>
          </p:cNvPr>
          <p:cNvSpPr txBox="1"/>
          <p:nvPr/>
        </p:nvSpPr>
        <p:spPr>
          <a:xfrm>
            <a:off x="1790815" y="4562409"/>
            <a:ext cx="8150116" cy="830997"/>
          </a:xfrm>
          <a:prstGeom prst="rect">
            <a:avLst/>
          </a:prstGeom>
          <a:solidFill>
            <a:srgbClr val="FFFF00"/>
          </a:solidFill>
        </p:spPr>
        <p:txBody>
          <a:bodyPr wrap="none" rtlCol="0">
            <a:spAutoFit/>
          </a:bodyPr>
          <a:lstStyle/>
          <a:p>
            <a:r>
              <a:rPr lang="en-US" sz="2400"/>
              <a:t>But, but, but, …</a:t>
            </a:r>
          </a:p>
          <a:p>
            <a:r>
              <a:rPr lang="en-US" sz="2400"/>
              <a:t>If Daffodil discards the input, then how can unparsing be done? </a:t>
            </a:r>
          </a:p>
        </p:txBody>
      </p:sp>
      <p:sp>
        <p:nvSpPr>
          <p:cNvPr id="5" name="Footer Placeholder 3">
            <a:extLst>
              <a:ext uri="{FF2B5EF4-FFF2-40B4-BE49-F238E27FC236}">
                <a16:creationId xmlns:a16="http://schemas.microsoft.com/office/drawing/2014/main" id="{82A83770-F1C6-4A77-A7D8-3D183B0D0013}"/>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81877289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A3538-CC94-42F4-901D-3BD9CBDCB85B}"/>
              </a:ext>
            </a:extLst>
          </p:cNvPr>
          <p:cNvSpPr>
            <a:spLocks noGrp="1"/>
          </p:cNvSpPr>
          <p:nvPr>
            <p:ph type="title"/>
          </p:nvPr>
        </p:nvSpPr>
        <p:spPr/>
        <p:txBody>
          <a:bodyPr/>
          <a:lstStyle/>
          <a:p>
            <a:r>
              <a:rPr lang="en-US"/>
              <a:t>Calculate unparsing value using dfdl:outputValueCalc</a:t>
            </a:r>
          </a:p>
        </p:txBody>
      </p:sp>
      <p:sp>
        <p:nvSpPr>
          <p:cNvPr id="4" name="Footer Placeholder 3">
            <a:extLst>
              <a:ext uri="{FF2B5EF4-FFF2-40B4-BE49-F238E27FC236}">
                <a16:creationId xmlns:a16="http://schemas.microsoft.com/office/drawing/2014/main" id="{96EBA89E-034C-4358-BE88-EFC7567A9140}"/>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2F3C0EF1-8709-48FC-8B72-D2AA0961493E}"/>
              </a:ext>
            </a:extLst>
          </p:cNvPr>
          <p:cNvSpPr/>
          <p:nvPr/>
        </p:nvSpPr>
        <p:spPr>
          <a:xfrm>
            <a:off x="616448" y="2061803"/>
            <a:ext cx="11236721" cy="2031325"/>
          </a:xfrm>
          <a:prstGeom prst="rect">
            <a:avLst/>
          </a:prstGeom>
        </p:spPr>
        <p:txBody>
          <a:bodyPr wrap="square">
            <a:spAutoFit/>
          </a:bodyPr>
          <a:lstStyle/>
          <a:p>
            <a:r>
              <a:rPr lang="en-US">
                <a:solidFill>
                  <a:srgbClr val="003296"/>
                </a:solidFill>
                <a:highlight>
                  <a:srgbClr val="FFFFFF"/>
                </a:highlight>
              </a:rPr>
              <a:t>&lt;xs:group</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"hidden_signature_Group"</a:t>
            </a:r>
            <a:r>
              <a:rPr lang="en-US">
                <a:solidFill>
                  <a:srgbClr val="000096"/>
                </a:solidFill>
                <a:highlight>
                  <a:srgbClr val="FFFFFF"/>
                </a:highlight>
              </a:rPr>
              <a:t>&gt;</a:t>
            </a:r>
            <a:r>
              <a:rPr lang="en-US">
                <a:solidFill>
                  <a:srgbClr val="000000"/>
                </a:solidFill>
                <a:highlight>
                  <a:srgbClr val="FFFFFF"/>
                </a:highlight>
              </a:rPr>
              <a:t> </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"Hidden_signature"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"xs:hexBinary"</a:t>
            </a:r>
            <a:r>
              <a:rPr lang="en-US">
                <a:solidFill>
                  <a:srgbClr val="F5844C"/>
                </a:solidFill>
                <a:highlight>
                  <a:srgbClr val="FFFFFF"/>
                </a:highlight>
              </a:rPr>
              <a:t> dfdl:length</a:t>
            </a:r>
            <a:r>
              <a:rPr lang="en-US">
                <a:solidFill>
                  <a:srgbClr val="FF8040"/>
                </a:solidFill>
                <a:highlight>
                  <a:srgbClr val="FFFFFF"/>
                </a:highlight>
              </a:rPr>
              <a:t>=</a:t>
            </a:r>
            <a:r>
              <a:rPr lang="en-US">
                <a:solidFill>
                  <a:srgbClr val="993300"/>
                </a:solidFill>
                <a:highlight>
                  <a:srgbClr val="FFFFFF"/>
                </a:highlight>
              </a:rPr>
              <a:t>"4"</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"explicit"</a:t>
            </a:r>
            <a:r>
              <a:rPr lang="en-US">
                <a:solidFill>
                  <a:srgbClr val="F5844C"/>
                </a:solidFill>
                <a:highlight>
                  <a:srgbClr val="FFFFFF"/>
                </a:highlight>
              </a:rPr>
              <a:t> dfdl:lengthUnits</a:t>
            </a:r>
            <a:r>
              <a:rPr lang="en-US">
                <a:solidFill>
                  <a:srgbClr val="FF8040"/>
                </a:solidFill>
                <a:highlight>
                  <a:srgbClr val="FFFFFF"/>
                </a:highlight>
              </a:rPr>
              <a:t>=</a:t>
            </a:r>
            <a:r>
              <a:rPr lang="en-US">
                <a:solidFill>
                  <a:srgbClr val="993300"/>
                </a:solidFill>
                <a:highlight>
                  <a:srgbClr val="FFFFFF"/>
                </a:highlight>
              </a:rPr>
              <a:t>"bytes"</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a:t>
            </a:r>
            <a:r>
              <a:rPr lang="en-US">
                <a:solidFill>
                  <a:srgbClr val="F5844C"/>
                </a:solidFill>
                <a:highlight>
                  <a:srgbClr val="FFFF00"/>
                </a:highlight>
              </a:rPr>
              <a:t>dfdl:outputValueCalc</a:t>
            </a:r>
            <a:r>
              <a:rPr lang="en-US">
                <a:solidFill>
                  <a:srgbClr val="FF8040"/>
                </a:solidFill>
                <a:highlight>
                  <a:srgbClr val="FFFF00"/>
                </a:highlight>
              </a:rPr>
              <a:t>=</a:t>
            </a:r>
            <a:r>
              <a:rPr lang="en-US">
                <a:solidFill>
                  <a:srgbClr val="993300"/>
                </a:solidFill>
                <a:highlight>
                  <a:srgbClr val="FFFF00"/>
                </a:highlight>
              </a:rPr>
              <a:t>"{</a:t>
            </a:r>
            <a:r>
              <a:rPr lang="en-US">
                <a:solidFill>
                  <a:srgbClr val="000000"/>
                </a:solidFill>
                <a:highlight>
                  <a:srgbClr val="FFFF00"/>
                </a:highlight>
              </a:rPr>
              <a:t> </a:t>
            </a:r>
            <a:r>
              <a:rPr lang="en-US">
                <a:solidFill>
                  <a:srgbClr val="993300"/>
                </a:solidFill>
                <a:highlight>
                  <a:srgbClr val="FFFF00"/>
                </a:highlight>
              </a:rPr>
              <a:t>if (../Signature eq 'PE00') then xs:hexBinary('50450000') else fn:error() }</a:t>
            </a:r>
            <a:r>
              <a:rPr lang="en-US">
                <a:solidFill>
                  <a:srgbClr val="993300"/>
                </a:solidFill>
                <a:highlight>
                  <a:srgbClr val="FFFFFF"/>
                </a:highlight>
              </a:rPr>
              <a:t>“ /</a:t>
            </a:r>
            <a:r>
              <a:rPr lang="en-US">
                <a:solidFill>
                  <a:srgbClr val="000096"/>
                </a:solidFill>
                <a:highlight>
                  <a:srgbClr val="FFFFFF"/>
                </a:highlight>
              </a:rPr>
              <a:t>&gt;</a:t>
            </a:r>
            <a:r>
              <a:rPr lang="en-US">
                <a:solidFill>
                  <a:srgbClr val="000000"/>
                </a:solidFill>
                <a:highlight>
                  <a:srgbClr val="FFFFFF"/>
                </a:highlight>
              </a:rPr>
              <a:t>      </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3296"/>
                </a:solidFill>
                <a:highlight>
                  <a:srgbClr val="FFFFFF"/>
                </a:highlight>
              </a:rPr>
              <a:t>&lt;/xs:group&gt;</a:t>
            </a:r>
            <a:endParaRPr lang="en-US"/>
          </a:p>
        </p:txBody>
      </p:sp>
    </p:spTree>
    <p:extLst>
      <p:ext uri="{BB962C8B-B14F-4D97-AF65-F5344CB8AC3E}">
        <p14:creationId xmlns:p14="http://schemas.microsoft.com/office/powerpoint/2010/main" val="317282511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E616EF-2166-40EB-B16F-7481F9DE0794}"/>
              </a:ext>
            </a:extLst>
          </p:cNvPr>
          <p:cNvSpPr/>
          <p:nvPr/>
        </p:nvSpPr>
        <p:spPr>
          <a:xfrm>
            <a:off x="616448" y="2061803"/>
            <a:ext cx="11236721" cy="2031325"/>
          </a:xfrm>
          <a:prstGeom prst="rect">
            <a:avLst/>
          </a:prstGeom>
        </p:spPr>
        <p:txBody>
          <a:bodyPr wrap="square">
            <a:spAutoFit/>
          </a:bodyPr>
          <a:lstStyle/>
          <a:p>
            <a:r>
              <a:rPr lang="en-US">
                <a:solidFill>
                  <a:srgbClr val="003296"/>
                </a:solidFill>
                <a:highlight>
                  <a:srgbClr val="FFFFFF"/>
                </a:highlight>
              </a:rPr>
              <a:t>&lt;xs:group</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"hidden_signature_Group"</a:t>
            </a:r>
            <a:r>
              <a:rPr lang="en-US">
                <a:solidFill>
                  <a:srgbClr val="000096"/>
                </a:solidFill>
                <a:highlight>
                  <a:srgbClr val="FFFFFF"/>
                </a:highlight>
              </a:rPr>
              <a:t>&gt;</a:t>
            </a:r>
            <a:r>
              <a:rPr lang="en-US">
                <a:solidFill>
                  <a:srgbClr val="000000"/>
                </a:solidFill>
                <a:highlight>
                  <a:srgbClr val="FFFFFF"/>
                </a:highlight>
              </a:rPr>
              <a:t> </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"Hidden_signature"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"xs:hexBinary"</a:t>
            </a:r>
            <a:r>
              <a:rPr lang="en-US">
                <a:solidFill>
                  <a:srgbClr val="F5844C"/>
                </a:solidFill>
                <a:highlight>
                  <a:srgbClr val="FFFFFF"/>
                </a:highlight>
              </a:rPr>
              <a:t> dfdl:length</a:t>
            </a:r>
            <a:r>
              <a:rPr lang="en-US">
                <a:solidFill>
                  <a:srgbClr val="FF8040"/>
                </a:solidFill>
                <a:highlight>
                  <a:srgbClr val="FFFFFF"/>
                </a:highlight>
              </a:rPr>
              <a:t>=</a:t>
            </a:r>
            <a:r>
              <a:rPr lang="en-US">
                <a:solidFill>
                  <a:srgbClr val="993300"/>
                </a:solidFill>
                <a:highlight>
                  <a:srgbClr val="FFFFFF"/>
                </a:highlight>
              </a:rPr>
              <a:t>"4"</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"explicit"</a:t>
            </a:r>
            <a:r>
              <a:rPr lang="en-US">
                <a:solidFill>
                  <a:srgbClr val="F5844C"/>
                </a:solidFill>
                <a:highlight>
                  <a:srgbClr val="FFFFFF"/>
                </a:highlight>
              </a:rPr>
              <a:t> dfdl:lengthUnits</a:t>
            </a:r>
            <a:r>
              <a:rPr lang="en-US">
                <a:solidFill>
                  <a:srgbClr val="FF8040"/>
                </a:solidFill>
                <a:highlight>
                  <a:srgbClr val="FFFFFF"/>
                </a:highlight>
              </a:rPr>
              <a:t>=</a:t>
            </a:r>
            <a:r>
              <a:rPr lang="en-US">
                <a:solidFill>
                  <a:srgbClr val="993300"/>
                </a:solidFill>
                <a:highlight>
                  <a:srgbClr val="FFFFFF"/>
                </a:highlight>
              </a:rPr>
              <a:t>"bytes"</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a:t>
            </a:r>
            <a:r>
              <a:rPr lang="en-US">
                <a:solidFill>
                  <a:srgbClr val="F5844C"/>
                </a:solidFill>
                <a:highlight>
                  <a:srgbClr val="FFFF00"/>
                </a:highlight>
              </a:rPr>
              <a:t>dfdl:outputValueCalc</a:t>
            </a:r>
            <a:r>
              <a:rPr lang="en-US">
                <a:solidFill>
                  <a:srgbClr val="FF8040"/>
                </a:solidFill>
                <a:highlight>
                  <a:srgbClr val="FFFF00"/>
                </a:highlight>
              </a:rPr>
              <a:t>=</a:t>
            </a:r>
            <a:r>
              <a:rPr lang="en-US">
                <a:solidFill>
                  <a:srgbClr val="993300"/>
                </a:solidFill>
                <a:highlight>
                  <a:srgbClr val="FFFF00"/>
                </a:highlight>
              </a:rPr>
              <a:t>"{</a:t>
            </a:r>
            <a:r>
              <a:rPr lang="en-US">
                <a:solidFill>
                  <a:srgbClr val="000000"/>
                </a:solidFill>
                <a:highlight>
                  <a:srgbClr val="FFFF00"/>
                </a:highlight>
              </a:rPr>
              <a:t> </a:t>
            </a:r>
            <a:r>
              <a:rPr lang="en-US">
                <a:solidFill>
                  <a:srgbClr val="993300"/>
                </a:solidFill>
                <a:highlight>
                  <a:srgbClr val="FFFF00"/>
                </a:highlight>
              </a:rPr>
              <a:t>if (../Signature eq 'PE00') then xs:hexBinary('50450000') else fn:error()</a:t>
            </a:r>
            <a:r>
              <a:rPr lang="en-US">
                <a:solidFill>
                  <a:srgbClr val="993300"/>
                </a:solidFill>
                <a:highlight>
                  <a:srgbClr val="FFFFFF"/>
                </a:highlight>
              </a:rPr>
              <a:t> }" /</a:t>
            </a:r>
            <a:r>
              <a:rPr lang="en-US">
                <a:solidFill>
                  <a:srgbClr val="000096"/>
                </a:solidFill>
                <a:highlight>
                  <a:srgbClr val="FFFFFF"/>
                </a:highlight>
              </a:rPr>
              <a:t>&gt;</a:t>
            </a:r>
            <a:r>
              <a:rPr lang="en-US">
                <a:solidFill>
                  <a:srgbClr val="000000"/>
                </a:solidFill>
                <a:highlight>
                  <a:srgbClr val="FFFFFF"/>
                </a:highlight>
              </a:rPr>
              <a:t>      </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3296"/>
                </a:solidFill>
                <a:highlight>
                  <a:srgbClr val="FFFFFF"/>
                </a:highlight>
              </a:rPr>
              <a:t>&lt;/xs:group&gt;</a:t>
            </a:r>
            <a:endParaRPr lang="en-US"/>
          </a:p>
        </p:txBody>
      </p:sp>
      <p:cxnSp>
        <p:nvCxnSpPr>
          <p:cNvPr id="7" name="Straight Arrow Connector 6">
            <a:extLst>
              <a:ext uri="{FF2B5EF4-FFF2-40B4-BE49-F238E27FC236}">
                <a16:creationId xmlns:a16="http://schemas.microsoft.com/office/drawing/2014/main" id="{FA168606-5147-4224-8371-5AD55B98BE11}"/>
              </a:ext>
            </a:extLst>
          </p:cNvPr>
          <p:cNvCxnSpPr/>
          <p:nvPr/>
        </p:nvCxnSpPr>
        <p:spPr>
          <a:xfrm flipV="1">
            <a:off x="8307092" y="3580108"/>
            <a:ext cx="619932" cy="9453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7448DA4-4B9C-4FAD-A04F-465DB4B6FE0C}"/>
              </a:ext>
            </a:extLst>
          </p:cNvPr>
          <p:cNvSpPr txBox="1"/>
          <p:nvPr/>
        </p:nvSpPr>
        <p:spPr>
          <a:xfrm>
            <a:off x="7537450" y="4525505"/>
            <a:ext cx="4315719" cy="1938992"/>
          </a:xfrm>
          <a:prstGeom prst="rect">
            <a:avLst/>
          </a:prstGeom>
          <a:noFill/>
        </p:spPr>
        <p:txBody>
          <a:bodyPr wrap="square" rtlCol="0">
            <a:spAutoFit/>
          </a:bodyPr>
          <a:lstStyle/>
          <a:p>
            <a:r>
              <a:rPr lang="en-US" sz="2400"/>
              <a:t>The DFDL schema does not </a:t>
            </a:r>
            <a:r>
              <a:rPr lang="en-US" sz="2400">
                <a:latin typeface="Times New Roman" panose="02020603050405020304" pitchFamily="18" charset="0"/>
                <a:cs typeface="Times New Roman" panose="02020603050405020304" pitchFamily="18" charset="0"/>
              </a:rPr>
              <a:t>“</a:t>
            </a:r>
            <a:r>
              <a:rPr lang="en-US" sz="2400"/>
              <a:t>store the input.</a:t>
            </a:r>
            <a:r>
              <a:rPr lang="en-US" sz="2400">
                <a:latin typeface="Times New Roman" panose="02020603050405020304" pitchFamily="18" charset="0"/>
                <a:cs typeface="Times New Roman" panose="02020603050405020304" pitchFamily="18" charset="0"/>
              </a:rPr>
              <a:t>”</a:t>
            </a:r>
            <a:r>
              <a:rPr lang="en-US" sz="2400"/>
              <a:t> The input bytes are gone. The DFDL schema hardcodes the bytes that must have been in the input.</a:t>
            </a:r>
          </a:p>
        </p:txBody>
      </p:sp>
      <p:sp>
        <p:nvSpPr>
          <p:cNvPr id="9" name="Footer Placeholder 3">
            <a:extLst>
              <a:ext uri="{FF2B5EF4-FFF2-40B4-BE49-F238E27FC236}">
                <a16:creationId xmlns:a16="http://schemas.microsoft.com/office/drawing/2014/main" id="{F1D21B85-457E-4975-BC3E-FFB8DF5E578A}"/>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414042409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BB2BEC-B482-4F31-BD15-E5B351F45616}"/>
              </a:ext>
            </a:extLst>
          </p:cNvPr>
          <p:cNvSpPr/>
          <p:nvPr/>
        </p:nvSpPr>
        <p:spPr>
          <a:xfrm>
            <a:off x="563105" y="1575443"/>
            <a:ext cx="10921140" cy="646331"/>
          </a:xfrm>
          <a:prstGeom prst="rect">
            <a:avLst/>
          </a:prstGeom>
        </p:spPr>
        <p:txBody>
          <a:bodyPr wrap="square">
            <a:spAutoFit/>
          </a:bodyPr>
          <a:lstStyle/>
          <a:p>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'Signature'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p>
          <a:p>
            <a:r>
              <a:rPr lang="en-US">
                <a:solidFill>
                  <a:srgbClr val="F5844C"/>
                </a:solidFill>
                <a:highlight>
                  <a:srgbClr val="FFFFFF"/>
                </a:highlight>
              </a:rPr>
              <a:t>                       dfdl:inputValueCalc</a:t>
            </a:r>
            <a:r>
              <a:rPr lang="en-US">
                <a:solidFill>
                  <a:srgbClr val="FF8040"/>
                </a:solidFill>
                <a:highlight>
                  <a:srgbClr val="FFFFFF"/>
                </a:highlight>
              </a:rPr>
              <a:t>=</a:t>
            </a:r>
            <a:r>
              <a:rPr lang="en-US">
                <a:solidFill>
                  <a:srgbClr val="993300"/>
                </a:solidFill>
                <a:highlight>
                  <a:srgbClr val="FFFFFF"/>
                </a:highlight>
              </a:rPr>
              <a:t>'{ if (xs:string(../Hidden_signature) eq "</a:t>
            </a:r>
            <a:r>
              <a:rPr lang="en-US">
                <a:solidFill>
                  <a:srgbClr val="993300"/>
                </a:solidFill>
              </a:rPr>
              <a:t>50450000</a:t>
            </a:r>
            <a:r>
              <a:rPr lang="en-US">
                <a:solidFill>
                  <a:srgbClr val="993300"/>
                </a:solidFill>
                <a:highlight>
                  <a:srgbClr val="FFFFFF"/>
                </a:highlight>
              </a:rPr>
              <a:t>") then "PE00" else fn:error() }'</a:t>
            </a:r>
            <a:r>
              <a:rPr lang="en-US">
                <a:solidFill>
                  <a:srgbClr val="000096"/>
                </a:solidFill>
                <a:highlight>
                  <a:srgbClr val="FFFFFF"/>
                </a:highlight>
              </a:rPr>
              <a:t>&gt;</a:t>
            </a:r>
            <a:endParaRPr lang="en-US"/>
          </a:p>
        </p:txBody>
      </p:sp>
      <p:sp>
        <p:nvSpPr>
          <p:cNvPr id="3" name="Rectangle 2">
            <a:extLst>
              <a:ext uri="{FF2B5EF4-FFF2-40B4-BE49-F238E27FC236}">
                <a16:creationId xmlns:a16="http://schemas.microsoft.com/office/drawing/2014/main" id="{483E3CA4-D3F3-4D61-B2E3-CF4BB0E15807}"/>
              </a:ext>
            </a:extLst>
          </p:cNvPr>
          <p:cNvSpPr/>
          <p:nvPr/>
        </p:nvSpPr>
        <p:spPr>
          <a:xfrm>
            <a:off x="563105" y="3100189"/>
            <a:ext cx="11236721" cy="2031325"/>
          </a:xfrm>
          <a:prstGeom prst="rect">
            <a:avLst/>
          </a:prstGeom>
        </p:spPr>
        <p:txBody>
          <a:bodyPr wrap="square">
            <a:spAutoFit/>
          </a:bodyPr>
          <a:lstStyle/>
          <a:p>
            <a:r>
              <a:rPr lang="en-US">
                <a:solidFill>
                  <a:srgbClr val="003296"/>
                </a:solidFill>
                <a:highlight>
                  <a:srgbClr val="FFFFFF"/>
                </a:highlight>
              </a:rPr>
              <a:t>&lt;xs:group</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"hidden_signature_Group"</a:t>
            </a:r>
            <a:r>
              <a:rPr lang="en-US">
                <a:solidFill>
                  <a:srgbClr val="000096"/>
                </a:solidFill>
                <a:highlight>
                  <a:srgbClr val="FFFFFF"/>
                </a:highlight>
              </a:rPr>
              <a:t>&gt;</a:t>
            </a:r>
            <a:r>
              <a:rPr lang="en-US">
                <a:solidFill>
                  <a:srgbClr val="000000"/>
                </a:solidFill>
                <a:highlight>
                  <a:srgbClr val="FFFFFF"/>
                </a:highlight>
              </a:rPr>
              <a:t> </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"Hidden_signature"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"xs:hexBinary"</a:t>
            </a:r>
            <a:r>
              <a:rPr lang="en-US">
                <a:solidFill>
                  <a:srgbClr val="F5844C"/>
                </a:solidFill>
                <a:highlight>
                  <a:srgbClr val="FFFFFF"/>
                </a:highlight>
              </a:rPr>
              <a:t> dfdl:length</a:t>
            </a:r>
            <a:r>
              <a:rPr lang="en-US">
                <a:solidFill>
                  <a:srgbClr val="FF8040"/>
                </a:solidFill>
                <a:highlight>
                  <a:srgbClr val="FFFFFF"/>
                </a:highlight>
              </a:rPr>
              <a:t>=</a:t>
            </a:r>
            <a:r>
              <a:rPr lang="en-US">
                <a:solidFill>
                  <a:srgbClr val="993300"/>
                </a:solidFill>
                <a:highlight>
                  <a:srgbClr val="FFFFFF"/>
                </a:highlight>
              </a:rPr>
              <a:t>"4"</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"explicit"</a:t>
            </a:r>
            <a:r>
              <a:rPr lang="en-US">
                <a:solidFill>
                  <a:srgbClr val="F5844C"/>
                </a:solidFill>
                <a:highlight>
                  <a:srgbClr val="FFFFFF"/>
                </a:highlight>
              </a:rPr>
              <a:t> dfdl:lengthUnits</a:t>
            </a:r>
            <a:r>
              <a:rPr lang="en-US">
                <a:solidFill>
                  <a:srgbClr val="FF8040"/>
                </a:solidFill>
                <a:highlight>
                  <a:srgbClr val="FFFFFF"/>
                </a:highlight>
              </a:rPr>
              <a:t>=</a:t>
            </a:r>
            <a:r>
              <a:rPr lang="en-US">
                <a:solidFill>
                  <a:srgbClr val="993300"/>
                </a:solidFill>
                <a:highlight>
                  <a:srgbClr val="FFFFFF"/>
                </a:highlight>
              </a:rPr>
              <a:t>"bytes"</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dfdl:outputValueCalc</a:t>
            </a:r>
            <a:r>
              <a:rPr lang="en-US">
                <a:solidFill>
                  <a:srgbClr val="FF8040"/>
                </a:solidFill>
                <a:highlight>
                  <a:srgbClr val="FFFFFF"/>
                </a:highlight>
              </a:rPr>
              <a:t>=</a:t>
            </a:r>
            <a:r>
              <a:rPr lang="en-US">
                <a:solidFill>
                  <a:srgbClr val="993300"/>
                </a:solidFill>
                <a:highlight>
                  <a:srgbClr val="FFFFFF"/>
                </a:highlight>
              </a:rPr>
              <a:t>"{</a:t>
            </a:r>
            <a:r>
              <a:rPr lang="en-US">
                <a:solidFill>
                  <a:srgbClr val="000000"/>
                </a:solidFill>
                <a:highlight>
                  <a:srgbClr val="FFFFFF"/>
                </a:highlight>
              </a:rPr>
              <a:t> </a:t>
            </a:r>
            <a:r>
              <a:rPr lang="en-US">
                <a:solidFill>
                  <a:srgbClr val="993300"/>
                </a:solidFill>
                <a:highlight>
                  <a:srgbClr val="FFFFFF"/>
                </a:highlight>
              </a:rPr>
              <a:t>if (../Signature eq 'PE00') then xs:hexBinary('50450000') else fn:error() }“ /</a:t>
            </a:r>
            <a:r>
              <a:rPr lang="en-US">
                <a:solidFill>
                  <a:srgbClr val="000096"/>
                </a:solidFill>
                <a:highlight>
                  <a:srgbClr val="FFFFFF"/>
                </a:highlight>
              </a:rPr>
              <a:t>&gt;</a:t>
            </a:r>
            <a:r>
              <a:rPr lang="en-US">
                <a:solidFill>
                  <a:srgbClr val="000000"/>
                </a:solidFill>
                <a:highlight>
                  <a:srgbClr val="FFFFFF"/>
                </a:highlight>
              </a:rPr>
              <a:t>      </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3296"/>
                </a:solidFill>
                <a:highlight>
                  <a:srgbClr val="FFFFFF"/>
                </a:highlight>
              </a:rPr>
              <a:t>&lt;/xs:group&gt;</a:t>
            </a:r>
            <a:endParaRPr lang="en-US"/>
          </a:p>
        </p:txBody>
      </p:sp>
      <p:cxnSp>
        <p:nvCxnSpPr>
          <p:cNvPr id="5" name="Straight Arrow Connector 4">
            <a:extLst>
              <a:ext uri="{FF2B5EF4-FFF2-40B4-BE49-F238E27FC236}">
                <a16:creationId xmlns:a16="http://schemas.microsoft.com/office/drawing/2014/main" id="{5457D0E5-111E-4825-A706-BE4E201A7E0E}"/>
              </a:ext>
            </a:extLst>
          </p:cNvPr>
          <p:cNvCxnSpPr/>
          <p:nvPr/>
        </p:nvCxnSpPr>
        <p:spPr>
          <a:xfrm>
            <a:off x="2944678" y="2221774"/>
            <a:ext cx="247973" cy="145132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C3663C8-A7D1-43A7-BD13-796A0D96C196}"/>
              </a:ext>
            </a:extLst>
          </p:cNvPr>
          <p:cNvSpPr txBox="1"/>
          <p:nvPr/>
        </p:nvSpPr>
        <p:spPr>
          <a:xfrm>
            <a:off x="2064309" y="2578104"/>
            <a:ext cx="880369" cy="369332"/>
          </a:xfrm>
          <a:prstGeom prst="rect">
            <a:avLst/>
          </a:prstGeom>
          <a:solidFill>
            <a:srgbClr val="FFFF00"/>
          </a:solidFill>
        </p:spPr>
        <p:txBody>
          <a:bodyPr wrap="none" rtlCol="0">
            <a:spAutoFit/>
          </a:bodyPr>
          <a:lstStyle/>
          <a:p>
            <a:r>
              <a:rPr lang="en-US" i="1"/>
              <a:t>parsing</a:t>
            </a:r>
          </a:p>
        </p:txBody>
      </p:sp>
      <p:cxnSp>
        <p:nvCxnSpPr>
          <p:cNvPr id="8" name="Straight Arrow Connector 7">
            <a:extLst>
              <a:ext uri="{FF2B5EF4-FFF2-40B4-BE49-F238E27FC236}">
                <a16:creationId xmlns:a16="http://schemas.microsoft.com/office/drawing/2014/main" id="{19153E7C-7140-4434-98C3-6F33F9A9A44B}"/>
              </a:ext>
            </a:extLst>
          </p:cNvPr>
          <p:cNvCxnSpPr/>
          <p:nvPr/>
        </p:nvCxnSpPr>
        <p:spPr>
          <a:xfrm flipH="1" flipV="1">
            <a:off x="3251611" y="1898608"/>
            <a:ext cx="681925" cy="237517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B62C130-A9EA-4C4C-8A7A-CCF26B6C3913}"/>
              </a:ext>
            </a:extLst>
          </p:cNvPr>
          <p:cNvSpPr txBox="1"/>
          <p:nvPr/>
        </p:nvSpPr>
        <p:spPr>
          <a:xfrm>
            <a:off x="3592573" y="2459573"/>
            <a:ext cx="1117614" cy="369332"/>
          </a:xfrm>
          <a:prstGeom prst="rect">
            <a:avLst/>
          </a:prstGeom>
          <a:solidFill>
            <a:srgbClr val="FFFF00"/>
          </a:solidFill>
        </p:spPr>
        <p:txBody>
          <a:bodyPr wrap="none" rtlCol="0">
            <a:spAutoFit/>
          </a:bodyPr>
          <a:lstStyle/>
          <a:p>
            <a:r>
              <a:rPr lang="en-US" i="1"/>
              <a:t>unparsing</a:t>
            </a:r>
          </a:p>
        </p:txBody>
      </p:sp>
      <p:sp>
        <p:nvSpPr>
          <p:cNvPr id="10" name="Footer Placeholder 3">
            <a:extLst>
              <a:ext uri="{FF2B5EF4-FFF2-40B4-BE49-F238E27FC236}">
                <a16:creationId xmlns:a16="http://schemas.microsoft.com/office/drawing/2014/main" id="{66FB7701-AD19-47B3-A968-34E70BDED837}"/>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414903345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BB2BEC-B482-4F31-BD15-E5B351F45616}"/>
              </a:ext>
            </a:extLst>
          </p:cNvPr>
          <p:cNvSpPr/>
          <p:nvPr/>
        </p:nvSpPr>
        <p:spPr>
          <a:xfrm>
            <a:off x="563105" y="1575443"/>
            <a:ext cx="10921140" cy="646331"/>
          </a:xfrm>
          <a:prstGeom prst="rect">
            <a:avLst/>
          </a:prstGeom>
        </p:spPr>
        <p:txBody>
          <a:bodyPr wrap="square">
            <a:spAutoFit/>
          </a:bodyPr>
          <a:lstStyle/>
          <a:p>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'Signature'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p>
          <a:p>
            <a:r>
              <a:rPr lang="en-US">
                <a:solidFill>
                  <a:srgbClr val="F5844C"/>
                </a:solidFill>
                <a:highlight>
                  <a:srgbClr val="FFFFFF"/>
                </a:highlight>
              </a:rPr>
              <a:t>                       dfdl:inputValueCalc</a:t>
            </a:r>
            <a:r>
              <a:rPr lang="en-US">
                <a:solidFill>
                  <a:srgbClr val="FF8040"/>
                </a:solidFill>
                <a:highlight>
                  <a:srgbClr val="FFFFFF"/>
                </a:highlight>
              </a:rPr>
              <a:t>=</a:t>
            </a:r>
            <a:r>
              <a:rPr lang="en-US">
                <a:solidFill>
                  <a:srgbClr val="993300"/>
                </a:solidFill>
                <a:highlight>
                  <a:srgbClr val="FFFFFF"/>
                </a:highlight>
              </a:rPr>
              <a:t>'{ if (xs:string(../Hidden_signature) eq "</a:t>
            </a:r>
            <a:r>
              <a:rPr lang="en-US">
                <a:solidFill>
                  <a:srgbClr val="993300"/>
                </a:solidFill>
              </a:rPr>
              <a:t>50450000</a:t>
            </a:r>
            <a:r>
              <a:rPr lang="en-US">
                <a:solidFill>
                  <a:srgbClr val="993300"/>
                </a:solidFill>
                <a:highlight>
                  <a:srgbClr val="FFFFFF"/>
                </a:highlight>
              </a:rPr>
              <a:t>") then "PE00" else fn:error() }'</a:t>
            </a:r>
            <a:r>
              <a:rPr lang="en-US">
                <a:solidFill>
                  <a:srgbClr val="000096"/>
                </a:solidFill>
                <a:highlight>
                  <a:srgbClr val="FFFFFF"/>
                </a:highlight>
              </a:rPr>
              <a:t>&gt;</a:t>
            </a:r>
            <a:endParaRPr lang="en-US"/>
          </a:p>
        </p:txBody>
      </p:sp>
      <p:sp>
        <p:nvSpPr>
          <p:cNvPr id="3" name="Rectangle 2">
            <a:extLst>
              <a:ext uri="{FF2B5EF4-FFF2-40B4-BE49-F238E27FC236}">
                <a16:creationId xmlns:a16="http://schemas.microsoft.com/office/drawing/2014/main" id="{483E3CA4-D3F3-4D61-B2E3-CF4BB0E15807}"/>
              </a:ext>
            </a:extLst>
          </p:cNvPr>
          <p:cNvSpPr/>
          <p:nvPr/>
        </p:nvSpPr>
        <p:spPr>
          <a:xfrm>
            <a:off x="563105" y="3100189"/>
            <a:ext cx="11236721" cy="2031325"/>
          </a:xfrm>
          <a:prstGeom prst="rect">
            <a:avLst/>
          </a:prstGeom>
        </p:spPr>
        <p:txBody>
          <a:bodyPr wrap="square">
            <a:spAutoFit/>
          </a:bodyPr>
          <a:lstStyle/>
          <a:p>
            <a:r>
              <a:rPr lang="en-US">
                <a:solidFill>
                  <a:srgbClr val="003296"/>
                </a:solidFill>
                <a:highlight>
                  <a:srgbClr val="FFFFFF"/>
                </a:highlight>
              </a:rPr>
              <a:t>&lt;xs:group</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"hidden_signature_Group"</a:t>
            </a:r>
            <a:r>
              <a:rPr lang="en-US">
                <a:solidFill>
                  <a:srgbClr val="000096"/>
                </a:solidFill>
                <a:highlight>
                  <a:srgbClr val="FFFFFF"/>
                </a:highlight>
              </a:rPr>
              <a:t>&gt;</a:t>
            </a:r>
            <a:r>
              <a:rPr lang="en-US">
                <a:solidFill>
                  <a:srgbClr val="000000"/>
                </a:solidFill>
                <a:highlight>
                  <a:srgbClr val="FFFFFF"/>
                </a:highlight>
              </a:rPr>
              <a:t> </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"Hidden_signature"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"xs:hexBinary"</a:t>
            </a:r>
            <a:r>
              <a:rPr lang="en-US">
                <a:solidFill>
                  <a:srgbClr val="F5844C"/>
                </a:solidFill>
                <a:highlight>
                  <a:srgbClr val="FFFFFF"/>
                </a:highlight>
              </a:rPr>
              <a:t> dfdl:length</a:t>
            </a:r>
            <a:r>
              <a:rPr lang="en-US">
                <a:solidFill>
                  <a:srgbClr val="FF8040"/>
                </a:solidFill>
                <a:highlight>
                  <a:srgbClr val="FFFFFF"/>
                </a:highlight>
              </a:rPr>
              <a:t>=</a:t>
            </a:r>
            <a:r>
              <a:rPr lang="en-US">
                <a:solidFill>
                  <a:srgbClr val="993300"/>
                </a:solidFill>
                <a:highlight>
                  <a:srgbClr val="FFFFFF"/>
                </a:highlight>
              </a:rPr>
              <a:t>"4"</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"explicit"</a:t>
            </a:r>
            <a:r>
              <a:rPr lang="en-US">
                <a:solidFill>
                  <a:srgbClr val="F5844C"/>
                </a:solidFill>
                <a:highlight>
                  <a:srgbClr val="FFFFFF"/>
                </a:highlight>
              </a:rPr>
              <a:t> dfdl:lengthUnits</a:t>
            </a:r>
            <a:r>
              <a:rPr lang="en-US">
                <a:solidFill>
                  <a:srgbClr val="FF8040"/>
                </a:solidFill>
                <a:highlight>
                  <a:srgbClr val="FFFFFF"/>
                </a:highlight>
              </a:rPr>
              <a:t>=</a:t>
            </a:r>
            <a:r>
              <a:rPr lang="en-US">
                <a:solidFill>
                  <a:srgbClr val="993300"/>
                </a:solidFill>
                <a:highlight>
                  <a:srgbClr val="FFFFFF"/>
                </a:highlight>
              </a:rPr>
              <a:t>"bytes"</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dfdl:outputValueCalc</a:t>
            </a:r>
            <a:r>
              <a:rPr lang="en-US">
                <a:solidFill>
                  <a:srgbClr val="FF8040"/>
                </a:solidFill>
                <a:highlight>
                  <a:srgbClr val="FFFFFF"/>
                </a:highlight>
              </a:rPr>
              <a:t>=</a:t>
            </a:r>
            <a:r>
              <a:rPr lang="en-US">
                <a:solidFill>
                  <a:srgbClr val="993300"/>
                </a:solidFill>
                <a:highlight>
                  <a:srgbClr val="FFFFFF"/>
                </a:highlight>
              </a:rPr>
              <a:t>"{</a:t>
            </a:r>
            <a:r>
              <a:rPr lang="en-US">
                <a:solidFill>
                  <a:srgbClr val="000000"/>
                </a:solidFill>
                <a:highlight>
                  <a:srgbClr val="FFFFFF"/>
                </a:highlight>
              </a:rPr>
              <a:t> </a:t>
            </a:r>
            <a:r>
              <a:rPr lang="en-US">
                <a:solidFill>
                  <a:srgbClr val="993300"/>
                </a:solidFill>
                <a:highlight>
                  <a:srgbClr val="FFFFFF"/>
                </a:highlight>
              </a:rPr>
              <a:t>if (../Signature eq 'PE00') then xs:hexBinary('</a:t>
            </a:r>
            <a:r>
              <a:rPr lang="en-US">
                <a:solidFill>
                  <a:srgbClr val="993300"/>
                </a:solidFill>
              </a:rPr>
              <a:t>50450000</a:t>
            </a:r>
            <a:r>
              <a:rPr lang="en-US">
                <a:solidFill>
                  <a:srgbClr val="993300"/>
                </a:solidFill>
                <a:highlight>
                  <a:srgbClr val="FFFFFF"/>
                </a:highlight>
              </a:rPr>
              <a:t>') else fn:error() }“ /</a:t>
            </a:r>
            <a:r>
              <a:rPr lang="en-US">
                <a:solidFill>
                  <a:srgbClr val="000096"/>
                </a:solidFill>
                <a:highlight>
                  <a:srgbClr val="FFFFFF"/>
                </a:highlight>
              </a:rPr>
              <a:t>&gt;</a:t>
            </a:r>
            <a:r>
              <a:rPr lang="en-US">
                <a:solidFill>
                  <a:srgbClr val="000000"/>
                </a:solidFill>
                <a:highlight>
                  <a:srgbClr val="FFFFFF"/>
                </a:highlight>
              </a:rPr>
              <a:t>      </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3296"/>
                </a:solidFill>
                <a:highlight>
                  <a:srgbClr val="FFFFFF"/>
                </a:highlight>
              </a:rPr>
              <a:t>&lt;/xs:group&gt;</a:t>
            </a:r>
            <a:endParaRPr lang="en-US"/>
          </a:p>
        </p:txBody>
      </p:sp>
      <p:cxnSp>
        <p:nvCxnSpPr>
          <p:cNvPr id="5" name="Straight Arrow Connector 4">
            <a:extLst>
              <a:ext uri="{FF2B5EF4-FFF2-40B4-BE49-F238E27FC236}">
                <a16:creationId xmlns:a16="http://schemas.microsoft.com/office/drawing/2014/main" id="{5457D0E5-111E-4825-A706-BE4E201A7E0E}"/>
              </a:ext>
            </a:extLst>
          </p:cNvPr>
          <p:cNvCxnSpPr/>
          <p:nvPr/>
        </p:nvCxnSpPr>
        <p:spPr>
          <a:xfrm>
            <a:off x="2944678" y="2221774"/>
            <a:ext cx="247973" cy="145132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C3663C8-A7D1-43A7-BD13-796A0D96C196}"/>
              </a:ext>
            </a:extLst>
          </p:cNvPr>
          <p:cNvSpPr txBox="1"/>
          <p:nvPr/>
        </p:nvSpPr>
        <p:spPr>
          <a:xfrm>
            <a:off x="2064309" y="2558079"/>
            <a:ext cx="880369" cy="369332"/>
          </a:xfrm>
          <a:prstGeom prst="rect">
            <a:avLst/>
          </a:prstGeom>
          <a:solidFill>
            <a:srgbClr val="FFFF00"/>
          </a:solidFill>
        </p:spPr>
        <p:txBody>
          <a:bodyPr wrap="none" rtlCol="0">
            <a:spAutoFit/>
          </a:bodyPr>
          <a:lstStyle/>
          <a:p>
            <a:r>
              <a:rPr lang="en-US" i="1"/>
              <a:t>parsing</a:t>
            </a:r>
          </a:p>
        </p:txBody>
      </p:sp>
      <p:cxnSp>
        <p:nvCxnSpPr>
          <p:cNvPr id="8" name="Straight Arrow Connector 7">
            <a:extLst>
              <a:ext uri="{FF2B5EF4-FFF2-40B4-BE49-F238E27FC236}">
                <a16:creationId xmlns:a16="http://schemas.microsoft.com/office/drawing/2014/main" id="{19153E7C-7140-4434-98C3-6F33F9A9A44B}"/>
              </a:ext>
            </a:extLst>
          </p:cNvPr>
          <p:cNvCxnSpPr/>
          <p:nvPr/>
        </p:nvCxnSpPr>
        <p:spPr>
          <a:xfrm flipH="1" flipV="1">
            <a:off x="3251611" y="1898608"/>
            <a:ext cx="681925" cy="237517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B62C130-A9EA-4C4C-8A7A-CCF26B6C3913}"/>
              </a:ext>
            </a:extLst>
          </p:cNvPr>
          <p:cNvSpPr txBox="1"/>
          <p:nvPr/>
        </p:nvSpPr>
        <p:spPr>
          <a:xfrm>
            <a:off x="3592573" y="2459573"/>
            <a:ext cx="1117614" cy="369332"/>
          </a:xfrm>
          <a:prstGeom prst="rect">
            <a:avLst/>
          </a:prstGeom>
          <a:solidFill>
            <a:srgbClr val="FFFF00"/>
          </a:solidFill>
        </p:spPr>
        <p:txBody>
          <a:bodyPr wrap="none" rtlCol="0">
            <a:spAutoFit/>
          </a:bodyPr>
          <a:lstStyle/>
          <a:p>
            <a:r>
              <a:rPr lang="en-US" i="1"/>
              <a:t>unparsing</a:t>
            </a:r>
          </a:p>
        </p:txBody>
      </p:sp>
      <p:sp>
        <p:nvSpPr>
          <p:cNvPr id="4" name="Explosion: 14 Points 3">
            <a:extLst>
              <a:ext uri="{FF2B5EF4-FFF2-40B4-BE49-F238E27FC236}">
                <a16:creationId xmlns:a16="http://schemas.microsoft.com/office/drawing/2014/main" id="{615F8B3F-BF20-43CA-BE8D-187A519274AF}"/>
              </a:ext>
            </a:extLst>
          </p:cNvPr>
          <p:cNvSpPr/>
          <p:nvPr/>
        </p:nvSpPr>
        <p:spPr>
          <a:xfrm>
            <a:off x="3812583" y="4273786"/>
            <a:ext cx="3502617" cy="2375178"/>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Wicked cool!</a:t>
            </a:r>
          </a:p>
        </p:txBody>
      </p:sp>
      <p:sp>
        <p:nvSpPr>
          <p:cNvPr id="10" name="Footer Placeholder 3">
            <a:extLst>
              <a:ext uri="{FF2B5EF4-FFF2-40B4-BE49-F238E27FC236}">
                <a16:creationId xmlns:a16="http://schemas.microsoft.com/office/drawing/2014/main" id="{23A8BB4A-D5FD-4AFD-A84C-B0157C159E7F}"/>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414688737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CED02-2885-4974-A6BF-77BE5CEE1BDD}"/>
              </a:ext>
            </a:extLst>
          </p:cNvPr>
          <p:cNvSpPr>
            <a:spLocks noGrp="1"/>
          </p:cNvSpPr>
          <p:nvPr>
            <p:ph type="title"/>
          </p:nvPr>
        </p:nvSpPr>
        <p:spPr/>
        <p:txBody>
          <a:bodyPr/>
          <a:lstStyle/>
          <a:p>
            <a:r>
              <a:rPr lang="en-US"/>
              <a:t>How does a DFDL processor know that the elements in the xs:group should be hidden?</a:t>
            </a:r>
          </a:p>
        </p:txBody>
      </p:sp>
      <p:sp>
        <p:nvSpPr>
          <p:cNvPr id="4" name="Rectangle 3">
            <a:extLst>
              <a:ext uri="{FF2B5EF4-FFF2-40B4-BE49-F238E27FC236}">
                <a16:creationId xmlns:a16="http://schemas.microsoft.com/office/drawing/2014/main" id="{F77C42E0-9D84-4933-AA45-8FFF18D82E9C}"/>
              </a:ext>
            </a:extLst>
          </p:cNvPr>
          <p:cNvSpPr/>
          <p:nvPr/>
        </p:nvSpPr>
        <p:spPr>
          <a:xfrm>
            <a:off x="616448" y="2061803"/>
            <a:ext cx="11236721" cy="2031325"/>
          </a:xfrm>
          <a:prstGeom prst="rect">
            <a:avLst/>
          </a:prstGeom>
        </p:spPr>
        <p:txBody>
          <a:bodyPr wrap="square">
            <a:spAutoFit/>
          </a:bodyPr>
          <a:lstStyle/>
          <a:p>
            <a:r>
              <a:rPr lang="en-US">
                <a:solidFill>
                  <a:srgbClr val="003296"/>
                </a:solidFill>
                <a:highlight>
                  <a:srgbClr val="FFFFFF"/>
                </a:highlight>
              </a:rPr>
              <a:t>&lt;xs:group</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"hidden_signature_Group"</a:t>
            </a:r>
            <a:r>
              <a:rPr lang="en-US">
                <a:solidFill>
                  <a:srgbClr val="000096"/>
                </a:solidFill>
                <a:highlight>
                  <a:srgbClr val="FFFFFF"/>
                </a:highlight>
              </a:rPr>
              <a:t>&gt;</a:t>
            </a:r>
            <a:r>
              <a:rPr lang="en-US">
                <a:solidFill>
                  <a:srgbClr val="000000"/>
                </a:solidFill>
                <a:highlight>
                  <a:srgbClr val="FFFFFF"/>
                </a:highlight>
              </a:rPr>
              <a:t> </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"Hidden_signature"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"xs:hexBinary"</a:t>
            </a:r>
            <a:r>
              <a:rPr lang="en-US">
                <a:solidFill>
                  <a:srgbClr val="F5844C"/>
                </a:solidFill>
                <a:highlight>
                  <a:srgbClr val="FFFFFF"/>
                </a:highlight>
              </a:rPr>
              <a:t> dfdl:length</a:t>
            </a:r>
            <a:r>
              <a:rPr lang="en-US">
                <a:solidFill>
                  <a:srgbClr val="FF8040"/>
                </a:solidFill>
                <a:highlight>
                  <a:srgbClr val="FFFFFF"/>
                </a:highlight>
              </a:rPr>
              <a:t>=</a:t>
            </a:r>
            <a:r>
              <a:rPr lang="en-US">
                <a:solidFill>
                  <a:srgbClr val="993300"/>
                </a:solidFill>
                <a:highlight>
                  <a:srgbClr val="FFFFFF"/>
                </a:highlight>
              </a:rPr>
              <a:t>"4"</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"explicit"</a:t>
            </a:r>
            <a:r>
              <a:rPr lang="en-US">
                <a:solidFill>
                  <a:srgbClr val="F5844C"/>
                </a:solidFill>
                <a:highlight>
                  <a:srgbClr val="FFFFFF"/>
                </a:highlight>
              </a:rPr>
              <a:t> dfdl:lengthUnits</a:t>
            </a:r>
            <a:r>
              <a:rPr lang="en-US">
                <a:solidFill>
                  <a:srgbClr val="FF8040"/>
                </a:solidFill>
                <a:highlight>
                  <a:srgbClr val="FFFFFF"/>
                </a:highlight>
              </a:rPr>
              <a:t>=</a:t>
            </a:r>
            <a:r>
              <a:rPr lang="en-US">
                <a:solidFill>
                  <a:srgbClr val="993300"/>
                </a:solidFill>
                <a:highlight>
                  <a:srgbClr val="FFFFFF"/>
                </a:highlight>
              </a:rPr>
              <a:t>"bytes"</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dfdl:outputValueCalc</a:t>
            </a:r>
            <a:r>
              <a:rPr lang="en-US">
                <a:solidFill>
                  <a:srgbClr val="FF8040"/>
                </a:solidFill>
                <a:highlight>
                  <a:srgbClr val="FFFFFF"/>
                </a:highlight>
              </a:rPr>
              <a:t>=</a:t>
            </a:r>
            <a:r>
              <a:rPr lang="en-US">
                <a:solidFill>
                  <a:srgbClr val="993300"/>
                </a:solidFill>
                <a:highlight>
                  <a:srgbClr val="FFFFFF"/>
                </a:highlight>
              </a:rPr>
              <a:t>"{</a:t>
            </a:r>
            <a:r>
              <a:rPr lang="en-US">
                <a:solidFill>
                  <a:srgbClr val="000000"/>
                </a:solidFill>
                <a:highlight>
                  <a:srgbClr val="FFFFFF"/>
                </a:highlight>
              </a:rPr>
              <a:t> </a:t>
            </a:r>
            <a:r>
              <a:rPr lang="en-US">
                <a:solidFill>
                  <a:srgbClr val="993300"/>
                </a:solidFill>
                <a:highlight>
                  <a:srgbClr val="FFFFFF"/>
                </a:highlight>
              </a:rPr>
              <a:t>if (../Signature eq 'PE00') then xs:hexBinary('</a:t>
            </a:r>
            <a:r>
              <a:rPr lang="en-US">
                <a:solidFill>
                  <a:srgbClr val="993300"/>
                </a:solidFill>
              </a:rPr>
              <a:t>50450000</a:t>
            </a:r>
            <a:r>
              <a:rPr lang="en-US">
                <a:solidFill>
                  <a:srgbClr val="993300"/>
                </a:solidFill>
                <a:highlight>
                  <a:srgbClr val="FFFFFF"/>
                </a:highlight>
              </a:rPr>
              <a:t>') else fn:error() }“ /</a:t>
            </a:r>
            <a:r>
              <a:rPr lang="en-US">
                <a:solidFill>
                  <a:srgbClr val="000096"/>
                </a:solidFill>
                <a:highlight>
                  <a:srgbClr val="FFFFFF"/>
                </a:highlight>
              </a:rPr>
              <a:t>&gt;</a:t>
            </a:r>
            <a:r>
              <a:rPr lang="en-US">
                <a:solidFill>
                  <a:srgbClr val="000000"/>
                </a:solidFill>
                <a:highlight>
                  <a:srgbClr val="FFFFFF"/>
                </a:highlight>
              </a:rPr>
              <a:t>      </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3296"/>
                </a:solidFill>
                <a:highlight>
                  <a:srgbClr val="FFFFFF"/>
                </a:highlight>
              </a:rPr>
              <a:t>&lt;/xs:group&gt;</a:t>
            </a:r>
            <a:endParaRPr lang="en-US"/>
          </a:p>
        </p:txBody>
      </p:sp>
      <p:sp>
        <p:nvSpPr>
          <p:cNvPr id="5" name="TextBox 4">
            <a:extLst>
              <a:ext uri="{FF2B5EF4-FFF2-40B4-BE49-F238E27FC236}">
                <a16:creationId xmlns:a16="http://schemas.microsoft.com/office/drawing/2014/main" id="{3ACA933E-33D3-4794-8C75-1BE3F499CE1C}"/>
              </a:ext>
            </a:extLst>
          </p:cNvPr>
          <p:cNvSpPr txBox="1"/>
          <p:nvPr/>
        </p:nvSpPr>
        <p:spPr>
          <a:xfrm>
            <a:off x="883404" y="4623419"/>
            <a:ext cx="8886215" cy="830997"/>
          </a:xfrm>
          <a:prstGeom prst="rect">
            <a:avLst/>
          </a:prstGeom>
          <a:solidFill>
            <a:srgbClr val="FFFF00"/>
          </a:solidFill>
        </p:spPr>
        <p:txBody>
          <a:bodyPr wrap="none" rtlCol="0">
            <a:spAutoFit/>
          </a:bodyPr>
          <a:lstStyle/>
          <a:p>
            <a:r>
              <a:rPr lang="en-US" sz="2400"/>
              <a:t>Are the contents of every xs:group hidden? No!</a:t>
            </a:r>
          </a:p>
          <a:p>
            <a:r>
              <a:rPr lang="en-US" sz="2400"/>
              <a:t>So, how do we instruct: </a:t>
            </a:r>
            <a:r>
              <a:rPr lang="en-US" sz="2400" i="1"/>
              <a:t>The contents of </a:t>
            </a:r>
            <a:r>
              <a:rPr lang="en-US" sz="2400" i="1" u="sng"/>
              <a:t>this</a:t>
            </a:r>
            <a:r>
              <a:rPr lang="en-US" sz="2400" i="1"/>
              <a:t> xs:group must be hidden.</a:t>
            </a:r>
          </a:p>
        </p:txBody>
      </p:sp>
      <p:sp>
        <p:nvSpPr>
          <p:cNvPr id="6" name="Footer Placeholder 3">
            <a:extLst>
              <a:ext uri="{FF2B5EF4-FFF2-40B4-BE49-F238E27FC236}">
                <a16:creationId xmlns:a16="http://schemas.microsoft.com/office/drawing/2014/main" id="{AF309F91-EA05-4E0D-A3EA-5EC78090FC00}"/>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83129572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A502A-CDB2-45D5-BB88-A013CC726E6F}"/>
              </a:ext>
            </a:extLst>
          </p:cNvPr>
          <p:cNvSpPr>
            <a:spLocks noGrp="1"/>
          </p:cNvSpPr>
          <p:nvPr>
            <p:ph type="title"/>
          </p:nvPr>
        </p:nvSpPr>
        <p:spPr/>
        <p:txBody>
          <a:bodyPr/>
          <a:lstStyle/>
          <a:p>
            <a:r>
              <a:rPr lang="en-US"/>
              <a:t>dfdl:hiddenGroupRef indicates that the referenced xs:group is to have its contents hidden</a:t>
            </a:r>
          </a:p>
        </p:txBody>
      </p:sp>
      <p:sp>
        <p:nvSpPr>
          <p:cNvPr id="4" name="Footer Placeholder 3">
            <a:extLst>
              <a:ext uri="{FF2B5EF4-FFF2-40B4-BE49-F238E27FC236}">
                <a16:creationId xmlns:a16="http://schemas.microsoft.com/office/drawing/2014/main" id="{758E333F-5457-4CA2-9B40-639FD62B598C}"/>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BC3A2C61-A806-44AA-A28E-AAC3319ED49E}"/>
              </a:ext>
            </a:extLst>
          </p:cNvPr>
          <p:cNvSpPr/>
          <p:nvPr/>
        </p:nvSpPr>
        <p:spPr>
          <a:xfrm>
            <a:off x="616448" y="2002240"/>
            <a:ext cx="6777925" cy="369332"/>
          </a:xfrm>
          <a:prstGeom prst="rect">
            <a:avLst/>
          </a:prstGeom>
        </p:spPr>
        <p:txBody>
          <a:bodyPr wrap="square">
            <a:spAutoFit/>
          </a:bodyPr>
          <a:lstStyle/>
          <a:p>
            <a:r>
              <a:rPr lang="en-US">
                <a:solidFill>
                  <a:srgbClr val="003296"/>
                </a:solidFill>
                <a:highlight>
                  <a:srgbClr val="FFFFFF"/>
                </a:highlight>
              </a:rPr>
              <a:t>&lt;xs:sequence</a:t>
            </a:r>
            <a:r>
              <a:rPr lang="en-US">
                <a:solidFill>
                  <a:srgbClr val="F5844C"/>
                </a:solidFill>
                <a:highlight>
                  <a:srgbClr val="FFFFFF"/>
                </a:highlight>
              </a:rPr>
              <a:t> dfdl:hiddenGroupRef</a:t>
            </a:r>
            <a:r>
              <a:rPr lang="en-US">
                <a:solidFill>
                  <a:srgbClr val="FF8040"/>
                </a:solidFill>
                <a:highlight>
                  <a:srgbClr val="FFFFFF"/>
                </a:highlight>
              </a:rPr>
              <a:t>=</a:t>
            </a:r>
            <a:r>
              <a:rPr lang="en-US">
                <a:solidFill>
                  <a:srgbClr val="993300"/>
                </a:solidFill>
                <a:highlight>
                  <a:srgbClr val="FFFFFF"/>
                </a:highlight>
              </a:rPr>
              <a:t>"hidden_signature_Group"</a:t>
            </a:r>
            <a:r>
              <a:rPr lang="en-US">
                <a:solidFill>
                  <a:srgbClr val="F5844C"/>
                </a:solidFill>
                <a:highlight>
                  <a:srgbClr val="FFFFFF"/>
                </a:highlight>
              </a:rPr>
              <a:t> </a:t>
            </a:r>
            <a:r>
              <a:rPr lang="en-US">
                <a:solidFill>
                  <a:srgbClr val="000096"/>
                </a:solidFill>
                <a:highlight>
                  <a:srgbClr val="FFFFFF"/>
                </a:highlight>
              </a:rPr>
              <a:t>/&gt;</a:t>
            </a:r>
            <a:endParaRPr lang="en-US"/>
          </a:p>
        </p:txBody>
      </p:sp>
      <p:sp>
        <p:nvSpPr>
          <p:cNvPr id="6" name="Rectangle 5">
            <a:extLst>
              <a:ext uri="{FF2B5EF4-FFF2-40B4-BE49-F238E27FC236}">
                <a16:creationId xmlns:a16="http://schemas.microsoft.com/office/drawing/2014/main" id="{5BE93D6D-0ED1-4B87-A6C8-0171A81FC0A8}"/>
              </a:ext>
            </a:extLst>
          </p:cNvPr>
          <p:cNvSpPr/>
          <p:nvPr/>
        </p:nvSpPr>
        <p:spPr>
          <a:xfrm>
            <a:off x="616448" y="3627132"/>
            <a:ext cx="11236721" cy="2031325"/>
          </a:xfrm>
          <a:prstGeom prst="rect">
            <a:avLst/>
          </a:prstGeom>
        </p:spPr>
        <p:txBody>
          <a:bodyPr wrap="square">
            <a:spAutoFit/>
          </a:bodyPr>
          <a:lstStyle/>
          <a:p>
            <a:r>
              <a:rPr lang="en-US">
                <a:solidFill>
                  <a:srgbClr val="003296"/>
                </a:solidFill>
                <a:highlight>
                  <a:srgbClr val="FFFFFF"/>
                </a:highlight>
              </a:rPr>
              <a:t>&lt;xs:group</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"hidden_signature_Group"</a:t>
            </a:r>
            <a:r>
              <a:rPr lang="en-US">
                <a:solidFill>
                  <a:srgbClr val="000096"/>
                </a:solidFill>
                <a:highlight>
                  <a:srgbClr val="FFFFFF"/>
                </a:highlight>
              </a:rPr>
              <a:t>&gt;</a:t>
            </a:r>
            <a:r>
              <a:rPr lang="en-US">
                <a:solidFill>
                  <a:srgbClr val="000000"/>
                </a:solidFill>
                <a:highlight>
                  <a:srgbClr val="FFFFFF"/>
                </a:highlight>
              </a:rPr>
              <a:t> </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"Hidden_signature"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"xs:hexBinary"</a:t>
            </a:r>
            <a:r>
              <a:rPr lang="en-US">
                <a:solidFill>
                  <a:srgbClr val="F5844C"/>
                </a:solidFill>
                <a:highlight>
                  <a:srgbClr val="FFFFFF"/>
                </a:highlight>
              </a:rPr>
              <a:t> dfdl:length</a:t>
            </a:r>
            <a:r>
              <a:rPr lang="en-US">
                <a:solidFill>
                  <a:srgbClr val="FF8040"/>
                </a:solidFill>
                <a:highlight>
                  <a:srgbClr val="FFFFFF"/>
                </a:highlight>
              </a:rPr>
              <a:t>=</a:t>
            </a:r>
            <a:r>
              <a:rPr lang="en-US">
                <a:solidFill>
                  <a:srgbClr val="993300"/>
                </a:solidFill>
                <a:highlight>
                  <a:srgbClr val="FFFFFF"/>
                </a:highlight>
              </a:rPr>
              <a:t>"4"</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"explicit"</a:t>
            </a:r>
            <a:r>
              <a:rPr lang="en-US">
                <a:solidFill>
                  <a:srgbClr val="F5844C"/>
                </a:solidFill>
                <a:highlight>
                  <a:srgbClr val="FFFFFF"/>
                </a:highlight>
              </a:rPr>
              <a:t> dfdl:lengthUnits</a:t>
            </a:r>
            <a:r>
              <a:rPr lang="en-US">
                <a:solidFill>
                  <a:srgbClr val="FF8040"/>
                </a:solidFill>
                <a:highlight>
                  <a:srgbClr val="FFFFFF"/>
                </a:highlight>
              </a:rPr>
              <a:t>=</a:t>
            </a:r>
            <a:r>
              <a:rPr lang="en-US">
                <a:solidFill>
                  <a:srgbClr val="993300"/>
                </a:solidFill>
                <a:highlight>
                  <a:srgbClr val="FFFFFF"/>
                </a:highlight>
              </a:rPr>
              <a:t>"bytes"</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dfdl:outputValueCalc</a:t>
            </a:r>
            <a:r>
              <a:rPr lang="en-US">
                <a:solidFill>
                  <a:srgbClr val="FF8040"/>
                </a:solidFill>
                <a:highlight>
                  <a:srgbClr val="FFFFFF"/>
                </a:highlight>
              </a:rPr>
              <a:t>=</a:t>
            </a:r>
            <a:r>
              <a:rPr lang="en-US">
                <a:solidFill>
                  <a:srgbClr val="993300"/>
                </a:solidFill>
                <a:highlight>
                  <a:srgbClr val="FFFFFF"/>
                </a:highlight>
              </a:rPr>
              <a:t>"{</a:t>
            </a:r>
            <a:r>
              <a:rPr lang="en-US">
                <a:solidFill>
                  <a:srgbClr val="000000"/>
                </a:solidFill>
                <a:highlight>
                  <a:srgbClr val="FFFFFF"/>
                </a:highlight>
              </a:rPr>
              <a:t> </a:t>
            </a:r>
            <a:r>
              <a:rPr lang="en-US">
                <a:solidFill>
                  <a:srgbClr val="993300"/>
                </a:solidFill>
                <a:highlight>
                  <a:srgbClr val="FFFFFF"/>
                </a:highlight>
              </a:rPr>
              <a:t>if (../Signature eq 'PE00') then xs:hexBinary('</a:t>
            </a:r>
            <a:r>
              <a:rPr lang="en-US">
                <a:solidFill>
                  <a:srgbClr val="993300"/>
                </a:solidFill>
              </a:rPr>
              <a:t>50450000</a:t>
            </a:r>
            <a:r>
              <a:rPr lang="en-US">
                <a:solidFill>
                  <a:srgbClr val="993300"/>
                </a:solidFill>
                <a:highlight>
                  <a:srgbClr val="FFFFFF"/>
                </a:highlight>
              </a:rPr>
              <a:t>') else fn:error() }“ /</a:t>
            </a:r>
            <a:r>
              <a:rPr lang="en-US">
                <a:solidFill>
                  <a:srgbClr val="000096"/>
                </a:solidFill>
                <a:highlight>
                  <a:srgbClr val="FFFFFF"/>
                </a:highlight>
              </a:rPr>
              <a:t>&gt;</a:t>
            </a:r>
            <a:r>
              <a:rPr lang="en-US">
                <a:solidFill>
                  <a:srgbClr val="000000"/>
                </a:solidFill>
                <a:highlight>
                  <a:srgbClr val="FFFFFF"/>
                </a:highlight>
              </a:rPr>
              <a:t>      </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3296"/>
                </a:solidFill>
                <a:highlight>
                  <a:srgbClr val="FFFFFF"/>
                </a:highlight>
              </a:rPr>
              <a:t>&lt;/xs:group&gt;</a:t>
            </a:r>
            <a:endParaRPr lang="en-US"/>
          </a:p>
        </p:txBody>
      </p:sp>
      <p:cxnSp>
        <p:nvCxnSpPr>
          <p:cNvPr id="8" name="Straight Arrow Connector 7">
            <a:extLst>
              <a:ext uri="{FF2B5EF4-FFF2-40B4-BE49-F238E27FC236}">
                <a16:creationId xmlns:a16="http://schemas.microsoft.com/office/drawing/2014/main" id="{2A88BFAE-E33B-4452-8717-6A50F15DF258}"/>
              </a:ext>
            </a:extLst>
          </p:cNvPr>
          <p:cNvCxnSpPr/>
          <p:nvPr/>
        </p:nvCxnSpPr>
        <p:spPr>
          <a:xfrm flipH="1">
            <a:off x="3704095" y="2371572"/>
            <a:ext cx="1301858" cy="125556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230F438-612B-4F5C-890D-B27255C4AC1A}"/>
              </a:ext>
            </a:extLst>
          </p:cNvPr>
          <p:cNvSpPr txBox="1"/>
          <p:nvPr/>
        </p:nvSpPr>
        <p:spPr>
          <a:xfrm>
            <a:off x="4773478" y="2740904"/>
            <a:ext cx="4325351" cy="369332"/>
          </a:xfrm>
          <a:prstGeom prst="rect">
            <a:avLst/>
          </a:prstGeom>
          <a:solidFill>
            <a:srgbClr val="FFFF00"/>
          </a:solidFill>
        </p:spPr>
        <p:txBody>
          <a:bodyPr wrap="none" rtlCol="0">
            <a:spAutoFit/>
          </a:bodyPr>
          <a:lstStyle/>
          <a:p>
            <a:r>
              <a:rPr lang="en-US" i="1"/>
              <a:t>The contents of </a:t>
            </a:r>
            <a:r>
              <a:rPr lang="en-US" i="1" u="sng"/>
              <a:t>this</a:t>
            </a:r>
            <a:r>
              <a:rPr lang="en-US" i="1"/>
              <a:t> xs:group must be hidden</a:t>
            </a:r>
          </a:p>
        </p:txBody>
      </p:sp>
    </p:spTree>
    <p:extLst>
      <p:ext uri="{BB962C8B-B14F-4D97-AF65-F5344CB8AC3E}">
        <p14:creationId xmlns:p14="http://schemas.microsoft.com/office/powerpoint/2010/main" val="352159351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A502A-CDB2-45D5-BB88-A013CC726E6F}"/>
              </a:ext>
            </a:extLst>
          </p:cNvPr>
          <p:cNvSpPr>
            <a:spLocks noGrp="1"/>
          </p:cNvSpPr>
          <p:nvPr>
            <p:ph type="title"/>
          </p:nvPr>
        </p:nvSpPr>
        <p:spPr/>
        <p:txBody>
          <a:bodyPr/>
          <a:lstStyle/>
          <a:p>
            <a:r>
              <a:rPr lang="en-US"/>
              <a:t>dfdl:hiddenGroupRef is used on xs:sequence</a:t>
            </a:r>
          </a:p>
        </p:txBody>
      </p:sp>
      <p:sp>
        <p:nvSpPr>
          <p:cNvPr id="4" name="Footer Placeholder 3">
            <a:extLst>
              <a:ext uri="{FF2B5EF4-FFF2-40B4-BE49-F238E27FC236}">
                <a16:creationId xmlns:a16="http://schemas.microsoft.com/office/drawing/2014/main" id="{758E333F-5457-4CA2-9B40-639FD62B598C}"/>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BC3A2C61-A806-44AA-A28E-AAC3319ED49E}"/>
              </a:ext>
            </a:extLst>
          </p:cNvPr>
          <p:cNvSpPr/>
          <p:nvPr/>
        </p:nvSpPr>
        <p:spPr>
          <a:xfrm>
            <a:off x="616448" y="2002240"/>
            <a:ext cx="6777925" cy="369332"/>
          </a:xfrm>
          <a:prstGeom prst="rect">
            <a:avLst/>
          </a:prstGeom>
        </p:spPr>
        <p:txBody>
          <a:bodyPr wrap="square">
            <a:spAutoFit/>
          </a:bodyPr>
          <a:lstStyle/>
          <a:p>
            <a:r>
              <a:rPr lang="en-US">
                <a:solidFill>
                  <a:srgbClr val="003296"/>
                </a:solidFill>
                <a:highlight>
                  <a:srgbClr val="FFFFFF"/>
                </a:highlight>
              </a:rPr>
              <a:t>&lt;xs:sequence</a:t>
            </a:r>
            <a:r>
              <a:rPr lang="en-US">
                <a:solidFill>
                  <a:srgbClr val="F5844C"/>
                </a:solidFill>
                <a:highlight>
                  <a:srgbClr val="FFFFFF"/>
                </a:highlight>
              </a:rPr>
              <a:t> dfdl:hiddenGroupRef</a:t>
            </a:r>
            <a:r>
              <a:rPr lang="en-US">
                <a:solidFill>
                  <a:srgbClr val="FF8040"/>
                </a:solidFill>
                <a:highlight>
                  <a:srgbClr val="FFFFFF"/>
                </a:highlight>
              </a:rPr>
              <a:t>=</a:t>
            </a:r>
            <a:r>
              <a:rPr lang="en-US">
                <a:solidFill>
                  <a:srgbClr val="993300"/>
                </a:solidFill>
                <a:highlight>
                  <a:srgbClr val="FFFFFF"/>
                </a:highlight>
              </a:rPr>
              <a:t>"hidden_signature_Group"</a:t>
            </a:r>
            <a:r>
              <a:rPr lang="en-US">
                <a:solidFill>
                  <a:srgbClr val="F5844C"/>
                </a:solidFill>
                <a:highlight>
                  <a:srgbClr val="FFFFFF"/>
                </a:highlight>
              </a:rPr>
              <a:t> </a:t>
            </a:r>
            <a:r>
              <a:rPr lang="en-US">
                <a:solidFill>
                  <a:srgbClr val="000096"/>
                </a:solidFill>
                <a:highlight>
                  <a:srgbClr val="FFFFFF"/>
                </a:highlight>
              </a:rPr>
              <a:t>/&gt;</a:t>
            </a:r>
            <a:endParaRPr lang="en-US"/>
          </a:p>
        </p:txBody>
      </p:sp>
      <p:cxnSp>
        <p:nvCxnSpPr>
          <p:cNvPr id="7" name="Straight Arrow Connector 6">
            <a:extLst>
              <a:ext uri="{FF2B5EF4-FFF2-40B4-BE49-F238E27FC236}">
                <a16:creationId xmlns:a16="http://schemas.microsoft.com/office/drawing/2014/main" id="{E37F1C4D-90E4-47E0-B763-FEBCA6750CCE}"/>
              </a:ext>
            </a:extLst>
          </p:cNvPr>
          <p:cNvCxnSpPr/>
          <p:nvPr/>
        </p:nvCxnSpPr>
        <p:spPr>
          <a:xfrm flipV="1">
            <a:off x="2805193" y="2371572"/>
            <a:ext cx="0" cy="10574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AC4F92A-BEF6-4298-9B54-D42E6976B16B}"/>
              </a:ext>
            </a:extLst>
          </p:cNvPr>
          <p:cNvSpPr txBox="1"/>
          <p:nvPr/>
        </p:nvSpPr>
        <p:spPr>
          <a:xfrm>
            <a:off x="2107770" y="3429000"/>
            <a:ext cx="5872826" cy="461665"/>
          </a:xfrm>
          <a:prstGeom prst="rect">
            <a:avLst/>
          </a:prstGeom>
          <a:noFill/>
        </p:spPr>
        <p:txBody>
          <a:bodyPr wrap="none" rtlCol="0">
            <a:spAutoFit/>
          </a:bodyPr>
          <a:lstStyle/>
          <a:p>
            <a:r>
              <a:rPr lang="en-US" sz="2400"/>
              <a:t>Use this DFDL property only on </a:t>
            </a:r>
            <a:r>
              <a:rPr lang="en-US" sz="2400">
                <a:solidFill>
                  <a:srgbClr val="003296"/>
                </a:solidFill>
                <a:highlight>
                  <a:srgbClr val="FFFFFF"/>
                </a:highlight>
              </a:rPr>
              <a:t>xs:sequence</a:t>
            </a:r>
            <a:r>
              <a:rPr lang="en-US" sz="2400">
                <a:solidFill>
                  <a:srgbClr val="F5844C"/>
                </a:solidFill>
                <a:highlight>
                  <a:srgbClr val="FFFFFF"/>
                </a:highlight>
              </a:rPr>
              <a:t> </a:t>
            </a:r>
            <a:endParaRPr lang="en-US" sz="2400"/>
          </a:p>
        </p:txBody>
      </p:sp>
    </p:spTree>
    <p:extLst>
      <p:ext uri="{BB962C8B-B14F-4D97-AF65-F5344CB8AC3E}">
        <p14:creationId xmlns:p14="http://schemas.microsoft.com/office/powerpoint/2010/main" val="1256421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AD8A0D-0DF1-4854-9C46-A8590AE6578B}"/>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3" name="Rectangle 2">
            <a:extLst>
              <a:ext uri="{FF2B5EF4-FFF2-40B4-BE49-F238E27FC236}">
                <a16:creationId xmlns:a16="http://schemas.microsoft.com/office/drawing/2014/main" id="{C9BF14AB-662F-4D3A-8914-4FE7A87670EA}"/>
              </a:ext>
            </a:extLst>
          </p:cNvPr>
          <p:cNvSpPr/>
          <p:nvPr/>
        </p:nvSpPr>
        <p:spPr>
          <a:xfrm>
            <a:off x="3228974" y="3417224"/>
            <a:ext cx="885825" cy="1737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653E42C7-9F89-4710-9393-5971790F947E}"/>
              </a:ext>
            </a:extLst>
          </p:cNvPr>
          <p:cNvCxnSpPr>
            <a:cxnSpLocks/>
          </p:cNvCxnSpPr>
          <p:nvPr/>
        </p:nvCxnSpPr>
        <p:spPr>
          <a:xfrm flipV="1">
            <a:off x="3676650" y="1723852"/>
            <a:ext cx="0" cy="16933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85AAF55-254B-4247-A5F1-557B7AFD45B1}"/>
              </a:ext>
            </a:extLst>
          </p:cNvPr>
          <p:cNvSpPr txBox="1"/>
          <p:nvPr/>
        </p:nvSpPr>
        <p:spPr>
          <a:xfrm>
            <a:off x="2790824" y="1396603"/>
            <a:ext cx="2197718" cy="369332"/>
          </a:xfrm>
          <a:prstGeom prst="rect">
            <a:avLst/>
          </a:prstGeom>
          <a:noFill/>
        </p:spPr>
        <p:txBody>
          <a:bodyPr wrap="none" rtlCol="0">
            <a:spAutoFit/>
          </a:bodyPr>
          <a:lstStyle/>
          <a:p>
            <a:r>
              <a:rPr lang="en-US"/>
              <a:t>PE_Header/Signature</a:t>
            </a:r>
          </a:p>
        </p:txBody>
      </p:sp>
      <p:sp>
        <p:nvSpPr>
          <p:cNvPr id="6" name="Footer Placeholder 3">
            <a:extLst>
              <a:ext uri="{FF2B5EF4-FFF2-40B4-BE49-F238E27FC236}">
                <a16:creationId xmlns:a16="http://schemas.microsoft.com/office/drawing/2014/main" id="{728BF73A-A6D2-45C6-B17D-8D7A600A5BFE}"/>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71765854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B5A8035-65AA-4858-B219-2CF9DC4E420F}"/>
              </a:ext>
            </a:extLst>
          </p:cNvPr>
          <p:cNvSpPr/>
          <p:nvPr/>
        </p:nvSpPr>
        <p:spPr>
          <a:xfrm>
            <a:off x="1722894" y="297855"/>
            <a:ext cx="9242157" cy="5909310"/>
          </a:xfrm>
          <a:prstGeom prst="rect">
            <a:avLst/>
          </a:prstGeom>
          <a:ln>
            <a:solidFill>
              <a:schemeClr val="bg1">
                <a:lumMod val="65000"/>
              </a:schemeClr>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"PE_Header"</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dfdl:hiddenGroupRef</a:t>
            </a:r>
            <a:r>
              <a:rPr lang="en-US">
                <a:solidFill>
                  <a:srgbClr val="FF8040"/>
                </a:solidFill>
                <a:highlight>
                  <a:srgbClr val="FFFFFF"/>
                </a:highlight>
              </a:rPr>
              <a:t>=</a:t>
            </a:r>
            <a:r>
              <a:rPr lang="en-US">
                <a:solidFill>
                  <a:srgbClr val="993300"/>
                </a:solidFill>
                <a:highlight>
                  <a:srgbClr val="FFFFFF"/>
                </a:highlight>
              </a:rPr>
              <a:t>"hidden_signature_Group"</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'Signature'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dfdl:inputValueCalc</a:t>
            </a:r>
            <a:r>
              <a:rPr lang="en-US">
                <a:solidFill>
                  <a:srgbClr val="FF8040"/>
                </a:solidFill>
                <a:highlight>
                  <a:srgbClr val="FFFFFF"/>
                </a:highlight>
              </a:rPr>
              <a:t>=</a:t>
            </a:r>
            <a:r>
              <a:rPr lang="en-US">
                <a:solidFill>
                  <a:srgbClr val="993300"/>
                </a:solidFill>
                <a:highlight>
                  <a:srgbClr val="FFFFFF"/>
                </a:highlight>
              </a:rPr>
              <a:t>'{</a:t>
            </a:r>
            <a:br>
              <a:rPr lang="en-US">
                <a:solidFill>
                  <a:srgbClr val="000000"/>
                </a:solidFill>
                <a:highlight>
                  <a:srgbClr val="FFFFFF"/>
                </a:highlight>
              </a:rPr>
            </a:br>
            <a:r>
              <a:rPr lang="en-US">
                <a:solidFill>
                  <a:srgbClr val="993300"/>
                </a:solidFill>
                <a:highlight>
                  <a:srgbClr val="FFFFFF"/>
                </a:highlight>
              </a:rPr>
              <a:t>                if (xs:string(../Hidden_signature) eq "</a:t>
            </a:r>
            <a:r>
              <a:rPr lang="en-US">
                <a:solidFill>
                  <a:srgbClr val="993300"/>
                </a:solidFill>
              </a:rPr>
              <a:t>50450000</a:t>
            </a:r>
            <a:r>
              <a:rPr lang="en-US">
                <a:solidFill>
                  <a:srgbClr val="993300"/>
                </a:solidFill>
                <a:highlight>
                  <a:srgbClr val="FFFFFF"/>
                </a:highlight>
              </a:rPr>
              <a:t>") then "PE00" </a:t>
            </a:r>
            <a:br>
              <a:rPr lang="en-US">
                <a:solidFill>
                  <a:srgbClr val="000000"/>
                </a:solidFill>
                <a:highlight>
                  <a:srgbClr val="FFFFFF"/>
                </a:highlight>
              </a:rPr>
            </a:br>
            <a:r>
              <a:rPr lang="en-US">
                <a:solidFill>
                  <a:srgbClr val="993300"/>
                </a:solidFill>
                <a:highlight>
                  <a:srgbClr val="FFFFFF"/>
                </a:highlight>
              </a:rPr>
              <a:t>                else fn:error("Invalid value for Headers/Signature")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br>
              <a:rPr lang="en-US">
                <a:solidFill>
                  <a:srgbClr val="000000"/>
                </a:solidFill>
                <a:highlight>
                  <a:srgbClr val="FFFFFF"/>
                </a:highlight>
              </a:rPr>
            </a:br>
            <a:br>
              <a:rPr lang="en-US">
                <a:solidFill>
                  <a:srgbClr val="000000"/>
                </a:solidFill>
                <a:highlight>
                  <a:srgbClr val="FFFFFF"/>
                </a:highlight>
              </a:rPr>
            </a:br>
            <a:r>
              <a:rPr lang="en-US">
                <a:solidFill>
                  <a:srgbClr val="003296"/>
                </a:solidFill>
                <a:highlight>
                  <a:srgbClr val="FFFFFF"/>
                </a:highlight>
              </a:rPr>
              <a:t>&lt;xs:group</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"hidden_signature_Group"</a:t>
            </a:r>
            <a:r>
              <a:rPr lang="en-US">
                <a:solidFill>
                  <a:srgbClr val="000096"/>
                </a:solidFill>
                <a:highlight>
                  <a:srgbClr val="FFFFFF"/>
                </a:highlight>
              </a:rPr>
              <a:t>&gt;</a:t>
            </a:r>
            <a:r>
              <a:rPr lang="en-US">
                <a:solidFill>
                  <a:srgbClr val="000000"/>
                </a:solidFill>
                <a:highlight>
                  <a:srgbClr val="FFFFFF"/>
                </a:highlight>
              </a:rPr>
              <a:t> </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"Hidden_signature"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"xs:hexBinary"</a:t>
            </a:r>
            <a:r>
              <a:rPr lang="en-US">
                <a:solidFill>
                  <a:srgbClr val="F5844C"/>
                </a:solidFill>
                <a:highlight>
                  <a:srgbClr val="FFFFFF"/>
                </a:highlight>
              </a:rPr>
              <a:t> dfdl:length</a:t>
            </a:r>
            <a:r>
              <a:rPr lang="en-US">
                <a:solidFill>
                  <a:srgbClr val="FF8040"/>
                </a:solidFill>
                <a:highlight>
                  <a:srgbClr val="FFFFFF"/>
                </a:highlight>
              </a:rPr>
              <a:t>=</a:t>
            </a:r>
            <a:r>
              <a:rPr lang="en-US">
                <a:solidFill>
                  <a:srgbClr val="993300"/>
                </a:solidFill>
                <a:highlight>
                  <a:srgbClr val="FFFFFF"/>
                </a:highlight>
              </a:rPr>
              <a:t>"4"</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"explicit"</a:t>
            </a:r>
            <a:r>
              <a:rPr lang="en-US">
                <a:solidFill>
                  <a:srgbClr val="F5844C"/>
                </a:solidFill>
                <a:highlight>
                  <a:srgbClr val="FFFFFF"/>
                </a:highlight>
              </a:rPr>
              <a:t> dfdl:lengthUnits</a:t>
            </a:r>
            <a:r>
              <a:rPr lang="en-US">
                <a:solidFill>
                  <a:srgbClr val="FF8040"/>
                </a:solidFill>
                <a:highlight>
                  <a:srgbClr val="FFFFFF"/>
                </a:highlight>
              </a:rPr>
              <a:t>=</a:t>
            </a:r>
            <a:r>
              <a:rPr lang="en-US">
                <a:solidFill>
                  <a:srgbClr val="993300"/>
                </a:solidFill>
                <a:highlight>
                  <a:srgbClr val="FFFFFF"/>
                </a:highlight>
              </a:rPr>
              <a:t>"bytes"</a:t>
            </a:r>
            <a:r>
              <a:rPr lang="en-US">
                <a:solidFill>
                  <a:srgbClr val="F5844C"/>
                </a:solidFill>
                <a:highlight>
                  <a:srgbClr val="FFFFFF"/>
                </a:highlight>
              </a:rPr>
              <a:t> dfdl:outputValueCalc</a:t>
            </a:r>
            <a:r>
              <a:rPr lang="en-US">
                <a:solidFill>
                  <a:srgbClr val="FF8040"/>
                </a:solidFill>
                <a:highlight>
                  <a:srgbClr val="FFFFFF"/>
                </a:highlight>
              </a:rPr>
              <a:t>=</a:t>
            </a:r>
            <a:r>
              <a:rPr lang="en-US">
                <a:solidFill>
                  <a:srgbClr val="993300"/>
                </a:solidFill>
                <a:highlight>
                  <a:srgbClr val="FFFFFF"/>
                </a:highlight>
              </a:rPr>
              <a:t>"{</a:t>
            </a:r>
            <a:br>
              <a:rPr lang="en-US">
                <a:solidFill>
                  <a:srgbClr val="000000"/>
                </a:solidFill>
                <a:highlight>
                  <a:srgbClr val="FFFFFF"/>
                </a:highlight>
              </a:rPr>
            </a:br>
            <a:r>
              <a:rPr lang="en-US">
                <a:solidFill>
                  <a:srgbClr val="993300"/>
                </a:solidFill>
                <a:highlight>
                  <a:srgbClr val="FFFFFF"/>
                </a:highlight>
              </a:rPr>
              <a:t>            if (../Signature eq 'PE00') then xs:hexBinary('</a:t>
            </a:r>
            <a:r>
              <a:rPr lang="en-US">
                <a:solidFill>
                  <a:srgbClr val="993300"/>
                </a:solidFill>
              </a:rPr>
              <a:t>50450000</a:t>
            </a:r>
            <a:r>
              <a:rPr lang="en-US">
                <a:solidFill>
                  <a:srgbClr val="993300"/>
                </a:solidFill>
                <a:highlight>
                  <a:srgbClr val="FFFFFF"/>
                </a:highlight>
              </a:rPr>
              <a:t>') </a:t>
            </a:r>
            <a:br>
              <a:rPr lang="en-US">
                <a:solidFill>
                  <a:srgbClr val="000000"/>
                </a:solidFill>
                <a:highlight>
                  <a:srgbClr val="FFFFFF"/>
                </a:highlight>
              </a:rPr>
            </a:br>
            <a:r>
              <a:rPr lang="en-US">
                <a:solidFill>
                  <a:srgbClr val="993300"/>
                </a:solidFill>
                <a:highlight>
                  <a:srgbClr val="FFFFFF"/>
                </a:highlight>
              </a:rPr>
              <a:t>            else fn:error()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3296"/>
                </a:solidFill>
                <a:highlight>
                  <a:srgbClr val="FFFFFF"/>
                </a:highlight>
              </a:rPr>
              <a:t>&lt;/xs:group&gt;</a:t>
            </a:r>
          </a:p>
        </p:txBody>
      </p:sp>
      <p:sp>
        <p:nvSpPr>
          <p:cNvPr id="2" name="TextBox 1">
            <a:extLst>
              <a:ext uri="{FF2B5EF4-FFF2-40B4-BE49-F238E27FC236}">
                <a16:creationId xmlns:a16="http://schemas.microsoft.com/office/drawing/2014/main" id="{4AA5DA94-39B0-4676-AF05-7B34FF1676BB}"/>
              </a:ext>
            </a:extLst>
          </p:cNvPr>
          <p:cNvSpPr txBox="1"/>
          <p:nvPr/>
        </p:nvSpPr>
        <p:spPr>
          <a:xfrm>
            <a:off x="220298" y="297855"/>
            <a:ext cx="1347613" cy="1200329"/>
          </a:xfrm>
          <a:prstGeom prst="rect">
            <a:avLst/>
          </a:prstGeom>
          <a:solidFill>
            <a:srgbClr val="FFFF00"/>
          </a:solidFill>
        </p:spPr>
        <p:txBody>
          <a:bodyPr wrap="none" rtlCol="0">
            <a:spAutoFit/>
          </a:bodyPr>
          <a:lstStyle/>
          <a:p>
            <a:r>
              <a:rPr lang="en-US" sz="2400"/>
              <a:t>Putting </a:t>
            </a:r>
          </a:p>
          <a:p>
            <a:r>
              <a:rPr lang="en-US" sz="2400"/>
              <a:t>it all </a:t>
            </a:r>
          </a:p>
          <a:p>
            <a:r>
              <a:rPr lang="en-US" sz="2400"/>
              <a:t>together:</a:t>
            </a:r>
          </a:p>
        </p:txBody>
      </p:sp>
      <p:sp>
        <p:nvSpPr>
          <p:cNvPr id="4" name="Footer Placeholder 3">
            <a:extLst>
              <a:ext uri="{FF2B5EF4-FFF2-40B4-BE49-F238E27FC236}">
                <a16:creationId xmlns:a16="http://schemas.microsoft.com/office/drawing/2014/main" id="{7D31ECD3-6F26-4C80-9917-C1BA2263D745}"/>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66082359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C53BE3-5892-4D72-8F61-594A3BDABA8B}"/>
              </a:ext>
            </a:extLst>
          </p:cNvPr>
          <p:cNvPicPr>
            <a:picLocks noChangeAspect="1"/>
          </p:cNvPicPr>
          <p:nvPr/>
        </p:nvPicPr>
        <p:blipFill rotWithShape="1">
          <a:blip r:embed="rId2"/>
          <a:srcRect l="876" t="15027" r="62133" b="34150"/>
          <a:stretch/>
        </p:blipFill>
        <p:spPr>
          <a:xfrm>
            <a:off x="201478" y="1946306"/>
            <a:ext cx="4510007" cy="3291840"/>
          </a:xfrm>
          <a:prstGeom prst="rect">
            <a:avLst/>
          </a:prstGeom>
        </p:spPr>
      </p:pic>
      <p:sp>
        <p:nvSpPr>
          <p:cNvPr id="3" name="Rectangle 2">
            <a:extLst>
              <a:ext uri="{FF2B5EF4-FFF2-40B4-BE49-F238E27FC236}">
                <a16:creationId xmlns:a16="http://schemas.microsoft.com/office/drawing/2014/main" id="{869A177F-E051-4874-B9CB-27E519B93918}"/>
              </a:ext>
            </a:extLst>
          </p:cNvPr>
          <p:cNvSpPr/>
          <p:nvPr/>
        </p:nvSpPr>
        <p:spPr>
          <a:xfrm>
            <a:off x="5638800" y="2861400"/>
            <a:ext cx="914400" cy="6523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tool</a:t>
            </a:r>
          </a:p>
        </p:txBody>
      </p:sp>
      <p:cxnSp>
        <p:nvCxnSpPr>
          <p:cNvPr id="4" name="Straight Arrow Connector 3">
            <a:extLst>
              <a:ext uri="{FF2B5EF4-FFF2-40B4-BE49-F238E27FC236}">
                <a16:creationId xmlns:a16="http://schemas.microsoft.com/office/drawing/2014/main" id="{890767ED-04E3-4C18-9933-AC24C2AD824A}"/>
              </a:ext>
            </a:extLst>
          </p:cNvPr>
          <p:cNvCxnSpPr>
            <a:cxnSpLocks/>
            <a:endCxn id="3" idx="1"/>
          </p:cNvCxnSpPr>
          <p:nvPr/>
        </p:nvCxnSpPr>
        <p:spPr>
          <a:xfrm flipV="1">
            <a:off x="4868314" y="3187588"/>
            <a:ext cx="7704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Rectangle: Folded Corner 4">
            <a:extLst>
              <a:ext uri="{FF2B5EF4-FFF2-40B4-BE49-F238E27FC236}">
                <a16:creationId xmlns:a16="http://schemas.microsoft.com/office/drawing/2014/main" id="{44648276-A181-45E0-ADEF-EE08EDFBBFA4}"/>
              </a:ext>
            </a:extLst>
          </p:cNvPr>
          <p:cNvSpPr/>
          <p:nvPr/>
        </p:nvSpPr>
        <p:spPr>
          <a:xfrm>
            <a:off x="5321348" y="4070210"/>
            <a:ext cx="1549303" cy="1167936"/>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schema</a:t>
            </a:r>
          </a:p>
          <a:p>
            <a:pPr algn="ctr"/>
            <a:r>
              <a:rPr lang="en-US">
                <a:solidFill>
                  <a:schemeClr val="tx1"/>
                </a:solidFill>
              </a:rPr>
              <a:t>for exe</a:t>
            </a:r>
          </a:p>
        </p:txBody>
      </p:sp>
      <p:cxnSp>
        <p:nvCxnSpPr>
          <p:cNvPr id="6" name="Straight Arrow Connector 5">
            <a:extLst>
              <a:ext uri="{FF2B5EF4-FFF2-40B4-BE49-F238E27FC236}">
                <a16:creationId xmlns:a16="http://schemas.microsoft.com/office/drawing/2014/main" id="{22324868-6D10-4031-9307-07A834AFF222}"/>
              </a:ext>
            </a:extLst>
          </p:cNvPr>
          <p:cNvCxnSpPr>
            <a:cxnSpLocks/>
            <a:stCxn id="5" idx="0"/>
            <a:endCxn id="3" idx="2"/>
          </p:cNvCxnSpPr>
          <p:nvPr/>
        </p:nvCxnSpPr>
        <p:spPr>
          <a:xfrm flipV="1">
            <a:off x="6096000" y="3513776"/>
            <a:ext cx="0" cy="5564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724C359-4F7C-4DAA-99D5-84830A757F60}"/>
              </a:ext>
            </a:extLst>
          </p:cNvPr>
          <p:cNvCxnSpPr/>
          <p:nvPr/>
        </p:nvCxnSpPr>
        <p:spPr>
          <a:xfrm>
            <a:off x="6553200" y="3182998"/>
            <a:ext cx="7704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2A1B9B23-D2B1-48F3-B8D6-B6938A99646D}"/>
              </a:ext>
            </a:extLst>
          </p:cNvPr>
          <p:cNvSpPr/>
          <p:nvPr/>
        </p:nvSpPr>
        <p:spPr>
          <a:xfrm>
            <a:off x="997218" y="3398004"/>
            <a:ext cx="885825" cy="1737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831310C-B5EB-48D7-B1FF-915ECBEA631D}"/>
              </a:ext>
            </a:extLst>
          </p:cNvPr>
          <p:cNvSpPr/>
          <p:nvPr/>
        </p:nvSpPr>
        <p:spPr>
          <a:xfrm>
            <a:off x="7449519" y="2751672"/>
            <a:ext cx="3244312" cy="923330"/>
          </a:xfrm>
          <a:prstGeom prst="rect">
            <a:avLst/>
          </a:prstGeom>
          <a:ln>
            <a:solidFill>
              <a:schemeClr val="tx1"/>
            </a:solidFill>
          </a:ln>
        </p:spPr>
        <p:txBody>
          <a:bodyPr wrap="square">
            <a:spAutoFit/>
          </a:bodyPr>
          <a:lstStyle/>
          <a:p>
            <a:r>
              <a:rPr lang="en-US">
                <a:solidFill>
                  <a:srgbClr val="000096"/>
                </a:solidFill>
                <a:highlight>
                  <a:srgbClr val="FFFFFF"/>
                </a:highlight>
              </a:rPr>
              <a:t>&lt;PE_Header&gt;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&lt;Signature&gt;</a:t>
            </a:r>
            <a:r>
              <a:rPr lang="en-US">
                <a:solidFill>
                  <a:srgbClr val="000000"/>
                </a:solidFill>
                <a:highlight>
                  <a:srgbClr val="FFFFFF"/>
                </a:highlight>
              </a:rPr>
              <a:t>PE00</a:t>
            </a:r>
            <a:r>
              <a:rPr lang="en-US">
                <a:solidFill>
                  <a:srgbClr val="000096"/>
                </a:solidFill>
                <a:highlight>
                  <a:srgbClr val="FFFFFF"/>
                </a:highlight>
              </a:rPr>
              <a:t>&lt;/Signature&gt;</a:t>
            </a:r>
            <a:br>
              <a:rPr lang="en-US">
                <a:solidFill>
                  <a:srgbClr val="000000"/>
                </a:solidFill>
                <a:highlight>
                  <a:srgbClr val="FFFFFF"/>
                </a:highlight>
              </a:rPr>
            </a:br>
            <a:r>
              <a:rPr lang="en-US">
                <a:solidFill>
                  <a:srgbClr val="000096"/>
                </a:solidFill>
                <a:highlight>
                  <a:srgbClr val="FFFFFF"/>
                </a:highlight>
              </a:rPr>
              <a:t>&lt;/PE_Header&gt;</a:t>
            </a:r>
          </a:p>
        </p:txBody>
      </p:sp>
      <p:sp>
        <p:nvSpPr>
          <p:cNvPr id="10" name="Footer Placeholder 3">
            <a:extLst>
              <a:ext uri="{FF2B5EF4-FFF2-40B4-BE49-F238E27FC236}">
                <a16:creationId xmlns:a16="http://schemas.microsoft.com/office/drawing/2014/main" id="{509CD69A-85CE-48F6-877D-DC524FF90302}"/>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10762456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B5A8035-65AA-4858-B219-2CF9DC4E420F}"/>
              </a:ext>
            </a:extLst>
          </p:cNvPr>
          <p:cNvSpPr/>
          <p:nvPr/>
        </p:nvSpPr>
        <p:spPr>
          <a:xfrm>
            <a:off x="1722894" y="297855"/>
            <a:ext cx="9242157" cy="6463308"/>
          </a:xfrm>
          <a:prstGeom prst="rect">
            <a:avLst/>
          </a:prstGeom>
          <a:ln>
            <a:solidFill>
              <a:schemeClr val="bg1">
                <a:lumMod val="65000"/>
              </a:schemeClr>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"PE_Header"</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dfdl:hiddenGroupRef</a:t>
            </a:r>
            <a:r>
              <a:rPr lang="en-US">
                <a:solidFill>
                  <a:srgbClr val="FF8040"/>
                </a:solidFill>
                <a:highlight>
                  <a:srgbClr val="FFFFFF"/>
                </a:highlight>
              </a:rPr>
              <a:t>=</a:t>
            </a:r>
            <a:r>
              <a:rPr lang="en-US">
                <a:solidFill>
                  <a:srgbClr val="993300"/>
                </a:solidFill>
                <a:highlight>
                  <a:srgbClr val="FFFFFF"/>
                </a:highlight>
              </a:rPr>
              <a:t>"hidden_signature_Group"</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'Signature'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dfdl:inputValueCalc</a:t>
            </a:r>
            <a:r>
              <a:rPr lang="en-US">
                <a:solidFill>
                  <a:srgbClr val="FF8040"/>
                </a:solidFill>
                <a:highlight>
                  <a:srgbClr val="FFFFFF"/>
                </a:highlight>
              </a:rPr>
              <a:t>=</a:t>
            </a:r>
            <a:r>
              <a:rPr lang="en-US">
                <a:solidFill>
                  <a:srgbClr val="993300"/>
                </a:solidFill>
                <a:highlight>
                  <a:srgbClr val="FFFFFF"/>
                </a:highlight>
              </a:rPr>
              <a:t>'{</a:t>
            </a:r>
            <a:br>
              <a:rPr lang="en-US">
                <a:solidFill>
                  <a:srgbClr val="000000"/>
                </a:solidFill>
                <a:highlight>
                  <a:srgbClr val="FFFFFF"/>
                </a:highlight>
              </a:rPr>
            </a:br>
            <a:r>
              <a:rPr lang="en-US">
                <a:solidFill>
                  <a:srgbClr val="993300"/>
                </a:solidFill>
                <a:highlight>
                  <a:srgbClr val="FFFFFF"/>
                </a:highlight>
              </a:rPr>
              <a:t>                if (xs:string(../Hidden_signature) eq "</a:t>
            </a:r>
            <a:r>
              <a:rPr lang="en-US">
                <a:solidFill>
                  <a:srgbClr val="993300"/>
                </a:solidFill>
              </a:rPr>
              <a:t>50450000</a:t>
            </a:r>
            <a:r>
              <a:rPr lang="en-US">
                <a:solidFill>
                  <a:srgbClr val="993300"/>
                </a:solidFill>
                <a:highlight>
                  <a:srgbClr val="FFFFFF"/>
                </a:highlight>
              </a:rPr>
              <a:t>") then "PE00" </a:t>
            </a:r>
            <a:br>
              <a:rPr lang="en-US">
                <a:solidFill>
                  <a:srgbClr val="000000"/>
                </a:solidFill>
                <a:highlight>
                  <a:srgbClr val="FFFFFF"/>
                </a:highlight>
              </a:rPr>
            </a:br>
            <a:r>
              <a:rPr lang="en-US">
                <a:solidFill>
                  <a:srgbClr val="993300"/>
                </a:solidFill>
                <a:highlight>
                  <a:srgbClr val="FFFFFF"/>
                </a:highlight>
              </a:rPr>
              <a:t>                else fn:error("Invalid value for Headers/Signature")</a:t>
            </a:r>
            <a:br>
              <a:rPr lang="en-US">
                <a:solidFill>
                  <a:srgbClr val="000000"/>
                </a:solidFill>
                <a:highlight>
                  <a:srgbClr val="FFFFFF"/>
                </a:highlight>
              </a:rPr>
            </a:br>
            <a:r>
              <a:rPr lang="en-US">
                <a:solidFill>
                  <a:srgbClr val="993300"/>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br>
              <a:rPr lang="en-US">
                <a:solidFill>
                  <a:srgbClr val="000000"/>
                </a:solidFill>
                <a:highlight>
                  <a:srgbClr val="FFFFFF"/>
                </a:highlight>
              </a:rPr>
            </a:br>
            <a:br>
              <a:rPr lang="en-US">
                <a:solidFill>
                  <a:srgbClr val="000000"/>
                </a:solidFill>
                <a:highlight>
                  <a:srgbClr val="FFFFFF"/>
                </a:highlight>
              </a:rPr>
            </a:br>
            <a:r>
              <a:rPr lang="en-US">
                <a:solidFill>
                  <a:srgbClr val="003296"/>
                </a:solidFill>
                <a:highlight>
                  <a:srgbClr val="FFFFFF"/>
                </a:highlight>
              </a:rPr>
              <a:t>&lt;xs:group</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"hidden_signature_Group"</a:t>
            </a:r>
            <a:r>
              <a:rPr lang="en-US">
                <a:solidFill>
                  <a:srgbClr val="000096"/>
                </a:solidFill>
                <a:highlight>
                  <a:srgbClr val="FFFFFF"/>
                </a:highlight>
              </a:rPr>
              <a:t>&gt;</a:t>
            </a:r>
            <a:r>
              <a:rPr lang="en-US">
                <a:solidFill>
                  <a:srgbClr val="000000"/>
                </a:solidFill>
                <a:highlight>
                  <a:srgbClr val="FFFFFF"/>
                </a:highlight>
              </a:rPr>
              <a:t> </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"Hidden_signature"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"xs:hexBinary"</a:t>
            </a:r>
            <a:r>
              <a:rPr lang="en-US">
                <a:solidFill>
                  <a:srgbClr val="F5844C"/>
                </a:solidFill>
                <a:highlight>
                  <a:srgbClr val="FFFFFF"/>
                </a:highlight>
              </a:rPr>
              <a:t> dfdl:length</a:t>
            </a:r>
            <a:r>
              <a:rPr lang="en-US">
                <a:solidFill>
                  <a:srgbClr val="FF8040"/>
                </a:solidFill>
                <a:highlight>
                  <a:srgbClr val="FFFFFF"/>
                </a:highlight>
              </a:rPr>
              <a:t>=</a:t>
            </a:r>
            <a:r>
              <a:rPr lang="en-US">
                <a:solidFill>
                  <a:srgbClr val="993300"/>
                </a:solidFill>
                <a:highlight>
                  <a:srgbClr val="FFFFFF"/>
                </a:highlight>
              </a:rPr>
              <a:t>"4"</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"explicit"</a:t>
            </a:r>
            <a:r>
              <a:rPr lang="en-US">
                <a:solidFill>
                  <a:srgbClr val="F5844C"/>
                </a:solidFill>
                <a:highlight>
                  <a:srgbClr val="FFFFFF"/>
                </a:highlight>
              </a:rPr>
              <a:t> dfdl:lengthUnits</a:t>
            </a:r>
            <a:r>
              <a:rPr lang="en-US">
                <a:solidFill>
                  <a:srgbClr val="FF8040"/>
                </a:solidFill>
                <a:highlight>
                  <a:srgbClr val="FFFFFF"/>
                </a:highlight>
              </a:rPr>
              <a:t>=</a:t>
            </a:r>
            <a:r>
              <a:rPr lang="en-US">
                <a:solidFill>
                  <a:srgbClr val="993300"/>
                </a:solidFill>
                <a:highlight>
                  <a:srgbClr val="FFFFFF"/>
                </a:highlight>
              </a:rPr>
              <a:t>"bytes"</a:t>
            </a:r>
            <a:r>
              <a:rPr lang="en-US">
                <a:solidFill>
                  <a:srgbClr val="F5844C"/>
                </a:solidFill>
                <a:highlight>
                  <a:srgbClr val="FFFFFF"/>
                </a:highlight>
              </a:rPr>
              <a:t> dfdl:outputValueCalc</a:t>
            </a:r>
            <a:r>
              <a:rPr lang="en-US">
                <a:solidFill>
                  <a:srgbClr val="FF8040"/>
                </a:solidFill>
                <a:highlight>
                  <a:srgbClr val="FFFFFF"/>
                </a:highlight>
              </a:rPr>
              <a:t>=</a:t>
            </a:r>
            <a:r>
              <a:rPr lang="en-US">
                <a:solidFill>
                  <a:srgbClr val="993300"/>
                </a:solidFill>
                <a:highlight>
                  <a:srgbClr val="FFFFFF"/>
                </a:highlight>
              </a:rPr>
              <a:t>"{</a:t>
            </a:r>
            <a:br>
              <a:rPr lang="en-US">
                <a:solidFill>
                  <a:srgbClr val="000000"/>
                </a:solidFill>
                <a:highlight>
                  <a:srgbClr val="FFFFFF"/>
                </a:highlight>
              </a:rPr>
            </a:br>
            <a:r>
              <a:rPr lang="en-US">
                <a:solidFill>
                  <a:srgbClr val="993300"/>
                </a:solidFill>
                <a:highlight>
                  <a:srgbClr val="FFFFFF"/>
                </a:highlight>
              </a:rPr>
              <a:t>            if (../Signature eq 'PE00') then xs:hexBinary('</a:t>
            </a:r>
            <a:r>
              <a:rPr lang="en-US">
                <a:solidFill>
                  <a:srgbClr val="993300"/>
                </a:solidFill>
              </a:rPr>
              <a:t>50450000</a:t>
            </a:r>
            <a:r>
              <a:rPr lang="en-US">
                <a:solidFill>
                  <a:srgbClr val="993300"/>
                </a:solidFill>
                <a:highlight>
                  <a:srgbClr val="FFFFFF"/>
                </a:highlight>
              </a:rPr>
              <a:t>') </a:t>
            </a:r>
            <a:br>
              <a:rPr lang="en-US">
                <a:solidFill>
                  <a:srgbClr val="000000"/>
                </a:solidFill>
                <a:highlight>
                  <a:srgbClr val="FFFFFF"/>
                </a:highlight>
              </a:rPr>
            </a:br>
            <a:r>
              <a:rPr lang="en-US">
                <a:solidFill>
                  <a:srgbClr val="993300"/>
                </a:solidFill>
                <a:highlight>
                  <a:srgbClr val="FFFFFF"/>
                </a:highlight>
              </a:rPr>
              <a:t>            else fn:error()</a:t>
            </a:r>
            <a:br>
              <a:rPr lang="en-US">
                <a:solidFill>
                  <a:srgbClr val="000000"/>
                </a:solidFill>
                <a:highlight>
                  <a:srgbClr val="FFFFFF"/>
                </a:highlight>
              </a:rPr>
            </a:br>
            <a:r>
              <a:rPr lang="en-US">
                <a:solidFill>
                  <a:srgbClr val="993300"/>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3296"/>
                </a:solidFill>
                <a:highlight>
                  <a:srgbClr val="FFFFFF"/>
                </a:highlight>
              </a:rPr>
              <a:t>&lt;/xs:group&gt;</a:t>
            </a:r>
          </a:p>
        </p:txBody>
      </p:sp>
      <p:sp>
        <p:nvSpPr>
          <p:cNvPr id="3" name="Rectangle 2">
            <a:extLst>
              <a:ext uri="{FF2B5EF4-FFF2-40B4-BE49-F238E27FC236}">
                <a16:creationId xmlns:a16="http://schemas.microsoft.com/office/drawing/2014/main" id="{165A6339-2D7E-4736-B9D8-8E93A28566E9}"/>
              </a:ext>
            </a:extLst>
          </p:cNvPr>
          <p:cNvSpPr/>
          <p:nvPr/>
        </p:nvSpPr>
        <p:spPr>
          <a:xfrm>
            <a:off x="3022169" y="1968285"/>
            <a:ext cx="4386021" cy="3254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8147F75-90C4-45EE-89E9-4B58EF769E1E}"/>
              </a:ext>
            </a:extLst>
          </p:cNvPr>
          <p:cNvSpPr/>
          <p:nvPr/>
        </p:nvSpPr>
        <p:spPr>
          <a:xfrm>
            <a:off x="2805193" y="5253925"/>
            <a:ext cx="945397" cy="3254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E522B337-A700-446C-AFBA-14B17B1936A6}"/>
              </a:ext>
            </a:extLst>
          </p:cNvPr>
          <p:cNvCxnSpPr>
            <a:cxnSpLocks/>
          </p:cNvCxnSpPr>
          <p:nvPr/>
        </p:nvCxnSpPr>
        <p:spPr>
          <a:xfrm flipH="1" flipV="1">
            <a:off x="5215180" y="2293750"/>
            <a:ext cx="333213" cy="68677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B387843-6463-43D0-815C-EAAB43D84966}"/>
              </a:ext>
            </a:extLst>
          </p:cNvPr>
          <p:cNvCxnSpPr>
            <a:cxnSpLocks/>
          </p:cNvCxnSpPr>
          <p:nvPr/>
        </p:nvCxnSpPr>
        <p:spPr>
          <a:xfrm flipH="1">
            <a:off x="3747561" y="3811526"/>
            <a:ext cx="1634225" cy="16051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AA5DA94-39B0-4676-AF05-7B34FF1676BB}"/>
              </a:ext>
            </a:extLst>
          </p:cNvPr>
          <p:cNvSpPr txBox="1"/>
          <p:nvPr/>
        </p:nvSpPr>
        <p:spPr>
          <a:xfrm>
            <a:off x="4576874" y="2980529"/>
            <a:ext cx="5702637" cy="830997"/>
          </a:xfrm>
          <a:prstGeom prst="rect">
            <a:avLst/>
          </a:prstGeom>
          <a:solidFill>
            <a:srgbClr val="FFFF00"/>
          </a:solidFill>
          <a:ln>
            <a:solidFill>
              <a:schemeClr val="tx1"/>
            </a:solidFill>
          </a:ln>
        </p:spPr>
        <p:txBody>
          <a:bodyPr wrap="square" rtlCol="0">
            <a:spAutoFit/>
          </a:bodyPr>
          <a:lstStyle/>
          <a:p>
            <a:r>
              <a:rPr lang="en-US" sz="2400"/>
              <a:t>The XPath error() function can be called with, or without, a string argument. </a:t>
            </a:r>
          </a:p>
        </p:txBody>
      </p:sp>
    </p:spTree>
    <p:extLst>
      <p:ext uri="{BB962C8B-B14F-4D97-AF65-F5344CB8AC3E}">
        <p14:creationId xmlns:p14="http://schemas.microsoft.com/office/powerpoint/2010/main" val="64095710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48ABFD-EDB7-4F60-872A-62DF9380FCC3}"/>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3" name="TextBox 2">
            <a:extLst>
              <a:ext uri="{FF2B5EF4-FFF2-40B4-BE49-F238E27FC236}">
                <a16:creationId xmlns:a16="http://schemas.microsoft.com/office/drawing/2014/main" id="{5104849F-C1A5-490B-B6F7-6A6BB3F8696F}"/>
              </a:ext>
            </a:extLst>
          </p:cNvPr>
          <p:cNvSpPr txBox="1"/>
          <p:nvPr/>
        </p:nvSpPr>
        <p:spPr>
          <a:xfrm>
            <a:off x="7103274" y="1296631"/>
            <a:ext cx="1120991" cy="369332"/>
          </a:xfrm>
          <a:prstGeom prst="rect">
            <a:avLst/>
          </a:prstGeom>
          <a:noFill/>
        </p:spPr>
        <p:txBody>
          <a:bodyPr wrap="square" rtlCol="0">
            <a:spAutoFit/>
          </a:bodyPr>
          <a:lstStyle/>
          <a:p>
            <a:r>
              <a:rPr lang="en-US"/>
              <a:t>DOS_Stub</a:t>
            </a:r>
          </a:p>
        </p:txBody>
      </p:sp>
      <p:cxnSp>
        <p:nvCxnSpPr>
          <p:cNvPr id="4" name="Straight Arrow Connector 3">
            <a:extLst>
              <a:ext uri="{FF2B5EF4-FFF2-40B4-BE49-F238E27FC236}">
                <a16:creationId xmlns:a16="http://schemas.microsoft.com/office/drawing/2014/main" id="{9EDC1F20-1655-44EE-9CC2-7FB142E49C56}"/>
              </a:ext>
            </a:extLst>
          </p:cNvPr>
          <p:cNvCxnSpPr>
            <a:cxnSpLocks/>
          </p:cNvCxnSpPr>
          <p:nvPr/>
        </p:nvCxnSpPr>
        <p:spPr>
          <a:xfrm flipV="1">
            <a:off x="6858000" y="1638300"/>
            <a:ext cx="891153" cy="14923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16C48616-0BAF-4BDD-8939-906608A4C42A}"/>
              </a:ext>
            </a:extLst>
          </p:cNvPr>
          <p:cNvSpPr/>
          <p:nvPr/>
        </p:nvSpPr>
        <p:spPr>
          <a:xfrm>
            <a:off x="3202142" y="2806952"/>
            <a:ext cx="3640360" cy="6195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48481CC-B91D-4B09-AD8F-FEB221F1675A}"/>
              </a:ext>
            </a:extLst>
          </p:cNvPr>
          <p:cNvSpPr txBox="1"/>
          <p:nvPr/>
        </p:nvSpPr>
        <p:spPr>
          <a:xfrm flipH="1">
            <a:off x="481929" y="294491"/>
            <a:ext cx="5099709" cy="461665"/>
          </a:xfrm>
          <a:prstGeom prst="rect">
            <a:avLst/>
          </a:prstGeom>
          <a:solidFill>
            <a:srgbClr val="FFFF00"/>
          </a:solidFill>
        </p:spPr>
        <p:txBody>
          <a:bodyPr wrap="square" rtlCol="0">
            <a:spAutoFit/>
          </a:bodyPr>
          <a:lstStyle/>
          <a:p>
            <a:r>
              <a:rPr lang="en-US" sz="2400"/>
              <a:t>Here’s what we’ve processed thus far:</a:t>
            </a:r>
          </a:p>
        </p:txBody>
      </p:sp>
      <p:sp>
        <p:nvSpPr>
          <p:cNvPr id="8" name="TextBox 7">
            <a:extLst>
              <a:ext uri="{FF2B5EF4-FFF2-40B4-BE49-F238E27FC236}">
                <a16:creationId xmlns:a16="http://schemas.microsoft.com/office/drawing/2014/main" id="{8931CA41-9EBC-463C-9B4C-52382B5CBD25}"/>
              </a:ext>
            </a:extLst>
          </p:cNvPr>
          <p:cNvSpPr txBox="1"/>
          <p:nvPr/>
        </p:nvSpPr>
        <p:spPr>
          <a:xfrm>
            <a:off x="4136809" y="977348"/>
            <a:ext cx="1444841" cy="369332"/>
          </a:xfrm>
          <a:prstGeom prst="rect">
            <a:avLst/>
          </a:prstGeom>
          <a:noFill/>
        </p:spPr>
        <p:txBody>
          <a:bodyPr wrap="square" rtlCol="0">
            <a:spAutoFit/>
          </a:bodyPr>
          <a:lstStyle/>
          <a:p>
            <a:r>
              <a:rPr lang="en-US"/>
              <a:t>DOS_Header</a:t>
            </a:r>
          </a:p>
        </p:txBody>
      </p:sp>
      <p:cxnSp>
        <p:nvCxnSpPr>
          <p:cNvPr id="9" name="Straight Arrow Connector 8">
            <a:extLst>
              <a:ext uri="{FF2B5EF4-FFF2-40B4-BE49-F238E27FC236}">
                <a16:creationId xmlns:a16="http://schemas.microsoft.com/office/drawing/2014/main" id="{ACE176E8-DDAE-4ED8-AF1A-5C2BB92D1AC8}"/>
              </a:ext>
            </a:extLst>
          </p:cNvPr>
          <p:cNvCxnSpPr>
            <a:cxnSpLocks/>
          </p:cNvCxnSpPr>
          <p:nvPr/>
        </p:nvCxnSpPr>
        <p:spPr>
          <a:xfrm flipV="1">
            <a:off x="4775879" y="1340090"/>
            <a:ext cx="0" cy="85976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1ADA13B-DA1F-43B6-BF2B-48E9E3387A0A}"/>
              </a:ext>
            </a:extLst>
          </p:cNvPr>
          <p:cNvSpPr/>
          <p:nvPr/>
        </p:nvSpPr>
        <p:spPr>
          <a:xfrm>
            <a:off x="3208115" y="2199852"/>
            <a:ext cx="3640360" cy="6195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ACA7D5-F7BA-4614-8770-595AD332D16B}"/>
              </a:ext>
            </a:extLst>
          </p:cNvPr>
          <p:cNvSpPr/>
          <p:nvPr/>
        </p:nvSpPr>
        <p:spPr>
          <a:xfrm>
            <a:off x="3203951" y="3417224"/>
            <a:ext cx="885825" cy="1737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CFF4D484-4CFD-4BA8-8EBF-440CD33E5E6F}"/>
              </a:ext>
            </a:extLst>
          </p:cNvPr>
          <p:cNvCxnSpPr>
            <a:cxnSpLocks/>
          </p:cNvCxnSpPr>
          <p:nvPr/>
        </p:nvCxnSpPr>
        <p:spPr>
          <a:xfrm flipH="1" flipV="1">
            <a:off x="1580827" y="1961804"/>
            <a:ext cx="2095823" cy="14554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BC2FC2E-9B7A-4BCA-BEE6-D1503850CE2D}"/>
              </a:ext>
            </a:extLst>
          </p:cNvPr>
          <p:cNvSpPr txBox="1"/>
          <p:nvPr/>
        </p:nvSpPr>
        <p:spPr>
          <a:xfrm>
            <a:off x="320932" y="1530041"/>
            <a:ext cx="2197718" cy="369332"/>
          </a:xfrm>
          <a:prstGeom prst="rect">
            <a:avLst/>
          </a:prstGeom>
          <a:noFill/>
        </p:spPr>
        <p:txBody>
          <a:bodyPr wrap="none" rtlCol="0">
            <a:spAutoFit/>
          </a:bodyPr>
          <a:lstStyle/>
          <a:p>
            <a:r>
              <a:rPr lang="en-US"/>
              <a:t>PE_Header/Signature</a:t>
            </a:r>
          </a:p>
        </p:txBody>
      </p:sp>
      <p:cxnSp>
        <p:nvCxnSpPr>
          <p:cNvPr id="17" name="Straight Connector 16">
            <a:extLst>
              <a:ext uri="{FF2B5EF4-FFF2-40B4-BE49-F238E27FC236}">
                <a16:creationId xmlns:a16="http://schemas.microsoft.com/office/drawing/2014/main" id="{583D5E06-27B6-4D1D-9009-4EC47721FD54}"/>
              </a:ext>
            </a:extLst>
          </p:cNvPr>
          <p:cNvCxnSpPr>
            <a:cxnSpLocks/>
          </p:cNvCxnSpPr>
          <p:nvPr/>
        </p:nvCxnSpPr>
        <p:spPr>
          <a:xfrm flipH="1">
            <a:off x="3202142" y="3380091"/>
            <a:ext cx="1809" cy="22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70F4725-521E-4EEB-8622-1AC1ADA236BB}"/>
              </a:ext>
            </a:extLst>
          </p:cNvPr>
          <p:cNvCxnSpPr/>
          <p:nvPr/>
        </p:nvCxnSpPr>
        <p:spPr>
          <a:xfrm>
            <a:off x="6842502" y="3271519"/>
            <a:ext cx="0" cy="1549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ooter Placeholder 3">
            <a:extLst>
              <a:ext uri="{FF2B5EF4-FFF2-40B4-BE49-F238E27FC236}">
                <a16:creationId xmlns:a16="http://schemas.microsoft.com/office/drawing/2014/main" id="{D8CD75D4-0A72-404F-8219-AA1C7209BA85}"/>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46432973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48ABFD-EDB7-4F60-872A-62DF9380FCC3}"/>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6" name="TextBox 5">
            <a:extLst>
              <a:ext uri="{FF2B5EF4-FFF2-40B4-BE49-F238E27FC236}">
                <a16:creationId xmlns:a16="http://schemas.microsoft.com/office/drawing/2014/main" id="{948481CC-B91D-4B09-AD8F-FEB221F1675A}"/>
              </a:ext>
            </a:extLst>
          </p:cNvPr>
          <p:cNvSpPr txBox="1"/>
          <p:nvPr/>
        </p:nvSpPr>
        <p:spPr>
          <a:xfrm flipH="1">
            <a:off x="481930" y="294491"/>
            <a:ext cx="5732877" cy="830997"/>
          </a:xfrm>
          <a:prstGeom prst="rect">
            <a:avLst/>
          </a:prstGeom>
          <a:solidFill>
            <a:srgbClr val="FFFF00"/>
          </a:solidFill>
        </p:spPr>
        <p:txBody>
          <a:bodyPr wrap="square" rtlCol="0">
            <a:spAutoFit/>
          </a:bodyPr>
          <a:lstStyle/>
          <a:p>
            <a:r>
              <a:rPr lang="en-US" sz="2400"/>
              <a:t>Next we will create DFDL that describes the file header:</a:t>
            </a:r>
          </a:p>
        </p:txBody>
      </p:sp>
      <p:cxnSp>
        <p:nvCxnSpPr>
          <p:cNvPr id="15" name="Straight Connector 14">
            <a:extLst>
              <a:ext uri="{FF2B5EF4-FFF2-40B4-BE49-F238E27FC236}">
                <a16:creationId xmlns:a16="http://schemas.microsoft.com/office/drawing/2014/main" id="{06F37C7E-4B76-4167-A6B0-88E57D999B85}"/>
              </a:ext>
            </a:extLst>
          </p:cNvPr>
          <p:cNvCxnSpPr/>
          <p:nvPr/>
        </p:nvCxnSpPr>
        <p:spPr>
          <a:xfrm>
            <a:off x="3202142" y="3724275"/>
            <a:ext cx="1808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83D5E06-27B6-4D1D-9009-4EC47721FD54}"/>
              </a:ext>
            </a:extLst>
          </p:cNvPr>
          <p:cNvCxnSpPr>
            <a:cxnSpLocks/>
          </p:cNvCxnSpPr>
          <p:nvPr/>
        </p:nvCxnSpPr>
        <p:spPr>
          <a:xfrm>
            <a:off x="3202142" y="3578900"/>
            <a:ext cx="1" cy="1549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BB23165-A5B3-4005-977F-F31ECA6B61E9}"/>
              </a:ext>
            </a:extLst>
          </p:cNvPr>
          <p:cNvCxnSpPr>
            <a:cxnSpLocks/>
          </p:cNvCxnSpPr>
          <p:nvPr/>
        </p:nvCxnSpPr>
        <p:spPr>
          <a:xfrm flipV="1">
            <a:off x="5010150" y="3581400"/>
            <a:ext cx="1847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957D54B-E273-40FF-BB6E-5659427CA563}"/>
              </a:ext>
            </a:extLst>
          </p:cNvPr>
          <p:cNvCxnSpPr/>
          <p:nvPr/>
        </p:nvCxnSpPr>
        <p:spPr>
          <a:xfrm>
            <a:off x="5010150" y="3586162"/>
            <a:ext cx="0" cy="1333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4D13751-6A0E-4C02-909E-691F4BFAB876}"/>
              </a:ext>
            </a:extLst>
          </p:cNvPr>
          <p:cNvCxnSpPr/>
          <p:nvPr/>
        </p:nvCxnSpPr>
        <p:spPr>
          <a:xfrm>
            <a:off x="4775879" y="3719512"/>
            <a:ext cx="369558" cy="195286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841411F-E490-4193-B105-09273DAB788C}"/>
              </a:ext>
            </a:extLst>
          </p:cNvPr>
          <p:cNvSpPr txBox="1"/>
          <p:nvPr/>
        </p:nvSpPr>
        <p:spPr>
          <a:xfrm>
            <a:off x="4651159" y="5650348"/>
            <a:ext cx="1687648" cy="461665"/>
          </a:xfrm>
          <a:prstGeom prst="rect">
            <a:avLst/>
          </a:prstGeom>
          <a:noFill/>
        </p:spPr>
        <p:txBody>
          <a:bodyPr wrap="square" rtlCol="0">
            <a:spAutoFit/>
          </a:bodyPr>
          <a:lstStyle/>
          <a:p>
            <a:r>
              <a:rPr lang="en-US" sz="2400"/>
              <a:t>File_Header</a:t>
            </a:r>
          </a:p>
        </p:txBody>
      </p:sp>
      <p:cxnSp>
        <p:nvCxnSpPr>
          <p:cNvPr id="14" name="Straight Connector 13">
            <a:extLst>
              <a:ext uri="{FF2B5EF4-FFF2-40B4-BE49-F238E27FC236}">
                <a16:creationId xmlns:a16="http://schemas.microsoft.com/office/drawing/2014/main" id="{170F4725-521E-4EEB-8622-1AC1ADA236BB}"/>
              </a:ext>
            </a:extLst>
          </p:cNvPr>
          <p:cNvCxnSpPr/>
          <p:nvPr/>
        </p:nvCxnSpPr>
        <p:spPr>
          <a:xfrm>
            <a:off x="6856791" y="3426499"/>
            <a:ext cx="0" cy="1549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84A91E6-28BE-4398-891C-2899C39228C8}"/>
              </a:ext>
            </a:extLst>
          </p:cNvPr>
          <p:cNvCxnSpPr>
            <a:cxnSpLocks/>
          </p:cNvCxnSpPr>
          <p:nvPr/>
        </p:nvCxnSpPr>
        <p:spPr>
          <a:xfrm>
            <a:off x="4089776" y="3417224"/>
            <a:ext cx="2768220" cy="92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B05CBA9-D682-4673-8576-C88CB52F9D65}"/>
              </a:ext>
            </a:extLst>
          </p:cNvPr>
          <p:cNvCxnSpPr/>
          <p:nvPr/>
        </p:nvCxnSpPr>
        <p:spPr>
          <a:xfrm>
            <a:off x="4089776" y="3417224"/>
            <a:ext cx="0" cy="1549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7896C48-E4AD-430B-AEAF-313CD43B6A8D}"/>
              </a:ext>
            </a:extLst>
          </p:cNvPr>
          <p:cNvCxnSpPr>
            <a:cxnSpLocks/>
          </p:cNvCxnSpPr>
          <p:nvPr/>
        </p:nvCxnSpPr>
        <p:spPr>
          <a:xfrm flipV="1">
            <a:off x="3202142" y="3572125"/>
            <a:ext cx="8876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Footer Placeholder 3">
            <a:extLst>
              <a:ext uri="{FF2B5EF4-FFF2-40B4-BE49-F238E27FC236}">
                <a16:creationId xmlns:a16="http://schemas.microsoft.com/office/drawing/2014/main" id="{C9C3DBAC-43EA-4868-9B9C-3BCA61D0A192}"/>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68280893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A65B00-5EFB-47BE-ABE4-2BFA73D001E1}"/>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3" name="Rectangle 2">
            <a:extLst>
              <a:ext uri="{FF2B5EF4-FFF2-40B4-BE49-F238E27FC236}">
                <a16:creationId xmlns:a16="http://schemas.microsoft.com/office/drawing/2014/main" id="{687F313F-C8CB-4FF0-9B29-328CA2C66AA1}"/>
              </a:ext>
            </a:extLst>
          </p:cNvPr>
          <p:cNvSpPr/>
          <p:nvPr/>
        </p:nvSpPr>
        <p:spPr>
          <a:xfrm>
            <a:off x="4114801" y="3411855"/>
            <a:ext cx="447676" cy="1958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575F386D-F400-4F82-9EBC-8C2D7084EBE9}"/>
              </a:ext>
            </a:extLst>
          </p:cNvPr>
          <p:cNvCxnSpPr>
            <a:cxnSpLocks/>
          </p:cNvCxnSpPr>
          <p:nvPr/>
        </p:nvCxnSpPr>
        <p:spPr>
          <a:xfrm flipV="1">
            <a:off x="4357689" y="1718483"/>
            <a:ext cx="0" cy="16933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CFE4F20-1C0E-4A17-9303-781C752AD02A}"/>
              </a:ext>
            </a:extLst>
          </p:cNvPr>
          <p:cNvSpPr txBox="1"/>
          <p:nvPr/>
        </p:nvSpPr>
        <p:spPr>
          <a:xfrm>
            <a:off x="3808455" y="1349151"/>
            <a:ext cx="3966727" cy="369332"/>
          </a:xfrm>
          <a:prstGeom prst="rect">
            <a:avLst/>
          </a:prstGeom>
          <a:noFill/>
        </p:spPr>
        <p:txBody>
          <a:bodyPr wrap="none" rtlCol="0">
            <a:spAutoFit/>
          </a:bodyPr>
          <a:lstStyle/>
          <a:p>
            <a:r>
              <a:rPr lang="en-US"/>
              <a:t>Machine (the target machine of the exe)</a:t>
            </a:r>
          </a:p>
        </p:txBody>
      </p:sp>
      <p:sp>
        <p:nvSpPr>
          <p:cNvPr id="6" name="Footer Placeholder 3">
            <a:extLst>
              <a:ext uri="{FF2B5EF4-FFF2-40B4-BE49-F238E27FC236}">
                <a16:creationId xmlns:a16="http://schemas.microsoft.com/office/drawing/2014/main" id="{562D3004-F5DC-4D0F-8560-06F784A789C1}"/>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42021934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A65B00-5EFB-47BE-ABE4-2BFA73D001E1}"/>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3" name="Rectangle 2">
            <a:extLst>
              <a:ext uri="{FF2B5EF4-FFF2-40B4-BE49-F238E27FC236}">
                <a16:creationId xmlns:a16="http://schemas.microsoft.com/office/drawing/2014/main" id="{687F313F-C8CB-4FF0-9B29-328CA2C66AA1}"/>
              </a:ext>
            </a:extLst>
          </p:cNvPr>
          <p:cNvSpPr/>
          <p:nvPr/>
        </p:nvSpPr>
        <p:spPr>
          <a:xfrm>
            <a:off x="4114801" y="3411855"/>
            <a:ext cx="447676" cy="1958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575F386D-F400-4F82-9EBC-8C2D7084EBE9}"/>
              </a:ext>
            </a:extLst>
          </p:cNvPr>
          <p:cNvCxnSpPr>
            <a:cxnSpLocks/>
          </p:cNvCxnSpPr>
          <p:nvPr/>
        </p:nvCxnSpPr>
        <p:spPr>
          <a:xfrm flipV="1">
            <a:off x="4357689" y="1718483"/>
            <a:ext cx="0" cy="16933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CFE4F20-1C0E-4A17-9303-781C752AD02A}"/>
              </a:ext>
            </a:extLst>
          </p:cNvPr>
          <p:cNvSpPr txBox="1"/>
          <p:nvPr/>
        </p:nvSpPr>
        <p:spPr>
          <a:xfrm>
            <a:off x="3235018" y="1349151"/>
            <a:ext cx="8511369" cy="369332"/>
          </a:xfrm>
          <a:prstGeom prst="rect">
            <a:avLst/>
          </a:prstGeom>
          <a:noFill/>
        </p:spPr>
        <p:txBody>
          <a:bodyPr wrap="none" rtlCol="0">
            <a:spAutoFit/>
          </a:bodyPr>
          <a:lstStyle/>
          <a:p>
            <a:r>
              <a:rPr lang="en-US"/>
              <a:t>This particular value (4C 01) means the executable was compiled for an Intel 386 machine</a:t>
            </a:r>
          </a:p>
        </p:txBody>
      </p:sp>
      <p:sp>
        <p:nvSpPr>
          <p:cNvPr id="6" name="Footer Placeholder 3">
            <a:extLst>
              <a:ext uri="{FF2B5EF4-FFF2-40B4-BE49-F238E27FC236}">
                <a16:creationId xmlns:a16="http://schemas.microsoft.com/office/drawing/2014/main" id="{F445F167-93D5-4B87-A257-762A5340DF25}"/>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60467740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8DD86-41C1-4331-B9B7-84BC549C3785}"/>
              </a:ext>
            </a:extLst>
          </p:cNvPr>
          <p:cNvSpPr>
            <a:spLocks noGrp="1"/>
          </p:cNvSpPr>
          <p:nvPr>
            <p:ph type="title"/>
          </p:nvPr>
        </p:nvSpPr>
        <p:spPr/>
        <p:txBody>
          <a:bodyPr/>
          <a:lstStyle/>
          <a:p>
            <a:r>
              <a:rPr lang="en-US"/>
              <a:t>Meaning of each number</a:t>
            </a:r>
          </a:p>
        </p:txBody>
      </p:sp>
      <p:sp>
        <p:nvSpPr>
          <p:cNvPr id="5" name="TextBox 4">
            <a:extLst>
              <a:ext uri="{FF2B5EF4-FFF2-40B4-BE49-F238E27FC236}">
                <a16:creationId xmlns:a16="http://schemas.microsoft.com/office/drawing/2014/main" id="{5BEA2492-3475-4EDA-9195-8B167DB951B5}"/>
              </a:ext>
            </a:extLst>
          </p:cNvPr>
          <p:cNvSpPr txBox="1"/>
          <p:nvPr/>
        </p:nvSpPr>
        <p:spPr>
          <a:xfrm>
            <a:off x="6485238" y="3199248"/>
            <a:ext cx="5305586" cy="1569660"/>
          </a:xfrm>
          <a:prstGeom prst="rect">
            <a:avLst/>
          </a:prstGeom>
          <a:solidFill>
            <a:schemeClr val="bg1">
              <a:lumMod val="85000"/>
            </a:schemeClr>
          </a:solidFill>
        </p:spPr>
        <p:txBody>
          <a:bodyPr wrap="square" rtlCol="0">
            <a:spAutoFit/>
          </a:bodyPr>
          <a:lstStyle/>
          <a:p>
            <a:r>
              <a:rPr lang="en-US" sz="2400"/>
              <a:t>This would be a great place to use the hidden data technique: hide the numeric value and replace it with a string (symbolic) value.</a:t>
            </a:r>
          </a:p>
        </p:txBody>
      </p:sp>
      <p:sp>
        <p:nvSpPr>
          <p:cNvPr id="3" name="Rectangle 2">
            <a:extLst>
              <a:ext uri="{FF2B5EF4-FFF2-40B4-BE49-F238E27FC236}">
                <a16:creationId xmlns:a16="http://schemas.microsoft.com/office/drawing/2014/main" id="{C2F1356C-DB8E-4B84-967D-8D86F339334A}"/>
              </a:ext>
            </a:extLst>
          </p:cNvPr>
          <p:cNvSpPr/>
          <p:nvPr/>
        </p:nvSpPr>
        <p:spPr>
          <a:xfrm>
            <a:off x="1513667" y="1308564"/>
            <a:ext cx="4329194" cy="5678478"/>
          </a:xfrm>
          <a:prstGeom prst="rect">
            <a:avLst/>
          </a:prstGeom>
          <a:ln>
            <a:solidFill>
              <a:schemeClr val="tx1"/>
            </a:solidFill>
          </a:ln>
        </p:spPr>
        <p:txBody>
          <a:bodyPr wrap="square">
            <a:spAutoFit/>
          </a:bodyPr>
          <a:lstStyle/>
          <a:p>
            <a:r>
              <a:rPr lang="en-US" sz="1100" b="1"/>
              <a:t>Value	Description</a:t>
            </a:r>
          </a:p>
          <a:p>
            <a:r>
              <a:rPr lang="en-US" sz="1100"/>
              <a:t>0000              	CPU type</a:t>
            </a:r>
            <a:br>
              <a:rPr lang="en-US" sz="1100"/>
            </a:br>
            <a:r>
              <a:rPr lang="en-US" sz="1100"/>
              <a:t>d301             	Matsushita AM33</a:t>
            </a:r>
            <a:br>
              <a:rPr lang="en-US" sz="1100"/>
            </a:br>
            <a:r>
              <a:rPr lang="en-US" sz="1100"/>
              <a:t>6486             	x64</a:t>
            </a:r>
            <a:br>
              <a:rPr lang="en-US" sz="1100"/>
            </a:br>
            <a:r>
              <a:rPr lang="en-US" sz="1100"/>
              <a:t>c001             	ARM little endian</a:t>
            </a:r>
            <a:br>
              <a:rPr lang="en-US" sz="1100"/>
            </a:br>
            <a:r>
              <a:rPr lang="en-US" sz="1100"/>
              <a:t>64aa             	ARM64 little endian</a:t>
            </a:r>
            <a:br>
              <a:rPr lang="en-US" sz="1100"/>
            </a:br>
            <a:r>
              <a:rPr lang="en-US" sz="1100"/>
              <a:t>c401             	ARM Thumb-2 little endian</a:t>
            </a:r>
            <a:br>
              <a:rPr lang="en-US" sz="1100"/>
            </a:br>
            <a:r>
              <a:rPr lang="en-US" sz="1100"/>
              <a:t>bc0e             	EFI Byte Code</a:t>
            </a:r>
            <a:br>
              <a:rPr lang="en-US" sz="1100"/>
            </a:br>
            <a:r>
              <a:rPr lang="en-US" sz="1100"/>
              <a:t>4c01             	Intel 386 or later processors and compatible processors</a:t>
            </a:r>
            <a:br>
              <a:rPr lang="en-US" sz="1100"/>
            </a:br>
            <a:r>
              <a:rPr lang="en-US" sz="1100"/>
              <a:t>0002             	Intel Itanium processor family</a:t>
            </a:r>
          </a:p>
          <a:p>
            <a:r>
              <a:rPr lang="en-US" sz="1100"/>
              <a:t>4190             	Mitsubishi M32R little endian </a:t>
            </a:r>
            <a:br>
              <a:rPr lang="en-US" sz="1100"/>
            </a:br>
            <a:r>
              <a:rPr lang="en-US" sz="1100"/>
              <a:t>6602             	MIPS16</a:t>
            </a:r>
            <a:br>
              <a:rPr lang="en-US" sz="1100"/>
            </a:br>
            <a:r>
              <a:rPr lang="en-US" sz="1100"/>
              <a:t>6603             	MIPS with FPU</a:t>
            </a:r>
            <a:br>
              <a:rPr lang="en-US" sz="1100"/>
            </a:br>
            <a:r>
              <a:rPr lang="en-US" sz="1100"/>
              <a:t>6604             	MIPS16 with FPU</a:t>
            </a:r>
            <a:br>
              <a:rPr lang="en-US" sz="1100"/>
            </a:br>
            <a:r>
              <a:rPr lang="en-US" sz="1100"/>
              <a:t>f001             	PowerPC little endian</a:t>
            </a:r>
            <a:br>
              <a:rPr lang="en-US" sz="1100"/>
            </a:br>
            <a:r>
              <a:rPr lang="en-US" sz="1100"/>
              <a:t>f101             	PowerPC with floating point support</a:t>
            </a:r>
            <a:br>
              <a:rPr lang="en-US" sz="1100"/>
            </a:br>
            <a:r>
              <a:rPr lang="en-US" sz="1100"/>
              <a:t>6601             	MIPS little endian</a:t>
            </a:r>
            <a:br>
              <a:rPr lang="en-US" sz="1100"/>
            </a:br>
            <a:r>
              <a:rPr lang="en-US" sz="1100"/>
              <a:t>3250             	RISC-V 32-bit address space</a:t>
            </a:r>
            <a:br>
              <a:rPr lang="en-US" sz="1100"/>
            </a:br>
            <a:r>
              <a:rPr lang="en-US" sz="1100"/>
              <a:t>6450             	RISC-V 64-bit address space</a:t>
            </a:r>
            <a:br>
              <a:rPr lang="en-US" sz="1100"/>
            </a:br>
            <a:r>
              <a:rPr lang="en-US" sz="1100"/>
              <a:t>2851             	RISC-V 128-bit address space</a:t>
            </a:r>
            <a:br>
              <a:rPr lang="en-US" sz="1100"/>
            </a:br>
            <a:r>
              <a:rPr lang="en-US" sz="1100"/>
              <a:t>a201             	Hitachi SH3</a:t>
            </a:r>
            <a:br>
              <a:rPr lang="en-US" sz="1100"/>
            </a:br>
            <a:r>
              <a:rPr lang="en-US" sz="1100"/>
              <a:t>a301             	Hitachi SH3 DSP</a:t>
            </a:r>
            <a:br>
              <a:rPr lang="en-US" sz="1100"/>
            </a:br>
            <a:r>
              <a:rPr lang="en-US" sz="1100"/>
              <a:t>a601             	Hitachi SH4</a:t>
            </a:r>
            <a:br>
              <a:rPr lang="en-US" sz="1100"/>
            </a:br>
            <a:r>
              <a:rPr lang="en-US" sz="1100"/>
              <a:t>a801             	Hitachi SH5</a:t>
            </a:r>
            <a:br>
              <a:rPr lang="en-US" sz="1100"/>
            </a:br>
            <a:r>
              <a:rPr lang="en-US" sz="1100"/>
              <a:t>c201             	Thumb</a:t>
            </a:r>
            <a:br>
              <a:rPr lang="en-US" sz="1100"/>
            </a:br>
            <a:r>
              <a:rPr lang="en-US" sz="1100"/>
              <a:t>6901             	MIPS little-endian WCE v2</a:t>
            </a:r>
            <a:br>
              <a:rPr lang="en-US" sz="1100"/>
            </a:br>
            <a:r>
              <a:rPr lang="en-US" sz="1100"/>
              <a:t>6201             	MIPS R3000</a:t>
            </a:r>
            <a:br>
              <a:rPr lang="en-US" sz="1100"/>
            </a:br>
            <a:r>
              <a:rPr lang="en-US" sz="1100"/>
              <a:t>6801             	MIPS R10000</a:t>
            </a:r>
            <a:br>
              <a:rPr lang="en-US" sz="1100"/>
            </a:br>
            <a:r>
              <a:rPr lang="en-US" sz="1100"/>
              <a:t>8301             	old Alpha AXP</a:t>
            </a:r>
            <a:br>
              <a:rPr lang="en-US" sz="1100"/>
            </a:br>
            <a:r>
              <a:rPr lang="en-US" sz="1100"/>
              <a:t>8401             	Alpha AXP</a:t>
            </a:r>
            <a:br>
              <a:rPr lang="en-US" sz="1100"/>
            </a:br>
            <a:r>
              <a:rPr lang="en-US" sz="1100"/>
              <a:t>6802             	Motorola 68000 series </a:t>
            </a:r>
            <a:br>
              <a:rPr lang="en-US" sz="1100"/>
            </a:br>
            <a:r>
              <a:rPr lang="en-US" sz="1100"/>
              <a:t>8402             	Alpha AXP 64-bit </a:t>
            </a:r>
            <a:br>
              <a:rPr lang="en-US" sz="1100"/>
            </a:br>
            <a:r>
              <a:rPr lang="en-US" sz="1100"/>
              <a:t>eec0             	clr pure MSIL</a:t>
            </a:r>
          </a:p>
        </p:txBody>
      </p:sp>
      <p:sp>
        <p:nvSpPr>
          <p:cNvPr id="4" name="Rectangle 3">
            <a:extLst>
              <a:ext uri="{FF2B5EF4-FFF2-40B4-BE49-F238E27FC236}">
                <a16:creationId xmlns:a16="http://schemas.microsoft.com/office/drawing/2014/main" id="{9AEB4AA2-7E49-4BD5-BB8D-43A444CF7FF3}"/>
              </a:ext>
            </a:extLst>
          </p:cNvPr>
          <p:cNvSpPr/>
          <p:nvPr/>
        </p:nvSpPr>
        <p:spPr>
          <a:xfrm>
            <a:off x="1317356" y="2661076"/>
            <a:ext cx="4639837" cy="2216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902719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688926-41A5-4696-9517-16D02E326D79}"/>
              </a:ext>
            </a:extLst>
          </p:cNvPr>
          <p:cNvSpPr/>
          <p:nvPr/>
        </p:nvSpPr>
        <p:spPr>
          <a:xfrm>
            <a:off x="1939871" y="243512"/>
            <a:ext cx="8312258" cy="6555641"/>
          </a:xfrm>
          <a:prstGeom prst="rect">
            <a:avLst/>
          </a:prstGeom>
          <a:ln>
            <a:solidFill>
              <a:schemeClr val="bg1">
                <a:lumMod val="65000"/>
              </a:schemeClr>
            </a:solidFill>
          </a:ln>
        </p:spPr>
        <p:txBody>
          <a:bodyPr wrap="square">
            <a:spAutoFit/>
          </a:bodyPr>
          <a:lstStyle/>
          <a:p>
            <a:r>
              <a:rPr lang="en-US" sz="1200">
                <a:solidFill>
                  <a:srgbClr val="003296"/>
                </a:solidFill>
                <a:highlight>
                  <a:srgbClr val="FFFFFF"/>
                </a:highlight>
              </a:rPr>
              <a:t>&lt;xs:element</a:t>
            </a:r>
            <a:r>
              <a:rPr lang="en-US" sz="1200">
                <a:solidFill>
                  <a:srgbClr val="F5844C"/>
                </a:solidFill>
                <a:highlight>
                  <a:srgbClr val="FFFFFF"/>
                </a:highlight>
              </a:rPr>
              <a:t> name</a:t>
            </a:r>
            <a:r>
              <a:rPr lang="en-US" sz="1200">
                <a:solidFill>
                  <a:srgbClr val="FF8040"/>
                </a:solidFill>
                <a:highlight>
                  <a:srgbClr val="FFFFFF"/>
                </a:highlight>
              </a:rPr>
              <a:t>=</a:t>
            </a:r>
            <a:r>
              <a:rPr lang="en-US" sz="1200">
                <a:solidFill>
                  <a:srgbClr val="993300"/>
                </a:solidFill>
                <a:highlight>
                  <a:srgbClr val="FFFFFF"/>
                </a:highlight>
              </a:rPr>
              <a:t>'</a:t>
            </a:r>
            <a:r>
              <a:rPr lang="en-US" sz="1200">
                <a:solidFill>
                  <a:srgbClr val="993300"/>
                </a:solidFill>
                <a:highlight>
                  <a:srgbClr val="FFFF00"/>
                </a:highlight>
              </a:rPr>
              <a:t>Machine</a:t>
            </a:r>
            <a:r>
              <a:rPr lang="en-US" sz="1200">
                <a:solidFill>
                  <a:srgbClr val="993300"/>
                </a:solidFill>
                <a:highlight>
                  <a:srgbClr val="FFFFFF"/>
                </a:highlight>
              </a:rPr>
              <a:t>'</a:t>
            </a:r>
            <a:r>
              <a:rPr lang="en-US" sz="1200">
                <a:solidFill>
                  <a:srgbClr val="F5844C"/>
                </a:solidFill>
                <a:highlight>
                  <a:srgbClr val="FFFFFF"/>
                </a:highlight>
              </a:rPr>
              <a:t> type</a:t>
            </a:r>
            <a:r>
              <a:rPr lang="en-US" sz="1200">
                <a:solidFill>
                  <a:srgbClr val="FF8040"/>
                </a:solidFill>
                <a:highlight>
                  <a:srgbClr val="FFFFFF"/>
                </a:highlight>
              </a:rPr>
              <a:t>=</a:t>
            </a:r>
            <a:r>
              <a:rPr lang="en-US" sz="1200">
                <a:solidFill>
                  <a:srgbClr val="993300"/>
                </a:solidFill>
                <a:highlight>
                  <a:srgbClr val="FFFFFF"/>
                </a:highlight>
              </a:rPr>
              <a:t>'xs:string'</a:t>
            </a:r>
            <a:r>
              <a:rPr lang="en-US" sz="1200">
                <a:solidFill>
                  <a:srgbClr val="F5844C"/>
                </a:solidFill>
                <a:highlight>
                  <a:srgbClr val="FFFFFF"/>
                </a:highlight>
              </a:rPr>
              <a:t> dfdl:inputValueCalc</a:t>
            </a:r>
            <a:r>
              <a:rPr lang="en-US" sz="1200">
                <a:solidFill>
                  <a:srgbClr val="FF8040"/>
                </a:solidFill>
                <a:highlight>
                  <a:srgbClr val="FFFFFF"/>
                </a:highlight>
              </a:rPr>
              <a:t>=</a:t>
            </a:r>
            <a:r>
              <a:rPr lang="en-US" sz="1200">
                <a:solidFill>
                  <a:srgbClr val="993300"/>
                </a:solidFill>
                <a:highlight>
                  <a:srgbClr val="FFFFFF"/>
                </a:highlight>
              </a:rPr>
              <a:t>'{   </a:t>
            </a:r>
            <a:br>
              <a:rPr lang="en-US" sz="1200">
                <a:solidFill>
                  <a:srgbClr val="000000"/>
                </a:solidFill>
                <a:highlight>
                  <a:srgbClr val="FFFFFF"/>
                </a:highlight>
              </a:rPr>
            </a:br>
            <a:r>
              <a:rPr lang="en-US" sz="1200">
                <a:solidFill>
                  <a:srgbClr val="993300"/>
                </a:solidFill>
                <a:highlight>
                  <a:srgbClr val="FFFFFF"/>
                </a:highlight>
              </a:rPr>
              <a:t>    if (fn:lower-case(xs:string(../Hidden_machine)) eq "0000") then "Unknown CPU type"</a:t>
            </a:r>
            <a:br>
              <a:rPr lang="en-US" sz="1200">
                <a:solidFill>
                  <a:srgbClr val="000000"/>
                </a:solidFill>
                <a:highlight>
                  <a:srgbClr val="FFFFFF"/>
                </a:highlight>
              </a:rPr>
            </a:br>
            <a:r>
              <a:rPr lang="en-US" sz="1200">
                <a:solidFill>
                  <a:srgbClr val="993300"/>
                </a:solidFill>
                <a:highlight>
                  <a:srgbClr val="FFFFFF"/>
                </a:highlight>
              </a:rPr>
              <a:t>    else if (fn:lower-case(xs:string(../Hidden_machine)) eq "d301") then "Matsushita AM33"</a:t>
            </a:r>
            <a:br>
              <a:rPr lang="en-US" sz="1200">
                <a:solidFill>
                  <a:srgbClr val="000000"/>
                </a:solidFill>
                <a:highlight>
                  <a:srgbClr val="FFFFFF"/>
                </a:highlight>
              </a:rPr>
            </a:br>
            <a:r>
              <a:rPr lang="en-US" sz="1200">
                <a:solidFill>
                  <a:srgbClr val="993300"/>
                </a:solidFill>
                <a:highlight>
                  <a:srgbClr val="FFFFFF"/>
                </a:highlight>
              </a:rPr>
              <a:t>    else if (fn:lower-case(xs:string(../Hidden_machine)) eq "6486") then "x64" </a:t>
            </a:r>
            <a:br>
              <a:rPr lang="en-US" sz="1200">
                <a:solidFill>
                  <a:srgbClr val="000000"/>
                </a:solidFill>
                <a:highlight>
                  <a:srgbClr val="FFFFFF"/>
                </a:highlight>
              </a:rPr>
            </a:br>
            <a:r>
              <a:rPr lang="en-US" sz="1200">
                <a:solidFill>
                  <a:srgbClr val="993300"/>
                </a:solidFill>
                <a:highlight>
                  <a:srgbClr val="FFFFFF"/>
                </a:highlight>
              </a:rPr>
              <a:t>    else if (fn:lower-case(xs:string(../Hidden_machine)) eq "c001") then "ARM little endian" </a:t>
            </a:r>
            <a:br>
              <a:rPr lang="en-US" sz="1200">
                <a:solidFill>
                  <a:srgbClr val="000000"/>
                </a:solidFill>
                <a:highlight>
                  <a:srgbClr val="FFFFFF"/>
                </a:highlight>
              </a:rPr>
            </a:br>
            <a:r>
              <a:rPr lang="en-US" sz="1200">
                <a:solidFill>
                  <a:srgbClr val="993300"/>
                </a:solidFill>
                <a:highlight>
                  <a:srgbClr val="FFFFFF"/>
                </a:highlight>
              </a:rPr>
              <a:t>    else if (fn:lower-case(xs:string(../Hidden_machine)) eq "64aa") then "ARM64 little endian"</a:t>
            </a:r>
            <a:br>
              <a:rPr lang="en-US" sz="1200">
                <a:solidFill>
                  <a:srgbClr val="000000"/>
                </a:solidFill>
                <a:highlight>
                  <a:srgbClr val="FFFFFF"/>
                </a:highlight>
              </a:rPr>
            </a:br>
            <a:r>
              <a:rPr lang="en-US" sz="1200">
                <a:solidFill>
                  <a:srgbClr val="993300"/>
                </a:solidFill>
                <a:highlight>
                  <a:srgbClr val="FFFFFF"/>
                </a:highlight>
              </a:rPr>
              <a:t>    else if (fn:lower-case(xs:string(../Hidden_machine)) eq "c401") then "ARM Thumb-2 little endian" </a:t>
            </a:r>
            <a:br>
              <a:rPr lang="en-US" sz="1200">
                <a:solidFill>
                  <a:srgbClr val="000000"/>
                </a:solidFill>
                <a:highlight>
                  <a:srgbClr val="FFFFFF"/>
                </a:highlight>
              </a:rPr>
            </a:br>
            <a:r>
              <a:rPr lang="en-US" sz="1200">
                <a:solidFill>
                  <a:srgbClr val="993300"/>
                </a:solidFill>
                <a:highlight>
                  <a:srgbClr val="FFFFFF"/>
                </a:highlight>
              </a:rPr>
              <a:t>    else if (fn:lower-case(xs:string(../Hidden_machine)) eq "bc0e") then "EFI Byte Code" </a:t>
            </a:r>
            <a:br>
              <a:rPr lang="en-US" sz="1200">
                <a:solidFill>
                  <a:srgbClr val="000000"/>
                </a:solidFill>
                <a:highlight>
                  <a:srgbClr val="FFFFFF"/>
                </a:highlight>
              </a:rPr>
            </a:br>
            <a:r>
              <a:rPr lang="en-US" sz="1200">
                <a:solidFill>
                  <a:srgbClr val="993300"/>
                </a:solidFill>
                <a:highlight>
                  <a:srgbClr val="FFFFFF"/>
                </a:highlight>
              </a:rPr>
              <a:t>    </a:t>
            </a:r>
            <a:r>
              <a:rPr lang="en-US" sz="1200">
                <a:solidFill>
                  <a:srgbClr val="993300"/>
                </a:solidFill>
                <a:highlight>
                  <a:srgbClr val="FFFF00"/>
                </a:highlight>
              </a:rPr>
              <a:t>else if (fn:lower-case(xs:string(../Hidden_machine)) eq "4c01") then "Intel 386 or later processors and compatible processors" </a:t>
            </a:r>
            <a:br>
              <a:rPr lang="en-US" sz="1200">
                <a:solidFill>
                  <a:srgbClr val="000000"/>
                </a:solidFill>
                <a:highlight>
                  <a:srgbClr val="FFFFFF"/>
                </a:highlight>
              </a:rPr>
            </a:br>
            <a:r>
              <a:rPr lang="en-US" sz="1200">
                <a:solidFill>
                  <a:srgbClr val="993300"/>
                </a:solidFill>
                <a:highlight>
                  <a:srgbClr val="FFFFFF"/>
                </a:highlight>
              </a:rPr>
              <a:t>    else if (fn:lower-case(xs:string(../Hidden_machine)) eq "0002") then "Intel Itanium processor family"</a:t>
            </a:r>
            <a:br>
              <a:rPr lang="en-US" sz="1200">
                <a:solidFill>
                  <a:srgbClr val="000000"/>
                </a:solidFill>
                <a:highlight>
                  <a:srgbClr val="FFFFFF"/>
                </a:highlight>
              </a:rPr>
            </a:br>
            <a:r>
              <a:rPr lang="en-US" sz="1200">
                <a:solidFill>
                  <a:srgbClr val="993300"/>
                </a:solidFill>
                <a:highlight>
                  <a:srgbClr val="FFFFFF"/>
                </a:highlight>
              </a:rPr>
              <a:t>    else if (fn:lower-case(xs:string(../Hidden_machine)) eq "4190") then "Mitsubishi M32R little endian"  </a:t>
            </a:r>
            <a:br>
              <a:rPr lang="en-US" sz="1200">
                <a:solidFill>
                  <a:srgbClr val="000000"/>
                </a:solidFill>
                <a:highlight>
                  <a:srgbClr val="FFFFFF"/>
                </a:highlight>
              </a:rPr>
            </a:br>
            <a:r>
              <a:rPr lang="en-US" sz="1200">
                <a:solidFill>
                  <a:srgbClr val="993300"/>
                </a:solidFill>
                <a:highlight>
                  <a:srgbClr val="FFFFFF"/>
                </a:highlight>
              </a:rPr>
              <a:t>    else if (fn:lower-case(xs:string(../Hidden_machine)) eq "6602") then "MIPS16"  </a:t>
            </a:r>
            <a:br>
              <a:rPr lang="en-US" sz="1200">
                <a:solidFill>
                  <a:srgbClr val="000000"/>
                </a:solidFill>
                <a:highlight>
                  <a:srgbClr val="FFFFFF"/>
                </a:highlight>
              </a:rPr>
            </a:br>
            <a:r>
              <a:rPr lang="en-US" sz="1200">
                <a:solidFill>
                  <a:srgbClr val="993300"/>
                </a:solidFill>
                <a:highlight>
                  <a:srgbClr val="FFFFFF"/>
                </a:highlight>
              </a:rPr>
              <a:t>    else if (fn:lower-case(xs:string(../Hidden_machine)) eq "6603") then "MIPS with FPU"</a:t>
            </a:r>
            <a:br>
              <a:rPr lang="en-US" sz="1200">
                <a:solidFill>
                  <a:srgbClr val="000000"/>
                </a:solidFill>
                <a:highlight>
                  <a:srgbClr val="FFFFFF"/>
                </a:highlight>
              </a:rPr>
            </a:br>
            <a:r>
              <a:rPr lang="en-US" sz="1200">
                <a:solidFill>
                  <a:srgbClr val="993300"/>
                </a:solidFill>
                <a:highlight>
                  <a:srgbClr val="FFFFFF"/>
                </a:highlight>
              </a:rPr>
              <a:t>    else if (fn:lower-case(xs:string(../Hidden_machine)) eq "6604") then "MIPS16 with FPU"</a:t>
            </a:r>
            <a:br>
              <a:rPr lang="en-US" sz="1200">
                <a:solidFill>
                  <a:srgbClr val="000000"/>
                </a:solidFill>
                <a:highlight>
                  <a:srgbClr val="FFFFFF"/>
                </a:highlight>
              </a:rPr>
            </a:br>
            <a:r>
              <a:rPr lang="en-US" sz="1200">
                <a:solidFill>
                  <a:srgbClr val="993300"/>
                </a:solidFill>
                <a:highlight>
                  <a:srgbClr val="FFFFFF"/>
                </a:highlight>
              </a:rPr>
              <a:t>    else if (fn:lower-case(xs:string(../Hidden_machine)) eq "f001") then "PowerPC little endian"  </a:t>
            </a:r>
            <a:br>
              <a:rPr lang="en-US" sz="1200">
                <a:solidFill>
                  <a:srgbClr val="000000"/>
                </a:solidFill>
                <a:highlight>
                  <a:srgbClr val="FFFFFF"/>
                </a:highlight>
              </a:rPr>
            </a:br>
            <a:r>
              <a:rPr lang="en-US" sz="1200">
                <a:solidFill>
                  <a:srgbClr val="993300"/>
                </a:solidFill>
                <a:highlight>
                  <a:srgbClr val="FFFFFF"/>
                </a:highlight>
              </a:rPr>
              <a:t>    else if (fn:lower-case(xs:string(../Hidden_machine)) eq "f101") then "PowerPC with floating point support"</a:t>
            </a:r>
            <a:br>
              <a:rPr lang="en-US" sz="1200">
                <a:solidFill>
                  <a:srgbClr val="000000"/>
                </a:solidFill>
                <a:highlight>
                  <a:srgbClr val="FFFFFF"/>
                </a:highlight>
              </a:rPr>
            </a:br>
            <a:r>
              <a:rPr lang="en-US" sz="1200">
                <a:solidFill>
                  <a:srgbClr val="993300"/>
                </a:solidFill>
                <a:highlight>
                  <a:srgbClr val="FFFFFF"/>
                </a:highlight>
              </a:rPr>
              <a:t>    else if (fn:lower-case(xs:string(../Hidden_machine)) eq "6601") then "MIPS little endian"</a:t>
            </a:r>
            <a:br>
              <a:rPr lang="en-US" sz="1200">
                <a:solidFill>
                  <a:srgbClr val="000000"/>
                </a:solidFill>
                <a:highlight>
                  <a:srgbClr val="FFFFFF"/>
                </a:highlight>
              </a:rPr>
            </a:br>
            <a:r>
              <a:rPr lang="en-US" sz="1200">
                <a:solidFill>
                  <a:srgbClr val="993300"/>
                </a:solidFill>
                <a:highlight>
                  <a:srgbClr val="FFFFFF"/>
                </a:highlight>
              </a:rPr>
              <a:t>    else if (fn:lower-case(xs:string(../Hidden_machine)) eq "3250") then "RISC-V 32-bit address space"</a:t>
            </a:r>
            <a:br>
              <a:rPr lang="en-US" sz="1200">
                <a:solidFill>
                  <a:srgbClr val="000000"/>
                </a:solidFill>
                <a:highlight>
                  <a:srgbClr val="FFFFFF"/>
                </a:highlight>
              </a:rPr>
            </a:br>
            <a:r>
              <a:rPr lang="en-US" sz="1200">
                <a:solidFill>
                  <a:srgbClr val="993300"/>
                </a:solidFill>
                <a:highlight>
                  <a:srgbClr val="FFFFFF"/>
                </a:highlight>
              </a:rPr>
              <a:t>    else if (fn:lower-case(xs:string(../Hidden_machine)) eq "6450") then "RISC-V 64-bit address space"</a:t>
            </a:r>
            <a:br>
              <a:rPr lang="en-US" sz="1200">
                <a:solidFill>
                  <a:srgbClr val="000000"/>
                </a:solidFill>
                <a:highlight>
                  <a:srgbClr val="FFFFFF"/>
                </a:highlight>
              </a:rPr>
            </a:br>
            <a:r>
              <a:rPr lang="en-US" sz="1200">
                <a:solidFill>
                  <a:srgbClr val="993300"/>
                </a:solidFill>
                <a:highlight>
                  <a:srgbClr val="FFFFFF"/>
                </a:highlight>
              </a:rPr>
              <a:t>    else if (fn:lower-case(xs:string(../Hidden_machine)) eq "2851") then "RISC-V 128-bit address space" </a:t>
            </a:r>
            <a:br>
              <a:rPr lang="en-US" sz="1200">
                <a:solidFill>
                  <a:srgbClr val="000000"/>
                </a:solidFill>
                <a:highlight>
                  <a:srgbClr val="FFFFFF"/>
                </a:highlight>
              </a:rPr>
            </a:br>
            <a:r>
              <a:rPr lang="en-US" sz="1200">
                <a:solidFill>
                  <a:srgbClr val="993300"/>
                </a:solidFill>
                <a:highlight>
                  <a:srgbClr val="FFFFFF"/>
                </a:highlight>
              </a:rPr>
              <a:t>    else if (fn:lower-case(xs:string(../Hidden_machine)) eq "a201") then "Hitachi SH3"  </a:t>
            </a:r>
            <a:br>
              <a:rPr lang="en-US" sz="1200">
                <a:solidFill>
                  <a:srgbClr val="000000"/>
                </a:solidFill>
                <a:highlight>
                  <a:srgbClr val="FFFFFF"/>
                </a:highlight>
              </a:rPr>
            </a:br>
            <a:r>
              <a:rPr lang="en-US" sz="1200">
                <a:solidFill>
                  <a:srgbClr val="993300"/>
                </a:solidFill>
                <a:highlight>
                  <a:srgbClr val="FFFFFF"/>
                </a:highlight>
              </a:rPr>
              <a:t>    else if (fn:lower-case(xs:string(../Hidden_machine)) eq "a301") then "Hitachi SH3 DSP" </a:t>
            </a:r>
            <a:br>
              <a:rPr lang="en-US" sz="1200">
                <a:solidFill>
                  <a:srgbClr val="000000"/>
                </a:solidFill>
                <a:highlight>
                  <a:srgbClr val="FFFFFF"/>
                </a:highlight>
              </a:rPr>
            </a:br>
            <a:r>
              <a:rPr lang="en-US" sz="1200">
                <a:solidFill>
                  <a:srgbClr val="993300"/>
                </a:solidFill>
                <a:highlight>
                  <a:srgbClr val="FFFFFF"/>
                </a:highlight>
              </a:rPr>
              <a:t>    else if (fn:lower-case(xs:string(../Hidden_machine)) eq "a601") then "Hitachi SH4" </a:t>
            </a:r>
            <a:br>
              <a:rPr lang="en-US" sz="1200">
                <a:solidFill>
                  <a:srgbClr val="000000"/>
                </a:solidFill>
                <a:highlight>
                  <a:srgbClr val="FFFFFF"/>
                </a:highlight>
              </a:rPr>
            </a:br>
            <a:r>
              <a:rPr lang="en-US" sz="1200">
                <a:solidFill>
                  <a:srgbClr val="993300"/>
                </a:solidFill>
                <a:highlight>
                  <a:srgbClr val="FFFFFF"/>
                </a:highlight>
              </a:rPr>
              <a:t>    else if (fn:lower-case(xs:string(../Hidden_machine)) eq "a801") then "Hitachi SH5"  </a:t>
            </a:r>
            <a:br>
              <a:rPr lang="en-US" sz="1200">
                <a:solidFill>
                  <a:srgbClr val="000000"/>
                </a:solidFill>
                <a:highlight>
                  <a:srgbClr val="FFFFFF"/>
                </a:highlight>
              </a:rPr>
            </a:br>
            <a:r>
              <a:rPr lang="en-US" sz="1200">
                <a:solidFill>
                  <a:srgbClr val="993300"/>
                </a:solidFill>
                <a:highlight>
                  <a:srgbClr val="FFFFFF"/>
                </a:highlight>
              </a:rPr>
              <a:t>    else if (fn:lower-case(xs:string(../Hidden_machine)) eq "c201") then "Thumb"</a:t>
            </a:r>
            <a:br>
              <a:rPr lang="en-US" sz="1200">
                <a:solidFill>
                  <a:srgbClr val="000000"/>
                </a:solidFill>
                <a:highlight>
                  <a:srgbClr val="FFFFFF"/>
                </a:highlight>
              </a:rPr>
            </a:br>
            <a:r>
              <a:rPr lang="en-US" sz="1200">
                <a:solidFill>
                  <a:srgbClr val="993300"/>
                </a:solidFill>
                <a:highlight>
                  <a:srgbClr val="FFFFFF"/>
                </a:highlight>
              </a:rPr>
              <a:t>    else if (fn:lower-case(xs:string(../Hidden_machine)) eq "6901") then "MIPS little-endian WCE v2"</a:t>
            </a:r>
            <a:br>
              <a:rPr lang="en-US" sz="1200">
                <a:solidFill>
                  <a:srgbClr val="000000"/>
                </a:solidFill>
                <a:highlight>
                  <a:srgbClr val="FFFFFF"/>
                </a:highlight>
              </a:rPr>
            </a:br>
            <a:r>
              <a:rPr lang="en-US" sz="1200">
                <a:solidFill>
                  <a:srgbClr val="993300"/>
                </a:solidFill>
                <a:highlight>
                  <a:srgbClr val="FFFFFF"/>
                </a:highlight>
              </a:rPr>
              <a:t>    else if (fn:lower-case(xs:string(../Hidden_machine)) eq "6201") then "MIPS R3000" </a:t>
            </a:r>
            <a:br>
              <a:rPr lang="en-US" sz="1200">
                <a:solidFill>
                  <a:srgbClr val="000000"/>
                </a:solidFill>
                <a:highlight>
                  <a:srgbClr val="FFFFFF"/>
                </a:highlight>
              </a:rPr>
            </a:br>
            <a:r>
              <a:rPr lang="en-US" sz="1200">
                <a:solidFill>
                  <a:srgbClr val="993300"/>
                </a:solidFill>
                <a:highlight>
                  <a:srgbClr val="FFFFFF"/>
                </a:highlight>
              </a:rPr>
              <a:t>    else if (fn:lower-case(xs:string(../Hidden_machine)) eq "6801") then "MIPS R10000"  </a:t>
            </a:r>
            <a:br>
              <a:rPr lang="en-US" sz="1200">
                <a:solidFill>
                  <a:srgbClr val="000000"/>
                </a:solidFill>
                <a:highlight>
                  <a:srgbClr val="FFFFFF"/>
                </a:highlight>
              </a:rPr>
            </a:br>
            <a:r>
              <a:rPr lang="en-US" sz="1200">
                <a:solidFill>
                  <a:srgbClr val="993300"/>
                </a:solidFill>
                <a:highlight>
                  <a:srgbClr val="FFFFFF"/>
                </a:highlight>
              </a:rPr>
              <a:t>    else if (fn:lower-case(xs:string(../Hidden_machine)) eq "8301") then "old Alpha AXP" </a:t>
            </a:r>
            <a:br>
              <a:rPr lang="en-US" sz="1200">
                <a:solidFill>
                  <a:srgbClr val="000000"/>
                </a:solidFill>
                <a:highlight>
                  <a:srgbClr val="FFFFFF"/>
                </a:highlight>
              </a:rPr>
            </a:br>
            <a:r>
              <a:rPr lang="en-US" sz="1200">
                <a:solidFill>
                  <a:srgbClr val="993300"/>
                </a:solidFill>
                <a:highlight>
                  <a:srgbClr val="FFFFFF"/>
                </a:highlight>
              </a:rPr>
              <a:t>    else if (fn:lower-case(xs:string(../Hidden_machine)) eq "8401") then "Alpha AXP" </a:t>
            </a:r>
            <a:br>
              <a:rPr lang="en-US" sz="1200">
                <a:solidFill>
                  <a:srgbClr val="000000"/>
                </a:solidFill>
                <a:highlight>
                  <a:srgbClr val="FFFFFF"/>
                </a:highlight>
              </a:rPr>
            </a:br>
            <a:r>
              <a:rPr lang="en-US" sz="1200">
                <a:solidFill>
                  <a:srgbClr val="993300"/>
                </a:solidFill>
                <a:highlight>
                  <a:srgbClr val="FFFFFF"/>
                </a:highlight>
              </a:rPr>
              <a:t>    else if (fn:lower-case(xs:string(../Hidden_machine)) eq "6802") then "Motorola 68000 series" </a:t>
            </a:r>
            <a:br>
              <a:rPr lang="en-US" sz="1200">
                <a:solidFill>
                  <a:srgbClr val="000000"/>
                </a:solidFill>
                <a:highlight>
                  <a:srgbClr val="FFFFFF"/>
                </a:highlight>
              </a:rPr>
            </a:br>
            <a:r>
              <a:rPr lang="en-US" sz="1200">
                <a:solidFill>
                  <a:srgbClr val="993300"/>
                </a:solidFill>
                <a:highlight>
                  <a:srgbClr val="FFFFFF"/>
                </a:highlight>
              </a:rPr>
              <a:t>    else if (fn:lower-case(xs:string(../Hidden_machine)) eq "8402") then "Alpha AXP 64-bit" </a:t>
            </a:r>
            <a:br>
              <a:rPr lang="en-US" sz="1200">
                <a:solidFill>
                  <a:srgbClr val="000000"/>
                </a:solidFill>
                <a:highlight>
                  <a:srgbClr val="FFFFFF"/>
                </a:highlight>
              </a:rPr>
            </a:br>
            <a:r>
              <a:rPr lang="en-US" sz="1200">
                <a:solidFill>
                  <a:srgbClr val="993300"/>
                </a:solidFill>
                <a:highlight>
                  <a:srgbClr val="FFFFFF"/>
                </a:highlight>
              </a:rPr>
              <a:t>    else if (fn:lower-case(xs:string(../Hidden_machine)) eq "eec0") then "clr pure MSIL" </a:t>
            </a:r>
            <a:br>
              <a:rPr lang="en-US" sz="1200">
                <a:solidFill>
                  <a:srgbClr val="000000"/>
                </a:solidFill>
                <a:highlight>
                  <a:srgbClr val="FFFFFF"/>
                </a:highlight>
              </a:rPr>
            </a:br>
            <a:r>
              <a:rPr lang="en-US" sz="1200">
                <a:solidFill>
                  <a:srgbClr val="993300"/>
                </a:solidFill>
                <a:highlight>
                  <a:srgbClr val="FFFFFF"/>
                </a:highlight>
              </a:rPr>
              <a:t>    else xs:string(../Hidden_machine)}’</a:t>
            </a:r>
            <a:r>
              <a:rPr lang="en-US" sz="1200">
                <a:solidFill>
                  <a:srgbClr val="000000"/>
                </a:solidFill>
                <a:highlight>
                  <a:srgbClr val="FFFFFF"/>
                </a:highlight>
              </a:rPr>
              <a:t> </a:t>
            </a:r>
            <a:r>
              <a:rPr lang="en-US" sz="1200">
                <a:solidFill>
                  <a:srgbClr val="000096"/>
                </a:solidFill>
                <a:highlight>
                  <a:srgbClr val="FFFFFF"/>
                </a:highlight>
              </a:rPr>
              <a:t>/&gt;</a:t>
            </a:r>
          </a:p>
        </p:txBody>
      </p:sp>
      <p:sp>
        <p:nvSpPr>
          <p:cNvPr id="3" name="Rectangle 2">
            <a:extLst>
              <a:ext uri="{FF2B5EF4-FFF2-40B4-BE49-F238E27FC236}">
                <a16:creationId xmlns:a16="http://schemas.microsoft.com/office/drawing/2014/main" id="{5DC465FE-B42C-459C-A159-3E86EB4C66B7}"/>
              </a:ext>
            </a:extLst>
          </p:cNvPr>
          <p:cNvSpPr/>
          <p:nvPr/>
        </p:nvSpPr>
        <p:spPr>
          <a:xfrm>
            <a:off x="1704814" y="1720312"/>
            <a:ext cx="8725545" cy="2479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841889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688926-41A5-4696-9517-16D02E326D79}"/>
              </a:ext>
            </a:extLst>
          </p:cNvPr>
          <p:cNvSpPr/>
          <p:nvPr/>
        </p:nvSpPr>
        <p:spPr>
          <a:xfrm>
            <a:off x="1939871" y="179685"/>
            <a:ext cx="6522204" cy="6555641"/>
          </a:xfrm>
          <a:prstGeom prst="rect">
            <a:avLst/>
          </a:prstGeom>
          <a:ln>
            <a:solidFill>
              <a:schemeClr val="bg1">
                <a:lumMod val="65000"/>
              </a:schemeClr>
            </a:solidFill>
          </a:ln>
        </p:spPr>
        <p:txBody>
          <a:bodyPr wrap="square">
            <a:spAutoFit/>
          </a:bodyPr>
          <a:lstStyle/>
          <a:p>
            <a:r>
              <a:rPr lang="en-US" sz="1050">
                <a:solidFill>
                  <a:srgbClr val="003296"/>
                </a:solidFill>
                <a:highlight>
                  <a:srgbClr val="FFFFFF"/>
                </a:highlight>
              </a:rPr>
              <a:t>&lt;xs:group</a:t>
            </a:r>
            <a:r>
              <a:rPr lang="en-US" sz="1050">
                <a:solidFill>
                  <a:srgbClr val="F5844C"/>
                </a:solidFill>
                <a:highlight>
                  <a:srgbClr val="FFFFFF"/>
                </a:highlight>
              </a:rPr>
              <a:t> name</a:t>
            </a:r>
            <a:r>
              <a:rPr lang="en-US" sz="1050">
                <a:solidFill>
                  <a:srgbClr val="FF8040"/>
                </a:solidFill>
                <a:highlight>
                  <a:srgbClr val="FFFFFF"/>
                </a:highlight>
              </a:rPr>
              <a:t>=</a:t>
            </a:r>
            <a:r>
              <a:rPr lang="en-US" sz="1050">
                <a:solidFill>
                  <a:srgbClr val="993300"/>
                </a:solidFill>
                <a:highlight>
                  <a:srgbClr val="FFFFFF"/>
                </a:highlight>
              </a:rPr>
              <a:t>"</a:t>
            </a:r>
            <a:r>
              <a:rPr lang="en-US" sz="1050">
                <a:solidFill>
                  <a:srgbClr val="993300"/>
                </a:solidFill>
                <a:highlight>
                  <a:srgbClr val="FFFF00"/>
                </a:highlight>
              </a:rPr>
              <a:t>hidden_machine_Group</a:t>
            </a:r>
            <a:r>
              <a:rPr lang="en-US" sz="1050">
                <a:solidFill>
                  <a:srgbClr val="993300"/>
                </a:solidFill>
                <a:highlight>
                  <a:srgbClr val="FFFFFF"/>
                </a:highlight>
              </a:rPr>
              <a:t>"</a:t>
            </a:r>
            <a:r>
              <a:rPr lang="en-US" sz="1050">
                <a:solidFill>
                  <a:srgbClr val="000096"/>
                </a:solidFill>
                <a:highlight>
                  <a:srgbClr val="FFFFFF"/>
                </a:highlight>
              </a:rPr>
              <a:t>&gt;</a:t>
            </a:r>
            <a:r>
              <a:rPr lang="en-US" sz="1050">
                <a:solidFill>
                  <a:srgbClr val="000000"/>
                </a:solidFill>
                <a:highlight>
                  <a:srgbClr val="FFFFFF"/>
                </a:highlight>
              </a:rPr>
              <a:t> </a:t>
            </a:r>
            <a:br>
              <a:rPr lang="en-US" sz="1050">
                <a:solidFill>
                  <a:srgbClr val="000000"/>
                </a:solidFill>
                <a:highlight>
                  <a:srgbClr val="FFFFFF"/>
                </a:highlight>
              </a:rPr>
            </a:br>
            <a:r>
              <a:rPr lang="en-US" sz="1050">
                <a:solidFill>
                  <a:srgbClr val="000000"/>
                </a:solidFill>
                <a:highlight>
                  <a:srgbClr val="FFFFFF"/>
                </a:highlight>
              </a:rPr>
              <a:t>    </a:t>
            </a:r>
            <a:r>
              <a:rPr lang="en-US" sz="1050">
                <a:solidFill>
                  <a:srgbClr val="003296"/>
                </a:solidFill>
                <a:highlight>
                  <a:srgbClr val="FFFFFF"/>
                </a:highlight>
              </a:rPr>
              <a:t>&lt;xs:sequence&gt;</a:t>
            </a:r>
            <a:br>
              <a:rPr lang="en-US" sz="1050">
                <a:solidFill>
                  <a:srgbClr val="000000"/>
                </a:solidFill>
                <a:highlight>
                  <a:srgbClr val="FFFFFF"/>
                </a:highlight>
              </a:rPr>
            </a:br>
            <a:r>
              <a:rPr lang="en-US" sz="1050">
                <a:solidFill>
                  <a:srgbClr val="000000"/>
                </a:solidFill>
                <a:highlight>
                  <a:srgbClr val="FFFFFF"/>
                </a:highlight>
              </a:rPr>
              <a:t>        </a:t>
            </a:r>
            <a:r>
              <a:rPr lang="en-US" sz="1050">
                <a:solidFill>
                  <a:srgbClr val="003296"/>
                </a:solidFill>
                <a:highlight>
                  <a:srgbClr val="FFFFFF"/>
                </a:highlight>
              </a:rPr>
              <a:t>&lt;xs:element</a:t>
            </a:r>
            <a:r>
              <a:rPr lang="en-US" sz="1050">
                <a:solidFill>
                  <a:srgbClr val="F5844C"/>
                </a:solidFill>
                <a:highlight>
                  <a:srgbClr val="FFFFFF"/>
                </a:highlight>
              </a:rPr>
              <a:t> name</a:t>
            </a:r>
            <a:r>
              <a:rPr lang="en-US" sz="1050">
                <a:solidFill>
                  <a:srgbClr val="FF8040"/>
                </a:solidFill>
                <a:highlight>
                  <a:srgbClr val="FFFFFF"/>
                </a:highlight>
              </a:rPr>
              <a:t>=</a:t>
            </a:r>
            <a:r>
              <a:rPr lang="en-US" sz="1050">
                <a:solidFill>
                  <a:srgbClr val="993300"/>
                </a:solidFill>
                <a:highlight>
                  <a:srgbClr val="FFFFFF"/>
                </a:highlight>
              </a:rPr>
              <a:t>"</a:t>
            </a:r>
            <a:r>
              <a:rPr lang="en-US" sz="1050">
                <a:solidFill>
                  <a:srgbClr val="993300"/>
                </a:solidFill>
                <a:highlight>
                  <a:srgbClr val="FFFF00"/>
                </a:highlight>
              </a:rPr>
              <a:t>Hidden_machine</a:t>
            </a:r>
            <a:r>
              <a:rPr lang="en-US" sz="1050">
                <a:solidFill>
                  <a:srgbClr val="993300"/>
                </a:solidFill>
                <a:highlight>
                  <a:srgbClr val="FFFFFF"/>
                </a:highlight>
              </a:rPr>
              <a:t>"</a:t>
            </a:r>
            <a:r>
              <a:rPr lang="en-US" sz="1050">
                <a:solidFill>
                  <a:srgbClr val="F5844C"/>
                </a:solidFill>
                <a:highlight>
                  <a:srgbClr val="FFFFFF"/>
                </a:highlight>
              </a:rPr>
              <a:t> type</a:t>
            </a:r>
            <a:r>
              <a:rPr lang="en-US" sz="1050">
                <a:solidFill>
                  <a:srgbClr val="FF8040"/>
                </a:solidFill>
                <a:highlight>
                  <a:srgbClr val="FFFFFF"/>
                </a:highlight>
              </a:rPr>
              <a:t>=</a:t>
            </a:r>
            <a:r>
              <a:rPr lang="en-US" sz="1050">
                <a:solidFill>
                  <a:srgbClr val="993300"/>
                </a:solidFill>
                <a:highlight>
                  <a:srgbClr val="FFFFFF"/>
                </a:highlight>
              </a:rPr>
              <a:t>"xs:hexBinary"</a:t>
            </a:r>
            <a:r>
              <a:rPr lang="en-US" sz="1050">
                <a:solidFill>
                  <a:srgbClr val="F5844C"/>
                </a:solidFill>
                <a:highlight>
                  <a:srgbClr val="FFFFFF"/>
                </a:highlight>
              </a:rPr>
              <a:t> dfdl:length</a:t>
            </a:r>
            <a:r>
              <a:rPr lang="en-US" sz="1050">
                <a:solidFill>
                  <a:srgbClr val="FF8040"/>
                </a:solidFill>
                <a:highlight>
                  <a:srgbClr val="FFFFFF"/>
                </a:highlight>
              </a:rPr>
              <a:t>=</a:t>
            </a:r>
            <a:r>
              <a:rPr lang="en-US" sz="1050">
                <a:solidFill>
                  <a:srgbClr val="993300"/>
                </a:solidFill>
                <a:highlight>
                  <a:srgbClr val="FFFFFF"/>
                </a:highlight>
              </a:rPr>
              <a:t>"2"</a:t>
            </a:r>
            <a:br>
              <a:rPr lang="en-US" sz="1050">
                <a:solidFill>
                  <a:srgbClr val="000000"/>
                </a:solidFill>
                <a:highlight>
                  <a:srgbClr val="FFFFFF"/>
                </a:highlight>
              </a:rPr>
            </a:br>
            <a:r>
              <a:rPr lang="en-US" sz="1050">
                <a:solidFill>
                  <a:srgbClr val="F5844C"/>
                </a:solidFill>
                <a:highlight>
                  <a:srgbClr val="FFFFFF"/>
                </a:highlight>
              </a:rPr>
              <a:t>            dfdl:lengthKind</a:t>
            </a:r>
            <a:r>
              <a:rPr lang="en-US" sz="1050">
                <a:solidFill>
                  <a:srgbClr val="FF8040"/>
                </a:solidFill>
                <a:highlight>
                  <a:srgbClr val="FFFFFF"/>
                </a:highlight>
              </a:rPr>
              <a:t>=</a:t>
            </a:r>
            <a:r>
              <a:rPr lang="en-US" sz="1050">
                <a:solidFill>
                  <a:srgbClr val="993300"/>
                </a:solidFill>
                <a:highlight>
                  <a:srgbClr val="FFFFFF"/>
                </a:highlight>
              </a:rPr>
              <a:t>"explicit"</a:t>
            </a:r>
            <a:r>
              <a:rPr lang="en-US" sz="1050">
                <a:solidFill>
                  <a:srgbClr val="F5844C"/>
                </a:solidFill>
                <a:highlight>
                  <a:srgbClr val="FFFFFF"/>
                </a:highlight>
              </a:rPr>
              <a:t> dfdl:lengthUnits</a:t>
            </a:r>
            <a:r>
              <a:rPr lang="en-US" sz="1050">
                <a:solidFill>
                  <a:srgbClr val="FF8040"/>
                </a:solidFill>
                <a:highlight>
                  <a:srgbClr val="FFFFFF"/>
                </a:highlight>
              </a:rPr>
              <a:t>=</a:t>
            </a:r>
            <a:r>
              <a:rPr lang="en-US" sz="1050">
                <a:solidFill>
                  <a:srgbClr val="993300"/>
                </a:solidFill>
                <a:highlight>
                  <a:srgbClr val="FFFFFF"/>
                </a:highlight>
              </a:rPr>
              <a:t>"bytes"</a:t>
            </a:r>
            <a:r>
              <a:rPr lang="en-US" sz="1050">
                <a:solidFill>
                  <a:srgbClr val="F5844C"/>
                </a:solidFill>
                <a:highlight>
                  <a:srgbClr val="FFFFFF"/>
                </a:highlight>
              </a:rPr>
              <a:t> dfdl:outputValueCalc</a:t>
            </a:r>
            <a:r>
              <a:rPr lang="en-US" sz="1050">
                <a:solidFill>
                  <a:srgbClr val="FF8040"/>
                </a:solidFill>
                <a:highlight>
                  <a:srgbClr val="FFFFFF"/>
                </a:highlight>
              </a:rPr>
              <a:t>=</a:t>
            </a:r>
            <a:r>
              <a:rPr lang="en-US" sz="1050">
                <a:solidFill>
                  <a:srgbClr val="993300"/>
                </a:solidFill>
                <a:highlight>
                  <a:srgbClr val="FFFFFF"/>
                </a:highlight>
              </a:rPr>
              <a:t>'{</a:t>
            </a:r>
            <a:br>
              <a:rPr lang="en-US" sz="1050">
                <a:solidFill>
                  <a:srgbClr val="000000"/>
                </a:solidFill>
                <a:highlight>
                  <a:srgbClr val="FFFFFF"/>
                </a:highlight>
              </a:rPr>
            </a:br>
            <a:r>
              <a:rPr lang="en-US" sz="1050">
                <a:solidFill>
                  <a:srgbClr val="993300"/>
                </a:solidFill>
                <a:highlight>
                  <a:srgbClr val="FFFFFF"/>
                </a:highlight>
              </a:rPr>
              <a:t>            if (../Machine eq "Unknown CPU type") then xs:hexBinary("0000")</a:t>
            </a:r>
            <a:br>
              <a:rPr lang="en-US" sz="1050">
                <a:solidFill>
                  <a:srgbClr val="000000"/>
                </a:solidFill>
                <a:highlight>
                  <a:srgbClr val="FFFFFF"/>
                </a:highlight>
              </a:rPr>
            </a:br>
            <a:r>
              <a:rPr lang="en-US" sz="1050">
                <a:solidFill>
                  <a:srgbClr val="993300"/>
                </a:solidFill>
                <a:highlight>
                  <a:srgbClr val="FFFFFF"/>
                </a:highlight>
              </a:rPr>
              <a:t>            else if (../Machine eq "Matsushita AM33") then xs:hexBinary("d301")</a:t>
            </a:r>
            <a:br>
              <a:rPr lang="en-US" sz="1050">
                <a:solidFill>
                  <a:srgbClr val="000000"/>
                </a:solidFill>
                <a:highlight>
                  <a:srgbClr val="FFFFFF"/>
                </a:highlight>
              </a:rPr>
            </a:br>
            <a:r>
              <a:rPr lang="en-US" sz="1050">
                <a:solidFill>
                  <a:srgbClr val="993300"/>
                </a:solidFill>
                <a:highlight>
                  <a:srgbClr val="FFFFFF"/>
                </a:highlight>
              </a:rPr>
              <a:t>            else if (../Machine eq "x64") then xs:hexBinary("6486") </a:t>
            </a:r>
            <a:br>
              <a:rPr lang="en-US" sz="1050">
                <a:solidFill>
                  <a:srgbClr val="000000"/>
                </a:solidFill>
                <a:highlight>
                  <a:srgbClr val="FFFFFF"/>
                </a:highlight>
              </a:rPr>
            </a:br>
            <a:r>
              <a:rPr lang="en-US" sz="1050">
                <a:solidFill>
                  <a:srgbClr val="993300"/>
                </a:solidFill>
                <a:highlight>
                  <a:srgbClr val="FFFFFF"/>
                </a:highlight>
              </a:rPr>
              <a:t>            else if (../Machine eq "ARM little endian") then  xs:hexBinary("c001")</a:t>
            </a:r>
            <a:br>
              <a:rPr lang="en-US" sz="1050">
                <a:solidFill>
                  <a:srgbClr val="000000"/>
                </a:solidFill>
                <a:highlight>
                  <a:srgbClr val="FFFFFF"/>
                </a:highlight>
              </a:rPr>
            </a:br>
            <a:r>
              <a:rPr lang="en-US" sz="1050">
                <a:solidFill>
                  <a:srgbClr val="993300"/>
                </a:solidFill>
                <a:highlight>
                  <a:srgbClr val="FFFFFF"/>
                </a:highlight>
              </a:rPr>
              <a:t>            else if (../Machine eq "ARM64 little endian") then  xs:hexBinary("64aa")</a:t>
            </a:r>
            <a:br>
              <a:rPr lang="en-US" sz="1050">
                <a:solidFill>
                  <a:srgbClr val="000000"/>
                </a:solidFill>
                <a:highlight>
                  <a:srgbClr val="FFFFFF"/>
                </a:highlight>
              </a:rPr>
            </a:br>
            <a:r>
              <a:rPr lang="en-US" sz="1050">
                <a:solidFill>
                  <a:srgbClr val="993300"/>
                </a:solidFill>
                <a:highlight>
                  <a:srgbClr val="FFFFFF"/>
                </a:highlight>
              </a:rPr>
              <a:t>            else if (../Machine eq "ARM Thumb-2 little endian") then  xs:hexBinary("c401") </a:t>
            </a:r>
            <a:br>
              <a:rPr lang="en-US" sz="1050">
                <a:solidFill>
                  <a:srgbClr val="000000"/>
                </a:solidFill>
                <a:highlight>
                  <a:srgbClr val="FFFFFF"/>
                </a:highlight>
              </a:rPr>
            </a:br>
            <a:r>
              <a:rPr lang="en-US" sz="1050">
                <a:solidFill>
                  <a:srgbClr val="993300"/>
                </a:solidFill>
                <a:highlight>
                  <a:srgbClr val="FFFFFF"/>
                </a:highlight>
              </a:rPr>
              <a:t>            else if (../Machine eq "EFI Byte Code") then xs:hexBinary("bc0e")</a:t>
            </a:r>
            <a:br>
              <a:rPr lang="en-US" sz="1050">
                <a:solidFill>
                  <a:srgbClr val="000000"/>
                </a:solidFill>
                <a:highlight>
                  <a:srgbClr val="FFFFFF"/>
                </a:highlight>
              </a:rPr>
            </a:br>
            <a:r>
              <a:rPr lang="en-US" sz="1050">
                <a:solidFill>
                  <a:srgbClr val="993300"/>
                </a:solidFill>
                <a:highlight>
                  <a:srgbClr val="FFFFFF"/>
                </a:highlight>
              </a:rPr>
              <a:t>            </a:t>
            </a:r>
            <a:r>
              <a:rPr lang="en-US" sz="1050">
                <a:solidFill>
                  <a:srgbClr val="993300"/>
                </a:solidFill>
                <a:highlight>
                  <a:srgbClr val="FFFF00"/>
                </a:highlight>
              </a:rPr>
              <a:t>else if (../Machine eq "Intel 386 or later processors and compatible processors") then xs:hexBinary("4c01")  </a:t>
            </a:r>
            <a:br>
              <a:rPr lang="en-US" sz="1050">
                <a:solidFill>
                  <a:srgbClr val="000000"/>
                </a:solidFill>
                <a:highlight>
                  <a:srgbClr val="FFFF00"/>
                </a:highlight>
              </a:rPr>
            </a:br>
            <a:r>
              <a:rPr lang="en-US" sz="1050">
                <a:solidFill>
                  <a:srgbClr val="993300"/>
                </a:solidFill>
                <a:highlight>
                  <a:srgbClr val="FFFFFF"/>
                </a:highlight>
              </a:rPr>
              <a:t>            else if (../Machine eq "Intel Itanium processor family") then xs:hexBinary("0002") </a:t>
            </a:r>
            <a:br>
              <a:rPr lang="en-US" sz="1050">
                <a:solidFill>
                  <a:srgbClr val="000000"/>
                </a:solidFill>
                <a:highlight>
                  <a:srgbClr val="FFFFFF"/>
                </a:highlight>
              </a:rPr>
            </a:br>
            <a:r>
              <a:rPr lang="en-US" sz="1050">
                <a:solidFill>
                  <a:srgbClr val="993300"/>
                </a:solidFill>
                <a:highlight>
                  <a:srgbClr val="FFFFFF"/>
                </a:highlight>
              </a:rPr>
              <a:t>            else if (../Machine eq "Mitsubishi M32R little endian") then xs:hexBinary("4190")</a:t>
            </a:r>
            <a:br>
              <a:rPr lang="en-US" sz="1050">
                <a:solidFill>
                  <a:srgbClr val="000000"/>
                </a:solidFill>
                <a:highlight>
                  <a:srgbClr val="FFFFFF"/>
                </a:highlight>
              </a:rPr>
            </a:br>
            <a:r>
              <a:rPr lang="en-US" sz="1050">
                <a:solidFill>
                  <a:srgbClr val="993300"/>
                </a:solidFill>
                <a:highlight>
                  <a:srgbClr val="FFFFFF"/>
                </a:highlight>
              </a:rPr>
              <a:t>            else if (../Machine eq "MIPS16") then  xs:hexBinary("6602")</a:t>
            </a:r>
            <a:br>
              <a:rPr lang="en-US" sz="1050">
                <a:solidFill>
                  <a:srgbClr val="000000"/>
                </a:solidFill>
                <a:highlight>
                  <a:srgbClr val="FFFFFF"/>
                </a:highlight>
              </a:rPr>
            </a:br>
            <a:r>
              <a:rPr lang="en-US" sz="1050">
                <a:solidFill>
                  <a:srgbClr val="993300"/>
                </a:solidFill>
                <a:highlight>
                  <a:srgbClr val="FFFFFF"/>
                </a:highlight>
              </a:rPr>
              <a:t>            else if (../Machine eq "MIPS with FPU") then xs:hexBinary("6603") </a:t>
            </a:r>
            <a:br>
              <a:rPr lang="en-US" sz="1050">
                <a:solidFill>
                  <a:srgbClr val="000000"/>
                </a:solidFill>
                <a:highlight>
                  <a:srgbClr val="FFFFFF"/>
                </a:highlight>
              </a:rPr>
            </a:br>
            <a:r>
              <a:rPr lang="en-US" sz="1050">
                <a:solidFill>
                  <a:srgbClr val="993300"/>
                </a:solidFill>
                <a:highlight>
                  <a:srgbClr val="FFFFFF"/>
                </a:highlight>
              </a:rPr>
              <a:t>            else if (../Machine eq "MIPS16 with FPU") then xs:hexBinary("6604")</a:t>
            </a:r>
            <a:br>
              <a:rPr lang="en-US" sz="1050">
                <a:solidFill>
                  <a:srgbClr val="000000"/>
                </a:solidFill>
                <a:highlight>
                  <a:srgbClr val="FFFFFF"/>
                </a:highlight>
              </a:rPr>
            </a:br>
            <a:r>
              <a:rPr lang="en-US" sz="1050">
                <a:solidFill>
                  <a:srgbClr val="993300"/>
                </a:solidFill>
                <a:highlight>
                  <a:srgbClr val="FFFFFF"/>
                </a:highlight>
              </a:rPr>
              <a:t>            else if (../Machine eq "PowerPC little endian") then  xs:hexBinary("f001")</a:t>
            </a:r>
            <a:br>
              <a:rPr lang="en-US" sz="1050">
                <a:solidFill>
                  <a:srgbClr val="000000"/>
                </a:solidFill>
                <a:highlight>
                  <a:srgbClr val="FFFFFF"/>
                </a:highlight>
              </a:rPr>
            </a:br>
            <a:r>
              <a:rPr lang="en-US" sz="1050">
                <a:solidFill>
                  <a:srgbClr val="993300"/>
                </a:solidFill>
                <a:highlight>
                  <a:srgbClr val="FFFFFF"/>
                </a:highlight>
              </a:rPr>
              <a:t>            else if (../Machine eq "PowerPC with floating point support") then xs:hexBinary("f101") </a:t>
            </a:r>
            <a:br>
              <a:rPr lang="en-US" sz="1050">
                <a:solidFill>
                  <a:srgbClr val="000000"/>
                </a:solidFill>
                <a:highlight>
                  <a:srgbClr val="FFFFFF"/>
                </a:highlight>
              </a:rPr>
            </a:br>
            <a:r>
              <a:rPr lang="en-US" sz="1050">
                <a:solidFill>
                  <a:srgbClr val="993300"/>
                </a:solidFill>
                <a:highlight>
                  <a:srgbClr val="FFFFFF"/>
                </a:highlight>
              </a:rPr>
              <a:t>            else if (../Machine eq "MIPS little endian") then xs:hexBinary("6601") </a:t>
            </a:r>
            <a:br>
              <a:rPr lang="en-US" sz="1050">
                <a:solidFill>
                  <a:srgbClr val="000000"/>
                </a:solidFill>
                <a:highlight>
                  <a:srgbClr val="FFFFFF"/>
                </a:highlight>
              </a:rPr>
            </a:br>
            <a:r>
              <a:rPr lang="en-US" sz="1050">
                <a:solidFill>
                  <a:srgbClr val="993300"/>
                </a:solidFill>
                <a:highlight>
                  <a:srgbClr val="FFFFFF"/>
                </a:highlight>
              </a:rPr>
              <a:t>            else if (../Machine eq "RISC-V 32-bit address space") then xs:hexBinary("3250") </a:t>
            </a:r>
            <a:br>
              <a:rPr lang="en-US" sz="1050">
                <a:solidFill>
                  <a:srgbClr val="000000"/>
                </a:solidFill>
                <a:highlight>
                  <a:srgbClr val="FFFFFF"/>
                </a:highlight>
              </a:rPr>
            </a:br>
            <a:r>
              <a:rPr lang="en-US" sz="1050">
                <a:solidFill>
                  <a:srgbClr val="993300"/>
                </a:solidFill>
                <a:highlight>
                  <a:srgbClr val="FFFFFF"/>
                </a:highlight>
              </a:rPr>
              <a:t>            else if (../Machine eq "RISC-V 64-bit address space") then xs:hexBinary("6450") </a:t>
            </a:r>
            <a:br>
              <a:rPr lang="en-US" sz="1050">
                <a:solidFill>
                  <a:srgbClr val="000000"/>
                </a:solidFill>
                <a:highlight>
                  <a:srgbClr val="FFFFFF"/>
                </a:highlight>
              </a:rPr>
            </a:br>
            <a:r>
              <a:rPr lang="en-US" sz="1050">
                <a:solidFill>
                  <a:srgbClr val="993300"/>
                </a:solidFill>
                <a:highlight>
                  <a:srgbClr val="FFFFFF"/>
                </a:highlight>
              </a:rPr>
              <a:t>            else if (../Machine eq "RISC-V 128-bit address space") then xs:hexBinary("2851") </a:t>
            </a:r>
            <a:br>
              <a:rPr lang="en-US" sz="1050">
                <a:solidFill>
                  <a:srgbClr val="000000"/>
                </a:solidFill>
                <a:highlight>
                  <a:srgbClr val="FFFFFF"/>
                </a:highlight>
              </a:rPr>
            </a:br>
            <a:r>
              <a:rPr lang="en-US" sz="1050">
                <a:solidFill>
                  <a:srgbClr val="993300"/>
                </a:solidFill>
                <a:highlight>
                  <a:srgbClr val="FFFFFF"/>
                </a:highlight>
              </a:rPr>
              <a:t>            else if (../Machine eq "Hitachi SH3") then xs:hexBinary("a201") </a:t>
            </a:r>
            <a:br>
              <a:rPr lang="en-US" sz="1050">
                <a:solidFill>
                  <a:srgbClr val="000000"/>
                </a:solidFill>
                <a:highlight>
                  <a:srgbClr val="FFFFFF"/>
                </a:highlight>
              </a:rPr>
            </a:br>
            <a:r>
              <a:rPr lang="en-US" sz="1050">
                <a:solidFill>
                  <a:srgbClr val="993300"/>
                </a:solidFill>
                <a:highlight>
                  <a:srgbClr val="FFFFFF"/>
                </a:highlight>
              </a:rPr>
              <a:t>            else if (../Machine eq "Hitachi SH3 DSP") then xs:hexBinary("a301") </a:t>
            </a:r>
            <a:br>
              <a:rPr lang="en-US" sz="1050">
                <a:solidFill>
                  <a:srgbClr val="000000"/>
                </a:solidFill>
                <a:highlight>
                  <a:srgbClr val="FFFFFF"/>
                </a:highlight>
              </a:rPr>
            </a:br>
            <a:r>
              <a:rPr lang="en-US" sz="1050">
                <a:solidFill>
                  <a:srgbClr val="993300"/>
                </a:solidFill>
                <a:highlight>
                  <a:srgbClr val="FFFFFF"/>
                </a:highlight>
              </a:rPr>
              <a:t>            else if (../Machine eq "Hitachi SH4") then xs:hexBinary("a601") </a:t>
            </a:r>
            <a:br>
              <a:rPr lang="en-US" sz="1050">
                <a:solidFill>
                  <a:srgbClr val="000000"/>
                </a:solidFill>
                <a:highlight>
                  <a:srgbClr val="FFFFFF"/>
                </a:highlight>
              </a:rPr>
            </a:br>
            <a:r>
              <a:rPr lang="en-US" sz="1050">
                <a:solidFill>
                  <a:srgbClr val="993300"/>
                </a:solidFill>
                <a:highlight>
                  <a:srgbClr val="FFFFFF"/>
                </a:highlight>
              </a:rPr>
              <a:t>            else if (../Machine eq "Hitachi SH5") then  xs:hexBinary("a801")</a:t>
            </a:r>
            <a:br>
              <a:rPr lang="en-US" sz="1050">
                <a:solidFill>
                  <a:srgbClr val="000000"/>
                </a:solidFill>
                <a:highlight>
                  <a:srgbClr val="FFFFFF"/>
                </a:highlight>
              </a:rPr>
            </a:br>
            <a:r>
              <a:rPr lang="en-US" sz="1050">
                <a:solidFill>
                  <a:srgbClr val="993300"/>
                </a:solidFill>
                <a:highlight>
                  <a:srgbClr val="FFFFFF"/>
                </a:highlight>
              </a:rPr>
              <a:t>            else if (../Machine eq "Thumb") then  xs:hexBinary("c201") </a:t>
            </a:r>
            <a:br>
              <a:rPr lang="en-US" sz="1050">
                <a:solidFill>
                  <a:srgbClr val="000000"/>
                </a:solidFill>
                <a:highlight>
                  <a:srgbClr val="FFFFFF"/>
                </a:highlight>
              </a:rPr>
            </a:br>
            <a:r>
              <a:rPr lang="en-US" sz="1050">
                <a:solidFill>
                  <a:srgbClr val="993300"/>
                </a:solidFill>
                <a:highlight>
                  <a:srgbClr val="FFFFFF"/>
                </a:highlight>
              </a:rPr>
              <a:t>            else if (../Machine eq "MIPS little-endian WCE v2") then xs:hexBinary("6901")</a:t>
            </a:r>
            <a:br>
              <a:rPr lang="en-US" sz="1050">
                <a:solidFill>
                  <a:srgbClr val="000000"/>
                </a:solidFill>
                <a:highlight>
                  <a:srgbClr val="FFFFFF"/>
                </a:highlight>
              </a:rPr>
            </a:br>
            <a:r>
              <a:rPr lang="en-US" sz="1050">
                <a:solidFill>
                  <a:srgbClr val="993300"/>
                </a:solidFill>
                <a:highlight>
                  <a:srgbClr val="FFFFFF"/>
                </a:highlight>
              </a:rPr>
              <a:t>            else if (../Machine eq "MIPS R3000") then xs:hexBinary("6201") </a:t>
            </a:r>
            <a:br>
              <a:rPr lang="en-US" sz="1050">
                <a:solidFill>
                  <a:srgbClr val="000000"/>
                </a:solidFill>
                <a:highlight>
                  <a:srgbClr val="FFFFFF"/>
                </a:highlight>
              </a:rPr>
            </a:br>
            <a:r>
              <a:rPr lang="en-US" sz="1050">
                <a:solidFill>
                  <a:srgbClr val="993300"/>
                </a:solidFill>
                <a:highlight>
                  <a:srgbClr val="FFFFFF"/>
                </a:highlight>
              </a:rPr>
              <a:t>            else if (../Machine eq "MIPS R10000") then xs:hexBinary("6801") </a:t>
            </a:r>
            <a:br>
              <a:rPr lang="en-US" sz="1050">
                <a:solidFill>
                  <a:srgbClr val="000000"/>
                </a:solidFill>
                <a:highlight>
                  <a:srgbClr val="FFFFFF"/>
                </a:highlight>
              </a:rPr>
            </a:br>
            <a:r>
              <a:rPr lang="en-US" sz="1050">
                <a:solidFill>
                  <a:srgbClr val="993300"/>
                </a:solidFill>
                <a:highlight>
                  <a:srgbClr val="FFFFFF"/>
                </a:highlight>
              </a:rPr>
              <a:t>            else if (../Machine eq "old Alpha AXP") then xs:hexBinary("8301") </a:t>
            </a:r>
            <a:br>
              <a:rPr lang="en-US" sz="1050">
                <a:solidFill>
                  <a:srgbClr val="000000"/>
                </a:solidFill>
                <a:highlight>
                  <a:srgbClr val="FFFFFF"/>
                </a:highlight>
              </a:rPr>
            </a:br>
            <a:r>
              <a:rPr lang="en-US" sz="1050">
                <a:solidFill>
                  <a:srgbClr val="993300"/>
                </a:solidFill>
                <a:highlight>
                  <a:srgbClr val="FFFFFF"/>
                </a:highlight>
              </a:rPr>
              <a:t>            else if (../Machine eq "Alpha AXP") then xs:hexBinary("8401")</a:t>
            </a:r>
            <a:br>
              <a:rPr lang="en-US" sz="1050">
                <a:solidFill>
                  <a:srgbClr val="000000"/>
                </a:solidFill>
                <a:highlight>
                  <a:srgbClr val="FFFFFF"/>
                </a:highlight>
              </a:rPr>
            </a:br>
            <a:r>
              <a:rPr lang="en-US" sz="1050">
                <a:solidFill>
                  <a:srgbClr val="993300"/>
                </a:solidFill>
                <a:highlight>
                  <a:srgbClr val="FFFFFF"/>
                </a:highlight>
              </a:rPr>
              <a:t>            else if (../Machine eq "Motorola 68000 series") then  xs:hexBinary("6802")</a:t>
            </a:r>
            <a:br>
              <a:rPr lang="en-US" sz="1050">
                <a:solidFill>
                  <a:srgbClr val="000000"/>
                </a:solidFill>
                <a:highlight>
                  <a:srgbClr val="FFFFFF"/>
                </a:highlight>
              </a:rPr>
            </a:br>
            <a:r>
              <a:rPr lang="en-US" sz="1050">
                <a:solidFill>
                  <a:srgbClr val="993300"/>
                </a:solidFill>
                <a:highlight>
                  <a:srgbClr val="FFFFFF"/>
                </a:highlight>
              </a:rPr>
              <a:t>            else if (../Machine eq "Alpha AXP 64-bit") then xs:hexBinary("8402") </a:t>
            </a:r>
            <a:br>
              <a:rPr lang="en-US" sz="1050">
                <a:solidFill>
                  <a:srgbClr val="000000"/>
                </a:solidFill>
                <a:highlight>
                  <a:srgbClr val="FFFFFF"/>
                </a:highlight>
              </a:rPr>
            </a:br>
            <a:r>
              <a:rPr lang="en-US" sz="1050">
                <a:solidFill>
                  <a:srgbClr val="993300"/>
                </a:solidFill>
                <a:highlight>
                  <a:srgbClr val="FFFFFF"/>
                </a:highlight>
              </a:rPr>
              <a:t>            else if (../Machine eq "clr pure MSIL") then xs:hexBinary("eec0")  </a:t>
            </a:r>
            <a:br>
              <a:rPr lang="en-US" sz="1050">
                <a:solidFill>
                  <a:srgbClr val="000000"/>
                </a:solidFill>
                <a:highlight>
                  <a:srgbClr val="FFFFFF"/>
                </a:highlight>
              </a:rPr>
            </a:br>
            <a:r>
              <a:rPr lang="en-US" sz="1050">
                <a:solidFill>
                  <a:srgbClr val="993300"/>
                </a:solidFill>
                <a:highlight>
                  <a:srgbClr val="FFFFFF"/>
                </a:highlight>
              </a:rPr>
              <a:t>            else xs:hexBinary(../Machine)}'</a:t>
            </a:r>
            <a:r>
              <a:rPr lang="en-US" sz="1050">
                <a:solidFill>
                  <a:srgbClr val="000000"/>
                </a:solidFill>
                <a:highlight>
                  <a:srgbClr val="FFFFFF"/>
                </a:highlight>
              </a:rPr>
              <a:t> </a:t>
            </a:r>
            <a:r>
              <a:rPr lang="en-US" sz="1050">
                <a:solidFill>
                  <a:srgbClr val="000096"/>
                </a:solidFill>
                <a:highlight>
                  <a:srgbClr val="FFFFFF"/>
                </a:highlight>
              </a:rPr>
              <a:t>/&gt;</a:t>
            </a:r>
            <a:br>
              <a:rPr lang="en-US" sz="1050">
                <a:solidFill>
                  <a:srgbClr val="000000"/>
                </a:solidFill>
                <a:highlight>
                  <a:srgbClr val="FFFFFF"/>
                </a:highlight>
              </a:rPr>
            </a:br>
            <a:r>
              <a:rPr lang="en-US" sz="1050">
                <a:solidFill>
                  <a:srgbClr val="000000"/>
                </a:solidFill>
                <a:highlight>
                  <a:srgbClr val="FFFFFF"/>
                </a:highlight>
              </a:rPr>
              <a:t>    </a:t>
            </a:r>
            <a:r>
              <a:rPr lang="en-US" sz="1050">
                <a:solidFill>
                  <a:srgbClr val="003296"/>
                </a:solidFill>
                <a:highlight>
                  <a:srgbClr val="FFFFFF"/>
                </a:highlight>
              </a:rPr>
              <a:t>&lt;/xs:sequence&gt;</a:t>
            </a:r>
            <a:br>
              <a:rPr lang="en-US" sz="1050">
                <a:solidFill>
                  <a:srgbClr val="000000"/>
                </a:solidFill>
                <a:highlight>
                  <a:srgbClr val="FFFFFF"/>
                </a:highlight>
              </a:rPr>
            </a:br>
            <a:r>
              <a:rPr lang="en-US" sz="1050">
                <a:solidFill>
                  <a:srgbClr val="003296"/>
                </a:solidFill>
                <a:highlight>
                  <a:srgbClr val="FFFFFF"/>
                </a:highlight>
              </a:rPr>
              <a:t>&lt;/xs:group&gt;</a:t>
            </a:r>
          </a:p>
        </p:txBody>
      </p:sp>
      <p:sp>
        <p:nvSpPr>
          <p:cNvPr id="2" name="Rectangle 1">
            <a:extLst>
              <a:ext uri="{FF2B5EF4-FFF2-40B4-BE49-F238E27FC236}">
                <a16:creationId xmlns:a16="http://schemas.microsoft.com/office/drawing/2014/main" id="{57A633AF-6B5E-4E01-9E1B-4D12D4E3129F}"/>
              </a:ext>
            </a:extLst>
          </p:cNvPr>
          <p:cNvSpPr/>
          <p:nvPr/>
        </p:nvSpPr>
        <p:spPr>
          <a:xfrm>
            <a:off x="1797803" y="1937288"/>
            <a:ext cx="6865750" cy="2324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3217CB8-CE7F-4D8D-B147-0FB1168F41EE}"/>
              </a:ext>
            </a:extLst>
          </p:cNvPr>
          <p:cNvSpPr txBox="1"/>
          <p:nvPr/>
        </p:nvSpPr>
        <p:spPr>
          <a:xfrm>
            <a:off x="8805621" y="1822692"/>
            <a:ext cx="1891993" cy="461665"/>
          </a:xfrm>
          <a:prstGeom prst="rect">
            <a:avLst/>
          </a:prstGeom>
          <a:noFill/>
        </p:spPr>
        <p:txBody>
          <a:bodyPr wrap="none" rtlCol="0">
            <a:spAutoFit/>
          </a:bodyPr>
          <a:lstStyle/>
          <a:p>
            <a:r>
              <a:rPr lang="en-US" sz="2400"/>
              <a:t>For unparsing</a:t>
            </a:r>
          </a:p>
        </p:txBody>
      </p:sp>
    </p:spTree>
    <p:extLst>
      <p:ext uri="{BB962C8B-B14F-4D97-AF65-F5344CB8AC3E}">
        <p14:creationId xmlns:p14="http://schemas.microsoft.com/office/powerpoint/2010/main" val="1029098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0EF7BB-DC56-4C64-BA06-442BBC6B1363}"/>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3" name="TextBox 2">
            <a:extLst>
              <a:ext uri="{FF2B5EF4-FFF2-40B4-BE49-F238E27FC236}">
                <a16:creationId xmlns:a16="http://schemas.microsoft.com/office/drawing/2014/main" id="{8A15F6B8-A437-45DC-9444-E9096F0881D7}"/>
              </a:ext>
            </a:extLst>
          </p:cNvPr>
          <p:cNvSpPr txBox="1"/>
          <p:nvPr/>
        </p:nvSpPr>
        <p:spPr>
          <a:xfrm>
            <a:off x="3933658" y="1434010"/>
            <a:ext cx="1314784" cy="369332"/>
          </a:xfrm>
          <a:prstGeom prst="rect">
            <a:avLst/>
          </a:prstGeom>
          <a:noFill/>
        </p:spPr>
        <p:txBody>
          <a:bodyPr wrap="none" rtlCol="0">
            <a:spAutoFit/>
          </a:bodyPr>
          <a:lstStyle/>
          <a:p>
            <a:r>
              <a:rPr lang="en-US"/>
              <a:t>File_Header</a:t>
            </a:r>
          </a:p>
        </p:txBody>
      </p:sp>
      <p:cxnSp>
        <p:nvCxnSpPr>
          <p:cNvPr id="6" name="Straight Connector 5">
            <a:extLst>
              <a:ext uri="{FF2B5EF4-FFF2-40B4-BE49-F238E27FC236}">
                <a16:creationId xmlns:a16="http://schemas.microsoft.com/office/drawing/2014/main" id="{0176B546-E68B-405C-9E33-751C0D9B9F69}"/>
              </a:ext>
            </a:extLst>
          </p:cNvPr>
          <p:cNvCxnSpPr/>
          <p:nvPr/>
        </p:nvCxnSpPr>
        <p:spPr>
          <a:xfrm>
            <a:off x="5048250" y="3579149"/>
            <a:ext cx="1800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B857DAD-A1D9-4203-B3A7-3FAE509668A1}"/>
              </a:ext>
            </a:extLst>
          </p:cNvPr>
          <p:cNvCxnSpPr/>
          <p:nvPr/>
        </p:nvCxnSpPr>
        <p:spPr>
          <a:xfrm flipV="1">
            <a:off x="3238500" y="3579149"/>
            <a:ext cx="0" cy="1409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0C1C47C-D6E6-4F10-8E37-6425E6F1C97E}"/>
              </a:ext>
            </a:extLst>
          </p:cNvPr>
          <p:cNvCxnSpPr/>
          <p:nvPr/>
        </p:nvCxnSpPr>
        <p:spPr>
          <a:xfrm>
            <a:off x="3238500" y="3579149"/>
            <a:ext cx="9126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7A4F70E-5E47-4063-956F-77C5682C77E3}"/>
              </a:ext>
            </a:extLst>
          </p:cNvPr>
          <p:cNvCxnSpPr/>
          <p:nvPr/>
        </p:nvCxnSpPr>
        <p:spPr>
          <a:xfrm flipV="1">
            <a:off x="4151149" y="3429000"/>
            <a:ext cx="0" cy="1501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3F3552-B874-4A8B-8BBB-ACFCEAD2E671}"/>
              </a:ext>
            </a:extLst>
          </p:cNvPr>
          <p:cNvCxnSpPr/>
          <p:nvPr/>
        </p:nvCxnSpPr>
        <p:spPr>
          <a:xfrm>
            <a:off x="4151149" y="3429000"/>
            <a:ext cx="26973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589AC66-367B-4389-B761-BD5B7314B778}"/>
              </a:ext>
            </a:extLst>
          </p:cNvPr>
          <p:cNvCxnSpPr/>
          <p:nvPr/>
        </p:nvCxnSpPr>
        <p:spPr>
          <a:xfrm>
            <a:off x="6848475" y="3429000"/>
            <a:ext cx="0" cy="1501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0700F07-62A9-4C08-8FEE-70450375EB8F}"/>
              </a:ext>
            </a:extLst>
          </p:cNvPr>
          <p:cNvCxnSpPr/>
          <p:nvPr/>
        </p:nvCxnSpPr>
        <p:spPr>
          <a:xfrm flipV="1">
            <a:off x="4591050" y="1792259"/>
            <a:ext cx="0" cy="16367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E035011-C2D2-4E99-974C-770DB23EF381}"/>
              </a:ext>
            </a:extLst>
          </p:cNvPr>
          <p:cNvCxnSpPr/>
          <p:nvPr/>
        </p:nvCxnSpPr>
        <p:spPr>
          <a:xfrm>
            <a:off x="3202142" y="3724275"/>
            <a:ext cx="1808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1F8D751-3725-4E70-950D-78CF2221C41E}"/>
              </a:ext>
            </a:extLst>
          </p:cNvPr>
          <p:cNvCxnSpPr>
            <a:cxnSpLocks/>
          </p:cNvCxnSpPr>
          <p:nvPr/>
        </p:nvCxnSpPr>
        <p:spPr>
          <a:xfrm flipV="1">
            <a:off x="5010150" y="3581400"/>
            <a:ext cx="1847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FDC3F03-47A0-486C-A97A-4AC15D730B20}"/>
              </a:ext>
            </a:extLst>
          </p:cNvPr>
          <p:cNvCxnSpPr/>
          <p:nvPr/>
        </p:nvCxnSpPr>
        <p:spPr>
          <a:xfrm>
            <a:off x="5010150" y="3586162"/>
            <a:ext cx="0" cy="1333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ooter Placeholder 3">
            <a:extLst>
              <a:ext uri="{FF2B5EF4-FFF2-40B4-BE49-F238E27FC236}">
                <a16:creationId xmlns:a16="http://schemas.microsoft.com/office/drawing/2014/main" id="{5CFD0691-68C3-4811-898A-5969A7259739}"/>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25579417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C53BE3-5892-4D72-8F61-594A3BDABA8B}"/>
              </a:ext>
            </a:extLst>
          </p:cNvPr>
          <p:cNvPicPr>
            <a:picLocks noChangeAspect="1"/>
          </p:cNvPicPr>
          <p:nvPr/>
        </p:nvPicPr>
        <p:blipFill rotWithShape="1">
          <a:blip r:embed="rId2"/>
          <a:srcRect l="876" t="15027" r="62133" b="34150"/>
          <a:stretch/>
        </p:blipFill>
        <p:spPr>
          <a:xfrm>
            <a:off x="170482" y="907919"/>
            <a:ext cx="4510007" cy="3291840"/>
          </a:xfrm>
          <a:prstGeom prst="rect">
            <a:avLst/>
          </a:prstGeom>
        </p:spPr>
      </p:pic>
      <p:sp>
        <p:nvSpPr>
          <p:cNvPr id="3" name="Rectangle 2">
            <a:extLst>
              <a:ext uri="{FF2B5EF4-FFF2-40B4-BE49-F238E27FC236}">
                <a16:creationId xmlns:a16="http://schemas.microsoft.com/office/drawing/2014/main" id="{869A177F-E051-4874-B9CB-27E519B93918}"/>
              </a:ext>
            </a:extLst>
          </p:cNvPr>
          <p:cNvSpPr/>
          <p:nvPr/>
        </p:nvSpPr>
        <p:spPr>
          <a:xfrm>
            <a:off x="5607804" y="1823013"/>
            <a:ext cx="914400" cy="6523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tool</a:t>
            </a:r>
          </a:p>
        </p:txBody>
      </p:sp>
      <p:cxnSp>
        <p:nvCxnSpPr>
          <p:cNvPr id="4" name="Straight Arrow Connector 3">
            <a:extLst>
              <a:ext uri="{FF2B5EF4-FFF2-40B4-BE49-F238E27FC236}">
                <a16:creationId xmlns:a16="http://schemas.microsoft.com/office/drawing/2014/main" id="{890767ED-04E3-4C18-9933-AC24C2AD824A}"/>
              </a:ext>
            </a:extLst>
          </p:cNvPr>
          <p:cNvCxnSpPr>
            <a:cxnSpLocks/>
            <a:endCxn id="3" idx="1"/>
          </p:cNvCxnSpPr>
          <p:nvPr/>
        </p:nvCxnSpPr>
        <p:spPr>
          <a:xfrm flipV="1">
            <a:off x="4837318" y="2149201"/>
            <a:ext cx="7704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Rectangle: Folded Corner 4">
            <a:extLst>
              <a:ext uri="{FF2B5EF4-FFF2-40B4-BE49-F238E27FC236}">
                <a16:creationId xmlns:a16="http://schemas.microsoft.com/office/drawing/2014/main" id="{44648276-A181-45E0-ADEF-EE08EDFBBFA4}"/>
              </a:ext>
            </a:extLst>
          </p:cNvPr>
          <p:cNvSpPr/>
          <p:nvPr/>
        </p:nvSpPr>
        <p:spPr>
          <a:xfrm>
            <a:off x="5290352" y="3031823"/>
            <a:ext cx="1549303" cy="1167936"/>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schema</a:t>
            </a:r>
          </a:p>
          <a:p>
            <a:pPr algn="ctr"/>
            <a:r>
              <a:rPr lang="en-US">
                <a:solidFill>
                  <a:schemeClr val="tx1"/>
                </a:solidFill>
              </a:rPr>
              <a:t>for exe</a:t>
            </a:r>
          </a:p>
        </p:txBody>
      </p:sp>
      <p:cxnSp>
        <p:nvCxnSpPr>
          <p:cNvPr id="6" name="Straight Arrow Connector 5">
            <a:extLst>
              <a:ext uri="{FF2B5EF4-FFF2-40B4-BE49-F238E27FC236}">
                <a16:creationId xmlns:a16="http://schemas.microsoft.com/office/drawing/2014/main" id="{22324868-6D10-4031-9307-07A834AFF222}"/>
              </a:ext>
            </a:extLst>
          </p:cNvPr>
          <p:cNvCxnSpPr>
            <a:cxnSpLocks/>
            <a:stCxn id="5" idx="0"/>
            <a:endCxn id="3" idx="2"/>
          </p:cNvCxnSpPr>
          <p:nvPr/>
        </p:nvCxnSpPr>
        <p:spPr>
          <a:xfrm flipV="1">
            <a:off x="6065004" y="2475389"/>
            <a:ext cx="0" cy="5564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A1B9B23-D2B1-48F3-B8D6-B6938A99646D}"/>
              </a:ext>
            </a:extLst>
          </p:cNvPr>
          <p:cNvSpPr/>
          <p:nvPr/>
        </p:nvSpPr>
        <p:spPr>
          <a:xfrm>
            <a:off x="1880621" y="2359617"/>
            <a:ext cx="450583" cy="1737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831310C-B5EB-48D7-B1FF-915ECBEA631D}"/>
              </a:ext>
            </a:extLst>
          </p:cNvPr>
          <p:cNvSpPr/>
          <p:nvPr/>
        </p:nvSpPr>
        <p:spPr>
          <a:xfrm>
            <a:off x="3674947" y="4762945"/>
            <a:ext cx="7809298" cy="646331"/>
          </a:xfrm>
          <a:prstGeom prst="rect">
            <a:avLst/>
          </a:prstGeom>
          <a:ln>
            <a:solidFill>
              <a:schemeClr val="tx1"/>
            </a:solidFill>
          </a:ln>
        </p:spPr>
        <p:txBody>
          <a:bodyPr wrap="square">
            <a:spAutoFit/>
          </a:bodyPr>
          <a:lstStyle/>
          <a:p>
            <a:r>
              <a:rPr lang="en-US">
                <a:solidFill>
                  <a:srgbClr val="000096"/>
                </a:solidFill>
                <a:highlight>
                  <a:srgbClr val="FFFFFF"/>
                </a:highlight>
              </a:rPr>
              <a:t>&lt;File_Header&gt;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&lt;Machine&gt;</a:t>
            </a:r>
            <a:r>
              <a:rPr lang="en-US">
                <a:solidFill>
                  <a:srgbClr val="000000"/>
                </a:solidFill>
                <a:highlight>
                  <a:srgbClr val="FFFFFF"/>
                </a:highlight>
              </a:rPr>
              <a:t>Intel 386 or later processors and compatible processors</a:t>
            </a:r>
            <a:r>
              <a:rPr lang="en-US">
                <a:solidFill>
                  <a:srgbClr val="000096"/>
                </a:solidFill>
                <a:highlight>
                  <a:srgbClr val="FFFFFF"/>
                </a:highlight>
              </a:rPr>
              <a:t>&lt;/Machine&gt;</a:t>
            </a:r>
          </a:p>
        </p:txBody>
      </p:sp>
      <p:cxnSp>
        <p:nvCxnSpPr>
          <p:cNvPr id="11" name="Straight Connector 10">
            <a:extLst>
              <a:ext uri="{FF2B5EF4-FFF2-40B4-BE49-F238E27FC236}">
                <a16:creationId xmlns:a16="http://schemas.microsoft.com/office/drawing/2014/main" id="{AAA41C95-E97B-4BA7-AD0F-3935A5E1F7BE}"/>
              </a:ext>
            </a:extLst>
          </p:cNvPr>
          <p:cNvCxnSpPr>
            <a:stCxn id="3" idx="3"/>
          </p:cNvCxnSpPr>
          <p:nvPr/>
        </p:nvCxnSpPr>
        <p:spPr>
          <a:xfrm>
            <a:off x="6522204" y="2149201"/>
            <a:ext cx="13053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FADF364-67A0-45F1-83DB-6CE2F9CFEE13}"/>
              </a:ext>
            </a:extLst>
          </p:cNvPr>
          <p:cNvCxnSpPr/>
          <p:nvPr/>
        </p:nvCxnSpPr>
        <p:spPr>
          <a:xfrm>
            <a:off x="7827568" y="2149201"/>
            <a:ext cx="0" cy="25002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Footer Placeholder 3">
            <a:extLst>
              <a:ext uri="{FF2B5EF4-FFF2-40B4-BE49-F238E27FC236}">
                <a16:creationId xmlns:a16="http://schemas.microsoft.com/office/drawing/2014/main" id="{D5D28C03-1E24-4F6D-B7AF-FDBDE1740BCE}"/>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6700043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EA2492-3475-4EDA-9195-8B167DB951B5}"/>
              </a:ext>
            </a:extLst>
          </p:cNvPr>
          <p:cNvSpPr txBox="1"/>
          <p:nvPr/>
        </p:nvSpPr>
        <p:spPr>
          <a:xfrm>
            <a:off x="6485238" y="1881891"/>
            <a:ext cx="5305586" cy="1569660"/>
          </a:xfrm>
          <a:prstGeom prst="rect">
            <a:avLst/>
          </a:prstGeom>
          <a:solidFill>
            <a:schemeClr val="bg1">
              <a:lumMod val="85000"/>
            </a:schemeClr>
          </a:solidFill>
        </p:spPr>
        <p:txBody>
          <a:bodyPr wrap="square" rtlCol="0">
            <a:spAutoFit/>
          </a:bodyPr>
          <a:lstStyle/>
          <a:p>
            <a:r>
              <a:rPr lang="en-US" sz="2400"/>
              <a:t>This would be a great place to use the hidden data technique: hide the numeric value and replace it with a string (symbolic) value.</a:t>
            </a:r>
          </a:p>
        </p:txBody>
      </p:sp>
      <p:sp>
        <p:nvSpPr>
          <p:cNvPr id="3" name="Rectangle 2">
            <a:extLst>
              <a:ext uri="{FF2B5EF4-FFF2-40B4-BE49-F238E27FC236}">
                <a16:creationId xmlns:a16="http://schemas.microsoft.com/office/drawing/2014/main" id="{C2F1356C-DB8E-4B84-967D-8D86F339334A}"/>
              </a:ext>
            </a:extLst>
          </p:cNvPr>
          <p:cNvSpPr/>
          <p:nvPr/>
        </p:nvSpPr>
        <p:spPr>
          <a:xfrm>
            <a:off x="1513667" y="1308564"/>
            <a:ext cx="4329194" cy="5678478"/>
          </a:xfrm>
          <a:prstGeom prst="rect">
            <a:avLst/>
          </a:prstGeom>
          <a:ln>
            <a:solidFill>
              <a:schemeClr val="tx1"/>
            </a:solidFill>
          </a:ln>
        </p:spPr>
        <p:txBody>
          <a:bodyPr wrap="square">
            <a:spAutoFit/>
          </a:bodyPr>
          <a:lstStyle/>
          <a:p>
            <a:r>
              <a:rPr lang="en-US" sz="1100" b="1"/>
              <a:t>Value	Description</a:t>
            </a:r>
          </a:p>
          <a:p>
            <a:r>
              <a:rPr lang="en-US" sz="1100"/>
              <a:t>0000              	CPU type</a:t>
            </a:r>
            <a:br>
              <a:rPr lang="en-US" sz="1100"/>
            </a:br>
            <a:r>
              <a:rPr lang="en-US" sz="1100"/>
              <a:t>d301             	Matsushita AM33</a:t>
            </a:r>
            <a:br>
              <a:rPr lang="en-US" sz="1100"/>
            </a:br>
            <a:r>
              <a:rPr lang="en-US" sz="1100"/>
              <a:t>6486             	x64</a:t>
            </a:r>
            <a:br>
              <a:rPr lang="en-US" sz="1100"/>
            </a:br>
            <a:r>
              <a:rPr lang="en-US" sz="1100"/>
              <a:t>c001             	ARM little endian</a:t>
            </a:r>
            <a:br>
              <a:rPr lang="en-US" sz="1100"/>
            </a:br>
            <a:r>
              <a:rPr lang="en-US" sz="1100"/>
              <a:t>64aa             	ARM64 little endian</a:t>
            </a:r>
            <a:br>
              <a:rPr lang="en-US" sz="1100"/>
            </a:br>
            <a:r>
              <a:rPr lang="en-US" sz="1100"/>
              <a:t>c401             	ARM Thumb-2 little endian</a:t>
            </a:r>
            <a:br>
              <a:rPr lang="en-US" sz="1100"/>
            </a:br>
            <a:r>
              <a:rPr lang="en-US" sz="1100"/>
              <a:t>bc0e             	EFI Byte Code</a:t>
            </a:r>
            <a:br>
              <a:rPr lang="en-US" sz="1100"/>
            </a:br>
            <a:r>
              <a:rPr lang="en-US" sz="1100"/>
              <a:t>4c01             	Intel 386 or later processors and compatible processors</a:t>
            </a:r>
            <a:br>
              <a:rPr lang="en-US" sz="1100"/>
            </a:br>
            <a:r>
              <a:rPr lang="en-US" sz="1100"/>
              <a:t>0002             	Intel Itanium processor family</a:t>
            </a:r>
          </a:p>
          <a:p>
            <a:r>
              <a:rPr lang="en-US" sz="1100"/>
              <a:t>4190             	Mitsubishi M32R little endian </a:t>
            </a:r>
            <a:br>
              <a:rPr lang="en-US" sz="1100"/>
            </a:br>
            <a:r>
              <a:rPr lang="en-US" sz="1100"/>
              <a:t>6602             	MIPS16</a:t>
            </a:r>
            <a:br>
              <a:rPr lang="en-US" sz="1100"/>
            </a:br>
            <a:r>
              <a:rPr lang="en-US" sz="1100"/>
              <a:t>6603             	MIPS with FPU</a:t>
            </a:r>
            <a:br>
              <a:rPr lang="en-US" sz="1100"/>
            </a:br>
            <a:r>
              <a:rPr lang="en-US" sz="1100"/>
              <a:t>6604             	MIPS16 with FPU</a:t>
            </a:r>
            <a:br>
              <a:rPr lang="en-US" sz="1100"/>
            </a:br>
            <a:r>
              <a:rPr lang="en-US" sz="1100"/>
              <a:t>f001             	PowerPC little endian</a:t>
            </a:r>
            <a:br>
              <a:rPr lang="en-US" sz="1100"/>
            </a:br>
            <a:r>
              <a:rPr lang="en-US" sz="1100"/>
              <a:t>f101             	PowerPC with floating point support</a:t>
            </a:r>
            <a:br>
              <a:rPr lang="en-US" sz="1100"/>
            </a:br>
            <a:r>
              <a:rPr lang="en-US" sz="1100"/>
              <a:t>6601             	MIPS little endian</a:t>
            </a:r>
            <a:br>
              <a:rPr lang="en-US" sz="1100"/>
            </a:br>
            <a:r>
              <a:rPr lang="en-US" sz="1100"/>
              <a:t>3250             	RISC-V 32-bit address space</a:t>
            </a:r>
            <a:br>
              <a:rPr lang="en-US" sz="1100"/>
            </a:br>
            <a:r>
              <a:rPr lang="en-US" sz="1100"/>
              <a:t>6450             	RISC-V 64-bit address space</a:t>
            </a:r>
            <a:br>
              <a:rPr lang="en-US" sz="1100"/>
            </a:br>
            <a:r>
              <a:rPr lang="en-US" sz="1100"/>
              <a:t>2851             	RISC-V 128-bit address space</a:t>
            </a:r>
            <a:br>
              <a:rPr lang="en-US" sz="1100"/>
            </a:br>
            <a:r>
              <a:rPr lang="en-US" sz="1100"/>
              <a:t>a201             	Hitachi SH3</a:t>
            </a:r>
            <a:br>
              <a:rPr lang="en-US" sz="1100"/>
            </a:br>
            <a:r>
              <a:rPr lang="en-US" sz="1100"/>
              <a:t>a301             	Hitachi SH3 DSP</a:t>
            </a:r>
            <a:br>
              <a:rPr lang="en-US" sz="1100"/>
            </a:br>
            <a:r>
              <a:rPr lang="en-US" sz="1100"/>
              <a:t>a601             	Hitachi SH4</a:t>
            </a:r>
            <a:br>
              <a:rPr lang="en-US" sz="1100"/>
            </a:br>
            <a:r>
              <a:rPr lang="en-US" sz="1100"/>
              <a:t>a801             	Hitachi SH5</a:t>
            </a:r>
            <a:br>
              <a:rPr lang="en-US" sz="1100"/>
            </a:br>
            <a:r>
              <a:rPr lang="en-US" sz="1100"/>
              <a:t>c201             	Thumb</a:t>
            </a:r>
            <a:br>
              <a:rPr lang="en-US" sz="1100"/>
            </a:br>
            <a:r>
              <a:rPr lang="en-US" sz="1100"/>
              <a:t>6901             	MIPS little-endian WCE v2</a:t>
            </a:r>
            <a:br>
              <a:rPr lang="en-US" sz="1100"/>
            </a:br>
            <a:r>
              <a:rPr lang="en-US" sz="1100"/>
              <a:t>6201             	MIPS R3000</a:t>
            </a:r>
            <a:br>
              <a:rPr lang="en-US" sz="1100"/>
            </a:br>
            <a:r>
              <a:rPr lang="en-US" sz="1100"/>
              <a:t>6801             	MIPS R10000</a:t>
            </a:r>
            <a:br>
              <a:rPr lang="en-US" sz="1100"/>
            </a:br>
            <a:r>
              <a:rPr lang="en-US" sz="1100"/>
              <a:t>8301             	old Alpha AXP</a:t>
            </a:r>
            <a:br>
              <a:rPr lang="en-US" sz="1100"/>
            </a:br>
            <a:r>
              <a:rPr lang="en-US" sz="1100"/>
              <a:t>8401             	Alpha AXP</a:t>
            </a:r>
            <a:br>
              <a:rPr lang="en-US" sz="1100"/>
            </a:br>
            <a:r>
              <a:rPr lang="en-US" sz="1100"/>
              <a:t>6802             	Motorola 68000 series </a:t>
            </a:r>
            <a:br>
              <a:rPr lang="en-US" sz="1100"/>
            </a:br>
            <a:r>
              <a:rPr lang="en-US" sz="1100"/>
              <a:t>8402             	Alpha AXP 64-bit </a:t>
            </a:r>
            <a:br>
              <a:rPr lang="en-US" sz="1100"/>
            </a:br>
            <a:r>
              <a:rPr lang="en-US" sz="1100"/>
              <a:t>eec0             	clr pure MSIL</a:t>
            </a:r>
          </a:p>
        </p:txBody>
      </p:sp>
      <p:sp>
        <p:nvSpPr>
          <p:cNvPr id="4" name="Rectangle 3">
            <a:extLst>
              <a:ext uri="{FF2B5EF4-FFF2-40B4-BE49-F238E27FC236}">
                <a16:creationId xmlns:a16="http://schemas.microsoft.com/office/drawing/2014/main" id="{9AEB4AA2-7E49-4BD5-BB8D-43A444CF7FF3}"/>
              </a:ext>
            </a:extLst>
          </p:cNvPr>
          <p:cNvSpPr/>
          <p:nvPr/>
        </p:nvSpPr>
        <p:spPr>
          <a:xfrm>
            <a:off x="1317356" y="2661076"/>
            <a:ext cx="4639837" cy="2216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9864B7F-BAD5-4DEB-BF57-9F6F89B5785D}"/>
              </a:ext>
            </a:extLst>
          </p:cNvPr>
          <p:cNvSpPr txBox="1"/>
          <p:nvPr/>
        </p:nvSpPr>
        <p:spPr>
          <a:xfrm>
            <a:off x="6485238" y="1421209"/>
            <a:ext cx="2247025" cy="461665"/>
          </a:xfrm>
          <a:prstGeom prst="rect">
            <a:avLst/>
          </a:prstGeom>
          <a:noFill/>
        </p:spPr>
        <p:txBody>
          <a:bodyPr wrap="none" rtlCol="0">
            <a:spAutoFit/>
          </a:bodyPr>
          <a:lstStyle/>
          <a:p>
            <a:r>
              <a:rPr lang="en-US" sz="2400"/>
              <a:t>Previously I said:</a:t>
            </a:r>
          </a:p>
        </p:txBody>
      </p:sp>
      <p:sp>
        <p:nvSpPr>
          <p:cNvPr id="7" name="TextBox 6">
            <a:extLst>
              <a:ext uri="{FF2B5EF4-FFF2-40B4-BE49-F238E27FC236}">
                <a16:creationId xmlns:a16="http://schemas.microsoft.com/office/drawing/2014/main" id="{309463A8-A5BD-41A0-B690-96283EEE8EC1}"/>
              </a:ext>
            </a:extLst>
          </p:cNvPr>
          <p:cNvSpPr txBox="1"/>
          <p:nvPr/>
        </p:nvSpPr>
        <p:spPr>
          <a:xfrm>
            <a:off x="6485238" y="3615118"/>
            <a:ext cx="5305586" cy="3046988"/>
          </a:xfrm>
          <a:prstGeom prst="rect">
            <a:avLst/>
          </a:prstGeom>
          <a:solidFill>
            <a:srgbClr val="FFFF00"/>
          </a:solidFill>
        </p:spPr>
        <p:txBody>
          <a:bodyPr wrap="square" rtlCol="0">
            <a:spAutoFit/>
          </a:bodyPr>
          <a:lstStyle/>
          <a:p>
            <a:r>
              <a:rPr lang="en-US" sz="2400"/>
              <a:t>A colleague argued that this is a place to </a:t>
            </a:r>
            <a:r>
              <a:rPr lang="en-US" sz="2400" u="sng"/>
              <a:t>not</a:t>
            </a:r>
            <a:r>
              <a:rPr lang="en-US" sz="2400"/>
              <a:t> use the hidden data technique. Design the DFDL schema to simply output the raw data (e.g., 4c01) and then use XSLT to transform the raw data to a string, if desired.</a:t>
            </a:r>
          </a:p>
          <a:p>
            <a:endParaRPr lang="en-US" sz="2400"/>
          </a:p>
          <a:p>
            <a:r>
              <a:rPr lang="en-US" sz="2400"/>
              <a:t>I disagree with my colleague. </a:t>
            </a:r>
            <a:r>
              <a:rPr lang="en-US" sz="2400">
                <a:sym typeface="Wingdings" panose="05000000000000000000" pitchFamily="2" charset="2"/>
              </a:rPr>
              <a:t></a:t>
            </a:r>
            <a:endParaRPr lang="en-US" sz="2400"/>
          </a:p>
        </p:txBody>
      </p:sp>
    </p:spTree>
    <p:extLst>
      <p:ext uri="{BB962C8B-B14F-4D97-AF65-F5344CB8AC3E}">
        <p14:creationId xmlns:p14="http://schemas.microsoft.com/office/powerpoint/2010/main" val="338226462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58DC30-A1B7-462C-8A21-D9BCAB156F46}"/>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3" name="Rectangle 2">
            <a:extLst>
              <a:ext uri="{FF2B5EF4-FFF2-40B4-BE49-F238E27FC236}">
                <a16:creationId xmlns:a16="http://schemas.microsoft.com/office/drawing/2014/main" id="{C27D044B-23E6-459B-AAA2-0E90760B897A}"/>
              </a:ext>
            </a:extLst>
          </p:cNvPr>
          <p:cNvSpPr/>
          <p:nvPr/>
        </p:nvSpPr>
        <p:spPr>
          <a:xfrm>
            <a:off x="4591051" y="3411855"/>
            <a:ext cx="447676" cy="1958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D4CC2DEF-E897-453D-BFCA-18C9A5A0B2FB}"/>
              </a:ext>
            </a:extLst>
          </p:cNvPr>
          <p:cNvCxnSpPr>
            <a:cxnSpLocks/>
          </p:cNvCxnSpPr>
          <p:nvPr/>
        </p:nvCxnSpPr>
        <p:spPr>
          <a:xfrm flipV="1">
            <a:off x="4833939" y="1718483"/>
            <a:ext cx="0" cy="16933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82BA265-B0DC-4CFC-A97E-99457A6BB998}"/>
              </a:ext>
            </a:extLst>
          </p:cNvPr>
          <p:cNvSpPr txBox="1"/>
          <p:nvPr/>
        </p:nvSpPr>
        <p:spPr>
          <a:xfrm>
            <a:off x="3933228" y="1349151"/>
            <a:ext cx="2162772" cy="369332"/>
          </a:xfrm>
          <a:prstGeom prst="rect">
            <a:avLst/>
          </a:prstGeom>
          <a:noFill/>
        </p:spPr>
        <p:txBody>
          <a:bodyPr wrap="none" rtlCol="0">
            <a:spAutoFit/>
          </a:bodyPr>
          <a:lstStyle/>
          <a:p>
            <a:r>
              <a:rPr lang="en-US"/>
              <a:t>Number_of_Sections</a:t>
            </a:r>
          </a:p>
        </p:txBody>
      </p:sp>
      <p:sp>
        <p:nvSpPr>
          <p:cNvPr id="6" name="Rectangle 5">
            <a:extLst>
              <a:ext uri="{FF2B5EF4-FFF2-40B4-BE49-F238E27FC236}">
                <a16:creationId xmlns:a16="http://schemas.microsoft.com/office/drawing/2014/main" id="{9B76CC36-26E3-440A-AD6B-0E6D92F14AA8}"/>
              </a:ext>
            </a:extLst>
          </p:cNvPr>
          <p:cNvSpPr/>
          <p:nvPr/>
        </p:nvSpPr>
        <p:spPr>
          <a:xfrm>
            <a:off x="1870129" y="5800262"/>
            <a:ext cx="6700435" cy="369332"/>
          </a:xfrm>
          <a:prstGeom prst="rect">
            <a:avLst/>
          </a:prstGeom>
        </p:spPr>
        <p:txBody>
          <a:bodyPr wrap="square">
            <a:spAutoFit/>
          </a:bodyPr>
          <a:lstStyle/>
          <a:p>
            <a:r>
              <a:rPr lang="en-US">
                <a:solidFill>
                  <a:srgbClr val="003296"/>
                </a:solidFill>
                <a:highlight>
                  <a:srgbClr val="FFFF00"/>
                </a:highlight>
              </a:rPr>
              <a:t>&lt;xs:element</a:t>
            </a:r>
            <a:r>
              <a:rPr lang="en-US">
                <a:solidFill>
                  <a:srgbClr val="F5844C"/>
                </a:solidFill>
                <a:highlight>
                  <a:srgbClr val="FFFF00"/>
                </a:highlight>
              </a:rPr>
              <a:t> name</a:t>
            </a:r>
            <a:r>
              <a:rPr lang="en-US">
                <a:solidFill>
                  <a:srgbClr val="FF8040"/>
                </a:solidFill>
                <a:highlight>
                  <a:srgbClr val="FFFF00"/>
                </a:highlight>
              </a:rPr>
              <a:t>=</a:t>
            </a:r>
            <a:r>
              <a:rPr lang="en-US">
                <a:solidFill>
                  <a:srgbClr val="993300"/>
                </a:solidFill>
                <a:highlight>
                  <a:srgbClr val="FFFF00"/>
                </a:highlight>
              </a:rPr>
              <a:t>"Number_of_Sections"</a:t>
            </a:r>
            <a:r>
              <a:rPr lang="en-US">
                <a:solidFill>
                  <a:srgbClr val="F5844C"/>
                </a:solidFill>
                <a:highlight>
                  <a:srgbClr val="FFFF00"/>
                </a:highlight>
              </a:rPr>
              <a:t> type</a:t>
            </a:r>
            <a:r>
              <a:rPr lang="en-US">
                <a:solidFill>
                  <a:srgbClr val="FF8040"/>
                </a:solidFill>
                <a:highlight>
                  <a:srgbClr val="FFFF00"/>
                </a:highlight>
              </a:rPr>
              <a:t>=</a:t>
            </a:r>
            <a:r>
              <a:rPr lang="en-US">
                <a:solidFill>
                  <a:srgbClr val="993300"/>
                </a:solidFill>
                <a:highlight>
                  <a:srgbClr val="FFFF00"/>
                </a:highlight>
              </a:rPr>
              <a:t>"unsignedint16"</a:t>
            </a:r>
            <a:r>
              <a:rPr lang="en-US">
                <a:solidFill>
                  <a:srgbClr val="F5844C"/>
                </a:solidFill>
                <a:highlight>
                  <a:srgbClr val="FFFF00"/>
                </a:highlight>
              </a:rPr>
              <a:t> </a:t>
            </a:r>
            <a:r>
              <a:rPr lang="en-US">
                <a:solidFill>
                  <a:srgbClr val="000096"/>
                </a:solidFill>
                <a:highlight>
                  <a:srgbClr val="FFFF00"/>
                </a:highlight>
              </a:rPr>
              <a:t>/&gt;</a:t>
            </a:r>
          </a:p>
        </p:txBody>
      </p:sp>
      <p:sp>
        <p:nvSpPr>
          <p:cNvPr id="7" name="Footer Placeholder 3">
            <a:extLst>
              <a:ext uri="{FF2B5EF4-FFF2-40B4-BE49-F238E27FC236}">
                <a16:creationId xmlns:a16="http://schemas.microsoft.com/office/drawing/2014/main" id="{A26316F0-67EA-46CA-809D-5393EF43019C}"/>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89740505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475163-3A18-47D9-90A4-2C6C7C22B8E9}"/>
              </a:ext>
            </a:extLst>
          </p:cNvPr>
          <p:cNvPicPr>
            <a:picLocks noChangeAspect="1"/>
          </p:cNvPicPr>
          <p:nvPr/>
        </p:nvPicPr>
        <p:blipFill rotWithShape="1">
          <a:blip r:embed="rId2"/>
          <a:srcRect t="15027" r="50000" b="34150"/>
          <a:stretch/>
        </p:blipFill>
        <p:spPr>
          <a:xfrm>
            <a:off x="2378313" y="1087268"/>
            <a:ext cx="6096000" cy="3291840"/>
          </a:xfrm>
          <a:prstGeom prst="rect">
            <a:avLst/>
          </a:prstGeom>
        </p:spPr>
      </p:pic>
      <p:sp>
        <p:nvSpPr>
          <p:cNvPr id="3" name="Rectangle 2">
            <a:extLst>
              <a:ext uri="{FF2B5EF4-FFF2-40B4-BE49-F238E27FC236}">
                <a16:creationId xmlns:a16="http://schemas.microsoft.com/office/drawing/2014/main" id="{0336919F-8F01-462A-8741-BE5F89ABF22B}"/>
              </a:ext>
            </a:extLst>
          </p:cNvPr>
          <p:cNvSpPr/>
          <p:nvPr/>
        </p:nvSpPr>
        <p:spPr>
          <a:xfrm>
            <a:off x="5106100" y="2537319"/>
            <a:ext cx="904873" cy="1695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F63713FF-93DD-4353-A27E-82A9C4580667}"/>
              </a:ext>
            </a:extLst>
          </p:cNvPr>
          <p:cNvCxnSpPr>
            <a:cxnSpLocks/>
          </p:cNvCxnSpPr>
          <p:nvPr/>
        </p:nvCxnSpPr>
        <p:spPr>
          <a:xfrm flipV="1">
            <a:off x="5568064" y="843947"/>
            <a:ext cx="0" cy="16933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DE7C1EC-94A4-4989-8217-F7CD77702B07}"/>
              </a:ext>
            </a:extLst>
          </p:cNvPr>
          <p:cNvSpPr txBox="1"/>
          <p:nvPr/>
        </p:nvSpPr>
        <p:spPr>
          <a:xfrm>
            <a:off x="4648303" y="489736"/>
            <a:ext cx="1918089" cy="369332"/>
          </a:xfrm>
          <a:prstGeom prst="rect">
            <a:avLst/>
          </a:prstGeom>
          <a:noFill/>
        </p:spPr>
        <p:txBody>
          <a:bodyPr wrap="none" rtlCol="0">
            <a:spAutoFit/>
          </a:bodyPr>
          <a:lstStyle/>
          <a:p>
            <a:r>
              <a:rPr lang="en-US"/>
              <a:t>Time_Date_Stamp</a:t>
            </a:r>
          </a:p>
        </p:txBody>
      </p:sp>
      <p:sp>
        <p:nvSpPr>
          <p:cNvPr id="6" name="Rectangle 5">
            <a:extLst>
              <a:ext uri="{FF2B5EF4-FFF2-40B4-BE49-F238E27FC236}">
                <a16:creationId xmlns:a16="http://schemas.microsoft.com/office/drawing/2014/main" id="{156C82D6-B4A5-465E-9823-23669E5546A9}"/>
              </a:ext>
            </a:extLst>
          </p:cNvPr>
          <p:cNvSpPr/>
          <p:nvPr/>
        </p:nvSpPr>
        <p:spPr>
          <a:xfrm>
            <a:off x="2378313" y="4623566"/>
            <a:ext cx="6096000" cy="1200329"/>
          </a:xfrm>
          <a:prstGeom prst="rect">
            <a:avLst/>
          </a:prstGeom>
          <a:solidFill>
            <a:schemeClr val="bg1">
              <a:lumMod val="85000"/>
            </a:schemeClr>
          </a:solidFill>
        </p:spPr>
        <p:txBody>
          <a:bodyPr>
            <a:spAutoFit/>
          </a:bodyPr>
          <a:lstStyle/>
          <a:p>
            <a:r>
              <a:rPr lang="en-US">
                <a:solidFill>
                  <a:srgbClr val="000000"/>
                </a:solidFill>
                <a:latin typeface="Verdana" panose="020B0604030504040204" pitchFamily="34" charset="0"/>
                <a:ea typeface="Times New Roman" panose="02020603050405020304" pitchFamily="18" charset="0"/>
                <a:cs typeface="Times New Roman" panose="02020603050405020304" pitchFamily="18" charset="0"/>
              </a:rPr>
              <a:t>Indicates the time when the file was created. The value is an integer representing the number of seconds since January 1, 1970, Greenwich Mean Time (GMT), a.k.a. epoch.</a:t>
            </a:r>
            <a:endParaRPr lang="en-US"/>
          </a:p>
        </p:txBody>
      </p:sp>
      <p:sp>
        <p:nvSpPr>
          <p:cNvPr id="7" name="TextBox 6">
            <a:extLst>
              <a:ext uri="{FF2B5EF4-FFF2-40B4-BE49-F238E27FC236}">
                <a16:creationId xmlns:a16="http://schemas.microsoft.com/office/drawing/2014/main" id="{9EED62B0-1180-43C4-851B-0A937F211B42}"/>
              </a:ext>
            </a:extLst>
          </p:cNvPr>
          <p:cNvSpPr txBox="1"/>
          <p:nvPr/>
        </p:nvSpPr>
        <p:spPr>
          <a:xfrm>
            <a:off x="2378313" y="6062847"/>
            <a:ext cx="6514454" cy="646331"/>
          </a:xfrm>
          <a:prstGeom prst="rect">
            <a:avLst/>
          </a:prstGeom>
          <a:noFill/>
        </p:spPr>
        <p:txBody>
          <a:bodyPr wrap="square" rtlCol="0">
            <a:spAutoFit/>
          </a:bodyPr>
          <a:lstStyle/>
          <a:p>
            <a:r>
              <a:rPr lang="en-US">
                <a:solidFill>
                  <a:schemeClr val="bg1">
                    <a:lumMod val="50000"/>
                  </a:schemeClr>
                </a:solidFill>
              </a:rPr>
              <a:t>[Definition] Epoch: a period of time in history or a person's life, typically one marked by notable events or particular characteristics.</a:t>
            </a:r>
          </a:p>
        </p:txBody>
      </p:sp>
    </p:spTree>
    <p:extLst>
      <p:ext uri="{BB962C8B-B14F-4D97-AF65-F5344CB8AC3E}">
        <p14:creationId xmlns:p14="http://schemas.microsoft.com/office/powerpoint/2010/main" val="10448037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08C3A-776F-4D0A-B33A-7197694AD382}"/>
              </a:ext>
            </a:extLst>
          </p:cNvPr>
          <p:cNvSpPr>
            <a:spLocks noGrp="1"/>
          </p:cNvSpPr>
          <p:nvPr>
            <p:ph type="title"/>
          </p:nvPr>
        </p:nvSpPr>
        <p:spPr/>
        <p:txBody>
          <a:bodyPr/>
          <a:lstStyle/>
          <a:p>
            <a:r>
              <a:rPr lang="en-US"/>
              <a:t>Quiz: what is the decimal value of this number?</a:t>
            </a:r>
          </a:p>
        </p:txBody>
      </p:sp>
      <p:pic>
        <p:nvPicPr>
          <p:cNvPr id="4" name="Picture 3">
            <a:extLst>
              <a:ext uri="{FF2B5EF4-FFF2-40B4-BE49-F238E27FC236}">
                <a16:creationId xmlns:a16="http://schemas.microsoft.com/office/drawing/2014/main" id="{90DBA9AC-7BA3-48C0-BC41-CC0207F5B6E8}"/>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5" name="Rectangle 4">
            <a:extLst>
              <a:ext uri="{FF2B5EF4-FFF2-40B4-BE49-F238E27FC236}">
                <a16:creationId xmlns:a16="http://schemas.microsoft.com/office/drawing/2014/main" id="{1B27D0FD-1F01-4D6F-916F-8369EE8DCD88}"/>
              </a:ext>
            </a:extLst>
          </p:cNvPr>
          <p:cNvSpPr/>
          <p:nvPr/>
        </p:nvSpPr>
        <p:spPr>
          <a:xfrm>
            <a:off x="5038725" y="3411855"/>
            <a:ext cx="904873" cy="1695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3">
            <a:extLst>
              <a:ext uri="{FF2B5EF4-FFF2-40B4-BE49-F238E27FC236}">
                <a16:creationId xmlns:a16="http://schemas.microsoft.com/office/drawing/2014/main" id="{463B8029-1242-4709-839A-5510FCA4808A}"/>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72419791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D262C6-184E-4CFD-8690-1DD177BF649E}"/>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6" name="Rectangle 5">
            <a:extLst>
              <a:ext uri="{FF2B5EF4-FFF2-40B4-BE49-F238E27FC236}">
                <a16:creationId xmlns:a16="http://schemas.microsoft.com/office/drawing/2014/main" id="{C825AE1B-BC77-4868-BDE8-664C62CF3704}"/>
              </a:ext>
            </a:extLst>
          </p:cNvPr>
          <p:cNvSpPr/>
          <p:nvPr/>
        </p:nvSpPr>
        <p:spPr>
          <a:xfrm>
            <a:off x="5038725" y="3411855"/>
            <a:ext cx="904873" cy="1695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BF72BB3-2649-4AA9-8E17-542893BC34BF}"/>
              </a:ext>
            </a:extLst>
          </p:cNvPr>
          <p:cNvSpPr txBox="1"/>
          <p:nvPr/>
        </p:nvSpPr>
        <p:spPr>
          <a:xfrm>
            <a:off x="2310938" y="5362413"/>
            <a:ext cx="5942707" cy="1200329"/>
          </a:xfrm>
          <a:prstGeom prst="rect">
            <a:avLst/>
          </a:prstGeom>
          <a:solidFill>
            <a:schemeClr val="bg1">
              <a:lumMod val="85000"/>
            </a:schemeClr>
          </a:solidFill>
        </p:spPr>
        <p:txBody>
          <a:bodyPr wrap="square" rtlCol="0">
            <a:spAutoFit/>
          </a:bodyPr>
          <a:lstStyle/>
          <a:p>
            <a:r>
              <a:rPr lang="en-US" sz="2400"/>
              <a:t>Remember that exe files store numbers in little endian format – the most significant byte is at the highest memory address.</a:t>
            </a:r>
          </a:p>
        </p:txBody>
      </p:sp>
    </p:spTree>
    <p:extLst>
      <p:ext uri="{BB962C8B-B14F-4D97-AF65-F5344CB8AC3E}">
        <p14:creationId xmlns:p14="http://schemas.microsoft.com/office/powerpoint/2010/main" val="120247647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B8FC67-7736-4BEA-ADF9-5AD5871EA7C0}"/>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3" name="Rectangle 2">
            <a:extLst>
              <a:ext uri="{FF2B5EF4-FFF2-40B4-BE49-F238E27FC236}">
                <a16:creationId xmlns:a16="http://schemas.microsoft.com/office/drawing/2014/main" id="{7C633F1E-40BD-4DA7-9CE6-32ECF8B915EB}"/>
              </a:ext>
            </a:extLst>
          </p:cNvPr>
          <p:cNvSpPr/>
          <p:nvPr/>
        </p:nvSpPr>
        <p:spPr>
          <a:xfrm>
            <a:off x="5038725" y="3411855"/>
            <a:ext cx="904873" cy="1695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88EC988D-D859-41CF-9B58-D0EE3AC503B9}"/>
              </a:ext>
            </a:extLst>
          </p:cNvPr>
          <p:cNvCxnSpPr/>
          <p:nvPr/>
        </p:nvCxnSpPr>
        <p:spPr>
          <a:xfrm>
            <a:off x="5724525" y="3411855"/>
            <a:ext cx="0" cy="1695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3AA988A-D527-4869-819B-8B1E253728EA}"/>
              </a:ext>
            </a:extLst>
          </p:cNvPr>
          <p:cNvCxnSpPr/>
          <p:nvPr/>
        </p:nvCxnSpPr>
        <p:spPr>
          <a:xfrm>
            <a:off x="5486400" y="3411855"/>
            <a:ext cx="0" cy="1695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0337B62-92A6-4486-8A09-436B7741CA87}"/>
              </a:ext>
            </a:extLst>
          </p:cNvPr>
          <p:cNvCxnSpPr/>
          <p:nvPr/>
        </p:nvCxnSpPr>
        <p:spPr>
          <a:xfrm>
            <a:off x="5253038" y="3411855"/>
            <a:ext cx="0" cy="1695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C76D58E-969E-4727-9F65-29C26E11702E}"/>
              </a:ext>
            </a:extLst>
          </p:cNvPr>
          <p:cNvCxnSpPr/>
          <p:nvPr/>
        </p:nvCxnSpPr>
        <p:spPr>
          <a:xfrm flipV="1">
            <a:off x="5817513" y="1177871"/>
            <a:ext cx="1203217" cy="22339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A78C935-89E2-4320-B8A3-33A077722891}"/>
              </a:ext>
            </a:extLst>
          </p:cNvPr>
          <p:cNvSpPr txBox="1"/>
          <p:nvPr/>
        </p:nvSpPr>
        <p:spPr>
          <a:xfrm>
            <a:off x="6722386" y="808539"/>
            <a:ext cx="2154264" cy="369332"/>
          </a:xfrm>
          <a:prstGeom prst="rect">
            <a:avLst/>
          </a:prstGeom>
          <a:noFill/>
        </p:spPr>
        <p:txBody>
          <a:bodyPr wrap="square" rtlCol="0">
            <a:spAutoFit/>
          </a:bodyPr>
          <a:lstStyle/>
          <a:p>
            <a:r>
              <a:rPr lang="en-US"/>
              <a:t>most significant byte</a:t>
            </a:r>
          </a:p>
        </p:txBody>
      </p:sp>
      <p:cxnSp>
        <p:nvCxnSpPr>
          <p:cNvPr id="12" name="Straight Arrow Connector 11">
            <a:extLst>
              <a:ext uri="{FF2B5EF4-FFF2-40B4-BE49-F238E27FC236}">
                <a16:creationId xmlns:a16="http://schemas.microsoft.com/office/drawing/2014/main" id="{8F6374CE-20B9-4961-84B4-B64AC50BA51B}"/>
              </a:ext>
            </a:extLst>
          </p:cNvPr>
          <p:cNvCxnSpPr/>
          <p:nvPr/>
        </p:nvCxnSpPr>
        <p:spPr>
          <a:xfrm flipH="1" flipV="1">
            <a:off x="5129054" y="542441"/>
            <a:ext cx="471487" cy="28865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F66840-3AAD-416D-92ED-F75D76E8DE1F}"/>
              </a:ext>
            </a:extLst>
          </p:cNvPr>
          <p:cNvSpPr txBox="1"/>
          <p:nvPr/>
        </p:nvSpPr>
        <p:spPr>
          <a:xfrm>
            <a:off x="4409267" y="173109"/>
            <a:ext cx="3076413" cy="369332"/>
          </a:xfrm>
          <a:prstGeom prst="rect">
            <a:avLst/>
          </a:prstGeom>
          <a:noFill/>
        </p:spPr>
        <p:txBody>
          <a:bodyPr wrap="square" rtlCol="0">
            <a:spAutoFit/>
          </a:bodyPr>
          <a:lstStyle/>
          <a:p>
            <a:r>
              <a:rPr lang="en-US"/>
              <a:t>second most significant byte</a:t>
            </a:r>
          </a:p>
        </p:txBody>
      </p:sp>
      <p:cxnSp>
        <p:nvCxnSpPr>
          <p:cNvPr id="14" name="Straight Arrow Connector 13">
            <a:extLst>
              <a:ext uri="{FF2B5EF4-FFF2-40B4-BE49-F238E27FC236}">
                <a16:creationId xmlns:a16="http://schemas.microsoft.com/office/drawing/2014/main" id="{3A59F7DE-6AC6-4293-8015-8A9C579DCE4A}"/>
              </a:ext>
            </a:extLst>
          </p:cNvPr>
          <p:cNvCxnSpPr>
            <a:cxnSpLocks/>
          </p:cNvCxnSpPr>
          <p:nvPr/>
        </p:nvCxnSpPr>
        <p:spPr>
          <a:xfrm flipH="1" flipV="1">
            <a:off x="4065038" y="911773"/>
            <a:ext cx="1299760" cy="24933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73FD4A4-D96F-41FF-BBDC-808A73159F99}"/>
              </a:ext>
            </a:extLst>
          </p:cNvPr>
          <p:cNvSpPr txBox="1"/>
          <p:nvPr/>
        </p:nvSpPr>
        <p:spPr>
          <a:xfrm>
            <a:off x="1928491" y="490824"/>
            <a:ext cx="3076413" cy="369332"/>
          </a:xfrm>
          <a:prstGeom prst="rect">
            <a:avLst/>
          </a:prstGeom>
          <a:noFill/>
        </p:spPr>
        <p:txBody>
          <a:bodyPr wrap="square" rtlCol="0">
            <a:spAutoFit/>
          </a:bodyPr>
          <a:lstStyle/>
          <a:p>
            <a:r>
              <a:rPr lang="en-US"/>
              <a:t>third most significant byte</a:t>
            </a:r>
          </a:p>
        </p:txBody>
      </p:sp>
      <p:cxnSp>
        <p:nvCxnSpPr>
          <p:cNvPr id="17" name="Straight Arrow Connector 16">
            <a:extLst>
              <a:ext uri="{FF2B5EF4-FFF2-40B4-BE49-F238E27FC236}">
                <a16:creationId xmlns:a16="http://schemas.microsoft.com/office/drawing/2014/main" id="{DD7F8052-D833-42BA-AB72-451A288C50AB}"/>
              </a:ext>
            </a:extLst>
          </p:cNvPr>
          <p:cNvCxnSpPr>
            <a:cxnSpLocks/>
          </p:cNvCxnSpPr>
          <p:nvPr/>
        </p:nvCxnSpPr>
        <p:spPr>
          <a:xfrm flipH="1" flipV="1">
            <a:off x="3580108" y="1547203"/>
            <a:ext cx="1561907" cy="18578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8D362EC-7217-4878-92A7-0AB79CBBA061}"/>
              </a:ext>
            </a:extLst>
          </p:cNvPr>
          <p:cNvSpPr txBox="1"/>
          <p:nvPr/>
        </p:nvSpPr>
        <p:spPr>
          <a:xfrm>
            <a:off x="1726296" y="1177871"/>
            <a:ext cx="2132511" cy="369332"/>
          </a:xfrm>
          <a:prstGeom prst="rect">
            <a:avLst/>
          </a:prstGeom>
          <a:noFill/>
        </p:spPr>
        <p:txBody>
          <a:bodyPr wrap="square" rtlCol="0">
            <a:spAutoFit/>
          </a:bodyPr>
          <a:lstStyle/>
          <a:p>
            <a:r>
              <a:rPr lang="en-US"/>
              <a:t>least significant byte</a:t>
            </a:r>
          </a:p>
        </p:txBody>
      </p:sp>
      <p:sp>
        <p:nvSpPr>
          <p:cNvPr id="20" name="TextBox 19">
            <a:extLst>
              <a:ext uri="{FF2B5EF4-FFF2-40B4-BE49-F238E27FC236}">
                <a16:creationId xmlns:a16="http://schemas.microsoft.com/office/drawing/2014/main" id="{B7D8F44E-B922-44FA-B8A2-267085067DE1}"/>
              </a:ext>
            </a:extLst>
          </p:cNvPr>
          <p:cNvSpPr txBox="1"/>
          <p:nvPr/>
        </p:nvSpPr>
        <p:spPr>
          <a:xfrm>
            <a:off x="765962" y="5715394"/>
            <a:ext cx="10355271" cy="461665"/>
          </a:xfrm>
          <a:prstGeom prst="rect">
            <a:avLst/>
          </a:prstGeom>
          <a:solidFill>
            <a:schemeClr val="bg1">
              <a:lumMod val="85000"/>
            </a:schemeClr>
          </a:solidFill>
        </p:spPr>
        <p:txBody>
          <a:bodyPr wrap="none" rtlCol="0">
            <a:spAutoFit/>
          </a:bodyPr>
          <a:lstStyle/>
          <a:p>
            <a:r>
              <a:rPr lang="en-US" sz="2400"/>
              <a:t>So, on paper (or on a slide) humans would write the (hex) number as: 54 7C 39 00</a:t>
            </a:r>
          </a:p>
        </p:txBody>
      </p:sp>
      <p:sp>
        <p:nvSpPr>
          <p:cNvPr id="19" name="Footer Placeholder 3">
            <a:extLst>
              <a:ext uri="{FF2B5EF4-FFF2-40B4-BE49-F238E27FC236}">
                <a16:creationId xmlns:a16="http://schemas.microsoft.com/office/drawing/2014/main" id="{D8896EC7-9CFA-431B-87F8-A5A4883DAF7A}"/>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14218943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318A72-486B-40DB-9644-038ADB163DC0}"/>
              </a:ext>
            </a:extLst>
          </p:cNvPr>
          <p:cNvSpPr/>
          <p:nvPr/>
        </p:nvSpPr>
        <p:spPr>
          <a:xfrm>
            <a:off x="4378927" y="3260159"/>
            <a:ext cx="3018775" cy="461665"/>
          </a:xfrm>
          <a:prstGeom prst="rect">
            <a:avLst/>
          </a:prstGeom>
        </p:spPr>
        <p:txBody>
          <a:bodyPr wrap="none">
            <a:spAutoFit/>
          </a:bodyPr>
          <a:lstStyle/>
          <a:p>
            <a:r>
              <a:rPr lang="en-US" sz="2400"/>
              <a:t>decimal 1,417,427,200</a:t>
            </a:r>
          </a:p>
        </p:txBody>
      </p:sp>
      <p:sp>
        <p:nvSpPr>
          <p:cNvPr id="3" name="Rectangle 2">
            <a:extLst>
              <a:ext uri="{FF2B5EF4-FFF2-40B4-BE49-F238E27FC236}">
                <a16:creationId xmlns:a16="http://schemas.microsoft.com/office/drawing/2014/main" id="{6107D66D-2F00-471B-9133-465E6FA729D4}"/>
              </a:ext>
            </a:extLst>
          </p:cNvPr>
          <p:cNvSpPr/>
          <p:nvPr/>
        </p:nvSpPr>
        <p:spPr>
          <a:xfrm>
            <a:off x="4810071" y="2112958"/>
            <a:ext cx="2156488" cy="461665"/>
          </a:xfrm>
          <a:prstGeom prst="rect">
            <a:avLst/>
          </a:prstGeom>
        </p:spPr>
        <p:txBody>
          <a:bodyPr wrap="none">
            <a:spAutoFit/>
          </a:bodyPr>
          <a:lstStyle/>
          <a:p>
            <a:r>
              <a:rPr lang="en-US" sz="2400"/>
              <a:t>hex 54 7C 39 00</a:t>
            </a:r>
          </a:p>
        </p:txBody>
      </p:sp>
      <p:sp>
        <p:nvSpPr>
          <p:cNvPr id="4" name="TextBox 3">
            <a:extLst>
              <a:ext uri="{FF2B5EF4-FFF2-40B4-BE49-F238E27FC236}">
                <a16:creationId xmlns:a16="http://schemas.microsoft.com/office/drawing/2014/main" id="{0D60DF4B-B5D5-46AB-9402-AA9085D6B79C}"/>
              </a:ext>
            </a:extLst>
          </p:cNvPr>
          <p:cNvSpPr txBox="1"/>
          <p:nvPr/>
        </p:nvSpPr>
        <p:spPr>
          <a:xfrm>
            <a:off x="5408908" y="2712203"/>
            <a:ext cx="797013" cy="369332"/>
          </a:xfrm>
          <a:prstGeom prst="rect">
            <a:avLst/>
          </a:prstGeom>
          <a:noFill/>
        </p:spPr>
        <p:txBody>
          <a:bodyPr wrap="none" rtlCol="0">
            <a:spAutoFit/>
          </a:bodyPr>
          <a:lstStyle/>
          <a:p>
            <a:r>
              <a:rPr lang="en-US" i="1"/>
              <a:t>equals</a:t>
            </a:r>
          </a:p>
        </p:txBody>
      </p:sp>
      <p:sp>
        <p:nvSpPr>
          <p:cNvPr id="5" name="TextBox 4">
            <a:extLst>
              <a:ext uri="{FF2B5EF4-FFF2-40B4-BE49-F238E27FC236}">
                <a16:creationId xmlns:a16="http://schemas.microsoft.com/office/drawing/2014/main" id="{23B70FDD-42EB-430F-B334-D637FA7C560B}"/>
              </a:ext>
            </a:extLst>
          </p:cNvPr>
          <p:cNvSpPr txBox="1"/>
          <p:nvPr/>
        </p:nvSpPr>
        <p:spPr>
          <a:xfrm>
            <a:off x="3471621" y="4386020"/>
            <a:ext cx="6509287" cy="830997"/>
          </a:xfrm>
          <a:prstGeom prst="rect">
            <a:avLst/>
          </a:prstGeom>
          <a:solidFill>
            <a:schemeClr val="bg1">
              <a:lumMod val="85000"/>
            </a:schemeClr>
          </a:solidFill>
        </p:spPr>
        <p:txBody>
          <a:bodyPr wrap="square" rtlCol="0">
            <a:spAutoFit/>
          </a:bodyPr>
          <a:lstStyle/>
          <a:p>
            <a:r>
              <a:rPr lang="en-US" sz="2400"/>
              <a:t>The number of seconds since Jan. 1, 1970 that the executable file was created is 1.4 million seconds.</a:t>
            </a:r>
          </a:p>
        </p:txBody>
      </p:sp>
      <p:sp>
        <p:nvSpPr>
          <p:cNvPr id="6" name="Footer Placeholder 3">
            <a:extLst>
              <a:ext uri="{FF2B5EF4-FFF2-40B4-BE49-F238E27FC236}">
                <a16:creationId xmlns:a16="http://schemas.microsoft.com/office/drawing/2014/main" id="{9BA8A81A-C7E1-4E9C-B8F5-740B9AD3FE49}"/>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89086104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318A72-486B-40DB-9644-038ADB163DC0}"/>
              </a:ext>
            </a:extLst>
          </p:cNvPr>
          <p:cNvSpPr/>
          <p:nvPr/>
        </p:nvSpPr>
        <p:spPr>
          <a:xfrm>
            <a:off x="4378927" y="3260159"/>
            <a:ext cx="3018775" cy="461665"/>
          </a:xfrm>
          <a:prstGeom prst="rect">
            <a:avLst/>
          </a:prstGeom>
        </p:spPr>
        <p:txBody>
          <a:bodyPr wrap="none">
            <a:spAutoFit/>
          </a:bodyPr>
          <a:lstStyle/>
          <a:p>
            <a:r>
              <a:rPr lang="en-US" sz="2400"/>
              <a:t>decimal 1,417,427,200</a:t>
            </a:r>
          </a:p>
        </p:txBody>
      </p:sp>
      <p:sp>
        <p:nvSpPr>
          <p:cNvPr id="3" name="Rectangle 2">
            <a:extLst>
              <a:ext uri="{FF2B5EF4-FFF2-40B4-BE49-F238E27FC236}">
                <a16:creationId xmlns:a16="http://schemas.microsoft.com/office/drawing/2014/main" id="{6107D66D-2F00-471B-9133-465E6FA729D4}"/>
              </a:ext>
            </a:extLst>
          </p:cNvPr>
          <p:cNvSpPr/>
          <p:nvPr/>
        </p:nvSpPr>
        <p:spPr>
          <a:xfrm>
            <a:off x="4810071" y="2112958"/>
            <a:ext cx="2156488" cy="461665"/>
          </a:xfrm>
          <a:prstGeom prst="rect">
            <a:avLst/>
          </a:prstGeom>
        </p:spPr>
        <p:txBody>
          <a:bodyPr wrap="none">
            <a:spAutoFit/>
          </a:bodyPr>
          <a:lstStyle/>
          <a:p>
            <a:r>
              <a:rPr lang="en-US" sz="2400"/>
              <a:t>hex 54 7C 39 00</a:t>
            </a:r>
          </a:p>
        </p:txBody>
      </p:sp>
      <p:sp>
        <p:nvSpPr>
          <p:cNvPr id="4" name="TextBox 3">
            <a:extLst>
              <a:ext uri="{FF2B5EF4-FFF2-40B4-BE49-F238E27FC236}">
                <a16:creationId xmlns:a16="http://schemas.microsoft.com/office/drawing/2014/main" id="{0D60DF4B-B5D5-46AB-9402-AA9085D6B79C}"/>
              </a:ext>
            </a:extLst>
          </p:cNvPr>
          <p:cNvSpPr txBox="1"/>
          <p:nvPr/>
        </p:nvSpPr>
        <p:spPr>
          <a:xfrm>
            <a:off x="5408908" y="2712203"/>
            <a:ext cx="797013" cy="369332"/>
          </a:xfrm>
          <a:prstGeom prst="rect">
            <a:avLst/>
          </a:prstGeom>
          <a:noFill/>
        </p:spPr>
        <p:txBody>
          <a:bodyPr wrap="none" rtlCol="0">
            <a:spAutoFit/>
          </a:bodyPr>
          <a:lstStyle/>
          <a:p>
            <a:r>
              <a:rPr lang="en-US" i="1"/>
              <a:t>equals</a:t>
            </a:r>
          </a:p>
        </p:txBody>
      </p:sp>
      <p:sp>
        <p:nvSpPr>
          <p:cNvPr id="5" name="TextBox 4">
            <a:extLst>
              <a:ext uri="{FF2B5EF4-FFF2-40B4-BE49-F238E27FC236}">
                <a16:creationId xmlns:a16="http://schemas.microsoft.com/office/drawing/2014/main" id="{23B70FDD-42EB-430F-B334-D637FA7C560B}"/>
              </a:ext>
            </a:extLst>
          </p:cNvPr>
          <p:cNvSpPr txBox="1"/>
          <p:nvPr/>
        </p:nvSpPr>
        <p:spPr>
          <a:xfrm>
            <a:off x="3471621" y="4386020"/>
            <a:ext cx="6509287" cy="830997"/>
          </a:xfrm>
          <a:prstGeom prst="rect">
            <a:avLst/>
          </a:prstGeom>
          <a:solidFill>
            <a:schemeClr val="bg1">
              <a:lumMod val="85000"/>
            </a:schemeClr>
          </a:solidFill>
        </p:spPr>
        <p:txBody>
          <a:bodyPr wrap="square" rtlCol="0">
            <a:spAutoFit/>
          </a:bodyPr>
          <a:lstStyle/>
          <a:p>
            <a:r>
              <a:rPr lang="en-US" sz="2400"/>
              <a:t>The number of seconds since Jan. 1, 1970 that the executable file was created is 1.4 million seconds.</a:t>
            </a:r>
          </a:p>
        </p:txBody>
      </p:sp>
      <p:sp>
        <p:nvSpPr>
          <p:cNvPr id="7" name="TextBox 6">
            <a:extLst>
              <a:ext uri="{FF2B5EF4-FFF2-40B4-BE49-F238E27FC236}">
                <a16:creationId xmlns:a16="http://schemas.microsoft.com/office/drawing/2014/main" id="{75B228CA-98B8-462D-9F6B-D5CF07268163}"/>
              </a:ext>
            </a:extLst>
          </p:cNvPr>
          <p:cNvSpPr txBox="1"/>
          <p:nvPr/>
        </p:nvSpPr>
        <p:spPr>
          <a:xfrm>
            <a:off x="4267326" y="5650380"/>
            <a:ext cx="5398466" cy="461665"/>
          </a:xfrm>
          <a:prstGeom prst="rect">
            <a:avLst/>
          </a:prstGeom>
          <a:solidFill>
            <a:srgbClr val="FFFF00"/>
          </a:solidFill>
        </p:spPr>
        <p:txBody>
          <a:bodyPr wrap="none" rtlCol="0">
            <a:spAutoFit/>
          </a:bodyPr>
          <a:lstStyle/>
          <a:p>
            <a:r>
              <a:rPr lang="en-US" sz="2400"/>
              <a:t>What date/time does that correspond to?</a:t>
            </a:r>
          </a:p>
        </p:txBody>
      </p:sp>
      <p:sp>
        <p:nvSpPr>
          <p:cNvPr id="8" name="Footer Placeholder 3">
            <a:extLst>
              <a:ext uri="{FF2B5EF4-FFF2-40B4-BE49-F238E27FC236}">
                <a16:creationId xmlns:a16="http://schemas.microsoft.com/office/drawing/2014/main" id="{FEE589AB-15F4-47AD-850F-C3DF1722C038}"/>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40724417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8F9792-807D-4D62-8F7C-9283BF17B714}"/>
              </a:ext>
            </a:extLst>
          </p:cNvPr>
          <p:cNvPicPr>
            <a:picLocks noChangeAspect="1"/>
          </p:cNvPicPr>
          <p:nvPr/>
        </p:nvPicPr>
        <p:blipFill rotWithShape="1">
          <a:blip r:embed="rId2"/>
          <a:srcRect r="38983" b="17279"/>
          <a:stretch/>
        </p:blipFill>
        <p:spPr>
          <a:xfrm>
            <a:off x="1038388" y="112362"/>
            <a:ext cx="9209994" cy="6633275"/>
          </a:xfrm>
          <a:prstGeom prst="rect">
            <a:avLst/>
          </a:prstGeom>
        </p:spPr>
      </p:pic>
      <p:sp>
        <p:nvSpPr>
          <p:cNvPr id="3" name="Arrow: Right 2">
            <a:extLst>
              <a:ext uri="{FF2B5EF4-FFF2-40B4-BE49-F238E27FC236}">
                <a16:creationId xmlns:a16="http://schemas.microsoft.com/office/drawing/2014/main" id="{CA4AAA0F-517A-4C93-B2B3-AC8179485E56}"/>
              </a:ext>
            </a:extLst>
          </p:cNvPr>
          <p:cNvSpPr/>
          <p:nvPr/>
        </p:nvSpPr>
        <p:spPr>
          <a:xfrm>
            <a:off x="588936" y="5889356"/>
            <a:ext cx="1354682" cy="588936"/>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9B5EA796-1A25-40D2-B8EA-452FD3F573E8}"/>
              </a:ext>
            </a:extLst>
          </p:cNvPr>
          <p:cNvSpPr/>
          <p:nvPr/>
        </p:nvSpPr>
        <p:spPr>
          <a:xfrm>
            <a:off x="588936" y="5173851"/>
            <a:ext cx="1354682" cy="588936"/>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3475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43261E1-D24C-49A5-A809-D94637DB9CA8}"/>
              </a:ext>
            </a:extLst>
          </p:cNvPr>
          <p:cNvPicPr>
            <a:picLocks noChangeAspect="1"/>
          </p:cNvPicPr>
          <p:nvPr/>
        </p:nvPicPr>
        <p:blipFill rotWithShape="1">
          <a:blip r:embed="rId2"/>
          <a:srcRect t="15027" r="50000" b="34150"/>
          <a:stretch/>
        </p:blipFill>
        <p:spPr>
          <a:xfrm>
            <a:off x="2248945" y="1388366"/>
            <a:ext cx="6096000" cy="3291840"/>
          </a:xfrm>
          <a:prstGeom prst="rect">
            <a:avLst/>
          </a:prstGeom>
        </p:spPr>
      </p:pic>
      <p:cxnSp>
        <p:nvCxnSpPr>
          <p:cNvPr id="23" name="Straight Connector 22">
            <a:extLst>
              <a:ext uri="{FF2B5EF4-FFF2-40B4-BE49-F238E27FC236}">
                <a16:creationId xmlns:a16="http://schemas.microsoft.com/office/drawing/2014/main" id="{D7F7BAFA-4BA9-487A-85A4-FD1273FABBDF}"/>
              </a:ext>
            </a:extLst>
          </p:cNvPr>
          <p:cNvCxnSpPr/>
          <p:nvPr/>
        </p:nvCxnSpPr>
        <p:spPr>
          <a:xfrm>
            <a:off x="3140149" y="3150837"/>
            <a:ext cx="1808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26663A7-8023-4C33-B88F-C4165CA04A69}"/>
              </a:ext>
            </a:extLst>
          </p:cNvPr>
          <p:cNvCxnSpPr>
            <a:cxnSpLocks/>
          </p:cNvCxnSpPr>
          <p:nvPr/>
        </p:nvCxnSpPr>
        <p:spPr>
          <a:xfrm flipV="1">
            <a:off x="4948157" y="3007962"/>
            <a:ext cx="1847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7033EB1-A89B-4E07-9872-77714302649E}"/>
              </a:ext>
            </a:extLst>
          </p:cNvPr>
          <p:cNvCxnSpPr/>
          <p:nvPr/>
        </p:nvCxnSpPr>
        <p:spPr>
          <a:xfrm>
            <a:off x="4948157" y="3012724"/>
            <a:ext cx="0" cy="1333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7C49A63B-F4AF-4C5E-9D3C-288748093F46}"/>
              </a:ext>
            </a:extLst>
          </p:cNvPr>
          <p:cNvPicPr>
            <a:picLocks noChangeAspect="1"/>
          </p:cNvPicPr>
          <p:nvPr/>
        </p:nvPicPr>
        <p:blipFill rotWithShape="1">
          <a:blip r:embed="rId3"/>
          <a:srcRect l="625" t="19203" r="50547" b="69301"/>
          <a:stretch/>
        </p:blipFill>
        <p:spPr>
          <a:xfrm>
            <a:off x="2314331" y="4692204"/>
            <a:ext cx="5953124" cy="744634"/>
          </a:xfrm>
          <a:prstGeom prst="rect">
            <a:avLst/>
          </a:prstGeom>
        </p:spPr>
      </p:pic>
      <p:cxnSp>
        <p:nvCxnSpPr>
          <p:cNvPr id="27" name="Straight Connector 26">
            <a:extLst>
              <a:ext uri="{FF2B5EF4-FFF2-40B4-BE49-F238E27FC236}">
                <a16:creationId xmlns:a16="http://schemas.microsoft.com/office/drawing/2014/main" id="{115BA950-D68E-459F-95A5-D4A29A053C30}"/>
              </a:ext>
            </a:extLst>
          </p:cNvPr>
          <p:cNvCxnSpPr>
            <a:cxnSpLocks/>
          </p:cNvCxnSpPr>
          <p:nvPr/>
        </p:nvCxnSpPr>
        <p:spPr>
          <a:xfrm>
            <a:off x="3140149" y="3146074"/>
            <a:ext cx="0" cy="2119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368A33-DA84-4D5B-9DC1-BD29225C17D4}"/>
              </a:ext>
            </a:extLst>
          </p:cNvPr>
          <p:cNvCxnSpPr/>
          <p:nvPr/>
        </p:nvCxnSpPr>
        <p:spPr>
          <a:xfrm flipV="1">
            <a:off x="4948157" y="5112987"/>
            <a:ext cx="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8C555C9-4ADA-475F-8B12-72B18420C186}"/>
              </a:ext>
            </a:extLst>
          </p:cNvPr>
          <p:cNvCxnSpPr>
            <a:cxnSpLocks/>
          </p:cNvCxnSpPr>
          <p:nvPr/>
        </p:nvCxnSpPr>
        <p:spPr>
          <a:xfrm>
            <a:off x="4957682" y="5112987"/>
            <a:ext cx="18478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2832A14-3083-468A-8AB6-709A5D184BBF}"/>
              </a:ext>
            </a:extLst>
          </p:cNvPr>
          <p:cNvCxnSpPr>
            <a:cxnSpLocks/>
          </p:cNvCxnSpPr>
          <p:nvPr/>
        </p:nvCxnSpPr>
        <p:spPr>
          <a:xfrm>
            <a:off x="6796003" y="3007962"/>
            <a:ext cx="0" cy="2105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D25FE55-8643-4535-87D2-D188D7244065}"/>
              </a:ext>
            </a:extLst>
          </p:cNvPr>
          <p:cNvCxnSpPr/>
          <p:nvPr/>
        </p:nvCxnSpPr>
        <p:spPr>
          <a:xfrm flipH="1" flipV="1">
            <a:off x="4045058" y="867904"/>
            <a:ext cx="480447" cy="22781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EF1442C-90B1-42FC-9616-98026A19761F}"/>
              </a:ext>
            </a:extLst>
          </p:cNvPr>
          <p:cNvSpPr txBox="1"/>
          <p:nvPr/>
        </p:nvSpPr>
        <p:spPr>
          <a:xfrm>
            <a:off x="3657600" y="526942"/>
            <a:ext cx="5851667" cy="369332"/>
          </a:xfrm>
          <a:prstGeom prst="rect">
            <a:avLst/>
          </a:prstGeom>
          <a:noFill/>
        </p:spPr>
        <p:txBody>
          <a:bodyPr wrap="none" rtlCol="0">
            <a:spAutoFit/>
          </a:bodyPr>
          <a:lstStyle/>
          <a:p>
            <a:r>
              <a:rPr lang="en-US"/>
              <a:t>Optional_Header (strange name, given that it’s not optional)</a:t>
            </a:r>
          </a:p>
        </p:txBody>
      </p:sp>
      <p:cxnSp>
        <p:nvCxnSpPr>
          <p:cNvPr id="41" name="Straight Connector 40">
            <a:extLst>
              <a:ext uri="{FF2B5EF4-FFF2-40B4-BE49-F238E27FC236}">
                <a16:creationId xmlns:a16="http://schemas.microsoft.com/office/drawing/2014/main" id="{14588775-050A-467B-9E1C-191BD3A3B36D}"/>
              </a:ext>
            </a:extLst>
          </p:cNvPr>
          <p:cNvCxnSpPr>
            <a:cxnSpLocks/>
          </p:cNvCxnSpPr>
          <p:nvPr/>
        </p:nvCxnSpPr>
        <p:spPr>
          <a:xfrm>
            <a:off x="3140149" y="5265386"/>
            <a:ext cx="1808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ooter Placeholder 3">
            <a:extLst>
              <a:ext uri="{FF2B5EF4-FFF2-40B4-BE49-F238E27FC236}">
                <a16:creationId xmlns:a16="http://schemas.microsoft.com/office/drawing/2014/main" id="{5C13BD7D-6F67-4D4C-9081-4DC9A42F10F4}"/>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50640611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A4104-B2F3-40D4-91EE-F34C3178EA4E}"/>
              </a:ext>
            </a:extLst>
          </p:cNvPr>
          <p:cNvSpPr>
            <a:spLocks noGrp="1"/>
          </p:cNvSpPr>
          <p:nvPr>
            <p:ph type="title"/>
          </p:nvPr>
        </p:nvSpPr>
        <p:spPr/>
        <p:txBody>
          <a:bodyPr/>
          <a:lstStyle/>
          <a:p>
            <a:r>
              <a:rPr lang="en-US"/>
              <a:t>Daffodil can do the conversion</a:t>
            </a:r>
          </a:p>
        </p:txBody>
      </p:sp>
      <p:pic>
        <p:nvPicPr>
          <p:cNvPr id="4" name="Picture 3">
            <a:extLst>
              <a:ext uri="{FF2B5EF4-FFF2-40B4-BE49-F238E27FC236}">
                <a16:creationId xmlns:a16="http://schemas.microsoft.com/office/drawing/2014/main" id="{C83CB6F9-3602-4707-A687-3E83C1A9DC69}"/>
              </a:ext>
            </a:extLst>
          </p:cNvPr>
          <p:cNvPicPr>
            <a:picLocks noChangeAspect="1"/>
          </p:cNvPicPr>
          <p:nvPr/>
        </p:nvPicPr>
        <p:blipFill rotWithShape="1">
          <a:blip r:embed="rId2"/>
          <a:srcRect l="749" t="15027" r="62006" b="34150"/>
          <a:stretch/>
        </p:blipFill>
        <p:spPr>
          <a:xfrm>
            <a:off x="1177871" y="2039296"/>
            <a:ext cx="4541004" cy="3291840"/>
          </a:xfrm>
          <a:prstGeom prst="rect">
            <a:avLst/>
          </a:prstGeom>
        </p:spPr>
      </p:pic>
      <p:sp>
        <p:nvSpPr>
          <p:cNvPr id="5" name="Rectangle 4">
            <a:extLst>
              <a:ext uri="{FF2B5EF4-FFF2-40B4-BE49-F238E27FC236}">
                <a16:creationId xmlns:a16="http://schemas.microsoft.com/office/drawing/2014/main" id="{2890C2F4-2B06-45BC-B6DE-854FF50B2323}"/>
              </a:ext>
            </a:extLst>
          </p:cNvPr>
          <p:cNvSpPr/>
          <p:nvPr/>
        </p:nvSpPr>
        <p:spPr>
          <a:xfrm>
            <a:off x="3814359" y="3489347"/>
            <a:ext cx="904873" cy="1695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9D2CFE5-B633-42D9-BD95-6429516C114F}"/>
              </a:ext>
            </a:extLst>
          </p:cNvPr>
          <p:cNvSpPr/>
          <p:nvPr/>
        </p:nvSpPr>
        <p:spPr>
          <a:xfrm>
            <a:off x="6485779" y="3233359"/>
            <a:ext cx="914400" cy="6523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tool</a:t>
            </a:r>
          </a:p>
        </p:txBody>
      </p:sp>
      <p:cxnSp>
        <p:nvCxnSpPr>
          <p:cNvPr id="7" name="Straight Arrow Connector 6">
            <a:extLst>
              <a:ext uri="{FF2B5EF4-FFF2-40B4-BE49-F238E27FC236}">
                <a16:creationId xmlns:a16="http://schemas.microsoft.com/office/drawing/2014/main" id="{D3325D57-CC9C-4B4C-9D17-662E702D2F0C}"/>
              </a:ext>
            </a:extLst>
          </p:cNvPr>
          <p:cNvCxnSpPr>
            <a:cxnSpLocks/>
            <a:endCxn id="6" idx="1"/>
          </p:cNvCxnSpPr>
          <p:nvPr/>
        </p:nvCxnSpPr>
        <p:spPr>
          <a:xfrm flipV="1">
            <a:off x="5715293" y="3559547"/>
            <a:ext cx="7704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Rectangle: Folded Corner 7">
            <a:extLst>
              <a:ext uri="{FF2B5EF4-FFF2-40B4-BE49-F238E27FC236}">
                <a16:creationId xmlns:a16="http://schemas.microsoft.com/office/drawing/2014/main" id="{BD4F2E49-8F88-4DEA-B172-E78D7FA3C5EE}"/>
              </a:ext>
            </a:extLst>
          </p:cNvPr>
          <p:cNvSpPr/>
          <p:nvPr/>
        </p:nvSpPr>
        <p:spPr>
          <a:xfrm>
            <a:off x="6168327" y="4442169"/>
            <a:ext cx="1549303" cy="1167936"/>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schema</a:t>
            </a:r>
          </a:p>
          <a:p>
            <a:pPr algn="ctr"/>
            <a:r>
              <a:rPr lang="en-US">
                <a:solidFill>
                  <a:schemeClr val="tx1"/>
                </a:solidFill>
              </a:rPr>
              <a:t>for exe</a:t>
            </a:r>
          </a:p>
        </p:txBody>
      </p:sp>
      <p:cxnSp>
        <p:nvCxnSpPr>
          <p:cNvPr id="9" name="Straight Arrow Connector 8">
            <a:extLst>
              <a:ext uri="{FF2B5EF4-FFF2-40B4-BE49-F238E27FC236}">
                <a16:creationId xmlns:a16="http://schemas.microsoft.com/office/drawing/2014/main" id="{2C340F15-FA5A-4B90-9BCA-B655581293BF}"/>
              </a:ext>
            </a:extLst>
          </p:cNvPr>
          <p:cNvCxnSpPr>
            <a:cxnSpLocks/>
            <a:stCxn id="8" idx="0"/>
            <a:endCxn id="6" idx="2"/>
          </p:cNvCxnSpPr>
          <p:nvPr/>
        </p:nvCxnSpPr>
        <p:spPr>
          <a:xfrm flipV="1">
            <a:off x="6942979" y="3885735"/>
            <a:ext cx="0" cy="5564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DD598132-6438-4EAB-8EF7-7105AE33EE79}"/>
              </a:ext>
            </a:extLst>
          </p:cNvPr>
          <p:cNvSpPr/>
          <p:nvPr/>
        </p:nvSpPr>
        <p:spPr>
          <a:xfrm>
            <a:off x="1611824" y="5959937"/>
            <a:ext cx="10430359" cy="369332"/>
          </a:xfrm>
          <a:prstGeom prst="rect">
            <a:avLst/>
          </a:prstGeom>
          <a:ln>
            <a:solidFill>
              <a:schemeClr val="tx1"/>
            </a:solidFill>
          </a:ln>
        </p:spPr>
        <p:txBody>
          <a:bodyPr wrap="square">
            <a:spAutoFit/>
          </a:bodyPr>
          <a:lstStyle/>
          <a:p>
            <a:r>
              <a:rPr lang="en-US">
                <a:solidFill>
                  <a:srgbClr val="000096"/>
                </a:solidFill>
                <a:highlight>
                  <a:srgbClr val="FFFFFF"/>
                </a:highlight>
              </a:rPr>
              <a:t>&lt;Date_Time_when_this_file_was_created&gt;</a:t>
            </a:r>
            <a:r>
              <a:rPr lang="en-US" b="1">
                <a:solidFill>
                  <a:srgbClr val="000000"/>
                </a:solidFill>
                <a:highlight>
                  <a:srgbClr val="FFFFFF"/>
                </a:highlight>
              </a:rPr>
              <a:t>2014-12-01T09:46:40</a:t>
            </a:r>
            <a:r>
              <a:rPr lang="en-US">
                <a:solidFill>
                  <a:srgbClr val="000096"/>
                </a:solidFill>
                <a:highlight>
                  <a:srgbClr val="FFFFFF"/>
                </a:highlight>
              </a:rPr>
              <a:t>&lt;/Date_Time_when_this_file_was_created&gt;</a:t>
            </a:r>
          </a:p>
        </p:txBody>
      </p:sp>
      <p:cxnSp>
        <p:nvCxnSpPr>
          <p:cNvPr id="13" name="Straight Connector 12">
            <a:extLst>
              <a:ext uri="{FF2B5EF4-FFF2-40B4-BE49-F238E27FC236}">
                <a16:creationId xmlns:a16="http://schemas.microsoft.com/office/drawing/2014/main" id="{C286E926-B470-4EAF-9F4B-535A0772CE90}"/>
              </a:ext>
            </a:extLst>
          </p:cNvPr>
          <p:cNvCxnSpPr>
            <a:stCxn id="6" idx="3"/>
          </p:cNvCxnSpPr>
          <p:nvPr/>
        </p:nvCxnSpPr>
        <p:spPr>
          <a:xfrm>
            <a:off x="7400179" y="3559547"/>
            <a:ext cx="14183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C553E9D-95F4-4D74-A890-0ACEB0994A75}"/>
              </a:ext>
            </a:extLst>
          </p:cNvPr>
          <p:cNvCxnSpPr>
            <a:cxnSpLocks/>
          </p:cNvCxnSpPr>
          <p:nvPr/>
        </p:nvCxnSpPr>
        <p:spPr>
          <a:xfrm flipH="1">
            <a:off x="8167082" y="3559547"/>
            <a:ext cx="651456" cy="24003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Footer Placeholder 3">
            <a:extLst>
              <a:ext uri="{FF2B5EF4-FFF2-40B4-BE49-F238E27FC236}">
                <a16:creationId xmlns:a16="http://schemas.microsoft.com/office/drawing/2014/main" id="{1F59FA9B-AE3D-452C-882E-877FBDF5E75C}"/>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87998724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168F685-26B1-4D69-B87B-81991D3BDF10}"/>
              </a:ext>
            </a:extLst>
          </p:cNvPr>
          <p:cNvSpPr/>
          <p:nvPr/>
        </p:nvSpPr>
        <p:spPr>
          <a:xfrm>
            <a:off x="2645044" y="1930919"/>
            <a:ext cx="6126998" cy="2308324"/>
          </a:xfrm>
          <a:prstGeom prst="rect">
            <a:avLst/>
          </a:prstGeom>
          <a:ln>
            <a:solidFill>
              <a:schemeClr val="tx1"/>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"Time_Date_Stamp"</a:t>
            </a:r>
            <a:br>
              <a:rPr lang="en-US">
                <a:solidFill>
                  <a:srgbClr val="F5844C"/>
                </a:solidFill>
                <a:highlight>
                  <a:srgbClr val="FFFFFF"/>
                </a:highlight>
              </a:rPr>
            </a:b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"xs:dateTime"</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"explicit"</a:t>
            </a:r>
            <a:br>
              <a:rPr lang="en-US">
                <a:solidFill>
                  <a:srgbClr val="F5844C"/>
                </a:solidFill>
                <a:highlight>
                  <a:srgbClr val="FFFFFF"/>
                </a:highlight>
              </a:rPr>
            </a:br>
            <a:r>
              <a:rPr lang="en-US">
                <a:solidFill>
                  <a:srgbClr val="F5844C"/>
                </a:solidFill>
                <a:highlight>
                  <a:srgbClr val="FFFFFF"/>
                </a:highlight>
              </a:rPr>
              <a:t> 	     dfdl:length</a:t>
            </a:r>
            <a:r>
              <a:rPr lang="en-US">
                <a:solidFill>
                  <a:srgbClr val="FF8040"/>
                </a:solidFill>
                <a:highlight>
                  <a:srgbClr val="FFFFFF"/>
                </a:highlight>
              </a:rPr>
              <a:t>=</a:t>
            </a:r>
            <a:r>
              <a:rPr lang="en-US">
                <a:solidFill>
                  <a:srgbClr val="993300"/>
                </a:solidFill>
                <a:highlight>
                  <a:srgbClr val="FFFFFF"/>
                </a:highlight>
              </a:rPr>
              <a:t>"4"</a:t>
            </a:r>
            <a:endParaRPr lang="en-US">
              <a:solidFill>
                <a:srgbClr val="F5844C"/>
              </a:solidFill>
              <a:highlight>
                <a:srgbClr val="FFFFFF"/>
              </a:highlight>
            </a:endParaRPr>
          </a:p>
          <a:p>
            <a:r>
              <a:rPr lang="en-US">
                <a:solidFill>
                  <a:srgbClr val="F5844C"/>
                </a:solidFill>
                <a:highlight>
                  <a:srgbClr val="FFFFFF"/>
                </a:highlight>
              </a:rPr>
              <a:t> 	     dfdl:lengthUnits</a:t>
            </a:r>
            <a:r>
              <a:rPr lang="en-US">
                <a:solidFill>
                  <a:srgbClr val="FF8040"/>
                </a:solidFill>
                <a:highlight>
                  <a:srgbClr val="FFFFFF"/>
                </a:highlight>
              </a:rPr>
              <a:t>=</a:t>
            </a:r>
            <a:r>
              <a:rPr lang="en-US">
                <a:solidFill>
                  <a:srgbClr val="993300"/>
                </a:solidFill>
                <a:highlight>
                  <a:srgbClr val="FFFFFF"/>
                </a:highlight>
              </a:rPr>
              <a:t>"bytes" </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dfdl:binaryCalendarRep</a:t>
            </a:r>
            <a:r>
              <a:rPr lang="en-US">
                <a:solidFill>
                  <a:srgbClr val="FF8040"/>
                </a:solidFill>
                <a:highlight>
                  <a:srgbClr val="FFFFFF"/>
                </a:highlight>
              </a:rPr>
              <a:t>=</a:t>
            </a:r>
            <a:r>
              <a:rPr lang="en-US">
                <a:solidFill>
                  <a:srgbClr val="993300"/>
                </a:solidFill>
                <a:highlight>
                  <a:srgbClr val="FFFFFF"/>
                </a:highlight>
              </a:rPr>
              <a:t>"binarySeconds"</a:t>
            </a:r>
            <a:br>
              <a:rPr lang="en-US">
                <a:solidFill>
                  <a:srgbClr val="F5844C"/>
                </a:solidFill>
                <a:highlight>
                  <a:srgbClr val="FFFFFF"/>
                </a:highlight>
              </a:rPr>
            </a:br>
            <a:r>
              <a:rPr lang="en-US">
                <a:solidFill>
                  <a:srgbClr val="F5844C"/>
                </a:solidFill>
                <a:highlight>
                  <a:srgbClr val="FFFFFF"/>
                </a:highlight>
              </a:rPr>
              <a:t> 	     dfdl:binaryCalendarEpoch</a:t>
            </a:r>
            <a:r>
              <a:rPr lang="en-US">
                <a:solidFill>
                  <a:srgbClr val="FF8040"/>
                </a:solidFill>
                <a:highlight>
                  <a:srgbClr val="FFFFFF"/>
                </a:highlight>
              </a:rPr>
              <a:t>=</a:t>
            </a:r>
            <a:r>
              <a:rPr lang="en-US">
                <a:solidFill>
                  <a:srgbClr val="993300"/>
                </a:solidFill>
                <a:highlight>
                  <a:srgbClr val="FFFFFF"/>
                </a:highlight>
              </a:rPr>
              <a:t>"1970-01-01T00:00:00"</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dfdl:byteOrder</a:t>
            </a:r>
            <a:r>
              <a:rPr lang="en-US">
                <a:solidFill>
                  <a:srgbClr val="FF8040"/>
                </a:solidFill>
                <a:highlight>
                  <a:srgbClr val="FFFFFF"/>
                </a:highlight>
              </a:rPr>
              <a:t>=</a:t>
            </a:r>
            <a:r>
              <a:rPr lang="en-US">
                <a:solidFill>
                  <a:srgbClr val="993300"/>
                </a:solidFill>
                <a:highlight>
                  <a:srgbClr val="FFFFFF"/>
                </a:highlight>
              </a:rPr>
              <a:t>"littleEndian"</a:t>
            </a:r>
            <a:r>
              <a:rPr lang="en-US">
                <a:solidFill>
                  <a:srgbClr val="F5844C"/>
                </a:solidFill>
                <a:highlight>
                  <a:srgbClr val="FFFFFF"/>
                </a:highlight>
              </a:rPr>
              <a:t> </a:t>
            </a:r>
            <a:r>
              <a:rPr lang="en-US">
                <a:solidFill>
                  <a:srgbClr val="000096"/>
                </a:solidFill>
                <a:highlight>
                  <a:srgbClr val="FFFFFF"/>
                </a:highlight>
              </a:rPr>
              <a:t>/&gt;</a:t>
            </a:r>
          </a:p>
        </p:txBody>
      </p:sp>
      <p:sp>
        <p:nvSpPr>
          <p:cNvPr id="6" name="Footer Placeholder 3">
            <a:extLst>
              <a:ext uri="{FF2B5EF4-FFF2-40B4-BE49-F238E27FC236}">
                <a16:creationId xmlns:a16="http://schemas.microsoft.com/office/drawing/2014/main" id="{8E9B2871-5A1D-40EB-911A-7DEAE7322200}"/>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38653914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168F685-26B1-4D69-B87B-81991D3BDF10}"/>
              </a:ext>
            </a:extLst>
          </p:cNvPr>
          <p:cNvSpPr/>
          <p:nvPr/>
        </p:nvSpPr>
        <p:spPr>
          <a:xfrm>
            <a:off x="2645044" y="1930919"/>
            <a:ext cx="6126998" cy="2308324"/>
          </a:xfrm>
          <a:prstGeom prst="rect">
            <a:avLst/>
          </a:prstGeom>
          <a:ln>
            <a:solidFill>
              <a:schemeClr val="tx1"/>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"Time_Date_Stamp"</a:t>
            </a:r>
            <a:br>
              <a:rPr lang="en-US">
                <a:solidFill>
                  <a:srgbClr val="F5844C"/>
                </a:solidFill>
                <a:highlight>
                  <a:srgbClr val="FFFFFF"/>
                </a:highlight>
              </a:rPr>
            </a:b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"xs:dateTime"</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"explicit"</a:t>
            </a:r>
            <a:br>
              <a:rPr lang="en-US">
                <a:solidFill>
                  <a:srgbClr val="F5844C"/>
                </a:solidFill>
                <a:highlight>
                  <a:srgbClr val="FFFFFF"/>
                </a:highlight>
              </a:rPr>
            </a:br>
            <a:r>
              <a:rPr lang="en-US">
                <a:solidFill>
                  <a:srgbClr val="F5844C"/>
                </a:solidFill>
                <a:highlight>
                  <a:srgbClr val="FFFFFF"/>
                </a:highlight>
              </a:rPr>
              <a:t> 	     dfdl:length</a:t>
            </a:r>
            <a:r>
              <a:rPr lang="en-US">
                <a:solidFill>
                  <a:srgbClr val="FF8040"/>
                </a:solidFill>
                <a:highlight>
                  <a:srgbClr val="FFFFFF"/>
                </a:highlight>
              </a:rPr>
              <a:t>=</a:t>
            </a:r>
            <a:r>
              <a:rPr lang="en-US">
                <a:solidFill>
                  <a:srgbClr val="993300"/>
                </a:solidFill>
                <a:highlight>
                  <a:srgbClr val="FFFFFF"/>
                </a:highlight>
              </a:rPr>
              <a:t>"4"</a:t>
            </a:r>
            <a:endParaRPr lang="en-US">
              <a:solidFill>
                <a:srgbClr val="F5844C"/>
              </a:solidFill>
              <a:highlight>
                <a:srgbClr val="FFFFFF"/>
              </a:highlight>
            </a:endParaRPr>
          </a:p>
          <a:p>
            <a:r>
              <a:rPr lang="en-US">
                <a:solidFill>
                  <a:srgbClr val="F5844C"/>
                </a:solidFill>
                <a:highlight>
                  <a:srgbClr val="FFFFFF"/>
                </a:highlight>
              </a:rPr>
              <a:t> 	     dfdl:lengthUnits</a:t>
            </a:r>
            <a:r>
              <a:rPr lang="en-US">
                <a:solidFill>
                  <a:srgbClr val="FF8040"/>
                </a:solidFill>
                <a:highlight>
                  <a:srgbClr val="FFFFFF"/>
                </a:highlight>
              </a:rPr>
              <a:t>=</a:t>
            </a:r>
            <a:r>
              <a:rPr lang="en-US">
                <a:solidFill>
                  <a:srgbClr val="993300"/>
                </a:solidFill>
                <a:highlight>
                  <a:srgbClr val="FFFFFF"/>
                </a:highlight>
              </a:rPr>
              <a:t>"bytes" </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dfdl:binaryCalendarRep</a:t>
            </a:r>
            <a:r>
              <a:rPr lang="en-US">
                <a:solidFill>
                  <a:srgbClr val="FF8040"/>
                </a:solidFill>
                <a:highlight>
                  <a:srgbClr val="FFFFFF"/>
                </a:highlight>
              </a:rPr>
              <a:t>=</a:t>
            </a:r>
            <a:r>
              <a:rPr lang="en-US">
                <a:solidFill>
                  <a:srgbClr val="993300"/>
                </a:solidFill>
                <a:highlight>
                  <a:srgbClr val="FFFFFF"/>
                </a:highlight>
              </a:rPr>
              <a:t>"binarySeconds"</a:t>
            </a:r>
            <a:br>
              <a:rPr lang="en-US">
                <a:solidFill>
                  <a:srgbClr val="F5844C"/>
                </a:solidFill>
                <a:highlight>
                  <a:srgbClr val="FFFFFF"/>
                </a:highlight>
              </a:rPr>
            </a:br>
            <a:r>
              <a:rPr lang="en-US">
                <a:solidFill>
                  <a:srgbClr val="F5844C"/>
                </a:solidFill>
                <a:highlight>
                  <a:srgbClr val="FFFFFF"/>
                </a:highlight>
              </a:rPr>
              <a:t> 	     dfdl:binaryCalendarEpoch</a:t>
            </a:r>
            <a:r>
              <a:rPr lang="en-US">
                <a:solidFill>
                  <a:srgbClr val="FF8040"/>
                </a:solidFill>
                <a:highlight>
                  <a:srgbClr val="FFFFFF"/>
                </a:highlight>
              </a:rPr>
              <a:t>=</a:t>
            </a:r>
            <a:r>
              <a:rPr lang="en-US">
                <a:solidFill>
                  <a:srgbClr val="993300"/>
                </a:solidFill>
                <a:highlight>
                  <a:srgbClr val="FFFFFF"/>
                </a:highlight>
              </a:rPr>
              <a:t>"1970-01-01T00:00:00"</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dfdl:byteOrder</a:t>
            </a:r>
            <a:r>
              <a:rPr lang="en-US">
                <a:solidFill>
                  <a:srgbClr val="FF8040"/>
                </a:solidFill>
                <a:highlight>
                  <a:srgbClr val="FFFFFF"/>
                </a:highlight>
              </a:rPr>
              <a:t>=</a:t>
            </a:r>
            <a:r>
              <a:rPr lang="en-US">
                <a:solidFill>
                  <a:srgbClr val="993300"/>
                </a:solidFill>
                <a:highlight>
                  <a:srgbClr val="FFFFFF"/>
                </a:highlight>
              </a:rPr>
              <a:t>"littleEndian"</a:t>
            </a:r>
            <a:r>
              <a:rPr lang="en-US">
                <a:solidFill>
                  <a:srgbClr val="F5844C"/>
                </a:solidFill>
                <a:highlight>
                  <a:srgbClr val="FFFFFF"/>
                </a:highlight>
              </a:rPr>
              <a:t> </a:t>
            </a:r>
            <a:r>
              <a:rPr lang="en-US">
                <a:solidFill>
                  <a:srgbClr val="000096"/>
                </a:solidFill>
                <a:highlight>
                  <a:srgbClr val="FFFFFF"/>
                </a:highlight>
              </a:rPr>
              <a:t>/&gt;</a:t>
            </a:r>
          </a:p>
        </p:txBody>
      </p:sp>
      <p:sp>
        <p:nvSpPr>
          <p:cNvPr id="2" name="Rectangle 1">
            <a:extLst>
              <a:ext uri="{FF2B5EF4-FFF2-40B4-BE49-F238E27FC236}">
                <a16:creationId xmlns:a16="http://schemas.microsoft.com/office/drawing/2014/main" id="{3EC45ABE-E339-4A79-B446-A6531860ACE1}"/>
              </a:ext>
            </a:extLst>
          </p:cNvPr>
          <p:cNvSpPr/>
          <p:nvPr/>
        </p:nvSpPr>
        <p:spPr>
          <a:xfrm>
            <a:off x="3766088" y="2533649"/>
            <a:ext cx="2658525" cy="823913"/>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peech Bubble: Rectangle 2">
            <a:extLst>
              <a:ext uri="{FF2B5EF4-FFF2-40B4-BE49-F238E27FC236}">
                <a16:creationId xmlns:a16="http://schemas.microsoft.com/office/drawing/2014/main" id="{67D1A4E6-AF7B-4762-9E76-618D4EE40AF6}"/>
              </a:ext>
            </a:extLst>
          </p:cNvPr>
          <p:cNvSpPr/>
          <p:nvPr/>
        </p:nvSpPr>
        <p:spPr>
          <a:xfrm>
            <a:off x="8059119" y="96837"/>
            <a:ext cx="3099661" cy="1452994"/>
          </a:xfrm>
          <a:prstGeom prst="wedgeRectCallout">
            <a:avLst>
              <a:gd name="adj1" fmla="val -100833"/>
              <a:gd name="adj2" fmla="val 1350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Times New Roman" panose="02020603050405020304" pitchFamily="18" charset="0"/>
              </a:rPr>
              <a:t>T</a:t>
            </a:r>
            <a:r>
              <a:rPr lang="en-US"/>
              <a:t>he length of the input is 4 bytes.</a:t>
            </a:r>
            <a:endParaRPr lang="en-US">
              <a:cs typeface="Times New Roman" panose="02020603050405020304" pitchFamily="18" charset="0"/>
            </a:endParaRPr>
          </a:p>
        </p:txBody>
      </p:sp>
      <p:sp>
        <p:nvSpPr>
          <p:cNvPr id="6" name="Footer Placeholder 3">
            <a:extLst>
              <a:ext uri="{FF2B5EF4-FFF2-40B4-BE49-F238E27FC236}">
                <a16:creationId xmlns:a16="http://schemas.microsoft.com/office/drawing/2014/main" id="{68B5A3CC-E983-4731-8B2A-E128F826AF62}"/>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93431654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168F685-26B1-4D69-B87B-81991D3BDF10}"/>
              </a:ext>
            </a:extLst>
          </p:cNvPr>
          <p:cNvSpPr/>
          <p:nvPr/>
        </p:nvSpPr>
        <p:spPr>
          <a:xfrm>
            <a:off x="2645044" y="1930919"/>
            <a:ext cx="6126998" cy="2308324"/>
          </a:xfrm>
          <a:prstGeom prst="rect">
            <a:avLst/>
          </a:prstGeom>
          <a:ln>
            <a:solidFill>
              <a:schemeClr val="tx1"/>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"Time_Date_Stamp"</a:t>
            </a:r>
            <a:br>
              <a:rPr lang="en-US">
                <a:solidFill>
                  <a:srgbClr val="F5844C"/>
                </a:solidFill>
                <a:highlight>
                  <a:srgbClr val="FFFFFF"/>
                </a:highlight>
              </a:rPr>
            </a:b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"xs:dateTime"</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"explicit"</a:t>
            </a:r>
            <a:br>
              <a:rPr lang="en-US">
                <a:solidFill>
                  <a:srgbClr val="F5844C"/>
                </a:solidFill>
                <a:highlight>
                  <a:srgbClr val="FFFFFF"/>
                </a:highlight>
              </a:rPr>
            </a:br>
            <a:r>
              <a:rPr lang="en-US">
                <a:solidFill>
                  <a:srgbClr val="F5844C"/>
                </a:solidFill>
                <a:highlight>
                  <a:srgbClr val="FFFFFF"/>
                </a:highlight>
              </a:rPr>
              <a:t> 	     dfdl:length</a:t>
            </a:r>
            <a:r>
              <a:rPr lang="en-US">
                <a:solidFill>
                  <a:srgbClr val="FF8040"/>
                </a:solidFill>
                <a:highlight>
                  <a:srgbClr val="FFFFFF"/>
                </a:highlight>
              </a:rPr>
              <a:t>=</a:t>
            </a:r>
            <a:r>
              <a:rPr lang="en-US">
                <a:solidFill>
                  <a:srgbClr val="993300"/>
                </a:solidFill>
                <a:highlight>
                  <a:srgbClr val="FFFFFF"/>
                </a:highlight>
              </a:rPr>
              <a:t>"4"</a:t>
            </a:r>
            <a:endParaRPr lang="en-US">
              <a:solidFill>
                <a:srgbClr val="F5844C"/>
              </a:solidFill>
              <a:highlight>
                <a:srgbClr val="FFFFFF"/>
              </a:highlight>
            </a:endParaRPr>
          </a:p>
          <a:p>
            <a:r>
              <a:rPr lang="en-US">
                <a:solidFill>
                  <a:srgbClr val="F5844C"/>
                </a:solidFill>
                <a:highlight>
                  <a:srgbClr val="FFFFFF"/>
                </a:highlight>
              </a:rPr>
              <a:t> 	     dfdl:lengthUnits</a:t>
            </a:r>
            <a:r>
              <a:rPr lang="en-US">
                <a:solidFill>
                  <a:srgbClr val="FF8040"/>
                </a:solidFill>
                <a:highlight>
                  <a:srgbClr val="FFFFFF"/>
                </a:highlight>
              </a:rPr>
              <a:t>=</a:t>
            </a:r>
            <a:r>
              <a:rPr lang="en-US">
                <a:solidFill>
                  <a:srgbClr val="993300"/>
                </a:solidFill>
                <a:highlight>
                  <a:srgbClr val="FFFFFF"/>
                </a:highlight>
              </a:rPr>
              <a:t>"bytes" </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dfdl:binaryCalendarRep</a:t>
            </a:r>
            <a:r>
              <a:rPr lang="en-US">
                <a:solidFill>
                  <a:srgbClr val="FF8040"/>
                </a:solidFill>
                <a:highlight>
                  <a:srgbClr val="FFFFFF"/>
                </a:highlight>
              </a:rPr>
              <a:t>=</a:t>
            </a:r>
            <a:r>
              <a:rPr lang="en-US">
                <a:solidFill>
                  <a:srgbClr val="993300"/>
                </a:solidFill>
                <a:highlight>
                  <a:srgbClr val="FFFFFF"/>
                </a:highlight>
              </a:rPr>
              <a:t>"binarySeconds"</a:t>
            </a:r>
            <a:br>
              <a:rPr lang="en-US">
                <a:solidFill>
                  <a:srgbClr val="F5844C"/>
                </a:solidFill>
                <a:highlight>
                  <a:srgbClr val="FFFFFF"/>
                </a:highlight>
              </a:rPr>
            </a:br>
            <a:r>
              <a:rPr lang="en-US">
                <a:solidFill>
                  <a:srgbClr val="F5844C"/>
                </a:solidFill>
                <a:highlight>
                  <a:srgbClr val="FFFFFF"/>
                </a:highlight>
              </a:rPr>
              <a:t> 	     dfdl:binaryCalendarEpoch</a:t>
            </a:r>
            <a:r>
              <a:rPr lang="en-US">
                <a:solidFill>
                  <a:srgbClr val="FF8040"/>
                </a:solidFill>
                <a:highlight>
                  <a:srgbClr val="FFFFFF"/>
                </a:highlight>
              </a:rPr>
              <a:t>=</a:t>
            </a:r>
            <a:r>
              <a:rPr lang="en-US">
                <a:solidFill>
                  <a:srgbClr val="993300"/>
                </a:solidFill>
                <a:highlight>
                  <a:srgbClr val="FFFFFF"/>
                </a:highlight>
              </a:rPr>
              <a:t>"1970-01-01T00:00:00"</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dfdl:byteOrder</a:t>
            </a:r>
            <a:r>
              <a:rPr lang="en-US">
                <a:solidFill>
                  <a:srgbClr val="FF8040"/>
                </a:solidFill>
                <a:highlight>
                  <a:srgbClr val="FFFFFF"/>
                </a:highlight>
              </a:rPr>
              <a:t>=</a:t>
            </a:r>
            <a:r>
              <a:rPr lang="en-US">
                <a:solidFill>
                  <a:srgbClr val="993300"/>
                </a:solidFill>
                <a:highlight>
                  <a:srgbClr val="FFFFFF"/>
                </a:highlight>
              </a:rPr>
              <a:t>"littleEndian"</a:t>
            </a:r>
            <a:r>
              <a:rPr lang="en-US">
                <a:solidFill>
                  <a:srgbClr val="F5844C"/>
                </a:solidFill>
                <a:highlight>
                  <a:srgbClr val="FFFFFF"/>
                </a:highlight>
              </a:rPr>
              <a:t> </a:t>
            </a:r>
            <a:r>
              <a:rPr lang="en-US">
                <a:solidFill>
                  <a:srgbClr val="000096"/>
                </a:solidFill>
                <a:highlight>
                  <a:srgbClr val="FFFFFF"/>
                </a:highlight>
              </a:rPr>
              <a:t>/&gt;</a:t>
            </a:r>
          </a:p>
        </p:txBody>
      </p:sp>
      <p:sp>
        <p:nvSpPr>
          <p:cNvPr id="2" name="Rectangle 1">
            <a:extLst>
              <a:ext uri="{FF2B5EF4-FFF2-40B4-BE49-F238E27FC236}">
                <a16:creationId xmlns:a16="http://schemas.microsoft.com/office/drawing/2014/main" id="{A1E090AB-2949-4CD9-B0E7-827F546A9B1A}"/>
              </a:ext>
            </a:extLst>
          </p:cNvPr>
          <p:cNvSpPr/>
          <p:nvPr/>
        </p:nvSpPr>
        <p:spPr>
          <a:xfrm>
            <a:off x="3857625" y="3348038"/>
            <a:ext cx="3967163" cy="27622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peech Bubble: Rectangle 5">
            <a:extLst>
              <a:ext uri="{FF2B5EF4-FFF2-40B4-BE49-F238E27FC236}">
                <a16:creationId xmlns:a16="http://schemas.microsoft.com/office/drawing/2014/main" id="{3B8F22F5-A5FE-48D2-8146-2E681573187D}"/>
              </a:ext>
            </a:extLst>
          </p:cNvPr>
          <p:cNvSpPr/>
          <p:nvPr/>
        </p:nvSpPr>
        <p:spPr>
          <a:xfrm>
            <a:off x="7824788" y="251820"/>
            <a:ext cx="3099661" cy="1452994"/>
          </a:xfrm>
          <a:prstGeom prst="wedgeRectCallout">
            <a:avLst>
              <a:gd name="adj1" fmla="val -90333"/>
              <a:gd name="adj2" fmla="val 1616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The input binary represents the number of seconds since</a:t>
            </a:r>
            <a:r>
              <a:rPr lang="en-US">
                <a:latin typeface="Times New Roman" panose="02020603050405020304" pitchFamily="18" charset="0"/>
                <a:cs typeface="Times New Roman" panose="02020603050405020304" pitchFamily="18" charset="0"/>
              </a:rPr>
              <a:t>.</a:t>
            </a:r>
          </a:p>
        </p:txBody>
      </p:sp>
      <p:cxnSp>
        <p:nvCxnSpPr>
          <p:cNvPr id="7" name="Straight Connector 6">
            <a:extLst>
              <a:ext uri="{FF2B5EF4-FFF2-40B4-BE49-F238E27FC236}">
                <a16:creationId xmlns:a16="http://schemas.microsoft.com/office/drawing/2014/main" id="{210DBD62-FA3D-46BE-A0C2-6E5B994F1EA4}"/>
              </a:ext>
            </a:extLst>
          </p:cNvPr>
          <p:cNvCxnSpPr>
            <a:cxnSpLocks/>
          </p:cNvCxnSpPr>
          <p:nvPr/>
        </p:nvCxnSpPr>
        <p:spPr>
          <a:xfrm flipH="1">
            <a:off x="9887919" y="1356852"/>
            <a:ext cx="435952" cy="22674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6FD3736-B759-4557-8DD8-703C10A3C09F}"/>
              </a:ext>
            </a:extLst>
          </p:cNvPr>
          <p:cNvCxnSpPr/>
          <p:nvPr/>
        </p:nvCxnSpPr>
        <p:spPr>
          <a:xfrm flipH="1">
            <a:off x="8663553" y="3624263"/>
            <a:ext cx="1239864" cy="1573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5406DCE-2B6F-484F-9DB4-D9031EAEA245}"/>
              </a:ext>
            </a:extLst>
          </p:cNvPr>
          <p:cNvSpPr/>
          <p:nvPr/>
        </p:nvSpPr>
        <p:spPr>
          <a:xfrm>
            <a:off x="3857625" y="3643473"/>
            <a:ext cx="4805928" cy="27622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3">
            <a:extLst>
              <a:ext uri="{FF2B5EF4-FFF2-40B4-BE49-F238E27FC236}">
                <a16:creationId xmlns:a16="http://schemas.microsoft.com/office/drawing/2014/main" id="{C55FB03D-379D-4754-B3E2-ADBEF7BF0247}"/>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94457908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3CB6F9-3602-4707-A687-3E83C1A9DC69}"/>
              </a:ext>
            </a:extLst>
          </p:cNvPr>
          <p:cNvPicPr>
            <a:picLocks noChangeAspect="1"/>
          </p:cNvPicPr>
          <p:nvPr/>
        </p:nvPicPr>
        <p:blipFill rotWithShape="1">
          <a:blip r:embed="rId2"/>
          <a:srcRect l="749" t="15027" r="62006" b="34150"/>
          <a:stretch/>
        </p:blipFill>
        <p:spPr>
          <a:xfrm>
            <a:off x="805912" y="1109398"/>
            <a:ext cx="4541004" cy="3291840"/>
          </a:xfrm>
          <a:prstGeom prst="rect">
            <a:avLst/>
          </a:prstGeom>
        </p:spPr>
      </p:pic>
      <p:sp>
        <p:nvSpPr>
          <p:cNvPr id="5" name="Rectangle 4">
            <a:extLst>
              <a:ext uri="{FF2B5EF4-FFF2-40B4-BE49-F238E27FC236}">
                <a16:creationId xmlns:a16="http://schemas.microsoft.com/office/drawing/2014/main" id="{2890C2F4-2B06-45BC-B6DE-854FF50B2323}"/>
              </a:ext>
            </a:extLst>
          </p:cNvPr>
          <p:cNvSpPr/>
          <p:nvPr/>
        </p:nvSpPr>
        <p:spPr>
          <a:xfrm>
            <a:off x="3442400" y="2559449"/>
            <a:ext cx="904873" cy="1695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9D2CFE5-B633-42D9-BD95-6429516C114F}"/>
              </a:ext>
            </a:extLst>
          </p:cNvPr>
          <p:cNvSpPr/>
          <p:nvPr/>
        </p:nvSpPr>
        <p:spPr>
          <a:xfrm>
            <a:off x="6113820" y="2303461"/>
            <a:ext cx="914400" cy="6523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tool</a:t>
            </a:r>
          </a:p>
        </p:txBody>
      </p:sp>
      <p:cxnSp>
        <p:nvCxnSpPr>
          <p:cNvPr id="7" name="Straight Arrow Connector 6">
            <a:extLst>
              <a:ext uri="{FF2B5EF4-FFF2-40B4-BE49-F238E27FC236}">
                <a16:creationId xmlns:a16="http://schemas.microsoft.com/office/drawing/2014/main" id="{D3325D57-CC9C-4B4C-9D17-662E702D2F0C}"/>
              </a:ext>
            </a:extLst>
          </p:cNvPr>
          <p:cNvCxnSpPr>
            <a:cxnSpLocks/>
            <a:endCxn id="6" idx="1"/>
          </p:cNvCxnSpPr>
          <p:nvPr/>
        </p:nvCxnSpPr>
        <p:spPr>
          <a:xfrm flipV="1">
            <a:off x="5343334" y="2629649"/>
            <a:ext cx="7704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Rectangle: Folded Corner 7">
            <a:extLst>
              <a:ext uri="{FF2B5EF4-FFF2-40B4-BE49-F238E27FC236}">
                <a16:creationId xmlns:a16="http://schemas.microsoft.com/office/drawing/2014/main" id="{BD4F2E49-8F88-4DEA-B172-E78D7FA3C5EE}"/>
              </a:ext>
            </a:extLst>
          </p:cNvPr>
          <p:cNvSpPr/>
          <p:nvPr/>
        </p:nvSpPr>
        <p:spPr>
          <a:xfrm>
            <a:off x="5796368" y="3512271"/>
            <a:ext cx="1549303" cy="1167936"/>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schema</a:t>
            </a:r>
          </a:p>
          <a:p>
            <a:pPr algn="ctr"/>
            <a:r>
              <a:rPr lang="en-US">
                <a:solidFill>
                  <a:schemeClr val="tx1"/>
                </a:solidFill>
              </a:rPr>
              <a:t>for exe</a:t>
            </a:r>
          </a:p>
        </p:txBody>
      </p:sp>
      <p:cxnSp>
        <p:nvCxnSpPr>
          <p:cNvPr id="9" name="Straight Arrow Connector 8">
            <a:extLst>
              <a:ext uri="{FF2B5EF4-FFF2-40B4-BE49-F238E27FC236}">
                <a16:creationId xmlns:a16="http://schemas.microsoft.com/office/drawing/2014/main" id="{2C340F15-FA5A-4B90-9BCA-B655581293BF}"/>
              </a:ext>
            </a:extLst>
          </p:cNvPr>
          <p:cNvCxnSpPr>
            <a:cxnSpLocks/>
            <a:stCxn id="8" idx="0"/>
            <a:endCxn id="6" idx="2"/>
          </p:cNvCxnSpPr>
          <p:nvPr/>
        </p:nvCxnSpPr>
        <p:spPr>
          <a:xfrm flipV="1">
            <a:off x="6571020" y="2955837"/>
            <a:ext cx="0" cy="5564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DD598132-6438-4EAB-8EF7-7105AE33EE79}"/>
              </a:ext>
            </a:extLst>
          </p:cNvPr>
          <p:cNvSpPr/>
          <p:nvPr/>
        </p:nvSpPr>
        <p:spPr>
          <a:xfrm>
            <a:off x="1239865" y="5030039"/>
            <a:ext cx="10430359" cy="369332"/>
          </a:xfrm>
          <a:prstGeom prst="rect">
            <a:avLst/>
          </a:prstGeom>
          <a:ln>
            <a:solidFill>
              <a:schemeClr val="tx1"/>
            </a:solidFill>
          </a:ln>
        </p:spPr>
        <p:txBody>
          <a:bodyPr wrap="square">
            <a:spAutoFit/>
          </a:bodyPr>
          <a:lstStyle/>
          <a:p>
            <a:r>
              <a:rPr lang="en-US">
                <a:solidFill>
                  <a:srgbClr val="000096"/>
                </a:solidFill>
                <a:highlight>
                  <a:srgbClr val="FFFFFF"/>
                </a:highlight>
              </a:rPr>
              <a:t>&lt;Date_Time_when_this_file_was_created&gt;</a:t>
            </a:r>
            <a:r>
              <a:rPr lang="en-US" b="1">
                <a:solidFill>
                  <a:srgbClr val="000000"/>
                </a:solidFill>
                <a:highlight>
                  <a:srgbClr val="FFFFFF"/>
                </a:highlight>
              </a:rPr>
              <a:t>2014-12-01T09:46:40</a:t>
            </a:r>
            <a:r>
              <a:rPr lang="en-US">
                <a:solidFill>
                  <a:srgbClr val="000096"/>
                </a:solidFill>
                <a:highlight>
                  <a:srgbClr val="FFFFFF"/>
                </a:highlight>
              </a:rPr>
              <a:t>&lt;/Date_Time_when_this_file_was_created&gt;</a:t>
            </a:r>
          </a:p>
        </p:txBody>
      </p:sp>
      <p:cxnSp>
        <p:nvCxnSpPr>
          <p:cNvPr id="13" name="Straight Connector 12">
            <a:extLst>
              <a:ext uri="{FF2B5EF4-FFF2-40B4-BE49-F238E27FC236}">
                <a16:creationId xmlns:a16="http://schemas.microsoft.com/office/drawing/2014/main" id="{C286E926-B470-4EAF-9F4B-535A0772CE90}"/>
              </a:ext>
            </a:extLst>
          </p:cNvPr>
          <p:cNvCxnSpPr>
            <a:stCxn id="6" idx="3"/>
          </p:cNvCxnSpPr>
          <p:nvPr/>
        </p:nvCxnSpPr>
        <p:spPr>
          <a:xfrm>
            <a:off x="7028220" y="2629649"/>
            <a:ext cx="14183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C553E9D-95F4-4D74-A890-0ACEB0994A75}"/>
              </a:ext>
            </a:extLst>
          </p:cNvPr>
          <p:cNvCxnSpPr>
            <a:cxnSpLocks/>
          </p:cNvCxnSpPr>
          <p:nvPr/>
        </p:nvCxnSpPr>
        <p:spPr>
          <a:xfrm flipH="1">
            <a:off x="7795123" y="2629649"/>
            <a:ext cx="651456" cy="24003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Footer Placeholder 3">
            <a:extLst>
              <a:ext uri="{FF2B5EF4-FFF2-40B4-BE49-F238E27FC236}">
                <a16:creationId xmlns:a16="http://schemas.microsoft.com/office/drawing/2014/main" id="{721A6E79-D058-4FF0-AC64-9700A5E72953}"/>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00294733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84E7A1-B3E4-4E4B-BCD7-CD1A500AAE44}"/>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3" name="Rectangle 2">
            <a:extLst>
              <a:ext uri="{FF2B5EF4-FFF2-40B4-BE49-F238E27FC236}">
                <a16:creationId xmlns:a16="http://schemas.microsoft.com/office/drawing/2014/main" id="{5D22057C-766B-4663-8398-7BF00A678265}"/>
              </a:ext>
            </a:extLst>
          </p:cNvPr>
          <p:cNvSpPr/>
          <p:nvPr/>
        </p:nvSpPr>
        <p:spPr>
          <a:xfrm>
            <a:off x="5953125" y="3411855"/>
            <a:ext cx="904873" cy="1695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94250F6F-131A-4276-B271-4C41DB3BE7F6}"/>
              </a:ext>
            </a:extLst>
          </p:cNvPr>
          <p:cNvCxnSpPr>
            <a:cxnSpLocks/>
          </p:cNvCxnSpPr>
          <p:nvPr/>
        </p:nvCxnSpPr>
        <p:spPr>
          <a:xfrm flipV="1">
            <a:off x="6415089" y="1718483"/>
            <a:ext cx="0" cy="16933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0CC7BD4-F419-43C3-B3D7-B00BDDE07ED6}"/>
              </a:ext>
            </a:extLst>
          </p:cNvPr>
          <p:cNvSpPr txBox="1"/>
          <p:nvPr/>
        </p:nvSpPr>
        <p:spPr>
          <a:xfrm>
            <a:off x="5495328" y="1364272"/>
            <a:ext cx="3509743" cy="369332"/>
          </a:xfrm>
          <a:prstGeom prst="rect">
            <a:avLst/>
          </a:prstGeom>
          <a:noFill/>
        </p:spPr>
        <p:txBody>
          <a:bodyPr wrap="none" rtlCol="0">
            <a:spAutoFit/>
          </a:bodyPr>
          <a:lstStyle/>
          <a:p>
            <a:r>
              <a:rPr lang="en-US"/>
              <a:t>Offset_to_the_COFF_Symbol_Table</a:t>
            </a:r>
          </a:p>
        </p:txBody>
      </p:sp>
      <p:sp>
        <p:nvSpPr>
          <p:cNvPr id="6" name="Rectangle 5">
            <a:extLst>
              <a:ext uri="{FF2B5EF4-FFF2-40B4-BE49-F238E27FC236}">
                <a16:creationId xmlns:a16="http://schemas.microsoft.com/office/drawing/2014/main" id="{7B363AA2-3119-4783-9187-7AF7031FAC9F}"/>
              </a:ext>
            </a:extLst>
          </p:cNvPr>
          <p:cNvSpPr/>
          <p:nvPr/>
        </p:nvSpPr>
        <p:spPr>
          <a:xfrm>
            <a:off x="1739767" y="5720434"/>
            <a:ext cx="7807189" cy="369332"/>
          </a:xfrm>
          <a:prstGeom prst="rect">
            <a:avLst/>
          </a:prstGeom>
        </p:spPr>
        <p:txBody>
          <a:bodyPr wrap="square">
            <a:spAutoFit/>
          </a:bodyPr>
          <a:lstStyle/>
          <a:p>
            <a:r>
              <a:rPr lang="en-US">
                <a:solidFill>
                  <a:srgbClr val="003296"/>
                </a:solidFill>
                <a:highlight>
                  <a:srgbClr val="FFFF00"/>
                </a:highlight>
              </a:rPr>
              <a:t>&lt;xs:element</a:t>
            </a:r>
            <a:r>
              <a:rPr lang="en-US">
                <a:solidFill>
                  <a:srgbClr val="F5844C"/>
                </a:solidFill>
                <a:highlight>
                  <a:srgbClr val="FFFF00"/>
                </a:highlight>
              </a:rPr>
              <a:t> name</a:t>
            </a:r>
            <a:r>
              <a:rPr lang="en-US">
                <a:solidFill>
                  <a:srgbClr val="FF8040"/>
                </a:solidFill>
                <a:highlight>
                  <a:srgbClr val="FFFF00"/>
                </a:highlight>
              </a:rPr>
              <a:t>=</a:t>
            </a:r>
            <a:r>
              <a:rPr lang="en-US">
                <a:solidFill>
                  <a:srgbClr val="993300"/>
                </a:solidFill>
                <a:highlight>
                  <a:srgbClr val="FFFF00"/>
                </a:highlight>
              </a:rPr>
              <a:t>"Offset_to_the_COFF_Symbol_Table"</a:t>
            </a:r>
            <a:r>
              <a:rPr lang="en-US">
                <a:solidFill>
                  <a:srgbClr val="F5844C"/>
                </a:solidFill>
                <a:highlight>
                  <a:srgbClr val="FFFF00"/>
                </a:highlight>
              </a:rPr>
              <a:t> type</a:t>
            </a:r>
            <a:r>
              <a:rPr lang="en-US">
                <a:solidFill>
                  <a:srgbClr val="FF8040"/>
                </a:solidFill>
                <a:highlight>
                  <a:srgbClr val="FFFF00"/>
                </a:highlight>
              </a:rPr>
              <a:t>=</a:t>
            </a:r>
            <a:r>
              <a:rPr lang="en-US">
                <a:solidFill>
                  <a:srgbClr val="993300"/>
                </a:solidFill>
                <a:highlight>
                  <a:srgbClr val="FFFF00"/>
                </a:highlight>
              </a:rPr>
              <a:t>"addressType"</a:t>
            </a:r>
            <a:r>
              <a:rPr lang="en-US">
                <a:solidFill>
                  <a:srgbClr val="F5844C"/>
                </a:solidFill>
                <a:highlight>
                  <a:srgbClr val="FFFF00"/>
                </a:highlight>
              </a:rPr>
              <a:t> </a:t>
            </a:r>
            <a:r>
              <a:rPr lang="en-US">
                <a:solidFill>
                  <a:srgbClr val="000096"/>
                </a:solidFill>
                <a:highlight>
                  <a:srgbClr val="FFFF00"/>
                </a:highlight>
              </a:rPr>
              <a:t>/&gt;</a:t>
            </a:r>
          </a:p>
        </p:txBody>
      </p:sp>
      <p:sp>
        <p:nvSpPr>
          <p:cNvPr id="7" name="Footer Placeholder 3">
            <a:extLst>
              <a:ext uri="{FF2B5EF4-FFF2-40B4-BE49-F238E27FC236}">
                <a16:creationId xmlns:a16="http://schemas.microsoft.com/office/drawing/2014/main" id="{A2EFC787-25D4-4FB9-B889-85CE35A2685F}"/>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cxnSp>
        <p:nvCxnSpPr>
          <p:cNvPr id="9" name="Straight Arrow Connector 8">
            <a:extLst>
              <a:ext uri="{FF2B5EF4-FFF2-40B4-BE49-F238E27FC236}">
                <a16:creationId xmlns:a16="http://schemas.microsoft.com/office/drawing/2014/main" id="{A5F86679-4405-4C62-9DE8-A6B7D3C1BEAD}"/>
              </a:ext>
            </a:extLst>
          </p:cNvPr>
          <p:cNvCxnSpPr>
            <a:endCxn id="5" idx="0"/>
          </p:cNvCxnSpPr>
          <p:nvPr/>
        </p:nvCxnSpPr>
        <p:spPr>
          <a:xfrm flipH="1">
            <a:off x="7250200" y="883403"/>
            <a:ext cx="514451" cy="4808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DFF1703-3EE6-42F9-A0DB-8FEDFE90CB18}"/>
              </a:ext>
            </a:extLst>
          </p:cNvPr>
          <p:cNvSpPr txBox="1"/>
          <p:nvPr/>
        </p:nvSpPr>
        <p:spPr>
          <a:xfrm>
            <a:off x="7755707" y="594179"/>
            <a:ext cx="3527632" cy="369332"/>
          </a:xfrm>
          <a:prstGeom prst="rect">
            <a:avLst/>
          </a:prstGeom>
          <a:noFill/>
        </p:spPr>
        <p:txBody>
          <a:bodyPr wrap="none" rtlCol="0">
            <a:spAutoFit/>
          </a:bodyPr>
          <a:lstStyle/>
          <a:p>
            <a:r>
              <a:rPr lang="en-US"/>
              <a:t>COFF = Common Object File Format</a:t>
            </a:r>
          </a:p>
        </p:txBody>
      </p:sp>
    </p:spTree>
    <p:extLst>
      <p:ext uri="{BB962C8B-B14F-4D97-AF65-F5344CB8AC3E}">
        <p14:creationId xmlns:p14="http://schemas.microsoft.com/office/powerpoint/2010/main" val="157642964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84ADC1-0CBA-4B46-848E-7FD1373099C5}"/>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3" name="Rectangle 2">
            <a:extLst>
              <a:ext uri="{FF2B5EF4-FFF2-40B4-BE49-F238E27FC236}">
                <a16:creationId xmlns:a16="http://schemas.microsoft.com/office/drawing/2014/main" id="{3607AF4B-D82C-4182-A6BD-2DD32BD6D62C}"/>
              </a:ext>
            </a:extLst>
          </p:cNvPr>
          <p:cNvSpPr/>
          <p:nvPr/>
        </p:nvSpPr>
        <p:spPr>
          <a:xfrm>
            <a:off x="3200400" y="3579149"/>
            <a:ext cx="904873" cy="1695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9C24DE31-46F7-41D4-968F-72A6E82D20A8}"/>
              </a:ext>
            </a:extLst>
          </p:cNvPr>
          <p:cNvCxnSpPr>
            <a:cxnSpLocks/>
          </p:cNvCxnSpPr>
          <p:nvPr/>
        </p:nvCxnSpPr>
        <p:spPr>
          <a:xfrm flipV="1">
            <a:off x="3667125" y="1733604"/>
            <a:ext cx="0" cy="18455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9689DF7-F956-4BC6-A602-F714B99AECBB}"/>
              </a:ext>
            </a:extLst>
          </p:cNvPr>
          <p:cNvSpPr txBox="1"/>
          <p:nvPr/>
        </p:nvSpPr>
        <p:spPr>
          <a:xfrm>
            <a:off x="2770024" y="1422927"/>
            <a:ext cx="2158348" cy="369332"/>
          </a:xfrm>
          <a:prstGeom prst="rect">
            <a:avLst/>
          </a:prstGeom>
          <a:noFill/>
        </p:spPr>
        <p:txBody>
          <a:bodyPr wrap="none" rtlCol="0">
            <a:spAutoFit/>
          </a:bodyPr>
          <a:lstStyle/>
          <a:p>
            <a:r>
              <a:rPr lang="en-US"/>
              <a:t>Number_of_Symbols</a:t>
            </a:r>
          </a:p>
        </p:txBody>
      </p:sp>
      <p:sp>
        <p:nvSpPr>
          <p:cNvPr id="6" name="Rectangle 5">
            <a:extLst>
              <a:ext uri="{FF2B5EF4-FFF2-40B4-BE49-F238E27FC236}">
                <a16:creationId xmlns:a16="http://schemas.microsoft.com/office/drawing/2014/main" id="{D512736A-9DAD-4CB9-8661-ADF4588B051F}"/>
              </a:ext>
            </a:extLst>
          </p:cNvPr>
          <p:cNvSpPr/>
          <p:nvPr/>
        </p:nvSpPr>
        <p:spPr>
          <a:xfrm>
            <a:off x="1916624" y="5698780"/>
            <a:ext cx="6653939" cy="369332"/>
          </a:xfrm>
          <a:prstGeom prst="rect">
            <a:avLst/>
          </a:prstGeom>
        </p:spPr>
        <p:txBody>
          <a:bodyPr wrap="square">
            <a:spAutoFit/>
          </a:bodyPr>
          <a:lstStyle/>
          <a:p>
            <a:r>
              <a:rPr lang="en-US">
                <a:solidFill>
                  <a:srgbClr val="003296"/>
                </a:solidFill>
                <a:highlight>
                  <a:srgbClr val="FFFF00"/>
                </a:highlight>
              </a:rPr>
              <a:t>&lt;xs:element</a:t>
            </a:r>
            <a:r>
              <a:rPr lang="en-US">
                <a:solidFill>
                  <a:srgbClr val="F5844C"/>
                </a:solidFill>
                <a:highlight>
                  <a:srgbClr val="FFFF00"/>
                </a:highlight>
              </a:rPr>
              <a:t> name</a:t>
            </a:r>
            <a:r>
              <a:rPr lang="en-US">
                <a:solidFill>
                  <a:srgbClr val="FF8040"/>
                </a:solidFill>
                <a:highlight>
                  <a:srgbClr val="FFFF00"/>
                </a:highlight>
              </a:rPr>
              <a:t>=</a:t>
            </a:r>
            <a:r>
              <a:rPr lang="en-US">
                <a:solidFill>
                  <a:srgbClr val="993300"/>
                </a:solidFill>
                <a:highlight>
                  <a:srgbClr val="FFFF00"/>
                </a:highlight>
              </a:rPr>
              <a:t>"Number_of_Symbols"</a:t>
            </a:r>
            <a:r>
              <a:rPr lang="en-US">
                <a:solidFill>
                  <a:srgbClr val="F5844C"/>
                </a:solidFill>
                <a:highlight>
                  <a:srgbClr val="FFFF00"/>
                </a:highlight>
              </a:rPr>
              <a:t> type</a:t>
            </a:r>
            <a:r>
              <a:rPr lang="en-US">
                <a:solidFill>
                  <a:srgbClr val="FF8040"/>
                </a:solidFill>
                <a:highlight>
                  <a:srgbClr val="FFFF00"/>
                </a:highlight>
              </a:rPr>
              <a:t>=</a:t>
            </a:r>
            <a:r>
              <a:rPr lang="en-US">
                <a:solidFill>
                  <a:srgbClr val="993300"/>
                </a:solidFill>
                <a:highlight>
                  <a:srgbClr val="FFFF00"/>
                </a:highlight>
              </a:rPr>
              <a:t>"unsignedint32"</a:t>
            </a:r>
            <a:r>
              <a:rPr lang="en-US">
                <a:solidFill>
                  <a:srgbClr val="F5844C"/>
                </a:solidFill>
                <a:highlight>
                  <a:srgbClr val="FFFF00"/>
                </a:highlight>
              </a:rPr>
              <a:t> </a:t>
            </a:r>
            <a:r>
              <a:rPr lang="en-US">
                <a:solidFill>
                  <a:srgbClr val="000096"/>
                </a:solidFill>
                <a:highlight>
                  <a:srgbClr val="FFFF00"/>
                </a:highlight>
              </a:rPr>
              <a:t>/&gt;</a:t>
            </a:r>
          </a:p>
        </p:txBody>
      </p:sp>
      <p:sp>
        <p:nvSpPr>
          <p:cNvPr id="7" name="Footer Placeholder 3">
            <a:extLst>
              <a:ext uri="{FF2B5EF4-FFF2-40B4-BE49-F238E27FC236}">
                <a16:creationId xmlns:a16="http://schemas.microsoft.com/office/drawing/2014/main" id="{F44D0CDF-F2FC-4B9F-8005-4CDB74296E1A}"/>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84912743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C13341-4325-4783-9F45-73A87E0FDDBC}"/>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3" name="Rectangle 2">
            <a:extLst>
              <a:ext uri="{FF2B5EF4-FFF2-40B4-BE49-F238E27FC236}">
                <a16:creationId xmlns:a16="http://schemas.microsoft.com/office/drawing/2014/main" id="{E98023B6-7E76-452D-8759-C6790088FC3B}"/>
              </a:ext>
            </a:extLst>
          </p:cNvPr>
          <p:cNvSpPr/>
          <p:nvPr/>
        </p:nvSpPr>
        <p:spPr>
          <a:xfrm>
            <a:off x="4124326" y="3579149"/>
            <a:ext cx="466724" cy="1695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8E9E423C-BF23-457C-9D31-232C38AACE3A}"/>
              </a:ext>
            </a:extLst>
          </p:cNvPr>
          <p:cNvCxnSpPr>
            <a:cxnSpLocks/>
          </p:cNvCxnSpPr>
          <p:nvPr/>
        </p:nvCxnSpPr>
        <p:spPr>
          <a:xfrm flipV="1">
            <a:off x="4362450" y="1733604"/>
            <a:ext cx="0" cy="18455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5DC4E26-0A40-46E8-B001-73D09D0E89F2}"/>
              </a:ext>
            </a:extLst>
          </p:cNvPr>
          <p:cNvSpPr txBox="1"/>
          <p:nvPr/>
        </p:nvSpPr>
        <p:spPr>
          <a:xfrm>
            <a:off x="3693949" y="1422927"/>
            <a:ext cx="2581348" cy="369332"/>
          </a:xfrm>
          <a:prstGeom prst="rect">
            <a:avLst/>
          </a:prstGeom>
          <a:noFill/>
        </p:spPr>
        <p:txBody>
          <a:bodyPr wrap="none" rtlCol="0">
            <a:spAutoFit/>
          </a:bodyPr>
          <a:lstStyle/>
          <a:p>
            <a:r>
              <a:rPr lang="en-US"/>
              <a:t>Size_of_Optional_Header</a:t>
            </a:r>
          </a:p>
        </p:txBody>
      </p:sp>
      <p:sp>
        <p:nvSpPr>
          <p:cNvPr id="6" name="Rectangle 5">
            <a:extLst>
              <a:ext uri="{FF2B5EF4-FFF2-40B4-BE49-F238E27FC236}">
                <a16:creationId xmlns:a16="http://schemas.microsoft.com/office/drawing/2014/main" id="{30FB2C36-8695-40ED-BEF0-E32E4183F209}"/>
              </a:ext>
            </a:extLst>
          </p:cNvPr>
          <p:cNvSpPr/>
          <p:nvPr/>
        </p:nvSpPr>
        <p:spPr>
          <a:xfrm>
            <a:off x="1911125" y="5683281"/>
            <a:ext cx="6953905" cy="369332"/>
          </a:xfrm>
          <a:prstGeom prst="rect">
            <a:avLst/>
          </a:prstGeom>
        </p:spPr>
        <p:txBody>
          <a:bodyPr wrap="square">
            <a:spAutoFit/>
          </a:bodyPr>
          <a:lstStyle/>
          <a:p>
            <a:r>
              <a:rPr lang="en-US">
                <a:solidFill>
                  <a:srgbClr val="003296"/>
                </a:solidFill>
                <a:highlight>
                  <a:srgbClr val="FFFF00"/>
                </a:highlight>
              </a:rPr>
              <a:t>&lt;xs:element</a:t>
            </a:r>
            <a:r>
              <a:rPr lang="en-US">
                <a:solidFill>
                  <a:srgbClr val="F5844C"/>
                </a:solidFill>
                <a:highlight>
                  <a:srgbClr val="FFFF00"/>
                </a:highlight>
              </a:rPr>
              <a:t> name</a:t>
            </a:r>
            <a:r>
              <a:rPr lang="en-US">
                <a:solidFill>
                  <a:srgbClr val="FF8040"/>
                </a:solidFill>
                <a:highlight>
                  <a:srgbClr val="FFFF00"/>
                </a:highlight>
              </a:rPr>
              <a:t>=</a:t>
            </a:r>
            <a:r>
              <a:rPr lang="en-US">
                <a:solidFill>
                  <a:srgbClr val="993300"/>
                </a:solidFill>
                <a:highlight>
                  <a:srgbClr val="FFFF00"/>
                </a:highlight>
              </a:rPr>
              <a:t>"Size_of_Optional_Header"</a:t>
            </a:r>
            <a:r>
              <a:rPr lang="en-US">
                <a:solidFill>
                  <a:srgbClr val="F5844C"/>
                </a:solidFill>
                <a:highlight>
                  <a:srgbClr val="FFFF00"/>
                </a:highlight>
              </a:rPr>
              <a:t> type</a:t>
            </a:r>
            <a:r>
              <a:rPr lang="en-US">
                <a:solidFill>
                  <a:srgbClr val="FF8040"/>
                </a:solidFill>
                <a:highlight>
                  <a:srgbClr val="FFFF00"/>
                </a:highlight>
              </a:rPr>
              <a:t>=</a:t>
            </a:r>
            <a:r>
              <a:rPr lang="en-US">
                <a:solidFill>
                  <a:srgbClr val="993300"/>
                </a:solidFill>
                <a:highlight>
                  <a:srgbClr val="FFFF00"/>
                </a:highlight>
              </a:rPr>
              <a:t>"unsignedint16"</a:t>
            </a:r>
            <a:r>
              <a:rPr lang="en-US">
                <a:solidFill>
                  <a:srgbClr val="F5844C"/>
                </a:solidFill>
                <a:highlight>
                  <a:srgbClr val="FFFF00"/>
                </a:highlight>
              </a:rPr>
              <a:t> </a:t>
            </a:r>
            <a:r>
              <a:rPr lang="en-US">
                <a:solidFill>
                  <a:srgbClr val="000096"/>
                </a:solidFill>
                <a:highlight>
                  <a:srgbClr val="FFFF00"/>
                </a:highlight>
              </a:rPr>
              <a:t>/&gt;</a:t>
            </a:r>
          </a:p>
        </p:txBody>
      </p:sp>
      <p:sp>
        <p:nvSpPr>
          <p:cNvPr id="7" name="Footer Placeholder 3">
            <a:extLst>
              <a:ext uri="{FF2B5EF4-FFF2-40B4-BE49-F238E27FC236}">
                <a16:creationId xmlns:a16="http://schemas.microsoft.com/office/drawing/2014/main" id="{83BC3F96-4033-4812-9B3B-6D09BE78855B}"/>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21515617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BAA3E-3EF3-433F-967D-54A49103BA88}"/>
              </a:ext>
            </a:extLst>
          </p:cNvPr>
          <p:cNvSpPr>
            <a:spLocks noGrp="1"/>
          </p:cNvSpPr>
          <p:nvPr>
            <p:ph type="title"/>
          </p:nvPr>
        </p:nvSpPr>
        <p:spPr/>
        <p:txBody>
          <a:bodyPr/>
          <a:lstStyle/>
          <a:p>
            <a:r>
              <a:rPr lang="en-US"/>
              <a:t>Lab 9</a:t>
            </a:r>
          </a:p>
        </p:txBody>
      </p:sp>
      <p:sp>
        <p:nvSpPr>
          <p:cNvPr id="3" name="Content Placeholder 2">
            <a:extLst>
              <a:ext uri="{FF2B5EF4-FFF2-40B4-BE49-F238E27FC236}">
                <a16:creationId xmlns:a16="http://schemas.microsoft.com/office/drawing/2014/main" id="{1C250837-872A-4BF7-A766-4F8D12A76CBC}"/>
              </a:ext>
            </a:extLst>
          </p:cNvPr>
          <p:cNvSpPr>
            <a:spLocks noGrp="1"/>
          </p:cNvSpPr>
          <p:nvPr>
            <p:ph idx="1"/>
          </p:nvPr>
        </p:nvSpPr>
        <p:spPr>
          <a:xfrm>
            <a:off x="616449" y="1371601"/>
            <a:ext cx="11236720" cy="2057399"/>
          </a:xfrm>
        </p:spPr>
        <p:txBody>
          <a:bodyPr/>
          <a:lstStyle/>
          <a:p>
            <a:pPr>
              <a:lnSpc>
                <a:spcPct val="100000"/>
              </a:lnSpc>
            </a:pPr>
            <a:r>
              <a:rPr lang="en-US"/>
              <a:t>The (binary) input file contains a null-terminated name followed by the person’s (4 byte) date of birth (DOB), expressed in number of seconds since epoch.</a:t>
            </a:r>
          </a:p>
          <a:p>
            <a:pPr>
              <a:lnSpc>
                <a:spcPct val="100000"/>
              </a:lnSpc>
            </a:pPr>
            <a:r>
              <a:rPr lang="en-US"/>
              <a:t>Create a DFDL schema that does both parsing and unparsing.</a:t>
            </a:r>
          </a:p>
          <a:p>
            <a:pPr>
              <a:lnSpc>
                <a:spcPct val="100000"/>
              </a:lnSpc>
            </a:pPr>
            <a:r>
              <a:rPr lang="en-US"/>
              <a:t>For example, with this input:</a:t>
            </a:r>
          </a:p>
        </p:txBody>
      </p:sp>
      <p:pic>
        <p:nvPicPr>
          <p:cNvPr id="4" name="Picture 3">
            <a:extLst>
              <a:ext uri="{FF2B5EF4-FFF2-40B4-BE49-F238E27FC236}">
                <a16:creationId xmlns:a16="http://schemas.microsoft.com/office/drawing/2014/main" id="{FF13474B-EB97-4854-AF4D-CEEB697C44C7}"/>
              </a:ext>
            </a:extLst>
          </p:cNvPr>
          <p:cNvPicPr>
            <a:picLocks noChangeAspect="1"/>
          </p:cNvPicPr>
          <p:nvPr/>
        </p:nvPicPr>
        <p:blipFill rotWithShape="1">
          <a:blip r:embed="rId2"/>
          <a:srcRect l="1016" t="13786" r="51823" b="77627"/>
          <a:stretch/>
        </p:blipFill>
        <p:spPr>
          <a:xfrm>
            <a:off x="906961" y="3537486"/>
            <a:ext cx="9608328" cy="984142"/>
          </a:xfrm>
          <a:prstGeom prst="rect">
            <a:avLst/>
          </a:prstGeom>
        </p:spPr>
      </p:pic>
      <p:sp>
        <p:nvSpPr>
          <p:cNvPr id="5" name="Content Placeholder 2">
            <a:extLst>
              <a:ext uri="{FF2B5EF4-FFF2-40B4-BE49-F238E27FC236}">
                <a16:creationId xmlns:a16="http://schemas.microsoft.com/office/drawing/2014/main" id="{F6DD5206-1B37-497C-B38E-5A928258466D}"/>
              </a:ext>
            </a:extLst>
          </p:cNvPr>
          <p:cNvSpPr txBox="1">
            <a:spLocks/>
          </p:cNvSpPr>
          <p:nvPr/>
        </p:nvSpPr>
        <p:spPr>
          <a:xfrm>
            <a:off x="753351" y="4406683"/>
            <a:ext cx="11236720" cy="583769"/>
          </a:xfrm>
          <a:prstGeom prst="rect">
            <a:avLst/>
          </a:prstGeom>
        </p:spPr>
        <p:txBody>
          <a:bodyPr vert="horz" lIns="91440" tIns="45720" rIns="91440" bIns="45720" rtlCol="0">
            <a:noAutofit/>
          </a:bodyPr>
          <a:lstStyle>
            <a:lvl1pPr marL="308269" indent="-308269" algn="l" defTabSz="1216185" rtl="0" eaLnBrk="1" latinLnBrk="0" hangingPunct="1">
              <a:lnSpc>
                <a:spcPct val="90000"/>
              </a:lnSpc>
              <a:spcBef>
                <a:spcPts val="0"/>
              </a:spcBef>
              <a:spcAft>
                <a:spcPts val="798"/>
              </a:spcAft>
              <a:buClr>
                <a:schemeClr val="tx2"/>
              </a:buClr>
              <a:buSzPct val="120000"/>
              <a:buFont typeface="Wingdings" pitchFamily="2" charset="2"/>
              <a:buChar char="§"/>
              <a:defRPr lang="en-US" sz="2400" b="1" kern="1200" dirty="0" smtClean="0">
                <a:solidFill>
                  <a:schemeClr val="tx1"/>
                </a:solidFill>
                <a:latin typeface="Arial" pitchFamily="34" charset="0"/>
                <a:ea typeface="Verdana" pitchFamily="34" charset="0"/>
                <a:cs typeface="Arial" pitchFamily="34" charset="0"/>
              </a:defRPr>
            </a:lvl1pPr>
            <a:lvl2pPr marL="686216" marR="0" indent="-304046" algn="l" defTabSz="1216185" rtl="0" eaLnBrk="1" fontAlgn="auto" latinLnBrk="0" hangingPunct="1">
              <a:lnSpc>
                <a:spcPct val="90000"/>
              </a:lnSpc>
              <a:spcBef>
                <a:spcPts val="0"/>
              </a:spcBef>
              <a:spcAft>
                <a:spcPts val="798"/>
              </a:spcAft>
              <a:buClr>
                <a:schemeClr val="tx2"/>
              </a:buClr>
              <a:buSzTx/>
              <a:buFont typeface="Arial" pitchFamily="34" charset="0"/>
              <a:buChar char="–"/>
              <a:tabLst/>
              <a:defRPr lang="en-US" sz="2400" kern="1200">
                <a:solidFill>
                  <a:schemeClr val="tx1"/>
                </a:solidFill>
                <a:latin typeface="Arial" pitchFamily="34" charset="0"/>
                <a:ea typeface="Verdana" pitchFamily="34" charset="0"/>
                <a:cs typeface="Arial" pitchFamily="34" charset="0"/>
              </a:defRPr>
            </a:lvl2pPr>
            <a:lvl3pPr marL="994485" indent="-308269" algn="l" defTabSz="1216185" rtl="0" eaLnBrk="1" latinLnBrk="0" hangingPunct="1">
              <a:lnSpc>
                <a:spcPct val="90000"/>
              </a:lnSpc>
              <a:spcBef>
                <a:spcPts val="0"/>
              </a:spcBef>
              <a:spcAft>
                <a:spcPts val="798"/>
              </a:spcAft>
              <a:buClr>
                <a:schemeClr val="tx2"/>
              </a:buClr>
              <a:buSzPct val="110000"/>
              <a:buFont typeface="Wingdings" pitchFamily="2" charset="2"/>
              <a:buChar char="§"/>
              <a:defRPr lang="en-US" sz="2000" kern="1200" smtClean="0">
                <a:solidFill>
                  <a:schemeClr val="tx1"/>
                </a:solidFill>
                <a:latin typeface="Arial" pitchFamily="34" charset="0"/>
                <a:ea typeface="Verdana" pitchFamily="34" charset="0"/>
                <a:cs typeface="Arial" pitchFamily="34" charset="0"/>
              </a:defRPr>
            </a:lvl3pPr>
            <a:lvl4pPr marL="1486316" indent="-3429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smtClean="0">
                <a:solidFill>
                  <a:schemeClr val="tx1"/>
                </a:solidFill>
                <a:latin typeface="Arial" pitchFamily="34" charset="0"/>
                <a:ea typeface="Verdana" pitchFamily="34" charset="0"/>
                <a:cs typeface="Arial" pitchFamily="34" charset="0"/>
              </a:defRPr>
            </a:lvl4pPr>
            <a:lvl5pPr marL="2057400" indent="-2286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The output should be this:</a:t>
            </a:r>
          </a:p>
        </p:txBody>
      </p:sp>
      <p:sp>
        <p:nvSpPr>
          <p:cNvPr id="6" name="Rectangle 5">
            <a:extLst>
              <a:ext uri="{FF2B5EF4-FFF2-40B4-BE49-F238E27FC236}">
                <a16:creationId xmlns:a16="http://schemas.microsoft.com/office/drawing/2014/main" id="{FD67686F-B481-4E1E-98F9-10B848BFD09D}"/>
              </a:ext>
            </a:extLst>
          </p:cNvPr>
          <p:cNvSpPr/>
          <p:nvPr/>
        </p:nvSpPr>
        <p:spPr>
          <a:xfrm>
            <a:off x="1699647" y="4990452"/>
            <a:ext cx="3724759" cy="1200329"/>
          </a:xfrm>
          <a:prstGeom prst="rect">
            <a:avLst/>
          </a:prstGeom>
          <a:ln>
            <a:solidFill>
              <a:schemeClr val="tx1"/>
            </a:solidFill>
          </a:ln>
        </p:spPr>
        <p:txBody>
          <a:bodyPr wrap="square">
            <a:spAutoFit/>
          </a:bodyPr>
          <a:lstStyle/>
          <a:p>
            <a:r>
              <a:rPr lang="en-US">
                <a:solidFill>
                  <a:srgbClr val="000096"/>
                </a:solidFill>
                <a:highlight>
                  <a:srgbClr val="FFFFFF"/>
                </a:highlight>
              </a:rPr>
              <a:t>&lt;Person&gt;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&lt;Name&gt;</a:t>
            </a:r>
            <a:r>
              <a:rPr lang="en-US">
                <a:solidFill>
                  <a:srgbClr val="000000"/>
                </a:solidFill>
                <a:highlight>
                  <a:srgbClr val="FFFFFF"/>
                </a:highlight>
              </a:rPr>
              <a:t>John Doe</a:t>
            </a:r>
            <a:r>
              <a:rPr lang="en-US">
                <a:solidFill>
                  <a:srgbClr val="000096"/>
                </a:solidFill>
                <a:highlight>
                  <a:srgbClr val="FFFFFF"/>
                </a:highlight>
              </a:rPr>
              <a:t>&lt;/Name&gt;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&lt;DOB&gt;</a:t>
            </a:r>
            <a:r>
              <a:rPr lang="en-US">
                <a:solidFill>
                  <a:srgbClr val="000000"/>
                </a:solidFill>
                <a:highlight>
                  <a:srgbClr val="FFFFFF"/>
                </a:highlight>
              </a:rPr>
              <a:t>2000-02-06T20:13:35</a:t>
            </a:r>
            <a:r>
              <a:rPr lang="en-US">
                <a:solidFill>
                  <a:srgbClr val="000096"/>
                </a:solidFill>
                <a:highlight>
                  <a:srgbClr val="FFFFFF"/>
                </a:highlight>
              </a:rPr>
              <a:t>&lt;/DOB&gt;</a:t>
            </a:r>
            <a:br>
              <a:rPr lang="en-US">
                <a:solidFill>
                  <a:srgbClr val="000000"/>
                </a:solidFill>
                <a:highlight>
                  <a:srgbClr val="FFFFFF"/>
                </a:highlight>
              </a:rPr>
            </a:br>
            <a:r>
              <a:rPr lang="en-US">
                <a:solidFill>
                  <a:srgbClr val="000096"/>
                </a:solidFill>
                <a:highlight>
                  <a:srgbClr val="FFFFFF"/>
                </a:highlight>
              </a:rPr>
              <a:t>&lt;/Person&gt;</a:t>
            </a:r>
          </a:p>
        </p:txBody>
      </p:sp>
      <p:sp>
        <p:nvSpPr>
          <p:cNvPr id="7" name="Footer Placeholder 3">
            <a:extLst>
              <a:ext uri="{FF2B5EF4-FFF2-40B4-BE49-F238E27FC236}">
                <a16:creationId xmlns:a16="http://schemas.microsoft.com/office/drawing/2014/main" id="{80A7E2CA-CA6D-4499-A8F1-D34CDDA28E3C}"/>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19335516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CFB91F-DE9B-4299-98F4-D84038992F3C}"/>
              </a:ext>
            </a:extLst>
          </p:cNvPr>
          <p:cNvSpPr txBox="1"/>
          <p:nvPr/>
        </p:nvSpPr>
        <p:spPr>
          <a:xfrm>
            <a:off x="4324028" y="4007474"/>
            <a:ext cx="3157852" cy="707886"/>
          </a:xfrm>
          <a:prstGeom prst="rect">
            <a:avLst/>
          </a:prstGeom>
          <a:noFill/>
        </p:spPr>
        <p:txBody>
          <a:bodyPr wrap="none" rtlCol="0">
            <a:spAutoFit/>
          </a:bodyPr>
          <a:lstStyle/>
          <a:p>
            <a:r>
              <a:rPr lang="en-US" sz="4000"/>
              <a:t>Do Lab09 now</a:t>
            </a:r>
          </a:p>
        </p:txBody>
      </p:sp>
      <p:pic>
        <p:nvPicPr>
          <p:cNvPr id="3" name="Picture 2">
            <a:extLst>
              <a:ext uri="{FF2B5EF4-FFF2-40B4-BE49-F238E27FC236}">
                <a16:creationId xmlns:a16="http://schemas.microsoft.com/office/drawing/2014/main" id="{35467526-A31F-4ECF-9918-F13A95B0488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31525" y="1394848"/>
            <a:ext cx="2742857" cy="2742857"/>
          </a:xfrm>
          <a:prstGeom prst="rect">
            <a:avLst/>
          </a:prstGeom>
        </p:spPr>
      </p:pic>
      <p:sp>
        <p:nvSpPr>
          <p:cNvPr id="4" name="Footer Placeholder 3">
            <a:extLst>
              <a:ext uri="{FF2B5EF4-FFF2-40B4-BE49-F238E27FC236}">
                <a16:creationId xmlns:a16="http://schemas.microsoft.com/office/drawing/2014/main" id="{7A53C42F-75F8-4589-8840-4F697731F665}"/>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
        <p:nvSpPr>
          <p:cNvPr id="5" name="TextBox 4">
            <a:extLst>
              <a:ext uri="{FF2B5EF4-FFF2-40B4-BE49-F238E27FC236}">
                <a16:creationId xmlns:a16="http://schemas.microsoft.com/office/drawing/2014/main" id="{E036EC9E-905F-471D-ADC1-BE3722F43806}"/>
              </a:ext>
            </a:extLst>
          </p:cNvPr>
          <p:cNvSpPr txBox="1"/>
          <p:nvPr/>
        </p:nvSpPr>
        <p:spPr>
          <a:xfrm>
            <a:off x="3006671" y="5265821"/>
            <a:ext cx="7446782" cy="369332"/>
          </a:xfrm>
          <a:prstGeom prst="rect">
            <a:avLst/>
          </a:prstGeom>
          <a:noFill/>
        </p:spPr>
        <p:txBody>
          <a:bodyPr wrap="none" rtlCol="0">
            <a:spAutoFit/>
          </a:bodyPr>
          <a:lstStyle/>
          <a:p>
            <a:r>
              <a:rPr lang="en-US"/>
              <a:t>When you are done, look at my answer slides in DFDL-part2-lab-answers.pptx</a:t>
            </a:r>
          </a:p>
        </p:txBody>
      </p:sp>
    </p:spTree>
    <p:extLst>
      <p:ext uri="{BB962C8B-B14F-4D97-AF65-F5344CB8AC3E}">
        <p14:creationId xmlns:p14="http://schemas.microsoft.com/office/powerpoint/2010/main" val="597315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1ABFAEF-541A-4862-9C05-CE080D311585}"/>
              </a:ext>
            </a:extLst>
          </p:cNvPr>
          <p:cNvSpPr txBox="1"/>
          <p:nvPr/>
        </p:nvSpPr>
        <p:spPr>
          <a:xfrm>
            <a:off x="1376614" y="6068969"/>
            <a:ext cx="8277394" cy="461665"/>
          </a:xfrm>
          <a:prstGeom prst="rect">
            <a:avLst/>
          </a:prstGeom>
          <a:noFill/>
        </p:spPr>
        <p:txBody>
          <a:bodyPr wrap="none" rtlCol="0">
            <a:spAutoFit/>
          </a:bodyPr>
          <a:lstStyle/>
          <a:p>
            <a:r>
              <a:rPr lang="en-US" sz="2400"/>
              <a:t>This is as much of the exe format that we will cover in this course</a:t>
            </a:r>
          </a:p>
        </p:txBody>
      </p:sp>
      <p:pic>
        <p:nvPicPr>
          <p:cNvPr id="22" name="Picture 21">
            <a:extLst>
              <a:ext uri="{FF2B5EF4-FFF2-40B4-BE49-F238E27FC236}">
                <a16:creationId xmlns:a16="http://schemas.microsoft.com/office/drawing/2014/main" id="{A43261E1-D24C-49A5-A809-D94637DB9CA8}"/>
              </a:ext>
            </a:extLst>
          </p:cNvPr>
          <p:cNvPicPr>
            <a:picLocks noChangeAspect="1"/>
          </p:cNvPicPr>
          <p:nvPr/>
        </p:nvPicPr>
        <p:blipFill rotWithShape="1">
          <a:blip r:embed="rId2"/>
          <a:srcRect t="15027" r="50000" b="34150"/>
          <a:stretch/>
        </p:blipFill>
        <p:spPr>
          <a:xfrm>
            <a:off x="2248945" y="1388366"/>
            <a:ext cx="6096000" cy="3291840"/>
          </a:xfrm>
          <a:prstGeom prst="rect">
            <a:avLst/>
          </a:prstGeom>
        </p:spPr>
      </p:pic>
      <p:pic>
        <p:nvPicPr>
          <p:cNvPr id="26" name="Picture 25">
            <a:extLst>
              <a:ext uri="{FF2B5EF4-FFF2-40B4-BE49-F238E27FC236}">
                <a16:creationId xmlns:a16="http://schemas.microsoft.com/office/drawing/2014/main" id="{7C49A63B-F4AF-4C5E-9D3C-288748093F46}"/>
              </a:ext>
            </a:extLst>
          </p:cNvPr>
          <p:cNvPicPr>
            <a:picLocks noChangeAspect="1"/>
          </p:cNvPicPr>
          <p:nvPr/>
        </p:nvPicPr>
        <p:blipFill rotWithShape="1">
          <a:blip r:embed="rId3"/>
          <a:srcRect l="625" t="19203" r="50547" b="69301"/>
          <a:stretch/>
        </p:blipFill>
        <p:spPr>
          <a:xfrm>
            <a:off x="2314331" y="4692204"/>
            <a:ext cx="5953124" cy="744634"/>
          </a:xfrm>
          <a:prstGeom prst="rect">
            <a:avLst/>
          </a:prstGeom>
        </p:spPr>
      </p:pic>
      <p:cxnSp>
        <p:nvCxnSpPr>
          <p:cNvPr id="28" name="Straight Connector 27">
            <a:extLst>
              <a:ext uri="{FF2B5EF4-FFF2-40B4-BE49-F238E27FC236}">
                <a16:creationId xmlns:a16="http://schemas.microsoft.com/office/drawing/2014/main" id="{65CC0B80-BAEF-48F5-AC0C-9B30E4A24356}"/>
              </a:ext>
            </a:extLst>
          </p:cNvPr>
          <p:cNvCxnSpPr>
            <a:cxnSpLocks/>
          </p:cNvCxnSpPr>
          <p:nvPr/>
        </p:nvCxnSpPr>
        <p:spPr>
          <a:xfrm>
            <a:off x="3140149" y="5265386"/>
            <a:ext cx="1808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368A33-DA84-4D5B-9DC1-BD29225C17D4}"/>
              </a:ext>
            </a:extLst>
          </p:cNvPr>
          <p:cNvCxnSpPr/>
          <p:nvPr/>
        </p:nvCxnSpPr>
        <p:spPr>
          <a:xfrm flipV="1">
            <a:off x="4948157" y="5112987"/>
            <a:ext cx="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8C555C9-4ADA-475F-8B12-72B18420C186}"/>
              </a:ext>
            </a:extLst>
          </p:cNvPr>
          <p:cNvCxnSpPr>
            <a:cxnSpLocks/>
          </p:cNvCxnSpPr>
          <p:nvPr/>
        </p:nvCxnSpPr>
        <p:spPr>
          <a:xfrm>
            <a:off x="4957682" y="5112987"/>
            <a:ext cx="18478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E7DEF09-2079-4CF9-AEDF-B30C577EBF60}"/>
              </a:ext>
            </a:extLst>
          </p:cNvPr>
          <p:cNvCxnSpPr>
            <a:cxnSpLocks/>
          </p:cNvCxnSpPr>
          <p:nvPr/>
        </p:nvCxnSpPr>
        <p:spPr>
          <a:xfrm flipV="1">
            <a:off x="6811500" y="4108950"/>
            <a:ext cx="2230520" cy="12622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001841E-BE5F-4581-A404-C2EB2D3ED2DA}"/>
              </a:ext>
            </a:extLst>
          </p:cNvPr>
          <p:cNvSpPr txBox="1"/>
          <p:nvPr/>
        </p:nvSpPr>
        <p:spPr>
          <a:xfrm>
            <a:off x="9008556" y="3924284"/>
            <a:ext cx="1487523" cy="369332"/>
          </a:xfrm>
          <a:prstGeom prst="rect">
            <a:avLst/>
          </a:prstGeom>
          <a:noFill/>
        </p:spPr>
        <p:txBody>
          <a:bodyPr wrap="none" rtlCol="0">
            <a:spAutoFit/>
          </a:bodyPr>
          <a:lstStyle/>
          <a:p>
            <a:r>
              <a:rPr lang="en-US"/>
              <a:t>Section_Table</a:t>
            </a:r>
          </a:p>
        </p:txBody>
      </p:sp>
      <p:cxnSp>
        <p:nvCxnSpPr>
          <p:cNvPr id="39" name="Straight Connector 38">
            <a:extLst>
              <a:ext uri="{FF2B5EF4-FFF2-40B4-BE49-F238E27FC236}">
                <a16:creationId xmlns:a16="http://schemas.microsoft.com/office/drawing/2014/main" id="{E76E5E9B-8504-40DF-894E-45FFDFF92A6E}"/>
              </a:ext>
            </a:extLst>
          </p:cNvPr>
          <p:cNvCxnSpPr/>
          <p:nvPr/>
        </p:nvCxnSpPr>
        <p:spPr>
          <a:xfrm>
            <a:off x="3140149" y="5262641"/>
            <a:ext cx="0" cy="4857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F1DCCA7-A937-4A7C-8AE0-A495C7C4DD98}"/>
              </a:ext>
            </a:extLst>
          </p:cNvPr>
          <p:cNvCxnSpPr/>
          <p:nvPr/>
        </p:nvCxnSpPr>
        <p:spPr>
          <a:xfrm flipH="1">
            <a:off x="6805528" y="5109920"/>
            <a:ext cx="0" cy="5334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0622888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633513-0AB8-4B97-B06D-1AD6BC5A63E5}"/>
              </a:ext>
            </a:extLst>
          </p:cNvPr>
          <p:cNvSpPr txBox="1"/>
          <p:nvPr/>
        </p:nvSpPr>
        <p:spPr>
          <a:xfrm>
            <a:off x="2030277" y="2689242"/>
            <a:ext cx="9042412" cy="584775"/>
          </a:xfrm>
          <a:prstGeom prst="rect">
            <a:avLst/>
          </a:prstGeom>
          <a:solidFill>
            <a:schemeClr val="bg1">
              <a:lumMod val="85000"/>
            </a:schemeClr>
          </a:solidFill>
        </p:spPr>
        <p:txBody>
          <a:bodyPr wrap="none" rtlCol="0">
            <a:spAutoFit/>
          </a:bodyPr>
          <a:lstStyle/>
          <a:p>
            <a:r>
              <a:rPr lang="en-US" sz="3200"/>
              <a:t>A slight detour to philosophize about XML and binary</a:t>
            </a:r>
          </a:p>
        </p:txBody>
      </p:sp>
      <p:sp>
        <p:nvSpPr>
          <p:cNvPr id="3" name="Footer Placeholder 3">
            <a:extLst>
              <a:ext uri="{FF2B5EF4-FFF2-40B4-BE49-F238E27FC236}">
                <a16:creationId xmlns:a16="http://schemas.microsoft.com/office/drawing/2014/main" id="{3A17B4AC-FA0E-4B6E-9C2E-B7E0B65EEEAD}"/>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28929323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142E0D-32C5-4923-9FAA-06319B3BA94E}"/>
              </a:ext>
            </a:extLst>
          </p:cNvPr>
          <p:cNvSpPr/>
          <p:nvPr/>
        </p:nvSpPr>
        <p:spPr>
          <a:xfrm>
            <a:off x="1301858" y="261057"/>
            <a:ext cx="8973517" cy="4487832"/>
          </a:xfrm>
          <a:prstGeom prst="rect">
            <a:avLst/>
          </a:prstGeom>
        </p:spPr>
        <p:txBody>
          <a:bodyPr wrap="square">
            <a:spAutoFit/>
          </a:bodyPr>
          <a:lstStyle/>
          <a:p>
            <a:pPr>
              <a:lnSpc>
                <a:spcPct val="107000"/>
              </a:lnSpc>
              <a:spcAft>
                <a:spcPts val="800"/>
              </a:spcAft>
            </a:pPr>
            <a:r>
              <a:rPr lang="en-US"/>
              <a:t>One way to express information is as text. Once we’ve decided to express information as text, we then must decide how to format the text. One way to format the text is as XML. For example, if the information is a person’s name (John Doe) and his date of birth (February 6, 2000, 8:13pm), then we might format the information this way:</a:t>
            </a:r>
            <a:endParaRPr lang="en-US">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000">
                <a:solidFill>
                  <a:srgbClr val="000096"/>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&lt;Person&gt;</a:t>
            </a:r>
            <a:br>
              <a:rPr lang="en-US" sz="2000">
                <a:solidFill>
                  <a:srgbClr val="000000"/>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br>
            <a:r>
              <a:rPr lang="en-US" sz="2000">
                <a:solidFill>
                  <a:srgbClr val="000000"/>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  </a:t>
            </a:r>
            <a:r>
              <a:rPr lang="en-US" sz="2000">
                <a:solidFill>
                  <a:srgbClr val="000096"/>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&lt;Name&gt;</a:t>
            </a:r>
            <a:r>
              <a:rPr lang="en-US" sz="2000">
                <a:solidFill>
                  <a:srgbClr val="000000"/>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John Doe</a:t>
            </a:r>
            <a:r>
              <a:rPr lang="en-US" sz="2000">
                <a:solidFill>
                  <a:srgbClr val="000096"/>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&lt;/Name&gt;</a:t>
            </a:r>
            <a:br>
              <a:rPr lang="en-US" sz="2000">
                <a:solidFill>
                  <a:srgbClr val="000000"/>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br>
            <a:r>
              <a:rPr lang="en-US" sz="2000">
                <a:solidFill>
                  <a:srgbClr val="000000"/>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  </a:t>
            </a:r>
            <a:r>
              <a:rPr lang="en-US" sz="2000">
                <a:solidFill>
                  <a:srgbClr val="000096"/>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&lt;DOB&gt;</a:t>
            </a:r>
            <a:r>
              <a:rPr lang="en-US" sz="2000">
                <a:solidFill>
                  <a:srgbClr val="000000"/>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2000-02-06T20:13:00</a:t>
            </a:r>
            <a:r>
              <a:rPr lang="en-US" sz="2000">
                <a:solidFill>
                  <a:srgbClr val="000096"/>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&lt;/DOB&gt;</a:t>
            </a:r>
            <a:br>
              <a:rPr lang="en-US" sz="2000">
                <a:solidFill>
                  <a:srgbClr val="000000"/>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br>
            <a:r>
              <a:rPr lang="en-US" sz="2000">
                <a:solidFill>
                  <a:srgbClr val="000096"/>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&lt;/Person&gt;</a:t>
            </a:r>
            <a:endParaRPr lang="en-US">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a:latin typeface="Calibri" panose="020F0502020204030204" pitchFamily="34" charset="0"/>
                <a:ea typeface="Calibri" panose="020F0502020204030204" pitchFamily="34" charset="0"/>
                <a:cs typeface="Times New Roman" panose="02020603050405020304" pitchFamily="18" charset="0"/>
              </a:rPr>
              <a:t> </a:t>
            </a:r>
          </a:p>
          <a:p>
            <a:r>
              <a:rPr lang="en-US"/>
              <a:t>Binary is another way to express the information. We need to decide how to format the binary. We might format the person’s name as a null-terminated string followed by a 4-byte integer representing the DOB in seconds past epoch. Here’s the binary, displayed in a hex editor:</a:t>
            </a:r>
            <a:endParaRPr lang="en-US">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586873D-284D-4218-97B2-6E4D54ECFC9D}"/>
              </a:ext>
            </a:extLst>
          </p:cNvPr>
          <p:cNvSpPr txBox="1"/>
          <p:nvPr/>
        </p:nvSpPr>
        <p:spPr>
          <a:xfrm>
            <a:off x="8960057" y="6195576"/>
            <a:ext cx="1439305" cy="369332"/>
          </a:xfrm>
          <a:prstGeom prst="rect">
            <a:avLst/>
          </a:prstGeom>
          <a:noFill/>
        </p:spPr>
        <p:txBody>
          <a:bodyPr wrap="none" rtlCol="0">
            <a:spAutoFit/>
          </a:bodyPr>
          <a:lstStyle/>
          <a:p>
            <a:r>
              <a:rPr lang="en-US" b="1"/>
              <a:t>Continued</a:t>
            </a:r>
            <a:r>
              <a:rPr lang="en-US"/>
              <a:t> </a:t>
            </a:r>
            <a:r>
              <a:rPr lang="en-US">
                <a:sym typeface="Wingdings" panose="05000000000000000000" pitchFamily="2" charset="2"/>
              </a:rPr>
              <a:t></a:t>
            </a:r>
            <a:endParaRPr lang="en-US"/>
          </a:p>
        </p:txBody>
      </p:sp>
      <p:pic>
        <p:nvPicPr>
          <p:cNvPr id="10" name="Picture 9">
            <a:extLst>
              <a:ext uri="{FF2B5EF4-FFF2-40B4-BE49-F238E27FC236}">
                <a16:creationId xmlns:a16="http://schemas.microsoft.com/office/drawing/2014/main" id="{0C52FAC6-1804-4B8B-A2BD-F3DE6D70ED08}"/>
              </a:ext>
            </a:extLst>
          </p:cNvPr>
          <p:cNvPicPr>
            <a:picLocks noChangeAspect="1"/>
          </p:cNvPicPr>
          <p:nvPr/>
        </p:nvPicPr>
        <p:blipFill rotWithShape="1">
          <a:blip r:embed="rId2"/>
          <a:srcRect l="1017" t="15005" r="52712" b="77099"/>
          <a:stretch/>
        </p:blipFill>
        <p:spPr>
          <a:xfrm>
            <a:off x="1301858" y="4571992"/>
            <a:ext cx="9324655" cy="845367"/>
          </a:xfrm>
          <a:prstGeom prst="rect">
            <a:avLst/>
          </a:prstGeom>
        </p:spPr>
      </p:pic>
      <p:sp>
        <p:nvSpPr>
          <p:cNvPr id="8" name="Rectangle 7">
            <a:extLst>
              <a:ext uri="{FF2B5EF4-FFF2-40B4-BE49-F238E27FC236}">
                <a16:creationId xmlns:a16="http://schemas.microsoft.com/office/drawing/2014/main" id="{96BC8409-DD1E-4B4F-AD38-7B57424F1261}"/>
              </a:ext>
            </a:extLst>
          </p:cNvPr>
          <p:cNvSpPr/>
          <p:nvPr/>
        </p:nvSpPr>
        <p:spPr>
          <a:xfrm>
            <a:off x="2619214" y="4959458"/>
            <a:ext cx="3347633" cy="2944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8F16AB9-0571-4F12-ACA2-C3B9611C002E}"/>
              </a:ext>
            </a:extLst>
          </p:cNvPr>
          <p:cNvSpPr/>
          <p:nvPr/>
        </p:nvSpPr>
        <p:spPr>
          <a:xfrm>
            <a:off x="5966847" y="4959458"/>
            <a:ext cx="1456841" cy="2944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E8B114F4-26BE-4FBD-B7EA-3DE878D8053D}"/>
              </a:ext>
            </a:extLst>
          </p:cNvPr>
          <p:cNvCxnSpPr/>
          <p:nvPr/>
        </p:nvCxnSpPr>
        <p:spPr>
          <a:xfrm>
            <a:off x="4293030" y="5253925"/>
            <a:ext cx="0" cy="618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53D91D0-2E14-4ED3-BD63-CED6E47C5D1F}"/>
              </a:ext>
            </a:extLst>
          </p:cNvPr>
          <p:cNvSpPr txBox="1"/>
          <p:nvPr/>
        </p:nvSpPr>
        <p:spPr>
          <a:xfrm>
            <a:off x="3920973" y="5872544"/>
            <a:ext cx="744114" cy="369332"/>
          </a:xfrm>
          <a:prstGeom prst="rect">
            <a:avLst/>
          </a:prstGeom>
          <a:noFill/>
        </p:spPr>
        <p:txBody>
          <a:bodyPr wrap="none" rtlCol="0">
            <a:spAutoFit/>
          </a:bodyPr>
          <a:lstStyle/>
          <a:p>
            <a:r>
              <a:rPr lang="en-US"/>
              <a:t>Name</a:t>
            </a:r>
          </a:p>
        </p:txBody>
      </p:sp>
      <p:cxnSp>
        <p:nvCxnSpPr>
          <p:cNvPr id="15" name="Straight Arrow Connector 14">
            <a:extLst>
              <a:ext uri="{FF2B5EF4-FFF2-40B4-BE49-F238E27FC236}">
                <a16:creationId xmlns:a16="http://schemas.microsoft.com/office/drawing/2014/main" id="{0981A8A1-ED56-4E5C-B90C-1AD2CE3DF1E6}"/>
              </a:ext>
            </a:extLst>
          </p:cNvPr>
          <p:cNvCxnSpPr/>
          <p:nvPr/>
        </p:nvCxnSpPr>
        <p:spPr>
          <a:xfrm>
            <a:off x="6695267" y="5253925"/>
            <a:ext cx="0" cy="5581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05A04F2-7EC5-422E-8B83-577CA50E616A}"/>
              </a:ext>
            </a:extLst>
          </p:cNvPr>
          <p:cNvSpPr txBox="1"/>
          <p:nvPr/>
        </p:nvSpPr>
        <p:spPr>
          <a:xfrm>
            <a:off x="6392940" y="5812059"/>
            <a:ext cx="604653" cy="369332"/>
          </a:xfrm>
          <a:prstGeom prst="rect">
            <a:avLst/>
          </a:prstGeom>
          <a:noFill/>
        </p:spPr>
        <p:txBody>
          <a:bodyPr wrap="none" rtlCol="0">
            <a:spAutoFit/>
          </a:bodyPr>
          <a:lstStyle/>
          <a:p>
            <a:r>
              <a:rPr lang="en-US"/>
              <a:t>DOB</a:t>
            </a:r>
          </a:p>
        </p:txBody>
      </p:sp>
      <p:sp>
        <p:nvSpPr>
          <p:cNvPr id="11" name="Footer Placeholder 3">
            <a:extLst>
              <a:ext uri="{FF2B5EF4-FFF2-40B4-BE49-F238E27FC236}">
                <a16:creationId xmlns:a16="http://schemas.microsoft.com/office/drawing/2014/main" id="{DD0422AC-5F3E-4FA0-900C-00AF3868E378}"/>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30644273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0C7C79-351A-45BC-AFFE-C47E5B54D4AE}"/>
              </a:ext>
            </a:extLst>
          </p:cNvPr>
          <p:cNvSpPr/>
          <p:nvPr/>
        </p:nvSpPr>
        <p:spPr>
          <a:xfrm>
            <a:off x="1671234" y="857399"/>
            <a:ext cx="8849531" cy="1200329"/>
          </a:xfrm>
          <a:prstGeom prst="rect">
            <a:avLst/>
          </a:prstGeom>
        </p:spPr>
        <p:txBody>
          <a:bodyPr wrap="square">
            <a:spAutoFit/>
          </a:bodyPr>
          <a:lstStyle/>
          <a:p>
            <a:r>
              <a:rPr lang="en-US"/>
              <a:t>There is no need to choose one format over the other; we can have both. For example, we might transport the information as binary and then the recipient converts the binary to text and processes the text. DFDL (Data Format Description Language) is the glue between text and binary. DFDL can automatically convert binary to XML, as illustrated here:</a:t>
            </a:r>
          </a:p>
        </p:txBody>
      </p:sp>
      <p:grpSp>
        <p:nvGrpSpPr>
          <p:cNvPr id="5" name="Group 4">
            <a:extLst>
              <a:ext uri="{FF2B5EF4-FFF2-40B4-BE49-F238E27FC236}">
                <a16:creationId xmlns:a16="http://schemas.microsoft.com/office/drawing/2014/main" id="{46C33AD3-5123-4807-91B2-BEC4494FDE89}"/>
              </a:ext>
            </a:extLst>
          </p:cNvPr>
          <p:cNvGrpSpPr/>
          <p:nvPr/>
        </p:nvGrpSpPr>
        <p:grpSpPr>
          <a:xfrm>
            <a:off x="1671234" y="2189136"/>
            <a:ext cx="7799716" cy="1951346"/>
            <a:chOff x="1193369" y="2696705"/>
            <a:chExt cx="7799716" cy="1951346"/>
          </a:xfrm>
        </p:grpSpPr>
        <p:cxnSp>
          <p:nvCxnSpPr>
            <p:cNvPr id="6" name="Straight Arrow Connector 5">
              <a:extLst>
                <a:ext uri="{FF2B5EF4-FFF2-40B4-BE49-F238E27FC236}">
                  <a16:creationId xmlns:a16="http://schemas.microsoft.com/office/drawing/2014/main" id="{3AC14FA5-B8EA-4820-9576-F96DA21ED49F}"/>
                </a:ext>
              </a:extLst>
            </p:cNvPr>
            <p:cNvCxnSpPr>
              <a:cxnSpLocks/>
            </p:cNvCxnSpPr>
            <p:nvPr/>
          </p:nvCxnSpPr>
          <p:spPr>
            <a:xfrm>
              <a:off x="1906292" y="3359258"/>
              <a:ext cx="70812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6354FCC-CFC5-4815-9460-8AFB5A7E8220}"/>
                </a:ext>
              </a:extLst>
            </p:cNvPr>
            <p:cNvSpPr txBox="1"/>
            <p:nvPr/>
          </p:nvSpPr>
          <p:spPr>
            <a:xfrm>
              <a:off x="1972877" y="3097648"/>
              <a:ext cx="548548" cy="261610"/>
            </a:xfrm>
            <a:prstGeom prst="rect">
              <a:avLst/>
            </a:prstGeom>
            <a:noFill/>
          </p:spPr>
          <p:txBody>
            <a:bodyPr wrap="none" rtlCol="0">
              <a:spAutoFit/>
            </a:bodyPr>
            <a:lstStyle/>
            <a:p>
              <a:r>
                <a:rPr lang="en-US" sz="1100" i="1"/>
                <a:t>create</a:t>
              </a:r>
            </a:p>
          </p:txBody>
        </p:sp>
        <p:sp>
          <p:nvSpPr>
            <p:cNvPr id="8" name="Rectangle 7">
              <a:extLst>
                <a:ext uri="{FF2B5EF4-FFF2-40B4-BE49-F238E27FC236}">
                  <a16:creationId xmlns:a16="http://schemas.microsoft.com/office/drawing/2014/main" id="{22F0162C-678E-4BC2-811C-BFB84AC9A5C2}"/>
                </a:ext>
              </a:extLst>
            </p:cNvPr>
            <p:cNvSpPr/>
            <p:nvPr/>
          </p:nvSpPr>
          <p:spPr>
            <a:xfrm>
              <a:off x="6539187" y="2933753"/>
              <a:ext cx="2453898" cy="769441"/>
            </a:xfrm>
            <a:prstGeom prst="rect">
              <a:avLst/>
            </a:prstGeom>
            <a:ln>
              <a:solidFill>
                <a:schemeClr val="tx1"/>
              </a:solidFill>
            </a:ln>
          </p:spPr>
          <p:txBody>
            <a:bodyPr wrap="square">
              <a:spAutoFit/>
            </a:bodyPr>
            <a:lstStyle/>
            <a:p>
              <a:r>
                <a:rPr lang="en-US" sz="1100">
                  <a:solidFill>
                    <a:srgbClr val="000096"/>
                  </a:solidFill>
                  <a:highlight>
                    <a:srgbClr val="FFFFFF"/>
                  </a:highlight>
                  <a:latin typeface="Times New Roman" panose="02020603050405020304" pitchFamily="18" charset="0"/>
                  <a:ea typeface="Calibri" panose="020F0502020204030204" pitchFamily="34" charset="0"/>
                </a:rPr>
                <a:t>&lt;Person&gt;</a:t>
              </a:r>
              <a:br>
                <a:rPr lang="en-US" sz="1100">
                  <a:solidFill>
                    <a:srgbClr val="000000"/>
                  </a:solidFill>
                  <a:highlight>
                    <a:srgbClr val="FFFFFF"/>
                  </a:highlight>
                  <a:latin typeface="Times New Roman" panose="02020603050405020304" pitchFamily="18" charset="0"/>
                  <a:ea typeface="Calibri" panose="020F0502020204030204" pitchFamily="34" charset="0"/>
                </a:rPr>
              </a:br>
              <a:r>
                <a:rPr lang="en-US" sz="1100">
                  <a:solidFill>
                    <a:srgbClr val="000000"/>
                  </a:solidFill>
                  <a:highlight>
                    <a:srgbClr val="FFFFFF"/>
                  </a:highlight>
                  <a:latin typeface="Times New Roman" panose="02020603050405020304" pitchFamily="18" charset="0"/>
                  <a:ea typeface="Calibri" panose="020F0502020204030204" pitchFamily="34" charset="0"/>
                </a:rPr>
                <a:t>  </a:t>
              </a:r>
              <a:r>
                <a:rPr lang="en-US" sz="1100">
                  <a:solidFill>
                    <a:srgbClr val="000096"/>
                  </a:solidFill>
                  <a:highlight>
                    <a:srgbClr val="FFFFFF"/>
                  </a:highlight>
                  <a:latin typeface="Times New Roman" panose="02020603050405020304" pitchFamily="18" charset="0"/>
                  <a:ea typeface="Calibri" panose="020F0502020204030204" pitchFamily="34" charset="0"/>
                </a:rPr>
                <a:t>&lt;Name&gt;</a:t>
              </a:r>
              <a:r>
                <a:rPr lang="en-US" sz="1100">
                  <a:solidFill>
                    <a:srgbClr val="000000"/>
                  </a:solidFill>
                  <a:highlight>
                    <a:srgbClr val="FFFFFF"/>
                  </a:highlight>
                  <a:latin typeface="Times New Roman" panose="02020603050405020304" pitchFamily="18" charset="0"/>
                  <a:ea typeface="Calibri" panose="020F0502020204030204" pitchFamily="34" charset="0"/>
                </a:rPr>
                <a:t>John Doe</a:t>
              </a:r>
              <a:r>
                <a:rPr lang="en-US" sz="1100">
                  <a:solidFill>
                    <a:srgbClr val="000096"/>
                  </a:solidFill>
                  <a:highlight>
                    <a:srgbClr val="FFFFFF"/>
                  </a:highlight>
                  <a:latin typeface="Times New Roman" panose="02020603050405020304" pitchFamily="18" charset="0"/>
                  <a:ea typeface="Calibri" panose="020F0502020204030204" pitchFamily="34" charset="0"/>
                </a:rPr>
                <a:t>&lt;/Name&gt;</a:t>
              </a:r>
              <a:br>
                <a:rPr lang="en-US" sz="1100">
                  <a:solidFill>
                    <a:srgbClr val="000000"/>
                  </a:solidFill>
                  <a:highlight>
                    <a:srgbClr val="FFFFFF"/>
                  </a:highlight>
                  <a:latin typeface="Times New Roman" panose="02020603050405020304" pitchFamily="18" charset="0"/>
                  <a:ea typeface="Calibri" panose="020F0502020204030204" pitchFamily="34" charset="0"/>
                </a:rPr>
              </a:br>
              <a:r>
                <a:rPr lang="en-US" sz="1100">
                  <a:solidFill>
                    <a:srgbClr val="000000"/>
                  </a:solidFill>
                  <a:highlight>
                    <a:srgbClr val="FFFFFF"/>
                  </a:highlight>
                  <a:latin typeface="Times New Roman" panose="02020603050405020304" pitchFamily="18" charset="0"/>
                  <a:ea typeface="Calibri" panose="020F0502020204030204" pitchFamily="34" charset="0"/>
                </a:rPr>
                <a:t>  </a:t>
              </a:r>
              <a:r>
                <a:rPr lang="en-US" sz="1100">
                  <a:solidFill>
                    <a:srgbClr val="000096"/>
                  </a:solidFill>
                  <a:highlight>
                    <a:srgbClr val="FFFFFF"/>
                  </a:highlight>
                  <a:latin typeface="Times New Roman" panose="02020603050405020304" pitchFamily="18" charset="0"/>
                  <a:ea typeface="Calibri" panose="020F0502020204030204" pitchFamily="34" charset="0"/>
                </a:rPr>
                <a:t>&lt;DOB&gt;</a:t>
              </a:r>
              <a:r>
                <a:rPr lang="en-US" sz="1100">
                  <a:solidFill>
                    <a:srgbClr val="000000"/>
                  </a:solidFill>
                  <a:highlight>
                    <a:srgbClr val="FFFFFF"/>
                  </a:highlight>
                  <a:latin typeface="Times New Roman" panose="02020603050405020304" pitchFamily="18" charset="0"/>
                  <a:ea typeface="Calibri" panose="020F0502020204030204" pitchFamily="34" charset="0"/>
                </a:rPr>
                <a:t>2000-02-06T20:13:00</a:t>
              </a:r>
              <a:r>
                <a:rPr lang="en-US" sz="1100">
                  <a:solidFill>
                    <a:srgbClr val="000096"/>
                  </a:solidFill>
                  <a:highlight>
                    <a:srgbClr val="FFFFFF"/>
                  </a:highlight>
                  <a:latin typeface="Times New Roman" panose="02020603050405020304" pitchFamily="18" charset="0"/>
                  <a:ea typeface="Calibri" panose="020F0502020204030204" pitchFamily="34" charset="0"/>
                </a:rPr>
                <a:t>&lt;/DOB&gt;</a:t>
              </a:r>
              <a:br>
                <a:rPr lang="en-US" sz="1100">
                  <a:solidFill>
                    <a:srgbClr val="000000"/>
                  </a:solidFill>
                  <a:highlight>
                    <a:srgbClr val="FFFFFF"/>
                  </a:highlight>
                  <a:latin typeface="Times New Roman" panose="02020603050405020304" pitchFamily="18" charset="0"/>
                  <a:ea typeface="Calibri" panose="020F0502020204030204" pitchFamily="34" charset="0"/>
                </a:rPr>
              </a:br>
              <a:r>
                <a:rPr lang="en-US" sz="1100">
                  <a:solidFill>
                    <a:srgbClr val="000096"/>
                  </a:solidFill>
                  <a:highlight>
                    <a:srgbClr val="FFFFFF"/>
                  </a:highlight>
                  <a:latin typeface="Times New Roman" panose="02020603050405020304" pitchFamily="18" charset="0"/>
                  <a:ea typeface="Calibri" panose="020F0502020204030204" pitchFamily="34" charset="0"/>
                </a:rPr>
                <a:t>&lt;/Person&gt;</a:t>
              </a:r>
              <a:endParaRPr lang="en-US" sz="1100"/>
            </a:p>
          </p:txBody>
        </p:sp>
        <p:sp>
          <p:nvSpPr>
            <p:cNvPr id="9" name="Rectangle 8">
              <a:extLst>
                <a:ext uri="{FF2B5EF4-FFF2-40B4-BE49-F238E27FC236}">
                  <a16:creationId xmlns:a16="http://schemas.microsoft.com/office/drawing/2014/main" id="{61AA589F-6360-4673-A3B6-20D001E28CF1}"/>
                </a:ext>
              </a:extLst>
            </p:cNvPr>
            <p:cNvSpPr/>
            <p:nvPr/>
          </p:nvSpPr>
          <p:spPr>
            <a:xfrm>
              <a:off x="1193369" y="3097648"/>
              <a:ext cx="666219" cy="51143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code</a:t>
              </a:r>
            </a:p>
          </p:txBody>
        </p:sp>
        <p:sp>
          <p:nvSpPr>
            <p:cNvPr id="10" name="Rectangle 9">
              <a:extLst>
                <a:ext uri="{FF2B5EF4-FFF2-40B4-BE49-F238E27FC236}">
                  <a16:creationId xmlns:a16="http://schemas.microsoft.com/office/drawing/2014/main" id="{99A04051-F97B-4949-91C8-52E3EFE4377E}"/>
                </a:ext>
              </a:extLst>
            </p:cNvPr>
            <p:cNvSpPr/>
            <p:nvPr/>
          </p:nvSpPr>
          <p:spPr>
            <a:xfrm>
              <a:off x="2634715" y="3097648"/>
              <a:ext cx="666219" cy="5114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binary</a:t>
              </a:r>
            </a:p>
          </p:txBody>
        </p:sp>
        <p:cxnSp>
          <p:nvCxnSpPr>
            <p:cNvPr id="11" name="Straight Arrow Connector 10">
              <a:extLst>
                <a:ext uri="{FF2B5EF4-FFF2-40B4-BE49-F238E27FC236}">
                  <a16:creationId xmlns:a16="http://schemas.microsoft.com/office/drawing/2014/main" id="{0DAA7EB9-BF86-47E6-AE2B-EC687F766802}"/>
                </a:ext>
              </a:extLst>
            </p:cNvPr>
            <p:cNvCxnSpPr>
              <a:cxnSpLocks/>
              <a:stCxn id="10" idx="3"/>
            </p:cNvCxnSpPr>
            <p:nvPr/>
          </p:nvCxnSpPr>
          <p:spPr>
            <a:xfrm flipV="1">
              <a:off x="3300934" y="3343581"/>
              <a:ext cx="113158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93022EC-98A0-4D2D-95E9-19D76F24510D}"/>
                </a:ext>
              </a:extLst>
            </p:cNvPr>
            <p:cNvSpPr txBox="1"/>
            <p:nvPr/>
          </p:nvSpPr>
          <p:spPr>
            <a:xfrm>
              <a:off x="3491298" y="3081971"/>
              <a:ext cx="668773" cy="261610"/>
            </a:xfrm>
            <a:prstGeom prst="rect">
              <a:avLst/>
            </a:prstGeom>
            <a:noFill/>
          </p:spPr>
          <p:txBody>
            <a:bodyPr wrap="none" rtlCol="0">
              <a:spAutoFit/>
            </a:bodyPr>
            <a:lstStyle/>
            <a:p>
              <a:r>
                <a:rPr lang="en-US" sz="1100" i="1"/>
                <a:t>transmit</a:t>
              </a:r>
            </a:p>
          </p:txBody>
        </p:sp>
        <p:sp>
          <p:nvSpPr>
            <p:cNvPr id="13" name="Rectangle 12">
              <a:extLst>
                <a:ext uri="{FF2B5EF4-FFF2-40B4-BE49-F238E27FC236}">
                  <a16:creationId xmlns:a16="http://schemas.microsoft.com/office/drawing/2014/main" id="{2AE342C4-5D38-4434-A496-F977E9874E47}"/>
                </a:ext>
              </a:extLst>
            </p:cNvPr>
            <p:cNvSpPr/>
            <p:nvPr/>
          </p:nvSpPr>
          <p:spPr>
            <a:xfrm>
              <a:off x="4448014" y="3062776"/>
              <a:ext cx="687092" cy="51139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receive</a:t>
              </a:r>
            </a:p>
          </p:txBody>
        </p:sp>
        <p:cxnSp>
          <p:nvCxnSpPr>
            <p:cNvPr id="14" name="Straight Arrow Connector 13">
              <a:extLst>
                <a:ext uri="{FF2B5EF4-FFF2-40B4-BE49-F238E27FC236}">
                  <a16:creationId xmlns:a16="http://schemas.microsoft.com/office/drawing/2014/main" id="{C1C53145-6354-40FF-B3BC-B7788BFA2334}"/>
                </a:ext>
              </a:extLst>
            </p:cNvPr>
            <p:cNvCxnSpPr>
              <a:cxnSpLocks/>
            </p:cNvCxnSpPr>
            <p:nvPr/>
          </p:nvCxnSpPr>
          <p:spPr>
            <a:xfrm>
              <a:off x="5129808" y="3324386"/>
              <a:ext cx="41858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11D4DDB-AD48-4A1F-8F42-39EA0FDD6051}"/>
                </a:ext>
              </a:extLst>
            </p:cNvPr>
            <p:cNvSpPr/>
            <p:nvPr/>
          </p:nvSpPr>
          <p:spPr>
            <a:xfrm>
              <a:off x="5548394" y="2696705"/>
              <a:ext cx="534691" cy="126218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t>
              </a:r>
            </a:p>
            <a:p>
              <a:pPr algn="ctr"/>
              <a:r>
                <a:rPr lang="en-US"/>
                <a:t>F</a:t>
              </a:r>
            </a:p>
            <a:p>
              <a:pPr algn="ctr"/>
              <a:r>
                <a:rPr lang="en-US"/>
                <a:t>D</a:t>
              </a:r>
            </a:p>
            <a:p>
              <a:pPr algn="ctr"/>
              <a:r>
                <a:rPr lang="en-US"/>
                <a:t>L</a:t>
              </a:r>
            </a:p>
          </p:txBody>
        </p:sp>
        <p:cxnSp>
          <p:nvCxnSpPr>
            <p:cNvPr id="16" name="Straight Arrow Connector 15">
              <a:extLst>
                <a:ext uri="{FF2B5EF4-FFF2-40B4-BE49-F238E27FC236}">
                  <a16:creationId xmlns:a16="http://schemas.microsoft.com/office/drawing/2014/main" id="{F33674A6-D3CF-43F0-B0FC-8C0F55796688}"/>
                </a:ext>
              </a:extLst>
            </p:cNvPr>
            <p:cNvCxnSpPr>
              <a:cxnSpLocks/>
            </p:cNvCxnSpPr>
            <p:nvPr/>
          </p:nvCxnSpPr>
          <p:spPr>
            <a:xfrm>
              <a:off x="6083085" y="3324386"/>
              <a:ext cx="41858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Arrow: Down 16">
              <a:extLst>
                <a:ext uri="{FF2B5EF4-FFF2-40B4-BE49-F238E27FC236}">
                  <a16:creationId xmlns:a16="http://schemas.microsoft.com/office/drawing/2014/main" id="{9B0FE886-D58A-40B3-93E9-8AFA0DA33072}"/>
                </a:ext>
              </a:extLst>
            </p:cNvPr>
            <p:cNvSpPr/>
            <p:nvPr/>
          </p:nvSpPr>
          <p:spPr>
            <a:xfrm flipV="1">
              <a:off x="7537450" y="3812583"/>
              <a:ext cx="444177" cy="55793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03C8C17-2370-411C-946A-D577A8CDED89}"/>
                </a:ext>
              </a:extLst>
            </p:cNvPr>
            <p:cNvSpPr txBox="1"/>
            <p:nvPr/>
          </p:nvSpPr>
          <p:spPr>
            <a:xfrm>
              <a:off x="7455794" y="4386441"/>
              <a:ext cx="620683" cy="261610"/>
            </a:xfrm>
            <a:prstGeom prst="rect">
              <a:avLst/>
            </a:prstGeom>
            <a:noFill/>
          </p:spPr>
          <p:txBody>
            <a:bodyPr wrap="none" rtlCol="0">
              <a:spAutoFit/>
            </a:bodyPr>
            <a:lstStyle/>
            <a:p>
              <a:r>
                <a:rPr lang="en-US" sz="1100"/>
                <a:t>process</a:t>
              </a:r>
            </a:p>
          </p:txBody>
        </p:sp>
      </p:grpSp>
      <p:sp>
        <p:nvSpPr>
          <p:cNvPr id="19" name="Footer Placeholder 3">
            <a:extLst>
              <a:ext uri="{FF2B5EF4-FFF2-40B4-BE49-F238E27FC236}">
                <a16:creationId xmlns:a16="http://schemas.microsoft.com/office/drawing/2014/main" id="{18E7D408-15DF-4F42-BD32-D51F39873C13}"/>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20515692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633513-0AB8-4B97-B06D-1AD6BC5A63E5}"/>
              </a:ext>
            </a:extLst>
          </p:cNvPr>
          <p:cNvSpPr txBox="1"/>
          <p:nvPr/>
        </p:nvSpPr>
        <p:spPr>
          <a:xfrm>
            <a:off x="3502616" y="2844225"/>
            <a:ext cx="3843424" cy="584775"/>
          </a:xfrm>
          <a:prstGeom prst="rect">
            <a:avLst/>
          </a:prstGeom>
          <a:solidFill>
            <a:schemeClr val="bg1">
              <a:lumMod val="85000"/>
            </a:schemeClr>
          </a:solidFill>
        </p:spPr>
        <p:txBody>
          <a:bodyPr wrap="none" rtlCol="0">
            <a:spAutoFit/>
          </a:bodyPr>
          <a:lstStyle/>
          <a:p>
            <a:r>
              <a:rPr lang="en-US" sz="3200"/>
              <a:t>Now, back to exe stuff</a:t>
            </a:r>
          </a:p>
        </p:txBody>
      </p:sp>
      <p:sp>
        <p:nvSpPr>
          <p:cNvPr id="3" name="Footer Placeholder 3">
            <a:extLst>
              <a:ext uri="{FF2B5EF4-FFF2-40B4-BE49-F238E27FC236}">
                <a16:creationId xmlns:a16="http://schemas.microsoft.com/office/drawing/2014/main" id="{3A17B4AC-FA0E-4B6E-9C2E-B7E0B65EEEAD}"/>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9388903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AB19DD-5775-40B6-9175-2F8646558BE5}"/>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3" name="Rectangle 2">
            <a:extLst>
              <a:ext uri="{FF2B5EF4-FFF2-40B4-BE49-F238E27FC236}">
                <a16:creationId xmlns:a16="http://schemas.microsoft.com/office/drawing/2014/main" id="{8A541567-C74E-4F42-87D6-A5C11ACB4BA0}"/>
              </a:ext>
            </a:extLst>
          </p:cNvPr>
          <p:cNvSpPr/>
          <p:nvPr/>
        </p:nvSpPr>
        <p:spPr>
          <a:xfrm>
            <a:off x="4581526" y="3579149"/>
            <a:ext cx="466724" cy="1695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93B33181-070D-403A-9DDC-7B108AFDE8FC}"/>
              </a:ext>
            </a:extLst>
          </p:cNvPr>
          <p:cNvCxnSpPr>
            <a:cxnSpLocks/>
          </p:cNvCxnSpPr>
          <p:nvPr/>
        </p:nvCxnSpPr>
        <p:spPr>
          <a:xfrm flipV="1">
            <a:off x="4819650" y="1733604"/>
            <a:ext cx="0" cy="18455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ACC5393-8457-4BB1-AD4F-5B23D712025B}"/>
              </a:ext>
            </a:extLst>
          </p:cNvPr>
          <p:cNvSpPr txBox="1"/>
          <p:nvPr/>
        </p:nvSpPr>
        <p:spPr>
          <a:xfrm>
            <a:off x="4151149" y="1422927"/>
            <a:ext cx="1551835" cy="369332"/>
          </a:xfrm>
          <a:prstGeom prst="rect">
            <a:avLst/>
          </a:prstGeom>
          <a:noFill/>
        </p:spPr>
        <p:txBody>
          <a:bodyPr wrap="none" rtlCol="0">
            <a:spAutoFit/>
          </a:bodyPr>
          <a:lstStyle/>
          <a:p>
            <a:r>
              <a:rPr lang="en-US"/>
              <a:t>Characteristics</a:t>
            </a:r>
          </a:p>
        </p:txBody>
      </p:sp>
      <p:sp>
        <p:nvSpPr>
          <p:cNvPr id="6" name="Footer Placeholder 3">
            <a:extLst>
              <a:ext uri="{FF2B5EF4-FFF2-40B4-BE49-F238E27FC236}">
                <a16:creationId xmlns:a16="http://schemas.microsoft.com/office/drawing/2014/main" id="{7783C17B-4F87-47FD-9EB0-E3D32996A129}"/>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21072874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570887-929B-490A-92DA-0025886FEB24}"/>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3" name="Rectangle 2">
            <a:extLst>
              <a:ext uri="{FF2B5EF4-FFF2-40B4-BE49-F238E27FC236}">
                <a16:creationId xmlns:a16="http://schemas.microsoft.com/office/drawing/2014/main" id="{2DFCFFDD-AF43-4467-90BF-841789108BB4}"/>
              </a:ext>
            </a:extLst>
          </p:cNvPr>
          <p:cNvSpPr/>
          <p:nvPr/>
        </p:nvSpPr>
        <p:spPr>
          <a:xfrm>
            <a:off x="4581526" y="3579149"/>
            <a:ext cx="466724" cy="1695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E5FFFCE-B290-40D1-9438-FDBEC7292A4B}"/>
              </a:ext>
            </a:extLst>
          </p:cNvPr>
          <p:cNvSpPr/>
          <p:nvPr/>
        </p:nvSpPr>
        <p:spPr>
          <a:xfrm>
            <a:off x="1443185"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0</a:t>
            </a:r>
          </a:p>
        </p:txBody>
      </p:sp>
      <p:sp>
        <p:nvSpPr>
          <p:cNvPr id="5" name="Rectangle 4">
            <a:extLst>
              <a:ext uri="{FF2B5EF4-FFF2-40B4-BE49-F238E27FC236}">
                <a16:creationId xmlns:a16="http://schemas.microsoft.com/office/drawing/2014/main" id="{87623A17-FBD8-4153-9A85-482033FF07F2}"/>
              </a:ext>
            </a:extLst>
          </p:cNvPr>
          <p:cNvSpPr/>
          <p:nvPr/>
        </p:nvSpPr>
        <p:spPr>
          <a:xfrm>
            <a:off x="2005160"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0</a:t>
            </a:r>
          </a:p>
        </p:txBody>
      </p:sp>
      <p:sp>
        <p:nvSpPr>
          <p:cNvPr id="6" name="Rectangle 5">
            <a:extLst>
              <a:ext uri="{FF2B5EF4-FFF2-40B4-BE49-F238E27FC236}">
                <a16:creationId xmlns:a16="http://schemas.microsoft.com/office/drawing/2014/main" id="{A6F3D9C8-E785-4FF8-954E-0760C8C749B3}"/>
              </a:ext>
            </a:extLst>
          </p:cNvPr>
          <p:cNvSpPr/>
          <p:nvPr/>
        </p:nvSpPr>
        <p:spPr>
          <a:xfrm>
            <a:off x="2567135"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0</a:t>
            </a:r>
          </a:p>
        </p:txBody>
      </p:sp>
      <p:sp>
        <p:nvSpPr>
          <p:cNvPr id="7" name="Rectangle 6">
            <a:extLst>
              <a:ext uri="{FF2B5EF4-FFF2-40B4-BE49-F238E27FC236}">
                <a16:creationId xmlns:a16="http://schemas.microsoft.com/office/drawing/2014/main" id="{DC2F61E5-F73A-472B-BFC6-4C1CD71260B4}"/>
              </a:ext>
            </a:extLst>
          </p:cNvPr>
          <p:cNvSpPr/>
          <p:nvPr/>
        </p:nvSpPr>
        <p:spPr>
          <a:xfrm>
            <a:off x="3129110"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0</a:t>
            </a:r>
          </a:p>
        </p:txBody>
      </p:sp>
      <p:sp>
        <p:nvSpPr>
          <p:cNvPr id="8" name="Rectangle 7">
            <a:extLst>
              <a:ext uri="{FF2B5EF4-FFF2-40B4-BE49-F238E27FC236}">
                <a16:creationId xmlns:a16="http://schemas.microsoft.com/office/drawing/2014/main" id="{7D6BA7DD-3EF9-4E70-AE94-8A94B5CE6695}"/>
              </a:ext>
            </a:extLst>
          </p:cNvPr>
          <p:cNvSpPr/>
          <p:nvPr/>
        </p:nvSpPr>
        <p:spPr>
          <a:xfrm>
            <a:off x="3690807"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0</a:t>
            </a:r>
          </a:p>
        </p:txBody>
      </p:sp>
      <p:sp>
        <p:nvSpPr>
          <p:cNvPr id="9" name="Rectangle 8">
            <a:extLst>
              <a:ext uri="{FF2B5EF4-FFF2-40B4-BE49-F238E27FC236}">
                <a16:creationId xmlns:a16="http://schemas.microsoft.com/office/drawing/2014/main" id="{56F913A3-5A4D-4EED-9D7E-30C3D904A6B2}"/>
              </a:ext>
            </a:extLst>
          </p:cNvPr>
          <p:cNvSpPr/>
          <p:nvPr/>
        </p:nvSpPr>
        <p:spPr>
          <a:xfrm>
            <a:off x="4252782"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1</a:t>
            </a:r>
          </a:p>
        </p:txBody>
      </p:sp>
      <p:sp>
        <p:nvSpPr>
          <p:cNvPr id="10" name="Rectangle 9">
            <a:extLst>
              <a:ext uri="{FF2B5EF4-FFF2-40B4-BE49-F238E27FC236}">
                <a16:creationId xmlns:a16="http://schemas.microsoft.com/office/drawing/2014/main" id="{B511CD62-CBC5-4180-94A2-1B067AE0CDDD}"/>
              </a:ext>
            </a:extLst>
          </p:cNvPr>
          <p:cNvSpPr/>
          <p:nvPr/>
        </p:nvSpPr>
        <p:spPr>
          <a:xfrm>
            <a:off x="4814757"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1</a:t>
            </a:r>
          </a:p>
        </p:txBody>
      </p:sp>
      <p:sp>
        <p:nvSpPr>
          <p:cNvPr id="11" name="Rectangle 10">
            <a:extLst>
              <a:ext uri="{FF2B5EF4-FFF2-40B4-BE49-F238E27FC236}">
                <a16:creationId xmlns:a16="http://schemas.microsoft.com/office/drawing/2014/main" id="{878B3485-D9BA-4F3B-A2C2-75146B37AD5A}"/>
              </a:ext>
            </a:extLst>
          </p:cNvPr>
          <p:cNvSpPr/>
          <p:nvPr/>
        </p:nvSpPr>
        <p:spPr>
          <a:xfrm>
            <a:off x="5376732"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1</a:t>
            </a:r>
          </a:p>
        </p:txBody>
      </p:sp>
      <p:sp>
        <p:nvSpPr>
          <p:cNvPr id="12" name="Rectangle 11">
            <a:extLst>
              <a:ext uri="{FF2B5EF4-FFF2-40B4-BE49-F238E27FC236}">
                <a16:creationId xmlns:a16="http://schemas.microsoft.com/office/drawing/2014/main" id="{29DD455C-AFBF-4653-9E8D-3DA455E84055}"/>
              </a:ext>
            </a:extLst>
          </p:cNvPr>
          <p:cNvSpPr/>
          <p:nvPr/>
        </p:nvSpPr>
        <p:spPr>
          <a:xfrm>
            <a:off x="5938707"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0</a:t>
            </a:r>
          </a:p>
        </p:txBody>
      </p:sp>
      <p:sp>
        <p:nvSpPr>
          <p:cNvPr id="13" name="Rectangle 12">
            <a:extLst>
              <a:ext uri="{FF2B5EF4-FFF2-40B4-BE49-F238E27FC236}">
                <a16:creationId xmlns:a16="http://schemas.microsoft.com/office/drawing/2014/main" id="{7DB11097-E953-4BA9-995E-415A9A41EF8D}"/>
              </a:ext>
            </a:extLst>
          </p:cNvPr>
          <p:cNvSpPr/>
          <p:nvPr/>
        </p:nvSpPr>
        <p:spPr>
          <a:xfrm>
            <a:off x="6500682"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0</a:t>
            </a:r>
          </a:p>
        </p:txBody>
      </p:sp>
      <p:sp>
        <p:nvSpPr>
          <p:cNvPr id="14" name="Rectangle 13">
            <a:extLst>
              <a:ext uri="{FF2B5EF4-FFF2-40B4-BE49-F238E27FC236}">
                <a16:creationId xmlns:a16="http://schemas.microsoft.com/office/drawing/2014/main" id="{3380F765-238D-4BC1-B267-20B618F1D585}"/>
              </a:ext>
            </a:extLst>
          </p:cNvPr>
          <p:cNvSpPr/>
          <p:nvPr/>
        </p:nvSpPr>
        <p:spPr>
          <a:xfrm>
            <a:off x="7062657"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0</a:t>
            </a:r>
          </a:p>
        </p:txBody>
      </p:sp>
      <p:sp>
        <p:nvSpPr>
          <p:cNvPr id="15" name="Rectangle 14">
            <a:extLst>
              <a:ext uri="{FF2B5EF4-FFF2-40B4-BE49-F238E27FC236}">
                <a16:creationId xmlns:a16="http://schemas.microsoft.com/office/drawing/2014/main" id="{721F66F6-307E-4192-A166-9DE22571F206}"/>
              </a:ext>
            </a:extLst>
          </p:cNvPr>
          <p:cNvSpPr/>
          <p:nvPr/>
        </p:nvSpPr>
        <p:spPr>
          <a:xfrm>
            <a:off x="7624632"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0</a:t>
            </a:r>
          </a:p>
        </p:txBody>
      </p:sp>
      <p:sp>
        <p:nvSpPr>
          <p:cNvPr id="16" name="Rectangle 15">
            <a:extLst>
              <a:ext uri="{FF2B5EF4-FFF2-40B4-BE49-F238E27FC236}">
                <a16:creationId xmlns:a16="http://schemas.microsoft.com/office/drawing/2014/main" id="{8B972242-2260-4BC2-8A67-03F3758F7C81}"/>
              </a:ext>
            </a:extLst>
          </p:cNvPr>
          <p:cNvSpPr/>
          <p:nvPr/>
        </p:nvSpPr>
        <p:spPr>
          <a:xfrm>
            <a:off x="8186329"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0</a:t>
            </a:r>
          </a:p>
        </p:txBody>
      </p:sp>
      <p:sp>
        <p:nvSpPr>
          <p:cNvPr id="17" name="Rectangle 16">
            <a:extLst>
              <a:ext uri="{FF2B5EF4-FFF2-40B4-BE49-F238E27FC236}">
                <a16:creationId xmlns:a16="http://schemas.microsoft.com/office/drawing/2014/main" id="{B2CE3B67-8433-4956-B031-FBEF162A01B3}"/>
              </a:ext>
            </a:extLst>
          </p:cNvPr>
          <p:cNvSpPr/>
          <p:nvPr/>
        </p:nvSpPr>
        <p:spPr>
          <a:xfrm>
            <a:off x="8748304"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0</a:t>
            </a:r>
          </a:p>
        </p:txBody>
      </p:sp>
      <p:sp>
        <p:nvSpPr>
          <p:cNvPr id="18" name="Rectangle 17">
            <a:extLst>
              <a:ext uri="{FF2B5EF4-FFF2-40B4-BE49-F238E27FC236}">
                <a16:creationId xmlns:a16="http://schemas.microsoft.com/office/drawing/2014/main" id="{B0C53299-70AA-41AA-A93D-8AAD83E9C72B}"/>
              </a:ext>
            </a:extLst>
          </p:cNvPr>
          <p:cNvSpPr/>
          <p:nvPr/>
        </p:nvSpPr>
        <p:spPr>
          <a:xfrm>
            <a:off x="9310279"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0</a:t>
            </a:r>
          </a:p>
        </p:txBody>
      </p:sp>
      <p:sp>
        <p:nvSpPr>
          <p:cNvPr id="19" name="Rectangle 18">
            <a:extLst>
              <a:ext uri="{FF2B5EF4-FFF2-40B4-BE49-F238E27FC236}">
                <a16:creationId xmlns:a16="http://schemas.microsoft.com/office/drawing/2014/main" id="{9E41BC47-5D3E-4548-80B6-355BFBC5FB08}"/>
              </a:ext>
            </a:extLst>
          </p:cNvPr>
          <p:cNvSpPr/>
          <p:nvPr/>
        </p:nvSpPr>
        <p:spPr>
          <a:xfrm>
            <a:off x="9872254"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1</a:t>
            </a:r>
          </a:p>
        </p:txBody>
      </p:sp>
      <p:cxnSp>
        <p:nvCxnSpPr>
          <p:cNvPr id="21" name="Straight Connector 20">
            <a:extLst>
              <a:ext uri="{FF2B5EF4-FFF2-40B4-BE49-F238E27FC236}">
                <a16:creationId xmlns:a16="http://schemas.microsoft.com/office/drawing/2014/main" id="{3AE2C47A-31BE-4898-93A7-0CD0D9301E2A}"/>
              </a:ext>
            </a:extLst>
          </p:cNvPr>
          <p:cNvCxnSpPr>
            <a:cxnSpLocks/>
          </p:cNvCxnSpPr>
          <p:nvPr/>
        </p:nvCxnSpPr>
        <p:spPr>
          <a:xfrm flipH="1" flipV="1">
            <a:off x="1443186" y="1578274"/>
            <a:ext cx="3138340" cy="2000875"/>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70E044BF-D699-480F-9C07-7389B5400BEF}"/>
              </a:ext>
            </a:extLst>
          </p:cNvPr>
          <p:cNvCxnSpPr/>
          <p:nvPr/>
        </p:nvCxnSpPr>
        <p:spPr>
          <a:xfrm flipV="1">
            <a:off x="5048250" y="1578273"/>
            <a:ext cx="5279801" cy="200087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Footer Placeholder 3">
            <a:extLst>
              <a:ext uri="{FF2B5EF4-FFF2-40B4-BE49-F238E27FC236}">
                <a16:creationId xmlns:a16="http://schemas.microsoft.com/office/drawing/2014/main" id="{5E55B007-6FD9-4250-BC0F-E94865F3A221}"/>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
        <p:nvSpPr>
          <p:cNvPr id="23" name="TextBox 22">
            <a:extLst>
              <a:ext uri="{FF2B5EF4-FFF2-40B4-BE49-F238E27FC236}">
                <a16:creationId xmlns:a16="http://schemas.microsoft.com/office/drawing/2014/main" id="{678A090A-1D89-4684-8541-03F686AB7D68}"/>
              </a:ext>
            </a:extLst>
          </p:cNvPr>
          <p:cNvSpPr txBox="1"/>
          <p:nvPr/>
        </p:nvSpPr>
        <p:spPr>
          <a:xfrm>
            <a:off x="3428504" y="216974"/>
            <a:ext cx="418704" cy="369332"/>
          </a:xfrm>
          <a:prstGeom prst="rect">
            <a:avLst/>
          </a:prstGeom>
          <a:noFill/>
        </p:spPr>
        <p:txBody>
          <a:bodyPr wrap="none" rtlCol="0">
            <a:spAutoFit/>
          </a:bodyPr>
          <a:lstStyle/>
          <a:p>
            <a:r>
              <a:rPr lang="en-US"/>
              <a:t>07</a:t>
            </a:r>
          </a:p>
        </p:txBody>
      </p:sp>
      <p:sp>
        <p:nvSpPr>
          <p:cNvPr id="26" name="TextBox 25">
            <a:extLst>
              <a:ext uri="{FF2B5EF4-FFF2-40B4-BE49-F238E27FC236}">
                <a16:creationId xmlns:a16="http://schemas.microsoft.com/office/drawing/2014/main" id="{194B65DE-7175-4136-9DBC-D66A37BC2C59}"/>
              </a:ext>
            </a:extLst>
          </p:cNvPr>
          <p:cNvSpPr txBox="1"/>
          <p:nvPr/>
        </p:nvSpPr>
        <p:spPr>
          <a:xfrm>
            <a:off x="7924026" y="216974"/>
            <a:ext cx="418704" cy="369332"/>
          </a:xfrm>
          <a:prstGeom prst="rect">
            <a:avLst/>
          </a:prstGeom>
          <a:noFill/>
        </p:spPr>
        <p:txBody>
          <a:bodyPr wrap="none" rtlCol="0">
            <a:spAutoFit/>
          </a:bodyPr>
          <a:lstStyle/>
          <a:p>
            <a:r>
              <a:rPr lang="en-US"/>
              <a:t>01</a:t>
            </a:r>
          </a:p>
        </p:txBody>
      </p:sp>
      <p:sp>
        <p:nvSpPr>
          <p:cNvPr id="27" name="Left Brace 26">
            <a:extLst>
              <a:ext uri="{FF2B5EF4-FFF2-40B4-BE49-F238E27FC236}">
                <a16:creationId xmlns:a16="http://schemas.microsoft.com/office/drawing/2014/main" id="{0E6B6493-86F7-46F9-A8EA-8D0683884F3E}"/>
              </a:ext>
            </a:extLst>
          </p:cNvPr>
          <p:cNvSpPr/>
          <p:nvPr/>
        </p:nvSpPr>
        <p:spPr>
          <a:xfrm rot="5400000">
            <a:off x="3497076" y="-1411732"/>
            <a:ext cx="274137" cy="439677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Left Brace 27">
            <a:extLst>
              <a:ext uri="{FF2B5EF4-FFF2-40B4-BE49-F238E27FC236}">
                <a16:creationId xmlns:a16="http://schemas.microsoft.com/office/drawing/2014/main" id="{EA1F7A8C-0822-47DD-97A5-92CD492A1AEE}"/>
              </a:ext>
            </a:extLst>
          </p:cNvPr>
          <p:cNvSpPr/>
          <p:nvPr/>
        </p:nvSpPr>
        <p:spPr>
          <a:xfrm rot="5400000">
            <a:off x="7958005" y="-1414314"/>
            <a:ext cx="274137" cy="439677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6405975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570887-929B-490A-92DA-0025886FEB24}"/>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3" name="Rectangle 2">
            <a:extLst>
              <a:ext uri="{FF2B5EF4-FFF2-40B4-BE49-F238E27FC236}">
                <a16:creationId xmlns:a16="http://schemas.microsoft.com/office/drawing/2014/main" id="{2DFCFFDD-AF43-4467-90BF-841789108BB4}"/>
              </a:ext>
            </a:extLst>
          </p:cNvPr>
          <p:cNvSpPr/>
          <p:nvPr/>
        </p:nvSpPr>
        <p:spPr>
          <a:xfrm>
            <a:off x="4581526" y="3579149"/>
            <a:ext cx="466724" cy="1695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E5FFFCE-B290-40D1-9438-FDBEC7292A4B}"/>
              </a:ext>
            </a:extLst>
          </p:cNvPr>
          <p:cNvSpPr/>
          <p:nvPr/>
        </p:nvSpPr>
        <p:spPr>
          <a:xfrm>
            <a:off x="1443185"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0</a:t>
            </a:r>
          </a:p>
        </p:txBody>
      </p:sp>
      <p:sp>
        <p:nvSpPr>
          <p:cNvPr id="5" name="Rectangle 4">
            <a:extLst>
              <a:ext uri="{FF2B5EF4-FFF2-40B4-BE49-F238E27FC236}">
                <a16:creationId xmlns:a16="http://schemas.microsoft.com/office/drawing/2014/main" id="{87623A17-FBD8-4153-9A85-482033FF07F2}"/>
              </a:ext>
            </a:extLst>
          </p:cNvPr>
          <p:cNvSpPr/>
          <p:nvPr/>
        </p:nvSpPr>
        <p:spPr>
          <a:xfrm>
            <a:off x="2005160"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0</a:t>
            </a:r>
          </a:p>
        </p:txBody>
      </p:sp>
      <p:sp>
        <p:nvSpPr>
          <p:cNvPr id="6" name="Rectangle 5">
            <a:extLst>
              <a:ext uri="{FF2B5EF4-FFF2-40B4-BE49-F238E27FC236}">
                <a16:creationId xmlns:a16="http://schemas.microsoft.com/office/drawing/2014/main" id="{A6F3D9C8-E785-4FF8-954E-0760C8C749B3}"/>
              </a:ext>
            </a:extLst>
          </p:cNvPr>
          <p:cNvSpPr/>
          <p:nvPr/>
        </p:nvSpPr>
        <p:spPr>
          <a:xfrm>
            <a:off x="2567135"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0</a:t>
            </a:r>
          </a:p>
        </p:txBody>
      </p:sp>
      <p:sp>
        <p:nvSpPr>
          <p:cNvPr id="7" name="Rectangle 6">
            <a:extLst>
              <a:ext uri="{FF2B5EF4-FFF2-40B4-BE49-F238E27FC236}">
                <a16:creationId xmlns:a16="http://schemas.microsoft.com/office/drawing/2014/main" id="{DC2F61E5-F73A-472B-BFC6-4C1CD71260B4}"/>
              </a:ext>
            </a:extLst>
          </p:cNvPr>
          <p:cNvSpPr/>
          <p:nvPr/>
        </p:nvSpPr>
        <p:spPr>
          <a:xfrm>
            <a:off x="3129110"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0</a:t>
            </a:r>
          </a:p>
        </p:txBody>
      </p:sp>
      <p:sp>
        <p:nvSpPr>
          <p:cNvPr id="8" name="Rectangle 7">
            <a:extLst>
              <a:ext uri="{FF2B5EF4-FFF2-40B4-BE49-F238E27FC236}">
                <a16:creationId xmlns:a16="http://schemas.microsoft.com/office/drawing/2014/main" id="{7D6BA7DD-3EF9-4E70-AE94-8A94B5CE6695}"/>
              </a:ext>
            </a:extLst>
          </p:cNvPr>
          <p:cNvSpPr/>
          <p:nvPr/>
        </p:nvSpPr>
        <p:spPr>
          <a:xfrm>
            <a:off x="3690807"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0</a:t>
            </a:r>
          </a:p>
        </p:txBody>
      </p:sp>
      <p:sp>
        <p:nvSpPr>
          <p:cNvPr id="9" name="Rectangle 8">
            <a:extLst>
              <a:ext uri="{FF2B5EF4-FFF2-40B4-BE49-F238E27FC236}">
                <a16:creationId xmlns:a16="http://schemas.microsoft.com/office/drawing/2014/main" id="{56F913A3-5A4D-4EED-9D7E-30C3D904A6B2}"/>
              </a:ext>
            </a:extLst>
          </p:cNvPr>
          <p:cNvSpPr/>
          <p:nvPr/>
        </p:nvSpPr>
        <p:spPr>
          <a:xfrm>
            <a:off x="4252782"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1</a:t>
            </a:r>
          </a:p>
        </p:txBody>
      </p:sp>
      <p:sp>
        <p:nvSpPr>
          <p:cNvPr id="10" name="Rectangle 9">
            <a:extLst>
              <a:ext uri="{FF2B5EF4-FFF2-40B4-BE49-F238E27FC236}">
                <a16:creationId xmlns:a16="http://schemas.microsoft.com/office/drawing/2014/main" id="{B511CD62-CBC5-4180-94A2-1B067AE0CDDD}"/>
              </a:ext>
            </a:extLst>
          </p:cNvPr>
          <p:cNvSpPr/>
          <p:nvPr/>
        </p:nvSpPr>
        <p:spPr>
          <a:xfrm>
            <a:off x="4814757"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1</a:t>
            </a:r>
          </a:p>
        </p:txBody>
      </p:sp>
      <p:sp>
        <p:nvSpPr>
          <p:cNvPr id="11" name="Rectangle 10">
            <a:extLst>
              <a:ext uri="{FF2B5EF4-FFF2-40B4-BE49-F238E27FC236}">
                <a16:creationId xmlns:a16="http://schemas.microsoft.com/office/drawing/2014/main" id="{878B3485-D9BA-4F3B-A2C2-75146B37AD5A}"/>
              </a:ext>
            </a:extLst>
          </p:cNvPr>
          <p:cNvSpPr/>
          <p:nvPr/>
        </p:nvSpPr>
        <p:spPr>
          <a:xfrm>
            <a:off x="5376732"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1</a:t>
            </a:r>
          </a:p>
        </p:txBody>
      </p:sp>
      <p:sp>
        <p:nvSpPr>
          <p:cNvPr id="12" name="Rectangle 11">
            <a:extLst>
              <a:ext uri="{FF2B5EF4-FFF2-40B4-BE49-F238E27FC236}">
                <a16:creationId xmlns:a16="http://schemas.microsoft.com/office/drawing/2014/main" id="{29DD455C-AFBF-4653-9E8D-3DA455E84055}"/>
              </a:ext>
            </a:extLst>
          </p:cNvPr>
          <p:cNvSpPr/>
          <p:nvPr/>
        </p:nvSpPr>
        <p:spPr>
          <a:xfrm>
            <a:off x="5938707"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0</a:t>
            </a:r>
          </a:p>
        </p:txBody>
      </p:sp>
      <p:sp>
        <p:nvSpPr>
          <p:cNvPr id="13" name="Rectangle 12">
            <a:extLst>
              <a:ext uri="{FF2B5EF4-FFF2-40B4-BE49-F238E27FC236}">
                <a16:creationId xmlns:a16="http://schemas.microsoft.com/office/drawing/2014/main" id="{7DB11097-E953-4BA9-995E-415A9A41EF8D}"/>
              </a:ext>
            </a:extLst>
          </p:cNvPr>
          <p:cNvSpPr/>
          <p:nvPr/>
        </p:nvSpPr>
        <p:spPr>
          <a:xfrm>
            <a:off x="6500682"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0</a:t>
            </a:r>
          </a:p>
        </p:txBody>
      </p:sp>
      <p:sp>
        <p:nvSpPr>
          <p:cNvPr id="14" name="Rectangle 13">
            <a:extLst>
              <a:ext uri="{FF2B5EF4-FFF2-40B4-BE49-F238E27FC236}">
                <a16:creationId xmlns:a16="http://schemas.microsoft.com/office/drawing/2014/main" id="{3380F765-238D-4BC1-B267-20B618F1D585}"/>
              </a:ext>
            </a:extLst>
          </p:cNvPr>
          <p:cNvSpPr/>
          <p:nvPr/>
        </p:nvSpPr>
        <p:spPr>
          <a:xfrm>
            <a:off x="7062657"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0</a:t>
            </a:r>
          </a:p>
        </p:txBody>
      </p:sp>
      <p:sp>
        <p:nvSpPr>
          <p:cNvPr id="15" name="Rectangle 14">
            <a:extLst>
              <a:ext uri="{FF2B5EF4-FFF2-40B4-BE49-F238E27FC236}">
                <a16:creationId xmlns:a16="http://schemas.microsoft.com/office/drawing/2014/main" id="{721F66F6-307E-4192-A166-9DE22571F206}"/>
              </a:ext>
            </a:extLst>
          </p:cNvPr>
          <p:cNvSpPr/>
          <p:nvPr/>
        </p:nvSpPr>
        <p:spPr>
          <a:xfrm>
            <a:off x="7624632"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0</a:t>
            </a:r>
          </a:p>
        </p:txBody>
      </p:sp>
      <p:sp>
        <p:nvSpPr>
          <p:cNvPr id="16" name="Rectangle 15">
            <a:extLst>
              <a:ext uri="{FF2B5EF4-FFF2-40B4-BE49-F238E27FC236}">
                <a16:creationId xmlns:a16="http://schemas.microsoft.com/office/drawing/2014/main" id="{8B972242-2260-4BC2-8A67-03F3758F7C81}"/>
              </a:ext>
            </a:extLst>
          </p:cNvPr>
          <p:cNvSpPr/>
          <p:nvPr/>
        </p:nvSpPr>
        <p:spPr>
          <a:xfrm>
            <a:off x="8186329"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0</a:t>
            </a:r>
          </a:p>
        </p:txBody>
      </p:sp>
      <p:sp>
        <p:nvSpPr>
          <p:cNvPr id="17" name="Rectangle 16">
            <a:extLst>
              <a:ext uri="{FF2B5EF4-FFF2-40B4-BE49-F238E27FC236}">
                <a16:creationId xmlns:a16="http://schemas.microsoft.com/office/drawing/2014/main" id="{B2CE3B67-8433-4956-B031-FBEF162A01B3}"/>
              </a:ext>
            </a:extLst>
          </p:cNvPr>
          <p:cNvSpPr/>
          <p:nvPr/>
        </p:nvSpPr>
        <p:spPr>
          <a:xfrm>
            <a:off x="8748304"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0</a:t>
            </a:r>
          </a:p>
        </p:txBody>
      </p:sp>
      <p:sp>
        <p:nvSpPr>
          <p:cNvPr id="18" name="Rectangle 17">
            <a:extLst>
              <a:ext uri="{FF2B5EF4-FFF2-40B4-BE49-F238E27FC236}">
                <a16:creationId xmlns:a16="http://schemas.microsoft.com/office/drawing/2014/main" id="{B0C53299-70AA-41AA-A93D-8AAD83E9C72B}"/>
              </a:ext>
            </a:extLst>
          </p:cNvPr>
          <p:cNvSpPr/>
          <p:nvPr/>
        </p:nvSpPr>
        <p:spPr>
          <a:xfrm>
            <a:off x="9310279"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0</a:t>
            </a:r>
          </a:p>
        </p:txBody>
      </p:sp>
      <p:sp>
        <p:nvSpPr>
          <p:cNvPr id="19" name="Rectangle 18">
            <a:extLst>
              <a:ext uri="{FF2B5EF4-FFF2-40B4-BE49-F238E27FC236}">
                <a16:creationId xmlns:a16="http://schemas.microsoft.com/office/drawing/2014/main" id="{9E41BC47-5D3E-4548-80B6-355BFBC5FB08}"/>
              </a:ext>
            </a:extLst>
          </p:cNvPr>
          <p:cNvSpPr/>
          <p:nvPr/>
        </p:nvSpPr>
        <p:spPr>
          <a:xfrm>
            <a:off x="9872254"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1</a:t>
            </a:r>
          </a:p>
        </p:txBody>
      </p:sp>
      <p:cxnSp>
        <p:nvCxnSpPr>
          <p:cNvPr id="21" name="Straight Connector 20">
            <a:extLst>
              <a:ext uri="{FF2B5EF4-FFF2-40B4-BE49-F238E27FC236}">
                <a16:creationId xmlns:a16="http://schemas.microsoft.com/office/drawing/2014/main" id="{3AE2C47A-31BE-4898-93A7-0CD0D9301E2A}"/>
              </a:ext>
            </a:extLst>
          </p:cNvPr>
          <p:cNvCxnSpPr>
            <a:cxnSpLocks/>
          </p:cNvCxnSpPr>
          <p:nvPr/>
        </p:nvCxnSpPr>
        <p:spPr>
          <a:xfrm flipH="1" flipV="1">
            <a:off x="1443186" y="1578274"/>
            <a:ext cx="3138340" cy="2000875"/>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70E044BF-D699-480F-9C07-7389B5400BEF}"/>
              </a:ext>
            </a:extLst>
          </p:cNvPr>
          <p:cNvCxnSpPr/>
          <p:nvPr/>
        </p:nvCxnSpPr>
        <p:spPr>
          <a:xfrm flipV="1">
            <a:off x="5048250" y="1578273"/>
            <a:ext cx="5279801" cy="200087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1DC9831-4A07-4059-BFE1-975A1D13F244}"/>
              </a:ext>
            </a:extLst>
          </p:cNvPr>
          <p:cNvCxnSpPr>
            <a:cxnSpLocks/>
          </p:cNvCxnSpPr>
          <p:nvPr/>
        </p:nvCxnSpPr>
        <p:spPr>
          <a:xfrm>
            <a:off x="883403" y="759417"/>
            <a:ext cx="9794929"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F7DF5BA-0B5A-488D-9D04-DCE3103BA73B}"/>
              </a:ext>
            </a:extLst>
          </p:cNvPr>
          <p:cNvSpPr txBox="1"/>
          <p:nvPr/>
        </p:nvSpPr>
        <p:spPr>
          <a:xfrm>
            <a:off x="761653" y="211490"/>
            <a:ext cx="9110601" cy="461665"/>
          </a:xfrm>
          <a:prstGeom prst="rect">
            <a:avLst/>
          </a:prstGeom>
          <a:solidFill>
            <a:srgbClr val="FFFF00"/>
          </a:solidFill>
        </p:spPr>
        <p:txBody>
          <a:bodyPr wrap="square" rtlCol="0">
            <a:spAutoFit/>
          </a:bodyPr>
          <a:lstStyle/>
          <a:p>
            <a:r>
              <a:rPr lang="en-US" sz="1200"/>
              <a:t>dfdl:bitOrder="mostSignificantBitFirst" tells Daffodil to consume the bits in each byte from most significant bit to least significant bit, i.e., left-to-right (low memory address to high memory address). See </a:t>
            </a:r>
            <a:r>
              <a:rPr lang="en-US" sz="1200">
                <a:hlinkClick r:id="rId3" action="ppaction://hlinksldjump"/>
              </a:rPr>
              <a:t>this</a:t>
            </a:r>
            <a:r>
              <a:rPr lang="en-US" sz="1200"/>
              <a:t> slide for more info about dfdl:bitOder.</a:t>
            </a:r>
          </a:p>
        </p:txBody>
      </p:sp>
      <p:sp>
        <p:nvSpPr>
          <p:cNvPr id="26" name="Footer Placeholder 3">
            <a:extLst>
              <a:ext uri="{FF2B5EF4-FFF2-40B4-BE49-F238E27FC236}">
                <a16:creationId xmlns:a16="http://schemas.microsoft.com/office/drawing/2014/main" id="{D327225D-C59E-403D-87BB-862785704909}"/>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12613038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ADE877-6E9B-4181-B2B6-2CE401F349B3}"/>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3" name="Rectangle 2">
            <a:extLst>
              <a:ext uri="{FF2B5EF4-FFF2-40B4-BE49-F238E27FC236}">
                <a16:creationId xmlns:a16="http://schemas.microsoft.com/office/drawing/2014/main" id="{0E6994BB-B4D2-4CB7-A02F-C1750D8B79F3}"/>
              </a:ext>
            </a:extLst>
          </p:cNvPr>
          <p:cNvSpPr/>
          <p:nvPr/>
        </p:nvSpPr>
        <p:spPr>
          <a:xfrm>
            <a:off x="4581526" y="3579149"/>
            <a:ext cx="466724" cy="1695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E2C061D2-7CDC-4452-9BE9-6BBFA37B5825}"/>
              </a:ext>
            </a:extLst>
          </p:cNvPr>
          <p:cNvCxnSpPr>
            <a:cxnSpLocks/>
          </p:cNvCxnSpPr>
          <p:nvPr/>
        </p:nvCxnSpPr>
        <p:spPr>
          <a:xfrm flipV="1">
            <a:off x="4819650" y="1733604"/>
            <a:ext cx="0" cy="18455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3044DF-CD80-4662-BE2C-FD7CB44A6E3B}"/>
              </a:ext>
            </a:extLst>
          </p:cNvPr>
          <p:cNvSpPr txBox="1"/>
          <p:nvPr/>
        </p:nvSpPr>
        <p:spPr>
          <a:xfrm>
            <a:off x="4384924" y="1087273"/>
            <a:ext cx="6292312" cy="646331"/>
          </a:xfrm>
          <a:prstGeom prst="rect">
            <a:avLst/>
          </a:prstGeom>
          <a:noFill/>
        </p:spPr>
        <p:txBody>
          <a:bodyPr wrap="square" rtlCol="0">
            <a:spAutoFit/>
          </a:bodyPr>
          <a:lstStyle/>
          <a:p>
            <a:r>
              <a:rPr lang="en-US"/>
              <a:t>Remember, this is in little endian form. So, 07 actually represents the low-order byte and 01 represents the high-order byte.</a:t>
            </a:r>
          </a:p>
        </p:txBody>
      </p:sp>
      <p:sp>
        <p:nvSpPr>
          <p:cNvPr id="6" name="Footer Placeholder 3">
            <a:extLst>
              <a:ext uri="{FF2B5EF4-FFF2-40B4-BE49-F238E27FC236}">
                <a16:creationId xmlns:a16="http://schemas.microsoft.com/office/drawing/2014/main" id="{68FDFC10-128C-44F9-A179-1EE1A67226DA}"/>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45253017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570887-929B-490A-92DA-0025886FEB24}"/>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3" name="Rectangle 2">
            <a:extLst>
              <a:ext uri="{FF2B5EF4-FFF2-40B4-BE49-F238E27FC236}">
                <a16:creationId xmlns:a16="http://schemas.microsoft.com/office/drawing/2014/main" id="{2DFCFFDD-AF43-4467-90BF-841789108BB4}"/>
              </a:ext>
            </a:extLst>
          </p:cNvPr>
          <p:cNvSpPr/>
          <p:nvPr/>
        </p:nvSpPr>
        <p:spPr>
          <a:xfrm>
            <a:off x="4581526" y="3579149"/>
            <a:ext cx="466724" cy="1695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E5FFFCE-B290-40D1-9438-FDBEC7292A4B}"/>
              </a:ext>
            </a:extLst>
          </p:cNvPr>
          <p:cNvSpPr/>
          <p:nvPr/>
        </p:nvSpPr>
        <p:spPr>
          <a:xfrm>
            <a:off x="1443185"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0</a:t>
            </a:r>
          </a:p>
        </p:txBody>
      </p:sp>
      <p:sp>
        <p:nvSpPr>
          <p:cNvPr id="5" name="Rectangle 4">
            <a:extLst>
              <a:ext uri="{FF2B5EF4-FFF2-40B4-BE49-F238E27FC236}">
                <a16:creationId xmlns:a16="http://schemas.microsoft.com/office/drawing/2014/main" id="{87623A17-FBD8-4153-9A85-482033FF07F2}"/>
              </a:ext>
            </a:extLst>
          </p:cNvPr>
          <p:cNvSpPr/>
          <p:nvPr/>
        </p:nvSpPr>
        <p:spPr>
          <a:xfrm>
            <a:off x="2005160"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0</a:t>
            </a:r>
          </a:p>
        </p:txBody>
      </p:sp>
      <p:sp>
        <p:nvSpPr>
          <p:cNvPr id="6" name="Rectangle 5">
            <a:extLst>
              <a:ext uri="{FF2B5EF4-FFF2-40B4-BE49-F238E27FC236}">
                <a16:creationId xmlns:a16="http://schemas.microsoft.com/office/drawing/2014/main" id="{A6F3D9C8-E785-4FF8-954E-0760C8C749B3}"/>
              </a:ext>
            </a:extLst>
          </p:cNvPr>
          <p:cNvSpPr/>
          <p:nvPr/>
        </p:nvSpPr>
        <p:spPr>
          <a:xfrm>
            <a:off x="2567135"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0</a:t>
            </a:r>
          </a:p>
        </p:txBody>
      </p:sp>
      <p:sp>
        <p:nvSpPr>
          <p:cNvPr id="7" name="Rectangle 6">
            <a:extLst>
              <a:ext uri="{FF2B5EF4-FFF2-40B4-BE49-F238E27FC236}">
                <a16:creationId xmlns:a16="http://schemas.microsoft.com/office/drawing/2014/main" id="{DC2F61E5-F73A-472B-BFC6-4C1CD71260B4}"/>
              </a:ext>
            </a:extLst>
          </p:cNvPr>
          <p:cNvSpPr/>
          <p:nvPr/>
        </p:nvSpPr>
        <p:spPr>
          <a:xfrm>
            <a:off x="3129110"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0</a:t>
            </a:r>
          </a:p>
        </p:txBody>
      </p:sp>
      <p:sp>
        <p:nvSpPr>
          <p:cNvPr id="8" name="Rectangle 7">
            <a:extLst>
              <a:ext uri="{FF2B5EF4-FFF2-40B4-BE49-F238E27FC236}">
                <a16:creationId xmlns:a16="http://schemas.microsoft.com/office/drawing/2014/main" id="{7D6BA7DD-3EF9-4E70-AE94-8A94B5CE6695}"/>
              </a:ext>
            </a:extLst>
          </p:cNvPr>
          <p:cNvSpPr/>
          <p:nvPr/>
        </p:nvSpPr>
        <p:spPr>
          <a:xfrm>
            <a:off x="3690807"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0</a:t>
            </a:r>
          </a:p>
        </p:txBody>
      </p:sp>
      <p:sp>
        <p:nvSpPr>
          <p:cNvPr id="9" name="Rectangle 8">
            <a:extLst>
              <a:ext uri="{FF2B5EF4-FFF2-40B4-BE49-F238E27FC236}">
                <a16:creationId xmlns:a16="http://schemas.microsoft.com/office/drawing/2014/main" id="{56F913A3-5A4D-4EED-9D7E-30C3D904A6B2}"/>
              </a:ext>
            </a:extLst>
          </p:cNvPr>
          <p:cNvSpPr/>
          <p:nvPr/>
        </p:nvSpPr>
        <p:spPr>
          <a:xfrm>
            <a:off x="4252782"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1</a:t>
            </a:r>
          </a:p>
        </p:txBody>
      </p:sp>
      <p:sp>
        <p:nvSpPr>
          <p:cNvPr id="10" name="Rectangle 9">
            <a:extLst>
              <a:ext uri="{FF2B5EF4-FFF2-40B4-BE49-F238E27FC236}">
                <a16:creationId xmlns:a16="http://schemas.microsoft.com/office/drawing/2014/main" id="{B511CD62-CBC5-4180-94A2-1B067AE0CDDD}"/>
              </a:ext>
            </a:extLst>
          </p:cNvPr>
          <p:cNvSpPr/>
          <p:nvPr/>
        </p:nvSpPr>
        <p:spPr>
          <a:xfrm>
            <a:off x="4814757"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1</a:t>
            </a:r>
          </a:p>
        </p:txBody>
      </p:sp>
      <p:sp>
        <p:nvSpPr>
          <p:cNvPr id="11" name="Rectangle 10">
            <a:extLst>
              <a:ext uri="{FF2B5EF4-FFF2-40B4-BE49-F238E27FC236}">
                <a16:creationId xmlns:a16="http://schemas.microsoft.com/office/drawing/2014/main" id="{878B3485-D9BA-4F3B-A2C2-75146B37AD5A}"/>
              </a:ext>
            </a:extLst>
          </p:cNvPr>
          <p:cNvSpPr/>
          <p:nvPr/>
        </p:nvSpPr>
        <p:spPr>
          <a:xfrm>
            <a:off x="5376732"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1</a:t>
            </a:r>
          </a:p>
        </p:txBody>
      </p:sp>
      <p:sp>
        <p:nvSpPr>
          <p:cNvPr id="12" name="Rectangle 11">
            <a:extLst>
              <a:ext uri="{FF2B5EF4-FFF2-40B4-BE49-F238E27FC236}">
                <a16:creationId xmlns:a16="http://schemas.microsoft.com/office/drawing/2014/main" id="{29DD455C-AFBF-4653-9E8D-3DA455E84055}"/>
              </a:ext>
            </a:extLst>
          </p:cNvPr>
          <p:cNvSpPr/>
          <p:nvPr/>
        </p:nvSpPr>
        <p:spPr>
          <a:xfrm>
            <a:off x="5938707"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0</a:t>
            </a:r>
          </a:p>
        </p:txBody>
      </p:sp>
      <p:sp>
        <p:nvSpPr>
          <p:cNvPr id="13" name="Rectangle 12">
            <a:extLst>
              <a:ext uri="{FF2B5EF4-FFF2-40B4-BE49-F238E27FC236}">
                <a16:creationId xmlns:a16="http://schemas.microsoft.com/office/drawing/2014/main" id="{7DB11097-E953-4BA9-995E-415A9A41EF8D}"/>
              </a:ext>
            </a:extLst>
          </p:cNvPr>
          <p:cNvSpPr/>
          <p:nvPr/>
        </p:nvSpPr>
        <p:spPr>
          <a:xfrm>
            <a:off x="6500682"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0</a:t>
            </a:r>
          </a:p>
        </p:txBody>
      </p:sp>
      <p:sp>
        <p:nvSpPr>
          <p:cNvPr id="14" name="Rectangle 13">
            <a:extLst>
              <a:ext uri="{FF2B5EF4-FFF2-40B4-BE49-F238E27FC236}">
                <a16:creationId xmlns:a16="http://schemas.microsoft.com/office/drawing/2014/main" id="{3380F765-238D-4BC1-B267-20B618F1D585}"/>
              </a:ext>
            </a:extLst>
          </p:cNvPr>
          <p:cNvSpPr/>
          <p:nvPr/>
        </p:nvSpPr>
        <p:spPr>
          <a:xfrm>
            <a:off x="7062657"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0</a:t>
            </a:r>
          </a:p>
        </p:txBody>
      </p:sp>
      <p:sp>
        <p:nvSpPr>
          <p:cNvPr id="15" name="Rectangle 14">
            <a:extLst>
              <a:ext uri="{FF2B5EF4-FFF2-40B4-BE49-F238E27FC236}">
                <a16:creationId xmlns:a16="http://schemas.microsoft.com/office/drawing/2014/main" id="{721F66F6-307E-4192-A166-9DE22571F206}"/>
              </a:ext>
            </a:extLst>
          </p:cNvPr>
          <p:cNvSpPr/>
          <p:nvPr/>
        </p:nvSpPr>
        <p:spPr>
          <a:xfrm>
            <a:off x="7624632"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0</a:t>
            </a:r>
          </a:p>
        </p:txBody>
      </p:sp>
      <p:sp>
        <p:nvSpPr>
          <p:cNvPr id="16" name="Rectangle 15">
            <a:extLst>
              <a:ext uri="{FF2B5EF4-FFF2-40B4-BE49-F238E27FC236}">
                <a16:creationId xmlns:a16="http://schemas.microsoft.com/office/drawing/2014/main" id="{8B972242-2260-4BC2-8A67-03F3758F7C81}"/>
              </a:ext>
            </a:extLst>
          </p:cNvPr>
          <p:cNvSpPr/>
          <p:nvPr/>
        </p:nvSpPr>
        <p:spPr>
          <a:xfrm>
            <a:off x="8186329"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0</a:t>
            </a:r>
          </a:p>
        </p:txBody>
      </p:sp>
      <p:sp>
        <p:nvSpPr>
          <p:cNvPr id="17" name="Rectangle 16">
            <a:extLst>
              <a:ext uri="{FF2B5EF4-FFF2-40B4-BE49-F238E27FC236}">
                <a16:creationId xmlns:a16="http://schemas.microsoft.com/office/drawing/2014/main" id="{B2CE3B67-8433-4956-B031-FBEF162A01B3}"/>
              </a:ext>
            </a:extLst>
          </p:cNvPr>
          <p:cNvSpPr/>
          <p:nvPr/>
        </p:nvSpPr>
        <p:spPr>
          <a:xfrm>
            <a:off x="8748304"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0</a:t>
            </a:r>
          </a:p>
        </p:txBody>
      </p:sp>
      <p:sp>
        <p:nvSpPr>
          <p:cNvPr id="18" name="Rectangle 17">
            <a:extLst>
              <a:ext uri="{FF2B5EF4-FFF2-40B4-BE49-F238E27FC236}">
                <a16:creationId xmlns:a16="http://schemas.microsoft.com/office/drawing/2014/main" id="{B0C53299-70AA-41AA-A93D-8AAD83E9C72B}"/>
              </a:ext>
            </a:extLst>
          </p:cNvPr>
          <p:cNvSpPr/>
          <p:nvPr/>
        </p:nvSpPr>
        <p:spPr>
          <a:xfrm>
            <a:off x="9310279"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0</a:t>
            </a:r>
          </a:p>
        </p:txBody>
      </p:sp>
      <p:sp>
        <p:nvSpPr>
          <p:cNvPr id="19" name="Rectangle 18">
            <a:extLst>
              <a:ext uri="{FF2B5EF4-FFF2-40B4-BE49-F238E27FC236}">
                <a16:creationId xmlns:a16="http://schemas.microsoft.com/office/drawing/2014/main" id="{9E41BC47-5D3E-4548-80B6-355BFBC5FB08}"/>
              </a:ext>
            </a:extLst>
          </p:cNvPr>
          <p:cNvSpPr/>
          <p:nvPr/>
        </p:nvSpPr>
        <p:spPr>
          <a:xfrm>
            <a:off x="9872254"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1</a:t>
            </a:r>
          </a:p>
        </p:txBody>
      </p:sp>
      <p:cxnSp>
        <p:nvCxnSpPr>
          <p:cNvPr id="21" name="Straight Connector 20">
            <a:extLst>
              <a:ext uri="{FF2B5EF4-FFF2-40B4-BE49-F238E27FC236}">
                <a16:creationId xmlns:a16="http://schemas.microsoft.com/office/drawing/2014/main" id="{3AE2C47A-31BE-4898-93A7-0CD0D9301E2A}"/>
              </a:ext>
            </a:extLst>
          </p:cNvPr>
          <p:cNvCxnSpPr>
            <a:cxnSpLocks/>
          </p:cNvCxnSpPr>
          <p:nvPr/>
        </p:nvCxnSpPr>
        <p:spPr>
          <a:xfrm flipH="1" flipV="1">
            <a:off x="1443186" y="1578274"/>
            <a:ext cx="3138340" cy="2000875"/>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70E044BF-D699-480F-9C07-7389B5400BEF}"/>
              </a:ext>
            </a:extLst>
          </p:cNvPr>
          <p:cNvCxnSpPr/>
          <p:nvPr/>
        </p:nvCxnSpPr>
        <p:spPr>
          <a:xfrm flipV="1">
            <a:off x="5048250" y="1578273"/>
            <a:ext cx="5279801" cy="200087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Footer Placeholder 3">
            <a:extLst>
              <a:ext uri="{FF2B5EF4-FFF2-40B4-BE49-F238E27FC236}">
                <a16:creationId xmlns:a16="http://schemas.microsoft.com/office/drawing/2014/main" id="{5E55B007-6FD9-4250-BC0F-E94865F3A221}"/>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
        <p:nvSpPr>
          <p:cNvPr id="20" name="Left Brace 19">
            <a:extLst>
              <a:ext uri="{FF2B5EF4-FFF2-40B4-BE49-F238E27FC236}">
                <a16:creationId xmlns:a16="http://schemas.microsoft.com/office/drawing/2014/main" id="{09756CCE-436A-45E9-A3CB-936B971758EF}"/>
              </a:ext>
            </a:extLst>
          </p:cNvPr>
          <p:cNvSpPr/>
          <p:nvPr/>
        </p:nvSpPr>
        <p:spPr>
          <a:xfrm rot="5400000">
            <a:off x="3497076" y="-1411732"/>
            <a:ext cx="274137" cy="439677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2173F0BB-1ACA-408A-9A09-B3F2DDDC434C}"/>
              </a:ext>
            </a:extLst>
          </p:cNvPr>
          <p:cNvSpPr txBox="1"/>
          <p:nvPr/>
        </p:nvSpPr>
        <p:spPr>
          <a:xfrm>
            <a:off x="2830943" y="214288"/>
            <a:ext cx="1606402" cy="369332"/>
          </a:xfrm>
          <a:prstGeom prst="rect">
            <a:avLst/>
          </a:prstGeom>
          <a:noFill/>
        </p:spPr>
        <p:txBody>
          <a:bodyPr wrap="none" rtlCol="0">
            <a:spAutoFit/>
          </a:bodyPr>
          <a:lstStyle/>
          <a:p>
            <a:r>
              <a:rPr lang="en-US"/>
              <a:t>Low order byte</a:t>
            </a:r>
          </a:p>
        </p:txBody>
      </p:sp>
      <p:sp>
        <p:nvSpPr>
          <p:cNvPr id="25" name="Left Brace 24">
            <a:extLst>
              <a:ext uri="{FF2B5EF4-FFF2-40B4-BE49-F238E27FC236}">
                <a16:creationId xmlns:a16="http://schemas.microsoft.com/office/drawing/2014/main" id="{822A3D40-3FEC-46D5-9982-D2389641FFA0}"/>
              </a:ext>
            </a:extLst>
          </p:cNvPr>
          <p:cNvSpPr/>
          <p:nvPr/>
        </p:nvSpPr>
        <p:spPr>
          <a:xfrm rot="5400000">
            <a:off x="7958005" y="-1414314"/>
            <a:ext cx="274137" cy="439677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E95F8061-30E7-46E3-9071-9F00D709A821}"/>
              </a:ext>
            </a:extLst>
          </p:cNvPr>
          <p:cNvSpPr txBox="1"/>
          <p:nvPr/>
        </p:nvSpPr>
        <p:spPr>
          <a:xfrm>
            <a:off x="7291872" y="211706"/>
            <a:ext cx="1650580" cy="369332"/>
          </a:xfrm>
          <a:prstGeom prst="rect">
            <a:avLst/>
          </a:prstGeom>
          <a:noFill/>
        </p:spPr>
        <p:txBody>
          <a:bodyPr wrap="none" rtlCol="0">
            <a:spAutoFit/>
          </a:bodyPr>
          <a:lstStyle/>
          <a:p>
            <a:r>
              <a:rPr lang="en-US"/>
              <a:t>High order byte</a:t>
            </a:r>
          </a:p>
        </p:txBody>
      </p:sp>
    </p:spTree>
    <p:extLst>
      <p:ext uri="{BB962C8B-B14F-4D97-AF65-F5344CB8AC3E}">
        <p14:creationId xmlns:p14="http://schemas.microsoft.com/office/powerpoint/2010/main" val="19881213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570887-929B-490A-92DA-0025886FEB24}"/>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3" name="Rectangle 2">
            <a:extLst>
              <a:ext uri="{FF2B5EF4-FFF2-40B4-BE49-F238E27FC236}">
                <a16:creationId xmlns:a16="http://schemas.microsoft.com/office/drawing/2014/main" id="{2DFCFFDD-AF43-4467-90BF-841789108BB4}"/>
              </a:ext>
            </a:extLst>
          </p:cNvPr>
          <p:cNvSpPr/>
          <p:nvPr/>
        </p:nvSpPr>
        <p:spPr>
          <a:xfrm>
            <a:off x="4581526" y="3579149"/>
            <a:ext cx="466724" cy="1695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E5FFFCE-B290-40D1-9438-FDBEC7292A4B}"/>
              </a:ext>
            </a:extLst>
          </p:cNvPr>
          <p:cNvSpPr/>
          <p:nvPr/>
        </p:nvSpPr>
        <p:spPr>
          <a:xfrm>
            <a:off x="1443185"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00">
                <a:solidFill>
                  <a:prstClr val="black"/>
                </a:solidFill>
              </a:rPr>
              <a:t>bit8</a:t>
            </a:r>
          </a:p>
          <a:p>
            <a:pPr algn="ctr"/>
            <a:r>
              <a:rPr lang="en-US" sz="2400">
                <a:solidFill>
                  <a:schemeClr val="tx1"/>
                </a:solidFill>
              </a:rPr>
              <a:t>0</a:t>
            </a:r>
          </a:p>
        </p:txBody>
      </p:sp>
      <p:sp>
        <p:nvSpPr>
          <p:cNvPr id="5" name="Rectangle 4">
            <a:extLst>
              <a:ext uri="{FF2B5EF4-FFF2-40B4-BE49-F238E27FC236}">
                <a16:creationId xmlns:a16="http://schemas.microsoft.com/office/drawing/2014/main" id="{87623A17-FBD8-4153-9A85-482033FF07F2}"/>
              </a:ext>
            </a:extLst>
          </p:cNvPr>
          <p:cNvSpPr/>
          <p:nvPr/>
        </p:nvSpPr>
        <p:spPr>
          <a:xfrm>
            <a:off x="2005160"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00">
                <a:solidFill>
                  <a:prstClr val="black"/>
                </a:solidFill>
              </a:rPr>
              <a:t>bit7</a:t>
            </a:r>
          </a:p>
          <a:p>
            <a:pPr algn="ctr"/>
            <a:r>
              <a:rPr lang="en-US" sz="2400">
                <a:solidFill>
                  <a:schemeClr val="tx1"/>
                </a:solidFill>
              </a:rPr>
              <a:t>0</a:t>
            </a:r>
          </a:p>
        </p:txBody>
      </p:sp>
      <p:sp>
        <p:nvSpPr>
          <p:cNvPr id="6" name="Rectangle 5">
            <a:extLst>
              <a:ext uri="{FF2B5EF4-FFF2-40B4-BE49-F238E27FC236}">
                <a16:creationId xmlns:a16="http://schemas.microsoft.com/office/drawing/2014/main" id="{A6F3D9C8-E785-4FF8-954E-0760C8C749B3}"/>
              </a:ext>
            </a:extLst>
          </p:cNvPr>
          <p:cNvSpPr/>
          <p:nvPr/>
        </p:nvSpPr>
        <p:spPr>
          <a:xfrm>
            <a:off x="2567135"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00">
                <a:solidFill>
                  <a:prstClr val="black"/>
                </a:solidFill>
              </a:rPr>
              <a:t>bit6</a:t>
            </a:r>
          </a:p>
          <a:p>
            <a:pPr algn="ctr"/>
            <a:r>
              <a:rPr lang="en-US" sz="2400">
                <a:solidFill>
                  <a:schemeClr val="tx1"/>
                </a:solidFill>
              </a:rPr>
              <a:t>0</a:t>
            </a:r>
          </a:p>
        </p:txBody>
      </p:sp>
      <p:sp>
        <p:nvSpPr>
          <p:cNvPr id="7" name="Rectangle 6">
            <a:extLst>
              <a:ext uri="{FF2B5EF4-FFF2-40B4-BE49-F238E27FC236}">
                <a16:creationId xmlns:a16="http://schemas.microsoft.com/office/drawing/2014/main" id="{DC2F61E5-F73A-472B-BFC6-4C1CD71260B4}"/>
              </a:ext>
            </a:extLst>
          </p:cNvPr>
          <p:cNvSpPr/>
          <p:nvPr/>
        </p:nvSpPr>
        <p:spPr>
          <a:xfrm>
            <a:off x="3129110"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00">
                <a:solidFill>
                  <a:prstClr val="black"/>
                </a:solidFill>
              </a:rPr>
              <a:t>bit5</a:t>
            </a:r>
          </a:p>
          <a:p>
            <a:pPr algn="ctr"/>
            <a:r>
              <a:rPr lang="en-US" sz="2400">
                <a:solidFill>
                  <a:schemeClr val="tx1"/>
                </a:solidFill>
              </a:rPr>
              <a:t>0</a:t>
            </a:r>
          </a:p>
        </p:txBody>
      </p:sp>
      <p:sp>
        <p:nvSpPr>
          <p:cNvPr id="8" name="Rectangle 7">
            <a:extLst>
              <a:ext uri="{FF2B5EF4-FFF2-40B4-BE49-F238E27FC236}">
                <a16:creationId xmlns:a16="http://schemas.microsoft.com/office/drawing/2014/main" id="{7D6BA7DD-3EF9-4E70-AE94-8A94B5CE6695}"/>
              </a:ext>
            </a:extLst>
          </p:cNvPr>
          <p:cNvSpPr/>
          <p:nvPr/>
        </p:nvSpPr>
        <p:spPr>
          <a:xfrm>
            <a:off x="3690807"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00">
                <a:solidFill>
                  <a:prstClr val="black"/>
                </a:solidFill>
              </a:rPr>
              <a:t>bit4</a:t>
            </a:r>
          </a:p>
          <a:p>
            <a:pPr algn="ctr"/>
            <a:r>
              <a:rPr lang="en-US" sz="2400">
                <a:solidFill>
                  <a:schemeClr val="tx1"/>
                </a:solidFill>
              </a:rPr>
              <a:t>0</a:t>
            </a:r>
          </a:p>
        </p:txBody>
      </p:sp>
      <p:sp>
        <p:nvSpPr>
          <p:cNvPr id="9" name="Rectangle 8">
            <a:extLst>
              <a:ext uri="{FF2B5EF4-FFF2-40B4-BE49-F238E27FC236}">
                <a16:creationId xmlns:a16="http://schemas.microsoft.com/office/drawing/2014/main" id="{56F913A3-5A4D-4EED-9D7E-30C3D904A6B2}"/>
              </a:ext>
            </a:extLst>
          </p:cNvPr>
          <p:cNvSpPr/>
          <p:nvPr/>
        </p:nvSpPr>
        <p:spPr>
          <a:xfrm>
            <a:off x="4252782"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00">
                <a:solidFill>
                  <a:prstClr val="black"/>
                </a:solidFill>
              </a:rPr>
              <a:t>bit3</a:t>
            </a:r>
          </a:p>
          <a:p>
            <a:pPr algn="ctr"/>
            <a:r>
              <a:rPr lang="en-US" sz="2400">
                <a:solidFill>
                  <a:schemeClr val="tx1"/>
                </a:solidFill>
              </a:rPr>
              <a:t>1</a:t>
            </a:r>
          </a:p>
        </p:txBody>
      </p:sp>
      <p:sp>
        <p:nvSpPr>
          <p:cNvPr id="10" name="Rectangle 9">
            <a:extLst>
              <a:ext uri="{FF2B5EF4-FFF2-40B4-BE49-F238E27FC236}">
                <a16:creationId xmlns:a16="http://schemas.microsoft.com/office/drawing/2014/main" id="{B511CD62-CBC5-4180-94A2-1B067AE0CDDD}"/>
              </a:ext>
            </a:extLst>
          </p:cNvPr>
          <p:cNvSpPr/>
          <p:nvPr/>
        </p:nvSpPr>
        <p:spPr>
          <a:xfrm>
            <a:off x="4814757"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00">
                <a:solidFill>
                  <a:prstClr val="black"/>
                </a:solidFill>
              </a:rPr>
              <a:t>bit2</a:t>
            </a:r>
          </a:p>
          <a:p>
            <a:pPr algn="ctr"/>
            <a:r>
              <a:rPr lang="en-US" sz="2400">
                <a:solidFill>
                  <a:schemeClr val="tx1"/>
                </a:solidFill>
              </a:rPr>
              <a:t>1</a:t>
            </a:r>
          </a:p>
        </p:txBody>
      </p:sp>
      <p:sp>
        <p:nvSpPr>
          <p:cNvPr id="11" name="Rectangle 10">
            <a:extLst>
              <a:ext uri="{FF2B5EF4-FFF2-40B4-BE49-F238E27FC236}">
                <a16:creationId xmlns:a16="http://schemas.microsoft.com/office/drawing/2014/main" id="{878B3485-D9BA-4F3B-A2C2-75146B37AD5A}"/>
              </a:ext>
            </a:extLst>
          </p:cNvPr>
          <p:cNvSpPr/>
          <p:nvPr/>
        </p:nvSpPr>
        <p:spPr>
          <a:xfrm>
            <a:off x="5376732"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00">
                <a:solidFill>
                  <a:prstClr val="black"/>
                </a:solidFill>
              </a:rPr>
              <a:t>bit1</a:t>
            </a:r>
          </a:p>
          <a:p>
            <a:pPr algn="ctr"/>
            <a:r>
              <a:rPr lang="en-US" sz="2400">
                <a:solidFill>
                  <a:schemeClr val="tx1"/>
                </a:solidFill>
              </a:rPr>
              <a:t>1</a:t>
            </a:r>
          </a:p>
        </p:txBody>
      </p:sp>
      <p:sp>
        <p:nvSpPr>
          <p:cNvPr id="12" name="Rectangle 11">
            <a:extLst>
              <a:ext uri="{FF2B5EF4-FFF2-40B4-BE49-F238E27FC236}">
                <a16:creationId xmlns:a16="http://schemas.microsoft.com/office/drawing/2014/main" id="{29DD455C-AFBF-4653-9E8D-3DA455E84055}"/>
              </a:ext>
            </a:extLst>
          </p:cNvPr>
          <p:cNvSpPr/>
          <p:nvPr/>
        </p:nvSpPr>
        <p:spPr>
          <a:xfrm>
            <a:off x="5938707"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prstClr val="black"/>
                </a:solidFill>
              </a:rPr>
              <a:t>bit16 </a:t>
            </a:r>
            <a:r>
              <a:rPr lang="en-US" sz="2400">
                <a:solidFill>
                  <a:schemeClr val="tx1"/>
                </a:solidFill>
              </a:rPr>
              <a:t>0</a:t>
            </a:r>
          </a:p>
        </p:txBody>
      </p:sp>
      <p:sp>
        <p:nvSpPr>
          <p:cNvPr id="13" name="Rectangle 12">
            <a:extLst>
              <a:ext uri="{FF2B5EF4-FFF2-40B4-BE49-F238E27FC236}">
                <a16:creationId xmlns:a16="http://schemas.microsoft.com/office/drawing/2014/main" id="{7DB11097-E953-4BA9-995E-415A9A41EF8D}"/>
              </a:ext>
            </a:extLst>
          </p:cNvPr>
          <p:cNvSpPr/>
          <p:nvPr/>
        </p:nvSpPr>
        <p:spPr>
          <a:xfrm>
            <a:off x="6500682"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prstClr val="black"/>
                </a:solidFill>
              </a:rPr>
              <a:t>bit15 </a:t>
            </a:r>
            <a:r>
              <a:rPr lang="en-US" sz="2400">
                <a:solidFill>
                  <a:schemeClr val="tx1"/>
                </a:solidFill>
              </a:rPr>
              <a:t>0</a:t>
            </a:r>
          </a:p>
        </p:txBody>
      </p:sp>
      <p:sp>
        <p:nvSpPr>
          <p:cNvPr id="14" name="Rectangle 13">
            <a:extLst>
              <a:ext uri="{FF2B5EF4-FFF2-40B4-BE49-F238E27FC236}">
                <a16:creationId xmlns:a16="http://schemas.microsoft.com/office/drawing/2014/main" id="{3380F765-238D-4BC1-B267-20B618F1D585}"/>
              </a:ext>
            </a:extLst>
          </p:cNvPr>
          <p:cNvSpPr/>
          <p:nvPr/>
        </p:nvSpPr>
        <p:spPr>
          <a:xfrm>
            <a:off x="7062657"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prstClr val="black"/>
                </a:solidFill>
              </a:rPr>
              <a:t>bit14 </a:t>
            </a:r>
            <a:r>
              <a:rPr lang="en-US" sz="2400">
                <a:solidFill>
                  <a:schemeClr val="tx1"/>
                </a:solidFill>
              </a:rPr>
              <a:t>0</a:t>
            </a:r>
          </a:p>
        </p:txBody>
      </p:sp>
      <p:sp>
        <p:nvSpPr>
          <p:cNvPr id="15" name="Rectangle 14">
            <a:extLst>
              <a:ext uri="{FF2B5EF4-FFF2-40B4-BE49-F238E27FC236}">
                <a16:creationId xmlns:a16="http://schemas.microsoft.com/office/drawing/2014/main" id="{721F66F6-307E-4192-A166-9DE22571F206}"/>
              </a:ext>
            </a:extLst>
          </p:cNvPr>
          <p:cNvSpPr/>
          <p:nvPr/>
        </p:nvSpPr>
        <p:spPr>
          <a:xfrm>
            <a:off x="7624632"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prstClr val="black"/>
                </a:solidFill>
              </a:rPr>
              <a:t>bit13 </a:t>
            </a:r>
            <a:r>
              <a:rPr lang="en-US" sz="2400">
                <a:solidFill>
                  <a:schemeClr val="tx1"/>
                </a:solidFill>
              </a:rPr>
              <a:t>0</a:t>
            </a:r>
          </a:p>
        </p:txBody>
      </p:sp>
      <p:sp>
        <p:nvSpPr>
          <p:cNvPr id="16" name="Rectangle 15">
            <a:extLst>
              <a:ext uri="{FF2B5EF4-FFF2-40B4-BE49-F238E27FC236}">
                <a16:creationId xmlns:a16="http://schemas.microsoft.com/office/drawing/2014/main" id="{8B972242-2260-4BC2-8A67-03F3758F7C81}"/>
              </a:ext>
            </a:extLst>
          </p:cNvPr>
          <p:cNvSpPr/>
          <p:nvPr/>
        </p:nvSpPr>
        <p:spPr>
          <a:xfrm>
            <a:off x="8186329"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prstClr val="black"/>
                </a:solidFill>
              </a:rPr>
              <a:t>bit12 </a:t>
            </a:r>
            <a:r>
              <a:rPr lang="en-US" sz="2400">
                <a:solidFill>
                  <a:schemeClr val="tx1"/>
                </a:solidFill>
              </a:rPr>
              <a:t>0</a:t>
            </a:r>
          </a:p>
        </p:txBody>
      </p:sp>
      <p:sp>
        <p:nvSpPr>
          <p:cNvPr id="17" name="Rectangle 16">
            <a:extLst>
              <a:ext uri="{FF2B5EF4-FFF2-40B4-BE49-F238E27FC236}">
                <a16:creationId xmlns:a16="http://schemas.microsoft.com/office/drawing/2014/main" id="{B2CE3B67-8433-4956-B031-FBEF162A01B3}"/>
              </a:ext>
            </a:extLst>
          </p:cNvPr>
          <p:cNvSpPr/>
          <p:nvPr/>
        </p:nvSpPr>
        <p:spPr>
          <a:xfrm>
            <a:off x="8748304"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prstClr val="black"/>
                </a:solidFill>
              </a:rPr>
              <a:t>bit11 </a:t>
            </a:r>
            <a:r>
              <a:rPr lang="en-US" sz="2400">
                <a:solidFill>
                  <a:schemeClr val="tx1"/>
                </a:solidFill>
              </a:rPr>
              <a:t>0</a:t>
            </a:r>
          </a:p>
        </p:txBody>
      </p:sp>
      <p:sp>
        <p:nvSpPr>
          <p:cNvPr id="18" name="Rectangle 17">
            <a:extLst>
              <a:ext uri="{FF2B5EF4-FFF2-40B4-BE49-F238E27FC236}">
                <a16:creationId xmlns:a16="http://schemas.microsoft.com/office/drawing/2014/main" id="{B0C53299-70AA-41AA-A93D-8AAD83E9C72B}"/>
              </a:ext>
            </a:extLst>
          </p:cNvPr>
          <p:cNvSpPr/>
          <p:nvPr/>
        </p:nvSpPr>
        <p:spPr>
          <a:xfrm>
            <a:off x="9310279"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prstClr val="black"/>
                </a:solidFill>
              </a:rPr>
              <a:t>bit10 </a:t>
            </a:r>
            <a:r>
              <a:rPr lang="en-US" sz="2400">
                <a:solidFill>
                  <a:schemeClr val="tx1"/>
                </a:solidFill>
              </a:rPr>
              <a:t>0</a:t>
            </a:r>
          </a:p>
        </p:txBody>
      </p:sp>
      <p:sp>
        <p:nvSpPr>
          <p:cNvPr id="19" name="Rectangle 18">
            <a:extLst>
              <a:ext uri="{FF2B5EF4-FFF2-40B4-BE49-F238E27FC236}">
                <a16:creationId xmlns:a16="http://schemas.microsoft.com/office/drawing/2014/main" id="{9E41BC47-5D3E-4548-80B6-355BFBC5FB08}"/>
              </a:ext>
            </a:extLst>
          </p:cNvPr>
          <p:cNvSpPr/>
          <p:nvPr/>
        </p:nvSpPr>
        <p:spPr>
          <a:xfrm>
            <a:off x="9872254"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prstClr val="black"/>
                </a:solidFill>
              </a:rPr>
              <a:t>bit9 </a:t>
            </a:r>
            <a:r>
              <a:rPr lang="en-US" sz="2400">
                <a:solidFill>
                  <a:schemeClr val="tx1"/>
                </a:solidFill>
              </a:rPr>
              <a:t>1</a:t>
            </a:r>
          </a:p>
        </p:txBody>
      </p:sp>
      <p:cxnSp>
        <p:nvCxnSpPr>
          <p:cNvPr id="21" name="Straight Connector 20">
            <a:extLst>
              <a:ext uri="{FF2B5EF4-FFF2-40B4-BE49-F238E27FC236}">
                <a16:creationId xmlns:a16="http://schemas.microsoft.com/office/drawing/2014/main" id="{3AE2C47A-31BE-4898-93A7-0CD0D9301E2A}"/>
              </a:ext>
            </a:extLst>
          </p:cNvPr>
          <p:cNvCxnSpPr>
            <a:cxnSpLocks/>
          </p:cNvCxnSpPr>
          <p:nvPr/>
        </p:nvCxnSpPr>
        <p:spPr>
          <a:xfrm flipH="1" flipV="1">
            <a:off x="1443186" y="1578274"/>
            <a:ext cx="3138340" cy="2000875"/>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70E044BF-D699-480F-9C07-7389B5400BEF}"/>
              </a:ext>
            </a:extLst>
          </p:cNvPr>
          <p:cNvCxnSpPr/>
          <p:nvPr/>
        </p:nvCxnSpPr>
        <p:spPr>
          <a:xfrm flipV="1">
            <a:off x="5048250" y="1578273"/>
            <a:ext cx="5279801" cy="200087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12B930D-9C30-4E00-ADA8-87C254225A42}"/>
              </a:ext>
            </a:extLst>
          </p:cNvPr>
          <p:cNvSpPr txBox="1"/>
          <p:nvPr/>
        </p:nvSpPr>
        <p:spPr>
          <a:xfrm>
            <a:off x="5048250" y="216976"/>
            <a:ext cx="1244764" cy="369332"/>
          </a:xfrm>
          <a:prstGeom prst="rect">
            <a:avLst/>
          </a:prstGeom>
          <a:noFill/>
        </p:spPr>
        <p:txBody>
          <a:bodyPr wrap="none" rtlCol="0">
            <a:spAutoFit/>
          </a:bodyPr>
          <a:lstStyle/>
          <a:p>
            <a:r>
              <a:rPr lang="en-US"/>
              <a:t>Here’s bit 1</a:t>
            </a:r>
          </a:p>
        </p:txBody>
      </p:sp>
      <p:sp>
        <p:nvSpPr>
          <p:cNvPr id="22" name="Arrow: Down 21">
            <a:extLst>
              <a:ext uri="{FF2B5EF4-FFF2-40B4-BE49-F238E27FC236}">
                <a16:creationId xmlns:a16="http://schemas.microsoft.com/office/drawing/2014/main" id="{4E55B600-26DC-440E-88A3-591D0713DB23}"/>
              </a:ext>
            </a:extLst>
          </p:cNvPr>
          <p:cNvSpPr/>
          <p:nvPr/>
        </p:nvSpPr>
        <p:spPr>
          <a:xfrm>
            <a:off x="5462562" y="649584"/>
            <a:ext cx="284136" cy="351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ooter Placeholder 3">
            <a:extLst>
              <a:ext uri="{FF2B5EF4-FFF2-40B4-BE49-F238E27FC236}">
                <a16:creationId xmlns:a16="http://schemas.microsoft.com/office/drawing/2014/main" id="{40BC06C4-E338-4F58-A3A4-FCC5C00A3836}"/>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115540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26B9AB-73EA-4626-86FC-398D29505E20}"/>
              </a:ext>
            </a:extLst>
          </p:cNvPr>
          <p:cNvSpPr>
            <a:spLocks noGrp="1"/>
          </p:cNvSpPr>
          <p:nvPr>
            <p:ph type="ctrTitle" sz="quarter"/>
          </p:nvPr>
        </p:nvSpPr>
        <p:spPr/>
        <p:txBody>
          <a:bodyPr/>
          <a:lstStyle/>
          <a:p>
            <a:r>
              <a:rPr lang="en-US"/>
              <a:t>Using DFDL to describe </a:t>
            </a:r>
            <a:r>
              <a:rPr lang="en-US" u="sng"/>
              <a:t>binary</a:t>
            </a:r>
            <a:r>
              <a:rPr lang="en-US"/>
              <a:t> data formats</a:t>
            </a:r>
          </a:p>
        </p:txBody>
      </p:sp>
      <p:sp>
        <p:nvSpPr>
          <p:cNvPr id="6" name="Footer Placeholder 3">
            <a:extLst>
              <a:ext uri="{FF2B5EF4-FFF2-40B4-BE49-F238E27FC236}">
                <a16:creationId xmlns:a16="http://schemas.microsoft.com/office/drawing/2014/main" id="{355433BE-581E-42AB-A8BB-BF3A7695CB58}"/>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341457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7F9639-AA66-4603-8165-8C1A306674AB}"/>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3" name="TextBox 2">
            <a:extLst>
              <a:ext uri="{FF2B5EF4-FFF2-40B4-BE49-F238E27FC236}">
                <a16:creationId xmlns:a16="http://schemas.microsoft.com/office/drawing/2014/main" id="{BCAD5480-D953-4F63-B396-7F22AAF79111}"/>
              </a:ext>
            </a:extLst>
          </p:cNvPr>
          <p:cNvSpPr txBox="1"/>
          <p:nvPr/>
        </p:nvSpPr>
        <p:spPr>
          <a:xfrm>
            <a:off x="4136809" y="977348"/>
            <a:ext cx="1444841" cy="369332"/>
          </a:xfrm>
          <a:prstGeom prst="rect">
            <a:avLst/>
          </a:prstGeom>
          <a:noFill/>
        </p:spPr>
        <p:txBody>
          <a:bodyPr wrap="square" rtlCol="0">
            <a:spAutoFit/>
          </a:bodyPr>
          <a:lstStyle/>
          <a:p>
            <a:r>
              <a:rPr lang="en-US"/>
              <a:t>DOS_Header</a:t>
            </a:r>
          </a:p>
        </p:txBody>
      </p:sp>
      <p:cxnSp>
        <p:nvCxnSpPr>
          <p:cNvPr id="4" name="Straight Arrow Connector 3">
            <a:extLst>
              <a:ext uri="{FF2B5EF4-FFF2-40B4-BE49-F238E27FC236}">
                <a16:creationId xmlns:a16="http://schemas.microsoft.com/office/drawing/2014/main" id="{36565C30-ACC7-4143-8F83-D5A5DDCC81DC}"/>
              </a:ext>
            </a:extLst>
          </p:cNvPr>
          <p:cNvCxnSpPr>
            <a:cxnSpLocks/>
          </p:cNvCxnSpPr>
          <p:nvPr/>
        </p:nvCxnSpPr>
        <p:spPr>
          <a:xfrm flipV="1">
            <a:off x="4775879" y="1340090"/>
            <a:ext cx="0" cy="8597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CEEE3BF-2CA9-4CC3-ABC7-060EE77F5F5E}"/>
              </a:ext>
            </a:extLst>
          </p:cNvPr>
          <p:cNvSpPr/>
          <p:nvPr/>
        </p:nvSpPr>
        <p:spPr>
          <a:xfrm>
            <a:off x="3208115" y="2199852"/>
            <a:ext cx="3640360" cy="6195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FE05214-8269-448D-83E1-A53D1A0CBAF3}"/>
              </a:ext>
            </a:extLst>
          </p:cNvPr>
          <p:cNvSpPr txBox="1"/>
          <p:nvPr/>
        </p:nvSpPr>
        <p:spPr>
          <a:xfrm flipH="1">
            <a:off x="481932" y="294491"/>
            <a:ext cx="5370228" cy="461665"/>
          </a:xfrm>
          <a:prstGeom prst="rect">
            <a:avLst/>
          </a:prstGeom>
          <a:solidFill>
            <a:srgbClr val="FFFF00"/>
          </a:solidFill>
        </p:spPr>
        <p:txBody>
          <a:bodyPr wrap="square" rtlCol="0">
            <a:spAutoFit/>
          </a:bodyPr>
          <a:lstStyle/>
          <a:p>
            <a:r>
              <a:rPr lang="en-US" sz="2400"/>
              <a:t>Let’s create DFDL to describe this portion</a:t>
            </a:r>
          </a:p>
        </p:txBody>
      </p:sp>
      <p:sp>
        <p:nvSpPr>
          <p:cNvPr id="7" name="Footer Placeholder 3">
            <a:extLst>
              <a:ext uri="{FF2B5EF4-FFF2-40B4-BE49-F238E27FC236}">
                <a16:creationId xmlns:a16="http://schemas.microsoft.com/office/drawing/2014/main" id="{57D24248-AD3D-46CB-9B5E-8BDCC0095540}"/>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519914338"/>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AAD551-6374-47CC-835B-2CA6706E3190}"/>
              </a:ext>
            </a:extLst>
          </p:cNvPr>
          <p:cNvSpPr txBox="1"/>
          <p:nvPr/>
        </p:nvSpPr>
        <p:spPr>
          <a:xfrm>
            <a:off x="1401727" y="1859340"/>
            <a:ext cx="9985554" cy="1569660"/>
          </a:xfrm>
          <a:prstGeom prst="rect">
            <a:avLst/>
          </a:prstGeom>
          <a:noFill/>
        </p:spPr>
        <p:txBody>
          <a:bodyPr wrap="none" rtlCol="0">
            <a:spAutoFit/>
          </a:bodyPr>
          <a:lstStyle/>
          <a:p>
            <a:r>
              <a:rPr lang="en-US" sz="2400"/>
              <a:t>Each bit represents a flag. For example,</a:t>
            </a:r>
          </a:p>
          <a:p>
            <a:r>
              <a:rPr lang="en-US" sz="2400"/>
              <a:t>If bit 1 is set (i.e., value is 1), then </a:t>
            </a:r>
            <a:r>
              <a:rPr lang="en-US" sz="2400" i="1"/>
              <a:t>Relocation information was stripped from file</a:t>
            </a:r>
          </a:p>
          <a:p>
            <a:r>
              <a:rPr lang="en-US" sz="2400"/>
              <a:t>If bit 2 is set (i.e., value is 1), then </a:t>
            </a:r>
            <a:r>
              <a:rPr lang="en-US" sz="2400" i="1"/>
              <a:t>The file is executable</a:t>
            </a:r>
          </a:p>
          <a:p>
            <a:r>
              <a:rPr lang="en-US" sz="2400"/>
              <a:t>etc.</a:t>
            </a:r>
          </a:p>
        </p:txBody>
      </p:sp>
      <p:sp>
        <p:nvSpPr>
          <p:cNvPr id="21" name="Footer Placeholder 3">
            <a:extLst>
              <a:ext uri="{FF2B5EF4-FFF2-40B4-BE49-F238E27FC236}">
                <a16:creationId xmlns:a16="http://schemas.microsoft.com/office/drawing/2014/main" id="{1EE9CF3A-D0A5-4AC1-8C2F-E322390B0361}"/>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
        <p:nvSpPr>
          <p:cNvPr id="22" name="Rectangle 21">
            <a:extLst>
              <a:ext uri="{FF2B5EF4-FFF2-40B4-BE49-F238E27FC236}">
                <a16:creationId xmlns:a16="http://schemas.microsoft.com/office/drawing/2014/main" id="{69B132A9-1EA0-4561-956B-58B4985F3549}"/>
              </a:ext>
            </a:extLst>
          </p:cNvPr>
          <p:cNvSpPr/>
          <p:nvPr/>
        </p:nvSpPr>
        <p:spPr>
          <a:xfrm>
            <a:off x="1443185"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00">
                <a:solidFill>
                  <a:prstClr val="black"/>
                </a:solidFill>
              </a:rPr>
              <a:t>bit8</a:t>
            </a:r>
          </a:p>
          <a:p>
            <a:pPr algn="ctr"/>
            <a:r>
              <a:rPr lang="en-US" sz="2400">
                <a:solidFill>
                  <a:schemeClr val="tx1"/>
                </a:solidFill>
              </a:rPr>
              <a:t>0</a:t>
            </a:r>
          </a:p>
        </p:txBody>
      </p:sp>
      <p:sp>
        <p:nvSpPr>
          <p:cNvPr id="23" name="Rectangle 22">
            <a:extLst>
              <a:ext uri="{FF2B5EF4-FFF2-40B4-BE49-F238E27FC236}">
                <a16:creationId xmlns:a16="http://schemas.microsoft.com/office/drawing/2014/main" id="{ADFDC485-1513-42FC-8E13-C0CBEA703D15}"/>
              </a:ext>
            </a:extLst>
          </p:cNvPr>
          <p:cNvSpPr/>
          <p:nvPr/>
        </p:nvSpPr>
        <p:spPr>
          <a:xfrm>
            <a:off x="2005160"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00">
                <a:solidFill>
                  <a:prstClr val="black"/>
                </a:solidFill>
              </a:rPr>
              <a:t>bit7</a:t>
            </a:r>
          </a:p>
          <a:p>
            <a:pPr algn="ctr"/>
            <a:r>
              <a:rPr lang="en-US" sz="2400">
                <a:solidFill>
                  <a:schemeClr val="tx1"/>
                </a:solidFill>
              </a:rPr>
              <a:t>0</a:t>
            </a:r>
          </a:p>
        </p:txBody>
      </p:sp>
      <p:sp>
        <p:nvSpPr>
          <p:cNvPr id="24" name="Rectangle 23">
            <a:extLst>
              <a:ext uri="{FF2B5EF4-FFF2-40B4-BE49-F238E27FC236}">
                <a16:creationId xmlns:a16="http://schemas.microsoft.com/office/drawing/2014/main" id="{46ADC3B4-12A8-46F6-A960-837467A310F8}"/>
              </a:ext>
            </a:extLst>
          </p:cNvPr>
          <p:cNvSpPr/>
          <p:nvPr/>
        </p:nvSpPr>
        <p:spPr>
          <a:xfrm>
            <a:off x="2567135"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00">
                <a:solidFill>
                  <a:prstClr val="black"/>
                </a:solidFill>
              </a:rPr>
              <a:t>bit6</a:t>
            </a:r>
          </a:p>
          <a:p>
            <a:pPr algn="ctr"/>
            <a:r>
              <a:rPr lang="en-US" sz="2400">
                <a:solidFill>
                  <a:schemeClr val="tx1"/>
                </a:solidFill>
              </a:rPr>
              <a:t>0</a:t>
            </a:r>
          </a:p>
        </p:txBody>
      </p:sp>
      <p:sp>
        <p:nvSpPr>
          <p:cNvPr id="25" name="Rectangle 24">
            <a:extLst>
              <a:ext uri="{FF2B5EF4-FFF2-40B4-BE49-F238E27FC236}">
                <a16:creationId xmlns:a16="http://schemas.microsoft.com/office/drawing/2014/main" id="{55C353E0-B779-4611-A407-A8E7AF90CA14}"/>
              </a:ext>
            </a:extLst>
          </p:cNvPr>
          <p:cNvSpPr/>
          <p:nvPr/>
        </p:nvSpPr>
        <p:spPr>
          <a:xfrm>
            <a:off x="3129110"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00">
                <a:solidFill>
                  <a:prstClr val="black"/>
                </a:solidFill>
              </a:rPr>
              <a:t>bit5</a:t>
            </a:r>
          </a:p>
          <a:p>
            <a:pPr algn="ctr"/>
            <a:r>
              <a:rPr lang="en-US" sz="2400">
                <a:solidFill>
                  <a:schemeClr val="tx1"/>
                </a:solidFill>
              </a:rPr>
              <a:t>0</a:t>
            </a:r>
          </a:p>
        </p:txBody>
      </p:sp>
      <p:sp>
        <p:nvSpPr>
          <p:cNvPr id="26" name="Rectangle 25">
            <a:extLst>
              <a:ext uri="{FF2B5EF4-FFF2-40B4-BE49-F238E27FC236}">
                <a16:creationId xmlns:a16="http://schemas.microsoft.com/office/drawing/2014/main" id="{05D44EFE-BE8A-4409-B81B-F46094857BF4}"/>
              </a:ext>
            </a:extLst>
          </p:cNvPr>
          <p:cNvSpPr/>
          <p:nvPr/>
        </p:nvSpPr>
        <p:spPr>
          <a:xfrm>
            <a:off x="3690807"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00">
                <a:solidFill>
                  <a:prstClr val="black"/>
                </a:solidFill>
              </a:rPr>
              <a:t>bit4</a:t>
            </a:r>
          </a:p>
          <a:p>
            <a:pPr algn="ctr"/>
            <a:r>
              <a:rPr lang="en-US" sz="2400">
                <a:solidFill>
                  <a:schemeClr val="tx1"/>
                </a:solidFill>
              </a:rPr>
              <a:t>0</a:t>
            </a:r>
          </a:p>
        </p:txBody>
      </p:sp>
      <p:sp>
        <p:nvSpPr>
          <p:cNvPr id="27" name="Rectangle 26">
            <a:extLst>
              <a:ext uri="{FF2B5EF4-FFF2-40B4-BE49-F238E27FC236}">
                <a16:creationId xmlns:a16="http://schemas.microsoft.com/office/drawing/2014/main" id="{FCEC3B39-CE85-48F8-9F38-CD8A7ACA4F97}"/>
              </a:ext>
            </a:extLst>
          </p:cNvPr>
          <p:cNvSpPr/>
          <p:nvPr/>
        </p:nvSpPr>
        <p:spPr>
          <a:xfrm>
            <a:off x="4252782"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00">
                <a:solidFill>
                  <a:prstClr val="black"/>
                </a:solidFill>
              </a:rPr>
              <a:t>bit3</a:t>
            </a:r>
          </a:p>
          <a:p>
            <a:pPr algn="ctr"/>
            <a:r>
              <a:rPr lang="en-US" sz="2400">
                <a:solidFill>
                  <a:schemeClr val="tx1"/>
                </a:solidFill>
              </a:rPr>
              <a:t>1</a:t>
            </a:r>
          </a:p>
        </p:txBody>
      </p:sp>
      <p:sp>
        <p:nvSpPr>
          <p:cNvPr id="28" name="Rectangle 27">
            <a:extLst>
              <a:ext uri="{FF2B5EF4-FFF2-40B4-BE49-F238E27FC236}">
                <a16:creationId xmlns:a16="http://schemas.microsoft.com/office/drawing/2014/main" id="{5FB2A2D3-0790-48F3-B253-6C357A80760A}"/>
              </a:ext>
            </a:extLst>
          </p:cNvPr>
          <p:cNvSpPr/>
          <p:nvPr/>
        </p:nvSpPr>
        <p:spPr>
          <a:xfrm>
            <a:off x="4814757"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00">
                <a:solidFill>
                  <a:prstClr val="black"/>
                </a:solidFill>
              </a:rPr>
              <a:t>bit2</a:t>
            </a:r>
          </a:p>
          <a:p>
            <a:pPr algn="ctr"/>
            <a:r>
              <a:rPr lang="en-US" sz="2400">
                <a:solidFill>
                  <a:schemeClr val="tx1"/>
                </a:solidFill>
              </a:rPr>
              <a:t>1</a:t>
            </a:r>
          </a:p>
        </p:txBody>
      </p:sp>
      <p:sp>
        <p:nvSpPr>
          <p:cNvPr id="29" name="Rectangle 28">
            <a:extLst>
              <a:ext uri="{FF2B5EF4-FFF2-40B4-BE49-F238E27FC236}">
                <a16:creationId xmlns:a16="http://schemas.microsoft.com/office/drawing/2014/main" id="{AE02E894-97FC-4BD7-8AE3-9C946C2830F2}"/>
              </a:ext>
            </a:extLst>
          </p:cNvPr>
          <p:cNvSpPr/>
          <p:nvPr/>
        </p:nvSpPr>
        <p:spPr>
          <a:xfrm>
            <a:off x="5376732"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00">
                <a:solidFill>
                  <a:prstClr val="black"/>
                </a:solidFill>
              </a:rPr>
              <a:t>bit1</a:t>
            </a:r>
          </a:p>
          <a:p>
            <a:pPr algn="ctr"/>
            <a:r>
              <a:rPr lang="en-US" sz="2400">
                <a:solidFill>
                  <a:schemeClr val="tx1"/>
                </a:solidFill>
              </a:rPr>
              <a:t>1</a:t>
            </a:r>
          </a:p>
        </p:txBody>
      </p:sp>
      <p:sp>
        <p:nvSpPr>
          <p:cNvPr id="30" name="Rectangle 29">
            <a:extLst>
              <a:ext uri="{FF2B5EF4-FFF2-40B4-BE49-F238E27FC236}">
                <a16:creationId xmlns:a16="http://schemas.microsoft.com/office/drawing/2014/main" id="{223AA9A6-9104-4EEE-9C5C-C1F4507CB87D}"/>
              </a:ext>
            </a:extLst>
          </p:cNvPr>
          <p:cNvSpPr/>
          <p:nvPr/>
        </p:nvSpPr>
        <p:spPr>
          <a:xfrm>
            <a:off x="5938707"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prstClr val="black"/>
                </a:solidFill>
              </a:rPr>
              <a:t>bit16 </a:t>
            </a:r>
            <a:r>
              <a:rPr lang="en-US" sz="2400">
                <a:solidFill>
                  <a:schemeClr val="tx1"/>
                </a:solidFill>
              </a:rPr>
              <a:t>0</a:t>
            </a:r>
          </a:p>
        </p:txBody>
      </p:sp>
      <p:sp>
        <p:nvSpPr>
          <p:cNvPr id="31" name="Rectangle 30">
            <a:extLst>
              <a:ext uri="{FF2B5EF4-FFF2-40B4-BE49-F238E27FC236}">
                <a16:creationId xmlns:a16="http://schemas.microsoft.com/office/drawing/2014/main" id="{1FD5A033-344C-45DD-A3CE-28D8371965FE}"/>
              </a:ext>
            </a:extLst>
          </p:cNvPr>
          <p:cNvSpPr/>
          <p:nvPr/>
        </p:nvSpPr>
        <p:spPr>
          <a:xfrm>
            <a:off x="6500682"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prstClr val="black"/>
                </a:solidFill>
              </a:rPr>
              <a:t>bit15 </a:t>
            </a:r>
            <a:r>
              <a:rPr lang="en-US" sz="2400">
                <a:solidFill>
                  <a:schemeClr val="tx1"/>
                </a:solidFill>
              </a:rPr>
              <a:t>0</a:t>
            </a:r>
          </a:p>
        </p:txBody>
      </p:sp>
      <p:sp>
        <p:nvSpPr>
          <p:cNvPr id="32" name="Rectangle 31">
            <a:extLst>
              <a:ext uri="{FF2B5EF4-FFF2-40B4-BE49-F238E27FC236}">
                <a16:creationId xmlns:a16="http://schemas.microsoft.com/office/drawing/2014/main" id="{A5CFACE1-879A-4DF1-8897-EBE386C036B8}"/>
              </a:ext>
            </a:extLst>
          </p:cNvPr>
          <p:cNvSpPr/>
          <p:nvPr/>
        </p:nvSpPr>
        <p:spPr>
          <a:xfrm>
            <a:off x="7062657"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prstClr val="black"/>
                </a:solidFill>
              </a:rPr>
              <a:t>bit14 </a:t>
            </a:r>
            <a:r>
              <a:rPr lang="en-US" sz="2400">
                <a:solidFill>
                  <a:schemeClr val="tx1"/>
                </a:solidFill>
              </a:rPr>
              <a:t>0</a:t>
            </a:r>
          </a:p>
        </p:txBody>
      </p:sp>
      <p:sp>
        <p:nvSpPr>
          <p:cNvPr id="33" name="Rectangle 32">
            <a:extLst>
              <a:ext uri="{FF2B5EF4-FFF2-40B4-BE49-F238E27FC236}">
                <a16:creationId xmlns:a16="http://schemas.microsoft.com/office/drawing/2014/main" id="{C62E6660-BA9C-4EB0-BFB6-87BAE0D60FB7}"/>
              </a:ext>
            </a:extLst>
          </p:cNvPr>
          <p:cNvSpPr/>
          <p:nvPr/>
        </p:nvSpPr>
        <p:spPr>
          <a:xfrm>
            <a:off x="7624632"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prstClr val="black"/>
                </a:solidFill>
              </a:rPr>
              <a:t>bit13 </a:t>
            </a:r>
            <a:r>
              <a:rPr lang="en-US" sz="2400">
                <a:solidFill>
                  <a:schemeClr val="tx1"/>
                </a:solidFill>
              </a:rPr>
              <a:t>0</a:t>
            </a:r>
          </a:p>
        </p:txBody>
      </p:sp>
      <p:sp>
        <p:nvSpPr>
          <p:cNvPr id="34" name="Rectangle 33">
            <a:extLst>
              <a:ext uri="{FF2B5EF4-FFF2-40B4-BE49-F238E27FC236}">
                <a16:creationId xmlns:a16="http://schemas.microsoft.com/office/drawing/2014/main" id="{3B3B3CE0-8017-40AE-91FB-880C2CF17C02}"/>
              </a:ext>
            </a:extLst>
          </p:cNvPr>
          <p:cNvSpPr/>
          <p:nvPr/>
        </p:nvSpPr>
        <p:spPr>
          <a:xfrm>
            <a:off x="8186329"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prstClr val="black"/>
                </a:solidFill>
              </a:rPr>
              <a:t>bit12 </a:t>
            </a:r>
            <a:r>
              <a:rPr lang="en-US" sz="2400">
                <a:solidFill>
                  <a:schemeClr val="tx1"/>
                </a:solidFill>
              </a:rPr>
              <a:t>0</a:t>
            </a:r>
          </a:p>
        </p:txBody>
      </p:sp>
      <p:sp>
        <p:nvSpPr>
          <p:cNvPr id="35" name="Rectangle 34">
            <a:extLst>
              <a:ext uri="{FF2B5EF4-FFF2-40B4-BE49-F238E27FC236}">
                <a16:creationId xmlns:a16="http://schemas.microsoft.com/office/drawing/2014/main" id="{8C7349E4-DF39-4FEC-AFA0-12EB9C78B10A}"/>
              </a:ext>
            </a:extLst>
          </p:cNvPr>
          <p:cNvSpPr/>
          <p:nvPr/>
        </p:nvSpPr>
        <p:spPr>
          <a:xfrm>
            <a:off x="8748304"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prstClr val="black"/>
                </a:solidFill>
              </a:rPr>
              <a:t>bit11 </a:t>
            </a:r>
            <a:r>
              <a:rPr lang="en-US" sz="2400">
                <a:solidFill>
                  <a:schemeClr val="tx1"/>
                </a:solidFill>
              </a:rPr>
              <a:t>0</a:t>
            </a:r>
          </a:p>
        </p:txBody>
      </p:sp>
      <p:sp>
        <p:nvSpPr>
          <p:cNvPr id="36" name="Rectangle 35">
            <a:extLst>
              <a:ext uri="{FF2B5EF4-FFF2-40B4-BE49-F238E27FC236}">
                <a16:creationId xmlns:a16="http://schemas.microsoft.com/office/drawing/2014/main" id="{7BC4B83A-E4E2-455A-A8C4-94291D010450}"/>
              </a:ext>
            </a:extLst>
          </p:cNvPr>
          <p:cNvSpPr/>
          <p:nvPr/>
        </p:nvSpPr>
        <p:spPr>
          <a:xfrm>
            <a:off x="9310279"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prstClr val="black"/>
                </a:solidFill>
              </a:rPr>
              <a:t>bit10 </a:t>
            </a:r>
            <a:r>
              <a:rPr lang="en-US" sz="2400">
                <a:solidFill>
                  <a:schemeClr val="tx1"/>
                </a:solidFill>
              </a:rPr>
              <a:t>0</a:t>
            </a:r>
          </a:p>
        </p:txBody>
      </p:sp>
      <p:sp>
        <p:nvSpPr>
          <p:cNvPr id="37" name="Rectangle 36">
            <a:extLst>
              <a:ext uri="{FF2B5EF4-FFF2-40B4-BE49-F238E27FC236}">
                <a16:creationId xmlns:a16="http://schemas.microsoft.com/office/drawing/2014/main" id="{FA5F8CF6-C4E2-410B-A136-27F9D807A710}"/>
              </a:ext>
            </a:extLst>
          </p:cNvPr>
          <p:cNvSpPr/>
          <p:nvPr/>
        </p:nvSpPr>
        <p:spPr>
          <a:xfrm>
            <a:off x="9872254"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prstClr val="black"/>
                </a:solidFill>
              </a:rPr>
              <a:t>bit9 </a:t>
            </a:r>
            <a:r>
              <a:rPr lang="en-US" sz="2400">
                <a:solidFill>
                  <a:schemeClr val="tx1"/>
                </a:solidFill>
              </a:rPr>
              <a:t>1</a:t>
            </a:r>
          </a:p>
        </p:txBody>
      </p:sp>
    </p:spTree>
    <p:extLst>
      <p:ext uri="{BB962C8B-B14F-4D97-AF65-F5344CB8AC3E}">
        <p14:creationId xmlns:p14="http://schemas.microsoft.com/office/powerpoint/2010/main" val="273418152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044A16-EADC-49A4-81B2-A4CAC9FA7852}"/>
              </a:ext>
            </a:extLst>
          </p:cNvPr>
          <p:cNvSpPr/>
          <p:nvPr/>
        </p:nvSpPr>
        <p:spPr>
          <a:xfrm>
            <a:off x="1583410" y="1166842"/>
            <a:ext cx="9025179" cy="4524315"/>
          </a:xfrm>
          <a:prstGeom prst="rect">
            <a:avLst/>
          </a:prstGeom>
          <a:ln>
            <a:solidFill>
              <a:schemeClr val="tx1"/>
            </a:solidFill>
          </a:ln>
        </p:spPr>
        <p:txBody>
          <a:bodyPr wrap="square">
            <a:spAutoFit/>
          </a:bodyPr>
          <a:lstStyle/>
          <a:p>
            <a:r>
              <a:rPr lang="en-US" b="1"/>
              <a:t>Bit Position / Mask	Description</a:t>
            </a:r>
          </a:p>
          <a:p>
            <a:r>
              <a:rPr lang="en-US"/>
              <a:t>1 / 0x0001	Relocation information was stripped from file</a:t>
            </a:r>
          </a:p>
          <a:p>
            <a:r>
              <a:rPr lang="en-US"/>
              <a:t>2 / 0x0002	The file is executable</a:t>
            </a:r>
          </a:p>
          <a:p>
            <a:r>
              <a:rPr lang="en-US"/>
              <a:t>3 / 0x0004	COFF line numbers were stripped from file</a:t>
            </a:r>
          </a:p>
          <a:p>
            <a:r>
              <a:rPr lang="en-US"/>
              <a:t>4 / 0x0008	COFF symbol table entries were stripped from file</a:t>
            </a:r>
          </a:p>
          <a:p>
            <a:r>
              <a:rPr lang="en-US"/>
              <a:t>5 / 0x0010	Aggressively trim the working set(obsolete)</a:t>
            </a:r>
          </a:p>
          <a:p>
            <a:r>
              <a:rPr lang="en-US"/>
              <a:t>6 / 0x0020	The application can handle addresses greater than 2 GB</a:t>
            </a:r>
          </a:p>
          <a:p>
            <a:r>
              <a:rPr lang="en-US"/>
              <a:t>8 / 0x0080	The bytes of the word are reversed(obsolete)</a:t>
            </a:r>
          </a:p>
          <a:p>
            <a:r>
              <a:rPr lang="en-US"/>
              <a:t>9 / 0x0100	The computer supports 32-bit words</a:t>
            </a:r>
          </a:p>
          <a:p>
            <a:r>
              <a:rPr lang="en-US"/>
              <a:t>10 / 0x0200	Debugging information was removed and stored separately in another file</a:t>
            </a:r>
          </a:p>
          <a:p>
            <a:r>
              <a:rPr lang="en-US"/>
              <a:t>11 / 0x0400	If the image is on removable media, copy it to and run it from the swap file</a:t>
            </a:r>
          </a:p>
          <a:p>
            <a:r>
              <a:rPr lang="en-US"/>
              <a:t>12 / 0x0800	If the image is on the network, copy it to and run it from the swap file</a:t>
            </a:r>
          </a:p>
          <a:p>
            <a:r>
              <a:rPr lang="en-US"/>
              <a:t>13 / 0x1000	The image is a system file</a:t>
            </a:r>
          </a:p>
          <a:p>
            <a:r>
              <a:rPr lang="en-US"/>
              <a:t>14 / 0x2000	The image is a DLL file</a:t>
            </a:r>
          </a:p>
          <a:p>
            <a:r>
              <a:rPr lang="en-US"/>
              <a:t>15 / 0x4000	The image should only be ran on a single processor computer</a:t>
            </a:r>
          </a:p>
          <a:p>
            <a:r>
              <a:rPr lang="en-US"/>
              <a:t>16 / 0x8000	The bytes of the word are reversed(obsolete)</a:t>
            </a:r>
          </a:p>
        </p:txBody>
      </p:sp>
      <p:sp>
        <p:nvSpPr>
          <p:cNvPr id="4" name="Footer Placeholder 3">
            <a:extLst>
              <a:ext uri="{FF2B5EF4-FFF2-40B4-BE49-F238E27FC236}">
                <a16:creationId xmlns:a16="http://schemas.microsoft.com/office/drawing/2014/main" id="{47F03565-E2BF-43D0-B851-806C14042F43}"/>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3018439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3">
            <a:extLst>
              <a:ext uri="{FF2B5EF4-FFF2-40B4-BE49-F238E27FC236}">
                <a16:creationId xmlns:a16="http://schemas.microsoft.com/office/drawing/2014/main" id="{1EE9CF3A-D0A5-4AC1-8C2F-E322390B0361}"/>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
        <p:nvSpPr>
          <p:cNvPr id="22" name="Rectangle 21">
            <a:extLst>
              <a:ext uri="{FF2B5EF4-FFF2-40B4-BE49-F238E27FC236}">
                <a16:creationId xmlns:a16="http://schemas.microsoft.com/office/drawing/2014/main" id="{69B132A9-1EA0-4561-956B-58B4985F3549}"/>
              </a:ext>
            </a:extLst>
          </p:cNvPr>
          <p:cNvSpPr/>
          <p:nvPr/>
        </p:nvSpPr>
        <p:spPr>
          <a:xfrm>
            <a:off x="1443185"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00">
                <a:solidFill>
                  <a:prstClr val="black"/>
                </a:solidFill>
              </a:rPr>
              <a:t>bit8</a:t>
            </a:r>
          </a:p>
          <a:p>
            <a:pPr algn="ctr"/>
            <a:r>
              <a:rPr lang="en-US" sz="2400">
                <a:solidFill>
                  <a:schemeClr val="tx1"/>
                </a:solidFill>
              </a:rPr>
              <a:t>0</a:t>
            </a:r>
          </a:p>
        </p:txBody>
      </p:sp>
      <p:sp>
        <p:nvSpPr>
          <p:cNvPr id="23" name="Rectangle 22">
            <a:extLst>
              <a:ext uri="{FF2B5EF4-FFF2-40B4-BE49-F238E27FC236}">
                <a16:creationId xmlns:a16="http://schemas.microsoft.com/office/drawing/2014/main" id="{ADFDC485-1513-42FC-8E13-C0CBEA703D15}"/>
              </a:ext>
            </a:extLst>
          </p:cNvPr>
          <p:cNvSpPr/>
          <p:nvPr/>
        </p:nvSpPr>
        <p:spPr>
          <a:xfrm>
            <a:off x="2005160"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00">
                <a:solidFill>
                  <a:prstClr val="black"/>
                </a:solidFill>
              </a:rPr>
              <a:t>bit7</a:t>
            </a:r>
          </a:p>
          <a:p>
            <a:pPr algn="ctr"/>
            <a:r>
              <a:rPr lang="en-US" sz="2400">
                <a:solidFill>
                  <a:schemeClr val="tx1"/>
                </a:solidFill>
              </a:rPr>
              <a:t>0</a:t>
            </a:r>
          </a:p>
        </p:txBody>
      </p:sp>
      <p:sp>
        <p:nvSpPr>
          <p:cNvPr id="24" name="Rectangle 23">
            <a:extLst>
              <a:ext uri="{FF2B5EF4-FFF2-40B4-BE49-F238E27FC236}">
                <a16:creationId xmlns:a16="http://schemas.microsoft.com/office/drawing/2014/main" id="{46ADC3B4-12A8-46F6-A960-837467A310F8}"/>
              </a:ext>
            </a:extLst>
          </p:cNvPr>
          <p:cNvSpPr/>
          <p:nvPr/>
        </p:nvSpPr>
        <p:spPr>
          <a:xfrm>
            <a:off x="2567135"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00">
                <a:solidFill>
                  <a:prstClr val="black"/>
                </a:solidFill>
              </a:rPr>
              <a:t>bit6</a:t>
            </a:r>
          </a:p>
          <a:p>
            <a:pPr algn="ctr"/>
            <a:r>
              <a:rPr lang="en-US" sz="2400">
                <a:solidFill>
                  <a:schemeClr val="tx1"/>
                </a:solidFill>
              </a:rPr>
              <a:t>0</a:t>
            </a:r>
          </a:p>
        </p:txBody>
      </p:sp>
      <p:sp>
        <p:nvSpPr>
          <p:cNvPr id="25" name="Rectangle 24">
            <a:extLst>
              <a:ext uri="{FF2B5EF4-FFF2-40B4-BE49-F238E27FC236}">
                <a16:creationId xmlns:a16="http://schemas.microsoft.com/office/drawing/2014/main" id="{55C353E0-B779-4611-A407-A8E7AF90CA14}"/>
              </a:ext>
            </a:extLst>
          </p:cNvPr>
          <p:cNvSpPr/>
          <p:nvPr/>
        </p:nvSpPr>
        <p:spPr>
          <a:xfrm>
            <a:off x="3129110"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00">
                <a:solidFill>
                  <a:prstClr val="black"/>
                </a:solidFill>
              </a:rPr>
              <a:t>bit5</a:t>
            </a:r>
          </a:p>
          <a:p>
            <a:pPr algn="ctr"/>
            <a:r>
              <a:rPr lang="en-US" sz="2400">
                <a:solidFill>
                  <a:schemeClr val="tx1"/>
                </a:solidFill>
              </a:rPr>
              <a:t>0</a:t>
            </a:r>
          </a:p>
        </p:txBody>
      </p:sp>
      <p:sp>
        <p:nvSpPr>
          <p:cNvPr id="26" name="Rectangle 25">
            <a:extLst>
              <a:ext uri="{FF2B5EF4-FFF2-40B4-BE49-F238E27FC236}">
                <a16:creationId xmlns:a16="http://schemas.microsoft.com/office/drawing/2014/main" id="{05D44EFE-BE8A-4409-B81B-F46094857BF4}"/>
              </a:ext>
            </a:extLst>
          </p:cNvPr>
          <p:cNvSpPr/>
          <p:nvPr/>
        </p:nvSpPr>
        <p:spPr>
          <a:xfrm>
            <a:off x="3690807"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00">
                <a:solidFill>
                  <a:prstClr val="black"/>
                </a:solidFill>
              </a:rPr>
              <a:t>bit4</a:t>
            </a:r>
          </a:p>
          <a:p>
            <a:pPr algn="ctr"/>
            <a:r>
              <a:rPr lang="en-US" sz="2400">
                <a:solidFill>
                  <a:schemeClr val="tx1"/>
                </a:solidFill>
              </a:rPr>
              <a:t>0</a:t>
            </a:r>
          </a:p>
        </p:txBody>
      </p:sp>
      <p:sp>
        <p:nvSpPr>
          <p:cNvPr id="27" name="Rectangle 26">
            <a:extLst>
              <a:ext uri="{FF2B5EF4-FFF2-40B4-BE49-F238E27FC236}">
                <a16:creationId xmlns:a16="http://schemas.microsoft.com/office/drawing/2014/main" id="{FCEC3B39-CE85-48F8-9F38-CD8A7ACA4F97}"/>
              </a:ext>
            </a:extLst>
          </p:cNvPr>
          <p:cNvSpPr/>
          <p:nvPr/>
        </p:nvSpPr>
        <p:spPr>
          <a:xfrm>
            <a:off x="4252782"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00">
                <a:solidFill>
                  <a:prstClr val="black"/>
                </a:solidFill>
              </a:rPr>
              <a:t>bit3</a:t>
            </a:r>
          </a:p>
          <a:p>
            <a:pPr algn="ctr"/>
            <a:r>
              <a:rPr lang="en-US" sz="2400">
                <a:solidFill>
                  <a:schemeClr val="tx1"/>
                </a:solidFill>
              </a:rPr>
              <a:t>1</a:t>
            </a:r>
          </a:p>
        </p:txBody>
      </p:sp>
      <p:sp>
        <p:nvSpPr>
          <p:cNvPr id="28" name="Rectangle 27">
            <a:extLst>
              <a:ext uri="{FF2B5EF4-FFF2-40B4-BE49-F238E27FC236}">
                <a16:creationId xmlns:a16="http://schemas.microsoft.com/office/drawing/2014/main" id="{5FB2A2D3-0790-48F3-B253-6C357A80760A}"/>
              </a:ext>
            </a:extLst>
          </p:cNvPr>
          <p:cNvSpPr/>
          <p:nvPr/>
        </p:nvSpPr>
        <p:spPr>
          <a:xfrm>
            <a:off x="4814757"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00">
                <a:solidFill>
                  <a:prstClr val="black"/>
                </a:solidFill>
              </a:rPr>
              <a:t>bit2</a:t>
            </a:r>
          </a:p>
          <a:p>
            <a:pPr algn="ctr"/>
            <a:r>
              <a:rPr lang="en-US" sz="2400">
                <a:solidFill>
                  <a:schemeClr val="tx1"/>
                </a:solidFill>
              </a:rPr>
              <a:t>1</a:t>
            </a:r>
          </a:p>
        </p:txBody>
      </p:sp>
      <p:sp>
        <p:nvSpPr>
          <p:cNvPr id="29" name="Rectangle 28">
            <a:extLst>
              <a:ext uri="{FF2B5EF4-FFF2-40B4-BE49-F238E27FC236}">
                <a16:creationId xmlns:a16="http://schemas.microsoft.com/office/drawing/2014/main" id="{AE02E894-97FC-4BD7-8AE3-9C946C2830F2}"/>
              </a:ext>
            </a:extLst>
          </p:cNvPr>
          <p:cNvSpPr/>
          <p:nvPr/>
        </p:nvSpPr>
        <p:spPr>
          <a:xfrm>
            <a:off x="5376732"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00">
                <a:solidFill>
                  <a:prstClr val="black"/>
                </a:solidFill>
              </a:rPr>
              <a:t>bit1</a:t>
            </a:r>
          </a:p>
          <a:p>
            <a:pPr algn="ctr"/>
            <a:r>
              <a:rPr lang="en-US" sz="2400">
                <a:solidFill>
                  <a:schemeClr val="tx1"/>
                </a:solidFill>
              </a:rPr>
              <a:t>1</a:t>
            </a:r>
          </a:p>
        </p:txBody>
      </p:sp>
      <p:sp>
        <p:nvSpPr>
          <p:cNvPr id="30" name="Rectangle 29">
            <a:extLst>
              <a:ext uri="{FF2B5EF4-FFF2-40B4-BE49-F238E27FC236}">
                <a16:creationId xmlns:a16="http://schemas.microsoft.com/office/drawing/2014/main" id="{223AA9A6-9104-4EEE-9C5C-C1F4507CB87D}"/>
              </a:ext>
            </a:extLst>
          </p:cNvPr>
          <p:cNvSpPr/>
          <p:nvPr/>
        </p:nvSpPr>
        <p:spPr>
          <a:xfrm>
            <a:off x="5938707"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prstClr val="black"/>
                </a:solidFill>
              </a:rPr>
              <a:t>bit16 </a:t>
            </a:r>
            <a:r>
              <a:rPr lang="en-US" sz="2400">
                <a:solidFill>
                  <a:schemeClr val="tx1"/>
                </a:solidFill>
              </a:rPr>
              <a:t>0</a:t>
            </a:r>
          </a:p>
        </p:txBody>
      </p:sp>
      <p:sp>
        <p:nvSpPr>
          <p:cNvPr id="31" name="Rectangle 30">
            <a:extLst>
              <a:ext uri="{FF2B5EF4-FFF2-40B4-BE49-F238E27FC236}">
                <a16:creationId xmlns:a16="http://schemas.microsoft.com/office/drawing/2014/main" id="{1FD5A033-344C-45DD-A3CE-28D8371965FE}"/>
              </a:ext>
            </a:extLst>
          </p:cNvPr>
          <p:cNvSpPr/>
          <p:nvPr/>
        </p:nvSpPr>
        <p:spPr>
          <a:xfrm>
            <a:off x="6500682"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prstClr val="black"/>
                </a:solidFill>
              </a:rPr>
              <a:t>bit15 </a:t>
            </a:r>
            <a:r>
              <a:rPr lang="en-US" sz="2400">
                <a:solidFill>
                  <a:schemeClr val="tx1"/>
                </a:solidFill>
              </a:rPr>
              <a:t>0</a:t>
            </a:r>
          </a:p>
        </p:txBody>
      </p:sp>
      <p:sp>
        <p:nvSpPr>
          <p:cNvPr id="32" name="Rectangle 31">
            <a:extLst>
              <a:ext uri="{FF2B5EF4-FFF2-40B4-BE49-F238E27FC236}">
                <a16:creationId xmlns:a16="http://schemas.microsoft.com/office/drawing/2014/main" id="{A5CFACE1-879A-4DF1-8897-EBE386C036B8}"/>
              </a:ext>
            </a:extLst>
          </p:cNvPr>
          <p:cNvSpPr/>
          <p:nvPr/>
        </p:nvSpPr>
        <p:spPr>
          <a:xfrm>
            <a:off x="7062657"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prstClr val="black"/>
                </a:solidFill>
              </a:rPr>
              <a:t>bit14 </a:t>
            </a:r>
            <a:r>
              <a:rPr lang="en-US" sz="2400">
                <a:solidFill>
                  <a:schemeClr val="tx1"/>
                </a:solidFill>
              </a:rPr>
              <a:t>0</a:t>
            </a:r>
          </a:p>
        </p:txBody>
      </p:sp>
      <p:sp>
        <p:nvSpPr>
          <p:cNvPr id="33" name="Rectangle 32">
            <a:extLst>
              <a:ext uri="{FF2B5EF4-FFF2-40B4-BE49-F238E27FC236}">
                <a16:creationId xmlns:a16="http://schemas.microsoft.com/office/drawing/2014/main" id="{C62E6660-BA9C-4EB0-BFB6-87BAE0D60FB7}"/>
              </a:ext>
            </a:extLst>
          </p:cNvPr>
          <p:cNvSpPr/>
          <p:nvPr/>
        </p:nvSpPr>
        <p:spPr>
          <a:xfrm>
            <a:off x="7624632"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prstClr val="black"/>
                </a:solidFill>
              </a:rPr>
              <a:t>bit13 </a:t>
            </a:r>
            <a:r>
              <a:rPr lang="en-US" sz="2400">
                <a:solidFill>
                  <a:schemeClr val="tx1"/>
                </a:solidFill>
              </a:rPr>
              <a:t>0</a:t>
            </a:r>
          </a:p>
        </p:txBody>
      </p:sp>
      <p:sp>
        <p:nvSpPr>
          <p:cNvPr id="34" name="Rectangle 33">
            <a:extLst>
              <a:ext uri="{FF2B5EF4-FFF2-40B4-BE49-F238E27FC236}">
                <a16:creationId xmlns:a16="http://schemas.microsoft.com/office/drawing/2014/main" id="{3B3B3CE0-8017-40AE-91FB-880C2CF17C02}"/>
              </a:ext>
            </a:extLst>
          </p:cNvPr>
          <p:cNvSpPr/>
          <p:nvPr/>
        </p:nvSpPr>
        <p:spPr>
          <a:xfrm>
            <a:off x="8186329"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prstClr val="black"/>
                </a:solidFill>
              </a:rPr>
              <a:t>bit12 </a:t>
            </a:r>
            <a:r>
              <a:rPr lang="en-US" sz="2400">
                <a:solidFill>
                  <a:schemeClr val="tx1"/>
                </a:solidFill>
              </a:rPr>
              <a:t>0</a:t>
            </a:r>
          </a:p>
        </p:txBody>
      </p:sp>
      <p:sp>
        <p:nvSpPr>
          <p:cNvPr id="35" name="Rectangle 34">
            <a:extLst>
              <a:ext uri="{FF2B5EF4-FFF2-40B4-BE49-F238E27FC236}">
                <a16:creationId xmlns:a16="http://schemas.microsoft.com/office/drawing/2014/main" id="{8C7349E4-DF39-4FEC-AFA0-12EB9C78B10A}"/>
              </a:ext>
            </a:extLst>
          </p:cNvPr>
          <p:cNvSpPr/>
          <p:nvPr/>
        </p:nvSpPr>
        <p:spPr>
          <a:xfrm>
            <a:off x="8748304"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prstClr val="black"/>
                </a:solidFill>
              </a:rPr>
              <a:t>bit11 </a:t>
            </a:r>
            <a:r>
              <a:rPr lang="en-US" sz="2400">
                <a:solidFill>
                  <a:schemeClr val="tx1"/>
                </a:solidFill>
              </a:rPr>
              <a:t>0</a:t>
            </a:r>
          </a:p>
        </p:txBody>
      </p:sp>
      <p:sp>
        <p:nvSpPr>
          <p:cNvPr id="36" name="Rectangle 35">
            <a:extLst>
              <a:ext uri="{FF2B5EF4-FFF2-40B4-BE49-F238E27FC236}">
                <a16:creationId xmlns:a16="http://schemas.microsoft.com/office/drawing/2014/main" id="{7BC4B83A-E4E2-455A-A8C4-94291D010450}"/>
              </a:ext>
            </a:extLst>
          </p:cNvPr>
          <p:cNvSpPr/>
          <p:nvPr/>
        </p:nvSpPr>
        <p:spPr>
          <a:xfrm>
            <a:off x="9310279"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prstClr val="black"/>
                </a:solidFill>
              </a:rPr>
              <a:t>bit10 </a:t>
            </a:r>
            <a:r>
              <a:rPr lang="en-US" sz="2400">
                <a:solidFill>
                  <a:schemeClr val="tx1"/>
                </a:solidFill>
              </a:rPr>
              <a:t>0</a:t>
            </a:r>
          </a:p>
        </p:txBody>
      </p:sp>
      <p:sp>
        <p:nvSpPr>
          <p:cNvPr id="37" name="Rectangle 36">
            <a:extLst>
              <a:ext uri="{FF2B5EF4-FFF2-40B4-BE49-F238E27FC236}">
                <a16:creationId xmlns:a16="http://schemas.microsoft.com/office/drawing/2014/main" id="{FA5F8CF6-C4E2-410B-A136-27F9D807A710}"/>
              </a:ext>
            </a:extLst>
          </p:cNvPr>
          <p:cNvSpPr/>
          <p:nvPr/>
        </p:nvSpPr>
        <p:spPr>
          <a:xfrm>
            <a:off x="9872254" y="1033115"/>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prstClr val="black"/>
                </a:solidFill>
              </a:rPr>
              <a:t>bit9 </a:t>
            </a:r>
            <a:r>
              <a:rPr lang="en-US" sz="2400">
                <a:solidFill>
                  <a:schemeClr val="tx1"/>
                </a:solidFill>
              </a:rPr>
              <a:t>1</a:t>
            </a:r>
          </a:p>
        </p:txBody>
      </p:sp>
      <p:sp>
        <p:nvSpPr>
          <p:cNvPr id="2" name="Rectangle 1">
            <a:extLst>
              <a:ext uri="{FF2B5EF4-FFF2-40B4-BE49-F238E27FC236}">
                <a16:creationId xmlns:a16="http://schemas.microsoft.com/office/drawing/2014/main" id="{9CC34294-E696-44D7-820C-C583F46A7CA5}"/>
              </a:ext>
            </a:extLst>
          </p:cNvPr>
          <p:cNvSpPr/>
          <p:nvPr/>
        </p:nvSpPr>
        <p:spPr>
          <a:xfrm>
            <a:off x="5106771" y="3463311"/>
            <a:ext cx="4431406" cy="369332"/>
          </a:xfrm>
          <a:prstGeom prst="rect">
            <a:avLst/>
          </a:prstGeom>
          <a:ln>
            <a:solidFill>
              <a:schemeClr val="tx1"/>
            </a:solidFill>
          </a:ln>
        </p:spPr>
        <p:txBody>
          <a:bodyPr wrap="none">
            <a:spAutoFit/>
          </a:bodyPr>
          <a:lstStyle/>
          <a:p>
            <a:r>
              <a:rPr lang="en-US"/>
              <a:t>Relocation information was stripped from file</a:t>
            </a:r>
          </a:p>
        </p:txBody>
      </p:sp>
      <p:cxnSp>
        <p:nvCxnSpPr>
          <p:cNvPr id="5" name="Straight Arrow Connector 4">
            <a:extLst>
              <a:ext uri="{FF2B5EF4-FFF2-40B4-BE49-F238E27FC236}">
                <a16:creationId xmlns:a16="http://schemas.microsoft.com/office/drawing/2014/main" id="{23863393-3DE3-47BB-9A08-7A2394AA39EB}"/>
              </a:ext>
            </a:extLst>
          </p:cNvPr>
          <p:cNvCxnSpPr>
            <a:stCxn id="29" idx="2"/>
            <a:endCxn id="2" idx="0"/>
          </p:cNvCxnSpPr>
          <p:nvPr/>
        </p:nvCxnSpPr>
        <p:spPr>
          <a:xfrm>
            <a:off x="5604631" y="1578273"/>
            <a:ext cx="1717843" cy="1885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7CB6C31-FF82-425E-BB98-E5AB1C3A206E}"/>
              </a:ext>
            </a:extLst>
          </p:cNvPr>
          <p:cNvSpPr/>
          <p:nvPr/>
        </p:nvSpPr>
        <p:spPr>
          <a:xfrm>
            <a:off x="3971466" y="2721335"/>
            <a:ext cx="2142381" cy="369332"/>
          </a:xfrm>
          <a:prstGeom prst="rect">
            <a:avLst/>
          </a:prstGeom>
          <a:ln>
            <a:solidFill>
              <a:schemeClr val="tx1"/>
            </a:solidFill>
          </a:ln>
        </p:spPr>
        <p:txBody>
          <a:bodyPr wrap="none">
            <a:spAutoFit/>
          </a:bodyPr>
          <a:lstStyle/>
          <a:p>
            <a:r>
              <a:rPr lang="en-US"/>
              <a:t>The file is executable</a:t>
            </a:r>
          </a:p>
        </p:txBody>
      </p:sp>
      <p:cxnSp>
        <p:nvCxnSpPr>
          <p:cNvPr id="8" name="Straight Arrow Connector 7">
            <a:extLst>
              <a:ext uri="{FF2B5EF4-FFF2-40B4-BE49-F238E27FC236}">
                <a16:creationId xmlns:a16="http://schemas.microsoft.com/office/drawing/2014/main" id="{C78CAC1C-C618-42CE-92BB-897B8C968747}"/>
              </a:ext>
            </a:extLst>
          </p:cNvPr>
          <p:cNvCxnSpPr>
            <a:stCxn id="28" idx="2"/>
            <a:endCxn id="6" idx="0"/>
          </p:cNvCxnSpPr>
          <p:nvPr/>
        </p:nvCxnSpPr>
        <p:spPr>
          <a:xfrm>
            <a:off x="5042656" y="1578273"/>
            <a:ext cx="1" cy="1143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74862D0-65F8-4DDE-92BB-B3DA5AFA5884}"/>
              </a:ext>
            </a:extLst>
          </p:cNvPr>
          <p:cNvSpPr/>
          <p:nvPr/>
        </p:nvSpPr>
        <p:spPr>
          <a:xfrm>
            <a:off x="489354" y="4486564"/>
            <a:ext cx="4155561" cy="369332"/>
          </a:xfrm>
          <a:prstGeom prst="rect">
            <a:avLst/>
          </a:prstGeom>
          <a:ln>
            <a:solidFill>
              <a:schemeClr val="tx1"/>
            </a:solidFill>
          </a:ln>
        </p:spPr>
        <p:txBody>
          <a:bodyPr wrap="none">
            <a:spAutoFit/>
          </a:bodyPr>
          <a:lstStyle/>
          <a:p>
            <a:r>
              <a:rPr lang="en-US"/>
              <a:t>COFF line numbers were stripped from file</a:t>
            </a:r>
          </a:p>
        </p:txBody>
      </p:sp>
      <p:cxnSp>
        <p:nvCxnSpPr>
          <p:cNvPr id="11" name="Straight Arrow Connector 10">
            <a:extLst>
              <a:ext uri="{FF2B5EF4-FFF2-40B4-BE49-F238E27FC236}">
                <a16:creationId xmlns:a16="http://schemas.microsoft.com/office/drawing/2014/main" id="{D04619F7-C81C-46C3-AC5D-33B042129154}"/>
              </a:ext>
            </a:extLst>
          </p:cNvPr>
          <p:cNvCxnSpPr>
            <a:stCxn id="27" idx="2"/>
            <a:endCxn id="9" idx="0"/>
          </p:cNvCxnSpPr>
          <p:nvPr/>
        </p:nvCxnSpPr>
        <p:spPr>
          <a:xfrm flipH="1">
            <a:off x="2567135" y="1578273"/>
            <a:ext cx="1913546" cy="29082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D36187C-DD0F-481B-86B4-88885D904DD0}"/>
              </a:ext>
            </a:extLst>
          </p:cNvPr>
          <p:cNvSpPr/>
          <p:nvPr/>
        </p:nvSpPr>
        <p:spPr>
          <a:xfrm>
            <a:off x="8153400" y="4304459"/>
            <a:ext cx="3615029" cy="369332"/>
          </a:xfrm>
          <a:prstGeom prst="rect">
            <a:avLst/>
          </a:prstGeom>
          <a:ln>
            <a:solidFill>
              <a:schemeClr val="tx1"/>
            </a:solidFill>
          </a:ln>
        </p:spPr>
        <p:txBody>
          <a:bodyPr wrap="none">
            <a:spAutoFit/>
          </a:bodyPr>
          <a:lstStyle/>
          <a:p>
            <a:r>
              <a:rPr lang="en-US"/>
              <a:t>The computer supports 32-bit words</a:t>
            </a:r>
          </a:p>
        </p:txBody>
      </p:sp>
      <p:cxnSp>
        <p:nvCxnSpPr>
          <p:cNvPr id="14" name="Straight Arrow Connector 13">
            <a:extLst>
              <a:ext uri="{FF2B5EF4-FFF2-40B4-BE49-F238E27FC236}">
                <a16:creationId xmlns:a16="http://schemas.microsoft.com/office/drawing/2014/main" id="{3F790114-7B4A-4F0D-8ACF-CA30F2BE2E78}"/>
              </a:ext>
            </a:extLst>
          </p:cNvPr>
          <p:cNvCxnSpPr>
            <a:stCxn id="37" idx="2"/>
            <a:endCxn id="12" idx="0"/>
          </p:cNvCxnSpPr>
          <p:nvPr/>
        </p:nvCxnSpPr>
        <p:spPr>
          <a:xfrm flipH="1">
            <a:off x="9960915" y="1578273"/>
            <a:ext cx="139238" cy="27261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401382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3C21C-10BC-4913-98C2-77108293B4AE}"/>
              </a:ext>
            </a:extLst>
          </p:cNvPr>
          <p:cNvSpPr>
            <a:spLocks noGrp="1"/>
          </p:cNvSpPr>
          <p:nvPr>
            <p:ph type="title"/>
          </p:nvPr>
        </p:nvSpPr>
        <p:spPr/>
        <p:txBody>
          <a:bodyPr/>
          <a:lstStyle/>
          <a:p>
            <a:r>
              <a:rPr lang="en-US"/>
              <a:t>Here’s what I want the DFDL schema to output</a:t>
            </a:r>
          </a:p>
        </p:txBody>
      </p:sp>
      <p:sp>
        <p:nvSpPr>
          <p:cNvPr id="4" name="Rectangle 3">
            <a:extLst>
              <a:ext uri="{FF2B5EF4-FFF2-40B4-BE49-F238E27FC236}">
                <a16:creationId xmlns:a16="http://schemas.microsoft.com/office/drawing/2014/main" id="{D7832273-42E7-4B0E-8539-104D09B9E408}"/>
              </a:ext>
            </a:extLst>
          </p:cNvPr>
          <p:cNvSpPr/>
          <p:nvPr/>
        </p:nvSpPr>
        <p:spPr>
          <a:xfrm>
            <a:off x="2366075" y="2274838"/>
            <a:ext cx="6979403" cy="2308324"/>
          </a:xfrm>
          <a:prstGeom prst="rect">
            <a:avLst/>
          </a:prstGeom>
          <a:ln>
            <a:solidFill>
              <a:schemeClr val="tx1"/>
            </a:solidFill>
          </a:ln>
        </p:spPr>
        <p:txBody>
          <a:bodyPr wrap="square">
            <a:spAutoFit/>
          </a:bodyPr>
          <a:lstStyle/>
          <a:p>
            <a:r>
              <a:rPr lang="en-US" sz="2400">
                <a:solidFill>
                  <a:srgbClr val="000096"/>
                </a:solidFill>
                <a:highlight>
                  <a:srgbClr val="FFFFFF"/>
                </a:highlight>
              </a:rPr>
              <a:t>&lt;Characteristics&gt;</a:t>
            </a:r>
            <a:r>
              <a:rPr lang="en-US" sz="2400">
                <a:solidFill>
                  <a:srgbClr val="000000"/>
                </a:solidFill>
                <a:highlight>
                  <a:srgbClr val="FFFFFF"/>
                </a:highlight>
              </a:rPr>
              <a:t> </a:t>
            </a:r>
            <a:br>
              <a:rPr lang="en-US" sz="2400">
                <a:solidFill>
                  <a:srgbClr val="000000"/>
                </a:solidFill>
                <a:highlight>
                  <a:srgbClr val="FFFFFF"/>
                </a:highlight>
              </a:rPr>
            </a:br>
            <a:r>
              <a:rPr lang="en-US" sz="2400">
                <a:solidFill>
                  <a:srgbClr val="000000"/>
                </a:solidFill>
                <a:highlight>
                  <a:srgbClr val="FFFFFF"/>
                </a:highlight>
              </a:rPr>
              <a:t>        ** Relocation information was stripped from file </a:t>
            </a:r>
            <a:br>
              <a:rPr lang="en-US" sz="2400">
                <a:solidFill>
                  <a:srgbClr val="000000"/>
                </a:solidFill>
                <a:highlight>
                  <a:srgbClr val="FFFFFF"/>
                </a:highlight>
              </a:rPr>
            </a:br>
            <a:r>
              <a:rPr lang="en-US" sz="2400">
                <a:solidFill>
                  <a:srgbClr val="000000"/>
                </a:solidFill>
                <a:highlight>
                  <a:srgbClr val="FFFFFF"/>
                </a:highlight>
              </a:rPr>
              <a:t>        ** The file is executable </a:t>
            </a:r>
            <a:br>
              <a:rPr lang="en-US" sz="2400">
                <a:solidFill>
                  <a:srgbClr val="000000"/>
                </a:solidFill>
                <a:highlight>
                  <a:srgbClr val="FFFFFF"/>
                </a:highlight>
              </a:rPr>
            </a:br>
            <a:r>
              <a:rPr lang="en-US" sz="2400">
                <a:solidFill>
                  <a:srgbClr val="000000"/>
                </a:solidFill>
                <a:highlight>
                  <a:srgbClr val="FFFFFF"/>
                </a:highlight>
              </a:rPr>
              <a:t>        ** COFF line numbers were stripped from file </a:t>
            </a:r>
            <a:br>
              <a:rPr lang="en-US" sz="2400">
                <a:solidFill>
                  <a:srgbClr val="000000"/>
                </a:solidFill>
                <a:highlight>
                  <a:srgbClr val="FFFFFF"/>
                </a:highlight>
              </a:rPr>
            </a:br>
            <a:r>
              <a:rPr lang="en-US" sz="2400">
                <a:solidFill>
                  <a:srgbClr val="000000"/>
                </a:solidFill>
                <a:highlight>
                  <a:srgbClr val="FFFFFF"/>
                </a:highlight>
              </a:rPr>
              <a:t>        ** The computer supports 32-bit words</a:t>
            </a:r>
            <a:br>
              <a:rPr lang="en-US" sz="2400">
                <a:solidFill>
                  <a:srgbClr val="000000"/>
                </a:solidFill>
                <a:highlight>
                  <a:srgbClr val="FFFFFF"/>
                </a:highlight>
              </a:rPr>
            </a:br>
            <a:r>
              <a:rPr lang="en-US" sz="2400">
                <a:solidFill>
                  <a:srgbClr val="000096"/>
                </a:solidFill>
                <a:highlight>
                  <a:srgbClr val="FFFFFF"/>
                </a:highlight>
              </a:rPr>
              <a:t>&lt;/Characteristics&gt;</a:t>
            </a:r>
          </a:p>
        </p:txBody>
      </p:sp>
      <p:sp>
        <p:nvSpPr>
          <p:cNvPr id="5" name="Footer Placeholder 3">
            <a:extLst>
              <a:ext uri="{FF2B5EF4-FFF2-40B4-BE49-F238E27FC236}">
                <a16:creationId xmlns:a16="http://schemas.microsoft.com/office/drawing/2014/main" id="{7F331843-9A8D-4D80-A6D6-3CA82DC73232}"/>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79148863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74F3B82-E3BD-47A8-887B-8C2810B7F08A}"/>
              </a:ext>
            </a:extLst>
          </p:cNvPr>
          <p:cNvSpPr/>
          <p:nvPr/>
        </p:nvSpPr>
        <p:spPr>
          <a:xfrm>
            <a:off x="2366075" y="2274838"/>
            <a:ext cx="6979403" cy="2308324"/>
          </a:xfrm>
          <a:prstGeom prst="rect">
            <a:avLst/>
          </a:prstGeom>
          <a:ln>
            <a:solidFill>
              <a:schemeClr val="tx1"/>
            </a:solidFill>
          </a:ln>
        </p:spPr>
        <p:txBody>
          <a:bodyPr wrap="square">
            <a:spAutoFit/>
          </a:bodyPr>
          <a:lstStyle/>
          <a:p>
            <a:r>
              <a:rPr lang="en-US" sz="2400">
                <a:solidFill>
                  <a:srgbClr val="000096"/>
                </a:solidFill>
                <a:highlight>
                  <a:srgbClr val="FFFFFF"/>
                </a:highlight>
              </a:rPr>
              <a:t>&lt;Characteristics&gt;</a:t>
            </a:r>
            <a:r>
              <a:rPr lang="en-US" sz="2400">
                <a:solidFill>
                  <a:srgbClr val="000000"/>
                </a:solidFill>
                <a:highlight>
                  <a:srgbClr val="FFFFFF"/>
                </a:highlight>
              </a:rPr>
              <a:t> </a:t>
            </a:r>
            <a:br>
              <a:rPr lang="en-US" sz="2400">
                <a:solidFill>
                  <a:srgbClr val="000000"/>
                </a:solidFill>
                <a:highlight>
                  <a:srgbClr val="FFFFFF"/>
                </a:highlight>
              </a:rPr>
            </a:br>
            <a:r>
              <a:rPr lang="en-US" sz="2400">
                <a:solidFill>
                  <a:srgbClr val="000000"/>
                </a:solidFill>
                <a:highlight>
                  <a:srgbClr val="FFFFFF"/>
                </a:highlight>
              </a:rPr>
              <a:t>        ** Relocation information was stripped from file </a:t>
            </a:r>
            <a:br>
              <a:rPr lang="en-US" sz="2400">
                <a:solidFill>
                  <a:srgbClr val="000000"/>
                </a:solidFill>
                <a:highlight>
                  <a:srgbClr val="FFFFFF"/>
                </a:highlight>
              </a:rPr>
            </a:br>
            <a:r>
              <a:rPr lang="en-US" sz="2400">
                <a:solidFill>
                  <a:srgbClr val="000000"/>
                </a:solidFill>
                <a:highlight>
                  <a:srgbClr val="FFFFFF"/>
                </a:highlight>
              </a:rPr>
              <a:t>        ** The file is executable </a:t>
            </a:r>
            <a:br>
              <a:rPr lang="en-US" sz="2400">
                <a:solidFill>
                  <a:srgbClr val="000000"/>
                </a:solidFill>
                <a:highlight>
                  <a:srgbClr val="FFFFFF"/>
                </a:highlight>
              </a:rPr>
            </a:br>
            <a:r>
              <a:rPr lang="en-US" sz="2400">
                <a:solidFill>
                  <a:srgbClr val="000000"/>
                </a:solidFill>
                <a:highlight>
                  <a:srgbClr val="FFFFFF"/>
                </a:highlight>
              </a:rPr>
              <a:t>        ** COFF line numbers were stripped from file </a:t>
            </a:r>
            <a:br>
              <a:rPr lang="en-US" sz="2400">
                <a:solidFill>
                  <a:srgbClr val="000000"/>
                </a:solidFill>
                <a:highlight>
                  <a:srgbClr val="FFFFFF"/>
                </a:highlight>
              </a:rPr>
            </a:br>
            <a:r>
              <a:rPr lang="en-US" sz="2400">
                <a:solidFill>
                  <a:srgbClr val="000000"/>
                </a:solidFill>
                <a:highlight>
                  <a:srgbClr val="FFFFFF"/>
                </a:highlight>
              </a:rPr>
              <a:t>        ** The computer supports 32-bit words</a:t>
            </a:r>
            <a:br>
              <a:rPr lang="en-US" sz="2400">
                <a:solidFill>
                  <a:srgbClr val="000000"/>
                </a:solidFill>
                <a:highlight>
                  <a:srgbClr val="FFFFFF"/>
                </a:highlight>
              </a:rPr>
            </a:br>
            <a:r>
              <a:rPr lang="en-US" sz="2400">
                <a:solidFill>
                  <a:srgbClr val="000096"/>
                </a:solidFill>
                <a:highlight>
                  <a:srgbClr val="FFFFFF"/>
                </a:highlight>
              </a:rPr>
              <a:t>&lt;/Characteristics&gt;</a:t>
            </a:r>
          </a:p>
        </p:txBody>
      </p:sp>
      <p:sp>
        <p:nvSpPr>
          <p:cNvPr id="2" name="TextBox 1">
            <a:extLst>
              <a:ext uri="{FF2B5EF4-FFF2-40B4-BE49-F238E27FC236}">
                <a16:creationId xmlns:a16="http://schemas.microsoft.com/office/drawing/2014/main" id="{95551820-C65E-4458-99F5-1459D83CEF2A}"/>
              </a:ext>
            </a:extLst>
          </p:cNvPr>
          <p:cNvSpPr txBox="1"/>
          <p:nvPr/>
        </p:nvSpPr>
        <p:spPr>
          <a:xfrm>
            <a:off x="2366075" y="4881966"/>
            <a:ext cx="7289369" cy="1200329"/>
          </a:xfrm>
          <a:prstGeom prst="rect">
            <a:avLst/>
          </a:prstGeom>
          <a:solidFill>
            <a:schemeClr val="bg1">
              <a:lumMod val="85000"/>
            </a:schemeClr>
          </a:solidFill>
        </p:spPr>
        <p:txBody>
          <a:bodyPr wrap="square" rtlCol="0">
            <a:spAutoFit/>
          </a:bodyPr>
          <a:lstStyle/>
          <a:p>
            <a:r>
              <a:rPr lang="en-US" sz="2400"/>
              <a:t>Notice that the strings from all the bits (with a value of 1) are within this one element. That is, there isn’t an element for bit 1, another element for bit 2, and so on.</a:t>
            </a:r>
          </a:p>
        </p:txBody>
      </p:sp>
      <p:sp>
        <p:nvSpPr>
          <p:cNvPr id="6" name="Footer Placeholder 3">
            <a:extLst>
              <a:ext uri="{FF2B5EF4-FFF2-40B4-BE49-F238E27FC236}">
                <a16:creationId xmlns:a16="http://schemas.microsoft.com/office/drawing/2014/main" id="{3749FE72-AA67-46DE-8E21-57056BEF6BF2}"/>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07052795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74F3B82-E3BD-47A8-887B-8C2810B7F08A}"/>
              </a:ext>
            </a:extLst>
          </p:cNvPr>
          <p:cNvSpPr/>
          <p:nvPr/>
        </p:nvSpPr>
        <p:spPr>
          <a:xfrm>
            <a:off x="2366075" y="2274838"/>
            <a:ext cx="6979403" cy="2308324"/>
          </a:xfrm>
          <a:prstGeom prst="rect">
            <a:avLst/>
          </a:prstGeom>
          <a:ln>
            <a:solidFill>
              <a:schemeClr val="tx1"/>
            </a:solidFill>
          </a:ln>
        </p:spPr>
        <p:txBody>
          <a:bodyPr wrap="square">
            <a:spAutoFit/>
          </a:bodyPr>
          <a:lstStyle/>
          <a:p>
            <a:r>
              <a:rPr lang="en-US" sz="2400">
                <a:solidFill>
                  <a:srgbClr val="000096"/>
                </a:solidFill>
                <a:highlight>
                  <a:srgbClr val="FFFFFF"/>
                </a:highlight>
              </a:rPr>
              <a:t>&lt;Characteristics&gt;</a:t>
            </a:r>
            <a:r>
              <a:rPr lang="en-US" sz="2400">
                <a:solidFill>
                  <a:srgbClr val="000000"/>
                </a:solidFill>
                <a:highlight>
                  <a:srgbClr val="FFFFFF"/>
                </a:highlight>
              </a:rPr>
              <a:t> </a:t>
            </a:r>
            <a:br>
              <a:rPr lang="en-US" sz="2400">
                <a:solidFill>
                  <a:srgbClr val="000000"/>
                </a:solidFill>
                <a:highlight>
                  <a:srgbClr val="FFFFFF"/>
                </a:highlight>
              </a:rPr>
            </a:br>
            <a:r>
              <a:rPr lang="en-US" sz="2400">
                <a:solidFill>
                  <a:srgbClr val="000000"/>
                </a:solidFill>
                <a:highlight>
                  <a:srgbClr val="FFFFFF"/>
                </a:highlight>
              </a:rPr>
              <a:t>        ** Relocation information was stripped from file </a:t>
            </a:r>
            <a:br>
              <a:rPr lang="en-US" sz="2400">
                <a:solidFill>
                  <a:srgbClr val="000000"/>
                </a:solidFill>
                <a:highlight>
                  <a:srgbClr val="FFFFFF"/>
                </a:highlight>
              </a:rPr>
            </a:br>
            <a:r>
              <a:rPr lang="en-US" sz="2400">
                <a:solidFill>
                  <a:srgbClr val="000000"/>
                </a:solidFill>
                <a:highlight>
                  <a:srgbClr val="FFFFFF"/>
                </a:highlight>
              </a:rPr>
              <a:t>        ** The file is executable </a:t>
            </a:r>
            <a:br>
              <a:rPr lang="en-US" sz="2400">
                <a:solidFill>
                  <a:srgbClr val="000000"/>
                </a:solidFill>
                <a:highlight>
                  <a:srgbClr val="FFFFFF"/>
                </a:highlight>
              </a:rPr>
            </a:br>
            <a:r>
              <a:rPr lang="en-US" sz="2400">
                <a:solidFill>
                  <a:srgbClr val="000000"/>
                </a:solidFill>
                <a:highlight>
                  <a:srgbClr val="FFFFFF"/>
                </a:highlight>
              </a:rPr>
              <a:t>        ** COFF line numbers were stripped from file </a:t>
            </a:r>
            <a:br>
              <a:rPr lang="en-US" sz="2400">
                <a:solidFill>
                  <a:srgbClr val="000000"/>
                </a:solidFill>
                <a:highlight>
                  <a:srgbClr val="FFFFFF"/>
                </a:highlight>
              </a:rPr>
            </a:br>
            <a:r>
              <a:rPr lang="en-US" sz="2400">
                <a:solidFill>
                  <a:srgbClr val="000000"/>
                </a:solidFill>
                <a:highlight>
                  <a:srgbClr val="FFFFFF"/>
                </a:highlight>
              </a:rPr>
              <a:t>        ** The computer supports 32-bit words</a:t>
            </a:r>
            <a:br>
              <a:rPr lang="en-US" sz="2400">
                <a:solidFill>
                  <a:srgbClr val="000000"/>
                </a:solidFill>
                <a:highlight>
                  <a:srgbClr val="FFFFFF"/>
                </a:highlight>
              </a:rPr>
            </a:br>
            <a:r>
              <a:rPr lang="en-US" sz="2400">
                <a:solidFill>
                  <a:srgbClr val="000096"/>
                </a:solidFill>
                <a:highlight>
                  <a:srgbClr val="FFFFFF"/>
                </a:highlight>
              </a:rPr>
              <a:t>&lt;/Characteristics&gt;</a:t>
            </a:r>
          </a:p>
        </p:txBody>
      </p:sp>
      <p:sp>
        <p:nvSpPr>
          <p:cNvPr id="2" name="TextBox 1">
            <a:extLst>
              <a:ext uri="{FF2B5EF4-FFF2-40B4-BE49-F238E27FC236}">
                <a16:creationId xmlns:a16="http://schemas.microsoft.com/office/drawing/2014/main" id="{95551820-C65E-4458-99F5-1459D83CEF2A}"/>
              </a:ext>
            </a:extLst>
          </p:cNvPr>
          <p:cNvSpPr txBox="1"/>
          <p:nvPr/>
        </p:nvSpPr>
        <p:spPr>
          <a:xfrm>
            <a:off x="2366075" y="4881966"/>
            <a:ext cx="7087891" cy="830997"/>
          </a:xfrm>
          <a:prstGeom prst="rect">
            <a:avLst/>
          </a:prstGeom>
          <a:solidFill>
            <a:schemeClr val="bg1">
              <a:lumMod val="85000"/>
            </a:schemeClr>
          </a:solidFill>
        </p:spPr>
        <p:txBody>
          <a:bodyPr wrap="square" rtlCol="0">
            <a:spAutoFit/>
          </a:bodyPr>
          <a:lstStyle/>
          <a:p>
            <a:r>
              <a:rPr lang="en-US" sz="2400"/>
              <a:t>We will use a hidden xs:group to read in each bit. That xs:group will declare 16 elements, each holding 1 </a:t>
            </a:r>
            <a:r>
              <a:rPr lang="en-US" sz="2400" u="sng"/>
              <a:t>bit</a:t>
            </a:r>
            <a:r>
              <a:rPr lang="en-US" sz="2400"/>
              <a:t>.</a:t>
            </a:r>
          </a:p>
        </p:txBody>
      </p:sp>
      <p:sp>
        <p:nvSpPr>
          <p:cNvPr id="6" name="Footer Placeholder 3">
            <a:extLst>
              <a:ext uri="{FF2B5EF4-FFF2-40B4-BE49-F238E27FC236}">
                <a16:creationId xmlns:a16="http://schemas.microsoft.com/office/drawing/2014/main" id="{29F2746D-B805-4AB1-8833-75A58D92E1B1}"/>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94114371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74F3B82-E3BD-47A8-887B-8C2810B7F08A}"/>
              </a:ext>
            </a:extLst>
          </p:cNvPr>
          <p:cNvSpPr/>
          <p:nvPr/>
        </p:nvSpPr>
        <p:spPr>
          <a:xfrm>
            <a:off x="2366075" y="2274838"/>
            <a:ext cx="6979403" cy="2308324"/>
          </a:xfrm>
          <a:prstGeom prst="rect">
            <a:avLst/>
          </a:prstGeom>
          <a:ln>
            <a:solidFill>
              <a:schemeClr val="tx1"/>
            </a:solidFill>
          </a:ln>
        </p:spPr>
        <p:txBody>
          <a:bodyPr wrap="square">
            <a:spAutoFit/>
          </a:bodyPr>
          <a:lstStyle/>
          <a:p>
            <a:r>
              <a:rPr lang="en-US" sz="2400">
                <a:solidFill>
                  <a:srgbClr val="000096"/>
                </a:solidFill>
                <a:highlight>
                  <a:srgbClr val="FFFFFF"/>
                </a:highlight>
              </a:rPr>
              <a:t>&lt;Characteristics&gt;</a:t>
            </a:r>
            <a:r>
              <a:rPr lang="en-US" sz="2400">
                <a:solidFill>
                  <a:srgbClr val="000000"/>
                </a:solidFill>
                <a:highlight>
                  <a:srgbClr val="FFFFFF"/>
                </a:highlight>
              </a:rPr>
              <a:t> </a:t>
            </a:r>
            <a:br>
              <a:rPr lang="en-US" sz="2400">
                <a:solidFill>
                  <a:srgbClr val="000000"/>
                </a:solidFill>
                <a:highlight>
                  <a:srgbClr val="FFFFFF"/>
                </a:highlight>
              </a:rPr>
            </a:br>
            <a:r>
              <a:rPr lang="en-US" sz="2400">
                <a:solidFill>
                  <a:srgbClr val="000000"/>
                </a:solidFill>
                <a:highlight>
                  <a:srgbClr val="FFFFFF"/>
                </a:highlight>
              </a:rPr>
              <a:t>        ** Relocation information was stripped from file </a:t>
            </a:r>
            <a:br>
              <a:rPr lang="en-US" sz="2400">
                <a:solidFill>
                  <a:srgbClr val="000000"/>
                </a:solidFill>
                <a:highlight>
                  <a:srgbClr val="FFFFFF"/>
                </a:highlight>
              </a:rPr>
            </a:br>
            <a:r>
              <a:rPr lang="en-US" sz="2400">
                <a:solidFill>
                  <a:srgbClr val="000000"/>
                </a:solidFill>
                <a:highlight>
                  <a:srgbClr val="FFFFFF"/>
                </a:highlight>
              </a:rPr>
              <a:t>        ** The file is executable </a:t>
            </a:r>
            <a:br>
              <a:rPr lang="en-US" sz="2400">
                <a:solidFill>
                  <a:srgbClr val="000000"/>
                </a:solidFill>
                <a:highlight>
                  <a:srgbClr val="FFFFFF"/>
                </a:highlight>
              </a:rPr>
            </a:br>
            <a:r>
              <a:rPr lang="en-US" sz="2400">
                <a:solidFill>
                  <a:srgbClr val="000000"/>
                </a:solidFill>
                <a:highlight>
                  <a:srgbClr val="FFFFFF"/>
                </a:highlight>
              </a:rPr>
              <a:t>        ** COFF line numbers were stripped from file </a:t>
            </a:r>
            <a:br>
              <a:rPr lang="en-US" sz="2400">
                <a:solidFill>
                  <a:srgbClr val="000000"/>
                </a:solidFill>
                <a:highlight>
                  <a:srgbClr val="FFFFFF"/>
                </a:highlight>
              </a:rPr>
            </a:br>
            <a:r>
              <a:rPr lang="en-US" sz="2400">
                <a:solidFill>
                  <a:srgbClr val="000000"/>
                </a:solidFill>
                <a:highlight>
                  <a:srgbClr val="FFFFFF"/>
                </a:highlight>
              </a:rPr>
              <a:t>        ** The computer supports 32-bit words</a:t>
            </a:r>
            <a:br>
              <a:rPr lang="en-US" sz="2400">
                <a:solidFill>
                  <a:srgbClr val="000000"/>
                </a:solidFill>
                <a:highlight>
                  <a:srgbClr val="FFFFFF"/>
                </a:highlight>
              </a:rPr>
            </a:br>
            <a:r>
              <a:rPr lang="en-US" sz="2400">
                <a:solidFill>
                  <a:srgbClr val="000096"/>
                </a:solidFill>
                <a:highlight>
                  <a:srgbClr val="FFFFFF"/>
                </a:highlight>
              </a:rPr>
              <a:t>&lt;/Characteristics&gt;</a:t>
            </a:r>
          </a:p>
        </p:txBody>
      </p:sp>
      <p:sp>
        <p:nvSpPr>
          <p:cNvPr id="2" name="TextBox 1">
            <a:extLst>
              <a:ext uri="{FF2B5EF4-FFF2-40B4-BE49-F238E27FC236}">
                <a16:creationId xmlns:a16="http://schemas.microsoft.com/office/drawing/2014/main" id="{95551820-C65E-4458-99F5-1459D83CEF2A}"/>
              </a:ext>
            </a:extLst>
          </p:cNvPr>
          <p:cNvSpPr txBox="1"/>
          <p:nvPr/>
        </p:nvSpPr>
        <p:spPr>
          <a:xfrm>
            <a:off x="2366075" y="4881966"/>
            <a:ext cx="7351362" cy="1200329"/>
          </a:xfrm>
          <a:prstGeom prst="rect">
            <a:avLst/>
          </a:prstGeom>
          <a:solidFill>
            <a:schemeClr val="bg1">
              <a:lumMod val="85000"/>
            </a:schemeClr>
          </a:solidFill>
        </p:spPr>
        <p:txBody>
          <a:bodyPr wrap="square" rtlCol="0">
            <a:spAutoFit/>
          </a:bodyPr>
          <a:lstStyle/>
          <a:p>
            <a:r>
              <a:rPr lang="en-US" sz="2400"/>
              <a:t>The value of this &lt;Characteristics&gt; element will be the concatenation of the strings for each element in xs:group with a value of 1.</a:t>
            </a:r>
          </a:p>
        </p:txBody>
      </p:sp>
      <p:sp>
        <p:nvSpPr>
          <p:cNvPr id="6" name="Footer Placeholder 3">
            <a:extLst>
              <a:ext uri="{FF2B5EF4-FFF2-40B4-BE49-F238E27FC236}">
                <a16:creationId xmlns:a16="http://schemas.microsoft.com/office/drawing/2014/main" id="{B8AE630D-A923-44DF-B77A-81894B84C160}"/>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01613751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0A7EC-C917-461F-80AA-2B9AE304FB0E}"/>
              </a:ext>
            </a:extLst>
          </p:cNvPr>
          <p:cNvSpPr>
            <a:spLocks noGrp="1"/>
          </p:cNvSpPr>
          <p:nvPr>
            <p:ph type="title"/>
          </p:nvPr>
        </p:nvSpPr>
        <p:spPr/>
        <p:txBody>
          <a:bodyPr/>
          <a:lstStyle/>
          <a:p>
            <a:r>
              <a:rPr lang="en-US"/>
              <a:t>Use this to consume a single bit</a:t>
            </a:r>
          </a:p>
        </p:txBody>
      </p:sp>
      <p:sp>
        <p:nvSpPr>
          <p:cNvPr id="4" name="Footer Placeholder 3">
            <a:extLst>
              <a:ext uri="{FF2B5EF4-FFF2-40B4-BE49-F238E27FC236}">
                <a16:creationId xmlns:a16="http://schemas.microsoft.com/office/drawing/2014/main" id="{89B0117E-7E80-4229-81C1-C0A2FF9277E6}"/>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0A2A1367-7DD3-4C5F-8794-FC644870EE6D}"/>
              </a:ext>
            </a:extLst>
          </p:cNvPr>
          <p:cNvSpPr/>
          <p:nvPr/>
        </p:nvSpPr>
        <p:spPr>
          <a:xfrm>
            <a:off x="738752" y="2505670"/>
            <a:ext cx="10373533" cy="923330"/>
          </a:xfrm>
          <a:prstGeom prst="rect">
            <a:avLst/>
          </a:prstGeom>
          <a:ln>
            <a:solidFill>
              <a:schemeClr val="tx1"/>
            </a:solidFill>
          </a:ln>
        </p:spPr>
        <p:txBody>
          <a:bodyPr wrap="square">
            <a:spAutoFit/>
          </a:bodyPr>
          <a:lstStyle/>
          <a:p>
            <a:r>
              <a:rPr lang="en-US">
                <a:solidFill>
                  <a:srgbClr val="003296"/>
                </a:solidFill>
                <a:highlight>
                  <a:srgbClr val="FFFFFF"/>
                </a:highlight>
              </a:rPr>
              <a:t>&lt;xs:simpleType</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"unsignedint1"</a:t>
            </a:r>
            <a:r>
              <a:rPr lang="en-US">
                <a:solidFill>
                  <a:srgbClr val="F5844C"/>
                </a:solidFill>
                <a:highlight>
                  <a:srgbClr val="FFFFFF"/>
                </a:highlight>
              </a:rPr>
              <a:t> dfdl:length</a:t>
            </a:r>
            <a:r>
              <a:rPr lang="en-US">
                <a:solidFill>
                  <a:srgbClr val="FF8040"/>
                </a:solidFill>
                <a:highlight>
                  <a:srgbClr val="FFFFFF"/>
                </a:highlight>
              </a:rPr>
              <a:t>=</a:t>
            </a:r>
            <a:r>
              <a:rPr lang="en-US">
                <a:solidFill>
                  <a:srgbClr val="993300"/>
                </a:solidFill>
                <a:highlight>
                  <a:srgbClr val="FFFFFF"/>
                </a:highlight>
              </a:rPr>
              <a:t>"1"</a:t>
            </a: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"explicit"</a:t>
            </a:r>
            <a:r>
              <a:rPr lang="en-US">
                <a:solidFill>
                  <a:srgbClr val="F5844C"/>
                </a:solidFill>
                <a:highlight>
                  <a:srgbClr val="FFFFFF"/>
                </a:highlight>
              </a:rPr>
              <a:t> dfdl:alignmentUnits</a:t>
            </a:r>
            <a:r>
              <a:rPr lang="en-US">
                <a:solidFill>
                  <a:srgbClr val="FF8040"/>
                </a:solidFill>
                <a:highlight>
                  <a:srgbClr val="FFFFFF"/>
                </a:highlight>
              </a:rPr>
              <a:t>=</a:t>
            </a:r>
            <a:r>
              <a:rPr lang="en-US">
                <a:solidFill>
                  <a:srgbClr val="993300"/>
                </a:solidFill>
                <a:highlight>
                  <a:srgbClr val="FFFFFF"/>
                </a:highlight>
              </a:rPr>
              <a:t>"bits"</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&lt;xs:restriction</a:t>
            </a:r>
            <a:r>
              <a:rPr lang="en-US">
                <a:solidFill>
                  <a:srgbClr val="F5844C"/>
                </a:solidFill>
                <a:highlight>
                  <a:srgbClr val="FFFFFF"/>
                </a:highlight>
              </a:rPr>
              <a:t> base</a:t>
            </a:r>
            <a:r>
              <a:rPr lang="en-US">
                <a:solidFill>
                  <a:srgbClr val="FF8040"/>
                </a:solidFill>
                <a:highlight>
                  <a:srgbClr val="FFFFFF"/>
                </a:highlight>
              </a:rPr>
              <a:t>=</a:t>
            </a:r>
            <a:r>
              <a:rPr lang="en-US">
                <a:solidFill>
                  <a:srgbClr val="993300"/>
                </a:solidFill>
                <a:highlight>
                  <a:srgbClr val="FFFFFF"/>
                </a:highlight>
              </a:rPr>
              <a:t>"xs:unsignedInt"</a:t>
            </a:r>
            <a:r>
              <a:rPr lang="en-US">
                <a:solidFill>
                  <a:srgbClr val="000096"/>
                </a:solidFill>
                <a:highlight>
                  <a:srgbClr val="FFFFFF"/>
                </a:highlight>
              </a:rPr>
              <a:t>/&gt;</a:t>
            </a:r>
            <a:br>
              <a:rPr lang="en-US">
                <a:solidFill>
                  <a:srgbClr val="000000"/>
                </a:solidFill>
                <a:highlight>
                  <a:srgbClr val="FFFFFF"/>
                </a:highlight>
              </a:rPr>
            </a:br>
            <a:r>
              <a:rPr lang="en-US">
                <a:solidFill>
                  <a:srgbClr val="003296"/>
                </a:solidFill>
                <a:highlight>
                  <a:srgbClr val="FFFFFF"/>
                </a:highlight>
              </a:rPr>
              <a:t>&lt;/xs:simpleType&gt;</a:t>
            </a:r>
          </a:p>
        </p:txBody>
      </p:sp>
    </p:spTree>
    <p:extLst>
      <p:ext uri="{BB962C8B-B14F-4D97-AF65-F5344CB8AC3E}">
        <p14:creationId xmlns:p14="http://schemas.microsoft.com/office/powerpoint/2010/main" val="340642431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3C7FA7-C72E-47D7-B8C2-9D70F75F0872}"/>
              </a:ext>
            </a:extLst>
          </p:cNvPr>
          <p:cNvSpPr/>
          <p:nvPr/>
        </p:nvSpPr>
        <p:spPr>
          <a:xfrm>
            <a:off x="738752" y="2505670"/>
            <a:ext cx="10373533" cy="923330"/>
          </a:xfrm>
          <a:prstGeom prst="rect">
            <a:avLst/>
          </a:prstGeom>
          <a:ln>
            <a:solidFill>
              <a:schemeClr val="tx1"/>
            </a:solidFill>
          </a:ln>
        </p:spPr>
        <p:txBody>
          <a:bodyPr wrap="square">
            <a:spAutoFit/>
          </a:bodyPr>
          <a:lstStyle/>
          <a:p>
            <a:r>
              <a:rPr lang="en-US">
                <a:solidFill>
                  <a:srgbClr val="003296"/>
                </a:solidFill>
                <a:highlight>
                  <a:srgbClr val="FFFFFF"/>
                </a:highlight>
              </a:rPr>
              <a:t>&lt;xs:simpleType</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"unsignedint1"</a:t>
            </a:r>
            <a:r>
              <a:rPr lang="en-US">
                <a:solidFill>
                  <a:srgbClr val="F5844C"/>
                </a:solidFill>
                <a:highlight>
                  <a:srgbClr val="FFFFFF"/>
                </a:highlight>
              </a:rPr>
              <a:t> dfdl:length</a:t>
            </a:r>
            <a:r>
              <a:rPr lang="en-US">
                <a:solidFill>
                  <a:srgbClr val="FF8040"/>
                </a:solidFill>
                <a:highlight>
                  <a:srgbClr val="FFFFFF"/>
                </a:highlight>
              </a:rPr>
              <a:t>=</a:t>
            </a:r>
            <a:r>
              <a:rPr lang="en-US">
                <a:solidFill>
                  <a:srgbClr val="993300"/>
                </a:solidFill>
                <a:highlight>
                  <a:srgbClr val="FFFFFF"/>
                </a:highlight>
              </a:rPr>
              <a:t>"1"</a:t>
            </a: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"explicit"</a:t>
            </a:r>
            <a:r>
              <a:rPr lang="en-US">
                <a:solidFill>
                  <a:srgbClr val="F5844C"/>
                </a:solidFill>
                <a:highlight>
                  <a:srgbClr val="FFFFFF"/>
                </a:highlight>
              </a:rPr>
              <a:t> dfdl:alignmentUnits</a:t>
            </a:r>
            <a:r>
              <a:rPr lang="en-US">
                <a:solidFill>
                  <a:srgbClr val="FF8040"/>
                </a:solidFill>
                <a:highlight>
                  <a:srgbClr val="FFFFFF"/>
                </a:highlight>
              </a:rPr>
              <a:t>=</a:t>
            </a:r>
            <a:r>
              <a:rPr lang="en-US">
                <a:solidFill>
                  <a:srgbClr val="993300"/>
                </a:solidFill>
                <a:highlight>
                  <a:srgbClr val="FFFFFF"/>
                </a:highlight>
              </a:rPr>
              <a:t>"bits"</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&lt;xs:restriction</a:t>
            </a:r>
            <a:r>
              <a:rPr lang="en-US">
                <a:solidFill>
                  <a:srgbClr val="F5844C"/>
                </a:solidFill>
                <a:highlight>
                  <a:srgbClr val="FFFFFF"/>
                </a:highlight>
              </a:rPr>
              <a:t> base</a:t>
            </a:r>
            <a:r>
              <a:rPr lang="en-US">
                <a:solidFill>
                  <a:srgbClr val="FF8040"/>
                </a:solidFill>
                <a:highlight>
                  <a:srgbClr val="FFFFFF"/>
                </a:highlight>
              </a:rPr>
              <a:t>=</a:t>
            </a:r>
            <a:r>
              <a:rPr lang="en-US">
                <a:solidFill>
                  <a:srgbClr val="993300"/>
                </a:solidFill>
                <a:highlight>
                  <a:srgbClr val="FFFFFF"/>
                </a:highlight>
              </a:rPr>
              <a:t>"xs:unsignedInt"</a:t>
            </a:r>
            <a:r>
              <a:rPr lang="en-US">
                <a:solidFill>
                  <a:srgbClr val="000096"/>
                </a:solidFill>
                <a:highlight>
                  <a:srgbClr val="FFFFFF"/>
                </a:highlight>
              </a:rPr>
              <a:t>/&gt;</a:t>
            </a:r>
            <a:br>
              <a:rPr lang="en-US">
                <a:solidFill>
                  <a:srgbClr val="000000"/>
                </a:solidFill>
                <a:highlight>
                  <a:srgbClr val="FFFFFF"/>
                </a:highlight>
              </a:rPr>
            </a:br>
            <a:r>
              <a:rPr lang="en-US">
                <a:solidFill>
                  <a:srgbClr val="003296"/>
                </a:solidFill>
                <a:highlight>
                  <a:srgbClr val="FFFFFF"/>
                </a:highlight>
              </a:rPr>
              <a:t>&lt;/xs:simpleType&gt;</a:t>
            </a:r>
          </a:p>
        </p:txBody>
      </p:sp>
      <p:sp>
        <p:nvSpPr>
          <p:cNvPr id="6" name="Speech Bubble: Rectangle 5">
            <a:extLst>
              <a:ext uri="{FF2B5EF4-FFF2-40B4-BE49-F238E27FC236}">
                <a16:creationId xmlns:a16="http://schemas.microsoft.com/office/drawing/2014/main" id="{F497438B-324D-4D4B-9723-06AA2B40DA3D}"/>
              </a:ext>
            </a:extLst>
          </p:cNvPr>
          <p:cNvSpPr/>
          <p:nvPr/>
        </p:nvSpPr>
        <p:spPr>
          <a:xfrm>
            <a:off x="8059119" y="96837"/>
            <a:ext cx="3099661" cy="1452994"/>
          </a:xfrm>
          <a:prstGeom prst="wedgeRectCallout">
            <a:avLst>
              <a:gd name="adj1" fmla="val -118333"/>
              <a:gd name="adj2" fmla="val 1072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Times New Roman" panose="02020603050405020304" pitchFamily="18" charset="0"/>
              </a:rPr>
              <a:t>T</a:t>
            </a:r>
            <a:r>
              <a:rPr lang="en-US"/>
              <a:t>he length of the input is 1 bit.</a:t>
            </a:r>
            <a:endParaRPr lang="en-US">
              <a:cs typeface="Times New Roman" panose="02020603050405020304" pitchFamily="18" charset="0"/>
            </a:endParaRPr>
          </a:p>
        </p:txBody>
      </p:sp>
      <p:sp>
        <p:nvSpPr>
          <p:cNvPr id="2" name="Oval 1">
            <a:extLst>
              <a:ext uri="{FF2B5EF4-FFF2-40B4-BE49-F238E27FC236}">
                <a16:creationId xmlns:a16="http://schemas.microsoft.com/office/drawing/2014/main" id="{311AD406-C039-4848-8CDB-AFB6298660AB}"/>
              </a:ext>
            </a:extLst>
          </p:cNvPr>
          <p:cNvSpPr/>
          <p:nvPr/>
        </p:nvSpPr>
        <p:spPr>
          <a:xfrm>
            <a:off x="10104895" y="2355742"/>
            <a:ext cx="883403" cy="557939"/>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3">
            <a:extLst>
              <a:ext uri="{FF2B5EF4-FFF2-40B4-BE49-F238E27FC236}">
                <a16:creationId xmlns:a16="http://schemas.microsoft.com/office/drawing/2014/main" id="{C141C8A2-6997-46F1-AF8B-EDD5604927E8}"/>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
        <p:nvSpPr>
          <p:cNvPr id="8" name="Oval 7">
            <a:extLst>
              <a:ext uri="{FF2B5EF4-FFF2-40B4-BE49-F238E27FC236}">
                <a16:creationId xmlns:a16="http://schemas.microsoft.com/office/drawing/2014/main" id="{40D8322D-7931-44FC-8B07-6651698EA66C}"/>
              </a:ext>
            </a:extLst>
          </p:cNvPr>
          <p:cNvSpPr/>
          <p:nvPr/>
        </p:nvSpPr>
        <p:spPr>
          <a:xfrm>
            <a:off x="4259451" y="2409396"/>
            <a:ext cx="1836549" cy="557939"/>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168628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A29F22-E325-4CD4-BB6D-D61559686EB6}"/>
              </a:ext>
            </a:extLst>
          </p:cNvPr>
          <p:cNvSpPr/>
          <p:nvPr/>
        </p:nvSpPr>
        <p:spPr>
          <a:xfrm>
            <a:off x="702591" y="166568"/>
            <a:ext cx="9572785" cy="6524863"/>
          </a:xfrm>
          <a:prstGeom prst="rect">
            <a:avLst/>
          </a:prstGeom>
          <a:ln>
            <a:solidFill>
              <a:schemeClr val="tx1"/>
            </a:solidFill>
          </a:ln>
        </p:spPr>
        <p:txBody>
          <a:bodyPr wrap="square">
            <a:spAutoFit/>
          </a:bodyPr>
          <a:lstStyle/>
          <a:p>
            <a:r>
              <a:rPr lang="en-US" sz="1100">
                <a:solidFill>
                  <a:srgbClr val="003296"/>
                </a:solidFill>
                <a:highlight>
                  <a:srgbClr val="FFFFFF"/>
                </a:highlight>
              </a:rPr>
              <a:t>&lt;xs:group</a:t>
            </a:r>
            <a:r>
              <a:rPr lang="en-US" sz="1100">
                <a:solidFill>
                  <a:srgbClr val="F5844C"/>
                </a:solidFill>
                <a:highlight>
                  <a:srgbClr val="FFFFFF"/>
                </a:highlight>
              </a:rPr>
              <a:t> name</a:t>
            </a:r>
            <a:r>
              <a:rPr lang="en-US" sz="1100">
                <a:solidFill>
                  <a:srgbClr val="FF8040"/>
                </a:solidFill>
                <a:highlight>
                  <a:srgbClr val="FFFFFF"/>
                </a:highlight>
              </a:rPr>
              <a:t>=</a:t>
            </a:r>
            <a:r>
              <a:rPr lang="en-US" sz="1100">
                <a:solidFill>
                  <a:srgbClr val="993300"/>
                </a:solidFill>
                <a:highlight>
                  <a:srgbClr val="FFFFFF"/>
                </a:highlight>
              </a:rPr>
              <a:t>"</a:t>
            </a:r>
            <a:r>
              <a:rPr lang="en-US" sz="1100">
                <a:solidFill>
                  <a:srgbClr val="993300"/>
                </a:solidFill>
                <a:highlight>
                  <a:srgbClr val="FFFF00"/>
                </a:highlight>
              </a:rPr>
              <a:t>hidden_characteristics_Group</a:t>
            </a:r>
            <a:r>
              <a:rPr lang="en-US" sz="1100">
                <a:solidFill>
                  <a:srgbClr val="993300"/>
                </a:solidFill>
                <a:highlight>
                  <a:srgbClr val="FFFFFF"/>
                </a:highlight>
              </a:rPr>
              <a:t>"</a:t>
            </a:r>
            <a:r>
              <a:rPr lang="en-US" sz="1100">
                <a:solidFill>
                  <a:srgbClr val="000096"/>
                </a:solidFill>
                <a:highlight>
                  <a:srgbClr val="FFFFFF"/>
                </a:highlight>
              </a:rPr>
              <a:t>&gt;</a:t>
            </a:r>
            <a:r>
              <a:rPr lang="en-US" sz="1100">
                <a:solidFill>
                  <a:srgbClr val="000000"/>
                </a:solidFill>
                <a:highlight>
                  <a:srgbClr val="FFFFFF"/>
                </a:highlight>
              </a:rPr>
              <a:t> </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&lt;xs:sequence</a:t>
            </a:r>
            <a:r>
              <a:rPr lang="en-US" sz="1100">
                <a:solidFill>
                  <a:srgbClr val="F5844C"/>
                </a:solidFill>
                <a:highlight>
                  <a:srgbClr val="FFFFFF"/>
                </a:highlight>
              </a:rPr>
              <a:t> dfdl:alignmentUnits</a:t>
            </a:r>
            <a:r>
              <a:rPr lang="en-US" sz="1100">
                <a:solidFill>
                  <a:srgbClr val="FF8040"/>
                </a:solidFill>
                <a:highlight>
                  <a:srgbClr val="FFFFFF"/>
                </a:highlight>
              </a:rPr>
              <a:t>=</a:t>
            </a:r>
            <a:r>
              <a:rPr lang="en-US" sz="1100">
                <a:solidFill>
                  <a:srgbClr val="993300"/>
                </a:solidFill>
                <a:highlight>
                  <a:srgbClr val="FFFFFF"/>
                </a:highlight>
              </a:rPr>
              <a:t>"bits"</a:t>
            </a:r>
            <a:r>
              <a:rPr lang="en-US" sz="1100">
                <a:solidFill>
                  <a:srgbClr val="000096"/>
                </a:solidFill>
                <a:highlight>
                  <a:srgbClr val="FFFFFF"/>
                </a:highlight>
              </a:rPr>
              <a: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&lt;xs:element</a:t>
            </a:r>
            <a:r>
              <a:rPr lang="en-US" sz="1100">
                <a:solidFill>
                  <a:srgbClr val="F5844C"/>
                </a:solidFill>
                <a:highlight>
                  <a:srgbClr val="FFFFFF"/>
                </a:highlight>
              </a:rPr>
              <a:t> name</a:t>
            </a:r>
            <a:r>
              <a:rPr lang="en-US" sz="1100">
                <a:solidFill>
                  <a:srgbClr val="FF8040"/>
                </a:solidFill>
                <a:highlight>
                  <a:srgbClr val="FFFFFF"/>
                </a:highlight>
              </a:rPr>
              <a:t>=</a:t>
            </a:r>
            <a:r>
              <a:rPr lang="en-US" sz="1100">
                <a:solidFill>
                  <a:srgbClr val="993300"/>
                </a:solidFill>
                <a:highlight>
                  <a:srgbClr val="FFFFFF"/>
                </a:highlight>
              </a:rPr>
              <a:t>"Hidden_characteristic_bit8"</a:t>
            </a:r>
            <a:r>
              <a:rPr lang="en-US" sz="1100">
                <a:solidFill>
                  <a:srgbClr val="F5844C"/>
                </a:solidFill>
                <a:highlight>
                  <a:srgbClr val="FFFFFF"/>
                </a:highlight>
              </a:rPr>
              <a:t> type</a:t>
            </a:r>
            <a:r>
              <a:rPr lang="en-US" sz="1100">
                <a:solidFill>
                  <a:srgbClr val="FF8040"/>
                </a:solidFill>
                <a:highlight>
                  <a:srgbClr val="FFFFFF"/>
                </a:highlight>
              </a:rPr>
              <a:t>=</a:t>
            </a:r>
            <a:r>
              <a:rPr lang="en-US" sz="1100">
                <a:solidFill>
                  <a:srgbClr val="993300"/>
                </a:solidFill>
                <a:highlight>
                  <a:srgbClr val="FFFFFF"/>
                </a:highlight>
              </a:rPr>
              <a:t>"unsignedint1"</a:t>
            </a:r>
            <a:r>
              <a:rPr lang="en-US" sz="1100">
                <a:solidFill>
                  <a:srgbClr val="F5844C"/>
                </a:solidFill>
                <a:highlight>
                  <a:srgbClr val="FFFFFF"/>
                </a:highlight>
              </a:rPr>
              <a:t> </a:t>
            </a:r>
            <a:br>
              <a:rPr lang="en-US" sz="1100">
                <a:solidFill>
                  <a:srgbClr val="000000"/>
                </a:solidFill>
                <a:highlight>
                  <a:srgbClr val="FFFFFF"/>
                </a:highlight>
              </a:rPr>
            </a:br>
            <a:r>
              <a:rPr lang="en-US" sz="1100">
                <a:solidFill>
                  <a:srgbClr val="F5844C"/>
                </a:solidFill>
                <a:highlight>
                  <a:srgbClr val="FFFFFF"/>
                </a:highlight>
              </a:rPr>
              <a:t>            dfdl:outputValueCalc</a:t>
            </a:r>
            <a:r>
              <a:rPr lang="en-US" sz="1100">
                <a:solidFill>
                  <a:srgbClr val="FF8040"/>
                </a:solidFill>
                <a:highlight>
                  <a:srgbClr val="FFFFFF"/>
                </a:highlight>
              </a:rPr>
              <a:t>=</a:t>
            </a:r>
            <a:r>
              <a:rPr lang="en-US" sz="1100">
                <a:solidFill>
                  <a:srgbClr val="993300"/>
                </a:solidFill>
                <a:highlight>
                  <a:srgbClr val="FFFFFF"/>
                </a:highlight>
              </a:rPr>
              <a:t>'{ if (fn:contains(../Characteristics, "The bytes of the word are in little endian format")) then 1 else 0 }'</a:t>
            </a:r>
            <a:r>
              <a:rPr lang="en-US" sz="1100">
                <a:solidFill>
                  <a:srgbClr val="F5844C"/>
                </a:solidFill>
                <a:highlight>
                  <a:srgbClr val="FFFFFF"/>
                </a:highlight>
              </a:rPr>
              <a:t> </a:t>
            </a:r>
            <a:r>
              <a:rPr lang="en-US" sz="1100">
                <a:solidFill>
                  <a:srgbClr val="000096"/>
                </a:solidFill>
                <a:highlight>
                  <a:srgbClr val="FFFFFF"/>
                </a:highlight>
              </a:rPr>
              <a: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&lt;xs:element</a:t>
            </a:r>
            <a:r>
              <a:rPr lang="en-US" sz="1100">
                <a:solidFill>
                  <a:srgbClr val="F5844C"/>
                </a:solidFill>
                <a:highlight>
                  <a:srgbClr val="FFFFFF"/>
                </a:highlight>
              </a:rPr>
              <a:t> name</a:t>
            </a:r>
            <a:r>
              <a:rPr lang="en-US" sz="1100">
                <a:solidFill>
                  <a:srgbClr val="FF8040"/>
                </a:solidFill>
                <a:highlight>
                  <a:srgbClr val="FFFFFF"/>
                </a:highlight>
              </a:rPr>
              <a:t>=</a:t>
            </a:r>
            <a:r>
              <a:rPr lang="en-US" sz="1100">
                <a:solidFill>
                  <a:srgbClr val="993300"/>
                </a:solidFill>
                <a:highlight>
                  <a:srgbClr val="FFFFFF"/>
                </a:highlight>
              </a:rPr>
              <a:t>"Hidden_characteristic_bit7"</a:t>
            </a:r>
            <a:r>
              <a:rPr lang="en-US" sz="1100">
                <a:solidFill>
                  <a:srgbClr val="F5844C"/>
                </a:solidFill>
                <a:highlight>
                  <a:srgbClr val="FFFFFF"/>
                </a:highlight>
              </a:rPr>
              <a:t> type</a:t>
            </a:r>
            <a:r>
              <a:rPr lang="en-US" sz="1100">
                <a:solidFill>
                  <a:srgbClr val="FF8040"/>
                </a:solidFill>
                <a:highlight>
                  <a:srgbClr val="FFFFFF"/>
                </a:highlight>
              </a:rPr>
              <a:t>=</a:t>
            </a:r>
            <a:r>
              <a:rPr lang="en-US" sz="1100">
                <a:solidFill>
                  <a:srgbClr val="993300"/>
                </a:solidFill>
                <a:highlight>
                  <a:srgbClr val="FFFFFF"/>
                </a:highlight>
              </a:rPr>
              <a:t>"unsignedint1"</a:t>
            </a:r>
            <a:br>
              <a:rPr lang="en-US" sz="1100">
                <a:solidFill>
                  <a:srgbClr val="000000"/>
                </a:solidFill>
                <a:highlight>
                  <a:srgbClr val="FFFFFF"/>
                </a:highlight>
              </a:rPr>
            </a:br>
            <a:r>
              <a:rPr lang="en-US" sz="1100">
                <a:solidFill>
                  <a:srgbClr val="F5844C"/>
                </a:solidFill>
                <a:highlight>
                  <a:srgbClr val="FFFFFF"/>
                </a:highlight>
              </a:rPr>
              <a:t>            dfdl:outputValueCalc</a:t>
            </a:r>
            <a:r>
              <a:rPr lang="en-US" sz="1100">
                <a:solidFill>
                  <a:srgbClr val="FF8040"/>
                </a:solidFill>
                <a:highlight>
                  <a:srgbClr val="FFFFFF"/>
                </a:highlight>
              </a:rPr>
              <a:t>=</a:t>
            </a:r>
            <a:r>
              <a:rPr lang="en-US" sz="1100">
                <a:solidFill>
                  <a:srgbClr val="993300"/>
                </a:solidFill>
                <a:highlight>
                  <a:srgbClr val="FFFFFF"/>
                </a:highlight>
              </a:rPr>
              <a:t>'{ if (fn:contains(../Characteristics, "This flag is reserved for future use")) then 1 else 0 }'</a:t>
            </a:r>
            <a:r>
              <a:rPr lang="en-US" sz="1100">
                <a:solidFill>
                  <a:srgbClr val="F5844C"/>
                </a:solidFill>
                <a:highlight>
                  <a:srgbClr val="FFFFFF"/>
                </a:highlight>
              </a:rPr>
              <a:t> </a:t>
            </a:r>
            <a:r>
              <a:rPr lang="en-US" sz="1100">
                <a:solidFill>
                  <a:srgbClr val="000096"/>
                </a:solidFill>
                <a:highlight>
                  <a:srgbClr val="FFFFFF"/>
                </a:highlight>
              </a:rPr>
              <a: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&lt;xs:element</a:t>
            </a:r>
            <a:r>
              <a:rPr lang="en-US" sz="1100">
                <a:solidFill>
                  <a:srgbClr val="F5844C"/>
                </a:solidFill>
                <a:highlight>
                  <a:srgbClr val="FFFFFF"/>
                </a:highlight>
              </a:rPr>
              <a:t> name</a:t>
            </a:r>
            <a:r>
              <a:rPr lang="en-US" sz="1100">
                <a:solidFill>
                  <a:srgbClr val="FF8040"/>
                </a:solidFill>
                <a:highlight>
                  <a:srgbClr val="FFFFFF"/>
                </a:highlight>
              </a:rPr>
              <a:t>=</a:t>
            </a:r>
            <a:r>
              <a:rPr lang="en-US" sz="1100">
                <a:solidFill>
                  <a:srgbClr val="993300"/>
                </a:solidFill>
                <a:highlight>
                  <a:srgbClr val="FFFFFF"/>
                </a:highlight>
              </a:rPr>
              <a:t>"Hidden_characteristic_bit6"</a:t>
            </a:r>
            <a:r>
              <a:rPr lang="en-US" sz="1100">
                <a:solidFill>
                  <a:srgbClr val="F5844C"/>
                </a:solidFill>
                <a:highlight>
                  <a:srgbClr val="FFFFFF"/>
                </a:highlight>
              </a:rPr>
              <a:t> type</a:t>
            </a:r>
            <a:r>
              <a:rPr lang="en-US" sz="1100">
                <a:solidFill>
                  <a:srgbClr val="FF8040"/>
                </a:solidFill>
                <a:highlight>
                  <a:srgbClr val="FFFFFF"/>
                </a:highlight>
              </a:rPr>
              <a:t>=</a:t>
            </a:r>
            <a:r>
              <a:rPr lang="en-US" sz="1100">
                <a:solidFill>
                  <a:srgbClr val="993300"/>
                </a:solidFill>
                <a:highlight>
                  <a:srgbClr val="FFFFFF"/>
                </a:highlight>
              </a:rPr>
              <a:t>"unsignedint1"</a:t>
            </a:r>
            <a:br>
              <a:rPr lang="en-US" sz="1100">
                <a:solidFill>
                  <a:srgbClr val="000000"/>
                </a:solidFill>
                <a:highlight>
                  <a:srgbClr val="FFFFFF"/>
                </a:highlight>
              </a:rPr>
            </a:br>
            <a:r>
              <a:rPr lang="en-US" sz="1100">
                <a:solidFill>
                  <a:srgbClr val="F5844C"/>
                </a:solidFill>
                <a:highlight>
                  <a:srgbClr val="FFFFFF"/>
                </a:highlight>
              </a:rPr>
              <a:t>            dfdl:outputValueCalc</a:t>
            </a:r>
            <a:r>
              <a:rPr lang="en-US" sz="1100">
                <a:solidFill>
                  <a:srgbClr val="FF8040"/>
                </a:solidFill>
                <a:highlight>
                  <a:srgbClr val="FFFFFF"/>
                </a:highlight>
              </a:rPr>
              <a:t>=</a:t>
            </a:r>
            <a:r>
              <a:rPr lang="en-US" sz="1100">
                <a:solidFill>
                  <a:srgbClr val="993300"/>
                </a:solidFill>
                <a:highlight>
                  <a:srgbClr val="FFFFFF"/>
                </a:highlight>
              </a:rPr>
              <a:t>'{ if (fn:contains(../Characteristics, "The application can handle addresses greater than 2 GB")) then 1 else 0 }'</a:t>
            </a:r>
            <a:r>
              <a:rPr lang="en-US" sz="1100">
                <a:solidFill>
                  <a:srgbClr val="F5844C"/>
                </a:solidFill>
                <a:highlight>
                  <a:srgbClr val="FFFFFF"/>
                </a:highlight>
              </a:rPr>
              <a:t> </a:t>
            </a:r>
            <a:r>
              <a:rPr lang="en-US" sz="1100">
                <a:solidFill>
                  <a:srgbClr val="000096"/>
                </a:solidFill>
                <a:highlight>
                  <a:srgbClr val="FFFFFF"/>
                </a:highlight>
              </a:rPr>
              <a: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&lt;xs:element</a:t>
            </a:r>
            <a:r>
              <a:rPr lang="en-US" sz="1100">
                <a:solidFill>
                  <a:srgbClr val="F5844C"/>
                </a:solidFill>
                <a:highlight>
                  <a:srgbClr val="FFFFFF"/>
                </a:highlight>
              </a:rPr>
              <a:t> name</a:t>
            </a:r>
            <a:r>
              <a:rPr lang="en-US" sz="1100">
                <a:solidFill>
                  <a:srgbClr val="FF8040"/>
                </a:solidFill>
                <a:highlight>
                  <a:srgbClr val="FFFFFF"/>
                </a:highlight>
              </a:rPr>
              <a:t>=</a:t>
            </a:r>
            <a:r>
              <a:rPr lang="en-US" sz="1100">
                <a:solidFill>
                  <a:srgbClr val="993300"/>
                </a:solidFill>
                <a:highlight>
                  <a:srgbClr val="FFFFFF"/>
                </a:highlight>
              </a:rPr>
              <a:t>"Hidden_characteristic_bit5"</a:t>
            </a:r>
            <a:r>
              <a:rPr lang="en-US" sz="1100">
                <a:solidFill>
                  <a:srgbClr val="F5844C"/>
                </a:solidFill>
                <a:highlight>
                  <a:srgbClr val="FFFFFF"/>
                </a:highlight>
              </a:rPr>
              <a:t> type</a:t>
            </a:r>
            <a:r>
              <a:rPr lang="en-US" sz="1100">
                <a:solidFill>
                  <a:srgbClr val="FF8040"/>
                </a:solidFill>
                <a:highlight>
                  <a:srgbClr val="FFFFFF"/>
                </a:highlight>
              </a:rPr>
              <a:t>=</a:t>
            </a:r>
            <a:r>
              <a:rPr lang="en-US" sz="1100">
                <a:solidFill>
                  <a:srgbClr val="993300"/>
                </a:solidFill>
                <a:highlight>
                  <a:srgbClr val="FFFFFF"/>
                </a:highlight>
              </a:rPr>
              <a:t>"unsignedint1"</a:t>
            </a:r>
            <a:br>
              <a:rPr lang="en-US" sz="1100">
                <a:solidFill>
                  <a:srgbClr val="000000"/>
                </a:solidFill>
                <a:highlight>
                  <a:srgbClr val="FFFFFF"/>
                </a:highlight>
              </a:rPr>
            </a:br>
            <a:r>
              <a:rPr lang="en-US" sz="1100">
                <a:solidFill>
                  <a:srgbClr val="F5844C"/>
                </a:solidFill>
                <a:highlight>
                  <a:srgbClr val="FFFFFF"/>
                </a:highlight>
              </a:rPr>
              <a:t>            dfdl:outputValueCalc</a:t>
            </a:r>
            <a:r>
              <a:rPr lang="en-US" sz="1100">
                <a:solidFill>
                  <a:srgbClr val="FF8040"/>
                </a:solidFill>
                <a:highlight>
                  <a:srgbClr val="FFFFFF"/>
                </a:highlight>
              </a:rPr>
              <a:t>=</a:t>
            </a:r>
            <a:r>
              <a:rPr lang="en-US" sz="1100">
                <a:solidFill>
                  <a:srgbClr val="993300"/>
                </a:solidFill>
                <a:highlight>
                  <a:srgbClr val="FFFFFF"/>
                </a:highlight>
              </a:rPr>
              <a:t>'{ if (fn:contains(../Characteristics, "Aggressively trim the working set(obsolete)")) then 1 else 0 }'</a:t>
            </a:r>
            <a:r>
              <a:rPr lang="en-US" sz="1100">
                <a:solidFill>
                  <a:srgbClr val="F5844C"/>
                </a:solidFill>
                <a:highlight>
                  <a:srgbClr val="FFFFFF"/>
                </a:highlight>
              </a:rPr>
              <a:t> </a:t>
            </a:r>
            <a:r>
              <a:rPr lang="en-US" sz="1100">
                <a:solidFill>
                  <a:srgbClr val="000096"/>
                </a:solidFill>
                <a:highlight>
                  <a:srgbClr val="FFFFFF"/>
                </a:highlight>
              </a:rPr>
              <a: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&lt;xs:element</a:t>
            </a:r>
            <a:r>
              <a:rPr lang="en-US" sz="1100">
                <a:solidFill>
                  <a:srgbClr val="F5844C"/>
                </a:solidFill>
                <a:highlight>
                  <a:srgbClr val="FFFFFF"/>
                </a:highlight>
              </a:rPr>
              <a:t> name</a:t>
            </a:r>
            <a:r>
              <a:rPr lang="en-US" sz="1100">
                <a:solidFill>
                  <a:srgbClr val="FF8040"/>
                </a:solidFill>
                <a:highlight>
                  <a:srgbClr val="FFFFFF"/>
                </a:highlight>
              </a:rPr>
              <a:t>=</a:t>
            </a:r>
            <a:r>
              <a:rPr lang="en-US" sz="1100">
                <a:solidFill>
                  <a:srgbClr val="993300"/>
                </a:solidFill>
                <a:highlight>
                  <a:srgbClr val="FFFFFF"/>
                </a:highlight>
              </a:rPr>
              <a:t>"Hidden_characteristic_bit4"</a:t>
            </a:r>
            <a:r>
              <a:rPr lang="en-US" sz="1100">
                <a:solidFill>
                  <a:srgbClr val="F5844C"/>
                </a:solidFill>
                <a:highlight>
                  <a:srgbClr val="FFFFFF"/>
                </a:highlight>
              </a:rPr>
              <a:t> type</a:t>
            </a:r>
            <a:r>
              <a:rPr lang="en-US" sz="1100">
                <a:solidFill>
                  <a:srgbClr val="FF8040"/>
                </a:solidFill>
                <a:highlight>
                  <a:srgbClr val="FFFFFF"/>
                </a:highlight>
              </a:rPr>
              <a:t>=</a:t>
            </a:r>
            <a:r>
              <a:rPr lang="en-US" sz="1100">
                <a:solidFill>
                  <a:srgbClr val="993300"/>
                </a:solidFill>
                <a:highlight>
                  <a:srgbClr val="FFFFFF"/>
                </a:highlight>
              </a:rPr>
              <a:t>"unsignedint1"</a:t>
            </a:r>
            <a:br>
              <a:rPr lang="en-US" sz="1100">
                <a:solidFill>
                  <a:srgbClr val="000000"/>
                </a:solidFill>
                <a:highlight>
                  <a:srgbClr val="FFFFFF"/>
                </a:highlight>
              </a:rPr>
            </a:br>
            <a:r>
              <a:rPr lang="en-US" sz="1100">
                <a:solidFill>
                  <a:srgbClr val="F5844C"/>
                </a:solidFill>
                <a:highlight>
                  <a:srgbClr val="FFFFFF"/>
                </a:highlight>
              </a:rPr>
              <a:t>            dfdl:outputValueCalc</a:t>
            </a:r>
            <a:r>
              <a:rPr lang="en-US" sz="1100">
                <a:solidFill>
                  <a:srgbClr val="FF8040"/>
                </a:solidFill>
                <a:highlight>
                  <a:srgbClr val="FFFFFF"/>
                </a:highlight>
              </a:rPr>
              <a:t>=</a:t>
            </a:r>
            <a:r>
              <a:rPr lang="en-US" sz="1100">
                <a:solidFill>
                  <a:srgbClr val="993300"/>
                </a:solidFill>
                <a:highlight>
                  <a:srgbClr val="FFFFFF"/>
                </a:highlight>
              </a:rPr>
              <a:t>'{ if (fn:contains(../Characteristics, "COFF symbol table entries for local symbols have been removed")) then 1 else 0 }'</a:t>
            </a:r>
            <a:r>
              <a:rPr lang="en-US" sz="1100">
                <a:solidFill>
                  <a:srgbClr val="F5844C"/>
                </a:solidFill>
                <a:highlight>
                  <a:srgbClr val="FFFFFF"/>
                </a:highlight>
              </a:rPr>
              <a:t> </a:t>
            </a:r>
            <a:r>
              <a:rPr lang="en-US" sz="1100">
                <a:solidFill>
                  <a:srgbClr val="000096"/>
                </a:solidFill>
                <a:highlight>
                  <a:srgbClr val="FFFFFF"/>
                </a:highlight>
              </a:rPr>
              <a: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&lt;xs:element</a:t>
            </a:r>
            <a:r>
              <a:rPr lang="en-US" sz="1100">
                <a:solidFill>
                  <a:srgbClr val="F5844C"/>
                </a:solidFill>
                <a:highlight>
                  <a:srgbClr val="FFFFFF"/>
                </a:highlight>
              </a:rPr>
              <a:t> name</a:t>
            </a:r>
            <a:r>
              <a:rPr lang="en-US" sz="1100">
                <a:solidFill>
                  <a:srgbClr val="FF8040"/>
                </a:solidFill>
                <a:highlight>
                  <a:srgbClr val="FFFFFF"/>
                </a:highlight>
              </a:rPr>
              <a:t>=</a:t>
            </a:r>
            <a:r>
              <a:rPr lang="en-US" sz="1100">
                <a:solidFill>
                  <a:srgbClr val="993300"/>
                </a:solidFill>
                <a:highlight>
                  <a:srgbClr val="FFFFFF"/>
                </a:highlight>
              </a:rPr>
              <a:t>"Hidden_characteristic_bit3"</a:t>
            </a:r>
            <a:r>
              <a:rPr lang="en-US" sz="1100">
                <a:solidFill>
                  <a:srgbClr val="F5844C"/>
                </a:solidFill>
                <a:highlight>
                  <a:srgbClr val="FFFFFF"/>
                </a:highlight>
              </a:rPr>
              <a:t> type</a:t>
            </a:r>
            <a:r>
              <a:rPr lang="en-US" sz="1100">
                <a:solidFill>
                  <a:srgbClr val="FF8040"/>
                </a:solidFill>
                <a:highlight>
                  <a:srgbClr val="FFFFFF"/>
                </a:highlight>
              </a:rPr>
              <a:t>=</a:t>
            </a:r>
            <a:r>
              <a:rPr lang="en-US" sz="1100">
                <a:solidFill>
                  <a:srgbClr val="993300"/>
                </a:solidFill>
                <a:highlight>
                  <a:srgbClr val="FFFFFF"/>
                </a:highlight>
              </a:rPr>
              <a:t>"unsignedint1"</a:t>
            </a:r>
            <a:br>
              <a:rPr lang="en-US" sz="1100">
                <a:solidFill>
                  <a:srgbClr val="000000"/>
                </a:solidFill>
                <a:highlight>
                  <a:srgbClr val="FFFFFF"/>
                </a:highlight>
              </a:rPr>
            </a:br>
            <a:r>
              <a:rPr lang="en-US" sz="1100">
                <a:solidFill>
                  <a:srgbClr val="F5844C"/>
                </a:solidFill>
                <a:highlight>
                  <a:srgbClr val="FFFFFF"/>
                </a:highlight>
              </a:rPr>
              <a:t>            dfdl:outputValueCalc</a:t>
            </a:r>
            <a:r>
              <a:rPr lang="en-US" sz="1100">
                <a:solidFill>
                  <a:srgbClr val="FF8040"/>
                </a:solidFill>
                <a:highlight>
                  <a:srgbClr val="FFFFFF"/>
                </a:highlight>
              </a:rPr>
              <a:t>=</a:t>
            </a:r>
            <a:r>
              <a:rPr lang="en-US" sz="1100">
                <a:solidFill>
                  <a:srgbClr val="993300"/>
                </a:solidFill>
                <a:highlight>
                  <a:srgbClr val="FFFFFF"/>
                </a:highlight>
              </a:rPr>
              <a:t>'{ if (fn:contains(../Characteristics, "COFF line numbers have been removed")) then 1 else 0 }'</a:t>
            </a:r>
            <a:r>
              <a:rPr lang="en-US" sz="1100">
                <a:solidFill>
                  <a:srgbClr val="F5844C"/>
                </a:solidFill>
                <a:highlight>
                  <a:srgbClr val="FFFFFF"/>
                </a:highlight>
              </a:rPr>
              <a:t> </a:t>
            </a:r>
            <a:r>
              <a:rPr lang="en-US" sz="1100">
                <a:solidFill>
                  <a:srgbClr val="000096"/>
                </a:solidFill>
                <a:highlight>
                  <a:srgbClr val="FFFFFF"/>
                </a:highlight>
              </a:rPr>
              <a: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&lt;xs:element</a:t>
            </a:r>
            <a:r>
              <a:rPr lang="en-US" sz="1100">
                <a:solidFill>
                  <a:srgbClr val="F5844C"/>
                </a:solidFill>
                <a:highlight>
                  <a:srgbClr val="FFFFFF"/>
                </a:highlight>
              </a:rPr>
              <a:t> name</a:t>
            </a:r>
            <a:r>
              <a:rPr lang="en-US" sz="1100">
                <a:solidFill>
                  <a:srgbClr val="FF8040"/>
                </a:solidFill>
                <a:highlight>
                  <a:srgbClr val="FFFFFF"/>
                </a:highlight>
              </a:rPr>
              <a:t>=</a:t>
            </a:r>
            <a:r>
              <a:rPr lang="en-US" sz="1100">
                <a:solidFill>
                  <a:srgbClr val="993300"/>
                </a:solidFill>
                <a:highlight>
                  <a:srgbClr val="FFFFFF"/>
                </a:highlight>
              </a:rPr>
              <a:t>"Hidden_characteristic_bit2"</a:t>
            </a:r>
            <a:r>
              <a:rPr lang="en-US" sz="1100">
                <a:solidFill>
                  <a:srgbClr val="F5844C"/>
                </a:solidFill>
                <a:highlight>
                  <a:srgbClr val="FFFFFF"/>
                </a:highlight>
              </a:rPr>
              <a:t> type</a:t>
            </a:r>
            <a:r>
              <a:rPr lang="en-US" sz="1100">
                <a:solidFill>
                  <a:srgbClr val="FF8040"/>
                </a:solidFill>
                <a:highlight>
                  <a:srgbClr val="FFFFFF"/>
                </a:highlight>
              </a:rPr>
              <a:t>=</a:t>
            </a:r>
            <a:r>
              <a:rPr lang="en-US" sz="1100">
                <a:solidFill>
                  <a:srgbClr val="993300"/>
                </a:solidFill>
                <a:highlight>
                  <a:srgbClr val="FFFFFF"/>
                </a:highlight>
              </a:rPr>
              <a:t>"unsignedint1"</a:t>
            </a:r>
            <a:br>
              <a:rPr lang="en-US" sz="1100">
                <a:solidFill>
                  <a:srgbClr val="000000"/>
                </a:solidFill>
                <a:highlight>
                  <a:srgbClr val="FFFFFF"/>
                </a:highlight>
              </a:rPr>
            </a:br>
            <a:r>
              <a:rPr lang="en-US" sz="1100">
                <a:solidFill>
                  <a:srgbClr val="F5844C"/>
                </a:solidFill>
                <a:highlight>
                  <a:srgbClr val="FFFFFF"/>
                </a:highlight>
              </a:rPr>
              <a:t>            dfdl:outputValueCalc</a:t>
            </a:r>
            <a:r>
              <a:rPr lang="en-US" sz="1100">
                <a:solidFill>
                  <a:srgbClr val="FF8040"/>
                </a:solidFill>
                <a:highlight>
                  <a:srgbClr val="FFFFFF"/>
                </a:highlight>
              </a:rPr>
              <a:t>=</a:t>
            </a:r>
            <a:r>
              <a:rPr lang="en-US" sz="1100">
                <a:solidFill>
                  <a:srgbClr val="993300"/>
                </a:solidFill>
                <a:highlight>
                  <a:srgbClr val="FFFFFF"/>
                </a:highlight>
              </a:rPr>
              <a:t>'{ if (fn:contains(../Characteristics, "The file is executable; file is valid and can be run")) then 1 else 0 }'</a:t>
            </a:r>
            <a:r>
              <a:rPr lang="en-US" sz="1100">
                <a:solidFill>
                  <a:srgbClr val="F5844C"/>
                </a:solidFill>
                <a:highlight>
                  <a:srgbClr val="FFFFFF"/>
                </a:highlight>
              </a:rPr>
              <a:t> </a:t>
            </a:r>
            <a:r>
              <a:rPr lang="en-US" sz="1100">
                <a:solidFill>
                  <a:srgbClr val="000096"/>
                </a:solidFill>
                <a:highlight>
                  <a:srgbClr val="FFFFFF"/>
                </a:highlight>
              </a:rPr>
              <a: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&lt;xs:element</a:t>
            </a:r>
            <a:r>
              <a:rPr lang="en-US" sz="1100">
                <a:solidFill>
                  <a:srgbClr val="F5844C"/>
                </a:solidFill>
                <a:highlight>
                  <a:srgbClr val="FFFFFF"/>
                </a:highlight>
              </a:rPr>
              <a:t> name</a:t>
            </a:r>
            <a:r>
              <a:rPr lang="en-US" sz="1100">
                <a:solidFill>
                  <a:srgbClr val="FF8040"/>
                </a:solidFill>
                <a:highlight>
                  <a:srgbClr val="FFFFFF"/>
                </a:highlight>
              </a:rPr>
              <a:t>=</a:t>
            </a:r>
            <a:r>
              <a:rPr lang="en-US" sz="1100">
                <a:solidFill>
                  <a:srgbClr val="993300"/>
                </a:solidFill>
                <a:highlight>
                  <a:srgbClr val="FFFFFF"/>
                </a:highlight>
              </a:rPr>
              <a:t>"</a:t>
            </a:r>
            <a:r>
              <a:rPr lang="en-US" sz="1100">
                <a:solidFill>
                  <a:srgbClr val="993300"/>
                </a:solidFill>
                <a:highlight>
                  <a:srgbClr val="FFFF00"/>
                </a:highlight>
              </a:rPr>
              <a:t>Hidden_characteristic_bit1</a:t>
            </a:r>
            <a:r>
              <a:rPr lang="en-US" sz="1100">
                <a:solidFill>
                  <a:srgbClr val="993300"/>
                </a:solidFill>
                <a:highlight>
                  <a:srgbClr val="FFFFFF"/>
                </a:highlight>
              </a:rPr>
              <a:t>"</a:t>
            </a:r>
            <a:r>
              <a:rPr lang="en-US" sz="1100">
                <a:solidFill>
                  <a:srgbClr val="F5844C"/>
                </a:solidFill>
                <a:highlight>
                  <a:srgbClr val="FFFFFF"/>
                </a:highlight>
              </a:rPr>
              <a:t> type</a:t>
            </a:r>
            <a:r>
              <a:rPr lang="en-US" sz="1100">
                <a:solidFill>
                  <a:srgbClr val="FF8040"/>
                </a:solidFill>
                <a:highlight>
                  <a:srgbClr val="FFFFFF"/>
                </a:highlight>
              </a:rPr>
              <a:t>=</a:t>
            </a:r>
            <a:r>
              <a:rPr lang="en-US" sz="1100">
                <a:solidFill>
                  <a:srgbClr val="993300"/>
                </a:solidFill>
                <a:highlight>
                  <a:srgbClr val="FFFFFF"/>
                </a:highlight>
              </a:rPr>
              <a:t>"unsignedint1"</a:t>
            </a:r>
            <a:br>
              <a:rPr lang="en-US" sz="1100">
                <a:solidFill>
                  <a:srgbClr val="000000"/>
                </a:solidFill>
                <a:highlight>
                  <a:srgbClr val="FFFFFF"/>
                </a:highlight>
              </a:rPr>
            </a:br>
            <a:r>
              <a:rPr lang="en-US" sz="1100">
                <a:solidFill>
                  <a:srgbClr val="F5844C"/>
                </a:solidFill>
                <a:highlight>
                  <a:srgbClr val="FFFFFF"/>
                </a:highlight>
              </a:rPr>
              <a:t>            dfdl:outputValueCalc</a:t>
            </a:r>
            <a:r>
              <a:rPr lang="en-US" sz="1100">
                <a:solidFill>
                  <a:srgbClr val="FF8040"/>
                </a:solidFill>
                <a:highlight>
                  <a:srgbClr val="FFFFFF"/>
                </a:highlight>
              </a:rPr>
              <a:t>=</a:t>
            </a:r>
            <a:r>
              <a:rPr lang="en-US" sz="1100">
                <a:solidFill>
                  <a:srgbClr val="993300"/>
                </a:solidFill>
                <a:highlight>
                  <a:srgbClr val="FFFFFF"/>
                </a:highlight>
              </a:rPr>
              <a:t>'{ if (fn:contains(../Characteristics, "Relocation information was stripped from file; file does not contain base relocations and</a:t>
            </a:r>
            <a:br>
              <a:rPr lang="en-US" sz="1100">
                <a:solidFill>
                  <a:srgbClr val="993300"/>
                </a:solidFill>
                <a:highlight>
                  <a:srgbClr val="FFFFFF"/>
                </a:highlight>
              </a:rPr>
            </a:br>
            <a:r>
              <a:rPr lang="en-US" sz="1100">
                <a:solidFill>
                  <a:srgbClr val="993300"/>
                </a:solidFill>
                <a:highlight>
                  <a:srgbClr val="FFFFFF"/>
                </a:highlight>
              </a:rPr>
              <a:t> 	                                                                                      must therefore be loaded at its preferred base address")) then 1 else 0 }'</a:t>
            </a:r>
            <a:r>
              <a:rPr lang="en-US" sz="1100">
                <a:solidFill>
                  <a:srgbClr val="F5844C"/>
                </a:solidFill>
                <a:highlight>
                  <a:srgbClr val="FFFFFF"/>
                </a:highlight>
              </a:rPr>
              <a:t> </a:t>
            </a:r>
            <a:r>
              <a:rPr lang="en-US" sz="1100">
                <a:solidFill>
                  <a:srgbClr val="000096"/>
                </a:solidFill>
                <a:highlight>
                  <a:srgbClr val="FFFFFF"/>
                </a:highlight>
              </a:rPr>
              <a: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&lt;xs:element</a:t>
            </a:r>
            <a:r>
              <a:rPr lang="en-US" sz="1100">
                <a:solidFill>
                  <a:srgbClr val="F5844C"/>
                </a:solidFill>
                <a:highlight>
                  <a:srgbClr val="FFFFFF"/>
                </a:highlight>
              </a:rPr>
              <a:t> name</a:t>
            </a:r>
            <a:r>
              <a:rPr lang="en-US" sz="1100">
                <a:solidFill>
                  <a:srgbClr val="FF8040"/>
                </a:solidFill>
                <a:highlight>
                  <a:srgbClr val="FFFFFF"/>
                </a:highlight>
              </a:rPr>
              <a:t>=</a:t>
            </a:r>
            <a:r>
              <a:rPr lang="en-US" sz="1100">
                <a:solidFill>
                  <a:srgbClr val="993300"/>
                </a:solidFill>
                <a:highlight>
                  <a:srgbClr val="FFFFFF"/>
                </a:highlight>
              </a:rPr>
              <a:t>"Hidden_characteristic_bit16"</a:t>
            </a:r>
            <a:r>
              <a:rPr lang="en-US" sz="1100">
                <a:solidFill>
                  <a:srgbClr val="F5844C"/>
                </a:solidFill>
                <a:highlight>
                  <a:srgbClr val="FFFFFF"/>
                </a:highlight>
              </a:rPr>
              <a:t> type</a:t>
            </a:r>
            <a:r>
              <a:rPr lang="en-US" sz="1100">
                <a:solidFill>
                  <a:srgbClr val="FF8040"/>
                </a:solidFill>
                <a:highlight>
                  <a:srgbClr val="FFFFFF"/>
                </a:highlight>
              </a:rPr>
              <a:t>=</a:t>
            </a:r>
            <a:r>
              <a:rPr lang="en-US" sz="1100">
                <a:solidFill>
                  <a:srgbClr val="993300"/>
                </a:solidFill>
                <a:highlight>
                  <a:srgbClr val="FFFFFF"/>
                </a:highlight>
              </a:rPr>
              <a:t>"unsignedint1"</a:t>
            </a:r>
            <a:br>
              <a:rPr lang="en-US" sz="1100">
                <a:solidFill>
                  <a:srgbClr val="000000"/>
                </a:solidFill>
                <a:highlight>
                  <a:srgbClr val="FFFFFF"/>
                </a:highlight>
              </a:rPr>
            </a:br>
            <a:r>
              <a:rPr lang="en-US" sz="1100">
                <a:solidFill>
                  <a:srgbClr val="F5844C"/>
                </a:solidFill>
                <a:highlight>
                  <a:srgbClr val="FFFFFF"/>
                </a:highlight>
              </a:rPr>
              <a:t>            dfdl:outputValueCalc</a:t>
            </a:r>
            <a:r>
              <a:rPr lang="en-US" sz="1100">
                <a:solidFill>
                  <a:srgbClr val="FF8040"/>
                </a:solidFill>
                <a:highlight>
                  <a:srgbClr val="FFFFFF"/>
                </a:highlight>
              </a:rPr>
              <a:t>=</a:t>
            </a:r>
            <a:r>
              <a:rPr lang="en-US" sz="1100">
                <a:solidFill>
                  <a:srgbClr val="993300"/>
                </a:solidFill>
                <a:highlight>
                  <a:srgbClr val="FFFFFF"/>
                </a:highlight>
              </a:rPr>
              <a:t>'{ if (fn:contains(../Characteristics, "The bytes of the word are in big endian format")) then 1 else 0 }'</a:t>
            </a:r>
            <a:r>
              <a:rPr lang="en-US" sz="1100">
                <a:solidFill>
                  <a:srgbClr val="F5844C"/>
                </a:solidFill>
                <a:highlight>
                  <a:srgbClr val="FFFFFF"/>
                </a:highlight>
              </a:rPr>
              <a:t> </a:t>
            </a:r>
            <a:r>
              <a:rPr lang="en-US" sz="1100">
                <a:solidFill>
                  <a:srgbClr val="000096"/>
                </a:solidFill>
                <a:highlight>
                  <a:srgbClr val="FFFFFF"/>
                </a:highlight>
              </a:rPr>
              <a: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&lt;xs:element</a:t>
            </a:r>
            <a:r>
              <a:rPr lang="en-US" sz="1100">
                <a:solidFill>
                  <a:srgbClr val="F5844C"/>
                </a:solidFill>
                <a:highlight>
                  <a:srgbClr val="FFFFFF"/>
                </a:highlight>
              </a:rPr>
              <a:t> name</a:t>
            </a:r>
            <a:r>
              <a:rPr lang="en-US" sz="1100">
                <a:solidFill>
                  <a:srgbClr val="FF8040"/>
                </a:solidFill>
                <a:highlight>
                  <a:srgbClr val="FFFFFF"/>
                </a:highlight>
              </a:rPr>
              <a:t>=</a:t>
            </a:r>
            <a:r>
              <a:rPr lang="en-US" sz="1100">
                <a:solidFill>
                  <a:srgbClr val="993300"/>
                </a:solidFill>
                <a:highlight>
                  <a:srgbClr val="FFFFFF"/>
                </a:highlight>
              </a:rPr>
              <a:t>"Hidden_characteristic_bit15"</a:t>
            </a:r>
            <a:r>
              <a:rPr lang="en-US" sz="1100">
                <a:solidFill>
                  <a:srgbClr val="F5844C"/>
                </a:solidFill>
                <a:highlight>
                  <a:srgbClr val="FFFFFF"/>
                </a:highlight>
              </a:rPr>
              <a:t> type</a:t>
            </a:r>
            <a:r>
              <a:rPr lang="en-US" sz="1100">
                <a:solidFill>
                  <a:srgbClr val="FF8040"/>
                </a:solidFill>
                <a:highlight>
                  <a:srgbClr val="FFFFFF"/>
                </a:highlight>
              </a:rPr>
              <a:t>=</a:t>
            </a:r>
            <a:r>
              <a:rPr lang="en-US" sz="1100">
                <a:solidFill>
                  <a:srgbClr val="993300"/>
                </a:solidFill>
                <a:highlight>
                  <a:srgbClr val="FFFFFF"/>
                </a:highlight>
              </a:rPr>
              <a:t>"unsignedint1"</a:t>
            </a:r>
            <a:br>
              <a:rPr lang="en-US" sz="1100">
                <a:solidFill>
                  <a:srgbClr val="000000"/>
                </a:solidFill>
                <a:highlight>
                  <a:srgbClr val="FFFFFF"/>
                </a:highlight>
              </a:rPr>
            </a:br>
            <a:r>
              <a:rPr lang="en-US" sz="1100">
                <a:solidFill>
                  <a:srgbClr val="F5844C"/>
                </a:solidFill>
                <a:highlight>
                  <a:srgbClr val="FFFFFF"/>
                </a:highlight>
              </a:rPr>
              <a:t>            dfdl:outputValueCalc</a:t>
            </a:r>
            <a:r>
              <a:rPr lang="en-US" sz="1100">
                <a:solidFill>
                  <a:srgbClr val="FF8040"/>
                </a:solidFill>
                <a:highlight>
                  <a:srgbClr val="FFFFFF"/>
                </a:highlight>
              </a:rPr>
              <a:t>=</a:t>
            </a:r>
            <a:r>
              <a:rPr lang="en-US" sz="1100">
                <a:solidFill>
                  <a:srgbClr val="993300"/>
                </a:solidFill>
                <a:highlight>
                  <a:srgbClr val="FFFFFF"/>
                </a:highlight>
              </a:rPr>
              <a:t>'{ if (fn:contains(../Characteristics, "The file should be run only on a uniprocessor machine")) then 1 else 0 }'</a:t>
            </a:r>
            <a:r>
              <a:rPr lang="en-US" sz="1100">
                <a:solidFill>
                  <a:srgbClr val="F5844C"/>
                </a:solidFill>
                <a:highlight>
                  <a:srgbClr val="FFFFFF"/>
                </a:highlight>
              </a:rPr>
              <a:t> </a:t>
            </a:r>
            <a:r>
              <a:rPr lang="en-US" sz="1100">
                <a:solidFill>
                  <a:srgbClr val="000096"/>
                </a:solidFill>
                <a:highlight>
                  <a:srgbClr val="FFFFFF"/>
                </a:highlight>
              </a:rPr>
              <a: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&lt;xs:element</a:t>
            </a:r>
            <a:r>
              <a:rPr lang="en-US" sz="1100">
                <a:solidFill>
                  <a:srgbClr val="F5844C"/>
                </a:solidFill>
                <a:highlight>
                  <a:srgbClr val="FFFFFF"/>
                </a:highlight>
              </a:rPr>
              <a:t> name</a:t>
            </a:r>
            <a:r>
              <a:rPr lang="en-US" sz="1100">
                <a:solidFill>
                  <a:srgbClr val="FF8040"/>
                </a:solidFill>
                <a:highlight>
                  <a:srgbClr val="FFFFFF"/>
                </a:highlight>
              </a:rPr>
              <a:t>=</a:t>
            </a:r>
            <a:r>
              <a:rPr lang="en-US" sz="1100">
                <a:solidFill>
                  <a:srgbClr val="993300"/>
                </a:solidFill>
                <a:highlight>
                  <a:srgbClr val="FFFFFF"/>
                </a:highlight>
              </a:rPr>
              <a:t>"Hidden_characteristic_bit14"</a:t>
            </a:r>
            <a:r>
              <a:rPr lang="en-US" sz="1100">
                <a:solidFill>
                  <a:srgbClr val="F5844C"/>
                </a:solidFill>
                <a:highlight>
                  <a:srgbClr val="FFFFFF"/>
                </a:highlight>
              </a:rPr>
              <a:t> type</a:t>
            </a:r>
            <a:r>
              <a:rPr lang="en-US" sz="1100">
                <a:solidFill>
                  <a:srgbClr val="FF8040"/>
                </a:solidFill>
                <a:highlight>
                  <a:srgbClr val="FFFFFF"/>
                </a:highlight>
              </a:rPr>
              <a:t>=</a:t>
            </a:r>
            <a:r>
              <a:rPr lang="en-US" sz="1100">
                <a:solidFill>
                  <a:srgbClr val="993300"/>
                </a:solidFill>
                <a:highlight>
                  <a:srgbClr val="FFFFFF"/>
                </a:highlight>
              </a:rPr>
              <a:t>"unsignedint1"</a:t>
            </a:r>
            <a:br>
              <a:rPr lang="en-US" sz="1100">
                <a:solidFill>
                  <a:srgbClr val="000000"/>
                </a:solidFill>
                <a:highlight>
                  <a:srgbClr val="FFFFFF"/>
                </a:highlight>
              </a:rPr>
            </a:br>
            <a:r>
              <a:rPr lang="en-US" sz="1100">
                <a:solidFill>
                  <a:srgbClr val="F5844C"/>
                </a:solidFill>
                <a:highlight>
                  <a:srgbClr val="FFFFFF"/>
                </a:highlight>
              </a:rPr>
              <a:t>            dfdl:outputValueCalc</a:t>
            </a:r>
            <a:r>
              <a:rPr lang="en-US" sz="1100">
                <a:solidFill>
                  <a:srgbClr val="FF8040"/>
                </a:solidFill>
                <a:highlight>
                  <a:srgbClr val="FFFFFF"/>
                </a:highlight>
              </a:rPr>
              <a:t>=</a:t>
            </a:r>
            <a:r>
              <a:rPr lang="en-US" sz="1100">
                <a:solidFill>
                  <a:srgbClr val="993300"/>
                </a:solidFill>
                <a:highlight>
                  <a:srgbClr val="FFFFFF"/>
                </a:highlight>
              </a:rPr>
              <a:t>'{ if (fn:contains(../Characteristics, "The file is a dynamic-link library (DLL)")) then 1 else 0 }'</a:t>
            </a:r>
            <a:r>
              <a:rPr lang="en-US" sz="1100">
                <a:solidFill>
                  <a:srgbClr val="F5844C"/>
                </a:solidFill>
                <a:highlight>
                  <a:srgbClr val="FFFFFF"/>
                </a:highlight>
              </a:rPr>
              <a:t> </a:t>
            </a:r>
            <a:r>
              <a:rPr lang="en-US" sz="1100">
                <a:solidFill>
                  <a:srgbClr val="000096"/>
                </a:solidFill>
                <a:highlight>
                  <a:srgbClr val="FFFFFF"/>
                </a:highlight>
              </a:rPr>
              <a: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&lt;xs:element</a:t>
            </a:r>
            <a:r>
              <a:rPr lang="en-US" sz="1100">
                <a:solidFill>
                  <a:srgbClr val="F5844C"/>
                </a:solidFill>
                <a:highlight>
                  <a:srgbClr val="FFFFFF"/>
                </a:highlight>
              </a:rPr>
              <a:t> name</a:t>
            </a:r>
            <a:r>
              <a:rPr lang="en-US" sz="1100">
                <a:solidFill>
                  <a:srgbClr val="FF8040"/>
                </a:solidFill>
                <a:highlight>
                  <a:srgbClr val="FFFFFF"/>
                </a:highlight>
              </a:rPr>
              <a:t>=</a:t>
            </a:r>
            <a:r>
              <a:rPr lang="en-US" sz="1100">
                <a:solidFill>
                  <a:srgbClr val="993300"/>
                </a:solidFill>
                <a:highlight>
                  <a:srgbClr val="FFFFFF"/>
                </a:highlight>
              </a:rPr>
              <a:t>"Hidden_characteristic_bit13"</a:t>
            </a:r>
            <a:r>
              <a:rPr lang="en-US" sz="1100">
                <a:solidFill>
                  <a:srgbClr val="F5844C"/>
                </a:solidFill>
                <a:highlight>
                  <a:srgbClr val="FFFFFF"/>
                </a:highlight>
              </a:rPr>
              <a:t> type</a:t>
            </a:r>
            <a:r>
              <a:rPr lang="en-US" sz="1100">
                <a:solidFill>
                  <a:srgbClr val="FF8040"/>
                </a:solidFill>
                <a:highlight>
                  <a:srgbClr val="FFFFFF"/>
                </a:highlight>
              </a:rPr>
              <a:t>=</a:t>
            </a:r>
            <a:r>
              <a:rPr lang="en-US" sz="1100">
                <a:solidFill>
                  <a:srgbClr val="993300"/>
                </a:solidFill>
                <a:highlight>
                  <a:srgbClr val="FFFFFF"/>
                </a:highlight>
              </a:rPr>
              <a:t>"unsignedint1"</a:t>
            </a:r>
            <a:br>
              <a:rPr lang="en-US" sz="1100">
                <a:solidFill>
                  <a:srgbClr val="000000"/>
                </a:solidFill>
                <a:highlight>
                  <a:srgbClr val="FFFFFF"/>
                </a:highlight>
              </a:rPr>
            </a:br>
            <a:r>
              <a:rPr lang="en-US" sz="1100">
                <a:solidFill>
                  <a:srgbClr val="F5844C"/>
                </a:solidFill>
                <a:highlight>
                  <a:srgbClr val="FFFFFF"/>
                </a:highlight>
              </a:rPr>
              <a:t>            dfdl:outputValueCalc</a:t>
            </a:r>
            <a:r>
              <a:rPr lang="en-US" sz="1100">
                <a:solidFill>
                  <a:srgbClr val="FF8040"/>
                </a:solidFill>
                <a:highlight>
                  <a:srgbClr val="FFFFFF"/>
                </a:highlight>
              </a:rPr>
              <a:t>=</a:t>
            </a:r>
            <a:r>
              <a:rPr lang="en-US" sz="1100">
                <a:solidFill>
                  <a:srgbClr val="993300"/>
                </a:solidFill>
                <a:highlight>
                  <a:srgbClr val="FFFFFF"/>
                </a:highlight>
              </a:rPr>
              <a:t>'{ if (fn:contains(../Characteristics, "The file is a system file, not a user program")) then 1 else 0 }'</a:t>
            </a:r>
            <a:r>
              <a:rPr lang="en-US" sz="1100">
                <a:solidFill>
                  <a:srgbClr val="F5844C"/>
                </a:solidFill>
                <a:highlight>
                  <a:srgbClr val="FFFFFF"/>
                </a:highlight>
              </a:rPr>
              <a:t> </a:t>
            </a:r>
            <a:r>
              <a:rPr lang="en-US" sz="1100">
                <a:solidFill>
                  <a:srgbClr val="000096"/>
                </a:solidFill>
                <a:highlight>
                  <a:srgbClr val="FFFFFF"/>
                </a:highlight>
              </a:rPr>
              <a: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&lt;xs:element</a:t>
            </a:r>
            <a:r>
              <a:rPr lang="en-US" sz="1100">
                <a:solidFill>
                  <a:srgbClr val="F5844C"/>
                </a:solidFill>
                <a:highlight>
                  <a:srgbClr val="FFFFFF"/>
                </a:highlight>
              </a:rPr>
              <a:t> name</a:t>
            </a:r>
            <a:r>
              <a:rPr lang="en-US" sz="1100">
                <a:solidFill>
                  <a:srgbClr val="FF8040"/>
                </a:solidFill>
                <a:highlight>
                  <a:srgbClr val="FFFFFF"/>
                </a:highlight>
              </a:rPr>
              <a:t>=</a:t>
            </a:r>
            <a:r>
              <a:rPr lang="en-US" sz="1100">
                <a:solidFill>
                  <a:srgbClr val="993300"/>
                </a:solidFill>
                <a:highlight>
                  <a:srgbClr val="FFFFFF"/>
                </a:highlight>
              </a:rPr>
              <a:t>"Hidden_characteristic_bit12"</a:t>
            </a:r>
            <a:r>
              <a:rPr lang="en-US" sz="1100">
                <a:solidFill>
                  <a:srgbClr val="F5844C"/>
                </a:solidFill>
                <a:highlight>
                  <a:srgbClr val="FFFFFF"/>
                </a:highlight>
              </a:rPr>
              <a:t> type</a:t>
            </a:r>
            <a:r>
              <a:rPr lang="en-US" sz="1100">
                <a:solidFill>
                  <a:srgbClr val="FF8040"/>
                </a:solidFill>
                <a:highlight>
                  <a:srgbClr val="FFFFFF"/>
                </a:highlight>
              </a:rPr>
              <a:t>=</a:t>
            </a:r>
            <a:r>
              <a:rPr lang="en-US" sz="1100">
                <a:solidFill>
                  <a:srgbClr val="993300"/>
                </a:solidFill>
                <a:highlight>
                  <a:srgbClr val="FFFFFF"/>
                </a:highlight>
              </a:rPr>
              <a:t>"unsignedint1"</a:t>
            </a:r>
            <a:br>
              <a:rPr lang="en-US" sz="1100">
                <a:solidFill>
                  <a:srgbClr val="000000"/>
                </a:solidFill>
                <a:highlight>
                  <a:srgbClr val="FFFFFF"/>
                </a:highlight>
              </a:rPr>
            </a:br>
            <a:r>
              <a:rPr lang="en-US" sz="1100">
                <a:solidFill>
                  <a:srgbClr val="F5844C"/>
                </a:solidFill>
                <a:highlight>
                  <a:srgbClr val="FFFFFF"/>
                </a:highlight>
              </a:rPr>
              <a:t>            dfdl:outputValueCalc</a:t>
            </a:r>
            <a:r>
              <a:rPr lang="en-US" sz="1100">
                <a:solidFill>
                  <a:srgbClr val="FF8040"/>
                </a:solidFill>
                <a:highlight>
                  <a:srgbClr val="FFFFFF"/>
                </a:highlight>
              </a:rPr>
              <a:t>=</a:t>
            </a:r>
            <a:r>
              <a:rPr lang="en-US" sz="1100">
                <a:solidFill>
                  <a:srgbClr val="993300"/>
                </a:solidFill>
                <a:highlight>
                  <a:srgbClr val="FFFFFF"/>
                </a:highlight>
              </a:rPr>
              <a:t>'{ if (fn:contains(../Characteristics, "If the image is on network media, fully load it and copy it to the swap file")) then 1 else 0 }'</a:t>
            </a:r>
            <a:r>
              <a:rPr lang="en-US" sz="1100">
                <a:solidFill>
                  <a:srgbClr val="F5844C"/>
                </a:solidFill>
                <a:highlight>
                  <a:srgbClr val="FFFFFF"/>
                </a:highlight>
              </a:rPr>
              <a:t> </a:t>
            </a:r>
            <a:r>
              <a:rPr lang="en-US" sz="1100">
                <a:solidFill>
                  <a:srgbClr val="000096"/>
                </a:solidFill>
                <a:highlight>
                  <a:srgbClr val="FFFFFF"/>
                </a:highlight>
              </a:rPr>
              <a: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&lt;xs:element</a:t>
            </a:r>
            <a:r>
              <a:rPr lang="en-US" sz="1100">
                <a:solidFill>
                  <a:srgbClr val="F5844C"/>
                </a:solidFill>
                <a:highlight>
                  <a:srgbClr val="FFFFFF"/>
                </a:highlight>
              </a:rPr>
              <a:t> name</a:t>
            </a:r>
            <a:r>
              <a:rPr lang="en-US" sz="1100">
                <a:solidFill>
                  <a:srgbClr val="FF8040"/>
                </a:solidFill>
                <a:highlight>
                  <a:srgbClr val="FFFFFF"/>
                </a:highlight>
              </a:rPr>
              <a:t>=</a:t>
            </a:r>
            <a:r>
              <a:rPr lang="en-US" sz="1100">
                <a:solidFill>
                  <a:srgbClr val="993300"/>
                </a:solidFill>
                <a:highlight>
                  <a:srgbClr val="FFFFFF"/>
                </a:highlight>
              </a:rPr>
              <a:t>"Hidden_characteristic_bit11"</a:t>
            </a:r>
            <a:r>
              <a:rPr lang="en-US" sz="1100">
                <a:solidFill>
                  <a:srgbClr val="F5844C"/>
                </a:solidFill>
                <a:highlight>
                  <a:srgbClr val="FFFFFF"/>
                </a:highlight>
              </a:rPr>
              <a:t> type</a:t>
            </a:r>
            <a:r>
              <a:rPr lang="en-US" sz="1100">
                <a:solidFill>
                  <a:srgbClr val="FF8040"/>
                </a:solidFill>
                <a:highlight>
                  <a:srgbClr val="FFFFFF"/>
                </a:highlight>
              </a:rPr>
              <a:t>=</a:t>
            </a:r>
            <a:r>
              <a:rPr lang="en-US" sz="1100">
                <a:solidFill>
                  <a:srgbClr val="993300"/>
                </a:solidFill>
                <a:highlight>
                  <a:srgbClr val="FFFFFF"/>
                </a:highlight>
              </a:rPr>
              <a:t>"unsignedint1"</a:t>
            </a:r>
            <a:br>
              <a:rPr lang="en-US" sz="1100">
                <a:solidFill>
                  <a:srgbClr val="000000"/>
                </a:solidFill>
                <a:highlight>
                  <a:srgbClr val="FFFFFF"/>
                </a:highlight>
              </a:rPr>
            </a:br>
            <a:r>
              <a:rPr lang="en-US" sz="1100">
                <a:solidFill>
                  <a:srgbClr val="F5844C"/>
                </a:solidFill>
                <a:highlight>
                  <a:srgbClr val="FFFFFF"/>
                </a:highlight>
              </a:rPr>
              <a:t>            dfdl:outputValueCalc</a:t>
            </a:r>
            <a:r>
              <a:rPr lang="en-US" sz="1100">
                <a:solidFill>
                  <a:srgbClr val="FF8040"/>
                </a:solidFill>
                <a:highlight>
                  <a:srgbClr val="FFFFFF"/>
                </a:highlight>
              </a:rPr>
              <a:t>=</a:t>
            </a:r>
            <a:r>
              <a:rPr lang="en-US" sz="1100">
                <a:solidFill>
                  <a:srgbClr val="993300"/>
                </a:solidFill>
                <a:highlight>
                  <a:srgbClr val="FFFFFF"/>
                </a:highlight>
              </a:rPr>
              <a:t>'{ if (fn:contains(../Characteristics, "If the image is on removable media, fully load it and copy it to the swap file")) then 1 else 0 }'</a:t>
            </a:r>
            <a:r>
              <a:rPr lang="en-US" sz="1100">
                <a:solidFill>
                  <a:srgbClr val="F5844C"/>
                </a:solidFill>
                <a:highlight>
                  <a:srgbClr val="FFFFFF"/>
                </a:highlight>
              </a:rPr>
              <a:t> </a:t>
            </a:r>
            <a:r>
              <a:rPr lang="en-US" sz="1100">
                <a:solidFill>
                  <a:srgbClr val="000096"/>
                </a:solidFill>
                <a:highlight>
                  <a:srgbClr val="FFFFFF"/>
                </a:highlight>
              </a:rPr>
              <a: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&lt;xs:element</a:t>
            </a:r>
            <a:r>
              <a:rPr lang="en-US" sz="1100">
                <a:solidFill>
                  <a:srgbClr val="F5844C"/>
                </a:solidFill>
                <a:highlight>
                  <a:srgbClr val="FFFFFF"/>
                </a:highlight>
              </a:rPr>
              <a:t> name</a:t>
            </a:r>
            <a:r>
              <a:rPr lang="en-US" sz="1100">
                <a:solidFill>
                  <a:srgbClr val="FF8040"/>
                </a:solidFill>
                <a:highlight>
                  <a:srgbClr val="FFFFFF"/>
                </a:highlight>
              </a:rPr>
              <a:t>=</a:t>
            </a:r>
            <a:r>
              <a:rPr lang="en-US" sz="1100">
                <a:solidFill>
                  <a:srgbClr val="993300"/>
                </a:solidFill>
                <a:highlight>
                  <a:srgbClr val="FFFFFF"/>
                </a:highlight>
              </a:rPr>
              <a:t>"Hidden_characteristic_bit10"</a:t>
            </a:r>
            <a:r>
              <a:rPr lang="en-US" sz="1100">
                <a:solidFill>
                  <a:srgbClr val="F5844C"/>
                </a:solidFill>
                <a:highlight>
                  <a:srgbClr val="FFFFFF"/>
                </a:highlight>
              </a:rPr>
              <a:t> type</a:t>
            </a:r>
            <a:r>
              <a:rPr lang="en-US" sz="1100">
                <a:solidFill>
                  <a:srgbClr val="FF8040"/>
                </a:solidFill>
                <a:highlight>
                  <a:srgbClr val="FFFFFF"/>
                </a:highlight>
              </a:rPr>
              <a:t>=</a:t>
            </a:r>
            <a:r>
              <a:rPr lang="en-US" sz="1100">
                <a:solidFill>
                  <a:srgbClr val="993300"/>
                </a:solidFill>
                <a:highlight>
                  <a:srgbClr val="FFFFFF"/>
                </a:highlight>
              </a:rPr>
              <a:t>"unsignedint1"</a:t>
            </a:r>
            <a:br>
              <a:rPr lang="en-US" sz="1100">
                <a:solidFill>
                  <a:srgbClr val="000000"/>
                </a:solidFill>
                <a:highlight>
                  <a:srgbClr val="FFFFFF"/>
                </a:highlight>
              </a:rPr>
            </a:br>
            <a:r>
              <a:rPr lang="en-US" sz="1100">
                <a:solidFill>
                  <a:srgbClr val="F5844C"/>
                </a:solidFill>
                <a:highlight>
                  <a:srgbClr val="FFFFFF"/>
                </a:highlight>
              </a:rPr>
              <a:t>            dfdl:outputValueCalc</a:t>
            </a:r>
            <a:r>
              <a:rPr lang="en-US" sz="1100">
                <a:solidFill>
                  <a:srgbClr val="FF8040"/>
                </a:solidFill>
                <a:highlight>
                  <a:srgbClr val="FFFFFF"/>
                </a:highlight>
              </a:rPr>
              <a:t>=</a:t>
            </a:r>
            <a:r>
              <a:rPr lang="en-US" sz="1100">
                <a:solidFill>
                  <a:srgbClr val="993300"/>
                </a:solidFill>
                <a:highlight>
                  <a:srgbClr val="FFFFFF"/>
                </a:highlight>
              </a:rPr>
              <a:t>'{ if (fn:contains(../Characteristics, "Debugging information was removed")) then 1 else 0 }'</a:t>
            </a:r>
            <a:r>
              <a:rPr lang="en-US" sz="1100">
                <a:solidFill>
                  <a:srgbClr val="F5844C"/>
                </a:solidFill>
                <a:highlight>
                  <a:srgbClr val="FFFFFF"/>
                </a:highlight>
              </a:rPr>
              <a:t> </a:t>
            </a:r>
            <a:r>
              <a:rPr lang="en-US" sz="1100">
                <a:solidFill>
                  <a:srgbClr val="000096"/>
                </a:solidFill>
                <a:highlight>
                  <a:srgbClr val="FFFFFF"/>
                </a:highlight>
              </a:rPr>
              <a: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&lt;xs:element</a:t>
            </a:r>
            <a:r>
              <a:rPr lang="en-US" sz="1100">
                <a:solidFill>
                  <a:srgbClr val="F5844C"/>
                </a:solidFill>
                <a:highlight>
                  <a:srgbClr val="FFFFFF"/>
                </a:highlight>
              </a:rPr>
              <a:t> name</a:t>
            </a:r>
            <a:r>
              <a:rPr lang="en-US" sz="1100">
                <a:solidFill>
                  <a:srgbClr val="FF8040"/>
                </a:solidFill>
                <a:highlight>
                  <a:srgbClr val="FFFFFF"/>
                </a:highlight>
              </a:rPr>
              <a:t>=</a:t>
            </a:r>
            <a:r>
              <a:rPr lang="en-US" sz="1100">
                <a:solidFill>
                  <a:srgbClr val="993300"/>
                </a:solidFill>
                <a:highlight>
                  <a:srgbClr val="FFFFFF"/>
                </a:highlight>
              </a:rPr>
              <a:t>"Hidden_characteristic_bit9"</a:t>
            </a:r>
            <a:r>
              <a:rPr lang="en-US" sz="1100">
                <a:solidFill>
                  <a:srgbClr val="F5844C"/>
                </a:solidFill>
                <a:highlight>
                  <a:srgbClr val="FFFFFF"/>
                </a:highlight>
              </a:rPr>
              <a:t> type</a:t>
            </a:r>
            <a:r>
              <a:rPr lang="en-US" sz="1100">
                <a:solidFill>
                  <a:srgbClr val="FF8040"/>
                </a:solidFill>
                <a:highlight>
                  <a:srgbClr val="FFFFFF"/>
                </a:highlight>
              </a:rPr>
              <a:t>=</a:t>
            </a:r>
            <a:r>
              <a:rPr lang="en-US" sz="1100">
                <a:solidFill>
                  <a:srgbClr val="993300"/>
                </a:solidFill>
                <a:highlight>
                  <a:srgbClr val="FFFFFF"/>
                </a:highlight>
              </a:rPr>
              <a:t>"unsignedint1"</a:t>
            </a:r>
            <a:br>
              <a:rPr lang="en-US" sz="1100">
                <a:solidFill>
                  <a:srgbClr val="000000"/>
                </a:solidFill>
                <a:highlight>
                  <a:srgbClr val="FFFFFF"/>
                </a:highlight>
              </a:rPr>
            </a:br>
            <a:r>
              <a:rPr lang="en-US" sz="1100">
                <a:solidFill>
                  <a:srgbClr val="F5844C"/>
                </a:solidFill>
                <a:highlight>
                  <a:srgbClr val="FFFFFF"/>
                </a:highlight>
              </a:rPr>
              <a:t>            dfdl:outputValueCalc</a:t>
            </a:r>
            <a:r>
              <a:rPr lang="en-US" sz="1100">
                <a:solidFill>
                  <a:srgbClr val="FF8040"/>
                </a:solidFill>
                <a:highlight>
                  <a:srgbClr val="FFFFFF"/>
                </a:highlight>
              </a:rPr>
              <a:t>=</a:t>
            </a:r>
            <a:r>
              <a:rPr lang="en-US" sz="1100">
                <a:solidFill>
                  <a:srgbClr val="993300"/>
                </a:solidFill>
                <a:highlight>
                  <a:srgbClr val="FFFFFF"/>
                </a:highlight>
              </a:rPr>
              <a:t>'{ if (fn:contains(../Characteristics, "Machine is based on a 32-bit-word architecture")) then 1 else 0 }'</a:t>
            </a:r>
            <a:r>
              <a:rPr lang="en-US" sz="1100">
                <a:solidFill>
                  <a:srgbClr val="F5844C"/>
                </a:solidFill>
                <a:highlight>
                  <a:srgbClr val="FFFFFF"/>
                </a:highlight>
              </a:rPr>
              <a:t> </a:t>
            </a:r>
            <a:r>
              <a:rPr lang="en-US" sz="1100">
                <a:solidFill>
                  <a:srgbClr val="000096"/>
                </a:solidFill>
                <a:highlight>
                  <a:srgbClr val="FFFFFF"/>
                </a:highlight>
              </a:rPr>
              <a: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3296"/>
                </a:solidFill>
                <a:highlight>
                  <a:srgbClr val="FFFFFF"/>
                </a:highlight>
              </a:rPr>
              <a:t>&lt;/xs:sequence&gt;</a:t>
            </a:r>
            <a:br>
              <a:rPr lang="en-US" sz="1100">
                <a:solidFill>
                  <a:srgbClr val="000000"/>
                </a:solidFill>
                <a:highlight>
                  <a:srgbClr val="FFFFFF"/>
                </a:highlight>
              </a:rPr>
            </a:br>
            <a:r>
              <a:rPr lang="en-US" sz="1100">
                <a:solidFill>
                  <a:srgbClr val="003296"/>
                </a:solidFill>
                <a:highlight>
                  <a:srgbClr val="FFFFFF"/>
                </a:highlight>
              </a:rPr>
              <a:t>&lt;/xs:group&gt;</a:t>
            </a:r>
            <a:br>
              <a:rPr lang="en-US" sz="1100">
                <a:solidFill>
                  <a:srgbClr val="000000"/>
                </a:solidFill>
                <a:highlight>
                  <a:srgbClr val="FFFFFF"/>
                </a:highlight>
              </a:rPr>
            </a:br>
            <a:endParaRPr lang="en-US" sz="1100">
              <a:solidFill>
                <a:srgbClr val="000000"/>
              </a:solidFill>
              <a:highlight>
                <a:srgbClr val="FFFFFF"/>
              </a:highlight>
            </a:endParaRPr>
          </a:p>
        </p:txBody>
      </p:sp>
    </p:spTree>
    <p:extLst>
      <p:ext uri="{BB962C8B-B14F-4D97-AF65-F5344CB8AC3E}">
        <p14:creationId xmlns:p14="http://schemas.microsoft.com/office/powerpoint/2010/main" val="1792923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D4E5F2-7871-47D5-BD10-232C454900F1}"/>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3" name="Rectangle 2">
            <a:extLst>
              <a:ext uri="{FF2B5EF4-FFF2-40B4-BE49-F238E27FC236}">
                <a16:creationId xmlns:a16="http://schemas.microsoft.com/office/drawing/2014/main" id="{9BB10325-2026-4D6A-B45D-922E9CFD4A9E}"/>
              </a:ext>
            </a:extLst>
          </p:cNvPr>
          <p:cNvSpPr/>
          <p:nvPr/>
        </p:nvSpPr>
        <p:spPr>
          <a:xfrm>
            <a:off x="3219450" y="2171700"/>
            <a:ext cx="438150" cy="190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64B0B2BA-16E8-44EC-9309-DA7D4DE598BE}"/>
              </a:ext>
            </a:extLst>
          </p:cNvPr>
          <p:cNvCxnSpPr/>
          <p:nvPr/>
        </p:nvCxnSpPr>
        <p:spPr>
          <a:xfrm flipV="1">
            <a:off x="3448050" y="1676400"/>
            <a:ext cx="0" cy="4953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1D1DF89-AEB8-486B-88AD-2801C82EC9FE}"/>
              </a:ext>
            </a:extLst>
          </p:cNvPr>
          <p:cNvSpPr txBox="1"/>
          <p:nvPr/>
        </p:nvSpPr>
        <p:spPr>
          <a:xfrm>
            <a:off x="2901519" y="1354520"/>
            <a:ext cx="1074012" cy="369332"/>
          </a:xfrm>
          <a:prstGeom prst="rect">
            <a:avLst/>
          </a:prstGeom>
          <a:noFill/>
        </p:spPr>
        <p:txBody>
          <a:bodyPr wrap="none" rtlCol="0">
            <a:spAutoFit/>
          </a:bodyPr>
          <a:lstStyle/>
          <a:p>
            <a:r>
              <a:rPr lang="en-US"/>
              <a:t>Signature</a:t>
            </a:r>
          </a:p>
        </p:txBody>
      </p:sp>
      <p:sp>
        <p:nvSpPr>
          <p:cNvPr id="6" name="Footer Placeholder 3">
            <a:extLst>
              <a:ext uri="{FF2B5EF4-FFF2-40B4-BE49-F238E27FC236}">
                <a16:creationId xmlns:a16="http://schemas.microsoft.com/office/drawing/2014/main" id="{690C3C7F-3517-47DC-A23B-93AA30D5D84C}"/>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32210431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DBAAD0-A6E0-4100-B4D6-AEDDBFB708CF}"/>
              </a:ext>
            </a:extLst>
          </p:cNvPr>
          <p:cNvSpPr/>
          <p:nvPr/>
        </p:nvSpPr>
        <p:spPr>
          <a:xfrm>
            <a:off x="831741" y="321599"/>
            <a:ext cx="10383865" cy="4616648"/>
          </a:xfrm>
          <a:prstGeom prst="rect">
            <a:avLst/>
          </a:prstGeom>
          <a:ln>
            <a:solidFill>
              <a:schemeClr val="tx1"/>
            </a:solidFill>
          </a:ln>
        </p:spPr>
        <p:txBody>
          <a:bodyPr wrap="square">
            <a:spAutoFit/>
          </a:bodyPr>
          <a:lstStyle/>
          <a:p>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a:t>
            </a:r>
            <a:r>
              <a:rPr lang="en-US" sz="1400">
                <a:solidFill>
                  <a:srgbClr val="993300"/>
                </a:solidFill>
                <a:highlight>
                  <a:srgbClr val="FFFF00"/>
                </a:highlight>
              </a:rPr>
              <a:t>Characteristics</a:t>
            </a:r>
            <a:r>
              <a:rPr lang="en-US" sz="1400">
                <a:solidFill>
                  <a:srgbClr val="993300"/>
                </a:solidFill>
                <a:highlight>
                  <a:srgbClr val="FFFFFF"/>
                </a:highlight>
              </a:rPr>
              <a:t>"</a:t>
            </a:r>
            <a:r>
              <a:rPr lang="en-US" sz="1400">
                <a:solidFill>
                  <a:srgbClr val="F5844C"/>
                </a:solidFill>
                <a:highlight>
                  <a:srgbClr val="FFFFFF"/>
                </a:highlight>
              </a:rPr>
              <a:t> type</a:t>
            </a:r>
            <a:r>
              <a:rPr lang="en-US" sz="1400">
                <a:solidFill>
                  <a:srgbClr val="FF8040"/>
                </a:solidFill>
                <a:highlight>
                  <a:srgbClr val="FFFFFF"/>
                </a:highlight>
              </a:rPr>
              <a:t>=</a:t>
            </a:r>
            <a:r>
              <a:rPr lang="en-US" sz="1400">
                <a:solidFill>
                  <a:srgbClr val="993300"/>
                </a:solidFill>
                <a:highlight>
                  <a:srgbClr val="FFFFFF"/>
                </a:highlight>
              </a:rPr>
              <a:t>"xs:string"</a:t>
            </a:r>
            <a:r>
              <a:rPr lang="en-US" sz="1400">
                <a:solidFill>
                  <a:srgbClr val="F5844C"/>
                </a:solidFill>
                <a:highlight>
                  <a:srgbClr val="FFFFFF"/>
                </a:highlight>
              </a:rPr>
              <a:t> dfdl:inputValueCalc</a:t>
            </a:r>
            <a:r>
              <a:rPr lang="en-US" sz="1400">
                <a:solidFill>
                  <a:srgbClr val="FF8040"/>
                </a:solidFill>
                <a:highlight>
                  <a:srgbClr val="FFFFFF"/>
                </a:highlight>
              </a:rPr>
              <a:t>=</a:t>
            </a:r>
            <a:r>
              <a:rPr lang="en-US" sz="1400">
                <a:solidFill>
                  <a:srgbClr val="993300"/>
                </a:solidFill>
                <a:highlight>
                  <a:srgbClr val="FFFFFF"/>
                </a:highlight>
              </a:rPr>
              <a:t>'{</a:t>
            </a:r>
            <a:br>
              <a:rPr lang="en-US" sz="1400">
                <a:solidFill>
                  <a:srgbClr val="000000"/>
                </a:solidFill>
                <a:highlight>
                  <a:srgbClr val="FFFFFF"/>
                </a:highlight>
              </a:rPr>
            </a:br>
            <a:r>
              <a:rPr lang="en-US" sz="1400">
                <a:solidFill>
                  <a:srgbClr val="993300"/>
                </a:solidFill>
                <a:highlight>
                  <a:srgbClr val="FFFFFF"/>
                </a:highlight>
              </a:rPr>
              <a:t>    </a:t>
            </a:r>
            <a:r>
              <a:rPr lang="en-US" sz="1400">
                <a:solidFill>
                  <a:srgbClr val="993300"/>
                </a:solidFill>
                <a:highlight>
                  <a:srgbClr val="FFFF00"/>
                </a:highlight>
              </a:rPr>
              <a:t>fn:concat</a:t>
            </a:r>
            <a:r>
              <a:rPr lang="en-US" sz="1400">
                <a:solidFill>
                  <a:srgbClr val="993300"/>
                </a:solidFill>
                <a:highlight>
                  <a:srgbClr val="FFFFFF"/>
                </a:highlight>
              </a:rPr>
              <a:t>(</a:t>
            </a:r>
            <a:br>
              <a:rPr lang="en-US" sz="1400">
                <a:solidFill>
                  <a:srgbClr val="000000"/>
                </a:solidFill>
                <a:highlight>
                  <a:srgbClr val="FFFFFF"/>
                </a:highlight>
              </a:rPr>
            </a:br>
            <a:r>
              <a:rPr lang="en-US" sz="1400">
                <a:solidFill>
                  <a:srgbClr val="993300"/>
                </a:solidFill>
                <a:highlight>
                  <a:srgbClr val="FFFFFF"/>
                </a:highlight>
              </a:rPr>
              <a:t>    if (../Hidden_characteristic_bit1 eq 1) then " ** Relocation information was stripped from file; file does not contain base relocations and must therefore be loaded at its preferred base address" else "",</a:t>
            </a:r>
            <a:br>
              <a:rPr lang="en-US" sz="1400">
                <a:solidFill>
                  <a:srgbClr val="000000"/>
                </a:solidFill>
                <a:highlight>
                  <a:srgbClr val="FFFFFF"/>
                </a:highlight>
              </a:rPr>
            </a:br>
            <a:r>
              <a:rPr lang="en-US" sz="1400">
                <a:solidFill>
                  <a:srgbClr val="993300"/>
                </a:solidFill>
                <a:highlight>
                  <a:srgbClr val="FFFFFF"/>
                </a:highlight>
              </a:rPr>
              <a:t>    if (../Hidden_characteristic_bit2 eq 1) then " ** The file is executable; file is valid and can be run" else "",</a:t>
            </a:r>
            <a:br>
              <a:rPr lang="en-US" sz="1400">
                <a:solidFill>
                  <a:srgbClr val="000000"/>
                </a:solidFill>
                <a:highlight>
                  <a:srgbClr val="FFFFFF"/>
                </a:highlight>
              </a:rPr>
            </a:br>
            <a:r>
              <a:rPr lang="en-US" sz="1400">
                <a:solidFill>
                  <a:srgbClr val="993300"/>
                </a:solidFill>
                <a:highlight>
                  <a:srgbClr val="FFFFFF"/>
                </a:highlight>
              </a:rPr>
              <a:t>    if (../Hidden_characteristic_bit3 eq 1) then " ** COFF line numbers have been removed" else "",</a:t>
            </a:r>
            <a:br>
              <a:rPr lang="en-US" sz="1400">
                <a:solidFill>
                  <a:srgbClr val="000000"/>
                </a:solidFill>
                <a:highlight>
                  <a:srgbClr val="FFFFFF"/>
                </a:highlight>
              </a:rPr>
            </a:br>
            <a:r>
              <a:rPr lang="en-US" sz="1400">
                <a:solidFill>
                  <a:srgbClr val="993300"/>
                </a:solidFill>
                <a:highlight>
                  <a:srgbClr val="FFFFFF"/>
                </a:highlight>
              </a:rPr>
              <a:t>    if (../Hidden_characteristic_bit4 eq 1) then " ** COFF symbol table entries for local symbols have been removed" else "",</a:t>
            </a:r>
            <a:br>
              <a:rPr lang="en-US" sz="1400">
                <a:solidFill>
                  <a:srgbClr val="000000"/>
                </a:solidFill>
                <a:highlight>
                  <a:srgbClr val="FFFFFF"/>
                </a:highlight>
              </a:rPr>
            </a:br>
            <a:r>
              <a:rPr lang="en-US" sz="1400">
                <a:solidFill>
                  <a:srgbClr val="993300"/>
                </a:solidFill>
                <a:highlight>
                  <a:srgbClr val="FFFFFF"/>
                </a:highlight>
              </a:rPr>
              <a:t>    if (../Hidden_characteristic_bit5 eq 1) then " ** Aggressively trim the working set(obsolete)" else "",</a:t>
            </a:r>
            <a:br>
              <a:rPr lang="en-US" sz="1400">
                <a:solidFill>
                  <a:srgbClr val="000000"/>
                </a:solidFill>
                <a:highlight>
                  <a:srgbClr val="FFFFFF"/>
                </a:highlight>
              </a:rPr>
            </a:br>
            <a:r>
              <a:rPr lang="en-US" sz="1400">
                <a:solidFill>
                  <a:srgbClr val="993300"/>
                </a:solidFill>
                <a:highlight>
                  <a:srgbClr val="FFFFFF"/>
                </a:highlight>
              </a:rPr>
              <a:t>    if (../Hidden_characteristic_bit6 eq 1) then " ** The application can handle addresses greater than 2 GB" else "",</a:t>
            </a:r>
            <a:br>
              <a:rPr lang="en-US" sz="1400">
                <a:solidFill>
                  <a:srgbClr val="000000"/>
                </a:solidFill>
                <a:highlight>
                  <a:srgbClr val="FFFFFF"/>
                </a:highlight>
              </a:rPr>
            </a:br>
            <a:r>
              <a:rPr lang="en-US" sz="1400">
                <a:solidFill>
                  <a:srgbClr val="993300"/>
                </a:solidFill>
                <a:highlight>
                  <a:srgbClr val="FFFFFF"/>
                </a:highlight>
              </a:rPr>
              <a:t>    if (../Hidden_characteristic_bit7 eq 1) then " ** This flag is reserved for future use" else "",</a:t>
            </a:r>
            <a:br>
              <a:rPr lang="en-US" sz="1400">
                <a:solidFill>
                  <a:srgbClr val="000000"/>
                </a:solidFill>
                <a:highlight>
                  <a:srgbClr val="FFFFFF"/>
                </a:highlight>
              </a:rPr>
            </a:br>
            <a:r>
              <a:rPr lang="en-US" sz="1400">
                <a:solidFill>
                  <a:srgbClr val="993300"/>
                </a:solidFill>
                <a:highlight>
                  <a:srgbClr val="FFFFFF"/>
                </a:highlight>
              </a:rPr>
              <a:t>    if (../Hidden_characteristic_bit8 eq 1) then " ** The bytes of the word are in little endian format" else "",</a:t>
            </a:r>
            <a:br>
              <a:rPr lang="en-US" sz="1400">
                <a:solidFill>
                  <a:srgbClr val="000000"/>
                </a:solidFill>
                <a:highlight>
                  <a:srgbClr val="FFFFFF"/>
                </a:highlight>
              </a:rPr>
            </a:br>
            <a:r>
              <a:rPr lang="en-US" sz="1400">
                <a:solidFill>
                  <a:srgbClr val="993300"/>
                </a:solidFill>
                <a:highlight>
                  <a:srgbClr val="FFFFFF"/>
                </a:highlight>
              </a:rPr>
              <a:t>    if (../Hidden_characteristic_bit9 eq 1) then " ** Machine is based on a 32-bit-word architecture" else "",</a:t>
            </a:r>
            <a:br>
              <a:rPr lang="en-US" sz="1400">
                <a:solidFill>
                  <a:srgbClr val="000000"/>
                </a:solidFill>
                <a:highlight>
                  <a:srgbClr val="FFFFFF"/>
                </a:highlight>
              </a:rPr>
            </a:br>
            <a:r>
              <a:rPr lang="en-US" sz="1400">
                <a:solidFill>
                  <a:srgbClr val="993300"/>
                </a:solidFill>
                <a:highlight>
                  <a:srgbClr val="FFFFFF"/>
                </a:highlight>
              </a:rPr>
              <a:t>    if (../Hidden_characteristic_bit10 eq 1) then " ** Debugging information was removed" else "",</a:t>
            </a:r>
            <a:br>
              <a:rPr lang="en-US" sz="1400">
                <a:solidFill>
                  <a:srgbClr val="000000"/>
                </a:solidFill>
                <a:highlight>
                  <a:srgbClr val="FFFFFF"/>
                </a:highlight>
              </a:rPr>
            </a:br>
            <a:r>
              <a:rPr lang="en-US" sz="1400">
                <a:solidFill>
                  <a:srgbClr val="993300"/>
                </a:solidFill>
                <a:highlight>
                  <a:srgbClr val="FFFFFF"/>
                </a:highlight>
              </a:rPr>
              <a:t>    if (../Hidden_characteristic_bit11 eq 1) then " ** If the image is on removable media, fully load it and copy it to the swap file" else "",</a:t>
            </a:r>
            <a:br>
              <a:rPr lang="en-US" sz="1400">
                <a:solidFill>
                  <a:srgbClr val="000000"/>
                </a:solidFill>
                <a:highlight>
                  <a:srgbClr val="FFFFFF"/>
                </a:highlight>
              </a:rPr>
            </a:br>
            <a:r>
              <a:rPr lang="en-US" sz="1400">
                <a:solidFill>
                  <a:srgbClr val="993300"/>
                </a:solidFill>
                <a:highlight>
                  <a:srgbClr val="FFFFFF"/>
                </a:highlight>
              </a:rPr>
              <a:t>    if (../Hidden_characteristic_bit12 eq 1) then " ** If the image is on network media, fully load it and copy it to the swap file" else "",</a:t>
            </a:r>
            <a:br>
              <a:rPr lang="en-US" sz="1400">
                <a:solidFill>
                  <a:srgbClr val="000000"/>
                </a:solidFill>
                <a:highlight>
                  <a:srgbClr val="FFFFFF"/>
                </a:highlight>
              </a:rPr>
            </a:br>
            <a:r>
              <a:rPr lang="en-US" sz="1400">
                <a:solidFill>
                  <a:srgbClr val="993300"/>
                </a:solidFill>
                <a:highlight>
                  <a:srgbClr val="FFFFFF"/>
                </a:highlight>
              </a:rPr>
              <a:t>    if (../Hidden_characteristic_bit13 eq 1) then " ** The file is a system file, not a user program" else "",</a:t>
            </a:r>
            <a:br>
              <a:rPr lang="en-US" sz="1400">
                <a:solidFill>
                  <a:srgbClr val="000000"/>
                </a:solidFill>
                <a:highlight>
                  <a:srgbClr val="FFFFFF"/>
                </a:highlight>
              </a:rPr>
            </a:br>
            <a:r>
              <a:rPr lang="en-US" sz="1400">
                <a:solidFill>
                  <a:srgbClr val="993300"/>
                </a:solidFill>
                <a:highlight>
                  <a:srgbClr val="FFFFFF"/>
                </a:highlight>
              </a:rPr>
              <a:t>    if (../Hidden_characteristic_bit14 eq 1) then " ** The file is a dynamic-link library (DLL)" else "",</a:t>
            </a:r>
            <a:br>
              <a:rPr lang="en-US" sz="1400">
                <a:solidFill>
                  <a:srgbClr val="000000"/>
                </a:solidFill>
                <a:highlight>
                  <a:srgbClr val="FFFFFF"/>
                </a:highlight>
              </a:rPr>
            </a:br>
            <a:r>
              <a:rPr lang="en-US" sz="1400">
                <a:solidFill>
                  <a:srgbClr val="993300"/>
                </a:solidFill>
                <a:highlight>
                  <a:srgbClr val="FFFFFF"/>
                </a:highlight>
              </a:rPr>
              <a:t>    if (../Hidden_characteristic_bit15 eq 1) then " ** The file should be run only on a uniprocessor machine" else "",</a:t>
            </a:r>
            <a:br>
              <a:rPr lang="en-US" sz="1400">
                <a:solidFill>
                  <a:srgbClr val="000000"/>
                </a:solidFill>
                <a:highlight>
                  <a:srgbClr val="FFFFFF"/>
                </a:highlight>
              </a:rPr>
            </a:br>
            <a:r>
              <a:rPr lang="en-US" sz="1400">
                <a:solidFill>
                  <a:srgbClr val="993300"/>
                </a:solidFill>
                <a:highlight>
                  <a:srgbClr val="FFFFFF"/>
                </a:highlight>
              </a:rPr>
              <a:t>    if (../Hidden_characteristic_bit16 eq 1) then " ** The bytes of the word are in big endian format" else ""</a:t>
            </a:r>
            <a:br>
              <a:rPr lang="en-US" sz="1400">
                <a:solidFill>
                  <a:srgbClr val="000000"/>
                </a:solidFill>
                <a:highlight>
                  <a:srgbClr val="FFFFFF"/>
                </a:highlight>
              </a:rPr>
            </a:br>
            <a:r>
              <a:rPr lang="en-US" sz="1400">
                <a:solidFill>
                  <a:srgbClr val="993300"/>
                </a:solidFill>
                <a:highlight>
                  <a:srgbClr val="FFFFFF"/>
                </a:highlight>
              </a:rPr>
              <a:t>    )}'</a:t>
            </a:r>
            <a:br>
              <a:rPr lang="en-US" sz="1400">
                <a:solidFill>
                  <a:srgbClr val="000000"/>
                </a:solidFill>
                <a:highlight>
                  <a:srgbClr val="FFFFFF"/>
                </a:highlight>
              </a:rPr>
            </a:br>
            <a:r>
              <a:rPr lang="en-US" sz="1400">
                <a:solidFill>
                  <a:srgbClr val="000096"/>
                </a:solidFill>
                <a:highlight>
                  <a:srgbClr val="FFFFFF"/>
                </a:highlight>
              </a:rPr>
              <a:t>/&gt;</a:t>
            </a:r>
          </a:p>
        </p:txBody>
      </p:sp>
      <p:sp>
        <p:nvSpPr>
          <p:cNvPr id="4" name="TextBox 3">
            <a:extLst>
              <a:ext uri="{FF2B5EF4-FFF2-40B4-BE49-F238E27FC236}">
                <a16:creationId xmlns:a16="http://schemas.microsoft.com/office/drawing/2014/main" id="{4A59B730-08C5-4EA8-84EC-D20921B66B35}"/>
              </a:ext>
            </a:extLst>
          </p:cNvPr>
          <p:cNvSpPr txBox="1"/>
          <p:nvPr/>
        </p:nvSpPr>
        <p:spPr>
          <a:xfrm>
            <a:off x="831741" y="5129340"/>
            <a:ext cx="10528515" cy="1200329"/>
          </a:xfrm>
          <a:prstGeom prst="rect">
            <a:avLst/>
          </a:prstGeom>
          <a:solidFill>
            <a:schemeClr val="bg1">
              <a:lumMod val="95000"/>
            </a:schemeClr>
          </a:solidFill>
        </p:spPr>
        <p:txBody>
          <a:bodyPr wrap="square" rtlCol="0">
            <a:spAutoFit/>
          </a:bodyPr>
          <a:lstStyle/>
          <a:p>
            <a:r>
              <a:rPr lang="en-US" sz="2400"/>
              <a:t>The value of the &lt;Characteristics&gt; element is the concatenation of the strings for each bit. Bits that have a 0 value add nothing ( "" ) to the concatenation. Only bits that have a 1 value add text to the concatenation.</a:t>
            </a:r>
          </a:p>
        </p:txBody>
      </p:sp>
      <p:sp>
        <p:nvSpPr>
          <p:cNvPr id="5" name="Footer Placeholder 3">
            <a:extLst>
              <a:ext uri="{FF2B5EF4-FFF2-40B4-BE49-F238E27FC236}">
                <a16:creationId xmlns:a16="http://schemas.microsoft.com/office/drawing/2014/main" id="{45ECAE3B-F7F4-4596-AAE7-D4C618D7E081}"/>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48999258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B0F31A-D7D3-4A18-8D22-DD1B7860AD8C}"/>
              </a:ext>
            </a:extLst>
          </p:cNvPr>
          <p:cNvPicPr>
            <a:picLocks noChangeAspect="1"/>
          </p:cNvPicPr>
          <p:nvPr/>
        </p:nvPicPr>
        <p:blipFill rotWithShape="1">
          <a:blip r:embed="rId2"/>
          <a:srcRect t="15027" r="62006" b="34150"/>
          <a:stretch/>
        </p:blipFill>
        <p:spPr>
          <a:xfrm>
            <a:off x="389148" y="814931"/>
            <a:ext cx="4632303" cy="3291840"/>
          </a:xfrm>
          <a:prstGeom prst="rect">
            <a:avLst/>
          </a:prstGeom>
        </p:spPr>
      </p:pic>
      <p:sp>
        <p:nvSpPr>
          <p:cNvPr id="3" name="Rectangle 2">
            <a:extLst>
              <a:ext uri="{FF2B5EF4-FFF2-40B4-BE49-F238E27FC236}">
                <a16:creationId xmlns:a16="http://schemas.microsoft.com/office/drawing/2014/main" id="{0DB90773-3B6D-4C32-9A94-7B67EFB43E1A}"/>
              </a:ext>
            </a:extLst>
          </p:cNvPr>
          <p:cNvSpPr/>
          <p:nvPr/>
        </p:nvSpPr>
        <p:spPr>
          <a:xfrm>
            <a:off x="2659736" y="2432276"/>
            <a:ext cx="466724" cy="1695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EA7B917-C8BF-43CF-BBE7-813AE2B202AD}"/>
              </a:ext>
            </a:extLst>
          </p:cNvPr>
          <p:cNvSpPr/>
          <p:nvPr/>
        </p:nvSpPr>
        <p:spPr>
          <a:xfrm>
            <a:off x="1658318" y="4902899"/>
            <a:ext cx="9314481" cy="1200329"/>
          </a:xfrm>
          <a:prstGeom prst="rect">
            <a:avLst/>
          </a:prstGeom>
          <a:ln>
            <a:solidFill>
              <a:schemeClr val="tx1"/>
            </a:solidFill>
          </a:ln>
        </p:spPr>
        <p:txBody>
          <a:bodyPr wrap="square">
            <a:spAutoFit/>
          </a:bodyPr>
          <a:lstStyle/>
          <a:p>
            <a:r>
              <a:rPr lang="en-US" sz="1200">
                <a:solidFill>
                  <a:srgbClr val="000096"/>
                </a:solidFill>
                <a:highlight>
                  <a:srgbClr val="FFFFFF"/>
                </a:highlight>
              </a:rPr>
              <a:t>&lt;Characteristics&gt;</a:t>
            </a:r>
            <a:r>
              <a:rPr lang="en-US" sz="1200">
                <a:solidFill>
                  <a:srgbClr val="000000"/>
                </a:solidFill>
                <a:highlight>
                  <a:srgbClr val="FFFFFF"/>
                </a:highlight>
              </a:rPr>
              <a:t> </a:t>
            </a:r>
            <a:br>
              <a:rPr lang="en-US" sz="1200">
                <a:solidFill>
                  <a:srgbClr val="000000"/>
                </a:solidFill>
                <a:highlight>
                  <a:srgbClr val="FFFFFF"/>
                </a:highlight>
              </a:rPr>
            </a:br>
            <a:r>
              <a:rPr lang="en-US" sz="1200">
                <a:solidFill>
                  <a:srgbClr val="000000"/>
                </a:solidFill>
                <a:highlight>
                  <a:srgbClr val="FFFFFF"/>
                </a:highlight>
              </a:rPr>
              <a:t>** Relocation information was stripped from file; file does not contain base relocations and must therefore be loaded at its preferred base address </a:t>
            </a:r>
          </a:p>
          <a:p>
            <a:r>
              <a:rPr lang="en-US" sz="1200">
                <a:solidFill>
                  <a:srgbClr val="000000"/>
                </a:solidFill>
                <a:highlight>
                  <a:srgbClr val="FFFFFF"/>
                </a:highlight>
              </a:rPr>
              <a:t>** The file is executable; file is valid and can be run </a:t>
            </a:r>
          </a:p>
          <a:p>
            <a:r>
              <a:rPr lang="en-US" sz="1200">
                <a:solidFill>
                  <a:srgbClr val="000000"/>
                </a:solidFill>
                <a:highlight>
                  <a:srgbClr val="FFFFFF"/>
                </a:highlight>
              </a:rPr>
              <a:t>** COFF line numbers have been removed </a:t>
            </a:r>
          </a:p>
          <a:p>
            <a:r>
              <a:rPr lang="en-US" sz="1200">
                <a:solidFill>
                  <a:srgbClr val="000000"/>
                </a:solidFill>
                <a:highlight>
                  <a:srgbClr val="FFFFFF"/>
                </a:highlight>
              </a:rPr>
              <a:t>** Machine is based on a 32-bit-word architecture</a:t>
            </a:r>
            <a:br>
              <a:rPr lang="en-US" sz="1200">
                <a:solidFill>
                  <a:srgbClr val="000000"/>
                </a:solidFill>
                <a:highlight>
                  <a:srgbClr val="FFFFFF"/>
                </a:highlight>
              </a:rPr>
            </a:br>
            <a:r>
              <a:rPr lang="en-US" sz="1200">
                <a:solidFill>
                  <a:srgbClr val="000096"/>
                </a:solidFill>
                <a:highlight>
                  <a:srgbClr val="FFFFFF"/>
                </a:highlight>
              </a:rPr>
              <a:t>&lt;/Characteristics&gt;</a:t>
            </a:r>
          </a:p>
        </p:txBody>
      </p:sp>
      <p:sp>
        <p:nvSpPr>
          <p:cNvPr id="5" name="Rectangle 4">
            <a:extLst>
              <a:ext uri="{FF2B5EF4-FFF2-40B4-BE49-F238E27FC236}">
                <a16:creationId xmlns:a16="http://schemas.microsoft.com/office/drawing/2014/main" id="{EDCFFDE0-2A6E-4F5D-B0AD-7DCAA1E05AB8}"/>
              </a:ext>
            </a:extLst>
          </p:cNvPr>
          <p:cNvSpPr/>
          <p:nvPr/>
        </p:nvSpPr>
        <p:spPr>
          <a:xfrm>
            <a:off x="5714500" y="2124110"/>
            <a:ext cx="914400" cy="6523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tool</a:t>
            </a:r>
          </a:p>
        </p:txBody>
      </p:sp>
      <p:cxnSp>
        <p:nvCxnSpPr>
          <p:cNvPr id="6" name="Straight Arrow Connector 5">
            <a:extLst>
              <a:ext uri="{FF2B5EF4-FFF2-40B4-BE49-F238E27FC236}">
                <a16:creationId xmlns:a16="http://schemas.microsoft.com/office/drawing/2014/main" id="{D7708BD6-665F-42BD-90C5-968EDB88EABF}"/>
              </a:ext>
            </a:extLst>
          </p:cNvPr>
          <p:cNvCxnSpPr>
            <a:cxnSpLocks/>
            <a:endCxn id="5" idx="1"/>
          </p:cNvCxnSpPr>
          <p:nvPr/>
        </p:nvCxnSpPr>
        <p:spPr>
          <a:xfrm flipV="1">
            <a:off x="4944014" y="2450298"/>
            <a:ext cx="7704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Rectangle: Folded Corner 6">
            <a:extLst>
              <a:ext uri="{FF2B5EF4-FFF2-40B4-BE49-F238E27FC236}">
                <a16:creationId xmlns:a16="http://schemas.microsoft.com/office/drawing/2014/main" id="{765C99AD-8B10-425F-B779-72ED8BF47A22}"/>
              </a:ext>
            </a:extLst>
          </p:cNvPr>
          <p:cNvSpPr/>
          <p:nvPr/>
        </p:nvSpPr>
        <p:spPr>
          <a:xfrm>
            <a:off x="5397048" y="3332920"/>
            <a:ext cx="1549303" cy="1167936"/>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schema</a:t>
            </a:r>
          </a:p>
          <a:p>
            <a:pPr algn="ctr"/>
            <a:r>
              <a:rPr lang="en-US">
                <a:solidFill>
                  <a:schemeClr val="tx1"/>
                </a:solidFill>
              </a:rPr>
              <a:t>for exe</a:t>
            </a:r>
          </a:p>
        </p:txBody>
      </p:sp>
      <p:cxnSp>
        <p:nvCxnSpPr>
          <p:cNvPr id="8" name="Straight Arrow Connector 7">
            <a:extLst>
              <a:ext uri="{FF2B5EF4-FFF2-40B4-BE49-F238E27FC236}">
                <a16:creationId xmlns:a16="http://schemas.microsoft.com/office/drawing/2014/main" id="{3A009B3D-1AAB-4605-A012-63AF4A8A480B}"/>
              </a:ext>
            </a:extLst>
          </p:cNvPr>
          <p:cNvCxnSpPr>
            <a:cxnSpLocks/>
            <a:stCxn id="7" idx="0"/>
            <a:endCxn id="5" idx="2"/>
          </p:cNvCxnSpPr>
          <p:nvPr/>
        </p:nvCxnSpPr>
        <p:spPr>
          <a:xfrm flipV="1">
            <a:off x="6171700" y="2776486"/>
            <a:ext cx="0" cy="5564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F691B5F-3BA4-4016-AD70-00942A6C0A37}"/>
              </a:ext>
            </a:extLst>
          </p:cNvPr>
          <p:cNvCxnSpPr>
            <a:stCxn id="5" idx="3"/>
          </p:cNvCxnSpPr>
          <p:nvPr/>
        </p:nvCxnSpPr>
        <p:spPr>
          <a:xfrm>
            <a:off x="6628900" y="2450298"/>
            <a:ext cx="14183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1FAAB92-BCE1-44EE-9E2B-5C75331CCDE3}"/>
              </a:ext>
            </a:extLst>
          </p:cNvPr>
          <p:cNvCxnSpPr/>
          <p:nvPr/>
        </p:nvCxnSpPr>
        <p:spPr>
          <a:xfrm flipH="1">
            <a:off x="7809616" y="2450298"/>
            <a:ext cx="237641" cy="24003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Footer Placeholder 3">
            <a:extLst>
              <a:ext uri="{FF2B5EF4-FFF2-40B4-BE49-F238E27FC236}">
                <a16:creationId xmlns:a16="http://schemas.microsoft.com/office/drawing/2014/main" id="{2D7B783D-4B13-4156-96F8-5779B81856E6}"/>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377447127"/>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48ABFD-EDB7-4F60-872A-62DF9380FCC3}"/>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3" name="TextBox 2">
            <a:extLst>
              <a:ext uri="{FF2B5EF4-FFF2-40B4-BE49-F238E27FC236}">
                <a16:creationId xmlns:a16="http://schemas.microsoft.com/office/drawing/2014/main" id="{5104849F-C1A5-490B-B6F7-6A6BB3F8696F}"/>
              </a:ext>
            </a:extLst>
          </p:cNvPr>
          <p:cNvSpPr txBox="1"/>
          <p:nvPr/>
        </p:nvSpPr>
        <p:spPr>
          <a:xfrm>
            <a:off x="7103274" y="1296631"/>
            <a:ext cx="1120991" cy="369332"/>
          </a:xfrm>
          <a:prstGeom prst="rect">
            <a:avLst/>
          </a:prstGeom>
          <a:noFill/>
        </p:spPr>
        <p:txBody>
          <a:bodyPr wrap="square" rtlCol="0">
            <a:spAutoFit/>
          </a:bodyPr>
          <a:lstStyle/>
          <a:p>
            <a:r>
              <a:rPr lang="en-US"/>
              <a:t>DOS_Stub</a:t>
            </a:r>
          </a:p>
        </p:txBody>
      </p:sp>
      <p:cxnSp>
        <p:nvCxnSpPr>
          <p:cNvPr id="4" name="Straight Arrow Connector 3">
            <a:extLst>
              <a:ext uri="{FF2B5EF4-FFF2-40B4-BE49-F238E27FC236}">
                <a16:creationId xmlns:a16="http://schemas.microsoft.com/office/drawing/2014/main" id="{9EDC1F20-1655-44EE-9CC2-7FB142E49C56}"/>
              </a:ext>
            </a:extLst>
          </p:cNvPr>
          <p:cNvCxnSpPr>
            <a:cxnSpLocks/>
          </p:cNvCxnSpPr>
          <p:nvPr/>
        </p:nvCxnSpPr>
        <p:spPr>
          <a:xfrm flipV="1">
            <a:off x="6858000" y="1638300"/>
            <a:ext cx="891153" cy="14923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16C48616-0BAF-4BDD-8939-906608A4C42A}"/>
              </a:ext>
            </a:extLst>
          </p:cNvPr>
          <p:cNvSpPr/>
          <p:nvPr/>
        </p:nvSpPr>
        <p:spPr>
          <a:xfrm>
            <a:off x="3202142" y="2806952"/>
            <a:ext cx="3640360" cy="6195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48481CC-B91D-4B09-AD8F-FEB221F1675A}"/>
              </a:ext>
            </a:extLst>
          </p:cNvPr>
          <p:cNvSpPr txBox="1"/>
          <p:nvPr/>
        </p:nvSpPr>
        <p:spPr>
          <a:xfrm flipH="1">
            <a:off x="481931" y="294491"/>
            <a:ext cx="4833988" cy="461665"/>
          </a:xfrm>
          <a:prstGeom prst="rect">
            <a:avLst/>
          </a:prstGeom>
          <a:solidFill>
            <a:srgbClr val="FFFF00"/>
          </a:solidFill>
        </p:spPr>
        <p:txBody>
          <a:bodyPr wrap="square" rtlCol="0">
            <a:spAutoFit/>
          </a:bodyPr>
          <a:lstStyle/>
          <a:p>
            <a:r>
              <a:rPr lang="en-US" sz="2400"/>
              <a:t>We have finished these four portions</a:t>
            </a:r>
          </a:p>
        </p:txBody>
      </p:sp>
      <p:sp>
        <p:nvSpPr>
          <p:cNvPr id="8" name="TextBox 7">
            <a:extLst>
              <a:ext uri="{FF2B5EF4-FFF2-40B4-BE49-F238E27FC236}">
                <a16:creationId xmlns:a16="http://schemas.microsoft.com/office/drawing/2014/main" id="{8931CA41-9EBC-463C-9B4C-52382B5CBD25}"/>
              </a:ext>
            </a:extLst>
          </p:cNvPr>
          <p:cNvSpPr txBox="1"/>
          <p:nvPr/>
        </p:nvSpPr>
        <p:spPr>
          <a:xfrm>
            <a:off x="4136809" y="977348"/>
            <a:ext cx="1444841" cy="369332"/>
          </a:xfrm>
          <a:prstGeom prst="rect">
            <a:avLst/>
          </a:prstGeom>
          <a:noFill/>
        </p:spPr>
        <p:txBody>
          <a:bodyPr wrap="square" rtlCol="0">
            <a:spAutoFit/>
          </a:bodyPr>
          <a:lstStyle/>
          <a:p>
            <a:r>
              <a:rPr lang="en-US"/>
              <a:t>DOS_Header</a:t>
            </a:r>
          </a:p>
        </p:txBody>
      </p:sp>
      <p:cxnSp>
        <p:nvCxnSpPr>
          <p:cNvPr id="9" name="Straight Arrow Connector 8">
            <a:extLst>
              <a:ext uri="{FF2B5EF4-FFF2-40B4-BE49-F238E27FC236}">
                <a16:creationId xmlns:a16="http://schemas.microsoft.com/office/drawing/2014/main" id="{ACE176E8-DDAE-4ED8-AF1A-5C2BB92D1AC8}"/>
              </a:ext>
            </a:extLst>
          </p:cNvPr>
          <p:cNvCxnSpPr>
            <a:cxnSpLocks/>
          </p:cNvCxnSpPr>
          <p:nvPr/>
        </p:nvCxnSpPr>
        <p:spPr>
          <a:xfrm flipV="1">
            <a:off x="4775879" y="1340090"/>
            <a:ext cx="0" cy="85976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1ADA13B-DA1F-43B6-BF2B-48E9E3387A0A}"/>
              </a:ext>
            </a:extLst>
          </p:cNvPr>
          <p:cNvSpPr/>
          <p:nvPr/>
        </p:nvSpPr>
        <p:spPr>
          <a:xfrm>
            <a:off x="3208115" y="2199852"/>
            <a:ext cx="3640360" cy="6195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ACA7D5-F7BA-4614-8770-595AD332D16B}"/>
              </a:ext>
            </a:extLst>
          </p:cNvPr>
          <p:cNvSpPr/>
          <p:nvPr/>
        </p:nvSpPr>
        <p:spPr>
          <a:xfrm>
            <a:off x="3203951" y="3417224"/>
            <a:ext cx="885825" cy="1737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CFF4D484-4CFD-4BA8-8EBF-440CD33E5E6F}"/>
              </a:ext>
            </a:extLst>
          </p:cNvPr>
          <p:cNvCxnSpPr>
            <a:cxnSpLocks/>
          </p:cNvCxnSpPr>
          <p:nvPr/>
        </p:nvCxnSpPr>
        <p:spPr>
          <a:xfrm flipH="1" flipV="1">
            <a:off x="1580827" y="1961804"/>
            <a:ext cx="2095823" cy="14554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BC2FC2E-9B7A-4BCA-BEE6-D1503850CE2D}"/>
              </a:ext>
            </a:extLst>
          </p:cNvPr>
          <p:cNvSpPr txBox="1"/>
          <p:nvPr/>
        </p:nvSpPr>
        <p:spPr>
          <a:xfrm>
            <a:off x="320932" y="1530041"/>
            <a:ext cx="2197718" cy="369332"/>
          </a:xfrm>
          <a:prstGeom prst="rect">
            <a:avLst/>
          </a:prstGeom>
          <a:noFill/>
        </p:spPr>
        <p:txBody>
          <a:bodyPr wrap="none" rtlCol="0">
            <a:spAutoFit/>
          </a:bodyPr>
          <a:lstStyle/>
          <a:p>
            <a:r>
              <a:rPr lang="en-US"/>
              <a:t>PE_Header/Signature</a:t>
            </a:r>
          </a:p>
        </p:txBody>
      </p:sp>
      <p:cxnSp>
        <p:nvCxnSpPr>
          <p:cNvPr id="15" name="Straight Connector 14">
            <a:extLst>
              <a:ext uri="{FF2B5EF4-FFF2-40B4-BE49-F238E27FC236}">
                <a16:creationId xmlns:a16="http://schemas.microsoft.com/office/drawing/2014/main" id="{06F37C7E-4B76-4167-A6B0-88E57D999B85}"/>
              </a:ext>
            </a:extLst>
          </p:cNvPr>
          <p:cNvCxnSpPr/>
          <p:nvPr/>
        </p:nvCxnSpPr>
        <p:spPr>
          <a:xfrm>
            <a:off x="3202142" y="3724275"/>
            <a:ext cx="1808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83D5E06-27B6-4D1D-9009-4EC47721FD54}"/>
              </a:ext>
            </a:extLst>
          </p:cNvPr>
          <p:cNvCxnSpPr>
            <a:stCxn id="11" idx="1"/>
          </p:cNvCxnSpPr>
          <p:nvPr/>
        </p:nvCxnSpPr>
        <p:spPr>
          <a:xfrm flipH="1">
            <a:off x="3202142" y="3504075"/>
            <a:ext cx="1809" cy="22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BB23165-A5B3-4005-977F-F31ECA6B61E9}"/>
              </a:ext>
            </a:extLst>
          </p:cNvPr>
          <p:cNvCxnSpPr>
            <a:cxnSpLocks/>
          </p:cNvCxnSpPr>
          <p:nvPr/>
        </p:nvCxnSpPr>
        <p:spPr>
          <a:xfrm flipV="1">
            <a:off x="5010150" y="3581400"/>
            <a:ext cx="1847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957D54B-E273-40FF-BB6E-5659427CA563}"/>
              </a:ext>
            </a:extLst>
          </p:cNvPr>
          <p:cNvCxnSpPr/>
          <p:nvPr/>
        </p:nvCxnSpPr>
        <p:spPr>
          <a:xfrm>
            <a:off x="5010150" y="3586162"/>
            <a:ext cx="0" cy="1333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4D13751-6A0E-4C02-909E-691F4BFAB876}"/>
              </a:ext>
            </a:extLst>
          </p:cNvPr>
          <p:cNvCxnSpPr/>
          <p:nvPr/>
        </p:nvCxnSpPr>
        <p:spPr>
          <a:xfrm>
            <a:off x="4775879" y="3719512"/>
            <a:ext cx="369558" cy="195286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841411F-E490-4193-B105-09273DAB788C}"/>
              </a:ext>
            </a:extLst>
          </p:cNvPr>
          <p:cNvSpPr txBox="1"/>
          <p:nvPr/>
        </p:nvSpPr>
        <p:spPr>
          <a:xfrm>
            <a:off x="4651159" y="5650348"/>
            <a:ext cx="1444841" cy="369332"/>
          </a:xfrm>
          <a:prstGeom prst="rect">
            <a:avLst/>
          </a:prstGeom>
          <a:noFill/>
        </p:spPr>
        <p:txBody>
          <a:bodyPr wrap="square" rtlCol="0">
            <a:spAutoFit/>
          </a:bodyPr>
          <a:lstStyle/>
          <a:p>
            <a:r>
              <a:rPr lang="en-US"/>
              <a:t>File_Header</a:t>
            </a:r>
          </a:p>
        </p:txBody>
      </p:sp>
      <p:cxnSp>
        <p:nvCxnSpPr>
          <p:cNvPr id="14" name="Straight Connector 13">
            <a:extLst>
              <a:ext uri="{FF2B5EF4-FFF2-40B4-BE49-F238E27FC236}">
                <a16:creationId xmlns:a16="http://schemas.microsoft.com/office/drawing/2014/main" id="{170F4725-521E-4EEB-8622-1AC1ADA236BB}"/>
              </a:ext>
            </a:extLst>
          </p:cNvPr>
          <p:cNvCxnSpPr/>
          <p:nvPr/>
        </p:nvCxnSpPr>
        <p:spPr>
          <a:xfrm>
            <a:off x="6842502" y="3426499"/>
            <a:ext cx="0" cy="1549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Footer Placeholder 3">
            <a:extLst>
              <a:ext uri="{FF2B5EF4-FFF2-40B4-BE49-F238E27FC236}">
                <a16:creationId xmlns:a16="http://schemas.microsoft.com/office/drawing/2014/main" id="{0D2CFCEF-8F98-4FDC-B8D4-E6FC76E73792}"/>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44171913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0B927-C40F-4E0C-A5A2-109F2F880C2E}"/>
              </a:ext>
            </a:extLst>
          </p:cNvPr>
          <p:cNvSpPr>
            <a:spLocks noGrp="1"/>
          </p:cNvSpPr>
          <p:nvPr>
            <p:ph type="title"/>
          </p:nvPr>
        </p:nvSpPr>
        <p:spPr/>
        <p:txBody>
          <a:bodyPr/>
          <a:lstStyle/>
          <a:p>
            <a:r>
              <a:rPr lang="en-US"/>
              <a:t>Lab 10</a:t>
            </a:r>
          </a:p>
        </p:txBody>
      </p:sp>
      <p:sp>
        <p:nvSpPr>
          <p:cNvPr id="3" name="Content Placeholder 2">
            <a:extLst>
              <a:ext uri="{FF2B5EF4-FFF2-40B4-BE49-F238E27FC236}">
                <a16:creationId xmlns:a16="http://schemas.microsoft.com/office/drawing/2014/main" id="{189E383F-5C18-4ED9-B2DE-094339CAD769}"/>
              </a:ext>
            </a:extLst>
          </p:cNvPr>
          <p:cNvSpPr>
            <a:spLocks noGrp="1"/>
          </p:cNvSpPr>
          <p:nvPr>
            <p:ph idx="1"/>
          </p:nvPr>
        </p:nvSpPr>
        <p:spPr>
          <a:xfrm>
            <a:off x="616449" y="1371601"/>
            <a:ext cx="11236720" cy="1061633"/>
          </a:xfrm>
        </p:spPr>
        <p:txBody>
          <a:bodyPr/>
          <a:lstStyle/>
          <a:p>
            <a:r>
              <a:rPr lang="en-US"/>
              <a:t>The (binary) input file contains one byte.</a:t>
            </a:r>
          </a:p>
          <a:p>
            <a:r>
              <a:rPr lang="en-US"/>
              <a:t>Each bit represents a New England state:</a:t>
            </a:r>
          </a:p>
        </p:txBody>
      </p:sp>
      <p:graphicFrame>
        <p:nvGraphicFramePr>
          <p:cNvPr id="4" name="Table 3">
            <a:extLst>
              <a:ext uri="{FF2B5EF4-FFF2-40B4-BE49-F238E27FC236}">
                <a16:creationId xmlns:a16="http://schemas.microsoft.com/office/drawing/2014/main" id="{BF3691C0-9120-48A3-842C-E1056D7271B0}"/>
              </a:ext>
            </a:extLst>
          </p:cNvPr>
          <p:cNvGraphicFramePr>
            <a:graphicFrameLocks noGrp="1"/>
          </p:cNvGraphicFramePr>
          <p:nvPr>
            <p:extLst>
              <p:ext uri="{D42A27DB-BD31-4B8C-83A1-F6EECF244321}">
                <p14:modId xmlns:p14="http://schemas.microsoft.com/office/powerpoint/2010/main" val="1752852459"/>
              </p:ext>
            </p:extLst>
          </p:nvPr>
        </p:nvGraphicFramePr>
        <p:xfrm>
          <a:off x="1303580" y="2433234"/>
          <a:ext cx="8128000" cy="25958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028531234"/>
                    </a:ext>
                  </a:extLst>
                </a:gridCol>
                <a:gridCol w="4064000">
                  <a:extLst>
                    <a:ext uri="{9D8B030D-6E8A-4147-A177-3AD203B41FA5}">
                      <a16:colId xmlns:a16="http://schemas.microsoft.com/office/drawing/2014/main" val="760673276"/>
                    </a:ext>
                  </a:extLst>
                </a:gridCol>
              </a:tblGrid>
              <a:tr h="370840">
                <a:tc>
                  <a:txBody>
                    <a:bodyPr/>
                    <a:lstStyle/>
                    <a:p>
                      <a:r>
                        <a:rPr lang="en-US"/>
                        <a:t>bit</a:t>
                      </a:r>
                    </a:p>
                  </a:txBody>
                  <a:tcPr/>
                </a:tc>
                <a:tc>
                  <a:txBody>
                    <a:bodyPr/>
                    <a:lstStyle/>
                    <a:p>
                      <a:r>
                        <a:rPr lang="en-US"/>
                        <a:t>state</a:t>
                      </a:r>
                    </a:p>
                  </a:txBody>
                  <a:tcPr/>
                </a:tc>
                <a:extLst>
                  <a:ext uri="{0D108BD9-81ED-4DB2-BD59-A6C34878D82A}">
                    <a16:rowId xmlns:a16="http://schemas.microsoft.com/office/drawing/2014/main" val="1044470301"/>
                  </a:ext>
                </a:extLst>
              </a:tr>
              <a:tr h="370840">
                <a:tc>
                  <a:txBody>
                    <a:bodyPr/>
                    <a:lstStyle/>
                    <a:p>
                      <a:r>
                        <a:rPr lang="en-US"/>
                        <a:t>1</a:t>
                      </a:r>
                    </a:p>
                  </a:txBody>
                  <a:tcPr/>
                </a:tc>
                <a:tc>
                  <a:txBody>
                    <a:bodyPr/>
                    <a:lstStyle/>
                    <a:p>
                      <a:r>
                        <a:rPr lang="en-US"/>
                        <a:t>New Hampshire</a:t>
                      </a:r>
                    </a:p>
                  </a:txBody>
                  <a:tcPr/>
                </a:tc>
                <a:extLst>
                  <a:ext uri="{0D108BD9-81ED-4DB2-BD59-A6C34878D82A}">
                    <a16:rowId xmlns:a16="http://schemas.microsoft.com/office/drawing/2014/main" val="3517485938"/>
                  </a:ext>
                </a:extLst>
              </a:tr>
              <a:tr h="370840">
                <a:tc>
                  <a:txBody>
                    <a:bodyPr/>
                    <a:lstStyle/>
                    <a:p>
                      <a:r>
                        <a:rPr lang="en-US"/>
                        <a:t>2</a:t>
                      </a:r>
                    </a:p>
                  </a:txBody>
                  <a:tcPr/>
                </a:tc>
                <a:tc>
                  <a:txBody>
                    <a:bodyPr/>
                    <a:lstStyle/>
                    <a:p>
                      <a:r>
                        <a:rPr lang="en-US"/>
                        <a:t>Massachusetts</a:t>
                      </a:r>
                    </a:p>
                  </a:txBody>
                  <a:tcPr/>
                </a:tc>
                <a:extLst>
                  <a:ext uri="{0D108BD9-81ED-4DB2-BD59-A6C34878D82A}">
                    <a16:rowId xmlns:a16="http://schemas.microsoft.com/office/drawing/2014/main" val="116981498"/>
                  </a:ext>
                </a:extLst>
              </a:tr>
              <a:tr h="370840">
                <a:tc>
                  <a:txBody>
                    <a:bodyPr/>
                    <a:lstStyle/>
                    <a:p>
                      <a:r>
                        <a:rPr lang="en-US"/>
                        <a:t>3</a:t>
                      </a:r>
                    </a:p>
                  </a:txBody>
                  <a:tcPr/>
                </a:tc>
                <a:tc>
                  <a:txBody>
                    <a:bodyPr/>
                    <a:lstStyle/>
                    <a:p>
                      <a:r>
                        <a:rPr lang="en-US"/>
                        <a:t>Maine</a:t>
                      </a:r>
                    </a:p>
                  </a:txBody>
                  <a:tcPr/>
                </a:tc>
                <a:extLst>
                  <a:ext uri="{0D108BD9-81ED-4DB2-BD59-A6C34878D82A}">
                    <a16:rowId xmlns:a16="http://schemas.microsoft.com/office/drawing/2014/main" val="1679863904"/>
                  </a:ext>
                </a:extLst>
              </a:tr>
              <a:tr h="370840">
                <a:tc>
                  <a:txBody>
                    <a:bodyPr/>
                    <a:lstStyle/>
                    <a:p>
                      <a:r>
                        <a:rPr lang="en-US"/>
                        <a:t>4</a:t>
                      </a:r>
                    </a:p>
                  </a:txBody>
                  <a:tcPr/>
                </a:tc>
                <a:tc>
                  <a:txBody>
                    <a:bodyPr/>
                    <a:lstStyle/>
                    <a:p>
                      <a:r>
                        <a:rPr lang="en-US"/>
                        <a:t>Connecticut</a:t>
                      </a:r>
                    </a:p>
                  </a:txBody>
                  <a:tcPr/>
                </a:tc>
                <a:extLst>
                  <a:ext uri="{0D108BD9-81ED-4DB2-BD59-A6C34878D82A}">
                    <a16:rowId xmlns:a16="http://schemas.microsoft.com/office/drawing/2014/main" val="2552089580"/>
                  </a:ext>
                </a:extLst>
              </a:tr>
              <a:tr h="370840">
                <a:tc>
                  <a:txBody>
                    <a:bodyPr/>
                    <a:lstStyle/>
                    <a:p>
                      <a:r>
                        <a:rPr lang="en-US"/>
                        <a:t>5</a:t>
                      </a:r>
                    </a:p>
                  </a:txBody>
                  <a:tcPr/>
                </a:tc>
                <a:tc>
                  <a:txBody>
                    <a:bodyPr/>
                    <a:lstStyle/>
                    <a:p>
                      <a:r>
                        <a:rPr lang="en-US"/>
                        <a:t>Rhode Island</a:t>
                      </a:r>
                    </a:p>
                  </a:txBody>
                  <a:tcPr/>
                </a:tc>
                <a:extLst>
                  <a:ext uri="{0D108BD9-81ED-4DB2-BD59-A6C34878D82A}">
                    <a16:rowId xmlns:a16="http://schemas.microsoft.com/office/drawing/2014/main" val="1145865966"/>
                  </a:ext>
                </a:extLst>
              </a:tr>
              <a:tr h="370840">
                <a:tc>
                  <a:txBody>
                    <a:bodyPr/>
                    <a:lstStyle/>
                    <a:p>
                      <a:r>
                        <a:rPr lang="en-US"/>
                        <a:t>6</a:t>
                      </a:r>
                    </a:p>
                  </a:txBody>
                  <a:tcPr/>
                </a:tc>
                <a:tc>
                  <a:txBody>
                    <a:bodyPr/>
                    <a:lstStyle/>
                    <a:p>
                      <a:r>
                        <a:rPr lang="en-US"/>
                        <a:t>Vermont</a:t>
                      </a:r>
                    </a:p>
                  </a:txBody>
                  <a:tcPr/>
                </a:tc>
                <a:extLst>
                  <a:ext uri="{0D108BD9-81ED-4DB2-BD59-A6C34878D82A}">
                    <a16:rowId xmlns:a16="http://schemas.microsoft.com/office/drawing/2014/main" val="824272760"/>
                  </a:ext>
                </a:extLst>
              </a:tr>
            </a:tbl>
          </a:graphicData>
        </a:graphic>
      </p:graphicFrame>
      <p:sp>
        <p:nvSpPr>
          <p:cNvPr id="5" name="Content Placeholder 2">
            <a:extLst>
              <a:ext uri="{FF2B5EF4-FFF2-40B4-BE49-F238E27FC236}">
                <a16:creationId xmlns:a16="http://schemas.microsoft.com/office/drawing/2014/main" id="{7C3B1045-1C07-4BB0-A9AB-F7B8F60B6DFD}"/>
              </a:ext>
            </a:extLst>
          </p:cNvPr>
          <p:cNvSpPr txBox="1">
            <a:spLocks/>
          </p:cNvSpPr>
          <p:nvPr/>
        </p:nvSpPr>
        <p:spPr>
          <a:xfrm>
            <a:off x="799845" y="5259092"/>
            <a:ext cx="11236720" cy="940229"/>
          </a:xfrm>
          <a:prstGeom prst="rect">
            <a:avLst/>
          </a:prstGeom>
        </p:spPr>
        <p:txBody>
          <a:bodyPr vert="horz" lIns="91440" tIns="45720" rIns="91440" bIns="45720" rtlCol="0">
            <a:noAutofit/>
          </a:bodyPr>
          <a:lstStyle>
            <a:lvl1pPr marL="308269" indent="-308269" algn="l" defTabSz="1216185" rtl="0" eaLnBrk="1" latinLnBrk="0" hangingPunct="1">
              <a:lnSpc>
                <a:spcPct val="90000"/>
              </a:lnSpc>
              <a:spcBef>
                <a:spcPts val="0"/>
              </a:spcBef>
              <a:spcAft>
                <a:spcPts val="798"/>
              </a:spcAft>
              <a:buClr>
                <a:schemeClr val="tx2"/>
              </a:buClr>
              <a:buSzPct val="120000"/>
              <a:buFont typeface="Wingdings" pitchFamily="2" charset="2"/>
              <a:buChar char="§"/>
              <a:defRPr lang="en-US" sz="2400" b="1" kern="1200" dirty="0" smtClean="0">
                <a:solidFill>
                  <a:schemeClr val="tx1"/>
                </a:solidFill>
                <a:latin typeface="Arial" pitchFamily="34" charset="0"/>
                <a:ea typeface="Verdana" pitchFamily="34" charset="0"/>
                <a:cs typeface="Arial" pitchFamily="34" charset="0"/>
              </a:defRPr>
            </a:lvl1pPr>
            <a:lvl2pPr marL="686216" marR="0" indent="-304046" algn="l" defTabSz="1216185" rtl="0" eaLnBrk="1" fontAlgn="auto" latinLnBrk="0" hangingPunct="1">
              <a:lnSpc>
                <a:spcPct val="90000"/>
              </a:lnSpc>
              <a:spcBef>
                <a:spcPts val="0"/>
              </a:spcBef>
              <a:spcAft>
                <a:spcPts val="798"/>
              </a:spcAft>
              <a:buClr>
                <a:schemeClr val="tx2"/>
              </a:buClr>
              <a:buSzTx/>
              <a:buFont typeface="Arial" pitchFamily="34" charset="0"/>
              <a:buChar char="–"/>
              <a:tabLst/>
              <a:defRPr lang="en-US" sz="2400" kern="1200">
                <a:solidFill>
                  <a:schemeClr val="tx1"/>
                </a:solidFill>
                <a:latin typeface="Arial" pitchFamily="34" charset="0"/>
                <a:ea typeface="Verdana" pitchFamily="34" charset="0"/>
                <a:cs typeface="Arial" pitchFamily="34" charset="0"/>
              </a:defRPr>
            </a:lvl2pPr>
            <a:lvl3pPr marL="994485" indent="-308269" algn="l" defTabSz="1216185" rtl="0" eaLnBrk="1" latinLnBrk="0" hangingPunct="1">
              <a:lnSpc>
                <a:spcPct val="90000"/>
              </a:lnSpc>
              <a:spcBef>
                <a:spcPts val="0"/>
              </a:spcBef>
              <a:spcAft>
                <a:spcPts val="798"/>
              </a:spcAft>
              <a:buClr>
                <a:schemeClr val="tx2"/>
              </a:buClr>
              <a:buSzPct val="110000"/>
              <a:buFont typeface="Wingdings" pitchFamily="2" charset="2"/>
              <a:buChar char="§"/>
              <a:defRPr lang="en-US" sz="2000" kern="1200" smtClean="0">
                <a:solidFill>
                  <a:schemeClr val="tx1"/>
                </a:solidFill>
                <a:latin typeface="Arial" pitchFamily="34" charset="0"/>
                <a:ea typeface="Verdana" pitchFamily="34" charset="0"/>
                <a:cs typeface="Arial" pitchFamily="34" charset="0"/>
              </a:defRPr>
            </a:lvl3pPr>
            <a:lvl4pPr marL="1486316" indent="-3429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smtClean="0">
                <a:solidFill>
                  <a:schemeClr val="tx1"/>
                </a:solidFill>
                <a:latin typeface="Arial" pitchFamily="34" charset="0"/>
                <a:ea typeface="Verdana" pitchFamily="34" charset="0"/>
                <a:cs typeface="Arial" pitchFamily="34" charset="0"/>
              </a:defRPr>
            </a:lvl4pPr>
            <a:lvl5pPr marL="2057400" indent="-2286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Output a single XML element whose content is the states with the bit set.</a:t>
            </a:r>
          </a:p>
          <a:p>
            <a:r>
              <a:rPr lang="en-US"/>
              <a:t>What XML do you expect for this input:</a:t>
            </a:r>
          </a:p>
        </p:txBody>
      </p:sp>
      <p:pic>
        <p:nvPicPr>
          <p:cNvPr id="6" name="Picture 5">
            <a:extLst>
              <a:ext uri="{FF2B5EF4-FFF2-40B4-BE49-F238E27FC236}">
                <a16:creationId xmlns:a16="http://schemas.microsoft.com/office/drawing/2014/main" id="{F02D6C4E-546B-4FA6-8F41-0E209BD056B9}"/>
              </a:ext>
            </a:extLst>
          </p:cNvPr>
          <p:cNvPicPr>
            <a:picLocks noChangeAspect="1"/>
          </p:cNvPicPr>
          <p:nvPr/>
        </p:nvPicPr>
        <p:blipFill rotWithShape="1">
          <a:blip r:embed="rId2"/>
          <a:srcRect l="1275" t="14289" r="62246" b="77577"/>
          <a:stretch/>
        </p:blipFill>
        <p:spPr>
          <a:xfrm>
            <a:off x="1336208" y="6090747"/>
            <a:ext cx="5081997" cy="601956"/>
          </a:xfrm>
          <a:prstGeom prst="rect">
            <a:avLst/>
          </a:prstGeom>
        </p:spPr>
      </p:pic>
    </p:spTree>
    <p:extLst>
      <p:ext uri="{BB962C8B-B14F-4D97-AF65-F5344CB8AC3E}">
        <p14:creationId xmlns:p14="http://schemas.microsoft.com/office/powerpoint/2010/main" val="339580734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CFB91F-DE9B-4299-98F4-D84038992F3C}"/>
              </a:ext>
            </a:extLst>
          </p:cNvPr>
          <p:cNvSpPr txBox="1"/>
          <p:nvPr/>
        </p:nvSpPr>
        <p:spPr>
          <a:xfrm>
            <a:off x="4324028" y="4007474"/>
            <a:ext cx="3157852" cy="707886"/>
          </a:xfrm>
          <a:prstGeom prst="rect">
            <a:avLst/>
          </a:prstGeom>
          <a:noFill/>
        </p:spPr>
        <p:txBody>
          <a:bodyPr wrap="none" rtlCol="0">
            <a:spAutoFit/>
          </a:bodyPr>
          <a:lstStyle/>
          <a:p>
            <a:r>
              <a:rPr lang="en-US" sz="4000"/>
              <a:t>Do Lab10 now</a:t>
            </a:r>
          </a:p>
        </p:txBody>
      </p:sp>
      <p:pic>
        <p:nvPicPr>
          <p:cNvPr id="3" name="Picture 2">
            <a:extLst>
              <a:ext uri="{FF2B5EF4-FFF2-40B4-BE49-F238E27FC236}">
                <a16:creationId xmlns:a16="http://schemas.microsoft.com/office/drawing/2014/main" id="{35467526-A31F-4ECF-9918-F13A95B0488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31525" y="1394848"/>
            <a:ext cx="2742857" cy="2742857"/>
          </a:xfrm>
          <a:prstGeom prst="rect">
            <a:avLst/>
          </a:prstGeom>
        </p:spPr>
      </p:pic>
      <p:sp>
        <p:nvSpPr>
          <p:cNvPr id="4" name="Footer Placeholder 3">
            <a:extLst>
              <a:ext uri="{FF2B5EF4-FFF2-40B4-BE49-F238E27FC236}">
                <a16:creationId xmlns:a16="http://schemas.microsoft.com/office/drawing/2014/main" id="{B1DF8436-E608-4EC7-89E2-B1DCC6124FF0}"/>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
        <p:nvSpPr>
          <p:cNvPr id="5" name="TextBox 4">
            <a:extLst>
              <a:ext uri="{FF2B5EF4-FFF2-40B4-BE49-F238E27FC236}">
                <a16:creationId xmlns:a16="http://schemas.microsoft.com/office/drawing/2014/main" id="{3D6A0E07-F3F0-4497-9611-1522D9A97B96}"/>
              </a:ext>
            </a:extLst>
          </p:cNvPr>
          <p:cNvSpPr txBox="1"/>
          <p:nvPr/>
        </p:nvSpPr>
        <p:spPr>
          <a:xfrm>
            <a:off x="3006671" y="5265821"/>
            <a:ext cx="7446782" cy="369332"/>
          </a:xfrm>
          <a:prstGeom prst="rect">
            <a:avLst/>
          </a:prstGeom>
          <a:noFill/>
        </p:spPr>
        <p:txBody>
          <a:bodyPr wrap="none" rtlCol="0">
            <a:spAutoFit/>
          </a:bodyPr>
          <a:lstStyle/>
          <a:p>
            <a:r>
              <a:rPr lang="en-US"/>
              <a:t>When you are done, look at my answer slides in DFDL-part2-lab-answers.pptx</a:t>
            </a:r>
          </a:p>
        </p:txBody>
      </p:sp>
    </p:spTree>
    <p:extLst>
      <p:ext uri="{BB962C8B-B14F-4D97-AF65-F5344CB8AC3E}">
        <p14:creationId xmlns:p14="http://schemas.microsoft.com/office/powerpoint/2010/main" val="409392229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48ABFD-EDB7-4F60-872A-62DF9380FCC3}"/>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6" name="TextBox 5">
            <a:extLst>
              <a:ext uri="{FF2B5EF4-FFF2-40B4-BE49-F238E27FC236}">
                <a16:creationId xmlns:a16="http://schemas.microsoft.com/office/drawing/2014/main" id="{948481CC-B91D-4B09-AD8F-FEB221F1675A}"/>
              </a:ext>
            </a:extLst>
          </p:cNvPr>
          <p:cNvSpPr txBox="1"/>
          <p:nvPr/>
        </p:nvSpPr>
        <p:spPr>
          <a:xfrm flipH="1">
            <a:off x="481931" y="294491"/>
            <a:ext cx="6376065" cy="830997"/>
          </a:xfrm>
          <a:prstGeom prst="rect">
            <a:avLst/>
          </a:prstGeom>
          <a:solidFill>
            <a:srgbClr val="FFFF00"/>
          </a:solidFill>
        </p:spPr>
        <p:txBody>
          <a:bodyPr wrap="square" rtlCol="0">
            <a:spAutoFit/>
          </a:bodyPr>
          <a:lstStyle/>
          <a:p>
            <a:r>
              <a:rPr lang="en-US" sz="2400"/>
              <a:t>Now we will create DFDL that describes this portion</a:t>
            </a:r>
          </a:p>
        </p:txBody>
      </p:sp>
      <p:cxnSp>
        <p:nvCxnSpPr>
          <p:cNvPr id="15" name="Straight Connector 14">
            <a:extLst>
              <a:ext uri="{FF2B5EF4-FFF2-40B4-BE49-F238E27FC236}">
                <a16:creationId xmlns:a16="http://schemas.microsoft.com/office/drawing/2014/main" id="{06F37C7E-4B76-4167-A6B0-88E57D999B85}"/>
              </a:ext>
            </a:extLst>
          </p:cNvPr>
          <p:cNvCxnSpPr/>
          <p:nvPr/>
        </p:nvCxnSpPr>
        <p:spPr>
          <a:xfrm>
            <a:off x="3202142" y="3724275"/>
            <a:ext cx="1808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BB23165-A5B3-4005-977F-F31ECA6B61E9}"/>
              </a:ext>
            </a:extLst>
          </p:cNvPr>
          <p:cNvCxnSpPr>
            <a:cxnSpLocks/>
          </p:cNvCxnSpPr>
          <p:nvPr/>
        </p:nvCxnSpPr>
        <p:spPr>
          <a:xfrm flipV="1">
            <a:off x="5010150" y="3581400"/>
            <a:ext cx="1847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957D54B-E273-40FF-BB6E-5659427CA563}"/>
              </a:ext>
            </a:extLst>
          </p:cNvPr>
          <p:cNvCxnSpPr/>
          <p:nvPr/>
        </p:nvCxnSpPr>
        <p:spPr>
          <a:xfrm>
            <a:off x="5010150" y="3586162"/>
            <a:ext cx="0" cy="1333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D0F66581-566D-46E6-A02F-5BD82CA6BABB}"/>
              </a:ext>
            </a:extLst>
          </p:cNvPr>
          <p:cNvPicPr>
            <a:picLocks noChangeAspect="1"/>
          </p:cNvPicPr>
          <p:nvPr/>
        </p:nvPicPr>
        <p:blipFill rotWithShape="1">
          <a:blip r:embed="rId3"/>
          <a:srcRect l="625" t="19203" r="50547" b="69301"/>
          <a:stretch/>
        </p:blipFill>
        <p:spPr>
          <a:xfrm>
            <a:off x="2376324" y="5265642"/>
            <a:ext cx="5953124" cy="744634"/>
          </a:xfrm>
          <a:prstGeom prst="rect">
            <a:avLst/>
          </a:prstGeom>
        </p:spPr>
      </p:pic>
      <p:cxnSp>
        <p:nvCxnSpPr>
          <p:cNvPr id="14" name="Straight Connector 13">
            <a:extLst>
              <a:ext uri="{FF2B5EF4-FFF2-40B4-BE49-F238E27FC236}">
                <a16:creationId xmlns:a16="http://schemas.microsoft.com/office/drawing/2014/main" id="{57F839B2-1A63-4C64-9BDD-019A52845C45}"/>
              </a:ext>
            </a:extLst>
          </p:cNvPr>
          <p:cNvCxnSpPr>
            <a:cxnSpLocks/>
          </p:cNvCxnSpPr>
          <p:nvPr/>
        </p:nvCxnSpPr>
        <p:spPr>
          <a:xfrm>
            <a:off x="3202142" y="3719512"/>
            <a:ext cx="0" cy="2119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D0D23-664B-47F5-AA2D-CC15929B495B}"/>
              </a:ext>
            </a:extLst>
          </p:cNvPr>
          <p:cNvCxnSpPr>
            <a:cxnSpLocks/>
          </p:cNvCxnSpPr>
          <p:nvPr/>
        </p:nvCxnSpPr>
        <p:spPr>
          <a:xfrm>
            <a:off x="3202142" y="5838824"/>
            <a:ext cx="1808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5B0127D-3C7D-420E-BA92-FAE06368473D}"/>
              </a:ext>
            </a:extLst>
          </p:cNvPr>
          <p:cNvCxnSpPr/>
          <p:nvPr/>
        </p:nvCxnSpPr>
        <p:spPr>
          <a:xfrm flipV="1">
            <a:off x="5010150" y="5686425"/>
            <a:ext cx="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D86DFFF-42DA-4647-9B83-F9AFC185FDA4}"/>
              </a:ext>
            </a:extLst>
          </p:cNvPr>
          <p:cNvCxnSpPr>
            <a:cxnSpLocks/>
          </p:cNvCxnSpPr>
          <p:nvPr/>
        </p:nvCxnSpPr>
        <p:spPr>
          <a:xfrm>
            <a:off x="5019675" y="5686425"/>
            <a:ext cx="18478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84DEE09-D009-4248-8AAC-C6252DD2A43F}"/>
              </a:ext>
            </a:extLst>
          </p:cNvPr>
          <p:cNvCxnSpPr>
            <a:cxnSpLocks/>
          </p:cNvCxnSpPr>
          <p:nvPr/>
        </p:nvCxnSpPr>
        <p:spPr>
          <a:xfrm>
            <a:off x="6857996" y="3581400"/>
            <a:ext cx="0" cy="2105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44D8A20-10EE-4484-951D-B97C19B532E8}"/>
              </a:ext>
            </a:extLst>
          </p:cNvPr>
          <p:cNvCxnSpPr/>
          <p:nvPr/>
        </p:nvCxnSpPr>
        <p:spPr>
          <a:xfrm flipH="1" flipV="1">
            <a:off x="4107051" y="1441342"/>
            <a:ext cx="480447" cy="22781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85D3624-28C0-46ED-983F-01FAB6C6F8F5}"/>
              </a:ext>
            </a:extLst>
          </p:cNvPr>
          <p:cNvSpPr txBox="1"/>
          <p:nvPr/>
        </p:nvSpPr>
        <p:spPr>
          <a:xfrm>
            <a:off x="3719593" y="1100380"/>
            <a:ext cx="1797864" cy="369332"/>
          </a:xfrm>
          <a:prstGeom prst="rect">
            <a:avLst/>
          </a:prstGeom>
          <a:noFill/>
        </p:spPr>
        <p:txBody>
          <a:bodyPr wrap="none" rtlCol="0">
            <a:spAutoFit/>
          </a:bodyPr>
          <a:lstStyle/>
          <a:p>
            <a:r>
              <a:rPr lang="en-US"/>
              <a:t>Optional_Header</a:t>
            </a:r>
          </a:p>
        </p:txBody>
      </p:sp>
      <p:sp>
        <p:nvSpPr>
          <p:cNvPr id="16" name="Footer Placeholder 3">
            <a:extLst>
              <a:ext uri="{FF2B5EF4-FFF2-40B4-BE49-F238E27FC236}">
                <a16:creationId xmlns:a16="http://schemas.microsoft.com/office/drawing/2014/main" id="{1604ECDA-13C0-420A-AF3E-788AC02E5442}"/>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08429409"/>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1E9A33-5F38-4F23-995D-F429E6CDA0E4}"/>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3" name="Rectangle 2">
            <a:extLst>
              <a:ext uri="{FF2B5EF4-FFF2-40B4-BE49-F238E27FC236}">
                <a16:creationId xmlns:a16="http://schemas.microsoft.com/office/drawing/2014/main" id="{90F70AE1-F91E-497F-9C12-1A45CAD4F3DD}"/>
              </a:ext>
            </a:extLst>
          </p:cNvPr>
          <p:cNvSpPr/>
          <p:nvPr/>
        </p:nvSpPr>
        <p:spPr>
          <a:xfrm>
            <a:off x="5029201" y="3579149"/>
            <a:ext cx="466724" cy="1695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3C43E749-149A-49B4-936F-A50F0FBFD0D1}"/>
              </a:ext>
            </a:extLst>
          </p:cNvPr>
          <p:cNvCxnSpPr>
            <a:cxnSpLocks/>
          </p:cNvCxnSpPr>
          <p:nvPr/>
        </p:nvCxnSpPr>
        <p:spPr>
          <a:xfrm flipV="1">
            <a:off x="5267325" y="1733604"/>
            <a:ext cx="0" cy="18455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CCF0978-D6C8-4B79-923A-8CDD81EC049F}"/>
              </a:ext>
            </a:extLst>
          </p:cNvPr>
          <p:cNvSpPr txBox="1"/>
          <p:nvPr/>
        </p:nvSpPr>
        <p:spPr>
          <a:xfrm>
            <a:off x="4725557" y="1394406"/>
            <a:ext cx="1074012" cy="369332"/>
          </a:xfrm>
          <a:prstGeom prst="rect">
            <a:avLst/>
          </a:prstGeom>
          <a:noFill/>
        </p:spPr>
        <p:txBody>
          <a:bodyPr wrap="none" rtlCol="0">
            <a:spAutoFit/>
          </a:bodyPr>
          <a:lstStyle/>
          <a:p>
            <a:r>
              <a:rPr lang="en-US"/>
              <a:t>Signature</a:t>
            </a:r>
          </a:p>
        </p:txBody>
      </p:sp>
      <p:pic>
        <p:nvPicPr>
          <p:cNvPr id="6" name="Picture 5">
            <a:extLst>
              <a:ext uri="{FF2B5EF4-FFF2-40B4-BE49-F238E27FC236}">
                <a16:creationId xmlns:a16="http://schemas.microsoft.com/office/drawing/2014/main" id="{E368DD00-5432-48C4-ADE1-52243AE34D5C}"/>
              </a:ext>
            </a:extLst>
          </p:cNvPr>
          <p:cNvPicPr>
            <a:picLocks noChangeAspect="1"/>
          </p:cNvPicPr>
          <p:nvPr/>
        </p:nvPicPr>
        <p:blipFill rotWithShape="1">
          <a:blip r:embed="rId3"/>
          <a:srcRect l="625" t="19203" r="50547" b="69301"/>
          <a:stretch/>
        </p:blipFill>
        <p:spPr>
          <a:xfrm>
            <a:off x="2376324" y="5265642"/>
            <a:ext cx="5953124" cy="744634"/>
          </a:xfrm>
          <a:prstGeom prst="rect">
            <a:avLst/>
          </a:prstGeom>
        </p:spPr>
      </p:pic>
      <p:sp>
        <p:nvSpPr>
          <p:cNvPr id="7" name="Footer Placeholder 3">
            <a:extLst>
              <a:ext uri="{FF2B5EF4-FFF2-40B4-BE49-F238E27FC236}">
                <a16:creationId xmlns:a16="http://schemas.microsoft.com/office/drawing/2014/main" id="{A3D256D2-86D4-4E31-9306-C167048ACDBD}"/>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090170685"/>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1E9A33-5F38-4F23-995D-F429E6CDA0E4}"/>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3" name="Rectangle 2">
            <a:extLst>
              <a:ext uri="{FF2B5EF4-FFF2-40B4-BE49-F238E27FC236}">
                <a16:creationId xmlns:a16="http://schemas.microsoft.com/office/drawing/2014/main" id="{90F70AE1-F91E-497F-9C12-1A45CAD4F3DD}"/>
              </a:ext>
            </a:extLst>
          </p:cNvPr>
          <p:cNvSpPr/>
          <p:nvPr/>
        </p:nvSpPr>
        <p:spPr>
          <a:xfrm>
            <a:off x="5029201" y="3579149"/>
            <a:ext cx="466724" cy="1695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3C43E749-149A-49B4-936F-A50F0FBFD0D1}"/>
              </a:ext>
            </a:extLst>
          </p:cNvPr>
          <p:cNvCxnSpPr>
            <a:cxnSpLocks/>
          </p:cNvCxnSpPr>
          <p:nvPr/>
        </p:nvCxnSpPr>
        <p:spPr>
          <a:xfrm flipV="1">
            <a:off x="5267325" y="1733604"/>
            <a:ext cx="0" cy="18455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368DD00-5432-48C4-ADE1-52243AE34D5C}"/>
              </a:ext>
            </a:extLst>
          </p:cNvPr>
          <p:cNvPicPr>
            <a:picLocks noChangeAspect="1"/>
          </p:cNvPicPr>
          <p:nvPr/>
        </p:nvPicPr>
        <p:blipFill rotWithShape="1">
          <a:blip r:embed="rId3"/>
          <a:srcRect l="625" t="19203" r="50547" b="69301"/>
          <a:stretch/>
        </p:blipFill>
        <p:spPr>
          <a:xfrm>
            <a:off x="2376324" y="5265642"/>
            <a:ext cx="5953124" cy="744634"/>
          </a:xfrm>
          <a:prstGeom prst="rect">
            <a:avLst/>
          </a:prstGeom>
        </p:spPr>
      </p:pic>
      <p:sp>
        <p:nvSpPr>
          <p:cNvPr id="7" name="TextBox 6">
            <a:extLst>
              <a:ext uri="{FF2B5EF4-FFF2-40B4-BE49-F238E27FC236}">
                <a16:creationId xmlns:a16="http://schemas.microsoft.com/office/drawing/2014/main" id="{7F94CCDC-6B25-434A-918C-9EAD0B55644F}"/>
              </a:ext>
            </a:extLst>
          </p:cNvPr>
          <p:cNvSpPr txBox="1"/>
          <p:nvPr/>
        </p:nvSpPr>
        <p:spPr>
          <a:xfrm>
            <a:off x="4741056" y="358057"/>
            <a:ext cx="6465488" cy="1323439"/>
          </a:xfrm>
          <a:prstGeom prst="rect">
            <a:avLst/>
          </a:prstGeom>
          <a:solidFill>
            <a:srgbClr val="FFFF00"/>
          </a:solidFill>
        </p:spPr>
        <p:txBody>
          <a:bodyPr wrap="none" rtlCol="0">
            <a:spAutoFit/>
          </a:bodyPr>
          <a:lstStyle/>
          <a:p>
            <a:r>
              <a:rPr lang="en-US" sz="2000"/>
              <a:t>If signature = 267 then the executable is a 32-bit exe file</a:t>
            </a:r>
          </a:p>
          <a:p>
            <a:r>
              <a:rPr lang="en-US" sz="2000"/>
              <a:t>Else if signature = 523 then the executable is a 64-bit exe file</a:t>
            </a:r>
          </a:p>
          <a:p>
            <a:r>
              <a:rPr lang="en-US" sz="2000"/>
              <a:t>Else if signature = 263 then the file is a ROM image</a:t>
            </a:r>
          </a:p>
          <a:p>
            <a:r>
              <a:rPr lang="en-US" sz="2000"/>
              <a:t>Else error</a:t>
            </a:r>
          </a:p>
        </p:txBody>
      </p:sp>
      <p:sp>
        <p:nvSpPr>
          <p:cNvPr id="8" name="Footer Placeholder 3">
            <a:extLst>
              <a:ext uri="{FF2B5EF4-FFF2-40B4-BE49-F238E27FC236}">
                <a16:creationId xmlns:a16="http://schemas.microsoft.com/office/drawing/2014/main" id="{2E35DE1C-912E-4561-8F83-A4D9A0DBC53F}"/>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427534020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992DDB-A3BB-4DA8-8905-4F126F96957A}"/>
              </a:ext>
            </a:extLst>
          </p:cNvPr>
          <p:cNvSpPr/>
          <p:nvPr/>
        </p:nvSpPr>
        <p:spPr>
          <a:xfrm>
            <a:off x="648346" y="730919"/>
            <a:ext cx="10895308" cy="2031325"/>
          </a:xfrm>
          <a:prstGeom prst="rect">
            <a:avLst/>
          </a:prstGeom>
          <a:ln>
            <a:solidFill>
              <a:schemeClr val="tx1"/>
            </a:solidFill>
          </a:ln>
        </p:spPr>
        <p:txBody>
          <a:bodyPr wrap="square">
            <a:spAutoFit/>
          </a:bodyPr>
          <a:lstStyle/>
          <a:p>
            <a:r>
              <a:rPr lang="en-US">
                <a:solidFill>
                  <a:srgbClr val="003296"/>
                </a:solidFill>
                <a:highlight>
                  <a:srgbClr val="FFFFFF"/>
                </a:highlight>
              </a:rPr>
              <a:t>&lt;xs:sequence</a:t>
            </a:r>
            <a:r>
              <a:rPr lang="en-US">
                <a:solidFill>
                  <a:srgbClr val="F5844C"/>
                </a:solidFill>
                <a:highlight>
                  <a:srgbClr val="FFFFFF"/>
                </a:highlight>
              </a:rPr>
              <a:t> dfdl:hiddenGroupRef</a:t>
            </a:r>
            <a:r>
              <a:rPr lang="en-US">
                <a:solidFill>
                  <a:srgbClr val="FF8040"/>
                </a:solidFill>
                <a:highlight>
                  <a:srgbClr val="FFFFFF"/>
                </a:highlight>
              </a:rPr>
              <a:t>=</a:t>
            </a:r>
            <a:r>
              <a:rPr lang="en-US">
                <a:solidFill>
                  <a:srgbClr val="993300"/>
                </a:solidFill>
                <a:highlight>
                  <a:srgbClr val="FFFFFF"/>
                </a:highlight>
              </a:rPr>
              <a:t>"hidden_optional_header_signature_Group"</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'Signature'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dfdl:inputValueCalc</a:t>
            </a:r>
            <a:r>
              <a:rPr lang="en-US">
                <a:solidFill>
                  <a:srgbClr val="FF8040"/>
                </a:solidFill>
                <a:highlight>
                  <a:srgbClr val="FFFFFF"/>
                </a:highlight>
              </a:rPr>
              <a:t>=</a:t>
            </a:r>
            <a:r>
              <a:rPr lang="en-US">
                <a:solidFill>
                  <a:srgbClr val="993300"/>
                </a:solidFill>
                <a:highlight>
                  <a:srgbClr val="FFFFFF"/>
                </a:highlight>
              </a:rPr>
              <a:t>'{</a:t>
            </a:r>
            <a:br>
              <a:rPr lang="en-US">
                <a:solidFill>
                  <a:srgbClr val="000000"/>
                </a:solidFill>
                <a:highlight>
                  <a:srgbClr val="FFFFFF"/>
                </a:highlight>
              </a:rPr>
            </a:br>
            <a:r>
              <a:rPr lang="en-US">
                <a:solidFill>
                  <a:srgbClr val="993300"/>
                </a:solidFill>
                <a:highlight>
                  <a:srgbClr val="FFFFFF"/>
                </a:highlight>
              </a:rPr>
              <a:t>    if (../Hidden_signature eq 267) then "this is a 32 bit file" </a:t>
            </a:r>
            <a:br>
              <a:rPr lang="en-US">
                <a:solidFill>
                  <a:srgbClr val="000000"/>
                </a:solidFill>
                <a:highlight>
                  <a:srgbClr val="FFFFFF"/>
                </a:highlight>
              </a:rPr>
            </a:br>
            <a:r>
              <a:rPr lang="en-US">
                <a:solidFill>
                  <a:srgbClr val="993300"/>
                </a:solidFill>
                <a:highlight>
                  <a:srgbClr val="FFFFFF"/>
                </a:highlight>
              </a:rPr>
              <a:t>    else if (../Hidden_signature eq 523) then "this is a 64 bit file"</a:t>
            </a:r>
            <a:br>
              <a:rPr lang="en-US">
                <a:solidFill>
                  <a:srgbClr val="000000"/>
                </a:solidFill>
                <a:highlight>
                  <a:srgbClr val="FFFFFF"/>
                </a:highlight>
              </a:rPr>
            </a:br>
            <a:r>
              <a:rPr lang="en-US">
                <a:solidFill>
                  <a:srgbClr val="993300"/>
                </a:solidFill>
                <a:highlight>
                  <a:srgbClr val="FFFFFF"/>
                </a:highlight>
              </a:rPr>
              <a:t>    else if (../Hidden_signature eq 263) then "this file is a ROM image"</a:t>
            </a:r>
            <a:br>
              <a:rPr lang="en-US">
                <a:solidFill>
                  <a:srgbClr val="000000"/>
                </a:solidFill>
                <a:highlight>
                  <a:srgbClr val="FFFFFF"/>
                </a:highlight>
              </a:rPr>
            </a:br>
            <a:r>
              <a:rPr lang="en-US">
                <a:solidFill>
                  <a:srgbClr val="993300"/>
                </a:solidFill>
                <a:highlight>
                  <a:srgbClr val="FFFFFF"/>
                </a:highlight>
              </a:rPr>
              <a:t>    else fn:error("The optional header has an unknown signature value")}'</a:t>
            </a:r>
            <a:br>
              <a:rPr lang="en-US">
                <a:solidFill>
                  <a:srgbClr val="000000"/>
                </a:solidFill>
                <a:highlight>
                  <a:srgbClr val="FFFFFF"/>
                </a:highlight>
              </a:rPr>
            </a:br>
            <a:r>
              <a:rPr lang="en-US">
                <a:solidFill>
                  <a:srgbClr val="000096"/>
                </a:solidFill>
                <a:highlight>
                  <a:srgbClr val="FFFFFF"/>
                </a:highlight>
              </a:rPr>
              <a:t>/&gt;</a:t>
            </a:r>
          </a:p>
        </p:txBody>
      </p:sp>
      <p:sp>
        <p:nvSpPr>
          <p:cNvPr id="3" name="Rectangle 2">
            <a:extLst>
              <a:ext uri="{FF2B5EF4-FFF2-40B4-BE49-F238E27FC236}">
                <a16:creationId xmlns:a16="http://schemas.microsoft.com/office/drawing/2014/main" id="{79F440E0-C039-466B-B6B0-B20E5208AF45}"/>
              </a:ext>
            </a:extLst>
          </p:cNvPr>
          <p:cNvSpPr/>
          <p:nvPr/>
        </p:nvSpPr>
        <p:spPr>
          <a:xfrm>
            <a:off x="648346" y="3264759"/>
            <a:ext cx="10895308" cy="2862322"/>
          </a:xfrm>
          <a:prstGeom prst="rect">
            <a:avLst/>
          </a:prstGeom>
          <a:ln>
            <a:solidFill>
              <a:schemeClr val="tx1"/>
            </a:solidFill>
          </a:ln>
        </p:spPr>
        <p:txBody>
          <a:bodyPr wrap="square">
            <a:spAutoFit/>
          </a:bodyPr>
          <a:lstStyle/>
          <a:p>
            <a:r>
              <a:rPr lang="en-US">
                <a:solidFill>
                  <a:srgbClr val="003296"/>
                </a:solidFill>
                <a:highlight>
                  <a:srgbClr val="FFFFFF"/>
                </a:highlight>
              </a:rPr>
              <a:t>&lt;xs:group</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"hidden_optional_header_signature_Group"</a:t>
            </a:r>
            <a:r>
              <a:rPr lang="en-US">
                <a:solidFill>
                  <a:srgbClr val="000096"/>
                </a:solidFill>
                <a:highlight>
                  <a:srgbClr val="FFFFFF"/>
                </a:highlight>
              </a:rPr>
              <a:t>&gt;</a:t>
            </a:r>
            <a:r>
              <a:rPr lang="en-US">
                <a:solidFill>
                  <a:srgbClr val="000000"/>
                </a:solidFill>
                <a:highlight>
                  <a:srgbClr val="FFFFFF"/>
                </a:highlight>
              </a:rPr>
              <a:t> </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"Hidden_signature"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"unsignedint16"</a:t>
            </a:r>
            <a:r>
              <a:rPr lang="en-US">
                <a:solidFill>
                  <a:srgbClr val="F5844C"/>
                </a:solidFill>
                <a:highlight>
                  <a:srgbClr val="FFFFFF"/>
                </a:highlight>
              </a:rPr>
              <a:t> dfdl:outputValueCalc</a:t>
            </a:r>
            <a:r>
              <a:rPr lang="en-US">
                <a:solidFill>
                  <a:srgbClr val="FF8040"/>
                </a:solidFill>
                <a:highlight>
                  <a:srgbClr val="FFFFFF"/>
                </a:highlight>
              </a:rPr>
              <a:t>=</a:t>
            </a:r>
            <a:r>
              <a:rPr lang="en-US">
                <a:solidFill>
                  <a:srgbClr val="993300"/>
                </a:solidFill>
                <a:highlight>
                  <a:srgbClr val="FFFFFF"/>
                </a:highlight>
              </a:rPr>
              <a:t>"{</a:t>
            </a:r>
            <a:br>
              <a:rPr lang="en-US">
                <a:solidFill>
                  <a:srgbClr val="000000"/>
                </a:solidFill>
                <a:highlight>
                  <a:srgbClr val="FFFFFF"/>
                </a:highlight>
              </a:rPr>
            </a:br>
            <a:r>
              <a:rPr lang="en-US">
                <a:solidFill>
                  <a:srgbClr val="993300"/>
                </a:solidFill>
                <a:highlight>
                  <a:srgbClr val="FFFFFF"/>
                </a:highlight>
              </a:rPr>
              <a:t>            if (../Signature eq 'this is a 32 bit file') then 267 </a:t>
            </a:r>
            <a:br>
              <a:rPr lang="en-US">
                <a:solidFill>
                  <a:srgbClr val="000000"/>
                </a:solidFill>
                <a:highlight>
                  <a:srgbClr val="FFFFFF"/>
                </a:highlight>
              </a:rPr>
            </a:br>
            <a:r>
              <a:rPr lang="en-US">
                <a:solidFill>
                  <a:srgbClr val="993300"/>
                </a:solidFill>
                <a:highlight>
                  <a:srgbClr val="FFFFFF"/>
                </a:highlight>
              </a:rPr>
              <a:t>            else if (../Signature eq 'this is a 64 bit file') then 523 </a:t>
            </a:r>
            <a:br>
              <a:rPr lang="en-US">
                <a:solidFill>
                  <a:srgbClr val="000000"/>
                </a:solidFill>
                <a:highlight>
                  <a:srgbClr val="FFFFFF"/>
                </a:highlight>
              </a:rPr>
            </a:br>
            <a:r>
              <a:rPr lang="en-US">
                <a:solidFill>
                  <a:srgbClr val="993300"/>
                </a:solidFill>
                <a:highlight>
                  <a:srgbClr val="FFFFFF"/>
                </a:highlight>
              </a:rPr>
              <a:t>            else if (../Signature eq 'this file is a ROM image') then 263  </a:t>
            </a:r>
            <a:br>
              <a:rPr lang="en-US">
                <a:solidFill>
                  <a:srgbClr val="000000"/>
                </a:solidFill>
                <a:highlight>
                  <a:srgbClr val="FFFFFF"/>
                </a:highlight>
              </a:rPr>
            </a:br>
            <a:r>
              <a:rPr lang="en-US">
                <a:solidFill>
                  <a:srgbClr val="993300"/>
                </a:solidFill>
                <a:highlight>
                  <a:srgbClr val="FFFFFF"/>
                </a:highlight>
              </a:rPr>
              <a:t>            else fn:error('Error in hidden_optional_header_signature_Group')}"</a:t>
            </a:r>
            <a:br>
              <a:rPr lang="en-US">
                <a:solidFill>
                  <a:srgbClr val="000000"/>
                </a:solidFill>
                <a:highlight>
                  <a:srgbClr val="FFFFFF"/>
                </a:highlight>
              </a:rPr>
            </a:b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3296"/>
                </a:solidFill>
                <a:highlight>
                  <a:srgbClr val="FFFFFF"/>
                </a:highlight>
              </a:rPr>
              <a:t>&lt;/xs:group&gt;</a:t>
            </a:r>
          </a:p>
        </p:txBody>
      </p:sp>
      <p:sp>
        <p:nvSpPr>
          <p:cNvPr id="4" name="Footer Placeholder 3">
            <a:extLst>
              <a:ext uri="{FF2B5EF4-FFF2-40B4-BE49-F238E27FC236}">
                <a16:creationId xmlns:a16="http://schemas.microsoft.com/office/drawing/2014/main" id="{A6ACA76B-8C52-4FF5-BB87-6B5B9894213D}"/>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927420528"/>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A7B917-C8BF-43CF-BBE7-813AE2B202AD}"/>
              </a:ext>
            </a:extLst>
          </p:cNvPr>
          <p:cNvSpPr/>
          <p:nvPr/>
        </p:nvSpPr>
        <p:spPr>
          <a:xfrm>
            <a:off x="5247704" y="4886814"/>
            <a:ext cx="5953123" cy="830997"/>
          </a:xfrm>
          <a:prstGeom prst="rect">
            <a:avLst/>
          </a:prstGeom>
          <a:ln>
            <a:solidFill>
              <a:schemeClr val="tx1"/>
            </a:solidFill>
          </a:ln>
        </p:spPr>
        <p:txBody>
          <a:bodyPr wrap="square">
            <a:spAutoFit/>
          </a:bodyPr>
          <a:lstStyle/>
          <a:p>
            <a:r>
              <a:rPr lang="en-US" sz="2400">
                <a:solidFill>
                  <a:srgbClr val="000096"/>
                </a:solidFill>
                <a:highlight>
                  <a:srgbClr val="FFFFFF"/>
                </a:highlight>
              </a:rPr>
              <a:t>&lt;Optional_Header&gt;</a:t>
            </a:r>
            <a:br>
              <a:rPr lang="en-US" sz="2400">
                <a:solidFill>
                  <a:srgbClr val="000000"/>
                </a:solidFill>
                <a:highlight>
                  <a:srgbClr val="FFFFFF"/>
                </a:highlight>
              </a:rPr>
            </a:br>
            <a:r>
              <a:rPr lang="en-US" sz="2400">
                <a:solidFill>
                  <a:srgbClr val="000000"/>
                </a:solidFill>
                <a:highlight>
                  <a:srgbClr val="FFFFFF"/>
                </a:highlight>
              </a:rPr>
              <a:t>      </a:t>
            </a:r>
            <a:r>
              <a:rPr lang="en-US" sz="2400">
                <a:solidFill>
                  <a:srgbClr val="000096"/>
                </a:solidFill>
                <a:highlight>
                  <a:srgbClr val="FFFFFF"/>
                </a:highlight>
              </a:rPr>
              <a:t>&lt;Signature&gt;</a:t>
            </a:r>
            <a:r>
              <a:rPr lang="en-US" sz="2400">
                <a:solidFill>
                  <a:srgbClr val="000000"/>
                </a:solidFill>
                <a:highlight>
                  <a:srgbClr val="FFFFFF"/>
                </a:highlight>
              </a:rPr>
              <a:t>this is a 32 bit file</a:t>
            </a:r>
            <a:r>
              <a:rPr lang="en-US" sz="2400">
                <a:solidFill>
                  <a:srgbClr val="000096"/>
                </a:solidFill>
                <a:highlight>
                  <a:srgbClr val="FFFFFF"/>
                </a:highlight>
              </a:rPr>
              <a:t>&lt;/Signature&gt;</a:t>
            </a:r>
          </a:p>
        </p:txBody>
      </p:sp>
      <p:sp>
        <p:nvSpPr>
          <p:cNvPr id="5" name="Rectangle 4">
            <a:extLst>
              <a:ext uri="{FF2B5EF4-FFF2-40B4-BE49-F238E27FC236}">
                <a16:creationId xmlns:a16="http://schemas.microsoft.com/office/drawing/2014/main" id="{EDCFFDE0-2A6E-4F5D-B0AD-7DCAA1E05AB8}"/>
              </a:ext>
            </a:extLst>
          </p:cNvPr>
          <p:cNvSpPr/>
          <p:nvPr/>
        </p:nvSpPr>
        <p:spPr>
          <a:xfrm>
            <a:off x="6870652" y="2108612"/>
            <a:ext cx="914400" cy="6523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tool</a:t>
            </a:r>
          </a:p>
        </p:txBody>
      </p:sp>
      <p:cxnSp>
        <p:nvCxnSpPr>
          <p:cNvPr id="6" name="Straight Arrow Connector 5">
            <a:extLst>
              <a:ext uri="{FF2B5EF4-FFF2-40B4-BE49-F238E27FC236}">
                <a16:creationId xmlns:a16="http://schemas.microsoft.com/office/drawing/2014/main" id="{D7708BD6-665F-42BD-90C5-968EDB88EABF}"/>
              </a:ext>
            </a:extLst>
          </p:cNvPr>
          <p:cNvCxnSpPr>
            <a:cxnSpLocks/>
            <a:endCxn id="5" idx="1"/>
          </p:cNvCxnSpPr>
          <p:nvPr/>
        </p:nvCxnSpPr>
        <p:spPr>
          <a:xfrm flipV="1">
            <a:off x="6100166" y="2434800"/>
            <a:ext cx="7704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Rectangle: Folded Corner 6">
            <a:extLst>
              <a:ext uri="{FF2B5EF4-FFF2-40B4-BE49-F238E27FC236}">
                <a16:creationId xmlns:a16="http://schemas.microsoft.com/office/drawing/2014/main" id="{765C99AD-8B10-425F-B779-72ED8BF47A22}"/>
              </a:ext>
            </a:extLst>
          </p:cNvPr>
          <p:cNvSpPr/>
          <p:nvPr/>
        </p:nvSpPr>
        <p:spPr>
          <a:xfrm>
            <a:off x="6553200" y="3317422"/>
            <a:ext cx="1549303" cy="1167936"/>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schema</a:t>
            </a:r>
          </a:p>
          <a:p>
            <a:pPr algn="ctr"/>
            <a:r>
              <a:rPr lang="en-US">
                <a:solidFill>
                  <a:schemeClr val="tx1"/>
                </a:solidFill>
              </a:rPr>
              <a:t>for exe</a:t>
            </a:r>
          </a:p>
        </p:txBody>
      </p:sp>
      <p:cxnSp>
        <p:nvCxnSpPr>
          <p:cNvPr id="8" name="Straight Arrow Connector 7">
            <a:extLst>
              <a:ext uri="{FF2B5EF4-FFF2-40B4-BE49-F238E27FC236}">
                <a16:creationId xmlns:a16="http://schemas.microsoft.com/office/drawing/2014/main" id="{3A009B3D-1AAB-4605-A012-63AF4A8A480B}"/>
              </a:ext>
            </a:extLst>
          </p:cNvPr>
          <p:cNvCxnSpPr>
            <a:cxnSpLocks/>
            <a:stCxn id="7" idx="0"/>
            <a:endCxn id="5" idx="2"/>
          </p:cNvCxnSpPr>
          <p:nvPr/>
        </p:nvCxnSpPr>
        <p:spPr>
          <a:xfrm flipV="1">
            <a:off x="7327852" y="2760988"/>
            <a:ext cx="0" cy="5564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F691B5F-3BA4-4016-AD70-00942A6C0A37}"/>
              </a:ext>
            </a:extLst>
          </p:cNvPr>
          <p:cNvCxnSpPr>
            <a:stCxn id="5" idx="3"/>
          </p:cNvCxnSpPr>
          <p:nvPr/>
        </p:nvCxnSpPr>
        <p:spPr>
          <a:xfrm>
            <a:off x="7785052" y="2434800"/>
            <a:ext cx="14183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1FAAB92-BCE1-44EE-9E2B-5C75331CCDE3}"/>
              </a:ext>
            </a:extLst>
          </p:cNvPr>
          <p:cNvCxnSpPr/>
          <p:nvPr/>
        </p:nvCxnSpPr>
        <p:spPr>
          <a:xfrm flipH="1">
            <a:off x="8965768" y="2434800"/>
            <a:ext cx="237641" cy="24003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75D4933-5C15-408B-AB03-2DAC3ACC4B9D}"/>
              </a:ext>
            </a:extLst>
          </p:cNvPr>
          <p:cNvPicPr>
            <a:picLocks noChangeAspect="1"/>
          </p:cNvPicPr>
          <p:nvPr/>
        </p:nvPicPr>
        <p:blipFill rotWithShape="1">
          <a:blip r:embed="rId2"/>
          <a:srcRect t="15027" r="50000" b="34150"/>
          <a:stretch/>
        </p:blipFill>
        <p:spPr>
          <a:xfrm>
            <a:off x="0" y="462692"/>
            <a:ext cx="6096000" cy="3291840"/>
          </a:xfrm>
          <a:prstGeom prst="rect">
            <a:avLst/>
          </a:prstGeom>
        </p:spPr>
      </p:pic>
      <p:sp>
        <p:nvSpPr>
          <p:cNvPr id="12" name="Rectangle 11">
            <a:extLst>
              <a:ext uri="{FF2B5EF4-FFF2-40B4-BE49-F238E27FC236}">
                <a16:creationId xmlns:a16="http://schemas.microsoft.com/office/drawing/2014/main" id="{D68819E0-DA16-42A0-ABE8-FA7DF546D128}"/>
              </a:ext>
            </a:extLst>
          </p:cNvPr>
          <p:cNvSpPr/>
          <p:nvPr/>
        </p:nvSpPr>
        <p:spPr>
          <a:xfrm>
            <a:off x="2718263" y="2080037"/>
            <a:ext cx="466724" cy="1695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B2D6B8A-F73B-4996-B59E-151327F58782}"/>
              </a:ext>
            </a:extLst>
          </p:cNvPr>
          <p:cNvPicPr>
            <a:picLocks noChangeAspect="1"/>
          </p:cNvPicPr>
          <p:nvPr/>
        </p:nvPicPr>
        <p:blipFill rotWithShape="1">
          <a:blip r:embed="rId3"/>
          <a:srcRect l="625" t="19203" r="50547" b="69301"/>
          <a:stretch/>
        </p:blipFill>
        <p:spPr>
          <a:xfrm>
            <a:off x="65386" y="3766530"/>
            <a:ext cx="5953124" cy="744634"/>
          </a:xfrm>
          <a:prstGeom prst="rect">
            <a:avLst/>
          </a:prstGeom>
        </p:spPr>
      </p:pic>
      <p:sp>
        <p:nvSpPr>
          <p:cNvPr id="14" name="Footer Placeholder 3">
            <a:extLst>
              <a:ext uri="{FF2B5EF4-FFF2-40B4-BE49-F238E27FC236}">
                <a16:creationId xmlns:a16="http://schemas.microsoft.com/office/drawing/2014/main" id="{2B35E0B8-E480-41DA-AA73-9D29272CB314}"/>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981854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7F665-AD11-4FAE-A23A-465E856E1880}"/>
              </a:ext>
            </a:extLst>
          </p:cNvPr>
          <p:cNvSpPr>
            <a:spLocks noGrp="1"/>
          </p:cNvSpPr>
          <p:nvPr>
            <p:ph type="title"/>
          </p:nvPr>
        </p:nvSpPr>
        <p:spPr/>
        <p:txBody>
          <a:bodyPr/>
          <a:lstStyle/>
          <a:p>
            <a:r>
              <a:rPr lang="en-US"/>
              <a:t>I changed some DFDL settings in default-dfdl-properties</a:t>
            </a:r>
          </a:p>
        </p:txBody>
      </p:sp>
      <p:sp>
        <p:nvSpPr>
          <p:cNvPr id="3" name="Content Placeholder 2">
            <a:extLst>
              <a:ext uri="{FF2B5EF4-FFF2-40B4-BE49-F238E27FC236}">
                <a16:creationId xmlns:a16="http://schemas.microsoft.com/office/drawing/2014/main" id="{68CAA83A-BC2B-40E0-95DD-6DE04F3C2256}"/>
              </a:ext>
            </a:extLst>
          </p:cNvPr>
          <p:cNvSpPr>
            <a:spLocks noGrp="1"/>
          </p:cNvSpPr>
          <p:nvPr>
            <p:ph sz="half" idx="1"/>
          </p:nvPr>
        </p:nvSpPr>
        <p:spPr/>
        <p:txBody>
          <a:bodyPr/>
          <a:lstStyle/>
          <a:p>
            <a:r>
              <a:rPr lang="en-US">
                <a:solidFill>
                  <a:srgbClr val="F5844C"/>
                </a:solidFill>
                <a:highlight>
                  <a:srgbClr val="FFFFFF"/>
                </a:highlight>
              </a:rPr>
              <a:t>lengthUnits</a:t>
            </a:r>
            <a:r>
              <a:rPr lang="en-US">
                <a:solidFill>
                  <a:srgbClr val="FF8040"/>
                </a:solidFill>
                <a:highlight>
                  <a:srgbClr val="FFFFFF"/>
                </a:highlight>
              </a:rPr>
              <a:t>=</a:t>
            </a:r>
            <a:r>
              <a:rPr lang="en-US">
                <a:solidFill>
                  <a:srgbClr val="993300"/>
                </a:solidFill>
                <a:highlight>
                  <a:srgbClr val="FFFFFF"/>
                </a:highlight>
              </a:rPr>
              <a:t>"characters"</a:t>
            </a:r>
          </a:p>
          <a:p>
            <a:r>
              <a:rPr lang="en-US">
                <a:solidFill>
                  <a:srgbClr val="F5844C"/>
                </a:solidFill>
                <a:highlight>
                  <a:srgbClr val="FFFFFF"/>
                </a:highlight>
              </a:rPr>
              <a:t>representation</a:t>
            </a:r>
            <a:r>
              <a:rPr lang="en-US">
                <a:solidFill>
                  <a:srgbClr val="FF8040"/>
                </a:solidFill>
                <a:highlight>
                  <a:srgbClr val="FFFFFF"/>
                </a:highlight>
              </a:rPr>
              <a:t>=</a:t>
            </a:r>
            <a:r>
              <a:rPr lang="en-US">
                <a:solidFill>
                  <a:srgbClr val="993300"/>
                </a:solidFill>
                <a:highlight>
                  <a:srgbClr val="FFFFFF"/>
                </a:highlight>
              </a:rPr>
              <a:t>"text"</a:t>
            </a:r>
          </a:p>
          <a:p>
            <a:endParaRPr lang="en-US">
              <a:solidFill>
                <a:srgbClr val="993300"/>
              </a:solidFill>
              <a:highlight>
                <a:srgbClr val="FFFFFF"/>
              </a:highlight>
            </a:endParaRPr>
          </a:p>
          <a:p>
            <a:endParaRPr lang="en-US"/>
          </a:p>
        </p:txBody>
      </p:sp>
      <p:sp>
        <p:nvSpPr>
          <p:cNvPr id="4" name="Content Placeholder 3">
            <a:extLst>
              <a:ext uri="{FF2B5EF4-FFF2-40B4-BE49-F238E27FC236}">
                <a16:creationId xmlns:a16="http://schemas.microsoft.com/office/drawing/2014/main" id="{B9225B6A-4FB7-4F6F-94E2-37A9A9D85A6C}"/>
              </a:ext>
            </a:extLst>
          </p:cNvPr>
          <p:cNvSpPr>
            <a:spLocks noGrp="1"/>
          </p:cNvSpPr>
          <p:nvPr>
            <p:ph sz="half" idx="2"/>
          </p:nvPr>
        </p:nvSpPr>
        <p:spPr/>
        <p:txBody>
          <a:bodyPr/>
          <a:lstStyle/>
          <a:p>
            <a:r>
              <a:rPr lang="en-US">
                <a:solidFill>
                  <a:srgbClr val="F5844C"/>
                </a:solidFill>
                <a:highlight>
                  <a:srgbClr val="FFFFFF"/>
                </a:highlight>
              </a:rPr>
              <a:t>lengthUnits</a:t>
            </a:r>
            <a:r>
              <a:rPr lang="en-US">
                <a:solidFill>
                  <a:srgbClr val="FF8040"/>
                </a:solidFill>
                <a:highlight>
                  <a:srgbClr val="FFFFFF"/>
                </a:highlight>
              </a:rPr>
              <a:t>=</a:t>
            </a:r>
            <a:r>
              <a:rPr lang="en-US">
                <a:solidFill>
                  <a:srgbClr val="993300"/>
                </a:solidFill>
                <a:highlight>
                  <a:srgbClr val="FFFFFF"/>
                </a:highlight>
              </a:rPr>
              <a:t>"bits"</a:t>
            </a:r>
          </a:p>
          <a:p>
            <a:r>
              <a:rPr lang="en-US">
                <a:solidFill>
                  <a:srgbClr val="F5844C"/>
                </a:solidFill>
                <a:highlight>
                  <a:srgbClr val="FFFFFF"/>
                </a:highlight>
              </a:rPr>
              <a:t>representation</a:t>
            </a:r>
            <a:r>
              <a:rPr lang="en-US">
                <a:solidFill>
                  <a:srgbClr val="FF8040"/>
                </a:solidFill>
                <a:highlight>
                  <a:srgbClr val="FFFFFF"/>
                </a:highlight>
              </a:rPr>
              <a:t>=</a:t>
            </a:r>
            <a:r>
              <a:rPr lang="en-US">
                <a:solidFill>
                  <a:srgbClr val="993300"/>
                </a:solidFill>
                <a:highlight>
                  <a:srgbClr val="FFFFFF"/>
                </a:highlight>
              </a:rPr>
              <a:t>"binary"</a:t>
            </a:r>
          </a:p>
          <a:p>
            <a:endParaRPr lang="en-US">
              <a:solidFill>
                <a:srgbClr val="993300"/>
              </a:solidFill>
              <a:highlight>
                <a:srgbClr val="FFFFFF"/>
              </a:highlight>
            </a:endParaRPr>
          </a:p>
          <a:p>
            <a:endParaRPr lang="en-US"/>
          </a:p>
        </p:txBody>
      </p:sp>
      <p:sp>
        <p:nvSpPr>
          <p:cNvPr id="5" name="TextBox 4">
            <a:extLst>
              <a:ext uri="{FF2B5EF4-FFF2-40B4-BE49-F238E27FC236}">
                <a16:creationId xmlns:a16="http://schemas.microsoft.com/office/drawing/2014/main" id="{5F512F2A-61A9-4372-83DE-F142B456A1CC}"/>
              </a:ext>
            </a:extLst>
          </p:cNvPr>
          <p:cNvSpPr txBox="1"/>
          <p:nvPr/>
        </p:nvSpPr>
        <p:spPr>
          <a:xfrm>
            <a:off x="991891" y="1240849"/>
            <a:ext cx="2306465" cy="584775"/>
          </a:xfrm>
          <a:prstGeom prst="rect">
            <a:avLst/>
          </a:prstGeom>
          <a:noFill/>
        </p:spPr>
        <p:txBody>
          <a:bodyPr wrap="none" rtlCol="0">
            <a:spAutoFit/>
          </a:bodyPr>
          <a:lstStyle/>
          <a:p>
            <a:r>
              <a:rPr lang="en-US" sz="3200" b="1"/>
              <a:t>Text formats</a:t>
            </a:r>
          </a:p>
        </p:txBody>
      </p:sp>
      <p:sp>
        <p:nvSpPr>
          <p:cNvPr id="6" name="TextBox 5">
            <a:extLst>
              <a:ext uri="{FF2B5EF4-FFF2-40B4-BE49-F238E27FC236}">
                <a16:creationId xmlns:a16="http://schemas.microsoft.com/office/drawing/2014/main" id="{7AA5B273-6F0C-46F6-AAB0-DE0340BBFA23}"/>
              </a:ext>
            </a:extLst>
          </p:cNvPr>
          <p:cNvSpPr txBox="1"/>
          <p:nvPr/>
        </p:nvSpPr>
        <p:spPr>
          <a:xfrm>
            <a:off x="6247898" y="1240849"/>
            <a:ext cx="2701189" cy="584775"/>
          </a:xfrm>
          <a:prstGeom prst="rect">
            <a:avLst/>
          </a:prstGeom>
          <a:noFill/>
        </p:spPr>
        <p:txBody>
          <a:bodyPr wrap="none" rtlCol="0">
            <a:spAutoFit/>
          </a:bodyPr>
          <a:lstStyle/>
          <a:p>
            <a:r>
              <a:rPr lang="en-US" sz="3200" b="1"/>
              <a:t>Binary formats</a:t>
            </a:r>
          </a:p>
        </p:txBody>
      </p:sp>
      <p:sp>
        <p:nvSpPr>
          <p:cNvPr id="7" name="Arrow: Down 6">
            <a:extLst>
              <a:ext uri="{FF2B5EF4-FFF2-40B4-BE49-F238E27FC236}">
                <a16:creationId xmlns:a16="http://schemas.microsoft.com/office/drawing/2014/main" id="{B0414926-FED5-4A77-AE34-4BBD6A8D47C8}"/>
              </a:ext>
            </a:extLst>
          </p:cNvPr>
          <p:cNvSpPr/>
          <p:nvPr/>
        </p:nvSpPr>
        <p:spPr>
          <a:xfrm rot="12386979">
            <a:off x="6247898" y="3068664"/>
            <a:ext cx="803831" cy="17203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84671AD-7F47-4F7E-B1FE-63B054AE5EC3}"/>
              </a:ext>
            </a:extLst>
          </p:cNvPr>
          <p:cNvSpPr txBox="1"/>
          <p:nvPr/>
        </p:nvSpPr>
        <p:spPr>
          <a:xfrm>
            <a:off x="4916837" y="4930103"/>
            <a:ext cx="5740033" cy="461665"/>
          </a:xfrm>
          <a:prstGeom prst="rect">
            <a:avLst/>
          </a:prstGeom>
          <a:noFill/>
        </p:spPr>
        <p:txBody>
          <a:bodyPr wrap="none" rtlCol="0">
            <a:spAutoFit/>
          </a:bodyPr>
          <a:lstStyle/>
          <a:p>
            <a:r>
              <a:rPr lang="en-US" sz="2400"/>
              <a:t>These values are appropriate for binary files.</a:t>
            </a:r>
          </a:p>
        </p:txBody>
      </p:sp>
      <p:sp>
        <p:nvSpPr>
          <p:cNvPr id="9" name="Footer Placeholder 3">
            <a:extLst>
              <a:ext uri="{FF2B5EF4-FFF2-40B4-BE49-F238E27FC236}">
                <a16:creationId xmlns:a16="http://schemas.microsoft.com/office/drawing/2014/main" id="{BBDA7334-23E9-4B47-AC52-E59B4A2457C4}"/>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51914968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0DF89-72B1-4B02-8481-CD45C6688F5A}"/>
              </a:ext>
            </a:extLst>
          </p:cNvPr>
          <p:cNvSpPr>
            <a:spLocks noGrp="1"/>
          </p:cNvSpPr>
          <p:nvPr>
            <p:ph type="title"/>
          </p:nvPr>
        </p:nvSpPr>
        <p:spPr/>
        <p:txBody>
          <a:bodyPr/>
          <a:lstStyle/>
          <a:p>
            <a:r>
              <a:rPr lang="en-US"/>
              <a:t>Defining the subsequent fields depends on Signature</a:t>
            </a:r>
          </a:p>
        </p:txBody>
      </p:sp>
      <p:sp>
        <p:nvSpPr>
          <p:cNvPr id="3" name="Content Placeholder 2">
            <a:extLst>
              <a:ext uri="{FF2B5EF4-FFF2-40B4-BE49-F238E27FC236}">
                <a16:creationId xmlns:a16="http://schemas.microsoft.com/office/drawing/2014/main" id="{F65972E7-B703-4388-8DDD-140611E49DB1}"/>
              </a:ext>
            </a:extLst>
          </p:cNvPr>
          <p:cNvSpPr>
            <a:spLocks noGrp="1"/>
          </p:cNvSpPr>
          <p:nvPr>
            <p:ph idx="1"/>
          </p:nvPr>
        </p:nvSpPr>
        <p:spPr>
          <a:xfrm>
            <a:off x="616449" y="1371602"/>
            <a:ext cx="11236720" cy="1821050"/>
          </a:xfrm>
        </p:spPr>
        <p:txBody>
          <a:bodyPr/>
          <a:lstStyle/>
          <a:p>
            <a:r>
              <a:rPr lang="en-US"/>
              <a:t>If Signature = 267 then the fields that follow have a 32-bit width.</a:t>
            </a:r>
          </a:p>
          <a:p>
            <a:r>
              <a:rPr lang="en-US"/>
              <a:t>If Signature = 523 then some of the fields that follow have a 64-bit width.</a:t>
            </a:r>
          </a:p>
          <a:p>
            <a:r>
              <a:rPr lang="en-US"/>
              <a:t>If Signature = 263 then … I haven’t found any specification that defines the fields for a ROM image</a:t>
            </a:r>
          </a:p>
        </p:txBody>
      </p:sp>
      <p:sp>
        <p:nvSpPr>
          <p:cNvPr id="4" name="Footer Placeholder 3">
            <a:extLst>
              <a:ext uri="{FF2B5EF4-FFF2-40B4-BE49-F238E27FC236}">
                <a16:creationId xmlns:a16="http://schemas.microsoft.com/office/drawing/2014/main" id="{B2D81FA1-7AAA-4A03-ADFE-2ED8844C1371}"/>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317316875"/>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5AF691-DEAA-49C4-89C0-0FED28E89DF3}"/>
              </a:ext>
            </a:extLst>
          </p:cNvPr>
          <p:cNvSpPr txBox="1"/>
          <p:nvPr/>
        </p:nvSpPr>
        <p:spPr>
          <a:xfrm>
            <a:off x="4726983" y="433954"/>
            <a:ext cx="1368773" cy="461665"/>
          </a:xfrm>
          <a:prstGeom prst="rect">
            <a:avLst/>
          </a:prstGeom>
          <a:noFill/>
        </p:spPr>
        <p:txBody>
          <a:bodyPr wrap="none" rtlCol="0">
            <a:spAutoFit/>
          </a:bodyPr>
          <a:lstStyle/>
          <a:p>
            <a:r>
              <a:rPr lang="en-US" sz="2400"/>
              <a:t>Signature</a:t>
            </a:r>
          </a:p>
        </p:txBody>
      </p:sp>
      <p:cxnSp>
        <p:nvCxnSpPr>
          <p:cNvPr id="6" name="Straight Arrow Connector 5">
            <a:extLst>
              <a:ext uri="{FF2B5EF4-FFF2-40B4-BE49-F238E27FC236}">
                <a16:creationId xmlns:a16="http://schemas.microsoft.com/office/drawing/2014/main" id="{74044AF2-8406-46EB-A4C8-07EECD9ADD42}"/>
              </a:ext>
            </a:extLst>
          </p:cNvPr>
          <p:cNvCxnSpPr>
            <a:cxnSpLocks/>
            <a:stCxn id="5" idx="2"/>
          </p:cNvCxnSpPr>
          <p:nvPr/>
        </p:nvCxnSpPr>
        <p:spPr>
          <a:xfrm flipH="1">
            <a:off x="2516240" y="895619"/>
            <a:ext cx="2895130" cy="16798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1C0A3C3-5BD8-4B50-8D5F-539E19247CF0}"/>
              </a:ext>
            </a:extLst>
          </p:cNvPr>
          <p:cNvSpPr txBox="1"/>
          <p:nvPr/>
        </p:nvSpPr>
        <p:spPr>
          <a:xfrm>
            <a:off x="2516240" y="1239208"/>
            <a:ext cx="1646285" cy="369332"/>
          </a:xfrm>
          <a:prstGeom prst="rect">
            <a:avLst/>
          </a:prstGeom>
          <a:noFill/>
        </p:spPr>
        <p:txBody>
          <a:bodyPr wrap="none" rtlCol="0">
            <a:spAutoFit/>
          </a:bodyPr>
          <a:lstStyle/>
          <a:p>
            <a:r>
              <a:rPr lang="en-US"/>
              <a:t>Signature = 267</a:t>
            </a:r>
          </a:p>
        </p:txBody>
      </p:sp>
      <p:cxnSp>
        <p:nvCxnSpPr>
          <p:cNvPr id="8" name="Straight Arrow Connector 7">
            <a:extLst>
              <a:ext uri="{FF2B5EF4-FFF2-40B4-BE49-F238E27FC236}">
                <a16:creationId xmlns:a16="http://schemas.microsoft.com/office/drawing/2014/main" id="{91D47EFD-D5D7-4243-86CC-9FA5CF387B00}"/>
              </a:ext>
            </a:extLst>
          </p:cNvPr>
          <p:cNvCxnSpPr>
            <a:stCxn id="5" idx="2"/>
          </p:cNvCxnSpPr>
          <p:nvPr/>
        </p:nvCxnSpPr>
        <p:spPr>
          <a:xfrm flipH="1">
            <a:off x="5411369" y="895619"/>
            <a:ext cx="1" cy="16893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5DCE13C-FBD9-44AE-8411-3376CBD19FAE}"/>
              </a:ext>
            </a:extLst>
          </p:cNvPr>
          <p:cNvSpPr txBox="1"/>
          <p:nvPr/>
        </p:nvSpPr>
        <p:spPr>
          <a:xfrm>
            <a:off x="4588226" y="1608540"/>
            <a:ext cx="1646285" cy="369332"/>
          </a:xfrm>
          <a:prstGeom prst="rect">
            <a:avLst/>
          </a:prstGeom>
          <a:noFill/>
        </p:spPr>
        <p:txBody>
          <a:bodyPr wrap="none" rtlCol="0">
            <a:spAutoFit/>
          </a:bodyPr>
          <a:lstStyle/>
          <a:p>
            <a:r>
              <a:rPr lang="en-US"/>
              <a:t>Signature = 523</a:t>
            </a:r>
          </a:p>
        </p:txBody>
      </p:sp>
      <p:cxnSp>
        <p:nvCxnSpPr>
          <p:cNvPr id="10" name="Straight Arrow Connector 9">
            <a:extLst>
              <a:ext uri="{FF2B5EF4-FFF2-40B4-BE49-F238E27FC236}">
                <a16:creationId xmlns:a16="http://schemas.microsoft.com/office/drawing/2014/main" id="{A054BF08-6242-46E9-A313-90A4FB3D44C7}"/>
              </a:ext>
            </a:extLst>
          </p:cNvPr>
          <p:cNvCxnSpPr>
            <a:cxnSpLocks/>
            <a:stCxn id="5" idx="2"/>
          </p:cNvCxnSpPr>
          <p:nvPr/>
        </p:nvCxnSpPr>
        <p:spPr>
          <a:xfrm>
            <a:off x="5411370" y="895619"/>
            <a:ext cx="3283179" cy="16987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CDF4CCD-EC94-4CDA-AD67-37F07D60727A}"/>
              </a:ext>
            </a:extLst>
          </p:cNvPr>
          <p:cNvSpPr txBox="1"/>
          <p:nvPr/>
        </p:nvSpPr>
        <p:spPr>
          <a:xfrm>
            <a:off x="6660212" y="1250109"/>
            <a:ext cx="1646285" cy="369332"/>
          </a:xfrm>
          <a:prstGeom prst="rect">
            <a:avLst/>
          </a:prstGeom>
          <a:noFill/>
        </p:spPr>
        <p:txBody>
          <a:bodyPr wrap="none" rtlCol="0">
            <a:spAutoFit/>
          </a:bodyPr>
          <a:lstStyle/>
          <a:p>
            <a:r>
              <a:rPr lang="en-US"/>
              <a:t>Signature = 263</a:t>
            </a:r>
          </a:p>
        </p:txBody>
      </p:sp>
      <p:sp>
        <p:nvSpPr>
          <p:cNvPr id="12" name="TextBox 11">
            <a:extLst>
              <a:ext uri="{FF2B5EF4-FFF2-40B4-BE49-F238E27FC236}">
                <a16:creationId xmlns:a16="http://schemas.microsoft.com/office/drawing/2014/main" id="{9EB1CBF3-4CB1-491D-A04C-99E5E4F1D88E}"/>
              </a:ext>
            </a:extLst>
          </p:cNvPr>
          <p:cNvSpPr txBox="1"/>
          <p:nvPr/>
        </p:nvSpPr>
        <p:spPr>
          <a:xfrm>
            <a:off x="2774197" y="2584933"/>
            <a:ext cx="184731" cy="369332"/>
          </a:xfrm>
          <a:prstGeom prst="rect">
            <a:avLst/>
          </a:prstGeom>
          <a:noFill/>
        </p:spPr>
        <p:txBody>
          <a:bodyPr wrap="none" rtlCol="0">
            <a:spAutoFit/>
          </a:bodyPr>
          <a:lstStyle/>
          <a:p>
            <a:endParaRPr lang="en-US"/>
          </a:p>
        </p:txBody>
      </p:sp>
      <p:sp>
        <p:nvSpPr>
          <p:cNvPr id="14" name="Rectangle 13">
            <a:extLst>
              <a:ext uri="{FF2B5EF4-FFF2-40B4-BE49-F238E27FC236}">
                <a16:creationId xmlns:a16="http://schemas.microsoft.com/office/drawing/2014/main" id="{5349094D-F0EB-4426-9BD8-2511A23D5C8B}"/>
              </a:ext>
            </a:extLst>
          </p:cNvPr>
          <p:cNvSpPr/>
          <p:nvPr/>
        </p:nvSpPr>
        <p:spPr>
          <a:xfrm>
            <a:off x="4843916" y="2584933"/>
            <a:ext cx="3208335" cy="2585323"/>
          </a:xfrm>
          <a:prstGeom prst="rect">
            <a:avLst/>
          </a:prstGeom>
        </p:spPr>
        <p:txBody>
          <a:bodyPr wrap="square">
            <a:spAutoFit/>
          </a:bodyPr>
          <a:lstStyle/>
          <a:p>
            <a:r>
              <a:rPr lang="en-US"/>
              <a:t>(8bit) MajorLinkerVersion</a:t>
            </a:r>
          </a:p>
          <a:p>
            <a:r>
              <a:rPr lang="en-US"/>
              <a:t>(8bit) MinorLinkerVersion</a:t>
            </a:r>
          </a:p>
          <a:p>
            <a:r>
              <a:rPr lang="en-US"/>
              <a:t>(32bit) SizeOfCode</a:t>
            </a:r>
          </a:p>
          <a:p>
            <a:r>
              <a:rPr lang="en-US"/>
              <a:t>(32bit) SizeOfInitializedData</a:t>
            </a:r>
          </a:p>
          <a:p>
            <a:r>
              <a:rPr lang="en-US"/>
              <a:t>(32bit) SizeOfUninitializedData</a:t>
            </a:r>
          </a:p>
          <a:p>
            <a:r>
              <a:rPr lang="en-US"/>
              <a:t>(32bit) AddressOfEntryPoint  </a:t>
            </a:r>
          </a:p>
          <a:p>
            <a:r>
              <a:rPr lang="en-US"/>
              <a:t>(32bit) BaseOfCode</a:t>
            </a:r>
          </a:p>
          <a:p>
            <a:r>
              <a:rPr lang="en-US"/>
              <a:t>(</a:t>
            </a:r>
            <a:r>
              <a:rPr lang="en-US">
                <a:highlight>
                  <a:srgbClr val="FFFF00"/>
                </a:highlight>
              </a:rPr>
              <a:t>64bit</a:t>
            </a:r>
            <a:r>
              <a:rPr lang="en-US"/>
              <a:t>) ImageBase</a:t>
            </a:r>
          </a:p>
          <a:p>
            <a:r>
              <a:rPr lang="en-US"/>
              <a:t>…</a:t>
            </a:r>
          </a:p>
        </p:txBody>
      </p:sp>
      <p:sp>
        <p:nvSpPr>
          <p:cNvPr id="15" name="Rectangle 14">
            <a:extLst>
              <a:ext uri="{FF2B5EF4-FFF2-40B4-BE49-F238E27FC236}">
                <a16:creationId xmlns:a16="http://schemas.microsoft.com/office/drawing/2014/main" id="{F0C14D63-1FF1-4EEE-A0CF-B27C90CBAD73}"/>
              </a:ext>
            </a:extLst>
          </p:cNvPr>
          <p:cNvSpPr/>
          <p:nvPr/>
        </p:nvSpPr>
        <p:spPr>
          <a:xfrm>
            <a:off x="1351854" y="2575471"/>
            <a:ext cx="3208335" cy="2585323"/>
          </a:xfrm>
          <a:prstGeom prst="rect">
            <a:avLst/>
          </a:prstGeom>
        </p:spPr>
        <p:txBody>
          <a:bodyPr wrap="square">
            <a:spAutoFit/>
          </a:bodyPr>
          <a:lstStyle/>
          <a:p>
            <a:r>
              <a:rPr lang="en-US"/>
              <a:t>(8bit) MajorLinkerVersion</a:t>
            </a:r>
          </a:p>
          <a:p>
            <a:r>
              <a:rPr lang="en-US"/>
              <a:t>(8bit) MinorLinkerVersion</a:t>
            </a:r>
          </a:p>
          <a:p>
            <a:r>
              <a:rPr lang="en-US"/>
              <a:t>(32bit) SizeOfCode</a:t>
            </a:r>
          </a:p>
          <a:p>
            <a:r>
              <a:rPr lang="en-US"/>
              <a:t>(32bit) SizeOfInitializedData</a:t>
            </a:r>
          </a:p>
          <a:p>
            <a:r>
              <a:rPr lang="en-US"/>
              <a:t>(32bit) SizeOfUninitializedData</a:t>
            </a:r>
          </a:p>
          <a:p>
            <a:r>
              <a:rPr lang="en-US"/>
              <a:t>(32bit) AddressOfEntryPoint  </a:t>
            </a:r>
          </a:p>
          <a:p>
            <a:r>
              <a:rPr lang="en-US"/>
              <a:t>(32bit) BaseOfCode</a:t>
            </a:r>
          </a:p>
          <a:p>
            <a:r>
              <a:rPr lang="en-US"/>
              <a:t>(</a:t>
            </a:r>
            <a:r>
              <a:rPr lang="en-US">
                <a:highlight>
                  <a:srgbClr val="FFFF00"/>
                </a:highlight>
              </a:rPr>
              <a:t>32bit</a:t>
            </a:r>
            <a:r>
              <a:rPr lang="en-US"/>
              <a:t>) ImageBase</a:t>
            </a:r>
          </a:p>
          <a:p>
            <a:r>
              <a:rPr lang="en-US"/>
              <a:t>…</a:t>
            </a:r>
          </a:p>
        </p:txBody>
      </p:sp>
      <p:sp>
        <p:nvSpPr>
          <p:cNvPr id="18" name="TextBox 17">
            <a:extLst>
              <a:ext uri="{FF2B5EF4-FFF2-40B4-BE49-F238E27FC236}">
                <a16:creationId xmlns:a16="http://schemas.microsoft.com/office/drawing/2014/main" id="{59AE2535-2B9C-45BA-8BBD-DDEBD3BBD404}"/>
              </a:ext>
            </a:extLst>
          </p:cNvPr>
          <p:cNvSpPr txBox="1"/>
          <p:nvPr/>
        </p:nvSpPr>
        <p:spPr>
          <a:xfrm>
            <a:off x="8694549" y="2594395"/>
            <a:ext cx="327334" cy="461665"/>
          </a:xfrm>
          <a:prstGeom prst="rect">
            <a:avLst/>
          </a:prstGeom>
          <a:noFill/>
        </p:spPr>
        <p:txBody>
          <a:bodyPr wrap="none" rtlCol="0">
            <a:spAutoFit/>
          </a:bodyPr>
          <a:lstStyle/>
          <a:p>
            <a:r>
              <a:rPr lang="en-US" sz="2400"/>
              <a:t>?</a:t>
            </a:r>
          </a:p>
        </p:txBody>
      </p:sp>
      <p:sp>
        <p:nvSpPr>
          <p:cNvPr id="16" name="Footer Placeholder 3">
            <a:extLst>
              <a:ext uri="{FF2B5EF4-FFF2-40B4-BE49-F238E27FC236}">
                <a16:creationId xmlns:a16="http://schemas.microsoft.com/office/drawing/2014/main" id="{A34FD8BD-2856-4F51-8919-F3C9D540C463}"/>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162197402"/>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D85F9-7E5B-434A-84A6-873DCC61A785}"/>
              </a:ext>
            </a:extLst>
          </p:cNvPr>
          <p:cNvSpPr>
            <a:spLocks noGrp="1"/>
          </p:cNvSpPr>
          <p:nvPr>
            <p:ph type="title"/>
          </p:nvPr>
        </p:nvSpPr>
        <p:spPr/>
        <p:txBody>
          <a:bodyPr/>
          <a:lstStyle/>
          <a:p>
            <a:r>
              <a:rPr lang="en-US"/>
              <a:t>Need a choice statement in the DFDL schema</a:t>
            </a:r>
          </a:p>
        </p:txBody>
      </p:sp>
      <p:sp>
        <p:nvSpPr>
          <p:cNvPr id="3" name="Content Placeholder 2">
            <a:extLst>
              <a:ext uri="{FF2B5EF4-FFF2-40B4-BE49-F238E27FC236}">
                <a16:creationId xmlns:a16="http://schemas.microsoft.com/office/drawing/2014/main" id="{7AA56C8D-EA8E-4B61-9818-FA4C836CFCFE}"/>
              </a:ext>
            </a:extLst>
          </p:cNvPr>
          <p:cNvSpPr>
            <a:spLocks noGrp="1"/>
          </p:cNvSpPr>
          <p:nvPr>
            <p:ph idx="1"/>
          </p:nvPr>
        </p:nvSpPr>
        <p:spPr/>
        <p:txBody>
          <a:bodyPr/>
          <a:lstStyle/>
          <a:p>
            <a:r>
              <a:rPr lang="en-US"/>
              <a:t>If the value of Signature is 267 then parse the input file using </a:t>
            </a:r>
            <a:br>
              <a:rPr lang="en-US"/>
            </a:br>
            <a:r>
              <a:rPr lang="en-US"/>
              <a:t>32 bit element declarations</a:t>
            </a:r>
          </a:p>
          <a:p>
            <a:r>
              <a:rPr lang="en-US"/>
              <a:t>Else if the value of Signature is 523 then parse the input file using </a:t>
            </a:r>
            <a:br>
              <a:rPr lang="en-US"/>
            </a:br>
            <a:r>
              <a:rPr lang="en-US"/>
              <a:t>64 bit element declarations </a:t>
            </a:r>
          </a:p>
          <a:p>
            <a:r>
              <a:rPr lang="en-US"/>
              <a:t>Else if the value of Signature is 263 then parse the input file using </a:t>
            </a:r>
            <a:br>
              <a:rPr lang="en-US"/>
            </a:br>
            <a:r>
              <a:rPr lang="en-US"/>
              <a:t>ROM element declarations</a:t>
            </a:r>
          </a:p>
        </p:txBody>
      </p:sp>
      <p:sp>
        <p:nvSpPr>
          <p:cNvPr id="4" name="Footer Placeholder 3">
            <a:extLst>
              <a:ext uri="{FF2B5EF4-FFF2-40B4-BE49-F238E27FC236}">
                <a16:creationId xmlns:a16="http://schemas.microsoft.com/office/drawing/2014/main" id="{E95CAA72-9F0B-4C83-91FA-B166BE158CC9}"/>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686992566"/>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B67702-7569-457F-9F2B-E7DF389723B6}"/>
              </a:ext>
            </a:extLst>
          </p:cNvPr>
          <p:cNvSpPr/>
          <p:nvPr/>
        </p:nvSpPr>
        <p:spPr>
          <a:xfrm>
            <a:off x="2815524" y="181957"/>
            <a:ext cx="7056895" cy="6494085"/>
          </a:xfrm>
          <a:prstGeom prst="rect">
            <a:avLst/>
          </a:prstGeom>
          <a:ln>
            <a:solidFill>
              <a:schemeClr val="tx1"/>
            </a:solidFill>
          </a:ln>
        </p:spPr>
        <p:txBody>
          <a:bodyPr wrap="square">
            <a:spAutoFit/>
          </a:bodyPr>
          <a:lstStyle/>
          <a:p>
            <a:r>
              <a:rPr lang="en-US" sz="1300">
                <a:solidFill>
                  <a:srgbClr val="003296"/>
                </a:solidFill>
                <a:highlight>
                  <a:srgbClr val="FFFFFF"/>
                </a:highlight>
              </a:rPr>
              <a:t>&lt;xs:sequence</a:t>
            </a:r>
            <a:r>
              <a:rPr lang="en-US" sz="1300">
                <a:solidFill>
                  <a:srgbClr val="F5844C"/>
                </a:solidFill>
                <a:highlight>
                  <a:srgbClr val="FFFFFF"/>
                </a:highlight>
              </a:rPr>
              <a:t> dfdl:hiddenGroupRef</a:t>
            </a:r>
            <a:r>
              <a:rPr lang="en-US" sz="1300">
                <a:solidFill>
                  <a:srgbClr val="FF8040"/>
                </a:solidFill>
                <a:highlight>
                  <a:srgbClr val="FFFFFF"/>
                </a:highlight>
              </a:rPr>
              <a:t>=</a:t>
            </a:r>
            <a:r>
              <a:rPr lang="en-US" sz="1300">
                <a:solidFill>
                  <a:srgbClr val="993300"/>
                </a:solidFill>
                <a:highlight>
                  <a:srgbClr val="FFFFFF"/>
                </a:highlight>
              </a:rPr>
              <a:t>"hidden_optional_header_signature_Group"</a:t>
            </a:r>
            <a:r>
              <a:rPr lang="en-US" sz="1300">
                <a:solidFill>
                  <a:srgbClr val="F5844C"/>
                </a:solidFill>
                <a:highlight>
                  <a:srgbClr val="FFFFFF"/>
                </a:highlight>
              </a:rPr>
              <a:t> </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3296"/>
                </a:solidFill>
                <a:highlight>
                  <a:srgbClr val="FFFFFF"/>
                </a:highlight>
              </a:rPr>
              <a:t>&lt;xs:element</a:t>
            </a:r>
            <a:r>
              <a:rPr lang="en-US" sz="1300">
                <a:solidFill>
                  <a:srgbClr val="F5844C"/>
                </a:solidFill>
                <a:highlight>
                  <a:srgbClr val="FFFFFF"/>
                </a:highlight>
              </a:rPr>
              <a:t> name</a:t>
            </a:r>
            <a:r>
              <a:rPr lang="en-US" sz="1300">
                <a:solidFill>
                  <a:srgbClr val="FF8040"/>
                </a:solidFill>
                <a:highlight>
                  <a:srgbClr val="FFFFFF"/>
                </a:highlight>
              </a:rPr>
              <a:t>=</a:t>
            </a:r>
            <a:r>
              <a:rPr lang="en-US" sz="1300">
                <a:solidFill>
                  <a:srgbClr val="993300"/>
                </a:solidFill>
                <a:highlight>
                  <a:srgbClr val="FFFFFF"/>
                </a:highlight>
              </a:rPr>
              <a:t>'Signature'</a:t>
            </a:r>
            <a:r>
              <a:rPr lang="en-US" sz="1300">
                <a:solidFill>
                  <a:srgbClr val="F5844C"/>
                </a:solidFill>
                <a:highlight>
                  <a:srgbClr val="FFFFFF"/>
                </a:highlight>
              </a:rPr>
              <a:t> type</a:t>
            </a:r>
            <a:r>
              <a:rPr lang="en-US" sz="1300">
                <a:solidFill>
                  <a:srgbClr val="FF8040"/>
                </a:solidFill>
                <a:highlight>
                  <a:srgbClr val="FFFFFF"/>
                </a:highlight>
              </a:rPr>
              <a:t>=</a:t>
            </a:r>
            <a:r>
              <a:rPr lang="en-US" sz="1300">
                <a:solidFill>
                  <a:srgbClr val="993300"/>
                </a:solidFill>
                <a:highlight>
                  <a:srgbClr val="FFFFFF"/>
                </a:highlight>
              </a:rPr>
              <a:t>'xs:string'</a:t>
            </a:r>
            <a:r>
              <a:rPr lang="en-US" sz="1300">
                <a:solidFill>
                  <a:srgbClr val="F5844C"/>
                </a:solidFill>
                <a:highlight>
                  <a:srgbClr val="FFFFFF"/>
                </a:highlight>
              </a:rPr>
              <a:t> dfdl:inputValueCalc</a:t>
            </a:r>
            <a:r>
              <a:rPr lang="en-US" sz="1300">
                <a:solidFill>
                  <a:srgbClr val="FF8040"/>
                </a:solidFill>
                <a:highlight>
                  <a:srgbClr val="FFFFFF"/>
                </a:highlight>
              </a:rPr>
              <a:t>=</a:t>
            </a:r>
            <a:r>
              <a:rPr lang="en-US" sz="1300">
                <a:solidFill>
                  <a:srgbClr val="993300"/>
                </a:solidFill>
                <a:highlight>
                  <a:srgbClr val="FFFFFF"/>
                </a:highlight>
              </a:rPr>
              <a:t>'{</a:t>
            </a:r>
            <a:br>
              <a:rPr lang="en-US" sz="1300">
                <a:solidFill>
                  <a:srgbClr val="000000"/>
                </a:solidFill>
                <a:highlight>
                  <a:srgbClr val="FFFFFF"/>
                </a:highlight>
              </a:rPr>
            </a:br>
            <a:r>
              <a:rPr lang="en-US" sz="1300">
                <a:solidFill>
                  <a:srgbClr val="993300"/>
                </a:solidFill>
                <a:highlight>
                  <a:srgbClr val="FFFFFF"/>
                </a:highlight>
              </a:rPr>
              <a:t>    	if (../Hidden_signature eq 267) then "this is a 32 bit file" </a:t>
            </a:r>
            <a:br>
              <a:rPr lang="en-US" sz="1300">
                <a:solidFill>
                  <a:srgbClr val="000000"/>
                </a:solidFill>
                <a:highlight>
                  <a:srgbClr val="FFFFFF"/>
                </a:highlight>
              </a:rPr>
            </a:br>
            <a:r>
              <a:rPr lang="en-US" sz="1300">
                <a:solidFill>
                  <a:srgbClr val="993300"/>
                </a:solidFill>
                <a:highlight>
                  <a:srgbClr val="FFFFFF"/>
                </a:highlight>
              </a:rPr>
              <a:t>    	else if (../Hidden_signature eq 523) then "this is a 64 bit file"</a:t>
            </a:r>
            <a:br>
              <a:rPr lang="en-US" sz="1300">
                <a:solidFill>
                  <a:srgbClr val="000000"/>
                </a:solidFill>
                <a:highlight>
                  <a:srgbClr val="FFFFFF"/>
                </a:highlight>
              </a:rPr>
            </a:br>
            <a:r>
              <a:rPr lang="en-US" sz="1300">
                <a:solidFill>
                  <a:srgbClr val="993300"/>
                </a:solidFill>
                <a:highlight>
                  <a:srgbClr val="FFFFFF"/>
                </a:highlight>
              </a:rPr>
              <a:t>    	else if (../Hidden_signature eq 263) then "this file is a ROM image"</a:t>
            </a:r>
            <a:br>
              <a:rPr lang="en-US" sz="1300">
                <a:solidFill>
                  <a:srgbClr val="000000"/>
                </a:solidFill>
                <a:highlight>
                  <a:srgbClr val="FFFFFF"/>
                </a:highlight>
              </a:rPr>
            </a:br>
            <a:r>
              <a:rPr lang="en-US" sz="1300">
                <a:solidFill>
                  <a:srgbClr val="993300"/>
                </a:solidFill>
                <a:highlight>
                  <a:srgbClr val="FFFFFF"/>
                </a:highlight>
              </a:rPr>
              <a:t>    	else fn:error("The optional header has an unknown signature value")}’</a:t>
            </a:r>
            <a:r>
              <a:rPr lang="en-US" sz="1300">
                <a:solidFill>
                  <a:srgbClr val="000000"/>
                </a:solidFill>
                <a:highlight>
                  <a:srgbClr val="FFFFFF"/>
                </a:highlight>
              </a:rPr>
              <a:t> </a:t>
            </a:r>
            <a:r>
              <a:rPr lang="en-US" sz="1300">
                <a:solidFill>
                  <a:srgbClr val="000096"/>
                </a:solidFill>
                <a:highlight>
                  <a:srgbClr val="FFFFFF"/>
                </a:highlight>
              </a:rPr>
              <a:t>/&gt; </a:t>
            </a:r>
          </a:p>
          <a:p>
            <a:r>
              <a:rPr lang="en-US" sz="1300">
                <a:solidFill>
                  <a:srgbClr val="003296"/>
                </a:solidFill>
              </a:rPr>
              <a:t>&lt;xs:choice&gt;</a:t>
            </a:r>
            <a:br>
              <a:rPr lang="en-US" sz="1300">
                <a:solidFill>
                  <a:srgbClr val="000000"/>
                </a:solidFill>
              </a:rPr>
            </a:br>
            <a:r>
              <a:rPr lang="en-US" sz="1300">
                <a:solidFill>
                  <a:srgbClr val="000000"/>
                </a:solidFill>
                <a:highlight>
                  <a:srgbClr val="FFFFFF"/>
                </a:highlight>
              </a:rPr>
              <a:t>     </a:t>
            </a:r>
            <a:r>
              <a:rPr lang="en-US" sz="1300">
                <a:solidFill>
                  <a:srgbClr val="003296"/>
                </a:solidFill>
                <a:highlight>
                  <a:srgbClr val="FFFFFF"/>
                </a:highlight>
              </a:rPr>
              <a:t>&lt;xs:sequence&gt;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a:t>
            </a:r>
            <a:r>
              <a:rPr lang="en-US" sz="1300">
                <a:solidFill>
                  <a:srgbClr val="F5844C"/>
                </a:solidFill>
                <a:highlight>
                  <a:srgbClr val="FFFFFF"/>
                </a:highlight>
              </a:rPr>
              <a:t> source</a:t>
            </a:r>
            <a:r>
              <a:rPr lang="en-US" sz="1300">
                <a:solidFill>
                  <a:srgbClr val="FF8040"/>
                </a:solidFill>
                <a:highlight>
                  <a:srgbClr val="FFFFFF"/>
                </a:highlight>
              </a:rPr>
              <a:t>=</a:t>
            </a:r>
            <a:r>
              <a:rPr lang="en-US" sz="1300">
                <a:solidFill>
                  <a:srgbClr val="993300"/>
                </a:solidFill>
                <a:highlight>
                  <a:srgbClr val="FFFFFF"/>
                </a:highlight>
              </a:rPr>
              <a:t>"http://www.ogf.org/dfdl/"</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0096"/>
                </a:solidFill>
                <a:highlight>
                  <a:srgbClr val="FFFFFF"/>
                </a:highlight>
              </a:rPr>
              <a:t>&lt;dfdl:discriminator</a:t>
            </a:r>
            <a:r>
              <a:rPr lang="en-US" sz="1300">
                <a:solidFill>
                  <a:srgbClr val="F5844C"/>
                </a:solidFill>
                <a:highlight>
                  <a:srgbClr val="FFFFFF"/>
                </a:highlight>
              </a:rPr>
              <a:t> test</a:t>
            </a:r>
            <a:r>
              <a:rPr lang="en-US" sz="1300">
                <a:solidFill>
                  <a:srgbClr val="FF8040"/>
                </a:solidFill>
                <a:highlight>
                  <a:srgbClr val="FFFFFF"/>
                </a:highlight>
              </a:rPr>
              <a:t>=</a:t>
            </a:r>
            <a:r>
              <a:rPr lang="en-US" sz="1300">
                <a:solidFill>
                  <a:srgbClr val="993300"/>
                </a:solidFill>
                <a:highlight>
                  <a:srgbClr val="FFFFFF"/>
                </a:highlight>
              </a:rPr>
              <a:t>"{Hidden_signature eq 267}"</a:t>
            </a:r>
            <a:r>
              <a:rPr lang="en-US" sz="1300">
                <a:solidFill>
                  <a:srgbClr val="F5844C"/>
                </a:solidFill>
                <a:highlight>
                  <a:srgbClr val="FFFFFF"/>
                </a:highlight>
              </a:rPr>
              <a:t> </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p>
          <a:p>
            <a:r>
              <a:rPr lang="en-US" sz="1300">
                <a:solidFill>
                  <a:srgbClr val="003296"/>
                </a:solidFill>
                <a:highlight>
                  <a:srgbClr val="FFFFFF"/>
                </a:highlight>
              </a:rPr>
              <a:t>            </a:t>
            </a:r>
            <a:r>
              <a:rPr lang="en-US" sz="1300" i="1">
                <a:solidFill>
                  <a:srgbClr val="003296"/>
                </a:solidFill>
                <a:highlight>
                  <a:srgbClr val="FFFFFF"/>
                </a:highlight>
              </a:rPr>
              <a:t>element declarations for 32-bit executable</a:t>
            </a:r>
          </a:p>
          <a:p>
            <a:r>
              <a:rPr lang="en-US" sz="1300" i="1">
                <a:solidFill>
                  <a:srgbClr val="003296"/>
                </a:solidFill>
                <a:highlight>
                  <a:srgbClr val="FFFFFF"/>
                </a:highlight>
              </a:rPr>
              <a:t>     </a:t>
            </a:r>
            <a:r>
              <a:rPr lang="en-US" sz="1300">
                <a:solidFill>
                  <a:srgbClr val="003296"/>
                </a:solidFill>
                <a:highlight>
                  <a:srgbClr val="FFFFFF"/>
                </a:highlight>
              </a:rPr>
              <a:t>&lt;/xs:sequence&gt;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&lt;xs:sequence&gt;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a:t>
            </a:r>
            <a:r>
              <a:rPr lang="en-US" sz="1300">
                <a:solidFill>
                  <a:srgbClr val="F5844C"/>
                </a:solidFill>
                <a:highlight>
                  <a:srgbClr val="FFFFFF"/>
                </a:highlight>
              </a:rPr>
              <a:t> source</a:t>
            </a:r>
            <a:r>
              <a:rPr lang="en-US" sz="1300">
                <a:solidFill>
                  <a:srgbClr val="FF8040"/>
                </a:solidFill>
                <a:highlight>
                  <a:srgbClr val="FFFFFF"/>
                </a:highlight>
              </a:rPr>
              <a:t>=</a:t>
            </a:r>
            <a:r>
              <a:rPr lang="en-US" sz="1300">
                <a:solidFill>
                  <a:srgbClr val="993300"/>
                </a:solidFill>
                <a:highlight>
                  <a:srgbClr val="FFFFFF"/>
                </a:highlight>
              </a:rPr>
              <a:t>"http://www.ogf.org/dfdl/"</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0096"/>
                </a:solidFill>
                <a:highlight>
                  <a:srgbClr val="FFFFFF"/>
                </a:highlight>
              </a:rPr>
              <a:t>&lt;dfdl:discriminator</a:t>
            </a:r>
            <a:r>
              <a:rPr lang="en-US" sz="1300">
                <a:solidFill>
                  <a:srgbClr val="F5844C"/>
                </a:solidFill>
                <a:highlight>
                  <a:srgbClr val="FFFFFF"/>
                </a:highlight>
              </a:rPr>
              <a:t> test</a:t>
            </a:r>
            <a:r>
              <a:rPr lang="en-US" sz="1300">
                <a:solidFill>
                  <a:srgbClr val="FF8040"/>
                </a:solidFill>
                <a:highlight>
                  <a:srgbClr val="FFFFFF"/>
                </a:highlight>
              </a:rPr>
              <a:t>=</a:t>
            </a:r>
            <a:r>
              <a:rPr lang="en-US" sz="1300">
                <a:solidFill>
                  <a:srgbClr val="993300"/>
                </a:solidFill>
                <a:highlight>
                  <a:srgbClr val="FFFFFF"/>
                </a:highlight>
              </a:rPr>
              <a:t>"{Hidden_signature eq 523}"</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p>
          <a:p>
            <a:r>
              <a:rPr lang="en-US" sz="1300">
                <a:solidFill>
                  <a:srgbClr val="003296"/>
                </a:solidFill>
                <a:highlight>
                  <a:srgbClr val="FFFFFF"/>
                </a:highlight>
              </a:rPr>
              <a:t>            </a:t>
            </a:r>
            <a:r>
              <a:rPr lang="en-US" sz="1300" i="1">
                <a:solidFill>
                  <a:srgbClr val="003296"/>
                </a:solidFill>
                <a:highlight>
                  <a:srgbClr val="FFFFFF"/>
                </a:highlight>
              </a:rPr>
              <a:t>element declarations for 64-bit executable</a:t>
            </a:r>
          </a:p>
          <a:p>
            <a:r>
              <a:rPr lang="en-US" sz="1300" i="1">
                <a:solidFill>
                  <a:srgbClr val="003296"/>
                </a:solidFill>
                <a:highlight>
                  <a:srgbClr val="FFFFFF"/>
                </a:highlight>
              </a:rPr>
              <a:t>     </a:t>
            </a:r>
            <a:r>
              <a:rPr lang="en-US" sz="1300">
                <a:solidFill>
                  <a:srgbClr val="003296"/>
                </a:solidFill>
                <a:highlight>
                  <a:srgbClr val="FFFFFF"/>
                </a:highlight>
              </a:rPr>
              <a:t>&lt;/xs:sequence&gt;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&lt;xs:sequence&gt;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a:t>
            </a:r>
            <a:r>
              <a:rPr lang="en-US" sz="1300">
                <a:solidFill>
                  <a:srgbClr val="F5844C"/>
                </a:solidFill>
                <a:highlight>
                  <a:srgbClr val="FFFFFF"/>
                </a:highlight>
              </a:rPr>
              <a:t> source</a:t>
            </a:r>
            <a:r>
              <a:rPr lang="en-US" sz="1300">
                <a:solidFill>
                  <a:srgbClr val="FF8040"/>
                </a:solidFill>
                <a:highlight>
                  <a:srgbClr val="FFFFFF"/>
                </a:highlight>
              </a:rPr>
              <a:t>=</a:t>
            </a:r>
            <a:r>
              <a:rPr lang="en-US" sz="1300">
                <a:solidFill>
                  <a:srgbClr val="993300"/>
                </a:solidFill>
                <a:highlight>
                  <a:srgbClr val="FFFFFF"/>
                </a:highlight>
              </a:rPr>
              <a:t>"http://www.ogf.org/dfdl/"</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0096"/>
                </a:solidFill>
                <a:highlight>
                  <a:srgbClr val="FFFFFF"/>
                </a:highlight>
              </a:rPr>
              <a:t>&lt;dfdl:discriminator</a:t>
            </a:r>
            <a:r>
              <a:rPr lang="en-US" sz="1300">
                <a:solidFill>
                  <a:srgbClr val="F5844C"/>
                </a:solidFill>
                <a:highlight>
                  <a:srgbClr val="FFFFFF"/>
                </a:highlight>
              </a:rPr>
              <a:t> test</a:t>
            </a:r>
            <a:r>
              <a:rPr lang="en-US" sz="1300">
                <a:solidFill>
                  <a:srgbClr val="FF8040"/>
                </a:solidFill>
                <a:highlight>
                  <a:srgbClr val="FFFFFF"/>
                </a:highlight>
              </a:rPr>
              <a:t>=</a:t>
            </a:r>
            <a:r>
              <a:rPr lang="en-US" sz="1300">
                <a:solidFill>
                  <a:srgbClr val="993300"/>
                </a:solidFill>
                <a:highlight>
                  <a:srgbClr val="FFFFFF"/>
                </a:highlight>
              </a:rPr>
              <a:t>"{Hidden_signature eq 263}"</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p>
          <a:p>
            <a:r>
              <a:rPr lang="en-US" sz="1300">
                <a:solidFill>
                  <a:srgbClr val="003296"/>
                </a:solidFill>
                <a:highlight>
                  <a:srgbClr val="FFFFFF"/>
                </a:highlight>
              </a:rPr>
              <a:t>            </a:t>
            </a:r>
            <a:r>
              <a:rPr lang="en-US" sz="1300" i="1">
                <a:solidFill>
                  <a:srgbClr val="003296"/>
                </a:solidFill>
                <a:highlight>
                  <a:srgbClr val="FFFFFF"/>
                </a:highlight>
              </a:rPr>
              <a:t>element declarations for ROM image</a:t>
            </a:r>
          </a:p>
          <a:p>
            <a:r>
              <a:rPr lang="en-US" sz="1300" i="1">
                <a:solidFill>
                  <a:srgbClr val="003296"/>
                </a:solidFill>
                <a:highlight>
                  <a:srgbClr val="FFFFFF"/>
                </a:highlight>
              </a:rPr>
              <a:t>     </a:t>
            </a:r>
            <a:r>
              <a:rPr lang="en-US" sz="1300">
                <a:solidFill>
                  <a:srgbClr val="003296"/>
                </a:solidFill>
                <a:highlight>
                  <a:srgbClr val="FFFFFF"/>
                </a:highlight>
              </a:rPr>
              <a:t>&lt;/xs:sequence&gt;</a:t>
            </a:r>
          </a:p>
          <a:p>
            <a:r>
              <a:rPr lang="en-US" sz="1300">
                <a:solidFill>
                  <a:srgbClr val="003296"/>
                </a:solidFill>
              </a:rPr>
              <a:t>&lt;/xs:choice&gt;</a:t>
            </a:r>
          </a:p>
        </p:txBody>
      </p:sp>
      <p:sp>
        <p:nvSpPr>
          <p:cNvPr id="2" name="Rectangle 1">
            <a:extLst>
              <a:ext uri="{FF2B5EF4-FFF2-40B4-BE49-F238E27FC236}">
                <a16:creationId xmlns:a16="http://schemas.microsoft.com/office/drawing/2014/main" id="{880505C4-8D1F-445D-BDDA-825F4FBB0CBA}"/>
              </a:ext>
            </a:extLst>
          </p:cNvPr>
          <p:cNvSpPr/>
          <p:nvPr/>
        </p:nvSpPr>
        <p:spPr>
          <a:xfrm>
            <a:off x="2877516" y="418454"/>
            <a:ext cx="6018510" cy="10073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17A80D2-8559-494C-8A29-7642D4475AD3}"/>
              </a:ext>
            </a:extLst>
          </p:cNvPr>
          <p:cNvSpPr txBox="1"/>
          <p:nvPr/>
        </p:nvSpPr>
        <p:spPr>
          <a:xfrm>
            <a:off x="707755" y="309965"/>
            <a:ext cx="2107769" cy="923330"/>
          </a:xfrm>
          <a:prstGeom prst="rect">
            <a:avLst/>
          </a:prstGeom>
          <a:noFill/>
        </p:spPr>
        <p:txBody>
          <a:bodyPr wrap="square" rtlCol="0">
            <a:spAutoFit/>
          </a:bodyPr>
          <a:lstStyle/>
          <a:p>
            <a:r>
              <a:rPr lang="en-US"/>
              <a:t>We’ve already seen this declaration for Signature.</a:t>
            </a:r>
          </a:p>
        </p:txBody>
      </p:sp>
    </p:spTree>
    <p:extLst>
      <p:ext uri="{BB962C8B-B14F-4D97-AF65-F5344CB8AC3E}">
        <p14:creationId xmlns:p14="http://schemas.microsoft.com/office/powerpoint/2010/main" val="462631731"/>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B67702-7569-457F-9F2B-E7DF389723B6}"/>
              </a:ext>
            </a:extLst>
          </p:cNvPr>
          <p:cNvSpPr/>
          <p:nvPr/>
        </p:nvSpPr>
        <p:spPr>
          <a:xfrm>
            <a:off x="2815524" y="181957"/>
            <a:ext cx="7056895" cy="6494085"/>
          </a:xfrm>
          <a:prstGeom prst="rect">
            <a:avLst/>
          </a:prstGeom>
          <a:ln>
            <a:solidFill>
              <a:schemeClr val="tx1"/>
            </a:solidFill>
          </a:ln>
        </p:spPr>
        <p:txBody>
          <a:bodyPr wrap="square">
            <a:spAutoFit/>
          </a:bodyPr>
          <a:lstStyle/>
          <a:p>
            <a:r>
              <a:rPr lang="en-US" sz="1300">
                <a:solidFill>
                  <a:srgbClr val="003296"/>
                </a:solidFill>
                <a:highlight>
                  <a:srgbClr val="FFFFFF"/>
                </a:highlight>
              </a:rPr>
              <a:t>&lt;xs:sequence</a:t>
            </a:r>
            <a:r>
              <a:rPr lang="en-US" sz="1300">
                <a:solidFill>
                  <a:srgbClr val="F5844C"/>
                </a:solidFill>
                <a:highlight>
                  <a:srgbClr val="FFFFFF"/>
                </a:highlight>
              </a:rPr>
              <a:t> dfdl:hiddenGroupRef</a:t>
            </a:r>
            <a:r>
              <a:rPr lang="en-US" sz="1300">
                <a:solidFill>
                  <a:srgbClr val="FF8040"/>
                </a:solidFill>
                <a:highlight>
                  <a:srgbClr val="FFFFFF"/>
                </a:highlight>
              </a:rPr>
              <a:t>=</a:t>
            </a:r>
            <a:r>
              <a:rPr lang="en-US" sz="1300">
                <a:solidFill>
                  <a:srgbClr val="993300"/>
                </a:solidFill>
                <a:highlight>
                  <a:srgbClr val="FFFFFF"/>
                </a:highlight>
              </a:rPr>
              <a:t>"hidden_optional_header_signature_Group"</a:t>
            </a:r>
            <a:r>
              <a:rPr lang="en-US" sz="1300">
                <a:solidFill>
                  <a:srgbClr val="F5844C"/>
                </a:solidFill>
                <a:highlight>
                  <a:srgbClr val="FFFFFF"/>
                </a:highlight>
              </a:rPr>
              <a:t> </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3296"/>
                </a:solidFill>
                <a:highlight>
                  <a:srgbClr val="FFFFFF"/>
                </a:highlight>
              </a:rPr>
              <a:t>&lt;xs:element</a:t>
            </a:r>
            <a:r>
              <a:rPr lang="en-US" sz="1300">
                <a:solidFill>
                  <a:srgbClr val="F5844C"/>
                </a:solidFill>
                <a:highlight>
                  <a:srgbClr val="FFFFFF"/>
                </a:highlight>
              </a:rPr>
              <a:t> name</a:t>
            </a:r>
            <a:r>
              <a:rPr lang="en-US" sz="1300">
                <a:solidFill>
                  <a:srgbClr val="FF8040"/>
                </a:solidFill>
                <a:highlight>
                  <a:srgbClr val="FFFFFF"/>
                </a:highlight>
              </a:rPr>
              <a:t>=</a:t>
            </a:r>
            <a:r>
              <a:rPr lang="en-US" sz="1300">
                <a:solidFill>
                  <a:srgbClr val="993300"/>
                </a:solidFill>
                <a:highlight>
                  <a:srgbClr val="FFFFFF"/>
                </a:highlight>
              </a:rPr>
              <a:t>'Signature'</a:t>
            </a:r>
            <a:r>
              <a:rPr lang="en-US" sz="1300">
                <a:solidFill>
                  <a:srgbClr val="F5844C"/>
                </a:solidFill>
                <a:highlight>
                  <a:srgbClr val="FFFFFF"/>
                </a:highlight>
              </a:rPr>
              <a:t> type</a:t>
            </a:r>
            <a:r>
              <a:rPr lang="en-US" sz="1300">
                <a:solidFill>
                  <a:srgbClr val="FF8040"/>
                </a:solidFill>
                <a:highlight>
                  <a:srgbClr val="FFFFFF"/>
                </a:highlight>
              </a:rPr>
              <a:t>=</a:t>
            </a:r>
            <a:r>
              <a:rPr lang="en-US" sz="1300">
                <a:solidFill>
                  <a:srgbClr val="993300"/>
                </a:solidFill>
                <a:highlight>
                  <a:srgbClr val="FFFFFF"/>
                </a:highlight>
              </a:rPr>
              <a:t>'xs:string'</a:t>
            </a:r>
            <a:r>
              <a:rPr lang="en-US" sz="1300">
                <a:solidFill>
                  <a:srgbClr val="F5844C"/>
                </a:solidFill>
                <a:highlight>
                  <a:srgbClr val="FFFFFF"/>
                </a:highlight>
              </a:rPr>
              <a:t> dfdl:inputValueCalc</a:t>
            </a:r>
            <a:r>
              <a:rPr lang="en-US" sz="1300">
                <a:solidFill>
                  <a:srgbClr val="FF8040"/>
                </a:solidFill>
                <a:highlight>
                  <a:srgbClr val="FFFFFF"/>
                </a:highlight>
              </a:rPr>
              <a:t>=</a:t>
            </a:r>
            <a:r>
              <a:rPr lang="en-US" sz="1300">
                <a:solidFill>
                  <a:srgbClr val="993300"/>
                </a:solidFill>
                <a:highlight>
                  <a:srgbClr val="FFFFFF"/>
                </a:highlight>
              </a:rPr>
              <a:t>'{</a:t>
            </a:r>
            <a:br>
              <a:rPr lang="en-US" sz="1300">
                <a:solidFill>
                  <a:srgbClr val="000000"/>
                </a:solidFill>
                <a:highlight>
                  <a:srgbClr val="FFFFFF"/>
                </a:highlight>
              </a:rPr>
            </a:br>
            <a:r>
              <a:rPr lang="en-US" sz="1300">
                <a:solidFill>
                  <a:srgbClr val="993300"/>
                </a:solidFill>
                <a:highlight>
                  <a:srgbClr val="FFFFFF"/>
                </a:highlight>
              </a:rPr>
              <a:t>    	if (../Hidden_signature eq 267) then "this is a 32 bit file" </a:t>
            </a:r>
            <a:br>
              <a:rPr lang="en-US" sz="1300">
                <a:solidFill>
                  <a:srgbClr val="000000"/>
                </a:solidFill>
                <a:highlight>
                  <a:srgbClr val="FFFFFF"/>
                </a:highlight>
              </a:rPr>
            </a:br>
            <a:r>
              <a:rPr lang="en-US" sz="1300">
                <a:solidFill>
                  <a:srgbClr val="993300"/>
                </a:solidFill>
                <a:highlight>
                  <a:srgbClr val="FFFFFF"/>
                </a:highlight>
              </a:rPr>
              <a:t>    	else if (../Hidden_signature eq 523) then "this is a 64 bit file"</a:t>
            </a:r>
            <a:br>
              <a:rPr lang="en-US" sz="1300">
                <a:solidFill>
                  <a:srgbClr val="000000"/>
                </a:solidFill>
                <a:highlight>
                  <a:srgbClr val="FFFFFF"/>
                </a:highlight>
              </a:rPr>
            </a:br>
            <a:r>
              <a:rPr lang="en-US" sz="1300">
                <a:solidFill>
                  <a:srgbClr val="993300"/>
                </a:solidFill>
                <a:highlight>
                  <a:srgbClr val="FFFFFF"/>
                </a:highlight>
              </a:rPr>
              <a:t>    	else if (../Hidden_signature eq 263) then "this file is a ROM image"</a:t>
            </a:r>
            <a:br>
              <a:rPr lang="en-US" sz="1300">
                <a:solidFill>
                  <a:srgbClr val="000000"/>
                </a:solidFill>
                <a:highlight>
                  <a:srgbClr val="FFFFFF"/>
                </a:highlight>
              </a:rPr>
            </a:br>
            <a:r>
              <a:rPr lang="en-US" sz="1300">
                <a:solidFill>
                  <a:srgbClr val="993300"/>
                </a:solidFill>
                <a:highlight>
                  <a:srgbClr val="FFFFFF"/>
                </a:highlight>
              </a:rPr>
              <a:t>    	else fn:error("The optional header has an unknown signature value")}’</a:t>
            </a:r>
            <a:r>
              <a:rPr lang="en-US" sz="1300">
                <a:solidFill>
                  <a:srgbClr val="000000"/>
                </a:solidFill>
                <a:highlight>
                  <a:srgbClr val="FFFFFF"/>
                </a:highlight>
              </a:rPr>
              <a:t> </a:t>
            </a:r>
            <a:r>
              <a:rPr lang="en-US" sz="1300">
                <a:solidFill>
                  <a:srgbClr val="000096"/>
                </a:solidFill>
                <a:highlight>
                  <a:srgbClr val="FFFFFF"/>
                </a:highlight>
              </a:rPr>
              <a:t>/&gt; </a:t>
            </a:r>
          </a:p>
          <a:p>
            <a:r>
              <a:rPr lang="en-US" sz="1300">
                <a:solidFill>
                  <a:srgbClr val="003296"/>
                </a:solidFill>
                <a:highlight>
                  <a:srgbClr val="FFFF00"/>
                </a:highlight>
              </a:rPr>
              <a:t>&lt;xs:choice&gt;</a:t>
            </a:r>
            <a:br>
              <a:rPr lang="en-US" sz="1300">
                <a:solidFill>
                  <a:srgbClr val="000000"/>
                </a:solidFill>
              </a:rPr>
            </a:br>
            <a:r>
              <a:rPr lang="en-US" sz="1300">
                <a:solidFill>
                  <a:srgbClr val="000000"/>
                </a:solidFill>
                <a:highlight>
                  <a:srgbClr val="FFFFFF"/>
                </a:highlight>
              </a:rPr>
              <a:t>     </a:t>
            </a:r>
            <a:r>
              <a:rPr lang="en-US" sz="1300">
                <a:solidFill>
                  <a:srgbClr val="003296"/>
                </a:solidFill>
                <a:highlight>
                  <a:srgbClr val="FFFFFF"/>
                </a:highlight>
              </a:rPr>
              <a:t>&lt;xs:sequence&gt;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a:t>
            </a:r>
            <a:r>
              <a:rPr lang="en-US" sz="1300">
                <a:solidFill>
                  <a:srgbClr val="F5844C"/>
                </a:solidFill>
                <a:highlight>
                  <a:srgbClr val="FFFFFF"/>
                </a:highlight>
              </a:rPr>
              <a:t> source</a:t>
            </a:r>
            <a:r>
              <a:rPr lang="en-US" sz="1300">
                <a:solidFill>
                  <a:srgbClr val="FF8040"/>
                </a:solidFill>
                <a:highlight>
                  <a:srgbClr val="FFFFFF"/>
                </a:highlight>
              </a:rPr>
              <a:t>=</a:t>
            </a:r>
            <a:r>
              <a:rPr lang="en-US" sz="1300">
                <a:solidFill>
                  <a:srgbClr val="993300"/>
                </a:solidFill>
                <a:highlight>
                  <a:srgbClr val="FFFFFF"/>
                </a:highlight>
              </a:rPr>
              <a:t>"http://www.ogf.org/dfdl/"</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0096"/>
                </a:solidFill>
                <a:highlight>
                  <a:srgbClr val="FFFFFF"/>
                </a:highlight>
              </a:rPr>
              <a:t>&lt;dfdl:discriminator</a:t>
            </a:r>
            <a:r>
              <a:rPr lang="en-US" sz="1300">
                <a:solidFill>
                  <a:srgbClr val="F5844C"/>
                </a:solidFill>
                <a:highlight>
                  <a:srgbClr val="FFFFFF"/>
                </a:highlight>
              </a:rPr>
              <a:t> test</a:t>
            </a:r>
            <a:r>
              <a:rPr lang="en-US" sz="1300">
                <a:solidFill>
                  <a:srgbClr val="FF8040"/>
                </a:solidFill>
                <a:highlight>
                  <a:srgbClr val="FFFFFF"/>
                </a:highlight>
              </a:rPr>
              <a:t>=</a:t>
            </a:r>
            <a:r>
              <a:rPr lang="en-US" sz="1300">
                <a:solidFill>
                  <a:srgbClr val="993300"/>
                </a:solidFill>
                <a:highlight>
                  <a:srgbClr val="FFFFFF"/>
                </a:highlight>
              </a:rPr>
              <a:t>"{Hidden_signature eq 267}"</a:t>
            </a:r>
            <a:r>
              <a:rPr lang="en-US" sz="1300">
                <a:solidFill>
                  <a:srgbClr val="F5844C"/>
                </a:solidFill>
                <a:highlight>
                  <a:srgbClr val="FFFFFF"/>
                </a:highlight>
              </a:rPr>
              <a:t> </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p>
          <a:p>
            <a:r>
              <a:rPr lang="en-US" sz="1300">
                <a:solidFill>
                  <a:srgbClr val="003296"/>
                </a:solidFill>
                <a:highlight>
                  <a:srgbClr val="FFFFFF"/>
                </a:highlight>
              </a:rPr>
              <a:t>            </a:t>
            </a:r>
            <a:r>
              <a:rPr lang="en-US" sz="1300" i="1">
                <a:solidFill>
                  <a:srgbClr val="003296"/>
                </a:solidFill>
                <a:highlight>
                  <a:srgbClr val="FFFFFF"/>
                </a:highlight>
              </a:rPr>
              <a:t>element declarations for 32-bit executable</a:t>
            </a:r>
          </a:p>
          <a:p>
            <a:r>
              <a:rPr lang="en-US" sz="1300" i="1">
                <a:solidFill>
                  <a:srgbClr val="003296"/>
                </a:solidFill>
                <a:highlight>
                  <a:srgbClr val="FFFFFF"/>
                </a:highlight>
              </a:rPr>
              <a:t>     </a:t>
            </a:r>
            <a:r>
              <a:rPr lang="en-US" sz="1300">
                <a:solidFill>
                  <a:srgbClr val="003296"/>
                </a:solidFill>
                <a:highlight>
                  <a:srgbClr val="FFFFFF"/>
                </a:highlight>
              </a:rPr>
              <a:t>&lt;/xs:sequence&gt;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&lt;xs:sequence&gt;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a:t>
            </a:r>
            <a:r>
              <a:rPr lang="en-US" sz="1300">
                <a:solidFill>
                  <a:srgbClr val="F5844C"/>
                </a:solidFill>
                <a:highlight>
                  <a:srgbClr val="FFFFFF"/>
                </a:highlight>
              </a:rPr>
              <a:t> source</a:t>
            </a:r>
            <a:r>
              <a:rPr lang="en-US" sz="1300">
                <a:solidFill>
                  <a:srgbClr val="FF8040"/>
                </a:solidFill>
                <a:highlight>
                  <a:srgbClr val="FFFFFF"/>
                </a:highlight>
              </a:rPr>
              <a:t>=</a:t>
            </a:r>
            <a:r>
              <a:rPr lang="en-US" sz="1300">
                <a:solidFill>
                  <a:srgbClr val="993300"/>
                </a:solidFill>
                <a:highlight>
                  <a:srgbClr val="FFFFFF"/>
                </a:highlight>
              </a:rPr>
              <a:t>"http://www.ogf.org/dfdl/"</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0096"/>
                </a:solidFill>
                <a:highlight>
                  <a:srgbClr val="FFFFFF"/>
                </a:highlight>
              </a:rPr>
              <a:t>&lt;dfdl:discriminator</a:t>
            </a:r>
            <a:r>
              <a:rPr lang="en-US" sz="1300">
                <a:solidFill>
                  <a:srgbClr val="F5844C"/>
                </a:solidFill>
                <a:highlight>
                  <a:srgbClr val="FFFFFF"/>
                </a:highlight>
              </a:rPr>
              <a:t> test</a:t>
            </a:r>
            <a:r>
              <a:rPr lang="en-US" sz="1300">
                <a:solidFill>
                  <a:srgbClr val="FF8040"/>
                </a:solidFill>
                <a:highlight>
                  <a:srgbClr val="FFFFFF"/>
                </a:highlight>
              </a:rPr>
              <a:t>=</a:t>
            </a:r>
            <a:r>
              <a:rPr lang="en-US" sz="1300">
                <a:solidFill>
                  <a:srgbClr val="993300"/>
                </a:solidFill>
                <a:highlight>
                  <a:srgbClr val="FFFFFF"/>
                </a:highlight>
              </a:rPr>
              <a:t>"{Hidden_signature eq 523}"</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p>
          <a:p>
            <a:r>
              <a:rPr lang="en-US" sz="1300">
                <a:solidFill>
                  <a:srgbClr val="003296"/>
                </a:solidFill>
                <a:highlight>
                  <a:srgbClr val="FFFFFF"/>
                </a:highlight>
              </a:rPr>
              <a:t>            </a:t>
            </a:r>
            <a:r>
              <a:rPr lang="en-US" sz="1300" i="1">
                <a:solidFill>
                  <a:srgbClr val="003296"/>
                </a:solidFill>
                <a:highlight>
                  <a:srgbClr val="FFFFFF"/>
                </a:highlight>
              </a:rPr>
              <a:t>element declarations for 64-bit executable</a:t>
            </a:r>
          </a:p>
          <a:p>
            <a:r>
              <a:rPr lang="en-US" sz="1300" i="1">
                <a:solidFill>
                  <a:srgbClr val="003296"/>
                </a:solidFill>
                <a:highlight>
                  <a:srgbClr val="FFFFFF"/>
                </a:highlight>
              </a:rPr>
              <a:t>     </a:t>
            </a:r>
            <a:r>
              <a:rPr lang="en-US" sz="1300">
                <a:solidFill>
                  <a:srgbClr val="003296"/>
                </a:solidFill>
                <a:highlight>
                  <a:srgbClr val="FFFFFF"/>
                </a:highlight>
              </a:rPr>
              <a:t>&lt;/xs:sequence&gt;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&lt;xs:sequence&gt;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a:t>
            </a:r>
            <a:r>
              <a:rPr lang="en-US" sz="1300">
                <a:solidFill>
                  <a:srgbClr val="F5844C"/>
                </a:solidFill>
                <a:highlight>
                  <a:srgbClr val="FFFFFF"/>
                </a:highlight>
              </a:rPr>
              <a:t> source</a:t>
            </a:r>
            <a:r>
              <a:rPr lang="en-US" sz="1300">
                <a:solidFill>
                  <a:srgbClr val="FF8040"/>
                </a:solidFill>
                <a:highlight>
                  <a:srgbClr val="FFFFFF"/>
                </a:highlight>
              </a:rPr>
              <a:t>=</a:t>
            </a:r>
            <a:r>
              <a:rPr lang="en-US" sz="1300">
                <a:solidFill>
                  <a:srgbClr val="993300"/>
                </a:solidFill>
                <a:highlight>
                  <a:srgbClr val="FFFFFF"/>
                </a:highlight>
              </a:rPr>
              <a:t>"http://www.ogf.org/dfdl/"</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0096"/>
                </a:solidFill>
                <a:highlight>
                  <a:srgbClr val="FFFFFF"/>
                </a:highlight>
              </a:rPr>
              <a:t>&lt;dfdl:discriminator</a:t>
            </a:r>
            <a:r>
              <a:rPr lang="en-US" sz="1300">
                <a:solidFill>
                  <a:srgbClr val="F5844C"/>
                </a:solidFill>
                <a:highlight>
                  <a:srgbClr val="FFFFFF"/>
                </a:highlight>
              </a:rPr>
              <a:t> test</a:t>
            </a:r>
            <a:r>
              <a:rPr lang="en-US" sz="1300">
                <a:solidFill>
                  <a:srgbClr val="FF8040"/>
                </a:solidFill>
                <a:highlight>
                  <a:srgbClr val="FFFFFF"/>
                </a:highlight>
              </a:rPr>
              <a:t>=</a:t>
            </a:r>
            <a:r>
              <a:rPr lang="en-US" sz="1300">
                <a:solidFill>
                  <a:srgbClr val="993300"/>
                </a:solidFill>
                <a:highlight>
                  <a:srgbClr val="FFFFFF"/>
                </a:highlight>
              </a:rPr>
              <a:t>"{Hidden_signature eq 263}"</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p>
          <a:p>
            <a:r>
              <a:rPr lang="en-US" sz="1300">
                <a:solidFill>
                  <a:srgbClr val="003296"/>
                </a:solidFill>
                <a:highlight>
                  <a:srgbClr val="FFFFFF"/>
                </a:highlight>
              </a:rPr>
              <a:t>            </a:t>
            </a:r>
            <a:r>
              <a:rPr lang="en-US" sz="1300" i="1">
                <a:solidFill>
                  <a:srgbClr val="003296"/>
                </a:solidFill>
                <a:highlight>
                  <a:srgbClr val="FFFFFF"/>
                </a:highlight>
              </a:rPr>
              <a:t>element declarations for ROM image</a:t>
            </a:r>
          </a:p>
          <a:p>
            <a:r>
              <a:rPr lang="en-US" sz="1300" i="1">
                <a:solidFill>
                  <a:srgbClr val="003296"/>
                </a:solidFill>
                <a:highlight>
                  <a:srgbClr val="FFFFFF"/>
                </a:highlight>
              </a:rPr>
              <a:t>     </a:t>
            </a:r>
            <a:r>
              <a:rPr lang="en-US" sz="1300">
                <a:solidFill>
                  <a:srgbClr val="003296"/>
                </a:solidFill>
                <a:highlight>
                  <a:srgbClr val="FFFFFF"/>
                </a:highlight>
              </a:rPr>
              <a:t>&lt;/xs:sequence&gt;</a:t>
            </a:r>
          </a:p>
          <a:p>
            <a:r>
              <a:rPr lang="en-US" sz="1300">
                <a:solidFill>
                  <a:srgbClr val="003296"/>
                </a:solidFill>
                <a:highlight>
                  <a:srgbClr val="FFFF00"/>
                </a:highlight>
              </a:rPr>
              <a:t>&lt;/xs:choice&gt;</a:t>
            </a:r>
          </a:p>
        </p:txBody>
      </p:sp>
      <p:sp>
        <p:nvSpPr>
          <p:cNvPr id="2" name="Rectangle 1">
            <a:extLst>
              <a:ext uri="{FF2B5EF4-FFF2-40B4-BE49-F238E27FC236}">
                <a16:creationId xmlns:a16="http://schemas.microsoft.com/office/drawing/2014/main" id="{474D885E-673F-4B20-B398-4F83A844FFEA}"/>
              </a:ext>
            </a:extLst>
          </p:cNvPr>
          <p:cNvSpPr/>
          <p:nvPr/>
        </p:nvSpPr>
        <p:spPr>
          <a:xfrm>
            <a:off x="2877516" y="1410345"/>
            <a:ext cx="4809643" cy="51454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D6AFBDF-E8D8-42C1-BB6A-B31FC5A7C428}"/>
              </a:ext>
            </a:extLst>
          </p:cNvPr>
          <p:cNvSpPr txBox="1"/>
          <p:nvPr/>
        </p:nvSpPr>
        <p:spPr>
          <a:xfrm>
            <a:off x="511444" y="1410345"/>
            <a:ext cx="2149097" cy="1200329"/>
          </a:xfrm>
          <a:prstGeom prst="rect">
            <a:avLst/>
          </a:prstGeom>
          <a:noFill/>
        </p:spPr>
        <p:txBody>
          <a:bodyPr wrap="square" rtlCol="0">
            <a:spAutoFit/>
          </a:bodyPr>
          <a:lstStyle/>
          <a:p>
            <a:r>
              <a:rPr lang="en-US"/>
              <a:t>Let’s look closely at this choice. Explanation is on the next few slides.</a:t>
            </a:r>
          </a:p>
        </p:txBody>
      </p:sp>
    </p:spTree>
    <p:extLst>
      <p:ext uri="{BB962C8B-B14F-4D97-AF65-F5344CB8AC3E}">
        <p14:creationId xmlns:p14="http://schemas.microsoft.com/office/powerpoint/2010/main" val="2615835270"/>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B67702-7569-457F-9F2B-E7DF389723B6}"/>
              </a:ext>
            </a:extLst>
          </p:cNvPr>
          <p:cNvSpPr/>
          <p:nvPr/>
        </p:nvSpPr>
        <p:spPr>
          <a:xfrm>
            <a:off x="2815524" y="181957"/>
            <a:ext cx="7056895" cy="6494085"/>
          </a:xfrm>
          <a:prstGeom prst="rect">
            <a:avLst/>
          </a:prstGeom>
          <a:ln>
            <a:solidFill>
              <a:schemeClr val="tx1"/>
            </a:solidFill>
          </a:ln>
        </p:spPr>
        <p:txBody>
          <a:bodyPr wrap="square">
            <a:spAutoFit/>
          </a:bodyPr>
          <a:lstStyle/>
          <a:p>
            <a:r>
              <a:rPr lang="en-US" sz="1300">
                <a:solidFill>
                  <a:srgbClr val="003296"/>
                </a:solidFill>
                <a:highlight>
                  <a:srgbClr val="FFFFFF"/>
                </a:highlight>
              </a:rPr>
              <a:t>&lt;xs:sequence</a:t>
            </a:r>
            <a:r>
              <a:rPr lang="en-US" sz="1300">
                <a:solidFill>
                  <a:srgbClr val="F5844C"/>
                </a:solidFill>
                <a:highlight>
                  <a:srgbClr val="FFFFFF"/>
                </a:highlight>
              </a:rPr>
              <a:t> dfdl:hiddenGroupRef</a:t>
            </a:r>
            <a:r>
              <a:rPr lang="en-US" sz="1300">
                <a:solidFill>
                  <a:srgbClr val="FF8040"/>
                </a:solidFill>
                <a:highlight>
                  <a:srgbClr val="FFFFFF"/>
                </a:highlight>
              </a:rPr>
              <a:t>=</a:t>
            </a:r>
            <a:r>
              <a:rPr lang="en-US" sz="1300">
                <a:solidFill>
                  <a:srgbClr val="993300"/>
                </a:solidFill>
                <a:highlight>
                  <a:srgbClr val="FFFFFF"/>
                </a:highlight>
              </a:rPr>
              <a:t>"hidden_optional_header_signature_Group"</a:t>
            </a:r>
            <a:r>
              <a:rPr lang="en-US" sz="1300">
                <a:solidFill>
                  <a:srgbClr val="F5844C"/>
                </a:solidFill>
                <a:highlight>
                  <a:srgbClr val="FFFFFF"/>
                </a:highlight>
              </a:rPr>
              <a:t> </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3296"/>
                </a:solidFill>
                <a:highlight>
                  <a:srgbClr val="FFFFFF"/>
                </a:highlight>
              </a:rPr>
              <a:t>&lt;xs:element</a:t>
            </a:r>
            <a:r>
              <a:rPr lang="en-US" sz="1300">
                <a:solidFill>
                  <a:srgbClr val="F5844C"/>
                </a:solidFill>
                <a:highlight>
                  <a:srgbClr val="FFFFFF"/>
                </a:highlight>
              </a:rPr>
              <a:t> name</a:t>
            </a:r>
            <a:r>
              <a:rPr lang="en-US" sz="1300">
                <a:solidFill>
                  <a:srgbClr val="FF8040"/>
                </a:solidFill>
                <a:highlight>
                  <a:srgbClr val="FFFFFF"/>
                </a:highlight>
              </a:rPr>
              <a:t>=</a:t>
            </a:r>
            <a:r>
              <a:rPr lang="en-US" sz="1300">
                <a:solidFill>
                  <a:srgbClr val="993300"/>
                </a:solidFill>
                <a:highlight>
                  <a:srgbClr val="FFFFFF"/>
                </a:highlight>
              </a:rPr>
              <a:t>'Signature'</a:t>
            </a:r>
            <a:r>
              <a:rPr lang="en-US" sz="1300">
                <a:solidFill>
                  <a:srgbClr val="F5844C"/>
                </a:solidFill>
                <a:highlight>
                  <a:srgbClr val="FFFFFF"/>
                </a:highlight>
              </a:rPr>
              <a:t> type</a:t>
            </a:r>
            <a:r>
              <a:rPr lang="en-US" sz="1300">
                <a:solidFill>
                  <a:srgbClr val="FF8040"/>
                </a:solidFill>
                <a:highlight>
                  <a:srgbClr val="FFFFFF"/>
                </a:highlight>
              </a:rPr>
              <a:t>=</a:t>
            </a:r>
            <a:r>
              <a:rPr lang="en-US" sz="1300">
                <a:solidFill>
                  <a:srgbClr val="993300"/>
                </a:solidFill>
                <a:highlight>
                  <a:srgbClr val="FFFFFF"/>
                </a:highlight>
              </a:rPr>
              <a:t>'xs:string'</a:t>
            </a:r>
            <a:r>
              <a:rPr lang="en-US" sz="1300">
                <a:solidFill>
                  <a:srgbClr val="F5844C"/>
                </a:solidFill>
                <a:highlight>
                  <a:srgbClr val="FFFFFF"/>
                </a:highlight>
              </a:rPr>
              <a:t> dfdl:inputValueCalc</a:t>
            </a:r>
            <a:r>
              <a:rPr lang="en-US" sz="1300">
                <a:solidFill>
                  <a:srgbClr val="FF8040"/>
                </a:solidFill>
                <a:highlight>
                  <a:srgbClr val="FFFFFF"/>
                </a:highlight>
              </a:rPr>
              <a:t>=</a:t>
            </a:r>
            <a:r>
              <a:rPr lang="en-US" sz="1300">
                <a:solidFill>
                  <a:srgbClr val="993300"/>
                </a:solidFill>
                <a:highlight>
                  <a:srgbClr val="FFFFFF"/>
                </a:highlight>
              </a:rPr>
              <a:t>'{</a:t>
            </a:r>
            <a:br>
              <a:rPr lang="en-US" sz="1300">
                <a:solidFill>
                  <a:srgbClr val="000000"/>
                </a:solidFill>
                <a:highlight>
                  <a:srgbClr val="FFFFFF"/>
                </a:highlight>
              </a:rPr>
            </a:br>
            <a:r>
              <a:rPr lang="en-US" sz="1300">
                <a:solidFill>
                  <a:srgbClr val="993300"/>
                </a:solidFill>
                <a:highlight>
                  <a:srgbClr val="FFFFFF"/>
                </a:highlight>
              </a:rPr>
              <a:t>    	if (../Hidden_signature eq 267) then "this is a 32 bit file" </a:t>
            </a:r>
            <a:br>
              <a:rPr lang="en-US" sz="1300">
                <a:solidFill>
                  <a:srgbClr val="000000"/>
                </a:solidFill>
                <a:highlight>
                  <a:srgbClr val="FFFFFF"/>
                </a:highlight>
              </a:rPr>
            </a:br>
            <a:r>
              <a:rPr lang="en-US" sz="1300">
                <a:solidFill>
                  <a:srgbClr val="993300"/>
                </a:solidFill>
                <a:highlight>
                  <a:srgbClr val="FFFFFF"/>
                </a:highlight>
              </a:rPr>
              <a:t>    	else if (../Hidden_signature eq 523) then "this is a 64 bit file"</a:t>
            </a:r>
            <a:br>
              <a:rPr lang="en-US" sz="1300">
                <a:solidFill>
                  <a:srgbClr val="000000"/>
                </a:solidFill>
                <a:highlight>
                  <a:srgbClr val="FFFFFF"/>
                </a:highlight>
              </a:rPr>
            </a:br>
            <a:r>
              <a:rPr lang="en-US" sz="1300">
                <a:solidFill>
                  <a:srgbClr val="993300"/>
                </a:solidFill>
                <a:highlight>
                  <a:srgbClr val="FFFFFF"/>
                </a:highlight>
              </a:rPr>
              <a:t>    	else if (../Hidden_signature eq 263) then "this file is a ROM image"</a:t>
            </a:r>
            <a:br>
              <a:rPr lang="en-US" sz="1300">
                <a:solidFill>
                  <a:srgbClr val="000000"/>
                </a:solidFill>
                <a:highlight>
                  <a:srgbClr val="FFFFFF"/>
                </a:highlight>
              </a:rPr>
            </a:br>
            <a:r>
              <a:rPr lang="en-US" sz="1300">
                <a:solidFill>
                  <a:srgbClr val="993300"/>
                </a:solidFill>
                <a:highlight>
                  <a:srgbClr val="FFFFFF"/>
                </a:highlight>
              </a:rPr>
              <a:t>    	else fn:error("The optional header has an unknown signature value")}’</a:t>
            </a:r>
            <a:r>
              <a:rPr lang="en-US" sz="1300">
                <a:solidFill>
                  <a:srgbClr val="000000"/>
                </a:solidFill>
                <a:highlight>
                  <a:srgbClr val="FFFFFF"/>
                </a:highlight>
              </a:rPr>
              <a:t> </a:t>
            </a:r>
            <a:r>
              <a:rPr lang="en-US" sz="1300">
                <a:solidFill>
                  <a:srgbClr val="000096"/>
                </a:solidFill>
                <a:highlight>
                  <a:srgbClr val="FFFFFF"/>
                </a:highlight>
              </a:rPr>
              <a:t>/&gt; </a:t>
            </a:r>
          </a:p>
          <a:p>
            <a:r>
              <a:rPr lang="en-US" sz="1300">
                <a:solidFill>
                  <a:srgbClr val="003296"/>
                </a:solidFill>
                <a:highlight>
                  <a:srgbClr val="FFFF00"/>
                </a:highlight>
              </a:rPr>
              <a:t>&lt;xs:choice&gt;</a:t>
            </a:r>
            <a:br>
              <a:rPr lang="en-US" sz="1300">
                <a:solidFill>
                  <a:srgbClr val="000000"/>
                </a:solidFill>
              </a:rPr>
            </a:br>
            <a:r>
              <a:rPr lang="en-US" sz="1300">
                <a:solidFill>
                  <a:srgbClr val="000000"/>
                </a:solidFill>
                <a:highlight>
                  <a:srgbClr val="FFFFFF"/>
                </a:highlight>
              </a:rPr>
              <a:t>     </a:t>
            </a:r>
            <a:r>
              <a:rPr lang="en-US" sz="1300">
                <a:solidFill>
                  <a:srgbClr val="003296"/>
                </a:solidFill>
                <a:highlight>
                  <a:srgbClr val="FFFFFF"/>
                </a:highlight>
              </a:rPr>
              <a:t>&lt;xs:sequence&gt;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a:t>
            </a:r>
            <a:r>
              <a:rPr lang="en-US" sz="1300">
                <a:solidFill>
                  <a:srgbClr val="F5844C"/>
                </a:solidFill>
                <a:highlight>
                  <a:srgbClr val="FFFFFF"/>
                </a:highlight>
              </a:rPr>
              <a:t> source</a:t>
            </a:r>
            <a:r>
              <a:rPr lang="en-US" sz="1300">
                <a:solidFill>
                  <a:srgbClr val="FF8040"/>
                </a:solidFill>
                <a:highlight>
                  <a:srgbClr val="FFFFFF"/>
                </a:highlight>
              </a:rPr>
              <a:t>=</a:t>
            </a:r>
            <a:r>
              <a:rPr lang="en-US" sz="1300">
                <a:solidFill>
                  <a:srgbClr val="993300"/>
                </a:solidFill>
                <a:highlight>
                  <a:srgbClr val="FFFFFF"/>
                </a:highlight>
              </a:rPr>
              <a:t>"http://www.ogf.org/dfdl/"</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0096"/>
                </a:solidFill>
                <a:highlight>
                  <a:srgbClr val="FFFFFF"/>
                </a:highlight>
              </a:rPr>
              <a:t>&lt;dfdl:discriminator</a:t>
            </a:r>
            <a:r>
              <a:rPr lang="en-US" sz="1300">
                <a:solidFill>
                  <a:srgbClr val="F5844C"/>
                </a:solidFill>
                <a:highlight>
                  <a:srgbClr val="FFFFFF"/>
                </a:highlight>
              </a:rPr>
              <a:t> test</a:t>
            </a:r>
            <a:r>
              <a:rPr lang="en-US" sz="1300">
                <a:solidFill>
                  <a:srgbClr val="FF8040"/>
                </a:solidFill>
                <a:highlight>
                  <a:srgbClr val="FFFFFF"/>
                </a:highlight>
              </a:rPr>
              <a:t>=</a:t>
            </a:r>
            <a:r>
              <a:rPr lang="en-US" sz="1300">
                <a:solidFill>
                  <a:srgbClr val="993300"/>
                </a:solidFill>
                <a:highlight>
                  <a:srgbClr val="FFFFFF"/>
                </a:highlight>
              </a:rPr>
              <a:t>"{Hidden_signature eq 267}"</a:t>
            </a:r>
            <a:r>
              <a:rPr lang="en-US" sz="1300">
                <a:solidFill>
                  <a:srgbClr val="F5844C"/>
                </a:solidFill>
                <a:highlight>
                  <a:srgbClr val="FFFFFF"/>
                </a:highlight>
              </a:rPr>
              <a:t> </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p>
          <a:p>
            <a:r>
              <a:rPr lang="en-US" sz="1300">
                <a:solidFill>
                  <a:srgbClr val="003296"/>
                </a:solidFill>
                <a:highlight>
                  <a:srgbClr val="FFFFFF"/>
                </a:highlight>
              </a:rPr>
              <a:t>            </a:t>
            </a:r>
            <a:r>
              <a:rPr lang="en-US" sz="1300" i="1">
                <a:solidFill>
                  <a:srgbClr val="003296"/>
                </a:solidFill>
                <a:highlight>
                  <a:srgbClr val="FFFFFF"/>
                </a:highlight>
              </a:rPr>
              <a:t>element declarations for 32-bit executable</a:t>
            </a:r>
          </a:p>
          <a:p>
            <a:r>
              <a:rPr lang="en-US" sz="1300" i="1">
                <a:solidFill>
                  <a:srgbClr val="003296"/>
                </a:solidFill>
                <a:highlight>
                  <a:srgbClr val="FFFFFF"/>
                </a:highlight>
              </a:rPr>
              <a:t>     </a:t>
            </a:r>
            <a:r>
              <a:rPr lang="en-US" sz="1300">
                <a:solidFill>
                  <a:srgbClr val="003296"/>
                </a:solidFill>
                <a:highlight>
                  <a:srgbClr val="FFFFFF"/>
                </a:highlight>
              </a:rPr>
              <a:t>&lt;/xs:sequence&gt;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&lt;xs:sequence&gt;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a:t>
            </a:r>
            <a:r>
              <a:rPr lang="en-US" sz="1300">
                <a:solidFill>
                  <a:srgbClr val="F5844C"/>
                </a:solidFill>
                <a:highlight>
                  <a:srgbClr val="FFFFFF"/>
                </a:highlight>
              </a:rPr>
              <a:t> source</a:t>
            </a:r>
            <a:r>
              <a:rPr lang="en-US" sz="1300">
                <a:solidFill>
                  <a:srgbClr val="FF8040"/>
                </a:solidFill>
                <a:highlight>
                  <a:srgbClr val="FFFFFF"/>
                </a:highlight>
              </a:rPr>
              <a:t>=</a:t>
            </a:r>
            <a:r>
              <a:rPr lang="en-US" sz="1300">
                <a:solidFill>
                  <a:srgbClr val="993300"/>
                </a:solidFill>
                <a:highlight>
                  <a:srgbClr val="FFFFFF"/>
                </a:highlight>
              </a:rPr>
              <a:t>"http://www.ogf.org/dfdl/"</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0096"/>
                </a:solidFill>
                <a:highlight>
                  <a:srgbClr val="FFFFFF"/>
                </a:highlight>
              </a:rPr>
              <a:t>&lt;dfdl:discriminator</a:t>
            </a:r>
            <a:r>
              <a:rPr lang="en-US" sz="1300">
                <a:solidFill>
                  <a:srgbClr val="F5844C"/>
                </a:solidFill>
                <a:highlight>
                  <a:srgbClr val="FFFFFF"/>
                </a:highlight>
              </a:rPr>
              <a:t> test</a:t>
            </a:r>
            <a:r>
              <a:rPr lang="en-US" sz="1300">
                <a:solidFill>
                  <a:srgbClr val="FF8040"/>
                </a:solidFill>
                <a:highlight>
                  <a:srgbClr val="FFFFFF"/>
                </a:highlight>
              </a:rPr>
              <a:t>=</a:t>
            </a:r>
            <a:r>
              <a:rPr lang="en-US" sz="1300">
                <a:solidFill>
                  <a:srgbClr val="993300"/>
                </a:solidFill>
                <a:highlight>
                  <a:srgbClr val="FFFFFF"/>
                </a:highlight>
              </a:rPr>
              <a:t>"{Hidden_signature eq 523}"</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p>
          <a:p>
            <a:r>
              <a:rPr lang="en-US" sz="1300">
                <a:solidFill>
                  <a:srgbClr val="003296"/>
                </a:solidFill>
                <a:highlight>
                  <a:srgbClr val="FFFFFF"/>
                </a:highlight>
              </a:rPr>
              <a:t>            </a:t>
            </a:r>
            <a:r>
              <a:rPr lang="en-US" sz="1300" i="1">
                <a:solidFill>
                  <a:srgbClr val="003296"/>
                </a:solidFill>
                <a:highlight>
                  <a:srgbClr val="FFFFFF"/>
                </a:highlight>
              </a:rPr>
              <a:t>element declarations for 64-bit executable</a:t>
            </a:r>
          </a:p>
          <a:p>
            <a:r>
              <a:rPr lang="en-US" sz="1300" i="1">
                <a:solidFill>
                  <a:srgbClr val="003296"/>
                </a:solidFill>
                <a:highlight>
                  <a:srgbClr val="FFFFFF"/>
                </a:highlight>
              </a:rPr>
              <a:t>     </a:t>
            </a:r>
            <a:r>
              <a:rPr lang="en-US" sz="1300">
                <a:solidFill>
                  <a:srgbClr val="003296"/>
                </a:solidFill>
                <a:highlight>
                  <a:srgbClr val="FFFFFF"/>
                </a:highlight>
              </a:rPr>
              <a:t>&lt;/xs:sequence&gt;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&lt;xs:sequence&gt;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a:t>
            </a:r>
            <a:r>
              <a:rPr lang="en-US" sz="1300">
                <a:solidFill>
                  <a:srgbClr val="F5844C"/>
                </a:solidFill>
                <a:highlight>
                  <a:srgbClr val="FFFFFF"/>
                </a:highlight>
              </a:rPr>
              <a:t> source</a:t>
            </a:r>
            <a:r>
              <a:rPr lang="en-US" sz="1300">
                <a:solidFill>
                  <a:srgbClr val="FF8040"/>
                </a:solidFill>
                <a:highlight>
                  <a:srgbClr val="FFFFFF"/>
                </a:highlight>
              </a:rPr>
              <a:t>=</a:t>
            </a:r>
            <a:r>
              <a:rPr lang="en-US" sz="1300">
                <a:solidFill>
                  <a:srgbClr val="993300"/>
                </a:solidFill>
                <a:highlight>
                  <a:srgbClr val="FFFFFF"/>
                </a:highlight>
              </a:rPr>
              <a:t>"http://www.ogf.org/dfdl/"</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0096"/>
                </a:solidFill>
                <a:highlight>
                  <a:srgbClr val="FFFFFF"/>
                </a:highlight>
              </a:rPr>
              <a:t>&lt;dfdl:discriminator</a:t>
            </a:r>
            <a:r>
              <a:rPr lang="en-US" sz="1300">
                <a:solidFill>
                  <a:srgbClr val="F5844C"/>
                </a:solidFill>
                <a:highlight>
                  <a:srgbClr val="FFFFFF"/>
                </a:highlight>
              </a:rPr>
              <a:t> test</a:t>
            </a:r>
            <a:r>
              <a:rPr lang="en-US" sz="1300">
                <a:solidFill>
                  <a:srgbClr val="FF8040"/>
                </a:solidFill>
                <a:highlight>
                  <a:srgbClr val="FFFFFF"/>
                </a:highlight>
              </a:rPr>
              <a:t>=</a:t>
            </a:r>
            <a:r>
              <a:rPr lang="en-US" sz="1300">
                <a:solidFill>
                  <a:srgbClr val="993300"/>
                </a:solidFill>
                <a:highlight>
                  <a:srgbClr val="FFFFFF"/>
                </a:highlight>
              </a:rPr>
              <a:t>"{Hidden_signature eq 263}"</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p>
          <a:p>
            <a:r>
              <a:rPr lang="en-US" sz="1300">
                <a:solidFill>
                  <a:srgbClr val="003296"/>
                </a:solidFill>
                <a:highlight>
                  <a:srgbClr val="FFFFFF"/>
                </a:highlight>
              </a:rPr>
              <a:t>            </a:t>
            </a:r>
            <a:r>
              <a:rPr lang="en-US" sz="1300" i="1">
                <a:solidFill>
                  <a:srgbClr val="003296"/>
                </a:solidFill>
                <a:highlight>
                  <a:srgbClr val="FFFFFF"/>
                </a:highlight>
              </a:rPr>
              <a:t>element declarations for ROM image</a:t>
            </a:r>
          </a:p>
          <a:p>
            <a:r>
              <a:rPr lang="en-US" sz="1300" i="1">
                <a:solidFill>
                  <a:srgbClr val="003296"/>
                </a:solidFill>
                <a:highlight>
                  <a:srgbClr val="FFFFFF"/>
                </a:highlight>
              </a:rPr>
              <a:t>     </a:t>
            </a:r>
            <a:r>
              <a:rPr lang="en-US" sz="1300">
                <a:solidFill>
                  <a:srgbClr val="003296"/>
                </a:solidFill>
                <a:highlight>
                  <a:srgbClr val="FFFFFF"/>
                </a:highlight>
              </a:rPr>
              <a:t>&lt;/xs:sequence&gt;</a:t>
            </a:r>
          </a:p>
          <a:p>
            <a:r>
              <a:rPr lang="en-US" sz="1300">
                <a:solidFill>
                  <a:srgbClr val="003296"/>
                </a:solidFill>
                <a:highlight>
                  <a:srgbClr val="FFFF00"/>
                </a:highlight>
              </a:rPr>
              <a:t>&lt;/xs:choice&gt;</a:t>
            </a:r>
          </a:p>
        </p:txBody>
      </p:sp>
      <p:sp>
        <p:nvSpPr>
          <p:cNvPr id="2" name="Rectangle 1">
            <a:extLst>
              <a:ext uri="{FF2B5EF4-FFF2-40B4-BE49-F238E27FC236}">
                <a16:creationId xmlns:a16="http://schemas.microsoft.com/office/drawing/2014/main" id="{8F3DADD0-7438-4908-9E99-E8723F6377FF}"/>
              </a:ext>
            </a:extLst>
          </p:cNvPr>
          <p:cNvSpPr/>
          <p:nvPr/>
        </p:nvSpPr>
        <p:spPr>
          <a:xfrm>
            <a:off x="3037668" y="1611824"/>
            <a:ext cx="4587498" cy="15808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E055A20-BA4C-4672-A415-CE0D3F5413AF}"/>
              </a:ext>
            </a:extLst>
          </p:cNvPr>
          <p:cNvSpPr/>
          <p:nvPr/>
        </p:nvSpPr>
        <p:spPr>
          <a:xfrm>
            <a:off x="3037668" y="3192651"/>
            <a:ext cx="4587498" cy="15808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9172266-67FE-4875-88E7-74A90E8DEBA9}"/>
              </a:ext>
            </a:extLst>
          </p:cNvPr>
          <p:cNvSpPr/>
          <p:nvPr/>
        </p:nvSpPr>
        <p:spPr>
          <a:xfrm>
            <a:off x="3037668" y="4773478"/>
            <a:ext cx="4587498" cy="15808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AA954E6-022D-47E3-A837-59F84AFBD0CD}"/>
              </a:ext>
            </a:extLst>
          </p:cNvPr>
          <p:cNvSpPr txBox="1"/>
          <p:nvPr/>
        </p:nvSpPr>
        <p:spPr>
          <a:xfrm>
            <a:off x="-17400" y="1611824"/>
            <a:ext cx="2910417" cy="2308324"/>
          </a:xfrm>
          <a:prstGeom prst="rect">
            <a:avLst/>
          </a:prstGeom>
          <a:noFill/>
        </p:spPr>
        <p:txBody>
          <a:bodyPr wrap="square" rtlCol="0">
            <a:spAutoFit/>
          </a:bodyPr>
          <a:lstStyle/>
          <a:p>
            <a:r>
              <a:rPr lang="en-US"/>
              <a:t>If Hidden_signature holds 267 then the file is a 32-bit executable so process the remaining bytes using these element declarations</a:t>
            </a:r>
          </a:p>
          <a:p>
            <a:endParaRPr lang="en-US"/>
          </a:p>
          <a:p>
            <a:r>
              <a:rPr lang="en-US"/>
              <a:t>Terminology: this is the first </a:t>
            </a:r>
            <a:r>
              <a:rPr lang="en-US" i="1"/>
              <a:t>branch</a:t>
            </a:r>
            <a:r>
              <a:rPr lang="en-US"/>
              <a:t> of the choice.</a:t>
            </a:r>
          </a:p>
        </p:txBody>
      </p:sp>
      <p:cxnSp>
        <p:nvCxnSpPr>
          <p:cNvPr id="7" name="Straight Arrow Connector 6">
            <a:extLst>
              <a:ext uri="{FF2B5EF4-FFF2-40B4-BE49-F238E27FC236}">
                <a16:creationId xmlns:a16="http://schemas.microsoft.com/office/drawing/2014/main" id="{424DC424-85A1-4535-B56F-D5C908D5CEC0}"/>
              </a:ext>
            </a:extLst>
          </p:cNvPr>
          <p:cNvCxnSpPr>
            <a:cxnSpLocks/>
          </p:cNvCxnSpPr>
          <p:nvPr/>
        </p:nvCxnSpPr>
        <p:spPr>
          <a:xfrm>
            <a:off x="2721992" y="2727702"/>
            <a:ext cx="523951" cy="1759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46CDD5D2-76EF-4DD0-99F5-70F3CFDFF4B6}"/>
              </a:ext>
            </a:extLst>
          </p:cNvPr>
          <p:cNvCxnSpPr/>
          <p:nvPr/>
        </p:nvCxnSpPr>
        <p:spPr>
          <a:xfrm flipH="1" flipV="1">
            <a:off x="2721992" y="1844842"/>
            <a:ext cx="935608" cy="4331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4025442"/>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B67702-7569-457F-9F2B-E7DF389723B6}"/>
              </a:ext>
            </a:extLst>
          </p:cNvPr>
          <p:cNvSpPr/>
          <p:nvPr/>
        </p:nvSpPr>
        <p:spPr>
          <a:xfrm>
            <a:off x="2815524" y="181957"/>
            <a:ext cx="7056895" cy="6494085"/>
          </a:xfrm>
          <a:prstGeom prst="rect">
            <a:avLst/>
          </a:prstGeom>
          <a:ln>
            <a:solidFill>
              <a:schemeClr val="tx1"/>
            </a:solidFill>
          </a:ln>
        </p:spPr>
        <p:txBody>
          <a:bodyPr wrap="square">
            <a:spAutoFit/>
          </a:bodyPr>
          <a:lstStyle/>
          <a:p>
            <a:r>
              <a:rPr lang="en-US" sz="1300">
                <a:solidFill>
                  <a:srgbClr val="003296"/>
                </a:solidFill>
                <a:highlight>
                  <a:srgbClr val="FFFFFF"/>
                </a:highlight>
              </a:rPr>
              <a:t>&lt;xs:sequence</a:t>
            </a:r>
            <a:r>
              <a:rPr lang="en-US" sz="1300">
                <a:solidFill>
                  <a:srgbClr val="F5844C"/>
                </a:solidFill>
                <a:highlight>
                  <a:srgbClr val="FFFFFF"/>
                </a:highlight>
              </a:rPr>
              <a:t> dfdl:hiddenGroupRef</a:t>
            </a:r>
            <a:r>
              <a:rPr lang="en-US" sz="1300">
                <a:solidFill>
                  <a:srgbClr val="FF8040"/>
                </a:solidFill>
                <a:highlight>
                  <a:srgbClr val="FFFFFF"/>
                </a:highlight>
              </a:rPr>
              <a:t>=</a:t>
            </a:r>
            <a:r>
              <a:rPr lang="en-US" sz="1300">
                <a:solidFill>
                  <a:srgbClr val="993300"/>
                </a:solidFill>
                <a:highlight>
                  <a:srgbClr val="FFFFFF"/>
                </a:highlight>
              </a:rPr>
              <a:t>"hidden_optional_header_signature_Group"</a:t>
            </a:r>
            <a:r>
              <a:rPr lang="en-US" sz="1300">
                <a:solidFill>
                  <a:srgbClr val="F5844C"/>
                </a:solidFill>
                <a:highlight>
                  <a:srgbClr val="FFFFFF"/>
                </a:highlight>
              </a:rPr>
              <a:t> </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3296"/>
                </a:solidFill>
                <a:highlight>
                  <a:srgbClr val="FFFFFF"/>
                </a:highlight>
              </a:rPr>
              <a:t>&lt;xs:element</a:t>
            </a:r>
            <a:r>
              <a:rPr lang="en-US" sz="1300">
                <a:solidFill>
                  <a:srgbClr val="F5844C"/>
                </a:solidFill>
                <a:highlight>
                  <a:srgbClr val="FFFFFF"/>
                </a:highlight>
              </a:rPr>
              <a:t> name</a:t>
            </a:r>
            <a:r>
              <a:rPr lang="en-US" sz="1300">
                <a:solidFill>
                  <a:srgbClr val="FF8040"/>
                </a:solidFill>
                <a:highlight>
                  <a:srgbClr val="FFFFFF"/>
                </a:highlight>
              </a:rPr>
              <a:t>=</a:t>
            </a:r>
            <a:r>
              <a:rPr lang="en-US" sz="1300">
                <a:solidFill>
                  <a:srgbClr val="993300"/>
                </a:solidFill>
                <a:highlight>
                  <a:srgbClr val="FFFFFF"/>
                </a:highlight>
              </a:rPr>
              <a:t>'Signature'</a:t>
            </a:r>
            <a:r>
              <a:rPr lang="en-US" sz="1300">
                <a:solidFill>
                  <a:srgbClr val="F5844C"/>
                </a:solidFill>
                <a:highlight>
                  <a:srgbClr val="FFFFFF"/>
                </a:highlight>
              </a:rPr>
              <a:t> type</a:t>
            </a:r>
            <a:r>
              <a:rPr lang="en-US" sz="1300">
                <a:solidFill>
                  <a:srgbClr val="FF8040"/>
                </a:solidFill>
                <a:highlight>
                  <a:srgbClr val="FFFFFF"/>
                </a:highlight>
              </a:rPr>
              <a:t>=</a:t>
            </a:r>
            <a:r>
              <a:rPr lang="en-US" sz="1300">
                <a:solidFill>
                  <a:srgbClr val="993300"/>
                </a:solidFill>
                <a:highlight>
                  <a:srgbClr val="FFFFFF"/>
                </a:highlight>
              </a:rPr>
              <a:t>'xs:string'</a:t>
            </a:r>
            <a:r>
              <a:rPr lang="en-US" sz="1300">
                <a:solidFill>
                  <a:srgbClr val="F5844C"/>
                </a:solidFill>
                <a:highlight>
                  <a:srgbClr val="FFFFFF"/>
                </a:highlight>
              </a:rPr>
              <a:t> dfdl:inputValueCalc</a:t>
            </a:r>
            <a:r>
              <a:rPr lang="en-US" sz="1300">
                <a:solidFill>
                  <a:srgbClr val="FF8040"/>
                </a:solidFill>
                <a:highlight>
                  <a:srgbClr val="FFFFFF"/>
                </a:highlight>
              </a:rPr>
              <a:t>=</a:t>
            </a:r>
            <a:r>
              <a:rPr lang="en-US" sz="1300">
                <a:solidFill>
                  <a:srgbClr val="993300"/>
                </a:solidFill>
                <a:highlight>
                  <a:srgbClr val="FFFFFF"/>
                </a:highlight>
              </a:rPr>
              <a:t>'{</a:t>
            </a:r>
            <a:br>
              <a:rPr lang="en-US" sz="1300">
                <a:solidFill>
                  <a:srgbClr val="000000"/>
                </a:solidFill>
                <a:highlight>
                  <a:srgbClr val="FFFFFF"/>
                </a:highlight>
              </a:rPr>
            </a:br>
            <a:r>
              <a:rPr lang="en-US" sz="1300">
                <a:solidFill>
                  <a:srgbClr val="993300"/>
                </a:solidFill>
                <a:highlight>
                  <a:srgbClr val="FFFFFF"/>
                </a:highlight>
              </a:rPr>
              <a:t>    	if (../Hidden_signature eq 267) then "this is a 32 bit file" </a:t>
            </a:r>
            <a:br>
              <a:rPr lang="en-US" sz="1300">
                <a:solidFill>
                  <a:srgbClr val="000000"/>
                </a:solidFill>
                <a:highlight>
                  <a:srgbClr val="FFFFFF"/>
                </a:highlight>
              </a:rPr>
            </a:br>
            <a:r>
              <a:rPr lang="en-US" sz="1300">
                <a:solidFill>
                  <a:srgbClr val="993300"/>
                </a:solidFill>
                <a:highlight>
                  <a:srgbClr val="FFFFFF"/>
                </a:highlight>
              </a:rPr>
              <a:t>    	else if (../Hidden_signature eq 523) then "this is a 64 bit file"</a:t>
            </a:r>
            <a:br>
              <a:rPr lang="en-US" sz="1300">
                <a:solidFill>
                  <a:srgbClr val="000000"/>
                </a:solidFill>
                <a:highlight>
                  <a:srgbClr val="FFFFFF"/>
                </a:highlight>
              </a:rPr>
            </a:br>
            <a:r>
              <a:rPr lang="en-US" sz="1300">
                <a:solidFill>
                  <a:srgbClr val="993300"/>
                </a:solidFill>
                <a:highlight>
                  <a:srgbClr val="FFFFFF"/>
                </a:highlight>
              </a:rPr>
              <a:t>    	else if (../Hidden_signature eq 263) then "this file is a ROM image"</a:t>
            </a:r>
            <a:br>
              <a:rPr lang="en-US" sz="1300">
                <a:solidFill>
                  <a:srgbClr val="000000"/>
                </a:solidFill>
                <a:highlight>
                  <a:srgbClr val="FFFFFF"/>
                </a:highlight>
              </a:rPr>
            </a:br>
            <a:r>
              <a:rPr lang="en-US" sz="1300">
                <a:solidFill>
                  <a:srgbClr val="993300"/>
                </a:solidFill>
                <a:highlight>
                  <a:srgbClr val="FFFFFF"/>
                </a:highlight>
              </a:rPr>
              <a:t>    	else fn:error("The optional header has an unknown signature value")}’</a:t>
            </a:r>
            <a:r>
              <a:rPr lang="en-US" sz="1300">
                <a:solidFill>
                  <a:srgbClr val="000000"/>
                </a:solidFill>
                <a:highlight>
                  <a:srgbClr val="FFFFFF"/>
                </a:highlight>
              </a:rPr>
              <a:t> </a:t>
            </a:r>
            <a:r>
              <a:rPr lang="en-US" sz="1300">
                <a:solidFill>
                  <a:srgbClr val="000096"/>
                </a:solidFill>
                <a:highlight>
                  <a:srgbClr val="FFFFFF"/>
                </a:highlight>
              </a:rPr>
              <a:t>/&gt; </a:t>
            </a:r>
          </a:p>
          <a:p>
            <a:r>
              <a:rPr lang="en-US" sz="1300">
                <a:solidFill>
                  <a:srgbClr val="003296"/>
                </a:solidFill>
                <a:highlight>
                  <a:srgbClr val="FFFF00"/>
                </a:highlight>
              </a:rPr>
              <a:t>&lt;xs:choice&gt;</a:t>
            </a:r>
            <a:br>
              <a:rPr lang="en-US" sz="1300">
                <a:solidFill>
                  <a:srgbClr val="000000"/>
                </a:solidFill>
              </a:rPr>
            </a:br>
            <a:r>
              <a:rPr lang="en-US" sz="1300">
                <a:solidFill>
                  <a:srgbClr val="000000"/>
                </a:solidFill>
                <a:highlight>
                  <a:srgbClr val="FFFFFF"/>
                </a:highlight>
              </a:rPr>
              <a:t>     </a:t>
            </a:r>
            <a:r>
              <a:rPr lang="en-US" sz="1300">
                <a:solidFill>
                  <a:srgbClr val="003296"/>
                </a:solidFill>
                <a:highlight>
                  <a:srgbClr val="FFFFFF"/>
                </a:highlight>
              </a:rPr>
              <a:t>&lt;xs:sequence&gt;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a:t>
            </a:r>
            <a:r>
              <a:rPr lang="en-US" sz="1300">
                <a:solidFill>
                  <a:srgbClr val="F5844C"/>
                </a:solidFill>
                <a:highlight>
                  <a:srgbClr val="FFFFFF"/>
                </a:highlight>
              </a:rPr>
              <a:t> source</a:t>
            </a:r>
            <a:r>
              <a:rPr lang="en-US" sz="1300">
                <a:solidFill>
                  <a:srgbClr val="FF8040"/>
                </a:solidFill>
                <a:highlight>
                  <a:srgbClr val="FFFFFF"/>
                </a:highlight>
              </a:rPr>
              <a:t>=</a:t>
            </a:r>
            <a:r>
              <a:rPr lang="en-US" sz="1300">
                <a:solidFill>
                  <a:srgbClr val="993300"/>
                </a:solidFill>
                <a:highlight>
                  <a:srgbClr val="FFFFFF"/>
                </a:highlight>
              </a:rPr>
              <a:t>"http://www.ogf.org/dfdl/"</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0096"/>
                </a:solidFill>
                <a:highlight>
                  <a:srgbClr val="FFFFFF"/>
                </a:highlight>
              </a:rPr>
              <a:t>&lt;dfdl:discriminator</a:t>
            </a:r>
            <a:r>
              <a:rPr lang="en-US" sz="1300">
                <a:solidFill>
                  <a:srgbClr val="F5844C"/>
                </a:solidFill>
                <a:highlight>
                  <a:srgbClr val="FFFFFF"/>
                </a:highlight>
              </a:rPr>
              <a:t> test</a:t>
            </a:r>
            <a:r>
              <a:rPr lang="en-US" sz="1300">
                <a:solidFill>
                  <a:srgbClr val="FF8040"/>
                </a:solidFill>
                <a:highlight>
                  <a:srgbClr val="FFFFFF"/>
                </a:highlight>
              </a:rPr>
              <a:t>=</a:t>
            </a:r>
            <a:r>
              <a:rPr lang="en-US" sz="1300">
                <a:solidFill>
                  <a:srgbClr val="993300"/>
                </a:solidFill>
                <a:highlight>
                  <a:srgbClr val="FFFFFF"/>
                </a:highlight>
              </a:rPr>
              <a:t>"{Hidden_signature eq 267}"</a:t>
            </a:r>
            <a:r>
              <a:rPr lang="en-US" sz="1300">
                <a:solidFill>
                  <a:srgbClr val="F5844C"/>
                </a:solidFill>
                <a:highlight>
                  <a:srgbClr val="FFFFFF"/>
                </a:highlight>
              </a:rPr>
              <a:t> </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p>
          <a:p>
            <a:r>
              <a:rPr lang="en-US" sz="1300">
                <a:solidFill>
                  <a:srgbClr val="003296"/>
                </a:solidFill>
                <a:highlight>
                  <a:srgbClr val="FFFFFF"/>
                </a:highlight>
              </a:rPr>
              <a:t>            </a:t>
            </a:r>
            <a:r>
              <a:rPr lang="en-US" sz="1300" i="1">
                <a:solidFill>
                  <a:srgbClr val="003296"/>
                </a:solidFill>
                <a:highlight>
                  <a:srgbClr val="FFFFFF"/>
                </a:highlight>
              </a:rPr>
              <a:t>element declarations for 32-bit executable</a:t>
            </a:r>
          </a:p>
          <a:p>
            <a:r>
              <a:rPr lang="en-US" sz="1300" i="1">
                <a:solidFill>
                  <a:srgbClr val="003296"/>
                </a:solidFill>
                <a:highlight>
                  <a:srgbClr val="FFFFFF"/>
                </a:highlight>
              </a:rPr>
              <a:t>     </a:t>
            </a:r>
            <a:r>
              <a:rPr lang="en-US" sz="1300">
                <a:solidFill>
                  <a:srgbClr val="003296"/>
                </a:solidFill>
                <a:highlight>
                  <a:srgbClr val="FFFFFF"/>
                </a:highlight>
              </a:rPr>
              <a:t>&lt;/xs:sequence&gt;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&lt;xs:sequence&gt;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a:t>
            </a:r>
            <a:r>
              <a:rPr lang="en-US" sz="1300">
                <a:solidFill>
                  <a:srgbClr val="F5844C"/>
                </a:solidFill>
                <a:highlight>
                  <a:srgbClr val="FFFFFF"/>
                </a:highlight>
              </a:rPr>
              <a:t> source</a:t>
            </a:r>
            <a:r>
              <a:rPr lang="en-US" sz="1300">
                <a:solidFill>
                  <a:srgbClr val="FF8040"/>
                </a:solidFill>
                <a:highlight>
                  <a:srgbClr val="FFFFFF"/>
                </a:highlight>
              </a:rPr>
              <a:t>=</a:t>
            </a:r>
            <a:r>
              <a:rPr lang="en-US" sz="1300">
                <a:solidFill>
                  <a:srgbClr val="993300"/>
                </a:solidFill>
                <a:highlight>
                  <a:srgbClr val="FFFFFF"/>
                </a:highlight>
              </a:rPr>
              <a:t>"http://www.ogf.org/dfdl/"</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0096"/>
                </a:solidFill>
                <a:highlight>
                  <a:srgbClr val="FFFFFF"/>
                </a:highlight>
              </a:rPr>
              <a:t>&lt;dfdl:discriminator</a:t>
            </a:r>
            <a:r>
              <a:rPr lang="en-US" sz="1300">
                <a:solidFill>
                  <a:srgbClr val="F5844C"/>
                </a:solidFill>
                <a:highlight>
                  <a:srgbClr val="FFFFFF"/>
                </a:highlight>
              </a:rPr>
              <a:t> test</a:t>
            </a:r>
            <a:r>
              <a:rPr lang="en-US" sz="1300">
                <a:solidFill>
                  <a:srgbClr val="FF8040"/>
                </a:solidFill>
                <a:highlight>
                  <a:srgbClr val="FFFFFF"/>
                </a:highlight>
              </a:rPr>
              <a:t>=</a:t>
            </a:r>
            <a:r>
              <a:rPr lang="en-US" sz="1300">
                <a:solidFill>
                  <a:srgbClr val="993300"/>
                </a:solidFill>
                <a:highlight>
                  <a:srgbClr val="FFFFFF"/>
                </a:highlight>
              </a:rPr>
              <a:t>"{Hidden_signature eq 523}"</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p>
          <a:p>
            <a:r>
              <a:rPr lang="en-US" sz="1300">
                <a:solidFill>
                  <a:srgbClr val="003296"/>
                </a:solidFill>
                <a:highlight>
                  <a:srgbClr val="FFFFFF"/>
                </a:highlight>
              </a:rPr>
              <a:t>            </a:t>
            </a:r>
            <a:r>
              <a:rPr lang="en-US" sz="1300" i="1">
                <a:solidFill>
                  <a:srgbClr val="003296"/>
                </a:solidFill>
                <a:highlight>
                  <a:srgbClr val="FFFFFF"/>
                </a:highlight>
              </a:rPr>
              <a:t>element declarations for 64-bit executable</a:t>
            </a:r>
          </a:p>
          <a:p>
            <a:r>
              <a:rPr lang="en-US" sz="1300" i="1">
                <a:solidFill>
                  <a:srgbClr val="003296"/>
                </a:solidFill>
                <a:highlight>
                  <a:srgbClr val="FFFFFF"/>
                </a:highlight>
              </a:rPr>
              <a:t>     </a:t>
            </a:r>
            <a:r>
              <a:rPr lang="en-US" sz="1300">
                <a:solidFill>
                  <a:srgbClr val="003296"/>
                </a:solidFill>
                <a:highlight>
                  <a:srgbClr val="FFFFFF"/>
                </a:highlight>
              </a:rPr>
              <a:t>&lt;/xs:sequence&gt;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&lt;xs:sequence&gt;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a:t>
            </a:r>
            <a:r>
              <a:rPr lang="en-US" sz="1300">
                <a:solidFill>
                  <a:srgbClr val="F5844C"/>
                </a:solidFill>
                <a:highlight>
                  <a:srgbClr val="FFFFFF"/>
                </a:highlight>
              </a:rPr>
              <a:t> source</a:t>
            </a:r>
            <a:r>
              <a:rPr lang="en-US" sz="1300">
                <a:solidFill>
                  <a:srgbClr val="FF8040"/>
                </a:solidFill>
                <a:highlight>
                  <a:srgbClr val="FFFFFF"/>
                </a:highlight>
              </a:rPr>
              <a:t>=</a:t>
            </a:r>
            <a:r>
              <a:rPr lang="en-US" sz="1300">
                <a:solidFill>
                  <a:srgbClr val="993300"/>
                </a:solidFill>
                <a:highlight>
                  <a:srgbClr val="FFFFFF"/>
                </a:highlight>
              </a:rPr>
              <a:t>"http://www.ogf.org/dfdl/"</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0096"/>
                </a:solidFill>
                <a:highlight>
                  <a:srgbClr val="FFFFFF"/>
                </a:highlight>
              </a:rPr>
              <a:t>&lt;dfdl:discriminator</a:t>
            </a:r>
            <a:r>
              <a:rPr lang="en-US" sz="1300">
                <a:solidFill>
                  <a:srgbClr val="F5844C"/>
                </a:solidFill>
                <a:highlight>
                  <a:srgbClr val="FFFFFF"/>
                </a:highlight>
              </a:rPr>
              <a:t> test</a:t>
            </a:r>
            <a:r>
              <a:rPr lang="en-US" sz="1300">
                <a:solidFill>
                  <a:srgbClr val="FF8040"/>
                </a:solidFill>
                <a:highlight>
                  <a:srgbClr val="FFFFFF"/>
                </a:highlight>
              </a:rPr>
              <a:t>=</a:t>
            </a:r>
            <a:r>
              <a:rPr lang="en-US" sz="1300">
                <a:solidFill>
                  <a:srgbClr val="993300"/>
                </a:solidFill>
                <a:highlight>
                  <a:srgbClr val="FFFFFF"/>
                </a:highlight>
              </a:rPr>
              <a:t>"{Hidden_signature eq 263}"</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p>
          <a:p>
            <a:r>
              <a:rPr lang="en-US" sz="1300">
                <a:solidFill>
                  <a:srgbClr val="003296"/>
                </a:solidFill>
                <a:highlight>
                  <a:srgbClr val="FFFFFF"/>
                </a:highlight>
              </a:rPr>
              <a:t>            </a:t>
            </a:r>
            <a:r>
              <a:rPr lang="en-US" sz="1300" i="1">
                <a:solidFill>
                  <a:srgbClr val="003296"/>
                </a:solidFill>
                <a:highlight>
                  <a:srgbClr val="FFFFFF"/>
                </a:highlight>
              </a:rPr>
              <a:t>element declarations for ROM image</a:t>
            </a:r>
          </a:p>
          <a:p>
            <a:r>
              <a:rPr lang="en-US" sz="1300" i="1">
                <a:solidFill>
                  <a:srgbClr val="003296"/>
                </a:solidFill>
                <a:highlight>
                  <a:srgbClr val="FFFFFF"/>
                </a:highlight>
              </a:rPr>
              <a:t>     </a:t>
            </a:r>
            <a:r>
              <a:rPr lang="en-US" sz="1300">
                <a:solidFill>
                  <a:srgbClr val="003296"/>
                </a:solidFill>
                <a:highlight>
                  <a:srgbClr val="FFFFFF"/>
                </a:highlight>
              </a:rPr>
              <a:t>&lt;/xs:sequence&gt;</a:t>
            </a:r>
          </a:p>
          <a:p>
            <a:r>
              <a:rPr lang="en-US" sz="1300">
                <a:solidFill>
                  <a:srgbClr val="003296"/>
                </a:solidFill>
                <a:highlight>
                  <a:srgbClr val="FFFF00"/>
                </a:highlight>
              </a:rPr>
              <a:t>&lt;/xs:choice&gt;</a:t>
            </a:r>
          </a:p>
        </p:txBody>
      </p:sp>
      <p:sp>
        <p:nvSpPr>
          <p:cNvPr id="2" name="Rectangle 1">
            <a:extLst>
              <a:ext uri="{FF2B5EF4-FFF2-40B4-BE49-F238E27FC236}">
                <a16:creationId xmlns:a16="http://schemas.microsoft.com/office/drawing/2014/main" id="{8F3DADD0-7438-4908-9E99-E8723F6377FF}"/>
              </a:ext>
            </a:extLst>
          </p:cNvPr>
          <p:cNvSpPr/>
          <p:nvPr/>
        </p:nvSpPr>
        <p:spPr>
          <a:xfrm>
            <a:off x="3037668" y="1611824"/>
            <a:ext cx="4587498" cy="15808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E055A20-BA4C-4672-A415-CE0D3F5413AF}"/>
              </a:ext>
            </a:extLst>
          </p:cNvPr>
          <p:cNvSpPr/>
          <p:nvPr/>
        </p:nvSpPr>
        <p:spPr>
          <a:xfrm>
            <a:off x="3037668" y="3192651"/>
            <a:ext cx="4587498" cy="15808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9172266-67FE-4875-88E7-74A90E8DEBA9}"/>
              </a:ext>
            </a:extLst>
          </p:cNvPr>
          <p:cNvSpPr/>
          <p:nvPr/>
        </p:nvSpPr>
        <p:spPr>
          <a:xfrm>
            <a:off x="3037668" y="4773478"/>
            <a:ext cx="4587498" cy="15808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AA954E6-022D-47E3-A837-59F84AFBD0CD}"/>
              </a:ext>
            </a:extLst>
          </p:cNvPr>
          <p:cNvSpPr txBox="1"/>
          <p:nvPr/>
        </p:nvSpPr>
        <p:spPr>
          <a:xfrm>
            <a:off x="-17400" y="3192649"/>
            <a:ext cx="2910417" cy="1477328"/>
          </a:xfrm>
          <a:prstGeom prst="rect">
            <a:avLst/>
          </a:prstGeom>
          <a:noFill/>
        </p:spPr>
        <p:txBody>
          <a:bodyPr wrap="square" rtlCol="0">
            <a:spAutoFit/>
          </a:bodyPr>
          <a:lstStyle/>
          <a:p>
            <a:r>
              <a:rPr lang="en-US"/>
              <a:t>If Hidden_signature holds 523 then the file is a 64-bit executable so process the remaining bytes using these element declarations</a:t>
            </a:r>
          </a:p>
        </p:txBody>
      </p:sp>
      <p:cxnSp>
        <p:nvCxnSpPr>
          <p:cNvPr id="7" name="Straight Arrow Connector 6">
            <a:extLst>
              <a:ext uri="{FF2B5EF4-FFF2-40B4-BE49-F238E27FC236}">
                <a16:creationId xmlns:a16="http://schemas.microsoft.com/office/drawing/2014/main" id="{424DC424-85A1-4535-B56F-D5C908D5CEC0}"/>
              </a:ext>
            </a:extLst>
          </p:cNvPr>
          <p:cNvCxnSpPr>
            <a:cxnSpLocks/>
          </p:cNvCxnSpPr>
          <p:nvPr/>
        </p:nvCxnSpPr>
        <p:spPr>
          <a:xfrm>
            <a:off x="2721992" y="4246536"/>
            <a:ext cx="523951" cy="2379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46CDD5D2-76EF-4DD0-99F5-70F3CFDFF4B6}"/>
              </a:ext>
            </a:extLst>
          </p:cNvPr>
          <p:cNvCxnSpPr/>
          <p:nvPr/>
        </p:nvCxnSpPr>
        <p:spPr>
          <a:xfrm flipH="1" flipV="1">
            <a:off x="2721992" y="3425667"/>
            <a:ext cx="935608" cy="4331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0004707"/>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B67702-7569-457F-9F2B-E7DF389723B6}"/>
              </a:ext>
            </a:extLst>
          </p:cNvPr>
          <p:cNvSpPr/>
          <p:nvPr/>
        </p:nvSpPr>
        <p:spPr>
          <a:xfrm>
            <a:off x="2815524" y="181957"/>
            <a:ext cx="7056895" cy="6494085"/>
          </a:xfrm>
          <a:prstGeom prst="rect">
            <a:avLst/>
          </a:prstGeom>
          <a:ln>
            <a:solidFill>
              <a:schemeClr val="tx1"/>
            </a:solidFill>
          </a:ln>
        </p:spPr>
        <p:txBody>
          <a:bodyPr wrap="square">
            <a:spAutoFit/>
          </a:bodyPr>
          <a:lstStyle/>
          <a:p>
            <a:r>
              <a:rPr lang="en-US" sz="1300">
                <a:solidFill>
                  <a:srgbClr val="003296"/>
                </a:solidFill>
                <a:highlight>
                  <a:srgbClr val="FFFFFF"/>
                </a:highlight>
              </a:rPr>
              <a:t>&lt;xs:sequence</a:t>
            </a:r>
            <a:r>
              <a:rPr lang="en-US" sz="1300">
                <a:solidFill>
                  <a:srgbClr val="F5844C"/>
                </a:solidFill>
                <a:highlight>
                  <a:srgbClr val="FFFFFF"/>
                </a:highlight>
              </a:rPr>
              <a:t> dfdl:hiddenGroupRef</a:t>
            </a:r>
            <a:r>
              <a:rPr lang="en-US" sz="1300">
                <a:solidFill>
                  <a:srgbClr val="FF8040"/>
                </a:solidFill>
                <a:highlight>
                  <a:srgbClr val="FFFFFF"/>
                </a:highlight>
              </a:rPr>
              <a:t>=</a:t>
            </a:r>
            <a:r>
              <a:rPr lang="en-US" sz="1300">
                <a:solidFill>
                  <a:srgbClr val="993300"/>
                </a:solidFill>
                <a:highlight>
                  <a:srgbClr val="FFFFFF"/>
                </a:highlight>
              </a:rPr>
              <a:t>"hidden_optional_header_signature_Group"</a:t>
            </a:r>
            <a:r>
              <a:rPr lang="en-US" sz="1300">
                <a:solidFill>
                  <a:srgbClr val="F5844C"/>
                </a:solidFill>
                <a:highlight>
                  <a:srgbClr val="FFFFFF"/>
                </a:highlight>
              </a:rPr>
              <a:t> </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3296"/>
                </a:solidFill>
                <a:highlight>
                  <a:srgbClr val="FFFFFF"/>
                </a:highlight>
              </a:rPr>
              <a:t>&lt;xs:element</a:t>
            </a:r>
            <a:r>
              <a:rPr lang="en-US" sz="1300">
                <a:solidFill>
                  <a:srgbClr val="F5844C"/>
                </a:solidFill>
                <a:highlight>
                  <a:srgbClr val="FFFFFF"/>
                </a:highlight>
              </a:rPr>
              <a:t> name</a:t>
            </a:r>
            <a:r>
              <a:rPr lang="en-US" sz="1300">
                <a:solidFill>
                  <a:srgbClr val="FF8040"/>
                </a:solidFill>
                <a:highlight>
                  <a:srgbClr val="FFFFFF"/>
                </a:highlight>
              </a:rPr>
              <a:t>=</a:t>
            </a:r>
            <a:r>
              <a:rPr lang="en-US" sz="1300">
                <a:solidFill>
                  <a:srgbClr val="993300"/>
                </a:solidFill>
                <a:highlight>
                  <a:srgbClr val="FFFFFF"/>
                </a:highlight>
              </a:rPr>
              <a:t>'Signature'</a:t>
            </a:r>
            <a:r>
              <a:rPr lang="en-US" sz="1300">
                <a:solidFill>
                  <a:srgbClr val="F5844C"/>
                </a:solidFill>
                <a:highlight>
                  <a:srgbClr val="FFFFFF"/>
                </a:highlight>
              </a:rPr>
              <a:t> type</a:t>
            </a:r>
            <a:r>
              <a:rPr lang="en-US" sz="1300">
                <a:solidFill>
                  <a:srgbClr val="FF8040"/>
                </a:solidFill>
                <a:highlight>
                  <a:srgbClr val="FFFFFF"/>
                </a:highlight>
              </a:rPr>
              <a:t>=</a:t>
            </a:r>
            <a:r>
              <a:rPr lang="en-US" sz="1300">
                <a:solidFill>
                  <a:srgbClr val="993300"/>
                </a:solidFill>
                <a:highlight>
                  <a:srgbClr val="FFFFFF"/>
                </a:highlight>
              </a:rPr>
              <a:t>'xs:string'</a:t>
            </a:r>
            <a:r>
              <a:rPr lang="en-US" sz="1300">
                <a:solidFill>
                  <a:srgbClr val="F5844C"/>
                </a:solidFill>
                <a:highlight>
                  <a:srgbClr val="FFFFFF"/>
                </a:highlight>
              </a:rPr>
              <a:t> dfdl:inputValueCalc</a:t>
            </a:r>
            <a:r>
              <a:rPr lang="en-US" sz="1300">
                <a:solidFill>
                  <a:srgbClr val="FF8040"/>
                </a:solidFill>
                <a:highlight>
                  <a:srgbClr val="FFFFFF"/>
                </a:highlight>
              </a:rPr>
              <a:t>=</a:t>
            </a:r>
            <a:r>
              <a:rPr lang="en-US" sz="1300">
                <a:solidFill>
                  <a:srgbClr val="993300"/>
                </a:solidFill>
                <a:highlight>
                  <a:srgbClr val="FFFFFF"/>
                </a:highlight>
              </a:rPr>
              <a:t>'{</a:t>
            </a:r>
            <a:br>
              <a:rPr lang="en-US" sz="1300">
                <a:solidFill>
                  <a:srgbClr val="000000"/>
                </a:solidFill>
                <a:highlight>
                  <a:srgbClr val="FFFFFF"/>
                </a:highlight>
              </a:rPr>
            </a:br>
            <a:r>
              <a:rPr lang="en-US" sz="1300">
                <a:solidFill>
                  <a:srgbClr val="993300"/>
                </a:solidFill>
                <a:highlight>
                  <a:srgbClr val="FFFFFF"/>
                </a:highlight>
              </a:rPr>
              <a:t>    	if (../Hidden_signature eq 267) then "this is a 32 bit file" </a:t>
            </a:r>
            <a:br>
              <a:rPr lang="en-US" sz="1300">
                <a:solidFill>
                  <a:srgbClr val="000000"/>
                </a:solidFill>
                <a:highlight>
                  <a:srgbClr val="FFFFFF"/>
                </a:highlight>
              </a:rPr>
            </a:br>
            <a:r>
              <a:rPr lang="en-US" sz="1300">
                <a:solidFill>
                  <a:srgbClr val="993300"/>
                </a:solidFill>
                <a:highlight>
                  <a:srgbClr val="FFFFFF"/>
                </a:highlight>
              </a:rPr>
              <a:t>    	else if (../Hidden_signature eq 523) then "this is a 64 bit file"</a:t>
            </a:r>
            <a:br>
              <a:rPr lang="en-US" sz="1300">
                <a:solidFill>
                  <a:srgbClr val="000000"/>
                </a:solidFill>
                <a:highlight>
                  <a:srgbClr val="FFFFFF"/>
                </a:highlight>
              </a:rPr>
            </a:br>
            <a:r>
              <a:rPr lang="en-US" sz="1300">
                <a:solidFill>
                  <a:srgbClr val="993300"/>
                </a:solidFill>
                <a:highlight>
                  <a:srgbClr val="FFFFFF"/>
                </a:highlight>
              </a:rPr>
              <a:t>    	else if (../Hidden_signature eq 263) then "this file is a ROM image"</a:t>
            </a:r>
            <a:br>
              <a:rPr lang="en-US" sz="1300">
                <a:solidFill>
                  <a:srgbClr val="000000"/>
                </a:solidFill>
                <a:highlight>
                  <a:srgbClr val="FFFFFF"/>
                </a:highlight>
              </a:rPr>
            </a:br>
            <a:r>
              <a:rPr lang="en-US" sz="1300">
                <a:solidFill>
                  <a:srgbClr val="993300"/>
                </a:solidFill>
                <a:highlight>
                  <a:srgbClr val="FFFFFF"/>
                </a:highlight>
              </a:rPr>
              <a:t>    	else fn:error("The optional header has an unknown signature value")}’</a:t>
            </a:r>
            <a:r>
              <a:rPr lang="en-US" sz="1300">
                <a:solidFill>
                  <a:srgbClr val="000000"/>
                </a:solidFill>
                <a:highlight>
                  <a:srgbClr val="FFFFFF"/>
                </a:highlight>
              </a:rPr>
              <a:t> </a:t>
            </a:r>
            <a:r>
              <a:rPr lang="en-US" sz="1300">
                <a:solidFill>
                  <a:srgbClr val="000096"/>
                </a:solidFill>
                <a:highlight>
                  <a:srgbClr val="FFFFFF"/>
                </a:highlight>
              </a:rPr>
              <a:t>/&gt; </a:t>
            </a:r>
          </a:p>
          <a:p>
            <a:r>
              <a:rPr lang="en-US" sz="1300">
                <a:solidFill>
                  <a:srgbClr val="003296"/>
                </a:solidFill>
                <a:highlight>
                  <a:srgbClr val="FFFF00"/>
                </a:highlight>
              </a:rPr>
              <a:t>&lt;xs:choice&gt;</a:t>
            </a:r>
            <a:br>
              <a:rPr lang="en-US" sz="1300">
                <a:solidFill>
                  <a:srgbClr val="000000"/>
                </a:solidFill>
              </a:rPr>
            </a:br>
            <a:r>
              <a:rPr lang="en-US" sz="1300">
                <a:solidFill>
                  <a:srgbClr val="000000"/>
                </a:solidFill>
                <a:highlight>
                  <a:srgbClr val="FFFFFF"/>
                </a:highlight>
              </a:rPr>
              <a:t>     </a:t>
            </a:r>
            <a:r>
              <a:rPr lang="en-US" sz="1300">
                <a:solidFill>
                  <a:srgbClr val="003296"/>
                </a:solidFill>
                <a:highlight>
                  <a:srgbClr val="FFFFFF"/>
                </a:highlight>
              </a:rPr>
              <a:t>&lt;xs:sequence&gt;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a:t>
            </a:r>
            <a:r>
              <a:rPr lang="en-US" sz="1300">
                <a:solidFill>
                  <a:srgbClr val="F5844C"/>
                </a:solidFill>
                <a:highlight>
                  <a:srgbClr val="FFFFFF"/>
                </a:highlight>
              </a:rPr>
              <a:t> source</a:t>
            </a:r>
            <a:r>
              <a:rPr lang="en-US" sz="1300">
                <a:solidFill>
                  <a:srgbClr val="FF8040"/>
                </a:solidFill>
                <a:highlight>
                  <a:srgbClr val="FFFFFF"/>
                </a:highlight>
              </a:rPr>
              <a:t>=</a:t>
            </a:r>
            <a:r>
              <a:rPr lang="en-US" sz="1300">
                <a:solidFill>
                  <a:srgbClr val="993300"/>
                </a:solidFill>
                <a:highlight>
                  <a:srgbClr val="FFFFFF"/>
                </a:highlight>
              </a:rPr>
              <a:t>"http://www.ogf.org/dfdl/"</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0096"/>
                </a:solidFill>
                <a:highlight>
                  <a:srgbClr val="FFFFFF"/>
                </a:highlight>
              </a:rPr>
              <a:t>&lt;dfdl:discriminator</a:t>
            </a:r>
            <a:r>
              <a:rPr lang="en-US" sz="1300">
                <a:solidFill>
                  <a:srgbClr val="F5844C"/>
                </a:solidFill>
                <a:highlight>
                  <a:srgbClr val="FFFFFF"/>
                </a:highlight>
              </a:rPr>
              <a:t> test</a:t>
            </a:r>
            <a:r>
              <a:rPr lang="en-US" sz="1300">
                <a:solidFill>
                  <a:srgbClr val="FF8040"/>
                </a:solidFill>
                <a:highlight>
                  <a:srgbClr val="FFFFFF"/>
                </a:highlight>
              </a:rPr>
              <a:t>=</a:t>
            </a:r>
            <a:r>
              <a:rPr lang="en-US" sz="1300">
                <a:solidFill>
                  <a:srgbClr val="993300"/>
                </a:solidFill>
                <a:highlight>
                  <a:srgbClr val="FFFFFF"/>
                </a:highlight>
              </a:rPr>
              <a:t>"{Hidden_signature eq 267}"</a:t>
            </a:r>
            <a:r>
              <a:rPr lang="en-US" sz="1300">
                <a:solidFill>
                  <a:srgbClr val="F5844C"/>
                </a:solidFill>
                <a:highlight>
                  <a:srgbClr val="FFFFFF"/>
                </a:highlight>
              </a:rPr>
              <a:t> </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p>
          <a:p>
            <a:r>
              <a:rPr lang="en-US" sz="1300">
                <a:solidFill>
                  <a:srgbClr val="003296"/>
                </a:solidFill>
                <a:highlight>
                  <a:srgbClr val="FFFFFF"/>
                </a:highlight>
              </a:rPr>
              <a:t>            </a:t>
            </a:r>
            <a:r>
              <a:rPr lang="en-US" sz="1300" i="1">
                <a:solidFill>
                  <a:srgbClr val="003296"/>
                </a:solidFill>
                <a:highlight>
                  <a:srgbClr val="FFFFFF"/>
                </a:highlight>
              </a:rPr>
              <a:t>element declarations for 32-bit executable</a:t>
            </a:r>
          </a:p>
          <a:p>
            <a:r>
              <a:rPr lang="en-US" sz="1300" i="1">
                <a:solidFill>
                  <a:srgbClr val="003296"/>
                </a:solidFill>
                <a:highlight>
                  <a:srgbClr val="FFFFFF"/>
                </a:highlight>
              </a:rPr>
              <a:t>     </a:t>
            </a:r>
            <a:r>
              <a:rPr lang="en-US" sz="1300">
                <a:solidFill>
                  <a:srgbClr val="003296"/>
                </a:solidFill>
                <a:highlight>
                  <a:srgbClr val="FFFFFF"/>
                </a:highlight>
              </a:rPr>
              <a:t>&lt;/xs:sequence&gt;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&lt;xs:sequence&gt;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a:t>
            </a:r>
            <a:r>
              <a:rPr lang="en-US" sz="1300">
                <a:solidFill>
                  <a:srgbClr val="F5844C"/>
                </a:solidFill>
                <a:highlight>
                  <a:srgbClr val="FFFFFF"/>
                </a:highlight>
              </a:rPr>
              <a:t> source</a:t>
            </a:r>
            <a:r>
              <a:rPr lang="en-US" sz="1300">
                <a:solidFill>
                  <a:srgbClr val="FF8040"/>
                </a:solidFill>
                <a:highlight>
                  <a:srgbClr val="FFFFFF"/>
                </a:highlight>
              </a:rPr>
              <a:t>=</a:t>
            </a:r>
            <a:r>
              <a:rPr lang="en-US" sz="1300">
                <a:solidFill>
                  <a:srgbClr val="993300"/>
                </a:solidFill>
                <a:highlight>
                  <a:srgbClr val="FFFFFF"/>
                </a:highlight>
              </a:rPr>
              <a:t>"http://www.ogf.org/dfdl/"</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0096"/>
                </a:solidFill>
                <a:highlight>
                  <a:srgbClr val="FFFFFF"/>
                </a:highlight>
              </a:rPr>
              <a:t>&lt;dfdl:discriminator</a:t>
            </a:r>
            <a:r>
              <a:rPr lang="en-US" sz="1300">
                <a:solidFill>
                  <a:srgbClr val="F5844C"/>
                </a:solidFill>
                <a:highlight>
                  <a:srgbClr val="FFFFFF"/>
                </a:highlight>
              </a:rPr>
              <a:t> test</a:t>
            </a:r>
            <a:r>
              <a:rPr lang="en-US" sz="1300">
                <a:solidFill>
                  <a:srgbClr val="FF8040"/>
                </a:solidFill>
                <a:highlight>
                  <a:srgbClr val="FFFFFF"/>
                </a:highlight>
              </a:rPr>
              <a:t>=</a:t>
            </a:r>
            <a:r>
              <a:rPr lang="en-US" sz="1300">
                <a:solidFill>
                  <a:srgbClr val="993300"/>
                </a:solidFill>
                <a:highlight>
                  <a:srgbClr val="FFFFFF"/>
                </a:highlight>
              </a:rPr>
              <a:t>"{Hidden_signature eq 523}"</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p>
          <a:p>
            <a:r>
              <a:rPr lang="en-US" sz="1300">
                <a:solidFill>
                  <a:srgbClr val="003296"/>
                </a:solidFill>
                <a:highlight>
                  <a:srgbClr val="FFFFFF"/>
                </a:highlight>
              </a:rPr>
              <a:t>            </a:t>
            </a:r>
            <a:r>
              <a:rPr lang="en-US" sz="1300" i="1">
                <a:solidFill>
                  <a:srgbClr val="003296"/>
                </a:solidFill>
                <a:highlight>
                  <a:srgbClr val="FFFFFF"/>
                </a:highlight>
              </a:rPr>
              <a:t>element declarations for 64-bit executable</a:t>
            </a:r>
          </a:p>
          <a:p>
            <a:r>
              <a:rPr lang="en-US" sz="1300" i="1">
                <a:solidFill>
                  <a:srgbClr val="003296"/>
                </a:solidFill>
                <a:highlight>
                  <a:srgbClr val="FFFFFF"/>
                </a:highlight>
              </a:rPr>
              <a:t>     </a:t>
            </a:r>
            <a:r>
              <a:rPr lang="en-US" sz="1300">
                <a:solidFill>
                  <a:srgbClr val="003296"/>
                </a:solidFill>
                <a:highlight>
                  <a:srgbClr val="FFFFFF"/>
                </a:highlight>
              </a:rPr>
              <a:t>&lt;/xs:sequence&gt;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&lt;xs:sequence&gt;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a:t>
            </a:r>
            <a:r>
              <a:rPr lang="en-US" sz="1300">
                <a:solidFill>
                  <a:srgbClr val="F5844C"/>
                </a:solidFill>
                <a:highlight>
                  <a:srgbClr val="FFFFFF"/>
                </a:highlight>
              </a:rPr>
              <a:t> source</a:t>
            </a:r>
            <a:r>
              <a:rPr lang="en-US" sz="1300">
                <a:solidFill>
                  <a:srgbClr val="FF8040"/>
                </a:solidFill>
                <a:highlight>
                  <a:srgbClr val="FFFFFF"/>
                </a:highlight>
              </a:rPr>
              <a:t>=</a:t>
            </a:r>
            <a:r>
              <a:rPr lang="en-US" sz="1300">
                <a:solidFill>
                  <a:srgbClr val="993300"/>
                </a:solidFill>
                <a:highlight>
                  <a:srgbClr val="FFFFFF"/>
                </a:highlight>
              </a:rPr>
              <a:t>"http://www.ogf.org/dfdl/"</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0096"/>
                </a:solidFill>
                <a:highlight>
                  <a:srgbClr val="FFFFFF"/>
                </a:highlight>
              </a:rPr>
              <a:t>&lt;dfdl:discriminator</a:t>
            </a:r>
            <a:r>
              <a:rPr lang="en-US" sz="1300">
                <a:solidFill>
                  <a:srgbClr val="F5844C"/>
                </a:solidFill>
                <a:highlight>
                  <a:srgbClr val="FFFFFF"/>
                </a:highlight>
              </a:rPr>
              <a:t> test</a:t>
            </a:r>
            <a:r>
              <a:rPr lang="en-US" sz="1300">
                <a:solidFill>
                  <a:srgbClr val="FF8040"/>
                </a:solidFill>
                <a:highlight>
                  <a:srgbClr val="FFFFFF"/>
                </a:highlight>
              </a:rPr>
              <a:t>=</a:t>
            </a:r>
            <a:r>
              <a:rPr lang="en-US" sz="1300">
                <a:solidFill>
                  <a:srgbClr val="993300"/>
                </a:solidFill>
                <a:highlight>
                  <a:srgbClr val="FFFFFF"/>
                </a:highlight>
              </a:rPr>
              <a:t>"{Hidden_signature eq 263}"</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p>
          <a:p>
            <a:r>
              <a:rPr lang="en-US" sz="1300">
                <a:solidFill>
                  <a:srgbClr val="003296"/>
                </a:solidFill>
                <a:highlight>
                  <a:srgbClr val="FFFFFF"/>
                </a:highlight>
              </a:rPr>
              <a:t>            </a:t>
            </a:r>
            <a:r>
              <a:rPr lang="en-US" sz="1300" i="1">
                <a:solidFill>
                  <a:srgbClr val="003296"/>
                </a:solidFill>
                <a:highlight>
                  <a:srgbClr val="FFFFFF"/>
                </a:highlight>
              </a:rPr>
              <a:t>element declarations for ROM image</a:t>
            </a:r>
          </a:p>
          <a:p>
            <a:r>
              <a:rPr lang="en-US" sz="1300" i="1">
                <a:solidFill>
                  <a:srgbClr val="003296"/>
                </a:solidFill>
                <a:highlight>
                  <a:srgbClr val="FFFFFF"/>
                </a:highlight>
              </a:rPr>
              <a:t>     </a:t>
            </a:r>
            <a:r>
              <a:rPr lang="en-US" sz="1300">
                <a:solidFill>
                  <a:srgbClr val="003296"/>
                </a:solidFill>
                <a:highlight>
                  <a:srgbClr val="FFFFFF"/>
                </a:highlight>
              </a:rPr>
              <a:t>&lt;/xs:sequence&gt;</a:t>
            </a:r>
          </a:p>
          <a:p>
            <a:r>
              <a:rPr lang="en-US" sz="1300">
                <a:solidFill>
                  <a:srgbClr val="003296"/>
                </a:solidFill>
                <a:highlight>
                  <a:srgbClr val="FFFF00"/>
                </a:highlight>
              </a:rPr>
              <a:t>&lt;/xs:choice&gt;</a:t>
            </a:r>
          </a:p>
        </p:txBody>
      </p:sp>
      <p:sp>
        <p:nvSpPr>
          <p:cNvPr id="2" name="Rectangle 1">
            <a:extLst>
              <a:ext uri="{FF2B5EF4-FFF2-40B4-BE49-F238E27FC236}">
                <a16:creationId xmlns:a16="http://schemas.microsoft.com/office/drawing/2014/main" id="{8F3DADD0-7438-4908-9E99-E8723F6377FF}"/>
              </a:ext>
            </a:extLst>
          </p:cNvPr>
          <p:cNvSpPr/>
          <p:nvPr/>
        </p:nvSpPr>
        <p:spPr>
          <a:xfrm>
            <a:off x="3037668" y="1611824"/>
            <a:ext cx="4587498" cy="15808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E055A20-BA4C-4672-A415-CE0D3F5413AF}"/>
              </a:ext>
            </a:extLst>
          </p:cNvPr>
          <p:cNvSpPr/>
          <p:nvPr/>
        </p:nvSpPr>
        <p:spPr>
          <a:xfrm>
            <a:off x="3037668" y="3192651"/>
            <a:ext cx="4587498" cy="15808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9172266-67FE-4875-88E7-74A90E8DEBA9}"/>
              </a:ext>
            </a:extLst>
          </p:cNvPr>
          <p:cNvSpPr/>
          <p:nvPr/>
        </p:nvSpPr>
        <p:spPr>
          <a:xfrm>
            <a:off x="3037668" y="4773478"/>
            <a:ext cx="4587498" cy="15808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AA954E6-022D-47E3-A837-59F84AFBD0CD}"/>
              </a:ext>
            </a:extLst>
          </p:cNvPr>
          <p:cNvSpPr txBox="1"/>
          <p:nvPr/>
        </p:nvSpPr>
        <p:spPr>
          <a:xfrm>
            <a:off x="-17400" y="4788972"/>
            <a:ext cx="2910417" cy="1477328"/>
          </a:xfrm>
          <a:prstGeom prst="rect">
            <a:avLst/>
          </a:prstGeom>
          <a:noFill/>
        </p:spPr>
        <p:txBody>
          <a:bodyPr wrap="square" rtlCol="0">
            <a:spAutoFit/>
          </a:bodyPr>
          <a:lstStyle/>
          <a:p>
            <a:r>
              <a:rPr lang="en-US"/>
              <a:t>If Hidden_signature holds 263 then the file is a ROM image so process the remaining bytes using these element declarations</a:t>
            </a:r>
          </a:p>
        </p:txBody>
      </p:sp>
      <p:cxnSp>
        <p:nvCxnSpPr>
          <p:cNvPr id="7" name="Straight Arrow Connector 6">
            <a:extLst>
              <a:ext uri="{FF2B5EF4-FFF2-40B4-BE49-F238E27FC236}">
                <a16:creationId xmlns:a16="http://schemas.microsoft.com/office/drawing/2014/main" id="{424DC424-85A1-4535-B56F-D5C908D5CEC0}"/>
              </a:ext>
            </a:extLst>
          </p:cNvPr>
          <p:cNvCxnSpPr>
            <a:cxnSpLocks/>
          </p:cNvCxnSpPr>
          <p:nvPr/>
        </p:nvCxnSpPr>
        <p:spPr>
          <a:xfrm>
            <a:off x="2721992" y="5842861"/>
            <a:ext cx="523951" cy="2379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46CDD5D2-76EF-4DD0-99F5-70F3CFDFF4B6}"/>
              </a:ext>
            </a:extLst>
          </p:cNvPr>
          <p:cNvCxnSpPr/>
          <p:nvPr/>
        </p:nvCxnSpPr>
        <p:spPr>
          <a:xfrm flipH="1" flipV="1">
            <a:off x="2721992" y="5021990"/>
            <a:ext cx="935608" cy="4331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785100"/>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B67702-7569-457F-9F2B-E7DF389723B6}"/>
              </a:ext>
            </a:extLst>
          </p:cNvPr>
          <p:cNvSpPr/>
          <p:nvPr/>
        </p:nvSpPr>
        <p:spPr>
          <a:xfrm>
            <a:off x="2815524" y="181957"/>
            <a:ext cx="7056895" cy="6494085"/>
          </a:xfrm>
          <a:prstGeom prst="rect">
            <a:avLst/>
          </a:prstGeom>
          <a:ln>
            <a:solidFill>
              <a:schemeClr val="tx1"/>
            </a:solidFill>
          </a:ln>
        </p:spPr>
        <p:txBody>
          <a:bodyPr wrap="square">
            <a:spAutoFit/>
          </a:bodyPr>
          <a:lstStyle/>
          <a:p>
            <a:r>
              <a:rPr lang="en-US" sz="1300">
                <a:solidFill>
                  <a:srgbClr val="003296"/>
                </a:solidFill>
                <a:highlight>
                  <a:srgbClr val="FFFFFF"/>
                </a:highlight>
              </a:rPr>
              <a:t>&lt;xs:sequence</a:t>
            </a:r>
            <a:r>
              <a:rPr lang="en-US" sz="1300">
                <a:solidFill>
                  <a:srgbClr val="F5844C"/>
                </a:solidFill>
                <a:highlight>
                  <a:srgbClr val="FFFFFF"/>
                </a:highlight>
              </a:rPr>
              <a:t> dfdl:hiddenGroupRef</a:t>
            </a:r>
            <a:r>
              <a:rPr lang="en-US" sz="1300">
                <a:solidFill>
                  <a:srgbClr val="FF8040"/>
                </a:solidFill>
                <a:highlight>
                  <a:srgbClr val="FFFFFF"/>
                </a:highlight>
              </a:rPr>
              <a:t>=</a:t>
            </a:r>
            <a:r>
              <a:rPr lang="en-US" sz="1300">
                <a:solidFill>
                  <a:srgbClr val="993300"/>
                </a:solidFill>
                <a:highlight>
                  <a:srgbClr val="FFFFFF"/>
                </a:highlight>
              </a:rPr>
              <a:t>"hidden_optional_header_signature_Group"</a:t>
            </a:r>
            <a:r>
              <a:rPr lang="en-US" sz="1300">
                <a:solidFill>
                  <a:srgbClr val="F5844C"/>
                </a:solidFill>
                <a:highlight>
                  <a:srgbClr val="FFFFFF"/>
                </a:highlight>
              </a:rPr>
              <a:t> </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3296"/>
                </a:solidFill>
                <a:highlight>
                  <a:srgbClr val="FFFFFF"/>
                </a:highlight>
              </a:rPr>
              <a:t>&lt;xs:element</a:t>
            </a:r>
            <a:r>
              <a:rPr lang="en-US" sz="1300">
                <a:solidFill>
                  <a:srgbClr val="F5844C"/>
                </a:solidFill>
                <a:highlight>
                  <a:srgbClr val="FFFFFF"/>
                </a:highlight>
              </a:rPr>
              <a:t> name</a:t>
            </a:r>
            <a:r>
              <a:rPr lang="en-US" sz="1300">
                <a:solidFill>
                  <a:srgbClr val="FF8040"/>
                </a:solidFill>
                <a:highlight>
                  <a:srgbClr val="FFFFFF"/>
                </a:highlight>
              </a:rPr>
              <a:t>=</a:t>
            </a:r>
            <a:r>
              <a:rPr lang="en-US" sz="1300">
                <a:solidFill>
                  <a:srgbClr val="993300"/>
                </a:solidFill>
                <a:highlight>
                  <a:srgbClr val="FFFFFF"/>
                </a:highlight>
              </a:rPr>
              <a:t>'Signature'</a:t>
            </a:r>
            <a:r>
              <a:rPr lang="en-US" sz="1300">
                <a:solidFill>
                  <a:srgbClr val="F5844C"/>
                </a:solidFill>
                <a:highlight>
                  <a:srgbClr val="FFFFFF"/>
                </a:highlight>
              </a:rPr>
              <a:t> type</a:t>
            </a:r>
            <a:r>
              <a:rPr lang="en-US" sz="1300">
                <a:solidFill>
                  <a:srgbClr val="FF8040"/>
                </a:solidFill>
                <a:highlight>
                  <a:srgbClr val="FFFFFF"/>
                </a:highlight>
              </a:rPr>
              <a:t>=</a:t>
            </a:r>
            <a:r>
              <a:rPr lang="en-US" sz="1300">
                <a:solidFill>
                  <a:srgbClr val="993300"/>
                </a:solidFill>
                <a:highlight>
                  <a:srgbClr val="FFFFFF"/>
                </a:highlight>
              </a:rPr>
              <a:t>'xs:string'</a:t>
            </a:r>
            <a:r>
              <a:rPr lang="en-US" sz="1300">
                <a:solidFill>
                  <a:srgbClr val="F5844C"/>
                </a:solidFill>
                <a:highlight>
                  <a:srgbClr val="FFFFFF"/>
                </a:highlight>
              </a:rPr>
              <a:t> dfdl:inputValueCalc</a:t>
            </a:r>
            <a:r>
              <a:rPr lang="en-US" sz="1300">
                <a:solidFill>
                  <a:srgbClr val="FF8040"/>
                </a:solidFill>
                <a:highlight>
                  <a:srgbClr val="FFFFFF"/>
                </a:highlight>
              </a:rPr>
              <a:t>=</a:t>
            </a:r>
            <a:r>
              <a:rPr lang="en-US" sz="1300">
                <a:solidFill>
                  <a:srgbClr val="993300"/>
                </a:solidFill>
                <a:highlight>
                  <a:srgbClr val="FFFFFF"/>
                </a:highlight>
              </a:rPr>
              <a:t>'{</a:t>
            </a:r>
            <a:br>
              <a:rPr lang="en-US" sz="1300">
                <a:solidFill>
                  <a:srgbClr val="000000"/>
                </a:solidFill>
                <a:highlight>
                  <a:srgbClr val="FFFFFF"/>
                </a:highlight>
              </a:rPr>
            </a:br>
            <a:r>
              <a:rPr lang="en-US" sz="1300">
                <a:solidFill>
                  <a:srgbClr val="993300"/>
                </a:solidFill>
                <a:highlight>
                  <a:srgbClr val="FFFFFF"/>
                </a:highlight>
              </a:rPr>
              <a:t>    	if (../Hidden_signature eq 267) then "this is a 32 bit file" </a:t>
            </a:r>
            <a:br>
              <a:rPr lang="en-US" sz="1300">
                <a:solidFill>
                  <a:srgbClr val="000000"/>
                </a:solidFill>
                <a:highlight>
                  <a:srgbClr val="FFFFFF"/>
                </a:highlight>
              </a:rPr>
            </a:br>
            <a:r>
              <a:rPr lang="en-US" sz="1300">
                <a:solidFill>
                  <a:srgbClr val="993300"/>
                </a:solidFill>
                <a:highlight>
                  <a:srgbClr val="FFFFFF"/>
                </a:highlight>
              </a:rPr>
              <a:t>    	else if (../Hidden_signature eq 523) then "this is a 64 bit file"</a:t>
            </a:r>
            <a:br>
              <a:rPr lang="en-US" sz="1300">
                <a:solidFill>
                  <a:srgbClr val="000000"/>
                </a:solidFill>
                <a:highlight>
                  <a:srgbClr val="FFFFFF"/>
                </a:highlight>
              </a:rPr>
            </a:br>
            <a:r>
              <a:rPr lang="en-US" sz="1300">
                <a:solidFill>
                  <a:srgbClr val="993300"/>
                </a:solidFill>
                <a:highlight>
                  <a:srgbClr val="FFFFFF"/>
                </a:highlight>
              </a:rPr>
              <a:t>    	else if (../Hidden_signature eq 263) then "this file is a ROM image"</a:t>
            </a:r>
            <a:br>
              <a:rPr lang="en-US" sz="1300">
                <a:solidFill>
                  <a:srgbClr val="000000"/>
                </a:solidFill>
                <a:highlight>
                  <a:srgbClr val="FFFFFF"/>
                </a:highlight>
              </a:rPr>
            </a:br>
            <a:r>
              <a:rPr lang="en-US" sz="1300">
                <a:solidFill>
                  <a:srgbClr val="993300"/>
                </a:solidFill>
                <a:highlight>
                  <a:srgbClr val="FFFFFF"/>
                </a:highlight>
              </a:rPr>
              <a:t>    	else fn:error("The optional header has an unknown signature value")}’</a:t>
            </a:r>
            <a:r>
              <a:rPr lang="en-US" sz="1300">
                <a:solidFill>
                  <a:srgbClr val="000000"/>
                </a:solidFill>
                <a:highlight>
                  <a:srgbClr val="FFFFFF"/>
                </a:highlight>
              </a:rPr>
              <a:t> </a:t>
            </a:r>
            <a:r>
              <a:rPr lang="en-US" sz="1300">
                <a:solidFill>
                  <a:srgbClr val="000096"/>
                </a:solidFill>
                <a:highlight>
                  <a:srgbClr val="FFFFFF"/>
                </a:highlight>
              </a:rPr>
              <a:t>/&gt; </a:t>
            </a:r>
          </a:p>
          <a:p>
            <a:r>
              <a:rPr lang="en-US" sz="1300">
                <a:solidFill>
                  <a:srgbClr val="003296"/>
                </a:solidFill>
                <a:highlight>
                  <a:srgbClr val="FFFF00"/>
                </a:highlight>
              </a:rPr>
              <a:t>&lt;xs:choice&gt;</a:t>
            </a:r>
            <a:br>
              <a:rPr lang="en-US" sz="1300">
                <a:solidFill>
                  <a:srgbClr val="000000"/>
                </a:solidFill>
              </a:rPr>
            </a:br>
            <a:r>
              <a:rPr lang="en-US" sz="1300">
                <a:solidFill>
                  <a:srgbClr val="000000"/>
                </a:solidFill>
                <a:highlight>
                  <a:srgbClr val="FFFFFF"/>
                </a:highlight>
              </a:rPr>
              <a:t>     </a:t>
            </a:r>
            <a:r>
              <a:rPr lang="en-US" sz="1300">
                <a:solidFill>
                  <a:srgbClr val="003296"/>
                </a:solidFill>
                <a:highlight>
                  <a:srgbClr val="FFFFFF"/>
                </a:highlight>
              </a:rPr>
              <a:t>&lt;xs:sequence&gt;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a:t>
            </a:r>
            <a:r>
              <a:rPr lang="en-US" sz="1300">
                <a:solidFill>
                  <a:srgbClr val="F5844C"/>
                </a:solidFill>
                <a:highlight>
                  <a:srgbClr val="FFFFFF"/>
                </a:highlight>
              </a:rPr>
              <a:t> source</a:t>
            </a:r>
            <a:r>
              <a:rPr lang="en-US" sz="1300">
                <a:solidFill>
                  <a:srgbClr val="FF8040"/>
                </a:solidFill>
                <a:highlight>
                  <a:srgbClr val="FFFFFF"/>
                </a:highlight>
              </a:rPr>
              <a:t>=</a:t>
            </a:r>
            <a:r>
              <a:rPr lang="en-US" sz="1300">
                <a:solidFill>
                  <a:srgbClr val="993300"/>
                </a:solidFill>
                <a:highlight>
                  <a:srgbClr val="FFFFFF"/>
                </a:highlight>
              </a:rPr>
              <a:t>"http://www.ogf.org/dfdl/"</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0096"/>
                </a:solidFill>
                <a:highlight>
                  <a:srgbClr val="FFFFFF"/>
                </a:highlight>
              </a:rPr>
              <a:t>&lt;dfdl:discriminator</a:t>
            </a:r>
            <a:r>
              <a:rPr lang="en-US" sz="1300">
                <a:solidFill>
                  <a:srgbClr val="F5844C"/>
                </a:solidFill>
                <a:highlight>
                  <a:srgbClr val="FFFFFF"/>
                </a:highlight>
              </a:rPr>
              <a:t> test</a:t>
            </a:r>
            <a:r>
              <a:rPr lang="en-US" sz="1300">
                <a:solidFill>
                  <a:srgbClr val="FF8040"/>
                </a:solidFill>
                <a:highlight>
                  <a:srgbClr val="FFFFFF"/>
                </a:highlight>
              </a:rPr>
              <a:t>=</a:t>
            </a:r>
            <a:r>
              <a:rPr lang="en-US" sz="1300">
                <a:solidFill>
                  <a:srgbClr val="993300"/>
                </a:solidFill>
                <a:highlight>
                  <a:srgbClr val="FFFFFF"/>
                </a:highlight>
              </a:rPr>
              <a:t>"{Hidden_signature eq 267}"</a:t>
            </a:r>
            <a:r>
              <a:rPr lang="en-US" sz="1300">
                <a:solidFill>
                  <a:srgbClr val="F5844C"/>
                </a:solidFill>
                <a:highlight>
                  <a:srgbClr val="FFFFFF"/>
                </a:highlight>
              </a:rPr>
              <a:t> </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p>
          <a:p>
            <a:r>
              <a:rPr lang="en-US" sz="1300">
                <a:solidFill>
                  <a:srgbClr val="003296"/>
                </a:solidFill>
                <a:highlight>
                  <a:srgbClr val="FFFFFF"/>
                </a:highlight>
              </a:rPr>
              <a:t>            </a:t>
            </a:r>
            <a:r>
              <a:rPr lang="en-US" sz="1300" i="1">
                <a:solidFill>
                  <a:srgbClr val="003296"/>
                </a:solidFill>
                <a:highlight>
                  <a:srgbClr val="FFFFFF"/>
                </a:highlight>
              </a:rPr>
              <a:t>element declarations for 32-bit executable</a:t>
            </a:r>
          </a:p>
          <a:p>
            <a:r>
              <a:rPr lang="en-US" sz="1300" i="1">
                <a:solidFill>
                  <a:srgbClr val="003296"/>
                </a:solidFill>
                <a:highlight>
                  <a:srgbClr val="FFFFFF"/>
                </a:highlight>
              </a:rPr>
              <a:t>     </a:t>
            </a:r>
            <a:r>
              <a:rPr lang="en-US" sz="1300">
                <a:solidFill>
                  <a:srgbClr val="003296"/>
                </a:solidFill>
                <a:highlight>
                  <a:srgbClr val="FFFFFF"/>
                </a:highlight>
              </a:rPr>
              <a:t>&lt;/xs:sequence&gt;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&lt;xs:sequence&gt;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a:t>
            </a:r>
            <a:r>
              <a:rPr lang="en-US" sz="1300">
                <a:solidFill>
                  <a:srgbClr val="F5844C"/>
                </a:solidFill>
                <a:highlight>
                  <a:srgbClr val="FFFFFF"/>
                </a:highlight>
              </a:rPr>
              <a:t> source</a:t>
            </a:r>
            <a:r>
              <a:rPr lang="en-US" sz="1300">
                <a:solidFill>
                  <a:srgbClr val="FF8040"/>
                </a:solidFill>
                <a:highlight>
                  <a:srgbClr val="FFFFFF"/>
                </a:highlight>
              </a:rPr>
              <a:t>=</a:t>
            </a:r>
            <a:r>
              <a:rPr lang="en-US" sz="1300">
                <a:solidFill>
                  <a:srgbClr val="993300"/>
                </a:solidFill>
                <a:highlight>
                  <a:srgbClr val="FFFFFF"/>
                </a:highlight>
              </a:rPr>
              <a:t>"http://www.ogf.org/dfdl/"</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0096"/>
                </a:solidFill>
                <a:highlight>
                  <a:srgbClr val="FFFFFF"/>
                </a:highlight>
              </a:rPr>
              <a:t>&lt;dfdl:discriminator</a:t>
            </a:r>
            <a:r>
              <a:rPr lang="en-US" sz="1300">
                <a:solidFill>
                  <a:srgbClr val="F5844C"/>
                </a:solidFill>
                <a:highlight>
                  <a:srgbClr val="FFFFFF"/>
                </a:highlight>
              </a:rPr>
              <a:t> test</a:t>
            </a:r>
            <a:r>
              <a:rPr lang="en-US" sz="1300">
                <a:solidFill>
                  <a:srgbClr val="FF8040"/>
                </a:solidFill>
                <a:highlight>
                  <a:srgbClr val="FFFFFF"/>
                </a:highlight>
              </a:rPr>
              <a:t>=</a:t>
            </a:r>
            <a:r>
              <a:rPr lang="en-US" sz="1300">
                <a:solidFill>
                  <a:srgbClr val="993300"/>
                </a:solidFill>
                <a:highlight>
                  <a:srgbClr val="FFFFFF"/>
                </a:highlight>
              </a:rPr>
              <a:t>"{Hidden_signature eq 523}"</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p>
          <a:p>
            <a:r>
              <a:rPr lang="en-US" sz="1300">
                <a:solidFill>
                  <a:srgbClr val="003296"/>
                </a:solidFill>
                <a:highlight>
                  <a:srgbClr val="FFFFFF"/>
                </a:highlight>
              </a:rPr>
              <a:t>            </a:t>
            </a:r>
            <a:r>
              <a:rPr lang="en-US" sz="1300" i="1">
                <a:solidFill>
                  <a:srgbClr val="003296"/>
                </a:solidFill>
                <a:highlight>
                  <a:srgbClr val="FFFFFF"/>
                </a:highlight>
              </a:rPr>
              <a:t>element declarations for 64-bit executable</a:t>
            </a:r>
          </a:p>
          <a:p>
            <a:r>
              <a:rPr lang="en-US" sz="1300" i="1">
                <a:solidFill>
                  <a:srgbClr val="003296"/>
                </a:solidFill>
                <a:highlight>
                  <a:srgbClr val="FFFFFF"/>
                </a:highlight>
              </a:rPr>
              <a:t>     </a:t>
            </a:r>
            <a:r>
              <a:rPr lang="en-US" sz="1300">
                <a:solidFill>
                  <a:srgbClr val="003296"/>
                </a:solidFill>
                <a:highlight>
                  <a:srgbClr val="FFFFFF"/>
                </a:highlight>
              </a:rPr>
              <a:t>&lt;/xs:sequence&gt;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&lt;xs:sequence&gt;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a:t>
            </a:r>
            <a:r>
              <a:rPr lang="en-US" sz="1300">
                <a:solidFill>
                  <a:srgbClr val="F5844C"/>
                </a:solidFill>
                <a:highlight>
                  <a:srgbClr val="FFFFFF"/>
                </a:highlight>
              </a:rPr>
              <a:t> source</a:t>
            </a:r>
            <a:r>
              <a:rPr lang="en-US" sz="1300">
                <a:solidFill>
                  <a:srgbClr val="FF8040"/>
                </a:solidFill>
                <a:highlight>
                  <a:srgbClr val="FFFFFF"/>
                </a:highlight>
              </a:rPr>
              <a:t>=</a:t>
            </a:r>
            <a:r>
              <a:rPr lang="en-US" sz="1300">
                <a:solidFill>
                  <a:srgbClr val="993300"/>
                </a:solidFill>
                <a:highlight>
                  <a:srgbClr val="FFFFFF"/>
                </a:highlight>
              </a:rPr>
              <a:t>"http://www.ogf.org/dfdl/"</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0096"/>
                </a:solidFill>
                <a:highlight>
                  <a:srgbClr val="FFFFFF"/>
                </a:highlight>
              </a:rPr>
              <a:t>&lt;dfdl:discriminator</a:t>
            </a:r>
            <a:r>
              <a:rPr lang="en-US" sz="1300">
                <a:solidFill>
                  <a:srgbClr val="F5844C"/>
                </a:solidFill>
                <a:highlight>
                  <a:srgbClr val="FFFFFF"/>
                </a:highlight>
              </a:rPr>
              <a:t> test</a:t>
            </a:r>
            <a:r>
              <a:rPr lang="en-US" sz="1300">
                <a:solidFill>
                  <a:srgbClr val="FF8040"/>
                </a:solidFill>
                <a:highlight>
                  <a:srgbClr val="FFFFFF"/>
                </a:highlight>
              </a:rPr>
              <a:t>=</a:t>
            </a:r>
            <a:r>
              <a:rPr lang="en-US" sz="1300">
                <a:solidFill>
                  <a:srgbClr val="993300"/>
                </a:solidFill>
                <a:highlight>
                  <a:srgbClr val="FFFFFF"/>
                </a:highlight>
              </a:rPr>
              <a:t>"{Hidden_signature eq 263}"</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p>
          <a:p>
            <a:r>
              <a:rPr lang="en-US" sz="1300">
                <a:solidFill>
                  <a:srgbClr val="003296"/>
                </a:solidFill>
                <a:highlight>
                  <a:srgbClr val="FFFFFF"/>
                </a:highlight>
              </a:rPr>
              <a:t>            </a:t>
            </a:r>
            <a:r>
              <a:rPr lang="en-US" sz="1300" i="1">
                <a:solidFill>
                  <a:srgbClr val="003296"/>
                </a:solidFill>
                <a:highlight>
                  <a:srgbClr val="FFFFFF"/>
                </a:highlight>
              </a:rPr>
              <a:t>element declarations for ROM image</a:t>
            </a:r>
          </a:p>
          <a:p>
            <a:r>
              <a:rPr lang="en-US" sz="1300" i="1">
                <a:solidFill>
                  <a:srgbClr val="003296"/>
                </a:solidFill>
                <a:highlight>
                  <a:srgbClr val="FFFFFF"/>
                </a:highlight>
              </a:rPr>
              <a:t>     </a:t>
            </a:r>
            <a:r>
              <a:rPr lang="en-US" sz="1300">
                <a:solidFill>
                  <a:srgbClr val="003296"/>
                </a:solidFill>
                <a:highlight>
                  <a:srgbClr val="FFFFFF"/>
                </a:highlight>
              </a:rPr>
              <a:t>&lt;/xs:sequence&gt;</a:t>
            </a:r>
          </a:p>
          <a:p>
            <a:r>
              <a:rPr lang="en-US" sz="1300">
                <a:solidFill>
                  <a:srgbClr val="003296"/>
                </a:solidFill>
                <a:highlight>
                  <a:srgbClr val="FFFF00"/>
                </a:highlight>
              </a:rPr>
              <a:t>&lt;/xs:choice&gt;</a:t>
            </a:r>
          </a:p>
        </p:txBody>
      </p:sp>
      <p:sp>
        <p:nvSpPr>
          <p:cNvPr id="2" name="Rectangle 1">
            <a:extLst>
              <a:ext uri="{FF2B5EF4-FFF2-40B4-BE49-F238E27FC236}">
                <a16:creationId xmlns:a16="http://schemas.microsoft.com/office/drawing/2014/main" id="{8F3DADD0-7438-4908-9E99-E8723F6377FF}"/>
              </a:ext>
            </a:extLst>
          </p:cNvPr>
          <p:cNvSpPr/>
          <p:nvPr/>
        </p:nvSpPr>
        <p:spPr>
          <a:xfrm>
            <a:off x="3037668" y="1611824"/>
            <a:ext cx="4587498" cy="15808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E055A20-BA4C-4672-A415-CE0D3F5413AF}"/>
              </a:ext>
            </a:extLst>
          </p:cNvPr>
          <p:cNvSpPr/>
          <p:nvPr/>
        </p:nvSpPr>
        <p:spPr>
          <a:xfrm>
            <a:off x="3037668" y="3192651"/>
            <a:ext cx="4587498" cy="15808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9172266-67FE-4875-88E7-74A90E8DEBA9}"/>
              </a:ext>
            </a:extLst>
          </p:cNvPr>
          <p:cNvSpPr/>
          <p:nvPr/>
        </p:nvSpPr>
        <p:spPr>
          <a:xfrm>
            <a:off x="3037668" y="4773478"/>
            <a:ext cx="4587498" cy="15808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Brace 8">
            <a:extLst>
              <a:ext uri="{FF2B5EF4-FFF2-40B4-BE49-F238E27FC236}">
                <a16:creationId xmlns:a16="http://schemas.microsoft.com/office/drawing/2014/main" id="{0C83FBD6-6D0C-409C-B054-9210A617CC6A}"/>
              </a:ext>
            </a:extLst>
          </p:cNvPr>
          <p:cNvSpPr/>
          <p:nvPr/>
        </p:nvSpPr>
        <p:spPr>
          <a:xfrm>
            <a:off x="2084522" y="1675256"/>
            <a:ext cx="573437" cy="466499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9F97DA63-F782-496F-8758-E74DCAC5ED80}"/>
              </a:ext>
            </a:extLst>
          </p:cNvPr>
          <p:cNvSpPr txBox="1"/>
          <p:nvPr/>
        </p:nvSpPr>
        <p:spPr>
          <a:xfrm>
            <a:off x="727996" y="3684585"/>
            <a:ext cx="1276311" cy="646331"/>
          </a:xfrm>
          <a:prstGeom prst="rect">
            <a:avLst/>
          </a:prstGeom>
          <a:noFill/>
        </p:spPr>
        <p:txBody>
          <a:bodyPr wrap="none" rtlCol="0">
            <a:spAutoFit/>
          </a:bodyPr>
          <a:lstStyle/>
          <a:p>
            <a:pPr algn="ctr"/>
            <a:r>
              <a:rPr lang="en-US"/>
              <a:t>A choice of </a:t>
            </a:r>
          </a:p>
          <a:p>
            <a:pPr algn="ctr"/>
            <a:r>
              <a:rPr lang="en-US"/>
              <a:t>sequences</a:t>
            </a:r>
          </a:p>
        </p:txBody>
      </p:sp>
    </p:spTree>
    <p:extLst>
      <p:ext uri="{BB962C8B-B14F-4D97-AF65-F5344CB8AC3E}">
        <p14:creationId xmlns:p14="http://schemas.microsoft.com/office/powerpoint/2010/main" val="907676347"/>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B67702-7569-457F-9F2B-E7DF389723B6}"/>
              </a:ext>
            </a:extLst>
          </p:cNvPr>
          <p:cNvSpPr/>
          <p:nvPr/>
        </p:nvSpPr>
        <p:spPr>
          <a:xfrm>
            <a:off x="2815524" y="181957"/>
            <a:ext cx="7056895" cy="6494085"/>
          </a:xfrm>
          <a:prstGeom prst="rect">
            <a:avLst/>
          </a:prstGeom>
          <a:ln>
            <a:solidFill>
              <a:schemeClr val="tx1"/>
            </a:solidFill>
          </a:ln>
        </p:spPr>
        <p:txBody>
          <a:bodyPr wrap="square">
            <a:spAutoFit/>
          </a:bodyPr>
          <a:lstStyle/>
          <a:p>
            <a:r>
              <a:rPr lang="en-US" sz="1300">
                <a:solidFill>
                  <a:srgbClr val="003296"/>
                </a:solidFill>
                <a:highlight>
                  <a:srgbClr val="FFFFFF"/>
                </a:highlight>
              </a:rPr>
              <a:t>&lt;xs:sequence</a:t>
            </a:r>
            <a:r>
              <a:rPr lang="en-US" sz="1300">
                <a:solidFill>
                  <a:srgbClr val="F5844C"/>
                </a:solidFill>
                <a:highlight>
                  <a:srgbClr val="FFFFFF"/>
                </a:highlight>
              </a:rPr>
              <a:t> dfdl:hiddenGroupRef</a:t>
            </a:r>
            <a:r>
              <a:rPr lang="en-US" sz="1300">
                <a:solidFill>
                  <a:srgbClr val="FF8040"/>
                </a:solidFill>
                <a:highlight>
                  <a:srgbClr val="FFFFFF"/>
                </a:highlight>
              </a:rPr>
              <a:t>=</a:t>
            </a:r>
            <a:r>
              <a:rPr lang="en-US" sz="1300">
                <a:solidFill>
                  <a:srgbClr val="993300"/>
                </a:solidFill>
                <a:highlight>
                  <a:srgbClr val="FFFFFF"/>
                </a:highlight>
              </a:rPr>
              <a:t>"hidden_optional_header_signature_Group"</a:t>
            </a:r>
            <a:r>
              <a:rPr lang="en-US" sz="1300">
                <a:solidFill>
                  <a:srgbClr val="F5844C"/>
                </a:solidFill>
                <a:highlight>
                  <a:srgbClr val="FFFFFF"/>
                </a:highlight>
              </a:rPr>
              <a:t> </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3296"/>
                </a:solidFill>
                <a:highlight>
                  <a:srgbClr val="FFFFFF"/>
                </a:highlight>
              </a:rPr>
              <a:t>&lt;xs:element</a:t>
            </a:r>
            <a:r>
              <a:rPr lang="en-US" sz="1300">
                <a:solidFill>
                  <a:srgbClr val="F5844C"/>
                </a:solidFill>
                <a:highlight>
                  <a:srgbClr val="FFFFFF"/>
                </a:highlight>
              </a:rPr>
              <a:t> name</a:t>
            </a:r>
            <a:r>
              <a:rPr lang="en-US" sz="1300">
                <a:solidFill>
                  <a:srgbClr val="FF8040"/>
                </a:solidFill>
                <a:highlight>
                  <a:srgbClr val="FFFFFF"/>
                </a:highlight>
              </a:rPr>
              <a:t>=</a:t>
            </a:r>
            <a:r>
              <a:rPr lang="en-US" sz="1300">
                <a:solidFill>
                  <a:srgbClr val="993300"/>
                </a:solidFill>
                <a:highlight>
                  <a:srgbClr val="FFFFFF"/>
                </a:highlight>
              </a:rPr>
              <a:t>'Signature'</a:t>
            </a:r>
            <a:r>
              <a:rPr lang="en-US" sz="1300">
                <a:solidFill>
                  <a:srgbClr val="F5844C"/>
                </a:solidFill>
                <a:highlight>
                  <a:srgbClr val="FFFFFF"/>
                </a:highlight>
              </a:rPr>
              <a:t> type</a:t>
            </a:r>
            <a:r>
              <a:rPr lang="en-US" sz="1300">
                <a:solidFill>
                  <a:srgbClr val="FF8040"/>
                </a:solidFill>
                <a:highlight>
                  <a:srgbClr val="FFFFFF"/>
                </a:highlight>
              </a:rPr>
              <a:t>=</a:t>
            </a:r>
            <a:r>
              <a:rPr lang="en-US" sz="1300">
                <a:solidFill>
                  <a:srgbClr val="993300"/>
                </a:solidFill>
                <a:highlight>
                  <a:srgbClr val="FFFFFF"/>
                </a:highlight>
              </a:rPr>
              <a:t>'xs:string'</a:t>
            </a:r>
            <a:r>
              <a:rPr lang="en-US" sz="1300">
                <a:solidFill>
                  <a:srgbClr val="F5844C"/>
                </a:solidFill>
                <a:highlight>
                  <a:srgbClr val="FFFFFF"/>
                </a:highlight>
              </a:rPr>
              <a:t> dfdl:inputValueCalc</a:t>
            </a:r>
            <a:r>
              <a:rPr lang="en-US" sz="1300">
                <a:solidFill>
                  <a:srgbClr val="FF8040"/>
                </a:solidFill>
                <a:highlight>
                  <a:srgbClr val="FFFFFF"/>
                </a:highlight>
              </a:rPr>
              <a:t>=</a:t>
            </a:r>
            <a:r>
              <a:rPr lang="en-US" sz="1300">
                <a:solidFill>
                  <a:srgbClr val="993300"/>
                </a:solidFill>
                <a:highlight>
                  <a:srgbClr val="FFFFFF"/>
                </a:highlight>
              </a:rPr>
              <a:t>'{</a:t>
            </a:r>
            <a:br>
              <a:rPr lang="en-US" sz="1300">
                <a:solidFill>
                  <a:srgbClr val="000000"/>
                </a:solidFill>
                <a:highlight>
                  <a:srgbClr val="FFFFFF"/>
                </a:highlight>
              </a:rPr>
            </a:br>
            <a:r>
              <a:rPr lang="en-US" sz="1300">
                <a:solidFill>
                  <a:srgbClr val="993300"/>
                </a:solidFill>
                <a:highlight>
                  <a:srgbClr val="FFFFFF"/>
                </a:highlight>
              </a:rPr>
              <a:t>    	if (../Hidden_signature eq 267) then "this is a 32 bit file" </a:t>
            </a:r>
            <a:br>
              <a:rPr lang="en-US" sz="1300">
                <a:solidFill>
                  <a:srgbClr val="000000"/>
                </a:solidFill>
                <a:highlight>
                  <a:srgbClr val="FFFFFF"/>
                </a:highlight>
              </a:rPr>
            </a:br>
            <a:r>
              <a:rPr lang="en-US" sz="1300">
                <a:solidFill>
                  <a:srgbClr val="993300"/>
                </a:solidFill>
                <a:highlight>
                  <a:srgbClr val="FFFFFF"/>
                </a:highlight>
              </a:rPr>
              <a:t>    	else if (../Hidden_signature eq 523) then "this is a 64 bit file"</a:t>
            </a:r>
            <a:br>
              <a:rPr lang="en-US" sz="1300">
                <a:solidFill>
                  <a:srgbClr val="000000"/>
                </a:solidFill>
                <a:highlight>
                  <a:srgbClr val="FFFFFF"/>
                </a:highlight>
              </a:rPr>
            </a:br>
            <a:r>
              <a:rPr lang="en-US" sz="1300">
                <a:solidFill>
                  <a:srgbClr val="993300"/>
                </a:solidFill>
                <a:highlight>
                  <a:srgbClr val="FFFFFF"/>
                </a:highlight>
              </a:rPr>
              <a:t>    	else if (../Hidden_signature eq 263) then "this file is a ROM image"</a:t>
            </a:r>
            <a:br>
              <a:rPr lang="en-US" sz="1300">
                <a:solidFill>
                  <a:srgbClr val="000000"/>
                </a:solidFill>
                <a:highlight>
                  <a:srgbClr val="FFFFFF"/>
                </a:highlight>
              </a:rPr>
            </a:br>
            <a:r>
              <a:rPr lang="en-US" sz="1300">
                <a:solidFill>
                  <a:srgbClr val="993300"/>
                </a:solidFill>
                <a:highlight>
                  <a:srgbClr val="FFFFFF"/>
                </a:highlight>
              </a:rPr>
              <a:t>    	else fn:error("The optional header has an unknown signature value")}’</a:t>
            </a:r>
            <a:r>
              <a:rPr lang="en-US" sz="1300">
                <a:solidFill>
                  <a:srgbClr val="000000"/>
                </a:solidFill>
                <a:highlight>
                  <a:srgbClr val="FFFFFF"/>
                </a:highlight>
              </a:rPr>
              <a:t> </a:t>
            </a:r>
            <a:r>
              <a:rPr lang="en-US" sz="1300">
                <a:solidFill>
                  <a:srgbClr val="000096"/>
                </a:solidFill>
                <a:highlight>
                  <a:srgbClr val="FFFFFF"/>
                </a:highlight>
              </a:rPr>
              <a:t>/&gt; </a:t>
            </a:r>
          </a:p>
          <a:p>
            <a:r>
              <a:rPr lang="en-US" sz="1300">
                <a:solidFill>
                  <a:srgbClr val="003296"/>
                </a:solidFill>
                <a:highlight>
                  <a:srgbClr val="FFFF00"/>
                </a:highlight>
              </a:rPr>
              <a:t>&lt;xs:choice&gt;</a:t>
            </a:r>
            <a:br>
              <a:rPr lang="en-US" sz="1300">
                <a:solidFill>
                  <a:srgbClr val="000000"/>
                </a:solidFill>
              </a:rPr>
            </a:br>
            <a:r>
              <a:rPr lang="en-US" sz="1300">
                <a:solidFill>
                  <a:srgbClr val="000000"/>
                </a:solidFill>
                <a:highlight>
                  <a:srgbClr val="FFFFFF"/>
                </a:highlight>
              </a:rPr>
              <a:t>     </a:t>
            </a:r>
            <a:r>
              <a:rPr lang="en-US" sz="1300">
                <a:solidFill>
                  <a:srgbClr val="003296"/>
                </a:solidFill>
                <a:highlight>
                  <a:srgbClr val="FFFFFF"/>
                </a:highlight>
              </a:rPr>
              <a:t>&lt;xs:sequence&gt;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a:t>
            </a:r>
            <a:r>
              <a:rPr lang="en-US" sz="1300">
                <a:solidFill>
                  <a:srgbClr val="F5844C"/>
                </a:solidFill>
                <a:highlight>
                  <a:srgbClr val="FFFFFF"/>
                </a:highlight>
              </a:rPr>
              <a:t> source</a:t>
            </a:r>
            <a:r>
              <a:rPr lang="en-US" sz="1300">
                <a:solidFill>
                  <a:srgbClr val="FF8040"/>
                </a:solidFill>
                <a:highlight>
                  <a:srgbClr val="FFFFFF"/>
                </a:highlight>
              </a:rPr>
              <a:t>=</a:t>
            </a:r>
            <a:r>
              <a:rPr lang="en-US" sz="1300">
                <a:solidFill>
                  <a:srgbClr val="993300"/>
                </a:solidFill>
                <a:highlight>
                  <a:srgbClr val="FFFFFF"/>
                </a:highlight>
              </a:rPr>
              <a:t>"http://www.ogf.org/dfdl/"</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0096"/>
                </a:solidFill>
                <a:highlight>
                  <a:srgbClr val="FFFFFF"/>
                </a:highlight>
              </a:rPr>
              <a:t>&lt;dfdl:discriminator</a:t>
            </a:r>
            <a:r>
              <a:rPr lang="en-US" sz="1300">
                <a:solidFill>
                  <a:srgbClr val="F5844C"/>
                </a:solidFill>
                <a:highlight>
                  <a:srgbClr val="FFFFFF"/>
                </a:highlight>
              </a:rPr>
              <a:t> test</a:t>
            </a:r>
            <a:r>
              <a:rPr lang="en-US" sz="1300">
                <a:solidFill>
                  <a:srgbClr val="FF8040"/>
                </a:solidFill>
                <a:highlight>
                  <a:srgbClr val="FFFFFF"/>
                </a:highlight>
              </a:rPr>
              <a:t>=</a:t>
            </a:r>
            <a:r>
              <a:rPr lang="en-US" sz="1300">
                <a:solidFill>
                  <a:srgbClr val="993300"/>
                </a:solidFill>
                <a:highlight>
                  <a:srgbClr val="FFFFFF"/>
                </a:highlight>
              </a:rPr>
              <a:t>"{Hidden_signature eq 267}"</a:t>
            </a:r>
            <a:r>
              <a:rPr lang="en-US" sz="1300">
                <a:solidFill>
                  <a:srgbClr val="F5844C"/>
                </a:solidFill>
                <a:highlight>
                  <a:srgbClr val="FFFFFF"/>
                </a:highlight>
              </a:rPr>
              <a:t> </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p>
          <a:p>
            <a:r>
              <a:rPr lang="en-US" sz="1300">
                <a:solidFill>
                  <a:srgbClr val="003296"/>
                </a:solidFill>
                <a:highlight>
                  <a:srgbClr val="FFFFFF"/>
                </a:highlight>
              </a:rPr>
              <a:t>            </a:t>
            </a:r>
            <a:r>
              <a:rPr lang="en-US" sz="1300" i="1">
                <a:solidFill>
                  <a:srgbClr val="003296"/>
                </a:solidFill>
                <a:highlight>
                  <a:srgbClr val="FFFFFF"/>
                </a:highlight>
              </a:rPr>
              <a:t>element declarations for 32-bit executable</a:t>
            </a:r>
          </a:p>
          <a:p>
            <a:r>
              <a:rPr lang="en-US" sz="1300" i="1">
                <a:solidFill>
                  <a:srgbClr val="003296"/>
                </a:solidFill>
                <a:highlight>
                  <a:srgbClr val="FFFFFF"/>
                </a:highlight>
              </a:rPr>
              <a:t>     </a:t>
            </a:r>
            <a:r>
              <a:rPr lang="en-US" sz="1300">
                <a:solidFill>
                  <a:srgbClr val="003296"/>
                </a:solidFill>
                <a:highlight>
                  <a:srgbClr val="FFFFFF"/>
                </a:highlight>
              </a:rPr>
              <a:t>&lt;/xs:sequence&gt;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&lt;xs:sequence&gt;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a:t>
            </a:r>
            <a:r>
              <a:rPr lang="en-US" sz="1300">
                <a:solidFill>
                  <a:srgbClr val="F5844C"/>
                </a:solidFill>
                <a:highlight>
                  <a:srgbClr val="FFFFFF"/>
                </a:highlight>
              </a:rPr>
              <a:t> source</a:t>
            </a:r>
            <a:r>
              <a:rPr lang="en-US" sz="1300">
                <a:solidFill>
                  <a:srgbClr val="FF8040"/>
                </a:solidFill>
                <a:highlight>
                  <a:srgbClr val="FFFFFF"/>
                </a:highlight>
              </a:rPr>
              <a:t>=</a:t>
            </a:r>
            <a:r>
              <a:rPr lang="en-US" sz="1300">
                <a:solidFill>
                  <a:srgbClr val="993300"/>
                </a:solidFill>
                <a:highlight>
                  <a:srgbClr val="FFFFFF"/>
                </a:highlight>
              </a:rPr>
              <a:t>"http://www.ogf.org/dfdl/"</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0096"/>
                </a:solidFill>
                <a:highlight>
                  <a:srgbClr val="FFFFFF"/>
                </a:highlight>
              </a:rPr>
              <a:t>&lt;dfdl:discriminator</a:t>
            </a:r>
            <a:r>
              <a:rPr lang="en-US" sz="1300">
                <a:solidFill>
                  <a:srgbClr val="F5844C"/>
                </a:solidFill>
                <a:highlight>
                  <a:srgbClr val="FFFFFF"/>
                </a:highlight>
              </a:rPr>
              <a:t> test</a:t>
            </a:r>
            <a:r>
              <a:rPr lang="en-US" sz="1300">
                <a:solidFill>
                  <a:srgbClr val="FF8040"/>
                </a:solidFill>
                <a:highlight>
                  <a:srgbClr val="FFFFFF"/>
                </a:highlight>
              </a:rPr>
              <a:t>=</a:t>
            </a:r>
            <a:r>
              <a:rPr lang="en-US" sz="1300">
                <a:solidFill>
                  <a:srgbClr val="993300"/>
                </a:solidFill>
                <a:highlight>
                  <a:srgbClr val="FFFFFF"/>
                </a:highlight>
              </a:rPr>
              <a:t>"{Hidden_signature eq 523}"</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p>
          <a:p>
            <a:r>
              <a:rPr lang="en-US" sz="1300">
                <a:solidFill>
                  <a:srgbClr val="003296"/>
                </a:solidFill>
                <a:highlight>
                  <a:srgbClr val="FFFFFF"/>
                </a:highlight>
              </a:rPr>
              <a:t>            </a:t>
            </a:r>
            <a:r>
              <a:rPr lang="en-US" sz="1300" i="1">
                <a:solidFill>
                  <a:srgbClr val="003296"/>
                </a:solidFill>
                <a:highlight>
                  <a:srgbClr val="FFFFFF"/>
                </a:highlight>
              </a:rPr>
              <a:t>element declarations for 64-bit executable</a:t>
            </a:r>
          </a:p>
          <a:p>
            <a:r>
              <a:rPr lang="en-US" sz="1300" i="1">
                <a:solidFill>
                  <a:srgbClr val="003296"/>
                </a:solidFill>
                <a:highlight>
                  <a:srgbClr val="FFFFFF"/>
                </a:highlight>
              </a:rPr>
              <a:t>     </a:t>
            </a:r>
            <a:r>
              <a:rPr lang="en-US" sz="1300">
                <a:solidFill>
                  <a:srgbClr val="003296"/>
                </a:solidFill>
                <a:highlight>
                  <a:srgbClr val="FFFFFF"/>
                </a:highlight>
              </a:rPr>
              <a:t>&lt;/xs:sequence&gt;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&lt;xs:sequence&gt;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a:t>
            </a:r>
            <a:r>
              <a:rPr lang="en-US" sz="1300">
                <a:solidFill>
                  <a:srgbClr val="F5844C"/>
                </a:solidFill>
                <a:highlight>
                  <a:srgbClr val="FFFFFF"/>
                </a:highlight>
              </a:rPr>
              <a:t> source</a:t>
            </a:r>
            <a:r>
              <a:rPr lang="en-US" sz="1300">
                <a:solidFill>
                  <a:srgbClr val="FF8040"/>
                </a:solidFill>
                <a:highlight>
                  <a:srgbClr val="FFFFFF"/>
                </a:highlight>
              </a:rPr>
              <a:t>=</a:t>
            </a:r>
            <a:r>
              <a:rPr lang="en-US" sz="1300">
                <a:solidFill>
                  <a:srgbClr val="993300"/>
                </a:solidFill>
                <a:highlight>
                  <a:srgbClr val="FFFFFF"/>
                </a:highlight>
              </a:rPr>
              <a:t>"http://www.ogf.org/dfdl/"</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0096"/>
                </a:solidFill>
                <a:highlight>
                  <a:srgbClr val="FFFFFF"/>
                </a:highlight>
              </a:rPr>
              <a:t>&lt;dfdl:discriminator</a:t>
            </a:r>
            <a:r>
              <a:rPr lang="en-US" sz="1300">
                <a:solidFill>
                  <a:srgbClr val="F5844C"/>
                </a:solidFill>
                <a:highlight>
                  <a:srgbClr val="FFFFFF"/>
                </a:highlight>
              </a:rPr>
              <a:t> test</a:t>
            </a:r>
            <a:r>
              <a:rPr lang="en-US" sz="1300">
                <a:solidFill>
                  <a:srgbClr val="FF8040"/>
                </a:solidFill>
                <a:highlight>
                  <a:srgbClr val="FFFFFF"/>
                </a:highlight>
              </a:rPr>
              <a:t>=</a:t>
            </a:r>
            <a:r>
              <a:rPr lang="en-US" sz="1300">
                <a:solidFill>
                  <a:srgbClr val="993300"/>
                </a:solidFill>
                <a:highlight>
                  <a:srgbClr val="FFFFFF"/>
                </a:highlight>
              </a:rPr>
              <a:t>"{Hidden_signature eq 263}"</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p>
          <a:p>
            <a:r>
              <a:rPr lang="en-US" sz="1300">
                <a:solidFill>
                  <a:srgbClr val="003296"/>
                </a:solidFill>
                <a:highlight>
                  <a:srgbClr val="FFFFFF"/>
                </a:highlight>
              </a:rPr>
              <a:t>            </a:t>
            </a:r>
            <a:r>
              <a:rPr lang="en-US" sz="1300" i="1">
                <a:solidFill>
                  <a:srgbClr val="003296"/>
                </a:solidFill>
                <a:highlight>
                  <a:srgbClr val="FFFFFF"/>
                </a:highlight>
              </a:rPr>
              <a:t>element declarations for ROM image</a:t>
            </a:r>
          </a:p>
          <a:p>
            <a:r>
              <a:rPr lang="en-US" sz="1300" i="1">
                <a:solidFill>
                  <a:srgbClr val="003296"/>
                </a:solidFill>
                <a:highlight>
                  <a:srgbClr val="FFFFFF"/>
                </a:highlight>
              </a:rPr>
              <a:t>     </a:t>
            </a:r>
            <a:r>
              <a:rPr lang="en-US" sz="1300">
                <a:solidFill>
                  <a:srgbClr val="003296"/>
                </a:solidFill>
                <a:highlight>
                  <a:srgbClr val="FFFFFF"/>
                </a:highlight>
              </a:rPr>
              <a:t>&lt;/xs:sequence&gt;</a:t>
            </a:r>
          </a:p>
          <a:p>
            <a:r>
              <a:rPr lang="en-US" sz="1300">
                <a:solidFill>
                  <a:srgbClr val="003296"/>
                </a:solidFill>
                <a:highlight>
                  <a:srgbClr val="FFFF00"/>
                </a:highlight>
              </a:rPr>
              <a:t>&lt;/xs:choice&gt;</a:t>
            </a:r>
          </a:p>
        </p:txBody>
      </p:sp>
      <p:sp>
        <p:nvSpPr>
          <p:cNvPr id="2" name="Rectangle 1">
            <a:extLst>
              <a:ext uri="{FF2B5EF4-FFF2-40B4-BE49-F238E27FC236}">
                <a16:creationId xmlns:a16="http://schemas.microsoft.com/office/drawing/2014/main" id="{8F3DADD0-7438-4908-9E99-E8723F6377FF}"/>
              </a:ext>
            </a:extLst>
          </p:cNvPr>
          <p:cNvSpPr/>
          <p:nvPr/>
        </p:nvSpPr>
        <p:spPr>
          <a:xfrm>
            <a:off x="3037668" y="1611824"/>
            <a:ext cx="4587498" cy="15808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E055A20-BA4C-4672-A415-CE0D3F5413AF}"/>
              </a:ext>
            </a:extLst>
          </p:cNvPr>
          <p:cNvSpPr/>
          <p:nvPr/>
        </p:nvSpPr>
        <p:spPr>
          <a:xfrm>
            <a:off x="3037668" y="3192651"/>
            <a:ext cx="4587498" cy="15808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9172266-67FE-4875-88E7-74A90E8DEBA9}"/>
              </a:ext>
            </a:extLst>
          </p:cNvPr>
          <p:cNvSpPr/>
          <p:nvPr/>
        </p:nvSpPr>
        <p:spPr>
          <a:xfrm>
            <a:off x="3037668" y="4773478"/>
            <a:ext cx="4587498" cy="15808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B4A7CB46-1321-4A96-AC8A-E03DF8C61AFC}"/>
              </a:ext>
            </a:extLst>
          </p:cNvPr>
          <p:cNvCxnSpPr/>
          <p:nvPr/>
        </p:nvCxnSpPr>
        <p:spPr>
          <a:xfrm flipV="1">
            <a:off x="2123268" y="2402237"/>
            <a:ext cx="1580827" cy="13483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023FEFE-F12C-4FF0-9AF1-881A3F3390CD}"/>
              </a:ext>
            </a:extLst>
          </p:cNvPr>
          <p:cNvCxnSpPr>
            <a:cxnSpLocks/>
          </p:cNvCxnSpPr>
          <p:nvPr/>
        </p:nvCxnSpPr>
        <p:spPr>
          <a:xfrm>
            <a:off x="2123268" y="3750590"/>
            <a:ext cx="1534332" cy="1394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BAEA9A1-EB82-43CA-A7BD-4329EBA6C88E}"/>
              </a:ext>
            </a:extLst>
          </p:cNvPr>
          <p:cNvCxnSpPr/>
          <p:nvPr/>
        </p:nvCxnSpPr>
        <p:spPr>
          <a:xfrm>
            <a:off x="2123268" y="3750590"/>
            <a:ext cx="1580827" cy="17203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FFA64BE-9B99-4D06-B3A2-F564ED1DD289}"/>
              </a:ext>
            </a:extLst>
          </p:cNvPr>
          <p:cNvSpPr txBox="1"/>
          <p:nvPr/>
        </p:nvSpPr>
        <p:spPr>
          <a:xfrm>
            <a:off x="185981" y="3649851"/>
            <a:ext cx="2474562" cy="3139321"/>
          </a:xfrm>
          <a:prstGeom prst="rect">
            <a:avLst/>
          </a:prstGeom>
          <a:noFill/>
        </p:spPr>
        <p:txBody>
          <a:bodyPr wrap="square" rtlCol="0">
            <a:spAutoFit/>
          </a:bodyPr>
          <a:lstStyle/>
          <a:p>
            <a:r>
              <a:rPr lang="en-US"/>
              <a:t>Daffodil uses </a:t>
            </a:r>
            <a:r>
              <a:rPr lang="en-US" b="1"/>
              <a:t>dfdl:discrimintor </a:t>
            </a:r>
            <a:r>
              <a:rPr lang="en-US"/>
              <a:t>to decide which branch to choose. The value of dfdl:discriminator is an XPath expression. The first dfdl:discriminator whose XPath expression evaluates to true gets its branch chosen and executed. </a:t>
            </a:r>
          </a:p>
        </p:txBody>
      </p:sp>
    </p:spTree>
    <p:extLst>
      <p:ext uri="{BB962C8B-B14F-4D97-AF65-F5344CB8AC3E}">
        <p14:creationId xmlns:p14="http://schemas.microsoft.com/office/powerpoint/2010/main" val="1637856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A67436-7C9C-493D-859E-D2C10ECB3C01}"/>
              </a:ext>
            </a:extLst>
          </p:cNvPr>
          <p:cNvSpPr/>
          <p:nvPr/>
        </p:nvSpPr>
        <p:spPr>
          <a:xfrm>
            <a:off x="2288583" y="1305341"/>
            <a:ext cx="6514454" cy="4247317"/>
          </a:xfrm>
          <a:prstGeom prst="rect">
            <a:avLst/>
          </a:prstGeom>
          <a:ln>
            <a:solidFill>
              <a:schemeClr val="bg1">
                <a:lumMod val="65000"/>
              </a:schemeClr>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"Windows_Executable_File"</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"DOS_Header"</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6400"/>
                </a:solidFill>
                <a:highlight>
                  <a:srgbClr val="FFFFFF"/>
                </a:highlight>
              </a:rPr>
              <a:t>&lt;!-- The first 2 bytes are always the letters "MZ", the </a:t>
            </a:r>
            <a:br>
              <a:rPr lang="en-US">
                <a:solidFill>
                  <a:srgbClr val="000000"/>
                </a:solidFill>
                <a:highlight>
                  <a:srgbClr val="FFFFFF"/>
                </a:highlight>
              </a:rPr>
            </a:br>
            <a:r>
              <a:rPr lang="en-US">
                <a:solidFill>
                  <a:srgbClr val="006400"/>
                </a:solidFill>
                <a:highlight>
                  <a:srgbClr val="FFFFFF"/>
                </a:highlight>
              </a:rPr>
              <a:t>                             initials of Mark Zbikowski, who created the first </a:t>
            </a:r>
            <a:br>
              <a:rPr lang="en-US">
                <a:solidFill>
                  <a:srgbClr val="000000"/>
                </a:solidFill>
                <a:highlight>
                  <a:srgbClr val="FFFFFF"/>
                </a:highlight>
              </a:rPr>
            </a:br>
            <a:r>
              <a:rPr lang="en-US">
                <a:solidFill>
                  <a:srgbClr val="006400"/>
                </a:solidFill>
                <a:highlight>
                  <a:srgbClr val="FFFFFF"/>
                </a:highlight>
              </a:rPr>
              <a:t>                             linker for DOS. This is the iconic signature that </a:t>
            </a:r>
            <a:br>
              <a:rPr lang="en-US">
                <a:solidFill>
                  <a:srgbClr val="000000"/>
                </a:solidFill>
                <a:highlight>
                  <a:srgbClr val="FFFFFF"/>
                </a:highlight>
              </a:rPr>
            </a:br>
            <a:r>
              <a:rPr lang="en-US">
                <a:solidFill>
                  <a:srgbClr val="006400"/>
                </a:solidFill>
                <a:highlight>
                  <a:srgbClr val="FFFFFF"/>
                </a:highlight>
              </a:rPr>
              <a:t>                             anti-virus products use to locate executable files </a:t>
            </a:r>
            <a:br>
              <a:rPr lang="en-US">
                <a:solidFill>
                  <a:srgbClr val="000000"/>
                </a:solidFill>
                <a:highlight>
                  <a:srgbClr val="FFFFFF"/>
                </a:highlight>
              </a:rPr>
            </a:br>
            <a:r>
              <a:rPr lang="en-US">
                <a:solidFill>
                  <a:srgbClr val="006400"/>
                </a:solidFill>
                <a:highlight>
                  <a:srgbClr val="FFFFFF"/>
                </a:highlight>
              </a:rPr>
              <a:t>                             in memory. --&gt;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'Signature'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dfdl:length</a:t>
            </a:r>
            <a:r>
              <a:rPr lang="en-US">
                <a:solidFill>
                  <a:srgbClr val="FF8040"/>
                </a:solidFill>
                <a:highlight>
                  <a:srgbClr val="FFFFFF"/>
                </a:highlight>
              </a:rPr>
              <a:t>=</a:t>
            </a:r>
            <a:r>
              <a:rPr lang="en-US">
                <a:solidFill>
                  <a:srgbClr val="993300"/>
                </a:solidFill>
                <a:highlight>
                  <a:srgbClr val="FFFFFF"/>
                </a:highlight>
              </a:rPr>
              <a:t>"2"</a:t>
            </a: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"explicit"</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dfdl:lengthUnits</a:t>
            </a:r>
            <a:r>
              <a:rPr lang="en-US">
                <a:solidFill>
                  <a:srgbClr val="FF8040"/>
                </a:solidFill>
                <a:highlight>
                  <a:srgbClr val="FFFFFF"/>
                </a:highlight>
              </a:rPr>
              <a:t>=</a:t>
            </a:r>
            <a:r>
              <a:rPr lang="en-US">
                <a:solidFill>
                  <a:srgbClr val="993300"/>
                </a:solidFill>
                <a:highlight>
                  <a:srgbClr val="FFFFFF"/>
                </a:highlight>
              </a:rPr>
              <a:t>"characters"</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endParaRPr lang="en-US">
              <a:solidFill>
                <a:srgbClr val="000000"/>
              </a:solidFill>
              <a:highlight>
                <a:srgbClr val="FFFFFF"/>
              </a:highlight>
            </a:endParaRPr>
          </a:p>
        </p:txBody>
      </p:sp>
      <p:sp>
        <p:nvSpPr>
          <p:cNvPr id="3" name="Footer Placeholder 3">
            <a:extLst>
              <a:ext uri="{FF2B5EF4-FFF2-40B4-BE49-F238E27FC236}">
                <a16:creationId xmlns:a16="http://schemas.microsoft.com/office/drawing/2014/main" id="{C7DAD380-02E8-4687-A898-FBE682DE902A}"/>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567438221"/>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B67702-7569-457F-9F2B-E7DF389723B6}"/>
              </a:ext>
            </a:extLst>
          </p:cNvPr>
          <p:cNvSpPr/>
          <p:nvPr/>
        </p:nvSpPr>
        <p:spPr>
          <a:xfrm>
            <a:off x="2815524" y="181957"/>
            <a:ext cx="7056895" cy="6494085"/>
          </a:xfrm>
          <a:prstGeom prst="rect">
            <a:avLst/>
          </a:prstGeom>
          <a:ln>
            <a:solidFill>
              <a:schemeClr val="tx1"/>
            </a:solidFill>
          </a:ln>
        </p:spPr>
        <p:txBody>
          <a:bodyPr wrap="square">
            <a:spAutoFit/>
          </a:bodyPr>
          <a:lstStyle/>
          <a:p>
            <a:r>
              <a:rPr lang="en-US" sz="1300">
                <a:solidFill>
                  <a:srgbClr val="003296"/>
                </a:solidFill>
                <a:highlight>
                  <a:srgbClr val="FFFFFF"/>
                </a:highlight>
              </a:rPr>
              <a:t>&lt;xs:sequence</a:t>
            </a:r>
            <a:r>
              <a:rPr lang="en-US" sz="1300">
                <a:solidFill>
                  <a:srgbClr val="F5844C"/>
                </a:solidFill>
                <a:highlight>
                  <a:srgbClr val="FFFFFF"/>
                </a:highlight>
              </a:rPr>
              <a:t> dfdl:hiddenGroupRef</a:t>
            </a:r>
            <a:r>
              <a:rPr lang="en-US" sz="1300">
                <a:solidFill>
                  <a:srgbClr val="FF8040"/>
                </a:solidFill>
                <a:highlight>
                  <a:srgbClr val="FFFFFF"/>
                </a:highlight>
              </a:rPr>
              <a:t>=</a:t>
            </a:r>
            <a:r>
              <a:rPr lang="en-US" sz="1300">
                <a:solidFill>
                  <a:srgbClr val="993300"/>
                </a:solidFill>
                <a:highlight>
                  <a:srgbClr val="FFFFFF"/>
                </a:highlight>
              </a:rPr>
              <a:t>"hidden_optional_header_signature_Group"</a:t>
            </a:r>
            <a:r>
              <a:rPr lang="en-US" sz="1300">
                <a:solidFill>
                  <a:srgbClr val="F5844C"/>
                </a:solidFill>
                <a:highlight>
                  <a:srgbClr val="FFFFFF"/>
                </a:highlight>
              </a:rPr>
              <a:t> </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3296"/>
                </a:solidFill>
                <a:highlight>
                  <a:srgbClr val="FFFFFF"/>
                </a:highlight>
              </a:rPr>
              <a:t>&lt;xs:element</a:t>
            </a:r>
            <a:r>
              <a:rPr lang="en-US" sz="1300">
                <a:solidFill>
                  <a:srgbClr val="F5844C"/>
                </a:solidFill>
                <a:highlight>
                  <a:srgbClr val="FFFFFF"/>
                </a:highlight>
              </a:rPr>
              <a:t> name</a:t>
            </a:r>
            <a:r>
              <a:rPr lang="en-US" sz="1300">
                <a:solidFill>
                  <a:srgbClr val="FF8040"/>
                </a:solidFill>
                <a:highlight>
                  <a:srgbClr val="FFFFFF"/>
                </a:highlight>
              </a:rPr>
              <a:t>=</a:t>
            </a:r>
            <a:r>
              <a:rPr lang="en-US" sz="1300">
                <a:solidFill>
                  <a:srgbClr val="993300"/>
                </a:solidFill>
                <a:highlight>
                  <a:srgbClr val="FFFFFF"/>
                </a:highlight>
              </a:rPr>
              <a:t>'Signature'</a:t>
            </a:r>
            <a:r>
              <a:rPr lang="en-US" sz="1300">
                <a:solidFill>
                  <a:srgbClr val="F5844C"/>
                </a:solidFill>
                <a:highlight>
                  <a:srgbClr val="FFFFFF"/>
                </a:highlight>
              </a:rPr>
              <a:t> type</a:t>
            </a:r>
            <a:r>
              <a:rPr lang="en-US" sz="1300">
                <a:solidFill>
                  <a:srgbClr val="FF8040"/>
                </a:solidFill>
                <a:highlight>
                  <a:srgbClr val="FFFFFF"/>
                </a:highlight>
              </a:rPr>
              <a:t>=</a:t>
            </a:r>
            <a:r>
              <a:rPr lang="en-US" sz="1300">
                <a:solidFill>
                  <a:srgbClr val="993300"/>
                </a:solidFill>
                <a:highlight>
                  <a:srgbClr val="FFFFFF"/>
                </a:highlight>
              </a:rPr>
              <a:t>'xs:string'</a:t>
            </a:r>
            <a:r>
              <a:rPr lang="en-US" sz="1300">
                <a:solidFill>
                  <a:srgbClr val="F5844C"/>
                </a:solidFill>
                <a:highlight>
                  <a:srgbClr val="FFFFFF"/>
                </a:highlight>
              </a:rPr>
              <a:t> dfdl:inputValueCalc</a:t>
            </a:r>
            <a:r>
              <a:rPr lang="en-US" sz="1300">
                <a:solidFill>
                  <a:srgbClr val="FF8040"/>
                </a:solidFill>
                <a:highlight>
                  <a:srgbClr val="FFFFFF"/>
                </a:highlight>
              </a:rPr>
              <a:t>=</a:t>
            </a:r>
            <a:r>
              <a:rPr lang="en-US" sz="1300">
                <a:solidFill>
                  <a:srgbClr val="993300"/>
                </a:solidFill>
                <a:highlight>
                  <a:srgbClr val="FFFFFF"/>
                </a:highlight>
              </a:rPr>
              <a:t>'{</a:t>
            </a:r>
            <a:br>
              <a:rPr lang="en-US" sz="1300">
                <a:solidFill>
                  <a:srgbClr val="000000"/>
                </a:solidFill>
                <a:highlight>
                  <a:srgbClr val="FFFFFF"/>
                </a:highlight>
              </a:rPr>
            </a:br>
            <a:r>
              <a:rPr lang="en-US" sz="1300">
                <a:solidFill>
                  <a:srgbClr val="993300"/>
                </a:solidFill>
                <a:highlight>
                  <a:srgbClr val="FFFFFF"/>
                </a:highlight>
              </a:rPr>
              <a:t>    	if (../Hidden_signature eq 267) then "this is a 32 bit file" </a:t>
            </a:r>
            <a:br>
              <a:rPr lang="en-US" sz="1300">
                <a:solidFill>
                  <a:srgbClr val="000000"/>
                </a:solidFill>
                <a:highlight>
                  <a:srgbClr val="FFFFFF"/>
                </a:highlight>
              </a:rPr>
            </a:br>
            <a:r>
              <a:rPr lang="en-US" sz="1300">
                <a:solidFill>
                  <a:srgbClr val="993300"/>
                </a:solidFill>
                <a:highlight>
                  <a:srgbClr val="FFFFFF"/>
                </a:highlight>
              </a:rPr>
              <a:t>    	else if (../Hidden_signature eq 523) then "this is a 64 bit file"</a:t>
            </a:r>
            <a:br>
              <a:rPr lang="en-US" sz="1300">
                <a:solidFill>
                  <a:srgbClr val="000000"/>
                </a:solidFill>
                <a:highlight>
                  <a:srgbClr val="FFFFFF"/>
                </a:highlight>
              </a:rPr>
            </a:br>
            <a:r>
              <a:rPr lang="en-US" sz="1300">
                <a:solidFill>
                  <a:srgbClr val="993300"/>
                </a:solidFill>
                <a:highlight>
                  <a:srgbClr val="FFFFFF"/>
                </a:highlight>
              </a:rPr>
              <a:t>    	else if (../Hidden_signature eq 263) then "this file is a ROM image"</a:t>
            </a:r>
            <a:br>
              <a:rPr lang="en-US" sz="1300">
                <a:solidFill>
                  <a:srgbClr val="000000"/>
                </a:solidFill>
                <a:highlight>
                  <a:srgbClr val="FFFFFF"/>
                </a:highlight>
              </a:rPr>
            </a:br>
            <a:r>
              <a:rPr lang="en-US" sz="1300">
                <a:solidFill>
                  <a:srgbClr val="993300"/>
                </a:solidFill>
                <a:highlight>
                  <a:srgbClr val="FFFFFF"/>
                </a:highlight>
              </a:rPr>
              <a:t>    	else fn:error("The optional header has an unknown signature value")}’</a:t>
            </a:r>
            <a:r>
              <a:rPr lang="en-US" sz="1300">
                <a:solidFill>
                  <a:srgbClr val="000000"/>
                </a:solidFill>
                <a:highlight>
                  <a:srgbClr val="FFFFFF"/>
                </a:highlight>
              </a:rPr>
              <a:t> </a:t>
            </a:r>
            <a:r>
              <a:rPr lang="en-US" sz="1300">
                <a:solidFill>
                  <a:srgbClr val="000096"/>
                </a:solidFill>
                <a:highlight>
                  <a:srgbClr val="FFFFFF"/>
                </a:highlight>
              </a:rPr>
              <a:t>/&gt; </a:t>
            </a:r>
          </a:p>
          <a:p>
            <a:r>
              <a:rPr lang="en-US" sz="1300">
                <a:solidFill>
                  <a:srgbClr val="003296"/>
                </a:solidFill>
              </a:rPr>
              <a:t>&lt;xs:choice&gt;</a:t>
            </a:r>
            <a:br>
              <a:rPr lang="en-US" sz="1300">
                <a:solidFill>
                  <a:srgbClr val="000000"/>
                </a:solidFill>
              </a:rPr>
            </a:br>
            <a:r>
              <a:rPr lang="en-US" sz="1300">
                <a:solidFill>
                  <a:srgbClr val="000000"/>
                </a:solidFill>
                <a:highlight>
                  <a:srgbClr val="FFFFFF"/>
                </a:highlight>
              </a:rPr>
              <a:t>     </a:t>
            </a:r>
            <a:r>
              <a:rPr lang="en-US" sz="1300">
                <a:solidFill>
                  <a:srgbClr val="003296"/>
                </a:solidFill>
                <a:highlight>
                  <a:srgbClr val="FFFFFF"/>
                </a:highlight>
              </a:rPr>
              <a:t>&lt;xs:sequence&gt;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a:t>
            </a:r>
            <a:r>
              <a:rPr lang="en-US" sz="1300">
                <a:solidFill>
                  <a:srgbClr val="F5844C"/>
                </a:solidFill>
                <a:highlight>
                  <a:srgbClr val="FFFFFF"/>
                </a:highlight>
              </a:rPr>
              <a:t> source</a:t>
            </a:r>
            <a:r>
              <a:rPr lang="en-US" sz="1300">
                <a:solidFill>
                  <a:srgbClr val="FF8040"/>
                </a:solidFill>
                <a:highlight>
                  <a:srgbClr val="FFFFFF"/>
                </a:highlight>
              </a:rPr>
              <a:t>=</a:t>
            </a:r>
            <a:r>
              <a:rPr lang="en-US" sz="1300">
                <a:solidFill>
                  <a:srgbClr val="993300"/>
                </a:solidFill>
                <a:highlight>
                  <a:srgbClr val="FFFFFF"/>
                </a:highlight>
              </a:rPr>
              <a:t>"http://www.ogf.org/dfdl/"</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0096"/>
                </a:solidFill>
                <a:highlight>
                  <a:srgbClr val="FFFFFF"/>
                </a:highlight>
              </a:rPr>
              <a:t>&lt;dfdl:discriminator</a:t>
            </a:r>
            <a:r>
              <a:rPr lang="en-US" sz="1300">
                <a:solidFill>
                  <a:srgbClr val="F5844C"/>
                </a:solidFill>
                <a:highlight>
                  <a:srgbClr val="FFFFFF"/>
                </a:highlight>
              </a:rPr>
              <a:t> test</a:t>
            </a:r>
            <a:r>
              <a:rPr lang="en-US" sz="1300">
                <a:solidFill>
                  <a:srgbClr val="FF8040"/>
                </a:solidFill>
                <a:highlight>
                  <a:srgbClr val="FFFFFF"/>
                </a:highlight>
              </a:rPr>
              <a:t>=</a:t>
            </a:r>
            <a:r>
              <a:rPr lang="en-US" sz="1300">
                <a:solidFill>
                  <a:srgbClr val="993300"/>
                </a:solidFill>
                <a:highlight>
                  <a:srgbClr val="FFFFFF"/>
                </a:highlight>
              </a:rPr>
              <a:t>"{Hidden_signature eq 267}"</a:t>
            </a:r>
            <a:r>
              <a:rPr lang="en-US" sz="1300">
                <a:solidFill>
                  <a:srgbClr val="F5844C"/>
                </a:solidFill>
                <a:highlight>
                  <a:srgbClr val="FFFFFF"/>
                </a:highlight>
              </a:rPr>
              <a:t> </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p>
          <a:p>
            <a:r>
              <a:rPr lang="en-US" sz="1300">
                <a:solidFill>
                  <a:srgbClr val="003296"/>
                </a:solidFill>
                <a:highlight>
                  <a:srgbClr val="FFFFFF"/>
                </a:highlight>
              </a:rPr>
              <a:t>            </a:t>
            </a:r>
            <a:r>
              <a:rPr lang="en-US" sz="1300" i="1">
                <a:solidFill>
                  <a:srgbClr val="003296"/>
                </a:solidFill>
                <a:highlight>
                  <a:srgbClr val="FFFFFF"/>
                </a:highlight>
              </a:rPr>
              <a:t>element declarations for 32-bit executable</a:t>
            </a:r>
          </a:p>
          <a:p>
            <a:r>
              <a:rPr lang="en-US" sz="1300" i="1">
                <a:solidFill>
                  <a:srgbClr val="003296"/>
                </a:solidFill>
                <a:highlight>
                  <a:srgbClr val="FFFFFF"/>
                </a:highlight>
              </a:rPr>
              <a:t>     </a:t>
            </a:r>
            <a:r>
              <a:rPr lang="en-US" sz="1300">
                <a:solidFill>
                  <a:srgbClr val="003296"/>
                </a:solidFill>
                <a:highlight>
                  <a:srgbClr val="FFFFFF"/>
                </a:highlight>
              </a:rPr>
              <a:t>&lt;/xs:sequence&gt;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&lt;xs:sequence&gt;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a:t>
            </a:r>
            <a:r>
              <a:rPr lang="en-US" sz="1300">
                <a:solidFill>
                  <a:srgbClr val="F5844C"/>
                </a:solidFill>
                <a:highlight>
                  <a:srgbClr val="FFFFFF"/>
                </a:highlight>
              </a:rPr>
              <a:t> source</a:t>
            </a:r>
            <a:r>
              <a:rPr lang="en-US" sz="1300">
                <a:solidFill>
                  <a:srgbClr val="FF8040"/>
                </a:solidFill>
                <a:highlight>
                  <a:srgbClr val="FFFFFF"/>
                </a:highlight>
              </a:rPr>
              <a:t>=</a:t>
            </a:r>
            <a:r>
              <a:rPr lang="en-US" sz="1300">
                <a:solidFill>
                  <a:srgbClr val="993300"/>
                </a:solidFill>
                <a:highlight>
                  <a:srgbClr val="FFFFFF"/>
                </a:highlight>
              </a:rPr>
              <a:t>"http://www.ogf.org/dfdl/"</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0096"/>
                </a:solidFill>
                <a:highlight>
                  <a:srgbClr val="FFFFFF"/>
                </a:highlight>
              </a:rPr>
              <a:t>&lt;dfdl:discriminator</a:t>
            </a:r>
            <a:r>
              <a:rPr lang="en-US" sz="1300">
                <a:solidFill>
                  <a:srgbClr val="F5844C"/>
                </a:solidFill>
                <a:highlight>
                  <a:srgbClr val="FFFFFF"/>
                </a:highlight>
              </a:rPr>
              <a:t> test</a:t>
            </a:r>
            <a:r>
              <a:rPr lang="en-US" sz="1300">
                <a:solidFill>
                  <a:srgbClr val="FF8040"/>
                </a:solidFill>
                <a:highlight>
                  <a:srgbClr val="FFFFFF"/>
                </a:highlight>
              </a:rPr>
              <a:t>=</a:t>
            </a:r>
            <a:r>
              <a:rPr lang="en-US" sz="1300">
                <a:solidFill>
                  <a:srgbClr val="993300"/>
                </a:solidFill>
                <a:highlight>
                  <a:srgbClr val="FFFFFF"/>
                </a:highlight>
              </a:rPr>
              <a:t>"{Hidden_signature eq 523}"</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p>
          <a:p>
            <a:r>
              <a:rPr lang="en-US" sz="1300">
                <a:solidFill>
                  <a:srgbClr val="003296"/>
                </a:solidFill>
                <a:highlight>
                  <a:srgbClr val="FFFFFF"/>
                </a:highlight>
              </a:rPr>
              <a:t>            </a:t>
            </a:r>
            <a:r>
              <a:rPr lang="en-US" sz="1300" i="1">
                <a:solidFill>
                  <a:srgbClr val="003296"/>
                </a:solidFill>
                <a:highlight>
                  <a:srgbClr val="FFFFFF"/>
                </a:highlight>
              </a:rPr>
              <a:t>element declarations for 64-bit executable</a:t>
            </a:r>
          </a:p>
          <a:p>
            <a:r>
              <a:rPr lang="en-US" sz="1300" i="1">
                <a:solidFill>
                  <a:srgbClr val="003296"/>
                </a:solidFill>
                <a:highlight>
                  <a:srgbClr val="FFFFFF"/>
                </a:highlight>
              </a:rPr>
              <a:t>     </a:t>
            </a:r>
            <a:r>
              <a:rPr lang="en-US" sz="1300">
                <a:solidFill>
                  <a:srgbClr val="003296"/>
                </a:solidFill>
                <a:highlight>
                  <a:srgbClr val="FFFFFF"/>
                </a:highlight>
              </a:rPr>
              <a:t>&lt;/xs:sequence&gt;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&lt;xs:sequence&gt;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a:t>
            </a:r>
            <a:r>
              <a:rPr lang="en-US" sz="1300">
                <a:solidFill>
                  <a:srgbClr val="F5844C"/>
                </a:solidFill>
                <a:highlight>
                  <a:srgbClr val="FFFFFF"/>
                </a:highlight>
              </a:rPr>
              <a:t> source</a:t>
            </a:r>
            <a:r>
              <a:rPr lang="en-US" sz="1300">
                <a:solidFill>
                  <a:srgbClr val="FF8040"/>
                </a:solidFill>
                <a:highlight>
                  <a:srgbClr val="FFFFFF"/>
                </a:highlight>
              </a:rPr>
              <a:t>=</a:t>
            </a:r>
            <a:r>
              <a:rPr lang="en-US" sz="1300">
                <a:solidFill>
                  <a:srgbClr val="993300"/>
                </a:solidFill>
                <a:highlight>
                  <a:srgbClr val="FFFFFF"/>
                </a:highlight>
              </a:rPr>
              <a:t>"http://www.ogf.org/dfdl/"</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0096"/>
                </a:solidFill>
                <a:highlight>
                  <a:srgbClr val="FFFFFF"/>
                </a:highlight>
              </a:rPr>
              <a:t>&lt;dfdl:discriminator</a:t>
            </a:r>
            <a:r>
              <a:rPr lang="en-US" sz="1300">
                <a:solidFill>
                  <a:srgbClr val="F5844C"/>
                </a:solidFill>
                <a:highlight>
                  <a:srgbClr val="FFFFFF"/>
                </a:highlight>
              </a:rPr>
              <a:t> test</a:t>
            </a:r>
            <a:r>
              <a:rPr lang="en-US" sz="1300">
                <a:solidFill>
                  <a:srgbClr val="FF8040"/>
                </a:solidFill>
                <a:highlight>
                  <a:srgbClr val="FFFFFF"/>
                </a:highlight>
              </a:rPr>
              <a:t>=</a:t>
            </a:r>
            <a:r>
              <a:rPr lang="en-US" sz="1300">
                <a:solidFill>
                  <a:srgbClr val="993300"/>
                </a:solidFill>
                <a:highlight>
                  <a:srgbClr val="FFFFFF"/>
                </a:highlight>
              </a:rPr>
              <a:t>"{Hidden_signature eq 263}"</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p>
          <a:p>
            <a:r>
              <a:rPr lang="en-US" sz="1300">
                <a:solidFill>
                  <a:srgbClr val="003296"/>
                </a:solidFill>
                <a:highlight>
                  <a:srgbClr val="FFFFFF"/>
                </a:highlight>
              </a:rPr>
              <a:t>            </a:t>
            </a:r>
            <a:r>
              <a:rPr lang="en-US" sz="1300" i="1">
                <a:solidFill>
                  <a:srgbClr val="003296"/>
                </a:solidFill>
                <a:highlight>
                  <a:srgbClr val="FFFFFF"/>
                </a:highlight>
              </a:rPr>
              <a:t>element declarations for ROM image</a:t>
            </a:r>
          </a:p>
          <a:p>
            <a:r>
              <a:rPr lang="en-US" sz="1300" i="1">
                <a:solidFill>
                  <a:srgbClr val="003296"/>
                </a:solidFill>
                <a:highlight>
                  <a:srgbClr val="FFFFFF"/>
                </a:highlight>
              </a:rPr>
              <a:t>     </a:t>
            </a:r>
            <a:r>
              <a:rPr lang="en-US" sz="1300">
                <a:solidFill>
                  <a:srgbClr val="003296"/>
                </a:solidFill>
                <a:highlight>
                  <a:srgbClr val="FFFFFF"/>
                </a:highlight>
              </a:rPr>
              <a:t>&lt;/xs:sequence&gt;</a:t>
            </a:r>
          </a:p>
          <a:p>
            <a:r>
              <a:rPr lang="en-US" sz="1300">
                <a:solidFill>
                  <a:srgbClr val="003296"/>
                </a:solidFill>
              </a:rPr>
              <a:t>&lt;/xs:choice&gt;</a:t>
            </a:r>
          </a:p>
        </p:txBody>
      </p:sp>
      <p:sp>
        <p:nvSpPr>
          <p:cNvPr id="2" name="Rectangle 1">
            <a:extLst>
              <a:ext uri="{FF2B5EF4-FFF2-40B4-BE49-F238E27FC236}">
                <a16:creationId xmlns:a16="http://schemas.microsoft.com/office/drawing/2014/main" id="{E1389B4B-54A2-444B-A114-9A901C927288}"/>
              </a:ext>
            </a:extLst>
          </p:cNvPr>
          <p:cNvSpPr/>
          <p:nvPr/>
        </p:nvSpPr>
        <p:spPr>
          <a:xfrm>
            <a:off x="3986212" y="638984"/>
            <a:ext cx="1376201" cy="20147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3B5A6AD-3819-438C-BB9E-41E0B1A2BB3F}"/>
              </a:ext>
            </a:extLst>
          </p:cNvPr>
          <p:cNvSpPr/>
          <p:nvPr/>
        </p:nvSpPr>
        <p:spPr>
          <a:xfrm>
            <a:off x="5424488" y="2222230"/>
            <a:ext cx="1238250" cy="20147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peech Bubble: Rectangle 4">
            <a:extLst>
              <a:ext uri="{FF2B5EF4-FFF2-40B4-BE49-F238E27FC236}">
                <a16:creationId xmlns:a16="http://schemas.microsoft.com/office/drawing/2014/main" id="{811E92C4-791E-4DA7-87E2-41C65F735E5A}"/>
              </a:ext>
            </a:extLst>
          </p:cNvPr>
          <p:cNvSpPr/>
          <p:nvPr/>
        </p:nvSpPr>
        <p:spPr>
          <a:xfrm>
            <a:off x="294468" y="181956"/>
            <a:ext cx="1782305" cy="1733227"/>
          </a:xfrm>
          <a:prstGeom prst="wedgeRectCallout">
            <a:avLst>
              <a:gd name="adj1" fmla="val 153950"/>
              <a:gd name="adj2" fmla="val -187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To reference Hidden_signature you must navigate up to the parent element and then down to the child Hidden_signature</a:t>
            </a:r>
            <a:r>
              <a:rPr lang="en-US" sz="1100"/>
              <a:t>.</a:t>
            </a:r>
          </a:p>
        </p:txBody>
      </p:sp>
      <p:sp>
        <p:nvSpPr>
          <p:cNvPr id="6" name="Speech Bubble: Rectangle 5">
            <a:extLst>
              <a:ext uri="{FF2B5EF4-FFF2-40B4-BE49-F238E27FC236}">
                <a16:creationId xmlns:a16="http://schemas.microsoft.com/office/drawing/2014/main" id="{8E58246D-2C44-4B40-BA5A-8C721AD1A4CA}"/>
              </a:ext>
            </a:extLst>
          </p:cNvPr>
          <p:cNvSpPr/>
          <p:nvPr/>
        </p:nvSpPr>
        <p:spPr>
          <a:xfrm>
            <a:off x="294467" y="2628105"/>
            <a:ext cx="1782305" cy="1733227"/>
          </a:xfrm>
          <a:prstGeom prst="wedgeRectCallout">
            <a:avLst>
              <a:gd name="adj1" fmla="val 236558"/>
              <a:gd name="adj2" fmla="val -701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To reference Hidden_signature you simply navigate to the child Hidden_signature. The discriminator’s context is the parent element.</a:t>
            </a:r>
          </a:p>
        </p:txBody>
      </p:sp>
    </p:spTree>
    <p:extLst>
      <p:ext uri="{BB962C8B-B14F-4D97-AF65-F5344CB8AC3E}">
        <p14:creationId xmlns:p14="http://schemas.microsoft.com/office/powerpoint/2010/main" val="2274397886"/>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B1B3272-66A9-45D5-8842-68904BB35A82}"/>
              </a:ext>
            </a:extLst>
          </p:cNvPr>
          <p:cNvSpPr/>
          <p:nvPr/>
        </p:nvSpPr>
        <p:spPr>
          <a:xfrm>
            <a:off x="5135105" y="264444"/>
            <a:ext cx="7056895" cy="6494085"/>
          </a:xfrm>
          <a:prstGeom prst="rect">
            <a:avLst/>
          </a:prstGeom>
          <a:ln>
            <a:solidFill>
              <a:schemeClr val="tx1"/>
            </a:solidFill>
          </a:ln>
        </p:spPr>
        <p:txBody>
          <a:bodyPr wrap="square">
            <a:spAutoFit/>
          </a:bodyPr>
          <a:lstStyle/>
          <a:p>
            <a:r>
              <a:rPr lang="en-US" sz="1300">
                <a:solidFill>
                  <a:srgbClr val="003296"/>
                </a:solidFill>
                <a:highlight>
                  <a:srgbClr val="FFFFFF"/>
                </a:highlight>
              </a:rPr>
              <a:t>&lt;xs:sequence</a:t>
            </a:r>
            <a:r>
              <a:rPr lang="en-US" sz="1300">
                <a:solidFill>
                  <a:srgbClr val="F5844C"/>
                </a:solidFill>
                <a:highlight>
                  <a:srgbClr val="FFFFFF"/>
                </a:highlight>
              </a:rPr>
              <a:t> dfdl:hiddenGroupRef</a:t>
            </a:r>
            <a:r>
              <a:rPr lang="en-US" sz="1300">
                <a:solidFill>
                  <a:srgbClr val="FF8040"/>
                </a:solidFill>
                <a:highlight>
                  <a:srgbClr val="FFFFFF"/>
                </a:highlight>
              </a:rPr>
              <a:t>=</a:t>
            </a:r>
            <a:r>
              <a:rPr lang="en-US" sz="1300">
                <a:solidFill>
                  <a:srgbClr val="993300"/>
                </a:solidFill>
                <a:highlight>
                  <a:srgbClr val="FFFFFF"/>
                </a:highlight>
              </a:rPr>
              <a:t>"hidden_optional_header_signature_Group"</a:t>
            </a:r>
            <a:r>
              <a:rPr lang="en-US" sz="1300">
                <a:solidFill>
                  <a:srgbClr val="F5844C"/>
                </a:solidFill>
                <a:highlight>
                  <a:srgbClr val="FFFFFF"/>
                </a:highlight>
              </a:rPr>
              <a:t> </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3296"/>
                </a:solidFill>
                <a:highlight>
                  <a:srgbClr val="FFFFFF"/>
                </a:highlight>
              </a:rPr>
              <a:t>&lt;xs:element</a:t>
            </a:r>
            <a:r>
              <a:rPr lang="en-US" sz="1300">
                <a:solidFill>
                  <a:srgbClr val="F5844C"/>
                </a:solidFill>
                <a:highlight>
                  <a:srgbClr val="FFFFFF"/>
                </a:highlight>
              </a:rPr>
              <a:t> name</a:t>
            </a:r>
            <a:r>
              <a:rPr lang="en-US" sz="1300">
                <a:solidFill>
                  <a:srgbClr val="FF8040"/>
                </a:solidFill>
                <a:highlight>
                  <a:srgbClr val="FFFFFF"/>
                </a:highlight>
              </a:rPr>
              <a:t>=</a:t>
            </a:r>
            <a:r>
              <a:rPr lang="en-US" sz="1300">
                <a:solidFill>
                  <a:srgbClr val="993300"/>
                </a:solidFill>
                <a:highlight>
                  <a:srgbClr val="FFFFFF"/>
                </a:highlight>
              </a:rPr>
              <a:t>'Signature'</a:t>
            </a:r>
            <a:r>
              <a:rPr lang="en-US" sz="1300">
                <a:solidFill>
                  <a:srgbClr val="F5844C"/>
                </a:solidFill>
                <a:highlight>
                  <a:srgbClr val="FFFFFF"/>
                </a:highlight>
              </a:rPr>
              <a:t> type</a:t>
            </a:r>
            <a:r>
              <a:rPr lang="en-US" sz="1300">
                <a:solidFill>
                  <a:srgbClr val="FF8040"/>
                </a:solidFill>
                <a:highlight>
                  <a:srgbClr val="FFFFFF"/>
                </a:highlight>
              </a:rPr>
              <a:t>=</a:t>
            </a:r>
            <a:r>
              <a:rPr lang="en-US" sz="1300">
                <a:solidFill>
                  <a:srgbClr val="993300"/>
                </a:solidFill>
                <a:highlight>
                  <a:srgbClr val="FFFFFF"/>
                </a:highlight>
              </a:rPr>
              <a:t>'xs:string'</a:t>
            </a:r>
            <a:r>
              <a:rPr lang="en-US" sz="1300">
                <a:solidFill>
                  <a:srgbClr val="F5844C"/>
                </a:solidFill>
                <a:highlight>
                  <a:srgbClr val="FFFFFF"/>
                </a:highlight>
              </a:rPr>
              <a:t> dfdl:inputValueCalc</a:t>
            </a:r>
            <a:r>
              <a:rPr lang="en-US" sz="1300">
                <a:solidFill>
                  <a:srgbClr val="FF8040"/>
                </a:solidFill>
                <a:highlight>
                  <a:srgbClr val="FFFFFF"/>
                </a:highlight>
              </a:rPr>
              <a:t>=</a:t>
            </a:r>
            <a:r>
              <a:rPr lang="en-US" sz="1300">
                <a:solidFill>
                  <a:srgbClr val="993300"/>
                </a:solidFill>
                <a:highlight>
                  <a:srgbClr val="FFFFFF"/>
                </a:highlight>
              </a:rPr>
              <a:t>'{</a:t>
            </a:r>
            <a:br>
              <a:rPr lang="en-US" sz="1300">
                <a:solidFill>
                  <a:srgbClr val="000000"/>
                </a:solidFill>
                <a:highlight>
                  <a:srgbClr val="FFFFFF"/>
                </a:highlight>
              </a:rPr>
            </a:br>
            <a:r>
              <a:rPr lang="en-US" sz="1300">
                <a:solidFill>
                  <a:srgbClr val="993300"/>
                </a:solidFill>
                <a:highlight>
                  <a:srgbClr val="FFFFFF"/>
                </a:highlight>
              </a:rPr>
              <a:t>    	if (../Hidden_signature eq 267) then "this is a 32 bit file" </a:t>
            </a:r>
            <a:br>
              <a:rPr lang="en-US" sz="1300">
                <a:solidFill>
                  <a:srgbClr val="000000"/>
                </a:solidFill>
                <a:highlight>
                  <a:srgbClr val="FFFFFF"/>
                </a:highlight>
              </a:rPr>
            </a:br>
            <a:r>
              <a:rPr lang="en-US" sz="1300">
                <a:solidFill>
                  <a:srgbClr val="993300"/>
                </a:solidFill>
                <a:highlight>
                  <a:srgbClr val="FFFFFF"/>
                </a:highlight>
              </a:rPr>
              <a:t>    	else if (../Hidden_signature eq 523) then "this is a 64 bit file"</a:t>
            </a:r>
            <a:br>
              <a:rPr lang="en-US" sz="1300">
                <a:solidFill>
                  <a:srgbClr val="000000"/>
                </a:solidFill>
                <a:highlight>
                  <a:srgbClr val="FFFFFF"/>
                </a:highlight>
              </a:rPr>
            </a:br>
            <a:r>
              <a:rPr lang="en-US" sz="1300">
                <a:solidFill>
                  <a:srgbClr val="993300"/>
                </a:solidFill>
                <a:highlight>
                  <a:srgbClr val="FFFFFF"/>
                </a:highlight>
              </a:rPr>
              <a:t>    	else if (../Hidden_signature eq 263) then "this file is a ROM image"</a:t>
            </a:r>
            <a:br>
              <a:rPr lang="en-US" sz="1300">
                <a:solidFill>
                  <a:srgbClr val="000000"/>
                </a:solidFill>
                <a:highlight>
                  <a:srgbClr val="FFFFFF"/>
                </a:highlight>
              </a:rPr>
            </a:br>
            <a:r>
              <a:rPr lang="en-US" sz="1300">
                <a:solidFill>
                  <a:srgbClr val="993300"/>
                </a:solidFill>
                <a:highlight>
                  <a:srgbClr val="FFFFFF"/>
                </a:highlight>
              </a:rPr>
              <a:t>    	else fn:error("The optional header has an unknown signature value")}’</a:t>
            </a:r>
            <a:r>
              <a:rPr lang="en-US" sz="1300">
                <a:solidFill>
                  <a:srgbClr val="000000"/>
                </a:solidFill>
                <a:highlight>
                  <a:srgbClr val="FFFFFF"/>
                </a:highlight>
              </a:rPr>
              <a:t> </a:t>
            </a:r>
            <a:r>
              <a:rPr lang="en-US" sz="1300">
                <a:solidFill>
                  <a:srgbClr val="000096"/>
                </a:solidFill>
                <a:highlight>
                  <a:srgbClr val="FFFFFF"/>
                </a:highlight>
              </a:rPr>
              <a:t>/&gt; </a:t>
            </a:r>
          </a:p>
          <a:p>
            <a:r>
              <a:rPr lang="en-US" sz="1300">
                <a:solidFill>
                  <a:srgbClr val="003296"/>
                </a:solidFill>
              </a:rPr>
              <a:t>&lt;xs:choice&gt;</a:t>
            </a:r>
            <a:br>
              <a:rPr lang="en-US" sz="1300">
                <a:solidFill>
                  <a:srgbClr val="000000"/>
                </a:solidFill>
              </a:rPr>
            </a:br>
            <a:r>
              <a:rPr lang="en-US" sz="1300">
                <a:solidFill>
                  <a:srgbClr val="000000"/>
                </a:solidFill>
                <a:highlight>
                  <a:srgbClr val="FFFFFF"/>
                </a:highlight>
              </a:rPr>
              <a:t>     </a:t>
            </a:r>
            <a:r>
              <a:rPr lang="en-US" sz="1300">
                <a:solidFill>
                  <a:srgbClr val="003296"/>
                </a:solidFill>
                <a:highlight>
                  <a:srgbClr val="FFFFFF"/>
                </a:highlight>
              </a:rPr>
              <a:t>&lt;xs:sequence&gt;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a:t>
            </a:r>
            <a:r>
              <a:rPr lang="en-US" sz="1300">
                <a:solidFill>
                  <a:srgbClr val="F5844C"/>
                </a:solidFill>
                <a:highlight>
                  <a:srgbClr val="FFFFFF"/>
                </a:highlight>
              </a:rPr>
              <a:t> source</a:t>
            </a:r>
            <a:r>
              <a:rPr lang="en-US" sz="1300">
                <a:solidFill>
                  <a:srgbClr val="FF8040"/>
                </a:solidFill>
                <a:highlight>
                  <a:srgbClr val="FFFFFF"/>
                </a:highlight>
              </a:rPr>
              <a:t>=</a:t>
            </a:r>
            <a:r>
              <a:rPr lang="en-US" sz="1300">
                <a:solidFill>
                  <a:srgbClr val="993300"/>
                </a:solidFill>
                <a:highlight>
                  <a:srgbClr val="FFFFFF"/>
                </a:highlight>
              </a:rPr>
              <a:t>"http://www.ogf.org/dfdl/"</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0096"/>
                </a:solidFill>
                <a:highlight>
                  <a:srgbClr val="FFFFFF"/>
                </a:highlight>
              </a:rPr>
              <a:t>&lt;dfdl:discriminator</a:t>
            </a:r>
            <a:r>
              <a:rPr lang="en-US" sz="1300">
                <a:solidFill>
                  <a:srgbClr val="F5844C"/>
                </a:solidFill>
                <a:highlight>
                  <a:srgbClr val="FFFFFF"/>
                </a:highlight>
              </a:rPr>
              <a:t> test</a:t>
            </a:r>
            <a:r>
              <a:rPr lang="en-US" sz="1300">
                <a:solidFill>
                  <a:srgbClr val="FF8040"/>
                </a:solidFill>
                <a:highlight>
                  <a:srgbClr val="FFFFFF"/>
                </a:highlight>
              </a:rPr>
              <a:t>=</a:t>
            </a:r>
            <a:r>
              <a:rPr lang="en-US" sz="1300">
                <a:solidFill>
                  <a:srgbClr val="993300"/>
                </a:solidFill>
                <a:highlight>
                  <a:srgbClr val="FFFFFF"/>
                </a:highlight>
              </a:rPr>
              <a:t>"{Hidden_signature eq 267}"</a:t>
            </a:r>
            <a:r>
              <a:rPr lang="en-US" sz="1300">
                <a:solidFill>
                  <a:srgbClr val="F5844C"/>
                </a:solidFill>
                <a:highlight>
                  <a:srgbClr val="FFFFFF"/>
                </a:highlight>
              </a:rPr>
              <a:t> </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p>
          <a:p>
            <a:r>
              <a:rPr lang="en-US" sz="1300">
                <a:solidFill>
                  <a:srgbClr val="003296"/>
                </a:solidFill>
                <a:highlight>
                  <a:srgbClr val="FFFFFF"/>
                </a:highlight>
              </a:rPr>
              <a:t>            </a:t>
            </a:r>
            <a:r>
              <a:rPr lang="en-US" sz="1300" i="1">
                <a:solidFill>
                  <a:srgbClr val="003296"/>
                </a:solidFill>
                <a:highlight>
                  <a:srgbClr val="FFFFFF"/>
                </a:highlight>
              </a:rPr>
              <a:t>element declarations for 32-bit executable</a:t>
            </a:r>
          </a:p>
          <a:p>
            <a:r>
              <a:rPr lang="en-US" sz="1300" i="1">
                <a:solidFill>
                  <a:srgbClr val="003296"/>
                </a:solidFill>
                <a:highlight>
                  <a:srgbClr val="FFFFFF"/>
                </a:highlight>
              </a:rPr>
              <a:t>     </a:t>
            </a:r>
            <a:r>
              <a:rPr lang="en-US" sz="1300">
                <a:solidFill>
                  <a:srgbClr val="003296"/>
                </a:solidFill>
                <a:highlight>
                  <a:srgbClr val="FFFFFF"/>
                </a:highlight>
              </a:rPr>
              <a:t>&lt;/xs:sequence&gt;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&lt;xs:sequence&gt;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a:t>
            </a:r>
            <a:r>
              <a:rPr lang="en-US" sz="1300">
                <a:solidFill>
                  <a:srgbClr val="F5844C"/>
                </a:solidFill>
                <a:highlight>
                  <a:srgbClr val="FFFFFF"/>
                </a:highlight>
              </a:rPr>
              <a:t> source</a:t>
            </a:r>
            <a:r>
              <a:rPr lang="en-US" sz="1300">
                <a:solidFill>
                  <a:srgbClr val="FF8040"/>
                </a:solidFill>
                <a:highlight>
                  <a:srgbClr val="FFFFFF"/>
                </a:highlight>
              </a:rPr>
              <a:t>=</a:t>
            </a:r>
            <a:r>
              <a:rPr lang="en-US" sz="1300">
                <a:solidFill>
                  <a:srgbClr val="993300"/>
                </a:solidFill>
                <a:highlight>
                  <a:srgbClr val="FFFFFF"/>
                </a:highlight>
              </a:rPr>
              <a:t>"http://www.ogf.org/dfdl/"</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0096"/>
                </a:solidFill>
                <a:highlight>
                  <a:srgbClr val="FFFFFF"/>
                </a:highlight>
              </a:rPr>
              <a:t>&lt;dfdl:discriminator</a:t>
            </a:r>
            <a:r>
              <a:rPr lang="en-US" sz="1300">
                <a:solidFill>
                  <a:srgbClr val="F5844C"/>
                </a:solidFill>
                <a:highlight>
                  <a:srgbClr val="FFFFFF"/>
                </a:highlight>
              </a:rPr>
              <a:t> test</a:t>
            </a:r>
            <a:r>
              <a:rPr lang="en-US" sz="1300">
                <a:solidFill>
                  <a:srgbClr val="FF8040"/>
                </a:solidFill>
                <a:highlight>
                  <a:srgbClr val="FFFFFF"/>
                </a:highlight>
              </a:rPr>
              <a:t>=</a:t>
            </a:r>
            <a:r>
              <a:rPr lang="en-US" sz="1300">
                <a:solidFill>
                  <a:srgbClr val="993300"/>
                </a:solidFill>
                <a:highlight>
                  <a:srgbClr val="FFFFFF"/>
                </a:highlight>
              </a:rPr>
              <a:t>"{Hidden_signature eq 523}"</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p>
          <a:p>
            <a:r>
              <a:rPr lang="en-US" sz="1300">
                <a:solidFill>
                  <a:srgbClr val="003296"/>
                </a:solidFill>
                <a:highlight>
                  <a:srgbClr val="FFFFFF"/>
                </a:highlight>
              </a:rPr>
              <a:t>            </a:t>
            </a:r>
            <a:r>
              <a:rPr lang="en-US" sz="1300" i="1">
                <a:solidFill>
                  <a:srgbClr val="003296"/>
                </a:solidFill>
                <a:highlight>
                  <a:srgbClr val="FFFFFF"/>
                </a:highlight>
              </a:rPr>
              <a:t>element declarations for 64-bit executable</a:t>
            </a:r>
          </a:p>
          <a:p>
            <a:r>
              <a:rPr lang="en-US" sz="1300" i="1">
                <a:solidFill>
                  <a:srgbClr val="003296"/>
                </a:solidFill>
                <a:highlight>
                  <a:srgbClr val="FFFFFF"/>
                </a:highlight>
              </a:rPr>
              <a:t>     </a:t>
            </a:r>
            <a:r>
              <a:rPr lang="en-US" sz="1300">
                <a:solidFill>
                  <a:srgbClr val="003296"/>
                </a:solidFill>
                <a:highlight>
                  <a:srgbClr val="FFFFFF"/>
                </a:highlight>
              </a:rPr>
              <a:t>&lt;/xs:sequence&gt;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&lt;xs:sequence&gt;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a:t>
            </a:r>
            <a:r>
              <a:rPr lang="en-US" sz="1300">
                <a:solidFill>
                  <a:srgbClr val="F5844C"/>
                </a:solidFill>
                <a:highlight>
                  <a:srgbClr val="FFFFFF"/>
                </a:highlight>
              </a:rPr>
              <a:t> source</a:t>
            </a:r>
            <a:r>
              <a:rPr lang="en-US" sz="1300">
                <a:solidFill>
                  <a:srgbClr val="FF8040"/>
                </a:solidFill>
                <a:highlight>
                  <a:srgbClr val="FFFFFF"/>
                </a:highlight>
              </a:rPr>
              <a:t>=</a:t>
            </a:r>
            <a:r>
              <a:rPr lang="en-US" sz="1300">
                <a:solidFill>
                  <a:srgbClr val="993300"/>
                </a:solidFill>
                <a:highlight>
                  <a:srgbClr val="FFFFFF"/>
                </a:highlight>
              </a:rPr>
              <a:t>"http://www.ogf.org/dfdl/"</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0096"/>
                </a:solidFill>
                <a:highlight>
                  <a:srgbClr val="FFFFFF"/>
                </a:highlight>
              </a:rPr>
              <a:t>&lt;dfdl:discriminator</a:t>
            </a:r>
            <a:r>
              <a:rPr lang="en-US" sz="1300">
                <a:solidFill>
                  <a:srgbClr val="F5844C"/>
                </a:solidFill>
                <a:highlight>
                  <a:srgbClr val="FFFFFF"/>
                </a:highlight>
              </a:rPr>
              <a:t> test</a:t>
            </a:r>
            <a:r>
              <a:rPr lang="en-US" sz="1300">
                <a:solidFill>
                  <a:srgbClr val="FF8040"/>
                </a:solidFill>
                <a:highlight>
                  <a:srgbClr val="FFFFFF"/>
                </a:highlight>
              </a:rPr>
              <a:t>=</a:t>
            </a:r>
            <a:r>
              <a:rPr lang="en-US" sz="1300">
                <a:solidFill>
                  <a:srgbClr val="993300"/>
                </a:solidFill>
                <a:highlight>
                  <a:srgbClr val="FFFFFF"/>
                </a:highlight>
              </a:rPr>
              <a:t>"{Hidden_signature eq 263}"</a:t>
            </a:r>
            <a:r>
              <a:rPr lang="en-US" sz="1300">
                <a:solidFill>
                  <a:srgbClr val="000096"/>
                </a:solidFill>
                <a:highlight>
                  <a:srgbClr val="FFFFFF"/>
                </a:highlight>
              </a:rPr>
              <a:t>/&gt;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&lt;/xs:appinfo&gt;</a:t>
            </a:r>
            <a:br>
              <a:rPr lang="en-US" sz="1300">
                <a:solidFill>
                  <a:srgbClr val="000000"/>
                </a:solidFill>
                <a:highlight>
                  <a:srgbClr val="FFFFFF"/>
                </a:highlight>
              </a:rPr>
            </a:br>
            <a:r>
              <a:rPr lang="en-US" sz="1300">
                <a:solidFill>
                  <a:srgbClr val="000000"/>
                </a:solidFill>
                <a:highlight>
                  <a:srgbClr val="FFFFFF"/>
                </a:highlight>
              </a:rPr>
              <a:t>            </a:t>
            </a:r>
            <a:r>
              <a:rPr lang="en-US" sz="1300">
                <a:solidFill>
                  <a:srgbClr val="003296"/>
                </a:solidFill>
                <a:highlight>
                  <a:srgbClr val="FFFFFF"/>
                </a:highlight>
              </a:rPr>
              <a:t>&lt;/xs:annotation&gt;</a:t>
            </a:r>
          </a:p>
          <a:p>
            <a:r>
              <a:rPr lang="en-US" sz="1300">
                <a:solidFill>
                  <a:srgbClr val="003296"/>
                </a:solidFill>
                <a:highlight>
                  <a:srgbClr val="FFFFFF"/>
                </a:highlight>
              </a:rPr>
              <a:t>            </a:t>
            </a:r>
            <a:r>
              <a:rPr lang="en-US" sz="1300" i="1">
                <a:solidFill>
                  <a:srgbClr val="003296"/>
                </a:solidFill>
                <a:highlight>
                  <a:srgbClr val="FFFFFF"/>
                </a:highlight>
              </a:rPr>
              <a:t>element declarations for ROM image</a:t>
            </a:r>
          </a:p>
          <a:p>
            <a:r>
              <a:rPr lang="en-US" sz="1300" i="1">
                <a:solidFill>
                  <a:srgbClr val="003296"/>
                </a:solidFill>
                <a:highlight>
                  <a:srgbClr val="FFFFFF"/>
                </a:highlight>
              </a:rPr>
              <a:t>     </a:t>
            </a:r>
            <a:r>
              <a:rPr lang="en-US" sz="1300">
                <a:solidFill>
                  <a:srgbClr val="003296"/>
                </a:solidFill>
                <a:highlight>
                  <a:srgbClr val="FFFFFF"/>
                </a:highlight>
              </a:rPr>
              <a:t>&lt;/xs:sequence&gt;</a:t>
            </a:r>
          </a:p>
          <a:p>
            <a:r>
              <a:rPr lang="en-US" sz="1300">
                <a:solidFill>
                  <a:srgbClr val="003296"/>
                </a:solidFill>
              </a:rPr>
              <a:t>&lt;/xs:choice&gt;</a:t>
            </a:r>
          </a:p>
        </p:txBody>
      </p:sp>
      <p:pic>
        <p:nvPicPr>
          <p:cNvPr id="2" name="Picture 1">
            <a:extLst>
              <a:ext uri="{FF2B5EF4-FFF2-40B4-BE49-F238E27FC236}">
                <a16:creationId xmlns:a16="http://schemas.microsoft.com/office/drawing/2014/main" id="{1CDB5A63-00A3-4F19-AD75-86B88346EA49}"/>
              </a:ext>
            </a:extLst>
          </p:cNvPr>
          <p:cNvPicPr>
            <a:picLocks noChangeAspect="1"/>
          </p:cNvPicPr>
          <p:nvPr/>
        </p:nvPicPr>
        <p:blipFill rotWithShape="1">
          <a:blip r:embed="rId2"/>
          <a:srcRect t="15027" r="62373" b="34150"/>
          <a:stretch/>
        </p:blipFill>
        <p:spPr>
          <a:xfrm>
            <a:off x="187670" y="2395756"/>
            <a:ext cx="4587496" cy="3291840"/>
          </a:xfrm>
          <a:prstGeom prst="rect">
            <a:avLst/>
          </a:prstGeom>
        </p:spPr>
      </p:pic>
      <p:sp>
        <p:nvSpPr>
          <p:cNvPr id="3" name="Rectangle 2">
            <a:extLst>
              <a:ext uri="{FF2B5EF4-FFF2-40B4-BE49-F238E27FC236}">
                <a16:creationId xmlns:a16="http://schemas.microsoft.com/office/drawing/2014/main" id="{DF5F1684-F86B-4C9E-B01B-F1534046D784}"/>
              </a:ext>
            </a:extLst>
          </p:cNvPr>
          <p:cNvSpPr/>
          <p:nvPr/>
        </p:nvSpPr>
        <p:spPr>
          <a:xfrm>
            <a:off x="2905933" y="3997604"/>
            <a:ext cx="466724" cy="1695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1F1D1EE3-7A92-46AC-913D-5EECB74EC3A2}"/>
              </a:ext>
            </a:extLst>
          </p:cNvPr>
          <p:cNvCxnSpPr>
            <a:cxnSpLocks/>
            <a:stCxn id="3" idx="0"/>
          </p:cNvCxnSpPr>
          <p:nvPr/>
        </p:nvCxnSpPr>
        <p:spPr>
          <a:xfrm flipH="1" flipV="1">
            <a:off x="712892" y="1890558"/>
            <a:ext cx="2426403" cy="21070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C9213C9-7A15-4A5E-81A0-30F266F2B866}"/>
              </a:ext>
            </a:extLst>
          </p:cNvPr>
          <p:cNvPicPr>
            <a:picLocks noChangeAspect="1"/>
          </p:cNvPicPr>
          <p:nvPr/>
        </p:nvPicPr>
        <p:blipFill rotWithShape="1">
          <a:blip r:embed="rId3"/>
          <a:srcRect l="626" t="19203" r="62284" b="69015"/>
          <a:stretch/>
        </p:blipFill>
        <p:spPr>
          <a:xfrm>
            <a:off x="253056" y="5699594"/>
            <a:ext cx="4522110" cy="763198"/>
          </a:xfrm>
          <a:prstGeom prst="rect">
            <a:avLst/>
          </a:prstGeom>
        </p:spPr>
      </p:pic>
      <p:sp>
        <p:nvSpPr>
          <p:cNvPr id="6" name="TextBox 5">
            <a:extLst>
              <a:ext uri="{FF2B5EF4-FFF2-40B4-BE49-F238E27FC236}">
                <a16:creationId xmlns:a16="http://schemas.microsoft.com/office/drawing/2014/main" id="{6EB0DBFF-6112-4C67-918F-BAE05F46DB38}"/>
              </a:ext>
            </a:extLst>
          </p:cNvPr>
          <p:cNvSpPr txBox="1"/>
          <p:nvPr/>
        </p:nvSpPr>
        <p:spPr>
          <a:xfrm>
            <a:off x="187670" y="413230"/>
            <a:ext cx="4587497" cy="1477328"/>
          </a:xfrm>
          <a:prstGeom prst="rect">
            <a:avLst/>
          </a:prstGeom>
          <a:solidFill>
            <a:srgbClr val="FFFF00"/>
          </a:solidFill>
        </p:spPr>
        <p:txBody>
          <a:bodyPr wrap="square" rtlCol="0">
            <a:spAutoFit/>
          </a:bodyPr>
          <a:lstStyle/>
          <a:p>
            <a:r>
              <a:rPr lang="en-US"/>
              <a:t>This particular executable file has a signature value of 267 (which indicates that the executable is a 32-bit exe file). So, the DFDL processor will execute the first branch of the choice statement</a:t>
            </a:r>
          </a:p>
        </p:txBody>
      </p:sp>
      <p:sp>
        <p:nvSpPr>
          <p:cNvPr id="16" name="Rectangle 15">
            <a:extLst>
              <a:ext uri="{FF2B5EF4-FFF2-40B4-BE49-F238E27FC236}">
                <a16:creationId xmlns:a16="http://schemas.microsoft.com/office/drawing/2014/main" id="{F84009D9-8F79-4B74-BFE2-4429FBBCAFB5}"/>
              </a:ext>
            </a:extLst>
          </p:cNvPr>
          <p:cNvSpPr/>
          <p:nvPr/>
        </p:nvSpPr>
        <p:spPr>
          <a:xfrm>
            <a:off x="5362414" y="1720311"/>
            <a:ext cx="4602996" cy="1565329"/>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4106860"/>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48ABFD-EDB7-4F60-872A-62DF9380FCC3}"/>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6" name="TextBox 5">
            <a:extLst>
              <a:ext uri="{FF2B5EF4-FFF2-40B4-BE49-F238E27FC236}">
                <a16:creationId xmlns:a16="http://schemas.microsoft.com/office/drawing/2014/main" id="{948481CC-B91D-4B09-AD8F-FEB221F1675A}"/>
              </a:ext>
            </a:extLst>
          </p:cNvPr>
          <p:cNvSpPr txBox="1"/>
          <p:nvPr/>
        </p:nvSpPr>
        <p:spPr>
          <a:xfrm flipH="1">
            <a:off x="481931" y="125384"/>
            <a:ext cx="6376065" cy="830997"/>
          </a:xfrm>
          <a:prstGeom prst="rect">
            <a:avLst/>
          </a:prstGeom>
          <a:solidFill>
            <a:srgbClr val="FFFF00"/>
          </a:solidFill>
        </p:spPr>
        <p:txBody>
          <a:bodyPr wrap="square" rtlCol="0">
            <a:spAutoFit/>
          </a:bodyPr>
          <a:lstStyle/>
          <a:p>
            <a:r>
              <a:rPr lang="en-US" sz="2400"/>
              <a:t>We have created DFDL for these portions (we didn’t cover all the fields in Optional_Header)</a:t>
            </a:r>
          </a:p>
        </p:txBody>
      </p:sp>
      <p:cxnSp>
        <p:nvCxnSpPr>
          <p:cNvPr id="15" name="Straight Connector 14">
            <a:extLst>
              <a:ext uri="{FF2B5EF4-FFF2-40B4-BE49-F238E27FC236}">
                <a16:creationId xmlns:a16="http://schemas.microsoft.com/office/drawing/2014/main" id="{06F37C7E-4B76-4167-A6B0-88E57D999B85}"/>
              </a:ext>
            </a:extLst>
          </p:cNvPr>
          <p:cNvCxnSpPr/>
          <p:nvPr/>
        </p:nvCxnSpPr>
        <p:spPr>
          <a:xfrm>
            <a:off x="3202142" y="3724275"/>
            <a:ext cx="1808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BB23165-A5B3-4005-977F-F31ECA6B61E9}"/>
              </a:ext>
            </a:extLst>
          </p:cNvPr>
          <p:cNvCxnSpPr>
            <a:cxnSpLocks/>
          </p:cNvCxnSpPr>
          <p:nvPr/>
        </p:nvCxnSpPr>
        <p:spPr>
          <a:xfrm flipV="1">
            <a:off x="5010150" y="3581400"/>
            <a:ext cx="1847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957D54B-E273-40FF-BB6E-5659427CA563}"/>
              </a:ext>
            </a:extLst>
          </p:cNvPr>
          <p:cNvCxnSpPr/>
          <p:nvPr/>
        </p:nvCxnSpPr>
        <p:spPr>
          <a:xfrm>
            <a:off x="5010150" y="3586162"/>
            <a:ext cx="0" cy="1333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D0F66581-566D-46E6-A02F-5BD82CA6BABB}"/>
              </a:ext>
            </a:extLst>
          </p:cNvPr>
          <p:cNvPicPr>
            <a:picLocks noChangeAspect="1"/>
          </p:cNvPicPr>
          <p:nvPr/>
        </p:nvPicPr>
        <p:blipFill rotWithShape="1">
          <a:blip r:embed="rId3"/>
          <a:srcRect l="625" t="19203" r="50547" b="69301"/>
          <a:stretch/>
        </p:blipFill>
        <p:spPr>
          <a:xfrm>
            <a:off x="2376324" y="5265642"/>
            <a:ext cx="5953124" cy="744634"/>
          </a:xfrm>
          <a:prstGeom prst="rect">
            <a:avLst/>
          </a:prstGeom>
        </p:spPr>
      </p:pic>
      <p:cxnSp>
        <p:nvCxnSpPr>
          <p:cNvPr id="14" name="Straight Connector 13">
            <a:extLst>
              <a:ext uri="{FF2B5EF4-FFF2-40B4-BE49-F238E27FC236}">
                <a16:creationId xmlns:a16="http://schemas.microsoft.com/office/drawing/2014/main" id="{57F839B2-1A63-4C64-9BDD-019A52845C45}"/>
              </a:ext>
            </a:extLst>
          </p:cNvPr>
          <p:cNvCxnSpPr>
            <a:cxnSpLocks/>
          </p:cNvCxnSpPr>
          <p:nvPr/>
        </p:nvCxnSpPr>
        <p:spPr>
          <a:xfrm>
            <a:off x="3202142" y="3719512"/>
            <a:ext cx="0" cy="2119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D0D23-664B-47F5-AA2D-CC15929B495B}"/>
              </a:ext>
            </a:extLst>
          </p:cNvPr>
          <p:cNvCxnSpPr>
            <a:cxnSpLocks/>
          </p:cNvCxnSpPr>
          <p:nvPr/>
        </p:nvCxnSpPr>
        <p:spPr>
          <a:xfrm>
            <a:off x="3202142" y="5838824"/>
            <a:ext cx="1808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5B0127D-3C7D-420E-BA92-FAE06368473D}"/>
              </a:ext>
            </a:extLst>
          </p:cNvPr>
          <p:cNvCxnSpPr/>
          <p:nvPr/>
        </p:nvCxnSpPr>
        <p:spPr>
          <a:xfrm flipV="1">
            <a:off x="5010150" y="5686425"/>
            <a:ext cx="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D86DFFF-42DA-4647-9B83-F9AFC185FDA4}"/>
              </a:ext>
            </a:extLst>
          </p:cNvPr>
          <p:cNvCxnSpPr>
            <a:cxnSpLocks/>
          </p:cNvCxnSpPr>
          <p:nvPr/>
        </p:nvCxnSpPr>
        <p:spPr>
          <a:xfrm>
            <a:off x="5019675" y="5686425"/>
            <a:ext cx="18478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84DEE09-D009-4248-8AAC-C6252DD2A43F}"/>
              </a:ext>
            </a:extLst>
          </p:cNvPr>
          <p:cNvCxnSpPr>
            <a:cxnSpLocks/>
          </p:cNvCxnSpPr>
          <p:nvPr/>
        </p:nvCxnSpPr>
        <p:spPr>
          <a:xfrm>
            <a:off x="6857996" y="3581400"/>
            <a:ext cx="0" cy="2105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44D8A20-10EE-4484-951D-B97C19B532E8}"/>
              </a:ext>
            </a:extLst>
          </p:cNvPr>
          <p:cNvCxnSpPr>
            <a:cxnSpLocks/>
          </p:cNvCxnSpPr>
          <p:nvPr/>
        </p:nvCxnSpPr>
        <p:spPr>
          <a:xfrm flipV="1">
            <a:off x="6867521" y="3216729"/>
            <a:ext cx="2230520" cy="12622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85D3624-28C0-46ED-983F-01FAB6C6F8F5}"/>
              </a:ext>
            </a:extLst>
          </p:cNvPr>
          <p:cNvSpPr txBox="1"/>
          <p:nvPr/>
        </p:nvSpPr>
        <p:spPr>
          <a:xfrm>
            <a:off x="9098041" y="2992896"/>
            <a:ext cx="1797864" cy="369332"/>
          </a:xfrm>
          <a:prstGeom prst="rect">
            <a:avLst/>
          </a:prstGeom>
          <a:noFill/>
        </p:spPr>
        <p:txBody>
          <a:bodyPr wrap="none" rtlCol="0">
            <a:spAutoFit/>
          </a:bodyPr>
          <a:lstStyle/>
          <a:p>
            <a:r>
              <a:rPr lang="en-US"/>
              <a:t>Optional_Header</a:t>
            </a:r>
          </a:p>
        </p:txBody>
      </p:sp>
      <p:sp>
        <p:nvSpPr>
          <p:cNvPr id="16" name="TextBox 15">
            <a:extLst>
              <a:ext uri="{FF2B5EF4-FFF2-40B4-BE49-F238E27FC236}">
                <a16:creationId xmlns:a16="http://schemas.microsoft.com/office/drawing/2014/main" id="{9EFD9761-4AE1-42BA-8E4F-5FD954495FE1}"/>
              </a:ext>
            </a:extLst>
          </p:cNvPr>
          <p:cNvSpPr txBox="1"/>
          <p:nvPr/>
        </p:nvSpPr>
        <p:spPr>
          <a:xfrm>
            <a:off x="7103274" y="1296631"/>
            <a:ext cx="1120991" cy="369332"/>
          </a:xfrm>
          <a:prstGeom prst="rect">
            <a:avLst/>
          </a:prstGeom>
          <a:noFill/>
        </p:spPr>
        <p:txBody>
          <a:bodyPr wrap="square" rtlCol="0">
            <a:spAutoFit/>
          </a:bodyPr>
          <a:lstStyle/>
          <a:p>
            <a:r>
              <a:rPr lang="en-US"/>
              <a:t>DOS_Stub</a:t>
            </a:r>
          </a:p>
        </p:txBody>
      </p:sp>
      <p:cxnSp>
        <p:nvCxnSpPr>
          <p:cNvPr id="17" name="Straight Arrow Connector 16">
            <a:extLst>
              <a:ext uri="{FF2B5EF4-FFF2-40B4-BE49-F238E27FC236}">
                <a16:creationId xmlns:a16="http://schemas.microsoft.com/office/drawing/2014/main" id="{45D2A4B5-F5F7-44C8-B9CF-E383EA14ECD1}"/>
              </a:ext>
            </a:extLst>
          </p:cNvPr>
          <p:cNvCxnSpPr>
            <a:cxnSpLocks/>
          </p:cNvCxnSpPr>
          <p:nvPr/>
        </p:nvCxnSpPr>
        <p:spPr>
          <a:xfrm flipV="1">
            <a:off x="6858000" y="1638300"/>
            <a:ext cx="891153" cy="14923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1C22DD83-DAE2-4638-BF28-5008DE09B0F3}"/>
              </a:ext>
            </a:extLst>
          </p:cNvPr>
          <p:cNvSpPr/>
          <p:nvPr/>
        </p:nvSpPr>
        <p:spPr>
          <a:xfrm>
            <a:off x="3202142" y="2806952"/>
            <a:ext cx="3640360" cy="6195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44A7EE1-936D-4730-B206-7FA145304DD0}"/>
              </a:ext>
            </a:extLst>
          </p:cNvPr>
          <p:cNvSpPr txBox="1"/>
          <p:nvPr/>
        </p:nvSpPr>
        <p:spPr>
          <a:xfrm>
            <a:off x="4136809" y="977348"/>
            <a:ext cx="1444841" cy="369332"/>
          </a:xfrm>
          <a:prstGeom prst="rect">
            <a:avLst/>
          </a:prstGeom>
          <a:noFill/>
        </p:spPr>
        <p:txBody>
          <a:bodyPr wrap="square" rtlCol="0">
            <a:spAutoFit/>
          </a:bodyPr>
          <a:lstStyle/>
          <a:p>
            <a:r>
              <a:rPr lang="en-US"/>
              <a:t>DOS_Header</a:t>
            </a:r>
          </a:p>
        </p:txBody>
      </p:sp>
      <p:cxnSp>
        <p:nvCxnSpPr>
          <p:cNvPr id="24" name="Straight Arrow Connector 23">
            <a:extLst>
              <a:ext uri="{FF2B5EF4-FFF2-40B4-BE49-F238E27FC236}">
                <a16:creationId xmlns:a16="http://schemas.microsoft.com/office/drawing/2014/main" id="{09859242-8F96-49BF-8214-5B00E1F40126}"/>
              </a:ext>
            </a:extLst>
          </p:cNvPr>
          <p:cNvCxnSpPr>
            <a:cxnSpLocks/>
          </p:cNvCxnSpPr>
          <p:nvPr/>
        </p:nvCxnSpPr>
        <p:spPr>
          <a:xfrm flipV="1">
            <a:off x="4775879" y="1340090"/>
            <a:ext cx="0" cy="85976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B6E8BF24-C72C-4688-BF23-E93C4207D89F}"/>
              </a:ext>
            </a:extLst>
          </p:cNvPr>
          <p:cNvSpPr/>
          <p:nvPr/>
        </p:nvSpPr>
        <p:spPr>
          <a:xfrm>
            <a:off x="3208115" y="2199852"/>
            <a:ext cx="3640360" cy="6195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BA77511-6455-4BA9-B4F9-28C3547E54CD}"/>
              </a:ext>
            </a:extLst>
          </p:cNvPr>
          <p:cNvSpPr/>
          <p:nvPr/>
        </p:nvSpPr>
        <p:spPr>
          <a:xfrm>
            <a:off x="3203951" y="3417224"/>
            <a:ext cx="885825" cy="1737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0C39B23C-49B8-451D-8575-11638221B3EB}"/>
              </a:ext>
            </a:extLst>
          </p:cNvPr>
          <p:cNvCxnSpPr>
            <a:cxnSpLocks/>
          </p:cNvCxnSpPr>
          <p:nvPr/>
        </p:nvCxnSpPr>
        <p:spPr>
          <a:xfrm flipH="1" flipV="1">
            <a:off x="1580827" y="1961804"/>
            <a:ext cx="2095823" cy="14554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870ABD0-4B2F-4C42-8337-EED8DE09DD6B}"/>
              </a:ext>
            </a:extLst>
          </p:cNvPr>
          <p:cNvSpPr txBox="1"/>
          <p:nvPr/>
        </p:nvSpPr>
        <p:spPr>
          <a:xfrm>
            <a:off x="320932" y="1530041"/>
            <a:ext cx="2197718" cy="369332"/>
          </a:xfrm>
          <a:prstGeom prst="rect">
            <a:avLst/>
          </a:prstGeom>
          <a:noFill/>
        </p:spPr>
        <p:txBody>
          <a:bodyPr wrap="none" rtlCol="0">
            <a:spAutoFit/>
          </a:bodyPr>
          <a:lstStyle/>
          <a:p>
            <a:r>
              <a:rPr lang="en-US"/>
              <a:t>PE_Header/Signature</a:t>
            </a:r>
          </a:p>
        </p:txBody>
      </p:sp>
      <p:cxnSp>
        <p:nvCxnSpPr>
          <p:cNvPr id="34" name="Straight Connector 33">
            <a:extLst>
              <a:ext uri="{FF2B5EF4-FFF2-40B4-BE49-F238E27FC236}">
                <a16:creationId xmlns:a16="http://schemas.microsoft.com/office/drawing/2014/main" id="{61363DEA-31CF-4656-9380-533B168F5A95}"/>
              </a:ext>
            </a:extLst>
          </p:cNvPr>
          <p:cNvCxnSpPr/>
          <p:nvPr/>
        </p:nvCxnSpPr>
        <p:spPr>
          <a:xfrm>
            <a:off x="3202142" y="3724275"/>
            <a:ext cx="1808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FD67E60-C035-493D-B8B7-601047C813CF}"/>
              </a:ext>
            </a:extLst>
          </p:cNvPr>
          <p:cNvCxnSpPr>
            <a:stCxn id="28" idx="1"/>
          </p:cNvCxnSpPr>
          <p:nvPr/>
        </p:nvCxnSpPr>
        <p:spPr>
          <a:xfrm flipH="1">
            <a:off x="3202142" y="3504075"/>
            <a:ext cx="1809" cy="22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3995FE9-4C36-4D15-A3F3-6EDC65E6AABA}"/>
              </a:ext>
            </a:extLst>
          </p:cNvPr>
          <p:cNvCxnSpPr>
            <a:cxnSpLocks/>
          </p:cNvCxnSpPr>
          <p:nvPr/>
        </p:nvCxnSpPr>
        <p:spPr>
          <a:xfrm flipV="1">
            <a:off x="5010150" y="3581400"/>
            <a:ext cx="18478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7F48DD6-71DB-4878-B2AE-8713598CDDD7}"/>
              </a:ext>
            </a:extLst>
          </p:cNvPr>
          <p:cNvCxnSpPr/>
          <p:nvPr/>
        </p:nvCxnSpPr>
        <p:spPr>
          <a:xfrm>
            <a:off x="5010150" y="3586162"/>
            <a:ext cx="0" cy="1333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6986E39-AAC1-472C-8CC0-9D06A99F66FF}"/>
              </a:ext>
            </a:extLst>
          </p:cNvPr>
          <p:cNvCxnSpPr/>
          <p:nvPr/>
        </p:nvCxnSpPr>
        <p:spPr>
          <a:xfrm>
            <a:off x="6842502" y="3426499"/>
            <a:ext cx="0" cy="1549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Footer Placeholder 3">
            <a:extLst>
              <a:ext uri="{FF2B5EF4-FFF2-40B4-BE49-F238E27FC236}">
                <a16:creationId xmlns:a16="http://schemas.microsoft.com/office/drawing/2014/main" id="{66D23009-26BD-4C83-90D6-667AE60D6AF3}"/>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672262551"/>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29229-2B7F-4DB4-96E5-D65806472063}"/>
              </a:ext>
            </a:extLst>
          </p:cNvPr>
          <p:cNvSpPr>
            <a:spLocks noGrp="1"/>
          </p:cNvSpPr>
          <p:nvPr>
            <p:ph type="title"/>
          </p:nvPr>
        </p:nvSpPr>
        <p:spPr/>
        <p:txBody>
          <a:bodyPr/>
          <a:lstStyle/>
          <a:p>
            <a:r>
              <a:rPr lang="en-US"/>
              <a:t>Lab 11</a:t>
            </a:r>
          </a:p>
        </p:txBody>
      </p:sp>
      <p:sp>
        <p:nvSpPr>
          <p:cNvPr id="3" name="Content Placeholder 2">
            <a:extLst>
              <a:ext uri="{FF2B5EF4-FFF2-40B4-BE49-F238E27FC236}">
                <a16:creationId xmlns:a16="http://schemas.microsoft.com/office/drawing/2014/main" id="{56AC9445-83DB-46A7-8D92-CF4E5A43C2C4}"/>
              </a:ext>
            </a:extLst>
          </p:cNvPr>
          <p:cNvSpPr>
            <a:spLocks noGrp="1"/>
          </p:cNvSpPr>
          <p:nvPr>
            <p:ph idx="1"/>
          </p:nvPr>
        </p:nvSpPr>
        <p:spPr/>
        <p:txBody>
          <a:bodyPr/>
          <a:lstStyle/>
          <a:p>
            <a:r>
              <a:rPr lang="en-US"/>
              <a:t>The (binary) input file contains 1 byte followed by a string.</a:t>
            </a:r>
          </a:p>
          <a:p>
            <a:r>
              <a:rPr lang="en-US"/>
              <a:t>The byte has a value of either 0, 1, or 2. </a:t>
            </a:r>
          </a:p>
          <a:p>
            <a:pPr lvl="1"/>
            <a:r>
              <a:rPr lang="en-US"/>
              <a:t>If the byte’s value is 0, then the following string represents a day of the week. </a:t>
            </a:r>
          </a:p>
          <a:p>
            <a:pPr lvl="1"/>
            <a:r>
              <a:rPr lang="en-US"/>
              <a:t>If the byte’s value is 1, then the following string represents the name of a person. </a:t>
            </a:r>
          </a:p>
          <a:p>
            <a:pPr lvl="1"/>
            <a:r>
              <a:rPr lang="en-US"/>
              <a:t>If the byte’s value is 2, then the following string represents a weather forecast (raining, sunny, overcast, etc.)</a:t>
            </a:r>
          </a:p>
          <a:p>
            <a:r>
              <a:rPr lang="en-US"/>
              <a:t>Use a choice in your DFDL schema.</a:t>
            </a:r>
          </a:p>
          <a:p>
            <a:r>
              <a:rPr lang="en-US"/>
              <a:t>As always, be sure to parse and unparse.</a:t>
            </a:r>
          </a:p>
        </p:txBody>
      </p:sp>
      <p:sp>
        <p:nvSpPr>
          <p:cNvPr id="4" name="Footer Placeholder 3">
            <a:extLst>
              <a:ext uri="{FF2B5EF4-FFF2-40B4-BE49-F238E27FC236}">
                <a16:creationId xmlns:a16="http://schemas.microsoft.com/office/drawing/2014/main" id="{2DE1F739-2FEE-40F5-A893-241A759CB950}"/>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942134600"/>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CB8E2-2BE7-4415-B5BE-3E282DA468CB}"/>
              </a:ext>
            </a:extLst>
          </p:cNvPr>
          <p:cNvSpPr>
            <a:spLocks noGrp="1"/>
          </p:cNvSpPr>
          <p:nvPr>
            <p:ph type="title"/>
          </p:nvPr>
        </p:nvSpPr>
        <p:spPr/>
        <p:txBody>
          <a:bodyPr/>
          <a:lstStyle/>
          <a:p>
            <a:r>
              <a:rPr lang="en-US"/>
              <a:t>Lab 11 (cont.)</a:t>
            </a:r>
          </a:p>
        </p:txBody>
      </p:sp>
      <p:sp>
        <p:nvSpPr>
          <p:cNvPr id="4" name="Footer Placeholder 3">
            <a:extLst>
              <a:ext uri="{FF2B5EF4-FFF2-40B4-BE49-F238E27FC236}">
                <a16:creationId xmlns:a16="http://schemas.microsoft.com/office/drawing/2014/main" id="{770B7490-FC9A-4870-B405-E5D6BEEB9546}"/>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pic>
        <p:nvPicPr>
          <p:cNvPr id="5" name="Picture 4">
            <a:extLst>
              <a:ext uri="{FF2B5EF4-FFF2-40B4-BE49-F238E27FC236}">
                <a16:creationId xmlns:a16="http://schemas.microsoft.com/office/drawing/2014/main" id="{8907D1BC-E015-4F6E-8067-078EE00D03F8}"/>
              </a:ext>
            </a:extLst>
          </p:cNvPr>
          <p:cNvPicPr>
            <a:picLocks noChangeAspect="1"/>
          </p:cNvPicPr>
          <p:nvPr/>
        </p:nvPicPr>
        <p:blipFill rotWithShape="1">
          <a:blip r:embed="rId2"/>
          <a:srcRect l="890" t="14289" r="56271" b="77099"/>
          <a:stretch/>
        </p:blipFill>
        <p:spPr>
          <a:xfrm>
            <a:off x="1193370" y="1704949"/>
            <a:ext cx="10301999" cy="1100244"/>
          </a:xfrm>
          <a:prstGeom prst="rect">
            <a:avLst/>
          </a:prstGeom>
          <a:ln>
            <a:solidFill>
              <a:schemeClr val="tx1"/>
            </a:solidFill>
          </a:ln>
        </p:spPr>
      </p:pic>
      <p:sp>
        <p:nvSpPr>
          <p:cNvPr id="6" name="Rectangle 5">
            <a:extLst>
              <a:ext uri="{FF2B5EF4-FFF2-40B4-BE49-F238E27FC236}">
                <a16:creationId xmlns:a16="http://schemas.microsoft.com/office/drawing/2014/main" id="{71BEFE00-C683-4A06-92F9-F66B0050B870}"/>
              </a:ext>
            </a:extLst>
          </p:cNvPr>
          <p:cNvSpPr/>
          <p:nvPr/>
        </p:nvSpPr>
        <p:spPr>
          <a:xfrm>
            <a:off x="5352477" y="3466329"/>
            <a:ext cx="1983783" cy="7981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DFDL</a:t>
            </a:r>
          </a:p>
        </p:txBody>
      </p:sp>
      <p:cxnSp>
        <p:nvCxnSpPr>
          <p:cNvPr id="8" name="Straight Arrow Connector 7">
            <a:extLst>
              <a:ext uri="{FF2B5EF4-FFF2-40B4-BE49-F238E27FC236}">
                <a16:creationId xmlns:a16="http://schemas.microsoft.com/office/drawing/2014/main" id="{22746168-B423-4457-AF86-B2CD23BC91B7}"/>
              </a:ext>
            </a:extLst>
          </p:cNvPr>
          <p:cNvCxnSpPr>
            <a:stCxn id="5" idx="2"/>
            <a:endCxn id="6" idx="0"/>
          </p:cNvCxnSpPr>
          <p:nvPr/>
        </p:nvCxnSpPr>
        <p:spPr>
          <a:xfrm flipH="1">
            <a:off x="6344369" y="2805193"/>
            <a:ext cx="1" cy="6611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FF32B2F-570C-481C-A83C-487A4BCE50FD}"/>
              </a:ext>
            </a:extLst>
          </p:cNvPr>
          <p:cNvCxnSpPr/>
          <p:nvPr/>
        </p:nvCxnSpPr>
        <p:spPr>
          <a:xfrm flipH="1">
            <a:off x="6344368" y="4264493"/>
            <a:ext cx="1" cy="6611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50A3BB5-A348-4D84-948C-4A4A137F36DF}"/>
              </a:ext>
            </a:extLst>
          </p:cNvPr>
          <p:cNvSpPr/>
          <p:nvPr/>
        </p:nvSpPr>
        <p:spPr>
          <a:xfrm>
            <a:off x="4350252" y="4952297"/>
            <a:ext cx="4127315" cy="1569660"/>
          </a:xfrm>
          <a:prstGeom prst="rect">
            <a:avLst/>
          </a:prstGeom>
          <a:ln>
            <a:solidFill>
              <a:schemeClr val="tx1"/>
            </a:solidFill>
          </a:ln>
        </p:spPr>
        <p:txBody>
          <a:bodyPr wrap="square">
            <a:spAutoFit/>
          </a:bodyPr>
          <a:lstStyle/>
          <a:p>
            <a:r>
              <a:rPr lang="en-US" sz="3200">
                <a:solidFill>
                  <a:srgbClr val="000096"/>
                </a:solidFill>
                <a:highlight>
                  <a:srgbClr val="FFFFFF"/>
                </a:highlight>
              </a:rPr>
              <a:t>&lt;choice&gt;</a:t>
            </a:r>
            <a:br>
              <a:rPr lang="en-US" sz="3200">
                <a:solidFill>
                  <a:srgbClr val="000000"/>
                </a:solidFill>
                <a:highlight>
                  <a:srgbClr val="FFFFFF"/>
                </a:highlight>
              </a:rPr>
            </a:br>
            <a:r>
              <a:rPr lang="en-US" sz="3200">
                <a:solidFill>
                  <a:srgbClr val="000000"/>
                </a:solidFill>
                <a:highlight>
                  <a:srgbClr val="FFFFFF"/>
                </a:highlight>
              </a:rPr>
              <a:t>    </a:t>
            </a:r>
            <a:r>
              <a:rPr lang="en-US" sz="3200">
                <a:solidFill>
                  <a:srgbClr val="000096"/>
                </a:solidFill>
                <a:highlight>
                  <a:srgbClr val="FFFFFF"/>
                </a:highlight>
              </a:rPr>
              <a:t>&lt;day&gt;</a:t>
            </a:r>
            <a:r>
              <a:rPr lang="en-US" sz="3200">
                <a:solidFill>
                  <a:srgbClr val="000000"/>
                </a:solidFill>
                <a:highlight>
                  <a:srgbClr val="FFFFFF"/>
                </a:highlight>
              </a:rPr>
              <a:t>Monday</a:t>
            </a:r>
            <a:r>
              <a:rPr lang="en-US" sz="3200">
                <a:solidFill>
                  <a:srgbClr val="000096"/>
                </a:solidFill>
                <a:highlight>
                  <a:srgbClr val="FFFFFF"/>
                </a:highlight>
              </a:rPr>
              <a:t>&lt;/day&gt;</a:t>
            </a:r>
            <a:br>
              <a:rPr lang="en-US" sz="3200">
                <a:solidFill>
                  <a:srgbClr val="000000"/>
                </a:solidFill>
                <a:highlight>
                  <a:srgbClr val="FFFFFF"/>
                </a:highlight>
              </a:rPr>
            </a:br>
            <a:r>
              <a:rPr lang="en-US" sz="3200">
                <a:solidFill>
                  <a:srgbClr val="000096"/>
                </a:solidFill>
                <a:highlight>
                  <a:srgbClr val="FFFFFF"/>
                </a:highlight>
              </a:rPr>
              <a:t>&lt;/choice&gt;</a:t>
            </a:r>
          </a:p>
        </p:txBody>
      </p:sp>
    </p:spTree>
    <p:extLst>
      <p:ext uri="{BB962C8B-B14F-4D97-AF65-F5344CB8AC3E}">
        <p14:creationId xmlns:p14="http://schemas.microsoft.com/office/powerpoint/2010/main" val="3285357499"/>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B30A7-6465-4E7D-BC17-31CA265E2C57}"/>
              </a:ext>
            </a:extLst>
          </p:cNvPr>
          <p:cNvSpPr>
            <a:spLocks noGrp="1"/>
          </p:cNvSpPr>
          <p:nvPr>
            <p:ph type="title"/>
          </p:nvPr>
        </p:nvSpPr>
        <p:spPr/>
        <p:txBody>
          <a:bodyPr/>
          <a:lstStyle/>
          <a:p>
            <a:r>
              <a:rPr lang="en-US"/>
              <a:t>Hint</a:t>
            </a:r>
          </a:p>
        </p:txBody>
      </p:sp>
      <p:sp>
        <p:nvSpPr>
          <p:cNvPr id="3" name="Content Placeholder 2">
            <a:extLst>
              <a:ext uri="{FF2B5EF4-FFF2-40B4-BE49-F238E27FC236}">
                <a16:creationId xmlns:a16="http://schemas.microsoft.com/office/drawing/2014/main" id="{AD494B27-F16D-484F-9755-41506D4C4E9F}"/>
              </a:ext>
            </a:extLst>
          </p:cNvPr>
          <p:cNvSpPr>
            <a:spLocks noGrp="1"/>
          </p:cNvSpPr>
          <p:nvPr>
            <p:ph idx="1"/>
          </p:nvPr>
        </p:nvSpPr>
        <p:spPr/>
        <p:txBody>
          <a:bodyPr/>
          <a:lstStyle/>
          <a:p>
            <a:r>
              <a:rPr lang="en-US"/>
              <a:t>This DFDL property will be useful in this lab:</a:t>
            </a:r>
          </a:p>
          <a:p>
            <a:pPr lvl="1"/>
            <a:r>
              <a:rPr lang="en-US"/>
              <a:t>lengthKind="delimited“</a:t>
            </a:r>
          </a:p>
          <a:p>
            <a:r>
              <a:rPr lang="en-US"/>
              <a:t>This XPath function will be useful in this lab:</a:t>
            </a:r>
          </a:p>
          <a:p>
            <a:pPr lvl="1"/>
            <a:r>
              <a:rPr lang="en-US"/>
              <a:t>fn:exists</a:t>
            </a:r>
          </a:p>
        </p:txBody>
      </p:sp>
      <p:sp>
        <p:nvSpPr>
          <p:cNvPr id="4" name="Footer Placeholder 3">
            <a:extLst>
              <a:ext uri="{FF2B5EF4-FFF2-40B4-BE49-F238E27FC236}">
                <a16:creationId xmlns:a16="http://schemas.microsoft.com/office/drawing/2014/main" id="{8B45560F-0AFB-41A2-8805-3CC676C6760D}"/>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091951788"/>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CFB91F-DE9B-4299-98F4-D84038992F3C}"/>
              </a:ext>
            </a:extLst>
          </p:cNvPr>
          <p:cNvSpPr txBox="1"/>
          <p:nvPr/>
        </p:nvSpPr>
        <p:spPr>
          <a:xfrm>
            <a:off x="4324028" y="4007474"/>
            <a:ext cx="3157852" cy="707886"/>
          </a:xfrm>
          <a:prstGeom prst="rect">
            <a:avLst/>
          </a:prstGeom>
          <a:noFill/>
        </p:spPr>
        <p:txBody>
          <a:bodyPr wrap="none" rtlCol="0">
            <a:spAutoFit/>
          </a:bodyPr>
          <a:lstStyle/>
          <a:p>
            <a:r>
              <a:rPr lang="en-US" sz="4000"/>
              <a:t>Do Lab11 now</a:t>
            </a:r>
          </a:p>
        </p:txBody>
      </p:sp>
      <p:pic>
        <p:nvPicPr>
          <p:cNvPr id="3" name="Picture 2">
            <a:extLst>
              <a:ext uri="{FF2B5EF4-FFF2-40B4-BE49-F238E27FC236}">
                <a16:creationId xmlns:a16="http://schemas.microsoft.com/office/drawing/2014/main" id="{35467526-A31F-4ECF-9918-F13A95B0488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31525" y="1394848"/>
            <a:ext cx="2742857" cy="2742857"/>
          </a:xfrm>
          <a:prstGeom prst="rect">
            <a:avLst/>
          </a:prstGeom>
        </p:spPr>
      </p:pic>
      <p:sp>
        <p:nvSpPr>
          <p:cNvPr id="4" name="Footer Placeholder 3">
            <a:extLst>
              <a:ext uri="{FF2B5EF4-FFF2-40B4-BE49-F238E27FC236}">
                <a16:creationId xmlns:a16="http://schemas.microsoft.com/office/drawing/2014/main" id="{06B69629-318A-4DD6-98C3-41596BEEE165}"/>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
        <p:nvSpPr>
          <p:cNvPr id="5" name="TextBox 4">
            <a:extLst>
              <a:ext uri="{FF2B5EF4-FFF2-40B4-BE49-F238E27FC236}">
                <a16:creationId xmlns:a16="http://schemas.microsoft.com/office/drawing/2014/main" id="{8399D7F7-8BAA-41C9-850C-DB8C892B27E3}"/>
              </a:ext>
            </a:extLst>
          </p:cNvPr>
          <p:cNvSpPr txBox="1"/>
          <p:nvPr/>
        </p:nvSpPr>
        <p:spPr>
          <a:xfrm>
            <a:off x="3006671" y="5265821"/>
            <a:ext cx="7446782" cy="369332"/>
          </a:xfrm>
          <a:prstGeom prst="rect">
            <a:avLst/>
          </a:prstGeom>
          <a:noFill/>
        </p:spPr>
        <p:txBody>
          <a:bodyPr wrap="none" rtlCol="0">
            <a:spAutoFit/>
          </a:bodyPr>
          <a:lstStyle/>
          <a:p>
            <a:r>
              <a:rPr lang="en-US"/>
              <a:t>When you are done, look at my answer slides in DFDL-part2-lab-answers.pptx</a:t>
            </a:r>
          </a:p>
        </p:txBody>
      </p:sp>
    </p:spTree>
    <p:extLst>
      <p:ext uri="{BB962C8B-B14F-4D97-AF65-F5344CB8AC3E}">
        <p14:creationId xmlns:p14="http://schemas.microsoft.com/office/powerpoint/2010/main" val="952356239"/>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48ABFD-EDB7-4F60-872A-62DF9380FCC3}"/>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6" name="TextBox 5">
            <a:extLst>
              <a:ext uri="{FF2B5EF4-FFF2-40B4-BE49-F238E27FC236}">
                <a16:creationId xmlns:a16="http://schemas.microsoft.com/office/drawing/2014/main" id="{948481CC-B91D-4B09-AD8F-FEB221F1675A}"/>
              </a:ext>
            </a:extLst>
          </p:cNvPr>
          <p:cNvSpPr txBox="1"/>
          <p:nvPr/>
        </p:nvSpPr>
        <p:spPr>
          <a:xfrm flipH="1">
            <a:off x="481931" y="125384"/>
            <a:ext cx="6376065" cy="1200329"/>
          </a:xfrm>
          <a:prstGeom prst="rect">
            <a:avLst/>
          </a:prstGeom>
          <a:solidFill>
            <a:srgbClr val="FFFF00"/>
          </a:solidFill>
        </p:spPr>
        <p:txBody>
          <a:bodyPr wrap="square" rtlCol="0">
            <a:spAutoFit/>
          </a:bodyPr>
          <a:lstStyle/>
          <a:p>
            <a:r>
              <a:rPr lang="en-US" sz="2400"/>
              <a:t>Next we will create DFDL that describes this portion (actually, we will just describe the first field in this portion)</a:t>
            </a:r>
          </a:p>
        </p:txBody>
      </p:sp>
      <p:pic>
        <p:nvPicPr>
          <p:cNvPr id="19" name="Picture 18">
            <a:extLst>
              <a:ext uri="{FF2B5EF4-FFF2-40B4-BE49-F238E27FC236}">
                <a16:creationId xmlns:a16="http://schemas.microsoft.com/office/drawing/2014/main" id="{D0F66581-566D-46E6-A02F-5BD82CA6BABB}"/>
              </a:ext>
            </a:extLst>
          </p:cNvPr>
          <p:cNvPicPr>
            <a:picLocks noChangeAspect="1"/>
          </p:cNvPicPr>
          <p:nvPr/>
        </p:nvPicPr>
        <p:blipFill rotWithShape="1">
          <a:blip r:embed="rId3"/>
          <a:srcRect l="625" t="19203" r="50547" b="69301"/>
          <a:stretch/>
        </p:blipFill>
        <p:spPr>
          <a:xfrm>
            <a:off x="2376324" y="5265642"/>
            <a:ext cx="5953124" cy="744634"/>
          </a:xfrm>
          <a:prstGeom prst="rect">
            <a:avLst/>
          </a:prstGeom>
        </p:spPr>
      </p:pic>
      <p:cxnSp>
        <p:nvCxnSpPr>
          <p:cNvPr id="21" name="Straight Connector 20">
            <a:extLst>
              <a:ext uri="{FF2B5EF4-FFF2-40B4-BE49-F238E27FC236}">
                <a16:creationId xmlns:a16="http://schemas.microsoft.com/office/drawing/2014/main" id="{A20D0D23-664B-47F5-AA2D-CC15929B495B}"/>
              </a:ext>
            </a:extLst>
          </p:cNvPr>
          <p:cNvCxnSpPr>
            <a:cxnSpLocks/>
          </p:cNvCxnSpPr>
          <p:nvPr/>
        </p:nvCxnSpPr>
        <p:spPr>
          <a:xfrm>
            <a:off x="3202142" y="5838824"/>
            <a:ext cx="1808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5B0127D-3C7D-420E-BA92-FAE06368473D}"/>
              </a:ext>
            </a:extLst>
          </p:cNvPr>
          <p:cNvCxnSpPr/>
          <p:nvPr/>
        </p:nvCxnSpPr>
        <p:spPr>
          <a:xfrm flipV="1">
            <a:off x="5010150" y="5686425"/>
            <a:ext cx="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D86DFFF-42DA-4647-9B83-F9AFC185FDA4}"/>
              </a:ext>
            </a:extLst>
          </p:cNvPr>
          <p:cNvCxnSpPr>
            <a:cxnSpLocks/>
          </p:cNvCxnSpPr>
          <p:nvPr/>
        </p:nvCxnSpPr>
        <p:spPr>
          <a:xfrm>
            <a:off x="5019675" y="5686425"/>
            <a:ext cx="18478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44D8A20-10EE-4484-951D-B97C19B532E8}"/>
              </a:ext>
            </a:extLst>
          </p:cNvPr>
          <p:cNvCxnSpPr>
            <a:cxnSpLocks/>
          </p:cNvCxnSpPr>
          <p:nvPr/>
        </p:nvCxnSpPr>
        <p:spPr>
          <a:xfrm flipV="1">
            <a:off x="6924746" y="4588559"/>
            <a:ext cx="2230520" cy="12622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85D3624-28C0-46ED-983F-01FAB6C6F8F5}"/>
              </a:ext>
            </a:extLst>
          </p:cNvPr>
          <p:cNvSpPr txBox="1"/>
          <p:nvPr/>
        </p:nvSpPr>
        <p:spPr>
          <a:xfrm>
            <a:off x="9137300" y="4403893"/>
            <a:ext cx="1487523" cy="369332"/>
          </a:xfrm>
          <a:prstGeom prst="rect">
            <a:avLst/>
          </a:prstGeom>
          <a:noFill/>
        </p:spPr>
        <p:txBody>
          <a:bodyPr wrap="none" rtlCol="0">
            <a:spAutoFit/>
          </a:bodyPr>
          <a:lstStyle/>
          <a:p>
            <a:r>
              <a:rPr lang="en-US"/>
              <a:t>Section_Table</a:t>
            </a:r>
          </a:p>
        </p:txBody>
      </p:sp>
      <p:cxnSp>
        <p:nvCxnSpPr>
          <p:cNvPr id="4" name="Straight Connector 3">
            <a:extLst>
              <a:ext uri="{FF2B5EF4-FFF2-40B4-BE49-F238E27FC236}">
                <a16:creationId xmlns:a16="http://schemas.microsoft.com/office/drawing/2014/main" id="{A3996B0B-366F-4AE9-A564-D8DC88E8AF42}"/>
              </a:ext>
            </a:extLst>
          </p:cNvPr>
          <p:cNvCxnSpPr/>
          <p:nvPr/>
        </p:nvCxnSpPr>
        <p:spPr>
          <a:xfrm>
            <a:off x="3202142" y="5838824"/>
            <a:ext cx="0" cy="4857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E4264E7-411D-4BB7-882C-3B229993F30A}"/>
              </a:ext>
            </a:extLst>
          </p:cNvPr>
          <p:cNvCxnSpPr/>
          <p:nvPr/>
        </p:nvCxnSpPr>
        <p:spPr>
          <a:xfrm flipH="1">
            <a:off x="6857996" y="5686425"/>
            <a:ext cx="0" cy="533400"/>
          </a:xfrm>
          <a:prstGeom prst="line">
            <a:avLst/>
          </a:prstGeom>
        </p:spPr>
        <p:style>
          <a:lnRef idx="1">
            <a:schemeClr val="dk1"/>
          </a:lnRef>
          <a:fillRef idx="0">
            <a:schemeClr val="dk1"/>
          </a:fillRef>
          <a:effectRef idx="0">
            <a:schemeClr val="dk1"/>
          </a:effectRef>
          <a:fontRef idx="minor">
            <a:schemeClr val="tx1"/>
          </a:fontRef>
        </p:style>
      </p:cxnSp>
      <p:sp>
        <p:nvSpPr>
          <p:cNvPr id="12" name="Footer Placeholder 3">
            <a:extLst>
              <a:ext uri="{FF2B5EF4-FFF2-40B4-BE49-F238E27FC236}">
                <a16:creationId xmlns:a16="http://schemas.microsoft.com/office/drawing/2014/main" id="{71DEC6AA-66D4-4D32-883F-963BF2E37AFF}"/>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316447430"/>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48ABFD-EDB7-4F60-872A-62DF9380FCC3}"/>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pic>
        <p:nvPicPr>
          <p:cNvPr id="19" name="Picture 18">
            <a:extLst>
              <a:ext uri="{FF2B5EF4-FFF2-40B4-BE49-F238E27FC236}">
                <a16:creationId xmlns:a16="http://schemas.microsoft.com/office/drawing/2014/main" id="{D0F66581-566D-46E6-A02F-5BD82CA6BABB}"/>
              </a:ext>
            </a:extLst>
          </p:cNvPr>
          <p:cNvPicPr>
            <a:picLocks noChangeAspect="1"/>
          </p:cNvPicPr>
          <p:nvPr/>
        </p:nvPicPr>
        <p:blipFill rotWithShape="1">
          <a:blip r:embed="rId3"/>
          <a:srcRect l="625" t="19203" r="50547" b="69301"/>
          <a:stretch/>
        </p:blipFill>
        <p:spPr>
          <a:xfrm>
            <a:off x="2376324" y="5265642"/>
            <a:ext cx="5953124" cy="744634"/>
          </a:xfrm>
          <a:prstGeom prst="rect">
            <a:avLst/>
          </a:prstGeom>
        </p:spPr>
      </p:pic>
      <p:cxnSp>
        <p:nvCxnSpPr>
          <p:cNvPr id="31" name="Straight Arrow Connector 30">
            <a:extLst>
              <a:ext uri="{FF2B5EF4-FFF2-40B4-BE49-F238E27FC236}">
                <a16:creationId xmlns:a16="http://schemas.microsoft.com/office/drawing/2014/main" id="{444D8A20-10EE-4484-951D-B97C19B532E8}"/>
              </a:ext>
            </a:extLst>
          </p:cNvPr>
          <p:cNvCxnSpPr>
            <a:cxnSpLocks/>
          </p:cNvCxnSpPr>
          <p:nvPr/>
        </p:nvCxnSpPr>
        <p:spPr>
          <a:xfrm flipV="1">
            <a:off x="5941204" y="1348353"/>
            <a:ext cx="0" cy="43361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85D3624-28C0-46ED-983F-01FAB6C6F8F5}"/>
              </a:ext>
            </a:extLst>
          </p:cNvPr>
          <p:cNvSpPr txBox="1"/>
          <p:nvPr/>
        </p:nvSpPr>
        <p:spPr>
          <a:xfrm>
            <a:off x="5557191" y="988881"/>
            <a:ext cx="2811988" cy="369332"/>
          </a:xfrm>
          <a:prstGeom prst="rect">
            <a:avLst/>
          </a:prstGeom>
          <a:noFill/>
        </p:spPr>
        <p:txBody>
          <a:bodyPr wrap="none" rtlCol="0">
            <a:spAutoFit/>
          </a:bodyPr>
          <a:lstStyle/>
          <a:p>
            <a:r>
              <a:rPr lang="en-US"/>
              <a:t>Name (name of the section)</a:t>
            </a:r>
          </a:p>
        </p:txBody>
      </p:sp>
      <p:sp>
        <p:nvSpPr>
          <p:cNvPr id="3" name="Rectangle 2">
            <a:extLst>
              <a:ext uri="{FF2B5EF4-FFF2-40B4-BE49-F238E27FC236}">
                <a16:creationId xmlns:a16="http://schemas.microsoft.com/office/drawing/2014/main" id="{332BD93F-E5BD-4D53-8BE1-B208123502B8}"/>
              </a:ext>
            </a:extLst>
          </p:cNvPr>
          <p:cNvSpPr/>
          <p:nvPr/>
        </p:nvSpPr>
        <p:spPr>
          <a:xfrm>
            <a:off x="5036949" y="5684453"/>
            <a:ext cx="1782305" cy="1894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3">
            <a:extLst>
              <a:ext uri="{FF2B5EF4-FFF2-40B4-BE49-F238E27FC236}">
                <a16:creationId xmlns:a16="http://schemas.microsoft.com/office/drawing/2014/main" id="{0BAA7F3D-3BEE-4514-8485-7E0CA8B40C81}"/>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620613079"/>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48ABFD-EDB7-4F60-872A-62DF9380FCC3}"/>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pic>
        <p:nvPicPr>
          <p:cNvPr id="19" name="Picture 18">
            <a:extLst>
              <a:ext uri="{FF2B5EF4-FFF2-40B4-BE49-F238E27FC236}">
                <a16:creationId xmlns:a16="http://schemas.microsoft.com/office/drawing/2014/main" id="{D0F66581-566D-46E6-A02F-5BD82CA6BABB}"/>
              </a:ext>
            </a:extLst>
          </p:cNvPr>
          <p:cNvPicPr>
            <a:picLocks noChangeAspect="1"/>
          </p:cNvPicPr>
          <p:nvPr/>
        </p:nvPicPr>
        <p:blipFill rotWithShape="1">
          <a:blip r:embed="rId3"/>
          <a:srcRect l="625" t="19203" r="50547" b="69301"/>
          <a:stretch/>
        </p:blipFill>
        <p:spPr>
          <a:xfrm>
            <a:off x="2376324" y="5265642"/>
            <a:ext cx="5953124" cy="744634"/>
          </a:xfrm>
          <a:prstGeom prst="rect">
            <a:avLst/>
          </a:prstGeom>
        </p:spPr>
      </p:pic>
      <p:cxnSp>
        <p:nvCxnSpPr>
          <p:cNvPr id="31" name="Straight Arrow Connector 30">
            <a:extLst>
              <a:ext uri="{FF2B5EF4-FFF2-40B4-BE49-F238E27FC236}">
                <a16:creationId xmlns:a16="http://schemas.microsoft.com/office/drawing/2014/main" id="{444D8A20-10EE-4484-951D-B97C19B532E8}"/>
              </a:ext>
            </a:extLst>
          </p:cNvPr>
          <p:cNvCxnSpPr>
            <a:cxnSpLocks/>
          </p:cNvCxnSpPr>
          <p:nvPr/>
        </p:nvCxnSpPr>
        <p:spPr>
          <a:xfrm flipV="1">
            <a:off x="5941204" y="1348353"/>
            <a:ext cx="0" cy="43361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85D3624-28C0-46ED-983F-01FAB6C6F8F5}"/>
              </a:ext>
            </a:extLst>
          </p:cNvPr>
          <p:cNvSpPr txBox="1"/>
          <p:nvPr/>
        </p:nvSpPr>
        <p:spPr>
          <a:xfrm>
            <a:off x="5634682" y="702022"/>
            <a:ext cx="5152138" cy="646331"/>
          </a:xfrm>
          <a:prstGeom prst="rect">
            <a:avLst/>
          </a:prstGeom>
          <a:noFill/>
        </p:spPr>
        <p:txBody>
          <a:bodyPr wrap="square" rtlCol="0">
            <a:spAutoFit/>
          </a:bodyPr>
          <a:lstStyle/>
          <a:p>
            <a:r>
              <a:rPr lang="en-US"/>
              <a:t>The field is 8 bytes. If the name does not take up 8 bytes, then it is padded with nulls (hex 0)</a:t>
            </a:r>
          </a:p>
        </p:txBody>
      </p:sp>
      <p:sp>
        <p:nvSpPr>
          <p:cNvPr id="3" name="Rectangle 2">
            <a:extLst>
              <a:ext uri="{FF2B5EF4-FFF2-40B4-BE49-F238E27FC236}">
                <a16:creationId xmlns:a16="http://schemas.microsoft.com/office/drawing/2014/main" id="{332BD93F-E5BD-4D53-8BE1-B208123502B8}"/>
              </a:ext>
            </a:extLst>
          </p:cNvPr>
          <p:cNvSpPr/>
          <p:nvPr/>
        </p:nvSpPr>
        <p:spPr>
          <a:xfrm>
            <a:off x="5036949" y="5684453"/>
            <a:ext cx="1782305" cy="1894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3">
            <a:extLst>
              <a:ext uri="{FF2B5EF4-FFF2-40B4-BE49-F238E27FC236}">
                <a16:creationId xmlns:a16="http://schemas.microsoft.com/office/drawing/2014/main" id="{2884E20C-AB77-4BA2-BD2B-982F033A3EAC}"/>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692055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6DB066-FBE0-499B-8979-2FD35E924B14}"/>
              </a:ext>
            </a:extLst>
          </p:cNvPr>
          <p:cNvSpPr/>
          <p:nvPr/>
        </p:nvSpPr>
        <p:spPr>
          <a:xfrm>
            <a:off x="3048000" y="2690336"/>
            <a:ext cx="4608163" cy="1477328"/>
          </a:xfrm>
          <a:prstGeom prst="rect">
            <a:avLst/>
          </a:prstGeom>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'Signature'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dfdl:length</a:t>
            </a:r>
            <a:r>
              <a:rPr lang="en-US">
                <a:solidFill>
                  <a:srgbClr val="FF8040"/>
                </a:solidFill>
                <a:highlight>
                  <a:srgbClr val="FFFFFF"/>
                </a:highlight>
              </a:rPr>
              <a:t>=</a:t>
            </a:r>
            <a:r>
              <a:rPr lang="en-US">
                <a:solidFill>
                  <a:srgbClr val="993300"/>
                </a:solidFill>
                <a:highlight>
                  <a:srgbClr val="FFFFFF"/>
                </a:highlight>
              </a:rPr>
              <a:t>"2"</a:t>
            </a:r>
            <a:br>
              <a:rPr lang="en-US">
                <a:solidFill>
                  <a:srgbClr val="F5844C"/>
                </a:solidFill>
                <a:highlight>
                  <a:srgbClr val="FFFFFF"/>
                </a:highlight>
              </a:rPr>
            </a:b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"explicit"</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dfdl:lengthUnits</a:t>
            </a:r>
            <a:r>
              <a:rPr lang="en-US">
                <a:solidFill>
                  <a:srgbClr val="FF8040"/>
                </a:solidFill>
                <a:highlight>
                  <a:srgbClr val="FFFFFF"/>
                </a:highlight>
              </a:rPr>
              <a:t>=</a:t>
            </a:r>
            <a:r>
              <a:rPr lang="en-US">
                <a:solidFill>
                  <a:srgbClr val="993300"/>
                </a:solidFill>
                <a:highlight>
                  <a:srgbClr val="FFFFFF"/>
                </a:highlight>
              </a:rPr>
              <a:t>"characters"</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endParaRPr lang="en-US"/>
          </a:p>
        </p:txBody>
      </p:sp>
      <p:sp>
        <p:nvSpPr>
          <p:cNvPr id="3" name="Speech Bubble: Rectangle 2">
            <a:extLst>
              <a:ext uri="{FF2B5EF4-FFF2-40B4-BE49-F238E27FC236}">
                <a16:creationId xmlns:a16="http://schemas.microsoft.com/office/drawing/2014/main" id="{34776E33-95C0-4BEA-86E8-14256EE8B0A1}"/>
              </a:ext>
            </a:extLst>
          </p:cNvPr>
          <p:cNvSpPr/>
          <p:nvPr/>
        </p:nvSpPr>
        <p:spPr>
          <a:xfrm>
            <a:off x="8291593" y="464949"/>
            <a:ext cx="2960176" cy="1751309"/>
          </a:xfrm>
          <a:prstGeom prst="wedgeRectCallout">
            <a:avLst>
              <a:gd name="adj1" fmla="val -129873"/>
              <a:gd name="adj2" fmla="val 1025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exe files start with two bytes that represent 2 ASCII characters</a:t>
            </a:r>
          </a:p>
        </p:txBody>
      </p:sp>
      <p:sp>
        <p:nvSpPr>
          <p:cNvPr id="4" name="Footer Placeholder 3">
            <a:extLst>
              <a:ext uri="{FF2B5EF4-FFF2-40B4-BE49-F238E27FC236}">
                <a16:creationId xmlns:a16="http://schemas.microsoft.com/office/drawing/2014/main" id="{A90D8353-7888-4E74-9029-05638618A358}"/>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283960215"/>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48ABFD-EDB7-4F60-872A-62DF9380FCC3}"/>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pic>
        <p:nvPicPr>
          <p:cNvPr id="19" name="Picture 18">
            <a:extLst>
              <a:ext uri="{FF2B5EF4-FFF2-40B4-BE49-F238E27FC236}">
                <a16:creationId xmlns:a16="http://schemas.microsoft.com/office/drawing/2014/main" id="{D0F66581-566D-46E6-A02F-5BD82CA6BABB}"/>
              </a:ext>
            </a:extLst>
          </p:cNvPr>
          <p:cNvPicPr>
            <a:picLocks noChangeAspect="1"/>
          </p:cNvPicPr>
          <p:nvPr/>
        </p:nvPicPr>
        <p:blipFill rotWithShape="1">
          <a:blip r:embed="rId3"/>
          <a:srcRect l="625" t="19203" r="50547" b="69301"/>
          <a:stretch/>
        </p:blipFill>
        <p:spPr>
          <a:xfrm>
            <a:off x="2376324" y="5265642"/>
            <a:ext cx="5953124" cy="744634"/>
          </a:xfrm>
          <a:prstGeom prst="rect">
            <a:avLst/>
          </a:prstGeom>
        </p:spPr>
      </p:pic>
      <p:sp>
        <p:nvSpPr>
          <p:cNvPr id="32" name="TextBox 31">
            <a:extLst>
              <a:ext uri="{FF2B5EF4-FFF2-40B4-BE49-F238E27FC236}">
                <a16:creationId xmlns:a16="http://schemas.microsoft.com/office/drawing/2014/main" id="{E85D3624-28C0-46ED-983F-01FAB6C6F8F5}"/>
              </a:ext>
            </a:extLst>
          </p:cNvPr>
          <p:cNvSpPr txBox="1"/>
          <p:nvPr/>
        </p:nvSpPr>
        <p:spPr>
          <a:xfrm>
            <a:off x="5634682" y="702022"/>
            <a:ext cx="5152138" cy="646331"/>
          </a:xfrm>
          <a:prstGeom prst="rect">
            <a:avLst/>
          </a:prstGeom>
          <a:noFill/>
        </p:spPr>
        <p:txBody>
          <a:bodyPr wrap="square" rtlCol="0">
            <a:spAutoFit/>
          </a:bodyPr>
          <a:lstStyle/>
          <a:p>
            <a:r>
              <a:rPr lang="en-US">
                <a:solidFill>
                  <a:schemeClr val="bg1">
                    <a:lumMod val="65000"/>
                  </a:schemeClr>
                </a:solidFill>
              </a:rPr>
              <a:t>The field is 8 bytes. If the name does not take up 8 bytes, then it is </a:t>
            </a:r>
            <a:r>
              <a:rPr lang="en-US" b="1"/>
              <a:t>padded with nulls (hex 0)</a:t>
            </a:r>
          </a:p>
        </p:txBody>
      </p:sp>
      <p:sp>
        <p:nvSpPr>
          <p:cNvPr id="3" name="Rectangle 2">
            <a:extLst>
              <a:ext uri="{FF2B5EF4-FFF2-40B4-BE49-F238E27FC236}">
                <a16:creationId xmlns:a16="http://schemas.microsoft.com/office/drawing/2014/main" id="{332BD93F-E5BD-4D53-8BE1-B208123502B8}"/>
              </a:ext>
            </a:extLst>
          </p:cNvPr>
          <p:cNvSpPr/>
          <p:nvPr/>
        </p:nvSpPr>
        <p:spPr>
          <a:xfrm>
            <a:off x="5036949" y="5684453"/>
            <a:ext cx="1782305" cy="1894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69580041-84E3-4391-887B-B1673A362E6B}"/>
              </a:ext>
            </a:extLst>
          </p:cNvPr>
          <p:cNvCxnSpPr/>
          <p:nvPr/>
        </p:nvCxnSpPr>
        <p:spPr>
          <a:xfrm flipH="1" flipV="1">
            <a:off x="8406938" y="1348353"/>
            <a:ext cx="597577" cy="9918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Explosion: 14 Points 5">
            <a:extLst>
              <a:ext uri="{FF2B5EF4-FFF2-40B4-BE49-F238E27FC236}">
                <a16:creationId xmlns:a16="http://schemas.microsoft.com/office/drawing/2014/main" id="{E4AA88C1-1625-4890-9619-A9893E335380}"/>
              </a:ext>
            </a:extLst>
          </p:cNvPr>
          <p:cNvSpPr/>
          <p:nvPr/>
        </p:nvSpPr>
        <p:spPr>
          <a:xfrm>
            <a:off x="8105615" y="1751308"/>
            <a:ext cx="3921070" cy="3465139"/>
          </a:xfrm>
          <a:prstGeom prst="irregularSeal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Remember, XML does not allow null characters</a:t>
            </a:r>
          </a:p>
        </p:txBody>
      </p:sp>
      <p:sp>
        <p:nvSpPr>
          <p:cNvPr id="8" name="Footer Placeholder 3">
            <a:extLst>
              <a:ext uri="{FF2B5EF4-FFF2-40B4-BE49-F238E27FC236}">
                <a16:creationId xmlns:a16="http://schemas.microsoft.com/office/drawing/2014/main" id="{923385FA-2260-4BAB-8300-BE5B46503D15}"/>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048028430"/>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5EFB36-964D-49DD-AB40-B68DA53347F7}"/>
              </a:ext>
            </a:extLst>
          </p:cNvPr>
          <p:cNvSpPr/>
          <p:nvPr/>
        </p:nvSpPr>
        <p:spPr>
          <a:xfrm>
            <a:off x="3187484" y="1997839"/>
            <a:ext cx="4980123" cy="2585323"/>
          </a:xfrm>
          <a:prstGeom prst="rect">
            <a:avLst/>
          </a:prstGeom>
          <a:ln>
            <a:solidFill>
              <a:schemeClr val="tx1"/>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"Name"</a:t>
            </a:r>
            <a:r>
              <a:rPr lang="en-US">
                <a:solidFill>
                  <a:srgbClr val="F5844C"/>
                </a:solidFill>
                <a:highlight>
                  <a:srgbClr val="FFFFFF"/>
                </a:highlight>
              </a:rPr>
              <a:t> </a:t>
            </a:r>
          </a:p>
          <a:p>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p>
          <a:p>
            <a:r>
              <a:rPr lang="en-US">
                <a:solidFill>
                  <a:srgbClr val="F5844C"/>
                </a:solidFill>
                <a:highlight>
                  <a:srgbClr val="FFFFFF"/>
                </a:highlight>
              </a:rPr>
              <a:t>	     dfdl:textTrimKind</a:t>
            </a:r>
            <a:r>
              <a:rPr lang="en-US">
                <a:solidFill>
                  <a:srgbClr val="FF8040"/>
                </a:solidFill>
                <a:highlight>
                  <a:srgbClr val="FFFFFF"/>
                </a:highlight>
              </a:rPr>
              <a:t>=</a:t>
            </a:r>
            <a:r>
              <a:rPr lang="en-US">
                <a:solidFill>
                  <a:srgbClr val="993300"/>
                </a:solidFill>
                <a:highlight>
                  <a:srgbClr val="FFFFFF"/>
                </a:highlight>
              </a:rPr>
              <a:t>"padChar"</a:t>
            </a:r>
            <a:r>
              <a:rPr lang="en-US">
                <a:solidFill>
                  <a:srgbClr val="F5844C"/>
                </a:solidFill>
                <a:highlight>
                  <a:srgbClr val="FFFFFF"/>
                </a:highlight>
              </a:rPr>
              <a:t> </a:t>
            </a:r>
            <a:br>
              <a:rPr lang="en-US">
                <a:solidFill>
                  <a:srgbClr val="000000"/>
                </a:solidFill>
                <a:highlight>
                  <a:srgbClr val="FFFFFF"/>
                </a:highlight>
              </a:rPr>
            </a:br>
            <a:r>
              <a:rPr lang="en-US">
                <a:solidFill>
                  <a:srgbClr val="F5844C"/>
                </a:solidFill>
                <a:highlight>
                  <a:srgbClr val="FFFFFF"/>
                </a:highlight>
              </a:rPr>
              <a:t>    	     dfdl:textStringPadCharacter</a:t>
            </a:r>
            <a:r>
              <a:rPr lang="en-US">
                <a:solidFill>
                  <a:srgbClr val="FF8040"/>
                </a:solidFill>
                <a:highlight>
                  <a:srgbClr val="FFFFFF"/>
                </a:highlight>
              </a:rPr>
              <a:t>=</a:t>
            </a:r>
            <a:r>
              <a:rPr lang="en-US">
                <a:solidFill>
                  <a:srgbClr val="993300"/>
                </a:solidFill>
                <a:highlight>
                  <a:srgbClr val="FFFFFF"/>
                </a:highlight>
              </a:rPr>
              <a:t>"%NUL;"</a:t>
            </a:r>
            <a:r>
              <a:rPr lang="en-US">
                <a:solidFill>
                  <a:srgbClr val="F5844C"/>
                </a:solidFill>
                <a:highlight>
                  <a:srgbClr val="FFFFFF"/>
                </a:highlight>
              </a:rPr>
              <a:t> </a:t>
            </a:r>
          </a:p>
          <a:p>
            <a:r>
              <a:rPr lang="en-US">
                <a:solidFill>
                  <a:srgbClr val="F5844C"/>
                </a:solidFill>
                <a:highlight>
                  <a:srgbClr val="FFFFFF"/>
                </a:highlight>
              </a:rPr>
              <a:t>	     dfdl:textStringJustification</a:t>
            </a:r>
            <a:r>
              <a:rPr lang="en-US">
                <a:solidFill>
                  <a:srgbClr val="FF8040"/>
                </a:solidFill>
                <a:highlight>
                  <a:srgbClr val="FFFFFF"/>
                </a:highlight>
              </a:rPr>
              <a:t>=</a:t>
            </a:r>
            <a:r>
              <a:rPr lang="en-US">
                <a:solidFill>
                  <a:srgbClr val="993300"/>
                </a:solidFill>
                <a:highlight>
                  <a:srgbClr val="FFFFFF"/>
                </a:highlight>
              </a:rPr>
              <a:t>"left"</a:t>
            </a:r>
            <a:br>
              <a:rPr lang="en-US">
                <a:solidFill>
                  <a:srgbClr val="000000"/>
                </a:solidFill>
                <a:highlight>
                  <a:srgbClr val="FFFFFF"/>
                </a:highlight>
              </a:rPr>
            </a:br>
            <a:r>
              <a:rPr lang="en-US">
                <a:solidFill>
                  <a:srgbClr val="F5844C"/>
                </a:solidFill>
                <a:highlight>
                  <a:srgbClr val="FFFFFF"/>
                </a:highlight>
              </a:rPr>
              <a:t>    	     dfdl:lengthUnits</a:t>
            </a:r>
            <a:r>
              <a:rPr lang="en-US">
                <a:solidFill>
                  <a:srgbClr val="FF8040"/>
                </a:solidFill>
                <a:highlight>
                  <a:srgbClr val="FFFFFF"/>
                </a:highlight>
              </a:rPr>
              <a:t>=</a:t>
            </a:r>
            <a:r>
              <a:rPr lang="en-US">
                <a:solidFill>
                  <a:srgbClr val="993300"/>
                </a:solidFill>
                <a:highlight>
                  <a:srgbClr val="FFFFFF"/>
                </a:highlight>
              </a:rPr>
              <a:t>"characters"</a:t>
            </a:r>
            <a:r>
              <a:rPr lang="en-US">
                <a:solidFill>
                  <a:srgbClr val="F5844C"/>
                </a:solidFill>
                <a:highlight>
                  <a:srgbClr val="FFFFFF"/>
                </a:highlight>
              </a:rPr>
              <a:t> </a:t>
            </a:r>
          </a:p>
          <a:p>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"explicit"</a:t>
            </a:r>
            <a:r>
              <a:rPr lang="en-US">
                <a:solidFill>
                  <a:srgbClr val="F5844C"/>
                </a:solidFill>
                <a:highlight>
                  <a:srgbClr val="FFFFFF"/>
                </a:highlight>
              </a:rPr>
              <a:t> </a:t>
            </a:r>
          </a:p>
          <a:p>
            <a:r>
              <a:rPr lang="en-US">
                <a:solidFill>
                  <a:srgbClr val="F5844C"/>
                </a:solidFill>
                <a:highlight>
                  <a:srgbClr val="FFFFFF"/>
                </a:highlight>
              </a:rPr>
              <a:t> 	     dfdl:length</a:t>
            </a:r>
            <a:r>
              <a:rPr lang="en-US">
                <a:solidFill>
                  <a:srgbClr val="FF8040"/>
                </a:solidFill>
                <a:highlight>
                  <a:srgbClr val="FFFFFF"/>
                </a:highlight>
              </a:rPr>
              <a:t>=</a:t>
            </a:r>
            <a:r>
              <a:rPr lang="en-US">
                <a:solidFill>
                  <a:srgbClr val="993300"/>
                </a:solidFill>
                <a:highlight>
                  <a:srgbClr val="FFFFFF"/>
                </a:highlight>
              </a:rPr>
              <a:t>"8"</a:t>
            </a:r>
            <a:endParaRPr lang="en-US">
              <a:solidFill>
                <a:srgbClr val="F5844C"/>
              </a:solidFill>
              <a:highlight>
                <a:srgbClr val="FFFFFF"/>
              </a:highlight>
            </a:endParaRPr>
          </a:p>
          <a:p>
            <a:r>
              <a:rPr lang="en-US">
                <a:solidFill>
                  <a:srgbClr val="F5844C"/>
                </a:solidFill>
                <a:highlight>
                  <a:srgbClr val="FFFFFF"/>
                </a:highlight>
              </a:rPr>
              <a:t> 	     dfdl:encoding</a:t>
            </a:r>
            <a:r>
              <a:rPr lang="en-US">
                <a:solidFill>
                  <a:srgbClr val="FF8040"/>
                </a:solidFill>
                <a:highlight>
                  <a:srgbClr val="FFFFFF"/>
                </a:highlight>
              </a:rPr>
              <a:t>=</a:t>
            </a:r>
            <a:r>
              <a:rPr lang="en-US">
                <a:solidFill>
                  <a:srgbClr val="993300"/>
                </a:solidFill>
                <a:highlight>
                  <a:srgbClr val="FFFFFF"/>
                </a:highlight>
              </a:rPr>
              <a:t>"ISO-8859-1"</a:t>
            </a:r>
            <a:r>
              <a:rPr lang="en-US">
                <a:solidFill>
                  <a:srgbClr val="F5844C"/>
                </a:solidFill>
                <a:highlight>
                  <a:srgbClr val="FFFFFF"/>
                </a:highlight>
              </a:rPr>
              <a:t> </a:t>
            </a:r>
            <a:r>
              <a:rPr lang="en-US">
                <a:solidFill>
                  <a:srgbClr val="000096"/>
                </a:solidFill>
                <a:highlight>
                  <a:srgbClr val="FFFFFF"/>
                </a:highlight>
              </a:rPr>
              <a:t>/&gt;</a:t>
            </a:r>
          </a:p>
        </p:txBody>
      </p:sp>
      <p:sp>
        <p:nvSpPr>
          <p:cNvPr id="3" name="Footer Placeholder 3">
            <a:extLst>
              <a:ext uri="{FF2B5EF4-FFF2-40B4-BE49-F238E27FC236}">
                <a16:creationId xmlns:a16="http://schemas.microsoft.com/office/drawing/2014/main" id="{EA6F66CB-8493-4304-ADB3-3F7CF0064EB0}"/>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476015535"/>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5EFB36-964D-49DD-AB40-B68DA53347F7}"/>
              </a:ext>
            </a:extLst>
          </p:cNvPr>
          <p:cNvSpPr/>
          <p:nvPr/>
        </p:nvSpPr>
        <p:spPr>
          <a:xfrm>
            <a:off x="3187484" y="1997839"/>
            <a:ext cx="4980123" cy="2585323"/>
          </a:xfrm>
          <a:prstGeom prst="rect">
            <a:avLst/>
          </a:prstGeom>
          <a:ln>
            <a:solidFill>
              <a:schemeClr val="tx1"/>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"Name"</a:t>
            </a:r>
            <a:r>
              <a:rPr lang="en-US">
                <a:solidFill>
                  <a:srgbClr val="F5844C"/>
                </a:solidFill>
                <a:highlight>
                  <a:srgbClr val="FFFFFF"/>
                </a:highlight>
              </a:rPr>
              <a:t> </a:t>
            </a:r>
          </a:p>
          <a:p>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p>
          <a:p>
            <a:r>
              <a:rPr lang="en-US">
                <a:solidFill>
                  <a:srgbClr val="F5844C"/>
                </a:solidFill>
                <a:highlight>
                  <a:srgbClr val="FFFFFF"/>
                </a:highlight>
              </a:rPr>
              <a:t>	     dfdl:textTrimKind</a:t>
            </a:r>
            <a:r>
              <a:rPr lang="en-US">
                <a:solidFill>
                  <a:srgbClr val="FF8040"/>
                </a:solidFill>
                <a:highlight>
                  <a:srgbClr val="FFFFFF"/>
                </a:highlight>
              </a:rPr>
              <a:t>=</a:t>
            </a:r>
            <a:r>
              <a:rPr lang="en-US">
                <a:solidFill>
                  <a:srgbClr val="993300"/>
                </a:solidFill>
                <a:highlight>
                  <a:srgbClr val="FFFFFF"/>
                </a:highlight>
              </a:rPr>
              <a:t>"padChar"</a:t>
            </a:r>
            <a:r>
              <a:rPr lang="en-US">
                <a:solidFill>
                  <a:srgbClr val="F5844C"/>
                </a:solidFill>
                <a:highlight>
                  <a:srgbClr val="FFFFFF"/>
                </a:highlight>
              </a:rPr>
              <a:t> </a:t>
            </a:r>
            <a:br>
              <a:rPr lang="en-US">
                <a:solidFill>
                  <a:srgbClr val="000000"/>
                </a:solidFill>
                <a:highlight>
                  <a:srgbClr val="FFFFFF"/>
                </a:highlight>
              </a:rPr>
            </a:br>
            <a:r>
              <a:rPr lang="en-US">
                <a:solidFill>
                  <a:srgbClr val="F5844C"/>
                </a:solidFill>
                <a:highlight>
                  <a:srgbClr val="FFFFFF"/>
                </a:highlight>
              </a:rPr>
              <a:t>    	     dfdl:textStringPadCharacter</a:t>
            </a:r>
            <a:r>
              <a:rPr lang="en-US">
                <a:solidFill>
                  <a:srgbClr val="FF8040"/>
                </a:solidFill>
                <a:highlight>
                  <a:srgbClr val="FFFFFF"/>
                </a:highlight>
              </a:rPr>
              <a:t>=</a:t>
            </a:r>
            <a:r>
              <a:rPr lang="en-US">
                <a:solidFill>
                  <a:srgbClr val="993300"/>
                </a:solidFill>
                <a:highlight>
                  <a:srgbClr val="FFFFFF"/>
                </a:highlight>
              </a:rPr>
              <a:t>"%NUL;"</a:t>
            </a:r>
            <a:r>
              <a:rPr lang="en-US">
                <a:solidFill>
                  <a:srgbClr val="F5844C"/>
                </a:solidFill>
                <a:highlight>
                  <a:srgbClr val="FFFFFF"/>
                </a:highlight>
              </a:rPr>
              <a:t> </a:t>
            </a:r>
          </a:p>
          <a:p>
            <a:r>
              <a:rPr lang="en-US">
                <a:solidFill>
                  <a:srgbClr val="F5844C"/>
                </a:solidFill>
                <a:highlight>
                  <a:srgbClr val="FFFFFF"/>
                </a:highlight>
              </a:rPr>
              <a:t>	     dfdl:textStringJustification</a:t>
            </a:r>
            <a:r>
              <a:rPr lang="en-US">
                <a:solidFill>
                  <a:srgbClr val="FF8040"/>
                </a:solidFill>
                <a:highlight>
                  <a:srgbClr val="FFFFFF"/>
                </a:highlight>
              </a:rPr>
              <a:t>=</a:t>
            </a:r>
            <a:r>
              <a:rPr lang="en-US">
                <a:solidFill>
                  <a:srgbClr val="993300"/>
                </a:solidFill>
                <a:highlight>
                  <a:srgbClr val="FFFFFF"/>
                </a:highlight>
              </a:rPr>
              <a:t>"left"</a:t>
            </a:r>
            <a:br>
              <a:rPr lang="en-US">
                <a:solidFill>
                  <a:srgbClr val="000000"/>
                </a:solidFill>
                <a:highlight>
                  <a:srgbClr val="FFFFFF"/>
                </a:highlight>
              </a:rPr>
            </a:br>
            <a:r>
              <a:rPr lang="en-US">
                <a:solidFill>
                  <a:srgbClr val="F5844C"/>
                </a:solidFill>
                <a:highlight>
                  <a:srgbClr val="FFFFFF"/>
                </a:highlight>
              </a:rPr>
              <a:t>    	     dfdl:lengthUnits</a:t>
            </a:r>
            <a:r>
              <a:rPr lang="en-US">
                <a:solidFill>
                  <a:srgbClr val="FF8040"/>
                </a:solidFill>
                <a:highlight>
                  <a:srgbClr val="FFFFFF"/>
                </a:highlight>
              </a:rPr>
              <a:t>=</a:t>
            </a:r>
            <a:r>
              <a:rPr lang="en-US">
                <a:solidFill>
                  <a:srgbClr val="993300"/>
                </a:solidFill>
                <a:highlight>
                  <a:srgbClr val="FFFFFF"/>
                </a:highlight>
              </a:rPr>
              <a:t>"characters"</a:t>
            </a:r>
            <a:r>
              <a:rPr lang="en-US">
                <a:solidFill>
                  <a:srgbClr val="F5844C"/>
                </a:solidFill>
                <a:highlight>
                  <a:srgbClr val="FFFFFF"/>
                </a:highlight>
              </a:rPr>
              <a:t> </a:t>
            </a:r>
          </a:p>
          <a:p>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"explicit"</a:t>
            </a:r>
            <a:r>
              <a:rPr lang="en-US">
                <a:solidFill>
                  <a:srgbClr val="F5844C"/>
                </a:solidFill>
                <a:highlight>
                  <a:srgbClr val="FFFFFF"/>
                </a:highlight>
              </a:rPr>
              <a:t> </a:t>
            </a:r>
          </a:p>
          <a:p>
            <a:r>
              <a:rPr lang="en-US">
                <a:solidFill>
                  <a:srgbClr val="F5844C"/>
                </a:solidFill>
                <a:highlight>
                  <a:srgbClr val="FFFFFF"/>
                </a:highlight>
              </a:rPr>
              <a:t> 	     dfdl:length</a:t>
            </a:r>
            <a:r>
              <a:rPr lang="en-US">
                <a:solidFill>
                  <a:srgbClr val="FF8040"/>
                </a:solidFill>
                <a:highlight>
                  <a:srgbClr val="FFFFFF"/>
                </a:highlight>
              </a:rPr>
              <a:t>=</a:t>
            </a:r>
            <a:r>
              <a:rPr lang="en-US">
                <a:solidFill>
                  <a:srgbClr val="993300"/>
                </a:solidFill>
                <a:highlight>
                  <a:srgbClr val="FFFFFF"/>
                </a:highlight>
              </a:rPr>
              <a:t>"8"</a:t>
            </a:r>
            <a:endParaRPr lang="en-US">
              <a:solidFill>
                <a:srgbClr val="F5844C"/>
              </a:solidFill>
              <a:highlight>
                <a:srgbClr val="FFFFFF"/>
              </a:highlight>
            </a:endParaRPr>
          </a:p>
          <a:p>
            <a:r>
              <a:rPr lang="en-US">
                <a:solidFill>
                  <a:srgbClr val="F5844C"/>
                </a:solidFill>
                <a:highlight>
                  <a:srgbClr val="FFFFFF"/>
                </a:highlight>
              </a:rPr>
              <a:t> 	     dfdl:encoding</a:t>
            </a:r>
            <a:r>
              <a:rPr lang="en-US">
                <a:solidFill>
                  <a:srgbClr val="FF8040"/>
                </a:solidFill>
                <a:highlight>
                  <a:srgbClr val="FFFFFF"/>
                </a:highlight>
              </a:rPr>
              <a:t>=</a:t>
            </a:r>
            <a:r>
              <a:rPr lang="en-US">
                <a:solidFill>
                  <a:srgbClr val="993300"/>
                </a:solidFill>
                <a:highlight>
                  <a:srgbClr val="FFFFFF"/>
                </a:highlight>
              </a:rPr>
              <a:t>"ISO-8859-1"</a:t>
            </a:r>
            <a:r>
              <a:rPr lang="en-US">
                <a:solidFill>
                  <a:srgbClr val="F5844C"/>
                </a:solidFill>
                <a:highlight>
                  <a:srgbClr val="FFFFFF"/>
                </a:highlight>
              </a:rPr>
              <a:t> </a:t>
            </a:r>
            <a:r>
              <a:rPr lang="en-US">
                <a:solidFill>
                  <a:srgbClr val="000096"/>
                </a:solidFill>
                <a:highlight>
                  <a:srgbClr val="FFFFFF"/>
                </a:highlight>
              </a:rPr>
              <a:t>/&gt;</a:t>
            </a:r>
          </a:p>
        </p:txBody>
      </p:sp>
      <p:sp>
        <p:nvSpPr>
          <p:cNvPr id="3" name="Rectangle 2">
            <a:extLst>
              <a:ext uri="{FF2B5EF4-FFF2-40B4-BE49-F238E27FC236}">
                <a16:creationId xmlns:a16="http://schemas.microsoft.com/office/drawing/2014/main" id="{9FF42897-B535-416A-B4FC-BC851920A407}"/>
              </a:ext>
            </a:extLst>
          </p:cNvPr>
          <p:cNvSpPr/>
          <p:nvPr/>
        </p:nvSpPr>
        <p:spPr>
          <a:xfrm>
            <a:off x="4339525" y="2572719"/>
            <a:ext cx="3704095" cy="5889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6FEDC6D4-9FA1-4535-8833-58583D2146D9}"/>
              </a:ext>
            </a:extLst>
          </p:cNvPr>
          <p:cNvCxnSpPr>
            <a:cxnSpLocks/>
          </p:cNvCxnSpPr>
          <p:nvPr/>
        </p:nvCxnSpPr>
        <p:spPr>
          <a:xfrm flipV="1">
            <a:off x="6741763" y="1710399"/>
            <a:ext cx="172384" cy="8623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95E1FF3-AEC0-4645-BC9B-4D464E736F4A}"/>
              </a:ext>
            </a:extLst>
          </p:cNvPr>
          <p:cNvSpPr txBox="1"/>
          <p:nvPr/>
        </p:nvSpPr>
        <p:spPr>
          <a:xfrm>
            <a:off x="6617776" y="140739"/>
            <a:ext cx="5381719" cy="1200329"/>
          </a:xfrm>
          <a:prstGeom prst="rect">
            <a:avLst/>
          </a:prstGeom>
          <a:noFill/>
        </p:spPr>
        <p:txBody>
          <a:bodyPr wrap="square" rtlCol="0">
            <a:spAutoFit/>
          </a:bodyPr>
          <a:lstStyle/>
          <a:p>
            <a:r>
              <a:rPr lang="en-US" sz="2400">
                <a:cs typeface="Times New Roman" panose="02020603050405020304" pitchFamily="18" charset="0"/>
              </a:rPr>
              <a:t>T</a:t>
            </a:r>
            <a:r>
              <a:rPr lang="en-US" sz="2400"/>
              <a:t>he input string may be padded with the null character; remove (trim) the padding when generating the XML.</a:t>
            </a:r>
            <a:endParaRPr lang="en-US" sz="2400">
              <a:cs typeface="Times New Roman" panose="02020603050405020304" pitchFamily="18" charset="0"/>
            </a:endParaRPr>
          </a:p>
        </p:txBody>
      </p:sp>
      <p:sp>
        <p:nvSpPr>
          <p:cNvPr id="7" name="Footer Placeholder 3">
            <a:extLst>
              <a:ext uri="{FF2B5EF4-FFF2-40B4-BE49-F238E27FC236}">
                <a16:creationId xmlns:a16="http://schemas.microsoft.com/office/drawing/2014/main" id="{F48ED1F9-8199-4F39-82C6-3D19B0AAF8CE}"/>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41909765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5EFB36-964D-49DD-AB40-B68DA53347F7}"/>
              </a:ext>
            </a:extLst>
          </p:cNvPr>
          <p:cNvSpPr/>
          <p:nvPr/>
        </p:nvSpPr>
        <p:spPr>
          <a:xfrm>
            <a:off x="3187484" y="1997839"/>
            <a:ext cx="4980123" cy="2585323"/>
          </a:xfrm>
          <a:prstGeom prst="rect">
            <a:avLst/>
          </a:prstGeom>
          <a:ln>
            <a:solidFill>
              <a:schemeClr val="tx1"/>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"Name"</a:t>
            </a:r>
            <a:r>
              <a:rPr lang="en-US">
                <a:solidFill>
                  <a:srgbClr val="F5844C"/>
                </a:solidFill>
                <a:highlight>
                  <a:srgbClr val="FFFFFF"/>
                </a:highlight>
              </a:rPr>
              <a:t> </a:t>
            </a:r>
          </a:p>
          <a:p>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p>
          <a:p>
            <a:r>
              <a:rPr lang="en-US">
                <a:solidFill>
                  <a:srgbClr val="F5844C"/>
                </a:solidFill>
                <a:highlight>
                  <a:srgbClr val="FFFFFF"/>
                </a:highlight>
              </a:rPr>
              <a:t>	     dfdl:textTrimKind</a:t>
            </a:r>
            <a:r>
              <a:rPr lang="en-US">
                <a:solidFill>
                  <a:srgbClr val="FF8040"/>
                </a:solidFill>
                <a:highlight>
                  <a:srgbClr val="FFFFFF"/>
                </a:highlight>
              </a:rPr>
              <a:t>=</a:t>
            </a:r>
            <a:r>
              <a:rPr lang="en-US">
                <a:solidFill>
                  <a:srgbClr val="993300"/>
                </a:solidFill>
                <a:highlight>
                  <a:srgbClr val="FFFFFF"/>
                </a:highlight>
              </a:rPr>
              <a:t>"padChar"</a:t>
            </a:r>
            <a:r>
              <a:rPr lang="en-US">
                <a:solidFill>
                  <a:srgbClr val="F5844C"/>
                </a:solidFill>
                <a:highlight>
                  <a:srgbClr val="FFFFFF"/>
                </a:highlight>
              </a:rPr>
              <a:t> </a:t>
            </a:r>
            <a:br>
              <a:rPr lang="en-US">
                <a:solidFill>
                  <a:srgbClr val="000000"/>
                </a:solidFill>
                <a:highlight>
                  <a:srgbClr val="FFFFFF"/>
                </a:highlight>
              </a:rPr>
            </a:br>
            <a:r>
              <a:rPr lang="en-US">
                <a:solidFill>
                  <a:srgbClr val="F5844C"/>
                </a:solidFill>
                <a:highlight>
                  <a:srgbClr val="FFFFFF"/>
                </a:highlight>
              </a:rPr>
              <a:t>    	     dfdl:textStringPadCharacter</a:t>
            </a:r>
            <a:r>
              <a:rPr lang="en-US">
                <a:solidFill>
                  <a:srgbClr val="FF8040"/>
                </a:solidFill>
                <a:highlight>
                  <a:srgbClr val="FFFFFF"/>
                </a:highlight>
              </a:rPr>
              <a:t>=</a:t>
            </a:r>
            <a:r>
              <a:rPr lang="en-US">
                <a:solidFill>
                  <a:srgbClr val="993300"/>
                </a:solidFill>
                <a:highlight>
                  <a:srgbClr val="FFFFFF"/>
                </a:highlight>
              </a:rPr>
              <a:t>"%NUL;"</a:t>
            </a:r>
            <a:r>
              <a:rPr lang="en-US">
                <a:solidFill>
                  <a:srgbClr val="F5844C"/>
                </a:solidFill>
                <a:highlight>
                  <a:srgbClr val="FFFFFF"/>
                </a:highlight>
              </a:rPr>
              <a:t> </a:t>
            </a:r>
          </a:p>
          <a:p>
            <a:r>
              <a:rPr lang="en-US">
                <a:solidFill>
                  <a:srgbClr val="F5844C"/>
                </a:solidFill>
                <a:highlight>
                  <a:srgbClr val="FFFFFF"/>
                </a:highlight>
              </a:rPr>
              <a:t>	     dfdl:textStringJustification</a:t>
            </a:r>
            <a:r>
              <a:rPr lang="en-US">
                <a:solidFill>
                  <a:srgbClr val="FF8040"/>
                </a:solidFill>
                <a:highlight>
                  <a:srgbClr val="FFFFFF"/>
                </a:highlight>
              </a:rPr>
              <a:t>=</a:t>
            </a:r>
            <a:r>
              <a:rPr lang="en-US">
                <a:solidFill>
                  <a:srgbClr val="993300"/>
                </a:solidFill>
                <a:highlight>
                  <a:srgbClr val="FFFFFF"/>
                </a:highlight>
              </a:rPr>
              <a:t>"left"</a:t>
            </a:r>
            <a:br>
              <a:rPr lang="en-US">
                <a:solidFill>
                  <a:srgbClr val="000000"/>
                </a:solidFill>
                <a:highlight>
                  <a:srgbClr val="FFFFFF"/>
                </a:highlight>
              </a:rPr>
            </a:br>
            <a:r>
              <a:rPr lang="en-US">
                <a:solidFill>
                  <a:srgbClr val="F5844C"/>
                </a:solidFill>
                <a:highlight>
                  <a:srgbClr val="FFFFFF"/>
                </a:highlight>
              </a:rPr>
              <a:t>    	     dfdl:lengthUnits</a:t>
            </a:r>
            <a:r>
              <a:rPr lang="en-US">
                <a:solidFill>
                  <a:srgbClr val="FF8040"/>
                </a:solidFill>
                <a:highlight>
                  <a:srgbClr val="FFFFFF"/>
                </a:highlight>
              </a:rPr>
              <a:t>=</a:t>
            </a:r>
            <a:r>
              <a:rPr lang="en-US">
                <a:solidFill>
                  <a:srgbClr val="993300"/>
                </a:solidFill>
                <a:highlight>
                  <a:srgbClr val="FFFFFF"/>
                </a:highlight>
              </a:rPr>
              <a:t>"characters"</a:t>
            </a:r>
            <a:r>
              <a:rPr lang="en-US">
                <a:solidFill>
                  <a:srgbClr val="F5844C"/>
                </a:solidFill>
                <a:highlight>
                  <a:srgbClr val="FFFFFF"/>
                </a:highlight>
              </a:rPr>
              <a:t> </a:t>
            </a:r>
          </a:p>
          <a:p>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"explicit"</a:t>
            </a:r>
            <a:r>
              <a:rPr lang="en-US">
                <a:solidFill>
                  <a:srgbClr val="F5844C"/>
                </a:solidFill>
                <a:highlight>
                  <a:srgbClr val="FFFFFF"/>
                </a:highlight>
              </a:rPr>
              <a:t> </a:t>
            </a:r>
          </a:p>
          <a:p>
            <a:r>
              <a:rPr lang="en-US">
                <a:solidFill>
                  <a:srgbClr val="F5844C"/>
                </a:solidFill>
                <a:highlight>
                  <a:srgbClr val="FFFFFF"/>
                </a:highlight>
              </a:rPr>
              <a:t> 	     dfdl:length</a:t>
            </a:r>
            <a:r>
              <a:rPr lang="en-US">
                <a:solidFill>
                  <a:srgbClr val="FF8040"/>
                </a:solidFill>
                <a:highlight>
                  <a:srgbClr val="FFFFFF"/>
                </a:highlight>
              </a:rPr>
              <a:t>=</a:t>
            </a:r>
            <a:r>
              <a:rPr lang="en-US">
                <a:solidFill>
                  <a:srgbClr val="993300"/>
                </a:solidFill>
                <a:highlight>
                  <a:srgbClr val="FFFFFF"/>
                </a:highlight>
              </a:rPr>
              <a:t>"8"</a:t>
            </a:r>
            <a:endParaRPr lang="en-US">
              <a:solidFill>
                <a:srgbClr val="F5844C"/>
              </a:solidFill>
              <a:highlight>
                <a:srgbClr val="FFFFFF"/>
              </a:highlight>
            </a:endParaRPr>
          </a:p>
          <a:p>
            <a:r>
              <a:rPr lang="en-US">
                <a:solidFill>
                  <a:srgbClr val="F5844C"/>
                </a:solidFill>
                <a:highlight>
                  <a:srgbClr val="FFFFFF"/>
                </a:highlight>
              </a:rPr>
              <a:t> 	     dfdl:encoding</a:t>
            </a:r>
            <a:r>
              <a:rPr lang="en-US">
                <a:solidFill>
                  <a:srgbClr val="FF8040"/>
                </a:solidFill>
                <a:highlight>
                  <a:srgbClr val="FFFFFF"/>
                </a:highlight>
              </a:rPr>
              <a:t>=</a:t>
            </a:r>
            <a:r>
              <a:rPr lang="en-US">
                <a:solidFill>
                  <a:srgbClr val="993300"/>
                </a:solidFill>
                <a:highlight>
                  <a:srgbClr val="FFFFFF"/>
                </a:highlight>
              </a:rPr>
              <a:t>"ISO-8859-1"</a:t>
            </a:r>
            <a:r>
              <a:rPr lang="en-US">
                <a:solidFill>
                  <a:srgbClr val="F5844C"/>
                </a:solidFill>
                <a:highlight>
                  <a:srgbClr val="FFFFFF"/>
                </a:highlight>
              </a:rPr>
              <a:t> </a:t>
            </a:r>
            <a:r>
              <a:rPr lang="en-US">
                <a:solidFill>
                  <a:srgbClr val="000096"/>
                </a:solidFill>
                <a:highlight>
                  <a:srgbClr val="FFFFFF"/>
                </a:highlight>
              </a:rPr>
              <a:t>/&gt;</a:t>
            </a:r>
          </a:p>
        </p:txBody>
      </p:sp>
      <p:sp>
        <p:nvSpPr>
          <p:cNvPr id="3" name="Rectangle 2">
            <a:extLst>
              <a:ext uri="{FF2B5EF4-FFF2-40B4-BE49-F238E27FC236}">
                <a16:creationId xmlns:a16="http://schemas.microsoft.com/office/drawing/2014/main" id="{9FF42897-B535-416A-B4FC-BC851920A407}"/>
              </a:ext>
            </a:extLst>
          </p:cNvPr>
          <p:cNvSpPr/>
          <p:nvPr/>
        </p:nvSpPr>
        <p:spPr>
          <a:xfrm>
            <a:off x="4339525" y="3144253"/>
            <a:ext cx="3216307" cy="2687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6FEDC6D4-9FA1-4535-8833-58583D2146D9}"/>
              </a:ext>
            </a:extLst>
          </p:cNvPr>
          <p:cNvCxnSpPr>
            <a:cxnSpLocks/>
          </p:cNvCxnSpPr>
          <p:nvPr/>
        </p:nvCxnSpPr>
        <p:spPr>
          <a:xfrm flipV="1">
            <a:off x="6617776" y="1710400"/>
            <a:ext cx="296371" cy="14338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95E1FF3-AEC0-4645-BC9B-4D464E736F4A}"/>
              </a:ext>
            </a:extLst>
          </p:cNvPr>
          <p:cNvSpPr txBox="1"/>
          <p:nvPr/>
        </p:nvSpPr>
        <p:spPr>
          <a:xfrm>
            <a:off x="6617776" y="550636"/>
            <a:ext cx="5381719"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a:t>
            </a:r>
            <a:r>
              <a:rPr lang="en-US" sz="2400"/>
              <a:t>he padding is on the right; the string is justified to the left side.</a:t>
            </a:r>
            <a:endParaRPr lang="en-US" sz="2400">
              <a:latin typeface="Times New Roman" panose="02020603050405020304" pitchFamily="18" charset="0"/>
              <a:cs typeface="Times New Roman" panose="02020603050405020304" pitchFamily="18" charset="0"/>
            </a:endParaRPr>
          </a:p>
        </p:txBody>
      </p:sp>
      <p:sp>
        <p:nvSpPr>
          <p:cNvPr id="7" name="Footer Placeholder 3">
            <a:extLst>
              <a:ext uri="{FF2B5EF4-FFF2-40B4-BE49-F238E27FC236}">
                <a16:creationId xmlns:a16="http://schemas.microsoft.com/office/drawing/2014/main" id="{70A1F165-70E6-4D47-B558-F20ACD61A347}"/>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67809044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0A9647-0C30-4557-B44C-A310293EF8BA}"/>
              </a:ext>
            </a:extLst>
          </p:cNvPr>
          <p:cNvPicPr>
            <a:picLocks noChangeAspect="1"/>
          </p:cNvPicPr>
          <p:nvPr/>
        </p:nvPicPr>
        <p:blipFill rotWithShape="1">
          <a:blip r:embed="rId2"/>
          <a:srcRect t="15027" r="62133" b="34150"/>
          <a:stretch/>
        </p:blipFill>
        <p:spPr>
          <a:xfrm>
            <a:off x="249663" y="1279878"/>
            <a:ext cx="4616804" cy="3291840"/>
          </a:xfrm>
          <a:prstGeom prst="rect">
            <a:avLst/>
          </a:prstGeom>
        </p:spPr>
      </p:pic>
      <p:pic>
        <p:nvPicPr>
          <p:cNvPr id="3" name="Picture 2">
            <a:extLst>
              <a:ext uri="{FF2B5EF4-FFF2-40B4-BE49-F238E27FC236}">
                <a16:creationId xmlns:a16="http://schemas.microsoft.com/office/drawing/2014/main" id="{E9EF6FDB-0F7A-4358-AE21-B742ECF9549D}"/>
              </a:ext>
            </a:extLst>
          </p:cNvPr>
          <p:cNvPicPr>
            <a:picLocks noChangeAspect="1"/>
          </p:cNvPicPr>
          <p:nvPr/>
        </p:nvPicPr>
        <p:blipFill rotWithShape="1">
          <a:blip r:embed="rId3"/>
          <a:srcRect l="625" t="19018" r="62044" b="69301"/>
          <a:stretch/>
        </p:blipFill>
        <p:spPr>
          <a:xfrm>
            <a:off x="315049" y="4571718"/>
            <a:ext cx="4551418" cy="756632"/>
          </a:xfrm>
          <a:prstGeom prst="rect">
            <a:avLst/>
          </a:prstGeom>
        </p:spPr>
      </p:pic>
      <p:sp>
        <p:nvSpPr>
          <p:cNvPr id="4" name="Rectangle 3">
            <a:extLst>
              <a:ext uri="{FF2B5EF4-FFF2-40B4-BE49-F238E27FC236}">
                <a16:creationId xmlns:a16="http://schemas.microsoft.com/office/drawing/2014/main" id="{32C13041-F2D9-4E91-97D0-41553CCD4B30}"/>
              </a:ext>
            </a:extLst>
          </p:cNvPr>
          <p:cNvSpPr/>
          <p:nvPr/>
        </p:nvSpPr>
        <p:spPr>
          <a:xfrm>
            <a:off x="2975674" y="5002527"/>
            <a:ext cx="1782305" cy="1894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8B6ACAC-E9F0-4C5E-9AC5-F069CD7C0D02}"/>
              </a:ext>
            </a:extLst>
          </p:cNvPr>
          <p:cNvSpPr/>
          <p:nvPr/>
        </p:nvSpPr>
        <p:spPr>
          <a:xfrm>
            <a:off x="7709139" y="2265632"/>
            <a:ext cx="2309245" cy="369332"/>
          </a:xfrm>
          <a:prstGeom prst="rect">
            <a:avLst/>
          </a:prstGeom>
          <a:ln>
            <a:solidFill>
              <a:schemeClr val="tx1"/>
            </a:solidFill>
          </a:ln>
        </p:spPr>
        <p:txBody>
          <a:bodyPr wrap="square">
            <a:spAutoFit/>
          </a:bodyPr>
          <a:lstStyle/>
          <a:p>
            <a:r>
              <a:rPr lang="en-US">
                <a:solidFill>
                  <a:srgbClr val="000096"/>
                </a:solidFill>
                <a:highlight>
                  <a:srgbClr val="FFFFFF"/>
                </a:highlight>
              </a:rPr>
              <a:t>&lt;Name&gt;</a:t>
            </a:r>
            <a:r>
              <a:rPr lang="en-US">
                <a:solidFill>
                  <a:srgbClr val="000000"/>
                </a:solidFill>
                <a:highlight>
                  <a:srgbClr val="FFFFFF"/>
                </a:highlight>
              </a:rPr>
              <a:t>.text</a:t>
            </a:r>
            <a:r>
              <a:rPr lang="en-US">
                <a:solidFill>
                  <a:srgbClr val="000096"/>
                </a:solidFill>
                <a:highlight>
                  <a:srgbClr val="FFFFFF"/>
                </a:highlight>
              </a:rPr>
              <a:t>&lt;/Name&gt;</a:t>
            </a:r>
          </a:p>
        </p:txBody>
      </p:sp>
      <p:sp>
        <p:nvSpPr>
          <p:cNvPr id="6" name="Rectangle 5">
            <a:extLst>
              <a:ext uri="{FF2B5EF4-FFF2-40B4-BE49-F238E27FC236}">
                <a16:creationId xmlns:a16="http://schemas.microsoft.com/office/drawing/2014/main" id="{6C56706B-B75C-428B-BD0E-A6929DFFC510}"/>
              </a:ext>
            </a:extLst>
          </p:cNvPr>
          <p:cNvSpPr/>
          <p:nvPr/>
        </p:nvSpPr>
        <p:spPr>
          <a:xfrm>
            <a:off x="5637009" y="2124110"/>
            <a:ext cx="914400" cy="6523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tool</a:t>
            </a:r>
          </a:p>
        </p:txBody>
      </p:sp>
      <p:cxnSp>
        <p:nvCxnSpPr>
          <p:cNvPr id="7" name="Straight Arrow Connector 6">
            <a:extLst>
              <a:ext uri="{FF2B5EF4-FFF2-40B4-BE49-F238E27FC236}">
                <a16:creationId xmlns:a16="http://schemas.microsoft.com/office/drawing/2014/main" id="{57204B2C-FBC6-4059-BCF9-AC045293C927}"/>
              </a:ext>
            </a:extLst>
          </p:cNvPr>
          <p:cNvCxnSpPr>
            <a:cxnSpLocks/>
            <a:endCxn id="6" idx="1"/>
          </p:cNvCxnSpPr>
          <p:nvPr/>
        </p:nvCxnSpPr>
        <p:spPr>
          <a:xfrm flipV="1">
            <a:off x="4866523" y="2450298"/>
            <a:ext cx="7704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Rectangle: Folded Corner 7">
            <a:extLst>
              <a:ext uri="{FF2B5EF4-FFF2-40B4-BE49-F238E27FC236}">
                <a16:creationId xmlns:a16="http://schemas.microsoft.com/office/drawing/2014/main" id="{52A9C13D-8BD3-414D-B06D-899389D603BA}"/>
              </a:ext>
            </a:extLst>
          </p:cNvPr>
          <p:cNvSpPr/>
          <p:nvPr/>
        </p:nvSpPr>
        <p:spPr>
          <a:xfrm>
            <a:off x="5319557" y="3332920"/>
            <a:ext cx="1549303" cy="1167936"/>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schema</a:t>
            </a:r>
          </a:p>
          <a:p>
            <a:pPr algn="ctr"/>
            <a:r>
              <a:rPr lang="en-US">
                <a:solidFill>
                  <a:schemeClr val="tx1"/>
                </a:solidFill>
              </a:rPr>
              <a:t>for exe</a:t>
            </a:r>
          </a:p>
        </p:txBody>
      </p:sp>
      <p:cxnSp>
        <p:nvCxnSpPr>
          <p:cNvPr id="9" name="Straight Arrow Connector 8">
            <a:extLst>
              <a:ext uri="{FF2B5EF4-FFF2-40B4-BE49-F238E27FC236}">
                <a16:creationId xmlns:a16="http://schemas.microsoft.com/office/drawing/2014/main" id="{BD8C6FFE-7F64-49F8-A684-262899AC8938}"/>
              </a:ext>
            </a:extLst>
          </p:cNvPr>
          <p:cNvCxnSpPr>
            <a:cxnSpLocks/>
            <a:stCxn id="8" idx="0"/>
            <a:endCxn id="6" idx="2"/>
          </p:cNvCxnSpPr>
          <p:nvPr/>
        </p:nvCxnSpPr>
        <p:spPr>
          <a:xfrm flipV="1">
            <a:off x="6094209" y="2776486"/>
            <a:ext cx="0" cy="5564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FBBF980-9DE8-4426-AD4F-55A3320405F9}"/>
              </a:ext>
            </a:extLst>
          </p:cNvPr>
          <p:cNvCxnSpPr>
            <a:stCxn id="6" idx="3"/>
            <a:endCxn id="5" idx="1"/>
          </p:cNvCxnSpPr>
          <p:nvPr/>
        </p:nvCxnSpPr>
        <p:spPr>
          <a:xfrm>
            <a:off x="6551409" y="2450298"/>
            <a:ext cx="11577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E9CF2E1-C134-4540-9D02-514B212334D0}"/>
              </a:ext>
            </a:extLst>
          </p:cNvPr>
          <p:cNvSpPr txBox="1"/>
          <p:nvPr/>
        </p:nvSpPr>
        <p:spPr>
          <a:xfrm>
            <a:off x="7873140" y="3192650"/>
            <a:ext cx="2495223" cy="1200329"/>
          </a:xfrm>
          <a:prstGeom prst="rect">
            <a:avLst/>
          </a:prstGeom>
          <a:noFill/>
        </p:spPr>
        <p:txBody>
          <a:bodyPr wrap="square" rtlCol="0">
            <a:spAutoFit/>
          </a:bodyPr>
          <a:lstStyle/>
          <a:p>
            <a:r>
              <a:rPr lang="en-US">
                <a:solidFill>
                  <a:schemeClr val="bg1">
                    <a:lumMod val="65000"/>
                  </a:schemeClr>
                </a:solidFill>
              </a:rPr>
              <a:t>Microsoft has the convention of starting exe section names with a dot.</a:t>
            </a:r>
          </a:p>
        </p:txBody>
      </p:sp>
      <p:sp>
        <p:nvSpPr>
          <p:cNvPr id="12" name="Footer Placeholder 3">
            <a:extLst>
              <a:ext uri="{FF2B5EF4-FFF2-40B4-BE49-F238E27FC236}">
                <a16:creationId xmlns:a16="http://schemas.microsoft.com/office/drawing/2014/main" id="{B8FF7AC5-43D9-4AC5-BA11-C117644EED04}"/>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507183590"/>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22647-8603-4C8C-9326-0A290296D798}"/>
              </a:ext>
            </a:extLst>
          </p:cNvPr>
          <p:cNvSpPr>
            <a:spLocks noGrp="1"/>
          </p:cNvSpPr>
          <p:nvPr>
            <p:ph type="title"/>
          </p:nvPr>
        </p:nvSpPr>
        <p:spPr/>
        <p:txBody>
          <a:bodyPr/>
          <a:lstStyle/>
          <a:p>
            <a:r>
              <a:rPr lang="en-US"/>
              <a:t>Lab 12</a:t>
            </a:r>
          </a:p>
        </p:txBody>
      </p:sp>
      <p:sp>
        <p:nvSpPr>
          <p:cNvPr id="3" name="Content Placeholder 2">
            <a:extLst>
              <a:ext uri="{FF2B5EF4-FFF2-40B4-BE49-F238E27FC236}">
                <a16:creationId xmlns:a16="http://schemas.microsoft.com/office/drawing/2014/main" id="{90A38005-789C-428D-A7FE-D62326AF5E04}"/>
              </a:ext>
            </a:extLst>
          </p:cNvPr>
          <p:cNvSpPr>
            <a:spLocks noGrp="1"/>
          </p:cNvSpPr>
          <p:nvPr>
            <p:ph idx="1"/>
          </p:nvPr>
        </p:nvSpPr>
        <p:spPr>
          <a:xfrm>
            <a:off x="616449" y="1371602"/>
            <a:ext cx="11236720" cy="1402596"/>
          </a:xfrm>
        </p:spPr>
        <p:txBody>
          <a:bodyPr/>
          <a:lstStyle/>
          <a:p>
            <a:r>
              <a:rPr lang="en-US"/>
              <a:t>The DFDL shown two slides back for parsing the name value is not quite right.</a:t>
            </a:r>
          </a:p>
          <a:p>
            <a:r>
              <a:rPr lang="en-US"/>
              <a:t>Run parse and then unparse. What error do you get?</a:t>
            </a:r>
          </a:p>
        </p:txBody>
      </p:sp>
      <p:pic>
        <p:nvPicPr>
          <p:cNvPr id="4" name="Picture 3">
            <a:extLst>
              <a:ext uri="{FF2B5EF4-FFF2-40B4-BE49-F238E27FC236}">
                <a16:creationId xmlns:a16="http://schemas.microsoft.com/office/drawing/2014/main" id="{E3C2C6FF-1155-43D9-AE54-5CC5D01E5203}"/>
              </a:ext>
            </a:extLst>
          </p:cNvPr>
          <p:cNvPicPr>
            <a:picLocks noChangeAspect="1"/>
          </p:cNvPicPr>
          <p:nvPr/>
        </p:nvPicPr>
        <p:blipFill rotWithShape="1">
          <a:blip r:embed="rId2"/>
          <a:srcRect l="1016" t="14289" r="55000" b="74127"/>
          <a:stretch/>
        </p:blipFill>
        <p:spPr>
          <a:xfrm>
            <a:off x="2448732" y="2774198"/>
            <a:ext cx="5362414" cy="750254"/>
          </a:xfrm>
          <a:prstGeom prst="rect">
            <a:avLst/>
          </a:prstGeom>
          <a:ln>
            <a:solidFill>
              <a:schemeClr val="tx1"/>
            </a:solidFill>
          </a:ln>
        </p:spPr>
      </p:pic>
      <p:sp>
        <p:nvSpPr>
          <p:cNvPr id="5" name="Rectangle 4">
            <a:extLst>
              <a:ext uri="{FF2B5EF4-FFF2-40B4-BE49-F238E27FC236}">
                <a16:creationId xmlns:a16="http://schemas.microsoft.com/office/drawing/2014/main" id="{0F9F99A1-D6F4-45DD-870E-38869825DE07}"/>
              </a:ext>
            </a:extLst>
          </p:cNvPr>
          <p:cNvSpPr/>
          <p:nvPr/>
        </p:nvSpPr>
        <p:spPr>
          <a:xfrm>
            <a:off x="4432515" y="4122549"/>
            <a:ext cx="1472339" cy="542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Daffodil</a:t>
            </a:r>
          </a:p>
        </p:txBody>
      </p:sp>
      <p:cxnSp>
        <p:nvCxnSpPr>
          <p:cNvPr id="7" name="Straight Arrow Connector 6">
            <a:extLst>
              <a:ext uri="{FF2B5EF4-FFF2-40B4-BE49-F238E27FC236}">
                <a16:creationId xmlns:a16="http://schemas.microsoft.com/office/drawing/2014/main" id="{A280626E-977B-4C93-B7FB-4BAAFFA8E73C}"/>
              </a:ext>
            </a:extLst>
          </p:cNvPr>
          <p:cNvCxnSpPr/>
          <p:nvPr/>
        </p:nvCxnSpPr>
        <p:spPr>
          <a:xfrm>
            <a:off x="4742481" y="3524452"/>
            <a:ext cx="0" cy="5980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CA8A32E-EAA9-4364-ABF8-55A0EC2C3482}"/>
              </a:ext>
            </a:extLst>
          </p:cNvPr>
          <p:cNvSpPr txBox="1"/>
          <p:nvPr/>
        </p:nvSpPr>
        <p:spPr>
          <a:xfrm>
            <a:off x="4044020" y="3611006"/>
            <a:ext cx="698461" cy="369332"/>
          </a:xfrm>
          <a:prstGeom prst="rect">
            <a:avLst/>
          </a:prstGeom>
          <a:noFill/>
        </p:spPr>
        <p:txBody>
          <a:bodyPr wrap="none" rtlCol="0">
            <a:spAutoFit/>
          </a:bodyPr>
          <a:lstStyle/>
          <a:p>
            <a:r>
              <a:rPr lang="en-US" i="1"/>
              <a:t>parse</a:t>
            </a:r>
          </a:p>
        </p:txBody>
      </p:sp>
      <p:cxnSp>
        <p:nvCxnSpPr>
          <p:cNvPr id="10" name="Straight Arrow Connector 9">
            <a:extLst>
              <a:ext uri="{FF2B5EF4-FFF2-40B4-BE49-F238E27FC236}">
                <a16:creationId xmlns:a16="http://schemas.microsoft.com/office/drawing/2014/main" id="{1C6292BE-A38A-451A-A556-E879906CB778}"/>
              </a:ext>
            </a:extLst>
          </p:cNvPr>
          <p:cNvCxnSpPr>
            <a:cxnSpLocks/>
            <a:stCxn id="11" idx="3"/>
            <a:endCxn id="5" idx="1"/>
          </p:cNvCxnSpPr>
          <p:nvPr/>
        </p:nvCxnSpPr>
        <p:spPr>
          <a:xfrm>
            <a:off x="3704077" y="4358217"/>
            <a:ext cx="7284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FFC72C1-67C3-4B3F-BF6B-9AE2AC609D59}"/>
              </a:ext>
            </a:extLst>
          </p:cNvPr>
          <p:cNvSpPr/>
          <p:nvPr/>
        </p:nvSpPr>
        <p:spPr>
          <a:xfrm>
            <a:off x="2448732" y="4051443"/>
            <a:ext cx="1255345" cy="6135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schema</a:t>
            </a:r>
          </a:p>
        </p:txBody>
      </p:sp>
      <p:sp>
        <p:nvSpPr>
          <p:cNvPr id="14" name="Rectangle 13">
            <a:extLst>
              <a:ext uri="{FF2B5EF4-FFF2-40B4-BE49-F238E27FC236}">
                <a16:creationId xmlns:a16="http://schemas.microsoft.com/office/drawing/2014/main" id="{0E928767-E47B-4199-B25A-78A680DE5FC5}"/>
              </a:ext>
            </a:extLst>
          </p:cNvPr>
          <p:cNvSpPr/>
          <p:nvPr/>
        </p:nvSpPr>
        <p:spPr>
          <a:xfrm>
            <a:off x="4541011" y="5278585"/>
            <a:ext cx="1255345" cy="6135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XML</a:t>
            </a:r>
          </a:p>
        </p:txBody>
      </p:sp>
      <p:cxnSp>
        <p:nvCxnSpPr>
          <p:cNvPr id="15" name="Straight Arrow Connector 14">
            <a:extLst>
              <a:ext uri="{FF2B5EF4-FFF2-40B4-BE49-F238E27FC236}">
                <a16:creationId xmlns:a16="http://schemas.microsoft.com/office/drawing/2014/main" id="{8FE178D6-FED7-4EC9-8202-1164ABB237DB}"/>
              </a:ext>
            </a:extLst>
          </p:cNvPr>
          <p:cNvCxnSpPr/>
          <p:nvPr/>
        </p:nvCxnSpPr>
        <p:spPr>
          <a:xfrm>
            <a:off x="4770894" y="4664990"/>
            <a:ext cx="0" cy="5980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AF32A2C-463A-480B-90B4-BFBDBAB8A4E7}"/>
              </a:ext>
            </a:extLst>
          </p:cNvPr>
          <p:cNvCxnSpPr/>
          <p:nvPr/>
        </p:nvCxnSpPr>
        <p:spPr>
          <a:xfrm flipV="1">
            <a:off x="5486400" y="4664990"/>
            <a:ext cx="0" cy="6135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8593D0C-A994-4ECA-843C-C5E52092AD52}"/>
              </a:ext>
            </a:extLst>
          </p:cNvPr>
          <p:cNvCxnSpPr/>
          <p:nvPr/>
        </p:nvCxnSpPr>
        <p:spPr>
          <a:xfrm flipV="1">
            <a:off x="5486400" y="3488874"/>
            <a:ext cx="0" cy="6135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FECDAAA-0F92-4B24-A868-6A19CE046B58}"/>
              </a:ext>
            </a:extLst>
          </p:cNvPr>
          <p:cNvSpPr txBox="1"/>
          <p:nvPr/>
        </p:nvSpPr>
        <p:spPr>
          <a:xfrm>
            <a:off x="5504482" y="4794429"/>
            <a:ext cx="938077" cy="369332"/>
          </a:xfrm>
          <a:prstGeom prst="rect">
            <a:avLst/>
          </a:prstGeom>
          <a:noFill/>
        </p:spPr>
        <p:txBody>
          <a:bodyPr wrap="none" rtlCol="0">
            <a:spAutoFit/>
          </a:bodyPr>
          <a:lstStyle/>
          <a:p>
            <a:r>
              <a:rPr lang="en-US" i="1"/>
              <a:t>unparse</a:t>
            </a:r>
          </a:p>
        </p:txBody>
      </p:sp>
      <p:sp>
        <p:nvSpPr>
          <p:cNvPr id="21" name="Footer Placeholder 3">
            <a:extLst>
              <a:ext uri="{FF2B5EF4-FFF2-40B4-BE49-F238E27FC236}">
                <a16:creationId xmlns:a16="http://schemas.microsoft.com/office/drawing/2014/main" id="{E7B2F540-E0F7-4F28-AB77-7B379AF3F75F}"/>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82089784"/>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CFB91F-DE9B-4299-98F4-D84038992F3C}"/>
              </a:ext>
            </a:extLst>
          </p:cNvPr>
          <p:cNvSpPr txBox="1"/>
          <p:nvPr/>
        </p:nvSpPr>
        <p:spPr>
          <a:xfrm>
            <a:off x="4324028" y="4007474"/>
            <a:ext cx="3157852" cy="707886"/>
          </a:xfrm>
          <a:prstGeom prst="rect">
            <a:avLst/>
          </a:prstGeom>
          <a:noFill/>
        </p:spPr>
        <p:txBody>
          <a:bodyPr wrap="none" rtlCol="0">
            <a:spAutoFit/>
          </a:bodyPr>
          <a:lstStyle/>
          <a:p>
            <a:r>
              <a:rPr lang="en-US" sz="4000"/>
              <a:t>Do Lab12 now</a:t>
            </a:r>
          </a:p>
        </p:txBody>
      </p:sp>
      <p:pic>
        <p:nvPicPr>
          <p:cNvPr id="3" name="Picture 2">
            <a:extLst>
              <a:ext uri="{FF2B5EF4-FFF2-40B4-BE49-F238E27FC236}">
                <a16:creationId xmlns:a16="http://schemas.microsoft.com/office/drawing/2014/main" id="{35467526-A31F-4ECF-9918-F13A95B0488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31525" y="1394848"/>
            <a:ext cx="2742857" cy="2742857"/>
          </a:xfrm>
          <a:prstGeom prst="rect">
            <a:avLst/>
          </a:prstGeom>
        </p:spPr>
      </p:pic>
      <p:sp>
        <p:nvSpPr>
          <p:cNvPr id="4" name="Footer Placeholder 3">
            <a:extLst>
              <a:ext uri="{FF2B5EF4-FFF2-40B4-BE49-F238E27FC236}">
                <a16:creationId xmlns:a16="http://schemas.microsoft.com/office/drawing/2014/main" id="{DF233DEA-F798-4E40-AFD9-DA03288C20EC}"/>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
        <p:nvSpPr>
          <p:cNvPr id="5" name="TextBox 4">
            <a:extLst>
              <a:ext uri="{FF2B5EF4-FFF2-40B4-BE49-F238E27FC236}">
                <a16:creationId xmlns:a16="http://schemas.microsoft.com/office/drawing/2014/main" id="{B39F72F6-DE5E-4508-8276-7FAAC9D89C84}"/>
              </a:ext>
            </a:extLst>
          </p:cNvPr>
          <p:cNvSpPr txBox="1"/>
          <p:nvPr/>
        </p:nvSpPr>
        <p:spPr>
          <a:xfrm>
            <a:off x="3006671" y="5265821"/>
            <a:ext cx="7446782" cy="369332"/>
          </a:xfrm>
          <a:prstGeom prst="rect">
            <a:avLst/>
          </a:prstGeom>
          <a:noFill/>
        </p:spPr>
        <p:txBody>
          <a:bodyPr wrap="none" rtlCol="0">
            <a:spAutoFit/>
          </a:bodyPr>
          <a:lstStyle/>
          <a:p>
            <a:r>
              <a:rPr lang="en-US"/>
              <a:t>When you are done, look at my answer slides in DFDL-part2-lab-answers.pptx</a:t>
            </a:r>
          </a:p>
        </p:txBody>
      </p:sp>
    </p:spTree>
    <p:extLst>
      <p:ext uri="{BB962C8B-B14F-4D97-AF65-F5344CB8AC3E}">
        <p14:creationId xmlns:p14="http://schemas.microsoft.com/office/powerpoint/2010/main" val="3814093630"/>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30805D-29AC-437A-90CF-FB693F61A6AC}"/>
              </a:ext>
            </a:extLst>
          </p:cNvPr>
          <p:cNvSpPr txBox="1"/>
          <p:nvPr/>
        </p:nvSpPr>
        <p:spPr>
          <a:xfrm>
            <a:off x="2375318" y="2274838"/>
            <a:ext cx="6768681" cy="2308324"/>
          </a:xfrm>
          <a:prstGeom prst="rect">
            <a:avLst/>
          </a:prstGeom>
          <a:solidFill>
            <a:schemeClr val="bg1">
              <a:lumMod val="85000"/>
            </a:schemeClr>
          </a:solidFill>
        </p:spPr>
        <p:txBody>
          <a:bodyPr wrap="square" rtlCol="0">
            <a:spAutoFit/>
          </a:bodyPr>
          <a:lstStyle/>
          <a:p>
            <a:pPr algn="ctr"/>
            <a:r>
              <a:rPr lang="en-US" sz="3600"/>
              <a:t>Controlling the number of occurrences of an array element based on knowledge of the total length of the array</a:t>
            </a:r>
          </a:p>
        </p:txBody>
      </p:sp>
      <p:sp>
        <p:nvSpPr>
          <p:cNvPr id="3" name="Footer Placeholder 3">
            <a:extLst>
              <a:ext uri="{FF2B5EF4-FFF2-40B4-BE49-F238E27FC236}">
                <a16:creationId xmlns:a16="http://schemas.microsoft.com/office/drawing/2014/main" id="{6D721812-2534-4BCB-A6CB-79A763304A6F}"/>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604418612"/>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63821-F86B-4E70-9B59-51B44B383E05}"/>
              </a:ext>
            </a:extLst>
          </p:cNvPr>
          <p:cNvSpPr>
            <a:spLocks noGrp="1"/>
          </p:cNvSpPr>
          <p:nvPr>
            <p:ph type="title"/>
          </p:nvPr>
        </p:nvSpPr>
        <p:spPr/>
        <p:txBody>
          <a:bodyPr/>
          <a:lstStyle/>
          <a:p>
            <a:r>
              <a:rPr lang="en-US"/>
              <a:t>COFF Symbol Table</a:t>
            </a:r>
          </a:p>
        </p:txBody>
      </p:sp>
      <p:sp>
        <p:nvSpPr>
          <p:cNvPr id="3" name="Content Placeholder 2">
            <a:extLst>
              <a:ext uri="{FF2B5EF4-FFF2-40B4-BE49-F238E27FC236}">
                <a16:creationId xmlns:a16="http://schemas.microsoft.com/office/drawing/2014/main" id="{15B0F495-105F-4A44-A822-CC29387C1EBD}"/>
              </a:ext>
            </a:extLst>
          </p:cNvPr>
          <p:cNvSpPr>
            <a:spLocks noGrp="1"/>
          </p:cNvSpPr>
          <p:nvPr>
            <p:ph idx="1"/>
          </p:nvPr>
        </p:nvSpPr>
        <p:spPr>
          <a:xfrm>
            <a:off x="616449" y="1371601"/>
            <a:ext cx="6993219" cy="1419725"/>
          </a:xfrm>
        </p:spPr>
        <p:txBody>
          <a:bodyPr/>
          <a:lstStyle/>
          <a:p>
            <a:r>
              <a:rPr lang="en-US"/>
              <a:t>One part of EXE files is the COFF Symbol Table (COFF = Common Object File Format).</a:t>
            </a:r>
          </a:p>
        </p:txBody>
      </p:sp>
      <p:sp>
        <p:nvSpPr>
          <p:cNvPr id="11" name="Rectangle 10">
            <a:extLst>
              <a:ext uri="{FF2B5EF4-FFF2-40B4-BE49-F238E27FC236}">
                <a16:creationId xmlns:a16="http://schemas.microsoft.com/office/drawing/2014/main" id="{D179C645-E92C-4B93-90A3-057BE0A03A6D}"/>
              </a:ext>
            </a:extLst>
          </p:cNvPr>
          <p:cNvSpPr/>
          <p:nvPr/>
        </p:nvSpPr>
        <p:spPr>
          <a:xfrm>
            <a:off x="8374255" y="336394"/>
            <a:ext cx="1906291" cy="7594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DOS _Header</a:t>
            </a:r>
          </a:p>
        </p:txBody>
      </p:sp>
      <p:sp>
        <p:nvSpPr>
          <p:cNvPr id="12" name="Rectangle 11">
            <a:extLst>
              <a:ext uri="{FF2B5EF4-FFF2-40B4-BE49-F238E27FC236}">
                <a16:creationId xmlns:a16="http://schemas.microsoft.com/office/drawing/2014/main" id="{4A29B246-1B39-405B-896A-199C5FC4EDEF}"/>
              </a:ext>
            </a:extLst>
          </p:cNvPr>
          <p:cNvSpPr/>
          <p:nvPr/>
        </p:nvSpPr>
        <p:spPr>
          <a:xfrm>
            <a:off x="8374254" y="1095811"/>
            <a:ext cx="1906291" cy="7594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DOS _Stub</a:t>
            </a:r>
          </a:p>
        </p:txBody>
      </p:sp>
      <p:sp>
        <p:nvSpPr>
          <p:cNvPr id="13" name="Rectangle 12">
            <a:extLst>
              <a:ext uri="{FF2B5EF4-FFF2-40B4-BE49-F238E27FC236}">
                <a16:creationId xmlns:a16="http://schemas.microsoft.com/office/drawing/2014/main" id="{C2DCF0AC-E712-47C0-8A8C-CB9580525E5E}"/>
              </a:ext>
            </a:extLst>
          </p:cNvPr>
          <p:cNvSpPr/>
          <p:nvPr/>
        </p:nvSpPr>
        <p:spPr>
          <a:xfrm>
            <a:off x="8374254" y="1855228"/>
            <a:ext cx="1906291" cy="7594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PE_Header</a:t>
            </a:r>
          </a:p>
        </p:txBody>
      </p:sp>
      <p:sp>
        <p:nvSpPr>
          <p:cNvPr id="14" name="Rectangle 13">
            <a:extLst>
              <a:ext uri="{FF2B5EF4-FFF2-40B4-BE49-F238E27FC236}">
                <a16:creationId xmlns:a16="http://schemas.microsoft.com/office/drawing/2014/main" id="{8CDEE2BD-452E-4CFF-929D-91D4EAD89471}"/>
              </a:ext>
            </a:extLst>
          </p:cNvPr>
          <p:cNvSpPr/>
          <p:nvPr/>
        </p:nvSpPr>
        <p:spPr>
          <a:xfrm>
            <a:off x="8374253" y="2575900"/>
            <a:ext cx="1906291" cy="7594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File_Header</a:t>
            </a:r>
          </a:p>
        </p:txBody>
      </p:sp>
      <p:sp>
        <p:nvSpPr>
          <p:cNvPr id="15" name="Rectangle 14">
            <a:extLst>
              <a:ext uri="{FF2B5EF4-FFF2-40B4-BE49-F238E27FC236}">
                <a16:creationId xmlns:a16="http://schemas.microsoft.com/office/drawing/2014/main" id="{4375B357-37F6-4535-B9E1-8177EEF1D69E}"/>
              </a:ext>
            </a:extLst>
          </p:cNvPr>
          <p:cNvSpPr/>
          <p:nvPr/>
        </p:nvSpPr>
        <p:spPr>
          <a:xfrm>
            <a:off x="8374252" y="3312070"/>
            <a:ext cx="1906291" cy="7594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Optional_Header</a:t>
            </a:r>
          </a:p>
        </p:txBody>
      </p:sp>
      <p:sp>
        <p:nvSpPr>
          <p:cNvPr id="16" name="Rectangle 15">
            <a:extLst>
              <a:ext uri="{FF2B5EF4-FFF2-40B4-BE49-F238E27FC236}">
                <a16:creationId xmlns:a16="http://schemas.microsoft.com/office/drawing/2014/main" id="{54330AA6-07EA-493F-ABC4-F4F5E698E939}"/>
              </a:ext>
            </a:extLst>
          </p:cNvPr>
          <p:cNvSpPr/>
          <p:nvPr/>
        </p:nvSpPr>
        <p:spPr>
          <a:xfrm>
            <a:off x="8374251" y="4055989"/>
            <a:ext cx="1906291" cy="7594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Section_Table</a:t>
            </a:r>
          </a:p>
        </p:txBody>
      </p:sp>
      <p:sp>
        <p:nvSpPr>
          <p:cNvPr id="17" name="Rectangle 16">
            <a:extLst>
              <a:ext uri="{FF2B5EF4-FFF2-40B4-BE49-F238E27FC236}">
                <a16:creationId xmlns:a16="http://schemas.microsoft.com/office/drawing/2014/main" id="{92B81FEB-1F55-4134-883A-C6439B8F560F}"/>
              </a:ext>
            </a:extLst>
          </p:cNvPr>
          <p:cNvSpPr/>
          <p:nvPr/>
        </p:nvSpPr>
        <p:spPr>
          <a:xfrm>
            <a:off x="8374251" y="4799908"/>
            <a:ext cx="1906291" cy="7594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Sections</a:t>
            </a:r>
          </a:p>
        </p:txBody>
      </p:sp>
      <p:sp>
        <p:nvSpPr>
          <p:cNvPr id="18" name="Rectangle 17">
            <a:extLst>
              <a:ext uri="{FF2B5EF4-FFF2-40B4-BE49-F238E27FC236}">
                <a16:creationId xmlns:a16="http://schemas.microsoft.com/office/drawing/2014/main" id="{97A780E7-BC67-4F3C-9FF9-B46E22DFE678}"/>
              </a:ext>
            </a:extLst>
          </p:cNvPr>
          <p:cNvSpPr/>
          <p:nvPr/>
        </p:nvSpPr>
        <p:spPr>
          <a:xfrm>
            <a:off x="8374250" y="5559325"/>
            <a:ext cx="1906291" cy="7594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COFF Symbol</a:t>
            </a:r>
          </a:p>
          <a:p>
            <a:pPr algn="ctr"/>
            <a:r>
              <a:rPr lang="en-US">
                <a:solidFill>
                  <a:schemeClr val="tx1"/>
                </a:solidFill>
              </a:rPr>
              <a:t>Table</a:t>
            </a:r>
          </a:p>
        </p:txBody>
      </p:sp>
      <p:sp>
        <p:nvSpPr>
          <p:cNvPr id="19" name="Arrow: Right 18">
            <a:extLst>
              <a:ext uri="{FF2B5EF4-FFF2-40B4-BE49-F238E27FC236}">
                <a16:creationId xmlns:a16="http://schemas.microsoft.com/office/drawing/2014/main" id="{0688F7AC-7053-4C4E-8BFC-E703DAE5BB1B}"/>
              </a:ext>
            </a:extLst>
          </p:cNvPr>
          <p:cNvSpPr/>
          <p:nvPr/>
        </p:nvSpPr>
        <p:spPr>
          <a:xfrm>
            <a:off x="7609668" y="5559325"/>
            <a:ext cx="619932" cy="7502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ooter Placeholder 3">
            <a:extLst>
              <a:ext uri="{FF2B5EF4-FFF2-40B4-BE49-F238E27FC236}">
                <a16:creationId xmlns:a16="http://schemas.microsoft.com/office/drawing/2014/main" id="{EEB3971E-7E5F-4F9B-ACFF-A6C0B8A1292E}"/>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355464213"/>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63821-F86B-4E70-9B59-51B44B383E05}"/>
              </a:ext>
            </a:extLst>
          </p:cNvPr>
          <p:cNvSpPr>
            <a:spLocks noGrp="1"/>
          </p:cNvSpPr>
          <p:nvPr>
            <p:ph type="title"/>
          </p:nvPr>
        </p:nvSpPr>
        <p:spPr/>
        <p:txBody>
          <a:bodyPr/>
          <a:lstStyle/>
          <a:p>
            <a:r>
              <a:rPr lang="en-US"/>
              <a:t>The symbol table is an array of records, each 18 bytes</a:t>
            </a:r>
          </a:p>
        </p:txBody>
      </p:sp>
      <p:sp>
        <p:nvSpPr>
          <p:cNvPr id="5" name="Rectangle 4">
            <a:extLst>
              <a:ext uri="{FF2B5EF4-FFF2-40B4-BE49-F238E27FC236}">
                <a16:creationId xmlns:a16="http://schemas.microsoft.com/office/drawing/2014/main" id="{8459EB44-FBD3-41FF-94E0-273C6C01C3A0}"/>
              </a:ext>
            </a:extLst>
          </p:cNvPr>
          <p:cNvSpPr/>
          <p:nvPr/>
        </p:nvSpPr>
        <p:spPr>
          <a:xfrm>
            <a:off x="2903621" y="2347789"/>
            <a:ext cx="1347537" cy="625642"/>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record</a:t>
            </a:r>
          </a:p>
        </p:txBody>
      </p:sp>
      <p:sp>
        <p:nvSpPr>
          <p:cNvPr id="6" name="Rectangle 5">
            <a:extLst>
              <a:ext uri="{FF2B5EF4-FFF2-40B4-BE49-F238E27FC236}">
                <a16:creationId xmlns:a16="http://schemas.microsoft.com/office/drawing/2014/main" id="{3027C0F7-4633-4591-A2DC-1B8C279CB09D}"/>
              </a:ext>
            </a:extLst>
          </p:cNvPr>
          <p:cNvSpPr/>
          <p:nvPr/>
        </p:nvSpPr>
        <p:spPr>
          <a:xfrm>
            <a:off x="2903620" y="2973431"/>
            <a:ext cx="1347537" cy="625642"/>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record</a:t>
            </a:r>
          </a:p>
        </p:txBody>
      </p:sp>
      <p:sp>
        <p:nvSpPr>
          <p:cNvPr id="7" name="Rectangle 6">
            <a:extLst>
              <a:ext uri="{FF2B5EF4-FFF2-40B4-BE49-F238E27FC236}">
                <a16:creationId xmlns:a16="http://schemas.microsoft.com/office/drawing/2014/main" id="{87BF0049-89E5-4D62-980D-C8AECDE1C663}"/>
              </a:ext>
            </a:extLst>
          </p:cNvPr>
          <p:cNvSpPr/>
          <p:nvPr/>
        </p:nvSpPr>
        <p:spPr>
          <a:xfrm>
            <a:off x="2903620" y="3603083"/>
            <a:ext cx="1347537" cy="625642"/>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record</a:t>
            </a:r>
          </a:p>
        </p:txBody>
      </p:sp>
      <p:sp>
        <p:nvSpPr>
          <p:cNvPr id="8" name="Rectangle 7">
            <a:extLst>
              <a:ext uri="{FF2B5EF4-FFF2-40B4-BE49-F238E27FC236}">
                <a16:creationId xmlns:a16="http://schemas.microsoft.com/office/drawing/2014/main" id="{B6B435C0-6568-4281-B80D-1C5D778755C5}"/>
              </a:ext>
            </a:extLst>
          </p:cNvPr>
          <p:cNvSpPr/>
          <p:nvPr/>
        </p:nvSpPr>
        <p:spPr>
          <a:xfrm>
            <a:off x="2903620" y="4549568"/>
            <a:ext cx="1347537" cy="625642"/>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record</a:t>
            </a:r>
          </a:p>
        </p:txBody>
      </p:sp>
      <p:sp>
        <p:nvSpPr>
          <p:cNvPr id="9" name="TextBox 8">
            <a:extLst>
              <a:ext uri="{FF2B5EF4-FFF2-40B4-BE49-F238E27FC236}">
                <a16:creationId xmlns:a16="http://schemas.microsoft.com/office/drawing/2014/main" id="{00B19273-D2FF-4795-8549-E4A9EC9A8E4E}"/>
              </a:ext>
            </a:extLst>
          </p:cNvPr>
          <p:cNvSpPr txBox="1"/>
          <p:nvPr/>
        </p:nvSpPr>
        <p:spPr>
          <a:xfrm>
            <a:off x="3205331" y="3943978"/>
            <a:ext cx="744114" cy="646331"/>
          </a:xfrm>
          <a:prstGeom prst="rect">
            <a:avLst/>
          </a:prstGeom>
          <a:noFill/>
        </p:spPr>
        <p:txBody>
          <a:bodyPr wrap="none" rtlCol="0">
            <a:spAutoFit/>
          </a:bodyPr>
          <a:lstStyle/>
          <a:p>
            <a:r>
              <a:rPr lang="en-US" sz="3600"/>
              <a:t>. . .</a:t>
            </a:r>
          </a:p>
        </p:txBody>
      </p:sp>
      <p:sp>
        <p:nvSpPr>
          <p:cNvPr id="10" name="TextBox 9">
            <a:extLst>
              <a:ext uri="{FF2B5EF4-FFF2-40B4-BE49-F238E27FC236}">
                <a16:creationId xmlns:a16="http://schemas.microsoft.com/office/drawing/2014/main" id="{36A26A8E-4AB1-4F05-A439-A458874A36F4}"/>
              </a:ext>
            </a:extLst>
          </p:cNvPr>
          <p:cNvSpPr txBox="1"/>
          <p:nvPr/>
        </p:nvSpPr>
        <p:spPr>
          <a:xfrm>
            <a:off x="2598017" y="1892412"/>
            <a:ext cx="1958741" cy="369332"/>
          </a:xfrm>
          <a:prstGeom prst="rect">
            <a:avLst/>
          </a:prstGeom>
          <a:noFill/>
        </p:spPr>
        <p:txBody>
          <a:bodyPr wrap="none" rtlCol="0">
            <a:spAutoFit/>
          </a:bodyPr>
          <a:lstStyle/>
          <a:p>
            <a:r>
              <a:rPr lang="en-US"/>
              <a:t>COFF Symbol Table</a:t>
            </a:r>
          </a:p>
        </p:txBody>
      </p:sp>
      <p:sp>
        <p:nvSpPr>
          <p:cNvPr id="11" name="Footer Placeholder 3">
            <a:extLst>
              <a:ext uri="{FF2B5EF4-FFF2-40B4-BE49-F238E27FC236}">
                <a16:creationId xmlns:a16="http://schemas.microsoft.com/office/drawing/2014/main" id="{800AF884-D1E4-4399-98FB-5D05E24D45E5}"/>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483233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754E543-AF36-4C00-8B27-3C35963C93D3}"/>
              </a:ext>
            </a:extLst>
          </p:cNvPr>
          <p:cNvGrpSpPr/>
          <p:nvPr/>
        </p:nvGrpSpPr>
        <p:grpSpPr>
          <a:xfrm>
            <a:off x="2195593" y="2194391"/>
            <a:ext cx="8973518" cy="2723561"/>
            <a:chOff x="3048000" y="2690336"/>
            <a:chExt cx="8973518" cy="2723561"/>
          </a:xfrm>
        </p:grpSpPr>
        <p:sp>
          <p:nvSpPr>
            <p:cNvPr id="2" name="Rectangle 1">
              <a:extLst>
                <a:ext uri="{FF2B5EF4-FFF2-40B4-BE49-F238E27FC236}">
                  <a16:creationId xmlns:a16="http://schemas.microsoft.com/office/drawing/2014/main" id="{6E6DB066-FBE0-499B-8979-2FD35E924B14}"/>
                </a:ext>
              </a:extLst>
            </p:cNvPr>
            <p:cNvSpPr/>
            <p:nvPr/>
          </p:nvSpPr>
          <p:spPr>
            <a:xfrm>
              <a:off x="3048000" y="2690336"/>
              <a:ext cx="4608163" cy="1477328"/>
            </a:xfrm>
            <a:prstGeom prst="rect">
              <a:avLst/>
            </a:prstGeom>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'Signature'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dfdl:length</a:t>
              </a:r>
              <a:r>
                <a:rPr lang="en-US">
                  <a:solidFill>
                    <a:srgbClr val="FF8040"/>
                  </a:solidFill>
                  <a:highlight>
                    <a:srgbClr val="FFFFFF"/>
                  </a:highlight>
                </a:rPr>
                <a:t>=</a:t>
              </a:r>
              <a:r>
                <a:rPr lang="en-US">
                  <a:solidFill>
                    <a:srgbClr val="993300"/>
                  </a:solidFill>
                  <a:highlight>
                    <a:srgbClr val="FFFFFF"/>
                  </a:highlight>
                </a:rPr>
                <a:t>"2"</a:t>
              </a:r>
              <a:br>
                <a:rPr lang="en-US">
                  <a:solidFill>
                    <a:srgbClr val="F5844C"/>
                  </a:solidFill>
                  <a:highlight>
                    <a:srgbClr val="FFFFFF"/>
                  </a:highlight>
                </a:rPr>
              </a:b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"explicit"</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dfdl:lengthUnits</a:t>
              </a:r>
              <a:r>
                <a:rPr lang="en-US">
                  <a:solidFill>
                    <a:srgbClr val="FF8040"/>
                  </a:solidFill>
                  <a:highlight>
                    <a:srgbClr val="FFFFFF"/>
                  </a:highlight>
                </a:rPr>
                <a:t>=</a:t>
              </a:r>
              <a:r>
                <a:rPr lang="en-US">
                  <a:solidFill>
                    <a:srgbClr val="993300"/>
                  </a:solidFill>
                  <a:highlight>
                    <a:srgbClr val="FFFFFF"/>
                  </a:highlight>
                </a:rPr>
                <a:t>"characters"</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endParaRPr lang="en-US"/>
            </a:p>
          </p:txBody>
        </p:sp>
        <p:sp>
          <p:nvSpPr>
            <p:cNvPr id="4" name="Rectangle 3">
              <a:extLst>
                <a:ext uri="{FF2B5EF4-FFF2-40B4-BE49-F238E27FC236}">
                  <a16:creationId xmlns:a16="http://schemas.microsoft.com/office/drawing/2014/main" id="{4A8F82E5-193E-466B-930E-FA2188891EC7}"/>
                </a:ext>
              </a:extLst>
            </p:cNvPr>
            <p:cNvSpPr/>
            <p:nvPr/>
          </p:nvSpPr>
          <p:spPr>
            <a:xfrm>
              <a:off x="4308529" y="3564610"/>
              <a:ext cx="2851688" cy="2944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6625CE59-D70E-47D8-BFBC-0B49D1AD3589}"/>
                </a:ext>
              </a:extLst>
            </p:cNvPr>
            <p:cNvSpPr/>
            <p:nvPr/>
          </p:nvSpPr>
          <p:spPr>
            <a:xfrm>
              <a:off x="6385302" y="3890075"/>
              <a:ext cx="1100379" cy="1053884"/>
            </a:xfrm>
            <a:custGeom>
              <a:avLst/>
              <a:gdLst>
                <a:gd name="connsiteX0" fmla="*/ 1100379 w 1100379"/>
                <a:gd name="connsiteY0" fmla="*/ 1053884 h 1053884"/>
                <a:gd name="connsiteX1" fmla="*/ 557939 w 1100379"/>
                <a:gd name="connsiteY1" fmla="*/ 712922 h 1053884"/>
                <a:gd name="connsiteX2" fmla="*/ 0 w 1100379"/>
                <a:gd name="connsiteY2" fmla="*/ 0 h 1053884"/>
              </a:gdLst>
              <a:ahLst/>
              <a:cxnLst>
                <a:cxn ang="0">
                  <a:pos x="connsiteX0" y="connsiteY0"/>
                </a:cxn>
                <a:cxn ang="0">
                  <a:pos x="connsiteX1" y="connsiteY1"/>
                </a:cxn>
                <a:cxn ang="0">
                  <a:pos x="connsiteX2" y="connsiteY2"/>
                </a:cxn>
              </a:cxnLst>
              <a:rect l="l" t="t" r="r" b="b"/>
              <a:pathLst>
                <a:path w="1100379" h="1053884">
                  <a:moveTo>
                    <a:pt x="1100379" y="1053884"/>
                  </a:moveTo>
                  <a:cubicBezTo>
                    <a:pt x="920857" y="971226"/>
                    <a:pt x="741335" y="888569"/>
                    <a:pt x="557939" y="712922"/>
                  </a:cubicBezTo>
                  <a:cubicBezTo>
                    <a:pt x="374543" y="537275"/>
                    <a:pt x="187271" y="268637"/>
                    <a:pt x="0" y="0"/>
                  </a:cubicBez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6C7DB7C-CBAC-476E-8F28-9BB0B0AA9350}"/>
                </a:ext>
              </a:extLst>
            </p:cNvPr>
            <p:cNvSpPr txBox="1"/>
            <p:nvPr/>
          </p:nvSpPr>
          <p:spPr>
            <a:xfrm>
              <a:off x="7485681" y="4767566"/>
              <a:ext cx="4535837" cy="646331"/>
            </a:xfrm>
            <a:prstGeom prst="rect">
              <a:avLst/>
            </a:prstGeom>
            <a:noFill/>
          </p:spPr>
          <p:txBody>
            <a:bodyPr wrap="square" rtlCol="0">
              <a:spAutoFit/>
            </a:bodyPr>
            <a:lstStyle/>
            <a:p>
              <a:r>
                <a:rPr lang="en-US"/>
                <a:t>This overrides the corresponding value in default-dfdl-properties (</a:t>
              </a:r>
              <a:r>
                <a:rPr lang="en-US">
                  <a:solidFill>
                    <a:srgbClr val="F5844C"/>
                  </a:solidFill>
                  <a:highlight>
                    <a:srgbClr val="FFFFFF"/>
                  </a:highlight>
                </a:rPr>
                <a:t>lengthUnits</a:t>
              </a:r>
              <a:r>
                <a:rPr lang="en-US">
                  <a:solidFill>
                    <a:srgbClr val="FF8040"/>
                  </a:solidFill>
                  <a:highlight>
                    <a:srgbClr val="FFFFFF"/>
                  </a:highlight>
                </a:rPr>
                <a:t>=</a:t>
              </a:r>
              <a:r>
                <a:rPr lang="en-US">
                  <a:solidFill>
                    <a:srgbClr val="993300"/>
                  </a:solidFill>
                  <a:highlight>
                    <a:srgbClr val="FFFFFF"/>
                  </a:highlight>
                </a:rPr>
                <a:t>"bits"</a:t>
              </a:r>
              <a:r>
                <a:rPr lang="en-US"/>
                <a:t>)</a:t>
              </a:r>
              <a:endParaRPr lang="en-US">
                <a:solidFill>
                  <a:srgbClr val="993300"/>
                </a:solidFill>
                <a:highlight>
                  <a:srgbClr val="FFFFFF"/>
                </a:highlight>
              </a:endParaRPr>
            </a:p>
          </p:txBody>
        </p:sp>
      </p:grpSp>
      <p:sp>
        <p:nvSpPr>
          <p:cNvPr id="8" name="Footer Placeholder 3">
            <a:extLst>
              <a:ext uri="{FF2B5EF4-FFF2-40B4-BE49-F238E27FC236}">
                <a16:creationId xmlns:a16="http://schemas.microsoft.com/office/drawing/2014/main" id="{39101BE3-34C9-4744-9F54-FCC39DB542B4}"/>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235879731"/>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63A05-3E9E-4C5A-8263-77AE9BB2956D}"/>
              </a:ext>
            </a:extLst>
          </p:cNvPr>
          <p:cNvSpPr>
            <a:spLocks noGrp="1"/>
          </p:cNvSpPr>
          <p:nvPr>
            <p:ph type="title"/>
          </p:nvPr>
        </p:nvSpPr>
        <p:spPr/>
        <p:txBody>
          <a:bodyPr/>
          <a:lstStyle/>
          <a:p>
            <a:r>
              <a:rPr lang="en-US"/>
              <a:t>Need to specify the number of symbol table records</a:t>
            </a:r>
          </a:p>
        </p:txBody>
      </p:sp>
      <p:sp>
        <p:nvSpPr>
          <p:cNvPr id="4" name="Footer Placeholder 3">
            <a:extLst>
              <a:ext uri="{FF2B5EF4-FFF2-40B4-BE49-F238E27FC236}">
                <a16:creationId xmlns:a16="http://schemas.microsoft.com/office/drawing/2014/main" id="{3F8CD87E-DA89-490F-A8BB-0683D7DFF1F8}"/>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18B66C7B-2F97-4077-9C29-785207AAEE9F}"/>
              </a:ext>
            </a:extLst>
          </p:cNvPr>
          <p:cNvSpPr/>
          <p:nvPr/>
        </p:nvSpPr>
        <p:spPr>
          <a:xfrm>
            <a:off x="1885626" y="1997839"/>
            <a:ext cx="8017791" cy="2862322"/>
          </a:xfrm>
          <a:prstGeom prst="rect">
            <a:avLst/>
          </a:prstGeom>
          <a:ln>
            <a:solidFill>
              <a:schemeClr val="tx1"/>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"COFF_Symbol_Table"</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"Record"</a:t>
            </a:r>
            <a:r>
              <a:rPr lang="en-US">
                <a:solidFill>
                  <a:srgbClr val="F5844C"/>
                </a:solidFill>
                <a:highlight>
                  <a:srgbClr val="FFFFFF"/>
                </a:highlight>
              </a:rPr>
              <a:t> maxOccurs</a:t>
            </a:r>
            <a:r>
              <a:rPr lang="en-US">
                <a:solidFill>
                  <a:srgbClr val="FF8040"/>
                </a:solidFill>
                <a:highlight>
                  <a:srgbClr val="FFFFFF"/>
                </a:highlight>
              </a:rPr>
              <a:t>=</a:t>
            </a:r>
            <a:r>
              <a:rPr lang="en-US">
                <a:solidFill>
                  <a:srgbClr val="993300"/>
                </a:solidFill>
                <a:highlight>
                  <a:srgbClr val="FFFFFF"/>
                </a:highlight>
              </a:rPr>
              <a:t>"unbounded"</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dfdl:occursCountKind</a:t>
            </a:r>
            <a:r>
              <a:rPr lang="en-US">
                <a:solidFill>
                  <a:srgbClr val="FF8040"/>
                </a:solidFill>
                <a:highlight>
                  <a:srgbClr val="FFFFFF"/>
                </a:highlight>
              </a:rPr>
              <a:t>=</a:t>
            </a:r>
            <a:r>
              <a:rPr lang="en-US">
                <a:solidFill>
                  <a:srgbClr val="993300"/>
                </a:solidFill>
                <a:highlight>
                  <a:srgbClr val="FFFFFF"/>
                </a:highlight>
              </a:rPr>
              <a:t>"expression"</a:t>
            </a:r>
            <a:r>
              <a:rPr lang="en-US">
                <a:solidFill>
                  <a:srgbClr val="F5844C"/>
                </a:solidFill>
                <a:highlight>
                  <a:srgbClr val="FFFFFF"/>
                </a:highlight>
              </a:rPr>
              <a:t> dfdl:occursCount</a:t>
            </a:r>
            <a:r>
              <a:rPr lang="en-US">
                <a:solidFill>
                  <a:srgbClr val="FF8040"/>
                </a:solidFill>
                <a:highlight>
                  <a:srgbClr val="FFFFFF"/>
                </a:highlight>
              </a:rPr>
              <a:t>=</a:t>
            </a:r>
            <a:r>
              <a:rPr lang="en-US">
                <a:solidFill>
                  <a:srgbClr val="993300"/>
                </a:solidFill>
                <a:highlight>
                  <a:srgbClr val="FFFFFF"/>
                </a:highlight>
              </a:rPr>
              <a:t>"{</a:t>
            </a:r>
            <a:r>
              <a:rPr lang="en-US">
                <a:solidFill>
                  <a:srgbClr val="993300"/>
                </a:solidFill>
                <a:highlight>
                  <a:srgbClr val="FFFF00"/>
                </a:highlight>
              </a:rPr>
              <a:t>???</a:t>
            </a:r>
            <a:r>
              <a:rPr lang="en-US">
                <a:solidFill>
                  <a:srgbClr val="993300"/>
                </a:solidFill>
                <a:highlight>
                  <a:srgbClr val="FFFFFF"/>
                </a:highlight>
              </a:rPr>
              <a: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
        <p:nvSpPr>
          <p:cNvPr id="6" name="Arrow: Down 5">
            <a:extLst>
              <a:ext uri="{FF2B5EF4-FFF2-40B4-BE49-F238E27FC236}">
                <a16:creationId xmlns:a16="http://schemas.microsoft.com/office/drawing/2014/main" id="{ADF2B223-892D-4A1A-99DA-EE0335CE45B4}"/>
              </a:ext>
            </a:extLst>
          </p:cNvPr>
          <p:cNvSpPr/>
          <p:nvPr/>
        </p:nvSpPr>
        <p:spPr>
          <a:xfrm flipV="1">
            <a:off x="8919273" y="3549112"/>
            <a:ext cx="449451" cy="15188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DC1C600-2CE7-4841-A341-D9222532EFB1}"/>
              </a:ext>
            </a:extLst>
          </p:cNvPr>
          <p:cNvSpPr txBox="1"/>
          <p:nvPr/>
        </p:nvSpPr>
        <p:spPr>
          <a:xfrm>
            <a:off x="7941282" y="5118936"/>
            <a:ext cx="2854884" cy="369332"/>
          </a:xfrm>
          <a:prstGeom prst="rect">
            <a:avLst/>
          </a:prstGeom>
          <a:noFill/>
        </p:spPr>
        <p:txBody>
          <a:bodyPr wrap="none" rtlCol="0">
            <a:spAutoFit/>
          </a:bodyPr>
          <a:lstStyle/>
          <a:p>
            <a:r>
              <a:rPr lang="en-US">
                <a:highlight>
                  <a:srgbClr val="FFFF00"/>
                </a:highlight>
              </a:rPr>
              <a:t>Where do we get this value?</a:t>
            </a:r>
          </a:p>
        </p:txBody>
      </p:sp>
    </p:spTree>
    <p:extLst>
      <p:ext uri="{BB962C8B-B14F-4D97-AF65-F5344CB8AC3E}">
        <p14:creationId xmlns:p14="http://schemas.microsoft.com/office/powerpoint/2010/main" val="4004304837"/>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B8E86F-30E2-49E1-AAF3-99EB1C296ED5}"/>
              </a:ext>
            </a:extLst>
          </p:cNvPr>
          <p:cNvSpPr/>
          <p:nvPr/>
        </p:nvSpPr>
        <p:spPr>
          <a:xfrm>
            <a:off x="5460573" y="305397"/>
            <a:ext cx="1906291" cy="7594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DOS _Header</a:t>
            </a:r>
          </a:p>
        </p:txBody>
      </p:sp>
      <p:sp>
        <p:nvSpPr>
          <p:cNvPr id="6" name="Rectangle 5">
            <a:extLst>
              <a:ext uri="{FF2B5EF4-FFF2-40B4-BE49-F238E27FC236}">
                <a16:creationId xmlns:a16="http://schemas.microsoft.com/office/drawing/2014/main" id="{952BC52C-F317-4C08-A08A-6DCFD7CA1463}"/>
              </a:ext>
            </a:extLst>
          </p:cNvPr>
          <p:cNvSpPr/>
          <p:nvPr/>
        </p:nvSpPr>
        <p:spPr>
          <a:xfrm>
            <a:off x="5460572" y="1064814"/>
            <a:ext cx="1906291" cy="7594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DOS _Stub</a:t>
            </a:r>
          </a:p>
        </p:txBody>
      </p:sp>
      <p:sp>
        <p:nvSpPr>
          <p:cNvPr id="7" name="Rectangle 6">
            <a:extLst>
              <a:ext uri="{FF2B5EF4-FFF2-40B4-BE49-F238E27FC236}">
                <a16:creationId xmlns:a16="http://schemas.microsoft.com/office/drawing/2014/main" id="{9301E59C-FAB0-4A6E-BE74-55659F5A7F08}"/>
              </a:ext>
            </a:extLst>
          </p:cNvPr>
          <p:cNvSpPr/>
          <p:nvPr/>
        </p:nvSpPr>
        <p:spPr>
          <a:xfrm>
            <a:off x="5460572" y="1824231"/>
            <a:ext cx="1906291" cy="7594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PE_Header</a:t>
            </a:r>
          </a:p>
        </p:txBody>
      </p:sp>
      <p:sp>
        <p:nvSpPr>
          <p:cNvPr id="8" name="Rectangle 7">
            <a:extLst>
              <a:ext uri="{FF2B5EF4-FFF2-40B4-BE49-F238E27FC236}">
                <a16:creationId xmlns:a16="http://schemas.microsoft.com/office/drawing/2014/main" id="{8C0F47B1-E099-41EF-9BF9-8F23094CFA65}"/>
              </a:ext>
            </a:extLst>
          </p:cNvPr>
          <p:cNvSpPr/>
          <p:nvPr/>
        </p:nvSpPr>
        <p:spPr>
          <a:xfrm>
            <a:off x="5460571" y="2544903"/>
            <a:ext cx="1906291" cy="7594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File_Header</a:t>
            </a:r>
          </a:p>
        </p:txBody>
      </p:sp>
      <p:sp>
        <p:nvSpPr>
          <p:cNvPr id="9" name="Rectangle 8">
            <a:extLst>
              <a:ext uri="{FF2B5EF4-FFF2-40B4-BE49-F238E27FC236}">
                <a16:creationId xmlns:a16="http://schemas.microsoft.com/office/drawing/2014/main" id="{EC424AAA-0798-4690-9613-5C03E5282046}"/>
              </a:ext>
            </a:extLst>
          </p:cNvPr>
          <p:cNvSpPr/>
          <p:nvPr/>
        </p:nvSpPr>
        <p:spPr>
          <a:xfrm>
            <a:off x="5460570" y="3281073"/>
            <a:ext cx="1906291" cy="7594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Optional_Header</a:t>
            </a:r>
          </a:p>
        </p:txBody>
      </p:sp>
      <p:sp>
        <p:nvSpPr>
          <p:cNvPr id="10" name="Rectangle 9">
            <a:extLst>
              <a:ext uri="{FF2B5EF4-FFF2-40B4-BE49-F238E27FC236}">
                <a16:creationId xmlns:a16="http://schemas.microsoft.com/office/drawing/2014/main" id="{6F216EB0-737A-4108-B9CF-DFB02A287269}"/>
              </a:ext>
            </a:extLst>
          </p:cNvPr>
          <p:cNvSpPr/>
          <p:nvPr/>
        </p:nvSpPr>
        <p:spPr>
          <a:xfrm>
            <a:off x="5460569" y="4024992"/>
            <a:ext cx="1906291" cy="7594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Section_Table</a:t>
            </a:r>
          </a:p>
        </p:txBody>
      </p:sp>
      <p:sp>
        <p:nvSpPr>
          <p:cNvPr id="11" name="Rectangle 10">
            <a:extLst>
              <a:ext uri="{FF2B5EF4-FFF2-40B4-BE49-F238E27FC236}">
                <a16:creationId xmlns:a16="http://schemas.microsoft.com/office/drawing/2014/main" id="{959744F4-67B9-4984-8334-B3E046B3DE7E}"/>
              </a:ext>
            </a:extLst>
          </p:cNvPr>
          <p:cNvSpPr/>
          <p:nvPr/>
        </p:nvSpPr>
        <p:spPr>
          <a:xfrm>
            <a:off x="5460569" y="4768911"/>
            <a:ext cx="1906291" cy="7594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Sections</a:t>
            </a:r>
          </a:p>
        </p:txBody>
      </p:sp>
      <p:sp>
        <p:nvSpPr>
          <p:cNvPr id="12" name="Rectangle 11">
            <a:extLst>
              <a:ext uri="{FF2B5EF4-FFF2-40B4-BE49-F238E27FC236}">
                <a16:creationId xmlns:a16="http://schemas.microsoft.com/office/drawing/2014/main" id="{6D19CF2E-D0B5-4758-938E-DAF6B1204E30}"/>
              </a:ext>
            </a:extLst>
          </p:cNvPr>
          <p:cNvSpPr/>
          <p:nvPr/>
        </p:nvSpPr>
        <p:spPr>
          <a:xfrm>
            <a:off x="5460568" y="5528328"/>
            <a:ext cx="1906291" cy="7594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COFF Symbol</a:t>
            </a:r>
          </a:p>
          <a:p>
            <a:pPr algn="ctr"/>
            <a:r>
              <a:rPr lang="en-US">
                <a:solidFill>
                  <a:schemeClr val="tx1"/>
                </a:solidFill>
              </a:rPr>
              <a:t>Table</a:t>
            </a:r>
          </a:p>
        </p:txBody>
      </p:sp>
      <p:sp>
        <p:nvSpPr>
          <p:cNvPr id="13" name="Rectangle 12">
            <a:extLst>
              <a:ext uri="{FF2B5EF4-FFF2-40B4-BE49-F238E27FC236}">
                <a16:creationId xmlns:a16="http://schemas.microsoft.com/office/drawing/2014/main" id="{768412A4-69C7-49CE-BCC1-A7C9AA69EB36}"/>
              </a:ext>
            </a:extLst>
          </p:cNvPr>
          <p:cNvSpPr/>
          <p:nvPr/>
        </p:nvSpPr>
        <p:spPr>
          <a:xfrm>
            <a:off x="131574" y="2761945"/>
            <a:ext cx="4892621" cy="369332"/>
          </a:xfrm>
          <a:prstGeom prst="rect">
            <a:avLst/>
          </a:prstGeom>
        </p:spPr>
        <p:txBody>
          <a:bodyPr wrap="none">
            <a:spAutoFit/>
          </a:bodyPr>
          <a:lstStyle/>
          <a:p>
            <a:r>
              <a:rPr lang="en-US">
                <a:solidFill>
                  <a:srgbClr val="000096"/>
                </a:solidFill>
                <a:highlight>
                  <a:srgbClr val="FFFFFF"/>
                </a:highlight>
              </a:rPr>
              <a:t>Number_of_Symbols_in_the_COFF_Symbol_Table</a:t>
            </a:r>
          </a:p>
        </p:txBody>
      </p:sp>
      <p:cxnSp>
        <p:nvCxnSpPr>
          <p:cNvPr id="15" name="Straight Arrow Connector 14">
            <a:extLst>
              <a:ext uri="{FF2B5EF4-FFF2-40B4-BE49-F238E27FC236}">
                <a16:creationId xmlns:a16="http://schemas.microsoft.com/office/drawing/2014/main" id="{C3644B81-7BB9-43C4-9C52-8EE59AC0EFEF}"/>
              </a:ext>
            </a:extLst>
          </p:cNvPr>
          <p:cNvCxnSpPr>
            <a:stCxn id="13" idx="3"/>
            <a:endCxn id="8" idx="1"/>
          </p:cNvCxnSpPr>
          <p:nvPr/>
        </p:nvCxnSpPr>
        <p:spPr>
          <a:xfrm flipV="1">
            <a:off x="5024195" y="2924612"/>
            <a:ext cx="4363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Footer Placeholder 3">
            <a:extLst>
              <a:ext uri="{FF2B5EF4-FFF2-40B4-BE49-F238E27FC236}">
                <a16:creationId xmlns:a16="http://schemas.microsoft.com/office/drawing/2014/main" id="{14F502C8-FB4A-4055-8AB1-C6139052C63D}"/>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99220659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03273-9448-4AF5-8E96-4CED9042800F}"/>
              </a:ext>
            </a:extLst>
          </p:cNvPr>
          <p:cNvSpPr>
            <a:spLocks noGrp="1"/>
          </p:cNvSpPr>
          <p:nvPr>
            <p:ph type="title"/>
          </p:nvPr>
        </p:nvSpPr>
        <p:spPr/>
        <p:txBody>
          <a:bodyPr/>
          <a:lstStyle/>
          <a:p>
            <a:r>
              <a:rPr lang="en-US"/>
              <a:t>celsius.exe</a:t>
            </a:r>
          </a:p>
        </p:txBody>
      </p:sp>
      <p:sp>
        <p:nvSpPr>
          <p:cNvPr id="4" name="Rectangle 3">
            <a:extLst>
              <a:ext uri="{FF2B5EF4-FFF2-40B4-BE49-F238E27FC236}">
                <a16:creationId xmlns:a16="http://schemas.microsoft.com/office/drawing/2014/main" id="{3D3D7731-2371-4C0D-951E-09663F58D77F}"/>
              </a:ext>
            </a:extLst>
          </p:cNvPr>
          <p:cNvSpPr/>
          <p:nvPr/>
        </p:nvSpPr>
        <p:spPr>
          <a:xfrm>
            <a:off x="1560163" y="1551563"/>
            <a:ext cx="9164664" cy="4401205"/>
          </a:xfrm>
          <a:prstGeom prst="rect">
            <a:avLst/>
          </a:prstGeom>
          <a:ln>
            <a:solidFill>
              <a:schemeClr val="bg1">
                <a:lumMod val="65000"/>
              </a:schemeClr>
            </a:solidFill>
          </a:ln>
        </p:spPr>
        <p:txBody>
          <a:bodyPr wrap="square">
            <a:spAutoFit/>
          </a:bodyPr>
          <a:lstStyle/>
          <a:p>
            <a:r>
              <a:rPr lang="en-US" sz="1400">
                <a:solidFill>
                  <a:srgbClr val="000096"/>
                </a:solidFill>
                <a:highlight>
                  <a:srgbClr val="FFFFFF"/>
                </a:highlight>
              </a:rPr>
              <a:t>&lt;Headers&gt;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&lt;Signature&gt;</a:t>
            </a:r>
            <a:r>
              <a:rPr lang="en-US" sz="1400">
                <a:solidFill>
                  <a:srgbClr val="000000"/>
                </a:solidFill>
                <a:highlight>
                  <a:srgbClr val="FFFFFF"/>
                </a:highlight>
              </a:rPr>
              <a:t>PE00</a:t>
            </a:r>
            <a:r>
              <a:rPr lang="en-US" sz="1400">
                <a:solidFill>
                  <a:srgbClr val="000096"/>
                </a:solidFill>
                <a:highlight>
                  <a:srgbClr val="FFFFFF"/>
                </a:highlight>
              </a:rPr>
              <a:t>&lt;/Signature&gt;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&lt;File_Header&gt;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&lt;Machine&gt;</a:t>
            </a:r>
            <a:r>
              <a:rPr lang="en-US" sz="1400">
                <a:solidFill>
                  <a:srgbClr val="000000"/>
                </a:solidFill>
                <a:highlight>
                  <a:srgbClr val="FFFFFF"/>
                </a:highlight>
              </a:rPr>
              <a:t>Intel 386 or later processors and compatible processors</a:t>
            </a:r>
            <a:r>
              <a:rPr lang="en-US" sz="1400">
                <a:solidFill>
                  <a:srgbClr val="000096"/>
                </a:solidFill>
                <a:highlight>
                  <a:srgbClr val="FFFFFF"/>
                </a:highlight>
              </a:rPr>
              <a:t>&lt;/Machine&gt;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&lt;Number_of_Sections_in_the_Section_Table&gt;</a:t>
            </a:r>
            <a:r>
              <a:rPr lang="en-US" sz="1400">
                <a:solidFill>
                  <a:srgbClr val="000000"/>
                </a:solidFill>
                <a:highlight>
                  <a:srgbClr val="FFFFFF"/>
                </a:highlight>
              </a:rPr>
              <a:t>15</a:t>
            </a:r>
            <a:r>
              <a:rPr lang="en-US" sz="1400">
                <a:solidFill>
                  <a:srgbClr val="000096"/>
                </a:solidFill>
                <a:highlight>
                  <a:srgbClr val="FFFFFF"/>
                </a:highlight>
              </a:rPr>
              <a:t>&lt;/Number_of_Sections_in_the_Section_Table&gt;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&lt;Date_Time_when_this_file_was_created&gt;</a:t>
            </a:r>
            <a:r>
              <a:rPr lang="en-US" sz="1400">
                <a:solidFill>
                  <a:srgbClr val="000000"/>
                </a:solidFill>
                <a:highlight>
                  <a:srgbClr val="FFFFFF"/>
                </a:highlight>
              </a:rPr>
              <a:t>2014-12-01T09:46:40</a:t>
            </a:r>
            <a:r>
              <a:rPr lang="en-US" sz="1400">
                <a:solidFill>
                  <a:srgbClr val="000096"/>
                </a:solidFill>
                <a:highlight>
                  <a:srgbClr val="FFFFFF"/>
                </a:highlight>
              </a:rPr>
              <a:t>&lt;/Date_Time_when_this_file_was_created&gt;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&lt;Offset_to_the_COFF_Symbol_Table&gt;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&lt;address_in_hex&gt;</a:t>
            </a:r>
            <a:r>
              <a:rPr lang="en-US" sz="1400">
                <a:solidFill>
                  <a:srgbClr val="000000"/>
                </a:solidFill>
                <a:highlight>
                  <a:srgbClr val="FFFFFF"/>
                </a:highlight>
              </a:rPr>
              <a:t>00026000</a:t>
            </a:r>
            <a:r>
              <a:rPr lang="en-US" sz="1400">
                <a:solidFill>
                  <a:srgbClr val="000096"/>
                </a:solidFill>
                <a:highlight>
                  <a:srgbClr val="FFFFFF"/>
                </a:highlight>
              </a:rPr>
              <a:t>&lt;/address_in_hex&gt;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&lt;/Offset_to_the_COFF_Symbol_Table&gt;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&lt;Number_of_Symbols_in_the_COFF_Symbol_Table&gt;</a:t>
            </a:r>
            <a:r>
              <a:rPr lang="en-US" sz="1400" b="1">
                <a:solidFill>
                  <a:srgbClr val="000000"/>
                </a:solidFill>
                <a:highlight>
                  <a:srgbClr val="FFFF00"/>
                </a:highlight>
              </a:rPr>
              <a:t>1470</a:t>
            </a:r>
            <a:r>
              <a:rPr lang="en-US" sz="1400">
                <a:solidFill>
                  <a:srgbClr val="000096"/>
                </a:solidFill>
                <a:highlight>
                  <a:srgbClr val="FFFFFF"/>
                </a:highlight>
              </a:rPr>
              <a:t>&lt;/Number_of_Symbols_in_the_COFF_Symbol_Table&gt;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&lt;Size_of_Optional_Header&gt;</a:t>
            </a:r>
            <a:r>
              <a:rPr lang="en-US" sz="1400">
                <a:solidFill>
                  <a:srgbClr val="000000"/>
                </a:solidFill>
                <a:highlight>
                  <a:srgbClr val="FFFFFF"/>
                </a:highlight>
              </a:rPr>
              <a:t>224</a:t>
            </a:r>
            <a:r>
              <a:rPr lang="en-US" sz="1400">
                <a:solidFill>
                  <a:srgbClr val="000096"/>
                </a:solidFill>
                <a:highlight>
                  <a:srgbClr val="FFFFFF"/>
                </a:highlight>
              </a:rPr>
              <a:t>&lt;/Size_of_Optional_Header&gt;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&lt;Characteristics&gt;</a:t>
            </a:r>
            <a:r>
              <a:rPr lang="en-US" sz="1400">
                <a:solidFill>
                  <a:srgbClr val="000000"/>
                </a:solidFill>
                <a:highlight>
                  <a:srgbClr val="FFFFFF"/>
                </a:highlight>
              </a:rPr>
              <a:t> </a:t>
            </a:r>
            <a:br>
              <a:rPr lang="en-US" sz="1400">
                <a:solidFill>
                  <a:srgbClr val="000000"/>
                </a:solidFill>
                <a:highlight>
                  <a:srgbClr val="FFFFFF"/>
                </a:highlight>
              </a:rPr>
            </a:br>
            <a:r>
              <a:rPr lang="en-US" sz="1400">
                <a:solidFill>
                  <a:srgbClr val="000000"/>
                </a:solidFill>
                <a:highlight>
                  <a:srgbClr val="FFFFFF"/>
                </a:highlight>
              </a:rPr>
              <a:t>	** Relocation information was stripped from file; file does not contain base relocations and must therefore be </a:t>
            </a:r>
            <a:br>
              <a:rPr lang="en-US" sz="1400">
                <a:solidFill>
                  <a:srgbClr val="000000"/>
                </a:solidFill>
                <a:highlight>
                  <a:srgbClr val="FFFFFF"/>
                </a:highlight>
              </a:rPr>
            </a:br>
            <a:r>
              <a:rPr lang="en-US" sz="1400">
                <a:solidFill>
                  <a:srgbClr val="000000"/>
                </a:solidFill>
                <a:highlight>
                  <a:srgbClr val="FFFFFF"/>
                </a:highlight>
              </a:rPr>
              <a:t> 	     loaded at its preferred base address </a:t>
            </a:r>
            <a:br>
              <a:rPr lang="en-US" sz="1400">
                <a:solidFill>
                  <a:srgbClr val="000000"/>
                </a:solidFill>
                <a:highlight>
                  <a:srgbClr val="FFFFFF"/>
                </a:highlight>
              </a:rPr>
            </a:br>
            <a:r>
              <a:rPr lang="en-US" sz="1400">
                <a:solidFill>
                  <a:srgbClr val="000000"/>
                </a:solidFill>
                <a:highlight>
                  <a:srgbClr val="FFFFFF"/>
                </a:highlight>
              </a:rPr>
              <a:t>	** The file is executable; file is valid and can be run </a:t>
            </a:r>
            <a:br>
              <a:rPr lang="en-US" sz="1400">
                <a:solidFill>
                  <a:srgbClr val="000000"/>
                </a:solidFill>
                <a:highlight>
                  <a:srgbClr val="FFFFFF"/>
                </a:highlight>
              </a:rPr>
            </a:br>
            <a:r>
              <a:rPr lang="en-US" sz="1400">
                <a:solidFill>
                  <a:srgbClr val="000000"/>
                </a:solidFill>
                <a:highlight>
                  <a:srgbClr val="FFFFFF"/>
                </a:highlight>
              </a:rPr>
              <a:t>	** COFF line numbers have been removed </a:t>
            </a:r>
            <a:br>
              <a:rPr lang="en-US" sz="1400">
                <a:solidFill>
                  <a:srgbClr val="000000"/>
                </a:solidFill>
                <a:highlight>
                  <a:srgbClr val="FFFFFF"/>
                </a:highlight>
              </a:rPr>
            </a:br>
            <a:r>
              <a:rPr lang="en-US" sz="1400">
                <a:solidFill>
                  <a:srgbClr val="000000"/>
                </a:solidFill>
                <a:highlight>
                  <a:srgbClr val="FFFFFF"/>
                </a:highlight>
              </a:rPr>
              <a:t>	** Machine is based on a 32-bit-word architecture</a:t>
            </a:r>
            <a:r>
              <a:rPr lang="en-US" sz="1400">
                <a:solidFill>
                  <a:srgbClr val="000096"/>
                </a:solidFill>
                <a:highlight>
                  <a:srgbClr val="FFFFFF"/>
                </a:highlight>
              </a:rPr>
              <a:t>&lt;/Characteristics&gt;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&lt;/File_Header&gt;</a:t>
            </a:r>
            <a:br>
              <a:rPr lang="en-US" sz="1400">
                <a:solidFill>
                  <a:srgbClr val="000000"/>
                </a:solidFill>
                <a:highlight>
                  <a:srgbClr val="FFFFFF"/>
                </a:highlight>
              </a:rPr>
            </a:br>
            <a:r>
              <a:rPr lang="en-US" sz="1400">
                <a:solidFill>
                  <a:srgbClr val="000000"/>
                </a:solidFill>
                <a:highlight>
                  <a:srgbClr val="FFFFFF"/>
                </a:highlight>
              </a:rPr>
              <a:t>    ...</a:t>
            </a:r>
            <a:br>
              <a:rPr lang="en-US" sz="1400">
                <a:solidFill>
                  <a:srgbClr val="000000"/>
                </a:solidFill>
                <a:highlight>
                  <a:srgbClr val="FFFFFF"/>
                </a:highlight>
              </a:rPr>
            </a:br>
            <a:r>
              <a:rPr lang="en-US" sz="1400">
                <a:solidFill>
                  <a:srgbClr val="000096"/>
                </a:solidFill>
                <a:highlight>
                  <a:srgbClr val="FFFFFF"/>
                </a:highlight>
              </a:rPr>
              <a:t>&lt;/Headers&gt;</a:t>
            </a:r>
          </a:p>
        </p:txBody>
      </p:sp>
      <p:sp>
        <p:nvSpPr>
          <p:cNvPr id="5" name="Rectangle 4">
            <a:extLst>
              <a:ext uri="{FF2B5EF4-FFF2-40B4-BE49-F238E27FC236}">
                <a16:creationId xmlns:a16="http://schemas.microsoft.com/office/drawing/2014/main" id="{22AB0A35-47EF-420B-BD40-1CC25E56064F}"/>
              </a:ext>
            </a:extLst>
          </p:cNvPr>
          <p:cNvSpPr/>
          <p:nvPr/>
        </p:nvSpPr>
        <p:spPr>
          <a:xfrm>
            <a:off x="1875295" y="3506490"/>
            <a:ext cx="8229600" cy="25959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3">
            <a:extLst>
              <a:ext uri="{FF2B5EF4-FFF2-40B4-BE49-F238E27FC236}">
                <a16:creationId xmlns:a16="http://schemas.microsoft.com/office/drawing/2014/main" id="{96E6C5A2-E581-497F-9B07-51184E1FC872}"/>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674368343"/>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EB96DDF-31D4-4A8F-9437-F2B148303E3B}"/>
              </a:ext>
            </a:extLst>
          </p:cNvPr>
          <p:cNvSpPr/>
          <p:nvPr/>
        </p:nvSpPr>
        <p:spPr>
          <a:xfrm>
            <a:off x="346129" y="1532890"/>
            <a:ext cx="11499742" cy="3139321"/>
          </a:xfrm>
          <a:prstGeom prst="rect">
            <a:avLst/>
          </a:prstGeom>
          <a:ln>
            <a:solidFill>
              <a:schemeClr val="tx1"/>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"COFF_Symbol_Table"</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"Record"</a:t>
            </a:r>
            <a:r>
              <a:rPr lang="en-US">
                <a:solidFill>
                  <a:srgbClr val="F5844C"/>
                </a:solidFill>
                <a:highlight>
                  <a:srgbClr val="FFFFFF"/>
                </a:highlight>
              </a:rPr>
              <a:t> maxOccurs</a:t>
            </a:r>
            <a:r>
              <a:rPr lang="en-US">
                <a:solidFill>
                  <a:srgbClr val="FF8040"/>
                </a:solidFill>
                <a:highlight>
                  <a:srgbClr val="FFFFFF"/>
                </a:highlight>
              </a:rPr>
              <a:t>=</a:t>
            </a:r>
            <a:r>
              <a:rPr lang="en-US">
                <a:solidFill>
                  <a:srgbClr val="993300"/>
                </a:solidFill>
                <a:highlight>
                  <a:srgbClr val="FFFFFF"/>
                </a:highlight>
              </a:rPr>
              <a:t>"unbounded"</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dfdl:occursCountKind</a:t>
            </a:r>
            <a:r>
              <a:rPr lang="en-US">
                <a:solidFill>
                  <a:srgbClr val="FF8040"/>
                </a:solidFill>
                <a:highlight>
                  <a:srgbClr val="FFFFFF"/>
                </a:highlight>
              </a:rPr>
              <a:t>=</a:t>
            </a:r>
            <a:r>
              <a:rPr lang="en-US">
                <a:solidFill>
                  <a:srgbClr val="993300"/>
                </a:solidFill>
                <a:highlight>
                  <a:srgbClr val="FFFFFF"/>
                </a:highlight>
              </a:rPr>
              <a:t>"expression"</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dfdl:occursCount</a:t>
            </a:r>
            <a:r>
              <a:rPr lang="en-US">
                <a:solidFill>
                  <a:srgbClr val="FF8040"/>
                </a:solidFill>
                <a:highlight>
                  <a:srgbClr val="FFFFFF"/>
                </a:highlight>
              </a:rPr>
              <a:t>=</a:t>
            </a:r>
            <a:r>
              <a:rPr lang="en-US">
                <a:solidFill>
                  <a:srgbClr val="993300"/>
                </a:solidFill>
                <a:highlight>
                  <a:srgbClr val="FFFFFF"/>
                </a:highlight>
              </a:rPr>
              <a:t>"{</a:t>
            </a:r>
            <a:r>
              <a:rPr lang="en-US">
                <a:highlight>
                  <a:srgbClr val="FFFF00"/>
                </a:highlight>
              </a:rPr>
              <a:t>../../Headers/File_Header/Number_of_Symbols_in_the_COFF_Symbol_Table </a:t>
            </a:r>
            <a:r>
              <a:rPr lang="en-US">
                <a:solidFill>
                  <a:srgbClr val="993300"/>
                </a:solidFill>
                <a:highlight>
                  <a:srgbClr val="FFFFFF"/>
                </a:highlight>
              </a:rPr>
              <a: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
        <p:nvSpPr>
          <p:cNvPr id="6" name="Footer Placeholder 3">
            <a:extLst>
              <a:ext uri="{FF2B5EF4-FFF2-40B4-BE49-F238E27FC236}">
                <a16:creationId xmlns:a16="http://schemas.microsoft.com/office/drawing/2014/main" id="{610FC235-2A13-43FC-9C89-F2FB190EA3EE}"/>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583861157"/>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EB96DDF-31D4-4A8F-9437-F2B148303E3B}"/>
              </a:ext>
            </a:extLst>
          </p:cNvPr>
          <p:cNvSpPr/>
          <p:nvPr/>
        </p:nvSpPr>
        <p:spPr>
          <a:xfrm>
            <a:off x="346129" y="1532890"/>
            <a:ext cx="11499742" cy="3139321"/>
          </a:xfrm>
          <a:prstGeom prst="rect">
            <a:avLst/>
          </a:prstGeom>
          <a:ln>
            <a:solidFill>
              <a:schemeClr val="tx1"/>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"COFF_Symbol_Table"</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"Record"</a:t>
            </a:r>
            <a:r>
              <a:rPr lang="en-US">
                <a:solidFill>
                  <a:srgbClr val="F5844C"/>
                </a:solidFill>
                <a:highlight>
                  <a:srgbClr val="FFFFFF"/>
                </a:highlight>
              </a:rPr>
              <a:t> maxOccurs</a:t>
            </a:r>
            <a:r>
              <a:rPr lang="en-US">
                <a:solidFill>
                  <a:srgbClr val="FF8040"/>
                </a:solidFill>
                <a:highlight>
                  <a:srgbClr val="FFFFFF"/>
                </a:highlight>
              </a:rPr>
              <a:t>=</a:t>
            </a:r>
            <a:r>
              <a:rPr lang="en-US">
                <a:solidFill>
                  <a:srgbClr val="993300"/>
                </a:solidFill>
                <a:highlight>
                  <a:srgbClr val="FFFFFF"/>
                </a:highlight>
              </a:rPr>
              <a:t>"unbounded"</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dfdl:occursCountKind</a:t>
            </a:r>
            <a:r>
              <a:rPr lang="en-US">
                <a:solidFill>
                  <a:srgbClr val="FF8040"/>
                </a:solidFill>
                <a:highlight>
                  <a:srgbClr val="FFFFFF"/>
                </a:highlight>
              </a:rPr>
              <a:t>=</a:t>
            </a:r>
            <a:r>
              <a:rPr lang="en-US">
                <a:solidFill>
                  <a:srgbClr val="993300"/>
                </a:solidFill>
                <a:highlight>
                  <a:srgbClr val="FFFFFF"/>
                </a:highlight>
              </a:rPr>
              <a:t>"expression"</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dfdl:occursCount</a:t>
            </a:r>
            <a:r>
              <a:rPr lang="en-US">
                <a:solidFill>
                  <a:srgbClr val="FF8040"/>
                </a:solidFill>
                <a:highlight>
                  <a:srgbClr val="FFFFFF"/>
                </a:highlight>
              </a:rPr>
              <a:t>=</a:t>
            </a:r>
            <a:r>
              <a:rPr lang="en-US">
                <a:solidFill>
                  <a:srgbClr val="993300"/>
                </a:solidFill>
                <a:highlight>
                  <a:srgbClr val="FFFFFF"/>
                </a:highlight>
              </a:rPr>
              <a:t>"{</a:t>
            </a:r>
            <a:r>
              <a:rPr lang="en-US">
                <a:highlight>
                  <a:srgbClr val="FFFF00"/>
                </a:highlight>
              </a:rPr>
              <a:t>../../Headers/File_Header/Number_of_Symbols_in_the_COFF_Symbol_Table </a:t>
            </a:r>
            <a:r>
              <a:rPr lang="en-US">
                <a:solidFill>
                  <a:srgbClr val="993300"/>
                </a:solidFill>
                <a:highlight>
                  <a:srgbClr val="FFFFFF"/>
                </a:highlight>
              </a:rPr>
              <a: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
        <p:nvSpPr>
          <p:cNvPr id="2" name="Arrow: Down 1">
            <a:extLst>
              <a:ext uri="{FF2B5EF4-FFF2-40B4-BE49-F238E27FC236}">
                <a16:creationId xmlns:a16="http://schemas.microsoft.com/office/drawing/2014/main" id="{17AC5F7C-394C-4722-9CD4-449AC89E2555}"/>
              </a:ext>
            </a:extLst>
          </p:cNvPr>
          <p:cNvSpPr/>
          <p:nvPr/>
        </p:nvSpPr>
        <p:spPr>
          <a:xfrm flipV="1">
            <a:off x="6096000" y="3429000"/>
            <a:ext cx="738753" cy="15769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707ECE0-9D1A-4E7F-AC8B-16D3C1D6A6AC}"/>
              </a:ext>
            </a:extLst>
          </p:cNvPr>
          <p:cNvSpPr txBox="1"/>
          <p:nvPr/>
        </p:nvSpPr>
        <p:spPr>
          <a:xfrm>
            <a:off x="5315918" y="5035612"/>
            <a:ext cx="3359959" cy="369332"/>
          </a:xfrm>
          <a:prstGeom prst="rect">
            <a:avLst/>
          </a:prstGeom>
          <a:noFill/>
        </p:spPr>
        <p:txBody>
          <a:bodyPr wrap="none" rtlCol="0">
            <a:spAutoFit/>
          </a:bodyPr>
          <a:lstStyle/>
          <a:p>
            <a:r>
              <a:rPr lang="en-US"/>
              <a:t>This expression evaluates to </a:t>
            </a:r>
            <a:r>
              <a:rPr lang="en-US">
                <a:highlight>
                  <a:srgbClr val="FFFF00"/>
                </a:highlight>
              </a:rPr>
              <a:t>1470</a:t>
            </a:r>
          </a:p>
        </p:txBody>
      </p:sp>
      <p:sp>
        <p:nvSpPr>
          <p:cNvPr id="6" name="Rectangle 5">
            <a:extLst>
              <a:ext uri="{FF2B5EF4-FFF2-40B4-BE49-F238E27FC236}">
                <a16:creationId xmlns:a16="http://schemas.microsoft.com/office/drawing/2014/main" id="{6C55F696-038A-40B8-B691-8D606EC1EC6C}"/>
              </a:ext>
            </a:extLst>
          </p:cNvPr>
          <p:cNvSpPr/>
          <p:nvPr/>
        </p:nvSpPr>
        <p:spPr>
          <a:xfrm>
            <a:off x="599267" y="605305"/>
            <a:ext cx="10714496" cy="369332"/>
          </a:xfrm>
          <a:prstGeom prst="rect">
            <a:avLst/>
          </a:prstGeom>
        </p:spPr>
        <p:txBody>
          <a:bodyPr wrap="square">
            <a:spAutoFit/>
          </a:bodyPr>
          <a:lstStyle/>
          <a:p>
            <a:r>
              <a:rPr lang="en-US">
                <a:solidFill>
                  <a:srgbClr val="000096"/>
                </a:solidFill>
                <a:highlight>
                  <a:srgbClr val="FFFFFF"/>
                </a:highlight>
              </a:rPr>
              <a:t>&lt;Number_of_Symbols_in_the_COFF_Symbol_Table&gt;</a:t>
            </a:r>
            <a:r>
              <a:rPr lang="en-US">
                <a:solidFill>
                  <a:srgbClr val="000000"/>
                </a:solidFill>
                <a:highlight>
                  <a:srgbClr val="FFFF00"/>
                </a:highlight>
              </a:rPr>
              <a:t>1470</a:t>
            </a:r>
            <a:r>
              <a:rPr lang="en-US">
                <a:solidFill>
                  <a:srgbClr val="000096"/>
                </a:solidFill>
                <a:highlight>
                  <a:srgbClr val="FFFFFF"/>
                </a:highlight>
              </a:rPr>
              <a:t>&lt;/Number_of_Symbols_in_the_COFF_Symbol_Table&gt;</a:t>
            </a:r>
            <a:endParaRPr lang="en-US"/>
          </a:p>
        </p:txBody>
      </p:sp>
      <p:sp>
        <p:nvSpPr>
          <p:cNvPr id="7" name="TextBox 6">
            <a:extLst>
              <a:ext uri="{FF2B5EF4-FFF2-40B4-BE49-F238E27FC236}">
                <a16:creationId xmlns:a16="http://schemas.microsoft.com/office/drawing/2014/main" id="{DD97010A-B74C-412D-A3AF-097D9693BD8E}"/>
              </a:ext>
            </a:extLst>
          </p:cNvPr>
          <p:cNvSpPr txBox="1"/>
          <p:nvPr/>
        </p:nvSpPr>
        <p:spPr>
          <a:xfrm>
            <a:off x="599267" y="789971"/>
            <a:ext cx="683200" cy="584775"/>
          </a:xfrm>
          <a:prstGeom prst="rect">
            <a:avLst/>
          </a:prstGeom>
          <a:noFill/>
        </p:spPr>
        <p:txBody>
          <a:bodyPr wrap="none" rtlCol="0">
            <a:spAutoFit/>
          </a:bodyPr>
          <a:lstStyle/>
          <a:p>
            <a:r>
              <a:rPr lang="en-US" sz="3200"/>
              <a:t>. . .</a:t>
            </a:r>
          </a:p>
        </p:txBody>
      </p:sp>
      <p:sp>
        <p:nvSpPr>
          <p:cNvPr id="8" name="Freeform: Shape 7">
            <a:extLst>
              <a:ext uri="{FF2B5EF4-FFF2-40B4-BE49-F238E27FC236}">
                <a16:creationId xmlns:a16="http://schemas.microsoft.com/office/drawing/2014/main" id="{5794AE0F-9FD5-4573-8DA4-6B5A71070AAB}"/>
              </a:ext>
            </a:extLst>
          </p:cNvPr>
          <p:cNvSpPr/>
          <p:nvPr/>
        </p:nvSpPr>
        <p:spPr>
          <a:xfrm>
            <a:off x="5997844" y="914400"/>
            <a:ext cx="2362920" cy="4107051"/>
          </a:xfrm>
          <a:custGeom>
            <a:avLst/>
            <a:gdLst>
              <a:gd name="connsiteX0" fmla="*/ 2262753 w 2362920"/>
              <a:gd name="connsiteY0" fmla="*/ 4107051 h 4107051"/>
              <a:gd name="connsiteX1" fmla="*/ 2340244 w 2362920"/>
              <a:gd name="connsiteY1" fmla="*/ 3068664 h 4107051"/>
              <a:gd name="connsiteX2" fmla="*/ 1906292 w 2362920"/>
              <a:gd name="connsiteY2" fmla="*/ 1673817 h 4107051"/>
              <a:gd name="connsiteX3" fmla="*/ 0 w 2362920"/>
              <a:gd name="connsiteY3" fmla="*/ 0 h 4107051"/>
              <a:gd name="connsiteX4" fmla="*/ 0 w 2362920"/>
              <a:gd name="connsiteY4" fmla="*/ 0 h 4107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920" h="4107051">
                <a:moveTo>
                  <a:pt x="2262753" y="4107051"/>
                </a:moveTo>
                <a:cubicBezTo>
                  <a:pt x="2331203" y="3790627"/>
                  <a:pt x="2399654" y="3474203"/>
                  <a:pt x="2340244" y="3068664"/>
                </a:cubicBezTo>
                <a:cubicBezTo>
                  <a:pt x="2280834" y="2663125"/>
                  <a:pt x="2296333" y="2185261"/>
                  <a:pt x="1906292" y="1673817"/>
                </a:cubicBezTo>
                <a:cubicBezTo>
                  <a:pt x="1516251" y="1162373"/>
                  <a:pt x="0" y="0"/>
                  <a:pt x="0" y="0"/>
                </a:cubicBezTo>
                <a:lnTo>
                  <a:pt x="0" y="0"/>
                </a:ln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3">
            <a:extLst>
              <a:ext uri="{FF2B5EF4-FFF2-40B4-BE49-F238E27FC236}">
                <a16:creationId xmlns:a16="http://schemas.microsoft.com/office/drawing/2014/main" id="{AA1D92E8-BE2F-4918-BE8B-E0956169A94E}"/>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21698749"/>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EB96DDF-31D4-4A8F-9437-F2B148303E3B}"/>
              </a:ext>
            </a:extLst>
          </p:cNvPr>
          <p:cNvSpPr/>
          <p:nvPr/>
        </p:nvSpPr>
        <p:spPr>
          <a:xfrm>
            <a:off x="346129" y="1532890"/>
            <a:ext cx="11499742" cy="3139321"/>
          </a:xfrm>
          <a:prstGeom prst="rect">
            <a:avLst/>
          </a:prstGeom>
          <a:ln>
            <a:solidFill>
              <a:schemeClr val="tx1"/>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"COFF_Symbol_Table"</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"Record"</a:t>
            </a:r>
            <a:r>
              <a:rPr lang="en-US">
                <a:solidFill>
                  <a:srgbClr val="F5844C"/>
                </a:solidFill>
                <a:highlight>
                  <a:srgbClr val="FFFFFF"/>
                </a:highlight>
              </a:rPr>
              <a:t> maxOccurs</a:t>
            </a:r>
            <a:r>
              <a:rPr lang="en-US">
                <a:solidFill>
                  <a:srgbClr val="FF8040"/>
                </a:solidFill>
                <a:highlight>
                  <a:srgbClr val="FFFFFF"/>
                </a:highlight>
              </a:rPr>
              <a:t>=</a:t>
            </a:r>
            <a:r>
              <a:rPr lang="en-US">
                <a:solidFill>
                  <a:srgbClr val="993300"/>
                </a:solidFill>
                <a:highlight>
                  <a:srgbClr val="FFFFFF"/>
                </a:highlight>
              </a:rPr>
              <a:t>"unbounded"</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dfdl:occursCountKind</a:t>
            </a:r>
            <a:r>
              <a:rPr lang="en-US">
                <a:solidFill>
                  <a:srgbClr val="FF8040"/>
                </a:solidFill>
                <a:highlight>
                  <a:srgbClr val="FFFFFF"/>
                </a:highlight>
              </a:rPr>
              <a:t>=</a:t>
            </a:r>
            <a:r>
              <a:rPr lang="en-US">
                <a:solidFill>
                  <a:srgbClr val="993300"/>
                </a:solidFill>
                <a:highlight>
                  <a:srgbClr val="FFFFFF"/>
                </a:highlight>
              </a:rPr>
              <a:t>"expression"</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dfdl:occursCount</a:t>
            </a:r>
            <a:r>
              <a:rPr lang="en-US">
                <a:solidFill>
                  <a:srgbClr val="FF8040"/>
                </a:solidFill>
                <a:highlight>
                  <a:srgbClr val="FFFFFF"/>
                </a:highlight>
              </a:rPr>
              <a:t>=</a:t>
            </a:r>
            <a:r>
              <a:rPr lang="en-US">
                <a:solidFill>
                  <a:srgbClr val="993300"/>
                </a:solidFill>
                <a:highlight>
                  <a:srgbClr val="FFFFFF"/>
                </a:highlight>
              </a:rPr>
              <a:t>"{</a:t>
            </a:r>
            <a:r>
              <a:rPr lang="en-US">
                <a:highlight>
                  <a:srgbClr val="FFFF00"/>
                </a:highlight>
              </a:rPr>
              <a:t>../../Headers/File_Header/Number_of_Symbols_in_the_COFF_Symbol_Table </a:t>
            </a:r>
            <a:r>
              <a:rPr lang="en-US">
                <a:solidFill>
                  <a:srgbClr val="993300"/>
                </a:solidFill>
                <a:highlight>
                  <a:srgbClr val="FFFFFF"/>
                </a:highlight>
              </a:rPr>
              <a: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
        <p:nvSpPr>
          <p:cNvPr id="2" name="Arrow: Down 1">
            <a:extLst>
              <a:ext uri="{FF2B5EF4-FFF2-40B4-BE49-F238E27FC236}">
                <a16:creationId xmlns:a16="http://schemas.microsoft.com/office/drawing/2014/main" id="{17AC5F7C-394C-4722-9CD4-449AC89E2555}"/>
              </a:ext>
            </a:extLst>
          </p:cNvPr>
          <p:cNvSpPr/>
          <p:nvPr/>
        </p:nvSpPr>
        <p:spPr>
          <a:xfrm flipV="1">
            <a:off x="6096000" y="3429000"/>
            <a:ext cx="738753" cy="15769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707ECE0-9D1A-4E7F-AC8B-16D3C1D6A6AC}"/>
              </a:ext>
            </a:extLst>
          </p:cNvPr>
          <p:cNvSpPr txBox="1"/>
          <p:nvPr/>
        </p:nvSpPr>
        <p:spPr>
          <a:xfrm>
            <a:off x="5315918" y="5035612"/>
            <a:ext cx="3359959" cy="369332"/>
          </a:xfrm>
          <a:prstGeom prst="rect">
            <a:avLst/>
          </a:prstGeom>
          <a:noFill/>
        </p:spPr>
        <p:txBody>
          <a:bodyPr wrap="none" rtlCol="0">
            <a:spAutoFit/>
          </a:bodyPr>
          <a:lstStyle/>
          <a:p>
            <a:r>
              <a:rPr lang="en-US"/>
              <a:t>This expression evaluates to </a:t>
            </a:r>
            <a:r>
              <a:rPr lang="en-US">
                <a:highlight>
                  <a:srgbClr val="FFFF00"/>
                </a:highlight>
              </a:rPr>
              <a:t>1470</a:t>
            </a:r>
          </a:p>
        </p:txBody>
      </p:sp>
      <p:sp>
        <p:nvSpPr>
          <p:cNvPr id="6" name="Rectangle 5">
            <a:extLst>
              <a:ext uri="{FF2B5EF4-FFF2-40B4-BE49-F238E27FC236}">
                <a16:creationId xmlns:a16="http://schemas.microsoft.com/office/drawing/2014/main" id="{6C55F696-038A-40B8-B691-8D606EC1EC6C}"/>
              </a:ext>
            </a:extLst>
          </p:cNvPr>
          <p:cNvSpPr/>
          <p:nvPr/>
        </p:nvSpPr>
        <p:spPr>
          <a:xfrm>
            <a:off x="599267" y="605305"/>
            <a:ext cx="10714496" cy="369332"/>
          </a:xfrm>
          <a:prstGeom prst="rect">
            <a:avLst/>
          </a:prstGeom>
        </p:spPr>
        <p:txBody>
          <a:bodyPr wrap="square">
            <a:spAutoFit/>
          </a:bodyPr>
          <a:lstStyle/>
          <a:p>
            <a:r>
              <a:rPr lang="en-US">
                <a:solidFill>
                  <a:srgbClr val="000096"/>
                </a:solidFill>
                <a:highlight>
                  <a:srgbClr val="FFFFFF"/>
                </a:highlight>
              </a:rPr>
              <a:t>&lt;Number_of_Symbols_in_the_COFF_Symbol_Table&gt;</a:t>
            </a:r>
            <a:r>
              <a:rPr lang="en-US">
                <a:solidFill>
                  <a:srgbClr val="000000"/>
                </a:solidFill>
                <a:highlight>
                  <a:srgbClr val="FFFF00"/>
                </a:highlight>
              </a:rPr>
              <a:t>1470</a:t>
            </a:r>
            <a:r>
              <a:rPr lang="en-US">
                <a:solidFill>
                  <a:srgbClr val="000096"/>
                </a:solidFill>
                <a:highlight>
                  <a:srgbClr val="FFFFFF"/>
                </a:highlight>
              </a:rPr>
              <a:t>&lt;/Number_of_Symbols_in_the_COFF_Symbol_Table&gt;</a:t>
            </a:r>
            <a:endParaRPr lang="en-US"/>
          </a:p>
        </p:txBody>
      </p:sp>
      <p:sp>
        <p:nvSpPr>
          <p:cNvPr id="7" name="TextBox 6">
            <a:extLst>
              <a:ext uri="{FF2B5EF4-FFF2-40B4-BE49-F238E27FC236}">
                <a16:creationId xmlns:a16="http://schemas.microsoft.com/office/drawing/2014/main" id="{DD97010A-B74C-412D-A3AF-097D9693BD8E}"/>
              </a:ext>
            </a:extLst>
          </p:cNvPr>
          <p:cNvSpPr txBox="1"/>
          <p:nvPr/>
        </p:nvSpPr>
        <p:spPr>
          <a:xfrm>
            <a:off x="599267" y="789971"/>
            <a:ext cx="683200" cy="584775"/>
          </a:xfrm>
          <a:prstGeom prst="rect">
            <a:avLst/>
          </a:prstGeom>
          <a:noFill/>
        </p:spPr>
        <p:txBody>
          <a:bodyPr wrap="none" rtlCol="0">
            <a:spAutoFit/>
          </a:bodyPr>
          <a:lstStyle/>
          <a:p>
            <a:r>
              <a:rPr lang="en-US" sz="3200"/>
              <a:t>. . .</a:t>
            </a:r>
          </a:p>
        </p:txBody>
      </p:sp>
      <p:sp>
        <p:nvSpPr>
          <p:cNvPr id="8" name="Freeform: Shape 7">
            <a:extLst>
              <a:ext uri="{FF2B5EF4-FFF2-40B4-BE49-F238E27FC236}">
                <a16:creationId xmlns:a16="http://schemas.microsoft.com/office/drawing/2014/main" id="{5794AE0F-9FD5-4573-8DA4-6B5A71070AAB}"/>
              </a:ext>
            </a:extLst>
          </p:cNvPr>
          <p:cNvSpPr/>
          <p:nvPr/>
        </p:nvSpPr>
        <p:spPr>
          <a:xfrm>
            <a:off x="5997844" y="914400"/>
            <a:ext cx="2362920" cy="4107051"/>
          </a:xfrm>
          <a:custGeom>
            <a:avLst/>
            <a:gdLst>
              <a:gd name="connsiteX0" fmla="*/ 2262753 w 2362920"/>
              <a:gd name="connsiteY0" fmla="*/ 4107051 h 4107051"/>
              <a:gd name="connsiteX1" fmla="*/ 2340244 w 2362920"/>
              <a:gd name="connsiteY1" fmla="*/ 3068664 h 4107051"/>
              <a:gd name="connsiteX2" fmla="*/ 1906292 w 2362920"/>
              <a:gd name="connsiteY2" fmla="*/ 1673817 h 4107051"/>
              <a:gd name="connsiteX3" fmla="*/ 0 w 2362920"/>
              <a:gd name="connsiteY3" fmla="*/ 0 h 4107051"/>
              <a:gd name="connsiteX4" fmla="*/ 0 w 2362920"/>
              <a:gd name="connsiteY4" fmla="*/ 0 h 4107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920" h="4107051">
                <a:moveTo>
                  <a:pt x="2262753" y="4107051"/>
                </a:moveTo>
                <a:cubicBezTo>
                  <a:pt x="2331203" y="3790627"/>
                  <a:pt x="2399654" y="3474203"/>
                  <a:pt x="2340244" y="3068664"/>
                </a:cubicBezTo>
                <a:cubicBezTo>
                  <a:pt x="2280834" y="2663125"/>
                  <a:pt x="2296333" y="2185261"/>
                  <a:pt x="1906292" y="1673817"/>
                </a:cubicBezTo>
                <a:cubicBezTo>
                  <a:pt x="1516251" y="1162373"/>
                  <a:pt x="0" y="0"/>
                  <a:pt x="0" y="0"/>
                </a:cubicBezTo>
                <a:lnTo>
                  <a:pt x="0" y="0"/>
                </a:ln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4782FEE-B97A-438D-ABA8-586FAC062234}"/>
              </a:ext>
            </a:extLst>
          </p:cNvPr>
          <p:cNvSpPr txBox="1"/>
          <p:nvPr/>
        </p:nvSpPr>
        <p:spPr>
          <a:xfrm>
            <a:off x="5846992" y="5528101"/>
            <a:ext cx="2297809" cy="830997"/>
          </a:xfrm>
          <a:prstGeom prst="rect">
            <a:avLst/>
          </a:prstGeom>
          <a:solidFill>
            <a:srgbClr val="FF0000"/>
          </a:solidFill>
        </p:spPr>
        <p:txBody>
          <a:bodyPr wrap="none" rtlCol="0">
            <a:spAutoFit/>
          </a:bodyPr>
          <a:lstStyle/>
          <a:p>
            <a:r>
              <a:rPr lang="en-US" sz="4800" b="1">
                <a:solidFill>
                  <a:schemeClr val="bg1"/>
                </a:solidFill>
              </a:rPr>
              <a:t>WRONG</a:t>
            </a:r>
          </a:p>
        </p:txBody>
      </p:sp>
      <p:sp>
        <p:nvSpPr>
          <p:cNvPr id="10" name="Footer Placeholder 3">
            <a:extLst>
              <a:ext uri="{FF2B5EF4-FFF2-40B4-BE49-F238E27FC236}">
                <a16:creationId xmlns:a16="http://schemas.microsoft.com/office/drawing/2014/main" id="{F26CC1A3-10A7-4863-9370-D1947A90AFB5}"/>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522169199"/>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2404DC-2872-4F16-99BF-35CFFA24DA22}"/>
              </a:ext>
            </a:extLst>
          </p:cNvPr>
          <p:cNvSpPr/>
          <p:nvPr/>
        </p:nvSpPr>
        <p:spPr>
          <a:xfrm>
            <a:off x="2903621" y="2347789"/>
            <a:ext cx="1347537" cy="625642"/>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record</a:t>
            </a:r>
          </a:p>
        </p:txBody>
      </p:sp>
      <p:sp>
        <p:nvSpPr>
          <p:cNvPr id="3" name="Rectangle 2">
            <a:extLst>
              <a:ext uri="{FF2B5EF4-FFF2-40B4-BE49-F238E27FC236}">
                <a16:creationId xmlns:a16="http://schemas.microsoft.com/office/drawing/2014/main" id="{FD999C83-DC4E-44A6-81E8-4FD9D407A9A5}"/>
              </a:ext>
            </a:extLst>
          </p:cNvPr>
          <p:cNvSpPr/>
          <p:nvPr/>
        </p:nvSpPr>
        <p:spPr>
          <a:xfrm>
            <a:off x="2903620" y="2973431"/>
            <a:ext cx="1347537" cy="625642"/>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record</a:t>
            </a:r>
          </a:p>
        </p:txBody>
      </p:sp>
      <p:sp>
        <p:nvSpPr>
          <p:cNvPr id="4" name="Rectangle 3">
            <a:extLst>
              <a:ext uri="{FF2B5EF4-FFF2-40B4-BE49-F238E27FC236}">
                <a16:creationId xmlns:a16="http://schemas.microsoft.com/office/drawing/2014/main" id="{D5306B9E-E91F-4A07-9754-65534D779C81}"/>
              </a:ext>
            </a:extLst>
          </p:cNvPr>
          <p:cNvSpPr/>
          <p:nvPr/>
        </p:nvSpPr>
        <p:spPr>
          <a:xfrm>
            <a:off x="2903620" y="3603083"/>
            <a:ext cx="1347537" cy="625642"/>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record</a:t>
            </a:r>
          </a:p>
        </p:txBody>
      </p:sp>
      <p:sp>
        <p:nvSpPr>
          <p:cNvPr id="5" name="Rectangle 4">
            <a:extLst>
              <a:ext uri="{FF2B5EF4-FFF2-40B4-BE49-F238E27FC236}">
                <a16:creationId xmlns:a16="http://schemas.microsoft.com/office/drawing/2014/main" id="{55BE4902-40C1-47E6-B73F-075B81B12035}"/>
              </a:ext>
            </a:extLst>
          </p:cNvPr>
          <p:cNvSpPr/>
          <p:nvPr/>
        </p:nvSpPr>
        <p:spPr>
          <a:xfrm>
            <a:off x="2903620" y="4549568"/>
            <a:ext cx="1347537" cy="625642"/>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record</a:t>
            </a:r>
          </a:p>
        </p:txBody>
      </p:sp>
      <p:sp>
        <p:nvSpPr>
          <p:cNvPr id="6" name="TextBox 5">
            <a:extLst>
              <a:ext uri="{FF2B5EF4-FFF2-40B4-BE49-F238E27FC236}">
                <a16:creationId xmlns:a16="http://schemas.microsoft.com/office/drawing/2014/main" id="{42FBE8BA-E8B8-46E0-94E5-A32C92A64A2A}"/>
              </a:ext>
            </a:extLst>
          </p:cNvPr>
          <p:cNvSpPr txBox="1"/>
          <p:nvPr/>
        </p:nvSpPr>
        <p:spPr>
          <a:xfrm>
            <a:off x="3205331" y="3943978"/>
            <a:ext cx="744114" cy="646331"/>
          </a:xfrm>
          <a:prstGeom prst="rect">
            <a:avLst/>
          </a:prstGeom>
          <a:noFill/>
        </p:spPr>
        <p:txBody>
          <a:bodyPr wrap="none" rtlCol="0">
            <a:spAutoFit/>
          </a:bodyPr>
          <a:lstStyle/>
          <a:p>
            <a:r>
              <a:rPr lang="en-US" sz="3600"/>
              <a:t>. . .</a:t>
            </a:r>
          </a:p>
        </p:txBody>
      </p:sp>
      <p:sp>
        <p:nvSpPr>
          <p:cNvPr id="7" name="TextBox 6">
            <a:extLst>
              <a:ext uri="{FF2B5EF4-FFF2-40B4-BE49-F238E27FC236}">
                <a16:creationId xmlns:a16="http://schemas.microsoft.com/office/drawing/2014/main" id="{6971E7A2-4287-4CC0-848A-8320B79F7A10}"/>
              </a:ext>
            </a:extLst>
          </p:cNvPr>
          <p:cNvSpPr txBox="1"/>
          <p:nvPr/>
        </p:nvSpPr>
        <p:spPr>
          <a:xfrm>
            <a:off x="2598017" y="1892412"/>
            <a:ext cx="1958741" cy="369332"/>
          </a:xfrm>
          <a:prstGeom prst="rect">
            <a:avLst/>
          </a:prstGeom>
          <a:noFill/>
        </p:spPr>
        <p:txBody>
          <a:bodyPr wrap="none" rtlCol="0">
            <a:spAutoFit/>
          </a:bodyPr>
          <a:lstStyle/>
          <a:p>
            <a:r>
              <a:rPr lang="en-US"/>
              <a:t>COFF Symbol Table</a:t>
            </a:r>
          </a:p>
        </p:txBody>
      </p:sp>
      <p:sp>
        <p:nvSpPr>
          <p:cNvPr id="14" name="Rectangle 13">
            <a:extLst>
              <a:ext uri="{FF2B5EF4-FFF2-40B4-BE49-F238E27FC236}">
                <a16:creationId xmlns:a16="http://schemas.microsoft.com/office/drawing/2014/main" id="{4E31AC91-B120-4D7A-8024-DA0D8962067A}"/>
              </a:ext>
            </a:extLst>
          </p:cNvPr>
          <p:cNvSpPr/>
          <p:nvPr/>
        </p:nvSpPr>
        <p:spPr>
          <a:xfrm>
            <a:off x="6235509" y="1307351"/>
            <a:ext cx="2502993" cy="369332"/>
          </a:xfrm>
          <a:prstGeom prst="rect">
            <a:avLst/>
          </a:prstGeom>
        </p:spPr>
        <p:txBody>
          <a:bodyPr wrap="none">
            <a:spAutoFit/>
          </a:bodyPr>
          <a:lstStyle/>
          <a:p>
            <a:r>
              <a:rPr lang="en-US">
                <a:highlight>
                  <a:srgbClr val="FFFFFF"/>
                </a:highlight>
              </a:rPr>
              <a:t>Number of Aux Symbols</a:t>
            </a:r>
            <a:endParaRPr lang="en-US"/>
          </a:p>
        </p:txBody>
      </p:sp>
      <p:sp>
        <p:nvSpPr>
          <p:cNvPr id="15" name="Rectangle 14">
            <a:extLst>
              <a:ext uri="{FF2B5EF4-FFF2-40B4-BE49-F238E27FC236}">
                <a16:creationId xmlns:a16="http://schemas.microsoft.com/office/drawing/2014/main" id="{1D09963A-7990-4A41-BFD4-B35340CCF38B}"/>
              </a:ext>
            </a:extLst>
          </p:cNvPr>
          <p:cNvSpPr/>
          <p:nvPr/>
        </p:nvSpPr>
        <p:spPr>
          <a:xfrm>
            <a:off x="6673343" y="2084113"/>
            <a:ext cx="1347537" cy="625642"/>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aux record</a:t>
            </a:r>
          </a:p>
        </p:txBody>
      </p:sp>
      <p:sp>
        <p:nvSpPr>
          <p:cNvPr id="16" name="Rectangle 15">
            <a:extLst>
              <a:ext uri="{FF2B5EF4-FFF2-40B4-BE49-F238E27FC236}">
                <a16:creationId xmlns:a16="http://schemas.microsoft.com/office/drawing/2014/main" id="{43AABB25-B958-4AEA-AE05-E203BA63445A}"/>
              </a:ext>
            </a:extLst>
          </p:cNvPr>
          <p:cNvSpPr/>
          <p:nvPr/>
        </p:nvSpPr>
        <p:spPr>
          <a:xfrm>
            <a:off x="6899089" y="1649437"/>
            <a:ext cx="896046" cy="36933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3</a:t>
            </a:r>
          </a:p>
        </p:txBody>
      </p:sp>
      <p:sp>
        <p:nvSpPr>
          <p:cNvPr id="17" name="Rectangle 16">
            <a:extLst>
              <a:ext uri="{FF2B5EF4-FFF2-40B4-BE49-F238E27FC236}">
                <a16:creationId xmlns:a16="http://schemas.microsoft.com/office/drawing/2014/main" id="{2837F0D0-1379-4E4D-A6FC-AA3410E7B0B3}"/>
              </a:ext>
            </a:extLst>
          </p:cNvPr>
          <p:cNvSpPr/>
          <p:nvPr/>
        </p:nvSpPr>
        <p:spPr>
          <a:xfrm>
            <a:off x="6673342" y="2701530"/>
            <a:ext cx="1347537" cy="625642"/>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aux record</a:t>
            </a:r>
          </a:p>
        </p:txBody>
      </p:sp>
      <p:sp>
        <p:nvSpPr>
          <p:cNvPr id="18" name="Rectangle 17">
            <a:extLst>
              <a:ext uri="{FF2B5EF4-FFF2-40B4-BE49-F238E27FC236}">
                <a16:creationId xmlns:a16="http://schemas.microsoft.com/office/drawing/2014/main" id="{B2A4B6A7-667A-466E-AEAD-D93C9883525F}"/>
              </a:ext>
            </a:extLst>
          </p:cNvPr>
          <p:cNvSpPr/>
          <p:nvPr/>
        </p:nvSpPr>
        <p:spPr>
          <a:xfrm>
            <a:off x="6673341" y="3318947"/>
            <a:ext cx="1347537" cy="625642"/>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aux record</a:t>
            </a:r>
          </a:p>
        </p:txBody>
      </p:sp>
      <p:pic>
        <p:nvPicPr>
          <p:cNvPr id="20" name="Picture 19">
            <a:extLst>
              <a:ext uri="{FF2B5EF4-FFF2-40B4-BE49-F238E27FC236}">
                <a16:creationId xmlns:a16="http://schemas.microsoft.com/office/drawing/2014/main" id="{B08FC49D-54FA-4CE1-8173-FC44A90177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251156" y="1339110"/>
            <a:ext cx="1967346" cy="2643000"/>
          </a:xfrm>
          <a:prstGeom prst="rect">
            <a:avLst/>
          </a:prstGeom>
        </p:spPr>
      </p:pic>
      <p:sp>
        <p:nvSpPr>
          <p:cNvPr id="8" name="TextBox 7">
            <a:extLst>
              <a:ext uri="{FF2B5EF4-FFF2-40B4-BE49-F238E27FC236}">
                <a16:creationId xmlns:a16="http://schemas.microsoft.com/office/drawing/2014/main" id="{F368F176-A216-4F8F-98A8-8DD11D3B6FE4}"/>
              </a:ext>
            </a:extLst>
          </p:cNvPr>
          <p:cNvSpPr txBox="1"/>
          <p:nvPr/>
        </p:nvSpPr>
        <p:spPr>
          <a:xfrm>
            <a:off x="5331417" y="4386020"/>
            <a:ext cx="5080558" cy="369332"/>
          </a:xfrm>
          <a:prstGeom prst="rect">
            <a:avLst/>
          </a:prstGeom>
          <a:noFill/>
        </p:spPr>
        <p:txBody>
          <a:bodyPr wrap="none" rtlCol="0">
            <a:spAutoFit/>
          </a:bodyPr>
          <a:lstStyle/>
          <a:p>
            <a:r>
              <a:rPr lang="en-US"/>
              <a:t>Within each record is zero or more auxiliary records.</a:t>
            </a:r>
          </a:p>
        </p:txBody>
      </p:sp>
      <p:sp>
        <p:nvSpPr>
          <p:cNvPr id="19" name="Footer Placeholder 3">
            <a:extLst>
              <a:ext uri="{FF2B5EF4-FFF2-40B4-BE49-F238E27FC236}">
                <a16:creationId xmlns:a16="http://schemas.microsoft.com/office/drawing/2014/main" id="{8069B778-3C7B-473A-8575-00DF84A7E78A}"/>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296177060"/>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91E32-9C10-4839-8B3B-C103C3CB24F8}"/>
              </a:ext>
            </a:extLst>
          </p:cNvPr>
          <p:cNvSpPr>
            <a:spLocks noGrp="1"/>
          </p:cNvSpPr>
          <p:nvPr>
            <p:ph type="title"/>
          </p:nvPr>
        </p:nvSpPr>
        <p:spPr/>
        <p:txBody>
          <a:bodyPr/>
          <a:lstStyle/>
          <a:p>
            <a:r>
              <a:rPr lang="en-US"/>
              <a:t>Each symbol table record contains zero or more auxiliary records</a:t>
            </a:r>
          </a:p>
        </p:txBody>
      </p:sp>
      <p:sp>
        <p:nvSpPr>
          <p:cNvPr id="3" name="Content Placeholder 2">
            <a:extLst>
              <a:ext uri="{FF2B5EF4-FFF2-40B4-BE49-F238E27FC236}">
                <a16:creationId xmlns:a16="http://schemas.microsoft.com/office/drawing/2014/main" id="{33CB29F2-7E35-410F-AE0E-18AD9CDA55A6}"/>
              </a:ext>
            </a:extLst>
          </p:cNvPr>
          <p:cNvSpPr>
            <a:spLocks noGrp="1"/>
          </p:cNvSpPr>
          <p:nvPr>
            <p:ph idx="1"/>
          </p:nvPr>
        </p:nvSpPr>
        <p:spPr/>
        <p:txBody>
          <a:bodyPr/>
          <a:lstStyle/>
          <a:p>
            <a:r>
              <a:rPr lang="en-US"/>
              <a:t>Each auxiliary record is 18 bytes.</a:t>
            </a:r>
          </a:p>
        </p:txBody>
      </p:sp>
      <p:sp>
        <p:nvSpPr>
          <p:cNvPr id="4" name="Footer Placeholder 3">
            <a:extLst>
              <a:ext uri="{FF2B5EF4-FFF2-40B4-BE49-F238E27FC236}">
                <a16:creationId xmlns:a16="http://schemas.microsoft.com/office/drawing/2014/main" id="{BF3006DA-6235-481D-BD2B-C5E5C10E434D}"/>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565675746"/>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515165-0429-4990-9726-EBA7A9B02EEE}"/>
              </a:ext>
            </a:extLst>
          </p:cNvPr>
          <p:cNvSpPr/>
          <p:nvPr/>
        </p:nvSpPr>
        <p:spPr>
          <a:xfrm>
            <a:off x="507841" y="1145087"/>
            <a:ext cx="10714496" cy="369332"/>
          </a:xfrm>
          <a:prstGeom prst="rect">
            <a:avLst/>
          </a:prstGeom>
        </p:spPr>
        <p:txBody>
          <a:bodyPr wrap="square">
            <a:spAutoFit/>
          </a:bodyPr>
          <a:lstStyle/>
          <a:p>
            <a:r>
              <a:rPr lang="en-US">
                <a:solidFill>
                  <a:srgbClr val="000096"/>
                </a:solidFill>
                <a:highlight>
                  <a:srgbClr val="FFFFFF"/>
                </a:highlight>
              </a:rPr>
              <a:t>&lt;Number_of_Symbols_in_the_COFF_Symbol_Table&gt;</a:t>
            </a:r>
            <a:r>
              <a:rPr lang="en-US">
                <a:solidFill>
                  <a:srgbClr val="000000"/>
                </a:solidFill>
                <a:highlight>
                  <a:srgbClr val="FFFF00"/>
                </a:highlight>
              </a:rPr>
              <a:t>1470</a:t>
            </a:r>
            <a:r>
              <a:rPr lang="en-US">
                <a:solidFill>
                  <a:srgbClr val="000096"/>
                </a:solidFill>
                <a:highlight>
                  <a:srgbClr val="FFFFFF"/>
                </a:highlight>
              </a:rPr>
              <a:t>&lt;/Number_of_Symbols_in_the_COFF_Symbol_Table&gt;</a:t>
            </a:r>
            <a:endParaRPr lang="en-US"/>
          </a:p>
        </p:txBody>
      </p:sp>
      <p:sp>
        <p:nvSpPr>
          <p:cNvPr id="9" name="Arrow: Down 8">
            <a:extLst>
              <a:ext uri="{FF2B5EF4-FFF2-40B4-BE49-F238E27FC236}">
                <a16:creationId xmlns:a16="http://schemas.microsoft.com/office/drawing/2014/main" id="{CAC8DC2E-2D60-41A9-B39F-8A4CC7B10A75}"/>
              </a:ext>
            </a:extLst>
          </p:cNvPr>
          <p:cNvSpPr/>
          <p:nvPr/>
        </p:nvSpPr>
        <p:spPr>
          <a:xfrm flipH="1" flipV="1">
            <a:off x="5477631" y="1514418"/>
            <a:ext cx="557939" cy="11951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5BD01CF-E87A-4F2A-ADEE-EBC6C54C45B4}"/>
              </a:ext>
            </a:extLst>
          </p:cNvPr>
          <p:cNvSpPr txBox="1"/>
          <p:nvPr/>
        </p:nvSpPr>
        <p:spPr>
          <a:xfrm>
            <a:off x="3852563" y="2782669"/>
            <a:ext cx="6962547" cy="646331"/>
          </a:xfrm>
          <a:prstGeom prst="rect">
            <a:avLst/>
          </a:prstGeom>
          <a:noFill/>
        </p:spPr>
        <p:txBody>
          <a:bodyPr wrap="none" rtlCol="0">
            <a:spAutoFit/>
          </a:bodyPr>
          <a:lstStyle/>
          <a:p>
            <a:r>
              <a:rPr lang="en-US"/>
              <a:t>This value is </a:t>
            </a:r>
            <a:r>
              <a:rPr lang="en-US" u="sng"/>
              <a:t>not</a:t>
            </a:r>
            <a:r>
              <a:rPr lang="en-US"/>
              <a:t> the number of symbol table records.</a:t>
            </a:r>
          </a:p>
          <a:p>
            <a:r>
              <a:rPr lang="en-US"/>
              <a:t>It is the number of records -- symbol table records plus auxiliary records.</a:t>
            </a:r>
          </a:p>
        </p:txBody>
      </p:sp>
      <p:sp>
        <p:nvSpPr>
          <p:cNvPr id="6" name="Footer Placeholder 3">
            <a:extLst>
              <a:ext uri="{FF2B5EF4-FFF2-40B4-BE49-F238E27FC236}">
                <a16:creationId xmlns:a16="http://schemas.microsoft.com/office/drawing/2014/main" id="{86BD08DD-516F-457C-9FBE-DC7215B58FD0}"/>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662211330"/>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515165-0429-4990-9726-EBA7A9B02EEE}"/>
              </a:ext>
            </a:extLst>
          </p:cNvPr>
          <p:cNvSpPr/>
          <p:nvPr/>
        </p:nvSpPr>
        <p:spPr>
          <a:xfrm>
            <a:off x="847240" y="1240735"/>
            <a:ext cx="10714496" cy="369332"/>
          </a:xfrm>
          <a:prstGeom prst="rect">
            <a:avLst/>
          </a:prstGeom>
        </p:spPr>
        <p:txBody>
          <a:bodyPr wrap="square">
            <a:spAutoFit/>
          </a:bodyPr>
          <a:lstStyle/>
          <a:p>
            <a:r>
              <a:rPr lang="en-US">
                <a:solidFill>
                  <a:srgbClr val="000096"/>
                </a:solidFill>
                <a:highlight>
                  <a:srgbClr val="FFFFFF"/>
                </a:highlight>
              </a:rPr>
              <a:t>&lt;Number_of_Symbols_in_the_COFF_Symbol_Table&gt;</a:t>
            </a:r>
            <a:r>
              <a:rPr lang="en-US">
                <a:solidFill>
                  <a:srgbClr val="000000"/>
                </a:solidFill>
                <a:highlight>
                  <a:srgbClr val="FFFF00"/>
                </a:highlight>
              </a:rPr>
              <a:t>1470</a:t>
            </a:r>
            <a:r>
              <a:rPr lang="en-US">
                <a:solidFill>
                  <a:srgbClr val="000096"/>
                </a:solidFill>
                <a:highlight>
                  <a:srgbClr val="FFFFFF"/>
                </a:highlight>
              </a:rPr>
              <a:t>&lt;/Number_of_Symbols_in_the_COFF_Symbol_Table&gt;</a:t>
            </a:r>
            <a:endParaRPr lang="en-US"/>
          </a:p>
        </p:txBody>
      </p:sp>
      <p:sp>
        <p:nvSpPr>
          <p:cNvPr id="8" name="Rectangle 7">
            <a:extLst>
              <a:ext uri="{FF2B5EF4-FFF2-40B4-BE49-F238E27FC236}">
                <a16:creationId xmlns:a16="http://schemas.microsoft.com/office/drawing/2014/main" id="{657DC7DE-286E-45F7-91CE-37AD2A809C84}"/>
              </a:ext>
            </a:extLst>
          </p:cNvPr>
          <p:cNvSpPr/>
          <p:nvPr/>
        </p:nvSpPr>
        <p:spPr>
          <a:xfrm>
            <a:off x="1121044" y="2941869"/>
            <a:ext cx="9949912" cy="369332"/>
          </a:xfrm>
          <a:prstGeom prst="rect">
            <a:avLst/>
          </a:prstGeom>
        </p:spPr>
        <p:txBody>
          <a:bodyPr wrap="square">
            <a:spAutoFit/>
          </a:bodyPr>
          <a:lstStyle/>
          <a:p>
            <a:r>
              <a:rPr lang="en-US"/>
              <a:t>Number_of_Symbols_in_the_COFF_Symbol_Table = count(//Record) + sum(//Number_Of_Aux_Symbols)</a:t>
            </a:r>
          </a:p>
        </p:txBody>
      </p:sp>
      <p:sp>
        <p:nvSpPr>
          <p:cNvPr id="6" name="Footer Placeholder 3">
            <a:extLst>
              <a:ext uri="{FF2B5EF4-FFF2-40B4-BE49-F238E27FC236}">
                <a16:creationId xmlns:a16="http://schemas.microsoft.com/office/drawing/2014/main" id="{6C9718EF-404C-4236-BBDF-E7522DD526ED}"/>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192063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Folded Corner 2">
            <a:extLst>
              <a:ext uri="{FF2B5EF4-FFF2-40B4-BE49-F238E27FC236}">
                <a16:creationId xmlns:a16="http://schemas.microsoft.com/office/drawing/2014/main" id="{FB6B0422-79E7-46AB-B229-E4755C5961DE}"/>
              </a:ext>
            </a:extLst>
          </p:cNvPr>
          <p:cNvSpPr/>
          <p:nvPr/>
        </p:nvSpPr>
        <p:spPr>
          <a:xfrm>
            <a:off x="1617932" y="1626393"/>
            <a:ext cx="2475731" cy="1230283"/>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Fahrenheit-to-Celcius</a:t>
            </a:r>
            <a:br>
              <a:rPr lang="en-US">
                <a:solidFill>
                  <a:schemeClr val="tx1"/>
                </a:solidFill>
              </a:rPr>
            </a:br>
            <a:r>
              <a:rPr lang="en-US">
                <a:solidFill>
                  <a:schemeClr val="tx1"/>
                </a:solidFill>
              </a:rPr>
              <a:t>exe file</a:t>
            </a:r>
          </a:p>
        </p:txBody>
      </p:sp>
      <p:sp>
        <p:nvSpPr>
          <p:cNvPr id="4" name="Rectangle 3">
            <a:extLst>
              <a:ext uri="{FF2B5EF4-FFF2-40B4-BE49-F238E27FC236}">
                <a16:creationId xmlns:a16="http://schemas.microsoft.com/office/drawing/2014/main" id="{EAD79401-54B4-4F10-94D7-4E5435340124}"/>
              </a:ext>
            </a:extLst>
          </p:cNvPr>
          <p:cNvSpPr/>
          <p:nvPr/>
        </p:nvSpPr>
        <p:spPr>
          <a:xfrm>
            <a:off x="4864149" y="1909458"/>
            <a:ext cx="914400" cy="6523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tool</a:t>
            </a:r>
          </a:p>
        </p:txBody>
      </p:sp>
      <p:cxnSp>
        <p:nvCxnSpPr>
          <p:cNvPr id="5" name="Straight Arrow Connector 4">
            <a:extLst>
              <a:ext uri="{FF2B5EF4-FFF2-40B4-BE49-F238E27FC236}">
                <a16:creationId xmlns:a16="http://schemas.microsoft.com/office/drawing/2014/main" id="{E54D606C-F0A3-41B3-B088-C880F96D83E4}"/>
              </a:ext>
            </a:extLst>
          </p:cNvPr>
          <p:cNvCxnSpPr>
            <a:cxnSpLocks/>
            <a:stCxn id="3" idx="3"/>
            <a:endCxn id="4" idx="1"/>
          </p:cNvCxnSpPr>
          <p:nvPr/>
        </p:nvCxnSpPr>
        <p:spPr>
          <a:xfrm flipV="1">
            <a:off x="4093663" y="2235646"/>
            <a:ext cx="7704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Rectangle: Folded Corner 5">
            <a:extLst>
              <a:ext uri="{FF2B5EF4-FFF2-40B4-BE49-F238E27FC236}">
                <a16:creationId xmlns:a16="http://schemas.microsoft.com/office/drawing/2014/main" id="{E9B56EB8-5948-48ED-A233-A3D5B04523D8}"/>
              </a:ext>
            </a:extLst>
          </p:cNvPr>
          <p:cNvSpPr/>
          <p:nvPr/>
        </p:nvSpPr>
        <p:spPr>
          <a:xfrm>
            <a:off x="4546697" y="3118268"/>
            <a:ext cx="1549303" cy="1167936"/>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schema</a:t>
            </a:r>
          </a:p>
          <a:p>
            <a:pPr algn="ctr"/>
            <a:r>
              <a:rPr lang="en-US">
                <a:solidFill>
                  <a:schemeClr val="tx1"/>
                </a:solidFill>
              </a:rPr>
              <a:t>for exe</a:t>
            </a:r>
          </a:p>
        </p:txBody>
      </p:sp>
      <p:cxnSp>
        <p:nvCxnSpPr>
          <p:cNvPr id="7" name="Straight Arrow Connector 6">
            <a:extLst>
              <a:ext uri="{FF2B5EF4-FFF2-40B4-BE49-F238E27FC236}">
                <a16:creationId xmlns:a16="http://schemas.microsoft.com/office/drawing/2014/main" id="{29428589-8AB8-4031-B541-BC8BCC6F6D1F}"/>
              </a:ext>
            </a:extLst>
          </p:cNvPr>
          <p:cNvCxnSpPr>
            <a:cxnSpLocks/>
            <a:stCxn id="6" idx="0"/>
            <a:endCxn id="4" idx="2"/>
          </p:cNvCxnSpPr>
          <p:nvPr/>
        </p:nvCxnSpPr>
        <p:spPr>
          <a:xfrm flipV="1">
            <a:off x="5321349" y="2561834"/>
            <a:ext cx="0" cy="5564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16A1BA4-9E81-48C0-A7AC-7889C3DBDE19}"/>
              </a:ext>
            </a:extLst>
          </p:cNvPr>
          <p:cNvCxnSpPr/>
          <p:nvPr/>
        </p:nvCxnSpPr>
        <p:spPr>
          <a:xfrm>
            <a:off x="5778549" y="2231056"/>
            <a:ext cx="7704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3A7BB16E-CFEE-49B0-A5E1-EC371D234F32}"/>
              </a:ext>
            </a:extLst>
          </p:cNvPr>
          <p:cNvSpPr/>
          <p:nvPr/>
        </p:nvSpPr>
        <p:spPr>
          <a:xfrm>
            <a:off x="6549034" y="1769391"/>
            <a:ext cx="3369869" cy="923330"/>
          </a:xfrm>
          <a:prstGeom prst="rect">
            <a:avLst/>
          </a:prstGeom>
          <a:ln>
            <a:solidFill>
              <a:schemeClr val="bg1">
                <a:lumMod val="65000"/>
              </a:schemeClr>
            </a:solidFill>
          </a:ln>
        </p:spPr>
        <p:txBody>
          <a:bodyPr wrap="square">
            <a:spAutoFit/>
          </a:bodyPr>
          <a:lstStyle/>
          <a:p>
            <a:r>
              <a:rPr lang="en-US">
                <a:solidFill>
                  <a:srgbClr val="000096"/>
                </a:solidFill>
                <a:highlight>
                  <a:srgbClr val="FFFFFF"/>
                </a:highlight>
              </a:rPr>
              <a:t>&lt;Windows_Executable_File&gt;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&lt;DOS_Header&gt;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&lt;Signature&gt;</a:t>
            </a:r>
            <a:r>
              <a:rPr lang="en-US">
                <a:solidFill>
                  <a:srgbClr val="000000"/>
                </a:solidFill>
                <a:highlight>
                  <a:srgbClr val="FFFFFF"/>
                </a:highlight>
              </a:rPr>
              <a:t>MZ</a:t>
            </a:r>
            <a:r>
              <a:rPr lang="en-US">
                <a:solidFill>
                  <a:srgbClr val="000096"/>
                </a:solidFill>
                <a:highlight>
                  <a:srgbClr val="FFFFFF"/>
                </a:highlight>
              </a:rPr>
              <a:t>&lt;/Signature&gt;</a:t>
            </a:r>
          </a:p>
        </p:txBody>
      </p:sp>
      <p:sp>
        <p:nvSpPr>
          <p:cNvPr id="9" name="Footer Placeholder 3">
            <a:extLst>
              <a:ext uri="{FF2B5EF4-FFF2-40B4-BE49-F238E27FC236}">
                <a16:creationId xmlns:a16="http://schemas.microsoft.com/office/drawing/2014/main" id="{B4F58941-71F0-4B94-9EC7-7128F04275CF}"/>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
        <p:nvSpPr>
          <p:cNvPr id="2" name="TextBox 1">
            <a:extLst>
              <a:ext uri="{FF2B5EF4-FFF2-40B4-BE49-F238E27FC236}">
                <a16:creationId xmlns:a16="http://schemas.microsoft.com/office/drawing/2014/main" id="{CF50D4A2-AA4E-487A-B3B1-C1812AF56DC0}"/>
              </a:ext>
            </a:extLst>
          </p:cNvPr>
          <p:cNvSpPr txBox="1"/>
          <p:nvPr/>
        </p:nvSpPr>
        <p:spPr>
          <a:xfrm>
            <a:off x="4546697" y="5393410"/>
            <a:ext cx="3495059" cy="369332"/>
          </a:xfrm>
          <a:prstGeom prst="rect">
            <a:avLst/>
          </a:prstGeom>
          <a:noFill/>
        </p:spPr>
        <p:txBody>
          <a:bodyPr wrap="none" rtlCol="0">
            <a:spAutoFit/>
          </a:bodyPr>
          <a:lstStyle/>
          <a:p>
            <a:r>
              <a:rPr lang="en-US"/>
              <a:t>See examples/exe/WINEXE.dfdl.xsd</a:t>
            </a:r>
          </a:p>
        </p:txBody>
      </p:sp>
    </p:spTree>
    <p:extLst>
      <p:ext uri="{BB962C8B-B14F-4D97-AF65-F5344CB8AC3E}">
        <p14:creationId xmlns:p14="http://schemas.microsoft.com/office/powerpoint/2010/main" val="2401616182"/>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EB96DDF-31D4-4A8F-9437-F2B148303E3B}"/>
              </a:ext>
            </a:extLst>
          </p:cNvPr>
          <p:cNvSpPr/>
          <p:nvPr/>
        </p:nvSpPr>
        <p:spPr>
          <a:xfrm>
            <a:off x="346129" y="1532890"/>
            <a:ext cx="11499742" cy="3139321"/>
          </a:xfrm>
          <a:prstGeom prst="rect">
            <a:avLst/>
          </a:prstGeom>
          <a:ln>
            <a:solidFill>
              <a:schemeClr val="tx1"/>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"COFF_Symbol_Table"</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"Record"</a:t>
            </a:r>
            <a:r>
              <a:rPr lang="en-US">
                <a:solidFill>
                  <a:srgbClr val="F5844C"/>
                </a:solidFill>
                <a:highlight>
                  <a:srgbClr val="FFFFFF"/>
                </a:highlight>
              </a:rPr>
              <a:t> maxOccurs</a:t>
            </a:r>
            <a:r>
              <a:rPr lang="en-US">
                <a:solidFill>
                  <a:srgbClr val="FF8040"/>
                </a:solidFill>
                <a:highlight>
                  <a:srgbClr val="FFFFFF"/>
                </a:highlight>
              </a:rPr>
              <a:t>=</a:t>
            </a:r>
            <a:r>
              <a:rPr lang="en-US">
                <a:solidFill>
                  <a:srgbClr val="993300"/>
                </a:solidFill>
                <a:highlight>
                  <a:srgbClr val="FFFFFF"/>
                </a:highlight>
              </a:rPr>
              <a:t>"unbounded"</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dfdl:occursCountKind</a:t>
            </a:r>
            <a:r>
              <a:rPr lang="en-US">
                <a:solidFill>
                  <a:srgbClr val="FF8040"/>
                </a:solidFill>
                <a:highlight>
                  <a:srgbClr val="FFFFFF"/>
                </a:highlight>
              </a:rPr>
              <a:t>=</a:t>
            </a:r>
            <a:r>
              <a:rPr lang="en-US">
                <a:solidFill>
                  <a:srgbClr val="993300"/>
                </a:solidFill>
                <a:highlight>
                  <a:srgbClr val="FFFFFF"/>
                </a:highlight>
              </a:rPr>
              <a:t>"expression"</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dfdl:occursCount</a:t>
            </a:r>
            <a:r>
              <a:rPr lang="en-US">
                <a:solidFill>
                  <a:srgbClr val="FF8040"/>
                </a:solidFill>
                <a:highlight>
                  <a:srgbClr val="FFFFFF"/>
                </a:highlight>
              </a:rPr>
              <a:t>=</a:t>
            </a:r>
            <a:r>
              <a:rPr lang="en-US">
                <a:solidFill>
                  <a:srgbClr val="993300"/>
                </a:solidFill>
                <a:highlight>
                  <a:srgbClr val="FFFFFF"/>
                </a:highlight>
              </a:rPr>
              <a:t>"{</a:t>
            </a:r>
            <a:r>
              <a:rPr lang="en-US">
                <a:highlight>
                  <a:srgbClr val="FFFF00"/>
                </a:highlight>
              </a:rPr>
              <a:t>../../Headers/File_Header/Number_of_Symbols_in_the_COFF_Symbol_Table </a:t>
            </a:r>
            <a:r>
              <a:rPr lang="en-US">
                <a:solidFill>
                  <a:srgbClr val="993300"/>
                </a:solidFill>
                <a:highlight>
                  <a:srgbClr val="FFFFFF"/>
                </a:highlight>
              </a:rPr>
              <a: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
        <p:nvSpPr>
          <p:cNvPr id="2" name="Arrow: Down 1">
            <a:extLst>
              <a:ext uri="{FF2B5EF4-FFF2-40B4-BE49-F238E27FC236}">
                <a16:creationId xmlns:a16="http://schemas.microsoft.com/office/drawing/2014/main" id="{17AC5F7C-394C-4722-9CD4-449AC89E2555}"/>
              </a:ext>
            </a:extLst>
          </p:cNvPr>
          <p:cNvSpPr/>
          <p:nvPr/>
        </p:nvSpPr>
        <p:spPr>
          <a:xfrm flipV="1">
            <a:off x="6096000" y="3429000"/>
            <a:ext cx="738753" cy="15769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707ECE0-9D1A-4E7F-AC8B-16D3C1D6A6AC}"/>
              </a:ext>
            </a:extLst>
          </p:cNvPr>
          <p:cNvSpPr txBox="1"/>
          <p:nvPr/>
        </p:nvSpPr>
        <p:spPr>
          <a:xfrm>
            <a:off x="5315918" y="5035612"/>
            <a:ext cx="3359959" cy="369332"/>
          </a:xfrm>
          <a:prstGeom prst="rect">
            <a:avLst/>
          </a:prstGeom>
          <a:noFill/>
        </p:spPr>
        <p:txBody>
          <a:bodyPr wrap="none" rtlCol="0">
            <a:spAutoFit/>
          </a:bodyPr>
          <a:lstStyle/>
          <a:p>
            <a:r>
              <a:rPr lang="en-US"/>
              <a:t>This expression evaluates to </a:t>
            </a:r>
            <a:r>
              <a:rPr lang="en-US">
                <a:highlight>
                  <a:srgbClr val="FFFF00"/>
                </a:highlight>
              </a:rPr>
              <a:t>1470</a:t>
            </a:r>
          </a:p>
        </p:txBody>
      </p:sp>
      <p:sp>
        <p:nvSpPr>
          <p:cNvPr id="6" name="Rectangle 5">
            <a:extLst>
              <a:ext uri="{FF2B5EF4-FFF2-40B4-BE49-F238E27FC236}">
                <a16:creationId xmlns:a16="http://schemas.microsoft.com/office/drawing/2014/main" id="{6C55F696-038A-40B8-B691-8D606EC1EC6C}"/>
              </a:ext>
            </a:extLst>
          </p:cNvPr>
          <p:cNvSpPr/>
          <p:nvPr/>
        </p:nvSpPr>
        <p:spPr>
          <a:xfrm>
            <a:off x="599267" y="605305"/>
            <a:ext cx="10714496" cy="369332"/>
          </a:xfrm>
          <a:prstGeom prst="rect">
            <a:avLst/>
          </a:prstGeom>
        </p:spPr>
        <p:txBody>
          <a:bodyPr wrap="square">
            <a:spAutoFit/>
          </a:bodyPr>
          <a:lstStyle/>
          <a:p>
            <a:r>
              <a:rPr lang="en-US">
                <a:solidFill>
                  <a:srgbClr val="000096"/>
                </a:solidFill>
                <a:highlight>
                  <a:srgbClr val="FFFFFF"/>
                </a:highlight>
              </a:rPr>
              <a:t>&lt;Number_of_Symbols_in_the_COFF_Symbol_Table&gt;</a:t>
            </a:r>
            <a:r>
              <a:rPr lang="en-US">
                <a:solidFill>
                  <a:srgbClr val="000000"/>
                </a:solidFill>
                <a:highlight>
                  <a:srgbClr val="FFFF00"/>
                </a:highlight>
              </a:rPr>
              <a:t>1470</a:t>
            </a:r>
            <a:r>
              <a:rPr lang="en-US">
                <a:solidFill>
                  <a:srgbClr val="000096"/>
                </a:solidFill>
                <a:highlight>
                  <a:srgbClr val="FFFFFF"/>
                </a:highlight>
              </a:rPr>
              <a:t>&lt;/Number_of_Symbols_in_the_COFF_Symbol_Table&gt;</a:t>
            </a:r>
            <a:endParaRPr lang="en-US"/>
          </a:p>
        </p:txBody>
      </p:sp>
      <p:sp>
        <p:nvSpPr>
          <p:cNvPr id="7" name="TextBox 6">
            <a:extLst>
              <a:ext uri="{FF2B5EF4-FFF2-40B4-BE49-F238E27FC236}">
                <a16:creationId xmlns:a16="http://schemas.microsoft.com/office/drawing/2014/main" id="{DD97010A-B74C-412D-A3AF-097D9693BD8E}"/>
              </a:ext>
            </a:extLst>
          </p:cNvPr>
          <p:cNvSpPr txBox="1"/>
          <p:nvPr/>
        </p:nvSpPr>
        <p:spPr>
          <a:xfrm>
            <a:off x="599267" y="789971"/>
            <a:ext cx="683200" cy="584775"/>
          </a:xfrm>
          <a:prstGeom prst="rect">
            <a:avLst/>
          </a:prstGeom>
          <a:noFill/>
        </p:spPr>
        <p:txBody>
          <a:bodyPr wrap="none" rtlCol="0">
            <a:spAutoFit/>
          </a:bodyPr>
          <a:lstStyle/>
          <a:p>
            <a:r>
              <a:rPr lang="en-US" sz="3200"/>
              <a:t>. . .</a:t>
            </a:r>
          </a:p>
        </p:txBody>
      </p:sp>
      <p:sp>
        <p:nvSpPr>
          <p:cNvPr id="8" name="Freeform: Shape 7">
            <a:extLst>
              <a:ext uri="{FF2B5EF4-FFF2-40B4-BE49-F238E27FC236}">
                <a16:creationId xmlns:a16="http://schemas.microsoft.com/office/drawing/2014/main" id="{5794AE0F-9FD5-4573-8DA4-6B5A71070AAB}"/>
              </a:ext>
            </a:extLst>
          </p:cNvPr>
          <p:cNvSpPr/>
          <p:nvPr/>
        </p:nvSpPr>
        <p:spPr>
          <a:xfrm>
            <a:off x="5997844" y="914400"/>
            <a:ext cx="2362920" cy="4107051"/>
          </a:xfrm>
          <a:custGeom>
            <a:avLst/>
            <a:gdLst>
              <a:gd name="connsiteX0" fmla="*/ 2262753 w 2362920"/>
              <a:gd name="connsiteY0" fmla="*/ 4107051 h 4107051"/>
              <a:gd name="connsiteX1" fmla="*/ 2340244 w 2362920"/>
              <a:gd name="connsiteY1" fmla="*/ 3068664 h 4107051"/>
              <a:gd name="connsiteX2" fmla="*/ 1906292 w 2362920"/>
              <a:gd name="connsiteY2" fmla="*/ 1673817 h 4107051"/>
              <a:gd name="connsiteX3" fmla="*/ 0 w 2362920"/>
              <a:gd name="connsiteY3" fmla="*/ 0 h 4107051"/>
              <a:gd name="connsiteX4" fmla="*/ 0 w 2362920"/>
              <a:gd name="connsiteY4" fmla="*/ 0 h 4107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920" h="4107051">
                <a:moveTo>
                  <a:pt x="2262753" y="4107051"/>
                </a:moveTo>
                <a:cubicBezTo>
                  <a:pt x="2331203" y="3790627"/>
                  <a:pt x="2399654" y="3474203"/>
                  <a:pt x="2340244" y="3068664"/>
                </a:cubicBezTo>
                <a:cubicBezTo>
                  <a:pt x="2280834" y="2663125"/>
                  <a:pt x="2296333" y="2185261"/>
                  <a:pt x="1906292" y="1673817"/>
                </a:cubicBezTo>
                <a:cubicBezTo>
                  <a:pt x="1516251" y="1162373"/>
                  <a:pt x="0" y="0"/>
                  <a:pt x="0" y="0"/>
                </a:cubicBezTo>
                <a:lnTo>
                  <a:pt x="0" y="0"/>
                </a:ln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4782FEE-B97A-438D-ABA8-586FAC062234}"/>
              </a:ext>
            </a:extLst>
          </p:cNvPr>
          <p:cNvSpPr txBox="1"/>
          <p:nvPr/>
        </p:nvSpPr>
        <p:spPr>
          <a:xfrm>
            <a:off x="650022" y="5579704"/>
            <a:ext cx="10840147" cy="707886"/>
          </a:xfrm>
          <a:prstGeom prst="rect">
            <a:avLst/>
          </a:prstGeom>
          <a:solidFill>
            <a:srgbClr val="FF0000"/>
          </a:solidFill>
        </p:spPr>
        <p:txBody>
          <a:bodyPr wrap="none" rtlCol="0">
            <a:spAutoFit/>
          </a:bodyPr>
          <a:lstStyle/>
          <a:p>
            <a:r>
              <a:rPr lang="en-US" sz="4000" b="1">
                <a:solidFill>
                  <a:schemeClr val="bg1"/>
                </a:solidFill>
              </a:rPr>
              <a:t>Now you see why the XPath expression is WRONG</a:t>
            </a:r>
          </a:p>
        </p:txBody>
      </p:sp>
      <p:sp>
        <p:nvSpPr>
          <p:cNvPr id="10" name="Footer Placeholder 3">
            <a:extLst>
              <a:ext uri="{FF2B5EF4-FFF2-40B4-BE49-F238E27FC236}">
                <a16:creationId xmlns:a16="http://schemas.microsoft.com/office/drawing/2014/main" id="{1D973B30-054D-412A-9F4B-71119202C2A5}"/>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71957388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58535-D057-47BD-B0BF-43A9203B8ECE}"/>
              </a:ext>
            </a:extLst>
          </p:cNvPr>
          <p:cNvSpPr>
            <a:spLocks noGrp="1"/>
          </p:cNvSpPr>
          <p:nvPr>
            <p:ph type="title"/>
          </p:nvPr>
        </p:nvSpPr>
        <p:spPr/>
        <p:txBody>
          <a:bodyPr/>
          <a:lstStyle/>
          <a:p>
            <a:r>
              <a:rPr lang="en-US"/>
              <a:t>How to specify dfdl:occurrenceCount?</a:t>
            </a:r>
          </a:p>
        </p:txBody>
      </p:sp>
      <p:sp>
        <p:nvSpPr>
          <p:cNvPr id="4" name="Rectangle 3">
            <a:extLst>
              <a:ext uri="{FF2B5EF4-FFF2-40B4-BE49-F238E27FC236}">
                <a16:creationId xmlns:a16="http://schemas.microsoft.com/office/drawing/2014/main" id="{11C32197-A691-4D2E-A612-D06BCB8A2515}"/>
              </a:ext>
            </a:extLst>
          </p:cNvPr>
          <p:cNvSpPr/>
          <p:nvPr/>
        </p:nvSpPr>
        <p:spPr>
          <a:xfrm>
            <a:off x="606565" y="2706287"/>
            <a:ext cx="6171359" cy="3139321"/>
          </a:xfrm>
          <a:prstGeom prst="rect">
            <a:avLst/>
          </a:prstGeom>
          <a:ln>
            <a:solidFill>
              <a:schemeClr val="tx1"/>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"COFF_Symbol_Table"</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"Record"</a:t>
            </a:r>
            <a:r>
              <a:rPr lang="en-US">
                <a:solidFill>
                  <a:srgbClr val="F5844C"/>
                </a:solidFill>
                <a:highlight>
                  <a:srgbClr val="FFFFFF"/>
                </a:highlight>
              </a:rPr>
              <a:t> maxOccurs</a:t>
            </a:r>
            <a:r>
              <a:rPr lang="en-US">
                <a:solidFill>
                  <a:srgbClr val="FF8040"/>
                </a:solidFill>
                <a:highlight>
                  <a:srgbClr val="FFFFFF"/>
                </a:highlight>
              </a:rPr>
              <a:t>=</a:t>
            </a:r>
            <a:r>
              <a:rPr lang="en-US">
                <a:solidFill>
                  <a:srgbClr val="993300"/>
                </a:solidFill>
                <a:highlight>
                  <a:srgbClr val="FFFFFF"/>
                </a:highlight>
              </a:rPr>
              <a:t>"unbounded"</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dfdl:occursCountKind</a:t>
            </a:r>
            <a:r>
              <a:rPr lang="en-US">
                <a:solidFill>
                  <a:srgbClr val="FF8040"/>
                </a:solidFill>
                <a:highlight>
                  <a:srgbClr val="FFFFFF"/>
                </a:highlight>
              </a:rPr>
              <a:t>=</a:t>
            </a:r>
            <a:r>
              <a:rPr lang="en-US">
                <a:solidFill>
                  <a:srgbClr val="993300"/>
                </a:solidFill>
                <a:highlight>
                  <a:srgbClr val="FFFFFF"/>
                </a:highlight>
              </a:rPr>
              <a:t>"expression"</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dfdl:occursCount</a:t>
            </a:r>
            <a:r>
              <a:rPr lang="en-US">
                <a:solidFill>
                  <a:srgbClr val="FF8040"/>
                </a:solidFill>
                <a:highlight>
                  <a:srgbClr val="FFFFFF"/>
                </a:highlight>
              </a:rPr>
              <a:t>=</a:t>
            </a:r>
            <a:r>
              <a:rPr lang="en-US">
                <a:solidFill>
                  <a:srgbClr val="993300"/>
                </a:solidFill>
                <a:highlight>
                  <a:srgbClr val="FFFFFF"/>
                </a:highlight>
              </a:rPr>
              <a:t>"{</a:t>
            </a:r>
            <a:r>
              <a:rPr lang="en-US">
                <a:highlight>
                  <a:srgbClr val="FFFF00"/>
                </a:highlight>
              </a:rPr>
              <a:t>??? </a:t>
            </a:r>
            <a:r>
              <a:rPr lang="en-US">
                <a:solidFill>
                  <a:srgbClr val="993300"/>
                </a:solidFill>
                <a:highlight>
                  <a:srgbClr val="FFFFFF"/>
                </a:highlight>
              </a:rPr>
              <a: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
        <p:nvSpPr>
          <p:cNvPr id="5" name="Rectangle 4">
            <a:extLst>
              <a:ext uri="{FF2B5EF4-FFF2-40B4-BE49-F238E27FC236}">
                <a16:creationId xmlns:a16="http://schemas.microsoft.com/office/drawing/2014/main" id="{46C54FBD-3149-4CE7-A96B-094496F19D14}"/>
              </a:ext>
            </a:extLst>
          </p:cNvPr>
          <p:cNvSpPr/>
          <p:nvPr/>
        </p:nvSpPr>
        <p:spPr>
          <a:xfrm>
            <a:off x="606565" y="1752180"/>
            <a:ext cx="10714496" cy="369332"/>
          </a:xfrm>
          <a:prstGeom prst="rect">
            <a:avLst/>
          </a:prstGeom>
        </p:spPr>
        <p:txBody>
          <a:bodyPr wrap="square">
            <a:spAutoFit/>
          </a:bodyPr>
          <a:lstStyle/>
          <a:p>
            <a:r>
              <a:rPr lang="en-US">
                <a:solidFill>
                  <a:srgbClr val="000096"/>
                </a:solidFill>
                <a:highlight>
                  <a:srgbClr val="FFFFFF"/>
                </a:highlight>
              </a:rPr>
              <a:t>&lt;Number_of_Symbols_in_the_COFF_Symbol_Table&gt;</a:t>
            </a:r>
            <a:r>
              <a:rPr lang="en-US">
                <a:solidFill>
                  <a:srgbClr val="000000"/>
                </a:solidFill>
                <a:highlight>
                  <a:srgbClr val="FFFF00"/>
                </a:highlight>
              </a:rPr>
              <a:t>1470</a:t>
            </a:r>
            <a:r>
              <a:rPr lang="en-US">
                <a:solidFill>
                  <a:srgbClr val="000096"/>
                </a:solidFill>
                <a:highlight>
                  <a:srgbClr val="FFFFFF"/>
                </a:highlight>
              </a:rPr>
              <a:t>&lt;/Number_of_Symbols_in_the_COFF_Symbol_Table&gt;</a:t>
            </a:r>
            <a:endParaRPr lang="en-US"/>
          </a:p>
        </p:txBody>
      </p:sp>
      <p:sp>
        <p:nvSpPr>
          <p:cNvPr id="6" name="TextBox 5">
            <a:extLst>
              <a:ext uri="{FF2B5EF4-FFF2-40B4-BE49-F238E27FC236}">
                <a16:creationId xmlns:a16="http://schemas.microsoft.com/office/drawing/2014/main" id="{A38D8F92-5FB8-4582-B077-E46FD7D7D7B7}"/>
              </a:ext>
            </a:extLst>
          </p:cNvPr>
          <p:cNvSpPr txBox="1"/>
          <p:nvPr/>
        </p:nvSpPr>
        <p:spPr>
          <a:xfrm>
            <a:off x="606565" y="1936846"/>
            <a:ext cx="683200" cy="584775"/>
          </a:xfrm>
          <a:prstGeom prst="rect">
            <a:avLst/>
          </a:prstGeom>
          <a:noFill/>
        </p:spPr>
        <p:txBody>
          <a:bodyPr wrap="none" rtlCol="0">
            <a:spAutoFit/>
          </a:bodyPr>
          <a:lstStyle/>
          <a:p>
            <a:r>
              <a:rPr lang="en-US" sz="3200"/>
              <a:t>. . .</a:t>
            </a:r>
          </a:p>
        </p:txBody>
      </p:sp>
      <p:sp>
        <p:nvSpPr>
          <p:cNvPr id="7" name="Footer Placeholder 3">
            <a:extLst>
              <a:ext uri="{FF2B5EF4-FFF2-40B4-BE49-F238E27FC236}">
                <a16:creationId xmlns:a16="http://schemas.microsoft.com/office/drawing/2014/main" id="{A2989997-E8F4-423B-9C47-59927A7EB41A}"/>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373550609"/>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B78E6-CBFB-417D-82EA-D5FA432039D9}"/>
              </a:ext>
            </a:extLst>
          </p:cNvPr>
          <p:cNvSpPr>
            <a:spLocks noGrp="1"/>
          </p:cNvSpPr>
          <p:nvPr>
            <p:ph type="title"/>
          </p:nvPr>
        </p:nvSpPr>
        <p:spPr/>
        <p:txBody>
          <a:bodyPr/>
          <a:lstStyle/>
          <a:p>
            <a:r>
              <a:rPr lang="en-US"/>
              <a:t>Can’t do it!</a:t>
            </a:r>
          </a:p>
        </p:txBody>
      </p:sp>
      <p:sp>
        <p:nvSpPr>
          <p:cNvPr id="4" name="Footer Placeholder 3">
            <a:extLst>
              <a:ext uri="{FF2B5EF4-FFF2-40B4-BE49-F238E27FC236}">
                <a16:creationId xmlns:a16="http://schemas.microsoft.com/office/drawing/2014/main" id="{DF1AB091-7CCD-4104-92FD-050D3FBC041C}"/>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7ECF9CCB-2E4C-48FA-AC94-856BBEE2DF93}"/>
              </a:ext>
            </a:extLst>
          </p:cNvPr>
          <p:cNvSpPr/>
          <p:nvPr/>
        </p:nvSpPr>
        <p:spPr>
          <a:xfrm>
            <a:off x="606565" y="2706287"/>
            <a:ext cx="6171359" cy="3139321"/>
          </a:xfrm>
          <a:prstGeom prst="rect">
            <a:avLst/>
          </a:prstGeom>
          <a:ln>
            <a:solidFill>
              <a:schemeClr val="tx1"/>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"COFF_Symbol_Table"</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"Record"</a:t>
            </a:r>
            <a:r>
              <a:rPr lang="en-US">
                <a:solidFill>
                  <a:srgbClr val="F5844C"/>
                </a:solidFill>
                <a:highlight>
                  <a:srgbClr val="FFFFFF"/>
                </a:highlight>
              </a:rPr>
              <a:t> maxOccurs</a:t>
            </a:r>
            <a:r>
              <a:rPr lang="en-US">
                <a:solidFill>
                  <a:srgbClr val="FF8040"/>
                </a:solidFill>
                <a:highlight>
                  <a:srgbClr val="FFFFFF"/>
                </a:highlight>
              </a:rPr>
              <a:t>=</a:t>
            </a:r>
            <a:r>
              <a:rPr lang="en-US">
                <a:solidFill>
                  <a:srgbClr val="993300"/>
                </a:solidFill>
                <a:highlight>
                  <a:srgbClr val="FFFFFF"/>
                </a:highlight>
              </a:rPr>
              <a:t>"unbounded"</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dfdl:occursCountKind</a:t>
            </a:r>
            <a:r>
              <a:rPr lang="en-US">
                <a:solidFill>
                  <a:srgbClr val="FF8040"/>
                </a:solidFill>
                <a:highlight>
                  <a:srgbClr val="FFFFFF"/>
                </a:highlight>
              </a:rPr>
              <a:t>=</a:t>
            </a:r>
            <a:r>
              <a:rPr lang="en-US">
                <a:solidFill>
                  <a:srgbClr val="993300"/>
                </a:solidFill>
                <a:highlight>
                  <a:srgbClr val="FFFFFF"/>
                </a:highlight>
              </a:rPr>
              <a:t>"expression"</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dfdl:occursCount</a:t>
            </a:r>
            <a:r>
              <a:rPr lang="en-US">
                <a:solidFill>
                  <a:srgbClr val="FF8040"/>
                </a:solidFill>
                <a:highlight>
                  <a:srgbClr val="FFFFFF"/>
                </a:highlight>
              </a:rPr>
              <a:t>=</a:t>
            </a:r>
            <a:r>
              <a:rPr lang="en-US">
                <a:solidFill>
                  <a:srgbClr val="993300"/>
                </a:solidFill>
                <a:highlight>
                  <a:srgbClr val="FFFFFF"/>
                </a:highlight>
              </a:rPr>
              <a:t>"{</a:t>
            </a:r>
            <a:r>
              <a:rPr lang="en-US">
                <a:highlight>
                  <a:srgbClr val="FFFF00"/>
                </a:highlight>
              </a:rPr>
              <a:t>??? </a:t>
            </a:r>
            <a:r>
              <a:rPr lang="en-US">
                <a:solidFill>
                  <a:srgbClr val="993300"/>
                </a:solidFill>
                <a:highlight>
                  <a:srgbClr val="FFFFFF"/>
                </a:highlight>
              </a:rPr>
              <a: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
        <p:nvSpPr>
          <p:cNvPr id="6" name="Rectangle 5">
            <a:extLst>
              <a:ext uri="{FF2B5EF4-FFF2-40B4-BE49-F238E27FC236}">
                <a16:creationId xmlns:a16="http://schemas.microsoft.com/office/drawing/2014/main" id="{6B934696-2003-4995-875E-D6BF47A9301A}"/>
              </a:ext>
            </a:extLst>
          </p:cNvPr>
          <p:cNvSpPr/>
          <p:nvPr/>
        </p:nvSpPr>
        <p:spPr>
          <a:xfrm>
            <a:off x="1270861" y="3595607"/>
            <a:ext cx="5300420" cy="8524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Brace 6">
            <a:extLst>
              <a:ext uri="{FF2B5EF4-FFF2-40B4-BE49-F238E27FC236}">
                <a16:creationId xmlns:a16="http://schemas.microsoft.com/office/drawing/2014/main" id="{E29D0C03-8DD1-4397-8480-1F52848C26C5}"/>
              </a:ext>
            </a:extLst>
          </p:cNvPr>
          <p:cNvSpPr/>
          <p:nvPr/>
        </p:nvSpPr>
        <p:spPr>
          <a:xfrm>
            <a:off x="6974237" y="3595607"/>
            <a:ext cx="261340" cy="85240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C4EE2737-F78B-4956-B0C5-2BA3FD0D0E89}"/>
              </a:ext>
            </a:extLst>
          </p:cNvPr>
          <p:cNvSpPr txBox="1"/>
          <p:nvPr/>
        </p:nvSpPr>
        <p:spPr>
          <a:xfrm>
            <a:off x="7431890" y="3698644"/>
            <a:ext cx="2851689" cy="646331"/>
          </a:xfrm>
          <a:prstGeom prst="rect">
            <a:avLst/>
          </a:prstGeom>
          <a:noFill/>
        </p:spPr>
        <p:txBody>
          <a:bodyPr wrap="square" rtlCol="0">
            <a:spAutoFit/>
          </a:bodyPr>
          <a:lstStyle/>
          <a:p>
            <a:r>
              <a:rPr lang="en-US"/>
              <a:t>We have no idea how many records there will be.</a:t>
            </a:r>
          </a:p>
        </p:txBody>
      </p:sp>
    </p:spTree>
    <p:extLst>
      <p:ext uri="{BB962C8B-B14F-4D97-AF65-F5344CB8AC3E}">
        <p14:creationId xmlns:p14="http://schemas.microsoft.com/office/powerpoint/2010/main" val="1841656750"/>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FCD7C-4D2F-4EC6-A6BC-F463DB6A7091}"/>
              </a:ext>
            </a:extLst>
          </p:cNvPr>
          <p:cNvSpPr>
            <a:spLocks noGrp="1"/>
          </p:cNvSpPr>
          <p:nvPr>
            <p:ph type="title"/>
          </p:nvPr>
        </p:nvSpPr>
        <p:spPr/>
        <p:txBody>
          <a:bodyPr/>
          <a:lstStyle/>
          <a:p>
            <a:r>
              <a:rPr lang="en-US"/>
              <a:t>What do we know?</a:t>
            </a:r>
          </a:p>
        </p:txBody>
      </p:sp>
      <p:sp>
        <p:nvSpPr>
          <p:cNvPr id="4" name="Footer Placeholder 3">
            <a:extLst>
              <a:ext uri="{FF2B5EF4-FFF2-40B4-BE49-F238E27FC236}">
                <a16:creationId xmlns:a16="http://schemas.microsoft.com/office/drawing/2014/main" id="{CA277B22-A240-4FDB-B251-6D482F924405}"/>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350A61BE-0FD9-44E2-9A73-34CA1A536941}"/>
              </a:ext>
            </a:extLst>
          </p:cNvPr>
          <p:cNvSpPr/>
          <p:nvPr/>
        </p:nvSpPr>
        <p:spPr>
          <a:xfrm>
            <a:off x="606565" y="1752180"/>
            <a:ext cx="10714496" cy="369332"/>
          </a:xfrm>
          <a:prstGeom prst="rect">
            <a:avLst/>
          </a:prstGeom>
        </p:spPr>
        <p:txBody>
          <a:bodyPr wrap="square">
            <a:spAutoFit/>
          </a:bodyPr>
          <a:lstStyle/>
          <a:p>
            <a:r>
              <a:rPr lang="en-US">
                <a:solidFill>
                  <a:srgbClr val="000096"/>
                </a:solidFill>
                <a:highlight>
                  <a:srgbClr val="FFFFFF"/>
                </a:highlight>
              </a:rPr>
              <a:t>&lt;Number_of_Symbols_in_the_COFF_Symbol_Table&gt;</a:t>
            </a:r>
            <a:r>
              <a:rPr lang="en-US">
                <a:solidFill>
                  <a:srgbClr val="000000"/>
                </a:solidFill>
                <a:highlight>
                  <a:srgbClr val="FFFF00"/>
                </a:highlight>
              </a:rPr>
              <a:t>1470</a:t>
            </a:r>
            <a:r>
              <a:rPr lang="en-US">
                <a:solidFill>
                  <a:srgbClr val="000096"/>
                </a:solidFill>
                <a:highlight>
                  <a:srgbClr val="FFFFFF"/>
                </a:highlight>
              </a:rPr>
              <a:t>&lt;/Number_of_Symbols_in_the_COFF_Symbol_Table&gt;</a:t>
            </a:r>
            <a:endParaRPr lang="en-US"/>
          </a:p>
        </p:txBody>
      </p:sp>
      <p:cxnSp>
        <p:nvCxnSpPr>
          <p:cNvPr id="7" name="Straight Arrow Connector 6">
            <a:extLst>
              <a:ext uri="{FF2B5EF4-FFF2-40B4-BE49-F238E27FC236}">
                <a16:creationId xmlns:a16="http://schemas.microsoft.com/office/drawing/2014/main" id="{EC1B0F6B-98E1-4A15-A817-D4586E10115D}"/>
              </a:ext>
            </a:extLst>
          </p:cNvPr>
          <p:cNvCxnSpPr/>
          <p:nvPr/>
        </p:nvCxnSpPr>
        <p:spPr>
          <a:xfrm flipV="1">
            <a:off x="5780868" y="2121512"/>
            <a:ext cx="0" cy="6371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D13C6CD-824E-4398-A497-377D2E254FB1}"/>
              </a:ext>
            </a:extLst>
          </p:cNvPr>
          <p:cNvSpPr txBox="1"/>
          <p:nvPr/>
        </p:nvSpPr>
        <p:spPr>
          <a:xfrm>
            <a:off x="5284922" y="2851688"/>
            <a:ext cx="6152822" cy="923330"/>
          </a:xfrm>
          <a:prstGeom prst="rect">
            <a:avLst/>
          </a:prstGeom>
          <a:noFill/>
        </p:spPr>
        <p:txBody>
          <a:bodyPr wrap="square" rtlCol="0">
            <a:spAutoFit/>
          </a:bodyPr>
          <a:lstStyle/>
          <a:p>
            <a:r>
              <a:rPr lang="en-US"/>
              <a:t>We know that there are 1470 records and each record is 18 bytes. So, we know the length of the symbol table:</a:t>
            </a:r>
          </a:p>
          <a:p>
            <a:r>
              <a:rPr lang="en-US"/>
              <a:t>Length = Number_of_Symbols_in_the_COFF_Symbol_Table * 18</a:t>
            </a:r>
          </a:p>
        </p:txBody>
      </p:sp>
    </p:spTree>
    <p:extLst>
      <p:ext uri="{BB962C8B-B14F-4D97-AF65-F5344CB8AC3E}">
        <p14:creationId xmlns:p14="http://schemas.microsoft.com/office/powerpoint/2010/main" val="2019767462"/>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30805D-29AC-437A-90CF-FB693F61A6AC}"/>
              </a:ext>
            </a:extLst>
          </p:cNvPr>
          <p:cNvSpPr txBox="1"/>
          <p:nvPr/>
        </p:nvSpPr>
        <p:spPr>
          <a:xfrm>
            <a:off x="2375318" y="2274838"/>
            <a:ext cx="6768681" cy="2308324"/>
          </a:xfrm>
          <a:prstGeom prst="rect">
            <a:avLst/>
          </a:prstGeom>
          <a:solidFill>
            <a:schemeClr val="bg1">
              <a:lumMod val="85000"/>
            </a:schemeClr>
          </a:solidFill>
        </p:spPr>
        <p:txBody>
          <a:bodyPr wrap="square" rtlCol="0">
            <a:spAutoFit/>
          </a:bodyPr>
          <a:lstStyle/>
          <a:p>
            <a:pPr algn="ctr"/>
            <a:r>
              <a:rPr lang="en-US" sz="3600"/>
              <a:t>We can control the number of occurrences of Record by specifying the length of COFF_Symbol_Table</a:t>
            </a:r>
          </a:p>
        </p:txBody>
      </p:sp>
      <p:sp>
        <p:nvSpPr>
          <p:cNvPr id="3" name="Footer Placeholder 3">
            <a:extLst>
              <a:ext uri="{FF2B5EF4-FFF2-40B4-BE49-F238E27FC236}">
                <a16:creationId xmlns:a16="http://schemas.microsoft.com/office/drawing/2014/main" id="{CE152CAC-59AB-4CF9-BA3B-34873CC6D1E1}"/>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357890080"/>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2808B7-1013-44C9-9142-0585144340E1}"/>
              </a:ext>
            </a:extLst>
          </p:cNvPr>
          <p:cNvSpPr/>
          <p:nvPr/>
        </p:nvSpPr>
        <p:spPr>
          <a:xfrm>
            <a:off x="2903621" y="2347789"/>
            <a:ext cx="1347537" cy="625642"/>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record</a:t>
            </a:r>
          </a:p>
        </p:txBody>
      </p:sp>
      <p:sp>
        <p:nvSpPr>
          <p:cNvPr id="3" name="Rectangle 2">
            <a:extLst>
              <a:ext uri="{FF2B5EF4-FFF2-40B4-BE49-F238E27FC236}">
                <a16:creationId xmlns:a16="http://schemas.microsoft.com/office/drawing/2014/main" id="{94FB6758-815F-43EB-A080-8FC2A2D113C2}"/>
              </a:ext>
            </a:extLst>
          </p:cNvPr>
          <p:cNvSpPr/>
          <p:nvPr/>
        </p:nvSpPr>
        <p:spPr>
          <a:xfrm>
            <a:off x="2903620" y="2973431"/>
            <a:ext cx="1347537" cy="625642"/>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record</a:t>
            </a:r>
          </a:p>
        </p:txBody>
      </p:sp>
      <p:sp>
        <p:nvSpPr>
          <p:cNvPr id="4" name="Rectangle 3">
            <a:extLst>
              <a:ext uri="{FF2B5EF4-FFF2-40B4-BE49-F238E27FC236}">
                <a16:creationId xmlns:a16="http://schemas.microsoft.com/office/drawing/2014/main" id="{EABC392D-ECF1-4F6F-9823-8A0A2A0575F5}"/>
              </a:ext>
            </a:extLst>
          </p:cNvPr>
          <p:cNvSpPr/>
          <p:nvPr/>
        </p:nvSpPr>
        <p:spPr>
          <a:xfrm>
            <a:off x="2903620" y="3603083"/>
            <a:ext cx="1347537" cy="625642"/>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record</a:t>
            </a:r>
          </a:p>
        </p:txBody>
      </p:sp>
      <p:sp>
        <p:nvSpPr>
          <p:cNvPr id="5" name="Rectangle 4">
            <a:extLst>
              <a:ext uri="{FF2B5EF4-FFF2-40B4-BE49-F238E27FC236}">
                <a16:creationId xmlns:a16="http://schemas.microsoft.com/office/drawing/2014/main" id="{3C0E7E96-A418-4ABB-A938-DD6653476E1C}"/>
              </a:ext>
            </a:extLst>
          </p:cNvPr>
          <p:cNvSpPr/>
          <p:nvPr/>
        </p:nvSpPr>
        <p:spPr>
          <a:xfrm>
            <a:off x="2903620" y="4549568"/>
            <a:ext cx="1347537" cy="625642"/>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record</a:t>
            </a:r>
          </a:p>
        </p:txBody>
      </p:sp>
      <p:sp>
        <p:nvSpPr>
          <p:cNvPr id="6" name="TextBox 5">
            <a:extLst>
              <a:ext uri="{FF2B5EF4-FFF2-40B4-BE49-F238E27FC236}">
                <a16:creationId xmlns:a16="http://schemas.microsoft.com/office/drawing/2014/main" id="{81FA10B0-4368-4E1E-975C-01401AAF12FA}"/>
              </a:ext>
            </a:extLst>
          </p:cNvPr>
          <p:cNvSpPr txBox="1"/>
          <p:nvPr/>
        </p:nvSpPr>
        <p:spPr>
          <a:xfrm>
            <a:off x="3205331" y="3943978"/>
            <a:ext cx="744114" cy="646331"/>
          </a:xfrm>
          <a:prstGeom prst="rect">
            <a:avLst/>
          </a:prstGeom>
          <a:noFill/>
        </p:spPr>
        <p:txBody>
          <a:bodyPr wrap="none" rtlCol="0">
            <a:spAutoFit/>
          </a:bodyPr>
          <a:lstStyle/>
          <a:p>
            <a:r>
              <a:rPr lang="en-US" sz="3600"/>
              <a:t>. . .</a:t>
            </a:r>
          </a:p>
        </p:txBody>
      </p:sp>
      <p:sp>
        <p:nvSpPr>
          <p:cNvPr id="7" name="TextBox 6">
            <a:extLst>
              <a:ext uri="{FF2B5EF4-FFF2-40B4-BE49-F238E27FC236}">
                <a16:creationId xmlns:a16="http://schemas.microsoft.com/office/drawing/2014/main" id="{8E90FD39-F6F3-463F-8308-C8EF964CA47D}"/>
              </a:ext>
            </a:extLst>
          </p:cNvPr>
          <p:cNvSpPr txBox="1"/>
          <p:nvPr/>
        </p:nvSpPr>
        <p:spPr>
          <a:xfrm>
            <a:off x="2598017" y="1892412"/>
            <a:ext cx="1958741" cy="369332"/>
          </a:xfrm>
          <a:prstGeom prst="rect">
            <a:avLst/>
          </a:prstGeom>
          <a:noFill/>
        </p:spPr>
        <p:txBody>
          <a:bodyPr wrap="none" rtlCol="0">
            <a:spAutoFit/>
          </a:bodyPr>
          <a:lstStyle/>
          <a:p>
            <a:r>
              <a:rPr lang="en-US"/>
              <a:t>COFF Symbol Table</a:t>
            </a:r>
          </a:p>
        </p:txBody>
      </p:sp>
      <p:sp>
        <p:nvSpPr>
          <p:cNvPr id="8" name="Right Brace 7">
            <a:extLst>
              <a:ext uri="{FF2B5EF4-FFF2-40B4-BE49-F238E27FC236}">
                <a16:creationId xmlns:a16="http://schemas.microsoft.com/office/drawing/2014/main" id="{E9313F1C-DB6A-4E34-B10B-F1F3F91F7450}"/>
              </a:ext>
            </a:extLst>
          </p:cNvPr>
          <p:cNvSpPr/>
          <p:nvPr/>
        </p:nvSpPr>
        <p:spPr>
          <a:xfrm>
            <a:off x="4556758" y="2347789"/>
            <a:ext cx="744114" cy="282742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D2EB9869-7187-4907-A838-26E1411B0990}"/>
              </a:ext>
            </a:extLst>
          </p:cNvPr>
          <p:cNvSpPr txBox="1"/>
          <p:nvPr/>
        </p:nvSpPr>
        <p:spPr>
          <a:xfrm>
            <a:off x="5439905" y="3599073"/>
            <a:ext cx="5782673" cy="369332"/>
          </a:xfrm>
          <a:prstGeom prst="rect">
            <a:avLst/>
          </a:prstGeom>
          <a:noFill/>
        </p:spPr>
        <p:txBody>
          <a:bodyPr wrap="none" rtlCol="0">
            <a:spAutoFit/>
          </a:bodyPr>
          <a:lstStyle/>
          <a:p>
            <a:r>
              <a:rPr lang="en-US"/>
              <a:t>Control the number of these by specifying the length of this</a:t>
            </a:r>
          </a:p>
        </p:txBody>
      </p:sp>
      <p:sp>
        <p:nvSpPr>
          <p:cNvPr id="10" name="Freeform: Shape 9">
            <a:extLst>
              <a:ext uri="{FF2B5EF4-FFF2-40B4-BE49-F238E27FC236}">
                <a16:creationId xmlns:a16="http://schemas.microsoft.com/office/drawing/2014/main" id="{1E550857-9AF9-4495-87A5-751A2E5C598B}"/>
              </a:ext>
            </a:extLst>
          </p:cNvPr>
          <p:cNvSpPr/>
          <p:nvPr/>
        </p:nvSpPr>
        <p:spPr>
          <a:xfrm>
            <a:off x="4618495" y="2107769"/>
            <a:ext cx="6634270" cy="1518834"/>
          </a:xfrm>
          <a:custGeom>
            <a:avLst/>
            <a:gdLst>
              <a:gd name="connsiteX0" fmla="*/ 6230319 w 6634270"/>
              <a:gd name="connsiteY0" fmla="*/ 1518834 h 1518834"/>
              <a:gd name="connsiteX1" fmla="*/ 5966847 w 6634270"/>
              <a:gd name="connsiteY1" fmla="*/ 790414 h 1518834"/>
              <a:gd name="connsiteX2" fmla="*/ 0 w 6634270"/>
              <a:gd name="connsiteY2" fmla="*/ 0 h 1518834"/>
            </a:gdLst>
            <a:ahLst/>
            <a:cxnLst>
              <a:cxn ang="0">
                <a:pos x="connsiteX0" y="connsiteY0"/>
              </a:cxn>
              <a:cxn ang="0">
                <a:pos x="connsiteX1" y="connsiteY1"/>
              </a:cxn>
              <a:cxn ang="0">
                <a:pos x="connsiteX2" y="connsiteY2"/>
              </a:cxn>
            </a:cxnLst>
            <a:rect l="l" t="t" r="r" b="b"/>
            <a:pathLst>
              <a:path w="6634270" h="1518834">
                <a:moveTo>
                  <a:pt x="6230319" y="1518834"/>
                </a:moveTo>
                <a:cubicBezTo>
                  <a:pt x="6617776" y="1281193"/>
                  <a:pt x="7005233" y="1043553"/>
                  <a:pt x="5966847" y="790414"/>
                </a:cubicBezTo>
                <a:cubicBezTo>
                  <a:pt x="4928461" y="537275"/>
                  <a:pt x="2464230" y="268637"/>
                  <a:pt x="0" y="0"/>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3">
            <a:extLst>
              <a:ext uri="{FF2B5EF4-FFF2-40B4-BE49-F238E27FC236}">
                <a16:creationId xmlns:a16="http://schemas.microsoft.com/office/drawing/2014/main" id="{93D27987-13D4-44D9-9031-E709055C3824}"/>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82569088"/>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D2C118-8AC8-4EAC-9282-A7A937D6AD0C}"/>
              </a:ext>
            </a:extLst>
          </p:cNvPr>
          <p:cNvSpPr/>
          <p:nvPr/>
        </p:nvSpPr>
        <p:spPr>
          <a:xfrm>
            <a:off x="293563" y="1698897"/>
            <a:ext cx="11280635" cy="2862322"/>
          </a:xfrm>
          <a:prstGeom prst="rect">
            <a:avLst/>
          </a:prstGeom>
          <a:ln>
            <a:solidFill>
              <a:schemeClr val="tx1"/>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"COFF_Symbol_Table" </a:t>
            </a:r>
            <a:r>
              <a:rPr lang="en-US">
                <a:solidFill>
                  <a:srgbClr val="F5844C"/>
                </a:solidFill>
                <a:highlight>
                  <a:srgbClr val="FFFFFF"/>
                </a:highlight>
              </a:rPr>
              <a:t>dfdl:lengthKind</a:t>
            </a:r>
            <a:r>
              <a:rPr lang="en-US">
                <a:solidFill>
                  <a:srgbClr val="FF8040"/>
                </a:solidFill>
                <a:highlight>
                  <a:srgbClr val="FFFFFF"/>
                </a:highlight>
              </a:rPr>
              <a:t>=</a:t>
            </a:r>
            <a:r>
              <a:rPr lang="en-US">
                <a:solidFill>
                  <a:srgbClr val="993300"/>
                </a:solidFill>
                <a:highlight>
                  <a:srgbClr val="FFFFFF"/>
                </a:highlight>
              </a:rPr>
              <a:t>"explicit"</a:t>
            </a:r>
            <a:r>
              <a:rPr lang="en-US">
                <a:solidFill>
                  <a:srgbClr val="F5844C"/>
                </a:solidFill>
                <a:highlight>
                  <a:srgbClr val="FFFFFF"/>
                </a:highlight>
              </a:rPr>
              <a:t>  dfdl:lengthUnits</a:t>
            </a:r>
            <a:r>
              <a:rPr lang="en-US">
                <a:solidFill>
                  <a:srgbClr val="FF8040"/>
                </a:solidFill>
                <a:highlight>
                  <a:srgbClr val="FFFFFF"/>
                </a:highlight>
              </a:rPr>
              <a:t>=</a:t>
            </a:r>
            <a:r>
              <a:rPr lang="en-US">
                <a:solidFill>
                  <a:srgbClr val="993300"/>
                </a:solidFill>
                <a:highlight>
                  <a:srgbClr val="FFFFFF"/>
                </a:highlight>
              </a:rPr>
              <a:t>"bytes"</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dfdl:length</a:t>
            </a:r>
            <a:r>
              <a:rPr lang="en-US">
                <a:solidFill>
                  <a:srgbClr val="FF8040"/>
                </a:solidFill>
                <a:highlight>
                  <a:srgbClr val="FFFFFF"/>
                </a:highlight>
              </a:rPr>
              <a:t>=</a:t>
            </a:r>
            <a:r>
              <a:rPr lang="en-US">
                <a:solidFill>
                  <a:srgbClr val="993300"/>
                </a:solidFill>
                <a:highlight>
                  <a:srgbClr val="FFFFFF"/>
                </a:highlight>
              </a:rPr>
              <a:t>"{ </a:t>
            </a:r>
            <a:r>
              <a:rPr lang="en-US">
                <a:solidFill>
                  <a:srgbClr val="006400"/>
                </a:solidFill>
                <a:highlight>
                  <a:srgbClr val="FFFFFF"/>
                </a:highlight>
              </a:rPr>
              <a:t>../Headers/File_Header/Number_of_Symbols_in_the_COFF_Symbol_Table </a:t>
            </a:r>
            <a:r>
              <a:rPr lang="en-US">
                <a:solidFill>
                  <a:srgbClr val="993300"/>
                </a:solidFill>
                <a:highlight>
                  <a:srgbClr val="FFFFFF"/>
                </a:highlight>
              </a:rPr>
              <a:t>* 18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"Record"</a:t>
            </a:r>
            <a:r>
              <a:rPr lang="en-US">
                <a:solidFill>
                  <a:srgbClr val="F5844C"/>
                </a:solidFill>
                <a:highlight>
                  <a:srgbClr val="FFFFFF"/>
                </a:highlight>
              </a:rPr>
              <a:t> maxOccurs</a:t>
            </a:r>
            <a:r>
              <a:rPr lang="en-US">
                <a:solidFill>
                  <a:srgbClr val="FF8040"/>
                </a:solidFill>
                <a:highlight>
                  <a:srgbClr val="FFFFFF"/>
                </a:highlight>
              </a:rPr>
              <a:t>=</a:t>
            </a:r>
            <a:r>
              <a:rPr lang="en-US">
                <a:solidFill>
                  <a:srgbClr val="993300"/>
                </a:solidFill>
                <a:highlight>
                  <a:srgbClr val="FFFFFF"/>
                </a:highlight>
              </a:rPr>
              <a:t>"unbounded"</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
        <p:nvSpPr>
          <p:cNvPr id="3" name="Rectangle 2">
            <a:extLst>
              <a:ext uri="{FF2B5EF4-FFF2-40B4-BE49-F238E27FC236}">
                <a16:creationId xmlns:a16="http://schemas.microsoft.com/office/drawing/2014/main" id="{DEABB151-91E1-479F-9F42-EE702E391993}"/>
              </a:ext>
            </a:extLst>
          </p:cNvPr>
          <p:cNvSpPr/>
          <p:nvPr/>
        </p:nvSpPr>
        <p:spPr>
          <a:xfrm>
            <a:off x="957859" y="2836190"/>
            <a:ext cx="5300420" cy="3254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FE34DC0-7811-472E-A86B-9335ED72AF9F}"/>
              </a:ext>
            </a:extLst>
          </p:cNvPr>
          <p:cNvSpPr txBox="1"/>
          <p:nvPr/>
        </p:nvSpPr>
        <p:spPr>
          <a:xfrm>
            <a:off x="6409327" y="2805193"/>
            <a:ext cx="5782673" cy="369332"/>
          </a:xfrm>
          <a:prstGeom prst="rect">
            <a:avLst/>
          </a:prstGeom>
          <a:solidFill>
            <a:srgbClr val="FFFF00"/>
          </a:solidFill>
        </p:spPr>
        <p:txBody>
          <a:bodyPr wrap="none" rtlCol="0">
            <a:spAutoFit/>
          </a:bodyPr>
          <a:lstStyle/>
          <a:p>
            <a:r>
              <a:rPr lang="en-US"/>
              <a:t>Control the number of these by specifying the length of this</a:t>
            </a:r>
          </a:p>
        </p:txBody>
      </p:sp>
      <p:sp>
        <p:nvSpPr>
          <p:cNvPr id="7" name="Freeform: Shape 6">
            <a:extLst>
              <a:ext uri="{FF2B5EF4-FFF2-40B4-BE49-F238E27FC236}">
                <a16:creationId xmlns:a16="http://schemas.microsoft.com/office/drawing/2014/main" id="{AC742620-399C-4AA6-8169-E270B277D784}"/>
              </a:ext>
            </a:extLst>
          </p:cNvPr>
          <p:cNvSpPr/>
          <p:nvPr/>
        </p:nvSpPr>
        <p:spPr>
          <a:xfrm>
            <a:off x="9463066" y="1875295"/>
            <a:ext cx="2565434" cy="852407"/>
          </a:xfrm>
          <a:custGeom>
            <a:avLst/>
            <a:gdLst>
              <a:gd name="connsiteX0" fmla="*/ 2340244 w 2565434"/>
              <a:gd name="connsiteY0" fmla="*/ 852407 h 852407"/>
              <a:gd name="connsiteX1" fmla="*/ 2340244 w 2565434"/>
              <a:gd name="connsiteY1" fmla="*/ 340963 h 852407"/>
              <a:gd name="connsiteX2" fmla="*/ 0 w 2565434"/>
              <a:gd name="connsiteY2" fmla="*/ 0 h 852407"/>
            </a:gdLst>
            <a:ahLst/>
            <a:cxnLst>
              <a:cxn ang="0">
                <a:pos x="connsiteX0" y="connsiteY0"/>
              </a:cxn>
              <a:cxn ang="0">
                <a:pos x="connsiteX1" y="connsiteY1"/>
              </a:cxn>
              <a:cxn ang="0">
                <a:pos x="connsiteX2" y="connsiteY2"/>
              </a:cxn>
            </a:cxnLst>
            <a:rect l="l" t="t" r="r" b="b"/>
            <a:pathLst>
              <a:path w="2565434" h="852407">
                <a:moveTo>
                  <a:pt x="2340244" y="852407"/>
                </a:moveTo>
                <a:cubicBezTo>
                  <a:pt x="2535264" y="667719"/>
                  <a:pt x="2730285" y="483031"/>
                  <a:pt x="2340244" y="340963"/>
                </a:cubicBezTo>
                <a:cubicBezTo>
                  <a:pt x="1950203" y="198895"/>
                  <a:pt x="975101" y="99447"/>
                  <a:pt x="0" y="0"/>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3">
            <a:extLst>
              <a:ext uri="{FF2B5EF4-FFF2-40B4-BE49-F238E27FC236}">
                <a16:creationId xmlns:a16="http://schemas.microsoft.com/office/drawing/2014/main" id="{77E2F503-F096-4AC9-81F3-D318C36A5B35}"/>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492658223"/>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D2C118-8AC8-4EAC-9282-A7A937D6AD0C}"/>
              </a:ext>
            </a:extLst>
          </p:cNvPr>
          <p:cNvSpPr/>
          <p:nvPr/>
        </p:nvSpPr>
        <p:spPr>
          <a:xfrm>
            <a:off x="293563" y="1698897"/>
            <a:ext cx="11280635" cy="2862322"/>
          </a:xfrm>
          <a:prstGeom prst="rect">
            <a:avLst/>
          </a:prstGeom>
          <a:ln>
            <a:solidFill>
              <a:schemeClr val="tx1"/>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"COFF_Symbol_Table" </a:t>
            </a:r>
            <a:r>
              <a:rPr lang="en-US">
                <a:solidFill>
                  <a:srgbClr val="F5844C"/>
                </a:solidFill>
                <a:highlight>
                  <a:srgbClr val="FFFFFF"/>
                </a:highlight>
              </a:rPr>
              <a:t>dfdl:lengthKind</a:t>
            </a:r>
            <a:r>
              <a:rPr lang="en-US">
                <a:solidFill>
                  <a:srgbClr val="FF8040"/>
                </a:solidFill>
                <a:highlight>
                  <a:srgbClr val="FFFFFF"/>
                </a:highlight>
              </a:rPr>
              <a:t>=</a:t>
            </a:r>
            <a:r>
              <a:rPr lang="en-US">
                <a:solidFill>
                  <a:srgbClr val="993300"/>
                </a:solidFill>
                <a:highlight>
                  <a:srgbClr val="FFFFFF"/>
                </a:highlight>
              </a:rPr>
              <a:t>"explicit"</a:t>
            </a:r>
            <a:r>
              <a:rPr lang="en-US">
                <a:solidFill>
                  <a:srgbClr val="F5844C"/>
                </a:solidFill>
                <a:highlight>
                  <a:srgbClr val="FFFFFF"/>
                </a:highlight>
              </a:rPr>
              <a:t>  dfdl:lengthUnits</a:t>
            </a:r>
            <a:r>
              <a:rPr lang="en-US">
                <a:solidFill>
                  <a:srgbClr val="FF8040"/>
                </a:solidFill>
                <a:highlight>
                  <a:srgbClr val="FFFFFF"/>
                </a:highlight>
              </a:rPr>
              <a:t>=</a:t>
            </a:r>
            <a:r>
              <a:rPr lang="en-US">
                <a:solidFill>
                  <a:srgbClr val="993300"/>
                </a:solidFill>
                <a:highlight>
                  <a:srgbClr val="FFFFFF"/>
                </a:highlight>
              </a:rPr>
              <a:t>"bytes"</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a:t>
            </a:r>
            <a:r>
              <a:rPr lang="en-US">
                <a:solidFill>
                  <a:srgbClr val="F5844C"/>
                </a:solidFill>
              </a:rPr>
              <a:t>     </a:t>
            </a:r>
            <a:r>
              <a:rPr lang="en-US">
                <a:solidFill>
                  <a:srgbClr val="F5844C"/>
                </a:solidFill>
                <a:highlight>
                  <a:srgbClr val="FFFF00"/>
                </a:highlight>
              </a:rPr>
              <a:t>dfdl:length</a:t>
            </a:r>
            <a:r>
              <a:rPr lang="en-US">
                <a:solidFill>
                  <a:srgbClr val="FF8040"/>
                </a:solidFill>
                <a:highlight>
                  <a:srgbClr val="FFFF00"/>
                </a:highlight>
              </a:rPr>
              <a:t>=</a:t>
            </a:r>
            <a:r>
              <a:rPr lang="en-US">
                <a:solidFill>
                  <a:srgbClr val="993300"/>
                </a:solidFill>
                <a:highlight>
                  <a:srgbClr val="FFFF00"/>
                </a:highlight>
              </a:rPr>
              <a:t>"{ </a:t>
            </a:r>
            <a:r>
              <a:rPr lang="en-US">
                <a:solidFill>
                  <a:srgbClr val="006400"/>
                </a:solidFill>
                <a:highlight>
                  <a:srgbClr val="FFFF00"/>
                </a:highlight>
              </a:rPr>
              <a:t>../Headers/File_Header/Number_of_Symbols_in_the_COFF_Symbol_Table </a:t>
            </a:r>
            <a:r>
              <a:rPr lang="en-US">
                <a:solidFill>
                  <a:srgbClr val="993300"/>
                </a:solidFill>
                <a:highlight>
                  <a:srgbClr val="FFFF00"/>
                </a:highlight>
              </a:rPr>
              <a:t>* 18 }</a:t>
            </a:r>
            <a:r>
              <a:rPr lang="en-US">
                <a:solidFill>
                  <a:srgbClr val="993300"/>
                </a:solidFill>
              </a:rPr>
              <a:t>"</a:t>
            </a:r>
            <a:r>
              <a:rPr lang="en-US">
                <a:solidFill>
                  <a:srgbClr val="000096"/>
                </a:solidFill>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"Record"</a:t>
            </a:r>
            <a:r>
              <a:rPr lang="en-US">
                <a:solidFill>
                  <a:srgbClr val="F5844C"/>
                </a:solidFill>
                <a:highlight>
                  <a:srgbClr val="FFFFFF"/>
                </a:highlight>
              </a:rPr>
              <a:t> maxOccurs</a:t>
            </a:r>
            <a:r>
              <a:rPr lang="en-US">
                <a:solidFill>
                  <a:srgbClr val="FF8040"/>
                </a:solidFill>
                <a:highlight>
                  <a:srgbClr val="FFFFFF"/>
                </a:highlight>
              </a:rPr>
              <a:t>=</a:t>
            </a:r>
            <a:r>
              <a:rPr lang="en-US">
                <a:solidFill>
                  <a:srgbClr val="993300"/>
                </a:solidFill>
                <a:highlight>
                  <a:srgbClr val="FFFFFF"/>
                </a:highlight>
              </a:rPr>
              <a:t>"unbounded"</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
        <p:nvSpPr>
          <p:cNvPr id="8" name="Footer Placeholder 3">
            <a:extLst>
              <a:ext uri="{FF2B5EF4-FFF2-40B4-BE49-F238E27FC236}">
                <a16:creationId xmlns:a16="http://schemas.microsoft.com/office/drawing/2014/main" id="{2BCF819E-2859-47D9-BF6F-5CE188E593E9}"/>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786762255"/>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D2C118-8AC8-4EAC-9282-A7A937D6AD0C}"/>
              </a:ext>
            </a:extLst>
          </p:cNvPr>
          <p:cNvSpPr/>
          <p:nvPr/>
        </p:nvSpPr>
        <p:spPr>
          <a:xfrm>
            <a:off x="293563" y="1698897"/>
            <a:ext cx="11280635" cy="2862322"/>
          </a:xfrm>
          <a:prstGeom prst="rect">
            <a:avLst/>
          </a:prstGeom>
          <a:ln>
            <a:solidFill>
              <a:schemeClr val="tx1"/>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"COFF_Symbol_Table" </a:t>
            </a:r>
            <a:r>
              <a:rPr lang="en-US">
                <a:solidFill>
                  <a:srgbClr val="F5844C"/>
                </a:solidFill>
                <a:highlight>
                  <a:srgbClr val="FFFFFF"/>
                </a:highlight>
              </a:rPr>
              <a:t>dfdl:lengthKind</a:t>
            </a:r>
            <a:r>
              <a:rPr lang="en-US">
                <a:solidFill>
                  <a:srgbClr val="FF8040"/>
                </a:solidFill>
                <a:highlight>
                  <a:srgbClr val="FFFFFF"/>
                </a:highlight>
              </a:rPr>
              <a:t>=</a:t>
            </a:r>
            <a:r>
              <a:rPr lang="en-US">
                <a:solidFill>
                  <a:srgbClr val="993300"/>
                </a:solidFill>
                <a:highlight>
                  <a:srgbClr val="FFFFFF"/>
                </a:highlight>
              </a:rPr>
              <a:t>"explicit"</a:t>
            </a:r>
            <a:r>
              <a:rPr lang="en-US">
                <a:solidFill>
                  <a:srgbClr val="F5844C"/>
                </a:solidFill>
                <a:highlight>
                  <a:srgbClr val="FFFFFF"/>
                </a:highlight>
              </a:rPr>
              <a:t>  dfdl:lengthUnits</a:t>
            </a:r>
            <a:r>
              <a:rPr lang="en-US">
                <a:solidFill>
                  <a:srgbClr val="FF8040"/>
                </a:solidFill>
                <a:highlight>
                  <a:srgbClr val="FFFFFF"/>
                </a:highlight>
              </a:rPr>
              <a:t>=</a:t>
            </a:r>
            <a:r>
              <a:rPr lang="en-US">
                <a:solidFill>
                  <a:srgbClr val="993300"/>
                </a:solidFill>
                <a:highlight>
                  <a:srgbClr val="FFFFFF"/>
                </a:highlight>
              </a:rPr>
              <a:t>"bytes"</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dfdl:length</a:t>
            </a:r>
            <a:r>
              <a:rPr lang="en-US">
                <a:solidFill>
                  <a:srgbClr val="FF8040"/>
                </a:solidFill>
                <a:highlight>
                  <a:srgbClr val="FFFFFF"/>
                </a:highlight>
              </a:rPr>
              <a:t>=</a:t>
            </a:r>
            <a:r>
              <a:rPr lang="en-US">
                <a:solidFill>
                  <a:srgbClr val="993300"/>
                </a:solidFill>
                <a:highlight>
                  <a:srgbClr val="FFFFFF"/>
                </a:highlight>
              </a:rPr>
              <a:t>"{ </a:t>
            </a:r>
            <a:r>
              <a:rPr lang="en-US">
                <a:solidFill>
                  <a:srgbClr val="006400"/>
                </a:solidFill>
                <a:highlight>
                  <a:srgbClr val="FFFFFF"/>
                </a:highlight>
              </a:rPr>
              <a:t>../Headers/File_Header/Number_of_Symbols_in_the_COFF_Symbol_Table </a:t>
            </a:r>
            <a:r>
              <a:rPr lang="en-US">
                <a:solidFill>
                  <a:srgbClr val="993300"/>
                </a:solidFill>
                <a:highlight>
                  <a:srgbClr val="FFFFFF"/>
                </a:highlight>
              </a:rPr>
              <a:t>* 18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"Record"</a:t>
            </a:r>
            <a:r>
              <a:rPr lang="en-US">
                <a:solidFill>
                  <a:srgbClr val="F5844C"/>
                </a:solidFill>
                <a:highlight>
                  <a:srgbClr val="FFFFFF"/>
                </a:highlight>
              </a:rPr>
              <a:t> maxOccurs</a:t>
            </a:r>
            <a:r>
              <a:rPr lang="en-US">
                <a:solidFill>
                  <a:srgbClr val="FF8040"/>
                </a:solidFill>
                <a:highlight>
                  <a:srgbClr val="FFFFFF"/>
                </a:highlight>
              </a:rPr>
              <a:t>=</a:t>
            </a:r>
            <a:r>
              <a:rPr lang="en-US">
                <a:solidFill>
                  <a:srgbClr val="993300"/>
                </a:solidFill>
                <a:highlight>
                  <a:srgbClr val="FFFFFF"/>
                </a:highlight>
              </a:rPr>
              <a:t>"unbounded"</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
        <p:nvSpPr>
          <p:cNvPr id="3" name="Rectangle 2">
            <a:extLst>
              <a:ext uri="{FF2B5EF4-FFF2-40B4-BE49-F238E27FC236}">
                <a16:creationId xmlns:a16="http://schemas.microsoft.com/office/drawing/2014/main" id="{DEABB151-91E1-479F-9F42-EE702E391993}"/>
              </a:ext>
            </a:extLst>
          </p:cNvPr>
          <p:cNvSpPr/>
          <p:nvPr/>
        </p:nvSpPr>
        <p:spPr>
          <a:xfrm>
            <a:off x="957859" y="2836190"/>
            <a:ext cx="5300420" cy="3254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FE34DC0-7811-472E-A86B-9335ED72AF9F}"/>
              </a:ext>
            </a:extLst>
          </p:cNvPr>
          <p:cNvSpPr txBox="1"/>
          <p:nvPr/>
        </p:nvSpPr>
        <p:spPr>
          <a:xfrm>
            <a:off x="6409327" y="2805193"/>
            <a:ext cx="5782673" cy="369332"/>
          </a:xfrm>
          <a:prstGeom prst="rect">
            <a:avLst/>
          </a:prstGeom>
          <a:solidFill>
            <a:srgbClr val="FFFF00"/>
          </a:solidFill>
        </p:spPr>
        <p:txBody>
          <a:bodyPr wrap="none" rtlCol="0">
            <a:spAutoFit/>
          </a:bodyPr>
          <a:lstStyle/>
          <a:p>
            <a:r>
              <a:rPr lang="en-US"/>
              <a:t>Control the number of these by specifying the length of this</a:t>
            </a:r>
          </a:p>
        </p:txBody>
      </p:sp>
      <p:sp>
        <p:nvSpPr>
          <p:cNvPr id="7" name="Freeform: Shape 6">
            <a:extLst>
              <a:ext uri="{FF2B5EF4-FFF2-40B4-BE49-F238E27FC236}">
                <a16:creationId xmlns:a16="http://schemas.microsoft.com/office/drawing/2014/main" id="{AC742620-399C-4AA6-8169-E270B277D784}"/>
              </a:ext>
            </a:extLst>
          </p:cNvPr>
          <p:cNvSpPr/>
          <p:nvPr/>
        </p:nvSpPr>
        <p:spPr>
          <a:xfrm>
            <a:off x="9463066" y="1875295"/>
            <a:ext cx="2565434" cy="852407"/>
          </a:xfrm>
          <a:custGeom>
            <a:avLst/>
            <a:gdLst>
              <a:gd name="connsiteX0" fmla="*/ 2340244 w 2565434"/>
              <a:gd name="connsiteY0" fmla="*/ 852407 h 852407"/>
              <a:gd name="connsiteX1" fmla="*/ 2340244 w 2565434"/>
              <a:gd name="connsiteY1" fmla="*/ 340963 h 852407"/>
              <a:gd name="connsiteX2" fmla="*/ 0 w 2565434"/>
              <a:gd name="connsiteY2" fmla="*/ 0 h 852407"/>
            </a:gdLst>
            <a:ahLst/>
            <a:cxnLst>
              <a:cxn ang="0">
                <a:pos x="connsiteX0" y="connsiteY0"/>
              </a:cxn>
              <a:cxn ang="0">
                <a:pos x="connsiteX1" y="connsiteY1"/>
              </a:cxn>
              <a:cxn ang="0">
                <a:pos x="connsiteX2" y="connsiteY2"/>
              </a:cxn>
            </a:cxnLst>
            <a:rect l="l" t="t" r="r" b="b"/>
            <a:pathLst>
              <a:path w="2565434" h="852407">
                <a:moveTo>
                  <a:pt x="2340244" y="852407"/>
                </a:moveTo>
                <a:cubicBezTo>
                  <a:pt x="2535264" y="667719"/>
                  <a:pt x="2730285" y="483031"/>
                  <a:pt x="2340244" y="340963"/>
                </a:cubicBezTo>
                <a:cubicBezTo>
                  <a:pt x="1950203" y="198895"/>
                  <a:pt x="975101" y="99447"/>
                  <a:pt x="0" y="0"/>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xplosion: 8 Points 3">
            <a:extLst>
              <a:ext uri="{FF2B5EF4-FFF2-40B4-BE49-F238E27FC236}">
                <a16:creationId xmlns:a16="http://schemas.microsoft.com/office/drawing/2014/main" id="{916AA452-697F-487D-9E16-63A5BAB8766C}"/>
              </a:ext>
            </a:extLst>
          </p:cNvPr>
          <p:cNvSpPr/>
          <p:nvPr/>
        </p:nvSpPr>
        <p:spPr>
          <a:xfrm>
            <a:off x="4277532" y="3683476"/>
            <a:ext cx="3549112" cy="2918802"/>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rPr>
              <a:t>Wow!</a:t>
            </a:r>
          </a:p>
        </p:txBody>
      </p:sp>
      <p:sp>
        <p:nvSpPr>
          <p:cNvPr id="8" name="Footer Placeholder 3">
            <a:extLst>
              <a:ext uri="{FF2B5EF4-FFF2-40B4-BE49-F238E27FC236}">
                <a16:creationId xmlns:a16="http://schemas.microsoft.com/office/drawing/2014/main" id="{2BCF819E-2859-47D9-BF6F-5CE188E593E9}"/>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943171629"/>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36E2B-9EB6-443C-9E58-DC95BFF6B1A8}"/>
              </a:ext>
            </a:extLst>
          </p:cNvPr>
          <p:cNvSpPr>
            <a:spLocks noGrp="1"/>
          </p:cNvSpPr>
          <p:nvPr>
            <p:ph type="title"/>
          </p:nvPr>
        </p:nvSpPr>
        <p:spPr/>
        <p:txBody>
          <a:bodyPr/>
          <a:lstStyle/>
          <a:p>
            <a:r>
              <a:rPr lang="en-US"/>
              <a:t>Lab 13</a:t>
            </a:r>
          </a:p>
        </p:txBody>
      </p:sp>
      <p:sp>
        <p:nvSpPr>
          <p:cNvPr id="3" name="Content Placeholder 2">
            <a:extLst>
              <a:ext uri="{FF2B5EF4-FFF2-40B4-BE49-F238E27FC236}">
                <a16:creationId xmlns:a16="http://schemas.microsoft.com/office/drawing/2014/main" id="{D40023A7-FB66-4559-B0F7-ABD9DAD788BE}"/>
              </a:ext>
            </a:extLst>
          </p:cNvPr>
          <p:cNvSpPr>
            <a:spLocks noGrp="1"/>
          </p:cNvSpPr>
          <p:nvPr>
            <p:ph idx="1"/>
          </p:nvPr>
        </p:nvSpPr>
        <p:spPr>
          <a:xfrm>
            <a:off x="616449" y="1371602"/>
            <a:ext cx="11236720" cy="1914040"/>
          </a:xfrm>
        </p:spPr>
        <p:txBody>
          <a:bodyPr/>
          <a:lstStyle/>
          <a:p>
            <a:pPr>
              <a:lnSpc>
                <a:spcPts val="3000"/>
              </a:lnSpc>
              <a:spcAft>
                <a:spcPts val="1200"/>
              </a:spcAft>
            </a:pPr>
            <a:r>
              <a:rPr lang="en-US" u="sng" dirty="0"/>
              <a:t>Scenario</a:t>
            </a:r>
            <a:r>
              <a:rPr lang="en-US" dirty="0"/>
              <a:t>: You electronically receive book data from a supplier. The data is in binary. </a:t>
            </a:r>
            <a:r>
              <a:rPr lang="en-US"/>
              <a:t>You are </a:t>
            </a:r>
            <a:r>
              <a:rPr lang="en-US" dirty="0"/>
              <a:t>to convert the data to XML so that you can leverage </a:t>
            </a:r>
            <a:r>
              <a:rPr lang="en-US"/>
              <a:t>the large suite of XML tools that the marketplace provides.</a:t>
            </a:r>
          </a:p>
          <a:p>
            <a:pPr>
              <a:lnSpc>
                <a:spcPts val="3000"/>
              </a:lnSpc>
              <a:spcAft>
                <a:spcPts val="1200"/>
              </a:spcAft>
            </a:pPr>
            <a:r>
              <a:rPr lang="en-US" dirty="0"/>
              <a:t>Here is an excerpt of an input that you receive, displayed in a hex </a:t>
            </a:r>
            <a:r>
              <a:rPr lang="en-US"/>
              <a:t>editor:</a:t>
            </a:r>
          </a:p>
        </p:txBody>
      </p:sp>
      <p:sp>
        <p:nvSpPr>
          <p:cNvPr id="4" name="Footer Placeholder 3">
            <a:extLst>
              <a:ext uri="{FF2B5EF4-FFF2-40B4-BE49-F238E27FC236}">
                <a16:creationId xmlns:a16="http://schemas.microsoft.com/office/drawing/2014/main" id="{13E6EEB7-90B7-4E36-AC30-E6BAA1D79AAF}"/>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grpSp>
        <p:nvGrpSpPr>
          <p:cNvPr id="5" name="Group 4">
            <a:extLst>
              <a:ext uri="{FF2B5EF4-FFF2-40B4-BE49-F238E27FC236}">
                <a16:creationId xmlns:a16="http://schemas.microsoft.com/office/drawing/2014/main" id="{3D80A339-2055-4859-B227-4DF6BC6D54BA}"/>
              </a:ext>
            </a:extLst>
          </p:cNvPr>
          <p:cNvGrpSpPr/>
          <p:nvPr/>
        </p:nvGrpSpPr>
        <p:grpSpPr>
          <a:xfrm>
            <a:off x="1762561" y="3524877"/>
            <a:ext cx="4472247" cy="1870123"/>
            <a:chOff x="1961804" y="1596044"/>
            <a:chExt cx="4472247" cy="1870123"/>
          </a:xfrm>
        </p:grpSpPr>
        <p:pic>
          <p:nvPicPr>
            <p:cNvPr id="6" name="Picture 5">
              <a:extLst>
                <a:ext uri="{FF2B5EF4-FFF2-40B4-BE49-F238E27FC236}">
                  <a16:creationId xmlns:a16="http://schemas.microsoft.com/office/drawing/2014/main" id="{61999359-3E5C-4B63-9675-82E59082A6F0}"/>
                </a:ext>
              </a:extLst>
            </p:cNvPr>
            <p:cNvPicPr>
              <a:picLocks noChangeAspect="1"/>
            </p:cNvPicPr>
            <p:nvPr/>
          </p:nvPicPr>
          <p:blipFill rotWithShape="1">
            <a:blip r:embed="rId2"/>
            <a:srcRect l="1091" t="15283" r="62227" b="68289"/>
            <a:stretch/>
          </p:blipFill>
          <p:spPr>
            <a:xfrm>
              <a:off x="1961804" y="1928552"/>
              <a:ext cx="4472247" cy="1064030"/>
            </a:xfrm>
            <a:prstGeom prst="rect">
              <a:avLst/>
            </a:prstGeom>
          </p:spPr>
        </p:pic>
        <p:cxnSp>
          <p:nvCxnSpPr>
            <p:cNvPr id="7" name="Straight Connector 6">
              <a:extLst>
                <a:ext uri="{FF2B5EF4-FFF2-40B4-BE49-F238E27FC236}">
                  <a16:creationId xmlns:a16="http://schemas.microsoft.com/office/drawing/2014/main" id="{EBF7C92B-31A4-4790-8C20-21B4AD83A95A}"/>
                </a:ext>
              </a:extLst>
            </p:cNvPr>
            <p:cNvCxnSpPr/>
            <p:nvPr/>
          </p:nvCxnSpPr>
          <p:spPr>
            <a:xfrm>
              <a:off x="2738005" y="2460567"/>
              <a:ext cx="4364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BFC332F-519C-46FB-A6FB-522AEB77D84C}"/>
                </a:ext>
              </a:extLst>
            </p:cNvPr>
            <p:cNvCxnSpPr>
              <a:cxnSpLocks/>
            </p:cNvCxnSpPr>
            <p:nvPr/>
          </p:nvCxnSpPr>
          <p:spPr>
            <a:xfrm flipV="1">
              <a:off x="2732809" y="2140527"/>
              <a:ext cx="0" cy="32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6FD6D83-C44C-4121-A49D-E4B46A97D29C}"/>
                </a:ext>
              </a:extLst>
            </p:cNvPr>
            <p:cNvCxnSpPr/>
            <p:nvPr/>
          </p:nvCxnSpPr>
          <p:spPr>
            <a:xfrm>
              <a:off x="2738005" y="2140527"/>
              <a:ext cx="36160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CA1A798-07C0-459B-A7D8-7129E460B132}"/>
                </a:ext>
              </a:extLst>
            </p:cNvPr>
            <p:cNvCxnSpPr/>
            <p:nvPr/>
          </p:nvCxnSpPr>
          <p:spPr>
            <a:xfrm flipV="1">
              <a:off x="3174423" y="2300547"/>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FF172CE-69B7-4FFA-BF8B-DB1148080655}"/>
                </a:ext>
              </a:extLst>
            </p:cNvPr>
            <p:cNvCxnSpPr/>
            <p:nvPr/>
          </p:nvCxnSpPr>
          <p:spPr>
            <a:xfrm>
              <a:off x="3174423" y="2300547"/>
              <a:ext cx="31796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5916DD-50D1-42DF-B156-6F78E2B5FE6A}"/>
                </a:ext>
              </a:extLst>
            </p:cNvPr>
            <p:cNvCxnSpPr/>
            <p:nvPr/>
          </p:nvCxnSpPr>
          <p:spPr>
            <a:xfrm>
              <a:off x="6354041" y="2140527"/>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C815969-4BDF-43D5-91FE-88834D881D3F}"/>
                </a:ext>
              </a:extLst>
            </p:cNvPr>
            <p:cNvCxnSpPr/>
            <p:nvPr/>
          </p:nvCxnSpPr>
          <p:spPr>
            <a:xfrm>
              <a:off x="3408218" y="1808018"/>
              <a:ext cx="0" cy="3325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FF7545F-030B-4013-ADDB-B797DD1CF552}"/>
                </a:ext>
              </a:extLst>
            </p:cNvPr>
            <p:cNvSpPr txBox="1"/>
            <p:nvPr/>
          </p:nvSpPr>
          <p:spPr>
            <a:xfrm>
              <a:off x="3190851" y="1597204"/>
              <a:ext cx="434734" cy="261610"/>
            </a:xfrm>
            <a:prstGeom prst="rect">
              <a:avLst/>
            </a:prstGeom>
            <a:noFill/>
          </p:spPr>
          <p:txBody>
            <a:bodyPr wrap="none" rtlCol="0">
              <a:spAutoFit/>
            </a:bodyPr>
            <a:lstStyle/>
            <a:p>
              <a:r>
                <a:rPr lang="en-US" sz="1100"/>
                <a:t>Title</a:t>
              </a:r>
            </a:p>
          </p:txBody>
        </p:sp>
        <p:cxnSp>
          <p:nvCxnSpPr>
            <p:cNvPr id="15" name="Straight Connector 14">
              <a:extLst>
                <a:ext uri="{FF2B5EF4-FFF2-40B4-BE49-F238E27FC236}">
                  <a16:creationId xmlns:a16="http://schemas.microsoft.com/office/drawing/2014/main" id="{8EA33ED8-CFA9-41E4-9D6A-4807B2ED19D7}"/>
                </a:ext>
              </a:extLst>
            </p:cNvPr>
            <p:cNvCxnSpPr/>
            <p:nvPr/>
          </p:nvCxnSpPr>
          <p:spPr>
            <a:xfrm>
              <a:off x="2732809" y="2623705"/>
              <a:ext cx="2234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B0E6817-820A-4B32-8945-67DF809BAF15}"/>
                </a:ext>
              </a:extLst>
            </p:cNvPr>
            <p:cNvCxnSpPr/>
            <p:nvPr/>
          </p:nvCxnSpPr>
          <p:spPr>
            <a:xfrm flipV="1">
              <a:off x="2956214" y="2460567"/>
              <a:ext cx="0" cy="1579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1E847AA-267D-4F43-820F-3C5DE3795F4C}"/>
                </a:ext>
              </a:extLst>
            </p:cNvPr>
            <p:cNvCxnSpPr/>
            <p:nvPr/>
          </p:nvCxnSpPr>
          <p:spPr>
            <a:xfrm>
              <a:off x="3174423" y="2460567"/>
              <a:ext cx="31796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11E29FE-FDED-4D53-B9D3-391052EF054C}"/>
                </a:ext>
              </a:extLst>
            </p:cNvPr>
            <p:cNvCxnSpPr>
              <a:cxnSpLocks/>
            </p:cNvCxnSpPr>
            <p:nvPr/>
          </p:nvCxnSpPr>
          <p:spPr>
            <a:xfrm>
              <a:off x="3882736" y="1808018"/>
              <a:ext cx="0" cy="4925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4BF3092-FA2D-4DB3-8AC4-D3C978470F6D}"/>
                </a:ext>
              </a:extLst>
            </p:cNvPr>
            <p:cNvSpPr txBox="1"/>
            <p:nvPr/>
          </p:nvSpPr>
          <p:spPr>
            <a:xfrm>
              <a:off x="3591719" y="1596044"/>
              <a:ext cx="583814" cy="261610"/>
            </a:xfrm>
            <a:prstGeom prst="rect">
              <a:avLst/>
            </a:prstGeom>
            <a:noFill/>
          </p:spPr>
          <p:txBody>
            <a:bodyPr wrap="none" rtlCol="0">
              <a:spAutoFit/>
            </a:bodyPr>
            <a:lstStyle/>
            <a:p>
              <a:r>
                <a:rPr lang="en-US" sz="1100"/>
                <a:t>Author</a:t>
              </a:r>
            </a:p>
          </p:txBody>
        </p:sp>
        <p:cxnSp>
          <p:nvCxnSpPr>
            <p:cNvPr id="20" name="Straight Connector 19">
              <a:extLst>
                <a:ext uri="{FF2B5EF4-FFF2-40B4-BE49-F238E27FC236}">
                  <a16:creationId xmlns:a16="http://schemas.microsoft.com/office/drawing/2014/main" id="{8DAF0FBA-2D84-4B54-9695-D14599E6BF39}"/>
                </a:ext>
              </a:extLst>
            </p:cNvPr>
            <p:cNvCxnSpPr>
              <a:cxnSpLocks/>
            </p:cNvCxnSpPr>
            <p:nvPr/>
          </p:nvCxnSpPr>
          <p:spPr>
            <a:xfrm>
              <a:off x="2956214" y="2623704"/>
              <a:ext cx="9213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5895C42-B9E7-4682-A156-F817D53505FD}"/>
                </a:ext>
              </a:extLst>
            </p:cNvPr>
            <p:cNvCxnSpPr/>
            <p:nvPr/>
          </p:nvCxnSpPr>
          <p:spPr>
            <a:xfrm flipV="1">
              <a:off x="3877541" y="2460567"/>
              <a:ext cx="0" cy="1579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74EBF91-23C4-47C2-8792-6D499676DFA7}"/>
                </a:ext>
              </a:extLst>
            </p:cNvPr>
            <p:cNvCxnSpPr/>
            <p:nvPr/>
          </p:nvCxnSpPr>
          <p:spPr>
            <a:xfrm flipV="1">
              <a:off x="3190851" y="2618509"/>
              <a:ext cx="0" cy="4675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4F16C25-A27F-4885-A544-3FAEDD2373AE}"/>
                </a:ext>
              </a:extLst>
            </p:cNvPr>
            <p:cNvSpPr txBox="1"/>
            <p:nvPr/>
          </p:nvSpPr>
          <p:spPr>
            <a:xfrm>
              <a:off x="2966605" y="3062200"/>
              <a:ext cx="455574" cy="261610"/>
            </a:xfrm>
            <a:prstGeom prst="rect">
              <a:avLst/>
            </a:prstGeom>
            <a:noFill/>
          </p:spPr>
          <p:txBody>
            <a:bodyPr wrap="none" rtlCol="0">
              <a:spAutoFit/>
            </a:bodyPr>
            <a:lstStyle/>
            <a:p>
              <a:r>
                <a:rPr lang="en-US" sz="1100"/>
                <a:t>Date</a:t>
              </a:r>
            </a:p>
          </p:txBody>
        </p:sp>
        <p:cxnSp>
          <p:nvCxnSpPr>
            <p:cNvPr id="24" name="Straight Connector 23">
              <a:extLst>
                <a:ext uri="{FF2B5EF4-FFF2-40B4-BE49-F238E27FC236}">
                  <a16:creationId xmlns:a16="http://schemas.microsoft.com/office/drawing/2014/main" id="{BACCC69A-4302-4A5A-A50B-96C353589E28}"/>
                </a:ext>
              </a:extLst>
            </p:cNvPr>
            <p:cNvCxnSpPr>
              <a:cxnSpLocks/>
            </p:cNvCxnSpPr>
            <p:nvPr/>
          </p:nvCxnSpPr>
          <p:spPr>
            <a:xfrm flipV="1">
              <a:off x="3877541" y="2618509"/>
              <a:ext cx="439882" cy="51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088A00E-5ED6-4576-ABE4-FB5724C44361}"/>
                </a:ext>
              </a:extLst>
            </p:cNvPr>
            <p:cNvCxnSpPr/>
            <p:nvPr/>
          </p:nvCxnSpPr>
          <p:spPr>
            <a:xfrm flipV="1">
              <a:off x="4317423" y="2460567"/>
              <a:ext cx="0" cy="1579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C1A5575-5AA0-46C0-9AB4-E36892A54F67}"/>
                </a:ext>
              </a:extLst>
            </p:cNvPr>
            <p:cNvCxnSpPr/>
            <p:nvPr/>
          </p:nvCxnSpPr>
          <p:spPr>
            <a:xfrm flipV="1">
              <a:off x="4101787" y="2618509"/>
              <a:ext cx="0" cy="4675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BA71EB5-26D5-47B4-9E9C-42D5FABEC618}"/>
                </a:ext>
              </a:extLst>
            </p:cNvPr>
            <p:cNvSpPr txBox="1"/>
            <p:nvPr/>
          </p:nvSpPr>
          <p:spPr>
            <a:xfrm>
              <a:off x="3704615" y="3060919"/>
              <a:ext cx="700833" cy="261610"/>
            </a:xfrm>
            <a:prstGeom prst="rect">
              <a:avLst/>
            </a:prstGeom>
            <a:noFill/>
          </p:spPr>
          <p:txBody>
            <a:bodyPr wrap="none" rtlCol="0">
              <a:spAutoFit/>
            </a:bodyPr>
            <a:lstStyle/>
            <a:p>
              <a:r>
                <a:rPr lang="en-US" sz="1100"/>
                <a:t>Currency</a:t>
              </a:r>
            </a:p>
          </p:txBody>
        </p:sp>
        <p:cxnSp>
          <p:nvCxnSpPr>
            <p:cNvPr id="28" name="Straight Connector 27">
              <a:extLst>
                <a:ext uri="{FF2B5EF4-FFF2-40B4-BE49-F238E27FC236}">
                  <a16:creationId xmlns:a16="http://schemas.microsoft.com/office/drawing/2014/main" id="{CF97DB1B-3D03-4C26-826E-70EDD3888279}"/>
                </a:ext>
              </a:extLst>
            </p:cNvPr>
            <p:cNvCxnSpPr>
              <a:cxnSpLocks/>
            </p:cNvCxnSpPr>
            <p:nvPr/>
          </p:nvCxnSpPr>
          <p:spPr>
            <a:xfrm flipV="1">
              <a:off x="4320734" y="2618509"/>
              <a:ext cx="46774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600B73E-2683-4ADD-9AFE-73849B390262}"/>
                </a:ext>
              </a:extLst>
            </p:cNvPr>
            <p:cNvCxnSpPr>
              <a:cxnSpLocks/>
            </p:cNvCxnSpPr>
            <p:nvPr/>
          </p:nvCxnSpPr>
          <p:spPr>
            <a:xfrm flipV="1">
              <a:off x="4786591" y="2460567"/>
              <a:ext cx="0" cy="1527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1545919-B314-451C-9AE3-F8260731A260}"/>
                </a:ext>
              </a:extLst>
            </p:cNvPr>
            <p:cNvCxnSpPr/>
            <p:nvPr/>
          </p:nvCxnSpPr>
          <p:spPr>
            <a:xfrm flipV="1">
              <a:off x="4571109" y="2623704"/>
              <a:ext cx="0" cy="4675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D28C6CA-82F0-4D64-900D-BFCE968C18AC}"/>
                </a:ext>
              </a:extLst>
            </p:cNvPr>
            <p:cNvSpPr txBox="1"/>
            <p:nvPr/>
          </p:nvSpPr>
          <p:spPr>
            <a:xfrm>
              <a:off x="4333114" y="3060919"/>
              <a:ext cx="646331" cy="261610"/>
            </a:xfrm>
            <a:prstGeom prst="rect">
              <a:avLst/>
            </a:prstGeom>
            <a:noFill/>
          </p:spPr>
          <p:txBody>
            <a:bodyPr wrap="none" rtlCol="0">
              <a:spAutoFit/>
            </a:bodyPr>
            <a:lstStyle/>
            <a:p>
              <a:r>
                <a:rPr lang="en-US" sz="1100"/>
                <a:t>Amount</a:t>
              </a:r>
            </a:p>
          </p:txBody>
        </p:sp>
        <p:cxnSp>
          <p:nvCxnSpPr>
            <p:cNvPr id="32" name="Straight Connector 31">
              <a:extLst>
                <a:ext uri="{FF2B5EF4-FFF2-40B4-BE49-F238E27FC236}">
                  <a16:creationId xmlns:a16="http://schemas.microsoft.com/office/drawing/2014/main" id="{97434715-A8E4-4706-8C69-35E9820458C5}"/>
                </a:ext>
              </a:extLst>
            </p:cNvPr>
            <p:cNvCxnSpPr/>
            <p:nvPr/>
          </p:nvCxnSpPr>
          <p:spPr>
            <a:xfrm flipV="1">
              <a:off x="4786591" y="2613314"/>
              <a:ext cx="1567450" cy="77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6BD1BDD-E540-4860-92C7-0F0D2C2A3859}"/>
                </a:ext>
              </a:extLst>
            </p:cNvPr>
            <p:cNvCxnSpPr/>
            <p:nvPr/>
          </p:nvCxnSpPr>
          <p:spPr>
            <a:xfrm>
              <a:off x="2737268" y="2763983"/>
              <a:ext cx="15801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6C2D605-2F1C-423D-8FA6-FD2260083A70}"/>
                </a:ext>
              </a:extLst>
            </p:cNvPr>
            <p:cNvCxnSpPr/>
            <p:nvPr/>
          </p:nvCxnSpPr>
          <p:spPr>
            <a:xfrm flipV="1">
              <a:off x="4317423" y="2618511"/>
              <a:ext cx="0" cy="14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ADD472C-02F0-412D-BA7E-DCA30E146746}"/>
                </a:ext>
              </a:extLst>
            </p:cNvPr>
            <p:cNvCxnSpPr/>
            <p:nvPr/>
          </p:nvCxnSpPr>
          <p:spPr>
            <a:xfrm flipV="1">
              <a:off x="5467815" y="2613314"/>
              <a:ext cx="0" cy="4675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C0E6272-135A-42E4-A002-DE0A9566DAC5}"/>
                </a:ext>
              </a:extLst>
            </p:cNvPr>
            <p:cNvSpPr txBox="1"/>
            <p:nvPr/>
          </p:nvSpPr>
          <p:spPr>
            <a:xfrm>
              <a:off x="5229820" y="3050529"/>
              <a:ext cx="452368" cy="261610"/>
            </a:xfrm>
            <a:prstGeom prst="rect">
              <a:avLst/>
            </a:prstGeom>
            <a:noFill/>
          </p:spPr>
          <p:txBody>
            <a:bodyPr wrap="none" rtlCol="0">
              <a:spAutoFit/>
            </a:bodyPr>
            <a:lstStyle/>
            <a:p>
              <a:r>
                <a:rPr lang="en-US" sz="1100"/>
                <a:t>ISBN</a:t>
              </a:r>
            </a:p>
          </p:txBody>
        </p:sp>
        <p:cxnSp>
          <p:nvCxnSpPr>
            <p:cNvPr id="37" name="Straight Connector 36">
              <a:extLst>
                <a:ext uri="{FF2B5EF4-FFF2-40B4-BE49-F238E27FC236}">
                  <a16:creationId xmlns:a16="http://schemas.microsoft.com/office/drawing/2014/main" id="{B5A92E68-02C8-4C05-9C2C-36D0FEDBAB19}"/>
                </a:ext>
              </a:extLst>
            </p:cNvPr>
            <p:cNvCxnSpPr/>
            <p:nvPr/>
          </p:nvCxnSpPr>
          <p:spPr>
            <a:xfrm>
              <a:off x="2747659" y="2905939"/>
              <a:ext cx="24539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C925934-81D9-4AB1-9397-9CA6AF0CF7A2}"/>
                </a:ext>
              </a:extLst>
            </p:cNvPr>
            <p:cNvCxnSpPr/>
            <p:nvPr/>
          </p:nvCxnSpPr>
          <p:spPr>
            <a:xfrm flipV="1">
              <a:off x="5190259" y="2763983"/>
              <a:ext cx="0" cy="1142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6A765DE-5C01-4422-9CB4-0CD4FF19073C}"/>
                </a:ext>
              </a:extLst>
            </p:cNvPr>
            <p:cNvCxnSpPr/>
            <p:nvPr/>
          </p:nvCxnSpPr>
          <p:spPr>
            <a:xfrm>
              <a:off x="5201613" y="2763983"/>
              <a:ext cx="11524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9E773A8F-1097-4578-9636-83AFACCA7F46}"/>
                </a:ext>
              </a:extLst>
            </p:cNvPr>
            <p:cNvCxnSpPr/>
            <p:nvPr/>
          </p:nvCxnSpPr>
          <p:spPr>
            <a:xfrm flipV="1">
              <a:off x="5932563" y="2770397"/>
              <a:ext cx="0" cy="4675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BB56F247-BFC4-4AF9-9310-F7ECAABCD50D}"/>
                </a:ext>
              </a:extLst>
            </p:cNvPr>
            <p:cNvSpPr txBox="1"/>
            <p:nvPr/>
          </p:nvSpPr>
          <p:spPr>
            <a:xfrm>
              <a:off x="5607944" y="3204557"/>
              <a:ext cx="716863" cy="261610"/>
            </a:xfrm>
            <a:prstGeom prst="rect">
              <a:avLst/>
            </a:prstGeom>
            <a:noFill/>
          </p:spPr>
          <p:txBody>
            <a:bodyPr wrap="none" rtlCol="0">
              <a:spAutoFit/>
            </a:bodyPr>
            <a:lstStyle/>
            <a:p>
              <a:r>
                <a:rPr lang="en-US" sz="1100"/>
                <a:t>Publisher</a:t>
              </a:r>
            </a:p>
          </p:txBody>
        </p:sp>
      </p:grpSp>
    </p:spTree>
    <p:extLst>
      <p:ext uri="{BB962C8B-B14F-4D97-AF65-F5344CB8AC3E}">
        <p14:creationId xmlns:p14="http://schemas.microsoft.com/office/powerpoint/2010/main" val="1777008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6201D-245C-4F2E-BAFA-CFAE2EDB0D8E}"/>
              </a:ext>
            </a:extLst>
          </p:cNvPr>
          <p:cNvSpPr>
            <a:spLocks noGrp="1"/>
          </p:cNvSpPr>
          <p:nvPr>
            <p:ph type="title"/>
          </p:nvPr>
        </p:nvSpPr>
        <p:spPr/>
        <p:txBody>
          <a:bodyPr/>
          <a:lstStyle/>
          <a:p>
            <a:r>
              <a:rPr lang="en-US"/>
              <a:t>Data or initiator?</a:t>
            </a:r>
          </a:p>
        </p:txBody>
      </p:sp>
      <p:sp>
        <p:nvSpPr>
          <p:cNvPr id="3" name="Content Placeholder 2">
            <a:extLst>
              <a:ext uri="{FF2B5EF4-FFF2-40B4-BE49-F238E27FC236}">
                <a16:creationId xmlns:a16="http://schemas.microsoft.com/office/drawing/2014/main" id="{A35CD223-A986-45CC-B202-7BAEE526E8EE}"/>
              </a:ext>
            </a:extLst>
          </p:cNvPr>
          <p:cNvSpPr>
            <a:spLocks noGrp="1"/>
          </p:cNvSpPr>
          <p:nvPr>
            <p:ph idx="1"/>
          </p:nvPr>
        </p:nvSpPr>
        <p:spPr/>
        <p:txBody>
          <a:bodyPr/>
          <a:lstStyle/>
          <a:p>
            <a:pPr>
              <a:lnSpc>
                <a:spcPts val="3000"/>
              </a:lnSpc>
              <a:spcAft>
                <a:spcPts val="1200"/>
              </a:spcAft>
            </a:pPr>
            <a:r>
              <a:rPr lang="en-US" dirty="0"/>
              <a:t>Magic number: A constant numerical or text value used to identify a file format.</a:t>
            </a:r>
          </a:p>
          <a:p>
            <a:pPr>
              <a:lnSpc>
                <a:spcPts val="3000"/>
              </a:lnSpc>
              <a:spcAft>
                <a:spcPts val="1200"/>
              </a:spcAft>
            </a:pPr>
            <a:r>
              <a:rPr lang="en-US"/>
              <a:t>Example: The </a:t>
            </a:r>
            <a:r>
              <a:rPr lang="en-US" dirty="0"/>
              <a:t>start of every Windows EXE file is the magic number MZ.</a:t>
            </a:r>
          </a:p>
          <a:p>
            <a:pPr>
              <a:lnSpc>
                <a:spcPts val="3000"/>
              </a:lnSpc>
              <a:spcAft>
                <a:spcPts val="1200"/>
              </a:spcAft>
            </a:pPr>
            <a:r>
              <a:rPr lang="en-US"/>
              <a:t>The previous slides modeled the EXE file magic number as data.</a:t>
            </a:r>
          </a:p>
          <a:p>
            <a:pPr>
              <a:lnSpc>
                <a:spcPts val="3000"/>
              </a:lnSpc>
              <a:spcAft>
                <a:spcPts val="1200"/>
              </a:spcAft>
            </a:pPr>
            <a:r>
              <a:rPr lang="en-US"/>
              <a:t>Alternatively, the magic number could be modeled as an initiator. </a:t>
            </a:r>
          </a:p>
          <a:p>
            <a:pPr>
              <a:lnSpc>
                <a:spcPts val="3000"/>
              </a:lnSpc>
              <a:spcAft>
                <a:spcPts val="1200"/>
              </a:spcAft>
            </a:pPr>
            <a:r>
              <a:rPr lang="en-US"/>
              <a:t>Should magic numbers </a:t>
            </a:r>
            <a:r>
              <a:rPr lang="en-US" dirty="0"/>
              <a:t>be modeled </a:t>
            </a:r>
            <a:r>
              <a:rPr lang="en-US"/>
              <a:t>as initiators or as bytes </a:t>
            </a:r>
            <a:r>
              <a:rPr lang="en-US" dirty="0"/>
              <a:t>of character data</a:t>
            </a:r>
            <a:r>
              <a:rPr lang="en-US"/>
              <a:t>? Stated another way, are magic numbers syntax or data? What </a:t>
            </a:r>
            <a:r>
              <a:rPr lang="en-US" dirty="0"/>
              <a:t>are the pros and cons of the two modeling approaches</a:t>
            </a:r>
            <a:r>
              <a:rPr lang="en-US"/>
              <a:t>? </a:t>
            </a:r>
            <a:endParaRPr lang="en-US" dirty="0"/>
          </a:p>
        </p:txBody>
      </p:sp>
    </p:spTree>
    <p:extLst>
      <p:ext uri="{BB962C8B-B14F-4D97-AF65-F5344CB8AC3E}">
        <p14:creationId xmlns:p14="http://schemas.microsoft.com/office/powerpoint/2010/main" val="2846839923"/>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C49C3E1-C3BA-467A-BA1B-2D90D02A89A1}"/>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grpSp>
        <p:nvGrpSpPr>
          <p:cNvPr id="5" name="Group 4">
            <a:extLst>
              <a:ext uri="{FF2B5EF4-FFF2-40B4-BE49-F238E27FC236}">
                <a16:creationId xmlns:a16="http://schemas.microsoft.com/office/drawing/2014/main" id="{B770EC3C-39BD-4E85-A97B-E1BC8A440A92}"/>
              </a:ext>
            </a:extLst>
          </p:cNvPr>
          <p:cNvGrpSpPr/>
          <p:nvPr/>
        </p:nvGrpSpPr>
        <p:grpSpPr>
          <a:xfrm>
            <a:off x="1762561" y="3524877"/>
            <a:ext cx="4472247" cy="1870123"/>
            <a:chOff x="1961804" y="1596044"/>
            <a:chExt cx="4472247" cy="1870123"/>
          </a:xfrm>
        </p:grpSpPr>
        <p:pic>
          <p:nvPicPr>
            <p:cNvPr id="6" name="Picture 5">
              <a:extLst>
                <a:ext uri="{FF2B5EF4-FFF2-40B4-BE49-F238E27FC236}">
                  <a16:creationId xmlns:a16="http://schemas.microsoft.com/office/drawing/2014/main" id="{578EC47D-D593-4E0F-B748-0E5934A5A9AD}"/>
                </a:ext>
              </a:extLst>
            </p:cNvPr>
            <p:cNvPicPr>
              <a:picLocks noChangeAspect="1"/>
            </p:cNvPicPr>
            <p:nvPr/>
          </p:nvPicPr>
          <p:blipFill rotWithShape="1">
            <a:blip r:embed="rId2"/>
            <a:srcRect l="1091" t="15283" r="62227" b="68289"/>
            <a:stretch/>
          </p:blipFill>
          <p:spPr>
            <a:xfrm>
              <a:off x="1961804" y="1928552"/>
              <a:ext cx="4472247" cy="1064030"/>
            </a:xfrm>
            <a:prstGeom prst="rect">
              <a:avLst/>
            </a:prstGeom>
          </p:spPr>
        </p:pic>
        <p:cxnSp>
          <p:nvCxnSpPr>
            <p:cNvPr id="7" name="Straight Connector 6">
              <a:extLst>
                <a:ext uri="{FF2B5EF4-FFF2-40B4-BE49-F238E27FC236}">
                  <a16:creationId xmlns:a16="http://schemas.microsoft.com/office/drawing/2014/main" id="{36D7FEB3-BB41-48B9-8F2A-EA64D5D8DABA}"/>
                </a:ext>
              </a:extLst>
            </p:cNvPr>
            <p:cNvCxnSpPr/>
            <p:nvPr/>
          </p:nvCxnSpPr>
          <p:spPr>
            <a:xfrm>
              <a:off x="2738005" y="2460567"/>
              <a:ext cx="4364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5E87A64-A106-43E2-905E-9404A271E0FD}"/>
                </a:ext>
              </a:extLst>
            </p:cNvPr>
            <p:cNvCxnSpPr>
              <a:cxnSpLocks/>
            </p:cNvCxnSpPr>
            <p:nvPr/>
          </p:nvCxnSpPr>
          <p:spPr>
            <a:xfrm flipV="1">
              <a:off x="2732809" y="2140527"/>
              <a:ext cx="0" cy="32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49DC5BA-6A56-41B3-8D59-35D3C3795E48}"/>
                </a:ext>
              </a:extLst>
            </p:cNvPr>
            <p:cNvCxnSpPr/>
            <p:nvPr/>
          </p:nvCxnSpPr>
          <p:spPr>
            <a:xfrm>
              <a:off x="2738005" y="2140527"/>
              <a:ext cx="36160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33267CE-3478-445A-BF38-D78BD8D321A9}"/>
                </a:ext>
              </a:extLst>
            </p:cNvPr>
            <p:cNvCxnSpPr/>
            <p:nvPr/>
          </p:nvCxnSpPr>
          <p:spPr>
            <a:xfrm flipV="1">
              <a:off x="3174423" y="2300547"/>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2171DF1-599C-4030-A337-C20B39E054C5}"/>
                </a:ext>
              </a:extLst>
            </p:cNvPr>
            <p:cNvCxnSpPr/>
            <p:nvPr/>
          </p:nvCxnSpPr>
          <p:spPr>
            <a:xfrm>
              <a:off x="3174423" y="2300547"/>
              <a:ext cx="31796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42DC05C-9990-4762-A873-2B00EAE03A98}"/>
                </a:ext>
              </a:extLst>
            </p:cNvPr>
            <p:cNvCxnSpPr/>
            <p:nvPr/>
          </p:nvCxnSpPr>
          <p:spPr>
            <a:xfrm>
              <a:off x="6354041" y="2140527"/>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BD0B57A-ABF5-4C29-932E-4AAFA98355E0}"/>
                </a:ext>
              </a:extLst>
            </p:cNvPr>
            <p:cNvCxnSpPr/>
            <p:nvPr/>
          </p:nvCxnSpPr>
          <p:spPr>
            <a:xfrm>
              <a:off x="3408218" y="1808018"/>
              <a:ext cx="0" cy="3325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5A8537B-C175-408B-9469-A5D86DB98B7B}"/>
                </a:ext>
              </a:extLst>
            </p:cNvPr>
            <p:cNvSpPr txBox="1"/>
            <p:nvPr/>
          </p:nvSpPr>
          <p:spPr>
            <a:xfrm>
              <a:off x="3190851" y="1597204"/>
              <a:ext cx="434734" cy="261610"/>
            </a:xfrm>
            <a:prstGeom prst="rect">
              <a:avLst/>
            </a:prstGeom>
            <a:noFill/>
          </p:spPr>
          <p:txBody>
            <a:bodyPr wrap="none" rtlCol="0">
              <a:spAutoFit/>
            </a:bodyPr>
            <a:lstStyle/>
            <a:p>
              <a:r>
                <a:rPr lang="en-US" sz="1100"/>
                <a:t>Title</a:t>
              </a:r>
            </a:p>
          </p:txBody>
        </p:sp>
        <p:cxnSp>
          <p:nvCxnSpPr>
            <p:cNvPr id="15" name="Straight Connector 14">
              <a:extLst>
                <a:ext uri="{FF2B5EF4-FFF2-40B4-BE49-F238E27FC236}">
                  <a16:creationId xmlns:a16="http://schemas.microsoft.com/office/drawing/2014/main" id="{F978E3C6-D46B-4617-B9AF-2636BEE7068F}"/>
                </a:ext>
              </a:extLst>
            </p:cNvPr>
            <p:cNvCxnSpPr/>
            <p:nvPr/>
          </p:nvCxnSpPr>
          <p:spPr>
            <a:xfrm>
              <a:off x="2732809" y="2623705"/>
              <a:ext cx="2234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C427048-F9CA-49AF-8C9F-84CC37F58622}"/>
                </a:ext>
              </a:extLst>
            </p:cNvPr>
            <p:cNvCxnSpPr/>
            <p:nvPr/>
          </p:nvCxnSpPr>
          <p:spPr>
            <a:xfrm flipV="1">
              <a:off x="2956214" y="2460567"/>
              <a:ext cx="0" cy="1579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9676196-021F-4E98-B19F-398135B36F25}"/>
                </a:ext>
              </a:extLst>
            </p:cNvPr>
            <p:cNvCxnSpPr/>
            <p:nvPr/>
          </p:nvCxnSpPr>
          <p:spPr>
            <a:xfrm>
              <a:off x="3174423" y="2460567"/>
              <a:ext cx="31796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DC8E4E5-015C-4CEC-808A-65A58AF8FC1E}"/>
                </a:ext>
              </a:extLst>
            </p:cNvPr>
            <p:cNvCxnSpPr>
              <a:cxnSpLocks/>
            </p:cNvCxnSpPr>
            <p:nvPr/>
          </p:nvCxnSpPr>
          <p:spPr>
            <a:xfrm>
              <a:off x="3882736" y="1808018"/>
              <a:ext cx="0" cy="4925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6B843C6-4EBA-496D-BD8A-8F8FDE5D7093}"/>
                </a:ext>
              </a:extLst>
            </p:cNvPr>
            <p:cNvSpPr txBox="1"/>
            <p:nvPr/>
          </p:nvSpPr>
          <p:spPr>
            <a:xfrm>
              <a:off x="3591719" y="1596044"/>
              <a:ext cx="583814" cy="261610"/>
            </a:xfrm>
            <a:prstGeom prst="rect">
              <a:avLst/>
            </a:prstGeom>
            <a:noFill/>
          </p:spPr>
          <p:txBody>
            <a:bodyPr wrap="none" rtlCol="0">
              <a:spAutoFit/>
            </a:bodyPr>
            <a:lstStyle/>
            <a:p>
              <a:r>
                <a:rPr lang="en-US" sz="1100"/>
                <a:t>Author</a:t>
              </a:r>
            </a:p>
          </p:txBody>
        </p:sp>
        <p:cxnSp>
          <p:nvCxnSpPr>
            <p:cNvPr id="20" name="Straight Connector 19">
              <a:extLst>
                <a:ext uri="{FF2B5EF4-FFF2-40B4-BE49-F238E27FC236}">
                  <a16:creationId xmlns:a16="http://schemas.microsoft.com/office/drawing/2014/main" id="{7914E89F-4204-4B2D-A5FE-927076802B0E}"/>
                </a:ext>
              </a:extLst>
            </p:cNvPr>
            <p:cNvCxnSpPr>
              <a:cxnSpLocks/>
            </p:cNvCxnSpPr>
            <p:nvPr/>
          </p:nvCxnSpPr>
          <p:spPr>
            <a:xfrm>
              <a:off x="2956214" y="2623704"/>
              <a:ext cx="9213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B10DAB6-9CD6-4AEB-B350-EBED72B696D8}"/>
                </a:ext>
              </a:extLst>
            </p:cNvPr>
            <p:cNvCxnSpPr/>
            <p:nvPr/>
          </p:nvCxnSpPr>
          <p:spPr>
            <a:xfrm flipV="1">
              <a:off x="3877541" y="2460567"/>
              <a:ext cx="0" cy="1579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EE65E64-5746-4162-A373-2E491F4BD285}"/>
                </a:ext>
              </a:extLst>
            </p:cNvPr>
            <p:cNvCxnSpPr/>
            <p:nvPr/>
          </p:nvCxnSpPr>
          <p:spPr>
            <a:xfrm flipV="1">
              <a:off x="3190851" y="2618509"/>
              <a:ext cx="0" cy="4675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41179D6-C1BF-44A9-A0B4-078D0C49FADB}"/>
                </a:ext>
              </a:extLst>
            </p:cNvPr>
            <p:cNvSpPr txBox="1"/>
            <p:nvPr/>
          </p:nvSpPr>
          <p:spPr>
            <a:xfrm>
              <a:off x="2966605" y="3062200"/>
              <a:ext cx="455574" cy="261610"/>
            </a:xfrm>
            <a:prstGeom prst="rect">
              <a:avLst/>
            </a:prstGeom>
            <a:noFill/>
          </p:spPr>
          <p:txBody>
            <a:bodyPr wrap="none" rtlCol="0">
              <a:spAutoFit/>
            </a:bodyPr>
            <a:lstStyle/>
            <a:p>
              <a:r>
                <a:rPr lang="en-US" sz="1100"/>
                <a:t>Date</a:t>
              </a:r>
            </a:p>
          </p:txBody>
        </p:sp>
        <p:cxnSp>
          <p:nvCxnSpPr>
            <p:cNvPr id="24" name="Straight Connector 23">
              <a:extLst>
                <a:ext uri="{FF2B5EF4-FFF2-40B4-BE49-F238E27FC236}">
                  <a16:creationId xmlns:a16="http://schemas.microsoft.com/office/drawing/2014/main" id="{5984A157-5D6D-4E11-8279-992B236BFECD}"/>
                </a:ext>
              </a:extLst>
            </p:cNvPr>
            <p:cNvCxnSpPr>
              <a:cxnSpLocks/>
            </p:cNvCxnSpPr>
            <p:nvPr/>
          </p:nvCxnSpPr>
          <p:spPr>
            <a:xfrm flipV="1">
              <a:off x="3877541" y="2618509"/>
              <a:ext cx="439882" cy="51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98E79E2-DE26-4EAC-9A80-8CFC52230143}"/>
                </a:ext>
              </a:extLst>
            </p:cNvPr>
            <p:cNvCxnSpPr/>
            <p:nvPr/>
          </p:nvCxnSpPr>
          <p:spPr>
            <a:xfrm flipV="1">
              <a:off x="4317423" y="2460567"/>
              <a:ext cx="0" cy="1579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D1AE4AF-1C1E-4FF9-86FA-DFFE60DDFEBB}"/>
                </a:ext>
              </a:extLst>
            </p:cNvPr>
            <p:cNvCxnSpPr/>
            <p:nvPr/>
          </p:nvCxnSpPr>
          <p:spPr>
            <a:xfrm flipV="1">
              <a:off x="4101787" y="2618509"/>
              <a:ext cx="0" cy="4675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B63ABC8-27D4-4732-A747-B36D669F6F58}"/>
                </a:ext>
              </a:extLst>
            </p:cNvPr>
            <p:cNvSpPr txBox="1"/>
            <p:nvPr/>
          </p:nvSpPr>
          <p:spPr>
            <a:xfrm>
              <a:off x="3704615" y="3060919"/>
              <a:ext cx="700833" cy="261610"/>
            </a:xfrm>
            <a:prstGeom prst="rect">
              <a:avLst/>
            </a:prstGeom>
            <a:noFill/>
          </p:spPr>
          <p:txBody>
            <a:bodyPr wrap="none" rtlCol="0">
              <a:spAutoFit/>
            </a:bodyPr>
            <a:lstStyle/>
            <a:p>
              <a:r>
                <a:rPr lang="en-US" sz="1100"/>
                <a:t>Currency</a:t>
              </a:r>
            </a:p>
          </p:txBody>
        </p:sp>
        <p:cxnSp>
          <p:nvCxnSpPr>
            <p:cNvPr id="28" name="Straight Connector 27">
              <a:extLst>
                <a:ext uri="{FF2B5EF4-FFF2-40B4-BE49-F238E27FC236}">
                  <a16:creationId xmlns:a16="http://schemas.microsoft.com/office/drawing/2014/main" id="{32DA1F78-9777-4B3C-898A-93A8B5C89BA1}"/>
                </a:ext>
              </a:extLst>
            </p:cNvPr>
            <p:cNvCxnSpPr>
              <a:cxnSpLocks/>
            </p:cNvCxnSpPr>
            <p:nvPr/>
          </p:nvCxnSpPr>
          <p:spPr>
            <a:xfrm flipV="1">
              <a:off x="4320734" y="2618509"/>
              <a:ext cx="46774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2DAF6BC-E816-434B-ADAC-8F3C4C4E75EA}"/>
                </a:ext>
              </a:extLst>
            </p:cNvPr>
            <p:cNvCxnSpPr>
              <a:cxnSpLocks/>
            </p:cNvCxnSpPr>
            <p:nvPr/>
          </p:nvCxnSpPr>
          <p:spPr>
            <a:xfrm flipV="1">
              <a:off x="4786591" y="2460567"/>
              <a:ext cx="0" cy="1527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E4F239A-0EE2-433F-AD7E-791F573ABD0B}"/>
                </a:ext>
              </a:extLst>
            </p:cNvPr>
            <p:cNvCxnSpPr/>
            <p:nvPr/>
          </p:nvCxnSpPr>
          <p:spPr>
            <a:xfrm flipV="1">
              <a:off x="4571109" y="2623704"/>
              <a:ext cx="0" cy="4675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EC3D90C-65C9-4D29-8F8F-3535899A861D}"/>
                </a:ext>
              </a:extLst>
            </p:cNvPr>
            <p:cNvSpPr txBox="1"/>
            <p:nvPr/>
          </p:nvSpPr>
          <p:spPr>
            <a:xfrm>
              <a:off x="4333114" y="3060919"/>
              <a:ext cx="646331" cy="261610"/>
            </a:xfrm>
            <a:prstGeom prst="rect">
              <a:avLst/>
            </a:prstGeom>
            <a:noFill/>
          </p:spPr>
          <p:txBody>
            <a:bodyPr wrap="none" rtlCol="0">
              <a:spAutoFit/>
            </a:bodyPr>
            <a:lstStyle/>
            <a:p>
              <a:r>
                <a:rPr lang="en-US" sz="1100"/>
                <a:t>Amount</a:t>
              </a:r>
            </a:p>
          </p:txBody>
        </p:sp>
        <p:cxnSp>
          <p:nvCxnSpPr>
            <p:cNvPr id="32" name="Straight Connector 31">
              <a:extLst>
                <a:ext uri="{FF2B5EF4-FFF2-40B4-BE49-F238E27FC236}">
                  <a16:creationId xmlns:a16="http://schemas.microsoft.com/office/drawing/2014/main" id="{9F5DCCFB-4BDC-4233-81EE-72ED91EFCB96}"/>
                </a:ext>
              </a:extLst>
            </p:cNvPr>
            <p:cNvCxnSpPr/>
            <p:nvPr/>
          </p:nvCxnSpPr>
          <p:spPr>
            <a:xfrm flipV="1">
              <a:off x="4786591" y="2613314"/>
              <a:ext cx="1567450" cy="77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AC53D57-E1AE-47FC-B5FA-E5A2E43DDA7F}"/>
                </a:ext>
              </a:extLst>
            </p:cNvPr>
            <p:cNvCxnSpPr/>
            <p:nvPr/>
          </p:nvCxnSpPr>
          <p:spPr>
            <a:xfrm>
              <a:off x="2737268" y="2763983"/>
              <a:ext cx="15801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CD5E5B3-3DAB-49C0-AB80-B99DC33C3A1A}"/>
                </a:ext>
              </a:extLst>
            </p:cNvPr>
            <p:cNvCxnSpPr/>
            <p:nvPr/>
          </p:nvCxnSpPr>
          <p:spPr>
            <a:xfrm flipV="1">
              <a:off x="4317423" y="2618511"/>
              <a:ext cx="0" cy="14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FAAE24A-0F81-430D-A522-D604C7609350}"/>
                </a:ext>
              </a:extLst>
            </p:cNvPr>
            <p:cNvCxnSpPr/>
            <p:nvPr/>
          </p:nvCxnSpPr>
          <p:spPr>
            <a:xfrm flipV="1">
              <a:off x="5467815" y="2613314"/>
              <a:ext cx="0" cy="4675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4F453821-F333-4F0B-838B-3BD91A0D0563}"/>
                </a:ext>
              </a:extLst>
            </p:cNvPr>
            <p:cNvSpPr txBox="1"/>
            <p:nvPr/>
          </p:nvSpPr>
          <p:spPr>
            <a:xfrm>
              <a:off x="5229820" y="3050529"/>
              <a:ext cx="452368" cy="261610"/>
            </a:xfrm>
            <a:prstGeom prst="rect">
              <a:avLst/>
            </a:prstGeom>
            <a:noFill/>
          </p:spPr>
          <p:txBody>
            <a:bodyPr wrap="none" rtlCol="0">
              <a:spAutoFit/>
            </a:bodyPr>
            <a:lstStyle/>
            <a:p>
              <a:r>
                <a:rPr lang="en-US" sz="1100"/>
                <a:t>ISBN</a:t>
              </a:r>
            </a:p>
          </p:txBody>
        </p:sp>
        <p:cxnSp>
          <p:nvCxnSpPr>
            <p:cNvPr id="37" name="Straight Connector 36">
              <a:extLst>
                <a:ext uri="{FF2B5EF4-FFF2-40B4-BE49-F238E27FC236}">
                  <a16:creationId xmlns:a16="http://schemas.microsoft.com/office/drawing/2014/main" id="{F942AB88-5693-4D50-9802-D9863E1D9B50}"/>
                </a:ext>
              </a:extLst>
            </p:cNvPr>
            <p:cNvCxnSpPr/>
            <p:nvPr/>
          </p:nvCxnSpPr>
          <p:spPr>
            <a:xfrm>
              <a:off x="2747659" y="2905939"/>
              <a:ext cx="24539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217220D-02A4-4117-A078-81073C190F7F}"/>
                </a:ext>
              </a:extLst>
            </p:cNvPr>
            <p:cNvCxnSpPr/>
            <p:nvPr/>
          </p:nvCxnSpPr>
          <p:spPr>
            <a:xfrm flipV="1">
              <a:off x="5190259" y="2763983"/>
              <a:ext cx="0" cy="1142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5BBE370-30D0-46CA-AAC9-29F914245D20}"/>
                </a:ext>
              </a:extLst>
            </p:cNvPr>
            <p:cNvCxnSpPr/>
            <p:nvPr/>
          </p:nvCxnSpPr>
          <p:spPr>
            <a:xfrm>
              <a:off x="5201613" y="2763983"/>
              <a:ext cx="11524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14F1D9E-9846-4B5A-89C8-E659B2B0985E}"/>
                </a:ext>
              </a:extLst>
            </p:cNvPr>
            <p:cNvCxnSpPr/>
            <p:nvPr/>
          </p:nvCxnSpPr>
          <p:spPr>
            <a:xfrm flipV="1">
              <a:off x="5932563" y="2770397"/>
              <a:ext cx="0" cy="4675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376A9869-0D11-468D-A0C3-C2D15D5CC4FB}"/>
                </a:ext>
              </a:extLst>
            </p:cNvPr>
            <p:cNvSpPr txBox="1"/>
            <p:nvPr/>
          </p:nvSpPr>
          <p:spPr>
            <a:xfrm>
              <a:off x="5607944" y="3204557"/>
              <a:ext cx="716863" cy="261610"/>
            </a:xfrm>
            <a:prstGeom prst="rect">
              <a:avLst/>
            </a:prstGeom>
            <a:noFill/>
          </p:spPr>
          <p:txBody>
            <a:bodyPr wrap="none" rtlCol="0">
              <a:spAutoFit/>
            </a:bodyPr>
            <a:lstStyle/>
            <a:p>
              <a:r>
                <a:rPr lang="en-US" sz="1100"/>
                <a:t>Publisher</a:t>
              </a:r>
            </a:p>
          </p:txBody>
        </p:sp>
      </p:grpSp>
      <p:sp>
        <p:nvSpPr>
          <p:cNvPr id="42" name="TextBox 41">
            <a:extLst>
              <a:ext uri="{FF2B5EF4-FFF2-40B4-BE49-F238E27FC236}">
                <a16:creationId xmlns:a16="http://schemas.microsoft.com/office/drawing/2014/main" id="{7D2625F7-BF84-4044-9472-C5749BA749B7}"/>
              </a:ext>
            </a:extLst>
          </p:cNvPr>
          <p:cNvSpPr txBox="1"/>
          <p:nvPr/>
        </p:nvSpPr>
        <p:spPr>
          <a:xfrm>
            <a:off x="2502367" y="2382582"/>
            <a:ext cx="2351862" cy="369332"/>
          </a:xfrm>
          <a:prstGeom prst="rect">
            <a:avLst/>
          </a:prstGeom>
          <a:noFill/>
        </p:spPr>
        <p:txBody>
          <a:bodyPr wrap="none" rtlCol="0">
            <a:spAutoFit/>
          </a:bodyPr>
          <a:lstStyle/>
          <a:p>
            <a:r>
              <a:rPr lang="en-US"/>
              <a:t>Null-terminated strings</a:t>
            </a:r>
          </a:p>
        </p:txBody>
      </p:sp>
      <p:cxnSp>
        <p:nvCxnSpPr>
          <p:cNvPr id="44" name="Straight Arrow Connector 43">
            <a:extLst>
              <a:ext uri="{FF2B5EF4-FFF2-40B4-BE49-F238E27FC236}">
                <a16:creationId xmlns:a16="http://schemas.microsoft.com/office/drawing/2014/main" id="{C5A9D56A-A25A-478A-97F3-8C02B4BB41FC}"/>
              </a:ext>
            </a:extLst>
          </p:cNvPr>
          <p:cNvCxnSpPr>
            <a:stCxn id="42" idx="2"/>
          </p:cNvCxnSpPr>
          <p:nvPr/>
        </p:nvCxnSpPr>
        <p:spPr>
          <a:xfrm flipH="1">
            <a:off x="3217634" y="2751914"/>
            <a:ext cx="460664" cy="7238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A8178824-EF17-48F8-8DE0-CC457294A081}"/>
              </a:ext>
            </a:extLst>
          </p:cNvPr>
          <p:cNvCxnSpPr>
            <a:stCxn id="42" idx="2"/>
            <a:endCxn id="19" idx="0"/>
          </p:cNvCxnSpPr>
          <p:nvPr/>
        </p:nvCxnSpPr>
        <p:spPr>
          <a:xfrm>
            <a:off x="3678298" y="2751914"/>
            <a:ext cx="6085" cy="772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B3A38B0C-0DC4-4336-8C55-14A02B8B0A02}"/>
              </a:ext>
            </a:extLst>
          </p:cNvPr>
          <p:cNvSpPr txBox="1"/>
          <p:nvPr/>
        </p:nvSpPr>
        <p:spPr>
          <a:xfrm>
            <a:off x="1363851" y="5734372"/>
            <a:ext cx="1611329" cy="646331"/>
          </a:xfrm>
          <a:prstGeom prst="rect">
            <a:avLst/>
          </a:prstGeom>
          <a:noFill/>
        </p:spPr>
        <p:txBody>
          <a:bodyPr wrap="square" rtlCol="0">
            <a:spAutoFit/>
          </a:bodyPr>
          <a:lstStyle/>
          <a:p>
            <a:r>
              <a:rPr lang="en-US"/>
              <a:t>Seconds since epoch</a:t>
            </a:r>
          </a:p>
        </p:txBody>
      </p:sp>
      <p:cxnSp>
        <p:nvCxnSpPr>
          <p:cNvPr id="49" name="Straight Arrow Connector 48">
            <a:extLst>
              <a:ext uri="{FF2B5EF4-FFF2-40B4-BE49-F238E27FC236}">
                <a16:creationId xmlns:a16="http://schemas.microsoft.com/office/drawing/2014/main" id="{215DFFF1-4163-4778-BB15-DC2B2ABF1984}"/>
              </a:ext>
            </a:extLst>
          </p:cNvPr>
          <p:cNvCxnSpPr>
            <a:stCxn id="47" idx="0"/>
          </p:cNvCxnSpPr>
          <p:nvPr/>
        </p:nvCxnSpPr>
        <p:spPr>
          <a:xfrm flipV="1">
            <a:off x="2169516" y="5247691"/>
            <a:ext cx="597846" cy="4866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Right Brace 49">
            <a:extLst>
              <a:ext uri="{FF2B5EF4-FFF2-40B4-BE49-F238E27FC236}">
                <a16:creationId xmlns:a16="http://schemas.microsoft.com/office/drawing/2014/main" id="{7F23E948-5B5A-40C3-BAD0-1175C7C16F8F}"/>
              </a:ext>
            </a:extLst>
          </p:cNvPr>
          <p:cNvSpPr/>
          <p:nvPr/>
        </p:nvSpPr>
        <p:spPr>
          <a:xfrm>
            <a:off x="6478292" y="4069360"/>
            <a:ext cx="527521" cy="73775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a:extLst>
              <a:ext uri="{FF2B5EF4-FFF2-40B4-BE49-F238E27FC236}">
                <a16:creationId xmlns:a16="http://schemas.microsoft.com/office/drawing/2014/main" id="{55D3800F-45EB-49D0-AAC7-C4A7710DD452}"/>
              </a:ext>
            </a:extLst>
          </p:cNvPr>
          <p:cNvSpPr txBox="1"/>
          <p:nvPr/>
        </p:nvSpPr>
        <p:spPr>
          <a:xfrm>
            <a:off x="7020507" y="4226112"/>
            <a:ext cx="829073" cy="646331"/>
          </a:xfrm>
          <a:prstGeom prst="rect">
            <a:avLst/>
          </a:prstGeom>
          <a:noFill/>
        </p:spPr>
        <p:txBody>
          <a:bodyPr wrap="none" rtlCol="0">
            <a:spAutoFit/>
          </a:bodyPr>
          <a:lstStyle/>
          <a:p>
            <a:r>
              <a:rPr lang="en-US"/>
              <a:t>Big</a:t>
            </a:r>
          </a:p>
          <a:p>
            <a:r>
              <a:rPr lang="en-US"/>
              <a:t>endian</a:t>
            </a:r>
          </a:p>
        </p:txBody>
      </p:sp>
      <p:pic>
        <p:nvPicPr>
          <p:cNvPr id="52" name="Picture 51">
            <a:extLst>
              <a:ext uri="{FF2B5EF4-FFF2-40B4-BE49-F238E27FC236}">
                <a16:creationId xmlns:a16="http://schemas.microsoft.com/office/drawing/2014/main" id="{DD3B1212-EB3C-4C3C-8411-A41FD689DDB9}"/>
              </a:ext>
            </a:extLst>
          </p:cNvPr>
          <p:cNvPicPr>
            <a:picLocks noChangeAspect="1"/>
          </p:cNvPicPr>
          <p:nvPr/>
        </p:nvPicPr>
        <p:blipFill rotWithShape="1">
          <a:blip r:embed="rId3"/>
          <a:srcRect l="4175" t="20044" r="7197" b="17899"/>
          <a:stretch/>
        </p:blipFill>
        <p:spPr>
          <a:xfrm>
            <a:off x="7919814" y="434813"/>
            <a:ext cx="4237751" cy="3907163"/>
          </a:xfrm>
          <a:prstGeom prst="rect">
            <a:avLst/>
          </a:prstGeom>
        </p:spPr>
      </p:pic>
      <p:sp>
        <p:nvSpPr>
          <p:cNvPr id="53" name="Rectangle 52">
            <a:extLst>
              <a:ext uri="{FF2B5EF4-FFF2-40B4-BE49-F238E27FC236}">
                <a16:creationId xmlns:a16="http://schemas.microsoft.com/office/drawing/2014/main" id="{C31E524E-86FB-41C4-9A25-CE910041A438}"/>
              </a:ext>
            </a:extLst>
          </p:cNvPr>
          <p:cNvSpPr/>
          <p:nvPr/>
        </p:nvSpPr>
        <p:spPr>
          <a:xfrm>
            <a:off x="8253578" y="4223215"/>
            <a:ext cx="3831433" cy="369332"/>
          </a:xfrm>
          <a:prstGeom prst="rect">
            <a:avLst/>
          </a:prstGeom>
        </p:spPr>
        <p:txBody>
          <a:bodyPr wrap="none">
            <a:spAutoFit/>
          </a:bodyPr>
          <a:lstStyle/>
          <a:p>
            <a:r>
              <a:rPr lang="en-US">
                <a:hlinkClick r:id="rId4"/>
              </a:rPr>
              <a:t>https://www.iban.com/currency-codes</a:t>
            </a:r>
            <a:endParaRPr lang="en-US"/>
          </a:p>
        </p:txBody>
      </p:sp>
      <p:cxnSp>
        <p:nvCxnSpPr>
          <p:cNvPr id="55" name="Straight Arrow Connector 54">
            <a:extLst>
              <a:ext uri="{FF2B5EF4-FFF2-40B4-BE49-F238E27FC236}">
                <a16:creationId xmlns:a16="http://schemas.microsoft.com/office/drawing/2014/main" id="{05B16FE8-8018-4872-A145-ECA89DF6D228}"/>
              </a:ext>
            </a:extLst>
          </p:cNvPr>
          <p:cNvCxnSpPr>
            <a:endCxn id="27" idx="2"/>
          </p:cNvCxnSpPr>
          <p:nvPr/>
        </p:nvCxnSpPr>
        <p:spPr>
          <a:xfrm flipV="1">
            <a:off x="3775393" y="5251362"/>
            <a:ext cx="80396" cy="9479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A074C5BF-2DB4-4F1D-8BB4-4C46D14D38FF}"/>
              </a:ext>
            </a:extLst>
          </p:cNvPr>
          <p:cNvSpPr txBox="1"/>
          <p:nvPr/>
        </p:nvSpPr>
        <p:spPr>
          <a:xfrm>
            <a:off x="3377131" y="6200226"/>
            <a:ext cx="957313" cy="369332"/>
          </a:xfrm>
          <a:prstGeom prst="rect">
            <a:avLst/>
          </a:prstGeom>
          <a:noFill/>
        </p:spPr>
        <p:txBody>
          <a:bodyPr wrap="none" rtlCol="0">
            <a:spAutoFit/>
          </a:bodyPr>
          <a:lstStyle/>
          <a:p>
            <a:r>
              <a:rPr lang="en-US"/>
              <a:t>Number</a:t>
            </a:r>
          </a:p>
        </p:txBody>
      </p:sp>
      <p:cxnSp>
        <p:nvCxnSpPr>
          <p:cNvPr id="58" name="Straight Connector 57">
            <a:extLst>
              <a:ext uri="{FF2B5EF4-FFF2-40B4-BE49-F238E27FC236}">
                <a16:creationId xmlns:a16="http://schemas.microsoft.com/office/drawing/2014/main" id="{46095F2C-9C1A-4323-8AA2-CCE6459789F6}"/>
              </a:ext>
            </a:extLst>
          </p:cNvPr>
          <p:cNvCxnSpPr>
            <a:stCxn id="56" idx="3"/>
          </p:cNvCxnSpPr>
          <p:nvPr/>
        </p:nvCxnSpPr>
        <p:spPr>
          <a:xfrm flipV="1">
            <a:off x="4334444" y="6340576"/>
            <a:ext cx="7056810" cy="44316"/>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A6B070EB-C2CD-40B7-9AF7-412EC62F65ED}"/>
              </a:ext>
            </a:extLst>
          </p:cNvPr>
          <p:cNvCxnSpPr/>
          <p:nvPr/>
        </p:nvCxnSpPr>
        <p:spPr>
          <a:xfrm flipV="1">
            <a:off x="11406753" y="3705622"/>
            <a:ext cx="185979" cy="2624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CAEA8FA7-2781-44C0-8F00-A49A9816F3D8}"/>
              </a:ext>
            </a:extLst>
          </p:cNvPr>
          <p:cNvSpPr txBox="1"/>
          <p:nvPr/>
        </p:nvSpPr>
        <p:spPr>
          <a:xfrm>
            <a:off x="4133871" y="5842861"/>
            <a:ext cx="2391873" cy="369332"/>
          </a:xfrm>
          <a:prstGeom prst="rect">
            <a:avLst/>
          </a:prstGeom>
          <a:noFill/>
        </p:spPr>
        <p:txBody>
          <a:bodyPr wrap="none" rtlCol="0">
            <a:spAutoFit/>
          </a:bodyPr>
          <a:lstStyle/>
          <a:p>
            <a:r>
              <a:rPr lang="en-US"/>
              <a:t>Unsigned 16-bit integer</a:t>
            </a:r>
          </a:p>
        </p:txBody>
      </p:sp>
      <p:cxnSp>
        <p:nvCxnSpPr>
          <p:cNvPr id="63" name="Straight Arrow Connector 62">
            <a:extLst>
              <a:ext uri="{FF2B5EF4-FFF2-40B4-BE49-F238E27FC236}">
                <a16:creationId xmlns:a16="http://schemas.microsoft.com/office/drawing/2014/main" id="{13D6F2E3-7F82-43BE-9C41-D074127F37C6}"/>
              </a:ext>
            </a:extLst>
          </p:cNvPr>
          <p:cNvCxnSpPr>
            <a:endCxn id="31" idx="2"/>
          </p:cNvCxnSpPr>
          <p:nvPr/>
        </p:nvCxnSpPr>
        <p:spPr>
          <a:xfrm flipH="1" flipV="1">
            <a:off x="4457037" y="5251362"/>
            <a:ext cx="107952" cy="5747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950561DF-DBD7-4B06-9CF2-3F68ECD446A7}"/>
              </a:ext>
            </a:extLst>
          </p:cNvPr>
          <p:cNvSpPr txBox="1"/>
          <p:nvPr/>
        </p:nvSpPr>
        <p:spPr>
          <a:xfrm>
            <a:off x="4949633" y="5485005"/>
            <a:ext cx="2351862" cy="369332"/>
          </a:xfrm>
          <a:prstGeom prst="rect">
            <a:avLst/>
          </a:prstGeom>
          <a:noFill/>
        </p:spPr>
        <p:txBody>
          <a:bodyPr wrap="none" rtlCol="0">
            <a:spAutoFit/>
          </a:bodyPr>
          <a:lstStyle/>
          <a:p>
            <a:r>
              <a:rPr lang="en-US"/>
              <a:t>Null-terminated strings</a:t>
            </a:r>
          </a:p>
        </p:txBody>
      </p:sp>
      <p:cxnSp>
        <p:nvCxnSpPr>
          <p:cNvPr id="66" name="Straight Arrow Connector 65">
            <a:extLst>
              <a:ext uri="{FF2B5EF4-FFF2-40B4-BE49-F238E27FC236}">
                <a16:creationId xmlns:a16="http://schemas.microsoft.com/office/drawing/2014/main" id="{0CC2833E-88C4-4838-8C6D-48306A258745}"/>
              </a:ext>
            </a:extLst>
          </p:cNvPr>
          <p:cNvCxnSpPr>
            <a:cxnSpLocks/>
            <a:endCxn id="36" idx="2"/>
          </p:cNvCxnSpPr>
          <p:nvPr/>
        </p:nvCxnSpPr>
        <p:spPr>
          <a:xfrm flipH="1" flipV="1">
            <a:off x="5256761" y="5240972"/>
            <a:ext cx="73046" cy="3097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55820BDC-C862-4A1E-B2F1-A5A2BE2A239E}"/>
              </a:ext>
            </a:extLst>
          </p:cNvPr>
          <p:cNvCxnSpPr/>
          <p:nvPr/>
        </p:nvCxnSpPr>
        <p:spPr>
          <a:xfrm flipV="1">
            <a:off x="5329807" y="5378037"/>
            <a:ext cx="294107" cy="1726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009950"/>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408C00E-793E-4D08-A00E-79FA5FEDC008}"/>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grpSp>
        <p:nvGrpSpPr>
          <p:cNvPr id="5" name="Group 4">
            <a:extLst>
              <a:ext uri="{FF2B5EF4-FFF2-40B4-BE49-F238E27FC236}">
                <a16:creationId xmlns:a16="http://schemas.microsoft.com/office/drawing/2014/main" id="{A5D47FCF-123D-46B6-A277-4BC1F54B9B72}"/>
              </a:ext>
            </a:extLst>
          </p:cNvPr>
          <p:cNvGrpSpPr/>
          <p:nvPr/>
        </p:nvGrpSpPr>
        <p:grpSpPr>
          <a:xfrm>
            <a:off x="3334986" y="96984"/>
            <a:ext cx="4605237" cy="9873210"/>
            <a:chOff x="2854538" y="299461"/>
            <a:chExt cx="4605237" cy="9873210"/>
          </a:xfrm>
        </p:grpSpPr>
        <p:sp>
          <p:nvSpPr>
            <p:cNvPr id="6" name="Rectangle 5">
              <a:extLst>
                <a:ext uri="{FF2B5EF4-FFF2-40B4-BE49-F238E27FC236}">
                  <a16:creationId xmlns:a16="http://schemas.microsoft.com/office/drawing/2014/main" id="{C1FD849F-CAAB-4B07-A76D-5B360217EFCF}"/>
                </a:ext>
              </a:extLst>
            </p:cNvPr>
            <p:cNvSpPr/>
            <p:nvPr/>
          </p:nvSpPr>
          <p:spPr>
            <a:xfrm>
              <a:off x="4758146" y="3154476"/>
              <a:ext cx="798022" cy="5444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DFDL</a:t>
              </a:r>
            </a:p>
            <a:p>
              <a:pPr algn="ctr"/>
              <a:r>
                <a:rPr lang="en-US" sz="1100">
                  <a:solidFill>
                    <a:schemeClr val="tx1"/>
                  </a:solidFill>
                </a:rPr>
                <a:t>processor</a:t>
              </a:r>
            </a:p>
          </p:txBody>
        </p:sp>
        <p:sp>
          <p:nvSpPr>
            <p:cNvPr id="7" name="Rectangle: Folded Corner 6">
              <a:extLst>
                <a:ext uri="{FF2B5EF4-FFF2-40B4-BE49-F238E27FC236}">
                  <a16:creationId xmlns:a16="http://schemas.microsoft.com/office/drawing/2014/main" id="{8B83CBE1-6806-4B68-9F26-9D44DDD7F59D}"/>
                </a:ext>
              </a:extLst>
            </p:cNvPr>
            <p:cNvSpPr/>
            <p:nvPr/>
          </p:nvSpPr>
          <p:spPr>
            <a:xfrm>
              <a:off x="3292336" y="3060122"/>
              <a:ext cx="873438" cy="737755"/>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DFDL</a:t>
              </a:r>
            </a:p>
            <a:p>
              <a:pPr algn="ctr"/>
              <a:r>
                <a:rPr lang="en-US" sz="1100"/>
                <a:t>schema</a:t>
              </a:r>
            </a:p>
          </p:txBody>
        </p:sp>
        <p:cxnSp>
          <p:nvCxnSpPr>
            <p:cNvPr id="8" name="Straight Arrow Connector 7">
              <a:extLst>
                <a:ext uri="{FF2B5EF4-FFF2-40B4-BE49-F238E27FC236}">
                  <a16:creationId xmlns:a16="http://schemas.microsoft.com/office/drawing/2014/main" id="{3FC21940-60DF-4621-944E-241FEB9E65E5}"/>
                </a:ext>
              </a:extLst>
            </p:cNvPr>
            <p:cNvCxnSpPr>
              <a:endCxn id="6" idx="0"/>
            </p:cNvCxnSpPr>
            <p:nvPr/>
          </p:nvCxnSpPr>
          <p:spPr>
            <a:xfrm>
              <a:off x="5157157" y="2697796"/>
              <a:ext cx="0" cy="4566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F07ED0D-CBB6-4336-902D-1D9CE6D44302}"/>
                </a:ext>
              </a:extLst>
            </p:cNvPr>
            <p:cNvCxnSpPr>
              <a:stCxn id="7" idx="3"/>
              <a:endCxn id="6" idx="1"/>
            </p:cNvCxnSpPr>
            <p:nvPr/>
          </p:nvCxnSpPr>
          <p:spPr>
            <a:xfrm flipV="1">
              <a:off x="4165774" y="3426718"/>
              <a:ext cx="592372" cy="22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F2D247CF-A745-4224-BA64-66B304203945}"/>
                </a:ext>
              </a:extLst>
            </p:cNvPr>
            <p:cNvCxnSpPr/>
            <p:nvPr/>
          </p:nvCxnSpPr>
          <p:spPr>
            <a:xfrm>
              <a:off x="5157157" y="3698959"/>
              <a:ext cx="0" cy="4566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5AF0ABBB-A868-409A-9DBF-7770C97C0063}"/>
                </a:ext>
              </a:extLst>
            </p:cNvPr>
            <p:cNvPicPr>
              <a:picLocks noChangeAspect="1"/>
            </p:cNvPicPr>
            <p:nvPr/>
          </p:nvPicPr>
          <p:blipFill rotWithShape="1">
            <a:blip r:embed="rId2"/>
            <a:srcRect l="273" t="15027" r="61955" b="48011"/>
            <a:stretch/>
          </p:blipFill>
          <p:spPr>
            <a:xfrm>
              <a:off x="2854538" y="299461"/>
              <a:ext cx="4605237" cy="2394065"/>
            </a:xfrm>
            <a:prstGeom prst="rect">
              <a:avLst/>
            </a:prstGeom>
          </p:spPr>
        </p:pic>
        <p:sp>
          <p:nvSpPr>
            <p:cNvPr id="12" name="Rectangle 11">
              <a:extLst>
                <a:ext uri="{FF2B5EF4-FFF2-40B4-BE49-F238E27FC236}">
                  <a16:creationId xmlns:a16="http://schemas.microsoft.com/office/drawing/2014/main" id="{B95A3DBD-A355-440B-9234-1D0374A09F2A}"/>
                </a:ext>
              </a:extLst>
            </p:cNvPr>
            <p:cNvSpPr/>
            <p:nvPr/>
          </p:nvSpPr>
          <p:spPr>
            <a:xfrm>
              <a:off x="3519298" y="4155639"/>
              <a:ext cx="3275716" cy="6017032"/>
            </a:xfrm>
            <a:prstGeom prst="rect">
              <a:avLst/>
            </a:prstGeom>
            <a:ln>
              <a:solidFill>
                <a:schemeClr val="tx1"/>
              </a:solidFill>
            </a:ln>
          </p:spPr>
          <p:txBody>
            <a:bodyPr wrap="square">
              <a:spAutoFit/>
            </a:bodyPr>
            <a:lstStyle/>
            <a:p>
              <a:r>
                <a:rPr lang="en-US" sz="1100">
                  <a:solidFill>
                    <a:srgbClr val="000096"/>
                  </a:solidFill>
                  <a:highlight>
                    <a:srgbClr val="FFFFFF"/>
                  </a:highlight>
                </a:rPr>
                <a:t>&lt;Books&gt;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&lt;Book&gt;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&lt;Title&gt;</a:t>
              </a:r>
              <a:r>
                <a:rPr lang="en-US" sz="1100">
                  <a:solidFill>
                    <a:srgbClr val="000000"/>
                  </a:solidFill>
                  <a:highlight>
                    <a:srgbClr val="FFFFFF"/>
                  </a:highlight>
                </a:rPr>
                <a:t>My Life and Times</a:t>
              </a:r>
              <a:r>
                <a:rPr lang="en-US" sz="1100">
                  <a:solidFill>
                    <a:srgbClr val="000096"/>
                  </a:solidFill>
                  <a:highlight>
                    <a:srgbClr val="FFFFFF"/>
                  </a:highlight>
                </a:rPr>
                <a:t>&lt;/Title&gt;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&lt;Author&gt;</a:t>
              </a:r>
              <a:r>
                <a:rPr lang="en-US" sz="1100">
                  <a:solidFill>
                    <a:srgbClr val="000000"/>
                  </a:solidFill>
                  <a:highlight>
                    <a:srgbClr val="FFFFFF"/>
                  </a:highlight>
                </a:rPr>
                <a:t>Paul McCartney</a:t>
              </a:r>
              <a:r>
                <a:rPr lang="en-US" sz="1100">
                  <a:solidFill>
                    <a:srgbClr val="000096"/>
                  </a:solidFill>
                  <a:highlight>
                    <a:srgbClr val="FFFFFF"/>
                  </a:highlight>
                </a:rPr>
                <a:t>&lt;/Author&gt;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&lt;Date&gt;</a:t>
              </a:r>
              <a:r>
                <a:rPr lang="en-US" sz="1100">
                  <a:solidFill>
                    <a:srgbClr val="000000"/>
                  </a:solidFill>
                  <a:highlight>
                    <a:srgbClr val="FFFFFF"/>
                  </a:highlight>
                </a:rPr>
                <a:t>1998</a:t>
              </a:r>
              <a:r>
                <a:rPr lang="en-US" sz="1100">
                  <a:solidFill>
                    <a:srgbClr val="000096"/>
                  </a:solidFill>
                  <a:highlight>
                    <a:srgbClr val="FFFFFF"/>
                  </a:highlight>
                </a:rPr>
                <a:t>&lt;/Date&gt;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&lt;Cost&gt;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&lt;Currency&gt;</a:t>
              </a:r>
              <a:r>
                <a:rPr lang="en-US" sz="1100">
                  <a:solidFill>
                    <a:srgbClr val="000000"/>
                  </a:solidFill>
                  <a:highlight>
                    <a:srgbClr val="FFFFFF"/>
                  </a:highlight>
                </a:rPr>
                <a:t>US Dollar</a:t>
              </a:r>
              <a:r>
                <a:rPr lang="en-US" sz="1100">
                  <a:solidFill>
                    <a:srgbClr val="000096"/>
                  </a:solidFill>
                  <a:highlight>
                    <a:srgbClr val="FFFFFF"/>
                  </a:highlight>
                </a:rPr>
                <a:t>&lt;/Currency&gt;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&lt;Amount&gt;</a:t>
              </a:r>
              <a:r>
                <a:rPr lang="en-US" sz="1100">
                  <a:solidFill>
                    <a:srgbClr val="000000"/>
                  </a:solidFill>
                  <a:highlight>
                    <a:srgbClr val="FFFFFF"/>
                  </a:highlight>
                </a:rPr>
                <a:t>19.95</a:t>
              </a:r>
              <a:r>
                <a:rPr lang="en-US" sz="1100">
                  <a:solidFill>
                    <a:srgbClr val="000096"/>
                  </a:solidFill>
                  <a:highlight>
                    <a:srgbClr val="FFFFFF"/>
                  </a:highlight>
                </a:rPr>
                <a:t>&lt;/Amount&gt;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&lt;/Cost&gt;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&lt;ISBN&gt;</a:t>
              </a:r>
              <a:r>
                <a:rPr lang="en-US" sz="1100">
                  <a:solidFill>
                    <a:srgbClr val="000000"/>
                  </a:solidFill>
                  <a:highlight>
                    <a:srgbClr val="FFFFFF"/>
                  </a:highlight>
                </a:rPr>
                <a:t>1-56592-235-2</a:t>
              </a:r>
              <a:r>
                <a:rPr lang="en-US" sz="1100">
                  <a:solidFill>
                    <a:srgbClr val="000096"/>
                  </a:solidFill>
                  <a:highlight>
                    <a:srgbClr val="FFFFFF"/>
                  </a:highlight>
                </a:rPr>
                <a:t>&lt;/ISBN&gt;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&lt;Publisher&gt;</a:t>
              </a:r>
              <a:r>
                <a:rPr lang="en-US" sz="1100">
                  <a:solidFill>
                    <a:srgbClr val="000000"/>
                  </a:solidFill>
                  <a:highlight>
                    <a:srgbClr val="FFFFFF"/>
                  </a:highlight>
                </a:rPr>
                <a:t>McMillin Publishing</a:t>
              </a:r>
              <a:r>
                <a:rPr lang="en-US" sz="1100">
                  <a:solidFill>
                    <a:srgbClr val="000096"/>
                  </a:solidFill>
                  <a:highlight>
                    <a:srgbClr val="FFFFFF"/>
                  </a:highlight>
                </a:rPr>
                <a:t>&lt;/Publisher&gt;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&lt;/Book&gt;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&lt;Book&gt;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&lt;Title&gt;</a:t>
              </a:r>
              <a:r>
                <a:rPr lang="en-US" sz="1100">
                  <a:solidFill>
                    <a:srgbClr val="000000"/>
                  </a:solidFill>
                  <a:highlight>
                    <a:srgbClr val="FFFFFF"/>
                  </a:highlight>
                </a:rPr>
                <a:t>Illusions</a:t>
              </a:r>
              <a:r>
                <a:rPr lang="en-US" sz="1100">
                  <a:solidFill>
                    <a:srgbClr val="000096"/>
                  </a:solidFill>
                  <a:highlight>
                    <a:srgbClr val="FFFFFF"/>
                  </a:highlight>
                </a:rPr>
                <a:t>&lt;/Title&gt;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&lt;Author&gt;</a:t>
              </a:r>
              <a:r>
                <a:rPr lang="en-US" sz="1100">
                  <a:solidFill>
                    <a:srgbClr val="000000"/>
                  </a:solidFill>
                  <a:highlight>
                    <a:srgbClr val="FFFFFF"/>
                  </a:highlight>
                </a:rPr>
                <a:t>Richard Bach</a:t>
              </a:r>
              <a:r>
                <a:rPr lang="en-US" sz="1100">
                  <a:solidFill>
                    <a:srgbClr val="000096"/>
                  </a:solidFill>
                  <a:highlight>
                    <a:srgbClr val="FFFFFF"/>
                  </a:highlight>
                </a:rPr>
                <a:t>&lt;/Author&gt;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&lt;Date&gt;</a:t>
              </a:r>
              <a:r>
                <a:rPr lang="en-US" sz="1100">
                  <a:solidFill>
                    <a:srgbClr val="000000"/>
                  </a:solidFill>
                  <a:highlight>
                    <a:srgbClr val="FFFFFF"/>
                  </a:highlight>
                </a:rPr>
                <a:t>1977</a:t>
              </a:r>
              <a:r>
                <a:rPr lang="en-US" sz="1100">
                  <a:solidFill>
                    <a:srgbClr val="000096"/>
                  </a:solidFill>
                  <a:highlight>
                    <a:srgbClr val="FFFFFF"/>
                  </a:highlight>
                </a:rPr>
                <a:t>&lt;/Date&gt;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&lt;Cost&gt;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&lt;Currency&gt;</a:t>
              </a:r>
              <a:r>
                <a:rPr lang="en-US" sz="1100">
                  <a:solidFill>
                    <a:srgbClr val="000000"/>
                  </a:solidFill>
                  <a:highlight>
                    <a:srgbClr val="FFFFFF"/>
                  </a:highlight>
                </a:rPr>
                <a:t>US Dollar</a:t>
              </a:r>
              <a:r>
                <a:rPr lang="en-US" sz="1100">
                  <a:solidFill>
                    <a:srgbClr val="000096"/>
                  </a:solidFill>
                  <a:highlight>
                    <a:srgbClr val="FFFFFF"/>
                  </a:highlight>
                </a:rPr>
                <a:t>&lt;/Currency&gt;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&lt;Amount&gt;</a:t>
              </a:r>
              <a:r>
                <a:rPr lang="en-US" sz="1100">
                  <a:solidFill>
                    <a:srgbClr val="000000"/>
                  </a:solidFill>
                  <a:highlight>
                    <a:srgbClr val="FFFFFF"/>
                  </a:highlight>
                </a:rPr>
                <a:t>9.95</a:t>
              </a:r>
              <a:r>
                <a:rPr lang="en-US" sz="1100">
                  <a:solidFill>
                    <a:srgbClr val="000096"/>
                  </a:solidFill>
                  <a:highlight>
                    <a:srgbClr val="FFFFFF"/>
                  </a:highlight>
                </a:rPr>
                <a:t>&lt;/Amount&gt;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&lt;/Cost&gt;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&lt;ISBN&gt;</a:t>
              </a:r>
              <a:r>
                <a:rPr lang="en-US" sz="1100">
                  <a:solidFill>
                    <a:srgbClr val="000000"/>
                  </a:solidFill>
                  <a:highlight>
                    <a:srgbClr val="FFFFFF"/>
                  </a:highlight>
                </a:rPr>
                <a:t>0-440-34319-4</a:t>
              </a:r>
              <a:r>
                <a:rPr lang="en-US" sz="1100">
                  <a:solidFill>
                    <a:srgbClr val="000096"/>
                  </a:solidFill>
                  <a:highlight>
                    <a:srgbClr val="FFFFFF"/>
                  </a:highlight>
                </a:rPr>
                <a:t>&lt;/ISBN&gt;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&lt;Publisher&gt;</a:t>
              </a:r>
              <a:r>
                <a:rPr lang="en-US" sz="1100">
                  <a:solidFill>
                    <a:srgbClr val="000000"/>
                  </a:solidFill>
                  <a:highlight>
                    <a:srgbClr val="FFFFFF"/>
                  </a:highlight>
                </a:rPr>
                <a:t>Dell Publishing Co.</a:t>
              </a:r>
              <a:r>
                <a:rPr lang="en-US" sz="1100">
                  <a:solidFill>
                    <a:srgbClr val="000096"/>
                  </a:solidFill>
                  <a:highlight>
                    <a:srgbClr val="FFFFFF"/>
                  </a:highlight>
                </a:rPr>
                <a:t>&lt;/Publisher&gt;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&lt;/Book&gt;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&lt;Book&gt;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&lt;Title&gt;</a:t>
              </a:r>
              <a:r>
                <a:rPr lang="en-US" sz="1100">
                  <a:solidFill>
                    <a:srgbClr val="000000"/>
                  </a:solidFill>
                  <a:highlight>
                    <a:srgbClr val="FFFFFF"/>
                  </a:highlight>
                </a:rPr>
                <a:t>Why We Sleep</a:t>
              </a:r>
              <a:r>
                <a:rPr lang="en-US" sz="1100">
                  <a:solidFill>
                    <a:srgbClr val="000096"/>
                  </a:solidFill>
                  <a:highlight>
                    <a:srgbClr val="FFFFFF"/>
                  </a:highlight>
                </a:rPr>
                <a:t>&lt;/Title&gt;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&lt;Author&gt;</a:t>
              </a:r>
              <a:r>
                <a:rPr lang="en-US" sz="1100">
                  <a:solidFill>
                    <a:srgbClr val="000000"/>
                  </a:solidFill>
                  <a:highlight>
                    <a:srgbClr val="FFFFFF"/>
                  </a:highlight>
                </a:rPr>
                <a:t>Mathew Walker</a:t>
              </a:r>
              <a:r>
                <a:rPr lang="en-US" sz="1100">
                  <a:solidFill>
                    <a:srgbClr val="000096"/>
                  </a:solidFill>
                  <a:highlight>
                    <a:srgbClr val="FFFFFF"/>
                  </a:highlight>
                </a:rPr>
                <a:t>&lt;/Author&gt;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&lt;Date&gt;</a:t>
              </a:r>
              <a:r>
                <a:rPr lang="en-US" sz="1100">
                  <a:solidFill>
                    <a:srgbClr val="000000"/>
                  </a:solidFill>
                  <a:highlight>
                    <a:srgbClr val="FFFFFF"/>
                  </a:highlight>
                </a:rPr>
                <a:t>2017</a:t>
              </a:r>
              <a:r>
                <a:rPr lang="en-US" sz="1100">
                  <a:solidFill>
                    <a:srgbClr val="000096"/>
                  </a:solidFill>
                  <a:highlight>
                    <a:srgbClr val="FFFFFF"/>
                  </a:highlight>
                </a:rPr>
                <a:t>&lt;/Date&gt;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&lt;Cost&gt;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&lt;Currency&gt;</a:t>
              </a:r>
              <a:r>
                <a:rPr lang="en-US" sz="1100">
                  <a:solidFill>
                    <a:srgbClr val="000000"/>
                  </a:solidFill>
                  <a:highlight>
                    <a:srgbClr val="FFFFFF"/>
                  </a:highlight>
                </a:rPr>
                <a:t>US Dollar</a:t>
              </a:r>
              <a:r>
                <a:rPr lang="en-US" sz="1100">
                  <a:solidFill>
                    <a:srgbClr val="000096"/>
                  </a:solidFill>
                  <a:highlight>
                    <a:srgbClr val="FFFFFF"/>
                  </a:highlight>
                </a:rPr>
                <a:t>&lt;/Currency&gt;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&lt;Amount&gt;</a:t>
              </a:r>
              <a:r>
                <a:rPr lang="en-US" sz="1100">
                  <a:solidFill>
                    <a:srgbClr val="000000"/>
                  </a:solidFill>
                  <a:highlight>
                    <a:srgbClr val="FFFFFF"/>
                  </a:highlight>
                </a:rPr>
                <a:t>18.00</a:t>
              </a:r>
              <a:r>
                <a:rPr lang="en-US" sz="1100">
                  <a:solidFill>
                    <a:srgbClr val="000096"/>
                  </a:solidFill>
                  <a:highlight>
                    <a:srgbClr val="FFFFFF"/>
                  </a:highlight>
                </a:rPr>
                <a:t>&lt;/Amount&gt;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&lt;/Cost&gt;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&lt;ISBN&gt;</a:t>
              </a:r>
              <a:r>
                <a:rPr lang="en-US" sz="1100">
                  <a:solidFill>
                    <a:srgbClr val="000000"/>
                  </a:solidFill>
                  <a:highlight>
                    <a:srgbClr val="FFFFFF"/>
                  </a:highlight>
                </a:rPr>
                <a:t>978-1-5011-4431-8</a:t>
              </a:r>
              <a:r>
                <a:rPr lang="en-US" sz="1100">
                  <a:solidFill>
                    <a:srgbClr val="000096"/>
                  </a:solidFill>
                  <a:highlight>
                    <a:srgbClr val="FFFFFF"/>
                  </a:highlight>
                </a:rPr>
                <a:t>&lt;/ISBN&gt;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&lt;Publisher&gt;</a:t>
              </a:r>
              <a:r>
                <a:rPr lang="en-US" sz="1100">
                  <a:solidFill>
                    <a:srgbClr val="000000"/>
                  </a:solidFill>
                  <a:highlight>
                    <a:srgbClr val="FFFFFF"/>
                  </a:highlight>
                </a:rPr>
                <a:t>Simon </a:t>
              </a:r>
              <a:r>
                <a:rPr lang="en-US" sz="1100">
                  <a:solidFill>
                    <a:srgbClr val="969600"/>
                  </a:solidFill>
                  <a:highlight>
                    <a:srgbClr val="FFFFFF"/>
                  </a:highlight>
                </a:rPr>
                <a:t>&amp;amp;</a:t>
              </a:r>
              <a:r>
                <a:rPr lang="en-US" sz="1100">
                  <a:solidFill>
                    <a:srgbClr val="000000"/>
                  </a:solidFill>
                  <a:highlight>
                    <a:srgbClr val="FFFFFF"/>
                  </a:highlight>
                </a:rPr>
                <a:t> Schuster, Inc.</a:t>
              </a:r>
              <a:r>
                <a:rPr lang="en-US" sz="1100">
                  <a:solidFill>
                    <a:srgbClr val="000096"/>
                  </a:solidFill>
                  <a:highlight>
                    <a:srgbClr val="FFFFFF"/>
                  </a:highlight>
                </a:rPr>
                <a:t>&lt;/Publisher&gt;</a:t>
              </a:r>
              <a:br>
                <a:rPr lang="en-US" sz="1100">
                  <a:solidFill>
                    <a:srgbClr val="000000"/>
                  </a:solidFill>
                  <a:highlight>
                    <a:srgbClr val="FFFFFF"/>
                  </a:highlight>
                </a:rPr>
              </a:br>
              <a:r>
                <a:rPr lang="en-US" sz="1100">
                  <a:solidFill>
                    <a:srgbClr val="000000"/>
                  </a:solidFill>
                  <a:highlight>
                    <a:srgbClr val="FFFFFF"/>
                  </a:highlight>
                </a:rPr>
                <a:t>  </a:t>
              </a:r>
              <a:r>
                <a:rPr lang="en-US" sz="1100">
                  <a:solidFill>
                    <a:srgbClr val="000096"/>
                  </a:solidFill>
                  <a:highlight>
                    <a:srgbClr val="FFFFFF"/>
                  </a:highlight>
                </a:rPr>
                <a:t>&lt;/Book&gt;</a:t>
              </a:r>
              <a:br>
                <a:rPr lang="en-US" sz="1100">
                  <a:solidFill>
                    <a:srgbClr val="000000"/>
                  </a:solidFill>
                  <a:highlight>
                    <a:srgbClr val="FFFFFF"/>
                  </a:highlight>
                </a:rPr>
              </a:br>
              <a:r>
                <a:rPr lang="en-US" sz="1100">
                  <a:solidFill>
                    <a:srgbClr val="000096"/>
                  </a:solidFill>
                  <a:highlight>
                    <a:srgbClr val="FFFFFF"/>
                  </a:highlight>
                </a:rPr>
                <a:t>&lt;/Books&gt;</a:t>
              </a:r>
            </a:p>
          </p:txBody>
        </p:sp>
      </p:grpSp>
      <p:sp>
        <p:nvSpPr>
          <p:cNvPr id="2" name="Rectangle 1">
            <a:extLst>
              <a:ext uri="{FF2B5EF4-FFF2-40B4-BE49-F238E27FC236}">
                <a16:creationId xmlns:a16="http://schemas.microsoft.com/office/drawing/2014/main" id="{B6281BF3-1881-42FD-9D4A-EF6A6061D7FA}"/>
              </a:ext>
            </a:extLst>
          </p:cNvPr>
          <p:cNvSpPr/>
          <p:nvPr/>
        </p:nvSpPr>
        <p:spPr>
          <a:xfrm>
            <a:off x="4169044" y="4680488"/>
            <a:ext cx="1260206" cy="148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2CA7B2F-9166-4958-AC21-F117DF674715}"/>
              </a:ext>
            </a:extLst>
          </p:cNvPr>
          <p:cNvSpPr/>
          <p:nvPr/>
        </p:nvSpPr>
        <p:spPr>
          <a:xfrm>
            <a:off x="4199822" y="6531482"/>
            <a:ext cx="1260206" cy="148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FE0BB576-965B-4893-A648-E76EE58732F0}"/>
              </a:ext>
            </a:extLst>
          </p:cNvPr>
          <p:cNvCxnSpPr/>
          <p:nvPr/>
        </p:nvCxnSpPr>
        <p:spPr>
          <a:xfrm flipH="1">
            <a:off x="5460028" y="4510007"/>
            <a:ext cx="2693372" cy="244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99D52FF-BFCC-454C-978B-B5438D8D031D}"/>
              </a:ext>
            </a:extLst>
          </p:cNvPr>
          <p:cNvCxnSpPr/>
          <p:nvPr/>
        </p:nvCxnSpPr>
        <p:spPr>
          <a:xfrm flipH="1">
            <a:off x="5460028" y="4497645"/>
            <a:ext cx="2693372" cy="21005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FE214BD-5359-4366-8C91-C7F98C52C7E4}"/>
              </a:ext>
            </a:extLst>
          </p:cNvPr>
          <p:cNvSpPr txBox="1"/>
          <p:nvPr/>
        </p:nvSpPr>
        <p:spPr>
          <a:xfrm>
            <a:off x="8153400" y="4355023"/>
            <a:ext cx="3780295" cy="1754326"/>
          </a:xfrm>
          <a:prstGeom prst="rect">
            <a:avLst/>
          </a:prstGeom>
          <a:noFill/>
        </p:spPr>
        <p:txBody>
          <a:bodyPr wrap="square" rtlCol="0">
            <a:spAutoFit/>
          </a:bodyPr>
          <a:lstStyle/>
          <a:p>
            <a:r>
              <a:rPr lang="en-US"/>
              <a:t>Just a year. But the input is seconds since epoch, which yields a datetime, not a year. So, the DFDL schema must hide the datetime value and use inputValueCalc to strip off MM-DDThh:mm:ss</a:t>
            </a:r>
          </a:p>
        </p:txBody>
      </p:sp>
    </p:spTree>
    <p:extLst>
      <p:ext uri="{BB962C8B-B14F-4D97-AF65-F5344CB8AC3E}">
        <p14:creationId xmlns:p14="http://schemas.microsoft.com/office/powerpoint/2010/main" val="4187352742"/>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C49C3E1-C3BA-467A-BA1B-2D90D02A89A1}"/>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grpSp>
        <p:nvGrpSpPr>
          <p:cNvPr id="5" name="Group 4">
            <a:extLst>
              <a:ext uri="{FF2B5EF4-FFF2-40B4-BE49-F238E27FC236}">
                <a16:creationId xmlns:a16="http://schemas.microsoft.com/office/drawing/2014/main" id="{B770EC3C-39BD-4E85-A97B-E1BC8A440A92}"/>
              </a:ext>
            </a:extLst>
          </p:cNvPr>
          <p:cNvGrpSpPr/>
          <p:nvPr/>
        </p:nvGrpSpPr>
        <p:grpSpPr>
          <a:xfrm>
            <a:off x="1762561" y="3524877"/>
            <a:ext cx="4472247" cy="1870123"/>
            <a:chOff x="1961804" y="1596044"/>
            <a:chExt cx="4472247" cy="1870123"/>
          </a:xfrm>
        </p:grpSpPr>
        <p:pic>
          <p:nvPicPr>
            <p:cNvPr id="6" name="Picture 5">
              <a:extLst>
                <a:ext uri="{FF2B5EF4-FFF2-40B4-BE49-F238E27FC236}">
                  <a16:creationId xmlns:a16="http://schemas.microsoft.com/office/drawing/2014/main" id="{578EC47D-D593-4E0F-B748-0E5934A5A9AD}"/>
                </a:ext>
              </a:extLst>
            </p:cNvPr>
            <p:cNvPicPr>
              <a:picLocks noChangeAspect="1"/>
            </p:cNvPicPr>
            <p:nvPr/>
          </p:nvPicPr>
          <p:blipFill rotWithShape="1">
            <a:blip r:embed="rId2"/>
            <a:srcRect l="1091" t="15283" r="62227" b="68289"/>
            <a:stretch/>
          </p:blipFill>
          <p:spPr>
            <a:xfrm>
              <a:off x="1961804" y="1928552"/>
              <a:ext cx="4472247" cy="1064030"/>
            </a:xfrm>
            <a:prstGeom prst="rect">
              <a:avLst/>
            </a:prstGeom>
          </p:spPr>
        </p:pic>
        <p:cxnSp>
          <p:nvCxnSpPr>
            <p:cNvPr id="7" name="Straight Connector 6">
              <a:extLst>
                <a:ext uri="{FF2B5EF4-FFF2-40B4-BE49-F238E27FC236}">
                  <a16:creationId xmlns:a16="http://schemas.microsoft.com/office/drawing/2014/main" id="{36D7FEB3-BB41-48B9-8F2A-EA64D5D8DABA}"/>
                </a:ext>
              </a:extLst>
            </p:cNvPr>
            <p:cNvCxnSpPr/>
            <p:nvPr/>
          </p:nvCxnSpPr>
          <p:spPr>
            <a:xfrm>
              <a:off x="2738005" y="2460567"/>
              <a:ext cx="4364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5E87A64-A106-43E2-905E-9404A271E0FD}"/>
                </a:ext>
              </a:extLst>
            </p:cNvPr>
            <p:cNvCxnSpPr>
              <a:cxnSpLocks/>
            </p:cNvCxnSpPr>
            <p:nvPr/>
          </p:nvCxnSpPr>
          <p:spPr>
            <a:xfrm flipV="1">
              <a:off x="2732809" y="2140527"/>
              <a:ext cx="0" cy="32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49DC5BA-6A56-41B3-8D59-35D3C3795E48}"/>
                </a:ext>
              </a:extLst>
            </p:cNvPr>
            <p:cNvCxnSpPr/>
            <p:nvPr/>
          </p:nvCxnSpPr>
          <p:spPr>
            <a:xfrm>
              <a:off x="2738005" y="2140527"/>
              <a:ext cx="36160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33267CE-3478-445A-BF38-D78BD8D321A9}"/>
                </a:ext>
              </a:extLst>
            </p:cNvPr>
            <p:cNvCxnSpPr/>
            <p:nvPr/>
          </p:nvCxnSpPr>
          <p:spPr>
            <a:xfrm flipV="1">
              <a:off x="3174423" y="2300547"/>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2171DF1-599C-4030-A337-C20B39E054C5}"/>
                </a:ext>
              </a:extLst>
            </p:cNvPr>
            <p:cNvCxnSpPr/>
            <p:nvPr/>
          </p:nvCxnSpPr>
          <p:spPr>
            <a:xfrm>
              <a:off x="3174423" y="2300547"/>
              <a:ext cx="31796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42DC05C-9990-4762-A873-2B00EAE03A98}"/>
                </a:ext>
              </a:extLst>
            </p:cNvPr>
            <p:cNvCxnSpPr/>
            <p:nvPr/>
          </p:nvCxnSpPr>
          <p:spPr>
            <a:xfrm>
              <a:off x="6354041" y="2140527"/>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BD0B57A-ABF5-4C29-932E-4AAFA98355E0}"/>
                </a:ext>
              </a:extLst>
            </p:cNvPr>
            <p:cNvCxnSpPr/>
            <p:nvPr/>
          </p:nvCxnSpPr>
          <p:spPr>
            <a:xfrm>
              <a:off x="3408218" y="1808018"/>
              <a:ext cx="0" cy="3325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5A8537B-C175-408B-9469-A5D86DB98B7B}"/>
                </a:ext>
              </a:extLst>
            </p:cNvPr>
            <p:cNvSpPr txBox="1"/>
            <p:nvPr/>
          </p:nvSpPr>
          <p:spPr>
            <a:xfrm>
              <a:off x="3190851" y="1597204"/>
              <a:ext cx="434734" cy="261610"/>
            </a:xfrm>
            <a:prstGeom prst="rect">
              <a:avLst/>
            </a:prstGeom>
            <a:noFill/>
          </p:spPr>
          <p:txBody>
            <a:bodyPr wrap="none" rtlCol="0">
              <a:spAutoFit/>
            </a:bodyPr>
            <a:lstStyle/>
            <a:p>
              <a:r>
                <a:rPr lang="en-US" sz="1100"/>
                <a:t>Title</a:t>
              </a:r>
            </a:p>
          </p:txBody>
        </p:sp>
        <p:cxnSp>
          <p:nvCxnSpPr>
            <p:cNvPr id="15" name="Straight Connector 14">
              <a:extLst>
                <a:ext uri="{FF2B5EF4-FFF2-40B4-BE49-F238E27FC236}">
                  <a16:creationId xmlns:a16="http://schemas.microsoft.com/office/drawing/2014/main" id="{F978E3C6-D46B-4617-B9AF-2636BEE7068F}"/>
                </a:ext>
              </a:extLst>
            </p:cNvPr>
            <p:cNvCxnSpPr/>
            <p:nvPr/>
          </p:nvCxnSpPr>
          <p:spPr>
            <a:xfrm>
              <a:off x="2732809" y="2623705"/>
              <a:ext cx="2234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C427048-F9CA-49AF-8C9F-84CC37F58622}"/>
                </a:ext>
              </a:extLst>
            </p:cNvPr>
            <p:cNvCxnSpPr/>
            <p:nvPr/>
          </p:nvCxnSpPr>
          <p:spPr>
            <a:xfrm flipV="1">
              <a:off x="2956214" y="2460567"/>
              <a:ext cx="0" cy="1579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9676196-021F-4E98-B19F-398135B36F25}"/>
                </a:ext>
              </a:extLst>
            </p:cNvPr>
            <p:cNvCxnSpPr/>
            <p:nvPr/>
          </p:nvCxnSpPr>
          <p:spPr>
            <a:xfrm>
              <a:off x="3174423" y="2460567"/>
              <a:ext cx="31796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DC8E4E5-015C-4CEC-808A-65A58AF8FC1E}"/>
                </a:ext>
              </a:extLst>
            </p:cNvPr>
            <p:cNvCxnSpPr>
              <a:cxnSpLocks/>
            </p:cNvCxnSpPr>
            <p:nvPr/>
          </p:nvCxnSpPr>
          <p:spPr>
            <a:xfrm>
              <a:off x="3882736" y="1808018"/>
              <a:ext cx="0" cy="4925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6B843C6-4EBA-496D-BD8A-8F8FDE5D7093}"/>
                </a:ext>
              </a:extLst>
            </p:cNvPr>
            <p:cNvSpPr txBox="1"/>
            <p:nvPr/>
          </p:nvSpPr>
          <p:spPr>
            <a:xfrm>
              <a:off x="3591719" y="1596044"/>
              <a:ext cx="583814" cy="261610"/>
            </a:xfrm>
            <a:prstGeom prst="rect">
              <a:avLst/>
            </a:prstGeom>
            <a:noFill/>
          </p:spPr>
          <p:txBody>
            <a:bodyPr wrap="none" rtlCol="0">
              <a:spAutoFit/>
            </a:bodyPr>
            <a:lstStyle/>
            <a:p>
              <a:r>
                <a:rPr lang="en-US" sz="1100"/>
                <a:t>Author</a:t>
              </a:r>
            </a:p>
          </p:txBody>
        </p:sp>
        <p:cxnSp>
          <p:nvCxnSpPr>
            <p:cNvPr id="20" name="Straight Connector 19">
              <a:extLst>
                <a:ext uri="{FF2B5EF4-FFF2-40B4-BE49-F238E27FC236}">
                  <a16:creationId xmlns:a16="http://schemas.microsoft.com/office/drawing/2014/main" id="{7914E89F-4204-4B2D-A5FE-927076802B0E}"/>
                </a:ext>
              </a:extLst>
            </p:cNvPr>
            <p:cNvCxnSpPr>
              <a:cxnSpLocks/>
            </p:cNvCxnSpPr>
            <p:nvPr/>
          </p:nvCxnSpPr>
          <p:spPr>
            <a:xfrm>
              <a:off x="2956214" y="2623704"/>
              <a:ext cx="9213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B10DAB6-9CD6-4AEB-B350-EBED72B696D8}"/>
                </a:ext>
              </a:extLst>
            </p:cNvPr>
            <p:cNvCxnSpPr/>
            <p:nvPr/>
          </p:nvCxnSpPr>
          <p:spPr>
            <a:xfrm flipV="1">
              <a:off x="3877541" y="2460567"/>
              <a:ext cx="0" cy="1579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EE65E64-5746-4162-A373-2E491F4BD285}"/>
                </a:ext>
              </a:extLst>
            </p:cNvPr>
            <p:cNvCxnSpPr/>
            <p:nvPr/>
          </p:nvCxnSpPr>
          <p:spPr>
            <a:xfrm flipV="1">
              <a:off x="3190851" y="2618509"/>
              <a:ext cx="0" cy="4675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41179D6-C1BF-44A9-A0B4-078D0C49FADB}"/>
                </a:ext>
              </a:extLst>
            </p:cNvPr>
            <p:cNvSpPr txBox="1"/>
            <p:nvPr/>
          </p:nvSpPr>
          <p:spPr>
            <a:xfrm>
              <a:off x="2966605" y="3062200"/>
              <a:ext cx="455574" cy="261610"/>
            </a:xfrm>
            <a:prstGeom prst="rect">
              <a:avLst/>
            </a:prstGeom>
            <a:noFill/>
          </p:spPr>
          <p:txBody>
            <a:bodyPr wrap="none" rtlCol="0">
              <a:spAutoFit/>
            </a:bodyPr>
            <a:lstStyle/>
            <a:p>
              <a:r>
                <a:rPr lang="en-US" sz="1100"/>
                <a:t>Date</a:t>
              </a:r>
            </a:p>
          </p:txBody>
        </p:sp>
        <p:cxnSp>
          <p:nvCxnSpPr>
            <p:cNvPr id="24" name="Straight Connector 23">
              <a:extLst>
                <a:ext uri="{FF2B5EF4-FFF2-40B4-BE49-F238E27FC236}">
                  <a16:creationId xmlns:a16="http://schemas.microsoft.com/office/drawing/2014/main" id="{5984A157-5D6D-4E11-8279-992B236BFECD}"/>
                </a:ext>
              </a:extLst>
            </p:cNvPr>
            <p:cNvCxnSpPr>
              <a:cxnSpLocks/>
            </p:cNvCxnSpPr>
            <p:nvPr/>
          </p:nvCxnSpPr>
          <p:spPr>
            <a:xfrm flipV="1">
              <a:off x="3877541" y="2618509"/>
              <a:ext cx="439882" cy="51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98E79E2-DE26-4EAC-9A80-8CFC52230143}"/>
                </a:ext>
              </a:extLst>
            </p:cNvPr>
            <p:cNvCxnSpPr/>
            <p:nvPr/>
          </p:nvCxnSpPr>
          <p:spPr>
            <a:xfrm flipV="1">
              <a:off x="4317423" y="2460567"/>
              <a:ext cx="0" cy="1579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D1AE4AF-1C1E-4FF9-86FA-DFFE60DDFEBB}"/>
                </a:ext>
              </a:extLst>
            </p:cNvPr>
            <p:cNvCxnSpPr/>
            <p:nvPr/>
          </p:nvCxnSpPr>
          <p:spPr>
            <a:xfrm flipV="1">
              <a:off x="4101787" y="2618509"/>
              <a:ext cx="0" cy="4675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B63ABC8-27D4-4732-A747-B36D669F6F58}"/>
                </a:ext>
              </a:extLst>
            </p:cNvPr>
            <p:cNvSpPr txBox="1"/>
            <p:nvPr/>
          </p:nvSpPr>
          <p:spPr>
            <a:xfrm>
              <a:off x="3704615" y="3060919"/>
              <a:ext cx="700833" cy="261610"/>
            </a:xfrm>
            <a:prstGeom prst="rect">
              <a:avLst/>
            </a:prstGeom>
            <a:noFill/>
          </p:spPr>
          <p:txBody>
            <a:bodyPr wrap="none" rtlCol="0">
              <a:spAutoFit/>
            </a:bodyPr>
            <a:lstStyle/>
            <a:p>
              <a:r>
                <a:rPr lang="en-US" sz="1100"/>
                <a:t>Currency</a:t>
              </a:r>
            </a:p>
          </p:txBody>
        </p:sp>
        <p:cxnSp>
          <p:nvCxnSpPr>
            <p:cNvPr id="28" name="Straight Connector 27">
              <a:extLst>
                <a:ext uri="{FF2B5EF4-FFF2-40B4-BE49-F238E27FC236}">
                  <a16:creationId xmlns:a16="http://schemas.microsoft.com/office/drawing/2014/main" id="{32DA1F78-9777-4B3C-898A-93A8B5C89BA1}"/>
                </a:ext>
              </a:extLst>
            </p:cNvPr>
            <p:cNvCxnSpPr>
              <a:cxnSpLocks/>
            </p:cNvCxnSpPr>
            <p:nvPr/>
          </p:nvCxnSpPr>
          <p:spPr>
            <a:xfrm flipV="1">
              <a:off x="4320734" y="2618509"/>
              <a:ext cx="46774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2DAF6BC-E816-434B-ADAC-8F3C4C4E75EA}"/>
                </a:ext>
              </a:extLst>
            </p:cNvPr>
            <p:cNvCxnSpPr>
              <a:cxnSpLocks/>
            </p:cNvCxnSpPr>
            <p:nvPr/>
          </p:nvCxnSpPr>
          <p:spPr>
            <a:xfrm flipV="1">
              <a:off x="4786591" y="2460567"/>
              <a:ext cx="0" cy="1527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E4F239A-0EE2-433F-AD7E-791F573ABD0B}"/>
                </a:ext>
              </a:extLst>
            </p:cNvPr>
            <p:cNvCxnSpPr/>
            <p:nvPr/>
          </p:nvCxnSpPr>
          <p:spPr>
            <a:xfrm flipV="1">
              <a:off x="4571109" y="2623704"/>
              <a:ext cx="0" cy="4675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EC3D90C-65C9-4D29-8F8F-3535899A861D}"/>
                </a:ext>
              </a:extLst>
            </p:cNvPr>
            <p:cNvSpPr txBox="1"/>
            <p:nvPr/>
          </p:nvSpPr>
          <p:spPr>
            <a:xfrm>
              <a:off x="4333114" y="3060919"/>
              <a:ext cx="646331" cy="261610"/>
            </a:xfrm>
            <a:prstGeom prst="rect">
              <a:avLst/>
            </a:prstGeom>
            <a:noFill/>
          </p:spPr>
          <p:txBody>
            <a:bodyPr wrap="none" rtlCol="0">
              <a:spAutoFit/>
            </a:bodyPr>
            <a:lstStyle/>
            <a:p>
              <a:r>
                <a:rPr lang="en-US" sz="1100"/>
                <a:t>Amount</a:t>
              </a:r>
            </a:p>
          </p:txBody>
        </p:sp>
        <p:cxnSp>
          <p:nvCxnSpPr>
            <p:cNvPr id="32" name="Straight Connector 31">
              <a:extLst>
                <a:ext uri="{FF2B5EF4-FFF2-40B4-BE49-F238E27FC236}">
                  <a16:creationId xmlns:a16="http://schemas.microsoft.com/office/drawing/2014/main" id="{9F5DCCFB-4BDC-4233-81EE-72ED91EFCB96}"/>
                </a:ext>
              </a:extLst>
            </p:cNvPr>
            <p:cNvCxnSpPr/>
            <p:nvPr/>
          </p:nvCxnSpPr>
          <p:spPr>
            <a:xfrm flipV="1">
              <a:off x="4786591" y="2613314"/>
              <a:ext cx="1567450" cy="77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AC53D57-E1AE-47FC-B5FA-E5A2E43DDA7F}"/>
                </a:ext>
              </a:extLst>
            </p:cNvPr>
            <p:cNvCxnSpPr/>
            <p:nvPr/>
          </p:nvCxnSpPr>
          <p:spPr>
            <a:xfrm>
              <a:off x="2737268" y="2763983"/>
              <a:ext cx="15801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CD5E5B3-3DAB-49C0-AB80-B99DC33C3A1A}"/>
                </a:ext>
              </a:extLst>
            </p:cNvPr>
            <p:cNvCxnSpPr/>
            <p:nvPr/>
          </p:nvCxnSpPr>
          <p:spPr>
            <a:xfrm flipV="1">
              <a:off x="4317423" y="2618511"/>
              <a:ext cx="0" cy="14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FAAE24A-0F81-430D-A522-D604C7609350}"/>
                </a:ext>
              </a:extLst>
            </p:cNvPr>
            <p:cNvCxnSpPr/>
            <p:nvPr/>
          </p:nvCxnSpPr>
          <p:spPr>
            <a:xfrm flipV="1">
              <a:off x="5467815" y="2613314"/>
              <a:ext cx="0" cy="4675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4F453821-F333-4F0B-838B-3BD91A0D0563}"/>
                </a:ext>
              </a:extLst>
            </p:cNvPr>
            <p:cNvSpPr txBox="1"/>
            <p:nvPr/>
          </p:nvSpPr>
          <p:spPr>
            <a:xfrm>
              <a:off x="5229820" y="3050529"/>
              <a:ext cx="452368" cy="261610"/>
            </a:xfrm>
            <a:prstGeom prst="rect">
              <a:avLst/>
            </a:prstGeom>
            <a:noFill/>
          </p:spPr>
          <p:txBody>
            <a:bodyPr wrap="none" rtlCol="0">
              <a:spAutoFit/>
            </a:bodyPr>
            <a:lstStyle/>
            <a:p>
              <a:r>
                <a:rPr lang="en-US" sz="1100"/>
                <a:t>ISBN</a:t>
              </a:r>
            </a:p>
          </p:txBody>
        </p:sp>
        <p:cxnSp>
          <p:nvCxnSpPr>
            <p:cNvPr id="37" name="Straight Connector 36">
              <a:extLst>
                <a:ext uri="{FF2B5EF4-FFF2-40B4-BE49-F238E27FC236}">
                  <a16:creationId xmlns:a16="http://schemas.microsoft.com/office/drawing/2014/main" id="{F942AB88-5693-4D50-9802-D9863E1D9B50}"/>
                </a:ext>
              </a:extLst>
            </p:cNvPr>
            <p:cNvCxnSpPr/>
            <p:nvPr/>
          </p:nvCxnSpPr>
          <p:spPr>
            <a:xfrm>
              <a:off x="2747659" y="2905939"/>
              <a:ext cx="24539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217220D-02A4-4117-A078-81073C190F7F}"/>
                </a:ext>
              </a:extLst>
            </p:cNvPr>
            <p:cNvCxnSpPr/>
            <p:nvPr/>
          </p:nvCxnSpPr>
          <p:spPr>
            <a:xfrm flipV="1">
              <a:off x="5190259" y="2763983"/>
              <a:ext cx="0" cy="1142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5BBE370-30D0-46CA-AAC9-29F914245D20}"/>
                </a:ext>
              </a:extLst>
            </p:cNvPr>
            <p:cNvCxnSpPr/>
            <p:nvPr/>
          </p:nvCxnSpPr>
          <p:spPr>
            <a:xfrm>
              <a:off x="5201613" y="2763983"/>
              <a:ext cx="11524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14F1D9E-9846-4B5A-89C8-E659B2B0985E}"/>
                </a:ext>
              </a:extLst>
            </p:cNvPr>
            <p:cNvCxnSpPr/>
            <p:nvPr/>
          </p:nvCxnSpPr>
          <p:spPr>
            <a:xfrm flipV="1">
              <a:off x="5932563" y="2770397"/>
              <a:ext cx="0" cy="4675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376A9869-0D11-468D-A0C3-C2D15D5CC4FB}"/>
                </a:ext>
              </a:extLst>
            </p:cNvPr>
            <p:cNvSpPr txBox="1"/>
            <p:nvPr/>
          </p:nvSpPr>
          <p:spPr>
            <a:xfrm>
              <a:off x="5607944" y="3204557"/>
              <a:ext cx="716863" cy="261610"/>
            </a:xfrm>
            <a:prstGeom prst="rect">
              <a:avLst/>
            </a:prstGeom>
            <a:noFill/>
          </p:spPr>
          <p:txBody>
            <a:bodyPr wrap="none" rtlCol="0">
              <a:spAutoFit/>
            </a:bodyPr>
            <a:lstStyle/>
            <a:p>
              <a:r>
                <a:rPr lang="en-US" sz="1100"/>
                <a:t>Publisher</a:t>
              </a:r>
            </a:p>
          </p:txBody>
        </p:sp>
      </p:grpSp>
      <p:pic>
        <p:nvPicPr>
          <p:cNvPr id="52" name="Picture 51">
            <a:extLst>
              <a:ext uri="{FF2B5EF4-FFF2-40B4-BE49-F238E27FC236}">
                <a16:creationId xmlns:a16="http://schemas.microsoft.com/office/drawing/2014/main" id="{DD3B1212-EB3C-4C3C-8411-A41FD689DDB9}"/>
              </a:ext>
            </a:extLst>
          </p:cNvPr>
          <p:cNvPicPr>
            <a:picLocks noChangeAspect="1"/>
          </p:cNvPicPr>
          <p:nvPr/>
        </p:nvPicPr>
        <p:blipFill rotWithShape="1">
          <a:blip r:embed="rId3"/>
          <a:srcRect l="4175" t="20044" r="7197" b="17899"/>
          <a:stretch/>
        </p:blipFill>
        <p:spPr>
          <a:xfrm>
            <a:off x="7919814" y="434813"/>
            <a:ext cx="4237751" cy="3907163"/>
          </a:xfrm>
          <a:prstGeom prst="rect">
            <a:avLst/>
          </a:prstGeom>
        </p:spPr>
      </p:pic>
      <p:sp>
        <p:nvSpPr>
          <p:cNvPr id="53" name="Rectangle 52">
            <a:extLst>
              <a:ext uri="{FF2B5EF4-FFF2-40B4-BE49-F238E27FC236}">
                <a16:creationId xmlns:a16="http://schemas.microsoft.com/office/drawing/2014/main" id="{C31E524E-86FB-41C4-9A25-CE910041A438}"/>
              </a:ext>
            </a:extLst>
          </p:cNvPr>
          <p:cNvSpPr/>
          <p:nvPr/>
        </p:nvSpPr>
        <p:spPr>
          <a:xfrm>
            <a:off x="8253578" y="4223215"/>
            <a:ext cx="3831433" cy="369332"/>
          </a:xfrm>
          <a:prstGeom prst="rect">
            <a:avLst/>
          </a:prstGeom>
        </p:spPr>
        <p:txBody>
          <a:bodyPr wrap="none">
            <a:spAutoFit/>
          </a:bodyPr>
          <a:lstStyle/>
          <a:p>
            <a:r>
              <a:rPr lang="en-US">
                <a:hlinkClick r:id="rId4"/>
              </a:rPr>
              <a:t>https://www.iban.com/currency-codes</a:t>
            </a:r>
            <a:endParaRPr lang="en-US"/>
          </a:p>
        </p:txBody>
      </p:sp>
      <p:cxnSp>
        <p:nvCxnSpPr>
          <p:cNvPr id="55" name="Straight Arrow Connector 54">
            <a:extLst>
              <a:ext uri="{FF2B5EF4-FFF2-40B4-BE49-F238E27FC236}">
                <a16:creationId xmlns:a16="http://schemas.microsoft.com/office/drawing/2014/main" id="{05B16FE8-8018-4872-A145-ECA89DF6D228}"/>
              </a:ext>
            </a:extLst>
          </p:cNvPr>
          <p:cNvCxnSpPr>
            <a:endCxn id="27" idx="2"/>
          </p:cNvCxnSpPr>
          <p:nvPr/>
        </p:nvCxnSpPr>
        <p:spPr>
          <a:xfrm flipV="1">
            <a:off x="3775393" y="5251362"/>
            <a:ext cx="80396" cy="9479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A074C5BF-2DB4-4F1D-8BB4-4C46D14D38FF}"/>
              </a:ext>
            </a:extLst>
          </p:cNvPr>
          <p:cNvSpPr txBox="1"/>
          <p:nvPr/>
        </p:nvSpPr>
        <p:spPr>
          <a:xfrm>
            <a:off x="3377131" y="6200226"/>
            <a:ext cx="957313" cy="369332"/>
          </a:xfrm>
          <a:prstGeom prst="rect">
            <a:avLst/>
          </a:prstGeom>
          <a:noFill/>
        </p:spPr>
        <p:txBody>
          <a:bodyPr wrap="none" rtlCol="0">
            <a:spAutoFit/>
          </a:bodyPr>
          <a:lstStyle/>
          <a:p>
            <a:r>
              <a:rPr lang="en-US"/>
              <a:t>Number</a:t>
            </a:r>
          </a:p>
        </p:txBody>
      </p:sp>
      <p:cxnSp>
        <p:nvCxnSpPr>
          <p:cNvPr id="58" name="Straight Connector 57">
            <a:extLst>
              <a:ext uri="{FF2B5EF4-FFF2-40B4-BE49-F238E27FC236}">
                <a16:creationId xmlns:a16="http://schemas.microsoft.com/office/drawing/2014/main" id="{46095F2C-9C1A-4323-8AA2-CCE6459789F6}"/>
              </a:ext>
            </a:extLst>
          </p:cNvPr>
          <p:cNvCxnSpPr>
            <a:stCxn id="56" idx="3"/>
          </p:cNvCxnSpPr>
          <p:nvPr/>
        </p:nvCxnSpPr>
        <p:spPr>
          <a:xfrm flipV="1">
            <a:off x="4334444" y="6340576"/>
            <a:ext cx="7056810" cy="44316"/>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A6B070EB-C2CD-40B7-9AF7-412EC62F65ED}"/>
              </a:ext>
            </a:extLst>
          </p:cNvPr>
          <p:cNvCxnSpPr/>
          <p:nvPr/>
        </p:nvCxnSpPr>
        <p:spPr>
          <a:xfrm flipV="1">
            <a:off x="11406753" y="3705622"/>
            <a:ext cx="185979" cy="2624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Speech Bubble: Rectangle 1">
            <a:extLst>
              <a:ext uri="{FF2B5EF4-FFF2-40B4-BE49-F238E27FC236}">
                <a16:creationId xmlns:a16="http://schemas.microsoft.com/office/drawing/2014/main" id="{C051EBB0-D2D6-4626-89CA-198862B6BA47}"/>
              </a:ext>
            </a:extLst>
          </p:cNvPr>
          <p:cNvSpPr/>
          <p:nvPr/>
        </p:nvSpPr>
        <p:spPr>
          <a:xfrm>
            <a:off x="3513120" y="489122"/>
            <a:ext cx="3182148" cy="1357637"/>
          </a:xfrm>
          <a:prstGeom prst="wedgeRectCallout">
            <a:avLst>
              <a:gd name="adj1" fmla="val -36663"/>
              <a:gd name="adj2" fmla="val 2358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Don’t want to show currency as a number (e.g., 840). Instead, want to show currency as a string (e.g., US Dollar)</a:t>
            </a:r>
          </a:p>
        </p:txBody>
      </p:sp>
    </p:spTree>
    <p:extLst>
      <p:ext uri="{BB962C8B-B14F-4D97-AF65-F5344CB8AC3E}">
        <p14:creationId xmlns:p14="http://schemas.microsoft.com/office/powerpoint/2010/main" val="4011390971"/>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A0A2C96-3FF2-4555-943D-2C8BFE8318CC}"/>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grpSp>
        <p:nvGrpSpPr>
          <p:cNvPr id="3" name="Group 2">
            <a:extLst>
              <a:ext uri="{FF2B5EF4-FFF2-40B4-BE49-F238E27FC236}">
                <a16:creationId xmlns:a16="http://schemas.microsoft.com/office/drawing/2014/main" id="{F5E04540-1F9D-49D7-98F8-13E6DDA3EFC3}"/>
              </a:ext>
            </a:extLst>
          </p:cNvPr>
          <p:cNvGrpSpPr/>
          <p:nvPr/>
        </p:nvGrpSpPr>
        <p:grpSpPr>
          <a:xfrm>
            <a:off x="1762561" y="3524877"/>
            <a:ext cx="4472247" cy="1870123"/>
            <a:chOff x="1961804" y="1596044"/>
            <a:chExt cx="4472247" cy="1870123"/>
          </a:xfrm>
        </p:grpSpPr>
        <p:pic>
          <p:nvPicPr>
            <p:cNvPr id="4" name="Picture 3">
              <a:extLst>
                <a:ext uri="{FF2B5EF4-FFF2-40B4-BE49-F238E27FC236}">
                  <a16:creationId xmlns:a16="http://schemas.microsoft.com/office/drawing/2014/main" id="{0406F56A-93B5-425C-B96B-82AAE7D1FD55}"/>
                </a:ext>
              </a:extLst>
            </p:cNvPr>
            <p:cNvPicPr>
              <a:picLocks noChangeAspect="1"/>
            </p:cNvPicPr>
            <p:nvPr/>
          </p:nvPicPr>
          <p:blipFill rotWithShape="1">
            <a:blip r:embed="rId2"/>
            <a:srcRect l="1091" t="15283" r="62227" b="68289"/>
            <a:stretch/>
          </p:blipFill>
          <p:spPr>
            <a:xfrm>
              <a:off x="1961804" y="1928552"/>
              <a:ext cx="4472247" cy="1064030"/>
            </a:xfrm>
            <a:prstGeom prst="rect">
              <a:avLst/>
            </a:prstGeom>
          </p:spPr>
        </p:pic>
        <p:cxnSp>
          <p:nvCxnSpPr>
            <p:cNvPr id="5" name="Straight Connector 4">
              <a:extLst>
                <a:ext uri="{FF2B5EF4-FFF2-40B4-BE49-F238E27FC236}">
                  <a16:creationId xmlns:a16="http://schemas.microsoft.com/office/drawing/2014/main" id="{EE6B4178-61F7-465D-9BC0-DFB06BAF5E31}"/>
                </a:ext>
              </a:extLst>
            </p:cNvPr>
            <p:cNvCxnSpPr/>
            <p:nvPr/>
          </p:nvCxnSpPr>
          <p:spPr>
            <a:xfrm>
              <a:off x="2738005" y="2460567"/>
              <a:ext cx="4364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F5C2CA5-0E14-49D9-AC9F-E7BB68E0C40A}"/>
                </a:ext>
              </a:extLst>
            </p:cNvPr>
            <p:cNvCxnSpPr>
              <a:cxnSpLocks/>
            </p:cNvCxnSpPr>
            <p:nvPr/>
          </p:nvCxnSpPr>
          <p:spPr>
            <a:xfrm flipV="1">
              <a:off x="2732809" y="2140527"/>
              <a:ext cx="0" cy="32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86C58A8-1AD8-4451-BB2F-B297AABDDE1E}"/>
                </a:ext>
              </a:extLst>
            </p:cNvPr>
            <p:cNvCxnSpPr/>
            <p:nvPr/>
          </p:nvCxnSpPr>
          <p:spPr>
            <a:xfrm>
              <a:off x="2738005" y="2140527"/>
              <a:ext cx="36160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24D86FD-7F16-4056-9B53-A7431BB78B17}"/>
                </a:ext>
              </a:extLst>
            </p:cNvPr>
            <p:cNvCxnSpPr/>
            <p:nvPr/>
          </p:nvCxnSpPr>
          <p:spPr>
            <a:xfrm flipV="1">
              <a:off x="3174423" y="2300547"/>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B55CD60-BEFB-400A-8444-9B3E0410355E}"/>
                </a:ext>
              </a:extLst>
            </p:cNvPr>
            <p:cNvCxnSpPr/>
            <p:nvPr/>
          </p:nvCxnSpPr>
          <p:spPr>
            <a:xfrm>
              <a:off x="3174423" y="2300547"/>
              <a:ext cx="31796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FF07BA9-8484-43A2-8089-5D56EF2AC91B}"/>
                </a:ext>
              </a:extLst>
            </p:cNvPr>
            <p:cNvCxnSpPr/>
            <p:nvPr/>
          </p:nvCxnSpPr>
          <p:spPr>
            <a:xfrm>
              <a:off x="6354041" y="2140527"/>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F523DBB-7190-4994-9A1C-E0ED6EDF533A}"/>
                </a:ext>
              </a:extLst>
            </p:cNvPr>
            <p:cNvCxnSpPr/>
            <p:nvPr/>
          </p:nvCxnSpPr>
          <p:spPr>
            <a:xfrm>
              <a:off x="3408218" y="1808018"/>
              <a:ext cx="0" cy="3325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3B41636-6182-432F-A033-A85EE66B8B7D}"/>
                </a:ext>
              </a:extLst>
            </p:cNvPr>
            <p:cNvSpPr txBox="1"/>
            <p:nvPr/>
          </p:nvSpPr>
          <p:spPr>
            <a:xfrm>
              <a:off x="3190851" y="1597204"/>
              <a:ext cx="434734" cy="261610"/>
            </a:xfrm>
            <a:prstGeom prst="rect">
              <a:avLst/>
            </a:prstGeom>
            <a:noFill/>
          </p:spPr>
          <p:txBody>
            <a:bodyPr wrap="none" rtlCol="0">
              <a:spAutoFit/>
            </a:bodyPr>
            <a:lstStyle/>
            <a:p>
              <a:r>
                <a:rPr lang="en-US" sz="1100"/>
                <a:t>Title</a:t>
              </a:r>
            </a:p>
          </p:txBody>
        </p:sp>
        <p:cxnSp>
          <p:nvCxnSpPr>
            <p:cNvPr id="13" name="Straight Connector 12">
              <a:extLst>
                <a:ext uri="{FF2B5EF4-FFF2-40B4-BE49-F238E27FC236}">
                  <a16:creationId xmlns:a16="http://schemas.microsoft.com/office/drawing/2014/main" id="{81081848-0D7C-4734-91D8-C0BFC92F12B8}"/>
                </a:ext>
              </a:extLst>
            </p:cNvPr>
            <p:cNvCxnSpPr/>
            <p:nvPr/>
          </p:nvCxnSpPr>
          <p:spPr>
            <a:xfrm>
              <a:off x="2732809" y="2623705"/>
              <a:ext cx="2234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B0BA2F9-E5D2-4E02-B3E5-826F554C6464}"/>
                </a:ext>
              </a:extLst>
            </p:cNvPr>
            <p:cNvCxnSpPr/>
            <p:nvPr/>
          </p:nvCxnSpPr>
          <p:spPr>
            <a:xfrm flipV="1">
              <a:off x="2956214" y="2460567"/>
              <a:ext cx="0" cy="1579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41AB33-5946-40D2-B0EA-CD5132C25B31}"/>
                </a:ext>
              </a:extLst>
            </p:cNvPr>
            <p:cNvCxnSpPr/>
            <p:nvPr/>
          </p:nvCxnSpPr>
          <p:spPr>
            <a:xfrm>
              <a:off x="3174423" y="2460567"/>
              <a:ext cx="31796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DF0335F-70DF-444F-A45E-0A72FCDF5FB3}"/>
                </a:ext>
              </a:extLst>
            </p:cNvPr>
            <p:cNvCxnSpPr>
              <a:cxnSpLocks/>
            </p:cNvCxnSpPr>
            <p:nvPr/>
          </p:nvCxnSpPr>
          <p:spPr>
            <a:xfrm>
              <a:off x="3882736" y="1808018"/>
              <a:ext cx="0" cy="4925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BE8579B-2EE1-4E45-8A33-114D3F143BD9}"/>
                </a:ext>
              </a:extLst>
            </p:cNvPr>
            <p:cNvSpPr txBox="1"/>
            <p:nvPr/>
          </p:nvSpPr>
          <p:spPr>
            <a:xfrm>
              <a:off x="3591719" y="1596044"/>
              <a:ext cx="583814" cy="261610"/>
            </a:xfrm>
            <a:prstGeom prst="rect">
              <a:avLst/>
            </a:prstGeom>
            <a:noFill/>
          </p:spPr>
          <p:txBody>
            <a:bodyPr wrap="none" rtlCol="0">
              <a:spAutoFit/>
            </a:bodyPr>
            <a:lstStyle/>
            <a:p>
              <a:r>
                <a:rPr lang="en-US" sz="1100"/>
                <a:t>Author</a:t>
              </a:r>
            </a:p>
          </p:txBody>
        </p:sp>
        <p:cxnSp>
          <p:nvCxnSpPr>
            <p:cNvPr id="18" name="Straight Connector 17">
              <a:extLst>
                <a:ext uri="{FF2B5EF4-FFF2-40B4-BE49-F238E27FC236}">
                  <a16:creationId xmlns:a16="http://schemas.microsoft.com/office/drawing/2014/main" id="{337FF55B-0B0A-449C-877A-5F9EC6337C2F}"/>
                </a:ext>
              </a:extLst>
            </p:cNvPr>
            <p:cNvCxnSpPr>
              <a:cxnSpLocks/>
            </p:cNvCxnSpPr>
            <p:nvPr/>
          </p:nvCxnSpPr>
          <p:spPr>
            <a:xfrm>
              <a:off x="2956214" y="2623704"/>
              <a:ext cx="9213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2E6344A-C333-41D9-B0F2-0593B7AF902C}"/>
                </a:ext>
              </a:extLst>
            </p:cNvPr>
            <p:cNvCxnSpPr/>
            <p:nvPr/>
          </p:nvCxnSpPr>
          <p:spPr>
            <a:xfrm flipV="1">
              <a:off x="3877541" y="2460567"/>
              <a:ext cx="0" cy="1579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D45FF39-A7FF-4D37-95ED-527C6BA7D77C}"/>
                </a:ext>
              </a:extLst>
            </p:cNvPr>
            <p:cNvCxnSpPr/>
            <p:nvPr/>
          </p:nvCxnSpPr>
          <p:spPr>
            <a:xfrm flipV="1">
              <a:off x="3190851" y="2618509"/>
              <a:ext cx="0" cy="4675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E194E51-1A23-42B3-BEB3-2F34BB581EEE}"/>
                </a:ext>
              </a:extLst>
            </p:cNvPr>
            <p:cNvSpPr txBox="1"/>
            <p:nvPr/>
          </p:nvSpPr>
          <p:spPr>
            <a:xfrm>
              <a:off x="2966605" y="3062200"/>
              <a:ext cx="455574" cy="261610"/>
            </a:xfrm>
            <a:prstGeom prst="rect">
              <a:avLst/>
            </a:prstGeom>
            <a:noFill/>
          </p:spPr>
          <p:txBody>
            <a:bodyPr wrap="none" rtlCol="0">
              <a:spAutoFit/>
            </a:bodyPr>
            <a:lstStyle/>
            <a:p>
              <a:r>
                <a:rPr lang="en-US" sz="1100"/>
                <a:t>Date</a:t>
              </a:r>
            </a:p>
          </p:txBody>
        </p:sp>
        <p:cxnSp>
          <p:nvCxnSpPr>
            <p:cNvPr id="22" name="Straight Connector 21">
              <a:extLst>
                <a:ext uri="{FF2B5EF4-FFF2-40B4-BE49-F238E27FC236}">
                  <a16:creationId xmlns:a16="http://schemas.microsoft.com/office/drawing/2014/main" id="{F23302B0-9E33-49D0-B0D9-864D1A8D5E3F}"/>
                </a:ext>
              </a:extLst>
            </p:cNvPr>
            <p:cNvCxnSpPr>
              <a:cxnSpLocks/>
            </p:cNvCxnSpPr>
            <p:nvPr/>
          </p:nvCxnSpPr>
          <p:spPr>
            <a:xfrm flipV="1">
              <a:off x="3877541" y="2618509"/>
              <a:ext cx="439882" cy="51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B8BAD3D-70BA-43D6-8AB4-6DAFD8D409C3}"/>
                </a:ext>
              </a:extLst>
            </p:cNvPr>
            <p:cNvCxnSpPr/>
            <p:nvPr/>
          </p:nvCxnSpPr>
          <p:spPr>
            <a:xfrm flipV="1">
              <a:off x="4317423" y="2460567"/>
              <a:ext cx="0" cy="1579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D46B976-6C3F-416F-B418-3133816E07AA}"/>
                </a:ext>
              </a:extLst>
            </p:cNvPr>
            <p:cNvCxnSpPr/>
            <p:nvPr/>
          </p:nvCxnSpPr>
          <p:spPr>
            <a:xfrm flipV="1">
              <a:off x="4101787" y="2618509"/>
              <a:ext cx="0" cy="4675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1F566E7-FFC8-4F2A-A27C-2A07EFC91827}"/>
                </a:ext>
              </a:extLst>
            </p:cNvPr>
            <p:cNvSpPr txBox="1"/>
            <p:nvPr/>
          </p:nvSpPr>
          <p:spPr>
            <a:xfrm>
              <a:off x="3704615" y="3060919"/>
              <a:ext cx="700833" cy="261610"/>
            </a:xfrm>
            <a:prstGeom prst="rect">
              <a:avLst/>
            </a:prstGeom>
            <a:noFill/>
          </p:spPr>
          <p:txBody>
            <a:bodyPr wrap="none" rtlCol="0">
              <a:spAutoFit/>
            </a:bodyPr>
            <a:lstStyle/>
            <a:p>
              <a:r>
                <a:rPr lang="en-US" sz="1100"/>
                <a:t>Currency</a:t>
              </a:r>
            </a:p>
          </p:txBody>
        </p:sp>
        <p:cxnSp>
          <p:nvCxnSpPr>
            <p:cNvPr id="26" name="Straight Connector 25">
              <a:extLst>
                <a:ext uri="{FF2B5EF4-FFF2-40B4-BE49-F238E27FC236}">
                  <a16:creationId xmlns:a16="http://schemas.microsoft.com/office/drawing/2014/main" id="{C17A3514-3060-4435-8477-D5F2C56DA19F}"/>
                </a:ext>
              </a:extLst>
            </p:cNvPr>
            <p:cNvCxnSpPr>
              <a:cxnSpLocks/>
            </p:cNvCxnSpPr>
            <p:nvPr/>
          </p:nvCxnSpPr>
          <p:spPr>
            <a:xfrm flipV="1">
              <a:off x="4320734" y="2618509"/>
              <a:ext cx="46774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F817D54-6EB8-4E36-8BA6-EFC7E7C23827}"/>
                </a:ext>
              </a:extLst>
            </p:cNvPr>
            <p:cNvCxnSpPr>
              <a:cxnSpLocks/>
            </p:cNvCxnSpPr>
            <p:nvPr/>
          </p:nvCxnSpPr>
          <p:spPr>
            <a:xfrm flipV="1">
              <a:off x="4786591" y="2460567"/>
              <a:ext cx="0" cy="1527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1C1AE76-581A-4145-8EBD-D589D0D62290}"/>
                </a:ext>
              </a:extLst>
            </p:cNvPr>
            <p:cNvCxnSpPr/>
            <p:nvPr/>
          </p:nvCxnSpPr>
          <p:spPr>
            <a:xfrm flipV="1">
              <a:off x="4571109" y="2623704"/>
              <a:ext cx="0" cy="4675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BBC762B-702B-4CE7-AA8E-0E369462C227}"/>
                </a:ext>
              </a:extLst>
            </p:cNvPr>
            <p:cNvSpPr txBox="1"/>
            <p:nvPr/>
          </p:nvSpPr>
          <p:spPr>
            <a:xfrm>
              <a:off x="4333114" y="3060919"/>
              <a:ext cx="646331" cy="261610"/>
            </a:xfrm>
            <a:prstGeom prst="rect">
              <a:avLst/>
            </a:prstGeom>
            <a:noFill/>
          </p:spPr>
          <p:txBody>
            <a:bodyPr wrap="none" rtlCol="0">
              <a:spAutoFit/>
            </a:bodyPr>
            <a:lstStyle/>
            <a:p>
              <a:r>
                <a:rPr lang="en-US" sz="1100"/>
                <a:t>Amount</a:t>
              </a:r>
            </a:p>
          </p:txBody>
        </p:sp>
        <p:cxnSp>
          <p:nvCxnSpPr>
            <p:cNvPr id="30" name="Straight Connector 29">
              <a:extLst>
                <a:ext uri="{FF2B5EF4-FFF2-40B4-BE49-F238E27FC236}">
                  <a16:creationId xmlns:a16="http://schemas.microsoft.com/office/drawing/2014/main" id="{A0A63A0B-2316-4535-891A-AE2147A79E56}"/>
                </a:ext>
              </a:extLst>
            </p:cNvPr>
            <p:cNvCxnSpPr/>
            <p:nvPr/>
          </p:nvCxnSpPr>
          <p:spPr>
            <a:xfrm flipV="1">
              <a:off x="4786591" y="2613314"/>
              <a:ext cx="1567450" cy="77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7291BAA-6AAE-48F9-8461-7595C3FD853B}"/>
                </a:ext>
              </a:extLst>
            </p:cNvPr>
            <p:cNvCxnSpPr/>
            <p:nvPr/>
          </p:nvCxnSpPr>
          <p:spPr>
            <a:xfrm>
              <a:off x="2737268" y="2763983"/>
              <a:ext cx="15801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F1337C1-112D-44AD-8373-436701B4BAD1}"/>
                </a:ext>
              </a:extLst>
            </p:cNvPr>
            <p:cNvCxnSpPr/>
            <p:nvPr/>
          </p:nvCxnSpPr>
          <p:spPr>
            <a:xfrm flipV="1">
              <a:off x="4317423" y="2618511"/>
              <a:ext cx="0" cy="145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7645E7E-8EE5-470C-A148-710CF7B85DD2}"/>
                </a:ext>
              </a:extLst>
            </p:cNvPr>
            <p:cNvCxnSpPr/>
            <p:nvPr/>
          </p:nvCxnSpPr>
          <p:spPr>
            <a:xfrm flipV="1">
              <a:off x="5467815" y="2613314"/>
              <a:ext cx="0" cy="4675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322A1FB-9A69-4D4C-AF28-3205B1C784A8}"/>
                </a:ext>
              </a:extLst>
            </p:cNvPr>
            <p:cNvSpPr txBox="1"/>
            <p:nvPr/>
          </p:nvSpPr>
          <p:spPr>
            <a:xfrm>
              <a:off x="5229820" y="3050529"/>
              <a:ext cx="452368" cy="261610"/>
            </a:xfrm>
            <a:prstGeom prst="rect">
              <a:avLst/>
            </a:prstGeom>
            <a:noFill/>
          </p:spPr>
          <p:txBody>
            <a:bodyPr wrap="none" rtlCol="0">
              <a:spAutoFit/>
            </a:bodyPr>
            <a:lstStyle/>
            <a:p>
              <a:r>
                <a:rPr lang="en-US" sz="1100"/>
                <a:t>ISBN</a:t>
              </a:r>
            </a:p>
          </p:txBody>
        </p:sp>
        <p:cxnSp>
          <p:nvCxnSpPr>
            <p:cNvPr id="35" name="Straight Connector 34">
              <a:extLst>
                <a:ext uri="{FF2B5EF4-FFF2-40B4-BE49-F238E27FC236}">
                  <a16:creationId xmlns:a16="http://schemas.microsoft.com/office/drawing/2014/main" id="{FD0477D3-4E71-4A49-B023-738CD6B3EE25}"/>
                </a:ext>
              </a:extLst>
            </p:cNvPr>
            <p:cNvCxnSpPr/>
            <p:nvPr/>
          </p:nvCxnSpPr>
          <p:spPr>
            <a:xfrm>
              <a:off x="2747659" y="2905939"/>
              <a:ext cx="24539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1734586-1797-4087-B70F-44C383DF757E}"/>
                </a:ext>
              </a:extLst>
            </p:cNvPr>
            <p:cNvCxnSpPr/>
            <p:nvPr/>
          </p:nvCxnSpPr>
          <p:spPr>
            <a:xfrm flipV="1">
              <a:off x="5190259" y="2763983"/>
              <a:ext cx="0" cy="1142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9C461DF-3C4A-4DB3-9FF3-D85B33DF8A31}"/>
                </a:ext>
              </a:extLst>
            </p:cNvPr>
            <p:cNvCxnSpPr/>
            <p:nvPr/>
          </p:nvCxnSpPr>
          <p:spPr>
            <a:xfrm>
              <a:off x="5201613" y="2763983"/>
              <a:ext cx="11524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5ADC410-CCFD-427C-91A6-23A8ABB41CCF}"/>
                </a:ext>
              </a:extLst>
            </p:cNvPr>
            <p:cNvCxnSpPr/>
            <p:nvPr/>
          </p:nvCxnSpPr>
          <p:spPr>
            <a:xfrm flipV="1">
              <a:off x="5932563" y="2770397"/>
              <a:ext cx="0" cy="4675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DBC74C9A-81BA-4375-B4A1-ADA836A164C9}"/>
                </a:ext>
              </a:extLst>
            </p:cNvPr>
            <p:cNvSpPr txBox="1"/>
            <p:nvPr/>
          </p:nvSpPr>
          <p:spPr>
            <a:xfrm>
              <a:off x="5607944" y="3204557"/>
              <a:ext cx="716863" cy="261610"/>
            </a:xfrm>
            <a:prstGeom prst="rect">
              <a:avLst/>
            </a:prstGeom>
            <a:noFill/>
          </p:spPr>
          <p:txBody>
            <a:bodyPr wrap="none" rtlCol="0">
              <a:spAutoFit/>
            </a:bodyPr>
            <a:lstStyle/>
            <a:p>
              <a:r>
                <a:rPr lang="en-US" sz="1100"/>
                <a:t>Publisher</a:t>
              </a:r>
            </a:p>
          </p:txBody>
        </p:sp>
      </p:grpSp>
      <p:sp>
        <p:nvSpPr>
          <p:cNvPr id="49" name="TextBox 48">
            <a:extLst>
              <a:ext uri="{FF2B5EF4-FFF2-40B4-BE49-F238E27FC236}">
                <a16:creationId xmlns:a16="http://schemas.microsoft.com/office/drawing/2014/main" id="{057080C5-1965-4E31-88F7-B76003080726}"/>
              </a:ext>
            </a:extLst>
          </p:cNvPr>
          <p:cNvSpPr txBox="1"/>
          <p:nvPr/>
        </p:nvSpPr>
        <p:spPr>
          <a:xfrm>
            <a:off x="4133871" y="5842861"/>
            <a:ext cx="2391873" cy="369332"/>
          </a:xfrm>
          <a:prstGeom prst="rect">
            <a:avLst/>
          </a:prstGeom>
          <a:noFill/>
        </p:spPr>
        <p:txBody>
          <a:bodyPr wrap="none" rtlCol="0">
            <a:spAutoFit/>
          </a:bodyPr>
          <a:lstStyle/>
          <a:p>
            <a:r>
              <a:rPr lang="en-US"/>
              <a:t>Unsigned 16-bit integer</a:t>
            </a:r>
          </a:p>
        </p:txBody>
      </p:sp>
      <p:cxnSp>
        <p:nvCxnSpPr>
          <p:cNvPr id="50" name="Straight Arrow Connector 49">
            <a:extLst>
              <a:ext uri="{FF2B5EF4-FFF2-40B4-BE49-F238E27FC236}">
                <a16:creationId xmlns:a16="http://schemas.microsoft.com/office/drawing/2014/main" id="{4D7AC4E7-C68F-4C96-8A21-2B8115C27B6A}"/>
              </a:ext>
            </a:extLst>
          </p:cNvPr>
          <p:cNvCxnSpPr>
            <a:endCxn id="29" idx="2"/>
          </p:cNvCxnSpPr>
          <p:nvPr/>
        </p:nvCxnSpPr>
        <p:spPr>
          <a:xfrm flipH="1" flipV="1">
            <a:off x="4457037" y="5251362"/>
            <a:ext cx="107952" cy="5747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Speech Bubble: Rectangle 53">
            <a:extLst>
              <a:ext uri="{FF2B5EF4-FFF2-40B4-BE49-F238E27FC236}">
                <a16:creationId xmlns:a16="http://schemas.microsoft.com/office/drawing/2014/main" id="{372600E5-1264-4ED5-A839-34092432DD58}"/>
              </a:ext>
            </a:extLst>
          </p:cNvPr>
          <p:cNvSpPr/>
          <p:nvPr/>
        </p:nvSpPr>
        <p:spPr>
          <a:xfrm>
            <a:off x="4457037" y="418454"/>
            <a:ext cx="5570366" cy="1559976"/>
          </a:xfrm>
          <a:prstGeom prst="wedgeRectCallout">
            <a:avLst>
              <a:gd name="adj1" fmla="val -50516"/>
              <a:gd name="adj2" fmla="val 2007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The cost of the book is in cents (to avoid roundoff errors) but you don’t want the XML to display the cost in cents, you want it displayed with a decimal point and two digits to the right of the decimal point (e.g., 19.95)</a:t>
            </a:r>
          </a:p>
        </p:txBody>
      </p:sp>
    </p:spTree>
    <p:extLst>
      <p:ext uri="{BB962C8B-B14F-4D97-AF65-F5344CB8AC3E}">
        <p14:creationId xmlns:p14="http://schemas.microsoft.com/office/powerpoint/2010/main" val="2424483085"/>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84DBE3D-B2BC-4EAA-9427-1DF11AA887FB}"/>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3" name="Rectangle 2">
            <a:extLst>
              <a:ext uri="{FF2B5EF4-FFF2-40B4-BE49-F238E27FC236}">
                <a16:creationId xmlns:a16="http://schemas.microsoft.com/office/drawing/2014/main" id="{2ED1C521-5B0D-4401-8930-9989035662FD}"/>
              </a:ext>
            </a:extLst>
          </p:cNvPr>
          <p:cNvSpPr/>
          <p:nvPr/>
        </p:nvSpPr>
        <p:spPr>
          <a:xfrm>
            <a:off x="2536555" y="2628342"/>
            <a:ext cx="7955798" cy="923330"/>
          </a:xfrm>
          <a:prstGeom prst="rect">
            <a:avLst/>
          </a:prstGeom>
          <a:ln>
            <a:solidFill>
              <a:schemeClr val="tx1"/>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"Amount"</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"xs:decimal"</a:t>
            </a:r>
            <a:r>
              <a:rPr lang="en-US">
                <a:solidFill>
                  <a:srgbClr val="F5844C"/>
                </a:solidFill>
                <a:highlight>
                  <a:srgbClr val="FFFFFF"/>
                </a:highlight>
              </a:rPr>
              <a:t> </a:t>
            </a:r>
            <a:br>
              <a:rPr lang="en-US">
                <a:solidFill>
                  <a:srgbClr val="000000"/>
                </a:solidFill>
                <a:highlight>
                  <a:srgbClr val="FFFFFF"/>
                </a:highlight>
              </a:rPr>
            </a:b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"explicit"</a:t>
            </a:r>
            <a:r>
              <a:rPr lang="en-US">
                <a:solidFill>
                  <a:srgbClr val="F5844C"/>
                </a:solidFill>
                <a:highlight>
                  <a:srgbClr val="FFFFFF"/>
                </a:highlight>
              </a:rPr>
              <a:t> dfdl:length</a:t>
            </a:r>
            <a:r>
              <a:rPr lang="en-US">
                <a:solidFill>
                  <a:srgbClr val="FF8040"/>
                </a:solidFill>
                <a:highlight>
                  <a:srgbClr val="FFFFFF"/>
                </a:highlight>
              </a:rPr>
              <a:t>=</a:t>
            </a:r>
            <a:r>
              <a:rPr lang="en-US">
                <a:solidFill>
                  <a:srgbClr val="993300"/>
                </a:solidFill>
                <a:highlight>
                  <a:srgbClr val="FFFFFF"/>
                </a:highlight>
              </a:rPr>
              <a:t>"2"</a:t>
            </a:r>
            <a:r>
              <a:rPr lang="en-US">
                <a:solidFill>
                  <a:srgbClr val="F5844C"/>
                </a:solidFill>
                <a:highlight>
                  <a:srgbClr val="FFFFFF"/>
                </a:highlight>
              </a:rPr>
              <a:t> dfdl:lengthUnits</a:t>
            </a:r>
            <a:r>
              <a:rPr lang="en-US">
                <a:solidFill>
                  <a:srgbClr val="FF8040"/>
                </a:solidFill>
                <a:highlight>
                  <a:srgbClr val="FFFFFF"/>
                </a:highlight>
              </a:rPr>
              <a:t>=</a:t>
            </a:r>
            <a:r>
              <a:rPr lang="en-US">
                <a:solidFill>
                  <a:srgbClr val="993300"/>
                </a:solidFill>
                <a:highlight>
                  <a:srgbClr val="FFFFFF"/>
                </a:highlight>
              </a:rPr>
              <a:t>"bytes"</a:t>
            </a:r>
            <a:r>
              <a:rPr lang="en-US">
                <a:solidFill>
                  <a:srgbClr val="F5844C"/>
                </a:solidFill>
                <a:highlight>
                  <a:srgbClr val="FFFFFF"/>
                </a:highlight>
              </a:rPr>
              <a:t> </a:t>
            </a:r>
            <a:br>
              <a:rPr lang="en-US">
                <a:solidFill>
                  <a:srgbClr val="000000"/>
                </a:solidFill>
                <a:highlight>
                  <a:srgbClr val="FFFFFF"/>
                </a:highlight>
              </a:rPr>
            </a:br>
            <a:r>
              <a:rPr lang="en-US">
                <a:solidFill>
                  <a:srgbClr val="F5844C"/>
                </a:solidFill>
                <a:highlight>
                  <a:srgbClr val="FFFFFF"/>
                </a:highlight>
              </a:rPr>
              <a:t>    	     </a:t>
            </a:r>
            <a:r>
              <a:rPr lang="en-US">
                <a:solidFill>
                  <a:srgbClr val="F5844C"/>
                </a:solidFill>
                <a:highlight>
                  <a:srgbClr val="FFFF00"/>
                </a:highlight>
              </a:rPr>
              <a:t>dfdl:decimalSigned</a:t>
            </a:r>
            <a:r>
              <a:rPr lang="en-US">
                <a:solidFill>
                  <a:srgbClr val="FF8040"/>
                </a:solidFill>
                <a:highlight>
                  <a:srgbClr val="FFFF00"/>
                </a:highlight>
              </a:rPr>
              <a:t>=</a:t>
            </a:r>
            <a:r>
              <a:rPr lang="en-US">
                <a:solidFill>
                  <a:srgbClr val="993300"/>
                </a:solidFill>
                <a:highlight>
                  <a:srgbClr val="FFFF00"/>
                </a:highlight>
              </a:rPr>
              <a:t>"no"</a:t>
            </a:r>
            <a:r>
              <a:rPr lang="en-US">
                <a:solidFill>
                  <a:srgbClr val="F5844C"/>
                </a:solidFill>
                <a:highlight>
                  <a:srgbClr val="FFFF00"/>
                </a:highlight>
              </a:rPr>
              <a:t> dfdl:binaryDecimalVirtualPoint</a:t>
            </a:r>
            <a:r>
              <a:rPr lang="en-US">
                <a:solidFill>
                  <a:srgbClr val="FF8040"/>
                </a:solidFill>
                <a:highlight>
                  <a:srgbClr val="FFFF00"/>
                </a:highlight>
              </a:rPr>
              <a:t>=</a:t>
            </a:r>
            <a:r>
              <a:rPr lang="en-US">
                <a:solidFill>
                  <a:srgbClr val="993300"/>
                </a:solidFill>
                <a:highlight>
                  <a:srgbClr val="FFFF00"/>
                </a:highlight>
              </a:rPr>
              <a:t>"2"</a:t>
            </a:r>
            <a:r>
              <a:rPr lang="en-US">
                <a:solidFill>
                  <a:srgbClr val="F5844C"/>
                </a:solidFill>
                <a:highlight>
                  <a:srgbClr val="FFFF00"/>
                </a:highlight>
              </a:rPr>
              <a:t> </a:t>
            </a:r>
            <a:r>
              <a:rPr lang="en-US">
                <a:solidFill>
                  <a:srgbClr val="000096"/>
                </a:solidFill>
                <a:highlight>
                  <a:srgbClr val="FFFFFF"/>
                </a:highlight>
              </a:rPr>
              <a:t>/&gt;</a:t>
            </a:r>
          </a:p>
        </p:txBody>
      </p:sp>
      <p:cxnSp>
        <p:nvCxnSpPr>
          <p:cNvPr id="5" name="Straight Arrow Connector 4">
            <a:extLst>
              <a:ext uri="{FF2B5EF4-FFF2-40B4-BE49-F238E27FC236}">
                <a16:creationId xmlns:a16="http://schemas.microsoft.com/office/drawing/2014/main" id="{57EDF9DA-D9C9-4116-A100-EA616F51FB5F}"/>
              </a:ext>
            </a:extLst>
          </p:cNvPr>
          <p:cNvCxnSpPr/>
          <p:nvPr/>
        </p:nvCxnSpPr>
        <p:spPr>
          <a:xfrm flipH="1" flipV="1">
            <a:off x="4912963" y="3551672"/>
            <a:ext cx="728420" cy="9273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7ED4DB6-73CE-4C5E-94F5-F5D96AD76895}"/>
              </a:ext>
            </a:extLst>
          </p:cNvPr>
          <p:cNvCxnSpPr/>
          <p:nvPr/>
        </p:nvCxnSpPr>
        <p:spPr>
          <a:xfrm flipV="1">
            <a:off x="6400800" y="3551672"/>
            <a:ext cx="511444" cy="9273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ED19C42-5629-4225-AA41-F5B0B35881CB}"/>
              </a:ext>
            </a:extLst>
          </p:cNvPr>
          <p:cNvSpPr txBox="1"/>
          <p:nvPr/>
        </p:nvSpPr>
        <p:spPr>
          <a:xfrm>
            <a:off x="5129939" y="4479010"/>
            <a:ext cx="5717014" cy="461665"/>
          </a:xfrm>
          <a:prstGeom prst="rect">
            <a:avLst/>
          </a:prstGeom>
          <a:noFill/>
        </p:spPr>
        <p:txBody>
          <a:bodyPr wrap="none" rtlCol="0">
            <a:spAutoFit/>
          </a:bodyPr>
          <a:lstStyle/>
          <a:p>
            <a:r>
              <a:rPr lang="en-US" sz="2400"/>
              <a:t>Two properties that we haven’t seen before.</a:t>
            </a:r>
          </a:p>
        </p:txBody>
      </p:sp>
    </p:spTree>
    <p:extLst>
      <p:ext uri="{BB962C8B-B14F-4D97-AF65-F5344CB8AC3E}">
        <p14:creationId xmlns:p14="http://schemas.microsoft.com/office/powerpoint/2010/main" val="608711388"/>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22367B-3486-433A-A042-6F216823C035}"/>
              </a:ext>
            </a:extLst>
          </p:cNvPr>
          <p:cNvSpPr>
            <a:spLocks noGrp="1"/>
          </p:cNvSpPr>
          <p:nvPr>
            <p:ph type="title"/>
          </p:nvPr>
        </p:nvSpPr>
        <p:spPr/>
        <p:txBody>
          <a:bodyPr/>
          <a:lstStyle/>
          <a:p>
            <a:r>
              <a:rPr lang="en-US"/>
              <a:t>dfdl:decimalSigned</a:t>
            </a:r>
          </a:p>
        </p:txBody>
      </p:sp>
      <p:sp>
        <p:nvSpPr>
          <p:cNvPr id="2" name="Footer Placeholder 1">
            <a:extLst>
              <a:ext uri="{FF2B5EF4-FFF2-40B4-BE49-F238E27FC236}">
                <a16:creationId xmlns:a16="http://schemas.microsoft.com/office/drawing/2014/main" id="{A1A7B5A9-FCDD-4856-BC8A-F5092799D04C}"/>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pic>
        <p:nvPicPr>
          <p:cNvPr id="5" name="Picture 4">
            <a:extLst>
              <a:ext uri="{FF2B5EF4-FFF2-40B4-BE49-F238E27FC236}">
                <a16:creationId xmlns:a16="http://schemas.microsoft.com/office/drawing/2014/main" id="{073B7E35-0C43-4220-8904-1321C9AA1E9B}"/>
              </a:ext>
            </a:extLst>
          </p:cNvPr>
          <p:cNvPicPr>
            <a:picLocks noChangeAspect="1"/>
          </p:cNvPicPr>
          <p:nvPr/>
        </p:nvPicPr>
        <p:blipFill rotWithShape="1">
          <a:blip r:embed="rId2"/>
          <a:srcRect t="25077" r="2484" b="43169"/>
          <a:stretch/>
        </p:blipFill>
        <p:spPr>
          <a:xfrm>
            <a:off x="1104253" y="1645346"/>
            <a:ext cx="9629052" cy="3567308"/>
          </a:xfrm>
          <a:prstGeom prst="rect">
            <a:avLst/>
          </a:prstGeom>
        </p:spPr>
      </p:pic>
      <p:sp>
        <p:nvSpPr>
          <p:cNvPr id="6" name="Rectangle 5">
            <a:extLst>
              <a:ext uri="{FF2B5EF4-FFF2-40B4-BE49-F238E27FC236}">
                <a16:creationId xmlns:a16="http://schemas.microsoft.com/office/drawing/2014/main" id="{F4DD6461-580B-48F9-8AD3-6A3B048887EE}"/>
              </a:ext>
            </a:extLst>
          </p:cNvPr>
          <p:cNvSpPr/>
          <p:nvPr/>
        </p:nvSpPr>
        <p:spPr>
          <a:xfrm>
            <a:off x="2456372" y="5372655"/>
            <a:ext cx="5388463" cy="369332"/>
          </a:xfrm>
          <a:prstGeom prst="rect">
            <a:avLst/>
          </a:prstGeom>
        </p:spPr>
        <p:txBody>
          <a:bodyPr wrap="none">
            <a:spAutoFit/>
          </a:bodyPr>
          <a:lstStyle/>
          <a:p>
            <a:r>
              <a:rPr lang="en-US">
                <a:hlinkClick r:id="rId3"/>
              </a:rPr>
              <a:t>https://daffodil.apache.org/docs/dfdl/#_Toc398030754</a:t>
            </a:r>
            <a:endParaRPr lang="en-US"/>
          </a:p>
        </p:txBody>
      </p:sp>
    </p:spTree>
    <p:extLst>
      <p:ext uri="{BB962C8B-B14F-4D97-AF65-F5344CB8AC3E}">
        <p14:creationId xmlns:p14="http://schemas.microsoft.com/office/powerpoint/2010/main" val="1627461380"/>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579E2-9759-499B-BF12-DADE347BB86D}"/>
              </a:ext>
            </a:extLst>
          </p:cNvPr>
          <p:cNvSpPr>
            <a:spLocks noGrp="1"/>
          </p:cNvSpPr>
          <p:nvPr>
            <p:ph type="title"/>
          </p:nvPr>
        </p:nvSpPr>
        <p:spPr/>
        <p:txBody>
          <a:bodyPr/>
          <a:lstStyle/>
          <a:p>
            <a:r>
              <a:rPr lang="en-US"/>
              <a:t>dfdl:binaryDecimalVirtualPoint</a:t>
            </a:r>
          </a:p>
        </p:txBody>
      </p:sp>
      <p:sp>
        <p:nvSpPr>
          <p:cNvPr id="4" name="Footer Placeholder 3">
            <a:extLst>
              <a:ext uri="{FF2B5EF4-FFF2-40B4-BE49-F238E27FC236}">
                <a16:creationId xmlns:a16="http://schemas.microsoft.com/office/drawing/2014/main" id="{614D1391-BECF-427B-8C36-4247EFB018B1}"/>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pic>
        <p:nvPicPr>
          <p:cNvPr id="5" name="Picture 4">
            <a:extLst>
              <a:ext uri="{FF2B5EF4-FFF2-40B4-BE49-F238E27FC236}">
                <a16:creationId xmlns:a16="http://schemas.microsoft.com/office/drawing/2014/main" id="{C18A68EF-F61E-402A-B64D-5ACF468766F0}"/>
              </a:ext>
            </a:extLst>
          </p:cNvPr>
          <p:cNvPicPr>
            <a:picLocks noChangeAspect="1"/>
          </p:cNvPicPr>
          <p:nvPr/>
        </p:nvPicPr>
        <p:blipFill rotWithShape="1">
          <a:blip r:embed="rId2"/>
          <a:srcRect t="35661" r="2095" b="23581"/>
          <a:stretch/>
        </p:blipFill>
        <p:spPr>
          <a:xfrm>
            <a:off x="1047604" y="1667484"/>
            <a:ext cx="10096792" cy="4267804"/>
          </a:xfrm>
          <a:prstGeom prst="rect">
            <a:avLst/>
          </a:prstGeom>
        </p:spPr>
      </p:pic>
      <p:sp>
        <p:nvSpPr>
          <p:cNvPr id="6" name="Rectangle 5">
            <a:extLst>
              <a:ext uri="{FF2B5EF4-FFF2-40B4-BE49-F238E27FC236}">
                <a16:creationId xmlns:a16="http://schemas.microsoft.com/office/drawing/2014/main" id="{0FF6D906-5559-4FC3-A112-F0969466AB47}"/>
              </a:ext>
            </a:extLst>
          </p:cNvPr>
          <p:cNvSpPr/>
          <p:nvPr/>
        </p:nvSpPr>
        <p:spPr>
          <a:xfrm>
            <a:off x="3293280" y="6075234"/>
            <a:ext cx="5388463" cy="369332"/>
          </a:xfrm>
          <a:prstGeom prst="rect">
            <a:avLst/>
          </a:prstGeom>
        </p:spPr>
        <p:txBody>
          <a:bodyPr wrap="none">
            <a:spAutoFit/>
          </a:bodyPr>
          <a:lstStyle/>
          <a:p>
            <a:r>
              <a:rPr lang="en-US">
                <a:hlinkClick r:id="rId3"/>
              </a:rPr>
              <a:t>https://daffodil.apache.org/docs/dfdl/#_Toc398030758</a:t>
            </a:r>
            <a:endParaRPr lang="en-US"/>
          </a:p>
        </p:txBody>
      </p:sp>
    </p:spTree>
    <p:extLst>
      <p:ext uri="{BB962C8B-B14F-4D97-AF65-F5344CB8AC3E}">
        <p14:creationId xmlns:p14="http://schemas.microsoft.com/office/powerpoint/2010/main" val="1179183227"/>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CFB91F-DE9B-4299-98F4-D84038992F3C}"/>
              </a:ext>
            </a:extLst>
          </p:cNvPr>
          <p:cNvSpPr txBox="1"/>
          <p:nvPr/>
        </p:nvSpPr>
        <p:spPr>
          <a:xfrm>
            <a:off x="4324028" y="4007474"/>
            <a:ext cx="3157852" cy="707886"/>
          </a:xfrm>
          <a:prstGeom prst="rect">
            <a:avLst/>
          </a:prstGeom>
          <a:noFill/>
        </p:spPr>
        <p:txBody>
          <a:bodyPr wrap="none" rtlCol="0">
            <a:spAutoFit/>
          </a:bodyPr>
          <a:lstStyle/>
          <a:p>
            <a:r>
              <a:rPr lang="en-US" sz="4000"/>
              <a:t>Do Lab13 now</a:t>
            </a:r>
          </a:p>
        </p:txBody>
      </p:sp>
      <p:pic>
        <p:nvPicPr>
          <p:cNvPr id="3" name="Picture 2">
            <a:extLst>
              <a:ext uri="{FF2B5EF4-FFF2-40B4-BE49-F238E27FC236}">
                <a16:creationId xmlns:a16="http://schemas.microsoft.com/office/drawing/2014/main" id="{35467526-A31F-4ECF-9918-F13A95B0488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31525" y="1394848"/>
            <a:ext cx="2742857" cy="2742857"/>
          </a:xfrm>
          <a:prstGeom prst="rect">
            <a:avLst/>
          </a:prstGeom>
        </p:spPr>
      </p:pic>
      <p:sp>
        <p:nvSpPr>
          <p:cNvPr id="4" name="Footer Placeholder 3">
            <a:extLst>
              <a:ext uri="{FF2B5EF4-FFF2-40B4-BE49-F238E27FC236}">
                <a16:creationId xmlns:a16="http://schemas.microsoft.com/office/drawing/2014/main" id="{DF233DEA-F798-4E40-AFD9-DA03288C20EC}"/>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
        <p:nvSpPr>
          <p:cNvPr id="5" name="TextBox 4">
            <a:extLst>
              <a:ext uri="{FF2B5EF4-FFF2-40B4-BE49-F238E27FC236}">
                <a16:creationId xmlns:a16="http://schemas.microsoft.com/office/drawing/2014/main" id="{B39F72F6-DE5E-4508-8276-7FAAC9D89C84}"/>
              </a:ext>
            </a:extLst>
          </p:cNvPr>
          <p:cNvSpPr txBox="1"/>
          <p:nvPr/>
        </p:nvSpPr>
        <p:spPr>
          <a:xfrm>
            <a:off x="3006671" y="5265821"/>
            <a:ext cx="7446782" cy="369332"/>
          </a:xfrm>
          <a:prstGeom prst="rect">
            <a:avLst/>
          </a:prstGeom>
          <a:noFill/>
        </p:spPr>
        <p:txBody>
          <a:bodyPr wrap="none" rtlCol="0">
            <a:spAutoFit/>
          </a:bodyPr>
          <a:lstStyle/>
          <a:p>
            <a:r>
              <a:rPr lang="en-US"/>
              <a:t>When you are done, look at my answer slides in DFDL-part2-lab-answers.pptx</a:t>
            </a:r>
          </a:p>
        </p:txBody>
      </p:sp>
    </p:spTree>
    <p:extLst>
      <p:ext uri="{BB962C8B-B14F-4D97-AF65-F5344CB8AC3E}">
        <p14:creationId xmlns:p14="http://schemas.microsoft.com/office/powerpoint/2010/main" val="899762122"/>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607B-9CAC-468C-9234-A9BFC001D436}"/>
              </a:ext>
            </a:extLst>
          </p:cNvPr>
          <p:cNvSpPr>
            <a:spLocks noGrp="1"/>
          </p:cNvSpPr>
          <p:nvPr>
            <p:ph type="title"/>
          </p:nvPr>
        </p:nvSpPr>
        <p:spPr/>
        <p:txBody>
          <a:bodyPr/>
          <a:lstStyle/>
          <a:p>
            <a:r>
              <a:rPr lang="en-US"/>
              <a:t>Topics we will discuss next</a:t>
            </a:r>
          </a:p>
        </p:txBody>
      </p:sp>
      <p:sp>
        <p:nvSpPr>
          <p:cNvPr id="3" name="Content Placeholder 2">
            <a:extLst>
              <a:ext uri="{FF2B5EF4-FFF2-40B4-BE49-F238E27FC236}">
                <a16:creationId xmlns:a16="http://schemas.microsoft.com/office/drawing/2014/main" id="{A40B9DE0-83A6-4E63-A001-74F1FD487552}"/>
              </a:ext>
            </a:extLst>
          </p:cNvPr>
          <p:cNvSpPr>
            <a:spLocks noGrp="1"/>
          </p:cNvSpPr>
          <p:nvPr>
            <p:ph idx="1"/>
          </p:nvPr>
        </p:nvSpPr>
        <p:spPr/>
        <p:txBody>
          <a:bodyPr/>
          <a:lstStyle/>
          <a:p>
            <a:r>
              <a:rPr lang="en-US">
                <a:hlinkClick r:id="rId2" action="ppaction://hlinksldjump"/>
              </a:rPr>
              <a:t>How granular should you parse the input? Fine grain? Coarse grain?</a:t>
            </a:r>
            <a:endParaRPr lang="en-US"/>
          </a:p>
          <a:p>
            <a:r>
              <a:rPr lang="en-US">
                <a:hlinkClick r:id="rId3" action="ppaction://hlinksldjump"/>
              </a:rPr>
              <a:t>DFDL schema for input containing strings separated by nulls</a:t>
            </a:r>
            <a:endParaRPr lang="en-US"/>
          </a:p>
          <a:p>
            <a:pPr lvl="1"/>
            <a:r>
              <a:rPr lang="en-US"/>
              <a:t>Learn about dfdl:assert</a:t>
            </a:r>
          </a:p>
          <a:p>
            <a:pPr lvl="1"/>
            <a:r>
              <a:rPr lang="en-US"/>
              <a:t>Learn about the end-of-file symbol, $</a:t>
            </a:r>
          </a:p>
          <a:p>
            <a:r>
              <a:rPr lang="en-US">
                <a:hlinkClick r:id="rId4" action="ppaction://hlinksldjump"/>
              </a:rPr>
              <a:t>Two ways to express choice:</a:t>
            </a:r>
            <a:endParaRPr lang="en-US"/>
          </a:p>
          <a:p>
            <a:pPr lvl="1"/>
            <a:r>
              <a:rPr lang="en-US"/>
              <a:t>The discriminator approach</a:t>
            </a:r>
          </a:p>
          <a:p>
            <a:pPr lvl="1"/>
            <a:r>
              <a:rPr lang="en-US"/>
              <a:t>The choiceDispatchKey approach</a:t>
            </a:r>
          </a:p>
          <a:p>
            <a:r>
              <a:rPr lang="en-US">
                <a:hlinkClick r:id="rId5" action="ppaction://hlinksldjump"/>
              </a:rPr>
              <a:t>Converting binary data to XML</a:t>
            </a:r>
            <a:endParaRPr lang="en-US"/>
          </a:p>
          <a:p>
            <a:r>
              <a:rPr lang="en-US">
                <a:hlinkClick r:id="rId6" action="ppaction://hlinksldjump"/>
              </a:rPr>
              <a:t>Signed integers</a:t>
            </a:r>
            <a:endParaRPr lang="en-US"/>
          </a:p>
          <a:p>
            <a:r>
              <a:rPr lang="en-US">
                <a:hlinkClick r:id="rId7" action="ppaction://hlinksldjump"/>
              </a:rPr>
              <a:t>Role of XML versus role of binary?</a:t>
            </a:r>
            <a:endParaRPr lang="en-US"/>
          </a:p>
          <a:p>
            <a:r>
              <a:rPr lang="en-US">
                <a:hlinkClick r:id="rId8" action="ppaction://hlinksldjump"/>
              </a:rPr>
              <a:t>How to avoid creating a zillion hidden groups?</a:t>
            </a:r>
            <a:endParaRPr lang="en-US"/>
          </a:p>
          <a:p>
            <a:r>
              <a:rPr lang="en-US">
                <a:hlinkClick r:id="rId8" action="ppaction://hlinksldjump"/>
              </a:rPr>
              <a:t>Look-ahead</a:t>
            </a:r>
            <a:endParaRPr lang="en-US"/>
          </a:p>
          <a:p>
            <a:r>
              <a:rPr lang="en-US">
                <a:hlinkClick r:id="rId9" action="ppaction://hlinksldjump"/>
              </a:rPr>
              <a:t>Bit processing</a:t>
            </a:r>
            <a:endParaRPr lang="en-US"/>
          </a:p>
        </p:txBody>
      </p:sp>
    </p:spTree>
    <p:extLst>
      <p:ext uri="{BB962C8B-B14F-4D97-AF65-F5344CB8AC3E}">
        <p14:creationId xmlns:p14="http://schemas.microsoft.com/office/powerpoint/2010/main" val="1041897172"/>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D8B2BA-32F3-4D6C-AE9C-936889DFF231}"/>
              </a:ext>
            </a:extLst>
          </p:cNvPr>
          <p:cNvSpPr>
            <a:spLocks noGrp="1"/>
          </p:cNvSpPr>
          <p:nvPr>
            <p:ph type="ctrTitle" sz="quarter"/>
          </p:nvPr>
        </p:nvSpPr>
        <p:spPr/>
        <p:txBody>
          <a:bodyPr/>
          <a:lstStyle/>
          <a:p>
            <a:r>
              <a:rPr lang="en-US"/>
              <a:t>How granular should you parse the input?</a:t>
            </a:r>
          </a:p>
        </p:txBody>
      </p:sp>
      <p:sp>
        <p:nvSpPr>
          <p:cNvPr id="4" name="Footer Placeholder 3">
            <a:extLst>
              <a:ext uri="{FF2B5EF4-FFF2-40B4-BE49-F238E27FC236}">
                <a16:creationId xmlns:a16="http://schemas.microsoft.com/office/drawing/2014/main" id="{2D169A8F-6A65-4211-913B-3D8245926F78}"/>
              </a:ext>
            </a:extLst>
          </p:cNvPr>
          <p:cNvSpPr>
            <a:spLocks noGrp="1"/>
          </p:cNvSpPr>
          <p:nvPr>
            <p:ph type="ftr" sz="quarter" idx="4294967295"/>
          </p:nvPr>
        </p:nvSpPr>
        <p:spPr>
          <a:xfrm>
            <a:off x="0" y="6521450"/>
            <a:ext cx="7537450" cy="239713"/>
          </a:xfrm>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503280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E3E42-8636-45BE-82CA-A174BC6C38A4}"/>
              </a:ext>
            </a:extLst>
          </p:cNvPr>
          <p:cNvSpPr>
            <a:spLocks noGrp="1"/>
          </p:cNvSpPr>
          <p:nvPr>
            <p:ph type="title"/>
          </p:nvPr>
        </p:nvSpPr>
        <p:spPr/>
        <p:txBody>
          <a:bodyPr/>
          <a:lstStyle/>
          <a:p>
            <a:r>
              <a:rPr lang="en-US"/>
              <a:t>Pros and Cons</a:t>
            </a:r>
          </a:p>
        </p:txBody>
      </p:sp>
      <p:sp>
        <p:nvSpPr>
          <p:cNvPr id="3" name="Content Placeholder 2">
            <a:extLst>
              <a:ext uri="{FF2B5EF4-FFF2-40B4-BE49-F238E27FC236}">
                <a16:creationId xmlns:a16="http://schemas.microsoft.com/office/drawing/2014/main" id="{173D2DB5-45BC-41BB-8E6E-491F3341D33A}"/>
              </a:ext>
            </a:extLst>
          </p:cNvPr>
          <p:cNvSpPr>
            <a:spLocks noGrp="1"/>
          </p:cNvSpPr>
          <p:nvPr>
            <p:ph idx="1"/>
          </p:nvPr>
        </p:nvSpPr>
        <p:spPr/>
        <p:txBody>
          <a:bodyPr/>
          <a:lstStyle/>
          <a:p>
            <a:r>
              <a:rPr lang="en-US"/>
              <a:t>Magic number as an initiator (syntax)</a:t>
            </a:r>
          </a:p>
          <a:p>
            <a:pPr lvl="1"/>
            <a:r>
              <a:rPr lang="en-US"/>
              <a:t>Advantage: If the file has an invalid magic number, parsing immediately stops and throws an error.</a:t>
            </a:r>
          </a:p>
          <a:p>
            <a:pPr lvl="1"/>
            <a:r>
              <a:rPr lang="en-US"/>
              <a:t>Disadvantage: You don’t get to see the rest of the file, which you might want to do even if the magic number is invalid (e.g., you might want to see if the rest of the file has malicious data).</a:t>
            </a:r>
          </a:p>
          <a:p>
            <a:r>
              <a:rPr lang="en-US"/>
              <a:t>Magic number as data</a:t>
            </a:r>
          </a:p>
          <a:p>
            <a:pPr lvl="1"/>
            <a:r>
              <a:rPr lang="en-US"/>
              <a:t>Advantage: You have the opportunity to inspect the rest of the file; perhaps finding other anomalies in the file.</a:t>
            </a:r>
          </a:p>
          <a:p>
            <a:pPr lvl="1"/>
            <a:r>
              <a:rPr lang="en-US"/>
              <a:t>Disadvantage: If the file has an invalid magic number, parsing continues even though you know there is something wrong with the file.</a:t>
            </a:r>
          </a:p>
        </p:txBody>
      </p:sp>
      <p:sp>
        <p:nvSpPr>
          <p:cNvPr id="4" name="Footer Placeholder 3">
            <a:extLst>
              <a:ext uri="{FF2B5EF4-FFF2-40B4-BE49-F238E27FC236}">
                <a16:creationId xmlns:a16="http://schemas.microsoft.com/office/drawing/2014/main" id="{FF006A93-F551-499E-B839-04B367CF047B}"/>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815651451"/>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5095-D152-403E-8673-F02FA5B714C3}"/>
              </a:ext>
            </a:extLst>
          </p:cNvPr>
          <p:cNvSpPr>
            <a:spLocks noGrp="1"/>
          </p:cNvSpPr>
          <p:nvPr>
            <p:ph type="title"/>
          </p:nvPr>
        </p:nvSpPr>
        <p:spPr/>
        <p:txBody>
          <a:bodyPr/>
          <a:lstStyle/>
          <a:p>
            <a:r>
              <a:rPr lang="en-US"/>
              <a:t>How granular should you parse the input?</a:t>
            </a:r>
          </a:p>
        </p:txBody>
      </p:sp>
      <p:sp>
        <p:nvSpPr>
          <p:cNvPr id="3" name="Content Placeholder 2">
            <a:extLst>
              <a:ext uri="{FF2B5EF4-FFF2-40B4-BE49-F238E27FC236}">
                <a16:creationId xmlns:a16="http://schemas.microsoft.com/office/drawing/2014/main" id="{C0BC69A5-B37A-4881-B170-2DA416AC328F}"/>
              </a:ext>
            </a:extLst>
          </p:cNvPr>
          <p:cNvSpPr>
            <a:spLocks noGrp="1"/>
          </p:cNvSpPr>
          <p:nvPr>
            <p:ph idx="1"/>
          </p:nvPr>
        </p:nvSpPr>
        <p:spPr>
          <a:xfrm>
            <a:off x="616449" y="1371601"/>
            <a:ext cx="11236720" cy="750253"/>
          </a:xfrm>
        </p:spPr>
        <p:txBody>
          <a:bodyPr/>
          <a:lstStyle/>
          <a:p>
            <a:r>
              <a:rPr lang="en-US"/>
              <a:t>I have explicitly modeled every field in the EXE file format, e.g.,  </a:t>
            </a:r>
          </a:p>
        </p:txBody>
      </p:sp>
      <p:sp>
        <p:nvSpPr>
          <p:cNvPr id="5" name="Rectangle 4">
            <a:extLst>
              <a:ext uri="{FF2B5EF4-FFF2-40B4-BE49-F238E27FC236}">
                <a16:creationId xmlns:a16="http://schemas.microsoft.com/office/drawing/2014/main" id="{E725D34A-B7F8-4678-950F-9D7A112468E0}"/>
              </a:ext>
            </a:extLst>
          </p:cNvPr>
          <p:cNvSpPr/>
          <p:nvPr/>
        </p:nvSpPr>
        <p:spPr>
          <a:xfrm>
            <a:off x="1629228" y="1967925"/>
            <a:ext cx="9211160" cy="4524315"/>
          </a:xfrm>
          <a:prstGeom prst="rect">
            <a:avLst/>
          </a:prstGeom>
        </p:spPr>
        <p:txBody>
          <a:bodyPr wrap="square">
            <a:spAutoFit/>
          </a:bodyPr>
          <a:lstStyle/>
          <a:p>
            <a:r>
              <a:rPr lang="en-US" sz="2400">
                <a:solidFill>
                  <a:srgbClr val="000096"/>
                </a:solidFill>
                <a:highlight>
                  <a:srgbClr val="FFFFFF"/>
                </a:highlight>
              </a:rPr>
              <a:t>&lt;Windows_Executable_File&gt;</a:t>
            </a:r>
            <a:br>
              <a:rPr lang="en-US" sz="2400">
                <a:solidFill>
                  <a:srgbClr val="000000"/>
                </a:solidFill>
                <a:highlight>
                  <a:srgbClr val="FFFFFF"/>
                </a:highlight>
              </a:rPr>
            </a:br>
            <a:r>
              <a:rPr lang="en-US" sz="2400">
                <a:solidFill>
                  <a:srgbClr val="000000"/>
                </a:solidFill>
                <a:highlight>
                  <a:srgbClr val="FFFFFF"/>
                </a:highlight>
              </a:rPr>
              <a:t>  </a:t>
            </a:r>
            <a:r>
              <a:rPr lang="en-US" sz="2400">
                <a:solidFill>
                  <a:srgbClr val="000096"/>
                </a:solidFill>
                <a:highlight>
                  <a:srgbClr val="FFFFFF"/>
                </a:highlight>
              </a:rPr>
              <a:t>&lt;DOS_Header&gt;</a:t>
            </a:r>
            <a:br>
              <a:rPr lang="en-US" sz="2400">
                <a:solidFill>
                  <a:srgbClr val="000000"/>
                </a:solidFill>
                <a:highlight>
                  <a:srgbClr val="FFFFFF"/>
                </a:highlight>
              </a:rPr>
            </a:br>
            <a:r>
              <a:rPr lang="en-US" sz="2400">
                <a:solidFill>
                  <a:srgbClr val="000000"/>
                </a:solidFill>
                <a:highlight>
                  <a:srgbClr val="FFFFFF"/>
                </a:highlight>
              </a:rPr>
              <a:t>    </a:t>
            </a:r>
            <a:r>
              <a:rPr lang="en-US" sz="2400">
                <a:solidFill>
                  <a:srgbClr val="000096"/>
                </a:solidFill>
                <a:highlight>
                  <a:srgbClr val="FFFFFF"/>
                </a:highlight>
              </a:rPr>
              <a:t>&lt;Signature&gt;</a:t>
            </a:r>
            <a:r>
              <a:rPr lang="en-US" sz="2400">
                <a:solidFill>
                  <a:srgbClr val="000000"/>
                </a:solidFill>
                <a:highlight>
                  <a:srgbClr val="FFFFFF"/>
                </a:highlight>
              </a:rPr>
              <a:t>MZ</a:t>
            </a:r>
            <a:r>
              <a:rPr lang="en-US" sz="2400">
                <a:solidFill>
                  <a:srgbClr val="000096"/>
                </a:solidFill>
                <a:highlight>
                  <a:srgbClr val="FFFFFF"/>
                </a:highlight>
              </a:rPr>
              <a:t>&lt;/Signature&gt;</a:t>
            </a:r>
            <a:br>
              <a:rPr lang="en-US" sz="2400">
                <a:solidFill>
                  <a:srgbClr val="000000"/>
                </a:solidFill>
                <a:highlight>
                  <a:srgbClr val="FFFFFF"/>
                </a:highlight>
              </a:rPr>
            </a:br>
            <a:r>
              <a:rPr lang="en-US" sz="2400">
                <a:solidFill>
                  <a:srgbClr val="000000"/>
                </a:solidFill>
                <a:highlight>
                  <a:srgbClr val="FFFFFF"/>
                </a:highlight>
              </a:rPr>
              <a:t>    </a:t>
            </a:r>
            <a:r>
              <a:rPr lang="en-US" sz="2400">
                <a:solidFill>
                  <a:srgbClr val="000096"/>
                </a:solidFill>
                <a:highlight>
                  <a:srgbClr val="FFFFFF"/>
                </a:highlight>
              </a:rPr>
              <a:t>&lt;Bytes_on_last_page_of_file&gt;</a:t>
            </a:r>
            <a:r>
              <a:rPr lang="en-US" sz="2400">
                <a:solidFill>
                  <a:srgbClr val="000000"/>
                </a:solidFill>
                <a:highlight>
                  <a:srgbClr val="FFFFFF"/>
                </a:highlight>
              </a:rPr>
              <a:t>144</a:t>
            </a:r>
            <a:r>
              <a:rPr lang="en-US" sz="2400">
                <a:solidFill>
                  <a:srgbClr val="000096"/>
                </a:solidFill>
                <a:highlight>
                  <a:srgbClr val="FFFFFF"/>
                </a:highlight>
              </a:rPr>
              <a:t>&lt;/Bytes_on_last_page_of_file&gt;</a:t>
            </a:r>
            <a:br>
              <a:rPr lang="en-US" sz="2400">
                <a:solidFill>
                  <a:srgbClr val="000000"/>
                </a:solidFill>
                <a:highlight>
                  <a:srgbClr val="FFFFFF"/>
                </a:highlight>
              </a:rPr>
            </a:br>
            <a:r>
              <a:rPr lang="en-US" sz="2400">
                <a:solidFill>
                  <a:srgbClr val="000000"/>
                </a:solidFill>
                <a:highlight>
                  <a:srgbClr val="FFFFFF"/>
                </a:highlight>
              </a:rPr>
              <a:t>    </a:t>
            </a:r>
            <a:r>
              <a:rPr lang="en-US" sz="2400">
                <a:solidFill>
                  <a:srgbClr val="000096"/>
                </a:solidFill>
                <a:highlight>
                  <a:srgbClr val="FFFFFF"/>
                </a:highlight>
              </a:rPr>
              <a:t>&lt;Pages_in_file&gt;</a:t>
            </a:r>
            <a:r>
              <a:rPr lang="en-US" sz="2400">
                <a:solidFill>
                  <a:srgbClr val="000000"/>
                </a:solidFill>
                <a:highlight>
                  <a:srgbClr val="FFFFFF"/>
                </a:highlight>
              </a:rPr>
              <a:t>3</a:t>
            </a:r>
            <a:r>
              <a:rPr lang="en-US" sz="2400">
                <a:solidFill>
                  <a:srgbClr val="000096"/>
                </a:solidFill>
                <a:highlight>
                  <a:srgbClr val="FFFFFF"/>
                </a:highlight>
              </a:rPr>
              <a:t>&lt;/Pages_in_file&gt;</a:t>
            </a:r>
            <a:br>
              <a:rPr lang="en-US" sz="2400">
                <a:solidFill>
                  <a:srgbClr val="000000"/>
                </a:solidFill>
                <a:highlight>
                  <a:srgbClr val="FFFFFF"/>
                </a:highlight>
              </a:rPr>
            </a:br>
            <a:r>
              <a:rPr lang="en-US" sz="2400">
                <a:solidFill>
                  <a:srgbClr val="000000"/>
                </a:solidFill>
                <a:highlight>
                  <a:srgbClr val="FFFFFF"/>
                </a:highlight>
              </a:rPr>
              <a:t>    </a:t>
            </a:r>
            <a:r>
              <a:rPr lang="en-US" sz="2400">
                <a:solidFill>
                  <a:srgbClr val="000096"/>
                </a:solidFill>
                <a:highlight>
                  <a:srgbClr val="FFFFFF"/>
                </a:highlight>
              </a:rPr>
              <a:t>&lt;Relocations&gt;</a:t>
            </a:r>
            <a:r>
              <a:rPr lang="en-US" sz="2400">
                <a:solidFill>
                  <a:srgbClr val="000000"/>
                </a:solidFill>
                <a:highlight>
                  <a:srgbClr val="FFFFFF"/>
                </a:highlight>
              </a:rPr>
              <a:t>0</a:t>
            </a:r>
            <a:r>
              <a:rPr lang="en-US" sz="2400">
                <a:solidFill>
                  <a:srgbClr val="000096"/>
                </a:solidFill>
                <a:highlight>
                  <a:srgbClr val="FFFFFF"/>
                </a:highlight>
              </a:rPr>
              <a:t>&lt;/Relocations&gt;</a:t>
            </a:r>
            <a:br>
              <a:rPr lang="en-US" sz="2400">
                <a:solidFill>
                  <a:srgbClr val="000000"/>
                </a:solidFill>
                <a:highlight>
                  <a:srgbClr val="FFFFFF"/>
                </a:highlight>
              </a:rPr>
            </a:br>
            <a:r>
              <a:rPr lang="en-US" sz="2400">
                <a:solidFill>
                  <a:srgbClr val="000000"/>
                </a:solidFill>
                <a:highlight>
                  <a:srgbClr val="FFFFFF"/>
                </a:highlight>
              </a:rPr>
              <a:t>    </a:t>
            </a:r>
            <a:r>
              <a:rPr lang="en-US" sz="2400">
                <a:solidFill>
                  <a:srgbClr val="000096"/>
                </a:solidFill>
                <a:highlight>
                  <a:srgbClr val="FFFFFF"/>
                </a:highlight>
              </a:rPr>
              <a:t>&lt;Size_of_header_in_paragraphs&gt;</a:t>
            </a:r>
            <a:r>
              <a:rPr lang="en-US" sz="2400">
                <a:solidFill>
                  <a:srgbClr val="000000"/>
                </a:solidFill>
                <a:highlight>
                  <a:srgbClr val="FFFFFF"/>
                </a:highlight>
              </a:rPr>
              <a:t>4</a:t>
            </a:r>
            <a:r>
              <a:rPr lang="en-US" sz="2400">
                <a:solidFill>
                  <a:srgbClr val="000096"/>
                </a:solidFill>
                <a:highlight>
                  <a:srgbClr val="FFFFFF"/>
                </a:highlight>
              </a:rPr>
              <a:t>&lt;/Size_of_header_in_paragraphs&gt;</a:t>
            </a:r>
            <a:br>
              <a:rPr lang="en-US" sz="2400">
                <a:solidFill>
                  <a:srgbClr val="000000"/>
                </a:solidFill>
                <a:highlight>
                  <a:srgbClr val="FFFFFF"/>
                </a:highlight>
              </a:rPr>
            </a:br>
            <a:r>
              <a:rPr lang="en-US" sz="2400">
                <a:solidFill>
                  <a:srgbClr val="000000"/>
                </a:solidFill>
                <a:highlight>
                  <a:srgbClr val="FFFFFF"/>
                </a:highlight>
              </a:rPr>
              <a:t>    </a:t>
            </a:r>
            <a:r>
              <a:rPr lang="en-US" sz="2400">
                <a:solidFill>
                  <a:srgbClr val="000096"/>
                </a:solidFill>
                <a:highlight>
                  <a:srgbClr val="FFFFFF"/>
                </a:highlight>
              </a:rPr>
              <a:t>&lt;Extra_paragraphs_needed&gt;</a:t>
            </a:r>
            <a:br>
              <a:rPr lang="en-US" sz="2400">
                <a:solidFill>
                  <a:srgbClr val="000000"/>
                </a:solidFill>
                <a:highlight>
                  <a:srgbClr val="FFFFFF"/>
                </a:highlight>
              </a:rPr>
            </a:br>
            <a:r>
              <a:rPr lang="en-US" sz="2400">
                <a:solidFill>
                  <a:srgbClr val="000000"/>
                </a:solidFill>
                <a:highlight>
                  <a:srgbClr val="FFFFFF"/>
                </a:highlight>
              </a:rPr>
              <a:t>      </a:t>
            </a:r>
            <a:r>
              <a:rPr lang="en-US" sz="2400">
                <a:solidFill>
                  <a:srgbClr val="000096"/>
                </a:solidFill>
                <a:highlight>
                  <a:srgbClr val="FFFFFF"/>
                </a:highlight>
              </a:rPr>
              <a:t>&lt;Minimum&gt;</a:t>
            </a:r>
            <a:r>
              <a:rPr lang="en-US" sz="2400">
                <a:solidFill>
                  <a:srgbClr val="000000"/>
                </a:solidFill>
                <a:highlight>
                  <a:srgbClr val="FFFFFF"/>
                </a:highlight>
              </a:rPr>
              <a:t>0</a:t>
            </a:r>
            <a:r>
              <a:rPr lang="en-US" sz="2400">
                <a:solidFill>
                  <a:srgbClr val="000096"/>
                </a:solidFill>
                <a:highlight>
                  <a:srgbClr val="FFFFFF"/>
                </a:highlight>
              </a:rPr>
              <a:t>&lt;/Minimum&gt;</a:t>
            </a:r>
            <a:br>
              <a:rPr lang="en-US" sz="2400">
                <a:solidFill>
                  <a:srgbClr val="000000"/>
                </a:solidFill>
                <a:highlight>
                  <a:srgbClr val="FFFFFF"/>
                </a:highlight>
              </a:rPr>
            </a:br>
            <a:r>
              <a:rPr lang="en-US" sz="2400">
                <a:solidFill>
                  <a:srgbClr val="000000"/>
                </a:solidFill>
                <a:highlight>
                  <a:srgbClr val="FFFFFF"/>
                </a:highlight>
              </a:rPr>
              <a:t>      </a:t>
            </a:r>
            <a:r>
              <a:rPr lang="en-US" sz="2400">
                <a:solidFill>
                  <a:srgbClr val="000096"/>
                </a:solidFill>
                <a:highlight>
                  <a:srgbClr val="FFFFFF"/>
                </a:highlight>
              </a:rPr>
              <a:t>&lt;Maximum&gt;</a:t>
            </a:r>
            <a:r>
              <a:rPr lang="en-US" sz="2400">
                <a:solidFill>
                  <a:srgbClr val="000000"/>
                </a:solidFill>
                <a:highlight>
                  <a:srgbClr val="FFFFFF"/>
                </a:highlight>
              </a:rPr>
              <a:t>65535</a:t>
            </a:r>
            <a:r>
              <a:rPr lang="en-US" sz="2400">
                <a:solidFill>
                  <a:srgbClr val="000096"/>
                </a:solidFill>
                <a:highlight>
                  <a:srgbClr val="FFFFFF"/>
                </a:highlight>
              </a:rPr>
              <a:t>&lt;/Maximum&gt;</a:t>
            </a:r>
            <a:br>
              <a:rPr lang="en-US" sz="2400">
                <a:solidFill>
                  <a:srgbClr val="000000"/>
                </a:solidFill>
                <a:highlight>
                  <a:srgbClr val="FFFFFF"/>
                </a:highlight>
              </a:rPr>
            </a:br>
            <a:r>
              <a:rPr lang="en-US" sz="2400">
                <a:solidFill>
                  <a:srgbClr val="000000"/>
                </a:solidFill>
                <a:highlight>
                  <a:srgbClr val="FFFFFF"/>
                </a:highlight>
              </a:rPr>
              <a:t>    </a:t>
            </a:r>
            <a:r>
              <a:rPr lang="en-US" sz="2400">
                <a:solidFill>
                  <a:srgbClr val="000096"/>
                </a:solidFill>
                <a:highlight>
                  <a:srgbClr val="FFFFFF"/>
                </a:highlight>
              </a:rPr>
              <a:t>&lt;/Extra_paragraphs_needed&gt;</a:t>
            </a:r>
          </a:p>
          <a:p>
            <a:r>
              <a:rPr lang="en-US" sz="2400">
                <a:solidFill>
                  <a:srgbClr val="000096"/>
                </a:solidFill>
                <a:highlight>
                  <a:srgbClr val="FFFFFF"/>
                </a:highlight>
              </a:rPr>
              <a:t>    …</a:t>
            </a:r>
            <a:endParaRPr lang="en-US" sz="2400">
              <a:solidFill>
                <a:srgbClr val="000000"/>
              </a:solidFill>
              <a:highlight>
                <a:srgbClr val="FFFFFF"/>
              </a:highlight>
            </a:endParaRPr>
          </a:p>
        </p:txBody>
      </p:sp>
    </p:spTree>
    <p:extLst>
      <p:ext uri="{BB962C8B-B14F-4D97-AF65-F5344CB8AC3E}">
        <p14:creationId xmlns:p14="http://schemas.microsoft.com/office/powerpoint/2010/main" val="4237009381"/>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5095-D152-403E-8673-F02FA5B714C3}"/>
              </a:ext>
            </a:extLst>
          </p:cNvPr>
          <p:cNvSpPr>
            <a:spLocks noGrp="1"/>
          </p:cNvSpPr>
          <p:nvPr>
            <p:ph type="title"/>
          </p:nvPr>
        </p:nvSpPr>
        <p:spPr/>
        <p:txBody>
          <a:bodyPr/>
          <a:lstStyle/>
          <a:p>
            <a:r>
              <a:rPr lang="en-US"/>
              <a:t>How granular should you parse the input?</a:t>
            </a:r>
          </a:p>
        </p:txBody>
      </p:sp>
      <p:sp>
        <p:nvSpPr>
          <p:cNvPr id="3" name="Content Placeholder 2">
            <a:extLst>
              <a:ext uri="{FF2B5EF4-FFF2-40B4-BE49-F238E27FC236}">
                <a16:creationId xmlns:a16="http://schemas.microsoft.com/office/drawing/2014/main" id="{C0BC69A5-B37A-4881-B170-2DA416AC328F}"/>
              </a:ext>
            </a:extLst>
          </p:cNvPr>
          <p:cNvSpPr>
            <a:spLocks noGrp="1"/>
          </p:cNvSpPr>
          <p:nvPr>
            <p:ph idx="1"/>
          </p:nvPr>
        </p:nvSpPr>
        <p:spPr>
          <a:xfrm>
            <a:off x="616449" y="1371602"/>
            <a:ext cx="11236720" cy="1015138"/>
          </a:xfrm>
        </p:spPr>
        <p:txBody>
          <a:bodyPr/>
          <a:lstStyle/>
          <a:p>
            <a:r>
              <a:rPr lang="en-US"/>
              <a:t>Exception: I did not model machine instructions; I simply dumped out a hex string, e.g., </a:t>
            </a:r>
          </a:p>
        </p:txBody>
      </p:sp>
      <p:sp>
        <p:nvSpPr>
          <p:cNvPr id="5" name="Rectangle 4">
            <a:extLst>
              <a:ext uri="{FF2B5EF4-FFF2-40B4-BE49-F238E27FC236}">
                <a16:creationId xmlns:a16="http://schemas.microsoft.com/office/drawing/2014/main" id="{EF698C14-328D-4431-BC7C-0ABFB33194E5}"/>
              </a:ext>
            </a:extLst>
          </p:cNvPr>
          <p:cNvSpPr/>
          <p:nvPr/>
        </p:nvSpPr>
        <p:spPr>
          <a:xfrm>
            <a:off x="864420" y="2532269"/>
            <a:ext cx="9395457" cy="1938992"/>
          </a:xfrm>
          <a:prstGeom prst="rect">
            <a:avLst/>
          </a:prstGeom>
        </p:spPr>
        <p:txBody>
          <a:bodyPr wrap="square">
            <a:spAutoFit/>
          </a:bodyPr>
          <a:lstStyle/>
          <a:p>
            <a:r>
              <a:rPr lang="en-US" sz="2400">
                <a:solidFill>
                  <a:srgbClr val="000096"/>
                </a:solidFill>
                <a:highlight>
                  <a:srgbClr val="FFFFFF"/>
                </a:highlight>
              </a:rPr>
              <a:t>&lt;DOS_Stub&gt;</a:t>
            </a:r>
            <a:br>
              <a:rPr lang="en-US" sz="2400">
                <a:solidFill>
                  <a:srgbClr val="000000"/>
                </a:solidFill>
                <a:highlight>
                  <a:srgbClr val="FFFFFF"/>
                </a:highlight>
              </a:rPr>
            </a:br>
            <a:r>
              <a:rPr lang="en-US" sz="2400">
                <a:solidFill>
                  <a:srgbClr val="000000"/>
                </a:solidFill>
                <a:highlight>
                  <a:srgbClr val="FFFFFF"/>
                </a:highlight>
              </a:rPr>
              <a:t>    </a:t>
            </a:r>
            <a:r>
              <a:rPr lang="en-US" sz="2400">
                <a:solidFill>
                  <a:srgbClr val="000096"/>
                </a:solidFill>
                <a:highlight>
                  <a:srgbClr val="FFFFFF"/>
                </a:highlight>
              </a:rPr>
              <a:t>&lt;Instructions&gt;</a:t>
            </a:r>
            <a:r>
              <a:rPr lang="en-US" sz="2400">
                <a:solidFill>
                  <a:srgbClr val="000000"/>
                </a:solidFill>
                <a:highlight>
                  <a:srgbClr val="FFFFFF"/>
                </a:highlight>
              </a:rPr>
              <a:t>0E1FBA0E00B409CD21B8014CCD21</a:t>
            </a:r>
            <a:r>
              <a:rPr lang="en-US" sz="2400">
                <a:solidFill>
                  <a:srgbClr val="000096"/>
                </a:solidFill>
                <a:highlight>
                  <a:srgbClr val="FFFFFF"/>
                </a:highlight>
              </a:rPr>
              <a:t>&lt;/Instructions&gt;</a:t>
            </a:r>
            <a:br>
              <a:rPr lang="en-US" sz="2400">
                <a:solidFill>
                  <a:srgbClr val="000000"/>
                </a:solidFill>
                <a:highlight>
                  <a:srgbClr val="FFFFFF"/>
                </a:highlight>
              </a:rPr>
            </a:br>
            <a:r>
              <a:rPr lang="en-US" sz="2400">
                <a:solidFill>
                  <a:srgbClr val="000000"/>
                </a:solidFill>
                <a:highlight>
                  <a:srgbClr val="FFFFFF"/>
                </a:highlight>
              </a:rPr>
              <a:t>    </a:t>
            </a:r>
            <a:r>
              <a:rPr lang="en-US" sz="2400">
                <a:solidFill>
                  <a:srgbClr val="000096"/>
                </a:solidFill>
                <a:highlight>
                  <a:srgbClr val="FFFFFF"/>
                </a:highlight>
              </a:rPr>
              <a:t>&lt;Message&gt;</a:t>
            </a:r>
            <a:r>
              <a:rPr lang="en-US" sz="2400">
                <a:solidFill>
                  <a:srgbClr val="000000"/>
                </a:solidFill>
                <a:highlight>
                  <a:srgbClr val="FFFFFF"/>
                </a:highlight>
              </a:rPr>
              <a:t>This program cannot be run in DOS mode.</a:t>
            </a:r>
            <a:r>
              <a:rPr lang="en-US" sz="2400">
                <a:solidFill>
                  <a:srgbClr val="000096"/>
                </a:solidFill>
                <a:highlight>
                  <a:srgbClr val="FFFFFF"/>
                </a:highlight>
              </a:rPr>
              <a:t>&lt;/Message&gt;</a:t>
            </a:r>
            <a:br>
              <a:rPr lang="en-US" sz="2400">
                <a:solidFill>
                  <a:srgbClr val="000000"/>
                </a:solidFill>
                <a:highlight>
                  <a:srgbClr val="FFFFFF"/>
                </a:highlight>
              </a:rPr>
            </a:br>
            <a:r>
              <a:rPr lang="en-US" sz="2400">
                <a:solidFill>
                  <a:srgbClr val="000000"/>
                </a:solidFill>
                <a:highlight>
                  <a:srgbClr val="FFFFFF"/>
                </a:highlight>
              </a:rPr>
              <a:t>    </a:t>
            </a:r>
            <a:r>
              <a:rPr lang="en-US" sz="2400">
                <a:solidFill>
                  <a:srgbClr val="000096"/>
                </a:solidFill>
                <a:highlight>
                  <a:srgbClr val="FFFFFF"/>
                </a:highlight>
              </a:rPr>
              <a:t>&lt;Instructions&gt;</a:t>
            </a:r>
            <a:r>
              <a:rPr lang="en-US" sz="2400">
                <a:solidFill>
                  <a:srgbClr val="000000"/>
                </a:solidFill>
                <a:highlight>
                  <a:srgbClr val="FFFFFF"/>
                </a:highlight>
              </a:rPr>
              <a:t>0D0D0A2400000000000000</a:t>
            </a:r>
            <a:r>
              <a:rPr lang="en-US" sz="2400">
                <a:solidFill>
                  <a:srgbClr val="000096"/>
                </a:solidFill>
                <a:highlight>
                  <a:srgbClr val="FFFFFF"/>
                </a:highlight>
              </a:rPr>
              <a:t>&lt;/Instructions&gt;</a:t>
            </a:r>
            <a:endParaRPr lang="en-US" sz="2400">
              <a:solidFill>
                <a:srgbClr val="000000"/>
              </a:solidFill>
              <a:highlight>
                <a:srgbClr val="FFFFFF"/>
              </a:highlight>
            </a:endParaRPr>
          </a:p>
          <a:p>
            <a:r>
              <a:rPr lang="en-US" sz="2400">
                <a:solidFill>
                  <a:srgbClr val="000096"/>
                </a:solidFill>
                <a:highlight>
                  <a:srgbClr val="FFFFFF"/>
                </a:highlight>
              </a:rPr>
              <a:t>&lt;/DOS_Stub&gt;</a:t>
            </a:r>
            <a:endParaRPr lang="en-US" sz="2400"/>
          </a:p>
        </p:txBody>
      </p:sp>
    </p:spTree>
    <p:extLst>
      <p:ext uri="{BB962C8B-B14F-4D97-AF65-F5344CB8AC3E}">
        <p14:creationId xmlns:p14="http://schemas.microsoft.com/office/powerpoint/2010/main" val="118923668"/>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5095-D152-403E-8673-F02FA5B714C3}"/>
              </a:ext>
            </a:extLst>
          </p:cNvPr>
          <p:cNvSpPr>
            <a:spLocks noGrp="1"/>
          </p:cNvSpPr>
          <p:nvPr>
            <p:ph type="title"/>
          </p:nvPr>
        </p:nvSpPr>
        <p:spPr/>
        <p:txBody>
          <a:bodyPr/>
          <a:lstStyle/>
          <a:p>
            <a:r>
              <a:rPr lang="en-US"/>
              <a:t>How granular should you parse the input?</a:t>
            </a:r>
          </a:p>
        </p:txBody>
      </p:sp>
      <p:sp>
        <p:nvSpPr>
          <p:cNvPr id="3" name="Content Placeholder 2">
            <a:extLst>
              <a:ext uri="{FF2B5EF4-FFF2-40B4-BE49-F238E27FC236}">
                <a16:creationId xmlns:a16="http://schemas.microsoft.com/office/drawing/2014/main" id="{C0BC69A5-B37A-4881-B170-2DA416AC328F}"/>
              </a:ext>
            </a:extLst>
          </p:cNvPr>
          <p:cNvSpPr>
            <a:spLocks noGrp="1"/>
          </p:cNvSpPr>
          <p:nvPr>
            <p:ph idx="1"/>
          </p:nvPr>
        </p:nvSpPr>
        <p:spPr>
          <a:xfrm>
            <a:off x="616449" y="1371602"/>
            <a:ext cx="11236720" cy="596683"/>
          </a:xfrm>
        </p:spPr>
        <p:txBody>
          <a:bodyPr/>
          <a:lstStyle/>
          <a:p>
            <a:r>
              <a:rPr lang="en-US"/>
              <a:t>I could parse at a very fine grain and simply output bytes, e.g.,</a:t>
            </a:r>
          </a:p>
        </p:txBody>
      </p:sp>
      <p:sp>
        <p:nvSpPr>
          <p:cNvPr id="5" name="Rectangle 4">
            <a:extLst>
              <a:ext uri="{FF2B5EF4-FFF2-40B4-BE49-F238E27FC236}">
                <a16:creationId xmlns:a16="http://schemas.microsoft.com/office/drawing/2014/main" id="{EF698C14-328D-4431-BC7C-0ABFB33194E5}"/>
              </a:ext>
            </a:extLst>
          </p:cNvPr>
          <p:cNvSpPr/>
          <p:nvPr/>
        </p:nvSpPr>
        <p:spPr>
          <a:xfrm>
            <a:off x="1825315" y="1968285"/>
            <a:ext cx="3025655" cy="4154984"/>
          </a:xfrm>
          <a:prstGeom prst="rect">
            <a:avLst/>
          </a:prstGeom>
        </p:spPr>
        <p:txBody>
          <a:bodyPr wrap="square">
            <a:spAutoFit/>
          </a:bodyPr>
          <a:lstStyle/>
          <a:p>
            <a:r>
              <a:rPr lang="en-US" sz="2400">
                <a:solidFill>
                  <a:srgbClr val="000096"/>
                </a:solidFill>
                <a:highlight>
                  <a:srgbClr val="FFFFFF"/>
                </a:highlight>
              </a:rPr>
              <a:t>&lt;Bytes&gt;</a:t>
            </a:r>
            <a:br>
              <a:rPr lang="en-US" sz="2400">
                <a:solidFill>
                  <a:srgbClr val="000000"/>
                </a:solidFill>
                <a:highlight>
                  <a:srgbClr val="FFFFFF"/>
                </a:highlight>
              </a:rPr>
            </a:br>
            <a:r>
              <a:rPr lang="en-US" sz="2400">
                <a:solidFill>
                  <a:srgbClr val="000000"/>
                </a:solidFill>
                <a:highlight>
                  <a:srgbClr val="FFFFFF"/>
                </a:highlight>
              </a:rPr>
              <a:t>  </a:t>
            </a:r>
            <a:r>
              <a:rPr lang="en-US" sz="2400">
                <a:solidFill>
                  <a:srgbClr val="000096"/>
                </a:solidFill>
                <a:highlight>
                  <a:srgbClr val="FFFFFF"/>
                </a:highlight>
              </a:rPr>
              <a:t>&lt;Byte&gt;</a:t>
            </a:r>
            <a:r>
              <a:rPr lang="en-US" sz="2400">
                <a:solidFill>
                  <a:srgbClr val="000000"/>
                </a:solidFill>
                <a:highlight>
                  <a:srgbClr val="FFFFFF"/>
                </a:highlight>
              </a:rPr>
              <a:t>4D</a:t>
            </a:r>
            <a:r>
              <a:rPr lang="en-US" sz="2400">
                <a:solidFill>
                  <a:srgbClr val="000096"/>
                </a:solidFill>
                <a:highlight>
                  <a:srgbClr val="FFFFFF"/>
                </a:highlight>
              </a:rPr>
              <a:t>&lt;/Byte&gt;</a:t>
            </a:r>
            <a:br>
              <a:rPr lang="en-US" sz="2400">
                <a:solidFill>
                  <a:srgbClr val="000000"/>
                </a:solidFill>
                <a:highlight>
                  <a:srgbClr val="FFFFFF"/>
                </a:highlight>
              </a:rPr>
            </a:br>
            <a:r>
              <a:rPr lang="en-US" sz="2400">
                <a:solidFill>
                  <a:srgbClr val="000000"/>
                </a:solidFill>
                <a:highlight>
                  <a:srgbClr val="FFFFFF"/>
                </a:highlight>
              </a:rPr>
              <a:t>  </a:t>
            </a:r>
            <a:r>
              <a:rPr lang="en-US" sz="2400">
                <a:solidFill>
                  <a:srgbClr val="000096"/>
                </a:solidFill>
                <a:highlight>
                  <a:srgbClr val="FFFFFF"/>
                </a:highlight>
              </a:rPr>
              <a:t>&lt;Byte&gt;</a:t>
            </a:r>
            <a:r>
              <a:rPr lang="en-US" sz="2400">
                <a:solidFill>
                  <a:srgbClr val="000000"/>
                </a:solidFill>
                <a:highlight>
                  <a:srgbClr val="FFFFFF"/>
                </a:highlight>
              </a:rPr>
              <a:t>5A</a:t>
            </a:r>
            <a:r>
              <a:rPr lang="en-US" sz="2400">
                <a:solidFill>
                  <a:srgbClr val="000096"/>
                </a:solidFill>
                <a:highlight>
                  <a:srgbClr val="FFFFFF"/>
                </a:highlight>
              </a:rPr>
              <a:t>&lt;/Byte&gt;</a:t>
            </a:r>
            <a:br>
              <a:rPr lang="en-US" sz="2400">
                <a:solidFill>
                  <a:srgbClr val="000000"/>
                </a:solidFill>
                <a:highlight>
                  <a:srgbClr val="FFFFFF"/>
                </a:highlight>
              </a:rPr>
            </a:br>
            <a:r>
              <a:rPr lang="en-US" sz="2400">
                <a:solidFill>
                  <a:srgbClr val="000000"/>
                </a:solidFill>
                <a:highlight>
                  <a:srgbClr val="FFFFFF"/>
                </a:highlight>
              </a:rPr>
              <a:t>  </a:t>
            </a:r>
            <a:r>
              <a:rPr lang="en-US" sz="2400">
                <a:solidFill>
                  <a:srgbClr val="000096"/>
                </a:solidFill>
                <a:highlight>
                  <a:srgbClr val="FFFFFF"/>
                </a:highlight>
              </a:rPr>
              <a:t>&lt;Byte&gt;</a:t>
            </a:r>
            <a:r>
              <a:rPr lang="en-US" sz="2400">
                <a:solidFill>
                  <a:srgbClr val="000000"/>
                </a:solidFill>
                <a:highlight>
                  <a:srgbClr val="FFFFFF"/>
                </a:highlight>
              </a:rPr>
              <a:t>90</a:t>
            </a:r>
            <a:r>
              <a:rPr lang="en-US" sz="2400">
                <a:solidFill>
                  <a:srgbClr val="000096"/>
                </a:solidFill>
                <a:highlight>
                  <a:srgbClr val="FFFFFF"/>
                </a:highlight>
              </a:rPr>
              <a:t>&lt;/Byte&gt;</a:t>
            </a:r>
            <a:br>
              <a:rPr lang="en-US" sz="2400">
                <a:solidFill>
                  <a:srgbClr val="000000"/>
                </a:solidFill>
                <a:highlight>
                  <a:srgbClr val="FFFFFF"/>
                </a:highlight>
              </a:rPr>
            </a:br>
            <a:r>
              <a:rPr lang="en-US" sz="2400">
                <a:solidFill>
                  <a:srgbClr val="000000"/>
                </a:solidFill>
                <a:highlight>
                  <a:srgbClr val="FFFFFF"/>
                </a:highlight>
              </a:rPr>
              <a:t>  </a:t>
            </a:r>
            <a:r>
              <a:rPr lang="en-US" sz="2400">
                <a:solidFill>
                  <a:srgbClr val="000096"/>
                </a:solidFill>
                <a:highlight>
                  <a:srgbClr val="FFFFFF"/>
                </a:highlight>
              </a:rPr>
              <a:t>&lt;Byte&gt;</a:t>
            </a:r>
            <a:r>
              <a:rPr lang="en-US" sz="2400">
                <a:solidFill>
                  <a:srgbClr val="000000"/>
                </a:solidFill>
                <a:highlight>
                  <a:srgbClr val="FFFFFF"/>
                </a:highlight>
              </a:rPr>
              <a:t>00</a:t>
            </a:r>
            <a:r>
              <a:rPr lang="en-US" sz="2400">
                <a:solidFill>
                  <a:srgbClr val="000096"/>
                </a:solidFill>
                <a:highlight>
                  <a:srgbClr val="FFFFFF"/>
                </a:highlight>
              </a:rPr>
              <a:t>&lt;/Byte&gt;</a:t>
            </a:r>
            <a:br>
              <a:rPr lang="en-US" sz="2400">
                <a:solidFill>
                  <a:srgbClr val="000000"/>
                </a:solidFill>
                <a:highlight>
                  <a:srgbClr val="FFFFFF"/>
                </a:highlight>
              </a:rPr>
            </a:br>
            <a:r>
              <a:rPr lang="en-US" sz="2400">
                <a:solidFill>
                  <a:srgbClr val="000000"/>
                </a:solidFill>
                <a:highlight>
                  <a:srgbClr val="FFFFFF"/>
                </a:highlight>
              </a:rPr>
              <a:t>  </a:t>
            </a:r>
            <a:r>
              <a:rPr lang="en-US" sz="2400">
                <a:solidFill>
                  <a:srgbClr val="000096"/>
                </a:solidFill>
                <a:highlight>
                  <a:srgbClr val="FFFFFF"/>
                </a:highlight>
              </a:rPr>
              <a:t>&lt;Byte&gt;</a:t>
            </a:r>
            <a:r>
              <a:rPr lang="en-US" sz="2400">
                <a:solidFill>
                  <a:srgbClr val="000000"/>
                </a:solidFill>
                <a:highlight>
                  <a:srgbClr val="FFFFFF"/>
                </a:highlight>
              </a:rPr>
              <a:t>03</a:t>
            </a:r>
            <a:r>
              <a:rPr lang="en-US" sz="2400">
                <a:solidFill>
                  <a:srgbClr val="000096"/>
                </a:solidFill>
                <a:highlight>
                  <a:srgbClr val="FFFFFF"/>
                </a:highlight>
              </a:rPr>
              <a:t>&lt;/Byte&gt;</a:t>
            </a:r>
            <a:br>
              <a:rPr lang="en-US" sz="2400">
                <a:solidFill>
                  <a:srgbClr val="000000"/>
                </a:solidFill>
                <a:highlight>
                  <a:srgbClr val="FFFFFF"/>
                </a:highlight>
              </a:rPr>
            </a:br>
            <a:r>
              <a:rPr lang="en-US" sz="2400">
                <a:solidFill>
                  <a:srgbClr val="000000"/>
                </a:solidFill>
                <a:highlight>
                  <a:srgbClr val="FFFFFF"/>
                </a:highlight>
              </a:rPr>
              <a:t>  </a:t>
            </a:r>
            <a:r>
              <a:rPr lang="en-US" sz="2400">
                <a:solidFill>
                  <a:srgbClr val="000096"/>
                </a:solidFill>
                <a:highlight>
                  <a:srgbClr val="FFFFFF"/>
                </a:highlight>
              </a:rPr>
              <a:t>&lt;Byte&gt;</a:t>
            </a:r>
            <a:r>
              <a:rPr lang="en-US" sz="2400">
                <a:solidFill>
                  <a:srgbClr val="000000"/>
                </a:solidFill>
                <a:highlight>
                  <a:srgbClr val="FFFFFF"/>
                </a:highlight>
              </a:rPr>
              <a:t>00</a:t>
            </a:r>
            <a:r>
              <a:rPr lang="en-US" sz="2400">
                <a:solidFill>
                  <a:srgbClr val="000096"/>
                </a:solidFill>
                <a:highlight>
                  <a:srgbClr val="FFFFFF"/>
                </a:highlight>
              </a:rPr>
              <a:t>&lt;/Byte&gt;</a:t>
            </a:r>
            <a:br>
              <a:rPr lang="en-US" sz="2400">
                <a:solidFill>
                  <a:srgbClr val="000000"/>
                </a:solidFill>
                <a:highlight>
                  <a:srgbClr val="FFFFFF"/>
                </a:highlight>
              </a:rPr>
            </a:br>
            <a:r>
              <a:rPr lang="en-US" sz="2400">
                <a:solidFill>
                  <a:srgbClr val="000000"/>
                </a:solidFill>
                <a:highlight>
                  <a:srgbClr val="FFFFFF"/>
                </a:highlight>
              </a:rPr>
              <a:t>  </a:t>
            </a:r>
            <a:r>
              <a:rPr lang="en-US" sz="2400">
                <a:solidFill>
                  <a:srgbClr val="000096"/>
                </a:solidFill>
                <a:highlight>
                  <a:srgbClr val="FFFFFF"/>
                </a:highlight>
              </a:rPr>
              <a:t>&lt;Byte&gt;</a:t>
            </a:r>
            <a:r>
              <a:rPr lang="en-US" sz="2400">
                <a:solidFill>
                  <a:srgbClr val="000000"/>
                </a:solidFill>
                <a:highlight>
                  <a:srgbClr val="FFFFFF"/>
                </a:highlight>
              </a:rPr>
              <a:t>00</a:t>
            </a:r>
            <a:r>
              <a:rPr lang="en-US" sz="2400">
                <a:solidFill>
                  <a:srgbClr val="000096"/>
                </a:solidFill>
                <a:highlight>
                  <a:srgbClr val="FFFFFF"/>
                </a:highlight>
              </a:rPr>
              <a:t>&lt;/Byte&gt;</a:t>
            </a:r>
            <a:br>
              <a:rPr lang="en-US" sz="2400">
                <a:solidFill>
                  <a:srgbClr val="000000"/>
                </a:solidFill>
                <a:highlight>
                  <a:srgbClr val="FFFFFF"/>
                </a:highlight>
              </a:rPr>
            </a:br>
            <a:r>
              <a:rPr lang="en-US" sz="2400">
                <a:solidFill>
                  <a:srgbClr val="000000"/>
                </a:solidFill>
                <a:highlight>
                  <a:srgbClr val="FFFFFF"/>
                </a:highlight>
              </a:rPr>
              <a:t>  </a:t>
            </a:r>
            <a:r>
              <a:rPr lang="en-US" sz="2400">
                <a:solidFill>
                  <a:srgbClr val="000096"/>
                </a:solidFill>
                <a:highlight>
                  <a:srgbClr val="FFFFFF"/>
                </a:highlight>
              </a:rPr>
              <a:t>&lt;Byte&gt;</a:t>
            </a:r>
            <a:r>
              <a:rPr lang="en-US" sz="2400">
                <a:solidFill>
                  <a:srgbClr val="000000"/>
                </a:solidFill>
                <a:highlight>
                  <a:srgbClr val="FFFFFF"/>
                </a:highlight>
              </a:rPr>
              <a:t>00</a:t>
            </a:r>
            <a:r>
              <a:rPr lang="en-US" sz="2400">
                <a:solidFill>
                  <a:srgbClr val="000096"/>
                </a:solidFill>
                <a:highlight>
                  <a:srgbClr val="FFFFFF"/>
                </a:highlight>
              </a:rPr>
              <a:t>&lt;/Byte&gt;</a:t>
            </a:r>
            <a:br>
              <a:rPr lang="en-US" sz="2400">
                <a:solidFill>
                  <a:srgbClr val="000000"/>
                </a:solidFill>
                <a:highlight>
                  <a:srgbClr val="FFFFFF"/>
                </a:highlight>
              </a:rPr>
            </a:br>
            <a:r>
              <a:rPr lang="en-US" sz="2400">
                <a:solidFill>
                  <a:srgbClr val="000000"/>
                </a:solidFill>
                <a:highlight>
                  <a:srgbClr val="FFFFFF"/>
                </a:highlight>
              </a:rPr>
              <a:t>  </a:t>
            </a:r>
            <a:r>
              <a:rPr lang="en-US" sz="2400">
                <a:solidFill>
                  <a:srgbClr val="000096"/>
                </a:solidFill>
                <a:highlight>
                  <a:srgbClr val="FFFFFF"/>
                </a:highlight>
              </a:rPr>
              <a:t>&lt;Byte&gt;</a:t>
            </a:r>
            <a:r>
              <a:rPr lang="en-US" sz="2400">
                <a:solidFill>
                  <a:srgbClr val="000000"/>
                </a:solidFill>
                <a:highlight>
                  <a:srgbClr val="FFFFFF"/>
                </a:highlight>
              </a:rPr>
              <a:t>04</a:t>
            </a:r>
            <a:r>
              <a:rPr lang="en-US" sz="2400">
                <a:solidFill>
                  <a:srgbClr val="000096"/>
                </a:solidFill>
                <a:highlight>
                  <a:srgbClr val="FFFFFF"/>
                </a:highlight>
              </a:rPr>
              <a:t>&lt;/Byte&gt;</a:t>
            </a:r>
            <a:br>
              <a:rPr lang="en-US" sz="2400">
                <a:solidFill>
                  <a:srgbClr val="000000"/>
                </a:solidFill>
                <a:highlight>
                  <a:srgbClr val="FFFFFF"/>
                </a:highlight>
              </a:rPr>
            </a:br>
            <a:r>
              <a:rPr lang="en-US" sz="2400">
                <a:solidFill>
                  <a:srgbClr val="000000"/>
                </a:solidFill>
                <a:highlight>
                  <a:srgbClr val="FFFFFF"/>
                </a:highlight>
              </a:rPr>
              <a:t>  …</a:t>
            </a:r>
          </a:p>
        </p:txBody>
      </p:sp>
    </p:spTree>
    <p:extLst>
      <p:ext uri="{BB962C8B-B14F-4D97-AF65-F5344CB8AC3E}">
        <p14:creationId xmlns:p14="http://schemas.microsoft.com/office/powerpoint/2010/main" val="1005611295"/>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698C14-328D-4431-BC7C-0ABFB33194E5}"/>
              </a:ext>
            </a:extLst>
          </p:cNvPr>
          <p:cNvSpPr/>
          <p:nvPr/>
        </p:nvSpPr>
        <p:spPr>
          <a:xfrm>
            <a:off x="1825315" y="1968285"/>
            <a:ext cx="3025655" cy="4154984"/>
          </a:xfrm>
          <a:prstGeom prst="rect">
            <a:avLst/>
          </a:prstGeom>
        </p:spPr>
        <p:txBody>
          <a:bodyPr wrap="square">
            <a:spAutoFit/>
          </a:bodyPr>
          <a:lstStyle/>
          <a:p>
            <a:r>
              <a:rPr lang="en-US" sz="2400">
                <a:solidFill>
                  <a:srgbClr val="000096"/>
                </a:solidFill>
                <a:highlight>
                  <a:srgbClr val="FFFFFF"/>
                </a:highlight>
              </a:rPr>
              <a:t>&lt;Bytes&gt;</a:t>
            </a:r>
            <a:br>
              <a:rPr lang="en-US" sz="2400">
                <a:solidFill>
                  <a:srgbClr val="000000"/>
                </a:solidFill>
                <a:highlight>
                  <a:srgbClr val="FFFFFF"/>
                </a:highlight>
              </a:rPr>
            </a:br>
            <a:r>
              <a:rPr lang="en-US" sz="2400">
                <a:solidFill>
                  <a:srgbClr val="000000"/>
                </a:solidFill>
                <a:highlight>
                  <a:srgbClr val="FFFFFF"/>
                </a:highlight>
              </a:rPr>
              <a:t>  </a:t>
            </a:r>
            <a:r>
              <a:rPr lang="en-US" sz="2400">
                <a:solidFill>
                  <a:srgbClr val="000096"/>
                </a:solidFill>
                <a:highlight>
                  <a:srgbClr val="FFFFFF"/>
                </a:highlight>
              </a:rPr>
              <a:t>&lt;Byte&gt;</a:t>
            </a:r>
            <a:r>
              <a:rPr lang="en-US" sz="2400">
                <a:solidFill>
                  <a:srgbClr val="000000"/>
                </a:solidFill>
                <a:highlight>
                  <a:srgbClr val="FFFFFF"/>
                </a:highlight>
              </a:rPr>
              <a:t>4D</a:t>
            </a:r>
            <a:r>
              <a:rPr lang="en-US" sz="2400">
                <a:solidFill>
                  <a:srgbClr val="000096"/>
                </a:solidFill>
                <a:highlight>
                  <a:srgbClr val="FFFFFF"/>
                </a:highlight>
              </a:rPr>
              <a:t>&lt;/Byte&gt;</a:t>
            </a:r>
            <a:br>
              <a:rPr lang="en-US" sz="2400">
                <a:solidFill>
                  <a:srgbClr val="000000"/>
                </a:solidFill>
                <a:highlight>
                  <a:srgbClr val="FFFFFF"/>
                </a:highlight>
              </a:rPr>
            </a:br>
            <a:r>
              <a:rPr lang="en-US" sz="2400">
                <a:solidFill>
                  <a:srgbClr val="000000"/>
                </a:solidFill>
                <a:highlight>
                  <a:srgbClr val="FFFFFF"/>
                </a:highlight>
              </a:rPr>
              <a:t>  </a:t>
            </a:r>
            <a:r>
              <a:rPr lang="en-US" sz="2400">
                <a:solidFill>
                  <a:srgbClr val="000096"/>
                </a:solidFill>
                <a:highlight>
                  <a:srgbClr val="FFFFFF"/>
                </a:highlight>
              </a:rPr>
              <a:t>&lt;Byte&gt;</a:t>
            </a:r>
            <a:r>
              <a:rPr lang="en-US" sz="2400">
                <a:solidFill>
                  <a:srgbClr val="000000"/>
                </a:solidFill>
                <a:highlight>
                  <a:srgbClr val="FFFFFF"/>
                </a:highlight>
              </a:rPr>
              <a:t>5A</a:t>
            </a:r>
            <a:r>
              <a:rPr lang="en-US" sz="2400">
                <a:solidFill>
                  <a:srgbClr val="000096"/>
                </a:solidFill>
                <a:highlight>
                  <a:srgbClr val="FFFFFF"/>
                </a:highlight>
              </a:rPr>
              <a:t>&lt;/Byte&gt;</a:t>
            </a:r>
            <a:br>
              <a:rPr lang="en-US" sz="2400">
                <a:solidFill>
                  <a:srgbClr val="000000"/>
                </a:solidFill>
                <a:highlight>
                  <a:srgbClr val="FFFFFF"/>
                </a:highlight>
              </a:rPr>
            </a:br>
            <a:r>
              <a:rPr lang="en-US" sz="2400">
                <a:solidFill>
                  <a:srgbClr val="000000"/>
                </a:solidFill>
                <a:highlight>
                  <a:srgbClr val="FFFFFF"/>
                </a:highlight>
              </a:rPr>
              <a:t>  </a:t>
            </a:r>
            <a:r>
              <a:rPr lang="en-US" sz="2400">
                <a:solidFill>
                  <a:srgbClr val="000096"/>
                </a:solidFill>
                <a:highlight>
                  <a:srgbClr val="FFFFFF"/>
                </a:highlight>
              </a:rPr>
              <a:t>&lt;Byte&gt;</a:t>
            </a:r>
            <a:r>
              <a:rPr lang="en-US" sz="2400">
                <a:solidFill>
                  <a:srgbClr val="000000"/>
                </a:solidFill>
                <a:highlight>
                  <a:srgbClr val="FFFFFF"/>
                </a:highlight>
              </a:rPr>
              <a:t>90</a:t>
            </a:r>
            <a:r>
              <a:rPr lang="en-US" sz="2400">
                <a:solidFill>
                  <a:srgbClr val="000096"/>
                </a:solidFill>
                <a:highlight>
                  <a:srgbClr val="FFFFFF"/>
                </a:highlight>
              </a:rPr>
              <a:t>&lt;/Byte&gt;</a:t>
            </a:r>
            <a:br>
              <a:rPr lang="en-US" sz="2400">
                <a:solidFill>
                  <a:srgbClr val="000000"/>
                </a:solidFill>
                <a:highlight>
                  <a:srgbClr val="FFFFFF"/>
                </a:highlight>
              </a:rPr>
            </a:br>
            <a:r>
              <a:rPr lang="en-US" sz="2400">
                <a:solidFill>
                  <a:srgbClr val="000000"/>
                </a:solidFill>
                <a:highlight>
                  <a:srgbClr val="FFFFFF"/>
                </a:highlight>
              </a:rPr>
              <a:t>  </a:t>
            </a:r>
            <a:r>
              <a:rPr lang="en-US" sz="2400">
                <a:solidFill>
                  <a:srgbClr val="000096"/>
                </a:solidFill>
                <a:highlight>
                  <a:srgbClr val="FFFFFF"/>
                </a:highlight>
              </a:rPr>
              <a:t>&lt;Byte&gt;</a:t>
            </a:r>
            <a:r>
              <a:rPr lang="en-US" sz="2400">
                <a:solidFill>
                  <a:srgbClr val="000000"/>
                </a:solidFill>
                <a:highlight>
                  <a:srgbClr val="FFFFFF"/>
                </a:highlight>
              </a:rPr>
              <a:t>00</a:t>
            </a:r>
            <a:r>
              <a:rPr lang="en-US" sz="2400">
                <a:solidFill>
                  <a:srgbClr val="000096"/>
                </a:solidFill>
                <a:highlight>
                  <a:srgbClr val="FFFFFF"/>
                </a:highlight>
              </a:rPr>
              <a:t>&lt;/Byte&gt;</a:t>
            </a:r>
            <a:br>
              <a:rPr lang="en-US" sz="2400">
                <a:solidFill>
                  <a:srgbClr val="000000"/>
                </a:solidFill>
                <a:highlight>
                  <a:srgbClr val="FFFFFF"/>
                </a:highlight>
              </a:rPr>
            </a:br>
            <a:r>
              <a:rPr lang="en-US" sz="2400">
                <a:solidFill>
                  <a:srgbClr val="000000"/>
                </a:solidFill>
                <a:highlight>
                  <a:srgbClr val="FFFFFF"/>
                </a:highlight>
              </a:rPr>
              <a:t>  </a:t>
            </a:r>
            <a:r>
              <a:rPr lang="en-US" sz="2400">
                <a:solidFill>
                  <a:srgbClr val="000096"/>
                </a:solidFill>
                <a:highlight>
                  <a:srgbClr val="FFFFFF"/>
                </a:highlight>
              </a:rPr>
              <a:t>&lt;Byte&gt;</a:t>
            </a:r>
            <a:r>
              <a:rPr lang="en-US" sz="2400">
                <a:solidFill>
                  <a:srgbClr val="000000"/>
                </a:solidFill>
                <a:highlight>
                  <a:srgbClr val="FFFFFF"/>
                </a:highlight>
              </a:rPr>
              <a:t>03</a:t>
            </a:r>
            <a:r>
              <a:rPr lang="en-US" sz="2400">
                <a:solidFill>
                  <a:srgbClr val="000096"/>
                </a:solidFill>
                <a:highlight>
                  <a:srgbClr val="FFFFFF"/>
                </a:highlight>
              </a:rPr>
              <a:t>&lt;/Byte&gt;</a:t>
            </a:r>
            <a:br>
              <a:rPr lang="en-US" sz="2400">
                <a:solidFill>
                  <a:srgbClr val="000000"/>
                </a:solidFill>
                <a:highlight>
                  <a:srgbClr val="FFFFFF"/>
                </a:highlight>
              </a:rPr>
            </a:br>
            <a:r>
              <a:rPr lang="en-US" sz="2400">
                <a:solidFill>
                  <a:srgbClr val="000000"/>
                </a:solidFill>
                <a:highlight>
                  <a:srgbClr val="FFFFFF"/>
                </a:highlight>
              </a:rPr>
              <a:t>  </a:t>
            </a:r>
            <a:r>
              <a:rPr lang="en-US" sz="2400">
                <a:solidFill>
                  <a:srgbClr val="000096"/>
                </a:solidFill>
                <a:highlight>
                  <a:srgbClr val="FFFFFF"/>
                </a:highlight>
              </a:rPr>
              <a:t>&lt;Byte&gt;</a:t>
            </a:r>
            <a:r>
              <a:rPr lang="en-US" sz="2400">
                <a:solidFill>
                  <a:srgbClr val="000000"/>
                </a:solidFill>
                <a:highlight>
                  <a:srgbClr val="FFFFFF"/>
                </a:highlight>
              </a:rPr>
              <a:t>00</a:t>
            </a:r>
            <a:r>
              <a:rPr lang="en-US" sz="2400">
                <a:solidFill>
                  <a:srgbClr val="000096"/>
                </a:solidFill>
                <a:highlight>
                  <a:srgbClr val="FFFFFF"/>
                </a:highlight>
              </a:rPr>
              <a:t>&lt;/Byte&gt;</a:t>
            </a:r>
            <a:br>
              <a:rPr lang="en-US" sz="2400">
                <a:solidFill>
                  <a:srgbClr val="000000"/>
                </a:solidFill>
                <a:highlight>
                  <a:srgbClr val="FFFFFF"/>
                </a:highlight>
              </a:rPr>
            </a:br>
            <a:r>
              <a:rPr lang="en-US" sz="2400">
                <a:solidFill>
                  <a:srgbClr val="000000"/>
                </a:solidFill>
                <a:highlight>
                  <a:srgbClr val="FFFFFF"/>
                </a:highlight>
              </a:rPr>
              <a:t>  </a:t>
            </a:r>
            <a:r>
              <a:rPr lang="en-US" sz="2400">
                <a:solidFill>
                  <a:srgbClr val="000096"/>
                </a:solidFill>
                <a:highlight>
                  <a:srgbClr val="FFFFFF"/>
                </a:highlight>
              </a:rPr>
              <a:t>&lt;Byte&gt;</a:t>
            </a:r>
            <a:r>
              <a:rPr lang="en-US" sz="2400">
                <a:solidFill>
                  <a:srgbClr val="000000"/>
                </a:solidFill>
                <a:highlight>
                  <a:srgbClr val="FFFFFF"/>
                </a:highlight>
              </a:rPr>
              <a:t>00</a:t>
            </a:r>
            <a:r>
              <a:rPr lang="en-US" sz="2400">
                <a:solidFill>
                  <a:srgbClr val="000096"/>
                </a:solidFill>
                <a:highlight>
                  <a:srgbClr val="FFFFFF"/>
                </a:highlight>
              </a:rPr>
              <a:t>&lt;/Byte&gt;</a:t>
            </a:r>
            <a:br>
              <a:rPr lang="en-US" sz="2400">
                <a:solidFill>
                  <a:srgbClr val="000000"/>
                </a:solidFill>
                <a:highlight>
                  <a:srgbClr val="FFFFFF"/>
                </a:highlight>
              </a:rPr>
            </a:br>
            <a:r>
              <a:rPr lang="en-US" sz="2400">
                <a:solidFill>
                  <a:srgbClr val="000000"/>
                </a:solidFill>
                <a:highlight>
                  <a:srgbClr val="FFFFFF"/>
                </a:highlight>
              </a:rPr>
              <a:t>  </a:t>
            </a:r>
            <a:r>
              <a:rPr lang="en-US" sz="2400">
                <a:solidFill>
                  <a:srgbClr val="000096"/>
                </a:solidFill>
                <a:highlight>
                  <a:srgbClr val="FFFFFF"/>
                </a:highlight>
              </a:rPr>
              <a:t>&lt;Byte&gt;</a:t>
            </a:r>
            <a:r>
              <a:rPr lang="en-US" sz="2400">
                <a:solidFill>
                  <a:srgbClr val="000000"/>
                </a:solidFill>
                <a:highlight>
                  <a:srgbClr val="FFFFFF"/>
                </a:highlight>
              </a:rPr>
              <a:t>00</a:t>
            </a:r>
            <a:r>
              <a:rPr lang="en-US" sz="2400">
                <a:solidFill>
                  <a:srgbClr val="000096"/>
                </a:solidFill>
                <a:highlight>
                  <a:srgbClr val="FFFFFF"/>
                </a:highlight>
              </a:rPr>
              <a:t>&lt;/Byte&gt;</a:t>
            </a:r>
            <a:br>
              <a:rPr lang="en-US" sz="2400">
                <a:solidFill>
                  <a:srgbClr val="000000"/>
                </a:solidFill>
                <a:highlight>
                  <a:srgbClr val="FFFFFF"/>
                </a:highlight>
              </a:rPr>
            </a:br>
            <a:r>
              <a:rPr lang="en-US" sz="2400">
                <a:solidFill>
                  <a:srgbClr val="000000"/>
                </a:solidFill>
                <a:highlight>
                  <a:srgbClr val="FFFFFF"/>
                </a:highlight>
              </a:rPr>
              <a:t>  </a:t>
            </a:r>
            <a:r>
              <a:rPr lang="en-US" sz="2400">
                <a:solidFill>
                  <a:srgbClr val="000096"/>
                </a:solidFill>
                <a:highlight>
                  <a:srgbClr val="FFFFFF"/>
                </a:highlight>
              </a:rPr>
              <a:t>&lt;Byte&gt;</a:t>
            </a:r>
            <a:r>
              <a:rPr lang="en-US" sz="2400">
                <a:solidFill>
                  <a:srgbClr val="000000"/>
                </a:solidFill>
                <a:highlight>
                  <a:srgbClr val="FFFFFF"/>
                </a:highlight>
              </a:rPr>
              <a:t>04</a:t>
            </a:r>
            <a:r>
              <a:rPr lang="en-US" sz="2400">
                <a:solidFill>
                  <a:srgbClr val="000096"/>
                </a:solidFill>
                <a:highlight>
                  <a:srgbClr val="FFFFFF"/>
                </a:highlight>
              </a:rPr>
              <a:t>&lt;/Byte&gt;</a:t>
            </a:r>
            <a:br>
              <a:rPr lang="en-US" sz="2400">
                <a:solidFill>
                  <a:srgbClr val="000000"/>
                </a:solidFill>
                <a:highlight>
                  <a:srgbClr val="FFFFFF"/>
                </a:highlight>
              </a:rPr>
            </a:br>
            <a:r>
              <a:rPr lang="en-US" sz="2400">
                <a:solidFill>
                  <a:srgbClr val="000000"/>
                </a:solidFill>
                <a:highlight>
                  <a:srgbClr val="FFFFFF"/>
                </a:highlight>
              </a:rPr>
              <a:t>  …</a:t>
            </a:r>
          </a:p>
        </p:txBody>
      </p:sp>
      <p:sp>
        <p:nvSpPr>
          <p:cNvPr id="4" name="TextBox 3">
            <a:extLst>
              <a:ext uri="{FF2B5EF4-FFF2-40B4-BE49-F238E27FC236}">
                <a16:creationId xmlns:a16="http://schemas.microsoft.com/office/drawing/2014/main" id="{878BA564-9A9C-44AB-9600-D357353C7C87}"/>
              </a:ext>
            </a:extLst>
          </p:cNvPr>
          <p:cNvSpPr txBox="1"/>
          <p:nvPr/>
        </p:nvSpPr>
        <p:spPr>
          <a:xfrm>
            <a:off x="5037267" y="2377415"/>
            <a:ext cx="6629604" cy="3046988"/>
          </a:xfrm>
          <a:prstGeom prst="rect">
            <a:avLst/>
          </a:prstGeom>
          <a:solidFill>
            <a:srgbClr val="FFFF00"/>
          </a:solidFill>
        </p:spPr>
        <p:txBody>
          <a:bodyPr wrap="square" rtlCol="0">
            <a:spAutoFit/>
          </a:bodyPr>
          <a:lstStyle/>
          <a:p>
            <a:r>
              <a:rPr lang="en-US" sz="2400"/>
              <a:t>Why would one ever parse at such a fine grain? Answer: Suppose you want a safe way to ship executables. Shipping EXE files is unsafe because they might accidentally be executed in-transit. By converting the EXE to a text XML file, there is no concern with accidental execution. Plus, the DFDL schema is really simple and applies to any binary file and any text file!</a:t>
            </a:r>
          </a:p>
        </p:txBody>
      </p:sp>
    </p:spTree>
    <p:extLst>
      <p:ext uri="{BB962C8B-B14F-4D97-AF65-F5344CB8AC3E}">
        <p14:creationId xmlns:p14="http://schemas.microsoft.com/office/powerpoint/2010/main" val="1564948385"/>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733D8-A38A-4D12-91AD-50BAC0F47BDD}"/>
              </a:ext>
            </a:extLst>
          </p:cNvPr>
          <p:cNvSpPr>
            <a:spLocks noGrp="1"/>
          </p:cNvSpPr>
          <p:nvPr>
            <p:ph type="title"/>
          </p:nvPr>
        </p:nvSpPr>
        <p:spPr/>
        <p:txBody>
          <a:bodyPr/>
          <a:lstStyle/>
          <a:p>
            <a:r>
              <a:rPr lang="en-US"/>
              <a:t>Here’s the DFDL schema – universal description!</a:t>
            </a:r>
          </a:p>
        </p:txBody>
      </p:sp>
      <p:sp>
        <p:nvSpPr>
          <p:cNvPr id="4" name="Footer Placeholder 3">
            <a:extLst>
              <a:ext uri="{FF2B5EF4-FFF2-40B4-BE49-F238E27FC236}">
                <a16:creationId xmlns:a16="http://schemas.microsoft.com/office/drawing/2014/main" id="{5E1E265A-93A5-41D3-9EEE-1ED7B517139E}"/>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FB7F858A-C74A-4384-9BC3-A5FCAD53FCAE}"/>
              </a:ext>
            </a:extLst>
          </p:cNvPr>
          <p:cNvSpPr/>
          <p:nvPr/>
        </p:nvSpPr>
        <p:spPr>
          <a:xfrm>
            <a:off x="759417" y="1905506"/>
            <a:ext cx="10306373" cy="3046988"/>
          </a:xfrm>
          <a:prstGeom prst="rect">
            <a:avLst/>
          </a:prstGeom>
          <a:ln>
            <a:solidFill>
              <a:schemeClr val="tx1"/>
            </a:solidFill>
          </a:ln>
        </p:spPr>
        <p:txBody>
          <a:bodyPr wrap="square">
            <a:spAutoFit/>
          </a:bodyPr>
          <a:lstStyle/>
          <a:p>
            <a:r>
              <a:rPr lang="en-US" sz="2400">
                <a:solidFill>
                  <a:srgbClr val="003296"/>
                </a:solidFill>
                <a:highlight>
                  <a:srgbClr val="FFFFFF"/>
                </a:highlight>
              </a:rPr>
              <a:t>&lt;xs:element</a:t>
            </a:r>
            <a:r>
              <a:rPr lang="en-US" sz="2400">
                <a:solidFill>
                  <a:srgbClr val="F5844C"/>
                </a:solidFill>
                <a:highlight>
                  <a:srgbClr val="FFFFFF"/>
                </a:highlight>
              </a:rPr>
              <a:t> name</a:t>
            </a:r>
            <a:r>
              <a:rPr lang="en-US" sz="2400">
                <a:solidFill>
                  <a:srgbClr val="FF8040"/>
                </a:solidFill>
                <a:highlight>
                  <a:srgbClr val="FFFFFF"/>
                </a:highlight>
              </a:rPr>
              <a:t>=</a:t>
            </a:r>
            <a:r>
              <a:rPr lang="en-US" sz="2400">
                <a:solidFill>
                  <a:srgbClr val="993300"/>
                </a:solidFill>
                <a:highlight>
                  <a:srgbClr val="FFFFFF"/>
                </a:highlight>
              </a:rPr>
              <a:t>"Bytes"</a:t>
            </a:r>
            <a:r>
              <a:rPr lang="en-US" sz="2400">
                <a:solidFill>
                  <a:srgbClr val="000096"/>
                </a:solidFill>
                <a:highlight>
                  <a:srgbClr val="FFFFFF"/>
                </a:highlight>
              </a:rPr>
              <a:t>&gt;</a:t>
            </a:r>
            <a:br>
              <a:rPr lang="en-US" sz="2400">
                <a:solidFill>
                  <a:srgbClr val="000000"/>
                </a:solidFill>
                <a:highlight>
                  <a:srgbClr val="FFFFFF"/>
                </a:highlight>
              </a:rPr>
            </a:br>
            <a:r>
              <a:rPr lang="en-US" sz="2400">
                <a:solidFill>
                  <a:srgbClr val="000000"/>
                </a:solidFill>
                <a:highlight>
                  <a:srgbClr val="FFFFFF"/>
                </a:highlight>
              </a:rPr>
              <a:t>    </a:t>
            </a:r>
            <a:r>
              <a:rPr lang="en-US" sz="2400">
                <a:solidFill>
                  <a:srgbClr val="003296"/>
                </a:solidFill>
                <a:highlight>
                  <a:srgbClr val="FFFFFF"/>
                </a:highlight>
              </a:rPr>
              <a:t>&lt;xs:complexType&gt;</a:t>
            </a:r>
            <a:br>
              <a:rPr lang="en-US" sz="2400">
                <a:solidFill>
                  <a:srgbClr val="000000"/>
                </a:solidFill>
                <a:highlight>
                  <a:srgbClr val="FFFFFF"/>
                </a:highlight>
              </a:rPr>
            </a:br>
            <a:r>
              <a:rPr lang="en-US" sz="2400">
                <a:solidFill>
                  <a:srgbClr val="000000"/>
                </a:solidFill>
                <a:highlight>
                  <a:srgbClr val="FFFFFF"/>
                </a:highlight>
              </a:rPr>
              <a:t>        </a:t>
            </a:r>
            <a:r>
              <a:rPr lang="en-US" sz="2400">
                <a:solidFill>
                  <a:srgbClr val="003296"/>
                </a:solidFill>
                <a:highlight>
                  <a:srgbClr val="FFFFFF"/>
                </a:highlight>
              </a:rPr>
              <a:t>&lt;xs:sequence&gt;</a:t>
            </a:r>
            <a:br>
              <a:rPr lang="en-US" sz="2400">
                <a:solidFill>
                  <a:srgbClr val="000000"/>
                </a:solidFill>
                <a:highlight>
                  <a:srgbClr val="FFFFFF"/>
                </a:highlight>
              </a:rPr>
            </a:br>
            <a:r>
              <a:rPr lang="en-US" sz="2400">
                <a:solidFill>
                  <a:srgbClr val="000000"/>
                </a:solidFill>
                <a:highlight>
                  <a:srgbClr val="FFFFFF"/>
                </a:highlight>
              </a:rPr>
              <a:t>            </a:t>
            </a:r>
            <a:r>
              <a:rPr lang="en-US" sz="2400">
                <a:solidFill>
                  <a:srgbClr val="003296"/>
                </a:solidFill>
                <a:highlight>
                  <a:srgbClr val="FFFFFF"/>
                </a:highlight>
              </a:rPr>
              <a:t>&lt;xs:element</a:t>
            </a:r>
            <a:r>
              <a:rPr lang="en-US" sz="2400">
                <a:solidFill>
                  <a:srgbClr val="F5844C"/>
                </a:solidFill>
                <a:highlight>
                  <a:srgbClr val="FFFFFF"/>
                </a:highlight>
              </a:rPr>
              <a:t> name</a:t>
            </a:r>
            <a:r>
              <a:rPr lang="en-US" sz="2400">
                <a:solidFill>
                  <a:srgbClr val="FF8040"/>
                </a:solidFill>
                <a:highlight>
                  <a:srgbClr val="FFFFFF"/>
                </a:highlight>
              </a:rPr>
              <a:t>=</a:t>
            </a:r>
            <a:r>
              <a:rPr lang="en-US" sz="2400">
                <a:solidFill>
                  <a:srgbClr val="993300"/>
                </a:solidFill>
                <a:highlight>
                  <a:srgbClr val="FFFFFF"/>
                </a:highlight>
              </a:rPr>
              <a:t>"Byte"</a:t>
            </a:r>
            <a:r>
              <a:rPr lang="en-US" sz="2400">
                <a:solidFill>
                  <a:srgbClr val="F5844C"/>
                </a:solidFill>
                <a:highlight>
                  <a:srgbClr val="FFFFFF"/>
                </a:highlight>
              </a:rPr>
              <a:t> type</a:t>
            </a:r>
            <a:r>
              <a:rPr lang="en-US" sz="2400">
                <a:solidFill>
                  <a:srgbClr val="FF8040"/>
                </a:solidFill>
                <a:highlight>
                  <a:srgbClr val="FFFFFF"/>
                </a:highlight>
              </a:rPr>
              <a:t>=</a:t>
            </a:r>
            <a:r>
              <a:rPr lang="en-US" sz="2400">
                <a:solidFill>
                  <a:srgbClr val="993300"/>
                </a:solidFill>
                <a:highlight>
                  <a:srgbClr val="FFFFFF"/>
                </a:highlight>
              </a:rPr>
              <a:t>"xs:hexBinary"</a:t>
            </a:r>
            <a:r>
              <a:rPr lang="en-US" sz="2400">
                <a:solidFill>
                  <a:srgbClr val="F5844C"/>
                </a:solidFill>
                <a:highlight>
                  <a:srgbClr val="FFFFFF"/>
                </a:highlight>
              </a:rPr>
              <a:t> maxOccurs</a:t>
            </a:r>
            <a:r>
              <a:rPr lang="en-US" sz="2400">
                <a:solidFill>
                  <a:srgbClr val="FF8040"/>
                </a:solidFill>
                <a:highlight>
                  <a:srgbClr val="FFFFFF"/>
                </a:highlight>
              </a:rPr>
              <a:t>=</a:t>
            </a:r>
            <a:r>
              <a:rPr lang="en-US" sz="2400">
                <a:solidFill>
                  <a:srgbClr val="993300"/>
                </a:solidFill>
                <a:highlight>
                  <a:srgbClr val="FFFFFF"/>
                </a:highlight>
              </a:rPr>
              <a:t>"unbounded"</a:t>
            </a:r>
            <a:r>
              <a:rPr lang="en-US" sz="2400">
                <a:solidFill>
                  <a:srgbClr val="F5844C"/>
                </a:solidFill>
                <a:highlight>
                  <a:srgbClr val="FFFFFF"/>
                </a:highlight>
              </a:rPr>
              <a:t> </a:t>
            </a:r>
            <a:br>
              <a:rPr lang="en-US" sz="2400">
                <a:solidFill>
                  <a:srgbClr val="000000"/>
                </a:solidFill>
                <a:highlight>
                  <a:srgbClr val="FFFFFF"/>
                </a:highlight>
              </a:rPr>
            </a:br>
            <a:r>
              <a:rPr lang="en-US" sz="2400">
                <a:solidFill>
                  <a:srgbClr val="F5844C"/>
                </a:solidFill>
                <a:highlight>
                  <a:srgbClr val="FFFFFF"/>
                </a:highlight>
              </a:rPr>
              <a:t>                dfdl:length</a:t>
            </a:r>
            <a:r>
              <a:rPr lang="en-US" sz="2400">
                <a:solidFill>
                  <a:srgbClr val="FF8040"/>
                </a:solidFill>
                <a:highlight>
                  <a:srgbClr val="FFFFFF"/>
                </a:highlight>
              </a:rPr>
              <a:t>=</a:t>
            </a:r>
            <a:r>
              <a:rPr lang="en-US" sz="2400">
                <a:solidFill>
                  <a:srgbClr val="993300"/>
                </a:solidFill>
                <a:highlight>
                  <a:srgbClr val="FFFFFF"/>
                </a:highlight>
              </a:rPr>
              <a:t>"1"</a:t>
            </a:r>
            <a:r>
              <a:rPr lang="en-US" sz="2400">
                <a:solidFill>
                  <a:srgbClr val="F5844C"/>
                </a:solidFill>
                <a:highlight>
                  <a:srgbClr val="FFFFFF"/>
                </a:highlight>
              </a:rPr>
              <a:t> dfdl:lengthKind</a:t>
            </a:r>
            <a:r>
              <a:rPr lang="en-US" sz="2400">
                <a:solidFill>
                  <a:srgbClr val="FF8040"/>
                </a:solidFill>
                <a:highlight>
                  <a:srgbClr val="FFFFFF"/>
                </a:highlight>
              </a:rPr>
              <a:t>=</a:t>
            </a:r>
            <a:r>
              <a:rPr lang="en-US" sz="2400">
                <a:solidFill>
                  <a:srgbClr val="993300"/>
                </a:solidFill>
                <a:highlight>
                  <a:srgbClr val="FFFFFF"/>
                </a:highlight>
              </a:rPr>
              <a:t>"explicit"</a:t>
            </a:r>
            <a:r>
              <a:rPr lang="en-US" sz="2400">
                <a:solidFill>
                  <a:srgbClr val="F5844C"/>
                </a:solidFill>
                <a:highlight>
                  <a:srgbClr val="FFFFFF"/>
                </a:highlight>
              </a:rPr>
              <a:t>  dfdl:lengthUnits</a:t>
            </a:r>
            <a:r>
              <a:rPr lang="en-US" sz="2400">
                <a:solidFill>
                  <a:srgbClr val="FF8040"/>
                </a:solidFill>
                <a:highlight>
                  <a:srgbClr val="FFFFFF"/>
                </a:highlight>
              </a:rPr>
              <a:t>=</a:t>
            </a:r>
            <a:r>
              <a:rPr lang="en-US" sz="2400">
                <a:solidFill>
                  <a:srgbClr val="993300"/>
                </a:solidFill>
                <a:highlight>
                  <a:srgbClr val="FFFFFF"/>
                </a:highlight>
              </a:rPr>
              <a:t>"bytes"</a:t>
            </a:r>
            <a:r>
              <a:rPr lang="en-US" sz="2400">
                <a:solidFill>
                  <a:srgbClr val="F5844C"/>
                </a:solidFill>
                <a:highlight>
                  <a:srgbClr val="FFFFFF"/>
                </a:highlight>
              </a:rPr>
              <a:t> </a:t>
            </a:r>
            <a:r>
              <a:rPr lang="en-US" sz="2400">
                <a:solidFill>
                  <a:srgbClr val="000096"/>
                </a:solidFill>
                <a:highlight>
                  <a:srgbClr val="FFFFFF"/>
                </a:highlight>
              </a:rPr>
              <a:t>/&gt;</a:t>
            </a:r>
            <a:br>
              <a:rPr lang="en-US" sz="2400">
                <a:solidFill>
                  <a:srgbClr val="000000"/>
                </a:solidFill>
                <a:highlight>
                  <a:srgbClr val="FFFFFF"/>
                </a:highlight>
              </a:rPr>
            </a:br>
            <a:r>
              <a:rPr lang="en-US" sz="2400">
                <a:solidFill>
                  <a:srgbClr val="000000"/>
                </a:solidFill>
                <a:highlight>
                  <a:srgbClr val="FFFFFF"/>
                </a:highlight>
              </a:rPr>
              <a:t>        </a:t>
            </a:r>
            <a:r>
              <a:rPr lang="en-US" sz="2400">
                <a:solidFill>
                  <a:srgbClr val="003296"/>
                </a:solidFill>
                <a:highlight>
                  <a:srgbClr val="FFFFFF"/>
                </a:highlight>
              </a:rPr>
              <a:t>&lt;/xs:sequence&gt;</a:t>
            </a:r>
            <a:br>
              <a:rPr lang="en-US" sz="2400">
                <a:solidFill>
                  <a:srgbClr val="000000"/>
                </a:solidFill>
                <a:highlight>
                  <a:srgbClr val="FFFFFF"/>
                </a:highlight>
              </a:rPr>
            </a:br>
            <a:r>
              <a:rPr lang="en-US" sz="2400">
                <a:solidFill>
                  <a:srgbClr val="000000"/>
                </a:solidFill>
                <a:highlight>
                  <a:srgbClr val="FFFFFF"/>
                </a:highlight>
              </a:rPr>
              <a:t>    </a:t>
            </a:r>
            <a:r>
              <a:rPr lang="en-US" sz="2400">
                <a:solidFill>
                  <a:srgbClr val="003296"/>
                </a:solidFill>
                <a:highlight>
                  <a:srgbClr val="FFFFFF"/>
                </a:highlight>
              </a:rPr>
              <a:t>&lt;/xs:complexType&gt;</a:t>
            </a:r>
            <a:br>
              <a:rPr lang="en-US" sz="2400">
                <a:solidFill>
                  <a:srgbClr val="000000"/>
                </a:solidFill>
                <a:highlight>
                  <a:srgbClr val="FFFFFF"/>
                </a:highlight>
              </a:rPr>
            </a:br>
            <a:r>
              <a:rPr lang="en-US" sz="2400">
                <a:solidFill>
                  <a:srgbClr val="003296"/>
                </a:solidFill>
                <a:highlight>
                  <a:srgbClr val="FFFFFF"/>
                </a:highlight>
              </a:rPr>
              <a:t>&lt;/xs:element&gt;</a:t>
            </a:r>
            <a:endParaRPr lang="en-US" sz="2400">
              <a:solidFill>
                <a:srgbClr val="000000"/>
              </a:solidFill>
              <a:highlight>
                <a:srgbClr val="FFFFFF"/>
              </a:highlight>
            </a:endParaRPr>
          </a:p>
        </p:txBody>
      </p:sp>
    </p:spTree>
    <p:extLst>
      <p:ext uri="{BB962C8B-B14F-4D97-AF65-F5344CB8AC3E}">
        <p14:creationId xmlns:p14="http://schemas.microsoft.com/office/powerpoint/2010/main" val="4021742058"/>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5E793-B41F-4C9D-8BAE-5A2FFE8AAFFC}"/>
              </a:ext>
            </a:extLst>
          </p:cNvPr>
          <p:cNvSpPr>
            <a:spLocks noGrp="1"/>
          </p:cNvSpPr>
          <p:nvPr>
            <p:ph type="title"/>
          </p:nvPr>
        </p:nvSpPr>
        <p:spPr/>
        <p:txBody>
          <a:bodyPr/>
          <a:lstStyle/>
          <a:p>
            <a:r>
              <a:rPr lang="en-US"/>
              <a:t>Great example showing the difference between data and information</a:t>
            </a:r>
          </a:p>
        </p:txBody>
      </p:sp>
      <p:pic>
        <p:nvPicPr>
          <p:cNvPr id="7" name="Picture 6">
            <a:extLst>
              <a:ext uri="{FF2B5EF4-FFF2-40B4-BE49-F238E27FC236}">
                <a16:creationId xmlns:a16="http://schemas.microsoft.com/office/drawing/2014/main" id="{BE7438C9-8702-41C2-B038-24537573A514}"/>
              </a:ext>
            </a:extLst>
          </p:cNvPr>
          <p:cNvPicPr>
            <a:picLocks noChangeAspect="1"/>
          </p:cNvPicPr>
          <p:nvPr/>
        </p:nvPicPr>
        <p:blipFill rotWithShape="1">
          <a:blip r:embed="rId2"/>
          <a:srcRect l="39153" t="31967" r="10763" b="11983"/>
          <a:stretch/>
        </p:blipFill>
        <p:spPr>
          <a:xfrm>
            <a:off x="1394847" y="1465032"/>
            <a:ext cx="8804292" cy="5295984"/>
          </a:xfrm>
          <a:prstGeom prst="rect">
            <a:avLst/>
          </a:prstGeom>
          <a:ln>
            <a:noFill/>
          </a:ln>
        </p:spPr>
      </p:pic>
    </p:spTree>
    <p:extLst>
      <p:ext uri="{BB962C8B-B14F-4D97-AF65-F5344CB8AC3E}">
        <p14:creationId xmlns:p14="http://schemas.microsoft.com/office/powerpoint/2010/main" val="3397993387"/>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D8B2BA-32F3-4D6C-AE9C-936889DFF231}"/>
              </a:ext>
            </a:extLst>
          </p:cNvPr>
          <p:cNvSpPr>
            <a:spLocks noGrp="1"/>
          </p:cNvSpPr>
          <p:nvPr>
            <p:ph type="ctrTitle" sz="quarter"/>
          </p:nvPr>
        </p:nvSpPr>
        <p:spPr/>
        <p:txBody>
          <a:bodyPr/>
          <a:lstStyle/>
          <a:p>
            <a:r>
              <a:rPr lang="en-US"/>
              <a:t>Input contains strings separated by nulls</a:t>
            </a:r>
          </a:p>
        </p:txBody>
      </p:sp>
      <p:sp>
        <p:nvSpPr>
          <p:cNvPr id="4" name="Footer Placeholder 3">
            <a:extLst>
              <a:ext uri="{FF2B5EF4-FFF2-40B4-BE49-F238E27FC236}">
                <a16:creationId xmlns:a16="http://schemas.microsoft.com/office/drawing/2014/main" id="{2D169A8F-6A65-4211-913B-3D8245926F78}"/>
              </a:ext>
            </a:extLst>
          </p:cNvPr>
          <p:cNvSpPr>
            <a:spLocks noGrp="1"/>
          </p:cNvSpPr>
          <p:nvPr>
            <p:ph type="ftr" sz="quarter" idx="4294967295"/>
          </p:nvPr>
        </p:nvSpPr>
        <p:spPr>
          <a:xfrm>
            <a:off x="0" y="6521450"/>
            <a:ext cx="7537450" cy="239713"/>
          </a:xfrm>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701244524"/>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1E348-B9D4-4860-8E65-88FC8A2F3F38}"/>
              </a:ext>
            </a:extLst>
          </p:cNvPr>
          <p:cNvSpPr>
            <a:spLocks noGrp="1"/>
          </p:cNvSpPr>
          <p:nvPr>
            <p:ph type="title"/>
          </p:nvPr>
        </p:nvSpPr>
        <p:spPr/>
        <p:txBody>
          <a:bodyPr/>
          <a:lstStyle/>
          <a:p>
            <a:r>
              <a:rPr lang="en-US"/>
              <a:t>How to describe this input?</a:t>
            </a:r>
          </a:p>
        </p:txBody>
      </p:sp>
      <p:sp>
        <p:nvSpPr>
          <p:cNvPr id="3" name="Content Placeholder 2">
            <a:extLst>
              <a:ext uri="{FF2B5EF4-FFF2-40B4-BE49-F238E27FC236}">
                <a16:creationId xmlns:a16="http://schemas.microsoft.com/office/drawing/2014/main" id="{C6DD2BAB-BC0F-4037-992F-F8B62578CC39}"/>
              </a:ext>
            </a:extLst>
          </p:cNvPr>
          <p:cNvSpPr>
            <a:spLocks noGrp="1"/>
          </p:cNvSpPr>
          <p:nvPr>
            <p:ph idx="1"/>
          </p:nvPr>
        </p:nvSpPr>
        <p:spPr>
          <a:xfrm>
            <a:off x="616449" y="1371601"/>
            <a:ext cx="11236720" cy="2057399"/>
          </a:xfrm>
        </p:spPr>
        <p:txBody>
          <a:bodyPr/>
          <a:lstStyle/>
          <a:p>
            <a:r>
              <a:rPr lang="en-US"/>
              <a:t>A </a:t>
            </a:r>
            <a:r>
              <a:rPr lang="en-US" dirty="0"/>
              <a:t>binary input </a:t>
            </a:r>
            <a:r>
              <a:rPr lang="en-US"/>
              <a:t>file contains: </a:t>
            </a:r>
            <a:br>
              <a:rPr lang="en-US"/>
            </a:br>
            <a:br>
              <a:rPr lang="en-US"/>
            </a:br>
            <a:r>
              <a:rPr lang="en-US" dirty="0"/>
              <a:t>	</a:t>
            </a:r>
            <a:r>
              <a:rPr lang="en-US"/>
              <a:t>string </a:t>
            </a:r>
            <a:r>
              <a:rPr lang="en-US" dirty="0"/>
              <a:t>null(s) string null(s</a:t>
            </a:r>
            <a:r>
              <a:rPr lang="en-US"/>
              <a:t>) ….</a:t>
            </a:r>
            <a:br>
              <a:rPr lang="en-US"/>
            </a:br>
            <a:endParaRPr lang="en-US" dirty="0"/>
          </a:p>
          <a:p>
            <a:r>
              <a:rPr lang="en-US"/>
              <a:t> Here is a sample </a:t>
            </a:r>
            <a:r>
              <a:rPr lang="en-US" dirty="0"/>
              <a:t>input file:</a:t>
            </a:r>
          </a:p>
          <a:p>
            <a:endParaRPr lang="en-US"/>
          </a:p>
        </p:txBody>
      </p:sp>
      <p:pic>
        <p:nvPicPr>
          <p:cNvPr id="4" name="Picture 3">
            <a:extLst>
              <a:ext uri="{FF2B5EF4-FFF2-40B4-BE49-F238E27FC236}">
                <a16:creationId xmlns:a16="http://schemas.microsoft.com/office/drawing/2014/main" id="{8B71E848-BCF6-4D09-AAB1-3FFE042C2FD4}"/>
              </a:ext>
            </a:extLst>
          </p:cNvPr>
          <p:cNvPicPr>
            <a:picLocks noChangeAspect="1"/>
          </p:cNvPicPr>
          <p:nvPr/>
        </p:nvPicPr>
        <p:blipFill rotWithShape="1">
          <a:blip r:embed="rId2"/>
          <a:srcRect l="954" t="15283" r="51046" b="73166"/>
          <a:stretch/>
        </p:blipFill>
        <p:spPr>
          <a:xfrm>
            <a:off x="616448" y="3684588"/>
            <a:ext cx="11063368" cy="1414354"/>
          </a:xfrm>
          <a:prstGeom prst="rect">
            <a:avLst/>
          </a:prstGeom>
        </p:spPr>
      </p:pic>
      <p:sp>
        <p:nvSpPr>
          <p:cNvPr id="5" name="Content Placeholder 2">
            <a:extLst>
              <a:ext uri="{FF2B5EF4-FFF2-40B4-BE49-F238E27FC236}">
                <a16:creationId xmlns:a16="http://schemas.microsoft.com/office/drawing/2014/main" id="{9C265BF7-D53B-4DDA-B69E-92D5BC0C580D}"/>
              </a:ext>
            </a:extLst>
          </p:cNvPr>
          <p:cNvSpPr txBox="1">
            <a:spLocks/>
          </p:cNvSpPr>
          <p:nvPr/>
        </p:nvSpPr>
        <p:spPr>
          <a:xfrm>
            <a:off x="616449" y="5354530"/>
            <a:ext cx="11236720" cy="750254"/>
          </a:xfrm>
          <a:prstGeom prst="rect">
            <a:avLst/>
          </a:prstGeom>
        </p:spPr>
        <p:txBody>
          <a:bodyPr vert="horz" lIns="91440" tIns="45720" rIns="91440" bIns="45720" rtlCol="0">
            <a:noAutofit/>
          </a:bodyPr>
          <a:lstStyle>
            <a:lvl1pPr marL="308269" indent="-308269" algn="l" defTabSz="1216185" rtl="0" eaLnBrk="1" latinLnBrk="0" hangingPunct="1">
              <a:lnSpc>
                <a:spcPct val="90000"/>
              </a:lnSpc>
              <a:spcBef>
                <a:spcPts val="0"/>
              </a:spcBef>
              <a:spcAft>
                <a:spcPts val="798"/>
              </a:spcAft>
              <a:buClr>
                <a:schemeClr val="tx2"/>
              </a:buClr>
              <a:buSzPct val="120000"/>
              <a:buFont typeface="Wingdings" pitchFamily="2" charset="2"/>
              <a:buChar char="§"/>
              <a:defRPr lang="en-US" sz="2400" b="1" kern="1200" dirty="0" smtClean="0">
                <a:solidFill>
                  <a:schemeClr val="tx1"/>
                </a:solidFill>
                <a:latin typeface="Arial" pitchFamily="34" charset="0"/>
                <a:ea typeface="Verdana" pitchFamily="34" charset="0"/>
                <a:cs typeface="Arial" pitchFamily="34" charset="0"/>
              </a:defRPr>
            </a:lvl1pPr>
            <a:lvl2pPr marL="686216" marR="0" indent="-304046" algn="l" defTabSz="1216185" rtl="0" eaLnBrk="1" fontAlgn="auto" latinLnBrk="0" hangingPunct="1">
              <a:lnSpc>
                <a:spcPct val="90000"/>
              </a:lnSpc>
              <a:spcBef>
                <a:spcPts val="0"/>
              </a:spcBef>
              <a:spcAft>
                <a:spcPts val="798"/>
              </a:spcAft>
              <a:buClr>
                <a:schemeClr val="tx2"/>
              </a:buClr>
              <a:buSzTx/>
              <a:buFont typeface="Arial" pitchFamily="34" charset="0"/>
              <a:buChar char="–"/>
              <a:tabLst/>
              <a:defRPr lang="en-US" sz="2400" kern="1200">
                <a:solidFill>
                  <a:schemeClr val="tx1"/>
                </a:solidFill>
                <a:latin typeface="Arial" pitchFamily="34" charset="0"/>
                <a:ea typeface="Verdana" pitchFamily="34" charset="0"/>
                <a:cs typeface="Arial" pitchFamily="34" charset="0"/>
              </a:defRPr>
            </a:lvl2pPr>
            <a:lvl3pPr marL="994485" indent="-308269" algn="l" defTabSz="1216185" rtl="0" eaLnBrk="1" latinLnBrk="0" hangingPunct="1">
              <a:lnSpc>
                <a:spcPct val="90000"/>
              </a:lnSpc>
              <a:spcBef>
                <a:spcPts val="0"/>
              </a:spcBef>
              <a:spcAft>
                <a:spcPts val="798"/>
              </a:spcAft>
              <a:buClr>
                <a:schemeClr val="tx2"/>
              </a:buClr>
              <a:buSzPct val="110000"/>
              <a:buFont typeface="Wingdings" pitchFamily="2" charset="2"/>
              <a:buChar char="§"/>
              <a:defRPr lang="en-US" sz="2000" kern="1200" smtClean="0">
                <a:solidFill>
                  <a:schemeClr val="tx1"/>
                </a:solidFill>
                <a:latin typeface="Arial" pitchFamily="34" charset="0"/>
                <a:ea typeface="Verdana" pitchFamily="34" charset="0"/>
                <a:cs typeface="Arial" pitchFamily="34" charset="0"/>
              </a:defRPr>
            </a:lvl3pPr>
            <a:lvl4pPr marL="1486316" indent="-3429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smtClean="0">
                <a:solidFill>
                  <a:schemeClr val="tx1"/>
                </a:solidFill>
                <a:latin typeface="Arial" pitchFamily="34" charset="0"/>
                <a:ea typeface="Verdana" pitchFamily="34" charset="0"/>
                <a:cs typeface="Arial" pitchFamily="34" charset="0"/>
              </a:defRPr>
            </a:lvl4pPr>
            <a:lvl5pPr marL="2057400" indent="-2286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Notice that each string is followed by one or more null </a:t>
            </a:r>
            <a:r>
              <a:rPr lang="en-US"/>
              <a:t>symbols.</a:t>
            </a:r>
          </a:p>
        </p:txBody>
      </p:sp>
      <p:sp>
        <p:nvSpPr>
          <p:cNvPr id="6" name="Footer Placeholder 3">
            <a:extLst>
              <a:ext uri="{FF2B5EF4-FFF2-40B4-BE49-F238E27FC236}">
                <a16:creationId xmlns:a16="http://schemas.microsoft.com/office/drawing/2014/main" id="{41191E40-27BD-45E2-A919-B0C8482994B2}"/>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
        <p:nvSpPr>
          <p:cNvPr id="7" name="TextBox 6">
            <a:extLst>
              <a:ext uri="{FF2B5EF4-FFF2-40B4-BE49-F238E27FC236}">
                <a16:creationId xmlns:a16="http://schemas.microsoft.com/office/drawing/2014/main" id="{A96FAFD0-EA37-4DDA-9887-FDB67954873D}"/>
              </a:ext>
            </a:extLst>
          </p:cNvPr>
          <p:cNvSpPr txBox="1"/>
          <p:nvPr/>
        </p:nvSpPr>
        <p:spPr>
          <a:xfrm>
            <a:off x="6586780" y="6214820"/>
            <a:ext cx="3613810" cy="369332"/>
          </a:xfrm>
          <a:prstGeom prst="rect">
            <a:avLst/>
          </a:prstGeom>
          <a:noFill/>
        </p:spPr>
        <p:txBody>
          <a:bodyPr wrap="none" rtlCol="0">
            <a:spAutoFit/>
          </a:bodyPr>
          <a:lstStyle/>
          <a:p>
            <a:r>
              <a:rPr lang="en-US"/>
              <a:t>See examples\string-null-terminated</a:t>
            </a:r>
          </a:p>
        </p:txBody>
      </p:sp>
    </p:spTree>
    <p:extLst>
      <p:ext uri="{BB962C8B-B14F-4D97-AF65-F5344CB8AC3E}">
        <p14:creationId xmlns:p14="http://schemas.microsoft.com/office/powerpoint/2010/main" val="2886680996"/>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6E425-E66A-4333-BBB3-13459B793C6D}"/>
              </a:ext>
            </a:extLst>
          </p:cNvPr>
          <p:cNvSpPr>
            <a:spLocks noGrp="1"/>
          </p:cNvSpPr>
          <p:nvPr>
            <p:ph type="title"/>
          </p:nvPr>
        </p:nvSpPr>
        <p:spPr/>
        <p:txBody>
          <a:bodyPr/>
          <a:lstStyle/>
          <a:p>
            <a:r>
              <a:rPr lang="en-US"/>
              <a:t>Description #1</a:t>
            </a:r>
          </a:p>
        </p:txBody>
      </p:sp>
      <p:sp>
        <p:nvSpPr>
          <p:cNvPr id="3" name="Content Placeholder 2">
            <a:extLst>
              <a:ext uri="{FF2B5EF4-FFF2-40B4-BE49-F238E27FC236}">
                <a16:creationId xmlns:a16="http://schemas.microsoft.com/office/drawing/2014/main" id="{EA9CE555-846F-43CB-B1F8-4A4B4F4ADFC6}"/>
              </a:ext>
            </a:extLst>
          </p:cNvPr>
          <p:cNvSpPr>
            <a:spLocks noGrp="1"/>
          </p:cNvSpPr>
          <p:nvPr>
            <p:ph idx="1"/>
          </p:nvPr>
        </p:nvSpPr>
        <p:spPr>
          <a:xfrm>
            <a:off x="616449" y="1371601"/>
            <a:ext cx="11236720" cy="1356101"/>
          </a:xfrm>
        </p:spPr>
        <p:txBody>
          <a:bodyPr/>
          <a:lstStyle/>
          <a:p>
            <a:r>
              <a:rPr lang="en-US" dirty="0"/>
              <a:t>One way </a:t>
            </a:r>
            <a:r>
              <a:rPr lang="en-US"/>
              <a:t>to describe </a:t>
            </a:r>
            <a:r>
              <a:rPr lang="en-US" dirty="0"/>
              <a:t>the input is that there is a list of</a:t>
            </a:r>
            <a:r>
              <a:rPr lang="en-US"/>
              <a:t>: </a:t>
            </a:r>
            <a:br>
              <a:rPr lang="en-US"/>
            </a:br>
            <a:br>
              <a:rPr lang="en-US"/>
            </a:br>
            <a:r>
              <a:rPr lang="en-US"/>
              <a:t> 	string </a:t>
            </a:r>
            <a:r>
              <a:rPr lang="en-US" dirty="0"/>
              <a:t>followed by one or more nulls</a:t>
            </a:r>
            <a:endParaRPr lang="en-US"/>
          </a:p>
        </p:txBody>
      </p:sp>
      <p:sp>
        <p:nvSpPr>
          <p:cNvPr id="4" name="Footer Placeholder 3">
            <a:extLst>
              <a:ext uri="{FF2B5EF4-FFF2-40B4-BE49-F238E27FC236}">
                <a16:creationId xmlns:a16="http://schemas.microsoft.com/office/drawing/2014/main" id="{EDF409D1-9844-4D31-AAA0-97FDBFA4FD7D}"/>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pic>
        <p:nvPicPr>
          <p:cNvPr id="5" name="Picture 4">
            <a:extLst>
              <a:ext uri="{FF2B5EF4-FFF2-40B4-BE49-F238E27FC236}">
                <a16:creationId xmlns:a16="http://schemas.microsoft.com/office/drawing/2014/main" id="{DA5A12CC-A17F-4110-8CC2-2012AC58BEED}"/>
              </a:ext>
            </a:extLst>
          </p:cNvPr>
          <p:cNvPicPr>
            <a:picLocks noChangeAspect="1"/>
          </p:cNvPicPr>
          <p:nvPr/>
        </p:nvPicPr>
        <p:blipFill rotWithShape="1">
          <a:blip r:embed="rId2"/>
          <a:srcRect l="954" t="15283" r="51046" b="73166"/>
          <a:stretch/>
        </p:blipFill>
        <p:spPr>
          <a:xfrm>
            <a:off x="616448" y="3684588"/>
            <a:ext cx="11063368" cy="1414354"/>
          </a:xfrm>
          <a:prstGeom prst="rect">
            <a:avLst/>
          </a:prstGeom>
        </p:spPr>
      </p:pic>
    </p:spTree>
    <p:extLst>
      <p:ext uri="{BB962C8B-B14F-4D97-AF65-F5344CB8AC3E}">
        <p14:creationId xmlns:p14="http://schemas.microsoft.com/office/powerpoint/2010/main" val="2300238249"/>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6E425-E66A-4333-BBB3-13459B793C6D}"/>
              </a:ext>
            </a:extLst>
          </p:cNvPr>
          <p:cNvSpPr>
            <a:spLocks noGrp="1"/>
          </p:cNvSpPr>
          <p:nvPr>
            <p:ph type="title"/>
          </p:nvPr>
        </p:nvSpPr>
        <p:spPr/>
        <p:txBody>
          <a:bodyPr/>
          <a:lstStyle/>
          <a:p>
            <a:r>
              <a:rPr lang="en-US"/>
              <a:t>Description #2</a:t>
            </a:r>
          </a:p>
        </p:txBody>
      </p:sp>
      <p:sp>
        <p:nvSpPr>
          <p:cNvPr id="3" name="Content Placeholder 2">
            <a:extLst>
              <a:ext uri="{FF2B5EF4-FFF2-40B4-BE49-F238E27FC236}">
                <a16:creationId xmlns:a16="http://schemas.microsoft.com/office/drawing/2014/main" id="{EA9CE555-846F-43CB-B1F8-4A4B4F4ADFC6}"/>
              </a:ext>
            </a:extLst>
          </p:cNvPr>
          <p:cNvSpPr>
            <a:spLocks noGrp="1"/>
          </p:cNvSpPr>
          <p:nvPr>
            <p:ph idx="1"/>
          </p:nvPr>
        </p:nvSpPr>
        <p:spPr>
          <a:xfrm>
            <a:off x="616449" y="1371601"/>
            <a:ext cx="11236720" cy="1356101"/>
          </a:xfrm>
        </p:spPr>
        <p:txBody>
          <a:bodyPr/>
          <a:lstStyle/>
          <a:p>
            <a:pPr>
              <a:lnSpc>
                <a:spcPts val="3000"/>
              </a:lnSpc>
              <a:spcAft>
                <a:spcPts val="1200"/>
              </a:spcAft>
            </a:pPr>
            <a:r>
              <a:rPr lang="en-US"/>
              <a:t>A second </a:t>
            </a:r>
            <a:r>
              <a:rPr lang="en-US" dirty="0"/>
              <a:t>way </a:t>
            </a:r>
            <a:r>
              <a:rPr lang="en-US"/>
              <a:t>to describe </a:t>
            </a:r>
            <a:r>
              <a:rPr lang="en-US" dirty="0"/>
              <a:t>the input is that there is a </a:t>
            </a:r>
            <a:r>
              <a:rPr lang="en-US"/>
              <a:t>list of strings, each terminated by a null symbol followed by zero or more null symbols.</a:t>
            </a:r>
          </a:p>
        </p:txBody>
      </p:sp>
      <p:sp>
        <p:nvSpPr>
          <p:cNvPr id="4" name="Footer Placeholder 3">
            <a:extLst>
              <a:ext uri="{FF2B5EF4-FFF2-40B4-BE49-F238E27FC236}">
                <a16:creationId xmlns:a16="http://schemas.microsoft.com/office/drawing/2014/main" id="{EDF409D1-9844-4D31-AAA0-97FDBFA4FD7D}"/>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pic>
        <p:nvPicPr>
          <p:cNvPr id="5" name="Picture 4">
            <a:extLst>
              <a:ext uri="{FF2B5EF4-FFF2-40B4-BE49-F238E27FC236}">
                <a16:creationId xmlns:a16="http://schemas.microsoft.com/office/drawing/2014/main" id="{DA5A12CC-A17F-4110-8CC2-2012AC58BEED}"/>
              </a:ext>
            </a:extLst>
          </p:cNvPr>
          <p:cNvPicPr>
            <a:picLocks noChangeAspect="1"/>
          </p:cNvPicPr>
          <p:nvPr/>
        </p:nvPicPr>
        <p:blipFill rotWithShape="1">
          <a:blip r:embed="rId2"/>
          <a:srcRect l="954" t="15283" r="51046" b="73166"/>
          <a:stretch/>
        </p:blipFill>
        <p:spPr>
          <a:xfrm>
            <a:off x="616448" y="3684588"/>
            <a:ext cx="11063368" cy="1414354"/>
          </a:xfrm>
          <a:prstGeom prst="rect">
            <a:avLst/>
          </a:prstGeom>
        </p:spPr>
      </p:pic>
    </p:spTree>
    <p:extLst>
      <p:ext uri="{BB962C8B-B14F-4D97-AF65-F5344CB8AC3E}">
        <p14:creationId xmlns:p14="http://schemas.microsoft.com/office/powerpoint/2010/main" val="3642760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25B8-0E88-42C3-8F1F-697B75A583F2}"/>
              </a:ext>
            </a:extLst>
          </p:cNvPr>
          <p:cNvSpPr>
            <a:spLocks noGrp="1"/>
          </p:cNvSpPr>
          <p:nvPr>
            <p:ph type="title"/>
          </p:nvPr>
        </p:nvSpPr>
        <p:spPr/>
        <p:txBody>
          <a:bodyPr/>
          <a:lstStyle/>
          <a:p>
            <a:r>
              <a:rPr lang="en-US"/>
              <a:t>Lab 5</a:t>
            </a:r>
          </a:p>
        </p:txBody>
      </p:sp>
      <p:sp>
        <p:nvSpPr>
          <p:cNvPr id="3" name="Content Placeholder 2">
            <a:extLst>
              <a:ext uri="{FF2B5EF4-FFF2-40B4-BE49-F238E27FC236}">
                <a16:creationId xmlns:a16="http://schemas.microsoft.com/office/drawing/2014/main" id="{6F16710D-A50F-4C04-AE42-14726C3D5E58}"/>
              </a:ext>
            </a:extLst>
          </p:cNvPr>
          <p:cNvSpPr>
            <a:spLocks noGrp="1"/>
          </p:cNvSpPr>
          <p:nvPr>
            <p:ph idx="1"/>
          </p:nvPr>
        </p:nvSpPr>
        <p:spPr>
          <a:xfrm>
            <a:off x="616449" y="1371602"/>
            <a:ext cx="11236720" cy="4672738"/>
          </a:xfrm>
        </p:spPr>
        <p:txBody>
          <a:bodyPr/>
          <a:lstStyle/>
          <a:p>
            <a:pPr>
              <a:lnSpc>
                <a:spcPct val="100000"/>
              </a:lnSpc>
            </a:pPr>
            <a:r>
              <a:rPr lang="en-US" sz="2000"/>
              <a:t>The input file is a binary file (traffic-light.binary).</a:t>
            </a:r>
          </a:p>
          <a:p>
            <a:pPr>
              <a:lnSpc>
                <a:spcPct val="100000"/>
              </a:lnSpc>
            </a:pPr>
            <a:r>
              <a:rPr lang="en-US" sz="2000"/>
              <a:t>It consists of a single byte.</a:t>
            </a:r>
          </a:p>
          <a:p>
            <a:pPr>
              <a:lnSpc>
                <a:spcPct val="100000"/>
              </a:lnSpc>
            </a:pPr>
            <a:r>
              <a:rPr lang="en-US" sz="2000"/>
              <a:t>The byte is an unsigned integer.</a:t>
            </a:r>
          </a:p>
          <a:p>
            <a:pPr>
              <a:lnSpc>
                <a:spcPct val="100000"/>
              </a:lnSpc>
            </a:pPr>
            <a:r>
              <a:rPr lang="en-US" sz="2000"/>
              <a:t>The byte represents an encoding of a traffic light : 0 means red, 1 means yellow, and 2 means green. Any other value is an error.</a:t>
            </a:r>
          </a:p>
          <a:p>
            <a:pPr>
              <a:lnSpc>
                <a:spcPct val="100000"/>
              </a:lnSpc>
            </a:pPr>
            <a:r>
              <a:rPr lang="en-US" sz="2000"/>
              <a:t>The XML that your DFDL generates should be a single XML element named traffic-light. Its value should not be 0, 1, or 2. Rather, its value should be red (if the byte is 0), yellow (if the byte is 1), or green (if the byte is 2).</a:t>
            </a:r>
          </a:p>
          <a:p>
            <a:pPr>
              <a:lnSpc>
                <a:spcPct val="100000"/>
              </a:lnSpc>
            </a:pPr>
            <a:r>
              <a:rPr lang="en-US" sz="2000"/>
              <a:t>So, </a:t>
            </a:r>
            <a:r>
              <a:rPr lang="en-US" sz="2000" dirty="0"/>
              <a:t>i</a:t>
            </a:r>
            <a:r>
              <a:rPr lang="en-US" sz="2000"/>
              <a:t>f </a:t>
            </a:r>
            <a:r>
              <a:rPr lang="en-US" sz="2000" dirty="0"/>
              <a:t>the input is this hex byte</a:t>
            </a:r>
            <a:r>
              <a:rPr lang="en-US" sz="2000"/>
              <a:t>: 01</a:t>
            </a:r>
            <a:endParaRPr lang="en-US" sz="2000" dirty="0"/>
          </a:p>
          <a:p>
            <a:pPr marL="0" indent="0">
              <a:lnSpc>
                <a:spcPct val="100000"/>
              </a:lnSpc>
              <a:buNone/>
            </a:pPr>
            <a:r>
              <a:rPr lang="en-US" sz="2000"/>
              <a:t>    then </a:t>
            </a:r>
            <a:r>
              <a:rPr lang="en-US" sz="2000" dirty="0"/>
              <a:t>the output should be this </a:t>
            </a:r>
            <a:r>
              <a:rPr lang="en-US" sz="2000"/>
              <a:t>XML:</a:t>
            </a:r>
          </a:p>
          <a:p>
            <a:pPr marL="0" indent="0">
              <a:lnSpc>
                <a:spcPct val="100000"/>
              </a:lnSpc>
              <a:buNone/>
            </a:pPr>
            <a:r>
              <a:rPr lang="en-US" sz="2000"/>
              <a:t>	&lt;?</a:t>
            </a:r>
            <a:r>
              <a:rPr lang="en-US" sz="2000" dirty="0"/>
              <a:t>xml version="</a:t>
            </a:r>
            <a:r>
              <a:rPr lang="en-US" sz="2000"/>
              <a:t>1.0"?&gt;</a:t>
            </a:r>
            <a:br>
              <a:rPr lang="en-US" sz="2000"/>
            </a:br>
            <a:r>
              <a:rPr lang="en-US" sz="2000"/>
              <a:t> 	&lt;traffic-light&gt;yellow&lt;/traffic-light&gt;</a:t>
            </a:r>
          </a:p>
        </p:txBody>
      </p:sp>
      <p:sp>
        <p:nvSpPr>
          <p:cNvPr id="4" name="Rectangle 3">
            <a:extLst>
              <a:ext uri="{FF2B5EF4-FFF2-40B4-BE49-F238E27FC236}">
                <a16:creationId xmlns:a16="http://schemas.microsoft.com/office/drawing/2014/main" id="{E264B0AA-7EE5-4B87-BF72-E577C96934BA}"/>
              </a:ext>
            </a:extLst>
          </p:cNvPr>
          <p:cNvSpPr/>
          <p:nvPr/>
        </p:nvSpPr>
        <p:spPr>
          <a:xfrm>
            <a:off x="1017722" y="5966850"/>
            <a:ext cx="6096000" cy="646331"/>
          </a:xfrm>
          <a:prstGeom prst="rect">
            <a:avLst/>
          </a:prstGeom>
          <a:solidFill>
            <a:srgbClr val="FF0000"/>
          </a:solidFill>
        </p:spPr>
        <p:txBody>
          <a:bodyPr>
            <a:spAutoFit/>
          </a:bodyPr>
          <a:lstStyle/>
          <a:p>
            <a:pPr>
              <a:lnSpc>
                <a:spcPct val="100000"/>
              </a:lnSpc>
            </a:pPr>
            <a:r>
              <a:rPr lang="en-US" b="1">
                <a:solidFill>
                  <a:schemeClr val="bg1"/>
                </a:solidFill>
              </a:rPr>
              <a:t>This lab is impossible to do. Please take 10 minutes to try to understand why it is impossible.</a:t>
            </a:r>
          </a:p>
        </p:txBody>
      </p:sp>
    </p:spTree>
    <p:extLst>
      <p:ext uri="{BB962C8B-B14F-4D97-AF65-F5344CB8AC3E}">
        <p14:creationId xmlns:p14="http://schemas.microsoft.com/office/powerpoint/2010/main" val="797610183"/>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41FD67-B9D3-4EE1-94E8-77C9126AAABC}"/>
              </a:ext>
            </a:extLst>
          </p:cNvPr>
          <p:cNvSpPr>
            <a:spLocks noGrp="1"/>
          </p:cNvSpPr>
          <p:nvPr>
            <p:ph type="title" idx="4294967295"/>
          </p:nvPr>
        </p:nvSpPr>
        <p:spPr>
          <a:xfrm>
            <a:off x="179173" y="427118"/>
            <a:ext cx="4020868" cy="750888"/>
          </a:xfrm>
        </p:spPr>
        <p:txBody>
          <a:bodyPr/>
          <a:lstStyle/>
          <a:p>
            <a:r>
              <a:rPr lang="en-US"/>
              <a:t>Description #1</a:t>
            </a:r>
          </a:p>
        </p:txBody>
      </p:sp>
      <p:sp>
        <p:nvSpPr>
          <p:cNvPr id="6" name="Rectangle 5">
            <a:extLst>
              <a:ext uri="{FF2B5EF4-FFF2-40B4-BE49-F238E27FC236}">
                <a16:creationId xmlns:a16="http://schemas.microsoft.com/office/drawing/2014/main" id="{3FD000AD-05E5-4DE3-AD5B-9BF347BBF63D}"/>
              </a:ext>
            </a:extLst>
          </p:cNvPr>
          <p:cNvSpPr/>
          <p:nvPr/>
        </p:nvSpPr>
        <p:spPr>
          <a:xfrm>
            <a:off x="4360188" y="46494"/>
            <a:ext cx="7418523" cy="6463308"/>
          </a:xfrm>
          <a:prstGeom prst="rect">
            <a:avLst/>
          </a:prstGeom>
          <a:ln>
            <a:solidFill>
              <a:schemeClr val="tx1"/>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"input"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"String"</a:t>
            </a:r>
            <a:r>
              <a:rPr lang="en-US">
                <a:solidFill>
                  <a:srgbClr val="F5844C"/>
                </a:solidFill>
                <a:highlight>
                  <a:srgbClr val="FFFFFF"/>
                </a:highlight>
              </a:rPr>
              <a:t> maxOccurs</a:t>
            </a:r>
            <a:r>
              <a:rPr lang="en-US">
                <a:solidFill>
                  <a:srgbClr val="FF8040"/>
                </a:solidFill>
                <a:highlight>
                  <a:srgbClr val="FFFFFF"/>
                </a:highlight>
              </a:rPr>
              <a:t>=</a:t>
            </a:r>
            <a:r>
              <a:rPr lang="en-US">
                <a:solidFill>
                  <a:srgbClr val="993300"/>
                </a:solidFill>
                <a:highlight>
                  <a:srgbClr val="FFFFFF"/>
                </a:highlight>
              </a:rPr>
              <a:t>"unbounded"</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"value"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br>
              <a:rPr lang="en-US">
                <a:solidFill>
                  <a:srgbClr val="000000"/>
                </a:solidFill>
                <a:highlight>
                  <a:srgbClr val="FFFFFF"/>
                </a:highlight>
              </a:rPr>
            </a:b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"pattern"</a:t>
            </a:r>
            <a:br>
              <a:rPr lang="en-US">
                <a:solidFill>
                  <a:srgbClr val="000000"/>
                </a:solidFill>
                <a:highlight>
                  <a:srgbClr val="FFFFFF"/>
                </a:highlight>
              </a:rPr>
            </a:br>
            <a:r>
              <a:rPr lang="en-US">
                <a:solidFill>
                  <a:srgbClr val="F5844C"/>
                </a:solidFill>
                <a:highlight>
                  <a:srgbClr val="FFFFFF"/>
                </a:highlight>
              </a:rPr>
              <a:t>                            	dfdl:lengthPattern</a:t>
            </a:r>
            <a:r>
              <a:rPr lang="en-US">
                <a:solidFill>
                  <a:srgbClr val="FF8040"/>
                </a:solidFill>
                <a:highlight>
                  <a:srgbClr val="FFFFFF"/>
                </a:highlight>
              </a:rPr>
              <a:t>=</a:t>
            </a:r>
            <a:r>
              <a:rPr lang="en-US">
                <a:solidFill>
                  <a:srgbClr val="993300"/>
                </a:solidFill>
                <a:highlight>
                  <a:srgbClr val="FFFFFF"/>
                </a:highlight>
              </a:rPr>
              <a:t>"[\x20-\x7F]+?(?=\x00)"</a:t>
            </a:r>
            <a:br>
              <a:rPr lang="en-US">
                <a:solidFill>
                  <a:srgbClr val="000000"/>
                </a:solidFill>
                <a:highlight>
                  <a:srgbClr val="FFFFFF"/>
                </a:highlight>
              </a:rPr>
            </a:br>
            <a:r>
              <a:rPr lang="en-US">
                <a:solidFill>
                  <a:srgbClr val="F5844C"/>
                </a:solidFill>
                <a:highlight>
                  <a:srgbClr val="FFFFFF"/>
                </a:highlight>
              </a:rPr>
              <a:t>                            	dfdl:encoding</a:t>
            </a:r>
            <a:r>
              <a:rPr lang="en-US">
                <a:solidFill>
                  <a:srgbClr val="FF8040"/>
                </a:solidFill>
                <a:highlight>
                  <a:srgbClr val="FFFFFF"/>
                </a:highlight>
              </a:rPr>
              <a:t>=</a:t>
            </a:r>
            <a:r>
              <a:rPr lang="en-US">
                <a:solidFill>
                  <a:srgbClr val="993300"/>
                </a:solidFill>
                <a:highlight>
                  <a:srgbClr val="FFFFFF"/>
                </a:highlight>
              </a:rPr>
              <a:t>"ASCII"</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&lt;xs:annotation&gt;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&lt;xs:appinfo</a:t>
            </a:r>
            <a:r>
              <a:rPr lang="en-US">
                <a:solidFill>
                  <a:srgbClr val="F5844C"/>
                </a:solidFill>
                <a:highlight>
                  <a:srgbClr val="FFFFFF"/>
                </a:highlight>
              </a:rPr>
              <a:t> source</a:t>
            </a:r>
            <a:r>
              <a:rPr lang="en-US">
                <a:solidFill>
                  <a:srgbClr val="FF8040"/>
                </a:solidFill>
                <a:highlight>
                  <a:srgbClr val="FFFFFF"/>
                </a:highlight>
              </a:rPr>
              <a:t>=</a:t>
            </a:r>
            <a:r>
              <a:rPr lang="en-US">
                <a:solidFill>
                  <a:srgbClr val="993300"/>
                </a:solidFill>
                <a:highlight>
                  <a:srgbClr val="FFFFFF"/>
                </a:highlight>
              </a:rPr>
              <a:t>"http://www.ogf.org/dfdl/"</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&lt;dfdl:assert&gt;</a:t>
            </a:r>
            <a:r>
              <a:rPr lang="en-US">
                <a:solidFill>
                  <a:srgbClr val="000000"/>
                </a:solidFill>
                <a:highlight>
                  <a:srgbClr val="FFFFFF"/>
                </a:highlight>
              </a:rPr>
              <a:t>{ fn:string-length(.) gt 0 }</a:t>
            </a:r>
            <a:r>
              <a:rPr lang="en-US">
                <a:solidFill>
                  <a:srgbClr val="000096"/>
                </a:solidFill>
                <a:highlight>
                  <a:srgbClr val="FFFFFF"/>
                </a:highlight>
              </a:rPr>
              <a:t>&lt;/dfdl:assert&gt;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&lt;/xs:appinfo&gt;</a:t>
            </a:r>
            <a:r>
              <a:rPr lang="en-US">
                <a:solidFill>
                  <a:srgbClr val="000000"/>
                </a:solidFill>
                <a:highlight>
                  <a:srgbClr val="FFFFFF"/>
                </a:highlight>
              </a:rPr>
              <a:t> </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&lt;/xs:annotation&gt;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dfdl:hiddenGroupRef</a:t>
            </a:r>
            <a:r>
              <a:rPr lang="en-US">
                <a:solidFill>
                  <a:srgbClr val="FF8040"/>
                </a:solidFill>
                <a:highlight>
                  <a:srgbClr val="FFFFFF"/>
                </a:highlight>
              </a:rPr>
              <a:t>=</a:t>
            </a:r>
            <a:r>
              <a:rPr lang="en-US">
                <a:solidFill>
                  <a:srgbClr val="993300"/>
                </a:solidFill>
                <a:highlight>
                  <a:srgbClr val="FFFFFF"/>
                </a:highlight>
              </a:rPr>
              <a:t>"hidden_nulls_Group"</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
        <p:nvSpPr>
          <p:cNvPr id="4" name="Footer Placeholder 3">
            <a:extLst>
              <a:ext uri="{FF2B5EF4-FFF2-40B4-BE49-F238E27FC236}">
                <a16:creationId xmlns:a16="http://schemas.microsoft.com/office/drawing/2014/main" id="{3FBC3E90-D2BE-4221-9923-DEE898201B45}"/>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718210379"/>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149D27-109F-4B6A-97F0-182C1B5FC31E}"/>
              </a:ext>
            </a:extLst>
          </p:cNvPr>
          <p:cNvSpPr/>
          <p:nvPr/>
        </p:nvSpPr>
        <p:spPr>
          <a:xfrm>
            <a:off x="4360188" y="46494"/>
            <a:ext cx="7418523" cy="6463308"/>
          </a:xfrm>
          <a:prstGeom prst="rect">
            <a:avLst/>
          </a:prstGeom>
          <a:ln>
            <a:solidFill>
              <a:schemeClr val="tx1"/>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"input"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"String"</a:t>
            </a:r>
            <a:r>
              <a:rPr lang="en-US">
                <a:solidFill>
                  <a:srgbClr val="F5844C"/>
                </a:solidFill>
                <a:highlight>
                  <a:srgbClr val="FFFFFF"/>
                </a:highlight>
              </a:rPr>
              <a:t> maxOccurs</a:t>
            </a:r>
            <a:r>
              <a:rPr lang="en-US">
                <a:solidFill>
                  <a:srgbClr val="FF8040"/>
                </a:solidFill>
                <a:highlight>
                  <a:srgbClr val="FFFFFF"/>
                </a:highlight>
              </a:rPr>
              <a:t>=</a:t>
            </a:r>
            <a:r>
              <a:rPr lang="en-US">
                <a:solidFill>
                  <a:srgbClr val="993300"/>
                </a:solidFill>
                <a:highlight>
                  <a:srgbClr val="FFFFFF"/>
                </a:highlight>
              </a:rPr>
              <a:t>"unbounded"</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"value"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br>
              <a:rPr lang="en-US">
                <a:solidFill>
                  <a:srgbClr val="000000"/>
                </a:solidFill>
                <a:highlight>
                  <a:srgbClr val="FFFFFF"/>
                </a:highlight>
              </a:rPr>
            </a:b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"pattern"</a:t>
            </a:r>
            <a:br>
              <a:rPr lang="en-US">
                <a:solidFill>
                  <a:srgbClr val="000000"/>
                </a:solidFill>
                <a:highlight>
                  <a:srgbClr val="FFFFFF"/>
                </a:highlight>
              </a:rPr>
            </a:br>
            <a:r>
              <a:rPr lang="en-US">
                <a:solidFill>
                  <a:srgbClr val="F5844C"/>
                </a:solidFill>
                <a:highlight>
                  <a:srgbClr val="FFFFFF"/>
                </a:highlight>
              </a:rPr>
              <a:t>                            	dfdl:lengthPattern</a:t>
            </a:r>
            <a:r>
              <a:rPr lang="en-US">
                <a:solidFill>
                  <a:srgbClr val="FF8040"/>
                </a:solidFill>
                <a:highlight>
                  <a:srgbClr val="FFFFFF"/>
                </a:highlight>
              </a:rPr>
              <a:t>=</a:t>
            </a:r>
            <a:r>
              <a:rPr lang="en-US">
                <a:solidFill>
                  <a:srgbClr val="993300"/>
                </a:solidFill>
                <a:highlight>
                  <a:srgbClr val="FFFFFF"/>
                </a:highlight>
              </a:rPr>
              <a:t>"[\x20-\x7F]+?(?=\x00)"</a:t>
            </a:r>
            <a:br>
              <a:rPr lang="en-US">
                <a:solidFill>
                  <a:srgbClr val="000000"/>
                </a:solidFill>
                <a:highlight>
                  <a:srgbClr val="FFFFFF"/>
                </a:highlight>
              </a:rPr>
            </a:br>
            <a:r>
              <a:rPr lang="en-US">
                <a:solidFill>
                  <a:srgbClr val="F5844C"/>
                </a:solidFill>
                <a:highlight>
                  <a:srgbClr val="FFFFFF"/>
                </a:highlight>
              </a:rPr>
              <a:t>                            	dfdl:encoding</a:t>
            </a:r>
            <a:r>
              <a:rPr lang="en-US">
                <a:solidFill>
                  <a:srgbClr val="FF8040"/>
                </a:solidFill>
                <a:highlight>
                  <a:srgbClr val="FFFFFF"/>
                </a:highlight>
              </a:rPr>
              <a:t>=</a:t>
            </a:r>
            <a:r>
              <a:rPr lang="en-US">
                <a:solidFill>
                  <a:srgbClr val="993300"/>
                </a:solidFill>
                <a:highlight>
                  <a:srgbClr val="FFFFFF"/>
                </a:highlight>
              </a:rPr>
              <a:t>"ASCII"</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&lt;xs:annotation&gt;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&lt;xs:appinfo</a:t>
            </a:r>
            <a:r>
              <a:rPr lang="en-US">
                <a:solidFill>
                  <a:srgbClr val="F5844C"/>
                </a:solidFill>
                <a:highlight>
                  <a:srgbClr val="FFFFFF"/>
                </a:highlight>
              </a:rPr>
              <a:t> source</a:t>
            </a:r>
            <a:r>
              <a:rPr lang="en-US">
                <a:solidFill>
                  <a:srgbClr val="FF8040"/>
                </a:solidFill>
                <a:highlight>
                  <a:srgbClr val="FFFFFF"/>
                </a:highlight>
              </a:rPr>
              <a:t>=</a:t>
            </a:r>
            <a:r>
              <a:rPr lang="en-US">
                <a:solidFill>
                  <a:srgbClr val="993300"/>
                </a:solidFill>
                <a:highlight>
                  <a:srgbClr val="FFFFFF"/>
                </a:highlight>
              </a:rPr>
              <a:t>"http://www.ogf.org/dfdl/"</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&lt;dfdl:assert&gt;</a:t>
            </a:r>
            <a:r>
              <a:rPr lang="en-US">
                <a:solidFill>
                  <a:srgbClr val="000000"/>
                </a:solidFill>
                <a:highlight>
                  <a:srgbClr val="FFFFFF"/>
                </a:highlight>
              </a:rPr>
              <a:t>{ fn:string-length(.) gt 0 }</a:t>
            </a:r>
            <a:r>
              <a:rPr lang="en-US">
                <a:solidFill>
                  <a:srgbClr val="000096"/>
                </a:solidFill>
                <a:highlight>
                  <a:srgbClr val="FFFFFF"/>
                </a:highlight>
              </a:rPr>
              <a:t>&lt;/dfdl:assert&gt;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&lt;/xs:appinfo&gt;</a:t>
            </a:r>
            <a:r>
              <a:rPr lang="en-US">
                <a:solidFill>
                  <a:srgbClr val="000000"/>
                </a:solidFill>
                <a:highlight>
                  <a:srgbClr val="FFFFFF"/>
                </a:highlight>
              </a:rPr>
              <a:t> </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&lt;/xs:annotation&gt;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dfdl:hiddenGroupRef</a:t>
            </a:r>
            <a:r>
              <a:rPr lang="en-US">
                <a:solidFill>
                  <a:srgbClr val="FF8040"/>
                </a:solidFill>
                <a:highlight>
                  <a:srgbClr val="FFFFFF"/>
                </a:highlight>
              </a:rPr>
              <a:t>=</a:t>
            </a:r>
            <a:r>
              <a:rPr lang="en-US">
                <a:solidFill>
                  <a:srgbClr val="993300"/>
                </a:solidFill>
                <a:highlight>
                  <a:srgbClr val="FFFFFF"/>
                </a:highlight>
              </a:rPr>
              <a:t>"hidden_nulls_Group"</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
        <p:nvSpPr>
          <p:cNvPr id="3" name="Rectangle 2">
            <a:extLst>
              <a:ext uri="{FF2B5EF4-FFF2-40B4-BE49-F238E27FC236}">
                <a16:creationId xmlns:a16="http://schemas.microsoft.com/office/drawing/2014/main" id="{A5480CCC-070E-4DF1-9D60-914AFC633327}"/>
              </a:ext>
            </a:extLst>
          </p:cNvPr>
          <p:cNvSpPr/>
          <p:nvPr/>
        </p:nvSpPr>
        <p:spPr>
          <a:xfrm>
            <a:off x="5021451" y="914400"/>
            <a:ext cx="6602278" cy="49439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peech Bubble: Rectangle 3">
            <a:extLst>
              <a:ext uri="{FF2B5EF4-FFF2-40B4-BE49-F238E27FC236}">
                <a16:creationId xmlns:a16="http://schemas.microsoft.com/office/drawing/2014/main" id="{B96F0437-2312-42BA-A38D-63A19A75E714}"/>
              </a:ext>
            </a:extLst>
          </p:cNvPr>
          <p:cNvSpPr/>
          <p:nvPr/>
        </p:nvSpPr>
        <p:spPr>
          <a:xfrm>
            <a:off x="901485" y="1069382"/>
            <a:ext cx="2526223" cy="1627322"/>
          </a:xfrm>
          <a:prstGeom prst="wedgeRectCallout">
            <a:avLst>
              <a:gd name="adj1" fmla="val 114750"/>
              <a:gd name="adj2" fmla="val -498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An arbitrary number of Strings</a:t>
            </a:r>
          </a:p>
        </p:txBody>
      </p:sp>
    </p:spTree>
    <p:extLst>
      <p:ext uri="{BB962C8B-B14F-4D97-AF65-F5344CB8AC3E}">
        <p14:creationId xmlns:p14="http://schemas.microsoft.com/office/powerpoint/2010/main" val="645363798"/>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149D27-109F-4B6A-97F0-182C1B5FC31E}"/>
              </a:ext>
            </a:extLst>
          </p:cNvPr>
          <p:cNvSpPr/>
          <p:nvPr/>
        </p:nvSpPr>
        <p:spPr>
          <a:xfrm>
            <a:off x="4360188" y="46494"/>
            <a:ext cx="7418523" cy="6463308"/>
          </a:xfrm>
          <a:prstGeom prst="rect">
            <a:avLst/>
          </a:prstGeom>
          <a:ln>
            <a:solidFill>
              <a:schemeClr val="tx1"/>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"input"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"String"</a:t>
            </a:r>
            <a:r>
              <a:rPr lang="en-US">
                <a:solidFill>
                  <a:srgbClr val="F5844C"/>
                </a:solidFill>
                <a:highlight>
                  <a:srgbClr val="FFFFFF"/>
                </a:highlight>
              </a:rPr>
              <a:t> maxOccurs</a:t>
            </a:r>
            <a:r>
              <a:rPr lang="en-US">
                <a:solidFill>
                  <a:srgbClr val="FF8040"/>
                </a:solidFill>
                <a:highlight>
                  <a:srgbClr val="FFFFFF"/>
                </a:highlight>
              </a:rPr>
              <a:t>=</a:t>
            </a:r>
            <a:r>
              <a:rPr lang="en-US">
                <a:solidFill>
                  <a:srgbClr val="993300"/>
                </a:solidFill>
                <a:highlight>
                  <a:srgbClr val="FFFFFF"/>
                </a:highlight>
              </a:rPr>
              <a:t>"unbounded"</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"value"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br>
              <a:rPr lang="en-US">
                <a:solidFill>
                  <a:srgbClr val="000000"/>
                </a:solidFill>
                <a:highlight>
                  <a:srgbClr val="FFFFFF"/>
                </a:highlight>
              </a:rPr>
            </a:b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"pattern"</a:t>
            </a:r>
            <a:br>
              <a:rPr lang="en-US">
                <a:solidFill>
                  <a:srgbClr val="000000"/>
                </a:solidFill>
                <a:highlight>
                  <a:srgbClr val="FFFFFF"/>
                </a:highlight>
              </a:rPr>
            </a:br>
            <a:r>
              <a:rPr lang="en-US">
                <a:solidFill>
                  <a:srgbClr val="F5844C"/>
                </a:solidFill>
                <a:highlight>
                  <a:srgbClr val="FFFFFF"/>
                </a:highlight>
              </a:rPr>
              <a:t>                            	dfdl:lengthPattern</a:t>
            </a:r>
            <a:r>
              <a:rPr lang="en-US">
                <a:solidFill>
                  <a:srgbClr val="FF8040"/>
                </a:solidFill>
                <a:highlight>
                  <a:srgbClr val="FFFFFF"/>
                </a:highlight>
              </a:rPr>
              <a:t>=</a:t>
            </a:r>
            <a:r>
              <a:rPr lang="en-US">
                <a:solidFill>
                  <a:srgbClr val="993300"/>
                </a:solidFill>
                <a:highlight>
                  <a:srgbClr val="FFFFFF"/>
                </a:highlight>
              </a:rPr>
              <a:t>"[\x20-\x7F]+?(?=\x00)"</a:t>
            </a:r>
            <a:br>
              <a:rPr lang="en-US">
                <a:solidFill>
                  <a:srgbClr val="000000"/>
                </a:solidFill>
                <a:highlight>
                  <a:srgbClr val="FFFFFF"/>
                </a:highlight>
              </a:rPr>
            </a:br>
            <a:r>
              <a:rPr lang="en-US">
                <a:solidFill>
                  <a:srgbClr val="F5844C"/>
                </a:solidFill>
                <a:highlight>
                  <a:srgbClr val="FFFFFF"/>
                </a:highlight>
              </a:rPr>
              <a:t>                            	dfdl:encoding</a:t>
            </a:r>
            <a:r>
              <a:rPr lang="en-US">
                <a:solidFill>
                  <a:srgbClr val="FF8040"/>
                </a:solidFill>
                <a:highlight>
                  <a:srgbClr val="FFFFFF"/>
                </a:highlight>
              </a:rPr>
              <a:t>=</a:t>
            </a:r>
            <a:r>
              <a:rPr lang="en-US">
                <a:solidFill>
                  <a:srgbClr val="993300"/>
                </a:solidFill>
                <a:highlight>
                  <a:srgbClr val="FFFFFF"/>
                </a:highlight>
              </a:rPr>
              <a:t>"ASCII"</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&lt;xs:annotation&gt;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&lt;xs:appinfo</a:t>
            </a:r>
            <a:r>
              <a:rPr lang="en-US">
                <a:solidFill>
                  <a:srgbClr val="F5844C"/>
                </a:solidFill>
                <a:highlight>
                  <a:srgbClr val="FFFFFF"/>
                </a:highlight>
              </a:rPr>
              <a:t> source</a:t>
            </a:r>
            <a:r>
              <a:rPr lang="en-US">
                <a:solidFill>
                  <a:srgbClr val="FF8040"/>
                </a:solidFill>
                <a:highlight>
                  <a:srgbClr val="FFFFFF"/>
                </a:highlight>
              </a:rPr>
              <a:t>=</a:t>
            </a:r>
            <a:r>
              <a:rPr lang="en-US">
                <a:solidFill>
                  <a:srgbClr val="993300"/>
                </a:solidFill>
                <a:highlight>
                  <a:srgbClr val="FFFFFF"/>
                </a:highlight>
              </a:rPr>
              <a:t>"http://www.ogf.org/dfdl/"</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&lt;dfdl:assert&gt;</a:t>
            </a:r>
            <a:r>
              <a:rPr lang="en-US">
                <a:solidFill>
                  <a:srgbClr val="000000"/>
                </a:solidFill>
                <a:highlight>
                  <a:srgbClr val="FFFFFF"/>
                </a:highlight>
              </a:rPr>
              <a:t>{ fn:string-length(.) gt 0 }</a:t>
            </a:r>
            <a:r>
              <a:rPr lang="en-US">
                <a:solidFill>
                  <a:srgbClr val="000096"/>
                </a:solidFill>
                <a:highlight>
                  <a:srgbClr val="FFFFFF"/>
                </a:highlight>
              </a:rPr>
              <a:t>&lt;/dfdl:assert&gt;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&lt;/xs:appinfo&gt;</a:t>
            </a:r>
            <a:r>
              <a:rPr lang="en-US">
                <a:solidFill>
                  <a:srgbClr val="000000"/>
                </a:solidFill>
                <a:highlight>
                  <a:srgbClr val="FFFFFF"/>
                </a:highlight>
              </a:rPr>
              <a:t> </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&lt;/xs:annotation&gt;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dfdl:hiddenGroupRef</a:t>
            </a:r>
            <a:r>
              <a:rPr lang="en-US">
                <a:solidFill>
                  <a:srgbClr val="FF8040"/>
                </a:solidFill>
                <a:highlight>
                  <a:srgbClr val="FFFFFF"/>
                </a:highlight>
              </a:rPr>
              <a:t>=</a:t>
            </a:r>
            <a:r>
              <a:rPr lang="en-US">
                <a:solidFill>
                  <a:srgbClr val="993300"/>
                </a:solidFill>
                <a:highlight>
                  <a:srgbClr val="FFFFFF"/>
                </a:highlight>
              </a:rPr>
              <a:t>"hidden_nulls_Group"</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
        <p:nvSpPr>
          <p:cNvPr id="3" name="Rectangle 2">
            <a:extLst>
              <a:ext uri="{FF2B5EF4-FFF2-40B4-BE49-F238E27FC236}">
                <a16:creationId xmlns:a16="http://schemas.microsoft.com/office/drawing/2014/main" id="{A5480CCC-070E-4DF1-9D60-914AFC633327}"/>
              </a:ext>
            </a:extLst>
          </p:cNvPr>
          <p:cNvSpPr/>
          <p:nvPr/>
        </p:nvSpPr>
        <p:spPr>
          <a:xfrm>
            <a:off x="5656881" y="1735811"/>
            <a:ext cx="5780868" cy="30221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972D1DE-C23B-4ED9-AF6E-60D0F5956ADE}"/>
              </a:ext>
            </a:extLst>
          </p:cNvPr>
          <p:cNvSpPr/>
          <p:nvPr/>
        </p:nvSpPr>
        <p:spPr>
          <a:xfrm>
            <a:off x="5656881" y="4479010"/>
            <a:ext cx="5780868" cy="2789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E856A323-3575-40AB-A7DF-AFBD3865EBE1}"/>
              </a:ext>
            </a:extLst>
          </p:cNvPr>
          <p:cNvCxnSpPr/>
          <p:nvPr/>
        </p:nvCxnSpPr>
        <p:spPr>
          <a:xfrm flipV="1">
            <a:off x="3838414" y="3130657"/>
            <a:ext cx="1782305" cy="5114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6F67CC5-C2A1-49BE-A1C6-40DD881B07CE}"/>
              </a:ext>
            </a:extLst>
          </p:cNvPr>
          <p:cNvCxnSpPr>
            <a:cxnSpLocks/>
          </p:cNvCxnSpPr>
          <p:nvPr/>
        </p:nvCxnSpPr>
        <p:spPr>
          <a:xfrm>
            <a:off x="3838414" y="3642102"/>
            <a:ext cx="1782305" cy="10228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C2AD00B-3E8B-4E60-834F-05923E9C5902}"/>
              </a:ext>
            </a:extLst>
          </p:cNvPr>
          <p:cNvSpPr txBox="1"/>
          <p:nvPr/>
        </p:nvSpPr>
        <p:spPr>
          <a:xfrm>
            <a:off x="413289" y="3239146"/>
            <a:ext cx="3456122" cy="1938992"/>
          </a:xfrm>
          <a:prstGeom prst="rect">
            <a:avLst/>
          </a:prstGeom>
          <a:noFill/>
        </p:spPr>
        <p:txBody>
          <a:bodyPr wrap="square" rtlCol="0">
            <a:spAutoFit/>
          </a:bodyPr>
          <a:lstStyle/>
          <a:p>
            <a:r>
              <a:rPr lang="en-US" sz="2400"/>
              <a:t>Each string consists of a series of printable ASCII characters, followed by one or more null symbols (which we hide).</a:t>
            </a:r>
          </a:p>
        </p:txBody>
      </p:sp>
    </p:spTree>
    <p:extLst>
      <p:ext uri="{BB962C8B-B14F-4D97-AF65-F5344CB8AC3E}">
        <p14:creationId xmlns:p14="http://schemas.microsoft.com/office/powerpoint/2010/main" val="233034085"/>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149D27-109F-4B6A-97F0-182C1B5FC31E}"/>
              </a:ext>
            </a:extLst>
          </p:cNvPr>
          <p:cNvSpPr/>
          <p:nvPr/>
        </p:nvSpPr>
        <p:spPr>
          <a:xfrm>
            <a:off x="4360188" y="46494"/>
            <a:ext cx="7418523" cy="6463308"/>
          </a:xfrm>
          <a:prstGeom prst="rect">
            <a:avLst/>
          </a:prstGeom>
          <a:ln>
            <a:solidFill>
              <a:schemeClr val="tx1"/>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"input"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"String"</a:t>
            </a:r>
            <a:r>
              <a:rPr lang="en-US">
                <a:solidFill>
                  <a:srgbClr val="F5844C"/>
                </a:solidFill>
                <a:highlight>
                  <a:srgbClr val="FFFFFF"/>
                </a:highlight>
              </a:rPr>
              <a:t> maxOccurs</a:t>
            </a:r>
            <a:r>
              <a:rPr lang="en-US">
                <a:solidFill>
                  <a:srgbClr val="FF8040"/>
                </a:solidFill>
                <a:highlight>
                  <a:srgbClr val="FFFFFF"/>
                </a:highlight>
              </a:rPr>
              <a:t>=</a:t>
            </a:r>
            <a:r>
              <a:rPr lang="en-US">
                <a:solidFill>
                  <a:srgbClr val="993300"/>
                </a:solidFill>
                <a:highlight>
                  <a:srgbClr val="FFFFFF"/>
                </a:highlight>
              </a:rPr>
              <a:t>"unbounded"</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"value"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br>
              <a:rPr lang="en-US">
                <a:solidFill>
                  <a:srgbClr val="000000"/>
                </a:solidFill>
                <a:highlight>
                  <a:srgbClr val="FFFFFF"/>
                </a:highlight>
              </a:rPr>
            </a:b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"pattern"</a:t>
            </a:r>
            <a:br>
              <a:rPr lang="en-US">
                <a:solidFill>
                  <a:srgbClr val="000000"/>
                </a:solidFill>
                <a:highlight>
                  <a:srgbClr val="FFFFFF"/>
                </a:highlight>
              </a:rPr>
            </a:br>
            <a:r>
              <a:rPr lang="en-US">
                <a:solidFill>
                  <a:srgbClr val="F5844C"/>
                </a:solidFill>
                <a:highlight>
                  <a:srgbClr val="FFFFFF"/>
                </a:highlight>
              </a:rPr>
              <a:t>                            	dfdl:lengthPattern</a:t>
            </a:r>
            <a:r>
              <a:rPr lang="en-US">
                <a:solidFill>
                  <a:srgbClr val="FF8040"/>
                </a:solidFill>
                <a:highlight>
                  <a:srgbClr val="FFFFFF"/>
                </a:highlight>
              </a:rPr>
              <a:t>=</a:t>
            </a:r>
            <a:r>
              <a:rPr lang="en-US">
                <a:solidFill>
                  <a:srgbClr val="993300"/>
                </a:solidFill>
                <a:highlight>
                  <a:srgbClr val="FFFFFF"/>
                </a:highlight>
              </a:rPr>
              <a:t>"[\x20-\x7F]+?(?=\x00)"</a:t>
            </a:r>
            <a:br>
              <a:rPr lang="en-US">
                <a:solidFill>
                  <a:srgbClr val="000000"/>
                </a:solidFill>
                <a:highlight>
                  <a:srgbClr val="FFFFFF"/>
                </a:highlight>
              </a:rPr>
            </a:br>
            <a:r>
              <a:rPr lang="en-US">
                <a:solidFill>
                  <a:srgbClr val="F5844C"/>
                </a:solidFill>
                <a:highlight>
                  <a:srgbClr val="FFFFFF"/>
                </a:highlight>
              </a:rPr>
              <a:t>                            	dfdl:encoding</a:t>
            </a:r>
            <a:r>
              <a:rPr lang="en-US">
                <a:solidFill>
                  <a:srgbClr val="FF8040"/>
                </a:solidFill>
                <a:highlight>
                  <a:srgbClr val="FFFFFF"/>
                </a:highlight>
              </a:rPr>
              <a:t>=</a:t>
            </a:r>
            <a:r>
              <a:rPr lang="en-US">
                <a:solidFill>
                  <a:srgbClr val="993300"/>
                </a:solidFill>
                <a:highlight>
                  <a:srgbClr val="FFFFFF"/>
                </a:highlight>
              </a:rPr>
              <a:t>"ASCII"</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&lt;xs:annotation&gt;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&lt;xs:appinfo</a:t>
            </a:r>
            <a:r>
              <a:rPr lang="en-US">
                <a:solidFill>
                  <a:srgbClr val="F5844C"/>
                </a:solidFill>
                <a:highlight>
                  <a:srgbClr val="FFFFFF"/>
                </a:highlight>
              </a:rPr>
              <a:t> source</a:t>
            </a:r>
            <a:r>
              <a:rPr lang="en-US">
                <a:solidFill>
                  <a:srgbClr val="FF8040"/>
                </a:solidFill>
                <a:highlight>
                  <a:srgbClr val="FFFFFF"/>
                </a:highlight>
              </a:rPr>
              <a:t>=</a:t>
            </a:r>
            <a:r>
              <a:rPr lang="en-US">
                <a:solidFill>
                  <a:srgbClr val="993300"/>
                </a:solidFill>
                <a:highlight>
                  <a:srgbClr val="FFFFFF"/>
                </a:highlight>
              </a:rPr>
              <a:t>"http://www.ogf.org/dfdl/"</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&lt;dfdl:assert&gt;</a:t>
            </a:r>
            <a:r>
              <a:rPr lang="en-US">
                <a:solidFill>
                  <a:srgbClr val="000000"/>
                </a:solidFill>
                <a:highlight>
                  <a:srgbClr val="FFFFFF"/>
                </a:highlight>
              </a:rPr>
              <a:t>{ fn:string-length(.) gt 0 }</a:t>
            </a:r>
            <a:r>
              <a:rPr lang="en-US">
                <a:solidFill>
                  <a:srgbClr val="000096"/>
                </a:solidFill>
                <a:highlight>
                  <a:srgbClr val="FFFFFF"/>
                </a:highlight>
              </a:rPr>
              <a:t>&lt;/dfdl:assert&gt;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&lt;/xs:appinfo&gt;</a:t>
            </a:r>
            <a:r>
              <a:rPr lang="en-US">
                <a:solidFill>
                  <a:srgbClr val="000000"/>
                </a:solidFill>
                <a:highlight>
                  <a:srgbClr val="FFFFFF"/>
                </a:highlight>
              </a:rPr>
              <a:t> </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&lt;/xs:annotation&gt;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dfdl:hiddenGroupRef</a:t>
            </a:r>
            <a:r>
              <a:rPr lang="en-US">
                <a:solidFill>
                  <a:srgbClr val="FF8040"/>
                </a:solidFill>
                <a:highlight>
                  <a:srgbClr val="FFFFFF"/>
                </a:highlight>
              </a:rPr>
              <a:t>=</a:t>
            </a:r>
            <a:r>
              <a:rPr lang="en-US">
                <a:solidFill>
                  <a:srgbClr val="993300"/>
                </a:solidFill>
                <a:highlight>
                  <a:srgbClr val="FFFFFF"/>
                </a:highlight>
              </a:rPr>
              <a:t>"hidden_nulls_Group"</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
        <p:nvSpPr>
          <p:cNvPr id="3" name="Rectangle 2">
            <a:extLst>
              <a:ext uri="{FF2B5EF4-FFF2-40B4-BE49-F238E27FC236}">
                <a16:creationId xmlns:a16="http://schemas.microsoft.com/office/drawing/2014/main" id="{A5480CCC-070E-4DF1-9D60-914AFC633327}"/>
              </a:ext>
            </a:extLst>
          </p:cNvPr>
          <p:cNvSpPr/>
          <p:nvPr/>
        </p:nvSpPr>
        <p:spPr>
          <a:xfrm>
            <a:off x="5656881" y="1735811"/>
            <a:ext cx="5780868" cy="30221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972D1DE-C23B-4ED9-AF6E-60D0F5956ADE}"/>
              </a:ext>
            </a:extLst>
          </p:cNvPr>
          <p:cNvSpPr/>
          <p:nvPr/>
        </p:nvSpPr>
        <p:spPr>
          <a:xfrm>
            <a:off x="5656881" y="4742481"/>
            <a:ext cx="5780868" cy="2944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1CD01A2-2364-4EB4-98F9-D5E879040616}"/>
              </a:ext>
            </a:extLst>
          </p:cNvPr>
          <p:cNvSpPr/>
          <p:nvPr/>
        </p:nvSpPr>
        <p:spPr>
          <a:xfrm>
            <a:off x="5827363" y="2867185"/>
            <a:ext cx="5424406" cy="133285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910D59F1-167F-4BED-9B9B-FE89ADD10BF6}"/>
              </a:ext>
            </a:extLst>
          </p:cNvPr>
          <p:cNvCxnSpPr>
            <a:cxnSpLocks/>
          </p:cNvCxnSpPr>
          <p:nvPr/>
        </p:nvCxnSpPr>
        <p:spPr>
          <a:xfrm>
            <a:off x="3954651" y="3014420"/>
            <a:ext cx="1782305" cy="3719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BD6FE04-2AA6-43A3-87E8-8ED1D57CB267}"/>
              </a:ext>
            </a:extLst>
          </p:cNvPr>
          <p:cNvSpPr txBox="1"/>
          <p:nvPr/>
        </p:nvSpPr>
        <p:spPr>
          <a:xfrm>
            <a:off x="413289" y="2572719"/>
            <a:ext cx="3456122" cy="3785652"/>
          </a:xfrm>
          <a:prstGeom prst="rect">
            <a:avLst/>
          </a:prstGeom>
          <a:noFill/>
        </p:spPr>
        <p:txBody>
          <a:bodyPr wrap="square" rtlCol="0">
            <a:spAutoFit/>
          </a:bodyPr>
          <a:lstStyle/>
          <a:p>
            <a:r>
              <a:rPr lang="en-US" sz="2400"/>
              <a:t>The dfdl:assert tells the DFDL processor that the content of the &lt;value&gt; element must have a string length greater than 0. After the last string is parsed, this assert will fail, which tells the processor that there are no more strings.</a:t>
            </a:r>
          </a:p>
        </p:txBody>
      </p:sp>
    </p:spTree>
    <p:extLst>
      <p:ext uri="{BB962C8B-B14F-4D97-AF65-F5344CB8AC3E}">
        <p14:creationId xmlns:p14="http://schemas.microsoft.com/office/powerpoint/2010/main" val="160360910"/>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149D27-109F-4B6A-97F0-182C1B5FC31E}"/>
              </a:ext>
            </a:extLst>
          </p:cNvPr>
          <p:cNvSpPr/>
          <p:nvPr/>
        </p:nvSpPr>
        <p:spPr>
          <a:xfrm>
            <a:off x="4360188" y="46494"/>
            <a:ext cx="7418523" cy="6463308"/>
          </a:xfrm>
          <a:prstGeom prst="rect">
            <a:avLst/>
          </a:prstGeom>
          <a:ln>
            <a:solidFill>
              <a:schemeClr val="tx1"/>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"input"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"String"</a:t>
            </a:r>
            <a:r>
              <a:rPr lang="en-US">
                <a:solidFill>
                  <a:srgbClr val="F5844C"/>
                </a:solidFill>
                <a:highlight>
                  <a:srgbClr val="FFFFFF"/>
                </a:highlight>
              </a:rPr>
              <a:t> maxOccurs</a:t>
            </a:r>
            <a:r>
              <a:rPr lang="en-US">
                <a:solidFill>
                  <a:srgbClr val="FF8040"/>
                </a:solidFill>
                <a:highlight>
                  <a:srgbClr val="FFFFFF"/>
                </a:highlight>
              </a:rPr>
              <a:t>=</a:t>
            </a:r>
            <a:r>
              <a:rPr lang="en-US">
                <a:solidFill>
                  <a:srgbClr val="993300"/>
                </a:solidFill>
                <a:highlight>
                  <a:srgbClr val="FFFFFF"/>
                </a:highlight>
              </a:rPr>
              <a:t>"unbounded"</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"value"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br>
              <a:rPr lang="en-US">
                <a:solidFill>
                  <a:srgbClr val="000000"/>
                </a:solidFill>
                <a:highlight>
                  <a:srgbClr val="FFFFFF"/>
                </a:highlight>
              </a:rPr>
            </a:b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"pattern"</a:t>
            </a:r>
            <a:br>
              <a:rPr lang="en-US">
                <a:solidFill>
                  <a:srgbClr val="000000"/>
                </a:solidFill>
                <a:highlight>
                  <a:srgbClr val="FFFFFF"/>
                </a:highlight>
              </a:rPr>
            </a:br>
            <a:r>
              <a:rPr lang="en-US">
                <a:solidFill>
                  <a:srgbClr val="F5844C"/>
                </a:solidFill>
                <a:highlight>
                  <a:srgbClr val="FFFFFF"/>
                </a:highlight>
              </a:rPr>
              <a:t>                            	dfdl:lengthPattern</a:t>
            </a:r>
            <a:r>
              <a:rPr lang="en-US">
                <a:solidFill>
                  <a:srgbClr val="FF8040"/>
                </a:solidFill>
                <a:highlight>
                  <a:srgbClr val="FFFFFF"/>
                </a:highlight>
              </a:rPr>
              <a:t>=</a:t>
            </a:r>
            <a:r>
              <a:rPr lang="en-US">
                <a:solidFill>
                  <a:srgbClr val="993300"/>
                </a:solidFill>
                <a:highlight>
                  <a:srgbClr val="FFFFFF"/>
                </a:highlight>
              </a:rPr>
              <a:t>"[\x20-\x7F]+?(?=\x00)"</a:t>
            </a:r>
            <a:br>
              <a:rPr lang="en-US">
                <a:solidFill>
                  <a:srgbClr val="000000"/>
                </a:solidFill>
                <a:highlight>
                  <a:srgbClr val="FFFFFF"/>
                </a:highlight>
              </a:rPr>
            </a:br>
            <a:r>
              <a:rPr lang="en-US">
                <a:solidFill>
                  <a:srgbClr val="F5844C"/>
                </a:solidFill>
                <a:highlight>
                  <a:srgbClr val="FFFFFF"/>
                </a:highlight>
              </a:rPr>
              <a:t>                            	dfdl:encoding</a:t>
            </a:r>
            <a:r>
              <a:rPr lang="en-US">
                <a:solidFill>
                  <a:srgbClr val="FF8040"/>
                </a:solidFill>
                <a:highlight>
                  <a:srgbClr val="FFFFFF"/>
                </a:highlight>
              </a:rPr>
              <a:t>=</a:t>
            </a:r>
            <a:r>
              <a:rPr lang="en-US">
                <a:solidFill>
                  <a:srgbClr val="993300"/>
                </a:solidFill>
                <a:highlight>
                  <a:srgbClr val="FFFFFF"/>
                </a:highlight>
              </a:rPr>
              <a:t>"ASCII"</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&lt;xs:annotation&gt;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&lt;xs:appinfo</a:t>
            </a:r>
            <a:r>
              <a:rPr lang="en-US">
                <a:solidFill>
                  <a:srgbClr val="F5844C"/>
                </a:solidFill>
                <a:highlight>
                  <a:srgbClr val="FFFFFF"/>
                </a:highlight>
              </a:rPr>
              <a:t> source</a:t>
            </a:r>
            <a:r>
              <a:rPr lang="en-US">
                <a:solidFill>
                  <a:srgbClr val="FF8040"/>
                </a:solidFill>
                <a:highlight>
                  <a:srgbClr val="FFFFFF"/>
                </a:highlight>
              </a:rPr>
              <a:t>=</a:t>
            </a:r>
            <a:r>
              <a:rPr lang="en-US">
                <a:solidFill>
                  <a:srgbClr val="993300"/>
                </a:solidFill>
                <a:highlight>
                  <a:srgbClr val="FFFFFF"/>
                </a:highlight>
              </a:rPr>
              <a:t>"http://www.ogf.org/dfdl/"</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&lt;dfdl:assert&gt;</a:t>
            </a:r>
            <a:r>
              <a:rPr lang="en-US">
                <a:solidFill>
                  <a:srgbClr val="000000"/>
                </a:solidFill>
                <a:highlight>
                  <a:srgbClr val="FFFFFF"/>
                </a:highlight>
              </a:rPr>
              <a:t>{ fn:string-length(.) gt 0 }</a:t>
            </a:r>
            <a:r>
              <a:rPr lang="en-US">
                <a:solidFill>
                  <a:srgbClr val="000096"/>
                </a:solidFill>
                <a:highlight>
                  <a:srgbClr val="FFFFFF"/>
                </a:highlight>
              </a:rPr>
              <a:t>&lt;/dfdl:assert&gt;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&lt;/xs:appinfo&gt;</a:t>
            </a:r>
            <a:r>
              <a:rPr lang="en-US">
                <a:solidFill>
                  <a:srgbClr val="000000"/>
                </a:solidFill>
                <a:highlight>
                  <a:srgbClr val="FFFFFF"/>
                </a:highlight>
              </a:rPr>
              <a:t> </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&lt;/xs:annotation&gt;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dfdl:hiddenGroupRef</a:t>
            </a:r>
            <a:r>
              <a:rPr lang="en-US">
                <a:solidFill>
                  <a:srgbClr val="FF8040"/>
                </a:solidFill>
                <a:highlight>
                  <a:srgbClr val="FFFFFF"/>
                </a:highlight>
              </a:rPr>
              <a:t>=</a:t>
            </a:r>
            <a:r>
              <a:rPr lang="en-US">
                <a:solidFill>
                  <a:srgbClr val="993300"/>
                </a:solidFill>
                <a:highlight>
                  <a:srgbClr val="FFFFFF"/>
                </a:highlight>
              </a:rPr>
              <a:t>"hidden_nulls_Group"</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
        <p:nvSpPr>
          <p:cNvPr id="3" name="Rectangle 2">
            <a:extLst>
              <a:ext uri="{FF2B5EF4-FFF2-40B4-BE49-F238E27FC236}">
                <a16:creationId xmlns:a16="http://schemas.microsoft.com/office/drawing/2014/main" id="{A5480CCC-070E-4DF1-9D60-914AFC633327}"/>
              </a:ext>
            </a:extLst>
          </p:cNvPr>
          <p:cNvSpPr/>
          <p:nvPr/>
        </p:nvSpPr>
        <p:spPr>
          <a:xfrm>
            <a:off x="5656881" y="1735811"/>
            <a:ext cx="5780868" cy="30221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972D1DE-C23B-4ED9-AF6E-60D0F5956ADE}"/>
              </a:ext>
            </a:extLst>
          </p:cNvPr>
          <p:cNvSpPr/>
          <p:nvPr/>
        </p:nvSpPr>
        <p:spPr>
          <a:xfrm>
            <a:off x="5656881" y="4742481"/>
            <a:ext cx="5780868" cy="2944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1CD01A2-2364-4EB4-98F9-D5E879040616}"/>
              </a:ext>
            </a:extLst>
          </p:cNvPr>
          <p:cNvSpPr/>
          <p:nvPr/>
        </p:nvSpPr>
        <p:spPr>
          <a:xfrm>
            <a:off x="5827363" y="2867186"/>
            <a:ext cx="5424406" cy="133285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910D59F1-167F-4BED-9B9B-FE89ADD10BF6}"/>
              </a:ext>
            </a:extLst>
          </p:cNvPr>
          <p:cNvCxnSpPr>
            <a:cxnSpLocks/>
          </p:cNvCxnSpPr>
          <p:nvPr/>
        </p:nvCxnSpPr>
        <p:spPr>
          <a:xfrm>
            <a:off x="3954651" y="3014420"/>
            <a:ext cx="1782305" cy="3719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8E8AAD3-0C6A-4197-B222-907F5A07D5EC}"/>
              </a:ext>
            </a:extLst>
          </p:cNvPr>
          <p:cNvSpPr txBox="1"/>
          <p:nvPr/>
        </p:nvSpPr>
        <p:spPr>
          <a:xfrm>
            <a:off x="818825" y="2728625"/>
            <a:ext cx="3456122" cy="2308324"/>
          </a:xfrm>
          <a:prstGeom prst="rect">
            <a:avLst/>
          </a:prstGeom>
          <a:noFill/>
        </p:spPr>
        <p:txBody>
          <a:bodyPr wrap="square" rtlCol="0">
            <a:spAutoFit/>
          </a:bodyPr>
          <a:lstStyle/>
          <a:p>
            <a:r>
              <a:rPr lang="en-US" sz="2400"/>
              <a:t>Why is this dfdl:assert needed? Doesn’t the plus symbol ( + ) in the regex specify that the input string must have at least one character?</a:t>
            </a:r>
          </a:p>
        </p:txBody>
      </p:sp>
    </p:spTree>
    <p:extLst>
      <p:ext uri="{BB962C8B-B14F-4D97-AF65-F5344CB8AC3E}">
        <p14:creationId xmlns:p14="http://schemas.microsoft.com/office/powerpoint/2010/main" val="2344339680"/>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BAE19-3C24-4379-8BD6-59B3DF228DA9}"/>
              </a:ext>
            </a:extLst>
          </p:cNvPr>
          <p:cNvSpPr>
            <a:spLocks noGrp="1"/>
          </p:cNvSpPr>
          <p:nvPr>
            <p:ph type="title"/>
          </p:nvPr>
        </p:nvSpPr>
        <p:spPr/>
        <p:txBody>
          <a:bodyPr/>
          <a:lstStyle/>
          <a:p>
            <a:r>
              <a:rPr lang="en-US"/>
              <a:t>Regex versus dfdl:assert</a:t>
            </a:r>
          </a:p>
        </p:txBody>
      </p:sp>
      <p:sp>
        <p:nvSpPr>
          <p:cNvPr id="4" name="Rectangle 3">
            <a:extLst>
              <a:ext uri="{FF2B5EF4-FFF2-40B4-BE49-F238E27FC236}">
                <a16:creationId xmlns:a16="http://schemas.microsoft.com/office/drawing/2014/main" id="{977E6D71-B3C0-4741-812D-C0DE14651539}"/>
              </a:ext>
            </a:extLst>
          </p:cNvPr>
          <p:cNvSpPr/>
          <p:nvPr/>
        </p:nvSpPr>
        <p:spPr>
          <a:xfrm>
            <a:off x="1967608" y="1568483"/>
            <a:ext cx="4267200" cy="369332"/>
          </a:xfrm>
          <a:prstGeom prst="rect">
            <a:avLst/>
          </a:prstGeom>
        </p:spPr>
        <p:txBody>
          <a:bodyPr wrap="square">
            <a:spAutoFit/>
          </a:bodyPr>
          <a:lstStyle/>
          <a:p>
            <a:r>
              <a:rPr lang="en-US">
                <a:solidFill>
                  <a:srgbClr val="F5844C"/>
                </a:solidFill>
                <a:highlight>
                  <a:srgbClr val="FFFFFF"/>
                </a:highlight>
              </a:rPr>
              <a:t>dfdl:lengthPattern</a:t>
            </a:r>
            <a:r>
              <a:rPr lang="en-US">
                <a:solidFill>
                  <a:srgbClr val="FF8040"/>
                </a:solidFill>
                <a:highlight>
                  <a:srgbClr val="FFFFFF"/>
                </a:highlight>
              </a:rPr>
              <a:t>=</a:t>
            </a:r>
            <a:r>
              <a:rPr lang="en-US">
                <a:solidFill>
                  <a:srgbClr val="993300"/>
                </a:solidFill>
                <a:highlight>
                  <a:srgbClr val="FFFFFF"/>
                </a:highlight>
              </a:rPr>
              <a:t>"[\x20-\x7F]+?(?=\x00)"</a:t>
            </a:r>
            <a:endParaRPr lang="en-US"/>
          </a:p>
        </p:txBody>
      </p:sp>
      <p:sp>
        <p:nvSpPr>
          <p:cNvPr id="5" name="Rectangle 4">
            <a:extLst>
              <a:ext uri="{FF2B5EF4-FFF2-40B4-BE49-F238E27FC236}">
                <a16:creationId xmlns:a16="http://schemas.microsoft.com/office/drawing/2014/main" id="{1539FFA2-D3AD-4185-8C46-4B56EA23335C}"/>
              </a:ext>
            </a:extLst>
          </p:cNvPr>
          <p:cNvSpPr/>
          <p:nvPr/>
        </p:nvSpPr>
        <p:spPr>
          <a:xfrm>
            <a:off x="1828800" y="4086759"/>
            <a:ext cx="5042115" cy="369332"/>
          </a:xfrm>
          <a:prstGeom prst="rect">
            <a:avLst/>
          </a:prstGeom>
        </p:spPr>
        <p:txBody>
          <a:bodyPr wrap="square">
            <a:spAutoFit/>
          </a:bodyPr>
          <a:lstStyle/>
          <a:p>
            <a:r>
              <a:rPr lang="en-US">
                <a:solidFill>
                  <a:srgbClr val="000096"/>
                </a:solidFill>
                <a:highlight>
                  <a:srgbClr val="FFFFFF"/>
                </a:highlight>
              </a:rPr>
              <a:t>&lt;dfdl:assert&gt;</a:t>
            </a:r>
            <a:r>
              <a:rPr lang="en-US">
                <a:solidFill>
                  <a:srgbClr val="000000"/>
                </a:solidFill>
                <a:highlight>
                  <a:srgbClr val="FFFFFF"/>
                </a:highlight>
              </a:rPr>
              <a:t>{ fn:string-length(.) gt 0 }</a:t>
            </a:r>
            <a:r>
              <a:rPr lang="en-US">
                <a:solidFill>
                  <a:srgbClr val="000096"/>
                </a:solidFill>
                <a:highlight>
                  <a:srgbClr val="FFFFFF"/>
                </a:highlight>
              </a:rPr>
              <a:t>&lt;/dfdl:assert&gt;</a:t>
            </a:r>
            <a:endParaRPr lang="en-US"/>
          </a:p>
        </p:txBody>
      </p:sp>
      <p:sp>
        <p:nvSpPr>
          <p:cNvPr id="6" name="Rectangle 5">
            <a:extLst>
              <a:ext uri="{FF2B5EF4-FFF2-40B4-BE49-F238E27FC236}">
                <a16:creationId xmlns:a16="http://schemas.microsoft.com/office/drawing/2014/main" id="{92CC0188-64E4-4222-BA77-41AA9CEEDF08}"/>
              </a:ext>
            </a:extLst>
          </p:cNvPr>
          <p:cNvSpPr/>
          <p:nvPr/>
        </p:nvSpPr>
        <p:spPr>
          <a:xfrm>
            <a:off x="971227" y="2142313"/>
            <a:ext cx="8715214" cy="1200329"/>
          </a:xfrm>
          <a:prstGeom prst="rect">
            <a:avLst/>
          </a:prstGeom>
          <a:solidFill>
            <a:schemeClr val="bg1">
              <a:lumMod val="85000"/>
            </a:schemeClr>
          </a:solidFill>
          <a:ln>
            <a:solidFill>
              <a:schemeClr val="bg1">
                <a:lumMod val="75000"/>
              </a:schemeClr>
            </a:solidFill>
          </a:ln>
        </p:spPr>
        <p:txBody>
          <a:bodyPr wrap="square">
            <a:spAutoFit/>
          </a:bodyPr>
          <a:lstStyle/>
          <a:p>
            <a:pPr>
              <a:lnSpc>
                <a:spcPct val="100000"/>
              </a:lnSpc>
            </a:pPr>
            <a:r>
              <a:rPr lang="en-US"/>
              <a:t>dfdl:lengthPattern does </a:t>
            </a:r>
            <a:r>
              <a:rPr lang="en-US" u="sng"/>
              <a:t>not</a:t>
            </a:r>
            <a:r>
              <a:rPr lang="en-US"/>
              <a:t> say, </a:t>
            </a:r>
            <a:r>
              <a:rPr lang="en-US">
                <a:latin typeface="Times New Roman" panose="02020603050405020304" pitchFamily="18" charset="0"/>
                <a:cs typeface="Times New Roman" panose="02020603050405020304" pitchFamily="18" charset="0"/>
              </a:rPr>
              <a:t>“</a:t>
            </a:r>
            <a:r>
              <a:rPr lang="en-US"/>
              <a:t>The input must contain a string that matches this regex.</a:t>
            </a:r>
            <a:r>
              <a:rPr lang="en-US">
                <a:latin typeface="Times New Roman" panose="02020603050405020304" pitchFamily="18" charset="0"/>
                <a:cs typeface="Times New Roman" panose="02020603050405020304" pitchFamily="18" charset="0"/>
              </a:rPr>
              <a:t>”</a:t>
            </a:r>
          </a:p>
          <a:p>
            <a:pPr>
              <a:lnSpc>
                <a:spcPct val="100000"/>
              </a:lnSpc>
            </a:pPr>
            <a:r>
              <a:rPr lang="en-US"/>
              <a:t>Rather, it merely says, “If the input contains a string that matches this regex, then use that matched string as the value of the element; otherwise, the value of the element is the empty string.”</a:t>
            </a:r>
          </a:p>
        </p:txBody>
      </p:sp>
      <p:sp>
        <p:nvSpPr>
          <p:cNvPr id="7" name="Rectangle 6">
            <a:extLst>
              <a:ext uri="{FF2B5EF4-FFF2-40B4-BE49-F238E27FC236}">
                <a16:creationId xmlns:a16="http://schemas.microsoft.com/office/drawing/2014/main" id="{E6314B56-568C-4A0A-BB86-59F9232B7092}"/>
              </a:ext>
            </a:extLst>
          </p:cNvPr>
          <p:cNvSpPr/>
          <p:nvPr/>
        </p:nvSpPr>
        <p:spPr>
          <a:xfrm>
            <a:off x="971227" y="4734988"/>
            <a:ext cx="8715214" cy="1200329"/>
          </a:xfrm>
          <a:prstGeom prst="rect">
            <a:avLst/>
          </a:prstGeom>
          <a:solidFill>
            <a:schemeClr val="bg1">
              <a:lumMod val="85000"/>
            </a:schemeClr>
          </a:solidFill>
          <a:ln>
            <a:solidFill>
              <a:schemeClr val="bg1">
                <a:lumMod val="75000"/>
              </a:schemeClr>
            </a:solidFill>
          </a:ln>
        </p:spPr>
        <p:txBody>
          <a:bodyPr wrap="square">
            <a:spAutoFit/>
          </a:bodyPr>
          <a:lstStyle/>
          <a:p>
            <a:pPr>
              <a:lnSpc>
                <a:spcPct val="100000"/>
              </a:lnSpc>
            </a:pPr>
            <a:r>
              <a:rPr lang="en-US"/>
              <a:t>dfdl:assert </a:t>
            </a:r>
            <a:r>
              <a:rPr lang="en-US" u="sng"/>
              <a:t>does</a:t>
            </a:r>
            <a:r>
              <a:rPr lang="en-US"/>
              <a:t> say, </a:t>
            </a:r>
            <a:r>
              <a:rPr lang="en-US">
                <a:latin typeface="Times New Roman" panose="02020603050405020304" pitchFamily="18" charset="0"/>
                <a:cs typeface="Times New Roman" panose="02020603050405020304" pitchFamily="18" charset="0"/>
              </a:rPr>
              <a:t>“</a:t>
            </a:r>
            <a:r>
              <a:rPr lang="en-US"/>
              <a:t>The input must contain a string that satisfies the XPath expression.</a:t>
            </a:r>
            <a:r>
              <a:rPr lang="en-US">
                <a:latin typeface="Times New Roman" panose="02020603050405020304" pitchFamily="18" charset="0"/>
                <a:cs typeface="Times New Roman" panose="02020603050405020304" pitchFamily="18" charset="0"/>
              </a:rPr>
              <a:t>”</a:t>
            </a:r>
          </a:p>
          <a:p>
            <a:pPr>
              <a:lnSpc>
                <a:spcPct val="100000"/>
              </a:lnSpc>
            </a:pPr>
            <a:r>
              <a:rPr lang="en-US">
                <a:solidFill>
                  <a:srgbClr val="000000"/>
                </a:solidFill>
                <a:latin typeface="Calibri" panose="020F0502020204030204" pitchFamily="34" charset="0"/>
                <a:ea typeface="Calibri" panose="020F0502020204030204" pitchFamily="34" charset="0"/>
              </a:rPr>
              <a:t>When the input does not have a string that satisfies the XPath expression, then a parse error is generated, which causes the array loop (the unbounded String element) to terminate.</a:t>
            </a:r>
            <a:endParaRPr lang="en-US"/>
          </a:p>
        </p:txBody>
      </p:sp>
      <p:sp>
        <p:nvSpPr>
          <p:cNvPr id="8" name="Footer Placeholder 3">
            <a:extLst>
              <a:ext uri="{FF2B5EF4-FFF2-40B4-BE49-F238E27FC236}">
                <a16:creationId xmlns:a16="http://schemas.microsoft.com/office/drawing/2014/main" id="{F7B0103D-F0DB-403D-B5E7-A6B9292E728A}"/>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497730304"/>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5F14D99-8F21-451C-BDD2-A3978743B06D}"/>
              </a:ext>
            </a:extLst>
          </p:cNvPr>
          <p:cNvSpPr/>
          <p:nvPr/>
        </p:nvSpPr>
        <p:spPr>
          <a:xfrm>
            <a:off x="2541720" y="3413502"/>
            <a:ext cx="1379349" cy="445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Daffodil</a:t>
            </a:r>
          </a:p>
        </p:txBody>
      </p:sp>
      <p:cxnSp>
        <p:nvCxnSpPr>
          <p:cNvPr id="8" name="Straight Arrow Connector 7">
            <a:extLst>
              <a:ext uri="{FF2B5EF4-FFF2-40B4-BE49-F238E27FC236}">
                <a16:creationId xmlns:a16="http://schemas.microsoft.com/office/drawing/2014/main" id="{D6F3F699-E10F-4DF9-914E-246A47C75BEE}"/>
              </a:ext>
            </a:extLst>
          </p:cNvPr>
          <p:cNvCxnSpPr>
            <a:cxnSpLocks/>
            <a:endCxn id="6" idx="0"/>
          </p:cNvCxnSpPr>
          <p:nvPr/>
        </p:nvCxnSpPr>
        <p:spPr>
          <a:xfrm>
            <a:off x="3221065" y="2693245"/>
            <a:ext cx="0" cy="7202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Folded Corner 8">
            <a:extLst>
              <a:ext uri="{FF2B5EF4-FFF2-40B4-BE49-F238E27FC236}">
                <a16:creationId xmlns:a16="http://schemas.microsoft.com/office/drawing/2014/main" id="{D9E6B8A7-752D-44EC-84D0-2EA655803F06}"/>
              </a:ext>
            </a:extLst>
          </p:cNvPr>
          <p:cNvSpPr/>
          <p:nvPr/>
        </p:nvSpPr>
        <p:spPr>
          <a:xfrm>
            <a:off x="185980" y="3053166"/>
            <a:ext cx="1379344" cy="1115878"/>
          </a:xfrm>
          <a:prstGeom prst="foldedCorner">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schema</a:t>
            </a:r>
            <a:br>
              <a:rPr lang="en-US">
                <a:solidFill>
                  <a:prstClr val="black"/>
                </a:solidFill>
              </a:rPr>
            </a:br>
            <a:r>
              <a:rPr lang="en-US" sz="1100">
                <a:solidFill>
                  <a:prstClr val="black"/>
                </a:solidFill>
              </a:rPr>
              <a:t>(description#1)</a:t>
            </a:r>
            <a:endParaRPr lang="en-US">
              <a:solidFill>
                <a:schemeClr val="tx1"/>
              </a:solidFill>
            </a:endParaRPr>
          </a:p>
        </p:txBody>
      </p:sp>
      <p:cxnSp>
        <p:nvCxnSpPr>
          <p:cNvPr id="11" name="Straight Arrow Connector 10">
            <a:extLst>
              <a:ext uri="{FF2B5EF4-FFF2-40B4-BE49-F238E27FC236}">
                <a16:creationId xmlns:a16="http://schemas.microsoft.com/office/drawing/2014/main" id="{668B3DED-160A-4B81-A120-F490B22890C2}"/>
              </a:ext>
            </a:extLst>
          </p:cNvPr>
          <p:cNvCxnSpPr>
            <a:stCxn id="9" idx="3"/>
            <a:endCxn id="6" idx="1"/>
          </p:cNvCxnSpPr>
          <p:nvPr/>
        </p:nvCxnSpPr>
        <p:spPr>
          <a:xfrm>
            <a:off x="1565324" y="3611105"/>
            <a:ext cx="97639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183011A3-BED6-4157-BFB2-4AFF54F499AA}"/>
              </a:ext>
            </a:extLst>
          </p:cNvPr>
          <p:cNvSpPr/>
          <p:nvPr/>
        </p:nvSpPr>
        <p:spPr>
          <a:xfrm>
            <a:off x="6767113" y="3645505"/>
            <a:ext cx="2883167" cy="2800767"/>
          </a:xfrm>
          <a:prstGeom prst="rect">
            <a:avLst/>
          </a:prstGeom>
          <a:ln>
            <a:solidFill>
              <a:schemeClr val="tx1"/>
            </a:solidFill>
          </a:ln>
        </p:spPr>
        <p:txBody>
          <a:bodyPr wrap="square">
            <a:spAutoFit/>
          </a:bodyPr>
          <a:lstStyle/>
          <a:p>
            <a:r>
              <a:rPr lang="en-US" sz="1600">
                <a:solidFill>
                  <a:srgbClr val="000096"/>
                </a:solidFill>
                <a:highlight>
                  <a:srgbClr val="FFFFFF"/>
                </a:highlight>
              </a:rPr>
              <a:t>&lt;input&gt;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0096"/>
                </a:solidFill>
                <a:highlight>
                  <a:srgbClr val="FFFFFF"/>
                </a:highlight>
              </a:rPr>
              <a:t>&lt;String&gt;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0096"/>
                </a:solidFill>
                <a:highlight>
                  <a:srgbClr val="FFFFFF"/>
                </a:highlight>
              </a:rPr>
              <a:t>&lt;value&gt;</a:t>
            </a:r>
            <a:r>
              <a:rPr lang="en-US" sz="1600">
                <a:solidFill>
                  <a:srgbClr val="000000"/>
                </a:solidFill>
                <a:highlight>
                  <a:srgbClr val="FFFFFF"/>
                </a:highlight>
              </a:rPr>
              <a:t>Hello</a:t>
            </a:r>
            <a:r>
              <a:rPr lang="en-US" sz="1600">
                <a:solidFill>
                  <a:srgbClr val="000096"/>
                </a:solidFill>
                <a:highlight>
                  <a:srgbClr val="FFFFFF"/>
                </a:highlight>
              </a:rPr>
              <a:t>&lt;/value&gt;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0096"/>
                </a:solidFill>
                <a:highlight>
                  <a:srgbClr val="FFFFFF"/>
                </a:highlight>
              </a:rPr>
              <a:t>&lt;/String&gt;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0096"/>
                </a:solidFill>
                <a:highlight>
                  <a:srgbClr val="FFFFFF"/>
                </a:highlight>
              </a:rPr>
              <a:t>&lt;String&gt;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0096"/>
                </a:solidFill>
                <a:highlight>
                  <a:srgbClr val="FFFFFF"/>
                </a:highlight>
              </a:rPr>
              <a:t>&lt;value&gt;</a:t>
            </a:r>
            <a:r>
              <a:rPr lang="en-US" sz="1600">
                <a:solidFill>
                  <a:srgbClr val="000000"/>
                </a:solidFill>
                <a:highlight>
                  <a:srgbClr val="FFFFFF"/>
                </a:highlight>
              </a:rPr>
              <a:t>World</a:t>
            </a:r>
            <a:r>
              <a:rPr lang="en-US" sz="1600">
                <a:solidFill>
                  <a:srgbClr val="000096"/>
                </a:solidFill>
                <a:highlight>
                  <a:srgbClr val="FFFFFF"/>
                </a:highlight>
              </a:rPr>
              <a:t>&lt;/value&gt;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0096"/>
                </a:solidFill>
                <a:highlight>
                  <a:srgbClr val="FFFFFF"/>
                </a:highlight>
              </a:rPr>
              <a:t>&lt;/String&gt;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0096"/>
                </a:solidFill>
                <a:highlight>
                  <a:srgbClr val="FFFFFF"/>
                </a:highlight>
              </a:rPr>
              <a:t>&lt;String&gt;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0096"/>
                </a:solidFill>
                <a:highlight>
                  <a:srgbClr val="FFFFFF"/>
                </a:highlight>
              </a:rPr>
              <a:t>&lt;value&gt;</a:t>
            </a:r>
            <a:r>
              <a:rPr lang="en-US" sz="1600">
                <a:solidFill>
                  <a:srgbClr val="000000"/>
                </a:solidFill>
                <a:highlight>
                  <a:srgbClr val="FFFFFF"/>
                </a:highlight>
              </a:rPr>
              <a:t>How are you?</a:t>
            </a:r>
            <a:r>
              <a:rPr lang="en-US" sz="1600">
                <a:solidFill>
                  <a:srgbClr val="000096"/>
                </a:solidFill>
                <a:highlight>
                  <a:srgbClr val="FFFFFF"/>
                </a:highlight>
              </a:rPr>
              <a:t>&lt;/value&gt;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0096"/>
                </a:solidFill>
                <a:highlight>
                  <a:srgbClr val="FFFFFF"/>
                </a:highlight>
              </a:rPr>
              <a:t>&lt;/String&gt;</a:t>
            </a:r>
            <a:br>
              <a:rPr lang="en-US" sz="1600">
                <a:solidFill>
                  <a:srgbClr val="000000"/>
                </a:solidFill>
                <a:highlight>
                  <a:srgbClr val="FFFFFF"/>
                </a:highlight>
              </a:rPr>
            </a:br>
            <a:r>
              <a:rPr lang="en-US" sz="1600">
                <a:solidFill>
                  <a:srgbClr val="000096"/>
                </a:solidFill>
                <a:highlight>
                  <a:srgbClr val="FFFFFF"/>
                </a:highlight>
              </a:rPr>
              <a:t>&lt;/input&gt;</a:t>
            </a:r>
          </a:p>
        </p:txBody>
      </p:sp>
      <p:cxnSp>
        <p:nvCxnSpPr>
          <p:cNvPr id="15" name="Straight Connector 14">
            <a:extLst>
              <a:ext uri="{FF2B5EF4-FFF2-40B4-BE49-F238E27FC236}">
                <a16:creationId xmlns:a16="http://schemas.microsoft.com/office/drawing/2014/main" id="{8CF155BE-9B7D-409D-A068-9B1850F945A5}"/>
              </a:ext>
            </a:extLst>
          </p:cNvPr>
          <p:cNvCxnSpPr>
            <a:stCxn id="6" idx="2"/>
          </p:cNvCxnSpPr>
          <p:nvPr/>
        </p:nvCxnSpPr>
        <p:spPr>
          <a:xfrm flipH="1">
            <a:off x="3221064" y="3859078"/>
            <a:ext cx="0" cy="945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F6E0D83-8AF3-47DA-830F-6C2C2282F704}"/>
              </a:ext>
            </a:extLst>
          </p:cNvPr>
          <p:cNvCxnSpPr/>
          <p:nvPr/>
        </p:nvCxnSpPr>
        <p:spPr>
          <a:xfrm>
            <a:off x="3221064" y="4804475"/>
            <a:ext cx="354604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9993BE3-0F3B-4520-8D9F-23B189F55655}"/>
              </a:ext>
            </a:extLst>
          </p:cNvPr>
          <p:cNvSpPr txBox="1"/>
          <p:nvPr/>
        </p:nvSpPr>
        <p:spPr>
          <a:xfrm>
            <a:off x="1710368" y="3228836"/>
            <a:ext cx="697627" cy="369332"/>
          </a:xfrm>
          <a:prstGeom prst="rect">
            <a:avLst/>
          </a:prstGeom>
          <a:noFill/>
        </p:spPr>
        <p:txBody>
          <a:bodyPr wrap="none" rtlCol="0">
            <a:spAutoFit/>
          </a:bodyPr>
          <a:lstStyle/>
          <a:p>
            <a:r>
              <a:rPr lang="en-US" i="1">
                <a:latin typeface="Times New Roman" panose="02020603050405020304" pitchFamily="18" charset="0"/>
                <a:cs typeface="Times New Roman" panose="02020603050405020304" pitchFamily="18" charset="0"/>
              </a:rPr>
              <a:t>parse</a:t>
            </a:r>
          </a:p>
        </p:txBody>
      </p:sp>
      <p:sp>
        <p:nvSpPr>
          <p:cNvPr id="19" name="Rectangle 18">
            <a:extLst>
              <a:ext uri="{FF2B5EF4-FFF2-40B4-BE49-F238E27FC236}">
                <a16:creationId xmlns:a16="http://schemas.microsoft.com/office/drawing/2014/main" id="{CB44CD1E-E0DC-433C-AC9D-EE32E4EDB559}"/>
              </a:ext>
            </a:extLst>
          </p:cNvPr>
          <p:cNvSpPr/>
          <p:nvPr/>
        </p:nvSpPr>
        <p:spPr>
          <a:xfrm>
            <a:off x="7335973" y="2439400"/>
            <a:ext cx="1379349" cy="445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Daffodil</a:t>
            </a:r>
          </a:p>
        </p:txBody>
      </p:sp>
      <p:sp>
        <p:nvSpPr>
          <p:cNvPr id="20" name="Rectangle: Folded Corner 19">
            <a:extLst>
              <a:ext uri="{FF2B5EF4-FFF2-40B4-BE49-F238E27FC236}">
                <a16:creationId xmlns:a16="http://schemas.microsoft.com/office/drawing/2014/main" id="{80C38070-1CF2-4FA4-863A-F8CD586CAECE}"/>
              </a:ext>
            </a:extLst>
          </p:cNvPr>
          <p:cNvSpPr/>
          <p:nvPr/>
        </p:nvSpPr>
        <p:spPr>
          <a:xfrm>
            <a:off x="9849805" y="2112958"/>
            <a:ext cx="1379344" cy="1115878"/>
          </a:xfrm>
          <a:prstGeom prst="foldedCorner">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schema</a:t>
            </a:r>
          </a:p>
        </p:txBody>
      </p:sp>
      <p:sp>
        <p:nvSpPr>
          <p:cNvPr id="21" name="TextBox 20">
            <a:extLst>
              <a:ext uri="{FF2B5EF4-FFF2-40B4-BE49-F238E27FC236}">
                <a16:creationId xmlns:a16="http://schemas.microsoft.com/office/drawing/2014/main" id="{5D396D6F-C70F-4BBA-87A4-3F5663E9E15B}"/>
              </a:ext>
            </a:extLst>
          </p:cNvPr>
          <p:cNvSpPr txBox="1"/>
          <p:nvPr/>
        </p:nvSpPr>
        <p:spPr>
          <a:xfrm>
            <a:off x="8823808" y="2292856"/>
            <a:ext cx="928459" cy="369332"/>
          </a:xfrm>
          <a:prstGeom prst="rect">
            <a:avLst/>
          </a:prstGeom>
          <a:noFill/>
        </p:spPr>
        <p:txBody>
          <a:bodyPr wrap="none" rtlCol="0">
            <a:spAutoFit/>
          </a:bodyPr>
          <a:lstStyle/>
          <a:p>
            <a:r>
              <a:rPr lang="en-US" i="1">
                <a:latin typeface="Times New Roman" panose="02020603050405020304" pitchFamily="18" charset="0"/>
                <a:cs typeface="Times New Roman" panose="02020603050405020304" pitchFamily="18" charset="0"/>
              </a:rPr>
              <a:t>unparse</a:t>
            </a:r>
          </a:p>
        </p:txBody>
      </p:sp>
      <p:cxnSp>
        <p:nvCxnSpPr>
          <p:cNvPr id="23" name="Straight Arrow Connector 22">
            <a:extLst>
              <a:ext uri="{FF2B5EF4-FFF2-40B4-BE49-F238E27FC236}">
                <a16:creationId xmlns:a16="http://schemas.microsoft.com/office/drawing/2014/main" id="{0BD1ED24-9768-49F1-A8F1-AFAE37AE4340}"/>
              </a:ext>
            </a:extLst>
          </p:cNvPr>
          <p:cNvCxnSpPr>
            <a:stCxn id="20" idx="1"/>
          </p:cNvCxnSpPr>
          <p:nvPr/>
        </p:nvCxnSpPr>
        <p:spPr>
          <a:xfrm flipH="1">
            <a:off x="8715322" y="2670897"/>
            <a:ext cx="113448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3AF1731-E07B-459B-A967-F3B169BF9FFE}"/>
              </a:ext>
            </a:extLst>
          </p:cNvPr>
          <p:cNvCxnSpPr>
            <a:cxnSpLocks/>
            <a:endCxn id="19" idx="2"/>
          </p:cNvCxnSpPr>
          <p:nvPr/>
        </p:nvCxnSpPr>
        <p:spPr>
          <a:xfrm flipV="1">
            <a:off x="8020589" y="2884976"/>
            <a:ext cx="0" cy="7131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2285F48-E510-427C-B880-6B50728DD304}"/>
              </a:ext>
            </a:extLst>
          </p:cNvPr>
          <p:cNvCxnSpPr>
            <a:cxnSpLocks/>
            <a:endCxn id="12" idx="2"/>
          </p:cNvCxnSpPr>
          <p:nvPr/>
        </p:nvCxnSpPr>
        <p:spPr>
          <a:xfrm flipH="1" flipV="1">
            <a:off x="8020589" y="1260675"/>
            <a:ext cx="2" cy="11787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61BA239-929A-4F2A-A0AD-C2669B6086E0}"/>
              </a:ext>
            </a:extLst>
          </p:cNvPr>
          <p:cNvPicPr>
            <a:picLocks noChangeAspect="1"/>
          </p:cNvPicPr>
          <p:nvPr/>
        </p:nvPicPr>
        <p:blipFill rotWithShape="1">
          <a:blip r:embed="rId2"/>
          <a:srcRect l="763" t="15441" r="51143" b="73439"/>
          <a:stretch/>
        </p:blipFill>
        <p:spPr>
          <a:xfrm>
            <a:off x="299576" y="1932727"/>
            <a:ext cx="5863635" cy="720257"/>
          </a:xfrm>
          <a:prstGeom prst="rect">
            <a:avLst/>
          </a:prstGeom>
          <a:ln>
            <a:solidFill>
              <a:schemeClr val="tx1"/>
            </a:solidFill>
          </a:ln>
        </p:spPr>
      </p:pic>
      <p:pic>
        <p:nvPicPr>
          <p:cNvPr id="12" name="Picture 11">
            <a:extLst>
              <a:ext uri="{FF2B5EF4-FFF2-40B4-BE49-F238E27FC236}">
                <a16:creationId xmlns:a16="http://schemas.microsoft.com/office/drawing/2014/main" id="{1EBF5DE1-DD12-4F64-91A9-3858F655AAD0}"/>
              </a:ext>
            </a:extLst>
          </p:cNvPr>
          <p:cNvPicPr>
            <a:picLocks noChangeAspect="1"/>
          </p:cNvPicPr>
          <p:nvPr/>
        </p:nvPicPr>
        <p:blipFill rotWithShape="1">
          <a:blip r:embed="rId3"/>
          <a:srcRect l="762" t="15483" r="51907" b="75587"/>
          <a:stretch/>
        </p:blipFill>
        <p:spPr>
          <a:xfrm>
            <a:off x="5135269" y="682337"/>
            <a:ext cx="5770639" cy="578338"/>
          </a:xfrm>
          <a:prstGeom prst="rect">
            <a:avLst/>
          </a:prstGeom>
          <a:ln>
            <a:solidFill>
              <a:schemeClr val="tx1"/>
            </a:solidFill>
          </a:ln>
        </p:spPr>
      </p:pic>
      <p:sp>
        <p:nvSpPr>
          <p:cNvPr id="28" name="Footer Placeholder 3">
            <a:extLst>
              <a:ext uri="{FF2B5EF4-FFF2-40B4-BE49-F238E27FC236}">
                <a16:creationId xmlns:a16="http://schemas.microsoft.com/office/drawing/2014/main" id="{1497C155-D8E5-4C70-80D7-A9500E2DE096}"/>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692451652"/>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41FD67-B9D3-4EE1-94E8-77C9126AAABC}"/>
              </a:ext>
            </a:extLst>
          </p:cNvPr>
          <p:cNvSpPr>
            <a:spLocks noGrp="1"/>
          </p:cNvSpPr>
          <p:nvPr>
            <p:ph type="title"/>
          </p:nvPr>
        </p:nvSpPr>
        <p:spPr/>
        <p:txBody>
          <a:bodyPr/>
          <a:lstStyle/>
          <a:p>
            <a:r>
              <a:rPr lang="en-US"/>
              <a:t>Description #2</a:t>
            </a:r>
          </a:p>
        </p:txBody>
      </p:sp>
      <p:sp>
        <p:nvSpPr>
          <p:cNvPr id="4" name="Footer Placeholder 3">
            <a:extLst>
              <a:ext uri="{FF2B5EF4-FFF2-40B4-BE49-F238E27FC236}">
                <a16:creationId xmlns:a16="http://schemas.microsoft.com/office/drawing/2014/main" id="{FE4B6C3B-EA82-4D8B-977E-BDC1AE3182A1}"/>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7" name="Rectangle 6">
            <a:extLst>
              <a:ext uri="{FF2B5EF4-FFF2-40B4-BE49-F238E27FC236}">
                <a16:creationId xmlns:a16="http://schemas.microsoft.com/office/drawing/2014/main" id="{DF0DAE59-0265-4B9B-8E03-9D6A88864629}"/>
              </a:ext>
            </a:extLst>
          </p:cNvPr>
          <p:cNvSpPr/>
          <p:nvPr/>
        </p:nvSpPr>
        <p:spPr>
          <a:xfrm>
            <a:off x="1668649" y="1556827"/>
            <a:ext cx="8095283" cy="3970318"/>
          </a:xfrm>
          <a:prstGeom prst="rect">
            <a:avLst/>
          </a:prstGeom>
          <a:ln>
            <a:solidFill>
              <a:schemeClr val="tx1"/>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"input"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"string"</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 </a:t>
            </a:r>
            <a:r>
              <a:rPr lang="en-US">
                <a:solidFill>
                  <a:srgbClr val="F5844C"/>
                </a:solidFill>
                <a:highlight>
                  <a:srgbClr val="FFFFFF"/>
                </a:highlight>
              </a:rPr>
              <a:t>maxOccurs</a:t>
            </a:r>
            <a:r>
              <a:rPr lang="en-US">
                <a:solidFill>
                  <a:srgbClr val="FF8040"/>
                </a:solidFill>
                <a:highlight>
                  <a:srgbClr val="FFFFFF"/>
                </a:highlight>
              </a:rPr>
              <a:t>=</a:t>
            </a:r>
            <a:r>
              <a:rPr lang="en-US">
                <a:solidFill>
                  <a:srgbClr val="993300"/>
                </a:solidFill>
                <a:highlight>
                  <a:srgbClr val="FFFFFF"/>
                </a:highlight>
              </a:rPr>
              <a:t>"unbounded"</a:t>
            </a:r>
            <a:br>
              <a:rPr lang="en-US">
                <a:solidFill>
                  <a:srgbClr val="000000"/>
                </a:solidFill>
                <a:highlight>
                  <a:srgbClr val="FFFFFF"/>
                </a:highlight>
              </a:rPr>
            </a:br>
            <a:r>
              <a:rPr lang="en-US">
                <a:solidFill>
                  <a:srgbClr val="000000"/>
                </a:solidFill>
                <a:highlight>
                  <a:srgbClr val="FFFFFF"/>
                </a:highlight>
              </a:rPr>
              <a:t>	     	            </a:t>
            </a:r>
            <a:r>
              <a:rPr lang="en-US">
                <a:solidFill>
                  <a:srgbClr val="F5844C"/>
                </a:solidFill>
                <a:highlight>
                  <a:srgbClr val="FFFFFF"/>
                </a:highlight>
              </a:rPr>
              <a:t>dfdl:lengthKind</a:t>
            </a:r>
            <a:r>
              <a:rPr lang="en-US">
                <a:solidFill>
                  <a:srgbClr val="FF8040"/>
                </a:solidFill>
                <a:highlight>
                  <a:srgbClr val="FFFFFF"/>
                </a:highlight>
              </a:rPr>
              <a:t>=</a:t>
            </a:r>
            <a:r>
              <a:rPr lang="en-US">
                <a:solidFill>
                  <a:srgbClr val="993300"/>
                </a:solidFill>
                <a:highlight>
                  <a:srgbClr val="FFFFFF"/>
                </a:highlight>
              </a:rPr>
              <a:t>"pattern"</a:t>
            </a:r>
            <a:br>
              <a:rPr lang="en-US">
                <a:solidFill>
                  <a:srgbClr val="000000"/>
                </a:solidFill>
                <a:highlight>
                  <a:srgbClr val="FFFFFF"/>
                </a:highlight>
              </a:rPr>
            </a:br>
            <a:r>
              <a:rPr lang="en-US">
                <a:solidFill>
                  <a:srgbClr val="000000"/>
                </a:solidFill>
                <a:highlight>
                  <a:srgbClr val="FFFFFF"/>
                </a:highlight>
              </a:rPr>
              <a:t>	     	            </a:t>
            </a:r>
            <a:r>
              <a:rPr lang="en-US">
                <a:solidFill>
                  <a:srgbClr val="F5844C"/>
                </a:solidFill>
                <a:highlight>
                  <a:srgbClr val="FFFFFF"/>
                </a:highlight>
              </a:rPr>
              <a:t>dfdl:lengthPattern</a:t>
            </a:r>
            <a:r>
              <a:rPr lang="en-US">
                <a:solidFill>
                  <a:srgbClr val="FF8040"/>
                </a:solidFill>
                <a:highlight>
                  <a:srgbClr val="FFFFFF"/>
                </a:highlight>
              </a:rPr>
              <a:t>=</a:t>
            </a:r>
            <a:r>
              <a:rPr lang="en-US">
                <a:solidFill>
                  <a:srgbClr val="993300"/>
                </a:solidFill>
                <a:highlight>
                  <a:srgbClr val="FFFFFF"/>
                </a:highlight>
              </a:rPr>
              <a:t>"[\x00-\xFF]+?(?=\x00([^\x00]|$))"</a:t>
            </a:r>
            <a:br>
              <a:rPr lang="en-US">
                <a:solidFill>
                  <a:srgbClr val="000000"/>
                </a:solidFill>
                <a:highlight>
                  <a:srgbClr val="FFFFFF"/>
                </a:highlight>
              </a:rPr>
            </a:br>
            <a:r>
              <a:rPr lang="en-US">
                <a:solidFill>
                  <a:srgbClr val="000000"/>
                </a:solidFill>
                <a:highlight>
                  <a:srgbClr val="FFFFFF"/>
                </a:highlight>
              </a:rPr>
              <a:t>	     	            </a:t>
            </a:r>
            <a:r>
              <a:rPr lang="en-US">
                <a:solidFill>
                  <a:srgbClr val="F5844C"/>
                </a:solidFill>
                <a:highlight>
                  <a:srgbClr val="FFFFFF"/>
                </a:highlight>
              </a:rPr>
              <a:t>dfdl:encoding</a:t>
            </a:r>
            <a:r>
              <a:rPr lang="en-US">
                <a:solidFill>
                  <a:srgbClr val="FF8040"/>
                </a:solidFill>
                <a:highlight>
                  <a:srgbClr val="FFFFFF"/>
                </a:highlight>
              </a:rPr>
              <a:t>=</a:t>
            </a:r>
            <a:r>
              <a:rPr lang="en-US">
                <a:solidFill>
                  <a:srgbClr val="993300"/>
                </a:solidFill>
                <a:highlight>
                  <a:srgbClr val="FFFFFF"/>
                </a:highlight>
              </a:rPr>
              <a:t>"ISO-8859-1"</a:t>
            </a:r>
            <a:br>
              <a:rPr lang="en-US">
                <a:solidFill>
                  <a:srgbClr val="000000"/>
                </a:solidFill>
                <a:highlight>
                  <a:srgbClr val="FFFFFF"/>
                </a:highlight>
              </a:rPr>
            </a:br>
            <a:r>
              <a:rPr lang="en-US">
                <a:solidFill>
                  <a:srgbClr val="000000"/>
                </a:solidFill>
                <a:highlight>
                  <a:srgbClr val="FFFFFF"/>
                </a:highlight>
              </a:rPr>
              <a:t>	     	            </a:t>
            </a:r>
            <a:r>
              <a:rPr lang="en-US">
                <a:solidFill>
                  <a:srgbClr val="F5844C"/>
                </a:solidFill>
                <a:highlight>
                  <a:srgbClr val="FFFFFF"/>
                </a:highlight>
              </a:rPr>
              <a:t>dfdl:textTrimKind</a:t>
            </a:r>
            <a:r>
              <a:rPr lang="en-US">
                <a:solidFill>
                  <a:srgbClr val="FF8040"/>
                </a:solidFill>
                <a:highlight>
                  <a:srgbClr val="FFFFFF"/>
                </a:highlight>
              </a:rPr>
              <a:t>=</a:t>
            </a:r>
            <a:r>
              <a:rPr lang="en-US">
                <a:solidFill>
                  <a:srgbClr val="993300"/>
                </a:solidFill>
                <a:highlight>
                  <a:srgbClr val="FFFFFF"/>
                </a:highlight>
              </a:rPr>
              <a:t>"padChar"</a:t>
            </a:r>
            <a:br>
              <a:rPr lang="en-US">
                <a:solidFill>
                  <a:srgbClr val="000000"/>
                </a:solidFill>
                <a:highlight>
                  <a:srgbClr val="FFFFFF"/>
                </a:highlight>
              </a:rPr>
            </a:br>
            <a:r>
              <a:rPr lang="en-US">
                <a:solidFill>
                  <a:srgbClr val="000000"/>
                </a:solidFill>
                <a:highlight>
                  <a:srgbClr val="FFFFFF"/>
                </a:highlight>
              </a:rPr>
              <a:t>	     	            </a:t>
            </a:r>
            <a:r>
              <a:rPr lang="en-US">
                <a:solidFill>
                  <a:srgbClr val="F5844C"/>
                </a:solidFill>
                <a:highlight>
                  <a:srgbClr val="FFFFFF"/>
                </a:highlight>
              </a:rPr>
              <a:t>dfdl:textStringPadCharacter</a:t>
            </a:r>
            <a:r>
              <a:rPr lang="en-US">
                <a:solidFill>
                  <a:srgbClr val="FF8040"/>
                </a:solidFill>
                <a:highlight>
                  <a:srgbClr val="FFFFFF"/>
                </a:highlight>
              </a:rPr>
              <a:t>=</a:t>
            </a:r>
            <a:r>
              <a:rPr lang="en-US">
                <a:solidFill>
                  <a:srgbClr val="993300"/>
                </a:solidFill>
                <a:highlight>
                  <a:srgbClr val="FFFFFF"/>
                </a:highlight>
              </a:rPr>
              <a:t>"%NUL;"</a:t>
            </a:r>
            <a:br>
              <a:rPr lang="en-US">
                <a:solidFill>
                  <a:srgbClr val="000000"/>
                </a:solidFill>
                <a:highlight>
                  <a:srgbClr val="FFFFFF"/>
                </a:highlight>
              </a:rPr>
            </a:br>
            <a:r>
              <a:rPr lang="en-US">
                <a:solidFill>
                  <a:srgbClr val="000000"/>
                </a:solidFill>
                <a:highlight>
                  <a:srgbClr val="FFFFFF"/>
                </a:highlight>
              </a:rPr>
              <a:t>	     	            </a:t>
            </a:r>
            <a:r>
              <a:rPr lang="en-US">
                <a:solidFill>
                  <a:srgbClr val="F5844C"/>
                </a:solidFill>
                <a:highlight>
                  <a:srgbClr val="FFFFFF"/>
                </a:highlight>
              </a:rPr>
              <a:t>dfdl:textStringJustification</a:t>
            </a:r>
            <a:r>
              <a:rPr lang="en-US">
                <a:solidFill>
                  <a:srgbClr val="FF8040"/>
                </a:solidFill>
                <a:highlight>
                  <a:srgbClr val="FFFFFF"/>
                </a:highlight>
              </a:rPr>
              <a:t>=</a:t>
            </a:r>
            <a:r>
              <a:rPr lang="en-US">
                <a:solidFill>
                  <a:srgbClr val="993300"/>
                </a:solidFill>
                <a:highlight>
                  <a:srgbClr val="FFFFFF"/>
                </a:highlight>
              </a:rPr>
              <a:t>"left"</a:t>
            </a:r>
            <a:br>
              <a:rPr lang="en-US">
                <a:solidFill>
                  <a:srgbClr val="000000"/>
                </a:solidFill>
                <a:highlight>
                  <a:srgbClr val="FFFFFF"/>
                </a:highlight>
              </a:rPr>
            </a:br>
            <a:r>
              <a:rPr lang="en-US">
                <a:solidFill>
                  <a:srgbClr val="000000"/>
                </a:solidFill>
                <a:highlight>
                  <a:srgbClr val="FFFFFF"/>
                </a:highlight>
              </a:rPr>
              <a:t>	     	            </a:t>
            </a:r>
            <a:r>
              <a:rPr lang="en-US">
                <a:solidFill>
                  <a:srgbClr val="F5844C"/>
                </a:solidFill>
                <a:highlight>
                  <a:srgbClr val="FFFFFF"/>
                </a:highlight>
              </a:rPr>
              <a:t>dfdl:terminator</a:t>
            </a:r>
            <a:r>
              <a:rPr lang="en-US">
                <a:solidFill>
                  <a:srgbClr val="FF8040"/>
                </a:solidFill>
                <a:highlight>
                  <a:srgbClr val="FFFFFF"/>
                </a:highlight>
              </a:rPr>
              <a:t>=</a:t>
            </a:r>
            <a:r>
              <a:rPr lang="en-US">
                <a:solidFill>
                  <a:srgbClr val="993300"/>
                </a:solidFill>
                <a:highlight>
                  <a:srgbClr val="FFFFFF"/>
                </a:highlight>
              </a:rPr>
              <a:t>"%NUL;"</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Tree>
    <p:extLst>
      <p:ext uri="{BB962C8B-B14F-4D97-AF65-F5344CB8AC3E}">
        <p14:creationId xmlns:p14="http://schemas.microsoft.com/office/powerpoint/2010/main" val="3436210436"/>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47B11ED-B1A2-47CE-B7F8-E845E247182A}"/>
              </a:ext>
            </a:extLst>
          </p:cNvPr>
          <p:cNvSpPr/>
          <p:nvPr/>
        </p:nvSpPr>
        <p:spPr>
          <a:xfrm>
            <a:off x="1668649" y="1556827"/>
            <a:ext cx="8095283" cy="3970318"/>
          </a:xfrm>
          <a:prstGeom prst="rect">
            <a:avLst/>
          </a:prstGeom>
          <a:ln>
            <a:solidFill>
              <a:schemeClr val="tx1"/>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"input"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"string"</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 </a:t>
            </a:r>
            <a:r>
              <a:rPr lang="en-US">
                <a:solidFill>
                  <a:srgbClr val="F5844C"/>
                </a:solidFill>
                <a:highlight>
                  <a:srgbClr val="FFFFFF"/>
                </a:highlight>
              </a:rPr>
              <a:t>maxOccurs</a:t>
            </a:r>
            <a:r>
              <a:rPr lang="en-US">
                <a:solidFill>
                  <a:srgbClr val="FF8040"/>
                </a:solidFill>
                <a:highlight>
                  <a:srgbClr val="FFFFFF"/>
                </a:highlight>
              </a:rPr>
              <a:t>=</a:t>
            </a:r>
            <a:r>
              <a:rPr lang="en-US">
                <a:solidFill>
                  <a:srgbClr val="993300"/>
                </a:solidFill>
                <a:highlight>
                  <a:srgbClr val="FFFFFF"/>
                </a:highlight>
              </a:rPr>
              <a:t>"unbounded"</a:t>
            </a:r>
            <a:br>
              <a:rPr lang="en-US">
                <a:solidFill>
                  <a:srgbClr val="000000"/>
                </a:solidFill>
                <a:highlight>
                  <a:srgbClr val="FFFFFF"/>
                </a:highlight>
              </a:rPr>
            </a:br>
            <a:r>
              <a:rPr lang="en-US">
                <a:solidFill>
                  <a:srgbClr val="000000"/>
                </a:solidFill>
                <a:highlight>
                  <a:srgbClr val="FFFFFF"/>
                </a:highlight>
              </a:rPr>
              <a:t>	     	            </a:t>
            </a:r>
            <a:r>
              <a:rPr lang="en-US">
                <a:solidFill>
                  <a:srgbClr val="F5844C"/>
                </a:solidFill>
                <a:highlight>
                  <a:srgbClr val="FFFFFF"/>
                </a:highlight>
              </a:rPr>
              <a:t>dfdl:lengthKind</a:t>
            </a:r>
            <a:r>
              <a:rPr lang="en-US">
                <a:solidFill>
                  <a:srgbClr val="FF8040"/>
                </a:solidFill>
                <a:highlight>
                  <a:srgbClr val="FFFFFF"/>
                </a:highlight>
              </a:rPr>
              <a:t>=</a:t>
            </a:r>
            <a:r>
              <a:rPr lang="en-US">
                <a:solidFill>
                  <a:srgbClr val="993300"/>
                </a:solidFill>
                <a:highlight>
                  <a:srgbClr val="FFFFFF"/>
                </a:highlight>
              </a:rPr>
              <a:t>"pattern"</a:t>
            </a:r>
            <a:br>
              <a:rPr lang="en-US">
                <a:solidFill>
                  <a:srgbClr val="000000"/>
                </a:solidFill>
                <a:highlight>
                  <a:srgbClr val="FFFFFF"/>
                </a:highlight>
              </a:rPr>
            </a:br>
            <a:r>
              <a:rPr lang="en-US">
                <a:solidFill>
                  <a:srgbClr val="000000"/>
                </a:solidFill>
                <a:highlight>
                  <a:srgbClr val="FFFFFF"/>
                </a:highlight>
              </a:rPr>
              <a:t>	     	            </a:t>
            </a:r>
            <a:r>
              <a:rPr lang="en-US">
                <a:solidFill>
                  <a:srgbClr val="F5844C"/>
                </a:solidFill>
                <a:highlight>
                  <a:srgbClr val="FFFFFF"/>
                </a:highlight>
              </a:rPr>
              <a:t>dfdl:lengthPattern</a:t>
            </a:r>
            <a:r>
              <a:rPr lang="en-US">
                <a:solidFill>
                  <a:srgbClr val="FF8040"/>
                </a:solidFill>
                <a:highlight>
                  <a:srgbClr val="FFFFFF"/>
                </a:highlight>
              </a:rPr>
              <a:t>=</a:t>
            </a:r>
            <a:r>
              <a:rPr lang="en-US">
                <a:solidFill>
                  <a:srgbClr val="993300"/>
                </a:solidFill>
                <a:highlight>
                  <a:srgbClr val="FFFFFF"/>
                </a:highlight>
              </a:rPr>
              <a:t>"[\x00-\xFF]+?(?=\x00([^\x00]|$))"</a:t>
            </a:r>
            <a:br>
              <a:rPr lang="en-US">
                <a:solidFill>
                  <a:srgbClr val="000000"/>
                </a:solidFill>
                <a:highlight>
                  <a:srgbClr val="FFFFFF"/>
                </a:highlight>
              </a:rPr>
            </a:br>
            <a:r>
              <a:rPr lang="en-US">
                <a:solidFill>
                  <a:srgbClr val="000000"/>
                </a:solidFill>
                <a:highlight>
                  <a:srgbClr val="FFFFFF"/>
                </a:highlight>
              </a:rPr>
              <a:t>	     	            </a:t>
            </a:r>
            <a:r>
              <a:rPr lang="en-US">
                <a:solidFill>
                  <a:srgbClr val="F5844C"/>
                </a:solidFill>
                <a:highlight>
                  <a:srgbClr val="FFFFFF"/>
                </a:highlight>
              </a:rPr>
              <a:t>dfdl:encoding</a:t>
            </a:r>
            <a:r>
              <a:rPr lang="en-US">
                <a:solidFill>
                  <a:srgbClr val="FF8040"/>
                </a:solidFill>
                <a:highlight>
                  <a:srgbClr val="FFFFFF"/>
                </a:highlight>
              </a:rPr>
              <a:t>=</a:t>
            </a:r>
            <a:r>
              <a:rPr lang="en-US">
                <a:solidFill>
                  <a:srgbClr val="993300"/>
                </a:solidFill>
                <a:highlight>
                  <a:srgbClr val="FFFFFF"/>
                </a:highlight>
              </a:rPr>
              <a:t>"ISO-8859-1"</a:t>
            </a:r>
            <a:br>
              <a:rPr lang="en-US">
                <a:solidFill>
                  <a:srgbClr val="000000"/>
                </a:solidFill>
                <a:highlight>
                  <a:srgbClr val="FFFFFF"/>
                </a:highlight>
              </a:rPr>
            </a:br>
            <a:r>
              <a:rPr lang="en-US">
                <a:solidFill>
                  <a:srgbClr val="000000"/>
                </a:solidFill>
                <a:highlight>
                  <a:srgbClr val="FFFFFF"/>
                </a:highlight>
              </a:rPr>
              <a:t>	     	            </a:t>
            </a:r>
            <a:r>
              <a:rPr lang="en-US">
                <a:solidFill>
                  <a:srgbClr val="F5844C"/>
                </a:solidFill>
                <a:highlight>
                  <a:srgbClr val="FFFFFF"/>
                </a:highlight>
              </a:rPr>
              <a:t>dfdl:textTrimKind</a:t>
            </a:r>
            <a:r>
              <a:rPr lang="en-US">
                <a:solidFill>
                  <a:srgbClr val="FF8040"/>
                </a:solidFill>
                <a:highlight>
                  <a:srgbClr val="FFFFFF"/>
                </a:highlight>
              </a:rPr>
              <a:t>=</a:t>
            </a:r>
            <a:r>
              <a:rPr lang="en-US">
                <a:solidFill>
                  <a:srgbClr val="993300"/>
                </a:solidFill>
                <a:highlight>
                  <a:srgbClr val="FFFFFF"/>
                </a:highlight>
              </a:rPr>
              <a:t>"padChar"</a:t>
            </a:r>
            <a:br>
              <a:rPr lang="en-US">
                <a:solidFill>
                  <a:srgbClr val="000000"/>
                </a:solidFill>
                <a:highlight>
                  <a:srgbClr val="FFFFFF"/>
                </a:highlight>
              </a:rPr>
            </a:br>
            <a:r>
              <a:rPr lang="en-US">
                <a:solidFill>
                  <a:srgbClr val="000000"/>
                </a:solidFill>
                <a:highlight>
                  <a:srgbClr val="FFFFFF"/>
                </a:highlight>
              </a:rPr>
              <a:t>	     	            </a:t>
            </a:r>
            <a:r>
              <a:rPr lang="en-US">
                <a:solidFill>
                  <a:srgbClr val="F5844C"/>
                </a:solidFill>
                <a:highlight>
                  <a:srgbClr val="FFFFFF"/>
                </a:highlight>
              </a:rPr>
              <a:t>dfdl:textStringPadCharacter</a:t>
            </a:r>
            <a:r>
              <a:rPr lang="en-US">
                <a:solidFill>
                  <a:srgbClr val="FF8040"/>
                </a:solidFill>
                <a:highlight>
                  <a:srgbClr val="FFFFFF"/>
                </a:highlight>
              </a:rPr>
              <a:t>=</a:t>
            </a:r>
            <a:r>
              <a:rPr lang="en-US">
                <a:solidFill>
                  <a:srgbClr val="993300"/>
                </a:solidFill>
                <a:highlight>
                  <a:srgbClr val="FFFFFF"/>
                </a:highlight>
              </a:rPr>
              <a:t>"%NUL;"</a:t>
            </a:r>
            <a:br>
              <a:rPr lang="en-US">
                <a:solidFill>
                  <a:srgbClr val="000000"/>
                </a:solidFill>
                <a:highlight>
                  <a:srgbClr val="FFFFFF"/>
                </a:highlight>
              </a:rPr>
            </a:br>
            <a:r>
              <a:rPr lang="en-US">
                <a:solidFill>
                  <a:srgbClr val="000000"/>
                </a:solidFill>
                <a:highlight>
                  <a:srgbClr val="FFFFFF"/>
                </a:highlight>
              </a:rPr>
              <a:t>	     	            </a:t>
            </a:r>
            <a:r>
              <a:rPr lang="en-US">
                <a:solidFill>
                  <a:srgbClr val="F5844C"/>
                </a:solidFill>
                <a:highlight>
                  <a:srgbClr val="FFFFFF"/>
                </a:highlight>
              </a:rPr>
              <a:t>dfdl:textStringJustification</a:t>
            </a:r>
            <a:r>
              <a:rPr lang="en-US">
                <a:solidFill>
                  <a:srgbClr val="FF8040"/>
                </a:solidFill>
                <a:highlight>
                  <a:srgbClr val="FFFFFF"/>
                </a:highlight>
              </a:rPr>
              <a:t>=</a:t>
            </a:r>
            <a:r>
              <a:rPr lang="en-US">
                <a:solidFill>
                  <a:srgbClr val="993300"/>
                </a:solidFill>
                <a:highlight>
                  <a:srgbClr val="FFFFFF"/>
                </a:highlight>
              </a:rPr>
              <a:t>"left"</a:t>
            </a:r>
            <a:br>
              <a:rPr lang="en-US">
                <a:solidFill>
                  <a:srgbClr val="000000"/>
                </a:solidFill>
                <a:highlight>
                  <a:srgbClr val="FFFFFF"/>
                </a:highlight>
              </a:rPr>
            </a:br>
            <a:r>
              <a:rPr lang="en-US">
                <a:solidFill>
                  <a:srgbClr val="000000"/>
                </a:solidFill>
                <a:highlight>
                  <a:srgbClr val="FFFFFF"/>
                </a:highlight>
              </a:rPr>
              <a:t>	     	            </a:t>
            </a:r>
            <a:r>
              <a:rPr lang="en-US">
                <a:solidFill>
                  <a:srgbClr val="F5844C"/>
                </a:solidFill>
                <a:highlight>
                  <a:srgbClr val="FFFFFF"/>
                </a:highlight>
              </a:rPr>
              <a:t>dfdl:terminator</a:t>
            </a:r>
            <a:r>
              <a:rPr lang="en-US">
                <a:solidFill>
                  <a:srgbClr val="FF8040"/>
                </a:solidFill>
                <a:highlight>
                  <a:srgbClr val="FFFFFF"/>
                </a:highlight>
              </a:rPr>
              <a:t>=</a:t>
            </a:r>
            <a:r>
              <a:rPr lang="en-US">
                <a:solidFill>
                  <a:srgbClr val="993300"/>
                </a:solidFill>
                <a:highlight>
                  <a:srgbClr val="FFFFFF"/>
                </a:highlight>
              </a:rPr>
              <a:t>"%NUL;"</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
        <p:nvSpPr>
          <p:cNvPr id="6" name="Speech Bubble: Rectangle 5">
            <a:extLst>
              <a:ext uri="{FF2B5EF4-FFF2-40B4-BE49-F238E27FC236}">
                <a16:creationId xmlns:a16="http://schemas.microsoft.com/office/drawing/2014/main" id="{6D80209F-24A8-4883-861E-1E70C243F0C5}"/>
              </a:ext>
            </a:extLst>
          </p:cNvPr>
          <p:cNvSpPr/>
          <p:nvPr/>
        </p:nvSpPr>
        <p:spPr>
          <a:xfrm>
            <a:off x="8167607" y="247973"/>
            <a:ext cx="2464230" cy="1007390"/>
          </a:xfrm>
          <a:prstGeom prst="wedgeRectCallout">
            <a:avLst>
              <a:gd name="adj1" fmla="val -33411"/>
              <a:gd name="adj2" fmla="val 1655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An arbitrary number of strings</a:t>
            </a:r>
          </a:p>
        </p:txBody>
      </p:sp>
      <p:sp>
        <p:nvSpPr>
          <p:cNvPr id="7" name="Speech Bubble: Rectangle 6">
            <a:extLst>
              <a:ext uri="{FF2B5EF4-FFF2-40B4-BE49-F238E27FC236}">
                <a16:creationId xmlns:a16="http://schemas.microsoft.com/office/drawing/2014/main" id="{B1540137-38D8-4B69-AB5F-44B30496CDF7}"/>
              </a:ext>
            </a:extLst>
          </p:cNvPr>
          <p:cNvSpPr/>
          <p:nvPr/>
        </p:nvSpPr>
        <p:spPr>
          <a:xfrm>
            <a:off x="8738461" y="4225870"/>
            <a:ext cx="3117742" cy="1276027"/>
          </a:xfrm>
          <a:prstGeom prst="wedgeRectCallout">
            <a:avLst>
              <a:gd name="adj1" fmla="val -111214"/>
              <a:gd name="adj2" fmla="val -296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Each string ends with (is terminated by) a null symbol</a:t>
            </a:r>
          </a:p>
        </p:txBody>
      </p:sp>
      <p:sp>
        <p:nvSpPr>
          <p:cNvPr id="8" name="Footer Placeholder 3">
            <a:extLst>
              <a:ext uri="{FF2B5EF4-FFF2-40B4-BE49-F238E27FC236}">
                <a16:creationId xmlns:a16="http://schemas.microsoft.com/office/drawing/2014/main" id="{779AFB10-B057-4A19-8C9C-277DD133BCF4}"/>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688993871"/>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47B11ED-B1A2-47CE-B7F8-E845E247182A}"/>
              </a:ext>
            </a:extLst>
          </p:cNvPr>
          <p:cNvSpPr/>
          <p:nvPr/>
        </p:nvSpPr>
        <p:spPr>
          <a:xfrm>
            <a:off x="1668649" y="1556827"/>
            <a:ext cx="8095283" cy="3970318"/>
          </a:xfrm>
          <a:prstGeom prst="rect">
            <a:avLst/>
          </a:prstGeom>
          <a:ln>
            <a:solidFill>
              <a:schemeClr val="tx1"/>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"input"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"string"</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 </a:t>
            </a:r>
            <a:r>
              <a:rPr lang="en-US">
                <a:solidFill>
                  <a:srgbClr val="F5844C"/>
                </a:solidFill>
                <a:highlight>
                  <a:srgbClr val="FFFFFF"/>
                </a:highlight>
              </a:rPr>
              <a:t>maxOccurs</a:t>
            </a:r>
            <a:r>
              <a:rPr lang="en-US">
                <a:solidFill>
                  <a:srgbClr val="FF8040"/>
                </a:solidFill>
                <a:highlight>
                  <a:srgbClr val="FFFFFF"/>
                </a:highlight>
              </a:rPr>
              <a:t>=</a:t>
            </a:r>
            <a:r>
              <a:rPr lang="en-US">
                <a:solidFill>
                  <a:srgbClr val="993300"/>
                </a:solidFill>
                <a:highlight>
                  <a:srgbClr val="FFFFFF"/>
                </a:highlight>
              </a:rPr>
              <a:t>"unbounded"</a:t>
            </a:r>
            <a:br>
              <a:rPr lang="en-US">
                <a:solidFill>
                  <a:srgbClr val="000000"/>
                </a:solidFill>
                <a:highlight>
                  <a:srgbClr val="FFFFFF"/>
                </a:highlight>
              </a:rPr>
            </a:br>
            <a:r>
              <a:rPr lang="en-US">
                <a:solidFill>
                  <a:srgbClr val="000000"/>
                </a:solidFill>
                <a:highlight>
                  <a:srgbClr val="FFFFFF"/>
                </a:highlight>
              </a:rPr>
              <a:t>	     	            </a:t>
            </a:r>
            <a:r>
              <a:rPr lang="en-US">
                <a:solidFill>
                  <a:srgbClr val="F5844C"/>
                </a:solidFill>
                <a:highlight>
                  <a:srgbClr val="FFFFFF"/>
                </a:highlight>
              </a:rPr>
              <a:t>dfdl:lengthKind</a:t>
            </a:r>
            <a:r>
              <a:rPr lang="en-US">
                <a:solidFill>
                  <a:srgbClr val="FF8040"/>
                </a:solidFill>
                <a:highlight>
                  <a:srgbClr val="FFFFFF"/>
                </a:highlight>
              </a:rPr>
              <a:t>=</a:t>
            </a:r>
            <a:r>
              <a:rPr lang="en-US">
                <a:solidFill>
                  <a:srgbClr val="993300"/>
                </a:solidFill>
                <a:highlight>
                  <a:srgbClr val="FFFFFF"/>
                </a:highlight>
              </a:rPr>
              <a:t>"pattern"</a:t>
            </a:r>
            <a:br>
              <a:rPr lang="en-US">
                <a:solidFill>
                  <a:srgbClr val="000000"/>
                </a:solidFill>
                <a:highlight>
                  <a:srgbClr val="FFFFFF"/>
                </a:highlight>
              </a:rPr>
            </a:br>
            <a:r>
              <a:rPr lang="en-US">
                <a:solidFill>
                  <a:srgbClr val="000000"/>
                </a:solidFill>
                <a:highlight>
                  <a:srgbClr val="FFFFFF"/>
                </a:highlight>
              </a:rPr>
              <a:t>	     	            </a:t>
            </a:r>
            <a:r>
              <a:rPr lang="en-US">
                <a:solidFill>
                  <a:srgbClr val="F5844C"/>
                </a:solidFill>
                <a:highlight>
                  <a:srgbClr val="FFFFFF"/>
                </a:highlight>
              </a:rPr>
              <a:t>dfdl:lengthPattern</a:t>
            </a:r>
            <a:r>
              <a:rPr lang="en-US">
                <a:solidFill>
                  <a:srgbClr val="FF8040"/>
                </a:solidFill>
                <a:highlight>
                  <a:srgbClr val="FFFFFF"/>
                </a:highlight>
              </a:rPr>
              <a:t>=</a:t>
            </a:r>
            <a:r>
              <a:rPr lang="en-US">
                <a:solidFill>
                  <a:srgbClr val="993300"/>
                </a:solidFill>
                <a:highlight>
                  <a:srgbClr val="FFFFFF"/>
                </a:highlight>
              </a:rPr>
              <a:t>"[\x00-\xFF]+?(?=\x00([^\x00]|$))"</a:t>
            </a:r>
            <a:br>
              <a:rPr lang="en-US">
                <a:solidFill>
                  <a:srgbClr val="000000"/>
                </a:solidFill>
                <a:highlight>
                  <a:srgbClr val="FFFFFF"/>
                </a:highlight>
              </a:rPr>
            </a:br>
            <a:r>
              <a:rPr lang="en-US">
                <a:solidFill>
                  <a:srgbClr val="000000"/>
                </a:solidFill>
                <a:highlight>
                  <a:srgbClr val="FFFFFF"/>
                </a:highlight>
              </a:rPr>
              <a:t>	     	            </a:t>
            </a:r>
            <a:r>
              <a:rPr lang="en-US">
                <a:solidFill>
                  <a:srgbClr val="F5844C"/>
                </a:solidFill>
                <a:highlight>
                  <a:srgbClr val="FFFFFF"/>
                </a:highlight>
              </a:rPr>
              <a:t>dfdl:encoding</a:t>
            </a:r>
            <a:r>
              <a:rPr lang="en-US">
                <a:solidFill>
                  <a:srgbClr val="FF8040"/>
                </a:solidFill>
                <a:highlight>
                  <a:srgbClr val="FFFFFF"/>
                </a:highlight>
              </a:rPr>
              <a:t>=</a:t>
            </a:r>
            <a:r>
              <a:rPr lang="en-US">
                <a:solidFill>
                  <a:srgbClr val="993300"/>
                </a:solidFill>
                <a:highlight>
                  <a:srgbClr val="FFFFFF"/>
                </a:highlight>
              </a:rPr>
              <a:t>"ISO-8859-1"</a:t>
            </a:r>
            <a:br>
              <a:rPr lang="en-US">
                <a:solidFill>
                  <a:srgbClr val="000000"/>
                </a:solidFill>
                <a:highlight>
                  <a:srgbClr val="FFFFFF"/>
                </a:highlight>
              </a:rPr>
            </a:br>
            <a:r>
              <a:rPr lang="en-US">
                <a:solidFill>
                  <a:srgbClr val="000000"/>
                </a:solidFill>
                <a:highlight>
                  <a:srgbClr val="FFFFFF"/>
                </a:highlight>
              </a:rPr>
              <a:t>	     	            </a:t>
            </a:r>
            <a:r>
              <a:rPr lang="en-US">
                <a:solidFill>
                  <a:srgbClr val="F5844C"/>
                </a:solidFill>
                <a:highlight>
                  <a:srgbClr val="FFFFFF"/>
                </a:highlight>
              </a:rPr>
              <a:t>dfdl:textTrimKind</a:t>
            </a:r>
            <a:r>
              <a:rPr lang="en-US">
                <a:solidFill>
                  <a:srgbClr val="FF8040"/>
                </a:solidFill>
                <a:highlight>
                  <a:srgbClr val="FFFFFF"/>
                </a:highlight>
              </a:rPr>
              <a:t>=</a:t>
            </a:r>
            <a:r>
              <a:rPr lang="en-US">
                <a:solidFill>
                  <a:srgbClr val="993300"/>
                </a:solidFill>
                <a:highlight>
                  <a:srgbClr val="FFFFFF"/>
                </a:highlight>
              </a:rPr>
              <a:t>"padChar"</a:t>
            </a:r>
            <a:br>
              <a:rPr lang="en-US">
                <a:solidFill>
                  <a:srgbClr val="000000"/>
                </a:solidFill>
                <a:highlight>
                  <a:srgbClr val="FFFFFF"/>
                </a:highlight>
              </a:rPr>
            </a:br>
            <a:r>
              <a:rPr lang="en-US">
                <a:solidFill>
                  <a:srgbClr val="000000"/>
                </a:solidFill>
                <a:highlight>
                  <a:srgbClr val="FFFFFF"/>
                </a:highlight>
              </a:rPr>
              <a:t>	     	            </a:t>
            </a:r>
            <a:r>
              <a:rPr lang="en-US">
                <a:solidFill>
                  <a:srgbClr val="F5844C"/>
                </a:solidFill>
                <a:highlight>
                  <a:srgbClr val="FFFFFF"/>
                </a:highlight>
              </a:rPr>
              <a:t>dfdl:textStringPadCharacter</a:t>
            </a:r>
            <a:r>
              <a:rPr lang="en-US">
                <a:solidFill>
                  <a:srgbClr val="FF8040"/>
                </a:solidFill>
                <a:highlight>
                  <a:srgbClr val="FFFFFF"/>
                </a:highlight>
              </a:rPr>
              <a:t>=</a:t>
            </a:r>
            <a:r>
              <a:rPr lang="en-US">
                <a:solidFill>
                  <a:srgbClr val="993300"/>
                </a:solidFill>
                <a:highlight>
                  <a:srgbClr val="FFFFFF"/>
                </a:highlight>
              </a:rPr>
              <a:t>"%NUL;"</a:t>
            </a:r>
            <a:br>
              <a:rPr lang="en-US">
                <a:solidFill>
                  <a:srgbClr val="000000"/>
                </a:solidFill>
                <a:highlight>
                  <a:srgbClr val="FFFFFF"/>
                </a:highlight>
              </a:rPr>
            </a:br>
            <a:r>
              <a:rPr lang="en-US">
                <a:solidFill>
                  <a:srgbClr val="000000"/>
                </a:solidFill>
                <a:highlight>
                  <a:srgbClr val="FFFFFF"/>
                </a:highlight>
              </a:rPr>
              <a:t>	     	            </a:t>
            </a:r>
            <a:r>
              <a:rPr lang="en-US">
                <a:solidFill>
                  <a:srgbClr val="F5844C"/>
                </a:solidFill>
                <a:highlight>
                  <a:srgbClr val="FFFFFF"/>
                </a:highlight>
              </a:rPr>
              <a:t>dfdl:textStringJustification</a:t>
            </a:r>
            <a:r>
              <a:rPr lang="en-US">
                <a:solidFill>
                  <a:srgbClr val="FF8040"/>
                </a:solidFill>
                <a:highlight>
                  <a:srgbClr val="FFFFFF"/>
                </a:highlight>
              </a:rPr>
              <a:t>=</a:t>
            </a:r>
            <a:r>
              <a:rPr lang="en-US">
                <a:solidFill>
                  <a:srgbClr val="993300"/>
                </a:solidFill>
                <a:highlight>
                  <a:srgbClr val="FFFFFF"/>
                </a:highlight>
              </a:rPr>
              <a:t>"left"</a:t>
            </a:r>
            <a:br>
              <a:rPr lang="en-US">
                <a:solidFill>
                  <a:srgbClr val="000000"/>
                </a:solidFill>
                <a:highlight>
                  <a:srgbClr val="FFFFFF"/>
                </a:highlight>
              </a:rPr>
            </a:br>
            <a:r>
              <a:rPr lang="en-US">
                <a:solidFill>
                  <a:srgbClr val="000000"/>
                </a:solidFill>
                <a:highlight>
                  <a:srgbClr val="FFFFFF"/>
                </a:highlight>
              </a:rPr>
              <a:t>	     	            </a:t>
            </a:r>
            <a:r>
              <a:rPr lang="en-US">
                <a:solidFill>
                  <a:srgbClr val="F5844C"/>
                </a:solidFill>
                <a:highlight>
                  <a:srgbClr val="FFFFFF"/>
                </a:highlight>
              </a:rPr>
              <a:t>dfdl:terminator</a:t>
            </a:r>
            <a:r>
              <a:rPr lang="en-US">
                <a:solidFill>
                  <a:srgbClr val="FF8040"/>
                </a:solidFill>
                <a:highlight>
                  <a:srgbClr val="FFFFFF"/>
                </a:highlight>
              </a:rPr>
              <a:t>=</a:t>
            </a:r>
            <a:r>
              <a:rPr lang="en-US">
                <a:solidFill>
                  <a:srgbClr val="993300"/>
                </a:solidFill>
                <a:highlight>
                  <a:srgbClr val="FFFFFF"/>
                </a:highlight>
              </a:rPr>
              <a:t>"%NUL;"</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sp>
        <p:nvSpPr>
          <p:cNvPr id="6" name="Speech Bubble: Rectangle 5">
            <a:extLst>
              <a:ext uri="{FF2B5EF4-FFF2-40B4-BE49-F238E27FC236}">
                <a16:creationId xmlns:a16="http://schemas.microsoft.com/office/drawing/2014/main" id="{6D80209F-24A8-4883-861E-1E70C243F0C5}"/>
              </a:ext>
            </a:extLst>
          </p:cNvPr>
          <p:cNvSpPr/>
          <p:nvPr/>
        </p:nvSpPr>
        <p:spPr>
          <a:xfrm>
            <a:off x="6096000" y="96837"/>
            <a:ext cx="5605220" cy="1576980"/>
          </a:xfrm>
          <a:prstGeom prst="wedgeRectCallout">
            <a:avLst>
              <a:gd name="adj1" fmla="val -38375"/>
              <a:gd name="adj2" fmla="val 1297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Each string has this pattern: one or more characters up to but not including a null terminator symbol that is followed by a </a:t>
            </a:r>
            <a:r>
              <a:rPr lang="en-US" sz="2400" u="sng"/>
              <a:t>non-null</a:t>
            </a:r>
            <a:r>
              <a:rPr lang="en-US" sz="2400"/>
              <a:t> or the end-of-file ($)</a:t>
            </a:r>
          </a:p>
        </p:txBody>
      </p:sp>
      <p:sp>
        <p:nvSpPr>
          <p:cNvPr id="7" name="Footer Placeholder 3">
            <a:extLst>
              <a:ext uri="{FF2B5EF4-FFF2-40B4-BE49-F238E27FC236}">
                <a16:creationId xmlns:a16="http://schemas.microsoft.com/office/drawing/2014/main" id="{76F63976-4CFB-48A3-A535-17CFFC68D92D}"/>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692165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A7D5CB-8C4F-4B01-81E8-C3DDB514B5BF}"/>
              </a:ext>
            </a:extLst>
          </p:cNvPr>
          <p:cNvSpPr>
            <a:spLocks noGrp="1"/>
          </p:cNvSpPr>
          <p:nvPr>
            <p:ph type="title"/>
          </p:nvPr>
        </p:nvSpPr>
        <p:spPr/>
        <p:txBody>
          <a:bodyPr/>
          <a:lstStyle/>
          <a:p>
            <a:r>
              <a:rPr lang="en-US"/>
              <a:t>A few examples of binary file formats</a:t>
            </a:r>
          </a:p>
        </p:txBody>
      </p:sp>
      <p:sp>
        <p:nvSpPr>
          <p:cNvPr id="4" name="Content Placeholder 3">
            <a:extLst>
              <a:ext uri="{FF2B5EF4-FFF2-40B4-BE49-F238E27FC236}">
                <a16:creationId xmlns:a16="http://schemas.microsoft.com/office/drawing/2014/main" id="{821D9512-8304-4D7D-91EB-63B5224BC3A7}"/>
              </a:ext>
            </a:extLst>
          </p:cNvPr>
          <p:cNvSpPr>
            <a:spLocks noGrp="1"/>
          </p:cNvSpPr>
          <p:nvPr>
            <p:ph idx="1"/>
          </p:nvPr>
        </p:nvSpPr>
        <p:spPr/>
        <p:txBody>
          <a:bodyPr/>
          <a:lstStyle/>
          <a:p>
            <a:pPr>
              <a:lnSpc>
                <a:spcPts val="3000"/>
              </a:lnSpc>
            </a:pPr>
            <a:r>
              <a:rPr lang="en-US"/>
              <a:t>JPEG files</a:t>
            </a:r>
          </a:p>
          <a:p>
            <a:pPr>
              <a:lnSpc>
                <a:spcPts val="3000"/>
              </a:lnSpc>
            </a:pPr>
            <a:r>
              <a:rPr lang="en-US"/>
              <a:t>Windows executable (EXE) files</a:t>
            </a:r>
          </a:p>
          <a:p>
            <a:pPr>
              <a:lnSpc>
                <a:spcPts val="3000"/>
              </a:lnSpc>
            </a:pPr>
            <a:r>
              <a:rPr lang="en-US"/>
              <a:t>IPFIX (IP </a:t>
            </a:r>
            <a:r>
              <a:rPr lang="en-US" dirty="0"/>
              <a:t>Flow </a:t>
            </a:r>
            <a:r>
              <a:rPr lang="en-US"/>
              <a:t>Information Export) </a:t>
            </a:r>
          </a:p>
          <a:p>
            <a:pPr>
              <a:lnSpc>
                <a:spcPts val="3000"/>
              </a:lnSpc>
            </a:pPr>
            <a:r>
              <a:rPr lang="en-US"/>
              <a:t>PCAP (Packet Capture)</a:t>
            </a:r>
          </a:p>
          <a:p>
            <a:pPr>
              <a:lnSpc>
                <a:spcPts val="3000"/>
              </a:lnSpc>
            </a:pPr>
            <a:r>
              <a:rPr lang="en-US"/>
              <a:t>ASTERIX (All Purpose Structured Eurocontrol Surveillance Information Exchange)</a:t>
            </a:r>
          </a:p>
        </p:txBody>
      </p:sp>
      <p:sp>
        <p:nvSpPr>
          <p:cNvPr id="5" name="Footer Placeholder 3">
            <a:extLst>
              <a:ext uri="{FF2B5EF4-FFF2-40B4-BE49-F238E27FC236}">
                <a16:creationId xmlns:a16="http://schemas.microsoft.com/office/drawing/2014/main" id="{51888461-4BCE-4B36-B51E-35CB8D1C6198}"/>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4191664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86F9D-0C5A-4959-ACCF-C8BCC186C531}"/>
              </a:ext>
            </a:extLst>
          </p:cNvPr>
          <p:cNvSpPr>
            <a:spLocks noGrp="1"/>
          </p:cNvSpPr>
          <p:nvPr>
            <p:ph type="title"/>
          </p:nvPr>
        </p:nvSpPr>
        <p:spPr/>
        <p:txBody>
          <a:bodyPr/>
          <a:lstStyle/>
          <a:p>
            <a:r>
              <a:rPr lang="en-US"/>
              <a:t>Lab05 (revised)</a:t>
            </a:r>
          </a:p>
        </p:txBody>
      </p:sp>
      <p:sp>
        <p:nvSpPr>
          <p:cNvPr id="3" name="Content Placeholder 2">
            <a:extLst>
              <a:ext uri="{FF2B5EF4-FFF2-40B4-BE49-F238E27FC236}">
                <a16:creationId xmlns:a16="http://schemas.microsoft.com/office/drawing/2014/main" id="{8DC317C1-1BD9-4474-8C9C-D5B5445D6817}"/>
              </a:ext>
            </a:extLst>
          </p:cNvPr>
          <p:cNvSpPr>
            <a:spLocks noGrp="1"/>
          </p:cNvSpPr>
          <p:nvPr>
            <p:ph idx="1"/>
          </p:nvPr>
        </p:nvSpPr>
        <p:spPr>
          <a:xfrm>
            <a:off x="616449" y="1371601"/>
            <a:ext cx="11236720" cy="4750229"/>
          </a:xfrm>
        </p:spPr>
        <p:txBody>
          <a:bodyPr/>
          <a:lstStyle/>
          <a:p>
            <a:pPr>
              <a:lnSpc>
                <a:spcPts val="3000"/>
              </a:lnSpc>
            </a:pPr>
            <a:r>
              <a:rPr lang="en-US"/>
              <a:t>A small change to the lab requirements: The traffic-light element should have </a:t>
            </a:r>
            <a:r>
              <a:rPr lang="en-US" u="sng"/>
              <a:t>a child color element</a:t>
            </a:r>
            <a:r>
              <a:rPr lang="en-US"/>
              <a:t>. </a:t>
            </a:r>
          </a:p>
          <a:p>
            <a:pPr>
              <a:lnSpc>
                <a:spcPts val="3000"/>
              </a:lnSpc>
            </a:pPr>
            <a:r>
              <a:rPr lang="en-US"/>
              <a:t>If the input is this hex: 01</a:t>
            </a:r>
          </a:p>
          <a:p>
            <a:pPr marL="0" indent="0">
              <a:lnSpc>
                <a:spcPts val="3000"/>
              </a:lnSpc>
              <a:buNone/>
            </a:pPr>
            <a:r>
              <a:rPr lang="en-US"/>
              <a:t>   then the output should be this XML: </a:t>
            </a:r>
            <a:br>
              <a:rPr lang="en-US"/>
            </a:br>
            <a:br>
              <a:rPr lang="en-US"/>
            </a:br>
            <a:r>
              <a:rPr lang="en-US"/>
              <a:t>	&lt;?xml version="1.0"?&gt;</a:t>
            </a:r>
            <a:br>
              <a:rPr lang="en-US"/>
            </a:br>
            <a:r>
              <a:rPr lang="en-US"/>
              <a:t> 	&lt;traffic-light&gt;</a:t>
            </a:r>
            <a:br>
              <a:rPr lang="en-US"/>
            </a:br>
            <a:r>
              <a:rPr lang="en-US"/>
              <a:t> 	      &lt;color&gt;yellow&lt;/color&gt;</a:t>
            </a:r>
            <a:br>
              <a:rPr lang="en-US"/>
            </a:br>
            <a:r>
              <a:rPr lang="en-US"/>
              <a:t> 	&lt;/traffic-light&gt;</a:t>
            </a:r>
          </a:p>
          <a:p>
            <a:endParaRPr lang="en-US"/>
          </a:p>
        </p:txBody>
      </p:sp>
      <p:sp>
        <p:nvSpPr>
          <p:cNvPr id="4" name="TextBox 3">
            <a:extLst>
              <a:ext uri="{FF2B5EF4-FFF2-40B4-BE49-F238E27FC236}">
                <a16:creationId xmlns:a16="http://schemas.microsoft.com/office/drawing/2014/main" id="{90892945-9767-4ACD-8E41-817437455863}"/>
              </a:ext>
            </a:extLst>
          </p:cNvPr>
          <p:cNvSpPr txBox="1"/>
          <p:nvPr/>
        </p:nvSpPr>
        <p:spPr>
          <a:xfrm>
            <a:off x="914398" y="5255566"/>
            <a:ext cx="6014788" cy="461665"/>
          </a:xfrm>
          <a:prstGeom prst="rect">
            <a:avLst/>
          </a:prstGeom>
          <a:solidFill>
            <a:schemeClr val="bg1">
              <a:lumMod val="85000"/>
            </a:schemeClr>
          </a:solidFill>
        </p:spPr>
        <p:txBody>
          <a:bodyPr wrap="none" rtlCol="0">
            <a:spAutoFit/>
          </a:bodyPr>
          <a:lstStyle/>
          <a:p>
            <a:r>
              <a:rPr lang="en-US" sz="2400"/>
              <a:t>Be sure to perform both parsing and unparsing</a:t>
            </a:r>
          </a:p>
        </p:txBody>
      </p:sp>
    </p:spTree>
    <p:extLst>
      <p:ext uri="{BB962C8B-B14F-4D97-AF65-F5344CB8AC3E}">
        <p14:creationId xmlns:p14="http://schemas.microsoft.com/office/powerpoint/2010/main" val="3020193318"/>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CB7F2-3A8C-422C-A40F-31832E356DE4}"/>
              </a:ext>
            </a:extLst>
          </p:cNvPr>
          <p:cNvSpPr>
            <a:spLocks noGrp="1"/>
          </p:cNvSpPr>
          <p:nvPr>
            <p:ph type="title"/>
          </p:nvPr>
        </p:nvSpPr>
        <p:spPr/>
        <p:txBody>
          <a:bodyPr/>
          <a:lstStyle/>
          <a:p>
            <a:r>
              <a:rPr lang="en-US"/>
              <a:t>The dollar symbol ($) denotes end-of-file</a:t>
            </a:r>
          </a:p>
        </p:txBody>
      </p:sp>
      <p:sp>
        <p:nvSpPr>
          <p:cNvPr id="4" name="Rectangle 3">
            <a:extLst>
              <a:ext uri="{FF2B5EF4-FFF2-40B4-BE49-F238E27FC236}">
                <a16:creationId xmlns:a16="http://schemas.microsoft.com/office/drawing/2014/main" id="{FBCDBC5A-2FC4-4C97-8879-F1F070B75F26}"/>
              </a:ext>
            </a:extLst>
          </p:cNvPr>
          <p:cNvSpPr/>
          <p:nvPr/>
        </p:nvSpPr>
        <p:spPr>
          <a:xfrm>
            <a:off x="1358684" y="2232844"/>
            <a:ext cx="5321085" cy="369332"/>
          </a:xfrm>
          <a:prstGeom prst="rect">
            <a:avLst/>
          </a:prstGeom>
        </p:spPr>
        <p:txBody>
          <a:bodyPr wrap="square">
            <a:spAutoFit/>
          </a:bodyPr>
          <a:lstStyle/>
          <a:p>
            <a:r>
              <a:rPr lang="en-US">
                <a:solidFill>
                  <a:srgbClr val="F5844C"/>
                </a:solidFill>
                <a:highlight>
                  <a:srgbClr val="FFFFFF"/>
                </a:highlight>
              </a:rPr>
              <a:t>dfdl:lengthPattern</a:t>
            </a:r>
            <a:r>
              <a:rPr lang="en-US">
                <a:solidFill>
                  <a:srgbClr val="FF8040"/>
                </a:solidFill>
                <a:highlight>
                  <a:srgbClr val="FFFFFF"/>
                </a:highlight>
              </a:rPr>
              <a:t>=</a:t>
            </a:r>
            <a:r>
              <a:rPr lang="en-US">
                <a:solidFill>
                  <a:srgbClr val="993300"/>
                </a:solidFill>
                <a:highlight>
                  <a:srgbClr val="FFFFFF"/>
                </a:highlight>
              </a:rPr>
              <a:t>"[\x00-\xFF]+?(?=\x00([^\x00]|$))"</a:t>
            </a:r>
            <a:endParaRPr lang="en-US"/>
          </a:p>
        </p:txBody>
      </p:sp>
      <p:cxnSp>
        <p:nvCxnSpPr>
          <p:cNvPr id="6" name="Straight Arrow Connector 5">
            <a:extLst>
              <a:ext uri="{FF2B5EF4-FFF2-40B4-BE49-F238E27FC236}">
                <a16:creationId xmlns:a16="http://schemas.microsoft.com/office/drawing/2014/main" id="{F343C874-471D-4094-B178-53597CC05E37}"/>
              </a:ext>
            </a:extLst>
          </p:cNvPr>
          <p:cNvCxnSpPr/>
          <p:nvPr/>
        </p:nvCxnSpPr>
        <p:spPr>
          <a:xfrm flipV="1">
            <a:off x="6199320" y="2586678"/>
            <a:ext cx="0" cy="6974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15FF930-D732-4470-B3D4-C22AFFB9E252}"/>
              </a:ext>
            </a:extLst>
          </p:cNvPr>
          <p:cNvSpPr txBox="1"/>
          <p:nvPr/>
        </p:nvSpPr>
        <p:spPr>
          <a:xfrm>
            <a:off x="5687878" y="3284102"/>
            <a:ext cx="4386020" cy="830997"/>
          </a:xfrm>
          <a:prstGeom prst="rect">
            <a:avLst/>
          </a:prstGeom>
          <a:solidFill>
            <a:srgbClr val="FFFF00"/>
          </a:solidFill>
        </p:spPr>
        <p:txBody>
          <a:bodyPr wrap="square" rtlCol="0">
            <a:spAutoFit/>
          </a:bodyPr>
          <a:lstStyle/>
          <a:p>
            <a:r>
              <a:rPr lang="en-US" sz="2400"/>
              <a:t>The dollar symbol ($) in a regex denotes the end-of-file</a:t>
            </a:r>
          </a:p>
        </p:txBody>
      </p:sp>
    </p:spTree>
    <p:extLst>
      <p:ext uri="{BB962C8B-B14F-4D97-AF65-F5344CB8AC3E}">
        <p14:creationId xmlns:p14="http://schemas.microsoft.com/office/powerpoint/2010/main" val="903456763"/>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5F14D99-8F21-451C-BDD2-A3978743B06D}"/>
              </a:ext>
            </a:extLst>
          </p:cNvPr>
          <p:cNvSpPr/>
          <p:nvPr/>
        </p:nvSpPr>
        <p:spPr>
          <a:xfrm>
            <a:off x="2541720" y="3413502"/>
            <a:ext cx="1379349" cy="445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Daffodil</a:t>
            </a:r>
          </a:p>
        </p:txBody>
      </p:sp>
      <p:cxnSp>
        <p:nvCxnSpPr>
          <p:cNvPr id="8" name="Straight Arrow Connector 7">
            <a:extLst>
              <a:ext uri="{FF2B5EF4-FFF2-40B4-BE49-F238E27FC236}">
                <a16:creationId xmlns:a16="http://schemas.microsoft.com/office/drawing/2014/main" id="{D6F3F699-E10F-4DF9-914E-246A47C75BEE}"/>
              </a:ext>
            </a:extLst>
          </p:cNvPr>
          <p:cNvCxnSpPr>
            <a:cxnSpLocks/>
            <a:endCxn id="6" idx="0"/>
          </p:cNvCxnSpPr>
          <p:nvPr/>
        </p:nvCxnSpPr>
        <p:spPr>
          <a:xfrm>
            <a:off x="3221065" y="2693245"/>
            <a:ext cx="0" cy="7202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Folded Corner 8">
            <a:extLst>
              <a:ext uri="{FF2B5EF4-FFF2-40B4-BE49-F238E27FC236}">
                <a16:creationId xmlns:a16="http://schemas.microsoft.com/office/drawing/2014/main" id="{D9E6B8A7-752D-44EC-84D0-2EA655803F06}"/>
              </a:ext>
            </a:extLst>
          </p:cNvPr>
          <p:cNvSpPr/>
          <p:nvPr/>
        </p:nvSpPr>
        <p:spPr>
          <a:xfrm>
            <a:off x="185980" y="3053166"/>
            <a:ext cx="1379344" cy="1115878"/>
          </a:xfrm>
          <a:prstGeom prst="foldedCorner">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schema</a:t>
            </a:r>
            <a:br>
              <a:rPr lang="en-US">
                <a:solidFill>
                  <a:prstClr val="black"/>
                </a:solidFill>
              </a:rPr>
            </a:br>
            <a:r>
              <a:rPr lang="en-US" sz="1100">
                <a:solidFill>
                  <a:prstClr val="black"/>
                </a:solidFill>
              </a:rPr>
              <a:t>(description#2)</a:t>
            </a:r>
            <a:endParaRPr lang="en-US">
              <a:solidFill>
                <a:schemeClr val="tx1"/>
              </a:solidFill>
            </a:endParaRPr>
          </a:p>
        </p:txBody>
      </p:sp>
      <p:cxnSp>
        <p:nvCxnSpPr>
          <p:cNvPr id="11" name="Straight Arrow Connector 10">
            <a:extLst>
              <a:ext uri="{FF2B5EF4-FFF2-40B4-BE49-F238E27FC236}">
                <a16:creationId xmlns:a16="http://schemas.microsoft.com/office/drawing/2014/main" id="{668B3DED-160A-4B81-A120-F490B22890C2}"/>
              </a:ext>
            </a:extLst>
          </p:cNvPr>
          <p:cNvCxnSpPr>
            <a:stCxn id="9" idx="3"/>
            <a:endCxn id="6" idx="1"/>
          </p:cNvCxnSpPr>
          <p:nvPr/>
        </p:nvCxnSpPr>
        <p:spPr>
          <a:xfrm>
            <a:off x="1565324" y="3611105"/>
            <a:ext cx="97639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183011A3-BED6-4157-BFB2-4AFF54F499AA}"/>
              </a:ext>
            </a:extLst>
          </p:cNvPr>
          <p:cNvSpPr/>
          <p:nvPr/>
        </p:nvSpPr>
        <p:spPr>
          <a:xfrm>
            <a:off x="6767113" y="4156375"/>
            <a:ext cx="2883167" cy="1323439"/>
          </a:xfrm>
          <a:prstGeom prst="rect">
            <a:avLst/>
          </a:prstGeom>
          <a:ln>
            <a:solidFill>
              <a:schemeClr val="tx1"/>
            </a:solidFill>
          </a:ln>
        </p:spPr>
        <p:txBody>
          <a:bodyPr wrap="square">
            <a:spAutoFit/>
          </a:bodyPr>
          <a:lstStyle/>
          <a:p>
            <a:r>
              <a:rPr lang="en-US" sz="1600">
                <a:solidFill>
                  <a:srgbClr val="000096"/>
                </a:solidFill>
                <a:highlight>
                  <a:srgbClr val="FFFFFF"/>
                </a:highlight>
              </a:rPr>
              <a:t>&lt;input&gt;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0096"/>
                </a:solidFill>
                <a:highlight>
                  <a:srgbClr val="FFFFFF"/>
                </a:highlight>
              </a:rPr>
              <a:t>&lt;string&gt;</a:t>
            </a:r>
            <a:r>
              <a:rPr lang="en-US" sz="1600">
                <a:solidFill>
                  <a:srgbClr val="000000"/>
                </a:solidFill>
                <a:highlight>
                  <a:srgbClr val="FFFFFF"/>
                </a:highlight>
              </a:rPr>
              <a:t>Hello</a:t>
            </a:r>
            <a:r>
              <a:rPr lang="en-US" sz="1600">
                <a:solidFill>
                  <a:srgbClr val="000096"/>
                </a:solidFill>
                <a:highlight>
                  <a:srgbClr val="FFFFFF"/>
                </a:highlight>
              </a:rPr>
              <a:t>&lt;/string&gt;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0096"/>
                </a:solidFill>
                <a:highlight>
                  <a:srgbClr val="FFFFFF"/>
                </a:highlight>
              </a:rPr>
              <a:t>&lt;string&gt;</a:t>
            </a:r>
            <a:r>
              <a:rPr lang="en-US" sz="1600">
                <a:solidFill>
                  <a:srgbClr val="000000"/>
                </a:solidFill>
                <a:highlight>
                  <a:srgbClr val="FFFFFF"/>
                </a:highlight>
              </a:rPr>
              <a:t>World</a:t>
            </a:r>
            <a:r>
              <a:rPr lang="en-US" sz="1600">
                <a:solidFill>
                  <a:srgbClr val="000096"/>
                </a:solidFill>
                <a:highlight>
                  <a:srgbClr val="FFFFFF"/>
                </a:highlight>
              </a:rPr>
              <a:t>&lt;/string&gt;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0096"/>
                </a:solidFill>
                <a:highlight>
                  <a:srgbClr val="FFFFFF"/>
                </a:highlight>
              </a:rPr>
              <a:t>&lt;string&gt;</a:t>
            </a:r>
            <a:r>
              <a:rPr lang="en-US" sz="1600">
                <a:solidFill>
                  <a:srgbClr val="000000"/>
                </a:solidFill>
                <a:highlight>
                  <a:srgbClr val="FFFFFF"/>
                </a:highlight>
              </a:rPr>
              <a:t>How are you?</a:t>
            </a:r>
            <a:r>
              <a:rPr lang="en-US" sz="1600">
                <a:solidFill>
                  <a:srgbClr val="000096"/>
                </a:solidFill>
                <a:highlight>
                  <a:srgbClr val="FFFFFF"/>
                </a:highlight>
              </a:rPr>
              <a:t>&lt;/string&gt;</a:t>
            </a:r>
            <a:br>
              <a:rPr lang="en-US" sz="1600">
                <a:solidFill>
                  <a:srgbClr val="000000"/>
                </a:solidFill>
                <a:highlight>
                  <a:srgbClr val="FFFFFF"/>
                </a:highlight>
              </a:rPr>
            </a:br>
            <a:r>
              <a:rPr lang="en-US" sz="1600">
                <a:solidFill>
                  <a:srgbClr val="000096"/>
                </a:solidFill>
                <a:highlight>
                  <a:srgbClr val="FFFFFF"/>
                </a:highlight>
              </a:rPr>
              <a:t>&lt;/input&gt;</a:t>
            </a:r>
          </a:p>
        </p:txBody>
      </p:sp>
      <p:cxnSp>
        <p:nvCxnSpPr>
          <p:cNvPr id="15" name="Straight Connector 14">
            <a:extLst>
              <a:ext uri="{FF2B5EF4-FFF2-40B4-BE49-F238E27FC236}">
                <a16:creationId xmlns:a16="http://schemas.microsoft.com/office/drawing/2014/main" id="{8CF155BE-9B7D-409D-A068-9B1850F945A5}"/>
              </a:ext>
            </a:extLst>
          </p:cNvPr>
          <p:cNvCxnSpPr>
            <a:stCxn id="6" idx="2"/>
          </p:cNvCxnSpPr>
          <p:nvPr/>
        </p:nvCxnSpPr>
        <p:spPr>
          <a:xfrm flipH="1">
            <a:off x="3221064" y="3859078"/>
            <a:ext cx="0" cy="945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F6E0D83-8AF3-47DA-830F-6C2C2282F704}"/>
              </a:ext>
            </a:extLst>
          </p:cNvPr>
          <p:cNvCxnSpPr/>
          <p:nvPr/>
        </p:nvCxnSpPr>
        <p:spPr>
          <a:xfrm>
            <a:off x="3221064" y="4804475"/>
            <a:ext cx="354604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9993BE3-0F3B-4520-8D9F-23B189F55655}"/>
              </a:ext>
            </a:extLst>
          </p:cNvPr>
          <p:cNvSpPr txBox="1"/>
          <p:nvPr/>
        </p:nvSpPr>
        <p:spPr>
          <a:xfrm>
            <a:off x="1720312" y="3266958"/>
            <a:ext cx="697627" cy="369332"/>
          </a:xfrm>
          <a:prstGeom prst="rect">
            <a:avLst/>
          </a:prstGeom>
          <a:noFill/>
        </p:spPr>
        <p:txBody>
          <a:bodyPr wrap="none" rtlCol="0">
            <a:spAutoFit/>
          </a:bodyPr>
          <a:lstStyle/>
          <a:p>
            <a:r>
              <a:rPr lang="en-US" i="1">
                <a:latin typeface="Times New Roman" panose="02020603050405020304" pitchFamily="18" charset="0"/>
                <a:cs typeface="Times New Roman" panose="02020603050405020304" pitchFamily="18" charset="0"/>
              </a:rPr>
              <a:t>parse</a:t>
            </a:r>
          </a:p>
        </p:txBody>
      </p:sp>
      <p:sp>
        <p:nvSpPr>
          <p:cNvPr id="19" name="Rectangle 18">
            <a:extLst>
              <a:ext uri="{FF2B5EF4-FFF2-40B4-BE49-F238E27FC236}">
                <a16:creationId xmlns:a16="http://schemas.microsoft.com/office/drawing/2014/main" id="{CB44CD1E-E0DC-433C-AC9D-EE32E4EDB559}"/>
              </a:ext>
            </a:extLst>
          </p:cNvPr>
          <p:cNvSpPr/>
          <p:nvPr/>
        </p:nvSpPr>
        <p:spPr>
          <a:xfrm>
            <a:off x="7335973" y="2439400"/>
            <a:ext cx="1379349" cy="445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Daffodil</a:t>
            </a:r>
          </a:p>
        </p:txBody>
      </p:sp>
      <p:sp>
        <p:nvSpPr>
          <p:cNvPr id="20" name="Rectangle: Folded Corner 19">
            <a:extLst>
              <a:ext uri="{FF2B5EF4-FFF2-40B4-BE49-F238E27FC236}">
                <a16:creationId xmlns:a16="http://schemas.microsoft.com/office/drawing/2014/main" id="{80C38070-1CF2-4FA4-863A-F8CD586CAECE}"/>
              </a:ext>
            </a:extLst>
          </p:cNvPr>
          <p:cNvSpPr/>
          <p:nvPr/>
        </p:nvSpPr>
        <p:spPr>
          <a:xfrm>
            <a:off x="9849805" y="2112958"/>
            <a:ext cx="1379344" cy="1115878"/>
          </a:xfrm>
          <a:prstGeom prst="foldedCorner">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schema</a:t>
            </a:r>
          </a:p>
        </p:txBody>
      </p:sp>
      <p:sp>
        <p:nvSpPr>
          <p:cNvPr id="21" name="TextBox 20">
            <a:extLst>
              <a:ext uri="{FF2B5EF4-FFF2-40B4-BE49-F238E27FC236}">
                <a16:creationId xmlns:a16="http://schemas.microsoft.com/office/drawing/2014/main" id="{5D396D6F-C70F-4BBA-87A4-3F5663E9E15B}"/>
              </a:ext>
            </a:extLst>
          </p:cNvPr>
          <p:cNvSpPr txBox="1"/>
          <p:nvPr/>
        </p:nvSpPr>
        <p:spPr>
          <a:xfrm>
            <a:off x="8808310" y="2292856"/>
            <a:ext cx="928459" cy="369332"/>
          </a:xfrm>
          <a:prstGeom prst="rect">
            <a:avLst/>
          </a:prstGeom>
          <a:noFill/>
        </p:spPr>
        <p:txBody>
          <a:bodyPr wrap="none" rtlCol="0">
            <a:spAutoFit/>
          </a:bodyPr>
          <a:lstStyle/>
          <a:p>
            <a:r>
              <a:rPr lang="en-US" i="1">
                <a:latin typeface="Times New Roman" panose="02020603050405020304" pitchFamily="18" charset="0"/>
                <a:cs typeface="Times New Roman" panose="02020603050405020304" pitchFamily="18" charset="0"/>
              </a:rPr>
              <a:t>unparse</a:t>
            </a:r>
          </a:p>
        </p:txBody>
      </p:sp>
      <p:cxnSp>
        <p:nvCxnSpPr>
          <p:cNvPr id="23" name="Straight Arrow Connector 22">
            <a:extLst>
              <a:ext uri="{FF2B5EF4-FFF2-40B4-BE49-F238E27FC236}">
                <a16:creationId xmlns:a16="http://schemas.microsoft.com/office/drawing/2014/main" id="{0BD1ED24-9768-49F1-A8F1-AFAE37AE4340}"/>
              </a:ext>
            </a:extLst>
          </p:cNvPr>
          <p:cNvCxnSpPr>
            <a:stCxn id="20" idx="1"/>
          </p:cNvCxnSpPr>
          <p:nvPr/>
        </p:nvCxnSpPr>
        <p:spPr>
          <a:xfrm flipH="1">
            <a:off x="8715322" y="2670897"/>
            <a:ext cx="113448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3AF1731-E07B-459B-A967-F3B169BF9FFE}"/>
              </a:ext>
            </a:extLst>
          </p:cNvPr>
          <p:cNvCxnSpPr>
            <a:cxnSpLocks/>
            <a:endCxn id="19" idx="2"/>
          </p:cNvCxnSpPr>
          <p:nvPr/>
        </p:nvCxnSpPr>
        <p:spPr>
          <a:xfrm flipV="1">
            <a:off x="8020589" y="2884976"/>
            <a:ext cx="0" cy="12840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2285F48-E510-427C-B880-6B50728DD304}"/>
              </a:ext>
            </a:extLst>
          </p:cNvPr>
          <p:cNvCxnSpPr>
            <a:cxnSpLocks/>
            <a:endCxn id="12" idx="2"/>
          </p:cNvCxnSpPr>
          <p:nvPr/>
        </p:nvCxnSpPr>
        <p:spPr>
          <a:xfrm flipH="1" flipV="1">
            <a:off x="8020589" y="1260675"/>
            <a:ext cx="2" cy="11787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61BA239-929A-4F2A-A0AD-C2669B6086E0}"/>
              </a:ext>
            </a:extLst>
          </p:cNvPr>
          <p:cNvPicPr>
            <a:picLocks noChangeAspect="1"/>
          </p:cNvPicPr>
          <p:nvPr/>
        </p:nvPicPr>
        <p:blipFill rotWithShape="1">
          <a:blip r:embed="rId2"/>
          <a:srcRect l="763" t="15441" r="51143" b="73439"/>
          <a:stretch/>
        </p:blipFill>
        <p:spPr>
          <a:xfrm>
            <a:off x="299576" y="1932727"/>
            <a:ext cx="5863635" cy="720257"/>
          </a:xfrm>
          <a:prstGeom prst="rect">
            <a:avLst/>
          </a:prstGeom>
          <a:ln>
            <a:solidFill>
              <a:schemeClr val="tx1"/>
            </a:solidFill>
          </a:ln>
        </p:spPr>
      </p:pic>
      <p:pic>
        <p:nvPicPr>
          <p:cNvPr id="12" name="Picture 11">
            <a:extLst>
              <a:ext uri="{FF2B5EF4-FFF2-40B4-BE49-F238E27FC236}">
                <a16:creationId xmlns:a16="http://schemas.microsoft.com/office/drawing/2014/main" id="{1EBF5DE1-DD12-4F64-91A9-3858F655AAD0}"/>
              </a:ext>
            </a:extLst>
          </p:cNvPr>
          <p:cNvPicPr>
            <a:picLocks noChangeAspect="1"/>
          </p:cNvPicPr>
          <p:nvPr/>
        </p:nvPicPr>
        <p:blipFill rotWithShape="1">
          <a:blip r:embed="rId3"/>
          <a:srcRect l="762" t="15483" r="51907" b="75587"/>
          <a:stretch/>
        </p:blipFill>
        <p:spPr>
          <a:xfrm>
            <a:off x="5135269" y="682337"/>
            <a:ext cx="5770639" cy="578338"/>
          </a:xfrm>
          <a:prstGeom prst="rect">
            <a:avLst/>
          </a:prstGeom>
          <a:ln>
            <a:solidFill>
              <a:schemeClr val="tx1"/>
            </a:solidFill>
          </a:ln>
        </p:spPr>
      </p:pic>
      <p:sp>
        <p:nvSpPr>
          <p:cNvPr id="22" name="Footer Placeholder 3">
            <a:extLst>
              <a:ext uri="{FF2B5EF4-FFF2-40B4-BE49-F238E27FC236}">
                <a16:creationId xmlns:a16="http://schemas.microsoft.com/office/drawing/2014/main" id="{E2D6AC0F-2DE2-4509-923D-B12DDE5EB69B}"/>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8185922"/>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9CBD3-2C12-454A-9938-C959C18279F9}"/>
              </a:ext>
            </a:extLst>
          </p:cNvPr>
          <p:cNvSpPr>
            <a:spLocks noGrp="1"/>
          </p:cNvSpPr>
          <p:nvPr>
            <p:ph type="ctrTitle" sz="quarter"/>
          </p:nvPr>
        </p:nvSpPr>
        <p:spPr/>
        <p:txBody>
          <a:bodyPr/>
          <a:lstStyle/>
          <a:p>
            <a:r>
              <a:rPr lang="en-US"/>
              <a:t>Two ways to express choice</a:t>
            </a:r>
          </a:p>
        </p:txBody>
      </p:sp>
    </p:spTree>
    <p:extLst>
      <p:ext uri="{BB962C8B-B14F-4D97-AF65-F5344CB8AC3E}">
        <p14:creationId xmlns:p14="http://schemas.microsoft.com/office/powerpoint/2010/main" val="382934158"/>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34D0F-AC6A-4DCC-94BD-2562B8BD57BC}"/>
              </a:ext>
            </a:extLst>
          </p:cNvPr>
          <p:cNvSpPr>
            <a:spLocks noGrp="1"/>
          </p:cNvSpPr>
          <p:nvPr>
            <p:ph type="title"/>
          </p:nvPr>
        </p:nvSpPr>
        <p:spPr/>
        <p:txBody>
          <a:bodyPr/>
          <a:lstStyle/>
          <a:p>
            <a:r>
              <a:rPr lang="en-US"/>
              <a:t>Two ways to express a choice ... are they equivalent? One preferred over the other?</a:t>
            </a:r>
          </a:p>
        </p:txBody>
      </p:sp>
      <p:sp>
        <p:nvSpPr>
          <p:cNvPr id="3" name="Content Placeholder 2">
            <a:extLst>
              <a:ext uri="{FF2B5EF4-FFF2-40B4-BE49-F238E27FC236}">
                <a16:creationId xmlns:a16="http://schemas.microsoft.com/office/drawing/2014/main" id="{BDB399B2-0A0E-413C-9D5E-893CDA2D494A}"/>
              </a:ext>
            </a:extLst>
          </p:cNvPr>
          <p:cNvSpPr>
            <a:spLocks noGrp="1"/>
          </p:cNvSpPr>
          <p:nvPr>
            <p:ph idx="1"/>
          </p:nvPr>
        </p:nvSpPr>
        <p:spPr>
          <a:xfrm>
            <a:off x="616449" y="1371602"/>
            <a:ext cx="11236720" cy="1806472"/>
          </a:xfrm>
        </p:spPr>
        <p:txBody>
          <a:bodyPr/>
          <a:lstStyle/>
          <a:p>
            <a:pPr>
              <a:lnSpc>
                <a:spcPct val="100000"/>
              </a:lnSpc>
            </a:pPr>
            <a:r>
              <a:rPr lang="en-US" dirty="0"/>
              <a:t>In the Windows EXE file format there is a portion of the file called the Optional_Header. Its first field is a “signature” field. The value of the signature field indicates whether the file is a 32-bit EXE file, a 64-bit EXE file, or a ROM image </a:t>
            </a:r>
            <a:r>
              <a:rPr lang="en-US"/>
              <a:t>file:</a:t>
            </a:r>
          </a:p>
        </p:txBody>
      </p:sp>
      <p:sp>
        <p:nvSpPr>
          <p:cNvPr id="4" name="Rectangle 3">
            <a:extLst>
              <a:ext uri="{FF2B5EF4-FFF2-40B4-BE49-F238E27FC236}">
                <a16:creationId xmlns:a16="http://schemas.microsoft.com/office/drawing/2014/main" id="{0FDDA87A-5843-47EF-9DCB-D05C8CB40957}"/>
              </a:ext>
            </a:extLst>
          </p:cNvPr>
          <p:cNvSpPr/>
          <p:nvPr/>
        </p:nvSpPr>
        <p:spPr>
          <a:xfrm>
            <a:off x="1761642" y="3026967"/>
            <a:ext cx="3244311" cy="2308324"/>
          </a:xfrm>
          <a:prstGeom prst="rect">
            <a:avLst/>
          </a:prstGeom>
          <a:ln>
            <a:solidFill>
              <a:schemeClr val="tx1"/>
            </a:solidFill>
          </a:ln>
        </p:spPr>
        <p:txBody>
          <a:bodyPr wrap="square">
            <a:spAutoFit/>
          </a:bodyPr>
          <a:lstStyle/>
          <a:p>
            <a:r>
              <a:rPr lang="en-US"/>
              <a:t>If the signature = 267 then</a:t>
            </a:r>
            <a:br>
              <a:rPr lang="en-US"/>
            </a:br>
            <a:r>
              <a:rPr lang="en-US"/>
              <a:t>    it is a 32-bit EXE file</a:t>
            </a:r>
            <a:br>
              <a:rPr lang="en-US"/>
            </a:br>
            <a:r>
              <a:rPr lang="en-US"/>
              <a:t>else if the signature = 523 then</a:t>
            </a:r>
            <a:br>
              <a:rPr lang="en-US"/>
            </a:br>
            <a:r>
              <a:rPr lang="en-US"/>
              <a:t>    it is a 64-bit EXE file</a:t>
            </a:r>
            <a:br>
              <a:rPr lang="en-US"/>
            </a:br>
            <a:r>
              <a:rPr lang="en-US"/>
              <a:t>else if the signature = 263 then</a:t>
            </a:r>
            <a:br>
              <a:rPr lang="en-US"/>
            </a:br>
            <a:r>
              <a:rPr lang="en-US"/>
              <a:t>    it is a ROM image</a:t>
            </a:r>
            <a:br>
              <a:rPr lang="en-US"/>
            </a:br>
            <a:r>
              <a:rPr lang="en-US"/>
              <a:t>else</a:t>
            </a:r>
            <a:br>
              <a:rPr lang="en-US"/>
            </a:br>
            <a:r>
              <a:rPr lang="en-US"/>
              <a:t>    error</a:t>
            </a:r>
          </a:p>
        </p:txBody>
      </p:sp>
      <p:sp>
        <p:nvSpPr>
          <p:cNvPr id="5" name="Content Placeholder 2">
            <a:extLst>
              <a:ext uri="{FF2B5EF4-FFF2-40B4-BE49-F238E27FC236}">
                <a16:creationId xmlns:a16="http://schemas.microsoft.com/office/drawing/2014/main" id="{751BA9A9-9B5A-4648-8E8E-75D2D40365D2}"/>
              </a:ext>
            </a:extLst>
          </p:cNvPr>
          <p:cNvSpPr txBox="1">
            <a:spLocks/>
          </p:cNvSpPr>
          <p:nvPr/>
        </p:nvSpPr>
        <p:spPr>
          <a:xfrm>
            <a:off x="771431" y="5486398"/>
            <a:ext cx="11236720" cy="1005842"/>
          </a:xfrm>
          <a:prstGeom prst="rect">
            <a:avLst/>
          </a:prstGeom>
        </p:spPr>
        <p:txBody>
          <a:bodyPr vert="horz" lIns="91440" tIns="45720" rIns="91440" bIns="45720" rtlCol="0">
            <a:noAutofit/>
          </a:bodyPr>
          <a:lstStyle>
            <a:lvl1pPr marL="308269" indent="-308269" algn="l" defTabSz="1216185" rtl="0" eaLnBrk="1" latinLnBrk="0" hangingPunct="1">
              <a:lnSpc>
                <a:spcPct val="90000"/>
              </a:lnSpc>
              <a:spcBef>
                <a:spcPts val="0"/>
              </a:spcBef>
              <a:spcAft>
                <a:spcPts val="798"/>
              </a:spcAft>
              <a:buClr>
                <a:schemeClr val="tx2"/>
              </a:buClr>
              <a:buSzPct val="120000"/>
              <a:buFont typeface="Wingdings" pitchFamily="2" charset="2"/>
              <a:buChar char="§"/>
              <a:defRPr lang="en-US" sz="2400" b="1" kern="1200" dirty="0" smtClean="0">
                <a:solidFill>
                  <a:schemeClr val="tx1"/>
                </a:solidFill>
                <a:latin typeface="Arial" pitchFamily="34" charset="0"/>
                <a:ea typeface="Verdana" pitchFamily="34" charset="0"/>
                <a:cs typeface="Arial" pitchFamily="34" charset="0"/>
              </a:defRPr>
            </a:lvl1pPr>
            <a:lvl2pPr marL="686216" marR="0" indent="-304046" algn="l" defTabSz="1216185" rtl="0" eaLnBrk="1" fontAlgn="auto" latinLnBrk="0" hangingPunct="1">
              <a:lnSpc>
                <a:spcPct val="90000"/>
              </a:lnSpc>
              <a:spcBef>
                <a:spcPts val="0"/>
              </a:spcBef>
              <a:spcAft>
                <a:spcPts val="798"/>
              </a:spcAft>
              <a:buClr>
                <a:schemeClr val="tx2"/>
              </a:buClr>
              <a:buSzTx/>
              <a:buFont typeface="Arial" pitchFamily="34" charset="0"/>
              <a:buChar char="–"/>
              <a:tabLst/>
              <a:defRPr lang="en-US" sz="2400" kern="1200">
                <a:solidFill>
                  <a:schemeClr val="tx1"/>
                </a:solidFill>
                <a:latin typeface="Arial" pitchFamily="34" charset="0"/>
                <a:ea typeface="Verdana" pitchFamily="34" charset="0"/>
                <a:cs typeface="Arial" pitchFamily="34" charset="0"/>
              </a:defRPr>
            </a:lvl2pPr>
            <a:lvl3pPr marL="994485" indent="-308269" algn="l" defTabSz="1216185" rtl="0" eaLnBrk="1" latinLnBrk="0" hangingPunct="1">
              <a:lnSpc>
                <a:spcPct val="90000"/>
              </a:lnSpc>
              <a:spcBef>
                <a:spcPts val="0"/>
              </a:spcBef>
              <a:spcAft>
                <a:spcPts val="798"/>
              </a:spcAft>
              <a:buClr>
                <a:schemeClr val="tx2"/>
              </a:buClr>
              <a:buSzPct val="110000"/>
              <a:buFont typeface="Wingdings" pitchFamily="2" charset="2"/>
              <a:buChar char="§"/>
              <a:defRPr lang="en-US" sz="2000" kern="1200" smtClean="0">
                <a:solidFill>
                  <a:schemeClr val="tx1"/>
                </a:solidFill>
                <a:latin typeface="Arial" pitchFamily="34" charset="0"/>
                <a:ea typeface="Verdana" pitchFamily="34" charset="0"/>
                <a:cs typeface="Arial" pitchFamily="34" charset="0"/>
              </a:defRPr>
            </a:lvl3pPr>
            <a:lvl4pPr marL="1486316" indent="-3429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smtClean="0">
                <a:solidFill>
                  <a:schemeClr val="tx1"/>
                </a:solidFill>
                <a:latin typeface="Arial" pitchFamily="34" charset="0"/>
                <a:ea typeface="Verdana" pitchFamily="34" charset="0"/>
                <a:cs typeface="Arial" pitchFamily="34" charset="0"/>
              </a:defRPr>
            </a:lvl4pPr>
            <a:lvl5pPr marL="2057400" indent="-2286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t>On the following slide </a:t>
            </a:r>
            <a:r>
              <a:rPr lang="en-US" dirty="0"/>
              <a:t>are two ways to express the choice. Are the two ways equivalent? Is one way preferred over the other</a:t>
            </a:r>
            <a:r>
              <a:rPr lang="en-US"/>
              <a:t>? </a:t>
            </a:r>
          </a:p>
        </p:txBody>
      </p:sp>
      <p:sp>
        <p:nvSpPr>
          <p:cNvPr id="6" name="Footer Placeholder 3">
            <a:extLst>
              <a:ext uri="{FF2B5EF4-FFF2-40B4-BE49-F238E27FC236}">
                <a16:creationId xmlns:a16="http://schemas.microsoft.com/office/drawing/2014/main" id="{2347F506-43E7-4953-BBBB-87BC08A4A499}"/>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905359923"/>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5EC5B69-A1E4-44EF-8EF9-8581282E0CAE}"/>
              </a:ext>
            </a:extLst>
          </p:cNvPr>
          <p:cNvGrpSpPr/>
          <p:nvPr/>
        </p:nvGrpSpPr>
        <p:grpSpPr>
          <a:xfrm>
            <a:off x="289304" y="335845"/>
            <a:ext cx="11701222" cy="6186309"/>
            <a:chOff x="289304" y="335845"/>
            <a:chExt cx="11701222" cy="6186309"/>
          </a:xfrm>
        </p:grpSpPr>
        <p:sp>
          <p:nvSpPr>
            <p:cNvPr id="6" name="Rectangle 5">
              <a:extLst>
                <a:ext uri="{FF2B5EF4-FFF2-40B4-BE49-F238E27FC236}">
                  <a16:creationId xmlns:a16="http://schemas.microsoft.com/office/drawing/2014/main" id="{427210D3-BE2C-471C-9FC5-AEA97BA6313D}"/>
                </a:ext>
              </a:extLst>
            </p:cNvPr>
            <p:cNvSpPr/>
            <p:nvPr/>
          </p:nvSpPr>
          <p:spPr>
            <a:xfrm>
              <a:off x="289304" y="335845"/>
              <a:ext cx="4530669" cy="6186309"/>
            </a:xfrm>
            <a:prstGeom prst="rect">
              <a:avLst/>
            </a:prstGeom>
            <a:ln>
              <a:solidFill>
                <a:schemeClr val="tx1"/>
              </a:solidFill>
            </a:ln>
          </p:spPr>
          <p:txBody>
            <a:bodyPr wrap="square">
              <a:spAutoFit/>
            </a:bodyPr>
            <a:lstStyle/>
            <a:p>
              <a:r>
                <a:rPr lang="en-US" sz="900">
                  <a:solidFill>
                    <a:srgbClr val="003296"/>
                  </a:solidFill>
                  <a:highlight>
                    <a:srgbClr val="FFFFFF"/>
                  </a:highlight>
                </a:rPr>
                <a:t>&lt;xs:element</a:t>
              </a:r>
              <a:r>
                <a:rPr lang="en-US" sz="900">
                  <a:solidFill>
                    <a:srgbClr val="F5844C"/>
                  </a:solidFill>
                  <a:highlight>
                    <a:srgbClr val="FFFFFF"/>
                  </a:highlight>
                </a:rPr>
                <a:t> name</a:t>
              </a:r>
              <a:r>
                <a:rPr lang="en-US" sz="900">
                  <a:solidFill>
                    <a:srgbClr val="FF8040"/>
                  </a:solidFill>
                  <a:highlight>
                    <a:srgbClr val="FFFFFF"/>
                  </a:highlight>
                </a:rPr>
                <a:t>=</a:t>
              </a:r>
              <a:r>
                <a:rPr lang="en-US" sz="900">
                  <a:solidFill>
                    <a:srgbClr val="993300"/>
                  </a:solidFill>
                  <a:highlight>
                    <a:srgbClr val="FFFFFF"/>
                  </a:highlight>
                </a:rPr>
                <a:t>"Optional_Header"</a:t>
              </a:r>
              <a:r>
                <a:rPr lang="en-US" sz="900">
                  <a:solidFill>
                    <a:srgbClr val="000096"/>
                  </a:solidFill>
                  <a:highlight>
                    <a:srgbClr val="FFFFFF"/>
                  </a:highlight>
                </a:rPr>
                <a:t>&gt;</a:t>
              </a:r>
              <a:br>
                <a:rPr lang="en-US" sz="900">
                  <a:solidFill>
                    <a:srgbClr val="000000"/>
                  </a:solidFill>
                  <a:highlight>
                    <a:srgbClr val="FFFFFF"/>
                  </a:highlight>
                </a:rPr>
              </a:br>
              <a:r>
                <a:rPr lang="en-US" sz="900">
                  <a:solidFill>
                    <a:srgbClr val="000000"/>
                  </a:solidFill>
                  <a:highlight>
                    <a:srgbClr val="FFFFFF"/>
                  </a:highlight>
                </a:rPr>
                <a:t>    </a:t>
              </a:r>
              <a:r>
                <a:rPr lang="en-US" sz="900">
                  <a:solidFill>
                    <a:srgbClr val="003296"/>
                  </a:solidFill>
                  <a:highlight>
                    <a:srgbClr val="FFFFFF"/>
                  </a:highlight>
                </a:rPr>
                <a:t>&lt;xs:complexType&gt;</a:t>
              </a:r>
              <a:br>
                <a:rPr lang="en-US" sz="900">
                  <a:solidFill>
                    <a:srgbClr val="000000"/>
                  </a:solidFill>
                  <a:highlight>
                    <a:srgbClr val="FFFFFF"/>
                  </a:highlight>
                </a:rPr>
              </a:br>
              <a:r>
                <a:rPr lang="en-US" sz="900">
                  <a:solidFill>
                    <a:srgbClr val="000000"/>
                  </a:solidFill>
                  <a:highlight>
                    <a:srgbClr val="FFFFFF"/>
                  </a:highlight>
                </a:rPr>
                <a:t>        </a:t>
              </a:r>
              <a:r>
                <a:rPr lang="en-US" sz="900">
                  <a:solidFill>
                    <a:srgbClr val="003296"/>
                  </a:solidFill>
                  <a:highlight>
                    <a:srgbClr val="FFFFFF"/>
                  </a:highlight>
                </a:rPr>
                <a:t>&lt;xs:sequence&gt;</a:t>
              </a:r>
              <a:br>
                <a:rPr lang="en-US" sz="900">
                  <a:solidFill>
                    <a:srgbClr val="000000"/>
                  </a:solidFill>
                  <a:highlight>
                    <a:srgbClr val="FFFFFF"/>
                  </a:highlight>
                </a:rPr>
              </a:br>
              <a:r>
                <a:rPr lang="en-US" sz="900">
                  <a:solidFill>
                    <a:srgbClr val="000000"/>
                  </a:solidFill>
                  <a:highlight>
                    <a:srgbClr val="FFFFFF"/>
                  </a:highlight>
                </a:rPr>
                <a:t>            </a:t>
              </a:r>
              <a:r>
                <a:rPr lang="en-US" sz="900">
                  <a:solidFill>
                    <a:srgbClr val="003296"/>
                  </a:solidFill>
                  <a:highlight>
                    <a:srgbClr val="FFFFFF"/>
                  </a:highlight>
                </a:rPr>
                <a:t>&lt;xs:sequence</a:t>
              </a:r>
              <a:r>
                <a:rPr lang="en-US" sz="900">
                  <a:solidFill>
                    <a:srgbClr val="F5844C"/>
                  </a:solidFill>
                  <a:highlight>
                    <a:srgbClr val="FFFFFF"/>
                  </a:highlight>
                </a:rPr>
                <a:t> dfdl:hiddenGroupRef</a:t>
              </a:r>
              <a:r>
                <a:rPr lang="en-US" sz="900">
                  <a:solidFill>
                    <a:srgbClr val="FF8040"/>
                  </a:solidFill>
                  <a:highlight>
                    <a:srgbClr val="FFFFFF"/>
                  </a:highlight>
                </a:rPr>
                <a:t>=</a:t>
              </a:r>
              <a:r>
                <a:rPr lang="en-US" sz="900">
                  <a:solidFill>
                    <a:srgbClr val="993300"/>
                  </a:solidFill>
                  <a:highlight>
                    <a:srgbClr val="FFFFFF"/>
                  </a:highlight>
                </a:rPr>
                <a:t>"hidden_optional_header_signature_Group"</a:t>
              </a:r>
              <a:r>
                <a:rPr lang="en-US" sz="900">
                  <a:solidFill>
                    <a:srgbClr val="F5844C"/>
                  </a:solidFill>
                  <a:highlight>
                    <a:srgbClr val="FFFFFF"/>
                  </a:highlight>
                </a:rPr>
                <a:t> </a:t>
              </a:r>
              <a:r>
                <a:rPr lang="en-US" sz="900">
                  <a:solidFill>
                    <a:srgbClr val="000096"/>
                  </a:solidFill>
                  <a:highlight>
                    <a:srgbClr val="FFFFFF"/>
                  </a:highlight>
                </a:rPr>
                <a:t>/&gt;</a:t>
              </a:r>
              <a:br>
                <a:rPr lang="en-US" sz="900">
                  <a:solidFill>
                    <a:srgbClr val="000000"/>
                  </a:solidFill>
                  <a:highlight>
                    <a:srgbClr val="FFFFFF"/>
                  </a:highlight>
                </a:rPr>
              </a:br>
              <a:r>
                <a:rPr lang="en-US" sz="900">
                  <a:solidFill>
                    <a:srgbClr val="000000"/>
                  </a:solidFill>
                  <a:highlight>
                    <a:srgbClr val="FFFFFF"/>
                  </a:highlight>
                </a:rPr>
                <a:t>            </a:t>
              </a:r>
              <a:r>
                <a:rPr lang="en-US" sz="900">
                  <a:solidFill>
                    <a:srgbClr val="003296"/>
                  </a:solidFill>
                  <a:highlight>
                    <a:srgbClr val="FFFFFF"/>
                  </a:highlight>
                </a:rPr>
                <a:t>&lt;xs:element</a:t>
              </a:r>
              <a:r>
                <a:rPr lang="en-US" sz="900">
                  <a:solidFill>
                    <a:srgbClr val="F5844C"/>
                  </a:solidFill>
                  <a:highlight>
                    <a:srgbClr val="FFFFFF"/>
                  </a:highlight>
                </a:rPr>
                <a:t> name</a:t>
              </a:r>
              <a:r>
                <a:rPr lang="en-US" sz="900">
                  <a:solidFill>
                    <a:srgbClr val="FF8040"/>
                  </a:solidFill>
                  <a:highlight>
                    <a:srgbClr val="FFFFFF"/>
                  </a:highlight>
                </a:rPr>
                <a:t>=</a:t>
              </a:r>
              <a:r>
                <a:rPr lang="en-US" sz="900">
                  <a:solidFill>
                    <a:srgbClr val="993300"/>
                  </a:solidFill>
                  <a:highlight>
                    <a:srgbClr val="FFFFFF"/>
                  </a:highlight>
                </a:rPr>
                <a:t>'Signature'</a:t>
              </a:r>
              <a:r>
                <a:rPr lang="en-US" sz="900">
                  <a:solidFill>
                    <a:srgbClr val="F5844C"/>
                  </a:solidFill>
                  <a:highlight>
                    <a:srgbClr val="FFFFFF"/>
                  </a:highlight>
                </a:rPr>
                <a:t> type</a:t>
              </a:r>
              <a:r>
                <a:rPr lang="en-US" sz="900">
                  <a:solidFill>
                    <a:srgbClr val="FF8040"/>
                  </a:solidFill>
                  <a:highlight>
                    <a:srgbClr val="FFFFFF"/>
                  </a:highlight>
                </a:rPr>
                <a:t>=</a:t>
              </a:r>
              <a:r>
                <a:rPr lang="en-US" sz="900">
                  <a:solidFill>
                    <a:srgbClr val="993300"/>
                  </a:solidFill>
                  <a:highlight>
                    <a:srgbClr val="FFFFFF"/>
                  </a:highlight>
                </a:rPr>
                <a:t>'xs:string'</a:t>
              </a:r>
              <a:r>
                <a:rPr lang="en-US" sz="900">
                  <a:solidFill>
                    <a:srgbClr val="F5844C"/>
                  </a:solidFill>
                  <a:highlight>
                    <a:srgbClr val="FFFFFF"/>
                  </a:highlight>
                </a:rPr>
                <a:t> dfdl:inputValueCalc</a:t>
              </a:r>
              <a:r>
                <a:rPr lang="en-US" sz="900">
                  <a:solidFill>
                    <a:srgbClr val="FF8040"/>
                  </a:solidFill>
                  <a:highlight>
                    <a:srgbClr val="FFFFFF"/>
                  </a:highlight>
                </a:rPr>
                <a:t>=</a:t>
              </a:r>
              <a:r>
                <a:rPr lang="en-US" sz="900">
                  <a:solidFill>
                    <a:srgbClr val="993300"/>
                  </a:solidFill>
                  <a:highlight>
                    <a:srgbClr val="FFFFFF"/>
                  </a:highlight>
                </a:rPr>
                <a:t>'{</a:t>
              </a:r>
              <a:br>
                <a:rPr lang="en-US" sz="900">
                  <a:solidFill>
                    <a:srgbClr val="000000"/>
                  </a:solidFill>
                  <a:highlight>
                    <a:srgbClr val="FFFFFF"/>
                  </a:highlight>
                </a:rPr>
              </a:br>
              <a:r>
                <a:rPr lang="en-US" sz="900">
                  <a:solidFill>
                    <a:srgbClr val="993300"/>
                  </a:solidFill>
                  <a:highlight>
                    <a:srgbClr val="FFFFFF"/>
                  </a:highlight>
                </a:rPr>
                <a:t>                if (../Hidden_signature eq 267) then "this is a 32 bit file" </a:t>
              </a:r>
              <a:br>
                <a:rPr lang="en-US" sz="900">
                  <a:solidFill>
                    <a:srgbClr val="000000"/>
                  </a:solidFill>
                  <a:highlight>
                    <a:srgbClr val="FFFFFF"/>
                  </a:highlight>
                </a:rPr>
              </a:br>
              <a:r>
                <a:rPr lang="en-US" sz="900">
                  <a:solidFill>
                    <a:srgbClr val="993300"/>
                  </a:solidFill>
                  <a:highlight>
                    <a:srgbClr val="FFFFFF"/>
                  </a:highlight>
                </a:rPr>
                <a:t>                else if (../Hidden_signature eq 523) then "this is a 64 bit file"</a:t>
              </a:r>
              <a:br>
                <a:rPr lang="en-US" sz="900">
                  <a:solidFill>
                    <a:srgbClr val="000000"/>
                  </a:solidFill>
                  <a:highlight>
                    <a:srgbClr val="FFFFFF"/>
                  </a:highlight>
                </a:rPr>
              </a:br>
              <a:r>
                <a:rPr lang="en-US" sz="900">
                  <a:solidFill>
                    <a:srgbClr val="993300"/>
                  </a:solidFill>
                  <a:highlight>
                    <a:srgbClr val="FFFFFF"/>
                  </a:highlight>
                </a:rPr>
                <a:t>                else if (../Hidden_signature eq 263) then "this file is a ROM image"</a:t>
              </a:r>
              <a:br>
                <a:rPr lang="en-US" sz="900">
                  <a:solidFill>
                    <a:srgbClr val="000000"/>
                  </a:solidFill>
                  <a:highlight>
                    <a:srgbClr val="FFFFFF"/>
                  </a:highlight>
                </a:rPr>
              </a:br>
              <a:r>
                <a:rPr lang="en-US" sz="900">
                  <a:solidFill>
                    <a:srgbClr val="993300"/>
                  </a:solidFill>
                  <a:highlight>
                    <a:srgbClr val="FFFFFF"/>
                  </a:highlight>
                </a:rPr>
                <a:t>                else fn:error("The optional header has an unknown signature value")}’</a:t>
              </a:r>
              <a:r>
                <a:rPr lang="en-US" sz="900">
                  <a:solidFill>
                    <a:srgbClr val="000000"/>
                  </a:solidFill>
                  <a:highlight>
                    <a:srgbClr val="FFFFFF"/>
                  </a:highlight>
                </a:rPr>
                <a:t> </a:t>
              </a:r>
              <a:r>
                <a:rPr lang="en-US" sz="900">
                  <a:solidFill>
                    <a:srgbClr val="000096"/>
                  </a:solidFill>
                  <a:highlight>
                    <a:srgbClr val="FFFFFF"/>
                  </a:highlight>
                </a:rPr>
                <a:t>/&gt;</a:t>
              </a:r>
              <a:br>
                <a:rPr lang="en-US" sz="900">
                  <a:solidFill>
                    <a:srgbClr val="000000"/>
                  </a:solidFill>
                  <a:highlight>
                    <a:srgbClr val="FFFFFF"/>
                  </a:highlight>
                </a:rPr>
              </a:br>
              <a:r>
                <a:rPr lang="en-US" sz="900">
                  <a:solidFill>
                    <a:srgbClr val="000000"/>
                  </a:solidFill>
                  <a:highlight>
                    <a:srgbClr val="FFFFFF"/>
                  </a:highlight>
                </a:rPr>
                <a:t>            </a:t>
              </a:r>
              <a:r>
                <a:rPr lang="en-US" sz="900">
                  <a:solidFill>
                    <a:srgbClr val="003296"/>
                  </a:solidFill>
                  <a:highlight>
                    <a:srgbClr val="FFFFFF"/>
                  </a:highlight>
                </a:rPr>
                <a:t>&lt;xs:choice&gt;</a:t>
              </a:r>
              <a:br>
                <a:rPr lang="en-US" sz="900">
                  <a:solidFill>
                    <a:srgbClr val="000000"/>
                  </a:solidFill>
                  <a:highlight>
                    <a:srgbClr val="FFFFFF"/>
                  </a:highlight>
                </a:rPr>
              </a:br>
              <a:r>
                <a:rPr lang="en-US" sz="900">
                  <a:solidFill>
                    <a:srgbClr val="000000"/>
                  </a:solidFill>
                  <a:highlight>
                    <a:srgbClr val="FFFFFF"/>
                  </a:highlight>
                </a:rPr>
                <a:t>                </a:t>
              </a:r>
              <a:r>
                <a:rPr lang="en-US" sz="900">
                  <a:solidFill>
                    <a:srgbClr val="003296"/>
                  </a:solidFill>
                  <a:highlight>
                    <a:srgbClr val="FFFFFF"/>
                  </a:highlight>
                </a:rPr>
                <a:t>&lt;xs:sequence&gt;</a:t>
              </a:r>
              <a:br>
                <a:rPr lang="en-US" sz="900">
                  <a:solidFill>
                    <a:srgbClr val="000000"/>
                  </a:solidFill>
                  <a:highlight>
                    <a:srgbClr val="FFFFFF"/>
                  </a:highlight>
                </a:rPr>
              </a:br>
              <a:r>
                <a:rPr lang="en-US" sz="900">
                  <a:solidFill>
                    <a:srgbClr val="000000"/>
                  </a:solidFill>
                  <a:highlight>
                    <a:srgbClr val="FFFFFF"/>
                  </a:highlight>
                </a:rPr>
                <a:t>                    </a:t>
              </a:r>
              <a:r>
                <a:rPr lang="en-US" sz="900">
                  <a:solidFill>
                    <a:srgbClr val="003296"/>
                  </a:solidFill>
                  <a:highlight>
                    <a:srgbClr val="FFFFFF"/>
                  </a:highlight>
                </a:rPr>
                <a:t>&lt;xs:annotation&gt;</a:t>
              </a:r>
              <a:br>
                <a:rPr lang="en-US" sz="900">
                  <a:solidFill>
                    <a:srgbClr val="000000"/>
                  </a:solidFill>
                  <a:highlight>
                    <a:srgbClr val="FFFFFF"/>
                  </a:highlight>
                </a:rPr>
              </a:br>
              <a:r>
                <a:rPr lang="en-US" sz="900">
                  <a:solidFill>
                    <a:srgbClr val="000000"/>
                  </a:solidFill>
                  <a:highlight>
                    <a:srgbClr val="FFFFFF"/>
                  </a:highlight>
                </a:rPr>
                <a:t>                        </a:t>
              </a:r>
              <a:r>
                <a:rPr lang="en-US" sz="900">
                  <a:solidFill>
                    <a:srgbClr val="003296"/>
                  </a:solidFill>
                  <a:highlight>
                    <a:srgbClr val="FFFFFF"/>
                  </a:highlight>
                </a:rPr>
                <a:t>&lt;xs:appinfo</a:t>
              </a:r>
              <a:r>
                <a:rPr lang="en-US" sz="900">
                  <a:solidFill>
                    <a:srgbClr val="F5844C"/>
                  </a:solidFill>
                  <a:highlight>
                    <a:srgbClr val="FFFFFF"/>
                  </a:highlight>
                </a:rPr>
                <a:t> source</a:t>
              </a:r>
              <a:r>
                <a:rPr lang="en-US" sz="900">
                  <a:solidFill>
                    <a:srgbClr val="FF8040"/>
                  </a:solidFill>
                  <a:highlight>
                    <a:srgbClr val="FFFFFF"/>
                  </a:highlight>
                </a:rPr>
                <a:t>=</a:t>
              </a:r>
              <a:r>
                <a:rPr lang="en-US" sz="900">
                  <a:solidFill>
                    <a:srgbClr val="993300"/>
                  </a:solidFill>
                  <a:highlight>
                    <a:srgbClr val="FFFFFF"/>
                  </a:highlight>
                </a:rPr>
                <a:t>"http://www.ogf.org/dfdl/"</a:t>
              </a:r>
              <a:r>
                <a:rPr lang="en-US" sz="900">
                  <a:solidFill>
                    <a:srgbClr val="000096"/>
                  </a:solidFill>
                  <a:highlight>
                    <a:srgbClr val="FFFFFF"/>
                  </a:highlight>
                </a:rPr>
                <a:t>&gt;</a:t>
              </a:r>
              <a:br>
                <a:rPr lang="en-US" sz="900">
                  <a:solidFill>
                    <a:srgbClr val="000000"/>
                  </a:solidFill>
                  <a:highlight>
                    <a:srgbClr val="FFFFFF"/>
                  </a:highlight>
                </a:rPr>
              </a:br>
              <a:r>
                <a:rPr lang="en-US" sz="900">
                  <a:solidFill>
                    <a:srgbClr val="000000"/>
                  </a:solidFill>
                  <a:highlight>
                    <a:srgbClr val="FFFFFF"/>
                  </a:highlight>
                </a:rPr>
                <a:t>                            </a:t>
              </a:r>
              <a:r>
                <a:rPr lang="en-US" sz="900">
                  <a:solidFill>
                    <a:srgbClr val="000096"/>
                  </a:solidFill>
                  <a:highlight>
                    <a:srgbClr val="FFFFFF"/>
                  </a:highlight>
                </a:rPr>
                <a:t>&lt;dfdl:discriminator</a:t>
              </a:r>
              <a:r>
                <a:rPr lang="en-US" sz="900">
                  <a:solidFill>
                    <a:srgbClr val="F5844C"/>
                  </a:solidFill>
                  <a:highlight>
                    <a:srgbClr val="FFFFFF"/>
                  </a:highlight>
                </a:rPr>
                <a:t> test</a:t>
              </a:r>
              <a:r>
                <a:rPr lang="en-US" sz="900">
                  <a:solidFill>
                    <a:srgbClr val="FF8040"/>
                  </a:solidFill>
                  <a:highlight>
                    <a:srgbClr val="FFFFFF"/>
                  </a:highlight>
                </a:rPr>
                <a:t>=</a:t>
              </a:r>
              <a:r>
                <a:rPr lang="en-US" sz="900">
                  <a:solidFill>
                    <a:srgbClr val="993300"/>
                  </a:solidFill>
                  <a:highlight>
                    <a:srgbClr val="FFFFFF"/>
                  </a:highlight>
                </a:rPr>
                <a:t>"{Hidden_signature eq 267}"</a:t>
              </a:r>
              <a:r>
                <a:rPr lang="en-US" sz="900">
                  <a:solidFill>
                    <a:srgbClr val="F5844C"/>
                  </a:solidFill>
                  <a:highlight>
                    <a:srgbClr val="FFFFFF"/>
                  </a:highlight>
                </a:rPr>
                <a:t> </a:t>
              </a:r>
              <a:r>
                <a:rPr lang="en-US" sz="900">
                  <a:solidFill>
                    <a:srgbClr val="000096"/>
                  </a:solidFill>
                  <a:highlight>
                    <a:srgbClr val="FFFFFF"/>
                  </a:highlight>
                </a:rPr>
                <a:t>/&gt;</a:t>
              </a:r>
              <a:br>
                <a:rPr lang="en-US" sz="900">
                  <a:solidFill>
                    <a:srgbClr val="000000"/>
                  </a:solidFill>
                  <a:highlight>
                    <a:srgbClr val="FFFFFF"/>
                  </a:highlight>
                </a:rPr>
              </a:br>
              <a:r>
                <a:rPr lang="en-US" sz="900">
                  <a:solidFill>
                    <a:srgbClr val="000000"/>
                  </a:solidFill>
                  <a:highlight>
                    <a:srgbClr val="FFFFFF"/>
                  </a:highlight>
                </a:rPr>
                <a:t>                        </a:t>
              </a:r>
              <a:r>
                <a:rPr lang="en-US" sz="900">
                  <a:solidFill>
                    <a:srgbClr val="003296"/>
                  </a:solidFill>
                  <a:highlight>
                    <a:srgbClr val="FFFFFF"/>
                  </a:highlight>
                </a:rPr>
                <a:t>&lt;/xs:appinfo&gt;</a:t>
              </a:r>
              <a:br>
                <a:rPr lang="en-US" sz="900">
                  <a:solidFill>
                    <a:srgbClr val="000000"/>
                  </a:solidFill>
                  <a:highlight>
                    <a:srgbClr val="FFFFFF"/>
                  </a:highlight>
                </a:rPr>
              </a:br>
              <a:r>
                <a:rPr lang="en-US" sz="900">
                  <a:solidFill>
                    <a:srgbClr val="000000"/>
                  </a:solidFill>
                  <a:highlight>
                    <a:srgbClr val="FFFFFF"/>
                  </a:highlight>
                </a:rPr>
                <a:t>                    </a:t>
              </a:r>
              <a:r>
                <a:rPr lang="en-US" sz="900">
                  <a:solidFill>
                    <a:srgbClr val="003296"/>
                  </a:solidFill>
                  <a:highlight>
                    <a:srgbClr val="FFFFFF"/>
                  </a:highlight>
                </a:rPr>
                <a:t>&lt;/xs:annotation&gt;</a:t>
              </a:r>
              <a:br>
                <a:rPr lang="en-US" sz="900">
                  <a:solidFill>
                    <a:srgbClr val="000000"/>
                  </a:solidFill>
                  <a:highlight>
                    <a:srgbClr val="FFFFFF"/>
                  </a:highlight>
                </a:rPr>
              </a:br>
              <a:r>
                <a:rPr lang="en-US" sz="900">
                  <a:solidFill>
                    <a:srgbClr val="000000"/>
                  </a:solidFill>
                  <a:highlight>
                    <a:srgbClr val="FFFFFF"/>
                  </a:highlight>
                </a:rPr>
                <a:t>                    </a:t>
              </a:r>
              <a:r>
                <a:rPr lang="en-US" sz="900">
                  <a:solidFill>
                    <a:srgbClr val="003296"/>
                  </a:solidFill>
                  <a:highlight>
                    <a:srgbClr val="FFFFFF"/>
                  </a:highlight>
                </a:rPr>
                <a:t>&lt;xs:element</a:t>
              </a:r>
              <a:r>
                <a:rPr lang="en-US" sz="900">
                  <a:solidFill>
                    <a:srgbClr val="F5844C"/>
                  </a:solidFill>
                  <a:highlight>
                    <a:srgbClr val="FFFFFF"/>
                  </a:highlight>
                </a:rPr>
                <a:t> name</a:t>
              </a:r>
              <a:r>
                <a:rPr lang="en-US" sz="900">
                  <a:solidFill>
                    <a:srgbClr val="FF8040"/>
                  </a:solidFill>
                  <a:highlight>
                    <a:srgbClr val="FFFFFF"/>
                  </a:highlight>
                </a:rPr>
                <a:t>=</a:t>
              </a:r>
              <a:r>
                <a:rPr lang="en-US" sz="900">
                  <a:solidFill>
                    <a:srgbClr val="993300"/>
                  </a:solidFill>
                  <a:highlight>
                    <a:srgbClr val="FFFFFF"/>
                  </a:highlight>
                </a:rPr>
                <a:t>'Optional_Header_Fields_for_32_bit_File'</a:t>
              </a:r>
              <a:r>
                <a:rPr lang="en-US" sz="900">
                  <a:solidFill>
                    <a:srgbClr val="000096"/>
                  </a:solidFill>
                  <a:highlight>
                    <a:srgbClr val="FFFFFF"/>
                  </a:highlight>
                </a:rPr>
                <a:t>&gt;</a:t>
              </a:r>
              <a:br>
                <a:rPr lang="en-US" sz="900">
                  <a:solidFill>
                    <a:srgbClr val="000000"/>
                  </a:solidFill>
                  <a:highlight>
                    <a:srgbClr val="FFFFFF"/>
                  </a:highlight>
                </a:rPr>
              </a:br>
              <a:r>
                <a:rPr lang="en-US" sz="900">
                  <a:solidFill>
                    <a:srgbClr val="000000"/>
                  </a:solidFill>
                  <a:highlight>
                    <a:srgbClr val="FFFFFF"/>
                  </a:highlight>
                </a:rPr>
                <a:t>                        </a:t>
              </a:r>
              <a:r>
                <a:rPr lang="en-US" sz="900">
                  <a:solidFill>
                    <a:srgbClr val="003296"/>
                  </a:solidFill>
                  <a:highlight>
                    <a:srgbClr val="FFFFFF"/>
                  </a:highlight>
                </a:rPr>
                <a:t>&lt;xs:complexType&gt;&lt;xs:sequence&gt;</a:t>
              </a:r>
              <a:r>
                <a:rPr lang="en-US" sz="900">
                  <a:solidFill>
                    <a:srgbClr val="000000"/>
                  </a:solidFill>
                  <a:highlight>
                    <a:srgbClr val="FFFFFF"/>
                  </a:highlight>
                </a:rPr>
                <a:t>...</a:t>
              </a:r>
              <a:r>
                <a:rPr lang="en-US" sz="900">
                  <a:solidFill>
                    <a:srgbClr val="003296"/>
                  </a:solidFill>
                  <a:highlight>
                    <a:srgbClr val="FFFFFF"/>
                  </a:highlight>
                </a:rPr>
                <a:t>&lt;/xs:sequence&gt;&lt;/xs:complexType&gt;</a:t>
              </a:r>
              <a:br>
                <a:rPr lang="en-US" sz="900">
                  <a:solidFill>
                    <a:srgbClr val="000000"/>
                  </a:solidFill>
                  <a:highlight>
                    <a:srgbClr val="FFFFFF"/>
                  </a:highlight>
                </a:rPr>
              </a:br>
              <a:r>
                <a:rPr lang="en-US" sz="900">
                  <a:solidFill>
                    <a:srgbClr val="000000"/>
                  </a:solidFill>
                  <a:highlight>
                    <a:srgbClr val="FFFFFF"/>
                  </a:highlight>
                </a:rPr>
                <a:t>                    </a:t>
              </a:r>
              <a:r>
                <a:rPr lang="en-US" sz="900">
                  <a:solidFill>
                    <a:srgbClr val="003296"/>
                  </a:solidFill>
                  <a:highlight>
                    <a:srgbClr val="FFFFFF"/>
                  </a:highlight>
                </a:rPr>
                <a:t>&lt;/xs:element&gt;</a:t>
              </a:r>
              <a:br>
                <a:rPr lang="en-US" sz="900">
                  <a:solidFill>
                    <a:srgbClr val="000000"/>
                  </a:solidFill>
                  <a:highlight>
                    <a:srgbClr val="FFFFFF"/>
                  </a:highlight>
                </a:rPr>
              </a:br>
              <a:r>
                <a:rPr lang="en-US" sz="900">
                  <a:solidFill>
                    <a:srgbClr val="000000"/>
                  </a:solidFill>
                  <a:highlight>
                    <a:srgbClr val="FFFFFF"/>
                  </a:highlight>
                </a:rPr>
                <a:t>                </a:t>
              </a:r>
              <a:r>
                <a:rPr lang="en-US" sz="900">
                  <a:solidFill>
                    <a:srgbClr val="003296"/>
                  </a:solidFill>
                  <a:highlight>
                    <a:srgbClr val="FFFFFF"/>
                  </a:highlight>
                </a:rPr>
                <a:t>&lt;/xs:sequence&gt;</a:t>
              </a:r>
              <a:br>
                <a:rPr lang="en-US" sz="900">
                  <a:solidFill>
                    <a:srgbClr val="000000"/>
                  </a:solidFill>
                  <a:highlight>
                    <a:srgbClr val="FFFFFF"/>
                  </a:highlight>
                </a:rPr>
              </a:br>
              <a:r>
                <a:rPr lang="en-US" sz="900">
                  <a:solidFill>
                    <a:srgbClr val="000000"/>
                  </a:solidFill>
                  <a:highlight>
                    <a:srgbClr val="FFFFFF"/>
                  </a:highlight>
                </a:rPr>
                <a:t>                </a:t>
              </a:r>
              <a:r>
                <a:rPr lang="en-US" sz="900">
                  <a:solidFill>
                    <a:srgbClr val="003296"/>
                  </a:solidFill>
                  <a:highlight>
                    <a:srgbClr val="FFFFFF"/>
                  </a:highlight>
                </a:rPr>
                <a:t>&lt;xs:sequence&gt;</a:t>
              </a:r>
              <a:br>
                <a:rPr lang="en-US" sz="900">
                  <a:solidFill>
                    <a:srgbClr val="000000"/>
                  </a:solidFill>
                  <a:highlight>
                    <a:srgbClr val="FFFFFF"/>
                  </a:highlight>
                </a:rPr>
              </a:br>
              <a:r>
                <a:rPr lang="en-US" sz="900">
                  <a:solidFill>
                    <a:srgbClr val="000000"/>
                  </a:solidFill>
                  <a:highlight>
                    <a:srgbClr val="FFFFFF"/>
                  </a:highlight>
                </a:rPr>
                <a:t>                    </a:t>
              </a:r>
              <a:r>
                <a:rPr lang="en-US" sz="900">
                  <a:solidFill>
                    <a:srgbClr val="003296"/>
                  </a:solidFill>
                  <a:highlight>
                    <a:srgbClr val="FFFFFF"/>
                  </a:highlight>
                </a:rPr>
                <a:t>&lt;xs:annotation&gt;</a:t>
              </a:r>
              <a:br>
                <a:rPr lang="en-US" sz="900">
                  <a:solidFill>
                    <a:srgbClr val="000000"/>
                  </a:solidFill>
                  <a:highlight>
                    <a:srgbClr val="FFFFFF"/>
                  </a:highlight>
                </a:rPr>
              </a:br>
              <a:r>
                <a:rPr lang="en-US" sz="900">
                  <a:solidFill>
                    <a:srgbClr val="000000"/>
                  </a:solidFill>
                  <a:highlight>
                    <a:srgbClr val="FFFFFF"/>
                  </a:highlight>
                </a:rPr>
                <a:t>                        </a:t>
              </a:r>
              <a:r>
                <a:rPr lang="en-US" sz="900">
                  <a:solidFill>
                    <a:srgbClr val="003296"/>
                  </a:solidFill>
                  <a:highlight>
                    <a:srgbClr val="FFFFFF"/>
                  </a:highlight>
                </a:rPr>
                <a:t>&lt;xs:appinfo</a:t>
              </a:r>
              <a:r>
                <a:rPr lang="en-US" sz="900">
                  <a:solidFill>
                    <a:srgbClr val="F5844C"/>
                  </a:solidFill>
                  <a:highlight>
                    <a:srgbClr val="FFFFFF"/>
                  </a:highlight>
                </a:rPr>
                <a:t> source</a:t>
              </a:r>
              <a:r>
                <a:rPr lang="en-US" sz="900">
                  <a:solidFill>
                    <a:srgbClr val="FF8040"/>
                  </a:solidFill>
                  <a:highlight>
                    <a:srgbClr val="FFFFFF"/>
                  </a:highlight>
                </a:rPr>
                <a:t>=</a:t>
              </a:r>
              <a:r>
                <a:rPr lang="en-US" sz="900">
                  <a:solidFill>
                    <a:srgbClr val="993300"/>
                  </a:solidFill>
                  <a:highlight>
                    <a:srgbClr val="FFFFFF"/>
                  </a:highlight>
                </a:rPr>
                <a:t>"http://www.ogf.org/dfdl/"</a:t>
              </a:r>
              <a:r>
                <a:rPr lang="en-US" sz="900">
                  <a:solidFill>
                    <a:srgbClr val="000096"/>
                  </a:solidFill>
                  <a:highlight>
                    <a:srgbClr val="FFFFFF"/>
                  </a:highlight>
                </a:rPr>
                <a:t>&gt;</a:t>
              </a:r>
              <a:br>
                <a:rPr lang="en-US" sz="900">
                  <a:solidFill>
                    <a:srgbClr val="000000"/>
                  </a:solidFill>
                  <a:highlight>
                    <a:srgbClr val="FFFFFF"/>
                  </a:highlight>
                </a:rPr>
              </a:br>
              <a:r>
                <a:rPr lang="en-US" sz="900">
                  <a:solidFill>
                    <a:srgbClr val="000000"/>
                  </a:solidFill>
                  <a:highlight>
                    <a:srgbClr val="FFFFFF"/>
                  </a:highlight>
                </a:rPr>
                <a:t>                            </a:t>
              </a:r>
              <a:r>
                <a:rPr lang="en-US" sz="900">
                  <a:solidFill>
                    <a:srgbClr val="000096"/>
                  </a:solidFill>
                  <a:highlight>
                    <a:srgbClr val="FFFFFF"/>
                  </a:highlight>
                </a:rPr>
                <a:t>&lt;dfdl:discriminator</a:t>
              </a:r>
              <a:r>
                <a:rPr lang="en-US" sz="900">
                  <a:solidFill>
                    <a:srgbClr val="F5844C"/>
                  </a:solidFill>
                  <a:highlight>
                    <a:srgbClr val="FFFFFF"/>
                  </a:highlight>
                </a:rPr>
                <a:t> test</a:t>
              </a:r>
              <a:r>
                <a:rPr lang="en-US" sz="900">
                  <a:solidFill>
                    <a:srgbClr val="FF8040"/>
                  </a:solidFill>
                  <a:highlight>
                    <a:srgbClr val="FFFFFF"/>
                  </a:highlight>
                </a:rPr>
                <a:t>=</a:t>
              </a:r>
              <a:r>
                <a:rPr lang="en-US" sz="900">
                  <a:solidFill>
                    <a:srgbClr val="993300"/>
                  </a:solidFill>
                  <a:highlight>
                    <a:srgbClr val="FFFFFF"/>
                  </a:highlight>
                </a:rPr>
                <a:t>"{Hidden_signature eq 523}"</a:t>
              </a:r>
              <a:r>
                <a:rPr lang="en-US" sz="900">
                  <a:solidFill>
                    <a:srgbClr val="000096"/>
                  </a:solidFill>
                  <a:highlight>
                    <a:srgbClr val="FFFFFF"/>
                  </a:highlight>
                </a:rPr>
                <a:t>/&gt;</a:t>
              </a:r>
              <a:br>
                <a:rPr lang="en-US" sz="900">
                  <a:solidFill>
                    <a:srgbClr val="000000"/>
                  </a:solidFill>
                  <a:highlight>
                    <a:srgbClr val="FFFFFF"/>
                  </a:highlight>
                </a:rPr>
              </a:br>
              <a:r>
                <a:rPr lang="en-US" sz="900">
                  <a:solidFill>
                    <a:srgbClr val="000000"/>
                  </a:solidFill>
                  <a:highlight>
                    <a:srgbClr val="FFFFFF"/>
                  </a:highlight>
                </a:rPr>
                <a:t>                        </a:t>
              </a:r>
              <a:r>
                <a:rPr lang="en-US" sz="900">
                  <a:solidFill>
                    <a:srgbClr val="003296"/>
                  </a:solidFill>
                  <a:highlight>
                    <a:srgbClr val="FFFFFF"/>
                  </a:highlight>
                </a:rPr>
                <a:t>&lt;/xs:appinfo&gt;</a:t>
              </a:r>
              <a:br>
                <a:rPr lang="en-US" sz="900">
                  <a:solidFill>
                    <a:srgbClr val="000000"/>
                  </a:solidFill>
                  <a:highlight>
                    <a:srgbClr val="FFFFFF"/>
                  </a:highlight>
                </a:rPr>
              </a:br>
              <a:r>
                <a:rPr lang="en-US" sz="900">
                  <a:solidFill>
                    <a:srgbClr val="000000"/>
                  </a:solidFill>
                  <a:highlight>
                    <a:srgbClr val="FFFFFF"/>
                  </a:highlight>
                </a:rPr>
                <a:t>                    </a:t>
              </a:r>
              <a:r>
                <a:rPr lang="en-US" sz="900">
                  <a:solidFill>
                    <a:srgbClr val="003296"/>
                  </a:solidFill>
                  <a:highlight>
                    <a:srgbClr val="FFFFFF"/>
                  </a:highlight>
                </a:rPr>
                <a:t>&lt;/xs:annotation&gt;</a:t>
              </a:r>
              <a:br>
                <a:rPr lang="en-US" sz="900">
                  <a:solidFill>
                    <a:srgbClr val="000000"/>
                  </a:solidFill>
                  <a:highlight>
                    <a:srgbClr val="FFFFFF"/>
                  </a:highlight>
                </a:rPr>
              </a:br>
              <a:r>
                <a:rPr lang="en-US" sz="900">
                  <a:solidFill>
                    <a:srgbClr val="000000"/>
                  </a:solidFill>
                  <a:highlight>
                    <a:srgbClr val="FFFFFF"/>
                  </a:highlight>
                </a:rPr>
                <a:t>                    </a:t>
              </a:r>
              <a:r>
                <a:rPr lang="en-US" sz="900">
                  <a:solidFill>
                    <a:srgbClr val="003296"/>
                  </a:solidFill>
                  <a:highlight>
                    <a:srgbClr val="FFFFFF"/>
                  </a:highlight>
                </a:rPr>
                <a:t>&lt;xs:element</a:t>
              </a:r>
              <a:r>
                <a:rPr lang="en-US" sz="900">
                  <a:solidFill>
                    <a:srgbClr val="F5844C"/>
                  </a:solidFill>
                  <a:highlight>
                    <a:srgbClr val="FFFFFF"/>
                  </a:highlight>
                </a:rPr>
                <a:t> name</a:t>
              </a:r>
              <a:r>
                <a:rPr lang="en-US" sz="900">
                  <a:solidFill>
                    <a:srgbClr val="FF8040"/>
                  </a:solidFill>
                  <a:highlight>
                    <a:srgbClr val="FFFFFF"/>
                  </a:highlight>
                </a:rPr>
                <a:t>=</a:t>
              </a:r>
              <a:r>
                <a:rPr lang="en-US" sz="900">
                  <a:solidFill>
                    <a:srgbClr val="993300"/>
                  </a:solidFill>
                  <a:highlight>
                    <a:srgbClr val="FFFFFF"/>
                  </a:highlight>
                </a:rPr>
                <a:t>'Optional_Header_Fields_for_64_bit_File'</a:t>
              </a:r>
              <a:r>
                <a:rPr lang="en-US" sz="900">
                  <a:solidFill>
                    <a:srgbClr val="000096"/>
                  </a:solidFill>
                  <a:highlight>
                    <a:srgbClr val="FFFFFF"/>
                  </a:highlight>
                </a:rPr>
                <a:t>&gt;</a:t>
              </a:r>
              <a:br>
                <a:rPr lang="en-US" sz="900">
                  <a:solidFill>
                    <a:srgbClr val="000000"/>
                  </a:solidFill>
                  <a:highlight>
                    <a:srgbClr val="FFFFFF"/>
                  </a:highlight>
                </a:rPr>
              </a:br>
              <a:r>
                <a:rPr lang="en-US" sz="900">
                  <a:solidFill>
                    <a:srgbClr val="000000"/>
                  </a:solidFill>
                  <a:highlight>
                    <a:srgbClr val="FFFFFF"/>
                  </a:highlight>
                </a:rPr>
                <a:t>                        </a:t>
              </a:r>
              <a:r>
                <a:rPr lang="en-US" sz="900">
                  <a:solidFill>
                    <a:srgbClr val="003296"/>
                  </a:solidFill>
                  <a:highlight>
                    <a:srgbClr val="FFFFFF"/>
                  </a:highlight>
                </a:rPr>
                <a:t>&lt;xs:complexType&gt;&lt;xs:sequence&gt;</a:t>
              </a:r>
              <a:r>
                <a:rPr lang="en-US" sz="900">
                  <a:solidFill>
                    <a:srgbClr val="000000"/>
                  </a:solidFill>
                  <a:highlight>
                    <a:srgbClr val="FFFFFF"/>
                  </a:highlight>
                </a:rPr>
                <a:t>...</a:t>
              </a:r>
              <a:r>
                <a:rPr lang="en-US" sz="900">
                  <a:solidFill>
                    <a:srgbClr val="003296"/>
                  </a:solidFill>
                  <a:highlight>
                    <a:srgbClr val="FFFFFF"/>
                  </a:highlight>
                </a:rPr>
                <a:t>&lt;/xs:sequence&gt;&lt;/xs:complexType&gt;</a:t>
              </a:r>
              <a:br>
                <a:rPr lang="en-US" sz="900">
                  <a:solidFill>
                    <a:srgbClr val="000000"/>
                  </a:solidFill>
                  <a:highlight>
                    <a:srgbClr val="FFFFFF"/>
                  </a:highlight>
                </a:rPr>
              </a:br>
              <a:r>
                <a:rPr lang="en-US" sz="900">
                  <a:solidFill>
                    <a:srgbClr val="000000"/>
                  </a:solidFill>
                  <a:highlight>
                    <a:srgbClr val="FFFFFF"/>
                  </a:highlight>
                </a:rPr>
                <a:t>                    </a:t>
              </a:r>
              <a:r>
                <a:rPr lang="en-US" sz="900">
                  <a:solidFill>
                    <a:srgbClr val="003296"/>
                  </a:solidFill>
                  <a:highlight>
                    <a:srgbClr val="FFFFFF"/>
                  </a:highlight>
                </a:rPr>
                <a:t>&lt;/xs:element&gt;</a:t>
              </a:r>
              <a:br>
                <a:rPr lang="en-US" sz="900">
                  <a:solidFill>
                    <a:srgbClr val="000000"/>
                  </a:solidFill>
                  <a:highlight>
                    <a:srgbClr val="FFFFFF"/>
                  </a:highlight>
                </a:rPr>
              </a:br>
              <a:r>
                <a:rPr lang="en-US" sz="900">
                  <a:solidFill>
                    <a:srgbClr val="000000"/>
                  </a:solidFill>
                  <a:highlight>
                    <a:srgbClr val="FFFFFF"/>
                  </a:highlight>
                </a:rPr>
                <a:t>                </a:t>
              </a:r>
              <a:r>
                <a:rPr lang="en-US" sz="900">
                  <a:solidFill>
                    <a:srgbClr val="003296"/>
                  </a:solidFill>
                  <a:highlight>
                    <a:srgbClr val="FFFFFF"/>
                  </a:highlight>
                </a:rPr>
                <a:t>&lt;/xs:sequence&gt;</a:t>
              </a:r>
              <a:br>
                <a:rPr lang="en-US" sz="900">
                  <a:solidFill>
                    <a:srgbClr val="000000"/>
                  </a:solidFill>
                  <a:highlight>
                    <a:srgbClr val="FFFFFF"/>
                  </a:highlight>
                </a:rPr>
              </a:br>
              <a:r>
                <a:rPr lang="en-US" sz="900">
                  <a:solidFill>
                    <a:srgbClr val="000000"/>
                  </a:solidFill>
                  <a:highlight>
                    <a:srgbClr val="FFFFFF"/>
                  </a:highlight>
                </a:rPr>
                <a:t>                </a:t>
              </a:r>
              <a:r>
                <a:rPr lang="en-US" sz="900">
                  <a:solidFill>
                    <a:srgbClr val="003296"/>
                  </a:solidFill>
                  <a:highlight>
                    <a:srgbClr val="FFFFFF"/>
                  </a:highlight>
                </a:rPr>
                <a:t>&lt;xs:sequence&gt;</a:t>
              </a:r>
              <a:br>
                <a:rPr lang="en-US" sz="900">
                  <a:solidFill>
                    <a:srgbClr val="000000"/>
                  </a:solidFill>
                  <a:highlight>
                    <a:srgbClr val="FFFFFF"/>
                  </a:highlight>
                </a:rPr>
              </a:br>
              <a:r>
                <a:rPr lang="en-US" sz="900">
                  <a:solidFill>
                    <a:srgbClr val="000000"/>
                  </a:solidFill>
                  <a:highlight>
                    <a:srgbClr val="FFFFFF"/>
                  </a:highlight>
                </a:rPr>
                <a:t>                    </a:t>
              </a:r>
              <a:r>
                <a:rPr lang="en-US" sz="900">
                  <a:solidFill>
                    <a:srgbClr val="003296"/>
                  </a:solidFill>
                  <a:highlight>
                    <a:srgbClr val="FFFFFF"/>
                  </a:highlight>
                </a:rPr>
                <a:t>&lt;xs:annotation&gt;</a:t>
              </a:r>
              <a:br>
                <a:rPr lang="en-US" sz="900">
                  <a:solidFill>
                    <a:srgbClr val="000000"/>
                  </a:solidFill>
                  <a:highlight>
                    <a:srgbClr val="FFFFFF"/>
                  </a:highlight>
                </a:rPr>
              </a:br>
              <a:r>
                <a:rPr lang="en-US" sz="900">
                  <a:solidFill>
                    <a:srgbClr val="000000"/>
                  </a:solidFill>
                  <a:highlight>
                    <a:srgbClr val="FFFFFF"/>
                  </a:highlight>
                </a:rPr>
                <a:t>                        </a:t>
              </a:r>
              <a:r>
                <a:rPr lang="en-US" sz="900">
                  <a:solidFill>
                    <a:srgbClr val="003296"/>
                  </a:solidFill>
                  <a:highlight>
                    <a:srgbClr val="FFFFFF"/>
                  </a:highlight>
                </a:rPr>
                <a:t>&lt;xs:appinfo</a:t>
              </a:r>
              <a:r>
                <a:rPr lang="en-US" sz="900">
                  <a:solidFill>
                    <a:srgbClr val="F5844C"/>
                  </a:solidFill>
                  <a:highlight>
                    <a:srgbClr val="FFFFFF"/>
                  </a:highlight>
                </a:rPr>
                <a:t> source</a:t>
              </a:r>
              <a:r>
                <a:rPr lang="en-US" sz="900">
                  <a:solidFill>
                    <a:srgbClr val="FF8040"/>
                  </a:solidFill>
                  <a:highlight>
                    <a:srgbClr val="FFFFFF"/>
                  </a:highlight>
                </a:rPr>
                <a:t>=</a:t>
              </a:r>
              <a:r>
                <a:rPr lang="en-US" sz="900">
                  <a:solidFill>
                    <a:srgbClr val="993300"/>
                  </a:solidFill>
                  <a:highlight>
                    <a:srgbClr val="FFFFFF"/>
                  </a:highlight>
                </a:rPr>
                <a:t>"http://www.ogf.org/dfdl/"</a:t>
              </a:r>
              <a:r>
                <a:rPr lang="en-US" sz="900">
                  <a:solidFill>
                    <a:srgbClr val="000096"/>
                  </a:solidFill>
                  <a:highlight>
                    <a:srgbClr val="FFFFFF"/>
                  </a:highlight>
                </a:rPr>
                <a:t>&gt;</a:t>
              </a:r>
              <a:br>
                <a:rPr lang="en-US" sz="900">
                  <a:solidFill>
                    <a:srgbClr val="000000"/>
                  </a:solidFill>
                  <a:highlight>
                    <a:srgbClr val="FFFFFF"/>
                  </a:highlight>
                </a:rPr>
              </a:br>
              <a:r>
                <a:rPr lang="en-US" sz="900">
                  <a:solidFill>
                    <a:srgbClr val="000000"/>
                  </a:solidFill>
                  <a:highlight>
                    <a:srgbClr val="FFFFFF"/>
                  </a:highlight>
                </a:rPr>
                <a:t>                            </a:t>
              </a:r>
              <a:r>
                <a:rPr lang="en-US" sz="900">
                  <a:solidFill>
                    <a:srgbClr val="000096"/>
                  </a:solidFill>
                  <a:highlight>
                    <a:srgbClr val="FFFFFF"/>
                  </a:highlight>
                </a:rPr>
                <a:t>&lt;dfdl:discriminator</a:t>
              </a:r>
              <a:r>
                <a:rPr lang="en-US" sz="900">
                  <a:solidFill>
                    <a:srgbClr val="F5844C"/>
                  </a:solidFill>
                  <a:highlight>
                    <a:srgbClr val="FFFFFF"/>
                  </a:highlight>
                </a:rPr>
                <a:t> test</a:t>
              </a:r>
              <a:r>
                <a:rPr lang="en-US" sz="900">
                  <a:solidFill>
                    <a:srgbClr val="FF8040"/>
                  </a:solidFill>
                  <a:highlight>
                    <a:srgbClr val="FFFFFF"/>
                  </a:highlight>
                </a:rPr>
                <a:t>=</a:t>
              </a:r>
              <a:r>
                <a:rPr lang="en-US" sz="900">
                  <a:solidFill>
                    <a:srgbClr val="993300"/>
                  </a:solidFill>
                  <a:highlight>
                    <a:srgbClr val="FFFFFF"/>
                  </a:highlight>
                </a:rPr>
                <a:t>"{Hidden_signature eq 263}"</a:t>
              </a:r>
              <a:r>
                <a:rPr lang="en-US" sz="900">
                  <a:solidFill>
                    <a:srgbClr val="000096"/>
                  </a:solidFill>
                  <a:highlight>
                    <a:srgbClr val="FFFFFF"/>
                  </a:highlight>
                </a:rPr>
                <a:t>/&gt;</a:t>
              </a:r>
              <a:br>
                <a:rPr lang="en-US" sz="900">
                  <a:solidFill>
                    <a:srgbClr val="000000"/>
                  </a:solidFill>
                  <a:highlight>
                    <a:srgbClr val="FFFFFF"/>
                  </a:highlight>
                </a:rPr>
              </a:br>
              <a:r>
                <a:rPr lang="en-US" sz="900">
                  <a:solidFill>
                    <a:srgbClr val="000000"/>
                  </a:solidFill>
                  <a:highlight>
                    <a:srgbClr val="FFFFFF"/>
                  </a:highlight>
                </a:rPr>
                <a:t>                        </a:t>
              </a:r>
              <a:r>
                <a:rPr lang="en-US" sz="900">
                  <a:solidFill>
                    <a:srgbClr val="003296"/>
                  </a:solidFill>
                  <a:highlight>
                    <a:srgbClr val="FFFFFF"/>
                  </a:highlight>
                </a:rPr>
                <a:t>&lt;/xs:appinfo&gt;</a:t>
              </a:r>
              <a:br>
                <a:rPr lang="en-US" sz="900">
                  <a:solidFill>
                    <a:srgbClr val="000000"/>
                  </a:solidFill>
                  <a:highlight>
                    <a:srgbClr val="FFFFFF"/>
                  </a:highlight>
                </a:rPr>
              </a:br>
              <a:r>
                <a:rPr lang="en-US" sz="900">
                  <a:solidFill>
                    <a:srgbClr val="000000"/>
                  </a:solidFill>
                  <a:highlight>
                    <a:srgbClr val="FFFFFF"/>
                  </a:highlight>
                </a:rPr>
                <a:t>                    </a:t>
              </a:r>
              <a:r>
                <a:rPr lang="en-US" sz="900">
                  <a:solidFill>
                    <a:srgbClr val="003296"/>
                  </a:solidFill>
                  <a:highlight>
                    <a:srgbClr val="FFFFFF"/>
                  </a:highlight>
                </a:rPr>
                <a:t>&lt;/xs:annotation&gt;</a:t>
              </a:r>
              <a:br>
                <a:rPr lang="en-US" sz="900">
                  <a:solidFill>
                    <a:srgbClr val="000000"/>
                  </a:solidFill>
                  <a:highlight>
                    <a:srgbClr val="FFFFFF"/>
                  </a:highlight>
                </a:rPr>
              </a:br>
              <a:r>
                <a:rPr lang="en-US" sz="900">
                  <a:solidFill>
                    <a:srgbClr val="000000"/>
                  </a:solidFill>
                  <a:highlight>
                    <a:srgbClr val="FFFFFF"/>
                  </a:highlight>
                </a:rPr>
                <a:t>                    </a:t>
              </a:r>
              <a:r>
                <a:rPr lang="en-US" sz="900">
                  <a:solidFill>
                    <a:srgbClr val="003296"/>
                  </a:solidFill>
                  <a:highlight>
                    <a:srgbClr val="FFFFFF"/>
                  </a:highlight>
                </a:rPr>
                <a:t>&lt;xs:element</a:t>
              </a:r>
              <a:r>
                <a:rPr lang="en-US" sz="900">
                  <a:solidFill>
                    <a:srgbClr val="F5844C"/>
                  </a:solidFill>
                  <a:highlight>
                    <a:srgbClr val="FFFFFF"/>
                  </a:highlight>
                </a:rPr>
                <a:t> name</a:t>
              </a:r>
              <a:r>
                <a:rPr lang="en-US" sz="900">
                  <a:solidFill>
                    <a:srgbClr val="FF8040"/>
                  </a:solidFill>
                  <a:highlight>
                    <a:srgbClr val="FFFFFF"/>
                  </a:highlight>
                </a:rPr>
                <a:t>=</a:t>
              </a:r>
              <a:r>
                <a:rPr lang="en-US" sz="900">
                  <a:solidFill>
                    <a:srgbClr val="993300"/>
                  </a:solidFill>
                  <a:highlight>
                    <a:srgbClr val="FFFFFF"/>
                  </a:highlight>
                </a:rPr>
                <a:t>'Optional_Header_Fields_for_ROM_Image_File'</a:t>
              </a:r>
              <a:r>
                <a:rPr lang="en-US" sz="900">
                  <a:solidFill>
                    <a:srgbClr val="000096"/>
                  </a:solidFill>
                  <a:highlight>
                    <a:srgbClr val="FFFFFF"/>
                  </a:highlight>
                </a:rPr>
                <a:t>&gt;</a:t>
              </a:r>
              <a:br>
                <a:rPr lang="en-US" sz="900">
                  <a:solidFill>
                    <a:srgbClr val="000000"/>
                  </a:solidFill>
                  <a:highlight>
                    <a:srgbClr val="FFFFFF"/>
                  </a:highlight>
                </a:rPr>
              </a:br>
              <a:r>
                <a:rPr lang="en-US" sz="900">
                  <a:solidFill>
                    <a:srgbClr val="000000"/>
                  </a:solidFill>
                  <a:highlight>
                    <a:srgbClr val="FFFFFF"/>
                  </a:highlight>
                </a:rPr>
                <a:t>                        </a:t>
              </a:r>
              <a:r>
                <a:rPr lang="en-US" sz="900">
                  <a:solidFill>
                    <a:srgbClr val="003296"/>
                  </a:solidFill>
                  <a:highlight>
                    <a:srgbClr val="FFFFFF"/>
                  </a:highlight>
                </a:rPr>
                <a:t>&lt;xs:complexType&gt;&lt;xs:sequence&gt;</a:t>
              </a:r>
              <a:r>
                <a:rPr lang="en-US" sz="900">
                  <a:solidFill>
                    <a:srgbClr val="000000"/>
                  </a:solidFill>
                  <a:highlight>
                    <a:srgbClr val="FFFFFF"/>
                  </a:highlight>
                </a:rPr>
                <a:t>...</a:t>
              </a:r>
              <a:r>
                <a:rPr lang="en-US" sz="900">
                  <a:solidFill>
                    <a:srgbClr val="003296"/>
                  </a:solidFill>
                  <a:highlight>
                    <a:srgbClr val="FFFFFF"/>
                  </a:highlight>
                </a:rPr>
                <a:t>&lt;/xs:sequence&gt;&lt;/xs:complexType&gt;</a:t>
              </a:r>
              <a:br>
                <a:rPr lang="en-US" sz="900">
                  <a:solidFill>
                    <a:srgbClr val="000000"/>
                  </a:solidFill>
                  <a:highlight>
                    <a:srgbClr val="FFFFFF"/>
                  </a:highlight>
                </a:rPr>
              </a:br>
              <a:r>
                <a:rPr lang="en-US" sz="900">
                  <a:solidFill>
                    <a:srgbClr val="000000"/>
                  </a:solidFill>
                  <a:highlight>
                    <a:srgbClr val="FFFFFF"/>
                  </a:highlight>
                </a:rPr>
                <a:t>                    </a:t>
              </a:r>
              <a:r>
                <a:rPr lang="en-US" sz="900">
                  <a:solidFill>
                    <a:srgbClr val="003296"/>
                  </a:solidFill>
                  <a:highlight>
                    <a:srgbClr val="FFFFFF"/>
                  </a:highlight>
                </a:rPr>
                <a:t>&lt;/xs:element&gt;</a:t>
              </a:r>
              <a:br>
                <a:rPr lang="en-US" sz="900">
                  <a:solidFill>
                    <a:srgbClr val="000000"/>
                  </a:solidFill>
                  <a:highlight>
                    <a:srgbClr val="FFFFFF"/>
                  </a:highlight>
                </a:rPr>
              </a:br>
              <a:r>
                <a:rPr lang="en-US" sz="900">
                  <a:solidFill>
                    <a:srgbClr val="000000"/>
                  </a:solidFill>
                  <a:highlight>
                    <a:srgbClr val="FFFFFF"/>
                  </a:highlight>
                </a:rPr>
                <a:t>                </a:t>
              </a:r>
              <a:r>
                <a:rPr lang="en-US" sz="900">
                  <a:solidFill>
                    <a:srgbClr val="003296"/>
                  </a:solidFill>
                  <a:highlight>
                    <a:srgbClr val="FFFFFF"/>
                  </a:highlight>
                </a:rPr>
                <a:t>&lt;/xs:sequence&gt;</a:t>
              </a:r>
              <a:br>
                <a:rPr lang="en-US" sz="900">
                  <a:solidFill>
                    <a:srgbClr val="000000"/>
                  </a:solidFill>
                  <a:highlight>
                    <a:srgbClr val="FFFFFF"/>
                  </a:highlight>
                </a:rPr>
              </a:br>
              <a:r>
                <a:rPr lang="en-US" sz="900">
                  <a:solidFill>
                    <a:srgbClr val="000000"/>
                  </a:solidFill>
                  <a:highlight>
                    <a:srgbClr val="FFFFFF"/>
                  </a:highlight>
                </a:rPr>
                <a:t>            </a:t>
              </a:r>
              <a:r>
                <a:rPr lang="en-US" sz="900">
                  <a:solidFill>
                    <a:srgbClr val="003296"/>
                  </a:solidFill>
                  <a:highlight>
                    <a:srgbClr val="FFFFFF"/>
                  </a:highlight>
                </a:rPr>
                <a:t>&lt;/xs:choice&gt;</a:t>
              </a:r>
              <a:br>
                <a:rPr lang="en-US" sz="900">
                  <a:solidFill>
                    <a:srgbClr val="000000"/>
                  </a:solidFill>
                  <a:highlight>
                    <a:srgbClr val="FFFFFF"/>
                  </a:highlight>
                </a:rPr>
              </a:br>
              <a:r>
                <a:rPr lang="en-US" sz="900">
                  <a:solidFill>
                    <a:srgbClr val="000000"/>
                  </a:solidFill>
                  <a:highlight>
                    <a:srgbClr val="FFFFFF"/>
                  </a:highlight>
                </a:rPr>
                <a:t>        </a:t>
              </a:r>
              <a:r>
                <a:rPr lang="en-US" sz="900">
                  <a:solidFill>
                    <a:srgbClr val="003296"/>
                  </a:solidFill>
                  <a:highlight>
                    <a:srgbClr val="FFFFFF"/>
                  </a:highlight>
                </a:rPr>
                <a:t>&lt;/xs:sequence&gt;</a:t>
              </a:r>
              <a:br>
                <a:rPr lang="en-US" sz="900">
                  <a:solidFill>
                    <a:srgbClr val="000000"/>
                  </a:solidFill>
                  <a:highlight>
                    <a:srgbClr val="FFFFFF"/>
                  </a:highlight>
                </a:rPr>
              </a:br>
              <a:r>
                <a:rPr lang="en-US" sz="900">
                  <a:solidFill>
                    <a:srgbClr val="000000"/>
                  </a:solidFill>
                  <a:highlight>
                    <a:srgbClr val="FFFFFF"/>
                  </a:highlight>
                </a:rPr>
                <a:t>    </a:t>
              </a:r>
              <a:r>
                <a:rPr lang="en-US" sz="900">
                  <a:solidFill>
                    <a:srgbClr val="003296"/>
                  </a:solidFill>
                  <a:highlight>
                    <a:srgbClr val="FFFFFF"/>
                  </a:highlight>
                </a:rPr>
                <a:t>&lt;/xs:complexType&gt;</a:t>
              </a:r>
              <a:br>
                <a:rPr lang="en-US" sz="900">
                  <a:solidFill>
                    <a:srgbClr val="000000"/>
                  </a:solidFill>
                  <a:highlight>
                    <a:srgbClr val="FFFFFF"/>
                  </a:highlight>
                </a:rPr>
              </a:br>
              <a:r>
                <a:rPr lang="en-US" sz="900">
                  <a:solidFill>
                    <a:srgbClr val="003296"/>
                  </a:solidFill>
                  <a:highlight>
                    <a:srgbClr val="FFFFFF"/>
                  </a:highlight>
                </a:rPr>
                <a:t>&lt;/xs:element&gt;</a:t>
              </a:r>
              <a:endParaRPr lang="en-US" sz="900"/>
            </a:p>
          </p:txBody>
        </p:sp>
        <p:sp>
          <p:nvSpPr>
            <p:cNvPr id="7" name="Rectangle 6">
              <a:extLst>
                <a:ext uri="{FF2B5EF4-FFF2-40B4-BE49-F238E27FC236}">
                  <a16:creationId xmlns:a16="http://schemas.microsoft.com/office/drawing/2014/main" id="{F9C28435-65CE-4834-83B9-F8ECC119B043}"/>
                </a:ext>
              </a:extLst>
            </p:cNvPr>
            <p:cNvSpPr/>
            <p:nvPr/>
          </p:nvSpPr>
          <p:spPr>
            <a:xfrm>
              <a:off x="4938803" y="335845"/>
              <a:ext cx="7051723" cy="4108817"/>
            </a:xfrm>
            <a:prstGeom prst="rect">
              <a:avLst/>
            </a:prstGeom>
            <a:ln>
              <a:solidFill>
                <a:schemeClr val="tx1"/>
              </a:solidFill>
            </a:ln>
          </p:spPr>
          <p:txBody>
            <a:bodyPr wrap="square">
              <a:spAutoFit/>
            </a:bodyPr>
            <a:lstStyle/>
            <a:p>
              <a:r>
                <a:rPr lang="en-US" sz="900">
                  <a:solidFill>
                    <a:srgbClr val="003296"/>
                  </a:solidFill>
                  <a:highlight>
                    <a:srgbClr val="FFFFFF"/>
                  </a:highlight>
                </a:rPr>
                <a:t>&lt;xs:element</a:t>
              </a:r>
              <a:r>
                <a:rPr lang="en-US" sz="900">
                  <a:solidFill>
                    <a:srgbClr val="F5844C"/>
                  </a:solidFill>
                  <a:highlight>
                    <a:srgbClr val="FFFFFF"/>
                  </a:highlight>
                </a:rPr>
                <a:t> name</a:t>
              </a:r>
              <a:r>
                <a:rPr lang="en-US" sz="900">
                  <a:solidFill>
                    <a:srgbClr val="FF8040"/>
                  </a:solidFill>
                  <a:highlight>
                    <a:srgbClr val="FFFFFF"/>
                  </a:highlight>
                </a:rPr>
                <a:t>=</a:t>
              </a:r>
              <a:r>
                <a:rPr lang="en-US" sz="900">
                  <a:solidFill>
                    <a:srgbClr val="993300"/>
                  </a:solidFill>
                  <a:highlight>
                    <a:srgbClr val="FFFFFF"/>
                  </a:highlight>
                </a:rPr>
                <a:t>"Optional_Header"</a:t>
              </a:r>
              <a:r>
                <a:rPr lang="en-US" sz="900">
                  <a:solidFill>
                    <a:srgbClr val="000096"/>
                  </a:solidFill>
                  <a:highlight>
                    <a:srgbClr val="FFFFFF"/>
                  </a:highlight>
                </a:rPr>
                <a:t>&gt;</a:t>
              </a:r>
              <a:br>
                <a:rPr lang="en-US" sz="900">
                  <a:solidFill>
                    <a:srgbClr val="000000"/>
                  </a:solidFill>
                  <a:highlight>
                    <a:srgbClr val="FFFFFF"/>
                  </a:highlight>
                </a:rPr>
              </a:br>
              <a:r>
                <a:rPr lang="en-US" sz="900">
                  <a:solidFill>
                    <a:srgbClr val="000000"/>
                  </a:solidFill>
                  <a:highlight>
                    <a:srgbClr val="FFFFFF"/>
                  </a:highlight>
                </a:rPr>
                <a:t>    </a:t>
              </a:r>
              <a:r>
                <a:rPr lang="en-US" sz="900">
                  <a:solidFill>
                    <a:srgbClr val="003296"/>
                  </a:solidFill>
                  <a:highlight>
                    <a:srgbClr val="FFFFFF"/>
                  </a:highlight>
                </a:rPr>
                <a:t>&lt;xs:complexType&gt;</a:t>
              </a:r>
              <a:br>
                <a:rPr lang="en-US" sz="900">
                  <a:solidFill>
                    <a:srgbClr val="000000"/>
                  </a:solidFill>
                  <a:highlight>
                    <a:srgbClr val="FFFFFF"/>
                  </a:highlight>
                </a:rPr>
              </a:br>
              <a:r>
                <a:rPr lang="en-US" sz="900">
                  <a:solidFill>
                    <a:srgbClr val="000000"/>
                  </a:solidFill>
                  <a:highlight>
                    <a:srgbClr val="FFFFFF"/>
                  </a:highlight>
                </a:rPr>
                <a:t>        </a:t>
              </a:r>
              <a:r>
                <a:rPr lang="en-US" sz="900">
                  <a:solidFill>
                    <a:srgbClr val="003296"/>
                  </a:solidFill>
                  <a:highlight>
                    <a:srgbClr val="FFFFFF"/>
                  </a:highlight>
                </a:rPr>
                <a:t>&lt;xs:sequence&gt;</a:t>
              </a:r>
              <a:br>
                <a:rPr lang="en-US" sz="900">
                  <a:solidFill>
                    <a:srgbClr val="000000"/>
                  </a:solidFill>
                  <a:highlight>
                    <a:srgbClr val="FFFFFF"/>
                  </a:highlight>
                </a:rPr>
              </a:br>
              <a:r>
                <a:rPr lang="en-US" sz="900">
                  <a:solidFill>
                    <a:srgbClr val="000000"/>
                  </a:solidFill>
                  <a:highlight>
                    <a:srgbClr val="FFFFFF"/>
                  </a:highlight>
                </a:rPr>
                <a:t>            </a:t>
              </a:r>
              <a:r>
                <a:rPr lang="en-US" sz="900">
                  <a:solidFill>
                    <a:srgbClr val="003296"/>
                  </a:solidFill>
                  <a:highlight>
                    <a:srgbClr val="FFFFFF"/>
                  </a:highlight>
                </a:rPr>
                <a:t>&lt;xs:sequence</a:t>
              </a:r>
              <a:r>
                <a:rPr lang="en-US" sz="900">
                  <a:solidFill>
                    <a:srgbClr val="F5844C"/>
                  </a:solidFill>
                  <a:highlight>
                    <a:srgbClr val="FFFFFF"/>
                  </a:highlight>
                </a:rPr>
                <a:t> dfdl:hiddenGroupRef</a:t>
              </a:r>
              <a:r>
                <a:rPr lang="en-US" sz="900">
                  <a:solidFill>
                    <a:srgbClr val="FF8040"/>
                  </a:solidFill>
                  <a:highlight>
                    <a:srgbClr val="FFFFFF"/>
                  </a:highlight>
                </a:rPr>
                <a:t>=</a:t>
              </a:r>
              <a:r>
                <a:rPr lang="en-US" sz="900">
                  <a:solidFill>
                    <a:srgbClr val="993300"/>
                  </a:solidFill>
                  <a:highlight>
                    <a:srgbClr val="FFFFFF"/>
                  </a:highlight>
                </a:rPr>
                <a:t>"hidden_optional_header_signature_Group"</a:t>
              </a:r>
              <a:r>
                <a:rPr lang="en-US" sz="900">
                  <a:solidFill>
                    <a:srgbClr val="F5844C"/>
                  </a:solidFill>
                  <a:highlight>
                    <a:srgbClr val="FFFFFF"/>
                  </a:highlight>
                </a:rPr>
                <a:t> </a:t>
              </a:r>
              <a:r>
                <a:rPr lang="en-US" sz="900">
                  <a:solidFill>
                    <a:srgbClr val="000096"/>
                  </a:solidFill>
                  <a:highlight>
                    <a:srgbClr val="FFFFFF"/>
                  </a:highlight>
                </a:rPr>
                <a:t>/&gt;</a:t>
              </a:r>
              <a:br>
                <a:rPr lang="en-US" sz="900">
                  <a:solidFill>
                    <a:srgbClr val="000000"/>
                  </a:solidFill>
                  <a:highlight>
                    <a:srgbClr val="FFFFFF"/>
                  </a:highlight>
                </a:rPr>
              </a:br>
              <a:r>
                <a:rPr lang="en-US" sz="900">
                  <a:solidFill>
                    <a:srgbClr val="000000"/>
                  </a:solidFill>
                  <a:highlight>
                    <a:srgbClr val="FFFFFF"/>
                  </a:highlight>
                </a:rPr>
                <a:t>            </a:t>
              </a:r>
              <a:r>
                <a:rPr lang="en-US" sz="900">
                  <a:solidFill>
                    <a:srgbClr val="003296"/>
                  </a:solidFill>
                  <a:highlight>
                    <a:srgbClr val="FFFFFF"/>
                  </a:highlight>
                </a:rPr>
                <a:t>&lt;xs:element</a:t>
              </a:r>
              <a:r>
                <a:rPr lang="en-US" sz="900">
                  <a:solidFill>
                    <a:srgbClr val="F5844C"/>
                  </a:solidFill>
                  <a:highlight>
                    <a:srgbClr val="FFFFFF"/>
                  </a:highlight>
                </a:rPr>
                <a:t> name</a:t>
              </a:r>
              <a:r>
                <a:rPr lang="en-US" sz="900">
                  <a:solidFill>
                    <a:srgbClr val="FF8040"/>
                  </a:solidFill>
                  <a:highlight>
                    <a:srgbClr val="FFFFFF"/>
                  </a:highlight>
                </a:rPr>
                <a:t>=</a:t>
              </a:r>
              <a:r>
                <a:rPr lang="en-US" sz="900">
                  <a:solidFill>
                    <a:srgbClr val="993300"/>
                  </a:solidFill>
                  <a:highlight>
                    <a:srgbClr val="FFFFFF"/>
                  </a:highlight>
                </a:rPr>
                <a:t>'Signature'</a:t>
              </a:r>
              <a:r>
                <a:rPr lang="en-US" sz="900">
                  <a:solidFill>
                    <a:srgbClr val="F5844C"/>
                  </a:solidFill>
                  <a:highlight>
                    <a:srgbClr val="FFFFFF"/>
                  </a:highlight>
                </a:rPr>
                <a:t> type</a:t>
              </a:r>
              <a:r>
                <a:rPr lang="en-US" sz="900">
                  <a:solidFill>
                    <a:srgbClr val="FF8040"/>
                  </a:solidFill>
                  <a:highlight>
                    <a:srgbClr val="FFFFFF"/>
                  </a:highlight>
                </a:rPr>
                <a:t>=</a:t>
              </a:r>
              <a:r>
                <a:rPr lang="en-US" sz="900">
                  <a:solidFill>
                    <a:srgbClr val="993300"/>
                  </a:solidFill>
                  <a:highlight>
                    <a:srgbClr val="FFFFFF"/>
                  </a:highlight>
                </a:rPr>
                <a:t>'xs:string'</a:t>
              </a:r>
              <a:r>
                <a:rPr lang="en-US" sz="900">
                  <a:solidFill>
                    <a:srgbClr val="F5844C"/>
                  </a:solidFill>
                  <a:highlight>
                    <a:srgbClr val="FFFFFF"/>
                  </a:highlight>
                </a:rPr>
                <a:t> dfdl:inputValueCalc</a:t>
              </a:r>
              <a:r>
                <a:rPr lang="en-US" sz="900">
                  <a:solidFill>
                    <a:srgbClr val="FF8040"/>
                  </a:solidFill>
                  <a:highlight>
                    <a:srgbClr val="FFFFFF"/>
                  </a:highlight>
                </a:rPr>
                <a:t>=</a:t>
              </a:r>
              <a:r>
                <a:rPr lang="en-US" sz="900">
                  <a:solidFill>
                    <a:srgbClr val="993300"/>
                  </a:solidFill>
                  <a:highlight>
                    <a:srgbClr val="FFFFFF"/>
                  </a:highlight>
                </a:rPr>
                <a:t>'{</a:t>
              </a:r>
              <a:br>
                <a:rPr lang="en-US" sz="900">
                  <a:solidFill>
                    <a:srgbClr val="000000"/>
                  </a:solidFill>
                  <a:highlight>
                    <a:srgbClr val="FFFFFF"/>
                  </a:highlight>
                </a:rPr>
              </a:br>
              <a:r>
                <a:rPr lang="en-US" sz="900">
                  <a:solidFill>
                    <a:srgbClr val="993300"/>
                  </a:solidFill>
                  <a:highlight>
                    <a:srgbClr val="FFFFFF"/>
                  </a:highlight>
                </a:rPr>
                <a:t>                if (../Hidden_signature eq 267) then "this is a 32 bit file" </a:t>
              </a:r>
              <a:br>
                <a:rPr lang="en-US" sz="900">
                  <a:solidFill>
                    <a:srgbClr val="000000"/>
                  </a:solidFill>
                  <a:highlight>
                    <a:srgbClr val="FFFFFF"/>
                  </a:highlight>
                </a:rPr>
              </a:br>
              <a:r>
                <a:rPr lang="en-US" sz="900">
                  <a:solidFill>
                    <a:srgbClr val="993300"/>
                  </a:solidFill>
                  <a:highlight>
                    <a:srgbClr val="FFFFFF"/>
                  </a:highlight>
                </a:rPr>
                <a:t>                else if (../Hidden_signature eq 523) then "this is a 64 bit file"</a:t>
              </a:r>
              <a:br>
                <a:rPr lang="en-US" sz="900">
                  <a:solidFill>
                    <a:srgbClr val="000000"/>
                  </a:solidFill>
                  <a:highlight>
                    <a:srgbClr val="FFFFFF"/>
                  </a:highlight>
                </a:rPr>
              </a:br>
              <a:r>
                <a:rPr lang="en-US" sz="900">
                  <a:solidFill>
                    <a:srgbClr val="993300"/>
                  </a:solidFill>
                  <a:highlight>
                    <a:srgbClr val="FFFFFF"/>
                  </a:highlight>
                </a:rPr>
                <a:t>                else if (../Hidden_signature eq 263) then "this file is a ROM image"</a:t>
              </a:r>
              <a:br>
                <a:rPr lang="en-US" sz="900">
                  <a:solidFill>
                    <a:srgbClr val="000000"/>
                  </a:solidFill>
                  <a:highlight>
                    <a:srgbClr val="FFFFFF"/>
                  </a:highlight>
                </a:rPr>
              </a:br>
              <a:r>
                <a:rPr lang="en-US" sz="900">
                  <a:solidFill>
                    <a:srgbClr val="993300"/>
                  </a:solidFill>
                  <a:highlight>
                    <a:srgbClr val="FFFFFF"/>
                  </a:highlight>
                </a:rPr>
                <a:t>                else fn:error("The optional header has an unknown signature value")}’</a:t>
              </a:r>
              <a:r>
                <a:rPr lang="en-US" sz="900">
                  <a:solidFill>
                    <a:srgbClr val="000000"/>
                  </a:solidFill>
                  <a:highlight>
                    <a:srgbClr val="FFFFFF"/>
                  </a:highlight>
                </a:rPr>
                <a:t> </a:t>
              </a:r>
              <a:r>
                <a:rPr lang="en-US" sz="900">
                  <a:solidFill>
                    <a:srgbClr val="000096"/>
                  </a:solidFill>
                  <a:highlight>
                    <a:srgbClr val="FFFFFF"/>
                  </a:highlight>
                </a:rPr>
                <a:t>/&gt;</a:t>
              </a:r>
              <a:br>
                <a:rPr lang="en-US" sz="900">
                  <a:solidFill>
                    <a:srgbClr val="000000"/>
                  </a:solidFill>
                  <a:highlight>
                    <a:srgbClr val="FFFFFF"/>
                  </a:highlight>
                </a:rPr>
              </a:br>
              <a:r>
                <a:rPr lang="en-US" sz="900">
                  <a:solidFill>
                    <a:srgbClr val="000000"/>
                  </a:solidFill>
                  <a:highlight>
                    <a:srgbClr val="FFFFFF"/>
                  </a:highlight>
                </a:rPr>
                <a:t>            </a:t>
              </a:r>
              <a:r>
                <a:rPr lang="en-US" sz="900">
                  <a:solidFill>
                    <a:srgbClr val="003296"/>
                  </a:solidFill>
                  <a:highlight>
                    <a:srgbClr val="FFFFFF"/>
                  </a:highlight>
                </a:rPr>
                <a:t>&lt;xs:choice</a:t>
              </a:r>
              <a:r>
                <a:rPr lang="en-US" sz="900">
                  <a:solidFill>
                    <a:srgbClr val="F5844C"/>
                  </a:solidFill>
                  <a:highlight>
                    <a:srgbClr val="FFFFFF"/>
                  </a:highlight>
                </a:rPr>
                <a:t> dfdl:choiceDispatchKey</a:t>
              </a:r>
              <a:r>
                <a:rPr lang="en-US" sz="900">
                  <a:solidFill>
                    <a:srgbClr val="FF8040"/>
                  </a:solidFill>
                  <a:highlight>
                    <a:srgbClr val="FFFFFF"/>
                  </a:highlight>
                </a:rPr>
                <a:t>=</a:t>
              </a:r>
              <a:r>
                <a:rPr lang="en-US" sz="900">
                  <a:solidFill>
                    <a:srgbClr val="993300"/>
                  </a:solidFill>
                  <a:highlight>
                    <a:srgbClr val="FFFFFF"/>
                  </a:highlight>
                </a:rPr>
                <a:t>"{ dfdl:encodeDFDLEntities(./Signature) }"</a:t>
              </a:r>
              <a:r>
                <a:rPr lang="en-US" sz="900">
                  <a:solidFill>
                    <a:srgbClr val="F5844C"/>
                  </a:solidFill>
                  <a:highlight>
                    <a:srgbClr val="FFFFFF"/>
                  </a:highlight>
                </a:rPr>
                <a:t> </a:t>
              </a:r>
              <a:r>
                <a:rPr lang="en-US" sz="900">
                  <a:solidFill>
                    <a:srgbClr val="000096"/>
                  </a:solidFill>
                  <a:highlight>
                    <a:srgbClr val="FFFFFF"/>
                  </a:highlight>
                </a:rPr>
                <a:t>&gt;</a:t>
              </a:r>
              <a:br>
                <a:rPr lang="en-US" sz="900">
                  <a:solidFill>
                    <a:srgbClr val="000000"/>
                  </a:solidFill>
                  <a:highlight>
                    <a:srgbClr val="FFFFFF"/>
                  </a:highlight>
                </a:rPr>
              </a:br>
              <a:r>
                <a:rPr lang="en-US" sz="900">
                  <a:solidFill>
                    <a:srgbClr val="000000"/>
                  </a:solidFill>
                  <a:highlight>
                    <a:srgbClr val="FFFFFF"/>
                  </a:highlight>
                </a:rPr>
                <a:t>                </a:t>
              </a:r>
              <a:r>
                <a:rPr lang="en-US" sz="900">
                  <a:solidFill>
                    <a:srgbClr val="003296"/>
                  </a:solidFill>
                  <a:highlight>
                    <a:srgbClr val="FFFFFF"/>
                  </a:highlight>
                </a:rPr>
                <a:t>&lt;xs:element</a:t>
              </a:r>
              <a:r>
                <a:rPr lang="en-US" sz="900">
                  <a:solidFill>
                    <a:srgbClr val="F5844C"/>
                  </a:solidFill>
                  <a:highlight>
                    <a:srgbClr val="FFFFFF"/>
                  </a:highlight>
                </a:rPr>
                <a:t> ref</a:t>
              </a:r>
              <a:r>
                <a:rPr lang="en-US" sz="900">
                  <a:solidFill>
                    <a:srgbClr val="FF8040"/>
                  </a:solidFill>
                  <a:highlight>
                    <a:srgbClr val="FFFFFF"/>
                  </a:highlight>
                </a:rPr>
                <a:t>=</a:t>
              </a:r>
              <a:r>
                <a:rPr lang="en-US" sz="900">
                  <a:solidFill>
                    <a:srgbClr val="993300"/>
                  </a:solidFill>
                  <a:highlight>
                    <a:srgbClr val="FFFFFF"/>
                  </a:highlight>
                </a:rPr>
                <a:t>"Optional_Header_Fields_for_32_bit_File"</a:t>
              </a:r>
              <a:r>
                <a:rPr lang="en-US" sz="900">
                  <a:solidFill>
                    <a:srgbClr val="F5844C"/>
                  </a:solidFill>
                  <a:highlight>
                    <a:srgbClr val="FFFFFF"/>
                  </a:highlight>
                </a:rPr>
                <a:t> dfdl:choiceBranchKey</a:t>
              </a:r>
              <a:r>
                <a:rPr lang="en-US" sz="900">
                  <a:solidFill>
                    <a:srgbClr val="FF8040"/>
                  </a:solidFill>
                  <a:highlight>
                    <a:srgbClr val="FFFFFF"/>
                  </a:highlight>
                </a:rPr>
                <a:t>=</a:t>
              </a:r>
              <a:r>
                <a:rPr lang="en-US" sz="900">
                  <a:solidFill>
                    <a:srgbClr val="993300"/>
                  </a:solidFill>
                  <a:highlight>
                    <a:srgbClr val="FFFFFF"/>
                  </a:highlight>
                </a:rPr>
                <a:t>"this%SP;is%SP;a%SP;32%SP;bit%SP;file"</a:t>
              </a:r>
              <a:r>
                <a:rPr lang="en-US" sz="900">
                  <a:solidFill>
                    <a:srgbClr val="F5844C"/>
                  </a:solidFill>
                  <a:highlight>
                    <a:srgbClr val="FFFFFF"/>
                  </a:highlight>
                </a:rPr>
                <a:t> </a:t>
              </a:r>
              <a:r>
                <a:rPr lang="en-US" sz="900">
                  <a:solidFill>
                    <a:srgbClr val="000096"/>
                  </a:solidFill>
                  <a:highlight>
                    <a:srgbClr val="FFFFFF"/>
                  </a:highlight>
                </a:rPr>
                <a:t>/&gt;</a:t>
              </a:r>
              <a:br>
                <a:rPr lang="en-US" sz="900">
                  <a:solidFill>
                    <a:srgbClr val="000000"/>
                  </a:solidFill>
                  <a:highlight>
                    <a:srgbClr val="FFFFFF"/>
                  </a:highlight>
                </a:rPr>
              </a:br>
              <a:r>
                <a:rPr lang="en-US" sz="900">
                  <a:solidFill>
                    <a:srgbClr val="000000"/>
                  </a:solidFill>
                  <a:highlight>
                    <a:srgbClr val="FFFFFF"/>
                  </a:highlight>
                </a:rPr>
                <a:t>                </a:t>
              </a:r>
              <a:r>
                <a:rPr lang="en-US" sz="900">
                  <a:solidFill>
                    <a:srgbClr val="003296"/>
                  </a:solidFill>
                  <a:highlight>
                    <a:srgbClr val="FFFFFF"/>
                  </a:highlight>
                </a:rPr>
                <a:t>&lt;xs:element</a:t>
              </a:r>
              <a:r>
                <a:rPr lang="en-US" sz="900">
                  <a:solidFill>
                    <a:srgbClr val="F5844C"/>
                  </a:solidFill>
                  <a:highlight>
                    <a:srgbClr val="FFFFFF"/>
                  </a:highlight>
                </a:rPr>
                <a:t> ref</a:t>
              </a:r>
              <a:r>
                <a:rPr lang="en-US" sz="900">
                  <a:solidFill>
                    <a:srgbClr val="FF8040"/>
                  </a:solidFill>
                  <a:highlight>
                    <a:srgbClr val="FFFFFF"/>
                  </a:highlight>
                </a:rPr>
                <a:t>=</a:t>
              </a:r>
              <a:r>
                <a:rPr lang="en-US" sz="900">
                  <a:solidFill>
                    <a:srgbClr val="993300"/>
                  </a:solidFill>
                  <a:highlight>
                    <a:srgbClr val="FFFFFF"/>
                  </a:highlight>
                </a:rPr>
                <a:t>"Optional_Header_Fields_for_64_bit_File"</a:t>
              </a:r>
              <a:r>
                <a:rPr lang="en-US" sz="900">
                  <a:solidFill>
                    <a:srgbClr val="F5844C"/>
                  </a:solidFill>
                  <a:highlight>
                    <a:srgbClr val="FFFFFF"/>
                  </a:highlight>
                </a:rPr>
                <a:t> dfdl:choiceBranchKey</a:t>
              </a:r>
              <a:r>
                <a:rPr lang="en-US" sz="900">
                  <a:solidFill>
                    <a:srgbClr val="FF8040"/>
                  </a:solidFill>
                  <a:highlight>
                    <a:srgbClr val="FFFFFF"/>
                  </a:highlight>
                </a:rPr>
                <a:t>=</a:t>
              </a:r>
              <a:r>
                <a:rPr lang="en-US" sz="900">
                  <a:solidFill>
                    <a:srgbClr val="993300"/>
                  </a:solidFill>
                  <a:highlight>
                    <a:srgbClr val="FFFFFF"/>
                  </a:highlight>
                </a:rPr>
                <a:t>"this%SP;is%SP;a%SP;64%SP;bit%SP;file"</a:t>
              </a:r>
              <a:r>
                <a:rPr lang="en-US" sz="900">
                  <a:solidFill>
                    <a:srgbClr val="F5844C"/>
                  </a:solidFill>
                  <a:highlight>
                    <a:srgbClr val="FFFFFF"/>
                  </a:highlight>
                </a:rPr>
                <a:t> </a:t>
              </a:r>
              <a:r>
                <a:rPr lang="en-US" sz="900">
                  <a:solidFill>
                    <a:srgbClr val="000096"/>
                  </a:solidFill>
                  <a:highlight>
                    <a:srgbClr val="FFFFFF"/>
                  </a:highlight>
                </a:rPr>
                <a:t>/&gt;</a:t>
              </a:r>
              <a:br>
                <a:rPr lang="en-US" sz="900">
                  <a:solidFill>
                    <a:srgbClr val="000000"/>
                  </a:solidFill>
                  <a:highlight>
                    <a:srgbClr val="FFFFFF"/>
                  </a:highlight>
                </a:rPr>
              </a:br>
              <a:r>
                <a:rPr lang="en-US" sz="900">
                  <a:solidFill>
                    <a:srgbClr val="000000"/>
                  </a:solidFill>
                  <a:highlight>
                    <a:srgbClr val="FFFFFF"/>
                  </a:highlight>
                </a:rPr>
                <a:t>                </a:t>
              </a:r>
              <a:r>
                <a:rPr lang="en-US" sz="900">
                  <a:solidFill>
                    <a:srgbClr val="003296"/>
                  </a:solidFill>
                  <a:highlight>
                    <a:srgbClr val="FFFFFF"/>
                  </a:highlight>
                </a:rPr>
                <a:t>&lt;xs:element</a:t>
              </a:r>
              <a:r>
                <a:rPr lang="en-US" sz="900">
                  <a:solidFill>
                    <a:srgbClr val="F5844C"/>
                  </a:solidFill>
                  <a:highlight>
                    <a:srgbClr val="FFFFFF"/>
                  </a:highlight>
                </a:rPr>
                <a:t> ref</a:t>
              </a:r>
              <a:r>
                <a:rPr lang="en-US" sz="900">
                  <a:solidFill>
                    <a:srgbClr val="FF8040"/>
                  </a:solidFill>
                  <a:highlight>
                    <a:srgbClr val="FFFFFF"/>
                  </a:highlight>
                </a:rPr>
                <a:t>=</a:t>
              </a:r>
              <a:r>
                <a:rPr lang="en-US" sz="900">
                  <a:solidFill>
                    <a:srgbClr val="993300"/>
                  </a:solidFill>
                  <a:highlight>
                    <a:srgbClr val="FFFFFF"/>
                  </a:highlight>
                </a:rPr>
                <a:t>"Optional_Header_Fields_for_ROM_Image_File"</a:t>
              </a:r>
              <a:r>
                <a:rPr lang="en-US" sz="900">
                  <a:solidFill>
                    <a:srgbClr val="F5844C"/>
                  </a:solidFill>
                  <a:highlight>
                    <a:srgbClr val="FFFFFF"/>
                  </a:highlight>
                </a:rPr>
                <a:t> dfdl:choiceBranchKey</a:t>
              </a:r>
              <a:r>
                <a:rPr lang="en-US" sz="900">
                  <a:solidFill>
                    <a:srgbClr val="FF8040"/>
                  </a:solidFill>
                  <a:highlight>
                    <a:srgbClr val="FFFFFF"/>
                  </a:highlight>
                </a:rPr>
                <a:t>=</a:t>
              </a:r>
              <a:r>
                <a:rPr lang="en-US" sz="900">
                  <a:solidFill>
                    <a:srgbClr val="993300"/>
                  </a:solidFill>
                  <a:highlight>
                    <a:srgbClr val="FFFFFF"/>
                  </a:highlight>
                </a:rPr>
                <a:t>"this%SP;file%SP;is%SP;a%SP;ROM%SP;image"</a:t>
              </a:r>
              <a:r>
                <a:rPr lang="en-US" sz="900">
                  <a:solidFill>
                    <a:srgbClr val="F5844C"/>
                  </a:solidFill>
                  <a:highlight>
                    <a:srgbClr val="FFFFFF"/>
                  </a:highlight>
                </a:rPr>
                <a:t> </a:t>
              </a:r>
              <a:r>
                <a:rPr lang="en-US" sz="900">
                  <a:solidFill>
                    <a:srgbClr val="000096"/>
                  </a:solidFill>
                  <a:highlight>
                    <a:srgbClr val="FFFFFF"/>
                  </a:highlight>
                </a:rPr>
                <a:t>/&gt;</a:t>
              </a:r>
              <a:br>
                <a:rPr lang="en-US" sz="900">
                  <a:solidFill>
                    <a:srgbClr val="000000"/>
                  </a:solidFill>
                  <a:highlight>
                    <a:srgbClr val="FFFFFF"/>
                  </a:highlight>
                </a:rPr>
              </a:br>
              <a:r>
                <a:rPr lang="en-US" sz="900">
                  <a:solidFill>
                    <a:srgbClr val="000000"/>
                  </a:solidFill>
                  <a:highlight>
                    <a:srgbClr val="FFFFFF"/>
                  </a:highlight>
                </a:rPr>
                <a:t>            </a:t>
              </a:r>
              <a:r>
                <a:rPr lang="en-US" sz="900">
                  <a:solidFill>
                    <a:srgbClr val="003296"/>
                  </a:solidFill>
                  <a:highlight>
                    <a:srgbClr val="FFFFFF"/>
                  </a:highlight>
                </a:rPr>
                <a:t>&lt;/xs:choice&gt;</a:t>
              </a:r>
              <a:br>
                <a:rPr lang="en-US" sz="900">
                  <a:solidFill>
                    <a:srgbClr val="000000"/>
                  </a:solidFill>
                  <a:highlight>
                    <a:srgbClr val="FFFFFF"/>
                  </a:highlight>
                </a:rPr>
              </a:br>
              <a:r>
                <a:rPr lang="en-US" sz="900">
                  <a:solidFill>
                    <a:srgbClr val="000000"/>
                  </a:solidFill>
                  <a:highlight>
                    <a:srgbClr val="FFFFFF"/>
                  </a:highlight>
                </a:rPr>
                <a:t>        </a:t>
              </a:r>
              <a:r>
                <a:rPr lang="en-US" sz="900">
                  <a:solidFill>
                    <a:srgbClr val="003296"/>
                  </a:solidFill>
                  <a:highlight>
                    <a:srgbClr val="FFFFFF"/>
                  </a:highlight>
                </a:rPr>
                <a:t>&lt;/xs:sequence&gt;</a:t>
              </a:r>
              <a:br>
                <a:rPr lang="en-US" sz="900">
                  <a:solidFill>
                    <a:srgbClr val="000000"/>
                  </a:solidFill>
                  <a:highlight>
                    <a:srgbClr val="FFFFFF"/>
                  </a:highlight>
                </a:rPr>
              </a:br>
              <a:r>
                <a:rPr lang="en-US" sz="900">
                  <a:solidFill>
                    <a:srgbClr val="000000"/>
                  </a:solidFill>
                  <a:highlight>
                    <a:srgbClr val="FFFFFF"/>
                  </a:highlight>
                </a:rPr>
                <a:t>    </a:t>
              </a:r>
              <a:r>
                <a:rPr lang="en-US" sz="900">
                  <a:solidFill>
                    <a:srgbClr val="003296"/>
                  </a:solidFill>
                  <a:highlight>
                    <a:srgbClr val="FFFFFF"/>
                  </a:highlight>
                </a:rPr>
                <a:t>&lt;/xs:complexType&gt;</a:t>
              </a:r>
              <a:br>
                <a:rPr lang="en-US" sz="900">
                  <a:solidFill>
                    <a:srgbClr val="000000"/>
                  </a:solidFill>
                  <a:highlight>
                    <a:srgbClr val="FFFFFF"/>
                  </a:highlight>
                </a:rPr>
              </a:br>
              <a:r>
                <a:rPr lang="en-US" sz="900">
                  <a:solidFill>
                    <a:srgbClr val="003296"/>
                  </a:solidFill>
                  <a:highlight>
                    <a:srgbClr val="FFFFFF"/>
                  </a:highlight>
                </a:rPr>
                <a:t>&lt;/xs:element&gt;</a:t>
              </a:r>
            </a:p>
            <a:p>
              <a:endParaRPr lang="en-US" sz="900">
                <a:solidFill>
                  <a:srgbClr val="003296"/>
                </a:solidFill>
                <a:highlight>
                  <a:srgbClr val="FFFFFF"/>
                </a:highlight>
              </a:endParaRPr>
            </a:p>
            <a:p>
              <a:r>
                <a:rPr lang="en-US" sz="900">
                  <a:solidFill>
                    <a:srgbClr val="003296"/>
                  </a:solidFill>
                  <a:highlight>
                    <a:srgbClr val="FFFFFF"/>
                  </a:highlight>
                </a:rPr>
                <a:t>&lt;xs:element</a:t>
              </a:r>
              <a:r>
                <a:rPr lang="en-US" sz="900">
                  <a:solidFill>
                    <a:srgbClr val="F5844C"/>
                  </a:solidFill>
                  <a:highlight>
                    <a:srgbClr val="FFFFFF"/>
                  </a:highlight>
                </a:rPr>
                <a:t> name</a:t>
              </a:r>
              <a:r>
                <a:rPr lang="en-US" sz="900">
                  <a:solidFill>
                    <a:srgbClr val="FF8040"/>
                  </a:solidFill>
                  <a:highlight>
                    <a:srgbClr val="FFFFFF"/>
                  </a:highlight>
                </a:rPr>
                <a:t>=</a:t>
              </a:r>
              <a:r>
                <a:rPr lang="en-US" sz="900">
                  <a:solidFill>
                    <a:srgbClr val="993300"/>
                  </a:solidFill>
                  <a:highlight>
                    <a:srgbClr val="FFFFFF"/>
                  </a:highlight>
                </a:rPr>
                <a:t>'Optional_Header_Fields_for_32_bit_File'</a:t>
              </a:r>
              <a:r>
                <a:rPr lang="en-US" sz="900">
                  <a:solidFill>
                    <a:srgbClr val="000096"/>
                  </a:solidFill>
                  <a:highlight>
                    <a:srgbClr val="FFFFFF"/>
                  </a:highlight>
                </a:rPr>
                <a:t>&gt;</a:t>
              </a:r>
              <a:br>
                <a:rPr lang="en-US" sz="900">
                  <a:solidFill>
                    <a:srgbClr val="000000"/>
                  </a:solidFill>
                  <a:highlight>
                    <a:srgbClr val="FFFFFF"/>
                  </a:highlight>
                </a:rPr>
              </a:br>
              <a:r>
                <a:rPr lang="en-US" sz="900">
                  <a:solidFill>
                    <a:srgbClr val="000000"/>
                  </a:solidFill>
                  <a:highlight>
                    <a:srgbClr val="FFFFFF"/>
                  </a:highlight>
                </a:rPr>
                <a:t>    </a:t>
              </a:r>
              <a:r>
                <a:rPr lang="en-US" sz="900">
                  <a:solidFill>
                    <a:srgbClr val="003296"/>
                  </a:solidFill>
                  <a:highlight>
                    <a:srgbClr val="FFFFFF"/>
                  </a:highlight>
                </a:rPr>
                <a:t>&lt;xs:complexType&gt;&lt;xs:sequence&gt;</a:t>
              </a:r>
              <a:r>
                <a:rPr lang="en-US" sz="900">
                  <a:solidFill>
                    <a:srgbClr val="000000"/>
                  </a:solidFill>
                  <a:highlight>
                    <a:srgbClr val="FFFFFF"/>
                  </a:highlight>
                </a:rPr>
                <a:t>...</a:t>
              </a:r>
              <a:r>
                <a:rPr lang="en-US" sz="900">
                  <a:solidFill>
                    <a:srgbClr val="003296"/>
                  </a:solidFill>
                  <a:highlight>
                    <a:srgbClr val="FFFFFF"/>
                  </a:highlight>
                </a:rPr>
                <a:t>&lt;/xs:sequence&gt;&lt;/xs:complexType&gt;</a:t>
              </a:r>
              <a:br>
                <a:rPr lang="en-US" sz="900">
                  <a:solidFill>
                    <a:srgbClr val="000000"/>
                  </a:solidFill>
                  <a:highlight>
                    <a:srgbClr val="FFFFFF"/>
                  </a:highlight>
                </a:rPr>
              </a:br>
              <a:r>
                <a:rPr lang="en-US" sz="900">
                  <a:solidFill>
                    <a:srgbClr val="003296"/>
                  </a:solidFill>
                  <a:highlight>
                    <a:srgbClr val="FFFFFF"/>
                  </a:highlight>
                </a:rPr>
                <a:t>&lt;/xs:element&gt;</a:t>
              </a:r>
              <a:br>
                <a:rPr lang="en-US" sz="900">
                  <a:solidFill>
                    <a:srgbClr val="000000"/>
                  </a:solidFill>
                  <a:highlight>
                    <a:srgbClr val="FFFFFF"/>
                  </a:highlight>
                </a:rPr>
              </a:br>
              <a:br>
                <a:rPr lang="en-US" sz="900">
                  <a:solidFill>
                    <a:srgbClr val="000000"/>
                  </a:solidFill>
                  <a:highlight>
                    <a:srgbClr val="FFFFFF"/>
                  </a:highlight>
                </a:rPr>
              </a:br>
              <a:r>
                <a:rPr lang="en-US" sz="900">
                  <a:solidFill>
                    <a:srgbClr val="003296"/>
                  </a:solidFill>
                  <a:highlight>
                    <a:srgbClr val="FFFFFF"/>
                  </a:highlight>
                </a:rPr>
                <a:t>&lt;xs:element</a:t>
              </a:r>
              <a:r>
                <a:rPr lang="en-US" sz="900">
                  <a:solidFill>
                    <a:srgbClr val="F5844C"/>
                  </a:solidFill>
                  <a:highlight>
                    <a:srgbClr val="FFFFFF"/>
                  </a:highlight>
                </a:rPr>
                <a:t> name</a:t>
              </a:r>
              <a:r>
                <a:rPr lang="en-US" sz="900">
                  <a:solidFill>
                    <a:srgbClr val="FF8040"/>
                  </a:solidFill>
                  <a:highlight>
                    <a:srgbClr val="FFFFFF"/>
                  </a:highlight>
                </a:rPr>
                <a:t>=</a:t>
              </a:r>
              <a:r>
                <a:rPr lang="en-US" sz="900">
                  <a:solidFill>
                    <a:srgbClr val="993300"/>
                  </a:solidFill>
                  <a:highlight>
                    <a:srgbClr val="FFFFFF"/>
                  </a:highlight>
                </a:rPr>
                <a:t>'Optional_Header_Fields_for_64_bit_File'</a:t>
              </a:r>
              <a:r>
                <a:rPr lang="en-US" sz="900">
                  <a:solidFill>
                    <a:srgbClr val="000096"/>
                  </a:solidFill>
                  <a:highlight>
                    <a:srgbClr val="FFFFFF"/>
                  </a:highlight>
                </a:rPr>
                <a:t>&gt;</a:t>
              </a:r>
              <a:br>
                <a:rPr lang="en-US" sz="900">
                  <a:solidFill>
                    <a:srgbClr val="000000"/>
                  </a:solidFill>
                  <a:highlight>
                    <a:srgbClr val="FFFFFF"/>
                  </a:highlight>
                </a:rPr>
              </a:br>
              <a:r>
                <a:rPr lang="en-US" sz="900">
                  <a:solidFill>
                    <a:srgbClr val="000000"/>
                  </a:solidFill>
                  <a:highlight>
                    <a:srgbClr val="FFFFFF"/>
                  </a:highlight>
                </a:rPr>
                <a:t>    </a:t>
              </a:r>
              <a:r>
                <a:rPr lang="en-US" sz="900">
                  <a:solidFill>
                    <a:srgbClr val="003296"/>
                  </a:solidFill>
                  <a:highlight>
                    <a:srgbClr val="FFFFFF"/>
                  </a:highlight>
                </a:rPr>
                <a:t>&lt;xs:complexType&gt;&lt;xs:sequence&gt;</a:t>
              </a:r>
              <a:r>
                <a:rPr lang="en-US" sz="900">
                  <a:solidFill>
                    <a:srgbClr val="000000"/>
                  </a:solidFill>
                  <a:highlight>
                    <a:srgbClr val="FFFFFF"/>
                  </a:highlight>
                </a:rPr>
                <a:t>...</a:t>
              </a:r>
              <a:r>
                <a:rPr lang="en-US" sz="900">
                  <a:solidFill>
                    <a:srgbClr val="003296"/>
                  </a:solidFill>
                  <a:highlight>
                    <a:srgbClr val="FFFFFF"/>
                  </a:highlight>
                </a:rPr>
                <a:t>&lt;/xs:sequence&gt;&lt;/xs:complexType&gt;</a:t>
              </a:r>
              <a:br>
                <a:rPr lang="en-US" sz="900">
                  <a:solidFill>
                    <a:srgbClr val="000000"/>
                  </a:solidFill>
                  <a:highlight>
                    <a:srgbClr val="FFFFFF"/>
                  </a:highlight>
                </a:rPr>
              </a:br>
              <a:r>
                <a:rPr lang="en-US" sz="900">
                  <a:solidFill>
                    <a:srgbClr val="003296"/>
                  </a:solidFill>
                  <a:highlight>
                    <a:srgbClr val="FFFFFF"/>
                  </a:highlight>
                </a:rPr>
                <a:t>&lt;/xs:element&gt;</a:t>
              </a:r>
              <a:br>
                <a:rPr lang="en-US" sz="900">
                  <a:solidFill>
                    <a:srgbClr val="000000"/>
                  </a:solidFill>
                  <a:highlight>
                    <a:srgbClr val="FFFFFF"/>
                  </a:highlight>
                </a:rPr>
              </a:br>
              <a:br>
                <a:rPr lang="en-US" sz="900">
                  <a:solidFill>
                    <a:srgbClr val="000000"/>
                  </a:solidFill>
                  <a:highlight>
                    <a:srgbClr val="FFFFFF"/>
                  </a:highlight>
                </a:rPr>
              </a:br>
              <a:r>
                <a:rPr lang="en-US" sz="900">
                  <a:solidFill>
                    <a:srgbClr val="003296"/>
                  </a:solidFill>
                  <a:highlight>
                    <a:srgbClr val="FFFFFF"/>
                  </a:highlight>
                </a:rPr>
                <a:t>&lt;xs:element</a:t>
              </a:r>
              <a:r>
                <a:rPr lang="en-US" sz="900">
                  <a:solidFill>
                    <a:srgbClr val="F5844C"/>
                  </a:solidFill>
                  <a:highlight>
                    <a:srgbClr val="FFFFFF"/>
                  </a:highlight>
                </a:rPr>
                <a:t> name</a:t>
              </a:r>
              <a:r>
                <a:rPr lang="en-US" sz="900">
                  <a:solidFill>
                    <a:srgbClr val="FF8040"/>
                  </a:solidFill>
                  <a:highlight>
                    <a:srgbClr val="FFFFFF"/>
                  </a:highlight>
                </a:rPr>
                <a:t>=</a:t>
              </a:r>
              <a:r>
                <a:rPr lang="en-US" sz="900">
                  <a:solidFill>
                    <a:srgbClr val="993300"/>
                  </a:solidFill>
                  <a:highlight>
                    <a:srgbClr val="FFFFFF"/>
                  </a:highlight>
                </a:rPr>
                <a:t>'Optional_Header_Fields_for_ROM_Image_File'</a:t>
              </a:r>
              <a:r>
                <a:rPr lang="en-US" sz="900">
                  <a:solidFill>
                    <a:srgbClr val="000096"/>
                  </a:solidFill>
                  <a:highlight>
                    <a:srgbClr val="FFFFFF"/>
                  </a:highlight>
                </a:rPr>
                <a:t>&gt;</a:t>
              </a:r>
              <a:br>
                <a:rPr lang="en-US" sz="900">
                  <a:solidFill>
                    <a:srgbClr val="000000"/>
                  </a:solidFill>
                  <a:highlight>
                    <a:srgbClr val="FFFFFF"/>
                  </a:highlight>
                </a:rPr>
              </a:br>
              <a:r>
                <a:rPr lang="en-US" sz="900">
                  <a:solidFill>
                    <a:srgbClr val="000000"/>
                  </a:solidFill>
                  <a:highlight>
                    <a:srgbClr val="FFFFFF"/>
                  </a:highlight>
                </a:rPr>
                <a:t>    </a:t>
              </a:r>
              <a:r>
                <a:rPr lang="en-US" sz="900">
                  <a:solidFill>
                    <a:srgbClr val="003296"/>
                  </a:solidFill>
                  <a:highlight>
                    <a:srgbClr val="FFFFFF"/>
                  </a:highlight>
                </a:rPr>
                <a:t>&lt;xs:complexType&gt;&lt;xs:sequence&gt;</a:t>
              </a:r>
              <a:r>
                <a:rPr lang="en-US" sz="900">
                  <a:solidFill>
                    <a:srgbClr val="000000"/>
                  </a:solidFill>
                  <a:highlight>
                    <a:srgbClr val="FFFFFF"/>
                  </a:highlight>
                </a:rPr>
                <a:t>...</a:t>
              </a:r>
              <a:r>
                <a:rPr lang="en-US" sz="900">
                  <a:solidFill>
                    <a:srgbClr val="003296"/>
                  </a:solidFill>
                  <a:highlight>
                    <a:srgbClr val="FFFFFF"/>
                  </a:highlight>
                </a:rPr>
                <a:t>&lt;/xs:sequence&gt;&lt;/xs:complexType&gt;</a:t>
              </a:r>
              <a:br>
                <a:rPr lang="en-US" sz="900">
                  <a:solidFill>
                    <a:srgbClr val="000000"/>
                  </a:solidFill>
                  <a:highlight>
                    <a:srgbClr val="FFFFFF"/>
                  </a:highlight>
                </a:rPr>
              </a:br>
              <a:r>
                <a:rPr lang="en-US" sz="900">
                  <a:solidFill>
                    <a:srgbClr val="003296"/>
                  </a:solidFill>
                  <a:highlight>
                    <a:srgbClr val="FFFFFF"/>
                  </a:highlight>
                </a:rPr>
                <a:t>&lt;/xs:element&gt;</a:t>
              </a:r>
            </a:p>
          </p:txBody>
        </p:sp>
      </p:grpSp>
      <p:sp>
        <p:nvSpPr>
          <p:cNvPr id="10" name="TextBox 9">
            <a:extLst>
              <a:ext uri="{FF2B5EF4-FFF2-40B4-BE49-F238E27FC236}">
                <a16:creationId xmlns:a16="http://schemas.microsoft.com/office/drawing/2014/main" id="{F8791500-CA10-48A3-BB9A-BB47599E5F50}"/>
              </a:ext>
            </a:extLst>
          </p:cNvPr>
          <p:cNvSpPr txBox="1"/>
          <p:nvPr/>
        </p:nvSpPr>
        <p:spPr>
          <a:xfrm>
            <a:off x="8911525" y="5951349"/>
            <a:ext cx="2149371" cy="369332"/>
          </a:xfrm>
          <a:prstGeom prst="rect">
            <a:avLst/>
          </a:prstGeom>
          <a:noFill/>
        </p:spPr>
        <p:txBody>
          <a:bodyPr wrap="none" rtlCol="0">
            <a:spAutoFit/>
          </a:bodyPr>
          <a:lstStyle/>
          <a:p>
            <a:r>
              <a:rPr lang="en-US">
                <a:solidFill>
                  <a:schemeClr val="bg1">
                    <a:lumMod val="65000"/>
                  </a:schemeClr>
                </a:solidFill>
              </a:rPr>
              <a:t>See examples/choice</a:t>
            </a:r>
          </a:p>
        </p:txBody>
      </p:sp>
      <p:sp>
        <p:nvSpPr>
          <p:cNvPr id="2" name="TextBox 1">
            <a:extLst>
              <a:ext uri="{FF2B5EF4-FFF2-40B4-BE49-F238E27FC236}">
                <a16:creationId xmlns:a16="http://schemas.microsoft.com/office/drawing/2014/main" id="{542F8A8A-32B8-4570-92EC-C256C15B33B6}"/>
              </a:ext>
            </a:extLst>
          </p:cNvPr>
          <p:cNvSpPr txBox="1"/>
          <p:nvPr/>
        </p:nvSpPr>
        <p:spPr>
          <a:xfrm>
            <a:off x="1394848" y="15498"/>
            <a:ext cx="2359877" cy="369332"/>
          </a:xfrm>
          <a:prstGeom prst="rect">
            <a:avLst/>
          </a:prstGeom>
          <a:noFill/>
        </p:spPr>
        <p:txBody>
          <a:bodyPr wrap="none" rtlCol="0">
            <a:spAutoFit/>
          </a:bodyPr>
          <a:lstStyle/>
          <a:p>
            <a:r>
              <a:rPr lang="en-US"/>
              <a:t>discriminator approach</a:t>
            </a:r>
          </a:p>
        </p:txBody>
      </p:sp>
      <p:sp>
        <p:nvSpPr>
          <p:cNvPr id="8" name="TextBox 7">
            <a:extLst>
              <a:ext uri="{FF2B5EF4-FFF2-40B4-BE49-F238E27FC236}">
                <a16:creationId xmlns:a16="http://schemas.microsoft.com/office/drawing/2014/main" id="{80E73B23-3054-4D26-9444-B088A50A45A2}"/>
              </a:ext>
            </a:extLst>
          </p:cNvPr>
          <p:cNvSpPr txBox="1"/>
          <p:nvPr/>
        </p:nvSpPr>
        <p:spPr>
          <a:xfrm>
            <a:off x="6178156" y="13007"/>
            <a:ext cx="2871427" cy="369332"/>
          </a:xfrm>
          <a:prstGeom prst="rect">
            <a:avLst/>
          </a:prstGeom>
          <a:noFill/>
        </p:spPr>
        <p:txBody>
          <a:bodyPr wrap="none" rtlCol="0">
            <a:spAutoFit/>
          </a:bodyPr>
          <a:lstStyle/>
          <a:p>
            <a:r>
              <a:rPr lang="en-US"/>
              <a:t>choiceDispatchKey approach</a:t>
            </a:r>
          </a:p>
        </p:txBody>
      </p:sp>
    </p:spTree>
    <p:extLst>
      <p:ext uri="{BB962C8B-B14F-4D97-AF65-F5344CB8AC3E}">
        <p14:creationId xmlns:p14="http://schemas.microsoft.com/office/powerpoint/2010/main" val="2307177560"/>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39E71-E0AB-48D2-85C4-71C72258CF50}"/>
              </a:ext>
            </a:extLst>
          </p:cNvPr>
          <p:cNvSpPr>
            <a:spLocks noGrp="1"/>
          </p:cNvSpPr>
          <p:nvPr>
            <p:ph type="title"/>
          </p:nvPr>
        </p:nvSpPr>
        <p:spPr/>
        <p:txBody>
          <a:bodyPr/>
          <a:lstStyle/>
          <a:p>
            <a:r>
              <a:rPr lang="en-US"/>
              <a:t>Answers</a:t>
            </a:r>
          </a:p>
        </p:txBody>
      </p:sp>
      <p:sp>
        <p:nvSpPr>
          <p:cNvPr id="3" name="Content Placeholder 2">
            <a:extLst>
              <a:ext uri="{FF2B5EF4-FFF2-40B4-BE49-F238E27FC236}">
                <a16:creationId xmlns:a16="http://schemas.microsoft.com/office/drawing/2014/main" id="{A82303B6-6A57-43BF-963C-395E75E5B9E5}"/>
              </a:ext>
            </a:extLst>
          </p:cNvPr>
          <p:cNvSpPr>
            <a:spLocks noGrp="1"/>
          </p:cNvSpPr>
          <p:nvPr>
            <p:ph idx="1"/>
          </p:nvPr>
        </p:nvSpPr>
        <p:spPr/>
        <p:txBody>
          <a:bodyPr/>
          <a:lstStyle/>
          <a:p>
            <a:pPr>
              <a:lnSpc>
                <a:spcPct val="100000"/>
              </a:lnSpc>
            </a:pPr>
            <a:r>
              <a:rPr lang="en-US"/>
              <a:t>Are the two versions equivalent? </a:t>
            </a:r>
            <a:r>
              <a:rPr lang="en-US">
                <a:solidFill>
                  <a:srgbClr val="92D050"/>
                </a:solidFill>
              </a:rPr>
              <a:t>Yes</a:t>
            </a:r>
          </a:p>
          <a:p>
            <a:pPr>
              <a:lnSpc>
                <a:spcPct val="100000"/>
              </a:lnSpc>
            </a:pPr>
            <a:r>
              <a:rPr lang="en-US"/>
              <a:t>Which version is preferred? </a:t>
            </a:r>
            <a:r>
              <a:rPr lang="en-US" dirty="0">
                <a:solidFill>
                  <a:srgbClr val="92D050"/>
                </a:solidFill>
              </a:rPr>
              <a:t>Always prefer </a:t>
            </a:r>
            <a:r>
              <a:rPr lang="en-US">
                <a:solidFill>
                  <a:srgbClr val="92D050"/>
                </a:solidFill>
              </a:rPr>
              <a:t>choiceDispatchKey over discriminators. </a:t>
            </a:r>
            <a:r>
              <a:rPr lang="en-US" dirty="0">
                <a:solidFill>
                  <a:srgbClr val="92D050"/>
                </a:solidFill>
              </a:rPr>
              <a:t>Why? Because it is more declarative of the nature of the data </a:t>
            </a:r>
            <a:r>
              <a:rPr lang="en-US">
                <a:solidFill>
                  <a:srgbClr val="92D050"/>
                </a:solidFill>
              </a:rPr>
              <a:t>format. And </a:t>
            </a:r>
            <a:r>
              <a:rPr lang="en-US" dirty="0">
                <a:solidFill>
                  <a:srgbClr val="92D050"/>
                </a:solidFill>
              </a:rPr>
              <a:t>because of that, it will result in faster performance for parsing.</a:t>
            </a:r>
            <a:endParaRPr lang="en-US">
              <a:solidFill>
                <a:srgbClr val="92D050"/>
              </a:solidFill>
            </a:endParaRPr>
          </a:p>
        </p:txBody>
      </p:sp>
      <p:sp>
        <p:nvSpPr>
          <p:cNvPr id="4" name="Footer Placeholder 3">
            <a:extLst>
              <a:ext uri="{FF2B5EF4-FFF2-40B4-BE49-F238E27FC236}">
                <a16:creationId xmlns:a16="http://schemas.microsoft.com/office/drawing/2014/main" id="{4AC85A0E-2CDF-4B2E-9271-E7ABD5847FB1}"/>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854984630"/>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362D82-27A0-4F6F-8E6E-AAD6E2A0FF33}"/>
              </a:ext>
            </a:extLst>
          </p:cNvPr>
          <p:cNvSpPr/>
          <p:nvPr/>
        </p:nvSpPr>
        <p:spPr>
          <a:xfrm>
            <a:off x="495946" y="297373"/>
            <a:ext cx="11003796" cy="6478697"/>
          </a:xfrm>
          <a:prstGeom prst="rect">
            <a:avLst/>
          </a:prstGeom>
          <a:ln>
            <a:solidFill>
              <a:schemeClr val="tx1"/>
            </a:solidFill>
          </a:ln>
        </p:spPr>
        <p:txBody>
          <a:bodyPr wrap="square">
            <a:spAutoFit/>
          </a:bodyPr>
          <a:lstStyle/>
          <a:p>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"Optional_Header"</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a:t>
            </a:r>
            <a:r>
              <a:rPr lang="en-US" sz="1400">
                <a:solidFill>
                  <a:srgbClr val="F5844C"/>
                </a:solidFill>
                <a:highlight>
                  <a:srgbClr val="FFFFFF"/>
                </a:highlight>
              </a:rPr>
              <a:t> dfdl:hiddenGroupRef</a:t>
            </a:r>
            <a:r>
              <a:rPr lang="en-US" sz="1400">
                <a:solidFill>
                  <a:srgbClr val="FF8040"/>
                </a:solidFill>
                <a:highlight>
                  <a:srgbClr val="FFFFFF"/>
                </a:highlight>
              </a:rPr>
              <a:t>=</a:t>
            </a:r>
            <a:r>
              <a:rPr lang="en-US" sz="1400">
                <a:solidFill>
                  <a:srgbClr val="993300"/>
                </a:solidFill>
                <a:highlight>
                  <a:srgbClr val="FFFFFF"/>
                </a:highlight>
              </a:rPr>
              <a:t>"hidden_optional_header_signature_Group"</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'Signature'</a:t>
            </a:r>
            <a:r>
              <a:rPr lang="en-US" sz="1400">
                <a:solidFill>
                  <a:srgbClr val="F5844C"/>
                </a:solidFill>
                <a:highlight>
                  <a:srgbClr val="FFFFFF"/>
                </a:highlight>
              </a:rPr>
              <a:t> type</a:t>
            </a:r>
            <a:r>
              <a:rPr lang="en-US" sz="1400">
                <a:solidFill>
                  <a:srgbClr val="FF8040"/>
                </a:solidFill>
                <a:highlight>
                  <a:srgbClr val="FFFFFF"/>
                </a:highlight>
              </a:rPr>
              <a:t>=</a:t>
            </a:r>
            <a:r>
              <a:rPr lang="en-US" sz="1400">
                <a:solidFill>
                  <a:srgbClr val="993300"/>
                </a:solidFill>
                <a:highlight>
                  <a:srgbClr val="FFFFFF"/>
                </a:highlight>
              </a:rPr>
              <a:t>'xs:string'</a:t>
            </a:r>
            <a:r>
              <a:rPr lang="en-US" sz="1400">
                <a:solidFill>
                  <a:srgbClr val="F5844C"/>
                </a:solidFill>
                <a:highlight>
                  <a:srgbClr val="FFFFFF"/>
                </a:highlight>
              </a:rPr>
              <a:t> dfdl:inputValueCalc</a:t>
            </a:r>
            <a:r>
              <a:rPr lang="en-US" sz="1400">
                <a:solidFill>
                  <a:srgbClr val="FF8040"/>
                </a:solidFill>
                <a:highlight>
                  <a:srgbClr val="FFFFFF"/>
                </a:highlight>
              </a:rPr>
              <a:t>=</a:t>
            </a:r>
            <a:r>
              <a:rPr lang="en-US" sz="1400">
                <a:solidFill>
                  <a:srgbClr val="993300"/>
                </a:solidFill>
                <a:highlight>
                  <a:srgbClr val="FFFFFF"/>
                </a:highlight>
              </a:rPr>
              <a:t>'{</a:t>
            </a:r>
            <a:br>
              <a:rPr lang="en-US" sz="1400">
                <a:solidFill>
                  <a:srgbClr val="000000"/>
                </a:solidFill>
                <a:highlight>
                  <a:srgbClr val="FFFFFF"/>
                </a:highlight>
              </a:rPr>
            </a:br>
            <a:r>
              <a:rPr lang="en-US" sz="1400">
                <a:solidFill>
                  <a:srgbClr val="993300"/>
                </a:solidFill>
                <a:highlight>
                  <a:srgbClr val="FFFFFF"/>
                </a:highlight>
              </a:rPr>
              <a:t>                	            if (../Hidden_signature eq 267) then "this is a 32 bit file" </a:t>
            </a:r>
            <a:br>
              <a:rPr lang="en-US" sz="1400">
                <a:solidFill>
                  <a:srgbClr val="000000"/>
                </a:solidFill>
                <a:highlight>
                  <a:srgbClr val="FFFFFF"/>
                </a:highlight>
              </a:rPr>
            </a:br>
            <a:r>
              <a:rPr lang="en-US" sz="1400">
                <a:solidFill>
                  <a:srgbClr val="993300"/>
                </a:solidFill>
                <a:highlight>
                  <a:srgbClr val="FFFFFF"/>
                </a:highlight>
              </a:rPr>
              <a:t>                	            else if (../Hidden_signature eq 523) then "this is a 64 bit file"</a:t>
            </a:r>
            <a:br>
              <a:rPr lang="en-US" sz="1400">
                <a:solidFill>
                  <a:srgbClr val="000000"/>
                </a:solidFill>
                <a:highlight>
                  <a:srgbClr val="FFFFFF"/>
                </a:highlight>
              </a:rPr>
            </a:br>
            <a:r>
              <a:rPr lang="en-US" sz="1400">
                <a:solidFill>
                  <a:srgbClr val="993300"/>
                </a:solidFill>
                <a:highlight>
                  <a:srgbClr val="FFFFFF"/>
                </a:highlight>
              </a:rPr>
              <a:t>                	            else if (../Hidden_signature eq 263) then "this file is a ROM image"</a:t>
            </a:r>
            <a:br>
              <a:rPr lang="en-US" sz="1400">
                <a:solidFill>
                  <a:srgbClr val="000000"/>
                </a:solidFill>
                <a:highlight>
                  <a:srgbClr val="FFFFFF"/>
                </a:highlight>
              </a:rPr>
            </a:br>
            <a:r>
              <a:rPr lang="en-US" sz="1400">
                <a:solidFill>
                  <a:srgbClr val="993300"/>
                </a:solidFill>
                <a:highlight>
                  <a:srgbClr val="FFFFFF"/>
                </a:highlight>
              </a:rPr>
              <a:t>                	            else fn:error("The optional header has an unknown signature value")}’</a:t>
            </a:r>
            <a:r>
              <a:rPr lang="en-US" sz="1400">
                <a:solidFill>
                  <a:srgbClr val="000000"/>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&lt;xs:choice</a:t>
            </a:r>
            <a:r>
              <a:rPr lang="en-US" sz="1400">
                <a:solidFill>
                  <a:srgbClr val="F5844C"/>
                </a:solidFill>
                <a:highlight>
                  <a:srgbClr val="FFFFFF"/>
                </a:highlight>
              </a:rPr>
              <a:t> dfdl:choiceDispatchKey</a:t>
            </a:r>
            <a:r>
              <a:rPr lang="en-US" sz="1400">
                <a:solidFill>
                  <a:srgbClr val="FF8040"/>
                </a:solidFill>
                <a:highlight>
                  <a:srgbClr val="FFFFFF"/>
                </a:highlight>
              </a:rPr>
              <a:t>=</a:t>
            </a:r>
            <a:r>
              <a:rPr lang="en-US" sz="1400">
                <a:solidFill>
                  <a:srgbClr val="993300"/>
                </a:solidFill>
                <a:highlight>
                  <a:srgbClr val="FFFFFF"/>
                </a:highlight>
              </a:rPr>
              <a:t>"{ dfdl:encodeDFDLEntities(./Signature) }"</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ref</a:t>
            </a:r>
            <a:r>
              <a:rPr lang="en-US" sz="1400">
                <a:solidFill>
                  <a:srgbClr val="FF8040"/>
                </a:solidFill>
                <a:highlight>
                  <a:srgbClr val="FFFFFF"/>
                </a:highlight>
              </a:rPr>
              <a:t>=</a:t>
            </a:r>
            <a:r>
              <a:rPr lang="en-US" sz="1400">
                <a:solidFill>
                  <a:srgbClr val="993300"/>
                </a:solidFill>
                <a:highlight>
                  <a:srgbClr val="FFFFFF"/>
                </a:highlight>
              </a:rPr>
              <a:t>"Optional_Header_Fields_for_32_bit_File"</a:t>
            </a:r>
            <a:r>
              <a:rPr lang="en-US" sz="1400">
                <a:solidFill>
                  <a:srgbClr val="F5844C"/>
                </a:solidFill>
                <a:highlight>
                  <a:srgbClr val="FFFFFF"/>
                </a:highlight>
              </a:rPr>
              <a:t> dfdl:choiceBranchKey</a:t>
            </a:r>
            <a:r>
              <a:rPr lang="en-US" sz="1400">
                <a:solidFill>
                  <a:srgbClr val="FF8040"/>
                </a:solidFill>
                <a:highlight>
                  <a:srgbClr val="FFFFFF"/>
                </a:highlight>
              </a:rPr>
              <a:t>=</a:t>
            </a:r>
            <a:r>
              <a:rPr lang="en-US" sz="1400">
                <a:solidFill>
                  <a:srgbClr val="993300"/>
                </a:solidFill>
                <a:highlight>
                  <a:srgbClr val="FFFFFF"/>
                </a:highlight>
              </a:rPr>
              <a:t>"this%SP;is%SP;a%SP;32%SP;bit%SP;file"</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ref</a:t>
            </a:r>
            <a:r>
              <a:rPr lang="en-US" sz="1400">
                <a:solidFill>
                  <a:srgbClr val="FF8040"/>
                </a:solidFill>
                <a:highlight>
                  <a:srgbClr val="FFFFFF"/>
                </a:highlight>
              </a:rPr>
              <a:t>=</a:t>
            </a:r>
            <a:r>
              <a:rPr lang="en-US" sz="1400">
                <a:solidFill>
                  <a:srgbClr val="993300"/>
                </a:solidFill>
                <a:highlight>
                  <a:srgbClr val="FFFFFF"/>
                </a:highlight>
              </a:rPr>
              <a:t>"Optional_Header_Fields_for_64_bit_File"</a:t>
            </a:r>
            <a:r>
              <a:rPr lang="en-US" sz="1400">
                <a:solidFill>
                  <a:srgbClr val="F5844C"/>
                </a:solidFill>
                <a:highlight>
                  <a:srgbClr val="FFFFFF"/>
                </a:highlight>
              </a:rPr>
              <a:t> dfdl:choiceBranchKey</a:t>
            </a:r>
            <a:r>
              <a:rPr lang="en-US" sz="1400">
                <a:solidFill>
                  <a:srgbClr val="FF8040"/>
                </a:solidFill>
                <a:highlight>
                  <a:srgbClr val="FFFFFF"/>
                </a:highlight>
              </a:rPr>
              <a:t>=</a:t>
            </a:r>
            <a:r>
              <a:rPr lang="en-US" sz="1400">
                <a:solidFill>
                  <a:srgbClr val="993300"/>
                </a:solidFill>
                <a:highlight>
                  <a:srgbClr val="FFFFFF"/>
                </a:highlight>
              </a:rPr>
              <a:t>"this%SP;is%SP;a%SP;64%SP;bit%SP;file"</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&lt;xs:element</a:t>
            </a:r>
            <a:r>
              <a:rPr lang="en-US" sz="1400">
                <a:solidFill>
                  <a:srgbClr val="F5844C"/>
                </a:solidFill>
                <a:highlight>
                  <a:srgbClr val="FFFFFF"/>
                </a:highlight>
              </a:rPr>
              <a:t> ref</a:t>
            </a:r>
            <a:r>
              <a:rPr lang="en-US" sz="1400">
                <a:solidFill>
                  <a:srgbClr val="FF8040"/>
                </a:solidFill>
                <a:highlight>
                  <a:srgbClr val="FFFFFF"/>
                </a:highlight>
              </a:rPr>
              <a:t>=</a:t>
            </a:r>
            <a:r>
              <a:rPr lang="en-US" sz="1400">
                <a:solidFill>
                  <a:srgbClr val="993300"/>
                </a:solidFill>
                <a:highlight>
                  <a:srgbClr val="FFFFFF"/>
                </a:highlight>
              </a:rPr>
              <a:t>"Optional_Header_Fields_for_ROM_Image_File"</a:t>
            </a:r>
            <a:r>
              <a:rPr lang="en-US" sz="1400">
                <a:solidFill>
                  <a:srgbClr val="F5844C"/>
                </a:solidFill>
                <a:highlight>
                  <a:srgbClr val="FFFFFF"/>
                </a:highlight>
              </a:rPr>
              <a:t> dfdl:choiceBranchKey</a:t>
            </a:r>
            <a:r>
              <a:rPr lang="en-US" sz="1400">
                <a:solidFill>
                  <a:srgbClr val="FF8040"/>
                </a:solidFill>
                <a:highlight>
                  <a:srgbClr val="FFFFFF"/>
                </a:highlight>
              </a:rPr>
              <a:t>=</a:t>
            </a:r>
            <a:r>
              <a:rPr lang="en-US" sz="1400">
                <a:solidFill>
                  <a:srgbClr val="993300"/>
                </a:solidFill>
                <a:highlight>
                  <a:srgbClr val="FFFFFF"/>
                </a:highlight>
              </a:rPr>
              <a:t>"this%SP;file%SP;is%SP;a%SP;ROM%SP;image"</a:t>
            </a:r>
            <a:r>
              <a:rPr lang="en-US" sz="1400">
                <a:solidFill>
                  <a:srgbClr val="F5844C"/>
                </a:solidFill>
                <a:highlight>
                  <a:srgbClr val="FFFFFF"/>
                </a:highlight>
              </a:rPr>
              <a:t> </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&lt;/xs:choice&gt;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&lt;/xs:sequence&gt;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a:t>
            </a:r>
            <a:br>
              <a:rPr lang="en-US" sz="1400">
                <a:solidFill>
                  <a:srgbClr val="000000"/>
                </a:solidFill>
                <a:highlight>
                  <a:srgbClr val="FFFFFF"/>
                </a:highlight>
              </a:rPr>
            </a:br>
            <a:r>
              <a:rPr lang="en-US" sz="1400">
                <a:solidFill>
                  <a:srgbClr val="003296"/>
                </a:solidFill>
                <a:highlight>
                  <a:srgbClr val="FFFFFF"/>
                </a:highlight>
              </a:rPr>
              <a:t>&lt;/xs:element&gt;</a:t>
            </a:r>
          </a:p>
          <a:p>
            <a:endParaRPr lang="en-US" sz="1400">
              <a:solidFill>
                <a:srgbClr val="003296"/>
              </a:solidFill>
              <a:highlight>
                <a:srgbClr val="FFFFFF"/>
              </a:highlight>
            </a:endParaRPr>
          </a:p>
          <a:p>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'Optional_Header_Fields_for_32_bit_File'</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&lt;xs:complexType&gt;&lt;xs:sequence&gt;</a:t>
            </a:r>
            <a:r>
              <a:rPr lang="en-US" sz="1400">
                <a:solidFill>
                  <a:srgbClr val="000000"/>
                </a:solidFill>
                <a:highlight>
                  <a:srgbClr val="FFFFFF"/>
                </a:highlight>
              </a:rPr>
              <a:t>...</a:t>
            </a:r>
            <a:r>
              <a:rPr lang="en-US" sz="1400">
                <a:solidFill>
                  <a:srgbClr val="003296"/>
                </a:solidFill>
                <a:highlight>
                  <a:srgbClr val="FFFFFF"/>
                </a:highlight>
              </a:rPr>
              <a:t>&lt;/xs:sequence&gt;&lt;/xs:complexType&gt;</a:t>
            </a:r>
            <a:br>
              <a:rPr lang="en-US" sz="1400">
                <a:solidFill>
                  <a:srgbClr val="000000"/>
                </a:solidFill>
                <a:highlight>
                  <a:srgbClr val="FFFFFF"/>
                </a:highlight>
              </a:rPr>
            </a:br>
            <a:r>
              <a:rPr lang="en-US" sz="1400">
                <a:solidFill>
                  <a:srgbClr val="003296"/>
                </a:solidFill>
                <a:highlight>
                  <a:srgbClr val="FFFFFF"/>
                </a:highlight>
              </a:rPr>
              <a:t>&lt;/xs:element&gt;</a:t>
            </a:r>
            <a:br>
              <a:rPr lang="en-US" sz="1400">
                <a:solidFill>
                  <a:srgbClr val="000000"/>
                </a:solidFill>
                <a:highlight>
                  <a:srgbClr val="FFFFFF"/>
                </a:highlight>
              </a:rPr>
            </a:br>
            <a:br>
              <a:rPr lang="en-US" sz="1400">
                <a:solidFill>
                  <a:srgbClr val="000000"/>
                </a:solidFill>
                <a:highlight>
                  <a:srgbClr val="FFFFFF"/>
                </a:highlight>
              </a:rPr>
            </a:b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'Optional_Header_Fields_for_64_bit_File'</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&lt;xs:complexType&gt;&lt;xs:sequence&gt;</a:t>
            </a:r>
            <a:r>
              <a:rPr lang="en-US" sz="1400">
                <a:solidFill>
                  <a:srgbClr val="000000"/>
                </a:solidFill>
                <a:highlight>
                  <a:srgbClr val="FFFFFF"/>
                </a:highlight>
              </a:rPr>
              <a:t>...</a:t>
            </a:r>
            <a:r>
              <a:rPr lang="en-US" sz="1400">
                <a:solidFill>
                  <a:srgbClr val="003296"/>
                </a:solidFill>
                <a:highlight>
                  <a:srgbClr val="FFFFFF"/>
                </a:highlight>
              </a:rPr>
              <a:t>&lt;/xs:sequence&gt;&lt;/xs:complexType&gt;</a:t>
            </a:r>
            <a:br>
              <a:rPr lang="en-US" sz="1400">
                <a:solidFill>
                  <a:srgbClr val="000000"/>
                </a:solidFill>
                <a:highlight>
                  <a:srgbClr val="FFFFFF"/>
                </a:highlight>
              </a:rPr>
            </a:br>
            <a:r>
              <a:rPr lang="en-US" sz="1400">
                <a:solidFill>
                  <a:srgbClr val="003296"/>
                </a:solidFill>
                <a:highlight>
                  <a:srgbClr val="FFFFFF"/>
                </a:highlight>
              </a:rPr>
              <a:t>&lt;/xs:element&gt;</a:t>
            </a:r>
            <a:br>
              <a:rPr lang="en-US" sz="1400">
                <a:solidFill>
                  <a:srgbClr val="000000"/>
                </a:solidFill>
                <a:highlight>
                  <a:srgbClr val="FFFFFF"/>
                </a:highlight>
              </a:rPr>
            </a:br>
            <a:br>
              <a:rPr lang="en-US" sz="1400">
                <a:solidFill>
                  <a:srgbClr val="000000"/>
                </a:solidFill>
                <a:highlight>
                  <a:srgbClr val="FFFFFF"/>
                </a:highlight>
              </a:rPr>
            </a:br>
            <a:r>
              <a:rPr lang="en-US" sz="1400">
                <a:solidFill>
                  <a:srgbClr val="003296"/>
                </a:solidFill>
                <a:highlight>
                  <a:srgbClr val="FFFFFF"/>
                </a:highlight>
              </a:rPr>
              <a:t>&lt;xs:element</a:t>
            </a:r>
            <a:r>
              <a:rPr lang="en-US" sz="1400">
                <a:solidFill>
                  <a:srgbClr val="F5844C"/>
                </a:solidFill>
                <a:highlight>
                  <a:srgbClr val="FFFFFF"/>
                </a:highlight>
              </a:rPr>
              <a:t> name</a:t>
            </a:r>
            <a:r>
              <a:rPr lang="en-US" sz="1400">
                <a:solidFill>
                  <a:srgbClr val="FF8040"/>
                </a:solidFill>
                <a:highlight>
                  <a:srgbClr val="FFFFFF"/>
                </a:highlight>
              </a:rPr>
              <a:t>=</a:t>
            </a:r>
            <a:r>
              <a:rPr lang="en-US" sz="1400">
                <a:solidFill>
                  <a:srgbClr val="993300"/>
                </a:solidFill>
                <a:highlight>
                  <a:srgbClr val="FFFFFF"/>
                </a:highlight>
              </a:rPr>
              <a:t>'Optional_Header_Fields_for_ROM_Image_File'</a:t>
            </a:r>
            <a:r>
              <a:rPr lang="en-US" sz="1400">
                <a:solidFill>
                  <a:srgbClr val="000096"/>
                </a:solidFill>
                <a:highlight>
                  <a:srgbClr val="FFFFFF"/>
                </a:highlight>
              </a:rPr>
              <a: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3296"/>
                </a:solidFill>
                <a:highlight>
                  <a:srgbClr val="FFFFFF"/>
                </a:highlight>
              </a:rPr>
              <a:t>&lt;xs:complexType&gt;&lt;xs:sequence&gt;</a:t>
            </a:r>
            <a:r>
              <a:rPr lang="en-US" sz="1400">
                <a:solidFill>
                  <a:srgbClr val="000000"/>
                </a:solidFill>
                <a:highlight>
                  <a:srgbClr val="FFFFFF"/>
                </a:highlight>
              </a:rPr>
              <a:t>...</a:t>
            </a:r>
            <a:r>
              <a:rPr lang="en-US" sz="1400">
                <a:solidFill>
                  <a:srgbClr val="003296"/>
                </a:solidFill>
                <a:highlight>
                  <a:srgbClr val="FFFFFF"/>
                </a:highlight>
              </a:rPr>
              <a:t>&lt;/xs:sequence&gt;&lt;/xs:complexType&gt;</a:t>
            </a:r>
            <a:br>
              <a:rPr lang="en-US" sz="1400">
                <a:solidFill>
                  <a:srgbClr val="000000"/>
                </a:solidFill>
                <a:highlight>
                  <a:srgbClr val="FFFFFF"/>
                </a:highlight>
              </a:rPr>
            </a:br>
            <a:r>
              <a:rPr lang="en-US" sz="900">
                <a:solidFill>
                  <a:srgbClr val="003296"/>
                </a:solidFill>
                <a:highlight>
                  <a:srgbClr val="FFFFFF"/>
                </a:highlight>
              </a:rPr>
              <a:t>&lt;/xs:element&gt;</a:t>
            </a:r>
          </a:p>
        </p:txBody>
      </p:sp>
      <p:sp>
        <p:nvSpPr>
          <p:cNvPr id="3" name="Rectangle 2">
            <a:extLst>
              <a:ext uri="{FF2B5EF4-FFF2-40B4-BE49-F238E27FC236}">
                <a16:creationId xmlns:a16="http://schemas.microsoft.com/office/drawing/2014/main" id="{CD63473D-F4E7-4A3B-BF81-F8ADB2C69CBB}"/>
              </a:ext>
            </a:extLst>
          </p:cNvPr>
          <p:cNvSpPr/>
          <p:nvPr/>
        </p:nvSpPr>
        <p:spPr>
          <a:xfrm>
            <a:off x="3750590" y="2293749"/>
            <a:ext cx="2712203" cy="1859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peech Bubble: Rectangle 3">
            <a:extLst>
              <a:ext uri="{FF2B5EF4-FFF2-40B4-BE49-F238E27FC236}">
                <a16:creationId xmlns:a16="http://schemas.microsoft.com/office/drawing/2014/main" id="{3ED34FB7-58DB-4C11-82F9-7EC9D22C1002}"/>
              </a:ext>
            </a:extLst>
          </p:cNvPr>
          <p:cNvSpPr/>
          <p:nvPr/>
        </p:nvSpPr>
        <p:spPr>
          <a:xfrm>
            <a:off x="7733654" y="297373"/>
            <a:ext cx="2634712" cy="1174966"/>
          </a:xfrm>
          <a:prstGeom prst="wedgeRectCallout">
            <a:avLst>
              <a:gd name="adj1" fmla="val -106833"/>
              <a:gd name="adj2" fmla="val 1152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What’s this dfdl:encodeDFDLEntities all about?</a:t>
            </a:r>
          </a:p>
        </p:txBody>
      </p:sp>
    </p:spTree>
    <p:extLst>
      <p:ext uri="{BB962C8B-B14F-4D97-AF65-F5344CB8AC3E}">
        <p14:creationId xmlns:p14="http://schemas.microsoft.com/office/powerpoint/2010/main" val="1389163355"/>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AFE79-8DA9-4C26-A56B-BDF4A35283C3}"/>
              </a:ext>
            </a:extLst>
          </p:cNvPr>
          <p:cNvSpPr>
            <a:spLocks noGrp="1"/>
          </p:cNvSpPr>
          <p:nvPr>
            <p:ph type="title"/>
          </p:nvPr>
        </p:nvSpPr>
        <p:spPr/>
        <p:txBody>
          <a:bodyPr/>
          <a:lstStyle/>
          <a:p>
            <a:r>
              <a:rPr lang="en-US"/>
              <a:t>Compare these two versions</a:t>
            </a:r>
          </a:p>
        </p:txBody>
      </p:sp>
      <p:sp>
        <p:nvSpPr>
          <p:cNvPr id="4" name="Rectangle 3">
            <a:extLst>
              <a:ext uri="{FF2B5EF4-FFF2-40B4-BE49-F238E27FC236}">
                <a16:creationId xmlns:a16="http://schemas.microsoft.com/office/drawing/2014/main" id="{10E0DED8-33BF-4922-98F8-20166ECB5DEA}"/>
              </a:ext>
            </a:extLst>
          </p:cNvPr>
          <p:cNvSpPr/>
          <p:nvPr/>
        </p:nvSpPr>
        <p:spPr>
          <a:xfrm>
            <a:off x="250721" y="1607691"/>
            <a:ext cx="11844189" cy="2800767"/>
          </a:xfrm>
          <a:prstGeom prst="rect">
            <a:avLst/>
          </a:prstGeom>
          <a:ln>
            <a:solidFill>
              <a:schemeClr val="tx1"/>
            </a:solidFill>
          </a:ln>
        </p:spPr>
        <p:txBody>
          <a:bodyPr wrap="square">
            <a:spAutoFit/>
          </a:bodyPr>
          <a:lstStyle/>
          <a:p>
            <a:r>
              <a:rPr lang="en-US" sz="1600">
                <a:solidFill>
                  <a:srgbClr val="003296"/>
                </a:solidFill>
                <a:highlight>
                  <a:srgbClr val="FFFFFF"/>
                </a:highlight>
              </a:rPr>
              <a:t>&lt;xs:choice</a:t>
            </a:r>
            <a:r>
              <a:rPr lang="en-US" sz="1600">
                <a:solidFill>
                  <a:srgbClr val="F5844C"/>
                </a:solidFill>
                <a:highlight>
                  <a:srgbClr val="FFFFFF"/>
                </a:highlight>
              </a:rPr>
              <a:t> dfdl:choiceDispatchKey</a:t>
            </a:r>
            <a:r>
              <a:rPr lang="en-US" sz="1600">
                <a:solidFill>
                  <a:srgbClr val="FF8040"/>
                </a:solidFill>
                <a:highlight>
                  <a:srgbClr val="FFFFFF"/>
                </a:highlight>
              </a:rPr>
              <a:t>=</a:t>
            </a:r>
            <a:r>
              <a:rPr lang="en-US" sz="1600">
                <a:solidFill>
                  <a:srgbClr val="993300"/>
                </a:solidFill>
                <a:highlight>
                  <a:srgbClr val="FFFFFF"/>
                </a:highlight>
              </a:rPr>
              <a:t>"{ dfdl:encodeDFDLEntities(./Signature) }"</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ref</a:t>
            </a:r>
            <a:r>
              <a:rPr lang="en-US" sz="1600">
                <a:solidFill>
                  <a:srgbClr val="FF8040"/>
                </a:solidFill>
                <a:highlight>
                  <a:srgbClr val="FFFFFF"/>
                </a:highlight>
              </a:rPr>
              <a:t>=</a:t>
            </a:r>
            <a:r>
              <a:rPr lang="en-US" sz="1600">
                <a:solidFill>
                  <a:srgbClr val="993300"/>
                </a:solidFill>
                <a:highlight>
                  <a:srgbClr val="FFFFFF"/>
                </a:highlight>
              </a:rPr>
              <a:t>"Optional_Header_Fields_for_32_bit_File"</a:t>
            </a:r>
            <a:r>
              <a:rPr lang="en-US" sz="1600">
                <a:solidFill>
                  <a:srgbClr val="F5844C"/>
                </a:solidFill>
                <a:highlight>
                  <a:srgbClr val="FFFFFF"/>
                </a:highlight>
              </a:rPr>
              <a:t> dfdl:choiceBranchKey</a:t>
            </a:r>
            <a:r>
              <a:rPr lang="en-US" sz="1600">
                <a:solidFill>
                  <a:srgbClr val="FF8040"/>
                </a:solidFill>
                <a:highlight>
                  <a:srgbClr val="FFFFFF"/>
                </a:highlight>
              </a:rPr>
              <a:t>=</a:t>
            </a:r>
            <a:r>
              <a:rPr lang="en-US" sz="1600">
                <a:solidFill>
                  <a:srgbClr val="993300"/>
                </a:solidFill>
                <a:highlight>
                  <a:srgbClr val="FFFFFF"/>
                </a:highlight>
              </a:rPr>
              <a:t>"this%SP;is%SP;a%SP;32%SP;bit%SP;file"</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ref</a:t>
            </a:r>
            <a:r>
              <a:rPr lang="en-US" sz="1600">
                <a:solidFill>
                  <a:srgbClr val="FF8040"/>
                </a:solidFill>
                <a:highlight>
                  <a:srgbClr val="FFFFFF"/>
                </a:highlight>
              </a:rPr>
              <a:t>=</a:t>
            </a:r>
            <a:r>
              <a:rPr lang="en-US" sz="1600">
                <a:solidFill>
                  <a:srgbClr val="993300"/>
                </a:solidFill>
                <a:highlight>
                  <a:srgbClr val="FFFFFF"/>
                </a:highlight>
              </a:rPr>
              <a:t>"Optional_Header_Fields_for_64_bit_File"</a:t>
            </a:r>
            <a:r>
              <a:rPr lang="en-US" sz="1600">
                <a:solidFill>
                  <a:srgbClr val="F5844C"/>
                </a:solidFill>
                <a:highlight>
                  <a:srgbClr val="FFFFFF"/>
                </a:highlight>
              </a:rPr>
              <a:t> dfdl:choiceBranchKey</a:t>
            </a:r>
            <a:r>
              <a:rPr lang="en-US" sz="1600">
                <a:solidFill>
                  <a:srgbClr val="FF8040"/>
                </a:solidFill>
                <a:highlight>
                  <a:srgbClr val="FFFFFF"/>
                </a:highlight>
              </a:rPr>
              <a:t>=</a:t>
            </a:r>
            <a:r>
              <a:rPr lang="en-US" sz="1600">
                <a:solidFill>
                  <a:srgbClr val="993300"/>
                </a:solidFill>
                <a:highlight>
                  <a:srgbClr val="FFFFFF"/>
                </a:highlight>
              </a:rPr>
              <a:t>"this%SP;is%SP;a%SP;64%SP;bit%SP;file"</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ref</a:t>
            </a:r>
            <a:r>
              <a:rPr lang="en-US" sz="1600">
                <a:solidFill>
                  <a:srgbClr val="FF8040"/>
                </a:solidFill>
                <a:highlight>
                  <a:srgbClr val="FFFFFF"/>
                </a:highlight>
              </a:rPr>
              <a:t>=</a:t>
            </a:r>
            <a:r>
              <a:rPr lang="en-US" sz="1600">
                <a:solidFill>
                  <a:srgbClr val="993300"/>
                </a:solidFill>
                <a:highlight>
                  <a:srgbClr val="FFFFFF"/>
                </a:highlight>
              </a:rPr>
              <a:t>"Optional_Header_Fields_for_ROM_Image_File"</a:t>
            </a:r>
            <a:r>
              <a:rPr lang="en-US" sz="1600">
                <a:solidFill>
                  <a:srgbClr val="F5844C"/>
                </a:solidFill>
                <a:highlight>
                  <a:srgbClr val="FFFFFF"/>
                </a:highlight>
              </a:rPr>
              <a:t> dfdl:choiceBranchKey</a:t>
            </a:r>
            <a:r>
              <a:rPr lang="en-US" sz="1600">
                <a:solidFill>
                  <a:srgbClr val="FF8040"/>
                </a:solidFill>
                <a:highlight>
                  <a:srgbClr val="FFFFFF"/>
                </a:highlight>
              </a:rPr>
              <a:t>=</a:t>
            </a:r>
            <a:r>
              <a:rPr lang="en-US" sz="1600">
                <a:solidFill>
                  <a:srgbClr val="993300"/>
                </a:solidFill>
                <a:highlight>
                  <a:srgbClr val="FFFFFF"/>
                </a:highlight>
              </a:rPr>
              <a:t>"this%SP;file%SP;is%SP;a%SP;ROM%SP;image"</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3296"/>
                </a:solidFill>
                <a:highlight>
                  <a:srgbClr val="FFFFFF"/>
                </a:highlight>
              </a:rPr>
              <a:t>&lt;/xs:choice&gt;</a:t>
            </a:r>
            <a:br>
              <a:rPr lang="en-US" sz="1600">
                <a:solidFill>
                  <a:srgbClr val="000000"/>
                </a:solidFill>
                <a:highlight>
                  <a:srgbClr val="FFFFFF"/>
                </a:highlight>
              </a:rPr>
            </a:br>
            <a:br>
              <a:rPr lang="en-US" sz="1600">
                <a:solidFill>
                  <a:srgbClr val="000000"/>
                </a:solidFill>
                <a:highlight>
                  <a:srgbClr val="FFFFFF"/>
                </a:highlight>
              </a:rPr>
            </a:br>
            <a:r>
              <a:rPr lang="en-US" sz="1600">
                <a:solidFill>
                  <a:srgbClr val="003296"/>
                </a:solidFill>
                <a:highlight>
                  <a:srgbClr val="FFFFFF"/>
                </a:highlight>
              </a:rPr>
              <a:t>&lt;xs:choice</a:t>
            </a:r>
            <a:r>
              <a:rPr lang="en-US" sz="1600">
                <a:solidFill>
                  <a:srgbClr val="F5844C"/>
                </a:solidFill>
                <a:highlight>
                  <a:srgbClr val="FFFFFF"/>
                </a:highlight>
              </a:rPr>
              <a:t> dfdl:choiceDispatchKey</a:t>
            </a:r>
            <a:r>
              <a:rPr lang="en-US" sz="1600">
                <a:solidFill>
                  <a:srgbClr val="FF8040"/>
                </a:solidFill>
                <a:highlight>
                  <a:srgbClr val="FFFFFF"/>
                </a:highlight>
              </a:rPr>
              <a:t>=</a:t>
            </a:r>
            <a:r>
              <a:rPr lang="en-US" sz="1600">
                <a:solidFill>
                  <a:srgbClr val="993300"/>
                </a:solidFill>
                <a:highlight>
                  <a:srgbClr val="FFFFFF"/>
                </a:highlight>
              </a:rPr>
              <a:t>"{ ./Signature }"</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ref</a:t>
            </a:r>
            <a:r>
              <a:rPr lang="en-US" sz="1600">
                <a:solidFill>
                  <a:srgbClr val="FF8040"/>
                </a:solidFill>
                <a:highlight>
                  <a:srgbClr val="FFFFFF"/>
                </a:highlight>
              </a:rPr>
              <a:t>=</a:t>
            </a:r>
            <a:r>
              <a:rPr lang="en-US" sz="1600">
                <a:solidFill>
                  <a:srgbClr val="993300"/>
                </a:solidFill>
                <a:highlight>
                  <a:srgbClr val="FFFFFF"/>
                </a:highlight>
              </a:rPr>
              <a:t>"Optional_Header_Fields_for_32_bit_File"</a:t>
            </a:r>
            <a:r>
              <a:rPr lang="en-US" sz="1600">
                <a:solidFill>
                  <a:srgbClr val="F5844C"/>
                </a:solidFill>
                <a:highlight>
                  <a:srgbClr val="FFFFFF"/>
                </a:highlight>
              </a:rPr>
              <a:t> dfdl:choiceBranchKey</a:t>
            </a:r>
            <a:r>
              <a:rPr lang="en-US" sz="1600">
                <a:solidFill>
                  <a:srgbClr val="FF8040"/>
                </a:solidFill>
                <a:highlight>
                  <a:srgbClr val="FFFFFF"/>
                </a:highlight>
              </a:rPr>
              <a:t>=</a:t>
            </a:r>
            <a:r>
              <a:rPr lang="en-US" sz="1600">
                <a:solidFill>
                  <a:srgbClr val="993300"/>
                </a:solidFill>
                <a:highlight>
                  <a:srgbClr val="FFFFFF"/>
                </a:highlight>
              </a:rPr>
              <a:t>"this is a 32 bit file"</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ref</a:t>
            </a:r>
            <a:r>
              <a:rPr lang="en-US" sz="1600">
                <a:solidFill>
                  <a:srgbClr val="FF8040"/>
                </a:solidFill>
                <a:highlight>
                  <a:srgbClr val="FFFFFF"/>
                </a:highlight>
              </a:rPr>
              <a:t>=</a:t>
            </a:r>
            <a:r>
              <a:rPr lang="en-US" sz="1600">
                <a:solidFill>
                  <a:srgbClr val="993300"/>
                </a:solidFill>
                <a:highlight>
                  <a:srgbClr val="FFFFFF"/>
                </a:highlight>
              </a:rPr>
              <a:t>"Optional_Header_Fields_for_64_bit_File"</a:t>
            </a:r>
            <a:r>
              <a:rPr lang="en-US" sz="1600">
                <a:solidFill>
                  <a:srgbClr val="F5844C"/>
                </a:solidFill>
                <a:highlight>
                  <a:srgbClr val="FFFFFF"/>
                </a:highlight>
              </a:rPr>
              <a:t> dfdl:choiceBranchKey</a:t>
            </a:r>
            <a:r>
              <a:rPr lang="en-US" sz="1600">
                <a:solidFill>
                  <a:srgbClr val="FF8040"/>
                </a:solidFill>
                <a:highlight>
                  <a:srgbClr val="FFFFFF"/>
                </a:highlight>
              </a:rPr>
              <a:t>=</a:t>
            </a:r>
            <a:r>
              <a:rPr lang="en-US" sz="1600">
                <a:solidFill>
                  <a:srgbClr val="993300"/>
                </a:solidFill>
                <a:highlight>
                  <a:srgbClr val="FFFFFF"/>
                </a:highlight>
              </a:rPr>
              <a:t>"this is a 64 bit file"</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ref</a:t>
            </a:r>
            <a:r>
              <a:rPr lang="en-US" sz="1600">
                <a:solidFill>
                  <a:srgbClr val="FF8040"/>
                </a:solidFill>
                <a:highlight>
                  <a:srgbClr val="FFFFFF"/>
                </a:highlight>
              </a:rPr>
              <a:t>=</a:t>
            </a:r>
            <a:r>
              <a:rPr lang="en-US" sz="1600">
                <a:solidFill>
                  <a:srgbClr val="993300"/>
                </a:solidFill>
                <a:highlight>
                  <a:srgbClr val="FFFFFF"/>
                </a:highlight>
              </a:rPr>
              <a:t>"Optional_Header_Fields_for_ROM_Image_File"</a:t>
            </a:r>
            <a:r>
              <a:rPr lang="en-US" sz="1600">
                <a:solidFill>
                  <a:srgbClr val="F5844C"/>
                </a:solidFill>
                <a:highlight>
                  <a:srgbClr val="FFFFFF"/>
                </a:highlight>
              </a:rPr>
              <a:t> dfdl:choiceBranchKey</a:t>
            </a:r>
            <a:r>
              <a:rPr lang="en-US" sz="1600">
                <a:solidFill>
                  <a:srgbClr val="FF8040"/>
                </a:solidFill>
                <a:highlight>
                  <a:srgbClr val="FFFFFF"/>
                </a:highlight>
              </a:rPr>
              <a:t>=</a:t>
            </a:r>
            <a:r>
              <a:rPr lang="en-US" sz="1600">
                <a:solidFill>
                  <a:srgbClr val="993300"/>
                </a:solidFill>
                <a:highlight>
                  <a:srgbClr val="FFFFFF"/>
                </a:highlight>
              </a:rPr>
              <a:t>"this file is a ROM image"</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3296"/>
                </a:solidFill>
                <a:highlight>
                  <a:srgbClr val="FFFFFF"/>
                </a:highlight>
              </a:rPr>
              <a:t>&lt;/xs:choice&gt;</a:t>
            </a:r>
          </a:p>
        </p:txBody>
      </p:sp>
      <p:sp>
        <p:nvSpPr>
          <p:cNvPr id="5" name="TextBox 4">
            <a:extLst>
              <a:ext uri="{FF2B5EF4-FFF2-40B4-BE49-F238E27FC236}">
                <a16:creationId xmlns:a16="http://schemas.microsoft.com/office/drawing/2014/main" id="{3E27F6C9-27C9-4B5C-A815-8F25848A0032}"/>
              </a:ext>
            </a:extLst>
          </p:cNvPr>
          <p:cNvSpPr txBox="1"/>
          <p:nvPr/>
        </p:nvSpPr>
        <p:spPr>
          <a:xfrm>
            <a:off x="1534332" y="4900136"/>
            <a:ext cx="9453966" cy="1200329"/>
          </a:xfrm>
          <a:prstGeom prst="rect">
            <a:avLst/>
          </a:prstGeom>
          <a:noFill/>
        </p:spPr>
        <p:txBody>
          <a:bodyPr wrap="square" rtlCol="0">
            <a:spAutoFit/>
          </a:bodyPr>
          <a:lstStyle/>
          <a:p>
            <a:r>
              <a:rPr lang="en-US" sz="2400"/>
              <a:t>The top version succeeds. The bottom version fails with the error message:  “</a:t>
            </a:r>
            <a:r>
              <a:rPr lang="en-US" sz="2400" i="1"/>
              <a:t>dfdl:choiceBranchKey value (this) is not unique across all branches of a direct dispatch choice</a:t>
            </a:r>
            <a:r>
              <a:rPr lang="en-US" sz="2400"/>
              <a:t>.” Why is that?</a:t>
            </a:r>
          </a:p>
        </p:txBody>
      </p:sp>
      <p:sp>
        <p:nvSpPr>
          <p:cNvPr id="6" name="Footer Placeholder 3">
            <a:extLst>
              <a:ext uri="{FF2B5EF4-FFF2-40B4-BE49-F238E27FC236}">
                <a16:creationId xmlns:a16="http://schemas.microsoft.com/office/drawing/2014/main" id="{B19B9818-8588-4B04-BEFA-6776670944F4}"/>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18816748"/>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48F81-BE80-4EFB-ABCE-707025424F0F}"/>
              </a:ext>
            </a:extLst>
          </p:cNvPr>
          <p:cNvSpPr>
            <a:spLocks noGrp="1"/>
          </p:cNvSpPr>
          <p:nvPr>
            <p:ph type="title"/>
          </p:nvPr>
        </p:nvSpPr>
        <p:spPr/>
        <p:txBody>
          <a:bodyPr/>
          <a:lstStyle/>
          <a:p>
            <a:r>
              <a:rPr lang="en-US"/>
              <a:t>dfdl:choiceBranchKey</a:t>
            </a:r>
          </a:p>
        </p:txBody>
      </p:sp>
      <p:sp>
        <p:nvSpPr>
          <p:cNvPr id="3" name="Content Placeholder 2">
            <a:extLst>
              <a:ext uri="{FF2B5EF4-FFF2-40B4-BE49-F238E27FC236}">
                <a16:creationId xmlns:a16="http://schemas.microsoft.com/office/drawing/2014/main" id="{46E04981-89F1-4282-A4FB-6C7CDAD46778}"/>
              </a:ext>
            </a:extLst>
          </p:cNvPr>
          <p:cNvSpPr>
            <a:spLocks noGrp="1"/>
          </p:cNvSpPr>
          <p:nvPr>
            <p:ph idx="1"/>
          </p:nvPr>
        </p:nvSpPr>
        <p:spPr>
          <a:xfrm>
            <a:off x="616449" y="1371602"/>
            <a:ext cx="11236720" cy="3169402"/>
          </a:xfrm>
        </p:spPr>
        <p:txBody>
          <a:bodyPr/>
          <a:lstStyle/>
          <a:p>
            <a:pPr>
              <a:lnSpc>
                <a:spcPts val="3000"/>
              </a:lnSpc>
              <a:spcAft>
                <a:spcPts val="1200"/>
              </a:spcAft>
            </a:pPr>
            <a:r>
              <a:rPr lang="en-US">
                <a:solidFill>
                  <a:srgbClr val="000000"/>
                </a:solidFill>
                <a:ea typeface="Calibri" panose="020F0502020204030204" pitchFamily="34" charset="0"/>
              </a:rPr>
              <a:t>The value of choiceBranchKey is a whitespace-separated list of identifiers.</a:t>
            </a:r>
          </a:p>
          <a:p>
            <a:pPr>
              <a:lnSpc>
                <a:spcPts val="3000"/>
              </a:lnSpc>
              <a:spcAft>
                <a:spcPts val="1200"/>
              </a:spcAft>
            </a:pPr>
            <a:r>
              <a:rPr lang="en-US">
                <a:solidFill>
                  <a:srgbClr val="000000"/>
                </a:solidFill>
                <a:ea typeface="Calibri" panose="020F0502020204030204" pitchFamily="34" charset="0"/>
              </a:rPr>
              <a:t>So, dfdl:choiceBranchKey="two words" means two different keys "two" and "words". If you want a single key "two words" you must use a DFDL entity %SP; to replace the space. </a:t>
            </a:r>
          </a:p>
          <a:p>
            <a:pPr>
              <a:lnSpc>
                <a:spcPts val="3000"/>
              </a:lnSpc>
              <a:spcAft>
                <a:spcPts val="1200"/>
              </a:spcAft>
            </a:pPr>
            <a:r>
              <a:rPr lang="en-US">
                <a:ea typeface="Calibri" panose="020F0502020204030204" pitchFamily="34" charset="0"/>
              </a:rPr>
              <a:t>dfdl:encodeDFDLEntities(…) is a function. The function replaces each space with %SP;</a:t>
            </a:r>
          </a:p>
          <a:p>
            <a:endParaRPr lang="en-US">
              <a:solidFill>
                <a:srgbClr val="000000"/>
              </a:solidFill>
              <a:latin typeface="Calibri" panose="020F0502020204030204" pitchFamily="34" charset="0"/>
              <a:ea typeface="Calibri" panose="020F0502020204030204" pitchFamily="34" charset="0"/>
            </a:endParaRPr>
          </a:p>
          <a:p>
            <a:endParaRPr lang="en-US"/>
          </a:p>
        </p:txBody>
      </p:sp>
      <p:sp>
        <p:nvSpPr>
          <p:cNvPr id="5" name="Rectangle 4">
            <a:extLst>
              <a:ext uri="{FF2B5EF4-FFF2-40B4-BE49-F238E27FC236}">
                <a16:creationId xmlns:a16="http://schemas.microsoft.com/office/drawing/2014/main" id="{8A373138-2EC4-43FF-9E8E-8ADF9B342881}"/>
              </a:ext>
            </a:extLst>
          </p:cNvPr>
          <p:cNvSpPr/>
          <p:nvPr/>
        </p:nvSpPr>
        <p:spPr>
          <a:xfrm>
            <a:off x="266219" y="4796593"/>
            <a:ext cx="11844189" cy="1323439"/>
          </a:xfrm>
          <a:prstGeom prst="rect">
            <a:avLst/>
          </a:prstGeom>
          <a:ln>
            <a:solidFill>
              <a:schemeClr val="tx1"/>
            </a:solidFill>
          </a:ln>
        </p:spPr>
        <p:txBody>
          <a:bodyPr wrap="square">
            <a:spAutoFit/>
          </a:bodyPr>
          <a:lstStyle/>
          <a:p>
            <a:r>
              <a:rPr lang="en-US" sz="1600">
                <a:solidFill>
                  <a:srgbClr val="003296"/>
                </a:solidFill>
                <a:highlight>
                  <a:srgbClr val="FFFFFF"/>
                </a:highlight>
              </a:rPr>
              <a:t>&lt;xs:choice</a:t>
            </a:r>
            <a:r>
              <a:rPr lang="en-US" sz="1600">
                <a:solidFill>
                  <a:srgbClr val="F5844C"/>
                </a:solidFill>
                <a:highlight>
                  <a:srgbClr val="FFFFFF"/>
                </a:highlight>
              </a:rPr>
              <a:t> dfdl:choiceDispatchKey</a:t>
            </a:r>
            <a:r>
              <a:rPr lang="en-US" sz="1600">
                <a:solidFill>
                  <a:srgbClr val="FF8040"/>
                </a:solidFill>
                <a:highlight>
                  <a:srgbClr val="FFFFFF"/>
                </a:highlight>
              </a:rPr>
              <a:t>=</a:t>
            </a:r>
            <a:r>
              <a:rPr lang="en-US" sz="1600">
                <a:solidFill>
                  <a:srgbClr val="993300"/>
                </a:solidFill>
                <a:highlight>
                  <a:srgbClr val="FFFFFF"/>
                </a:highlight>
              </a:rPr>
              <a:t>"{ dfdl:encodeDFDLEntities(./Signature) }"</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ref</a:t>
            </a:r>
            <a:r>
              <a:rPr lang="en-US" sz="1600">
                <a:solidFill>
                  <a:srgbClr val="FF8040"/>
                </a:solidFill>
                <a:highlight>
                  <a:srgbClr val="FFFFFF"/>
                </a:highlight>
              </a:rPr>
              <a:t>=</a:t>
            </a:r>
            <a:r>
              <a:rPr lang="en-US" sz="1600">
                <a:solidFill>
                  <a:srgbClr val="993300"/>
                </a:solidFill>
                <a:highlight>
                  <a:srgbClr val="FFFFFF"/>
                </a:highlight>
              </a:rPr>
              <a:t>"Optional_Header_Fields_for_32_bit_File"</a:t>
            </a:r>
            <a:r>
              <a:rPr lang="en-US" sz="1600">
                <a:solidFill>
                  <a:srgbClr val="F5844C"/>
                </a:solidFill>
                <a:highlight>
                  <a:srgbClr val="FFFFFF"/>
                </a:highlight>
              </a:rPr>
              <a:t> </a:t>
            </a:r>
            <a:r>
              <a:rPr lang="en-US" sz="1600">
                <a:solidFill>
                  <a:srgbClr val="F5844C"/>
                </a:solidFill>
                <a:highlight>
                  <a:srgbClr val="FFFF00"/>
                </a:highlight>
              </a:rPr>
              <a:t>dfdl:choiceBranchKey</a:t>
            </a:r>
            <a:r>
              <a:rPr lang="en-US" sz="1600">
                <a:solidFill>
                  <a:srgbClr val="FF8040"/>
                </a:solidFill>
                <a:highlight>
                  <a:srgbClr val="FFFFFF"/>
                </a:highlight>
              </a:rPr>
              <a:t>=</a:t>
            </a:r>
            <a:r>
              <a:rPr lang="en-US" sz="1600">
                <a:solidFill>
                  <a:srgbClr val="993300"/>
                </a:solidFill>
                <a:highlight>
                  <a:srgbClr val="FFFFFF"/>
                </a:highlight>
              </a:rPr>
              <a:t>"this%SP;is%SP;a%SP;32%SP;bit%SP;file"</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ref</a:t>
            </a:r>
            <a:r>
              <a:rPr lang="en-US" sz="1600">
                <a:solidFill>
                  <a:srgbClr val="FF8040"/>
                </a:solidFill>
                <a:highlight>
                  <a:srgbClr val="FFFFFF"/>
                </a:highlight>
              </a:rPr>
              <a:t>=</a:t>
            </a:r>
            <a:r>
              <a:rPr lang="en-US" sz="1600">
                <a:solidFill>
                  <a:srgbClr val="993300"/>
                </a:solidFill>
                <a:highlight>
                  <a:srgbClr val="FFFFFF"/>
                </a:highlight>
              </a:rPr>
              <a:t>"Optional_Header_Fields_for_64_bit_File"</a:t>
            </a:r>
            <a:r>
              <a:rPr lang="en-US" sz="1600">
                <a:solidFill>
                  <a:srgbClr val="F5844C"/>
                </a:solidFill>
                <a:highlight>
                  <a:srgbClr val="FFFFFF"/>
                </a:highlight>
              </a:rPr>
              <a:t> </a:t>
            </a:r>
            <a:r>
              <a:rPr lang="en-US" sz="1600">
                <a:solidFill>
                  <a:srgbClr val="F5844C"/>
                </a:solidFill>
                <a:highlight>
                  <a:srgbClr val="FFFF00"/>
                </a:highlight>
              </a:rPr>
              <a:t>dfdl:choiceBranchKey</a:t>
            </a:r>
            <a:r>
              <a:rPr lang="en-US" sz="1600">
                <a:solidFill>
                  <a:srgbClr val="FF8040"/>
                </a:solidFill>
                <a:highlight>
                  <a:srgbClr val="FFFFFF"/>
                </a:highlight>
              </a:rPr>
              <a:t>=</a:t>
            </a:r>
            <a:r>
              <a:rPr lang="en-US" sz="1600">
                <a:solidFill>
                  <a:srgbClr val="993300"/>
                </a:solidFill>
                <a:highlight>
                  <a:srgbClr val="FFFFFF"/>
                </a:highlight>
              </a:rPr>
              <a:t>"this%SP;is%SP;a%SP;64%SP;bit%SP;file"</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0000"/>
                </a:solidFill>
                <a:highlight>
                  <a:srgbClr val="FFFFFF"/>
                </a:highlight>
              </a:rPr>
              <a:t>    </a:t>
            </a:r>
            <a:r>
              <a:rPr lang="en-US" sz="1600">
                <a:solidFill>
                  <a:srgbClr val="003296"/>
                </a:solidFill>
                <a:highlight>
                  <a:srgbClr val="FFFFFF"/>
                </a:highlight>
              </a:rPr>
              <a:t>&lt;xs:element</a:t>
            </a:r>
            <a:r>
              <a:rPr lang="en-US" sz="1600">
                <a:solidFill>
                  <a:srgbClr val="F5844C"/>
                </a:solidFill>
                <a:highlight>
                  <a:srgbClr val="FFFFFF"/>
                </a:highlight>
              </a:rPr>
              <a:t> ref</a:t>
            </a:r>
            <a:r>
              <a:rPr lang="en-US" sz="1600">
                <a:solidFill>
                  <a:srgbClr val="FF8040"/>
                </a:solidFill>
                <a:highlight>
                  <a:srgbClr val="FFFFFF"/>
                </a:highlight>
              </a:rPr>
              <a:t>=</a:t>
            </a:r>
            <a:r>
              <a:rPr lang="en-US" sz="1600">
                <a:solidFill>
                  <a:srgbClr val="993300"/>
                </a:solidFill>
                <a:highlight>
                  <a:srgbClr val="FFFFFF"/>
                </a:highlight>
              </a:rPr>
              <a:t>"Optional_Header_Fields_for_ROM_Image_File"</a:t>
            </a:r>
            <a:r>
              <a:rPr lang="en-US" sz="1600">
                <a:solidFill>
                  <a:srgbClr val="F5844C"/>
                </a:solidFill>
                <a:highlight>
                  <a:srgbClr val="FFFFFF"/>
                </a:highlight>
              </a:rPr>
              <a:t> </a:t>
            </a:r>
            <a:r>
              <a:rPr lang="en-US" sz="1600">
                <a:solidFill>
                  <a:srgbClr val="F5844C"/>
                </a:solidFill>
                <a:highlight>
                  <a:srgbClr val="FFFF00"/>
                </a:highlight>
              </a:rPr>
              <a:t>dfdl:choiceBranchKey</a:t>
            </a:r>
            <a:r>
              <a:rPr lang="en-US" sz="1600">
                <a:solidFill>
                  <a:srgbClr val="FF8040"/>
                </a:solidFill>
                <a:highlight>
                  <a:srgbClr val="FFFFFF"/>
                </a:highlight>
              </a:rPr>
              <a:t>=</a:t>
            </a:r>
            <a:r>
              <a:rPr lang="en-US" sz="1600">
                <a:solidFill>
                  <a:srgbClr val="993300"/>
                </a:solidFill>
                <a:highlight>
                  <a:srgbClr val="FFFFFF"/>
                </a:highlight>
              </a:rPr>
              <a:t>"this%SP;file%SP;is%SP;a%SP;ROM%SP;image"</a:t>
            </a:r>
            <a:r>
              <a:rPr lang="en-US" sz="1600">
                <a:solidFill>
                  <a:srgbClr val="F5844C"/>
                </a:solidFill>
                <a:highlight>
                  <a:srgbClr val="FFFFFF"/>
                </a:highlight>
              </a:rPr>
              <a:t> </a:t>
            </a:r>
            <a:r>
              <a:rPr lang="en-US" sz="1600">
                <a:solidFill>
                  <a:srgbClr val="000096"/>
                </a:solidFill>
                <a:highlight>
                  <a:srgbClr val="FFFFFF"/>
                </a:highlight>
              </a:rPr>
              <a:t>/&gt;</a:t>
            </a:r>
            <a:br>
              <a:rPr lang="en-US" sz="1600">
                <a:solidFill>
                  <a:srgbClr val="000000"/>
                </a:solidFill>
                <a:highlight>
                  <a:srgbClr val="FFFFFF"/>
                </a:highlight>
              </a:rPr>
            </a:br>
            <a:r>
              <a:rPr lang="en-US" sz="1600">
                <a:solidFill>
                  <a:srgbClr val="003296"/>
                </a:solidFill>
                <a:highlight>
                  <a:srgbClr val="FFFFFF"/>
                </a:highlight>
              </a:rPr>
              <a:t>&lt;/xs:choice&gt;</a:t>
            </a:r>
          </a:p>
        </p:txBody>
      </p:sp>
    </p:spTree>
    <p:extLst>
      <p:ext uri="{BB962C8B-B14F-4D97-AF65-F5344CB8AC3E}">
        <p14:creationId xmlns:p14="http://schemas.microsoft.com/office/powerpoint/2010/main" val="403767998"/>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35EE08-07C8-4BB3-81CD-52B2326CCB59}"/>
              </a:ext>
            </a:extLst>
          </p:cNvPr>
          <p:cNvSpPr/>
          <p:nvPr/>
        </p:nvSpPr>
        <p:spPr>
          <a:xfrm>
            <a:off x="2668291" y="1766350"/>
            <a:ext cx="6855417" cy="2862322"/>
          </a:xfrm>
          <a:prstGeom prst="rect">
            <a:avLst/>
          </a:prstGeom>
          <a:ln>
            <a:solidFill>
              <a:schemeClr val="tx1"/>
            </a:solidFill>
          </a:ln>
        </p:spPr>
        <p:txBody>
          <a:bodyPr wrap="square">
            <a:spAutoFit/>
          </a:bodyPr>
          <a:lstStyle/>
          <a:p>
            <a:r>
              <a:rPr lang="en-US">
                <a:latin typeface="Calibri" panose="020F0502020204030204" pitchFamily="34" charset="0"/>
                <a:ea typeface="Calibri" panose="020F0502020204030204" pitchFamily="34" charset="0"/>
                <a:cs typeface="Times New Roman" panose="02020603050405020304" pitchFamily="18" charset="0"/>
              </a:rPr>
              <a:t>I'll add that in this particular case it might be cleaner and more descriptive of the format to </a:t>
            </a:r>
            <a:r>
              <a:rPr lang="en-US">
                <a:highlight>
                  <a:srgbClr val="FFFF00"/>
                </a:highlight>
                <a:latin typeface="Calibri" panose="020F0502020204030204" pitchFamily="34" charset="0"/>
                <a:ea typeface="Calibri" panose="020F0502020204030204" pitchFamily="34" charset="0"/>
                <a:cs typeface="Times New Roman" panose="02020603050405020304" pitchFamily="18" charset="0"/>
              </a:rPr>
              <a:t>dispatch on the hidden signature rather than the text description of the signature</a:t>
            </a:r>
            <a:r>
              <a:rPr lang="en-US">
                <a:latin typeface="Calibri" panose="020F0502020204030204" pitchFamily="34" charset="0"/>
                <a:ea typeface="Calibri" panose="020F0502020204030204" pitchFamily="34" charset="0"/>
                <a:cs typeface="Times New Roman" panose="02020603050405020304" pitchFamily="18" charset="0"/>
              </a:rPr>
              <a:t>. Nothing wrong with dispatching on elements in a hidden group:</a:t>
            </a:r>
          </a:p>
          <a:p>
            <a:r>
              <a:rPr lang="en-US">
                <a:latin typeface="Calibri" panose="020F0502020204030204" pitchFamily="34" charset="0"/>
                <a:ea typeface="Calibri" panose="020F0502020204030204" pitchFamily="34" charset="0"/>
                <a:cs typeface="Times New Roman" panose="02020603050405020304" pitchFamily="18" charset="0"/>
              </a:rPr>
              <a:t> </a:t>
            </a:r>
          </a:p>
          <a:p>
            <a:r>
              <a:rPr lang="en-US">
                <a:latin typeface="Calibri" panose="020F0502020204030204" pitchFamily="34" charset="0"/>
                <a:ea typeface="Calibri" panose="020F0502020204030204" pitchFamily="34" charset="0"/>
                <a:cs typeface="Times New Roman" panose="02020603050405020304" pitchFamily="18" charset="0"/>
              </a:rPr>
              <a:t>  &lt;xs:choice dfdl:choiceDispatchKey="{ xs:string(</a:t>
            </a:r>
            <a:r>
              <a:rPr lang="en-US">
                <a:highlight>
                  <a:srgbClr val="FFFF00"/>
                </a:highlight>
                <a:latin typeface="Calibri" panose="020F0502020204030204" pitchFamily="34" charset="0"/>
                <a:ea typeface="Calibri" panose="020F0502020204030204" pitchFamily="34" charset="0"/>
                <a:cs typeface="Times New Roman" panose="02020603050405020304" pitchFamily="18" charset="0"/>
              </a:rPr>
              <a:t>./Hidden_signature</a:t>
            </a:r>
            <a:r>
              <a:rPr lang="en-US">
                <a:latin typeface="Calibri" panose="020F0502020204030204" pitchFamily="34" charset="0"/>
                <a:ea typeface="Calibri" panose="020F0502020204030204" pitchFamily="34" charset="0"/>
                <a:cs typeface="Times New Roman" panose="02020603050405020304" pitchFamily="18" charset="0"/>
              </a:rPr>
              <a:t>) }"&gt;</a:t>
            </a:r>
          </a:p>
          <a:p>
            <a:r>
              <a:rPr lang="en-US">
                <a:latin typeface="Calibri" panose="020F0502020204030204" pitchFamily="34" charset="0"/>
                <a:ea typeface="Calibri" panose="020F0502020204030204" pitchFamily="34" charset="0"/>
                <a:cs typeface="Times New Roman" panose="02020603050405020304" pitchFamily="18" charset="0"/>
              </a:rPr>
              <a:t>        &lt;xs:element ... dfdl:choiceBranchKey="267" /&gt;</a:t>
            </a:r>
          </a:p>
          <a:p>
            <a:r>
              <a:rPr lang="en-US">
                <a:latin typeface="Calibri" panose="020F0502020204030204" pitchFamily="34" charset="0"/>
                <a:ea typeface="Calibri" panose="020F0502020204030204" pitchFamily="34" charset="0"/>
                <a:cs typeface="Times New Roman" panose="02020603050405020304" pitchFamily="18" charset="0"/>
              </a:rPr>
              <a:t>        &lt;xs:element ... dfdl:choiceBranchKey="532" /&gt;</a:t>
            </a:r>
          </a:p>
          <a:p>
            <a:r>
              <a:rPr lang="en-US">
                <a:latin typeface="Calibri" panose="020F0502020204030204" pitchFamily="34" charset="0"/>
                <a:ea typeface="Calibri" panose="020F0502020204030204" pitchFamily="34" charset="0"/>
                <a:cs typeface="Times New Roman" panose="02020603050405020304" pitchFamily="18" charset="0"/>
              </a:rPr>
              <a:t>        &lt;xs:element ... dfdl:choiceBranchKey="263" /&gt;</a:t>
            </a:r>
          </a:p>
          <a:p>
            <a:r>
              <a:rPr lang="en-US">
                <a:latin typeface="Calibri" panose="020F0502020204030204" pitchFamily="34" charset="0"/>
                <a:ea typeface="Calibri" panose="020F0502020204030204" pitchFamily="34" charset="0"/>
                <a:cs typeface="Times New Roman" panose="02020603050405020304" pitchFamily="18" charset="0"/>
              </a:rPr>
              <a:t>  &lt;/xs:choice&gt;</a:t>
            </a:r>
            <a:endParaRPr lang="en-US"/>
          </a:p>
        </p:txBody>
      </p:sp>
      <p:sp>
        <p:nvSpPr>
          <p:cNvPr id="6" name="TextBox 5">
            <a:extLst>
              <a:ext uri="{FF2B5EF4-FFF2-40B4-BE49-F238E27FC236}">
                <a16:creationId xmlns:a16="http://schemas.microsoft.com/office/drawing/2014/main" id="{F83301B7-E534-4D04-8FE0-A553C065C56F}"/>
              </a:ext>
            </a:extLst>
          </p:cNvPr>
          <p:cNvSpPr txBox="1"/>
          <p:nvPr/>
        </p:nvSpPr>
        <p:spPr>
          <a:xfrm>
            <a:off x="2668291" y="1397018"/>
            <a:ext cx="1711431" cy="369332"/>
          </a:xfrm>
          <a:prstGeom prst="rect">
            <a:avLst/>
          </a:prstGeom>
          <a:noFill/>
        </p:spPr>
        <p:txBody>
          <a:bodyPr wrap="none" rtlCol="0">
            <a:spAutoFit/>
          </a:bodyPr>
          <a:lstStyle/>
          <a:p>
            <a:r>
              <a:rPr lang="en-US"/>
              <a:t>Steve Lawrence:</a:t>
            </a:r>
          </a:p>
        </p:txBody>
      </p:sp>
      <p:sp>
        <p:nvSpPr>
          <p:cNvPr id="7" name="Footer Placeholder 3">
            <a:extLst>
              <a:ext uri="{FF2B5EF4-FFF2-40B4-BE49-F238E27FC236}">
                <a16:creationId xmlns:a16="http://schemas.microsoft.com/office/drawing/2014/main" id="{9CFDCEA2-C3E1-4379-9EBA-58EE0E736C3C}"/>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360007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7CF03-A468-4A41-B94B-FB415FD08D06}"/>
              </a:ext>
            </a:extLst>
          </p:cNvPr>
          <p:cNvSpPr>
            <a:spLocks noGrp="1"/>
          </p:cNvSpPr>
          <p:nvPr>
            <p:ph type="title"/>
          </p:nvPr>
        </p:nvSpPr>
        <p:spPr/>
        <p:txBody>
          <a:bodyPr/>
          <a:lstStyle/>
          <a:p>
            <a:r>
              <a:rPr lang="en-US"/>
              <a:t>Your DFDL schema file should include these two files</a:t>
            </a:r>
          </a:p>
        </p:txBody>
      </p:sp>
      <p:sp>
        <p:nvSpPr>
          <p:cNvPr id="4" name="Footer Placeholder 3">
            <a:extLst>
              <a:ext uri="{FF2B5EF4-FFF2-40B4-BE49-F238E27FC236}">
                <a16:creationId xmlns:a16="http://schemas.microsoft.com/office/drawing/2014/main" id="{41FF395C-6310-4B1B-A919-8B3DCC619FFC}"/>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TextBox 4">
            <a:extLst>
              <a:ext uri="{FF2B5EF4-FFF2-40B4-BE49-F238E27FC236}">
                <a16:creationId xmlns:a16="http://schemas.microsoft.com/office/drawing/2014/main" id="{6DDBEF99-4622-4C4A-9F0D-0180C8CC2384}"/>
              </a:ext>
            </a:extLst>
          </p:cNvPr>
          <p:cNvSpPr txBox="1"/>
          <p:nvPr/>
        </p:nvSpPr>
        <p:spPr>
          <a:xfrm>
            <a:off x="4510005" y="4633994"/>
            <a:ext cx="2024913" cy="369332"/>
          </a:xfrm>
          <a:prstGeom prst="rect">
            <a:avLst/>
          </a:prstGeom>
          <a:solidFill>
            <a:schemeClr val="bg1">
              <a:lumMod val="85000"/>
            </a:schemeClr>
          </a:solidFill>
          <a:ln>
            <a:solidFill>
              <a:schemeClr val="tx1"/>
            </a:solidFill>
          </a:ln>
        </p:spPr>
        <p:txBody>
          <a:bodyPr wrap="none" rtlCol="0">
            <a:spAutoFit/>
          </a:bodyPr>
          <a:lstStyle/>
          <a:p>
            <a:r>
              <a:rPr lang="en-US"/>
              <a:t>traffic-light.dfdl.xsd</a:t>
            </a:r>
          </a:p>
        </p:txBody>
      </p:sp>
      <p:sp>
        <p:nvSpPr>
          <p:cNvPr id="6" name="TextBox 5">
            <a:extLst>
              <a:ext uri="{FF2B5EF4-FFF2-40B4-BE49-F238E27FC236}">
                <a16:creationId xmlns:a16="http://schemas.microsoft.com/office/drawing/2014/main" id="{69DDCA11-C500-4627-8E32-D5DD64AD2A79}"/>
              </a:ext>
            </a:extLst>
          </p:cNvPr>
          <p:cNvSpPr txBox="1"/>
          <p:nvPr/>
        </p:nvSpPr>
        <p:spPr>
          <a:xfrm>
            <a:off x="1560954" y="2087488"/>
            <a:ext cx="1724126" cy="369332"/>
          </a:xfrm>
          <a:prstGeom prst="rect">
            <a:avLst/>
          </a:prstGeom>
          <a:solidFill>
            <a:schemeClr val="bg1">
              <a:lumMod val="85000"/>
            </a:schemeClr>
          </a:solidFill>
          <a:ln>
            <a:solidFill>
              <a:schemeClr val="tx1"/>
            </a:solidFill>
          </a:ln>
        </p:spPr>
        <p:txBody>
          <a:bodyPr wrap="none" rtlCol="0">
            <a:spAutoFit/>
          </a:bodyPr>
          <a:lstStyle/>
          <a:p>
            <a:r>
              <a:rPr lang="en-US"/>
              <a:t>defaults.dfdl.xsd</a:t>
            </a:r>
          </a:p>
        </p:txBody>
      </p:sp>
      <p:sp>
        <p:nvSpPr>
          <p:cNvPr id="7" name="TextBox 6">
            <a:extLst>
              <a:ext uri="{FF2B5EF4-FFF2-40B4-BE49-F238E27FC236}">
                <a16:creationId xmlns:a16="http://schemas.microsoft.com/office/drawing/2014/main" id="{FA2BAD5F-59F2-4E00-B677-BDAA83D703C7}"/>
              </a:ext>
            </a:extLst>
          </p:cNvPr>
          <p:cNvSpPr txBox="1"/>
          <p:nvPr/>
        </p:nvSpPr>
        <p:spPr>
          <a:xfrm>
            <a:off x="7053312" y="2110330"/>
            <a:ext cx="2653483" cy="369332"/>
          </a:xfrm>
          <a:prstGeom prst="rect">
            <a:avLst/>
          </a:prstGeom>
          <a:solidFill>
            <a:schemeClr val="bg1">
              <a:lumMod val="85000"/>
            </a:schemeClr>
          </a:solidFill>
          <a:ln>
            <a:solidFill>
              <a:schemeClr val="tx1"/>
            </a:solidFill>
          </a:ln>
        </p:spPr>
        <p:txBody>
          <a:bodyPr wrap="none" rtlCol="0">
            <a:spAutoFit/>
          </a:bodyPr>
          <a:lstStyle/>
          <a:p>
            <a:r>
              <a:rPr lang="en-US"/>
              <a:t>unsignedint-types.dfdl.xsd</a:t>
            </a:r>
          </a:p>
        </p:txBody>
      </p:sp>
      <p:cxnSp>
        <p:nvCxnSpPr>
          <p:cNvPr id="8" name="Straight Arrow Connector 7">
            <a:extLst>
              <a:ext uri="{FF2B5EF4-FFF2-40B4-BE49-F238E27FC236}">
                <a16:creationId xmlns:a16="http://schemas.microsoft.com/office/drawing/2014/main" id="{84B62E44-300A-4825-A4BC-9977595A273C}"/>
              </a:ext>
            </a:extLst>
          </p:cNvPr>
          <p:cNvCxnSpPr>
            <a:stCxn id="5" idx="0"/>
            <a:endCxn id="6" idx="2"/>
          </p:cNvCxnSpPr>
          <p:nvPr/>
        </p:nvCxnSpPr>
        <p:spPr>
          <a:xfrm flipH="1" flipV="1">
            <a:off x="2423017" y="2456820"/>
            <a:ext cx="3099445" cy="21771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EE60810-851A-4609-ADE0-E4CD05FC1EF1}"/>
              </a:ext>
            </a:extLst>
          </p:cNvPr>
          <p:cNvCxnSpPr>
            <a:stCxn id="5" idx="0"/>
            <a:endCxn id="7" idx="2"/>
          </p:cNvCxnSpPr>
          <p:nvPr/>
        </p:nvCxnSpPr>
        <p:spPr>
          <a:xfrm flipV="1">
            <a:off x="5522462" y="2479662"/>
            <a:ext cx="2857592" cy="21543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2684AC7-8AD4-48E7-A42B-39104F52C401}"/>
              </a:ext>
            </a:extLst>
          </p:cNvPr>
          <p:cNvSpPr txBox="1"/>
          <p:nvPr/>
        </p:nvSpPr>
        <p:spPr>
          <a:xfrm>
            <a:off x="3931308" y="2549202"/>
            <a:ext cx="3215945" cy="1323439"/>
          </a:xfrm>
          <a:prstGeom prst="rect">
            <a:avLst/>
          </a:prstGeom>
          <a:noFill/>
        </p:spPr>
        <p:txBody>
          <a:bodyPr wrap="none" rtlCol="0">
            <a:spAutoFit/>
          </a:bodyPr>
          <a:lstStyle/>
          <a:p>
            <a:r>
              <a:rPr lang="en-US" sz="8000">
                <a:solidFill>
                  <a:schemeClr val="bg1">
                    <a:lumMod val="75000"/>
                  </a:schemeClr>
                </a:solidFill>
              </a:rPr>
              <a:t>include</a:t>
            </a:r>
          </a:p>
        </p:txBody>
      </p:sp>
    </p:spTree>
    <p:extLst>
      <p:ext uri="{BB962C8B-B14F-4D97-AF65-F5344CB8AC3E}">
        <p14:creationId xmlns:p14="http://schemas.microsoft.com/office/powerpoint/2010/main" val="3519997793"/>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59C5C-95A6-44B8-8E21-60F44AAFEDA5}"/>
              </a:ext>
            </a:extLst>
          </p:cNvPr>
          <p:cNvSpPr>
            <a:spLocks noGrp="1"/>
          </p:cNvSpPr>
          <p:nvPr>
            <p:ph type="ctrTitle" sz="quarter"/>
          </p:nvPr>
        </p:nvSpPr>
        <p:spPr/>
        <p:txBody>
          <a:bodyPr/>
          <a:lstStyle/>
          <a:p>
            <a:r>
              <a:rPr lang="en-US"/>
              <a:t>Signed integers</a:t>
            </a:r>
          </a:p>
        </p:txBody>
      </p:sp>
    </p:spTree>
    <p:extLst>
      <p:ext uri="{BB962C8B-B14F-4D97-AF65-F5344CB8AC3E}">
        <p14:creationId xmlns:p14="http://schemas.microsoft.com/office/powerpoint/2010/main" val="2092709414"/>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68B4D-2CDA-4EDF-B50B-111BC807571E}"/>
              </a:ext>
            </a:extLst>
          </p:cNvPr>
          <p:cNvSpPr>
            <a:spLocks noGrp="1"/>
          </p:cNvSpPr>
          <p:nvPr>
            <p:ph type="title"/>
          </p:nvPr>
        </p:nvSpPr>
        <p:spPr/>
        <p:txBody>
          <a:bodyPr/>
          <a:lstStyle/>
          <a:p>
            <a:r>
              <a:rPr lang="en-US"/>
              <a:t>Does DFDL have multiple ways to represent signed integers?</a:t>
            </a:r>
          </a:p>
        </p:txBody>
      </p:sp>
      <p:sp>
        <p:nvSpPr>
          <p:cNvPr id="3" name="Content Placeholder 2">
            <a:extLst>
              <a:ext uri="{FF2B5EF4-FFF2-40B4-BE49-F238E27FC236}">
                <a16:creationId xmlns:a16="http://schemas.microsoft.com/office/drawing/2014/main" id="{5872FBE3-62D3-491B-919D-8E5F3F6DED7C}"/>
              </a:ext>
            </a:extLst>
          </p:cNvPr>
          <p:cNvSpPr>
            <a:spLocks noGrp="1"/>
          </p:cNvSpPr>
          <p:nvPr>
            <p:ph idx="1"/>
          </p:nvPr>
        </p:nvSpPr>
        <p:spPr/>
        <p:txBody>
          <a:bodyPr/>
          <a:lstStyle/>
          <a:p>
            <a:pPr>
              <a:lnSpc>
                <a:spcPct val="100000"/>
              </a:lnSpc>
            </a:pPr>
            <a:r>
              <a:rPr lang="en-US" dirty="0"/>
              <a:t>The Windows EXE file format has several fields that contain signed integers</a:t>
            </a:r>
            <a:r>
              <a:rPr lang="en-US"/>
              <a:t>. </a:t>
            </a:r>
          </a:p>
          <a:p>
            <a:pPr>
              <a:lnSpc>
                <a:spcPct val="100000"/>
              </a:lnSpc>
            </a:pPr>
            <a:r>
              <a:rPr lang="en-US"/>
              <a:t>I </a:t>
            </a:r>
            <a:r>
              <a:rPr lang="en-US" dirty="0"/>
              <a:t>remember from school days that there are several ways a binary string can represent signed </a:t>
            </a:r>
            <a:r>
              <a:rPr lang="en-US"/>
              <a:t>integers:</a:t>
            </a:r>
          </a:p>
          <a:p>
            <a:pPr lvl="1">
              <a:lnSpc>
                <a:spcPct val="100000"/>
              </a:lnSpc>
            </a:pPr>
            <a:r>
              <a:rPr lang="en-US"/>
              <a:t>Sign </a:t>
            </a:r>
            <a:r>
              <a:rPr lang="en-US" dirty="0"/>
              <a:t>&amp; magnitude</a:t>
            </a:r>
          </a:p>
          <a:p>
            <a:pPr lvl="1">
              <a:lnSpc>
                <a:spcPct val="100000"/>
              </a:lnSpc>
            </a:pPr>
            <a:r>
              <a:rPr lang="en-US" dirty="0"/>
              <a:t>2's complement</a:t>
            </a:r>
          </a:p>
          <a:p>
            <a:pPr>
              <a:lnSpc>
                <a:spcPct val="100000"/>
              </a:lnSpc>
            </a:pPr>
            <a:r>
              <a:rPr lang="en-US"/>
              <a:t>Which </a:t>
            </a:r>
            <a:r>
              <a:rPr lang="en-US" dirty="0"/>
              <a:t>ways does DFDL support?</a:t>
            </a:r>
          </a:p>
          <a:p>
            <a:pPr>
              <a:lnSpc>
                <a:spcPct val="100000"/>
              </a:lnSpc>
            </a:pPr>
            <a:r>
              <a:rPr lang="en-US"/>
              <a:t>The </a:t>
            </a:r>
            <a:r>
              <a:rPr lang="en-US" dirty="0"/>
              <a:t>EXE specification doesn't specify whether a signed integer will be in sign &amp; magnitude form or 2's complement form (or some other form). If not specified, should I assume 2's complement?</a:t>
            </a:r>
          </a:p>
          <a:p>
            <a:endParaRPr lang="en-US"/>
          </a:p>
        </p:txBody>
      </p:sp>
      <p:sp>
        <p:nvSpPr>
          <p:cNvPr id="4" name="Footer Placeholder 3">
            <a:extLst>
              <a:ext uri="{FF2B5EF4-FFF2-40B4-BE49-F238E27FC236}">
                <a16:creationId xmlns:a16="http://schemas.microsoft.com/office/drawing/2014/main" id="{26DC9C6D-9B20-4271-8BE8-7C9846C6CB22}"/>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481172161"/>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7A0BF6F-C3CD-4E3F-8E84-6267AD6CE3BE}"/>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B15C587C-BFB8-4025-86CB-707AF48ABFFE}"/>
              </a:ext>
            </a:extLst>
          </p:cNvPr>
          <p:cNvSpPr/>
          <p:nvPr/>
        </p:nvSpPr>
        <p:spPr>
          <a:xfrm>
            <a:off x="2242088" y="1582340"/>
            <a:ext cx="6096000" cy="2585323"/>
          </a:xfrm>
          <a:prstGeom prst="rect">
            <a:avLst/>
          </a:prstGeom>
          <a:solidFill>
            <a:schemeClr val="bg1">
              <a:lumMod val="85000"/>
            </a:schemeClr>
          </a:solidFill>
          <a:ln>
            <a:solidFill>
              <a:schemeClr val="tx1"/>
            </a:solidFill>
          </a:ln>
        </p:spPr>
        <p:txBody>
          <a:bodyPr>
            <a:spAutoFit/>
          </a:bodyPr>
          <a:lstStyle/>
          <a:p>
            <a:r>
              <a:rPr lang="en-US">
                <a:highlight>
                  <a:srgbClr val="FFFF00"/>
                </a:highlight>
                <a:latin typeface="Calibri" panose="020F0502020204030204" pitchFamily="34" charset="0"/>
                <a:ea typeface="Calibri" panose="020F0502020204030204" pitchFamily="34" charset="0"/>
                <a:cs typeface="Times New Roman" panose="02020603050405020304" pitchFamily="18" charset="0"/>
              </a:rPr>
              <a:t>The dfdl:binaryNumberRep property defines how binary numbers are represented. For signed types, a value of "binary" means two's complement. </a:t>
            </a:r>
            <a:r>
              <a:rPr lang="en-US">
                <a:latin typeface="Calibri" panose="020F0502020204030204" pitchFamily="34" charset="0"/>
                <a:ea typeface="Calibri" panose="020F0502020204030204" pitchFamily="34" charset="0"/>
                <a:cs typeface="Times New Roman" panose="02020603050405020304" pitchFamily="18" charset="0"/>
              </a:rPr>
              <a:t>Other values for the property for signed types can be "packed" (IBM 390 packed decimal) and "ibm4690Packed". DFDL does not support sign-magnitude or other ways of representing signed binary numbers. </a:t>
            </a:r>
          </a:p>
          <a:p>
            <a:r>
              <a:rPr lang="en-US">
                <a:latin typeface="Calibri" panose="020F0502020204030204" pitchFamily="34" charset="0"/>
                <a:ea typeface="Calibri" panose="020F0502020204030204" pitchFamily="34" charset="0"/>
                <a:cs typeface="Times New Roman" panose="02020603050405020304" pitchFamily="18" charset="0"/>
              </a:rPr>
              <a:t> </a:t>
            </a:r>
          </a:p>
          <a:p>
            <a:r>
              <a:rPr lang="en-US">
                <a:latin typeface="Calibri" panose="020F0502020204030204" pitchFamily="34" charset="0"/>
                <a:ea typeface="Calibri" panose="020F0502020204030204" pitchFamily="34" charset="0"/>
                <a:cs typeface="Times New Roman" panose="02020603050405020304" pitchFamily="18" charset="0"/>
              </a:rPr>
              <a:t>I think generally two's complement is a safe assumption if it's not specified.</a:t>
            </a:r>
          </a:p>
        </p:txBody>
      </p:sp>
      <p:sp>
        <p:nvSpPr>
          <p:cNvPr id="6" name="TextBox 5">
            <a:extLst>
              <a:ext uri="{FF2B5EF4-FFF2-40B4-BE49-F238E27FC236}">
                <a16:creationId xmlns:a16="http://schemas.microsoft.com/office/drawing/2014/main" id="{E479EF2F-AF86-4DFC-B1FB-838D134BE925}"/>
              </a:ext>
            </a:extLst>
          </p:cNvPr>
          <p:cNvSpPr txBox="1"/>
          <p:nvPr/>
        </p:nvSpPr>
        <p:spPr>
          <a:xfrm>
            <a:off x="2242088" y="1213008"/>
            <a:ext cx="2317558" cy="369332"/>
          </a:xfrm>
          <a:prstGeom prst="rect">
            <a:avLst/>
          </a:prstGeom>
          <a:noFill/>
        </p:spPr>
        <p:txBody>
          <a:bodyPr wrap="none" rtlCol="0">
            <a:spAutoFit/>
          </a:bodyPr>
          <a:lstStyle/>
          <a:p>
            <a:r>
              <a:rPr lang="en-US"/>
              <a:t>Steve Lawrence wrote:</a:t>
            </a:r>
          </a:p>
        </p:txBody>
      </p:sp>
    </p:spTree>
    <p:extLst>
      <p:ext uri="{BB962C8B-B14F-4D97-AF65-F5344CB8AC3E}">
        <p14:creationId xmlns:p14="http://schemas.microsoft.com/office/powerpoint/2010/main" val="4153317724"/>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98165-025F-4BDF-9B0E-E3CD1A9C1A54}"/>
              </a:ext>
            </a:extLst>
          </p:cNvPr>
          <p:cNvSpPr>
            <a:spLocks noGrp="1"/>
          </p:cNvSpPr>
          <p:nvPr>
            <p:ph type="ctrTitle" sz="quarter"/>
          </p:nvPr>
        </p:nvSpPr>
        <p:spPr/>
        <p:txBody>
          <a:bodyPr/>
          <a:lstStyle/>
          <a:p>
            <a:r>
              <a:rPr lang="en-US"/>
              <a:t>Look-ahead</a:t>
            </a:r>
          </a:p>
        </p:txBody>
      </p:sp>
    </p:spTree>
    <p:extLst>
      <p:ext uri="{BB962C8B-B14F-4D97-AF65-F5344CB8AC3E}">
        <p14:creationId xmlns:p14="http://schemas.microsoft.com/office/powerpoint/2010/main" val="2399947768"/>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68F5D-3881-4D30-A71E-730CA4B6D6DF}"/>
              </a:ext>
            </a:extLst>
          </p:cNvPr>
          <p:cNvSpPr>
            <a:spLocks noGrp="1"/>
          </p:cNvSpPr>
          <p:nvPr>
            <p:ph type="title"/>
          </p:nvPr>
        </p:nvSpPr>
        <p:spPr/>
        <p:txBody>
          <a:bodyPr/>
          <a:lstStyle/>
          <a:p>
            <a:r>
              <a:rPr lang="en-US"/>
              <a:t>Example of needing to look ahead</a:t>
            </a:r>
          </a:p>
        </p:txBody>
      </p:sp>
      <p:sp>
        <p:nvSpPr>
          <p:cNvPr id="4" name="CustomShape 3">
            <a:extLst>
              <a:ext uri="{FF2B5EF4-FFF2-40B4-BE49-F238E27FC236}">
                <a16:creationId xmlns:a16="http://schemas.microsoft.com/office/drawing/2014/main" id="{38D417F6-B567-44AB-A559-DFB496D9AAFD}"/>
              </a:ext>
            </a:extLst>
          </p:cNvPr>
          <p:cNvSpPr/>
          <p:nvPr/>
        </p:nvSpPr>
        <p:spPr>
          <a:xfrm>
            <a:off x="1163640" y="2397960"/>
            <a:ext cx="8172720" cy="423360"/>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a:gradFill>
          <a:ln>
            <a:round/>
          </a:ln>
        </p:spPr>
        <p:style>
          <a:lnRef idx="2">
            <a:schemeClr val="accent1">
              <a:shade val="50000"/>
            </a:schemeClr>
          </a:lnRef>
          <a:fillRef idx="1">
            <a:schemeClr val="accent1"/>
          </a:fillRef>
          <a:effectRef idx="0">
            <a:schemeClr val="accent1"/>
          </a:effectRef>
          <a:fontRef idx="minor"/>
        </p:style>
      </p:sp>
      <p:sp>
        <p:nvSpPr>
          <p:cNvPr id="5" name="CustomShape 6">
            <a:extLst>
              <a:ext uri="{FF2B5EF4-FFF2-40B4-BE49-F238E27FC236}">
                <a16:creationId xmlns:a16="http://schemas.microsoft.com/office/drawing/2014/main" id="{B2B590DF-C8A1-49B2-9E48-C2055C266520}"/>
              </a:ext>
            </a:extLst>
          </p:cNvPr>
          <p:cNvSpPr/>
          <p:nvPr/>
        </p:nvSpPr>
        <p:spPr>
          <a:xfrm>
            <a:off x="1163640" y="2461680"/>
            <a:ext cx="1408680" cy="310320"/>
          </a:xfrm>
          <a:prstGeom prst="rect">
            <a:avLst/>
          </a:prstGeom>
          <a:solidFill>
            <a:schemeClr val="bg1"/>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0" strike="noStrike" spc="-1">
                <a:solidFill>
                  <a:srgbClr val="000000"/>
                </a:solidFill>
                <a:latin typeface="Calibri Light"/>
              </a:rPr>
              <a:t>A</a:t>
            </a:r>
            <a:endParaRPr lang="en-US" sz="1800" b="0" strike="noStrike" spc="-1">
              <a:latin typeface="Arial"/>
            </a:endParaRPr>
          </a:p>
        </p:txBody>
      </p:sp>
      <p:sp>
        <p:nvSpPr>
          <p:cNvPr id="6" name="CustomShape 7">
            <a:extLst>
              <a:ext uri="{FF2B5EF4-FFF2-40B4-BE49-F238E27FC236}">
                <a16:creationId xmlns:a16="http://schemas.microsoft.com/office/drawing/2014/main" id="{5648B30A-46F3-43C0-AAA5-A71F18835664}"/>
              </a:ext>
            </a:extLst>
          </p:cNvPr>
          <p:cNvSpPr/>
          <p:nvPr/>
        </p:nvSpPr>
        <p:spPr>
          <a:xfrm>
            <a:off x="2573040" y="2461680"/>
            <a:ext cx="2411280" cy="310320"/>
          </a:xfrm>
          <a:prstGeom prst="rect">
            <a:avLst/>
          </a:prstGeom>
          <a:solidFill>
            <a:schemeClr val="bg1"/>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0" strike="noStrike" spc="-1">
                <a:solidFill>
                  <a:srgbClr val="000000"/>
                </a:solidFill>
                <a:latin typeface="Calibri Light"/>
              </a:rPr>
              <a:t>B</a:t>
            </a:r>
            <a:endParaRPr lang="en-US" sz="1800" b="0" strike="noStrike" spc="-1">
              <a:latin typeface="Arial"/>
            </a:endParaRPr>
          </a:p>
        </p:txBody>
      </p:sp>
      <p:sp>
        <p:nvSpPr>
          <p:cNvPr id="7" name="CustomShape 8">
            <a:extLst>
              <a:ext uri="{FF2B5EF4-FFF2-40B4-BE49-F238E27FC236}">
                <a16:creationId xmlns:a16="http://schemas.microsoft.com/office/drawing/2014/main" id="{FA0C8ABE-AFFD-4B70-B80E-C1BCEA943FD7}"/>
              </a:ext>
            </a:extLst>
          </p:cNvPr>
          <p:cNvSpPr/>
          <p:nvPr/>
        </p:nvSpPr>
        <p:spPr>
          <a:xfrm>
            <a:off x="4984680" y="2461680"/>
            <a:ext cx="1110960" cy="310320"/>
          </a:xfrm>
          <a:prstGeom prst="rect">
            <a:avLst/>
          </a:prstGeom>
          <a:solidFill>
            <a:schemeClr val="bg1"/>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0" strike="noStrike" spc="-1">
                <a:solidFill>
                  <a:srgbClr val="000000"/>
                </a:solidFill>
                <a:latin typeface="Calibri Light"/>
              </a:rPr>
              <a:t>C</a:t>
            </a:r>
            <a:endParaRPr lang="en-US" sz="1800" b="0" strike="noStrike" spc="-1">
              <a:latin typeface="Arial"/>
            </a:endParaRPr>
          </a:p>
        </p:txBody>
      </p:sp>
      <p:sp>
        <p:nvSpPr>
          <p:cNvPr id="8" name="CustomShape 12">
            <a:extLst>
              <a:ext uri="{FF2B5EF4-FFF2-40B4-BE49-F238E27FC236}">
                <a16:creationId xmlns:a16="http://schemas.microsoft.com/office/drawing/2014/main" id="{1D47F8FE-D990-4A15-8C13-15261211AB9C}"/>
              </a:ext>
            </a:extLst>
          </p:cNvPr>
          <p:cNvSpPr/>
          <p:nvPr/>
        </p:nvSpPr>
        <p:spPr>
          <a:xfrm>
            <a:off x="6096000" y="2461680"/>
            <a:ext cx="3240360" cy="310320"/>
          </a:xfrm>
          <a:prstGeom prst="rect">
            <a:avLst/>
          </a:prstGeom>
          <a:pattFill prst="wdUpDiag">
            <a:fgClr>
              <a:srgbClr val="37669F"/>
            </a:fgClr>
            <a:bgClr>
              <a:srgbClr val="FFFFFF"/>
            </a:bgClr>
          </a:patt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0" strike="noStrike" spc="-1">
                <a:solidFill>
                  <a:srgbClr val="000000"/>
                </a:solidFill>
                <a:latin typeface="Calibri Light"/>
              </a:rPr>
              <a:t>Unused</a:t>
            </a:r>
            <a:endParaRPr lang="en-US" sz="1800" b="0" strike="noStrike" spc="-1">
              <a:latin typeface="Arial"/>
            </a:endParaRPr>
          </a:p>
        </p:txBody>
      </p:sp>
      <p:sp>
        <p:nvSpPr>
          <p:cNvPr id="9" name="CustomShape 13">
            <a:extLst>
              <a:ext uri="{FF2B5EF4-FFF2-40B4-BE49-F238E27FC236}">
                <a16:creationId xmlns:a16="http://schemas.microsoft.com/office/drawing/2014/main" id="{15D6B3F2-4838-4C25-B91A-AF092C5CD268}"/>
              </a:ext>
            </a:extLst>
          </p:cNvPr>
          <p:cNvSpPr/>
          <p:nvPr/>
        </p:nvSpPr>
        <p:spPr>
          <a:xfrm>
            <a:off x="1163640" y="1984680"/>
            <a:ext cx="573444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Calibri Light"/>
              </a:rPr>
              <a:t>Original Fixed-length message with A, B, C fields</a:t>
            </a:r>
            <a:endParaRPr lang="en-US" sz="1800" b="0" strike="noStrike" spc="-1">
              <a:latin typeface="Arial"/>
            </a:endParaRPr>
          </a:p>
        </p:txBody>
      </p:sp>
      <p:sp>
        <p:nvSpPr>
          <p:cNvPr id="10" name="Footer Placeholder 3">
            <a:extLst>
              <a:ext uri="{FF2B5EF4-FFF2-40B4-BE49-F238E27FC236}">
                <a16:creationId xmlns:a16="http://schemas.microsoft.com/office/drawing/2014/main" id="{7FAB82B5-B0D6-4253-A598-327CD7EA3AA9}"/>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219707272"/>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stomShape 2">
            <a:extLst>
              <a:ext uri="{FF2B5EF4-FFF2-40B4-BE49-F238E27FC236}">
                <a16:creationId xmlns:a16="http://schemas.microsoft.com/office/drawing/2014/main" id="{59096847-FEA4-4BDF-AC74-6F2A81D67AF8}"/>
              </a:ext>
            </a:extLst>
          </p:cNvPr>
          <p:cNvSpPr/>
          <p:nvPr/>
        </p:nvSpPr>
        <p:spPr>
          <a:xfrm>
            <a:off x="1163640" y="3005640"/>
            <a:ext cx="8172720" cy="423360"/>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a:gradFill>
          <a:ln>
            <a:round/>
          </a:ln>
        </p:spPr>
        <p:style>
          <a:lnRef idx="2">
            <a:schemeClr val="accent1">
              <a:shade val="50000"/>
            </a:schemeClr>
          </a:lnRef>
          <a:fillRef idx="1">
            <a:schemeClr val="accent1"/>
          </a:fillRef>
          <a:effectRef idx="0">
            <a:schemeClr val="accent1"/>
          </a:effectRef>
          <a:fontRef idx="minor"/>
        </p:style>
      </p:sp>
      <p:sp>
        <p:nvSpPr>
          <p:cNvPr id="12" name="CustomShape 9">
            <a:extLst>
              <a:ext uri="{FF2B5EF4-FFF2-40B4-BE49-F238E27FC236}">
                <a16:creationId xmlns:a16="http://schemas.microsoft.com/office/drawing/2014/main" id="{682288A4-1F4D-4D01-B97A-3CC6172C651E}"/>
              </a:ext>
            </a:extLst>
          </p:cNvPr>
          <p:cNvSpPr/>
          <p:nvPr/>
        </p:nvSpPr>
        <p:spPr>
          <a:xfrm>
            <a:off x="1163640" y="3069000"/>
            <a:ext cx="1408680" cy="310320"/>
          </a:xfrm>
          <a:prstGeom prst="rect">
            <a:avLst/>
          </a:prstGeom>
          <a:solidFill>
            <a:schemeClr val="bg1"/>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0" strike="noStrike" spc="-1">
                <a:solidFill>
                  <a:srgbClr val="000000"/>
                </a:solidFill>
                <a:latin typeface="Calibri Light"/>
              </a:rPr>
              <a:t>A</a:t>
            </a:r>
            <a:endParaRPr lang="en-US" sz="1800" b="0" strike="noStrike" spc="-1">
              <a:latin typeface="Arial"/>
            </a:endParaRPr>
          </a:p>
        </p:txBody>
      </p:sp>
      <p:sp>
        <p:nvSpPr>
          <p:cNvPr id="13" name="CustomShape 10">
            <a:extLst>
              <a:ext uri="{FF2B5EF4-FFF2-40B4-BE49-F238E27FC236}">
                <a16:creationId xmlns:a16="http://schemas.microsoft.com/office/drawing/2014/main" id="{D16C9853-AC12-4B8A-93BD-1462AA0B3FB0}"/>
              </a:ext>
            </a:extLst>
          </p:cNvPr>
          <p:cNvSpPr/>
          <p:nvPr/>
        </p:nvSpPr>
        <p:spPr>
          <a:xfrm>
            <a:off x="2572680" y="3069000"/>
            <a:ext cx="2411280" cy="310320"/>
          </a:xfrm>
          <a:prstGeom prst="rect">
            <a:avLst/>
          </a:prstGeom>
          <a:solidFill>
            <a:schemeClr val="bg1"/>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0" strike="noStrike" spc="-1">
                <a:solidFill>
                  <a:srgbClr val="000000"/>
                </a:solidFill>
                <a:latin typeface="Calibri Light"/>
              </a:rPr>
              <a:t>B</a:t>
            </a:r>
            <a:endParaRPr lang="en-US" sz="1800" b="0" strike="noStrike" spc="-1">
              <a:latin typeface="Arial"/>
            </a:endParaRPr>
          </a:p>
        </p:txBody>
      </p:sp>
      <p:sp>
        <p:nvSpPr>
          <p:cNvPr id="14" name="CustomShape 11">
            <a:extLst>
              <a:ext uri="{FF2B5EF4-FFF2-40B4-BE49-F238E27FC236}">
                <a16:creationId xmlns:a16="http://schemas.microsoft.com/office/drawing/2014/main" id="{B872C4AE-3883-4137-8DD3-691B86B7825A}"/>
              </a:ext>
            </a:extLst>
          </p:cNvPr>
          <p:cNvSpPr/>
          <p:nvPr/>
        </p:nvSpPr>
        <p:spPr>
          <a:xfrm>
            <a:off x="4984320" y="3069000"/>
            <a:ext cx="1110960" cy="310320"/>
          </a:xfrm>
          <a:prstGeom prst="rect">
            <a:avLst/>
          </a:prstGeom>
          <a:solidFill>
            <a:schemeClr val="bg1"/>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0" strike="noStrike" spc="-1">
                <a:solidFill>
                  <a:srgbClr val="000000"/>
                </a:solidFill>
                <a:latin typeface="Calibri Light"/>
              </a:rPr>
              <a:t>C</a:t>
            </a:r>
            <a:endParaRPr lang="en-US" sz="1800" b="0" strike="noStrike" spc="-1">
              <a:latin typeface="Arial"/>
            </a:endParaRPr>
          </a:p>
        </p:txBody>
      </p:sp>
      <p:sp>
        <p:nvSpPr>
          <p:cNvPr id="15" name="CustomShape 14">
            <a:extLst>
              <a:ext uri="{FF2B5EF4-FFF2-40B4-BE49-F238E27FC236}">
                <a16:creationId xmlns:a16="http://schemas.microsoft.com/office/drawing/2014/main" id="{1AC0E04E-BC09-40C4-8B5A-FBA50FC694B5}"/>
              </a:ext>
            </a:extLst>
          </p:cNvPr>
          <p:cNvSpPr/>
          <p:nvPr/>
        </p:nvSpPr>
        <p:spPr>
          <a:xfrm>
            <a:off x="1163640" y="1898640"/>
            <a:ext cx="8906040" cy="912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Calibri Light"/>
              </a:rPr>
              <a:t>Requirements evolve - want to add D, E fields, but be backward compatible.</a:t>
            </a:r>
            <a:endParaRPr lang="en-US" sz="1800" b="0" strike="noStrike" spc="-1">
              <a:latin typeface="Arial"/>
            </a:endParaRPr>
          </a:p>
          <a:p>
            <a:pPr>
              <a:lnSpc>
                <a:spcPct val="100000"/>
              </a:lnSpc>
            </a:pPr>
            <a:r>
              <a:rPr lang="en-US" sz="1800" b="0" strike="noStrike" spc="-1">
                <a:solidFill>
                  <a:srgbClr val="000000"/>
                </a:solidFill>
                <a:latin typeface="Calibri Light"/>
              </a:rPr>
              <a:t>Add flag bit (X) at end of current data: 0 = original, 1 = extended.</a:t>
            </a:r>
            <a:endParaRPr lang="en-US" sz="1800" b="0" strike="noStrike" spc="-1">
              <a:latin typeface="Arial"/>
            </a:endParaRPr>
          </a:p>
          <a:p>
            <a:pPr>
              <a:lnSpc>
                <a:spcPct val="100000"/>
              </a:lnSpc>
            </a:pPr>
            <a:r>
              <a:rPr lang="en-US" sz="1800" b="0" strike="noStrike" spc="-1">
                <a:solidFill>
                  <a:srgbClr val="000000"/>
                </a:solidFill>
                <a:latin typeface="Calibri Light"/>
              </a:rPr>
              <a:t>Add D and E at the end. But they won't fit.</a:t>
            </a:r>
            <a:endParaRPr lang="en-US" sz="1800" b="0" strike="noStrike" spc="-1">
              <a:latin typeface="Arial"/>
            </a:endParaRPr>
          </a:p>
        </p:txBody>
      </p:sp>
      <p:sp>
        <p:nvSpPr>
          <p:cNvPr id="16" name="CustomShape 15">
            <a:extLst>
              <a:ext uri="{FF2B5EF4-FFF2-40B4-BE49-F238E27FC236}">
                <a16:creationId xmlns:a16="http://schemas.microsoft.com/office/drawing/2014/main" id="{CF96BA68-A1F6-437C-8046-794C40A73EDD}"/>
              </a:ext>
            </a:extLst>
          </p:cNvPr>
          <p:cNvSpPr/>
          <p:nvPr/>
        </p:nvSpPr>
        <p:spPr>
          <a:xfrm>
            <a:off x="7515840" y="2544480"/>
            <a:ext cx="2031120" cy="310320"/>
          </a:xfrm>
          <a:prstGeom prst="rect">
            <a:avLst/>
          </a:prstGeom>
          <a:solidFill>
            <a:schemeClr val="bg1"/>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0" strike="noStrike" spc="-1">
                <a:solidFill>
                  <a:srgbClr val="000000"/>
                </a:solidFill>
                <a:latin typeface="Calibri Light"/>
              </a:rPr>
              <a:t>E</a:t>
            </a:r>
            <a:endParaRPr lang="en-US" sz="1800" b="0" strike="noStrike" spc="-1">
              <a:latin typeface="Arial"/>
            </a:endParaRPr>
          </a:p>
        </p:txBody>
      </p:sp>
      <p:sp>
        <p:nvSpPr>
          <p:cNvPr id="17" name="CustomShape 16">
            <a:extLst>
              <a:ext uri="{FF2B5EF4-FFF2-40B4-BE49-F238E27FC236}">
                <a16:creationId xmlns:a16="http://schemas.microsoft.com/office/drawing/2014/main" id="{140B8D5A-0233-4C4A-87E8-72D0E456B295}"/>
              </a:ext>
            </a:extLst>
          </p:cNvPr>
          <p:cNvSpPr/>
          <p:nvPr/>
        </p:nvSpPr>
        <p:spPr>
          <a:xfrm>
            <a:off x="6404520" y="2544480"/>
            <a:ext cx="1110960" cy="310320"/>
          </a:xfrm>
          <a:prstGeom prst="rect">
            <a:avLst/>
          </a:prstGeom>
          <a:no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0" strike="noStrike" spc="-1">
                <a:solidFill>
                  <a:srgbClr val="000000"/>
                </a:solidFill>
                <a:latin typeface="Calibri Light"/>
              </a:rPr>
              <a:t>D</a:t>
            </a:r>
            <a:endParaRPr lang="en-US" sz="1800" b="0" strike="noStrike" spc="-1">
              <a:latin typeface="Arial"/>
            </a:endParaRPr>
          </a:p>
        </p:txBody>
      </p:sp>
      <p:sp>
        <p:nvSpPr>
          <p:cNvPr id="18" name="CustomShape 17">
            <a:extLst>
              <a:ext uri="{FF2B5EF4-FFF2-40B4-BE49-F238E27FC236}">
                <a16:creationId xmlns:a16="http://schemas.microsoft.com/office/drawing/2014/main" id="{C68236A8-82D2-4567-BA7E-26E2E0D7F639}"/>
              </a:ext>
            </a:extLst>
          </p:cNvPr>
          <p:cNvSpPr/>
          <p:nvPr/>
        </p:nvSpPr>
        <p:spPr>
          <a:xfrm>
            <a:off x="6106800" y="2544480"/>
            <a:ext cx="297000" cy="310320"/>
          </a:xfrm>
          <a:prstGeom prst="rect">
            <a:avLst/>
          </a:prstGeom>
          <a:no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0" strike="noStrike" spc="-1">
                <a:solidFill>
                  <a:srgbClr val="000000"/>
                </a:solidFill>
                <a:latin typeface="Calibri Light"/>
              </a:rPr>
              <a:t>X</a:t>
            </a:r>
            <a:endParaRPr lang="en-US" sz="1800" b="0" strike="noStrike" spc="-1">
              <a:latin typeface="Arial"/>
            </a:endParaRPr>
          </a:p>
        </p:txBody>
      </p:sp>
      <p:sp>
        <p:nvSpPr>
          <p:cNvPr id="19" name="CustomShape 19">
            <a:extLst>
              <a:ext uri="{FF2B5EF4-FFF2-40B4-BE49-F238E27FC236}">
                <a16:creationId xmlns:a16="http://schemas.microsoft.com/office/drawing/2014/main" id="{4E03FBB6-DA46-430C-B7F4-7C8F2B25B254}"/>
              </a:ext>
            </a:extLst>
          </p:cNvPr>
          <p:cNvSpPr/>
          <p:nvPr/>
        </p:nvSpPr>
        <p:spPr>
          <a:xfrm>
            <a:off x="9167160" y="2278440"/>
            <a:ext cx="613440" cy="133524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20" name="CustomShape 20">
            <a:extLst>
              <a:ext uri="{FF2B5EF4-FFF2-40B4-BE49-F238E27FC236}">
                <a16:creationId xmlns:a16="http://schemas.microsoft.com/office/drawing/2014/main" id="{336D1E98-1AE0-4D85-BB97-1551CDCFE24B}"/>
              </a:ext>
            </a:extLst>
          </p:cNvPr>
          <p:cNvSpPr/>
          <p:nvPr/>
        </p:nvSpPr>
        <p:spPr>
          <a:xfrm rot="16200000" flipH="1">
            <a:off x="7189537" y="968617"/>
            <a:ext cx="134640" cy="3819885"/>
          </a:xfrm>
          <a:prstGeom prst="curvedConnector2">
            <a:avLst/>
          </a:prstGeom>
          <a:noFill/>
          <a:ln w="19080">
            <a:solidFill>
              <a:srgbClr val="FF0000"/>
            </a:solidFill>
            <a:round/>
            <a:tailEnd type="triangle" w="med" len="med"/>
          </a:ln>
        </p:spPr>
        <p:style>
          <a:lnRef idx="1">
            <a:schemeClr val="accent1"/>
          </a:lnRef>
          <a:fillRef idx="0">
            <a:schemeClr val="accent1"/>
          </a:fillRef>
          <a:effectRef idx="0">
            <a:schemeClr val="accent1"/>
          </a:effectRef>
          <a:fontRef idx="minor"/>
        </p:style>
      </p:sp>
      <p:sp>
        <p:nvSpPr>
          <p:cNvPr id="21" name="Footer Placeholder 3">
            <a:extLst>
              <a:ext uri="{FF2B5EF4-FFF2-40B4-BE49-F238E27FC236}">
                <a16:creationId xmlns:a16="http://schemas.microsoft.com/office/drawing/2014/main" id="{7B3604B0-7262-43A6-9F19-F25D14C7E4D5}"/>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645650792"/>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stomShape 1">
            <a:extLst>
              <a:ext uri="{FF2B5EF4-FFF2-40B4-BE49-F238E27FC236}">
                <a16:creationId xmlns:a16="http://schemas.microsoft.com/office/drawing/2014/main" id="{2AD9551E-5C5B-4A16-BA98-60BEED62E725}"/>
              </a:ext>
            </a:extLst>
          </p:cNvPr>
          <p:cNvSpPr/>
          <p:nvPr/>
        </p:nvSpPr>
        <p:spPr>
          <a:xfrm>
            <a:off x="1163640" y="4282200"/>
            <a:ext cx="8172720" cy="423360"/>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a:gradFill>
          <a:ln>
            <a:round/>
          </a:ln>
        </p:spPr>
        <p:style>
          <a:lnRef idx="2">
            <a:schemeClr val="accent1">
              <a:shade val="50000"/>
            </a:schemeClr>
          </a:lnRef>
          <a:fillRef idx="1">
            <a:schemeClr val="accent1"/>
          </a:fillRef>
          <a:effectRef idx="0">
            <a:schemeClr val="accent1"/>
          </a:effectRef>
          <a:fontRef idx="minor"/>
        </p:style>
      </p:sp>
      <p:sp>
        <p:nvSpPr>
          <p:cNvPr id="19" name="CustomShape 18">
            <a:extLst>
              <a:ext uri="{FF2B5EF4-FFF2-40B4-BE49-F238E27FC236}">
                <a16:creationId xmlns:a16="http://schemas.microsoft.com/office/drawing/2014/main" id="{E68F25C0-0507-49B0-9238-2D015B050B48}"/>
              </a:ext>
            </a:extLst>
          </p:cNvPr>
          <p:cNvSpPr/>
          <p:nvPr/>
        </p:nvSpPr>
        <p:spPr>
          <a:xfrm>
            <a:off x="1163640" y="3600262"/>
            <a:ext cx="6571080" cy="632257"/>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Calibri Light"/>
              </a:rPr>
              <a:t>Ah ha! Turns out when D, E, are in use, B is not needed.</a:t>
            </a:r>
          </a:p>
          <a:p>
            <a:r>
              <a:rPr lang="en-US" spc="-1">
                <a:solidFill>
                  <a:srgbClr val="000000"/>
                </a:solidFill>
                <a:latin typeface="Calibri Light"/>
              </a:rPr>
              <a:t>So, re-purpose B's space to hold E for the extended message.</a:t>
            </a:r>
            <a:endParaRPr lang="en-US" spc="-1">
              <a:latin typeface="Arial"/>
            </a:endParaRPr>
          </a:p>
        </p:txBody>
      </p:sp>
      <p:sp>
        <p:nvSpPr>
          <p:cNvPr id="20" name="CustomShape 21">
            <a:extLst>
              <a:ext uri="{FF2B5EF4-FFF2-40B4-BE49-F238E27FC236}">
                <a16:creationId xmlns:a16="http://schemas.microsoft.com/office/drawing/2014/main" id="{B3036097-4BCC-453A-B4FB-5358E9BDE46A}"/>
              </a:ext>
            </a:extLst>
          </p:cNvPr>
          <p:cNvSpPr/>
          <p:nvPr/>
        </p:nvSpPr>
        <p:spPr>
          <a:xfrm>
            <a:off x="1163640" y="4345560"/>
            <a:ext cx="1408680" cy="310320"/>
          </a:xfrm>
          <a:prstGeom prst="rect">
            <a:avLst/>
          </a:prstGeom>
          <a:solidFill>
            <a:schemeClr val="bg1"/>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0" strike="noStrike" spc="-1">
                <a:solidFill>
                  <a:srgbClr val="000000"/>
                </a:solidFill>
                <a:latin typeface="Calibri Light"/>
              </a:rPr>
              <a:t>A</a:t>
            </a:r>
            <a:endParaRPr lang="en-US" sz="1800" b="0" strike="noStrike" spc="-1">
              <a:latin typeface="Arial"/>
            </a:endParaRPr>
          </a:p>
        </p:txBody>
      </p:sp>
      <p:sp>
        <p:nvSpPr>
          <p:cNvPr id="21" name="CustomShape 22">
            <a:extLst>
              <a:ext uri="{FF2B5EF4-FFF2-40B4-BE49-F238E27FC236}">
                <a16:creationId xmlns:a16="http://schemas.microsoft.com/office/drawing/2014/main" id="{0DB2C1E7-386A-4437-A8B6-19E56857A397}"/>
              </a:ext>
            </a:extLst>
          </p:cNvPr>
          <p:cNvSpPr/>
          <p:nvPr/>
        </p:nvSpPr>
        <p:spPr>
          <a:xfrm>
            <a:off x="2572680" y="4345560"/>
            <a:ext cx="2411280" cy="310320"/>
          </a:xfrm>
          <a:prstGeom prst="rect">
            <a:avLst/>
          </a:prstGeom>
          <a:pattFill prst="wdUpDiag">
            <a:fgClr>
              <a:srgbClr val="37669F"/>
            </a:fgClr>
            <a:bgClr>
              <a:srgbClr val="FFFFFF"/>
            </a:bgClr>
          </a:patt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0" strike="noStrike" spc="-1">
                <a:solidFill>
                  <a:srgbClr val="000000"/>
                </a:solidFill>
                <a:latin typeface="Calibri Light"/>
              </a:rPr>
              <a:t>B</a:t>
            </a:r>
            <a:endParaRPr lang="en-US" sz="1800" b="0" strike="noStrike" spc="-1">
              <a:latin typeface="Arial"/>
            </a:endParaRPr>
          </a:p>
        </p:txBody>
      </p:sp>
      <p:sp>
        <p:nvSpPr>
          <p:cNvPr id="22" name="CustomShape 23">
            <a:extLst>
              <a:ext uri="{FF2B5EF4-FFF2-40B4-BE49-F238E27FC236}">
                <a16:creationId xmlns:a16="http://schemas.microsoft.com/office/drawing/2014/main" id="{7248CF35-1E21-4E6C-94BE-5D9E87A2F211}"/>
              </a:ext>
            </a:extLst>
          </p:cNvPr>
          <p:cNvSpPr/>
          <p:nvPr/>
        </p:nvSpPr>
        <p:spPr>
          <a:xfrm>
            <a:off x="4984320" y="4345560"/>
            <a:ext cx="1110960" cy="310320"/>
          </a:xfrm>
          <a:prstGeom prst="rect">
            <a:avLst/>
          </a:prstGeom>
          <a:solidFill>
            <a:schemeClr val="bg1"/>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0" strike="noStrike" spc="-1">
                <a:solidFill>
                  <a:srgbClr val="000000"/>
                </a:solidFill>
                <a:latin typeface="Calibri Light"/>
              </a:rPr>
              <a:t>C</a:t>
            </a:r>
            <a:endParaRPr lang="en-US" sz="1800" b="0" strike="noStrike" spc="-1">
              <a:latin typeface="Arial"/>
            </a:endParaRPr>
          </a:p>
        </p:txBody>
      </p:sp>
      <p:sp>
        <p:nvSpPr>
          <p:cNvPr id="24" name="Footer Placeholder 3">
            <a:extLst>
              <a:ext uri="{FF2B5EF4-FFF2-40B4-BE49-F238E27FC236}">
                <a16:creationId xmlns:a16="http://schemas.microsoft.com/office/drawing/2014/main" id="{B3130D26-D592-46EC-933B-13DE35CEE165}"/>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881577134"/>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stomShape 2">
            <a:extLst>
              <a:ext uri="{FF2B5EF4-FFF2-40B4-BE49-F238E27FC236}">
                <a16:creationId xmlns:a16="http://schemas.microsoft.com/office/drawing/2014/main" id="{26B1512D-1949-4243-80F7-4D1779A62FE1}"/>
              </a:ext>
            </a:extLst>
          </p:cNvPr>
          <p:cNvSpPr/>
          <p:nvPr/>
        </p:nvSpPr>
        <p:spPr>
          <a:xfrm>
            <a:off x="1217349" y="1435211"/>
            <a:ext cx="8172720" cy="433440"/>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a:gradFill>
          <a:ln>
            <a:round/>
          </a:ln>
        </p:spPr>
        <p:style>
          <a:lnRef idx="2">
            <a:schemeClr val="accent1">
              <a:shade val="50000"/>
            </a:schemeClr>
          </a:lnRef>
          <a:fillRef idx="1">
            <a:schemeClr val="accent1"/>
          </a:fillRef>
          <a:effectRef idx="0">
            <a:schemeClr val="accent1"/>
          </a:effectRef>
          <a:fontRef idx="minor"/>
        </p:style>
      </p:sp>
      <p:sp>
        <p:nvSpPr>
          <p:cNvPr id="4" name="CustomShape 14">
            <a:extLst>
              <a:ext uri="{FF2B5EF4-FFF2-40B4-BE49-F238E27FC236}">
                <a16:creationId xmlns:a16="http://schemas.microsoft.com/office/drawing/2014/main" id="{6A11D3B4-3457-4684-A883-9D9E20D63A12}"/>
              </a:ext>
            </a:extLst>
          </p:cNvPr>
          <p:cNvSpPr/>
          <p:nvPr/>
        </p:nvSpPr>
        <p:spPr>
          <a:xfrm>
            <a:off x="1227069" y="1500731"/>
            <a:ext cx="1408680" cy="310320"/>
          </a:xfrm>
          <a:prstGeom prst="rect">
            <a:avLst/>
          </a:prstGeom>
          <a:solidFill>
            <a:schemeClr val="bg1"/>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0" strike="noStrike" spc="-1">
                <a:solidFill>
                  <a:srgbClr val="000000"/>
                </a:solidFill>
                <a:latin typeface="Calibri Light"/>
              </a:rPr>
              <a:t>A</a:t>
            </a:r>
            <a:endParaRPr lang="en-US" sz="1800" b="0" strike="noStrike" spc="-1">
              <a:latin typeface="Arial"/>
            </a:endParaRPr>
          </a:p>
        </p:txBody>
      </p:sp>
      <p:sp>
        <p:nvSpPr>
          <p:cNvPr id="5" name="CustomShape 15">
            <a:extLst>
              <a:ext uri="{FF2B5EF4-FFF2-40B4-BE49-F238E27FC236}">
                <a16:creationId xmlns:a16="http://schemas.microsoft.com/office/drawing/2014/main" id="{D8871F00-BBBF-42A9-8C26-29DFB90EC34E}"/>
              </a:ext>
            </a:extLst>
          </p:cNvPr>
          <p:cNvSpPr/>
          <p:nvPr/>
        </p:nvSpPr>
        <p:spPr>
          <a:xfrm>
            <a:off x="5060349" y="1500731"/>
            <a:ext cx="1110960" cy="310320"/>
          </a:xfrm>
          <a:prstGeom prst="rect">
            <a:avLst/>
          </a:prstGeom>
          <a:solidFill>
            <a:schemeClr val="bg1"/>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0" strike="noStrike" spc="-1">
                <a:solidFill>
                  <a:srgbClr val="000000"/>
                </a:solidFill>
                <a:latin typeface="Calibri Light"/>
              </a:rPr>
              <a:t>C</a:t>
            </a:r>
            <a:endParaRPr lang="en-US" sz="1800" b="0" strike="noStrike" spc="-1">
              <a:latin typeface="Arial"/>
            </a:endParaRPr>
          </a:p>
        </p:txBody>
      </p:sp>
      <p:sp>
        <p:nvSpPr>
          <p:cNvPr id="6" name="CustomShape 16">
            <a:extLst>
              <a:ext uri="{FF2B5EF4-FFF2-40B4-BE49-F238E27FC236}">
                <a16:creationId xmlns:a16="http://schemas.microsoft.com/office/drawing/2014/main" id="{A7ED4350-2F6A-4854-8A9D-729999ED8383}"/>
              </a:ext>
            </a:extLst>
          </p:cNvPr>
          <p:cNvSpPr/>
          <p:nvPr/>
        </p:nvSpPr>
        <p:spPr>
          <a:xfrm>
            <a:off x="6469749" y="1500731"/>
            <a:ext cx="1110960" cy="310320"/>
          </a:xfrm>
          <a:prstGeom prst="rect">
            <a:avLst/>
          </a:prstGeom>
          <a:solidFill>
            <a:schemeClr val="bg1"/>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0" strike="noStrike" spc="-1">
                <a:solidFill>
                  <a:srgbClr val="000000"/>
                </a:solidFill>
                <a:latin typeface="Calibri Light"/>
              </a:rPr>
              <a:t>D</a:t>
            </a:r>
            <a:endParaRPr lang="en-US" sz="1800" b="0" strike="noStrike" spc="-1">
              <a:latin typeface="Arial"/>
            </a:endParaRPr>
          </a:p>
        </p:txBody>
      </p:sp>
      <p:sp>
        <p:nvSpPr>
          <p:cNvPr id="7" name="CustomShape 17">
            <a:extLst>
              <a:ext uri="{FF2B5EF4-FFF2-40B4-BE49-F238E27FC236}">
                <a16:creationId xmlns:a16="http://schemas.microsoft.com/office/drawing/2014/main" id="{B3B03E38-4ABB-4F25-98BB-2427D2D449DC}"/>
              </a:ext>
            </a:extLst>
          </p:cNvPr>
          <p:cNvSpPr/>
          <p:nvPr/>
        </p:nvSpPr>
        <p:spPr>
          <a:xfrm>
            <a:off x="6172029" y="1500731"/>
            <a:ext cx="297000" cy="310320"/>
          </a:xfrm>
          <a:prstGeom prst="rect">
            <a:avLst/>
          </a:prstGeom>
          <a:solidFill>
            <a:schemeClr val="bg1"/>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0" strike="noStrike" spc="-1">
                <a:solidFill>
                  <a:srgbClr val="000000"/>
                </a:solidFill>
                <a:latin typeface="Calibri Light"/>
              </a:rPr>
              <a:t>X</a:t>
            </a:r>
            <a:endParaRPr lang="en-US" sz="1800" b="0" strike="noStrike" spc="-1">
              <a:latin typeface="Arial"/>
            </a:endParaRPr>
          </a:p>
        </p:txBody>
      </p:sp>
      <p:sp>
        <p:nvSpPr>
          <p:cNvPr id="8" name="CustomShape 18">
            <a:extLst>
              <a:ext uri="{FF2B5EF4-FFF2-40B4-BE49-F238E27FC236}">
                <a16:creationId xmlns:a16="http://schemas.microsoft.com/office/drawing/2014/main" id="{EA374C49-4462-400A-99D5-BCD96B09234E}"/>
              </a:ext>
            </a:extLst>
          </p:cNvPr>
          <p:cNvSpPr/>
          <p:nvPr/>
        </p:nvSpPr>
        <p:spPr>
          <a:xfrm>
            <a:off x="1227069" y="1013651"/>
            <a:ext cx="480168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Calibri Light"/>
              </a:rPr>
              <a:t>... the extended message is this:</a:t>
            </a:r>
            <a:endParaRPr lang="en-US" sz="1800" b="0" strike="noStrike" spc="-1">
              <a:latin typeface="Arial"/>
            </a:endParaRPr>
          </a:p>
        </p:txBody>
      </p:sp>
      <p:sp>
        <p:nvSpPr>
          <p:cNvPr id="9" name="CustomShape 19">
            <a:extLst>
              <a:ext uri="{FF2B5EF4-FFF2-40B4-BE49-F238E27FC236}">
                <a16:creationId xmlns:a16="http://schemas.microsoft.com/office/drawing/2014/main" id="{75CD145B-5532-49D0-8E67-7594A93E5A1C}"/>
              </a:ext>
            </a:extLst>
          </p:cNvPr>
          <p:cNvSpPr/>
          <p:nvPr/>
        </p:nvSpPr>
        <p:spPr>
          <a:xfrm>
            <a:off x="2647989" y="1500731"/>
            <a:ext cx="2411280" cy="310320"/>
          </a:xfrm>
          <a:prstGeom prst="rect">
            <a:avLst/>
          </a:prstGeom>
          <a:no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0" strike="noStrike" spc="-1">
                <a:solidFill>
                  <a:srgbClr val="000000"/>
                </a:solidFill>
                <a:latin typeface="Calibri Light"/>
              </a:rPr>
              <a:t>B</a:t>
            </a:r>
            <a:endParaRPr lang="en-US" sz="1800" b="0" strike="noStrike" spc="-1">
              <a:latin typeface="Arial"/>
            </a:endParaRPr>
          </a:p>
        </p:txBody>
      </p:sp>
      <p:sp>
        <p:nvSpPr>
          <p:cNvPr id="10" name="CustomShape 20">
            <a:extLst>
              <a:ext uri="{FF2B5EF4-FFF2-40B4-BE49-F238E27FC236}">
                <a16:creationId xmlns:a16="http://schemas.microsoft.com/office/drawing/2014/main" id="{D62B0DD2-6D36-4648-B56C-9614542E7529}"/>
              </a:ext>
            </a:extLst>
          </p:cNvPr>
          <p:cNvSpPr/>
          <p:nvPr/>
        </p:nvSpPr>
        <p:spPr>
          <a:xfrm>
            <a:off x="2647989" y="1500731"/>
            <a:ext cx="2031120" cy="310320"/>
          </a:xfrm>
          <a:prstGeom prst="rect">
            <a:avLst/>
          </a:prstGeom>
          <a:solidFill>
            <a:schemeClr val="bg1"/>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0" strike="noStrike" spc="-1">
                <a:solidFill>
                  <a:srgbClr val="000000"/>
                </a:solidFill>
                <a:latin typeface="Calibri Light"/>
              </a:rPr>
              <a:t>E</a:t>
            </a:r>
            <a:endParaRPr lang="en-US" sz="1800" b="0" strike="noStrike" spc="-1">
              <a:latin typeface="Arial"/>
            </a:endParaRPr>
          </a:p>
        </p:txBody>
      </p:sp>
      <p:sp>
        <p:nvSpPr>
          <p:cNvPr id="11" name="CustomShape 21">
            <a:extLst>
              <a:ext uri="{FF2B5EF4-FFF2-40B4-BE49-F238E27FC236}">
                <a16:creationId xmlns:a16="http://schemas.microsoft.com/office/drawing/2014/main" id="{0E74417C-04B6-4C29-9D37-A715C0760133}"/>
              </a:ext>
            </a:extLst>
          </p:cNvPr>
          <p:cNvSpPr/>
          <p:nvPr/>
        </p:nvSpPr>
        <p:spPr>
          <a:xfrm>
            <a:off x="4696029" y="1500731"/>
            <a:ext cx="352080" cy="310320"/>
          </a:xfrm>
          <a:prstGeom prst="rect">
            <a:avLst/>
          </a:prstGeom>
          <a:pattFill prst="wdUpDiag">
            <a:fgClr>
              <a:srgbClr val="37669F"/>
            </a:fgClr>
            <a:bgClr>
              <a:srgbClr val="FFFFFF"/>
            </a:bgClr>
          </a:pattFill>
          <a:ln>
            <a:round/>
          </a:ln>
        </p:spPr>
        <p:style>
          <a:lnRef idx="2">
            <a:schemeClr val="accent1">
              <a:shade val="50000"/>
            </a:schemeClr>
          </a:lnRef>
          <a:fillRef idx="1">
            <a:schemeClr val="accent1"/>
          </a:fillRef>
          <a:effectRef idx="0">
            <a:schemeClr val="accent1"/>
          </a:effectRef>
          <a:fontRef idx="minor"/>
        </p:style>
      </p:sp>
      <p:sp>
        <p:nvSpPr>
          <p:cNvPr id="12" name="CustomShape 22">
            <a:extLst>
              <a:ext uri="{FF2B5EF4-FFF2-40B4-BE49-F238E27FC236}">
                <a16:creationId xmlns:a16="http://schemas.microsoft.com/office/drawing/2014/main" id="{E8C79729-11A5-430A-8556-CE80328B9758}"/>
              </a:ext>
            </a:extLst>
          </p:cNvPr>
          <p:cNvSpPr/>
          <p:nvPr/>
        </p:nvSpPr>
        <p:spPr>
          <a:xfrm>
            <a:off x="7581069" y="1500731"/>
            <a:ext cx="1819800" cy="310320"/>
          </a:xfrm>
          <a:prstGeom prst="rect">
            <a:avLst/>
          </a:prstGeom>
          <a:pattFill prst="wdUpDiag">
            <a:fgClr>
              <a:srgbClr val="37669F"/>
            </a:fgClr>
            <a:bgClr>
              <a:srgbClr val="FFFFFF"/>
            </a:bgClr>
          </a:patt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0" strike="noStrike" spc="-1">
                <a:solidFill>
                  <a:srgbClr val="000000"/>
                </a:solidFill>
                <a:latin typeface="Calibri Light"/>
              </a:rPr>
              <a:t>Unused</a:t>
            </a:r>
            <a:endParaRPr lang="en-US" sz="1800" b="0" strike="noStrike" spc="-1">
              <a:latin typeface="Arial"/>
            </a:endParaRPr>
          </a:p>
        </p:txBody>
      </p:sp>
      <p:sp>
        <p:nvSpPr>
          <p:cNvPr id="13" name="Footer Placeholder 3">
            <a:extLst>
              <a:ext uri="{FF2B5EF4-FFF2-40B4-BE49-F238E27FC236}">
                <a16:creationId xmlns:a16="http://schemas.microsoft.com/office/drawing/2014/main" id="{6F3196E9-A1D6-4C49-B043-2B4D4E593162}"/>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286114386"/>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1">
            <a:extLst>
              <a:ext uri="{FF2B5EF4-FFF2-40B4-BE49-F238E27FC236}">
                <a16:creationId xmlns:a16="http://schemas.microsoft.com/office/drawing/2014/main" id="{52004053-908A-44BF-986D-83E2188B85C4}"/>
              </a:ext>
            </a:extLst>
          </p:cNvPr>
          <p:cNvSpPr/>
          <p:nvPr/>
        </p:nvSpPr>
        <p:spPr>
          <a:xfrm>
            <a:off x="860888" y="1362228"/>
            <a:ext cx="8172720" cy="772560"/>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a:gradFill>
          <a:ln>
            <a:round/>
          </a:ln>
        </p:spPr>
        <p:style>
          <a:lnRef idx="2">
            <a:schemeClr val="accent1">
              <a:shade val="50000"/>
            </a:schemeClr>
          </a:lnRef>
          <a:fillRef idx="1">
            <a:schemeClr val="accent1"/>
          </a:fillRef>
          <a:effectRef idx="0">
            <a:schemeClr val="accent1"/>
          </a:effectRef>
          <a:fontRef idx="minor"/>
        </p:style>
      </p:sp>
      <p:sp>
        <p:nvSpPr>
          <p:cNvPr id="3" name="CustomShape 5">
            <a:extLst>
              <a:ext uri="{FF2B5EF4-FFF2-40B4-BE49-F238E27FC236}">
                <a16:creationId xmlns:a16="http://schemas.microsoft.com/office/drawing/2014/main" id="{69AE87C1-CD67-483F-A56E-67FFBA662C58}"/>
              </a:ext>
            </a:extLst>
          </p:cNvPr>
          <p:cNvSpPr/>
          <p:nvPr/>
        </p:nvSpPr>
        <p:spPr>
          <a:xfrm>
            <a:off x="860888" y="1595508"/>
            <a:ext cx="1408680" cy="310320"/>
          </a:xfrm>
          <a:prstGeom prst="rect">
            <a:avLst/>
          </a:prstGeom>
          <a:solidFill>
            <a:schemeClr val="bg1"/>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0" strike="noStrike" spc="-1">
                <a:solidFill>
                  <a:srgbClr val="000000"/>
                </a:solidFill>
                <a:latin typeface="Calibri Light"/>
              </a:rPr>
              <a:t>A</a:t>
            </a:r>
            <a:endParaRPr lang="en-US" sz="1800" b="0" strike="noStrike" spc="-1">
              <a:latin typeface="Arial"/>
            </a:endParaRPr>
          </a:p>
        </p:txBody>
      </p:sp>
      <p:sp>
        <p:nvSpPr>
          <p:cNvPr id="4" name="CustomShape 6">
            <a:extLst>
              <a:ext uri="{FF2B5EF4-FFF2-40B4-BE49-F238E27FC236}">
                <a16:creationId xmlns:a16="http://schemas.microsoft.com/office/drawing/2014/main" id="{0AFB101D-182B-450B-8EB4-8DA42B34A9D9}"/>
              </a:ext>
            </a:extLst>
          </p:cNvPr>
          <p:cNvSpPr/>
          <p:nvPr/>
        </p:nvSpPr>
        <p:spPr>
          <a:xfrm>
            <a:off x="2281088" y="1446108"/>
            <a:ext cx="2411280" cy="310320"/>
          </a:xfrm>
          <a:prstGeom prst="rect">
            <a:avLst/>
          </a:prstGeom>
          <a:solidFill>
            <a:schemeClr val="bg1"/>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0" strike="noStrike" spc="-1">
                <a:solidFill>
                  <a:srgbClr val="000000"/>
                </a:solidFill>
                <a:latin typeface="Calibri Light"/>
              </a:rPr>
              <a:t>B</a:t>
            </a:r>
            <a:endParaRPr lang="en-US" sz="1800" b="0" strike="noStrike" spc="-1">
              <a:latin typeface="Arial"/>
            </a:endParaRPr>
          </a:p>
        </p:txBody>
      </p:sp>
      <p:sp>
        <p:nvSpPr>
          <p:cNvPr id="5" name="CustomShape 7">
            <a:extLst>
              <a:ext uri="{FF2B5EF4-FFF2-40B4-BE49-F238E27FC236}">
                <a16:creationId xmlns:a16="http://schemas.microsoft.com/office/drawing/2014/main" id="{F074465F-11DE-49BF-913A-EFABF85DCFF2}"/>
              </a:ext>
            </a:extLst>
          </p:cNvPr>
          <p:cNvSpPr/>
          <p:nvPr/>
        </p:nvSpPr>
        <p:spPr>
          <a:xfrm>
            <a:off x="4703888" y="1589388"/>
            <a:ext cx="1110960" cy="310320"/>
          </a:xfrm>
          <a:prstGeom prst="rect">
            <a:avLst/>
          </a:prstGeom>
          <a:solidFill>
            <a:schemeClr val="bg1"/>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0" strike="noStrike" spc="-1">
                <a:solidFill>
                  <a:srgbClr val="000000"/>
                </a:solidFill>
                <a:latin typeface="Calibri Light"/>
              </a:rPr>
              <a:t>C</a:t>
            </a:r>
            <a:endParaRPr lang="en-US" sz="1800" b="0" strike="noStrike" spc="-1">
              <a:latin typeface="Arial"/>
            </a:endParaRPr>
          </a:p>
        </p:txBody>
      </p:sp>
      <p:sp>
        <p:nvSpPr>
          <p:cNvPr id="6" name="CustomShape 8">
            <a:extLst>
              <a:ext uri="{FF2B5EF4-FFF2-40B4-BE49-F238E27FC236}">
                <a16:creationId xmlns:a16="http://schemas.microsoft.com/office/drawing/2014/main" id="{FD91209D-D2CD-49C5-A4E5-6A890EF45D2B}"/>
              </a:ext>
            </a:extLst>
          </p:cNvPr>
          <p:cNvSpPr/>
          <p:nvPr/>
        </p:nvSpPr>
        <p:spPr>
          <a:xfrm>
            <a:off x="6113288" y="1589388"/>
            <a:ext cx="1110960" cy="310320"/>
          </a:xfrm>
          <a:prstGeom prst="rect">
            <a:avLst/>
          </a:prstGeom>
          <a:solidFill>
            <a:schemeClr val="bg1"/>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0" strike="noStrike" spc="-1">
                <a:solidFill>
                  <a:srgbClr val="000000"/>
                </a:solidFill>
                <a:latin typeface="Calibri Light"/>
              </a:rPr>
              <a:t>D</a:t>
            </a:r>
            <a:endParaRPr lang="en-US" sz="1800" b="0" strike="noStrike" spc="-1">
              <a:latin typeface="Arial"/>
            </a:endParaRPr>
          </a:p>
        </p:txBody>
      </p:sp>
      <p:sp>
        <p:nvSpPr>
          <p:cNvPr id="7" name="CustomShape 9">
            <a:extLst>
              <a:ext uri="{FF2B5EF4-FFF2-40B4-BE49-F238E27FC236}">
                <a16:creationId xmlns:a16="http://schemas.microsoft.com/office/drawing/2014/main" id="{FBB6E1E6-396F-4D28-B0AC-18F81C77931D}"/>
              </a:ext>
            </a:extLst>
          </p:cNvPr>
          <p:cNvSpPr/>
          <p:nvPr/>
        </p:nvSpPr>
        <p:spPr>
          <a:xfrm>
            <a:off x="5815568" y="1589388"/>
            <a:ext cx="297000" cy="310320"/>
          </a:xfrm>
          <a:prstGeom prst="rect">
            <a:avLst/>
          </a:prstGeom>
          <a:solidFill>
            <a:schemeClr val="bg1"/>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0" strike="noStrike" spc="-1">
                <a:solidFill>
                  <a:srgbClr val="000000"/>
                </a:solidFill>
                <a:latin typeface="Calibri Light"/>
              </a:rPr>
              <a:t>X</a:t>
            </a:r>
            <a:endParaRPr lang="en-US" sz="1800" b="0" strike="noStrike" spc="-1">
              <a:latin typeface="Arial"/>
            </a:endParaRPr>
          </a:p>
        </p:txBody>
      </p:sp>
      <p:sp>
        <p:nvSpPr>
          <p:cNvPr id="8" name="CustomShape 10">
            <a:extLst>
              <a:ext uri="{FF2B5EF4-FFF2-40B4-BE49-F238E27FC236}">
                <a16:creationId xmlns:a16="http://schemas.microsoft.com/office/drawing/2014/main" id="{4905B8F2-B2B8-4536-9C76-BEC396E18AED}"/>
              </a:ext>
            </a:extLst>
          </p:cNvPr>
          <p:cNvSpPr/>
          <p:nvPr/>
        </p:nvSpPr>
        <p:spPr>
          <a:xfrm>
            <a:off x="2281088" y="1767228"/>
            <a:ext cx="2411280" cy="310320"/>
          </a:xfrm>
          <a:prstGeom prst="rect">
            <a:avLst/>
          </a:prstGeom>
          <a:no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0" strike="noStrike" spc="-1">
                <a:solidFill>
                  <a:srgbClr val="000000"/>
                </a:solidFill>
                <a:latin typeface="Calibri Light"/>
              </a:rPr>
              <a:t>B</a:t>
            </a:r>
            <a:endParaRPr lang="en-US" sz="1800" b="0" strike="noStrike" spc="-1">
              <a:latin typeface="Arial"/>
            </a:endParaRPr>
          </a:p>
        </p:txBody>
      </p:sp>
      <p:sp>
        <p:nvSpPr>
          <p:cNvPr id="9" name="CustomShape 11">
            <a:extLst>
              <a:ext uri="{FF2B5EF4-FFF2-40B4-BE49-F238E27FC236}">
                <a16:creationId xmlns:a16="http://schemas.microsoft.com/office/drawing/2014/main" id="{61A912CC-FFD9-45B5-B1DC-608A7FC40E17}"/>
              </a:ext>
            </a:extLst>
          </p:cNvPr>
          <p:cNvSpPr/>
          <p:nvPr/>
        </p:nvSpPr>
        <p:spPr>
          <a:xfrm>
            <a:off x="2281088" y="1767228"/>
            <a:ext cx="2031120" cy="310320"/>
          </a:xfrm>
          <a:prstGeom prst="rect">
            <a:avLst/>
          </a:prstGeom>
          <a:solidFill>
            <a:schemeClr val="bg1"/>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0" strike="noStrike" spc="-1">
                <a:solidFill>
                  <a:srgbClr val="000000"/>
                </a:solidFill>
                <a:latin typeface="Calibri Light"/>
              </a:rPr>
              <a:t>E</a:t>
            </a:r>
            <a:endParaRPr lang="en-US" sz="1800" b="0" strike="noStrike" spc="-1">
              <a:latin typeface="Arial"/>
            </a:endParaRPr>
          </a:p>
        </p:txBody>
      </p:sp>
      <p:sp>
        <p:nvSpPr>
          <p:cNvPr id="10" name="CustomShape 12">
            <a:extLst>
              <a:ext uri="{FF2B5EF4-FFF2-40B4-BE49-F238E27FC236}">
                <a16:creationId xmlns:a16="http://schemas.microsoft.com/office/drawing/2014/main" id="{4E5BE17F-E7B6-4039-A14A-859022AF60CC}"/>
              </a:ext>
            </a:extLst>
          </p:cNvPr>
          <p:cNvSpPr/>
          <p:nvPr/>
        </p:nvSpPr>
        <p:spPr>
          <a:xfrm>
            <a:off x="4329128" y="1767228"/>
            <a:ext cx="352080" cy="310320"/>
          </a:xfrm>
          <a:prstGeom prst="rect">
            <a:avLst/>
          </a:prstGeom>
          <a:pattFill prst="wdUpDiag">
            <a:fgClr>
              <a:srgbClr val="37669F"/>
            </a:fgClr>
            <a:bgClr>
              <a:srgbClr val="FFFFFF"/>
            </a:bgClr>
          </a:pattFill>
          <a:ln>
            <a:round/>
          </a:ln>
        </p:spPr>
        <p:style>
          <a:lnRef idx="2">
            <a:schemeClr val="accent1">
              <a:shade val="50000"/>
            </a:schemeClr>
          </a:lnRef>
          <a:fillRef idx="1">
            <a:schemeClr val="accent1"/>
          </a:fillRef>
          <a:effectRef idx="0">
            <a:schemeClr val="accent1"/>
          </a:effectRef>
          <a:fontRef idx="minor"/>
        </p:style>
      </p:sp>
      <p:sp>
        <p:nvSpPr>
          <p:cNvPr id="11" name="CustomShape 13">
            <a:extLst>
              <a:ext uri="{FF2B5EF4-FFF2-40B4-BE49-F238E27FC236}">
                <a16:creationId xmlns:a16="http://schemas.microsoft.com/office/drawing/2014/main" id="{2985FC18-6359-431D-902E-E8F8FECDBA32}"/>
              </a:ext>
            </a:extLst>
          </p:cNvPr>
          <p:cNvSpPr/>
          <p:nvPr/>
        </p:nvSpPr>
        <p:spPr>
          <a:xfrm>
            <a:off x="7224608" y="1589388"/>
            <a:ext cx="1819800" cy="310320"/>
          </a:xfrm>
          <a:prstGeom prst="rect">
            <a:avLst/>
          </a:prstGeom>
          <a:pattFill prst="wdUpDiag">
            <a:fgClr>
              <a:srgbClr val="37669F"/>
            </a:fgClr>
            <a:bgClr>
              <a:srgbClr val="FFFFFF"/>
            </a:bgClr>
          </a:patt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0" strike="noStrike" spc="-1">
                <a:solidFill>
                  <a:srgbClr val="000000"/>
                </a:solidFill>
                <a:latin typeface="Calibri Light"/>
              </a:rPr>
              <a:t>Unused</a:t>
            </a:r>
            <a:endParaRPr lang="en-US" sz="1800" b="0" strike="noStrike" spc="-1">
              <a:latin typeface="Arial"/>
            </a:endParaRPr>
          </a:p>
        </p:txBody>
      </p:sp>
      <p:sp>
        <p:nvSpPr>
          <p:cNvPr id="12" name="CustomShape 23">
            <a:extLst>
              <a:ext uri="{FF2B5EF4-FFF2-40B4-BE49-F238E27FC236}">
                <a16:creationId xmlns:a16="http://schemas.microsoft.com/office/drawing/2014/main" id="{4582331B-1788-458F-90B2-190343177C6F}"/>
              </a:ext>
            </a:extLst>
          </p:cNvPr>
          <p:cNvSpPr/>
          <p:nvPr/>
        </p:nvSpPr>
        <p:spPr>
          <a:xfrm>
            <a:off x="876008" y="2408388"/>
            <a:ext cx="3177000" cy="819720"/>
          </a:xfrm>
          <a:prstGeom prst="wedgeRoundRectCallout">
            <a:avLst>
              <a:gd name="adj1" fmla="val -5779"/>
              <a:gd name="adj2" fmla="val -130194"/>
              <a:gd name="adj3" fmla="val 16667"/>
            </a:avLst>
          </a:prstGeom>
          <a:solidFill>
            <a:schemeClr val="bg1"/>
          </a:solidFill>
          <a:ln>
            <a:solidFill>
              <a:srgbClr val="FF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nSpc>
                <a:spcPct val="100000"/>
              </a:lnSpc>
            </a:pPr>
            <a:r>
              <a:rPr lang="en-US" sz="1800" b="0" strike="noStrike" spc="-1">
                <a:solidFill>
                  <a:srgbClr val="000000"/>
                </a:solidFill>
                <a:latin typeface="Calibri Light"/>
              </a:rPr>
              <a:t>In order to know whether to parse B or E..... </a:t>
            </a:r>
            <a:endParaRPr lang="en-US" sz="1800" b="0" strike="noStrike" spc="-1">
              <a:latin typeface="Arial"/>
            </a:endParaRPr>
          </a:p>
        </p:txBody>
      </p:sp>
      <p:sp>
        <p:nvSpPr>
          <p:cNvPr id="13" name="CustomShape 24">
            <a:extLst>
              <a:ext uri="{FF2B5EF4-FFF2-40B4-BE49-F238E27FC236}">
                <a16:creationId xmlns:a16="http://schemas.microsoft.com/office/drawing/2014/main" id="{FAFEA8CC-FB1C-441F-9840-57C036C2A6B2}"/>
              </a:ext>
            </a:extLst>
          </p:cNvPr>
          <p:cNvSpPr/>
          <p:nvPr/>
        </p:nvSpPr>
        <p:spPr>
          <a:xfrm>
            <a:off x="688808" y="674268"/>
            <a:ext cx="3373920" cy="363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pc="-1">
                <a:solidFill>
                  <a:srgbClr val="000000"/>
                </a:solidFill>
                <a:latin typeface="Calibri Light"/>
              </a:rPr>
              <a:t>T</a:t>
            </a:r>
            <a:r>
              <a:rPr lang="en-US" sz="1800" b="0" strike="noStrike" spc="-1">
                <a:solidFill>
                  <a:srgbClr val="000000"/>
                </a:solidFill>
                <a:latin typeface="Calibri Light"/>
              </a:rPr>
              <a:t>hink about the parser....</a:t>
            </a:r>
            <a:endParaRPr lang="en-US" sz="1800" b="0" strike="noStrike" spc="-1">
              <a:latin typeface="Arial"/>
            </a:endParaRPr>
          </a:p>
        </p:txBody>
      </p:sp>
      <p:sp>
        <p:nvSpPr>
          <p:cNvPr id="14" name="CustomShape 25">
            <a:extLst>
              <a:ext uri="{FF2B5EF4-FFF2-40B4-BE49-F238E27FC236}">
                <a16:creationId xmlns:a16="http://schemas.microsoft.com/office/drawing/2014/main" id="{4812782B-AC5D-4B01-8836-6E5E62E9207C}"/>
              </a:ext>
            </a:extLst>
          </p:cNvPr>
          <p:cNvSpPr/>
          <p:nvPr/>
        </p:nvSpPr>
        <p:spPr>
          <a:xfrm>
            <a:off x="5080088" y="2353308"/>
            <a:ext cx="3177000" cy="874440"/>
          </a:xfrm>
          <a:prstGeom prst="wedgeRoundRectCallout">
            <a:avLst>
              <a:gd name="adj1" fmla="val -22433"/>
              <a:gd name="adj2" fmla="val -104483"/>
              <a:gd name="adj3" fmla="val 16667"/>
            </a:avLst>
          </a:prstGeom>
          <a:solidFill>
            <a:schemeClr val="bg1"/>
          </a:solidFill>
          <a:ln>
            <a:solidFill>
              <a:srgbClr val="FF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nSpc>
                <a:spcPct val="100000"/>
              </a:lnSpc>
            </a:pPr>
            <a:r>
              <a:rPr lang="en-US" sz="1800" b="0" strike="noStrike" spc="-1">
                <a:solidFill>
                  <a:srgbClr val="000000"/>
                </a:solidFill>
                <a:latin typeface="Calibri Light"/>
              </a:rPr>
              <a:t>....parser must </a:t>
            </a:r>
            <a:r>
              <a:rPr lang="en-US" sz="1800" b="0" i="1" strike="noStrike" spc="-1">
                <a:solidFill>
                  <a:srgbClr val="000000"/>
                </a:solidFill>
                <a:latin typeface="Calibri Light"/>
              </a:rPr>
              <a:t>look ahead</a:t>
            </a:r>
            <a:r>
              <a:rPr lang="en-US" sz="1800" b="0" strike="noStrike" spc="-1">
                <a:solidFill>
                  <a:srgbClr val="000000"/>
                </a:solidFill>
                <a:latin typeface="Calibri Light"/>
              </a:rPr>
              <a:t> to this flag field.</a:t>
            </a:r>
            <a:endParaRPr lang="en-US" sz="1800" b="0" strike="noStrike" spc="-1">
              <a:latin typeface="Arial"/>
            </a:endParaRPr>
          </a:p>
        </p:txBody>
      </p:sp>
      <p:sp>
        <p:nvSpPr>
          <p:cNvPr id="15" name="Footer Placeholder 3">
            <a:extLst>
              <a:ext uri="{FF2B5EF4-FFF2-40B4-BE49-F238E27FC236}">
                <a16:creationId xmlns:a16="http://schemas.microsoft.com/office/drawing/2014/main" id="{688C4D92-3D08-42A7-9D27-9C101AE701B7}"/>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520689896"/>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E0623-C9C0-4458-A1BF-2F8C56985E0B}"/>
              </a:ext>
            </a:extLst>
          </p:cNvPr>
          <p:cNvSpPr>
            <a:spLocks noGrp="1"/>
          </p:cNvSpPr>
          <p:nvPr>
            <p:ph type="title"/>
          </p:nvPr>
        </p:nvSpPr>
        <p:spPr/>
        <p:txBody>
          <a:bodyPr/>
          <a:lstStyle/>
          <a:p>
            <a:r>
              <a:rPr lang="en-US"/>
              <a:t>Here’s the skeletal solution</a:t>
            </a:r>
          </a:p>
        </p:txBody>
      </p:sp>
      <p:sp>
        <p:nvSpPr>
          <p:cNvPr id="4" name="Rectangle 3">
            <a:extLst>
              <a:ext uri="{FF2B5EF4-FFF2-40B4-BE49-F238E27FC236}">
                <a16:creationId xmlns:a16="http://schemas.microsoft.com/office/drawing/2014/main" id="{843C4601-1DD9-4155-82F3-BC4E12559A14}"/>
              </a:ext>
            </a:extLst>
          </p:cNvPr>
          <p:cNvSpPr/>
          <p:nvPr/>
        </p:nvSpPr>
        <p:spPr>
          <a:xfrm>
            <a:off x="1046463" y="2521922"/>
            <a:ext cx="8500494" cy="3970318"/>
          </a:xfrm>
          <a:prstGeom prst="rect">
            <a:avLst/>
          </a:prstGeom>
          <a:ln>
            <a:solidFill>
              <a:schemeClr val="tx1"/>
            </a:solidFill>
          </a:ln>
        </p:spPr>
        <p:txBody>
          <a:bodyPr wrap="square">
            <a:spAutoFit/>
          </a:bodyPr>
          <a:lstStyle/>
          <a:p>
            <a:r>
              <a:rPr lang="en-US" sz="1400">
                <a:solidFill>
                  <a:srgbClr val="000000"/>
                </a:solidFill>
                <a:latin typeface="Calibri" panose="020F0502020204030204" pitchFamily="34" charset="0"/>
                <a:ea typeface="Calibri" panose="020F0502020204030204" pitchFamily="34" charset="0"/>
              </a:rPr>
              <a:t>&lt;element name="A".../&gt; </a:t>
            </a:r>
          </a:p>
          <a:p>
            <a:r>
              <a:rPr lang="en-US" sz="1400">
                <a:solidFill>
                  <a:srgbClr val="000000"/>
                </a:solidFill>
                <a:latin typeface="Calibri" panose="020F0502020204030204" pitchFamily="34" charset="0"/>
                <a:ea typeface="Calibri" panose="020F0502020204030204" pitchFamily="34" charset="0"/>
              </a:rPr>
              <a:t>&lt;</a:t>
            </a:r>
            <a:r>
              <a:rPr lang="en-US" sz="1400">
                <a:solidFill>
                  <a:srgbClr val="000000"/>
                </a:solidFill>
                <a:highlight>
                  <a:srgbClr val="FFFF00"/>
                </a:highlight>
                <a:latin typeface="Calibri" panose="020F0502020204030204" pitchFamily="34" charset="0"/>
                <a:ea typeface="Calibri" panose="020F0502020204030204" pitchFamily="34" charset="0"/>
              </a:rPr>
              <a:t>choice</a:t>
            </a:r>
            <a:r>
              <a:rPr lang="en-US" sz="1400">
                <a:solidFill>
                  <a:srgbClr val="000000"/>
                </a:solidFill>
                <a:latin typeface="Calibri" panose="020F0502020204030204" pitchFamily="34" charset="0"/>
                <a:ea typeface="Calibri" panose="020F0502020204030204" pitchFamily="34" charset="0"/>
              </a:rPr>
              <a:t>&gt;</a:t>
            </a:r>
            <a:endParaRPr lang="en-US" sz="1400">
              <a:latin typeface="Calibri" panose="020F0502020204030204" pitchFamily="34" charset="0"/>
              <a:ea typeface="Calibri" panose="020F0502020204030204" pitchFamily="34" charset="0"/>
            </a:endParaRPr>
          </a:p>
          <a:p>
            <a:r>
              <a:rPr lang="en-US" sz="1400">
                <a:solidFill>
                  <a:srgbClr val="000000"/>
                </a:solidFill>
                <a:latin typeface="Calibri" panose="020F0502020204030204" pitchFamily="34" charset="0"/>
                <a:ea typeface="Calibri" panose="020F0502020204030204" pitchFamily="34" charset="0"/>
              </a:rPr>
              <a:t>    &lt;sequence&gt;</a:t>
            </a:r>
            <a:endParaRPr lang="en-US" sz="1400">
              <a:latin typeface="Calibri" panose="020F0502020204030204" pitchFamily="34" charset="0"/>
              <a:ea typeface="Calibri" panose="020F0502020204030204" pitchFamily="34" charset="0"/>
            </a:endParaRPr>
          </a:p>
          <a:p>
            <a:r>
              <a:rPr lang="en-US" sz="1400">
                <a:solidFill>
                  <a:srgbClr val="000000"/>
                </a:solidFill>
                <a:latin typeface="Calibri" panose="020F0502020204030204" pitchFamily="34" charset="0"/>
                <a:ea typeface="Calibri" panose="020F0502020204030204" pitchFamily="34" charset="0"/>
              </a:rPr>
              <a:t>        &lt;element name="B".../&gt;</a:t>
            </a:r>
            <a:endParaRPr lang="en-US" sz="1400">
              <a:latin typeface="Calibri" panose="020F0502020204030204" pitchFamily="34" charset="0"/>
              <a:ea typeface="Calibri" panose="020F0502020204030204" pitchFamily="34" charset="0"/>
            </a:endParaRPr>
          </a:p>
          <a:p>
            <a:r>
              <a:rPr lang="en-US" sz="1400">
                <a:solidFill>
                  <a:srgbClr val="000000"/>
                </a:solidFill>
                <a:latin typeface="Calibri" panose="020F0502020204030204" pitchFamily="34" charset="0"/>
                <a:ea typeface="Calibri" panose="020F0502020204030204" pitchFamily="34" charset="0"/>
              </a:rPr>
              <a:t>        &lt;element name="C".../&gt;</a:t>
            </a:r>
            <a:endParaRPr lang="en-US" sz="1400">
              <a:latin typeface="Calibri" panose="020F0502020204030204" pitchFamily="34" charset="0"/>
              <a:ea typeface="Calibri" panose="020F0502020204030204" pitchFamily="34" charset="0"/>
            </a:endParaRPr>
          </a:p>
          <a:p>
            <a:r>
              <a:rPr lang="en-US" sz="1400">
                <a:solidFill>
                  <a:srgbClr val="000000"/>
                </a:solidFill>
                <a:latin typeface="Calibri" panose="020F0502020204030204" pitchFamily="34" charset="0"/>
                <a:ea typeface="Calibri" panose="020F0502020204030204" pitchFamily="34" charset="0"/>
              </a:rPr>
              <a:t>        &lt;element name="X"...&gt;</a:t>
            </a:r>
            <a:endParaRPr lang="en-US" sz="1400">
              <a:latin typeface="Calibri" panose="020F0502020204030204" pitchFamily="34" charset="0"/>
              <a:ea typeface="Calibri" panose="020F0502020204030204" pitchFamily="34" charset="0"/>
            </a:endParaRPr>
          </a:p>
          <a:p>
            <a:r>
              <a:rPr lang="en-US" sz="1400">
                <a:solidFill>
                  <a:srgbClr val="000000"/>
                </a:solidFill>
                <a:latin typeface="Calibri" panose="020F0502020204030204" pitchFamily="34" charset="0"/>
                <a:ea typeface="Calibri" panose="020F0502020204030204" pitchFamily="34" charset="0"/>
              </a:rPr>
              <a:t>            &lt;annotation&gt;&lt;appinfo source=....&gt;&lt;dfdl:assert&gt;{ </a:t>
            </a:r>
            <a:r>
              <a:rPr lang="en-US" sz="1400">
                <a:solidFill>
                  <a:srgbClr val="000000"/>
                </a:solidFill>
                <a:highlight>
                  <a:srgbClr val="FFFF00"/>
                </a:highlight>
                <a:latin typeface="Calibri" panose="020F0502020204030204" pitchFamily="34" charset="0"/>
                <a:ea typeface="Calibri" panose="020F0502020204030204" pitchFamily="34" charset="0"/>
              </a:rPr>
              <a:t>X eq 0 </a:t>
            </a:r>
            <a:r>
              <a:rPr lang="en-US" sz="1400">
                <a:solidFill>
                  <a:srgbClr val="000000"/>
                </a:solidFill>
                <a:latin typeface="Calibri" panose="020F0502020204030204" pitchFamily="34" charset="0"/>
                <a:ea typeface="Calibri" panose="020F0502020204030204" pitchFamily="34" charset="0"/>
              </a:rPr>
              <a:t>}&lt;/dfdl:assert&gt;&lt;/appinfo&gt;&lt;/appinfo&gt;&lt;/annotation&gt;</a:t>
            </a:r>
          </a:p>
          <a:p>
            <a:r>
              <a:rPr lang="en-US" sz="1400">
                <a:solidFill>
                  <a:srgbClr val="000000"/>
                </a:solidFill>
                <a:latin typeface="Calibri" panose="020F0502020204030204" pitchFamily="34" charset="0"/>
                <a:ea typeface="Calibri" panose="020F0502020204030204" pitchFamily="34" charset="0"/>
              </a:rPr>
              <a:t>        &lt;element&gt;</a:t>
            </a:r>
            <a:endParaRPr lang="en-US" sz="1400">
              <a:latin typeface="Calibri" panose="020F0502020204030204" pitchFamily="34" charset="0"/>
              <a:ea typeface="Calibri" panose="020F0502020204030204" pitchFamily="34" charset="0"/>
            </a:endParaRPr>
          </a:p>
          <a:p>
            <a:r>
              <a:rPr lang="en-US" sz="1400">
                <a:solidFill>
                  <a:srgbClr val="000000"/>
                </a:solidFill>
                <a:latin typeface="Calibri" panose="020F0502020204030204" pitchFamily="34" charset="0"/>
                <a:ea typeface="Calibri" panose="020F0502020204030204" pitchFamily="34" charset="0"/>
              </a:rPr>
              <a:t>    &lt;/sequence&gt;</a:t>
            </a:r>
            <a:endParaRPr lang="en-US" sz="1400">
              <a:latin typeface="Calibri" panose="020F0502020204030204" pitchFamily="34" charset="0"/>
              <a:ea typeface="Calibri" panose="020F0502020204030204" pitchFamily="34" charset="0"/>
            </a:endParaRPr>
          </a:p>
          <a:p>
            <a:r>
              <a:rPr lang="en-US" sz="1400">
                <a:solidFill>
                  <a:srgbClr val="000000"/>
                </a:solidFill>
                <a:latin typeface="Calibri" panose="020F0502020204030204" pitchFamily="34" charset="0"/>
                <a:ea typeface="Calibri" panose="020F0502020204030204" pitchFamily="34" charset="0"/>
              </a:rPr>
              <a:t>    &lt;sequence&gt;</a:t>
            </a:r>
            <a:endParaRPr lang="en-US" sz="1400">
              <a:latin typeface="Calibri" panose="020F0502020204030204" pitchFamily="34" charset="0"/>
              <a:ea typeface="Calibri" panose="020F0502020204030204" pitchFamily="34" charset="0"/>
            </a:endParaRPr>
          </a:p>
          <a:p>
            <a:r>
              <a:rPr lang="en-US" sz="1400">
                <a:solidFill>
                  <a:srgbClr val="000000"/>
                </a:solidFill>
                <a:latin typeface="Calibri" panose="020F0502020204030204" pitchFamily="34" charset="0"/>
                <a:ea typeface="Calibri" panose="020F0502020204030204" pitchFamily="34" charset="0"/>
              </a:rPr>
              <a:t>        &lt;element name="E" dfdl:trailingSkip="..."/&gt;&lt;!-- trailing skip to equalize length with B --&gt;</a:t>
            </a:r>
            <a:endParaRPr lang="en-US" sz="1400">
              <a:latin typeface="Calibri" panose="020F0502020204030204" pitchFamily="34" charset="0"/>
              <a:ea typeface="Calibri" panose="020F0502020204030204" pitchFamily="34" charset="0"/>
            </a:endParaRPr>
          </a:p>
          <a:p>
            <a:r>
              <a:rPr lang="en-US" sz="1400">
                <a:solidFill>
                  <a:srgbClr val="000000"/>
                </a:solidFill>
                <a:latin typeface="Calibri" panose="020F0502020204030204" pitchFamily="34" charset="0"/>
                <a:ea typeface="Calibri" panose="020F0502020204030204" pitchFamily="34" charset="0"/>
              </a:rPr>
              <a:t>        &lt;element name="C".../&gt;</a:t>
            </a:r>
            <a:endParaRPr lang="en-US" sz="1400">
              <a:latin typeface="Calibri" panose="020F0502020204030204" pitchFamily="34" charset="0"/>
              <a:ea typeface="Calibri" panose="020F0502020204030204" pitchFamily="34" charset="0"/>
            </a:endParaRPr>
          </a:p>
          <a:p>
            <a:r>
              <a:rPr lang="en-US" sz="1400">
                <a:solidFill>
                  <a:srgbClr val="000000"/>
                </a:solidFill>
                <a:latin typeface="Calibri" panose="020F0502020204030204" pitchFamily="34" charset="0"/>
                <a:ea typeface="Calibri" panose="020F0502020204030204" pitchFamily="34" charset="0"/>
              </a:rPr>
              <a:t>        &lt;element name="X"...&gt;</a:t>
            </a:r>
            <a:endParaRPr lang="en-US" sz="1400">
              <a:latin typeface="Calibri" panose="020F0502020204030204" pitchFamily="34" charset="0"/>
              <a:ea typeface="Calibri" panose="020F0502020204030204" pitchFamily="34" charset="0"/>
            </a:endParaRPr>
          </a:p>
          <a:p>
            <a:r>
              <a:rPr lang="en-US" sz="1400">
                <a:solidFill>
                  <a:srgbClr val="000000"/>
                </a:solidFill>
                <a:latin typeface="Calibri" panose="020F0502020204030204" pitchFamily="34" charset="0"/>
                <a:ea typeface="Calibri" panose="020F0502020204030204" pitchFamily="34" charset="0"/>
              </a:rPr>
              <a:t>            &lt;annotation&gt;&lt;appinfo source=....&gt;&lt;dfdl:assert&gt;{ </a:t>
            </a:r>
            <a:r>
              <a:rPr lang="en-US" sz="1400">
                <a:solidFill>
                  <a:srgbClr val="000000"/>
                </a:solidFill>
                <a:highlight>
                  <a:srgbClr val="FFFF00"/>
                </a:highlight>
                <a:latin typeface="Calibri" panose="020F0502020204030204" pitchFamily="34" charset="0"/>
                <a:ea typeface="Calibri" panose="020F0502020204030204" pitchFamily="34" charset="0"/>
              </a:rPr>
              <a:t>X eq 1 </a:t>
            </a:r>
            <a:r>
              <a:rPr lang="en-US" sz="1400">
                <a:solidFill>
                  <a:srgbClr val="000000"/>
                </a:solidFill>
                <a:latin typeface="Calibri" panose="020F0502020204030204" pitchFamily="34" charset="0"/>
                <a:ea typeface="Calibri" panose="020F0502020204030204" pitchFamily="34" charset="0"/>
              </a:rPr>
              <a:t>}&lt;/dfdl:assert&gt;&lt;/appinfo&gt;&lt;/appinfo&gt;&lt;/annotation&gt;</a:t>
            </a:r>
          </a:p>
          <a:p>
            <a:r>
              <a:rPr lang="en-US" sz="1400">
                <a:solidFill>
                  <a:srgbClr val="000000"/>
                </a:solidFill>
                <a:latin typeface="Calibri" panose="020F0502020204030204" pitchFamily="34" charset="0"/>
                <a:ea typeface="Calibri" panose="020F0502020204030204" pitchFamily="34" charset="0"/>
              </a:rPr>
              <a:t>        &lt;element&gt;</a:t>
            </a:r>
            <a:endParaRPr lang="en-US" sz="1400">
              <a:latin typeface="Calibri" panose="020F0502020204030204" pitchFamily="34" charset="0"/>
              <a:ea typeface="Calibri" panose="020F0502020204030204" pitchFamily="34" charset="0"/>
            </a:endParaRPr>
          </a:p>
          <a:p>
            <a:r>
              <a:rPr lang="en-US" sz="1400">
                <a:solidFill>
                  <a:srgbClr val="000000"/>
                </a:solidFill>
                <a:latin typeface="Calibri" panose="020F0502020204030204" pitchFamily="34" charset="0"/>
                <a:ea typeface="Times New Roman" panose="02020603050405020304" pitchFamily="18" charset="0"/>
              </a:rPr>
              <a:t>    &lt;/sequence&gt;</a:t>
            </a:r>
            <a:endParaRPr lang="en-US" sz="1400">
              <a:latin typeface="Calibri" panose="020F0502020204030204" pitchFamily="34" charset="0"/>
              <a:ea typeface="Calibri" panose="020F0502020204030204" pitchFamily="34" charset="0"/>
            </a:endParaRPr>
          </a:p>
          <a:p>
            <a:r>
              <a:rPr lang="en-US" sz="1400">
                <a:solidFill>
                  <a:srgbClr val="000000"/>
                </a:solidFill>
                <a:latin typeface="Calibri" panose="020F0502020204030204" pitchFamily="34" charset="0"/>
                <a:ea typeface="Calibri" panose="020F0502020204030204" pitchFamily="34" charset="0"/>
              </a:rPr>
              <a:t>&lt;/</a:t>
            </a:r>
            <a:r>
              <a:rPr lang="en-US" sz="1400">
                <a:solidFill>
                  <a:srgbClr val="000000"/>
                </a:solidFill>
                <a:highlight>
                  <a:srgbClr val="FFFF00"/>
                </a:highlight>
                <a:latin typeface="Calibri" panose="020F0502020204030204" pitchFamily="34" charset="0"/>
                <a:ea typeface="Calibri" panose="020F0502020204030204" pitchFamily="34" charset="0"/>
              </a:rPr>
              <a:t>choice</a:t>
            </a:r>
            <a:r>
              <a:rPr lang="en-US" sz="1400">
                <a:solidFill>
                  <a:srgbClr val="000000"/>
                </a:solidFill>
                <a:latin typeface="Calibri" panose="020F0502020204030204" pitchFamily="34" charset="0"/>
                <a:ea typeface="Calibri" panose="020F0502020204030204" pitchFamily="34" charset="0"/>
              </a:rPr>
              <a:t>&gt;</a:t>
            </a:r>
          </a:p>
          <a:p>
            <a:r>
              <a:rPr lang="en-US" sz="1400">
                <a:solidFill>
                  <a:srgbClr val="000000"/>
                </a:solidFill>
                <a:latin typeface="Calibri" panose="020F0502020204030204" pitchFamily="34" charset="0"/>
                <a:ea typeface="Calibri" panose="020F0502020204030204" pitchFamily="34" charset="0"/>
              </a:rPr>
              <a:t>&lt;element name=“D".../&gt;</a:t>
            </a:r>
            <a:endParaRPr lang="en-US" sz="1400"/>
          </a:p>
        </p:txBody>
      </p:sp>
      <p:sp>
        <p:nvSpPr>
          <p:cNvPr id="5" name="CustomShape 1">
            <a:extLst>
              <a:ext uri="{FF2B5EF4-FFF2-40B4-BE49-F238E27FC236}">
                <a16:creationId xmlns:a16="http://schemas.microsoft.com/office/drawing/2014/main" id="{D14CD8D3-E0CE-4D7B-B54E-980535B01F37}"/>
              </a:ext>
            </a:extLst>
          </p:cNvPr>
          <p:cNvSpPr/>
          <p:nvPr/>
        </p:nvSpPr>
        <p:spPr>
          <a:xfrm>
            <a:off x="860888" y="1362228"/>
            <a:ext cx="8172720" cy="772560"/>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a:gradFill>
          <a:ln>
            <a:round/>
          </a:ln>
        </p:spPr>
        <p:style>
          <a:lnRef idx="2">
            <a:schemeClr val="accent1">
              <a:shade val="50000"/>
            </a:schemeClr>
          </a:lnRef>
          <a:fillRef idx="1">
            <a:schemeClr val="accent1"/>
          </a:fillRef>
          <a:effectRef idx="0">
            <a:schemeClr val="accent1"/>
          </a:effectRef>
          <a:fontRef idx="minor"/>
        </p:style>
      </p:sp>
      <p:sp>
        <p:nvSpPr>
          <p:cNvPr id="6" name="CustomShape 5">
            <a:extLst>
              <a:ext uri="{FF2B5EF4-FFF2-40B4-BE49-F238E27FC236}">
                <a16:creationId xmlns:a16="http://schemas.microsoft.com/office/drawing/2014/main" id="{E090C637-E3D1-4E73-ABC8-105B33AC7668}"/>
              </a:ext>
            </a:extLst>
          </p:cNvPr>
          <p:cNvSpPr/>
          <p:nvPr/>
        </p:nvSpPr>
        <p:spPr>
          <a:xfrm>
            <a:off x="860888" y="1595508"/>
            <a:ext cx="1408680" cy="310320"/>
          </a:xfrm>
          <a:prstGeom prst="rect">
            <a:avLst/>
          </a:prstGeom>
          <a:solidFill>
            <a:schemeClr val="bg1"/>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0" strike="noStrike" spc="-1">
                <a:solidFill>
                  <a:srgbClr val="000000"/>
                </a:solidFill>
                <a:latin typeface="Calibri Light"/>
              </a:rPr>
              <a:t>A</a:t>
            </a:r>
            <a:endParaRPr lang="en-US" sz="1800" b="0" strike="noStrike" spc="-1">
              <a:latin typeface="Arial"/>
            </a:endParaRPr>
          </a:p>
        </p:txBody>
      </p:sp>
      <p:sp>
        <p:nvSpPr>
          <p:cNvPr id="7" name="CustomShape 6">
            <a:extLst>
              <a:ext uri="{FF2B5EF4-FFF2-40B4-BE49-F238E27FC236}">
                <a16:creationId xmlns:a16="http://schemas.microsoft.com/office/drawing/2014/main" id="{07F2B128-D182-43E5-8514-A0DCC60D567C}"/>
              </a:ext>
            </a:extLst>
          </p:cNvPr>
          <p:cNvSpPr/>
          <p:nvPr/>
        </p:nvSpPr>
        <p:spPr>
          <a:xfrm>
            <a:off x="2281088" y="1446108"/>
            <a:ext cx="2411280" cy="310320"/>
          </a:xfrm>
          <a:prstGeom prst="rect">
            <a:avLst/>
          </a:prstGeom>
          <a:solidFill>
            <a:schemeClr val="bg1"/>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0" strike="noStrike" spc="-1">
                <a:solidFill>
                  <a:srgbClr val="000000"/>
                </a:solidFill>
                <a:latin typeface="Calibri Light"/>
              </a:rPr>
              <a:t>B</a:t>
            </a:r>
            <a:endParaRPr lang="en-US" sz="1800" b="0" strike="noStrike" spc="-1">
              <a:latin typeface="Arial"/>
            </a:endParaRPr>
          </a:p>
        </p:txBody>
      </p:sp>
      <p:sp>
        <p:nvSpPr>
          <p:cNvPr id="8" name="CustomShape 7">
            <a:extLst>
              <a:ext uri="{FF2B5EF4-FFF2-40B4-BE49-F238E27FC236}">
                <a16:creationId xmlns:a16="http://schemas.microsoft.com/office/drawing/2014/main" id="{F0DDA872-AA0A-476B-815B-667C6A60C915}"/>
              </a:ext>
            </a:extLst>
          </p:cNvPr>
          <p:cNvSpPr/>
          <p:nvPr/>
        </p:nvSpPr>
        <p:spPr>
          <a:xfrm>
            <a:off x="4703888" y="1589388"/>
            <a:ext cx="1110960" cy="310320"/>
          </a:xfrm>
          <a:prstGeom prst="rect">
            <a:avLst/>
          </a:prstGeom>
          <a:solidFill>
            <a:schemeClr val="bg1"/>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0" strike="noStrike" spc="-1">
                <a:solidFill>
                  <a:srgbClr val="000000"/>
                </a:solidFill>
                <a:latin typeface="Calibri Light"/>
              </a:rPr>
              <a:t>C</a:t>
            </a:r>
            <a:endParaRPr lang="en-US" sz="1800" b="0" strike="noStrike" spc="-1">
              <a:latin typeface="Arial"/>
            </a:endParaRPr>
          </a:p>
        </p:txBody>
      </p:sp>
      <p:sp>
        <p:nvSpPr>
          <p:cNvPr id="9" name="CustomShape 8">
            <a:extLst>
              <a:ext uri="{FF2B5EF4-FFF2-40B4-BE49-F238E27FC236}">
                <a16:creationId xmlns:a16="http://schemas.microsoft.com/office/drawing/2014/main" id="{02392617-D971-4667-8F01-50365CD65514}"/>
              </a:ext>
            </a:extLst>
          </p:cNvPr>
          <p:cNvSpPr/>
          <p:nvPr/>
        </p:nvSpPr>
        <p:spPr>
          <a:xfrm>
            <a:off x="6113288" y="1589388"/>
            <a:ext cx="1110960" cy="310320"/>
          </a:xfrm>
          <a:prstGeom prst="rect">
            <a:avLst/>
          </a:prstGeom>
          <a:solidFill>
            <a:schemeClr val="bg1"/>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0" strike="noStrike" spc="-1">
                <a:solidFill>
                  <a:srgbClr val="000000"/>
                </a:solidFill>
                <a:latin typeface="Calibri Light"/>
              </a:rPr>
              <a:t>D</a:t>
            </a:r>
            <a:endParaRPr lang="en-US" sz="1800" b="0" strike="noStrike" spc="-1">
              <a:latin typeface="Arial"/>
            </a:endParaRPr>
          </a:p>
        </p:txBody>
      </p:sp>
      <p:sp>
        <p:nvSpPr>
          <p:cNvPr id="10" name="CustomShape 9">
            <a:extLst>
              <a:ext uri="{FF2B5EF4-FFF2-40B4-BE49-F238E27FC236}">
                <a16:creationId xmlns:a16="http://schemas.microsoft.com/office/drawing/2014/main" id="{8873536E-62CF-4D6F-9BB9-C3642B797C82}"/>
              </a:ext>
            </a:extLst>
          </p:cNvPr>
          <p:cNvSpPr/>
          <p:nvPr/>
        </p:nvSpPr>
        <p:spPr>
          <a:xfrm>
            <a:off x="5815568" y="1589388"/>
            <a:ext cx="297000" cy="310320"/>
          </a:xfrm>
          <a:prstGeom prst="rect">
            <a:avLst/>
          </a:prstGeom>
          <a:solidFill>
            <a:schemeClr val="bg1"/>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0" strike="noStrike" spc="-1">
                <a:solidFill>
                  <a:srgbClr val="000000"/>
                </a:solidFill>
                <a:latin typeface="Calibri Light"/>
              </a:rPr>
              <a:t>X</a:t>
            </a:r>
            <a:endParaRPr lang="en-US" sz="1800" b="0" strike="noStrike" spc="-1">
              <a:latin typeface="Arial"/>
            </a:endParaRPr>
          </a:p>
        </p:txBody>
      </p:sp>
      <p:sp>
        <p:nvSpPr>
          <p:cNvPr id="11" name="CustomShape 10">
            <a:extLst>
              <a:ext uri="{FF2B5EF4-FFF2-40B4-BE49-F238E27FC236}">
                <a16:creationId xmlns:a16="http://schemas.microsoft.com/office/drawing/2014/main" id="{E5FC04B7-304A-44E2-B802-639210A69600}"/>
              </a:ext>
            </a:extLst>
          </p:cNvPr>
          <p:cNvSpPr/>
          <p:nvPr/>
        </p:nvSpPr>
        <p:spPr>
          <a:xfrm>
            <a:off x="2281088" y="1767228"/>
            <a:ext cx="2411280" cy="310320"/>
          </a:xfrm>
          <a:prstGeom prst="rect">
            <a:avLst/>
          </a:prstGeom>
          <a:no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0" strike="noStrike" spc="-1">
                <a:solidFill>
                  <a:srgbClr val="000000"/>
                </a:solidFill>
                <a:latin typeface="Calibri Light"/>
              </a:rPr>
              <a:t>B</a:t>
            </a:r>
            <a:endParaRPr lang="en-US" sz="1800" b="0" strike="noStrike" spc="-1">
              <a:latin typeface="Arial"/>
            </a:endParaRPr>
          </a:p>
        </p:txBody>
      </p:sp>
      <p:sp>
        <p:nvSpPr>
          <p:cNvPr id="12" name="CustomShape 11">
            <a:extLst>
              <a:ext uri="{FF2B5EF4-FFF2-40B4-BE49-F238E27FC236}">
                <a16:creationId xmlns:a16="http://schemas.microsoft.com/office/drawing/2014/main" id="{E075005A-20CC-48FD-B9F6-7521DEA084A1}"/>
              </a:ext>
            </a:extLst>
          </p:cNvPr>
          <p:cNvSpPr/>
          <p:nvPr/>
        </p:nvSpPr>
        <p:spPr>
          <a:xfrm>
            <a:off x="2281088" y="1767228"/>
            <a:ext cx="2031120" cy="310320"/>
          </a:xfrm>
          <a:prstGeom prst="rect">
            <a:avLst/>
          </a:prstGeom>
          <a:solidFill>
            <a:schemeClr val="bg1"/>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0" strike="noStrike" spc="-1">
                <a:solidFill>
                  <a:srgbClr val="000000"/>
                </a:solidFill>
                <a:latin typeface="Calibri Light"/>
              </a:rPr>
              <a:t>E</a:t>
            </a:r>
            <a:endParaRPr lang="en-US" sz="1800" b="0" strike="noStrike" spc="-1">
              <a:latin typeface="Arial"/>
            </a:endParaRPr>
          </a:p>
        </p:txBody>
      </p:sp>
      <p:sp>
        <p:nvSpPr>
          <p:cNvPr id="13" name="CustomShape 12">
            <a:extLst>
              <a:ext uri="{FF2B5EF4-FFF2-40B4-BE49-F238E27FC236}">
                <a16:creationId xmlns:a16="http://schemas.microsoft.com/office/drawing/2014/main" id="{D3ED3020-C023-402C-BD8F-11A194AF5FB2}"/>
              </a:ext>
            </a:extLst>
          </p:cNvPr>
          <p:cNvSpPr/>
          <p:nvPr/>
        </p:nvSpPr>
        <p:spPr>
          <a:xfrm>
            <a:off x="4329128" y="1767228"/>
            <a:ext cx="352080" cy="310320"/>
          </a:xfrm>
          <a:prstGeom prst="rect">
            <a:avLst/>
          </a:prstGeom>
          <a:pattFill prst="wdUpDiag">
            <a:fgClr>
              <a:srgbClr val="37669F"/>
            </a:fgClr>
            <a:bgClr>
              <a:srgbClr val="FFFFFF"/>
            </a:bgClr>
          </a:pattFill>
          <a:ln>
            <a:round/>
          </a:ln>
        </p:spPr>
        <p:style>
          <a:lnRef idx="2">
            <a:schemeClr val="accent1">
              <a:shade val="50000"/>
            </a:schemeClr>
          </a:lnRef>
          <a:fillRef idx="1">
            <a:schemeClr val="accent1"/>
          </a:fillRef>
          <a:effectRef idx="0">
            <a:schemeClr val="accent1"/>
          </a:effectRef>
          <a:fontRef idx="minor"/>
        </p:style>
      </p:sp>
      <p:sp>
        <p:nvSpPr>
          <p:cNvPr id="14" name="CustomShape 13">
            <a:extLst>
              <a:ext uri="{FF2B5EF4-FFF2-40B4-BE49-F238E27FC236}">
                <a16:creationId xmlns:a16="http://schemas.microsoft.com/office/drawing/2014/main" id="{D2DF7987-0FB0-4F6F-94DE-65D34A18803F}"/>
              </a:ext>
            </a:extLst>
          </p:cNvPr>
          <p:cNvSpPr/>
          <p:nvPr/>
        </p:nvSpPr>
        <p:spPr>
          <a:xfrm>
            <a:off x="7224608" y="1589388"/>
            <a:ext cx="1819800" cy="310320"/>
          </a:xfrm>
          <a:prstGeom prst="rect">
            <a:avLst/>
          </a:prstGeom>
          <a:pattFill prst="wdUpDiag">
            <a:fgClr>
              <a:srgbClr val="37669F"/>
            </a:fgClr>
            <a:bgClr>
              <a:srgbClr val="FFFFFF"/>
            </a:bgClr>
          </a:patt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1800" b="0" strike="noStrike" spc="-1">
                <a:solidFill>
                  <a:srgbClr val="000000"/>
                </a:solidFill>
                <a:latin typeface="Calibri Light"/>
              </a:rPr>
              <a:t>Unused</a:t>
            </a:r>
            <a:endParaRPr lang="en-US" sz="1800" b="0" strike="noStrike" spc="-1">
              <a:latin typeface="Arial"/>
            </a:endParaRPr>
          </a:p>
        </p:txBody>
      </p:sp>
      <p:sp>
        <p:nvSpPr>
          <p:cNvPr id="17" name="Rectangle 16">
            <a:extLst>
              <a:ext uri="{FF2B5EF4-FFF2-40B4-BE49-F238E27FC236}">
                <a16:creationId xmlns:a16="http://schemas.microsoft.com/office/drawing/2014/main" id="{428E0992-8C64-4D91-9286-DEECEEEF3E12}"/>
              </a:ext>
            </a:extLst>
          </p:cNvPr>
          <p:cNvSpPr/>
          <p:nvPr/>
        </p:nvSpPr>
        <p:spPr>
          <a:xfrm>
            <a:off x="1239864" y="3006671"/>
            <a:ext cx="8152109" cy="15033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29976CB-2976-4BF8-8282-B79F4B1BB035}"/>
              </a:ext>
            </a:extLst>
          </p:cNvPr>
          <p:cNvSpPr/>
          <p:nvPr/>
        </p:nvSpPr>
        <p:spPr>
          <a:xfrm>
            <a:off x="1239864" y="4510007"/>
            <a:ext cx="8152109" cy="15033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Brace 18">
            <a:extLst>
              <a:ext uri="{FF2B5EF4-FFF2-40B4-BE49-F238E27FC236}">
                <a16:creationId xmlns:a16="http://schemas.microsoft.com/office/drawing/2014/main" id="{B1743FDB-A8F6-4BE6-8DFB-0EEC82FE6C70}"/>
              </a:ext>
            </a:extLst>
          </p:cNvPr>
          <p:cNvSpPr/>
          <p:nvPr/>
        </p:nvSpPr>
        <p:spPr>
          <a:xfrm>
            <a:off x="9670942" y="3006671"/>
            <a:ext cx="325465" cy="150333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25B09A27-ADCD-4A1F-A423-10B03DA6F8FF}"/>
              </a:ext>
            </a:extLst>
          </p:cNvPr>
          <p:cNvSpPr txBox="1"/>
          <p:nvPr/>
        </p:nvSpPr>
        <p:spPr>
          <a:xfrm>
            <a:off x="10058399" y="3573673"/>
            <a:ext cx="1616212" cy="369332"/>
          </a:xfrm>
          <a:prstGeom prst="rect">
            <a:avLst/>
          </a:prstGeom>
          <a:noFill/>
        </p:spPr>
        <p:txBody>
          <a:bodyPr wrap="none" rtlCol="0">
            <a:spAutoFit/>
          </a:bodyPr>
          <a:lstStyle/>
          <a:p>
            <a:r>
              <a:rPr lang="en-US"/>
              <a:t>If X=0 then B, C</a:t>
            </a:r>
          </a:p>
        </p:txBody>
      </p:sp>
      <p:sp>
        <p:nvSpPr>
          <p:cNvPr id="21" name="Right Brace 20">
            <a:extLst>
              <a:ext uri="{FF2B5EF4-FFF2-40B4-BE49-F238E27FC236}">
                <a16:creationId xmlns:a16="http://schemas.microsoft.com/office/drawing/2014/main" id="{72B1FA80-EF86-42BC-BF89-0C5E08D34701}"/>
              </a:ext>
            </a:extLst>
          </p:cNvPr>
          <p:cNvSpPr/>
          <p:nvPr/>
        </p:nvSpPr>
        <p:spPr>
          <a:xfrm>
            <a:off x="9670942" y="4507081"/>
            <a:ext cx="387457" cy="150333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A1473E45-BA23-4094-8549-99E3387C7801}"/>
              </a:ext>
            </a:extLst>
          </p:cNvPr>
          <p:cNvSpPr txBox="1"/>
          <p:nvPr/>
        </p:nvSpPr>
        <p:spPr>
          <a:xfrm>
            <a:off x="10144030" y="5074083"/>
            <a:ext cx="1616212" cy="369332"/>
          </a:xfrm>
          <a:prstGeom prst="rect">
            <a:avLst/>
          </a:prstGeom>
          <a:noFill/>
        </p:spPr>
        <p:txBody>
          <a:bodyPr wrap="none" rtlCol="0">
            <a:spAutoFit/>
          </a:bodyPr>
          <a:lstStyle/>
          <a:p>
            <a:r>
              <a:rPr lang="en-US"/>
              <a:t>If X=1 then E, C</a:t>
            </a:r>
          </a:p>
        </p:txBody>
      </p:sp>
    </p:spTree>
    <p:extLst>
      <p:ext uri="{BB962C8B-B14F-4D97-AF65-F5344CB8AC3E}">
        <p14:creationId xmlns:p14="http://schemas.microsoft.com/office/powerpoint/2010/main" val="32419189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8E2993A-210B-48A1-9818-934351C18662}"/>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TextBox 4">
            <a:extLst>
              <a:ext uri="{FF2B5EF4-FFF2-40B4-BE49-F238E27FC236}">
                <a16:creationId xmlns:a16="http://schemas.microsoft.com/office/drawing/2014/main" id="{1E217800-36FA-4FC7-AB40-6513D9EA04C2}"/>
              </a:ext>
            </a:extLst>
          </p:cNvPr>
          <p:cNvSpPr txBox="1"/>
          <p:nvPr/>
        </p:nvSpPr>
        <p:spPr>
          <a:xfrm>
            <a:off x="4510005" y="4633994"/>
            <a:ext cx="2024913" cy="369332"/>
          </a:xfrm>
          <a:prstGeom prst="rect">
            <a:avLst/>
          </a:prstGeom>
          <a:solidFill>
            <a:schemeClr val="bg1">
              <a:lumMod val="85000"/>
            </a:schemeClr>
          </a:solidFill>
          <a:ln>
            <a:solidFill>
              <a:schemeClr val="tx1"/>
            </a:solidFill>
          </a:ln>
        </p:spPr>
        <p:txBody>
          <a:bodyPr wrap="none" rtlCol="0">
            <a:spAutoFit/>
          </a:bodyPr>
          <a:lstStyle/>
          <a:p>
            <a:r>
              <a:rPr lang="en-US"/>
              <a:t>traffic-light.dfdl.xsd</a:t>
            </a:r>
          </a:p>
        </p:txBody>
      </p:sp>
      <p:sp>
        <p:nvSpPr>
          <p:cNvPr id="6" name="TextBox 5">
            <a:extLst>
              <a:ext uri="{FF2B5EF4-FFF2-40B4-BE49-F238E27FC236}">
                <a16:creationId xmlns:a16="http://schemas.microsoft.com/office/drawing/2014/main" id="{2042A10C-21D0-436A-98A5-2B3F70D4151E}"/>
              </a:ext>
            </a:extLst>
          </p:cNvPr>
          <p:cNvSpPr txBox="1"/>
          <p:nvPr/>
        </p:nvSpPr>
        <p:spPr>
          <a:xfrm>
            <a:off x="1560954" y="2087488"/>
            <a:ext cx="1724126" cy="369332"/>
          </a:xfrm>
          <a:prstGeom prst="rect">
            <a:avLst/>
          </a:prstGeom>
          <a:solidFill>
            <a:schemeClr val="bg1">
              <a:lumMod val="85000"/>
            </a:schemeClr>
          </a:solidFill>
          <a:ln>
            <a:solidFill>
              <a:schemeClr val="tx1"/>
            </a:solidFill>
          </a:ln>
        </p:spPr>
        <p:txBody>
          <a:bodyPr wrap="none" rtlCol="0">
            <a:spAutoFit/>
          </a:bodyPr>
          <a:lstStyle/>
          <a:p>
            <a:r>
              <a:rPr lang="en-US"/>
              <a:t>defaults.dfdl.xsd</a:t>
            </a:r>
          </a:p>
        </p:txBody>
      </p:sp>
      <p:sp>
        <p:nvSpPr>
          <p:cNvPr id="7" name="TextBox 6">
            <a:extLst>
              <a:ext uri="{FF2B5EF4-FFF2-40B4-BE49-F238E27FC236}">
                <a16:creationId xmlns:a16="http://schemas.microsoft.com/office/drawing/2014/main" id="{19C0F75F-F828-42F2-AE53-DF8977B2350D}"/>
              </a:ext>
            </a:extLst>
          </p:cNvPr>
          <p:cNvSpPr txBox="1"/>
          <p:nvPr/>
        </p:nvSpPr>
        <p:spPr>
          <a:xfrm>
            <a:off x="7053312" y="2110330"/>
            <a:ext cx="2653483" cy="369332"/>
          </a:xfrm>
          <a:prstGeom prst="rect">
            <a:avLst/>
          </a:prstGeom>
          <a:solidFill>
            <a:schemeClr val="bg1">
              <a:lumMod val="85000"/>
            </a:schemeClr>
          </a:solidFill>
          <a:ln>
            <a:solidFill>
              <a:schemeClr val="tx1"/>
            </a:solidFill>
          </a:ln>
        </p:spPr>
        <p:txBody>
          <a:bodyPr wrap="none" rtlCol="0">
            <a:spAutoFit/>
          </a:bodyPr>
          <a:lstStyle/>
          <a:p>
            <a:r>
              <a:rPr lang="en-US"/>
              <a:t>unsignedint-types.dfdl.xsd</a:t>
            </a:r>
          </a:p>
        </p:txBody>
      </p:sp>
      <p:cxnSp>
        <p:nvCxnSpPr>
          <p:cNvPr id="8" name="Straight Arrow Connector 7">
            <a:extLst>
              <a:ext uri="{FF2B5EF4-FFF2-40B4-BE49-F238E27FC236}">
                <a16:creationId xmlns:a16="http://schemas.microsoft.com/office/drawing/2014/main" id="{72DAA397-59BC-4BE5-AFE2-F068805C47BA}"/>
              </a:ext>
            </a:extLst>
          </p:cNvPr>
          <p:cNvCxnSpPr>
            <a:stCxn id="5" idx="0"/>
            <a:endCxn id="6" idx="2"/>
          </p:cNvCxnSpPr>
          <p:nvPr/>
        </p:nvCxnSpPr>
        <p:spPr>
          <a:xfrm flipH="1" flipV="1">
            <a:off x="2423017" y="2456820"/>
            <a:ext cx="3099445" cy="21771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471CB5D-247D-47A6-9920-D5F079B12E05}"/>
              </a:ext>
            </a:extLst>
          </p:cNvPr>
          <p:cNvCxnSpPr>
            <a:stCxn id="5" idx="0"/>
            <a:endCxn id="7" idx="2"/>
          </p:cNvCxnSpPr>
          <p:nvPr/>
        </p:nvCxnSpPr>
        <p:spPr>
          <a:xfrm flipV="1">
            <a:off x="5522462" y="2479662"/>
            <a:ext cx="2857592" cy="21543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BA9F1FD-4C38-4ABB-A212-589EF1DAE49A}"/>
              </a:ext>
            </a:extLst>
          </p:cNvPr>
          <p:cNvSpPr txBox="1"/>
          <p:nvPr/>
        </p:nvSpPr>
        <p:spPr>
          <a:xfrm>
            <a:off x="3931308" y="2549202"/>
            <a:ext cx="3215945" cy="1323439"/>
          </a:xfrm>
          <a:prstGeom prst="rect">
            <a:avLst/>
          </a:prstGeom>
          <a:noFill/>
        </p:spPr>
        <p:txBody>
          <a:bodyPr wrap="none" rtlCol="0">
            <a:spAutoFit/>
          </a:bodyPr>
          <a:lstStyle/>
          <a:p>
            <a:r>
              <a:rPr lang="en-US" sz="8000">
                <a:solidFill>
                  <a:schemeClr val="bg1">
                    <a:lumMod val="75000"/>
                  </a:schemeClr>
                </a:solidFill>
              </a:rPr>
              <a:t>include</a:t>
            </a:r>
          </a:p>
        </p:txBody>
      </p:sp>
      <p:cxnSp>
        <p:nvCxnSpPr>
          <p:cNvPr id="12" name="Straight Arrow Connector 11">
            <a:extLst>
              <a:ext uri="{FF2B5EF4-FFF2-40B4-BE49-F238E27FC236}">
                <a16:creationId xmlns:a16="http://schemas.microsoft.com/office/drawing/2014/main" id="{BD84EC17-BB5B-4853-B8E8-623DC4EFD2A5}"/>
              </a:ext>
            </a:extLst>
          </p:cNvPr>
          <p:cNvCxnSpPr>
            <a:cxnSpLocks/>
          </p:cNvCxnSpPr>
          <p:nvPr/>
        </p:nvCxnSpPr>
        <p:spPr>
          <a:xfrm flipV="1">
            <a:off x="8380054" y="2549203"/>
            <a:ext cx="624461" cy="1449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4C54309-BA10-4CF3-B209-CD78DE0BAA26}"/>
              </a:ext>
            </a:extLst>
          </p:cNvPr>
          <p:cNvSpPr txBox="1"/>
          <p:nvPr/>
        </p:nvSpPr>
        <p:spPr>
          <a:xfrm>
            <a:off x="7558426" y="3992978"/>
            <a:ext cx="4193243" cy="646331"/>
          </a:xfrm>
          <a:prstGeom prst="rect">
            <a:avLst/>
          </a:prstGeom>
          <a:solidFill>
            <a:srgbClr val="FFFF00"/>
          </a:solidFill>
        </p:spPr>
        <p:txBody>
          <a:bodyPr wrap="square" rtlCol="0">
            <a:spAutoFit/>
          </a:bodyPr>
          <a:lstStyle/>
          <a:p>
            <a:r>
              <a:rPr lang="en-US"/>
              <a:t>Open this file and look inside. </a:t>
            </a:r>
          </a:p>
          <a:p>
            <a:r>
              <a:rPr lang="en-US"/>
              <a:t>This simpleType will be useful for the lab:</a:t>
            </a:r>
          </a:p>
        </p:txBody>
      </p:sp>
      <p:sp>
        <p:nvSpPr>
          <p:cNvPr id="15" name="Rectangle 14">
            <a:extLst>
              <a:ext uri="{FF2B5EF4-FFF2-40B4-BE49-F238E27FC236}">
                <a16:creationId xmlns:a16="http://schemas.microsoft.com/office/drawing/2014/main" id="{CEB6B7F5-8D04-4600-9D36-9FF17E5FC768}"/>
              </a:ext>
            </a:extLst>
          </p:cNvPr>
          <p:cNvSpPr/>
          <p:nvPr/>
        </p:nvSpPr>
        <p:spPr>
          <a:xfrm>
            <a:off x="3790236" y="5442067"/>
            <a:ext cx="7771499" cy="923330"/>
          </a:xfrm>
          <a:prstGeom prst="rect">
            <a:avLst/>
          </a:prstGeom>
          <a:ln>
            <a:solidFill>
              <a:schemeClr val="tx1"/>
            </a:solidFill>
          </a:ln>
        </p:spPr>
        <p:txBody>
          <a:bodyPr wrap="square">
            <a:spAutoFit/>
          </a:bodyPr>
          <a:lstStyle/>
          <a:p>
            <a:r>
              <a:rPr lang="en-US">
                <a:solidFill>
                  <a:srgbClr val="003296"/>
                </a:solidFill>
                <a:highlight>
                  <a:srgbClr val="FFFFFF"/>
                </a:highlight>
              </a:rPr>
              <a:t>&lt;xs:simpleType</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"unsignedint8"</a:t>
            </a:r>
            <a:r>
              <a:rPr lang="en-US">
                <a:solidFill>
                  <a:srgbClr val="F5844C"/>
                </a:solidFill>
                <a:highlight>
                  <a:srgbClr val="FFFFFF"/>
                </a:highlight>
              </a:rPr>
              <a:t> dfdl:length</a:t>
            </a:r>
            <a:r>
              <a:rPr lang="en-US">
                <a:solidFill>
                  <a:srgbClr val="FF8040"/>
                </a:solidFill>
                <a:highlight>
                  <a:srgbClr val="FFFFFF"/>
                </a:highlight>
              </a:rPr>
              <a:t>=</a:t>
            </a:r>
            <a:r>
              <a:rPr lang="en-US">
                <a:solidFill>
                  <a:srgbClr val="993300"/>
                </a:solidFill>
                <a:highlight>
                  <a:srgbClr val="FFFFFF"/>
                </a:highlight>
              </a:rPr>
              <a:t>"8"</a:t>
            </a: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"explicit"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&lt;xs:restriction</a:t>
            </a:r>
            <a:r>
              <a:rPr lang="en-US">
                <a:solidFill>
                  <a:srgbClr val="F5844C"/>
                </a:solidFill>
                <a:highlight>
                  <a:srgbClr val="FFFFFF"/>
                </a:highlight>
              </a:rPr>
              <a:t> base</a:t>
            </a:r>
            <a:r>
              <a:rPr lang="en-US">
                <a:solidFill>
                  <a:srgbClr val="FF8040"/>
                </a:solidFill>
                <a:highlight>
                  <a:srgbClr val="FFFFFF"/>
                </a:highlight>
              </a:rPr>
              <a:t>=</a:t>
            </a:r>
            <a:r>
              <a:rPr lang="en-US">
                <a:solidFill>
                  <a:srgbClr val="993300"/>
                </a:solidFill>
                <a:highlight>
                  <a:srgbClr val="FFFFFF"/>
                </a:highlight>
              </a:rPr>
              <a:t>"xs:unsignedInt"</a:t>
            </a:r>
            <a:r>
              <a:rPr lang="en-US">
                <a:solidFill>
                  <a:srgbClr val="000096"/>
                </a:solidFill>
                <a:highlight>
                  <a:srgbClr val="FFFFFF"/>
                </a:highlight>
              </a:rPr>
              <a:t>/&gt;</a:t>
            </a:r>
            <a:br>
              <a:rPr lang="en-US">
                <a:solidFill>
                  <a:srgbClr val="000000"/>
                </a:solidFill>
                <a:highlight>
                  <a:srgbClr val="FFFFFF"/>
                </a:highlight>
              </a:rPr>
            </a:br>
            <a:r>
              <a:rPr lang="en-US">
                <a:solidFill>
                  <a:srgbClr val="003296"/>
                </a:solidFill>
                <a:highlight>
                  <a:srgbClr val="FFFFFF"/>
                </a:highlight>
              </a:rPr>
              <a:t>&lt;/xs:simpleType&gt;</a:t>
            </a:r>
          </a:p>
        </p:txBody>
      </p:sp>
      <p:cxnSp>
        <p:nvCxnSpPr>
          <p:cNvPr id="17" name="Straight Arrow Connector 16">
            <a:extLst>
              <a:ext uri="{FF2B5EF4-FFF2-40B4-BE49-F238E27FC236}">
                <a16:creationId xmlns:a16="http://schemas.microsoft.com/office/drawing/2014/main" id="{6D24962B-C8F4-4032-B974-70001475886D}"/>
              </a:ext>
            </a:extLst>
          </p:cNvPr>
          <p:cNvCxnSpPr/>
          <p:nvPr/>
        </p:nvCxnSpPr>
        <p:spPr>
          <a:xfrm flipH="1">
            <a:off x="7147253" y="4633994"/>
            <a:ext cx="694889" cy="740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EC62CF4-D695-44BA-8FAE-D9152B818946}"/>
              </a:ext>
            </a:extLst>
          </p:cNvPr>
          <p:cNvSpPr txBox="1"/>
          <p:nvPr/>
        </p:nvSpPr>
        <p:spPr>
          <a:xfrm>
            <a:off x="5727177" y="6226408"/>
            <a:ext cx="2965107" cy="461665"/>
          </a:xfrm>
          <a:prstGeom prst="rect">
            <a:avLst/>
          </a:prstGeom>
          <a:solidFill>
            <a:srgbClr val="FFFF00"/>
          </a:solidFill>
        </p:spPr>
        <p:txBody>
          <a:bodyPr wrap="none" rtlCol="0">
            <a:spAutoFit/>
          </a:bodyPr>
          <a:lstStyle/>
          <a:p>
            <a:r>
              <a:rPr lang="en-US" sz="2400"/>
              <a:t>Unsigned 8-bit integer</a:t>
            </a:r>
          </a:p>
        </p:txBody>
      </p:sp>
    </p:spTree>
    <p:extLst>
      <p:ext uri="{BB962C8B-B14F-4D97-AF65-F5344CB8AC3E}">
        <p14:creationId xmlns:p14="http://schemas.microsoft.com/office/powerpoint/2010/main" val="764590299"/>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5F5A7-563C-4C97-BAB6-85F042361715}"/>
              </a:ext>
            </a:extLst>
          </p:cNvPr>
          <p:cNvSpPr>
            <a:spLocks noGrp="1"/>
          </p:cNvSpPr>
          <p:nvPr>
            <p:ph type="ctrTitle" sz="quarter"/>
          </p:nvPr>
        </p:nvSpPr>
        <p:spPr/>
        <p:txBody>
          <a:bodyPr/>
          <a:lstStyle/>
          <a:p>
            <a:r>
              <a:rPr lang="en-US"/>
              <a:t>Bit processing</a:t>
            </a:r>
          </a:p>
        </p:txBody>
      </p:sp>
      <p:sp>
        <p:nvSpPr>
          <p:cNvPr id="6" name="Footer Placeholder 3">
            <a:extLst>
              <a:ext uri="{FF2B5EF4-FFF2-40B4-BE49-F238E27FC236}">
                <a16:creationId xmlns:a16="http://schemas.microsoft.com/office/drawing/2014/main" id="{05AEABFA-6AEC-45E7-A60B-CA30CF9F2D75}"/>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4268835680"/>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7E9C1-E24A-43AA-BED1-F86C8E2FD5D6}"/>
              </a:ext>
            </a:extLst>
          </p:cNvPr>
          <p:cNvSpPr>
            <a:spLocks noGrp="1"/>
          </p:cNvSpPr>
          <p:nvPr>
            <p:ph type="title"/>
          </p:nvPr>
        </p:nvSpPr>
        <p:spPr/>
        <p:txBody>
          <a:bodyPr/>
          <a:lstStyle/>
          <a:p>
            <a:r>
              <a:rPr lang="en-US"/>
              <a:t>dfdl:bitOrder</a:t>
            </a:r>
          </a:p>
        </p:txBody>
      </p:sp>
      <p:sp>
        <p:nvSpPr>
          <p:cNvPr id="3" name="Content Placeholder 2">
            <a:extLst>
              <a:ext uri="{FF2B5EF4-FFF2-40B4-BE49-F238E27FC236}">
                <a16:creationId xmlns:a16="http://schemas.microsoft.com/office/drawing/2014/main" id="{F3990DBA-7AE2-45E4-94B9-192DC01F3650}"/>
              </a:ext>
            </a:extLst>
          </p:cNvPr>
          <p:cNvSpPr>
            <a:spLocks noGrp="1"/>
          </p:cNvSpPr>
          <p:nvPr>
            <p:ph idx="1"/>
          </p:nvPr>
        </p:nvSpPr>
        <p:spPr>
          <a:xfrm>
            <a:off x="616449" y="1387099"/>
            <a:ext cx="11236720" cy="953145"/>
          </a:xfrm>
        </p:spPr>
        <p:txBody>
          <a:bodyPr/>
          <a:lstStyle/>
          <a:p>
            <a:r>
              <a:rPr lang="en-US"/>
              <a:t>Suppose you see 07 in a hex editor</a:t>
            </a:r>
          </a:p>
          <a:p>
            <a:r>
              <a:rPr lang="en-US"/>
              <a:t>The equivalent binary is this</a:t>
            </a:r>
          </a:p>
        </p:txBody>
      </p:sp>
      <p:sp>
        <p:nvSpPr>
          <p:cNvPr id="22" name="Rectangle 21">
            <a:extLst>
              <a:ext uri="{FF2B5EF4-FFF2-40B4-BE49-F238E27FC236}">
                <a16:creationId xmlns:a16="http://schemas.microsoft.com/office/drawing/2014/main" id="{B5DA901B-C5C7-44ED-AB98-B28C19B4C215}"/>
              </a:ext>
            </a:extLst>
          </p:cNvPr>
          <p:cNvSpPr/>
          <p:nvPr/>
        </p:nvSpPr>
        <p:spPr>
          <a:xfrm>
            <a:off x="1490693" y="2487346"/>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bit7</a:t>
            </a:r>
          </a:p>
          <a:p>
            <a:pPr algn="ctr"/>
            <a:r>
              <a:rPr lang="en-US" sz="2400">
                <a:solidFill>
                  <a:schemeClr val="tx1"/>
                </a:solidFill>
              </a:rPr>
              <a:t>0</a:t>
            </a:r>
          </a:p>
        </p:txBody>
      </p:sp>
      <p:sp>
        <p:nvSpPr>
          <p:cNvPr id="23" name="Rectangle 22">
            <a:extLst>
              <a:ext uri="{FF2B5EF4-FFF2-40B4-BE49-F238E27FC236}">
                <a16:creationId xmlns:a16="http://schemas.microsoft.com/office/drawing/2014/main" id="{D7DD5783-7080-4240-8072-B3716B5F6A91}"/>
              </a:ext>
            </a:extLst>
          </p:cNvPr>
          <p:cNvSpPr/>
          <p:nvPr/>
        </p:nvSpPr>
        <p:spPr>
          <a:xfrm>
            <a:off x="2052668" y="2487346"/>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bit6</a:t>
            </a:r>
          </a:p>
          <a:p>
            <a:pPr algn="ctr"/>
            <a:r>
              <a:rPr lang="en-US" sz="2400">
                <a:solidFill>
                  <a:schemeClr val="tx1"/>
                </a:solidFill>
              </a:rPr>
              <a:t>0</a:t>
            </a:r>
          </a:p>
        </p:txBody>
      </p:sp>
      <p:sp>
        <p:nvSpPr>
          <p:cNvPr id="24" name="Rectangle 23">
            <a:extLst>
              <a:ext uri="{FF2B5EF4-FFF2-40B4-BE49-F238E27FC236}">
                <a16:creationId xmlns:a16="http://schemas.microsoft.com/office/drawing/2014/main" id="{8AB8E9EB-908F-4C2B-B3C1-64AB719192C1}"/>
              </a:ext>
            </a:extLst>
          </p:cNvPr>
          <p:cNvSpPr/>
          <p:nvPr/>
        </p:nvSpPr>
        <p:spPr>
          <a:xfrm>
            <a:off x="2614643" y="2487346"/>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bit5</a:t>
            </a:r>
          </a:p>
          <a:p>
            <a:pPr algn="ctr"/>
            <a:r>
              <a:rPr lang="en-US" sz="2400">
                <a:solidFill>
                  <a:schemeClr val="tx1"/>
                </a:solidFill>
              </a:rPr>
              <a:t>0</a:t>
            </a:r>
          </a:p>
        </p:txBody>
      </p:sp>
      <p:sp>
        <p:nvSpPr>
          <p:cNvPr id="25" name="Rectangle 24">
            <a:extLst>
              <a:ext uri="{FF2B5EF4-FFF2-40B4-BE49-F238E27FC236}">
                <a16:creationId xmlns:a16="http://schemas.microsoft.com/office/drawing/2014/main" id="{BFD10041-DFF9-4F8A-B991-CC449875199C}"/>
              </a:ext>
            </a:extLst>
          </p:cNvPr>
          <p:cNvSpPr/>
          <p:nvPr/>
        </p:nvSpPr>
        <p:spPr>
          <a:xfrm>
            <a:off x="3176618" y="2487346"/>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bit4</a:t>
            </a:r>
          </a:p>
          <a:p>
            <a:pPr algn="ctr"/>
            <a:r>
              <a:rPr lang="en-US" sz="2400">
                <a:solidFill>
                  <a:schemeClr val="tx1"/>
                </a:solidFill>
              </a:rPr>
              <a:t>0</a:t>
            </a:r>
          </a:p>
        </p:txBody>
      </p:sp>
      <p:sp>
        <p:nvSpPr>
          <p:cNvPr id="26" name="Rectangle 25">
            <a:extLst>
              <a:ext uri="{FF2B5EF4-FFF2-40B4-BE49-F238E27FC236}">
                <a16:creationId xmlns:a16="http://schemas.microsoft.com/office/drawing/2014/main" id="{1EF4AF10-BD28-4DEC-9225-2CA062FF3DE7}"/>
              </a:ext>
            </a:extLst>
          </p:cNvPr>
          <p:cNvSpPr/>
          <p:nvPr/>
        </p:nvSpPr>
        <p:spPr>
          <a:xfrm>
            <a:off x="3738315" y="2487346"/>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bit3</a:t>
            </a:r>
          </a:p>
          <a:p>
            <a:pPr algn="ctr"/>
            <a:r>
              <a:rPr lang="en-US" sz="2400">
                <a:solidFill>
                  <a:schemeClr val="tx1"/>
                </a:solidFill>
              </a:rPr>
              <a:t>0</a:t>
            </a:r>
          </a:p>
        </p:txBody>
      </p:sp>
      <p:sp>
        <p:nvSpPr>
          <p:cNvPr id="27" name="Rectangle 26">
            <a:extLst>
              <a:ext uri="{FF2B5EF4-FFF2-40B4-BE49-F238E27FC236}">
                <a16:creationId xmlns:a16="http://schemas.microsoft.com/office/drawing/2014/main" id="{B5C0B8D9-503A-41EC-821B-7CE5967A7C74}"/>
              </a:ext>
            </a:extLst>
          </p:cNvPr>
          <p:cNvSpPr/>
          <p:nvPr/>
        </p:nvSpPr>
        <p:spPr>
          <a:xfrm>
            <a:off x="4300290" y="2487346"/>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bit2</a:t>
            </a:r>
          </a:p>
          <a:p>
            <a:pPr algn="ctr"/>
            <a:r>
              <a:rPr lang="en-US" sz="2400">
                <a:solidFill>
                  <a:schemeClr val="tx1"/>
                </a:solidFill>
              </a:rPr>
              <a:t>1</a:t>
            </a:r>
          </a:p>
        </p:txBody>
      </p:sp>
      <p:sp>
        <p:nvSpPr>
          <p:cNvPr id="28" name="Rectangle 27">
            <a:extLst>
              <a:ext uri="{FF2B5EF4-FFF2-40B4-BE49-F238E27FC236}">
                <a16:creationId xmlns:a16="http://schemas.microsoft.com/office/drawing/2014/main" id="{43C6B29F-6CB1-4AA1-A97D-D092A53A146F}"/>
              </a:ext>
            </a:extLst>
          </p:cNvPr>
          <p:cNvSpPr/>
          <p:nvPr/>
        </p:nvSpPr>
        <p:spPr>
          <a:xfrm>
            <a:off x="4862265" y="2487346"/>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bit1</a:t>
            </a:r>
          </a:p>
          <a:p>
            <a:pPr algn="ctr"/>
            <a:r>
              <a:rPr lang="en-US" sz="2400">
                <a:solidFill>
                  <a:schemeClr val="tx1"/>
                </a:solidFill>
              </a:rPr>
              <a:t>1</a:t>
            </a:r>
          </a:p>
        </p:txBody>
      </p:sp>
      <p:sp>
        <p:nvSpPr>
          <p:cNvPr id="29" name="Rectangle 28">
            <a:extLst>
              <a:ext uri="{FF2B5EF4-FFF2-40B4-BE49-F238E27FC236}">
                <a16:creationId xmlns:a16="http://schemas.microsoft.com/office/drawing/2014/main" id="{920FD8D9-4D9B-41C1-9989-56541B41D853}"/>
              </a:ext>
            </a:extLst>
          </p:cNvPr>
          <p:cNvSpPr/>
          <p:nvPr/>
        </p:nvSpPr>
        <p:spPr>
          <a:xfrm>
            <a:off x="5424240" y="2487346"/>
            <a:ext cx="455797" cy="5451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bit0</a:t>
            </a:r>
          </a:p>
          <a:p>
            <a:pPr algn="ctr"/>
            <a:r>
              <a:rPr lang="en-US" sz="2400">
                <a:solidFill>
                  <a:schemeClr val="tx1"/>
                </a:solidFill>
              </a:rPr>
              <a:t>1</a:t>
            </a:r>
          </a:p>
        </p:txBody>
      </p:sp>
      <p:sp>
        <p:nvSpPr>
          <p:cNvPr id="30" name="Content Placeholder 2">
            <a:extLst>
              <a:ext uri="{FF2B5EF4-FFF2-40B4-BE49-F238E27FC236}">
                <a16:creationId xmlns:a16="http://schemas.microsoft.com/office/drawing/2014/main" id="{32983863-B663-4D8B-9DDA-AEA1DFB068D5}"/>
              </a:ext>
            </a:extLst>
          </p:cNvPr>
          <p:cNvSpPr txBox="1">
            <a:spLocks/>
          </p:cNvSpPr>
          <p:nvPr/>
        </p:nvSpPr>
        <p:spPr>
          <a:xfrm>
            <a:off x="616449" y="3303590"/>
            <a:ext cx="11236720" cy="2430785"/>
          </a:xfrm>
          <a:prstGeom prst="rect">
            <a:avLst/>
          </a:prstGeom>
        </p:spPr>
        <p:txBody>
          <a:bodyPr vert="horz" lIns="91440" tIns="45720" rIns="91440" bIns="45720" rtlCol="0">
            <a:noAutofit/>
          </a:bodyPr>
          <a:lstStyle>
            <a:lvl1pPr marL="308269" indent="-308269" algn="l" defTabSz="1216185" rtl="0" eaLnBrk="1" latinLnBrk="0" hangingPunct="1">
              <a:lnSpc>
                <a:spcPct val="90000"/>
              </a:lnSpc>
              <a:spcBef>
                <a:spcPts val="0"/>
              </a:spcBef>
              <a:spcAft>
                <a:spcPts val="798"/>
              </a:spcAft>
              <a:buClr>
                <a:schemeClr val="tx2"/>
              </a:buClr>
              <a:buSzPct val="120000"/>
              <a:buFont typeface="Wingdings" pitchFamily="2" charset="2"/>
              <a:buChar char="§"/>
              <a:defRPr lang="en-US" sz="2400" b="1" kern="1200" dirty="0" smtClean="0">
                <a:solidFill>
                  <a:schemeClr val="tx1"/>
                </a:solidFill>
                <a:latin typeface="Arial" pitchFamily="34" charset="0"/>
                <a:ea typeface="Verdana" pitchFamily="34" charset="0"/>
                <a:cs typeface="Arial" pitchFamily="34" charset="0"/>
              </a:defRPr>
            </a:lvl1pPr>
            <a:lvl2pPr marL="686216" marR="0" indent="-304046" algn="l" defTabSz="1216185" rtl="0" eaLnBrk="1" fontAlgn="auto" latinLnBrk="0" hangingPunct="1">
              <a:lnSpc>
                <a:spcPct val="90000"/>
              </a:lnSpc>
              <a:spcBef>
                <a:spcPts val="0"/>
              </a:spcBef>
              <a:spcAft>
                <a:spcPts val="798"/>
              </a:spcAft>
              <a:buClr>
                <a:schemeClr val="tx2"/>
              </a:buClr>
              <a:buSzTx/>
              <a:buFont typeface="Arial" pitchFamily="34" charset="0"/>
              <a:buChar char="–"/>
              <a:tabLst/>
              <a:defRPr lang="en-US" sz="2400" kern="1200">
                <a:solidFill>
                  <a:schemeClr val="tx1"/>
                </a:solidFill>
                <a:latin typeface="Arial" pitchFamily="34" charset="0"/>
                <a:ea typeface="Verdana" pitchFamily="34" charset="0"/>
                <a:cs typeface="Arial" pitchFamily="34" charset="0"/>
              </a:defRPr>
            </a:lvl2pPr>
            <a:lvl3pPr marL="994485" indent="-308269" algn="l" defTabSz="1216185" rtl="0" eaLnBrk="1" latinLnBrk="0" hangingPunct="1">
              <a:lnSpc>
                <a:spcPct val="90000"/>
              </a:lnSpc>
              <a:spcBef>
                <a:spcPts val="0"/>
              </a:spcBef>
              <a:spcAft>
                <a:spcPts val="798"/>
              </a:spcAft>
              <a:buClr>
                <a:schemeClr val="tx2"/>
              </a:buClr>
              <a:buSzPct val="110000"/>
              <a:buFont typeface="Wingdings" pitchFamily="2" charset="2"/>
              <a:buChar char="§"/>
              <a:defRPr lang="en-US" sz="2000" kern="1200" smtClean="0">
                <a:solidFill>
                  <a:schemeClr val="tx1"/>
                </a:solidFill>
                <a:latin typeface="Arial" pitchFamily="34" charset="0"/>
                <a:ea typeface="Verdana" pitchFamily="34" charset="0"/>
                <a:cs typeface="Arial" pitchFamily="34" charset="0"/>
              </a:defRPr>
            </a:lvl3pPr>
            <a:lvl4pPr marL="1486316" indent="-3429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smtClean="0">
                <a:solidFill>
                  <a:schemeClr val="tx1"/>
                </a:solidFill>
                <a:latin typeface="Arial" pitchFamily="34" charset="0"/>
                <a:ea typeface="Verdana" pitchFamily="34" charset="0"/>
                <a:cs typeface="Arial" pitchFamily="34" charset="0"/>
              </a:defRPr>
            </a:lvl4pPr>
            <a:lvl5pPr marL="2057400" indent="-2286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t>Suppose your DFDL schema declares an element of length 1 bit. Thus far in this tutorial we have assumed that Daffodil will consume the leftmost/most-significant bit (bit7). But we might want the DFDL processor to consume the rightmost/least-significant bit (bit0).</a:t>
            </a:r>
          </a:p>
          <a:p>
            <a:pPr>
              <a:lnSpc>
                <a:spcPct val="100000"/>
              </a:lnSpc>
            </a:pPr>
            <a:r>
              <a:rPr lang="en-US"/>
              <a:t>With dfdl:</a:t>
            </a:r>
            <a:r>
              <a:rPr lang="en-US" u="sng"/>
              <a:t>bit</a:t>
            </a:r>
            <a:r>
              <a:rPr lang="en-US"/>
              <a:t>Order we can instruct the processor to parse the most significant bit first or the least significant bit first.  </a:t>
            </a:r>
          </a:p>
        </p:txBody>
      </p:sp>
      <p:grpSp>
        <p:nvGrpSpPr>
          <p:cNvPr id="4" name="Group 3">
            <a:extLst>
              <a:ext uri="{FF2B5EF4-FFF2-40B4-BE49-F238E27FC236}">
                <a16:creationId xmlns:a16="http://schemas.microsoft.com/office/drawing/2014/main" id="{730F7286-A6EB-4F1E-ACE1-796ED4791757}"/>
              </a:ext>
            </a:extLst>
          </p:cNvPr>
          <p:cNvGrpSpPr/>
          <p:nvPr/>
        </p:nvGrpSpPr>
        <p:grpSpPr>
          <a:xfrm>
            <a:off x="1787245" y="5765371"/>
            <a:ext cx="7729786" cy="801404"/>
            <a:chOff x="2011971" y="5713619"/>
            <a:chExt cx="7729786" cy="801404"/>
          </a:xfrm>
        </p:grpSpPr>
        <p:sp>
          <p:nvSpPr>
            <p:cNvPr id="31" name="TextBox 30">
              <a:extLst>
                <a:ext uri="{FF2B5EF4-FFF2-40B4-BE49-F238E27FC236}">
                  <a16:creationId xmlns:a16="http://schemas.microsoft.com/office/drawing/2014/main" id="{205C3FBB-77F1-453E-B3A2-9BBDC5BA616E}"/>
                </a:ext>
              </a:extLst>
            </p:cNvPr>
            <p:cNvSpPr txBox="1"/>
            <p:nvPr/>
          </p:nvSpPr>
          <p:spPr>
            <a:xfrm>
              <a:off x="2011971" y="5713619"/>
              <a:ext cx="2288319" cy="369332"/>
            </a:xfrm>
            <a:prstGeom prst="rect">
              <a:avLst/>
            </a:prstGeom>
            <a:noFill/>
          </p:spPr>
          <p:txBody>
            <a:bodyPr wrap="none" rtlCol="0">
              <a:spAutoFit/>
            </a:bodyPr>
            <a:lstStyle/>
            <a:p>
              <a:r>
                <a:rPr lang="en-US"/>
                <a:t>dfdl:bitOrder="_____"</a:t>
              </a:r>
            </a:p>
          </p:txBody>
        </p:sp>
        <p:sp>
          <p:nvSpPr>
            <p:cNvPr id="32" name="Freeform: Shape 31">
              <a:extLst>
                <a:ext uri="{FF2B5EF4-FFF2-40B4-BE49-F238E27FC236}">
                  <a16:creationId xmlns:a16="http://schemas.microsoft.com/office/drawing/2014/main" id="{55F35AE6-F4F5-4623-9A48-00616D270468}"/>
                </a:ext>
              </a:extLst>
            </p:cNvPr>
            <p:cNvSpPr/>
            <p:nvPr/>
          </p:nvSpPr>
          <p:spPr>
            <a:xfrm>
              <a:off x="3998563" y="6106332"/>
              <a:ext cx="1100379" cy="271834"/>
            </a:xfrm>
            <a:custGeom>
              <a:avLst/>
              <a:gdLst>
                <a:gd name="connsiteX0" fmla="*/ 1100379 w 1100379"/>
                <a:gd name="connsiteY0" fmla="*/ 247973 h 271834"/>
                <a:gd name="connsiteX1" fmla="*/ 526942 w 1100379"/>
                <a:gd name="connsiteY1" fmla="*/ 247973 h 271834"/>
                <a:gd name="connsiteX2" fmla="*/ 0 w 1100379"/>
                <a:gd name="connsiteY2" fmla="*/ 0 h 271834"/>
              </a:gdLst>
              <a:ahLst/>
              <a:cxnLst>
                <a:cxn ang="0">
                  <a:pos x="connsiteX0" y="connsiteY0"/>
                </a:cxn>
                <a:cxn ang="0">
                  <a:pos x="connsiteX1" y="connsiteY1"/>
                </a:cxn>
                <a:cxn ang="0">
                  <a:pos x="connsiteX2" y="connsiteY2"/>
                </a:cxn>
              </a:cxnLst>
              <a:rect l="l" t="t" r="r" b="b"/>
              <a:pathLst>
                <a:path w="1100379" h="271834">
                  <a:moveTo>
                    <a:pt x="1100379" y="247973"/>
                  </a:moveTo>
                  <a:cubicBezTo>
                    <a:pt x="905359" y="268637"/>
                    <a:pt x="710339" y="289302"/>
                    <a:pt x="526942" y="247973"/>
                  </a:cubicBezTo>
                  <a:cubicBezTo>
                    <a:pt x="343545" y="206644"/>
                    <a:pt x="171772" y="103322"/>
                    <a:pt x="0" y="0"/>
                  </a:cubicBez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4F9A8F73-4232-4B02-9F2C-FCE10A03037D}"/>
                </a:ext>
              </a:extLst>
            </p:cNvPr>
            <p:cNvSpPr txBox="1"/>
            <p:nvPr/>
          </p:nvSpPr>
          <p:spPr>
            <a:xfrm>
              <a:off x="5090163" y="6145691"/>
              <a:ext cx="4651594" cy="369332"/>
            </a:xfrm>
            <a:prstGeom prst="rect">
              <a:avLst/>
            </a:prstGeom>
            <a:noFill/>
          </p:spPr>
          <p:txBody>
            <a:bodyPr wrap="none" rtlCol="0">
              <a:spAutoFit/>
            </a:bodyPr>
            <a:lstStyle/>
            <a:p>
              <a:r>
                <a:rPr lang="en-US"/>
                <a:t>mostSignificantBitFirst or leastSignificantBitFirst</a:t>
              </a:r>
            </a:p>
          </p:txBody>
        </p:sp>
      </p:grpSp>
    </p:spTree>
    <p:extLst>
      <p:ext uri="{BB962C8B-B14F-4D97-AF65-F5344CB8AC3E}">
        <p14:creationId xmlns:p14="http://schemas.microsoft.com/office/powerpoint/2010/main" val="3922606106"/>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6CE7A-E505-477A-BF2E-239323353E26}"/>
              </a:ext>
            </a:extLst>
          </p:cNvPr>
          <p:cNvSpPr>
            <a:spLocks noGrp="1"/>
          </p:cNvSpPr>
          <p:nvPr>
            <p:ph type="title"/>
          </p:nvPr>
        </p:nvSpPr>
        <p:spPr/>
        <p:txBody>
          <a:bodyPr/>
          <a:lstStyle/>
          <a:p>
            <a:r>
              <a:rPr lang="en-US"/>
              <a:t>Example: break up a byte into pieces</a:t>
            </a:r>
          </a:p>
        </p:txBody>
      </p:sp>
      <p:sp>
        <p:nvSpPr>
          <p:cNvPr id="12" name="Content Placeholder 11">
            <a:extLst>
              <a:ext uri="{FF2B5EF4-FFF2-40B4-BE49-F238E27FC236}">
                <a16:creationId xmlns:a16="http://schemas.microsoft.com/office/drawing/2014/main" id="{6F80998E-B3C5-46D6-8206-6B7563DC1B4D}"/>
              </a:ext>
            </a:extLst>
          </p:cNvPr>
          <p:cNvSpPr>
            <a:spLocks noGrp="1"/>
          </p:cNvSpPr>
          <p:nvPr>
            <p:ph idx="1"/>
          </p:nvPr>
        </p:nvSpPr>
        <p:spPr>
          <a:xfrm>
            <a:off x="616449" y="1371602"/>
            <a:ext cx="11236720" cy="922148"/>
          </a:xfrm>
        </p:spPr>
        <p:txBody>
          <a:bodyPr/>
          <a:lstStyle/>
          <a:p>
            <a:pPr>
              <a:lnSpc>
                <a:spcPts val="3000"/>
              </a:lnSpc>
            </a:pPr>
            <a:r>
              <a:rPr lang="en-US"/>
              <a:t>There is a byte in the input file that contains three parts: 1 bit, then 4 bits, then 3 bits. Here are two ways to parse the bits:</a:t>
            </a:r>
          </a:p>
          <a:p>
            <a:endParaRPr lang="en-US"/>
          </a:p>
        </p:txBody>
      </p:sp>
      <p:grpSp>
        <p:nvGrpSpPr>
          <p:cNvPr id="33" name="Group 32">
            <a:extLst>
              <a:ext uri="{FF2B5EF4-FFF2-40B4-BE49-F238E27FC236}">
                <a16:creationId xmlns:a16="http://schemas.microsoft.com/office/drawing/2014/main" id="{4311AD8F-C0C7-489B-94DD-4307D433D8B9}"/>
              </a:ext>
            </a:extLst>
          </p:cNvPr>
          <p:cNvGrpSpPr/>
          <p:nvPr/>
        </p:nvGrpSpPr>
        <p:grpSpPr>
          <a:xfrm>
            <a:off x="2130048" y="2712203"/>
            <a:ext cx="2975680" cy="263471"/>
            <a:chOff x="2758698" y="4465839"/>
            <a:chExt cx="2975680" cy="263471"/>
          </a:xfrm>
        </p:grpSpPr>
        <p:sp>
          <p:nvSpPr>
            <p:cNvPr id="21" name="Rectangle 20">
              <a:extLst>
                <a:ext uri="{FF2B5EF4-FFF2-40B4-BE49-F238E27FC236}">
                  <a16:creationId xmlns:a16="http://schemas.microsoft.com/office/drawing/2014/main" id="{C1595345-31BD-47B9-9F8B-64FE87E0EA27}"/>
                </a:ext>
              </a:extLst>
            </p:cNvPr>
            <p:cNvSpPr/>
            <p:nvPr/>
          </p:nvSpPr>
          <p:spPr>
            <a:xfrm>
              <a:off x="2758698" y="4465839"/>
              <a:ext cx="2975680" cy="2634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9A776B29-E168-43F9-B842-85F10E2E29E7}"/>
                </a:ext>
              </a:extLst>
            </p:cNvPr>
            <p:cNvCxnSpPr/>
            <p:nvPr/>
          </p:nvCxnSpPr>
          <p:spPr>
            <a:xfrm>
              <a:off x="5367181"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9D2F82F0-200E-4343-9E3E-C885392ADED8}"/>
                </a:ext>
              </a:extLst>
            </p:cNvPr>
            <p:cNvCxnSpPr/>
            <p:nvPr/>
          </p:nvCxnSpPr>
          <p:spPr>
            <a:xfrm>
              <a:off x="4990458"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E276512D-ED5D-4338-AC72-3A6960C7F0B0}"/>
                </a:ext>
              </a:extLst>
            </p:cNvPr>
            <p:cNvCxnSpPr/>
            <p:nvPr/>
          </p:nvCxnSpPr>
          <p:spPr>
            <a:xfrm>
              <a:off x="4617854"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8A4FFB14-2F0E-4E45-956B-BEB80C09CF58}"/>
                </a:ext>
              </a:extLst>
            </p:cNvPr>
            <p:cNvCxnSpPr/>
            <p:nvPr/>
          </p:nvCxnSpPr>
          <p:spPr>
            <a:xfrm>
              <a:off x="4241775"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9A83A0FE-7E21-4EB7-AEA5-79C3EDC22582}"/>
                </a:ext>
              </a:extLst>
            </p:cNvPr>
            <p:cNvCxnSpPr/>
            <p:nvPr/>
          </p:nvCxnSpPr>
          <p:spPr>
            <a:xfrm>
              <a:off x="3877727"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8C2BC31A-23FE-41CD-992C-44FC52DC8BC1}"/>
                </a:ext>
              </a:extLst>
            </p:cNvPr>
            <p:cNvCxnSpPr/>
            <p:nvPr/>
          </p:nvCxnSpPr>
          <p:spPr>
            <a:xfrm>
              <a:off x="3498905"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7AF8D3E4-445A-472B-85AE-9E4E2AEF0072}"/>
                </a:ext>
              </a:extLst>
            </p:cNvPr>
            <p:cNvCxnSpPr/>
            <p:nvPr/>
          </p:nvCxnSpPr>
          <p:spPr>
            <a:xfrm>
              <a:off x="3130658" y="4465839"/>
              <a:ext cx="0" cy="263471"/>
            </a:xfrm>
            <a:prstGeom prst="line">
              <a:avLst/>
            </a:prstGeom>
            <a:ln w="12700"/>
          </p:spPr>
          <p:style>
            <a:lnRef idx="1">
              <a:schemeClr val="dk1"/>
            </a:lnRef>
            <a:fillRef idx="0">
              <a:schemeClr val="dk1"/>
            </a:fillRef>
            <a:effectRef idx="0">
              <a:schemeClr val="dk1"/>
            </a:effectRef>
            <a:fontRef idx="minor">
              <a:schemeClr val="tx1"/>
            </a:fontRef>
          </p:style>
        </p:cxnSp>
      </p:grpSp>
      <p:sp>
        <p:nvSpPr>
          <p:cNvPr id="34" name="TextBox 33">
            <a:extLst>
              <a:ext uri="{FF2B5EF4-FFF2-40B4-BE49-F238E27FC236}">
                <a16:creationId xmlns:a16="http://schemas.microsoft.com/office/drawing/2014/main" id="{08C2A813-9112-4CEA-9E99-F9FE95BB27CF}"/>
              </a:ext>
            </a:extLst>
          </p:cNvPr>
          <p:cNvSpPr txBox="1"/>
          <p:nvPr/>
        </p:nvSpPr>
        <p:spPr>
          <a:xfrm>
            <a:off x="4775903" y="2668797"/>
            <a:ext cx="301686" cy="369332"/>
          </a:xfrm>
          <a:prstGeom prst="rect">
            <a:avLst/>
          </a:prstGeom>
          <a:noFill/>
        </p:spPr>
        <p:txBody>
          <a:bodyPr wrap="none" rtlCol="0">
            <a:spAutoFit/>
          </a:bodyPr>
          <a:lstStyle/>
          <a:p>
            <a:r>
              <a:rPr lang="en-US"/>
              <a:t>1</a:t>
            </a:r>
          </a:p>
        </p:txBody>
      </p:sp>
      <p:sp>
        <p:nvSpPr>
          <p:cNvPr id="35" name="TextBox 34">
            <a:extLst>
              <a:ext uri="{FF2B5EF4-FFF2-40B4-BE49-F238E27FC236}">
                <a16:creationId xmlns:a16="http://schemas.microsoft.com/office/drawing/2014/main" id="{9419991F-F838-412E-8BFA-A10773C67415}"/>
              </a:ext>
            </a:extLst>
          </p:cNvPr>
          <p:cNvSpPr txBox="1"/>
          <p:nvPr/>
        </p:nvSpPr>
        <p:spPr>
          <a:xfrm>
            <a:off x="4397081" y="2668797"/>
            <a:ext cx="301686" cy="369332"/>
          </a:xfrm>
          <a:prstGeom prst="rect">
            <a:avLst/>
          </a:prstGeom>
          <a:noFill/>
        </p:spPr>
        <p:txBody>
          <a:bodyPr wrap="none" rtlCol="0">
            <a:spAutoFit/>
          </a:bodyPr>
          <a:lstStyle/>
          <a:p>
            <a:r>
              <a:rPr lang="en-US"/>
              <a:t>4</a:t>
            </a:r>
          </a:p>
        </p:txBody>
      </p:sp>
      <p:sp>
        <p:nvSpPr>
          <p:cNvPr id="36" name="TextBox 35">
            <a:extLst>
              <a:ext uri="{FF2B5EF4-FFF2-40B4-BE49-F238E27FC236}">
                <a16:creationId xmlns:a16="http://schemas.microsoft.com/office/drawing/2014/main" id="{E6DFD21D-6A7B-4FAD-9184-0E1C8B4EE04D}"/>
              </a:ext>
            </a:extLst>
          </p:cNvPr>
          <p:cNvSpPr txBox="1"/>
          <p:nvPr/>
        </p:nvSpPr>
        <p:spPr>
          <a:xfrm>
            <a:off x="4025929" y="2671084"/>
            <a:ext cx="301686" cy="369332"/>
          </a:xfrm>
          <a:prstGeom prst="rect">
            <a:avLst/>
          </a:prstGeom>
          <a:noFill/>
        </p:spPr>
        <p:txBody>
          <a:bodyPr wrap="none" rtlCol="0">
            <a:spAutoFit/>
          </a:bodyPr>
          <a:lstStyle/>
          <a:p>
            <a:r>
              <a:rPr lang="en-US"/>
              <a:t>4</a:t>
            </a:r>
          </a:p>
        </p:txBody>
      </p:sp>
      <p:sp>
        <p:nvSpPr>
          <p:cNvPr id="37" name="TextBox 36">
            <a:extLst>
              <a:ext uri="{FF2B5EF4-FFF2-40B4-BE49-F238E27FC236}">
                <a16:creationId xmlns:a16="http://schemas.microsoft.com/office/drawing/2014/main" id="{E8AF2625-DAD3-4DF9-8A5F-09157FBDE94A}"/>
              </a:ext>
            </a:extLst>
          </p:cNvPr>
          <p:cNvSpPr txBox="1"/>
          <p:nvPr/>
        </p:nvSpPr>
        <p:spPr>
          <a:xfrm>
            <a:off x="3654825" y="2671084"/>
            <a:ext cx="301686" cy="369332"/>
          </a:xfrm>
          <a:prstGeom prst="rect">
            <a:avLst/>
          </a:prstGeom>
          <a:noFill/>
        </p:spPr>
        <p:txBody>
          <a:bodyPr wrap="none" rtlCol="0">
            <a:spAutoFit/>
          </a:bodyPr>
          <a:lstStyle/>
          <a:p>
            <a:r>
              <a:rPr lang="en-US"/>
              <a:t>4</a:t>
            </a:r>
          </a:p>
        </p:txBody>
      </p:sp>
      <p:sp>
        <p:nvSpPr>
          <p:cNvPr id="38" name="TextBox 37">
            <a:extLst>
              <a:ext uri="{FF2B5EF4-FFF2-40B4-BE49-F238E27FC236}">
                <a16:creationId xmlns:a16="http://schemas.microsoft.com/office/drawing/2014/main" id="{9F17EDDF-4F32-4940-9116-9E6A7238397C}"/>
              </a:ext>
            </a:extLst>
          </p:cNvPr>
          <p:cNvSpPr txBox="1"/>
          <p:nvPr/>
        </p:nvSpPr>
        <p:spPr>
          <a:xfrm>
            <a:off x="3281252" y="2671084"/>
            <a:ext cx="301686" cy="369332"/>
          </a:xfrm>
          <a:prstGeom prst="rect">
            <a:avLst/>
          </a:prstGeom>
          <a:noFill/>
        </p:spPr>
        <p:txBody>
          <a:bodyPr wrap="none" rtlCol="0">
            <a:spAutoFit/>
          </a:bodyPr>
          <a:lstStyle/>
          <a:p>
            <a:r>
              <a:rPr lang="en-US"/>
              <a:t>4</a:t>
            </a:r>
          </a:p>
        </p:txBody>
      </p:sp>
      <p:sp>
        <p:nvSpPr>
          <p:cNvPr id="39" name="TextBox 38">
            <a:extLst>
              <a:ext uri="{FF2B5EF4-FFF2-40B4-BE49-F238E27FC236}">
                <a16:creationId xmlns:a16="http://schemas.microsoft.com/office/drawing/2014/main" id="{C4FAED9F-3E6C-4352-9DC9-7BF1A911EB6A}"/>
              </a:ext>
            </a:extLst>
          </p:cNvPr>
          <p:cNvSpPr txBox="1"/>
          <p:nvPr/>
        </p:nvSpPr>
        <p:spPr>
          <a:xfrm>
            <a:off x="2917204" y="2671084"/>
            <a:ext cx="301686" cy="369332"/>
          </a:xfrm>
          <a:prstGeom prst="rect">
            <a:avLst/>
          </a:prstGeom>
          <a:noFill/>
        </p:spPr>
        <p:txBody>
          <a:bodyPr wrap="none" rtlCol="0">
            <a:spAutoFit/>
          </a:bodyPr>
          <a:lstStyle/>
          <a:p>
            <a:r>
              <a:rPr lang="en-US"/>
              <a:t>3</a:t>
            </a:r>
          </a:p>
        </p:txBody>
      </p:sp>
      <p:sp>
        <p:nvSpPr>
          <p:cNvPr id="40" name="TextBox 39">
            <a:extLst>
              <a:ext uri="{FF2B5EF4-FFF2-40B4-BE49-F238E27FC236}">
                <a16:creationId xmlns:a16="http://schemas.microsoft.com/office/drawing/2014/main" id="{9304AAE7-5515-44F2-91CC-5F4855D1AFE8}"/>
              </a:ext>
            </a:extLst>
          </p:cNvPr>
          <p:cNvSpPr txBox="1"/>
          <p:nvPr/>
        </p:nvSpPr>
        <p:spPr>
          <a:xfrm>
            <a:off x="2543631" y="2668797"/>
            <a:ext cx="301686" cy="369332"/>
          </a:xfrm>
          <a:prstGeom prst="rect">
            <a:avLst/>
          </a:prstGeom>
          <a:noFill/>
        </p:spPr>
        <p:txBody>
          <a:bodyPr wrap="none" rtlCol="0">
            <a:spAutoFit/>
          </a:bodyPr>
          <a:lstStyle/>
          <a:p>
            <a:r>
              <a:rPr lang="en-US"/>
              <a:t>3</a:t>
            </a:r>
          </a:p>
        </p:txBody>
      </p:sp>
      <p:sp>
        <p:nvSpPr>
          <p:cNvPr id="41" name="TextBox 40">
            <a:extLst>
              <a:ext uri="{FF2B5EF4-FFF2-40B4-BE49-F238E27FC236}">
                <a16:creationId xmlns:a16="http://schemas.microsoft.com/office/drawing/2014/main" id="{2C4AADDA-3A8D-4A16-BB67-ECD5067D4FA3}"/>
              </a:ext>
            </a:extLst>
          </p:cNvPr>
          <p:cNvSpPr txBox="1"/>
          <p:nvPr/>
        </p:nvSpPr>
        <p:spPr>
          <a:xfrm>
            <a:off x="2173701" y="2666519"/>
            <a:ext cx="301686" cy="369332"/>
          </a:xfrm>
          <a:prstGeom prst="rect">
            <a:avLst/>
          </a:prstGeom>
          <a:noFill/>
        </p:spPr>
        <p:txBody>
          <a:bodyPr wrap="none" rtlCol="0">
            <a:spAutoFit/>
          </a:bodyPr>
          <a:lstStyle/>
          <a:p>
            <a:r>
              <a:rPr lang="en-US"/>
              <a:t>3</a:t>
            </a:r>
          </a:p>
        </p:txBody>
      </p:sp>
      <p:grpSp>
        <p:nvGrpSpPr>
          <p:cNvPr id="44" name="Group 43">
            <a:extLst>
              <a:ext uri="{FF2B5EF4-FFF2-40B4-BE49-F238E27FC236}">
                <a16:creationId xmlns:a16="http://schemas.microsoft.com/office/drawing/2014/main" id="{ED74C43B-B3AE-4350-962C-86E5A50DF120}"/>
              </a:ext>
            </a:extLst>
          </p:cNvPr>
          <p:cNvGrpSpPr/>
          <p:nvPr/>
        </p:nvGrpSpPr>
        <p:grpSpPr>
          <a:xfrm>
            <a:off x="6096000" y="2712203"/>
            <a:ext cx="2975680" cy="263471"/>
            <a:chOff x="2758698" y="4465839"/>
            <a:chExt cx="2975680" cy="263471"/>
          </a:xfrm>
        </p:grpSpPr>
        <p:sp>
          <p:nvSpPr>
            <p:cNvPr id="45" name="Rectangle 44">
              <a:extLst>
                <a:ext uri="{FF2B5EF4-FFF2-40B4-BE49-F238E27FC236}">
                  <a16:creationId xmlns:a16="http://schemas.microsoft.com/office/drawing/2014/main" id="{30D2B455-95FA-45AA-BD20-0ABD7EB0B9E5}"/>
                </a:ext>
              </a:extLst>
            </p:cNvPr>
            <p:cNvSpPr/>
            <p:nvPr/>
          </p:nvSpPr>
          <p:spPr>
            <a:xfrm>
              <a:off x="2758698" y="4465839"/>
              <a:ext cx="2975680" cy="2634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33E5D5F1-7BC2-4320-960E-67B403A6C28F}"/>
                </a:ext>
              </a:extLst>
            </p:cNvPr>
            <p:cNvCxnSpPr/>
            <p:nvPr/>
          </p:nvCxnSpPr>
          <p:spPr>
            <a:xfrm>
              <a:off x="5367181"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CF668E88-5D0A-4C79-B115-BBE89D1ECC22}"/>
                </a:ext>
              </a:extLst>
            </p:cNvPr>
            <p:cNvCxnSpPr/>
            <p:nvPr/>
          </p:nvCxnSpPr>
          <p:spPr>
            <a:xfrm>
              <a:off x="4990458"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AA7B788E-29B6-4B73-9380-D947BBAA775D}"/>
                </a:ext>
              </a:extLst>
            </p:cNvPr>
            <p:cNvCxnSpPr/>
            <p:nvPr/>
          </p:nvCxnSpPr>
          <p:spPr>
            <a:xfrm>
              <a:off x="4617854"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C7C3CCF0-D025-49F1-9A73-87656DE8F59A}"/>
                </a:ext>
              </a:extLst>
            </p:cNvPr>
            <p:cNvCxnSpPr/>
            <p:nvPr/>
          </p:nvCxnSpPr>
          <p:spPr>
            <a:xfrm>
              <a:off x="4241775"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A299A2F1-B0FE-4176-82CC-43C9374C19A1}"/>
                </a:ext>
              </a:extLst>
            </p:cNvPr>
            <p:cNvCxnSpPr/>
            <p:nvPr/>
          </p:nvCxnSpPr>
          <p:spPr>
            <a:xfrm>
              <a:off x="3877727"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5A9A8F4E-E432-414D-98C8-54A8AEA22A31}"/>
                </a:ext>
              </a:extLst>
            </p:cNvPr>
            <p:cNvCxnSpPr/>
            <p:nvPr/>
          </p:nvCxnSpPr>
          <p:spPr>
            <a:xfrm>
              <a:off x="3498905"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F0FBC5FE-7535-4998-A45C-01C78A5AAC5C}"/>
                </a:ext>
              </a:extLst>
            </p:cNvPr>
            <p:cNvCxnSpPr/>
            <p:nvPr/>
          </p:nvCxnSpPr>
          <p:spPr>
            <a:xfrm>
              <a:off x="3130658" y="4465839"/>
              <a:ext cx="0" cy="263471"/>
            </a:xfrm>
            <a:prstGeom prst="line">
              <a:avLst/>
            </a:prstGeom>
            <a:ln w="12700"/>
          </p:spPr>
          <p:style>
            <a:lnRef idx="1">
              <a:schemeClr val="dk1"/>
            </a:lnRef>
            <a:fillRef idx="0">
              <a:schemeClr val="dk1"/>
            </a:fillRef>
            <a:effectRef idx="0">
              <a:schemeClr val="dk1"/>
            </a:effectRef>
            <a:fontRef idx="minor">
              <a:schemeClr val="tx1"/>
            </a:fontRef>
          </p:style>
        </p:cxnSp>
      </p:grpSp>
      <p:sp>
        <p:nvSpPr>
          <p:cNvPr id="53" name="TextBox 52">
            <a:extLst>
              <a:ext uri="{FF2B5EF4-FFF2-40B4-BE49-F238E27FC236}">
                <a16:creationId xmlns:a16="http://schemas.microsoft.com/office/drawing/2014/main" id="{239B314F-DB3E-458B-917C-ECD1710CC9D9}"/>
              </a:ext>
            </a:extLst>
          </p:cNvPr>
          <p:cNvSpPr txBox="1"/>
          <p:nvPr/>
        </p:nvSpPr>
        <p:spPr>
          <a:xfrm>
            <a:off x="8741855" y="2668797"/>
            <a:ext cx="301686" cy="369332"/>
          </a:xfrm>
          <a:prstGeom prst="rect">
            <a:avLst/>
          </a:prstGeom>
          <a:noFill/>
        </p:spPr>
        <p:txBody>
          <a:bodyPr wrap="none" rtlCol="0">
            <a:spAutoFit/>
          </a:bodyPr>
          <a:lstStyle/>
          <a:p>
            <a:r>
              <a:rPr lang="en-US"/>
              <a:t>3</a:t>
            </a:r>
          </a:p>
        </p:txBody>
      </p:sp>
      <p:sp>
        <p:nvSpPr>
          <p:cNvPr id="54" name="TextBox 53">
            <a:extLst>
              <a:ext uri="{FF2B5EF4-FFF2-40B4-BE49-F238E27FC236}">
                <a16:creationId xmlns:a16="http://schemas.microsoft.com/office/drawing/2014/main" id="{09F95BD4-1354-4A1C-81AD-5B3A5794BCA3}"/>
              </a:ext>
            </a:extLst>
          </p:cNvPr>
          <p:cNvSpPr txBox="1"/>
          <p:nvPr/>
        </p:nvSpPr>
        <p:spPr>
          <a:xfrm>
            <a:off x="8363033" y="2668797"/>
            <a:ext cx="301686" cy="369332"/>
          </a:xfrm>
          <a:prstGeom prst="rect">
            <a:avLst/>
          </a:prstGeom>
          <a:noFill/>
        </p:spPr>
        <p:txBody>
          <a:bodyPr wrap="none" rtlCol="0">
            <a:spAutoFit/>
          </a:bodyPr>
          <a:lstStyle/>
          <a:p>
            <a:r>
              <a:rPr lang="en-US"/>
              <a:t>3</a:t>
            </a:r>
          </a:p>
        </p:txBody>
      </p:sp>
      <p:sp>
        <p:nvSpPr>
          <p:cNvPr id="55" name="TextBox 54">
            <a:extLst>
              <a:ext uri="{FF2B5EF4-FFF2-40B4-BE49-F238E27FC236}">
                <a16:creationId xmlns:a16="http://schemas.microsoft.com/office/drawing/2014/main" id="{0C2C2D9E-5267-4E73-B639-2A6D7D7AEF6A}"/>
              </a:ext>
            </a:extLst>
          </p:cNvPr>
          <p:cNvSpPr txBox="1"/>
          <p:nvPr/>
        </p:nvSpPr>
        <p:spPr>
          <a:xfrm>
            <a:off x="7991881" y="2671084"/>
            <a:ext cx="301686" cy="369332"/>
          </a:xfrm>
          <a:prstGeom prst="rect">
            <a:avLst/>
          </a:prstGeom>
          <a:noFill/>
        </p:spPr>
        <p:txBody>
          <a:bodyPr wrap="none" rtlCol="0">
            <a:spAutoFit/>
          </a:bodyPr>
          <a:lstStyle/>
          <a:p>
            <a:r>
              <a:rPr lang="en-US"/>
              <a:t>3</a:t>
            </a:r>
          </a:p>
        </p:txBody>
      </p:sp>
      <p:sp>
        <p:nvSpPr>
          <p:cNvPr id="56" name="TextBox 55">
            <a:extLst>
              <a:ext uri="{FF2B5EF4-FFF2-40B4-BE49-F238E27FC236}">
                <a16:creationId xmlns:a16="http://schemas.microsoft.com/office/drawing/2014/main" id="{303CA6E7-CCE7-4B2B-8E71-7ABF1B6CAF43}"/>
              </a:ext>
            </a:extLst>
          </p:cNvPr>
          <p:cNvSpPr txBox="1"/>
          <p:nvPr/>
        </p:nvSpPr>
        <p:spPr>
          <a:xfrm>
            <a:off x="7620777" y="2671084"/>
            <a:ext cx="301686" cy="369332"/>
          </a:xfrm>
          <a:prstGeom prst="rect">
            <a:avLst/>
          </a:prstGeom>
          <a:noFill/>
        </p:spPr>
        <p:txBody>
          <a:bodyPr wrap="none" rtlCol="0">
            <a:spAutoFit/>
          </a:bodyPr>
          <a:lstStyle/>
          <a:p>
            <a:r>
              <a:rPr lang="en-US"/>
              <a:t>4</a:t>
            </a:r>
          </a:p>
        </p:txBody>
      </p:sp>
      <p:sp>
        <p:nvSpPr>
          <p:cNvPr id="57" name="TextBox 56">
            <a:extLst>
              <a:ext uri="{FF2B5EF4-FFF2-40B4-BE49-F238E27FC236}">
                <a16:creationId xmlns:a16="http://schemas.microsoft.com/office/drawing/2014/main" id="{4D28D60E-F761-4336-9384-0FB3CD11BFD3}"/>
              </a:ext>
            </a:extLst>
          </p:cNvPr>
          <p:cNvSpPr txBox="1"/>
          <p:nvPr/>
        </p:nvSpPr>
        <p:spPr>
          <a:xfrm>
            <a:off x="7247204" y="2671084"/>
            <a:ext cx="301686" cy="369332"/>
          </a:xfrm>
          <a:prstGeom prst="rect">
            <a:avLst/>
          </a:prstGeom>
          <a:noFill/>
        </p:spPr>
        <p:txBody>
          <a:bodyPr wrap="none" rtlCol="0">
            <a:spAutoFit/>
          </a:bodyPr>
          <a:lstStyle/>
          <a:p>
            <a:r>
              <a:rPr lang="en-US"/>
              <a:t>4</a:t>
            </a:r>
          </a:p>
        </p:txBody>
      </p:sp>
      <p:sp>
        <p:nvSpPr>
          <p:cNvPr id="58" name="TextBox 57">
            <a:extLst>
              <a:ext uri="{FF2B5EF4-FFF2-40B4-BE49-F238E27FC236}">
                <a16:creationId xmlns:a16="http://schemas.microsoft.com/office/drawing/2014/main" id="{2924A714-E94B-42B9-B667-28CDAC52D7E9}"/>
              </a:ext>
            </a:extLst>
          </p:cNvPr>
          <p:cNvSpPr txBox="1"/>
          <p:nvPr/>
        </p:nvSpPr>
        <p:spPr>
          <a:xfrm>
            <a:off x="6883156" y="2671084"/>
            <a:ext cx="301686" cy="369332"/>
          </a:xfrm>
          <a:prstGeom prst="rect">
            <a:avLst/>
          </a:prstGeom>
          <a:noFill/>
        </p:spPr>
        <p:txBody>
          <a:bodyPr wrap="none" rtlCol="0">
            <a:spAutoFit/>
          </a:bodyPr>
          <a:lstStyle/>
          <a:p>
            <a:r>
              <a:rPr lang="en-US"/>
              <a:t>4</a:t>
            </a:r>
          </a:p>
        </p:txBody>
      </p:sp>
      <p:sp>
        <p:nvSpPr>
          <p:cNvPr id="59" name="TextBox 58">
            <a:extLst>
              <a:ext uri="{FF2B5EF4-FFF2-40B4-BE49-F238E27FC236}">
                <a16:creationId xmlns:a16="http://schemas.microsoft.com/office/drawing/2014/main" id="{730D083B-CDEE-4C6F-B4C8-41B696837508}"/>
              </a:ext>
            </a:extLst>
          </p:cNvPr>
          <p:cNvSpPr txBox="1"/>
          <p:nvPr/>
        </p:nvSpPr>
        <p:spPr>
          <a:xfrm>
            <a:off x="6509583" y="2668797"/>
            <a:ext cx="301686" cy="369332"/>
          </a:xfrm>
          <a:prstGeom prst="rect">
            <a:avLst/>
          </a:prstGeom>
          <a:noFill/>
        </p:spPr>
        <p:txBody>
          <a:bodyPr wrap="none" rtlCol="0">
            <a:spAutoFit/>
          </a:bodyPr>
          <a:lstStyle/>
          <a:p>
            <a:r>
              <a:rPr lang="en-US"/>
              <a:t>4</a:t>
            </a:r>
          </a:p>
        </p:txBody>
      </p:sp>
      <p:sp>
        <p:nvSpPr>
          <p:cNvPr id="60" name="TextBox 59">
            <a:extLst>
              <a:ext uri="{FF2B5EF4-FFF2-40B4-BE49-F238E27FC236}">
                <a16:creationId xmlns:a16="http://schemas.microsoft.com/office/drawing/2014/main" id="{0856FAA7-08DE-4867-AED8-5EC079EDB2E4}"/>
              </a:ext>
            </a:extLst>
          </p:cNvPr>
          <p:cNvSpPr txBox="1"/>
          <p:nvPr/>
        </p:nvSpPr>
        <p:spPr>
          <a:xfrm>
            <a:off x="6139653" y="2666519"/>
            <a:ext cx="301686" cy="369332"/>
          </a:xfrm>
          <a:prstGeom prst="rect">
            <a:avLst/>
          </a:prstGeom>
          <a:noFill/>
        </p:spPr>
        <p:txBody>
          <a:bodyPr wrap="none" rtlCol="0">
            <a:spAutoFit/>
          </a:bodyPr>
          <a:lstStyle/>
          <a:p>
            <a:r>
              <a:rPr lang="en-US"/>
              <a:t>1</a:t>
            </a:r>
          </a:p>
        </p:txBody>
      </p:sp>
      <p:sp>
        <p:nvSpPr>
          <p:cNvPr id="61" name="Footer Placeholder 3">
            <a:extLst>
              <a:ext uri="{FF2B5EF4-FFF2-40B4-BE49-F238E27FC236}">
                <a16:creationId xmlns:a16="http://schemas.microsoft.com/office/drawing/2014/main" id="{6796735F-92F3-44CA-A967-D428E019A62B}"/>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797423544"/>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4311AD8F-C0C7-489B-94DD-4307D433D8B9}"/>
              </a:ext>
            </a:extLst>
          </p:cNvPr>
          <p:cNvGrpSpPr/>
          <p:nvPr/>
        </p:nvGrpSpPr>
        <p:grpSpPr>
          <a:xfrm>
            <a:off x="2130048" y="2712203"/>
            <a:ext cx="2975680" cy="263471"/>
            <a:chOff x="2758698" y="4465839"/>
            <a:chExt cx="2975680" cy="263471"/>
          </a:xfrm>
        </p:grpSpPr>
        <p:sp>
          <p:nvSpPr>
            <p:cNvPr id="21" name="Rectangle 20">
              <a:extLst>
                <a:ext uri="{FF2B5EF4-FFF2-40B4-BE49-F238E27FC236}">
                  <a16:creationId xmlns:a16="http://schemas.microsoft.com/office/drawing/2014/main" id="{C1595345-31BD-47B9-9F8B-64FE87E0EA27}"/>
                </a:ext>
              </a:extLst>
            </p:cNvPr>
            <p:cNvSpPr/>
            <p:nvPr/>
          </p:nvSpPr>
          <p:spPr>
            <a:xfrm>
              <a:off x="2758698" y="4465839"/>
              <a:ext cx="2975680" cy="2634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9A776B29-E168-43F9-B842-85F10E2E29E7}"/>
                </a:ext>
              </a:extLst>
            </p:cNvPr>
            <p:cNvCxnSpPr/>
            <p:nvPr/>
          </p:nvCxnSpPr>
          <p:spPr>
            <a:xfrm>
              <a:off x="5367181"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9D2F82F0-200E-4343-9E3E-C885392ADED8}"/>
                </a:ext>
              </a:extLst>
            </p:cNvPr>
            <p:cNvCxnSpPr/>
            <p:nvPr/>
          </p:nvCxnSpPr>
          <p:spPr>
            <a:xfrm>
              <a:off x="4990458"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E276512D-ED5D-4338-AC72-3A6960C7F0B0}"/>
                </a:ext>
              </a:extLst>
            </p:cNvPr>
            <p:cNvCxnSpPr/>
            <p:nvPr/>
          </p:nvCxnSpPr>
          <p:spPr>
            <a:xfrm>
              <a:off x="4617854"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8A4FFB14-2F0E-4E45-956B-BEB80C09CF58}"/>
                </a:ext>
              </a:extLst>
            </p:cNvPr>
            <p:cNvCxnSpPr/>
            <p:nvPr/>
          </p:nvCxnSpPr>
          <p:spPr>
            <a:xfrm>
              <a:off x="4241775"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9A83A0FE-7E21-4EB7-AEA5-79C3EDC22582}"/>
                </a:ext>
              </a:extLst>
            </p:cNvPr>
            <p:cNvCxnSpPr/>
            <p:nvPr/>
          </p:nvCxnSpPr>
          <p:spPr>
            <a:xfrm>
              <a:off x="3877727"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8C2BC31A-23FE-41CD-992C-44FC52DC8BC1}"/>
                </a:ext>
              </a:extLst>
            </p:cNvPr>
            <p:cNvCxnSpPr/>
            <p:nvPr/>
          </p:nvCxnSpPr>
          <p:spPr>
            <a:xfrm>
              <a:off x="3498905"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7AF8D3E4-445A-472B-85AE-9E4E2AEF0072}"/>
                </a:ext>
              </a:extLst>
            </p:cNvPr>
            <p:cNvCxnSpPr/>
            <p:nvPr/>
          </p:nvCxnSpPr>
          <p:spPr>
            <a:xfrm>
              <a:off x="3130658" y="4465839"/>
              <a:ext cx="0" cy="263471"/>
            </a:xfrm>
            <a:prstGeom prst="line">
              <a:avLst/>
            </a:prstGeom>
            <a:ln w="12700"/>
          </p:spPr>
          <p:style>
            <a:lnRef idx="1">
              <a:schemeClr val="dk1"/>
            </a:lnRef>
            <a:fillRef idx="0">
              <a:schemeClr val="dk1"/>
            </a:fillRef>
            <a:effectRef idx="0">
              <a:schemeClr val="dk1"/>
            </a:effectRef>
            <a:fontRef idx="minor">
              <a:schemeClr val="tx1"/>
            </a:fontRef>
          </p:style>
        </p:cxnSp>
      </p:grpSp>
      <p:sp>
        <p:nvSpPr>
          <p:cNvPr id="34" name="TextBox 33">
            <a:extLst>
              <a:ext uri="{FF2B5EF4-FFF2-40B4-BE49-F238E27FC236}">
                <a16:creationId xmlns:a16="http://schemas.microsoft.com/office/drawing/2014/main" id="{08C2A813-9112-4CEA-9E99-F9FE95BB27CF}"/>
              </a:ext>
            </a:extLst>
          </p:cNvPr>
          <p:cNvSpPr txBox="1"/>
          <p:nvPr/>
        </p:nvSpPr>
        <p:spPr>
          <a:xfrm>
            <a:off x="4775903" y="2668797"/>
            <a:ext cx="301686" cy="369332"/>
          </a:xfrm>
          <a:prstGeom prst="rect">
            <a:avLst/>
          </a:prstGeom>
          <a:noFill/>
        </p:spPr>
        <p:txBody>
          <a:bodyPr wrap="none" rtlCol="0">
            <a:spAutoFit/>
          </a:bodyPr>
          <a:lstStyle/>
          <a:p>
            <a:r>
              <a:rPr lang="en-US"/>
              <a:t>1</a:t>
            </a:r>
          </a:p>
        </p:txBody>
      </p:sp>
      <p:sp>
        <p:nvSpPr>
          <p:cNvPr id="35" name="TextBox 34">
            <a:extLst>
              <a:ext uri="{FF2B5EF4-FFF2-40B4-BE49-F238E27FC236}">
                <a16:creationId xmlns:a16="http://schemas.microsoft.com/office/drawing/2014/main" id="{9419991F-F838-412E-8BFA-A10773C67415}"/>
              </a:ext>
            </a:extLst>
          </p:cNvPr>
          <p:cNvSpPr txBox="1"/>
          <p:nvPr/>
        </p:nvSpPr>
        <p:spPr>
          <a:xfrm>
            <a:off x="4397081" y="2668797"/>
            <a:ext cx="301686" cy="369332"/>
          </a:xfrm>
          <a:prstGeom prst="rect">
            <a:avLst/>
          </a:prstGeom>
          <a:noFill/>
        </p:spPr>
        <p:txBody>
          <a:bodyPr wrap="none" rtlCol="0">
            <a:spAutoFit/>
          </a:bodyPr>
          <a:lstStyle/>
          <a:p>
            <a:r>
              <a:rPr lang="en-US"/>
              <a:t>4</a:t>
            </a:r>
          </a:p>
        </p:txBody>
      </p:sp>
      <p:sp>
        <p:nvSpPr>
          <p:cNvPr id="36" name="TextBox 35">
            <a:extLst>
              <a:ext uri="{FF2B5EF4-FFF2-40B4-BE49-F238E27FC236}">
                <a16:creationId xmlns:a16="http://schemas.microsoft.com/office/drawing/2014/main" id="{E6DFD21D-6A7B-4FAD-9184-0E1C8B4EE04D}"/>
              </a:ext>
            </a:extLst>
          </p:cNvPr>
          <p:cNvSpPr txBox="1"/>
          <p:nvPr/>
        </p:nvSpPr>
        <p:spPr>
          <a:xfrm>
            <a:off x="4025929" y="2671084"/>
            <a:ext cx="301686" cy="369332"/>
          </a:xfrm>
          <a:prstGeom prst="rect">
            <a:avLst/>
          </a:prstGeom>
          <a:noFill/>
        </p:spPr>
        <p:txBody>
          <a:bodyPr wrap="none" rtlCol="0">
            <a:spAutoFit/>
          </a:bodyPr>
          <a:lstStyle/>
          <a:p>
            <a:r>
              <a:rPr lang="en-US"/>
              <a:t>4</a:t>
            </a:r>
          </a:p>
        </p:txBody>
      </p:sp>
      <p:sp>
        <p:nvSpPr>
          <p:cNvPr id="37" name="TextBox 36">
            <a:extLst>
              <a:ext uri="{FF2B5EF4-FFF2-40B4-BE49-F238E27FC236}">
                <a16:creationId xmlns:a16="http://schemas.microsoft.com/office/drawing/2014/main" id="{E8AF2625-DAD3-4DF9-8A5F-09157FBDE94A}"/>
              </a:ext>
            </a:extLst>
          </p:cNvPr>
          <p:cNvSpPr txBox="1"/>
          <p:nvPr/>
        </p:nvSpPr>
        <p:spPr>
          <a:xfrm>
            <a:off x="3654825" y="2671084"/>
            <a:ext cx="301686" cy="369332"/>
          </a:xfrm>
          <a:prstGeom prst="rect">
            <a:avLst/>
          </a:prstGeom>
          <a:noFill/>
        </p:spPr>
        <p:txBody>
          <a:bodyPr wrap="none" rtlCol="0">
            <a:spAutoFit/>
          </a:bodyPr>
          <a:lstStyle/>
          <a:p>
            <a:r>
              <a:rPr lang="en-US"/>
              <a:t>4</a:t>
            </a:r>
          </a:p>
        </p:txBody>
      </p:sp>
      <p:sp>
        <p:nvSpPr>
          <p:cNvPr id="38" name="TextBox 37">
            <a:extLst>
              <a:ext uri="{FF2B5EF4-FFF2-40B4-BE49-F238E27FC236}">
                <a16:creationId xmlns:a16="http://schemas.microsoft.com/office/drawing/2014/main" id="{9F17EDDF-4F32-4940-9116-9E6A7238397C}"/>
              </a:ext>
            </a:extLst>
          </p:cNvPr>
          <p:cNvSpPr txBox="1"/>
          <p:nvPr/>
        </p:nvSpPr>
        <p:spPr>
          <a:xfrm>
            <a:off x="3281252" y="2671084"/>
            <a:ext cx="301686" cy="369332"/>
          </a:xfrm>
          <a:prstGeom prst="rect">
            <a:avLst/>
          </a:prstGeom>
          <a:noFill/>
        </p:spPr>
        <p:txBody>
          <a:bodyPr wrap="none" rtlCol="0">
            <a:spAutoFit/>
          </a:bodyPr>
          <a:lstStyle/>
          <a:p>
            <a:r>
              <a:rPr lang="en-US"/>
              <a:t>4</a:t>
            </a:r>
          </a:p>
        </p:txBody>
      </p:sp>
      <p:sp>
        <p:nvSpPr>
          <p:cNvPr id="39" name="TextBox 38">
            <a:extLst>
              <a:ext uri="{FF2B5EF4-FFF2-40B4-BE49-F238E27FC236}">
                <a16:creationId xmlns:a16="http://schemas.microsoft.com/office/drawing/2014/main" id="{C4FAED9F-3E6C-4352-9DC9-7BF1A911EB6A}"/>
              </a:ext>
            </a:extLst>
          </p:cNvPr>
          <p:cNvSpPr txBox="1"/>
          <p:nvPr/>
        </p:nvSpPr>
        <p:spPr>
          <a:xfrm>
            <a:off x="2917204" y="2671084"/>
            <a:ext cx="301686" cy="369332"/>
          </a:xfrm>
          <a:prstGeom prst="rect">
            <a:avLst/>
          </a:prstGeom>
          <a:noFill/>
        </p:spPr>
        <p:txBody>
          <a:bodyPr wrap="none" rtlCol="0">
            <a:spAutoFit/>
          </a:bodyPr>
          <a:lstStyle/>
          <a:p>
            <a:r>
              <a:rPr lang="en-US"/>
              <a:t>3</a:t>
            </a:r>
          </a:p>
        </p:txBody>
      </p:sp>
      <p:sp>
        <p:nvSpPr>
          <p:cNvPr id="40" name="TextBox 39">
            <a:extLst>
              <a:ext uri="{FF2B5EF4-FFF2-40B4-BE49-F238E27FC236}">
                <a16:creationId xmlns:a16="http://schemas.microsoft.com/office/drawing/2014/main" id="{9304AAE7-5515-44F2-91CC-5F4855D1AFE8}"/>
              </a:ext>
            </a:extLst>
          </p:cNvPr>
          <p:cNvSpPr txBox="1"/>
          <p:nvPr/>
        </p:nvSpPr>
        <p:spPr>
          <a:xfrm>
            <a:off x="2543631" y="2668797"/>
            <a:ext cx="301686" cy="369332"/>
          </a:xfrm>
          <a:prstGeom prst="rect">
            <a:avLst/>
          </a:prstGeom>
          <a:noFill/>
        </p:spPr>
        <p:txBody>
          <a:bodyPr wrap="none" rtlCol="0">
            <a:spAutoFit/>
          </a:bodyPr>
          <a:lstStyle/>
          <a:p>
            <a:r>
              <a:rPr lang="en-US"/>
              <a:t>3</a:t>
            </a:r>
          </a:p>
        </p:txBody>
      </p:sp>
      <p:sp>
        <p:nvSpPr>
          <p:cNvPr id="41" name="TextBox 40">
            <a:extLst>
              <a:ext uri="{FF2B5EF4-FFF2-40B4-BE49-F238E27FC236}">
                <a16:creationId xmlns:a16="http://schemas.microsoft.com/office/drawing/2014/main" id="{2C4AADDA-3A8D-4A16-BB67-ECD5067D4FA3}"/>
              </a:ext>
            </a:extLst>
          </p:cNvPr>
          <p:cNvSpPr txBox="1"/>
          <p:nvPr/>
        </p:nvSpPr>
        <p:spPr>
          <a:xfrm>
            <a:off x="2173701" y="2666519"/>
            <a:ext cx="301686" cy="369332"/>
          </a:xfrm>
          <a:prstGeom prst="rect">
            <a:avLst/>
          </a:prstGeom>
          <a:noFill/>
        </p:spPr>
        <p:txBody>
          <a:bodyPr wrap="none" rtlCol="0">
            <a:spAutoFit/>
          </a:bodyPr>
          <a:lstStyle/>
          <a:p>
            <a:r>
              <a:rPr lang="en-US"/>
              <a:t>3</a:t>
            </a:r>
          </a:p>
        </p:txBody>
      </p:sp>
      <p:grpSp>
        <p:nvGrpSpPr>
          <p:cNvPr id="44" name="Group 43">
            <a:extLst>
              <a:ext uri="{FF2B5EF4-FFF2-40B4-BE49-F238E27FC236}">
                <a16:creationId xmlns:a16="http://schemas.microsoft.com/office/drawing/2014/main" id="{ED74C43B-B3AE-4350-962C-86E5A50DF120}"/>
              </a:ext>
            </a:extLst>
          </p:cNvPr>
          <p:cNvGrpSpPr/>
          <p:nvPr/>
        </p:nvGrpSpPr>
        <p:grpSpPr>
          <a:xfrm>
            <a:off x="6096000" y="2712203"/>
            <a:ext cx="2975680" cy="263471"/>
            <a:chOff x="2758698" y="4465839"/>
            <a:chExt cx="2975680" cy="263471"/>
          </a:xfrm>
        </p:grpSpPr>
        <p:sp>
          <p:nvSpPr>
            <p:cNvPr id="45" name="Rectangle 44">
              <a:extLst>
                <a:ext uri="{FF2B5EF4-FFF2-40B4-BE49-F238E27FC236}">
                  <a16:creationId xmlns:a16="http://schemas.microsoft.com/office/drawing/2014/main" id="{30D2B455-95FA-45AA-BD20-0ABD7EB0B9E5}"/>
                </a:ext>
              </a:extLst>
            </p:cNvPr>
            <p:cNvSpPr/>
            <p:nvPr/>
          </p:nvSpPr>
          <p:spPr>
            <a:xfrm>
              <a:off x="2758698" y="4465839"/>
              <a:ext cx="2975680" cy="2634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33E5D5F1-7BC2-4320-960E-67B403A6C28F}"/>
                </a:ext>
              </a:extLst>
            </p:cNvPr>
            <p:cNvCxnSpPr/>
            <p:nvPr/>
          </p:nvCxnSpPr>
          <p:spPr>
            <a:xfrm>
              <a:off x="5367181"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CF668E88-5D0A-4C79-B115-BBE89D1ECC22}"/>
                </a:ext>
              </a:extLst>
            </p:cNvPr>
            <p:cNvCxnSpPr/>
            <p:nvPr/>
          </p:nvCxnSpPr>
          <p:spPr>
            <a:xfrm>
              <a:off x="4990458"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AA7B788E-29B6-4B73-9380-D947BBAA775D}"/>
                </a:ext>
              </a:extLst>
            </p:cNvPr>
            <p:cNvCxnSpPr/>
            <p:nvPr/>
          </p:nvCxnSpPr>
          <p:spPr>
            <a:xfrm>
              <a:off x="4617854"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C7C3CCF0-D025-49F1-9A73-87656DE8F59A}"/>
                </a:ext>
              </a:extLst>
            </p:cNvPr>
            <p:cNvCxnSpPr/>
            <p:nvPr/>
          </p:nvCxnSpPr>
          <p:spPr>
            <a:xfrm>
              <a:off x="4241775"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A299A2F1-B0FE-4176-82CC-43C9374C19A1}"/>
                </a:ext>
              </a:extLst>
            </p:cNvPr>
            <p:cNvCxnSpPr/>
            <p:nvPr/>
          </p:nvCxnSpPr>
          <p:spPr>
            <a:xfrm>
              <a:off x="3877727"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5A9A8F4E-E432-414D-98C8-54A8AEA22A31}"/>
                </a:ext>
              </a:extLst>
            </p:cNvPr>
            <p:cNvCxnSpPr/>
            <p:nvPr/>
          </p:nvCxnSpPr>
          <p:spPr>
            <a:xfrm>
              <a:off x="3498905"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F0FBC5FE-7535-4998-A45C-01C78A5AAC5C}"/>
                </a:ext>
              </a:extLst>
            </p:cNvPr>
            <p:cNvCxnSpPr/>
            <p:nvPr/>
          </p:nvCxnSpPr>
          <p:spPr>
            <a:xfrm>
              <a:off x="3130658" y="4465839"/>
              <a:ext cx="0" cy="263471"/>
            </a:xfrm>
            <a:prstGeom prst="line">
              <a:avLst/>
            </a:prstGeom>
            <a:ln w="12700"/>
          </p:spPr>
          <p:style>
            <a:lnRef idx="1">
              <a:schemeClr val="dk1"/>
            </a:lnRef>
            <a:fillRef idx="0">
              <a:schemeClr val="dk1"/>
            </a:fillRef>
            <a:effectRef idx="0">
              <a:schemeClr val="dk1"/>
            </a:effectRef>
            <a:fontRef idx="minor">
              <a:schemeClr val="tx1"/>
            </a:fontRef>
          </p:style>
        </p:cxnSp>
      </p:grpSp>
      <p:sp>
        <p:nvSpPr>
          <p:cNvPr id="53" name="TextBox 52">
            <a:extLst>
              <a:ext uri="{FF2B5EF4-FFF2-40B4-BE49-F238E27FC236}">
                <a16:creationId xmlns:a16="http://schemas.microsoft.com/office/drawing/2014/main" id="{239B314F-DB3E-458B-917C-ECD1710CC9D9}"/>
              </a:ext>
            </a:extLst>
          </p:cNvPr>
          <p:cNvSpPr txBox="1"/>
          <p:nvPr/>
        </p:nvSpPr>
        <p:spPr>
          <a:xfrm>
            <a:off x="8741855" y="2668797"/>
            <a:ext cx="301686" cy="369332"/>
          </a:xfrm>
          <a:prstGeom prst="rect">
            <a:avLst/>
          </a:prstGeom>
          <a:noFill/>
        </p:spPr>
        <p:txBody>
          <a:bodyPr wrap="none" rtlCol="0">
            <a:spAutoFit/>
          </a:bodyPr>
          <a:lstStyle/>
          <a:p>
            <a:r>
              <a:rPr lang="en-US"/>
              <a:t>3</a:t>
            </a:r>
          </a:p>
        </p:txBody>
      </p:sp>
      <p:sp>
        <p:nvSpPr>
          <p:cNvPr id="54" name="TextBox 53">
            <a:extLst>
              <a:ext uri="{FF2B5EF4-FFF2-40B4-BE49-F238E27FC236}">
                <a16:creationId xmlns:a16="http://schemas.microsoft.com/office/drawing/2014/main" id="{09F95BD4-1354-4A1C-81AD-5B3A5794BCA3}"/>
              </a:ext>
            </a:extLst>
          </p:cNvPr>
          <p:cNvSpPr txBox="1"/>
          <p:nvPr/>
        </p:nvSpPr>
        <p:spPr>
          <a:xfrm>
            <a:off x="8363033" y="2668797"/>
            <a:ext cx="301686" cy="369332"/>
          </a:xfrm>
          <a:prstGeom prst="rect">
            <a:avLst/>
          </a:prstGeom>
          <a:noFill/>
        </p:spPr>
        <p:txBody>
          <a:bodyPr wrap="none" rtlCol="0">
            <a:spAutoFit/>
          </a:bodyPr>
          <a:lstStyle/>
          <a:p>
            <a:r>
              <a:rPr lang="en-US"/>
              <a:t>3</a:t>
            </a:r>
          </a:p>
        </p:txBody>
      </p:sp>
      <p:sp>
        <p:nvSpPr>
          <p:cNvPr id="55" name="TextBox 54">
            <a:extLst>
              <a:ext uri="{FF2B5EF4-FFF2-40B4-BE49-F238E27FC236}">
                <a16:creationId xmlns:a16="http://schemas.microsoft.com/office/drawing/2014/main" id="{0C2C2D9E-5267-4E73-B639-2A6D7D7AEF6A}"/>
              </a:ext>
            </a:extLst>
          </p:cNvPr>
          <p:cNvSpPr txBox="1"/>
          <p:nvPr/>
        </p:nvSpPr>
        <p:spPr>
          <a:xfrm>
            <a:off x="7991881" y="2671084"/>
            <a:ext cx="301686" cy="369332"/>
          </a:xfrm>
          <a:prstGeom prst="rect">
            <a:avLst/>
          </a:prstGeom>
          <a:noFill/>
        </p:spPr>
        <p:txBody>
          <a:bodyPr wrap="none" rtlCol="0">
            <a:spAutoFit/>
          </a:bodyPr>
          <a:lstStyle/>
          <a:p>
            <a:r>
              <a:rPr lang="en-US"/>
              <a:t>3</a:t>
            </a:r>
          </a:p>
        </p:txBody>
      </p:sp>
      <p:sp>
        <p:nvSpPr>
          <p:cNvPr id="56" name="TextBox 55">
            <a:extLst>
              <a:ext uri="{FF2B5EF4-FFF2-40B4-BE49-F238E27FC236}">
                <a16:creationId xmlns:a16="http://schemas.microsoft.com/office/drawing/2014/main" id="{303CA6E7-CCE7-4B2B-8E71-7ABF1B6CAF43}"/>
              </a:ext>
            </a:extLst>
          </p:cNvPr>
          <p:cNvSpPr txBox="1"/>
          <p:nvPr/>
        </p:nvSpPr>
        <p:spPr>
          <a:xfrm>
            <a:off x="7620777" y="2671084"/>
            <a:ext cx="301686" cy="369332"/>
          </a:xfrm>
          <a:prstGeom prst="rect">
            <a:avLst/>
          </a:prstGeom>
          <a:noFill/>
        </p:spPr>
        <p:txBody>
          <a:bodyPr wrap="none" rtlCol="0">
            <a:spAutoFit/>
          </a:bodyPr>
          <a:lstStyle/>
          <a:p>
            <a:r>
              <a:rPr lang="en-US"/>
              <a:t>4</a:t>
            </a:r>
          </a:p>
        </p:txBody>
      </p:sp>
      <p:sp>
        <p:nvSpPr>
          <p:cNvPr id="57" name="TextBox 56">
            <a:extLst>
              <a:ext uri="{FF2B5EF4-FFF2-40B4-BE49-F238E27FC236}">
                <a16:creationId xmlns:a16="http://schemas.microsoft.com/office/drawing/2014/main" id="{4D28D60E-F761-4336-9384-0FB3CD11BFD3}"/>
              </a:ext>
            </a:extLst>
          </p:cNvPr>
          <p:cNvSpPr txBox="1"/>
          <p:nvPr/>
        </p:nvSpPr>
        <p:spPr>
          <a:xfrm>
            <a:off x="7247204" y="2671084"/>
            <a:ext cx="301686" cy="369332"/>
          </a:xfrm>
          <a:prstGeom prst="rect">
            <a:avLst/>
          </a:prstGeom>
          <a:noFill/>
        </p:spPr>
        <p:txBody>
          <a:bodyPr wrap="none" rtlCol="0">
            <a:spAutoFit/>
          </a:bodyPr>
          <a:lstStyle/>
          <a:p>
            <a:r>
              <a:rPr lang="en-US"/>
              <a:t>4</a:t>
            </a:r>
          </a:p>
        </p:txBody>
      </p:sp>
      <p:sp>
        <p:nvSpPr>
          <p:cNvPr id="58" name="TextBox 57">
            <a:extLst>
              <a:ext uri="{FF2B5EF4-FFF2-40B4-BE49-F238E27FC236}">
                <a16:creationId xmlns:a16="http://schemas.microsoft.com/office/drawing/2014/main" id="{2924A714-E94B-42B9-B667-28CDAC52D7E9}"/>
              </a:ext>
            </a:extLst>
          </p:cNvPr>
          <p:cNvSpPr txBox="1"/>
          <p:nvPr/>
        </p:nvSpPr>
        <p:spPr>
          <a:xfrm>
            <a:off x="6883156" y="2671084"/>
            <a:ext cx="301686" cy="369332"/>
          </a:xfrm>
          <a:prstGeom prst="rect">
            <a:avLst/>
          </a:prstGeom>
          <a:noFill/>
        </p:spPr>
        <p:txBody>
          <a:bodyPr wrap="none" rtlCol="0">
            <a:spAutoFit/>
          </a:bodyPr>
          <a:lstStyle/>
          <a:p>
            <a:r>
              <a:rPr lang="en-US"/>
              <a:t>4</a:t>
            </a:r>
          </a:p>
        </p:txBody>
      </p:sp>
      <p:sp>
        <p:nvSpPr>
          <p:cNvPr id="59" name="TextBox 58">
            <a:extLst>
              <a:ext uri="{FF2B5EF4-FFF2-40B4-BE49-F238E27FC236}">
                <a16:creationId xmlns:a16="http://schemas.microsoft.com/office/drawing/2014/main" id="{730D083B-CDEE-4C6F-B4C8-41B696837508}"/>
              </a:ext>
            </a:extLst>
          </p:cNvPr>
          <p:cNvSpPr txBox="1"/>
          <p:nvPr/>
        </p:nvSpPr>
        <p:spPr>
          <a:xfrm>
            <a:off x="6509583" y="2668797"/>
            <a:ext cx="301686" cy="369332"/>
          </a:xfrm>
          <a:prstGeom prst="rect">
            <a:avLst/>
          </a:prstGeom>
          <a:noFill/>
        </p:spPr>
        <p:txBody>
          <a:bodyPr wrap="none" rtlCol="0">
            <a:spAutoFit/>
          </a:bodyPr>
          <a:lstStyle/>
          <a:p>
            <a:r>
              <a:rPr lang="en-US"/>
              <a:t>4</a:t>
            </a:r>
          </a:p>
        </p:txBody>
      </p:sp>
      <p:sp>
        <p:nvSpPr>
          <p:cNvPr id="60" name="TextBox 59">
            <a:extLst>
              <a:ext uri="{FF2B5EF4-FFF2-40B4-BE49-F238E27FC236}">
                <a16:creationId xmlns:a16="http://schemas.microsoft.com/office/drawing/2014/main" id="{0856FAA7-08DE-4867-AED8-5EC079EDB2E4}"/>
              </a:ext>
            </a:extLst>
          </p:cNvPr>
          <p:cNvSpPr txBox="1"/>
          <p:nvPr/>
        </p:nvSpPr>
        <p:spPr>
          <a:xfrm>
            <a:off x="6139653" y="2666519"/>
            <a:ext cx="301686" cy="369332"/>
          </a:xfrm>
          <a:prstGeom prst="rect">
            <a:avLst/>
          </a:prstGeom>
          <a:noFill/>
        </p:spPr>
        <p:txBody>
          <a:bodyPr wrap="none" rtlCol="0">
            <a:spAutoFit/>
          </a:bodyPr>
          <a:lstStyle/>
          <a:p>
            <a:r>
              <a:rPr lang="en-US"/>
              <a:t>1</a:t>
            </a:r>
          </a:p>
        </p:txBody>
      </p:sp>
      <p:sp>
        <p:nvSpPr>
          <p:cNvPr id="3" name="Speech Bubble: Rectangle 2">
            <a:extLst>
              <a:ext uri="{FF2B5EF4-FFF2-40B4-BE49-F238E27FC236}">
                <a16:creationId xmlns:a16="http://schemas.microsoft.com/office/drawing/2014/main" id="{EC442391-E94E-4D12-8508-492EA3F503F4}"/>
              </a:ext>
            </a:extLst>
          </p:cNvPr>
          <p:cNvSpPr/>
          <p:nvPr/>
        </p:nvSpPr>
        <p:spPr>
          <a:xfrm>
            <a:off x="1162373" y="4339525"/>
            <a:ext cx="1682932" cy="1146873"/>
          </a:xfrm>
          <a:prstGeom prst="wedgeRectCallout">
            <a:avLst>
              <a:gd name="adj1" fmla="val 95202"/>
              <a:gd name="adj2" fmla="val -1631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Times New Roman" panose="02020603050405020304" pitchFamily="18" charset="0"/>
              </a:rPr>
              <a:t>P</a:t>
            </a:r>
            <a:r>
              <a:rPr lang="en-US"/>
              <a:t>arse the bits least significant bit first</a:t>
            </a:r>
            <a:endParaRPr lang="en-US">
              <a:cs typeface="Times New Roman" panose="02020603050405020304" pitchFamily="18" charset="0"/>
            </a:endParaRPr>
          </a:p>
        </p:txBody>
      </p:sp>
      <p:sp>
        <p:nvSpPr>
          <p:cNvPr id="42" name="Speech Bubble: Rectangle 41">
            <a:extLst>
              <a:ext uri="{FF2B5EF4-FFF2-40B4-BE49-F238E27FC236}">
                <a16:creationId xmlns:a16="http://schemas.microsoft.com/office/drawing/2014/main" id="{54769569-030E-4A06-98B2-B7DB7FE2EDF7}"/>
              </a:ext>
            </a:extLst>
          </p:cNvPr>
          <p:cNvSpPr/>
          <p:nvPr/>
        </p:nvSpPr>
        <p:spPr>
          <a:xfrm>
            <a:off x="8769006" y="4339524"/>
            <a:ext cx="1682932" cy="1146873"/>
          </a:xfrm>
          <a:prstGeom prst="wedgeRectCallout">
            <a:avLst>
              <a:gd name="adj1" fmla="val -119370"/>
              <a:gd name="adj2" fmla="val -1631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Times New Roman" panose="02020603050405020304" pitchFamily="18" charset="0"/>
              </a:rPr>
              <a:t>P</a:t>
            </a:r>
            <a:r>
              <a:rPr lang="en-US"/>
              <a:t>arse the bits most significant bit first</a:t>
            </a:r>
            <a:endParaRPr lang="en-US">
              <a:cs typeface="Times New Roman" panose="02020603050405020304" pitchFamily="18" charset="0"/>
            </a:endParaRPr>
          </a:p>
        </p:txBody>
      </p:sp>
      <p:sp>
        <p:nvSpPr>
          <p:cNvPr id="43" name="Footer Placeholder 3">
            <a:extLst>
              <a:ext uri="{FF2B5EF4-FFF2-40B4-BE49-F238E27FC236}">
                <a16:creationId xmlns:a16="http://schemas.microsoft.com/office/drawing/2014/main" id="{45B62782-C369-47CE-BC8F-1B4D2E9AF409}"/>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
        <p:nvSpPr>
          <p:cNvPr id="2" name="Title 1">
            <a:extLst>
              <a:ext uri="{FF2B5EF4-FFF2-40B4-BE49-F238E27FC236}">
                <a16:creationId xmlns:a16="http://schemas.microsoft.com/office/drawing/2014/main" id="{2350733D-CDA9-4BE6-8158-1C94F62C8824}"/>
              </a:ext>
            </a:extLst>
          </p:cNvPr>
          <p:cNvSpPr>
            <a:spLocks noGrp="1"/>
          </p:cNvSpPr>
          <p:nvPr>
            <p:ph type="title"/>
          </p:nvPr>
        </p:nvSpPr>
        <p:spPr/>
        <p:txBody>
          <a:bodyPr/>
          <a:lstStyle/>
          <a:p>
            <a:r>
              <a:rPr lang="en-US"/>
              <a:t>Two ways that the byte could be broken up</a:t>
            </a:r>
          </a:p>
        </p:txBody>
      </p:sp>
    </p:spTree>
    <p:extLst>
      <p:ext uri="{BB962C8B-B14F-4D97-AF65-F5344CB8AC3E}">
        <p14:creationId xmlns:p14="http://schemas.microsoft.com/office/powerpoint/2010/main" val="624268868"/>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4311AD8F-C0C7-489B-94DD-4307D433D8B9}"/>
              </a:ext>
            </a:extLst>
          </p:cNvPr>
          <p:cNvGrpSpPr/>
          <p:nvPr/>
        </p:nvGrpSpPr>
        <p:grpSpPr>
          <a:xfrm>
            <a:off x="2130048" y="2712203"/>
            <a:ext cx="2975680" cy="263471"/>
            <a:chOff x="2758698" y="4465839"/>
            <a:chExt cx="2975680" cy="263471"/>
          </a:xfrm>
        </p:grpSpPr>
        <p:sp>
          <p:nvSpPr>
            <p:cNvPr id="21" name="Rectangle 20">
              <a:extLst>
                <a:ext uri="{FF2B5EF4-FFF2-40B4-BE49-F238E27FC236}">
                  <a16:creationId xmlns:a16="http://schemas.microsoft.com/office/drawing/2014/main" id="{C1595345-31BD-47B9-9F8B-64FE87E0EA27}"/>
                </a:ext>
              </a:extLst>
            </p:cNvPr>
            <p:cNvSpPr/>
            <p:nvPr/>
          </p:nvSpPr>
          <p:spPr>
            <a:xfrm>
              <a:off x="2758698" y="4465839"/>
              <a:ext cx="2975680" cy="2634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9A776B29-E168-43F9-B842-85F10E2E29E7}"/>
                </a:ext>
              </a:extLst>
            </p:cNvPr>
            <p:cNvCxnSpPr/>
            <p:nvPr/>
          </p:nvCxnSpPr>
          <p:spPr>
            <a:xfrm>
              <a:off x="5367181"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9D2F82F0-200E-4343-9E3E-C885392ADED8}"/>
                </a:ext>
              </a:extLst>
            </p:cNvPr>
            <p:cNvCxnSpPr/>
            <p:nvPr/>
          </p:nvCxnSpPr>
          <p:spPr>
            <a:xfrm>
              <a:off x="4990458"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E276512D-ED5D-4338-AC72-3A6960C7F0B0}"/>
                </a:ext>
              </a:extLst>
            </p:cNvPr>
            <p:cNvCxnSpPr/>
            <p:nvPr/>
          </p:nvCxnSpPr>
          <p:spPr>
            <a:xfrm>
              <a:off x="4617854"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8A4FFB14-2F0E-4E45-956B-BEB80C09CF58}"/>
                </a:ext>
              </a:extLst>
            </p:cNvPr>
            <p:cNvCxnSpPr/>
            <p:nvPr/>
          </p:nvCxnSpPr>
          <p:spPr>
            <a:xfrm>
              <a:off x="4241775"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9A83A0FE-7E21-4EB7-AEA5-79C3EDC22582}"/>
                </a:ext>
              </a:extLst>
            </p:cNvPr>
            <p:cNvCxnSpPr/>
            <p:nvPr/>
          </p:nvCxnSpPr>
          <p:spPr>
            <a:xfrm>
              <a:off x="3877727"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8C2BC31A-23FE-41CD-992C-44FC52DC8BC1}"/>
                </a:ext>
              </a:extLst>
            </p:cNvPr>
            <p:cNvCxnSpPr/>
            <p:nvPr/>
          </p:nvCxnSpPr>
          <p:spPr>
            <a:xfrm>
              <a:off x="3498905"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7AF8D3E4-445A-472B-85AE-9E4E2AEF0072}"/>
                </a:ext>
              </a:extLst>
            </p:cNvPr>
            <p:cNvCxnSpPr/>
            <p:nvPr/>
          </p:nvCxnSpPr>
          <p:spPr>
            <a:xfrm>
              <a:off x="3130658" y="4465839"/>
              <a:ext cx="0" cy="263471"/>
            </a:xfrm>
            <a:prstGeom prst="line">
              <a:avLst/>
            </a:prstGeom>
            <a:ln w="12700"/>
          </p:spPr>
          <p:style>
            <a:lnRef idx="1">
              <a:schemeClr val="dk1"/>
            </a:lnRef>
            <a:fillRef idx="0">
              <a:schemeClr val="dk1"/>
            </a:fillRef>
            <a:effectRef idx="0">
              <a:schemeClr val="dk1"/>
            </a:effectRef>
            <a:fontRef idx="minor">
              <a:schemeClr val="tx1"/>
            </a:fontRef>
          </p:style>
        </p:cxnSp>
      </p:grpSp>
      <p:sp>
        <p:nvSpPr>
          <p:cNvPr id="34" name="TextBox 33">
            <a:extLst>
              <a:ext uri="{FF2B5EF4-FFF2-40B4-BE49-F238E27FC236}">
                <a16:creationId xmlns:a16="http://schemas.microsoft.com/office/drawing/2014/main" id="{08C2A813-9112-4CEA-9E99-F9FE95BB27CF}"/>
              </a:ext>
            </a:extLst>
          </p:cNvPr>
          <p:cNvSpPr txBox="1"/>
          <p:nvPr/>
        </p:nvSpPr>
        <p:spPr>
          <a:xfrm>
            <a:off x="4775903" y="2668797"/>
            <a:ext cx="301686" cy="369332"/>
          </a:xfrm>
          <a:prstGeom prst="rect">
            <a:avLst/>
          </a:prstGeom>
          <a:noFill/>
        </p:spPr>
        <p:txBody>
          <a:bodyPr wrap="none" rtlCol="0">
            <a:spAutoFit/>
          </a:bodyPr>
          <a:lstStyle/>
          <a:p>
            <a:r>
              <a:rPr lang="en-US"/>
              <a:t>1</a:t>
            </a:r>
          </a:p>
        </p:txBody>
      </p:sp>
      <p:sp>
        <p:nvSpPr>
          <p:cNvPr id="35" name="TextBox 34">
            <a:extLst>
              <a:ext uri="{FF2B5EF4-FFF2-40B4-BE49-F238E27FC236}">
                <a16:creationId xmlns:a16="http://schemas.microsoft.com/office/drawing/2014/main" id="{9419991F-F838-412E-8BFA-A10773C67415}"/>
              </a:ext>
            </a:extLst>
          </p:cNvPr>
          <p:cNvSpPr txBox="1"/>
          <p:nvPr/>
        </p:nvSpPr>
        <p:spPr>
          <a:xfrm>
            <a:off x="4397081" y="2668797"/>
            <a:ext cx="301686" cy="369332"/>
          </a:xfrm>
          <a:prstGeom prst="rect">
            <a:avLst/>
          </a:prstGeom>
          <a:noFill/>
        </p:spPr>
        <p:txBody>
          <a:bodyPr wrap="none" rtlCol="0">
            <a:spAutoFit/>
          </a:bodyPr>
          <a:lstStyle/>
          <a:p>
            <a:r>
              <a:rPr lang="en-US"/>
              <a:t>4</a:t>
            </a:r>
          </a:p>
        </p:txBody>
      </p:sp>
      <p:sp>
        <p:nvSpPr>
          <p:cNvPr id="36" name="TextBox 35">
            <a:extLst>
              <a:ext uri="{FF2B5EF4-FFF2-40B4-BE49-F238E27FC236}">
                <a16:creationId xmlns:a16="http://schemas.microsoft.com/office/drawing/2014/main" id="{E6DFD21D-6A7B-4FAD-9184-0E1C8B4EE04D}"/>
              </a:ext>
            </a:extLst>
          </p:cNvPr>
          <p:cNvSpPr txBox="1"/>
          <p:nvPr/>
        </p:nvSpPr>
        <p:spPr>
          <a:xfrm>
            <a:off x="4025929" y="2671084"/>
            <a:ext cx="301686" cy="369332"/>
          </a:xfrm>
          <a:prstGeom prst="rect">
            <a:avLst/>
          </a:prstGeom>
          <a:noFill/>
        </p:spPr>
        <p:txBody>
          <a:bodyPr wrap="none" rtlCol="0">
            <a:spAutoFit/>
          </a:bodyPr>
          <a:lstStyle/>
          <a:p>
            <a:r>
              <a:rPr lang="en-US"/>
              <a:t>4</a:t>
            </a:r>
          </a:p>
        </p:txBody>
      </p:sp>
      <p:sp>
        <p:nvSpPr>
          <p:cNvPr id="37" name="TextBox 36">
            <a:extLst>
              <a:ext uri="{FF2B5EF4-FFF2-40B4-BE49-F238E27FC236}">
                <a16:creationId xmlns:a16="http://schemas.microsoft.com/office/drawing/2014/main" id="{E8AF2625-DAD3-4DF9-8A5F-09157FBDE94A}"/>
              </a:ext>
            </a:extLst>
          </p:cNvPr>
          <p:cNvSpPr txBox="1"/>
          <p:nvPr/>
        </p:nvSpPr>
        <p:spPr>
          <a:xfrm>
            <a:off x="3654825" y="2671084"/>
            <a:ext cx="301686" cy="369332"/>
          </a:xfrm>
          <a:prstGeom prst="rect">
            <a:avLst/>
          </a:prstGeom>
          <a:noFill/>
        </p:spPr>
        <p:txBody>
          <a:bodyPr wrap="none" rtlCol="0">
            <a:spAutoFit/>
          </a:bodyPr>
          <a:lstStyle/>
          <a:p>
            <a:r>
              <a:rPr lang="en-US"/>
              <a:t>4</a:t>
            </a:r>
          </a:p>
        </p:txBody>
      </p:sp>
      <p:sp>
        <p:nvSpPr>
          <p:cNvPr id="38" name="TextBox 37">
            <a:extLst>
              <a:ext uri="{FF2B5EF4-FFF2-40B4-BE49-F238E27FC236}">
                <a16:creationId xmlns:a16="http://schemas.microsoft.com/office/drawing/2014/main" id="{9F17EDDF-4F32-4940-9116-9E6A7238397C}"/>
              </a:ext>
            </a:extLst>
          </p:cNvPr>
          <p:cNvSpPr txBox="1"/>
          <p:nvPr/>
        </p:nvSpPr>
        <p:spPr>
          <a:xfrm>
            <a:off x="3281252" y="2671084"/>
            <a:ext cx="301686" cy="369332"/>
          </a:xfrm>
          <a:prstGeom prst="rect">
            <a:avLst/>
          </a:prstGeom>
          <a:noFill/>
        </p:spPr>
        <p:txBody>
          <a:bodyPr wrap="none" rtlCol="0">
            <a:spAutoFit/>
          </a:bodyPr>
          <a:lstStyle/>
          <a:p>
            <a:r>
              <a:rPr lang="en-US"/>
              <a:t>4</a:t>
            </a:r>
          </a:p>
        </p:txBody>
      </p:sp>
      <p:sp>
        <p:nvSpPr>
          <p:cNvPr id="39" name="TextBox 38">
            <a:extLst>
              <a:ext uri="{FF2B5EF4-FFF2-40B4-BE49-F238E27FC236}">
                <a16:creationId xmlns:a16="http://schemas.microsoft.com/office/drawing/2014/main" id="{C4FAED9F-3E6C-4352-9DC9-7BF1A911EB6A}"/>
              </a:ext>
            </a:extLst>
          </p:cNvPr>
          <p:cNvSpPr txBox="1"/>
          <p:nvPr/>
        </p:nvSpPr>
        <p:spPr>
          <a:xfrm>
            <a:off x="2917204" y="2671084"/>
            <a:ext cx="301686" cy="369332"/>
          </a:xfrm>
          <a:prstGeom prst="rect">
            <a:avLst/>
          </a:prstGeom>
          <a:noFill/>
        </p:spPr>
        <p:txBody>
          <a:bodyPr wrap="none" rtlCol="0">
            <a:spAutoFit/>
          </a:bodyPr>
          <a:lstStyle/>
          <a:p>
            <a:r>
              <a:rPr lang="en-US"/>
              <a:t>3</a:t>
            </a:r>
          </a:p>
        </p:txBody>
      </p:sp>
      <p:sp>
        <p:nvSpPr>
          <p:cNvPr id="40" name="TextBox 39">
            <a:extLst>
              <a:ext uri="{FF2B5EF4-FFF2-40B4-BE49-F238E27FC236}">
                <a16:creationId xmlns:a16="http://schemas.microsoft.com/office/drawing/2014/main" id="{9304AAE7-5515-44F2-91CC-5F4855D1AFE8}"/>
              </a:ext>
            </a:extLst>
          </p:cNvPr>
          <p:cNvSpPr txBox="1"/>
          <p:nvPr/>
        </p:nvSpPr>
        <p:spPr>
          <a:xfrm>
            <a:off x="2543631" y="2668797"/>
            <a:ext cx="301686" cy="369332"/>
          </a:xfrm>
          <a:prstGeom prst="rect">
            <a:avLst/>
          </a:prstGeom>
          <a:noFill/>
        </p:spPr>
        <p:txBody>
          <a:bodyPr wrap="none" rtlCol="0">
            <a:spAutoFit/>
          </a:bodyPr>
          <a:lstStyle/>
          <a:p>
            <a:r>
              <a:rPr lang="en-US"/>
              <a:t>3</a:t>
            </a:r>
          </a:p>
        </p:txBody>
      </p:sp>
      <p:sp>
        <p:nvSpPr>
          <p:cNvPr id="41" name="TextBox 40">
            <a:extLst>
              <a:ext uri="{FF2B5EF4-FFF2-40B4-BE49-F238E27FC236}">
                <a16:creationId xmlns:a16="http://schemas.microsoft.com/office/drawing/2014/main" id="{2C4AADDA-3A8D-4A16-BB67-ECD5067D4FA3}"/>
              </a:ext>
            </a:extLst>
          </p:cNvPr>
          <p:cNvSpPr txBox="1"/>
          <p:nvPr/>
        </p:nvSpPr>
        <p:spPr>
          <a:xfrm>
            <a:off x="2173701" y="2666519"/>
            <a:ext cx="301686" cy="369332"/>
          </a:xfrm>
          <a:prstGeom prst="rect">
            <a:avLst/>
          </a:prstGeom>
          <a:noFill/>
        </p:spPr>
        <p:txBody>
          <a:bodyPr wrap="none" rtlCol="0">
            <a:spAutoFit/>
          </a:bodyPr>
          <a:lstStyle/>
          <a:p>
            <a:r>
              <a:rPr lang="en-US"/>
              <a:t>3</a:t>
            </a:r>
          </a:p>
        </p:txBody>
      </p:sp>
      <p:grpSp>
        <p:nvGrpSpPr>
          <p:cNvPr id="44" name="Group 43">
            <a:extLst>
              <a:ext uri="{FF2B5EF4-FFF2-40B4-BE49-F238E27FC236}">
                <a16:creationId xmlns:a16="http://schemas.microsoft.com/office/drawing/2014/main" id="{ED74C43B-B3AE-4350-962C-86E5A50DF120}"/>
              </a:ext>
            </a:extLst>
          </p:cNvPr>
          <p:cNvGrpSpPr/>
          <p:nvPr/>
        </p:nvGrpSpPr>
        <p:grpSpPr>
          <a:xfrm>
            <a:off x="6096000" y="2712203"/>
            <a:ext cx="2975680" cy="263471"/>
            <a:chOff x="2758698" y="4465839"/>
            <a:chExt cx="2975680" cy="263471"/>
          </a:xfrm>
        </p:grpSpPr>
        <p:sp>
          <p:nvSpPr>
            <p:cNvPr id="45" name="Rectangle 44">
              <a:extLst>
                <a:ext uri="{FF2B5EF4-FFF2-40B4-BE49-F238E27FC236}">
                  <a16:creationId xmlns:a16="http://schemas.microsoft.com/office/drawing/2014/main" id="{30D2B455-95FA-45AA-BD20-0ABD7EB0B9E5}"/>
                </a:ext>
              </a:extLst>
            </p:cNvPr>
            <p:cNvSpPr/>
            <p:nvPr/>
          </p:nvSpPr>
          <p:spPr>
            <a:xfrm>
              <a:off x="2758698" y="4465839"/>
              <a:ext cx="2975680" cy="2634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33E5D5F1-7BC2-4320-960E-67B403A6C28F}"/>
                </a:ext>
              </a:extLst>
            </p:cNvPr>
            <p:cNvCxnSpPr/>
            <p:nvPr/>
          </p:nvCxnSpPr>
          <p:spPr>
            <a:xfrm>
              <a:off x="5367181"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CF668E88-5D0A-4C79-B115-BBE89D1ECC22}"/>
                </a:ext>
              </a:extLst>
            </p:cNvPr>
            <p:cNvCxnSpPr/>
            <p:nvPr/>
          </p:nvCxnSpPr>
          <p:spPr>
            <a:xfrm>
              <a:off x="4990458"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AA7B788E-29B6-4B73-9380-D947BBAA775D}"/>
                </a:ext>
              </a:extLst>
            </p:cNvPr>
            <p:cNvCxnSpPr/>
            <p:nvPr/>
          </p:nvCxnSpPr>
          <p:spPr>
            <a:xfrm>
              <a:off x="4617854"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C7C3CCF0-D025-49F1-9A73-87656DE8F59A}"/>
                </a:ext>
              </a:extLst>
            </p:cNvPr>
            <p:cNvCxnSpPr/>
            <p:nvPr/>
          </p:nvCxnSpPr>
          <p:spPr>
            <a:xfrm>
              <a:off x="4241775"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A299A2F1-B0FE-4176-82CC-43C9374C19A1}"/>
                </a:ext>
              </a:extLst>
            </p:cNvPr>
            <p:cNvCxnSpPr/>
            <p:nvPr/>
          </p:nvCxnSpPr>
          <p:spPr>
            <a:xfrm>
              <a:off x="3877727"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5A9A8F4E-E432-414D-98C8-54A8AEA22A31}"/>
                </a:ext>
              </a:extLst>
            </p:cNvPr>
            <p:cNvCxnSpPr/>
            <p:nvPr/>
          </p:nvCxnSpPr>
          <p:spPr>
            <a:xfrm>
              <a:off x="3498905"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F0FBC5FE-7535-4998-A45C-01C78A5AAC5C}"/>
                </a:ext>
              </a:extLst>
            </p:cNvPr>
            <p:cNvCxnSpPr/>
            <p:nvPr/>
          </p:nvCxnSpPr>
          <p:spPr>
            <a:xfrm>
              <a:off x="3130658" y="4465839"/>
              <a:ext cx="0" cy="263471"/>
            </a:xfrm>
            <a:prstGeom prst="line">
              <a:avLst/>
            </a:prstGeom>
            <a:ln w="12700"/>
          </p:spPr>
          <p:style>
            <a:lnRef idx="1">
              <a:schemeClr val="dk1"/>
            </a:lnRef>
            <a:fillRef idx="0">
              <a:schemeClr val="dk1"/>
            </a:fillRef>
            <a:effectRef idx="0">
              <a:schemeClr val="dk1"/>
            </a:effectRef>
            <a:fontRef idx="minor">
              <a:schemeClr val="tx1"/>
            </a:fontRef>
          </p:style>
        </p:cxnSp>
      </p:grpSp>
      <p:sp>
        <p:nvSpPr>
          <p:cNvPr id="53" name="TextBox 52">
            <a:extLst>
              <a:ext uri="{FF2B5EF4-FFF2-40B4-BE49-F238E27FC236}">
                <a16:creationId xmlns:a16="http://schemas.microsoft.com/office/drawing/2014/main" id="{239B314F-DB3E-458B-917C-ECD1710CC9D9}"/>
              </a:ext>
            </a:extLst>
          </p:cNvPr>
          <p:cNvSpPr txBox="1"/>
          <p:nvPr/>
        </p:nvSpPr>
        <p:spPr>
          <a:xfrm>
            <a:off x="8741855" y="2668797"/>
            <a:ext cx="301686" cy="369332"/>
          </a:xfrm>
          <a:prstGeom prst="rect">
            <a:avLst/>
          </a:prstGeom>
          <a:noFill/>
        </p:spPr>
        <p:txBody>
          <a:bodyPr wrap="none" rtlCol="0">
            <a:spAutoFit/>
          </a:bodyPr>
          <a:lstStyle/>
          <a:p>
            <a:r>
              <a:rPr lang="en-US"/>
              <a:t>3</a:t>
            </a:r>
          </a:p>
        </p:txBody>
      </p:sp>
      <p:sp>
        <p:nvSpPr>
          <p:cNvPr id="54" name="TextBox 53">
            <a:extLst>
              <a:ext uri="{FF2B5EF4-FFF2-40B4-BE49-F238E27FC236}">
                <a16:creationId xmlns:a16="http://schemas.microsoft.com/office/drawing/2014/main" id="{09F95BD4-1354-4A1C-81AD-5B3A5794BCA3}"/>
              </a:ext>
            </a:extLst>
          </p:cNvPr>
          <p:cNvSpPr txBox="1"/>
          <p:nvPr/>
        </p:nvSpPr>
        <p:spPr>
          <a:xfrm>
            <a:off x="8363033" y="2668797"/>
            <a:ext cx="301686" cy="369332"/>
          </a:xfrm>
          <a:prstGeom prst="rect">
            <a:avLst/>
          </a:prstGeom>
          <a:noFill/>
        </p:spPr>
        <p:txBody>
          <a:bodyPr wrap="none" rtlCol="0">
            <a:spAutoFit/>
          </a:bodyPr>
          <a:lstStyle/>
          <a:p>
            <a:r>
              <a:rPr lang="en-US"/>
              <a:t>3</a:t>
            </a:r>
          </a:p>
        </p:txBody>
      </p:sp>
      <p:sp>
        <p:nvSpPr>
          <p:cNvPr id="55" name="TextBox 54">
            <a:extLst>
              <a:ext uri="{FF2B5EF4-FFF2-40B4-BE49-F238E27FC236}">
                <a16:creationId xmlns:a16="http://schemas.microsoft.com/office/drawing/2014/main" id="{0C2C2D9E-5267-4E73-B639-2A6D7D7AEF6A}"/>
              </a:ext>
            </a:extLst>
          </p:cNvPr>
          <p:cNvSpPr txBox="1"/>
          <p:nvPr/>
        </p:nvSpPr>
        <p:spPr>
          <a:xfrm>
            <a:off x="7991881" y="2671084"/>
            <a:ext cx="301686" cy="369332"/>
          </a:xfrm>
          <a:prstGeom prst="rect">
            <a:avLst/>
          </a:prstGeom>
          <a:noFill/>
        </p:spPr>
        <p:txBody>
          <a:bodyPr wrap="none" rtlCol="0">
            <a:spAutoFit/>
          </a:bodyPr>
          <a:lstStyle/>
          <a:p>
            <a:r>
              <a:rPr lang="en-US"/>
              <a:t>3</a:t>
            </a:r>
          </a:p>
        </p:txBody>
      </p:sp>
      <p:sp>
        <p:nvSpPr>
          <p:cNvPr id="56" name="TextBox 55">
            <a:extLst>
              <a:ext uri="{FF2B5EF4-FFF2-40B4-BE49-F238E27FC236}">
                <a16:creationId xmlns:a16="http://schemas.microsoft.com/office/drawing/2014/main" id="{303CA6E7-CCE7-4B2B-8E71-7ABF1B6CAF43}"/>
              </a:ext>
            </a:extLst>
          </p:cNvPr>
          <p:cNvSpPr txBox="1"/>
          <p:nvPr/>
        </p:nvSpPr>
        <p:spPr>
          <a:xfrm>
            <a:off x="7620777" y="2671084"/>
            <a:ext cx="301686" cy="369332"/>
          </a:xfrm>
          <a:prstGeom prst="rect">
            <a:avLst/>
          </a:prstGeom>
          <a:noFill/>
        </p:spPr>
        <p:txBody>
          <a:bodyPr wrap="none" rtlCol="0">
            <a:spAutoFit/>
          </a:bodyPr>
          <a:lstStyle/>
          <a:p>
            <a:r>
              <a:rPr lang="en-US"/>
              <a:t>4</a:t>
            </a:r>
          </a:p>
        </p:txBody>
      </p:sp>
      <p:sp>
        <p:nvSpPr>
          <p:cNvPr id="57" name="TextBox 56">
            <a:extLst>
              <a:ext uri="{FF2B5EF4-FFF2-40B4-BE49-F238E27FC236}">
                <a16:creationId xmlns:a16="http://schemas.microsoft.com/office/drawing/2014/main" id="{4D28D60E-F761-4336-9384-0FB3CD11BFD3}"/>
              </a:ext>
            </a:extLst>
          </p:cNvPr>
          <p:cNvSpPr txBox="1"/>
          <p:nvPr/>
        </p:nvSpPr>
        <p:spPr>
          <a:xfrm>
            <a:off x="7247204" y="2671084"/>
            <a:ext cx="301686" cy="369332"/>
          </a:xfrm>
          <a:prstGeom prst="rect">
            <a:avLst/>
          </a:prstGeom>
          <a:noFill/>
        </p:spPr>
        <p:txBody>
          <a:bodyPr wrap="none" rtlCol="0">
            <a:spAutoFit/>
          </a:bodyPr>
          <a:lstStyle/>
          <a:p>
            <a:r>
              <a:rPr lang="en-US"/>
              <a:t>4</a:t>
            </a:r>
          </a:p>
        </p:txBody>
      </p:sp>
      <p:sp>
        <p:nvSpPr>
          <p:cNvPr id="58" name="TextBox 57">
            <a:extLst>
              <a:ext uri="{FF2B5EF4-FFF2-40B4-BE49-F238E27FC236}">
                <a16:creationId xmlns:a16="http://schemas.microsoft.com/office/drawing/2014/main" id="{2924A714-E94B-42B9-B667-28CDAC52D7E9}"/>
              </a:ext>
            </a:extLst>
          </p:cNvPr>
          <p:cNvSpPr txBox="1"/>
          <p:nvPr/>
        </p:nvSpPr>
        <p:spPr>
          <a:xfrm>
            <a:off x="6883156" y="2671084"/>
            <a:ext cx="301686" cy="369332"/>
          </a:xfrm>
          <a:prstGeom prst="rect">
            <a:avLst/>
          </a:prstGeom>
          <a:noFill/>
        </p:spPr>
        <p:txBody>
          <a:bodyPr wrap="none" rtlCol="0">
            <a:spAutoFit/>
          </a:bodyPr>
          <a:lstStyle/>
          <a:p>
            <a:r>
              <a:rPr lang="en-US"/>
              <a:t>4</a:t>
            </a:r>
          </a:p>
        </p:txBody>
      </p:sp>
      <p:sp>
        <p:nvSpPr>
          <p:cNvPr id="59" name="TextBox 58">
            <a:extLst>
              <a:ext uri="{FF2B5EF4-FFF2-40B4-BE49-F238E27FC236}">
                <a16:creationId xmlns:a16="http://schemas.microsoft.com/office/drawing/2014/main" id="{730D083B-CDEE-4C6F-B4C8-41B696837508}"/>
              </a:ext>
            </a:extLst>
          </p:cNvPr>
          <p:cNvSpPr txBox="1"/>
          <p:nvPr/>
        </p:nvSpPr>
        <p:spPr>
          <a:xfrm>
            <a:off x="6509583" y="2668797"/>
            <a:ext cx="301686" cy="369332"/>
          </a:xfrm>
          <a:prstGeom prst="rect">
            <a:avLst/>
          </a:prstGeom>
          <a:noFill/>
        </p:spPr>
        <p:txBody>
          <a:bodyPr wrap="none" rtlCol="0">
            <a:spAutoFit/>
          </a:bodyPr>
          <a:lstStyle/>
          <a:p>
            <a:r>
              <a:rPr lang="en-US"/>
              <a:t>4</a:t>
            </a:r>
          </a:p>
        </p:txBody>
      </p:sp>
      <p:sp>
        <p:nvSpPr>
          <p:cNvPr id="60" name="TextBox 59">
            <a:extLst>
              <a:ext uri="{FF2B5EF4-FFF2-40B4-BE49-F238E27FC236}">
                <a16:creationId xmlns:a16="http://schemas.microsoft.com/office/drawing/2014/main" id="{0856FAA7-08DE-4867-AED8-5EC079EDB2E4}"/>
              </a:ext>
            </a:extLst>
          </p:cNvPr>
          <p:cNvSpPr txBox="1"/>
          <p:nvPr/>
        </p:nvSpPr>
        <p:spPr>
          <a:xfrm>
            <a:off x="6139653" y="2666519"/>
            <a:ext cx="301686" cy="369332"/>
          </a:xfrm>
          <a:prstGeom prst="rect">
            <a:avLst/>
          </a:prstGeom>
          <a:noFill/>
        </p:spPr>
        <p:txBody>
          <a:bodyPr wrap="none" rtlCol="0">
            <a:spAutoFit/>
          </a:bodyPr>
          <a:lstStyle/>
          <a:p>
            <a:r>
              <a:rPr lang="en-US"/>
              <a:t>1</a:t>
            </a:r>
          </a:p>
        </p:txBody>
      </p:sp>
      <p:sp>
        <p:nvSpPr>
          <p:cNvPr id="3" name="Speech Bubble: Rectangle 2">
            <a:extLst>
              <a:ext uri="{FF2B5EF4-FFF2-40B4-BE49-F238E27FC236}">
                <a16:creationId xmlns:a16="http://schemas.microsoft.com/office/drawing/2014/main" id="{EC442391-E94E-4D12-8508-492EA3F503F4}"/>
              </a:ext>
            </a:extLst>
          </p:cNvPr>
          <p:cNvSpPr/>
          <p:nvPr/>
        </p:nvSpPr>
        <p:spPr>
          <a:xfrm>
            <a:off x="1162373" y="4339525"/>
            <a:ext cx="1682932" cy="1146873"/>
          </a:xfrm>
          <a:prstGeom prst="wedgeRectCallout">
            <a:avLst>
              <a:gd name="adj1" fmla="val 95202"/>
              <a:gd name="adj2" fmla="val -1631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Times New Roman" panose="02020603050405020304" pitchFamily="18" charset="0"/>
              </a:rPr>
              <a:t>Parse </a:t>
            </a:r>
            <a:r>
              <a:rPr lang="en-US"/>
              <a:t>the bits least significant bit first</a:t>
            </a:r>
            <a:endParaRPr lang="en-US">
              <a:cs typeface="Times New Roman" panose="02020603050405020304" pitchFamily="18" charset="0"/>
            </a:endParaRPr>
          </a:p>
        </p:txBody>
      </p:sp>
      <p:sp>
        <p:nvSpPr>
          <p:cNvPr id="42" name="Speech Bubble: Rectangle 41">
            <a:extLst>
              <a:ext uri="{FF2B5EF4-FFF2-40B4-BE49-F238E27FC236}">
                <a16:creationId xmlns:a16="http://schemas.microsoft.com/office/drawing/2014/main" id="{54769569-030E-4A06-98B2-B7DB7FE2EDF7}"/>
              </a:ext>
            </a:extLst>
          </p:cNvPr>
          <p:cNvSpPr/>
          <p:nvPr/>
        </p:nvSpPr>
        <p:spPr>
          <a:xfrm>
            <a:off x="8769006" y="4339524"/>
            <a:ext cx="1682932" cy="1146873"/>
          </a:xfrm>
          <a:prstGeom prst="wedgeRectCallout">
            <a:avLst>
              <a:gd name="adj1" fmla="val -119370"/>
              <a:gd name="adj2" fmla="val -1631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Times New Roman" panose="02020603050405020304" pitchFamily="18" charset="0"/>
              </a:rPr>
              <a:t>P</a:t>
            </a:r>
            <a:r>
              <a:rPr lang="en-US"/>
              <a:t>arse the bits most significant bit first</a:t>
            </a:r>
            <a:endParaRPr lang="en-US">
              <a:cs typeface="Times New Roman" panose="02020603050405020304" pitchFamily="18" charset="0"/>
            </a:endParaRPr>
          </a:p>
        </p:txBody>
      </p:sp>
      <p:sp>
        <p:nvSpPr>
          <p:cNvPr id="2" name="TextBox 1">
            <a:extLst>
              <a:ext uri="{FF2B5EF4-FFF2-40B4-BE49-F238E27FC236}">
                <a16:creationId xmlns:a16="http://schemas.microsoft.com/office/drawing/2014/main" id="{83D7004C-192A-4048-B5A3-E04F5DCFB55B}"/>
              </a:ext>
            </a:extLst>
          </p:cNvPr>
          <p:cNvSpPr txBox="1"/>
          <p:nvPr/>
        </p:nvSpPr>
        <p:spPr>
          <a:xfrm>
            <a:off x="448908" y="5904854"/>
            <a:ext cx="3777188" cy="369332"/>
          </a:xfrm>
          <a:prstGeom prst="rect">
            <a:avLst/>
          </a:prstGeom>
          <a:solidFill>
            <a:srgbClr val="FFFF00"/>
          </a:solidFill>
        </p:spPr>
        <p:txBody>
          <a:bodyPr wrap="none" rtlCol="0">
            <a:spAutoFit/>
          </a:bodyPr>
          <a:lstStyle/>
          <a:p>
            <a:r>
              <a:rPr lang="en-US"/>
              <a:t>dfdl:bitOrder="leastSignificantBitFirst"</a:t>
            </a:r>
          </a:p>
        </p:txBody>
      </p:sp>
      <p:sp>
        <p:nvSpPr>
          <p:cNvPr id="43" name="TextBox 42">
            <a:extLst>
              <a:ext uri="{FF2B5EF4-FFF2-40B4-BE49-F238E27FC236}">
                <a16:creationId xmlns:a16="http://schemas.microsoft.com/office/drawing/2014/main" id="{4212CBAA-D165-4E86-8C87-02927EAC3B8D}"/>
              </a:ext>
            </a:extLst>
          </p:cNvPr>
          <p:cNvSpPr txBox="1"/>
          <p:nvPr/>
        </p:nvSpPr>
        <p:spPr>
          <a:xfrm>
            <a:off x="7721878" y="5904854"/>
            <a:ext cx="3777188" cy="369332"/>
          </a:xfrm>
          <a:prstGeom prst="rect">
            <a:avLst/>
          </a:prstGeom>
          <a:solidFill>
            <a:srgbClr val="FFFF00"/>
          </a:solidFill>
        </p:spPr>
        <p:txBody>
          <a:bodyPr wrap="none" rtlCol="0">
            <a:spAutoFit/>
          </a:bodyPr>
          <a:lstStyle/>
          <a:p>
            <a:r>
              <a:rPr lang="en-US"/>
              <a:t>dfdl:bitOrder="mostSignificantBitFirst"</a:t>
            </a:r>
          </a:p>
        </p:txBody>
      </p:sp>
      <p:sp>
        <p:nvSpPr>
          <p:cNvPr id="61" name="Footer Placeholder 3">
            <a:extLst>
              <a:ext uri="{FF2B5EF4-FFF2-40B4-BE49-F238E27FC236}">
                <a16:creationId xmlns:a16="http://schemas.microsoft.com/office/drawing/2014/main" id="{BEB49EB3-CE64-4F50-A7F8-89F4C05A9B5E}"/>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031674593"/>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34E0BA-E077-4ADB-AB13-C57F61A6E1A2}"/>
              </a:ext>
            </a:extLst>
          </p:cNvPr>
          <p:cNvGrpSpPr/>
          <p:nvPr/>
        </p:nvGrpSpPr>
        <p:grpSpPr>
          <a:xfrm>
            <a:off x="4439296" y="200522"/>
            <a:ext cx="2975680" cy="373897"/>
            <a:chOff x="4299811" y="729231"/>
            <a:chExt cx="2975680" cy="373897"/>
          </a:xfrm>
        </p:grpSpPr>
        <p:grpSp>
          <p:nvGrpSpPr>
            <p:cNvPr id="33" name="Group 32">
              <a:extLst>
                <a:ext uri="{FF2B5EF4-FFF2-40B4-BE49-F238E27FC236}">
                  <a16:creationId xmlns:a16="http://schemas.microsoft.com/office/drawing/2014/main" id="{4311AD8F-C0C7-489B-94DD-4307D433D8B9}"/>
                </a:ext>
              </a:extLst>
            </p:cNvPr>
            <p:cNvGrpSpPr/>
            <p:nvPr/>
          </p:nvGrpSpPr>
          <p:grpSpPr>
            <a:xfrm>
              <a:off x="4299811" y="774915"/>
              <a:ext cx="2975680" cy="263471"/>
              <a:chOff x="2758698" y="4465839"/>
              <a:chExt cx="2975680" cy="263471"/>
            </a:xfrm>
          </p:grpSpPr>
          <p:sp>
            <p:nvSpPr>
              <p:cNvPr id="21" name="Rectangle 20">
                <a:extLst>
                  <a:ext uri="{FF2B5EF4-FFF2-40B4-BE49-F238E27FC236}">
                    <a16:creationId xmlns:a16="http://schemas.microsoft.com/office/drawing/2014/main" id="{C1595345-31BD-47B9-9F8B-64FE87E0EA27}"/>
                  </a:ext>
                </a:extLst>
              </p:cNvPr>
              <p:cNvSpPr/>
              <p:nvPr/>
            </p:nvSpPr>
            <p:spPr>
              <a:xfrm>
                <a:off x="2758698" y="4465839"/>
                <a:ext cx="2975680" cy="2634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9A776B29-E168-43F9-B842-85F10E2E29E7}"/>
                  </a:ext>
                </a:extLst>
              </p:cNvPr>
              <p:cNvCxnSpPr/>
              <p:nvPr/>
            </p:nvCxnSpPr>
            <p:spPr>
              <a:xfrm>
                <a:off x="5367181"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9D2F82F0-200E-4343-9E3E-C885392ADED8}"/>
                  </a:ext>
                </a:extLst>
              </p:cNvPr>
              <p:cNvCxnSpPr/>
              <p:nvPr/>
            </p:nvCxnSpPr>
            <p:spPr>
              <a:xfrm>
                <a:off x="4990458"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E276512D-ED5D-4338-AC72-3A6960C7F0B0}"/>
                  </a:ext>
                </a:extLst>
              </p:cNvPr>
              <p:cNvCxnSpPr/>
              <p:nvPr/>
            </p:nvCxnSpPr>
            <p:spPr>
              <a:xfrm>
                <a:off x="4617854"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8A4FFB14-2F0E-4E45-956B-BEB80C09CF58}"/>
                  </a:ext>
                </a:extLst>
              </p:cNvPr>
              <p:cNvCxnSpPr/>
              <p:nvPr/>
            </p:nvCxnSpPr>
            <p:spPr>
              <a:xfrm>
                <a:off x="4241775"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9A83A0FE-7E21-4EB7-AEA5-79C3EDC22582}"/>
                  </a:ext>
                </a:extLst>
              </p:cNvPr>
              <p:cNvCxnSpPr/>
              <p:nvPr/>
            </p:nvCxnSpPr>
            <p:spPr>
              <a:xfrm>
                <a:off x="3877727"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8C2BC31A-23FE-41CD-992C-44FC52DC8BC1}"/>
                  </a:ext>
                </a:extLst>
              </p:cNvPr>
              <p:cNvCxnSpPr/>
              <p:nvPr/>
            </p:nvCxnSpPr>
            <p:spPr>
              <a:xfrm>
                <a:off x="3498905"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7AF8D3E4-445A-472B-85AE-9E4E2AEF0072}"/>
                  </a:ext>
                </a:extLst>
              </p:cNvPr>
              <p:cNvCxnSpPr/>
              <p:nvPr/>
            </p:nvCxnSpPr>
            <p:spPr>
              <a:xfrm>
                <a:off x="3130658" y="4465839"/>
                <a:ext cx="0" cy="263471"/>
              </a:xfrm>
              <a:prstGeom prst="line">
                <a:avLst/>
              </a:prstGeom>
              <a:ln w="12700"/>
            </p:spPr>
            <p:style>
              <a:lnRef idx="1">
                <a:schemeClr val="dk1"/>
              </a:lnRef>
              <a:fillRef idx="0">
                <a:schemeClr val="dk1"/>
              </a:fillRef>
              <a:effectRef idx="0">
                <a:schemeClr val="dk1"/>
              </a:effectRef>
              <a:fontRef idx="minor">
                <a:schemeClr val="tx1"/>
              </a:fontRef>
            </p:style>
          </p:cxnSp>
        </p:grpSp>
        <p:sp>
          <p:nvSpPr>
            <p:cNvPr id="34" name="TextBox 33">
              <a:extLst>
                <a:ext uri="{FF2B5EF4-FFF2-40B4-BE49-F238E27FC236}">
                  <a16:creationId xmlns:a16="http://schemas.microsoft.com/office/drawing/2014/main" id="{08C2A813-9112-4CEA-9E99-F9FE95BB27CF}"/>
                </a:ext>
              </a:extLst>
            </p:cNvPr>
            <p:cNvSpPr txBox="1"/>
            <p:nvPr/>
          </p:nvSpPr>
          <p:spPr>
            <a:xfrm>
              <a:off x="6945666" y="731509"/>
              <a:ext cx="301686" cy="369332"/>
            </a:xfrm>
            <a:prstGeom prst="rect">
              <a:avLst/>
            </a:prstGeom>
            <a:noFill/>
          </p:spPr>
          <p:txBody>
            <a:bodyPr wrap="none" rtlCol="0">
              <a:spAutoFit/>
            </a:bodyPr>
            <a:lstStyle/>
            <a:p>
              <a:r>
                <a:rPr lang="en-US"/>
                <a:t>1</a:t>
              </a:r>
            </a:p>
          </p:txBody>
        </p:sp>
        <p:sp>
          <p:nvSpPr>
            <p:cNvPr id="35" name="TextBox 34">
              <a:extLst>
                <a:ext uri="{FF2B5EF4-FFF2-40B4-BE49-F238E27FC236}">
                  <a16:creationId xmlns:a16="http://schemas.microsoft.com/office/drawing/2014/main" id="{9419991F-F838-412E-8BFA-A10773C67415}"/>
                </a:ext>
              </a:extLst>
            </p:cNvPr>
            <p:cNvSpPr txBox="1"/>
            <p:nvPr/>
          </p:nvSpPr>
          <p:spPr>
            <a:xfrm>
              <a:off x="6566844" y="731509"/>
              <a:ext cx="301686" cy="369332"/>
            </a:xfrm>
            <a:prstGeom prst="rect">
              <a:avLst/>
            </a:prstGeom>
            <a:noFill/>
          </p:spPr>
          <p:txBody>
            <a:bodyPr wrap="none" rtlCol="0">
              <a:spAutoFit/>
            </a:bodyPr>
            <a:lstStyle/>
            <a:p>
              <a:r>
                <a:rPr lang="en-US"/>
                <a:t>0</a:t>
              </a:r>
            </a:p>
          </p:txBody>
        </p:sp>
        <p:sp>
          <p:nvSpPr>
            <p:cNvPr id="36" name="TextBox 35">
              <a:extLst>
                <a:ext uri="{FF2B5EF4-FFF2-40B4-BE49-F238E27FC236}">
                  <a16:creationId xmlns:a16="http://schemas.microsoft.com/office/drawing/2014/main" id="{E6DFD21D-6A7B-4FAD-9184-0E1C8B4EE04D}"/>
                </a:ext>
              </a:extLst>
            </p:cNvPr>
            <p:cNvSpPr txBox="1"/>
            <p:nvPr/>
          </p:nvSpPr>
          <p:spPr>
            <a:xfrm>
              <a:off x="6195692" y="733796"/>
              <a:ext cx="301686" cy="369332"/>
            </a:xfrm>
            <a:prstGeom prst="rect">
              <a:avLst/>
            </a:prstGeom>
            <a:noFill/>
          </p:spPr>
          <p:txBody>
            <a:bodyPr wrap="none" rtlCol="0">
              <a:spAutoFit/>
            </a:bodyPr>
            <a:lstStyle/>
            <a:p>
              <a:r>
                <a:rPr lang="en-US"/>
                <a:t>0</a:t>
              </a:r>
            </a:p>
          </p:txBody>
        </p:sp>
        <p:sp>
          <p:nvSpPr>
            <p:cNvPr id="37" name="TextBox 36">
              <a:extLst>
                <a:ext uri="{FF2B5EF4-FFF2-40B4-BE49-F238E27FC236}">
                  <a16:creationId xmlns:a16="http://schemas.microsoft.com/office/drawing/2014/main" id="{E8AF2625-DAD3-4DF9-8A5F-09157FBDE94A}"/>
                </a:ext>
              </a:extLst>
            </p:cNvPr>
            <p:cNvSpPr txBox="1"/>
            <p:nvPr/>
          </p:nvSpPr>
          <p:spPr>
            <a:xfrm>
              <a:off x="5824588" y="733796"/>
              <a:ext cx="301686" cy="369332"/>
            </a:xfrm>
            <a:prstGeom prst="rect">
              <a:avLst/>
            </a:prstGeom>
            <a:noFill/>
          </p:spPr>
          <p:txBody>
            <a:bodyPr wrap="none" rtlCol="0">
              <a:spAutoFit/>
            </a:bodyPr>
            <a:lstStyle/>
            <a:p>
              <a:r>
                <a:rPr lang="en-US"/>
                <a:t>1</a:t>
              </a:r>
            </a:p>
          </p:txBody>
        </p:sp>
        <p:sp>
          <p:nvSpPr>
            <p:cNvPr id="38" name="TextBox 37">
              <a:extLst>
                <a:ext uri="{FF2B5EF4-FFF2-40B4-BE49-F238E27FC236}">
                  <a16:creationId xmlns:a16="http://schemas.microsoft.com/office/drawing/2014/main" id="{9F17EDDF-4F32-4940-9116-9E6A7238397C}"/>
                </a:ext>
              </a:extLst>
            </p:cNvPr>
            <p:cNvSpPr txBox="1"/>
            <p:nvPr/>
          </p:nvSpPr>
          <p:spPr>
            <a:xfrm>
              <a:off x="5451015" y="733796"/>
              <a:ext cx="301686" cy="369332"/>
            </a:xfrm>
            <a:prstGeom prst="rect">
              <a:avLst/>
            </a:prstGeom>
            <a:noFill/>
          </p:spPr>
          <p:txBody>
            <a:bodyPr wrap="none" rtlCol="0">
              <a:spAutoFit/>
            </a:bodyPr>
            <a:lstStyle/>
            <a:p>
              <a:r>
                <a:rPr lang="en-US"/>
                <a:t>1</a:t>
              </a:r>
            </a:p>
          </p:txBody>
        </p:sp>
        <p:sp>
          <p:nvSpPr>
            <p:cNvPr id="39" name="TextBox 38">
              <a:extLst>
                <a:ext uri="{FF2B5EF4-FFF2-40B4-BE49-F238E27FC236}">
                  <a16:creationId xmlns:a16="http://schemas.microsoft.com/office/drawing/2014/main" id="{C4FAED9F-3E6C-4352-9DC9-7BF1A911EB6A}"/>
                </a:ext>
              </a:extLst>
            </p:cNvPr>
            <p:cNvSpPr txBox="1"/>
            <p:nvPr/>
          </p:nvSpPr>
          <p:spPr>
            <a:xfrm>
              <a:off x="5086967" y="733796"/>
              <a:ext cx="301686" cy="369332"/>
            </a:xfrm>
            <a:prstGeom prst="rect">
              <a:avLst/>
            </a:prstGeom>
            <a:noFill/>
          </p:spPr>
          <p:txBody>
            <a:bodyPr wrap="none" rtlCol="0">
              <a:spAutoFit/>
            </a:bodyPr>
            <a:lstStyle/>
            <a:p>
              <a:r>
                <a:rPr lang="en-US"/>
                <a:t>0</a:t>
              </a:r>
            </a:p>
          </p:txBody>
        </p:sp>
        <p:sp>
          <p:nvSpPr>
            <p:cNvPr id="40" name="TextBox 39">
              <a:extLst>
                <a:ext uri="{FF2B5EF4-FFF2-40B4-BE49-F238E27FC236}">
                  <a16:creationId xmlns:a16="http://schemas.microsoft.com/office/drawing/2014/main" id="{9304AAE7-5515-44F2-91CC-5F4855D1AFE8}"/>
                </a:ext>
              </a:extLst>
            </p:cNvPr>
            <p:cNvSpPr txBox="1"/>
            <p:nvPr/>
          </p:nvSpPr>
          <p:spPr>
            <a:xfrm>
              <a:off x="4713394" y="731509"/>
              <a:ext cx="301686" cy="369332"/>
            </a:xfrm>
            <a:prstGeom prst="rect">
              <a:avLst/>
            </a:prstGeom>
            <a:noFill/>
          </p:spPr>
          <p:txBody>
            <a:bodyPr wrap="none" rtlCol="0">
              <a:spAutoFit/>
            </a:bodyPr>
            <a:lstStyle/>
            <a:p>
              <a:r>
                <a:rPr lang="en-US"/>
                <a:t>1</a:t>
              </a:r>
            </a:p>
          </p:txBody>
        </p:sp>
        <p:sp>
          <p:nvSpPr>
            <p:cNvPr id="41" name="TextBox 40">
              <a:extLst>
                <a:ext uri="{FF2B5EF4-FFF2-40B4-BE49-F238E27FC236}">
                  <a16:creationId xmlns:a16="http://schemas.microsoft.com/office/drawing/2014/main" id="{2C4AADDA-3A8D-4A16-BB67-ECD5067D4FA3}"/>
                </a:ext>
              </a:extLst>
            </p:cNvPr>
            <p:cNvSpPr txBox="1"/>
            <p:nvPr/>
          </p:nvSpPr>
          <p:spPr>
            <a:xfrm>
              <a:off x="4343464" y="729231"/>
              <a:ext cx="301686" cy="369332"/>
            </a:xfrm>
            <a:prstGeom prst="rect">
              <a:avLst/>
            </a:prstGeom>
            <a:noFill/>
          </p:spPr>
          <p:txBody>
            <a:bodyPr wrap="none" rtlCol="0">
              <a:spAutoFit/>
            </a:bodyPr>
            <a:lstStyle/>
            <a:p>
              <a:r>
                <a:rPr lang="en-US"/>
                <a:t>0</a:t>
              </a:r>
            </a:p>
          </p:txBody>
        </p:sp>
      </p:grpSp>
      <p:sp>
        <p:nvSpPr>
          <p:cNvPr id="5" name="Rectangle 4">
            <a:extLst>
              <a:ext uri="{FF2B5EF4-FFF2-40B4-BE49-F238E27FC236}">
                <a16:creationId xmlns:a16="http://schemas.microsoft.com/office/drawing/2014/main" id="{A2BA0748-0728-4BB9-B5EE-2B10E69F50FC}"/>
              </a:ext>
            </a:extLst>
          </p:cNvPr>
          <p:cNvSpPr/>
          <p:nvPr/>
        </p:nvSpPr>
        <p:spPr>
          <a:xfrm>
            <a:off x="1341777" y="1099374"/>
            <a:ext cx="2681338" cy="3785652"/>
          </a:xfrm>
          <a:prstGeom prst="rect">
            <a:avLst/>
          </a:prstGeom>
          <a:ln>
            <a:solidFill>
              <a:schemeClr val="tx1"/>
            </a:solidFill>
          </a:ln>
        </p:spPr>
        <p:txBody>
          <a:bodyPr wrap="square">
            <a:spAutoFit/>
          </a:bodyPr>
          <a:lstStyle/>
          <a:p>
            <a:r>
              <a:rPr lang="en-US" sz="800">
                <a:solidFill>
                  <a:srgbClr val="003296"/>
                </a:solidFill>
                <a:highlight>
                  <a:srgbClr val="FFFFFF"/>
                </a:highlight>
              </a:rPr>
              <a:t>&lt;xs:element</a:t>
            </a:r>
            <a:r>
              <a:rPr lang="en-US" sz="800">
                <a:solidFill>
                  <a:srgbClr val="F5844C"/>
                </a:solidFill>
                <a:highlight>
                  <a:srgbClr val="FFFFFF"/>
                </a:highlight>
              </a:rPr>
              <a:t> name</a:t>
            </a:r>
            <a:r>
              <a:rPr lang="en-US" sz="800">
                <a:solidFill>
                  <a:srgbClr val="FF8040"/>
                </a:solidFill>
                <a:highlight>
                  <a:srgbClr val="FFFFFF"/>
                </a:highlight>
              </a:rPr>
              <a:t>=</a:t>
            </a:r>
            <a:r>
              <a:rPr lang="en-US" sz="800">
                <a:solidFill>
                  <a:srgbClr val="993300"/>
                </a:solidFill>
                <a:highlight>
                  <a:srgbClr val="FFFFFF"/>
                </a:highlight>
              </a:rPr>
              <a:t>"Byte"</a:t>
            </a:r>
            <a:r>
              <a:rPr lang="en-US" sz="800">
                <a:solidFill>
                  <a:srgbClr val="000096"/>
                </a:solidFill>
                <a:highlight>
                  <a:srgbClr val="FFFFFF"/>
                </a:highlight>
              </a:rPr>
              <a:t>&gt;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3296"/>
                </a:solidFill>
                <a:highlight>
                  <a:srgbClr val="FFFFFF"/>
                </a:highlight>
              </a:rPr>
              <a:t>&lt;xs:complexType&gt;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3296"/>
                </a:solidFill>
                <a:highlight>
                  <a:srgbClr val="FFFFFF"/>
                </a:highlight>
              </a:rPr>
              <a:t>&lt;xs:sequence&gt;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3296"/>
                </a:solidFill>
                <a:highlight>
                  <a:srgbClr val="FFFFFF"/>
                </a:highlight>
              </a:rPr>
              <a:t>&lt;xs:element</a:t>
            </a:r>
            <a:r>
              <a:rPr lang="en-US" sz="800">
                <a:solidFill>
                  <a:srgbClr val="F5844C"/>
                </a:solidFill>
                <a:highlight>
                  <a:srgbClr val="FFFFFF"/>
                </a:highlight>
              </a:rPr>
              <a:t> name</a:t>
            </a:r>
            <a:r>
              <a:rPr lang="en-US" sz="800">
                <a:solidFill>
                  <a:srgbClr val="FF8040"/>
                </a:solidFill>
                <a:highlight>
                  <a:srgbClr val="FFFFFF"/>
                </a:highlight>
              </a:rPr>
              <a:t>=</a:t>
            </a:r>
            <a:r>
              <a:rPr lang="en-US" sz="800">
                <a:solidFill>
                  <a:srgbClr val="993300"/>
                </a:solidFill>
                <a:highlight>
                  <a:srgbClr val="FFFFFF"/>
                </a:highlight>
              </a:rPr>
              <a:t>"One"</a:t>
            </a:r>
            <a:r>
              <a:rPr lang="en-US" sz="800">
                <a:solidFill>
                  <a:srgbClr val="F5844C"/>
                </a:solidFill>
                <a:highlight>
                  <a:srgbClr val="FFFFFF"/>
                </a:highlight>
              </a:rPr>
              <a:t> type</a:t>
            </a:r>
            <a:r>
              <a:rPr lang="en-US" sz="800">
                <a:solidFill>
                  <a:srgbClr val="FF8040"/>
                </a:solidFill>
                <a:highlight>
                  <a:srgbClr val="FFFFFF"/>
                </a:highlight>
              </a:rPr>
              <a:t>=</a:t>
            </a:r>
            <a:r>
              <a:rPr lang="en-US" sz="800">
                <a:solidFill>
                  <a:srgbClr val="993300"/>
                </a:solidFill>
                <a:highlight>
                  <a:srgbClr val="FFFFFF"/>
                </a:highlight>
              </a:rPr>
              <a:t>"unsignedint1"</a:t>
            </a:r>
            <a:r>
              <a:rPr lang="en-US" sz="800">
                <a:solidFill>
                  <a:srgbClr val="F5844C"/>
                </a:solidFill>
                <a:highlight>
                  <a:srgbClr val="FFFFFF"/>
                </a:highlight>
              </a:rPr>
              <a:t> </a:t>
            </a:r>
            <a:br>
              <a:rPr lang="en-US" sz="800">
                <a:solidFill>
                  <a:srgbClr val="000000"/>
                </a:solidFill>
                <a:highlight>
                  <a:srgbClr val="FFFFFF"/>
                </a:highlight>
              </a:rPr>
            </a:br>
            <a:r>
              <a:rPr lang="en-US" sz="800">
                <a:solidFill>
                  <a:srgbClr val="F5844C"/>
                </a:solidFill>
                <a:highlight>
                  <a:srgbClr val="FFFFFF"/>
                </a:highlight>
              </a:rPr>
              <a:t>                </a:t>
            </a:r>
            <a:r>
              <a:rPr lang="en-US" sz="800">
                <a:solidFill>
                  <a:srgbClr val="F5844C"/>
                </a:solidFill>
                <a:highlight>
                  <a:srgbClr val="FFFF00"/>
                </a:highlight>
              </a:rPr>
              <a:t>dfdl:bitOrder</a:t>
            </a:r>
            <a:r>
              <a:rPr lang="en-US" sz="800">
                <a:solidFill>
                  <a:srgbClr val="FF8040"/>
                </a:solidFill>
                <a:highlight>
                  <a:srgbClr val="FFFF00"/>
                </a:highlight>
              </a:rPr>
              <a:t>=</a:t>
            </a:r>
            <a:r>
              <a:rPr lang="en-US" sz="800">
                <a:solidFill>
                  <a:srgbClr val="993300"/>
                </a:solidFill>
                <a:highlight>
                  <a:srgbClr val="FFFF00"/>
                </a:highlight>
              </a:rPr>
              <a:t>"leastSignificantBitFirst"</a:t>
            </a:r>
            <a:r>
              <a:rPr lang="en-US" sz="800">
                <a:solidFill>
                  <a:srgbClr val="F5844C"/>
                </a:solidFill>
                <a:highlight>
                  <a:srgbClr val="FFFFFF"/>
                </a:highlight>
              </a:rPr>
              <a:t> </a:t>
            </a:r>
            <a:br>
              <a:rPr lang="en-US" sz="800">
                <a:solidFill>
                  <a:srgbClr val="000000"/>
                </a:solidFill>
                <a:highlight>
                  <a:srgbClr val="FFFFFF"/>
                </a:highlight>
              </a:rPr>
            </a:br>
            <a:r>
              <a:rPr lang="en-US" sz="800">
                <a:solidFill>
                  <a:srgbClr val="F5844C"/>
                </a:solidFill>
                <a:highlight>
                  <a:srgbClr val="FFFFFF"/>
                </a:highlight>
              </a:rPr>
              <a:t>                dfdl:lengthUnits</a:t>
            </a:r>
            <a:r>
              <a:rPr lang="en-US" sz="800">
                <a:solidFill>
                  <a:srgbClr val="FF8040"/>
                </a:solidFill>
                <a:highlight>
                  <a:srgbClr val="FFFFFF"/>
                </a:highlight>
              </a:rPr>
              <a:t>=</a:t>
            </a:r>
            <a:r>
              <a:rPr lang="en-US" sz="800">
                <a:solidFill>
                  <a:srgbClr val="993300"/>
                </a:solidFill>
                <a:highlight>
                  <a:srgbClr val="FFFFFF"/>
                </a:highlight>
              </a:rPr>
              <a:t>"bits"</a:t>
            </a:r>
            <a:r>
              <a:rPr lang="en-US" sz="800">
                <a:solidFill>
                  <a:srgbClr val="F5844C"/>
                </a:solidFill>
                <a:highlight>
                  <a:srgbClr val="FFFFFF"/>
                </a:highlight>
              </a:rPr>
              <a:t> </a:t>
            </a:r>
            <a:br>
              <a:rPr lang="en-US" sz="800">
                <a:solidFill>
                  <a:srgbClr val="000000"/>
                </a:solidFill>
                <a:highlight>
                  <a:srgbClr val="FFFFFF"/>
                </a:highlight>
              </a:rPr>
            </a:br>
            <a:r>
              <a:rPr lang="en-US" sz="800">
                <a:solidFill>
                  <a:srgbClr val="F5844C"/>
                </a:solidFill>
                <a:highlight>
                  <a:srgbClr val="FFFFFF"/>
                </a:highlight>
              </a:rPr>
              <a:t>                dfdl:alignment</a:t>
            </a:r>
            <a:r>
              <a:rPr lang="en-US" sz="800">
                <a:solidFill>
                  <a:srgbClr val="FF8040"/>
                </a:solidFill>
                <a:highlight>
                  <a:srgbClr val="FFFFFF"/>
                </a:highlight>
              </a:rPr>
              <a:t>=</a:t>
            </a:r>
            <a:r>
              <a:rPr lang="en-US" sz="800">
                <a:solidFill>
                  <a:srgbClr val="993300"/>
                </a:solidFill>
                <a:highlight>
                  <a:srgbClr val="FFFFFF"/>
                </a:highlight>
              </a:rPr>
              <a:t>"1"</a:t>
            </a:r>
            <a:br>
              <a:rPr lang="en-US" sz="800">
                <a:solidFill>
                  <a:srgbClr val="000000"/>
                </a:solidFill>
                <a:highlight>
                  <a:srgbClr val="FFFFFF"/>
                </a:highlight>
              </a:rPr>
            </a:br>
            <a:r>
              <a:rPr lang="en-US" sz="800">
                <a:solidFill>
                  <a:srgbClr val="F5844C"/>
                </a:solidFill>
                <a:highlight>
                  <a:srgbClr val="FFFFFF"/>
                </a:highlight>
              </a:rPr>
              <a:t>                dfdl:alignmentUnits</a:t>
            </a:r>
            <a:r>
              <a:rPr lang="en-US" sz="800">
                <a:solidFill>
                  <a:srgbClr val="FF8040"/>
                </a:solidFill>
                <a:highlight>
                  <a:srgbClr val="FFFFFF"/>
                </a:highlight>
              </a:rPr>
              <a:t>=</a:t>
            </a:r>
            <a:r>
              <a:rPr lang="en-US" sz="800">
                <a:solidFill>
                  <a:srgbClr val="993300"/>
                </a:solidFill>
                <a:highlight>
                  <a:srgbClr val="FFFFFF"/>
                </a:highlight>
              </a:rPr>
              <a:t>"bits"</a:t>
            </a:r>
            <a:br>
              <a:rPr lang="en-US" sz="800">
                <a:solidFill>
                  <a:srgbClr val="000000"/>
                </a:solidFill>
                <a:highlight>
                  <a:srgbClr val="FFFFFF"/>
                </a:highlight>
              </a:rPr>
            </a:br>
            <a:r>
              <a:rPr lang="en-US" sz="800">
                <a:solidFill>
                  <a:srgbClr val="F5844C"/>
                </a:solidFill>
                <a:highlight>
                  <a:srgbClr val="FFFFFF"/>
                </a:highlight>
              </a:rPr>
              <a:t>                dfdl:representation</a:t>
            </a:r>
            <a:r>
              <a:rPr lang="en-US" sz="800">
                <a:solidFill>
                  <a:srgbClr val="FF8040"/>
                </a:solidFill>
                <a:highlight>
                  <a:srgbClr val="FFFFFF"/>
                </a:highlight>
              </a:rPr>
              <a:t>=</a:t>
            </a:r>
            <a:r>
              <a:rPr lang="en-US" sz="800">
                <a:solidFill>
                  <a:srgbClr val="993300"/>
                </a:solidFill>
                <a:highlight>
                  <a:srgbClr val="FFFFFF"/>
                </a:highlight>
              </a:rPr>
              <a:t>"binary"</a:t>
            </a:r>
            <a:br>
              <a:rPr lang="en-US" sz="800">
                <a:solidFill>
                  <a:srgbClr val="000000"/>
                </a:solidFill>
                <a:highlight>
                  <a:srgbClr val="FFFFFF"/>
                </a:highlight>
              </a:rPr>
            </a:br>
            <a:r>
              <a:rPr lang="en-US" sz="800">
                <a:solidFill>
                  <a:srgbClr val="F5844C"/>
                </a:solidFill>
                <a:highlight>
                  <a:srgbClr val="FFFFFF"/>
                </a:highlight>
              </a:rPr>
              <a:t>                dfdl:binaryNumberRep</a:t>
            </a:r>
            <a:r>
              <a:rPr lang="en-US" sz="800">
                <a:solidFill>
                  <a:srgbClr val="FF8040"/>
                </a:solidFill>
                <a:highlight>
                  <a:srgbClr val="FFFFFF"/>
                </a:highlight>
              </a:rPr>
              <a:t>=</a:t>
            </a:r>
            <a:r>
              <a:rPr lang="en-US" sz="800">
                <a:solidFill>
                  <a:srgbClr val="993300"/>
                </a:solidFill>
                <a:highlight>
                  <a:srgbClr val="FFFFFF"/>
                </a:highlight>
              </a:rPr>
              <a:t>"binary"</a:t>
            </a:r>
            <a:br>
              <a:rPr lang="en-US" sz="800">
                <a:solidFill>
                  <a:srgbClr val="000000"/>
                </a:solidFill>
                <a:highlight>
                  <a:srgbClr val="FFFFFF"/>
                </a:highlight>
              </a:rPr>
            </a:br>
            <a:r>
              <a:rPr lang="en-US" sz="800">
                <a:solidFill>
                  <a:srgbClr val="F5844C"/>
                </a:solidFill>
                <a:highlight>
                  <a:srgbClr val="FFFFFF"/>
                </a:highlight>
              </a:rPr>
              <a:t>            </a:t>
            </a:r>
            <a:r>
              <a:rPr lang="en-US" sz="800">
                <a:solidFill>
                  <a:srgbClr val="000096"/>
                </a:solidFill>
                <a:highlight>
                  <a:srgbClr val="FFFFFF"/>
                </a:highlight>
              </a:rPr>
              <a:t>/&gt;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3296"/>
                </a:solidFill>
                <a:highlight>
                  <a:srgbClr val="FFFFFF"/>
                </a:highlight>
              </a:rPr>
              <a:t>&lt;xs:element</a:t>
            </a:r>
            <a:r>
              <a:rPr lang="en-US" sz="800">
                <a:solidFill>
                  <a:srgbClr val="F5844C"/>
                </a:solidFill>
                <a:highlight>
                  <a:srgbClr val="FFFFFF"/>
                </a:highlight>
              </a:rPr>
              <a:t> name</a:t>
            </a:r>
            <a:r>
              <a:rPr lang="en-US" sz="800">
                <a:solidFill>
                  <a:srgbClr val="FF8040"/>
                </a:solidFill>
                <a:highlight>
                  <a:srgbClr val="FFFFFF"/>
                </a:highlight>
              </a:rPr>
              <a:t>=</a:t>
            </a:r>
            <a:r>
              <a:rPr lang="en-US" sz="800">
                <a:solidFill>
                  <a:srgbClr val="993300"/>
                </a:solidFill>
                <a:highlight>
                  <a:srgbClr val="FFFFFF"/>
                </a:highlight>
              </a:rPr>
              <a:t>"Four"</a:t>
            </a:r>
            <a:r>
              <a:rPr lang="en-US" sz="800">
                <a:solidFill>
                  <a:srgbClr val="F5844C"/>
                </a:solidFill>
                <a:highlight>
                  <a:srgbClr val="FFFFFF"/>
                </a:highlight>
              </a:rPr>
              <a:t> type</a:t>
            </a:r>
            <a:r>
              <a:rPr lang="en-US" sz="800">
                <a:solidFill>
                  <a:srgbClr val="FF8040"/>
                </a:solidFill>
                <a:highlight>
                  <a:srgbClr val="FFFFFF"/>
                </a:highlight>
              </a:rPr>
              <a:t>=</a:t>
            </a:r>
            <a:r>
              <a:rPr lang="en-US" sz="800">
                <a:solidFill>
                  <a:srgbClr val="993300"/>
                </a:solidFill>
                <a:highlight>
                  <a:srgbClr val="FFFFFF"/>
                </a:highlight>
              </a:rPr>
              <a:t>"unsignedint4"</a:t>
            </a:r>
            <a:br>
              <a:rPr lang="en-US" sz="800">
                <a:solidFill>
                  <a:srgbClr val="000000"/>
                </a:solidFill>
                <a:highlight>
                  <a:srgbClr val="FFFFFF"/>
                </a:highlight>
              </a:rPr>
            </a:br>
            <a:r>
              <a:rPr lang="en-US" sz="800">
                <a:solidFill>
                  <a:srgbClr val="F5844C"/>
                </a:solidFill>
                <a:highlight>
                  <a:srgbClr val="FFFFFF"/>
                </a:highlight>
              </a:rPr>
              <a:t>                </a:t>
            </a:r>
            <a:r>
              <a:rPr lang="en-US" sz="800">
                <a:solidFill>
                  <a:srgbClr val="F5844C"/>
                </a:solidFill>
                <a:highlight>
                  <a:srgbClr val="FFFF00"/>
                </a:highlight>
              </a:rPr>
              <a:t>dfdl:bitOrder</a:t>
            </a:r>
            <a:r>
              <a:rPr lang="en-US" sz="800">
                <a:solidFill>
                  <a:srgbClr val="FF8040"/>
                </a:solidFill>
                <a:highlight>
                  <a:srgbClr val="FFFF00"/>
                </a:highlight>
              </a:rPr>
              <a:t>=</a:t>
            </a:r>
            <a:r>
              <a:rPr lang="en-US" sz="800">
                <a:solidFill>
                  <a:srgbClr val="993300"/>
                </a:solidFill>
                <a:highlight>
                  <a:srgbClr val="FFFF00"/>
                </a:highlight>
              </a:rPr>
              <a:t>"leastSignificantBitFirst"</a:t>
            </a:r>
            <a:r>
              <a:rPr lang="en-US" sz="800">
                <a:solidFill>
                  <a:srgbClr val="F5844C"/>
                </a:solidFill>
                <a:highlight>
                  <a:srgbClr val="FFFFFF"/>
                </a:highlight>
              </a:rPr>
              <a:t> </a:t>
            </a:r>
            <a:br>
              <a:rPr lang="en-US" sz="800">
                <a:solidFill>
                  <a:srgbClr val="000000"/>
                </a:solidFill>
                <a:highlight>
                  <a:srgbClr val="FFFFFF"/>
                </a:highlight>
              </a:rPr>
            </a:br>
            <a:r>
              <a:rPr lang="en-US" sz="800">
                <a:solidFill>
                  <a:srgbClr val="F5844C"/>
                </a:solidFill>
                <a:highlight>
                  <a:srgbClr val="FFFFFF"/>
                </a:highlight>
              </a:rPr>
              <a:t>                dfdl:lengthUnits</a:t>
            </a:r>
            <a:r>
              <a:rPr lang="en-US" sz="800">
                <a:solidFill>
                  <a:srgbClr val="FF8040"/>
                </a:solidFill>
                <a:highlight>
                  <a:srgbClr val="FFFFFF"/>
                </a:highlight>
              </a:rPr>
              <a:t>=</a:t>
            </a:r>
            <a:r>
              <a:rPr lang="en-US" sz="800">
                <a:solidFill>
                  <a:srgbClr val="993300"/>
                </a:solidFill>
                <a:highlight>
                  <a:srgbClr val="FFFFFF"/>
                </a:highlight>
              </a:rPr>
              <a:t>"bits"</a:t>
            </a:r>
            <a:r>
              <a:rPr lang="en-US" sz="800">
                <a:solidFill>
                  <a:srgbClr val="F5844C"/>
                </a:solidFill>
                <a:highlight>
                  <a:srgbClr val="FFFFFF"/>
                </a:highlight>
              </a:rPr>
              <a:t> </a:t>
            </a:r>
            <a:br>
              <a:rPr lang="en-US" sz="800">
                <a:solidFill>
                  <a:srgbClr val="000000"/>
                </a:solidFill>
                <a:highlight>
                  <a:srgbClr val="FFFFFF"/>
                </a:highlight>
              </a:rPr>
            </a:br>
            <a:r>
              <a:rPr lang="en-US" sz="800">
                <a:solidFill>
                  <a:srgbClr val="F5844C"/>
                </a:solidFill>
                <a:highlight>
                  <a:srgbClr val="FFFFFF"/>
                </a:highlight>
              </a:rPr>
              <a:t>                dfdl:alignment</a:t>
            </a:r>
            <a:r>
              <a:rPr lang="en-US" sz="800">
                <a:solidFill>
                  <a:srgbClr val="FF8040"/>
                </a:solidFill>
                <a:highlight>
                  <a:srgbClr val="FFFFFF"/>
                </a:highlight>
              </a:rPr>
              <a:t>=</a:t>
            </a:r>
            <a:r>
              <a:rPr lang="en-US" sz="800">
                <a:solidFill>
                  <a:srgbClr val="993300"/>
                </a:solidFill>
                <a:highlight>
                  <a:srgbClr val="FFFFFF"/>
                </a:highlight>
              </a:rPr>
              <a:t>"1"</a:t>
            </a:r>
            <a:br>
              <a:rPr lang="en-US" sz="800">
                <a:solidFill>
                  <a:srgbClr val="000000"/>
                </a:solidFill>
                <a:highlight>
                  <a:srgbClr val="FFFFFF"/>
                </a:highlight>
              </a:rPr>
            </a:br>
            <a:r>
              <a:rPr lang="en-US" sz="800">
                <a:solidFill>
                  <a:srgbClr val="F5844C"/>
                </a:solidFill>
                <a:highlight>
                  <a:srgbClr val="FFFFFF"/>
                </a:highlight>
              </a:rPr>
              <a:t>                dfdl:alignmentUnits</a:t>
            </a:r>
            <a:r>
              <a:rPr lang="en-US" sz="800">
                <a:solidFill>
                  <a:srgbClr val="FF8040"/>
                </a:solidFill>
                <a:highlight>
                  <a:srgbClr val="FFFFFF"/>
                </a:highlight>
              </a:rPr>
              <a:t>=</a:t>
            </a:r>
            <a:r>
              <a:rPr lang="en-US" sz="800">
                <a:solidFill>
                  <a:srgbClr val="993300"/>
                </a:solidFill>
                <a:highlight>
                  <a:srgbClr val="FFFFFF"/>
                </a:highlight>
              </a:rPr>
              <a:t>"bits"</a:t>
            </a:r>
            <a:br>
              <a:rPr lang="en-US" sz="800">
                <a:solidFill>
                  <a:srgbClr val="000000"/>
                </a:solidFill>
                <a:highlight>
                  <a:srgbClr val="FFFFFF"/>
                </a:highlight>
              </a:rPr>
            </a:br>
            <a:r>
              <a:rPr lang="en-US" sz="800">
                <a:solidFill>
                  <a:srgbClr val="F5844C"/>
                </a:solidFill>
                <a:highlight>
                  <a:srgbClr val="FFFFFF"/>
                </a:highlight>
              </a:rPr>
              <a:t>                dfdl:representation</a:t>
            </a:r>
            <a:r>
              <a:rPr lang="en-US" sz="800">
                <a:solidFill>
                  <a:srgbClr val="FF8040"/>
                </a:solidFill>
                <a:highlight>
                  <a:srgbClr val="FFFFFF"/>
                </a:highlight>
              </a:rPr>
              <a:t>=</a:t>
            </a:r>
            <a:r>
              <a:rPr lang="en-US" sz="800">
                <a:solidFill>
                  <a:srgbClr val="993300"/>
                </a:solidFill>
                <a:highlight>
                  <a:srgbClr val="FFFFFF"/>
                </a:highlight>
              </a:rPr>
              <a:t>"binary"</a:t>
            </a:r>
            <a:br>
              <a:rPr lang="en-US" sz="800">
                <a:solidFill>
                  <a:srgbClr val="000000"/>
                </a:solidFill>
                <a:highlight>
                  <a:srgbClr val="FFFFFF"/>
                </a:highlight>
              </a:rPr>
            </a:br>
            <a:r>
              <a:rPr lang="en-US" sz="800">
                <a:solidFill>
                  <a:srgbClr val="F5844C"/>
                </a:solidFill>
                <a:highlight>
                  <a:srgbClr val="FFFFFF"/>
                </a:highlight>
              </a:rPr>
              <a:t>                dfdl:binaryNumberRep</a:t>
            </a:r>
            <a:r>
              <a:rPr lang="en-US" sz="800">
                <a:solidFill>
                  <a:srgbClr val="FF8040"/>
                </a:solidFill>
                <a:highlight>
                  <a:srgbClr val="FFFFFF"/>
                </a:highlight>
              </a:rPr>
              <a:t>=</a:t>
            </a:r>
            <a:r>
              <a:rPr lang="en-US" sz="800">
                <a:solidFill>
                  <a:srgbClr val="993300"/>
                </a:solidFill>
                <a:highlight>
                  <a:srgbClr val="FFFFFF"/>
                </a:highlight>
              </a:rPr>
              <a:t>"binary"</a:t>
            </a:r>
            <a:br>
              <a:rPr lang="en-US" sz="800">
                <a:solidFill>
                  <a:srgbClr val="000000"/>
                </a:solidFill>
                <a:highlight>
                  <a:srgbClr val="FFFFFF"/>
                </a:highlight>
              </a:rPr>
            </a:br>
            <a:r>
              <a:rPr lang="en-US" sz="800">
                <a:solidFill>
                  <a:srgbClr val="F5844C"/>
                </a:solidFill>
                <a:highlight>
                  <a:srgbClr val="FFFFFF"/>
                </a:highlight>
              </a:rPr>
              <a:t>            </a:t>
            </a:r>
            <a:r>
              <a:rPr lang="en-US" sz="800">
                <a:solidFill>
                  <a:srgbClr val="000096"/>
                </a:solidFill>
                <a:highlight>
                  <a:srgbClr val="FFFFFF"/>
                </a:highlight>
              </a:rPr>
              <a:t>/&gt;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3296"/>
                </a:solidFill>
                <a:highlight>
                  <a:srgbClr val="FFFFFF"/>
                </a:highlight>
              </a:rPr>
              <a:t>&lt;xs:element</a:t>
            </a:r>
            <a:r>
              <a:rPr lang="en-US" sz="800">
                <a:solidFill>
                  <a:srgbClr val="F5844C"/>
                </a:solidFill>
                <a:highlight>
                  <a:srgbClr val="FFFFFF"/>
                </a:highlight>
              </a:rPr>
              <a:t> name</a:t>
            </a:r>
            <a:r>
              <a:rPr lang="en-US" sz="800">
                <a:solidFill>
                  <a:srgbClr val="FF8040"/>
                </a:solidFill>
                <a:highlight>
                  <a:srgbClr val="FFFFFF"/>
                </a:highlight>
              </a:rPr>
              <a:t>=</a:t>
            </a:r>
            <a:r>
              <a:rPr lang="en-US" sz="800">
                <a:solidFill>
                  <a:srgbClr val="993300"/>
                </a:solidFill>
                <a:highlight>
                  <a:srgbClr val="FFFFFF"/>
                </a:highlight>
              </a:rPr>
              <a:t>"Three"</a:t>
            </a:r>
            <a:r>
              <a:rPr lang="en-US" sz="800">
                <a:solidFill>
                  <a:srgbClr val="F5844C"/>
                </a:solidFill>
                <a:highlight>
                  <a:srgbClr val="FFFFFF"/>
                </a:highlight>
              </a:rPr>
              <a:t> type</a:t>
            </a:r>
            <a:r>
              <a:rPr lang="en-US" sz="800">
                <a:solidFill>
                  <a:srgbClr val="FF8040"/>
                </a:solidFill>
                <a:highlight>
                  <a:srgbClr val="FFFFFF"/>
                </a:highlight>
              </a:rPr>
              <a:t>=</a:t>
            </a:r>
            <a:r>
              <a:rPr lang="en-US" sz="800">
                <a:solidFill>
                  <a:srgbClr val="993300"/>
                </a:solidFill>
                <a:highlight>
                  <a:srgbClr val="FFFFFF"/>
                </a:highlight>
              </a:rPr>
              <a:t>"unsignedint3"</a:t>
            </a:r>
            <a:br>
              <a:rPr lang="en-US" sz="800">
                <a:solidFill>
                  <a:srgbClr val="000000"/>
                </a:solidFill>
                <a:highlight>
                  <a:srgbClr val="FFFFFF"/>
                </a:highlight>
              </a:rPr>
            </a:br>
            <a:r>
              <a:rPr lang="en-US" sz="800">
                <a:solidFill>
                  <a:srgbClr val="F5844C"/>
                </a:solidFill>
                <a:highlight>
                  <a:srgbClr val="FFFFFF"/>
                </a:highlight>
              </a:rPr>
              <a:t>                </a:t>
            </a:r>
            <a:r>
              <a:rPr lang="en-US" sz="800">
                <a:solidFill>
                  <a:srgbClr val="F5844C"/>
                </a:solidFill>
                <a:highlight>
                  <a:srgbClr val="FFFF00"/>
                </a:highlight>
              </a:rPr>
              <a:t>dfdl:bitOrder</a:t>
            </a:r>
            <a:r>
              <a:rPr lang="en-US" sz="800">
                <a:solidFill>
                  <a:srgbClr val="FF8040"/>
                </a:solidFill>
                <a:highlight>
                  <a:srgbClr val="FFFF00"/>
                </a:highlight>
              </a:rPr>
              <a:t>=</a:t>
            </a:r>
            <a:r>
              <a:rPr lang="en-US" sz="800">
                <a:solidFill>
                  <a:srgbClr val="993300"/>
                </a:solidFill>
                <a:highlight>
                  <a:srgbClr val="FFFF00"/>
                </a:highlight>
              </a:rPr>
              <a:t>"leastSignificantBitFirst"</a:t>
            </a:r>
            <a:r>
              <a:rPr lang="en-US" sz="800">
                <a:solidFill>
                  <a:srgbClr val="F5844C"/>
                </a:solidFill>
                <a:highlight>
                  <a:srgbClr val="FFFFFF"/>
                </a:highlight>
              </a:rPr>
              <a:t> </a:t>
            </a:r>
            <a:br>
              <a:rPr lang="en-US" sz="800">
                <a:solidFill>
                  <a:srgbClr val="000000"/>
                </a:solidFill>
                <a:highlight>
                  <a:srgbClr val="FFFFFF"/>
                </a:highlight>
              </a:rPr>
            </a:br>
            <a:r>
              <a:rPr lang="en-US" sz="800">
                <a:solidFill>
                  <a:srgbClr val="F5844C"/>
                </a:solidFill>
                <a:highlight>
                  <a:srgbClr val="FFFFFF"/>
                </a:highlight>
              </a:rPr>
              <a:t>                dfdl:lengthUnits</a:t>
            </a:r>
            <a:r>
              <a:rPr lang="en-US" sz="800">
                <a:solidFill>
                  <a:srgbClr val="FF8040"/>
                </a:solidFill>
                <a:highlight>
                  <a:srgbClr val="FFFFFF"/>
                </a:highlight>
              </a:rPr>
              <a:t>=</a:t>
            </a:r>
            <a:r>
              <a:rPr lang="en-US" sz="800">
                <a:solidFill>
                  <a:srgbClr val="993300"/>
                </a:solidFill>
                <a:highlight>
                  <a:srgbClr val="FFFFFF"/>
                </a:highlight>
              </a:rPr>
              <a:t>"bits"</a:t>
            </a:r>
            <a:r>
              <a:rPr lang="en-US" sz="800">
                <a:solidFill>
                  <a:srgbClr val="F5844C"/>
                </a:solidFill>
                <a:highlight>
                  <a:srgbClr val="FFFFFF"/>
                </a:highlight>
              </a:rPr>
              <a:t> </a:t>
            </a:r>
            <a:br>
              <a:rPr lang="en-US" sz="800">
                <a:solidFill>
                  <a:srgbClr val="000000"/>
                </a:solidFill>
                <a:highlight>
                  <a:srgbClr val="FFFFFF"/>
                </a:highlight>
              </a:rPr>
            </a:br>
            <a:r>
              <a:rPr lang="en-US" sz="800">
                <a:solidFill>
                  <a:srgbClr val="F5844C"/>
                </a:solidFill>
                <a:highlight>
                  <a:srgbClr val="FFFFFF"/>
                </a:highlight>
              </a:rPr>
              <a:t>                dfdl:alignment</a:t>
            </a:r>
            <a:r>
              <a:rPr lang="en-US" sz="800">
                <a:solidFill>
                  <a:srgbClr val="FF8040"/>
                </a:solidFill>
                <a:highlight>
                  <a:srgbClr val="FFFFFF"/>
                </a:highlight>
              </a:rPr>
              <a:t>=</a:t>
            </a:r>
            <a:r>
              <a:rPr lang="en-US" sz="800">
                <a:solidFill>
                  <a:srgbClr val="993300"/>
                </a:solidFill>
                <a:highlight>
                  <a:srgbClr val="FFFFFF"/>
                </a:highlight>
              </a:rPr>
              <a:t>"1"</a:t>
            </a:r>
            <a:br>
              <a:rPr lang="en-US" sz="800">
                <a:solidFill>
                  <a:srgbClr val="000000"/>
                </a:solidFill>
                <a:highlight>
                  <a:srgbClr val="FFFFFF"/>
                </a:highlight>
              </a:rPr>
            </a:br>
            <a:r>
              <a:rPr lang="en-US" sz="800">
                <a:solidFill>
                  <a:srgbClr val="F5844C"/>
                </a:solidFill>
                <a:highlight>
                  <a:srgbClr val="FFFFFF"/>
                </a:highlight>
              </a:rPr>
              <a:t>                dfdl:alignmentUnits</a:t>
            </a:r>
            <a:r>
              <a:rPr lang="en-US" sz="800">
                <a:solidFill>
                  <a:srgbClr val="FF8040"/>
                </a:solidFill>
                <a:highlight>
                  <a:srgbClr val="FFFFFF"/>
                </a:highlight>
              </a:rPr>
              <a:t>=</a:t>
            </a:r>
            <a:r>
              <a:rPr lang="en-US" sz="800">
                <a:solidFill>
                  <a:srgbClr val="993300"/>
                </a:solidFill>
                <a:highlight>
                  <a:srgbClr val="FFFFFF"/>
                </a:highlight>
              </a:rPr>
              <a:t>"bits"</a:t>
            </a:r>
            <a:br>
              <a:rPr lang="en-US" sz="800">
                <a:solidFill>
                  <a:srgbClr val="000000"/>
                </a:solidFill>
                <a:highlight>
                  <a:srgbClr val="FFFFFF"/>
                </a:highlight>
              </a:rPr>
            </a:br>
            <a:r>
              <a:rPr lang="en-US" sz="800">
                <a:solidFill>
                  <a:srgbClr val="F5844C"/>
                </a:solidFill>
                <a:highlight>
                  <a:srgbClr val="FFFFFF"/>
                </a:highlight>
              </a:rPr>
              <a:t>                dfdl:representation</a:t>
            </a:r>
            <a:r>
              <a:rPr lang="en-US" sz="800">
                <a:solidFill>
                  <a:srgbClr val="FF8040"/>
                </a:solidFill>
                <a:highlight>
                  <a:srgbClr val="FFFFFF"/>
                </a:highlight>
              </a:rPr>
              <a:t>=</a:t>
            </a:r>
            <a:r>
              <a:rPr lang="en-US" sz="800">
                <a:solidFill>
                  <a:srgbClr val="993300"/>
                </a:solidFill>
                <a:highlight>
                  <a:srgbClr val="FFFFFF"/>
                </a:highlight>
              </a:rPr>
              <a:t>"binary"</a:t>
            </a:r>
            <a:br>
              <a:rPr lang="en-US" sz="800">
                <a:solidFill>
                  <a:srgbClr val="000000"/>
                </a:solidFill>
                <a:highlight>
                  <a:srgbClr val="FFFFFF"/>
                </a:highlight>
              </a:rPr>
            </a:br>
            <a:r>
              <a:rPr lang="en-US" sz="800">
                <a:solidFill>
                  <a:srgbClr val="F5844C"/>
                </a:solidFill>
                <a:highlight>
                  <a:srgbClr val="FFFFFF"/>
                </a:highlight>
              </a:rPr>
              <a:t>                dfdl:binaryNumberRep</a:t>
            </a:r>
            <a:r>
              <a:rPr lang="en-US" sz="800">
                <a:solidFill>
                  <a:srgbClr val="FF8040"/>
                </a:solidFill>
                <a:highlight>
                  <a:srgbClr val="FFFFFF"/>
                </a:highlight>
              </a:rPr>
              <a:t>=</a:t>
            </a:r>
            <a:r>
              <a:rPr lang="en-US" sz="800">
                <a:solidFill>
                  <a:srgbClr val="993300"/>
                </a:solidFill>
                <a:highlight>
                  <a:srgbClr val="FFFFFF"/>
                </a:highlight>
              </a:rPr>
              <a:t>"binary"</a:t>
            </a:r>
            <a:br>
              <a:rPr lang="en-US" sz="800">
                <a:solidFill>
                  <a:srgbClr val="000000"/>
                </a:solidFill>
                <a:highlight>
                  <a:srgbClr val="FFFFFF"/>
                </a:highlight>
              </a:rPr>
            </a:br>
            <a:r>
              <a:rPr lang="en-US" sz="800">
                <a:solidFill>
                  <a:srgbClr val="F5844C"/>
                </a:solidFill>
                <a:highlight>
                  <a:srgbClr val="FFFFFF"/>
                </a:highlight>
              </a:rPr>
              <a:t>            </a:t>
            </a:r>
            <a:r>
              <a:rPr lang="en-US" sz="800">
                <a:solidFill>
                  <a:srgbClr val="000096"/>
                </a:solidFill>
                <a:highlight>
                  <a:srgbClr val="FFFFFF"/>
                </a:highlight>
              </a:rPr>
              <a:t>/&gt;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3296"/>
                </a:solidFill>
                <a:highlight>
                  <a:srgbClr val="FFFFFF"/>
                </a:highlight>
              </a:rPr>
              <a:t>&lt;/xs:sequence&gt;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3296"/>
                </a:solidFill>
                <a:highlight>
                  <a:srgbClr val="FFFFFF"/>
                </a:highlight>
              </a:rPr>
              <a:t>&lt;/xs:complexType&gt;</a:t>
            </a:r>
            <a:br>
              <a:rPr lang="en-US" sz="800">
                <a:solidFill>
                  <a:srgbClr val="000000"/>
                </a:solidFill>
                <a:highlight>
                  <a:srgbClr val="FFFFFF"/>
                </a:highlight>
              </a:rPr>
            </a:br>
            <a:r>
              <a:rPr lang="en-US" sz="800">
                <a:solidFill>
                  <a:srgbClr val="003296"/>
                </a:solidFill>
                <a:highlight>
                  <a:srgbClr val="FFFFFF"/>
                </a:highlight>
              </a:rPr>
              <a:t>&lt;/xs:element&gt;</a:t>
            </a:r>
            <a:endParaRPr lang="en-US" sz="800"/>
          </a:p>
        </p:txBody>
      </p:sp>
      <p:cxnSp>
        <p:nvCxnSpPr>
          <p:cNvPr id="8" name="Straight Arrow Connector 7">
            <a:extLst>
              <a:ext uri="{FF2B5EF4-FFF2-40B4-BE49-F238E27FC236}">
                <a16:creationId xmlns:a16="http://schemas.microsoft.com/office/drawing/2014/main" id="{D4FC41AF-3A21-4350-B0A6-D91077493B89}"/>
              </a:ext>
            </a:extLst>
          </p:cNvPr>
          <p:cNvCxnSpPr>
            <a:cxnSpLocks/>
          </p:cNvCxnSpPr>
          <p:nvPr/>
        </p:nvCxnSpPr>
        <p:spPr>
          <a:xfrm flipH="1">
            <a:off x="4100251" y="569854"/>
            <a:ext cx="1756574" cy="4509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10ADC02-E95E-4459-9BAF-E02C5C2D13D6}"/>
              </a:ext>
            </a:extLst>
          </p:cNvPr>
          <p:cNvCxnSpPr>
            <a:cxnSpLocks/>
          </p:cNvCxnSpPr>
          <p:nvPr/>
        </p:nvCxnSpPr>
        <p:spPr>
          <a:xfrm>
            <a:off x="2682446" y="4963607"/>
            <a:ext cx="0" cy="5548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6018D91C-DC45-42B0-8FCB-94BA3FA4A7B7}"/>
              </a:ext>
            </a:extLst>
          </p:cNvPr>
          <p:cNvSpPr/>
          <p:nvPr/>
        </p:nvSpPr>
        <p:spPr>
          <a:xfrm>
            <a:off x="1793054" y="5549482"/>
            <a:ext cx="2178452" cy="1169551"/>
          </a:xfrm>
          <a:prstGeom prst="rect">
            <a:avLst/>
          </a:prstGeom>
          <a:ln>
            <a:solidFill>
              <a:schemeClr val="tx1"/>
            </a:solidFill>
          </a:ln>
        </p:spPr>
        <p:txBody>
          <a:bodyPr wrap="square">
            <a:spAutoFit/>
          </a:bodyPr>
          <a:lstStyle/>
          <a:p>
            <a:r>
              <a:rPr lang="en-US" sz="1400">
                <a:solidFill>
                  <a:srgbClr val="000096"/>
                </a:solidFill>
                <a:highlight>
                  <a:srgbClr val="FFFFFF"/>
                </a:highlight>
              </a:rPr>
              <a:t>&lt;Byte&gt;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&lt;One&gt;</a:t>
            </a:r>
            <a:r>
              <a:rPr lang="en-US" sz="1400">
                <a:solidFill>
                  <a:srgbClr val="000000"/>
                </a:solidFill>
                <a:highlight>
                  <a:srgbClr val="FFFFFF"/>
                </a:highlight>
              </a:rPr>
              <a:t>1</a:t>
            </a:r>
            <a:r>
              <a:rPr lang="en-US" sz="1400">
                <a:solidFill>
                  <a:srgbClr val="000096"/>
                </a:solidFill>
                <a:highlight>
                  <a:srgbClr val="FFFFFF"/>
                </a:highlight>
              </a:rPr>
              <a:t>&lt;/One&gt;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&lt;Four&gt;</a:t>
            </a:r>
            <a:r>
              <a:rPr lang="en-US" sz="1400">
                <a:solidFill>
                  <a:srgbClr val="000000"/>
                </a:solidFill>
                <a:highlight>
                  <a:srgbClr val="FFFFFF"/>
                </a:highlight>
              </a:rPr>
              <a:t>12</a:t>
            </a:r>
            <a:r>
              <a:rPr lang="en-US" sz="1400">
                <a:solidFill>
                  <a:srgbClr val="000096"/>
                </a:solidFill>
                <a:highlight>
                  <a:srgbClr val="FFFFFF"/>
                </a:highlight>
              </a:rPr>
              <a:t>&lt;/Four&gt;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&lt;Three&gt;</a:t>
            </a:r>
            <a:r>
              <a:rPr lang="en-US" sz="1400">
                <a:solidFill>
                  <a:srgbClr val="000000"/>
                </a:solidFill>
                <a:highlight>
                  <a:srgbClr val="FFFFFF"/>
                </a:highlight>
              </a:rPr>
              <a:t>2</a:t>
            </a:r>
            <a:r>
              <a:rPr lang="en-US" sz="1400">
                <a:solidFill>
                  <a:srgbClr val="000096"/>
                </a:solidFill>
                <a:highlight>
                  <a:srgbClr val="FFFFFF"/>
                </a:highlight>
              </a:rPr>
              <a:t>&lt;/Three&gt;</a:t>
            </a:r>
            <a:br>
              <a:rPr lang="en-US" sz="1400">
                <a:solidFill>
                  <a:srgbClr val="000000"/>
                </a:solidFill>
                <a:highlight>
                  <a:srgbClr val="FFFFFF"/>
                </a:highlight>
              </a:rPr>
            </a:br>
            <a:r>
              <a:rPr lang="en-US" sz="1400">
                <a:solidFill>
                  <a:srgbClr val="000096"/>
                </a:solidFill>
                <a:highlight>
                  <a:srgbClr val="FFFFFF"/>
                </a:highlight>
              </a:rPr>
              <a:t>&lt;/Byte&gt;</a:t>
            </a:r>
          </a:p>
        </p:txBody>
      </p:sp>
      <p:sp>
        <p:nvSpPr>
          <p:cNvPr id="61" name="Rectangle 60">
            <a:extLst>
              <a:ext uri="{FF2B5EF4-FFF2-40B4-BE49-F238E27FC236}">
                <a16:creationId xmlns:a16="http://schemas.microsoft.com/office/drawing/2014/main" id="{74747AB3-BE41-42C3-AB31-99721A4C82FA}"/>
              </a:ext>
            </a:extLst>
          </p:cNvPr>
          <p:cNvSpPr/>
          <p:nvPr/>
        </p:nvSpPr>
        <p:spPr>
          <a:xfrm>
            <a:off x="7925974" y="1099374"/>
            <a:ext cx="2681338" cy="3785652"/>
          </a:xfrm>
          <a:prstGeom prst="rect">
            <a:avLst/>
          </a:prstGeom>
          <a:ln>
            <a:solidFill>
              <a:schemeClr val="tx1"/>
            </a:solidFill>
          </a:ln>
        </p:spPr>
        <p:txBody>
          <a:bodyPr wrap="square">
            <a:spAutoFit/>
          </a:bodyPr>
          <a:lstStyle/>
          <a:p>
            <a:r>
              <a:rPr lang="en-US" sz="800">
                <a:solidFill>
                  <a:srgbClr val="003296"/>
                </a:solidFill>
                <a:highlight>
                  <a:srgbClr val="FFFFFF"/>
                </a:highlight>
              </a:rPr>
              <a:t>&lt;xs:element</a:t>
            </a:r>
            <a:r>
              <a:rPr lang="en-US" sz="800">
                <a:solidFill>
                  <a:srgbClr val="F5844C"/>
                </a:solidFill>
                <a:highlight>
                  <a:srgbClr val="FFFFFF"/>
                </a:highlight>
              </a:rPr>
              <a:t> name</a:t>
            </a:r>
            <a:r>
              <a:rPr lang="en-US" sz="800">
                <a:solidFill>
                  <a:srgbClr val="FF8040"/>
                </a:solidFill>
                <a:highlight>
                  <a:srgbClr val="FFFFFF"/>
                </a:highlight>
              </a:rPr>
              <a:t>=</a:t>
            </a:r>
            <a:r>
              <a:rPr lang="en-US" sz="800">
                <a:solidFill>
                  <a:srgbClr val="993300"/>
                </a:solidFill>
                <a:highlight>
                  <a:srgbClr val="FFFFFF"/>
                </a:highlight>
              </a:rPr>
              <a:t>"Byte"</a:t>
            </a:r>
            <a:r>
              <a:rPr lang="en-US" sz="800">
                <a:solidFill>
                  <a:srgbClr val="000096"/>
                </a:solidFill>
                <a:highlight>
                  <a:srgbClr val="FFFFFF"/>
                </a:highlight>
              </a:rPr>
              <a:t>&gt;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3296"/>
                </a:solidFill>
                <a:highlight>
                  <a:srgbClr val="FFFFFF"/>
                </a:highlight>
              </a:rPr>
              <a:t>&lt;xs:complexType&gt;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3296"/>
                </a:solidFill>
                <a:highlight>
                  <a:srgbClr val="FFFFFF"/>
                </a:highlight>
              </a:rPr>
              <a:t>&lt;xs:sequence&gt;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3296"/>
                </a:solidFill>
                <a:highlight>
                  <a:srgbClr val="FFFFFF"/>
                </a:highlight>
              </a:rPr>
              <a:t>&lt;xs:element</a:t>
            </a:r>
            <a:r>
              <a:rPr lang="en-US" sz="800">
                <a:solidFill>
                  <a:srgbClr val="F5844C"/>
                </a:solidFill>
                <a:highlight>
                  <a:srgbClr val="FFFFFF"/>
                </a:highlight>
              </a:rPr>
              <a:t> name</a:t>
            </a:r>
            <a:r>
              <a:rPr lang="en-US" sz="800">
                <a:solidFill>
                  <a:srgbClr val="FF8040"/>
                </a:solidFill>
                <a:highlight>
                  <a:srgbClr val="FFFFFF"/>
                </a:highlight>
              </a:rPr>
              <a:t>=</a:t>
            </a:r>
            <a:r>
              <a:rPr lang="en-US" sz="800">
                <a:solidFill>
                  <a:srgbClr val="993300"/>
                </a:solidFill>
                <a:highlight>
                  <a:srgbClr val="FFFFFF"/>
                </a:highlight>
              </a:rPr>
              <a:t>"One"</a:t>
            </a:r>
            <a:r>
              <a:rPr lang="en-US" sz="800">
                <a:solidFill>
                  <a:srgbClr val="F5844C"/>
                </a:solidFill>
                <a:highlight>
                  <a:srgbClr val="FFFFFF"/>
                </a:highlight>
              </a:rPr>
              <a:t> type</a:t>
            </a:r>
            <a:r>
              <a:rPr lang="en-US" sz="800">
                <a:solidFill>
                  <a:srgbClr val="FF8040"/>
                </a:solidFill>
                <a:highlight>
                  <a:srgbClr val="FFFFFF"/>
                </a:highlight>
              </a:rPr>
              <a:t>=</a:t>
            </a:r>
            <a:r>
              <a:rPr lang="en-US" sz="800">
                <a:solidFill>
                  <a:srgbClr val="993300"/>
                </a:solidFill>
                <a:highlight>
                  <a:srgbClr val="FFFFFF"/>
                </a:highlight>
              </a:rPr>
              <a:t>"unsignedint1"</a:t>
            </a:r>
            <a:r>
              <a:rPr lang="en-US" sz="800">
                <a:solidFill>
                  <a:srgbClr val="F5844C"/>
                </a:solidFill>
                <a:highlight>
                  <a:srgbClr val="FFFFFF"/>
                </a:highlight>
              </a:rPr>
              <a:t> </a:t>
            </a:r>
            <a:br>
              <a:rPr lang="en-US" sz="800">
                <a:solidFill>
                  <a:srgbClr val="000000"/>
                </a:solidFill>
                <a:highlight>
                  <a:srgbClr val="FFFFFF"/>
                </a:highlight>
              </a:rPr>
            </a:br>
            <a:r>
              <a:rPr lang="en-US" sz="800">
                <a:solidFill>
                  <a:srgbClr val="F5844C"/>
                </a:solidFill>
                <a:highlight>
                  <a:srgbClr val="FFFFFF"/>
                </a:highlight>
              </a:rPr>
              <a:t>                </a:t>
            </a:r>
            <a:r>
              <a:rPr lang="en-US" sz="800">
                <a:solidFill>
                  <a:srgbClr val="F5844C"/>
                </a:solidFill>
                <a:highlight>
                  <a:srgbClr val="FFFF00"/>
                </a:highlight>
              </a:rPr>
              <a:t>dfdl:bitOrder</a:t>
            </a:r>
            <a:r>
              <a:rPr lang="en-US" sz="800">
                <a:solidFill>
                  <a:srgbClr val="FF8040"/>
                </a:solidFill>
                <a:highlight>
                  <a:srgbClr val="FFFF00"/>
                </a:highlight>
              </a:rPr>
              <a:t>=</a:t>
            </a:r>
            <a:r>
              <a:rPr lang="en-US" sz="800">
                <a:solidFill>
                  <a:srgbClr val="993300"/>
                </a:solidFill>
                <a:highlight>
                  <a:srgbClr val="FFFF00"/>
                </a:highlight>
              </a:rPr>
              <a:t>"mostSignificantBitFirst"</a:t>
            </a:r>
            <a:r>
              <a:rPr lang="en-US" sz="800">
                <a:solidFill>
                  <a:srgbClr val="F5844C"/>
                </a:solidFill>
                <a:highlight>
                  <a:srgbClr val="FFFF00"/>
                </a:highlight>
              </a:rPr>
              <a:t> </a:t>
            </a:r>
            <a:br>
              <a:rPr lang="en-US" sz="800">
                <a:solidFill>
                  <a:srgbClr val="000000"/>
                </a:solidFill>
                <a:highlight>
                  <a:srgbClr val="FFFFFF"/>
                </a:highlight>
              </a:rPr>
            </a:br>
            <a:r>
              <a:rPr lang="en-US" sz="800">
                <a:solidFill>
                  <a:srgbClr val="F5844C"/>
                </a:solidFill>
                <a:highlight>
                  <a:srgbClr val="FFFFFF"/>
                </a:highlight>
              </a:rPr>
              <a:t>                dfdl:lengthUnits</a:t>
            </a:r>
            <a:r>
              <a:rPr lang="en-US" sz="800">
                <a:solidFill>
                  <a:srgbClr val="FF8040"/>
                </a:solidFill>
                <a:highlight>
                  <a:srgbClr val="FFFFFF"/>
                </a:highlight>
              </a:rPr>
              <a:t>=</a:t>
            </a:r>
            <a:r>
              <a:rPr lang="en-US" sz="800">
                <a:solidFill>
                  <a:srgbClr val="993300"/>
                </a:solidFill>
                <a:highlight>
                  <a:srgbClr val="FFFFFF"/>
                </a:highlight>
              </a:rPr>
              <a:t>"bits"</a:t>
            </a:r>
            <a:r>
              <a:rPr lang="en-US" sz="800">
                <a:solidFill>
                  <a:srgbClr val="F5844C"/>
                </a:solidFill>
                <a:highlight>
                  <a:srgbClr val="FFFFFF"/>
                </a:highlight>
              </a:rPr>
              <a:t> </a:t>
            </a:r>
            <a:br>
              <a:rPr lang="en-US" sz="800">
                <a:solidFill>
                  <a:srgbClr val="000000"/>
                </a:solidFill>
                <a:highlight>
                  <a:srgbClr val="FFFFFF"/>
                </a:highlight>
              </a:rPr>
            </a:br>
            <a:r>
              <a:rPr lang="en-US" sz="800">
                <a:solidFill>
                  <a:srgbClr val="F5844C"/>
                </a:solidFill>
                <a:highlight>
                  <a:srgbClr val="FFFFFF"/>
                </a:highlight>
              </a:rPr>
              <a:t>                dfdl:alignment</a:t>
            </a:r>
            <a:r>
              <a:rPr lang="en-US" sz="800">
                <a:solidFill>
                  <a:srgbClr val="FF8040"/>
                </a:solidFill>
                <a:highlight>
                  <a:srgbClr val="FFFFFF"/>
                </a:highlight>
              </a:rPr>
              <a:t>=</a:t>
            </a:r>
            <a:r>
              <a:rPr lang="en-US" sz="800">
                <a:solidFill>
                  <a:srgbClr val="993300"/>
                </a:solidFill>
                <a:highlight>
                  <a:srgbClr val="FFFFFF"/>
                </a:highlight>
              </a:rPr>
              <a:t>"1"</a:t>
            </a:r>
            <a:br>
              <a:rPr lang="en-US" sz="800">
                <a:solidFill>
                  <a:srgbClr val="000000"/>
                </a:solidFill>
                <a:highlight>
                  <a:srgbClr val="FFFFFF"/>
                </a:highlight>
              </a:rPr>
            </a:br>
            <a:r>
              <a:rPr lang="en-US" sz="800">
                <a:solidFill>
                  <a:srgbClr val="F5844C"/>
                </a:solidFill>
                <a:highlight>
                  <a:srgbClr val="FFFFFF"/>
                </a:highlight>
              </a:rPr>
              <a:t>                dfdl:alignmentUnits</a:t>
            </a:r>
            <a:r>
              <a:rPr lang="en-US" sz="800">
                <a:solidFill>
                  <a:srgbClr val="FF8040"/>
                </a:solidFill>
                <a:highlight>
                  <a:srgbClr val="FFFFFF"/>
                </a:highlight>
              </a:rPr>
              <a:t>=</a:t>
            </a:r>
            <a:r>
              <a:rPr lang="en-US" sz="800">
                <a:solidFill>
                  <a:srgbClr val="993300"/>
                </a:solidFill>
                <a:highlight>
                  <a:srgbClr val="FFFFFF"/>
                </a:highlight>
              </a:rPr>
              <a:t>"bits"</a:t>
            </a:r>
            <a:br>
              <a:rPr lang="en-US" sz="800">
                <a:solidFill>
                  <a:srgbClr val="000000"/>
                </a:solidFill>
                <a:highlight>
                  <a:srgbClr val="FFFFFF"/>
                </a:highlight>
              </a:rPr>
            </a:br>
            <a:r>
              <a:rPr lang="en-US" sz="800">
                <a:solidFill>
                  <a:srgbClr val="F5844C"/>
                </a:solidFill>
                <a:highlight>
                  <a:srgbClr val="FFFFFF"/>
                </a:highlight>
              </a:rPr>
              <a:t>                dfdl:representation</a:t>
            </a:r>
            <a:r>
              <a:rPr lang="en-US" sz="800">
                <a:solidFill>
                  <a:srgbClr val="FF8040"/>
                </a:solidFill>
                <a:highlight>
                  <a:srgbClr val="FFFFFF"/>
                </a:highlight>
              </a:rPr>
              <a:t>=</a:t>
            </a:r>
            <a:r>
              <a:rPr lang="en-US" sz="800">
                <a:solidFill>
                  <a:srgbClr val="993300"/>
                </a:solidFill>
                <a:highlight>
                  <a:srgbClr val="FFFFFF"/>
                </a:highlight>
              </a:rPr>
              <a:t>"binary"</a:t>
            </a:r>
            <a:br>
              <a:rPr lang="en-US" sz="800">
                <a:solidFill>
                  <a:srgbClr val="000000"/>
                </a:solidFill>
                <a:highlight>
                  <a:srgbClr val="FFFFFF"/>
                </a:highlight>
              </a:rPr>
            </a:br>
            <a:r>
              <a:rPr lang="en-US" sz="800">
                <a:solidFill>
                  <a:srgbClr val="F5844C"/>
                </a:solidFill>
                <a:highlight>
                  <a:srgbClr val="FFFFFF"/>
                </a:highlight>
              </a:rPr>
              <a:t>                dfdl:binaryNumberRep</a:t>
            </a:r>
            <a:r>
              <a:rPr lang="en-US" sz="800">
                <a:solidFill>
                  <a:srgbClr val="FF8040"/>
                </a:solidFill>
                <a:highlight>
                  <a:srgbClr val="FFFFFF"/>
                </a:highlight>
              </a:rPr>
              <a:t>=</a:t>
            </a:r>
            <a:r>
              <a:rPr lang="en-US" sz="800">
                <a:solidFill>
                  <a:srgbClr val="993300"/>
                </a:solidFill>
                <a:highlight>
                  <a:srgbClr val="FFFFFF"/>
                </a:highlight>
              </a:rPr>
              <a:t>"binary"</a:t>
            </a:r>
            <a:br>
              <a:rPr lang="en-US" sz="800">
                <a:solidFill>
                  <a:srgbClr val="000000"/>
                </a:solidFill>
                <a:highlight>
                  <a:srgbClr val="FFFFFF"/>
                </a:highlight>
              </a:rPr>
            </a:br>
            <a:r>
              <a:rPr lang="en-US" sz="800">
                <a:solidFill>
                  <a:srgbClr val="F5844C"/>
                </a:solidFill>
                <a:highlight>
                  <a:srgbClr val="FFFFFF"/>
                </a:highlight>
              </a:rPr>
              <a:t>            </a:t>
            </a:r>
            <a:r>
              <a:rPr lang="en-US" sz="800">
                <a:solidFill>
                  <a:srgbClr val="000096"/>
                </a:solidFill>
                <a:highlight>
                  <a:srgbClr val="FFFFFF"/>
                </a:highlight>
              </a:rPr>
              <a:t>/&gt;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3296"/>
                </a:solidFill>
                <a:highlight>
                  <a:srgbClr val="FFFFFF"/>
                </a:highlight>
              </a:rPr>
              <a:t>&lt;xs:element</a:t>
            </a:r>
            <a:r>
              <a:rPr lang="en-US" sz="800">
                <a:solidFill>
                  <a:srgbClr val="F5844C"/>
                </a:solidFill>
                <a:highlight>
                  <a:srgbClr val="FFFFFF"/>
                </a:highlight>
              </a:rPr>
              <a:t> name</a:t>
            </a:r>
            <a:r>
              <a:rPr lang="en-US" sz="800">
                <a:solidFill>
                  <a:srgbClr val="FF8040"/>
                </a:solidFill>
                <a:highlight>
                  <a:srgbClr val="FFFFFF"/>
                </a:highlight>
              </a:rPr>
              <a:t>=</a:t>
            </a:r>
            <a:r>
              <a:rPr lang="en-US" sz="800">
                <a:solidFill>
                  <a:srgbClr val="993300"/>
                </a:solidFill>
                <a:highlight>
                  <a:srgbClr val="FFFFFF"/>
                </a:highlight>
              </a:rPr>
              <a:t>"Four"</a:t>
            </a:r>
            <a:r>
              <a:rPr lang="en-US" sz="800">
                <a:solidFill>
                  <a:srgbClr val="F5844C"/>
                </a:solidFill>
                <a:highlight>
                  <a:srgbClr val="FFFFFF"/>
                </a:highlight>
              </a:rPr>
              <a:t> type</a:t>
            </a:r>
            <a:r>
              <a:rPr lang="en-US" sz="800">
                <a:solidFill>
                  <a:srgbClr val="FF8040"/>
                </a:solidFill>
                <a:highlight>
                  <a:srgbClr val="FFFFFF"/>
                </a:highlight>
              </a:rPr>
              <a:t>=</a:t>
            </a:r>
            <a:r>
              <a:rPr lang="en-US" sz="800">
                <a:solidFill>
                  <a:srgbClr val="993300"/>
                </a:solidFill>
                <a:highlight>
                  <a:srgbClr val="FFFFFF"/>
                </a:highlight>
              </a:rPr>
              <a:t>"unsignedint4"</a:t>
            </a:r>
            <a:br>
              <a:rPr lang="en-US" sz="800">
                <a:solidFill>
                  <a:srgbClr val="000000"/>
                </a:solidFill>
                <a:highlight>
                  <a:srgbClr val="FFFFFF"/>
                </a:highlight>
              </a:rPr>
            </a:br>
            <a:r>
              <a:rPr lang="en-US" sz="800">
                <a:solidFill>
                  <a:srgbClr val="F5844C"/>
                </a:solidFill>
                <a:highlight>
                  <a:srgbClr val="FFFFFF"/>
                </a:highlight>
              </a:rPr>
              <a:t>                </a:t>
            </a:r>
            <a:r>
              <a:rPr lang="en-US" sz="800">
                <a:solidFill>
                  <a:srgbClr val="F5844C"/>
                </a:solidFill>
                <a:highlight>
                  <a:srgbClr val="FFFF00"/>
                </a:highlight>
              </a:rPr>
              <a:t>dfdl:bitOrder</a:t>
            </a:r>
            <a:r>
              <a:rPr lang="en-US" sz="800">
                <a:solidFill>
                  <a:srgbClr val="FF8040"/>
                </a:solidFill>
                <a:highlight>
                  <a:srgbClr val="FFFF00"/>
                </a:highlight>
              </a:rPr>
              <a:t>=</a:t>
            </a:r>
            <a:r>
              <a:rPr lang="en-US" sz="800">
                <a:solidFill>
                  <a:srgbClr val="993300"/>
                </a:solidFill>
                <a:highlight>
                  <a:srgbClr val="FFFF00"/>
                </a:highlight>
              </a:rPr>
              <a:t>"mostSignificantBitFirst"</a:t>
            </a:r>
            <a:r>
              <a:rPr lang="en-US" sz="800">
                <a:solidFill>
                  <a:srgbClr val="F5844C"/>
                </a:solidFill>
                <a:highlight>
                  <a:srgbClr val="FFFFFF"/>
                </a:highlight>
              </a:rPr>
              <a:t> </a:t>
            </a:r>
            <a:br>
              <a:rPr lang="en-US" sz="800">
                <a:solidFill>
                  <a:srgbClr val="000000"/>
                </a:solidFill>
                <a:highlight>
                  <a:srgbClr val="FFFFFF"/>
                </a:highlight>
              </a:rPr>
            </a:br>
            <a:r>
              <a:rPr lang="en-US" sz="800">
                <a:solidFill>
                  <a:srgbClr val="F5844C"/>
                </a:solidFill>
                <a:highlight>
                  <a:srgbClr val="FFFFFF"/>
                </a:highlight>
              </a:rPr>
              <a:t>                dfdl:lengthUnits</a:t>
            </a:r>
            <a:r>
              <a:rPr lang="en-US" sz="800">
                <a:solidFill>
                  <a:srgbClr val="FF8040"/>
                </a:solidFill>
                <a:highlight>
                  <a:srgbClr val="FFFFFF"/>
                </a:highlight>
              </a:rPr>
              <a:t>=</a:t>
            </a:r>
            <a:r>
              <a:rPr lang="en-US" sz="800">
                <a:solidFill>
                  <a:srgbClr val="993300"/>
                </a:solidFill>
                <a:highlight>
                  <a:srgbClr val="FFFFFF"/>
                </a:highlight>
              </a:rPr>
              <a:t>"bits"</a:t>
            </a:r>
            <a:r>
              <a:rPr lang="en-US" sz="800">
                <a:solidFill>
                  <a:srgbClr val="F5844C"/>
                </a:solidFill>
                <a:highlight>
                  <a:srgbClr val="FFFFFF"/>
                </a:highlight>
              </a:rPr>
              <a:t> </a:t>
            </a:r>
            <a:br>
              <a:rPr lang="en-US" sz="800">
                <a:solidFill>
                  <a:srgbClr val="000000"/>
                </a:solidFill>
                <a:highlight>
                  <a:srgbClr val="FFFFFF"/>
                </a:highlight>
              </a:rPr>
            </a:br>
            <a:r>
              <a:rPr lang="en-US" sz="800">
                <a:solidFill>
                  <a:srgbClr val="F5844C"/>
                </a:solidFill>
                <a:highlight>
                  <a:srgbClr val="FFFFFF"/>
                </a:highlight>
              </a:rPr>
              <a:t>                dfdl:alignment</a:t>
            </a:r>
            <a:r>
              <a:rPr lang="en-US" sz="800">
                <a:solidFill>
                  <a:srgbClr val="FF8040"/>
                </a:solidFill>
                <a:highlight>
                  <a:srgbClr val="FFFFFF"/>
                </a:highlight>
              </a:rPr>
              <a:t>=</a:t>
            </a:r>
            <a:r>
              <a:rPr lang="en-US" sz="800">
                <a:solidFill>
                  <a:srgbClr val="993300"/>
                </a:solidFill>
                <a:highlight>
                  <a:srgbClr val="FFFFFF"/>
                </a:highlight>
              </a:rPr>
              <a:t>"1"</a:t>
            </a:r>
            <a:br>
              <a:rPr lang="en-US" sz="800">
                <a:solidFill>
                  <a:srgbClr val="000000"/>
                </a:solidFill>
                <a:highlight>
                  <a:srgbClr val="FFFFFF"/>
                </a:highlight>
              </a:rPr>
            </a:br>
            <a:r>
              <a:rPr lang="en-US" sz="800">
                <a:solidFill>
                  <a:srgbClr val="F5844C"/>
                </a:solidFill>
                <a:highlight>
                  <a:srgbClr val="FFFFFF"/>
                </a:highlight>
              </a:rPr>
              <a:t>                dfdl:alignmentUnits</a:t>
            </a:r>
            <a:r>
              <a:rPr lang="en-US" sz="800">
                <a:solidFill>
                  <a:srgbClr val="FF8040"/>
                </a:solidFill>
                <a:highlight>
                  <a:srgbClr val="FFFFFF"/>
                </a:highlight>
              </a:rPr>
              <a:t>=</a:t>
            </a:r>
            <a:r>
              <a:rPr lang="en-US" sz="800">
                <a:solidFill>
                  <a:srgbClr val="993300"/>
                </a:solidFill>
                <a:highlight>
                  <a:srgbClr val="FFFFFF"/>
                </a:highlight>
              </a:rPr>
              <a:t>"bits"</a:t>
            </a:r>
            <a:br>
              <a:rPr lang="en-US" sz="800">
                <a:solidFill>
                  <a:srgbClr val="000000"/>
                </a:solidFill>
                <a:highlight>
                  <a:srgbClr val="FFFFFF"/>
                </a:highlight>
              </a:rPr>
            </a:br>
            <a:r>
              <a:rPr lang="en-US" sz="800">
                <a:solidFill>
                  <a:srgbClr val="F5844C"/>
                </a:solidFill>
                <a:highlight>
                  <a:srgbClr val="FFFFFF"/>
                </a:highlight>
              </a:rPr>
              <a:t>                dfdl:representation</a:t>
            </a:r>
            <a:r>
              <a:rPr lang="en-US" sz="800">
                <a:solidFill>
                  <a:srgbClr val="FF8040"/>
                </a:solidFill>
                <a:highlight>
                  <a:srgbClr val="FFFFFF"/>
                </a:highlight>
              </a:rPr>
              <a:t>=</a:t>
            </a:r>
            <a:r>
              <a:rPr lang="en-US" sz="800">
                <a:solidFill>
                  <a:srgbClr val="993300"/>
                </a:solidFill>
                <a:highlight>
                  <a:srgbClr val="FFFFFF"/>
                </a:highlight>
              </a:rPr>
              <a:t>"binary"</a:t>
            </a:r>
            <a:br>
              <a:rPr lang="en-US" sz="800">
                <a:solidFill>
                  <a:srgbClr val="000000"/>
                </a:solidFill>
                <a:highlight>
                  <a:srgbClr val="FFFFFF"/>
                </a:highlight>
              </a:rPr>
            </a:br>
            <a:r>
              <a:rPr lang="en-US" sz="800">
                <a:solidFill>
                  <a:srgbClr val="F5844C"/>
                </a:solidFill>
                <a:highlight>
                  <a:srgbClr val="FFFFFF"/>
                </a:highlight>
              </a:rPr>
              <a:t>                dfdl:binaryNumberRep</a:t>
            </a:r>
            <a:r>
              <a:rPr lang="en-US" sz="800">
                <a:solidFill>
                  <a:srgbClr val="FF8040"/>
                </a:solidFill>
                <a:highlight>
                  <a:srgbClr val="FFFFFF"/>
                </a:highlight>
              </a:rPr>
              <a:t>=</a:t>
            </a:r>
            <a:r>
              <a:rPr lang="en-US" sz="800">
                <a:solidFill>
                  <a:srgbClr val="993300"/>
                </a:solidFill>
                <a:highlight>
                  <a:srgbClr val="FFFFFF"/>
                </a:highlight>
              </a:rPr>
              <a:t>"binary"</a:t>
            </a:r>
            <a:br>
              <a:rPr lang="en-US" sz="800">
                <a:solidFill>
                  <a:srgbClr val="000000"/>
                </a:solidFill>
                <a:highlight>
                  <a:srgbClr val="FFFFFF"/>
                </a:highlight>
              </a:rPr>
            </a:br>
            <a:r>
              <a:rPr lang="en-US" sz="800">
                <a:solidFill>
                  <a:srgbClr val="F5844C"/>
                </a:solidFill>
                <a:highlight>
                  <a:srgbClr val="FFFFFF"/>
                </a:highlight>
              </a:rPr>
              <a:t>            </a:t>
            </a:r>
            <a:r>
              <a:rPr lang="en-US" sz="800">
                <a:solidFill>
                  <a:srgbClr val="000096"/>
                </a:solidFill>
                <a:highlight>
                  <a:srgbClr val="FFFFFF"/>
                </a:highlight>
              </a:rPr>
              <a:t>/&gt;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3296"/>
                </a:solidFill>
                <a:highlight>
                  <a:srgbClr val="FFFFFF"/>
                </a:highlight>
              </a:rPr>
              <a:t>&lt;xs:element</a:t>
            </a:r>
            <a:r>
              <a:rPr lang="en-US" sz="800">
                <a:solidFill>
                  <a:srgbClr val="F5844C"/>
                </a:solidFill>
                <a:highlight>
                  <a:srgbClr val="FFFFFF"/>
                </a:highlight>
              </a:rPr>
              <a:t> name</a:t>
            </a:r>
            <a:r>
              <a:rPr lang="en-US" sz="800">
                <a:solidFill>
                  <a:srgbClr val="FF8040"/>
                </a:solidFill>
                <a:highlight>
                  <a:srgbClr val="FFFFFF"/>
                </a:highlight>
              </a:rPr>
              <a:t>=</a:t>
            </a:r>
            <a:r>
              <a:rPr lang="en-US" sz="800">
                <a:solidFill>
                  <a:srgbClr val="993300"/>
                </a:solidFill>
                <a:highlight>
                  <a:srgbClr val="FFFFFF"/>
                </a:highlight>
              </a:rPr>
              <a:t>"Three"</a:t>
            </a:r>
            <a:r>
              <a:rPr lang="en-US" sz="800">
                <a:solidFill>
                  <a:srgbClr val="F5844C"/>
                </a:solidFill>
                <a:highlight>
                  <a:srgbClr val="FFFFFF"/>
                </a:highlight>
              </a:rPr>
              <a:t> type</a:t>
            </a:r>
            <a:r>
              <a:rPr lang="en-US" sz="800">
                <a:solidFill>
                  <a:srgbClr val="FF8040"/>
                </a:solidFill>
                <a:highlight>
                  <a:srgbClr val="FFFFFF"/>
                </a:highlight>
              </a:rPr>
              <a:t>=</a:t>
            </a:r>
            <a:r>
              <a:rPr lang="en-US" sz="800">
                <a:solidFill>
                  <a:srgbClr val="993300"/>
                </a:solidFill>
                <a:highlight>
                  <a:srgbClr val="FFFFFF"/>
                </a:highlight>
              </a:rPr>
              <a:t>"unsignedint3"</a:t>
            </a:r>
            <a:br>
              <a:rPr lang="en-US" sz="800">
                <a:solidFill>
                  <a:srgbClr val="000000"/>
                </a:solidFill>
                <a:highlight>
                  <a:srgbClr val="FFFFFF"/>
                </a:highlight>
              </a:rPr>
            </a:br>
            <a:r>
              <a:rPr lang="en-US" sz="800">
                <a:solidFill>
                  <a:srgbClr val="F5844C"/>
                </a:solidFill>
                <a:highlight>
                  <a:srgbClr val="FFFFFF"/>
                </a:highlight>
              </a:rPr>
              <a:t>                </a:t>
            </a:r>
            <a:r>
              <a:rPr lang="en-US" sz="800">
                <a:solidFill>
                  <a:srgbClr val="F5844C"/>
                </a:solidFill>
                <a:highlight>
                  <a:srgbClr val="FFFF00"/>
                </a:highlight>
              </a:rPr>
              <a:t>dfdl:bitOrder</a:t>
            </a:r>
            <a:r>
              <a:rPr lang="en-US" sz="800">
                <a:solidFill>
                  <a:srgbClr val="FF8040"/>
                </a:solidFill>
                <a:highlight>
                  <a:srgbClr val="FFFF00"/>
                </a:highlight>
              </a:rPr>
              <a:t>=</a:t>
            </a:r>
            <a:r>
              <a:rPr lang="en-US" sz="800">
                <a:solidFill>
                  <a:srgbClr val="993300"/>
                </a:solidFill>
                <a:highlight>
                  <a:srgbClr val="FFFF00"/>
                </a:highlight>
              </a:rPr>
              <a:t>"mostSignificantBitFirst"</a:t>
            </a:r>
            <a:r>
              <a:rPr lang="en-US" sz="800">
                <a:solidFill>
                  <a:srgbClr val="F5844C"/>
                </a:solidFill>
                <a:highlight>
                  <a:srgbClr val="FFFFFF"/>
                </a:highlight>
              </a:rPr>
              <a:t> </a:t>
            </a:r>
            <a:br>
              <a:rPr lang="en-US" sz="800">
                <a:solidFill>
                  <a:srgbClr val="000000"/>
                </a:solidFill>
                <a:highlight>
                  <a:srgbClr val="FFFFFF"/>
                </a:highlight>
              </a:rPr>
            </a:br>
            <a:r>
              <a:rPr lang="en-US" sz="800">
                <a:solidFill>
                  <a:srgbClr val="F5844C"/>
                </a:solidFill>
                <a:highlight>
                  <a:srgbClr val="FFFFFF"/>
                </a:highlight>
              </a:rPr>
              <a:t>                dfdl:lengthUnits</a:t>
            </a:r>
            <a:r>
              <a:rPr lang="en-US" sz="800">
                <a:solidFill>
                  <a:srgbClr val="FF8040"/>
                </a:solidFill>
                <a:highlight>
                  <a:srgbClr val="FFFFFF"/>
                </a:highlight>
              </a:rPr>
              <a:t>=</a:t>
            </a:r>
            <a:r>
              <a:rPr lang="en-US" sz="800">
                <a:solidFill>
                  <a:srgbClr val="993300"/>
                </a:solidFill>
                <a:highlight>
                  <a:srgbClr val="FFFFFF"/>
                </a:highlight>
              </a:rPr>
              <a:t>"bits"</a:t>
            </a:r>
            <a:r>
              <a:rPr lang="en-US" sz="800">
                <a:solidFill>
                  <a:srgbClr val="F5844C"/>
                </a:solidFill>
                <a:highlight>
                  <a:srgbClr val="FFFFFF"/>
                </a:highlight>
              </a:rPr>
              <a:t> </a:t>
            </a:r>
            <a:br>
              <a:rPr lang="en-US" sz="800">
                <a:solidFill>
                  <a:srgbClr val="000000"/>
                </a:solidFill>
                <a:highlight>
                  <a:srgbClr val="FFFFFF"/>
                </a:highlight>
              </a:rPr>
            </a:br>
            <a:r>
              <a:rPr lang="en-US" sz="800">
                <a:solidFill>
                  <a:srgbClr val="F5844C"/>
                </a:solidFill>
                <a:highlight>
                  <a:srgbClr val="FFFFFF"/>
                </a:highlight>
              </a:rPr>
              <a:t>                dfdl:alignment</a:t>
            </a:r>
            <a:r>
              <a:rPr lang="en-US" sz="800">
                <a:solidFill>
                  <a:srgbClr val="FF8040"/>
                </a:solidFill>
                <a:highlight>
                  <a:srgbClr val="FFFFFF"/>
                </a:highlight>
              </a:rPr>
              <a:t>=</a:t>
            </a:r>
            <a:r>
              <a:rPr lang="en-US" sz="800">
                <a:solidFill>
                  <a:srgbClr val="993300"/>
                </a:solidFill>
                <a:highlight>
                  <a:srgbClr val="FFFFFF"/>
                </a:highlight>
              </a:rPr>
              <a:t>"1"</a:t>
            </a:r>
            <a:br>
              <a:rPr lang="en-US" sz="800">
                <a:solidFill>
                  <a:srgbClr val="000000"/>
                </a:solidFill>
                <a:highlight>
                  <a:srgbClr val="FFFFFF"/>
                </a:highlight>
              </a:rPr>
            </a:br>
            <a:r>
              <a:rPr lang="en-US" sz="800">
                <a:solidFill>
                  <a:srgbClr val="F5844C"/>
                </a:solidFill>
                <a:highlight>
                  <a:srgbClr val="FFFFFF"/>
                </a:highlight>
              </a:rPr>
              <a:t>                dfdl:alignmentUnits</a:t>
            </a:r>
            <a:r>
              <a:rPr lang="en-US" sz="800">
                <a:solidFill>
                  <a:srgbClr val="FF8040"/>
                </a:solidFill>
                <a:highlight>
                  <a:srgbClr val="FFFFFF"/>
                </a:highlight>
              </a:rPr>
              <a:t>=</a:t>
            </a:r>
            <a:r>
              <a:rPr lang="en-US" sz="800">
                <a:solidFill>
                  <a:srgbClr val="993300"/>
                </a:solidFill>
                <a:highlight>
                  <a:srgbClr val="FFFFFF"/>
                </a:highlight>
              </a:rPr>
              <a:t>"bits"</a:t>
            </a:r>
            <a:br>
              <a:rPr lang="en-US" sz="800">
                <a:solidFill>
                  <a:srgbClr val="000000"/>
                </a:solidFill>
                <a:highlight>
                  <a:srgbClr val="FFFFFF"/>
                </a:highlight>
              </a:rPr>
            </a:br>
            <a:r>
              <a:rPr lang="en-US" sz="800">
                <a:solidFill>
                  <a:srgbClr val="F5844C"/>
                </a:solidFill>
                <a:highlight>
                  <a:srgbClr val="FFFFFF"/>
                </a:highlight>
              </a:rPr>
              <a:t>                dfdl:representation</a:t>
            </a:r>
            <a:r>
              <a:rPr lang="en-US" sz="800">
                <a:solidFill>
                  <a:srgbClr val="FF8040"/>
                </a:solidFill>
                <a:highlight>
                  <a:srgbClr val="FFFFFF"/>
                </a:highlight>
              </a:rPr>
              <a:t>=</a:t>
            </a:r>
            <a:r>
              <a:rPr lang="en-US" sz="800">
                <a:solidFill>
                  <a:srgbClr val="993300"/>
                </a:solidFill>
                <a:highlight>
                  <a:srgbClr val="FFFFFF"/>
                </a:highlight>
              </a:rPr>
              <a:t>"binary"</a:t>
            </a:r>
            <a:br>
              <a:rPr lang="en-US" sz="800">
                <a:solidFill>
                  <a:srgbClr val="000000"/>
                </a:solidFill>
                <a:highlight>
                  <a:srgbClr val="FFFFFF"/>
                </a:highlight>
              </a:rPr>
            </a:br>
            <a:r>
              <a:rPr lang="en-US" sz="800">
                <a:solidFill>
                  <a:srgbClr val="F5844C"/>
                </a:solidFill>
                <a:highlight>
                  <a:srgbClr val="FFFFFF"/>
                </a:highlight>
              </a:rPr>
              <a:t>                dfdl:binaryNumberRep</a:t>
            </a:r>
            <a:r>
              <a:rPr lang="en-US" sz="800">
                <a:solidFill>
                  <a:srgbClr val="FF8040"/>
                </a:solidFill>
                <a:highlight>
                  <a:srgbClr val="FFFFFF"/>
                </a:highlight>
              </a:rPr>
              <a:t>=</a:t>
            </a:r>
            <a:r>
              <a:rPr lang="en-US" sz="800">
                <a:solidFill>
                  <a:srgbClr val="993300"/>
                </a:solidFill>
                <a:highlight>
                  <a:srgbClr val="FFFFFF"/>
                </a:highlight>
              </a:rPr>
              <a:t>"binary"</a:t>
            </a:r>
            <a:br>
              <a:rPr lang="en-US" sz="800">
                <a:solidFill>
                  <a:srgbClr val="000000"/>
                </a:solidFill>
                <a:highlight>
                  <a:srgbClr val="FFFFFF"/>
                </a:highlight>
              </a:rPr>
            </a:br>
            <a:r>
              <a:rPr lang="en-US" sz="800">
                <a:solidFill>
                  <a:srgbClr val="F5844C"/>
                </a:solidFill>
                <a:highlight>
                  <a:srgbClr val="FFFFFF"/>
                </a:highlight>
              </a:rPr>
              <a:t>            </a:t>
            </a:r>
            <a:r>
              <a:rPr lang="en-US" sz="800">
                <a:solidFill>
                  <a:srgbClr val="000096"/>
                </a:solidFill>
                <a:highlight>
                  <a:srgbClr val="FFFFFF"/>
                </a:highlight>
              </a:rPr>
              <a:t>/&gt;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3296"/>
                </a:solidFill>
                <a:highlight>
                  <a:srgbClr val="FFFFFF"/>
                </a:highlight>
              </a:rPr>
              <a:t>&lt;/xs:sequence&gt;</a:t>
            </a:r>
            <a:br>
              <a:rPr lang="en-US" sz="800">
                <a:solidFill>
                  <a:srgbClr val="000000"/>
                </a:solidFill>
                <a:highlight>
                  <a:srgbClr val="FFFFFF"/>
                </a:highlight>
              </a:rPr>
            </a:br>
            <a:r>
              <a:rPr lang="en-US" sz="800">
                <a:solidFill>
                  <a:srgbClr val="000000"/>
                </a:solidFill>
                <a:highlight>
                  <a:srgbClr val="FFFFFF"/>
                </a:highlight>
              </a:rPr>
              <a:t>    </a:t>
            </a:r>
            <a:r>
              <a:rPr lang="en-US" sz="800">
                <a:solidFill>
                  <a:srgbClr val="003296"/>
                </a:solidFill>
                <a:highlight>
                  <a:srgbClr val="FFFFFF"/>
                </a:highlight>
              </a:rPr>
              <a:t>&lt;/xs:complexType&gt;</a:t>
            </a:r>
            <a:br>
              <a:rPr lang="en-US" sz="800">
                <a:solidFill>
                  <a:srgbClr val="000000"/>
                </a:solidFill>
                <a:highlight>
                  <a:srgbClr val="FFFFFF"/>
                </a:highlight>
              </a:rPr>
            </a:br>
            <a:r>
              <a:rPr lang="en-US" sz="800">
                <a:solidFill>
                  <a:srgbClr val="003296"/>
                </a:solidFill>
                <a:highlight>
                  <a:srgbClr val="FFFFFF"/>
                </a:highlight>
              </a:rPr>
              <a:t>&lt;/xs:element&gt;</a:t>
            </a:r>
            <a:endParaRPr lang="en-US" sz="800"/>
          </a:p>
        </p:txBody>
      </p:sp>
      <p:cxnSp>
        <p:nvCxnSpPr>
          <p:cNvPr id="62" name="Straight Arrow Connector 61">
            <a:extLst>
              <a:ext uri="{FF2B5EF4-FFF2-40B4-BE49-F238E27FC236}">
                <a16:creationId xmlns:a16="http://schemas.microsoft.com/office/drawing/2014/main" id="{F53BEE6A-8E9C-4407-8F04-AC78BFCAFC82}"/>
              </a:ext>
            </a:extLst>
          </p:cNvPr>
          <p:cNvCxnSpPr>
            <a:cxnSpLocks/>
          </p:cNvCxnSpPr>
          <p:nvPr/>
        </p:nvCxnSpPr>
        <p:spPr>
          <a:xfrm>
            <a:off x="9266643" y="4963607"/>
            <a:ext cx="0" cy="5548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FA302EAD-9948-4846-977A-6E1012528315}"/>
              </a:ext>
            </a:extLst>
          </p:cNvPr>
          <p:cNvSpPr/>
          <p:nvPr/>
        </p:nvSpPr>
        <p:spPr>
          <a:xfrm>
            <a:off x="8377251" y="5549482"/>
            <a:ext cx="2178452" cy="1169551"/>
          </a:xfrm>
          <a:prstGeom prst="rect">
            <a:avLst/>
          </a:prstGeom>
          <a:ln>
            <a:solidFill>
              <a:schemeClr val="tx1"/>
            </a:solidFill>
          </a:ln>
        </p:spPr>
        <p:txBody>
          <a:bodyPr wrap="square">
            <a:spAutoFit/>
          </a:bodyPr>
          <a:lstStyle/>
          <a:p>
            <a:r>
              <a:rPr lang="en-US" sz="1400">
                <a:solidFill>
                  <a:srgbClr val="000096"/>
                </a:solidFill>
                <a:highlight>
                  <a:srgbClr val="FFFFFF"/>
                </a:highlight>
              </a:rPr>
              <a:t>&lt;Byte&gt;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&lt;One&gt;</a:t>
            </a:r>
            <a:r>
              <a:rPr lang="en-US" sz="1400">
                <a:solidFill>
                  <a:srgbClr val="000000"/>
                </a:solidFill>
                <a:highlight>
                  <a:srgbClr val="FFFFFF"/>
                </a:highlight>
              </a:rPr>
              <a:t>0</a:t>
            </a:r>
            <a:r>
              <a:rPr lang="en-US" sz="1400">
                <a:solidFill>
                  <a:srgbClr val="000096"/>
                </a:solidFill>
                <a:highlight>
                  <a:srgbClr val="FFFFFF"/>
                </a:highlight>
              </a:rPr>
              <a:t>&lt;/One&gt;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&lt;Four&gt;</a:t>
            </a:r>
            <a:r>
              <a:rPr lang="en-US" sz="1400">
                <a:solidFill>
                  <a:srgbClr val="000000"/>
                </a:solidFill>
                <a:highlight>
                  <a:srgbClr val="FFFFFF"/>
                </a:highlight>
              </a:rPr>
              <a:t>11</a:t>
            </a:r>
            <a:r>
              <a:rPr lang="en-US" sz="1400">
                <a:solidFill>
                  <a:srgbClr val="000096"/>
                </a:solidFill>
                <a:highlight>
                  <a:srgbClr val="FFFFFF"/>
                </a:highlight>
              </a:rPr>
              <a:t>&lt;/Four&gt;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&lt;Three&gt;</a:t>
            </a:r>
            <a:r>
              <a:rPr lang="en-US" sz="1400">
                <a:solidFill>
                  <a:srgbClr val="000000"/>
                </a:solidFill>
                <a:highlight>
                  <a:srgbClr val="FFFFFF"/>
                </a:highlight>
              </a:rPr>
              <a:t>1</a:t>
            </a:r>
            <a:r>
              <a:rPr lang="en-US" sz="1400">
                <a:solidFill>
                  <a:srgbClr val="000096"/>
                </a:solidFill>
                <a:highlight>
                  <a:srgbClr val="FFFFFF"/>
                </a:highlight>
              </a:rPr>
              <a:t>&lt;/Three&gt;</a:t>
            </a:r>
            <a:br>
              <a:rPr lang="en-US" sz="1400">
                <a:solidFill>
                  <a:srgbClr val="000000"/>
                </a:solidFill>
                <a:highlight>
                  <a:srgbClr val="FFFFFF"/>
                </a:highlight>
              </a:rPr>
            </a:br>
            <a:r>
              <a:rPr lang="en-US" sz="1400">
                <a:solidFill>
                  <a:srgbClr val="000096"/>
                </a:solidFill>
                <a:highlight>
                  <a:srgbClr val="FFFFFF"/>
                </a:highlight>
              </a:rPr>
              <a:t>&lt;/Byte&gt;</a:t>
            </a:r>
          </a:p>
        </p:txBody>
      </p:sp>
      <p:cxnSp>
        <p:nvCxnSpPr>
          <p:cNvPr id="15" name="Straight Arrow Connector 14">
            <a:extLst>
              <a:ext uri="{FF2B5EF4-FFF2-40B4-BE49-F238E27FC236}">
                <a16:creationId xmlns:a16="http://schemas.microsoft.com/office/drawing/2014/main" id="{0E0B435E-92D1-4A71-A3ED-1C9B4B7FC9AF}"/>
              </a:ext>
            </a:extLst>
          </p:cNvPr>
          <p:cNvCxnSpPr/>
          <p:nvPr/>
        </p:nvCxnSpPr>
        <p:spPr>
          <a:xfrm>
            <a:off x="5964073" y="569854"/>
            <a:ext cx="1816076" cy="5295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681758"/>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7A4E5-8C13-4B03-93F2-8270AC9FE084}"/>
              </a:ext>
            </a:extLst>
          </p:cNvPr>
          <p:cNvSpPr>
            <a:spLocks noGrp="1"/>
          </p:cNvSpPr>
          <p:nvPr>
            <p:ph type="title"/>
          </p:nvPr>
        </p:nvSpPr>
        <p:spPr/>
        <p:txBody>
          <a:bodyPr/>
          <a:lstStyle/>
          <a:p>
            <a:r>
              <a:rPr lang="en-US"/>
              <a:t>Elements using dfdl:bitOrder must specify these properties</a:t>
            </a:r>
          </a:p>
        </p:txBody>
      </p:sp>
      <p:sp>
        <p:nvSpPr>
          <p:cNvPr id="4" name="Rectangle 3">
            <a:extLst>
              <a:ext uri="{FF2B5EF4-FFF2-40B4-BE49-F238E27FC236}">
                <a16:creationId xmlns:a16="http://schemas.microsoft.com/office/drawing/2014/main" id="{ACC790B9-40B2-4A03-946F-E986ECA387A1}"/>
              </a:ext>
            </a:extLst>
          </p:cNvPr>
          <p:cNvSpPr/>
          <p:nvPr/>
        </p:nvSpPr>
        <p:spPr>
          <a:xfrm>
            <a:off x="1405179" y="1951672"/>
            <a:ext cx="4236204" cy="1938992"/>
          </a:xfrm>
          <a:prstGeom prst="rect">
            <a:avLst/>
          </a:prstGeom>
          <a:solidFill>
            <a:schemeClr val="bg1">
              <a:lumMod val="95000"/>
            </a:schemeClr>
          </a:solidFill>
          <a:ln>
            <a:solidFill>
              <a:schemeClr val="tx1"/>
            </a:solidFill>
          </a:ln>
        </p:spPr>
        <p:txBody>
          <a:bodyPr wrap="square">
            <a:spAutoFit/>
          </a:bodyPr>
          <a:lstStyle/>
          <a:p>
            <a:r>
              <a:rPr lang="en-US" sz="2400">
                <a:solidFill>
                  <a:srgbClr val="000000"/>
                </a:solidFill>
                <a:latin typeface="Calibri" panose="020F0502020204030204" pitchFamily="34" charset="0"/>
                <a:ea typeface="Calibri" panose="020F0502020204030204" pitchFamily="34" charset="0"/>
              </a:rPr>
              <a:t>dfdl:lengthUnits="bits" </a:t>
            </a:r>
            <a:endParaRPr lang="en-US" sz="2400">
              <a:latin typeface="Calibri" panose="020F0502020204030204" pitchFamily="34" charset="0"/>
              <a:ea typeface="Calibri" panose="020F0502020204030204" pitchFamily="34" charset="0"/>
            </a:endParaRPr>
          </a:p>
          <a:p>
            <a:r>
              <a:rPr lang="en-US" sz="2400">
                <a:solidFill>
                  <a:srgbClr val="000000"/>
                </a:solidFill>
                <a:latin typeface="Calibri" panose="020F0502020204030204" pitchFamily="34" charset="0"/>
                <a:ea typeface="Calibri" panose="020F0502020204030204" pitchFamily="34" charset="0"/>
              </a:rPr>
              <a:t>dfdl:alignment="1"</a:t>
            </a:r>
            <a:endParaRPr lang="en-US" sz="2400">
              <a:latin typeface="Calibri" panose="020F0502020204030204" pitchFamily="34" charset="0"/>
              <a:ea typeface="Calibri" panose="020F0502020204030204" pitchFamily="34" charset="0"/>
            </a:endParaRPr>
          </a:p>
          <a:p>
            <a:r>
              <a:rPr lang="en-US" sz="2400">
                <a:solidFill>
                  <a:srgbClr val="000000"/>
                </a:solidFill>
                <a:latin typeface="Calibri" panose="020F0502020204030204" pitchFamily="34" charset="0"/>
                <a:ea typeface="Calibri" panose="020F0502020204030204" pitchFamily="34" charset="0"/>
              </a:rPr>
              <a:t>dfdl:alignmentUnits="bits"</a:t>
            </a:r>
            <a:endParaRPr lang="en-US" sz="2400">
              <a:latin typeface="Calibri" panose="020F0502020204030204" pitchFamily="34" charset="0"/>
              <a:ea typeface="Calibri" panose="020F0502020204030204" pitchFamily="34" charset="0"/>
            </a:endParaRPr>
          </a:p>
          <a:p>
            <a:r>
              <a:rPr lang="en-US" sz="2400">
                <a:solidFill>
                  <a:srgbClr val="000000"/>
                </a:solidFill>
                <a:latin typeface="Calibri" panose="020F0502020204030204" pitchFamily="34" charset="0"/>
                <a:ea typeface="Calibri" panose="020F0502020204030204" pitchFamily="34" charset="0"/>
              </a:rPr>
              <a:t>dfdl:representation="binary"</a:t>
            </a:r>
            <a:endParaRPr lang="en-US" sz="2400">
              <a:latin typeface="Calibri" panose="020F0502020204030204" pitchFamily="34" charset="0"/>
              <a:ea typeface="Calibri" panose="020F0502020204030204" pitchFamily="34" charset="0"/>
            </a:endParaRPr>
          </a:p>
          <a:p>
            <a:r>
              <a:rPr lang="en-US" sz="2400">
                <a:solidFill>
                  <a:srgbClr val="000000"/>
                </a:solidFill>
                <a:latin typeface="Calibri" panose="020F0502020204030204" pitchFamily="34" charset="0"/>
                <a:ea typeface="Calibri" panose="020F0502020204030204" pitchFamily="34" charset="0"/>
              </a:rPr>
              <a:t>dfdl:binaryNumberRep="binary"</a:t>
            </a:r>
            <a:endParaRPr lang="en-US" sz="2400">
              <a:effectLst/>
              <a:latin typeface="Calibri" panose="020F0502020204030204" pitchFamily="34" charset="0"/>
              <a:ea typeface="Calibri" panose="020F0502020204030204" pitchFamily="34" charset="0"/>
            </a:endParaRPr>
          </a:p>
        </p:txBody>
      </p:sp>
      <p:sp>
        <p:nvSpPr>
          <p:cNvPr id="8" name="Footer Placeholder 3">
            <a:extLst>
              <a:ext uri="{FF2B5EF4-FFF2-40B4-BE49-F238E27FC236}">
                <a16:creationId xmlns:a16="http://schemas.microsoft.com/office/drawing/2014/main" id="{20659255-A5B4-4652-9501-153AE2660FB7}"/>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131322182"/>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0839C-CD51-4775-8983-3D5840F039B1}"/>
              </a:ext>
            </a:extLst>
          </p:cNvPr>
          <p:cNvSpPr>
            <a:spLocks noGrp="1"/>
          </p:cNvSpPr>
          <p:nvPr>
            <p:ph type="title"/>
          </p:nvPr>
        </p:nvSpPr>
        <p:spPr/>
        <p:txBody>
          <a:bodyPr/>
          <a:lstStyle/>
          <a:p>
            <a:r>
              <a:rPr lang="en-US"/>
              <a:t>When is an element not affected by dfdl:bitOrder?</a:t>
            </a:r>
          </a:p>
        </p:txBody>
      </p:sp>
      <p:sp>
        <p:nvSpPr>
          <p:cNvPr id="3" name="Content Placeholder 2">
            <a:extLst>
              <a:ext uri="{FF2B5EF4-FFF2-40B4-BE49-F238E27FC236}">
                <a16:creationId xmlns:a16="http://schemas.microsoft.com/office/drawing/2014/main" id="{34E988B1-B59D-4F47-BF9A-5E00D85AB193}"/>
              </a:ext>
            </a:extLst>
          </p:cNvPr>
          <p:cNvSpPr>
            <a:spLocks noGrp="1"/>
          </p:cNvSpPr>
          <p:nvPr>
            <p:ph idx="1"/>
          </p:nvPr>
        </p:nvSpPr>
        <p:spPr/>
        <p:txBody>
          <a:bodyPr/>
          <a:lstStyle/>
          <a:p>
            <a:r>
              <a:rPr lang="en-US"/>
              <a:t>An element is </a:t>
            </a:r>
            <a:r>
              <a:rPr lang="en-US" u="sng"/>
              <a:t>not</a:t>
            </a:r>
            <a:r>
              <a:rPr lang="en-US"/>
              <a:t> affected by bitOrder only if both of these conditions are satisfied:</a:t>
            </a:r>
          </a:p>
          <a:p>
            <a:pPr lvl="1"/>
            <a:r>
              <a:rPr lang="en-US"/>
              <a:t>Parsing for the element begins at a byte boundary in the input file.</a:t>
            </a:r>
          </a:p>
          <a:p>
            <a:pPr lvl="1"/>
            <a:r>
              <a:rPr lang="en-US"/>
              <a:t>The element declares that it wants to consume an integral number of bytes.</a:t>
            </a:r>
          </a:p>
        </p:txBody>
      </p:sp>
      <p:sp>
        <p:nvSpPr>
          <p:cNvPr id="4" name="Footer Placeholder 3">
            <a:extLst>
              <a:ext uri="{FF2B5EF4-FFF2-40B4-BE49-F238E27FC236}">
                <a16:creationId xmlns:a16="http://schemas.microsoft.com/office/drawing/2014/main" id="{5C1E4016-285F-4DC4-B300-F87BF46C95DD}"/>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822313632"/>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0839C-CD51-4775-8983-3D5840F039B1}"/>
              </a:ext>
            </a:extLst>
          </p:cNvPr>
          <p:cNvSpPr>
            <a:spLocks noGrp="1"/>
          </p:cNvSpPr>
          <p:nvPr>
            <p:ph type="title"/>
          </p:nvPr>
        </p:nvSpPr>
        <p:spPr/>
        <p:txBody>
          <a:bodyPr/>
          <a:lstStyle/>
          <a:p>
            <a:r>
              <a:rPr lang="en-US"/>
              <a:t>When is an element affected by dfdl:bitOrder?</a:t>
            </a:r>
          </a:p>
        </p:txBody>
      </p:sp>
      <p:sp>
        <p:nvSpPr>
          <p:cNvPr id="3" name="Content Placeholder 2">
            <a:extLst>
              <a:ext uri="{FF2B5EF4-FFF2-40B4-BE49-F238E27FC236}">
                <a16:creationId xmlns:a16="http://schemas.microsoft.com/office/drawing/2014/main" id="{34E988B1-B59D-4F47-BF9A-5E00D85AB193}"/>
              </a:ext>
            </a:extLst>
          </p:cNvPr>
          <p:cNvSpPr>
            <a:spLocks noGrp="1"/>
          </p:cNvSpPr>
          <p:nvPr>
            <p:ph idx="1"/>
          </p:nvPr>
        </p:nvSpPr>
        <p:spPr/>
        <p:txBody>
          <a:bodyPr/>
          <a:lstStyle/>
          <a:p>
            <a:r>
              <a:rPr lang="en-US"/>
              <a:t>An element </a:t>
            </a:r>
            <a:r>
              <a:rPr lang="en-US" u="sng"/>
              <a:t>is</a:t>
            </a:r>
            <a:r>
              <a:rPr lang="en-US"/>
              <a:t> affected by bitOrder if either of these conditions are satisfied:</a:t>
            </a:r>
          </a:p>
          <a:p>
            <a:pPr lvl="1"/>
            <a:r>
              <a:rPr lang="en-US"/>
              <a:t>Parsing for the element begins at a non-byte boundary in the input file.</a:t>
            </a:r>
          </a:p>
          <a:p>
            <a:pPr lvl="1"/>
            <a:r>
              <a:rPr lang="en-US"/>
              <a:t>Parsing for the element begins at a byte boundary in the input file and the element declares that it wants to consume a number of bits that is not an integral of 8.</a:t>
            </a:r>
          </a:p>
        </p:txBody>
      </p:sp>
      <p:sp>
        <p:nvSpPr>
          <p:cNvPr id="4" name="Footer Placeholder 3">
            <a:extLst>
              <a:ext uri="{FF2B5EF4-FFF2-40B4-BE49-F238E27FC236}">
                <a16:creationId xmlns:a16="http://schemas.microsoft.com/office/drawing/2014/main" id="{5C1E4016-285F-4DC4-B300-F87BF46C95DD}"/>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340532518"/>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CAB5-29FF-444B-B227-E92E9D6D2127}"/>
              </a:ext>
            </a:extLst>
          </p:cNvPr>
          <p:cNvSpPr>
            <a:spLocks noGrp="1"/>
          </p:cNvSpPr>
          <p:nvPr>
            <p:ph type="title"/>
          </p:nvPr>
        </p:nvSpPr>
        <p:spPr/>
        <p:txBody>
          <a:bodyPr/>
          <a:lstStyle/>
          <a:p>
            <a:r>
              <a:rPr lang="en-US"/>
              <a:t>When does dfdl:byteOrder affect dfdl:bitOrder?</a:t>
            </a:r>
          </a:p>
        </p:txBody>
      </p:sp>
      <p:sp>
        <p:nvSpPr>
          <p:cNvPr id="3" name="Content Placeholder 2">
            <a:extLst>
              <a:ext uri="{FF2B5EF4-FFF2-40B4-BE49-F238E27FC236}">
                <a16:creationId xmlns:a16="http://schemas.microsoft.com/office/drawing/2014/main" id="{2A000A3E-F28A-4093-87BE-B5A3B580121A}"/>
              </a:ext>
            </a:extLst>
          </p:cNvPr>
          <p:cNvSpPr>
            <a:spLocks noGrp="1"/>
          </p:cNvSpPr>
          <p:nvPr>
            <p:ph idx="1"/>
          </p:nvPr>
        </p:nvSpPr>
        <p:spPr/>
        <p:txBody>
          <a:bodyPr/>
          <a:lstStyle/>
          <a:p>
            <a:r>
              <a:rPr lang="en-US"/>
              <a:t>An element that is affected by bitOrder is also affected by byteOrder if this condition is satisfied:</a:t>
            </a:r>
          </a:p>
          <a:p>
            <a:pPr lvl="1"/>
            <a:r>
              <a:rPr lang="en-US"/>
              <a:t>The number of bits to be consumed is greater than or equal to 8.</a:t>
            </a:r>
          </a:p>
        </p:txBody>
      </p:sp>
      <p:sp>
        <p:nvSpPr>
          <p:cNvPr id="4" name="Footer Placeholder 3">
            <a:extLst>
              <a:ext uri="{FF2B5EF4-FFF2-40B4-BE49-F238E27FC236}">
                <a16:creationId xmlns:a16="http://schemas.microsoft.com/office/drawing/2014/main" id="{FCA89B5A-80CC-4752-AE09-5B960E49F3D3}"/>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487196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CFB91F-DE9B-4299-98F4-D84038992F3C}"/>
              </a:ext>
            </a:extLst>
          </p:cNvPr>
          <p:cNvSpPr txBox="1"/>
          <p:nvPr/>
        </p:nvSpPr>
        <p:spPr>
          <a:xfrm>
            <a:off x="4834391" y="4114533"/>
            <a:ext cx="2137124" cy="707886"/>
          </a:xfrm>
          <a:prstGeom prst="rect">
            <a:avLst/>
          </a:prstGeom>
          <a:noFill/>
        </p:spPr>
        <p:txBody>
          <a:bodyPr wrap="none" rtlCol="0">
            <a:spAutoFit/>
          </a:bodyPr>
          <a:lstStyle/>
          <a:p>
            <a:r>
              <a:rPr lang="en-US" sz="4000"/>
              <a:t>Do Lab05</a:t>
            </a:r>
          </a:p>
        </p:txBody>
      </p:sp>
      <p:pic>
        <p:nvPicPr>
          <p:cNvPr id="3" name="Picture 2">
            <a:extLst>
              <a:ext uri="{FF2B5EF4-FFF2-40B4-BE49-F238E27FC236}">
                <a16:creationId xmlns:a16="http://schemas.microsoft.com/office/drawing/2014/main" id="{35467526-A31F-4ECF-9918-F13A95B0488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31525" y="1394848"/>
            <a:ext cx="2742857" cy="2742857"/>
          </a:xfrm>
          <a:prstGeom prst="rect">
            <a:avLst/>
          </a:prstGeom>
        </p:spPr>
      </p:pic>
      <p:sp>
        <p:nvSpPr>
          <p:cNvPr id="4" name="Footer Placeholder 3">
            <a:extLst>
              <a:ext uri="{FF2B5EF4-FFF2-40B4-BE49-F238E27FC236}">
                <a16:creationId xmlns:a16="http://schemas.microsoft.com/office/drawing/2014/main" id="{684B41E3-DF08-4A3B-B746-8F730DB7FCFF}"/>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
        <p:nvSpPr>
          <p:cNvPr id="5" name="TextBox 4">
            <a:extLst>
              <a:ext uri="{FF2B5EF4-FFF2-40B4-BE49-F238E27FC236}">
                <a16:creationId xmlns:a16="http://schemas.microsoft.com/office/drawing/2014/main" id="{44DACA53-619B-4319-8F58-E774DA4FB38A}"/>
              </a:ext>
            </a:extLst>
          </p:cNvPr>
          <p:cNvSpPr txBox="1"/>
          <p:nvPr/>
        </p:nvSpPr>
        <p:spPr>
          <a:xfrm>
            <a:off x="2619214" y="5145165"/>
            <a:ext cx="7446782" cy="369332"/>
          </a:xfrm>
          <a:prstGeom prst="rect">
            <a:avLst/>
          </a:prstGeom>
          <a:noFill/>
        </p:spPr>
        <p:txBody>
          <a:bodyPr wrap="none" rtlCol="0">
            <a:spAutoFit/>
          </a:bodyPr>
          <a:lstStyle/>
          <a:p>
            <a:r>
              <a:rPr lang="en-US"/>
              <a:t>When you are done, look at my answer slides in DFDL-part2-lab-answers.pptx</a:t>
            </a:r>
          </a:p>
        </p:txBody>
      </p:sp>
    </p:spTree>
    <p:extLst>
      <p:ext uri="{BB962C8B-B14F-4D97-AF65-F5344CB8AC3E}">
        <p14:creationId xmlns:p14="http://schemas.microsoft.com/office/powerpoint/2010/main" val="203946011"/>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EF95C-E1B9-46A6-976F-8AC2B45F699E}"/>
              </a:ext>
            </a:extLst>
          </p:cNvPr>
          <p:cNvSpPr>
            <a:spLocks noGrp="1"/>
          </p:cNvSpPr>
          <p:nvPr>
            <p:ph type="title"/>
          </p:nvPr>
        </p:nvSpPr>
        <p:spPr/>
        <p:txBody>
          <a:bodyPr/>
          <a:lstStyle/>
          <a:p>
            <a:r>
              <a:rPr lang="en-US"/>
              <a:t>Bit groups that span multiple bytes</a:t>
            </a:r>
          </a:p>
        </p:txBody>
      </p:sp>
      <p:sp>
        <p:nvSpPr>
          <p:cNvPr id="3" name="Content Placeholder 2">
            <a:extLst>
              <a:ext uri="{FF2B5EF4-FFF2-40B4-BE49-F238E27FC236}">
                <a16:creationId xmlns:a16="http://schemas.microsoft.com/office/drawing/2014/main" id="{AD966998-CAE5-4A64-99AC-05D7D3CC60B4}"/>
              </a:ext>
            </a:extLst>
          </p:cNvPr>
          <p:cNvSpPr>
            <a:spLocks noGrp="1"/>
          </p:cNvSpPr>
          <p:nvPr>
            <p:ph idx="1"/>
          </p:nvPr>
        </p:nvSpPr>
        <p:spPr>
          <a:xfrm>
            <a:off x="616449" y="1371601"/>
            <a:ext cx="11236720" cy="1998151"/>
          </a:xfrm>
        </p:spPr>
        <p:txBody>
          <a:bodyPr/>
          <a:lstStyle/>
          <a:p>
            <a:pPr>
              <a:lnSpc>
                <a:spcPct val="100000"/>
              </a:lnSpc>
            </a:pPr>
            <a:r>
              <a:rPr lang="en-US"/>
              <a:t>Each element specifies a number of bits; if there aren’t enough bits in the current byte, then the consuming of bits spills over into the next byte. </a:t>
            </a:r>
          </a:p>
          <a:p>
            <a:pPr>
              <a:lnSpc>
                <a:spcPct val="100000"/>
              </a:lnSpc>
            </a:pPr>
            <a:r>
              <a:rPr lang="en-US"/>
              <a:t>Example: Consume 1 bit (element name=“One”), then 10 bits (element name=“Ten”), then 5 bits (element name=“Five”).</a:t>
            </a:r>
          </a:p>
          <a:p>
            <a:pPr>
              <a:lnSpc>
                <a:spcPct val="100000"/>
              </a:lnSpc>
            </a:pPr>
            <a:r>
              <a:rPr lang="en-US"/>
              <a:t>Here is the input, displayed in a hex editor: </a:t>
            </a:r>
          </a:p>
        </p:txBody>
      </p:sp>
      <p:sp>
        <p:nvSpPr>
          <p:cNvPr id="50" name="Content Placeholder 2">
            <a:extLst>
              <a:ext uri="{FF2B5EF4-FFF2-40B4-BE49-F238E27FC236}">
                <a16:creationId xmlns:a16="http://schemas.microsoft.com/office/drawing/2014/main" id="{047B7D35-E334-4BA6-BB39-5CD4701D5DC7}"/>
              </a:ext>
            </a:extLst>
          </p:cNvPr>
          <p:cNvSpPr txBox="1">
            <a:spLocks/>
          </p:cNvSpPr>
          <p:nvPr/>
        </p:nvSpPr>
        <p:spPr>
          <a:xfrm>
            <a:off x="616448" y="4562518"/>
            <a:ext cx="11236720" cy="892886"/>
          </a:xfrm>
          <a:prstGeom prst="rect">
            <a:avLst/>
          </a:prstGeom>
        </p:spPr>
        <p:txBody>
          <a:bodyPr vert="horz" lIns="91440" tIns="45720" rIns="91440" bIns="45720" rtlCol="0">
            <a:noAutofit/>
          </a:bodyPr>
          <a:lstStyle>
            <a:lvl1pPr marL="308269" indent="-308269" algn="l" defTabSz="1216185" rtl="0" eaLnBrk="1" latinLnBrk="0" hangingPunct="1">
              <a:lnSpc>
                <a:spcPct val="90000"/>
              </a:lnSpc>
              <a:spcBef>
                <a:spcPts val="0"/>
              </a:spcBef>
              <a:spcAft>
                <a:spcPts val="798"/>
              </a:spcAft>
              <a:buClr>
                <a:schemeClr val="tx2"/>
              </a:buClr>
              <a:buSzPct val="120000"/>
              <a:buFont typeface="Wingdings" pitchFamily="2" charset="2"/>
              <a:buChar char="§"/>
              <a:defRPr lang="en-US" sz="2400" b="1" kern="1200" dirty="0" smtClean="0">
                <a:solidFill>
                  <a:schemeClr val="tx1"/>
                </a:solidFill>
                <a:latin typeface="Arial" pitchFamily="34" charset="0"/>
                <a:ea typeface="Verdana" pitchFamily="34" charset="0"/>
                <a:cs typeface="Arial" pitchFamily="34" charset="0"/>
              </a:defRPr>
            </a:lvl1pPr>
            <a:lvl2pPr marL="686216" marR="0" indent="-304046" algn="l" defTabSz="1216185" rtl="0" eaLnBrk="1" fontAlgn="auto" latinLnBrk="0" hangingPunct="1">
              <a:lnSpc>
                <a:spcPct val="90000"/>
              </a:lnSpc>
              <a:spcBef>
                <a:spcPts val="0"/>
              </a:spcBef>
              <a:spcAft>
                <a:spcPts val="798"/>
              </a:spcAft>
              <a:buClr>
                <a:schemeClr val="tx2"/>
              </a:buClr>
              <a:buSzTx/>
              <a:buFont typeface="Arial" pitchFamily="34" charset="0"/>
              <a:buChar char="–"/>
              <a:tabLst/>
              <a:defRPr lang="en-US" sz="2400" kern="1200">
                <a:solidFill>
                  <a:schemeClr val="tx1"/>
                </a:solidFill>
                <a:latin typeface="Arial" pitchFamily="34" charset="0"/>
                <a:ea typeface="Verdana" pitchFamily="34" charset="0"/>
                <a:cs typeface="Arial" pitchFamily="34" charset="0"/>
              </a:defRPr>
            </a:lvl2pPr>
            <a:lvl3pPr marL="994485" indent="-308269" algn="l" defTabSz="1216185" rtl="0" eaLnBrk="1" latinLnBrk="0" hangingPunct="1">
              <a:lnSpc>
                <a:spcPct val="90000"/>
              </a:lnSpc>
              <a:spcBef>
                <a:spcPts val="0"/>
              </a:spcBef>
              <a:spcAft>
                <a:spcPts val="798"/>
              </a:spcAft>
              <a:buClr>
                <a:schemeClr val="tx2"/>
              </a:buClr>
              <a:buSzPct val="110000"/>
              <a:buFont typeface="Wingdings" pitchFamily="2" charset="2"/>
              <a:buChar char="§"/>
              <a:defRPr lang="en-US" sz="2000" kern="1200" smtClean="0">
                <a:solidFill>
                  <a:schemeClr val="tx1"/>
                </a:solidFill>
                <a:latin typeface="Arial" pitchFamily="34" charset="0"/>
                <a:ea typeface="Verdana" pitchFamily="34" charset="0"/>
                <a:cs typeface="Arial" pitchFamily="34" charset="0"/>
              </a:defRPr>
            </a:lvl3pPr>
            <a:lvl4pPr marL="1486316" indent="-3429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smtClean="0">
                <a:solidFill>
                  <a:schemeClr val="tx1"/>
                </a:solidFill>
                <a:latin typeface="Arial" pitchFamily="34" charset="0"/>
                <a:ea typeface="Verdana" pitchFamily="34" charset="0"/>
                <a:cs typeface="Arial" pitchFamily="34" charset="0"/>
              </a:defRPr>
            </a:lvl4pPr>
            <a:lvl5pPr marL="2057400" indent="-2286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 the input is hex </a:t>
            </a:r>
            <a:r>
              <a:rPr lang="en-US"/>
              <a:t>78 81 </a:t>
            </a:r>
          </a:p>
          <a:p>
            <a:r>
              <a:rPr lang="en-US" dirty="0"/>
              <a:t>Here is the equivalent </a:t>
            </a:r>
            <a:r>
              <a:rPr lang="en-US"/>
              <a:t>binary:</a:t>
            </a:r>
          </a:p>
        </p:txBody>
      </p:sp>
      <p:pic>
        <p:nvPicPr>
          <p:cNvPr id="49" name="Picture 48">
            <a:extLst>
              <a:ext uri="{FF2B5EF4-FFF2-40B4-BE49-F238E27FC236}">
                <a16:creationId xmlns:a16="http://schemas.microsoft.com/office/drawing/2014/main" id="{9F8D242C-C901-4798-A1E5-913280B6B194}"/>
              </a:ext>
            </a:extLst>
          </p:cNvPr>
          <p:cNvPicPr>
            <a:picLocks noChangeAspect="1"/>
          </p:cNvPicPr>
          <p:nvPr/>
        </p:nvPicPr>
        <p:blipFill rotWithShape="1">
          <a:blip r:embed="rId2"/>
          <a:srcRect l="1018" t="15842" r="62499" b="77817"/>
          <a:stretch/>
        </p:blipFill>
        <p:spPr>
          <a:xfrm>
            <a:off x="1015683" y="3556773"/>
            <a:ext cx="8854050" cy="817536"/>
          </a:xfrm>
          <a:prstGeom prst="rect">
            <a:avLst/>
          </a:prstGeom>
          <a:ln>
            <a:solidFill>
              <a:schemeClr val="tx1"/>
            </a:solidFill>
          </a:ln>
        </p:spPr>
      </p:pic>
      <p:grpSp>
        <p:nvGrpSpPr>
          <p:cNvPr id="53" name="Group 52">
            <a:extLst>
              <a:ext uri="{FF2B5EF4-FFF2-40B4-BE49-F238E27FC236}">
                <a16:creationId xmlns:a16="http://schemas.microsoft.com/office/drawing/2014/main" id="{2E9A17B0-C8A2-4317-82C8-7F647320C7FF}"/>
              </a:ext>
            </a:extLst>
          </p:cNvPr>
          <p:cNvGrpSpPr/>
          <p:nvPr/>
        </p:nvGrpSpPr>
        <p:grpSpPr>
          <a:xfrm>
            <a:off x="4155288" y="5601195"/>
            <a:ext cx="2975680" cy="373897"/>
            <a:chOff x="2083553" y="4280484"/>
            <a:chExt cx="2975680" cy="373897"/>
          </a:xfrm>
        </p:grpSpPr>
        <p:grpSp>
          <p:nvGrpSpPr>
            <p:cNvPr id="54" name="Group 53">
              <a:extLst>
                <a:ext uri="{FF2B5EF4-FFF2-40B4-BE49-F238E27FC236}">
                  <a16:creationId xmlns:a16="http://schemas.microsoft.com/office/drawing/2014/main" id="{C4D5EE7E-7E7F-4C62-B4D2-392AA9C3B10C}"/>
                </a:ext>
              </a:extLst>
            </p:cNvPr>
            <p:cNvGrpSpPr/>
            <p:nvPr/>
          </p:nvGrpSpPr>
          <p:grpSpPr>
            <a:xfrm>
              <a:off x="2083553" y="4326168"/>
              <a:ext cx="2975680" cy="263471"/>
              <a:chOff x="2758698" y="4465839"/>
              <a:chExt cx="2975680" cy="263471"/>
            </a:xfrm>
          </p:grpSpPr>
          <p:sp>
            <p:nvSpPr>
              <p:cNvPr id="63" name="Rectangle 62">
                <a:extLst>
                  <a:ext uri="{FF2B5EF4-FFF2-40B4-BE49-F238E27FC236}">
                    <a16:creationId xmlns:a16="http://schemas.microsoft.com/office/drawing/2014/main" id="{08308148-4DC5-4BFC-88B2-2A4B11EA6013}"/>
                  </a:ext>
                </a:extLst>
              </p:cNvPr>
              <p:cNvSpPr/>
              <p:nvPr/>
            </p:nvSpPr>
            <p:spPr>
              <a:xfrm>
                <a:off x="2758698" y="4465839"/>
                <a:ext cx="2975680" cy="2634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a:extLst>
                  <a:ext uri="{FF2B5EF4-FFF2-40B4-BE49-F238E27FC236}">
                    <a16:creationId xmlns:a16="http://schemas.microsoft.com/office/drawing/2014/main" id="{DD391245-3CBC-4F92-8B24-AAE71EC35D9E}"/>
                  </a:ext>
                </a:extLst>
              </p:cNvPr>
              <p:cNvCxnSpPr/>
              <p:nvPr/>
            </p:nvCxnSpPr>
            <p:spPr>
              <a:xfrm>
                <a:off x="5367181"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AF68B990-B761-4AC6-A8C1-021307FC9FAA}"/>
                  </a:ext>
                </a:extLst>
              </p:cNvPr>
              <p:cNvCxnSpPr/>
              <p:nvPr/>
            </p:nvCxnSpPr>
            <p:spPr>
              <a:xfrm>
                <a:off x="4990458"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92A58844-D7EB-4697-8459-9212AC536803}"/>
                  </a:ext>
                </a:extLst>
              </p:cNvPr>
              <p:cNvCxnSpPr/>
              <p:nvPr/>
            </p:nvCxnSpPr>
            <p:spPr>
              <a:xfrm>
                <a:off x="4617854"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6FE691C1-F79D-43E8-AECA-9E1ECEB0A664}"/>
                  </a:ext>
                </a:extLst>
              </p:cNvPr>
              <p:cNvCxnSpPr/>
              <p:nvPr/>
            </p:nvCxnSpPr>
            <p:spPr>
              <a:xfrm>
                <a:off x="4241775"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8EC20256-43D7-4220-87D7-372E8FFF9F7F}"/>
                  </a:ext>
                </a:extLst>
              </p:cNvPr>
              <p:cNvCxnSpPr/>
              <p:nvPr/>
            </p:nvCxnSpPr>
            <p:spPr>
              <a:xfrm>
                <a:off x="3877727"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FD0A8961-7EB8-43D9-83A7-C34DCC0ECD85}"/>
                  </a:ext>
                </a:extLst>
              </p:cNvPr>
              <p:cNvCxnSpPr/>
              <p:nvPr/>
            </p:nvCxnSpPr>
            <p:spPr>
              <a:xfrm>
                <a:off x="3498905"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E0184E63-6EC8-4380-A137-BB2604A1D14A}"/>
                  </a:ext>
                </a:extLst>
              </p:cNvPr>
              <p:cNvCxnSpPr/>
              <p:nvPr/>
            </p:nvCxnSpPr>
            <p:spPr>
              <a:xfrm>
                <a:off x="3130658" y="4465839"/>
                <a:ext cx="0" cy="263471"/>
              </a:xfrm>
              <a:prstGeom prst="line">
                <a:avLst/>
              </a:prstGeom>
              <a:ln w="12700"/>
            </p:spPr>
            <p:style>
              <a:lnRef idx="1">
                <a:schemeClr val="dk1"/>
              </a:lnRef>
              <a:fillRef idx="0">
                <a:schemeClr val="dk1"/>
              </a:fillRef>
              <a:effectRef idx="0">
                <a:schemeClr val="dk1"/>
              </a:effectRef>
              <a:fontRef idx="minor">
                <a:schemeClr val="tx1"/>
              </a:fontRef>
            </p:style>
          </p:cxnSp>
        </p:grpSp>
        <p:sp>
          <p:nvSpPr>
            <p:cNvPr id="55" name="TextBox 54">
              <a:extLst>
                <a:ext uri="{FF2B5EF4-FFF2-40B4-BE49-F238E27FC236}">
                  <a16:creationId xmlns:a16="http://schemas.microsoft.com/office/drawing/2014/main" id="{065BA792-D17F-4FD1-8B6E-D25FFCB1BBB3}"/>
                </a:ext>
              </a:extLst>
            </p:cNvPr>
            <p:cNvSpPr txBox="1"/>
            <p:nvPr/>
          </p:nvSpPr>
          <p:spPr>
            <a:xfrm>
              <a:off x="4729408" y="4282762"/>
              <a:ext cx="306494" cy="369332"/>
            </a:xfrm>
            <a:prstGeom prst="rect">
              <a:avLst/>
            </a:prstGeom>
            <a:noFill/>
          </p:spPr>
          <p:txBody>
            <a:bodyPr wrap="none" rtlCol="0">
              <a:spAutoFit/>
            </a:bodyPr>
            <a:lstStyle/>
            <a:p>
              <a:r>
                <a:rPr lang="en-US"/>
                <a:t>1</a:t>
              </a:r>
            </a:p>
          </p:txBody>
        </p:sp>
        <p:sp>
          <p:nvSpPr>
            <p:cNvPr id="56" name="TextBox 55">
              <a:extLst>
                <a:ext uri="{FF2B5EF4-FFF2-40B4-BE49-F238E27FC236}">
                  <a16:creationId xmlns:a16="http://schemas.microsoft.com/office/drawing/2014/main" id="{2964A255-CA02-455A-A468-53389E24FCD5}"/>
                </a:ext>
              </a:extLst>
            </p:cNvPr>
            <p:cNvSpPr txBox="1"/>
            <p:nvPr/>
          </p:nvSpPr>
          <p:spPr>
            <a:xfrm>
              <a:off x="4350586" y="4282762"/>
              <a:ext cx="301686" cy="369332"/>
            </a:xfrm>
            <a:prstGeom prst="rect">
              <a:avLst/>
            </a:prstGeom>
            <a:noFill/>
          </p:spPr>
          <p:txBody>
            <a:bodyPr wrap="none" rtlCol="0">
              <a:spAutoFit/>
            </a:bodyPr>
            <a:lstStyle/>
            <a:p>
              <a:r>
                <a:rPr lang="en-US"/>
                <a:t>0</a:t>
              </a:r>
            </a:p>
          </p:txBody>
        </p:sp>
        <p:sp>
          <p:nvSpPr>
            <p:cNvPr id="57" name="TextBox 56">
              <a:extLst>
                <a:ext uri="{FF2B5EF4-FFF2-40B4-BE49-F238E27FC236}">
                  <a16:creationId xmlns:a16="http://schemas.microsoft.com/office/drawing/2014/main" id="{72E1C526-0AA9-4D45-A5D3-0FBE76B87690}"/>
                </a:ext>
              </a:extLst>
            </p:cNvPr>
            <p:cNvSpPr txBox="1"/>
            <p:nvPr/>
          </p:nvSpPr>
          <p:spPr>
            <a:xfrm>
              <a:off x="3979434" y="4285049"/>
              <a:ext cx="301686" cy="369332"/>
            </a:xfrm>
            <a:prstGeom prst="rect">
              <a:avLst/>
            </a:prstGeom>
            <a:noFill/>
          </p:spPr>
          <p:txBody>
            <a:bodyPr wrap="none" rtlCol="0">
              <a:spAutoFit/>
            </a:bodyPr>
            <a:lstStyle/>
            <a:p>
              <a:r>
                <a:rPr lang="en-US"/>
                <a:t>0</a:t>
              </a:r>
            </a:p>
          </p:txBody>
        </p:sp>
        <p:sp>
          <p:nvSpPr>
            <p:cNvPr id="58" name="TextBox 57">
              <a:extLst>
                <a:ext uri="{FF2B5EF4-FFF2-40B4-BE49-F238E27FC236}">
                  <a16:creationId xmlns:a16="http://schemas.microsoft.com/office/drawing/2014/main" id="{3CEB1A12-DE64-4860-804F-36411F2D4DB2}"/>
                </a:ext>
              </a:extLst>
            </p:cNvPr>
            <p:cNvSpPr txBox="1"/>
            <p:nvPr/>
          </p:nvSpPr>
          <p:spPr>
            <a:xfrm>
              <a:off x="3608330" y="4285049"/>
              <a:ext cx="301686" cy="369332"/>
            </a:xfrm>
            <a:prstGeom prst="rect">
              <a:avLst/>
            </a:prstGeom>
            <a:noFill/>
          </p:spPr>
          <p:txBody>
            <a:bodyPr wrap="none" rtlCol="0">
              <a:spAutoFit/>
            </a:bodyPr>
            <a:lstStyle/>
            <a:p>
              <a:r>
                <a:rPr lang="en-US"/>
                <a:t>0</a:t>
              </a:r>
            </a:p>
          </p:txBody>
        </p:sp>
        <p:sp>
          <p:nvSpPr>
            <p:cNvPr id="59" name="TextBox 58">
              <a:extLst>
                <a:ext uri="{FF2B5EF4-FFF2-40B4-BE49-F238E27FC236}">
                  <a16:creationId xmlns:a16="http://schemas.microsoft.com/office/drawing/2014/main" id="{C078AF7E-798C-4C86-A296-F0DCD089344D}"/>
                </a:ext>
              </a:extLst>
            </p:cNvPr>
            <p:cNvSpPr txBox="1"/>
            <p:nvPr/>
          </p:nvSpPr>
          <p:spPr>
            <a:xfrm>
              <a:off x="3234757" y="4285049"/>
              <a:ext cx="306494" cy="369332"/>
            </a:xfrm>
            <a:prstGeom prst="rect">
              <a:avLst/>
            </a:prstGeom>
            <a:noFill/>
          </p:spPr>
          <p:txBody>
            <a:bodyPr wrap="none" rtlCol="0">
              <a:spAutoFit/>
            </a:bodyPr>
            <a:lstStyle/>
            <a:p>
              <a:r>
                <a:rPr lang="en-US"/>
                <a:t>0</a:t>
              </a:r>
            </a:p>
          </p:txBody>
        </p:sp>
        <p:sp>
          <p:nvSpPr>
            <p:cNvPr id="60" name="TextBox 59">
              <a:extLst>
                <a:ext uri="{FF2B5EF4-FFF2-40B4-BE49-F238E27FC236}">
                  <a16:creationId xmlns:a16="http://schemas.microsoft.com/office/drawing/2014/main" id="{DA16ECCC-B69E-4287-ACBB-DB03B88204AF}"/>
                </a:ext>
              </a:extLst>
            </p:cNvPr>
            <p:cNvSpPr txBox="1"/>
            <p:nvPr/>
          </p:nvSpPr>
          <p:spPr>
            <a:xfrm>
              <a:off x="2870709" y="4285049"/>
              <a:ext cx="301686" cy="369332"/>
            </a:xfrm>
            <a:prstGeom prst="rect">
              <a:avLst/>
            </a:prstGeom>
            <a:noFill/>
          </p:spPr>
          <p:txBody>
            <a:bodyPr wrap="none" rtlCol="0">
              <a:spAutoFit/>
            </a:bodyPr>
            <a:lstStyle/>
            <a:p>
              <a:r>
                <a:rPr lang="en-US"/>
                <a:t>0</a:t>
              </a:r>
            </a:p>
          </p:txBody>
        </p:sp>
        <p:sp>
          <p:nvSpPr>
            <p:cNvPr id="61" name="TextBox 60">
              <a:extLst>
                <a:ext uri="{FF2B5EF4-FFF2-40B4-BE49-F238E27FC236}">
                  <a16:creationId xmlns:a16="http://schemas.microsoft.com/office/drawing/2014/main" id="{5A2EFF88-AACB-4180-B849-D08EE51E666B}"/>
                </a:ext>
              </a:extLst>
            </p:cNvPr>
            <p:cNvSpPr txBox="1"/>
            <p:nvPr/>
          </p:nvSpPr>
          <p:spPr>
            <a:xfrm>
              <a:off x="2497136" y="4282762"/>
              <a:ext cx="306494" cy="369332"/>
            </a:xfrm>
            <a:prstGeom prst="rect">
              <a:avLst/>
            </a:prstGeom>
            <a:noFill/>
          </p:spPr>
          <p:txBody>
            <a:bodyPr wrap="none" rtlCol="0">
              <a:spAutoFit/>
            </a:bodyPr>
            <a:lstStyle/>
            <a:p>
              <a:r>
                <a:rPr lang="en-US"/>
                <a:t>0</a:t>
              </a:r>
            </a:p>
          </p:txBody>
        </p:sp>
        <p:sp>
          <p:nvSpPr>
            <p:cNvPr id="62" name="TextBox 61">
              <a:extLst>
                <a:ext uri="{FF2B5EF4-FFF2-40B4-BE49-F238E27FC236}">
                  <a16:creationId xmlns:a16="http://schemas.microsoft.com/office/drawing/2014/main" id="{0373440A-0880-4537-A34D-FFFC68C4D92E}"/>
                </a:ext>
              </a:extLst>
            </p:cNvPr>
            <p:cNvSpPr txBox="1"/>
            <p:nvPr/>
          </p:nvSpPr>
          <p:spPr>
            <a:xfrm>
              <a:off x="2127206" y="4280484"/>
              <a:ext cx="301686" cy="369332"/>
            </a:xfrm>
            <a:prstGeom prst="rect">
              <a:avLst/>
            </a:prstGeom>
            <a:noFill/>
          </p:spPr>
          <p:txBody>
            <a:bodyPr wrap="none" rtlCol="0">
              <a:spAutoFit/>
            </a:bodyPr>
            <a:lstStyle/>
            <a:p>
              <a:r>
                <a:rPr lang="en-US"/>
                <a:t>1</a:t>
              </a:r>
            </a:p>
          </p:txBody>
        </p:sp>
      </p:grpSp>
      <p:grpSp>
        <p:nvGrpSpPr>
          <p:cNvPr id="71" name="Group 70">
            <a:extLst>
              <a:ext uri="{FF2B5EF4-FFF2-40B4-BE49-F238E27FC236}">
                <a16:creationId xmlns:a16="http://schemas.microsoft.com/office/drawing/2014/main" id="{A5C629DB-92BD-4840-948A-83D352BA5D6A}"/>
              </a:ext>
            </a:extLst>
          </p:cNvPr>
          <p:cNvGrpSpPr/>
          <p:nvPr/>
        </p:nvGrpSpPr>
        <p:grpSpPr>
          <a:xfrm>
            <a:off x="1015683" y="5601195"/>
            <a:ext cx="2975680" cy="373897"/>
            <a:chOff x="5213316" y="4275919"/>
            <a:chExt cx="2975680" cy="373897"/>
          </a:xfrm>
        </p:grpSpPr>
        <p:grpSp>
          <p:nvGrpSpPr>
            <p:cNvPr id="72" name="Group 71">
              <a:extLst>
                <a:ext uri="{FF2B5EF4-FFF2-40B4-BE49-F238E27FC236}">
                  <a16:creationId xmlns:a16="http://schemas.microsoft.com/office/drawing/2014/main" id="{AC7551EB-98EF-48FE-B2E2-B1AE6F14FB7F}"/>
                </a:ext>
              </a:extLst>
            </p:cNvPr>
            <p:cNvGrpSpPr/>
            <p:nvPr/>
          </p:nvGrpSpPr>
          <p:grpSpPr>
            <a:xfrm>
              <a:off x="5213316" y="4321603"/>
              <a:ext cx="2975680" cy="263471"/>
              <a:chOff x="2758698" y="4465839"/>
              <a:chExt cx="2975680" cy="263471"/>
            </a:xfrm>
          </p:grpSpPr>
          <p:sp>
            <p:nvSpPr>
              <p:cNvPr id="81" name="Rectangle 80">
                <a:extLst>
                  <a:ext uri="{FF2B5EF4-FFF2-40B4-BE49-F238E27FC236}">
                    <a16:creationId xmlns:a16="http://schemas.microsoft.com/office/drawing/2014/main" id="{96636266-488C-4F67-ADC3-9423B21B70E1}"/>
                  </a:ext>
                </a:extLst>
              </p:cNvPr>
              <p:cNvSpPr/>
              <p:nvPr/>
            </p:nvSpPr>
            <p:spPr>
              <a:xfrm>
                <a:off x="2758698" y="4465839"/>
                <a:ext cx="2975680" cy="2634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a:extLst>
                  <a:ext uri="{FF2B5EF4-FFF2-40B4-BE49-F238E27FC236}">
                    <a16:creationId xmlns:a16="http://schemas.microsoft.com/office/drawing/2014/main" id="{E402D4D8-1EF3-42C0-90A0-D393CCEDADB8}"/>
                  </a:ext>
                </a:extLst>
              </p:cNvPr>
              <p:cNvCxnSpPr/>
              <p:nvPr/>
            </p:nvCxnSpPr>
            <p:spPr>
              <a:xfrm>
                <a:off x="5367181"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5648247E-62E7-4EBA-8B5F-4091D99B2FA3}"/>
                  </a:ext>
                </a:extLst>
              </p:cNvPr>
              <p:cNvCxnSpPr/>
              <p:nvPr/>
            </p:nvCxnSpPr>
            <p:spPr>
              <a:xfrm>
                <a:off x="4990458"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EEE6CC7B-BDB4-40D4-B4AC-BE4FA1805201}"/>
                  </a:ext>
                </a:extLst>
              </p:cNvPr>
              <p:cNvCxnSpPr/>
              <p:nvPr/>
            </p:nvCxnSpPr>
            <p:spPr>
              <a:xfrm>
                <a:off x="4617854"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E5CEAE38-37E3-4C0D-AB38-D3DEAA27793D}"/>
                  </a:ext>
                </a:extLst>
              </p:cNvPr>
              <p:cNvCxnSpPr/>
              <p:nvPr/>
            </p:nvCxnSpPr>
            <p:spPr>
              <a:xfrm>
                <a:off x="4241775"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8B5ABE3C-F86A-4A72-B619-E4A380C5ABE4}"/>
                  </a:ext>
                </a:extLst>
              </p:cNvPr>
              <p:cNvCxnSpPr/>
              <p:nvPr/>
            </p:nvCxnSpPr>
            <p:spPr>
              <a:xfrm>
                <a:off x="3877727"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A1719B56-CCFD-4CC9-AA5C-61DEDFCE8919}"/>
                  </a:ext>
                </a:extLst>
              </p:cNvPr>
              <p:cNvCxnSpPr/>
              <p:nvPr/>
            </p:nvCxnSpPr>
            <p:spPr>
              <a:xfrm>
                <a:off x="3498905"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70723B9D-FBEC-4DD1-9B2C-3B120EAFF1EB}"/>
                  </a:ext>
                </a:extLst>
              </p:cNvPr>
              <p:cNvCxnSpPr/>
              <p:nvPr/>
            </p:nvCxnSpPr>
            <p:spPr>
              <a:xfrm>
                <a:off x="3130658" y="4465839"/>
                <a:ext cx="0" cy="263471"/>
              </a:xfrm>
              <a:prstGeom prst="line">
                <a:avLst/>
              </a:prstGeom>
              <a:ln w="12700"/>
            </p:spPr>
            <p:style>
              <a:lnRef idx="1">
                <a:schemeClr val="dk1"/>
              </a:lnRef>
              <a:fillRef idx="0">
                <a:schemeClr val="dk1"/>
              </a:fillRef>
              <a:effectRef idx="0">
                <a:schemeClr val="dk1"/>
              </a:effectRef>
              <a:fontRef idx="minor">
                <a:schemeClr val="tx1"/>
              </a:fontRef>
            </p:style>
          </p:cxnSp>
        </p:grpSp>
        <p:sp>
          <p:nvSpPr>
            <p:cNvPr id="73" name="TextBox 72">
              <a:extLst>
                <a:ext uri="{FF2B5EF4-FFF2-40B4-BE49-F238E27FC236}">
                  <a16:creationId xmlns:a16="http://schemas.microsoft.com/office/drawing/2014/main" id="{C7E86835-0C2B-468B-B52A-26993E89EF9E}"/>
                </a:ext>
              </a:extLst>
            </p:cNvPr>
            <p:cNvSpPr txBox="1"/>
            <p:nvPr/>
          </p:nvSpPr>
          <p:spPr>
            <a:xfrm>
              <a:off x="7859171" y="4278197"/>
              <a:ext cx="306494" cy="369332"/>
            </a:xfrm>
            <a:prstGeom prst="rect">
              <a:avLst/>
            </a:prstGeom>
            <a:noFill/>
          </p:spPr>
          <p:txBody>
            <a:bodyPr wrap="none" rtlCol="0">
              <a:spAutoFit/>
            </a:bodyPr>
            <a:lstStyle/>
            <a:p>
              <a:r>
                <a:rPr lang="en-US"/>
                <a:t>0</a:t>
              </a:r>
            </a:p>
          </p:txBody>
        </p:sp>
        <p:sp>
          <p:nvSpPr>
            <p:cNvPr id="74" name="TextBox 73">
              <a:extLst>
                <a:ext uri="{FF2B5EF4-FFF2-40B4-BE49-F238E27FC236}">
                  <a16:creationId xmlns:a16="http://schemas.microsoft.com/office/drawing/2014/main" id="{7350685D-0545-4A90-9396-823E94969445}"/>
                </a:ext>
              </a:extLst>
            </p:cNvPr>
            <p:cNvSpPr txBox="1"/>
            <p:nvPr/>
          </p:nvSpPr>
          <p:spPr>
            <a:xfrm>
              <a:off x="7480349" y="4278197"/>
              <a:ext cx="306494" cy="369332"/>
            </a:xfrm>
            <a:prstGeom prst="rect">
              <a:avLst/>
            </a:prstGeom>
            <a:noFill/>
          </p:spPr>
          <p:txBody>
            <a:bodyPr wrap="none" rtlCol="0">
              <a:spAutoFit/>
            </a:bodyPr>
            <a:lstStyle/>
            <a:p>
              <a:r>
                <a:rPr lang="en-US"/>
                <a:t>0</a:t>
              </a:r>
            </a:p>
          </p:txBody>
        </p:sp>
        <p:sp>
          <p:nvSpPr>
            <p:cNvPr id="75" name="TextBox 74">
              <a:extLst>
                <a:ext uri="{FF2B5EF4-FFF2-40B4-BE49-F238E27FC236}">
                  <a16:creationId xmlns:a16="http://schemas.microsoft.com/office/drawing/2014/main" id="{4AED2E50-980F-4233-A49A-41D8B8FDA170}"/>
                </a:ext>
              </a:extLst>
            </p:cNvPr>
            <p:cNvSpPr txBox="1"/>
            <p:nvPr/>
          </p:nvSpPr>
          <p:spPr>
            <a:xfrm>
              <a:off x="7109197" y="4280484"/>
              <a:ext cx="306494" cy="369332"/>
            </a:xfrm>
            <a:prstGeom prst="rect">
              <a:avLst/>
            </a:prstGeom>
            <a:noFill/>
          </p:spPr>
          <p:txBody>
            <a:bodyPr wrap="none" rtlCol="0">
              <a:spAutoFit/>
            </a:bodyPr>
            <a:lstStyle/>
            <a:p>
              <a:r>
                <a:rPr lang="en-US"/>
                <a:t>0</a:t>
              </a:r>
            </a:p>
          </p:txBody>
        </p:sp>
        <p:sp>
          <p:nvSpPr>
            <p:cNvPr id="76" name="TextBox 75">
              <a:extLst>
                <a:ext uri="{FF2B5EF4-FFF2-40B4-BE49-F238E27FC236}">
                  <a16:creationId xmlns:a16="http://schemas.microsoft.com/office/drawing/2014/main" id="{CF639F77-682C-40C0-895F-583B80622DEF}"/>
                </a:ext>
              </a:extLst>
            </p:cNvPr>
            <p:cNvSpPr txBox="1"/>
            <p:nvPr/>
          </p:nvSpPr>
          <p:spPr>
            <a:xfrm>
              <a:off x="6738093" y="4280484"/>
              <a:ext cx="301686" cy="369332"/>
            </a:xfrm>
            <a:prstGeom prst="rect">
              <a:avLst/>
            </a:prstGeom>
            <a:noFill/>
          </p:spPr>
          <p:txBody>
            <a:bodyPr wrap="none" rtlCol="0">
              <a:spAutoFit/>
            </a:bodyPr>
            <a:lstStyle/>
            <a:p>
              <a:r>
                <a:rPr lang="en-US"/>
                <a:t>1</a:t>
              </a:r>
            </a:p>
          </p:txBody>
        </p:sp>
        <p:sp>
          <p:nvSpPr>
            <p:cNvPr id="77" name="TextBox 76">
              <a:extLst>
                <a:ext uri="{FF2B5EF4-FFF2-40B4-BE49-F238E27FC236}">
                  <a16:creationId xmlns:a16="http://schemas.microsoft.com/office/drawing/2014/main" id="{7E2475B3-212E-4A3E-8696-4B8BD4CED607}"/>
                </a:ext>
              </a:extLst>
            </p:cNvPr>
            <p:cNvSpPr txBox="1"/>
            <p:nvPr/>
          </p:nvSpPr>
          <p:spPr>
            <a:xfrm>
              <a:off x="6364520" y="4280484"/>
              <a:ext cx="301686" cy="369332"/>
            </a:xfrm>
            <a:prstGeom prst="rect">
              <a:avLst/>
            </a:prstGeom>
            <a:noFill/>
          </p:spPr>
          <p:txBody>
            <a:bodyPr wrap="none" rtlCol="0">
              <a:spAutoFit/>
            </a:bodyPr>
            <a:lstStyle/>
            <a:p>
              <a:r>
                <a:rPr lang="en-US"/>
                <a:t>1</a:t>
              </a:r>
            </a:p>
          </p:txBody>
        </p:sp>
        <p:sp>
          <p:nvSpPr>
            <p:cNvPr id="78" name="TextBox 77">
              <a:extLst>
                <a:ext uri="{FF2B5EF4-FFF2-40B4-BE49-F238E27FC236}">
                  <a16:creationId xmlns:a16="http://schemas.microsoft.com/office/drawing/2014/main" id="{A87495FC-F977-4CE8-99B9-E710BFCBC407}"/>
                </a:ext>
              </a:extLst>
            </p:cNvPr>
            <p:cNvSpPr txBox="1"/>
            <p:nvPr/>
          </p:nvSpPr>
          <p:spPr>
            <a:xfrm>
              <a:off x="6000472" y="4280484"/>
              <a:ext cx="301686" cy="369332"/>
            </a:xfrm>
            <a:prstGeom prst="rect">
              <a:avLst/>
            </a:prstGeom>
            <a:noFill/>
          </p:spPr>
          <p:txBody>
            <a:bodyPr wrap="none" rtlCol="0">
              <a:spAutoFit/>
            </a:bodyPr>
            <a:lstStyle/>
            <a:p>
              <a:r>
                <a:rPr lang="en-US"/>
                <a:t>1</a:t>
              </a:r>
            </a:p>
          </p:txBody>
        </p:sp>
        <p:sp>
          <p:nvSpPr>
            <p:cNvPr id="79" name="TextBox 78">
              <a:extLst>
                <a:ext uri="{FF2B5EF4-FFF2-40B4-BE49-F238E27FC236}">
                  <a16:creationId xmlns:a16="http://schemas.microsoft.com/office/drawing/2014/main" id="{A4D25649-BAAC-4BC7-9976-0A110F95D35C}"/>
                </a:ext>
              </a:extLst>
            </p:cNvPr>
            <p:cNvSpPr txBox="1"/>
            <p:nvPr/>
          </p:nvSpPr>
          <p:spPr>
            <a:xfrm>
              <a:off x="5626899" y="4278197"/>
              <a:ext cx="301686" cy="369332"/>
            </a:xfrm>
            <a:prstGeom prst="rect">
              <a:avLst/>
            </a:prstGeom>
            <a:noFill/>
          </p:spPr>
          <p:txBody>
            <a:bodyPr wrap="none" rtlCol="0">
              <a:spAutoFit/>
            </a:bodyPr>
            <a:lstStyle/>
            <a:p>
              <a:r>
                <a:rPr lang="en-US"/>
                <a:t>1</a:t>
              </a:r>
            </a:p>
          </p:txBody>
        </p:sp>
        <p:sp>
          <p:nvSpPr>
            <p:cNvPr id="80" name="TextBox 79">
              <a:extLst>
                <a:ext uri="{FF2B5EF4-FFF2-40B4-BE49-F238E27FC236}">
                  <a16:creationId xmlns:a16="http://schemas.microsoft.com/office/drawing/2014/main" id="{40AFCFD5-5576-49D9-977D-E4BF8466C6BA}"/>
                </a:ext>
              </a:extLst>
            </p:cNvPr>
            <p:cNvSpPr txBox="1"/>
            <p:nvPr/>
          </p:nvSpPr>
          <p:spPr>
            <a:xfrm>
              <a:off x="5256969" y="4275919"/>
              <a:ext cx="301686" cy="369332"/>
            </a:xfrm>
            <a:prstGeom prst="rect">
              <a:avLst/>
            </a:prstGeom>
            <a:noFill/>
          </p:spPr>
          <p:txBody>
            <a:bodyPr wrap="none" rtlCol="0">
              <a:spAutoFit/>
            </a:bodyPr>
            <a:lstStyle/>
            <a:p>
              <a:r>
                <a:rPr lang="en-US"/>
                <a:t>0</a:t>
              </a:r>
            </a:p>
          </p:txBody>
        </p:sp>
      </p:grpSp>
    </p:spTree>
    <p:extLst>
      <p:ext uri="{BB962C8B-B14F-4D97-AF65-F5344CB8AC3E}">
        <p14:creationId xmlns:p14="http://schemas.microsoft.com/office/powerpoint/2010/main" val="2064001957"/>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FF7BB-7A80-439B-BD96-55623D223B8D}"/>
              </a:ext>
            </a:extLst>
          </p:cNvPr>
          <p:cNvSpPr>
            <a:spLocks noGrp="1"/>
          </p:cNvSpPr>
          <p:nvPr>
            <p:ph type="title"/>
          </p:nvPr>
        </p:nvSpPr>
        <p:spPr/>
        <p:txBody>
          <a:bodyPr/>
          <a:lstStyle/>
          <a:p>
            <a:r>
              <a:rPr lang="en-US"/>
              <a:t>Example (cont.)</a:t>
            </a:r>
          </a:p>
        </p:txBody>
      </p:sp>
      <p:sp>
        <p:nvSpPr>
          <p:cNvPr id="3" name="Content Placeholder 2">
            <a:extLst>
              <a:ext uri="{FF2B5EF4-FFF2-40B4-BE49-F238E27FC236}">
                <a16:creationId xmlns:a16="http://schemas.microsoft.com/office/drawing/2014/main" id="{499109C3-2924-4623-AFA2-4378B50703B1}"/>
              </a:ext>
            </a:extLst>
          </p:cNvPr>
          <p:cNvSpPr>
            <a:spLocks noGrp="1"/>
          </p:cNvSpPr>
          <p:nvPr>
            <p:ph idx="1"/>
          </p:nvPr>
        </p:nvSpPr>
        <p:spPr>
          <a:xfrm>
            <a:off x="616449" y="1371602"/>
            <a:ext cx="11236720" cy="3866826"/>
          </a:xfrm>
        </p:spPr>
        <p:txBody>
          <a:bodyPr/>
          <a:lstStyle/>
          <a:p>
            <a:pPr>
              <a:lnSpc>
                <a:spcPct val="100000"/>
              </a:lnSpc>
            </a:pPr>
            <a:r>
              <a:rPr lang="en-US"/>
              <a:t>The </a:t>
            </a:r>
            <a:r>
              <a:rPr lang="en-US" dirty="0"/>
              <a:t>DFDL schema </a:t>
            </a:r>
            <a:r>
              <a:rPr lang="en-US"/>
              <a:t>declares:</a:t>
            </a:r>
          </a:p>
          <a:p>
            <a:pPr lvl="1">
              <a:lnSpc>
                <a:spcPct val="100000"/>
              </a:lnSpc>
            </a:pPr>
            <a:r>
              <a:rPr lang="en-US" dirty="0"/>
              <a:t>byteOrder="littleEndian"</a:t>
            </a:r>
          </a:p>
          <a:p>
            <a:pPr lvl="1">
              <a:lnSpc>
                <a:spcPct val="100000"/>
              </a:lnSpc>
            </a:pPr>
            <a:r>
              <a:rPr lang="en-US" dirty="0"/>
              <a:t>bitOrder="mostSignficantBitFirst"</a:t>
            </a:r>
            <a:endParaRPr lang="en-US"/>
          </a:p>
          <a:p>
            <a:pPr>
              <a:lnSpc>
                <a:spcPct val="100000"/>
              </a:lnSpc>
            </a:pPr>
            <a:r>
              <a:rPr lang="en-US"/>
              <a:t>The DFDL schema </a:t>
            </a:r>
            <a:r>
              <a:rPr lang="en-US" dirty="0"/>
              <a:t>declares this sequence of </a:t>
            </a:r>
            <a:r>
              <a:rPr lang="en-US"/>
              <a:t>elements:</a:t>
            </a:r>
          </a:p>
          <a:p>
            <a:pPr lvl="1">
              <a:lnSpc>
                <a:spcPct val="100000"/>
              </a:lnSpc>
            </a:pPr>
            <a:r>
              <a:rPr lang="en-US" dirty="0"/>
              <a:t>element One, length 1 bit</a:t>
            </a:r>
          </a:p>
          <a:p>
            <a:pPr lvl="1">
              <a:lnSpc>
                <a:spcPct val="100000"/>
              </a:lnSpc>
            </a:pPr>
            <a:r>
              <a:rPr lang="en-US" dirty="0"/>
              <a:t>element Ten, length 10 bits</a:t>
            </a:r>
          </a:p>
          <a:p>
            <a:pPr lvl="1">
              <a:lnSpc>
                <a:spcPct val="100000"/>
              </a:lnSpc>
            </a:pPr>
            <a:r>
              <a:rPr lang="en-US" dirty="0"/>
              <a:t>element Five, length 5 bits</a:t>
            </a:r>
            <a:endParaRPr lang="en-US"/>
          </a:p>
          <a:p>
            <a:pPr>
              <a:lnSpc>
                <a:spcPct val="100000"/>
              </a:lnSpc>
            </a:pPr>
            <a:r>
              <a:rPr lang="en-US" dirty="0"/>
              <a:t>I ran the input plus schema through Daffodil and this is the XML that was generated:</a:t>
            </a:r>
            <a:endParaRPr lang="en-US"/>
          </a:p>
        </p:txBody>
      </p:sp>
      <p:sp>
        <p:nvSpPr>
          <p:cNvPr id="5" name="Rectangle 4">
            <a:extLst>
              <a:ext uri="{FF2B5EF4-FFF2-40B4-BE49-F238E27FC236}">
                <a16:creationId xmlns:a16="http://schemas.microsoft.com/office/drawing/2014/main" id="{F0B56FD0-CD19-4BBF-A7F0-D823D63CEFDC}"/>
              </a:ext>
            </a:extLst>
          </p:cNvPr>
          <p:cNvSpPr/>
          <p:nvPr/>
        </p:nvSpPr>
        <p:spPr>
          <a:xfrm>
            <a:off x="3057978" y="5238428"/>
            <a:ext cx="2002961" cy="1477328"/>
          </a:xfrm>
          <a:prstGeom prst="rect">
            <a:avLst/>
          </a:prstGeom>
          <a:ln>
            <a:solidFill>
              <a:schemeClr val="tx1"/>
            </a:solidFill>
          </a:ln>
        </p:spPr>
        <p:txBody>
          <a:bodyPr wrap="square">
            <a:spAutoFit/>
          </a:bodyPr>
          <a:lstStyle/>
          <a:p>
            <a:r>
              <a:rPr lang="en-US">
                <a:solidFill>
                  <a:srgbClr val="000096"/>
                </a:solidFill>
                <a:highlight>
                  <a:srgbClr val="FFFFFF"/>
                </a:highlight>
                <a:latin typeface="Times New Roman" panose="02020603050405020304" pitchFamily="18" charset="0"/>
                <a:ea typeface="Calibri" panose="020F0502020204030204" pitchFamily="34" charset="0"/>
              </a:rPr>
              <a:t>&lt;Test&gt;</a:t>
            </a:r>
            <a:br>
              <a:rPr lang="en-US">
                <a:solidFill>
                  <a:srgbClr val="000000"/>
                </a:solidFill>
                <a:highlight>
                  <a:srgbClr val="FFFFFF"/>
                </a:highlight>
                <a:latin typeface="Times New Roman" panose="02020603050405020304" pitchFamily="18" charset="0"/>
                <a:ea typeface="Calibri" panose="020F0502020204030204" pitchFamily="34" charset="0"/>
              </a:rPr>
            </a:br>
            <a:r>
              <a:rPr lang="en-US">
                <a:solidFill>
                  <a:srgbClr val="000000"/>
                </a:solidFill>
                <a:highlight>
                  <a:srgbClr val="FFFFFF"/>
                </a:highlight>
                <a:latin typeface="Times New Roman" panose="02020603050405020304" pitchFamily="18" charset="0"/>
                <a:ea typeface="Calibri" panose="020F0502020204030204" pitchFamily="34" charset="0"/>
              </a:rPr>
              <a:t>  </a:t>
            </a:r>
            <a:r>
              <a:rPr lang="en-US">
                <a:solidFill>
                  <a:srgbClr val="000096"/>
                </a:solidFill>
                <a:highlight>
                  <a:srgbClr val="FFFFFF"/>
                </a:highlight>
                <a:latin typeface="Times New Roman" panose="02020603050405020304" pitchFamily="18" charset="0"/>
                <a:ea typeface="Calibri" panose="020F0502020204030204" pitchFamily="34" charset="0"/>
              </a:rPr>
              <a:t>&lt;One&gt;</a:t>
            </a:r>
            <a:r>
              <a:rPr lang="en-US">
                <a:solidFill>
                  <a:srgbClr val="000000"/>
                </a:solidFill>
                <a:highlight>
                  <a:srgbClr val="FFFFFF"/>
                </a:highlight>
                <a:latin typeface="Times New Roman" panose="02020603050405020304" pitchFamily="18" charset="0"/>
                <a:ea typeface="Calibri" panose="020F0502020204030204" pitchFamily="34" charset="0"/>
              </a:rPr>
              <a:t>0</a:t>
            </a:r>
            <a:r>
              <a:rPr lang="en-US">
                <a:solidFill>
                  <a:srgbClr val="000096"/>
                </a:solidFill>
                <a:highlight>
                  <a:srgbClr val="FFFFFF"/>
                </a:highlight>
                <a:latin typeface="Times New Roman" panose="02020603050405020304" pitchFamily="18" charset="0"/>
                <a:ea typeface="Calibri" panose="020F0502020204030204" pitchFamily="34" charset="0"/>
              </a:rPr>
              <a:t>&lt;/One&gt;</a:t>
            </a:r>
            <a:br>
              <a:rPr lang="en-US">
                <a:solidFill>
                  <a:srgbClr val="000000"/>
                </a:solidFill>
                <a:highlight>
                  <a:srgbClr val="FFFFFF"/>
                </a:highlight>
                <a:latin typeface="Times New Roman" panose="02020603050405020304" pitchFamily="18" charset="0"/>
                <a:ea typeface="Calibri" panose="020F0502020204030204" pitchFamily="34" charset="0"/>
              </a:rPr>
            </a:br>
            <a:r>
              <a:rPr lang="en-US">
                <a:solidFill>
                  <a:srgbClr val="000000"/>
                </a:solidFill>
                <a:highlight>
                  <a:srgbClr val="FFFFFF"/>
                </a:highlight>
                <a:latin typeface="Times New Roman" panose="02020603050405020304" pitchFamily="18" charset="0"/>
                <a:ea typeface="Calibri" panose="020F0502020204030204" pitchFamily="34" charset="0"/>
              </a:rPr>
              <a:t>  </a:t>
            </a:r>
            <a:r>
              <a:rPr lang="en-US">
                <a:solidFill>
                  <a:srgbClr val="000096"/>
                </a:solidFill>
                <a:highlight>
                  <a:srgbClr val="FFFFFF"/>
                </a:highlight>
                <a:latin typeface="Times New Roman" panose="02020603050405020304" pitchFamily="18" charset="0"/>
                <a:ea typeface="Calibri" panose="020F0502020204030204" pitchFamily="34" charset="0"/>
              </a:rPr>
              <a:t>&lt;Ten&gt;</a:t>
            </a:r>
            <a:r>
              <a:rPr lang="en-US">
                <a:solidFill>
                  <a:srgbClr val="000000"/>
                </a:solidFill>
                <a:highlight>
                  <a:srgbClr val="FFFFFF"/>
                </a:highlight>
                <a:latin typeface="Times New Roman" panose="02020603050405020304" pitchFamily="18" charset="0"/>
                <a:ea typeface="Calibri" panose="020F0502020204030204" pitchFamily="34" charset="0"/>
              </a:rPr>
              <a:t>241</a:t>
            </a:r>
            <a:r>
              <a:rPr lang="en-US">
                <a:solidFill>
                  <a:srgbClr val="000096"/>
                </a:solidFill>
                <a:highlight>
                  <a:srgbClr val="FFFFFF"/>
                </a:highlight>
                <a:latin typeface="Times New Roman" panose="02020603050405020304" pitchFamily="18" charset="0"/>
                <a:ea typeface="Calibri" panose="020F0502020204030204" pitchFamily="34" charset="0"/>
              </a:rPr>
              <a:t>&lt;/Ten&gt;</a:t>
            </a:r>
            <a:br>
              <a:rPr lang="en-US">
                <a:solidFill>
                  <a:srgbClr val="000000"/>
                </a:solidFill>
                <a:highlight>
                  <a:srgbClr val="FFFFFF"/>
                </a:highlight>
                <a:latin typeface="Times New Roman" panose="02020603050405020304" pitchFamily="18" charset="0"/>
                <a:ea typeface="Calibri" panose="020F0502020204030204" pitchFamily="34" charset="0"/>
              </a:rPr>
            </a:br>
            <a:r>
              <a:rPr lang="en-US">
                <a:solidFill>
                  <a:srgbClr val="000000"/>
                </a:solidFill>
                <a:highlight>
                  <a:srgbClr val="FFFFFF"/>
                </a:highlight>
                <a:latin typeface="Times New Roman" panose="02020603050405020304" pitchFamily="18" charset="0"/>
                <a:ea typeface="Calibri" panose="020F0502020204030204" pitchFamily="34" charset="0"/>
              </a:rPr>
              <a:t>  </a:t>
            </a:r>
            <a:r>
              <a:rPr lang="en-US">
                <a:solidFill>
                  <a:srgbClr val="000096"/>
                </a:solidFill>
                <a:highlight>
                  <a:srgbClr val="FFFFFF"/>
                </a:highlight>
                <a:latin typeface="Times New Roman" panose="02020603050405020304" pitchFamily="18" charset="0"/>
                <a:ea typeface="Calibri" panose="020F0502020204030204" pitchFamily="34" charset="0"/>
              </a:rPr>
              <a:t>&lt;Five&gt;</a:t>
            </a:r>
            <a:r>
              <a:rPr lang="en-US">
                <a:solidFill>
                  <a:srgbClr val="000000"/>
                </a:solidFill>
                <a:highlight>
                  <a:srgbClr val="FFFFFF"/>
                </a:highlight>
                <a:latin typeface="Times New Roman" panose="02020603050405020304" pitchFamily="18" charset="0"/>
                <a:ea typeface="Calibri" panose="020F0502020204030204" pitchFamily="34" charset="0"/>
              </a:rPr>
              <a:t>1</a:t>
            </a:r>
            <a:r>
              <a:rPr lang="en-US">
                <a:solidFill>
                  <a:srgbClr val="000096"/>
                </a:solidFill>
                <a:highlight>
                  <a:srgbClr val="FFFFFF"/>
                </a:highlight>
                <a:latin typeface="Times New Roman" panose="02020603050405020304" pitchFamily="18" charset="0"/>
                <a:ea typeface="Calibri" panose="020F0502020204030204" pitchFamily="34" charset="0"/>
              </a:rPr>
              <a:t>&lt;/Five&gt;</a:t>
            </a:r>
            <a:br>
              <a:rPr lang="en-US">
                <a:solidFill>
                  <a:srgbClr val="000000"/>
                </a:solidFill>
                <a:highlight>
                  <a:srgbClr val="FFFFFF"/>
                </a:highlight>
                <a:latin typeface="Times New Roman" panose="02020603050405020304" pitchFamily="18" charset="0"/>
                <a:ea typeface="Calibri" panose="020F0502020204030204" pitchFamily="34" charset="0"/>
              </a:rPr>
            </a:br>
            <a:r>
              <a:rPr lang="en-US">
                <a:solidFill>
                  <a:srgbClr val="000096"/>
                </a:solidFill>
                <a:highlight>
                  <a:srgbClr val="FFFFFF"/>
                </a:highlight>
                <a:latin typeface="Times New Roman" panose="02020603050405020304" pitchFamily="18" charset="0"/>
                <a:ea typeface="Calibri" panose="020F0502020204030204" pitchFamily="34" charset="0"/>
              </a:rPr>
              <a:t>&lt;/Test&gt;</a:t>
            </a:r>
            <a:endParaRPr lang="en-US"/>
          </a:p>
        </p:txBody>
      </p:sp>
    </p:spTree>
    <p:extLst>
      <p:ext uri="{BB962C8B-B14F-4D97-AF65-F5344CB8AC3E}">
        <p14:creationId xmlns:p14="http://schemas.microsoft.com/office/powerpoint/2010/main" val="4018443671"/>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C0270-8407-41EE-9147-F7D074D11599}"/>
              </a:ext>
            </a:extLst>
          </p:cNvPr>
          <p:cNvSpPr>
            <a:spLocks noGrp="1"/>
          </p:cNvSpPr>
          <p:nvPr>
            <p:ph type="title"/>
          </p:nvPr>
        </p:nvSpPr>
        <p:spPr/>
        <p:txBody>
          <a:bodyPr/>
          <a:lstStyle/>
          <a:p>
            <a:r>
              <a:rPr lang="en-US"/>
              <a:t>Example (cont.)</a:t>
            </a:r>
          </a:p>
        </p:txBody>
      </p:sp>
      <p:sp>
        <p:nvSpPr>
          <p:cNvPr id="3" name="Content Placeholder 2">
            <a:extLst>
              <a:ext uri="{FF2B5EF4-FFF2-40B4-BE49-F238E27FC236}">
                <a16:creationId xmlns:a16="http://schemas.microsoft.com/office/drawing/2014/main" id="{532483EF-2CC1-4B95-A73B-59AAE180C3DF}"/>
              </a:ext>
            </a:extLst>
          </p:cNvPr>
          <p:cNvSpPr>
            <a:spLocks noGrp="1"/>
          </p:cNvSpPr>
          <p:nvPr>
            <p:ph idx="1"/>
          </p:nvPr>
        </p:nvSpPr>
        <p:spPr>
          <a:xfrm>
            <a:off x="616449" y="1371601"/>
            <a:ext cx="11236720" cy="860155"/>
          </a:xfrm>
        </p:spPr>
        <p:txBody>
          <a:bodyPr/>
          <a:lstStyle/>
          <a:p>
            <a:pPr>
              <a:lnSpc>
                <a:spcPct val="100000"/>
              </a:lnSpc>
            </a:pPr>
            <a:r>
              <a:rPr lang="en-US" dirty="0"/>
              <a:t>Let’s work through it. The schema first declares the One element. So, Daffodil consumes </a:t>
            </a:r>
            <a:r>
              <a:rPr lang="en-US"/>
              <a:t>the first (most significant) </a:t>
            </a:r>
            <a:r>
              <a:rPr lang="en-US" dirty="0"/>
              <a:t>bit of the first byte:</a:t>
            </a:r>
            <a:endParaRPr lang="en-US"/>
          </a:p>
        </p:txBody>
      </p:sp>
      <p:sp>
        <p:nvSpPr>
          <p:cNvPr id="6" name="Content Placeholder 2">
            <a:extLst>
              <a:ext uri="{FF2B5EF4-FFF2-40B4-BE49-F238E27FC236}">
                <a16:creationId xmlns:a16="http://schemas.microsoft.com/office/drawing/2014/main" id="{B39A4269-3A14-4C61-9255-D09C8E37657D}"/>
              </a:ext>
            </a:extLst>
          </p:cNvPr>
          <p:cNvSpPr txBox="1">
            <a:spLocks/>
          </p:cNvSpPr>
          <p:nvPr/>
        </p:nvSpPr>
        <p:spPr>
          <a:xfrm>
            <a:off x="616449" y="3437720"/>
            <a:ext cx="11236720" cy="2560126"/>
          </a:xfrm>
          <a:prstGeom prst="rect">
            <a:avLst/>
          </a:prstGeom>
        </p:spPr>
        <p:txBody>
          <a:bodyPr vert="horz" lIns="91440" tIns="45720" rIns="91440" bIns="45720" rtlCol="0">
            <a:noAutofit/>
          </a:bodyPr>
          <a:lstStyle>
            <a:lvl1pPr marL="308269" indent="-308269" algn="l" defTabSz="1216185" rtl="0" eaLnBrk="1" latinLnBrk="0" hangingPunct="1">
              <a:lnSpc>
                <a:spcPct val="90000"/>
              </a:lnSpc>
              <a:spcBef>
                <a:spcPts val="0"/>
              </a:spcBef>
              <a:spcAft>
                <a:spcPts val="798"/>
              </a:spcAft>
              <a:buClr>
                <a:schemeClr val="tx2"/>
              </a:buClr>
              <a:buSzPct val="120000"/>
              <a:buFont typeface="Wingdings" pitchFamily="2" charset="2"/>
              <a:buChar char="§"/>
              <a:defRPr lang="en-US" sz="2400" b="1" kern="1200" dirty="0" smtClean="0">
                <a:solidFill>
                  <a:schemeClr val="tx1"/>
                </a:solidFill>
                <a:latin typeface="Arial" pitchFamily="34" charset="0"/>
                <a:ea typeface="Verdana" pitchFamily="34" charset="0"/>
                <a:cs typeface="Arial" pitchFamily="34" charset="0"/>
              </a:defRPr>
            </a:lvl1pPr>
            <a:lvl2pPr marL="686216" marR="0" indent="-304046" algn="l" defTabSz="1216185" rtl="0" eaLnBrk="1" fontAlgn="auto" latinLnBrk="0" hangingPunct="1">
              <a:lnSpc>
                <a:spcPct val="90000"/>
              </a:lnSpc>
              <a:spcBef>
                <a:spcPts val="0"/>
              </a:spcBef>
              <a:spcAft>
                <a:spcPts val="798"/>
              </a:spcAft>
              <a:buClr>
                <a:schemeClr val="tx2"/>
              </a:buClr>
              <a:buSzTx/>
              <a:buFont typeface="Arial" pitchFamily="34" charset="0"/>
              <a:buChar char="–"/>
              <a:tabLst/>
              <a:defRPr lang="en-US" sz="2400" kern="1200">
                <a:solidFill>
                  <a:schemeClr val="tx1"/>
                </a:solidFill>
                <a:latin typeface="Arial" pitchFamily="34" charset="0"/>
                <a:ea typeface="Verdana" pitchFamily="34" charset="0"/>
                <a:cs typeface="Arial" pitchFamily="34" charset="0"/>
              </a:defRPr>
            </a:lvl2pPr>
            <a:lvl3pPr marL="994485" indent="-308269" algn="l" defTabSz="1216185" rtl="0" eaLnBrk="1" latinLnBrk="0" hangingPunct="1">
              <a:lnSpc>
                <a:spcPct val="90000"/>
              </a:lnSpc>
              <a:spcBef>
                <a:spcPts val="0"/>
              </a:spcBef>
              <a:spcAft>
                <a:spcPts val="798"/>
              </a:spcAft>
              <a:buClr>
                <a:schemeClr val="tx2"/>
              </a:buClr>
              <a:buSzPct val="110000"/>
              <a:buFont typeface="Wingdings" pitchFamily="2" charset="2"/>
              <a:buChar char="§"/>
              <a:defRPr lang="en-US" sz="2000" kern="1200" smtClean="0">
                <a:solidFill>
                  <a:schemeClr val="tx1"/>
                </a:solidFill>
                <a:latin typeface="Arial" pitchFamily="34" charset="0"/>
                <a:ea typeface="Verdana" pitchFamily="34" charset="0"/>
                <a:cs typeface="Arial" pitchFamily="34" charset="0"/>
              </a:defRPr>
            </a:lvl3pPr>
            <a:lvl4pPr marL="1486316" indent="-3429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smtClean="0">
                <a:solidFill>
                  <a:schemeClr val="tx1"/>
                </a:solidFill>
                <a:latin typeface="Arial" pitchFamily="34" charset="0"/>
                <a:ea typeface="Verdana" pitchFamily="34" charset="0"/>
                <a:cs typeface="Arial" pitchFamily="34" charset="0"/>
              </a:defRPr>
            </a:lvl4pPr>
            <a:lvl5pPr marL="2057400" indent="-2286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t>Next, the Ten element wants 10 bits. There are only 7 remaining bits in the first byte, so 3 </a:t>
            </a:r>
            <a:r>
              <a:rPr lang="en-US"/>
              <a:t>bits must be </a:t>
            </a:r>
            <a:r>
              <a:rPr lang="en-US" dirty="0"/>
              <a:t>consumed from the second byte. Which 3 bits? The 3 most significant bits</a:t>
            </a:r>
            <a:r>
              <a:rPr lang="en-US"/>
              <a:t>. </a:t>
            </a:r>
          </a:p>
          <a:p>
            <a:pPr>
              <a:lnSpc>
                <a:spcPct val="100000"/>
              </a:lnSpc>
            </a:pPr>
            <a:r>
              <a:rPr lang="en-US" dirty="0"/>
              <a:t>So the 10 bits are</a:t>
            </a:r>
          </a:p>
          <a:p>
            <a:pPr marL="0" indent="0">
              <a:lnSpc>
                <a:spcPct val="100000"/>
              </a:lnSpc>
              <a:buNone/>
            </a:pPr>
            <a:r>
              <a:rPr lang="en-US"/>
              <a:t>	1111000 100</a:t>
            </a:r>
            <a:endParaRPr lang="en-US" dirty="0"/>
          </a:p>
          <a:p>
            <a:pPr>
              <a:lnSpc>
                <a:spcPct val="100000"/>
              </a:lnSpc>
            </a:pPr>
            <a:r>
              <a:rPr lang="en-US"/>
              <a:t>The </a:t>
            </a:r>
            <a:r>
              <a:rPr lang="en-US" dirty="0"/>
              <a:t>first 7 of those are from the first byte.</a:t>
            </a:r>
          </a:p>
          <a:p>
            <a:pPr>
              <a:lnSpc>
                <a:spcPct val="100000"/>
              </a:lnSpc>
            </a:pPr>
            <a:r>
              <a:rPr lang="en-US" dirty="0"/>
              <a:t>The last 3 of those came from the 2nd byte.</a:t>
            </a:r>
          </a:p>
          <a:p>
            <a:endParaRPr lang="en-US"/>
          </a:p>
        </p:txBody>
      </p:sp>
      <p:grpSp>
        <p:nvGrpSpPr>
          <p:cNvPr id="7" name="Group 6">
            <a:extLst>
              <a:ext uri="{FF2B5EF4-FFF2-40B4-BE49-F238E27FC236}">
                <a16:creationId xmlns:a16="http://schemas.microsoft.com/office/drawing/2014/main" id="{FB1766DA-01F2-42F6-9287-6296E9EE4330}"/>
              </a:ext>
            </a:extLst>
          </p:cNvPr>
          <p:cNvGrpSpPr/>
          <p:nvPr/>
        </p:nvGrpSpPr>
        <p:grpSpPr>
          <a:xfrm>
            <a:off x="4121158" y="2262752"/>
            <a:ext cx="2975680" cy="373897"/>
            <a:chOff x="2083553" y="4280484"/>
            <a:chExt cx="2975680" cy="373897"/>
          </a:xfrm>
        </p:grpSpPr>
        <p:grpSp>
          <p:nvGrpSpPr>
            <p:cNvPr id="8" name="Group 7">
              <a:extLst>
                <a:ext uri="{FF2B5EF4-FFF2-40B4-BE49-F238E27FC236}">
                  <a16:creationId xmlns:a16="http://schemas.microsoft.com/office/drawing/2014/main" id="{B139F8CC-E617-4BD9-A6FF-C5776D0E6FE2}"/>
                </a:ext>
              </a:extLst>
            </p:cNvPr>
            <p:cNvGrpSpPr/>
            <p:nvPr/>
          </p:nvGrpSpPr>
          <p:grpSpPr>
            <a:xfrm>
              <a:off x="2083553" y="4326168"/>
              <a:ext cx="2975680" cy="263471"/>
              <a:chOff x="2758698" y="4465839"/>
              <a:chExt cx="2975680" cy="263471"/>
            </a:xfrm>
          </p:grpSpPr>
          <p:sp>
            <p:nvSpPr>
              <p:cNvPr id="17" name="Rectangle 16">
                <a:extLst>
                  <a:ext uri="{FF2B5EF4-FFF2-40B4-BE49-F238E27FC236}">
                    <a16:creationId xmlns:a16="http://schemas.microsoft.com/office/drawing/2014/main" id="{19ADB4A1-2E38-4813-B33E-BED26B93D2B3}"/>
                  </a:ext>
                </a:extLst>
              </p:cNvPr>
              <p:cNvSpPr/>
              <p:nvPr/>
            </p:nvSpPr>
            <p:spPr>
              <a:xfrm>
                <a:off x="2758698" y="4465839"/>
                <a:ext cx="2975680" cy="2634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FC0652B3-7840-4E1F-92DA-48CBD743E3B3}"/>
                  </a:ext>
                </a:extLst>
              </p:cNvPr>
              <p:cNvCxnSpPr/>
              <p:nvPr/>
            </p:nvCxnSpPr>
            <p:spPr>
              <a:xfrm>
                <a:off x="5367181"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0BD0E3DF-EF29-46C2-B8D6-FDD3AD9EE67C}"/>
                  </a:ext>
                </a:extLst>
              </p:cNvPr>
              <p:cNvCxnSpPr/>
              <p:nvPr/>
            </p:nvCxnSpPr>
            <p:spPr>
              <a:xfrm>
                <a:off x="4990458"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2B53D58A-11B4-42DC-B519-B3B2042EC960}"/>
                  </a:ext>
                </a:extLst>
              </p:cNvPr>
              <p:cNvCxnSpPr/>
              <p:nvPr/>
            </p:nvCxnSpPr>
            <p:spPr>
              <a:xfrm>
                <a:off x="4617854"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61A83417-9799-4E4A-97C7-4F15760570CB}"/>
                  </a:ext>
                </a:extLst>
              </p:cNvPr>
              <p:cNvCxnSpPr/>
              <p:nvPr/>
            </p:nvCxnSpPr>
            <p:spPr>
              <a:xfrm>
                <a:off x="4241775"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ECF8E7D5-025B-4BE3-879D-43AB23DE3F57}"/>
                  </a:ext>
                </a:extLst>
              </p:cNvPr>
              <p:cNvCxnSpPr/>
              <p:nvPr/>
            </p:nvCxnSpPr>
            <p:spPr>
              <a:xfrm>
                <a:off x="3877727"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0B8E5334-88D1-4758-AD8C-CBFB746FA08E}"/>
                  </a:ext>
                </a:extLst>
              </p:cNvPr>
              <p:cNvCxnSpPr/>
              <p:nvPr/>
            </p:nvCxnSpPr>
            <p:spPr>
              <a:xfrm>
                <a:off x="3498905"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30B2A0A6-3ED9-4CE8-BB2F-DAF0884F9FD8}"/>
                  </a:ext>
                </a:extLst>
              </p:cNvPr>
              <p:cNvCxnSpPr/>
              <p:nvPr/>
            </p:nvCxnSpPr>
            <p:spPr>
              <a:xfrm>
                <a:off x="3130658" y="4465839"/>
                <a:ext cx="0" cy="263471"/>
              </a:xfrm>
              <a:prstGeom prst="line">
                <a:avLst/>
              </a:prstGeom>
              <a:ln w="12700"/>
            </p:spPr>
            <p:style>
              <a:lnRef idx="1">
                <a:schemeClr val="dk1"/>
              </a:lnRef>
              <a:fillRef idx="0">
                <a:schemeClr val="dk1"/>
              </a:fillRef>
              <a:effectRef idx="0">
                <a:schemeClr val="dk1"/>
              </a:effectRef>
              <a:fontRef idx="minor">
                <a:schemeClr val="tx1"/>
              </a:fontRef>
            </p:style>
          </p:cxnSp>
        </p:grpSp>
        <p:sp>
          <p:nvSpPr>
            <p:cNvPr id="9" name="TextBox 8">
              <a:extLst>
                <a:ext uri="{FF2B5EF4-FFF2-40B4-BE49-F238E27FC236}">
                  <a16:creationId xmlns:a16="http://schemas.microsoft.com/office/drawing/2014/main" id="{C8BE6081-8CED-42D1-92DB-2184B30DBACF}"/>
                </a:ext>
              </a:extLst>
            </p:cNvPr>
            <p:cNvSpPr txBox="1"/>
            <p:nvPr/>
          </p:nvSpPr>
          <p:spPr>
            <a:xfrm>
              <a:off x="4729408" y="4282762"/>
              <a:ext cx="306494" cy="369332"/>
            </a:xfrm>
            <a:prstGeom prst="rect">
              <a:avLst/>
            </a:prstGeom>
            <a:noFill/>
          </p:spPr>
          <p:txBody>
            <a:bodyPr wrap="none" rtlCol="0">
              <a:spAutoFit/>
            </a:bodyPr>
            <a:lstStyle/>
            <a:p>
              <a:r>
                <a:rPr lang="en-US"/>
                <a:t>1</a:t>
              </a:r>
            </a:p>
          </p:txBody>
        </p:sp>
        <p:sp>
          <p:nvSpPr>
            <p:cNvPr id="10" name="TextBox 9">
              <a:extLst>
                <a:ext uri="{FF2B5EF4-FFF2-40B4-BE49-F238E27FC236}">
                  <a16:creationId xmlns:a16="http://schemas.microsoft.com/office/drawing/2014/main" id="{98531E9C-709B-444A-9B18-72973F7ADC20}"/>
                </a:ext>
              </a:extLst>
            </p:cNvPr>
            <p:cNvSpPr txBox="1"/>
            <p:nvPr/>
          </p:nvSpPr>
          <p:spPr>
            <a:xfrm>
              <a:off x="4350586" y="4282762"/>
              <a:ext cx="301686" cy="369332"/>
            </a:xfrm>
            <a:prstGeom prst="rect">
              <a:avLst/>
            </a:prstGeom>
            <a:noFill/>
          </p:spPr>
          <p:txBody>
            <a:bodyPr wrap="none" rtlCol="0">
              <a:spAutoFit/>
            </a:bodyPr>
            <a:lstStyle/>
            <a:p>
              <a:r>
                <a:rPr lang="en-US"/>
                <a:t>0</a:t>
              </a:r>
            </a:p>
          </p:txBody>
        </p:sp>
        <p:sp>
          <p:nvSpPr>
            <p:cNvPr id="11" name="TextBox 10">
              <a:extLst>
                <a:ext uri="{FF2B5EF4-FFF2-40B4-BE49-F238E27FC236}">
                  <a16:creationId xmlns:a16="http://schemas.microsoft.com/office/drawing/2014/main" id="{D2AA70E6-32C3-417C-9F0C-6C6AD9BEF26D}"/>
                </a:ext>
              </a:extLst>
            </p:cNvPr>
            <p:cNvSpPr txBox="1"/>
            <p:nvPr/>
          </p:nvSpPr>
          <p:spPr>
            <a:xfrm>
              <a:off x="3979434" y="4285049"/>
              <a:ext cx="301686" cy="369332"/>
            </a:xfrm>
            <a:prstGeom prst="rect">
              <a:avLst/>
            </a:prstGeom>
            <a:noFill/>
          </p:spPr>
          <p:txBody>
            <a:bodyPr wrap="none" rtlCol="0">
              <a:spAutoFit/>
            </a:bodyPr>
            <a:lstStyle/>
            <a:p>
              <a:r>
                <a:rPr lang="en-US"/>
                <a:t>0</a:t>
              </a:r>
            </a:p>
          </p:txBody>
        </p:sp>
        <p:sp>
          <p:nvSpPr>
            <p:cNvPr id="12" name="TextBox 11">
              <a:extLst>
                <a:ext uri="{FF2B5EF4-FFF2-40B4-BE49-F238E27FC236}">
                  <a16:creationId xmlns:a16="http://schemas.microsoft.com/office/drawing/2014/main" id="{1158CF64-6C3F-47B2-ACAD-09F394ED8804}"/>
                </a:ext>
              </a:extLst>
            </p:cNvPr>
            <p:cNvSpPr txBox="1"/>
            <p:nvPr/>
          </p:nvSpPr>
          <p:spPr>
            <a:xfrm>
              <a:off x="3608330" y="4285049"/>
              <a:ext cx="301686" cy="369332"/>
            </a:xfrm>
            <a:prstGeom prst="rect">
              <a:avLst/>
            </a:prstGeom>
            <a:noFill/>
          </p:spPr>
          <p:txBody>
            <a:bodyPr wrap="none" rtlCol="0">
              <a:spAutoFit/>
            </a:bodyPr>
            <a:lstStyle/>
            <a:p>
              <a:r>
                <a:rPr lang="en-US"/>
                <a:t>0</a:t>
              </a:r>
            </a:p>
          </p:txBody>
        </p:sp>
        <p:sp>
          <p:nvSpPr>
            <p:cNvPr id="13" name="TextBox 12">
              <a:extLst>
                <a:ext uri="{FF2B5EF4-FFF2-40B4-BE49-F238E27FC236}">
                  <a16:creationId xmlns:a16="http://schemas.microsoft.com/office/drawing/2014/main" id="{5B08B3AC-2B59-4E15-B07F-BDD6AD4B4E93}"/>
                </a:ext>
              </a:extLst>
            </p:cNvPr>
            <p:cNvSpPr txBox="1"/>
            <p:nvPr/>
          </p:nvSpPr>
          <p:spPr>
            <a:xfrm>
              <a:off x="3234757" y="4285049"/>
              <a:ext cx="306494" cy="369332"/>
            </a:xfrm>
            <a:prstGeom prst="rect">
              <a:avLst/>
            </a:prstGeom>
            <a:noFill/>
          </p:spPr>
          <p:txBody>
            <a:bodyPr wrap="none" rtlCol="0">
              <a:spAutoFit/>
            </a:bodyPr>
            <a:lstStyle/>
            <a:p>
              <a:r>
                <a:rPr lang="en-US"/>
                <a:t>0</a:t>
              </a:r>
            </a:p>
          </p:txBody>
        </p:sp>
        <p:sp>
          <p:nvSpPr>
            <p:cNvPr id="14" name="TextBox 13">
              <a:extLst>
                <a:ext uri="{FF2B5EF4-FFF2-40B4-BE49-F238E27FC236}">
                  <a16:creationId xmlns:a16="http://schemas.microsoft.com/office/drawing/2014/main" id="{74F8645C-9486-4C29-ADBA-FF214875FD25}"/>
                </a:ext>
              </a:extLst>
            </p:cNvPr>
            <p:cNvSpPr txBox="1"/>
            <p:nvPr/>
          </p:nvSpPr>
          <p:spPr>
            <a:xfrm>
              <a:off x="2870709" y="4285049"/>
              <a:ext cx="301686" cy="369332"/>
            </a:xfrm>
            <a:prstGeom prst="rect">
              <a:avLst/>
            </a:prstGeom>
            <a:noFill/>
          </p:spPr>
          <p:txBody>
            <a:bodyPr wrap="none" rtlCol="0">
              <a:spAutoFit/>
            </a:bodyPr>
            <a:lstStyle/>
            <a:p>
              <a:r>
                <a:rPr lang="en-US"/>
                <a:t>0</a:t>
              </a:r>
            </a:p>
          </p:txBody>
        </p:sp>
        <p:sp>
          <p:nvSpPr>
            <p:cNvPr id="15" name="TextBox 14">
              <a:extLst>
                <a:ext uri="{FF2B5EF4-FFF2-40B4-BE49-F238E27FC236}">
                  <a16:creationId xmlns:a16="http://schemas.microsoft.com/office/drawing/2014/main" id="{6F470781-F712-4E47-8D06-E5FD9BA9F664}"/>
                </a:ext>
              </a:extLst>
            </p:cNvPr>
            <p:cNvSpPr txBox="1"/>
            <p:nvPr/>
          </p:nvSpPr>
          <p:spPr>
            <a:xfrm>
              <a:off x="2497136" y="4282762"/>
              <a:ext cx="306494" cy="369332"/>
            </a:xfrm>
            <a:prstGeom prst="rect">
              <a:avLst/>
            </a:prstGeom>
            <a:noFill/>
          </p:spPr>
          <p:txBody>
            <a:bodyPr wrap="none" rtlCol="0">
              <a:spAutoFit/>
            </a:bodyPr>
            <a:lstStyle/>
            <a:p>
              <a:r>
                <a:rPr lang="en-US"/>
                <a:t>0</a:t>
              </a:r>
            </a:p>
          </p:txBody>
        </p:sp>
        <p:sp>
          <p:nvSpPr>
            <p:cNvPr id="16" name="TextBox 15">
              <a:extLst>
                <a:ext uri="{FF2B5EF4-FFF2-40B4-BE49-F238E27FC236}">
                  <a16:creationId xmlns:a16="http://schemas.microsoft.com/office/drawing/2014/main" id="{DDE3D8E2-3478-4425-8627-F8FEFDCE47A5}"/>
                </a:ext>
              </a:extLst>
            </p:cNvPr>
            <p:cNvSpPr txBox="1"/>
            <p:nvPr/>
          </p:nvSpPr>
          <p:spPr>
            <a:xfrm>
              <a:off x="2127206" y="4280484"/>
              <a:ext cx="301686" cy="369332"/>
            </a:xfrm>
            <a:prstGeom prst="rect">
              <a:avLst/>
            </a:prstGeom>
            <a:noFill/>
          </p:spPr>
          <p:txBody>
            <a:bodyPr wrap="none" rtlCol="0">
              <a:spAutoFit/>
            </a:bodyPr>
            <a:lstStyle/>
            <a:p>
              <a:r>
                <a:rPr lang="en-US"/>
                <a:t>1</a:t>
              </a:r>
            </a:p>
          </p:txBody>
        </p:sp>
      </p:grpSp>
      <p:grpSp>
        <p:nvGrpSpPr>
          <p:cNvPr id="25" name="Group 24">
            <a:extLst>
              <a:ext uri="{FF2B5EF4-FFF2-40B4-BE49-F238E27FC236}">
                <a16:creationId xmlns:a16="http://schemas.microsoft.com/office/drawing/2014/main" id="{46B717B6-0BE7-4388-B8DF-492392426856}"/>
              </a:ext>
            </a:extLst>
          </p:cNvPr>
          <p:cNvGrpSpPr/>
          <p:nvPr/>
        </p:nvGrpSpPr>
        <p:grpSpPr>
          <a:xfrm>
            <a:off x="981553" y="2262752"/>
            <a:ext cx="2975680" cy="373897"/>
            <a:chOff x="5213316" y="4275919"/>
            <a:chExt cx="2975680" cy="373897"/>
          </a:xfrm>
        </p:grpSpPr>
        <p:grpSp>
          <p:nvGrpSpPr>
            <p:cNvPr id="26" name="Group 25">
              <a:extLst>
                <a:ext uri="{FF2B5EF4-FFF2-40B4-BE49-F238E27FC236}">
                  <a16:creationId xmlns:a16="http://schemas.microsoft.com/office/drawing/2014/main" id="{9360CC64-8FF3-46DD-BF75-4C8CE0AABC29}"/>
                </a:ext>
              </a:extLst>
            </p:cNvPr>
            <p:cNvGrpSpPr/>
            <p:nvPr/>
          </p:nvGrpSpPr>
          <p:grpSpPr>
            <a:xfrm>
              <a:off x="5213316" y="4321603"/>
              <a:ext cx="2975680" cy="263471"/>
              <a:chOff x="2758698" y="4465839"/>
              <a:chExt cx="2975680" cy="263471"/>
            </a:xfrm>
          </p:grpSpPr>
          <p:sp>
            <p:nvSpPr>
              <p:cNvPr id="35" name="Rectangle 34">
                <a:extLst>
                  <a:ext uri="{FF2B5EF4-FFF2-40B4-BE49-F238E27FC236}">
                    <a16:creationId xmlns:a16="http://schemas.microsoft.com/office/drawing/2014/main" id="{2F06B4C1-41E5-43A1-810B-2F1EE828C6BA}"/>
                  </a:ext>
                </a:extLst>
              </p:cNvPr>
              <p:cNvSpPr/>
              <p:nvPr/>
            </p:nvSpPr>
            <p:spPr>
              <a:xfrm>
                <a:off x="2758698" y="4465839"/>
                <a:ext cx="2975680" cy="2634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8E7ED278-ECBE-42D4-823F-FE0A0CDBE6A5}"/>
                  </a:ext>
                </a:extLst>
              </p:cNvPr>
              <p:cNvCxnSpPr/>
              <p:nvPr/>
            </p:nvCxnSpPr>
            <p:spPr>
              <a:xfrm>
                <a:off x="5367181"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6A967673-BCEE-4206-AAFB-F493E8E1271F}"/>
                  </a:ext>
                </a:extLst>
              </p:cNvPr>
              <p:cNvCxnSpPr/>
              <p:nvPr/>
            </p:nvCxnSpPr>
            <p:spPr>
              <a:xfrm>
                <a:off x="4990458"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E094360E-D29A-460F-A2AF-AAC37B3C18B8}"/>
                  </a:ext>
                </a:extLst>
              </p:cNvPr>
              <p:cNvCxnSpPr/>
              <p:nvPr/>
            </p:nvCxnSpPr>
            <p:spPr>
              <a:xfrm>
                <a:off x="4617854"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823191AF-A57B-4D0B-A156-05AFBBAF943B}"/>
                  </a:ext>
                </a:extLst>
              </p:cNvPr>
              <p:cNvCxnSpPr/>
              <p:nvPr/>
            </p:nvCxnSpPr>
            <p:spPr>
              <a:xfrm>
                <a:off x="4241775"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37F09411-FD81-45D9-AB40-5BE3FEAAA24A}"/>
                  </a:ext>
                </a:extLst>
              </p:cNvPr>
              <p:cNvCxnSpPr/>
              <p:nvPr/>
            </p:nvCxnSpPr>
            <p:spPr>
              <a:xfrm>
                <a:off x="3877727"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5D8DC981-C968-42D3-A170-77994BCEAE0E}"/>
                  </a:ext>
                </a:extLst>
              </p:cNvPr>
              <p:cNvCxnSpPr/>
              <p:nvPr/>
            </p:nvCxnSpPr>
            <p:spPr>
              <a:xfrm>
                <a:off x="3498905"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334D7CDC-4330-4AB9-9626-E3092CA04CF0}"/>
                  </a:ext>
                </a:extLst>
              </p:cNvPr>
              <p:cNvCxnSpPr/>
              <p:nvPr/>
            </p:nvCxnSpPr>
            <p:spPr>
              <a:xfrm>
                <a:off x="3130658" y="4465839"/>
                <a:ext cx="0" cy="263471"/>
              </a:xfrm>
              <a:prstGeom prst="line">
                <a:avLst/>
              </a:prstGeom>
              <a:ln w="12700"/>
            </p:spPr>
            <p:style>
              <a:lnRef idx="1">
                <a:schemeClr val="dk1"/>
              </a:lnRef>
              <a:fillRef idx="0">
                <a:schemeClr val="dk1"/>
              </a:fillRef>
              <a:effectRef idx="0">
                <a:schemeClr val="dk1"/>
              </a:effectRef>
              <a:fontRef idx="minor">
                <a:schemeClr val="tx1"/>
              </a:fontRef>
            </p:style>
          </p:cxnSp>
        </p:grpSp>
        <p:sp>
          <p:nvSpPr>
            <p:cNvPr id="27" name="TextBox 26">
              <a:extLst>
                <a:ext uri="{FF2B5EF4-FFF2-40B4-BE49-F238E27FC236}">
                  <a16:creationId xmlns:a16="http://schemas.microsoft.com/office/drawing/2014/main" id="{5E51AF85-2043-4C91-BD78-8A4DE6598370}"/>
                </a:ext>
              </a:extLst>
            </p:cNvPr>
            <p:cNvSpPr txBox="1"/>
            <p:nvPr/>
          </p:nvSpPr>
          <p:spPr>
            <a:xfrm>
              <a:off x="7859171" y="4278197"/>
              <a:ext cx="306494" cy="369332"/>
            </a:xfrm>
            <a:prstGeom prst="rect">
              <a:avLst/>
            </a:prstGeom>
            <a:noFill/>
          </p:spPr>
          <p:txBody>
            <a:bodyPr wrap="none" rtlCol="0">
              <a:spAutoFit/>
            </a:bodyPr>
            <a:lstStyle/>
            <a:p>
              <a:r>
                <a:rPr lang="en-US"/>
                <a:t>0</a:t>
              </a:r>
            </a:p>
          </p:txBody>
        </p:sp>
        <p:sp>
          <p:nvSpPr>
            <p:cNvPr id="28" name="TextBox 27">
              <a:extLst>
                <a:ext uri="{FF2B5EF4-FFF2-40B4-BE49-F238E27FC236}">
                  <a16:creationId xmlns:a16="http://schemas.microsoft.com/office/drawing/2014/main" id="{656356C7-9BBB-425B-B6D3-51D500B27429}"/>
                </a:ext>
              </a:extLst>
            </p:cNvPr>
            <p:cNvSpPr txBox="1"/>
            <p:nvPr/>
          </p:nvSpPr>
          <p:spPr>
            <a:xfrm>
              <a:off x="7480349" y="4278197"/>
              <a:ext cx="306494" cy="369332"/>
            </a:xfrm>
            <a:prstGeom prst="rect">
              <a:avLst/>
            </a:prstGeom>
            <a:noFill/>
          </p:spPr>
          <p:txBody>
            <a:bodyPr wrap="none" rtlCol="0">
              <a:spAutoFit/>
            </a:bodyPr>
            <a:lstStyle/>
            <a:p>
              <a:r>
                <a:rPr lang="en-US"/>
                <a:t>0</a:t>
              </a:r>
            </a:p>
          </p:txBody>
        </p:sp>
        <p:sp>
          <p:nvSpPr>
            <p:cNvPr id="29" name="TextBox 28">
              <a:extLst>
                <a:ext uri="{FF2B5EF4-FFF2-40B4-BE49-F238E27FC236}">
                  <a16:creationId xmlns:a16="http://schemas.microsoft.com/office/drawing/2014/main" id="{0A4F0A88-9C25-44FA-8AA3-0404ECD337E3}"/>
                </a:ext>
              </a:extLst>
            </p:cNvPr>
            <p:cNvSpPr txBox="1"/>
            <p:nvPr/>
          </p:nvSpPr>
          <p:spPr>
            <a:xfrm>
              <a:off x="7109197" y="4280484"/>
              <a:ext cx="306494" cy="369332"/>
            </a:xfrm>
            <a:prstGeom prst="rect">
              <a:avLst/>
            </a:prstGeom>
            <a:noFill/>
          </p:spPr>
          <p:txBody>
            <a:bodyPr wrap="none" rtlCol="0">
              <a:spAutoFit/>
            </a:bodyPr>
            <a:lstStyle/>
            <a:p>
              <a:r>
                <a:rPr lang="en-US"/>
                <a:t>0</a:t>
              </a:r>
            </a:p>
          </p:txBody>
        </p:sp>
        <p:sp>
          <p:nvSpPr>
            <p:cNvPr id="30" name="TextBox 29">
              <a:extLst>
                <a:ext uri="{FF2B5EF4-FFF2-40B4-BE49-F238E27FC236}">
                  <a16:creationId xmlns:a16="http://schemas.microsoft.com/office/drawing/2014/main" id="{DCF9663C-A21F-4585-BDB9-4886BEBEB708}"/>
                </a:ext>
              </a:extLst>
            </p:cNvPr>
            <p:cNvSpPr txBox="1"/>
            <p:nvPr/>
          </p:nvSpPr>
          <p:spPr>
            <a:xfrm>
              <a:off x="6738093" y="4280484"/>
              <a:ext cx="301686" cy="369332"/>
            </a:xfrm>
            <a:prstGeom prst="rect">
              <a:avLst/>
            </a:prstGeom>
            <a:noFill/>
          </p:spPr>
          <p:txBody>
            <a:bodyPr wrap="none" rtlCol="0">
              <a:spAutoFit/>
            </a:bodyPr>
            <a:lstStyle/>
            <a:p>
              <a:r>
                <a:rPr lang="en-US"/>
                <a:t>1</a:t>
              </a:r>
            </a:p>
          </p:txBody>
        </p:sp>
        <p:sp>
          <p:nvSpPr>
            <p:cNvPr id="31" name="TextBox 30">
              <a:extLst>
                <a:ext uri="{FF2B5EF4-FFF2-40B4-BE49-F238E27FC236}">
                  <a16:creationId xmlns:a16="http://schemas.microsoft.com/office/drawing/2014/main" id="{0D69CDE4-E7E6-4A15-BDA4-99D2FF1E6E79}"/>
                </a:ext>
              </a:extLst>
            </p:cNvPr>
            <p:cNvSpPr txBox="1"/>
            <p:nvPr/>
          </p:nvSpPr>
          <p:spPr>
            <a:xfrm>
              <a:off x="6364520" y="4280484"/>
              <a:ext cx="301686" cy="369332"/>
            </a:xfrm>
            <a:prstGeom prst="rect">
              <a:avLst/>
            </a:prstGeom>
            <a:noFill/>
          </p:spPr>
          <p:txBody>
            <a:bodyPr wrap="none" rtlCol="0">
              <a:spAutoFit/>
            </a:bodyPr>
            <a:lstStyle/>
            <a:p>
              <a:r>
                <a:rPr lang="en-US"/>
                <a:t>1</a:t>
              </a:r>
            </a:p>
          </p:txBody>
        </p:sp>
        <p:sp>
          <p:nvSpPr>
            <p:cNvPr id="32" name="TextBox 31">
              <a:extLst>
                <a:ext uri="{FF2B5EF4-FFF2-40B4-BE49-F238E27FC236}">
                  <a16:creationId xmlns:a16="http://schemas.microsoft.com/office/drawing/2014/main" id="{E4FC8D01-F546-46E8-8E6D-35D95FC8B4D2}"/>
                </a:ext>
              </a:extLst>
            </p:cNvPr>
            <p:cNvSpPr txBox="1"/>
            <p:nvPr/>
          </p:nvSpPr>
          <p:spPr>
            <a:xfrm>
              <a:off x="6000472" y="4280484"/>
              <a:ext cx="301686" cy="369332"/>
            </a:xfrm>
            <a:prstGeom prst="rect">
              <a:avLst/>
            </a:prstGeom>
            <a:noFill/>
          </p:spPr>
          <p:txBody>
            <a:bodyPr wrap="none" rtlCol="0">
              <a:spAutoFit/>
            </a:bodyPr>
            <a:lstStyle/>
            <a:p>
              <a:r>
                <a:rPr lang="en-US"/>
                <a:t>1</a:t>
              </a:r>
            </a:p>
          </p:txBody>
        </p:sp>
        <p:sp>
          <p:nvSpPr>
            <p:cNvPr id="33" name="TextBox 32">
              <a:extLst>
                <a:ext uri="{FF2B5EF4-FFF2-40B4-BE49-F238E27FC236}">
                  <a16:creationId xmlns:a16="http://schemas.microsoft.com/office/drawing/2014/main" id="{E859989F-FD6C-484F-A098-CDA5983D8CE8}"/>
                </a:ext>
              </a:extLst>
            </p:cNvPr>
            <p:cNvSpPr txBox="1"/>
            <p:nvPr/>
          </p:nvSpPr>
          <p:spPr>
            <a:xfrm>
              <a:off x="5626899" y="4278197"/>
              <a:ext cx="301686" cy="369332"/>
            </a:xfrm>
            <a:prstGeom prst="rect">
              <a:avLst/>
            </a:prstGeom>
            <a:noFill/>
          </p:spPr>
          <p:txBody>
            <a:bodyPr wrap="none" rtlCol="0">
              <a:spAutoFit/>
            </a:bodyPr>
            <a:lstStyle/>
            <a:p>
              <a:r>
                <a:rPr lang="en-US"/>
                <a:t>1</a:t>
              </a:r>
            </a:p>
          </p:txBody>
        </p:sp>
        <p:sp>
          <p:nvSpPr>
            <p:cNvPr id="34" name="TextBox 33">
              <a:extLst>
                <a:ext uri="{FF2B5EF4-FFF2-40B4-BE49-F238E27FC236}">
                  <a16:creationId xmlns:a16="http://schemas.microsoft.com/office/drawing/2014/main" id="{DD855BD6-FBA5-4C36-9FD2-7DCE84A3B018}"/>
                </a:ext>
              </a:extLst>
            </p:cNvPr>
            <p:cNvSpPr txBox="1"/>
            <p:nvPr/>
          </p:nvSpPr>
          <p:spPr>
            <a:xfrm>
              <a:off x="5256969" y="4275919"/>
              <a:ext cx="301686" cy="369332"/>
            </a:xfrm>
            <a:prstGeom prst="rect">
              <a:avLst/>
            </a:prstGeom>
            <a:noFill/>
          </p:spPr>
          <p:txBody>
            <a:bodyPr wrap="none" rtlCol="0">
              <a:spAutoFit/>
            </a:bodyPr>
            <a:lstStyle/>
            <a:p>
              <a:r>
                <a:rPr lang="en-US"/>
                <a:t>0</a:t>
              </a:r>
            </a:p>
          </p:txBody>
        </p:sp>
      </p:grpSp>
      <p:sp>
        <p:nvSpPr>
          <p:cNvPr id="5" name="Left Brace 4">
            <a:extLst>
              <a:ext uri="{FF2B5EF4-FFF2-40B4-BE49-F238E27FC236}">
                <a16:creationId xmlns:a16="http://schemas.microsoft.com/office/drawing/2014/main" id="{329EB5ED-D46C-4952-9CA8-8ADB456C3C98}"/>
              </a:ext>
            </a:extLst>
          </p:cNvPr>
          <p:cNvSpPr/>
          <p:nvPr/>
        </p:nvSpPr>
        <p:spPr>
          <a:xfrm rot="16200000">
            <a:off x="1008902" y="2654350"/>
            <a:ext cx="301686" cy="35638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8" name="TextBox 2047">
            <a:extLst>
              <a:ext uri="{FF2B5EF4-FFF2-40B4-BE49-F238E27FC236}">
                <a16:creationId xmlns:a16="http://schemas.microsoft.com/office/drawing/2014/main" id="{F27C6CD2-4A0F-46E9-9153-3825ECA44483}"/>
              </a:ext>
            </a:extLst>
          </p:cNvPr>
          <p:cNvSpPr txBox="1"/>
          <p:nvPr/>
        </p:nvSpPr>
        <p:spPr>
          <a:xfrm>
            <a:off x="850586" y="3006531"/>
            <a:ext cx="650925" cy="369332"/>
          </a:xfrm>
          <a:prstGeom prst="rect">
            <a:avLst/>
          </a:prstGeom>
          <a:noFill/>
        </p:spPr>
        <p:txBody>
          <a:bodyPr wrap="square" rtlCol="0">
            <a:spAutoFit/>
          </a:bodyPr>
          <a:lstStyle/>
          <a:p>
            <a:r>
              <a:rPr lang="en-US"/>
              <a:t>One</a:t>
            </a:r>
          </a:p>
        </p:txBody>
      </p:sp>
    </p:spTree>
    <p:extLst>
      <p:ext uri="{BB962C8B-B14F-4D97-AF65-F5344CB8AC3E}">
        <p14:creationId xmlns:p14="http://schemas.microsoft.com/office/powerpoint/2010/main" val="4239681960"/>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54A8B-89C6-47E4-B71C-345B1DC9DBD6}"/>
              </a:ext>
            </a:extLst>
          </p:cNvPr>
          <p:cNvSpPr>
            <a:spLocks noGrp="1"/>
          </p:cNvSpPr>
          <p:nvPr>
            <p:ph type="title"/>
          </p:nvPr>
        </p:nvSpPr>
        <p:spPr/>
        <p:txBody>
          <a:bodyPr/>
          <a:lstStyle/>
          <a:p>
            <a:r>
              <a:rPr lang="en-US"/>
              <a:t>Example (cont.)</a:t>
            </a:r>
          </a:p>
        </p:txBody>
      </p:sp>
      <p:sp>
        <p:nvSpPr>
          <p:cNvPr id="3" name="Content Placeholder 2">
            <a:extLst>
              <a:ext uri="{FF2B5EF4-FFF2-40B4-BE49-F238E27FC236}">
                <a16:creationId xmlns:a16="http://schemas.microsoft.com/office/drawing/2014/main" id="{9320A89C-8F7A-44E3-BC0A-D694A8C85D30}"/>
              </a:ext>
            </a:extLst>
          </p:cNvPr>
          <p:cNvSpPr>
            <a:spLocks noGrp="1"/>
          </p:cNvSpPr>
          <p:nvPr>
            <p:ph idx="1"/>
          </p:nvPr>
        </p:nvSpPr>
        <p:spPr/>
        <p:txBody>
          <a:bodyPr/>
          <a:lstStyle/>
          <a:p>
            <a:pPr>
              <a:lnSpc>
                <a:spcPct val="100000"/>
              </a:lnSpc>
            </a:pPr>
            <a:r>
              <a:rPr lang="en-US" dirty="0"/>
              <a:t>Now you divide those up </a:t>
            </a:r>
            <a:r>
              <a:rPr lang="en-US"/>
              <a:t>into 8-bit </a:t>
            </a:r>
            <a:r>
              <a:rPr lang="en-US" dirty="0"/>
              <a:t>bytes. Since bit order is mostSignificantBitFirst, you do this starting from the left.</a:t>
            </a:r>
          </a:p>
          <a:p>
            <a:pPr marL="0" indent="0">
              <a:lnSpc>
                <a:spcPct val="100000"/>
              </a:lnSpc>
              <a:buNone/>
            </a:pPr>
            <a:r>
              <a:rPr lang="en-US"/>
              <a:t>	11110001 </a:t>
            </a:r>
            <a:r>
              <a:rPr lang="en-US" dirty="0"/>
              <a:t>00</a:t>
            </a:r>
          </a:p>
          <a:p>
            <a:pPr>
              <a:lnSpc>
                <a:spcPct val="100000"/>
              </a:lnSpc>
            </a:pPr>
            <a:r>
              <a:rPr lang="en-US"/>
              <a:t>Now byte </a:t>
            </a:r>
            <a:r>
              <a:rPr lang="en-US" dirty="0"/>
              <a:t>order comes into play</a:t>
            </a:r>
            <a:r>
              <a:rPr lang="en-US"/>
              <a:t>. Since byte order is little endian, swing the stuff in the second byte ( 00 ) around to the front:</a:t>
            </a:r>
            <a:br>
              <a:rPr lang="en-US"/>
            </a:br>
            <a:r>
              <a:rPr lang="en-US"/>
              <a:t> 	0011110001</a:t>
            </a:r>
          </a:p>
          <a:p>
            <a:pPr>
              <a:lnSpc>
                <a:spcPct val="100000"/>
              </a:lnSpc>
            </a:pPr>
            <a:r>
              <a:rPr lang="en-US"/>
              <a:t>So the 10-bit number is 0011110001 or 0000 1111 0001 or 0x0F1 which is 241.</a:t>
            </a:r>
            <a:endParaRPr lang="en-US" dirty="0"/>
          </a:p>
        </p:txBody>
      </p:sp>
      <p:sp>
        <p:nvSpPr>
          <p:cNvPr id="5" name="Footer Placeholder 3">
            <a:extLst>
              <a:ext uri="{FF2B5EF4-FFF2-40B4-BE49-F238E27FC236}">
                <a16:creationId xmlns:a16="http://schemas.microsoft.com/office/drawing/2014/main" id="{B2364049-C17C-4999-B1ED-3B1B9FBD9CBE}"/>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936127934"/>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FF7BB-7A80-439B-BD96-55623D223B8D}"/>
              </a:ext>
            </a:extLst>
          </p:cNvPr>
          <p:cNvSpPr>
            <a:spLocks noGrp="1"/>
          </p:cNvSpPr>
          <p:nvPr>
            <p:ph type="title"/>
          </p:nvPr>
        </p:nvSpPr>
        <p:spPr/>
        <p:txBody>
          <a:bodyPr/>
          <a:lstStyle/>
          <a:p>
            <a:r>
              <a:rPr lang="en-US"/>
              <a:t>Revised Example</a:t>
            </a:r>
          </a:p>
        </p:txBody>
      </p:sp>
      <p:sp>
        <p:nvSpPr>
          <p:cNvPr id="3" name="Content Placeholder 2">
            <a:extLst>
              <a:ext uri="{FF2B5EF4-FFF2-40B4-BE49-F238E27FC236}">
                <a16:creationId xmlns:a16="http://schemas.microsoft.com/office/drawing/2014/main" id="{499109C3-2924-4623-AFA2-4378B50703B1}"/>
              </a:ext>
            </a:extLst>
          </p:cNvPr>
          <p:cNvSpPr>
            <a:spLocks noGrp="1"/>
          </p:cNvSpPr>
          <p:nvPr>
            <p:ph idx="1"/>
          </p:nvPr>
        </p:nvSpPr>
        <p:spPr>
          <a:xfrm>
            <a:off x="616449" y="1371602"/>
            <a:ext cx="11236720" cy="3866826"/>
          </a:xfrm>
        </p:spPr>
        <p:txBody>
          <a:bodyPr/>
          <a:lstStyle/>
          <a:p>
            <a:pPr>
              <a:lnSpc>
                <a:spcPct val="100000"/>
              </a:lnSpc>
            </a:pPr>
            <a:r>
              <a:rPr lang="en-US"/>
              <a:t>Same input as before: hex 78 81</a:t>
            </a:r>
          </a:p>
          <a:p>
            <a:pPr>
              <a:lnSpc>
                <a:spcPct val="100000"/>
              </a:lnSpc>
            </a:pPr>
            <a:r>
              <a:rPr lang="en-US"/>
              <a:t>The </a:t>
            </a:r>
            <a:r>
              <a:rPr lang="en-US" dirty="0"/>
              <a:t>DFDL </a:t>
            </a:r>
            <a:r>
              <a:rPr lang="en-US"/>
              <a:t>schema is changed to declare:</a:t>
            </a:r>
          </a:p>
          <a:p>
            <a:pPr lvl="1">
              <a:lnSpc>
                <a:spcPct val="100000"/>
              </a:lnSpc>
            </a:pPr>
            <a:r>
              <a:rPr lang="en-US" dirty="0"/>
              <a:t>byteOrder="littleEndian"</a:t>
            </a:r>
          </a:p>
          <a:p>
            <a:pPr lvl="1">
              <a:lnSpc>
                <a:spcPct val="100000"/>
              </a:lnSpc>
            </a:pPr>
            <a:r>
              <a:rPr lang="en-US"/>
              <a:t>bitOrder="</a:t>
            </a:r>
            <a:r>
              <a:rPr lang="en-US">
                <a:highlight>
                  <a:srgbClr val="FFFF00"/>
                </a:highlight>
              </a:rPr>
              <a:t>leastSignficantBitFirst</a:t>
            </a:r>
            <a:r>
              <a:rPr lang="en-US" dirty="0"/>
              <a:t>"</a:t>
            </a:r>
            <a:endParaRPr lang="en-US"/>
          </a:p>
          <a:p>
            <a:pPr>
              <a:lnSpc>
                <a:spcPct val="100000"/>
              </a:lnSpc>
            </a:pPr>
            <a:r>
              <a:rPr lang="en-US"/>
              <a:t>As before, the schema </a:t>
            </a:r>
            <a:r>
              <a:rPr lang="en-US" dirty="0"/>
              <a:t>declares this sequence of </a:t>
            </a:r>
            <a:r>
              <a:rPr lang="en-US"/>
              <a:t>elements:</a:t>
            </a:r>
          </a:p>
          <a:p>
            <a:pPr lvl="1">
              <a:lnSpc>
                <a:spcPct val="100000"/>
              </a:lnSpc>
            </a:pPr>
            <a:r>
              <a:rPr lang="en-US" dirty="0"/>
              <a:t>element One, length 1 bit</a:t>
            </a:r>
          </a:p>
          <a:p>
            <a:pPr lvl="1">
              <a:lnSpc>
                <a:spcPct val="100000"/>
              </a:lnSpc>
            </a:pPr>
            <a:r>
              <a:rPr lang="en-US" dirty="0"/>
              <a:t>element Ten, length 10 bits</a:t>
            </a:r>
          </a:p>
          <a:p>
            <a:pPr lvl="1">
              <a:lnSpc>
                <a:spcPct val="100000"/>
              </a:lnSpc>
            </a:pPr>
            <a:r>
              <a:rPr lang="en-US" dirty="0"/>
              <a:t>element Five, length 5 bits</a:t>
            </a:r>
            <a:endParaRPr lang="en-US"/>
          </a:p>
          <a:p>
            <a:pPr>
              <a:lnSpc>
                <a:spcPct val="100000"/>
              </a:lnSpc>
            </a:pPr>
            <a:r>
              <a:rPr lang="en-US" dirty="0"/>
              <a:t>I ran the input plus schema through Daffodil and this is the XML that was generated:</a:t>
            </a:r>
            <a:endParaRPr lang="en-US"/>
          </a:p>
        </p:txBody>
      </p:sp>
      <p:sp>
        <p:nvSpPr>
          <p:cNvPr id="5" name="Rectangle 4">
            <a:extLst>
              <a:ext uri="{FF2B5EF4-FFF2-40B4-BE49-F238E27FC236}">
                <a16:creationId xmlns:a16="http://schemas.microsoft.com/office/drawing/2014/main" id="{F0B56FD0-CD19-4BBF-A7F0-D823D63CEFDC}"/>
              </a:ext>
            </a:extLst>
          </p:cNvPr>
          <p:cNvSpPr/>
          <p:nvPr/>
        </p:nvSpPr>
        <p:spPr>
          <a:xfrm>
            <a:off x="2832511" y="5626457"/>
            <a:ext cx="1476018" cy="1169551"/>
          </a:xfrm>
          <a:prstGeom prst="rect">
            <a:avLst/>
          </a:prstGeom>
          <a:ln>
            <a:solidFill>
              <a:schemeClr val="tx1"/>
            </a:solidFill>
          </a:ln>
        </p:spPr>
        <p:txBody>
          <a:bodyPr wrap="square">
            <a:spAutoFit/>
          </a:bodyPr>
          <a:lstStyle/>
          <a:p>
            <a:r>
              <a:rPr lang="en-US" sz="1400">
                <a:solidFill>
                  <a:srgbClr val="000096"/>
                </a:solidFill>
                <a:highlight>
                  <a:srgbClr val="FFFFFF"/>
                </a:highlight>
              </a:rPr>
              <a:t>&lt;Test&gt;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&lt;One&gt;</a:t>
            </a:r>
            <a:r>
              <a:rPr lang="en-US" sz="1400">
                <a:solidFill>
                  <a:srgbClr val="000000"/>
                </a:solidFill>
                <a:highlight>
                  <a:srgbClr val="FFFFFF"/>
                </a:highlight>
              </a:rPr>
              <a:t>0</a:t>
            </a:r>
            <a:r>
              <a:rPr lang="en-US" sz="1400">
                <a:solidFill>
                  <a:srgbClr val="000096"/>
                </a:solidFill>
                <a:highlight>
                  <a:srgbClr val="FFFFFF"/>
                </a:highlight>
              </a:rPr>
              <a:t>&lt;/One&gt;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&lt;Ten&gt;</a:t>
            </a:r>
            <a:r>
              <a:rPr lang="en-US" sz="1400">
                <a:solidFill>
                  <a:srgbClr val="000000"/>
                </a:solidFill>
                <a:highlight>
                  <a:srgbClr val="FFFFFF"/>
                </a:highlight>
              </a:rPr>
              <a:t>188</a:t>
            </a:r>
            <a:r>
              <a:rPr lang="en-US" sz="1400">
                <a:solidFill>
                  <a:srgbClr val="000096"/>
                </a:solidFill>
                <a:highlight>
                  <a:srgbClr val="FFFFFF"/>
                </a:highlight>
              </a:rPr>
              <a:t>&lt;/Ten&gt;</a:t>
            </a:r>
            <a:br>
              <a:rPr lang="en-US" sz="1400">
                <a:solidFill>
                  <a:srgbClr val="000000"/>
                </a:solidFill>
                <a:highlight>
                  <a:srgbClr val="FFFFFF"/>
                </a:highlight>
              </a:rPr>
            </a:br>
            <a:r>
              <a:rPr lang="en-US" sz="1400">
                <a:solidFill>
                  <a:srgbClr val="000000"/>
                </a:solidFill>
                <a:highlight>
                  <a:srgbClr val="FFFFFF"/>
                </a:highlight>
              </a:rPr>
              <a:t>  </a:t>
            </a:r>
            <a:r>
              <a:rPr lang="en-US" sz="1400">
                <a:solidFill>
                  <a:srgbClr val="000096"/>
                </a:solidFill>
                <a:highlight>
                  <a:srgbClr val="FFFFFF"/>
                </a:highlight>
              </a:rPr>
              <a:t>&lt;Five&gt;</a:t>
            </a:r>
            <a:r>
              <a:rPr lang="en-US" sz="1400">
                <a:solidFill>
                  <a:srgbClr val="000000"/>
                </a:solidFill>
                <a:highlight>
                  <a:srgbClr val="FFFFFF"/>
                </a:highlight>
              </a:rPr>
              <a:t>16</a:t>
            </a:r>
            <a:r>
              <a:rPr lang="en-US" sz="1400">
                <a:solidFill>
                  <a:srgbClr val="000096"/>
                </a:solidFill>
                <a:highlight>
                  <a:srgbClr val="FFFFFF"/>
                </a:highlight>
              </a:rPr>
              <a:t>&lt;/Five&gt;</a:t>
            </a:r>
            <a:br>
              <a:rPr lang="en-US" sz="1400">
                <a:solidFill>
                  <a:srgbClr val="000000"/>
                </a:solidFill>
                <a:highlight>
                  <a:srgbClr val="FFFFFF"/>
                </a:highlight>
              </a:rPr>
            </a:br>
            <a:r>
              <a:rPr lang="en-US" sz="1400">
                <a:solidFill>
                  <a:srgbClr val="000096"/>
                </a:solidFill>
                <a:highlight>
                  <a:srgbClr val="FFFFFF"/>
                </a:highlight>
              </a:rPr>
              <a:t>&lt;/Test&gt;</a:t>
            </a:r>
          </a:p>
        </p:txBody>
      </p:sp>
    </p:spTree>
    <p:extLst>
      <p:ext uri="{BB962C8B-B14F-4D97-AF65-F5344CB8AC3E}">
        <p14:creationId xmlns:p14="http://schemas.microsoft.com/office/powerpoint/2010/main" val="654237519"/>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C0270-8407-41EE-9147-F7D074D11599}"/>
              </a:ext>
            </a:extLst>
          </p:cNvPr>
          <p:cNvSpPr>
            <a:spLocks noGrp="1"/>
          </p:cNvSpPr>
          <p:nvPr>
            <p:ph type="title"/>
          </p:nvPr>
        </p:nvSpPr>
        <p:spPr/>
        <p:txBody>
          <a:bodyPr/>
          <a:lstStyle/>
          <a:p>
            <a:r>
              <a:rPr lang="en-US"/>
              <a:t>Revised Example (cont.)</a:t>
            </a:r>
          </a:p>
        </p:txBody>
      </p:sp>
      <p:sp>
        <p:nvSpPr>
          <p:cNvPr id="3" name="Content Placeholder 2">
            <a:extLst>
              <a:ext uri="{FF2B5EF4-FFF2-40B4-BE49-F238E27FC236}">
                <a16:creationId xmlns:a16="http://schemas.microsoft.com/office/drawing/2014/main" id="{532483EF-2CC1-4B95-A73B-59AAE180C3DF}"/>
              </a:ext>
            </a:extLst>
          </p:cNvPr>
          <p:cNvSpPr>
            <a:spLocks noGrp="1"/>
          </p:cNvSpPr>
          <p:nvPr>
            <p:ph idx="1"/>
          </p:nvPr>
        </p:nvSpPr>
        <p:spPr>
          <a:xfrm>
            <a:off x="616449" y="1371601"/>
            <a:ext cx="11236720" cy="860155"/>
          </a:xfrm>
        </p:spPr>
        <p:txBody>
          <a:bodyPr/>
          <a:lstStyle/>
          <a:p>
            <a:pPr>
              <a:lnSpc>
                <a:spcPct val="100000"/>
              </a:lnSpc>
            </a:pPr>
            <a:r>
              <a:rPr lang="en-US" dirty="0"/>
              <a:t>Let’s work through it. The schema first declares the One element. So, Daffodil consumes </a:t>
            </a:r>
            <a:r>
              <a:rPr lang="en-US"/>
              <a:t>the last (least significant) bit </a:t>
            </a:r>
            <a:r>
              <a:rPr lang="en-US" dirty="0"/>
              <a:t>of the first byte:</a:t>
            </a:r>
            <a:endParaRPr lang="en-US"/>
          </a:p>
        </p:txBody>
      </p:sp>
      <p:sp>
        <p:nvSpPr>
          <p:cNvPr id="6" name="Content Placeholder 2">
            <a:extLst>
              <a:ext uri="{FF2B5EF4-FFF2-40B4-BE49-F238E27FC236}">
                <a16:creationId xmlns:a16="http://schemas.microsoft.com/office/drawing/2014/main" id="{B39A4269-3A14-4C61-9255-D09C8E37657D}"/>
              </a:ext>
            </a:extLst>
          </p:cNvPr>
          <p:cNvSpPr txBox="1">
            <a:spLocks/>
          </p:cNvSpPr>
          <p:nvPr/>
        </p:nvSpPr>
        <p:spPr>
          <a:xfrm>
            <a:off x="616449" y="3546206"/>
            <a:ext cx="11236720" cy="2560126"/>
          </a:xfrm>
          <a:prstGeom prst="rect">
            <a:avLst/>
          </a:prstGeom>
        </p:spPr>
        <p:txBody>
          <a:bodyPr vert="horz" lIns="91440" tIns="45720" rIns="91440" bIns="45720" rtlCol="0">
            <a:noAutofit/>
          </a:bodyPr>
          <a:lstStyle>
            <a:lvl1pPr marL="308269" indent="-308269" algn="l" defTabSz="1216185" rtl="0" eaLnBrk="1" latinLnBrk="0" hangingPunct="1">
              <a:lnSpc>
                <a:spcPct val="90000"/>
              </a:lnSpc>
              <a:spcBef>
                <a:spcPts val="0"/>
              </a:spcBef>
              <a:spcAft>
                <a:spcPts val="798"/>
              </a:spcAft>
              <a:buClr>
                <a:schemeClr val="tx2"/>
              </a:buClr>
              <a:buSzPct val="120000"/>
              <a:buFont typeface="Wingdings" pitchFamily="2" charset="2"/>
              <a:buChar char="§"/>
              <a:defRPr lang="en-US" sz="2400" b="1" kern="1200" dirty="0" smtClean="0">
                <a:solidFill>
                  <a:schemeClr val="tx1"/>
                </a:solidFill>
                <a:latin typeface="Arial" pitchFamily="34" charset="0"/>
                <a:ea typeface="Verdana" pitchFamily="34" charset="0"/>
                <a:cs typeface="Arial" pitchFamily="34" charset="0"/>
              </a:defRPr>
            </a:lvl1pPr>
            <a:lvl2pPr marL="686216" marR="0" indent="-304046" algn="l" defTabSz="1216185" rtl="0" eaLnBrk="1" fontAlgn="auto" latinLnBrk="0" hangingPunct="1">
              <a:lnSpc>
                <a:spcPct val="90000"/>
              </a:lnSpc>
              <a:spcBef>
                <a:spcPts val="0"/>
              </a:spcBef>
              <a:spcAft>
                <a:spcPts val="798"/>
              </a:spcAft>
              <a:buClr>
                <a:schemeClr val="tx2"/>
              </a:buClr>
              <a:buSzTx/>
              <a:buFont typeface="Arial" pitchFamily="34" charset="0"/>
              <a:buChar char="–"/>
              <a:tabLst/>
              <a:defRPr lang="en-US" sz="2400" kern="1200">
                <a:solidFill>
                  <a:schemeClr val="tx1"/>
                </a:solidFill>
                <a:latin typeface="Arial" pitchFamily="34" charset="0"/>
                <a:ea typeface="Verdana" pitchFamily="34" charset="0"/>
                <a:cs typeface="Arial" pitchFamily="34" charset="0"/>
              </a:defRPr>
            </a:lvl2pPr>
            <a:lvl3pPr marL="994485" indent="-308269" algn="l" defTabSz="1216185" rtl="0" eaLnBrk="1" latinLnBrk="0" hangingPunct="1">
              <a:lnSpc>
                <a:spcPct val="90000"/>
              </a:lnSpc>
              <a:spcBef>
                <a:spcPts val="0"/>
              </a:spcBef>
              <a:spcAft>
                <a:spcPts val="798"/>
              </a:spcAft>
              <a:buClr>
                <a:schemeClr val="tx2"/>
              </a:buClr>
              <a:buSzPct val="110000"/>
              <a:buFont typeface="Wingdings" pitchFamily="2" charset="2"/>
              <a:buChar char="§"/>
              <a:defRPr lang="en-US" sz="2000" kern="1200" smtClean="0">
                <a:solidFill>
                  <a:schemeClr val="tx1"/>
                </a:solidFill>
                <a:latin typeface="Arial" pitchFamily="34" charset="0"/>
                <a:ea typeface="Verdana" pitchFamily="34" charset="0"/>
                <a:cs typeface="Arial" pitchFamily="34" charset="0"/>
              </a:defRPr>
            </a:lvl3pPr>
            <a:lvl4pPr marL="1486316" indent="-3429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smtClean="0">
                <a:solidFill>
                  <a:schemeClr val="tx1"/>
                </a:solidFill>
                <a:latin typeface="Arial" pitchFamily="34" charset="0"/>
                <a:ea typeface="Verdana" pitchFamily="34" charset="0"/>
                <a:cs typeface="Arial" pitchFamily="34" charset="0"/>
              </a:defRPr>
            </a:lvl4pPr>
            <a:lvl5pPr marL="2057400" indent="-2286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t>Next, the Ten element wants 10 bits. There are only 7 remaining bits in the first byte, so 3 </a:t>
            </a:r>
            <a:r>
              <a:rPr lang="en-US"/>
              <a:t>bits must be </a:t>
            </a:r>
            <a:r>
              <a:rPr lang="en-US" dirty="0"/>
              <a:t>consumed from the second byte. Which 3 bits? The </a:t>
            </a:r>
            <a:r>
              <a:rPr lang="en-US"/>
              <a:t>3 least </a:t>
            </a:r>
            <a:r>
              <a:rPr lang="en-US" dirty="0"/>
              <a:t>significant bits</a:t>
            </a:r>
            <a:r>
              <a:rPr lang="en-US"/>
              <a:t>. </a:t>
            </a:r>
          </a:p>
          <a:p>
            <a:pPr>
              <a:lnSpc>
                <a:spcPct val="100000"/>
              </a:lnSpc>
            </a:pPr>
            <a:r>
              <a:rPr lang="en-US" dirty="0"/>
              <a:t>So the 10 bits are</a:t>
            </a:r>
          </a:p>
          <a:p>
            <a:pPr marL="0" indent="0">
              <a:lnSpc>
                <a:spcPct val="100000"/>
              </a:lnSpc>
              <a:buNone/>
            </a:pPr>
            <a:r>
              <a:rPr lang="en-US"/>
              <a:t>	0111100 001</a:t>
            </a:r>
            <a:endParaRPr lang="en-US" dirty="0"/>
          </a:p>
          <a:p>
            <a:pPr>
              <a:lnSpc>
                <a:spcPct val="100000"/>
              </a:lnSpc>
            </a:pPr>
            <a:r>
              <a:rPr lang="en-US"/>
              <a:t>The </a:t>
            </a:r>
            <a:r>
              <a:rPr lang="en-US" dirty="0"/>
              <a:t>first 7 of those are from the first byte.</a:t>
            </a:r>
          </a:p>
          <a:p>
            <a:pPr>
              <a:lnSpc>
                <a:spcPct val="100000"/>
              </a:lnSpc>
            </a:pPr>
            <a:r>
              <a:rPr lang="en-US" dirty="0"/>
              <a:t>The last 3 of those came from the 2nd byte.</a:t>
            </a:r>
          </a:p>
          <a:p>
            <a:endParaRPr lang="en-US"/>
          </a:p>
        </p:txBody>
      </p:sp>
      <p:grpSp>
        <p:nvGrpSpPr>
          <p:cNvPr id="7" name="Group 6">
            <a:extLst>
              <a:ext uri="{FF2B5EF4-FFF2-40B4-BE49-F238E27FC236}">
                <a16:creationId xmlns:a16="http://schemas.microsoft.com/office/drawing/2014/main" id="{D76E78EF-1745-4430-82B5-83DB0115C41C}"/>
              </a:ext>
            </a:extLst>
          </p:cNvPr>
          <p:cNvGrpSpPr/>
          <p:nvPr/>
        </p:nvGrpSpPr>
        <p:grpSpPr>
          <a:xfrm>
            <a:off x="4338135" y="2996926"/>
            <a:ext cx="2975680" cy="373897"/>
            <a:chOff x="2083553" y="4280484"/>
            <a:chExt cx="2975680" cy="373897"/>
          </a:xfrm>
        </p:grpSpPr>
        <p:grpSp>
          <p:nvGrpSpPr>
            <p:cNvPr id="8" name="Group 7">
              <a:extLst>
                <a:ext uri="{FF2B5EF4-FFF2-40B4-BE49-F238E27FC236}">
                  <a16:creationId xmlns:a16="http://schemas.microsoft.com/office/drawing/2014/main" id="{5CB79477-4DA2-49DA-9912-B8BB4F69707E}"/>
                </a:ext>
              </a:extLst>
            </p:cNvPr>
            <p:cNvGrpSpPr/>
            <p:nvPr/>
          </p:nvGrpSpPr>
          <p:grpSpPr>
            <a:xfrm>
              <a:off x="2083553" y="4326168"/>
              <a:ext cx="2975680" cy="263471"/>
              <a:chOff x="2758698" y="4465839"/>
              <a:chExt cx="2975680" cy="263471"/>
            </a:xfrm>
          </p:grpSpPr>
          <p:sp>
            <p:nvSpPr>
              <p:cNvPr id="17" name="Rectangle 16">
                <a:extLst>
                  <a:ext uri="{FF2B5EF4-FFF2-40B4-BE49-F238E27FC236}">
                    <a16:creationId xmlns:a16="http://schemas.microsoft.com/office/drawing/2014/main" id="{0408A30B-7E4F-467B-AF58-67921A2ACF17}"/>
                  </a:ext>
                </a:extLst>
              </p:cNvPr>
              <p:cNvSpPr/>
              <p:nvPr/>
            </p:nvSpPr>
            <p:spPr>
              <a:xfrm>
                <a:off x="2758698" y="4465839"/>
                <a:ext cx="2975680" cy="2634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16B05A44-077F-4ED8-ADC8-5DED5A6757B0}"/>
                  </a:ext>
                </a:extLst>
              </p:cNvPr>
              <p:cNvCxnSpPr/>
              <p:nvPr/>
            </p:nvCxnSpPr>
            <p:spPr>
              <a:xfrm>
                <a:off x="5367181"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037C518-7B00-410E-B4A3-BAADBEA1C153}"/>
                  </a:ext>
                </a:extLst>
              </p:cNvPr>
              <p:cNvCxnSpPr/>
              <p:nvPr/>
            </p:nvCxnSpPr>
            <p:spPr>
              <a:xfrm>
                <a:off x="4990458"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9F7AB707-68C9-45F6-B751-F98918579562}"/>
                  </a:ext>
                </a:extLst>
              </p:cNvPr>
              <p:cNvCxnSpPr/>
              <p:nvPr/>
            </p:nvCxnSpPr>
            <p:spPr>
              <a:xfrm>
                <a:off x="4617854"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3A752253-ADF4-4B8E-BE1B-175F027DE6B2}"/>
                  </a:ext>
                </a:extLst>
              </p:cNvPr>
              <p:cNvCxnSpPr/>
              <p:nvPr/>
            </p:nvCxnSpPr>
            <p:spPr>
              <a:xfrm>
                <a:off x="4241775"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D48C7B3F-4020-48CC-9BF5-08AB5181C85F}"/>
                  </a:ext>
                </a:extLst>
              </p:cNvPr>
              <p:cNvCxnSpPr/>
              <p:nvPr/>
            </p:nvCxnSpPr>
            <p:spPr>
              <a:xfrm>
                <a:off x="3877727"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5568A94C-84B9-4228-8471-B1CF2C6F7762}"/>
                  </a:ext>
                </a:extLst>
              </p:cNvPr>
              <p:cNvCxnSpPr/>
              <p:nvPr/>
            </p:nvCxnSpPr>
            <p:spPr>
              <a:xfrm>
                <a:off x="3498905"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F4103BC2-666A-4244-A573-BAC32E231AA0}"/>
                  </a:ext>
                </a:extLst>
              </p:cNvPr>
              <p:cNvCxnSpPr/>
              <p:nvPr/>
            </p:nvCxnSpPr>
            <p:spPr>
              <a:xfrm>
                <a:off x="3130658" y="4465839"/>
                <a:ext cx="0" cy="263471"/>
              </a:xfrm>
              <a:prstGeom prst="line">
                <a:avLst/>
              </a:prstGeom>
              <a:ln w="12700"/>
            </p:spPr>
            <p:style>
              <a:lnRef idx="1">
                <a:schemeClr val="dk1"/>
              </a:lnRef>
              <a:fillRef idx="0">
                <a:schemeClr val="dk1"/>
              </a:fillRef>
              <a:effectRef idx="0">
                <a:schemeClr val="dk1"/>
              </a:effectRef>
              <a:fontRef idx="minor">
                <a:schemeClr val="tx1"/>
              </a:fontRef>
            </p:style>
          </p:cxnSp>
        </p:grpSp>
        <p:sp>
          <p:nvSpPr>
            <p:cNvPr id="9" name="TextBox 8">
              <a:extLst>
                <a:ext uri="{FF2B5EF4-FFF2-40B4-BE49-F238E27FC236}">
                  <a16:creationId xmlns:a16="http://schemas.microsoft.com/office/drawing/2014/main" id="{E6F2D532-8485-4300-982C-2BC73DC70200}"/>
                </a:ext>
              </a:extLst>
            </p:cNvPr>
            <p:cNvSpPr txBox="1"/>
            <p:nvPr/>
          </p:nvSpPr>
          <p:spPr>
            <a:xfrm>
              <a:off x="4729408" y="4282762"/>
              <a:ext cx="306494" cy="369332"/>
            </a:xfrm>
            <a:prstGeom prst="rect">
              <a:avLst/>
            </a:prstGeom>
            <a:noFill/>
          </p:spPr>
          <p:txBody>
            <a:bodyPr wrap="none" rtlCol="0">
              <a:spAutoFit/>
            </a:bodyPr>
            <a:lstStyle/>
            <a:p>
              <a:r>
                <a:rPr lang="en-US"/>
                <a:t>1</a:t>
              </a:r>
            </a:p>
          </p:txBody>
        </p:sp>
        <p:sp>
          <p:nvSpPr>
            <p:cNvPr id="10" name="TextBox 9">
              <a:extLst>
                <a:ext uri="{FF2B5EF4-FFF2-40B4-BE49-F238E27FC236}">
                  <a16:creationId xmlns:a16="http://schemas.microsoft.com/office/drawing/2014/main" id="{FC2120CE-4E50-4F07-BE84-A5EA40B3DC3E}"/>
                </a:ext>
              </a:extLst>
            </p:cNvPr>
            <p:cNvSpPr txBox="1"/>
            <p:nvPr/>
          </p:nvSpPr>
          <p:spPr>
            <a:xfrm>
              <a:off x="4350586" y="4282762"/>
              <a:ext cx="301686" cy="369332"/>
            </a:xfrm>
            <a:prstGeom prst="rect">
              <a:avLst/>
            </a:prstGeom>
            <a:noFill/>
          </p:spPr>
          <p:txBody>
            <a:bodyPr wrap="none" rtlCol="0">
              <a:spAutoFit/>
            </a:bodyPr>
            <a:lstStyle/>
            <a:p>
              <a:r>
                <a:rPr lang="en-US"/>
                <a:t>0</a:t>
              </a:r>
            </a:p>
          </p:txBody>
        </p:sp>
        <p:sp>
          <p:nvSpPr>
            <p:cNvPr id="11" name="TextBox 10">
              <a:extLst>
                <a:ext uri="{FF2B5EF4-FFF2-40B4-BE49-F238E27FC236}">
                  <a16:creationId xmlns:a16="http://schemas.microsoft.com/office/drawing/2014/main" id="{4F4674C2-DB17-495A-A10B-B73CC3DEC765}"/>
                </a:ext>
              </a:extLst>
            </p:cNvPr>
            <p:cNvSpPr txBox="1"/>
            <p:nvPr/>
          </p:nvSpPr>
          <p:spPr>
            <a:xfrm>
              <a:off x="3979434" y="4285049"/>
              <a:ext cx="301686" cy="369332"/>
            </a:xfrm>
            <a:prstGeom prst="rect">
              <a:avLst/>
            </a:prstGeom>
            <a:noFill/>
          </p:spPr>
          <p:txBody>
            <a:bodyPr wrap="none" rtlCol="0">
              <a:spAutoFit/>
            </a:bodyPr>
            <a:lstStyle/>
            <a:p>
              <a:r>
                <a:rPr lang="en-US"/>
                <a:t>0</a:t>
              </a:r>
            </a:p>
          </p:txBody>
        </p:sp>
        <p:sp>
          <p:nvSpPr>
            <p:cNvPr id="12" name="TextBox 11">
              <a:extLst>
                <a:ext uri="{FF2B5EF4-FFF2-40B4-BE49-F238E27FC236}">
                  <a16:creationId xmlns:a16="http://schemas.microsoft.com/office/drawing/2014/main" id="{271017BE-E7A1-48F7-BAFC-ABA73CD1E97F}"/>
                </a:ext>
              </a:extLst>
            </p:cNvPr>
            <p:cNvSpPr txBox="1"/>
            <p:nvPr/>
          </p:nvSpPr>
          <p:spPr>
            <a:xfrm>
              <a:off x="3608330" y="4285049"/>
              <a:ext cx="301686" cy="369332"/>
            </a:xfrm>
            <a:prstGeom prst="rect">
              <a:avLst/>
            </a:prstGeom>
            <a:noFill/>
          </p:spPr>
          <p:txBody>
            <a:bodyPr wrap="none" rtlCol="0">
              <a:spAutoFit/>
            </a:bodyPr>
            <a:lstStyle/>
            <a:p>
              <a:r>
                <a:rPr lang="en-US"/>
                <a:t>0</a:t>
              </a:r>
            </a:p>
          </p:txBody>
        </p:sp>
        <p:sp>
          <p:nvSpPr>
            <p:cNvPr id="13" name="TextBox 12">
              <a:extLst>
                <a:ext uri="{FF2B5EF4-FFF2-40B4-BE49-F238E27FC236}">
                  <a16:creationId xmlns:a16="http://schemas.microsoft.com/office/drawing/2014/main" id="{7B73CB34-049E-4E0E-BAA2-D6ADA97C8F0C}"/>
                </a:ext>
              </a:extLst>
            </p:cNvPr>
            <p:cNvSpPr txBox="1"/>
            <p:nvPr/>
          </p:nvSpPr>
          <p:spPr>
            <a:xfrm>
              <a:off x="3234757" y="4285049"/>
              <a:ext cx="306494" cy="369332"/>
            </a:xfrm>
            <a:prstGeom prst="rect">
              <a:avLst/>
            </a:prstGeom>
            <a:noFill/>
          </p:spPr>
          <p:txBody>
            <a:bodyPr wrap="none" rtlCol="0">
              <a:spAutoFit/>
            </a:bodyPr>
            <a:lstStyle/>
            <a:p>
              <a:r>
                <a:rPr lang="en-US"/>
                <a:t>0</a:t>
              </a:r>
            </a:p>
          </p:txBody>
        </p:sp>
        <p:sp>
          <p:nvSpPr>
            <p:cNvPr id="14" name="TextBox 13">
              <a:extLst>
                <a:ext uri="{FF2B5EF4-FFF2-40B4-BE49-F238E27FC236}">
                  <a16:creationId xmlns:a16="http://schemas.microsoft.com/office/drawing/2014/main" id="{9B5B99C7-BB2E-4F73-A3F9-CBC028C943BF}"/>
                </a:ext>
              </a:extLst>
            </p:cNvPr>
            <p:cNvSpPr txBox="1"/>
            <p:nvPr/>
          </p:nvSpPr>
          <p:spPr>
            <a:xfrm>
              <a:off x="2870709" y="4285049"/>
              <a:ext cx="301686" cy="369332"/>
            </a:xfrm>
            <a:prstGeom prst="rect">
              <a:avLst/>
            </a:prstGeom>
            <a:noFill/>
          </p:spPr>
          <p:txBody>
            <a:bodyPr wrap="none" rtlCol="0">
              <a:spAutoFit/>
            </a:bodyPr>
            <a:lstStyle/>
            <a:p>
              <a:r>
                <a:rPr lang="en-US"/>
                <a:t>0</a:t>
              </a:r>
            </a:p>
          </p:txBody>
        </p:sp>
        <p:sp>
          <p:nvSpPr>
            <p:cNvPr id="15" name="TextBox 14">
              <a:extLst>
                <a:ext uri="{FF2B5EF4-FFF2-40B4-BE49-F238E27FC236}">
                  <a16:creationId xmlns:a16="http://schemas.microsoft.com/office/drawing/2014/main" id="{AE14CE13-6CAA-453F-B554-0117A9433FEB}"/>
                </a:ext>
              </a:extLst>
            </p:cNvPr>
            <p:cNvSpPr txBox="1"/>
            <p:nvPr/>
          </p:nvSpPr>
          <p:spPr>
            <a:xfrm>
              <a:off x="2497136" y="4282762"/>
              <a:ext cx="306494" cy="369332"/>
            </a:xfrm>
            <a:prstGeom prst="rect">
              <a:avLst/>
            </a:prstGeom>
            <a:noFill/>
          </p:spPr>
          <p:txBody>
            <a:bodyPr wrap="none" rtlCol="0">
              <a:spAutoFit/>
            </a:bodyPr>
            <a:lstStyle/>
            <a:p>
              <a:r>
                <a:rPr lang="en-US"/>
                <a:t>0</a:t>
              </a:r>
            </a:p>
          </p:txBody>
        </p:sp>
        <p:sp>
          <p:nvSpPr>
            <p:cNvPr id="16" name="TextBox 15">
              <a:extLst>
                <a:ext uri="{FF2B5EF4-FFF2-40B4-BE49-F238E27FC236}">
                  <a16:creationId xmlns:a16="http://schemas.microsoft.com/office/drawing/2014/main" id="{46E984BE-5A5A-4E64-A785-B815B1B4C05A}"/>
                </a:ext>
              </a:extLst>
            </p:cNvPr>
            <p:cNvSpPr txBox="1"/>
            <p:nvPr/>
          </p:nvSpPr>
          <p:spPr>
            <a:xfrm>
              <a:off x="2127206" y="4280484"/>
              <a:ext cx="301686" cy="369332"/>
            </a:xfrm>
            <a:prstGeom prst="rect">
              <a:avLst/>
            </a:prstGeom>
            <a:noFill/>
          </p:spPr>
          <p:txBody>
            <a:bodyPr wrap="none" rtlCol="0">
              <a:spAutoFit/>
            </a:bodyPr>
            <a:lstStyle/>
            <a:p>
              <a:r>
                <a:rPr lang="en-US"/>
                <a:t>1</a:t>
              </a:r>
            </a:p>
          </p:txBody>
        </p:sp>
      </p:grpSp>
      <p:grpSp>
        <p:nvGrpSpPr>
          <p:cNvPr id="25" name="Group 24">
            <a:extLst>
              <a:ext uri="{FF2B5EF4-FFF2-40B4-BE49-F238E27FC236}">
                <a16:creationId xmlns:a16="http://schemas.microsoft.com/office/drawing/2014/main" id="{5E215B37-0F81-482B-8DF5-53CB70C53232}"/>
              </a:ext>
            </a:extLst>
          </p:cNvPr>
          <p:cNvGrpSpPr/>
          <p:nvPr/>
        </p:nvGrpSpPr>
        <p:grpSpPr>
          <a:xfrm>
            <a:off x="1198530" y="2996926"/>
            <a:ext cx="2975680" cy="373897"/>
            <a:chOff x="5213316" y="4275919"/>
            <a:chExt cx="2975680" cy="373897"/>
          </a:xfrm>
        </p:grpSpPr>
        <p:grpSp>
          <p:nvGrpSpPr>
            <p:cNvPr id="26" name="Group 25">
              <a:extLst>
                <a:ext uri="{FF2B5EF4-FFF2-40B4-BE49-F238E27FC236}">
                  <a16:creationId xmlns:a16="http://schemas.microsoft.com/office/drawing/2014/main" id="{626A1624-229E-4BB6-B0DA-BA10BF784345}"/>
                </a:ext>
              </a:extLst>
            </p:cNvPr>
            <p:cNvGrpSpPr/>
            <p:nvPr/>
          </p:nvGrpSpPr>
          <p:grpSpPr>
            <a:xfrm>
              <a:off x="5213316" y="4321603"/>
              <a:ext cx="2975680" cy="263471"/>
              <a:chOff x="2758698" y="4465839"/>
              <a:chExt cx="2975680" cy="263471"/>
            </a:xfrm>
          </p:grpSpPr>
          <p:sp>
            <p:nvSpPr>
              <p:cNvPr id="35" name="Rectangle 34">
                <a:extLst>
                  <a:ext uri="{FF2B5EF4-FFF2-40B4-BE49-F238E27FC236}">
                    <a16:creationId xmlns:a16="http://schemas.microsoft.com/office/drawing/2014/main" id="{78B1B7BA-88E1-437A-9B8D-3EBA7495B6C7}"/>
                  </a:ext>
                </a:extLst>
              </p:cNvPr>
              <p:cNvSpPr/>
              <p:nvPr/>
            </p:nvSpPr>
            <p:spPr>
              <a:xfrm>
                <a:off x="2758698" y="4465839"/>
                <a:ext cx="2975680" cy="2634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7767BAC2-448F-47C1-8EAE-FA32029826CE}"/>
                  </a:ext>
                </a:extLst>
              </p:cNvPr>
              <p:cNvCxnSpPr/>
              <p:nvPr/>
            </p:nvCxnSpPr>
            <p:spPr>
              <a:xfrm>
                <a:off x="5367181"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76EB004D-45FD-4C4C-AF78-995652C1A640}"/>
                  </a:ext>
                </a:extLst>
              </p:cNvPr>
              <p:cNvCxnSpPr/>
              <p:nvPr/>
            </p:nvCxnSpPr>
            <p:spPr>
              <a:xfrm>
                <a:off x="4990458"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C20F9B5E-91E7-4BB3-BBB6-F98BA155B519}"/>
                  </a:ext>
                </a:extLst>
              </p:cNvPr>
              <p:cNvCxnSpPr/>
              <p:nvPr/>
            </p:nvCxnSpPr>
            <p:spPr>
              <a:xfrm>
                <a:off x="4617854"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73A897FA-2864-4690-8750-A9031B7346FB}"/>
                  </a:ext>
                </a:extLst>
              </p:cNvPr>
              <p:cNvCxnSpPr/>
              <p:nvPr/>
            </p:nvCxnSpPr>
            <p:spPr>
              <a:xfrm>
                <a:off x="4241775"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140B1B3E-D10A-4E25-857E-7A313322D4D7}"/>
                  </a:ext>
                </a:extLst>
              </p:cNvPr>
              <p:cNvCxnSpPr/>
              <p:nvPr/>
            </p:nvCxnSpPr>
            <p:spPr>
              <a:xfrm>
                <a:off x="3877727"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D4B1E0D5-25DA-4F46-9A0A-78A7802DFFBF}"/>
                  </a:ext>
                </a:extLst>
              </p:cNvPr>
              <p:cNvCxnSpPr/>
              <p:nvPr/>
            </p:nvCxnSpPr>
            <p:spPr>
              <a:xfrm>
                <a:off x="3498905" y="4465839"/>
                <a:ext cx="0" cy="263471"/>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2F21BE40-050A-4DF5-86AE-32F819B3CFC1}"/>
                  </a:ext>
                </a:extLst>
              </p:cNvPr>
              <p:cNvCxnSpPr/>
              <p:nvPr/>
            </p:nvCxnSpPr>
            <p:spPr>
              <a:xfrm>
                <a:off x="3130658" y="4465839"/>
                <a:ext cx="0" cy="263471"/>
              </a:xfrm>
              <a:prstGeom prst="line">
                <a:avLst/>
              </a:prstGeom>
              <a:ln w="12700"/>
            </p:spPr>
            <p:style>
              <a:lnRef idx="1">
                <a:schemeClr val="dk1"/>
              </a:lnRef>
              <a:fillRef idx="0">
                <a:schemeClr val="dk1"/>
              </a:fillRef>
              <a:effectRef idx="0">
                <a:schemeClr val="dk1"/>
              </a:effectRef>
              <a:fontRef idx="minor">
                <a:schemeClr val="tx1"/>
              </a:fontRef>
            </p:style>
          </p:cxnSp>
        </p:grpSp>
        <p:sp>
          <p:nvSpPr>
            <p:cNvPr id="27" name="TextBox 26">
              <a:extLst>
                <a:ext uri="{FF2B5EF4-FFF2-40B4-BE49-F238E27FC236}">
                  <a16:creationId xmlns:a16="http://schemas.microsoft.com/office/drawing/2014/main" id="{3643E17D-576A-4F2C-9280-EA3E0F5AC6E8}"/>
                </a:ext>
              </a:extLst>
            </p:cNvPr>
            <p:cNvSpPr txBox="1"/>
            <p:nvPr/>
          </p:nvSpPr>
          <p:spPr>
            <a:xfrm>
              <a:off x="7859171" y="4278197"/>
              <a:ext cx="306494" cy="369332"/>
            </a:xfrm>
            <a:prstGeom prst="rect">
              <a:avLst/>
            </a:prstGeom>
            <a:noFill/>
          </p:spPr>
          <p:txBody>
            <a:bodyPr wrap="none" rtlCol="0">
              <a:spAutoFit/>
            </a:bodyPr>
            <a:lstStyle/>
            <a:p>
              <a:r>
                <a:rPr lang="en-US"/>
                <a:t>0</a:t>
              </a:r>
            </a:p>
          </p:txBody>
        </p:sp>
        <p:sp>
          <p:nvSpPr>
            <p:cNvPr id="28" name="TextBox 27">
              <a:extLst>
                <a:ext uri="{FF2B5EF4-FFF2-40B4-BE49-F238E27FC236}">
                  <a16:creationId xmlns:a16="http://schemas.microsoft.com/office/drawing/2014/main" id="{A4472E37-5C83-46C0-9F2C-9F710BB2FFDD}"/>
                </a:ext>
              </a:extLst>
            </p:cNvPr>
            <p:cNvSpPr txBox="1"/>
            <p:nvPr/>
          </p:nvSpPr>
          <p:spPr>
            <a:xfrm>
              <a:off x="7480349" y="4278197"/>
              <a:ext cx="306494" cy="369332"/>
            </a:xfrm>
            <a:prstGeom prst="rect">
              <a:avLst/>
            </a:prstGeom>
            <a:noFill/>
          </p:spPr>
          <p:txBody>
            <a:bodyPr wrap="none" rtlCol="0">
              <a:spAutoFit/>
            </a:bodyPr>
            <a:lstStyle/>
            <a:p>
              <a:r>
                <a:rPr lang="en-US"/>
                <a:t>0</a:t>
              </a:r>
            </a:p>
          </p:txBody>
        </p:sp>
        <p:sp>
          <p:nvSpPr>
            <p:cNvPr id="29" name="TextBox 28">
              <a:extLst>
                <a:ext uri="{FF2B5EF4-FFF2-40B4-BE49-F238E27FC236}">
                  <a16:creationId xmlns:a16="http://schemas.microsoft.com/office/drawing/2014/main" id="{6EF1BF48-F7E3-4B74-916D-6CDC9B81E074}"/>
                </a:ext>
              </a:extLst>
            </p:cNvPr>
            <p:cNvSpPr txBox="1"/>
            <p:nvPr/>
          </p:nvSpPr>
          <p:spPr>
            <a:xfrm>
              <a:off x="7109197" y="4280484"/>
              <a:ext cx="306494" cy="369332"/>
            </a:xfrm>
            <a:prstGeom prst="rect">
              <a:avLst/>
            </a:prstGeom>
            <a:noFill/>
          </p:spPr>
          <p:txBody>
            <a:bodyPr wrap="none" rtlCol="0">
              <a:spAutoFit/>
            </a:bodyPr>
            <a:lstStyle/>
            <a:p>
              <a:r>
                <a:rPr lang="en-US"/>
                <a:t>0</a:t>
              </a:r>
            </a:p>
          </p:txBody>
        </p:sp>
        <p:sp>
          <p:nvSpPr>
            <p:cNvPr id="30" name="TextBox 29">
              <a:extLst>
                <a:ext uri="{FF2B5EF4-FFF2-40B4-BE49-F238E27FC236}">
                  <a16:creationId xmlns:a16="http://schemas.microsoft.com/office/drawing/2014/main" id="{7C967172-9796-41A3-AF99-101F9BFAFAA5}"/>
                </a:ext>
              </a:extLst>
            </p:cNvPr>
            <p:cNvSpPr txBox="1"/>
            <p:nvPr/>
          </p:nvSpPr>
          <p:spPr>
            <a:xfrm>
              <a:off x="6738093" y="4280484"/>
              <a:ext cx="301686" cy="369332"/>
            </a:xfrm>
            <a:prstGeom prst="rect">
              <a:avLst/>
            </a:prstGeom>
            <a:noFill/>
          </p:spPr>
          <p:txBody>
            <a:bodyPr wrap="none" rtlCol="0">
              <a:spAutoFit/>
            </a:bodyPr>
            <a:lstStyle/>
            <a:p>
              <a:r>
                <a:rPr lang="en-US"/>
                <a:t>1</a:t>
              </a:r>
            </a:p>
          </p:txBody>
        </p:sp>
        <p:sp>
          <p:nvSpPr>
            <p:cNvPr id="31" name="TextBox 30">
              <a:extLst>
                <a:ext uri="{FF2B5EF4-FFF2-40B4-BE49-F238E27FC236}">
                  <a16:creationId xmlns:a16="http://schemas.microsoft.com/office/drawing/2014/main" id="{7C4A32AB-75D9-4EF9-8051-0C0EDA875A77}"/>
                </a:ext>
              </a:extLst>
            </p:cNvPr>
            <p:cNvSpPr txBox="1"/>
            <p:nvPr/>
          </p:nvSpPr>
          <p:spPr>
            <a:xfrm>
              <a:off x="6364520" y="4280484"/>
              <a:ext cx="301686" cy="369332"/>
            </a:xfrm>
            <a:prstGeom prst="rect">
              <a:avLst/>
            </a:prstGeom>
            <a:noFill/>
          </p:spPr>
          <p:txBody>
            <a:bodyPr wrap="none" rtlCol="0">
              <a:spAutoFit/>
            </a:bodyPr>
            <a:lstStyle/>
            <a:p>
              <a:r>
                <a:rPr lang="en-US"/>
                <a:t>1</a:t>
              </a:r>
            </a:p>
          </p:txBody>
        </p:sp>
        <p:sp>
          <p:nvSpPr>
            <p:cNvPr id="32" name="TextBox 31">
              <a:extLst>
                <a:ext uri="{FF2B5EF4-FFF2-40B4-BE49-F238E27FC236}">
                  <a16:creationId xmlns:a16="http://schemas.microsoft.com/office/drawing/2014/main" id="{A12AA7ED-7FAA-4D16-9647-08E5F6F8A0F4}"/>
                </a:ext>
              </a:extLst>
            </p:cNvPr>
            <p:cNvSpPr txBox="1"/>
            <p:nvPr/>
          </p:nvSpPr>
          <p:spPr>
            <a:xfrm>
              <a:off x="6000472" y="4280484"/>
              <a:ext cx="301686" cy="369332"/>
            </a:xfrm>
            <a:prstGeom prst="rect">
              <a:avLst/>
            </a:prstGeom>
            <a:noFill/>
          </p:spPr>
          <p:txBody>
            <a:bodyPr wrap="none" rtlCol="0">
              <a:spAutoFit/>
            </a:bodyPr>
            <a:lstStyle/>
            <a:p>
              <a:r>
                <a:rPr lang="en-US"/>
                <a:t>1</a:t>
              </a:r>
            </a:p>
          </p:txBody>
        </p:sp>
        <p:sp>
          <p:nvSpPr>
            <p:cNvPr id="33" name="TextBox 32">
              <a:extLst>
                <a:ext uri="{FF2B5EF4-FFF2-40B4-BE49-F238E27FC236}">
                  <a16:creationId xmlns:a16="http://schemas.microsoft.com/office/drawing/2014/main" id="{6EC97FB5-7B5D-408A-82E5-4838FD51A5F5}"/>
                </a:ext>
              </a:extLst>
            </p:cNvPr>
            <p:cNvSpPr txBox="1"/>
            <p:nvPr/>
          </p:nvSpPr>
          <p:spPr>
            <a:xfrm>
              <a:off x="5626899" y="4278197"/>
              <a:ext cx="301686" cy="369332"/>
            </a:xfrm>
            <a:prstGeom prst="rect">
              <a:avLst/>
            </a:prstGeom>
            <a:noFill/>
          </p:spPr>
          <p:txBody>
            <a:bodyPr wrap="none" rtlCol="0">
              <a:spAutoFit/>
            </a:bodyPr>
            <a:lstStyle/>
            <a:p>
              <a:r>
                <a:rPr lang="en-US"/>
                <a:t>1</a:t>
              </a:r>
            </a:p>
          </p:txBody>
        </p:sp>
        <p:sp>
          <p:nvSpPr>
            <p:cNvPr id="34" name="TextBox 33">
              <a:extLst>
                <a:ext uri="{FF2B5EF4-FFF2-40B4-BE49-F238E27FC236}">
                  <a16:creationId xmlns:a16="http://schemas.microsoft.com/office/drawing/2014/main" id="{3AC25E1C-33E1-471C-865C-88DE3CFFA2E0}"/>
                </a:ext>
              </a:extLst>
            </p:cNvPr>
            <p:cNvSpPr txBox="1"/>
            <p:nvPr/>
          </p:nvSpPr>
          <p:spPr>
            <a:xfrm>
              <a:off x="5256969" y="4275919"/>
              <a:ext cx="301686" cy="369332"/>
            </a:xfrm>
            <a:prstGeom prst="rect">
              <a:avLst/>
            </a:prstGeom>
            <a:noFill/>
          </p:spPr>
          <p:txBody>
            <a:bodyPr wrap="none" rtlCol="0">
              <a:spAutoFit/>
            </a:bodyPr>
            <a:lstStyle/>
            <a:p>
              <a:r>
                <a:rPr lang="en-US"/>
                <a:t>0</a:t>
              </a:r>
            </a:p>
          </p:txBody>
        </p:sp>
      </p:grpSp>
      <p:sp>
        <p:nvSpPr>
          <p:cNvPr id="43" name="TextBox 42">
            <a:extLst>
              <a:ext uri="{FF2B5EF4-FFF2-40B4-BE49-F238E27FC236}">
                <a16:creationId xmlns:a16="http://schemas.microsoft.com/office/drawing/2014/main" id="{B5BF91F9-61C3-4071-B986-BDFBC70FE206}"/>
              </a:ext>
            </a:extLst>
          </p:cNvPr>
          <p:cNvSpPr txBox="1"/>
          <p:nvPr/>
        </p:nvSpPr>
        <p:spPr>
          <a:xfrm>
            <a:off x="3708909" y="2130561"/>
            <a:ext cx="574196" cy="369332"/>
          </a:xfrm>
          <a:prstGeom prst="rect">
            <a:avLst/>
          </a:prstGeom>
          <a:noFill/>
        </p:spPr>
        <p:txBody>
          <a:bodyPr wrap="none" rtlCol="0">
            <a:spAutoFit/>
          </a:bodyPr>
          <a:lstStyle/>
          <a:p>
            <a:r>
              <a:rPr lang="en-US"/>
              <a:t>One</a:t>
            </a:r>
          </a:p>
        </p:txBody>
      </p:sp>
      <p:sp>
        <p:nvSpPr>
          <p:cNvPr id="44" name="Left Brace 43">
            <a:extLst>
              <a:ext uri="{FF2B5EF4-FFF2-40B4-BE49-F238E27FC236}">
                <a16:creationId xmlns:a16="http://schemas.microsoft.com/office/drawing/2014/main" id="{F4A85648-242A-455D-95B9-8572157332F7}"/>
              </a:ext>
            </a:extLst>
          </p:cNvPr>
          <p:cNvSpPr/>
          <p:nvPr/>
        </p:nvSpPr>
        <p:spPr>
          <a:xfrm rot="5400000" flipV="1">
            <a:off x="3812545" y="2581622"/>
            <a:ext cx="369331" cy="31679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07772507"/>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54A8B-89C6-47E4-B71C-345B1DC9DBD6}"/>
              </a:ext>
            </a:extLst>
          </p:cNvPr>
          <p:cNvSpPr>
            <a:spLocks noGrp="1"/>
          </p:cNvSpPr>
          <p:nvPr>
            <p:ph type="title"/>
          </p:nvPr>
        </p:nvSpPr>
        <p:spPr/>
        <p:txBody>
          <a:bodyPr/>
          <a:lstStyle/>
          <a:p>
            <a:r>
              <a:rPr lang="en-US"/>
              <a:t>Revised Example (cont.)</a:t>
            </a:r>
          </a:p>
        </p:txBody>
      </p:sp>
      <p:sp>
        <p:nvSpPr>
          <p:cNvPr id="3" name="Content Placeholder 2">
            <a:extLst>
              <a:ext uri="{FF2B5EF4-FFF2-40B4-BE49-F238E27FC236}">
                <a16:creationId xmlns:a16="http://schemas.microsoft.com/office/drawing/2014/main" id="{9320A89C-8F7A-44E3-BC0A-D694A8C85D30}"/>
              </a:ext>
            </a:extLst>
          </p:cNvPr>
          <p:cNvSpPr>
            <a:spLocks noGrp="1"/>
          </p:cNvSpPr>
          <p:nvPr>
            <p:ph idx="1"/>
          </p:nvPr>
        </p:nvSpPr>
        <p:spPr/>
        <p:txBody>
          <a:bodyPr/>
          <a:lstStyle/>
          <a:p>
            <a:pPr>
              <a:lnSpc>
                <a:spcPts val="3000"/>
              </a:lnSpc>
              <a:spcAft>
                <a:spcPts val="1200"/>
              </a:spcAft>
            </a:pPr>
            <a:r>
              <a:rPr lang="en-US"/>
              <a:t>Now you divide those up into 8 bit bytes. Since bit order is leastSignificantBitFirst, you do this starting from the right.</a:t>
            </a:r>
            <a:endParaRPr lang="en-US" dirty="0"/>
          </a:p>
          <a:p>
            <a:pPr marL="0" indent="0">
              <a:lnSpc>
                <a:spcPts val="3000"/>
              </a:lnSpc>
              <a:spcAft>
                <a:spcPts val="1200"/>
              </a:spcAft>
              <a:buNone/>
            </a:pPr>
            <a:r>
              <a:rPr lang="en-US"/>
              <a:t>	0111100 001 </a:t>
            </a:r>
            <a:r>
              <a:rPr lang="en-US">
                <a:sym typeface="Wingdings" panose="05000000000000000000" pitchFamily="2" charset="2"/>
              </a:rPr>
              <a:t> 011 111100001</a:t>
            </a:r>
            <a:endParaRPr lang="en-US" dirty="0"/>
          </a:p>
          <a:p>
            <a:pPr>
              <a:lnSpc>
                <a:spcPts val="3000"/>
              </a:lnSpc>
              <a:spcAft>
                <a:spcPts val="1200"/>
              </a:spcAft>
            </a:pPr>
            <a:r>
              <a:rPr lang="en-US"/>
              <a:t>Now byte order comes into play. Since byte order is little endian, swing the stuff in the second byte (</a:t>
            </a:r>
            <a:r>
              <a:rPr lang="en-US">
                <a:sym typeface="Wingdings" panose="05000000000000000000" pitchFamily="2" charset="2"/>
              </a:rPr>
              <a:t>111100001</a:t>
            </a:r>
            <a:r>
              <a:rPr lang="en-US"/>
              <a:t> ) around to the front:</a:t>
            </a:r>
            <a:br>
              <a:rPr lang="en-US"/>
            </a:br>
            <a:r>
              <a:rPr lang="en-US"/>
              <a:t>	</a:t>
            </a:r>
            <a:r>
              <a:rPr lang="en-US">
                <a:sym typeface="Wingdings" panose="05000000000000000000" pitchFamily="2" charset="2"/>
              </a:rPr>
              <a:t> </a:t>
            </a:r>
            <a:r>
              <a:rPr lang="en-US"/>
              <a:t>0111100 001 </a:t>
            </a:r>
            <a:r>
              <a:rPr lang="en-US">
                <a:sym typeface="Wingdings" panose="05000000000000000000" pitchFamily="2" charset="2"/>
              </a:rPr>
              <a:t> </a:t>
            </a:r>
            <a:r>
              <a:rPr lang="en-US"/>
              <a:t>0010111100</a:t>
            </a:r>
            <a:endParaRPr lang="en-US">
              <a:sym typeface="Wingdings" panose="05000000000000000000" pitchFamily="2" charset="2"/>
            </a:endParaRPr>
          </a:p>
          <a:p>
            <a:pPr>
              <a:lnSpc>
                <a:spcPts val="3000"/>
              </a:lnSpc>
              <a:spcAft>
                <a:spcPts val="1200"/>
              </a:spcAft>
            </a:pPr>
            <a:r>
              <a:rPr lang="en-US"/>
              <a:t>So the 10 bit number is 0010111100 or 0000 1011 1100 or 0x0BC which is 188.</a:t>
            </a:r>
          </a:p>
          <a:p>
            <a:endParaRPr lang="en-US" dirty="0"/>
          </a:p>
        </p:txBody>
      </p:sp>
      <p:sp>
        <p:nvSpPr>
          <p:cNvPr id="4" name="Footer Placeholder 3">
            <a:extLst>
              <a:ext uri="{FF2B5EF4-FFF2-40B4-BE49-F238E27FC236}">
                <a16:creationId xmlns:a16="http://schemas.microsoft.com/office/drawing/2014/main" id="{62018FC4-0A0F-43D3-9E72-6961A8497D02}"/>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2369794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904E0-FA36-4A29-AA47-2E7B066D9357}"/>
              </a:ext>
            </a:extLst>
          </p:cNvPr>
          <p:cNvSpPr>
            <a:spLocks noGrp="1"/>
          </p:cNvSpPr>
          <p:nvPr>
            <p:ph type="title"/>
          </p:nvPr>
        </p:nvSpPr>
        <p:spPr/>
        <p:txBody>
          <a:bodyPr/>
          <a:lstStyle/>
          <a:p>
            <a:r>
              <a:rPr lang="en-US"/>
              <a:t>Lots of fields in EXE files</a:t>
            </a:r>
          </a:p>
        </p:txBody>
      </p:sp>
      <p:sp>
        <p:nvSpPr>
          <p:cNvPr id="3" name="Content Placeholder 2">
            <a:extLst>
              <a:ext uri="{FF2B5EF4-FFF2-40B4-BE49-F238E27FC236}">
                <a16:creationId xmlns:a16="http://schemas.microsoft.com/office/drawing/2014/main" id="{48AC5EFF-E7DB-4932-8088-DEABE2B90A3A}"/>
              </a:ext>
            </a:extLst>
          </p:cNvPr>
          <p:cNvSpPr>
            <a:spLocks noGrp="1"/>
          </p:cNvSpPr>
          <p:nvPr>
            <p:ph idx="1"/>
          </p:nvPr>
        </p:nvSpPr>
        <p:spPr/>
        <p:txBody>
          <a:bodyPr/>
          <a:lstStyle/>
          <a:p>
            <a:pPr>
              <a:lnSpc>
                <a:spcPts val="3000"/>
              </a:lnSpc>
              <a:spcAft>
                <a:spcPts val="1200"/>
              </a:spcAft>
            </a:pPr>
            <a:r>
              <a:rPr lang="en-US"/>
              <a:t>When I started my DFDL schema was just one monolithic file.</a:t>
            </a:r>
          </a:p>
          <a:p>
            <a:pPr>
              <a:lnSpc>
                <a:spcPts val="3000"/>
              </a:lnSpc>
              <a:spcAft>
                <a:spcPts val="1200"/>
              </a:spcAft>
            </a:pPr>
            <a:r>
              <a:rPr lang="en-US"/>
              <a:t>But after a while the schema got too large/complicated.</a:t>
            </a:r>
          </a:p>
          <a:p>
            <a:pPr>
              <a:lnSpc>
                <a:spcPts val="3000"/>
              </a:lnSpc>
              <a:spcAft>
                <a:spcPts val="1200"/>
              </a:spcAft>
            </a:pPr>
            <a:r>
              <a:rPr lang="en-US"/>
              <a:t>So I divided up the schema into multiple files – see next slide.</a:t>
            </a:r>
          </a:p>
          <a:p>
            <a:pPr>
              <a:lnSpc>
                <a:spcPts val="3000"/>
              </a:lnSpc>
              <a:spcAft>
                <a:spcPts val="1200"/>
              </a:spcAft>
            </a:pPr>
            <a:r>
              <a:rPr lang="en-US"/>
              <a:t>The “main” schema file is WINEXE.dfdl.xsd</a:t>
            </a:r>
          </a:p>
          <a:p>
            <a:pPr>
              <a:lnSpc>
                <a:spcPts val="3000"/>
              </a:lnSpc>
            </a:pPr>
            <a:r>
              <a:rPr lang="en-US"/>
              <a:t>The files are in the examples/exe folder.</a:t>
            </a:r>
          </a:p>
        </p:txBody>
      </p:sp>
      <p:sp>
        <p:nvSpPr>
          <p:cNvPr id="4" name="Footer Placeholder 3">
            <a:extLst>
              <a:ext uri="{FF2B5EF4-FFF2-40B4-BE49-F238E27FC236}">
                <a16:creationId xmlns:a16="http://schemas.microsoft.com/office/drawing/2014/main" id="{A657595F-EF75-4CBA-BB07-6A3E6DEDF2BC}"/>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4291835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4B9D992-AD59-4B8B-BEBD-3161FB055B4D}"/>
              </a:ext>
            </a:extLst>
          </p:cNvPr>
          <p:cNvSpPr txBox="1"/>
          <p:nvPr/>
        </p:nvSpPr>
        <p:spPr>
          <a:xfrm>
            <a:off x="5083442" y="5191933"/>
            <a:ext cx="1727461" cy="369332"/>
          </a:xfrm>
          <a:prstGeom prst="rect">
            <a:avLst/>
          </a:prstGeom>
          <a:solidFill>
            <a:schemeClr val="bg1">
              <a:lumMod val="85000"/>
            </a:schemeClr>
          </a:solidFill>
          <a:ln>
            <a:solidFill>
              <a:schemeClr val="tx1"/>
            </a:solidFill>
          </a:ln>
        </p:spPr>
        <p:txBody>
          <a:bodyPr wrap="none" rtlCol="0">
            <a:spAutoFit/>
          </a:bodyPr>
          <a:lstStyle/>
          <a:p>
            <a:r>
              <a:rPr lang="en-US"/>
              <a:t>WINEXE.dfdl.xsd</a:t>
            </a:r>
          </a:p>
        </p:txBody>
      </p:sp>
      <p:sp>
        <p:nvSpPr>
          <p:cNvPr id="6" name="TextBox 5">
            <a:extLst>
              <a:ext uri="{FF2B5EF4-FFF2-40B4-BE49-F238E27FC236}">
                <a16:creationId xmlns:a16="http://schemas.microsoft.com/office/drawing/2014/main" id="{2E042E5B-12FE-40F4-A999-1D138CCA9B34}"/>
              </a:ext>
            </a:extLst>
          </p:cNvPr>
          <p:cNvSpPr txBox="1"/>
          <p:nvPr/>
        </p:nvSpPr>
        <p:spPr>
          <a:xfrm>
            <a:off x="5092785" y="593668"/>
            <a:ext cx="1724126" cy="369332"/>
          </a:xfrm>
          <a:prstGeom prst="rect">
            <a:avLst/>
          </a:prstGeom>
          <a:solidFill>
            <a:schemeClr val="bg1">
              <a:lumMod val="85000"/>
            </a:schemeClr>
          </a:solidFill>
          <a:ln>
            <a:solidFill>
              <a:schemeClr val="tx1"/>
            </a:solidFill>
          </a:ln>
        </p:spPr>
        <p:txBody>
          <a:bodyPr wrap="none" rtlCol="0">
            <a:spAutoFit/>
          </a:bodyPr>
          <a:lstStyle/>
          <a:p>
            <a:r>
              <a:rPr lang="en-US"/>
              <a:t>defaults.dfdl.xsd</a:t>
            </a:r>
          </a:p>
        </p:txBody>
      </p:sp>
      <p:sp>
        <p:nvSpPr>
          <p:cNvPr id="9" name="TextBox 8">
            <a:extLst>
              <a:ext uri="{FF2B5EF4-FFF2-40B4-BE49-F238E27FC236}">
                <a16:creationId xmlns:a16="http://schemas.microsoft.com/office/drawing/2014/main" id="{7E64CD37-9FD9-4681-BC2C-C58C7FA78060}"/>
              </a:ext>
            </a:extLst>
          </p:cNvPr>
          <p:cNvSpPr txBox="1"/>
          <p:nvPr/>
        </p:nvSpPr>
        <p:spPr>
          <a:xfrm>
            <a:off x="1562998" y="2886624"/>
            <a:ext cx="2677080" cy="369332"/>
          </a:xfrm>
          <a:prstGeom prst="rect">
            <a:avLst/>
          </a:prstGeom>
          <a:solidFill>
            <a:schemeClr val="bg1">
              <a:lumMod val="85000"/>
            </a:schemeClr>
          </a:solidFill>
          <a:ln>
            <a:solidFill>
              <a:schemeClr val="tx1"/>
            </a:solidFill>
          </a:ln>
        </p:spPr>
        <p:txBody>
          <a:bodyPr wrap="none" rtlCol="0">
            <a:spAutoFit/>
          </a:bodyPr>
          <a:lstStyle/>
          <a:p>
            <a:r>
              <a:rPr lang="en-US"/>
              <a:t>WINEXE-DOS-stub.dfdl.xsd</a:t>
            </a:r>
          </a:p>
        </p:txBody>
      </p:sp>
      <p:sp>
        <p:nvSpPr>
          <p:cNvPr id="10" name="TextBox 9">
            <a:extLst>
              <a:ext uri="{FF2B5EF4-FFF2-40B4-BE49-F238E27FC236}">
                <a16:creationId xmlns:a16="http://schemas.microsoft.com/office/drawing/2014/main" id="{DA430192-64C4-483B-A746-74C8F1B1000F}"/>
              </a:ext>
            </a:extLst>
          </p:cNvPr>
          <p:cNvSpPr txBox="1"/>
          <p:nvPr/>
        </p:nvSpPr>
        <p:spPr>
          <a:xfrm>
            <a:off x="894526" y="4045778"/>
            <a:ext cx="2911310" cy="369332"/>
          </a:xfrm>
          <a:prstGeom prst="rect">
            <a:avLst/>
          </a:prstGeom>
          <a:solidFill>
            <a:schemeClr val="bg1">
              <a:lumMod val="85000"/>
            </a:schemeClr>
          </a:solidFill>
          <a:ln>
            <a:solidFill>
              <a:schemeClr val="tx1"/>
            </a:solidFill>
          </a:ln>
        </p:spPr>
        <p:txBody>
          <a:bodyPr wrap="none" rtlCol="0">
            <a:spAutoFit/>
          </a:bodyPr>
          <a:lstStyle/>
          <a:p>
            <a:r>
              <a:rPr lang="en-US"/>
              <a:t>WINEXE-DOS-header.dfdl.xsd</a:t>
            </a:r>
          </a:p>
        </p:txBody>
      </p:sp>
      <p:sp>
        <p:nvSpPr>
          <p:cNvPr id="11" name="TextBox 10">
            <a:extLst>
              <a:ext uri="{FF2B5EF4-FFF2-40B4-BE49-F238E27FC236}">
                <a16:creationId xmlns:a16="http://schemas.microsoft.com/office/drawing/2014/main" id="{5A71CCB7-DD73-41CF-AEFC-7D4C6D4DD181}"/>
              </a:ext>
            </a:extLst>
          </p:cNvPr>
          <p:cNvSpPr txBox="1"/>
          <p:nvPr/>
        </p:nvSpPr>
        <p:spPr>
          <a:xfrm>
            <a:off x="2528587" y="1727470"/>
            <a:ext cx="2802306" cy="369332"/>
          </a:xfrm>
          <a:prstGeom prst="rect">
            <a:avLst/>
          </a:prstGeom>
          <a:solidFill>
            <a:schemeClr val="bg1">
              <a:lumMod val="85000"/>
            </a:schemeClr>
          </a:solidFill>
          <a:ln>
            <a:solidFill>
              <a:schemeClr val="tx1"/>
            </a:solidFill>
          </a:ln>
        </p:spPr>
        <p:txBody>
          <a:bodyPr wrap="none" rtlCol="0">
            <a:spAutoFit/>
          </a:bodyPr>
          <a:lstStyle/>
          <a:p>
            <a:r>
              <a:rPr lang="en-US"/>
              <a:t>WINEXE-file-header.dfdl.xsd</a:t>
            </a:r>
          </a:p>
        </p:txBody>
      </p:sp>
      <p:sp>
        <p:nvSpPr>
          <p:cNvPr id="12" name="TextBox 11">
            <a:extLst>
              <a:ext uri="{FF2B5EF4-FFF2-40B4-BE49-F238E27FC236}">
                <a16:creationId xmlns:a16="http://schemas.microsoft.com/office/drawing/2014/main" id="{63025EEA-73F1-4346-B86D-0C5F10A1916F}"/>
              </a:ext>
            </a:extLst>
          </p:cNvPr>
          <p:cNvSpPr txBox="1"/>
          <p:nvPr/>
        </p:nvSpPr>
        <p:spPr>
          <a:xfrm>
            <a:off x="6584434" y="1727470"/>
            <a:ext cx="3290196" cy="369332"/>
          </a:xfrm>
          <a:prstGeom prst="rect">
            <a:avLst/>
          </a:prstGeom>
          <a:solidFill>
            <a:schemeClr val="bg1">
              <a:lumMod val="85000"/>
            </a:schemeClr>
          </a:solidFill>
          <a:ln>
            <a:solidFill>
              <a:schemeClr val="tx1"/>
            </a:solidFill>
          </a:ln>
        </p:spPr>
        <p:txBody>
          <a:bodyPr wrap="none" rtlCol="0">
            <a:spAutoFit/>
          </a:bodyPr>
          <a:lstStyle/>
          <a:p>
            <a:r>
              <a:rPr lang="en-US"/>
              <a:t>WINEXE-optional-header.dfdl.xsd</a:t>
            </a:r>
          </a:p>
        </p:txBody>
      </p:sp>
      <p:sp>
        <p:nvSpPr>
          <p:cNvPr id="13" name="TextBox 12">
            <a:extLst>
              <a:ext uri="{FF2B5EF4-FFF2-40B4-BE49-F238E27FC236}">
                <a16:creationId xmlns:a16="http://schemas.microsoft.com/office/drawing/2014/main" id="{15C2A15B-6A89-4771-B07B-C08FA27F2FE2}"/>
              </a:ext>
            </a:extLst>
          </p:cNvPr>
          <p:cNvSpPr txBox="1"/>
          <p:nvPr/>
        </p:nvSpPr>
        <p:spPr>
          <a:xfrm>
            <a:off x="7524741" y="2862583"/>
            <a:ext cx="3019866" cy="369332"/>
          </a:xfrm>
          <a:prstGeom prst="rect">
            <a:avLst/>
          </a:prstGeom>
          <a:solidFill>
            <a:schemeClr val="bg1">
              <a:lumMod val="85000"/>
            </a:schemeClr>
          </a:solidFill>
          <a:ln>
            <a:solidFill>
              <a:schemeClr val="tx1"/>
            </a:solidFill>
          </a:ln>
        </p:spPr>
        <p:txBody>
          <a:bodyPr wrap="none" rtlCol="0">
            <a:spAutoFit/>
          </a:bodyPr>
          <a:lstStyle/>
          <a:p>
            <a:r>
              <a:rPr lang="en-US"/>
              <a:t>WINEXE-section-table.dfdl.xsd</a:t>
            </a:r>
          </a:p>
        </p:txBody>
      </p:sp>
      <p:sp>
        <p:nvSpPr>
          <p:cNvPr id="14" name="TextBox 13">
            <a:extLst>
              <a:ext uri="{FF2B5EF4-FFF2-40B4-BE49-F238E27FC236}">
                <a16:creationId xmlns:a16="http://schemas.microsoft.com/office/drawing/2014/main" id="{12A15EA6-8FD2-4110-88F8-FF6E0EFE9CF1}"/>
              </a:ext>
            </a:extLst>
          </p:cNvPr>
          <p:cNvSpPr txBox="1"/>
          <p:nvPr/>
        </p:nvSpPr>
        <p:spPr>
          <a:xfrm>
            <a:off x="8057367" y="4063726"/>
            <a:ext cx="3312125" cy="369332"/>
          </a:xfrm>
          <a:prstGeom prst="rect">
            <a:avLst/>
          </a:prstGeom>
          <a:solidFill>
            <a:schemeClr val="bg1">
              <a:lumMod val="85000"/>
            </a:schemeClr>
          </a:solidFill>
          <a:ln>
            <a:solidFill>
              <a:schemeClr val="tx1"/>
            </a:solidFill>
          </a:ln>
        </p:spPr>
        <p:txBody>
          <a:bodyPr wrap="none" rtlCol="0">
            <a:spAutoFit/>
          </a:bodyPr>
          <a:lstStyle/>
          <a:p>
            <a:r>
              <a:rPr lang="en-US"/>
              <a:t>WINEXE-section-wrapper.dfdl.xsd</a:t>
            </a:r>
          </a:p>
        </p:txBody>
      </p:sp>
      <p:cxnSp>
        <p:nvCxnSpPr>
          <p:cNvPr id="27" name="Straight Arrow Connector 26">
            <a:extLst>
              <a:ext uri="{FF2B5EF4-FFF2-40B4-BE49-F238E27FC236}">
                <a16:creationId xmlns:a16="http://schemas.microsoft.com/office/drawing/2014/main" id="{DE6ACA94-B034-41FC-B76A-1DE43A59AA5B}"/>
              </a:ext>
            </a:extLst>
          </p:cNvPr>
          <p:cNvCxnSpPr>
            <a:stCxn id="5" idx="0"/>
            <a:endCxn id="10" idx="2"/>
          </p:cNvCxnSpPr>
          <p:nvPr/>
        </p:nvCxnSpPr>
        <p:spPr>
          <a:xfrm flipH="1" flipV="1">
            <a:off x="2350181" y="4415110"/>
            <a:ext cx="3596992" cy="7768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C87B320-C0C5-4C9F-9F7A-8DA137B6B9DE}"/>
              </a:ext>
            </a:extLst>
          </p:cNvPr>
          <p:cNvCxnSpPr>
            <a:stCxn id="5" idx="0"/>
            <a:endCxn id="9" idx="2"/>
          </p:cNvCxnSpPr>
          <p:nvPr/>
        </p:nvCxnSpPr>
        <p:spPr>
          <a:xfrm flipH="1" flipV="1">
            <a:off x="2901538" y="3255956"/>
            <a:ext cx="3045635" cy="19359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7AF3730-69D4-4E2F-BC63-96EE0529C83A}"/>
              </a:ext>
            </a:extLst>
          </p:cNvPr>
          <p:cNvCxnSpPr>
            <a:stCxn id="5" idx="0"/>
            <a:endCxn id="11" idx="2"/>
          </p:cNvCxnSpPr>
          <p:nvPr/>
        </p:nvCxnSpPr>
        <p:spPr>
          <a:xfrm flipH="1" flipV="1">
            <a:off x="3929740" y="2096802"/>
            <a:ext cx="2017433" cy="30951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F95C404-7B53-439C-A0D8-288780BBDF22}"/>
              </a:ext>
            </a:extLst>
          </p:cNvPr>
          <p:cNvCxnSpPr>
            <a:stCxn id="5" idx="0"/>
            <a:endCxn id="6" idx="2"/>
          </p:cNvCxnSpPr>
          <p:nvPr/>
        </p:nvCxnSpPr>
        <p:spPr>
          <a:xfrm flipV="1">
            <a:off x="5947173" y="963000"/>
            <a:ext cx="7675" cy="42289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4E565F8-917E-4711-8B0E-2AF3D2E03E69}"/>
              </a:ext>
            </a:extLst>
          </p:cNvPr>
          <p:cNvCxnSpPr>
            <a:stCxn id="5" idx="0"/>
            <a:endCxn id="14" idx="2"/>
          </p:cNvCxnSpPr>
          <p:nvPr/>
        </p:nvCxnSpPr>
        <p:spPr>
          <a:xfrm flipV="1">
            <a:off x="5947173" y="4433058"/>
            <a:ext cx="3766257" cy="7588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357C259-B2FE-40CE-9FA0-EA9CCC3532D7}"/>
              </a:ext>
            </a:extLst>
          </p:cNvPr>
          <p:cNvCxnSpPr>
            <a:stCxn id="5" idx="0"/>
            <a:endCxn id="13" idx="2"/>
          </p:cNvCxnSpPr>
          <p:nvPr/>
        </p:nvCxnSpPr>
        <p:spPr>
          <a:xfrm flipV="1">
            <a:off x="5947173" y="3231915"/>
            <a:ext cx="3087501" cy="19600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C0F3543-B85E-4A02-8F40-52D1971EDD49}"/>
              </a:ext>
            </a:extLst>
          </p:cNvPr>
          <p:cNvCxnSpPr>
            <a:stCxn id="5" idx="0"/>
            <a:endCxn id="12" idx="2"/>
          </p:cNvCxnSpPr>
          <p:nvPr/>
        </p:nvCxnSpPr>
        <p:spPr>
          <a:xfrm flipV="1">
            <a:off x="5947173" y="2096802"/>
            <a:ext cx="2282359" cy="30951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9FF2C786-EF59-4872-91F0-4D06A6AD43E2}"/>
              </a:ext>
            </a:extLst>
          </p:cNvPr>
          <p:cNvSpPr txBox="1"/>
          <p:nvPr/>
        </p:nvSpPr>
        <p:spPr>
          <a:xfrm>
            <a:off x="4215296" y="3741370"/>
            <a:ext cx="3215945" cy="1323439"/>
          </a:xfrm>
          <a:prstGeom prst="rect">
            <a:avLst/>
          </a:prstGeom>
          <a:noFill/>
        </p:spPr>
        <p:txBody>
          <a:bodyPr wrap="none" rtlCol="0">
            <a:spAutoFit/>
          </a:bodyPr>
          <a:lstStyle/>
          <a:p>
            <a:r>
              <a:rPr lang="en-US" sz="8000">
                <a:solidFill>
                  <a:schemeClr val="bg1">
                    <a:lumMod val="75000"/>
                  </a:schemeClr>
                </a:solidFill>
              </a:rPr>
              <a:t>include</a:t>
            </a:r>
          </a:p>
        </p:txBody>
      </p:sp>
      <p:sp>
        <p:nvSpPr>
          <p:cNvPr id="19" name="Footer Placeholder 3">
            <a:extLst>
              <a:ext uri="{FF2B5EF4-FFF2-40B4-BE49-F238E27FC236}">
                <a16:creationId xmlns:a16="http://schemas.microsoft.com/office/drawing/2014/main" id="{DFF2E714-3E1C-4EE0-B9F8-F1960D5438F2}"/>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9423091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21C5D5-3965-482D-96C4-3658DABA331E}"/>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3" name="Rectangle 2">
            <a:extLst>
              <a:ext uri="{FF2B5EF4-FFF2-40B4-BE49-F238E27FC236}">
                <a16:creationId xmlns:a16="http://schemas.microsoft.com/office/drawing/2014/main" id="{E3BAFC3D-5A5E-4CCE-A4B9-BA32D02E95B5}"/>
              </a:ext>
            </a:extLst>
          </p:cNvPr>
          <p:cNvSpPr/>
          <p:nvPr/>
        </p:nvSpPr>
        <p:spPr>
          <a:xfrm>
            <a:off x="3667125" y="2171700"/>
            <a:ext cx="438150" cy="190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A03E08E2-ED8A-4CE7-AD18-44DE6353D673}"/>
              </a:ext>
            </a:extLst>
          </p:cNvPr>
          <p:cNvCxnSpPr/>
          <p:nvPr/>
        </p:nvCxnSpPr>
        <p:spPr>
          <a:xfrm flipV="1">
            <a:off x="3895725" y="1676400"/>
            <a:ext cx="0" cy="4953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BA0635D-D122-4DD2-BE42-1E2A46AEF426}"/>
              </a:ext>
            </a:extLst>
          </p:cNvPr>
          <p:cNvSpPr txBox="1"/>
          <p:nvPr/>
        </p:nvSpPr>
        <p:spPr>
          <a:xfrm>
            <a:off x="3132222" y="1308026"/>
            <a:ext cx="5746894" cy="369332"/>
          </a:xfrm>
          <a:prstGeom prst="rect">
            <a:avLst/>
          </a:prstGeom>
          <a:noFill/>
        </p:spPr>
        <p:txBody>
          <a:bodyPr wrap="none" rtlCol="0">
            <a:spAutoFit/>
          </a:bodyPr>
          <a:lstStyle/>
          <a:p>
            <a:r>
              <a:rPr lang="en-US"/>
              <a:t>Bytes_on_last_page_of_file (I don’t know what a </a:t>
            </a:r>
            <a:r>
              <a:rPr lang="en-US">
                <a:latin typeface="Times New Roman" panose="02020603050405020304" pitchFamily="18" charset="0"/>
                <a:cs typeface="Times New Roman" panose="02020603050405020304" pitchFamily="18" charset="0"/>
              </a:rPr>
              <a:t>“</a:t>
            </a:r>
            <a:r>
              <a:rPr lang="en-US"/>
              <a:t>page</a:t>
            </a:r>
            <a:r>
              <a:rPr lang="en-US">
                <a:latin typeface="Times New Roman" panose="02020603050405020304" pitchFamily="18" charset="0"/>
                <a:cs typeface="Times New Roman" panose="02020603050405020304" pitchFamily="18" charset="0"/>
              </a:rPr>
              <a:t>”</a:t>
            </a:r>
            <a:r>
              <a:rPr lang="en-US"/>
              <a:t> is)</a:t>
            </a:r>
          </a:p>
        </p:txBody>
      </p:sp>
      <p:sp>
        <p:nvSpPr>
          <p:cNvPr id="6" name="Footer Placeholder 3">
            <a:extLst>
              <a:ext uri="{FF2B5EF4-FFF2-40B4-BE49-F238E27FC236}">
                <a16:creationId xmlns:a16="http://schemas.microsoft.com/office/drawing/2014/main" id="{60AC558C-AA5C-496D-AA47-1CD240E5AB4F}"/>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4497259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21C5D5-3965-482D-96C4-3658DABA331E}"/>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3" name="Rectangle 2">
            <a:extLst>
              <a:ext uri="{FF2B5EF4-FFF2-40B4-BE49-F238E27FC236}">
                <a16:creationId xmlns:a16="http://schemas.microsoft.com/office/drawing/2014/main" id="{E3BAFC3D-5A5E-4CCE-A4B9-BA32D02E95B5}"/>
              </a:ext>
            </a:extLst>
          </p:cNvPr>
          <p:cNvSpPr/>
          <p:nvPr/>
        </p:nvSpPr>
        <p:spPr>
          <a:xfrm>
            <a:off x="3667125" y="2171700"/>
            <a:ext cx="438150" cy="190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A03E08E2-ED8A-4CE7-AD18-44DE6353D673}"/>
              </a:ext>
            </a:extLst>
          </p:cNvPr>
          <p:cNvCxnSpPr/>
          <p:nvPr/>
        </p:nvCxnSpPr>
        <p:spPr>
          <a:xfrm flipV="1">
            <a:off x="3895725" y="1676400"/>
            <a:ext cx="0" cy="4953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7E72F2-576E-4F5A-96C6-3C10EB419753}"/>
              </a:ext>
            </a:extLst>
          </p:cNvPr>
          <p:cNvSpPr txBox="1"/>
          <p:nvPr/>
        </p:nvSpPr>
        <p:spPr>
          <a:xfrm>
            <a:off x="3130659" y="1301234"/>
            <a:ext cx="4032579" cy="369332"/>
          </a:xfrm>
          <a:prstGeom prst="rect">
            <a:avLst/>
          </a:prstGeom>
          <a:noFill/>
        </p:spPr>
        <p:txBody>
          <a:bodyPr wrap="none" rtlCol="0">
            <a:spAutoFit/>
          </a:bodyPr>
          <a:lstStyle/>
          <a:p>
            <a:r>
              <a:rPr lang="en-US"/>
              <a:t>This is a 2-byte (16-bit) unsigned number</a:t>
            </a:r>
          </a:p>
        </p:txBody>
      </p:sp>
      <p:sp>
        <p:nvSpPr>
          <p:cNvPr id="7" name="Footer Placeholder 3">
            <a:extLst>
              <a:ext uri="{FF2B5EF4-FFF2-40B4-BE49-F238E27FC236}">
                <a16:creationId xmlns:a16="http://schemas.microsoft.com/office/drawing/2014/main" id="{75D8504E-E8F3-4CAB-9532-FA8A8DD0BEC1}"/>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012461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50A501-4793-4BA8-A77A-777D7285408A}"/>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cxnSp>
        <p:nvCxnSpPr>
          <p:cNvPr id="4" name="Straight Arrow Connector 3">
            <a:extLst>
              <a:ext uri="{FF2B5EF4-FFF2-40B4-BE49-F238E27FC236}">
                <a16:creationId xmlns:a16="http://schemas.microsoft.com/office/drawing/2014/main" id="{3F505E48-6FC4-4FC3-8BA8-90F443540C11}"/>
              </a:ext>
            </a:extLst>
          </p:cNvPr>
          <p:cNvCxnSpPr/>
          <p:nvPr/>
        </p:nvCxnSpPr>
        <p:spPr>
          <a:xfrm>
            <a:off x="3239146" y="1766807"/>
            <a:ext cx="347162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79B0F89-9732-43B5-9B9A-A7C2404F33A7}"/>
              </a:ext>
            </a:extLst>
          </p:cNvPr>
          <p:cNvSpPr txBox="1"/>
          <p:nvPr/>
        </p:nvSpPr>
        <p:spPr>
          <a:xfrm>
            <a:off x="3493653" y="1397475"/>
            <a:ext cx="2962606" cy="369332"/>
          </a:xfrm>
          <a:prstGeom prst="rect">
            <a:avLst/>
          </a:prstGeom>
          <a:noFill/>
        </p:spPr>
        <p:txBody>
          <a:bodyPr wrap="none" rtlCol="0">
            <a:spAutoFit/>
          </a:bodyPr>
          <a:lstStyle/>
          <a:p>
            <a:r>
              <a:rPr lang="en-US" i="1"/>
              <a:t>increasing memory addresses</a:t>
            </a:r>
          </a:p>
        </p:txBody>
      </p:sp>
      <p:cxnSp>
        <p:nvCxnSpPr>
          <p:cNvPr id="7" name="Straight Arrow Connector 6">
            <a:extLst>
              <a:ext uri="{FF2B5EF4-FFF2-40B4-BE49-F238E27FC236}">
                <a16:creationId xmlns:a16="http://schemas.microsoft.com/office/drawing/2014/main" id="{2DFEBCE5-5EAB-4D3D-9CBC-1D94B7A38460}"/>
              </a:ext>
            </a:extLst>
          </p:cNvPr>
          <p:cNvCxnSpPr/>
          <p:nvPr/>
        </p:nvCxnSpPr>
        <p:spPr>
          <a:xfrm>
            <a:off x="2045776" y="2138766"/>
            <a:ext cx="0" cy="31148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5374D3E-0309-4878-B3BD-4A347CDA5634}"/>
              </a:ext>
            </a:extLst>
          </p:cNvPr>
          <p:cNvSpPr txBox="1"/>
          <p:nvPr/>
        </p:nvSpPr>
        <p:spPr>
          <a:xfrm>
            <a:off x="768330" y="2967335"/>
            <a:ext cx="1144865" cy="923330"/>
          </a:xfrm>
          <a:prstGeom prst="rect">
            <a:avLst/>
          </a:prstGeom>
          <a:noFill/>
        </p:spPr>
        <p:txBody>
          <a:bodyPr wrap="none" rtlCol="0">
            <a:spAutoFit/>
          </a:bodyPr>
          <a:lstStyle/>
          <a:p>
            <a:r>
              <a:rPr lang="en-US" i="1"/>
              <a:t>increasing</a:t>
            </a:r>
          </a:p>
          <a:p>
            <a:r>
              <a:rPr lang="en-US" i="1"/>
              <a:t>memory</a:t>
            </a:r>
          </a:p>
          <a:p>
            <a:r>
              <a:rPr lang="en-US" i="1"/>
              <a:t>addresses</a:t>
            </a:r>
          </a:p>
        </p:txBody>
      </p:sp>
      <p:sp>
        <p:nvSpPr>
          <p:cNvPr id="9" name="Footer Placeholder 3">
            <a:extLst>
              <a:ext uri="{FF2B5EF4-FFF2-40B4-BE49-F238E27FC236}">
                <a16:creationId xmlns:a16="http://schemas.microsoft.com/office/drawing/2014/main" id="{01CD512F-4038-42FA-90E3-204A7765568A}"/>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7324327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BFFFE1-8882-4859-A84C-71A0BDDFEE50}"/>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cxnSp>
        <p:nvCxnSpPr>
          <p:cNvPr id="4" name="Straight Arrow Connector 3">
            <a:extLst>
              <a:ext uri="{FF2B5EF4-FFF2-40B4-BE49-F238E27FC236}">
                <a16:creationId xmlns:a16="http://schemas.microsoft.com/office/drawing/2014/main" id="{5EAF8F70-5416-4726-BAD9-295656BDC6F5}"/>
              </a:ext>
            </a:extLst>
          </p:cNvPr>
          <p:cNvCxnSpPr>
            <a:cxnSpLocks/>
          </p:cNvCxnSpPr>
          <p:nvPr/>
        </p:nvCxnSpPr>
        <p:spPr>
          <a:xfrm flipH="1" flipV="1">
            <a:off x="3285641" y="1709322"/>
            <a:ext cx="480448" cy="4914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05761C7-876D-4A3E-A53A-4910098C7B4A}"/>
              </a:ext>
            </a:extLst>
          </p:cNvPr>
          <p:cNvCxnSpPr/>
          <p:nvPr/>
        </p:nvCxnSpPr>
        <p:spPr>
          <a:xfrm flipV="1">
            <a:off x="3998563" y="1456841"/>
            <a:ext cx="325464" cy="7594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32A0B32-3489-4C27-B653-56A70CC623D8}"/>
              </a:ext>
            </a:extLst>
          </p:cNvPr>
          <p:cNvSpPr txBox="1"/>
          <p:nvPr/>
        </p:nvSpPr>
        <p:spPr>
          <a:xfrm flipH="1">
            <a:off x="1318203" y="1062991"/>
            <a:ext cx="2371240" cy="646331"/>
          </a:xfrm>
          <a:prstGeom prst="rect">
            <a:avLst/>
          </a:prstGeom>
          <a:noFill/>
        </p:spPr>
        <p:txBody>
          <a:bodyPr wrap="square" rtlCol="0">
            <a:spAutoFit/>
          </a:bodyPr>
          <a:lstStyle/>
          <a:p>
            <a:r>
              <a:rPr lang="en-US"/>
              <a:t>This byte is at the </a:t>
            </a:r>
            <a:r>
              <a:rPr lang="en-US" u="sng"/>
              <a:t>lower</a:t>
            </a:r>
            <a:r>
              <a:rPr lang="en-US"/>
              <a:t> memory address</a:t>
            </a:r>
          </a:p>
        </p:txBody>
      </p:sp>
      <p:sp>
        <p:nvSpPr>
          <p:cNvPr id="8" name="TextBox 7">
            <a:extLst>
              <a:ext uri="{FF2B5EF4-FFF2-40B4-BE49-F238E27FC236}">
                <a16:creationId xmlns:a16="http://schemas.microsoft.com/office/drawing/2014/main" id="{F8AC3388-D6F3-48CB-9A0C-EDF8CF632646}"/>
              </a:ext>
            </a:extLst>
          </p:cNvPr>
          <p:cNvSpPr txBox="1"/>
          <p:nvPr/>
        </p:nvSpPr>
        <p:spPr>
          <a:xfrm flipH="1">
            <a:off x="4191446" y="833757"/>
            <a:ext cx="2503821" cy="646331"/>
          </a:xfrm>
          <a:prstGeom prst="rect">
            <a:avLst/>
          </a:prstGeom>
          <a:noFill/>
        </p:spPr>
        <p:txBody>
          <a:bodyPr wrap="square" rtlCol="0">
            <a:spAutoFit/>
          </a:bodyPr>
          <a:lstStyle/>
          <a:p>
            <a:r>
              <a:rPr lang="en-US"/>
              <a:t>This byte is at the </a:t>
            </a:r>
            <a:r>
              <a:rPr lang="en-US" u="sng"/>
              <a:t>higher </a:t>
            </a:r>
            <a:r>
              <a:rPr lang="en-US"/>
              <a:t>memory address</a:t>
            </a:r>
          </a:p>
        </p:txBody>
      </p:sp>
      <p:sp>
        <p:nvSpPr>
          <p:cNvPr id="9" name="Footer Placeholder 3">
            <a:extLst>
              <a:ext uri="{FF2B5EF4-FFF2-40B4-BE49-F238E27FC236}">
                <a16:creationId xmlns:a16="http://schemas.microsoft.com/office/drawing/2014/main" id="{09AC13B7-AB5F-4005-984C-8F3ADBDE02B4}"/>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427372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0DED7-F9B8-49EB-99E1-031FF399115B}"/>
              </a:ext>
            </a:extLst>
          </p:cNvPr>
          <p:cNvSpPr>
            <a:spLocks noGrp="1"/>
          </p:cNvSpPr>
          <p:nvPr>
            <p:ph type="title"/>
          </p:nvPr>
        </p:nvSpPr>
        <p:spPr/>
        <p:txBody>
          <a:bodyPr/>
          <a:lstStyle/>
          <a:p>
            <a:r>
              <a:rPr lang="en-US"/>
              <a:t>Purchase order -&gt; photo -&gt; spreadsheet</a:t>
            </a:r>
          </a:p>
        </p:txBody>
      </p:sp>
      <p:sp>
        <p:nvSpPr>
          <p:cNvPr id="3" name="Content Placeholder 2">
            <a:extLst>
              <a:ext uri="{FF2B5EF4-FFF2-40B4-BE49-F238E27FC236}">
                <a16:creationId xmlns:a16="http://schemas.microsoft.com/office/drawing/2014/main" id="{D6464DB7-D681-48B7-A294-F6BF48856776}"/>
              </a:ext>
            </a:extLst>
          </p:cNvPr>
          <p:cNvSpPr>
            <a:spLocks noGrp="1"/>
          </p:cNvSpPr>
          <p:nvPr>
            <p:ph idx="1"/>
          </p:nvPr>
        </p:nvSpPr>
        <p:spPr>
          <a:xfrm>
            <a:off x="616449" y="1371602"/>
            <a:ext cx="11236720" cy="1201118"/>
          </a:xfrm>
        </p:spPr>
        <p:txBody>
          <a:bodyPr/>
          <a:lstStyle/>
          <a:p>
            <a:pPr>
              <a:lnSpc>
                <a:spcPts val="3000"/>
              </a:lnSpc>
            </a:pPr>
            <a:r>
              <a:rPr lang="en-US"/>
              <a:t>Today, you can use your smartphone to take a (JPEG) photo of a purchase order. Then an app on the smartphone figures out the text in the photo and creates a spreadsheet of the text.</a:t>
            </a:r>
          </a:p>
        </p:txBody>
      </p:sp>
      <p:pic>
        <p:nvPicPr>
          <p:cNvPr id="5" name="Picture 4">
            <a:extLst>
              <a:ext uri="{FF2B5EF4-FFF2-40B4-BE49-F238E27FC236}">
                <a16:creationId xmlns:a16="http://schemas.microsoft.com/office/drawing/2014/main" id="{E14634A5-2DD2-4151-B8A0-72BB49DCB28F}"/>
              </a:ext>
            </a:extLst>
          </p:cNvPr>
          <p:cNvPicPr>
            <a:picLocks noChangeAspect="1"/>
          </p:cNvPicPr>
          <p:nvPr/>
        </p:nvPicPr>
        <p:blipFill>
          <a:blip r:embed="rId2"/>
          <a:stretch>
            <a:fillRect/>
          </a:stretch>
        </p:blipFill>
        <p:spPr>
          <a:xfrm>
            <a:off x="945395" y="2662128"/>
            <a:ext cx="2887323" cy="3736535"/>
          </a:xfrm>
          <a:prstGeom prst="rect">
            <a:avLst/>
          </a:prstGeom>
        </p:spPr>
      </p:pic>
      <p:sp>
        <p:nvSpPr>
          <p:cNvPr id="6" name="Rectangle 5">
            <a:extLst>
              <a:ext uri="{FF2B5EF4-FFF2-40B4-BE49-F238E27FC236}">
                <a16:creationId xmlns:a16="http://schemas.microsoft.com/office/drawing/2014/main" id="{2AC9BE9E-B55C-4D13-B556-07FD5E9F482F}"/>
              </a:ext>
            </a:extLst>
          </p:cNvPr>
          <p:cNvSpPr/>
          <p:nvPr/>
        </p:nvSpPr>
        <p:spPr>
          <a:xfrm>
            <a:off x="1115878" y="2789695"/>
            <a:ext cx="712922" cy="2324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t>Company A</a:t>
            </a:r>
          </a:p>
        </p:txBody>
      </p:sp>
      <p:pic>
        <p:nvPicPr>
          <p:cNvPr id="1026" name="Picture 2" descr="Image result for smartphone images">
            <a:extLst>
              <a:ext uri="{FF2B5EF4-FFF2-40B4-BE49-F238E27FC236}">
                <a16:creationId xmlns:a16="http://schemas.microsoft.com/office/drawing/2014/main" id="{E65FCA6C-D083-4E45-A1B9-A2847A4BAC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3163" y="3223889"/>
            <a:ext cx="2628900" cy="1743075"/>
          </a:xfrm>
          <a:prstGeom prst="rect">
            <a:avLst/>
          </a:prstGeom>
          <a:noFill/>
          <a:extLst>
            <a:ext uri="{909E8E84-426E-40DD-AFC4-6F175D3DCCD1}">
              <a14:hiddenFill xmlns:a14="http://schemas.microsoft.com/office/drawing/2010/main">
                <a:solidFill>
                  <a:srgbClr val="FFFFFF"/>
                </a:solidFill>
              </a14:hiddenFill>
            </a:ext>
          </a:extLst>
        </p:spPr>
      </p:pic>
      <p:sp>
        <p:nvSpPr>
          <p:cNvPr id="7" name="Arrow: Right 6">
            <a:extLst>
              <a:ext uri="{FF2B5EF4-FFF2-40B4-BE49-F238E27FC236}">
                <a16:creationId xmlns:a16="http://schemas.microsoft.com/office/drawing/2014/main" id="{D3A09BA3-A486-4840-A899-72061D72E023}"/>
              </a:ext>
            </a:extLst>
          </p:cNvPr>
          <p:cNvSpPr/>
          <p:nvPr/>
        </p:nvSpPr>
        <p:spPr>
          <a:xfrm>
            <a:off x="4324027" y="3905573"/>
            <a:ext cx="805912" cy="379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FA7C027B-5130-4BDD-A547-AB72A2646F9C}"/>
              </a:ext>
            </a:extLst>
          </p:cNvPr>
          <p:cNvSpPr/>
          <p:nvPr/>
        </p:nvSpPr>
        <p:spPr>
          <a:xfrm>
            <a:off x="6365287" y="3905572"/>
            <a:ext cx="805912" cy="379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Image result for spreadsheet&quot;">
            <a:extLst>
              <a:ext uri="{FF2B5EF4-FFF2-40B4-BE49-F238E27FC236}">
                <a16:creationId xmlns:a16="http://schemas.microsoft.com/office/drawing/2014/main" id="{EC093BD8-7FE1-46C3-B127-A43BE2EB38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2966" y="2966461"/>
            <a:ext cx="3540713" cy="2000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5254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78361-E555-4EF0-8CE2-F20DAC661C75}"/>
              </a:ext>
            </a:extLst>
          </p:cNvPr>
          <p:cNvSpPr>
            <a:spLocks noGrp="1"/>
          </p:cNvSpPr>
          <p:nvPr>
            <p:ph type="title"/>
          </p:nvPr>
        </p:nvSpPr>
        <p:spPr/>
        <p:txBody>
          <a:bodyPr/>
          <a:lstStyle/>
          <a:p>
            <a:r>
              <a:rPr lang="en-US"/>
              <a:t>A short detour …</a:t>
            </a:r>
          </a:p>
        </p:txBody>
      </p:sp>
      <p:sp>
        <p:nvSpPr>
          <p:cNvPr id="3" name="Content Placeholder 2">
            <a:extLst>
              <a:ext uri="{FF2B5EF4-FFF2-40B4-BE49-F238E27FC236}">
                <a16:creationId xmlns:a16="http://schemas.microsoft.com/office/drawing/2014/main" id="{5C637AA2-08FF-4A02-8D43-72519E9B1911}"/>
              </a:ext>
            </a:extLst>
          </p:cNvPr>
          <p:cNvSpPr>
            <a:spLocks noGrp="1"/>
          </p:cNvSpPr>
          <p:nvPr>
            <p:ph idx="1"/>
          </p:nvPr>
        </p:nvSpPr>
        <p:spPr>
          <a:xfrm>
            <a:off x="616449" y="1371601"/>
            <a:ext cx="11236720" cy="472697"/>
          </a:xfrm>
        </p:spPr>
        <p:txBody>
          <a:bodyPr/>
          <a:lstStyle/>
          <a:p>
            <a:r>
              <a:rPr lang="en-US"/>
              <a:t>Consider the integer nine hundred twenty four:</a:t>
            </a:r>
          </a:p>
        </p:txBody>
      </p:sp>
      <p:sp>
        <p:nvSpPr>
          <p:cNvPr id="4" name="TextBox 3">
            <a:extLst>
              <a:ext uri="{FF2B5EF4-FFF2-40B4-BE49-F238E27FC236}">
                <a16:creationId xmlns:a16="http://schemas.microsoft.com/office/drawing/2014/main" id="{84E950C7-A3FB-442D-B2D5-29019A7B130D}"/>
              </a:ext>
            </a:extLst>
          </p:cNvPr>
          <p:cNvSpPr txBox="1"/>
          <p:nvPr/>
        </p:nvSpPr>
        <p:spPr>
          <a:xfrm>
            <a:off x="3533614" y="2634712"/>
            <a:ext cx="963725" cy="707886"/>
          </a:xfrm>
          <a:prstGeom prst="rect">
            <a:avLst/>
          </a:prstGeom>
          <a:noFill/>
        </p:spPr>
        <p:txBody>
          <a:bodyPr wrap="none" rtlCol="0">
            <a:spAutoFit/>
          </a:bodyPr>
          <a:lstStyle/>
          <a:p>
            <a:r>
              <a:rPr lang="en-US" sz="4000"/>
              <a:t>924</a:t>
            </a:r>
          </a:p>
        </p:txBody>
      </p:sp>
      <p:cxnSp>
        <p:nvCxnSpPr>
          <p:cNvPr id="6" name="Straight Arrow Connector 5">
            <a:extLst>
              <a:ext uri="{FF2B5EF4-FFF2-40B4-BE49-F238E27FC236}">
                <a16:creationId xmlns:a16="http://schemas.microsoft.com/office/drawing/2014/main" id="{D2329CC1-4A84-44CA-93B5-82997C290246}"/>
              </a:ext>
            </a:extLst>
          </p:cNvPr>
          <p:cNvCxnSpPr/>
          <p:nvPr/>
        </p:nvCxnSpPr>
        <p:spPr>
          <a:xfrm flipV="1">
            <a:off x="4293031" y="3223647"/>
            <a:ext cx="0" cy="526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9ADC886-AF30-405D-BE4E-E1A6DA44E1D7}"/>
              </a:ext>
            </a:extLst>
          </p:cNvPr>
          <p:cNvSpPr txBox="1"/>
          <p:nvPr/>
        </p:nvSpPr>
        <p:spPr>
          <a:xfrm>
            <a:off x="4063387" y="3781586"/>
            <a:ext cx="6794681" cy="369332"/>
          </a:xfrm>
          <a:prstGeom prst="rect">
            <a:avLst/>
          </a:prstGeom>
          <a:noFill/>
        </p:spPr>
        <p:txBody>
          <a:bodyPr wrap="none" rtlCol="0">
            <a:spAutoFit/>
          </a:bodyPr>
          <a:lstStyle/>
          <a:p>
            <a:r>
              <a:rPr lang="en-US"/>
              <a:t>The placement of this digit indicates the digit represents the number 4.</a:t>
            </a:r>
          </a:p>
        </p:txBody>
      </p:sp>
      <p:cxnSp>
        <p:nvCxnSpPr>
          <p:cNvPr id="8" name="Straight Arrow Connector 7">
            <a:extLst>
              <a:ext uri="{FF2B5EF4-FFF2-40B4-BE49-F238E27FC236}">
                <a16:creationId xmlns:a16="http://schemas.microsoft.com/office/drawing/2014/main" id="{9BA2CC8D-A4CF-4F7B-A0FB-964F81144AA4}"/>
              </a:ext>
            </a:extLst>
          </p:cNvPr>
          <p:cNvCxnSpPr>
            <a:cxnSpLocks/>
          </p:cNvCxnSpPr>
          <p:nvPr/>
        </p:nvCxnSpPr>
        <p:spPr>
          <a:xfrm flipV="1">
            <a:off x="4015476" y="3223647"/>
            <a:ext cx="0" cy="1270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75B6930-9BC5-41A1-8E8D-9668F822C609}"/>
              </a:ext>
            </a:extLst>
          </p:cNvPr>
          <p:cNvSpPr txBox="1"/>
          <p:nvPr/>
        </p:nvSpPr>
        <p:spPr>
          <a:xfrm>
            <a:off x="3828329" y="4494508"/>
            <a:ext cx="6969408" cy="369332"/>
          </a:xfrm>
          <a:prstGeom prst="rect">
            <a:avLst/>
          </a:prstGeom>
          <a:noFill/>
        </p:spPr>
        <p:txBody>
          <a:bodyPr wrap="none" rtlCol="0">
            <a:spAutoFit/>
          </a:bodyPr>
          <a:lstStyle/>
          <a:p>
            <a:r>
              <a:rPr lang="en-US"/>
              <a:t>The placement of this digit indicates the digit represents the number 20.</a:t>
            </a:r>
          </a:p>
        </p:txBody>
      </p:sp>
      <p:cxnSp>
        <p:nvCxnSpPr>
          <p:cNvPr id="11" name="Straight Arrow Connector 10">
            <a:extLst>
              <a:ext uri="{FF2B5EF4-FFF2-40B4-BE49-F238E27FC236}">
                <a16:creationId xmlns:a16="http://schemas.microsoft.com/office/drawing/2014/main" id="{66BD4534-69F0-4BA4-ADF2-ADE182107AC7}"/>
              </a:ext>
            </a:extLst>
          </p:cNvPr>
          <p:cNvCxnSpPr>
            <a:cxnSpLocks/>
          </p:cNvCxnSpPr>
          <p:nvPr/>
        </p:nvCxnSpPr>
        <p:spPr>
          <a:xfrm flipV="1">
            <a:off x="3733923" y="3223647"/>
            <a:ext cx="0" cy="20147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E13DF26-5988-4842-BA3E-657DFC6F7C8A}"/>
              </a:ext>
            </a:extLst>
          </p:cNvPr>
          <p:cNvSpPr txBox="1"/>
          <p:nvPr/>
        </p:nvSpPr>
        <p:spPr>
          <a:xfrm>
            <a:off x="3533614" y="5220435"/>
            <a:ext cx="7086427" cy="369332"/>
          </a:xfrm>
          <a:prstGeom prst="rect">
            <a:avLst/>
          </a:prstGeom>
          <a:noFill/>
        </p:spPr>
        <p:txBody>
          <a:bodyPr wrap="none" rtlCol="0">
            <a:spAutoFit/>
          </a:bodyPr>
          <a:lstStyle/>
          <a:p>
            <a:r>
              <a:rPr lang="en-US"/>
              <a:t>The placement of this digit indicates the digit represents the number 900.</a:t>
            </a:r>
          </a:p>
        </p:txBody>
      </p:sp>
      <p:sp>
        <p:nvSpPr>
          <p:cNvPr id="14" name="TextBox 13">
            <a:extLst>
              <a:ext uri="{FF2B5EF4-FFF2-40B4-BE49-F238E27FC236}">
                <a16:creationId xmlns:a16="http://schemas.microsoft.com/office/drawing/2014/main" id="{358DC2B8-3744-4AA7-9F8C-B143A930BFCC}"/>
              </a:ext>
            </a:extLst>
          </p:cNvPr>
          <p:cNvSpPr txBox="1"/>
          <p:nvPr/>
        </p:nvSpPr>
        <p:spPr>
          <a:xfrm>
            <a:off x="3581524" y="5813801"/>
            <a:ext cx="3978974" cy="707886"/>
          </a:xfrm>
          <a:prstGeom prst="rect">
            <a:avLst/>
          </a:prstGeom>
          <a:noFill/>
        </p:spPr>
        <p:txBody>
          <a:bodyPr wrap="none" rtlCol="0">
            <a:spAutoFit/>
          </a:bodyPr>
          <a:lstStyle/>
          <a:p>
            <a:r>
              <a:rPr lang="en-US" sz="4000"/>
              <a:t>924 = 900 + 20 + 4</a:t>
            </a:r>
          </a:p>
        </p:txBody>
      </p:sp>
    </p:spTree>
    <p:extLst>
      <p:ext uri="{BB962C8B-B14F-4D97-AF65-F5344CB8AC3E}">
        <p14:creationId xmlns:p14="http://schemas.microsoft.com/office/powerpoint/2010/main" val="9514315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78361-E555-4EF0-8CE2-F20DAC661C75}"/>
              </a:ext>
            </a:extLst>
          </p:cNvPr>
          <p:cNvSpPr>
            <a:spLocks noGrp="1"/>
          </p:cNvSpPr>
          <p:nvPr>
            <p:ph type="title"/>
          </p:nvPr>
        </p:nvSpPr>
        <p:spPr/>
        <p:txBody>
          <a:bodyPr/>
          <a:lstStyle/>
          <a:p>
            <a:r>
              <a:rPr lang="en-US"/>
              <a:t>A short detour …</a:t>
            </a:r>
          </a:p>
        </p:txBody>
      </p:sp>
      <p:sp>
        <p:nvSpPr>
          <p:cNvPr id="4" name="TextBox 3">
            <a:extLst>
              <a:ext uri="{FF2B5EF4-FFF2-40B4-BE49-F238E27FC236}">
                <a16:creationId xmlns:a16="http://schemas.microsoft.com/office/drawing/2014/main" id="{84E950C7-A3FB-442D-B2D5-29019A7B130D}"/>
              </a:ext>
            </a:extLst>
          </p:cNvPr>
          <p:cNvSpPr txBox="1"/>
          <p:nvPr/>
        </p:nvSpPr>
        <p:spPr>
          <a:xfrm>
            <a:off x="3533614" y="2634712"/>
            <a:ext cx="963725" cy="707886"/>
          </a:xfrm>
          <a:prstGeom prst="rect">
            <a:avLst/>
          </a:prstGeom>
          <a:noFill/>
        </p:spPr>
        <p:txBody>
          <a:bodyPr wrap="none" rtlCol="0">
            <a:spAutoFit/>
          </a:bodyPr>
          <a:lstStyle/>
          <a:p>
            <a:r>
              <a:rPr lang="en-US" sz="4000"/>
              <a:t>924</a:t>
            </a:r>
          </a:p>
        </p:txBody>
      </p:sp>
      <p:cxnSp>
        <p:nvCxnSpPr>
          <p:cNvPr id="6" name="Straight Arrow Connector 5">
            <a:extLst>
              <a:ext uri="{FF2B5EF4-FFF2-40B4-BE49-F238E27FC236}">
                <a16:creationId xmlns:a16="http://schemas.microsoft.com/office/drawing/2014/main" id="{D2329CC1-4A84-44CA-93B5-82997C290246}"/>
              </a:ext>
            </a:extLst>
          </p:cNvPr>
          <p:cNvCxnSpPr/>
          <p:nvPr/>
        </p:nvCxnSpPr>
        <p:spPr>
          <a:xfrm flipV="1">
            <a:off x="4293031" y="3223647"/>
            <a:ext cx="0" cy="526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9ADC886-AF30-405D-BE4E-E1A6DA44E1D7}"/>
              </a:ext>
            </a:extLst>
          </p:cNvPr>
          <p:cNvSpPr txBox="1"/>
          <p:nvPr/>
        </p:nvSpPr>
        <p:spPr>
          <a:xfrm>
            <a:off x="4063387" y="3781586"/>
            <a:ext cx="2202654" cy="369332"/>
          </a:xfrm>
          <a:prstGeom prst="rect">
            <a:avLst/>
          </a:prstGeom>
          <a:noFill/>
        </p:spPr>
        <p:txBody>
          <a:bodyPr wrap="none" rtlCol="0">
            <a:spAutoFit/>
          </a:bodyPr>
          <a:lstStyle/>
          <a:p>
            <a:r>
              <a:rPr lang="en-US"/>
              <a:t>Least significant digit</a:t>
            </a:r>
          </a:p>
        </p:txBody>
      </p:sp>
      <p:cxnSp>
        <p:nvCxnSpPr>
          <p:cNvPr id="11" name="Straight Arrow Connector 10">
            <a:extLst>
              <a:ext uri="{FF2B5EF4-FFF2-40B4-BE49-F238E27FC236}">
                <a16:creationId xmlns:a16="http://schemas.microsoft.com/office/drawing/2014/main" id="{66BD4534-69F0-4BA4-ADF2-ADE182107AC7}"/>
              </a:ext>
            </a:extLst>
          </p:cNvPr>
          <p:cNvCxnSpPr>
            <a:cxnSpLocks/>
          </p:cNvCxnSpPr>
          <p:nvPr/>
        </p:nvCxnSpPr>
        <p:spPr>
          <a:xfrm flipV="1">
            <a:off x="3733923" y="3223647"/>
            <a:ext cx="0" cy="20147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E13DF26-5988-4842-BA3E-657DFC6F7C8A}"/>
              </a:ext>
            </a:extLst>
          </p:cNvPr>
          <p:cNvSpPr txBox="1"/>
          <p:nvPr/>
        </p:nvSpPr>
        <p:spPr>
          <a:xfrm>
            <a:off x="3533614" y="5220435"/>
            <a:ext cx="2197846" cy="369332"/>
          </a:xfrm>
          <a:prstGeom prst="rect">
            <a:avLst/>
          </a:prstGeom>
          <a:noFill/>
        </p:spPr>
        <p:txBody>
          <a:bodyPr wrap="none" rtlCol="0">
            <a:spAutoFit/>
          </a:bodyPr>
          <a:lstStyle/>
          <a:p>
            <a:r>
              <a:rPr lang="en-US"/>
              <a:t>Most significant digit</a:t>
            </a:r>
          </a:p>
        </p:txBody>
      </p:sp>
    </p:spTree>
    <p:extLst>
      <p:ext uri="{BB962C8B-B14F-4D97-AF65-F5344CB8AC3E}">
        <p14:creationId xmlns:p14="http://schemas.microsoft.com/office/powerpoint/2010/main" val="32120944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BFFFE1-8882-4859-A84C-71A0BDDFEE50}"/>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cxnSp>
        <p:nvCxnSpPr>
          <p:cNvPr id="4" name="Straight Arrow Connector 3">
            <a:extLst>
              <a:ext uri="{FF2B5EF4-FFF2-40B4-BE49-F238E27FC236}">
                <a16:creationId xmlns:a16="http://schemas.microsoft.com/office/drawing/2014/main" id="{5EAF8F70-5416-4726-BAD9-295656BDC6F5}"/>
              </a:ext>
            </a:extLst>
          </p:cNvPr>
          <p:cNvCxnSpPr/>
          <p:nvPr/>
        </p:nvCxnSpPr>
        <p:spPr>
          <a:xfrm flipH="1" flipV="1">
            <a:off x="3378631" y="1503336"/>
            <a:ext cx="387457" cy="6974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32A0B32-3489-4C27-B653-56A70CC623D8}"/>
              </a:ext>
            </a:extLst>
          </p:cNvPr>
          <p:cNvSpPr txBox="1"/>
          <p:nvPr/>
        </p:nvSpPr>
        <p:spPr>
          <a:xfrm flipH="1">
            <a:off x="2193011" y="580006"/>
            <a:ext cx="2371240" cy="923330"/>
          </a:xfrm>
          <a:prstGeom prst="rect">
            <a:avLst/>
          </a:prstGeom>
          <a:noFill/>
        </p:spPr>
        <p:txBody>
          <a:bodyPr wrap="square" rtlCol="0">
            <a:spAutoFit/>
          </a:bodyPr>
          <a:lstStyle/>
          <a:p>
            <a:r>
              <a:rPr lang="en-US"/>
              <a:t>Is this byte the most significant byte or the least significant byte?</a:t>
            </a:r>
          </a:p>
        </p:txBody>
      </p:sp>
      <p:sp>
        <p:nvSpPr>
          <p:cNvPr id="5" name="Footer Placeholder 3">
            <a:extLst>
              <a:ext uri="{FF2B5EF4-FFF2-40B4-BE49-F238E27FC236}">
                <a16:creationId xmlns:a16="http://schemas.microsoft.com/office/drawing/2014/main" id="{C0A7F7C4-2EBC-4CFE-B13E-015765EF35DC}"/>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0053240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BFFFE1-8882-4859-A84C-71A0BDDFEE50}"/>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cxnSp>
        <p:nvCxnSpPr>
          <p:cNvPr id="4" name="Straight Arrow Connector 3">
            <a:extLst>
              <a:ext uri="{FF2B5EF4-FFF2-40B4-BE49-F238E27FC236}">
                <a16:creationId xmlns:a16="http://schemas.microsoft.com/office/drawing/2014/main" id="{5EAF8F70-5416-4726-BAD9-295656BDC6F5}"/>
              </a:ext>
            </a:extLst>
          </p:cNvPr>
          <p:cNvCxnSpPr/>
          <p:nvPr/>
        </p:nvCxnSpPr>
        <p:spPr>
          <a:xfrm flipH="1" flipV="1">
            <a:off x="3378631" y="1503336"/>
            <a:ext cx="387457" cy="697423"/>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32A0B32-3489-4C27-B653-56A70CC623D8}"/>
              </a:ext>
            </a:extLst>
          </p:cNvPr>
          <p:cNvSpPr txBox="1"/>
          <p:nvPr/>
        </p:nvSpPr>
        <p:spPr>
          <a:xfrm flipH="1">
            <a:off x="2193011" y="580006"/>
            <a:ext cx="2371240" cy="923330"/>
          </a:xfrm>
          <a:prstGeom prst="rect">
            <a:avLst/>
          </a:prstGeom>
          <a:noFill/>
        </p:spPr>
        <p:txBody>
          <a:bodyPr wrap="square" rtlCol="0">
            <a:spAutoFit/>
          </a:bodyPr>
          <a:lstStyle/>
          <a:p>
            <a:r>
              <a:rPr lang="en-US">
                <a:solidFill>
                  <a:schemeClr val="bg1">
                    <a:lumMod val="65000"/>
                  </a:schemeClr>
                </a:solidFill>
              </a:rPr>
              <a:t>Is this byte the most significant byte or the least significant byte?</a:t>
            </a:r>
          </a:p>
        </p:txBody>
      </p:sp>
      <p:sp>
        <p:nvSpPr>
          <p:cNvPr id="3" name="TextBox 2">
            <a:extLst>
              <a:ext uri="{FF2B5EF4-FFF2-40B4-BE49-F238E27FC236}">
                <a16:creationId xmlns:a16="http://schemas.microsoft.com/office/drawing/2014/main" id="{09213321-0087-4AB8-9E68-317E7EC899A6}"/>
              </a:ext>
            </a:extLst>
          </p:cNvPr>
          <p:cNvSpPr txBox="1"/>
          <p:nvPr/>
        </p:nvSpPr>
        <p:spPr>
          <a:xfrm>
            <a:off x="4912964" y="580006"/>
            <a:ext cx="6096000" cy="923330"/>
          </a:xfrm>
          <a:prstGeom prst="rect">
            <a:avLst/>
          </a:prstGeom>
          <a:solidFill>
            <a:srgbClr val="FFFF00"/>
          </a:solidFill>
        </p:spPr>
        <p:txBody>
          <a:bodyPr wrap="square" rtlCol="0">
            <a:spAutoFit/>
          </a:bodyPr>
          <a:lstStyle/>
          <a:p>
            <a:r>
              <a:rPr lang="en-US"/>
              <a:t>In the U.S. we read from left-to-right and we consider the leftmost digit to be the most significant. But that’s not necessarily true with numbers in computer memory …</a:t>
            </a:r>
          </a:p>
        </p:txBody>
      </p:sp>
      <p:sp>
        <p:nvSpPr>
          <p:cNvPr id="6" name="Footer Placeholder 3">
            <a:extLst>
              <a:ext uri="{FF2B5EF4-FFF2-40B4-BE49-F238E27FC236}">
                <a16:creationId xmlns:a16="http://schemas.microsoft.com/office/drawing/2014/main" id="{79BFCD06-AFBD-4190-A634-4178DA64A43B}"/>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42185914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21C5D5-3965-482D-96C4-3658DABA331E}"/>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3" name="Rectangle 2">
            <a:extLst>
              <a:ext uri="{FF2B5EF4-FFF2-40B4-BE49-F238E27FC236}">
                <a16:creationId xmlns:a16="http://schemas.microsoft.com/office/drawing/2014/main" id="{E3BAFC3D-5A5E-4CCE-A4B9-BA32D02E95B5}"/>
              </a:ext>
            </a:extLst>
          </p:cNvPr>
          <p:cNvSpPr/>
          <p:nvPr/>
        </p:nvSpPr>
        <p:spPr>
          <a:xfrm>
            <a:off x="3667125" y="2171700"/>
            <a:ext cx="438150" cy="190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A03E08E2-ED8A-4CE7-AD18-44DE6353D673}"/>
              </a:ext>
            </a:extLst>
          </p:cNvPr>
          <p:cNvCxnSpPr/>
          <p:nvPr/>
        </p:nvCxnSpPr>
        <p:spPr>
          <a:xfrm flipV="1">
            <a:off x="3895725" y="1676400"/>
            <a:ext cx="0" cy="4953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01E72FB-C5B4-4958-9B31-AADCBAE4115C}"/>
              </a:ext>
            </a:extLst>
          </p:cNvPr>
          <p:cNvSpPr txBox="1"/>
          <p:nvPr/>
        </p:nvSpPr>
        <p:spPr>
          <a:xfrm>
            <a:off x="3502617" y="1030069"/>
            <a:ext cx="7547387" cy="646331"/>
          </a:xfrm>
          <a:prstGeom prst="rect">
            <a:avLst/>
          </a:prstGeom>
          <a:noFill/>
        </p:spPr>
        <p:txBody>
          <a:bodyPr wrap="none" rtlCol="0">
            <a:spAutoFit/>
          </a:bodyPr>
          <a:lstStyle/>
          <a:p>
            <a:r>
              <a:rPr lang="en-US"/>
              <a:t>If 90 is the most significant byte, then the integer is hex 9000 = decimal 36,864</a:t>
            </a:r>
          </a:p>
          <a:p>
            <a:r>
              <a:rPr lang="en-US"/>
              <a:t>If 90 is the least significant byte, then the integer is hex 0090 = decimal 144</a:t>
            </a:r>
          </a:p>
        </p:txBody>
      </p:sp>
      <p:sp>
        <p:nvSpPr>
          <p:cNvPr id="6" name="Footer Placeholder 3">
            <a:extLst>
              <a:ext uri="{FF2B5EF4-FFF2-40B4-BE49-F238E27FC236}">
                <a16:creationId xmlns:a16="http://schemas.microsoft.com/office/drawing/2014/main" id="{C71F533B-D305-4D1A-ABE4-33E89C11F5E2}"/>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5470571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21C5D5-3965-482D-96C4-3658DABA331E}"/>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3" name="Rectangle 2">
            <a:extLst>
              <a:ext uri="{FF2B5EF4-FFF2-40B4-BE49-F238E27FC236}">
                <a16:creationId xmlns:a16="http://schemas.microsoft.com/office/drawing/2014/main" id="{E3BAFC3D-5A5E-4CCE-A4B9-BA32D02E95B5}"/>
              </a:ext>
            </a:extLst>
          </p:cNvPr>
          <p:cNvSpPr/>
          <p:nvPr/>
        </p:nvSpPr>
        <p:spPr>
          <a:xfrm>
            <a:off x="3667125" y="2171700"/>
            <a:ext cx="438150" cy="190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A03E08E2-ED8A-4CE7-AD18-44DE6353D673}"/>
              </a:ext>
            </a:extLst>
          </p:cNvPr>
          <p:cNvCxnSpPr/>
          <p:nvPr/>
        </p:nvCxnSpPr>
        <p:spPr>
          <a:xfrm flipV="1">
            <a:off x="3895725" y="1676400"/>
            <a:ext cx="0" cy="4953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01E72FB-C5B4-4958-9B31-AADCBAE4115C}"/>
              </a:ext>
            </a:extLst>
          </p:cNvPr>
          <p:cNvSpPr txBox="1"/>
          <p:nvPr/>
        </p:nvSpPr>
        <p:spPr>
          <a:xfrm>
            <a:off x="3502617" y="1030069"/>
            <a:ext cx="7547387" cy="646331"/>
          </a:xfrm>
          <a:prstGeom prst="rect">
            <a:avLst/>
          </a:prstGeom>
          <a:noFill/>
        </p:spPr>
        <p:txBody>
          <a:bodyPr wrap="none" rtlCol="0">
            <a:spAutoFit/>
          </a:bodyPr>
          <a:lstStyle/>
          <a:p>
            <a:r>
              <a:rPr lang="en-US">
                <a:solidFill>
                  <a:schemeClr val="bg1">
                    <a:lumMod val="75000"/>
                  </a:schemeClr>
                </a:solidFill>
              </a:rPr>
              <a:t>If 90 is the most significant byte, then the integer is hex 9000 = decimal </a:t>
            </a:r>
            <a:r>
              <a:rPr lang="en-US"/>
              <a:t>36,864</a:t>
            </a:r>
          </a:p>
          <a:p>
            <a:r>
              <a:rPr lang="en-US">
                <a:solidFill>
                  <a:schemeClr val="bg1">
                    <a:lumMod val="75000"/>
                  </a:schemeClr>
                </a:solidFill>
              </a:rPr>
              <a:t>If 90 is the least significant byte, then the integer is hex 0090 = decimal </a:t>
            </a:r>
            <a:r>
              <a:rPr lang="en-US"/>
              <a:t>144</a:t>
            </a:r>
          </a:p>
        </p:txBody>
      </p:sp>
      <p:sp>
        <p:nvSpPr>
          <p:cNvPr id="7" name="Explosion: 8 Points 6">
            <a:extLst>
              <a:ext uri="{FF2B5EF4-FFF2-40B4-BE49-F238E27FC236}">
                <a16:creationId xmlns:a16="http://schemas.microsoft.com/office/drawing/2014/main" id="{EBDE4AEC-99DA-4E16-B4E1-62CE827FF738}"/>
              </a:ext>
            </a:extLst>
          </p:cNvPr>
          <p:cNvSpPr/>
          <p:nvPr/>
        </p:nvSpPr>
        <p:spPr>
          <a:xfrm>
            <a:off x="8086727" y="1961804"/>
            <a:ext cx="3846968" cy="2501708"/>
          </a:xfrm>
          <a:prstGeom prst="irregularSeal1">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That’s a huge difference!</a:t>
            </a:r>
          </a:p>
        </p:txBody>
      </p:sp>
      <p:sp>
        <p:nvSpPr>
          <p:cNvPr id="11" name="Arrow: Down 10">
            <a:extLst>
              <a:ext uri="{FF2B5EF4-FFF2-40B4-BE49-F238E27FC236}">
                <a16:creationId xmlns:a16="http://schemas.microsoft.com/office/drawing/2014/main" id="{D186452B-C069-4EC4-A35F-7B27E60322DE}"/>
              </a:ext>
            </a:extLst>
          </p:cNvPr>
          <p:cNvSpPr/>
          <p:nvPr/>
        </p:nvSpPr>
        <p:spPr>
          <a:xfrm rot="11939734">
            <a:off x="9980908" y="1676400"/>
            <a:ext cx="263466" cy="6858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3">
            <a:extLst>
              <a:ext uri="{FF2B5EF4-FFF2-40B4-BE49-F238E27FC236}">
                <a16:creationId xmlns:a16="http://schemas.microsoft.com/office/drawing/2014/main" id="{AD0AC477-C2C9-43F5-A11D-52B5A0EADF86}"/>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9412545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A0A28-F7A0-4028-BD2F-E91F39C6A4E8}"/>
              </a:ext>
            </a:extLst>
          </p:cNvPr>
          <p:cNvSpPr>
            <a:spLocks noGrp="1"/>
          </p:cNvSpPr>
          <p:nvPr>
            <p:ph type="title"/>
          </p:nvPr>
        </p:nvSpPr>
        <p:spPr/>
        <p:txBody>
          <a:bodyPr/>
          <a:lstStyle/>
          <a:p>
            <a:r>
              <a:rPr lang="en-US"/>
              <a:t>Two ways to store multi-byte integers in memory</a:t>
            </a:r>
          </a:p>
        </p:txBody>
      </p:sp>
      <p:sp>
        <p:nvSpPr>
          <p:cNvPr id="3" name="Content Placeholder 2">
            <a:extLst>
              <a:ext uri="{FF2B5EF4-FFF2-40B4-BE49-F238E27FC236}">
                <a16:creationId xmlns:a16="http://schemas.microsoft.com/office/drawing/2014/main" id="{26A02B0B-DC28-4531-9B9F-B4FF056AB972}"/>
              </a:ext>
            </a:extLst>
          </p:cNvPr>
          <p:cNvSpPr>
            <a:spLocks noGrp="1"/>
          </p:cNvSpPr>
          <p:nvPr>
            <p:ph idx="1"/>
          </p:nvPr>
        </p:nvSpPr>
        <p:spPr>
          <a:xfrm>
            <a:off x="616449" y="1371601"/>
            <a:ext cx="11236720" cy="1588575"/>
          </a:xfrm>
        </p:spPr>
        <p:txBody>
          <a:bodyPr/>
          <a:lstStyle/>
          <a:p>
            <a:pPr>
              <a:spcAft>
                <a:spcPts val="1200"/>
              </a:spcAft>
            </a:pPr>
            <a:r>
              <a:rPr lang="en-US" sz="2800">
                <a:solidFill>
                  <a:srgbClr val="FF0000"/>
                </a:solidFill>
              </a:rPr>
              <a:t>Little endian</a:t>
            </a:r>
            <a:r>
              <a:rPr lang="en-US"/>
              <a:t>: store the most significant byte at the </a:t>
            </a:r>
            <a:r>
              <a:rPr lang="en-US" u="sng"/>
              <a:t>highest</a:t>
            </a:r>
            <a:r>
              <a:rPr lang="en-US"/>
              <a:t> memory address.</a:t>
            </a:r>
          </a:p>
          <a:p>
            <a:r>
              <a:rPr lang="en-US" sz="2800">
                <a:solidFill>
                  <a:srgbClr val="FF0000"/>
                </a:solidFill>
              </a:rPr>
              <a:t>Big endian</a:t>
            </a:r>
            <a:r>
              <a:rPr lang="en-US"/>
              <a:t>: store the most significant byte at the </a:t>
            </a:r>
            <a:r>
              <a:rPr lang="en-US" u="sng"/>
              <a:t>lowest</a:t>
            </a:r>
            <a:r>
              <a:rPr lang="en-US"/>
              <a:t> memory address.</a:t>
            </a:r>
          </a:p>
        </p:txBody>
      </p:sp>
      <p:sp>
        <p:nvSpPr>
          <p:cNvPr id="4" name="Footer Placeholder 3">
            <a:extLst>
              <a:ext uri="{FF2B5EF4-FFF2-40B4-BE49-F238E27FC236}">
                <a16:creationId xmlns:a16="http://schemas.microsoft.com/office/drawing/2014/main" id="{A72EC1E9-D0BB-4C80-80D5-702F83569232}"/>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8701816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A0A28-F7A0-4028-BD2F-E91F39C6A4E8}"/>
              </a:ext>
            </a:extLst>
          </p:cNvPr>
          <p:cNvSpPr>
            <a:spLocks noGrp="1"/>
          </p:cNvSpPr>
          <p:nvPr>
            <p:ph type="title"/>
          </p:nvPr>
        </p:nvSpPr>
        <p:spPr/>
        <p:txBody>
          <a:bodyPr/>
          <a:lstStyle/>
          <a:p>
            <a:r>
              <a:rPr lang="en-US"/>
              <a:t>Two ways to store an integer in memory</a:t>
            </a:r>
          </a:p>
        </p:txBody>
      </p:sp>
      <p:sp>
        <p:nvSpPr>
          <p:cNvPr id="3" name="Content Placeholder 2">
            <a:extLst>
              <a:ext uri="{FF2B5EF4-FFF2-40B4-BE49-F238E27FC236}">
                <a16:creationId xmlns:a16="http://schemas.microsoft.com/office/drawing/2014/main" id="{26A02B0B-DC28-4531-9B9F-B4FF056AB972}"/>
              </a:ext>
            </a:extLst>
          </p:cNvPr>
          <p:cNvSpPr>
            <a:spLocks noGrp="1"/>
          </p:cNvSpPr>
          <p:nvPr>
            <p:ph idx="1"/>
          </p:nvPr>
        </p:nvSpPr>
        <p:spPr>
          <a:xfrm>
            <a:off x="616449" y="1371602"/>
            <a:ext cx="11236720" cy="1433592"/>
          </a:xfrm>
        </p:spPr>
        <p:txBody>
          <a:bodyPr/>
          <a:lstStyle/>
          <a:p>
            <a:pPr>
              <a:spcAft>
                <a:spcPts val="1200"/>
              </a:spcAft>
            </a:pPr>
            <a:r>
              <a:rPr lang="en-US" sz="2800">
                <a:solidFill>
                  <a:srgbClr val="FF0000"/>
                </a:solidFill>
              </a:rPr>
              <a:t>Little endian</a:t>
            </a:r>
            <a:r>
              <a:rPr lang="en-US"/>
              <a:t>: store the most significant byte at the </a:t>
            </a:r>
            <a:r>
              <a:rPr lang="en-US" u="sng"/>
              <a:t>highest</a:t>
            </a:r>
            <a:r>
              <a:rPr lang="en-US"/>
              <a:t> memory address.</a:t>
            </a:r>
          </a:p>
          <a:p>
            <a:r>
              <a:rPr lang="en-US" sz="2800">
                <a:solidFill>
                  <a:srgbClr val="FF0000"/>
                </a:solidFill>
              </a:rPr>
              <a:t>Big endian</a:t>
            </a:r>
            <a:r>
              <a:rPr lang="en-US"/>
              <a:t>: store the most significant byte at the </a:t>
            </a:r>
            <a:r>
              <a:rPr lang="en-US" u="sng"/>
              <a:t>lowest</a:t>
            </a:r>
            <a:r>
              <a:rPr lang="en-US"/>
              <a:t> memory address.</a:t>
            </a:r>
          </a:p>
        </p:txBody>
      </p:sp>
      <p:cxnSp>
        <p:nvCxnSpPr>
          <p:cNvPr id="5" name="Straight Arrow Connector 4">
            <a:extLst>
              <a:ext uri="{FF2B5EF4-FFF2-40B4-BE49-F238E27FC236}">
                <a16:creationId xmlns:a16="http://schemas.microsoft.com/office/drawing/2014/main" id="{6DD63160-00D5-4244-93E3-E6C0D75C5B40}"/>
              </a:ext>
            </a:extLst>
          </p:cNvPr>
          <p:cNvCxnSpPr/>
          <p:nvPr/>
        </p:nvCxnSpPr>
        <p:spPr>
          <a:xfrm>
            <a:off x="2495227" y="1797803"/>
            <a:ext cx="867905" cy="2417736"/>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A467F87-40C6-4885-8C9F-71A9DF41649F}"/>
              </a:ext>
            </a:extLst>
          </p:cNvPr>
          <p:cNvSpPr txBox="1"/>
          <p:nvPr/>
        </p:nvSpPr>
        <p:spPr>
          <a:xfrm>
            <a:off x="2836190" y="4215539"/>
            <a:ext cx="4133504" cy="461665"/>
          </a:xfrm>
          <a:prstGeom prst="rect">
            <a:avLst/>
          </a:prstGeom>
          <a:solidFill>
            <a:srgbClr val="FFFF00"/>
          </a:solidFill>
        </p:spPr>
        <p:txBody>
          <a:bodyPr wrap="none" rtlCol="0">
            <a:spAutoFit/>
          </a:bodyPr>
          <a:lstStyle/>
          <a:p>
            <a:r>
              <a:rPr lang="en-US" sz="2400"/>
              <a:t>This is how exe stores numbers.</a:t>
            </a:r>
          </a:p>
        </p:txBody>
      </p:sp>
      <p:sp>
        <p:nvSpPr>
          <p:cNvPr id="7" name="Footer Placeholder 3">
            <a:extLst>
              <a:ext uri="{FF2B5EF4-FFF2-40B4-BE49-F238E27FC236}">
                <a16:creationId xmlns:a16="http://schemas.microsoft.com/office/drawing/2014/main" id="{080D8E72-49ED-4E22-B0EC-B231669D8442}"/>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6384268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1B2AB-23E2-4483-B33F-B514133DDE53}"/>
              </a:ext>
            </a:extLst>
          </p:cNvPr>
          <p:cNvSpPr>
            <a:spLocks noGrp="1"/>
          </p:cNvSpPr>
          <p:nvPr>
            <p:ph type="title"/>
          </p:nvPr>
        </p:nvSpPr>
        <p:spPr/>
        <p:txBody>
          <a:bodyPr/>
          <a:lstStyle/>
          <a:p>
            <a:r>
              <a:rPr lang="en-US"/>
              <a:t>The exe format stores multi-byte integers in little endian format</a:t>
            </a:r>
          </a:p>
        </p:txBody>
      </p:sp>
      <p:sp>
        <p:nvSpPr>
          <p:cNvPr id="4" name="Footer Placeholder 3">
            <a:extLst>
              <a:ext uri="{FF2B5EF4-FFF2-40B4-BE49-F238E27FC236}">
                <a16:creationId xmlns:a16="http://schemas.microsoft.com/office/drawing/2014/main" id="{E3FD8E88-40C2-4647-8B8C-342848B137E7}"/>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63210098-3D85-4290-9F5B-4A7C1C011E3E}"/>
              </a:ext>
            </a:extLst>
          </p:cNvPr>
          <p:cNvSpPr/>
          <p:nvPr/>
        </p:nvSpPr>
        <p:spPr>
          <a:xfrm>
            <a:off x="3769962" y="1819476"/>
            <a:ext cx="2181387" cy="369331"/>
          </a:xfrm>
          <a:prstGeom prst="rect">
            <a:avLst/>
          </a:prstGeom>
        </p:spPr>
        <p:txBody>
          <a:bodyPr wrap="square">
            <a:spAutoFit/>
          </a:bodyPr>
          <a:lstStyle/>
          <a:p>
            <a:r>
              <a:rPr lang="en-US"/>
              <a:t>Most significant byte.</a:t>
            </a:r>
          </a:p>
        </p:txBody>
      </p:sp>
      <p:pic>
        <p:nvPicPr>
          <p:cNvPr id="6" name="Picture 5">
            <a:extLst>
              <a:ext uri="{FF2B5EF4-FFF2-40B4-BE49-F238E27FC236}">
                <a16:creationId xmlns:a16="http://schemas.microsoft.com/office/drawing/2014/main" id="{C0BF53FF-C5CD-40F1-95A3-B2EA790E5C32}"/>
              </a:ext>
            </a:extLst>
          </p:cNvPr>
          <p:cNvPicPr>
            <a:picLocks noChangeAspect="1"/>
          </p:cNvPicPr>
          <p:nvPr/>
        </p:nvPicPr>
        <p:blipFill rotWithShape="1">
          <a:blip r:embed="rId2"/>
          <a:srcRect t="15027" r="50000" b="34150"/>
          <a:stretch/>
        </p:blipFill>
        <p:spPr>
          <a:xfrm>
            <a:off x="2057400" y="2709462"/>
            <a:ext cx="6096000" cy="3291840"/>
          </a:xfrm>
          <a:prstGeom prst="rect">
            <a:avLst/>
          </a:prstGeom>
        </p:spPr>
      </p:pic>
      <p:cxnSp>
        <p:nvCxnSpPr>
          <p:cNvPr id="9" name="Straight Arrow Connector 8">
            <a:extLst>
              <a:ext uri="{FF2B5EF4-FFF2-40B4-BE49-F238E27FC236}">
                <a16:creationId xmlns:a16="http://schemas.microsoft.com/office/drawing/2014/main" id="{28253FDF-9448-4BAD-B04C-1FA651906EB9}"/>
              </a:ext>
            </a:extLst>
          </p:cNvPr>
          <p:cNvCxnSpPr/>
          <p:nvPr/>
        </p:nvCxnSpPr>
        <p:spPr>
          <a:xfrm flipV="1">
            <a:off x="3735092" y="2188808"/>
            <a:ext cx="728420" cy="7558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7E3FAC32-4E0C-4D5A-89CB-BB9602FEE5E7}"/>
              </a:ext>
            </a:extLst>
          </p:cNvPr>
          <p:cNvSpPr/>
          <p:nvPr/>
        </p:nvSpPr>
        <p:spPr>
          <a:xfrm>
            <a:off x="3666518" y="2944678"/>
            <a:ext cx="170481" cy="1549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6070BB2-2213-4B7A-B93C-B33608C732AC}"/>
              </a:ext>
            </a:extLst>
          </p:cNvPr>
          <p:cNvSpPr/>
          <p:nvPr/>
        </p:nvSpPr>
        <p:spPr>
          <a:xfrm>
            <a:off x="3446959" y="2942095"/>
            <a:ext cx="170481" cy="1549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053E0F14-6D2F-4519-928D-376DF50EE4C9}"/>
              </a:ext>
            </a:extLst>
          </p:cNvPr>
          <p:cNvCxnSpPr>
            <a:cxnSpLocks/>
          </p:cNvCxnSpPr>
          <p:nvPr/>
        </p:nvCxnSpPr>
        <p:spPr>
          <a:xfrm flipH="1" flipV="1">
            <a:off x="2247255" y="1810873"/>
            <a:ext cx="1266217" cy="11312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B5329254-2043-4A6E-B232-D6CFD3E4B559}"/>
              </a:ext>
            </a:extLst>
          </p:cNvPr>
          <p:cNvSpPr/>
          <p:nvPr/>
        </p:nvSpPr>
        <p:spPr>
          <a:xfrm>
            <a:off x="878945" y="1441541"/>
            <a:ext cx="2356910" cy="369332"/>
          </a:xfrm>
          <a:prstGeom prst="rect">
            <a:avLst/>
          </a:prstGeom>
        </p:spPr>
        <p:txBody>
          <a:bodyPr wrap="square">
            <a:spAutoFit/>
          </a:bodyPr>
          <a:lstStyle/>
          <a:p>
            <a:r>
              <a:rPr lang="en-US"/>
              <a:t>Least significant byte.</a:t>
            </a:r>
          </a:p>
        </p:txBody>
      </p:sp>
    </p:spTree>
    <p:extLst>
      <p:ext uri="{BB962C8B-B14F-4D97-AF65-F5344CB8AC3E}">
        <p14:creationId xmlns:p14="http://schemas.microsoft.com/office/powerpoint/2010/main" val="29957444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30325B-D7F9-446E-B9CF-8643ECF1DC4C}"/>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6" name="Rectangle 5">
            <a:extLst>
              <a:ext uri="{FF2B5EF4-FFF2-40B4-BE49-F238E27FC236}">
                <a16:creationId xmlns:a16="http://schemas.microsoft.com/office/drawing/2014/main" id="{DD8751BF-41CC-4D84-A034-B8D59501465D}"/>
              </a:ext>
            </a:extLst>
          </p:cNvPr>
          <p:cNvSpPr/>
          <p:nvPr/>
        </p:nvSpPr>
        <p:spPr>
          <a:xfrm>
            <a:off x="3667125" y="2171700"/>
            <a:ext cx="438150" cy="190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0464A28E-9C81-476B-A17F-BFE938111C3E}"/>
              </a:ext>
            </a:extLst>
          </p:cNvPr>
          <p:cNvCxnSpPr>
            <a:stCxn id="6" idx="0"/>
          </p:cNvCxnSpPr>
          <p:nvPr/>
        </p:nvCxnSpPr>
        <p:spPr>
          <a:xfrm flipV="1">
            <a:off x="3886200" y="1193369"/>
            <a:ext cx="0" cy="9783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A93FF1C-0D81-47E4-A506-A0B99179E27B}"/>
              </a:ext>
            </a:extLst>
          </p:cNvPr>
          <p:cNvSpPr txBox="1"/>
          <p:nvPr/>
        </p:nvSpPr>
        <p:spPr>
          <a:xfrm>
            <a:off x="3518115" y="821410"/>
            <a:ext cx="8318303" cy="369332"/>
          </a:xfrm>
          <a:prstGeom prst="rect">
            <a:avLst/>
          </a:prstGeom>
          <a:noFill/>
        </p:spPr>
        <p:txBody>
          <a:bodyPr wrap="none" rtlCol="0">
            <a:spAutoFit/>
          </a:bodyPr>
          <a:lstStyle/>
          <a:p>
            <a:r>
              <a:rPr lang="en-US"/>
              <a:t>We (humans) would typically write this as hex 0090, which corresponds to decimal 144</a:t>
            </a:r>
          </a:p>
        </p:txBody>
      </p:sp>
      <p:sp>
        <p:nvSpPr>
          <p:cNvPr id="7" name="Footer Placeholder 3">
            <a:extLst>
              <a:ext uri="{FF2B5EF4-FFF2-40B4-BE49-F238E27FC236}">
                <a16:creationId xmlns:a16="http://schemas.microsoft.com/office/drawing/2014/main" id="{AC7F7910-04BE-4232-B1FB-714F5086CBA8}"/>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592939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CFF28-A2AB-4C36-AAB0-1F1C03EB381E}"/>
              </a:ext>
            </a:extLst>
          </p:cNvPr>
          <p:cNvSpPr>
            <a:spLocks noGrp="1"/>
          </p:cNvSpPr>
          <p:nvPr>
            <p:ph type="title"/>
          </p:nvPr>
        </p:nvSpPr>
        <p:spPr/>
        <p:txBody>
          <a:bodyPr/>
          <a:lstStyle/>
          <a:p>
            <a:r>
              <a:rPr lang="en-US"/>
              <a:t>I want to do this …</a:t>
            </a:r>
          </a:p>
        </p:txBody>
      </p:sp>
      <p:sp>
        <p:nvSpPr>
          <p:cNvPr id="4" name="Footer Placeholder 3">
            <a:extLst>
              <a:ext uri="{FF2B5EF4-FFF2-40B4-BE49-F238E27FC236}">
                <a16:creationId xmlns:a16="http://schemas.microsoft.com/office/drawing/2014/main" id="{640AFEE4-E80F-4206-89F0-8F39AD98A1AD}"/>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Folded Corner 4">
            <a:extLst>
              <a:ext uri="{FF2B5EF4-FFF2-40B4-BE49-F238E27FC236}">
                <a16:creationId xmlns:a16="http://schemas.microsoft.com/office/drawing/2014/main" id="{E66F5C82-8AAF-415D-9703-55AF176A766D}"/>
              </a:ext>
            </a:extLst>
          </p:cNvPr>
          <p:cNvSpPr/>
          <p:nvPr/>
        </p:nvSpPr>
        <p:spPr>
          <a:xfrm>
            <a:off x="616448" y="2231756"/>
            <a:ext cx="1177871" cy="918275"/>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JPEG</a:t>
            </a:r>
          </a:p>
        </p:txBody>
      </p:sp>
      <p:sp>
        <p:nvSpPr>
          <p:cNvPr id="6" name="Rectangle 5">
            <a:extLst>
              <a:ext uri="{FF2B5EF4-FFF2-40B4-BE49-F238E27FC236}">
                <a16:creationId xmlns:a16="http://schemas.microsoft.com/office/drawing/2014/main" id="{5B2BB8AB-C788-42B5-A1BB-250EA2D7AEC2}"/>
              </a:ext>
            </a:extLst>
          </p:cNvPr>
          <p:cNvSpPr/>
          <p:nvPr/>
        </p:nvSpPr>
        <p:spPr>
          <a:xfrm>
            <a:off x="2646726" y="2315579"/>
            <a:ext cx="1177871" cy="7502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DFDL</a:t>
            </a:r>
          </a:p>
          <a:p>
            <a:pPr algn="ctr"/>
            <a:r>
              <a:rPr lang="en-US"/>
              <a:t>processor</a:t>
            </a:r>
          </a:p>
        </p:txBody>
      </p:sp>
      <p:cxnSp>
        <p:nvCxnSpPr>
          <p:cNvPr id="8" name="Straight Arrow Connector 7">
            <a:extLst>
              <a:ext uri="{FF2B5EF4-FFF2-40B4-BE49-F238E27FC236}">
                <a16:creationId xmlns:a16="http://schemas.microsoft.com/office/drawing/2014/main" id="{D4662E8F-E4FC-4CCB-9B67-252F7BBFE933}"/>
              </a:ext>
            </a:extLst>
          </p:cNvPr>
          <p:cNvCxnSpPr>
            <a:stCxn id="5" idx="3"/>
            <a:endCxn id="6" idx="1"/>
          </p:cNvCxnSpPr>
          <p:nvPr/>
        </p:nvCxnSpPr>
        <p:spPr>
          <a:xfrm flipV="1">
            <a:off x="1794319" y="2690705"/>
            <a:ext cx="852407" cy="1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Folded Corner 8">
            <a:extLst>
              <a:ext uri="{FF2B5EF4-FFF2-40B4-BE49-F238E27FC236}">
                <a16:creationId xmlns:a16="http://schemas.microsoft.com/office/drawing/2014/main" id="{21BC8699-9B71-4A8C-B725-609CBA6141CB}"/>
              </a:ext>
            </a:extLst>
          </p:cNvPr>
          <p:cNvSpPr/>
          <p:nvPr/>
        </p:nvSpPr>
        <p:spPr>
          <a:xfrm>
            <a:off x="2646726" y="3736134"/>
            <a:ext cx="1177871" cy="1052843"/>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 schema for JPEG</a:t>
            </a:r>
          </a:p>
        </p:txBody>
      </p:sp>
      <p:cxnSp>
        <p:nvCxnSpPr>
          <p:cNvPr id="11" name="Straight Arrow Connector 10">
            <a:extLst>
              <a:ext uri="{FF2B5EF4-FFF2-40B4-BE49-F238E27FC236}">
                <a16:creationId xmlns:a16="http://schemas.microsoft.com/office/drawing/2014/main" id="{1B05992C-11FC-4BD4-A2A9-812AE425D152}"/>
              </a:ext>
            </a:extLst>
          </p:cNvPr>
          <p:cNvCxnSpPr>
            <a:stCxn id="9" idx="0"/>
            <a:endCxn id="6" idx="2"/>
          </p:cNvCxnSpPr>
          <p:nvPr/>
        </p:nvCxnSpPr>
        <p:spPr>
          <a:xfrm flipV="1">
            <a:off x="3235662" y="3065831"/>
            <a:ext cx="0" cy="6703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DADB548-02AD-4067-A4A4-A2479C3D85DE}"/>
              </a:ext>
            </a:extLst>
          </p:cNvPr>
          <p:cNvCxnSpPr/>
          <p:nvPr/>
        </p:nvCxnSpPr>
        <p:spPr>
          <a:xfrm flipV="1">
            <a:off x="3824597" y="2697620"/>
            <a:ext cx="852407" cy="1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Folded Corner 12">
            <a:extLst>
              <a:ext uri="{FF2B5EF4-FFF2-40B4-BE49-F238E27FC236}">
                <a16:creationId xmlns:a16="http://schemas.microsoft.com/office/drawing/2014/main" id="{60481014-8F21-4EAB-8435-BAB16B9772A2}"/>
              </a:ext>
            </a:extLst>
          </p:cNvPr>
          <p:cNvSpPr/>
          <p:nvPr/>
        </p:nvSpPr>
        <p:spPr>
          <a:xfrm>
            <a:off x="4677004" y="2184954"/>
            <a:ext cx="1177871" cy="918275"/>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XML</a:t>
            </a:r>
          </a:p>
        </p:txBody>
      </p:sp>
      <p:sp>
        <p:nvSpPr>
          <p:cNvPr id="15" name="Rectangle 14">
            <a:extLst>
              <a:ext uri="{FF2B5EF4-FFF2-40B4-BE49-F238E27FC236}">
                <a16:creationId xmlns:a16="http://schemas.microsoft.com/office/drawing/2014/main" id="{E5AF767D-D052-4AF3-A8CD-7C6E2C15DB90}"/>
              </a:ext>
            </a:extLst>
          </p:cNvPr>
          <p:cNvSpPr/>
          <p:nvPr/>
        </p:nvSpPr>
        <p:spPr>
          <a:xfrm>
            <a:off x="6707282" y="2258493"/>
            <a:ext cx="1177871" cy="750252"/>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XSLT</a:t>
            </a:r>
          </a:p>
          <a:p>
            <a:pPr algn="ctr"/>
            <a:r>
              <a:rPr lang="en-US"/>
              <a:t>processor</a:t>
            </a:r>
          </a:p>
        </p:txBody>
      </p:sp>
      <p:cxnSp>
        <p:nvCxnSpPr>
          <p:cNvPr id="16" name="Straight Arrow Connector 15">
            <a:extLst>
              <a:ext uri="{FF2B5EF4-FFF2-40B4-BE49-F238E27FC236}">
                <a16:creationId xmlns:a16="http://schemas.microsoft.com/office/drawing/2014/main" id="{97B63250-8D8C-42A6-B6E2-379ADAFF7038}"/>
              </a:ext>
            </a:extLst>
          </p:cNvPr>
          <p:cNvCxnSpPr>
            <a:cxnSpLocks/>
            <a:endCxn id="15" idx="1"/>
          </p:cNvCxnSpPr>
          <p:nvPr/>
        </p:nvCxnSpPr>
        <p:spPr>
          <a:xfrm flipV="1">
            <a:off x="5854875" y="2633619"/>
            <a:ext cx="852407" cy="1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Folded Corner 16">
            <a:extLst>
              <a:ext uri="{FF2B5EF4-FFF2-40B4-BE49-F238E27FC236}">
                <a16:creationId xmlns:a16="http://schemas.microsoft.com/office/drawing/2014/main" id="{13999338-BE18-40CE-A121-709AC00C69D6}"/>
              </a:ext>
            </a:extLst>
          </p:cNvPr>
          <p:cNvSpPr/>
          <p:nvPr/>
        </p:nvSpPr>
        <p:spPr>
          <a:xfrm>
            <a:off x="6707282" y="3679049"/>
            <a:ext cx="1177871" cy="670304"/>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XSLT</a:t>
            </a:r>
          </a:p>
        </p:txBody>
      </p:sp>
      <p:cxnSp>
        <p:nvCxnSpPr>
          <p:cNvPr id="18" name="Straight Arrow Connector 17">
            <a:extLst>
              <a:ext uri="{FF2B5EF4-FFF2-40B4-BE49-F238E27FC236}">
                <a16:creationId xmlns:a16="http://schemas.microsoft.com/office/drawing/2014/main" id="{7A1F0541-8E03-4D40-B151-644DF598C2B1}"/>
              </a:ext>
            </a:extLst>
          </p:cNvPr>
          <p:cNvCxnSpPr>
            <a:cxnSpLocks/>
            <a:stCxn id="17" idx="0"/>
            <a:endCxn id="15" idx="2"/>
          </p:cNvCxnSpPr>
          <p:nvPr/>
        </p:nvCxnSpPr>
        <p:spPr>
          <a:xfrm flipV="1">
            <a:off x="7296218" y="3008745"/>
            <a:ext cx="0" cy="6703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E15145C-CA4C-473A-B59E-CCA266E92222}"/>
              </a:ext>
            </a:extLst>
          </p:cNvPr>
          <p:cNvCxnSpPr/>
          <p:nvPr/>
        </p:nvCxnSpPr>
        <p:spPr>
          <a:xfrm flipV="1">
            <a:off x="7885153" y="2640534"/>
            <a:ext cx="852407" cy="1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8" descr="Image result for spreadsheet&quot;">
            <a:extLst>
              <a:ext uri="{FF2B5EF4-FFF2-40B4-BE49-F238E27FC236}">
                <a16:creationId xmlns:a16="http://schemas.microsoft.com/office/drawing/2014/main" id="{6C90368C-E33A-47C4-80A5-9EC38E7A82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7559" y="1908558"/>
            <a:ext cx="2566585" cy="14501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E418BFC-CBBC-4A86-A78D-3CB524F9AAF2}"/>
              </a:ext>
            </a:extLst>
          </p:cNvPr>
          <p:cNvSpPr txBox="1"/>
          <p:nvPr/>
        </p:nvSpPr>
        <p:spPr>
          <a:xfrm>
            <a:off x="1131376" y="5253924"/>
            <a:ext cx="9500461" cy="923330"/>
          </a:xfrm>
          <a:prstGeom prst="rect">
            <a:avLst/>
          </a:prstGeom>
          <a:noFill/>
        </p:spPr>
        <p:txBody>
          <a:bodyPr wrap="square" rtlCol="0">
            <a:spAutoFit/>
          </a:bodyPr>
          <a:lstStyle/>
          <a:p>
            <a:r>
              <a:rPr lang="en-US"/>
              <a:t>Take a photo using a smartphone; generate a (binary) JPEG file. Convert the JPEG to XML using DFDL. Process the XML using XSLT -- figure out what text is in the JPEG photo. Output an XML document that can be imported into Excel.</a:t>
            </a:r>
          </a:p>
        </p:txBody>
      </p:sp>
    </p:spTree>
    <p:extLst>
      <p:ext uri="{BB962C8B-B14F-4D97-AF65-F5344CB8AC3E}">
        <p14:creationId xmlns:p14="http://schemas.microsoft.com/office/powerpoint/2010/main" val="16477376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30325B-D7F9-446E-B9CF-8643ECF1DC4C}"/>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6" name="Rectangle 5">
            <a:extLst>
              <a:ext uri="{FF2B5EF4-FFF2-40B4-BE49-F238E27FC236}">
                <a16:creationId xmlns:a16="http://schemas.microsoft.com/office/drawing/2014/main" id="{DD8751BF-41CC-4D84-A034-B8D59501465D}"/>
              </a:ext>
            </a:extLst>
          </p:cNvPr>
          <p:cNvSpPr/>
          <p:nvPr/>
        </p:nvSpPr>
        <p:spPr>
          <a:xfrm>
            <a:off x="3667125" y="2171700"/>
            <a:ext cx="438150" cy="190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0464A28E-9C81-476B-A17F-BFE938111C3E}"/>
              </a:ext>
            </a:extLst>
          </p:cNvPr>
          <p:cNvCxnSpPr>
            <a:cxnSpLocks/>
            <a:stCxn id="6" idx="0"/>
          </p:cNvCxnSpPr>
          <p:nvPr/>
        </p:nvCxnSpPr>
        <p:spPr>
          <a:xfrm flipV="1">
            <a:off x="3886200" y="773903"/>
            <a:ext cx="1290234" cy="13977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A93FF1C-0D81-47E4-A506-A0B99179E27B}"/>
              </a:ext>
            </a:extLst>
          </p:cNvPr>
          <p:cNvSpPr txBox="1"/>
          <p:nvPr/>
        </p:nvSpPr>
        <p:spPr>
          <a:xfrm>
            <a:off x="5171510" y="536857"/>
            <a:ext cx="2806592" cy="646331"/>
          </a:xfrm>
          <a:prstGeom prst="rect">
            <a:avLst/>
          </a:prstGeom>
          <a:noFill/>
        </p:spPr>
        <p:txBody>
          <a:bodyPr wrap="square" rtlCol="0">
            <a:spAutoFit/>
          </a:bodyPr>
          <a:lstStyle/>
          <a:p>
            <a:r>
              <a:rPr lang="en-US"/>
              <a:t>Interpret this right-to-left</a:t>
            </a:r>
          </a:p>
          <a:p>
            <a:r>
              <a:rPr lang="en-US"/>
              <a:t>(number 144)</a:t>
            </a:r>
          </a:p>
        </p:txBody>
      </p:sp>
      <p:sp>
        <p:nvSpPr>
          <p:cNvPr id="7" name="Rectangle 6">
            <a:extLst>
              <a:ext uri="{FF2B5EF4-FFF2-40B4-BE49-F238E27FC236}">
                <a16:creationId xmlns:a16="http://schemas.microsoft.com/office/drawing/2014/main" id="{DCAAE1D8-DC83-4D15-ACC8-8CF2C642D072}"/>
              </a:ext>
            </a:extLst>
          </p:cNvPr>
          <p:cNvSpPr/>
          <p:nvPr/>
        </p:nvSpPr>
        <p:spPr>
          <a:xfrm>
            <a:off x="3196203" y="2171700"/>
            <a:ext cx="438150" cy="190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D5DE7325-B561-40BF-8AA0-2EB64CB476EE}"/>
              </a:ext>
            </a:extLst>
          </p:cNvPr>
          <p:cNvCxnSpPr/>
          <p:nvPr/>
        </p:nvCxnSpPr>
        <p:spPr>
          <a:xfrm flipH="1" flipV="1">
            <a:off x="1999281" y="773903"/>
            <a:ext cx="1415997" cy="13977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70E8190-DAE8-4DBD-AAF0-9D3CC4492F02}"/>
              </a:ext>
            </a:extLst>
          </p:cNvPr>
          <p:cNvSpPr txBox="1"/>
          <p:nvPr/>
        </p:nvSpPr>
        <p:spPr>
          <a:xfrm>
            <a:off x="243049" y="404571"/>
            <a:ext cx="3533614" cy="646331"/>
          </a:xfrm>
          <a:prstGeom prst="rect">
            <a:avLst/>
          </a:prstGeom>
          <a:noFill/>
        </p:spPr>
        <p:txBody>
          <a:bodyPr wrap="square" rtlCol="0">
            <a:spAutoFit/>
          </a:bodyPr>
          <a:lstStyle/>
          <a:p>
            <a:r>
              <a:rPr lang="en-US"/>
              <a:t>Interpret this left-to-right</a:t>
            </a:r>
          </a:p>
          <a:p>
            <a:r>
              <a:rPr lang="en-US"/>
              <a:t>(string MZ)</a:t>
            </a:r>
          </a:p>
        </p:txBody>
      </p:sp>
      <p:sp>
        <p:nvSpPr>
          <p:cNvPr id="12" name="Footer Placeholder 3">
            <a:extLst>
              <a:ext uri="{FF2B5EF4-FFF2-40B4-BE49-F238E27FC236}">
                <a16:creationId xmlns:a16="http://schemas.microsoft.com/office/drawing/2014/main" id="{9DF97E88-E2DC-432A-B7A2-D209E3541C3B}"/>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0728507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30325B-D7F9-446E-B9CF-8643ECF1DC4C}"/>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6" name="Rectangle 5">
            <a:extLst>
              <a:ext uri="{FF2B5EF4-FFF2-40B4-BE49-F238E27FC236}">
                <a16:creationId xmlns:a16="http://schemas.microsoft.com/office/drawing/2014/main" id="{DD8751BF-41CC-4D84-A034-B8D59501465D}"/>
              </a:ext>
            </a:extLst>
          </p:cNvPr>
          <p:cNvSpPr/>
          <p:nvPr/>
        </p:nvSpPr>
        <p:spPr>
          <a:xfrm>
            <a:off x="3667125" y="2171700"/>
            <a:ext cx="438150" cy="190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0464A28E-9C81-476B-A17F-BFE938111C3E}"/>
              </a:ext>
            </a:extLst>
          </p:cNvPr>
          <p:cNvCxnSpPr>
            <a:cxnSpLocks/>
            <a:stCxn id="6" idx="0"/>
          </p:cNvCxnSpPr>
          <p:nvPr/>
        </p:nvCxnSpPr>
        <p:spPr>
          <a:xfrm flipV="1">
            <a:off x="3886200" y="773903"/>
            <a:ext cx="1290234" cy="13977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A93FF1C-0D81-47E4-A506-A0B99179E27B}"/>
              </a:ext>
            </a:extLst>
          </p:cNvPr>
          <p:cNvSpPr txBox="1"/>
          <p:nvPr/>
        </p:nvSpPr>
        <p:spPr>
          <a:xfrm>
            <a:off x="4730858" y="404570"/>
            <a:ext cx="2806592" cy="369332"/>
          </a:xfrm>
          <a:prstGeom prst="rect">
            <a:avLst/>
          </a:prstGeom>
          <a:noFill/>
        </p:spPr>
        <p:txBody>
          <a:bodyPr wrap="square" rtlCol="0">
            <a:spAutoFit/>
          </a:bodyPr>
          <a:lstStyle/>
          <a:p>
            <a:r>
              <a:rPr lang="en-US"/>
              <a:t>Interpret this right-to-left</a:t>
            </a:r>
          </a:p>
        </p:txBody>
      </p:sp>
      <p:sp>
        <p:nvSpPr>
          <p:cNvPr id="7" name="Rectangle 6">
            <a:extLst>
              <a:ext uri="{FF2B5EF4-FFF2-40B4-BE49-F238E27FC236}">
                <a16:creationId xmlns:a16="http://schemas.microsoft.com/office/drawing/2014/main" id="{DCAAE1D8-DC83-4D15-ACC8-8CF2C642D072}"/>
              </a:ext>
            </a:extLst>
          </p:cNvPr>
          <p:cNvSpPr/>
          <p:nvPr/>
        </p:nvSpPr>
        <p:spPr>
          <a:xfrm>
            <a:off x="3196203" y="2171700"/>
            <a:ext cx="438150" cy="190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D5DE7325-B561-40BF-8AA0-2EB64CB476EE}"/>
              </a:ext>
            </a:extLst>
          </p:cNvPr>
          <p:cNvCxnSpPr/>
          <p:nvPr/>
        </p:nvCxnSpPr>
        <p:spPr>
          <a:xfrm flipH="1" flipV="1">
            <a:off x="1999281" y="773903"/>
            <a:ext cx="1415997" cy="13977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70E8190-DAE8-4DBD-AAF0-9D3CC4492F02}"/>
              </a:ext>
            </a:extLst>
          </p:cNvPr>
          <p:cNvSpPr txBox="1"/>
          <p:nvPr/>
        </p:nvSpPr>
        <p:spPr>
          <a:xfrm>
            <a:off x="243049" y="404571"/>
            <a:ext cx="3533614" cy="369332"/>
          </a:xfrm>
          <a:prstGeom prst="rect">
            <a:avLst/>
          </a:prstGeom>
          <a:noFill/>
        </p:spPr>
        <p:txBody>
          <a:bodyPr wrap="square" rtlCol="0">
            <a:spAutoFit/>
          </a:bodyPr>
          <a:lstStyle/>
          <a:p>
            <a:r>
              <a:rPr lang="en-US"/>
              <a:t>Interpret this left-to-right</a:t>
            </a:r>
          </a:p>
        </p:txBody>
      </p:sp>
      <p:sp>
        <p:nvSpPr>
          <p:cNvPr id="2" name="Explosion: 8 Points 1">
            <a:extLst>
              <a:ext uri="{FF2B5EF4-FFF2-40B4-BE49-F238E27FC236}">
                <a16:creationId xmlns:a16="http://schemas.microsoft.com/office/drawing/2014/main" id="{B5FA6DA5-A71F-4E1F-87CF-AFED823C4EFC}"/>
              </a:ext>
            </a:extLst>
          </p:cNvPr>
          <p:cNvSpPr/>
          <p:nvPr/>
        </p:nvSpPr>
        <p:spPr>
          <a:xfrm>
            <a:off x="1658318" y="2171700"/>
            <a:ext cx="6609135" cy="3667348"/>
          </a:xfrm>
          <a:prstGeom prst="irregularSeal1">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This is important!</a:t>
            </a:r>
          </a:p>
        </p:txBody>
      </p:sp>
      <p:sp>
        <p:nvSpPr>
          <p:cNvPr id="12" name="Footer Placeholder 3">
            <a:extLst>
              <a:ext uri="{FF2B5EF4-FFF2-40B4-BE49-F238E27FC236}">
                <a16:creationId xmlns:a16="http://schemas.microsoft.com/office/drawing/2014/main" id="{5E0EFB41-E66E-44F1-A918-E95157457D3C}"/>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3768395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30325B-D7F9-446E-B9CF-8643ECF1DC4C}"/>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6" name="Rectangle 5">
            <a:extLst>
              <a:ext uri="{FF2B5EF4-FFF2-40B4-BE49-F238E27FC236}">
                <a16:creationId xmlns:a16="http://schemas.microsoft.com/office/drawing/2014/main" id="{DD8751BF-41CC-4D84-A034-B8D59501465D}"/>
              </a:ext>
            </a:extLst>
          </p:cNvPr>
          <p:cNvSpPr/>
          <p:nvPr/>
        </p:nvSpPr>
        <p:spPr>
          <a:xfrm>
            <a:off x="3667125" y="2171700"/>
            <a:ext cx="438150" cy="190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0464A28E-9C81-476B-A17F-BFE938111C3E}"/>
              </a:ext>
            </a:extLst>
          </p:cNvPr>
          <p:cNvCxnSpPr>
            <a:cxnSpLocks/>
            <a:stCxn id="6" idx="0"/>
          </p:cNvCxnSpPr>
          <p:nvPr/>
        </p:nvCxnSpPr>
        <p:spPr>
          <a:xfrm flipV="1">
            <a:off x="3886200" y="773903"/>
            <a:ext cx="1290234" cy="13977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A93FF1C-0D81-47E4-A506-A0B99179E27B}"/>
              </a:ext>
            </a:extLst>
          </p:cNvPr>
          <p:cNvSpPr txBox="1"/>
          <p:nvPr/>
        </p:nvSpPr>
        <p:spPr>
          <a:xfrm>
            <a:off x="4730858" y="404570"/>
            <a:ext cx="3676080" cy="369332"/>
          </a:xfrm>
          <a:prstGeom prst="rect">
            <a:avLst/>
          </a:prstGeom>
          <a:noFill/>
        </p:spPr>
        <p:txBody>
          <a:bodyPr wrap="square" rtlCol="0">
            <a:spAutoFit/>
          </a:bodyPr>
          <a:lstStyle/>
          <a:p>
            <a:r>
              <a:rPr lang="en-US"/>
              <a:t>This represents a multi-byte number</a:t>
            </a:r>
          </a:p>
        </p:txBody>
      </p:sp>
      <p:sp>
        <p:nvSpPr>
          <p:cNvPr id="7" name="Rectangle 6">
            <a:extLst>
              <a:ext uri="{FF2B5EF4-FFF2-40B4-BE49-F238E27FC236}">
                <a16:creationId xmlns:a16="http://schemas.microsoft.com/office/drawing/2014/main" id="{DCAAE1D8-DC83-4D15-ACC8-8CF2C642D072}"/>
              </a:ext>
            </a:extLst>
          </p:cNvPr>
          <p:cNvSpPr/>
          <p:nvPr/>
        </p:nvSpPr>
        <p:spPr>
          <a:xfrm>
            <a:off x="3196203" y="2171700"/>
            <a:ext cx="438150" cy="190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D5DE7325-B561-40BF-8AA0-2EB64CB476EE}"/>
              </a:ext>
            </a:extLst>
          </p:cNvPr>
          <p:cNvCxnSpPr/>
          <p:nvPr/>
        </p:nvCxnSpPr>
        <p:spPr>
          <a:xfrm flipH="1" flipV="1">
            <a:off x="1999281" y="773903"/>
            <a:ext cx="1415997" cy="13977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70E8190-DAE8-4DBD-AAF0-9D3CC4492F02}"/>
              </a:ext>
            </a:extLst>
          </p:cNvPr>
          <p:cNvSpPr txBox="1"/>
          <p:nvPr/>
        </p:nvSpPr>
        <p:spPr>
          <a:xfrm>
            <a:off x="352586" y="127571"/>
            <a:ext cx="3533614" cy="646331"/>
          </a:xfrm>
          <a:prstGeom prst="rect">
            <a:avLst/>
          </a:prstGeom>
          <a:noFill/>
        </p:spPr>
        <p:txBody>
          <a:bodyPr wrap="square" rtlCol="0">
            <a:spAutoFit/>
          </a:bodyPr>
          <a:lstStyle/>
          <a:p>
            <a:r>
              <a:rPr lang="en-US"/>
              <a:t>This represents a string (more precisely, a series of characters)</a:t>
            </a:r>
          </a:p>
        </p:txBody>
      </p:sp>
      <p:sp>
        <p:nvSpPr>
          <p:cNvPr id="12" name="Footer Placeholder 3">
            <a:extLst>
              <a:ext uri="{FF2B5EF4-FFF2-40B4-BE49-F238E27FC236}">
                <a16:creationId xmlns:a16="http://schemas.microsoft.com/office/drawing/2014/main" id="{0BEB6ADD-35B6-4AA6-B84F-F21AE5AFCB4F}"/>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2780509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A7069-08A4-45FD-A5BF-DA46C85A3E00}"/>
              </a:ext>
            </a:extLst>
          </p:cNvPr>
          <p:cNvSpPr>
            <a:spLocks noGrp="1"/>
          </p:cNvSpPr>
          <p:nvPr>
            <p:ph type="title"/>
          </p:nvPr>
        </p:nvSpPr>
        <p:spPr/>
        <p:txBody>
          <a:bodyPr/>
          <a:lstStyle/>
          <a:p>
            <a:r>
              <a:rPr lang="en-US"/>
              <a:t>Why does little endian apply to numbers and not to text strings?</a:t>
            </a:r>
          </a:p>
        </p:txBody>
      </p:sp>
      <p:sp>
        <p:nvSpPr>
          <p:cNvPr id="3" name="Content Placeholder 2">
            <a:extLst>
              <a:ext uri="{FF2B5EF4-FFF2-40B4-BE49-F238E27FC236}">
                <a16:creationId xmlns:a16="http://schemas.microsoft.com/office/drawing/2014/main" id="{E7C3D7F8-AB4E-4D1E-9C2A-214B99BDB5AD}"/>
              </a:ext>
            </a:extLst>
          </p:cNvPr>
          <p:cNvSpPr>
            <a:spLocks noGrp="1"/>
          </p:cNvSpPr>
          <p:nvPr>
            <p:ph idx="1"/>
          </p:nvPr>
        </p:nvSpPr>
        <p:spPr/>
        <p:txBody>
          <a:bodyPr/>
          <a:lstStyle/>
          <a:p>
            <a:pPr>
              <a:lnSpc>
                <a:spcPts val="3000"/>
              </a:lnSpc>
              <a:spcAft>
                <a:spcPts val="1200"/>
              </a:spcAft>
            </a:pPr>
            <a:r>
              <a:rPr lang="en-US" dirty="0"/>
              <a:t>Endian-ness is about the byte order of </a:t>
            </a:r>
            <a:r>
              <a:rPr lang="en-US"/>
              <a:t>multi-byte words.</a:t>
            </a:r>
          </a:p>
          <a:p>
            <a:pPr>
              <a:lnSpc>
                <a:spcPts val="3000"/>
              </a:lnSpc>
            </a:pPr>
            <a:r>
              <a:rPr lang="en-US"/>
              <a:t>Text in exe files use </a:t>
            </a:r>
            <a:r>
              <a:rPr lang="en-US" dirty="0"/>
              <a:t>a single byte per character (i.e. </a:t>
            </a:r>
            <a:r>
              <a:rPr lang="en-US"/>
              <a:t>ASCII). </a:t>
            </a:r>
            <a:r>
              <a:rPr lang="en-US" dirty="0"/>
              <a:t>There's no order to a single </a:t>
            </a:r>
            <a:r>
              <a:rPr lang="en-US"/>
              <a:t>byte.</a:t>
            </a:r>
          </a:p>
        </p:txBody>
      </p:sp>
      <p:sp>
        <p:nvSpPr>
          <p:cNvPr id="4" name="Footer Placeholder 3">
            <a:extLst>
              <a:ext uri="{FF2B5EF4-FFF2-40B4-BE49-F238E27FC236}">
                <a16:creationId xmlns:a16="http://schemas.microsoft.com/office/drawing/2014/main" id="{CBFFFA4E-7521-4AD9-8426-5B9814735845}"/>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2017547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42609-2541-4BB4-9BFD-817BC78C42F0}"/>
              </a:ext>
            </a:extLst>
          </p:cNvPr>
          <p:cNvSpPr>
            <a:spLocks noGrp="1"/>
          </p:cNvSpPr>
          <p:nvPr>
            <p:ph type="title"/>
          </p:nvPr>
        </p:nvSpPr>
        <p:spPr/>
        <p:txBody>
          <a:bodyPr/>
          <a:lstStyle/>
          <a:p>
            <a:r>
              <a:rPr lang="en-US"/>
              <a:t>Remember</a:t>
            </a:r>
          </a:p>
        </p:txBody>
      </p:sp>
      <p:sp>
        <p:nvSpPr>
          <p:cNvPr id="3" name="Content Placeholder 2">
            <a:extLst>
              <a:ext uri="{FF2B5EF4-FFF2-40B4-BE49-F238E27FC236}">
                <a16:creationId xmlns:a16="http://schemas.microsoft.com/office/drawing/2014/main" id="{BD8A4902-A5D7-45A4-BB9C-C98C0A7C9592}"/>
              </a:ext>
            </a:extLst>
          </p:cNvPr>
          <p:cNvSpPr>
            <a:spLocks noGrp="1"/>
          </p:cNvSpPr>
          <p:nvPr>
            <p:ph idx="1"/>
          </p:nvPr>
        </p:nvSpPr>
        <p:spPr/>
        <p:txBody>
          <a:bodyPr/>
          <a:lstStyle/>
          <a:p>
            <a:r>
              <a:rPr lang="en-US"/>
              <a:t>In exe files:</a:t>
            </a:r>
          </a:p>
          <a:p>
            <a:pPr lvl="1"/>
            <a:r>
              <a:rPr lang="en-US"/>
              <a:t>Interpret text left-to-right (low-to-high memory addresses)</a:t>
            </a:r>
          </a:p>
          <a:p>
            <a:pPr lvl="2"/>
            <a:r>
              <a:rPr lang="en-US"/>
              <a:t>Note: there are multi-byte characters such as UTF-8 and UTF-16 but even with them the order is left-to-right.</a:t>
            </a:r>
          </a:p>
          <a:p>
            <a:pPr lvl="1"/>
            <a:r>
              <a:rPr lang="en-US"/>
              <a:t>Interpret multi-byte numbers right-to-left (high-to-low memory addresses)</a:t>
            </a:r>
          </a:p>
        </p:txBody>
      </p:sp>
      <p:sp>
        <p:nvSpPr>
          <p:cNvPr id="4" name="Footer Placeholder 3">
            <a:extLst>
              <a:ext uri="{FF2B5EF4-FFF2-40B4-BE49-F238E27FC236}">
                <a16:creationId xmlns:a16="http://schemas.microsoft.com/office/drawing/2014/main" id="{BAB821D3-A434-4B6F-AB6D-4ACD0B5D5E1A}"/>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94040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347BA-A666-4D17-A53C-605872A17A8F}"/>
              </a:ext>
            </a:extLst>
          </p:cNvPr>
          <p:cNvSpPr>
            <a:spLocks noGrp="1"/>
          </p:cNvSpPr>
          <p:nvPr>
            <p:ph type="title"/>
          </p:nvPr>
        </p:nvSpPr>
        <p:spPr/>
        <p:txBody>
          <a:bodyPr/>
          <a:lstStyle/>
          <a:p>
            <a:r>
              <a:rPr lang="en-US"/>
              <a:t>dfdl:byteOrder="littleEndian"</a:t>
            </a:r>
          </a:p>
        </p:txBody>
      </p:sp>
      <p:sp>
        <p:nvSpPr>
          <p:cNvPr id="3" name="Content Placeholder 2">
            <a:extLst>
              <a:ext uri="{FF2B5EF4-FFF2-40B4-BE49-F238E27FC236}">
                <a16:creationId xmlns:a16="http://schemas.microsoft.com/office/drawing/2014/main" id="{8B15818F-A1A9-467B-87C3-16D5BBCD43EF}"/>
              </a:ext>
            </a:extLst>
          </p:cNvPr>
          <p:cNvSpPr>
            <a:spLocks noGrp="1"/>
          </p:cNvSpPr>
          <p:nvPr>
            <p:ph idx="1"/>
          </p:nvPr>
        </p:nvSpPr>
        <p:spPr>
          <a:xfrm>
            <a:off x="616449" y="1371601"/>
            <a:ext cx="11236720" cy="2363491"/>
          </a:xfrm>
        </p:spPr>
        <p:txBody>
          <a:bodyPr/>
          <a:lstStyle/>
          <a:p>
            <a:pPr>
              <a:lnSpc>
                <a:spcPts val="3000"/>
              </a:lnSpc>
              <a:spcAft>
                <a:spcPts val="1200"/>
              </a:spcAft>
            </a:pPr>
            <a:r>
              <a:rPr lang="en-US"/>
              <a:t>Use </a:t>
            </a:r>
            <a:r>
              <a:rPr lang="en-US">
                <a:solidFill>
                  <a:srgbClr val="FF0000"/>
                </a:solidFill>
                <a:latin typeface="Courier New" panose="02070309020205020404" pitchFamily="49" charset="0"/>
                <a:cs typeface="Courier New" panose="02070309020205020404" pitchFamily="49" charset="0"/>
              </a:rPr>
              <a:t>dfdl:byteOrder</a:t>
            </a:r>
            <a:r>
              <a:rPr lang="en-US">
                <a:latin typeface="Courier New" panose="02070309020205020404" pitchFamily="49" charset="0"/>
                <a:cs typeface="Courier New" panose="02070309020205020404" pitchFamily="49" charset="0"/>
              </a:rPr>
              <a:t> </a:t>
            </a:r>
            <a:r>
              <a:rPr lang="en-US"/>
              <a:t>to state the arrangement of multi-byte integers.</a:t>
            </a:r>
          </a:p>
          <a:p>
            <a:pPr>
              <a:lnSpc>
                <a:spcPts val="3000"/>
              </a:lnSpc>
            </a:pPr>
            <a:r>
              <a:rPr lang="en-US"/>
              <a:t>Set its value to </a:t>
            </a:r>
            <a:r>
              <a:rPr lang="en-US">
                <a:solidFill>
                  <a:srgbClr val="FF0000"/>
                </a:solidFill>
                <a:latin typeface="Courier New" panose="02070309020205020404" pitchFamily="49" charset="0"/>
                <a:cs typeface="Courier New" panose="02070309020205020404" pitchFamily="49" charset="0"/>
              </a:rPr>
              <a:t>littleEndian</a:t>
            </a:r>
            <a:r>
              <a:rPr lang="en-US"/>
              <a:t> to state that the byte at the highest memory address is the most significant byte and the byte at the lowest memory address is the least significant byte.</a:t>
            </a:r>
          </a:p>
        </p:txBody>
      </p:sp>
      <p:sp>
        <p:nvSpPr>
          <p:cNvPr id="4" name="Footer Placeholder 3">
            <a:extLst>
              <a:ext uri="{FF2B5EF4-FFF2-40B4-BE49-F238E27FC236}">
                <a16:creationId xmlns:a16="http://schemas.microsoft.com/office/drawing/2014/main" id="{516ACAB3-A96A-4F92-ABA1-B0A7C995F7D5}"/>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2956452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5F659-6490-45B8-9493-6877901E5B52}"/>
              </a:ext>
            </a:extLst>
          </p:cNvPr>
          <p:cNvSpPr>
            <a:spLocks noGrp="1"/>
          </p:cNvSpPr>
          <p:nvPr>
            <p:ph type="title"/>
          </p:nvPr>
        </p:nvSpPr>
        <p:spPr/>
        <p:txBody>
          <a:bodyPr/>
          <a:lstStyle/>
          <a:p>
            <a:r>
              <a:rPr lang="en-US"/>
              <a:t>Important</a:t>
            </a:r>
          </a:p>
        </p:txBody>
      </p:sp>
      <p:sp>
        <p:nvSpPr>
          <p:cNvPr id="4" name="Footer Placeholder 3">
            <a:extLst>
              <a:ext uri="{FF2B5EF4-FFF2-40B4-BE49-F238E27FC236}">
                <a16:creationId xmlns:a16="http://schemas.microsoft.com/office/drawing/2014/main" id="{D84AD1FC-F975-4DCB-B134-7D34D1F2E8A5}"/>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TextBox 4">
            <a:extLst>
              <a:ext uri="{FF2B5EF4-FFF2-40B4-BE49-F238E27FC236}">
                <a16:creationId xmlns:a16="http://schemas.microsoft.com/office/drawing/2014/main" id="{0707020D-CFB0-4C43-999F-7D5763C280CA}"/>
              </a:ext>
            </a:extLst>
          </p:cNvPr>
          <p:cNvSpPr txBox="1"/>
          <p:nvPr/>
        </p:nvSpPr>
        <p:spPr>
          <a:xfrm>
            <a:off x="1732866" y="2324364"/>
            <a:ext cx="6420533" cy="830997"/>
          </a:xfrm>
          <a:prstGeom prst="rect">
            <a:avLst/>
          </a:prstGeom>
          <a:solidFill>
            <a:srgbClr val="FFFF00"/>
          </a:solidFill>
        </p:spPr>
        <p:txBody>
          <a:bodyPr wrap="square" rtlCol="0">
            <a:spAutoFit/>
          </a:bodyPr>
          <a:lstStyle/>
          <a:p>
            <a:r>
              <a:rPr lang="en-US" sz="2400"/>
              <a:t>Note: multi-byte xs:hexBinary and xs:string values are </a:t>
            </a:r>
            <a:r>
              <a:rPr lang="en-US" sz="2400" u="sng"/>
              <a:t>not</a:t>
            </a:r>
            <a:r>
              <a:rPr lang="en-US" sz="2400"/>
              <a:t> affected by the value of dfdl:byteOrder. </a:t>
            </a:r>
          </a:p>
        </p:txBody>
      </p:sp>
    </p:spTree>
    <p:extLst>
      <p:ext uri="{BB962C8B-B14F-4D97-AF65-F5344CB8AC3E}">
        <p14:creationId xmlns:p14="http://schemas.microsoft.com/office/powerpoint/2010/main" val="6718583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5C9FD-816E-452E-BEB8-777F51290270}"/>
              </a:ext>
            </a:extLst>
          </p:cNvPr>
          <p:cNvSpPr>
            <a:spLocks noGrp="1"/>
          </p:cNvSpPr>
          <p:nvPr>
            <p:ph type="title"/>
          </p:nvPr>
        </p:nvSpPr>
        <p:spPr/>
        <p:txBody>
          <a:bodyPr/>
          <a:lstStyle/>
          <a:p>
            <a:r>
              <a:rPr lang="en-US"/>
              <a:t>Lab 6</a:t>
            </a:r>
          </a:p>
        </p:txBody>
      </p:sp>
      <p:sp>
        <p:nvSpPr>
          <p:cNvPr id="3" name="Content Placeholder 2">
            <a:extLst>
              <a:ext uri="{FF2B5EF4-FFF2-40B4-BE49-F238E27FC236}">
                <a16:creationId xmlns:a16="http://schemas.microsoft.com/office/drawing/2014/main" id="{D382BDE6-FDDC-40DE-BAB6-FC62D1675439}"/>
              </a:ext>
            </a:extLst>
          </p:cNvPr>
          <p:cNvSpPr>
            <a:spLocks noGrp="1"/>
          </p:cNvSpPr>
          <p:nvPr>
            <p:ph idx="1"/>
          </p:nvPr>
        </p:nvSpPr>
        <p:spPr>
          <a:xfrm>
            <a:off x="616449" y="1371601"/>
            <a:ext cx="11236720" cy="750253"/>
          </a:xfrm>
        </p:spPr>
        <p:txBody>
          <a:bodyPr/>
          <a:lstStyle/>
          <a:p>
            <a:r>
              <a:rPr lang="en-US"/>
              <a:t>The input file has this value (viewed in a hex editor):</a:t>
            </a:r>
          </a:p>
          <a:p>
            <a:endParaRPr lang="en-US"/>
          </a:p>
          <a:p>
            <a:endParaRPr lang="en-US"/>
          </a:p>
        </p:txBody>
      </p:sp>
      <p:grpSp>
        <p:nvGrpSpPr>
          <p:cNvPr id="8" name="Group 7">
            <a:extLst>
              <a:ext uri="{FF2B5EF4-FFF2-40B4-BE49-F238E27FC236}">
                <a16:creationId xmlns:a16="http://schemas.microsoft.com/office/drawing/2014/main" id="{76CCD76F-55EE-4675-B4B6-5EF321B44E5B}"/>
              </a:ext>
            </a:extLst>
          </p:cNvPr>
          <p:cNvGrpSpPr/>
          <p:nvPr/>
        </p:nvGrpSpPr>
        <p:grpSpPr>
          <a:xfrm>
            <a:off x="1384515" y="1999434"/>
            <a:ext cx="6887318" cy="887704"/>
            <a:chOff x="1786794" y="2727836"/>
            <a:chExt cx="4448014" cy="573303"/>
          </a:xfrm>
        </p:grpSpPr>
        <p:pic>
          <p:nvPicPr>
            <p:cNvPr id="6" name="Picture 5">
              <a:extLst>
                <a:ext uri="{FF2B5EF4-FFF2-40B4-BE49-F238E27FC236}">
                  <a16:creationId xmlns:a16="http://schemas.microsoft.com/office/drawing/2014/main" id="{C4E19C81-E139-4251-9509-A0EABCB3BE4F}"/>
                </a:ext>
              </a:extLst>
            </p:cNvPr>
            <p:cNvPicPr>
              <a:picLocks noChangeAspect="1"/>
            </p:cNvPicPr>
            <p:nvPr/>
          </p:nvPicPr>
          <p:blipFill rotWithShape="1">
            <a:blip r:embed="rId2"/>
            <a:srcRect l="890" t="14289" r="62627" b="76859"/>
            <a:stretch/>
          </p:blipFill>
          <p:spPr>
            <a:xfrm>
              <a:off x="1786794" y="2727836"/>
              <a:ext cx="4448014" cy="573303"/>
            </a:xfrm>
            <a:prstGeom prst="rect">
              <a:avLst/>
            </a:prstGeom>
          </p:spPr>
        </p:pic>
        <p:sp>
          <p:nvSpPr>
            <p:cNvPr id="7" name="Rectangle 6">
              <a:extLst>
                <a:ext uri="{FF2B5EF4-FFF2-40B4-BE49-F238E27FC236}">
                  <a16:creationId xmlns:a16="http://schemas.microsoft.com/office/drawing/2014/main" id="{DCC3F386-2274-4809-BF25-E28645C8E840}"/>
                </a:ext>
              </a:extLst>
            </p:cNvPr>
            <p:cNvSpPr/>
            <p:nvPr/>
          </p:nvSpPr>
          <p:spPr>
            <a:xfrm>
              <a:off x="2990850" y="2997994"/>
              <a:ext cx="161925" cy="180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Content Placeholder 2">
            <a:extLst>
              <a:ext uri="{FF2B5EF4-FFF2-40B4-BE49-F238E27FC236}">
                <a16:creationId xmlns:a16="http://schemas.microsoft.com/office/drawing/2014/main" id="{17D96236-423B-4C4D-981D-04B2E486557A}"/>
              </a:ext>
            </a:extLst>
          </p:cNvPr>
          <p:cNvSpPr txBox="1">
            <a:spLocks/>
          </p:cNvSpPr>
          <p:nvPr/>
        </p:nvSpPr>
        <p:spPr>
          <a:xfrm>
            <a:off x="616449" y="2906124"/>
            <a:ext cx="11236720" cy="3287181"/>
          </a:xfrm>
          <a:prstGeom prst="rect">
            <a:avLst/>
          </a:prstGeom>
        </p:spPr>
        <p:txBody>
          <a:bodyPr vert="horz" lIns="91440" tIns="45720" rIns="91440" bIns="45720" rtlCol="0">
            <a:noAutofit/>
          </a:bodyPr>
          <a:lstStyle>
            <a:lvl1pPr marL="308269" indent="-308269" algn="l" defTabSz="1216185" rtl="0" eaLnBrk="1" latinLnBrk="0" hangingPunct="1">
              <a:lnSpc>
                <a:spcPct val="90000"/>
              </a:lnSpc>
              <a:spcBef>
                <a:spcPts val="0"/>
              </a:spcBef>
              <a:spcAft>
                <a:spcPts val="798"/>
              </a:spcAft>
              <a:buClr>
                <a:schemeClr val="tx2"/>
              </a:buClr>
              <a:buSzPct val="120000"/>
              <a:buFont typeface="Wingdings" pitchFamily="2" charset="2"/>
              <a:buChar char="§"/>
              <a:defRPr lang="en-US" sz="2400" b="1" kern="1200" dirty="0" smtClean="0">
                <a:solidFill>
                  <a:schemeClr val="tx1"/>
                </a:solidFill>
                <a:latin typeface="Arial" pitchFamily="34" charset="0"/>
                <a:ea typeface="Verdana" pitchFamily="34" charset="0"/>
                <a:cs typeface="Arial" pitchFamily="34" charset="0"/>
              </a:defRPr>
            </a:lvl1pPr>
            <a:lvl2pPr marL="686216" marR="0" indent="-304046" algn="l" defTabSz="1216185" rtl="0" eaLnBrk="1" fontAlgn="auto" latinLnBrk="0" hangingPunct="1">
              <a:lnSpc>
                <a:spcPct val="90000"/>
              </a:lnSpc>
              <a:spcBef>
                <a:spcPts val="0"/>
              </a:spcBef>
              <a:spcAft>
                <a:spcPts val="798"/>
              </a:spcAft>
              <a:buClr>
                <a:schemeClr val="tx2"/>
              </a:buClr>
              <a:buSzTx/>
              <a:buFont typeface="Arial" pitchFamily="34" charset="0"/>
              <a:buChar char="–"/>
              <a:tabLst/>
              <a:defRPr lang="en-US" sz="2400" kern="1200">
                <a:solidFill>
                  <a:schemeClr val="tx1"/>
                </a:solidFill>
                <a:latin typeface="Arial" pitchFamily="34" charset="0"/>
                <a:ea typeface="Verdana" pitchFamily="34" charset="0"/>
                <a:cs typeface="Arial" pitchFamily="34" charset="0"/>
              </a:defRPr>
            </a:lvl2pPr>
            <a:lvl3pPr marL="994485" indent="-308269" algn="l" defTabSz="1216185" rtl="0" eaLnBrk="1" latinLnBrk="0" hangingPunct="1">
              <a:lnSpc>
                <a:spcPct val="90000"/>
              </a:lnSpc>
              <a:spcBef>
                <a:spcPts val="0"/>
              </a:spcBef>
              <a:spcAft>
                <a:spcPts val="798"/>
              </a:spcAft>
              <a:buClr>
                <a:schemeClr val="tx2"/>
              </a:buClr>
              <a:buSzPct val="110000"/>
              <a:buFont typeface="Wingdings" pitchFamily="2" charset="2"/>
              <a:buChar char="§"/>
              <a:defRPr lang="en-US" sz="2000" kern="1200" smtClean="0">
                <a:solidFill>
                  <a:schemeClr val="tx1"/>
                </a:solidFill>
                <a:latin typeface="Arial" pitchFamily="34" charset="0"/>
                <a:ea typeface="Verdana" pitchFamily="34" charset="0"/>
                <a:cs typeface="Arial" pitchFamily="34" charset="0"/>
              </a:defRPr>
            </a:lvl3pPr>
            <a:lvl4pPr marL="1486316" indent="-3429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smtClean="0">
                <a:solidFill>
                  <a:schemeClr val="tx1"/>
                </a:solidFill>
                <a:latin typeface="Arial" pitchFamily="34" charset="0"/>
                <a:ea typeface="Verdana" pitchFamily="34" charset="0"/>
                <a:cs typeface="Arial" pitchFamily="34" charset="0"/>
              </a:defRPr>
            </a:lvl4pPr>
            <a:lvl5pPr marL="2057400" indent="-2286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t>Create a top-level element in your DFDL schema that interprets the bytes as an unsigned integer in </a:t>
            </a:r>
            <a:r>
              <a:rPr lang="en-US">
                <a:highlight>
                  <a:srgbClr val="FFFF00"/>
                </a:highlight>
              </a:rPr>
              <a:t>little endian format</a:t>
            </a:r>
            <a:r>
              <a:rPr lang="en-US"/>
              <a:t>.</a:t>
            </a:r>
          </a:p>
          <a:p>
            <a:pPr>
              <a:lnSpc>
                <a:spcPct val="100000"/>
              </a:lnSpc>
            </a:pPr>
            <a:r>
              <a:rPr lang="en-US"/>
              <a:t>Create a second top-level element in your schema that interprets the bytes as an unsigned integer in </a:t>
            </a:r>
            <a:r>
              <a:rPr lang="en-US">
                <a:highlight>
                  <a:srgbClr val="FFFF00"/>
                </a:highlight>
              </a:rPr>
              <a:t>big endian format</a:t>
            </a:r>
            <a:r>
              <a:rPr lang="en-US"/>
              <a:t>.</a:t>
            </a:r>
          </a:p>
          <a:p>
            <a:pPr>
              <a:lnSpc>
                <a:spcPct val="100000"/>
              </a:lnSpc>
            </a:pPr>
            <a:r>
              <a:rPr lang="en-US"/>
              <a:t>Create a third top-level element in your schema that interprets the bytes as </a:t>
            </a:r>
            <a:r>
              <a:rPr lang="en-US">
                <a:highlight>
                  <a:srgbClr val="FFFF00"/>
                </a:highlight>
              </a:rPr>
              <a:t>two ASCII characters</a:t>
            </a:r>
            <a:r>
              <a:rPr lang="en-US"/>
              <a:t>.</a:t>
            </a:r>
          </a:p>
          <a:p>
            <a:pPr>
              <a:lnSpc>
                <a:spcPct val="100000"/>
              </a:lnSpc>
            </a:pPr>
            <a:r>
              <a:rPr lang="en-US"/>
              <a:t>Create a fourth top-level element in your schema that interprets the bytes as </a:t>
            </a:r>
            <a:r>
              <a:rPr lang="en-US">
                <a:highlight>
                  <a:srgbClr val="FFFF00"/>
                </a:highlight>
              </a:rPr>
              <a:t>two hexBinary bytes</a:t>
            </a:r>
            <a:r>
              <a:rPr lang="en-US"/>
              <a:t>. </a:t>
            </a:r>
          </a:p>
          <a:p>
            <a:endParaRPr lang="en-US"/>
          </a:p>
          <a:p>
            <a:endParaRPr lang="en-US"/>
          </a:p>
          <a:p>
            <a:endParaRPr lang="en-US"/>
          </a:p>
        </p:txBody>
      </p:sp>
    </p:spTree>
    <p:extLst>
      <p:ext uri="{BB962C8B-B14F-4D97-AF65-F5344CB8AC3E}">
        <p14:creationId xmlns:p14="http://schemas.microsoft.com/office/powerpoint/2010/main" val="29434195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4FA99-6630-43A0-A7E0-46EB8C8E8B93}"/>
              </a:ext>
            </a:extLst>
          </p:cNvPr>
          <p:cNvSpPr>
            <a:spLocks noGrp="1"/>
          </p:cNvSpPr>
          <p:nvPr>
            <p:ph type="title"/>
          </p:nvPr>
        </p:nvSpPr>
        <p:spPr/>
        <p:txBody>
          <a:bodyPr/>
          <a:lstStyle/>
          <a:p>
            <a:r>
              <a:rPr lang="en-US"/>
              <a:t>Lab 6 (cont.)</a:t>
            </a:r>
          </a:p>
        </p:txBody>
      </p:sp>
      <p:sp>
        <p:nvSpPr>
          <p:cNvPr id="3" name="Content Placeholder 2">
            <a:extLst>
              <a:ext uri="{FF2B5EF4-FFF2-40B4-BE49-F238E27FC236}">
                <a16:creationId xmlns:a16="http://schemas.microsoft.com/office/drawing/2014/main" id="{85FCD9A1-A102-4CF0-8E97-FFCC160C1CBC}"/>
              </a:ext>
            </a:extLst>
          </p:cNvPr>
          <p:cNvSpPr>
            <a:spLocks noGrp="1"/>
          </p:cNvSpPr>
          <p:nvPr>
            <p:ph idx="1"/>
          </p:nvPr>
        </p:nvSpPr>
        <p:spPr>
          <a:xfrm>
            <a:off x="616449" y="1371602"/>
            <a:ext cx="11236720" cy="3665348"/>
          </a:xfrm>
        </p:spPr>
        <p:txBody>
          <a:bodyPr/>
          <a:lstStyle/>
          <a:p>
            <a:pPr>
              <a:lnSpc>
                <a:spcPct val="100000"/>
              </a:lnSpc>
            </a:pPr>
            <a:r>
              <a:rPr lang="en-US"/>
              <a:t>Hint: these will come in handy:</a:t>
            </a:r>
          </a:p>
          <a:p>
            <a:pPr marL="382170" lvl="1" indent="0">
              <a:lnSpc>
                <a:spcPct val="100000"/>
              </a:lnSpc>
              <a:buNone/>
            </a:pPr>
            <a:r>
              <a:rPr lang="en-US" dirty="0"/>
              <a:t>type</a:t>
            </a:r>
            <a:r>
              <a:rPr lang="en-US"/>
              <a:t>="unsignedint16"</a:t>
            </a:r>
          </a:p>
          <a:p>
            <a:pPr marL="382170" lvl="1" indent="0">
              <a:lnSpc>
                <a:spcPct val="100000"/>
              </a:lnSpc>
              <a:buNone/>
            </a:pPr>
            <a:r>
              <a:rPr lang="en-US"/>
              <a:t>dfdl</a:t>
            </a:r>
            <a:r>
              <a:rPr lang="en-US" dirty="0"/>
              <a:t>:byteOrder</a:t>
            </a:r>
            <a:r>
              <a:rPr lang="en-US"/>
              <a:t>="littleEndian"</a:t>
            </a:r>
          </a:p>
          <a:p>
            <a:pPr marL="382170" lvl="1" indent="0">
              <a:lnSpc>
                <a:spcPct val="100000"/>
              </a:lnSpc>
              <a:buNone/>
            </a:pPr>
            <a:r>
              <a:rPr lang="en-US"/>
              <a:t>dfdl:byteOrder="bigEndian"</a:t>
            </a:r>
          </a:p>
          <a:p>
            <a:pPr marL="382170" lvl="1" indent="0">
              <a:lnSpc>
                <a:spcPct val="100000"/>
              </a:lnSpc>
              <a:buNone/>
            </a:pPr>
            <a:r>
              <a:rPr lang="en-US"/>
              <a:t>dfdl:length="2" </a:t>
            </a:r>
          </a:p>
          <a:p>
            <a:pPr marL="382170" lvl="1" indent="0">
              <a:lnSpc>
                <a:spcPct val="100000"/>
              </a:lnSpc>
              <a:buNone/>
            </a:pPr>
            <a:r>
              <a:rPr lang="en-US"/>
              <a:t>dfdl:lengthKind="explicit" </a:t>
            </a:r>
          </a:p>
          <a:p>
            <a:pPr marL="382170" lvl="1" indent="0">
              <a:lnSpc>
                <a:spcPct val="100000"/>
              </a:lnSpc>
              <a:buNone/>
            </a:pPr>
            <a:r>
              <a:rPr lang="en-US"/>
              <a:t>dfdl:lengthUnits="characters"</a:t>
            </a:r>
          </a:p>
          <a:p>
            <a:pPr marL="382170" lvl="1" indent="0">
              <a:lnSpc>
                <a:spcPct val="100000"/>
              </a:lnSpc>
              <a:buNone/>
            </a:pPr>
            <a:r>
              <a:rPr lang="en-US"/>
              <a:t>dfdl:lengthUnits="bytes"</a:t>
            </a:r>
          </a:p>
          <a:p>
            <a:pPr marL="382170" lvl="1" indent="0">
              <a:buNone/>
            </a:pPr>
            <a:endParaRPr lang="en-US" dirty="0"/>
          </a:p>
          <a:p>
            <a:endParaRPr lang="en-US"/>
          </a:p>
        </p:txBody>
      </p:sp>
      <p:sp>
        <p:nvSpPr>
          <p:cNvPr id="4" name="Footer Placeholder 3">
            <a:extLst>
              <a:ext uri="{FF2B5EF4-FFF2-40B4-BE49-F238E27FC236}">
                <a16:creationId xmlns:a16="http://schemas.microsoft.com/office/drawing/2014/main" id="{1439E418-6524-427A-9CA4-36D217F0E253}"/>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TextBox 4">
            <a:extLst>
              <a:ext uri="{FF2B5EF4-FFF2-40B4-BE49-F238E27FC236}">
                <a16:creationId xmlns:a16="http://schemas.microsoft.com/office/drawing/2014/main" id="{A7E520BD-9BC8-43DD-9521-35A83A6BB2B0}"/>
              </a:ext>
            </a:extLst>
          </p:cNvPr>
          <p:cNvSpPr txBox="1"/>
          <p:nvPr/>
        </p:nvSpPr>
        <p:spPr>
          <a:xfrm>
            <a:off x="1034432" y="5317788"/>
            <a:ext cx="6014788" cy="461665"/>
          </a:xfrm>
          <a:prstGeom prst="rect">
            <a:avLst/>
          </a:prstGeom>
          <a:solidFill>
            <a:schemeClr val="bg1">
              <a:lumMod val="85000"/>
            </a:schemeClr>
          </a:solidFill>
        </p:spPr>
        <p:txBody>
          <a:bodyPr wrap="none" rtlCol="0">
            <a:spAutoFit/>
          </a:bodyPr>
          <a:lstStyle/>
          <a:p>
            <a:r>
              <a:rPr lang="en-US" sz="2400"/>
              <a:t>Be sure to perform both parsing and unparsing</a:t>
            </a:r>
          </a:p>
        </p:txBody>
      </p:sp>
    </p:spTree>
    <p:extLst>
      <p:ext uri="{BB962C8B-B14F-4D97-AF65-F5344CB8AC3E}">
        <p14:creationId xmlns:p14="http://schemas.microsoft.com/office/powerpoint/2010/main" val="27564291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CFB91F-DE9B-4299-98F4-D84038992F3C}"/>
              </a:ext>
            </a:extLst>
          </p:cNvPr>
          <p:cNvSpPr txBox="1"/>
          <p:nvPr/>
        </p:nvSpPr>
        <p:spPr>
          <a:xfrm>
            <a:off x="4324028" y="4007474"/>
            <a:ext cx="3157852" cy="707886"/>
          </a:xfrm>
          <a:prstGeom prst="rect">
            <a:avLst/>
          </a:prstGeom>
          <a:noFill/>
        </p:spPr>
        <p:txBody>
          <a:bodyPr wrap="none" rtlCol="0">
            <a:spAutoFit/>
          </a:bodyPr>
          <a:lstStyle/>
          <a:p>
            <a:r>
              <a:rPr lang="en-US" sz="4000"/>
              <a:t>Do Lab06 now</a:t>
            </a:r>
          </a:p>
        </p:txBody>
      </p:sp>
      <p:pic>
        <p:nvPicPr>
          <p:cNvPr id="3" name="Picture 2">
            <a:extLst>
              <a:ext uri="{FF2B5EF4-FFF2-40B4-BE49-F238E27FC236}">
                <a16:creationId xmlns:a16="http://schemas.microsoft.com/office/drawing/2014/main" id="{35467526-A31F-4ECF-9918-F13A95B0488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31525" y="1394848"/>
            <a:ext cx="2742857" cy="2742857"/>
          </a:xfrm>
          <a:prstGeom prst="rect">
            <a:avLst/>
          </a:prstGeom>
        </p:spPr>
      </p:pic>
      <p:sp>
        <p:nvSpPr>
          <p:cNvPr id="4" name="Footer Placeholder 3">
            <a:extLst>
              <a:ext uri="{FF2B5EF4-FFF2-40B4-BE49-F238E27FC236}">
                <a16:creationId xmlns:a16="http://schemas.microsoft.com/office/drawing/2014/main" id="{ED9165FB-FB07-44C6-85EB-8AFB3DA60DDC}"/>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
        <p:nvSpPr>
          <p:cNvPr id="5" name="TextBox 4">
            <a:extLst>
              <a:ext uri="{FF2B5EF4-FFF2-40B4-BE49-F238E27FC236}">
                <a16:creationId xmlns:a16="http://schemas.microsoft.com/office/drawing/2014/main" id="{994F8252-A44A-4693-90E1-F9E75833C4FD}"/>
              </a:ext>
            </a:extLst>
          </p:cNvPr>
          <p:cNvSpPr txBox="1"/>
          <p:nvPr/>
        </p:nvSpPr>
        <p:spPr>
          <a:xfrm>
            <a:off x="3006671" y="5265821"/>
            <a:ext cx="7446782" cy="369332"/>
          </a:xfrm>
          <a:prstGeom prst="rect">
            <a:avLst/>
          </a:prstGeom>
          <a:noFill/>
        </p:spPr>
        <p:txBody>
          <a:bodyPr wrap="none" rtlCol="0">
            <a:spAutoFit/>
          </a:bodyPr>
          <a:lstStyle/>
          <a:p>
            <a:r>
              <a:rPr lang="en-US"/>
              <a:t>When you are done, look at my answer slides in DFDL-part2-lab-answers.pptx</a:t>
            </a:r>
          </a:p>
        </p:txBody>
      </p:sp>
    </p:spTree>
    <p:extLst>
      <p:ext uri="{BB962C8B-B14F-4D97-AF65-F5344CB8AC3E}">
        <p14:creationId xmlns:p14="http://schemas.microsoft.com/office/powerpoint/2010/main" val="1313714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38ADB5-1470-43A9-8AA0-464D3C1C4ECB}"/>
              </a:ext>
            </a:extLst>
          </p:cNvPr>
          <p:cNvSpPr>
            <a:spLocks noGrp="1"/>
          </p:cNvSpPr>
          <p:nvPr>
            <p:ph type="title"/>
          </p:nvPr>
        </p:nvSpPr>
        <p:spPr/>
        <p:txBody>
          <a:bodyPr/>
          <a:lstStyle/>
          <a:p>
            <a:r>
              <a:rPr lang="en-US"/>
              <a:t>Windows EXE files</a:t>
            </a:r>
          </a:p>
        </p:txBody>
      </p:sp>
      <p:sp>
        <p:nvSpPr>
          <p:cNvPr id="4" name="Content Placeholder 3">
            <a:extLst>
              <a:ext uri="{FF2B5EF4-FFF2-40B4-BE49-F238E27FC236}">
                <a16:creationId xmlns:a16="http://schemas.microsoft.com/office/drawing/2014/main" id="{4EFA0C8B-F0D9-4A55-933A-7285AF0208BD}"/>
              </a:ext>
            </a:extLst>
          </p:cNvPr>
          <p:cNvSpPr>
            <a:spLocks noGrp="1"/>
          </p:cNvSpPr>
          <p:nvPr>
            <p:ph idx="1"/>
          </p:nvPr>
        </p:nvSpPr>
        <p:spPr>
          <a:xfrm>
            <a:off x="616449" y="1371601"/>
            <a:ext cx="11236720" cy="3014419"/>
          </a:xfrm>
        </p:spPr>
        <p:txBody>
          <a:bodyPr/>
          <a:lstStyle/>
          <a:p>
            <a:pPr>
              <a:lnSpc>
                <a:spcPts val="3000"/>
              </a:lnSpc>
              <a:spcAft>
                <a:spcPts val="1200"/>
              </a:spcAft>
            </a:pPr>
            <a:r>
              <a:rPr lang="en-US" dirty="0"/>
              <a:t>First, an admission of ignorance: Until recently I </a:t>
            </a:r>
            <a:r>
              <a:rPr lang="en-US"/>
              <a:t>thought an </a:t>
            </a:r>
            <a:r>
              <a:rPr lang="en-US" dirty="0"/>
              <a:t>exe file is, well, an executable file</a:t>
            </a:r>
            <a:r>
              <a:rPr lang="en-US"/>
              <a:t>. It’s </a:t>
            </a:r>
            <a:r>
              <a:rPr lang="en-US" dirty="0"/>
              <a:t>something you </a:t>
            </a:r>
            <a:r>
              <a:rPr lang="en-US"/>
              <a:t>double click </a:t>
            </a:r>
            <a:r>
              <a:rPr lang="en-US" dirty="0"/>
              <a:t>and magically it executes.</a:t>
            </a:r>
          </a:p>
          <a:p>
            <a:pPr>
              <a:lnSpc>
                <a:spcPts val="3000"/>
              </a:lnSpc>
            </a:pPr>
            <a:r>
              <a:rPr lang="en-US"/>
              <a:t>Now I realize </a:t>
            </a:r>
            <a:r>
              <a:rPr lang="en-US" dirty="0"/>
              <a:t>that an exe file </a:t>
            </a:r>
            <a:r>
              <a:rPr lang="en-US"/>
              <a:t>is a </a:t>
            </a:r>
            <a:r>
              <a:rPr lang="en-US" dirty="0"/>
              <a:t>data format, just </a:t>
            </a:r>
            <a:r>
              <a:rPr lang="en-US"/>
              <a:t>like label/message, CSV, JPEG</a:t>
            </a:r>
            <a:r>
              <a:rPr lang="en-US" dirty="0"/>
              <a:t>, HTML, </a:t>
            </a:r>
            <a:r>
              <a:rPr lang="en-US"/>
              <a:t>and PDF. </a:t>
            </a:r>
            <a:r>
              <a:rPr lang="en-US" dirty="0"/>
              <a:t>The exe format is called the “Portable Executable (PE)” format</a:t>
            </a:r>
            <a:r>
              <a:rPr lang="en-US"/>
              <a:t>. It’s a binary file format. Microsoft created a </a:t>
            </a:r>
            <a:r>
              <a:rPr lang="en-US" dirty="0"/>
              <a:t>data </a:t>
            </a:r>
            <a:r>
              <a:rPr lang="en-US"/>
              <a:t>specification that specifies </a:t>
            </a:r>
            <a:r>
              <a:rPr lang="en-US" dirty="0"/>
              <a:t>the structure </a:t>
            </a:r>
            <a:r>
              <a:rPr lang="en-US"/>
              <a:t>of exe </a:t>
            </a:r>
            <a:r>
              <a:rPr lang="en-US" dirty="0"/>
              <a:t>files</a:t>
            </a:r>
            <a:r>
              <a:rPr lang="en-US"/>
              <a:t>. </a:t>
            </a:r>
          </a:p>
        </p:txBody>
      </p:sp>
      <p:sp>
        <p:nvSpPr>
          <p:cNvPr id="2" name="Rectangle 1">
            <a:extLst>
              <a:ext uri="{FF2B5EF4-FFF2-40B4-BE49-F238E27FC236}">
                <a16:creationId xmlns:a16="http://schemas.microsoft.com/office/drawing/2014/main" id="{106BF663-0E62-439F-BCA2-7A9233D0635D}"/>
              </a:ext>
            </a:extLst>
          </p:cNvPr>
          <p:cNvSpPr/>
          <p:nvPr/>
        </p:nvSpPr>
        <p:spPr>
          <a:xfrm>
            <a:off x="1374183" y="5208640"/>
            <a:ext cx="7382359" cy="369332"/>
          </a:xfrm>
          <a:prstGeom prst="rect">
            <a:avLst/>
          </a:prstGeom>
        </p:spPr>
        <p:txBody>
          <a:bodyPr wrap="square">
            <a:spAutoFit/>
          </a:bodyPr>
          <a:lstStyle/>
          <a:p>
            <a:r>
              <a:rPr lang="en-US">
                <a:hlinkClick r:id="rId2"/>
              </a:rPr>
              <a:t>https://docs.microsoft.com/en-us/windows/desktop/debug/pe-format</a:t>
            </a:r>
            <a:r>
              <a:rPr lang="en-US"/>
              <a:t> </a:t>
            </a:r>
          </a:p>
        </p:txBody>
      </p:sp>
      <p:cxnSp>
        <p:nvCxnSpPr>
          <p:cNvPr id="6" name="Straight Arrow Connector 5">
            <a:extLst>
              <a:ext uri="{FF2B5EF4-FFF2-40B4-BE49-F238E27FC236}">
                <a16:creationId xmlns:a16="http://schemas.microsoft.com/office/drawing/2014/main" id="{6D7C4B2B-247A-4AA7-BAE9-032E9518BC89}"/>
              </a:ext>
            </a:extLst>
          </p:cNvPr>
          <p:cNvCxnSpPr>
            <a:cxnSpLocks/>
          </p:cNvCxnSpPr>
          <p:nvPr/>
        </p:nvCxnSpPr>
        <p:spPr>
          <a:xfrm>
            <a:off x="1859796" y="4215537"/>
            <a:ext cx="1" cy="9931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3">
            <a:extLst>
              <a:ext uri="{FF2B5EF4-FFF2-40B4-BE49-F238E27FC236}">
                <a16:creationId xmlns:a16="http://schemas.microsoft.com/office/drawing/2014/main" id="{AB5036AB-7098-4ED1-8324-41B24472F71E}"/>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5496221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30325B-D7F9-446E-B9CF-8643ECF1DC4C}"/>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6" name="Rectangle 5">
            <a:extLst>
              <a:ext uri="{FF2B5EF4-FFF2-40B4-BE49-F238E27FC236}">
                <a16:creationId xmlns:a16="http://schemas.microsoft.com/office/drawing/2014/main" id="{DD8751BF-41CC-4D84-A034-B8D59501465D}"/>
              </a:ext>
            </a:extLst>
          </p:cNvPr>
          <p:cNvSpPr/>
          <p:nvPr/>
        </p:nvSpPr>
        <p:spPr>
          <a:xfrm>
            <a:off x="3667125" y="2171700"/>
            <a:ext cx="438150" cy="190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0464A28E-9C81-476B-A17F-BFE938111C3E}"/>
              </a:ext>
            </a:extLst>
          </p:cNvPr>
          <p:cNvCxnSpPr>
            <a:stCxn id="6" idx="0"/>
          </p:cNvCxnSpPr>
          <p:nvPr/>
        </p:nvCxnSpPr>
        <p:spPr>
          <a:xfrm flipV="1">
            <a:off x="3886200" y="1193369"/>
            <a:ext cx="0" cy="9783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A93FF1C-0D81-47E4-A506-A0B99179E27B}"/>
              </a:ext>
            </a:extLst>
          </p:cNvPr>
          <p:cNvSpPr txBox="1"/>
          <p:nvPr/>
        </p:nvSpPr>
        <p:spPr>
          <a:xfrm>
            <a:off x="3518115" y="821410"/>
            <a:ext cx="2680606" cy="369332"/>
          </a:xfrm>
          <a:prstGeom prst="rect">
            <a:avLst/>
          </a:prstGeom>
          <a:noFill/>
        </p:spPr>
        <p:txBody>
          <a:bodyPr wrap="none" rtlCol="0">
            <a:spAutoFit/>
          </a:bodyPr>
          <a:lstStyle/>
          <a:p>
            <a:r>
              <a:rPr lang="en-US"/>
              <a:t>How to describe this field?</a:t>
            </a:r>
          </a:p>
        </p:txBody>
      </p:sp>
      <p:sp>
        <p:nvSpPr>
          <p:cNvPr id="7" name="Footer Placeholder 3">
            <a:extLst>
              <a:ext uri="{FF2B5EF4-FFF2-40B4-BE49-F238E27FC236}">
                <a16:creationId xmlns:a16="http://schemas.microsoft.com/office/drawing/2014/main" id="{28AEEC11-1421-4C6D-8325-FF78DD64196D}"/>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820385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45645B-A8C3-4D89-AB93-DBDEB018BD97}"/>
              </a:ext>
            </a:extLst>
          </p:cNvPr>
          <p:cNvSpPr/>
          <p:nvPr/>
        </p:nvSpPr>
        <p:spPr>
          <a:xfrm>
            <a:off x="1405179" y="3429000"/>
            <a:ext cx="8033289" cy="923330"/>
          </a:xfrm>
          <a:prstGeom prst="rect">
            <a:avLst/>
          </a:prstGeom>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"Bytes_on_last_page_of_file"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"xs:unsignedInt"</a:t>
            </a:r>
            <a:r>
              <a:rPr lang="en-US">
                <a:solidFill>
                  <a:srgbClr val="F5844C"/>
                </a:solidFill>
                <a:highlight>
                  <a:srgbClr val="FFFFFF"/>
                </a:highlight>
              </a:rPr>
              <a:t> </a:t>
            </a:r>
            <a:br>
              <a:rPr lang="en-US">
                <a:solidFill>
                  <a:srgbClr val="000000"/>
                </a:solidFill>
                <a:highlight>
                  <a:srgbClr val="FFFFFF"/>
                </a:highlight>
              </a:rPr>
            </a:br>
            <a:r>
              <a:rPr lang="en-US">
                <a:solidFill>
                  <a:srgbClr val="000000"/>
                </a:solidFill>
                <a:highlight>
                  <a:srgbClr val="FFFFFF"/>
                </a:highlight>
              </a:rPr>
              <a:t> 	     </a:t>
            </a:r>
            <a:r>
              <a:rPr lang="en-US">
                <a:solidFill>
                  <a:srgbClr val="F5844C"/>
                </a:solidFill>
                <a:highlight>
                  <a:srgbClr val="FFFFFF"/>
                </a:highlight>
              </a:rPr>
              <a:t>dfdl:length</a:t>
            </a:r>
            <a:r>
              <a:rPr lang="en-US">
                <a:solidFill>
                  <a:srgbClr val="FF8040"/>
                </a:solidFill>
                <a:highlight>
                  <a:srgbClr val="FFFFFF"/>
                </a:highlight>
              </a:rPr>
              <a:t>=</a:t>
            </a:r>
            <a:r>
              <a:rPr lang="en-US">
                <a:solidFill>
                  <a:srgbClr val="993300"/>
                </a:solidFill>
                <a:highlight>
                  <a:srgbClr val="FFFFFF"/>
                </a:highlight>
              </a:rPr>
              <a:t>"16"</a:t>
            </a: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"explicit"</a:t>
            </a:r>
            <a:r>
              <a:rPr lang="en-US">
                <a:solidFill>
                  <a:srgbClr val="F5844C"/>
                </a:solidFill>
                <a:highlight>
                  <a:srgbClr val="FFFFFF"/>
                </a:highlight>
              </a:rPr>
              <a:t> dfdl:lengthUnits</a:t>
            </a:r>
            <a:r>
              <a:rPr lang="en-US">
                <a:solidFill>
                  <a:srgbClr val="FF8040"/>
                </a:solidFill>
                <a:highlight>
                  <a:srgbClr val="FFFFFF"/>
                </a:highlight>
              </a:rPr>
              <a:t>=</a:t>
            </a:r>
            <a:r>
              <a:rPr lang="en-US">
                <a:solidFill>
                  <a:srgbClr val="993300"/>
                </a:solidFill>
                <a:highlight>
                  <a:srgbClr val="FFFFFF"/>
                </a:highlight>
              </a:rPr>
              <a:t>"bits"</a:t>
            </a:r>
            <a:br>
              <a:rPr lang="en-US">
                <a:solidFill>
                  <a:srgbClr val="000000"/>
                </a:solidFill>
                <a:highlight>
                  <a:srgbClr val="FFFFFF"/>
                </a:highlight>
              </a:rPr>
            </a:br>
            <a:r>
              <a:rPr lang="en-US">
                <a:solidFill>
                  <a:srgbClr val="000000"/>
                </a:solidFill>
                <a:highlight>
                  <a:srgbClr val="FFFFFF"/>
                </a:highlight>
              </a:rPr>
              <a:t> 	     </a:t>
            </a:r>
            <a:r>
              <a:rPr lang="en-US">
                <a:solidFill>
                  <a:srgbClr val="F5844C"/>
                </a:solidFill>
                <a:highlight>
                  <a:srgbClr val="FFFFFF"/>
                </a:highlight>
              </a:rPr>
              <a:t>dfdl:byteOrder</a:t>
            </a:r>
            <a:r>
              <a:rPr lang="en-US">
                <a:solidFill>
                  <a:srgbClr val="FF8040"/>
                </a:solidFill>
                <a:highlight>
                  <a:srgbClr val="FFFFFF"/>
                </a:highlight>
              </a:rPr>
              <a:t>=</a:t>
            </a:r>
            <a:r>
              <a:rPr lang="en-US">
                <a:solidFill>
                  <a:srgbClr val="993300"/>
                </a:solidFill>
                <a:highlight>
                  <a:srgbClr val="FFFFFF"/>
                </a:highlight>
              </a:rPr>
              <a:t>"littleEndian"</a:t>
            </a:r>
            <a:r>
              <a:rPr lang="en-US">
                <a:solidFill>
                  <a:srgbClr val="000096"/>
                </a:solidFill>
                <a:highlight>
                  <a:srgbClr val="FFFFFF"/>
                </a:highlight>
              </a:rPr>
              <a:t>/&gt;</a:t>
            </a:r>
          </a:p>
        </p:txBody>
      </p:sp>
      <p:sp>
        <p:nvSpPr>
          <p:cNvPr id="3" name="Speech Bubble: Rectangle 2">
            <a:extLst>
              <a:ext uri="{FF2B5EF4-FFF2-40B4-BE49-F238E27FC236}">
                <a16:creationId xmlns:a16="http://schemas.microsoft.com/office/drawing/2014/main" id="{AEAEB3BD-8F92-4CED-95D2-026337EA7E3F}"/>
              </a:ext>
            </a:extLst>
          </p:cNvPr>
          <p:cNvSpPr/>
          <p:nvPr/>
        </p:nvSpPr>
        <p:spPr>
          <a:xfrm>
            <a:off x="7268705" y="457201"/>
            <a:ext cx="3254643" cy="2389234"/>
          </a:xfrm>
          <a:prstGeom prst="wedgeRectCallout">
            <a:avLst>
              <a:gd name="adj1" fmla="val -128639"/>
              <a:gd name="adj2" fmla="val 752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a:t>
            </a:r>
            <a:r>
              <a:rPr lang="en-US" sz="2400"/>
              <a:t>The next two bytes in exe files represent a 16-bit unsigned integer and the bytes are in little endian order.</a:t>
            </a:r>
            <a:r>
              <a:rPr lang="en-US" sz="2400">
                <a:latin typeface="Times New Roman" panose="02020603050405020304" pitchFamily="18" charset="0"/>
                <a:cs typeface="Times New Roman" panose="02020603050405020304" pitchFamily="18" charset="0"/>
              </a:rPr>
              <a:t>”</a:t>
            </a:r>
          </a:p>
        </p:txBody>
      </p:sp>
      <p:sp>
        <p:nvSpPr>
          <p:cNvPr id="4" name="Footer Placeholder 3">
            <a:extLst>
              <a:ext uri="{FF2B5EF4-FFF2-40B4-BE49-F238E27FC236}">
                <a16:creationId xmlns:a16="http://schemas.microsoft.com/office/drawing/2014/main" id="{F663E5C6-6B3F-40D3-A378-69517AB108DC}"/>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166962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Folded Corner 2">
            <a:extLst>
              <a:ext uri="{FF2B5EF4-FFF2-40B4-BE49-F238E27FC236}">
                <a16:creationId xmlns:a16="http://schemas.microsoft.com/office/drawing/2014/main" id="{FB6B0422-79E7-46AB-B229-E4755C5961DE}"/>
              </a:ext>
            </a:extLst>
          </p:cNvPr>
          <p:cNvSpPr/>
          <p:nvPr/>
        </p:nvSpPr>
        <p:spPr>
          <a:xfrm>
            <a:off x="176589" y="1920861"/>
            <a:ext cx="2475731" cy="1230283"/>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Fahrenheit-to-Celcius</a:t>
            </a:r>
            <a:br>
              <a:rPr lang="en-US">
                <a:solidFill>
                  <a:schemeClr val="tx1"/>
                </a:solidFill>
              </a:rPr>
            </a:br>
            <a:r>
              <a:rPr lang="en-US">
                <a:solidFill>
                  <a:schemeClr val="tx1"/>
                </a:solidFill>
              </a:rPr>
              <a:t>exe file</a:t>
            </a:r>
          </a:p>
        </p:txBody>
      </p:sp>
      <p:sp>
        <p:nvSpPr>
          <p:cNvPr id="4" name="Rectangle 3">
            <a:extLst>
              <a:ext uri="{FF2B5EF4-FFF2-40B4-BE49-F238E27FC236}">
                <a16:creationId xmlns:a16="http://schemas.microsoft.com/office/drawing/2014/main" id="{EAD79401-54B4-4F10-94D7-4E5435340124}"/>
              </a:ext>
            </a:extLst>
          </p:cNvPr>
          <p:cNvSpPr/>
          <p:nvPr/>
        </p:nvSpPr>
        <p:spPr>
          <a:xfrm>
            <a:off x="3422806" y="2203926"/>
            <a:ext cx="914400" cy="6523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tool</a:t>
            </a:r>
          </a:p>
        </p:txBody>
      </p:sp>
      <p:cxnSp>
        <p:nvCxnSpPr>
          <p:cNvPr id="5" name="Straight Arrow Connector 4">
            <a:extLst>
              <a:ext uri="{FF2B5EF4-FFF2-40B4-BE49-F238E27FC236}">
                <a16:creationId xmlns:a16="http://schemas.microsoft.com/office/drawing/2014/main" id="{E54D606C-F0A3-41B3-B088-C880F96D83E4}"/>
              </a:ext>
            </a:extLst>
          </p:cNvPr>
          <p:cNvCxnSpPr>
            <a:cxnSpLocks/>
            <a:stCxn id="3" idx="3"/>
            <a:endCxn id="4" idx="1"/>
          </p:cNvCxnSpPr>
          <p:nvPr/>
        </p:nvCxnSpPr>
        <p:spPr>
          <a:xfrm flipV="1">
            <a:off x="2652320" y="2530114"/>
            <a:ext cx="7704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Rectangle: Folded Corner 5">
            <a:extLst>
              <a:ext uri="{FF2B5EF4-FFF2-40B4-BE49-F238E27FC236}">
                <a16:creationId xmlns:a16="http://schemas.microsoft.com/office/drawing/2014/main" id="{E9B56EB8-5948-48ED-A233-A3D5B04523D8}"/>
              </a:ext>
            </a:extLst>
          </p:cNvPr>
          <p:cNvSpPr/>
          <p:nvPr/>
        </p:nvSpPr>
        <p:spPr>
          <a:xfrm>
            <a:off x="3105354" y="3412736"/>
            <a:ext cx="1549303" cy="1167936"/>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schema</a:t>
            </a:r>
          </a:p>
          <a:p>
            <a:pPr algn="ctr"/>
            <a:r>
              <a:rPr lang="en-US">
                <a:solidFill>
                  <a:schemeClr val="tx1"/>
                </a:solidFill>
              </a:rPr>
              <a:t>for exe</a:t>
            </a:r>
          </a:p>
        </p:txBody>
      </p:sp>
      <p:cxnSp>
        <p:nvCxnSpPr>
          <p:cNvPr id="7" name="Straight Arrow Connector 6">
            <a:extLst>
              <a:ext uri="{FF2B5EF4-FFF2-40B4-BE49-F238E27FC236}">
                <a16:creationId xmlns:a16="http://schemas.microsoft.com/office/drawing/2014/main" id="{29428589-8AB8-4031-B541-BC8BCC6F6D1F}"/>
              </a:ext>
            </a:extLst>
          </p:cNvPr>
          <p:cNvCxnSpPr>
            <a:cxnSpLocks/>
            <a:stCxn id="6" idx="0"/>
            <a:endCxn id="4" idx="2"/>
          </p:cNvCxnSpPr>
          <p:nvPr/>
        </p:nvCxnSpPr>
        <p:spPr>
          <a:xfrm flipV="1">
            <a:off x="3880006" y="2856302"/>
            <a:ext cx="0" cy="5564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16A1BA4-9E81-48C0-A7AC-7889C3DBDE19}"/>
              </a:ext>
            </a:extLst>
          </p:cNvPr>
          <p:cNvCxnSpPr/>
          <p:nvPr/>
        </p:nvCxnSpPr>
        <p:spPr>
          <a:xfrm>
            <a:off x="4337206" y="2525524"/>
            <a:ext cx="7704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3A7BB16E-CFEE-49B0-A5E1-EC371D234F32}"/>
              </a:ext>
            </a:extLst>
          </p:cNvPr>
          <p:cNvSpPr/>
          <p:nvPr/>
        </p:nvSpPr>
        <p:spPr>
          <a:xfrm>
            <a:off x="5107692" y="2063859"/>
            <a:ext cx="6795005" cy="1477328"/>
          </a:xfrm>
          <a:prstGeom prst="rect">
            <a:avLst/>
          </a:prstGeom>
          <a:ln>
            <a:solidFill>
              <a:schemeClr val="bg1">
                <a:lumMod val="65000"/>
              </a:schemeClr>
            </a:solidFill>
          </a:ln>
        </p:spPr>
        <p:txBody>
          <a:bodyPr wrap="square">
            <a:spAutoFit/>
          </a:bodyPr>
          <a:lstStyle/>
          <a:p>
            <a:r>
              <a:rPr lang="en-US">
                <a:solidFill>
                  <a:srgbClr val="000096"/>
                </a:solidFill>
                <a:highlight>
                  <a:srgbClr val="FFFFFF"/>
                </a:highlight>
              </a:rPr>
              <a:t>&lt;Windows_Executable_File&gt;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&lt;DOS_Header&gt;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&lt;Signature&gt;</a:t>
            </a:r>
            <a:r>
              <a:rPr lang="en-US">
                <a:solidFill>
                  <a:srgbClr val="000000"/>
                </a:solidFill>
                <a:highlight>
                  <a:srgbClr val="FFFFFF"/>
                </a:highlight>
              </a:rPr>
              <a:t>MZ</a:t>
            </a:r>
            <a:r>
              <a:rPr lang="en-US">
                <a:solidFill>
                  <a:srgbClr val="000096"/>
                </a:solidFill>
                <a:highlight>
                  <a:srgbClr val="FFFFFF"/>
                </a:highlight>
              </a:rPr>
              <a:t>&lt;/Signature&gt;</a:t>
            </a:r>
          </a:p>
          <a:p>
            <a:r>
              <a:rPr lang="en-US">
                <a:solidFill>
                  <a:srgbClr val="000096"/>
                </a:solidFill>
                <a:highlight>
                  <a:srgbClr val="FFFFFF"/>
                </a:highlight>
              </a:rPr>
              <a:t>        &lt;Bytes_on_last_page_of_file&gt;</a:t>
            </a:r>
            <a:r>
              <a:rPr lang="en-US">
                <a:solidFill>
                  <a:srgbClr val="000000"/>
                </a:solidFill>
                <a:highlight>
                  <a:srgbClr val="FFFFFF"/>
                </a:highlight>
              </a:rPr>
              <a:t>144</a:t>
            </a:r>
            <a:r>
              <a:rPr lang="en-US">
                <a:solidFill>
                  <a:srgbClr val="000096"/>
                </a:solidFill>
                <a:highlight>
                  <a:srgbClr val="FFFFFF"/>
                </a:highlight>
              </a:rPr>
              <a:t>&lt;/Bytes_on_last_page_of_file&gt;</a:t>
            </a:r>
          </a:p>
          <a:p>
            <a:endParaRPr lang="en-US">
              <a:solidFill>
                <a:srgbClr val="000096"/>
              </a:solidFill>
              <a:highlight>
                <a:srgbClr val="FFFFFF"/>
              </a:highlight>
            </a:endParaRPr>
          </a:p>
        </p:txBody>
      </p:sp>
      <p:sp>
        <p:nvSpPr>
          <p:cNvPr id="9" name="Footer Placeholder 3">
            <a:extLst>
              <a:ext uri="{FF2B5EF4-FFF2-40B4-BE49-F238E27FC236}">
                <a16:creationId xmlns:a16="http://schemas.microsoft.com/office/drawing/2014/main" id="{841DDC52-E4AA-4687-842C-EC00D92C0C5E}"/>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1151454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903A8-84AB-4393-B86E-1B65494D1416}"/>
              </a:ext>
            </a:extLst>
          </p:cNvPr>
          <p:cNvSpPr>
            <a:spLocks noGrp="1"/>
          </p:cNvSpPr>
          <p:nvPr>
            <p:ph type="title"/>
          </p:nvPr>
        </p:nvSpPr>
        <p:spPr/>
        <p:txBody>
          <a:bodyPr/>
          <a:lstStyle/>
          <a:p>
            <a:r>
              <a:rPr lang="en-US"/>
              <a:t>Equivalent</a:t>
            </a:r>
          </a:p>
        </p:txBody>
      </p:sp>
      <p:sp>
        <p:nvSpPr>
          <p:cNvPr id="4" name="Rectangle 3">
            <a:extLst>
              <a:ext uri="{FF2B5EF4-FFF2-40B4-BE49-F238E27FC236}">
                <a16:creationId xmlns:a16="http://schemas.microsoft.com/office/drawing/2014/main" id="{D2B2D830-4494-42D5-A9F6-5E68CE7724D8}"/>
              </a:ext>
            </a:extLst>
          </p:cNvPr>
          <p:cNvSpPr/>
          <p:nvPr/>
        </p:nvSpPr>
        <p:spPr>
          <a:xfrm>
            <a:off x="1375921" y="1639104"/>
            <a:ext cx="8033289" cy="646331"/>
          </a:xfrm>
          <a:prstGeom prst="rect">
            <a:avLst/>
          </a:prstGeom>
          <a:ln>
            <a:solidFill>
              <a:schemeClr val="bg1">
                <a:lumMod val="65000"/>
              </a:schemeClr>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"Bytes_on_last_page_of_file"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"xs:unsignedInt"</a:t>
            </a:r>
            <a:r>
              <a:rPr lang="en-US">
                <a:solidFill>
                  <a:srgbClr val="F5844C"/>
                </a:solidFill>
                <a:highlight>
                  <a:srgbClr val="FFFFFF"/>
                </a:highlight>
              </a:rPr>
              <a:t> </a:t>
            </a:r>
            <a:br>
              <a:rPr lang="en-US">
                <a:solidFill>
                  <a:srgbClr val="000000"/>
                </a:solidFill>
                <a:highlight>
                  <a:srgbClr val="FFFFFF"/>
                </a:highlight>
              </a:rPr>
            </a:br>
            <a:r>
              <a:rPr lang="en-US">
                <a:solidFill>
                  <a:srgbClr val="000000"/>
                </a:solidFill>
                <a:highlight>
                  <a:srgbClr val="FFFFFF"/>
                </a:highlight>
              </a:rPr>
              <a:t> 	     </a:t>
            </a:r>
            <a:r>
              <a:rPr lang="en-US">
                <a:solidFill>
                  <a:srgbClr val="F5844C"/>
                </a:solidFill>
                <a:highlight>
                  <a:srgbClr val="FFFFFF"/>
                </a:highlight>
              </a:rPr>
              <a:t>dfdl:length</a:t>
            </a:r>
            <a:r>
              <a:rPr lang="en-US">
                <a:solidFill>
                  <a:srgbClr val="FF8040"/>
                </a:solidFill>
                <a:highlight>
                  <a:srgbClr val="FFFFFF"/>
                </a:highlight>
              </a:rPr>
              <a:t>=</a:t>
            </a:r>
            <a:r>
              <a:rPr lang="en-US">
                <a:solidFill>
                  <a:srgbClr val="993300"/>
                </a:solidFill>
                <a:highlight>
                  <a:srgbClr val="FFFFFF"/>
                </a:highlight>
              </a:rPr>
              <a:t>"16"</a:t>
            </a: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"explicit"</a:t>
            </a:r>
            <a:r>
              <a:rPr lang="en-US">
                <a:solidFill>
                  <a:srgbClr val="F5844C"/>
                </a:solidFill>
                <a:highlight>
                  <a:srgbClr val="FFFFFF"/>
                </a:highlight>
              </a:rPr>
              <a:t> </a:t>
            </a:r>
            <a:r>
              <a:rPr lang="en-US">
                <a:solidFill>
                  <a:srgbClr val="000096"/>
                </a:solidFill>
                <a:highlight>
                  <a:srgbClr val="FFFFFF"/>
                </a:highlight>
              </a:rPr>
              <a:t>/&gt;</a:t>
            </a:r>
          </a:p>
        </p:txBody>
      </p:sp>
      <p:sp>
        <p:nvSpPr>
          <p:cNvPr id="5" name="Rectangle 4">
            <a:extLst>
              <a:ext uri="{FF2B5EF4-FFF2-40B4-BE49-F238E27FC236}">
                <a16:creationId xmlns:a16="http://schemas.microsoft.com/office/drawing/2014/main" id="{B44AFD13-9C07-4AA9-B996-3A09648964D7}"/>
              </a:ext>
            </a:extLst>
          </p:cNvPr>
          <p:cNvSpPr/>
          <p:nvPr/>
        </p:nvSpPr>
        <p:spPr>
          <a:xfrm>
            <a:off x="1375921" y="3165164"/>
            <a:ext cx="8033288" cy="1477328"/>
          </a:xfrm>
          <a:prstGeom prst="rect">
            <a:avLst/>
          </a:prstGeom>
          <a:ln>
            <a:solidFill>
              <a:schemeClr val="bg1">
                <a:lumMod val="65000"/>
              </a:schemeClr>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"Bytes_on_last_page_of_file"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"unsignedint16"</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br>
              <a:rPr lang="en-US">
                <a:solidFill>
                  <a:srgbClr val="000000"/>
                </a:solidFill>
                <a:highlight>
                  <a:srgbClr val="FFFFFF"/>
                </a:highlight>
              </a:rPr>
            </a:br>
            <a:r>
              <a:rPr lang="en-US">
                <a:solidFill>
                  <a:srgbClr val="003296"/>
                </a:solidFill>
                <a:highlight>
                  <a:srgbClr val="FFFFFF"/>
                </a:highlight>
              </a:rPr>
              <a:t>&lt;xs:simpleType</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"unsignedint16"</a:t>
            </a:r>
            <a:r>
              <a:rPr lang="en-US">
                <a:solidFill>
                  <a:srgbClr val="F5844C"/>
                </a:solidFill>
                <a:highlight>
                  <a:srgbClr val="FFFFFF"/>
                </a:highlight>
              </a:rPr>
              <a:t> dfdl:length</a:t>
            </a:r>
            <a:r>
              <a:rPr lang="en-US">
                <a:solidFill>
                  <a:srgbClr val="FF8040"/>
                </a:solidFill>
                <a:highlight>
                  <a:srgbClr val="FFFFFF"/>
                </a:highlight>
              </a:rPr>
              <a:t>=</a:t>
            </a:r>
            <a:r>
              <a:rPr lang="en-US">
                <a:solidFill>
                  <a:srgbClr val="993300"/>
                </a:solidFill>
                <a:highlight>
                  <a:srgbClr val="FFFFFF"/>
                </a:highlight>
              </a:rPr>
              <a:t>"16"</a:t>
            </a: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"explicit"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&lt;xs:restriction</a:t>
            </a:r>
            <a:r>
              <a:rPr lang="en-US">
                <a:solidFill>
                  <a:srgbClr val="F5844C"/>
                </a:solidFill>
                <a:highlight>
                  <a:srgbClr val="FFFFFF"/>
                </a:highlight>
              </a:rPr>
              <a:t> base</a:t>
            </a:r>
            <a:r>
              <a:rPr lang="en-US">
                <a:solidFill>
                  <a:srgbClr val="FF8040"/>
                </a:solidFill>
                <a:highlight>
                  <a:srgbClr val="FFFFFF"/>
                </a:highlight>
              </a:rPr>
              <a:t>=</a:t>
            </a:r>
            <a:r>
              <a:rPr lang="en-US">
                <a:solidFill>
                  <a:srgbClr val="993300"/>
                </a:solidFill>
                <a:highlight>
                  <a:srgbClr val="FFFFFF"/>
                </a:highlight>
              </a:rPr>
              <a:t>"xs:unsignedInt"</a:t>
            </a:r>
            <a:r>
              <a:rPr lang="en-US">
                <a:solidFill>
                  <a:srgbClr val="000096"/>
                </a:solidFill>
                <a:highlight>
                  <a:srgbClr val="FFFFFF"/>
                </a:highlight>
              </a:rPr>
              <a:t>/&gt;</a:t>
            </a:r>
            <a:br>
              <a:rPr lang="en-US">
                <a:solidFill>
                  <a:srgbClr val="000000"/>
                </a:solidFill>
                <a:highlight>
                  <a:srgbClr val="FFFFFF"/>
                </a:highlight>
              </a:rPr>
            </a:br>
            <a:r>
              <a:rPr lang="en-US">
                <a:solidFill>
                  <a:srgbClr val="003296"/>
                </a:solidFill>
                <a:highlight>
                  <a:srgbClr val="FFFFFF"/>
                </a:highlight>
              </a:rPr>
              <a:t>&lt;/xs:simpleType&gt;</a:t>
            </a:r>
          </a:p>
        </p:txBody>
      </p:sp>
      <p:sp>
        <p:nvSpPr>
          <p:cNvPr id="7" name="Rectangle 6">
            <a:extLst>
              <a:ext uri="{FF2B5EF4-FFF2-40B4-BE49-F238E27FC236}">
                <a16:creationId xmlns:a16="http://schemas.microsoft.com/office/drawing/2014/main" id="{55AA4189-596B-4AB9-821A-EC2B01C8155B}"/>
              </a:ext>
            </a:extLst>
          </p:cNvPr>
          <p:cNvSpPr/>
          <p:nvPr/>
        </p:nvSpPr>
        <p:spPr>
          <a:xfrm>
            <a:off x="1375921" y="5340402"/>
            <a:ext cx="8885696" cy="369332"/>
          </a:xfrm>
          <a:prstGeom prst="rect">
            <a:avLst/>
          </a:prstGeom>
        </p:spPr>
        <p:txBody>
          <a:bodyPr wrap="square">
            <a:spAutoFit/>
          </a:bodyPr>
          <a:lstStyle/>
          <a:p>
            <a:r>
              <a:rPr lang="en-US">
                <a:solidFill>
                  <a:srgbClr val="F5844C"/>
                </a:solidFill>
                <a:highlight>
                  <a:srgbClr val="FFFFFF"/>
                </a:highlight>
              </a:rPr>
              <a:t>lengthUnits</a:t>
            </a:r>
            <a:r>
              <a:rPr lang="en-US">
                <a:solidFill>
                  <a:srgbClr val="FF8040"/>
                </a:solidFill>
                <a:highlight>
                  <a:srgbClr val="FFFFFF"/>
                </a:highlight>
              </a:rPr>
              <a:t>=</a:t>
            </a:r>
            <a:r>
              <a:rPr lang="en-US">
                <a:solidFill>
                  <a:srgbClr val="993300"/>
                </a:solidFill>
                <a:highlight>
                  <a:srgbClr val="FFFFFF"/>
                </a:highlight>
              </a:rPr>
              <a:t>"bits" </a:t>
            </a:r>
            <a:r>
              <a:rPr lang="en-US">
                <a:highlight>
                  <a:srgbClr val="FFFFFF"/>
                </a:highlight>
              </a:rPr>
              <a:t>and</a:t>
            </a:r>
            <a:r>
              <a:rPr lang="en-US">
                <a:solidFill>
                  <a:srgbClr val="993300"/>
                </a:solidFill>
                <a:highlight>
                  <a:srgbClr val="FFFFFF"/>
                </a:highlight>
              </a:rPr>
              <a:t> </a:t>
            </a:r>
            <a:r>
              <a:rPr lang="en-US">
                <a:solidFill>
                  <a:srgbClr val="F5844C"/>
                </a:solidFill>
                <a:highlight>
                  <a:srgbClr val="FFFFFF"/>
                </a:highlight>
              </a:rPr>
              <a:t>byteOrder</a:t>
            </a:r>
            <a:r>
              <a:rPr lang="en-US">
                <a:solidFill>
                  <a:srgbClr val="FF8040"/>
                </a:solidFill>
                <a:highlight>
                  <a:srgbClr val="FFFFFF"/>
                </a:highlight>
              </a:rPr>
              <a:t>=</a:t>
            </a:r>
            <a:r>
              <a:rPr lang="en-US">
                <a:solidFill>
                  <a:srgbClr val="993300"/>
                </a:solidFill>
                <a:highlight>
                  <a:srgbClr val="FFFFFF"/>
                </a:highlight>
              </a:rPr>
              <a:t>"littleEndian" </a:t>
            </a:r>
            <a:r>
              <a:rPr lang="en-US">
                <a:highlight>
                  <a:srgbClr val="FFFFFF"/>
                </a:highlight>
              </a:rPr>
              <a:t>are declared in default-dfdl-properties</a:t>
            </a:r>
            <a:endParaRPr lang="en-US"/>
          </a:p>
        </p:txBody>
      </p:sp>
      <p:cxnSp>
        <p:nvCxnSpPr>
          <p:cNvPr id="13" name="Straight Connector 12">
            <a:extLst>
              <a:ext uri="{FF2B5EF4-FFF2-40B4-BE49-F238E27FC236}">
                <a16:creationId xmlns:a16="http://schemas.microsoft.com/office/drawing/2014/main" id="{39D48B7C-269D-423B-A1BC-70B3A9C2F207}"/>
              </a:ext>
            </a:extLst>
          </p:cNvPr>
          <p:cNvCxnSpPr/>
          <p:nvPr/>
        </p:nvCxnSpPr>
        <p:spPr>
          <a:xfrm>
            <a:off x="7270444" y="3479528"/>
            <a:ext cx="0" cy="1394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3A354C2-1BA1-452A-BFA9-8C1125F8AC32}"/>
              </a:ext>
            </a:extLst>
          </p:cNvPr>
          <p:cNvCxnSpPr/>
          <p:nvPr/>
        </p:nvCxnSpPr>
        <p:spPr>
          <a:xfrm flipH="1">
            <a:off x="4511746" y="3619012"/>
            <a:ext cx="27432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3EEC33D-01ED-44C1-AC63-3FC8ABA528E1}"/>
              </a:ext>
            </a:extLst>
          </p:cNvPr>
          <p:cNvCxnSpPr/>
          <p:nvPr/>
        </p:nvCxnSpPr>
        <p:spPr>
          <a:xfrm>
            <a:off x="4514167" y="3619012"/>
            <a:ext cx="0" cy="1549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Footer Placeholder 3">
            <a:extLst>
              <a:ext uri="{FF2B5EF4-FFF2-40B4-BE49-F238E27FC236}">
                <a16:creationId xmlns:a16="http://schemas.microsoft.com/office/drawing/2014/main" id="{C4867469-CEA3-41C9-8D6E-CD2086E2B2CE}"/>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
        <p:nvSpPr>
          <p:cNvPr id="3" name="Arrow: Up-Down 2">
            <a:extLst>
              <a:ext uri="{FF2B5EF4-FFF2-40B4-BE49-F238E27FC236}">
                <a16:creationId xmlns:a16="http://schemas.microsoft.com/office/drawing/2014/main" id="{5E3AB35A-79A4-47EF-91D4-95A5BA50565A}"/>
              </a:ext>
            </a:extLst>
          </p:cNvPr>
          <p:cNvSpPr/>
          <p:nvPr/>
        </p:nvSpPr>
        <p:spPr>
          <a:xfrm>
            <a:off x="4728722" y="2266585"/>
            <a:ext cx="402956" cy="87972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4E6D511-E9CB-4AA0-BD41-F0315967AFA2}"/>
              </a:ext>
            </a:extLst>
          </p:cNvPr>
          <p:cNvSpPr txBox="1"/>
          <p:nvPr/>
        </p:nvSpPr>
        <p:spPr>
          <a:xfrm>
            <a:off x="5084877" y="2493414"/>
            <a:ext cx="1173013" cy="369332"/>
          </a:xfrm>
          <a:prstGeom prst="rect">
            <a:avLst/>
          </a:prstGeom>
          <a:noFill/>
        </p:spPr>
        <p:txBody>
          <a:bodyPr wrap="none" rtlCol="0">
            <a:spAutoFit/>
          </a:bodyPr>
          <a:lstStyle/>
          <a:p>
            <a:r>
              <a:rPr lang="en-US" i="1"/>
              <a:t>equivalent</a:t>
            </a:r>
          </a:p>
        </p:txBody>
      </p:sp>
    </p:spTree>
    <p:extLst>
      <p:ext uri="{BB962C8B-B14F-4D97-AF65-F5344CB8AC3E}">
        <p14:creationId xmlns:p14="http://schemas.microsoft.com/office/powerpoint/2010/main" val="6986439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DD4E42-E893-4D00-A498-6B4FAB3C6D61}"/>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6" name="Rectangle 5">
            <a:extLst>
              <a:ext uri="{FF2B5EF4-FFF2-40B4-BE49-F238E27FC236}">
                <a16:creationId xmlns:a16="http://schemas.microsoft.com/office/drawing/2014/main" id="{5DACECA5-89B5-4DB6-8520-53425572968F}"/>
              </a:ext>
            </a:extLst>
          </p:cNvPr>
          <p:cNvSpPr/>
          <p:nvPr/>
        </p:nvSpPr>
        <p:spPr>
          <a:xfrm>
            <a:off x="4143375" y="2171700"/>
            <a:ext cx="438150" cy="190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03B62F25-C1FA-4947-9BF3-7DB7EE142230}"/>
              </a:ext>
            </a:extLst>
          </p:cNvPr>
          <p:cNvCxnSpPr/>
          <p:nvPr/>
        </p:nvCxnSpPr>
        <p:spPr>
          <a:xfrm flipV="1">
            <a:off x="4371975" y="1676400"/>
            <a:ext cx="0" cy="4953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4361204-25C7-450D-9A09-2B3B6EB58D8E}"/>
              </a:ext>
            </a:extLst>
          </p:cNvPr>
          <p:cNvSpPr txBox="1"/>
          <p:nvPr/>
        </p:nvSpPr>
        <p:spPr>
          <a:xfrm>
            <a:off x="3825444" y="1354520"/>
            <a:ext cx="1418530" cy="369332"/>
          </a:xfrm>
          <a:prstGeom prst="rect">
            <a:avLst/>
          </a:prstGeom>
          <a:noFill/>
        </p:spPr>
        <p:txBody>
          <a:bodyPr wrap="none" rtlCol="0">
            <a:spAutoFit/>
          </a:bodyPr>
          <a:lstStyle/>
          <a:p>
            <a:r>
              <a:rPr lang="en-US"/>
              <a:t>Pages_in_file</a:t>
            </a:r>
          </a:p>
        </p:txBody>
      </p:sp>
      <p:sp>
        <p:nvSpPr>
          <p:cNvPr id="9" name="Footer Placeholder 3">
            <a:extLst>
              <a:ext uri="{FF2B5EF4-FFF2-40B4-BE49-F238E27FC236}">
                <a16:creationId xmlns:a16="http://schemas.microsoft.com/office/drawing/2014/main" id="{47202652-E85E-4C0A-A712-BAA0C6F51F59}"/>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3220092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DD4E42-E893-4D00-A498-6B4FAB3C6D61}"/>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6" name="Rectangle 5">
            <a:extLst>
              <a:ext uri="{FF2B5EF4-FFF2-40B4-BE49-F238E27FC236}">
                <a16:creationId xmlns:a16="http://schemas.microsoft.com/office/drawing/2014/main" id="{5DACECA5-89B5-4DB6-8520-53425572968F}"/>
              </a:ext>
            </a:extLst>
          </p:cNvPr>
          <p:cNvSpPr/>
          <p:nvPr/>
        </p:nvSpPr>
        <p:spPr>
          <a:xfrm>
            <a:off x="4143375" y="2171700"/>
            <a:ext cx="438150" cy="190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03B62F25-C1FA-4947-9BF3-7DB7EE142230}"/>
              </a:ext>
            </a:extLst>
          </p:cNvPr>
          <p:cNvCxnSpPr/>
          <p:nvPr/>
        </p:nvCxnSpPr>
        <p:spPr>
          <a:xfrm flipV="1">
            <a:off x="4371975" y="1676400"/>
            <a:ext cx="0" cy="4953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4361204-25C7-450D-9A09-2B3B6EB58D8E}"/>
              </a:ext>
            </a:extLst>
          </p:cNvPr>
          <p:cNvSpPr txBox="1"/>
          <p:nvPr/>
        </p:nvSpPr>
        <p:spPr>
          <a:xfrm>
            <a:off x="4143375" y="1355714"/>
            <a:ext cx="3247299" cy="369332"/>
          </a:xfrm>
          <a:prstGeom prst="rect">
            <a:avLst/>
          </a:prstGeom>
          <a:noFill/>
        </p:spPr>
        <p:txBody>
          <a:bodyPr wrap="none" rtlCol="0">
            <a:spAutoFit/>
          </a:bodyPr>
          <a:lstStyle/>
          <a:p>
            <a:r>
              <a:rPr lang="en-US"/>
              <a:t>Quiz: What is the decimal value?</a:t>
            </a:r>
          </a:p>
        </p:txBody>
      </p:sp>
      <p:sp>
        <p:nvSpPr>
          <p:cNvPr id="9" name="Footer Placeholder 3">
            <a:extLst>
              <a:ext uri="{FF2B5EF4-FFF2-40B4-BE49-F238E27FC236}">
                <a16:creationId xmlns:a16="http://schemas.microsoft.com/office/drawing/2014/main" id="{596359EE-DA24-4C6D-A747-841172E801C0}"/>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1411486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DD4E42-E893-4D00-A498-6B4FAB3C6D61}"/>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6" name="Rectangle 5">
            <a:extLst>
              <a:ext uri="{FF2B5EF4-FFF2-40B4-BE49-F238E27FC236}">
                <a16:creationId xmlns:a16="http://schemas.microsoft.com/office/drawing/2014/main" id="{5DACECA5-89B5-4DB6-8520-53425572968F}"/>
              </a:ext>
            </a:extLst>
          </p:cNvPr>
          <p:cNvSpPr/>
          <p:nvPr/>
        </p:nvSpPr>
        <p:spPr>
          <a:xfrm>
            <a:off x="4143375" y="2171700"/>
            <a:ext cx="438150" cy="190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03B62F25-C1FA-4947-9BF3-7DB7EE142230}"/>
              </a:ext>
            </a:extLst>
          </p:cNvPr>
          <p:cNvCxnSpPr/>
          <p:nvPr/>
        </p:nvCxnSpPr>
        <p:spPr>
          <a:xfrm flipV="1">
            <a:off x="4371975" y="1676400"/>
            <a:ext cx="0" cy="4953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4361204-25C7-450D-9A09-2B3B6EB58D8E}"/>
              </a:ext>
            </a:extLst>
          </p:cNvPr>
          <p:cNvSpPr txBox="1"/>
          <p:nvPr/>
        </p:nvSpPr>
        <p:spPr>
          <a:xfrm>
            <a:off x="4143375" y="1355714"/>
            <a:ext cx="4153253" cy="369332"/>
          </a:xfrm>
          <a:prstGeom prst="rect">
            <a:avLst/>
          </a:prstGeom>
          <a:noFill/>
        </p:spPr>
        <p:txBody>
          <a:bodyPr wrap="none" rtlCol="0">
            <a:spAutoFit/>
          </a:bodyPr>
          <a:lstStyle/>
          <a:p>
            <a:r>
              <a:rPr lang="en-US"/>
              <a:t>Answer: the value is hex 00 03 = decimal 3</a:t>
            </a:r>
          </a:p>
        </p:txBody>
      </p:sp>
      <p:sp>
        <p:nvSpPr>
          <p:cNvPr id="9" name="Footer Placeholder 3">
            <a:extLst>
              <a:ext uri="{FF2B5EF4-FFF2-40B4-BE49-F238E27FC236}">
                <a16:creationId xmlns:a16="http://schemas.microsoft.com/office/drawing/2014/main" id="{41C551E8-4042-4D72-BE29-DAB7419AB1C4}"/>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2353740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45645B-A8C3-4D89-AB93-DBDEB018BD97}"/>
              </a:ext>
            </a:extLst>
          </p:cNvPr>
          <p:cNvSpPr/>
          <p:nvPr/>
        </p:nvSpPr>
        <p:spPr>
          <a:xfrm>
            <a:off x="1405179" y="3428999"/>
            <a:ext cx="5817031" cy="369332"/>
          </a:xfrm>
          <a:prstGeom prst="rect">
            <a:avLst/>
          </a:prstGeom>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a:t>
            </a:r>
            <a:r>
              <a:rPr lang="en-US">
                <a:highlight>
                  <a:srgbClr val="FFFFFF"/>
                </a:highlight>
              </a:rPr>
              <a:t>Pages_in_file</a:t>
            </a:r>
            <a:r>
              <a:rPr lang="en-US">
                <a:solidFill>
                  <a:srgbClr val="993300"/>
                </a:solidFill>
                <a:highlight>
                  <a:srgbClr val="FFFFFF"/>
                </a:highlight>
              </a:rPr>
              <a:t>"</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"unsignedint16"</a:t>
            </a:r>
            <a:r>
              <a:rPr lang="en-US">
                <a:solidFill>
                  <a:srgbClr val="F5844C"/>
                </a:solidFill>
                <a:highlight>
                  <a:srgbClr val="FFFFFF"/>
                </a:highlight>
              </a:rPr>
              <a:t> </a:t>
            </a:r>
            <a:r>
              <a:rPr lang="en-US">
                <a:solidFill>
                  <a:srgbClr val="000096"/>
                </a:solidFill>
                <a:highlight>
                  <a:srgbClr val="FFFFFF"/>
                </a:highlight>
              </a:rPr>
              <a:t>/&gt;</a:t>
            </a:r>
          </a:p>
        </p:txBody>
      </p:sp>
      <p:sp>
        <p:nvSpPr>
          <p:cNvPr id="3" name="Speech Bubble: Rectangle 2">
            <a:extLst>
              <a:ext uri="{FF2B5EF4-FFF2-40B4-BE49-F238E27FC236}">
                <a16:creationId xmlns:a16="http://schemas.microsoft.com/office/drawing/2014/main" id="{AEAEB3BD-8F92-4CED-95D2-026337EA7E3F}"/>
              </a:ext>
            </a:extLst>
          </p:cNvPr>
          <p:cNvSpPr/>
          <p:nvPr/>
        </p:nvSpPr>
        <p:spPr>
          <a:xfrm>
            <a:off x="7811146" y="645675"/>
            <a:ext cx="3254643" cy="1751309"/>
          </a:xfrm>
          <a:prstGeom prst="wedgeRectCallout">
            <a:avLst>
              <a:gd name="adj1" fmla="val -96064"/>
              <a:gd name="adj2" fmla="val 1078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This field of exe files is a 16-bit (2 byte) unsigned integer and the bytes are in little endian order</a:t>
            </a:r>
          </a:p>
        </p:txBody>
      </p:sp>
      <p:sp>
        <p:nvSpPr>
          <p:cNvPr id="4" name="Footer Placeholder 3">
            <a:extLst>
              <a:ext uri="{FF2B5EF4-FFF2-40B4-BE49-F238E27FC236}">
                <a16:creationId xmlns:a16="http://schemas.microsoft.com/office/drawing/2014/main" id="{A3E349F3-09F6-415A-B855-B1395387C550}"/>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0525156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Folded Corner 2">
            <a:extLst>
              <a:ext uri="{FF2B5EF4-FFF2-40B4-BE49-F238E27FC236}">
                <a16:creationId xmlns:a16="http://schemas.microsoft.com/office/drawing/2014/main" id="{FB6B0422-79E7-46AB-B229-E4755C5961DE}"/>
              </a:ext>
            </a:extLst>
          </p:cNvPr>
          <p:cNvSpPr/>
          <p:nvPr/>
        </p:nvSpPr>
        <p:spPr>
          <a:xfrm>
            <a:off x="176589" y="1920861"/>
            <a:ext cx="2475731" cy="1230283"/>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Fahrenheit-to-Celcius</a:t>
            </a:r>
            <a:br>
              <a:rPr lang="en-US">
                <a:solidFill>
                  <a:schemeClr val="tx1"/>
                </a:solidFill>
              </a:rPr>
            </a:br>
            <a:r>
              <a:rPr lang="en-US">
                <a:solidFill>
                  <a:schemeClr val="tx1"/>
                </a:solidFill>
              </a:rPr>
              <a:t>exe file</a:t>
            </a:r>
          </a:p>
        </p:txBody>
      </p:sp>
      <p:sp>
        <p:nvSpPr>
          <p:cNvPr id="4" name="Rectangle 3">
            <a:extLst>
              <a:ext uri="{FF2B5EF4-FFF2-40B4-BE49-F238E27FC236}">
                <a16:creationId xmlns:a16="http://schemas.microsoft.com/office/drawing/2014/main" id="{EAD79401-54B4-4F10-94D7-4E5435340124}"/>
              </a:ext>
            </a:extLst>
          </p:cNvPr>
          <p:cNvSpPr/>
          <p:nvPr/>
        </p:nvSpPr>
        <p:spPr>
          <a:xfrm>
            <a:off x="3422806" y="2203926"/>
            <a:ext cx="914400" cy="6523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tool</a:t>
            </a:r>
          </a:p>
        </p:txBody>
      </p:sp>
      <p:cxnSp>
        <p:nvCxnSpPr>
          <p:cNvPr id="5" name="Straight Arrow Connector 4">
            <a:extLst>
              <a:ext uri="{FF2B5EF4-FFF2-40B4-BE49-F238E27FC236}">
                <a16:creationId xmlns:a16="http://schemas.microsoft.com/office/drawing/2014/main" id="{E54D606C-F0A3-41B3-B088-C880F96D83E4}"/>
              </a:ext>
            </a:extLst>
          </p:cNvPr>
          <p:cNvCxnSpPr>
            <a:cxnSpLocks/>
            <a:stCxn id="3" idx="3"/>
            <a:endCxn id="4" idx="1"/>
          </p:cNvCxnSpPr>
          <p:nvPr/>
        </p:nvCxnSpPr>
        <p:spPr>
          <a:xfrm flipV="1">
            <a:off x="2652320" y="2530114"/>
            <a:ext cx="7704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Rectangle: Folded Corner 5">
            <a:extLst>
              <a:ext uri="{FF2B5EF4-FFF2-40B4-BE49-F238E27FC236}">
                <a16:creationId xmlns:a16="http://schemas.microsoft.com/office/drawing/2014/main" id="{E9B56EB8-5948-48ED-A233-A3D5B04523D8}"/>
              </a:ext>
            </a:extLst>
          </p:cNvPr>
          <p:cNvSpPr/>
          <p:nvPr/>
        </p:nvSpPr>
        <p:spPr>
          <a:xfrm>
            <a:off x="3105354" y="3412736"/>
            <a:ext cx="1549303" cy="1167936"/>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schema</a:t>
            </a:r>
          </a:p>
          <a:p>
            <a:pPr algn="ctr"/>
            <a:r>
              <a:rPr lang="en-US">
                <a:solidFill>
                  <a:schemeClr val="tx1"/>
                </a:solidFill>
              </a:rPr>
              <a:t>for exe</a:t>
            </a:r>
          </a:p>
        </p:txBody>
      </p:sp>
      <p:cxnSp>
        <p:nvCxnSpPr>
          <p:cNvPr id="7" name="Straight Arrow Connector 6">
            <a:extLst>
              <a:ext uri="{FF2B5EF4-FFF2-40B4-BE49-F238E27FC236}">
                <a16:creationId xmlns:a16="http://schemas.microsoft.com/office/drawing/2014/main" id="{29428589-8AB8-4031-B541-BC8BCC6F6D1F}"/>
              </a:ext>
            </a:extLst>
          </p:cNvPr>
          <p:cNvCxnSpPr>
            <a:cxnSpLocks/>
            <a:stCxn id="6" idx="0"/>
            <a:endCxn id="4" idx="2"/>
          </p:cNvCxnSpPr>
          <p:nvPr/>
        </p:nvCxnSpPr>
        <p:spPr>
          <a:xfrm flipV="1">
            <a:off x="3880006" y="2856302"/>
            <a:ext cx="0" cy="5564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16A1BA4-9E81-48C0-A7AC-7889C3DBDE19}"/>
              </a:ext>
            </a:extLst>
          </p:cNvPr>
          <p:cNvCxnSpPr/>
          <p:nvPr/>
        </p:nvCxnSpPr>
        <p:spPr>
          <a:xfrm>
            <a:off x="4337206" y="2525524"/>
            <a:ext cx="7704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3A7BB16E-CFEE-49B0-A5E1-EC371D234F32}"/>
              </a:ext>
            </a:extLst>
          </p:cNvPr>
          <p:cNvSpPr/>
          <p:nvPr/>
        </p:nvSpPr>
        <p:spPr>
          <a:xfrm>
            <a:off x="5107692" y="2063859"/>
            <a:ext cx="6795005" cy="1754326"/>
          </a:xfrm>
          <a:prstGeom prst="rect">
            <a:avLst/>
          </a:prstGeom>
          <a:ln>
            <a:solidFill>
              <a:schemeClr val="bg1">
                <a:lumMod val="65000"/>
              </a:schemeClr>
            </a:solidFill>
          </a:ln>
        </p:spPr>
        <p:txBody>
          <a:bodyPr wrap="square">
            <a:spAutoFit/>
          </a:bodyPr>
          <a:lstStyle/>
          <a:p>
            <a:r>
              <a:rPr lang="en-US">
                <a:solidFill>
                  <a:srgbClr val="000096"/>
                </a:solidFill>
                <a:highlight>
                  <a:srgbClr val="FFFFFF"/>
                </a:highlight>
              </a:rPr>
              <a:t>&lt;Windows_Executable_File&gt;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&lt;DOS_Header&gt;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&lt;Signature&gt;</a:t>
            </a:r>
            <a:r>
              <a:rPr lang="en-US">
                <a:solidFill>
                  <a:srgbClr val="000000"/>
                </a:solidFill>
                <a:highlight>
                  <a:srgbClr val="FFFFFF"/>
                </a:highlight>
              </a:rPr>
              <a:t>MZ</a:t>
            </a:r>
            <a:r>
              <a:rPr lang="en-US">
                <a:solidFill>
                  <a:srgbClr val="000096"/>
                </a:solidFill>
                <a:highlight>
                  <a:srgbClr val="FFFFFF"/>
                </a:highlight>
              </a:rPr>
              <a:t>&lt;/Signature&gt;</a:t>
            </a:r>
          </a:p>
          <a:p>
            <a:r>
              <a:rPr lang="en-US">
                <a:solidFill>
                  <a:srgbClr val="000096"/>
                </a:solidFill>
                <a:highlight>
                  <a:srgbClr val="FFFFFF"/>
                </a:highlight>
              </a:rPr>
              <a:t>        &lt;Bytes_on_last_page_of_file&gt;</a:t>
            </a:r>
            <a:r>
              <a:rPr lang="en-US">
                <a:solidFill>
                  <a:srgbClr val="000000"/>
                </a:solidFill>
                <a:highlight>
                  <a:srgbClr val="FFFFFF"/>
                </a:highlight>
              </a:rPr>
              <a:t>144</a:t>
            </a:r>
            <a:r>
              <a:rPr lang="en-US">
                <a:solidFill>
                  <a:srgbClr val="000096"/>
                </a:solidFill>
                <a:highlight>
                  <a:srgbClr val="FFFFFF"/>
                </a:highlight>
              </a:rPr>
              <a:t>&lt;/Bytes_on_last_page_of_file&gt;</a:t>
            </a:r>
          </a:p>
          <a:p>
            <a:r>
              <a:rPr lang="fr-FR">
                <a:solidFill>
                  <a:srgbClr val="000096"/>
                </a:solidFill>
                <a:highlight>
                  <a:srgbClr val="FFFFFF"/>
                </a:highlight>
              </a:rPr>
              <a:t>        &lt;Pages_in_file&gt;</a:t>
            </a:r>
            <a:r>
              <a:rPr lang="fr-FR">
                <a:solidFill>
                  <a:srgbClr val="000000"/>
                </a:solidFill>
                <a:highlight>
                  <a:srgbClr val="FFFFFF"/>
                </a:highlight>
              </a:rPr>
              <a:t>3</a:t>
            </a:r>
            <a:r>
              <a:rPr lang="fr-FR">
                <a:solidFill>
                  <a:srgbClr val="000096"/>
                </a:solidFill>
                <a:highlight>
                  <a:srgbClr val="FFFFFF"/>
                </a:highlight>
              </a:rPr>
              <a:t>&lt;/Pages_in_file&gt;</a:t>
            </a:r>
            <a:endParaRPr lang="en-US">
              <a:solidFill>
                <a:srgbClr val="000096"/>
              </a:solidFill>
              <a:highlight>
                <a:srgbClr val="FFFFFF"/>
              </a:highlight>
            </a:endParaRPr>
          </a:p>
          <a:p>
            <a:endParaRPr lang="en-US">
              <a:solidFill>
                <a:srgbClr val="000096"/>
              </a:solidFill>
              <a:highlight>
                <a:srgbClr val="FFFFFF"/>
              </a:highlight>
            </a:endParaRPr>
          </a:p>
        </p:txBody>
      </p:sp>
      <p:sp>
        <p:nvSpPr>
          <p:cNvPr id="9" name="Footer Placeholder 3">
            <a:extLst>
              <a:ext uri="{FF2B5EF4-FFF2-40B4-BE49-F238E27FC236}">
                <a16:creationId xmlns:a16="http://schemas.microsoft.com/office/drawing/2014/main" id="{214B2015-A9BB-43F2-8931-E8D1D601C06B}"/>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5297535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F588AC-0B0A-4F76-B58A-C0C6AE1B8452}"/>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3" name="Rectangle 2">
            <a:extLst>
              <a:ext uri="{FF2B5EF4-FFF2-40B4-BE49-F238E27FC236}">
                <a16:creationId xmlns:a16="http://schemas.microsoft.com/office/drawing/2014/main" id="{F03504ED-13D5-47DC-9A31-066070F0A564}"/>
              </a:ext>
            </a:extLst>
          </p:cNvPr>
          <p:cNvSpPr/>
          <p:nvPr/>
        </p:nvSpPr>
        <p:spPr>
          <a:xfrm>
            <a:off x="4591050" y="2171700"/>
            <a:ext cx="438150" cy="190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194EC5D4-4CDA-48AF-BB34-B3462BAC2C57}"/>
              </a:ext>
            </a:extLst>
          </p:cNvPr>
          <p:cNvCxnSpPr>
            <a:cxnSpLocks/>
          </p:cNvCxnSpPr>
          <p:nvPr/>
        </p:nvCxnSpPr>
        <p:spPr>
          <a:xfrm flipV="1">
            <a:off x="4819650" y="514983"/>
            <a:ext cx="0" cy="16567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71D9991-2EE1-4EA2-9DBB-16455433C292}"/>
              </a:ext>
            </a:extLst>
          </p:cNvPr>
          <p:cNvSpPr txBox="1"/>
          <p:nvPr/>
        </p:nvSpPr>
        <p:spPr>
          <a:xfrm>
            <a:off x="4273119" y="145651"/>
            <a:ext cx="1263423" cy="369332"/>
          </a:xfrm>
          <a:prstGeom prst="rect">
            <a:avLst/>
          </a:prstGeom>
          <a:noFill/>
        </p:spPr>
        <p:txBody>
          <a:bodyPr wrap="none" rtlCol="0">
            <a:spAutoFit/>
          </a:bodyPr>
          <a:lstStyle/>
          <a:p>
            <a:r>
              <a:rPr lang="en-US"/>
              <a:t>Relocations</a:t>
            </a:r>
          </a:p>
        </p:txBody>
      </p:sp>
      <p:sp>
        <p:nvSpPr>
          <p:cNvPr id="6" name="Rectangle 5">
            <a:extLst>
              <a:ext uri="{FF2B5EF4-FFF2-40B4-BE49-F238E27FC236}">
                <a16:creationId xmlns:a16="http://schemas.microsoft.com/office/drawing/2014/main" id="{DB776614-9784-4613-994F-06EE726261F1}"/>
              </a:ext>
            </a:extLst>
          </p:cNvPr>
          <p:cNvSpPr/>
          <p:nvPr/>
        </p:nvSpPr>
        <p:spPr>
          <a:xfrm>
            <a:off x="5048250" y="2171700"/>
            <a:ext cx="438150" cy="190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489F1F4A-45EC-4FBF-ABBA-8AAC2AC95435}"/>
              </a:ext>
            </a:extLst>
          </p:cNvPr>
          <p:cNvCxnSpPr>
            <a:cxnSpLocks/>
          </p:cNvCxnSpPr>
          <p:nvPr/>
        </p:nvCxnSpPr>
        <p:spPr>
          <a:xfrm flipH="1" flipV="1">
            <a:off x="5267325" y="867113"/>
            <a:ext cx="9525" cy="13045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D6EC575-B1A8-4674-993D-0AA2497F4973}"/>
              </a:ext>
            </a:extLst>
          </p:cNvPr>
          <p:cNvSpPr txBox="1"/>
          <p:nvPr/>
        </p:nvSpPr>
        <p:spPr>
          <a:xfrm>
            <a:off x="4810125" y="497781"/>
            <a:ext cx="3085845" cy="369332"/>
          </a:xfrm>
          <a:prstGeom prst="rect">
            <a:avLst/>
          </a:prstGeom>
          <a:noFill/>
        </p:spPr>
        <p:txBody>
          <a:bodyPr wrap="none" rtlCol="0">
            <a:spAutoFit/>
          </a:bodyPr>
          <a:lstStyle/>
          <a:p>
            <a:r>
              <a:rPr lang="en-US"/>
              <a:t>Size_of_header_in_paragraphs</a:t>
            </a:r>
          </a:p>
        </p:txBody>
      </p:sp>
      <p:sp>
        <p:nvSpPr>
          <p:cNvPr id="11" name="Rectangle 10">
            <a:extLst>
              <a:ext uri="{FF2B5EF4-FFF2-40B4-BE49-F238E27FC236}">
                <a16:creationId xmlns:a16="http://schemas.microsoft.com/office/drawing/2014/main" id="{114CB5DF-7254-4C1C-93A3-3F6E07AF9AAE}"/>
              </a:ext>
            </a:extLst>
          </p:cNvPr>
          <p:cNvSpPr/>
          <p:nvPr/>
        </p:nvSpPr>
        <p:spPr>
          <a:xfrm>
            <a:off x="5505450" y="2171700"/>
            <a:ext cx="438150" cy="190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602E27B1-A061-49AB-BA30-7221808DACA0}"/>
              </a:ext>
            </a:extLst>
          </p:cNvPr>
          <p:cNvCxnSpPr>
            <a:cxnSpLocks/>
          </p:cNvCxnSpPr>
          <p:nvPr/>
        </p:nvCxnSpPr>
        <p:spPr>
          <a:xfrm flipV="1">
            <a:off x="5734050" y="1274402"/>
            <a:ext cx="0" cy="8972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BA2B42B-EDFD-48E6-B883-F335C3F25716}"/>
              </a:ext>
            </a:extLst>
          </p:cNvPr>
          <p:cNvSpPr txBox="1"/>
          <p:nvPr/>
        </p:nvSpPr>
        <p:spPr>
          <a:xfrm>
            <a:off x="5249511" y="905070"/>
            <a:ext cx="3758658" cy="369332"/>
          </a:xfrm>
          <a:prstGeom prst="rect">
            <a:avLst/>
          </a:prstGeom>
          <a:noFill/>
        </p:spPr>
        <p:txBody>
          <a:bodyPr wrap="none" rtlCol="0">
            <a:spAutoFit/>
          </a:bodyPr>
          <a:lstStyle/>
          <a:p>
            <a:r>
              <a:rPr lang="en-US"/>
              <a:t>Extra_paragraphs_needed (Minimum)</a:t>
            </a:r>
          </a:p>
        </p:txBody>
      </p:sp>
      <p:sp>
        <p:nvSpPr>
          <p:cNvPr id="15" name="Rectangle 14">
            <a:extLst>
              <a:ext uri="{FF2B5EF4-FFF2-40B4-BE49-F238E27FC236}">
                <a16:creationId xmlns:a16="http://schemas.microsoft.com/office/drawing/2014/main" id="{9EEC0995-F778-4F63-8200-A0A8DC03F25E}"/>
              </a:ext>
            </a:extLst>
          </p:cNvPr>
          <p:cNvSpPr/>
          <p:nvPr/>
        </p:nvSpPr>
        <p:spPr>
          <a:xfrm>
            <a:off x="5962650" y="2171700"/>
            <a:ext cx="438150" cy="190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10A4671B-708D-4CC7-98CD-5C99038D7B0E}"/>
              </a:ext>
            </a:extLst>
          </p:cNvPr>
          <p:cNvCxnSpPr/>
          <p:nvPr/>
        </p:nvCxnSpPr>
        <p:spPr>
          <a:xfrm flipV="1">
            <a:off x="6191250" y="1676400"/>
            <a:ext cx="0" cy="4953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C2FE820-83E8-4E0C-866F-CA99FB72889E}"/>
              </a:ext>
            </a:extLst>
          </p:cNvPr>
          <p:cNvSpPr txBox="1"/>
          <p:nvPr/>
        </p:nvSpPr>
        <p:spPr>
          <a:xfrm>
            <a:off x="5706711" y="1354520"/>
            <a:ext cx="3791807" cy="369332"/>
          </a:xfrm>
          <a:prstGeom prst="rect">
            <a:avLst/>
          </a:prstGeom>
          <a:noFill/>
        </p:spPr>
        <p:txBody>
          <a:bodyPr wrap="none" rtlCol="0">
            <a:spAutoFit/>
          </a:bodyPr>
          <a:lstStyle/>
          <a:p>
            <a:r>
              <a:rPr lang="en-US"/>
              <a:t>Extra_paragraphs_needed (Maximum)</a:t>
            </a:r>
          </a:p>
        </p:txBody>
      </p:sp>
      <p:sp>
        <p:nvSpPr>
          <p:cNvPr id="9" name="Rectangle 8">
            <a:extLst>
              <a:ext uri="{FF2B5EF4-FFF2-40B4-BE49-F238E27FC236}">
                <a16:creationId xmlns:a16="http://schemas.microsoft.com/office/drawing/2014/main" id="{C55D72DB-A2EA-4CBA-8388-2C741F08E3FB}"/>
              </a:ext>
            </a:extLst>
          </p:cNvPr>
          <p:cNvSpPr/>
          <p:nvPr/>
        </p:nvSpPr>
        <p:spPr>
          <a:xfrm>
            <a:off x="2310938" y="5607489"/>
            <a:ext cx="6352615" cy="646331"/>
          </a:xfrm>
          <a:prstGeom prst="rect">
            <a:avLst/>
          </a:prstGeom>
          <a:ln>
            <a:solidFill>
              <a:schemeClr val="bg1">
                <a:lumMod val="65000"/>
              </a:schemeClr>
            </a:solidFill>
          </a:ln>
        </p:spPr>
        <p:txBody>
          <a:bodyPr wrap="square">
            <a:spAutoFit/>
          </a:bodyPr>
          <a:lstStyle/>
          <a:p>
            <a:r>
              <a:rPr lang="en-US">
                <a:solidFill>
                  <a:schemeClr val="bg1">
                    <a:lumMod val="50000"/>
                  </a:schemeClr>
                </a:solidFill>
              </a:rPr>
              <a:t>Size_of_header_in_paragraphs tells the number of 16-byte groups the DOS header contains. (16*4) = 64 decimal = 40 hex bytes</a:t>
            </a:r>
          </a:p>
        </p:txBody>
      </p:sp>
    </p:spTree>
    <p:extLst>
      <p:ext uri="{BB962C8B-B14F-4D97-AF65-F5344CB8AC3E}">
        <p14:creationId xmlns:p14="http://schemas.microsoft.com/office/powerpoint/2010/main" val="3534176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DD57B-9F22-46BA-8A79-096A90DDA59E}"/>
              </a:ext>
            </a:extLst>
          </p:cNvPr>
          <p:cNvSpPr>
            <a:spLocks noGrp="1"/>
          </p:cNvSpPr>
          <p:nvPr>
            <p:ph type="title"/>
          </p:nvPr>
        </p:nvSpPr>
        <p:spPr/>
        <p:txBody>
          <a:bodyPr/>
          <a:lstStyle/>
          <a:p>
            <a:r>
              <a:rPr lang="en-US"/>
              <a:t>Let’s create a DFDL schema to describe exe files</a:t>
            </a:r>
          </a:p>
        </p:txBody>
      </p:sp>
      <p:sp>
        <p:nvSpPr>
          <p:cNvPr id="3" name="Content Placeholder 2">
            <a:extLst>
              <a:ext uri="{FF2B5EF4-FFF2-40B4-BE49-F238E27FC236}">
                <a16:creationId xmlns:a16="http://schemas.microsoft.com/office/drawing/2014/main" id="{85E76A1F-DE65-4D26-9E22-A5A71138A0A9}"/>
              </a:ext>
            </a:extLst>
          </p:cNvPr>
          <p:cNvSpPr>
            <a:spLocks noGrp="1"/>
          </p:cNvSpPr>
          <p:nvPr>
            <p:ph idx="1"/>
          </p:nvPr>
        </p:nvSpPr>
        <p:spPr>
          <a:xfrm>
            <a:off x="616449" y="1371602"/>
            <a:ext cx="11236720" cy="1201118"/>
          </a:xfrm>
        </p:spPr>
        <p:txBody>
          <a:bodyPr/>
          <a:lstStyle/>
          <a:p>
            <a:pPr>
              <a:lnSpc>
                <a:spcPts val="3000"/>
              </a:lnSpc>
            </a:pPr>
            <a:r>
              <a:rPr lang="en-US"/>
              <a:t>A while back (in 2014) I wrote a C program which converts Fahrenheit to Celsius and then created an exe file of it. Let’s parse that exe file.</a:t>
            </a:r>
          </a:p>
        </p:txBody>
      </p:sp>
      <p:sp>
        <p:nvSpPr>
          <p:cNvPr id="4" name="Footer Placeholder 3">
            <a:extLst>
              <a:ext uri="{FF2B5EF4-FFF2-40B4-BE49-F238E27FC236}">
                <a16:creationId xmlns:a16="http://schemas.microsoft.com/office/drawing/2014/main" id="{EB35A001-4A5C-4364-B88E-18BCE63D5AFD}"/>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grpSp>
        <p:nvGrpSpPr>
          <p:cNvPr id="6" name="Group 5">
            <a:extLst>
              <a:ext uri="{FF2B5EF4-FFF2-40B4-BE49-F238E27FC236}">
                <a16:creationId xmlns:a16="http://schemas.microsoft.com/office/drawing/2014/main" id="{B8416217-5F5F-4F3C-BA09-9D732DD40984}"/>
              </a:ext>
            </a:extLst>
          </p:cNvPr>
          <p:cNvGrpSpPr/>
          <p:nvPr/>
        </p:nvGrpSpPr>
        <p:grpSpPr>
          <a:xfrm>
            <a:off x="1759251" y="2572720"/>
            <a:ext cx="6723313" cy="3142906"/>
            <a:chOff x="782858" y="1413160"/>
            <a:chExt cx="6723313" cy="3142906"/>
          </a:xfrm>
        </p:grpSpPr>
        <p:sp>
          <p:nvSpPr>
            <p:cNvPr id="7" name="Rectangle: Folded Corner 6">
              <a:extLst>
                <a:ext uri="{FF2B5EF4-FFF2-40B4-BE49-F238E27FC236}">
                  <a16:creationId xmlns:a16="http://schemas.microsoft.com/office/drawing/2014/main" id="{230EE97C-C916-4E8F-AA95-01A755DA3682}"/>
                </a:ext>
              </a:extLst>
            </p:cNvPr>
            <p:cNvSpPr/>
            <p:nvPr/>
          </p:nvSpPr>
          <p:spPr>
            <a:xfrm>
              <a:off x="782858" y="1598209"/>
              <a:ext cx="2475731" cy="1230283"/>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Fahrenheit-to-Celcius</a:t>
              </a:r>
              <a:br>
                <a:rPr lang="en-US">
                  <a:solidFill>
                    <a:schemeClr val="tx1"/>
                  </a:solidFill>
                </a:rPr>
              </a:br>
              <a:r>
                <a:rPr lang="en-US">
                  <a:solidFill>
                    <a:schemeClr val="tx1"/>
                  </a:solidFill>
                </a:rPr>
                <a:t>exe file</a:t>
              </a:r>
            </a:p>
          </p:txBody>
        </p:sp>
        <p:sp>
          <p:nvSpPr>
            <p:cNvPr id="8" name="Rectangle 7">
              <a:extLst>
                <a:ext uri="{FF2B5EF4-FFF2-40B4-BE49-F238E27FC236}">
                  <a16:creationId xmlns:a16="http://schemas.microsoft.com/office/drawing/2014/main" id="{08A23C73-36FC-408C-A3DB-93567F62E0A0}"/>
                </a:ext>
              </a:extLst>
            </p:cNvPr>
            <p:cNvSpPr/>
            <p:nvPr/>
          </p:nvSpPr>
          <p:spPr>
            <a:xfrm>
              <a:off x="4029075" y="1881274"/>
              <a:ext cx="914400" cy="6523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tool</a:t>
              </a:r>
            </a:p>
          </p:txBody>
        </p:sp>
        <p:cxnSp>
          <p:nvCxnSpPr>
            <p:cNvPr id="9" name="Straight Arrow Connector 8">
              <a:extLst>
                <a:ext uri="{FF2B5EF4-FFF2-40B4-BE49-F238E27FC236}">
                  <a16:creationId xmlns:a16="http://schemas.microsoft.com/office/drawing/2014/main" id="{DE14A6F1-1152-46E1-97A4-C8D28F7331EA}"/>
                </a:ext>
              </a:extLst>
            </p:cNvPr>
            <p:cNvCxnSpPr>
              <a:cxnSpLocks/>
              <a:stCxn id="7" idx="3"/>
              <a:endCxn id="8" idx="1"/>
            </p:cNvCxnSpPr>
            <p:nvPr/>
          </p:nvCxnSpPr>
          <p:spPr>
            <a:xfrm flipV="1">
              <a:off x="3258589" y="2207462"/>
              <a:ext cx="7704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Rectangle: Folded Corner 9">
              <a:extLst>
                <a:ext uri="{FF2B5EF4-FFF2-40B4-BE49-F238E27FC236}">
                  <a16:creationId xmlns:a16="http://schemas.microsoft.com/office/drawing/2014/main" id="{74E887DE-A4E0-4226-A70C-05136F9D4B9F}"/>
                </a:ext>
              </a:extLst>
            </p:cNvPr>
            <p:cNvSpPr/>
            <p:nvPr/>
          </p:nvSpPr>
          <p:spPr>
            <a:xfrm>
              <a:off x="3711623" y="3090083"/>
              <a:ext cx="1549303" cy="1465983"/>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schema</a:t>
              </a:r>
            </a:p>
            <a:p>
              <a:pPr algn="ctr"/>
              <a:r>
                <a:rPr lang="en-US">
                  <a:solidFill>
                    <a:schemeClr val="tx1"/>
                  </a:solidFill>
                </a:rPr>
                <a:t>for exe</a:t>
              </a:r>
            </a:p>
            <a:p>
              <a:pPr algn="ctr"/>
              <a:r>
                <a:rPr lang="en-US">
                  <a:solidFill>
                    <a:schemeClr val="tx1"/>
                  </a:solidFill>
                </a:rPr>
                <a:t>files</a:t>
              </a:r>
            </a:p>
          </p:txBody>
        </p:sp>
        <p:cxnSp>
          <p:nvCxnSpPr>
            <p:cNvPr id="11" name="Straight Arrow Connector 10">
              <a:extLst>
                <a:ext uri="{FF2B5EF4-FFF2-40B4-BE49-F238E27FC236}">
                  <a16:creationId xmlns:a16="http://schemas.microsoft.com/office/drawing/2014/main" id="{BD6B0D5A-7317-4A4C-8843-D74FBFECD5D9}"/>
                </a:ext>
              </a:extLst>
            </p:cNvPr>
            <p:cNvCxnSpPr>
              <a:cxnSpLocks/>
              <a:stCxn id="10" idx="0"/>
              <a:endCxn id="8" idx="2"/>
            </p:cNvCxnSpPr>
            <p:nvPr/>
          </p:nvCxnSpPr>
          <p:spPr>
            <a:xfrm flipV="1">
              <a:off x="4486275" y="2533650"/>
              <a:ext cx="0" cy="5564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CCFB299-D222-4BC1-A25D-88C97374BCAF}"/>
                </a:ext>
              </a:extLst>
            </p:cNvPr>
            <p:cNvCxnSpPr/>
            <p:nvPr/>
          </p:nvCxnSpPr>
          <p:spPr>
            <a:xfrm>
              <a:off x="4943475" y="2202872"/>
              <a:ext cx="7704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Rectangle: Folded Corner 12">
              <a:extLst>
                <a:ext uri="{FF2B5EF4-FFF2-40B4-BE49-F238E27FC236}">
                  <a16:creationId xmlns:a16="http://schemas.microsoft.com/office/drawing/2014/main" id="{E16650E3-CE6D-4926-A653-0B791FBD3914}"/>
                </a:ext>
              </a:extLst>
            </p:cNvPr>
            <p:cNvSpPr/>
            <p:nvPr/>
          </p:nvSpPr>
          <p:spPr>
            <a:xfrm>
              <a:off x="5713961" y="1413160"/>
              <a:ext cx="1792210" cy="159604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XML</a:t>
              </a:r>
            </a:p>
            <a:p>
              <a:pPr algn="ctr"/>
              <a:r>
                <a:rPr lang="en-US">
                  <a:solidFill>
                    <a:schemeClr val="tx1"/>
                  </a:solidFill>
                </a:rPr>
                <a:t>representation</a:t>
              </a:r>
            </a:p>
            <a:p>
              <a:pPr algn="ctr"/>
              <a:r>
                <a:rPr lang="en-US">
                  <a:solidFill>
                    <a:schemeClr val="tx1"/>
                  </a:solidFill>
                </a:rPr>
                <a:t>of the exe</a:t>
              </a:r>
            </a:p>
            <a:p>
              <a:pPr algn="ctr"/>
              <a:r>
                <a:rPr lang="en-US">
                  <a:solidFill>
                    <a:schemeClr val="tx1"/>
                  </a:solidFill>
                </a:rPr>
                <a:t>file</a:t>
              </a:r>
            </a:p>
          </p:txBody>
        </p:sp>
      </p:grpSp>
    </p:spTree>
    <p:extLst>
      <p:ext uri="{BB962C8B-B14F-4D97-AF65-F5344CB8AC3E}">
        <p14:creationId xmlns:p14="http://schemas.microsoft.com/office/powerpoint/2010/main" val="36850507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574997-17E8-43F5-B125-A79F5AC46B64}"/>
              </a:ext>
            </a:extLst>
          </p:cNvPr>
          <p:cNvSpPr/>
          <p:nvPr/>
        </p:nvSpPr>
        <p:spPr>
          <a:xfrm>
            <a:off x="1870128" y="3255171"/>
            <a:ext cx="7676828" cy="2862322"/>
          </a:xfrm>
          <a:prstGeom prst="rect">
            <a:avLst/>
          </a:prstGeom>
          <a:ln>
            <a:solidFill>
              <a:schemeClr val="bg1">
                <a:lumMod val="65000"/>
              </a:schemeClr>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"Relocations"</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"unsignedint16"</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"Size_of_header_in_paragraphs"</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"unsignedint16"</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"Extra_paragraphs_needed"</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"Minimum"</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"unsignedint16"</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"Maximum"</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"unsignedint16"</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&lt;/xs:complexType&gt;</a:t>
            </a:r>
            <a:br>
              <a:rPr lang="en-US">
                <a:solidFill>
                  <a:srgbClr val="000000"/>
                </a:solidFill>
                <a:highlight>
                  <a:srgbClr val="FFFFFF"/>
                </a:highlight>
              </a:rPr>
            </a:br>
            <a:r>
              <a:rPr lang="en-US">
                <a:solidFill>
                  <a:srgbClr val="003296"/>
                </a:solidFill>
                <a:highlight>
                  <a:srgbClr val="FFFFFF"/>
                </a:highlight>
              </a:rPr>
              <a:t>&lt;/xs:element&gt;</a:t>
            </a:r>
          </a:p>
        </p:txBody>
      </p:sp>
      <p:pic>
        <p:nvPicPr>
          <p:cNvPr id="3" name="Picture 2">
            <a:extLst>
              <a:ext uri="{FF2B5EF4-FFF2-40B4-BE49-F238E27FC236}">
                <a16:creationId xmlns:a16="http://schemas.microsoft.com/office/drawing/2014/main" id="{700EDE03-5FBC-418A-BD27-02EE6F4F11F1}"/>
              </a:ext>
            </a:extLst>
          </p:cNvPr>
          <p:cNvPicPr>
            <a:picLocks noChangeAspect="1"/>
          </p:cNvPicPr>
          <p:nvPr/>
        </p:nvPicPr>
        <p:blipFill rotWithShape="1">
          <a:blip r:embed="rId2"/>
          <a:srcRect t="15027" r="50000" b="76296"/>
          <a:stretch/>
        </p:blipFill>
        <p:spPr>
          <a:xfrm>
            <a:off x="2202450" y="2271770"/>
            <a:ext cx="6096000" cy="562026"/>
          </a:xfrm>
          <a:prstGeom prst="rect">
            <a:avLst/>
          </a:prstGeom>
        </p:spPr>
      </p:pic>
      <p:sp>
        <p:nvSpPr>
          <p:cNvPr id="4" name="Rectangle 3">
            <a:extLst>
              <a:ext uri="{FF2B5EF4-FFF2-40B4-BE49-F238E27FC236}">
                <a16:creationId xmlns:a16="http://schemas.microsoft.com/office/drawing/2014/main" id="{98FB440A-74A0-47F0-95C1-2B5959670C1B}"/>
              </a:ext>
            </a:extLst>
          </p:cNvPr>
          <p:cNvSpPr/>
          <p:nvPr/>
        </p:nvSpPr>
        <p:spPr>
          <a:xfrm>
            <a:off x="4482562" y="2481666"/>
            <a:ext cx="438150" cy="190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DE5379E1-C428-4201-A15B-2189AF1E15C0}"/>
              </a:ext>
            </a:extLst>
          </p:cNvPr>
          <p:cNvCxnSpPr>
            <a:cxnSpLocks/>
          </p:cNvCxnSpPr>
          <p:nvPr/>
        </p:nvCxnSpPr>
        <p:spPr>
          <a:xfrm flipV="1">
            <a:off x="4711162" y="824949"/>
            <a:ext cx="0" cy="16567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E870208-C4B4-4F28-9E1E-51A931A28F78}"/>
              </a:ext>
            </a:extLst>
          </p:cNvPr>
          <p:cNvSpPr txBox="1"/>
          <p:nvPr/>
        </p:nvSpPr>
        <p:spPr>
          <a:xfrm>
            <a:off x="4164631" y="455617"/>
            <a:ext cx="1263423" cy="369332"/>
          </a:xfrm>
          <a:prstGeom prst="rect">
            <a:avLst/>
          </a:prstGeom>
          <a:noFill/>
        </p:spPr>
        <p:txBody>
          <a:bodyPr wrap="none" rtlCol="0">
            <a:spAutoFit/>
          </a:bodyPr>
          <a:lstStyle/>
          <a:p>
            <a:r>
              <a:rPr lang="en-US"/>
              <a:t>Relocations</a:t>
            </a:r>
          </a:p>
        </p:txBody>
      </p:sp>
      <p:sp>
        <p:nvSpPr>
          <p:cNvPr id="7" name="Rectangle 6">
            <a:extLst>
              <a:ext uri="{FF2B5EF4-FFF2-40B4-BE49-F238E27FC236}">
                <a16:creationId xmlns:a16="http://schemas.microsoft.com/office/drawing/2014/main" id="{2F1048E6-5E21-4CB5-9D38-F1F0FA1A0538}"/>
              </a:ext>
            </a:extLst>
          </p:cNvPr>
          <p:cNvSpPr/>
          <p:nvPr/>
        </p:nvSpPr>
        <p:spPr>
          <a:xfrm>
            <a:off x="4939762" y="2481666"/>
            <a:ext cx="438150" cy="190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2E7322B9-55FC-4025-B18C-AD4B5C51DA99}"/>
              </a:ext>
            </a:extLst>
          </p:cNvPr>
          <p:cNvCxnSpPr>
            <a:cxnSpLocks/>
          </p:cNvCxnSpPr>
          <p:nvPr/>
        </p:nvCxnSpPr>
        <p:spPr>
          <a:xfrm flipH="1" flipV="1">
            <a:off x="5158837" y="1177079"/>
            <a:ext cx="9525" cy="13045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1E1A591-486F-4A06-80B3-4441D394126E}"/>
              </a:ext>
            </a:extLst>
          </p:cNvPr>
          <p:cNvSpPr txBox="1"/>
          <p:nvPr/>
        </p:nvSpPr>
        <p:spPr>
          <a:xfrm>
            <a:off x="4701637" y="807747"/>
            <a:ext cx="3085845" cy="369332"/>
          </a:xfrm>
          <a:prstGeom prst="rect">
            <a:avLst/>
          </a:prstGeom>
          <a:noFill/>
        </p:spPr>
        <p:txBody>
          <a:bodyPr wrap="none" rtlCol="0">
            <a:spAutoFit/>
          </a:bodyPr>
          <a:lstStyle/>
          <a:p>
            <a:r>
              <a:rPr lang="en-US"/>
              <a:t>Size_of_header_in_paragraphs</a:t>
            </a:r>
          </a:p>
        </p:txBody>
      </p:sp>
      <p:sp>
        <p:nvSpPr>
          <p:cNvPr id="10" name="Rectangle 9">
            <a:extLst>
              <a:ext uri="{FF2B5EF4-FFF2-40B4-BE49-F238E27FC236}">
                <a16:creationId xmlns:a16="http://schemas.microsoft.com/office/drawing/2014/main" id="{3CC14352-10B2-4904-830E-E75023E8002E}"/>
              </a:ext>
            </a:extLst>
          </p:cNvPr>
          <p:cNvSpPr/>
          <p:nvPr/>
        </p:nvSpPr>
        <p:spPr>
          <a:xfrm>
            <a:off x="5396962" y="2481666"/>
            <a:ext cx="438150" cy="190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BA15ED01-F22E-4085-AAC3-157FA98DFA4D}"/>
              </a:ext>
            </a:extLst>
          </p:cNvPr>
          <p:cNvCxnSpPr>
            <a:cxnSpLocks/>
          </p:cNvCxnSpPr>
          <p:nvPr/>
        </p:nvCxnSpPr>
        <p:spPr>
          <a:xfrm flipV="1">
            <a:off x="5625562" y="1584368"/>
            <a:ext cx="0" cy="8972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8D18F7F-ADF5-4018-927A-66967A48C065}"/>
              </a:ext>
            </a:extLst>
          </p:cNvPr>
          <p:cNvSpPr txBox="1"/>
          <p:nvPr/>
        </p:nvSpPr>
        <p:spPr>
          <a:xfrm>
            <a:off x="5141023" y="1215036"/>
            <a:ext cx="3758658" cy="369332"/>
          </a:xfrm>
          <a:prstGeom prst="rect">
            <a:avLst/>
          </a:prstGeom>
          <a:noFill/>
        </p:spPr>
        <p:txBody>
          <a:bodyPr wrap="none" rtlCol="0">
            <a:spAutoFit/>
          </a:bodyPr>
          <a:lstStyle/>
          <a:p>
            <a:r>
              <a:rPr lang="en-US"/>
              <a:t>Extra_paragraphs_needed (Minimum)</a:t>
            </a:r>
          </a:p>
        </p:txBody>
      </p:sp>
      <p:sp>
        <p:nvSpPr>
          <p:cNvPr id="13" name="Rectangle 12">
            <a:extLst>
              <a:ext uri="{FF2B5EF4-FFF2-40B4-BE49-F238E27FC236}">
                <a16:creationId xmlns:a16="http://schemas.microsoft.com/office/drawing/2014/main" id="{D36845D8-56AE-4E77-BD64-96729C4485E0}"/>
              </a:ext>
            </a:extLst>
          </p:cNvPr>
          <p:cNvSpPr/>
          <p:nvPr/>
        </p:nvSpPr>
        <p:spPr>
          <a:xfrm>
            <a:off x="5854162" y="2481666"/>
            <a:ext cx="438150" cy="190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00DF6C16-DD6D-443B-A9F3-54A008463C2E}"/>
              </a:ext>
            </a:extLst>
          </p:cNvPr>
          <p:cNvCxnSpPr/>
          <p:nvPr/>
        </p:nvCxnSpPr>
        <p:spPr>
          <a:xfrm flipV="1">
            <a:off x="6082762" y="1986366"/>
            <a:ext cx="0" cy="4953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BB0F185-9835-43DF-AB1F-6CADAF5024DA}"/>
              </a:ext>
            </a:extLst>
          </p:cNvPr>
          <p:cNvSpPr txBox="1"/>
          <p:nvPr/>
        </p:nvSpPr>
        <p:spPr>
          <a:xfrm>
            <a:off x="5598223" y="1664486"/>
            <a:ext cx="3791807" cy="369332"/>
          </a:xfrm>
          <a:prstGeom prst="rect">
            <a:avLst/>
          </a:prstGeom>
          <a:noFill/>
        </p:spPr>
        <p:txBody>
          <a:bodyPr wrap="none" rtlCol="0">
            <a:spAutoFit/>
          </a:bodyPr>
          <a:lstStyle/>
          <a:p>
            <a:r>
              <a:rPr lang="en-US"/>
              <a:t>Extra_paragraphs_needed (Maximum)</a:t>
            </a:r>
          </a:p>
        </p:txBody>
      </p:sp>
    </p:spTree>
    <p:extLst>
      <p:ext uri="{BB962C8B-B14F-4D97-AF65-F5344CB8AC3E}">
        <p14:creationId xmlns:p14="http://schemas.microsoft.com/office/powerpoint/2010/main" val="4272929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Folded Corner 2">
            <a:extLst>
              <a:ext uri="{FF2B5EF4-FFF2-40B4-BE49-F238E27FC236}">
                <a16:creationId xmlns:a16="http://schemas.microsoft.com/office/drawing/2014/main" id="{FB6B0422-79E7-46AB-B229-E4755C5961DE}"/>
              </a:ext>
            </a:extLst>
          </p:cNvPr>
          <p:cNvSpPr/>
          <p:nvPr/>
        </p:nvSpPr>
        <p:spPr>
          <a:xfrm>
            <a:off x="83601" y="1920861"/>
            <a:ext cx="2475731" cy="1230283"/>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Fahrenheit-to-Celcius</a:t>
            </a:r>
            <a:br>
              <a:rPr lang="en-US">
                <a:solidFill>
                  <a:schemeClr val="tx1"/>
                </a:solidFill>
              </a:rPr>
            </a:br>
            <a:r>
              <a:rPr lang="en-US">
                <a:solidFill>
                  <a:schemeClr val="tx1"/>
                </a:solidFill>
              </a:rPr>
              <a:t>exe file</a:t>
            </a:r>
          </a:p>
        </p:txBody>
      </p:sp>
      <p:sp>
        <p:nvSpPr>
          <p:cNvPr id="4" name="Rectangle 3">
            <a:extLst>
              <a:ext uri="{FF2B5EF4-FFF2-40B4-BE49-F238E27FC236}">
                <a16:creationId xmlns:a16="http://schemas.microsoft.com/office/drawing/2014/main" id="{EAD79401-54B4-4F10-94D7-4E5435340124}"/>
              </a:ext>
            </a:extLst>
          </p:cNvPr>
          <p:cNvSpPr/>
          <p:nvPr/>
        </p:nvSpPr>
        <p:spPr>
          <a:xfrm>
            <a:off x="3329818" y="2203926"/>
            <a:ext cx="914400" cy="6523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tool</a:t>
            </a:r>
          </a:p>
        </p:txBody>
      </p:sp>
      <p:cxnSp>
        <p:nvCxnSpPr>
          <p:cNvPr id="5" name="Straight Arrow Connector 4">
            <a:extLst>
              <a:ext uri="{FF2B5EF4-FFF2-40B4-BE49-F238E27FC236}">
                <a16:creationId xmlns:a16="http://schemas.microsoft.com/office/drawing/2014/main" id="{E54D606C-F0A3-41B3-B088-C880F96D83E4}"/>
              </a:ext>
            </a:extLst>
          </p:cNvPr>
          <p:cNvCxnSpPr>
            <a:cxnSpLocks/>
            <a:stCxn id="3" idx="3"/>
            <a:endCxn id="4" idx="1"/>
          </p:cNvCxnSpPr>
          <p:nvPr/>
        </p:nvCxnSpPr>
        <p:spPr>
          <a:xfrm flipV="1">
            <a:off x="2559332" y="2530114"/>
            <a:ext cx="7704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Rectangle: Folded Corner 5">
            <a:extLst>
              <a:ext uri="{FF2B5EF4-FFF2-40B4-BE49-F238E27FC236}">
                <a16:creationId xmlns:a16="http://schemas.microsoft.com/office/drawing/2014/main" id="{E9B56EB8-5948-48ED-A233-A3D5B04523D8}"/>
              </a:ext>
            </a:extLst>
          </p:cNvPr>
          <p:cNvSpPr/>
          <p:nvPr/>
        </p:nvSpPr>
        <p:spPr>
          <a:xfrm>
            <a:off x="3012366" y="3412736"/>
            <a:ext cx="1549303" cy="1167936"/>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schema</a:t>
            </a:r>
          </a:p>
          <a:p>
            <a:pPr algn="ctr"/>
            <a:r>
              <a:rPr lang="en-US">
                <a:solidFill>
                  <a:schemeClr val="tx1"/>
                </a:solidFill>
              </a:rPr>
              <a:t>for exe</a:t>
            </a:r>
          </a:p>
        </p:txBody>
      </p:sp>
      <p:cxnSp>
        <p:nvCxnSpPr>
          <p:cNvPr id="7" name="Straight Arrow Connector 6">
            <a:extLst>
              <a:ext uri="{FF2B5EF4-FFF2-40B4-BE49-F238E27FC236}">
                <a16:creationId xmlns:a16="http://schemas.microsoft.com/office/drawing/2014/main" id="{29428589-8AB8-4031-B541-BC8BCC6F6D1F}"/>
              </a:ext>
            </a:extLst>
          </p:cNvPr>
          <p:cNvCxnSpPr>
            <a:cxnSpLocks/>
            <a:stCxn id="6" idx="0"/>
            <a:endCxn id="4" idx="2"/>
          </p:cNvCxnSpPr>
          <p:nvPr/>
        </p:nvCxnSpPr>
        <p:spPr>
          <a:xfrm flipV="1">
            <a:off x="3787018" y="2856302"/>
            <a:ext cx="0" cy="5564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16A1BA4-9E81-48C0-A7AC-7889C3DBDE19}"/>
              </a:ext>
            </a:extLst>
          </p:cNvPr>
          <p:cNvCxnSpPr/>
          <p:nvPr/>
        </p:nvCxnSpPr>
        <p:spPr>
          <a:xfrm>
            <a:off x="4244218" y="2525524"/>
            <a:ext cx="7704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3A7BB16E-CFEE-49B0-A5E1-EC371D234F32}"/>
              </a:ext>
            </a:extLst>
          </p:cNvPr>
          <p:cNvSpPr/>
          <p:nvPr/>
        </p:nvSpPr>
        <p:spPr>
          <a:xfrm>
            <a:off x="5014704" y="2063859"/>
            <a:ext cx="7084307" cy="3416320"/>
          </a:xfrm>
          <a:prstGeom prst="rect">
            <a:avLst/>
          </a:prstGeom>
          <a:ln>
            <a:solidFill>
              <a:schemeClr val="bg1">
                <a:lumMod val="65000"/>
              </a:schemeClr>
            </a:solidFill>
          </a:ln>
        </p:spPr>
        <p:txBody>
          <a:bodyPr wrap="square">
            <a:spAutoFit/>
          </a:bodyPr>
          <a:lstStyle/>
          <a:p>
            <a:r>
              <a:rPr lang="en-US">
                <a:solidFill>
                  <a:srgbClr val="000096"/>
                </a:solidFill>
                <a:highlight>
                  <a:srgbClr val="FFFFFF"/>
                </a:highlight>
              </a:rPr>
              <a:t>&lt;Windows_Executable_File&gt;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&lt;DOS_Header&gt;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&lt;Signature&gt;</a:t>
            </a:r>
            <a:r>
              <a:rPr lang="en-US">
                <a:solidFill>
                  <a:srgbClr val="000000"/>
                </a:solidFill>
                <a:highlight>
                  <a:srgbClr val="FFFFFF"/>
                </a:highlight>
              </a:rPr>
              <a:t>MZ</a:t>
            </a:r>
            <a:r>
              <a:rPr lang="en-US">
                <a:solidFill>
                  <a:srgbClr val="000096"/>
                </a:solidFill>
                <a:highlight>
                  <a:srgbClr val="FFFFFF"/>
                </a:highlight>
              </a:rPr>
              <a:t>&lt;/Signature&gt;</a:t>
            </a:r>
          </a:p>
          <a:p>
            <a:r>
              <a:rPr lang="en-US">
                <a:solidFill>
                  <a:srgbClr val="000096"/>
                </a:solidFill>
                <a:highlight>
                  <a:srgbClr val="FFFFFF"/>
                </a:highlight>
              </a:rPr>
              <a:t>        &lt;Bytes_on_last_page_of_file&gt;</a:t>
            </a:r>
            <a:r>
              <a:rPr lang="en-US">
                <a:solidFill>
                  <a:srgbClr val="000000"/>
                </a:solidFill>
                <a:highlight>
                  <a:srgbClr val="FFFFFF"/>
                </a:highlight>
              </a:rPr>
              <a:t>144</a:t>
            </a:r>
            <a:r>
              <a:rPr lang="en-US">
                <a:solidFill>
                  <a:srgbClr val="000096"/>
                </a:solidFill>
                <a:highlight>
                  <a:srgbClr val="FFFFFF"/>
                </a:highlight>
              </a:rPr>
              <a:t>&lt;/Bytes_on_last_page_of_file&gt;</a:t>
            </a:r>
          </a:p>
          <a:p>
            <a:r>
              <a:rPr lang="fr-FR">
                <a:solidFill>
                  <a:srgbClr val="000096"/>
                </a:solidFill>
                <a:highlight>
                  <a:srgbClr val="FFFFFF"/>
                </a:highlight>
              </a:rPr>
              <a:t>        &lt;Pages_in_file&gt;</a:t>
            </a:r>
            <a:r>
              <a:rPr lang="fr-FR">
                <a:solidFill>
                  <a:srgbClr val="000000"/>
                </a:solidFill>
                <a:highlight>
                  <a:srgbClr val="FFFFFF"/>
                </a:highlight>
              </a:rPr>
              <a:t>3</a:t>
            </a:r>
            <a:r>
              <a:rPr lang="fr-FR">
                <a:solidFill>
                  <a:srgbClr val="000096"/>
                </a:solidFill>
                <a:highlight>
                  <a:srgbClr val="FFFFFF"/>
                </a:highlight>
              </a:rPr>
              <a:t>&lt;/Pages_in_file&gt;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&lt;Relocations&gt;</a:t>
            </a:r>
            <a:r>
              <a:rPr lang="en-US">
                <a:solidFill>
                  <a:srgbClr val="000000"/>
                </a:solidFill>
                <a:highlight>
                  <a:srgbClr val="FFFFFF"/>
                </a:highlight>
              </a:rPr>
              <a:t>0</a:t>
            </a:r>
            <a:r>
              <a:rPr lang="en-US">
                <a:solidFill>
                  <a:srgbClr val="000096"/>
                </a:solidFill>
                <a:highlight>
                  <a:srgbClr val="FFFFFF"/>
                </a:highlight>
              </a:rPr>
              <a:t>&lt;/Relocations&gt;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&lt;Size_of_header_in_paragraphs&gt;</a:t>
            </a:r>
            <a:r>
              <a:rPr lang="en-US">
                <a:solidFill>
                  <a:srgbClr val="000000"/>
                </a:solidFill>
                <a:highlight>
                  <a:srgbClr val="FFFFFF"/>
                </a:highlight>
              </a:rPr>
              <a:t>4</a:t>
            </a:r>
            <a:r>
              <a:rPr lang="en-US">
                <a:solidFill>
                  <a:srgbClr val="000096"/>
                </a:solidFill>
                <a:highlight>
                  <a:srgbClr val="FFFFFF"/>
                </a:highlight>
              </a:rPr>
              <a:t>&lt;/Size_of_header_in_paragraphs&gt;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&lt;Extra_paragraphs_needed&gt;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&lt;Minimum&gt;</a:t>
            </a:r>
            <a:r>
              <a:rPr lang="en-US">
                <a:solidFill>
                  <a:srgbClr val="000000"/>
                </a:solidFill>
                <a:highlight>
                  <a:srgbClr val="FFFFFF"/>
                </a:highlight>
              </a:rPr>
              <a:t>0</a:t>
            </a:r>
            <a:r>
              <a:rPr lang="en-US">
                <a:solidFill>
                  <a:srgbClr val="000096"/>
                </a:solidFill>
                <a:highlight>
                  <a:srgbClr val="FFFFFF"/>
                </a:highlight>
              </a:rPr>
              <a:t>&lt;/Minimum&gt;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&lt;Maximum&gt;</a:t>
            </a:r>
            <a:r>
              <a:rPr lang="en-US">
                <a:solidFill>
                  <a:srgbClr val="000000"/>
                </a:solidFill>
                <a:highlight>
                  <a:srgbClr val="FFFFFF"/>
                </a:highlight>
              </a:rPr>
              <a:t>65535</a:t>
            </a:r>
            <a:r>
              <a:rPr lang="en-US">
                <a:solidFill>
                  <a:srgbClr val="000096"/>
                </a:solidFill>
                <a:highlight>
                  <a:srgbClr val="FFFFFF"/>
                </a:highlight>
              </a:rPr>
              <a:t>&lt;/Maximum&gt;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&lt;/Extra_paragraphs_needed&gt;</a:t>
            </a:r>
          </a:p>
          <a:p>
            <a:endParaRPr lang="en-US">
              <a:solidFill>
                <a:srgbClr val="000096"/>
              </a:solidFill>
              <a:highlight>
                <a:srgbClr val="FFFFFF"/>
              </a:highlight>
            </a:endParaRPr>
          </a:p>
        </p:txBody>
      </p:sp>
      <p:sp>
        <p:nvSpPr>
          <p:cNvPr id="9" name="Footer Placeholder 3">
            <a:extLst>
              <a:ext uri="{FF2B5EF4-FFF2-40B4-BE49-F238E27FC236}">
                <a16:creationId xmlns:a16="http://schemas.microsoft.com/office/drawing/2014/main" id="{4941578E-FC1A-46D8-9421-E59D2C5CAA85}"/>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1103761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F588AC-0B0A-4F76-B58A-C0C6AE1B8452}"/>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18" name="Rectangle 17">
            <a:extLst>
              <a:ext uri="{FF2B5EF4-FFF2-40B4-BE49-F238E27FC236}">
                <a16:creationId xmlns:a16="http://schemas.microsoft.com/office/drawing/2014/main" id="{4B8599E0-1BFC-43C1-834F-7B8C1A87DE78}"/>
              </a:ext>
            </a:extLst>
          </p:cNvPr>
          <p:cNvSpPr/>
          <p:nvPr/>
        </p:nvSpPr>
        <p:spPr>
          <a:xfrm>
            <a:off x="6419850" y="2171700"/>
            <a:ext cx="438150" cy="190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289EFB62-C389-4EB6-927A-F9836FDBA15D}"/>
              </a:ext>
            </a:extLst>
          </p:cNvPr>
          <p:cNvCxnSpPr>
            <a:cxnSpLocks/>
          </p:cNvCxnSpPr>
          <p:nvPr/>
        </p:nvCxnSpPr>
        <p:spPr>
          <a:xfrm flipV="1">
            <a:off x="6648450" y="1351893"/>
            <a:ext cx="527265" cy="8198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450C5A5-AD1B-440D-9029-32FEB10C85B8}"/>
              </a:ext>
            </a:extLst>
          </p:cNvPr>
          <p:cNvSpPr txBox="1"/>
          <p:nvPr/>
        </p:nvSpPr>
        <p:spPr>
          <a:xfrm>
            <a:off x="6655252" y="982561"/>
            <a:ext cx="2470997" cy="369332"/>
          </a:xfrm>
          <a:prstGeom prst="rect">
            <a:avLst/>
          </a:prstGeom>
          <a:noFill/>
        </p:spPr>
        <p:txBody>
          <a:bodyPr wrap="none" rtlCol="0">
            <a:spAutoFit/>
          </a:bodyPr>
          <a:lstStyle/>
          <a:p>
            <a:r>
              <a:rPr lang="en-US"/>
              <a:t>Initial_relative_SS_value</a:t>
            </a:r>
          </a:p>
        </p:txBody>
      </p:sp>
      <p:sp>
        <p:nvSpPr>
          <p:cNvPr id="21" name="Rectangle 20">
            <a:extLst>
              <a:ext uri="{FF2B5EF4-FFF2-40B4-BE49-F238E27FC236}">
                <a16:creationId xmlns:a16="http://schemas.microsoft.com/office/drawing/2014/main" id="{02164E93-87BE-44A5-92C6-ABD49CAAAF81}"/>
              </a:ext>
            </a:extLst>
          </p:cNvPr>
          <p:cNvSpPr/>
          <p:nvPr/>
        </p:nvSpPr>
        <p:spPr>
          <a:xfrm>
            <a:off x="3219450" y="2333625"/>
            <a:ext cx="438150" cy="190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B309CEB5-2182-4719-BD67-75DDEB9F899B}"/>
              </a:ext>
            </a:extLst>
          </p:cNvPr>
          <p:cNvCxnSpPr>
            <a:cxnSpLocks/>
          </p:cNvCxnSpPr>
          <p:nvPr/>
        </p:nvCxnSpPr>
        <p:spPr>
          <a:xfrm flipV="1">
            <a:off x="3448050" y="495933"/>
            <a:ext cx="0" cy="18376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C2C0D24-B04C-4564-97FF-00908A958E1B}"/>
              </a:ext>
            </a:extLst>
          </p:cNvPr>
          <p:cNvSpPr txBox="1"/>
          <p:nvPr/>
        </p:nvSpPr>
        <p:spPr>
          <a:xfrm>
            <a:off x="2901519" y="126601"/>
            <a:ext cx="1667251" cy="369332"/>
          </a:xfrm>
          <a:prstGeom prst="rect">
            <a:avLst/>
          </a:prstGeom>
          <a:noFill/>
        </p:spPr>
        <p:txBody>
          <a:bodyPr wrap="none" rtlCol="0">
            <a:spAutoFit/>
          </a:bodyPr>
          <a:lstStyle/>
          <a:p>
            <a:r>
              <a:rPr lang="en-US"/>
              <a:t>Initial_SP_value</a:t>
            </a:r>
          </a:p>
        </p:txBody>
      </p:sp>
      <p:sp>
        <p:nvSpPr>
          <p:cNvPr id="24" name="Rectangle 23">
            <a:extLst>
              <a:ext uri="{FF2B5EF4-FFF2-40B4-BE49-F238E27FC236}">
                <a16:creationId xmlns:a16="http://schemas.microsoft.com/office/drawing/2014/main" id="{9AA42711-FD76-4BB2-84F0-A46A9433729F}"/>
              </a:ext>
            </a:extLst>
          </p:cNvPr>
          <p:cNvSpPr/>
          <p:nvPr/>
        </p:nvSpPr>
        <p:spPr>
          <a:xfrm>
            <a:off x="3676650" y="2333625"/>
            <a:ext cx="438150" cy="190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069B7599-9BF6-4BF9-BBEE-8A852E22B179}"/>
              </a:ext>
            </a:extLst>
          </p:cNvPr>
          <p:cNvCxnSpPr>
            <a:cxnSpLocks/>
          </p:cNvCxnSpPr>
          <p:nvPr/>
        </p:nvCxnSpPr>
        <p:spPr>
          <a:xfrm flipH="1" flipV="1">
            <a:off x="3895725" y="937601"/>
            <a:ext cx="0" cy="13960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6906BF9-2A8B-481B-81FF-42E010E623D6}"/>
              </a:ext>
            </a:extLst>
          </p:cNvPr>
          <p:cNvSpPr txBox="1"/>
          <p:nvPr/>
        </p:nvSpPr>
        <p:spPr>
          <a:xfrm>
            <a:off x="3438525" y="568269"/>
            <a:ext cx="1141146" cy="369332"/>
          </a:xfrm>
          <a:prstGeom prst="rect">
            <a:avLst/>
          </a:prstGeom>
          <a:noFill/>
        </p:spPr>
        <p:txBody>
          <a:bodyPr wrap="none" rtlCol="0">
            <a:spAutoFit/>
          </a:bodyPr>
          <a:lstStyle/>
          <a:p>
            <a:r>
              <a:rPr lang="en-US"/>
              <a:t>Checksum</a:t>
            </a:r>
          </a:p>
        </p:txBody>
      </p:sp>
      <p:sp>
        <p:nvSpPr>
          <p:cNvPr id="27" name="Rectangle 26">
            <a:extLst>
              <a:ext uri="{FF2B5EF4-FFF2-40B4-BE49-F238E27FC236}">
                <a16:creationId xmlns:a16="http://schemas.microsoft.com/office/drawing/2014/main" id="{546E5EF3-EE96-4A55-9C32-4C5A49E42619}"/>
              </a:ext>
            </a:extLst>
          </p:cNvPr>
          <p:cNvSpPr/>
          <p:nvPr/>
        </p:nvSpPr>
        <p:spPr>
          <a:xfrm>
            <a:off x="4133850" y="2333625"/>
            <a:ext cx="438150" cy="190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3D8023B4-9FDF-40DD-A301-C806BB768A55}"/>
              </a:ext>
            </a:extLst>
          </p:cNvPr>
          <p:cNvCxnSpPr>
            <a:cxnSpLocks/>
          </p:cNvCxnSpPr>
          <p:nvPr/>
        </p:nvCxnSpPr>
        <p:spPr>
          <a:xfrm flipH="1" flipV="1">
            <a:off x="4352925" y="1354520"/>
            <a:ext cx="0" cy="9791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416CABC-8B9D-4250-893D-A305C42A9660}"/>
              </a:ext>
            </a:extLst>
          </p:cNvPr>
          <p:cNvSpPr txBox="1"/>
          <p:nvPr/>
        </p:nvSpPr>
        <p:spPr>
          <a:xfrm>
            <a:off x="3895725" y="951869"/>
            <a:ext cx="1619161" cy="369332"/>
          </a:xfrm>
          <a:prstGeom prst="rect">
            <a:avLst/>
          </a:prstGeom>
          <a:noFill/>
        </p:spPr>
        <p:txBody>
          <a:bodyPr wrap="none" rtlCol="0">
            <a:spAutoFit/>
          </a:bodyPr>
          <a:lstStyle/>
          <a:p>
            <a:r>
              <a:rPr lang="en-US"/>
              <a:t>Initial_IP_value</a:t>
            </a:r>
          </a:p>
        </p:txBody>
      </p:sp>
      <p:sp>
        <p:nvSpPr>
          <p:cNvPr id="30" name="Rectangle 29">
            <a:extLst>
              <a:ext uri="{FF2B5EF4-FFF2-40B4-BE49-F238E27FC236}">
                <a16:creationId xmlns:a16="http://schemas.microsoft.com/office/drawing/2014/main" id="{7A5B7976-7699-4977-86BB-C30FF087FEFE}"/>
              </a:ext>
            </a:extLst>
          </p:cNvPr>
          <p:cNvSpPr/>
          <p:nvPr/>
        </p:nvSpPr>
        <p:spPr>
          <a:xfrm>
            <a:off x="4591050" y="2333625"/>
            <a:ext cx="438150" cy="190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45C0CD18-7DDB-4782-ACD6-54FF44BB4B18}"/>
              </a:ext>
            </a:extLst>
          </p:cNvPr>
          <p:cNvCxnSpPr>
            <a:cxnSpLocks/>
          </p:cNvCxnSpPr>
          <p:nvPr/>
        </p:nvCxnSpPr>
        <p:spPr>
          <a:xfrm flipV="1">
            <a:off x="4819650" y="1704802"/>
            <a:ext cx="0" cy="6288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AB0F545-48B3-4330-AEF9-09A9747ADE0E}"/>
              </a:ext>
            </a:extLst>
          </p:cNvPr>
          <p:cNvSpPr txBox="1"/>
          <p:nvPr/>
        </p:nvSpPr>
        <p:spPr>
          <a:xfrm>
            <a:off x="4335111" y="1335470"/>
            <a:ext cx="2488630" cy="369332"/>
          </a:xfrm>
          <a:prstGeom prst="rect">
            <a:avLst/>
          </a:prstGeom>
          <a:noFill/>
        </p:spPr>
        <p:txBody>
          <a:bodyPr wrap="none" rtlCol="0">
            <a:spAutoFit/>
          </a:bodyPr>
          <a:lstStyle/>
          <a:p>
            <a:r>
              <a:rPr lang="en-US"/>
              <a:t>Initial_relative_CS_value</a:t>
            </a:r>
          </a:p>
        </p:txBody>
      </p:sp>
      <p:sp>
        <p:nvSpPr>
          <p:cNvPr id="33" name="Footer Placeholder 3">
            <a:extLst>
              <a:ext uri="{FF2B5EF4-FFF2-40B4-BE49-F238E27FC236}">
                <a16:creationId xmlns:a16="http://schemas.microsoft.com/office/drawing/2014/main" id="{03A6E385-030A-45B0-B92C-3E2243F89012}"/>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9699492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7D536-D07B-439B-94FA-2961A5DE1DCF}"/>
              </a:ext>
            </a:extLst>
          </p:cNvPr>
          <p:cNvSpPr/>
          <p:nvPr/>
        </p:nvSpPr>
        <p:spPr>
          <a:xfrm>
            <a:off x="2279941" y="3972756"/>
            <a:ext cx="6901912" cy="1477328"/>
          </a:xfrm>
          <a:prstGeom prst="rect">
            <a:avLst/>
          </a:prstGeom>
          <a:ln>
            <a:solidFill>
              <a:schemeClr val="bg1">
                <a:lumMod val="65000"/>
              </a:schemeClr>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"Initial_relative_SS_value"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"unsignedint16"</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"Initial_SP_value"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"unsignedint16"</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"Checksum"</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"unsignedint16"</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"Initial_IP_value"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"unsignedint16"</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"Initial_relative_CS_value"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"unsignedint16"</a:t>
            </a:r>
            <a:r>
              <a:rPr lang="en-US">
                <a:solidFill>
                  <a:srgbClr val="F5844C"/>
                </a:solidFill>
                <a:highlight>
                  <a:srgbClr val="FFFFFF"/>
                </a:highlight>
              </a:rPr>
              <a:t> </a:t>
            </a:r>
            <a:r>
              <a:rPr lang="en-US">
                <a:solidFill>
                  <a:srgbClr val="000096"/>
                </a:solidFill>
                <a:highlight>
                  <a:srgbClr val="FFFFFF"/>
                </a:highlight>
              </a:rPr>
              <a:t>/&gt;</a:t>
            </a:r>
          </a:p>
        </p:txBody>
      </p:sp>
      <p:pic>
        <p:nvPicPr>
          <p:cNvPr id="3" name="Picture 2">
            <a:extLst>
              <a:ext uri="{FF2B5EF4-FFF2-40B4-BE49-F238E27FC236}">
                <a16:creationId xmlns:a16="http://schemas.microsoft.com/office/drawing/2014/main" id="{392B5111-5C17-4BCB-A117-3DEDC39FACAD}"/>
              </a:ext>
            </a:extLst>
          </p:cNvPr>
          <p:cNvPicPr>
            <a:picLocks noChangeAspect="1"/>
          </p:cNvPicPr>
          <p:nvPr/>
        </p:nvPicPr>
        <p:blipFill rotWithShape="1">
          <a:blip r:embed="rId2"/>
          <a:srcRect t="15027" r="50000" b="73784"/>
          <a:stretch/>
        </p:blipFill>
        <p:spPr>
          <a:xfrm>
            <a:off x="2279941" y="2876204"/>
            <a:ext cx="6096000" cy="724731"/>
          </a:xfrm>
          <a:prstGeom prst="rect">
            <a:avLst/>
          </a:prstGeom>
        </p:spPr>
      </p:pic>
      <p:sp>
        <p:nvSpPr>
          <p:cNvPr id="4" name="Rectangle 3">
            <a:extLst>
              <a:ext uri="{FF2B5EF4-FFF2-40B4-BE49-F238E27FC236}">
                <a16:creationId xmlns:a16="http://schemas.microsoft.com/office/drawing/2014/main" id="{F55D3308-FB52-4B5A-8BD0-0404DF3C8FF0}"/>
              </a:ext>
            </a:extLst>
          </p:cNvPr>
          <p:cNvSpPr/>
          <p:nvPr/>
        </p:nvSpPr>
        <p:spPr>
          <a:xfrm>
            <a:off x="6388853" y="3086100"/>
            <a:ext cx="438150" cy="190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5EFF4532-D8DA-4DAD-9EE6-0645906D1587}"/>
              </a:ext>
            </a:extLst>
          </p:cNvPr>
          <p:cNvCxnSpPr>
            <a:cxnSpLocks/>
          </p:cNvCxnSpPr>
          <p:nvPr/>
        </p:nvCxnSpPr>
        <p:spPr>
          <a:xfrm flipV="1">
            <a:off x="6617453" y="2266293"/>
            <a:ext cx="527265" cy="8198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B354C54-F8F4-412C-8CEC-3BCABC7604B3}"/>
              </a:ext>
            </a:extLst>
          </p:cNvPr>
          <p:cNvSpPr txBox="1"/>
          <p:nvPr/>
        </p:nvSpPr>
        <p:spPr>
          <a:xfrm>
            <a:off x="6624255" y="1896961"/>
            <a:ext cx="2470997" cy="369332"/>
          </a:xfrm>
          <a:prstGeom prst="rect">
            <a:avLst/>
          </a:prstGeom>
          <a:noFill/>
        </p:spPr>
        <p:txBody>
          <a:bodyPr wrap="none" rtlCol="0">
            <a:spAutoFit/>
          </a:bodyPr>
          <a:lstStyle/>
          <a:p>
            <a:r>
              <a:rPr lang="en-US"/>
              <a:t>Initial_relative_SS_value</a:t>
            </a:r>
          </a:p>
        </p:txBody>
      </p:sp>
      <p:sp>
        <p:nvSpPr>
          <p:cNvPr id="7" name="Rectangle 6">
            <a:extLst>
              <a:ext uri="{FF2B5EF4-FFF2-40B4-BE49-F238E27FC236}">
                <a16:creationId xmlns:a16="http://schemas.microsoft.com/office/drawing/2014/main" id="{4E2ED218-98FB-4679-ABF5-2192822ECA0A}"/>
              </a:ext>
            </a:extLst>
          </p:cNvPr>
          <p:cNvSpPr/>
          <p:nvPr/>
        </p:nvSpPr>
        <p:spPr>
          <a:xfrm>
            <a:off x="3188453" y="3248025"/>
            <a:ext cx="438150" cy="190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4A9E88E7-7F1C-462B-8DF8-83B658E1CFE2}"/>
              </a:ext>
            </a:extLst>
          </p:cNvPr>
          <p:cNvCxnSpPr>
            <a:cxnSpLocks/>
          </p:cNvCxnSpPr>
          <p:nvPr/>
        </p:nvCxnSpPr>
        <p:spPr>
          <a:xfrm flipV="1">
            <a:off x="3417053" y="1410333"/>
            <a:ext cx="0" cy="18376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020BE41-0527-442D-BBDC-145354121BD5}"/>
              </a:ext>
            </a:extLst>
          </p:cNvPr>
          <p:cNvSpPr txBox="1"/>
          <p:nvPr/>
        </p:nvSpPr>
        <p:spPr>
          <a:xfrm>
            <a:off x="2870522" y="1041001"/>
            <a:ext cx="1667251" cy="369332"/>
          </a:xfrm>
          <a:prstGeom prst="rect">
            <a:avLst/>
          </a:prstGeom>
          <a:noFill/>
        </p:spPr>
        <p:txBody>
          <a:bodyPr wrap="none" rtlCol="0">
            <a:spAutoFit/>
          </a:bodyPr>
          <a:lstStyle/>
          <a:p>
            <a:r>
              <a:rPr lang="en-US"/>
              <a:t>Initial_SP_value</a:t>
            </a:r>
          </a:p>
        </p:txBody>
      </p:sp>
      <p:sp>
        <p:nvSpPr>
          <p:cNvPr id="10" name="Rectangle 9">
            <a:extLst>
              <a:ext uri="{FF2B5EF4-FFF2-40B4-BE49-F238E27FC236}">
                <a16:creationId xmlns:a16="http://schemas.microsoft.com/office/drawing/2014/main" id="{3C56B7FE-A6BD-485A-BD8A-5962AC34BAD8}"/>
              </a:ext>
            </a:extLst>
          </p:cNvPr>
          <p:cNvSpPr/>
          <p:nvPr/>
        </p:nvSpPr>
        <p:spPr>
          <a:xfrm>
            <a:off x="3645653" y="3248025"/>
            <a:ext cx="438150" cy="190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F5FFC742-3A81-424B-959F-450626788F32}"/>
              </a:ext>
            </a:extLst>
          </p:cNvPr>
          <p:cNvCxnSpPr>
            <a:cxnSpLocks/>
          </p:cNvCxnSpPr>
          <p:nvPr/>
        </p:nvCxnSpPr>
        <p:spPr>
          <a:xfrm flipH="1" flipV="1">
            <a:off x="3864728" y="1852001"/>
            <a:ext cx="0" cy="13960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58274E1-2E98-4471-A181-349299BED845}"/>
              </a:ext>
            </a:extLst>
          </p:cNvPr>
          <p:cNvSpPr txBox="1"/>
          <p:nvPr/>
        </p:nvSpPr>
        <p:spPr>
          <a:xfrm>
            <a:off x="3407528" y="1482669"/>
            <a:ext cx="1141146" cy="369332"/>
          </a:xfrm>
          <a:prstGeom prst="rect">
            <a:avLst/>
          </a:prstGeom>
          <a:noFill/>
        </p:spPr>
        <p:txBody>
          <a:bodyPr wrap="none" rtlCol="0">
            <a:spAutoFit/>
          </a:bodyPr>
          <a:lstStyle/>
          <a:p>
            <a:r>
              <a:rPr lang="en-US"/>
              <a:t>Checksum</a:t>
            </a:r>
          </a:p>
        </p:txBody>
      </p:sp>
      <p:sp>
        <p:nvSpPr>
          <p:cNvPr id="13" name="Rectangle 12">
            <a:extLst>
              <a:ext uri="{FF2B5EF4-FFF2-40B4-BE49-F238E27FC236}">
                <a16:creationId xmlns:a16="http://schemas.microsoft.com/office/drawing/2014/main" id="{8AE99DAB-D16C-445B-A17B-5545EC6E1A3C}"/>
              </a:ext>
            </a:extLst>
          </p:cNvPr>
          <p:cNvSpPr/>
          <p:nvPr/>
        </p:nvSpPr>
        <p:spPr>
          <a:xfrm>
            <a:off x="4102853" y="3248025"/>
            <a:ext cx="438150" cy="190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DFD4A450-F6BA-49B7-ACBB-7A6FFAABC60B}"/>
              </a:ext>
            </a:extLst>
          </p:cNvPr>
          <p:cNvCxnSpPr>
            <a:cxnSpLocks/>
          </p:cNvCxnSpPr>
          <p:nvPr/>
        </p:nvCxnSpPr>
        <p:spPr>
          <a:xfrm flipH="1" flipV="1">
            <a:off x="4321928" y="2268920"/>
            <a:ext cx="0" cy="9791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862166E-3F58-4D6C-9B8B-70702066AC38}"/>
              </a:ext>
            </a:extLst>
          </p:cNvPr>
          <p:cNvSpPr txBox="1"/>
          <p:nvPr/>
        </p:nvSpPr>
        <p:spPr>
          <a:xfrm>
            <a:off x="3864728" y="1866269"/>
            <a:ext cx="1619161" cy="369332"/>
          </a:xfrm>
          <a:prstGeom prst="rect">
            <a:avLst/>
          </a:prstGeom>
          <a:noFill/>
        </p:spPr>
        <p:txBody>
          <a:bodyPr wrap="none" rtlCol="0">
            <a:spAutoFit/>
          </a:bodyPr>
          <a:lstStyle/>
          <a:p>
            <a:r>
              <a:rPr lang="en-US"/>
              <a:t>Initial_IP_value</a:t>
            </a:r>
          </a:p>
        </p:txBody>
      </p:sp>
      <p:sp>
        <p:nvSpPr>
          <p:cNvPr id="16" name="Rectangle 15">
            <a:extLst>
              <a:ext uri="{FF2B5EF4-FFF2-40B4-BE49-F238E27FC236}">
                <a16:creationId xmlns:a16="http://schemas.microsoft.com/office/drawing/2014/main" id="{28520AAD-FB91-4647-AEA9-61F5EFD5288F}"/>
              </a:ext>
            </a:extLst>
          </p:cNvPr>
          <p:cNvSpPr/>
          <p:nvPr/>
        </p:nvSpPr>
        <p:spPr>
          <a:xfrm>
            <a:off x="4560053" y="3248025"/>
            <a:ext cx="438150" cy="190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C5BB5F35-5045-43B2-8401-9D1176FB9ACC}"/>
              </a:ext>
            </a:extLst>
          </p:cNvPr>
          <p:cNvCxnSpPr>
            <a:cxnSpLocks/>
          </p:cNvCxnSpPr>
          <p:nvPr/>
        </p:nvCxnSpPr>
        <p:spPr>
          <a:xfrm flipV="1">
            <a:off x="4788653" y="2619202"/>
            <a:ext cx="0" cy="6288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7CC3A08-B72C-4F4F-B4F6-44C791F0CA84}"/>
              </a:ext>
            </a:extLst>
          </p:cNvPr>
          <p:cNvSpPr txBox="1"/>
          <p:nvPr/>
        </p:nvSpPr>
        <p:spPr>
          <a:xfrm>
            <a:off x="4304114" y="2249870"/>
            <a:ext cx="2488630" cy="369332"/>
          </a:xfrm>
          <a:prstGeom prst="rect">
            <a:avLst/>
          </a:prstGeom>
          <a:noFill/>
        </p:spPr>
        <p:txBody>
          <a:bodyPr wrap="none" rtlCol="0">
            <a:spAutoFit/>
          </a:bodyPr>
          <a:lstStyle/>
          <a:p>
            <a:r>
              <a:rPr lang="en-US"/>
              <a:t>Initial_relative_CS_value</a:t>
            </a:r>
          </a:p>
        </p:txBody>
      </p:sp>
      <p:sp>
        <p:nvSpPr>
          <p:cNvPr id="19" name="Footer Placeholder 3">
            <a:extLst>
              <a:ext uri="{FF2B5EF4-FFF2-40B4-BE49-F238E27FC236}">
                <a16:creationId xmlns:a16="http://schemas.microsoft.com/office/drawing/2014/main" id="{0E6B93C9-0D8D-4652-B210-AC1BF3DB4E04}"/>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7453176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Folded Corner 2">
            <a:extLst>
              <a:ext uri="{FF2B5EF4-FFF2-40B4-BE49-F238E27FC236}">
                <a16:creationId xmlns:a16="http://schemas.microsoft.com/office/drawing/2014/main" id="{FB6B0422-79E7-46AB-B229-E4755C5961DE}"/>
              </a:ext>
            </a:extLst>
          </p:cNvPr>
          <p:cNvSpPr/>
          <p:nvPr/>
        </p:nvSpPr>
        <p:spPr>
          <a:xfrm>
            <a:off x="83601" y="1207939"/>
            <a:ext cx="2475731" cy="1230283"/>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Fahrenheit-to-Celcius</a:t>
            </a:r>
            <a:br>
              <a:rPr lang="en-US">
                <a:solidFill>
                  <a:schemeClr val="tx1"/>
                </a:solidFill>
              </a:rPr>
            </a:br>
            <a:r>
              <a:rPr lang="en-US">
                <a:solidFill>
                  <a:schemeClr val="tx1"/>
                </a:solidFill>
              </a:rPr>
              <a:t>exe file</a:t>
            </a:r>
          </a:p>
        </p:txBody>
      </p:sp>
      <p:sp>
        <p:nvSpPr>
          <p:cNvPr id="4" name="Rectangle 3">
            <a:extLst>
              <a:ext uri="{FF2B5EF4-FFF2-40B4-BE49-F238E27FC236}">
                <a16:creationId xmlns:a16="http://schemas.microsoft.com/office/drawing/2014/main" id="{EAD79401-54B4-4F10-94D7-4E5435340124}"/>
              </a:ext>
            </a:extLst>
          </p:cNvPr>
          <p:cNvSpPr/>
          <p:nvPr/>
        </p:nvSpPr>
        <p:spPr>
          <a:xfrm>
            <a:off x="3329818" y="1491004"/>
            <a:ext cx="914400" cy="6523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tool</a:t>
            </a:r>
          </a:p>
        </p:txBody>
      </p:sp>
      <p:cxnSp>
        <p:nvCxnSpPr>
          <p:cNvPr id="5" name="Straight Arrow Connector 4">
            <a:extLst>
              <a:ext uri="{FF2B5EF4-FFF2-40B4-BE49-F238E27FC236}">
                <a16:creationId xmlns:a16="http://schemas.microsoft.com/office/drawing/2014/main" id="{E54D606C-F0A3-41B3-B088-C880F96D83E4}"/>
              </a:ext>
            </a:extLst>
          </p:cNvPr>
          <p:cNvCxnSpPr>
            <a:cxnSpLocks/>
            <a:stCxn id="3" idx="3"/>
            <a:endCxn id="4" idx="1"/>
          </p:cNvCxnSpPr>
          <p:nvPr/>
        </p:nvCxnSpPr>
        <p:spPr>
          <a:xfrm flipV="1">
            <a:off x="2559332" y="1817192"/>
            <a:ext cx="7704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Rectangle: Folded Corner 5">
            <a:extLst>
              <a:ext uri="{FF2B5EF4-FFF2-40B4-BE49-F238E27FC236}">
                <a16:creationId xmlns:a16="http://schemas.microsoft.com/office/drawing/2014/main" id="{E9B56EB8-5948-48ED-A233-A3D5B04523D8}"/>
              </a:ext>
            </a:extLst>
          </p:cNvPr>
          <p:cNvSpPr/>
          <p:nvPr/>
        </p:nvSpPr>
        <p:spPr>
          <a:xfrm>
            <a:off x="3012366" y="2699814"/>
            <a:ext cx="1549303" cy="1167936"/>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schema</a:t>
            </a:r>
          </a:p>
          <a:p>
            <a:pPr algn="ctr"/>
            <a:r>
              <a:rPr lang="en-US">
                <a:solidFill>
                  <a:schemeClr val="tx1"/>
                </a:solidFill>
              </a:rPr>
              <a:t>for exe</a:t>
            </a:r>
          </a:p>
        </p:txBody>
      </p:sp>
      <p:cxnSp>
        <p:nvCxnSpPr>
          <p:cNvPr id="7" name="Straight Arrow Connector 6">
            <a:extLst>
              <a:ext uri="{FF2B5EF4-FFF2-40B4-BE49-F238E27FC236}">
                <a16:creationId xmlns:a16="http://schemas.microsoft.com/office/drawing/2014/main" id="{29428589-8AB8-4031-B541-BC8BCC6F6D1F}"/>
              </a:ext>
            </a:extLst>
          </p:cNvPr>
          <p:cNvCxnSpPr>
            <a:cxnSpLocks/>
            <a:stCxn id="6" idx="0"/>
            <a:endCxn id="4" idx="2"/>
          </p:cNvCxnSpPr>
          <p:nvPr/>
        </p:nvCxnSpPr>
        <p:spPr>
          <a:xfrm flipV="1">
            <a:off x="3787018" y="2143380"/>
            <a:ext cx="0" cy="5564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16A1BA4-9E81-48C0-A7AC-7889C3DBDE19}"/>
              </a:ext>
            </a:extLst>
          </p:cNvPr>
          <p:cNvCxnSpPr/>
          <p:nvPr/>
        </p:nvCxnSpPr>
        <p:spPr>
          <a:xfrm>
            <a:off x="4244218" y="1812602"/>
            <a:ext cx="7704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3A7BB16E-CFEE-49B0-A5E1-EC371D234F32}"/>
              </a:ext>
            </a:extLst>
          </p:cNvPr>
          <p:cNvSpPr/>
          <p:nvPr/>
        </p:nvSpPr>
        <p:spPr>
          <a:xfrm>
            <a:off x="5014704" y="1350937"/>
            <a:ext cx="7084307" cy="4801314"/>
          </a:xfrm>
          <a:prstGeom prst="rect">
            <a:avLst/>
          </a:prstGeom>
          <a:ln>
            <a:solidFill>
              <a:schemeClr val="bg1">
                <a:lumMod val="65000"/>
              </a:schemeClr>
            </a:solidFill>
          </a:ln>
        </p:spPr>
        <p:txBody>
          <a:bodyPr wrap="square">
            <a:spAutoFit/>
          </a:bodyPr>
          <a:lstStyle/>
          <a:p>
            <a:r>
              <a:rPr lang="en-US">
                <a:solidFill>
                  <a:srgbClr val="000096"/>
                </a:solidFill>
                <a:highlight>
                  <a:srgbClr val="FFFFFF"/>
                </a:highlight>
              </a:rPr>
              <a:t>&lt;Windows_Executable_File&gt;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&lt;DOS_Header&gt;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&lt;Signature&gt;</a:t>
            </a:r>
            <a:r>
              <a:rPr lang="en-US">
                <a:solidFill>
                  <a:srgbClr val="000000"/>
                </a:solidFill>
                <a:highlight>
                  <a:srgbClr val="FFFFFF"/>
                </a:highlight>
              </a:rPr>
              <a:t>MZ</a:t>
            </a:r>
            <a:r>
              <a:rPr lang="en-US">
                <a:solidFill>
                  <a:srgbClr val="000096"/>
                </a:solidFill>
                <a:highlight>
                  <a:srgbClr val="FFFFFF"/>
                </a:highlight>
              </a:rPr>
              <a:t>&lt;/Signature&gt;</a:t>
            </a:r>
          </a:p>
          <a:p>
            <a:r>
              <a:rPr lang="en-US">
                <a:solidFill>
                  <a:srgbClr val="000096"/>
                </a:solidFill>
                <a:highlight>
                  <a:srgbClr val="FFFFFF"/>
                </a:highlight>
              </a:rPr>
              <a:t>        &lt;Bytes_on_last_page_of_file&gt;</a:t>
            </a:r>
            <a:r>
              <a:rPr lang="en-US">
                <a:solidFill>
                  <a:srgbClr val="000000"/>
                </a:solidFill>
                <a:highlight>
                  <a:srgbClr val="FFFFFF"/>
                </a:highlight>
              </a:rPr>
              <a:t>144</a:t>
            </a:r>
            <a:r>
              <a:rPr lang="en-US">
                <a:solidFill>
                  <a:srgbClr val="000096"/>
                </a:solidFill>
                <a:highlight>
                  <a:srgbClr val="FFFFFF"/>
                </a:highlight>
              </a:rPr>
              <a:t>&lt;/Bytes_on_last_page_of_file&gt;</a:t>
            </a:r>
          </a:p>
          <a:p>
            <a:r>
              <a:rPr lang="fr-FR">
                <a:solidFill>
                  <a:srgbClr val="000096"/>
                </a:solidFill>
                <a:highlight>
                  <a:srgbClr val="FFFFFF"/>
                </a:highlight>
              </a:rPr>
              <a:t>        &lt;Pages_in_file&gt;</a:t>
            </a:r>
            <a:r>
              <a:rPr lang="fr-FR">
                <a:solidFill>
                  <a:srgbClr val="000000"/>
                </a:solidFill>
                <a:highlight>
                  <a:srgbClr val="FFFFFF"/>
                </a:highlight>
              </a:rPr>
              <a:t>3</a:t>
            </a:r>
            <a:r>
              <a:rPr lang="fr-FR">
                <a:solidFill>
                  <a:srgbClr val="000096"/>
                </a:solidFill>
                <a:highlight>
                  <a:srgbClr val="FFFFFF"/>
                </a:highlight>
              </a:rPr>
              <a:t>&lt;/Pages_in_file&gt;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&lt;Relocations&gt;</a:t>
            </a:r>
            <a:r>
              <a:rPr lang="en-US">
                <a:solidFill>
                  <a:srgbClr val="000000"/>
                </a:solidFill>
                <a:highlight>
                  <a:srgbClr val="FFFFFF"/>
                </a:highlight>
              </a:rPr>
              <a:t>0</a:t>
            </a:r>
            <a:r>
              <a:rPr lang="en-US">
                <a:solidFill>
                  <a:srgbClr val="000096"/>
                </a:solidFill>
                <a:highlight>
                  <a:srgbClr val="FFFFFF"/>
                </a:highlight>
              </a:rPr>
              <a:t>&lt;/Relocations&gt;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&lt;Size_of_header_in_paragraphs&gt;</a:t>
            </a:r>
            <a:r>
              <a:rPr lang="en-US">
                <a:solidFill>
                  <a:srgbClr val="000000"/>
                </a:solidFill>
                <a:highlight>
                  <a:srgbClr val="FFFFFF"/>
                </a:highlight>
              </a:rPr>
              <a:t>4</a:t>
            </a:r>
            <a:r>
              <a:rPr lang="en-US">
                <a:solidFill>
                  <a:srgbClr val="000096"/>
                </a:solidFill>
                <a:highlight>
                  <a:srgbClr val="FFFFFF"/>
                </a:highlight>
              </a:rPr>
              <a:t>&lt;/Size_of_header_in_paragraphs&gt;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&lt;Extra_paragraphs_needed&gt;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&lt;Minimum&gt;</a:t>
            </a:r>
            <a:r>
              <a:rPr lang="en-US">
                <a:solidFill>
                  <a:srgbClr val="000000"/>
                </a:solidFill>
                <a:highlight>
                  <a:srgbClr val="FFFFFF"/>
                </a:highlight>
              </a:rPr>
              <a:t>0</a:t>
            </a:r>
            <a:r>
              <a:rPr lang="en-US">
                <a:solidFill>
                  <a:srgbClr val="000096"/>
                </a:solidFill>
                <a:highlight>
                  <a:srgbClr val="FFFFFF"/>
                </a:highlight>
              </a:rPr>
              <a:t>&lt;/Minimum&gt;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&lt;Maximum&gt;</a:t>
            </a:r>
            <a:r>
              <a:rPr lang="en-US">
                <a:solidFill>
                  <a:srgbClr val="000000"/>
                </a:solidFill>
                <a:highlight>
                  <a:srgbClr val="FFFFFF"/>
                </a:highlight>
              </a:rPr>
              <a:t>65535</a:t>
            </a:r>
            <a:r>
              <a:rPr lang="en-US">
                <a:solidFill>
                  <a:srgbClr val="000096"/>
                </a:solidFill>
                <a:highlight>
                  <a:srgbClr val="FFFFFF"/>
                </a:highlight>
              </a:rPr>
              <a:t>&lt;/Maximum&gt;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&lt;/Extra_paragraphs_needed&gt;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&lt;Initial_relative_SS_value&gt;</a:t>
            </a:r>
            <a:r>
              <a:rPr lang="en-US">
                <a:solidFill>
                  <a:srgbClr val="000000"/>
                </a:solidFill>
                <a:highlight>
                  <a:srgbClr val="FFFFFF"/>
                </a:highlight>
              </a:rPr>
              <a:t>0</a:t>
            </a:r>
            <a:r>
              <a:rPr lang="en-US">
                <a:solidFill>
                  <a:srgbClr val="000096"/>
                </a:solidFill>
                <a:highlight>
                  <a:srgbClr val="FFFFFF"/>
                </a:highlight>
              </a:rPr>
              <a:t>&lt;/Initial_relative_SS_value&gt;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&lt;Initial_SP_value&gt;</a:t>
            </a:r>
            <a:r>
              <a:rPr lang="en-US">
                <a:solidFill>
                  <a:srgbClr val="000000"/>
                </a:solidFill>
                <a:highlight>
                  <a:srgbClr val="FFFFFF"/>
                </a:highlight>
              </a:rPr>
              <a:t>184</a:t>
            </a:r>
            <a:r>
              <a:rPr lang="en-US">
                <a:solidFill>
                  <a:srgbClr val="000096"/>
                </a:solidFill>
                <a:highlight>
                  <a:srgbClr val="FFFFFF"/>
                </a:highlight>
              </a:rPr>
              <a:t>&lt;/Initial_SP_value&gt;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&lt;Checksum&gt;</a:t>
            </a:r>
            <a:r>
              <a:rPr lang="en-US">
                <a:solidFill>
                  <a:srgbClr val="000000"/>
                </a:solidFill>
                <a:highlight>
                  <a:srgbClr val="FFFFFF"/>
                </a:highlight>
              </a:rPr>
              <a:t>0</a:t>
            </a:r>
            <a:r>
              <a:rPr lang="en-US">
                <a:solidFill>
                  <a:srgbClr val="000096"/>
                </a:solidFill>
                <a:highlight>
                  <a:srgbClr val="FFFFFF"/>
                </a:highlight>
              </a:rPr>
              <a:t>&lt;/Checksum&gt;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&lt;Initial_IP_value&gt;</a:t>
            </a:r>
            <a:r>
              <a:rPr lang="en-US">
                <a:solidFill>
                  <a:srgbClr val="000000"/>
                </a:solidFill>
                <a:highlight>
                  <a:srgbClr val="FFFFFF"/>
                </a:highlight>
              </a:rPr>
              <a:t>0</a:t>
            </a:r>
            <a:r>
              <a:rPr lang="en-US">
                <a:solidFill>
                  <a:srgbClr val="000096"/>
                </a:solidFill>
                <a:highlight>
                  <a:srgbClr val="FFFFFF"/>
                </a:highlight>
              </a:rPr>
              <a:t>&lt;/Initial_IP_value&gt;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&lt;Initial_relative_CS_value&gt;</a:t>
            </a:r>
            <a:r>
              <a:rPr lang="en-US">
                <a:solidFill>
                  <a:srgbClr val="000000"/>
                </a:solidFill>
                <a:highlight>
                  <a:srgbClr val="FFFFFF"/>
                </a:highlight>
              </a:rPr>
              <a:t>0</a:t>
            </a:r>
            <a:r>
              <a:rPr lang="en-US">
                <a:solidFill>
                  <a:srgbClr val="000096"/>
                </a:solidFill>
                <a:highlight>
                  <a:srgbClr val="FFFFFF"/>
                </a:highlight>
              </a:rPr>
              <a:t>&lt;/Initial_relative_CS_value&gt;</a:t>
            </a:r>
          </a:p>
          <a:p>
            <a:endParaRPr lang="en-US">
              <a:solidFill>
                <a:srgbClr val="000096"/>
              </a:solidFill>
              <a:highlight>
                <a:srgbClr val="FFFFFF"/>
              </a:highlight>
            </a:endParaRPr>
          </a:p>
        </p:txBody>
      </p:sp>
      <p:sp>
        <p:nvSpPr>
          <p:cNvPr id="9" name="Footer Placeholder 3">
            <a:extLst>
              <a:ext uri="{FF2B5EF4-FFF2-40B4-BE49-F238E27FC236}">
                <a16:creationId xmlns:a16="http://schemas.microsoft.com/office/drawing/2014/main" id="{128D18D3-EC8F-4FE4-80B0-FD4A3F249D9E}"/>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9346691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FAB8CC-43C4-4DDB-9257-EF0C98F8AC38}"/>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3" name="Rectangle 2">
            <a:extLst>
              <a:ext uri="{FF2B5EF4-FFF2-40B4-BE49-F238E27FC236}">
                <a16:creationId xmlns:a16="http://schemas.microsoft.com/office/drawing/2014/main" id="{306824CF-9200-41D0-96BA-267B8A7333FB}"/>
              </a:ext>
            </a:extLst>
          </p:cNvPr>
          <p:cNvSpPr/>
          <p:nvPr/>
        </p:nvSpPr>
        <p:spPr>
          <a:xfrm>
            <a:off x="5057775" y="2333625"/>
            <a:ext cx="438150" cy="190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6EDEBB35-4DC2-46D7-9915-E0BF0BBF3877}"/>
              </a:ext>
            </a:extLst>
          </p:cNvPr>
          <p:cNvCxnSpPr>
            <a:cxnSpLocks/>
          </p:cNvCxnSpPr>
          <p:nvPr/>
        </p:nvCxnSpPr>
        <p:spPr>
          <a:xfrm flipV="1">
            <a:off x="5286375" y="1704802"/>
            <a:ext cx="0" cy="6288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1D4DBC4-D18A-4619-AF4F-7B29721D6CF8}"/>
              </a:ext>
            </a:extLst>
          </p:cNvPr>
          <p:cNvSpPr txBox="1"/>
          <p:nvPr/>
        </p:nvSpPr>
        <p:spPr>
          <a:xfrm>
            <a:off x="4739844" y="1335470"/>
            <a:ext cx="2892074" cy="369332"/>
          </a:xfrm>
          <a:prstGeom prst="rect">
            <a:avLst/>
          </a:prstGeom>
          <a:noFill/>
        </p:spPr>
        <p:txBody>
          <a:bodyPr wrap="none" rtlCol="0">
            <a:spAutoFit/>
          </a:bodyPr>
          <a:lstStyle/>
          <a:p>
            <a:r>
              <a:rPr lang="en-US"/>
              <a:t>Address_of_relocation_table</a:t>
            </a:r>
          </a:p>
        </p:txBody>
      </p:sp>
      <p:sp>
        <p:nvSpPr>
          <p:cNvPr id="6" name="Footer Placeholder 3">
            <a:extLst>
              <a:ext uri="{FF2B5EF4-FFF2-40B4-BE49-F238E27FC236}">
                <a16:creationId xmlns:a16="http://schemas.microsoft.com/office/drawing/2014/main" id="{0303C94B-A1CF-41CA-B61A-9B2F11FE2849}"/>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3364607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5C69C-AA28-4DC6-88CB-B5699FDE48D0}"/>
              </a:ext>
            </a:extLst>
          </p:cNvPr>
          <p:cNvSpPr>
            <a:spLocks noGrp="1"/>
          </p:cNvSpPr>
          <p:nvPr>
            <p:ph type="title"/>
          </p:nvPr>
        </p:nvSpPr>
        <p:spPr/>
        <p:txBody>
          <a:bodyPr/>
          <a:lstStyle/>
          <a:p>
            <a:r>
              <a:rPr lang="en-US"/>
              <a:t>The field’s value is a memory address</a:t>
            </a:r>
          </a:p>
        </p:txBody>
      </p:sp>
      <p:sp>
        <p:nvSpPr>
          <p:cNvPr id="3" name="Content Placeholder 2">
            <a:extLst>
              <a:ext uri="{FF2B5EF4-FFF2-40B4-BE49-F238E27FC236}">
                <a16:creationId xmlns:a16="http://schemas.microsoft.com/office/drawing/2014/main" id="{1D1616D4-E1AA-4A56-8160-AC1794EB28F1}"/>
              </a:ext>
            </a:extLst>
          </p:cNvPr>
          <p:cNvSpPr>
            <a:spLocks noGrp="1"/>
          </p:cNvSpPr>
          <p:nvPr>
            <p:ph idx="1"/>
          </p:nvPr>
        </p:nvSpPr>
        <p:spPr>
          <a:xfrm>
            <a:off x="616449" y="1371602"/>
            <a:ext cx="11236720" cy="2758106"/>
          </a:xfrm>
        </p:spPr>
        <p:txBody>
          <a:bodyPr/>
          <a:lstStyle/>
          <a:p>
            <a:pPr>
              <a:lnSpc>
                <a:spcPts val="3000"/>
              </a:lnSpc>
              <a:spcAft>
                <a:spcPts val="1200"/>
              </a:spcAft>
            </a:pPr>
            <a:r>
              <a:rPr lang="en-US"/>
              <a:t>Most of the previous fields were numbers – number of pages, size of header, etc.</a:t>
            </a:r>
          </a:p>
          <a:p>
            <a:pPr>
              <a:lnSpc>
                <a:spcPts val="3000"/>
              </a:lnSpc>
            </a:pPr>
            <a:r>
              <a:rPr lang="en-US"/>
              <a:t>The current field is an address. I reasoned (correctly or incorrectly) that a person would prefer to see (in the XML document) the address in hex rather than in decimal. So, I declared the element to have type xs:hexBinary with a length of 2 bytes:</a:t>
            </a:r>
          </a:p>
        </p:txBody>
      </p:sp>
      <p:sp>
        <p:nvSpPr>
          <p:cNvPr id="4" name="Rectangle 3">
            <a:extLst>
              <a:ext uri="{FF2B5EF4-FFF2-40B4-BE49-F238E27FC236}">
                <a16:creationId xmlns:a16="http://schemas.microsoft.com/office/drawing/2014/main" id="{7591A472-8C0D-4709-A594-F603B7D13930}"/>
              </a:ext>
            </a:extLst>
          </p:cNvPr>
          <p:cNvSpPr/>
          <p:nvPr/>
        </p:nvSpPr>
        <p:spPr>
          <a:xfrm>
            <a:off x="2242089" y="4129708"/>
            <a:ext cx="5073111" cy="1477328"/>
          </a:xfrm>
          <a:prstGeom prst="rect">
            <a:avLst/>
          </a:prstGeom>
          <a:ln>
            <a:solidFill>
              <a:schemeClr val="bg1">
                <a:lumMod val="65000"/>
              </a:schemeClr>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"Address_of_relocation_table"</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"xs:hexBinary"</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dfdl:length</a:t>
            </a:r>
            <a:r>
              <a:rPr lang="en-US">
                <a:solidFill>
                  <a:srgbClr val="FF8040"/>
                </a:solidFill>
                <a:highlight>
                  <a:srgbClr val="FFFFFF"/>
                </a:highlight>
              </a:rPr>
              <a:t>=</a:t>
            </a:r>
            <a:r>
              <a:rPr lang="en-US">
                <a:solidFill>
                  <a:srgbClr val="993300"/>
                </a:solidFill>
                <a:highlight>
                  <a:srgbClr val="FFFFFF"/>
                </a:highlight>
              </a:rPr>
              <a:t>"2"</a:t>
            </a:r>
            <a:r>
              <a:rPr lang="en-US">
                <a:solidFill>
                  <a:srgbClr val="F5844C"/>
                </a:solidFill>
                <a:highlight>
                  <a:srgbClr val="FFFFFF"/>
                </a:highlight>
              </a:rPr>
              <a:t> </a:t>
            </a:r>
            <a:br>
              <a:rPr lang="en-US">
                <a:solidFill>
                  <a:srgbClr val="F5844C"/>
                </a:solidFill>
                <a:highlight>
                  <a:srgbClr val="FFFFFF"/>
                </a:highlight>
              </a:rPr>
            </a:b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"explicit"</a:t>
            </a:r>
            <a:br>
              <a:rPr lang="en-US">
                <a:solidFill>
                  <a:srgbClr val="F5844C"/>
                </a:solidFill>
                <a:highlight>
                  <a:srgbClr val="FFFFFF"/>
                </a:highlight>
              </a:rPr>
            </a:br>
            <a:r>
              <a:rPr lang="en-US">
                <a:solidFill>
                  <a:srgbClr val="F5844C"/>
                </a:solidFill>
                <a:highlight>
                  <a:srgbClr val="FFFFFF"/>
                </a:highlight>
              </a:rPr>
              <a:t> 	     dfdl:lengthUnits</a:t>
            </a:r>
            <a:r>
              <a:rPr lang="en-US">
                <a:solidFill>
                  <a:srgbClr val="FF8040"/>
                </a:solidFill>
                <a:highlight>
                  <a:srgbClr val="FFFFFF"/>
                </a:highlight>
              </a:rPr>
              <a:t>=</a:t>
            </a:r>
            <a:r>
              <a:rPr lang="en-US">
                <a:solidFill>
                  <a:srgbClr val="993300"/>
                </a:solidFill>
                <a:highlight>
                  <a:srgbClr val="FFFFFF"/>
                </a:highlight>
              </a:rPr>
              <a:t>"bytes"</a:t>
            </a:r>
            <a:r>
              <a:rPr lang="en-US">
                <a:solidFill>
                  <a:srgbClr val="F5844C"/>
                </a:solidFill>
                <a:highlight>
                  <a:srgbClr val="FFFFFF"/>
                </a:highlight>
              </a:rPr>
              <a:t> </a:t>
            </a:r>
            <a:r>
              <a:rPr lang="en-US">
                <a:solidFill>
                  <a:srgbClr val="000096"/>
                </a:solidFill>
                <a:highlight>
                  <a:srgbClr val="FFFFFF"/>
                </a:highlight>
              </a:rPr>
              <a:t>/&gt;</a:t>
            </a:r>
          </a:p>
        </p:txBody>
      </p:sp>
      <p:sp>
        <p:nvSpPr>
          <p:cNvPr id="5" name="Footer Placeholder 3">
            <a:extLst>
              <a:ext uri="{FF2B5EF4-FFF2-40B4-BE49-F238E27FC236}">
                <a16:creationId xmlns:a16="http://schemas.microsoft.com/office/drawing/2014/main" id="{3D303A94-77BB-447C-9EEC-EDC74FF8CA59}"/>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747686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Folded Corner 2">
            <a:extLst>
              <a:ext uri="{FF2B5EF4-FFF2-40B4-BE49-F238E27FC236}">
                <a16:creationId xmlns:a16="http://schemas.microsoft.com/office/drawing/2014/main" id="{FB6B0422-79E7-46AB-B229-E4755C5961DE}"/>
              </a:ext>
            </a:extLst>
          </p:cNvPr>
          <p:cNvSpPr/>
          <p:nvPr/>
        </p:nvSpPr>
        <p:spPr>
          <a:xfrm>
            <a:off x="83601" y="1207939"/>
            <a:ext cx="2475731" cy="1230283"/>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Fahrenheit-to-Celcius</a:t>
            </a:r>
            <a:br>
              <a:rPr lang="en-US">
                <a:solidFill>
                  <a:schemeClr val="tx1"/>
                </a:solidFill>
              </a:rPr>
            </a:br>
            <a:r>
              <a:rPr lang="en-US">
                <a:solidFill>
                  <a:schemeClr val="tx1"/>
                </a:solidFill>
              </a:rPr>
              <a:t>exe file</a:t>
            </a:r>
          </a:p>
        </p:txBody>
      </p:sp>
      <p:sp>
        <p:nvSpPr>
          <p:cNvPr id="4" name="Rectangle 3">
            <a:extLst>
              <a:ext uri="{FF2B5EF4-FFF2-40B4-BE49-F238E27FC236}">
                <a16:creationId xmlns:a16="http://schemas.microsoft.com/office/drawing/2014/main" id="{EAD79401-54B4-4F10-94D7-4E5435340124}"/>
              </a:ext>
            </a:extLst>
          </p:cNvPr>
          <p:cNvSpPr/>
          <p:nvPr/>
        </p:nvSpPr>
        <p:spPr>
          <a:xfrm>
            <a:off x="3329818" y="1491004"/>
            <a:ext cx="914400" cy="6523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tool</a:t>
            </a:r>
          </a:p>
        </p:txBody>
      </p:sp>
      <p:cxnSp>
        <p:nvCxnSpPr>
          <p:cNvPr id="5" name="Straight Arrow Connector 4">
            <a:extLst>
              <a:ext uri="{FF2B5EF4-FFF2-40B4-BE49-F238E27FC236}">
                <a16:creationId xmlns:a16="http://schemas.microsoft.com/office/drawing/2014/main" id="{E54D606C-F0A3-41B3-B088-C880F96D83E4}"/>
              </a:ext>
            </a:extLst>
          </p:cNvPr>
          <p:cNvCxnSpPr>
            <a:cxnSpLocks/>
            <a:stCxn id="3" idx="3"/>
            <a:endCxn id="4" idx="1"/>
          </p:cNvCxnSpPr>
          <p:nvPr/>
        </p:nvCxnSpPr>
        <p:spPr>
          <a:xfrm flipV="1">
            <a:off x="2559332" y="1817192"/>
            <a:ext cx="7704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Rectangle: Folded Corner 5">
            <a:extLst>
              <a:ext uri="{FF2B5EF4-FFF2-40B4-BE49-F238E27FC236}">
                <a16:creationId xmlns:a16="http://schemas.microsoft.com/office/drawing/2014/main" id="{E9B56EB8-5948-48ED-A233-A3D5B04523D8}"/>
              </a:ext>
            </a:extLst>
          </p:cNvPr>
          <p:cNvSpPr/>
          <p:nvPr/>
        </p:nvSpPr>
        <p:spPr>
          <a:xfrm>
            <a:off x="3012366" y="2699814"/>
            <a:ext cx="1549303" cy="1167936"/>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schema</a:t>
            </a:r>
          </a:p>
          <a:p>
            <a:pPr algn="ctr"/>
            <a:r>
              <a:rPr lang="en-US">
                <a:solidFill>
                  <a:schemeClr val="tx1"/>
                </a:solidFill>
              </a:rPr>
              <a:t>for exe</a:t>
            </a:r>
          </a:p>
        </p:txBody>
      </p:sp>
      <p:cxnSp>
        <p:nvCxnSpPr>
          <p:cNvPr id="7" name="Straight Arrow Connector 6">
            <a:extLst>
              <a:ext uri="{FF2B5EF4-FFF2-40B4-BE49-F238E27FC236}">
                <a16:creationId xmlns:a16="http://schemas.microsoft.com/office/drawing/2014/main" id="{29428589-8AB8-4031-B541-BC8BCC6F6D1F}"/>
              </a:ext>
            </a:extLst>
          </p:cNvPr>
          <p:cNvCxnSpPr>
            <a:cxnSpLocks/>
            <a:stCxn id="6" idx="0"/>
            <a:endCxn id="4" idx="2"/>
          </p:cNvCxnSpPr>
          <p:nvPr/>
        </p:nvCxnSpPr>
        <p:spPr>
          <a:xfrm flipV="1">
            <a:off x="3787018" y="2143380"/>
            <a:ext cx="0" cy="5564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16A1BA4-9E81-48C0-A7AC-7889C3DBDE19}"/>
              </a:ext>
            </a:extLst>
          </p:cNvPr>
          <p:cNvCxnSpPr/>
          <p:nvPr/>
        </p:nvCxnSpPr>
        <p:spPr>
          <a:xfrm>
            <a:off x="4244218" y="1812602"/>
            <a:ext cx="7704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3A7BB16E-CFEE-49B0-A5E1-EC371D234F32}"/>
              </a:ext>
            </a:extLst>
          </p:cNvPr>
          <p:cNvSpPr/>
          <p:nvPr/>
        </p:nvSpPr>
        <p:spPr>
          <a:xfrm>
            <a:off x="5014704" y="1350937"/>
            <a:ext cx="7084307" cy="5078313"/>
          </a:xfrm>
          <a:prstGeom prst="rect">
            <a:avLst/>
          </a:prstGeom>
          <a:ln>
            <a:solidFill>
              <a:schemeClr val="bg1">
                <a:lumMod val="65000"/>
              </a:schemeClr>
            </a:solidFill>
          </a:ln>
        </p:spPr>
        <p:txBody>
          <a:bodyPr wrap="square">
            <a:spAutoFit/>
          </a:bodyPr>
          <a:lstStyle/>
          <a:p>
            <a:r>
              <a:rPr lang="en-US">
                <a:solidFill>
                  <a:srgbClr val="000096"/>
                </a:solidFill>
                <a:highlight>
                  <a:srgbClr val="FFFFFF"/>
                </a:highlight>
              </a:rPr>
              <a:t>&lt;Windows_Executable_File&gt;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&lt;DOS_Header&gt;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&lt;Signature&gt;</a:t>
            </a:r>
            <a:r>
              <a:rPr lang="en-US">
                <a:solidFill>
                  <a:srgbClr val="000000"/>
                </a:solidFill>
                <a:highlight>
                  <a:srgbClr val="FFFFFF"/>
                </a:highlight>
              </a:rPr>
              <a:t>MZ</a:t>
            </a:r>
            <a:r>
              <a:rPr lang="en-US">
                <a:solidFill>
                  <a:srgbClr val="000096"/>
                </a:solidFill>
                <a:highlight>
                  <a:srgbClr val="FFFFFF"/>
                </a:highlight>
              </a:rPr>
              <a:t>&lt;/Signature&gt;</a:t>
            </a:r>
          </a:p>
          <a:p>
            <a:r>
              <a:rPr lang="en-US">
                <a:solidFill>
                  <a:srgbClr val="000096"/>
                </a:solidFill>
                <a:highlight>
                  <a:srgbClr val="FFFFFF"/>
                </a:highlight>
              </a:rPr>
              <a:t>        &lt;Bytes_on_last_page_of_file&gt;</a:t>
            </a:r>
            <a:r>
              <a:rPr lang="en-US">
                <a:solidFill>
                  <a:srgbClr val="000000"/>
                </a:solidFill>
                <a:highlight>
                  <a:srgbClr val="FFFFFF"/>
                </a:highlight>
              </a:rPr>
              <a:t>144</a:t>
            </a:r>
            <a:r>
              <a:rPr lang="en-US">
                <a:solidFill>
                  <a:srgbClr val="000096"/>
                </a:solidFill>
                <a:highlight>
                  <a:srgbClr val="FFFFFF"/>
                </a:highlight>
              </a:rPr>
              <a:t>&lt;/Bytes_on_last_page_of_file&gt;</a:t>
            </a:r>
          </a:p>
          <a:p>
            <a:r>
              <a:rPr lang="fr-FR">
                <a:solidFill>
                  <a:srgbClr val="000096"/>
                </a:solidFill>
                <a:highlight>
                  <a:srgbClr val="FFFFFF"/>
                </a:highlight>
              </a:rPr>
              <a:t>        &lt;Pages_in_file&gt;</a:t>
            </a:r>
            <a:r>
              <a:rPr lang="fr-FR">
                <a:solidFill>
                  <a:srgbClr val="000000"/>
                </a:solidFill>
                <a:highlight>
                  <a:srgbClr val="FFFFFF"/>
                </a:highlight>
              </a:rPr>
              <a:t>3</a:t>
            </a:r>
            <a:r>
              <a:rPr lang="fr-FR">
                <a:solidFill>
                  <a:srgbClr val="000096"/>
                </a:solidFill>
                <a:highlight>
                  <a:srgbClr val="FFFFFF"/>
                </a:highlight>
              </a:rPr>
              <a:t>&lt;/Pages_in_file&gt;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&lt;Relocations&gt;</a:t>
            </a:r>
            <a:r>
              <a:rPr lang="en-US">
                <a:solidFill>
                  <a:srgbClr val="000000"/>
                </a:solidFill>
                <a:highlight>
                  <a:srgbClr val="FFFFFF"/>
                </a:highlight>
              </a:rPr>
              <a:t>0</a:t>
            </a:r>
            <a:r>
              <a:rPr lang="en-US">
                <a:solidFill>
                  <a:srgbClr val="000096"/>
                </a:solidFill>
                <a:highlight>
                  <a:srgbClr val="FFFFFF"/>
                </a:highlight>
              </a:rPr>
              <a:t>&lt;/Relocations&gt;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&lt;Size_of_header_in_paragraphs&gt;</a:t>
            </a:r>
            <a:r>
              <a:rPr lang="en-US">
                <a:solidFill>
                  <a:srgbClr val="000000"/>
                </a:solidFill>
                <a:highlight>
                  <a:srgbClr val="FFFFFF"/>
                </a:highlight>
              </a:rPr>
              <a:t>4</a:t>
            </a:r>
            <a:r>
              <a:rPr lang="en-US">
                <a:solidFill>
                  <a:srgbClr val="000096"/>
                </a:solidFill>
                <a:highlight>
                  <a:srgbClr val="FFFFFF"/>
                </a:highlight>
              </a:rPr>
              <a:t>&lt;/Size_of_header_in_paragraphs&gt;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&lt;Extra_paragraphs_needed&gt;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&lt;Minimum&gt;</a:t>
            </a:r>
            <a:r>
              <a:rPr lang="en-US">
                <a:solidFill>
                  <a:srgbClr val="000000"/>
                </a:solidFill>
                <a:highlight>
                  <a:srgbClr val="FFFFFF"/>
                </a:highlight>
              </a:rPr>
              <a:t>0</a:t>
            </a:r>
            <a:r>
              <a:rPr lang="en-US">
                <a:solidFill>
                  <a:srgbClr val="000096"/>
                </a:solidFill>
                <a:highlight>
                  <a:srgbClr val="FFFFFF"/>
                </a:highlight>
              </a:rPr>
              <a:t>&lt;/Minimum&gt;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&lt;Maximum&gt;</a:t>
            </a:r>
            <a:r>
              <a:rPr lang="en-US">
                <a:solidFill>
                  <a:srgbClr val="000000"/>
                </a:solidFill>
                <a:highlight>
                  <a:srgbClr val="FFFFFF"/>
                </a:highlight>
              </a:rPr>
              <a:t>65535</a:t>
            </a:r>
            <a:r>
              <a:rPr lang="en-US">
                <a:solidFill>
                  <a:srgbClr val="000096"/>
                </a:solidFill>
                <a:highlight>
                  <a:srgbClr val="FFFFFF"/>
                </a:highlight>
              </a:rPr>
              <a:t>&lt;/Maximum&gt;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&lt;/Extra_paragraphs_needed&gt;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&lt;Initial_relative_SS_value&gt;</a:t>
            </a:r>
            <a:r>
              <a:rPr lang="en-US">
                <a:solidFill>
                  <a:srgbClr val="000000"/>
                </a:solidFill>
                <a:highlight>
                  <a:srgbClr val="FFFFFF"/>
                </a:highlight>
              </a:rPr>
              <a:t>0</a:t>
            </a:r>
            <a:r>
              <a:rPr lang="en-US">
                <a:solidFill>
                  <a:srgbClr val="000096"/>
                </a:solidFill>
                <a:highlight>
                  <a:srgbClr val="FFFFFF"/>
                </a:highlight>
              </a:rPr>
              <a:t>&lt;/Initial_relative_SS_value&gt;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&lt;Initial_SP_value&gt;</a:t>
            </a:r>
            <a:r>
              <a:rPr lang="en-US">
                <a:solidFill>
                  <a:srgbClr val="000000"/>
                </a:solidFill>
                <a:highlight>
                  <a:srgbClr val="FFFFFF"/>
                </a:highlight>
              </a:rPr>
              <a:t>184</a:t>
            </a:r>
            <a:r>
              <a:rPr lang="en-US">
                <a:solidFill>
                  <a:srgbClr val="000096"/>
                </a:solidFill>
                <a:highlight>
                  <a:srgbClr val="FFFFFF"/>
                </a:highlight>
              </a:rPr>
              <a:t>&lt;/Initial_SP_value&gt;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&lt;Checksum&gt;</a:t>
            </a:r>
            <a:r>
              <a:rPr lang="en-US">
                <a:solidFill>
                  <a:srgbClr val="000000"/>
                </a:solidFill>
                <a:highlight>
                  <a:srgbClr val="FFFFFF"/>
                </a:highlight>
              </a:rPr>
              <a:t>0</a:t>
            </a:r>
            <a:r>
              <a:rPr lang="en-US">
                <a:solidFill>
                  <a:srgbClr val="000096"/>
                </a:solidFill>
                <a:highlight>
                  <a:srgbClr val="FFFFFF"/>
                </a:highlight>
              </a:rPr>
              <a:t>&lt;/Checksum&gt;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&lt;Initial_IP_value&gt;</a:t>
            </a:r>
            <a:r>
              <a:rPr lang="en-US">
                <a:solidFill>
                  <a:srgbClr val="000000"/>
                </a:solidFill>
                <a:highlight>
                  <a:srgbClr val="FFFFFF"/>
                </a:highlight>
              </a:rPr>
              <a:t>0</a:t>
            </a:r>
            <a:r>
              <a:rPr lang="en-US">
                <a:solidFill>
                  <a:srgbClr val="000096"/>
                </a:solidFill>
                <a:highlight>
                  <a:srgbClr val="FFFFFF"/>
                </a:highlight>
              </a:rPr>
              <a:t>&lt;/Initial_IP_value&gt;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&lt;Initial_relative_CS_value&gt;</a:t>
            </a:r>
            <a:r>
              <a:rPr lang="en-US">
                <a:solidFill>
                  <a:srgbClr val="000000"/>
                </a:solidFill>
                <a:highlight>
                  <a:srgbClr val="FFFFFF"/>
                </a:highlight>
              </a:rPr>
              <a:t>0</a:t>
            </a:r>
            <a:r>
              <a:rPr lang="en-US">
                <a:solidFill>
                  <a:srgbClr val="000096"/>
                </a:solidFill>
                <a:highlight>
                  <a:srgbClr val="FFFFFF"/>
                </a:highlight>
              </a:rPr>
              <a:t>&lt;/Initial_relative_CS_value&gt;</a:t>
            </a:r>
          </a:p>
          <a:p>
            <a:r>
              <a:rPr lang="en-US">
                <a:solidFill>
                  <a:srgbClr val="000096"/>
                </a:solidFill>
                <a:highlight>
                  <a:srgbClr val="FFFFFF"/>
                </a:highlight>
              </a:rPr>
              <a:t>        &lt;Address_of_relocation_table&gt;</a:t>
            </a:r>
            <a:r>
              <a:rPr lang="en-US" b="1">
                <a:solidFill>
                  <a:srgbClr val="000000"/>
                </a:solidFill>
                <a:highlight>
                  <a:srgbClr val="FFFFFF"/>
                </a:highlight>
              </a:rPr>
              <a:t>4000</a:t>
            </a:r>
            <a:r>
              <a:rPr lang="en-US">
                <a:solidFill>
                  <a:srgbClr val="000096"/>
                </a:solidFill>
                <a:highlight>
                  <a:srgbClr val="FFFFFF"/>
                </a:highlight>
              </a:rPr>
              <a:t>&lt;/Address_of_relocation_table&gt;</a:t>
            </a:r>
          </a:p>
          <a:p>
            <a:endParaRPr lang="en-US">
              <a:solidFill>
                <a:srgbClr val="000096"/>
              </a:solidFill>
              <a:highlight>
                <a:srgbClr val="FFFFFF"/>
              </a:highlight>
            </a:endParaRPr>
          </a:p>
        </p:txBody>
      </p:sp>
      <p:sp>
        <p:nvSpPr>
          <p:cNvPr id="2" name="TextBox 1">
            <a:extLst>
              <a:ext uri="{FF2B5EF4-FFF2-40B4-BE49-F238E27FC236}">
                <a16:creationId xmlns:a16="http://schemas.microsoft.com/office/drawing/2014/main" id="{3227A374-4268-4A12-9A26-28DAA4459244}"/>
              </a:ext>
            </a:extLst>
          </p:cNvPr>
          <p:cNvSpPr txBox="1"/>
          <p:nvPr/>
        </p:nvSpPr>
        <p:spPr>
          <a:xfrm>
            <a:off x="3012366" y="6121831"/>
            <a:ext cx="705642" cy="369332"/>
          </a:xfrm>
          <a:prstGeom prst="rect">
            <a:avLst/>
          </a:prstGeom>
          <a:noFill/>
          <a:ln>
            <a:solidFill>
              <a:schemeClr val="bg1">
                <a:lumMod val="65000"/>
              </a:schemeClr>
            </a:solidFill>
          </a:ln>
        </p:spPr>
        <p:txBody>
          <a:bodyPr wrap="none" rtlCol="0">
            <a:spAutoFit/>
          </a:bodyPr>
          <a:lstStyle/>
          <a:p>
            <a:r>
              <a:rPr lang="en-US" b="1"/>
              <a:t>40 00</a:t>
            </a:r>
          </a:p>
        </p:txBody>
      </p:sp>
      <p:cxnSp>
        <p:nvCxnSpPr>
          <p:cNvPr id="15" name="Straight Connector 14">
            <a:extLst>
              <a:ext uri="{FF2B5EF4-FFF2-40B4-BE49-F238E27FC236}">
                <a16:creationId xmlns:a16="http://schemas.microsoft.com/office/drawing/2014/main" id="{8C629706-ABC4-4352-B454-E8C0B566BC19}"/>
              </a:ext>
            </a:extLst>
          </p:cNvPr>
          <p:cNvCxnSpPr>
            <a:stCxn id="2" idx="3"/>
          </p:cNvCxnSpPr>
          <p:nvPr/>
        </p:nvCxnSpPr>
        <p:spPr>
          <a:xfrm flipV="1">
            <a:off x="3718008" y="6261316"/>
            <a:ext cx="5007538"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11459A0D-69AA-434D-971B-E2B5FB9388A4}"/>
              </a:ext>
            </a:extLst>
          </p:cNvPr>
          <p:cNvCxnSpPr/>
          <p:nvPr/>
        </p:nvCxnSpPr>
        <p:spPr>
          <a:xfrm flipV="1">
            <a:off x="8725546" y="6013342"/>
            <a:ext cx="0" cy="2324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557BD3DB-5B02-4E7E-B285-6F9568ADE2CA}"/>
              </a:ext>
            </a:extLst>
          </p:cNvPr>
          <p:cNvSpPr txBox="1"/>
          <p:nvPr/>
        </p:nvSpPr>
        <p:spPr>
          <a:xfrm>
            <a:off x="3025190" y="5752499"/>
            <a:ext cx="679994" cy="369332"/>
          </a:xfrm>
          <a:prstGeom prst="rect">
            <a:avLst/>
          </a:prstGeom>
          <a:noFill/>
        </p:spPr>
        <p:txBody>
          <a:bodyPr wrap="none" rtlCol="0">
            <a:spAutoFit/>
          </a:bodyPr>
          <a:lstStyle/>
          <a:p>
            <a:r>
              <a:rPr lang="en-US"/>
              <a:t>input</a:t>
            </a:r>
          </a:p>
        </p:txBody>
      </p:sp>
    </p:spTree>
    <p:extLst>
      <p:ext uri="{BB962C8B-B14F-4D97-AF65-F5344CB8AC3E}">
        <p14:creationId xmlns:p14="http://schemas.microsoft.com/office/powerpoint/2010/main" val="1058995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BC4027-E91C-4DD1-9AA8-5267AD67FA3F}"/>
              </a:ext>
            </a:extLst>
          </p:cNvPr>
          <p:cNvSpPr/>
          <p:nvPr/>
        </p:nvSpPr>
        <p:spPr>
          <a:xfrm>
            <a:off x="5014704" y="1350937"/>
            <a:ext cx="7084307" cy="5078313"/>
          </a:xfrm>
          <a:prstGeom prst="rect">
            <a:avLst/>
          </a:prstGeom>
          <a:ln>
            <a:solidFill>
              <a:schemeClr val="bg1">
                <a:lumMod val="65000"/>
              </a:schemeClr>
            </a:solidFill>
          </a:ln>
        </p:spPr>
        <p:txBody>
          <a:bodyPr wrap="square">
            <a:spAutoFit/>
          </a:bodyPr>
          <a:lstStyle/>
          <a:p>
            <a:r>
              <a:rPr lang="en-US">
                <a:solidFill>
                  <a:srgbClr val="000096"/>
                </a:solidFill>
                <a:highlight>
                  <a:srgbClr val="FFFFFF"/>
                </a:highlight>
              </a:rPr>
              <a:t>&lt;Windows_Executable_File&gt;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&lt;DOS_Header&gt;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&lt;Signature&gt;</a:t>
            </a:r>
            <a:r>
              <a:rPr lang="en-US">
                <a:solidFill>
                  <a:srgbClr val="000000"/>
                </a:solidFill>
                <a:highlight>
                  <a:srgbClr val="FFFFFF"/>
                </a:highlight>
              </a:rPr>
              <a:t>MZ</a:t>
            </a:r>
            <a:r>
              <a:rPr lang="en-US">
                <a:solidFill>
                  <a:srgbClr val="000096"/>
                </a:solidFill>
                <a:highlight>
                  <a:srgbClr val="FFFFFF"/>
                </a:highlight>
              </a:rPr>
              <a:t>&lt;/Signature&gt;</a:t>
            </a:r>
          </a:p>
          <a:p>
            <a:r>
              <a:rPr lang="en-US">
                <a:solidFill>
                  <a:srgbClr val="000096"/>
                </a:solidFill>
                <a:highlight>
                  <a:srgbClr val="FFFFFF"/>
                </a:highlight>
              </a:rPr>
              <a:t>        &lt;Bytes_on_last_page_of_file&gt;</a:t>
            </a:r>
            <a:r>
              <a:rPr lang="en-US">
                <a:solidFill>
                  <a:srgbClr val="000000"/>
                </a:solidFill>
                <a:highlight>
                  <a:srgbClr val="FFFFFF"/>
                </a:highlight>
              </a:rPr>
              <a:t>144</a:t>
            </a:r>
            <a:r>
              <a:rPr lang="en-US">
                <a:solidFill>
                  <a:srgbClr val="000096"/>
                </a:solidFill>
                <a:highlight>
                  <a:srgbClr val="FFFFFF"/>
                </a:highlight>
              </a:rPr>
              <a:t>&lt;/Bytes_on_last_page_of_file&gt;</a:t>
            </a:r>
          </a:p>
          <a:p>
            <a:r>
              <a:rPr lang="fr-FR">
                <a:solidFill>
                  <a:srgbClr val="000096"/>
                </a:solidFill>
                <a:highlight>
                  <a:srgbClr val="FFFFFF"/>
                </a:highlight>
              </a:rPr>
              <a:t>        &lt;Pages_in_file&gt;</a:t>
            </a:r>
            <a:r>
              <a:rPr lang="fr-FR">
                <a:solidFill>
                  <a:srgbClr val="000000"/>
                </a:solidFill>
                <a:highlight>
                  <a:srgbClr val="FFFFFF"/>
                </a:highlight>
              </a:rPr>
              <a:t>3</a:t>
            </a:r>
            <a:r>
              <a:rPr lang="fr-FR">
                <a:solidFill>
                  <a:srgbClr val="000096"/>
                </a:solidFill>
                <a:highlight>
                  <a:srgbClr val="FFFFFF"/>
                </a:highlight>
              </a:rPr>
              <a:t>&lt;/Pages_in_file&gt;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&lt;Relocations&gt;</a:t>
            </a:r>
            <a:r>
              <a:rPr lang="en-US">
                <a:solidFill>
                  <a:srgbClr val="000000"/>
                </a:solidFill>
                <a:highlight>
                  <a:srgbClr val="FFFFFF"/>
                </a:highlight>
              </a:rPr>
              <a:t>0</a:t>
            </a:r>
            <a:r>
              <a:rPr lang="en-US">
                <a:solidFill>
                  <a:srgbClr val="000096"/>
                </a:solidFill>
                <a:highlight>
                  <a:srgbClr val="FFFFFF"/>
                </a:highlight>
              </a:rPr>
              <a:t>&lt;/Relocations&gt;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&lt;Size_of_header_in_paragraphs&gt;</a:t>
            </a:r>
            <a:r>
              <a:rPr lang="en-US">
                <a:solidFill>
                  <a:srgbClr val="000000"/>
                </a:solidFill>
                <a:highlight>
                  <a:srgbClr val="FFFFFF"/>
                </a:highlight>
              </a:rPr>
              <a:t>4</a:t>
            </a:r>
            <a:r>
              <a:rPr lang="en-US">
                <a:solidFill>
                  <a:srgbClr val="000096"/>
                </a:solidFill>
                <a:highlight>
                  <a:srgbClr val="FFFFFF"/>
                </a:highlight>
              </a:rPr>
              <a:t>&lt;/Size_of_header_in_paragraphs&gt;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&lt;Extra_paragraphs_needed&gt;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&lt;Minimum&gt;</a:t>
            </a:r>
            <a:r>
              <a:rPr lang="en-US">
                <a:solidFill>
                  <a:srgbClr val="000000"/>
                </a:solidFill>
                <a:highlight>
                  <a:srgbClr val="FFFFFF"/>
                </a:highlight>
              </a:rPr>
              <a:t>0</a:t>
            </a:r>
            <a:r>
              <a:rPr lang="en-US">
                <a:solidFill>
                  <a:srgbClr val="000096"/>
                </a:solidFill>
                <a:highlight>
                  <a:srgbClr val="FFFFFF"/>
                </a:highlight>
              </a:rPr>
              <a:t>&lt;/Minimum&gt;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&lt;Maximum&gt;</a:t>
            </a:r>
            <a:r>
              <a:rPr lang="en-US">
                <a:solidFill>
                  <a:srgbClr val="000000"/>
                </a:solidFill>
                <a:highlight>
                  <a:srgbClr val="FFFFFF"/>
                </a:highlight>
              </a:rPr>
              <a:t>65535</a:t>
            </a:r>
            <a:r>
              <a:rPr lang="en-US">
                <a:solidFill>
                  <a:srgbClr val="000096"/>
                </a:solidFill>
                <a:highlight>
                  <a:srgbClr val="FFFFFF"/>
                </a:highlight>
              </a:rPr>
              <a:t>&lt;/Maximum&gt;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&lt;/Extra_paragraphs_needed&gt;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&lt;Initial_relative_SS_value&gt;</a:t>
            </a:r>
            <a:r>
              <a:rPr lang="en-US">
                <a:solidFill>
                  <a:srgbClr val="000000"/>
                </a:solidFill>
                <a:highlight>
                  <a:srgbClr val="FFFFFF"/>
                </a:highlight>
              </a:rPr>
              <a:t>0</a:t>
            </a:r>
            <a:r>
              <a:rPr lang="en-US">
                <a:solidFill>
                  <a:srgbClr val="000096"/>
                </a:solidFill>
                <a:highlight>
                  <a:srgbClr val="FFFFFF"/>
                </a:highlight>
              </a:rPr>
              <a:t>&lt;/Initial_relative_SS_value&gt;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&lt;Initial_SP_value&gt;</a:t>
            </a:r>
            <a:r>
              <a:rPr lang="en-US">
                <a:solidFill>
                  <a:srgbClr val="000000"/>
                </a:solidFill>
                <a:highlight>
                  <a:srgbClr val="FFFFFF"/>
                </a:highlight>
              </a:rPr>
              <a:t>184</a:t>
            </a:r>
            <a:r>
              <a:rPr lang="en-US">
                <a:solidFill>
                  <a:srgbClr val="000096"/>
                </a:solidFill>
                <a:highlight>
                  <a:srgbClr val="FFFFFF"/>
                </a:highlight>
              </a:rPr>
              <a:t>&lt;/Initial_SP_value&gt;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&lt;Checksum&gt;</a:t>
            </a:r>
            <a:r>
              <a:rPr lang="en-US">
                <a:solidFill>
                  <a:srgbClr val="000000"/>
                </a:solidFill>
                <a:highlight>
                  <a:srgbClr val="FFFFFF"/>
                </a:highlight>
              </a:rPr>
              <a:t>0</a:t>
            </a:r>
            <a:r>
              <a:rPr lang="en-US">
                <a:solidFill>
                  <a:srgbClr val="000096"/>
                </a:solidFill>
                <a:highlight>
                  <a:srgbClr val="FFFFFF"/>
                </a:highlight>
              </a:rPr>
              <a:t>&lt;/Checksum&gt;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&lt;Initial_IP_value&gt;</a:t>
            </a:r>
            <a:r>
              <a:rPr lang="en-US">
                <a:solidFill>
                  <a:srgbClr val="000000"/>
                </a:solidFill>
                <a:highlight>
                  <a:srgbClr val="FFFFFF"/>
                </a:highlight>
              </a:rPr>
              <a:t>0</a:t>
            </a:r>
            <a:r>
              <a:rPr lang="en-US">
                <a:solidFill>
                  <a:srgbClr val="000096"/>
                </a:solidFill>
                <a:highlight>
                  <a:srgbClr val="FFFFFF"/>
                </a:highlight>
              </a:rPr>
              <a:t>&lt;/Initial_IP_value&gt;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&lt;Initial_relative_CS_value&gt;</a:t>
            </a:r>
            <a:r>
              <a:rPr lang="en-US">
                <a:solidFill>
                  <a:srgbClr val="000000"/>
                </a:solidFill>
                <a:highlight>
                  <a:srgbClr val="FFFFFF"/>
                </a:highlight>
              </a:rPr>
              <a:t>0</a:t>
            </a:r>
            <a:r>
              <a:rPr lang="en-US">
                <a:solidFill>
                  <a:srgbClr val="000096"/>
                </a:solidFill>
                <a:highlight>
                  <a:srgbClr val="FFFFFF"/>
                </a:highlight>
              </a:rPr>
              <a:t>&lt;/Initial_relative_CS_value&gt;</a:t>
            </a:r>
          </a:p>
          <a:p>
            <a:r>
              <a:rPr lang="en-US">
                <a:solidFill>
                  <a:srgbClr val="000096"/>
                </a:solidFill>
                <a:highlight>
                  <a:srgbClr val="FFFFFF"/>
                </a:highlight>
              </a:rPr>
              <a:t>        &lt;Address_of_relocation_table&gt;</a:t>
            </a:r>
            <a:r>
              <a:rPr lang="en-US" b="1">
                <a:solidFill>
                  <a:srgbClr val="000000"/>
                </a:solidFill>
                <a:highlight>
                  <a:srgbClr val="FFFFFF"/>
                </a:highlight>
              </a:rPr>
              <a:t>4000</a:t>
            </a:r>
            <a:r>
              <a:rPr lang="en-US">
                <a:solidFill>
                  <a:srgbClr val="000096"/>
                </a:solidFill>
                <a:highlight>
                  <a:srgbClr val="FFFFFF"/>
                </a:highlight>
              </a:rPr>
              <a:t>&lt;/Address_of_relocation_table&gt;</a:t>
            </a:r>
          </a:p>
          <a:p>
            <a:endParaRPr lang="en-US">
              <a:solidFill>
                <a:srgbClr val="000096"/>
              </a:solidFill>
              <a:highlight>
                <a:srgbClr val="FFFFFF"/>
              </a:highlight>
            </a:endParaRPr>
          </a:p>
        </p:txBody>
      </p:sp>
      <p:sp>
        <p:nvSpPr>
          <p:cNvPr id="3" name="Speech Bubble: Rectangle 2">
            <a:extLst>
              <a:ext uri="{FF2B5EF4-FFF2-40B4-BE49-F238E27FC236}">
                <a16:creationId xmlns:a16="http://schemas.microsoft.com/office/drawing/2014/main" id="{72317E57-469D-492E-B030-34FEB5E93741}"/>
              </a:ext>
            </a:extLst>
          </p:cNvPr>
          <p:cNvSpPr/>
          <p:nvPr/>
        </p:nvSpPr>
        <p:spPr>
          <a:xfrm>
            <a:off x="728420" y="1658318"/>
            <a:ext cx="3099661" cy="3115159"/>
          </a:xfrm>
          <a:prstGeom prst="wedgeRectCallout">
            <a:avLst>
              <a:gd name="adj1" fmla="val 196667"/>
              <a:gd name="adj2" fmla="val 842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A human reading the XML document will not realize that the address is actually 0040. So, in the DFDL schema let’s read the two bytes and then reverse them.</a:t>
            </a:r>
          </a:p>
        </p:txBody>
      </p:sp>
      <p:sp>
        <p:nvSpPr>
          <p:cNvPr id="4" name="Footer Placeholder 3">
            <a:extLst>
              <a:ext uri="{FF2B5EF4-FFF2-40B4-BE49-F238E27FC236}">
                <a16:creationId xmlns:a16="http://schemas.microsoft.com/office/drawing/2014/main" id="{9EF85041-D718-4380-A4EE-CBCC6B003AB7}"/>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4253122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FAB8CC-43C4-4DDB-9257-EF0C98F8AC38}"/>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3" name="Rectangle 2">
            <a:extLst>
              <a:ext uri="{FF2B5EF4-FFF2-40B4-BE49-F238E27FC236}">
                <a16:creationId xmlns:a16="http://schemas.microsoft.com/office/drawing/2014/main" id="{306824CF-9200-41D0-96BA-267B8A7333FB}"/>
              </a:ext>
            </a:extLst>
          </p:cNvPr>
          <p:cNvSpPr/>
          <p:nvPr/>
        </p:nvSpPr>
        <p:spPr>
          <a:xfrm>
            <a:off x="5057775" y="2333625"/>
            <a:ext cx="438150" cy="190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6EDEBB35-4DC2-46D7-9915-E0BF0BBF3877}"/>
              </a:ext>
            </a:extLst>
          </p:cNvPr>
          <p:cNvCxnSpPr>
            <a:cxnSpLocks/>
          </p:cNvCxnSpPr>
          <p:nvPr/>
        </p:nvCxnSpPr>
        <p:spPr>
          <a:xfrm flipV="1">
            <a:off x="5286375" y="1704802"/>
            <a:ext cx="0" cy="628823"/>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1D4DBC4-D18A-4619-AF4F-7B29721D6CF8}"/>
              </a:ext>
            </a:extLst>
          </p:cNvPr>
          <p:cNvSpPr txBox="1"/>
          <p:nvPr/>
        </p:nvSpPr>
        <p:spPr>
          <a:xfrm>
            <a:off x="4739844" y="1335470"/>
            <a:ext cx="2892074" cy="369332"/>
          </a:xfrm>
          <a:prstGeom prst="rect">
            <a:avLst/>
          </a:prstGeom>
          <a:noFill/>
        </p:spPr>
        <p:txBody>
          <a:bodyPr wrap="none" rtlCol="0">
            <a:spAutoFit/>
          </a:bodyPr>
          <a:lstStyle/>
          <a:p>
            <a:r>
              <a:rPr lang="en-US">
                <a:solidFill>
                  <a:schemeClr val="bg1">
                    <a:lumMod val="65000"/>
                  </a:schemeClr>
                </a:solidFill>
              </a:rPr>
              <a:t>Address_of_relocation_table</a:t>
            </a:r>
          </a:p>
        </p:txBody>
      </p:sp>
      <p:cxnSp>
        <p:nvCxnSpPr>
          <p:cNvPr id="7" name="Straight Arrow Connector 6">
            <a:extLst>
              <a:ext uri="{FF2B5EF4-FFF2-40B4-BE49-F238E27FC236}">
                <a16:creationId xmlns:a16="http://schemas.microsoft.com/office/drawing/2014/main" id="{93B489AB-9015-4203-8BCD-5BFD90D2F14A}"/>
              </a:ext>
            </a:extLst>
          </p:cNvPr>
          <p:cNvCxnSpPr>
            <a:cxnSpLocks/>
          </p:cNvCxnSpPr>
          <p:nvPr/>
        </p:nvCxnSpPr>
        <p:spPr>
          <a:xfrm flipH="1" flipV="1">
            <a:off x="3766088" y="1213388"/>
            <a:ext cx="1291688" cy="1120238"/>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B77C4DA-370D-4E73-9BCD-1734E5726224}"/>
              </a:ext>
            </a:extLst>
          </p:cNvPr>
          <p:cNvSpPr txBox="1"/>
          <p:nvPr/>
        </p:nvSpPr>
        <p:spPr>
          <a:xfrm>
            <a:off x="2310938" y="542441"/>
            <a:ext cx="8103923" cy="646331"/>
          </a:xfrm>
          <a:prstGeom prst="rect">
            <a:avLst/>
          </a:prstGeom>
          <a:solidFill>
            <a:srgbClr val="FFFF00"/>
          </a:solidFill>
        </p:spPr>
        <p:txBody>
          <a:bodyPr wrap="square" rtlCol="0">
            <a:spAutoFit/>
          </a:bodyPr>
          <a:lstStyle/>
          <a:p>
            <a:r>
              <a:rPr lang="en-US"/>
              <a:t>In a hidden group, read in the first byte and store it into an element (Hidden_byte1), read the second byte and store it into another element (Hidden_byte2).</a:t>
            </a:r>
          </a:p>
        </p:txBody>
      </p:sp>
      <p:sp>
        <p:nvSpPr>
          <p:cNvPr id="9" name="Footer Placeholder 3">
            <a:extLst>
              <a:ext uri="{FF2B5EF4-FFF2-40B4-BE49-F238E27FC236}">
                <a16:creationId xmlns:a16="http://schemas.microsoft.com/office/drawing/2014/main" id="{8EEB85F9-7516-47F5-A391-BD6F1072A83D}"/>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067036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3A801-7C24-4036-8AFA-597FB83CDA7E}"/>
              </a:ext>
            </a:extLst>
          </p:cNvPr>
          <p:cNvSpPr>
            <a:spLocks noGrp="1"/>
          </p:cNvSpPr>
          <p:nvPr>
            <p:ph type="title"/>
          </p:nvPr>
        </p:nvSpPr>
        <p:spPr/>
        <p:txBody>
          <a:bodyPr/>
          <a:lstStyle/>
          <a:p>
            <a:r>
              <a:rPr lang="en-US"/>
              <a:t>The perils of transporting EXE malware</a:t>
            </a:r>
          </a:p>
        </p:txBody>
      </p:sp>
      <p:sp>
        <p:nvSpPr>
          <p:cNvPr id="3" name="Content Placeholder 2">
            <a:extLst>
              <a:ext uri="{FF2B5EF4-FFF2-40B4-BE49-F238E27FC236}">
                <a16:creationId xmlns:a16="http://schemas.microsoft.com/office/drawing/2014/main" id="{070904CD-F939-429C-A494-2AD6EE02EA16}"/>
              </a:ext>
            </a:extLst>
          </p:cNvPr>
          <p:cNvSpPr>
            <a:spLocks noGrp="1"/>
          </p:cNvSpPr>
          <p:nvPr>
            <p:ph idx="1"/>
          </p:nvPr>
        </p:nvSpPr>
        <p:spPr>
          <a:xfrm>
            <a:off x="616449" y="1371601"/>
            <a:ext cx="11236720" cy="3556859"/>
          </a:xfrm>
        </p:spPr>
        <p:txBody>
          <a:bodyPr/>
          <a:lstStyle/>
          <a:p>
            <a:pPr>
              <a:lnSpc>
                <a:spcPts val="3000"/>
              </a:lnSpc>
              <a:spcAft>
                <a:spcPts val="1200"/>
              </a:spcAft>
            </a:pPr>
            <a:r>
              <a:rPr lang="en-US" dirty="0"/>
              <a:t>Did you know that the exe format is the most popular format for malware</a:t>
            </a:r>
            <a:r>
              <a:rPr lang="en-US"/>
              <a:t>? </a:t>
            </a:r>
          </a:p>
          <a:p>
            <a:pPr>
              <a:lnSpc>
                <a:spcPts val="3000"/>
              </a:lnSpc>
              <a:spcAft>
                <a:spcPts val="1200"/>
              </a:spcAft>
            </a:pPr>
            <a:r>
              <a:rPr lang="en-US"/>
              <a:t>Suppose you have a malware exe file that you want to transport to a location where analysis of it will be performed. Transporting it is dangerous because it might accidentally execute in-transit.</a:t>
            </a:r>
          </a:p>
          <a:p>
            <a:pPr>
              <a:lnSpc>
                <a:spcPts val="3000"/>
              </a:lnSpc>
            </a:pPr>
            <a:r>
              <a:rPr lang="en-US"/>
              <a:t>I assert that a safer approach would be to convert the exe file to XML (using DFDL of course), transport the XML, and then unparse the XML to reconstitute the exe at the location where the analysis is to be performed.</a:t>
            </a:r>
          </a:p>
        </p:txBody>
      </p:sp>
      <p:sp>
        <p:nvSpPr>
          <p:cNvPr id="4" name="Footer Placeholder 3">
            <a:extLst>
              <a:ext uri="{FF2B5EF4-FFF2-40B4-BE49-F238E27FC236}">
                <a16:creationId xmlns:a16="http://schemas.microsoft.com/office/drawing/2014/main" id="{55BAB495-E878-435F-AF6A-7D861B86BC1A}"/>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2019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3345A24B-D8C6-4C80-AF18-5DAB690A886F}"/>
              </a:ext>
            </a:extLst>
          </p:cNvPr>
          <p:cNvSpPr/>
          <p:nvPr/>
        </p:nvSpPr>
        <p:spPr>
          <a:xfrm>
            <a:off x="2536556" y="4659544"/>
            <a:ext cx="7909302" cy="1433213"/>
          </a:xfrm>
          <a:prstGeom prst="rect">
            <a:avLst/>
          </a:prstGeom>
          <a:solidFill>
            <a:schemeClr val="bg1">
              <a:lumMod val="95000"/>
            </a:schemeClr>
          </a:solidFill>
          <a:ln>
            <a:solidFill>
              <a:schemeClr val="bg1">
                <a:lumMod val="75000"/>
              </a:schemeClr>
            </a:solidFill>
          </a:ln>
        </p:spPr>
        <p:txBody>
          <a:bodyPr wrap="square">
            <a:spAutoFit/>
          </a:bodyPr>
          <a:lstStyle/>
          <a:p>
            <a:pPr>
              <a:lnSpc>
                <a:spcPct val="105000"/>
              </a:lnSpc>
              <a:spcAft>
                <a:spcPts val="800"/>
              </a:spcAft>
            </a:pPr>
            <a:r>
              <a:rPr lang="en-US">
                <a:solidFill>
                  <a:srgbClr val="676767"/>
                </a:solidFill>
                <a:latin typeface="Lucida Sans Unicode" panose="020B0602030504020204" pitchFamily="34" charset="0"/>
                <a:ea typeface="Calibri" panose="020F0502020204030204" pitchFamily="34" charset="0"/>
              </a:rPr>
              <a:t>This web site shows the various data formats that malware occurs in:</a:t>
            </a:r>
            <a:endParaRPr lang="en-US">
              <a:latin typeface="Calibri" panose="020F0502020204030204" pitchFamily="34" charset="0"/>
              <a:ea typeface="Calibri" panose="020F0502020204030204" pitchFamily="34" charset="0"/>
            </a:endParaRPr>
          </a:p>
          <a:p>
            <a:pPr>
              <a:lnSpc>
                <a:spcPct val="105000"/>
              </a:lnSpc>
              <a:spcAft>
                <a:spcPts val="800"/>
              </a:spcAft>
            </a:pPr>
            <a:r>
              <a:rPr lang="en-US" u="sng">
                <a:solidFill>
                  <a:srgbClr val="0563C1"/>
                </a:solidFill>
                <a:latin typeface="Lucida Sans Unicode" panose="020B0602030504020204" pitchFamily="34" charset="0"/>
                <a:ea typeface="Calibri" panose="020F0502020204030204" pitchFamily="34" charset="0"/>
                <a:hlinkClick r:id="rId2"/>
              </a:rPr>
              <a:t>https://www.virustotal.com/en/statistics/#file-types-chart</a:t>
            </a:r>
            <a:endParaRPr lang="en-US">
              <a:latin typeface="Calibri" panose="020F0502020204030204" pitchFamily="34" charset="0"/>
              <a:ea typeface="Calibri" panose="020F0502020204030204" pitchFamily="34" charset="0"/>
            </a:endParaRPr>
          </a:p>
          <a:p>
            <a:r>
              <a:rPr lang="en-US">
                <a:solidFill>
                  <a:srgbClr val="676767"/>
                </a:solidFill>
                <a:latin typeface="Lucida Sans Unicode" panose="020B0602030504020204" pitchFamily="34" charset="0"/>
                <a:ea typeface="Calibri" panose="020F0502020204030204" pitchFamily="34" charset="0"/>
              </a:rPr>
              <a:t>Note that the most popular format for malware is the exe format. The percentage of malware in the exe format is 37%.</a:t>
            </a:r>
            <a:endParaRPr lang="en-US">
              <a:latin typeface="Calibri" panose="020F0502020204030204" pitchFamily="34" charset="0"/>
              <a:ea typeface="Calibri" panose="020F0502020204030204" pitchFamily="34" charset="0"/>
            </a:endParaRPr>
          </a:p>
        </p:txBody>
      </p:sp>
      <p:sp>
        <p:nvSpPr>
          <p:cNvPr id="6" name="Freeform: Shape 5">
            <a:extLst>
              <a:ext uri="{FF2B5EF4-FFF2-40B4-BE49-F238E27FC236}">
                <a16:creationId xmlns:a16="http://schemas.microsoft.com/office/drawing/2014/main" id="{A2A4D22C-65D1-4DD3-9250-14B99155F5A8}"/>
              </a:ext>
            </a:extLst>
          </p:cNvPr>
          <p:cNvSpPr/>
          <p:nvPr/>
        </p:nvSpPr>
        <p:spPr>
          <a:xfrm>
            <a:off x="10507851" y="1813302"/>
            <a:ext cx="1491210" cy="3378630"/>
          </a:xfrm>
          <a:custGeom>
            <a:avLst/>
            <a:gdLst>
              <a:gd name="connsiteX0" fmla="*/ 573437 w 1491210"/>
              <a:gd name="connsiteY0" fmla="*/ 0 h 3378630"/>
              <a:gd name="connsiteX1" fmla="*/ 1038386 w 1491210"/>
              <a:gd name="connsiteY1" fmla="*/ 914400 h 3378630"/>
              <a:gd name="connsiteX2" fmla="*/ 1456841 w 1491210"/>
              <a:gd name="connsiteY2" fmla="*/ 2293749 h 3378630"/>
              <a:gd name="connsiteX3" fmla="*/ 1301857 w 1491210"/>
              <a:gd name="connsiteY3" fmla="*/ 2960176 h 3378630"/>
              <a:gd name="connsiteX4" fmla="*/ 0 w 1491210"/>
              <a:gd name="connsiteY4" fmla="*/ 3378630 h 3378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210" h="3378630">
                <a:moveTo>
                  <a:pt x="573437" y="0"/>
                </a:moveTo>
                <a:cubicBezTo>
                  <a:pt x="732294" y="266054"/>
                  <a:pt x="891152" y="532109"/>
                  <a:pt x="1038386" y="914400"/>
                </a:cubicBezTo>
                <a:cubicBezTo>
                  <a:pt x="1185620" y="1296691"/>
                  <a:pt x="1412929" y="1952786"/>
                  <a:pt x="1456841" y="2293749"/>
                </a:cubicBezTo>
                <a:cubicBezTo>
                  <a:pt x="1500753" y="2634712"/>
                  <a:pt x="1544664" y="2779363"/>
                  <a:pt x="1301857" y="2960176"/>
                </a:cubicBezTo>
                <a:cubicBezTo>
                  <a:pt x="1059050" y="3140989"/>
                  <a:pt x="529525" y="3259809"/>
                  <a:pt x="0" y="3378630"/>
                </a:cubicBez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58156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FAB8CC-43C4-4DDB-9257-EF0C98F8AC38}"/>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3" name="Rectangle 2">
            <a:extLst>
              <a:ext uri="{FF2B5EF4-FFF2-40B4-BE49-F238E27FC236}">
                <a16:creationId xmlns:a16="http://schemas.microsoft.com/office/drawing/2014/main" id="{306824CF-9200-41D0-96BA-267B8A7333FB}"/>
              </a:ext>
            </a:extLst>
          </p:cNvPr>
          <p:cNvSpPr/>
          <p:nvPr/>
        </p:nvSpPr>
        <p:spPr>
          <a:xfrm>
            <a:off x="5057775" y="2333625"/>
            <a:ext cx="438150" cy="190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6EDEBB35-4DC2-46D7-9915-E0BF0BBF3877}"/>
              </a:ext>
            </a:extLst>
          </p:cNvPr>
          <p:cNvCxnSpPr>
            <a:cxnSpLocks/>
          </p:cNvCxnSpPr>
          <p:nvPr/>
        </p:nvCxnSpPr>
        <p:spPr>
          <a:xfrm flipV="1">
            <a:off x="5286375" y="1704802"/>
            <a:ext cx="0" cy="628823"/>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1D4DBC4-D18A-4619-AF4F-7B29721D6CF8}"/>
              </a:ext>
            </a:extLst>
          </p:cNvPr>
          <p:cNvSpPr txBox="1"/>
          <p:nvPr/>
        </p:nvSpPr>
        <p:spPr>
          <a:xfrm>
            <a:off x="4739844" y="1335470"/>
            <a:ext cx="2892074" cy="369332"/>
          </a:xfrm>
          <a:prstGeom prst="rect">
            <a:avLst/>
          </a:prstGeom>
          <a:noFill/>
        </p:spPr>
        <p:txBody>
          <a:bodyPr wrap="none" rtlCol="0">
            <a:spAutoFit/>
          </a:bodyPr>
          <a:lstStyle/>
          <a:p>
            <a:r>
              <a:rPr lang="en-US">
                <a:solidFill>
                  <a:schemeClr val="bg1">
                    <a:lumMod val="65000"/>
                  </a:schemeClr>
                </a:solidFill>
              </a:rPr>
              <a:t>Address_of_relocation_table</a:t>
            </a:r>
          </a:p>
        </p:txBody>
      </p:sp>
      <p:sp>
        <p:nvSpPr>
          <p:cNvPr id="8" name="TextBox 7">
            <a:extLst>
              <a:ext uri="{FF2B5EF4-FFF2-40B4-BE49-F238E27FC236}">
                <a16:creationId xmlns:a16="http://schemas.microsoft.com/office/drawing/2014/main" id="{3B77C4DA-370D-4E73-9BCD-1734E5726224}"/>
              </a:ext>
            </a:extLst>
          </p:cNvPr>
          <p:cNvSpPr txBox="1"/>
          <p:nvPr/>
        </p:nvSpPr>
        <p:spPr>
          <a:xfrm>
            <a:off x="2310938" y="542441"/>
            <a:ext cx="8103923" cy="646331"/>
          </a:xfrm>
          <a:prstGeom prst="rect">
            <a:avLst/>
          </a:prstGeom>
          <a:solidFill>
            <a:schemeClr val="bg1">
              <a:lumMod val="95000"/>
            </a:schemeClr>
          </a:solidFill>
        </p:spPr>
        <p:txBody>
          <a:bodyPr wrap="square" rtlCol="0">
            <a:spAutoFit/>
          </a:bodyPr>
          <a:lstStyle/>
          <a:p>
            <a:r>
              <a:rPr lang="en-US">
                <a:solidFill>
                  <a:schemeClr val="bg1">
                    <a:lumMod val="65000"/>
                  </a:schemeClr>
                </a:solidFill>
              </a:rPr>
              <a:t>In a hidden group, read in the first byte and store it into an element (Hidden_byte1), read the second byte and store it into another element (Hidden_byte2).</a:t>
            </a:r>
          </a:p>
        </p:txBody>
      </p:sp>
      <p:cxnSp>
        <p:nvCxnSpPr>
          <p:cNvPr id="9" name="Straight Arrow Connector 8">
            <a:extLst>
              <a:ext uri="{FF2B5EF4-FFF2-40B4-BE49-F238E27FC236}">
                <a16:creationId xmlns:a16="http://schemas.microsoft.com/office/drawing/2014/main" id="{0B32827E-B3AB-4050-B3DB-40798D7E8FC0}"/>
              </a:ext>
            </a:extLst>
          </p:cNvPr>
          <p:cNvCxnSpPr/>
          <p:nvPr/>
        </p:nvCxnSpPr>
        <p:spPr>
          <a:xfrm>
            <a:off x="8834034" y="1188772"/>
            <a:ext cx="635430" cy="1144853"/>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C1DB246-0422-4921-8818-B2B04432C8CC}"/>
              </a:ext>
            </a:extLst>
          </p:cNvPr>
          <p:cNvSpPr txBox="1"/>
          <p:nvPr/>
        </p:nvSpPr>
        <p:spPr>
          <a:xfrm>
            <a:off x="8631528" y="2345657"/>
            <a:ext cx="3207545" cy="923330"/>
          </a:xfrm>
          <a:prstGeom prst="rect">
            <a:avLst/>
          </a:prstGeom>
          <a:solidFill>
            <a:srgbClr val="FFFF00"/>
          </a:solidFill>
        </p:spPr>
        <p:txBody>
          <a:bodyPr wrap="square" rtlCol="0">
            <a:spAutoFit/>
          </a:bodyPr>
          <a:lstStyle/>
          <a:p>
            <a:r>
              <a:rPr lang="en-US"/>
              <a:t>Then output to XML the concatenation of Hidden_byte2, Hidden_byte1</a:t>
            </a:r>
          </a:p>
        </p:txBody>
      </p:sp>
      <p:sp>
        <p:nvSpPr>
          <p:cNvPr id="11" name="Footer Placeholder 3">
            <a:extLst>
              <a:ext uri="{FF2B5EF4-FFF2-40B4-BE49-F238E27FC236}">
                <a16:creationId xmlns:a16="http://schemas.microsoft.com/office/drawing/2014/main" id="{DF336344-A1B1-4659-A2A9-0190B5DD0744}"/>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2742423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658A99-6620-4DC3-B189-2CB8C2C24F53}"/>
              </a:ext>
            </a:extLst>
          </p:cNvPr>
          <p:cNvSpPr/>
          <p:nvPr/>
        </p:nvSpPr>
        <p:spPr>
          <a:xfrm>
            <a:off x="1668650" y="2197347"/>
            <a:ext cx="8901194" cy="1754326"/>
          </a:xfrm>
          <a:prstGeom prst="rect">
            <a:avLst/>
          </a:prstGeom>
          <a:ln>
            <a:solidFill>
              <a:schemeClr val="bg1">
                <a:lumMod val="65000"/>
              </a:schemeClr>
            </a:solidFill>
          </a:ln>
        </p:spPr>
        <p:txBody>
          <a:bodyPr wrap="square">
            <a:spAutoFit/>
          </a:bodyPr>
          <a:lstStyle/>
          <a:p>
            <a:r>
              <a:rPr lang="en-US">
                <a:solidFill>
                  <a:srgbClr val="003296"/>
                </a:solidFill>
                <a:highlight>
                  <a:srgbClr val="FFFFFF"/>
                </a:highlight>
              </a:rPr>
              <a:t>&lt;xs:group</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"hidden_hexBinary2_Group"</a:t>
            </a:r>
            <a:r>
              <a:rPr lang="en-US">
                <a:solidFill>
                  <a:srgbClr val="000096"/>
                </a:solidFill>
                <a:highlight>
                  <a:srgbClr val="FFFFFF"/>
                </a:highlight>
              </a:rPr>
              <a:t>&gt;</a:t>
            </a:r>
            <a:r>
              <a:rPr lang="en-US">
                <a:solidFill>
                  <a:srgbClr val="000000"/>
                </a:solidFill>
                <a:highlight>
                  <a:srgbClr val="FFFFFF"/>
                </a:highlight>
              </a:rPr>
              <a:t> </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a:t>
            </a:r>
            <a:r>
              <a:rPr lang="en-US" b="1">
                <a:solidFill>
                  <a:srgbClr val="993300"/>
                </a:solidFill>
                <a:highlight>
                  <a:srgbClr val="FFFFFF"/>
                </a:highlight>
              </a:rPr>
              <a:t>Hidden_byte1</a:t>
            </a:r>
            <a:r>
              <a:rPr lang="en-US">
                <a:solidFill>
                  <a:srgbClr val="993300"/>
                </a:solidFill>
                <a:highlight>
                  <a:srgbClr val="FFFFFF"/>
                </a:highlight>
              </a:rPr>
              <a:t>"</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"hexBinary1"</a:t>
            </a:r>
            <a:r>
              <a:rPr lang="en-US">
                <a:solidFill>
                  <a:srgbClr val="F5844C"/>
                </a:solidFill>
                <a:highlight>
                  <a:srgbClr val="FFFFFF"/>
                </a:highlight>
              </a:rPr>
              <a:t> dfdl:outputValueCalc</a:t>
            </a:r>
            <a:r>
              <a:rPr lang="en-US">
                <a:solidFill>
                  <a:srgbClr val="FF8040"/>
                </a:solidFill>
                <a:highlight>
                  <a:srgbClr val="FFFFFF"/>
                </a:highlight>
              </a:rPr>
              <a:t>=</a:t>
            </a:r>
            <a:r>
              <a:rPr lang="en-US">
                <a:solidFill>
                  <a:srgbClr val="993300"/>
                </a:solidFill>
                <a:highlight>
                  <a:srgbClr val="FFFFFF"/>
                </a:highlight>
              </a:rPr>
              <a:t>'{ … }'</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a:t>
            </a:r>
            <a:r>
              <a:rPr lang="en-US" b="1">
                <a:solidFill>
                  <a:srgbClr val="993300"/>
                </a:solidFill>
                <a:highlight>
                  <a:srgbClr val="FFFFFF"/>
                </a:highlight>
              </a:rPr>
              <a:t>Hidden_byte2</a:t>
            </a:r>
            <a:r>
              <a:rPr lang="en-US">
                <a:solidFill>
                  <a:srgbClr val="993300"/>
                </a:solidFill>
                <a:highlight>
                  <a:srgbClr val="FFFFFF"/>
                </a:highlight>
              </a:rPr>
              <a:t>"</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"hexBinary1"</a:t>
            </a:r>
            <a:r>
              <a:rPr lang="en-US">
                <a:solidFill>
                  <a:srgbClr val="F5844C"/>
                </a:solidFill>
                <a:highlight>
                  <a:srgbClr val="FFFFFF"/>
                </a:highlight>
              </a:rPr>
              <a:t> dfdl:outputValueCalc</a:t>
            </a:r>
            <a:r>
              <a:rPr lang="en-US">
                <a:solidFill>
                  <a:srgbClr val="FF8040"/>
                </a:solidFill>
                <a:highlight>
                  <a:srgbClr val="FFFFFF"/>
                </a:highlight>
              </a:rPr>
              <a:t>=</a:t>
            </a:r>
            <a:r>
              <a:rPr lang="en-US">
                <a:solidFill>
                  <a:srgbClr val="993300"/>
                </a:solidFill>
                <a:highlight>
                  <a:srgbClr val="FFFFFF"/>
                </a:highlight>
              </a:rPr>
              <a:t>'{ … }'</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3296"/>
                </a:solidFill>
                <a:highlight>
                  <a:srgbClr val="FFFFFF"/>
                </a:highlight>
              </a:rPr>
              <a:t>&lt;/xs:group&gt;</a:t>
            </a:r>
          </a:p>
        </p:txBody>
      </p:sp>
      <p:sp>
        <p:nvSpPr>
          <p:cNvPr id="4" name="TextBox 3">
            <a:extLst>
              <a:ext uri="{FF2B5EF4-FFF2-40B4-BE49-F238E27FC236}">
                <a16:creationId xmlns:a16="http://schemas.microsoft.com/office/drawing/2014/main" id="{772E0977-4065-44D3-813C-79E8F7486631}"/>
              </a:ext>
            </a:extLst>
          </p:cNvPr>
          <p:cNvSpPr txBox="1"/>
          <p:nvPr/>
        </p:nvSpPr>
        <p:spPr>
          <a:xfrm>
            <a:off x="1668650" y="1828015"/>
            <a:ext cx="5333704" cy="369332"/>
          </a:xfrm>
          <a:prstGeom prst="rect">
            <a:avLst/>
          </a:prstGeom>
          <a:noFill/>
        </p:spPr>
        <p:txBody>
          <a:bodyPr wrap="none" rtlCol="0">
            <a:spAutoFit/>
          </a:bodyPr>
          <a:lstStyle/>
          <a:p>
            <a:r>
              <a:rPr lang="en-US"/>
              <a:t>Read 1 byte at a time, store each byte in an element:</a:t>
            </a:r>
          </a:p>
        </p:txBody>
      </p:sp>
      <p:sp>
        <p:nvSpPr>
          <p:cNvPr id="5" name="Footer Placeholder 3">
            <a:extLst>
              <a:ext uri="{FF2B5EF4-FFF2-40B4-BE49-F238E27FC236}">
                <a16:creationId xmlns:a16="http://schemas.microsoft.com/office/drawing/2014/main" id="{D09187C4-8D76-4BF2-92FE-B07195CE1587}"/>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6873233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658A99-6620-4DC3-B189-2CB8C2C24F53}"/>
              </a:ext>
            </a:extLst>
          </p:cNvPr>
          <p:cNvSpPr/>
          <p:nvPr/>
        </p:nvSpPr>
        <p:spPr>
          <a:xfrm>
            <a:off x="1668650" y="2197347"/>
            <a:ext cx="10001574" cy="1754326"/>
          </a:xfrm>
          <a:prstGeom prst="rect">
            <a:avLst/>
          </a:prstGeom>
          <a:ln>
            <a:solidFill>
              <a:schemeClr val="bg1">
                <a:lumMod val="65000"/>
              </a:schemeClr>
            </a:solidFill>
          </a:ln>
        </p:spPr>
        <p:txBody>
          <a:bodyPr wrap="square">
            <a:spAutoFit/>
          </a:bodyPr>
          <a:lstStyle/>
          <a:p>
            <a:r>
              <a:rPr lang="en-US">
                <a:solidFill>
                  <a:srgbClr val="003296"/>
                </a:solidFill>
                <a:highlight>
                  <a:srgbClr val="FFFFFF"/>
                </a:highlight>
              </a:rPr>
              <a:t>&lt;xs:group</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"hidden_hexBinary2_Group"</a:t>
            </a:r>
            <a:r>
              <a:rPr lang="en-US">
                <a:solidFill>
                  <a:srgbClr val="000096"/>
                </a:solidFill>
                <a:highlight>
                  <a:srgbClr val="FFFFFF"/>
                </a:highlight>
              </a:rPr>
              <a:t>&gt;</a:t>
            </a:r>
            <a:r>
              <a:rPr lang="en-US">
                <a:solidFill>
                  <a:srgbClr val="000000"/>
                </a:solidFill>
                <a:highlight>
                  <a:srgbClr val="FFFFFF"/>
                </a:highlight>
              </a:rPr>
              <a:t> </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"Hidden_byte1"</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a:t>
            </a:r>
            <a:r>
              <a:rPr lang="en-US" b="1">
                <a:solidFill>
                  <a:srgbClr val="993300"/>
                </a:solidFill>
                <a:highlight>
                  <a:srgbClr val="FFFFFF"/>
                </a:highlight>
              </a:rPr>
              <a:t>hexBinary1</a:t>
            </a:r>
            <a:r>
              <a:rPr lang="en-US">
                <a:solidFill>
                  <a:srgbClr val="993300"/>
                </a:solidFill>
                <a:highlight>
                  <a:srgbClr val="FFFFFF"/>
                </a:highlight>
              </a:rPr>
              <a:t>"</a:t>
            </a:r>
            <a:r>
              <a:rPr lang="en-US">
                <a:solidFill>
                  <a:srgbClr val="F5844C"/>
                </a:solidFill>
                <a:highlight>
                  <a:srgbClr val="FFFFFF"/>
                </a:highlight>
              </a:rPr>
              <a:t> dfdl:outputValueCalc</a:t>
            </a:r>
            <a:r>
              <a:rPr lang="en-US">
                <a:solidFill>
                  <a:srgbClr val="FF8040"/>
                </a:solidFill>
                <a:highlight>
                  <a:srgbClr val="FFFFFF"/>
                </a:highlight>
              </a:rPr>
              <a:t>=</a:t>
            </a:r>
            <a:r>
              <a:rPr lang="en-US">
                <a:solidFill>
                  <a:srgbClr val="993300"/>
                </a:solidFill>
                <a:highlight>
                  <a:srgbClr val="FFFFFF"/>
                </a:highlight>
              </a:rPr>
              <a:t>'{ … }'</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"Hidden_byte2"</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a:t>
            </a:r>
            <a:r>
              <a:rPr lang="en-US" b="1">
                <a:solidFill>
                  <a:srgbClr val="993300"/>
                </a:solidFill>
                <a:highlight>
                  <a:srgbClr val="FFFFFF"/>
                </a:highlight>
              </a:rPr>
              <a:t>hexBinary1</a:t>
            </a:r>
            <a:r>
              <a:rPr lang="en-US">
                <a:solidFill>
                  <a:srgbClr val="993300"/>
                </a:solidFill>
                <a:highlight>
                  <a:srgbClr val="FFFFFF"/>
                </a:highlight>
              </a:rPr>
              <a:t>"</a:t>
            </a:r>
            <a:r>
              <a:rPr lang="en-US">
                <a:solidFill>
                  <a:srgbClr val="F5844C"/>
                </a:solidFill>
                <a:highlight>
                  <a:srgbClr val="FFFFFF"/>
                </a:highlight>
              </a:rPr>
              <a:t> dfdl:outputValueCalc</a:t>
            </a:r>
            <a:r>
              <a:rPr lang="en-US">
                <a:solidFill>
                  <a:srgbClr val="FF8040"/>
                </a:solidFill>
                <a:highlight>
                  <a:srgbClr val="FFFFFF"/>
                </a:highlight>
              </a:rPr>
              <a:t>=</a:t>
            </a:r>
            <a:r>
              <a:rPr lang="en-US">
                <a:solidFill>
                  <a:srgbClr val="993300"/>
                </a:solidFill>
                <a:highlight>
                  <a:srgbClr val="FFFFFF"/>
                </a:highlight>
              </a:rPr>
              <a:t>'{ … }'</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3296"/>
                </a:solidFill>
                <a:highlight>
                  <a:srgbClr val="FFFFFF"/>
                </a:highlight>
              </a:rPr>
              <a:t>&lt;/xs:group&gt;</a:t>
            </a:r>
          </a:p>
        </p:txBody>
      </p:sp>
      <p:sp>
        <p:nvSpPr>
          <p:cNvPr id="3" name="Rectangle 2">
            <a:extLst>
              <a:ext uri="{FF2B5EF4-FFF2-40B4-BE49-F238E27FC236}">
                <a16:creationId xmlns:a16="http://schemas.microsoft.com/office/drawing/2014/main" id="{957DA737-DE35-4236-99ED-2C169661850C}"/>
              </a:ext>
            </a:extLst>
          </p:cNvPr>
          <p:cNvSpPr/>
          <p:nvPr/>
        </p:nvSpPr>
        <p:spPr>
          <a:xfrm>
            <a:off x="1668649" y="4196166"/>
            <a:ext cx="10001575" cy="923330"/>
          </a:xfrm>
          <a:prstGeom prst="rect">
            <a:avLst/>
          </a:prstGeom>
          <a:ln>
            <a:solidFill>
              <a:schemeClr val="bg1">
                <a:lumMod val="65000"/>
              </a:schemeClr>
            </a:solidFill>
          </a:ln>
        </p:spPr>
        <p:txBody>
          <a:bodyPr wrap="square">
            <a:spAutoFit/>
          </a:bodyPr>
          <a:lstStyle/>
          <a:p>
            <a:r>
              <a:rPr lang="en-US">
                <a:solidFill>
                  <a:srgbClr val="003296"/>
                </a:solidFill>
                <a:highlight>
                  <a:srgbClr val="FFFFFF"/>
                </a:highlight>
              </a:rPr>
              <a:t>&lt;xs:simpleType</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a:t>
            </a:r>
            <a:r>
              <a:rPr lang="en-US" b="1">
                <a:solidFill>
                  <a:srgbClr val="993300"/>
                </a:solidFill>
                <a:highlight>
                  <a:srgbClr val="FFFFFF"/>
                </a:highlight>
              </a:rPr>
              <a:t>hexBinary1</a:t>
            </a:r>
            <a:r>
              <a:rPr lang="en-US">
                <a:solidFill>
                  <a:srgbClr val="993300"/>
                </a:solidFill>
                <a:highlight>
                  <a:srgbClr val="FFFFFF"/>
                </a:highlight>
              </a:rPr>
              <a:t>"</a:t>
            </a:r>
            <a:r>
              <a:rPr lang="en-US">
                <a:solidFill>
                  <a:srgbClr val="F5844C"/>
                </a:solidFill>
                <a:highlight>
                  <a:srgbClr val="FFFFFF"/>
                </a:highlight>
              </a:rPr>
              <a:t> dfdl:length</a:t>
            </a:r>
            <a:r>
              <a:rPr lang="en-US">
                <a:solidFill>
                  <a:srgbClr val="FF8040"/>
                </a:solidFill>
                <a:highlight>
                  <a:srgbClr val="FFFFFF"/>
                </a:highlight>
              </a:rPr>
              <a:t>=</a:t>
            </a:r>
            <a:r>
              <a:rPr lang="en-US">
                <a:solidFill>
                  <a:srgbClr val="993300"/>
                </a:solidFill>
                <a:highlight>
                  <a:srgbClr val="FFFFFF"/>
                </a:highlight>
              </a:rPr>
              <a:t>"1"</a:t>
            </a: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"explicit"</a:t>
            </a:r>
            <a:r>
              <a:rPr lang="en-US">
                <a:solidFill>
                  <a:srgbClr val="F5844C"/>
                </a:solidFill>
                <a:highlight>
                  <a:srgbClr val="FFFFFF"/>
                </a:highlight>
              </a:rPr>
              <a:t> dfdl:lengthUnits</a:t>
            </a:r>
            <a:r>
              <a:rPr lang="en-US">
                <a:solidFill>
                  <a:srgbClr val="FF8040"/>
                </a:solidFill>
                <a:highlight>
                  <a:srgbClr val="FFFFFF"/>
                </a:highlight>
              </a:rPr>
              <a:t>=</a:t>
            </a:r>
            <a:r>
              <a:rPr lang="en-US">
                <a:solidFill>
                  <a:srgbClr val="993300"/>
                </a:solidFill>
                <a:highlight>
                  <a:srgbClr val="FFFFFF"/>
                </a:highlight>
              </a:rPr>
              <a:t>"bytes"</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&lt;xs:restriction</a:t>
            </a:r>
            <a:r>
              <a:rPr lang="en-US">
                <a:solidFill>
                  <a:srgbClr val="F5844C"/>
                </a:solidFill>
                <a:highlight>
                  <a:srgbClr val="FFFFFF"/>
                </a:highlight>
              </a:rPr>
              <a:t> base</a:t>
            </a:r>
            <a:r>
              <a:rPr lang="en-US">
                <a:solidFill>
                  <a:srgbClr val="FF8040"/>
                </a:solidFill>
                <a:highlight>
                  <a:srgbClr val="FFFFFF"/>
                </a:highlight>
              </a:rPr>
              <a:t>=</a:t>
            </a:r>
            <a:r>
              <a:rPr lang="en-US">
                <a:solidFill>
                  <a:srgbClr val="993300"/>
                </a:solidFill>
                <a:highlight>
                  <a:srgbClr val="FFFFFF"/>
                </a:highlight>
              </a:rPr>
              <a:t>"xs:hexBinary"</a:t>
            </a:r>
            <a:r>
              <a:rPr lang="en-US">
                <a:solidFill>
                  <a:srgbClr val="000096"/>
                </a:solidFill>
                <a:highlight>
                  <a:srgbClr val="FFFFFF"/>
                </a:highlight>
              </a:rPr>
              <a:t>/&gt;</a:t>
            </a:r>
            <a:br>
              <a:rPr lang="en-US">
                <a:solidFill>
                  <a:srgbClr val="000000"/>
                </a:solidFill>
                <a:highlight>
                  <a:srgbClr val="FFFFFF"/>
                </a:highlight>
              </a:rPr>
            </a:br>
            <a:r>
              <a:rPr lang="en-US">
                <a:solidFill>
                  <a:srgbClr val="003296"/>
                </a:solidFill>
                <a:highlight>
                  <a:srgbClr val="FFFFFF"/>
                </a:highlight>
              </a:rPr>
              <a:t>&lt;/xs:simpleType&gt;</a:t>
            </a:r>
          </a:p>
        </p:txBody>
      </p:sp>
      <p:cxnSp>
        <p:nvCxnSpPr>
          <p:cNvPr id="6" name="Straight Arrow Connector 5">
            <a:extLst>
              <a:ext uri="{FF2B5EF4-FFF2-40B4-BE49-F238E27FC236}">
                <a16:creationId xmlns:a16="http://schemas.microsoft.com/office/drawing/2014/main" id="{34D9DC34-3885-4400-B66F-0740EC4D4933}"/>
              </a:ext>
            </a:extLst>
          </p:cNvPr>
          <p:cNvCxnSpPr/>
          <p:nvPr/>
        </p:nvCxnSpPr>
        <p:spPr>
          <a:xfrm flipH="1">
            <a:off x="4633993" y="2991173"/>
            <a:ext cx="1751309" cy="12049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ADBCBA5-A3E3-419E-980B-1D74F0F99312}"/>
              </a:ext>
            </a:extLst>
          </p:cNvPr>
          <p:cNvCxnSpPr/>
          <p:nvPr/>
        </p:nvCxnSpPr>
        <p:spPr>
          <a:xfrm flipH="1">
            <a:off x="4959458" y="3316637"/>
            <a:ext cx="1518834" cy="8795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3">
            <a:extLst>
              <a:ext uri="{FF2B5EF4-FFF2-40B4-BE49-F238E27FC236}">
                <a16:creationId xmlns:a16="http://schemas.microsoft.com/office/drawing/2014/main" id="{F9908A11-E555-487B-90D5-32E48A452CA5}"/>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42682939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6F09D0-84F0-4B06-B117-9B907B68AD65}"/>
              </a:ext>
            </a:extLst>
          </p:cNvPr>
          <p:cNvSpPr/>
          <p:nvPr/>
        </p:nvSpPr>
        <p:spPr>
          <a:xfrm>
            <a:off x="1451673" y="998066"/>
            <a:ext cx="8730711" cy="369332"/>
          </a:xfrm>
          <a:prstGeom prst="rect">
            <a:avLst/>
          </a:prstGeom>
          <a:ln>
            <a:solidFill>
              <a:schemeClr val="bg1">
                <a:lumMod val="65000"/>
              </a:schemeClr>
            </a:solidFill>
          </a:ln>
        </p:spPr>
        <p:txBody>
          <a:bodyPr wrap="square">
            <a:spAutoFit/>
          </a:bodyPr>
          <a:lstStyle/>
          <a:p>
            <a:r>
              <a:rPr lang="en-US">
                <a:solidFill>
                  <a:srgbClr val="003296"/>
                </a:solidFill>
                <a:highlight>
                  <a:srgbClr val="FFFFFF"/>
                </a:highlight>
              </a:rPr>
              <a:t>&lt;xs:sequence</a:t>
            </a:r>
            <a:r>
              <a:rPr lang="en-US">
                <a:solidFill>
                  <a:srgbClr val="F5844C"/>
                </a:solidFill>
                <a:highlight>
                  <a:srgbClr val="FFFFFF"/>
                </a:highlight>
              </a:rPr>
              <a:t> dfdl:hiddenGroupRef</a:t>
            </a:r>
            <a:r>
              <a:rPr lang="en-US">
                <a:solidFill>
                  <a:srgbClr val="FF8040"/>
                </a:solidFill>
                <a:highlight>
                  <a:srgbClr val="FFFFFF"/>
                </a:highlight>
              </a:rPr>
              <a:t>=</a:t>
            </a:r>
            <a:r>
              <a:rPr lang="en-US">
                <a:solidFill>
                  <a:srgbClr val="993300"/>
                </a:solidFill>
                <a:highlight>
                  <a:srgbClr val="FFFFFF"/>
                </a:highlight>
              </a:rPr>
              <a:t>"</a:t>
            </a:r>
            <a:r>
              <a:rPr lang="en-US" b="1">
                <a:solidFill>
                  <a:srgbClr val="993300"/>
                </a:solidFill>
                <a:highlight>
                  <a:srgbClr val="FFFFFF"/>
                </a:highlight>
              </a:rPr>
              <a:t>hidden_hexBinary2_Group</a:t>
            </a:r>
            <a:r>
              <a:rPr lang="en-US">
                <a:solidFill>
                  <a:srgbClr val="993300"/>
                </a:solidFill>
                <a:highlight>
                  <a:srgbClr val="FFFFFF"/>
                </a:highlight>
              </a:rPr>
              <a:t>"</a:t>
            </a:r>
            <a:r>
              <a:rPr lang="en-US">
                <a:solidFill>
                  <a:srgbClr val="F5844C"/>
                </a:solidFill>
                <a:highlight>
                  <a:srgbClr val="FFFFFF"/>
                </a:highlight>
              </a:rPr>
              <a:t> </a:t>
            </a:r>
            <a:r>
              <a:rPr lang="en-US">
                <a:solidFill>
                  <a:srgbClr val="000096"/>
                </a:solidFill>
                <a:highlight>
                  <a:srgbClr val="FFFFFF"/>
                </a:highlight>
              </a:rPr>
              <a:t>/&gt;</a:t>
            </a:r>
          </a:p>
        </p:txBody>
      </p:sp>
      <p:sp>
        <p:nvSpPr>
          <p:cNvPr id="5" name="Rectangle 4">
            <a:extLst>
              <a:ext uri="{FF2B5EF4-FFF2-40B4-BE49-F238E27FC236}">
                <a16:creationId xmlns:a16="http://schemas.microsoft.com/office/drawing/2014/main" id="{2E960071-BBA3-4752-A244-8610400E010D}"/>
              </a:ext>
            </a:extLst>
          </p:cNvPr>
          <p:cNvSpPr/>
          <p:nvPr/>
        </p:nvSpPr>
        <p:spPr>
          <a:xfrm>
            <a:off x="1451673" y="3144712"/>
            <a:ext cx="8947690" cy="1754326"/>
          </a:xfrm>
          <a:prstGeom prst="rect">
            <a:avLst/>
          </a:prstGeom>
          <a:ln>
            <a:solidFill>
              <a:schemeClr val="bg1">
                <a:lumMod val="65000"/>
              </a:schemeClr>
            </a:solidFill>
          </a:ln>
        </p:spPr>
        <p:txBody>
          <a:bodyPr wrap="square">
            <a:spAutoFit/>
          </a:bodyPr>
          <a:lstStyle/>
          <a:p>
            <a:r>
              <a:rPr lang="en-US">
                <a:solidFill>
                  <a:srgbClr val="003296"/>
                </a:solidFill>
                <a:highlight>
                  <a:srgbClr val="FFFFFF"/>
                </a:highlight>
              </a:rPr>
              <a:t>&lt;xs:group</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a:t>
            </a:r>
            <a:r>
              <a:rPr lang="en-US" b="1">
                <a:solidFill>
                  <a:srgbClr val="993300"/>
                </a:solidFill>
                <a:highlight>
                  <a:srgbClr val="FFFFFF"/>
                </a:highlight>
              </a:rPr>
              <a:t>hidden_hexBinary2_Group</a:t>
            </a:r>
            <a:r>
              <a:rPr lang="en-US">
                <a:solidFill>
                  <a:srgbClr val="993300"/>
                </a:solidFill>
                <a:highlight>
                  <a:srgbClr val="FFFFFF"/>
                </a:highlight>
              </a:rPr>
              <a:t>"</a:t>
            </a:r>
            <a:r>
              <a:rPr lang="en-US">
                <a:solidFill>
                  <a:srgbClr val="000096"/>
                </a:solidFill>
                <a:highlight>
                  <a:srgbClr val="FFFFFF"/>
                </a:highlight>
              </a:rPr>
              <a:t>&gt;</a:t>
            </a:r>
            <a:r>
              <a:rPr lang="en-US">
                <a:solidFill>
                  <a:srgbClr val="000000"/>
                </a:solidFill>
                <a:highlight>
                  <a:srgbClr val="FFFFFF"/>
                </a:highlight>
              </a:rPr>
              <a:t> </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"Hidden_byte1"</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"hexBinary1"</a:t>
            </a:r>
            <a:r>
              <a:rPr lang="en-US">
                <a:solidFill>
                  <a:srgbClr val="F5844C"/>
                </a:solidFill>
                <a:highlight>
                  <a:srgbClr val="FFFFFF"/>
                </a:highlight>
              </a:rPr>
              <a:t> dfdl:outputValueCalc</a:t>
            </a:r>
            <a:r>
              <a:rPr lang="en-US">
                <a:solidFill>
                  <a:srgbClr val="FF8040"/>
                </a:solidFill>
                <a:highlight>
                  <a:srgbClr val="FFFFFF"/>
                </a:highlight>
              </a:rPr>
              <a:t>=</a:t>
            </a:r>
            <a:r>
              <a:rPr lang="en-US">
                <a:solidFill>
                  <a:srgbClr val="993300"/>
                </a:solidFill>
                <a:highlight>
                  <a:srgbClr val="FFFFFF"/>
                </a:highlight>
              </a:rPr>
              <a:t>'{ … }'</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"Hidden_byte2"</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"hexBinary1"</a:t>
            </a:r>
            <a:r>
              <a:rPr lang="en-US">
                <a:solidFill>
                  <a:srgbClr val="F5844C"/>
                </a:solidFill>
                <a:highlight>
                  <a:srgbClr val="FFFFFF"/>
                </a:highlight>
              </a:rPr>
              <a:t> dfdl:outputValueCalc</a:t>
            </a:r>
            <a:r>
              <a:rPr lang="en-US">
                <a:solidFill>
                  <a:srgbClr val="FF8040"/>
                </a:solidFill>
                <a:highlight>
                  <a:srgbClr val="FFFFFF"/>
                </a:highlight>
              </a:rPr>
              <a:t>=</a:t>
            </a:r>
            <a:r>
              <a:rPr lang="en-US">
                <a:solidFill>
                  <a:srgbClr val="993300"/>
                </a:solidFill>
                <a:highlight>
                  <a:srgbClr val="FFFFFF"/>
                </a:highlight>
              </a:rPr>
              <a:t>'{ … }'</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3296"/>
                </a:solidFill>
                <a:highlight>
                  <a:srgbClr val="FFFFFF"/>
                </a:highlight>
              </a:rPr>
              <a:t>&lt;/xs:group&gt;</a:t>
            </a:r>
          </a:p>
        </p:txBody>
      </p:sp>
      <p:cxnSp>
        <p:nvCxnSpPr>
          <p:cNvPr id="7" name="Straight Arrow Connector 6">
            <a:extLst>
              <a:ext uri="{FF2B5EF4-FFF2-40B4-BE49-F238E27FC236}">
                <a16:creationId xmlns:a16="http://schemas.microsoft.com/office/drawing/2014/main" id="{36099C35-DBFE-45C3-B34B-654CD3B1C307}"/>
              </a:ext>
            </a:extLst>
          </p:cNvPr>
          <p:cNvCxnSpPr/>
          <p:nvPr/>
        </p:nvCxnSpPr>
        <p:spPr>
          <a:xfrm flipH="1">
            <a:off x="4277533" y="1367398"/>
            <a:ext cx="1208867" cy="17773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FB46FC21-BEDD-428F-A505-85F2848C57C8}"/>
              </a:ext>
            </a:extLst>
          </p:cNvPr>
          <p:cNvSpPr/>
          <p:nvPr/>
        </p:nvSpPr>
        <p:spPr>
          <a:xfrm>
            <a:off x="1451673" y="5126064"/>
            <a:ext cx="10001575" cy="923330"/>
          </a:xfrm>
          <a:prstGeom prst="rect">
            <a:avLst/>
          </a:prstGeom>
          <a:ln>
            <a:solidFill>
              <a:schemeClr val="bg1">
                <a:lumMod val="65000"/>
              </a:schemeClr>
            </a:solidFill>
          </a:ln>
        </p:spPr>
        <p:txBody>
          <a:bodyPr wrap="square">
            <a:spAutoFit/>
          </a:bodyPr>
          <a:lstStyle/>
          <a:p>
            <a:r>
              <a:rPr lang="en-US">
                <a:solidFill>
                  <a:srgbClr val="003296"/>
                </a:solidFill>
                <a:highlight>
                  <a:srgbClr val="FFFFFF"/>
                </a:highlight>
              </a:rPr>
              <a:t>&lt;xs:simpleType</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a:t>
            </a:r>
            <a:r>
              <a:rPr lang="en-US" b="1">
                <a:solidFill>
                  <a:srgbClr val="993300"/>
                </a:solidFill>
                <a:highlight>
                  <a:srgbClr val="FFFFFF"/>
                </a:highlight>
              </a:rPr>
              <a:t>hexBinary1</a:t>
            </a:r>
            <a:r>
              <a:rPr lang="en-US">
                <a:solidFill>
                  <a:srgbClr val="993300"/>
                </a:solidFill>
                <a:highlight>
                  <a:srgbClr val="FFFFFF"/>
                </a:highlight>
              </a:rPr>
              <a:t>"</a:t>
            </a:r>
            <a:r>
              <a:rPr lang="en-US">
                <a:solidFill>
                  <a:srgbClr val="F5844C"/>
                </a:solidFill>
                <a:highlight>
                  <a:srgbClr val="FFFFFF"/>
                </a:highlight>
              </a:rPr>
              <a:t> dfdl:length</a:t>
            </a:r>
            <a:r>
              <a:rPr lang="en-US">
                <a:solidFill>
                  <a:srgbClr val="FF8040"/>
                </a:solidFill>
                <a:highlight>
                  <a:srgbClr val="FFFFFF"/>
                </a:highlight>
              </a:rPr>
              <a:t>=</a:t>
            </a:r>
            <a:r>
              <a:rPr lang="en-US">
                <a:solidFill>
                  <a:srgbClr val="993300"/>
                </a:solidFill>
                <a:highlight>
                  <a:srgbClr val="FFFFFF"/>
                </a:highlight>
              </a:rPr>
              <a:t>"1"</a:t>
            </a:r>
            <a:r>
              <a:rPr lang="en-US">
                <a:solidFill>
                  <a:srgbClr val="F5844C"/>
                </a:solidFill>
                <a:highlight>
                  <a:srgbClr val="FFFFFF"/>
                </a:highlight>
              </a:rPr>
              <a:t> dfdl:lengthKind</a:t>
            </a:r>
            <a:r>
              <a:rPr lang="en-US">
                <a:solidFill>
                  <a:srgbClr val="FF8040"/>
                </a:solidFill>
                <a:highlight>
                  <a:srgbClr val="FFFFFF"/>
                </a:highlight>
              </a:rPr>
              <a:t>=</a:t>
            </a:r>
            <a:r>
              <a:rPr lang="en-US">
                <a:solidFill>
                  <a:srgbClr val="993300"/>
                </a:solidFill>
                <a:highlight>
                  <a:srgbClr val="FFFFFF"/>
                </a:highlight>
              </a:rPr>
              <a:t>"explicit"</a:t>
            </a:r>
            <a:r>
              <a:rPr lang="en-US">
                <a:solidFill>
                  <a:srgbClr val="F5844C"/>
                </a:solidFill>
                <a:highlight>
                  <a:srgbClr val="FFFFFF"/>
                </a:highlight>
              </a:rPr>
              <a:t> dfdl:lengthUnits</a:t>
            </a:r>
            <a:r>
              <a:rPr lang="en-US">
                <a:solidFill>
                  <a:srgbClr val="FF8040"/>
                </a:solidFill>
                <a:highlight>
                  <a:srgbClr val="FFFFFF"/>
                </a:highlight>
              </a:rPr>
              <a:t>=</a:t>
            </a:r>
            <a:r>
              <a:rPr lang="en-US">
                <a:solidFill>
                  <a:srgbClr val="993300"/>
                </a:solidFill>
                <a:highlight>
                  <a:srgbClr val="FFFFFF"/>
                </a:highlight>
              </a:rPr>
              <a:t>"bytes"</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&lt;xs:restriction</a:t>
            </a:r>
            <a:r>
              <a:rPr lang="en-US">
                <a:solidFill>
                  <a:srgbClr val="F5844C"/>
                </a:solidFill>
                <a:highlight>
                  <a:srgbClr val="FFFFFF"/>
                </a:highlight>
              </a:rPr>
              <a:t> base</a:t>
            </a:r>
            <a:r>
              <a:rPr lang="en-US">
                <a:solidFill>
                  <a:srgbClr val="FF8040"/>
                </a:solidFill>
                <a:highlight>
                  <a:srgbClr val="FFFFFF"/>
                </a:highlight>
              </a:rPr>
              <a:t>=</a:t>
            </a:r>
            <a:r>
              <a:rPr lang="en-US">
                <a:solidFill>
                  <a:srgbClr val="993300"/>
                </a:solidFill>
                <a:highlight>
                  <a:srgbClr val="FFFFFF"/>
                </a:highlight>
              </a:rPr>
              <a:t>"xs:hexBinary"</a:t>
            </a:r>
            <a:r>
              <a:rPr lang="en-US">
                <a:solidFill>
                  <a:srgbClr val="000096"/>
                </a:solidFill>
                <a:highlight>
                  <a:srgbClr val="FFFFFF"/>
                </a:highlight>
              </a:rPr>
              <a:t>/&gt;</a:t>
            </a:r>
            <a:br>
              <a:rPr lang="en-US">
                <a:solidFill>
                  <a:srgbClr val="000000"/>
                </a:solidFill>
                <a:highlight>
                  <a:srgbClr val="FFFFFF"/>
                </a:highlight>
              </a:rPr>
            </a:br>
            <a:r>
              <a:rPr lang="en-US">
                <a:solidFill>
                  <a:srgbClr val="003296"/>
                </a:solidFill>
                <a:highlight>
                  <a:srgbClr val="FFFFFF"/>
                </a:highlight>
              </a:rPr>
              <a:t>&lt;/xs:simpleType&gt;</a:t>
            </a:r>
          </a:p>
        </p:txBody>
      </p:sp>
      <p:sp>
        <p:nvSpPr>
          <p:cNvPr id="8" name="Footer Placeholder 3">
            <a:extLst>
              <a:ext uri="{FF2B5EF4-FFF2-40B4-BE49-F238E27FC236}">
                <a16:creationId xmlns:a16="http://schemas.microsoft.com/office/drawing/2014/main" id="{76F5ACA3-2DD4-40CA-A66B-20A3A2CB06A8}"/>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40968883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E86228-F63D-4029-AB7B-6DB00122F0C9}"/>
              </a:ext>
            </a:extLst>
          </p:cNvPr>
          <p:cNvSpPr/>
          <p:nvPr/>
        </p:nvSpPr>
        <p:spPr>
          <a:xfrm>
            <a:off x="2335078" y="2972918"/>
            <a:ext cx="8730712" cy="646331"/>
          </a:xfrm>
          <a:prstGeom prst="rect">
            <a:avLst/>
          </a:prstGeom>
          <a:ln>
            <a:solidFill>
              <a:schemeClr val="bg1">
                <a:lumMod val="65000"/>
              </a:schemeClr>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"Address_of_relocation_table"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dfdl:inputValueCalc</a:t>
            </a:r>
            <a:r>
              <a:rPr lang="en-US">
                <a:solidFill>
                  <a:srgbClr val="FF8040"/>
                </a:solidFill>
                <a:highlight>
                  <a:srgbClr val="FFFFFF"/>
                </a:highlight>
              </a:rPr>
              <a:t>=</a:t>
            </a:r>
            <a:r>
              <a:rPr lang="en-US">
                <a:solidFill>
                  <a:srgbClr val="993300"/>
                </a:solidFill>
                <a:highlight>
                  <a:srgbClr val="FFFFFF"/>
                </a:highlight>
              </a:rPr>
              <a:t>'{</a:t>
            </a:r>
            <a:br>
              <a:rPr lang="en-US">
                <a:solidFill>
                  <a:srgbClr val="000000"/>
                </a:solidFill>
                <a:highlight>
                  <a:srgbClr val="FFFFFF"/>
                </a:highlight>
              </a:rPr>
            </a:br>
            <a:r>
              <a:rPr lang="en-US">
                <a:solidFill>
                  <a:srgbClr val="993300"/>
                </a:solidFill>
                <a:highlight>
                  <a:srgbClr val="FFFFFF"/>
                </a:highlight>
              </a:rPr>
              <a:t>          fn:concat(xs:string(../Hidden_byte2), xs:string(../Hidden_byte1)) }'</a:t>
            </a:r>
            <a:r>
              <a:rPr lang="en-US">
                <a:solidFill>
                  <a:srgbClr val="000096"/>
                </a:solidFill>
                <a:highlight>
                  <a:srgbClr val="FFFFFF"/>
                </a:highlight>
              </a:rPr>
              <a:t>/&gt;</a:t>
            </a:r>
          </a:p>
        </p:txBody>
      </p:sp>
      <p:sp>
        <p:nvSpPr>
          <p:cNvPr id="4" name="TextBox 3">
            <a:extLst>
              <a:ext uri="{FF2B5EF4-FFF2-40B4-BE49-F238E27FC236}">
                <a16:creationId xmlns:a16="http://schemas.microsoft.com/office/drawing/2014/main" id="{AFF97C41-FFF2-4CD9-8126-C943EDB2C09D}"/>
              </a:ext>
            </a:extLst>
          </p:cNvPr>
          <p:cNvSpPr txBox="1"/>
          <p:nvPr/>
        </p:nvSpPr>
        <p:spPr>
          <a:xfrm>
            <a:off x="2335076" y="2603586"/>
            <a:ext cx="3580917" cy="369332"/>
          </a:xfrm>
          <a:prstGeom prst="rect">
            <a:avLst/>
          </a:prstGeom>
          <a:noFill/>
        </p:spPr>
        <p:txBody>
          <a:bodyPr wrap="none" rtlCol="0">
            <a:spAutoFit/>
          </a:bodyPr>
          <a:lstStyle/>
          <a:p>
            <a:r>
              <a:rPr lang="en-US"/>
              <a:t>For the XML, reverse the two bytes:</a:t>
            </a:r>
          </a:p>
        </p:txBody>
      </p:sp>
      <p:sp>
        <p:nvSpPr>
          <p:cNvPr id="5" name="Footer Placeholder 3">
            <a:extLst>
              <a:ext uri="{FF2B5EF4-FFF2-40B4-BE49-F238E27FC236}">
                <a16:creationId xmlns:a16="http://schemas.microsoft.com/office/drawing/2014/main" id="{E6125422-8C35-4678-B0C7-75E70181C9B5}"/>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8003954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E86228-F63D-4029-AB7B-6DB00122F0C9}"/>
              </a:ext>
            </a:extLst>
          </p:cNvPr>
          <p:cNvSpPr/>
          <p:nvPr/>
        </p:nvSpPr>
        <p:spPr>
          <a:xfrm>
            <a:off x="2335078" y="2972918"/>
            <a:ext cx="8730712" cy="646331"/>
          </a:xfrm>
          <a:prstGeom prst="rect">
            <a:avLst/>
          </a:prstGeom>
          <a:ln>
            <a:solidFill>
              <a:schemeClr val="bg1">
                <a:lumMod val="75000"/>
              </a:schemeClr>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"Address_of_relocation_table"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dfdl:inputValueCalc</a:t>
            </a:r>
            <a:r>
              <a:rPr lang="en-US">
                <a:solidFill>
                  <a:srgbClr val="FF8040"/>
                </a:solidFill>
                <a:highlight>
                  <a:srgbClr val="FFFFFF"/>
                </a:highlight>
              </a:rPr>
              <a:t>=</a:t>
            </a:r>
            <a:r>
              <a:rPr lang="en-US">
                <a:solidFill>
                  <a:srgbClr val="993300"/>
                </a:solidFill>
                <a:highlight>
                  <a:srgbClr val="FFFFFF"/>
                </a:highlight>
              </a:rPr>
              <a:t>'{</a:t>
            </a:r>
            <a:br>
              <a:rPr lang="en-US">
                <a:solidFill>
                  <a:srgbClr val="000000"/>
                </a:solidFill>
                <a:highlight>
                  <a:srgbClr val="FFFFFF"/>
                </a:highlight>
              </a:rPr>
            </a:br>
            <a:r>
              <a:rPr lang="en-US">
                <a:solidFill>
                  <a:srgbClr val="993300"/>
                </a:solidFill>
                <a:highlight>
                  <a:srgbClr val="FFFFFF"/>
                </a:highlight>
              </a:rPr>
              <a:t>          </a:t>
            </a:r>
            <a:r>
              <a:rPr lang="en-US">
                <a:solidFill>
                  <a:srgbClr val="993300"/>
                </a:solidFill>
                <a:highlight>
                  <a:srgbClr val="FFFF00"/>
                </a:highlight>
              </a:rPr>
              <a:t>fn:concat(xs:string(../Hidden_byte2), xs:string(../Hidden_byte1))</a:t>
            </a:r>
            <a:r>
              <a:rPr lang="en-US">
                <a:solidFill>
                  <a:srgbClr val="993300"/>
                </a:solidFill>
                <a:highlight>
                  <a:srgbClr val="FFFFFF"/>
                </a:highlight>
              </a:rPr>
              <a:t> }'</a:t>
            </a:r>
            <a:r>
              <a:rPr lang="en-US">
                <a:solidFill>
                  <a:srgbClr val="000096"/>
                </a:solidFill>
                <a:highlight>
                  <a:srgbClr val="FFFFFF"/>
                </a:highlight>
              </a:rPr>
              <a:t>/&gt;</a:t>
            </a:r>
          </a:p>
        </p:txBody>
      </p:sp>
      <p:cxnSp>
        <p:nvCxnSpPr>
          <p:cNvPr id="7" name="Straight Arrow Connector 6">
            <a:extLst>
              <a:ext uri="{FF2B5EF4-FFF2-40B4-BE49-F238E27FC236}">
                <a16:creationId xmlns:a16="http://schemas.microsoft.com/office/drawing/2014/main" id="{E1046EE5-A2E5-4E83-BB52-2655C7EC7842}"/>
              </a:ext>
            </a:extLst>
          </p:cNvPr>
          <p:cNvCxnSpPr/>
          <p:nvPr/>
        </p:nvCxnSpPr>
        <p:spPr>
          <a:xfrm flipV="1">
            <a:off x="3936569" y="3619249"/>
            <a:ext cx="247973" cy="7822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A843737-59DE-4A29-BE69-81DD11FDBDFC}"/>
              </a:ext>
            </a:extLst>
          </p:cNvPr>
          <p:cNvSpPr txBox="1"/>
          <p:nvPr/>
        </p:nvSpPr>
        <p:spPr>
          <a:xfrm>
            <a:off x="3611105" y="4401519"/>
            <a:ext cx="3230243" cy="369332"/>
          </a:xfrm>
          <a:prstGeom prst="rect">
            <a:avLst/>
          </a:prstGeom>
          <a:noFill/>
        </p:spPr>
        <p:txBody>
          <a:bodyPr wrap="none" rtlCol="0">
            <a:spAutoFit/>
          </a:bodyPr>
          <a:lstStyle/>
          <a:p>
            <a:r>
              <a:rPr lang="en-US"/>
              <a:t>Concatenate byte 2 and byte 1.</a:t>
            </a:r>
          </a:p>
        </p:txBody>
      </p:sp>
      <p:sp>
        <p:nvSpPr>
          <p:cNvPr id="6" name="Footer Placeholder 3">
            <a:extLst>
              <a:ext uri="{FF2B5EF4-FFF2-40B4-BE49-F238E27FC236}">
                <a16:creationId xmlns:a16="http://schemas.microsoft.com/office/drawing/2014/main" id="{321EB6CD-F488-4B26-BAF4-837D88933ABB}"/>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6698384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6F09D0-84F0-4B06-B117-9B907B68AD65}"/>
              </a:ext>
            </a:extLst>
          </p:cNvPr>
          <p:cNvSpPr/>
          <p:nvPr/>
        </p:nvSpPr>
        <p:spPr>
          <a:xfrm>
            <a:off x="1730644" y="1028343"/>
            <a:ext cx="8730711" cy="4801314"/>
          </a:xfrm>
          <a:prstGeom prst="rect">
            <a:avLst/>
          </a:prstGeom>
          <a:ln>
            <a:solidFill>
              <a:schemeClr val="bg1">
                <a:lumMod val="65000"/>
              </a:schemeClr>
            </a:solidFill>
          </a:ln>
        </p:spPr>
        <p:txBody>
          <a:bodyPr wrap="square">
            <a:spAutoFit/>
          </a:bodyPr>
          <a:lstStyle/>
          <a:p>
            <a:r>
              <a:rPr lang="en-US">
                <a:solidFill>
                  <a:srgbClr val="003296"/>
                </a:solidFill>
                <a:highlight>
                  <a:srgbClr val="FFFFFF"/>
                </a:highlight>
              </a:rPr>
              <a:t>&lt;xs:sequence</a:t>
            </a:r>
            <a:r>
              <a:rPr lang="en-US">
                <a:solidFill>
                  <a:srgbClr val="F5844C"/>
                </a:solidFill>
                <a:highlight>
                  <a:srgbClr val="FFFFFF"/>
                </a:highlight>
              </a:rPr>
              <a:t> dfdl:hiddenGroupRef</a:t>
            </a:r>
            <a:r>
              <a:rPr lang="en-US">
                <a:solidFill>
                  <a:srgbClr val="FF8040"/>
                </a:solidFill>
                <a:highlight>
                  <a:srgbClr val="FFFFFF"/>
                </a:highlight>
              </a:rPr>
              <a:t>=</a:t>
            </a:r>
            <a:r>
              <a:rPr lang="en-US">
                <a:solidFill>
                  <a:srgbClr val="993300"/>
                </a:solidFill>
                <a:highlight>
                  <a:srgbClr val="FFFFFF"/>
                </a:highlight>
              </a:rPr>
              <a:t>"hidden_hexBinary2_Group"</a:t>
            </a:r>
            <a:r>
              <a:rPr lang="en-US">
                <a:solidFill>
                  <a:srgbClr val="F5844C"/>
                </a:solidFill>
                <a:highlight>
                  <a:srgbClr val="FFFFFF"/>
                </a:highlight>
              </a:rPr>
              <a:t> </a:t>
            </a:r>
            <a:r>
              <a:rPr lang="en-US">
                <a:solidFill>
                  <a:srgbClr val="000096"/>
                </a:solidFill>
                <a:highlight>
                  <a:srgbClr val="FFFFFF"/>
                </a:highlight>
              </a:rPr>
              <a:t>/&gt;</a:t>
            </a:r>
          </a:p>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"Address_of_relocation_table"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dfdl:inputValueCalc</a:t>
            </a:r>
            <a:r>
              <a:rPr lang="en-US">
                <a:solidFill>
                  <a:srgbClr val="FF8040"/>
                </a:solidFill>
                <a:highlight>
                  <a:srgbClr val="FFFFFF"/>
                </a:highlight>
              </a:rPr>
              <a:t>=</a:t>
            </a:r>
            <a:r>
              <a:rPr lang="en-US">
                <a:solidFill>
                  <a:srgbClr val="993300"/>
                </a:solidFill>
                <a:highlight>
                  <a:srgbClr val="FFFFFF"/>
                </a:highlight>
              </a:rPr>
              <a:t>'{</a:t>
            </a:r>
            <a:br>
              <a:rPr lang="en-US">
                <a:solidFill>
                  <a:srgbClr val="000000"/>
                </a:solidFill>
                <a:highlight>
                  <a:srgbClr val="FFFFFF"/>
                </a:highlight>
              </a:rPr>
            </a:br>
            <a:r>
              <a:rPr lang="en-US">
                <a:solidFill>
                  <a:srgbClr val="993300"/>
                </a:solidFill>
                <a:highlight>
                  <a:srgbClr val="FFFFFF"/>
                </a:highlight>
              </a:rPr>
              <a:t>          fn:concat(xs:string(../Hidden_byte2), xs:string(../Hidden_byte1)) }’</a:t>
            </a:r>
            <a:r>
              <a:rPr lang="en-US">
                <a:solidFill>
                  <a:srgbClr val="000096"/>
                </a:solidFill>
                <a:highlight>
                  <a:srgbClr val="FFFFFF"/>
                </a:highlight>
              </a:rPr>
              <a:t>/&gt;</a:t>
            </a:r>
          </a:p>
          <a:p>
            <a:endParaRPr lang="en-US">
              <a:solidFill>
                <a:srgbClr val="000096"/>
              </a:solidFill>
              <a:highlight>
                <a:srgbClr val="FFFFFF"/>
              </a:highlight>
            </a:endParaRPr>
          </a:p>
          <a:p>
            <a:r>
              <a:rPr lang="en-US">
                <a:solidFill>
                  <a:srgbClr val="000096"/>
                </a:solidFill>
                <a:highlight>
                  <a:srgbClr val="FFFFFF"/>
                </a:highlight>
              </a:rPr>
              <a:t>…</a:t>
            </a:r>
          </a:p>
          <a:p>
            <a:endParaRPr lang="en-US">
              <a:solidFill>
                <a:srgbClr val="000096"/>
              </a:solidFill>
              <a:highlight>
                <a:srgbClr val="FFFFFF"/>
              </a:highlight>
            </a:endParaRPr>
          </a:p>
          <a:p>
            <a:r>
              <a:rPr lang="en-US">
                <a:solidFill>
                  <a:srgbClr val="003296"/>
                </a:solidFill>
                <a:highlight>
                  <a:srgbClr val="FFFFFF"/>
                </a:highlight>
              </a:rPr>
              <a:t>&lt;xs:group</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a:t>
            </a:r>
            <a:r>
              <a:rPr lang="en-US" b="1">
                <a:solidFill>
                  <a:srgbClr val="993300"/>
                </a:solidFill>
                <a:highlight>
                  <a:srgbClr val="FFFFFF"/>
                </a:highlight>
              </a:rPr>
              <a:t>hidden_hexBinary2_Group</a:t>
            </a:r>
            <a:r>
              <a:rPr lang="en-US">
                <a:solidFill>
                  <a:srgbClr val="993300"/>
                </a:solidFill>
                <a:highlight>
                  <a:srgbClr val="FFFFFF"/>
                </a:highlight>
              </a:rPr>
              <a:t>"</a:t>
            </a:r>
            <a:r>
              <a:rPr lang="en-US">
                <a:solidFill>
                  <a:srgbClr val="000096"/>
                </a:solidFill>
                <a:highlight>
                  <a:srgbClr val="FFFFFF"/>
                </a:highlight>
              </a:rPr>
              <a:t>&gt;</a:t>
            </a:r>
            <a:r>
              <a:rPr lang="en-US">
                <a:solidFill>
                  <a:srgbClr val="000000"/>
                </a:solidFill>
                <a:highlight>
                  <a:srgbClr val="FFFFFF"/>
                </a:highlight>
              </a:rPr>
              <a:t> </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"Hidden_byte1"</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"hexBinary1"</a:t>
            </a:r>
            <a:r>
              <a:rPr lang="en-US">
                <a:solidFill>
                  <a:srgbClr val="F5844C"/>
                </a:solidFill>
                <a:highlight>
                  <a:srgbClr val="FFFFFF"/>
                </a:highlight>
              </a:rPr>
              <a:t> </a:t>
            </a:r>
            <a:r>
              <a:rPr lang="en-US">
                <a:solidFill>
                  <a:srgbClr val="F5844C"/>
                </a:solidFill>
                <a:highlight>
                  <a:srgbClr val="FFFF00"/>
                </a:highlight>
              </a:rPr>
              <a:t>dfdl:outputValueCalc</a:t>
            </a:r>
            <a:r>
              <a:rPr lang="en-US">
                <a:solidFill>
                  <a:srgbClr val="FF8040"/>
                </a:solidFill>
                <a:highlight>
                  <a:srgbClr val="FFFF00"/>
                </a:highlight>
              </a:rPr>
              <a:t>=</a:t>
            </a:r>
            <a:r>
              <a:rPr lang="en-US">
                <a:solidFill>
                  <a:srgbClr val="993300"/>
                </a:solidFill>
                <a:highlight>
                  <a:srgbClr val="FFFF00"/>
                </a:highlight>
              </a:rPr>
              <a:t>‘{ </a:t>
            </a:r>
          </a:p>
          <a:p>
            <a:r>
              <a:rPr lang="en-US">
                <a:solidFill>
                  <a:srgbClr val="993300"/>
                </a:solidFill>
                <a:highlight>
                  <a:srgbClr val="FFFFFF"/>
                </a:highlight>
              </a:rPr>
              <a:t>        	</a:t>
            </a:r>
            <a:r>
              <a:rPr lang="en-US">
                <a:solidFill>
                  <a:srgbClr val="993300"/>
                </a:solidFill>
                <a:highlight>
                  <a:srgbClr val="FFFF00"/>
                </a:highlight>
              </a:rPr>
              <a:t>xs:hexBinary(fn:substring(../Address_of_relocation_table, 3,2)) </a:t>
            </a:r>
          </a:p>
          <a:p>
            <a:r>
              <a:rPr lang="en-US">
                <a:solidFill>
                  <a:srgbClr val="993300"/>
                </a:solidFill>
                <a:highlight>
                  <a:srgbClr val="FFFFFF"/>
                </a:highlight>
              </a:rPr>
              <a:t>            }'</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"Hidden_byte2"</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"hexBinary1"</a:t>
            </a:r>
            <a:r>
              <a:rPr lang="en-US">
                <a:solidFill>
                  <a:srgbClr val="F5844C"/>
                </a:solidFill>
                <a:highlight>
                  <a:srgbClr val="FFFFFF"/>
                </a:highlight>
              </a:rPr>
              <a:t> </a:t>
            </a:r>
            <a:r>
              <a:rPr lang="en-US">
                <a:solidFill>
                  <a:srgbClr val="F5844C"/>
                </a:solidFill>
                <a:highlight>
                  <a:srgbClr val="FFFF00"/>
                </a:highlight>
              </a:rPr>
              <a:t>dfdl:outputValueCalc</a:t>
            </a:r>
            <a:r>
              <a:rPr lang="en-US">
                <a:solidFill>
                  <a:srgbClr val="FF8040"/>
                </a:solidFill>
                <a:highlight>
                  <a:srgbClr val="FFFF00"/>
                </a:highlight>
              </a:rPr>
              <a:t>=</a:t>
            </a:r>
            <a:r>
              <a:rPr lang="en-US">
                <a:solidFill>
                  <a:srgbClr val="993300"/>
                </a:solidFill>
                <a:highlight>
                  <a:srgbClr val="FFFF00"/>
                </a:highlight>
              </a:rPr>
              <a:t>‘{ </a:t>
            </a:r>
          </a:p>
          <a:p>
            <a:r>
              <a:rPr lang="en-US">
                <a:solidFill>
                  <a:srgbClr val="993300"/>
                </a:solidFill>
                <a:highlight>
                  <a:srgbClr val="FFFFFF"/>
                </a:highlight>
              </a:rPr>
              <a:t>	 </a:t>
            </a:r>
            <a:r>
              <a:rPr lang="en-US">
                <a:solidFill>
                  <a:srgbClr val="993300"/>
                </a:solidFill>
                <a:highlight>
                  <a:srgbClr val="FFFF00"/>
                </a:highlight>
              </a:rPr>
              <a:t>xs:hexBinary(fn:substring(../Address_of_relocation_table, 1,2))</a:t>
            </a:r>
          </a:p>
          <a:p>
            <a:r>
              <a:rPr lang="en-US">
                <a:solidFill>
                  <a:srgbClr val="993300"/>
                </a:solidFill>
                <a:highlight>
                  <a:srgbClr val="FFFFFF"/>
                </a:highlight>
              </a:rPr>
              <a:t>            }'</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3296"/>
                </a:solidFill>
                <a:highlight>
                  <a:srgbClr val="FFFFFF"/>
                </a:highlight>
              </a:rPr>
              <a:t>&lt;/xs:group&gt;</a:t>
            </a:r>
          </a:p>
          <a:p>
            <a:endParaRPr lang="en-US">
              <a:solidFill>
                <a:srgbClr val="000096"/>
              </a:solidFill>
              <a:highlight>
                <a:srgbClr val="FFFFFF"/>
              </a:highlight>
            </a:endParaRPr>
          </a:p>
        </p:txBody>
      </p:sp>
      <p:sp>
        <p:nvSpPr>
          <p:cNvPr id="5" name="TextBox 4">
            <a:extLst>
              <a:ext uri="{FF2B5EF4-FFF2-40B4-BE49-F238E27FC236}">
                <a16:creationId xmlns:a16="http://schemas.microsoft.com/office/drawing/2014/main" id="{D491C5C9-2CE3-4556-B548-DBCC041FD63E}"/>
              </a:ext>
            </a:extLst>
          </p:cNvPr>
          <p:cNvSpPr txBox="1"/>
          <p:nvPr/>
        </p:nvSpPr>
        <p:spPr>
          <a:xfrm>
            <a:off x="780088" y="5982346"/>
            <a:ext cx="9456178" cy="369332"/>
          </a:xfrm>
          <a:prstGeom prst="rect">
            <a:avLst/>
          </a:prstGeom>
          <a:noFill/>
        </p:spPr>
        <p:txBody>
          <a:bodyPr wrap="none" rtlCol="0">
            <a:spAutoFit/>
          </a:bodyPr>
          <a:lstStyle/>
          <a:p>
            <a:r>
              <a:rPr lang="en-US"/>
              <a:t>Unparse: Take a substring of Address_of_relocation_table and then cast the substring to hexBinary.</a:t>
            </a:r>
          </a:p>
        </p:txBody>
      </p:sp>
      <p:sp>
        <p:nvSpPr>
          <p:cNvPr id="4" name="Footer Placeholder 3">
            <a:extLst>
              <a:ext uri="{FF2B5EF4-FFF2-40B4-BE49-F238E27FC236}">
                <a16:creationId xmlns:a16="http://schemas.microsoft.com/office/drawing/2014/main" id="{C5AB9701-A3BD-413E-9452-B27E981F24FC}"/>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cxnSp>
        <p:nvCxnSpPr>
          <p:cNvPr id="6" name="Straight Arrow Connector 5">
            <a:extLst>
              <a:ext uri="{FF2B5EF4-FFF2-40B4-BE49-F238E27FC236}">
                <a16:creationId xmlns:a16="http://schemas.microsoft.com/office/drawing/2014/main" id="{EF7DE98D-C36F-46BC-9AF0-C74FEE4DE1C5}"/>
              </a:ext>
            </a:extLst>
          </p:cNvPr>
          <p:cNvCxnSpPr>
            <a:cxnSpLocks/>
          </p:cNvCxnSpPr>
          <p:nvPr/>
        </p:nvCxnSpPr>
        <p:spPr>
          <a:xfrm flipV="1">
            <a:off x="1255363" y="3843581"/>
            <a:ext cx="1627322" cy="21387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6858858-2CF1-4C93-ABC1-D34A8E189220}"/>
              </a:ext>
            </a:extLst>
          </p:cNvPr>
          <p:cNvCxnSpPr>
            <a:cxnSpLocks/>
          </p:cNvCxnSpPr>
          <p:nvPr/>
        </p:nvCxnSpPr>
        <p:spPr>
          <a:xfrm flipV="1">
            <a:off x="1255363" y="4664991"/>
            <a:ext cx="2448732" cy="13173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036257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Folded Corner 2">
            <a:extLst>
              <a:ext uri="{FF2B5EF4-FFF2-40B4-BE49-F238E27FC236}">
                <a16:creationId xmlns:a16="http://schemas.microsoft.com/office/drawing/2014/main" id="{FB6B0422-79E7-46AB-B229-E4755C5961DE}"/>
              </a:ext>
            </a:extLst>
          </p:cNvPr>
          <p:cNvSpPr/>
          <p:nvPr/>
        </p:nvSpPr>
        <p:spPr>
          <a:xfrm>
            <a:off x="83601" y="1207939"/>
            <a:ext cx="2475731" cy="1230283"/>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Fahrenheit-to-Celcius</a:t>
            </a:r>
            <a:br>
              <a:rPr lang="en-US">
                <a:solidFill>
                  <a:schemeClr val="tx1"/>
                </a:solidFill>
              </a:rPr>
            </a:br>
            <a:r>
              <a:rPr lang="en-US">
                <a:solidFill>
                  <a:schemeClr val="tx1"/>
                </a:solidFill>
              </a:rPr>
              <a:t>exe file</a:t>
            </a:r>
          </a:p>
        </p:txBody>
      </p:sp>
      <p:sp>
        <p:nvSpPr>
          <p:cNvPr id="4" name="Rectangle 3">
            <a:extLst>
              <a:ext uri="{FF2B5EF4-FFF2-40B4-BE49-F238E27FC236}">
                <a16:creationId xmlns:a16="http://schemas.microsoft.com/office/drawing/2014/main" id="{EAD79401-54B4-4F10-94D7-4E5435340124}"/>
              </a:ext>
            </a:extLst>
          </p:cNvPr>
          <p:cNvSpPr/>
          <p:nvPr/>
        </p:nvSpPr>
        <p:spPr>
          <a:xfrm>
            <a:off x="3329818" y="1491004"/>
            <a:ext cx="914400" cy="6523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tool</a:t>
            </a:r>
          </a:p>
        </p:txBody>
      </p:sp>
      <p:cxnSp>
        <p:nvCxnSpPr>
          <p:cNvPr id="5" name="Straight Arrow Connector 4">
            <a:extLst>
              <a:ext uri="{FF2B5EF4-FFF2-40B4-BE49-F238E27FC236}">
                <a16:creationId xmlns:a16="http://schemas.microsoft.com/office/drawing/2014/main" id="{E54D606C-F0A3-41B3-B088-C880F96D83E4}"/>
              </a:ext>
            </a:extLst>
          </p:cNvPr>
          <p:cNvCxnSpPr>
            <a:cxnSpLocks/>
            <a:stCxn id="3" idx="3"/>
            <a:endCxn id="4" idx="1"/>
          </p:cNvCxnSpPr>
          <p:nvPr/>
        </p:nvCxnSpPr>
        <p:spPr>
          <a:xfrm flipV="1">
            <a:off x="2559332" y="1817192"/>
            <a:ext cx="7704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Rectangle: Folded Corner 5">
            <a:extLst>
              <a:ext uri="{FF2B5EF4-FFF2-40B4-BE49-F238E27FC236}">
                <a16:creationId xmlns:a16="http://schemas.microsoft.com/office/drawing/2014/main" id="{E9B56EB8-5948-48ED-A233-A3D5B04523D8}"/>
              </a:ext>
            </a:extLst>
          </p:cNvPr>
          <p:cNvSpPr/>
          <p:nvPr/>
        </p:nvSpPr>
        <p:spPr>
          <a:xfrm>
            <a:off x="3012366" y="2699814"/>
            <a:ext cx="1549303" cy="1167936"/>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DFDL</a:t>
            </a:r>
          </a:p>
          <a:p>
            <a:pPr algn="ctr"/>
            <a:r>
              <a:rPr lang="en-US">
                <a:solidFill>
                  <a:schemeClr val="tx1"/>
                </a:solidFill>
              </a:rPr>
              <a:t>schema</a:t>
            </a:r>
          </a:p>
          <a:p>
            <a:pPr algn="ctr"/>
            <a:r>
              <a:rPr lang="en-US">
                <a:solidFill>
                  <a:schemeClr val="tx1"/>
                </a:solidFill>
              </a:rPr>
              <a:t>for exe</a:t>
            </a:r>
          </a:p>
        </p:txBody>
      </p:sp>
      <p:cxnSp>
        <p:nvCxnSpPr>
          <p:cNvPr id="7" name="Straight Arrow Connector 6">
            <a:extLst>
              <a:ext uri="{FF2B5EF4-FFF2-40B4-BE49-F238E27FC236}">
                <a16:creationId xmlns:a16="http://schemas.microsoft.com/office/drawing/2014/main" id="{29428589-8AB8-4031-B541-BC8BCC6F6D1F}"/>
              </a:ext>
            </a:extLst>
          </p:cNvPr>
          <p:cNvCxnSpPr>
            <a:cxnSpLocks/>
            <a:stCxn id="6" idx="0"/>
            <a:endCxn id="4" idx="2"/>
          </p:cNvCxnSpPr>
          <p:nvPr/>
        </p:nvCxnSpPr>
        <p:spPr>
          <a:xfrm flipV="1">
            <a:off x="3787018" y="2143380"/>
            <a:ext cx="0" cy="5564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16A1BA4-9E81-48C0-A7AC-7889C3DBDE19}"/>
              </a:ext>
            </a:extLst>
          </p:cNvPr>
          <p:cNvCxnSpPr/>
          <p:nvPr/>
        </p:nvCxnSpPr>
        <p:spPr>
          <a:xfrm>
            <a:off x="4244218" y="1812602"/>
            <a:ext cx="7704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3A7BB16E-CFEE-49B0-A5E1-EC371D234F32}"/>
              </a:ext>
            </a:extLst>
          </p:cNvPr>
          <p:cNvSpPr/>
          <p:nvPr/>
        </p:nvSpPr>
        <p:spPr>
          <a:xfrm>
            <a:off x="5014704" y="1350937"/>
            <a:ext cx="7084307" cy="5078313"/>
          </a:xfrm>
          <a:prstGeom prst="rect">
            <a:avLst/>
          </a:prstGeom>
          <a:ln>
            <a:solidFill>
              <a:schemeClr val="bg1">
                <a:lumMod val="65000"/>
              </a:schemeClr>
            </a:solidFill>
          </a:ln>
        </p:spPr>
        <p:txBody>
          <a:bodyPr wrap="square">
            <a:spAutoFit/>
          </a:bodyPr>
          <a:lstStyle/>
          <a:p>
            <a:r>
              <a:rPr lang="en-US">
                <a:solidFill>
                  <a:srgbClr val="000096"/>
                </a:solidFill>
                <a:highlight>
                  <a:srgbClr val="FFFFFF"/>
                </a:highlight>
              </a:rPr>
              <a:t>&lt;Windows_Executable_File&gt;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&lt;DOS_Header&gt;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&lt;Signature&gt;</a:t>
            </a:r>
            <a:r>
              <a:rPr lang="en-US">
                <a:solidFill>
                  <a:srgbClr val="000000"/>
                </a:solidFill>
                <a:highlight>
                  <a:srgbClr val="FFFFFF"/>
                </a:highlight>
              </a:rPr>
              <a:t>MZ</a:t>
            </a:r>
            <a:r>
              <a:rPr lang="en-US">
                <a:solidFill>
                  <a:srgbClr val="000096"/>
                </a:solidFill>
                <a:highlight>
                  <a:srgbClr val="FFFFFF"/>
                </a:highlight>
              </a:rPr>
              <a:t>&lt;/Signature&gt;</a:t>
            </a:r>
          </a:p>
          <a:p>
            <a:r>
              <a:rPr lang="en-US">
                <a:solidFill>
                  <a:srgbClr val="000096"/>
                </a:solidFill>
                <a:highlight>
                  <a:srgbClr val="FFFFFF"/>
                </a:highlight>
              </a:rPr>
              <a:t>        &lt;Bytes_on_last_page_of_file&gt;</a:t>
            </a:r>
            <a:r>
              <a:rPr lang="en-US">
                <a:solidFill>
                  <a:srgbClr val="000000"/>
                </a:solidFill>
                <a:highlight>
                  <a:srgbClr val="FFFFFF"/>
                </a:highlight>
              </a:rPr>
              <a:t>144</a:t>
            </a:r>
            <a:r>
              <a:rPr lang="en-US">
                <a:solidFill>
                  <a:srgbClr val="000096"/>
                </a:solidFill>
                <a:highlight>
                  <a:srgbClr val="FFFFFF"/>
                </a:highlight>
              </a:rPr>
              <a:t>&lt;/Bytes_on_last_page_of_file&gt;</a:t>
            </a:r>
          </a:p>
          <a:p>
            <a:r>
              <a:rPr lang="fr-FR">
                <a:solidFill>
                  <a:srgbClr val="000096"/>
                </a:solidFill>
                <a:highlight>
                  <a:srgbClr val="FFFFFF"/>
                </a:highlight>
              </a:rPr>
              <a:t>        &lt;Pages_in_file&gt;</a:t>
            </a:r>
            <a:r>
              <a:rPr lang="fr-FR">
                <a:solidFill>
                  <a:srgbClr val="000000"/>
                </a:solidFill>
                <a:highlight>
                  <a:srgbClr val="FFFFFF"/>
                </a:highlight>
              </a:rPr>
              <a:t>3</a:t>
            </a:r>
            <a:r>
              <a:rPr lang="fr-FR">
                <a:solidFill>
                  <a:srgbClr val="000096"/>
                </a:solidFill>
                <a:highlight>
                  <a:srgbClr val="FFFFFF"/>
                </a:highlight>
              </a:rPr>
              <a:t>&lt;/Pages_in_file&gt;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&lt;Relocations&gt;</a:t>
            </a:r>
            <a:r>
              <a:rPr lang="en-US">
                <a:solidFill>
                  <a:srgbClr val="000000"/>
                </a:solidFill>
                <a:highlight>
                  <a:srgbClr val="FFFFFF"/>
                </a:highlight>
              </a:rPr>
              <a:t>0</a:t>
            </a:r>
            <a:r>
              <a:rPr lang="en-US">
                <a:solidFill>
                  <a:srgbClr val="000096"/>
                </a:solidFill>
                <a:highlight>
                  <a:srgbClr val="FFFFFF"/>
                </a:highlight>
              </a:rPr>
              <a:t>&lt;/Relocations&gt;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&lt;Size_of_header_in_paragraphs&gt;</a:t>
            </a:r>
            <a:r>
              <a:rPr lang="en-US">
                <a:solidFill>
                  <a:srgbClr val="000000"/>
                </a:solidFill>
                <a:highlight>
                  <a:srgbClr val="FFFFFF"/>
                </a:highlight>
              </a:rPr>
              <a:t>4</a:t>
            </a:r>
            <a:r>
              <a:rPr lang="en-US">
                <a:solidFill>
                  <a:srgbClr val="000096"/>
                </a:solidFill>
                <a:highlight>
                  <a:srgbClr val="FFFFFF"/>
                </a:highlight>
              </a:rPr>
              <a:t>&lt;/Size_of_header_in_paragraphs&gt;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&lt;Extra_paragraphs_needed&gt;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&lt;Minimum&gt;</a:t>
            </a:r>
            <a:r>
              <a:rPr lang="en-US">
                <a:solidFill>
                  <a:srgbClr val="000000"/>
                </a:solidFill>
                <a:highlight>
                  <a:srgbClr val="FFFFFF"/>
                </a:highlight>
              </a:rPr>
              <a:t>0</a:t>
            </a:r>
            <a:r>
              <a:rPr lang="en-US">
                <a:solidFill>
                  <a:srgbClr val="000096"/>
                </a:solidFill>
                <a:highlight>
                  <a:srgbClr val="FFFFFF"/>
                </a:highlight>
              </a:rPr>
              <a:t>&lt;/Minimum&gt;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&lt;Maximum&gt;</a:t>
            </a:r>
            <a:r>
              <a:rPr lang="en-US">
                <a:solidFill>
                  <a:srgbClr val="000000"/>
                </a:solidFill>
                <a:highlight>
                  <a:srgbClr val="FFFFFF"/>
                </a:highlight>
              </a:rPr>
              <a:t>65535</a:t>
            </a:r>
            <a:r>
              <a:rPr lang="en-US">
                <a:solidFill>
                  <a:srgbClr val="000096"/>
                </a:solidFill>
                <a:highlight>
                  <a:srgbClr val="FFFFFF"/>
                </a:highlight>
              </a:rPr>
              <a:t>&lt;/Maximum&gt;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&lt;/Extra_paragraphs_needed&gt;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&lt;Initial_relative_SS_value&gt;</a:t>
            </a:r>
            <a:r>
              <a:rPr lang="en-US">
                <a:solidFill>
                  <a:srgbClr val="000000"/>
                </a:solidFill>
                <a:highlight>
                  <a:srgbClr val="FFFFFF"/>
                </a:highlight>
              </a:rPr>
              <a:t>0</a:t>
            </a:r>
            <a:r>
              <a:rPr lang="en-US">
                <a:solidFill>
                  <a:srgbClr val="000096"/>
                </a:solidFill>
                <a:highlight>
                  <a:srgbClr val="FFFFFF"/>
                </a:highlight>
              </a:rPr>
              <a:t>&lt;/Initial_relative_SS_value&gt;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&lt;Initial_SP_value&gt;</a:t>
            </a:r>
            <a:r>
              <a:rPr lang="en-US">
                <a:solidFill>
                  <a:srgbClr val="000000"/>
                </a:solidFill>
                <a:highlight>
                  <a:srgbClr val="FFFFFF"/>
                </a:highlight>
              </a:rPr>
              <a:t>184</a:t>
            </a:r>
            <a:r>
              <a:rPr lang="en-US">
                <a:solidFill>
                  <a:srgbClr val="000096"/>
                </a:solidFill>
                <a:highlight>
                  <a:srgbClr val="FFFFFF"/>
                </a:highlight>
              </a:rPr>
              <a:t>&lt;/Initial_SP_value&gt;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&lt;Checksum&gt;</a:t>
            </a:r>
            <a:r>
              <a:rPr lang="en-US">
                <a:solidFill>
                  <a:srgbClr val="000000"/>
                </a:solidFill>
                <a:highlight>
                  <a:srgbClr val="FFFFFF"/>
                </a:highlight>
              </a:rPr>
              <a:t>0</a:t>
            </a:r>
            <a:r>
              <a:rPr lang="en-US">
                <a:solidFill>
                  <a:srgbClr val="000096"/>
                </a:solidFill>
                <a:highlight>
                  <a:srgbClr val="FFFFFF"/>
                </a:highlight>
              </a:rPr>
              <a:t>&lt;/Checksum&gt;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&lt;Initial_IP_value&gt;</a:t>
            </a:r>
            <a:r>
              <a:rPr lang="en-US">
                <a:solidFill>
                  <a:srgbClr val="000000"/>
                </a:solidFill>
                <a:highlight>
                  <a:srgbClr val="FFFFFF"/>
                </a:highlight>
              </a:rPr>
              <a:t>0</a:t>
            </a:r>
            <a:r>
              <a:rPr lang="en-US">
                <a:solidFill>
                  <a:srgbClr val="000096"/>
                </a:solidFill>
                <a:highlight>
                  <a:srgbClr val="FFFFFF"/>
                </a:highlight>
              </a:rPr>
              <a:t>&lt;/Initial_IP_value&gt;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&lt;Initial_relative_CS_value&gt;</a:t>
            </a:r>
            <a:r>
              <a:rPr lang="en-US">
                <a:solidFill>
                  <a:srgbClr val="000000"/>
                </a:solidFill>
                <a:highlight>
                  <a:srgbClr val="FFFFFF"/>
                </a:highlight>
              </a:rPr>
              <a:t>0</a:t>
            </a:r>
            <a:r>
              <a:rPr lang="en-US">
                <a:solidFill>
                  <a:srgbClr val="000096"/>
                </a:solidFill>
                <a:highlight>
                  <a:srgbClr val="FFFFFF"/>
                </a:highlight>
              </a:rPr>
              <a:t>&lt;/Initial_relative_CS_value&gt;</a:t>
            </a:r>
          </a:p>
          <a:p>
            <a:r>
              <a:rPr lang="en-US">
                <a:solidFill>
                  <a:srgbClr val="000096"/>
                </a:solidFill>
                <a:highlight>
                  <a:srgbClr val="FFFFFF"/>
                </a:highlight>
              </a:rPr>
              <a:t>        &lt;Address_of_relocation_table&gt;</a:t>
            </a:r>
            <a:r>
              <a:rPr lang="en-US" b="1">
                <a:solidFill>
                  <a:srgbClr val="000000"/>
                </a:solidFill>
                <a:highlight>
                  <a:srgbClr val="FFFFFF"/>
                </a:highlight>
              </a:rPr>
              <a:t>0040</a:t>
            </a:r>
            <a:r>
              <a:rPr lang="en-US">
                <a:solidFill>
                  <a:srgbClr val="000096"/>
                </a:solidFill>
                <a:highlight>
                  <a:srgbClr val="FFFFFF"/>
                </a:highlight>
              </a:rPr>
              <a:t>&lt;/Address_of_relocation_table&gt;</a:t>
            </a:r>
          </a:p>
          <a:p>
            <a:endParaRPr lang="en-US">
              <a:solidFill>
                <a:srgbClr val="000096"/>
              </a:solidFill>
              <a:highlight>
                <a:srgbClr val="FFFFFF"/>
              </a:highlight>
            </a:endParaRPr>
          </a:p>
        </p:txBody>
      </p:sp>
      <p:sp>
        <p:nvSpPr>
          <p:cNvPr id="2" name="TextBox 1">
            <a:extLst>
              <a:ext uri="{FF2B5EF4-FFF2-40B4-BE49-F238E27FC236}">
                <a16:creationId xmlns:a16="http://schemas.microsoft.com/office/drawing/2014/main" id="{3227A374-4268-4A12-9A26-28DAA4459244}"/>
              </a:ext>
            </a:extLst>
          </p:cNvPr>
          <p:cNvSpPr txBox="1"/>
          <p:nvPr/>
        </p:nvSpPr>
        <p:spPr>
          <a:xfrm>
            <a:off x="3012366" y="6059839"/>
            <a:ext cx="705642" cy="369332"/>
          </a:xfrm>
          <a:prstGeom prst="rect">
            <a:avLst/>
          </a:prstGeom>
          <a:solidFill>
            <a:srgbClr val="FFFF00"/>
          </a:solidFill>
          <a:ln>
            <a:solidFill>
              <a:schemeClr val="bg1">
                <a:lumMod val="65000"/>
              </a:schemeClr>
            </a:solidFill>
          </a:ln>
        </p:spPr>
        <p:txBody>
          <a:bodyPr wrap="none" rtlCol="0">
            <a:spAutoFit/>
          </a:bodyPr>
          <a:lstStyle/>
          <a:p>
            <a:r>
              <a:rPr lang="en-US">
                <a:highlight>
                  <a:srgbClr val="FFFF00"/>
                </a:highlight>
              </a:rPr>
              <a:t>40 00</a:t>
            </a:r>
          </a:p>
        </p:txBody>
      </p:sp>
      <p:sp>
        <p:nvSpPr>
          <p:cNvPr id="18" name="TextBox 17">
            <a:extLst>
              <a:ext uri="{FF2B5EF4-FFF2-40B4-BE49-F238E27FC236}">
                <a16:creationId xmlns:a16="http://schemas.microsoft.com/office/drawing/2014/main" id="{557BD3DB-5B02-4E7E-B285-6F9568ADE2CA}"/>
              </a:ext>
            </a:extLst>
          </p:cNvPr>
          <p:cNvSpPr txBox="1"/>
          <p:nvPr/>
        </p:nvSpPr>
        <p:spPr>
          <a:xfrm>
            <a:off x="3025190" y="5690507"/>
            <a:ext cx="679994" cy="369332"/>
          </a:xfrm>
          <a:prstGeom prst="rect">
            <a:avLst/>
          </a:prstGeom>
          <a:noFill/>
        </p:spPr>
        <p:txBody>
          <a:bodyPr wrap="none" rtlCol="0">
            <a:spAutoFit/>
          </a:bodyPr>
          <a:lstStyle/>
          <a:p>
            <a:r>
              <a:rPr lang="en-US">
                <a:highlight>
                  <a:srgbClr val="FFFF00"/>
                </a:highlight>
              </a:rPr>
              <a:t>input</a:t>
            </a:r>
          </a:p>
        </p:txBody>
      </p:sp>
      <p:cxnSp>
        <p:nvCxnSpPr>
          <p:cNvPr id="13" name="Straight Connector 12">
            <a:extLst>
              <a:ext uri="{FF2B5EF4-FFF2-40B4-BE49-F238E27FC236}">
                <a16:creationId xmlns:a16="http://schemas.microsoft.com/office/drawing/2014/main" id="{0BB07EC8-5769-4033-8C5A-59F8B67061FF}"/>
              </a:ext>
            </a:extLst>
          </p:cNvPr>
          <p:cNvCxnSpPr/>
          <p:nvPr/>
        </p:nvCxnSpPr>
        <p:spPr>
          <a:xfrm flipV="1">
            <a:off x="3718008" y="6261316"/>
            <a:ext cx="5007538"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7997BF8C-7429-460A-B7AD-C3B5A1338ABE}"/>
              </a:ext>
            </a:extLst>
          </p:cNvPr>
          <p:cNvCxnSpPr/>
          <p:nvPr/>
        </p:nvCxnSpPr>
        <p:spPr>
          <a:xfrm flipV="1">
            <a:off x="8725546" y="6013342"/>
            <a:ext cx="0" cy="2324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Footer Placeholder 3">
            <a:extLst>
              <a:ext uri="{FF2B5EF4-FFF2-40B4-BE49-F238E27FC236}">
                <a16:creationId xmlns:a16="http://schemas.microsoft.com/office/drawing/2014/main" id="{5F107621-8163-4EDE-B7F3-C82C65171A98}"/>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2829703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57647-C5D9-4801-9A2C-FE034B0059E5}"/>
              </a:ext>
            </a:extLst>
          </p:cNvPr>
          <p:cNvSpPr>
            <a:spLocks noGrp="1"/>
          </p:cNvSpPr>
          <p:nvPr>
            <p:ph type="title"/>
          </p:nvPr>
        </p:nvSpPr>
        <p:spPr/>
        <p:txBody>
          <a:bodyPr/>
          <a:lstStyle/>
          <a:p>
            <a:r>
              <a:rPr lang="en-US"/>
              <a:t>Lab 7</a:t>
            </a:r>
          </a:p>
        </p:txBody>
      </p:sp>
      <p:sp>
        <p:nvSpPr>
          <p:cNvPr id="3" name="Content Placeholder 2">
            <a:extLst>
              <a:ext uri="{FF2B5EF4-FFF2-40B4-BE49-F238E27FC236}">
                <a16:creationId xmlns:a16="http://schemas.microsoft.com/office/drawing/2014/main" id="{D4BD8B88-B19D-4F9E-8CD5-F975A8A381F7}"/>
              </a:ext>
            </a:extLst>
          </p:cNvPr>
          <p:cNvSpPr>
            <a:spLocks noGrp="1"/>
          </p:cNvSpPr>
          <p:nvPr>
            <p:ph idx="1"/>
          </p:nvPr>
        </p:nvSpPr>
        <p:spPr>
          <a:xfrm>
            <a:off x="616449" y="1371601"/>
            <a:ext cx="11236720" cy="2363491"/>
          </a:xfrm>
        </p:spPr>
        <p:txBody>
          <a:bodyPr/>
          <a:lstStyle/>
          <a:p>
            <a:pPr>
              <a:lnSpc>
                <a:spcPct val="100000"/>
              </a:lnSpc>
            </a:pPr>
            <a:r>
              <a:rPr lang="en-US"/>
              <a:t>The input contains 4 bytes in little endian format.</a:t>
            </a:r>
          </a:p>
          <a:p>
            <a:pPr>
              <a:lnSpc>
                <a:spcPct val="100000"/>
              </a:lnSpc>
            </a:pPr>
            <a:r>
              <a:rPr lang="en-US"/>
              <a:t>The first two bytes represent address1.</a:t>
            </a:r>
          </a:p>
          <a:p>
            <a:pPr>
              <a:lnSpc>
                <a:spcPct val="100000"/>
              </a:lnSpc>
            </a:pPr>
            <a:r>
              <a:rPr lang="en-US"/>
              <a:t>The next two bytes represent address2.</a:t>
            </a:r>
          </a:p>
          <a:p>
            <a:pPr>
              <a:lnSpc>
                <a:spcPct val="100000"/>
              </a:lnSpc>
            </a:pPr>
            <a:r>
              <a:rPr lang="en-US"/>
              <a:t>You are to output the addresses with their bytes reversed.</a:t>
            </a:r>
          </a:p>
          <a:p>
            <a:pPr>
              <a:lnSpc>
                <a:spcPct val="100000"/>
              </a:lnSpc>
            </a:pPr>
            <a:r>
              <a:rPr lang="en-US"/>
              <a:t>If the input is this hex 80 00 10 00 then the output should be this XML:</a:t>
            </a:r>
          </a:p>
        </p:txBody>
      </p:sp>
      <p:sp>
        <p:nvSpPr>
          <p:cNvPr id="4" name="Rectangle 3">
            <a:extLst>
              <a:ext uri="{FF2B5EF4-FFF2-40B4-BE49-F238E27FC236}">
                <a16:creationId xmlns:a16="http://schemas.microsoft.com/office/drawing/2014/main" id="{E3CF307F-816C-45BC-BA61-BA3920682CD3}"/>
              </a:ext>
            </a:extLst>
          </p:cNvPr>
          <p:cNvSpPr/>
          <p:nvPr/>
        </p:nvSpPr>
        <p:spPr>
          <a:xfrm>
            <a:off x="2025112" y="3905572"/>
            <a:ext cx="3197817" cy="1200329"/>
          </a:xfrm>
          <a:prstGeom prst="rect">
            <a:avLst/>
          </a:prstGeom>
          <a:ln>
            <a:solidFill>
              <a:schemeClr val="tx1"/>
            </a:solidFill>
          </a:ln>
        </p:spPr>
        <p:txBody>
          <a:bodyPr wrap="square">
            <a:spAutoFit/>
          </a:bodyPr>
          <a:lstStyle/>
          <a:p>
            <a:r>
              <a:rPr lang="en-US">
                <a:solidFill>
                  <a:srgbClr val="000096"/>
                </a:solidFill>
                <a:highlight>
                  <a:srgbClr val="FFFFFF"/>
                </a:highlight>
              </a:rPr>
              <a:t>&lt;input&gt;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&lt;address1&gt;</a:t>
            </a:r>
            <a:r>
              <a:rPr lang="en-US">
                <a:solidFill>
                  <a:srgbClr val="000000"/>
                </a:solidFill>
                <a:highlight>
                  <a:srgbClr val="FFFFFF"/>
                </a:highlight>
              </a:rPr>
              <a:t>0080</a:t>
            </a:r>
            <a:r>
              <a:rPr lang="en-US">
                <a:solidFill>
                  <a:srgbClr val="000096"/>
                </a:solidFill>
                <a:highlight>
                  <a:srgbClr val="FFFFFF"/>
                </a:highlight>
              </a:rPr>
              <a:t>&lt;/address1&gt;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&lt;address2&gt;</a:t>
            </a:r>
            <a:r>
              <a:rPr lang="en-US">
                <a:solidFill>
                  <a:srgbClr val="000000"/>
                </a:solidFill>
                <a:highlight>
                  <a:srgbClr val="FFFFFF"/>
                </a:highlight>
              </a:rPr>
              <a:t>0010</a:t>
            </a:r>
            <a:r>
              <a:rPr lang="en-US">
                <a:solidFill>
                  <a:srgbClr val="000096"/>
                </a:solidFill>
                <a:highlight>
                  <a:srgbClr val="FFFFFF"/>
                </a:highlight>
              </a:rPr>
              <a:t>&lt;/address2&gt;</a:t>
            </a:r>
            <a:br>
              <a:rPr lang="en-US">
                <a:solidFill>
                  <a:srgbClr val="000000"/>
                </a:solidFill>
                <a:highlight>
                  <a:srgbClr val="FFFFFF"/>
                </a:highlight>
              </a:rPr>
            </a:br>
            <a:r>
              <a:rPr lang="en-US">
                <a:solidFill>
                  <a:srgbClr val="000096"/>
                </a:solidFill>
                <a:highlight>
                  <a:srgbClr val="FFFFFF"/>
                </a:highlight>
              </a:rPr>
              <a:t>&lt;/input&gt;</a:t>
            </a:r>
          </a:p>
        </p:txBody>
      </p:sp>
      <p:sp>
        <p:nvSpPr>
          <p:cNvPr id="5" name="Content Placeholder 2">
            <a:extLst>
              <a:ext uri="{FF2B5EF4-FFF2-40B4-BE49-F238E27FC236}">
                <a16:creationId xmlns:a16="http://schemas.microsoft.com/office/drawing/2014/main" id="{1FB5E917-4639-4170-9948-4C2184B73A7C}"/>
              </a:ext>
            </a:extLst>
          </p:cNvPr>
          <p:cNvSpPr txBox="1">
            <a:spLocks/>
          </p:cNvSpPr>
          <p:nvPr/>
        </p:nvSpPr>
        <p:spPr>
          <a:xfrm>
            <a:off x="616448" y="5486399"/>
            <a:ext cx="11236720" cy="561815"/>
          </a:xfrm>
          <a:prstGeom prst="rect">
            <a:avLst/>
          </a:prstGeom>
        </p:spPr>
        <p:txBody>
          <a:bodyPr vert="horz" lIns="91440" tIns="45720" rIns="91440" bIns="45720" rtlCol="0">
            <a:noAutofit/>
          </a:bodyPr>
          <a:lstStyle>
            <a:lvl1pPr marL="308269" indent="-308269" algn="l" defTabSz="1216185" rtl="0" eaLnBrk="1" latinLnBrk="0" hangingPunct="1">
              <a:lnSpc>
                <a:spcPct val="90000"/>
              </a:lnSpc>
              <a:spcBef>
                <a:spcPts val="0"/>
              </a:spcBef>
              <a:spcAft>
                <a:spcPts val="798"/>
              </a:spcAft>
              <a:buClr>
                <a:schemeClr val="tx2"/>
              </a:buClr>
              <a:buSzPct val="120000"/>
              <a:buFont typeface="Wingdings" pitchFamily="2" charset="2"/>
              <a:buChar char="§"/>
              <a:defRPr lang="en-US" sz="2400" b="1" kern="1200" dirty="0" smtClean="0">
                <a:solidFill>
                  <a:schemeClr val="tx1"/>
                </a:solidFill>
                <a:latin typeface="Arial" pitchFamily="34" charset="0"/>
                <a:ea typeface="Verdana" pitchFamily="34" charset="0"/>
                <a:cs typeface="Arial" pitchFamily="34" charset="0"/>
              </a:defRPr>
            </a:lvl1pPr>
            <a:lvl2pPr marL="686216" marR="0" indent="-304046" algn="l" defTabSz="1216185" rtl="0" eaLnBrk="1" fontAlgn="auto" latinLnBrk="0" hangingPunct="1">
              <a:lnSpc>
                <a:spcPct val="90000"/>
              </a:lnSpc>
              <a:spcBef>
                <a:spcPts val="0"/>
              </a:spcBef>
              <a:spcAft>
                <a:spcPts val="798"/>
              </a:spcAft>
              <a:buClr>
                <a:schemeClr val="tx2"/>
              </a:buClr>
              <a:buSzTx/>
              <a:buFont typeface="Arial" pitchFamily="34" charset="0"/>
              <a:buChar char="–"/>
              <a:tabLst/>
              <a:defRPr lang="en-US" sz="2400" kern="1200">
                <a:solidFill>
                  <a:schemeClr val="tx1"/>
                </a:solidFill>
                <a:latin typeface="Arial" pitchFamily="34" charset="0"/>
                <a:ea typeface="Verdana" pitchFamily="34" charset="0"/>
                <a:cs typeface="Arial" pitchFamily="34" charset="0"/>
              </a:defRPr>
            </a:lvl2pPr>
            <a:lvl3pPr marL="994485" indent="-308269" algn="l" defTabSz="1216185" rtl="0" eaLnBrk="1" latinLnBrk="0" hangingPunct="1">
              <a:lnSpc>
                <a:spcPct val="90000"/>
              </a:lnSpc>
              <a:spcBef>
                <a:spcPts val="0"/>
              </a:spcBef>
              <a:spcAft>
                <a:spcPts val="798"/>
              </a:spcAft>
              <a:buClr>
                <a:schemeClr val="tx2"/>
              </a:buClr>
              <a:buSzPct val="110000"/>
              <a:buFont typeface="Wingdings" pitchFamily="2" charset="2"/>
              <a:buChar char="§"/>
              <a:defRPr lang="en-US" sz="2000" kern="1200" smtClean="0">
                <a:solidFill>
                  <a:schemeClr val="tx1"/>
                </a:solidFill>
                <a:latin typeface="Arial" pitchFamily="34" charset="0"/>
                <a:ea typeface="Verdana" pitchFamily="34" charset="0"/>
                <a:cs typeface="Arial" pitchFamily="34" charset="0"/>
              </a:defRPr>
            </a:lvl3pPr>
            <a:lvl4pPr marL="1486316" indent="-3429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smtClean="0">
                <a:solidFill>
                  <a:schemeClr val="tx1"/>
                </a:solidFill>
                <a:latin typeface="Arial" pitchFamily="34" charset="0"/>
                <a:ea typeface="Verdana" pitchFamily="34" charset="0"/>
                <a:cs typeface="Arial" pitchFamily="34" charset="0"/>
              </a:defRPr>
            </a:lvl4pPr>
            <a:lvl5pPr marL="2057400" indent="-228600" algn="l" defTabSz="1216185" rtl="0" eaLnBrk="1" latinLnBrk="0" hangingPunct="1">
              <a:lnSpc>
                <a:spcPct val="90000"/>
              </a:lnSpc>
              <a:spcBef>
                <a:spcPts val="0"/>
              </a:spcBef>
              <a:spcAft>
                <a:spcPts val="798"/>
              </a:spcAft>
              <a:buClr>
                <a:schemeClr val="tx2"/>
              </a:buClr>
              <a:buFont typeface="Arial" panose="020B0604020202020204" pitchFamily="34" charset="0"/>
              <a:buChar char="•"/>
              <a:defRPr lang="en-US" sz="2660" b="1"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Notice that the two bytes in each address are reversed.</a:t>
            </a:r>
          </a:p>
        </p:txBody>
      </p:sp>
      <p:sp>
        <p:nvSpPr>
          <p:cNvPr id="6" name="Footer Placeholder 3">
            <a:extLst>
              <a:ext uri="{FF2B5EF4-FFF2-40B4-BE49-F238E27FC236}">
                <a16:creationId xmlns:a16="http://schemas.microsoft.com/office/drawing/2014/main" id="{3F57D2C4-7E18-402B-A1C5-CBA01E9DE2A4}"/>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5510691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CFB91F-DE9B-4299-98F4-D84038992F3C}"/>
              </a:ext>
            </a:extLst>
          </p:cNvPr>
          <p:cNvSpPr txBox="1"/>
          <p:nvPr/>
        </p:nvSpPr>
        <p:spPr>
          <a:xfrm>
            <a:off x="4324028" y="4007474"/>
            <a:ext cx="3157852" cy="707886"/>
          </a:xfrm>
          <a:prstGeom prst="rect">
            <a:avLst/>
          </a:prstGeom>
          <a:noFill/>
        </p:spPr>
        <p:txBody>
          <a:bodyPr wrap="none" rtlCol="0">
            <a:spAutoFit/>
          </a:bodyPr>
          <a:lstStyle/>
          <a:p>
            <a:r>
              <a:rPr lang="en-US" sz="4000"/>
              <a:t>Do Lab07 now</a:t>
            </a:r>
          </a:p>
        </p:txBody>
      </p:sp>
      <p:pic>
        <p:nvPicPr>
          <p:cNvPr id="3" name="Picture 2">
            <a:extLst>
              <a:ext uri="{FF2B5EF4-FFF2-40B4-BE49-F238E27FC236}">
                <a16:creationId xmlns:a16="http://schemas.microsoft.com/office/drawing/2014/main" id="{35467526-A31F-4ECF-9918-F13A95B0488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31525" y="1394848"/>
            <a:ext cx="2742857" cy="2742857"/>
          </a:xfrm>
          <a:prstGeom prst="rect">
            <a:avLst/>
          </a:prstGeom>
        </p:spPr>
      </p:pic>
      <p:sp>
        <p:nvSpPr>
          <p:cNvPr id="4" name="Footer Placeholder 3">
            <a:extLst>
              <a:ext uri="{FF2B5EF4-FFF2-40B4-BE49-F238E27FC236}">
                <a16:creationId xmlns:a16="http://schemas.microsoft.com/office/drawing/2014/main" id="{EFAB6B8B-93EF-45CF-9C29-C63230D5BBB4}"/>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
        <p:nvSpPr>
          <p:cNvPr id="5" name="TextBox 4">
            <a:extLst>
              <a:ext uri="{FF2B5EF4-FFF2-40B4-BE49-F238E27FC236}">
                <a16:creationId xmlns:a16="http://schemas.microsoft.com/office/drawing/2014/main" id="{8A89588C-89D5-4D42-93A8-C0598A4CE783}"/>
              </a:ext>
            </a:extLst>
          </p:cNvPr>
          <p:cNvSpPr txBox="1"/>
          <p:nvPr/>
        </p:nvSpPr>
        <p:spPr>
          <a:xfrm>
            <a:off x="3006671" y="5265821"/>
            <a:ext cx="7446782" cy="369332"/>
          </a:xfrm>
          <a:prstGeom prst="rect">
            <a:avLst/>
          </a:prstGeom>
          <a:noFill/>
        </p:spPr>
        <p:txBody>
          <a:bodyPr wrap="none" rtlCol="0">
            <a:spAutoFit/>
          </a:bodyPr>
          <a:lstStyle/>
          <a:p>
            <a:r>
              <a:rPr lang="en-US"/>
              <a:t>When you are done, look at my answer slides in DFDL-part2-lab-answers.pptx</a:t>
            </a:r>
          </a:p>
        </p:txBody>
      </p:sp>
    </p:spTree>
    <p:extLst>
      <p:ext uri="{BB962C8B-B14F-4D97-AF65-F5344CB8AC3E}">
        <p14:creationId xmlns:p14="http://schemas.microsoft.com/office/powerpoint/2010/main" val="2374713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Folded Corner 4">
            <a:extLst>
              <a:ext uri="{FF2B5EF4-FFF2-40B4-BE49-F238E27FC236}">
                <a16:creationId xmlns:a16="http://schemas.microsoft.com/office/drawing/2014/main" id="{EEDDE8CF-AC50-4A66-B46B-02F5EEDC966C}"/>
              </a:ext>
            </a:extLst>
          </p:cNvPr>
          <p:cNvSpPr/>
          <p:nvPr/>
        </p:nvSpPr>
        <p:spPr>
          <a:xfrm>
            <a:off x="1069385" y="821410"/>
            <a:ext cx="1972229" cy="1150750"/>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exe file</a:t>
            </a:r>
          </a:p>
          <a:p>
            <a:pPr algn="ctr"/>
            <a:r>
              <a:rPr lang="en-US">
                <a:solidFill>
                  <a:schemeClr val="tx1"/>
                </a:solidFill>
              </a:rPr>
              <a:t>containing</a:t>
            </a:r>
          </a:p>
          <a:p>
            <a:pPr algn="ctr"/>
            <a:r>
              <a:rPr lang="en-US">
                <a:solidFill>
                  <a:schemeClr val="tx1"/>
                </a:solidFill>
              </a:rPr>
              <a:t>malware</a:t>
            </a:r>
          </a:p>
        </p:txBody>
      </p:sp>
      <p:cxnSp>
        <p:nvCxnSpPr>
          <p:cNvPr id="7" name="Straight Arrow Connector 6">
            <a:extLst>
              <a:ext uri="{FF2B5EF4-FFF2-40B4-BE49-F238E27FC236}">
                <a16:creationId xmlns:a16="http://schemas.microsoft.com/office/drawing/2014/main" id="{5F180F90-272B-4187-AEF0-38673586EFB9}"/>
              </a:ext>
            </a:extLst>
          </p:cNvPr>
          <p:cNvCxnSpPr>
            <a:cxnSpLocks/>
            <a:stCxn id="5" idx="2"/>
          </p:cNvCxnSpPr>
          <p:nvPr/>
        </p:nvCxnSpPr>
        <p:spPr>
          <a:xfrm flipH="1">
            <a:off x="2045778" y="1972160"/>
            <a:ext cx="9722" cy="7090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AEF371B-E502-41EC-A204-AC24676426D0}"/>
              </a:ext>
            </a:extLst>
          </p:cNvPr>
          <p:cNvSpPr txBox="1"/>
          <p:nvPr/>
        </p:nvSpPr>
        <p:spPr>
          <a:xfrm flipH="1">
            <a:off x="2103804" y="2086969"/>
            <a:ext cx="1736564" cy="369332"/>
          </a:xfrm>
          <a:prstGeom prst="rect">
            <a:avLst/>
          </a:prstGeom>
          <a:noFill/>
        </p:spPr>
        <p:txBody>
          <a:bodyPr wrap="square" rtlCol="0">
            <a:spAutoFit/>
          </a:bodyPr>
          <a:lstStyle/>
          <a:p>
            <a:r>
              <a:rPr lang="en-US" i="1"/>
              <a:t>collect malware</a:t>
            </a:r>
          </a:p>
        </p:txBody>
      </p:sp>
      <p:sp>
        <p:nvSpPr>
          <p:cNvPr id="9" name="Oval 8">
            <a:extLst>
              <a:ext uri="{FF2B5EF4-FFF2-40B4-BE49-F238E27FC236}">
                <a16:creationId xmlns:a16="http://schemas.microsoft.com/office/drawing/2014/main" id="{B2393B7E-338A-4B1E-AEF0-FC7449B199CC}"/>
              </a:ext>
            </a:extLst>
          </p:cNvPr>
          <p:cNvSpPr/>
          <p:nvPr/>
        </p:nvSpPr>
        <p:spPr>
          <a:xfrm>
            <a:off x="1565333" y="2681206"/>
            <a:ext cx="960887" cy="8504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F162AD6E-C38C-41E2-BFBF-46907A9D8D17}"/>
              </a:ext>
            </a:extLst>
          </p:cNvPr>
          <p:cNvCxnSpPr/>
          <p:nvPr/>
        </p:nvCxnSpPr>
        <p:spPr>
          <a:xfrm flipH="1">
            <a:off x="2046154" y="3545878"/>
            <a:ext cx="0" cy="7090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ACB13F1-B687-495E-B4BF-84EBCAEEAC83}"/>
              </a:ext>
            </a:extLst>
          </p:cNvPr>
          <p:cNvSpPr txBox="1"/>
          <p:nvPr/>
        </p:nvSpPr>
        <p:spPr>
          <a:xfrm flipH="1">
            <a:off x="2045776" y="3507773"/>
            <a:ext cx="2092272" cy="646331"/>
          </a:xfrm>
          <a:prstGeom prst="rect">
            <a:avLst/>
          </a:prstGeom>
          <a:noFill/>
        </p:spPr>
        <p:txBody>
          <a:bodyPr wrap="square" rtlCol="0">
            <a:spAutoFit/>
          </a:bodyPr>
          <a:lstStyle/>
          <a:p>
            <a:r>
              <a:rPr lang="en-US" i="1"/>
              <a:t>use DFDL to convert to XML (parse)</a:t>
            </a:r>
          </a:p>
        </p:txBody>
      </p:sp>
      <p:sp>
        <p:nvSpPr>
          <p:cNvPr id="12" name="Rectangle: Folded Corner 11">
            <a:extLst>
              <a:ext uri="{FF2B5EF4-FFF2-40B4-BE49-F238E27FC236}">
                <a16:creationId xmlns:a16="http://schemas.microsoft.com/office/drawing/2014/main" id="{ABA570E1-CA6B-4A5E-B2B4-8CA7941AB59E}"/>
              </a:ext>
            </a:extLst>
          </p:cNvPr>
          <p:cNvSpPr/>
          <p:nvPr/>
        </p:nvSpPr>
        <p:spPr>
          <a:xfrm>
            <a:off x="1117689" y="4264448"/>
            <a:ext cx="1972229" cy="850415"/>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XML</a:t>
            </a:r>
          </a:p>
        </p:txBody>
      </p:sp>
      <p:cxnSp>
        <p:nvCxnSpPr>
          <p:cNvPr id="14" name="Straight Arrow Connector 13">
            <a:extLst>
              <a:ext uri="{FF2B5EF4-FFF2-40B4-BE49-F238E27FC236}">
                <a16:creationId xmlns:a16="http://schemas.microsoft.com/office/drawing/2014/main" id="{00F2F7DB-2654-486A-8138-085B8CB743A4}"/>
              </a:ext>
            </a:extLst>
          </p:cNvPr>
          <p:cNvCxnSpPr>
            <a:stCxn id="12" idx="3"/>
          </p:cNvCxnSpPr>
          <p:nvPr/>
        </p:nvCxnSpPr>
        <p:spPr>
          <a:xfrm flipV="1">
            <a:off x="3089918" y="4689655"/>
            <a:ext cx="5046693"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755549E-4D3B-46D1-AB3E-FA8EDAD7D716}"/>
              </a:ext>
            </a:extLst>
          </p:cNvPr>
          <p:cNvSpPr txBox="1"/>
          <p:nvPr/>
        </p:nvSpPr>
        <p:spPr>
          <a:xfrm flipH="1">
            <a:off x="4611947" y="4689655"/>
            <a:ext cx="1736564" cy="369332"/>
          </a:xfrm>
          <a:prstGeom prst="rect">
            <a:avLst/>
          </a:prstGeom>
          <a:noFill/>
        </p:spPr>
        <p:txBody>
          <a:bodyPr wrap="square" rtlCol="0">
            <a:spAutoFit/>
          </a:bodyPr>
          <a:lstStyle/>
          <a:p>
            <a:r>
              <a:rPr lang="en-US" i="1"/>
              <a:t>transport XML</a:t>
            </a:r>
          </a:p>
        </p:txBody>
      </p:sp>
      <p:sp>
        <p:nvSpPr>
          <p:cNvPr id="16" name="Oval 15">
            <a:extLst>
              <a:ext uri="{FF2B5EF4-FFF2-40B4-BE49-F238E27FC236}">
                <a16:creationId xmlns:a16="http://schemas.microsoft.com/office/drawing/2014/main" id="{17734E02-5B16-41C5-9183-5D08EAC4E6BC}"/>
              </a:ext>
            </a:extLst>
          </p:cNvPr>
          <p:cNvSpPr/>
          <p:nvPr/>
        </p:nvSpPr>
        <p:spPr>
          <a:xfrm>
            <a:off x="8136611" y="4267749"/>
            <a:ext cx="960887" cy="850415"/>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97E6436-9BDD-465E-9D4E-66F01469DADA}"/>
              </a:ext>
            </a:extLst>
          </p:cNvPr>
          <p:cNvSpPr txBox="1"/>
          <p:nvPr/>
        </p:nvSpPr>
        <p:spPr>
          <a:xfrm flipH="1">
            <a:off x="9149034" y="4274156"/>
            <a:ext cx="1736564" cy="1200329"/>
          </a:xfrm>
          <a:prstGeom prst="rect">
            <a:avLst/>
          </a:prstGeom>
          <a:noFill/>
        </p:spPr>
        <p:txBody>
          <a:bodyPr wrap="square" rtlCol="0">
            <a:spAutoFit/>
          </a:bodyPr>
          <a:lstStyle/>
          <a:p>
            <a:r>
              <a:rPr lang="en-US" i="1"/>
              <a:t>use text-processing tools to do static analysis</a:t>
            </a:r>
          </a:p>
        </p:txBody>
      </p:sp>
      <p:cxnSp>
        <p:nvCxnSpPr>
          <p:cNvPr id="20" name="Straight Arrow Connector 19">
            <a:extLst>
              <a:ext uri="{FF2B5EF4-FFF2-40B4-BE49-F238E27FC236}">
                <a16:creationId xmlns:a16="http://schemas.microsoft.com/office/drawing/2014/main" id="{25F8DD8A-CB41-4A7A-A245-09E1B880359C}"/>
              </a:ext>
            </a:extLst>
          </p:cNvPr>
          <p:cNvCxnSpPr>
            <a:stCxn id="16" idx="0"/>
          </p:cNvCxnSpPr>
          <p:nvPr/>
        </p:nvCxnSpPr>
        <p:spPr>
          <a:xfrm flipV="1">
            <a:off x="8617055" y="3507773"/>
            <a:ext cx="3" cy="7599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F1F646A-F996-44BA-AAED-A6A98946E48E}"/>
              </a:ext>
            </a:extLst>
          </p:cNvPr>
          <p:cNvSpPr txBox="1"/>
          <p:nvPr/>
        </p:nvSpPr>
        <p:spPr>
          <a:xfrm flipH="1">
            <a:off x="8617054" y="3545878"/>
            <a:ext cx="2778129" cy="646331"/>
          </a:xfrm>
          <a:prstGeom prst="rect">
            <a:avLst/>
          </a:prstGeom>
          <a:noFill/>
        </p:spPr>
        <p:txBody>
          <a:bodyPr wrap="square" rtlCol="0">
            <a:spAutoFit/>
          </a:bodyPr>
          <a:lstStyle/>
          <a:p>
            <a:r>
              <a:rPr lang="en-US" i="1"/>
              <a:t>Use DFDL to reconstitute the exe file (unparse)</a:t>
            </a:r>
          </a:p>
        </p:txBody>
      </p:sp>
      <p:cxnSp>
        <p:nvCxnSpPr>
          <p:cNvPr id="23" name="Straight Arrow Connector 22">
            <a:extLst>
              <a:ext uri="{FF2B5EF4-FFF2-40B4-BE49-F238E27FC236}">
                <a16:creationId xmlns:a16="http://schemas.microsoft.com/office/drawing/2014/main" id="{EFE7864C-E183-46F6-8FAE-F9EFEB74CE0C}"/>
              </a:ext>
            </a:extLst>
          </p:cNvPr>
          <p:cNvCxnSpPr/>
          <p:nvPr/>
        </p:nvCxnSpPr>
        <p:spPr>
          <a:xfrm flipV="1">
            <a:off x="8498104" y="1527487"/>
            <a:ext cx="3" cy="7599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4BC1B055-B8AB-4B09-9508-F13B185F1CAE}"/>
              </a:ext>
            </a:extLst>
          </p:cNvPr>
          <p:cNvSpPr/>
          <p:nvPr/>
        </p:nvSpPr>
        <p:spPr>
          <a:xfrm>
            <a:off x="7986901" y="673771"/>
            <a:ext cx="960887" cy="8504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2ABF190-DCDB-403D-B04A-C5ACEAD6BB79}"/>
              </a:ext>
            </a:extLst>
          </p:cNvPr>
          <p:cNvSpPr txBox="1"/>
          <p:nvPr/>
        </p:nvSpPr>
        <p:spPr>
          <a:xfrm flipH="1">
            <a:off x="8559009" y="1714084"/>
            <a:ext cx="2088317" cy="369332"/>
          </a:xfrm>
          <a:prstGeom prst="rect">
            <a:avLst/>
          </a:prstGeom>
          <a:noFill/>
        </p:spPr>
        <p:txBody>
          <a:bodyPr wrap="square" rtlCol="0">
            <a:spAutoFit/>
          </a:bodyPr>
          <a:lstStyle/>
          <a:p>
            <a:r>
              <a:rPr lang="en-US" i="1"/>
              <a:t>do dynamic analysis</a:t>
            </a:r>
          </a:p>
        </p:txBody>
      </p:sp>
      <p:sp>
        <p:nvSpPr>
          <p:cNvPr id="26" name="Oval 25">
            <a:extLst>
              <a:ext uri="{FF2B5EF4-FFF2-40B4-BE49-F238E27FC236}">
                <a16:creationId xmlns:a16="http://schemas.microsoft.com/office/drawing/2014/main" id="{5DD692D8-F4D6-46F3-9963-054115AD1EB4}"/>
              </a:ext>
            </a:extLst>
          </p:cNvPr>
          <p:cNvSpPr/>
          <p:nvPr/>
        </p:nvSpPr>
        <p:spPr>
          <a:xfrm>
            <a:off x="3840367" y="2086969"/>
            <a:ext cx="358547" cy="3211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1</a:t>
            </a:r>
          </a:p>
        </p:txBody>
      </p:sp>
      <p:sp>
        <p:nvSpPr>
          <p:cNvPr id="27" name="Oval 26">
            <a:extLst>
              <a:ext uri="{FF2B5EF4-FFF2-40B4-BE49-F238E27FC236}">
                <a16:creationId xmlns:a16="http://schemas.microsoft.com/office/drawing/2014/main" id="{8149F283-159C-48DD-ABD6-E9A60158D3DA}"/>
              </a:ext>
            </a:extLst>
          </p:cNvPr>
          <p:cNvSpPr/>
          <p:nvPr/>
        </p:nvSpPr>
        <p:spPr>
          <a:xfrm>
            <a:off x="3661093" y="3862888"/>
            <a:ext cx="358547" cy="3211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2</a:t>
            </a:r>
          </a:p>
        </p:txBody>
      </p:sp>
      <p:sp>
        <p:nvSpPr>
          <p:cNvPr id="28" name="Oval 27">
            <a:extLst>
              <a:ext uri="{FF2B5EF4-FFF2-40B4-BE49-F238E27FC236}">
                <a16:creationId xmlns:a16="http://schemas.microsoft.com/office/drawing/2014/main" id="{7A3FBB29-F761-4422-BB08-79DD1B42C245}"/>
              </a:ext>
            </a:extLst>
          </p:cNvPr>
          <p:cNvSpPr/>
          <p:nvPr/>
        </p:nvSpPr>
        <p:spPr>
          <a:xfrm>
            <a:off x="10499049" y="4954302"/>
            <a:ext cx="358547" cy="3211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4</a:t>
            </a:r>
          </a:p>
        </p:txBody>
      </p:sp>
      <p:sp>
        <p:nvSpPr>
          <p:cNvPr id="29" name="Oval 28">
            <a:extLst>
              <a:ext uri="{FF2B5EF4-FFF2-40B4-BE49-F238E27FC236}">
                <a16:creationId xmlns:a16="http://schemas.microsoft.com/office/drawing/2014/main" id="{CF770131-B48B-4080-84A7-BB96FECE9EBF}"/>
              </a:ext>
            </a:extLst>
          </p:cNvPr>
          <p:cNvSpPr/>
          <p:nvPr/>
        </p:nvSpPr>
        <p:spPr>
          <a:xfrm>
            <a:off x="11097582" y="3601947"/>
            <a:ext cx="358547" cy="3211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5</a:t>
            </a:r>
          </a:p>
        </p:txBody>
      </p:sp>
      <p:sp>
        <p:nvSpPr>
          <p:cNvPr id="30" name="Oval 29">
            <a:extLst>
              <a:ext uri="{FF2B5EF4-FFF2-40B4-BE49-F238E27FC236}">
                <a16:creationId xmlns:a16="http://schemas.microsoft.com/office/drawing/2014/main" id="{D0114560-C41C-427F-979D-8C51D132051C}"/>
              </a:ext>
            </a:extLst>
          </p:cNvPr>
          <p:cNvSpPr/>
          <p:nvPr/>
        </p:nvSpPr>
        <p:spPr>
          <a:xfrm>
            <a:off x="10647325" y="1762293"/>
            <a:ext cx="358547" cy="3211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6</a:t>
            </a:r>
          </a:p>
        </p:txBody>
      </p:sp>
      <p:sp>
        <p:nvSpPr>
          <p:cNvPr id="31" name="Oval 30">
            <a:extLst>
              <a:ext uri="{FF2B5EF4-FFF2-40B4-BE49-F238E27FC236}">
                <a16:creationId xmlns:a16="http://schemas.microsoft.com/office/drawing/2014/main" id="{CD17C812-821E-4920-BC5A-FBF59A247FDA}"/>
              </a:ext>
            </a:extLst>
          </p:cNvPr>
          <p:cNvSpPr/>
          <p:nvPr/>
        </p:nvSpPr>
        <p:spPr>
          <a:xfrm>
            <a:off x="5300955" y="5107213"/>
            <a:ext cx="358547" cy="3211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3</a:t>
            </a:r>
          </a:p>
        </p:txBody>
      </p:sp>
      <p:sp>
        <p:nvSpPr>
          <p:cNvPr id="32" name="Rectangle: Folded Corner 31">
            <a:extLst>
              <a:ext uri="{FF2B5EF4-FFF2-40B4-BE49-F238E27FC236}">
                <a16:creationId xmlns:a16="http://schemas.microsoft.com/office/drawing/2014/main" id="{73B3778A-F928-4AE4-A01D-1E5FBB332B31}"/>
              </a:ext>
            </a:extLst>
          </p:cNvPr>
          <p:cNvSpPr/>
          <p:nvPr/>
        </p:nvSpPr>
        <p:spPr>
          <a:xfrm>
            <a:off x="7630939" y="2319588"/>
            <a:ext cx="1972229" cy="1150750"/>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exe file</a:t>
            </a:r>
          </a:p>
          <a:p>
            <a:pPr algn="ctr"/>
            <a:r>
              <a:rPr lang="en-US">
                <a:solidFill>
                  <a:schemeClr val="tx1"/>
                </a:solidFill>
              </a:rPr>
              <a:t>containing</a:t>
            </a:r>
          </a:p>
          <a:p>
            <a:pPr algn="ctr"/>
            <a:r>
              <a:rPr lang="en-US">
                <a:solidFill>
                  <a:schemeClr val="tx1"/>
                </a:solidFill>
              </a:rPr>
              <a:t>malware</a:t>
            </a:r>
          </a:p>
        </p:txBody>
      </p:sp>
      <p:sp>
        <p:nvSpPr>
          <p:cNvPr id="6" name="TextBox 5">
            <a:extLst>
              <a:ext uri="{FF2B5EF4-FFF2-40B4-BE49-F238E27FC236}">
                <a16:creationId xmlns:a16="http://schemas.microsoft.com/office/drawing/2014/main" id="{3377CE6B-8927-40E0-A9FD-96C8162D2A1B}"/>
              </a:ext>
            </a:extLst>
          </p:cNvPr>
          <p:cNvSpPr txBox="1"/>
          <p:nvPr/>
        </p:nvSpPr>
        <p:spPr>
          <a:xfrm>
            <a:off x="1693861" y="2894963"/>
            <a:ext cx="734496" cy="369332"/>
          </a:xfrm>
          <a:prstGeom prst="rect">
            <a:avLst/>
          </a:prstGeom>
          <a:noFill/>
        </p:spPr>
        <p:txBody>
          <a:bodyPr wrap="none" rtlCol="0">
            <a:spAutoFit/>
          </a:bodyPr>
          <a:lstStyle/>
          <a:p>
            <a:r>
              <a:rPr lang="en-US" b="1">
                <a:solidFill>
                  <a:schemeClr val="bg1"/>
                </a:solidFill>
              </a:rPr>
              <a:t>origin</a:t>
            </a:r>
          </a:p>
        </p:txBody>
      </p:sp>
      <p:sp>
        <p:nvSpPr>
          <p:cNvPr id="13" name="TextBox 12">
            <a:extLst>
              <a:ext uri="{FF2B5EF4-FFF2-40B4-BE49-F238E27FC236}">
                <a16:creationId xmlns:a16="http://schemas.microsoft.com/office/drawing/2014/main" id="{A68A3197-F4DE-4BCF-B526-518EA2F2815D}"/>
              </a:ext>
            </a:extLst>
          </p:cNvPr>
          <p:cNvSpPr txBox="1"/>
          <p:nvPr/>
        </p:nvSpPr>
        <p:spPr>
          <a:xfrm>
            <a:off x="8137667" y="4535766"/>
            <a:ext cx="1030603" cy="307777"/>
          </a:xfrm>
          <a:prstGeom prst="rect">
            <a:avLst/>
          </a:prstGeom>
          <a:noFill/>
        </p:spPr>
        <p:txBody>
          <a:bodyPr wrap="none" rtlCol="0">
            <a:spAutoFit/>
          </a:bodyPr>
          <a:lstStyle/>
          <a:p>
            <a:r>
              <a:rPr lang="en-US" sz="1400" b="1">
                <a:solidFill>
                  <a:schemeClr val="bg1"/>
                </a:solidFill>
              </a:rPr>
              <a:t>destination</a:t>
            </a:r>
          </a:p>
        </p:txBody>
      </p:sp>
      <p:sp>
        <p:nvSpPr>
          <p:cNvPr id="17" name="TextBox 16">
            <a:extLst>
              <a:ext uri="{FF2B5EF4-FFF2-40B4-BE49-F238E27FC236}">
                <a16:creationId xmlns:a16="http://schemas.microsoft.com/office/drawing/2014/main" id="{EE0704D8-36F5-436A-87C2-08210DB752E0}"/>
              </a:ext>
            </a:extLst>
          </p:cNvPr>
          <p:cNvSpPr txBox="1"/>
          <p:nvPr/>
        </p:nvSpPr>
        <p:spPr>
          <a:xfrm>
            <a:off x="7979014" y="821410"/>
            <a:ext cx="1008802" cy="523220"/>
          </a:xfrm>
          <a:prstGeom prst="rect">
            <a:avLst/>
          </a:prstGeom>
          <a:noFill/>
        </p:spPr>
        <p:txBody>
          <a:bodyPr wrap="none" rtlCol="0">
            <a:spAutoFit/>
          </a:bodyPr>
          <a:lstStyle/>
          <a:p>
            <a:pPr algn="ctr"/>
            <a:r>
              <a:rPr lang="en-US" sz="1400" b="1">
                <a:solidFill>
                  <a:schemeClr val="bg1"/>
                </a:solidFill>
              </a:rPr>
              <a:t>detonation</a:t>
            </a:r>
          </a:p>
          <a:p>
            <a:pPr algn="ctr"/>
            <a:r>
              <a:rPr lang="en-US" sz="1400" b="1">
                <a:solidFill>
                  <a:schemeClr val="bg1"/>
                </a:solidFill>
              </a:rPr>
              <a:t>chamber</a:t>
            </a:r>
          </a:p>
        </p:txBody>
      </p:sp>
      <p:sp>
        <p:nvSpPr>
          <p:cNvPr id="33" name="Footer Placeholder 3">
            <a:extLst>
              <a:ext uri="{FF2B5EF4-FFF2-40B4-BE49-F238E27FC236}">
                <a16:creationId xmlns:a16="http://schemas.microsoft.com/office/drawing/2014/main" id="{03F3A486-57E0-4857-BAC3-0CF8AA929766}"/>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40550616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6F09D0-84F0-4B06-B117-9B907B68AD65}"/>
              </a:ext>
            </a:extLst>
          </p:cNvPr>
          <p:cNvSpPr/>
          <p:nvPr/>
        </p:nvSpPr>
        <p:spPr>
          <a:xfrm>
            <a:off x="1606655" y="1633497"/>
            <a:ext cx="8730711" cy="369332"/>
          </a:xfrm>
          <a:prstGeom prst="rect">
            <a:avLst/>
          </a:prstGeom>
          <a:ln>
            <a:solidFill>
              <a:schemeClr val="bg1">
                <a:lumMod val="65000"/>
              </a:schemeClr>
            </a:solidFill>
          </a:ln>
        </p:spPr>
        <p:txBody>
          <a:bodyPr wrap="square">
            <a:spAutoFit/>
          </a:bodyPr>
          <a:lstStyle/>
          <a:p>
            <a:r>
              <a:rPr lang="en-US">
                <a:solidFill>
                  <a:srgbClr val="003296"/>
                </a:solidFill>
                <a:highlight>
                  <a:srgbClr val="FFFFFF"/>
                </a:highlight>
              </a:rPr>
              <a:t>&lt;xs:sequence</a:t>
            </a:r>
            <a:r>
              <a:rPr lang="en-US">
                <a:solidFill>
                  <a:srgbClr val="F5844C"/>
                </a:solidFill>
                <a:highlight>
                  <a:srgbClr val="FFFFFF"/>
                </a:highlight>
              </a:rPr>
              <a:t> dfdl:hiddenGroupRef</a:t>
            </a:r>
            <a:r>
              <a:rPr lang="en-US">
                <a:solidFill>
                  <a:srgbClr val="FF8040"/>
                </a:solidFill>
                <a:highlight>
                  <a:srgbClr val="FFFFFF"/>
                </a:highlight>
              </a:rPr>
              <a:t>=</a:t>
            </a:r>
            <a:r>
              <a:rPr lang="en-US">
                <a:solidFill>
                  <a:srgbClr val="993300"/>
                </a:solidFill>
                <a:highlight>
                  <a:srgbClr val="FFFFFF"/>
                </a:highlight>
              </a:rPr>
              <a:t>"hidden_hexBinary2_Group"</a:t>
            </a:r>
            <a:r>
              <a:rPr lang="en-US">
                <a:solidFill>
                  <a:srgbClr val="F5844C"/>
                </a:solidFill>
                <a:highlight>
                  <a:srgbClr val="FFFFFF"/>
                </a:highlight>
              </a:rPr>
              <a:t> </a:t>
            </a:r>
            <a:r>
              <a:rPr lang="en-US">
                <a:solidFill>
                  <a:srgbClr val="000096"/>
                </a:solidFill>
                <a:highlight>
                  <a:srgbClr val="FFFFFF"/>
                </a:highlight>
              </a:rPr>
              <a:t>/&gt;</a:t>
            </a:r>
          </a:p>
        </p:txBody>
      </p:sp>
      <p:sp>
        <p:nvSpPr>
          <p:cNvPr id="3" name="Rectangle 2">
            <a:extLst>
              <a:ext uri="{FF2B5EF4-FFF2-40B4-BE49-F238E27FC236}">
                <a16:creationId xmlns:a16="http://schemas.microsoft.com/office/drawing/2014/main" id="{12E86228-F63D-4029-AB7B-6DB00122F0C9}"/>
              </a:ext>
            </a:extLst>
          </p:cNvPr>
          <p:cNvSpPr/>
          <p:nvPr/>
        </p:nvSpPr>
        <p:spPr>
          <a:xfrm>
            <a:off x="1606654" y="2088658"/>
            <a:ext cx="8730712" cy="923330"/>
          </a:xfrm>
          <a:prstGeom prst="rect">
            <a:avLst/>
          </a:prstGeom>
          <a:ln>
            <a:solidFill>
              <a:schemeClr val="bg1">
                <a:lumMod val="65000"/>
              </a:schemeClr>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"Address_of_relocation_table"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dfdl:inputValueCalc</a:t>
            </a:r>
            <a:r>
              <a:rPr lang="en-US">
                <a:solidFill>
                  <a:srgbClr val="FF8040"/>
                </a:solidFill>
                <a:highlight>
                  <a:srgbClr val="FFFFFF"/>
                </a:highlight>
              </a:rPr>
              <a:t>=</a:t>
            </a:r>
            <a:r>
              <a:rPr lang="en-US">
                <a:solidFill>
                  <a:srgbClr val="993300"/>
                </a:solidFill>
                <a:highlight>
                  <a:srgbClr val="FFFFFF"/>
                </a:highlight>
              </a:rPr>
              <a:t>'{</a:t>
            </a:r>
            <a:br>
              <a:rPr lang="en-US">
                <a:solidFill>
                  <a:srgbClr val="000000"/>
                </a:solidFill>
                <a:highlight>
                  <a:srgbClr val="FFFFFF"/>
                </a:highlight>
              </a:rPr>
            </a:br>
            <a:r>
              <a:rPr lang="en-US">
                <a:solidFill>
                  <a:srgbClr val="993300"/>
                </a:solidFill>
                <a:highlight>
                  <a:srgbClr val="FFFFFF"/>
                </a:highlight>
              </a:rPr>
              <a:t>          fn:concat(xs:string(../Hidden_byte2), xs:string(../Hidden_byte1))</a:t>
            </a:r>
          </a:p>
          <a:p>
            <a:r>
              <a:rPr lang="en-US">
                <a:solidFill>
                  <a:srgbClr val="993300"/>
                </a:solidFill>
                <a:highlight>
                  <a:srgbClr val="FFFFFF"/>
                </a:highlight>
              </a:rPr>
              <a:t>}'</a:t>
            </a:r>
            <a:r>
              <a:rPr lang="en-US">
                <a:solidFill>
                  <a:srgbClr val="000096"/>
                </a:solidFill>
                <a:highlight>
                  <a:srgbClr val="FFFFFF"/>
                </a:highlight>
              </a:rPr>
              <a:t>/&gt;</a:t>
            </a:r>
          </a:p>
        </p:txBody>
      </p:sp>
      <p:sp>
        <p:nvSpPr>
          <p:cNvPr id="5" name="Title 4">
            <a:extLst>
              <a:ext uri="{FF2B5EF4-FFF2-40B4-BE49-F238E27FC236}">
                <a16:creationId xmlns:a16="http://schemas.microsoft.com/office/drawing/2014/main" id="{4BD60C93-494F-4DD1-B71D-1E3936CD11B9}"/>
              </a:ext>
            </a:extLst>
          </p:cNvPr>
          <p:cNvSpPr>
            <a:spLocks noGrp="1"/>
          </p:cNvSpPr>
          <p:nvPr>
            <p:ph type="title"/>
          </p:nvPr>
        </p:nvSpPr>
        <p:spPr/>
        <p:txBody>
          <a:bodyPr/>
          <a:lstStyle/>
          <a:p>
            <a:r>
              <a:rPr lang="en-US"/>
              <a:t>Need to create a hidden group for each element that needs its bytes reversed</a:t>
            </a:r>
          </a:p>
        </p:txBody>
      </p:sp>
      <p:sp>
        <p:nvSpPr>
          <p:cNvPr id="4" name="TextBox 3">
            <a:extLst>
              <a:ext uri="{FF2B5EF4-FFF2-40B4-BE49-F238E27FC236}">
                <a16:creationId xmlns:a16="http://schemas.microsoft.com/office/drawing/2014/main" id="{5CE9441C-D934-469F-B6E9-D3BFC700C292}"/>
              </a:ext>
            </a:extLst>
          </p:cNvPr>
          <p:cNvSpPr txBox="1"/>
          <p:nvPr/>
        </p:nvSpPr>
        <p:spPr>
          <a:xfrm>
            <a:off x="1606654" y="3060323"/>
            <a:ext cx="8730712" cy="1200329"/>
          </a:xfrm>
          <a:prstGeom prst="rect">
            <a:avLst/>
          </a:prstGeom>
          <a:noFill/>
        </p:spPr>
        <p:txBody>
          <a:bodyPr wrap="square" rtlCol="0">
            <a:spAutoFit/>
          </a:bodyPr>
          <a:lstStyle/>
          <a:p>
            <a:r>
              <a:rPr lang="en-US"/>
              <a:t>As we saw in the last lab, each field that needs to have its bytes reversed will require creating another hidden group. In the EXE format there are lots of fields needing byte reversal, which means we will have to create lots of hidden groups containing two 1-byte elements. Ugh!</a:t>
            </a:r>
          </a:p>
        </p:txBody>
      </p:sp>
      <p:sp>
        <p:nvSpPr>
          <p:cNvPr id="6" name="Footer Placeholder 3">
            <a:extLst>
              <a:ext uri="{FF2B5EF4-FFF2-40B4-BE49-F238E27FC236}">
                <a16:creationId xmlns:a16="http://schemas.microsoft.com/office/drawing/2014/main" id="{223FB411-C660-43CE-B20D-A87083F4E0C4}"/>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3959968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D60C93-494F-4DD1-B71D-1E3936CD11B9}"/>
              </a:ext>
            </a:extLst>
          </p:cNvPr>
          <p:cNvSpPr>
            <a:spLocks noGrp="1"/>
          </p:cNvSpPr>
          <p:nvPr>
            <p:ph type="title"/>
          </p:nvPr>
        </p:nvSpPr>
        <p:spPr/>
        <p:txBody>
          <a:bodyPr/>
          <a:lstStyle/>
          <a:p>
            <a:r>
              <a:rPr lang="en-US"/>
              <a:t>A better solution: create a complexType</a:t>
            </a:r>
          </a:p>
        </p:txBody>
      </p:sp>
      <p:sp>
        <p:nvSpPr>
          <p:cNvPr id="7" name="Rectangle 6">
            <a:extLst>
              <a:ext uri="{FF2B5EF4-FFF2-40B4-BE49-F238E27FC236}">
                <a16:creationId xmlns:a16="http://schemas.microsoft.com/office/drawing/2014/main" id="{7743D56E-1F0C-4263-A2B2-A5EC173621F1}"/>
              </a:ext>
            </a:extLst>
          </p:cNvPr>
          <p:cNvSpPr/>
          <p:nvPr/>
        </p:nvSpPr>
        <p:spPr>
          <a:xfrm>
            <a:off x="1188200" y="1501467"/>
            <a:ext cx="8622221" cy="369332"/>
          </a:xfrm>
          <a:prstGeom prst="rect">
            <a:avLst/>
          </a:prstGeom>
          <a:ln>
            <a:solidFill>
              <a:schemeClr val="bg1">
                <a:lumMod val="65000"/>
              </a:schemeClr>
            </a:solidFill>
          </a:ln>
        </p:spPr>
        <p:txBody>
          <a:bodyPr wrap="square">
            <a:spAutoFit/>
          </a:bodyPr>
          <a:lstStyle/>
          <a:p>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"Address_of_relocation_table"</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a:t>
            </a:r>
            <a:r>
              <a:rPr lang="en-US" b="1">
                <a:solidFill>
                  <a:srgbClr val="993300"/>
                </a:solidFill>
                <a:highlight>
                  <a:srgbClr val="FFFFFF"/>
                </a:highlight>
              </a:rPr>
              <a:t>addressType-2-bytes</a:t>
            </a:r>
            <a:r>
              <a:rPr lang="en-US">
                <a:solidFill>
                  <a:srgbClr val="993300"/>
                </a:solidFill>
                <a:highlight>
                  <a:srgbClr val="FFFFFF"/>
                </a:highlight>
              </a:rPr>
              <a:t>"</a:t>
            </a:r>
            <a:r>
              <a:rPr lang="en-US">
                <a:solidFill>
                  <a:srgbClr val="F5844C"/>
                </a:solidFill>
                <a:highlight>
                  <a:srgbClr val="FFFFFF"/>
                </a:highlight>
              </a:rPr>
              <a:t> </a:t>
            </a:r>
            <a:r>
              <a:rPr lang="en-US">
                <a:solidFill>
                  <a:srgbClr val="000096"/>
                </a:solidFill>
                <a:highlight>
                  <a:srgbClr val="FFFFFF"/>
                </a:highlight>
              </a:rPr>
              <a:t>/&gt;</a:t>
            </a:r>
          </a:p>
        </p:txBody>
      </p:sp>
      <p:sp>
        <p:nvSpPr>
          <p:cNvPr id="8" name="Rectangle 7">
            <a:extLst>
              <a:ext uri="{FF2B5EF4-FFF2-40B4-BE49-F238E27FC236}">
                <a16:creationId xmlns:a16="http://schemas.microsoft.com/office/drawing/2014/main" id="{6C273811-A487-4ACA-B186-8AEFF4108222}"/>
              </a:ext>
            </a:extLst>
          </p:cNvPr>
          <p:cNvSpPr/>
          <p:nvPr/>
        </p:nvSpPr>
        <p:spPr>
          <a:xfrm>
            <a:off x="1188200" y="2248503"/>
            <a:ext cx="8622221" cy="2308324"/>
          </a:xfrm>
          <a:prstGeom prst="rect">
            <a:avLst/>
          </a:prstGeom>
          <a:ln>
            <a:solidFill>
              <a:schemeClr val="bg1">
                <a:lumMod val="65000"/>
              </a:schemeClr>
            </a:solidFill>
          </a:ln>
        </p:spPr>
        <p:txBody>
          <a:bodyPr wrap="square">
            <a:spAutoFit/>
          </a:bodyPr>
          <a:lstStyle/>
          <a:p>
            <a:r>
              <a:rPr lang="en-US">
                <a:solidFill>
                  <a:srgbClr val="003296"/>
                </a:solidFill>
                <a:highlight>
                  <a:srgbClr val="FFFFFF"/>
                </a:highlight>
              </a:rPr>
              <a:t>&lt;xs:complexType</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a:t>
            </a:r>
            <a:r>
              <a:rPr lang="en-US" b="1">
                <a:solidFill>
                  <a:srgbClr val="993300"/>
                </a:solidFill>
                <a:highlight>
                  <a:srgbClr val="FFFFFF"/>
                </a:highlight>
              </a:rPr>
              <a:t>addressType-2-bytes</a:t>
            </a:r>
            <a:r>
              <a:rPr lang="en-US">
                <a:solidFill>
                  <a:srgbClr val="993300"/>
                </a:solidFill>
                <a:highlight>
                  <a:srgbClr val="FFFFFF"/>
                </a:highlight>
              </a:rPr>
              <a:t>"</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a:t>
            </a:r>
            <a:r>
              <a:rPr lang="en-US">
                <a:solidFill>
                  <a:srgbClr val="F5844C"/>
                </a:solidFill>
                <a:highlight>
                  <a:srgbClr val="FFFFFF"/>
                </a:highlight>
              </a:rPr>
              <a:t> dfdl:hiddenGroupRef</a:t>
            </a:r>
            <a:r>
              <a:rPr lang="en-US">
                <a:solidFill>
                  <a:srgbClr val="FF8040"/>
                </a:solidFill>
                <a:highlight>
                  <a:srgbClr val="FFFFFF"/>
                </a:highlight>
              </a:rPr>
              <a:t>=</a:t>
            </a:r>
            <a:r>
              <a:rPr lang="en-US">
                <a:solidFill>
                  <a:srgbClr val="993300"/>
                </a:solidFill>
                <a:highlight>
                  <a:srgbClr val="FFFFFF"/>
                </a:highlight>
              </a:rPr>
              <a:t>"hidden_hexBinary2_Group"</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&lt;xs:element</a:t>
            </a:r>
            <a:r>
              <a:rPr lang="en-US">
                <a:solidFill>
                  <a:srgbClr val="F5844C"/>
                </a:solidFill>
                <a:highlight>
                  <a:srgbClr val="FFFFFF"/>
                </a:highlight>
              </a:rPr>
              <a:t> name</a:t>
            </a:r>
            <a:r>
              <a:rPr lang="en-US">
                <a:solidFill>
                  <a:srgbClr val="FF8040"/>
                </a:solidFill>
                <a:highlight>
                  <a:srgbClr val="FFFFFF"/>
                </a:highlight>
              </a:rPr>
              <a:t>=</a:t>
            </a:r>
            <a:r>
              <a:rPr lang="en-US">
                <a:solidFill>
                  <a:srgbClr val="993300"/>
                </a:solidFill>
                <a:highlight>
                  <a:srgbClr val="FFFFFF"/>
                </a:highlight>
              </a:rPr>
              <a:t>"</a:t>
            </a:r>
            <a:r>
              <a:rPr lang="en-US" b="1">
                <a:solidFill>
                  <a:srgbClr val="993300"/>
                </a:solidFill>
                <a:highlight>
                  <a:srgbClr val="FFFFFF"/>
                </a:highlight>
              </a:rPr>
              <a:t>address_in_hex</a:t>
            </a:r>
            <a:r>
              <a:rPr lang="en-US">
                <a:solidFill>
                  <a:srgbClr val="993300"/>
                </a:solidFill>
                <a:highlight>
                  <a:srgbClr val="FFFFFF"/>
                </a:highlight>
              </a:rPr>
              <a:t>"</a:t>
            </a:r>
            <a:r>
              <a:rPr lang="en-US">
                <a:solidFill>
                  <a:srgbClr val="F5844C"/>
                </a:solidFill>
                <a:highlight>
                  <a:srgbClr val="FFFFFF"/>
                </a:highlight>
              </a:rPr>
              <a:t> type</a:t>
            </a:r>
            <a:r>
              <a:rPr lang="en-US">
                <a:solidFill>
                  <a:srgbClr val="FF8040"/>
                </a:solidFill>
                <a:highlight>
                  <a:srgbClr val="FFFFFF"/>
                </a:highlight>
              </a:rPr>
              <a:t>=</a:t>
            </a:r>
            <a:r>
              <a:rPr lang="en-US">
                <a:solidFill>
                  <a:srgbClr val="993300"/>
                </a:solidFill>
                <a:highlight>
                  <a:srgbClr val="FFFFFF"/>
                </a:highlight>
              </a:rPr>
              <a:t>"xs:string"</a:t>
            </a:r>
            <a:r>
              <a:rPr lang="en-US">
                <a:solidFill>
                  <a:srgbClr val="F5844C"/>
                </a:solidFill>
                <a:highlight>
                  <a:srgbClr val="FFFFFF"/>
                </a:highlight>
              </a:rPr>
              <a:t> dfdl:inputValueCalc</a:t>
            </a:r>
            <a:r>
              <a:rPr lang="en-US">
                <a:solidFill>
                  <a:srgbClr val="FF8040"/>
                </a:solidFill>
                <a:highlight>
                  <a:srgbClr val="FFFFFF"/>
                </a:highlight>
              </a:rPr>
              <a:t>=</a:t>
            </a:r>
            <a:r>
              <a:rPr lang="en-US">
                <a:solidFill>
                  <a:srgbClr val="993300"/>
                </a:solidFill>
                <a:highlight>
                  <a:srgbClr val="FFFFFF"/>
                </a:highlight>
              </a:rPr>
              <a:t>'{</a:t>
            </a:r>
            <a:br>
              <a:rPr lang="en-US">
                <a:solidFill>
                  <a:srgbClr val="000000"/>
                </a:solidFill>
                <a:highlight>
                  <a:srgbClr val="FFFFFF"/>
                </a:highlight>
              </a:rPr>
            </a:br>
            <a:r>
              <a:rPr lang="en-US">
                <a:solidFill>
                  <a:srgbClr val="993300"/>
                </a:solidFill>
                <a:highlight>
                  <a:srgbClr val="FFFFFF"/>
                </a:highlight>
              </a:rPr>
              <a:t>                  fn:concat(  xs:string(../Hidden_byte2), </a:t>
            </a:r>
            <a:r>
              <a:rPr lang="en-US">
                <a:solidFill>
                  <a:srgbClr val="000000"/>
                </a:solidFill>
                <a:highlight>
                  <a:srgbClr val="FFFFFF"/>
                </a:highlight>
              </a:rPr>
              <a:t> </a:t>
            </a:r>
            <a:r>
              <a:rPr lang="en-US">
                <a:solidFill>
                  <a:srgbClr val="993300"/>
                </a:solidFill>
                <a:highlight>
                  <a:srgbClr val="FFFFFF"/>
                </a:highlight>
              </a:rPr>
              <a:t>xs:string(../Hidden_byte1)) </a:t>
            </a:r>
          </a:p>
          <a:p>
            <a:r>
              <a:rPr lang="en-US">
                <a:solidFill>
                  <a:srgbClr val="993300"/>
                </a:solidFill>
                <a:highlight>
                  <a:srgbClr val="FFFFFF"/>
                </a:highlight>
              </a:rPr>
              <a:t>        }'</a:t>
            </a:r>
            <a:r>
              <a:rPr lang="en-US">
                <a:solidFill>
                  <a:srgbClr val="F5844C"/>
                </a:solidFill>
                <a:highlight>
                  <a:srgbClr val="FFFFFF"/>
                </a:highlight>
              </a:rPr>
              <a:t> </a:t>
            </a:r>
            <a:r>
              <a:rPr lang="en-US">
                <a:solidFill>
                  <a:srgbClr val="000096"/>
                </a:solidFill>
                <a:highlight>
                  <a:srgbClr val="FFFFFF"/>
                </a:highlight>
              </a:rPr>
              <a:t>/&gt;</a:t>
            </a:r>
            <a:br>
              <a:rPr lang="en-US">
                <a:solidFill>
                  <a:srgbClr val="000000"/>
                </a:solidFill>
                <a:highlight>
                  <a:srgbClr val="FFFFFF"/>
                </a:highlight>
              </a:rPr>
            </a:br>
            <a:r>
              <a:rPr lang="en-US">
                <a:solidFill>
                  <a:srgbClr val="000000"/>
                </a:solidFill>
                <a:highlight>
                  <a:srgbClr val="FFFFFF"/>
                </a:highlight>
              </a:rPr>
              <a:t>    </a:t>
            </a:r>
            <a:r>
              <a:rPr lang="en-US">
                <a:solidFill>
                  <a:srgbClr val="003296"/>
                </a:solidFill>
                <a:highlight>
                  <a:srgbClr val="FFFFFF"/>
                </a:highlight>
              </a:rPr>
              <a:t>&lt;/xs:sequence&gt;</a:t>
            </a:r>
            <a:br>
              <a:rPr lang="en-US">
                <a:solidFill>
                  <a:srgbClr val="000000"/>
                </a:solidFill>
                <a:highlight>
                  <a:srgbClr val="FFFFFF"/>
                </a:highlight>
              </a:rPr>
            </a:br>
            <a:r>
              <a:rPr lang="en-US">
                <a:solidFill>
                  <a:srgbClr val="003296"/>
                </a:solidFill>
                <a:highlight>
                  <a:srgbClr val="FFFFFF"/>
                </a:highlight>
              </a:rPr>
              <a:t>&lt;/xs:complexType&gt;</a:t>
            </a:r>
          </a:p>
        </p:txBody>
      </p:sp>
      <p:sp>
        <p:nvSpPr>
          <p:cNvPr id="4" name="TextBox 3">
            <a:extLst>
              <a:ext uri="{FF2B5EF4-FFF2-40B4-BE49-F238E27FC236}">
                <a16:creationId xmlns:a16="http://schemas.microsoft.com/office/drawing/2014/main" id="{5CE9441C-D934-469F-B6E9-D3BFC700C292}"/>
              </a:ext>
            </a:extLst>
          </p:cNvPr>
          <p:cNvSpPr txBox="1"/>
          <p:nvPr/>
        </p:nvSpPr>
        <p:spPr>
          <a:xfrm>
            <a:off x="1188200" y="4666069"/>
            <a:ext cx="8730712" cy="923330"/>
          </a:xfrm>
          <a:prstGeom prst="rect">
            <a:avLst/>
          </a:prstGeom>
          <a:noFill/>
        </p:spPr>
        <p:txBody>
          <a:bodyPr wrap="square" rtlCol="0">
            <a:spAutoFit/>
          </a:bodyPr>
          <a:lstStyle/>
          <a:p>
            <a:r>
              <a:rPr lang="en-US"/>
              <a:t>The complexType contains a child &lt;address_in_hex&gt; element, which is a disadvantage. But the complexType can be reused over and over whereas with the previous version you have to create a new hidden group every time you have some hex bytes that you want reversed.</a:t>
            </a:r>
          </a:p>
        </p:txBody>
      </p:sp>
      <p:cxnSp>
        <p:nvCxnSpPr>
          <p:cNvPr id="10" name="Straight Arrow Connector 9">
            <a:extLst>
              <a:ext uri="{FF2B5EF4-FFF2-40B4-BE49-F238E27FC236}">
                <a16:creationId xmlns:a16="http://schemas.microsoft.com/office/drawing/2014/main" id="{8C68295F-C923-41D2-8791-807C3B3A83B8}"/>
              </a:ext>
            </a:extLst>
          </p:cNvPr>
          <p:cNvCxnSpPr>
            <a:cxnSpLocks/>
          </p:cNvCxnSpPr>
          <p:nvPr/>
        </p:nvCxnSpPr>
        <p:spPr>
          <a:xfrm flipH="1">
            <a:off x="5346915" y="1816178"/>
            <a:ext cx="1438760" cy="44007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9" name="Footer Placeholder 3">
            <a:extLst>
              <a:ext uri="{FF2B5EF4-FFF2-40B4-BE49-F238E27FC236}">
                <a16:creationId xmlns:a16="http://schemas.microsoft.com/office/drawing/2014/main" id="{14796C21-E2C1-4BC8-AF9D-77AEE4B380DA}"/>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99156105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BC4027-E91C-4DD1-9AA8-5267AD67FA3F}"/>
              </a:ext>
            </a:extLst>
          </p:cNvPr>
          <p:cNvSpPr/>
          <p:nvPr/>
        </p:nvSpPr>
        <p:spPr>
          <a:xfrm>
            <a:off x="2441985" y="467534"/>
            <a:ext cx="7084307" cy="5632311"/>
          </a:xfrm>
          <a:prstGeom prst="rect">
            <a:avLst/>
          </a:prstGeom>
          <a:ln>
            <a:solidFill>
              <a:schemeClr val="bg1">
                <a:lumMod val="65000"/>
              </a:schemeClr>
            </a:solidFill>
          </a:ln>
        </p:spPr>
        <p:txBody>
          <a:bodyPr wrap="square">
            <a:spAutoFit/>
          </a:bodyPr>
          <a:lstStyle/>
          <a:p>
            <a:r>
              <a:rPr lang="en-US">
                <a:solidFill>
                  <a:srgbClr val="000096"/>
                </a:solidFill>
                <a:highlight>
                  <a:srgbClr val="FFFFFF"/>
                </a:highlight>
              </a:rPr>
              <a:t>&lt;Windows_Executable_File&gt;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&lt;DOS_Header&gt;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&lt;Signature&gt;</a:t>
            </a:r>
            <a:r>
              <a:rPr lang="en-US">
                <a:solidFill>
                  <a:srgbClr val="000000"/>
                </a:solidFill>
                <a:highlight>
                  <a:srgbClr val="FFFFFF"/>
                </a:highlight>
              </a:rPr>
              <a:t>MZ</a:t>
            </a:r>
            <a:r>
              <a:rPr lang="en-US">
                <a:solidFill>
                  <a:srgbClr val="000096"/>
                </a:solidFill>
                <a:highlight>
                  <a:srgbClr val="FFFFFF"/>
                </a:highlight>
              </a:rPr>
              <a:t>&lt;/Signature&gt;</a:t>
            </a:r>
          </a:p>
          <a:p>
            <a:r>
              <a:rPr lang="en-US">
                <a:solidFill>
                  <a:srgbClr val="000096"/>
                </a:solidFill>
                <a:highlight>
                  <a:srgbClr val="FFFFFF"/>
                </a:highlight>
              </a:rPr>
              <a:t>        &lt;Bytes_on_last_page_of_file&gt;</a:t>
            </a:r>
            <a:r>
              <a:rPr lang="en-US">
                <a:solidFill>
                  <a:srgbClr val="000000"/>
                </a:solidFill>
                <a:highlight>
                  <a:srgbClr val="FFFFFF"/>
                </a:highlight>
              </a:rPr>
              <a:t>144</a:t>
            </a:r>
            <a:r>
              <a:rPr lang="en-US">
                <a:solidFill>
                  <a:srgbClr val="000096"/>
                </a:solidFill>
                <a:highlight>
                  <a:srgbClr val="FFFFFF"/>
                </a:highlight>
              </a:rPr>
              <a:t>&lt;/Bytes_on_last_page_of_file&gt;</a:t>
            </a:r>
          </a:p>
          <a:p>
            <a:r>
              <a:rPr lang="fr-FR">
                <a:solidFill>
                  <a:srgbClr val="000096"/>
                </a:solidFill>
                <a:highlight>
                  <a:srgbClr val="FFFFFF"/>
                </a:highlight>
              </a:rPr>
              <a:t>        &lt;Pages_in_file&gt;</a:t>
            </a:r>
            <a:r>
              <a:rPr lang="fr-FR">
                <a:solidFill>
                  <a:srgbClr val="000000"/>
                </a:solidFill>
                <a:highlight>
                  <a:srgbClr val="FFFFFF"/>
                </a:highlight>
              </a:rPr>
              <a:t>3</a:t>
            </a:r>
            <a:r>
              <a:rPr lang="fr-FR">
                <a:solidFill>
                  <a:srgbClr val="000096"/>
                </a:solidFill>
                <a:highlight>
                  <a:srgbClr val="FFFFFF"/>
                </a:highlight>
              </a:rPr>
              <a:t>&lt;/Pages_in_file&gt;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&lt;Relocations&gt;</a:t>
            </a:r>
            <a:r>
              <a:rPr lang="en-US">
                <a:solidFill>
                  <a:srgbClr val="000000"/>
                </a:solidFill>
                <a:highlight>
                  <a:srgbClr val="FFFFFF"/>
                </a:highlight>
              </a:rPr>
              <a:t>0</a:t>
            </a:r>
            <a:r>
              <a:rPr lang="en-US">
                <a:solidFill>
                  <a:srgbClr val="000096"/>
                </a:solidFill>
                <a:highlight>
                  <a:srgbClr val="FFFFFF"/>
                </a:highlight>
              </a:rPr>
              <a:t>&lt;/Relocations&gt;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&lt;Size_of_header_in_paragraphs&gt;</a:t>
            </a:r>
            <a:r>
              <a:rPr lang="en-US">
                <a:solidFill>
                  <a:srgbClr val="000000"/>
                </a:solidFill>
                <a:highlight>
                  <a:srgbClr val="FFFFFF"/>
                </a:highlight>
              </a:rPr>
              <a:t>4</a:t>
            </a:r>
            <a:r>
              <a:rPr lang="en-US">
                <a:solidFill>
                  <a:srgbClr val="000096"/>
                </a:solidFill>
                <a:highlight>
                  <a:srgbClr val="FFFFFF"/>
                </a:highlight>
              </a:rPr>
              <a:t>&lt;/Size_of_header_in_paragraphs&gt;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&lt;Extra_paragraphs_needed&gt;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&lt;Minimum&gt;</a:t>
            </a:r>
            <a:r>
              <a:rPr lang="en-US">
                <a:solidFill>
                  <a:srgbClr val="000000"/>
                </a:solidFill>
                <a:highlight>
                  <a:srgbClr val="FFFFFF"/>
                </a:highlight>
              </a:rPr>
              <a:t>0</a:t>
            </a:r>
            <a:r>
              <a:rPr lang="en-US">
                <a:solidFill>
                  <a:srgbClr val="000096"/>
                </a:solidFill>
                <a:highlight>
                  <a:srgbClr val="FFFFFF"/>
                </a:highlight>
              </a:rPr>
              <a:t>&lt;/Minimum&gt;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&lt;Maximum&gt;</a:t>
            </a:r>
            <a:r>
              <a:rPr lang="en-US">
                <a:solidFill>
                  <a:srgbClr val="000000"/>
                </a:solidFill>
                <a:highlight>
                  <a:srgbClr val="FFFFFF"/>
                </a:highlight>
              </a:rPr>
              <a:t>65535</a:t>
            </a:r>
            <a:r>
              <a:rPr lang="en-US">
                <a:solidFill>
                  <a:srgbClr val="000096"/>
                </a:solidFill>
                <a:highlight>
                  <a:srgbClr val="FFFFFF"/>
                </a:highlight>
              </a:rPr>
              <a:t>&lt;/Maximum&gt;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&lt;/Extra_paragraphs_needed&gt;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&lt;Initial_relative_SS_value&gt;</a:t>
            </a:r>
            <a:r>
              <a:rPr lang="en-US">
                <a:solidFill>
                  <a:srgbClr val="000000"/>
                </a:solidFill>
                <a:highlight>
                  <a:srgbClr val="FFFFFF"/>
                </a:highlight>
              </a:rPr>
              <a:t>0</a:t>
            </a:r>
            <a:r>
              <a:rPr lang="en-US">
                <a:solidFill>
                  <a:srgbClr val="000096"/>
                </a:solidFill>
                <a:highlight>
                  <a:srgbClr val="FFFFFF"/>
                </a:highlight>
              </a:rPr>
              <a:t>&lt;/Initial_relative_SS_value&gt;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&lt;Initial_SP_value&gt;</a:t>
            </a:r>
            <a:r>
              <a:rPr lang="en-US">
                <a:solidFill>
                  <a:srgbClr val="000000"/>
                </a:solidFill>
                <a:highlight>
                  <a:srgbClr val="FFFFFF"/>
                </a:highlight>
              </a:rPr>
              <a:t>184</a:t>
            </a:r>
            <a:r>
              <a:rPr lang="en-US">
                <a:solidFill>
                  <a:srgbClr val="000096"/>
                </a:solidFill>
                <a:highlight>
                  <a:srgbClr val="FFFFFF"/>
                </a:highlight>
              </a:rPr>
              <a:t>&lt;/Initial_SP_value&gt;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&lt;Checksum&gt;</a:t>
            </a:r>
            <a:r>
              <a:rPr lang="en-US">
                <a:solidFill>
                  <a:srgbClr val="000000"/>
                </a:solidFill>
                <a:highlight>
                  <a:srgbClr val="FFFFFF"/>
                </a:highlight>
              </a:rPr>
              <a:t>0</a:t>
            </a:r>
            <a:r>
              <a:rPr lang="en-US">
                <a:solidFill>
                  <a:srgbClr val="000096"/>
                </a:solidFill>
                <a:highlight>
                  <a:srgbClr val="FFFFFF"/>
                </a:highlight>
              </a:rPr>
              <a:t>&lt;/Checksum&gt;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&lt;Initial_IP_value&gt;</a:t>
            </a:r>
            <a:r>
              <a:rPr lang="en-US">
                <a:solidFill>
                  <a:srgbClr val="000000"/>
                </a:solidFill>
                <a:highlight>
                  <a:srgbClr val="FFFFFF"/>
                </a:highlight>
              </a:rPr>
              <a:t>0</a:t>
            </a:r>
            <a:r>
              <a:rPr lang="en-US">
                <a:solidFill>
                  <a:srgbClr val="000096"/>
                </a:solidFill>
                <a:highlight>
                  <a:srgbClr val="FFFFFF"/>
                </a:highlight>
              </a:rPr>
              <a:t>&lt;/Initial_IP_value&gt;</a:t>
            </a:r>
            <a:br>
              <a:rPr lang="en-US">
                <a:solidFill>
                  <a:srgbClr val="000000"/>
                </a:solidFill>
                <a:highlight>
                  <a:srgbClr val="FFFFFF"/>
                </a:highlight>
              </a:rPr>
            </a:br>
            <a:r>
              <a:rPr lang="en-US">
                <a:solidFill>
                  <a:srgbClr val="000000"/>
                </a:solidFill>
                <a:highlight>
                  <a:srgbClr val="FFFFFF"/>
                </a:highlight>
              </a:rPr>
              <a:t>        </a:t>
            </a:r>
            <a:r>
              <a:rPr lang="en-US">
                <a:solidFill>
                  <a:srgbClr val="000096"/>
                </a:solidFill>
                <a:highlight>
                  <a:srgbClr val="FFFFFF"/>
                </a:highlight>
              </a:rPr>
              <a:t>&lt;Initial_relative_CS_value&gt;</a:t>
            </a:r>
            <a:r>
              <a:rPr lang="en-US">
                <a:solidFill>
                  <a:srgbClr val="000000"/>
                </a:solidFill>
                <a:highlight>
                  <a:srgbClr val="FFFFFF"/>
                </a:highlight>
              </a:rPr>
              <a:t>0</a:t>
            </a:r>
            <a:r>
              <a:rPr lang="en-US">
                <a:solidFill>
                  <a:srgbClr val="000096"/>
                </a:solidFill>
                <a:highlight>
                  <a:srgbClr val="FFFFFF"/>
                </a:highlight>
              </a:rPr>
              <a:t>&lt;/Initial_relative_CS_value&gt;</a:t>
            </a:r>
          </a:p>
          <a:p>
            <a:r>
              <a:rPr lang="en-US">
                <a:solidFill>
                  <a:srgbClr val="000096"/>
                </a:solidFill>
                <a:highlight>
                  <a:srgbClr val="FFFFFF"/>
                </a:highlight>
              </a:rPr>
              <a:t>        &lt;Address_of_relocation_table&gt;</a:t>
            </a:r>
          </a:p>
          <a:p>
            <a:r>
              <a:rPr lang="en-US">
                <a:solidFill>
                  <a:srgbClr val="000096"/>
                </a:solidFill>
                <a:highlight>
                  <a:srgbClr val="FFFFFF"/>
                </a:highlight>
              </a:rPr>
              <a:t>                &lt;address_in_hex&gt;</a:t>
            </a:r>
            <a:r>
              <a:rPr lang="en-US">
                <a:solidFill>
                  <a:srgbClr val="000000"/>
                </a:solidFill>
                <a:highlight>
                  <a:srgbClr val="FFFFFF"/>
                </a:highlight>
              </a:rPr>
              <a:t>0040&lt;/address_in_hex&gt;</a:t>
            </a:r>
          </a:p>
          <a:p>
            <a:r>
              <a:rPr lang="en-US">
                <a:solidFill>
                  <a:srgbClr val="000000"/>
                </a:solidFill>
                <a:highlight>
                  <a:srgbClr val="FFFFFF"/>
                </a:highlight>
              </a:rPr>
              <a:t>        </a:t>
            </a:r>
            <a:r>
              <a:rPr lang="en-US">
                <a:solidFill>
                  <a:srgbClr val="000096"/>
                </a:solidFill>
                <a:highlight>
                  <a:srgbClr val="FFFFFF"/>
                </a:highlight>
              </a:rPr>
              <a:t>&lt;/Address_of_relocation_table&gt;</a:t>
            </a:r>
          </a:p>
          <a:p>
            <a:endParaRPr lang="en-US">
              <a:solidFill>
                <a:srgbClr val="000096"/>
              </a:solidFill>
              <a:highlight>
                <a:srgbClr val="FFFFFF"/>
              </a:highlight>
            </a:endParaRPr>
          </a:p>
        </p:txBody>
      </p:sp>
      <p:sp>
        <p:nvSpPr>
          <p:cNvPr id="4" name="Rectangle 3">
            <a:extLst>
              <a:ext uri="{FF2B5EF4-FFF2-40B4-BE49-F238E27FC236}">
                <a16:creationId xmlns:a16="http://schemas.microsoft.com/office/drawing/2014/main" id="{ACA5227F-F6A1-43BE-A95D-C239DB690896}"/>
              </a:ext>
            </a:extLst>
          </p:cNvPr>
          <p:cNvSpPr/>
          <p:nvPr/>
        </p:nvSpPr>
        <p:spPr>
          <a:xfrm>
            <a:off x="2882684" y="4897465"/>
            <a:ext cx="4541004" cy="86790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3">
            <a:extLst>
              <a:ext uri="{FF2B5EF4-FFF2-40B4-BE49-F238E27FC236}">
                <a16:creationId xmlns:a16="http://schemas.microsoft.com/office/drawing/2014/main" id="{460BFC36-8DB9-4C3C-95D5-E6CA969765DF}"/>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41574766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9D22D-4BF8-4257-B3F9-275E7CF58777}"/>
              </a:ext>
            </a:extLst>
          </p:cNvPr>
          <p:cNvSpPr>
            <a:spLocks noGrp="1"/>
          </p:cNvSpPr>
          <p:nvPr>
            <p:ph type="title"/>
          </p:nvPr>
        </p:nvSpPr>
        <p:spPr/>
        <p:txBody>
          <a:bodyPr/>
          <a:lstStyle/>
          <a:p>
            <a:r>
              <a:rPr lang="en-US"/>
              <a:t>Lab 7a</a:t>
            </a:r>
          </a:p>
        </p:txBody>
      </p:sp>
      <p:sp>
        <p:nvSpPr>
          <p:cNvPr id="3" name="Content Placeholder 2">
            <a:extLst>
              <a:ext uri="{FF2B5EF4-FFF2-40B4-BE49-F238E27FC236}">
                <a16:creationId xmlns:a16="http://schemas.microsoft.com/office/drawing/2014/main" id="{6DFD98F2-3FD3-4E84-BFE8-7366140CCF81}"/>
              </a:ext>
            </a:extLst>
          </p:cNvPr>
          <p:cNvSpPr>
            <a:spLocks noGrp="1"/>
          </p:cNvSpPr>
          <p:nvPr>
            <p:ph idx="1"/>
          </p:nvPr>
        </p:nvSpPr>
        <p:spPr/>
        <p:txBody>
          <a:bodyPr/>
          <a:lstStyle/>
          <a:p>
            <a:pPr>
              <a:lnSpc>
                <a:spcPts val="3000"/>
              </a:lnSpc>
              <a:spcAft>
                <a:spcPts val="1200"/>
              </a:spcAft>
            </a:pPr>
            <a:r>
              <a:rPr lang="en-US"/>
              <a:t>Revise the DFDL schema you created in lab 7 so that it uses </a:t>
            </a:r>
            <a:br>
              <a:rPr lang="en-US"/>
            </a:br>
            <a:r>
              <a:rPr lang="en-US"/>
              <a:t>addressType-2-bytes (the complexType shown two slides back).</a:t>
            </a:r>
          </a:p>
          <a:p>
            <a:pPr>
              <a:lnSpc>
                <a:spcPts val="3000"/>
              </a:lnSpc>
              <a:spcAft>
                <a:spcPts val="1200"/>
              </a:spcAft>
            </a:pPr>
            <a:r>
              <a:rPr lang="en-US"/>
              <a:t>Be sure to perform both parsing and unparsing.</a:t>
            </a:r>
          </a:p>
        </p:txBody>
      </p:sp>
      <p:sp>
        <p:nvSpPr>
          <p:cNvPr id="4" name="Footer Placeholder 3">
            <a:extLst>
              <a:ext uri="{FF2B5EF4-FFF2-40B4-BE49-F238E27FC236}">
                <a16:creationId xmlns:a16="http://schemas.microsoft.com/office/drawing/2014/main" id="{D30434AF-A330-4F1B-AE5A-F93E5D9E289E}"/>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143814357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CFB91F-DE9B-4299-98F4-D84038992F3C}"/>
              </a:ext>
            </a:extLst>
          </p:cNvPr>
          <p:cNvSpPr txBox="1"/>
          <p:nvPr/>
        </p:nvSpPr>
        <p:spPr>
          <a:xfrm>
            <a:off x="4324028" y="4007474"/>
            <a:ext cx="3403111" cy="707886"/>
          </a:xfrm>
          <a:prstGeom prst="rect">
            <a:avLst/>
          </a:prstGeom>
          <a:noFill/>
        </p:spPr>
        <p:txBody>
          <a:bodyPr wrap="none" rtlCol="0">
            <a:spAutoFit/>
          </a:bodyPr>
          <a:lstStyle/>
          <a:p>
            <a:r>
              <a:rPr lang="en-US" sz="4000"/>
              <a:t>Do Lab07a now</a:t>
            </a:r>
          </a:p>
        </p:txBody>
      </p:sp>
      <p:pic>
        <p:nvPicPr>
          <p:cNvPr id="3" name="Picture 2">
            <a:extLst>
              <a:ext uri="{FF2B5EF4-FFF2-40B4-BE49-F238E27FC236}">
                <a16:creationId xmlns:a16="http://schemas.microsoft.com/office/drawing/2014/main" id="{35467526-A31F-4ECF-9918-F13A95B0488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31525" y="1394848"/>
            <a:ext cx="2742857" cy="2742857"/>
          </a:xfrm>
          <a:prstGeom prst="rect">
            <a:avLst/>
          </a:prstGeom>
        </p:spPr>
      </p:pic>
      <p:sp>
        <p:nvSpPr>
          <p:cNvPr id="4" name="Footer Placeholder 3">
            <a:extLst>
              <a:ext uri="{FF2B5EF4-FFF2-40B4-BE49-F238E27FC236}">
                <a16:creationId xmlns:a16="http://schemas.microsoft.com/office/drawing/2014/main" id="{4CA0DE6D-6832-476F-964B-F82264814836}"/>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
        <p:nvSpPr>
          <p:cNvPr id="5" name="TextBox 4">
            <a:extLst>
              <a:ext uri="{FF2B5EF4-FFF2-40B4-BE49-F238E27FC236}">
                <a16:creationId xmlns:a16="http://schemas.microsoft.com/office/drawing/2014/main" id="{455B42EE-835F-41F5-9EA4-08244D0C2D80}"/>
              </a:ext>
            </a:extLst>
          </p:cNvPr>
          <p:cNvSpPr txBox="1"/>
          <p:nvPr/>
        </p:nvSpPr>
        <p:spPr>
          <a:xfrm>
            <a:off x="3006671" y="5265821"/>
            <a:ext cx="7446782" cy="369332"/>
          </a:xfrm>
          <a:prstGeom prst="rect">
            <a:avLst/>
          </a:prstGeom>
          <a:noFill/>
        </p:spPr>
        <p:txBody>
          <a:bodyPr wrap="none" rtlCol="0">
            <a:spAutoFit/>
          </a:bodyPr>
          <a:lstStyle/>
          <a:p>
            <a:r>
              <a:rPr lang="en-US"/>
              <a:t>When you are done, look at my answer slides in DFDL-part2-lab-answers.pptx</a:t>
            </a:r>
          </a:p>
        </p:txBody>
      </p:sp>
    </p:spTree>
    <p:extLst>
      <p:ext uri="{BB962C8B-B14F-4D97-AF65-F5344CB8AC3E}">
        <p14:creationId xmlns:p14="http://schemas.microsoft.com/office/powerpoint/2010/main" val="28121999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7E4335-32DB-482B-A881-64093D6B9A08}"/>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3" name="Rectangle 2">
            <a:extLst>
              <a:ext uri="{FF2B5EF4-FFF2-40B4-BE49-F238E27FC236}">
                <a16:creationId xmlns:a16="http://schemas.microsoft.com/office/drawing/2014/main" id="{59754ECE-3EEA-4B08-B39E-192A1BA550E7}"/>
              </a:ext>
            </a:extLst>
          </p:cNvPr>
          <p:cNvSpPr/>
          <p:nvPr/>
        </p:nvSpPr>
        <p:spPr>
          <a:xfrm>
            <a:off x="5495925" y="2333625"/>
            <a:ext cx="438150" cy="190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E1C9A2EC-5874-4D5F-B121-809D1353E296}"/>
              </a:ext>
            </a:extLst>
          </p:cNvPr>
          <p:cNvCxnSpPr>
            <a:cxnSpLocks/>
          </p:cNvCxnSpPr>
          <p:nvPr/>
        </p:nvCxnSpPr>
        <p:spPr>
          <a:xfrm flipV="1">
            <a:off x="5724525" y="1704802"/>
            <a:ext cx="0" cy="6288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AC0B9D0-1591-4ABF-AE8D-D4685C122E46}"/>
              </a:ext>
            </a:extLst>
          </p:cNvPr>
          <p:cNvSpPr txBox="1"/>
          <p:nvPr/>
        </p:nvSpPr>
        <p:spPr>
          <a:xfrm>
            <a:off x="5177994" y="1335470"/>
            <a:ext cx="1758687" cy="369332"/>
          </a:xfrm>
          <a:prstGeom prst="rect">
            <a:avLst/>
          </a:prstGeom>
          <a:noFill/>
        </p:spPr>
        <p:txBody>
          <a:bodyPr wrap="none" rtlCol="0">
            <a:spAutoFit/>
          </a:bodyPr>
          <a:lstStyle/>
          <a:p>
            <a:r>
              <a:rPr lang="en-US"/>
              <a:t>Overlay_number</a:t>
            </a:r>
          </a:p>
        </p:txBody>
      </p:sp>
      <p:sp>
        <p:nvSpPr>
          <p:cNvPr id="6" name="Footer Placeholder 3">
            <a:extLst>
              <a:ext uri="{FF2B5EF4-FFF2-40B4-BE49-F238E27FC236}">
                <a16:creationId xmlns:a16="http://schemas.microsoft.com/office/drawing/2014/main" id="{086D18B6-41A6-4930-9184-4DEEABA6BECB}"/>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5882977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FB733A-0F18-4BAB-AA97-029B40FBAB82}"/>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3" name="Rectangle 2">
            <a:extLst>
              <a:ext uri="{FF2B5EF4-FFF2-40B4-BE49-F238E27FC236}">
                <a16:creationId xmlns:a16="http://schemas.microsoft.com/office/drawing/2014/main" id="{91B84C46-5B2B-484F-9B8D-1FAC5CEEAF92}"/>
              </a:ext>
            </a:extLst>
          </p:cNvPr>
          <p:cNvSpPr/>
          <p:nvPr/>
        </p:nvSpPr>
        <p:spPr>
          <a:xfrm>
            <a:off x="5972175" y="2333625"/>
            <a:ext cx="876300" cy="1809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DCDF25C-F785-4DEA-91FF-68598BFC77CD}"/>
              </a:ext>
            </a:extLst>
          </p:cNvPr>
          <p:cNvSpPr txBox="1"/>
          <p:nvPr/>
        </p:nvSpPr>
        <p:spPr>
          <a:xfrm>
            <a:off x="4177869" y="1406562"/>
            <a:ext cx="1794306" cy="369332"/>
          </a:xfrm>
          <a:prstGeom prst="rect">
            <a:avLst/>
          </a:prstGeom>
          <a:noFill/>
        </p:spPr>
        <p:txBody>
          <a:bodyPr wrap="square" rtlCol="0">
            <a:spAutoFit/>
          </a:bodyPr>
          <a:lstStyle/>
          <a:p>
            <a:r>
              <a:rPr lang="en-US"/>
              <a:t>Reserved_words</a:t>
            </a:r>
          </a:p>
        </p:txBody>
      </p:sp>
      <p:sp>
        <p:nvSpPr>
          <p:cNvPr id="5" name="Rectangle 4">
            <a:extLst>
              <a:ext uri="{FF2B5EF4-FFF2-40B4-BE49-F238E27FC236}">
                <a16:creationId xmlns:a16="http://schemas.microsoft.com/office/drawing/2014/main" id="{072EB906-4401-46A0-B878-720D37C56D3B}"/>
              </a:ext>
            </a:extLst>
          </p:cNvPr>
          <p:cNvSpPr/>
          <p:nvPr/>
        </p:nvSpPr>
        <p:spPr>
          <a:xfrm>
            <a:off x="3227157" y="2495550"/>
            <a:ext cx="876300" cy="1809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04A2823B-898A-4A5C-BBDB-D177A0BF8F85}"/>
              </a:ext>
            </a:extLst>
          </p:cNvPr>
          <p:cNvCxnSpPr>
            <a:stCxn id="5" idx="0"/>
          </p:cNvCxnSpPr>
          <p:nvPr/>
        </p:nvCxnSpPr>
        <p:spPr>
          <a:xfrm flipV="1">
            <a:off x="3665307" y="1775894"/>
            <a:ext cx="868593" cy="7196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267F249-300F-4E33-85B5-BD4DB846EBCC}"/>
              </a:ext>
            </a:extLst>
          </p:cNvPr>
          <p:cNvCxnSpPr/>
          <p:nvPr/>
        </p:nvCxnSpPr>
        <p:spPr>
          <a:xfrm flipH="1" flipV="1">
            <a:off x="5457825" y="1775894"/>
            <a:ext cx="762002" cy="5577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Footer Placeholder 3">
            <a:extLst>
              <a:ext uri="{FF2B5EF4-FFF2-40B4-BE49-F238E27FC236}">
                <a16:creationId xmlns:a16="http://schemas.microsoft.com/office/drawing/2014/main" id="{9A7E6B25-3B14-4B0D-8011-4A5A7B6D14A5}"/>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48403875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B5477A-08EA-4C28-9940-7CA4A055BA8B}"/>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3" name="TextBox 2">
            <a:extLst>
              <a:ext uri="{FF2B5EF4-FFF2-40B4-BE49-F238E27FC236}">
                <a16:creationId xmlns:a16="http://schemas.microsoft.com/office/drawing/2014/main" id="{CAD1432D-A43A-4A32-9247-E6C9905F3DCF}"/>
              </a:ext>
            </a:extLst>
          </p:cNvPr>
          <p:cNvSpPr txBox="1"/>
          <p:nvPr/>
        </p:nvSpPr>
        <p:spPr>
          <a:xfrm>
            <a:off x="3434919" y="1419690"/>
            <a:ext cx="1794306" cy="369332"/>
          </a:xfrm>
          <a:prstGeom prst="rect">
            <a:avLst/>
          </a:prstGeom>
          <a:noFill/>
        </p:spPr>
        <p:txBody>
          <a:bodyPr wrap="square" rtlCol="0">
            <a:spAutoFit/>
          </a:bodyPr>
          <a:lstStyle/>
          <a:p>
            <a:r>
              <a:rPr lang="en-US"/>
              <a:t>OEM_identifier</a:t>
            </a:r>
          </a:p>
        </p:txBody>
      </p:sp>
      <p:sp>
        <p:nvSpPr>
          <p:cNvPr id="4" name="Rectangle 3">
            <a:extLst>
              <a:ext uri="{FF2B5EF4-FFF2-40B4-BE49-F238E27FC236}">
                <a16:creationId xmlns:a16="http://schemas.microsoft.com/office/drawing/2014/main" id="{E86F2846-6D6A-403C-A37D-208C92B42101}"/>
              </a:ext>
            </a:extLst>
          </p:cNvPr>
          <p:cNvSpPr/>
          <p:nvPr/>
        </p:nvSpPr>
        <p:spPr>
          <a:xfrm>
            <a:off x="4141557" y="2514601"/>
            <a:ext cx="420918" cy="1523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03FF05AB-1CA5-449C-9225-0B84DF50F59F}"/>
              </a:ext>
            </a:extLst>
          </p:cNvPr>
          <p:cNvCxnSpPr/>
          <p:nvPr/>
        </p:nvCxnSpPr>
        <p:spPr>
          <a:xfrm flipV="1">
            <a:off x="4352925" y="1789022"/>
            <a:ext cx="0" cy="7255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Footer Placeholder 3">
            <a:extLst>
              <a:ext uri="{FF2B5EF4-FFF2-40B4-BE49-F238E27FC236}">
                <a16:creationId xmlns:a16="http://schemas.microsoft.com/office/drawing/2014/main" id="{B7277DB0-F7E1-42B2-A5F9-17B8EFA233C1}"/>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41072154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258FB7-573D-4AA6-9AA3-DE9296479627}"/>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3" name="TextBox 2">
            <a:extLst>
              <a:ext uri="{FF2B5EF4-FFF2-40B4-BE49-F238E27FC236}">
                <a16:creationId xmlns:a16="http://schemas.microsoft.com/office/drawing/2014/main" id="{DC9E5CB1-3F7A-4E2E-B135-22F2C765BC86}"/>
              </a:ext>
            </a:extLst>
          </p:cNvPr>
          <p:cNvSpPr txBox="1"/>
          <p:nvPr/>
        </p:nvSpPr>
        <p:spPr>
          <a:xfrm>
            <a:off x="4196918" y="1419690"/>
            <a:ext cx="1918131" cy="369332"/>
          </a:xfrm>
          <a:prstGeom prst="rect">
            <a:avLst/>
          </a:prstGeom>
          <a:noFill/>
        </p:spPr>
        <p:txBody>
          <a:bodyPr wrap="square" rtlCol="0">
            <a:spAutoFit/>
          </a:bodyPr>
          <a:lstStyle/>
          <a:p>
            <a:r>
              <a:rPr lang="en-US"/>
              <a:t>OEM_information</a:t>
            </a:r>
          </a:p>
        </p:txBody>
      </p:sp>
      <p:sp>
        <p:nvSpPr>
          <p:cNvPr id="4" name="Rectangle 3">
            <a:extLst>
              <a:ext uri="{FF2B5EF4-FFF2-40B4-BE49-F238E27FC236}">
                <a16:creationId xmlns:a16="http://schemas.microsoft.com/office/drawing/2014/main" id="{344A2F43-A6F9-47D0-934B-F26C501554E6}"/>
              </a:ext>
            </a:extLst>
          </p:cNvPr>
          <p:cNvSpPr/>
          <p:nvPr/>
        </p:nvSpPr>
        <p:spPr>
          <a:xfrm>
            <a:off x="4598757" y="2514601"/>
            <a:ext cx="420918" cy="1523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82469D96-77B3-489B-9F0E-E517E84F55AD}"/>
              </a:ext>
            </a:extLst>
          </p:cNvPr>
          <p:cNvCxnSpPr/>
          <p:nvPr/>
        </p:nvCxnSpPr>
        <p:spPr>
          <a:xfrm flipV="1">
            <a:off x="4810125" y="1789022"/>
            <a:ext cx="0" cy="7255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Footer Placeholder 3">
            <a:extLst>
              <a:ext uri="{FF2B5EF4-FFF2-40B4-BE49-F238E27FC236}">
                <a16:creationId xmlns:a16="http://schemas.microsoft.com/office/drawing/2014/main" id="{11ED56C3-2E2E-4D89-B0A1-861704A6FF6E}"/>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375393652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25B7D5-7BB6-4E0E-9892-179A0A1E237C}"/>
              </a:ext>
            </a:extLst>
          </p:cNvPr>
          <p:cNvPicPr>
            <a:picLocks noChangeAspect="1"/>
          </p:cNvPicPr>
          <p:nvPr/>
        </p:nvPicPr>
        <p:blipFill rotWithShape="1">
          <a:blip r:embed="rId2"/>
          <a:srcRect t="15027" r="50000" b="34150"/>
          <a:stretch/>
        </p:blipFill>
        <p:spPr>
          <a:xfrm>
            <a:off x="2310938" y="1961804"/>
            <a:ext cx="6096000" cy="3291840"/>
          </a:xfrm>
          <a:prstGeom prst="rect">
            <a:avLst/>
          </a:prstGeom>
        </p:spPr>
      </p:pic>
      <p:sp>
        <p:nvSpPr>
          <p:cNvPr id="3" name="TextBox 2">
            <a:extLst>
              <a:ext uri="{FF2B5EF4-FFF2-40B4-BE49-F238E27FC236}">
                <a16:creationId xmlns:a16="http://schemas.microsoft.com/office/drawing/2014/main" id="{D30AF5D4-3586-468D-BA08-D2C3E40BE381}"/>
              </a:ext>
            </a:extLst>
          </p:cNvPr>
          <p:cNvSpPr txBox="1"/>
          <p:nvPr/>
        </p:nvSpPr>
        <p:spPr>
          <a:xfrm>
            <a:off x="4187393" y="1419690"/>
            <a:ext cx="1918131" cy="369332"/>
          </a:xfrm>
          <a:prstGeom prst="rect">
            <a:avLst/>
          </a:prstGeom>
          <a:noFill/>
        </p:spPr>
        <p:txBody>
          <a:bodyPr wrap="square" rtlCol="0">
            <a:spAutoFit/>
          </a:bodyPr>
          <a:lstStyle/>
          <a:p>
            <a:r>
              <a:rPr lang="en-US"/>
              <a:t>Reserved_words</a:t>
            </a:r>
          </a:p>
        </p:txBody>
      </p:sp>
      <p:sp>
        <p:nvSpPr>
          <p:cNvPr id="4" name="Rectangle 3">
            <a:extLst>
              <a:ext uri="{FF2B5EF4-FFF2-40B4-BE49-F238E27FC236}">
                <a16:creationId xmlns:a16="http://schemas.microsoft.com/office/drawing/2014/main" id="{C1E242CC-A6CF-4C22-A40F-20669463BC09}"/>
              </a:ext>
            </a:extLst>
          </p:cNvPr>
          <p:cNvSpPr/>
          <p:nvPr/>
        </p:nvSpPr>
        <p:spPr>
          <a:xfrm>
            <a:off x="5057775" y="2514601"/>
            <a:ext cx="1771649" cy="161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9E1D146F-C063-4C6C-904F-3F45F5EDCD21}"/>
              </a:ext>
            </a:extLst>
          </p:cNvPr>
          <p:cNvCxnSpPr>
            <a:cxnSpLocks/>
            <a:endCxn id="3" idx="2"/>
          </p:cNvCxnSpPr>
          <p:nvPr/>
        </p:nvCxnSpPr>
        <p:spPr>
          <a:xfrm flipH="1" flipV="1">
            <a:off x="5146459" y="1789022"/>
            <a:ext cx="387568" cy="7255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05BC463B-9910-44EA-B771-6A2FEBE5D5AA}"/>
              </a:ext>
            </a:extLst>
          </p:cNvPr>
          <p:cNvSpPr/>
          <p:nvPr/>
        </p:nvSpPr>
        <p:spPr>
          <a:xfrm>
            <a:off x="3217631" y="2676525"/>
            <a:ext cx="2725969" cy="161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A40691D7-3A53-4680-88A7-ABE71A18A3AA}"/>
              </a:ext>
            </a:extLst>
          </p:cNvPr>
          <p:cNvCxnSpPr/>
          <p:nvPr/>
        </p:nvCxnSpPr>
        <p:spPr>
          <a:xfrm flipV="1">
            <a:off x="3924300" y="1799880"/>
            <a:ext cx="504825" cy="8766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Footer Placeholder 3">
            <a:extLst>
              <a:ext uri="{FF2B5EF4-FFF2-40B4-BE49-F238E27FC236}">
                <a16:creationId xmlns:a16="http://schemas.microsoft.com/office/drawing/2014/main" id="{E386CD7B-90A1-4F2A-8649-698D8AD06E3B}"/>
              </a:ext>
            </a:extLst>
          </p:cNvPr>
          <p:cNvSpPr txBox="1">
            <a:spLocks/>
          </p:cNvSpPr>
          <p:nvPr/>
        </p:nvSpPr>
        <p:spPr>
          <a:xfrm>
            <a:off x="616448" y="6521957"/>
            <a:ext cx="7536952" cy="2390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800">
                <a:solidFill>
                  <a:schemeClr val="tx1">
                    <a:lumMod val="50000"/>
                    <a:lumOff val="50000"/>
                  </a:schemeClr>
                </a:solidFill>
                <a:latin typeface="Arial" pitchFamily="34" charset="0"/>
                <a:cs typeface="Arial" pitchFamily="34" charset="0"/>
              </a:rPr>
              <a:t>© 2019 The MITRE Corporation. All rights reserved.</a:t>
            </a:r>
            <a:endParaRPr lang="en-US" sz="8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310380823"/>
      </p:ext>
    </p:extLst>
  </p:cSld>
  <p:clrMapOvr>
    <a:masterClrMapping/>
  </p:clrMapOvr>
</p:sld>
</file>

<file path=ppt/theme/theme1.xml><?xml version="1.0" encoding="utf-8"?>
<a:theme xmlns:a="http://schemas.openxmlformats.org/drawingml/2006/main" name="mitre-2018">
  <a:themeElements>
    <a:clrScheme name="MITRE">
      <a:dk1>
        <a:sysClr val="windowText" lastClr="000000"/>
      </a:dk1>
      <a:lt1>
        <a:sysClr val="window" lastClr="FFFFFF"/>
      </a:lt1>
      <a:dk2>
        <a:srgbClr val="005F9E"/>
      </a:dk2>
      <a:lt2>
        <a:srgbClr val="EEECE1"/>
      </a:lt2>
      <a:accent1>
        <a:srgbClr val="00B3DC"/>
      </a:accent1>
      <a:accent2>
        <a:srgbClr val="F7901E"/>
      </a:accent2>
      <a:accent3>
        <a:srgbClr val="FFE23C"/>
      </a:accent3>
      <a:accent4>
        <a:srgbClr val="C1CD23"/>
      </a:accent4>
      <a:accent5>
        <a:srgbClr val="C6401D"/>
      </a:accent5>
      <a:accent6>
        <a:srgbClr val="FFFFFF"/>
      </a:accent6>
      <a:hlink>
        <a:srgbClr val="005F9E"/>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TRE_Briefing_Template_16x9.pptx" id="{1938165C-66D1-4D23-8D44-773EA702DEBC}" vid="{DFBE14A4-0F84-4F9D-8C4F-D1FE9CE13A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MITRE Work" ma:contentTypeID="0x0101001EAE5F8AE92E0443B0635AEF5BFC9F76004C6CC03BF5DC804FBBC33E4E55C06EE9" ma:contentTypeVersion="6" ma:contentTypeDescription="Materials and documents that contain MITRE authored content and other content directly attributable to MITRE and its work" ma:contentTypeScope="" ma:versionID="4ad27c3cbde4a5e69cf872f973dbc972">
  <xsd:schema xmlns:xsd="http://www.w3.org/2001/XMLSchema" xmlns:xs="http://www.w3.org/2001/XMLSchema" xmlns:p="http://schemas.microsoft.com/office/2006/metadata/properties" xmlns:ns1="http://schemas.microsoft.com/sharepoint/v3" xmlns:ns2="http://schemas.microsoft.com/sharepoint/v3/fields" xmlns:ns3="45d44e74-5c87-4253-a1a6-fb7a2a9835a8" xmlns:ns4="http://schemas.microsoft.com/sharepoint/v4" xmlns:ns5="d6dad062-3ecc-4c2a-98eb-3d03c2389ab6" targetNamespace="http://schemas.microsoft.com/office/2006/metadata/properties" ma:root="true" ma:fieldsID="8c7f8a686deeddaa67bf50c4d10033f6" ns1:_="" ns2:_="" ns3:_="" ns4:_="" ns5:_="">
    <xsd:import namespace="http://schemas.microsoft.com/sharepoint/v3"/>
    <xsd:import namespace="http://schemas.microsoft.com/sharepoint/v3/fields"/>
    <xsd:import namespace="45d44e74-5c87-4253-a1a6-fb7a2a9835a8"/>
    <xsd:import namespace="http://schemas.microsoft.com/sharepoint/v4"/>
    <xsd:import namespace="d6dad062-3ecc-4c2a-98eb-3d03c2389ab6"/>
    <xsd:element name="properties">
      <xsd:complexType>
        <xsd:sequence>
          <xsd:element name="documentManagement">
            <xsd:complexType>
              <xsd:all>
                <xsd:element ref="ns2:_Contributor" minOccurs="0"/>
                <xsd:element ref="ns1:MITRE_x0020_Sensitivity"/>
                <xsd:element ref="ns1:Release_x0020_Statement"/>
                <xsd:element ref="ns3:DocType" minOccurs="0"/>
                <xsd:element ref="ns3:SortOrder" minOccurs="0"/>
                <xsd:element ref="ns3:Site_x0020_Page" minOccurs="0"/>
                <xsd:element ref="ns4:IconOverlay" minOccurs="0"/>
                <xsd:element ref="ns5:SharedWithUsers" minOccurs="0"/>
                <xsd:element ref="ns3: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MITRE_x0020_Sensitivity" ma:index="10" ma:displayName="Sensitivity" ma:default="Internal MITRE Information" ma:internalName="MITRE_x0020_Sensitivity">
      <xsd:simpleType>
        <xsd:restriction base="dms:Choice">
          <xsd:enumeration value="Public Information"/>
          <xsd:enumeration value="Internal MITRE Information"/>
          <xsd:enumeration value="Sensitive Information"/>
          <xsd:enumeration value="Highly Sensitive Information"/>
        </xsd:restriction>
      </xsd:simpleType>
    </xsd:element>
    <xsd:element name="Release_x0020_Statement" ma:index="11" ma:displayName="Release Statement" ma:default="For Internal MITRE Use" ma:internalName="Release_x0020_Statement">
      <xsd:simpleType>
        <xsd:union memberTypes="dms:Text">
          <xsd:simpleType>
            <xsd:restriction base="dms:Choice">
              <xsd:enumeration value="Approved for Public Release"/>
              <xsd:enumeration value="For Internal MITRE Use"/>
              <xsd:enumeration value="For Release to All Sponsors"/>
              <xsd:enumeration value="For Limited Internal MITRE Use"/>
              <xsd:enumeration value="For Limited External Release"/>
              <xsd:enumeration value="Privileged: Sensitive Personal Information"/>
              <xsd:enumeration value="MITRE Proprietary"/>
              <xsd:enumeration value="Source Selection Sensitive"/>
              <xsd:enumeration value="Restricted: Highly Sensitive Personal Information"/>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ntributor" ma:index="9" nillable="true" ma:displayName="Contributor" ma:description="One or more people or organizations that contributed to this resource" ma:internalName="_Contributor">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d44e74-5c87-4253-a1a6-fb7a2a9835a8" elementFormDefault="qualified">
    <xsd:import namespace="http://schemas.microsoft.com/office/2006/documentManagement/types"/>
    <xsd:import namespace="http://schemas.microsoft.com/office/infopath/2007/PartnerControls"/>
    <xsd:element name="DocType" ma:index="12" nillable="true" ma:displayName="DocType" ma:format="Dropdown" ma:internalName="DocType">
      <xsd:simpleType>
        <xsd:restriction base="dms:Choice">
          <xsd:enumeration value="Board of Trustee Bio"/>
          <xsd:enumeration value="Corp. Org Chart"/>
          <xsd:enumeration value="Executive Bio"/>
          <xsd:enumeration value="Event Planning"/>
          <xsd:enumeration value="MPG Reference"/>
          <xsd:enumeration value="Template"/>
          <xsd:enumeration value="Other"/>
          <xsd:enumeration value="How-Tos"/>
          <xsd:enumeration value="BOT Program Highlights"/>
        </xsd:restriction>
      </xsd:simpleType>
    </xsd:element>
    <xsd:element name="SortOrder" ma:index="13" nillable="true" ma:displayName="SortOrder" ma:decimals="1" ma:internalName="SortOrder" ma:percentage="FALSE">
      <xsd:simpleType>
        <xsd:restriction base="dms:Number"/>
      </xsd:simpleType>
    </xsd:element>
    <xsd:element name="Site_x0020_Page" ma:index="14" nillable="true" ma:displayName="Site Pages" ma:description="On which pages of this site should this page appear as a &quot;related resource&quot; on the right." ma:list="{b7793db3-9feb-473e-8d7c-24c256e016ac}" ma:internalName="Site_x0020_Page" ma:showField="Title">
      <xsd:complexType>
        <xsd:complexContent>
          <xsd:extension base="dms:MultiChoiceLookup">
            <xsd:sequence>
              <xsd:element name="Value" type="dms:Lookup" maxOccurs="unbounded" minOccurs="0" nillable="true"/>
            </xsd:sequence>
          </xsd:extension>
        </xsd:complexContent>
      </xsd:complexType>
    </xsd:element>
    <xsd:element name="Date" ma:index="19" nillable="true" ma:displayName="Date" ma:description="Document date if applicabl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5" nillable="true" ma:displayName="IconOverlay" ma:hidden="true" ma:internalName="IconOverlay"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dad062-3ecc-4c2a-98eb-3d03c2389ab6" elementFormDefault="qualified">
    <xsd:import namespace="http://schemas.microsoft.com/office/2006/documentManagement/types"/>
    <xsd:import namespace="http://schemas.microsoft.com/office/infopath/2007/PartnerControls"/>
    <xsd:element name="SharedWithUsers" ma:index="1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customXsn xmlns="http://schemas.microsoft.com/office/2006/metadata/customXsn">
  <xsnLocation/>
  <cached>True</cached>
  <openByDefault>True</openByDefault>
  <xsnScope/>
</customXsn>
</file>

<file path=customXml/item3.xml><?xml version="1.0" encoding="utf-8"?>
<p:properties xmlns:p="http://schemas.microsoft.com/office/2006/metadata/properties" xmlns:xsi="http://www.w3.org/2001/XMLSchema-instance" xmlns:pc="http://schemas.microsoft.com/office/infopath/2007/PartnerControls">
  <documentManagement>
    <SortOrder xmlns="45d44e74-5c87-4253-a1a6-fb7a2a9835a8">2</SortOrder>
    <MITRE_x0020_Sensitivity xmlns="http://schemas.microsoft.com/sharepoint/v3">Public Information</MITRE_x0020_Sensitivity>
    <_Contributor xmlns="http://schemas.microsoft.com/sharepoint/v3/fields" xsi:nil="true"/>
    <Release_x0020_Statement xmlns="http://schemas.microsoft.com/sharepoint/v3">Approved for Public Release</Release_x0020_Statement>
    <Site_x0020_Page xmlns="45d44e74-5c87-4253-a1a6-fb7a2a9835a8">
      <Value>47</Value>
    </Site_x0020_Page>
    <Date xmlns="45d44e74-5c87-4253-a1a6-fb7a2a9835a8">2017-01-01T05:00:00+00:00</Date>
    <IconOverlay xmlns="http://schemas.microsoft.com/sharepoint/v4" xsi:nil="true"/>
    <DocType xmlns="45d44e74-5c87-4253-a1a6-fb7a2a9835a8">Template</DocTyp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CFCAB2-7830-4203-9A9B-3239087534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45d44e74-5c87-4253-a1a6-fb7a2a9835a8"/>
    <ds:schemaRef ds:uri="http://schemas.microsoft.com/sharepoint/v4"/>
    <ds:schemaRef ds:uri="d6dad062-3ecc-4c2a-98eb-3d03c2389a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15F32F-6F57-464C-B053-7241A9938C29}">
  <ds:schemaRefs>
    <ds:schemaRef ds:uri="http://schemas.microsoft.com/office/2006/metadata/customXsn"/>
  </ds:schemaRefs>
</ds:datastoreItem>
</file>

<file path=customXml/itemProps3.xml><?xml version="1.0" encoding="utf-8"?>
<ds:datastoreItem xmlns:ds="http://schemas.openxmlformats.org/officeDocument/2006/customXml" ds:itemID="{95115952-705A-47C2-AF98-EE347D400751}">
  <ds:schemaRefs>
    <ds:schemaRef ds:uri="http://purl.org/dc/elements/1.1/"/>
    <ds:schemaRef ds:uri="http://schemas.microsoft.com/office/2006/metadata/properties"/>
    <ds:schemaRef ds:uri="http://schemas.microsoft.com/office/infopath/2007/PartnerControls"/>
    <ds:schemaRef ds:uri="http://schemas.microsoft.com/sharepoint/v3"/>
    <ds:schemaRef ds:uri="http://schemas.microsoft.com/sharepoint/v4"/>
    <ds:schemaRef ds:uri="http://purl.org/dc/terms/"/>
    <ds:schemaRef ds:uri="http://schemas.microsoft.com/office/2006/documentManagement/types"/>
    <ds:schemaRef ds:uri="45d44e74-5c87-4253-a1a6-fb7a2a9835a8"/>
    <ds:schemaRef ds:uri="http://purl.org/dc/dcmitype/"/>
    <ds:schemaRef ds:uri="http://schemas.openxmlformats.org/package/2006/metadata/core-properties"/>
    <ds:schemaRef ds:uri="d6dad062-3ecc-4c2a-98eb-3d03c2389ab6"/>
    <ds:schemaRef ds:uri="http://schemas.microsoft.com/sharepoint/v3/fields"/>
    <ds:schemaRef ds:uri="http://www.w3.org/XML/1998/namespace"/>
  </ds:schemaRefs>
</ds:datastoreItem>
</file>

<file path=customXml/itemProps4.xml><?xml version="1.0" encoding="utf-8"?>
<ds:datastoreItem xmlns:ds="http://schemas.openxmlformats.org/officeDocument/2006/customXml" ds:itemID="{C8763D85-0CBE-4A05-81D6-D1B370E3DC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MITRE_Briefing_Template16x9</Template>
  <TotalTime>84888</TotalTime>
  <Words>35806</Words>
  <Application>Microsoft Office PowerPoint</Application>
  <PresentationFormat>Widescreen</PresentationFormat>
  <Paragraphs>2011</Paragraphs>
  <Slides>336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336</vt:i4>
      </vt:variant>
    </vt:vector>
  </HeadingPairs>
  <TitlesOfParts>
    <vt:vector size="345" baseType="lpstr">
      <vt:lpstr>Arial</vt:lpstr>
      <vt:lpstr>Calibri</vt:lpstr>
      <vt:lpstr>Calibri Light</vt:lpstr>
      <vt:lpstr>Courier New</vt:lpstr>
      <vt:lpstr>Lucida Sans Unicode</vt:lpstr>
      <vt:lpstr>Times New Roman</vt:lpstr>
      <vt:lpstr>Verdana</vt:lpstr>
      <vt:lpstr>Wingdings</vt:lpstr>
      <vt:lpstr>mitre-2018</vt:lpstr>
      <vt:lpstr>Describing Data Formats using DFDL, Part II</vt:lpstr>
      <vt:lpstr>Using DFDL to describe binary data formats</vt:lpstr>
      <vt:lpstr>A few examples of binary file formats</vt:lpstr>
      <vt:lpstr>Purchase order -&gt; photo -&gt; spreadsheet</vt:lpstr>
      <vt:lpstr>I want to do this …</vt:lpstr>
      <vt:lpstr>Windows EXE files</vt:lpstr>
      <vt:lpstr>Let’s create a DFDL schema to describe exe files</vt:lpstr>
      <vt:lpstr>The perils of transporting EXE malware</vt:lpstr>
      <vt:lpstr>PowerPoint Presentation</vt:lpstr>
      <vt:lpstr>Another benefit of converting exe to XML</vt:lpstr>
      <vt:lpstr>EXE format = headers followed by sections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changed some DFDL settings in default-dfdl-properties</vt:lpstr>
      <vt:lpstr>PowerPoint Presentation</vt:lpstr>
      <vt:lpstr>PowerPoint Presentation</vt:lpstr>
      <vt:lpstr>PowerPoint Presentation</vt:lpstr>
      <vt:lpstr>PowerPoint Presentation</vt:lpstr>
      <vt:lpstr>Data or initiator?</vt:lpstr>
      <vt:lpstr>Pros and Cons</vt:lpstr>
      <vt:lpstr>Lab 5</vt:lpstr>
      <vt:lpstr>Lab05 (revised)</vt:lpstr>
      <vt:lpstr>Your DFDL schema file should include these two files</vt:lpstr>
      <vt:lpstr>PowerPoint Presentation</vt:lpstr>
      <vt:lpstr>PowerPoint Presentation</vt:lpstr>
      <vt:lpstr>Lots of fields in EXE files</vt:lpstr>
      <vt:lpstr>PowerPoint Presentation</vt:lpstr>
      <vt:lpstr>PowerPoint Presentation</vt:lpstr>
      <vt:lpstr>PowerPoint Presentation</vt:lpstr>
      <vt:lpstr>PowerPoint Presentation</vt:lpstr>
      <vt:lpstr>PowerPoint Presentation</vt:lpstr>
      <vt:lpstr>A short detour …</vt:lpstr>
      <vt:lpstr>A short detour …</vt:lpstr>
      <vt:lpstr>PowerPoint Presentation</vt:lpstr>
      <vt:lpstr>PowerPoint Presentation</vt:lpstr>
      <vt:lpstr>PowerPoint Presentation</vt:lpstr>
      <vt:lpstr>PowerPoint Presentation</vt:lpstr>
      <vt:lpstr>Two ways to store multi-byte integers in memory</vt:lpstr>
      <vt:lpstr>Two ways to store an integer in memory</vt:lpstr>
      <vt:lpstr>The exe format stores multi-byte integers in little endian format</vt:lpstr>
      <vt:lpstr>PowerPoint Presentation</vt:lpstr>
      <vt:lpstr>PowerPoint Presentation</vt:lpstr>
      <vt:lpstr>PowerPoint Presentation</vt:lpstr>
      <vt:lpstr>PowerPoint Presentation</vt:lpstr>
      <vt:lpstr>Why does little endian apply to numbers and not to text strings?</vt:lpstr>
      <vt:lpstr>Remember</vt:lpstr>
      <vt:lpstr>dfdl:byteOrder="littleEndian"</vt:lpstr>
      <vt:lpstr>Important</vt:lpstr>
      <vt:lpstr>Lab 6</vt:lpstr>
      <vt:lpstr>Lab 6 (cont.)</vt:lpstr>
      <vt:lpstr>PowerPoint Presentation</vt:lpstr>
      <vt:lpstr>PowerPoint Presentation</vt:lpstr>
      <vt:lpstr>PowerPoint Presentation</vt:lpstr>
      <vt:lpstr>PowerPoint Presentation</vt:lpstr>
      <vt:lpstr>Equivalent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field’s value is a memory address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Lab 7</vt:lpstr>
      <vt:lpstr>PowerPoint Presentation</vt:lpstr>
      <vt:lpstr>Need to create a hidden group for each element that needs its bytes reversed</vt:lpstr>
      <vt:lpstr>A better solution: create a complexType</vt:lpstr>
      <vt:lpstr>PowerPoint Presentation</vt:lpstr>
      <vt:lpstr>Lab 7a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Here’s how addressType is defined</vt:lpstr>
      <vt:lpstr>Quiz</vt:lpstr>
      <vt:lpstr>Answer to the Quiz</vt:lpstr>
      <vt:lpstr>Answer to the Quiz (cont.)</vt:lpstr>
      <vt:lpstr>Answer to the Quiz (cont.)</vt:lpstr>
      <vt:lpstr>Answer to the Quiz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Lab 7b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Lab 8</vt:lpstr>
      <vt:lpstr>PowerPoint Presentation</vt:lpstr>
      <vt:lpstr>PowerPoint Presentation</vt:lpstr>
      <vt:lpstr>PowerPoint Presentation</vt:lpstr>
      <vt:lpstr>XML does not allow the null symbol</vt:lpstr>
      <vt:lpstr>Let’s do this</vt:lpstr>
      <vt:lpstr>Distinguish between null (hex 0) and zero (hex 30) </vt:lpstr>
      <vt:lpstr>Hide the actual input</vt:lpstr>
      <vt:lpstr>PowerPoint Presentation</vt:lpstr>
      <vt:lpstr>PowerPoint Presentation</vt:lpstr>
      <vt:lpstr>Where does Daffodil hide the 4 bytes?</vt:lpstr>
      <vt:lpstr>PowerPoint Presentation</vt:lpstr>
      <vt:lpstr>The value of dfdl:inputValueCalc is an XPath expression</vt:lpstr>
      <vt:lpstr>Where does Daffodil hide the 4 bytes?</vt:lpstr>
      <vt:lpstr>Calculate unparsing value using dfdl:outputValueCalc</vt:lpstr>
      <vt:lpstr>PowerPoint Presentation</vt:lpstr>
      <vt:lpstr>PowerPoint Presentation</vt:lpstr>
      <vt:lpstr>PowerPoint Presentation</vt:lpstr>
      <vt:lpstr>How does a DFDL processor know that the elements in the xs:group should be hidden?</vt:lpstr>
      <vt:lpstr>dfdl:hiddenGroupRef indicates that the referenced xs:group is to have its contents hidden</vt:lpstr>
      <vt:lpstr>dfdl:hiddenGroupRef is used on xs:sequence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Meaning of each number</vt:lpstr>
      <vt:lpstr>PowerPoint Presentation</vt:lpstr>
      <vt:lpstr>PowerPoint Presentation</vt:lpstr>
      <vt:lpstr>PowerPoint Presentation</vt:lpstr>
      <vt:lpstr>PowerPoint Presentation</vt:lpstr>
      <vt:lpstr>PowerPoint Presentation</vt:lpstr>
      <vt:lpstr>PowerPoint Presentation</vt:lpstr>
      <vt:lpstr>Quiz: what is the decimal value of this number?</vt:lpstr>
      <vt:lpstr>PowerPoint Presentation</vt:lpstr>
      <vt:lpstr>PowerPoint Presentation</vt:lpstr>
      <vt:lpstr>PowerPoint Presentation</vt:lpstr>
      <vt:lpstr>PowerPoint Presentation</vt:lpstr>
      <vt:lpstr>PowerPoint Presentation</vt:lpstr>
      <vt:lpstr>Daffodil can do the conversion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Lab 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Here’s what I want the DFDL schema to output</vt:lpstr>
      <vt:lpstr>PowerPoint Presentation</vt:lpstr>
      <vt:lpstr>PowerPoint Presentation</vt:lpstr>
      <vt:lpstr>PowerPoint Presentation</vt:lpstr>
      <vt:lpstr>Use this to consume a single bit</vt:lpstr>
      <vt:lpstr>PowerPoint Presentation</vt:lpstr>
      <vt:lpstr>PowerPoint Presentation</vt:lpstr>
      <vt:lpstr>PowerPoint Presentation</vt:lpstr>
      <vt:lpstr>PowerPoint Presentation</vt:lpstr>
      <vt:lpstr>PowerPoint Presentation</vt:lpstr>
      <vt:lpstr>Lab 10</vt:lpstr>
      <vt:lpstr>PowerPoint Presentation</vt:lpstr>
      <vt:lpstr>PowerPoint Presentation</vt:lpstr>
      <vt:lpstr>PowerPoint Presentation</vt:lpstr>
      <vt:lpstr>PowerPoint Presentation</vt:lpstr>
      <vt:lpstr>PowerPoint Presentation</vt:lpstr>
      <vt:lpstr>PowerPoint Presentation</vt:lpstr>
      <vt:lpstr>Defining the subsequent fields depends on Signature</vt:lpstr>
      <vt:lpstr>PowerPoint Presentation</vt:lpstr>
      <vt:lpstr>Need a choice statement in the DFDL schema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Lab 11</vt:lpstr>
      <vt:lpstr>Lab 11 (cont.)</vt:lpstr>
      <vt:lpstr>Hint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Lab 12</vt:lpstr>
      <vt:lpstr>PowerPoint Presentation</vt:lpstr>
      <vt:lpstr>PowerPoint Presentation</vt:lpstr>
      <vt:lpstr>COFF Symbol Table</vt:lpstr>
      <vt:lpstr>The symbol table is an array of records, each 18 bytes</vt:lpstr>
      <vt:lpstr>Need to specify the number of symbol table records</vt:lpstr>
      <vt:lpstr>PowerPoint Presentation</vt:lpstr>
      <vt:lpstr>celsius.exe</vt:lpstr>
      <vt:lpstr>PowerPoint Presentation</vt:lpstr>
      <vt:lpstr>PowerPoint Presentation</vt:lpstr>
      <vt:lpstr>PowerPoint Presentation</vt:lpstr>
      <vt:lpstr>PowerPoint Presentation</vt:lpstr>
      <vt:lpstr>Each symbol table record contains zero or more auxiliary records</vt:lpstr>
      <vt:lpstr>PowerPoint Presentation</vt:lpstr>
      <vt:lpstr>PowerPoint Presentation</vt:lpstr>
      <vt:lpstr>PowerPoint Presentation</vt:lpstr>
      <vt:lpstr>How to specify dfdl:occurrenceCount?</vt:lpstr>
      <vt:lpstr>Can’t do it!</vt:lpstr>
      <vt:lpstr>What do we know?</vt:lpstr>
      <vt:lpstr>PowerPoint Presentation</vt:lpstr>
      <vt:lpstr>PowerPoint Presentation</vt:lpstr>
      <vt:lpstr>PowerPoint Presentation</vt:lpstr>
      <vt:lpstr>PowerPoint Presentation</vt:lpstr>
      <vt:lpstr>PowerPoint Presentation</vt:lpstr>
      <vt:lpstr>Lab 13</vt:lpstr>
      <vt:lpstr>PowerPoint Presentation</vt:lpstr>
      <vt:lpstr>PowerPoint Presentation</vt:lpstr>
      <vt:lpstr>PowerPoint Presentation</vt:lpstr>
      <vt:lpstr>PowerPoint Presentation</vt:lpstr>
      <vt:lpstr>PowerPoint Presentation</vt:lpstr>
      <vt:lpstr>dfdl:decimalSigned</vt:lpstr>
      <vt:lpstr>dfdl:binaryDecimalVirtualPoint</vt:lpstr>
      <vt:lpstr>PowerPoint Presentation</vt:lpstr>
      <vt:lpstr>Topics we will discuss next</vt:lpstr>
      <vt:lpstr>How granular should you parse the input?</vt:lpstr>
      <vt:lpstr>How granular should you parse the input?</vt:lpstr>
      <vt:lpstr>How granular should you parse the input?</vt:lpstr>
      <vt:lpstr>How granular should you parse the input?</vt:lpstr>
      <vt:lpstr>PowerPoint Presentation</vt:lpstr>
      <vt:lpstr>Here’s the DFDL schema – universal description!</vt:lpstr>
      <vt:lpstr>Great example showing the difference between data and information</vt:lpstr>
      <vt:lpstr>Input contains strings separated by nulls</vt:lpstr>
      <vt:lpstr>How to describe this input?</vt:lpstr>
      <vt:lpstr>Description #1</vt:lpstr>
      <vt:lpstr>Description #2</vt:lpstr>
      <vt:lpstr>Description #1</vt:lpstr>
      <vt:lpstr>PowerPoint Presentation</vt:lpstr>
      <vt:lpstr>PowerPoint Presentation</vt:lpstr>
      <vt:lpstr>PowerPoint Presentation</vt:lpstr>
      <vt:lpstr>PowerPoint Presentation</vt:lpstr>
      <vt:lpstr>Regex versus dfdl:assert</vt:lpstr>
      <vt:lpstr>PowerPoint Presentation</vt:lpstr>
      <vt:lpstr>Description #2</vt:lpstr>
      <vt:lpstr>PowerPoint Presentation</vt:lpstr>
      <vt:lpstr>PowerPoint Presentation</vt:lpstr>
      <vt:lpstr>The dollar symbol ($) denotes end-of-file</vt:lpstr>
      <vt:lpstr>PowerPoint Presentation</vt:lpstr>
      <vt:lpstr>Two ways to express choice</vt:lpstr>
      <vt:lpstr>Two ways to express a choice ... are they equivalent? One preferred over the other?</vt:lpstr>
      <vt:lpstr>PowerPoint Presentation</vt:lpstr>
      <vt:lpstr>Answers</vt:lpstr>
      <vt:lpstr>PowerPoint Presentation</vt:lpstr>
      <vt:lpstr>Compare these two versions</vt:lpstr>
      <vt:lpstr>dfdl:choiceBranchKey</vt:lpstr>
      <vt:lpstr>PowerPoint Presentation</vt:lpstr>
      <vt:lpstr>Signed integers</vt:lpstr>
      <vt:lpstr>Does DFDL have multiple ways to represent signed integers?</vt:lpstr>
      <vt:lpstr>PowerPoint Presentation</vt:lpstr>
      <vt:lpstr>Look-ahead</vt:lpstr>
      <vt:lpstr>Example of needing to look ahead</vt:lpstr>
      <vt:lpstr>PowerPoint Presentation</vt:lpstr>
      <vt:lpstr>PowerPoint Presentation</vt:lpstr>
      <vt:lpstr>PowerPoint Presentation</vt:lpstr>
      <vt:lpstr>PowerPoint Presentation</vt:lpstr>
      <vt:lpstr>Here’s the skeletal solution</vt:lpstr>
      <vt:lpstr>Bit processing</vt:lpstr>
      <vt:lpstr>dfdl:bitOrder</vt:lpstr>
      <vt:lpstr>Example: break up a byte into pieces</vt:lpstr>
      <vt:lpstr>Two ways that the byte could be broken up</vt:lpstr>
      <vt:lpstr>PowerPoint Presentation</vt:lpstr>
      <vt:lpstr>PowerPoint Presentation</vt:lpstr>
      <vt:lpstr>Elements using dfdl:bitOrder must specify these properties</vt:lpstr>
      <vt:lpstr>When is an element not affected by dfdl:bitOrder?</vt:lpstr>
      <vt:lpstr>When is an element affected by dfdl:bitOrder?</vt:lpstr>
      <vt:lpstr>When does dfdl:byteOrder affect dfdl:bitOrder?</vt:lpstr>
      <vt:lpstr>Bit groups that span multiple bytes</vt:lpstr>
      <vt:lpstr>Example (cont.)</vt:lpstr>
      <vt:lpstr>Example (cont.)</vt:lpstr>
      <vt:lpstr>Example (cont.)</vt:lpstr>
      <vt:lpstr>Revised Example</vt:lpstr>
      <vt:lpstr>Revised Example (cont.)</vt:lpstr>
      <vt:lpstr>Revised Example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Parsing and Unparsing Files using DFDL, Part II</dc:title>
  <dc:creator>Costello, Roger L.</dc:creator>
  <cp:keywords>DFDL, XML Schema, XML, parsing, unparsing</cp:keywords>
  <cp:lastModifiedBy>Costello, Roger L.</cp:lastModifiedBy>
  <cp:revision>1843</cp:revision>
  <dcterms:created xsi:type="dcterms:W3CDTF">2018-11-08T17:43:19Z</dcterms:created>
  <dcterms:modified xsi:type="dcterms:W3CDTF">2019-12-23T19:48:24Z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28200</vt:r8>
  </property>
  <property fmtid="{D5CDD505-2E9C-101B-9397-08002B2CF9AE}" pid="3" name="URL">
    <vt:lpwstr/>
  </property>
  <property fmtid="{D5CDD505-2E9C-101B-9397-08002B2CF9AE}" pid="4" name="xd_ProgID">
    <vt:lpwstr/>
  </property>
  <property fmtid="{D5CDD505-2E9C-101B-9397-08002B2CF9AE}" pid="5" name="ContentTypeId">
    <vt:lpwstr>0x0101001EAE5F8AE92E0443B0635AEF5BFC9F76004C6CC03BF5DC804FBBC33E4E55C06EE9</vt:lpwstr>
  </property>
  <property fmtid="{D5CDD505-2E9C-101B-9397-08002B2CF9AE}" pid="6" name="_SourceUrl">
    <vt:lpwstr/>
  </property>
  <property fmtid="{D5CDD505-2E9C-101B-9397-08002B2CF9AE}" pid="7" name="_SharedFileIndex">
    <vt:lpwstr/>
  </property>
  <property fmtid="{D5CDD505-2E9C-101B-9397-08002B2CF9AE}" pid="8" name="Date0">
    <vt:filetime>2017-01-01T05:00:00Z</vt:filetime>
  </property>
  <property fmtid="{D5CDD505-2E9C-101B-9397-08002B2CF9AE}" pid="9" name="TemplateUrl">
    <vt:lpwstr/>
  </property>
</Properties>
</file>