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462"/>
  </p:notesMasterIdLst>
  <p:sldIdLst>
    <p:sldId id="256" r:id="rId6"/>
    <p:sldId id="926" r:id="rId7"/>
    <p:sldId id="1377" r:id="rId8"/>
    <p:sldId id="1378" r:id="rId9"/>
    <p:sldId id="1379" r:id="rId10"/>
    <p:sldId id="1441" r:id="rId11"/>
    <p:sldId id="1403" r:id="rId12"/>
    <p:sldId id="1404" r:id="rId13"/>
    <p:sldId id="1426" r:id="rId14"/>
    <p:sldId id="1115" r:id="rId15"/>
    <p:sldId id="1400" r:id="rId16"/>
    <p:sldId id="1444" r:id="rId17"/>
    <p:sldId id="1402" r:id="rId18"/>
    <p:sldId id="1406" r:id="rId19"/>
    <p:sldId id="1108" r:id="rId20"/>
    <p:sldId id="1111" r:id="rId21"/>
    <p:sldId id="1110" r:id="rId22"/>
    <p:sldId id="271" r:id="rId23"/>
    <p:sldId id="258" r:id="rId24"/>
    <p:sldId id="259" r:id="rId25"/>
    <p:sldId id="260" r:id="rId26"/>
    <p:sldId id="257" r:id="rId27"/>
    <p:sldId id="261" r:id="rId28"/>
    <p:sldId id="600" r:id="rId29"/>
    <p:sldId id="272" r:id="rId30"/>
    <p:sldId id="1470" r:id="rId31"/>
    <p:sldId id="263" r:id="rId32"/>
    <p:sldId id="902" r:id="rId33"/>
    <p:sldId id="642" r:id="rId34"/>
    <p:sldId id="1385" r:id="rId35"/>
    <p:sldId id="1387" r:id="rId36"/>
    <p:sldId id="1386" r:id="rId37"/>
    <p:sldId id="264" r:id="rId38"/>
    <p:sldId id="1450" r:id="rId39"/>
    <p:sldId id="262" r:id="rId40"/>
    <p:sldId id="265" r:id="rId41"/>
    <p:sldId id="916" r:id="rId42"/>
    <p:sldId id="1461" r:id="rId43"/>
    <p:sldId id="917" r:id="rId44"/>
    <p:sldId id="921" r:id="rId45"/>
    <p:sldId id="936" r:id="rId46"/>
    <p:sldId id="1088" r:id="rId47"/>
    <p:sldId id="1106" r:id="rId48"/>
    <p:sldId id="1107" r:id="rId49"/>
    <p:sldId id="1114" r:id="rId50"/>
    <p:sldId id="334" r:id="rId51"/>
    <p:sldId id="1367" r:id="rId52"/>
    <p:sldId id="1368" r:id="rId53"/>
    <p:sldId id="1369" r:id="rId54"/>
    <p:sldId id="1370" r:id="rId55"/>
    <p:sldId id="1371" r:id="rId56"/>
    <p:sldId id="1394" r:id="rId57"/>
    <p:sldId id="1395" r:id="rId58"/>
    <p:sldId id="1396" r:id="rId59"/>
    <p:sldId id="1397" r:id="rId60"/>
    <p:sldId id="1388" r:id="rId61"/>
    <p:sldId id="1389" r:id="rId62"/>
    <p:sldId id="1390" r:id="rId63"/>
    <p:sldId id="1393" r:id="rId64"/>
    <p:sldId id="1392" r:id="rId65"/>
    <p:sldId id="1467" r:id="rId66"/>
    <p:sldId id="1468" r:id="rId67"/>
    <p:sldId id="266" r:id="rId68"/>
    <p:sldId id="1116" r:id="rId69"/>
    <p:sldId id="1117" r:id="rId70"/>
    <p:sldId id="267" r:id="rId71"/>
    <p:sldId id="541" r:id="rId72"/>
    <p:sldId id="903" r:id="rId73"/>
    <p:sldId id="542" r:id="rId74"/>
    <p:sldId id="543" r:id="rId75"/>
    <p:sldId id="544" r:id="rId76"/>
    <p:sldId id="269" r:id="rId77"/>
    <p:sldId id="270" r:id="rId78"/>
    <p:sldId id="273" r:id="rId79"/>
    <p:sldId id="274" r:id="rId80"/>
    <p:sldId id="275" r:id="rId81"/>
    <p:sldId id="276" r:id="rId82"/>
    <p:sldId id="277" r:id="rId83"/>
    <p:sldId id="278" r:id="rId84"/>
    <p:sldId id="992" r:id="rId85"/>
    <p:sldId id="993" r:id="rId86"/>
    <p:sldId id="998" r:id="rId87"/>
    <p:sldId id="999" r:id="rId88"/>
    <p:sldId id="1000" r:id="rId89"/>
    <p:sldId id="279" r:id="rId90"/>
    <p:sldId id="280" r:id="rId91"/>
    <p:sldId id="281" r:id="rId92"/>
    <p:sldId id="282" r:id="rId93"/>
    <p:sldId id="283" r:id="rId94"/>
    <p:sldId id="284" r:id="rId95"/>
    <p:sldId id="285" r:id="rId96"/>
    <p:sldId id="601" r:id="rId97"/>
    <p:sldId id="602" r:id="rId98"/>
    <p:sldId id="603" r:id="rId99"/>
    <p:sldId id="604" r:id="rId100"/>
    <p:sldId id="605" r:id="rId101"/>
    <p:sldId id="1469" r:id="rId102"/>
    <p:sldId id="606" r:id="rId103"/>
    <p:sldId id="922" r:id="rId104"/>
    <p:sldId id="286" r:id="rId105"/>
    <p:sldId id="287" r:id="rId106"/>
    <p:sldId id="288" r:id="rId107"/>
    <p:sldId id="617" r:id="rId108"/>
    <p:sldId id="618" r:id="rId109"/>
    <p:sldId id="619" r:id="rId110"/>
    <p:sldId id="620" r:id="rId111"/>
    <p:sldId id="621" r:id="rId112"/>
    <p:sldId id="622" r:id="rId113"/>
    <p:sldId id="923" r:id="rId114"/>
    <p:sldId id="289" r:id="rId115"/>
    <p:sldId id="290" r:id="rId116"/>
    <p:sldId id="291" r:id="rId117"/>
    <p:sldId id="607" r:id="rId118"/>
    <p:sldId id="608" r:id="rId119"/>
    <p:sldId id="609" r:id="rId120"/>
    <p:sldId id="610" r:id="rId121"/>
    <p:sldId id="611" r:id="rId122"/>
    <p:sldId id="612" r:id="rId123"/>
    <p:sldId id="626" r:id="rId124"/>
    <p:sldId id="924" r:id="rId125"/>
    <p:sldId id="292" r:id="rId126"/>
    <p:sldId id="869" r:id="rId127"/>
    <p:sldId id="870" r:id="rId128"/>
    <p:sldId id="871" r:id="rId129"/>
    <p:sldId id="599" r:id="rId130"/>
    <p:sldId id="1118" r:id="rId131"/>
    <p:sldId id="1119" r:id="rId132"/>
    <p:sldId id="299" r:id="rId133"/>
    <p:sldId id="301" r:id="rId134"/>
    <p:sldId id="308" r:id="rId135"/>
    <p:sldId id="307" r:id="rId136"/>
    <p:sldId id="302" r:id="rId137"/>
    <p:sldId id="305" r:id="rId138"/>
    <p:sldId id="313" r:id="rId139"/>
    <p:sldId id="306" r:id="rId140"/>
    <p:sldId id="309" r:id="rId141"/>
    <p:sldId id="310" r:id="rId142"/>
    <p:sldId id="614" r:id="rId143"/>
    <p:sldId id="1077" r:id="rId144"/>
    <p:sldId id="613" r:id="rId145"/>
    <p:sldId id="628" r:id="rId146"/>
    <p:sldId id="545" r:id="rId147"/>
    <p:sldId id="637" r:id="rId148"/>
    <p:sldId id="629" r:id="rId149"/>
    <p:sldId id="630" r:id="rId150"/>
    <p:sldId id="632" r:id="rId151"/>
    <p:sldId id="925" r:id="rId152"/>
    <p:sldId id="633" r:id="rId153"/>
    <p:sldId id="634" r:id="rId154"/>
    <p:sldId id="631" r:id="rId155"/>
    <p:sldId id="904" r:id="rId156"/>
    <p:sldId id="638" r:id="rId157"/>
    <p:sldId id="1120" r:id="rId158"/>
    <p:sldId id="1121" r:id="rId159"/>
    <p:sldId id="314" r:id="rId160"/>
    <p:sldId id="315" r:id="rId161"/>
    <p:sldId id="322" r:id="rId162"/>
    <p:sldId id="558" r:id="rId163"/>
    <p:sldId id="323" r:id="rId164"/>
    <p:sldId id="546" r:id="rId165"/>
    <p:sldId id="557" r:id="rId166"/>
    <p:sldId id="914" r:id="rId167"/>
    <p:sldId id="547" r:id="rId168"/>
    <p:sldId id="548" r:id="rId169"/>
    <p:sldId id="549" r:id="rId170"/>
    <p:sldId id="550" r:id="rId171"/>
    <p:sldId id="551" r:id="rId172"/>
    <p:sldId id="589" r:id="rId173"/>
    <p:sldId id="552" r:id="rId174"/>
    <p:sldId id="831" r:id="rId175"/>
    <p:sldId id="553" r:id="rId176"/>
    <p:sldId id="554" r:id="rId177"/>
    <p:sldId id="555" r:id="rId178"/>
    <p:sldId id="556" r:id="rId179"/>
    <p:sldId id="590" r:id="rId180"/>
    <p:sldId id="559" r:id="rId181"/>
    <p:sldId id="327" r:id="rId182"/>
    <p:sldId id="872" r:id="rId183"/>
    <p:sldId id="873" r:id="rId184"/>
    <p:sldId id="598" r:id="rId185"/>
    <p:sldId id="330" r:id="rId186"/>
    <p:sldId id="331" r:id="rId187"/>
    <p:sldId id="332" r:id="rId188"/>
    <p:sldId id="333" r:id="rId189"/>
    <p:sldId id="562" r:id="rId190"/>
    <p:sldId id="563" r:id="rId191"/>
    <p:sldId id="570" r:id="rId192"/>
    <p:sldId id="571" r:id="rId193"/>
    <p:sldId id="572" r:id="rId194"/>
    <p:sldId id="564" r:id="rId195"/>
    <p:sldId id="565" r:id="rId196"/>
    <p:sldId id="592" r:id="rId197"/>
    <p:sldId id="567" r:id="rId198"/>
    <p:sldId id="569" r:id="rId199"/>
    <p:sldId id="842" r:id="rId200"/>
    <p:sldId id="843" r:id="rId201"/>
    <p:sldId id="1122" r:id="rId202"/>
    <p:sldId id="568" r:id="rId203"/>
    <p:sldId id="844" r:id="rId204"/>
    <p:sldId id="573" r:id="rId205"/>
    <p:sldId id="576" r:id="rId206"/>
    <p:sldId id="574" r:id="rId207"/>
    <p:sldId id="591" r:id="rId208"/>
    <p:sldId id="1427" r:id="rId209"/>
    <p:sldId id="845" r:id="rId210"/>
    <p:sldId id="849" r:id="rId211"/>
    <p:sldId id="1123" r:id="rId212"/>
    <p:sldId id="1124" r:id="rId213"/>
    <p:sldId id="338" r:id="rId214"/>
    <p:sldId id="341" r:id="rId215"/>
    <p:sldId id="932" r:id="rId216"/>
    <p:sldId id="615" r:id="rId217"/>
    <p:sldId id="339" r:id="rId218"/>
    <p:sldId id="340" r:id="rId219"/>
    <p:sldId id="874" r:id="rId220"/>
    <p:sldId id="597" r:id="rId221"/>
    <p:sldId id="1429" r:id="rId222"/>
    <p:sldId id="1430" r:id="rId223"/>
    <p:sldId id="1431" r:id="rId224"/>
    <p:sldId id="1445" r:id="rId225"/>
    <p:sldId id="342" r:id="rId226"/>
    <p:sldId id="1446" r:id="rId227"/>
    <p:sldId id="344" r:id="rId228"/>
    <p:sldId id="1447" r:id="rId229"/>
    <p:sldId id="349" r:id="rId230"/>
    <p:sldId id="343" r:id="rId231"/>
    <p:sldId id="1448" r:id="rId232"/>
    <p:sldId id="345" r:id="rId233"/>
    <p:sldId id="347" r:id="rId234"/>
    <p:sldId id="346" r:id="rId235"/>
    <p:sldId id="348" r:id="rId236"/>
    <p:sldId id="354" r:id="rId237"/>
    <p:sldId id="357" r:id="rId238"/>
    <p:sldId id="361" r:id="rId239"/>
    <p:sldId id="355" r:id="rId240"/>
    <p:sldId id="359" r:id="rId241"/>
    <p:sldId id="360" r:id="rId242"/>
    <p:sldId id="363" r:id="rId243"/>
    <p:sldId id="358" r:id="rId244"/>
    <p:sldId id="596" r:id="rId245"/>
    <p:sldId id="1428" r:id="rId246"/>
    <p:sldId id="364" r:id="rId247"/>
    <p:sldId id="639" r:id="rId248"/>
    <p:sldId id="640" r:id="rId249"/>
    <p:sldId id="918" r:id="rId250"/>
    <p:sldId id="994" r:id="rId251"/>
    <p:sldId id="1125" r:id="rId252"/>
    <p:sldId id="1126" r:id="rId253"/>
    <p:sldId id="1035" r:id="rId254"/>
    <p:sldId id="644" r:id="rId255"/>
    <p:sldId id="1449" r:id="rId256"/>
    <p:sldId id="1036" r:id="rId257"/>
    <p:sldId id="701" r:id="rId258"/>
    <p:sldId id="702" r:id="rId259"/>
    <p:sldId id="704" r:id="rId260"/>
    <p:sldId id="705" r:id="rId261"/>
    <p:sldId id="1066" r:id="rId262"/>
    <p:sldId id="708" r:id="rId263"/>
    <p:sldId id="709" r:id="rId264"/>
    <p:sldId id="710" r:id="rId265"/>
    <p:sldId id="711" r:id="rId266"/>
    <p:sldId id="712" r:id="rId267"/>
    <p:sldId id="905" r:id="rId268"/>
    <p:sldId id="937" r:id="rId269"/>
    <p:sldId id="940" r:id="rId270"/>
    <p:sldId id="939" r:id="rId271"/>
    <p:sldId id="941" r:id="rId272"/>
    <p:sldId id="942" r:id="rId273"/>
    <p:sldId id="938" r:id="rId274"/>
    <p:sldId id="1068" r:id="rId275"/>
    <p:sldId id="1069" r:id="rId276"/>
    <p:sldId id="1070" r:id="rId277"/>
    <p:sldId id="1037" r:id="rId278"/>
    <p:sldId id="1051" r:id="rId279"/>
    <p:sldId id="1039" r:id="rId280"/>
    <p:sldId id="1054" r:id="rId281"/>
    <p:sldId id="1055" r:id="rId282"/>
    <p:sldId id="1052" r:id="rId283"/>
    <p:sldId id="1053" r:id="rId284"/>
    <p:sldId id="1056" r:id="rId285"/>
    <p:sldId id="1059" r:id="rId286"/>
    <p:sldId id="1057" r:id="rId287"/>
    <p:sldId id="1058" r:id="rId288"/>
    <p:sldId id="765" r:id="rId289"/>
    <p:sldId id="766" r:id="rId290"/>
    <p:sldId id="767" r:id="rId291"/>
    <p:sldId id="1040" r:id="rId292"/>
    <p:sldId id="935" r:id="rId293"/>
    <p:sldId id="1041" r:id="rId294"/>
    <p:sldId id="1078" r:id="rId295"/>
    <p:sldId id="1079" r:id="rId296"/>
    <p:sldId id="1080" r:id="rId297"/>
    <p:sldId id="1082" r:id="rId298"/>
    <p:sldId id="1083" r:id="rId299"/>
    <p:sldId id="1087" r:id="rId300"/>
    <p:sldId id="1084" r:id="rId301"/>
    <p:sldId id="1085" r:id="rId302"/>
    <p:sldId id="1086" r:id="rId303"/>
    <p:sldId id="1042" r:id="rId304"/>
    <p:sldId id="907" r:id="rId305"/>
    <p:sldId id="1044" r:id="rId306"/>
    <p:sldId id="985" r:id="rId307"/>
    <p:sldId id="986" r:id="rId308"/>
    <p:sldId id="1003" r:id="rId309"/>
    <p:sldId id="1004" r:id="rId310"/>
    <p:sldId id="1005" r:id="rId311"/>
    <p:sldId id="1043" r:id="rId312"/>
    <p:sldId id="981" r:id="rId313"/>
    <p:sldId id="982" r:id="rId314"/>
    <p:sldId id="1001" r:id="rId315"/>
    <p:sldId id="995" r:id="rId316"/>
    <p:sldId id="1013" r:id="rId317"/>
    <p:sldId id="1014" r:id="rId318"/>
    <p:sldId id="1015" r:id="rId319"/>
    <p:sldId id="1009" r:id="rId320"/>
    <p:sldId id="1006" r:id="rId321"/>
    <p:sldId id="1007" r:id="rId322"/>
    <p:sldId id="1008" r:id="rId323"/>
    <p:sldId id="1471" r:id="rId324"/>
    <p:sldId id="1071" r:id="rId325"/>
    <p:sldId id="1010" r:id="rId326"/>
    <p:sldId id="1067" r:id="rId327"/>
    <p:sldId id="1065" r:id="rId328"/>
    <p:sldId id="1012" r:id="rId329"/>
    <p:sldId id="1022" r:id="rId330"/>
    <p:sldId id="1072" r:id="rId331"/>
    <p:sldId id="1045" r:id="rId332"/>
    <p:sldId id="943" r:id="rId333"/>
    <p:sldId id="944" r:id="rId334"/>
    <p:sldId id="974" r:id="rId335"/>
    <p:sldId id="975" r:id="rId336"/>
    <p:sldId id="976" r:id="rId337"/>
    <p:sldId id="1451" r:id="rId338"/>
    <p:sldId id="1459" r:id="rId339"/>
    <p:sldId id="1460" r:id="rId340"/>
    <p:sldId id="1458" r:id="rId341"/>
    <p:sldId id="1046" r:id="rId342"/>
    <p:sldId id="949" r:id="rId343"/>
    <p:sldId id="1063" r:id="rId344"/>
    <p:sldId id="1061" r:id="rId345"/>
    <p:sldId id="1064" r:id="rId346"/>
    <p:sldId id="950" r:id="rId347"/>
    <p:sldId id="951" r:id="rId348"/>
    <p:sldId id="952" r:id="rId349"/>
    <p:sldId id="953" r:id="rId350"/>
    <p:sldId id="1462" r:id="rId351"/>
    <p:sldId id="954" r:id="rId352"/>
    <p:sldId id="956" r:id="rId353"/>
    <p:sldId id="1062" r:id="rId354"/>
    <p:sldId id="989" r:id="rId355"/>
    <p:sldId id="990" r:id="rId356"/>
    <p:sldId id="988" r:id="rId357"/>
    <p:sldId id="991" r:id="rId358"/>
    <p:sldId id="1047" r:id="rId359"/>
    <p:sldId id="945" r:id="rId360"/>
    <p:sldId id="946" r:id="rId361"/>
    <p:sldId id="947" r:id="rId362"/>
    <p:sldId id="948" r:id="rId363"/>
    <p:sldId id="1049" r:id="rId364"/>
    <p:sldId id="996" r:id="rId365"/>
    <p:sldId id="997" r:id="rId366"/>
    <p:sldId id="1020" r:id="rId367"/>
    <p:sldId id="1019" r:id="rId368"/>
    <p:sldId id="1029" r:id="rId369"/>
    <p:sldId id="1031" r:id="rId370"/>
    <p:sldId id="1073" r:id="rId371"/>
    <p:sldId id="1399" r:id="rId372"/>
    <p:sldId id="1432" r:id="rId373"/>
    <p:sldId id="1433" r:id="rId374"/>
    <p:sldId id="1434" r:id="rId375"/>
    <p:sldId id="1463" r:id="rId376"/>
    <p:sldId id="1472" r:id="rId377"/>
    <p:sldId id="1473" r:id="rId378"/>
    <p:sldId id="1466" r:id="rId379"/>
    <p:sldId id="1435" r:id="rId380"/>
    <p:sldId id="1436" r:id="rId381"/>
    <p:sldId id="1437" r:id="rId382"/>
    <p:sldId id="1442" r:id="rId383"/>
    <p:sldId id="1443" r:id="rId384"/>
    <p:sldId id="1438" r:id="rId385"/>
    <p:sldId id="1439" r:id="rId386"/>
    <p:sldId id="1440" r:id="rId387"/>
    <p:sldId id="1048" r:id="rId388"/>
    <p:sldId id="964" r:id="rId389"/>
    <p:sldId id="965" r:id="rId390"/>
    <p:sldId id="966" r:id="rId391"/>
    <p:sldId id="961" r:id="rId392"/>
    <p:sldId id="967" r:id="rId393"/>
    <p:sldId id="968" r:id="rId394"/>
    <p:sldId id="969" r:id="rId395"/>
    <p:sldId id="970" r:id="rId396"/>
    <p:sldId id="1021" r:id="rId397"/>
    <p:sldId id="1032" r:id="rId398"/>
    <p:sldId id="1033" r:id="rId399"/>
    <p:sldId id="1407" r:id="rId400"/>
    <p:sldId id="1408" r:id="rId401"/>
    <p:sldId id="1409" r:id="rId402"/>
    <p:sldId id="1410" r:id="rId403"/>
    <p:sldId id="1411" r:id="rId404"/>
    <p:sldId id="1412" r:id="rId405"/>
    <p:sldId id="1413" r:id="rId406"/>
    <p:sldId id="1414" r:id="rId407"/>
    <p:sldId id="1417" r:id="rId408"/>
    <p:sldId id="1418" r:id="rId409"/>
    <p:sldId id="1419" r:id="rId410"/>
    <p:sldId id="1075" r:id="rId411"/>
    <p:sldId id="1074" r:id="rId412"/>
    <p:sldId id="1076" r:id="rId413"/>
    <p:sldId id="1050" r:id="rId414"/>
    <p:sldId id="1026" r:id="rId415"/>
    <p:sldId id="1027" r:id="rId416"/>
    <p:sldId id="1028" r:id="rId417"/>
    <p:sldId id="1034" r:id="rId418"/>
    <p:sldId id="1089" r:id="rId419"/>
    <p:sldId id="1090" r:id="rId420"/>
    <p:sldId id="1091" r:id="rId421"/>
    <p:sldId id="1092" r:id="rId422"/>
    <p:sldId id="1093" r:id="rId423"/>
    <p:sldId id="1094" r:id="rId424"/>
    <p:sldId id="1095" r:id="rId425"/>
    <p:sldId id="1096" r:id="rId426"/>
    <p:sldId id="1097" r:id="rId427"/>
    <p:sldId id="1098" r:id="rId428"/>
    <p:sldId id="1101" r:id="rId429"/>
    <p:sldId id="1102" r:id="rId430"/>
    <p:sldId id="1103" r:id="rId431"/>
    <p:sldId id="1104" r:id="rId432"/>
    <p:sldId id="1099" r:id="rId433"/>
    <p:sldId id="1100" r:id="rId434"/>
    <p:sldId id="1105" r:id="rId435"/>
    <p:sldId id="1127" r:id="rId436"/>
    <p:sldId id="1128" r:id="rId437"/>
    <p:sldId id="1129" r:id="rId438"/>
    <p:sldId id="1357" r:id="rId439"/>
    <p:sldId id="1358" r:id="rId440"/>
    <p:sldId id="1359" r:id="rId441"/>
    <p:sldId id="1360" r:id="rId442"/>
    <p:sldId id="1364" r:id="rId443"/>
    <p:sldId id="1361" r:id="rId444"/>
    <p:sldId id="1362" r:id="rId445"/>
    <p:sldId id="1363" r:id="rId446"/>
    <p:sldId id="1365" r:id="rId447"/>
    <p:sldId id="1366" r:id="rId448"/>
    <p:sldId id="1372" r:id="rId449"/>
    <p:sldId id="1373" r:id="rId450"/>
    <p:sldId id="1374" r:id="rId451"/>
    <p:sldId id="1375" r:id="rId452"/>
    <p:sldId id="1376" r:id="rId453"/>
    <p:sldId id="1380" r:id="rId454"/>
    <p:sldId id="1398" r:id="rId455"/>
    <p:sldId id="1420" r:id="rId456"/>
    <p:sldId id="1421" r:id="rId457"/>
    <p:sldId id="1422" r:id="rId458"/>
    <p:sldId id="1423" r:id="rId459"/>
    <p:sldId id="1424" r:id="rId460"/>
    <p:sldId id="1425" r:id="rId4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32" autoAdjust="0"/>
  </p:normalViewPr>
  <p:slideViewPr>
    <p:cSldViewPr snapToGrid="0">
      <p:cViewPr varScale="1">
        <p:scale>
          <a:sx n="58" d="100"/>
          <a:sy n="58" d="100"/>
        </p:scale>
        <p:origin x="91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21" Type="http://schemas.openxmlformats.org/officeDocument/2006/relationships/slide" Target="slides/slide16.xml"/><Relationship Id="rId63" Type="http://schemas.openxmlformats.org/officeDocument/2006/relationships/slide" Target="slides/slide58.xml"/><Relationship Id="rId159" Type="http://schemas.openxmlformats.org/officeDocument/2006/relationships/slide" Target="slides/slide154.xml"/><Relationship Id="rId324" Type="http://schemas.openxmlformats.org/officeDocument/2006/relationships/slide" Target="slides/slide319.xml"/><Relationship Id="rId366" Type="http://schemas.openxmlformats.org/officeDocument/2006/relationships/slide" Target="slides/slide361.xml"/><Relationship Id="rId170" Type="http://schemas.openxmlformats.org/officeDocument/2006/relationships/slide" Target="slides/slide165.xml"/><Relationship Id="rId226" Type="http://schemas.openxmlformats.org/officeDocument/2006/relationships/slide" Target="slides/slide221.xml"/><Relationship Id="rId433" Type="http://schemas.openxmlformats.org/officeDocument/2006/relationships/slide" Target="slides/slide428.xml"/><Relationship Id="rId268" Type="http://schemas.openxmlformats.org/officeDocument/2006/relationships/slide" Target="slides/slide263.xml"/><Relationship Id="rId32" Type="http://schemas.openxmlformats.org/officeDocument/2006/relationships/slide" Target="slides/slide27.xml"/><Relationship Id="rId74" Type="http://schemas.openxmlformats.org/officeDocument/2006/relationships/slide" Target="slides/slide69.xml"/><Relationship Id="rId128" Type="http://schemas.openxmlformats.org/officeDocument/2006/relationships/slide" Target="slides/slide123.xml"/><Relationship Id="rId335" Type="http://schemas.openxmlformats.org/officeDocument/2006/relationships/slide" Target="slides/slide330.xml"/><Relationship Id="rId377" Type="http://schemas.openxmlformats.org/officeDocument/2006/relationships/slide" Target="slides/slide372.xml"/><Relationship Id="rId5" Type="http://schemas.openxmlformats.org/officeDocument/2006/relationships/slideMaster" Target="slideMasters/slideMaster1.xml"/><Relationship Id="rId181" Type="http://schemas.openxmlformats.org/officeDocument/2006/relationships/slide" Target="slides/slide176.xml"/><Relationship Id="rId237" Type="http://schemas.openxmlformats.org/officeDocument/2006/relationships/slide" Target="slides/slide232.xml"/><Relationship Id="rId402" Type="http://schemas.openxmlformats.org/officeDocument/2006/relationships/slide" Target="slides/slide397.xml"/><Relationship Id="rId279" Type="http://schemas.openxmlformats.org/officeDocument/2006/relationships/slide" Target="slides/slide274.xml"/><Relationship Id="rId444" Type="http://schemas.openxmlformats.org/officeDocument/2006/relationships/slide" Target="slides/slide439.xml"/><Relationship Id="rId43" Type="http://schemas.openxmlformats.org/officeDocument/2006/relationships/slide" Target="slides/slide38.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slide" Target="slides/slide299.xml"/><Relationship Id="rId346" Type="http://schemas.openxmlformats.org/officeDocument/2006/relationships/slide" Target="slides/slide341.xml"/><Relationship Id="rId388" Type="http://schemas.openxmlformats.org/officeDocument/2006/relationships/slide" Target="slides/slide383.xml"/><Relationship Id="rId85" Type="http://schemas.openxmlformats.org/officeDocument/2006/relationships/slide" Target="slides/slide80.xml"/><Relationship Id="rId150" Type="http://schemas.openxmlformats.org/officeDocument/2006/relationships/slide" Target="slides/slide145.xml"/><Relationship Id="rId192" Type="http://schemas.openxmlformats.org/officeDocument/2006/relationships/slide" Target="slides/slide187.xml"/><Relationship Id="rId206" Type="http://schemas.openxmlformats.org/officeDocument/2006/relationships/slide" Target="slides/slide201.xml"/><Relationship Id="rId413" Type="http://schemas.openxmlformats.org/officeDocument/2006/relationships/slide" Target="slides/slide408.xml"/><Relationship Id="rId248" Type="http://schemas.openxmlformats.org/officeDocument/2006/relationships/slide" Target="slides/slide243.xml"/><Relationship Id="rId455" Type="http://schemas.openxmlformats.org/officeDocument/2006/relationships/slide" Target="slides/slide450.xml"/><Relationship Id="rId12" Type="http://schemas.openxmlformats.org/officeDocument/2006/relationships/slide" Target="slides/slide7.xml"/><Relationship Id="rId108" Type="http://schemas.openxmlformats.org/officeDocument/2006/relationships/slide" Target="slides/slide103.xml"/><Relationship Id="rId315" Type="http://schemas.openxmlformats.org/officeDocument/2006/relationships/slide" Target="slides/slide310.xml"/><Relationship Id="rId357" Type="http://schemas.openxmlformats.org/officeDocument/2006/relationships/slide" Target="slides/slide352.xml"/><Relationship Id="rId54" Type="http://schemas.openxmlformats.org/officeDocument/2006/relationships/slide" Target="slides/slide49.xml"/><Relationship Id="rId96" Type="http://schemas.openxmlformats.org/officeDocument/2006/relationships/slide" Target="slides/slide91.xml"/><Relationship Id="rId161" Type="http://schemas.openxmlformats.org/officeDocument/2006/relationships/slide" Target="slides/slide156.xml"/><Relationship Id="rId217" Type="http://schemas.openxmlformats.org/officeDocument/2006/relationships/slide" Target="slides/slide212.xml"/><Relationship Id="rId399" Type="http://schemas.openxmlformats.org/officeDocument/2006/relationships/slide" Target="slides/slide394.xml"/><Relationship Id="rId259" Type="http://schemas.openxmlformats.org/officeDocument/2006/relationships/slide" Target="slides/slide254.xml"/><Relationship Id="rId424" Type="http://schemas.openxmlformats.org/officeDocument/2006/relationships/slide" Target="slides/slide419.xml"/><Relationship Id="rId466" Type="http://schemas.openxmlformats.org/officeDocument/2006/relationships/tableStyles" Target="tableStyles.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326" Type="http://schemas.openxmlformats.org/officeDocument/2006/relationships/slide" Target="slides/slide321.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368" Type="http://schemas.openxmlformats.org/officeDocument/2006/relationships/slide" Target="slides/slide363.xml"/><Relationship Id="rId389" Type="http://schemas.openxmlformats.org/officeDocument/2006/relationships/slide" Target="slides/slide384.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414" Type="http://schemas.openxmlformats.org/officeDocument/2006/relationships/slide" Target="slides/slide409.xml"/><Relationship Id="rId435" Type="http://schemas.openxmlformats.org/officeDocument/2006/relationships/slide" Target="slides/slide430.xml"/><Relationship Id="rId456" Type="http://schemas.openxmlformats.org/officeDocument/2006/relationships/slide" Target="slides/slide451.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16" Type="http://schemas.openxmlformats.org/officeDocument/2006/relationships/slide" Target="slides/slide311.xml"/><Relationship Id="rId337" Type="http://schemas.openxmlformats.org/officeDocument/2006/relationships/slide" Target="slides/slide332.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358" Type="http://schemas.openxmlformats.org/officeDocument/2006/relationships/slide" Target="slides/slide353.xml"/><Relationship Id="rId379" Type="http://schemas.openxmlformats.org/officeDocument/2006/relationships/slide" Target="slides/slide374.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390" Type="http://schemas.openxmlformats.org/officeDocument/2006/relationships/slide" Target="slides/slide385.xml"/><Relationship Id="rId404" Type="http://schemas.openxmlformats.org/officeDocument/2006/relationships/slide" Target="slides/slide399.xml"/><Relationship Id="rId425" Type="http://schemas.openxmlformats.org/officeDocument/2006/relationships/slide" Target="slides/slide420.xml"/><Relationship Id="rId446" Type="http://schemas.openxmlformats.org/officeDocument/2006/relationships/slide" Target="slides/slide441.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slide" Target="slides/slide30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327" Type="http://schemas.openxmlformats.org/officeDocument/2006/relationships/slide" Target="slides/slide322.xml"/><Relationship Id="rId348" Type="http://schemas.openxmlformats.org/officeDocument/2006/relationships/slide" Target="slides/slide343.xml"/><Relationship Id="rId369" Type="http://schemas.openxmlformats.org/officeDocument/2006/relationships/slide" Target="slides/slide364.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380" Type="http://schemas.openxmlformats.org/officeDocument/2006/relationships/slide" Target="slides/slide375.xml"/><Relationship Id="rId415" Type="http://schemas.openxmlformats.org/officeDocument/2006/relationships/slide" Target="slides/slide410.xml"/><Relationship Id="rId436" Type="http://schemas.openxmlformats.org/officeDocument/2006/relationships/slide" Target="slides/slide431.xml"/><Relationship Id="rId457" Type="http://schemas.openxmlformats.org/officeDocument/2006/relationships/slide" Target="slides/slide452.xml"/><Relationship Id="rId240" Type="http://schemas.openxmlformats.org/officeDocument/2006/relationships/slide" Target="slides/slide235.xml"/><Relationship Id="rId261" Type="http://schemas.openxmlformats.org/officeDocument/2006/relationships/slide" Target="slides/slide256.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282" Type="http://schemas.openxmlformats.org/officeDocument/2006/relationships/slide" Target="slides/slide277.xml"/><Relationship Id="rId317" Type="http://schemas.openxmlformats.org/officeDocument/2006/relationships/slide" Target="slides/slide312.xml"/><Relationship Id="rId338" Type="http://schemas.openxmlformats.org/officeDocument/2006/relationships/slide" Target="slides/slide333.xml"/><Relationship Id="rId359" Type="http://schemas.openxmlformats.org/officeDocument/2006/relationships/slide" Target="slides/slide354.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370" Type="http://schemas.openxmlformats.org/officeDocument/2006/relationships/slide" Target="slides/slide365.xml"/><Relationship Id="rId391" Type="http://schemas.openxmlformats.org/officeDocument/2006/relationships/slide" Target="slides/slide386.xml"/><Relationship Id="rId405" Type="http://schemas.openxmlformats.org/officeDocument/2006/relationships/slide" Target="slides/slide400.xml"/><Relationship Id="rId426" Type="http://schemas.openxmlformats.org/officeDocument/2006/relationships/slide" Target="slides/slide421.xml"/><Relationship Id="rId447" Type="http://schemas.openxmlformats.org/officeDocument/2006/relationships/slide" Target="slides/slide442.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72" Type="http://schemas.openxmlformats.org/officeDocument/2006/relationships/slide" Target="slides/slide267.xml"/><Relationship Id="rId293" Type="http://schemas.openxmlformats.org/officeDocument/2006/relationships/slide" Target="slides/slide288.xml"/><Relationship Id="rId307" Type="http://schemas.openxmlformats.org/officeDocument/2006/relationships/slide" Target="slides/slide302.xml"/><Relationship Id="rId328" Type="http://schemas.openxmlformats.org/officeDocument/2006/relationships/slide" Target="slides/slide323.xml"/><Relationship Id="rId349" Type="http://schemas.openxmlformats.org/officeDocument/2006/relationships/slide" Target="slides/slide344.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360" Type="http://schemas.openxmlformats.org/officeDocument/2006/relationships/slide" Target="slides/slide355.xml"/><Relationship Id="rId381" Type="http://schemas.openxmlformats.org/officeDocument/2006/relationships/slide" Target="slides/slide376.xml"/><Relationship Id="rId416" Type="http://schemas.openxmlformats.org/officeDocument/2006/relationships/slide" Target="slides/slide411.xml"/><Relationship Id="rId220" Type="http://schemas.openxmlformats.org/officeDocument/2006/relationships/slide" Target="slides/slide215.xml"/><Relationship Id="rId241" Type="http://schemas.openxmlformats.org/officeDocument/2006/relationships/slide" Target="slides/slide236.xml"/><Relationship Id="rId437" Type="http://schemas.openxmlformats.org/officeDocument/2006/relationships/slide" Target="slides/slide432.xml"/><Relationship Id="rId458" Type="http://schemas.openxmlformats.org/officeDocument/2006/relationships/slide" Target="slides/slide45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262" Type="http://schemas.openxmlformats.org/officeDocument/2006/relationships/slide" Target="slides/slide257.xml"/><Relationship Id="rId283" Type="http://schemas.openxmlformats.org/officeDocument/2006/relationships/slide" Target="slides/slide278.xml"/><Relationship Id="rId318" Type="http://schemas.openxmlformats.org/officeDocument/2006/relationships/slide" Target="slides/slide313.xml"/><Relationship Id="rId339" Type="http://schemas.openxmlformats.org/officeDocument/2006/relationships/slide" Target="slides/slide334.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350" Type="http://schemas.openxmlformats.org/officeDocument/2006/relationships/slide" Target="slides/slide345.xml"/><Relationship Id="rId371" Type="http://schemas.openxmlformats.org/officeDocument/2006/relationships/slide" Target="slides/slide366.xml"/><Relationship Id="rId406" Type="http://schemas.openxmlformats.org/officeDocument/2006/relationships/slide" Target="slides/slide401.xml"/><Relationship Id="rId9" Type="http://schemas.openxmlformats.org/officeDocument/2006/relationships/slide" Target="slides/slide4.xml"/><Relationship Id="rId210" Type="http://schemas.openxmlformats.org/officeDocument/2006/relationships/slide" Target="slides/slide205.xml"/><Relationship Id="rId392" Type="http://schemas.openxmlformats.org/officeDocument/2006/relationships/slide" Target="slides/slide387.xml"/><Relationship Id="rId427" Type="http://schemas.openxmlformats.org/officeDocument/2006/relationships/slide" Target="slides/slide422.xml"/><Relationship Id="rId448" Type="http://schemas.openxmlformats.org/officeDocument/2006/relationships/slide" Target="slides/slide44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308" Type="http://schemas.openxmlformats.org/officeDocument/2006/relationships/slide" Target="slides/slide303.xml"/><Relationship Id="rId329" Type="http://schemas.openxmlformats.org/officeDocument/2006/relationships/slide" Target="slides/slide324.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340" Type="http://schemas.openxmlformats.org/officeDocument/2006/relationships/slide" Target="slides/slide335.xml"/><Relationship Id="rId361" Type="http://schemas.openxmlformats.org/officeDocument/2006/relationships/slide" Target="slides/slide356.xml"/><Relationship Id="rId196" Type="http://schemas.openxmlformats.org/officeDocument/2006/relationships/slide" Target="slides/slide191.xml"/><Relationship Id="rId200" Type="http://schemas.openxmlformats.org/officeDocument/2006/relationships/slide" Target="slides/slide195.xml"/><Relationship Id="rId382" Type="http://schemas.openxmlformats.org/officeDocument/2006/relationships/slide" Target="slides/slide377.xml"/><Relationship Id="rId417" Type="http://schemas.openxmlformats.org/officeDocument/2006/relationships/slide" Target="slides/slide412.xml"/><Relationship Id="rId438" Type="http://schemas.openxmlformats.org/officeDocument/2006/relationships/slide" Target="slides/slide433.xml"/><Relationship Id="rId459" Type="http://schemas.openxmlformats.org/officeDocument/2006/relationships/slide" Target="slides/slide454.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19" Type="http://schemas.openxmlformats.org/officeDocument/2006/relationships/slide" Target="slides/slide314.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330" Type="http://schemas.openxmlformats.org/officeDocument/2006/relationships/slide" Target="slides/slide325.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351" Type="http://schemas.openxmlformats.org/officeDocument/2006/relationships/slide" Target="slides/slide346.xml"/><Relationship Id="rId372" Type="http://schemas.openxmlformats.org/officeDocument/2006/relationships/slide" Target="slides/slide367.xml"/><Relationship Id="rId393" Type="http://schemas.openxmlformats.org/officeDocument/2006/relationships/slide" Target="slides/slide388.xml"/><Relationship Id="rId407" Type="http://schemas.openxmlformats.org/officeDocument/2006/relationships/slide" Target="slides/slide402.xml"/><Relationship Id="rId428" Type="http://schemas.openxmlformats.org/officeDocument/2006/relationships/slide" Target="slides/slide423.xml"/><Relationship Id="rId449" Type="http://schemas.openxmlformats.org/officeDocument/2006/relationships/slide" Target="slides/slide444.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309" Type="http://schemas.openxmlformats.org/officeDocument/2006/relationships/slide" Target="slides/slide304.xml"/><Relationship Id="rId460" Type="http://schemas.openxmlformats.org/officeDocument/2006/relationships/slide" Target="slides/slide45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320" Type="http://schemas.openxmlformats.org/officeDocument/2006/relationships/slide" Target="slides/slide315.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341" Type="http://schemas.openxmlformats.org/officeDocument/2006/relationships/slide" Target="slides/slide336.xml"/><Relationship Id="rId362" Type="http://schemas.openxmlformats.org/officeDocument/2006/relationships/slide" Target="slides/slide357.xml"/><Relationship Id="rId383" Type="http://schemas.openxmlformats.org/officeDocument/2006/relationships/slide" Target="slides/slide378.xml"/><Relationship Id="rId418" Type="http://schemas.openxmlformats.org/officeDocument/2006/relationships/slide" Target="slides/slide413.xml"/><Relationship Id="rId439" Type="http://schemas.openxmlformats.org/officeDocument/2006/relationships/slide" Target="slides/slide434.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450" Type="http://schemas.openxmlformats.org/officeDocument/2006/relationships/slide" Target="slides/slide445.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310" Type="http://schemas.openxmlformats.org/officeDocument/2006/relationships/slide" Target="slides/slide305.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331" Type="http://schemas.openxmlformats.org/officeDocument/2006/relationships/slide" Target="slides/slide326.xml"/><Relationship Id="rId352" Type="http://schemas.openxmlformats.org/officeDocument/2006/relationships/slide" Target="slides/slide347.xml"/><Relationship Id="rId373" Type="http://schemas.openxmlformats.org/officeDocument/2006/relationships/slide" Target="slides/slide368.xml"/><Relationship Id="rId394" Type="http://schemas.openxmlformats.org/officeDocument/2006/relationships/slide" Target="slides/slide389.xml"/><Relationship Id="rId408" Type="http://schemas.openxmlformats.org/officeDocument/2006/relationships/slide" Target="slides/slide403.xml"/><Relationship Id="rId429" Type="http://schemas.openxmlformats.org/officeDocument/2006/relationships/slide" Target="slides/slide424.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440" Type="http://schemas.openxmlformats.org/officeDocument/2006/relationships/slide" Target="slides/slide435.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461" Type="http://schemas.openxmlformats.org/officeDocument/2006/relationships/slide" Target="slides/slide456.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321" Type="http://schemas.openxmlformats.org/officeDocument/2006/relationships/slide" Target="slides/slide316.xml"/><Relationship Id="rId342" Type="http://schemas.openxmlformats.org/officeDocument/2006/relationships/slide" Target="slides/slide337.xml"/><Relationship Id="rId363" Type="http://schemas.openxmlformats.org/officeDocument/2006/relationships/slide" Target="slides/slide358.xml"/><Relationship Id="rId384" Type="http://schemas.openxmlformats.org/officeDocument/2006/relationships/slide" Target="slides/slide379.xml"/><Relationship Id="rId419" Type="http://schemas.openxmlformats.org/officeDocument/2006/relationships/slide" Target="slides/slide414.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430" Type="http://schemas.openxmlformats.org/officeDocument/2006/relationships/slide" Target="slides/slide425.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451" Type="http://schemas.openxmlformats.org/officeDocument/2006/relationships/slide" Target="slides/slide446.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311" Type="http://schemas.openxmlformats.org/officeDocument/2006/relationships/slide" Target="slides/slide306.xml"/><Relationship Id="rId332" Type="http://schemas.openxmlformats.org/officeDocument/2006/relationships/slide" Target="slides/slide327.xml"/><Relationship Id="rId353" Type="http://schemas.openxmlformats.org/officeDocument/2006/relationships/slide" Target="slides/slide348.xml"/><Relationship Id="rId374" Type="http://schemas.openxmlformats.org/officeDocument/2006/relationships/slide" Target="slides/slide369.xml"/><Relationship Id="rId395" Type="http://schemas.openxmlformats.org/officeDocument/2006/relationships/slide" Target="slides/slide390.xml"/><Relationship Id="rId409" Type="http://schemas.openxmlformats.org/officeDocument/2006/relationships/slide" Target="slides/slide404.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420" Type="http://schemas.openxmlformats.org/officeDocument/2006/relationships/slide" Target="slides/slide415.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 Id="rId441" Type="http://schemas.openxmlformats.org/officeDocument/2006/relationships/slide" Target="slides/slide436.xml"/><Relationship Id="rId462" Type="http://schemas.openxmlformats.org/officeDocument/2006/relationships/notesMaster" Target="notesMasters/notesMaster1.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 Id="rId322" Type="http://schemas.openxmlformats.org/officeDocument/2006/relationships/slide" Target="slides/slide317.xml"/><Relationship Id="rId343" Type="http://schemas.openxmlformats.org/officeDocument/2006/relationships/slide" Target="slides/slide338.xml"/><Relationship Id="rId364" Type="http://schemas.openxmlformats.org/officeDocument/2006/relationships/slide" Target="slides/slide359.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385" Type="http://schemas.openxmlformats.org/officeDocument/2006/relationships/slide" Target="slides/slide380.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266" Type="http://schemas.openxmlformats.org/officeDocument/2006/relationships/slide" Target="slides/slide261.xml"/><Relationship Id="rId287" Type="http://schemas.openxmlformats.org/officeDocument/2006/relationships/slide" Target="slides/slide282.xml"/><Relationship Id="rId410" Type="http://schemas.openxmlformats.org/officeDocument/2006/relationships/slide" Target="slides/slide405.xml"/><Relationship Id="rId431" Type="http://schemas.openxmlformats.org/officeDocument/2006/relationships/slide" Target="slides/slide426.xml"/><Relationship Id="rId452" Type="http://schemas.openxmlformats.org/officeDocument/2006/relationships/slide" Target="slides/slide447.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312" Type="http://schemas.openxmlformats.org/officeDocument/2006/relationships/slide" Target="slides/slide307.xml"/><Relationship Id="rId333" Type="http://schemas.openxmlformats.org/officeDocument/2006/relationships/slide" Target="slides/slide328.xml"/><Relationship Id="rId354" Type="http://schemas.openxmlformats.org/officeDocument/2006/relationships/slide" Target="slides/slide349.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75" Type="http://schemas.openxmlformats.org/officeDocument/2006/relationships/slide" Target="slides/slide370.xml"/><Relationship Id="rId396" Type="http://schemas.openxmlformats.org/officeDocument/2006/relationships/slide" Target="slides/slide391.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 Id="rId400" Type="http://schemas.openxmlformats.org/officeDocument/2006/relationships/slide" Target="slides/slide395.xml"/><Relationship Id="rId421" Type="http://schemas.openxmlformats.org/officeDocument/2006/relationships/slide" Target="slides/slide416.xml"/><Relationship Id="rId442" Type="http://schemas.openxmlformats.org/officeDocument/2006/relationships/slide" Target="slides/slide437.xml"/><Relationship Id="rId463" Type="http://schemas.openxmlformats.org/officeDocument/2006/relationships/presProps" Target="presProps.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302" Type="http://schemas.openxmlformats.org/officeDocument/2006/relationships/slide" Target="slides/slide297.xml"/><Relationship Id="rId323" Type="http://schemas.openxmlformats.org/officeDocument/2006/relationships/slide" Target="slides/slide318.xml"/><Relationship Id="rId344" Type="http://schemas.openxmlformats.org/officeDocument/2006/relationships/slide" Target="slides/slide339.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365" Type="http://schemas.openxmlformats.org/officeDocument/2006/relationships/slide" Target="slides/slide360.xml"/><Relationship Id="rId386" Type="http://schemas.openxmlformats.org/officeDocument/2006/relationships/slide" Target="slides/slide381.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411" Type="http://schemas.openxmlformats.org/officeDocument/2006/relationships/slide" Target="slides/slide406.xml"/><Relationship Id="rId432" Type="http://schemas.openxmlformats.org/officeDocument/2006/relationships/slide" Target="slides/slide427.xml"/><Relationship Id="rId453" Type="http://schemas.openxmlformats.org/officeDocument/2006/relationships/slide" Target="slides/slide448.xml"/><Relationship Id="rId106" Type="http://schemas.openxmlformats.org/officeDocument/2006/relationships/slide" Target="slides/slide101.xml"/><Relationship Id="rId127" Type="http://schemas.openxmlformats.org/officeDocument/2006/relationships/slide" Target="slides/slide122.xml"/><Relationship Id="rId313" Type="http://schemas.openxmlformats.org/officeDocument/2006/relationships/slide" Target="slides/slide308.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334" Type="http://schemas.openxmlformats.org/officeDocument/2006/relationships/slide" Target="slides/slide329.xml"/><Relationship Id="rId355" Type="http://schemas.openxmlformats.org/officeDocument/2006/relationships/slide" Target="slides/slide350.xml"/><Relationship Id="rId376" Type="http://schemas.openxmlformats.org/officeDocument/2006/relationships/slide" Target="slides/slide371.xml"/><Relationship Id="rId397" Type="http://schemas.openxmlformats.org/officeDocument/2006/relationships/slide" Target="slides/slide392.xml"/><Relationship Id="rId4" Type="http://schemas.openxmlformats.org/officeDocument/2006/relationships/customXml" Target="../customXml/item4.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401" Type="http://schemas.openxmlformats.org/officeDocument/2006/relationships/slide" Target="slides/slide396.xml"/><Relationship Id="rId422" Type="http://schemas.openxmlformats.org/officeDocument/2006/relationships/slide" Target="slides/slide417.xml"/><Relationship Id="rId443" Type="http://schemas.openxmlformats.org/officeDocument/2006/relationships/slide" Target="slides/slide438.xml"/><Relationship Id="rId464" Type="http://schemas.openxmlformats.org/officeDocument/2006/relationships/viewProps" Target="viewProps.xml"/><Relationship Id="rId303" Type="http://schemas.openxmlformats.org/officeDocument/2006/relationships/slide" Target="slides/slide298.xml"/><Relationship Id="rId42" Type="http://schemas.openxmlformats.org/officeDocument/2006/relationships/slide" Target="slides/slide37.xml"/><Relationship Id="rId84" Type="http://schemas.openxmlformats.org/officeDocument/2006/relationships/slide" Target="slides/slide79.xml"/><Relationship Id="rId138" Type="http://schemas.openxmlformats.org/officeDocument/2006/relationships/slide" Target="slides/slide133.xml"/><Relationship Id="rId345" Type="http://schemas.openxmlformats.org/officeDocument/2006/relationships/slide" Target="slides/slide340.xml"/><Relationship Id="rId387" Type="http://schemas.openxmlformats.org/officeDocument/2006/relationships/slide" Target="slides/slide382.xml"/><Relationship Id="rId191" Type="http://schemas.openxmlformats.org/officeDocument/2006/relationships/slide" Target="slides/slide186.xml"/><Relationship Id="rId205" Type="http://schemas.openxmlformats.org/officeDocument/2006/relationships/slide" Target="slides/slide200.xml"/><Relationship Id="rId247" Type="http://schemas.openxmlformats.org/officeDocument/2006/relationships/slide" Target="slides/slide242.xml"/><Relationship Id="rId412" Type="http://schemas.openxmlformats.org/officeDocument/2006/relationships/slide" Target="slides/slide407.xml"/><Relationship Id="rId107" Type="http://schemas.openxmlformats.org/officeDocument/2006/relationships/slide" Target="slides/slide102.xml"/><Relationship Id="rId289" Type="http://schemas.openxmlformats.org/officeDocument/2006/relationships/slide" Target="slides/slide284.xml"/><Relationship Id="rId454" Type="http://schemas.openxmlformats.org/officeDocument/2006/relationships/slide" Target="slides/slide449.xml"/><Relationship Id="rId11" Type="http://schemas.openxmlformats.org/officeDocument/2006/relationships/slide" Target="slides/slide6.xml"/><Relationship Id="rId53" Type="http://schemas.openxmlformats.org/officeDocument/2006/relationships/slide" Target="slides/slide48.xml"/><Relationship Id="rId149" Type="http://schemas.openxmlformats.org/officeDocument/2006/relationships/slide" Target="slides/slide144.xml"/><Relationship Id="rId314" Type="http://schemas.openxmlformats.org/officeDocument/2006/relationships/slide" Target="slides/slide309.xml"/><Relationship Id="rId356" Type="http://schemas.openxmlformats.org/officeDocument/2006/relationships/slide" Target="slides/slide351.xml"/><Relationship Id="rId398" Type="http://schemas.openxmlformats.org/officeDocument/2006/relationships/slide" Target="slides/slide393.xml"/><Relationship Id="rId95" Type="http://schemas.openxmlformats.org/officeDocument/2006/relationships/slide" Target="slides/slide90.xml"/><Relationship Id="rId160" Type="http://schemas.openxmlformats.org/officeDocument/2006/relationships/slide" Target="slides/slide155.xml"/><Relationship Id="rId216" Type="http://schemas.openxmlformats.org/officeDocument/2006/relationships/slide" Target="slides/slide211.xml"/><Relationship Id="rId423" Type="http://schemas.openxmlformats.org/officeDocument/2006/relationships/slide" Target="slides/slide418.xml"/><Relationship Id="rId258" Type="http://schemas.openxmlformats.org/officeDocument/2006/relationships/slide" Target="slides/slide253.xml"/><Relationship Id="rId465" Type="http://schemas.openxmlformats.org/officeDocument/2006/relationships/theme" Target="theme/theme1.xml"/><Relationship Id="rId22" Type="http://schemas.openxmlformats.org/officeDocument/2006/relationships/slide" Target="slides/slide17.xml"/><Relationship Id="rId64" Type="http://schemas.openxmlformats.org/officeDocument/2006/relationships/slide" Target="slides/slide59.xml"/><Relationship Id="rId118" Type="http://schemas.openxmlformats.org/officeDocument/2006/relationships/slide" Target="slides/slide113.xml"/><Relationship Id="rId325" Type="http://schemas.openxmlformats.org/officeDocument/2006/relationships/slide" Target="slides/slide320.xml"/><Relationship Id="rId367" Type="http://schemas.openxmlformats.org/officeDocument/2006/relationships/slide" Target="slides/slide362.xml"/><Relationship Id="rId171" Type="http://schemas.openxmlformats.org/officeDocument/2006/relationships/slide" Target="slides/slide166.xml"/><Relationship Id="rId227" Type="http://schemas.openxmlformats.org/officeDocument/2006/relationships/slide" Target="slides/slide222.xml"/><Relationship Id="rId269" Type="http://schemas.openxmlformats.org/officeDocument/2006/relationships/slide" Target="slides/slide264.xml"/><Relationship Id="rId434" Type="http://schemas.openxmlformats.org/officeDocument/2006/relationships/slide" Target="slides/slide429.xml"/><Relationship Id="rId33" Type="http://schemas.openxmlformats.org/officeDocument/2006/relationships/slide" Target="slides/slide28.xml"/><Relationship Id="rId129" Type="http://schemas.openxmlformats.org/officeDocument/2006/relationships/slide" Target="slides/slide124.xml"/><Relationship Id="rId280" Type="http://schemas.openxmlformats.org/officeDocument/2006/relationships/slide" Target="slides/slide275.xml"/><Relationship Id="rId336" Type="http://schemas.openxmlformats.org/officeDocument/2006/relationships/slide" Target="slides/slide331.xml"/><Relationship Id="rId75" Type="http://schemas.openxmlformats.org/officeDocument/2006/relationships/slide" Target="slides/slide70.xml"/><Relationship Id="rId140" Type="http://schemas.openxmlformats.org/officeDocument/2006/relationships/slide" Target="slides/slide135.xml"/><Relationship Id="rId182" Type="http://schemas.openxmlformats.org/officeDocument/2006/relationships/slide" Target="slides/slide177.xml"/><Relationship Id="rId378" Type="http://schemas.openxmlformats.org/officeDocument/2006/relationships/slide" Target="slides/slide373.xml"/><Relationship Id="rId403" Type="http://schemas.openxmlformats.org/officeDocument/2006/relationships/slide" Target="slides/slide398.xml"/><Relationship Id="rId6" Type="http://schemas.openxmlformats.org/officeDocument/2006/relationships/slide" Target="slides/slide1.xml"/><Relationship Id="rId238" Type="http://schemas.openxmlformats.org/officeDocument/2006/relationships/slide" Target="slides/slide233.xml"/><Relationship Id="rId445" Type="http://schemas.openxmlformats.org/officeDocument/2006/relationships/slide" Target="slides/slide440.xml"/><Relationship Id="rId291" Type="http://schemas.openxmlformats.org/officeDocument/2006/relationships/slide" Target="slides/slide286.xml"/><Relationship Id="rId305" Type="http://schemas.openxmlformats.org/officeDocument/2006/relationships/slide" Target="slides/slide300.xml"/><Relationship Id="rId347" Type="http://schemas.openxmlformats.org/officeDocument/2006/relationships/slide" Target="slides/slide3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0841A-55C9-4CB9-BF39-10CBD830FF58}" type="datetimeFigureOut">
              <a:rPr lang="en-US" smtClean="0"/>
              <a:t>12/23/2019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67679-5F33-418A-8777-9F241701AC39}" type="slidenum">
              <a:rPr lang="en-US" smtClean="0"/>
              <a:t>‹#›</a:t>
            </a:fld>
            <a:endParaRPr lang="en-US"/>
          </a:p>
        </p:txBody>
      </p:sp>
    </p:spTree>
    <p:extLst>
      <p:ext uri="{BB962C8B-B14F-4D97-AF65-F5344CB8AC3E}">
        <p14:creationId xmlns:p14="http://schemas.microsoft.com/office/powerpoint/2010/main" val="48788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2" name="Straight Connector 21"/>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1116457" y="656810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0">
                <a:solidFill>
                  <a:schemeClr val="tx1">
                    <a:lumMod val="50000"/>
                    <a:lumOff val="50000"/>
                  </a:schemeClr>
                </a:solidFill>
                <a:latin typeface="Arial" pitchFamily="34" charset="0"/>
                <a:cs typeface="Arial" pitchFamily="34" charset="0"/>
              </a:rPr>
              <a:t>© 2019</a:t>
            </a:r>
            <a:r>
              <a:rPr lang="en-US" altLang="en-US" sz="800" b="0" baseline="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algn="l" defTabSz="1216185" rtl="0" eaLnBrk="1" latinLnBrk="0" hangingPunct="1">
              <a:spcBef>
                <a:spcPts val="0"/>
              </a:spcBef>
              <a:spcAft>
                <a:spcPts val="798"/>
              </a:spcAft>
              <a:buClr>
                <a:schemeClr val="tx2"/>
              </a:buClr>
              <a:defRPr lang="en-US" sz="2660" b="1" kern="1200" smtClean="0">
                <a:solidFill>
                  <a:schemeClr val="tx1"/>
                </a:solidFill>
                <a:latin typeface="Arial" pitchFamily="34" charset="0"/>
                <a:ea typeface="Verdana" pitchFamily="34" charset="0"/>
                <a:cs typeface="Arial"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118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Arial" pitchFamily="34" charset="0"/>
                <a:cs typeface="Times New Roman" pitchFamily="18"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3" name="TextBox 12">
            <a:extLst>
              <a:ext uri="{FF2B5EF4-FFF2-40B4-BE49-F238E27FC236}">
                <a16:creationId xmlns:a16="http://schemas.microsoft.com/office/drawing/2014/main" id="{BF1D9E33-DF0A-4F22-A776-BD2A738E4ABE}"/>
              </a:ext>
            </a:extLst>
          </p:cNvPr>
          <p:cNvSpPr txBox="1"/>
          <p:nvPr userDrawn="1"/>
        </p:nvSpPr>
        <p:spPr>
          <a:xfrm>
            <a:off x="9841523"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4" name="Picture 13">
            <a:extLst>
              <a:ext uri="{FF2B5EF4-FFF2-40B4-BE49-F238E27FC236}">
                <a16:creationId xmlns:a16="http://schemas.microsoft.com/office/drawing/2014/main" id="{A241DE5F-970E-4BD9-80BB-E93A3114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8" name="Footer Placeholder 4">
            <a:extLst>
              <a:ext uri="{FF2B5EF4-FFF2-40B4-BE49-F238E27FC236}">
                <a16:creationId xmlns:a16="http://schemas.microsoft.com/office/drawing/2014/main" id="{D9402E9C-BD42-4CBC-B8DB-6DD8E327B3E0}"/>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AEDCC4-6D38-465B-B49A-7AF26D66809D}"/>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57200" y="1162058"/>
            <a:ext cx="11391900" cy="24471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4" name="Footer Placeholder 4">
            <a:extLst>
              <a:ext uri="{FF2B5EF4-FFF2-40B4-BE49-F238E27FC236}">
                <a16:creationId xmlns:a16="http://schemas.microsoft.com/office/drawing/2014/main" id="{37372B85-3FD3-4851-8934-DDF405A5FEBD}"/>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386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697079-05C2-487B-BD8F-373075246ED9}"/>
              </a:ext>
            </a:extLst>
          </p:cNvPr>
          <p:cNvSpPr txBox="1"/>
          <p:nvPr userDrawn="1"/>
        </p:nvSpPr>
        <p:spPr>
          <a:xfrm>
            <a:off x="10053053"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Tree>
    <p:extLst>
      <p:ext uri="{BB962C8B-B14F-4D97-AF65-F5344CB8AC3E}">
        <p14:creationId xmlns:p14="http://schemas.microsoft.com/office/powerpoint/2010/main" val="42341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15815" y="1162058"/>
            <a:ext cx="11333285" cy="30332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dirty="0">
                <a:solidFill>
                  <a:schemeClr val="tx1">
                    <a:lumMod val="50000"/>
                    <a:lumOff val="50000"/>
                  </a:schemeClr>
                </a:solidFill>
              </a:rPr>
              <a:t>Learn and share more about MITRE, FFRDCs,</a:t>
            </a:r>
            <a:br>
              <a:rPr lang="en-US" dirty="0">
                <a:solidFill>
                  <a:schemeClr val="tx1">
                    <a:lumMod val="50000"/>
                    <a:lumOff val="50000"/>
                  </a:schemeClr>
                </a:solidFill>
              </a:rPr>
            </a:br>
            <a:r>
              <a:rPr lang="en-US" dirty="0">
                <a:solidFill>
                  <a:schemeClr val="tx1">
                    <a:lumMod val="50000"/>
                    <a:lumOff val="50000"/>
                  </a:schemeClr>
                </a:solidFill>
              </a:rPr>
              <a:t>and our unique value at </a:t>
            </a:r>
            <a:r>
              <a:rPr lang="en-US" u="sng" dirty="0">
                <a:solidFill>
                  <a:schemeClr val="tx1">
                    <a:lumMod val="50000"/>
                    <a:lumOff val="50000"/>
                  </a:schemeClr>
                </a:solidFill>
                <a:hlinkClick r:id="rId12"/>
              </a:rPr>
              <a:t>www.mitre.org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a:t>Third level</a:t>
            </a:r>
          </a:p>
          <a:p>
            <a:pPr marL="1451685" lvl="3" indent="-308269" defTabSz="1216185">
              <a:spcBef>
                <a:spcPts val="0"/>
              </a:spcBef>
              <a:spcAft>
                <a:spcPts val="798"/>
              </a:spcAft>
              <a:buClr>
                <a:schemeClr val="tx2"/>
              </a:buClr>
              <a:buSzPct val="110000"/>
              <a:buFont typeface="Wingdings" pitchFamily="2" charset="2"/>
              <a:buChar char="§"/>
            </a:pPr>
            <a:r>
              <a:rPr lang="en-US"/>
              <a:t>Fourth level</a:t>
            </a:r>
          </a:p>
          <a:p>
            <a:pPr marL="1908885" lvl="4" indent="-308269" defTabSz="1216185">
              <a:spcBef>
                <a:spcPts val="0"/>
              </a:spcBef>
              <a:spcAft>
                <a:spcPts val="798"/>
              </a:spcAft>
              <a:buClr>
                <a:schemeClr val="tx2"/>
              </a:buClr>
              <a:buSzPct val="110000"/>
              <a:buFont typeface="Wingdings" pitchFamily="2" charset="2"/>
              <a:buChar char="§"/>
            </a:pPr>
            <a:r>
              <a:rPr lang="en-US"/>
              <a:t>Fifth level</a:t>
            </a:r>
            <a:endParaRPr lang="en-US" dirty="0"/>
          </a:p>
        </p:txBody>
      </p:sp>
      <p:sp>
        <p:nvSpPr>
          <p:cNvPr id="5" name="Footer Placeholder 4">
            <a:extLst>
              <a:ext uri="{FF2B5EF4-FFF2-40B4-BE49-F238E27FC236}">
                <a16:creationId xmlns:a16="http://schemas.microsoft.com/office/drawing/2014/main" id="{0BFB014C-8519-4FF8-8586-D4137994061A}"/>
              </a:ext>
            </a:extLst>
          </p:cNvPr>
          <p:cNvSpPr>
            <a:spLocks noGrp="1"/>
          </p:cNvSpPr>
          <p:nvPr>
            <p:ph type="ftr" sz="quarter" idx="3"/>
          </p:nvPr>
        </p:nvSpPr>
        <p:spPr>
          <a:xfrm>
            <a:off x="616448" y="6561013"/>
            <a:ext cx="7536952" cy="196850"/>
          </a:xfrm>
          <a:prstGeom prst="rect">
            <a:avLst/>
          </a:prstGeom>
        </p:spPr>
        <p:txBody>
          <a:bodyPr vert="horz" lIns="0" tIns="0" rIns="0" bIns="0" rtlCol="0" anchor="ctr"/>
          <a:lstStyle>
            <a:lvl1pPr algn="ctr">
              <a:defRPr sz="800">
                <a:solidFill>
                  <a:schemeClr val="tx1">
                    <a:tint val="75000"/>
                  </a:schemeClr>
                </a:solidFill>
              </a:defRPr>
            </a:lvl1pPr>
          </a:lstStyle>
          <a:p>
            <a:pPr algn="l"/>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2" name="Straight Connector 11" descr="Artifact">
            <a:extLst>
              <a:ext uri="{FF2B5EF4-FFF2-40B4-BE49-F238E27FC236}">
                <a16:creationId xmlns:a16="http://schemas.microsoft.com/office/drawing/2014/main" id="{DC069472-29C7-4CEC-83B3-DFDBE2BD327E}"/>
              </a:ext>
            </a:extLst>
          </p:cNvPr>
          <p:cNvCxnSpPr>
            <a:cxnSpLocks/>
          </p:cNvCxnSpPr>
          <p:nvPr/>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FFD758E3-BDA8-483C-A1E5-AE458E56D991}"/>
              </a:ext>
            </a:extLst>
          </p:cNvPr>
          <p:cNvSpPr txBox="1"/>
          <p:nvPr userDrawn="1"/>
        </p:nvSpPr>
        <p:spPr>
          <a:xfrm>
            <a:off x="9947031"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9" name="Picture 18">
            <a:extLst>
              <a:ext uri="{FF2B5EF4-FFF2-40B4-BE49-F238E27FC236}">
                <a16:creationId xmlns:a16="http://schemas.microsoft.com/office/drawing/2014/main" id="{FB8B1C87-FCE4-4A98-A8B4-227FE8ABB3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58" r:id="rId2"/>
    <p:sldLayoutId id="2147483665" r:id="rId3"/>
    <p:sldLayoutId id="2147483660" r:id="rId4"/>
    <p:sldLayoutId id="2147483661" r:id="rId5"/>
    <p:sldLayoutId id="2147483662" r:id="rId6"/>
    <p:sldLayoutId id="2147483663" r:id="rId7"/>
    <p:sldLayoutId id="2147483664" r:id="rId8"/>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3pPr>
      <a:lvl4pPr marL="1486316" indent="-3429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ogf.org/documents/GFD.207.pdf" TargetMode="External"/><Relationship Id="rId2" Type="http://schemas.openxmlformats.org/officeDocument/2006/relationships/hyperlink" Target="https://daffodil.apache.org/docs/dfd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github.com/apache/incubator-daffodil/blob/master/daffodil-lib/src/main/resources/org/apache/daffodil/xsd/DFDLGeneralFormat.dfdl.xsd"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hyperlink" Target="https://daffodil.apache.org/docs/dfdl/#_Toc175057321"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slide" Target="slide45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2" Type="http://schemas.openxmlformats.org/officeDocument/2006/relationships/hyperlink" Target="https://tools.ietf.org/html/rfc418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8" Type="http://schemas.openxmlformats.org/officeDocument/2006/relationships/slide" Target="slide287.xml"/><Relationship Id="rId13" Type="http://schemas.openxmlformats.org/officeDocument/2006/relationships/slide" Target="slide307.xml"/><Relationship Id="rId3" Type="http://schemas.openxmlformats.org/officeDocument/2006/relationships/slide" Target="slide249.xml"/><Relationship Id="rId7" Type="http://schemas.openxmlformats.org/officeDocument/2006/relationships/slide" Target="slide284.xml"/><Relationship Id="rId12" Type="http://schemas.openxmlformats.org/officeDocument/2006/relationships/slide" Target="slide301.xml"/><Relationship Id="rId2" Type="http://schemas.openxmlformats.org/officeDocument/2006/relationships/slide" Target="slide247.xml"/><Relationship Id="rId1" Type="http://schemas.openxmlformats.org/officeDocument/2006/relationships/slideLayout" Target="../slideLayouts/slideLayout2.xml"/><Relationship Id="rId6" Type="http://schemas.openxmlformats.org/officeDocument/2006/relationships/slide" Target="slide275.xml"/><Relationship Id="rId11" Type="http://schemas.openxmlformats.org/officeDocument/2006/relationships/slide" Target="slide299.xml"/><Relationship Id="rId5" Type="http://schemas.openxmlformats.org/officeDocument/2006/relationships/slide" Target="slide273.xml"/><Relationship Id="rId10" Type="http://schemas.openxmlformats.org/officeDocument/2006/relationships/slide" Target="slide297.xml"/><Relationship Id="rId4" Type="http://schemas.openxmlformats.org/officeDocument/2006/relationships/slide" Target="slide252.xml"/><Relationship Id="rId9" Type="http://schemas.openxmlformats.org/officeDocument/2006/relationships/slide" Target="slide298.xml"/></Relationships>
</file>

<file path=ppt/slides/_rels/slide246.xml.rels><?xml version="1.0" encoding="UTF-8" standalone="yes"?>
<Relationships xmlns="http://schemas.openxmlformats.org/package/2006/relationships"><Relationship Id="rId8" Type="http://schemas.openxmlformats.org/officeDocument/2006/relationships/slide" Target="slide431.xml"/><Relationship Id="rId3" Type="http://schemas.openxmlformats.org/officeDocument/2006/relationships/slide" Target="slide337.xml"/><Relationship Id="rId7" Type="http://schemas.openxmlformats.org/officeDocument/2006/relationships/slide" Target="slide409.xml"/><Relationship Id="rId2" Type="http://schemas.openxmlformats.org/officeDocument/2006/relationships/slide" Target="slide327.xml"/><Relationship Id="rId1" Type="http://schemas.openxmlformats.org/officeDocument/2006/relationships/slideLayout" Target="../slideLayouts/slideLayout2.xml"/><Relationship Id="rId6" Type="http://schemas.openxmlformats.org/officeDocument/2006/relationships/slide" Target="slide383.xml"/><Relationship Id="rId5" Type="http://schemas.openxmlformats.org/officeDocument/2006/relationships/slide" Target="slide359.xml"/><Relationship Id="rId10" Type="http://schemas.openxmlformats.org/officeDocument/2006/relationships/slide" Target="slide444.xml"/><Relationship Id="rId4" Type="http://schemas.openxmlformats.org/officeDocument/2006/relationships/slide" Target="slide354.xml"/><Relationship Id="rId9" Type="http://schemas.openxmlformats.org/officeDocument/2006/relationships/slide" Target="slide43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hyperlink" Target="https://daffodil.apache.org/infoset/" TargetMode="Externa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252.xml"/><Relationship Id="rId3" Type="http://schemas.openxmlformats.org/officeDocument/2006/relationships/slide" Target="slide52.xml"/><Relationship Id="rId7" Type="http://schemas.openxmlformats.org/officeDocument/2006/relationships/slide" Target="slide249.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247.xml"/><Relationship Id="rId5" Type="http://schemas.openxmlformats.org/officeDocument/2006/relationships/slide" Target="slide63.xml"/><Relationship Id="rId10" Type="http://schemas.openxmlformats.org/officeDocument/2006/relationships/slide" Target="slide275.xml"/><Relationship Id="rId4" Type="http://schemas.openxmlformats.org/officeDocument/2006/relationships/slide" Target="slide56.xml"/><Relationship Id="rId9" Type="http://schemas.openxmlformats.org/officeDocument/2006/relationships/slide" Target="slide2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affodil.apache.org/docs/dfdl/"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hyperlink" Target="https://daffodil.apache.org/cli/" TargetMode="External"/><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327.xml"/><Relationship Id="rId3" Type="http://schemas.openxmlformats.org/officeDocument/2006/relationships/slide" Target="slide298.xml"/><Relationship Id="rId7" Type="http://schemas.openxmlformats.org/officeDocument/2006/relationships/slide" Target="slide307.xml"/><Relationship Id="rId2" Type="http://schemas.openxmlformats.org/officeDocument/2006/relationships/slide" Target="slide287.xml"/><Relationship Id="rId1" Type="http://schemas.openxmlformats.org/officeDocument/2006/relationships/slideLayout" Target="../slideLayouts/slideLayout2.xml"/><Relationship Id="rId6" Type="http://schemas.openxmlformats.org/officeDocument/2006/relationships/slide" Target="slide301.xml"/><Relationship Id="rId5" Type="http://schemas.openxmlformats.org/officeDocument/2006/relationships/slide" Target="slide299.xml"/><Relationship Id="rId4" Type="http://schemas.openxmlformats.org/officeDocument/2006/relationships/slide" Target="slide297.xml"/><Relationship Id="rId9" Type="http://schemas.openxmlformats.org/officeDocument/2006/relationships/slide" Target="slide3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daffodil.apache.org/docs/dfdl/#_Toc398030655" TargetMode="Externa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4.xml.rels><?xml version="1.0" encoding="UTF-8" standalone="yes"?>
<Relationships xmlns="http://schemas.openxmlformats.org/package/2006/relationships"><Relationship Id="rId2" Type="http://schemas.openxmlformats.org/officeDocument/2006/relationships/hyperlink" Target="https://daffodil.apache.org/tdml/" TargetMode="External"/><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2" Type="http://schemas.openxmlformats.org/officeDocument/2006/relationships/hyperlink" Target="https://github.com/OpenDFDL/ibmDFDLCrossTester/" TargetMode="Externa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affodil.apache.org/communit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02.xml"/><Relationship Id="rId3" Type="http://schemas.openxmlformats.org/officeDocument/2006/relationships/slide" Target="slide359.xml"/><Relationship Id="rId7" Type="http://schemas.openxmlformats.org/officeDocument/2006/relationships/slide" Target="slide395.xml"/><Relationship Id="rId2" Type="http://schemas.openxmlformats.org/officeDocument/2006/relationships/slide" Target="slide354.xml"/><Relationship Id="rId1" Type="http://schemas.openxmlformats.org/officeDocument/2006/relationships/slideLayout" Target="../slideLayouts/slideLayout2.xml"/><Relationship Id="rId6" Type="http://schemas.openxmlformats.org/officeDocument/2006/relationships/slide" Target="slide383.xml"/><Relationship Id="rId5" Type="http://schemas.openxmlformats.org/officeDocument/2006/relationships/slide" Target="slide380.xml"/><Relationship Id="rId4" Type="http://schemas.openxmlformats.org/officeDocument/2006/relationships/slide" Target="slide375.xml"/><Relationship Id="rId9" Type="http://schemas.openxmlformats.org/officeDocument/2006/relationships/slide" Target="slide40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developer.ibm.com/integration/docs/app-connect-enterprise/get-started/"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veloper.ibm.com/integration/docs/app-connect-enterprise/tutorials/" TargetMode="External"/><Relationship Id="rId2" Type="http://schemas.openxmlformats.org/officeDocument/2006/relationships/hyperlink" Target="https://www.ibm.com/support/knowledgecenter/en/SSTTDS_11.0.0/com.ibm.etools.mft.doc/df20060_.htm" TargetMode="External"/><Relationship Id="rId1" Type="http://schemas.openxmlformats.org/officeDocument/2006/relationships/slideLayout" Target="../slideLayouts/slideLayout2.xml"/><Relationship Id="rId4" Type="http://schemas.openxmlformats.org/officeDocument/2006/relationships/hyperlink" Target="https://www.ibm.com/support/knowledgecenter/en/SSTTDS_11.0.0/com.ibm.etools.mft.doc/df40826_.htm"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www.ibm.com/support/knowledgecenter/en/SSTTDS_11.0.0/com.ibm.etools.mft.doc/df00150_.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34.xml"/><Relationship Id="rId2" Type="http://schemas.openxmlformats.org/officeDocument/2006/relationships/slide" Target="slide431.xml"/><Relationship Id="rId1" Type="http://schemas.openxmlformats.org/officeDocument/2006/relationships/slideLayout" Target="../slideLayouts/slideLayout2.xml"/><Relationship Id="rId5" Type="http://schemas.openxmlformats.org/officeDocument/2006/relationships/slide" Target="slide451.xml"/><Relationship Id="rId4" Type="http://schemas.openxmlformats.org/officeDocument/2006/relationships/slide" Target="slide444.xml"/></Relationships>
</file>

<file path=ppt/slides/_rels/slide60.xml.rels><?xml version="1.0" encoding="UTF-8" standalone="yes"?>
<Relationships xmlns="http://schemas.openxmlformats.org/package/2006/relationships"><Relationship Id="rId2" Type="http://schemas.openxmlformats.org/officeDocument/2006/relationships/hyperlink" Target="https://github.com/OpenDFDL/examples/blob/master/helloWorld/src/main/java/HelloWorld.jav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daffodil.apache.org/cli/"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hyperlink" Target="https://stackoverflow.com/questions/1570896/what-does-mean-in-a-regular-expression/1570916#1570916"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a:t>Describing Data Formats using DFDL, Part I</a:t>
            </a:r>
            <a:endParaRPr lang="en-US" dirty="0"/>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p:txBody>
          <a:bodyPr/>
          <a:lstStyle/>
          <a:p>
            <a:r>
              <a:rPr lang="en-US"/>
              <a:t>Roger L. Costello</a:t>
            </a:r>
          </a:p>
        </p:txBody>
      </p:sp>
      <p:sp>
        <p:nvSpPr>
          <p:cNvPr id="2" name="Rectangle 1">
            <a:extLst>
              <a:ext uri="{FF2B5EF4-FFF2-40B4-BE49-F238E27FC236}">
                <a16:creationId xmlns:a16="http://schemas.microsoft.com/office/drawing/2014/main" id="{E094CE59-4EB9-400E-871E-2E40A5F2A103}"/>
              </a:ext>
            </a:extLst>
          </p:cNvPr>
          <p:cNvSpPr/>
          <p:nvPr/>
        </p:nvSpPr>
        <p:spPr>
          <a:xfrm>
            <a:off x="1044164" y="4180854"/>
            <a:ext cx="4417363" cy="1477328"/>
          </a:xfrm>
          <a:prstGeom prst="rect">
            <a:avLst/>
          </a:prstGeom>
        </p:spPr>
        <p:txBody>
          <a:bodyPr wrap="none">
            <a:spAutoFit/>
          </a:bodyPr>
          <a:lstStyle/>
          <a:p>
            <a:r>
              <a:rPr lang="en-US"/>
              <a:t>Online version of the DFDL specification</a:t>
            </a:r>
            <a:endParaRPr lang="en-US">
              <a:hlinkClick r:id="rId2"/>
            </a:endParaRPr>
          </a:p>
          <a:p>
            <a:r>
              <a:rPr lang="en-US">
                <a:hlinkClick r:id="rId2"/>
              </a:rPr>
              <a:t>https://daffodil.apache.org/docs/dfdl/</a:t>
            </a:r>
            <a:r>
              <a:rPr lang="en-US"/>
              <a:t>  </a:t>
            </a:r>
          </a:p>
          <a:p>
            <a:endParaRPr lang="en-US"/>
          </a:p>
          <a:p>
            <a:r>
              <a:rPr lang="en-US"/>
              <a:t>Printable version of the DFDL specification</a:t>
            </a:r>
            <a:endParaRPr lang="en-US">
              <a:hlinkClick r:id="rId3"/>
            </a:endParaRPr>
          </a:p>
          <a:p>
            <a:r>
              <a:rPr lang="en-US" u="sng">
                <a:hlinkClick r:id="rId3"/>
              </a:rPr>
              <a:t>http://www.ogf.org/documents/GFD.207.pdf</a:t>
            </a:r>
            <a:endParaRPr lang="en-US"/>
          </a:p>
        </p:txBody>
      </p:sp>
      <p:sp>
        <p:nvSpPr>
          <p:cNvPr id="3" name="Rectangle 2">
            <a:extLst>
              <a:ext uri="{FF2B5EF4-FFF2-40B4-BE49-F238E27FC236}">
                <a16:creationId xmlns:a16="http://schemas.microsoft.com/office/drawing/2014/main" id="{EE2433F5-51BA-4069-AE68-2A3AE9CAB527}"/>
              </a:ext>
            </a:extLst>
          </p:cNvPr>
          <p:cNvSpPr/>
          <p:nvPr/>
        </p:nvSpPr>
        <p:spPr>
          <a:xfrm>
            <a:off x="1040524" y="3607401"/>
            <a:ext cx="4201471" cy="369332"/>
          </a:xfrm>
          <a:prstGeom prst="rect">
            <a:avLst/>
          </a:prstGeom>
        </p:spPr>
        <p:txBody>
          <a:bodyPr wrap="none">
            <a:spAutoFit/>
          </a:bodyPr>
          <a:lstStyle/>
          <a:p>
            <a:r>
              <a:rPr lang="en-US"/>
              <a:t>DFDL = Data Format Description Language</a:t>
            </a:r>
          </a:p>
        </p:txBody>
      </p:sp>
      <p:sp>
        <p:nvSpPr>
          <p:cNvPr id="4" name="Rectangle 3">
            <a:extLst>
              <a:ext uri="{FF2B5EF4-FFF2-40B4-BE49-F238E27FC236}">
                <a16:creationId xmlns:a16="http://schemas.microsoft.com/office/drawing/2014/main" id="{7303E3C4-729A-45B8-B2DA-024F021FC0FF}"/>
              </a:ext>
            </a:extLst>
          </p:cNvPr>
          <p:cNvSpPr/>
          <p:nvPr/>
        </p:nvSpPr>
        <p:spPr>
          <a:xfrm>
            <a:off x="1044164" y="6212069"/>
            <a:ext cx="6096000" cy="276999"/>
          </a:xfrm>
          <a:prstGeom prst="rect">
            <a:avLst/>
          </a:prstGeom>
        </p:spPr>
        <p:txBody>
          <a:bodyPr>
            <a:spAutoFit/>
          </a:bodyPr>
          <a:lstStyle/>
          <a:p>
            <a:r>
              <a:rPr lang="en-US" sz="1200" b="1">
                <a:latin typeface="Calibri" panose="020F0502020204030204" pitchFamily="34" charset="0"/>
                <a:ea typeface="Calibri" panose="020F0502020204030204" pitchFamily="34" charset="0"/>
              </a:rPr>
              <a:t>Approved for Public Release; Distribution Unlimited. Public Release Case Number 19-1536</a:t>
            </a:r>
            <a:endParaRPr lang="en-US" sz="1200"/>
          </a:p>
        </p:txBody>
      </p:sp>
    </p:spTree>
    <p:extLst>
      <p:ext uri="{BB962C8B-B14F-4D97-AF65-F5344CB8AC3E}">
        <p14:creationId xmlns:p14="http://schemas.microsoft.com/office/powerpoint/2010/main" val="246246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1137-ACB7-47E8-94EF-B18F95A0A5E7}"/>
              </a:ext>
            </a:extLst>
          </p:cNvPr>
          <p:cNvSpPr>
            <a:spLocks noGrp="1"/>
          </p:cNvSpPr>
          <p:nvPr>
            <p:ph type="title"/>
          </p:nvPr>
        </p:nvSpPr>
        <p:spPr/>
        <p:txBody>
          <a:bodyPr/>
          <a:lstStyle/>
          <a:p>
            <a:r>
              <a:rPr lang="en-US"/>
              <a:t>What is DFDL?</a:t>
            </a:r>
          </a:p>
        </p:txBody>
      </p:sp>
      <p:sp>
        <p:nvSpPr>
          <p:cNvPr id="3" name="Content Placeholder 2">
            <a:extLst>
              <a:ext uri="{FF2B5EF4-FFF2-40B4-BE49-F238E27FC236}">
                <a16:creationId xmlns:a16="http://schemas.microsoft.com/office/drawing/2014/main" id="{5ADED3AC-E127-44F6-BCBA-3D7E880D4A35}"/>
              </a:ext>
            </a:extLst>
          </p:cNvPr>
          <p:cNvSpPr>
            <a:spLocks noGrp="1"/>
          </p:cNvSpPr>
          <p:nvPr>
            <p:ph idx="1"/>
          </p:nvPr>
        </p:nvSpPr>
        <p:spPr>
          <a:xfrm>
            <a:off x="616449" y="1371601"/>
            <a:ext cx="11236720" cy="937646"/>
          </a:xfrm>
        </p:spPr>
        <p:txBody>
          <a:bodyPr/>
          <a:lstStyle/>
          <a:p>
            <a:pPr>
              <a:lnSpc>
                <a:spcPts val="3000"/>
              </a:lnSpc>
              <a:spcAft>
                <a:spcPts val="1200"/>
              </a:spcAft>
            </a:pPr>
            <a:r>
              <a:rPr lang="en-US"/>
              <a:t>DFDL is a language for describing how data is formatted.</a:t>
            </a:r>
          </a:p>
          <a:p>
            <a:pPr>
              <a:lnSpc>
                <a:spcPts val="3000"/>
              </a:lnSpc>
              <a:spcAft>
                <a:spcPts val="1200"/>
              </a:spcAft>
            </a:pPr>
            <a:r>
              <a:rPr lang="en-US"/>
              <a:t>The descriptions are expressed in XML.</a:t>
            </a:r>
          </a:p>
        </p:txBody>
      </p:sp>
      <p:sp>
        <p:nvSpPr>
          <p:cNvPr id="4" name="Footer Placeholder 3">
            <a:extLst>
              <a:ext uri="{FF2B5EF4-FFF2-40B4-BE49-F238E27FC236}">
                <a16:creationId xmlns:a16="http://schemas.microsoft.com/office/drawing/2014/main" id="{E856A5AE-DF8D-4778-8E5C-3A6E5D2994C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3EA90FFF-801A-445D-BC21-7A6D1DBE9EDD}"/>
              </a:ext>
            </a:extLst>
          </p:cNvPr>
          <p:cNvSpPr/>
          <p:nvPr/>
        </p:nvSpPr>
        <p:spPr>
          <a:xfrm>
            <a:off x="2061275" y="3338718"/>
            <a:ext cx="1301858" cy="13948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data</a:t>
            </a:r>
          </a:p>
          <a:p>
            <a:pPr algn="ctr"/>
            <a:r>
              <a:rPr lang="en-US" sz="2400" b="1"/>
              <a:t>in some</a:t>
            </a:r>
          </a:p>
          <a:p>
            <a:pPr algn="ctr"/>
            <a:r>
              <a:rPr lang="en-US" sz="2400" b="1"/>
              <a:t>format</a:t>
            </a:r>
          </a:p>
        </p:txBody>
      </p:sp>
      <p:sp>
        <p:nvSpPr>
          <p:cNvPr id="6" name="Rectangle: Folded Corner 5">
            <a:extLst>
              <a:ext uri="{FF2B5EF4-FFF2-40B4-BE49-F238E27FC236}">
                <a16:creationId xmlns:a16="http://schemas.microsoft.com/office/drawing/2014/main" id="{4BD8D0EB-ABA5-458F-8D52-EF81CD4D7E97}"/>
              </a:ext>
            </a:extLst>
          </p:cNvPr>
          <p:cNvSpPr/>
          <p:nvPr/>
        </p:nvSpPr>
        <p:spPr>
          <a:xfrm>
            <a:off x="4331774" y="2688820"/>
            <a:ext cx="1960537" cy="234838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XML description</a:t>
            </a:r>
          </a:p>
          <a:p>
            <a:pPr algn="ctr"/>
            <a:r>
              <a:rPr lang="en-US" sz="2400" b="1"/>
              <a:t>of the</a:t>
            </a:r>
          </a:p>
          <a:p>
            <a:pPr algn="ctr"/>
            <a:r>
              <a:rPr lang="en-US" sz="2400" b="1"/>
              <a:t>data’s</a:t>
            </a:r>
          </a:p>
          <a:p>
            <a:pPr algn="ctr"/>
            <a:r>
              <a:rPr lang="en-US" sz="2400" b="1"/>
              <a:t>format</a:t>
            </a:r>
          </a:p>
        </p:txBody>
      </p:sp>
    </p:spTree>
    <p:extLst>
      <p:ext uri="{BB962C8B-B14F-4D97-AF65-F5344CB8AC3E}">
        <p14:creationId xmlns:p14="http://schemas.microsoft.com/office/powerpoint/2010/main" val="3761348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Parse the file</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71602"/>
            <a:ext cx="11236720" cy="2518473"/>
          </a:xfrm>
        </p:spPr>
        <p:txBody>
          <a:bodyPr/>
          <a:lstStyle/>
          <a:p>
            <a:pPr>
              <a:lnSpc>
                <a:spcPts val="3000"/>
              </a:lnSpc>
              <a:spcAft>
                <a:spcPts val="1200"/>
              </a:spcAft>
            </a:pPr>
            <a:r>
              <a:rPr lang="en-US"/>
              <a:t>Go to this folder: examples &gt;&gt; label-message</a:t>
            </a:r>
          </a:p>
          <a:p>
            <a:pPr>
              <a:lnSpc>
                <a:spcPts val="3000"/>
              </a:lnSpc>
            </a:pPr>
            <a:r>
              <a:rPr lang="en-US"/>
              <a:t>At a command window type this:</a:t>
            </a:r>
            <a:br>
              <a:rPr lang="en-US"/>
            </a:br>
            <a:r>
              <a:rPr lang="en-US" i="1"/>
              <a:t>parse label-message-description-3 input label-message.txt</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59341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754FD-7A90-490E-B880-3446294F3F74}"/>
              </a:ext>
            </a:extLst>
          </p:cNvPr>
          <p:cNvSpPr/>
          <p:nvPr/>
        </p:nvSpPr>
        <p:spPr>
          <a:xfrm>
            <a:off x="3518115" y="1053885"/>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Dear Sir: Thank you for your response.</a:t>
            </a:r>
          </a:p>
        </p:txBody>
      </p:sp>
      <p:sp>
        <p:nvSpPr>
          <p:cNvPr id="6" name="Rectangle 5">
            <a:extLst>
              <a:ext uri="{FF2B5EF4-FFF2-40B4-BE49-F238E27FC236}">
                <a16:creationId xmlns:a16="http://schemas.microsoft.com/office/drawing/2014/main" id="{FC91092E-60BA-403F-B25D-BC9263184C43}"/>
              </a:ext>
            </a:extLst>
          </p:cNvPr>
          <p:cNvSpPr/>
          <p:nvPr/>
        </p:nvSpPr>
        <p:spPr>
          <a:xfrm>
            <a:off x="4912963" y="2607590"/>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C444D4FD-2A99-4425-84B3-019C6DB0E632}"/>
              </a:ext>
            </a:extLst>
          </p:cNvPr>
          <p:cNvSpPr/>
          <p:nvPr/>
        </p:nvSpPr>
        <p:spPr>
          <a:xfrm>
            <a:off x="5269424" y="1804138"/>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100C6F6-6B45-41BD-8B93-22FF81C07C94}"/>
              </a:ext>
            </a:extLst>
          </p:cNvPr>
          <p:cNvSpPr/>
          <p:nvPr/>
        </p:nvSpPr>
        <p:spPr>
          <a:xfrm>
            <a:off x="5269424" y="3357843"/>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CF8DAD-DC4E-4699-B811-F3F01F0D9730}"/>
              </a:ext>
            </a:extLst>
          </p:cNvPr>
          <p:cNvSpPr/>
          <p:nvPr/>
        </p:nvSpPr>
        <p:spPr>
          <a:xfrm>
            <a:off x="3383796" y="4191011"/>
            <a:ext cx="5424408" cy="16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&lt;label&gt;Dear Sir&lt;/label&gt;</a:t>
            </a:r>
            <a:br>
              <a:rPr lang="en-US">
                <a:solidFill>
                  <a:schemeClr val="tx1"/>
                </a:solidFill>
              </a:rPr>
            </a:br>
            <a:r>
              <a:rPr lang="en-US">
                <a:solidFill>
                  <a:schemeClr val="tx1"/>
                </a:solidFill>
              </a:rPr>
              <a:t>      &lt;colon&gt;:&lt;/colon&gt;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
        <p:nvSpPr>
          <p:cNvPr id="10" name="Rectangle: Folded Corner 9">
            <a:extLst>
              <a:ext uri="{FF2B5EF4-FFF2-40B4-BE49-F238E27FC236}">
                <a16:creationId xmlns:a16="http://schemas.microsoft.com/office/drawing/2014/main" id="{B0A94EC1-5CD4-44A2-B1AC-9A2F78B895F8}"/>
              </a:ext>
            </a:extLst>
          </p:cNvPr>
          <p:cNvSpPr/>
          <p:nvPr/>
        </p:nvSpPr>
        <p:spPr>
          <a:xfrm>
            <a:off x="340963" y="2345407"/>
            <a:ext cx="3696345"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label-message-description-3.dfdl.xsd</a:t>
            </a:r>
          </a:p>
        </p:txBody>
      </p:sp>
      <p:sp>
        <p:nvSpPr>
          <p:cNvPr id="11" name="Arrow: Right 10">
            <a:extLst>
              <a:ext uri="{FF2B5EF4-FFF2-40B4-BE49-F238E27FC236}">
                <a16:creationId xmlns:a16="http://schemas.microsoft.com/office/drawing/2014/main" id="{184F6F51-28DA-446A-8FF7-E00A230D4C1C}"/>
              </a:ext>
            </a:extLst>
          </p:cNvPr>
          <p:cNvSpPr/>
          <p:nvPr/>
        </p:nvSpPr>
        <p:spPr>
          <a:xfrm>
            <a:off x="4037308" y="2774197"/>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BD23E9-CDA2-44C7-A5AA-35F19B32B053}"/>
              </a:ext>
            </a:extLst>
          </p:cNvPr>
          <p:cNvSpPr txBox="1"/>
          <p:nvPr/>
        </p:nvSpPr>
        <p:spPr>
          <a:xfrm>
            <a:off x="6173492" y="2714715"/>
            <a:ext cx="869149"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parse</a:t>
            </a:r>
          </a:p>
        </p:txBody>
      </p:sp>
      <p:sp>
        <p:nvSpPr>
          <p:cNvPr id="15" name="Footer Placeholder 3">
            <a:extLst>
              <a:ext uri="{FF2B5EF4-FFF2-40B4-BE49-F238E27FC236}">
                <a16:creationId xmlns:a16="http://schemas.microsoft.com/office/drawing/2014/main" id="{776335B7-093F-4217-9AF4-496937D3F51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83710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8EDC-D628-4AC6-B9C2-355F834503BC}"/>
              </a:ext>
            </a:extLst>
          </p:cNvPr>
          <p:cNvSpPr>
            <a:spLocks noGrp="1"/>
          </p:cNvSpPr>
          <p:nvPr>
            <p:ph type="title"/>
          </p:nvPr>
        </p:nvSpPr>
        <p:spPr/>
        <p:txBody>
          <a:bodyPr/>
          <a:lstStyle/>
          <a:p>
            <a:r>
              <a:rPr lang="en-US"/>
              <a:t>At a command line type this:</a:t>
            </a:r>
            <a:br>
              <a:rPr lang="en-US"/>
            </a:br>
            <a:r>
              <a:rPr lang="en-US" i="1"/>
              <a:t>unparse label-message-description-3 input</a:t>
            </a:r>
          </a:p>
        </p:txBody>
      </p:sp>
      <p:sp>
        <p:nvSpPr>
          <p:cNvPr id="4" name="Rectangle 3">
            <a:extLst>
              <a:ext uri="{FF2B5EF4-FFF2-40B4-BE49-F238E27FC236}">
                <a16:creationId xmlns:a16="http://schemas.microsoft.com/office/drawing/2014/main" id="{1053AB99-A876-486E-8EE3-913A3615B990}"/>
              </a:ext>
            </a:extLst>
          </p:cNvPr>
          <p:cNvSpPr/>
          <p:nvPr/>
        </p:nvSpPr>
        <p:spPr>
          <a:xfrm>
            <a:off x="3564609" y="5336259"/>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Dear Sir: Thank you for your response.</a:t>
            </a:r>
          </a:p>
        </p:txBody>
      </p:sp>
      <p:sp>
        <p:nvSpPr>
          <p:cNvPr id="5" name="Rectangle 4">
            <a:extLst>
              <a:ext uri="{FF2B5EF4-FFF2-40B4-BE49-F238E27FC236}">
                <a16:creationId xmlns:a16="http://schemas.microsoft.com/office/drawing/2014/main" id="{45871B78-DECC-489B-A4CB-9A8B5C786FF8}"/>
              </a:ext>
            </a:extLst>
          </p:cNvPr>
          <p:cNvSpPr/>
          <p:nvPr/>
        </p:nvSpPr>
        <p:spPr>
          <a:xfrm>
            <a:off x="4928461" y="3754465"/>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6" name="Arrow: Down 5">
            <a:extLst>
              <a:ext uri="{FF2B5EF4-FFF2-40B4-BE49-F238E27FC236}">
                <a16:creationId xmlns:a16="http://schemas.microsoft.com/office/drawing/2014/main" id="{86EAD48C-F60D-486A-95E6-8CBAE5E4C2EF}"/>
              </a:ext>
            </a:extLst>
          </p:cNvPr>
          <p:cNvSpPr/>
          <p:nvPr/>
        </p:nvSpPr>
        <p:spPr>
          <a:xfrm>
            <a:off x="5284922" y="2951013"/>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6CDE151-EB4F-4CFD-B9A7-BFA3E73708FD}"/>
              </a:ext>
            </a:extLst>
          </p:cNvPr>
          <p:cNvSpPr/>
          <p:nvPr/>
        </p:nvSpPr>
        <p:spPr>
          <a:xfrm>
            <a:off x="5284922" y="4504718"/>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Folded Corner 8">
            <a:extLst>
              <a:ext uri="{FF2B5EF4-FFF2-40B4-BE49-F238E27FC236}">
                <a16:creationId xmlns:a16="http://schemas.microsoft.com/office/drawing/2014/main" id="{15692599-9957-4334-AE41-6996CC6D6337}"/>
              </a:ext>
            </a:extLst>
          </p:cNvPr>
          <p:cNvSpPr/>
          <p:nvPr/>
        </p:nvSpPr>
        <p:spPr>
          <a:xfrm>
            <a:off x="418454" y="3492282"/>
            <a:ext cx="3634353"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label-message-description-3.dfdl.xsd</a:t>
            </a:r>
          </a:p>
        </p:txBody>
      </p:sp>
      <p:sp>
        <p:nvSpPr>
          <p:cNvPr id="10" name="Arrow: Right 9">
            <a:extLst>
              <a:ext uri="{FF2B5EF4-FFF2-40B4-BE49-F238E27FC236}">
                <a16:creationId xmlns:a16="http://schemas.microsoft.com/office/drawing/2014/main" id="{BEA7F8A7-D5CF-4757-9F73-10D1BA270E50}"/>
              </a:ext>
            </a:extLst>
          </p:cNvPr>
          <p:cNvSpPr/>
          <p:nvPr/>
        </p:nvSpPr>
        <p:spPr>
          <a:xfrm>
            <a:off x="4052806" y="3921072"/>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B95BA5-2B69-4FE6-B07E-6FCEBE4A9747}"/>
              </a:ext>
            </a:extLst>
          </p:cNvPr>
          <p:cNvSpPr txBox="1"/>
          <p:nvPr/>
        </p:nvSpPr>
        <p:spPr>
          <a:xfrm>
            <a:off x="6234808" y="3860720"/>
            <a:ext cx="1176925"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unparse</a:t>
            </a:r>
          </a:p>
        </p:txBody>
      </p:sp>
      <p:sp>
        <p:nvSpPr>
          <p:cNvPr id="12" name="Footer Placeholder 3">
            <a:extLst>
              <a:ext uri="{FF2B5EF4-FFF2-40B4-BE49-F238E27FC236}">
                <a16:creationId xmlns:a16="http://schemas.microsoft.com/office/drawing/2014/main" id="{55C87B12-0D3B-4840-B7CA-9C184AE229F3}"/>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AFEBA879-027C-436E-B6CA-B1FC97C4A72A}"/>
              </a:ext>
            </a:extLst>
          </p:cNvPr>
          <p:cNvSpPr/>
          <p:nvPr/>
        </p:nvSpPr>
        <p:spPr>
          <a:xfrm>
            <a:off x="2807775" y="1337910"/>
            <a:ext cx="5424408" cy="16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&lt;label&gt;Dear Sir&lt;/label&gt;</a:t>
            </a:r>
            <a:br>
              <a:rPr lang="en-US">
                <a:solidFill>
                  <a:schemeClr val="tx1"/>
                </a:solidFill>
              </a:rPr>
            </a:br>
            <a:r>
              <a:rPr lang="en-US">
                <a:solidFill>
                  <a:schemeClr val="tx1"/>
                </a:solidFill>
              </a:rPr>
              <a:t>      &lt;colon&gt;:&lt;/colon&gt;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Tree>
    <p:extLst>
      <p:ext uri="{BB962C8B-B14F-4D97-AF65-F5344CB8AC3E}">
        <p14:creationId xmlns:p14="http://schemas.microsoft.com/office/powerpoint/2010/main" val="20377597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9834-F830-474B-9183-809F87CBC37B}"/>
              </a:ext>
            </a:extLst>
          </p:cNvPr>
          <p:cNvSpPr>
            <a:spLocks noGrp="1"/>
          </p:cNvSpPr>
          <p:nvPr>
            <p:ph type="title"/>
          </p:nvPr>
        </p:nvSpPr>
        <p:spPr/>
        <p:txBody>
          <a:bodyPr/>
          <a:lstStyle/>
          <a:p>
            <a:r>
              <a:rPr lang="en-US"/>
              <a:t>Remove the label</a:t>
            </a:r>
          </a:p>
        </p:txBody>
      </p:sp>
      <p:sp>
        <p:nvSpPr>
          <p:cNvPr id="4" name="Footer Placeholder 3">
            <a:extLst>
              <a:ext uri="{FF2B5EF4-FFF2-40B4-BE49-F238E27FC236}">
                <a16:creationId xmlns:a16="http://schemas.microsoft.com/office/drawing/2014/main" id="{280F0421-ED52-4DA7-B2C0-7159842AD6A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DEAC1FE-C409-4A7A-B59C-C738DC8043F4}"/>
              </a:ext>
            </a:extLst>
          </p:cNvPr>
          <p:cNvSpPr/>
          <p:nvPr/>
        </p:nvSpPr>
        <p:spPr>
          <a:xfrm>
            <a:off x="4216831" y="2194123"/>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Thank you for your response.</a:t>
            </a:r>
          </a:p>
        </p:txBody>
      </p:sp>
      <p:sp>
        <p:nvSpPr>
          <p:cNvPr id="6" name="Rectangle 5">
            <a:extLst>
              <a:ext uri="{FF2B5EF4-FFF2-40B4-BE49-F238E27FC236}">
                <a16:creationId xmlns:a16="http://schemas.microsoft.com/office/drawing/2014/main" id="{0F831296-58BA-4D7E-AD83-B630BFCE3E9D}"/>
              </a:ext>
            </a:extLst>
          </p:cNvPr>
          <p:cNvSpPr/>
          <p:nvPr/>
        </p:nvSpPr>
        <p:spPr>
          <a:xfrm>
            <a:off x="5611679" y="3747828"/>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841BCD19-1E80-4EFC-AC49-54408A94007A}"/>
              </a:ext>
            </a:extLst>
          </p:cNvPr>
          <p:cNvSpPr/>
          <p:nvPr/>
        </p:nvSpPr>
        <p:spPr>
          <a:xfrm>
            <a:off x="5968140" y="2944376"/>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13FF542-C4D8-403C-BE30-E088E10A110B}"/>
              </a:ext>
            </a:extLst>
          </p:cNvPr>
          <p:cNvSpPr/>
          <p:nvPr/>
        </p:nvSpPr>
        <p:spPr>
          <a:xfrm>
            <a:off x="5968140" y="4498081"/>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Folded Corner 9">
            <a:extLst>
              <a:ext uri="{FF2B5EF4-FFF2-40B4-BE49-F238E27FC236}">
                <a16:creationId xmlns:a16="http://schemas.microsoft.com/office/drawing/2014/main" id="{E06594CB-539A-49C0-A20E-0A441B059C4A}"/>
              </a:ext>
            </a:extLst>
          </p:cNvPr>
          <p:cNvSpPr/>
          <p:nvPr/>
        </p:nvSpPr>
        <p:spPr>
          <a:xfrm>
            <a:off x="1039679" y="3485645"/>
            <a:ext cx="3696345"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label-message-description-3.dfdl.xsd</a:t>
            </a:r>
          </a:p>
        </p:txBody>
      </p:sp>
      <p:sp>
        <p:nvSpPr>
          <p:cNvPr id="11" name="Arrow: Right 10">
            <a:extLst>
              <a:ext uri="{FF2B5EF4-FFF2-40B4-BE49-F238E27FC236}">
                <a16:creationId xmlns:a16="http://schemas.microsoft.com/office/drawing/2014/main" id="{29FD1174-6C7A-451D-9591-AAD1D4C3AE5A}"/>
              </a:ext>
            </a:extLst>
          </p:cNvPr>
          <p:cNvSpPr/>
          <p:nvPr/>
        </p:nvSpPr>
        <p:spPr>
          <a:xfrm>
            <a:off x="4736024" y="3914435"/>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AF0B6F-2CA7-4B11-898D-CB69B2FA7131}"/>
              </a:ext>
            </a:extLst>
          </p:cNvPr>
          <p:cNvSpPr txBox="1"/>
          <p:nvPr/>
        </p:nvSpPr>
        <p:spPr>
          <a:xfrm>
            <a:off x="6872208" y="3854953"/>
            <a:ext cx="869149"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parse</a:t>
            </a:r>
          </a:p>
        </p:txBody>
      </p:sp>
      <p:sp>
        <p:nvSpPr>
          <p:cNvPr id="13" name="Action Button: Help 12">
            <a:hlinkClick r:id="" action="ppaction://noaction" highlightClick="1"/>
            <a:extLst>
              <a:ext uri="{FF2B5EF4-FFF2-40B4-BE49-F238E27FC236}">
                <a16:creationId xmlns:a16="http://schemas.microsoft.com/office/drawing/2014/main" id="{C42F3593-2CF1-49EE-BF21-B91AA5C18A77}"/>
              </a:ext>
            </a:extLst>
          </p:cNvPr>
          <p:cNvSpPr/>
          <p:nvPr/>
        </p:nvSpPr>
        <p:spPr>
          <a:xfrm>
            <a:off x="5681989" y="5378760"/>
            <a:ext cx="1042416" cy="1042416"/>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4AD11F82-CF77-4277-B933-FC7597DA26A8}"/>
              </a:ext>
            </a:extLst>
          </p:cNvPr>
          <p:cNvSpPr/>
          <p:nvPr/>
        </p:nvSpPr>
        <p:spPr>
          <a:xfrm>
            <a:off x="7079782" y="809689"/>
            <a:ext cx="2079716" cy="612648"/>
          </a:xfrm>
          <a:prstGeom prst="wedgeRectCallout">
            <a:avLst>
              <a:gd name="adj1" fmla="val -163184"/>
              <a:gd name="adj2" fmla="val 21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label removed</a:t>
            </a:r>
          </a:p>
        </p:txBody>
      </p:sp>
    </p:spTree>
    <p:extLst>
      <p:ext uri="{BB962C8B-B14F-4D97-AF65-F5344CB8AC3E}">
        <p14:creationId xmlns:p14="http://schemas.microsoft.com/office/powerpoint/2010/main" val="17925726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8FEAFA-1E9D-4ACC-8B28-1F9C7F0D780D}"/>
              </a:ext>
            </a:extLst>
          </p:cNvPr>
          <p:cNvSpPr/>
          <p:nvPr/>
        </p:nvSpPr>
        <p:spPr>
          <a:xfrm>
            <a:off x="4294323" y="520306"/>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Thank you for your response.</a:t>
            </a:r>
          </a:p>
        </p:txBody>
      </p:sp>
      <p:sp>
        <p:nvSpPr>
          <p:cNvPr id="6" name="Rectangle 5">
            <a:extLst>
              <a:ext uri="{FF2B5EF4-FFF2-40B4-BE49-F238E27FC236}">
                <a16:creationId xmlns:a16="http://schemas.microsoft.com/office/drawing/2014/main" id="{B419F6F0-DBED-481D-8879-3D6DAF064E1A}"/>
              </a:ext>
            </a:extLst>
          </p:cNvPr>
          <p:cNvSpPr/>
          <p:nvPr/>
        </p:nvSpPr>
        <p:spPr>
          <a:xfrm>
            <a:off x="5689171" y="2074011"/>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8BB521FA-0672-4139-A139-993C3B3A944B}"/>
              </a:ext>
            </a:extLst>
          </p:cNvPr>
          <p:cNvSpPr/>
          <p:nvPr/>
        </p:nvSpPr>
        <p:spPr>
          <a:xfrm>
            <a:off x="6045632" y="1270559"/>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1C63107-3ECC-4FD0-9BB2-4D5B72DF5ED9}"/>
              </a:ext>
            </a:extLst>
          </p:cNvPr>
          <p:cNvSpPr/>
          <p:nvPr/>
        </p:nvSpPr>
        <p:spPr>
          <a:xfrm>
            <a:off x="6045632" y="2824264"/>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Folded Corner 8">
            <a:extLst>
              <a:ext uri="{FF2B5EF4-FFF2-40B4-BE49-F238E27FC236}">
                <a16:creationId xmlns:a16="http://schemas.microsoft.com/office/drawing/2014/main" id="{98B24542-043D-47D7-A5CB-442150A0CFCA}"/>
              </a:ext>
            </a:extLst>
          </p:cNvPr>
          <p:cNvSpPr/>
          <p:nvPr/>
        </p:nvSpPr>
        <p:spPr>
          <a:xfrm>
            <a:off x="1117171" y="1811828"/>
            <a:ext cx="3696345"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label-message-description-3.dfdl.xsd</a:t>
            </a:r>
          </a:p>
        </p:txBody>
      </p:sp>
      <p:sp>
        <p:nvSpPr>
          <p:cNvPr id="10" name="Arrow: Right 9">
            <a:extLst>
              <a:ext uri="{FF2B5EF4-FFF2-40B4-BE49-F238E27FC236}">
                <a16:creationId xmlns:a16="http://schemas.microsoft.com/office/drawing/2014/main" id="{228E0951-DB3A-4E32-BB3C-E8063AF7A487}"/>
              </a:ext>
            </a:extLst>
          </p:cNvPr>
          <p:cNvSpPr/>
          <p:nvPr/>
        </p:nvSpPr>
        <p:spPr>
          <a:xfrm>
            <a:off x="4813516" y="2240618"/>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C745-4803-4A34-BBE6-FACB16F04212}"/>
              </a:ext>
            </a:extLst>
          </p:cNvPr>
          <p:cNvSpPr txBox="1"/>
          <p:nvPr/>
        </p:nvSpPr>
        <p:spPr>
          <a:xfrm>
            <a:off x="6949700" y="2181136"/>
            <a:ext cx="869149"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parse</a:t>
            </a:r>
          </a:p>
        </p:txBody>
      </p:sp>
      <p:sp>
        <p:nvSpPr>
          <p:cNvPr id="12" name="Rectangle 11">
            <a:extLst>
              <a:ext uri="{FF2B5EF4-FFF2-40B4-BE49-F238E27FC236}">
                <a16:creationId xmlns:a16="http://schemas.microsoft.com/office/drawing/2014/main" id="{81923935-C4F7-4148-9DC6-A694263BECD9}"/>
              </a:ext>
            </a:extLst>
          </p:cNvPr>
          <p:cNvSpPr/>
          <p:nvPr/>
        </p:nvSpPr>
        <p:spPr>
          <a:xfrm>
            <a:off x="3768725" y="3726761"/>
            <a:ext cx="5424408" cy="16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&lt;label&gt;&lt;/label&gt;</a:t>
            </a:r>
            <a:br>
              <a:rPr lang="en-US">
                <a:solidFill>
                  <a:schemeClr val="tx1"/>
                </a:solidFill>
              </a:rPr>
            </a:br>
            <a:r>
              <a:rPr lang="en-US">
                <a:solidFill>
                  <a:schemeClr val="tx1"/>
                </a:solidFill>
              </a:rPr>
              <a:t>      &lt;colon&gt;:&lt;/colon&gt;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
        <p:nvSpPr>
          <p:cNvPr id="13" name="Speech Bubble: Rectangle 12">
            <a:extLst>
              <a:ext uri="{FF2B5EF4-FFF2-40B4-BE49-F238E27FC236}">
                <a16:creationId xmlns:a16="http://schemas.microsoft.com/office/drawing/2014/main" id="{01AA77BD-EB72-4257-8F3E-8EE4F2C3D5DB}"/>
              </a:ext>
            </a:extLst>
          </p:cNvPr>
          <p:cNvSpPr/>
          <p:nvPr/>
        </p:nvSpPr>
        <p:spPr>
          <a:xfrm>
            <a:off x="8292885" y="1270559"/>
            <a:ext cx="3625311" cy="1372242"/>
          </a:xfrm>
          <a:prstGeom prst="wedgeRectCallout">
            <a:avLst>
              <a:gd name="adj1" fmla="val -145239"/>
              <a:gd name="adj2" fmla="val 159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Empty element and no error or warning issued by Daffodil</a:t>
            </a:r>
          </a:p>
        </p:txBody>
      </p:sp>
      <p:sp>
        <p:nvSpPr>
          <p:cNvPr id="14" name="Footer Placeholder 3">
            <a:extLst>
              <a:ext uri="{FF2B5EF4-FFF2-40B4-BE49-F238E27FC236}">
                <a16:creationId xmlns:a16="http://schemas.microsoft.com/office/drawing/2014/main" id="{D60271BB-F903-4DC8-AAA0-532B0C069EC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573803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713A-EC1D-48B9-970E-FC8D04DE3D30}"/>
              </a:ext>
            </a:extLst>
          </p:cNvPr>
          <p:cNvSpPr>
            <a:spLocks noGrp="1"/>
          </p:cNvSpPr>
          <p:nvPr>
            <p:ph type="title"/>
          </p:nvPr>
        </p:nvSpPr>
        <p:spPr/>
        <p:txBody>
          <a:bodyPr/>
          <a:lstStyle/>
          <a:p>
            <a:r>
              <a:rPr lang="en-US"/>
              <a:t>But, but, but, …</a:t>
            </a:r>
          </a:p>
        </p:txBody>
      </p:sp>
      <p:sp>
        <p:nvSpPr>
          <p:cNvPr id="4" name="Rectangle 3">
            <a:extLst>
              <a:ext uri="{FF2B5EF4-FFF2-40B4-BE49-F238E27FC236}">
                <a16:creationId xmlns:a16="http://schemas.microsoft.com/office/drawing/2014/main" id="{363530DB-FDAA-4632-8603-61E6750829F1}"/>
              </a:ext>
            </a:extLst>
          </p:cNvPr>
          <p:cNvSpPr/>
          <p:nvPr/>
        </p:nvSpPr>
        <p:spPr>
          <a:xfrm>
            <a:off x="740435" y="3026044"/>
            <a:ext cx="10340854" cy="313932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b="1">
                <a:solidFill>
                  <a:srgbClr val="F5844C"/>
                </a:solidFill>
                <a:highlight>
                  <a:srgbClr val="FFFFFF"/>
                </a:highlight>
              </a:rPr>
              <a:t>dfdl:lengthKind</a:t>
            </a:r>
            <a:r>
              <a:rPr lang="en-US" b="1">
                <a:solidFill>
                  <a:srgbClr val="FF8040"/>
                </a:solidFill>
                <a:highlight>
                  <a:srgbClr val="FFFFFF"/>
                </a:highlight>
              </a:rPr>
              <a:t>=</a:t>
            </a:r>
            <a:r>
              <a:rPr lang="en-US" b="1">
                <a:solidFill>
                  <a:srgbClr val="993300"/>
                </a:solidFill>
                <a:highlight>
                  <a:srgbClr val="FFFFFF"/>
                </a:highlight>
              </a:rPr>
              <a:t>"</a:t>
            </a:r>
            <a:r>
              <a:rPr lang="en-US">
                <a:solidFill>
                  <a:srgbClr val="993300"/>
                </a:solidFill>
                <a:highlight>
                  <a:srgbClr val="FFFFFF"/>
                </a:highlight>
              </a:rPr>
              <a:t>pattern</a:t>
            </a:r>
            <a:r>
              <a:rPr lang="en-US" b="1">
                <a:solidFill>
                  <a:srgbClr val="993300"/>
                </a:solidFill>
                <a:highlight>
                  <a:srgbClr val="FFFFFF"/>
                </a:highlight>
              </a:rPr>
              <a:t>"</a:t>
            </a:r>
            <a:br>
              <a:rPr lang="en-US" b="1">
                <a:solidFill>
                  <a:srgbClr val="9933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b="1">
                <a:solidFill>
                  <a:srgbClr val="F5844C"/>
                </a:solidFill>
                <a:highlight>
                  <a:srgbClr val="FFFFFF"/>
                </a:highlight>
              </a:rPr>
              <a:t>dfdl:lengthKind</a:t>
            </a:r>
            <a:r>
              <a:rPr lang="en-US" b="1">
                <a:solidFill>
                  <a:srgbClr val="FF8040"/>
                </a:solidFill>
                <a:highlight>
                  <a:srgbClr val="FFFFFF"/>
                </a:highlight>
              </a:rPr>
              <a:t>=</a:t>
            </a:r>
            <a:r>
              <a:rPr lang="en-US" b="1">
                <a:solidFill>
                  <a:srgbClr val="993300"/>
                </a:solidFill>
                <a:highlight>
                  <a:srgbClr val="FFFFFF"/>
                </a:highlight>
              </a:rPr>
              <a:t>"</a:t>
            </a:r>
            <a:r>
              <a:rPr lang="en-US">
                <a:solidFill>
                  <a:srgbClr val="993300"/>
                </a:solidFill>
                <a:highlight>
                  <a:srgbClr val="FFFFFF"/>
                </a:highlight>
              </a:rPr>
              <a:t>explicit</a:t>
            </a:r>
            <a:r>
              <a:rPr lang="en-US" b="1">
                <a:solidFill>
                  <a:srgbClr val="993300"/>
                </a:solidFill>
                <a:highlight>
                  <a:srgbClr val="FFFFFF"/>
                </a:highlight>
              </a:rPr>
              <a:t>"</a:t>
            </a:r>
            <a:br>
              <a:rPr lang="en-US" b="1">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5" name="Speech Bubble: Rectangle 4">
            <a:extLst>
              <a:ext uri="{FF2B5EF4-FFF2-40B4-BE49-F238E27FC236}">
                <a16:creationId xmlns:a16="http://schemas.microsoft.com/office/drawing/2014/main" id="{E2F2BF6F-8C0B-454E-AF92-7AA69AB26C2B}"/>
              </a:ext>
            </a:extLst>
          </p:cNvPr>
          <p:cNvSpPr/>
          <p:nvPr/>
        </p:nvSpPr>
        <p:spPr>
          <a:xfrm>
            <a:off x="7300993" y="495946"/>
            <a:ext cx="3625311" cy="1617182"/>
          </a:xfrm>
          <a:prstGeom prst="wedgeRectCallout">
            <a:avLst>
              <a:gd name="adj1" fmla="val -18271"/>
              <a:gd name="adj2" fmla="val 177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Doesn’t the plus ( + ) symbol mean that label must have at least one character?</a:t>
            </a:r>
          </a:p>
        </p:txBody>
      </p:sp>
      <p:sp>
        <p:nvSpPr>
          <p:cNvPr id="6" name="Footer Placeholder 3">
            <a:extLst>
              <a:ext uri="{FF2B5EF4-FFF2-40B4-BE49-F238E27FC236}">
                <a16:creationId xmlns:a16="http://schemas.microsoft.com/office/drawing/2014/main" id="{9D162BA4-B000-4EC6-9040-8BE97203B83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955091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9834-F830-474B-9183-809F87CBC37B}"/>
              </a:ext>
            </a:extLst>
          </p:cNvPr>
          <p:cNvSpPr>
            <a:spLocks noGrp="1"/>
          </p:cNvSpPr>
          <p:nvPr>
            <p:ph type="title"/>
          </p:nvPr>
        </p:nvSpPr>
        <p:spPr/>
        <p:txBody>
          <a:bodyPr/>
          <a:lstStyle/>
          <a:p>
            <a:r>
              <a:rPr lang="en-US"/>
              <a:t>Remove the label and the colon</a:t>
            </a:r>
          </a:p>
        </p:txBody>
      </p:sp>
      <p:sp>
        <p:nvSpPr>
          <p:cNvPr id="4" name="Footer Placeholder 3">
            <a:extLst>
              <a:ext uri="{FF2B5EF4-FFF2-40B4-BE49-F238E27FC236}">
                <a16:creationId xmlns:a16="http://schemas.microsoft.com/office/drawing/2014/main" id="{280F0421-ED52-4DA7-B2C0-7159842AD6A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DEAC1FE-C409-4A7A-B59C-C738DC8043F4}"/>
              </a:ext>
            </a:extLst>
          </p:cNvPr>
          <p:cNvSpPr/>
          <p:nvPr/>
        </p:nvSpPr>
        <p:spPr>
          <a:xfrm>
            <a:off x="4216831" y="2194123"/>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Thank you for your response.</a:t>
            </a:r>
          </a:p>
        </p:txBody>
      </p:sp>
      <p:sp>
        <p:nvSpPr>
          <p:cNvPr id="6" name="Rectangle 5">
            <a:extLst>
              <a:ext uri="{FF2B5EF4-FFF2-40B4-BE49-F238E27FC236}">
                <a16:creationId xmlns:a16="http://schemas.microsoft.com/office/drawing/2014/main" id="{0F831296-58BA-4D7E-AD83-B630BFCE3E9D}"/>
              </a:ext>
            </a:extLst>
          </p:cNvPr>
          <p:cNvSpPr/>
          <p:nvPr/>
        </p:nvSpPr>
        <p:spPr>
          <a:xfrm>
            <a:off x="5611679" y="3747828"/>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841BCD19-1E80-4EFC-AC49-54408A94007A}"/>
              </a:ext>
            </a:extLst>
          </p:cNvPr>
          <p:cNvSpPr/>
          <p:nvPr/>
        </p:nvSpPr>
        <p:spPr>
          <a:xfrm>
            <a:off x="5968140" y="2944376"/>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13FF542-C4D8-403C-BE30-E088E10A110B}"/>
              </a:ext>
            </a:extLst>
          </p:cNvPr>
          <p:cNvSpPr/>
          <p:nvPr/>
        </p:nvSpPr>
        <p:spPr>
          <a:xfrm>
            <a:off x="5968140" y="4498081"/>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Folded Corner 9">
            <a:extLst>
              <a:ext uri="{FF2B5EF4-FFF2-40B4-BE49-F238E27FC236}">
                <a16:creationId xmlns:a16="http://schemas.microsoft.com/office/drawing/2014/main" id="{E06594CB-539A-49C0-A20E-0A441B059C4A}"/>
              </a:ext>
            </a:extLst>
          </p:cNvPr>
          <p:cNvSpPr/>
          <p:nvPr/>
        </p:nvSpPr>
        <p:spPr>
          <a:xfrm>
            <a:off x="1039679" y="3485645"/>
            <a:ext cx="3696345"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label-message-description-3.dfdl.xsd</a:t>
            </a:r>
          </a:p>
        </p:txBody>
      </p:sp>
      <p:sp>
        <p:nvSpPr>
          <p:cNvPr id="11" name="Arrow: Right 10">
            <a:extLst>
              <a:ext uri="{FF2B5EF4-FFF2-40B4-BE49-F238E27FC236}">
                <a16:creationId xmlns:a16="http://schemas.microsoft.com/office/drawing/2014/main" id="{29FD1174-6C7A-451D-9591-AAD1D4C3AE5A}"/>
              </a:ext>
            </a:extLst>
          </p:cNvPr>
          <p:cNvSpPr/>
          <p:nvPr/>
        </p:nvSpPr>
        <p:spPr>
          <a:xfrm>
            <a:off x="4736024" y="3914435"/>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AF0B6F-2CA7-4B11-898D-CB69B2FA7131}"/>
              </a:ext>
            </a:extLst>
          </p:cNvPr>
          <p:cNvSpPr txBox="1"/>
          <p:nvPr/>
        </p:nvSpPr>
        <p:spPr>
          <a:xfrm>
            <a:off x="6872208" y="3854953"/>
            <a:ext cx="869149"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parse</a:t>
            </a:r>
          </a:p>
        </p:txBody>
      </p:sp>
      <p:sp>
        <p:nvSpPr>
          <p:cNvPr id="13" name="Action Button: Help 12">
            <a:hlinkClick r:id="" action="ppaction://noaction" highlightClick="1"/>
            <a:extLst>
              <a:ext uri="{FF2B5EF4-FFF2-40B4-BE49-F238E27FC236}">
                <a16:creationId xmlns:a16="http://schemas.microsoft.com/office/drawing/2014/main" id="{C42F3593-2CF1-49EE-BF21-B91AA5C18A77}"/>
              </a:ext>
            </a:extLst>
          </p:cNvPr>
          <p:cNvSpPr/>
          <p:nvPr/>
        </p:nvSpPr>
        <p:spPr>
          <a:xfrm>
            <a:off x="5681989" y="5378760"/>
            <a:ext cx="1042416" cy="1042416"/>
          </a:xfrm>
          <a:prstGeom prst="actionButtonHel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4AD11F82-CF77-4277-B933-FC7597DA26A8}"/>
              </a:ext>
            </a:extLst>
          </p:cNvPr>
          <p:cNvSpPr/>
          <p:nvPr/>
        </p:nvSpPr>
        <p:spPr>
          <a:xfrm>
            <a:off x="7079782" y="809689"/>
            <a:ext cx="3707038" cy="612648"/>
          </a:xfrm>
          <a:prstGeom prst="wedgeRectCallout">
            <a:avLst>
              <a:gd name="adj1" fmla="val -113433"/>
              <a:gd name="adj2" fmla="val 21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label and colon removed</a:t>
            </a:r>
          </a:p>
        </p:txBody>
      </p:sp>
    </p:spTree>
    <p:extLst>
      <p:ext uri="{BB962C8B-B14F-4D97-AF65-F5344CB8AC3E}">
        <p14:creationId xmlns:p14="http://schemas.microsoft.com/office/powerpoint/2010/main" val="30686519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8FEAFA-1E9D-4ACC-8B28-1F9C7F0D780D}"/>
              </a:ext>
            </a:extLst>
          </p:cNvPr>
          <p:cNvSpPr/>
          <p:nvPr/>
        </p:nvSpPr>
        <p:spPr>
          <a:xfrm>
            <a:off x="4294323" y="520306"/>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Thank you for your response.</a:t>
            </a:r>
          </a:p>
        </p:txBody>
      </p:sp>
      <p:sp>
        <p:nvSpPr>
          <p:cNvPr id="6" name="Rectangle 5">
            <a:extLst>
              <a:ext uri="{FF2B5EF4-FFF2-40B4-BE49-F238E27FC236}">
                <a16:creationId xmlns:a16="http://schemas.microsoft.com/office/drawing/2014/main" id="{B419F6F0-DBED-481D-8879-3D6DAF064E1A}"/>
              </a:ext>
            </a:extLst>
          </p:cNvPr>
          <p:cNvSpPr/>
          <p:nvPr/>
        </p:nvSpPr>
        <p:spPr>
          <a:xfrm>
            <a:off x="5689171" y="2074011"/>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8BB521FA-0672-4139-A139-993C3B3A944B}"/>
              </a:ext>
            </a:extLst>
          </p:cNvPr>
          <p:cNvSpPr/>
          <p:nvPr/>
        </p:nvSpPr>
        <p:spPr>
          <a:xfrm>
            <a:off x="6045632" y="1270559"/>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1C63107-3ECC-4FD0-9BB2-4D5B72DF5ED9}"/>
              </a:ext>
            </a:extLst>
          </p:cNvPr>
          <p:cNvSpPr/>
          <p:nvPr/>
        </p:nvSpPr>
        <p:spPr>
          <a:xfrm>
            <a:off x="6045632" y="2824264"/>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Folded Corner 8">
            <a:extLst>
              <a:ext uri="{FF2B5EF4-FFF2-40B4-BE49-F238E27FC236}">
                <a16:creationId xmlns:a16="http://schemas.microsoft.com/office/drawing/2014/main" id="{98B24542-043D-47D7-A5CB-442150A0CFCA}"/>
              </a:ext>
            </a:extLst>
          </p:cNvPr>
          <p:cNvSpPr/>
          <p:nvPr/>
        </p:nvSpPr>
        <p:spPr>
          <a:xfrm>
            <a:off x="1117171" y="1811828"/>
            <a:ext cx="3696345"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label-message-description-3.dfdl.xsd</a:t>
            </a:r>
          </a:p>
        </p:txBody>
      </p:sp>
      <p:sp>
        <p:nvSpPr>
          <p:cNvPr id="10" name="Arrow: Right 9">
            <a:extLst>
              <a:ext uri="{FF2B5EF4-FFF2-40B4-BE49-F238E27FC236}">
                <a16:creationId xmlns:a16="http://schemas.microsoft.com/office/drawing/2014/main" id="{228E0951-DB3A-4E32-BB3C-E8063AF7A487}"/>
              </a:ext>
            </a:extLst>
          </p:cNvPr>
          <p:cNvSpPr/>
          <p:nvPr/>
        </p:nvSpPr>
        <p:spPr>
          <a:xfrm>
            <a:off x="4813516" y="2240618"/>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BC745-4803-4A34-BBE6-FACB16F04212}"/>
              </a:ext>
            </a:extLst>
          </p:cNvPr>
          <p:cNvSpPr txBox="1"/>
          <p:nvPr/>
        </p:nvSpPr>
        <p:spPr>
          <a:xfrm>
            <a:off x="6949700" y="2181136"/>
            <a:ext cx="869149"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parse</a:t>
            </a:r>
          </a:p>
        </p:txBody>
      </p:sp>
      <p:sp>
        <p:nvSpPr>
          <p:cNvPr id="12" name="Rectangle 11">
            <a:extLst>
              <a:ext uri="{FF2B5EF4-FFF2-40B4-BE49-F238E27FC236}">
                <a16:creationId xmlns:a16="http://schemas.microsoft.com/office/drawing/2014/main" id="{81923935-C4F7-4148-9DC6-A694263BECD9}"/>
              </a:ext>
            </a:extLst>
          </p:cNvPr>
          <p:cNvSpPr/>
          <p:nvPr/>
        </p:nvSpPr>
        <p:spPr>
          <a:xfrm>
            <a:off x="3768725" y="3726761"/>
            <a:ext cx="5424408" cy="16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&lt;label&gt;&lt;/label&gt;</a:t>
            </a:r>
            <a:br>
              <a:rPr lang="en-US">
                <a:solidFill>
                  <a:schemeClr val="tx1"/>
                </a:solidFill>
              </a:rPr>
            </a:br>
            <a:r>
              <a:rPr lang="en-US">
                <a:solidFill>
                  <a:schemeClr val="tx1"/>
                </a:solidFill>
              </a:rPr>
              <a:t>      &lt;colon&gt;T&lt;/colon&gt;</a:t>
            </a:r>
            <a:br>
              <a:rPr lang="en-US">
                <a:solidFill>
                  <a:schemeClr val="tx1"/>
                </a:solidFill>
              </a:rPr>
            </a:br>
            <a:r>
              <a:rPr lang="en-US">
                <a:solidFill>
                  <a:schemeClr val="tx1"/>
                </a:solidFill>
              </a:rPr>
              <a:t>      &lt;message&gt;hank you for your response.&lt;/message&gt;</a:t>
            </a:r>
            <a:br>
              <a:rPr lang="en-US">
                <a:solidFill>
                  <a:schemeClr val="tx1"/>
                </a:solidFill>
              </a:rPr>
            </a:br>
            <a:r>
              <a:rPr lang="en-US">
                <a:solidFill>
                  <a:schemeClr val="tx1"/>
                </a:solidFill>
              </a:rPr>
              <a:t>&lt;/input&gt;</a:t>
            </a:r>
          </a:p>
        </p:txBody>
      </p:sp>
      <p:sp>
        <p:nvSpPr>
          <p:cNvPr id="13" name="Speech Bubble: Rectangle 12">
            <a:extLst>
              <a:ext uri="{FF2B5EF4-FFF2-40B4-BE49-F238E27FC236}">
                <a16:creationId xmlns:a16="http://schemas.microsoft.com/office/drawing/2014/main" id="{01AA77BD-EB72-4257-8F3E-8EE4F2C3D5DB}"/>
              </a:ext>
            </a:extLst>
          </p:cNvPr>
          <p:cNvSpPr/>
          <p:nvPr/>
        </p:nvSpPr>
        <p:spPr>
          <a:xfrm>
            <a:off x="8292885" y="1270559"/>
            <a:ext cx="3625311" cy="1372242"/>
          </a:xfrm>
          <a:prstGeom prst="wedgeRectCallout">
            <a:avLst>
              <a:gd name="adj1" fmla="val -145239"/>
              <a:gd name="adj2" fmla="val 159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Empty element and no error or warning issued by Daffodil</a:t>
            </a:r>
          </a:p>
        </p:txBody>
      </p:sp>
      <p:sp>
        <p:nvSpPr>
          <p:cNvPr id="14" name="Footer Placeholder 3">
            <a:extLst>
              <a:ext uri="{FF2B5EF4-FFF2-40B4-BE49-F238E27FC236}">
                <a16:creationId xmlns:a16="http://schemas.microsoft.com/office/drawing/2014/main" id="{4116D660-7170-4253-9E00-3BD4496FC46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036776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E222-108C-4590-9AD7-6E1A3ECD8CDF}"/>
              </a:ext>
            </a:extLst>
          </p:cNvPr>
          <p:cNvSpPr>
            <a:spLocks noGrp="1"/>
          </p:cNvSpPr>
          <p:nvPr>
            <p:ph type="title"/>
          </p:nvPr>
        </p:nvSpPr>
        <p:spPr/>
        <p:txBody>
          <a:bodyPr/>
          <a:lstStyle/>
          <a:p>
            <a:r>
              <a:rPr lang="en-US"/>
              <a:t>Lesson learned</a:t>
            </a:r>
          </a:p>
        </p:txBody>
      </p:sp>
      <p:sp>
        <p:nvSpPr>
          <p:cNvPr id="3" name="Content Placeholder 2">
            <a:extLst>
              <a:ext uri="{FF2B5EF4-FFF2-40B4-BE49-F238E27FC236}">
                <a16:creationId xmlns:a16="http://schemas.microsoft.com/office/drawing/2014/main" id="{C679CD73-8EFF-47BD-B139-F22F289414C9}"/>
              </a:ext>
            </a:extLst>
          </p:cNvPr>
          <p:cNvSpPr>
            <a:spLocks noGrp="1"/>
          </p:cNvSpPr>
          <p:nvPr>
            <p:ph idx="1"/>
          </p:nvPr>
        </p:nvSpPr>
        <p:spPr>
          <a:xfrm>
            <a:off x="616449" y="1371602"/>
            <a:ext cx="11236720" cy="2255002"/>
          </a:xfrm>
        </p:spPr>
        <p:txBody>
          <a:bodyPr/>
          <a:lstStyle/>
          <a:p>
            <a:pPr>
              <a:lnSpc>
                <a:spcPts val="3000"/>
              </a:lnSpc>
              <a:spcAft>
                <a:spcPts val="1200"/>
              </a:spcAft>
            </a:pPr>
            <a:r>
              <a:rPr lang="en-US"/>
              <a:t>dfdl:lengthPattern does </a:t>
            </a:r>
            <a:r>
              <a:rPr lang="en-US" u="sng"/>
              <a:t>not</a:t>
            </a:r>
            <a:r>
              <a:rPr lang="en-US"/>
              <a:t> say, “The input </a:t>
            </a:r>
            <a:r>
              <a:rPr lang="en-US" u="sng"/>
              <a:t>must</a:t>
            </a:r>
            <a:r>
              <a:rPr lang="en-US"/>
              <a:t> contain a string that matches this regex.”</a:t>
            </a:r>
          </a:p>
          <a:p>
            <a:pPr>
              <a:lnSpc>
                <a:spcPts val="3000"/>
              </a:lnSpc>
            </a:pPr>
            <a:r>
              <a:rPr lang="en-US"/>
              <a:t>Instead, it merely says, “</a:t>
            </a:r>
            <a:r>
              <a:rPr lang="en-US" i="1">
                <a:solidFill>
                  <a:srgbClr val="FF0000"/>
                </a:solidFill>
              </a:rPr>
              <a:t>Either</a:t>
            </a:r>
            <a:r>
              <a:rPr lang="en-US"/>
              <a:t> the input contains a string that matches the regex, </a:t>
            </a:r>
            <a:r>
              <a:rPr lang="en-US" i="1">
                <a:solidFill>
                  <a:srgbClr val="FF0000"/>
                </a:solidFill>
              </a:rPr>
              <a:t>or</a:t>
            </a:r>
            <a:r>
              <a:rPr lang="en-US"/>
              <a:t>, the string is empty.”</a:t>
            </a:r>
          </a:p>
        </p:txBody>
      </p:sp>
      <p:sp>
        <p:nvSpPr>
          <p:cNvPr id="4" name="Rectangle 3">
            <a:extLst>
              <a:ext uri="{FF2B5EF4-FFF2-40B4-BE49-F238E27FC236}">
                <a16:creationId xmlns:a16="http://schemas.microsoft.com/office/drawing/2014/main" id="{C5888E4F-3500-467F-9BDD-A7D367237C08}"/>
              </a:ext>
            </a:extLst>
          </p:cNvPr>
          <p:cNvSpPr/>
          <p:nvPr/>
        </p:nvSpPr>
        <p:spPr>
          <a:xfrm>
            <a:off x="925573" y="3549114"/>
            <a:ext cx="9055335" cy="313932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b="1">
                <a:solidFill>
                  <a:srgbClr val="F5844C"/>
                </a:solidFill>
                <a:highlight>
                  <a:srgbClr val="FFFFFF"/>
                </a:highlight>
              </a:rPr>
              <a:t>dfdl:lengthKind</a:t>
            </a:r>
            <a:r>
              <a:rPr lang="en-US" b="1">
                <a:solidFill>
                  <a:srgbClr val="FF8040"/>
                </a:solidFill>
                <a:highlight>
                  <a:srgbClr val="FFFFFF"/>
                </a:highlight>
              </a:rPr>
              <a:t>=</a:t>
            </a:r>
            <a:r>
              <a:rPr lang="en-US" b="1">
                <a:solidFill>
                  <a:srgbClr val="993300"/>
                </a:solidFill>
                <a:highlight>
                  <a:srgbClr val="FFFFFF"/>
                </a:highlight>
              </a:rPr>
              <a:t>"</a:t>
            </a:r>
            <a:r>
              <a:rPr lang="en-US">
                <a:solidFill>
                  <a:srgbClr val="993300"/>
                </a:solidFill>
                <a:highlight>
                  <a:srgbClr val="FFFFFF"/>
                </a:highlight>
              </a:rPr>
              <a:t>pattern</a:t>
            </a:r>
            <a:r>
              <a:rPr lang="en-US" b="1">
                <a:solidFill>
                  <a:srgbClr val="993300"/>
                </a:solidFill>
                <a:highlight>
                  <a:srgbClr val="FFFFFF"/>
                </a:highlight>
              </a:rPr>
              <a:t>"</a:t>
            </a:r>
            <a:br>
              <a:rPr lang="en-US" b="1">
                <a:solidFill>
                  <a:srgbClr val="9933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b="1">
                <a:solidFill>
                  <a:srgbClr val="F5844C"/>
                </a:solidFill>
                <a:highlight>
                  <a:srgbClr val="FFFFFF"/>
                </a:highlight>
              </a:rPr>
              <a:t>dfdl:lengthKind</a:t>
            </a:r>
            <a:r>
              <a:rPr lang="en-US" b="1">
                <a:solidFill>
                  <a:srgbClr val="FF8040"/>
                </a:solidFill>
                <a:highlight>
                  <a:srgbClr val="FFFFFF"/>
                </a:highlight>
              </a:rPr>
              <a:t>=</a:t>
            </a:r>
            <a:r>
              <a:rPr lang="en-US" b="1">
                <a:solidFill>
                  <a:srgbClr val="993300"/>
                </a:solidFill>
                <a:highlight>
                  <a:srgbClr val="FFFFFF"/>
                </a:highlight>
              </a:rPr>
              <a:t>"</a:t>
            </a:r>
            <a:r>
              <a:rPr lang="en-US">
                <a:solidFill>
                  <a:srgbClr val="993300"/>
                </a:solidFill>
                <a:highlight>
                  <a:srgbClr val="FFFFFF"/>
                </a:highlight>
              </a:rPr>
              <a:t>explicit</a:t>
            </a:r>
            <a:r>
              <a:rPr lang="en-US" b="1">
                <a:solidFill>
                  <a:srgbClr val="993300"/>
                </a:solidFill>
                <a:highlight>
                  <a:srgbClr val="FFFFFF"/>
                </a:highlight>
              </a:rPr>
              <a:t>"</a:t>
            </a:r>
            <a:br>
              <a:rPr lang="en-US" b="1">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5" name="Rectangle 4">
            <a:extLst>
              <a:ext uri="{FF2B5EF4-FFF2-40B4-BE49-F238E27FC236}">
                <a16:creationId xmlns:a16="http://schemas.microsoft.com/office/drawing/2014/main" id="{5B4CB89C-521D-406F-A0F5-8F84591A011C}"/>
              </a:ext>
            </a:extLst>
          </p:cNvPr>
          <p:cNvSpPr/>
          <p:nvPr/>
        </p:nvSpPr>
        <p:spPr>
          <a:xfrm>
            <a:off x="5641383" y="4710029"/>
            <a:ext cx="3874576" cy="295921"/>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9198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6828A2-29FC-4261-BEE3-AAD8BAAFD2A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B05505C-BEC6-454A-B7E4-1A8DCD47A91B}"/>
              </a:ext>
            </a:extLst>
          </p:cNvPr>
          <p:cNvSpPr/>
          <p:nvPr/>
        </p:nvSpPr>
        <p:spPr>
          <a:xfrm>
            <a:off x="6183212" y="520306"/>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Thank you for your response.</a:t>
            </a:r>
          </a:p>
        </p:txBody>
      </p:sp>
      <p:sp>
        <p:nvSpPr>
          <p:cNvPr id="6" name="Rectangle 5">
            <a:extLst>
              <a:ext uri="{FF2B5EF4-FFF2-40B4-BE49-F238E27FC236}">
                <a16:creationId xmlns:a16="http://schemas.microsoft.com/office/drawing/2014/main" id="{E44CF4A9-5D4E-4E6D-8CA0-9057870107CF}"/>
              </a:ext>
            </a:extLst>
          </p:cNvPr>
          <p:cNvSpPr/>
          <p:nvPr/>
        </p:nvSpPr>
        <p:spPr>
          <a:xfrm>
            <a:off x="7578060" y="2074011"/>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1C917606-BA86-496B-836D-1BD2E0742588}"/>
              </a:ext>
            </a:extLst>
          </p:cNvPr>
          <p:cNvSpPr/>
          <p:nvPr/>
        </p:nvSpPr>
        <p:spPr>
          <a:xfrm>
            <a:off x="7934521" y="1270559"/>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93269E6-8176-4402-86C2-08CDD57CCCDD}"/>
              </a:ext>
            </a:extLst>
          </p:cNvPr>
          <p:cNvSpPr/>
          <p:nvPr/>
        </p:nvSpPr>
        <p:spPr>
          <a:xfrm>
            <a:off x="7934521" y="2824264"/>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C9F8547-24D2-4B64-B79B-AFD85A4F9EDF}"/>
              </a:ext>
            </a:extLst>
          </p:cNvPr>
          <p:cNvSpPr/>
          <p:nvPr/>
        </p:nvSpPr>
        <p:spPr>
          <a:xfrm>
            <a:off x="6702405" y="2240618"/>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A2A6FB-DF6B-48A9-9C1F-FDE2C4825391}"/>
              </a:ext>
            </a:extLst>
          </p:cNvPr>
          <p:cNvSpPr txBox="1"/>
          <p:nvPr/>
        </p:nvSpPr>
        <p:spPr>
          <a:xfrm>
            <a:off x="8838589" y="2181136"/>
            <a:ext cx="869149"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parse</a:t>
            </a:r>
          </a:p>
        </p:txBody>
      </p:sp>
      <p:sp>
        <p:nvSpPr>
          <p:cNvPr id="11" name="Rectangle 10">
            <a:extLst>
              <a:ext uri="{FF2B5EF4-FFF2-40B4-BE49-F238E27FC236}">
                <a16:creationId xmlns:a16="http://schemas.microsoft.com/office/drawing/2014/main" id="{7AFD0DFB-AC0D-4539-85AC-BF0BF5AB4009}"/>
              </a:ext>
            </a:extLst>
          </p:cNvPr>
          <p:cNvSpPr/>
          <p:nvPr/>
        </p:nvSpPr>
        <p:spPr>
          <a:xfrm>
            <a:off x="5657614" y="3726761"/>
            <a:ext cx="5424408" cy="16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&lt;label&gt;&lt;/label&gt;</a:t>
            </a:r>
            <a:br>
              <a:rPr lang="en-US">
                <a:solidFill>
                  <a:schemeClr val="tx1"/>
                </a:solidFill>
              </a:rPr>
            </a:br>
            <a:r>
              <a:rPr lang="en-US">
                <a:solidFill>
                  <a:schemeClr val="tx1"/>
                </a:solidFill>
              </a:rPr>
              <a:t>      &lt;colon&gt;T&lt;/colon&gt;</a:t>
            </a:r>
            <a:br>
              <a:rPr lang="en-US">
                <a:solidFill>
                  <a:schemeClr val="tx1"/>
                </a:solidFill>
              </a:rPr>
            </a:br>
            <a:r>
              <a:rPr lang="en-US">
                <a:solidFill>
                  <a:schemeClr val="tx1"/>
                </a:solidFill>
              </a:rPr>
              <a:t>      &lt;message&gt;hank you for your response.&lt;/message&gt;</a:t>
            </a:r>
            <a:br>
              <a:rPr lang="en-US">
                <a:solidFill>
                  <a:schemeClr val="tx1"/>
                </a:solidFill>
              </a:rPr>
            </a:br>
            <a:r>
              <a:rPr lang="en-US">
                <a:solidFill>
                  <a:schemeClr val="tx1"/>
                </a:solidFill>
              </a:rPr>
              <a:t>&lt;/input&gt;</a:t>
            </a:r>
          </a:p>
        </p:txBody>
      </p:sp>
      <p:sp>
        <p:nvSpPr>
          <p:cNvPr id="12" name="Rectangle 11">
            <a:extLst>
              <a:ext uri="{FF2B5EF4-FFF2-40B4-BE49-F238E27FC236}">
                <a16:creationId xmlns:a16="http://schemas.microsoft.com/office/drawing/2014/main" id="{4767E002-FFAE-4CE3-861E-BC718B76929C}"/>
              </a:ext>
            </a:extLst>
          </p:cNvPr>
          <p:cNvSpPr/>
          <p:nvPr/>
        </p:nvSpPr>
        <p:spPr>
          <a:xfrm>
            <a:off x="1661131" y="1606108"/>
            <a:ext cx="5041274" cy="1785104"/>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b="1">
                <a:solidFill>
                  <a:srgbClr val="F5844C"/>
                </a:solidFill>
                <a:highlight>
                  <a:srgbClr val="FFFFFF"/>
                </a:highlight>
              </a:rPr>
              <a:t>dfdl:lengthKind</a:t>
            </a:r>
            <a:r>
              <a:rPr lang="en-US" sz="1000" b="1">
                <a:solidFill>
                  <a:srgbClr val="FF8040"/>
                </a:solidFill>
                <a:highlight>
                  <a:srgbClr val="FFFFFF"/>
                </a:highlight>
              </a:rPr>
              <a:t>=</a:t>
            </a:r>
            <a:r>
              <a:rPr lang="en-US" sz="1000" b="1">
                <a:solidFill>
                  <a:srgbClr val="993300"/>
                </a:solidFill>
                <a:highlight>
                  <a:srgbClr val="FFFFFF"/>
                </a:highlight>
              </a:rPr>
              <a:t>"</a:t>
            </a:r>
            <a:r>
              <a:rPr lang="en-US" sz="1000">
                <a:solidFill>
                  <a:srgbClr val="993300"/>
                </a:solidFill>
                <a:highlight>
                  <a:srgbClr val="FFFFFF"/>
                </a:highlight>
              </a:rPr>
              <a:t>pattern</a:t>
            </a:r>
            <a:r>
              <a:rPr lang="en-US" sz="1000" b="1">
                <a:solidFill>
                  <a:srgbClr val="993300"/>
                </a:solidFill>
                <a:highlight>
                  <a:srgbClr val="FFFFFF"/>
                </a:highlight>
              </a:rPr>
              <a:t>"</a:t>
            </a:r>
            <a:br>
              <a:rPr lang="en-US" sz="1000" b="1">
                <a:solidFill>
                  <a:srgbClr val="993300"/>
                </a:solidFill>
                <a:highlight>
                  <a:srgbClr val="FFFFFF"/>
                </a:highlight>
              </a:rPr>
            </a:br>
            <a:r>
              <a:rPr lang="en-US" sz="1000">
                <a:solidFill>
                  <a:srgbClr val="F5844C"/>
                </a:solidFill>
                <a:highlight>
                  <a:srgbClr val="FFFFFF"/>
                </a:highlight>
              </a:rPr>
              <a:t>                                                                                         dfdl:lengthPattern</a:t>
            </a:r>
            <a:r>
              <a:rPr lang="en-US" sz="1000">
                <a:solidFill>
                  <a:srgbClr val="FF8040"/>
                </a:solidFill>
                <a:highlight>
                  <a:srgbClr val="FFFFFF"/>
                </a:highlight>
              </a:rPr>
              <a:t>=</a:t>
            </a:r>
            <a:r>
              <a:rPr lang="en-US" sz="1000">
                <a:solidFill>
                  <a:srgbClr val="993300"/>
                </a:solidFill>
                <a:highlight>
                  <a:srgbClr val="FFFFFF"/>
                </a:highlight>
              </a:rPr>
              <a:t>"[\x20-\x7F]+?(?=[:])"</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"colon"</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b="1">
                <a:solidFill>
                  <a:srgbClr val="F5844C"/>
                </a:solidFill>
                <a:highlight>
                  <a:srgbClr val="FFFFFF"/>
                </a:highlight>
              </a:rPr>
              <a:t>dfdl:lengthKind</a:t>
            </a:r>
            <a:r>
              <a:rPr lang="en-US" sz="1000" b="1">
                <a:solidFill>
                  <a:srgbClr val="FF8040"/>
                </a:solidFill>
                <a:highlight>
                  <a:srgbClr val="FFFFFF"/>
                </a:highlight>
              </a:rPr>
              <a:t>=</a:t>
            </a:r>
            <a:r>
              <a:rPr lang="en-US" sz="1000" b="1">
                <a:solidFill>
                  <a:srgbClr val="993300"/>
                </a:solidFill>
                <a:highlight>
                  <a:srgbClr val="FFFFFF"/>
                </a:highlight>
              </a:rPr>
              <a:t>"</a:t>
            </a:r>
            <a:r>
              <a:rPr lang="en-US" sz="1000">
                <a:solidFill>
                  <a:srgbClr val="993300"/>
                </a:solidFill>
                <a:highlight>
                  <a:srgbClr val="FFFFFF"/>
                </a:highlight>
              </a:rPr>
              <a:t>explicit</a:t>
            </a:r>
            <a:r>
              <a:rPr lang="en-US" sz="1000" b="1">
                <a:solidFill>
                  <a:srgbClr val="993300"/>
                </a:solidFill>
                <a:highlight>
                  <a:srgbClr val="FFFFFF"/>
                </a:highlight>
              </a:rPr>
              <a:t>"</a:t>
            </a:r>
            <a:br>
              <a:rPr lang="en-US" sz="1000" b="1">
                <a:solidFill>
                  <a:srgbClr val="F5844C"/>
                </a:solidFill>
                <a:highlight>
                  <a:srgbClr val="FFFFFF"/>
                </a:highlight>
              </a:rPr>
            </a:br>
            <a:r>
              <a:rPr lang="en-US" sz="1000">
                <a:solidFill>
                  <a:srgbClr val="F5844C"/>
                </a:solidFill>
                <a:highlight>
                  <a:srgbClr val="FFFFFF"/>
                </a:highlight>
              </a:rPr>
              <a:t>                                                                                           dfdl:length</a:t>
            </a:r>
            <a:r>
              <a:rPr lang="en-US" sz="1000">
                <a:solidFill>
                  <a:srgbClr val="FF8040"/>
                </a:solidFill>
                <a:highlight>
                  <a:srgbClr val="FFFFFF"/>
                </a:highlight>
              </a:rPr>
              <a:t>=</a:t>
            </a:r>
            <a:r>
              <a:rPr lang="en-US" sz="1000">
                <a:solidFill>
                  <a:srgbClr val="993300"/>
                </a:solidFill>
                <a:highlight>
                  <a:srgbClr val="FFFFFF"/>
                </a:highlight>
              </a:rPr>
              <a:t>"1"</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13" name="TextBox 12">
            <a:extLst>
              <a:ext uri="{FF2B5EF4-FFF2-40B4-BE49-F238E27FC236}">
                <a16:creationId xmlns:a16="http://schemas.microsoft.com/office/drawing/2014/main" id="{D45409AF-2A5E-46D8-BAA4-EA71BB6F49EA}"/>
              </a:ext>
            </a:extLst>
          </p:cNvPr>
          <p:cNvSpPr txBox="1"/>
          <p:nvPr/>
        </p:nvSpPr>
        <p:spPr>
          <a:xfrm>
            <a:off x="471972" y="3622587"/>
            <a:ext cx="5007412" cy="2677656"/>
          </a:xfrm>
          <a:prstGeom prst="rect">
            <a:avLst/>
          </a:prstGeom>
          <a:solidFill>
            <a:srgbClr val="FFFF00"/>
          </a:solidFill>
        </p:spPr>
        <p:txBody>
          <a:bodyPr wrap="square" rtlCol="0">
            <a:spAutoFit/>
          </a:bodyPr>
          <a:lstStyle/>
          <a:p>
            <a:r>
              <a:rPr lang="en-US" sz="2400"/>
              <a:t>Since the label regex doesn’t match, the processor doesn’t consume any characters and thus the value of &lt;label&gt; is empty. Next, the colon is one character (dfdl:length="1") so the T is consumed and it is the value of &lt;colon&gt;.</a:t>
            </a:r>
          </a:p>
        </p:txBody>
      </p:sp>
    </p:spTree>
    <p:extLst>
      <p:ext uri="{BB962C8B-B14F-4D97-AF65-F5344CB8AC3E}">
        <p14:creationId xmlns:p14="http://schemas.microsoft.com/office/powerpoint/2010/main" val="300767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3B25-C42E-4E80-8248-DE82DC324687}"/>
              </a:ext>
            </a:extLst>
          </p:cNvPr>
          <p:cNvSpPr>
            <a:spLocks noGrp="1"/>
          </p:cNvSpPr>
          <p:nvPr>
            <p:ph type="title"/>
          </p:nvPr>
        </p:nvSpPr>
        <p:spPr/>
        <p:txBody>
          <a:bodyPr/>
          <a:lstStyle/>
          <a:p>
            <a:r>
              <a:rPr lang="en-US"/>
              <a:t>What is a data format?</a:t>
            </a:r>
          </a:p>
        </p:txBody>
      </p:sp>
      <p:sp>
        <p:nvSpPr>
          <p:cNvPr id="3" name="Content Placeholder 2">
            <a:extLst>
              <a:ext uri="{FF2B5EF4-FFF2-40B4-BE49-F238E27FC236}">
                <a16:creationId xmlns:a16="http://schemas.microsoft.com/office/drawing/2014/main" id="{ABF30F9C-38E8-444D-9072-4363B8DA5C08}"/>
              </a:ext>
            </a:extLst>
          </p:cNvPr>
          <p:cNvSpPr>
            <a:spLocks noGrp="1"/>
          </p:cNvSpPr>
          <p:nvPr>
            <p:ph idx="1"/>
          </p:nvPr>
        </p:nvSpPr>
        <p:spPr>
          <a:xfrm>
            <a:off x="616449" y="1371601"/>
            <a:ext cx="11236720" cy="3386379"/>
          </a:xfrm>
        </p:spPr>
        <p:txBody>
          <a:bodyPr/>
          <a:lstStyle/>
          <a:p>
            <a:pPr>
              <a:lnSpc>
                <a:spcPts val="3000"/>
              </a:lnSpc>
              <a:spcAft>
                <a:spcPts val="1200"/>
              </a:spcAft>
            </a:pPr>
            <a:r>
              <a:rPr lang="en-US"/>
              <a:t>It is the structure of the data.</a:t>
            </a:r>
          </a:p>
          <a:p>
            <a:pPr>
              <a:lnSpc>
                <a:spcPts val="3000"/>
              </a:lnSpc>
              <a:spcAft>
                <a:spcPts val="1200"/>
              </a:spcAft>
            </a:pPr>
            <a:r>
              <a:rPr lang="en-US"/>
              <a:t>It is the </a:t>
            </a:r>
            <a:r>
              <a:rPr lang="en-US" dirty="0"/>
              <a:t>rules and regularities </a:t>
            </a:r>
            <a:r>
              <a:rPr lang="en-US"/>
              <a:t>of the data’s representation. </a:t>
            </a:r>
          </a:p>
          <a:p>
            <a:pPr>
              <a:lnSpc>
                <a:spcPts val="3000"/>
              </a:lnSpc>
              <a:spcAft>
                <a:spcPts val="1200"/>
              </a:spcAft>
            </a:pPr>
            <a:r>
              <a:rPr lang="en-US"/>
              <a:t>Contrast with data, which is the information.</a:t>
            </a:r>
          </a:p>
          <a:p>
            <a:pPr>
              <a:lnSpc>
                <a:spcPts val="3000"/>
              </a:lnSpc>
              <a:spcAft>
                <a:spcPts val="1200"/>
              </a:spcAft>
            </a:pPr>
            <a:r>
              <a:rPr lang="en-US" dirty="0"/>
              <a:t>DFDL doesn't describe data. It </a:t>
            </a:r>
            <a:r>
              <a:rPr lang="en-US"/>
              <a:t>describes the </a:t>
            </a:r>
            <a:r>
              <a:rPr lang="en-US" dirty="0"/>
              <a:t>format of the data. </a:t>
            </a:r>
            <a:endParaRPr lang="en-US"/>
          </a:p>
          <a:p>
            <a:r>
              <a:rPr lang="en-US"/>
              <a:t>Below is data that employs a popular format: rows are separated by newlines and within each row is data which is separated by commas. </a:t>
            </a:r>
          </a:p>
          <a:p>
            <a:endParaRPr lang="en-US"/>
          </a:p>
        </p:txBody>
      </p:sp>
      <p:pic>
        <p:nvPicPr>
          <p:cNvPr id="7" name="Picture 6">
            <a:extLst>
              <a:ext uri="{FF2B5EF4-FFF2-40B4-BE49-F238E27FC236}">
                <a16:creationId xmlns:a16="http://schemas.microsoft.com/office/drawing/2014/main" id="{7F237D14-6E52-4B1A-9090-AF7809378C78}"/>
              </a:ext>
            </a:extLst>
          </p:cNvPr>
          <p:cNvPicPr>
            <a:picLocks noChangeAspect="1"/>
          </p:cNvPicPr>
          <p:nvPr/>
        </p:nvPicPr>
        <p:blipFill rotWithShape="1">
          <a:blip r:embed="rId2"/>
          <a:srcRect l="4942" t="14289" r="36707" b="69681"/>
          <a:stretch/>
        </p:blipFill>
        <p:spPr>
          <a:xfrm>
            <a:off x="1001101" y="4618361"/>
            <a:ext cx="9664788" cy="1410480"/>
          </a:xfrm>
          <a:prstGeom prst="rect">
            <a:avLst/>
          </a:prstGeom>
        </p:spPr>
      </p:pic>
    </p:spTree>
    <p:extLst>
      <p:ext uri="{BB962C8B-B14F-4D97-AF65-F5344CB8AC3E}">
        <p14:creationId xmlns:p14="http://schemas.microsoft.com/office/powerpoint/2010/main" val="2185945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XML can be placed inside xs:appinfo</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71602"/>
            <a:ext cx="11236720" cy="1619571"/>
          </a:xfrm>
        </p:spPr>
        <p:txBody>
          <a:bodyPr/>
          <a:lstStyle/>
          <a:p>
            <a:pPr>
              <a:lnSpc>
                <a:spcPts val="3000"/>
              </a:lnSpc>
            </a:pPr>
            <a:r>
              <a:rPr lang="en-US"/>
              <a:t>The purpose of the XML Schema xs:appinfo element is to provide information to applications that process the schema file.</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7E015D6-7DA6-45EC-9F04-E22B513E5CDD}"/>
              </a:ext>
            </a:extLst>
          </p:cNvPr>
          <p:cNvSpPr/>
          <p:nvPr/>
        </p:nvSpPr>
        <p:spPr>
          <a:xfrm>
            <a:off x="917629" y="2459504"/>
            <a:ext cx="10356742" cy="1938992"/>
          </a:xfrm>
          <a:prstGeom prst="rect">
            <a:avLst/>
          </a:prstGeom>
          <a:ln>
            <a:solidFill>
              <a:schemeClr val="bg1">
                <a:lumMod val="65000"/>
              </a:schemeClr>
            </a:solidFill>
          </a:ln>
        </p:spPr>
        <p:txBody>
          <a:bodyPr wrap="square">
            <a:spAutoFit/>
          </a:bodyPr>
          <a:lstStyle/>
          <a:p>
            <a:r>
              <a:rPr lang="en-US" sz="2400">
                <a:solidFill>
                  <a:srgbClr val="003296"/>
                </a:solidFill>
                <a:highlight>
                  <a:srgbClr val="FFFFFF"/>
                </a:highlight>
              </a:rPr>
              <a:t>&lt;xs:annotation&gt;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&lt;xs:appinfo</a:t>
            </a:r>
            <a:r>
              <a:rPr lang="en-US" sz="2400">
                <a:solidFill>
                  <a:srgbClr val="F5844C"/>
                </a:solidFill>
                <a:highlight>
                  <a:srgbClr val="FFFFFF"/>
                </a:highlight>
              </a:rPr>
              <a:t> source</a:t>
            </a:r>
            <a:r>
              <a:rPr lang="en-US" sz="2400">
                <a:solidFill>
                  <a:srgbClr val="FF8040"/>
                </a:solidFill>
                <a:highlight>
                  <a:srgbClr val="FFFFFF"/>
                </a:highlight>
              </a:rPr>
              <a:t>=</a:t>
            </a:r>
            <a:r>
              <a:rPr lang="en-US" sz="2400">
                <a:solidFill>
                  <a:srgbClr val="993300"/>
                </a:solidFill>
                <a:highlight>
                  <a:srgbClr val="FFFFFF"/>
                </a:highlight>
              </a:rPr>
              <a:t>"</a:t>
            </a:r>
            <a:r>
              <a:rPr lang="en-US" sz="2400" i="1">
                <a:highlight>
                  <a:srgbClr val="FFFFFF"/>
                </a:highlight>
              </a:rPr>
              <a:t>a URL to a file which contains supplemental information</a:t>
            </a:r>
            <a:r>
              <a:rPr lang="en-US" sz="2400">
                <a:solidFill>
                  <a:srgbClr val="993300"/>
                </a:solidFill>
                <a:highlight>
                  <a:srgbClr val="FFFFFF"/>
                </a:highlight>
              </a:rPr>
              <a:t>"</a:t>
            </a:r>
            <a:r>
              <a:rPr lang="en-US" sz="2400">
                <a:solidFill>
                  <a:srgbClr val="000096"/>
                </a:solidFill>
                <a:highlight>
                  <a:srgbClr val="FFFFFF"/>
                </a:highlight>
              </a:rPr>
              <a:t>&gt;</a:t>
            </a:r>
            <a:br>
              <a:rPr lang="en-US" sz="2400">
                <a:solidFill>
                  <a:srgbClr val="000000"/>
                </a:solidFill>
                <a:highlight>
                  <a:srgbClr val="FFFFFF"/>
                </a:highlight>
              </a:rPr>
            </a:br>
            <a:r>
              <a:rPr lang="en-US" sz="2400">
                <a:solidFill>
                  <a:srgbClr val="000000"/>
                </a:solidFill>
                <a:highlight>
                  <a:srgbClr val="FFFFFF"/>
                </a:highlight>
              </a:rPr>
              <a:t>         </a:t>
            </a:r>
            <a:r>
              <a:rPr lang="en-US" sz="2400" i="1">
                <a:solidFill>
                  <a:srgbClr val="000000"/>
                </a:solidFill>
                <a:highlight>
                  <a:srgbClr val="FFFF00"/>
                </a:highlight>
              </a:rPr>
              <a:t>Any well-formed XML can appear in here</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&lt;/xs:appinfo&gt;</a:t>
            </a:r>
            <a:br>
              <a:rPr lang="en-US" sz="2400">
                <a:solidFill>
                  <a:srgbClr val="000000"/>
                </a:solidFill>
                <a:highlight>
                  <a:srgbClr val="FFFFFF"/>
                </a:highlight>
              </a:rPr>
            </a:br>
            <a:r>
              <a:rPr lang="en-US" sz="2400">
                <a:solidFill>
                  <a:srgbClr val="003296"/>
                </a:solidFill>
                <a:highlight>
                  <a:srgbClr val="FFFFFF"/>
                </a:highlight>
              </a:rPr>
              <a:t>&lt;/xs:annotation&gt;</a:t>
            </a:r>
          </a:p>
        </p:txBody>
      </p:sp>
    </p:spTree>
    <p:extLst>
      <p:ext uri="{BB962C8B-B14F-4D97-AF65-F5344CB8AC3E}">
        <p14:creationId xmlns:p14="http://schemas.microsoft.com/office/powerpoint/2010/main" val="41730403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7CEB2F-0DAD-4629-BB74-9E64334E88F8}"/>
              </a:ext>
            </a:extLst>
          </p:cNvPr>
          <p:cNvSpPr/>
          <p:nvPr/>
        </p:nvSpPr>
        <p:spPr>
          <a:xfrm>
            <a:off x="767168" y="953539"/>
            <a:ext cx="10288412" cy="1938992"/>
          </a:xfrm>
          <a:prstGeom prst="rect">
            <a:avLst/>
          </a:prstGeom>
          <a:ln>
            <a:solidFill>
              <a:schemeClr val="bg1">
                <a:lumMod val="65000"/>
              </a:schemeClr>
            </a:solidFill>
          </a:ln>
        </p:spPr>
        <p:txBody>
          <a:bodyPr wrap="square">
            <a:spAutoFit/>
          </a:bodyPr>
          <a:lstStyle/>
          <a:p>
            <a:r>
              <a:rPr lang="en-US" sz="2400">
                <a:solidFill>
                  <a:srgbClr val="003296"/>
                </a:solidFill>
                <a:highlight>
                  <a:srgbClr val="FFFFFF"/>
                </a:highlight>
              </a:rPr>
              <a:t>&lt;xs:annotation&gt;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&lt;xs:appinfo</a:t>
            </a:r>
            <a:r>
              <a:rPr lang="en-US" sz="2400">
                <a:solidFill>
                  <a:srgbClr val="F5844C"/>
                </a:solidFill>
                <a:highlight>
                  <a:srgbClr val="FFFFFF"/>
                </a:highlight>
              </a:rPr>
              <a:t> source</a:t>
            </a:r>
            <a:r>
              <a:rPr lang="en-US" sz="2400">
                <a:solidFill>
                  <a:srgbClr val="FF8040"/>
                </a:solidFill>
                <a:highlight>
                  <a:srgbClr val="FFFFFF"/>
                </a:highlight>
              </a:rPr>
              <a:t>=</a:t>
            </a:r>
            <a:r>
              <a:rPr lang="en-US" sz="2400">
                <a:solidFill>
                  <a:srgbClr val="993300"/>
                </a:solidFill>
                <a:highlight>
                  <a:srgbClr val="FFFFFF"/>
                </a:highlight>
              </a:rPr>
              <a:t>"</a:t>
            </a:r>
            <a:r>
              <a:rPr lang="en-US" sz="2400" i="1">
                <a:highlight>
                  <a:srgbClr val="FFFFFF"/>
                </a:highlight>
              </a:rPr>
              <a:t>a URL to a file which contains supplemental information</a:t>
            </a:r>
            <a:r>
              <a:rPr lang="en-US" sz="2400">
                <a:solidFill>
                  <a:srgbClr val="993300"/>
                </a:solidFill>
                <a:highlight>
                  <a:srgbClr val="FFFFFF"/>
                </a:highlight>
              </a:rPr>
              <a:t>"</a:t>
            </a:r>
            <a:r>
              <a:rPr lang="en-US" sz="2400">
                <a:solidFill>
                  <a:srgbClr val="000096"/>
                </a:solidFill>
                <a:highlight>
                  <a:srgbClr val="FFFFFF"/>
                </a:highlight>
              </a:rPr>
              <a:t>&gt;</a:t>
            </a:r>
            <a:br>
              <a:rPr lang="en-US" sz="2400">
                <a:solidFill>
                  <a:srgbClr val="000000"/>
                </a:solidFill>
                <a:highlight>
                  <a:srgbClr val="FFFFFF"/>
                </a:highlight>
              </a:rPr>
            </a:br>
            <a:r>
              <a:rPr lang="en-US" sz="2400">
                <a:solidFill>
                  <a:srgbClr val="000000"/>
                </a:solidFill>
                <a:highlight>
                  <a:srgbClr val="FFFFFF"/>
                </a:highlight>
              </a:rPr>
              <a:t>         </a:t>
            </a:r>
            <a:r>
              <a:rPr lang="en-US" sz="2400" i="1">
                <a:solidFill>
                  <a:srgbClr val="000000"/>
                </a:solidFill>
                <a:highlight>
                  <a:srgbClr val="FFFF00"/>
                </a:highlight>
              </a:rPr>
              <a:t>Any well-formed XML can appear in here</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&lt;/xs:appinfo&gt;</a:t>
            </a:r>
            <a:br>
              <a:rPr lang="en-US" sz="2400">
                <a:solidFill>
                  <a:srgbClr val="000000"/>
                </a:solidFill>
                <a:highlight>
                  <a:srgbClr val="FFFFFF"/>
                </a:highlight>
              </a:rPr>
            </a:br>
            <a:r>
              <a:rPr lang="en-US" sz="2400">
                <a:solidFill>
                  <a:srgbClr val="003296"/>
                </a:solidFill>
                <a:highlight>
                  <a:srgbClr val="FFFFFF"/>
                </a:highlight>
              </a:rPr>
              <a:t>&lt;/xs:annotation&gt;</a:t>
            </a:r>
          </a:p>
        </p:txBody>
      </p:sp>
      <p:cxnSp>
        <p:nvCxnSpPr>
          <p:cNvPr id="7" name="Straight Arrow Connector 6">
            <a:extLst>
              <a:ext uri="{FF2B5EF4-FFF2-40B4-BE49-F238E27FC236}">
                <a16:creationId xmlns:a16="http://schemas.microsoft.com/office/drawing/2014/main" id="{155E20DC-6403-443B-8EDC-6663F79F93C0}"/>
              </a:ext>
            </a:extLst>
          </p:cNvPr>
          <p:cNvCxnSpPr/>
          <p:nvPr/>
        </p:nvCxnSpPr>
        <p:spPr>
          <a:xfrm flipH="1" flipV="1">
            <a:off x="3208150" y="2092271"/>
            <a:ext cx="325465" cy="945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F4C9314-78D5-45F8-AE8B-E99DAA45A813}"/>
              </a:ext>
            </a:extLst>
          </p:cNvPr>
          <p:cNvSpPr txBox="1"/>
          <p:nvPr/>
        </p:nvSpPr>
        <p:spPr>
          <a:xfrm>
            <a:off x="3161656" y="3130658"/>
            <a:ext cx="7625166" cy="1938992"/>
          </a:xfrm>
          <a:prstGeom prst="rect">
            <a:avLst/>
          </a:prstGeom>
          <a:noFill/>
        </p:spPr>
        <p:txBody>
          <a:bodyPr wrap="square" rtlCol="0">
            <a:spAutoFit/>
          </a:bodyPr>
          <a:lstStyle/>
          <a:p>
            <a:r>
              <a:rPr lang="en-US" sz="2400"/>
              <a:t>DFDL uses this as a place to store default settings for the DFDL properties (separator, terminator, lengthKind, etc.).</a:t>
            </a:r>
          </a:p>
          <a:p>
            <a:r>
              <a:rPr lang="en-US" sz="2400"/>
              <a:t>Those settings apply to the entire schema. Any inlined settings (e.g., dfdl:separator=":") </a:t>
            </a:r>
            <a:r>
              <a:rPr lang="en-US" sz="2400" i="1"/>
              <a:t>override</a:t>
            </a:r>
            <a:r>
              <a:rPr lang="en-US" sz="2400"/>
              <a:t> the default settings.</a:t>
            </a:r>
          </a:p>
        </p:txBody>
      </p:sp>
      <p:sp>
        <p:nvSpPr>
          <p:cNvPr id="2" name="TextBox 1">
            <a:extLst>
              <a:ext uri="{FF2B5EF4-FFF2-40B4-BE49-F238E27FC236}">
                <a16:creationId xmlns:a16="http://schemas.microsoft.com/office/drawing/2014/main" id="{BB90350F-5530-46F4-9351-0268F1ACAB22}"/>
              </a:ext>
            </a:extLst>
          </p:cNvPr>
          <p:cNvSpPr txBox="1"/>
          <p:nvPr/>
        </p:nvSpPr>
        <p:spPr>
          <a:xfrm>
            <a:off x="2336991" y="5388212"/>
            <a:ext cx="8908721" cy="461665"/>
          </a:xfrm>
          <a:prstGeom prst="rect">
            <a:avLst/>
          </a:prstGeom>
          <a:noFill/>
        </p:spPr>
        <p:txBody>
          <a:bodyPr wrap="none" rtlCol="0">
            <a:spAutoFit/>
          </a:bodyPr>
          <a:lstStyle/>
          <a:p>
            <a:r>
              <a:rPr lang="en-US" sz="2400"/>
              <a:t>The next slide shows all the default settings. </a:t>
            </a:r>
            <a:r>
              <a:rPr lang="en-US" sz="2400">
                <a:solidFill>
                  <a:srgbClr val="FF0000"/>
                </a:solidFill>
              </a:rPr>
              <a:t>Warning</a:t>
            </a:r>
            <a:r>
              <a:rPr lang="en-US" sz="2400"/>
              <a:t>: there are a lot)</a:t>
            </a:r>
          </a:p>
        </p:txBody>
      </p:sp>
      <p:sp>
        <p:nvSpPr>
          <p:cNvPr id="3" name="Arrow: Right 2">
            <a:extLst>
              <a:ext uri="{FF2B5EF4-FFF2-40B4-BE49-F238E27FC236}">
                <a16:creationId xmlns:a16="http://schemas.microsoft.com/office/drawing/2014/main" id="{49D5496D-7FCF-4DAD-958F-92B12B169DFC}"/>
              </a:ext>
            </a:extLst>
          </p:cNvPr>
          <p:cNvSpPr/>
          <p:nvPr/>
        </p:nvSpPr>
        <p:spPr>
          <a:xfrm>
            <a:off x="11077959" y="5388212"/>
            <a:ext cx="513685" cy="461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8B57E485-9B75-414C-A2F1-0457BC8BB72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528617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EAAF5-CB36-4494-B37C-237B8B795DAB}"/>
              </a:ext>
            </a:extLst>
          </p:cNvPr>
          <p:cNvSpPr/>
          <p:nvPr/>
        </p:nvSpPr>
        <p:spPr>
          <a:xfrm>
            <a:off x="299633" y="89392"/>
            <a:ext cx="5569057" cy="7109639"/>
          </a:xfrm>
          <a:prstGeom prst="rect">
            <a:avLst/>
          </a:prstGeom>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&lt;dfdl:defineFormat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alignment</a:t>
            </a:r>
            <a:r>
              <a:rPr lang="en-US" sz="1600">
                <a:solidFill>
                  <a:srgbClr val="FF8040"/>
                </a:solidFill>
                <a:highlight>
                  <a:srgbClr val="FFFFFF"/>
                </a:highlight>
              </a:rPr>
              <a:t>=</a:t>
            </a:r>
            <a:r>
              <a:rPr lang="en-US" sz="1600">
                <a:solidFill>
                  <a:srgbClr val="993300"/>
                </a:solidFill>
                <a:highlight>
                  <a:srgbClr val="FFFFFF"/>
                </a:highlight>
              </a:rPr>
              <a:t>"1"</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alignmentUnits</a:t>
            </a:r>
            <a:r>
              <a:rPr lang="en-US" sz="1600">
                <a:solidFill>
                  <a:srgbClr val="FF8040"/>
                </a:solidFill>
                <a:highlight>
                  <a:srgbClr val="FFFFFF"/>
                </a:highlight>
              </a:rPr>
              <a:t>=</a:t>
            </a:r>
            <a:r>
              <a:rPr lang="en-US" sz="1600">
                <a:solidFill>
                  <a:srgbClr val="993300"/>
                </a:solidFill>
                <a:highlight>
                  <a:srgbClr val="FFFFFF"/>
                </a:highlight>
              </a:rPr>
              <a:t>"bytes"</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binaryFloatRep</a:t>
            </a:r>
            <a:r>
              <a:rPr lang="en-US" sz="1600">
                <a:solidFill>
                  <a:srgbClr val="FF8040"/>
                </a:solidFill>
                <a:highlight>
                  <a:srgbClr val="FFFFFF"/>
                </a:highlight>
              </a:rPr>
              <a:t>=</a:t>
            </a:r>
            <a:r>
              <a:rPr lang="en-US" sz="1600">
                <a:solidFill>
                  <a:srgbClr val="993300"/>
                </a:solidFill>
                <a:highlight>
                  <a:srgbClr val="FFFFFF"/>
                </a:highlight>
              </a:rPr>
              <a:t>"ieee"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binaryNumberRep</a:t>
            </a:r>
            <a:r>
              <a:rPr lang="en-US" sz="1600">
                <a:solidFill>
                  <a:srgbClr val="FF8040"/>
                </a:solidFill>
                <a:highlight>
                  <a:srgbClr val="FFFFFF"/>
                </a:highlight>
              </a:rPr>
              <a:t>=</a:t>
            </a:r>
            <a:r>
              <a:rPr lang="en-US" sz="1600">
                <a:solidFill>
                  <a:srgbClr val="993300"/>
                </a:solidFill>
                <a:highlight>
                  <a:srgbClr val="FFFFFF"/>
                </a:highlight>
              </a:rPr>
              <a:t>"binary"</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bitOrder</a:t>
            </a:r>
            <a:r>
              <a:rPr lang="en-US" sz="1600">
                <a:solidFill>
                  <a:srgbClr val="FF8040"/>
                </a:solidFill>
                <a:highlight>
                  <a:srgbClr val="FFFFFF"/>
                </a:highlight>
              </a:rPr>
              <a:t>=</a:t>
            </a:r>
            <a:r>
              <a:rPr lang="en-US" sz="1600">
                <a:solidFill>
                  <a:srgbClr val="993300"/>
                </a:solidFill>
                <a:highlight>
                  <a:srgbClr val="FFFFFF"/>
                </a:highlight>
              </a:rPr>
              <a:t>"mostSignificantBitFirst"</a:t>
            </a:r>
            <a:br>
              <a:rPr lang="en-US" sz="1600">
                <a:solidFill>
                  <a:srgbClr val="000000"/>
                </a:solidFill>
                <a:highlight>
                  <a:srgbClr val="FFFFFF"/>
                </a:highlight>
              </a:rPr>
            </a:br>
            <a:r>
              <a:rPr lang="en-US" sz="1600">
                <a:solidFill>
                  <a:srgbClr val="F5844C"/>
                </a:solidFill>
                <a:highlight>
                  <a:srgbClr val="FFFFFF"/>
                </a:highlight>
              </a:rPr>
              <a:t>                byteOrder</a:t>
            </a:r>
            <a:r>
              <a:rPr lang="en-US" sz="1600">
                <a:solidFill>
                  <a:srgbClr val="FF8040"/>
                </a:solidFill>
                <a:highlight>
                  <a:srgbClr val="FFFFFF"/>
                </a:highlight>
              </a:rPr>
              <a:t>=</a:t>
            </a:r>
            <a:r>
              <a:rPr lang="en-US" sz="1600">
                <a:solidFill>
                  <a:srgbClr val="993300"/>
                </a:solidFill>
                <a:highlight>
                  <a:srgbClr val="FFFFFF"/>
                </a:highlight>
              </a:rPr>
              <a:t>"bigEndian"</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calendarPatternKind</a:t>
            </a:r>
            <a:r>
              <a:rPr lang="en-US" sz="1600">
                <a:solidFill>
                  <a:srgbClr val="FF8040"/>
                </a:solidFill>
                <a:highlight>
                  <a:srgbClr val="FFFFFF"/>
                </a:highlight>
              </a:rPr>
              <a:t>=</a:t>
            </a:r>
            <a:r>
              <a:rPr lang="en-US" sz="1600">
                <a:solidFill>
                  <a:srgbClr val="993300"/>
                </a:solidFill>
                <a:highlight>
                  <a:srgbClr val="FFFFFF"/>
                </a:highlight>
              </a:rPr>
              <a:t>"implicit"</a:t>
            </a:r>
            <a:br>
              <a:rPr lang="en-US" sz="1600">
                <a:solidFill>
                  <a:srgbClr val="000000"/>
                </a:solidFill>
                <a:highlight>
                  <a:srgbClr val="FFFFFF"/>
                </a:highlight>
              </a:rPr>
            </a:br>
            <a:r>
              <a:rPr lang="en-US" sz="1600">
                <a:solidFill>
                  <a:srgbClr val="F5844C"/>
                </a:solidFill>
                <a:highlight>
                  <a:srgbClr val="FFFFFF"/>
                </a:highlight>
              </a:rPr>
              <a:t>                documentFinalTerminatorCanBeMissing</a:t>
            </a:r>
            <a:r>
              <a:rPr lang="en-US" sz="1600">
                <a:solidFill>
                  <a:srgbClr val="FF8040"/>
                </a:solidFill>
                <a:highlight>
                  <a:srgbClr val="FFFFFF"/>
                </a:highlight>
              </a:rPr>
              <a:t>=</a:t>
            </a:r>
            <a:r>
              <a:rPr lang="en-US" sz="1600">
                <a:solidFill>
                  <a:srgbClr val="993300"/>
                </a:solidFill>
                <a:highlight>
                  <a:srgbClr val="FFFFFF"/>
                </a:highlight>
              </a:rPr>
              <a:t>"yes"</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emptyValueDelimiterPolicy</a:t>
            </a:r>
            <a:r>
              <a:rPr lang="en-US" sz="1600">
                <a:solidFill>
                  <a:srgbClr val="FF8040"/>
                </a:solidFill>
                <a:highlight>
                  <a:srgbClr val="FFFFFF"/>
                </a:highlight>
              </a:rPr>
              <a:t>=</a:t>
            </a:r>
            <a:r>
              <a:rPr lang="en-US" sz="1600">
                <a:solidFill>
                  <a:srgbClr val="993300"/>
                </a:solidFill>
                <a:highlight>
                  <a:srgbClr val="FFFFFF"/>
                </a:highlight>
              </a:rPr>
              <a:t>"none"</a:t>
            </a:r>
            <a:br>
              <a:rPr lang="en-US" sz="1600">
                <a:solidFill>
                  <a:srgbClr val="000000"/>
                </a:solidFill>
                <a:highlight>
                  <a:srgbClr val="FFFFFF"/>
                </a:highlight>
              </a:rPr>
            </a:br>
            <a:r>
              <a:rPr lang="en-US" sz="1600">
                <a:solidFill>
                  <a:srgbClr val="F5844C"/>
                </a:solidFill>
                <a:highlight>
                  <a:srgbClr val="FFFFFF"/>
                </a:highlight>
              </a:rPr>
              <a:t>                encoding</a:t>
            </a:r>
            <a:r>
              <a:rPr lang="en-US" sz="1600">
                <a:solidFill>
                  <a:srgbClr val="FF8040"/>
                </a:solidFill>
                <a:highlight>
                  <a:srgbClr val="FFFFFF"/>
                </a:highlight>
              </a:rPr>
              <a:t>=</a:t>
            </a:r>
            <a:r>
              <a:rPr lang="en-US" sz="1600">
                <a:solidFill>
                  <a:srgbClr val="993300"/>
                </a:solidFill>
                <a:highlight>
                  <a:srgbClr val="FFFFFF"/>
                </a:highlight>
              </a:rPr>
              <a:t>"ISO-8859-1"</a:t>
            </a:r>
            <a:br>
              <a:rPr lang="en-US" sz="1600">
                <a:solidFill>
                  <a:srgbClr val="000000"/>
                </a:solidFill>
                <a:highlight>
                  <a:srgbClr val="FFFFFF"/>
                </a:highlight>
              </a:rPr>
            </a:br>
            <a:r>
              <a:rPr lang="en-US" sz="1600">
                <a:solidFill>
                  <a:srgbClr val="F5844C"/>
                </a:solidFill>
                <a:highlight>
                  <a:srgbClr val="FFFFFF"/>
                </a:highlight>
              </a:rPr>
              <a:t>                encodingErrorPolicy</a:t>
            </a:r>
            <a:r>
              <a:rPr lang="en-US" sz="1600">
                <a:solidFill>
                  <a:srgbClr val="FF8040"/>
                </a:solidFill>
                <a:highlight>
                  <a:srgbClr val="FFFFFF"/>
                </a:highlight>
              </a:rPr>
              <a:t>=</a:t>
            </a:r>
            <a:r>
              <a:rPr lang="en-US" sz="1600">
                <a:solidFill>
                  <a:srgbClr val="993300"/>
                </a:solidFill>
                <a:highlight>
                  <a:srgbClr val="FFFFFF"/>
                </a:highlight>
              </a:rPr>
              <a:t>"replace"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escapeSchemeRef</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fillByte</a:t>
            </a:r>
            <a:r>
              <a:rPr lang="en-US" sz="1600">
                <a:solidFill>
                  <a:srgbClr val="FF8040"/>
                </a:solidFill>
                <a:highlight>
                  <a:srgbClr val="FFFFFF"/>
                </a:highlight>
              </a:rPr>
              <a:t>=</a:t>
            </a:r>
            <a:r>
              <a:rPr lang="en-US" sz="1600">
                <a:solidFill>
                  <a:srgbClr val="993300"/>
                </a:solidFill>
                <a:highlight>
                  <a:srgbClr val="FFFFFF"/>
                </a:highlight>
              </a:rPr>
              <a:t>"f"</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floating</a:t>
            </a:r>
            <a:r>
              <a:rPr lang="en-US" sz="1600">
                <a:solidFill>
                  <a:srgbClr val="FF8040"/>
                </a:solidFill>
                <a:highlight>
                  <a:srgbClr val="FFFFFF"/>
                </a:highlight>
              </a:rPr>
              <a:t>=</a:t>
            </a:r>
            <a:r>
              <a:rPr lang="en-US" sz="1600">
                <a:solidFill>
                  <a:srgbClr val="993300"/>
                </a:solidFill>
                <a:highlight>
                  <a:srgbClr val="FFFFFF"/>
                </a:highlight>
              </a:rPr>
              <a:t>"no"</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ignoreCase</a:t>
            </a:r>
            <a:r>
              <a:rPr lang="en-US" sz="1600">
                <a:solidFill>
                  <a:srgbClr val="FF8040"/>
                </a:solidFill>
                <a:highlight>
                  <a:srgbClr val="FFFFFF"/>
                </a:highlight>
              </a:rPr>
              <a:t>=</a:t>
            </a:r>
            <a:r>
              <a:rPr lang="en-US" sz="1600">
                <a:solidFill>
                  <a:srgbClr val="993300"/>
                </a:solidFill>
                <a:highlight>
                  <a:srgbClr val="FFFFFF"/>
                </a:highlight>
              </a:rPr>
              <a:t>"no"</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initiator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initiatedContent</a:t>
            </a:r>
            <a:r>
              <a:rPr lang="en-US" sz="1600">
                <a:solidFill>
                  <a:srgbClr val="FF8040"/>
                </a:solidFill>
                <a:highlight>
                  <a:srgbClr val="FFFFFF"/>
                </a:highlight>
              </a:rPr>
              <a:t>=</a:t>
            </a:r>
            <a:r>
              <a:rPr lang="en-US" sz="1600">
                <a:solidFill>
                  <a:srgbClr val="993300"/>
                </a:solidFill>
                <a:highlight>
                  <a:srgbClr val="FFFFFF"/>
                </a:highlight>
              </a:rPr>
              <a:t>"no"</a:t>
            </a:r>
            <a:br>
              <a:rPr lang="en-US" sz="1500">
                <a:solidFill>
                  <a:srgbClr val="000000"/>
                </a:solidFill>
                <a:highlight>
                  <a:srgbClr val="FFFFFF"/>
                </a:highlight>
              </a:rPr>
            </a:br>
            <a:r>
              <a:rPr lang="en-US" sz="1500">
                <a:solidFill>
                  <a:srgbClr val="F5844C"/>
                </a:solidFill>
                <a:highlight>
                  <a:srgbClr val="FFFFFF"/>
                </a:highlight>
              </a:rPr>
              <a:t>                 leadingSkip</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lengthKind</a:t>
            </a:r>
            <a:r>
              <a:rPr lang="en-US" sz="1500">
                <a:solidFill>
                  <a:srgbClr val="FF8040"/>
                </a:solidFill>
                <a:highlight>
                  <a:srgbClr val="FFFFFF"/>
                </a:highlight>
              </a:rPr>
              <a:t>=</a:t>
            </a:r>
            <a:r>
              <a:rPr lang="en-US" sz="1500">
                <a:solidFill>
                  <a:srgbClr val="993300"/>
                </a:solidFill>
                <a:highlight>
                  <a:srgbClr val="FFFFFF"/>
                </a:highlight>
              </a:rPr>
              <a:t>"delimited“</a:t>
            </a:r>
          </a:p>
          <a:p>
            <a:r>
              <a:rPr lang="en-US" sz="1500">
                <a:solidFill>
                  <a:srgbClr val="000000"/>
                </a:solidFill>
                <a:highlight>
                  <a:srgbClr val="FFFFFF"/>
                </a:highlight>
              </a:rPr>
              <a:t>                 </a:t>
            </a:r>
            <a:r>
              <a:rPr lang="en-US" sz="1500">
                <a:solidFill>
                  <a:srgbClr val="F5844C"/>
                </a:solidFill>
                <a:highlight>
                  <a:srgbClr val="FFFFFF"/>
                </a:highlight>
              </a:rPr>
              <a:t>lengthUnits</a:t>
            </a:r>
            <a:r>
              <a:rPr lang="en-US" sz="1500">
                <a:solidFill>
                  <a:srgbClr val="FF8040"/>
                </a:solidFill>
                <a:highlight>
                  <a:srgbClr val="FFFFFF"/>
                </a:highlight>
              </a:rPr>
              <a:t>=</a:t>
            </a:r>
            <a:r>
              <a:rPr lang="en-US" sz="1500">
                <a:solidFill>
                  <a:srgbClr val="993300"/>
                </a:solidFill>
                <a:highlight>
                  <a:srgbClr val="FFFFFF"/>
                </a:highlight>
              </a:rPr>
              <a:t>"characters"</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nilKind</a:t>
            </a:r>
            <a:r>
              <a:rPr lang="en-US" sz="1500">
                <a:solidFill>
                  <a:srgbClr val="FF8040"/>
                </a:solidFill>
                <a:highlight>
                  <a:srgbClr val="FFFFFF"/>
                </a:highlight>
              </a:rPr>
              <a:t>=</a:t>
            </a:r>
            <a:r>
              <a:rPr lang="en-US" sz="1500">
                <a:solidFill>
                  <a:srgbClr val="993300"/>
                </a:solidFill>
                <a:highlight>
                  <a:srgbClr val="FFFFFF"/>
                </a:highlight>
              </a:rPr>
              <a:t>"literalValue"</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nilValueDelimiterPolicy</a:t>
            </a:r>
            <a:r>
              <a:rPr lang="en-US" sz="1500">
                <a:solidFill>
                  <a:srgbClr val="FF8040"/>
                </a:solidFill>
                <a:highlight>
                  <a:srgbClr val="FFFFFF"/>
                </a:highlight>
              </a:rPr>
              <a:t>=</a:t>
            </a:r>
            <a:r>
              <a:rPr lang="en-US" sz="1500">
                <a:solidFill>
                  <a:srgbClr val="993300"/>
                </a:solidFill>
                <a:highlight>
                  <a:srgbClr val="FFFFFF"/>
                </a:highlight>
              </a:rPr>
              <a:t>"none"</a:t>
            </a:r>
            <a:br>
              <a:rPr lang="en-US" sz="1500">
                <a:solidFill>
                  <a:srgbClr val="000000"/>
                </a:solidFill>
                <a:highlight>
                  <a:srgbClr val="FFFFFF"/>
                </a:highlight>
              </a:rPr>
            </a:br>
            <a:r>
              <a:rPr lang="en-US" sz="1500">
                <a:solidFill>
                  <a:srgbClr val="F5844C"/>
                </a:solidFill>
                <a:highlight>
                  <a:srgbClr val="FFFFFF"/>
                </a:highlight>
              </a:rPr>
              <a:t>                 occursCountKind</a:t>
            </a:r>
            <a:r>
              <a:rPr lang="en-US" sz="1500">
                <a:solidFill>
                  <a:srgbClr val="FF8040"/>
                </a:solidFill>
                <a:highlight>
                  <a:srgbClr val="FFFFFF"/>
                </a:highlight>
              </a:rPr>
              <a:t>=</a:t>
            </a:r>
            <a:r>
              <a:rPr lang="en-US" sz="1500">
                <a:solidFill>
                  <a:srgbClr val="993300"/>
                </a:solidFill>
                <a:highlight>
                  <a:srgbClr val="FFFFFF"/>
                </a:highlight>
              </a:rPr>
              <a:t>"implicit"</a:t>
            </a:r>
            <a:br>
              <a:rPr lang="en-US" sz="1500">
                <a:solidFill>
                  <a:srgbClr val="000000"/>
                </a:solidFill>
                <a:highlight>
                  <a:srgbClr val="FFFFFF"/>
                </a:highlight>
              </a:rPr>
            </a:br>
            <a:r>
              <a:rPr lang="en-US" sz="1500">
                <a:solidFill>
                  <a:srgbClr val="F5844C"/>
                </a:solidFill>
                <a:highlight>
                  <a:srgbClr val="FFFFFF"/>
                </a:highlight>
              </a:rPr>
              <a:t>                 outputNewLine</a:t>
            </a:r>
            <a:r>
              <a:rPr lang="en-US" sz="1500">
                <a:solidFill>
                  <a:srgbClr val="FF8040"/>
                </a:solidFill>
                <a:highlight>
                  <a:srgbClr val="FFFFFF"/>
                </a:highlight>
              </a:rPr>
              <a:t>=</a:t>
            </a:r>
            <a:r>
              <a:rPr lang="en-US" sz="1500">
                <a:solidFill>
                  <a:srgbClr val="993300"/>
                </a:solidFill>
                <a:highlight>
                  <a:srgbClr val="FFFFFF"/>
                </a:highlight>
              </a:rPr>
              <a:t>"%CR;%LF;"</a:t>
            </a:r>
            <a:endParaRPr lang="en-US" sz="1500">
              <a:solidFill>
                <a:srgbClr val="003296"/>
              </a:solidFill>
              <a:highlight>
                <a:srgbClr val="FFFFFF"/>
              </a:highlight>
            </a:endParaRPr>
          </a:p>
        </p:txBody>
      </p:sp>
      <p:sp>
        <p:nvSpPr>
          <p:cNvPr id="3" name="Rectangle 2">
            <a:extLst>
              <a:ext uri="{FF2B5EF4-FFF2-40B4-BE49-F238E27FC236}">
                <a16:creationId xmlns:a16="http://schemas.microsoft.com/office/drawing/2014/main" id="{8E671F3F-1AA3-4C59-8217-5983BC11586B}"/>
              </a:ext>
            </a:extLst>
          </p:cNvPr>
          <p:cNvSpPr/>
          <p:nvPr/>
        </p:nvSpPr>
        <p:spPr>
          <a:xfrm>
            <a:off x="6323308" y="136760"/>
            <a:ext cx="4711485" cy="6832640"/>
          </a:xfrm>
          <a:prstGeom prst="rect">
            <a:avLst/>
          </a:prstGeom>
        </p:spPr>
        <p:txBody>
          <a:bodyPr wrap="square">
            <a:spAutoFit/>
          </a:bodyPr>
          <a:lstStyle/>
          <a:p>
            <a:r>
              <a:rPr lang="en-US" sz="1500">
                <a:solidFill>
                  <a:srgbClr val="000000"/>
                </a:solidFill>
                <a:highlight>
                  <a:srgbClr val="FFFFFF"/>
                </a:highlight>
              </a:rPr>
              <a:t>            </a:t>
            </a:r>
            <a:r>
              <a:rPr lang="en-US" sz="1500">
                <a:solidFill>
                  <a:srgbClr val="F5844C"/>
                </a:solidFill>
                <a:highlight>
                  <a:srgbClr val="FFFFFF"/>
                </a:highlight>
              </a:rPr>
              <a:t>representation</a:t>
            </a:r>
            <a:r>
              <a:rPr lang="en-US" sz="1500">
                <a:solidFill>
                  <a:srgbClr val="FF8040"/>
                </a:solidFill>
                <a:highlight>
                  <a:srgbClr val="FFFFFF"/>
                </a:highlight>
              </a:rPr>
              <a:t>=</a:t>
            </a:r>
            <a:r>
              <a:rPr lang="en-US" sz="1500">
                <a:solidFill>
                  <a:srgbClr val="993300"/>
                </a:solidFill>
                <a:highlight>
                  <a:srgbClr val="FFFFFF"/>
                </a:highlight>
              </a:rPr>
              <a:t>"text"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separator</a:t>
            </a:r>
            <a:r>
              <a:rPr lang="en-US" sz="1500">
                <a:solidFill>
                  <a:srgbClr val="FF8040"/>
                </a:solidFill>
                <a:highlight>
                  <a:srgbClr val="FFFFFF"/>
                </a:highlight>
              </a:rPr>
              <a:t>=</a:t>
            </a:r>
            <a:r>
              <a:rPr lang="en-US" sz="1500">
                <a:solidFill>
                  <a:srgbClr val="993300"/>
                </a:solidFill>
                <a:highlight>
                  <a:srgbClr val="FFFFFF"/>
                </a:highlight>
              </a:rPr>
              <a:t>""</a:t>
            </a:r>
            <a:br>
              <a:rPr lang="en-US" sz="1500">
                <a:solidFill>
                  <a:srgbClr val="000000"/>
                </a:solidFill>
                <a:highlight>
                  <a:srgbClr val="FFFFFF"/>
                </a:highlight>
              </a:rPr>
            </a:br>
            <a:r>
              <a:rPr lang="en-US" sz="1500">
                <a:solidFill>
                  <a:srgbClr val="F5844C"/>
                </a:solidFill>
                <a:highlight>
                  <a:srgbClr val="FFFFFF"/>
                </a:highlight>
              </a:rPr>
              <a:t>            separatorPosition</a:t>
            </a:r>
            <a:r>
              <a:rPr lang="en-US" sz="1500">
                <a:solidFill>
                  <a:srgbClr val="FF8040"/>
                </a:solidFill>
                <a:highlight>
                  <a:srgbClr val="FFFFFF"/>
                </a:highlight>
              </a:rPr>
              <a:t>=</a:t>
            </a:r>
            <a:r>
              <a:rPr lang="en-US" sz="1500">
                <a:solidFill>
                  <a:srgbClr val="993300"/>
                </a:solidFill>
                <a:highlight>
                  <a:srgbClr val="FFFFFF"/>
                </a:highlight>
              </a:rPr>
              <a:t>"infix"</a:t>
            </a:r>
            <a:br>
              <a:rPr lang="en-US" sz="1500">
                <a:solidFill>
                  <a:srgbClr val="000000"/>
                </a:solidFill>
                <a:highlight>
                  <a:srgbClr val="FFFFFF"/>
                </a:highlight>
              </a:rPr>
            </a:br>
            <a:r>
              <a:rPr lang="en-US" sz="1500">
                <a:solidFill>
                  <a:srgbClr val="F5844C"/>
                </a:solidFill>
                <a:highlight>
                  <a:srgbClr val="FFFFFF"/>
                </a:highlight>
              </a:rPr>
              <a:t>            separatorSuppressionPolicy</a:t>
            </a:r>
            <a:r>
              <a:rPr lang="en-US" sz="1500">
                <a:solidFill>
                  <a:srgbClr val="FF8040"/>
                </a:solidFill>
                <a:highlight>
                  <a:srgbClr val="FFFFFF"/>
                </a:highlight>
              </a:rPr>
              <a:t>=</a:t>
            </a:r>
            <a:r>
              <a:rPr lang="en-US" sz="1500">
                <a:solidFill>
                  <a:srgbClr val="993300"/>
                </a:solidFill>
                <a:highlight>
                  <a:srgbClr val="FFFFFF"/>
                </a:highlight>
              </a:rPr>
              <a:t>"never"</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sequenceKind</a:t>
            </a:r>
            <a:r>
              <a:rPr lang="en-US" sz="1500">
                <a:solidFill>
                  <a:srgbClr val="FF8040"/>
                </a:solidFill>
                <a:highlight>
                  <a:srgbClr val="FFFFFF"/>
                </a:highlight>
              </a:rPr>
              <a:t>=</a:t>
            </a:r>
            <a:r>
              <a:rPr lang="en-US" sz="1500">
                <a:solidFill>
                  <a:srgbClr val="993300"/>
                </a:solidFill>
                <a:highlight>
                  <a:srgbClr val="FFFFFF"/>
                </a:highlight>
              </a:rPr>
              <a:t>"ordered"</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terminator</a:t>
            </a:r>
            <a:r>
              <a:rPr lang="en-US" sz="1500">
                <a:solidFill>
                  <a:srgbClr val="FF8040"/>
                </a:solidFill>
                <a:highlight>
                  <a:srgbClr val="FFFFFF"/>
                </a:highlight>
              </a:rPr>
              <a:t>=</a:t>
            </a:r>
            <a:r>
              <a:rPr lang="en-US" sz="1500">
                <a:solidFill>
                  <a:srgbClr val="993300"/>
                </a:solidFill>
                <a:highlight>
                  <a:srgbClr val="FFFFFF"/>
                </a:highlight>
              </a:rPr>
              <a: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textBidi</a:t>
            </a:r>
            <a:r>
              <a:rPr lang="en-US" sz="1500">
                <a:solidFill>
                  <a:srgbClr val="FF8040"/>
                </a:solidFill>
                <a:highlight>
                  <a:srgbClr val="FFFFFF"/>
                </a:highlight>
              </a:rPr>
              <a:t>=</a:t>
            </a:r>
            <a:r>
              <a:rPr lang="en-US" sz="1500">
                <a:solidFill>
                  <a:srgbClr val="993300"/>
                </a:solidFill>
                <a:highlight>
                  <a:srgbClr val="FFFFFF"/>
                </a:highlight>
              </a:rPr>
              <a:t>"no"</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textNumberCheckPolicy</a:t>
            </a:r>
            <a:r>
              <a:rPr lang="en-US" sz="1500">
                <a:solidFill>
                  <a:srgbClr val="FF8040"/>
                </a:solidFill>
                <a:highlight>
                  <a:srgbClr val="FFFFFF"/>
                </a:highlight>
              </a:rPr>
              <a:t>=</a:t>
            </a:r>
            <a:r>
              <a:rPr lang="en-US" sz="1500">
                <a:solidFill>
                  <a:srgbClr val="993300"/>
                </a:solidFill>
                <a:highlight>
                  <a:srgbClr val="FFFFFF"/>
                </a:highlight>
              </a:rPr>
              <a:t>"strict"</a:t>
            </a:r>
            <a:br>
              <a:rPr lang="en-US" sz="1500">
                <a:solidFill>
                  <a:srgbClr val="000000"/>
                </a:solidFill>
                <a:highlight>
                  <a:srgbClr val="FFFFFF"/>
                </a:highlight>
              </a:rPr>
            </a:br>
            <a:r>
              <a:rPr lang="en-US" sz="1500">
                <a:solidFill>
                  <a:srgbClr val="F5844C"/>
                </a:solidFill>
                <a:highlight>
                  <a:srgbClr val="FFFFFF"/>
                </a:highlight>
              </a:rPr>
              <a:t>            textNumberPattern</a:t>
            </a:r>
            <a:r>
              <a:rPr lang="en-US" sz="1500">
                <a:solidFill>
                  <a:srgbClr val="FF8040"/>
                </a:solidFill>
                <a:highlight>
                  <a:srgbClr val="FFFFFF"/>
                </a:highlight>
              </a:rPr>
              <a:t>=</a:t>
            </a:r>
            <a:r>
              <a:rPr lang="en-US" sz="1500">
                <a:solidFill>
                  <a:srgbClr val="993300"/>
                </a:solidFill>
                <a:highlight>
                  <a:srgbClr val="FFFFFF"/>
                </a:highlight>
              </a:rPr>
              <a:t>"#,##0.###;-#,##0.###"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textNumberRep</a:t>
            </a:r>
            <a:r>
              <a:rPr lang="en-US" sz="1500">
                <a:solidFill>
                  <a:srgbClr val="FF8040"/>
                </a:solidFill>
                <a:highlight>
                  <a:srgbClr val="FFFFFF"/>
                </a:highlight>
              </a:rPr>
              <a:t>=</a:t>
            </a:r>
            <a:r>
              <a:rPr lang="en-US" sz="1500">
                <a:solidFill>
                  <a:srgbClr val="993300"/>
                </a:solidFill>
                <a:highlight>
                  <a:srgbClr val="FFFFFF"/>
                </a:highlight>
              </a:rPr>
              <a:t>"standard"</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textNumberRounding</a:t>
            </a:r>
            <a:r>
              <a:rPr lang="en-US" sz="1500">
                <a:solidFill>
                  <a:srgbClr val="FF8040"/>
                </a:solidFill>
                <a:highlight>
                  <a:srgbClr val="FFFFFF"/>
                </a:highlight>
              </a:rPr>
              <a:t>=</a:t>
            </a:r>
            <a:r>
              <a:rPr lang="en-US" sz="1500">
                <a:solidFill>
                  <a:srgbClr val="993300"/>
                </a:solidFill>
                <a:highlight>
                  <a:srgbClr val="FFFFFF"/>
                </a:highlight>
              </a:rPr>
              <a:t>"explicit"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textNumberRoundingIncrement</a:t>
            </a:r>
            <a:r>
              <a:rPr lang="en-US" sz="1500">
                <a:solidFill>
                  <a:srgbClr val="FF8040"/>
                </a:solidFill>
                <a:highlight>
                  <a:srgbClr val="FFFFFF"/>
                </a:highlight>
              </a:rPr>
              <a:t>=</a:t>
            </a:r>
            <a:r>
              <a:rPr lang="en-US" sz="1500">
                <a:solidFill>
                  <a:srgbClr val="993300"/>
                </a:solidFill>
                <a:highlight>
                  <a:srgbClr val="FFFFFF"/>
                </a:highlight>
              </a:rPr>
              <a:t>"0"</a:t>
            </a:r>
            <a:br>
              <a:rPr lang="en-US" sz="1500">
                <a:solidFill>
                  <a:srgbClr val="000000"/>
                </a:solidFill>
                <a:highlight>
                  <a:srgbClr val="FFFFFF"/>
                </a:highlight>
              </a:rPr>
            </a:br>
            <a:r>
              <a:rPr lang="en-US" sz="1500">
                <a:solidFill>
                  <a:srgbClr val="F5844C"/>
                </a:solidFill>
                <a:highlight>
                  <a:srgbClr val="FFFFFF"/>
                </a:highlight>
              </a:rPr>
              <a:t>            textNumberRoundingMode</a:t>
            </a:r>
            <a:r>
              <a:rPr lang="en-US" sz="1500">
                <a:solidFill>
                  <a:srgbClr val="FF8040"/>
                </a:solidFill>
                <a:highlight>
                  <a:srgbClr val="FFFFFF"/>
                </a:highlight>
              </a:rPr>
              <a:t>=</a:t>
            </a:r>
            <a:r>
              <a:rPr lang="en-US" sz="1500">
                <a:solidFill>
                  <a:srgbClr val="993300"/>
                </a:solidFill>
                <a:highlight>
                  <a:srgbClr val="FFFFFF"/>
                </a:highlight>
              </a:rPr>
              <a:t>"roundUnnecessary"</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textOutputMinLength</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textPadKind</a:t>
            </a:r>
            <a:r>
              <a:rPr lang="en-US" sz="1500">
                <a:solidFill>
                  <a:srgbClr val="FF8040"/>
                </a:solidFill>
                <a:highlight>
                  <a:srgbClr val="FFFFFF"/>
                </a:highlight>
              </a:rPr>
              <a:t>=</a:t>
            </a:r>
            <a:r>
              <a:rPr lang="en-US" sz="1500">
                <a:solidFill>
                  <a:srgbClr val="993300"/>
                </a:solidFill>
                <a:highlight>
                  <a:srgbClr val="FFFFFF"/>
                </a:highlight>
              </a:rPr>
              <a:t>"none"</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textStandardBase</a:t>
            </a:r>
            <a:r>
              <a:rPr lang="en-US" sz="1500">
                <a:solidFill>
                  <a:srgbClr val="FF8040"/>
                </a:solidFill>
                <a:highlight>
                  <a:srgbClr val="FFFFFF"/>
                </a:highlight>
              </a:rPr>
              <a:t>=</a:t>
            </a:r>
            <a:r>
              <a:rPr lang="en-US" sz="1500">
                <a:solidFill>
                  <a:srgbClr val="993300"/>
                </a:solidFill>
                <a:highlight>
                  <a:srgbClr val="FFFFFF"/>
                </a:highlight>
              </a:rPr>
              <a:t>"10"</a:t>
            </a:r>
            <a:br>
              <a:rPr lang="en-US" sz="1500">
                <a:solidFill>
                  <a:srgbClr val="000000"/>
                </a:solidFill>
                <a:highlight>
                  <a:srgbClr val="FFFFFF"/>
                </a:highlight>
              </a:rPr>
            </a:br>
            <a:r>
              <a:rPr lang="en-US" sz="1500">
                <a:solidFill>
                  <a:srgbClr val="F5844C"/>
                </a:solidFill>
                <a:highlight>
                  <a:srgbClr val="FFFFFF"/>
                </a:highlight>
              </a:rPr>
              <a:t>            textStandardExponentRep</a:t>
            </a:r>
            <a:r>
              <a:rPr lang="en-US" sz="1500">
                <a:solidFill>
                  <a:srgbClr val="FF8040"/>
                </a:solidFill>
                <a:highlight>
                  <a:srgbClr val="FFFFFF"/>
                </a:highlight>
              </a:rPr>
              <a:t>=</a:t>
            </a:r>
            <a:r>
              <a:rPr lang="en-US" sz="1500">
                <a:solidFill>
                  <a:srgbClr val="993300"/>
                </a:solidFill>
                <a:highlight>
                  <a:srgbClr val="FFFFFF"/>
                </a:highlight>
              </a:rPr>
              <a:t>"E"</a:t>
            </a:r>
            <a:br>
              <a:rPr lang="en-US" sz="1500">
                <a:solidFill>
                  <a:srgbClr val="000000"/>
                </a:solidFill>
                <a:highlight>
                  <a:srgbClr val="FFFFFF"/>
                </a:highlight>
              </a:rPr>
            </a:br>
            <a:r>
              <a:rPr lang="en-US" sz="1500">
                <a:solidFill>
                  <a:srgbClr val="F5844C"/>
                </a:solidFill>
                <a:highlight>
                  <a:srgbClr val="FFFFFF"/>
                </a:highlight>
              </a:rPr>
              <a:t>            textStandardInfinityRep</a:t>
            </a:r>
            <a:r>
              <a:rPr lang="en-US" sz="1500">
                <a:solidFill>
                  <a:srgbClr val="FF8040"/>
                </a:solidFill>
                <a:highlight>
                  <a:srgbClr val="FFFFFF"/>
                </a:highlight>
              </a:rPr>
              <a:t>=</a:t>
            </a:r>
            <a:r>
              <a:rPr lang="en-US" sz="1500">
                <a:solidFill>
                  <a:srgbClr val="993300"/>
                </a:solidFill>
                <a:highlight>
                  <a:srgbClr val="FFFFFF"/>
                </a:highlight>
              </a:rPr>
              <a:t>"Inf"</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textStandardNaNRep</a:t>
            </a:r>
            <a:r>
              <a:rPr lang="en-US" sz="1500">
                <a:solidFill>
                  <a:srgbClr val="FF8040"/>
                </a:solidFill>
                <a:highlight>
                  <a:srgbClr val="FFFFFF"/>
                </a:highlight>
              </a:rPr>
              <a:t>=</a:t>
            </a:r>
            <a:r>
              <a:rPr lang="en-US" sz="1500">
                <a:solidFill>
                  <a:srgbClr val="993300"/>
                </a:solidFill>
                <a:highlight>
                  <a:srgbClr val="FFFFFF"/>
                </a:highlight>
              </a:rPr>
              <a:t>"NaN"</a:t>
            </a:r>
            <a:br>
              <a:rPr lang="en-US" sz="1500">
                <a:solidFill>
                  <a:srgbClr val="000000"/>
                </a:solidFill>
                <a:highlight>
                  <a:srgbClr val="FFFFFF"/>
                </a:highlight>
              </a:rPr>
            </a:br>
            <a:r>
              <a:rPr lang="en-US" sz="1500">
                <a:solidFill>
                  <a:srgbClr val="F5844C"/>
                </a:solidFill>
                <a:highlight>
                  <a:srgbClr val="FFFFFF"/>
                </a:highlight>
              </a:rPr>
              <a:t>            textStandardZeroRep</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textStandardGroupingSeparator</a:t>
            </a:r>
            <a:r>
              <a:rPr lang="en-US" sz="1500">
                <a:solidFill>
                  <a:srgbClr val="FF8040"/>
                </a:solidFill>
                <a:highlight>
                  <a:srgbClr val="FFFFFF"/>
                </a:highlight>
              </a:rPr>
              <a:t>=</a:t>
            </a:r>
            <a:r>
              <a:rPr lang="en-US" sz="1500">
                <a:solidFill>
                  <a:srgbClr val="993300"/>
                </a:solidFill>
                <a:highlight>
                  <a:srgbClr val="FFFFFF"/>
                </a:highlight>
              </a:rPr>
              <a: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textTrimKind</a:t>
            </a:r>
            <a:r>
              <a:rPr lang="en-US" sz="1500">
                <a:solidFill>
                  <a:srgbClr val="FF8040"/>
                </a:solidFill>
                <a:highlight>
                  <a:srgbClr val="FFFFFF"/>
                </a:highlight>
              </a:rPr>
              <a:t>=</a:t>
            </a:r>
            <a:r>
              <a:rPr lang="en-US" sz="1500">
                <a:solidFill>
                  <a:srgbClr val="993300"/>
                </a:solidFill>
                <a:highlight>
                  <a:srgbClr val="FFFFFF"/>
                </a:highlight>
              </a:rPr>
              <a:t>"none"</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trailingSkip</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truncateSpecifiedLengthString</a:t>
            </a:r>
            <a:r>
              <a:rPr lang="en-US" sz="1500">
                <a:solidFill>
                  <a:srgbClr val="FF8040"/>
                </a:solidFill>
                <a:highlight>
                  <a:srgbClr val="FFFFFF"/>
                </a:highlight>
              </a:rPr>
              <a:t>=</a:t>
            </a:r>
            <a:r>
              <a:rPr lang="en-US" sz="1500">
                <a:solidFill>
                  <a:srgbClr val="993300"/>
                </a:solidFill>
                <a:highlight>
                  <a:srgbClr val="FFFFFF"/>
                </a:highlight>
              </a:rPr>
              <a:t>"no"</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utf16Width</a:t>
            </a:r>
            <a:r>
              <a:rPr lang="en-US" sz="1500">
                <a:solidFill>
                  <a:srgbClr val="FF8040"/>
                </a:solidFill>
                <a:highlight>
                  <a:srgbClr val="FFFFFF"/>
                </a:highlight>
              </a:rPr>
              <a:t>=</a:t>
            </a:r>
            <a:r>
              <a:rPr lang="en-US" sz="1500">
                <a:solidFill>
                  <a:srgbClr val="993300"/>
                </a:solidFill>
                <a:highlight>
                  <a:srgbClr val="FFFFFF"/>
                </a:highlight>
              </a:rPr>
              <a:t>"fixed"</a:t>
            </a:r>
            <a:r>
              <a:rPr lang="en-US" sz="1500">
                <a:solidFill>
                  <a:srgbClr val="F5844C"/>
                </a:solidFill>
                <a:highlight>
                  <a:srgbClr val="FFFFFF"/>
                </a:highlight>
              </a:rPr>
              <a:t> </a:t>
            </a:r>
            <a:r>
              <a:rPr lang="en-US" sz="1500">
                <a:solidFill>
                  <a:srgbClr val="000096"/>
                </a:solidFill>
                <a:highlight>
                  <a:srgbClr val="FFFFFF"/>
                </a:highlight>
              </a:rPr>
              <a:t>/&gt;</a:t>
            </a:r>
          </a:p>
          <a:p>
            <a:r>
              <a:rPr lang="en-US" sz="1600">
                <a:solidFill>
                  <a:srgbClr val="000096"/>
                </a:solidFill>
                <a:highlight>
                  <a:srgbClr val="FFFFFF"/>
                </a:highlight>
              </a:rPr>
              <a:t>        &lt;/dfdl:defineFormat&gt;</a:t>
            </a:r>
            <a:br>
              <a:rPr lang="en-US" sz="1500">
                <a:solidFill>
                  <a:srgbClr val="000000"/>
                </a:solidFill>
                <a:highlight>
                  <a:srgbClr val="FFFFFF"/>
                </a:highlight>
              </a:rPr>
            </a:br>
            <a:r>
              <a:rPr lang="en-US" sz="1500">
                <a:solidFill>
                  <a:srgbClr val="000000"/>
                </a:solidFill>
                <a:highlight>
                  <a:srgbClr val="FFFFFF"/>
                </a:highlight>
              </a:rPr>
              <a:t>    </a:t>
            </a:r>
            <a:r>
              <a:rPr lang="en-US" sz="1500">
                <a:solidFill>
                  <a:srgbClr val="003296"/>
                </a:solidFill>
                <a:highlight>
                  <a:srgbClr val="FFFFFF"/>
                </a:highlight>
              </a:rPr>
              <a:t>&lt;/xs:appinfo&gt;</a:t>
            </a:r>
            <a:br>
              <a:rPr lang="en-US" sz="1500">
                <a:solidFill>
                  <a:srgbClr val="000000"/>
                </a:solidFill>
                <a:highlight>
                  <a:srgbClr val="FFFFFF"/>
                </a:highlight>
              </a:rPr>
            </a:br>
            <a:r>
              <a:rPr lang="en-US" sz="1500">
                <a:solidFill>
                  <a:srgbClr val="003296"/>
                </a:solidFill>
                <a:highlight>
                  <a:srgbClr val="FFFFFF"/>
                </a:highlight>
              </a:rPr>
              <a:t>&lt;/xs:annotation&gt;</a:t>
            </a:r>
            <a:endParaRPr lang="en-US" sz="1500"/>
          </a:p>
        </p:txBody>
      </p:sp>
      <p:cxnSp>
        <p:nvCxnSpPr>
          <p:cNvPr id="8" name="Straight Connector 7">
            <a:extLst>
              <a:ext uri="{FF2B5EF4-FFF2-40B4-BE49-F238E27FC236}">
                <a16:creationId xmlns:a16="http://schemas.microsoft.com/office/drawing/2014/main" id="{9878A57D-80E3-4E7A-8C41-C4D6C7F3C05F}"/>
              </a:ext>
            </a:extLst>
          </p:cNvPr>
          <p:cNvCxnSpPr>
            <a:cxnSpLocks/>
          </p:cNvCxnSpPr>
          <p:nvPr/>
        </p:nvCxnSpPr>
        <p:spPr>
          <a:xfrm flipV="1">
            <a:off x="278969" y="89392"/>
            <a:ext cx="4881930" cy="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74AE25-8E89-49A3-A697-C650821C94F2}"/>
              </a:ext>
            </a:extLst>
          </p:cNvPr>
          <p:cNvCxnSpPr/>
          <p:nvPr/>
        </p:nvCxnSpPr>
        <p:spPr>
          <a:xfrm>
            <a:off x="278969" y="89393"/>
            <a:ext cx="0" cy="6324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24A8F4-4CBE-4543-80A4-482FC8E89CC6}"/>
              </a:ext>
            </a:extLst>
          </p:cNvPr>
          <p:cNvCxnSpPr>
            <a:cxnSpLocks/>
          </p:cNvCxnSpPr>
          <p:nvPr/>
        </p:nvCxnSpPr>
        <p:spPr>
          <a:xfrm flipH="1">
            <a:off x="5160899" y="89392"/>
            <a:ext cx="0" cy="6039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8EB343-8034-4E5F-BDF7-AD1DD69B4F94}"/>
              </a:ext>
            </a:extLst>
          </p:cNvPr>
          <p:cNvCxnSpPr/>
          <p:nvPr/>
        </p:nvCxnSpPr>
        <p:spPr>
          <a:xfrm>
            <a:off x="6323309" y="6679770"/>
            <a:ext cx="4711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F96267-04EE-442D-8859-CAF484FB7226}"/>
              </a:ext>
            </a:extLst>
          </p:cNvPr>
          <p:cNvCxnSpPr/>
          <p:nvPr/>
        </p:nvCxnSpPr>
        <p:spPr>
          <a:xfrm flipV="1">
            <a:off x="6323309" y="136761"/>
            <a:ext cx="0" cy="6543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01CC67-DC81-42E2-B66C-89248474AC22}"/>
              </a:ext>
            </a:extLst>
          </p:cNvPr>
          <p:cNvCxnSpPr/>
          <p:nvPr/>
        </p:nvCxnSpPr>
        <p:spPr>
          <a:xfrm flipV="1">
            <a:off x="11034791" y="136761"/>
            <a:ext cx="0" cy="6555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row: Bent-Up 20">
            <a:extLst>
              <a:ext uri="{FF2B5EF4-FFF2-40B4-BE49-F238E27FC236}">
                <a16:creationId xmlns:a16="http://schemas.microsoft.com/office/drawing/2014/main" id="{C207BD40-013B-41F6-A9BD-12942C6D45F9}"/>
              </a:ext>
            </a:extLst>
          </p:cNvPr>
          <p:cNvSpPr/>
          <p:nvPr/>
        </p:nvSpPr>
        <p:spPr>
          <a:xfrm>
            <a:off x="4827605" y="6010425"/>
            <a:ext cx="945360" cy="664321"/>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8EA2F2-40CA-4397-AE2D-97221E15252F}"/>
              </a:ext>
            </a:extLst>
          </p:cNvPr>
          <p:cNvSpPr txBox="1"/>
          <p:nvPr/>
        </p:nvSpPr>
        <p:spPr>
          <a:xfrm>
            <a:off x="3726920" y="6414198"/>
            <a:ext cx="1132811" cy="369332"/>
          </a:xfrm>
          <a:prstGeom prst="rect">
            <a:avLst/>
          </a:prstGeom>
          <a:noFill/>
        </p:spPr>
        <p:txBody>
          <a:bodyPr wrap="none" rtlCol="0">
            <a:spAutoFit/>
          </a:bodyPr>
          <a:lstStyle/>
          <a:p>
            <a:r>
              <a:rPr lang="en-US"/>
              <a:t>continued</a:t>
            </a:r>
          </a:p>
        </p:txBody>
      </p:sp>
    </p:spTree>
    <p:extLst>
      <p:ext uri="{BB962C8B-B14F-4D97-AF65-F5344CB8AC3E}">
        <p14:creationId xmlns:p14="http://schemas.microsoft.com/office/powerpoint/2010/main" val="22829409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EAAF5-CB36-4494-B37C-237B8B795DAB}"/>
              </a:ext>
            </a:extLst>
          </p:cNvPr>
          <p:cNvSpPr/>
          <p:nvPr/>
        </p:nvSpPr>
        <p:spPr>
          <a:xfrm>
            <a:off x="299633" y="73894"/>
            <a:ext cx="5569057" cy="7109639"/>
          </a:xfrm>
          <a:prstGeom prst="rect">
            <a:avLst/>
          </a:prstGeom>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&lt;dfdl:defineFormat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alignment</a:t>
            </a:r>
            <a:r>
              <a:rPr lang="en-US" sz="1600">
                <a:solidFill>
                  <a:srgbClr val="FF8040"/>
                </a:solidFill>
                <a:highlight>
                  <a:srgbClr val="FFFFFF"/>
                </a:highlight>
              </a:rPr>
              <a:t>=</a:t>
            </a:r>
            <a:r>
              <a:rPr lang="en-US" sz="1600">
                <a:solidFill>
                  <a:srgbClr val="993300"/>
                </a:solidFill>
                <a:highlight>
                  <a:srgbClr val="FFFFFF"/>
                </a:highlight>
              </a:rPr>
              <a:t>"1"</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alignmentUnits</a:t>
            </a:r>
            <a:r>
              <a:rPr lang="en-US" sz="1600">
                <a:solidFill>
                  <a:srgbClr val="FF8040"/>
                </a:solidFill>
                <a:highlight>
                  <a:srgbClr val="FFFFFF"/>
                </a:highlight>
              </a:rPr>
              <a:t>=</a:t>
            </a:r>
            <a:r>
              <a:rPr lang="en-US" sz="1600">
                <a:solidFill>
                  <a:srgbClr val="993300"/>
                </a:solidFill>
                <a:highlight>
                  <a:srgbClr val="FFFFFF"/>
                </a:highlight>
              </a:rPr>
              <a:t>"bytes"</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binaryFloatRep</a:t>
            </a:r>
            <a:r>
              <a:rPr lang="en-US" sz="1600">
                <a:solidFill>
                  <a:srgbClr val="FF8040"/>
                </a:solidFill>
                <a:highlight>
                  <a:srgbClr val="FFFFFF"/>
                </a:highlight>
              </a:rPr>
              <a:t>=</a:t>
            </a:r>
            <a:r>
              <a:rPr lang="en-US" sz="1600">
                <a:solidFill>
                  <a:srgbClr val="993300"/>
                </a:solidFill>
                <a:highlight>
                  <a:srgbClr val="FFFFFF"/>
                </a:highlight>
              </a:rPr>
              <a:t>"ieee"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binaryNumberRep</a:t>
            </a:r>
            <a:r>
              <a:rPr lang="en-US" sz="1600">
                <a:solidFill>
                  <a:srgbClr val="FF8040"/>
                </a:solidFill>
                <a:highlight>
                  <a:srgbClr val="FFFFFF"/>
                </a:highlight>
              </a:rPr>
              <a:t>=</a:t>
            </a:r>
            <a:r>
              <a:rPr lang="en-US" sz="1600">
                <a:solidFill>
                  <a:srgbClr val="993300"/>
                </a:solidFill>
                <a:highlight>
                  <a:srgbClr val="FFFFFF"/>
                </a:highlight>
              </a:rPr>
              <a:t>"binary"</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bitOrder</a:t>
            </a:r>
            <a:r>
              <a:rPr lang="en-US" sz="1600">
                <a:solidFill>
                  <a:srgbClr val="FF8040"/>
                </a:solidFill>
                <a:highlight>
                  <a:srgbClr val="FFFFFF"/>
                </a:highlight>
              </a:rPr>
              <a:t>=</a:t>
            </a:r>
            <a:r>
              <a:rPr lang="en-US" sz="1600">
                <a:solidFill>
                  <a:srgbClr val="993300"/>
                </a:solidFill>
                <a:highlight>
                  <a:srgbClr val="FFFFFF"/>
                </a:highlight>
              </a:rPr>
              <a:t>"mostSignificantBitFirst"</a:t>
            </a:r>
            <a:br>
              <a:rPr lang="en-US" sz="1600">
                <a:solidFill>
                  <a:srgbClr val="000000"/>
                </a:solidFill>
                <a:highlight>
                  <a:srgbClr val="FFFFFF"/>
                </a:highlight>
              </a:rPr>
            </a:br>
            <a:r>
              <a:rPr lang="en-US" sz="1600">
                <a:solidFill>
                  <a:srgbClr val="F5844C"/>
                </a:solidFill>
                <a:highlight>
                  <a:srgbClr val="FFFFFF"/>
                </a:highlight>
              </a:rPr>
              <a:t>                byteOrder</a:t>
            </a:r>
            <a:r>
              <a:rPr lang="en-US" sz="1600">
                <a:solidFill>
                  <a:srgbClr val="FF8040"/>
                </a:solidFill>
                <a:highlight>
                  <a:srgbClr val="FFFFFF"/>
                </a:highlight>
              </a:rPr>
              <a:t>=</a:t>
            </a:r>
            <a:r>
              <a:rPr lang="en-US" sz="1600">
                <a:solidFill>
                  <a:srgbClr val="993300"/>
                </a:solidFill>
                <a:highlight>
                  <a:srgbClr val="FFFFFF"/>
                </a:highlight>
              </a:rPr>
              <a:t>"bigEndian"</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calendarPatternKind</a:t>
            </a:r>
            <a:r>
              <a:rPr lang="en-US" sz="1600">
                <a:solidFill>
                  <a:srgbClr val="FF8040"/>
                </a:solidFill>
                <a:highlight>
                  <a:srgbClr val="FFFFFF"/>
                </a:highlight>
              </a:rPr>
              <a:t>=</a:t>
            </a:r>
            <a:r>
              <a:rPr lang="en-US" sz="1600">
                <a:solidFill>
                  <a:srgbClr val="993300"/>
                </a:solidFill>
                <a:highlight>
                  <a:srgbClr val="FFFFFF"/>
                </a:highlight>
              </a:rPr>
              <a:t>"implicit"</a:t>
            </a:r>
            <a:br>
              <a:rPr lang="en-US" sz="1600">
                <a:solidFill>
                  <a:srgbClr val="000000"/>
                </a:solidFill>
                <a:highlight>
                  <a:srgbClr val="FFFFFF"/>
                </a:highlight>
              </a:rPr>
            </a:br>
            <a:r>
              <a:rPr lang="en-US" sz="1600">
                <a:solidFill>
                  <a:srgbClr val="F5844C"/>
                </a:solidFill>
                <a:highlight>
                  <a:srgbClr val="FFFFFF"/>
                </a:highlight>
              </a:rPr>
              <a:t>                documentFinalTerminatorCanBeMissing</a:t>
            </a:r>
            <a:r>
              <a:rPr lang="en-US" sz="1600">
                <a:solidFill>
                  <a:srgbClr val="FF8040"/>
                </a:solidFill>
                <a:highlight>
                  <a:srgbClr val="FFFFFF"/>
                </a:highlight>
              </a:rPr>
              <a:t>=</a:t>
            </a:r>
            <a:r>
              <a:rPr lang="en-US" sz="1600">
                <a:solidFill>
                  <a:srgbClr val="993300"/>
                </a:solidFill>
                <a:highlight>
                  <a:srgbClr val="FFFFFF"/>
                </a:highlight>
              </a:rPr>
              <a:t>"yes"</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emptyValueDelimiterPolicy</a:t>
            </a:r>
            <a:r>
              <a:rPr lang="en-US" sz="1600">
                <a:solidFill>
                  <a:srgbClr val="FF8040"/>
                </a:solidFill>
                <a:highlight>
                  <a:srgbClr val="FFFFFF"/>
                </a:highlight>
              </a:rPr>
              <a:t>=</a:t>
            </a:r>
            <a:r>
              <a:rPr lang="en-US" sz="1600">
                <a:solidFill>
                  <a:srgbClr val="993300"/>
                </a:solidFill>
                <a:highlight>
                  <a:srgbClr val="FFFFFF"/>
                </a:highlight>
              </a:rPr>
              <a:t>"none"</a:t>
            </a:r>
            <a:br>
              <a:rPr lang="en-US" sz="1600">
                <a:solidFill>
                  <a:srgbClr val="000000"/>
                </a:solidFill>
                <a:highlight>
                  <a:srgbClr val="FFFFFF"/>
                </a:highlight>
              </a:rPr>
            </a:br>
            <a:r>
              <a:rPr lang="en-US" sz="1600">
                <a:solidFill>
                  <a:srgbClr val="F5844C"/>
                </a:solidFill>
                <a:highlight>
                  <a:srgbClr val="FFFFFF"/>
                </a:highlight>
              </a:rPr>
              <a:t>                encoding</a:t>
            </a:r>
            <a:r>
              <a:rPr lang="en-US" sz="1600">
                <a:solidFill>
                  <a:srgbClr val="FF8040"/>
                </a:solidFill>
                <a:highlight>
                  <a:srgbClr val="FFFFFF"/>
                </a:highlight>
              </a:rPr>
              <a:t>=</a:t>
            </a:r>
            <a:r>
              <a:rPr lang="en-US" sz="1600">
                <a:solidFill>
                  <a:srgbClr val="993300"/>
                </a:solidFill>
                <a:highlight>
                  <a:srgbClr val="FFFFFF"/>
                </a:highlight>
              </a:rPr>
              <a:t>"ISO-8859-1"</a:t>
            </a:r>
            <a:br>
              <a:rPr lang="en-US" sz="1600">
                <a:solidFill>
                  <a:srgbClr val="000000"/>
                </a:solidFill>
                <a:highlight>
                  <a:srgbClr val="FFFFFF"/>
                </a:highlight>
              </a:rPr>
            </a:br>
            <a:r>
              <a:rPr lang="en-US" sz="1600">
                <a:solidFill>
                  <a:srgbClr val="F5844C"/>
                </a:solidFill>
                <a:highlight>
                  <a:srgbClr val="FFFFFF"/>
                </a:highlight>
              </a:rPr>
              <a:t>                encodingErrorPolicy</a:t>
            </a:r>
            <a:r>
              <a:rPr lang="en-US" sz="1600">
                <a:solidFill>
                  <a:srgbClr val="FF8040"/>
                </a:solidFill>
                <a:highlight>
                  <a:srgbClr val="FFFFFF"/>
                </a:highlight>
              </a:rPr>
              <a:t>=</a:t>
            </a:r>
            <a:r>
              <a:rPr lang="en-US" sz="1600">
                <a:solidFill>
                  <a:srgbClr val="993300"/>
                </a:solidFill>
                <a:highlight>
                  <a:srgbClr val="FFFFFF"/>
                </a:highlight>
              </a:rPr>
              <a:t>"replace"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escapeSchemeRef</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fillByte</a:t>
            </a:r>
            <a:r>
              <a:rPr lang="en-US" sz="1600">
                <a:solidFill>
                  <a:srgbClr val="FF8040"/>
                </a:solidFill>
                <a:highlight>
                  <a:srgbClr val="FFFFFF"/>
                </a:highlight>
              </a:rPr>
              <a:t>=</a:t>
            </a:r>
            <a:r>
              <a:rPr lang="en-US" sz="1600">
                <a:solidFill>
                  <a:srgbClr val="993300"/>
                </a:solidFill>
                <a:highlight>
                  <a:srgbClr val="FFFFFF"/>
                </a:highlight>
              </a:rPr>
              <a:t>"f"</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floating</a:t>
            </a:r>
            <a:r>
              <a:rPr lang="en-US" sz="1600">
                <a:solidFill>
                  <a:srgbClr val="FF8040"/>
                </a:solidFill>
                <a:highlight>
                  <a:srgbClr val="FFFFFF"/>
                </a:highlight>
              </a:rPr>
              <a:t>=</a:t>
            </a:r>
            <a:r>
              <a:rPr lang="en-US" sz="1600">
                <a:solidFill>
                  <a:srgbClr val="993300"/>
                </a:solidFill>
                <a:highlight>
                  <a:srgbClr val="FFFFFF"/>
                </a:highlight>
              </a:rPr>
              <a:t>"no"</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ignoreCase</a:t>
            </a:r>
            <a:r>
              <a:rPr lang="en-US" sz="1600">
                <a:solidFill>
                  <a:srgbClr val="FF8040"/>
                </a:solidFill>
                <a:highlight>
                  <a:srgbClr val="FFFFFF"/>
                </a:highlight>
              </a:rPr>
              <a:t>=</a:t>
            </a:r>
            <a:r>
              <a:rPr lang="en-US" sz="1600">
                <a:solidFill>
                  <a:srgbClr val="993300"/>
                </a:solidFill>
                <a:highlight>
                  <a:srgbClr val="FFFFFF"/>
                </a:highlight>
              </a:rPr>
              <a:t>"no"</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initiator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initiatedContent</a:t>
            </a:r>
            <a:r>
              <a:rPr lang="en-US" sz="1600">
                <a:solidFill>
                  <a:srgbClr val="FF8040"/>
                </a:solidFill>
                <a:highlight>
                  <a:srgbClr val="FFFFFF"/>
                </a:highlight>
              </a:rPr>
              <a:t>=</a:t>
            </a:r>
            <a:r>
              <a:rPr lang="en-US" sz="1600">
                <a:solidFill>
                  <a:srgbClr val="993300"/>
                </a:solidFill>
                <a:highlight>
                  <a:srgbClr val="FFFFFF"/>
                </a:highlight>
              </a:rPr>
              <a:t>"no"</a:t>
            </a:r>
            <a:br>
              <a:rPr lang="en-US" sz="1500">
                <a:solidFill>
                  <a:srgbClr val="000000"/>
                </a:solidFill>
                <a:highlight>
                  <a:srgbClr val="FFFFFF"/>
                </a:highlight>
              </a:rPr>
            </a:br>
            <a:r>
              <a:rPr lang="en-US" sz="1500">
                <a:solidFill>
                  <a:srgbClr val="F5844C"/>
                </a:solidFill>
                <a:highlight>
                  <a:srgbClr val="FFFFFF"/>
                </a:highlight>
              </a:rPr>
              <a:t>                 leadingSkip</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lengthKind</a:t>
            </a:r>
            <a:r>
              <a:rPr lang="en-US" sz="1500">
                <a:solidFill>
                  <a:srgbClr val="FF8040"/>
                </a:solidFill>
                <a:highlight>
                  <a:srgbClr val="FFFFFF"/>
                </a:highlight>
              </a:rPr>
              <a:t>=</a:t>
            </a:r>
            <a:r>
              <a:rPr lang="en-US" sz="1500">
                <a:solidFill>
                  <a:srgbClr val="993300"/>
                </a:solidFill>
                <a:highlight>
                  <a:srgbClr val="FFFFFF"/>
                </a:highlight>
              </a:rPr>
              <a:t>"delimited“</a:t>
            </a:r>
          </a:p>
          <a:p>
            <a:r>
              <a:rPr lang="en-US" sz="1500">
                <a:solidFill>
                  <a:srgbClr val="000000"/>
                </a:solidFill>
                <a:highlight>
                  <a:srgbClr val="FFFFFF"/>
                </a:highlight>
              </a:rPr>
              <a:t>                 </a:t>
            </a:r>
            <a:r>
              <a:rPr lang="en-US" sz="1500">
                <a:solidFill>
                  <a:srgbClr val="F5844C"/>
                </a:solidFill>
                <a:highlight>
                  <a:srgbClr val="FFFFFF"/>
                </a:highlight>
              </a:rPr>
              <a:t>lengthUnits</a:t>
            </a:r>
            <a:r>
              <a:rPr lang="en-US" sz="1500">
                <a:solidFill>
                  <a:srgbClr val="FF8040"/>
                </a:solidFill>
                <a:highlight>
                  <a:srgbClr val="FFFFFF"/>
                </a:highlight>
              </a:rPr>
              <a:t>=</a:t>
            </a:r>
            <a:r>
              <a:rPr lang="en-US" sz="1500">
                <a:solidFill>
                  <a:srgbClr val="993300"/>
                </a:solidFill>
                <a:highlight>
                  <a:srgbClr val="FFFFFF"/>
                </a:highlight>
              </a:rPr>
              <a:t>"characters"</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nilKind</a:t>
            </a:r>
            <a:r>
              <a:rPr lang="en-US" sz="1500">
                <a:solidFill>
                  <a:srgbClr val="FF8040"/>
                </a:solidFill>
                <a:highlight>
                  <a:srgbClr val="FFFFFF"/>
                </a:highlight>
              </a:rPr>
              <a:t>=</a:t>
            </a:r>
            <a:r>
              <a:rPr lang="en-US" sz="1500">
                <a:solidFill>
                  <a:srgbClr val="993300"/>
                </a:solidFill>
                <a:highlight>
                  <a:srgbClr val="FFFFFF"/>
                </a:highlight>
              </a:rPr>
              <a:t>"literalValue"</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nilValueDelimiterPolicy</a:t>
            </a:r>
            <a:r>
              <a:rPr lang="en-US" sz="1500">
                <a:solidFill>
                  <a:srgbClr val="FF8040"/>
                </a:solidFill>
                <a:highlight>
                  <a:srgbClr val="FFFFFF"/>
                </a:highlight>
              </a:rPr>
              <a:t>=</a:t>
            </a:r>
            <a:r>
              <a:rPr lang="en-US" sz="1500">
                <a:solidFill>
                  <a:srgbClr val="993300"/>
                </a:solidFill>
                <a:highlight>
                  <a:srgbClr val="FFFFFF"/>
                </a:highlight>
              </a:rPr>
              <a:t>"none"</a:t>
            </a:r>
            <a:br>
              <a:rPr lang="en-US" sz="1500">
                <a:solidFill>
                  <a:srgbClr val="000000"/>
                </a:solidFill>
                <a:highlight>
                  <a:srgbClr val="FFFFFF"/>
                </a:highlight>
              </a:rPr>
            </a:br>
            <a:r>
              <a:rPr lang="en-US" sz="1500">
                <a:solidFill>
                  <a:srgbClr val="F5844C"/>
                </a:solidFill>
                <a:highlight>
                  <a:srgbClr val="FFFFFF"/>
                </a:highlight>
              </a:rPr>
              <a:t>                 occursCountKind</a:t>
            </a:r>
            <a:r>
              <a:rPr lang="en-US" sz="1500">
                <a:solidFill>
                  <a:srgbClr val="FF8040"/>
                </a:solidFill>
                <a:highlight>
                  <a:srgbClr val="FFFFFF"/>
                </a:highlight>
              </a:rPr>
              <a:t>=</a:t>
            </a:r>
            <a:r>
              <a:rPr lang="en-US" sz="1500">
                <a:solidFill>
                  <a:srgbClr val="993300"/>
                </a:solidFill>
                <a:highlight>
                  <a:srgbClr val="FFFFFF"/>
                </a:highlight>
              </a:rPr>
              <a:t>"implicit"</a:t>
            </a:r>
            <a:br>
              <a:rPr lang="en-US" sz="1500">
                <a:solidFill>
                  <a:srgbClr val="000000"/>
                </a:solidFill>
                <a:highlight>
                  <a:srgbClr val="FFFFFF"/>
                </a:highlight>
              </a:rPr>
            </a:br>
            <a:r>
              <a:rPr lang="en-US" sz="1500">
                <a:solidFill>
                  <a:srgbClr val="F5844C"/>
                </a:solidFill>
                <a:highlight>
                  <a:srgbClr val="FFFFFF"/>
                </a:highlight>
              </a:rPr>
              <a:t>                 outputNewLine</a:t>
            </a:r>
            <a:r>
              <a:rPr lang="en-US" sz="1500">
                <a:solidFill>
                  <a:srgbClr val="FF8040"/>
                </a:solidFill>
                <a:highlight>
                  <a:srgbClr val="FFFFFF"/>
                </a:highlight>
              </a:rPr>
              <a:t>=</a:t>
            </a:r>
            <a:r>
              <a:rPr lang="en-US" sz="1500">
                <a:solidFill>
                  <a:srgbClr val="993300"/>
                </a:solidFill>
                <a:highlight>
                  <a:srgbClr val="FFFFFF"/>
                </a:highlight>
              </a:rPr>
              <a:t>"%CR;%LF;"</a:t>
            </a:r>
            <a:endParaRPr lang="en-US" sz="1500">
              <a:solidFill>
                <a:srgbClr val="003296"/>
              </a:solidFill>
              <a:highlight>
                <a:srgbClr val="FFFFFF"/>
              </a:highlight>
            </a:endParaRPr>
          </a:p>
        </p:txBody>
      </p:sp>
      <p:sp>
        <p:nvSpPr>
          <p:cNvPr id="3" name="Rectangle 2">
            <a:extLst>
              <a:ext uri="{FF2B5EF4-FFF2-40B4-BE49-F238E27FC236}">
                <a16:creationId xmlns:a16="http://schemas.microsoft.com/office/drawing/2014/main" id="{8E671F3F-1AA3-4C59-8217-5983BC11586B}"/>
              </a:ext>
            </a:extLst>
          </p:cNvPr>
          <p:cNvSpPr/>
          <p:nvPr/>
        </p:nvSpPr>
        <p:spPr>
          <a:xfrm>
            <a:off x="6323308" y="121262"/>
            <a:ext cx="4711485" cy="6832640"/>
          </a:xfrm>
          <a:prstGeom prst="rect">
            <a:avLst/>
          </a:prstGeom>
        </p:spPr>
        <p:txBody>
          <a:bodyPr wrap="square">
            <a:spAutoFit/>
          </a:bodyPr>
          <a:lstStyle/>
          <a:p>
            <a:r>
              <a:rPr lang="en-US" sz="1500">
                <a:solidFill>
                  <a:srgbClr val="000000"/>
                </a:solidFill>
                <a:highlight>
                  <a:srgbClr val="FFFFFF"/>
                </a:highlight>
              </a:rPr>
              <a:t>            </a:t>
            </a:r>
            <a:r>
              <a:rPr lang="en-US" sz="1500">
                <a:solidFill>
                  <a:srgbClr val="F5844C"/>
                </a:solidFill>
                <a:highlight>
                  <a:srgbClr val="FFFFFF"/>
                </a:highlight>
              </a:rPr>
              <a:t>representation</a:t>
            </a:r>
            <a:r>
              <a:rPr lang="en-US" sz="1500">
                <a:solidFill>
                  <a:srgbClr val="FF8040"/>
                </a:solidFill>
                <a:highlight>
                  <a:srgbClr val="FFFFFF"/>
                </a:highlight>
              </a:rPr>
              <a:t>=</a:t>
            </a:r>
            <a:r>
              <a:rPr lang="en-US" sz="1500">
                <a:solidFill>
                  <a:srgbClr val="993300"/>
                </a:solidFill>
                <a:highlight>
                  <a:srgbClr val="FFFFFF"/>
                </a:highlight>
              </a:rPr>
              <a:t>"text"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separator</a:t>
            </a:r>
            <a:r>
              <a:rPr lang="en-US" sz="1500">
                <a:solidFill>
                  <a:srgbClr val="FF8040"/>
                </a:solidFill>
                <a:highlight>
                  <a:srgbClr val="FFFFFF"/>
                </a:highlight>
              </a:rPr>
              <a:t>=</a:t>
            </a:r>
            <a:r>
              <a:rPr lang="en-US" sz="1500">
                <a:solidFill>
                  <a:srgbClr val="993300"/>
                </a:solidFill>
                <a:highlight>
                  <a:srgbClr val="FFFFFF"/>
                </a:highlight>
              </a:rPr>
              <a:t>""</a:t>
            </a:r>
            <a:br>
              <a:rPr lang="en-US" sz="1500">
                <a:solidFill>
                  <a:srgbClr val="000000"/>
                </a:solidFill>
                <a:highlight>
                  <a:srgbClr val="FFFFFF"/>
                </a:highlight>
              </a:rPr>
            </a:br>
            <a:r>
              <a:rPr lang="en-US" sz="1500">
                <a:solidFill>
                  <a:srgbClr val="F5844C"/>
                </a:solidFill>
                <a:highlight>
                  <a:srgbClr val="FFFFFF"/>
                </a:highlight>
              </a:rPr>
              <a:t>            separatorPosition</a:t>
            </a:r>
            <a:r>
              <a:rPr lang="en-US" sz="1500">
                <a:solidFill>
                  <a:srgbClr val="FF8040"/>
                </a:solidFill>
                <a:highlight>
                  <a:srgbClr val="FFFFFF"/>
                </a:highlight>
              </a:rPr>
              <a:t>=</a:t>
            </a:r>
            <a:r>
              <a:rPr lang="en-US" sz="1500">
                <a:solidFill>
                  <a:srgbClr val="993300"/>
                </a:solidFill>
                <a:highlight>
                  <a:srgbClr val="FFFFFF"/>
                </a:highlight>
              </a:rPr>
              <a:t>"infix"</a:t>
            </a:r>
            <a:br>
              <a:rPr lang="en-US" sz="1500">
                <a:solidFill>
                  <a:srgbClr val="000000"/>
                </a:solidFill>
                <a:highlight>
                  <a:srgbClr val="FFFFFF"/>
                </a:highlight>
              </a:rPr>
            </a:br>
            <a:r>
              <a:rPr lang="en-US" sz="1500">
                <a:solidFill>
                  <a:srgbClr val="F5844C"/>
                </a:solidFill>
                <a:highlight>
                  <a:srgbClr val="FFFFFF"/>
                </a:highlight>
              </a:rPr>
              <a:t>            separatorSuppressionPolicy</a:t>
            </a:r>
            <a:r>
              <a:rPr lang="en-US" sz="1500">
                <a:solidFill>
                  <a:srgbClr val="FF8040"/>
                </a:solidFill>
                <a:highlight>
                  <a:srgbClr val="FFFFFF"/>
                </a:highlight>
              </a:rPr>
              <a:t>=</a:t>
            </a:r>
            <a:r>
              <a:rPr lang="en-US" sz="1500">
                <a:solidFill>
                  <a:srgbClr val="993300"/>
                </a:solidFill>
                <a:highlight>
                  <a:srgbClr val="FFFFFF"/>
                </a:highlight>
              </a:rPr>
              <a:t>"never"</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sequenceKind</a:t>
            </a:r>
            <a:r>
              <a:rPr lang="en-US" sz="1500">
                <a:solidFill>
                  <a:srgbClr val="FF8040"/>
                </a:solidFill>
                <a:highlight>
                  <a:srgbClr val="FFFFFF"/>
                </a:highlight>
              </a:rPr>
              <a:t>=</a:t>
            </a:r>
            <a:r>
              <a:rPr lang="en-US" sz="1500">
                <a:solidFill>
                  <a:srgbClr val="993300"/>
                </a:solidFill>
                <a:highlight>
                  <a:srgbClr val="FFFFFF"/>
                </a:highlight>
              </a:rPr>
              <a:t>"ordered"</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terminator</a:t>
            </a:r>
            <a:r>
              <a:rPr lang="en-US" sz="1500">
                <a:solidFill>
                  <a:srgbClr val="FF8040"/>
                </a:solidFill>
                <a:highlight>
                  <a:srgbClr val="FFFFFF"/>
                </a:highlight>
              </a:rPr>
              <a:t>=</a:t>
            </a:r>
            <a:r>
              <a:rPr lang="en-US" sz="1500">
                <a:solidFill>
                  <a:srgbClr val="993300"/>
                </a:solidFill>
                <a:highlight>
                  <a:srgbClr val="FFFFFF"/>
                </a:highlight>
              </a:rPr>
              <a: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textBidi</a:t>
            </a:r>
            <a:r>
              <a:rPr lang="en-US" sz="1500">
                <a:solidFill>
                  <a:srgbClr val="FF8040"/>
                </a:solidFill>
                <a:highlight>
                  <a:srgbClr val="FFFFFF"/>
                </a:highlight>
              </a:rPr>
              <a:t>=</a:t>
            </a:r>
            <a:r>
              <a:rPr lang="en-US" sz="1500">
                <a:solidFill>
                  <a:srgbClr val="993300"/>
                </a:solidFill>
                <a:highlight>
                  <a:srgbClr val="FFFFFF"/>
                </a:highlight>
              </a:rPr>
              <a:t>"no"</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textNumberCheckPolicy</a:t>
            </a:r>
            <a:r>
              <a:rPr lang="en-US" sz="1500">
                <a:solidFill>
                  <a:srgbClr val="FF8040"/>
                </a:solidFill>
                <a:highlight>
                  <a:srgbClr val="FFFFFF"/>
                </a:highlight>
              </a:rPr>
              <a:t>=</a:t>
            </a:r>
            <a:r>
              <a:rPr lang="en-US" sz="1500">
                <a:solidFill>
                  <a:srgbClr val="993300"/>
                </a:solidFill>
                <a:highlight>
                  <a:srgbClr val="FFFFFF"/>
                </a:highlight>
              </a:rPr>
              <a:t>"strict"</a:t>
            </a:r>
            <a:br>
              <a:rPr lang="en-US" sz="1500">
                <a:solidFill>
                  <a:srgbClr val="000000"/>
                </a:solidFill>
                <a:highlight>
                  <a:srgbClr val="FFFFFF"/>
                </a:highlight>
              </a:rPr>
            </a:br>
            <a:r>
              <a:rPr lang="en-US" sz="1500">
                <a:solidFill>
                  <a:srgbClr val="F5844C"/>
                </a:solidFill>
                <a:highlight>
                  <a:srgbClr val="FFFFFF"/>
                </a:highlight>
              </a:rPr>
              <a:t>            textNumberPattern</a:t>
            </a:r>
            <a:r>
              <a:rPr lang="en-US" sz="1500">
                <a:solidFill>
                  <a:srgbClr val="FF8040"/>
                </a:solidFill>
                <a:highlight>
                  <a:srgbClr val="FFFFFF"/>
                </a:highlight>
              </a:rPr>
              <a:t>=</a:t>
            </a:r>
            <a:r>
              <a:rPr lang="en-US" sz="1500">
                <a:solidFill>
                  <a:srgbClr val="993300"/>
                </a:solidFill>
                <a:highlight>
                  <a:srgbClr val="FFFFFF"/>
                </a:highlight>
              </a:rPr>
              <a:t>"#,##0.###;-#,##0.###"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textNumberRep</a:t>
            </a:r>
            <a:r>
              <a:rPr lang="en-US" sz="1500">
                <a:solidFill>
                  <a:srgbClr val="FF8040"/>
                </a:solidFill>
                <a:highlight>
                  <a:srgbClr val="FFFFFF"/>
                </a:highlight>
              </a:rPr>
              <a:t>=</a:t>
            </a:r>
            <a:r>
              <a:rPr lang="en-US" sz="1500">
                <a:solidFill>
                  <a:srgbClr val="993300"/>
                </a:solidFill>
                <a:highlight>
                  <a:srgbClr val="FFFFFF"/>
                </a:highlight>
              </a:rPr>
              <a:t>"standard"</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textNumberRounding</a:t>
            </a:r>
            <a:r>
              <a:rPr lang="en-US" sz="1500">
                <a:solidFill>
                  <a:srgbClr val="FF8040"/>
                </a:solidFill>
                <a:highlight>
                  <a:srgbClr val="FFFFFF"/>
                </a:highlight>
              </a:rPr>
              <a:t>=</a:t>
            </a:r>
            <a:r>
              <a:rPr lang="en-US" sz="1500">
                <a:solidFill>
                  <a:srgbClr val="993300"/>
                </a:solidFill>
                <a:highlight>
                  <a:srgbClr val="FFFFFF"/>
                </a:highlight>
              </a:rPr>
              <a:t>"explicit"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textNumberRoundingIncrement</a:t>
            </a:r>
            <a:r>
              <a:rPr lang="en-US" sz="1500">
                <a:solidFill>
                  <a:srgbClr val="FF8040"/>
                </a:solidFill>
                <a:highlight>
                  <a:srgbClr val="FFFFFF"/>
                </a:highlight>
              </a:rPr>
              <a:t>=</a:t>
            </a:r>
            <a:r>
              <a:rPr lang="en-US" sz="1500">
                <a:solidFill>
                  <a:srgbClr val="993300"/>
                </a:solidFill>
                <a:highlight>
                  <a:srgbClr val="FFFFFF"/>
                </a:highlight>
              </a:rPr>
              <a:t>"0"</a:t>
            </a:r>
            <a:br>
              <a:rPr lang="en-US" sz="1500">
                <a:solidFill>
                  <a:srgbClr val="000000"/>
                </a:solidFill>
                <a:highlight>
                  <a:srgbClr val="FFFFFF"/>
                </a:highlight>
              </a:rPr>
            </a:br>
            <a:r>
              <a:rPr lang="en-US" sz="1500">
                <a:solidFill>
                  <a:srgbClr val="F5844C"/>
                </a:solidFill>
                <a:highlight>
                  <a:srgbClr val="FFFFFF"/>
                </a:highlight>
              </a:rPr>
              <a:t>            textNumberRoundingMode</a:t>
            </a:r>
            <a:r>
              <a:rPr lang="en-US" sz="1500">
                <a:solidFill>
                  <a:srgbClr val="FF8040"/>
                </a:solidFill>
                <a:highlight>
                  <a:srgbClr val="FFFFFF"/>
                </a:highlight>
              </a:rPr>
              <a:t>=</a:t>
            </a:r>
            <a:r>
              <a:rPr lang="en-US" sz="1500">
                <a:solidFill>
                  <a:srgbClr val="993300"/>
                </a:solidFill>
                <a:highlight>
                  <a:srgbClr val="FFFFFF"/>
                </a:highlight>
              </a:rPr>
              <a:t>"roundUnnecessary"</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textOutputMinLength</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textPadKind</a:t>
            </a:r>
            <a:r>
              <a:rPr lang="en-US" sz="1500">
                <a:solidFill>
                  <a:srgbClr val="FF8040"/>
                </a:solidFill>
                <a:highlight>
                  <a:srgbClr val="FFFFFF"/>
                </a:highlight>
              </a:rPr>
              <a:t>=</a:t>
            </a:r>
            <a:r>
              <a:rPr lang="en-US" sz="1500">
                <a:solidFill>
                  <a:srgbClr val="993300"/>
                </a:solidFill>
                <a:highlight>
                  <a:srgbClr val="FFFFFF"/>
                </a:highlight>
              </a:rPr>
              <a:t>"none"</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textStandardBase</a:t>
            </a:r>
            <a:r>
              <a:rPr lang="en-US" sz="1500">
                <a:solidFill>
                  <a:srgbClr val="FF8040"/>
                </a:solidFill>
                <a:highlight>
                  <a:srgbClr val="FFFFFF"/>
                </a:highlight>
              </a:rPr>
              <a:t>=</a:t>
            </a:r>
            <a:r>
              <a:rPr lang="en-US" sz="1500">
                <a:solidFill>
                  <a:srgbClr val="993300"/>
                </a:solidFill>
                <a:highlight>
                  <a:srgbClr val="FFFFFF"/>
                </a:highlight>
              </a:rPr>
              <a:t>"10"</a:t>
            </a:r>
            <a:br>
              <a:rPr lang="en-US" sz="1500">
                <a:solidFill>
                  <a:srgbClr val="000000"/>
                </a:solidFill>
                <a:highlight>
                  <a:srgbClr val="FFFFFF"/>
                </a:highlight>
              </a:rPr>
            </a:br>
            <a:r>
              <a:rPr lang="en-US" sz="1500">
                <a:solidFill>
                  <a:srgbClr val="F5844C"/>
                </a:solidFill>
                <a:highlight>
                  <a:srgbClr val="FFFFFF"/>
                </a:highlight>
              </a:rPr>
              <a:t>            textStandardExponentRep</a:t>
            </a:r>
            <a:r>
              <a:rPr lang="en-US" sz="1500">
                <a:solidFill>
                  <a:srgbClr val="FF8040"/>
                </a:solidFill>
                <a:highlight>
                  <a:srgbClr val="FFFFFF"/>
                </a:highlight>
              </a:rPr>
              <a:t>=</a:t>
            </a:r>
            <a:r>
              <a:rPr lang="en-US" sz="1500">
                <a:solidFill>
                  <a:srgbClr val="993300"/>
                </a:solidFill>
                <a:highlight>
                  <a:srgbClr val="FFFFFF"/>
                </a:highlight>
              </a:rPr>
              <a:t>"E"</a:t>
            </a:r>
            <a:br>
              <a:rPr lang="en-US" sz="1500">
                <a:solidFill>
                  <a:srgbClr val="000000"/>
                </a:solidFill>
                <a:highlight>
                  <a:srgbClr val="FFFFFF"/>
                </a:highlight>
              </a:rPr>
            </a:br>
            <a:r>
              <a:rPr lang="en-US" sz="1500">
                <a:solidFill>
                  <a:srgbClr val="F5844C"/>
                </a:solidFill>
                <a:highlight>
                  <a:srgbClr val="FFFFFF"/>
                </a:highlight>
              </a:rPr>
              <a:t>            textStandardInfinityRep</a:t>
            </a:r>
            <a:r>
              <a:rPr lang="en-US" sz="1500">
                <a:solidFill>
                  <a:srgbClr val="FF8040"/>
                </a:solidFill>
                <a:highlight>
                  <a:srgbClr val="FFFFFF"/>
                </a:highlight>
              </a:rPr>
              <a:t>=</a:t>
            </a:r>
            <a:r>
              <a:rPr lang="en-US" sz="1500">
                <a:solidFill>
                  <a:srgbClr val="993300"/>
                </a:solidFill>
                <a:highlight>
                  <a:srgbClr val="FFFFFF"/>
                </a:highlight>
              </a:rPr>
              <a:t>"Inf"</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textStandardNaNRep</a:t>
            </a:r>
            <a:r>
              <a:rPr lang="en-US" sz="1500">
                <a:solidFill>
                  <a:srgbClr val="FF8040"/>
                </a:solidFill>
                <a:highlight>
                  <a:srgbClr val="FFFFFF"/>
                </a:highlight>
              </a:rPr>
              <a:t>=</a:t>
            </a:r>
            <a:r>
              <a:rPr lang="en-US" sz="1500">
                <a:solidFill>
                  <a:srgbClr val="993300"/>
                </a:solidFill>
                <a:highlight>
                  <a:srgbClr val="FFFFFF"/>
                </a:highlight>
              </a:rPr>
              <a:t>"NaN"</a:t>
            </a:r>
            <a:br>
              <a:rPr lang="en-US" sz="1500">
                <a:solidFill>
                  <a:srgbClr val="000000"/>
                </a:solidFill>
                <a:highlight>
                  <a:srgbClr val="FFFFFF"/>
                </a:highlight>
              </a:rPr>
            </a:br>
            <a:r>
              <a:rPr lang="en-US" sz="1500">
                <a:solidFill>
                  <a:srgbClr val="F5844C"/>
                </a:solidFill>
                <a:highlight>
                  <a:srgbClr val="FFFFFF"/>
                </a:highlight>
              </a:rPr>
              <a:t>            textStandardZeroRep</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textStandardGroupingSeparator</a:t>
            </a:r>
            <a:r>
              <a:rPr lang="en-US" sz="1500">
                <a:solidFill>
                  <a:srgbClr val="FF8040"/>
                </a:solidFill>
                <a:highlight>
                  <a:srgbClr val="FFFFFF"/>
                </a:highlight>
              </a:rPr>
              <a:t>=</a:t>
            </a:r>
            <a:r>
              <a:rPr lang="en-US" sz="1500">
                <a:solidFill>
                  <a:srgbClr val="993300"/>
                </a:solidFill>
                <a:highlight>
                  <a:srgbClr val="FFFFFF"/>
                </a:highlight>
              </a:rPr>
              <a:t>","</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textTrimKind</a:t>
            </a:r>
            <a:r>
              <a:rPr lang="en-US" sz="1500">
                <a:solidFill>
                  <a:srgbClr val="FF8040"/>
                </a:solidFill>
                <a:highlight>
                  <a:srgbClr val="FFFFFF"/>
                </a:highlight>
              </a:rPr>
              <a:t>=</a:t>
            </a:r>
            <a:r>
              <a:rPr lang="en-US" sz="1500">
                <a:solidFill>
                  <a:srgbClr val="993300"/>
                </a:solidFill>
                <a:highlight>
                  <a:srgbClr val="FFFFFF"/>
                </a:highlight>
              </a:rPr>
              <a:t>"none"</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trailingSkip</a:t>
            </a:r>
            <a:r>
              <a:rPr lang="en-US" sz="1500">
                <a:solidFill>
                  <a:srgbClr val="FF8040"/>
                </a:solidFill>
                <a:highlight>
                  <a:srgbClr val="FFFFFF"/>
                </a:highlight>
              </a:rPr>
              <a:t>=</a:t>
            </a:r>
            <a:r>
              <a:rPr lang="en-US" sz="1500">
                <a:solidFill>
                  <a:srgbClr val="993300"/>
                </a:solidFill>
                <a:highlight>
                  <a:srgbClr val="FFFFFF"/>
                </a:highlight>
              </a:rPr>
              <a:t>"0"</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truncateSpecifiedLengthString</a:t>
            </a:r>
            <a:r>
              <a:rPr lang="en-US" sz="1500">
                <a:solidFill>
                  <a:srgbClr val="FF8040"/>
                </a:solidFill>
                <a:highlight>
                  <a:srgbClr val="FFFFFF"/>
                </a:highlight>
              </a:rPr>
              <a:t>=</a:t>
            </a:r>
            <a:r>
              <a:rPr lang="en-US" sz="1500">
                <a:solidFill>
                  <a:srgbClr val="993300"/>
                </a:solidFill>
                <a:highlight>
                  <a:srgbClr val="FFFFFF"/>
                </a:highlight>
              </a:rPr>
              <a:t>"no"</a:t>
            </a:r>
            <a:r>
              <a:rPr lang="en-US" sz="1500">
                <a:solidFill>
                  <a:srgbClr val="F5844C"/>
                </a:solidFill>
                <a:highlight>
                  <a:srgbClr val="FFFFFF"/>
                </a:highlight>
              </a:rPr>
              <a:t> </a:t>
            </a:r>
            <a:br>
              <a:rPr lang="en-US" sz="1500">
                <a:solidFill>
                  <a:srgbClr val="000000"/>
                </a:solidFill>
                <a:highlight>
                  <a:srgbClr val="FFFFFF"/>
                </a:highlight>
              </a:rPr>
            </a:br>
            <a:r>
              <a:rPr lang="en-US" sz="1500">
                <a:solidFill>
                  <a:srgbClr val="F5844C"/>
                </a:solidFill>
                <a:highlight>
                  <a:srgbClr val="FFFFFF"/>
                </a:highlight>
              </a:rPr>
              <a:t>            utf16Width</a:t>
            </a:r>
            <a:r>
              <a:rPr lang="en-US" sz="1500">
                <a:solidFill>
                  <a:srgbClr val="FF8040"/>
                </a:solidFill>
                <a:highlight>
                  <a:srgbClr val="FFFFFF"/>
                </a:highlight>
              </a:rPr>
              <a:t>=</a:t>
            </a:r>
            <a:r>
              <a:rPr lang="en-US" sz="1500">
                <a:solidFill>
                  <a:srgbClr val="993300"/>
                </a:solidFill>
                <a:highlight>
                  <a:srgbClr val="FFFFFF"/>
                </a:highlight>
              </a:rPr>
              <a:t>"fixed"</a:t>
            </a:r>
            <a:r>
              <a:rPr lang="en-US" sz="1500">
                <a:solidFill>
                  <a:srgbClr val="F5844C"/>
                </a:solidFill>
                <a:highlight>
                  <a:srgbClr val="FFFFFF"/>
                </a:highlight>
              </a:rPr>
              <a:t> </a:t>
            </a:r>
            <a:r>
              <a:rPr lang="en-US" sz="1500">
                <a:solidFill>
                  <a:srgbClr val="000096"/>
                </a:solidFill>
                <a:highlight>
                  <a:srgbClr val="FFFFFF"/>
                </a:highlight>
              </a:rPr>
              <a:t>/&gt;</a:t>
            </a:r>
          </a:p>
          <a:p>
            <a:r>
              <a:rPr lang="en-US" sz="1600">
                <a:solidFill>
                  <a:srgbClr val="000096"/>
                </a:solidFill>
                <a:highlight>
                  <a:srgbClr val="FFFFFF"/>
                </a:highlight>
              </a:rPr>
              <a:t>        &lt;/dfdl:defineFormat&gt;</a:t>
            </a:r>
            <a:br>
              <a:rPr lang="en-US" sz="1500">
                <a:solidFill>
                  <a:srgbClr val="000000"/>
                </a:solidFill>
                <a:highlight>
                  <a:srgbClr val="FFFFFF"/>
                </a:highlight>
              </a:rPr>
            </a:br>
            <a:r>
              <a:rPr lang="en-US" sz="1500">
                <a:solidFill>
                  <a:srgbClr val="000000"/>
                </a:solidFill>
                <a:highlight>
                  <a:srgbClr val="FFFFFF"/>
                </a:highlight>
              </a:rPr>
              <a:t>    </a:t>
            </a:r>
            <a:r>
              <a:rPr lang="en-US" sz="1500">
                <a:solidFill>
                  <a:srgbClr val="003296"/>
                </a:solidFill>
                <a:highlight>
                  <a:srgbClr val="FFFFFF"/>
                </a:highlight>
              </a:rPr>
              <a:t>&lt;/xs:appinfo&gt;</a:t>
            </a:r>
            <a:br>
              <a:rPr lang="en-US" sz="1500">
                <a:solidFill>
                  <a:srgbClr val="000000"/>
                </a:solidFill>
                <a:highlight>
                  <a:srgbClr val="FFFFFF"/>
                </a:highlight>
              </a:rPr>
            </a:br>
            <a:r>
              <a:rPr lang="en-US" sz="1500">
                <a:solidFill>
                  <a:srgbClr val="003296"/>
                </a:solidFill>
                <a:highlight>
                  <a:srgbClr val="FFFFFF"/>
                </a:highlight>
              </a:rPr>
              <a:t>&lt;/xs:annotation&gt;</a:t>
            </a:r>
            <a:endParaRPr lang="en-US" sz="1500"/>
          </a:p>
        </p:txBody>
      </p:sp>
      <p:cxnSp>
        <p:nvCxnSpPr>
          <p:cNvPr id="8" name="Straight Connector 7">
            <a:extLst>
              <a:ext uri="{FF2B5EF4-FFF2-40B4-BE49-F238E27FC236}">
                <a16:creationId xmlns:a16="http://schemas.microsoft.com/office/drawing/2014/main" id="{9878A57D-80E3-4E7A-8C41-C4D6C7F3C05F}"/>
              </a:ext>
            </a:extLst>
          </p:cNvPr>
          <p:cNvCxnSpPr>
            <a:cxnSpLocks/>
          </p:cNvCxnSpPr>
          <p:nvPr/>
        </p:nvCxnSpPr>
        <p:spPr>
          <a:xfrm flipV="1">
            <a:off x="278969" y="73894"/>
            <a:ext cx="4881930" cy="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74AE25-8E89-49A3-A697-C650821C94F2}"/>
              </a:ext>
            </a:extLst>
          </p:cNvPr>
          <p:cNvCxnSpPr/>
          <p:nvPr/>
        </p:nvCxnSpPr>
        <p:spPr>
          <a:xfrm>
            <a:off x="278969" y="73895"/>
            <a:ext cx="0" cy="6324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24A8F4-4CBE-4543-80A4-482FC8E89CC6}"/>
              </a:ext>
            </a:extLst>
          </p:cNvPr>
          <p:cNvCxnSpPr>
            <a:cxnSpLocks/>
          </p:cNvCxnSpPr>
          <p:nvPr/>
        </p:nvCxnSpPr>
        <p:spPr>
          <a:xfrm flipH="1">
            <a:off x="5160899" y="73894"/>
            <a:ext cx="0" cy="6039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8EB343-8034-4E5F-BDF7-AD1DD69B4F94}"/>
              </a:ext>
            </a:extLst>
          </p:cNvPr>
          <p:cNvCxnSpPr/>
          <p:nvPr/>
        </p:nvCxnSpPr>
        <p:spPr>
          <a:xfrm>
            <a:off x="6323309" y="6664272"/>
            <a:ext cx="47114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F96267-04EE-442D-8859-CAF484FB7226}"/>
              </a:ext>
            </a:extLst>
          </p:cNvPr>
          <p:cNvCxnSpPr/>
          <p:nvPr/>
        </p:nvCxnSpPr>
        <p:spPr>
          <a:xfrm flipV="1">
            <a:off x="6323309" y="121263"/>
            <a:ext cx="0" cy="6543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01CC67-DC81-42E2-B66C-89248474AC22}"/>
              </a:ext>
            </a:extLst>
          </p:cNvPr>
          <p:cNvCxnSpPr/>
          <p:nvPr/>
        </p:nvCxnSpPr>
        <p:spPr>
          <a:xfrm flipV="1">
            <a:off x="11034791" y="121263"/>
            <a:ext cx="0" cy="6555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row: Bent-Up 20">
            <a:extLst>
              <a:ext uri="{FF2B5EF4-FFF2-40B4-BE49-F238E27FC236}">
                <a16:creationId xmlns:a16="http://schemas.microsoft.com/office/drawing/2014/main" id="{C207BD40-013B-41F6-A9BD-12942C6D45F9}"/>
              </a:ext>
            </a:extLst>
          </p:cNvPr>
          <p:cNvSpPr/>
          <p:nvPr/>
        </p:nvSpPr>
        <p:spPr>
          <a:xfrm>
            <a:off x="4827605" y="5994927"/>
            <a:ext cx="945360" cy="664321"/>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8EA2F2-40CA-4397-AE2D-97221E15252F}"/>
              </a:ext>
            </a:extLst>
          </p:cNvPr>
          <p:cNvSpPr txBox="1"/>
          <p:nvPr/>
        </p:nvSpPr>
        <p:spPr>
          <a:xfrm>
            <a:off x="3726920" y="6398700"/>
            <a:ext cx="1132811" cy="369332"/>
          </a:xfrm>
          <a:prstGeom prst="rect">
            <a:avLst/>
          </a:prstGeom>
          <a:noFill/>
        </p:spPr>
        <p:txBody>
          <a:bodyPr wrap="none" rtlCol="0">
            <a:spAutoFit/>
          </a:bodyPr>
          <a:lstStyle/>
          <a:p>
            <a:r>
              <a:rPr lang="en-US"/>
              <a:t>continued</a:t>
            </a:r>
          </a:p>
        </p:txBody>
      </p:sp>
      <p:sp>
        <p:nvSpPr>
          <p:cNvPr id="4" name="Rectangle 3">
            <a:extLst>
              <a:ext uri="{FF2B5EF4-FFF2-40B4-BE49-F238E27FC236}">
                <a16:creationId xmlns:a16="http://schemas.microsoft.com/office/drawing/2014/main" id="{BEB6F3CC-BA23-4562-A130-FDE2D807DC4F}"/>
              </a:ext>
            </a:extLst>
          </p:cNvPr>
          <p:cNvSpPr/>
          <p:nvPr/>
        </p:nvSpPr>
        <p:spPr>
          <a:xfrm>
            <a:off x="635431" y="604435"/>
            <a:ext cx="4504798" cy="247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E1165C-6A17-49F5-9530-3B86A5768CC8}"/>
              </a:ext>
            </a:extLst>
          </p:cNvPr>
          <p:cNvSpPr/>
          <p:nvPr/>
        </p:nvSpPr>
        <p:spPr>
          <a:xfrm>
            <a:off x="5772965" y="880183"/>
            <a:ext cx="4099413" cy="2154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This collection of DFDL properties is named. So, we can put them in a separate file and reference (ref) the file.</a:t>
            </a:r>
          </a:p>
        </p:txBody>
      </p:sp>
    </p:spTree>
    <p:extLst>
      <p:ext uri="{BB962C8B-B14F-4D97-AF65-F5344CB8AC3E}">
        <p14:creationId xmlns:p14="http://schemas.microsoft.com/office/powerpoint/2010/main" val="9553406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115E3C-DC5F-423C-829C-D34F2F654593}"/>
              </a:ext>
            </a:extLst>
          </p:cNvPr>
          <p:cNvGrpSpPr/>
          <p:nvPr/>
        </p:nvGrpSpPr>
        <p:grpSpPr>
          <a:xfrm>
            <a:off x="1766807" y="630180"/>
            <a:ext cx="5191932" cy="5127923"/>
            <a:chOff x="1766807" y="630180"/>
            <a:chExt cx="5191932" cy="5127923"/>
          </a:xfrm>
        </p:grpSpPr>
        <p:pic>
          <p:nvPicPr>
            <p:cNvPr id="2" name="Picture 1">
              <a:extLst>
                <a:ext uri="{FF2B5EF4-FFF2-40B4-BE49-F238E27FC236}">
                  <a16:creationId xmlns:a16="http://schemas.microsoft.com/office/drawing/2014/main" id="{924666BF-0B15-4EC9-AF65-71E4DFFCF5E8}"/>
                </a:ext>
              </a:extLst>
            </p:cNvPr>
            <p:cNvPicPr>
              <a:picLocks noChangeAspect="1"/>
            </p:cNvPicPr>
            <p:nvPr/>
          </p:nvPicPr>
          <p:blipFill rotWithShape="1">
            <a:blip r:embed="rId2"/>
            <a:srcRect l="20085" t="36321" r="55508" b="25892"/>
            <a:stretch/>
          </p:blipFill>
          <p:spPr>
            <a:xfrm>
              <a:off x="1766807" y="1487837"/>
              <a:ext cx="5191932" cy="4270266"/>
            </a:xfrm>
            <a:prstGeom prst="rect">
              <a:avLst/>
            </a:prstGeom>
          </p:spPr>
        </p:pic>
        <p:pic>
          <p:nvPicPr>
            <p:cNvPr id="3" name="Picture 2">
              <a:extLst>
                <a:ext uri="{FF2B5EF4-FFF2-40B4-BE49-F238E27FC236}">
                  <a16:creationId xmlns:a16="http://schemas.microsoft.com/office/drawing/2014/main" id="{FEC65A1B-2F46-4CEB-86F5-5CF1630350DE}"/>
                </a:ext>
              </a:extLst>
            </p:cNvPr>
            <p:cNvPicPr>
              <a:picLocks noChangeAspect="1"/>
            </p:cNvPicPr>
            <p:nvPr/>
          </p:nvPicPr>
          <p:blipFill rotWithShape="1">
            <a:blip r:embed="rId2"/>
            <a:srcRect l="20085" t="29601" r="55508" b="66970"/>
            <a:stretch/>
          </p:blipFill>
          <p:spPr>
            <a:xfrm>
              <a:off x="1766807" y="630180"/>
              <a:ext cx="5191932" cy="387459"/>
            </a:xfrm>
            <a:prstGeom prst="rect">
              <a:avLst/>
            </a:prstGeom>
          </p:spPr>
        </p:pic>
        <p:pic>
          <p:nvPicPr>
            <p:cNvPr id="4" name="Picture 3">
              <a:extLst>
                <a:ext uri="{FF2B5EF4-FFF2-40B4-BE49-F238E27FC236}">
                  <a16:creationId xmlns:a16="http://schemas.microsoft.com/office/drawing/2014/main" id="{5BE47AB9-0129-43EF-9A7B-6CFE5A7D87BF}"/>
                </a:ext>
              </a:extLst>
            </p:cNvPr>
            <p:cNvPicPr>
              <a:picLocks noChangeAspect="1"/>
            </p:cNvPicPr>
            <p:nvPr/>
          </p:nvPicPr>
          <p:blipFill rotWithShape="1">
            <a:blip r:embed="rId3"/>
            <a:srcRect l="19831" t="29841" r="63644" b="66809"/>
            <a:stretch/>
          </p:blipFill>
          <p:spPr>
            <a:xfrm>
              <a:off x="2225851" y="1046484"/>
              <a:ext cx="3870149" cy="416785"/>
            </a:xfrm>
            <a:prstGeom prst="rect">
              <a:avLst/>
            </a:prstGeom>
          </p:spPr>
        </p:pic>
      </p:grpSp>
      <p:sp>
        <p:nvSpPr>
          <p:cNvPr id="6" name="Arrow: Right 5">
            <a:extLst>
              <a:ext uri="{FF2B5EF4-FFF2-40B4-BE49-F238E27FC236}">
                <a16:creationId xmlns:a16="http://schemas.microsoft.com/office/drawing/2014/main" id="{5C559857-C0CB-4380-AE25-69E61E89D425}"/>
              </a:ext>
            </a:extLst>
          </p:cNvPr>
          <p:cNvSpPr/>
          <p:nvPr/>
        </p:nvSpPr>
        <p:spPr>
          <a:xfrm flipH="1">
            <a:off x="4510008" y="1061982"/>
            <a:ext cx="604434" cy="441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39934212-FEC8-44CB-9D74-48BA68D1CF4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26856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8F08-4E9D-4D34-8828-13449BDDF857}"/>
              </a:ext>
            </a:extLst>
          </p:cNvPr>
          <p:cNvSpPr/>
          <p:nvPr/>
        </p:nvSpPr>
        <p:spPr>
          <a:xfrm>
            <a:off x="3549112" y="3735092"/>
            <a:ext cx="4494508" cy="10693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label-message-description-1.dfdl.xsd</a:t>
            </a:r>
          </a:p>
        </p:txBody>
      </p:sp>
      <p:sp>
        <p:nvSpPr>
          <p:cNvPr id="3" name="Rectangle 2">
            <a:extLst>
              <a:ext uri="{FF2B5EF4-FFF2-40B4-BE49-F238E27FC236}">
                <a16:creationId xmlns:a16="http://schemas.microsoft.com/office/drawing/2014/main" id="{1F5817DD-9F2F-40CE-8809-B3489E5FE7E2}"/>
              </a:ext>
            </a:extLst>
          </p:cNvPr>
          <p:cNvSpPr/>
          <p:nvPr/>
        </p:nvSpPr>
        <p:spPr>
          <a:xfrm>
            <a:off x="3549112" y="1407764"/>
            <a:ext cx="4494508" cy="10693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defaults.dfdl.xsd</a:t>
            </a:r>
          </a:p>
        </p:txBody>
      </p:sp>
      <p:cxnSp>
        <p:nvCxnSpPr>
          <p:cNvPr id="5" name="Straight Arrow Connector 4">
            <a:extLst>
              <a:ext uri="{FF2B5EF4-FFF2-40B4-BE49-F238E27FC236}">
                <a16:creationId xmlns:a16="http://schemas.microsoft.com/office/drawing/2014/main" id="{6FDCE8F4-D5D4-428A-8FF3-3BB65E76EB2B}"/>
              </a:ext>
            </a:extLst>
          </p:cNvPr>
          <p:cNvCxnSpPr>
            <a:stCxn id="2" idx="0"/>
            <a:endCxn id="3" idx="2"/>
          </p:cNvCxnSpPr>
          <p:nvPr/>
        </p:nvCxnSpPr>
        <p:spPr>
          <a:xfrm flipV="1">
            <a:off x="5796366" y="2477147"/>
            <a:ext cx="0" cy="1257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5A774CF-9176-46B7-8601-80D68572772C}"/>
              </a:ext>
            </a:extLst>
          </p:cNvPr>
          <p:cNvSpPr txBox="1"/>
          <p:nvPr/>
        </p:nvSpPr>
        <p:spPr>
          <a:xfrm>
            <a:off x="5816408" y="2921453"/>
            <a:ext cx="869149" cy="369332"/>
          </a:xfrm>
          <a:prstGeom prst="rect">
            <a:avLst/>
          </a:prstGeom>
          <a:noFill/>
        </p:spPr>
        <p:txBody>
          <a:bodyPr wrap="none" rtlCol="0">
            <a:spAutoFit/>
          </a:bodyPr>
          <a:lstStyle/>
          <a:p>
            <a:r>
              <a:rPr lang="en-US" i="1"/>
              <a:t>include</a:t>
            </a:r>
          </a:p>
        </p:txBody>
      </p:sp>
      <p:sp>
        <p:nvSpPr>
          <p:cNvPr id="7" name="Footer Placeholder 3">
            <a:extLst>
              <a:ext uri="{FF2B5EF4-FFF2-40B4-BE49-F238E27FC236}">
                <a16:creationId xmlns:a16="http://schemas.microsoft.com/office/drawing/2014/main" id="{94EBC3B6-6E6F-4F33-86A2-18E8CCBB40C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0083537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51935-5B57-4214-B794-F3B49CFD3F6D}"/>
              </a:ext>
            </a:extLst>
          </p:cNvPr>
          <p:cNvSpPr/>
          <p:nvPr/>
        </p:nvSpPr>
        <p:spPr>
          <a:xfrm>
            <a:off x="1593742" y="197346"/>
            <a:ext cx="9004515" cy="6463308"/>
          </a:xfrm>
          <a:prstGeom prst="rect">
            <a:avLst/>
          </a:prstGeom>
          <a:ln>
            <a:solidFill>
              <a:schemeClr val="tx1"/>
            </a:solidFill>
          </a:ln>
        </p:spPr>
        <p:txBody>
          <a:bodyPr wrap="square">
            <a:spAutoFit/>
          </a:bodyPr>
          <a:lstStyle/>
          <a:p>
            <a:r>
              <a:rPr lang="en-US">
                <a:solidFill>
                  <a:srgbClr val="003296"/>
                </a:solidFill>
                <a:highlight>
                  <a:srgbClr val="FFFFFF"/>
                </a:highlight>
              </a:rPr>
              <a:t>&lt;xs:schema</a:t>
            </a:r>
            <a:r>
              <a:rPr lang="en-US">
                <a:solidFill>
                  <a:srgbClr val="F5844C"/>
                </a:solidFill>
                <a:highlight>
                  <a:srgbClr val="FFFFFF"/>
                </a:highlight>
              </a:rPr>
              <a:t> </a:t>
            </a:r>
            <a:r>
              <a:rPr lang="en-US">
                <a:solidFill>
                  <a:srgbClr val="0099CC"/>
                </a:solidFill>
                <a:highlight>
                  <a:srgbClr val="FFFFFF"/>
                </a:highlight>
              </a:rPr>
              <a:t>xmlns:xs</a:t>
            </a:r>
            <a:r>
              <a:rPr lang="en-US">
                <a:solidFill>
                  <a:srgbClr val="FF8040"/>
                </a:solidFill>
                <a:highlight>
                  <a:srgbClr val="FFFFFF"/>
                </a:highlight>
              </a:rPr>
              <a:t>=</a:t>
            </a:r>
            <a:r>
              <a:rPr lang="en-US">
                <a:solidFill>
                  <a:srgbClr val="993300"/>
                </a:solidFill>
                <a:highlight>
                  <a:srgbClr val="FFFFFF"/>
                </a:highlight>
              </a:rPr>
              <a:t>"http://www.w3.org/2001/XMLSchema"</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xmlns:dfdl</a:t>
            </a:r>
            <a:r>
              <a:rPr lang="en-US">
                <a:solidFill>
                  <a:srgbClr val="FF8040"/>
                </a:solidFill>
                <a:highlight>
                  <a:srgbClr val="FFFFFF"/>
                </a:highlight>
              </a:rPr>
              <a:t>=</a:t>
            </a:r>
            <a:r>
              <a:rPr lang="en-US">
                <a:solidFill>
                  <a:srgbClr val="993300"/>
                </a:solidFill>
                <a:highlight>
                  <a:srgbClr val="FFFFFF"/>
                </a:highlight>
              </a:rPr>
              <a:t>"http://www.ogf.org/dfdl/dfdl-1.0/"</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xmlns:fn</a:t>
            </a:r>
            <a:r>
              <a:rPr lang="en-US">
                <a:solidFill>
                  <a:srgbClr val="FF8040"/>
                </a:solidFill>
                <a:highlight>
                  <a:srgbClr val="FFFFFF"/>
                </a:highlight>
              </a:rPr>
              <a:t>=</a:t>
            </a:r>
            <a:r>
              <a:rPr lang="en-US">
                <a:solidFill>
                  <a:srgbClr val="993300"/>
                </a:solidFill>
                <a:highlight>
                  <a:srgbClr val="FFFFFF"/>
                </a:highlight>
              </a:rPr>
              <a:t>"http://www.w3.org/2005/xpath-functions"</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elementFormDefault</a:t>
            </a:r>
            <a:r>
              <a:rPr lang="en-US">
                <a:solidFill>
                  <a:srgbClr val="FF8040"/>
                </a:solidFill>
                <a:highlight>
                  <a:srgbClr val="FFFFFF"/>
                </a:highlight>
              </a:rPr>
              <a:t>=</a:t>
            </a:r>
            <a:r>
              <a:rPr lang="en-US">
                <a:solidFill>
                  <a:srgbClr val="993300"/>
                </a:solidFill>
                <a:highlight>
                  <a:srgbClr val="FFFFFF"/>
                </a:highlight>
              </a:rPr>
              <a:t>"qualified"</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&lt;xs:include</a:t>
            </a:r>
            <a:r>
              <a:rPr lang="en-US">
                <a:solidFill>
                  <a:srgbClr val="F5844C"/>
                </a:solidFill>
                <a:highlight>
                  <a:srgbClr val="FFFFFF"/>
                </a:highlight>
              </a:rPr>
              <a:t> schemaLocation</a:t>
            </a:r>
            <a:r>
              <a:rPr lang="en-US">
                <a:solidFill>
                  <a:srgbClr val="FF8040"/>
                </a:solidFill>
                <a:highlight>
                  <a:srgbClr val="FFFFFF"/>
                </a:highlight>
              </a:rPr>
              <a:t>=</a:t>
            </a:r>
            <a:r>
              <a:rPr lang="en-US">
                <a:solidFill>
                  <a:srgbClr val="993300"/>
                </a:solidFill>
                <a:highlight>
                  <a:srgbClr val="FFFFFF"/>
                </a:highlight>
              </a:rPr>
              <a:t>"default-dfdl-properties/defaults.dfdl.xsd"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&lt;/xs:schema&gt;</a:t>
            </a:r>
          </a:p>
        </p:txBody>
      </p:sp>
      <p:sp>
        <p:nvSpPr>
          <p:cNvPr id="3" name="Rectangle 2">
            <a:extLst>
              <a:ext uri="{FF2B5EF4-FFF2-40B4-BE49-F238E27FC236}">
                <a16:creationId xmlns:a16="http://schemas.microsoft.com/office/drawing/2014/main" id="{BB1098D2-54AA-4066-8778-36CD1FFE9D0F}"/>
              </a:ext>
            </a:extLst>
          </p:cNvPr>
          <p:cNvSpPr/>
          <p:nvPr/>
        </p:nvSpPr>
        <p:spPr>
          <a:xfrm>
            <a:off x="3248784" y="12680"/>
            <a:ext cx="3617657" cy="369332"/>
          </a:xfrm>
          <a:prstGeom prst="rect">
            <a:avLst/>
          </a:prstGeom>
          <a:solidFill>
            <a:srgbClr val="FFFF00"/>
          </a:solidFill>
        </p:spPr>
        <p:txBody>
          <a:bodyPr wrap="none">
            <a:spAutoFit/>
          </a:bodyPr>
          <a:lstStyle/>
          <a:p>
            <a:pPr algn="ctr"/>
            <a:r>
              <a:rPr lang="en-US"/>
              <a:t>label-message-description-1.dfdl.xsd</a:t>
            </a:r>
          </a:p>
        </p:txBody>
      </p:sp>
      <p:sp>
        <p:nvSpPr>
          <p:cNvPr id="4" name="Speech Bubble: Rectangle 3">
            <a:extLst>
              <a:ext uri="{FF2B5EF4-FFF2-40B4-BE49-F238E27FC236}">
                <a16:creationId xmlns:a16="http://schemas.microsoft.com/office/drawing/2014/main" id="{AC56925F-5125-42B6-B26F-4A51621CD5E9}"/>
              </a:ext>
            </a:extLst>
          </p:cNvPr>
          <p:cNvSpPr/>
          <p:nvPr/>
        </p:nvSpPr>
        <p:spPr>
          <a:xfrm>
            <a:off x="10259878" y="1181746"/>
            <a:ext cx="1720312" cy="2247254"/>
          </a:xfrm>
          <a:prstGeom prst="wedgeRectCallout">
            <a:avLst>
              <a:gd name="adj1" fmla="val -131644"/>
              <a:gd name="adj2" fmla="val -24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Include the schema that contains the default DFDL properties</a:t>
            </a:r>
          </a:p>
        </p:txBody>
      </p:sp>
    </p:spTree>
    <p:extLst>
      <p:ext uri="{BB962C8B-B14F-4D97-AF65-F5344CB8AC3E}">
        <p14:creationId xmlns:p14="http://schemas.microsoft.com/office/powerpoint/2010/main" val="37014431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51935-5B57-4214-B794-F3B49CFD3F6D}"/>
              </a:ext>
            </a:extLst>
          </p:cNvPr>
          <p:cNvSpPr/>
          <p:nvPr/>
        </p:nvSpPr>
        <p:spPr>
          <a:xfrm>
            <a:off x="1593742" y="197346"/>
            <a:ext cx="9004515" cy="6463308"/>
          </a:xfrm>
          <a:prstGeom prst="rect">
            <a:avLst/>
          </a:prstGeom>
          <a:ln>
            <a:solidFill>
              <a:schemeClr val="tx1"/>
            </a:solidFill>
          </a:ln>
        </p:spPr>
        <p:txBody>
          <a:bodyPr wrap="square">
            <a:spAutoFit/>
          </a:bodyPr>
          <a:lstStyle/>
          <a:p>
            <a:r>
              <a:rPr lang="en-US">
                <a:solidFill>
                  <a:srgbClr val="003296"/>
                </a:solidFill>
                <a:highlight>
                  <a:srgbClr val="FFFFFF"/>
                </a:highlight>
              </a:rPr>
              <a:t>&lt;xs:schema</a:t>
            </a:r>
            <a:r>
              <a:rPr lang="en-US">
                <a:solidFill>
                  <a:srgbClr val="F5844C"/>
                </a:solidFill>
                <a:highlight>
                  <a:srgbClr val="FFFFFF"/>
                </a:highlight>
              </a:rPr>
              <a:t> </a:t>
            </a:r>
            <a:r>
              <a:rPr lang="en-US">
                <a:solidFill>
                  <a:srgbClr val="0099CC"/>
                </a:solidFill>
                <a:highlight>
                  <a:srgbClr val="FFFFFF"/>
                </a:highlight>
              </a:rPr>
              <a:t>xmlns:xs</a:t>
            </a:r>
            <a:r>
              <a:rPr lang="en-US">
                <a:solidFill>
                  <a:srgbClr val="FF8040"/>
                </a:solidFill>
                <a:highlight>
                  <a:srgbClr val="FFFFFF"/>
                </a:highlight>
              </a:rPr>
              <a:t>=</a:t>
            </a:r>
            <a:r>
              <a:rPr lang="en-US">
                <a:solidFill>
                  <a:srgbClr val="993300"/>
                </a:solidFill>
                <a:highlight>
                  <a:srgbClr val="FFFFFF"/>
                </a:highlight>
              </a:rPr>
              <a:t>"http://www.w3.org/2001/XMLSchema"</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xmlns:dfdl</a:t>
            </a:r>
            <a:r>
              <a:rPr lang="en-US">
                <a:solidFill>
                  <a:srgbClr val="FF8040"/>
                </a:solidFill>
                <a:highlight>
                  <a:srgbClr val="FFFFFF"/>
                </a:highlight>
              </a:rPr>
              <a:t>=</a:t>
            </a:r>
            <a:r>
              <a:rPr lang="en-US">
                <a:solidFill>
                  <a:srgbClr val="993300"/>
                </a:solidFill>
                <a:highlight>
                  <a:srgbClr val="FFFFFF"/>
                </a:highlight>
              </a:rPr>
              <a:t>"http://www.ogf.org/dfdl/dfdl-1.0/"</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xmlns:fn</a:t>
            </a:r>
            <a:r>
              <a:rPr lang="en-US">
                <a:solidFill>
                  <a:srgbClr val="FF8040"/>
                </a:solidFill>
                <a:highlight>
                  <a:srgbClr val="FFFFFF"/>
                </a:highlight>
              </a:rPr>
              <a:t>=</a:t>
            </a:r>
            <a:r>
              <a:rPr lang="en-US">
                <a:solidFill>
                  <a:srgbClr val="993300"/>
                </a:solidFill>
                <a:highlight>
                  <a:srgbClr val="FFFFFF"/>
                </a:highlight>
              </a:rPr>
              <a:t>"http://www.w3.org/2005/xpath-functions"</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elementFormDefault</a:t>
            </a:r>
            <a:r>
              <a:rPr lang="en-US">
                <a:solidFill>
                  <a:srgbClr val="FF8040"/>
                </a:solidFill>
                <a:highlight>
                  <a:srgbClr val="FFFFFF"/>
                </a:highlight>
              </a:rPr>
              <a:t>=</a:t>
            </a:r>
            <a:r>
              <a:rPr lang="en-US">
                <a:solidFill>
                  <a:srgbClr val="993300"/>
                </a:solidFill>
                <a:highlight>
                  <a:srgbClr val="FFFFFF"/>
                </a:highlight>
              </a:rPr>
              <a:t>"qualified"</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&lt;xs:include</a:t>
            </a:r>
            <a:r>
              <a:rPr lang="en-US">
                <a:solidFill>
                  <a:srgbClr val="F5844C"/>
                </a:solidFill>
                <a:highlight>
                  <a:srgbClr val="FFFFFF"/>
                </a:highlight>
              </a:rPr>
              <a:t> schemaLocation</a:t>
            </a:r>
            <a:r>
              <a:rPr lang="en-US">
                <a:solidFill>
                  <a:srgbClr val="FF8040"/>
                </a:solidFill>
                <a:highlight>
                  <a:srgbClr val="FFFFFF"/>
                </a:highlight>
              </a:rPr>
              <a:t>=</a:t>
            </a:r>
            <a:r>
              <a:rPr lang="en-US">
                <a:solidFill>
                  <a:srgbClr val="993300"/>
                </a:solidFill>
                <a:highlight>
                  <a:srgbClr val="FFFFFF"/>
                </a:highlight>
              </a:rPr>
              <a:t>"default-dfdl-properties/defaults.dfdl.xsd"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&lt;/xs:schema&gt;</a:t>
            </a:r>
          </a:p>
        </p:txBody>
      </p:sp>
      <p:sp>
        <p:nvSpPr>
          <p:cNvPr id="3" name="Rectangle 2">
            <a:extLst>
              <a:ext uri="{FF2B5EF4-FFF2-40B4-BE49-F238E27FC236}">
                <a16:creationId xmlns:a16="http://schemas.microsoft.com/office/drawing/2014/main" id="{BB1098D2-54AA-4066-8778-36CD1FFE9D0F}"/>
              </a:ext>
            </a:extLst>
          </p:cNvPr>
          <p:cNvSpPr/>
          <p:nvPr/>
        </p:nvSpPr>
        <p:spPr>
          <a:xfrm>
            <a:off x="4163184" y="6444992"/>
            <a:ext cx="3617657" cy="369332"/>
          </a:xfrm>
          <a:prstGeom prst="rect">
            <a:avLst/>
          </a:prstGeom>
          <a:solidFill>
            <a:schemeClr val="bg1"/>
          </a:solidFill>
        </p:spPr>
        <p:txBody>
          <a:bodyPr wrap="none">
            <a:spAutoFit/>
          </a:bodyPr>
          <a:lstStyle/>
          <a:p>
            <a:pPr algn="ctr"/>
            <a:r>
              <a:rPr lang="en-US"/>
              <a:t>label-message-description-1.dfdl.xsd</a:t>
            </a:r>
          </a:p>
        </p:txBody>
      </p:sp>
      <p:sp>
        <p:nvSpPr>
          <p:cNvPr id="4" name="Speech Bubble: Rectangle 3">
            <a:extLst>
              <a:ext uri="{FF2B5EF4-FFF2-40B4-BE49-F238E27FC236}">
                <a16:creationId xmlns:a16="http://schemas.microsoft.com/office/drawing/2014/main" id="{AC56925F-5125-42B6-B26F-4A51621CD5E9}"/>
              </a:ext>
            </a:extLst>
          </p:cNvPr>
          <p:cNvSpPr/>
          <p:nvPr/>
        </p:nvSpPr>
        <p:spPr>
          <a:xfrm>
            <a:off x="10213383" y="1286359"/>
            <a:ext cx="1720312" cy="1658319"/>
          </a:xfrm>
          <a:prstGeom prst="wedgeRectCallout">
            <a:avLst>
              <a:gd name="adj1" fmla="val -265878"/>
              <a:gd name="adj2" fmla="val 43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Reference the named collection</a:t>
            </a:r>
          </a:p>
        </p:txBody>
      </p:sp>
    </p:spTree>
    <p:extLst>
      <p:ext uri="{BB962C8B-B14F-4D97-AF65-F5344CB8AC3E}">
        <p14:creationId xmlns:p14="http://schemas.microsoft.com/office/powerpoint/2010/main" val="15705942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51935-5B57-4214-B794-F3B49CFD3F6D}"/>
              </a:ext>
            </a:extLst>
          </p:cNvPr>
          <p:cNvSpPr/>
          <p:nvPr/>
        </p:nvSpPr>
        <p:spPr>
          <a:xfrm>
            <a:off x="1593742" y="197346"/>
            <a:ext cx="9004515" cy="6463308"/>
          </a:xfrm>
          <a:prstGeom prst="rect">
            <a:avLst/>
          </a:prstGeom>
          <a:ln>
            <a:solidFill>
              <a:schemeClr val="tx1"/>
            </a:solidFill>
          </a:ln>
        </p:spPr>
        <p:txBody>
          <a:bodyPr wrap="square">
            <a:spAutoFit/>
          </a:bodyPr>
          <a:lstStyle/>
          <a:p>
            <a:r>
              <a:rPr lang="en-US">
                <a:solidFill>
                  <a:srgbClr val="003296"/>
                </a:solidFill>
                <a:highlight>
                  <a:srgbClr val="FFFFFF"/>
                </a:highlight>
              </a:rPr>
              <a:t>&lt;xs:schema</a:t>
            </a:r>
            <a:r>
              <a:rPr lang="en-US">
                <a:solidFill>
                  <a:srgbClr val="F5844C"/>
                </a:solidFill>
                <a:highlight>
                  <a:srgbClr val="FFFFFF"/>
                </a:highlight>
              </a:rPr>
              <a:t> </a:t>
            </a:r>
            <a:r>
              <a:rPr lang="en-US">
                <a:solidFill>
                  <a:srgbClr val="0099CC"/>
                </a:solidFill>
                <a:highlight>
                  <a:srgbClr val="FFFFFF"/>
                </a:highlight>
              </a:rPr>
              <a:t>xmlns:xs</a:t>
            </a:r>
            <a:r>
              <a:rPr lang="en-US">
                <a:solidFill>
                  <a:srgbClr val="FF8040"/>
                </a:solidFill>
                <a:highlight>
                  <a:srgbClr val="FFFFFF"/>
                </a:highlight>
              </a:rPr>
              <a:t>=</a:t>
            </a:r>
            <a:r>
              <a:rPr lang="en-US">
                <a:solidFill>
                  <a:srgbClr val="993300"/>
                </a:solidFill>
                <a:highlight>
                  <a:srgbClr val="FFFFFF"/>
                </a:highlight>
              </a:rPr>
              <a:t>"http://www.w3.org/2001/XMLSchema"</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xmlns:dfdl</a:t>
            </a:r>
            <a:r>
              <a:rPr lang="en-US">
                <a:solidFill>
                  <a:srgbClr val="FF8040"/>
                </a:solidFill>
                <a:highlight>
                  <a:srgbClr val="FFFFFF"/>
                </a:highlight>
              </a:rPr>
              <a:t>=</a:t>
            </a:r>
            <a:r>
              <a:rPr lang="en-US">
                <a:solidFill>
                  <a:srgbClr val="993300"/>
                </a:solidFill>
                <a:highlight>
                  <a:srgbClr val="FFFFFF"/>
                </a:highlight>
              </a:rPr>
              <a:t>"http://www.ogf.org/dfdl/dfdl-1.0/"</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xmlns:fn</a:t>
            </a:r>
            <a:r>
              <a:rPr lang="en-US">
                <a:solidFill>
                  <a:srgbClr val="FF8040"/>
                </a:solidFill>
                <a:highlight>
                  <a:srgbClr val="FFFFFF"/>
                </a:highlight>
              </a:rPr>
              <a:t>=</a:t>
            </a:r>
            <a:r>
              <a:rPr lang="en-US">
                <a:solidFill>
                  <a:srgbClr val="993300"/>
                </a:solidFill>
                <a:highlight>
                  <a:srgbClr val="FFFFFF"/>
                </a:highlight>
              </a:rPr>
              <a:t>"http://www.w3.org/2005/xpath-functions"</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elementFormDefault</a:t>
            </a:r>
            <a:r>
              <a:rPr lang="en-US">
                <a:solidFill>
                  <a:srgbClr val="FF8040"/>
                </a:solidFill>
                <a:highlight>
                  <a:srgbClr val="FFFFFF"/>
                </a:highlight>
              </a:rPr>
              <a:t>=</a:t>
            </a:r>
            <a:r>
              <a:rPr lang="en-US">
                <a:solidFill>
                  <a:srgbClr val="993300"/>
                </a:solidFill>
                <a:highlight>
                  <a:srgbClr val="FFFFFF"/>
                </a:highlight>
              </a:rPr>
              <a:t>"qualified"</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&lt;xs:include</a:t>
            </a:r>
            <a:r>
              <a:rPr lang="en-US">
                <a:solidFill>
                  <a:srgbClr val="F5844C"/>
                </a:solidFill>
                <a:highlight>
                  <a:srgbClr val="FFFFFF"/>
                </a:highlight>
              </a:rPr>
              <a:t> schemaLocation</a:t>
            </a:r>
            <a:r>
              <a:rPr lang="en-US">
                <a:solidFill>
                  <a:srgbClr val="FF8040"/>
                </a:solidFill>
                <a:highlight>
                  <a:srgbClr val="FFFFFF"/>
                </a:highlight>
              </a:rPr>
              <a:t>=</a:t>
            </a:r>
            <a:r>
              <a:rPr lang="en-US">
                <a:solidFill>
                  <a:srgbClr val="993300"/>
                </a:solidFill>
                <a:highlight>
                  <a:srgbClr val="FFFFFF"/>
                </a:highlight>
              </a:rPr>
              <a:t>"default-dfdl-properties/defaults.dfdl.xsd"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&lt;/xs:schema&gt;</a:t>
            </a:r>
          </a:p>
        </p:txBody>
      </p:sp>
      <p:sp>
        <p:nvSpPr>
          <p:cNvPr id="3" name="Rectangle 2">
            <a:extLst>
              <a:ext uri="{FF2B5EF4-FFF2-40B4-BE49-F238E27FC236}">
                <a16:creationId xmlns:a16="http://schemas.microsoft.com/office/drawing/2014/main" id="{BB1098D2-54AA-4066-8778-36CD1FFE9D0F}"/>
              </a:ext>
            </a:extLst>
          </p:cNvPr>
          <p:cNvSpPr/>
          <p:nvPr/>
        </p:nvSpPr>
        <p:spPr>
          <a:xfrm>
            <a:off x="4163184" y="6444992"/>
            <a:ext cx="3617657" cy="369332"/>
          </a:xfrm>
          <a:prstGeom prst="rect">
            <a:avLst/>
          </a:prstGeom>
          <a:solidFill>
            <a:schemeClr val="bg1"/>
          </a:solidFill>
        </p:spPr>
        <p:txBody>
          <a:bodyPr wrap="none">
            <a:spAutoFit/>
          </a:bodyPr>
          <a:lstStyle/>
          <a:p>
            <a:pPr algn="ctr"/>
            <a:r>
              <a:rPr lang="en-US"/>
              <a:t>label-message-description-1.dfdl.xsd</a:t>
            </a:r>
          </a:p>
        </p:txBody>
      </p:sp>
      <p:sp>
        <p:nvSpPr>
          <p:cNvPr id="5" name="Rectangle 4">
            <a:extLst>
              <a:ext uri="{FF2B5EF4-FFF2-40B4-BE49-F238E27FC236}">
                <a16:creationId xmlns:a16="http://schemas.microsoft.com/office/drawing/2014/main" id="{B8C74974-AC15-490A-81C5-EA220B21F2DE}"/>
              </a:ext>
            </a:extLst>
          </p:cNvPr>
          <p:cNvSpPr/>
          <p:nvPr/>
        </p:nvSpPr>
        <p:spPr>
          <a:xfrm>
            <a:off x="1797803" y="1534332"/>
            <a:ext cx="7206712" cy="20457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3E44FF-FF12-47EB-AF3C-903FE3773F90}"/>
              </a:ext>
            </a:extLst>
          </p:cNvPr>
          <p:cNvSpPr txBox="1"/>
          <p:nvPr/>
        </p:nvSpPr>
        <p:spPr>
          <a:xfrm>
            <a:off x="9236991" y="1875295"/>
            <a:ext cx="2758698" cy="1569660"/>
          </a:xfrm>
          <a:prstGeom prst="rect">
            <a:avLst/>
          </a:prstGeom>
          <a:solidFill>
            <a:srgbClr val="FFFF00"/>
          </a:solidFill>
        </p:spPr>
        <p:txBody>
          <a:bodyPr wrap="square" rtlCol="0">
            <a:spAutoFit/>
          </a:bodyPr>
          <a:lstStyle/>
          <a:p>
            <a:r>
              <a:rPr lang="en-US" sz="2400"/>
              <a:t>Add these to the top of </a:t>
            </a:r>
            <a:r>
              <a:rPr lang="en-US" sz="2400" u="sng"/>
              <a:t>every</a:t>
            </a:r>
            <a:r>
              <a:rPr lang="en-US" sz="2400"/>
              <a:t> DFDL schema file. This is boilerplate.</a:t>
            </a:r>
          </a:p>
        </p:txBody>
      </p:sp>
    </p:spTree>
    <p:extLst>
      <p:ext uri="{BB962C8B-B14F-4D97-AF65-F5344CB8AC3E}">
        <p14:creationId xmlns:p14="http://schemas.microsoft.com/office/powerpoint/2010/main" val="2912155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51935-5B57-4214-B794-F3B49CFD3F6D}"/>
              </a:ext>
            </a:extLst>
          </p:cNvPr>
          <p:cNvSpPr/>
          <p:nvPr/>
        </p:nvSpPr>
        <p:spPr>
          <a:xfrm>
            <a:off x="1593742" y="770783"/>
            <a:ext cx="9004515" cy="5078313"/>
          </a:xfrm>
          <a:prstGeom prst="rect">
            <a:avLst/>
          </a:prstGeom>
          <a:ln>
            <a:solidFill>
              <a:schemeClr val="tx1"/>
            </a:solidFill>
          </a:ln>
        </p:spPr>
        <p:txBody>
          <a:bodyPr wrap="square">
            <a:spAutoFit/>
          </a:bodyPr>
          <a:lstStyle/>
          <a:p>
            <a:r>
              <a:rPr lang="en-US">
                <a:solidFill>
                  <a:srgbClr val="003296"/>
                </a:solidFill>
                <a:highlight>
                  <a:srgbClr val="FFFFFF"/>
                </a:highlight>
              </a:rPr>
              <a:t>&lt;xs:schema</a:t>
            </a:r>
            <a:r>
              <a:rPr lang="en-US">
                <a:solidFill>
                  <a:srgbClr val="F5844C"/>
                </a:solidFill>
                <a:highlight>
                  <a:srgbClr val="FFFFFF"/>
                </a:highlight>
              </a:rPr>
              <a:t> </a:t>
            </a:r>
            <a:r>
              <a:rPr lang="en-US">
                <a:solidFill>
                  <a:srgbClr val="0099CC"/>
                </a:solidFill>
                <a:highlight>
                  <a:srgbClr val="FFFFFF"/>
                </a:highlight>
              </a:rPr>
              <a:t>xmlns:xs</a:t>
            </a:r>
            <a:r>
              <a:rPr lang="en-US">
                <a:solidFill>
                  <a:srgbClr val="FF8040"/>
                </a:solidFill>
                <a:highlight>
                  <a:srgbClr val="FFFFFF"/>
                </a:highlight>
              </a:rPr>
              <a:t>=</a:t>
            </a:r>
            <a:r>
              <a:rPr lang="en-US">
                <a:solidFill>
                  <a:srgbClr val="993300"/>
                </a:solidFill>
                <a:highlight>
                  <a:srgbClr val="FFFFFF"/>
                </a:highlight>
              </a:rPr>
              <a:t>"http://www.w3.org/2001/XMLSchema"</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xmlns:dfdl</a:t>
            </a:r>
            <a:r>
              <a:rPr lang="en-US">
                <a:solidFill>
                  <a:srgbClr val="FF8040"/>
                </a:solidFill>
                <a:highlight>
                  <a:srgbClr val="FFFFFF"/>
                </a:highlight>
              </a:rPr>
              <a:t>=</a:t>
            </a:r>
            <a:r>
              <a:rPr lang="en-US">
                <a:solidFill>
                  <a:srgbClr val="993300"/>
                </a:solidFill>
                <a:highlight>
                  <a:srgbClr val="FFFFFF"/>
                </a:highlight>
              </a:rPr>
              <a:t>"http://www.ogf.org/dfdl/dfdl-1.0/"</a:t>
            </a:r>
            <a:br>
              <a:rPr lang="en-US">
                <a:solidFill>
                  <a:srgbClr val="000000"/>
                </a:solidFill>
                <a:highlight>
                  <a:srgbClr val="FFFFFF"/>
                </a:highlight>
              </a:rPr>
            </a:br>
            <a:r>
              <a:rPr lang="en-US">
                <a:solidFill>
                  <a:srgbClr val="000000"/>
                </a:solidFill>
                <a:highlight>
                  <a:srgbClr val="FFFFFF"/>
                </a:highlight>
              </a:rPr>
              <a:t>	    </a:t>
            </a:r>
            <a:r>
              <a:rPr lang="en-US">
                <a:solidFill>
                  <a:srgbClr val="0099CC"/>
                </a:solidFill>
                <a:highlight>
                  <a:srgbClr val="FFFFFF"/>
                </a:highlight>
              </a:rPr>
              <a:t>xmlns:fn</a:t>
            </a:r>
            <a:r>
              <a:rPr lang="en-US">
                <a:solidFill>
                  <a:srgbClr val="FF8040"/>
                </a:solidFill>
                <a:highlight>
                  <a:srgbClr val="FFFFFF"/>
                </a:highlight>
              </a:rPr>
              <a:t>=</a:t>
            </a:r>
            <a:r>
              <a:rPr lang="en-US">
                <a:solidFill>
                  <a:srgbClr val="993300"/>
                </a:solidFill>
                <a:highlight>
                  <a:srgbClr val="FFFFFF"/>
                </a:highlight>
              </a:rPr>
              <a:t>"http://www.w3.org/2005/xpath-functions"</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elementFormDefault</a:t>
            </a:r>
            <a:r>
              <a:rPr lang="en-US">
                <a:solidFill>
                  <a:srgbClr val="FF8040"/>
                </a:solidFill>
                <a:highlight>
                  <a:srgbClr val="FFFFFF"/>
                </a:highlight>
              </a:rPr>
              <a:t>=</a:t>
            </a:r>
            <a:r>
              <a:rPr lang="en-US">
                <a:solidFill>
                  <a:srgbClr val="993300"/>
                </a:solidFill>
                <a:highlight>
                  <a:srgbClr val="FFFFFF"/>
                </a:highlight>
              </a:rPr>
              <a:t>"qualified"</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&lt;xs:include</a:t>
            </a:r>
            <a:r>
              <a:rPr lang="en-US">
                <a:solidFill>
                  <a:srgbClr val="F5844C"/>
                </a:solidFill>
                <a:highlight>
                  <a:srgbClr val="FFFFFF"/>
                </a:highlight>
              </a:rPr>
              <a:t> schemaLocation</a:t>
            </a:r>
            <a:r>
              <a:rPr lang="en-US">
                <a:solidFill>
                  <a:srgbClr val="FF8040"/>
                </a:solidFill>
                <a:highlight>
                  <a:srgbClr val="FFFFFF"/>
                </a:highlight>
              </a:rPr>
              <a:t>=</a:t>
            </a:r>
            <a:r>
              <a:rPr lang="en-US">
                <a:solidFill>
                  <a:srgbClr val="993300"/>
                </a:solidFill>
                <a:highlight>
                  <a:srgbClr val="FFFFFF"/>
                </a:highlight>
              </a:rPr>
              <a:t>"default-dfdl-properties/defaults.dfdl.xsd"</a:t>
            </a:r>
            <a:r>
              <a:rPr lang="en-US">
                <a:solidFill>
                  <a:srgbClr val="F5844C"/>
                </a:solidFill>
                <a:highlight>
                  <a:srgbClr val="FFFFFF"/>
                </a:highlight>
              </a:rPr>
              <a:t> </a:t>
            </a:r>
            <a:r>
              <a:rPr lang="en-US">
                <a:solidFill>
                  <a:srgbClr val="000096"/>
                </a:solidFill>
                <a:highlight>
                  <a:srgbClr val="FFFFFF"/>
                </a:highlight>
              </a:rPr>
              <a:t>/&gt;</a:t>
            </a:r>
          </a:p>
          <a:p>
            <a:r>
              <a:rPr lang="en-US">
                <a:solidFill>
                  <a:srgbClr val="000096"/>
                </a:solidFill>
                <a:highlight>
                  <a:srgbClr val="FFFFFF"/>
                </a:highlight>
              </a:rPr>
              <a:t>    &lt;xs:include </a:t>
            </a:r>
            <a:r>
              <a:rPr lang="en-US">
                <a:solidFill>
                  <a:srgbClr val="F5844C"/>
                </a:solidFill>
                <a:highlight>
                  <a:srgbClr val="FFFFFF"/>
                </a:highlight>
              </a:rPr>
              <a:t>schemaLocation</a:t>
            </a:r>
            <a:r>
              <a:rPr lang="en-US">
                <a:solidFill>
                  <a:srgbClr val="FF8040"/>
                </a:solidFill>
                <a:highlight>
                  <a:srgbClr val="FFFFFF"/>
                </a:highlight>
              </a:rPr>
              <a:t>=</a:t>
            </a:r>
            <a:r>
              <a:rPr lang="en-US">
                <a:solidFill>
                  <a:srgbClr val="993300"/>
                </a:solidFill>
                <a:highlight>
                  <a:srgbClr val="FFFFFF"/>
                </a:highlight>
              </a:rPr>
              <a:t>"A.dfdl.xsd"</a:t>
            </a:r>
            <a:r>
              <a:rPr lang="en-US">
                <a:solidFill>
                  <a:srgbClr val="F5844C"/>
                </a:solidFill>
                <a:highlight>
                  <a:srgbClr val="FFFFFF"/>
                </a:highlight>
              </a:rPr>
              <a:t> </a:t>
            </a:r>
            <a:r>
              <a:rPr lang="en-US">
                <a:solidFill>
                  <a:srgbClr val="000096"/>
                </a:solidFill>
                <a:highlight>
                  <a:srgbClr val="FFFFFF"/>
                </a:highlight>
              </a:rPr>
              <a:t>/&gt;</a:t>
            </a:r>
          </a:p>
          <a:p>
            <a:r>
              <a:rPr lang="en-US">
                <a:solidFill>
                  <a:srgbClr val="000096"/>
                </a:solidFill>
                <a:highlight>
                  <a:srgbClr val="FFFFFF"/>
                </a:highlight>
              </a:rPr>
              <a:t>    &lt;xs:include </a:t>
            </a:r>
            <a:r>
              <a:rPr lang="en-US">
                <a:solidFill>
                  <a:srgbClr val="F5844C"/>
                </a:solidFill>
                <a:highlight>
                  <a:srgbClr val="FFFFFF"/>
                </a:highlight>
              </a:rPr>
              <a:t>schemaLocation</a:t>
            </a:r>
            <a:r>
              <a:rPr lang="en-US">
                <a:solidFill>
                  <a:srgbClr val="FF8040"/>
                </a:solidFill>
                <a:highlight>
                  <a:srgbClr val="FFFFFF"/>
                </a:highlight>
              </a:rPr>
              <a:t>=</a:t>
            </a:r>
            <a:r>
              <a:rPr lang="en-US">
                <a:solidFill>
                  <a:srgbClr val="993300"/>
                </a:solidFill>
                <a:highlight>
                  <a:srgbClr val="FFFFFF"/>
                </a:highlight>
              </a:rPr>
              <a:t>"B.dfdl.xsd"</a:t>
            </a:r>
            <a:r>
              <a:rPr lang="en-US">
                <a:solidFill>
                  <a:srgbClr val="F5844C"/>
                </a:solidFill>
                <a:highlight>
                  <a:srgbClr val="FFFFFF"/>
                </a:highlight>
              </a:rPr>
              <a:t> </a:t>
            </a:r>
            <a:r>
              <a:rPr lang="en-US">
                <a:solidFill>
                  <a:srgbClr val="000096"/>
                </a:solidFill>
                <a:highlight>
                  <a:srgbClr val="FFFFFF"/>
                </a:highlight>
              </a:rPr>
              <a:t>/&gt;</a:t>
            </a:r>
          </a:p>
          <a:p>
            <a:r>
              <a:rPr lang="en-US">
                <a:solidFill>
                  <a:srgbClr val="000096"/>
                </a:solidFill>
                <a:highlight>
                  <a:srgbClr val="FFFFFF"/>
                </a:highlight>
              </a:rPr>
              <a:t>    &lt;xs:include </a:t>
            </a:r>
            <a:r>
              <a:rPr lang="en-US">
                <a:solidFill>
                  <a:srgbClr val="F5844C"/>
                </a:solidFill>
                <a:highlight>
                  <a:srgbClr val="FFFFFF"/>
                </a:highlight>
              </a:rPr>
              <a:t>schemaLocation</a:t>
            </a:r>
            <a:r>
              <a:rPr lang="en-US">
                <a:solidFill>
                  <a:srgbClr val="FF8040"/>
                </a:solidFill>
                <a:highlight>
                  <a:srgbClr val="FFFFFF"/>
                </a:highlight>
              </a:rPr>
              <a:t>=</a:t>
            </a:r>
            <a:r>
              <a:rPr lang="en-US">
                <a:solidFill>
                  <a:srgbClr val="993300"/>
                </a:solidFill>
                <a:highlight>
                  <a:srgbClr val="FFFFFF"/>
                </a:highlight>
              </a:rPr>
              <a:t>"C.dfdl.xsd"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a:t>
            </a:r>
            <a:br>
              <a:rPr lang="en-US">
                <a:solidFill>
                  <a:srgbClr val="000000"/>
                </a:solidFill>
                <a:highlight>
                  <a:srgbClr val="FFFFFF"/>
                </a:highlight>
              </a:rPr>
            </a:br>
            <a:r>
              <a:rPr lang="en-US">
                <a:solidFill>
                  <a:srgbClr val="003296"/>
                </a:solidFill>
                <a:highlight>
                  <a:srgbClr val="FFFFFF"/>
                </a:highlight>
              </a:rPr>
              <a:t>&lt;/xs:schema&gt;</a:t>
            </a:r>
          </a:p>
        </p:txBody>
      </p:sp>
      <p:sp>
        <p:nvSpPr>
          <p:cNvPr id="6" name="TextBox 5">
            <a:extLst>
              <a:ext uri="{FF2B5EF4-FFF2-40B4-BE49-F238E27FC236}">
                <a16:creationId xmlns:a16="http://schemas.microsoft.com/office/drawing/2014/main" id="{583E44FF-FF12-47EB-AF3C-903FE3773F90}"/>
              </a:ext>
            </a:extLst>
          </p:cNvPr>
          <p:cNvSpPr txBox="1"/>
          <p:nvPr/>
        </p:nvSpPr>
        <p:spPr>
          <a:xfrm>
            <a:off x="6679769" y="2511515"/>
            <a:ext cx="2758698" cy="2677656"/>
          </a:xfrm>
          <a:prstGeom prst="rect">
            <a:avLst/>
          </a:prstGeom>
          <a:solidFill>
            <a:srgbClr val="FFFF00"/>
          </a:solidFill>
        </p:spPr>
        <p:txBody>
          <a:bodyPr wrap="square" rtlCol="0">
            <a:spAutoFit/>
          </a:bodyPr>
          <a:lstStyle/>
          <a:p>
            <a:r>
              <a:rPr lang="en-US" sz="2400"/>
              <a:t>These files don’t inherit the DFDL properties of this file, so those files must also contain a reference to the default property file.</a:t>
            </a:r>
          </a:p>
        </p:txBody>
      </p:sp>
      <p:sp>
        <p:nvSpPr>
          <p:cNvPr id="8" name="Right Brace 7">
            <a:extLst>
              <a:ext uri="{FF2B5EF4-FFF2-40B4-BE49-F238E27FC236}">
                <a16:creationId xmlns:a16="http://schemas.microsoft.com/office/drawing/2014/main" id="{5335892C-0296-4033-BF44-39759E5A11A0}"/>
              </a:ext>
            </a:extLst>
          </p:cNvPr>
          <p:cNvSpPr/>
          <p:nvPr/>
        </p:nvSpPr>
        <p:spPr>
          <a:xfrm>
            <a:off x="6152827" y="2510725"/>
            <a:ext cx="377125" cy="7749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487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3B25-C42E-4E80-8248-DE82DC324687}"/>
              </a:ext>
            </a:extLst>
          </p:cNvPr>
          <p:cNvSpPr>
            <a:spLocks noGrp="1"/>
          </p:cNvSpPr>
          <p:nvPr>
            <p:ph type="title"/>
          </p:nvPr>
        </p:nvSpPr>
        <p:spPr/>
        <p:txBody>
          <a:bodyPr/>
          <a:lstStyle/>
          <a:p>
            <a:r>
              <a:rPr lang="en-US">
                <a:solidFill>
                  <a:schemeClr val="bg1">
                    <a:lumMod val="85000"/>
                  </a:schemeClr>
                </a:solidFill>
              </a:rPr>
              <a:t>What is a data format?</a:t>
            </a:r>
          </a:p>
        </p:txBody>
      </p:sp>
      <p:sp>
        <p:nvSpPr>
          <p:cNvPr id="3" name="Content Placeholder 2">
            <a:extLst>
              <a:ext uri="{FF2B5EF4-FFF2-40B4-BE49-F238E27FC236}">
                <a16:creationId xmlns:a16="http://schemas.microsoft.com/office/drawing/2014/main" id="{ABF30F9C-38E8-444D-9072-4363B8DA5C08}"/>
              </a:ext>
            </a:extLst>
          </p:cNvPr>
          <p:cNvSpPr>
            <a:spLocks noGrp="1"/>
          </p:cNvSpPr>
          <p:nvPr>
            <p:ph idx="1"/>
          </p:nvPr>
        </p:nvSpPr>
        <p:spPr>
          <a:xfrm>
            <a:off x="616449" y="1371601"/>
            <a:ext cx="11236720" cy="3386379"/>
          </a:xfrm>
        </p:spPr>
        <p:txBody>
          <a:bodyPr/>
          <a:lstStyle/>
          <a:p>
            <a:pPr>
              <a:lnSpc>
                <a:spcPts val="3000"/>
              </a:lnSpc>
              <a:spcAft>
                <a:spcPts val="1200"/>
              </a:spcAft>
            </a:pPr>
            <a:r>
              <a:rPr lang="en-US">
                <a:solidFill>
                  <a:schemeClr val="bg1">
                    <a:lumMod val="75000"/>
                  </a:schemeClr>
                </a:solidFill>
              </a:rPr>
              <a:t>It is the structure of the data.</a:t>
            </a:r>
          </a:p>
          <a:p>
            <a:pPr>
              <a:lnSpc>
                <a:spcPts val="3000"/>
              </a:lnSpc>
              <a:spcAft>
                <a:spcPts val="1200"/>
              </a:spcAft>
            </a:pPr>
            <a:r>
              <a:rPr lang="en-US">
                <a:solidFill>
                  <a:schemeClr val="bg1">
                    <a:lumMod val="75000"/>
                  </a:schemeClr>
                </a:solidFill>
              </a:rPr>
              <a:t>It is the </a:t>
            </a:r>
            <a:r>
              <a:rPr lang="en-US" dirty="0">
                <a:solidFill>
                  <a:schemeClr val="bg1">
                    <a:lumMod val="75000"/>
                  </a:schemeClr>
                </a:solidFill>
              </a:rPr>
              <a:t>rules and regularities </a:t>
            </a:r>
            <a:r>
              <a:rPr lang="en-US">
                <a:solidFill>
                  <a:schemeClr val="bg1">
                    <a:lumMod val="75000"/>
                  </a:schemeClr>
                </a:solidFill>
              </a:rPr>
              <a:t>of the data’s representation. </a:t>
            </a:r>
          </a:p>
          <a:p>
            <a:pPr>
              <a:lnSpc>
                <a:spcPts val="3000"/>
              </a:lnSpc>
              <a:spcAft>
                <a:spcPts val="1200"/>
              </a:spcAft>
            </a:pPr>
            <a:r>
              <a:rPr lang="en-US">
                <a:solidFill>
                  <a:schemeClr val="bg1">
                    <a:lumMod val="75000"/>
                  </a:schemeClr>
                </a:solidFill>
              </a:rPr>
              <a:t>Contrast with data, which is the information.</a:t>
            </a:r>
          </a:p>
          <a:p>
            <a:pPr>
              <a:lnSpc>
                <a:spcPts val="3000"/>
              </a:lnSpc>
              <a:spcAft>
                <a:spcPts val="1200"/>
              </a:spcAft>
            </a:pPr>
            <a:r>
              <a:rPr lang="en-US" dirty="0">
                <a:solidFill>
                  <a:schemeClr val="bg1">
                    <a:lumMod val="75000"/>
                  </a:schemeClr>
                </a:solidFill>
              </a:rPr>
              <a:t>DFDL doesn't describe data. It </a:t>
            </a:r>
            <a:r>
              <a:rPr lang="en-US">
                <a:solidFill>
                  <a:schemeClr val="bg1">
                    <a:lumMod val="75000"/>
                  </a:schemeClr>
                </a:solidFill>
              </a:rPr>
              <a:t>describes the </a:t>
            </a:r>
            <a:r>
              <a:rPr lang="en-US" dirty="0">
                <a:solidFill>
                  <a:schemeClr val="bg1">
                    <a:lumMod val="75000"/>
                  </a:schemeClr>
                </a:solidFill>
              </a:rPr>
              <a:t>format of the data. </a:t>
            </a:r>
            <a:endParaRPr lang="en-US">
              <a:solidFill>
                <a:schemeClr val="bg1">
                  <a:lumMod val="75000"/>
                </a:schemeClr>
              </a:solidFill>
            </a:endParaRPr>
          </a:p>
          <a:p>
            <a:r>
              <a:rPr lang="en-US">
                <a:solidFill>
                  <a:schemeClr val="bg1">
                    <a:lumMod val="75000"/>
                  </a:schemeClr>
                </a:solidFill>
              </a:rPr>
              <a:t>Below is data that employs a popular format: </a:t>
            </a:r>
            <a:r>
              <a:rPr lang="en-US"/>
              <a:t>rows are separated by newlines and within each row is data which is separated by commas. </a:t>
            </a:r>
          </a:p>
          <a:p>
            <a:endParaRPr lang="en-US"/>
          </a:p>
        </p:txBody>
      </p:sp>
      <p:pic>
        <p:nvPicPr>
          <p:cNvPr id="7" name="Picture 6">
            <a:extLst>
              <a:ext uri="{FF2B5EF4-FFF2-40B4-BE49-F238E27FC236}">
                <a16:creationId xmlns:a16="http://schemas.microsoft.com/office/drawing/2014/main" id="{7F237D14-6E52-4B1A-9090-AF7809378C78}"/>
              </a:ext>
            </a:extLst>
          </p:cNvPr>
          <p:cNvPicPr>
            <a:picLocks noChangeAspect="1"/>
          </p:cNvPicPr>
          <p:nvPr/>
        </p:nvPicPr>
        <p:blipFill rotWithShape="1">
          <a:blip r:embed="rId2"/>
          <a:srcRect l="4942" t="14289" r="36707" b="69681"/>
          <a:stretch/>
        </p:blipFill>
        <p:spPr>
          <a:xfrm>
            <a:off x="1001101" y="4618361"/>
            <a:ext cx="9664788" cy="1410480"/>
          </a:xfrm>
          <a:prstGeom prst="rect">
            <a:avLst/>
          </a:prstGeom>
        </p:spPr>
      </p:pic>
      <p:sp>
        <p:nvSpPr>
          <p:cNvPr id="4" name="Speech Bubble: Rectangle 3">
            <a:extLst>
              <a:ext uri="{FF2B5EF4-FFF2-40B4-BE49-F238E27FC236}">
                <a16:creationId xmlns:a16="http://schemas.microsoft.com/office/drawing/2014/main" id="{7EB73236-D0BF-44C4-ACAC-2A80E26B119D}"/>
              </a:ext>
            </a:extLst>
          </p:cNvPr>
          <p:cNvSpPr/>
          <p:nvPr/>
        </p:nvSpPr>
        <p:spPr>
          <a:xfrm>
            <a:off x="1001101" y="4618361"/>
            <a:ext cx="9816716" cy="1565463"/>
          </a:xfrm>
          <a:prstGeom prst="wedgeRectCallout">
            <a:avLst>
              <a:gd name="adj1" fmla="val -9466"/>
              <a:gd name="adj2" fmla="val -751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This is a description of the format of the data. An English description. We want a machine-processable description.</a:t>
            </a:r>
          </a:p>
        </p:txBody>
      </p:sp>
    </p:spTree>
    <p:extLst>
      <p:ext uri="{BB962C8B-B14F-4D97-AF65-F5344CB8AC3E}">
        <p14:creationId xmlns:p14="http://schemas.microsoft.com/office/powerpoint/2010/main" val="2474096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9AF8-A02D-439A-949A-6DB1F56EAAE8}"/>
              </a:ext>
            </a:extLst>
          </p:cNvPr>
          <p:cNvSpPr>
            <a:spLocks noGrp="1"/>
          </p:cNvSpPr>
          <p:nvPr>
            <p:ph type="title"/>
          </p:nvPr>
        </p:nvSpPr>
        <p:spPr/>
        <p:txBody>
          <a:bodyPr/>
          <a:lstStyle/>
          <a:p>
            <a:r>
              <a:rPr lang="en-US"/>
              <a:t>Daffodil ships with a default property file</a:t>
            </a:r>
          </a:p>
        </p:txBody>
      </p:sp>
      <p:sp>
        <p:nvSpPr>
          <p:cNvPr id="3" name="Content Placeholder 2">
            <a:extLst>
              <a:ext uri="{FF2B5EF4-FFF2-40B4-BE49-F238E27FC236}">
                <a16:creationId xmlns:a16="http://schemas.microsoft.com/office/drawing/2014/main" id="{E0C3FA83-FAD4-49D4-B00F-1B00614799E2}"/>
              </a:ext>
            </a:extLst>
          </p:cNvPr>
          <p:cNvSpPr>
            <a:spLocks noGrp="1"/>
          </p:cNvSpPr>
          <p:nvPr>
            <p:ph idx="1"/>
          </p:nvPr>
        </p:nvSpPr>
        <p:spPr>
          <a:xfrm>
            <a:off x="616449" y="1371601"/>
            <a:ext cx="11236720" cy="2394487"/>
          </a:xfrm>
        </p:spPr>
        <p:txBody>
          <a:bodyPr/>
          <a:lstStyle/>
          <a:p>
            <a:pPr>
              <a:lnSpc>
                <a:spcPts val="3000"/>
              </a:lnSpc>
              <a:spcAft>
                <a:spcPts val="1200"/>
              </a:spcAft>
            </a:pPr>
            <a:r>
              <a:rPr lang="en-US"/>
              <a:t>For this class we will use a default property file that I created.</a:t>
            </a:r>
          </a:p>
          <a:p>
            <a:pPr>
              <a:lnSpc>
                <a:spcPts val="3000"/>
              </a:lnSpc>
            </a:pPr>
            <a:r>
              <a:rPr lang="en-US"/>
              <a:t>You can use the default property file that ships with Daffodil. An advantage of doing so is that it always contains the latest set of DFDL properties (as the Daffodil team continues work on Daffodil, they are adding new properties).</a:t>
            </a:r>
          </a:p>
        </p:txBody>
      </p:sp>
      <p:sp>
        <p:nvSpPr>
          <p:cNvPr id="4" name="Rectangle 3">
            <a:extLst>
              <a:ext uri="{FF2B5EF4-FFF2-40B4-BE49-F238E27FC236}">
                <a16:creationId xmlns:a16="http://schemas.microsoft.com/office/drawing/2014/main" id="{49FF1229-8A5B-46AF-8685-358688F90285}"/>
              </a:ext>
            </a:extLst>
          </p:cNvPr>
          <p:cNvSpPr/>
          <p:nvPr/>
        </p:nvSpPr>
        <p:spPr>
          <a:xfrm>
            <a:off x="1963119" y="4286070"/>
            <a:ext cx="7847308" cy="646331"/>
          </a:xfrm>
          <a:prstGeom prst="rect">
            <a:avLst/>
          </a:prstGeom>
        </p:spPr>
        <p:txBody>
          <a:bodyPr wrap="square">
            <a:spAutoFit/>
          </a:bodyPr>
          <a:lstStyle/>
          <a:p>
            <a:r>
              <a:rPr lang="en-US" u="sng">
                <a:solidFill>
                  <a:srgbClr val="000000"/>
                </a:solidFill>
                <a:latin typeface="Calibri" panose="020F0502020204030204" pitchFamily="34" charset="0"/>
                <a:ea typeface="Calibri" panose="020F0502020204030204" pitchFamily="34" charset="0"/>
                <a:hlinkClick r:id="rId2"/>
              </a:rPr>
              <a:t>https://github.com/apache/incubator-daffodil/blob/master/daffodil-lib/src/main/resources/org/apache/daffodil/xsd/DFDLGeneralFormat.dfdl.xsd</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924041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E1C4-E16C-4848-A5EB-F48285F06C42}"/>
              </a:ext>
            </a:extLst>
          </p:cNvPr>
          <p:cNvSpPr>
            <a:spLocks noGrp="1"/>
          </p:cNvSpPr>
          <p:nvPr>
            <p:ph type="title"/>
          </p:nvPr>
        </p:nvSpPr>
        <p:spPr/>
        <p:txBody>
          <a:bodyPr/>
          <a:lstStyle/>
          <a:p>
            <a:r>
              <a:rPr lang="en-US"/>
              <a:t>Lab #1</a:t>
            </a:r>
          </a:p>
        </p:txBody>
      </p:sp>
      <p:sp>
        <p:nvSpPr>
          <p:cNvPr id="3" name="Content Placeholder 2">
            <a:extLst>
              <a:ext uri="{FF2B5EF4-FFF2-40B4-BE49-F238E27FC236}">
                <a16:creationId xmlns:a16="http://schemas.microsoft.com/office/drawing/2014/main" id="{58F1E416-F294-456F-83C0-0250147482A9}"/>
              </a:ext>
            </a:extLst>
          </p:cNvPr>
          <p:cNvSpPr>
            <a:spLocks noGrp="1"/>
          </p:cNvSpPr>
          <p:nvPr>
            <p:ph idx="1"/>
          </p:nvPr>
        </p:nvSpPr>
        <p:spPr/>
        <p:txBody>
          <a:bodyPr/>
          <a:lstStyle/>
          <a:p>
            <a:pPr>
              <a:lnSpc>
                <a:spcPts val="3000"/>
              </a:lnSpc>
            </a:pPr>
            <a:r>
              <a:rPr lang="en-US"/>
              <a:t>Create input data for the label/message format that we have been discussing such that your input data breaks parsing.</a:t>
            </a:r>
          </a:p>
          <a:p>
            <a:pPr>
              <a:lnSpc>
                <a:spcPts val="3000"/>
              </a:lnSpc>
            </a:pPr>
            <a:r>
              <a:rPr lang="en-US"/>
              <a:t>What do I mean by “breaks parsing”? Answer:</a:t>
            </a:r>
          </a:p>
          <a:p>
            <a:pPr lvl="1">
              <a:lnSpc>
                <a:spcPts val="3000"/>
              </a:lnSpc>
            </a:pPr>
            <a:r>
              <a:rPr lang="en-US"/>
              <a:t>When parsed, the generated XML is not the desired output, or</a:t>
            </a:r>
          </a:p>
          <a:p>
            <a:pPr lvl="1">
              <a:lnSpc>
                <a:spcPts val="3000"/>
              </a:lnSpc>
            </a:pPr>
            <a:r>
              <a:rPr lang="en-US"/>
              <a:t>The DFDL tool outputs a warning or error message.</a:t>
            </a:r>
          </a:p>
          <a:p>
            <a:pPr>
              <a:lnSpc>
                <a:spcPts val="3000"/>
              </a:lnSpc>
            </a:pPr>
            <a:r>
              <a:rPr lang="en-US"/>
              <a:t>First create input that breaks the DFDL schema that implements description #1. </a:t>
            </a:r>
          </a:p>
          <a:p>
            <a:pPr>
              <a:lnSpc>
                <a:spcPts val="3000"/>
              </a:lnSpc>
            </a:pPr>
            <a:r>
              <a:rPr lang="en-US"/>
              <a:t>Then create input that breaks the DFDL schema that implements description #2.</a:t>
            </a:r>
          </a:p>
          <a:p>
            <a:pPr>
              <a:lnSpc>
                <a:spcPts val="3000"/>
              </a:lnSpc>
            </a:pPr>
            <a:r>
              <a:rPr lang="en-US"/>
              <a:t>Finally, create input that breaks the DFDL schema that implements description #3.</a:t>
            </a:r>
          </a:p>
        </p:txBody>
      </p:sp>
    </p:spTree>
    <p:extLst>
      <p:ext uri="{BB962C8B-B14F-4D97-AF65-F5344CB8AC3E}">
        <p14:creationId xmlns:p14="http://schemas.microsoft.com/office/powerpoint/2010/main" val="41370224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935-E526-4E4B-9A6B-BEA13EB5340F}"/>
              </a:ext>
            </a:extLst>
          </p:cNvPr>
          <p:cNvSpPr>
            <a:spLocks noGrp="1"/>
          </p:cNvSpPr>
          <p:nvPr>
            <p:ph type="title"/>
          </p:nvPr>
        </p:nvSpPr>
        <p:spPr/>
        <p:txBody>
          <a:bodyPr/>
          <a:lstStyle/>
          <a:p>
            <a:r>
              <a:rPr lang="en-US"/>
              <a:t>But first, check that everything is working properly</a:t>
            </a:r>
          </a:p>
        </p:txBody>
      </p:sp>
      <p:sp>
        <p:nvSpPr>
          <p:cNvPr id="3" name="Content Placeholder 2">
            <a:extLst>
              <a:ext uri="{FF2B5EF4-FFF2-40B4-BE49-F238E27FC236}">
                <a16:creationId xmlns:a16="http://schemas.microsoft.com/office/drawing/2014/main" id="{08C3994F-267F-4149-9052-CEECCC6739BA}"/>
              </a:ext>
            </a:extLst>
          </p:cNvPr>
          <p:cNvSpPr>
            <a:spLocks noGrp="1"/>
          </p:cNvSpPr>
          <p:nvPr>
            <p:ph idx="1"/>
          </p:nvPr>
        </p:nvSpPr>
        <p:spPr>
          <a:xfrm>
            <a:off x="616449" y="1371601"/>
            <a:ext cx="11236720" cy="534691"/>
          </a:xfrm>
        </p:spPr>
        <p:txBody>
          <a:bodyPr/>
          <a:lstStyle/>
          <a:p>
            <a:r>
              <a:rPr lang="en-US"/>
              <a:t>Go to the labs folder. Then go to the lab01 folder. </a:t>
            </a:r>
          </a:p>
        </p:txBody>
      </p:sp>
      <p:sp>
        <p:nvSpPr>
          <p:cNvPr id="4" name="Footer Placeholder 3">
            <a:extLst>
              <a:ext uri="{FF2B5EF4-FFF2-40B4-BE49-F238E27FC236}">
                <a16:creationId xmlns:a16="http://schemas.microsoft.com/office/drawing/2014/main" id="{41A0ECFA-ACD9-4E06-8BF9-58AAA9578B2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6FE66069-0902-4CB3-BE4F-FDCE1569F4D5}"/>
              </a:ext>
            </a:extLst>
          </p:cNvPr>
          <p:cNvPicPr>
            <a:picLocks noChangeAspect="1"/>
          </p:cNvPicPr>
          <p:nvPr/>
        </p:nvPicPr>
        <p:blipFill rotWithShape="1">
          <a:blip r:embed="rId2"/>
          <a:srcRect l="36145" t="35600" r="27401" b="14285"/>
          <a:stretch/>
        </p:blipFill>
        <p:spPr>
          <a:xfrm>
            <a:off x="1852933" y="2161880"/>
            <a:ext cx="4243067" cy="398434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BF0EC98C-DF4C-460D-A1CB-3AD119259613}"/>
              </a:ext>
            </a:extLst>
          </p:cNvPr>
          <p:cNvCxnSpPr/>
          <p:nvPr/>
        </p:nvCxnSpPr>
        <p:spPr>
          <a:xfrm flipH="1">
            <a:off x="2889585" y="5579390"/>
            <a:ext cx="40295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43C93E-F615-46E7-B174-2DCF29EAAFA8}"/>
              </a:ext>
            </a:extLst>
          </p:cNvPr>
          <p:cNvSpPr txBox="1"/>
          <p:nvPr/>
        </p:nvSpPr>
        <p:spPr>
          <a:xfrm>
            <a:off x="6919144" y="4460915"/>
            <a:ext cx="4243067" cy="1754326"/>
          </a:xfrm>
          <a:prstGeom prst="rect">
            <a:avLst/>
          </a:prstGeom>
          <a:solidFill>
            <a:schemeClr val="bg1">
              <a:lumMod val="95000"/>
            </a:schemeClr>
          </a:solidFill>
          <a:ln>
            <a:solidFill>
              <a:schemeClr val="tx1"/>
            </a:solidFill>
          </a:ln>
        </p:spPr>
        <p:txBody>
          <a:bodyPr wrap="square" rtlCol="0">
            <a:spAutoFit/>
          </a:bodyPr>
          <a:lstStyle/>
          <a:p>
            <a:r>
              <a:rPr lang="en-US"/>
              <a:t>Open a command window in the lab01 folder, and then type </a:t>
            </a:r>
            <a:r>
              <a:rPr lang="en-US">
                <a:latin typeface="Courier New" panose="02070309020205020404" pitchFamily="49" charset="0"/>
                <a:cs typeface="Courier New" panose="02070309020205020404" pitchFamily="49" charset="0"/>
              </a:rPr>
              <a:t>run</a:t>
            </a:r>
            <a:r>
              <a:rPr lang="en-US"/>
              <a:t> at the command prompt. You should see the input file (in the input folder) parsed using the 3 versions of the DFDL schema. The output folder contains the results.</a:t>
            </a:r>
          </a:p>
        </p:txBody>
      </p:sp>
    </p:spTree>
    <p:extLst>
      <p:ext uri="{BB962C8B-B14F-4D97-AF65-F5344CB8AC3E}">
        <p14:creationId xmlns:p14="http://schemas.microsoft.com/office/powerpoint/2010/main" val="30671328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A0ECFA-ACD9-4E06-8BF9-58AAA9578B2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2" name="Title 1">
            <a:extLst>
              <a:ext uri="{FF2B5EF4-FFF2-40B4-BE49-F238E27FC236}">
                <a16:creationId xmlns:a16="http://schemas.microsoft.com/office/drawing/2014/main" id="{4F466935-E526-4E4B-9A6B-BEA13EB5340F}"/>
              </a:ext>
            </a:extLst>
          </p:cNvPr>
          <p:cNvSpPr>
            <a:spLocks noGrp="1"/>
          </p:cNvSpPr>
          <p:nvPr>
            <p:ph type="title" idx="4294967295"/>
          </p:nvPr>
        </p:nvSpPr>
        <p:spPr>
          <a:xfrm>
            <a:off x="954088" y="365125"/>
            <a:ext cx="11237912" cy="750888"/>
          </a:xfrm>
        </p:spPr>
        <p:txBody>
          <a:bodyPr/>
          <a:lstStyle/>
          <a:p>
            <a:r>
              <a:rPr lang="en-US"/>
              <a:t>Tweak the input file</a:t>
            </a:r>
          </a:p>
        </p:txBody>
      </p:sp>
      <p:sp>
        <p:nvSpPr>
          <p:cNvPr id="3" name="Content Placeholder 2">
            <a:extLst>
              <a:ext uri="{FF2B5EF4-FFF2-40B4-BE49-F238E27FC236}">
                <a16:creationId xmlns:a16="http://schemas.microsoft.com/office/drawing/2014/main" id="{08C3994F-267F-4149-9052-CEECCC6739BA}"/>
              </a:ext>
            </a:extLst>
          </p:cNvPr>
          <p:cNvSpPr>
            <a:spLocks noGrp="1"/>
          </p:cNvSpPr>
          <p:nvPr>
            <p:ph idx="4294967295"/>
          </p:nvPr>
        </p:nvSpPr>
        <p:spPr>
          <a:xfrm>
            <a:off x="954088" y="1371600"/>
            <a:ext cx="11237912" cy="534988"/>
          </a:xfrm>
        </p:spPr>
        <p:txBody>
          <a:bodyPr/>
          <a:lstStyle/>
          <a:p>
            <a:r>
              <a:rPr lang="en-US"/>
              <a:t>Look at the file in the input folder. Tweak it, then do the </a:t>
            </a:r>
            <a:r>
              <a:rPr lang="en-US">
                <a:latin typeface="Courier New" panose="02070309020205020404" pitchFamily="49" charset="0"/>
                <a:cs typeface="Courier New" panose="02070309020205020404" pitchFamily="49" charset="0"/>
              </a:rPr>
              <a:t>run</a:t>
            </a:r>
            <a:r>
              <a:rPr lang="en-US"/>
              <a:t> command.</a:t>
            </a:r>
          </a:p>
        </p:txBody>
      </p:sp>
      <p:pic>
        <p:nvPicPr>
          <p:cNvPr id="5" name="Picture 4">
            <a:extLst>
              <a:ext uri="{FF2B5EF4-FFF2-40B4-BE49-F238E27FC236}">
                <a16:creationId xmlns:a16="http://schemas.microsoft.com/office/drawing/2014/main" id="{6FE66069-0902-4CB3-BE4F-FDCE1569F4D5}"/>
              </a:ext>
            </a:extLst>
          </p:cNvPr>
          <p:cNvPicPr>
            <a:picLocks noChangeAspect="1"/>
          </p:cNvPicPr>
          <p:nvPr/>
        </p:nvPicPr>
        <p:blipFill rotWithShape="1">
          <a:blip r:embed="rId2"/>
          <a:srcRect l="36145" t="35600" r="27401" b="14285"/>
          <a:stretch/>
        </p:blipFill>
        <p:spPr>
          <a:xfrm>
            <a:off x="1852933" y="2161880"/>
            <a:ext cx="4243067" cy="398434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BF0EC98C-DF4C-460D-A1CB-3AD119259613}"/>
              </a:ext>
            </a:extLst>
          </p:cNvPr>
          <p:cNvCxnSpPr/>
          <p:nvPr/>
        </p:nvCxnSpPr>
        <p:spPr>
          <a:xfrm flipH="1">
            <a:off x="2750100" y="3564611"/>
            <a:ext cx="40295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43C93E-F615-46E7-B174-2DCF29EAAFA8}"/>
              </a:ext>
            </a:extLst>
          </p:cNvPr>
          <p:cNvSpPr txBox="1"/>
          <p:nvPr/>
        </p:nvSpPr>
        <p:spPr>
          <a:xfrm>
            <a:off x="6779659" y="3379945"/>
            <a:ext cx="2271351" cy="369332"/>
          </a:xfrm>
          <a:prstGeom prst="rect">
            <a:avLst/>
          </a:prstGeom>
          <a:solidFill>
            <a:schemeClr val="bg1">
              <a:lumMod val="95000"/>
            </a:schemeClr>
          </a:solidFill>
          <a:ln>
            <a:solidFill>
              <a:schemeClr val="tx1"/>
            </a:solidFill>
          </a:ln>
        </p:spPr>
        <p:txBody>
          <a:bodyPr wrap="square" rtlCol="0">
            <a:spAutoFit/>
          </a:bodyPr>
          <a:lstStyle/>
          <a:p>
            <a:r>
              <a:rPr lang="en-US"/>
              <a:t>Tweak the file in here.</a:t>
            </a:r>
          </a:p>
        </p:txBody>
      </p:sp>
    </p:spTree>
    <p:extLst>
      <p:ext uri="{BB962C8B-B14F-4D97-AF65-F5344CB8AC3E}">
        <p14:creationId xmlns:p14="http://schemas.microsoft.com/office/powerpoint/2010/main" val="32838994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935-E526-4E4B-9A6B-BEA13EB5340F}"/>
              </a:ext>
            </a:extLst>
          </p:cNvPr>
          <p:cNvSpPr>
            <a:spLocks noGrp="1"/>
          </p:cNvSpPr>
          <p:nvPr>
            <p:ph type="title"/>
          </p:nvPr>
        </p:nvSpPr>
        <p:spPr/>
        <p:txBody>
          <a:bodyPr/>
          <a:lstStyle/>
          <a:p>
            <a:r>
              <a:rPr lang="en-US"/>
              <a:t>If you get stuck …</a:t>
            </a:r>
          </a:p>
        </p:txBody>
      </p:sp>
      <p:sp>
        <p:nvSpPr>
          <p:cNvPr id="4" name="Footer Placeholder 3">
            <a:extLst>
              <a:ext uri="{FF2B5EF4-FFF2-40B4-BE49-F238E27FC236}">
                <a16:creationId xmlns:a16="http://schemas.microsoft.com/office/drawing/2014/main" id="{41A0ECFA-ACD9-4E06-8BF9-58AAA9578B2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6FE66069-0902-4CB3-BE4F-FDCE1569F4D5}"/>
              </a:ext>
            </a:extLst>
          </p:cNvPr>
          <p:cNvPicPr>
            <a:picLocks noChangeAspect="1"/>
          </p:cNvPicPr>
          <p:nvPr/>
        </p:nvPicPr>
        <p:blipFill rotWithShape="1">
          <a:blip r:embed="rId2"/>
          <a:srcRect l="36145" t="35600" r="27401" b="14285"/>
          <a:stretch/>
        </p:blipFill>
        <p:spPr>
          <a:xfrm>
            <a:off x="1852933" y="2161880"/>
            <a:ext cx="4243067" cy="398434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BF0EC98C-DF4C-460D-A1CB-3AD119259613}"/>
              </a:ext>
            </a:extLst>
          </p:cNvPr>
          <p:cNvCxnSpPr/>
          <p:nvPr/>
        </p:nvCxnSpPr>
        <p:spPr>
          <a:xfrm flipH="1">
            <a:off x="2889584" y="2913682"/>
            <a:ext cx="40295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43C93E-F615-46E7-B174-2DCF29EAAFA8}"/>
              </a:ext>
            </a:extLst>
          </p:cNvPr>
          <p:cNvSpPr txBox="1"/>
          <p:nvPr/>
        </p:nvSpPr>
        <p:spPr>
          <a:xfrm>
            <a:off x="6919143" y="2433990"/>
            <a:ext cx="2271351" cy="923330"/>
          </a:xfrm>
          <a:prstGeom prst="rect">
            <a:avLst/>
          </a:prstGeom>
          <a:solidFill>
            <a:schemeClr val="bg1">
              <a:lumMod val="95000"/>
            </a:schemeClr>
          </a:solidFill>
          <a:ln>
            <a:solidFill>
              <a:schemeClr val="tx1"/>
            </a:solidFill>
          </a:ln>
        </p:spPr>
        <p:txBody>
          <a:bodyPr wrap="square" rtlCol="0">
            <a:spAutoFit/>
          </a:bodyPr>
          <a:lstStyle/>
          <a:p>
            <a:r>
              <a:rPr lang="en-US"/>
              <a:t>In every lab I have an answer, in case you get stuck.</a:t>
            </a:r>
          </a:p>
        </p:txBody>
      </p:sp>
    </p:spTree>
    <p:extLst>
      <p:ext uri="{BB962C8B-B14F-4D97-AF65-F5344CB8AC3E}">
        <p14:creationId xmlns:p14="http://schemas.microsoft.com/office/powerpoint/2010/main" val="7632991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293030" y="4115144"/>
            <a:ext cx="3157852" cy="707886"/>
          </a:xfrm>
          <a:prstGeom prst="rect">
            <a:avLst/>
          </a:prstGeom>
          <a:noFill/>
        </p:spPr>
        <p:txBody>
          <a:bodyPr wrap="none" rtlCol="0">
            <a:spAutoFit/>
          </a:bodyPr>
          <a:lstStyle/>
          <a:p>
            <a:r>
              <a:rPr lang="en-US" sz="4000"/>
              <a:t>Do Lab01 now</a:t>
            </a:r>
          </a:p>
        </p:txBody>
      </p:sp>
      <p:pic>
        <p:nvPicPr>
          <p:cNvPr id="4" name="Picture 3">
            <a:extLst>
              <a:ext uri="{FF2B5EF4-FFF2-40B4-BE49-F238E27FC236}">
                <a16:creationId xmlns:a16="http://schemas.microsoft.com/office/drawing/2014/main" id="{C74F3CA6-B83E-4F5D-9BD9-D98AEDB920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0527" y="1193369"/>
            <a:ext cx="2742857" cy="2742857"/>
          </a:xfrm>
          <a:prstGeom prst="rect">
            <a:avLst/>
          </a:prstGeom>
        </p:spPr>
      </p:pic>
      <p:sp>
        <p:nvSpPr>
          <p:cNvPr id="5" name="Footer Placeholder 3">
            <a:extLst>
              <a:ext uri="{FF2B5EF4-FFF2-40B4-BE49-F238E27FC236}">
                <a16:creationId xmlns:a16="http://schemas.microsoft.com/office/drawing/2014/main" id="{A5E5323E-7FF3-473A-B4AE-F8E7C211E6C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3" name="TextBox 2">
            <a:extLst>
              <a:ext uri="{FF2B5EF4-FFF2-40B4-BE49-F238E27FC236}">
                <a16:creationId xmlns:a16="http://schemas.microsoft.com/office/drawing/2014/main" id="{ACCF4ADE-0C8F-497B-B4E4-037907906488}"/>
              </a:ext>
            </a:extLst>
          </p:cNvPr>
          <p:cNvSpPr txBox="1"/>
          <p:nvPr/>
        </p:nvSpPr>
        <p:spPr>
          <a:xfrm>
            <a:off x="2372609" y="5295299"/>
            <a:ext cx="7446782" cy="369332"/>
          </a:xfrm>
          <a:prstGeom prst="rect">
            <a:avLst/>
          </a:prstGeom>
          <a:noFill/>
        </p:spPr>
        <p:txBody>
          <a:bodyPr wrap="none" rtlCol="0">
            <a:spAutoFit/>
          </a:bodyPr>
          <a:lstStyle/>
          <a:p>
            <a:r>
              <a:rPr lang="en-US"/>
              <a:t>When you are done, look at my answer slides in DFDL-part1-lab-answers.pptx</a:t>
            </a:r>
          </a:p>
        </p:txBody>
      </p:sp>
    </p:spTree>
    <p:extLst>
      <p:ext uri="{BB962C8B-B14F-4D97-AF65-F5344CB8AC3E}">
        <p14:creationId xmlns:p14="http://schemas.microsoft.com/office/powerpoint/2010/main" val="37513386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575-1EEC-447A-854D-474E37CD6705}"/>
              </a:ext>
            </a:extLst>
          </p:cNvPr>
          <p:cNvSpPr>
            <a:spLocks noGrp="1"/>
          </p:cNvSpPr>
          <p:nvPr>
            <p:ph type="title"/>
          </p:nvPr>
        </p:nvSpPr>
        <p:spPr/>
        <p:txBody>
          <a:bodyPr/>
          <a:lstStyle/>
          <a:p>
            <a:r>
              <a:rPr lang="en-US"/>
              <a:t>Features used by data formats around the world</a:t>
            </a:r>
          </a:p>
        </p:txBody>
      </p:sp>
      <p:sp>
        <p:nvSpPr>
          <p:cNvPr id="3" name="Content Placeholder 2">
            <a:extLst>
              <a:ext uri="{FF2B5EF4-FFF2-40B4-BE49-F238E27FC236}">
                <a16:creationId xmlns:a16="http://schemas.microsoft.com/office/drawing/2014/main" id="{00EA4965-7EEB-44B1-8AAA-EACF4EEFA3CC}"/>
              </a:ext>
            </a:extLst>
          </p:cNvPr>
          <p:cNvSpPr>
            <a:spLocks noGrp="1"/>
          </p:cNvSpPr>
          <p:nvPr>
            <p:ph idx="1"/>
          </p:nvPr>
        </p:nvSpPr>
        <p:spPr/>
        <p:txBody>
          <a:bodyPr/>
          <a:lstStyle/>
          <a:p>
            <a:pPr>
              <a:lnSpc>
                <a:spcPts val="3000"/>
              </a:lnSpc>
              <a:spcAft>
                <a:spcPts val="1200"/>
              </a:spcAft>
            </a:pPr>
            <a:r>
              <a:rPr lang="en-US"/>
              <a:t>Humankind </a:t>
            </a:r>
            <a:r>
              <a:rPr lang="en-US" dirty="0"/>
              <a:t>has decided </a:t>
            </a:r>
            <a:r>
              <a:rPr lang="en-US"/>
              <a:t>that:</a:t>
            </a:r>
          </a:p>
          <a:p>
            <a:pPr lvl="1">
              <a:lnSpc>
                <a:spcPts val="2400"/>
              </a:lnSpc>
              <a:spcAft>
                <a:spcPts val="600"/>
              </a:spcAft>
            </a:pPr>
            <a:r>
              <a:rPr lang="en-US" sz="1800"/>
              <a:t>data values may need to be framed (surrounded/outlined/delimited) to distinguish one value from another</a:t>
            </a:r>
          </a:p>
          <a:p>
            <a:pPr lvl="1">
              <a:lnSpc>
                <a:spcPts val="2400"/>
              </a:lnSpc>
              <a:spcAft>
                <a:spcPts val="600"/>
              </a:spcAft>
            </a:pPr>
            <a:r>
              <a:rPr lang="en-US" sz="1800">
                <a:highlight>
                  <a:srgbClr val="FFFF00"/>
                </a:highlight>
              </a:rPr>
              <a:t>framing symbols may need to be "escaped" so that the normal interpretation of a framing symbol is disabled</a:t>
            </a:r>
          </a:p>
          <a:p>
            <a:pPr lvl="1">
              <a:lnSpc>
                <a:spcPts val="2400"/>
              </a:lnSpc>
              <a:spcAft>
                <a:spcPts val="600"/>
              </a:spcAft>
            </a:pPr>
            <a:r>
              <a:rPr lang="en-US" sz="1800"/>
              <a:t>there are nil values and empty values ... and those concepts are different</a:t>
            </a:r>
          </a:p>
          <a:p>
            <a:pPr lvl="1">
              <a:lnSpc>
                <a:spcPts val="2400"/>
              </a:lnSpc>
              <a:spcAft>
                <a:spcPts val="600"/>
              </a:spcAft>
            </a:pPr>
            <a:r>
              <a:rPr lang="en-US" sz="1800"/>
              <a:t>the indicator of a nil value may be in-band or out-of-band</a:t>
            </a:r>
          </a:p>
          <a:p>
            <a:pPr lvl="1">
              <a:lnSpc>
                <a:spcPts val="2400"/>
              </a:lnSpc>
              <a:spcAft>
                <a:spcPts val="600"/>
              </a:spcAft>
            </a:pPr>
            <a:r>
              <a:rPr lang="en-US" sz="1800"/>
              <a:t>default values may be associated with empty values</a:t>
            </a:r>
          </a:p>
          <a:p>
            <a:pPr lvl="1">
              <a:lnSpc>
                <a:spcPts val="2400"/>
              </a:lnSpc>
              <a:spcAft>
                <a:spcPts val="600"/>
              </a:spcAft>
            </a:pPr>
            <a:r>
              <a:rPr lang="en-US" sz="1800"/>
              <a:t>the region for a value may be fixed. A region that is not fully filled by the data may be padded and/or filled</a:t>
            </a:r>
          </a:p>
          <a:p>
            <a:pPr lvl="1">
              <a:lnSpc>
                <a:spcPts val="2400"/>
              </a:lnSpc>
              <a:spcAft>
                <a:spcPts val="600"/>
              </a:spcAft>
            </a:pPr>
            <a:r>
              <a:rPr lang="en-US" sz="1800"/>
              <a:t>padding and filling are distinct concepts</a:t>
            </a:r>
          </a:p>
          <a:p>
            <a:pPr lvl="1">
              <a:lnSpc>
                <a:spcPts val="2400"/>
              </a:lnSpc>
              <a:spcAft>
                <a:spcPts val="600"/>
              </a:spcAft>
            </a:pPr>
            <a:r>
              <a:rPr lang="en-US" sz="1800"/>
              <a:t>there may be a single occurrence of data (scalar) or a repeating occurrence of data (array)</a:t>
            </a:r>
          </a:p>
          <a:p>
            <a:pPr lvl="1">
              <a:lnSpc>
                <a:spcPts val="2400"/>
              </a:lnSpc>
              <a:spcAft>
                <a:spcPts val="600"/>
              </a:spcAft>
            </a:pPr>
            <a:r>
              <a:rPr lang="en-US" sz="1800"/>
              <a:t>data may need to be interpreted in different ways – as an integer, as a boolean, as a date/time, etc.. It is beneficial to annotate data by its type</a:t>
            </a:r>
          </a:p>
        </p:txBody>
      </p:sp>
    </p:spTree>
    <p:extLst>
      <p:ext uri="{BB962C8B-B14F-4D97-AF65-F5344CB8AC3E}">
        <p14:creationId xmlns:p14="http://schemas.microsoft.com/office/powerpoint/2010/main" val="1827882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898C-F5B8-42ED-952F-EA4BC94AA43E}"/>
              </a:ext>
            </a:extLst>
          </p:cNvPr>
          <p:cNvSpPr>
            <a:spLocks noGrp="1"/>
          </p:cNvSpPr>
          <p:nvPr>
            <p:ph type="title"/>
          </p:nvPr>
        </p:nvSpPr>
        <p:spPr/>
        <p:txBody>
          <a:bodyPr/>
          <a:lstStyle/>
          <a:p>
            <a:r>
              <a:rPr lang="en-US"/>
              <a:t>Features used by data formats around the world</a:t>
            </a:r>
          </a:p>
        </p:txBody>
      </p:sp>
      <p:sp>
        <p:nvSpPr>
          <p:cNvPr id="5" name="Content Placeholder 4">
            <a:extLst>
              <a:ext uri="{FF2B5EF4-FFF2-40B4-BE49-F238E27FC236}">
                <a16:creationId xmlns:a16="http://schemas.microsoft.com/office/drawing/2014/main" id="{3FCB84F5-A448-4F7E-A13A-5A9964B3AB96}"/>
              </a:ext>
            </a:extLst>
          </p:cNvPr>
          <p:cNvSpPr>
            <a:spLocks noGrp="1"/>
          </p:cNvSpPr>
          <p:nvPr>
            <p:ph sz="half" idx="1"/>
          </p:nvPr>
        </p:nvSpPr>
        <p:spPr/>
        <p:txBody>
          <a:bodyPr/>
          <a:lstStyle/>
          <a:p>
            <a:r>
              <a:rPr lang="en-US" sz="1400"/>
              <a:t>separators</a:t>
            </a:r>
          </a:p>
          <a:p>
            <a:r>
              <a:rPr lang="en-US" sz="1400"/>
              <a:t>position of separator</a:t>
            </a:r>
          </a:p>
          <a:p>
            <a:r>
              <a:rPr lang="en-US" sz="1400"/>
              <a:t>initiators</a:t>
            </a:r>
          </a:p>
          <a:p>
            <a:r>
              <a:rPr lang="en-US" sz="1400"/>
              <a:t>terminators</a:t>
            </a:r>
          </a:p>
          <a:p>
            <a:r>
              <a:rPr lang="en-US" sz="1400"/>
              <a:t>length-of-data indicator</a:t>
            </a:r>
          </a:p>
          <a:p>
            <a:r>
              <a:rPr lang="en-US" sz="1400"/>
              <a:t>units for the length-of-data indicator</a:t>
            </a:r>
          </a:p>
          <a:p>
            <a:r>
              <a:rPr lang="en-US" sz="1400"/>
              <a:t>end-of-file indicator</a:t>
            </a:r>
          </a:p>
          <a:p>
            <a:r>
              <a:rPr lang="en-US" sz="1400"/>
              <a:t>empty fields</a:t>
            </a:r>
          </a:p>
          <a:p>
            <a:r>
              <a:rPr lang="en-US" sz="1400"/>
              <a:t>optional fields</a:t>
            </a:r>
          </a:p>
          <a:p>
            <a:r>
              <a:rPr lang="en-US" sz="1400"/>
              <a:t>mandatory fields</a:t>
            </a:r>
          </a:p>
          <a:p>
            <a:r>
              <a:rPr lang="en-US" sz="1400"/>
              <a:t>repeating fields</a:t>
            </a:r>
          </a:p>
          <a:p>
            <a:r>
              <a:rPr lang="en-US" sz="1400"/>
              <a:t>when-to-stop-repeating indicator</a:t>
            </a:r>
          </a:p>
          <a:p>
            <a:r>
              <a:rPr lang="en-US" sz="1400"/>
              <a:t>sequence</a:t>
            </a:r>
          </a:p>
          <a:p>
            <a:r>
              <a:rPr lang="en-US" sz="1400"/>
              <a:t>choice</a:t>
            </a:r>
          </a:p>
          <a:p>
            <a:r>
              <a:rPr lang="en-US" sz="1400"/>
              <a:t>default values</a:t>
            </a:r>
          </a:p>
          <a:p>
            <a:pPr marL="0" indent="0">
              <a:buNone/>
            </a:pPr>
            <a:endParaRPr lang="en-US"/>
          </a:p>
        </p:txBody>
      </p:sp>
      <p:sp>
        <p:nvSpPr>
          <p:cNvPr id="6" name="Content Placeholder 5">
            <a:extLst>
              <a:ext uri="{FF2B5EF4-FFF2-40B4-BE49-F238E27FC236}">
                <a16:creationId xmlns:a16="http://schemas.microsoft.com/office/drawing/2014/main" id="{935C9649-F3E4-44AA-8409-B93D393843E6}"/>
              </a:ext>
            </a:extLst>
          </p:cNvPr>
          <p:cNvSpPr>
            <a:spLocks noGrp="1"/>
          </p:cNvSpPr>
          <p:nvPr>
            <p:ph sz="half" idx="2"/>
          </p:nvPr>
        </p:nvSpPr>
        <p:spPr/>
        <p:txBody>
          <a:bodyPr/>
          <a:lstStyle/>
          <a:p>
            <a:r>
              <a:rPr lang="en-US" sz="1400"/>
              <a:t>fixed value</a:t>
            </a:r>
          </a:p>
          <a:p>
            <a:r>
              <a:rPr lang="en-US" sz="1400"/>
              <a:t>no-data-available indicator</a:t>
            </a:r>
          </a:p>
          <a:p>
            <a:r>
              <a:rPr lang="en-US" sz="1400"/>
              <a:t>datatypes</a:t>
            </a:r>
          </a:p>
          <a:p>
            <a:r>
              <a:rPr lang="en-US" sz="1400"/>
              <a:t>text encoding</a:t>
            </a:r>
          </a:p>
          <a:p>
            <a:r>
              <a:rPr lang="en-US" sz="1400"/>
              <a:t>byte order</a:t>
            </a:r>
          </a:p>
          <a:p>
            <a:r>
              <a:rPr lang="en-US" sz="1400"/>
              <a:t>bit order</a:t>
            </a:r>
          </a:p>
          <a:p>
            <a:r>
              <a:rPr lang="en-US" sz="1400"/>
              <a:t>newline indicator</a:t>
            </a:r>
          </a:p>
          <a:p>
            <a:r>
              <a:rPr lang="en-US" sz="1400"/>
              <a:t>data follows a pattern</a:t>
            </a:r>
          </a:p>
          <a:p>
            <a:r>
              <a:rPr lang="en-US" sz="1400"/>
              <a:t>whitespace</a:t>
            </a:r>
          </a:p>
          <a:p>
            <a:r>
              <a:rPr lang="en-US" sz="1400">
                <a:highlight>
                  <a:srgbClr val="FFFF00"/>
                </a:highlight>
              </a:rPr>
              <a:t>escaping characters</a:t>
            </a:r>
          </a:p>
          <a:p>
            <a:r>
              <a:rPr lang="en-US" sz="1400">
                <a:highlight>
                  <a:srgbClr val="FFFF00"/>
                </a:highlight>
              </a:rPr>
              <a:t>escaping blocks of data</a:t>
            </a:r>
          </a:p>
          <a:p>
            <a:r>
              <a:rPr lang="en-US" sz="1400"/>
              <a:t>nested data</a:t>
            </a:r>
          </a:p>
          <a:p>
            <a:r>
              <a:rPr lang="en-US" sz="1400"/>
              <a:t>recursive data</a:t>
            </a:r>
          </a:p>
          <a:p>
            <a:r>
              <a:rPr lang="en-US" sz="1400"/>
              <a:t>boolean data representation</a:t>
            </a:r>
          </a:p>
          <a:p>
            <a:r>
              <a:rPr lang="en-US" sz="1400"/>
              <a:t>various ways to represent unsigned integers</a:t>
            </a:r>
          </a:p>
          <a:p>
            <a:endParaRPr lang="en-US"/>
          </a:p>
        </p:txBody>
      </p:sp>
    </p:spTree>
    <p:extLst>
      <p:ext uri="{BB962C8B-B14F-4D97-AF65-F5344CB8AC3E}">
        <p14:creationId xmlns:p14="http://schemas.microsoft.com/office/powerpoint/2010/main" val="23716097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A934-26A3-47E5-A0BC-507BA6B74336}"/>
              </a:ext>
            </a:extLst>
          </p:cNvPr>
          <p:cNvSpPr>
            <a:spLocks noGrp="1"/>
          </p:cNvSpPr>
          <p:nvPr>
            <p:ph type="title"/>
          </p:nvPr>
        </p:nvSpPr>
        <p:spPr/>
        <p:txBody>
          <a:bodyPr/>
          <a:lstStyle/>
          <a:p>
            <a:r>
              <a:rPr lang="en-US"/>
              <a:t>Update the data format to allow escaping the colon</a:t>
            </a:r>
          </a:p>
        </p:txBody>
      </p:sp>
      <p:sp>
        <p:nvSpPr>
          <p:cNvPr id="3" name="Content Placeholder 2">
            <a:extLst>
              <a:ext uri="{FF2B5EF4-FFF2-40B4-BE49-F238E27FC236}">
                <a16:creationId xmlns:a16="http://schemas.microsoft.com/office/drawing/2014/main" id="{0512A40E-9C96-42AF-A5A4-5948A5BDE071}"/>
              </a:ext>
            </a:extLst>
          </p:cNvPr>
          <p:cNvSpPr>
            <a:spLocks noGrp="1"/>
          </p:cNvSpPr>
          <p:nvPr>
            <p:ph idx="1"/>
          </p:nvPr>
        </p:nvSpPr>
        <p:spPr>
          <a:xfrm>
            <a:off x="616449" y="1371601"/>
            <a:ext cx="11236720" cy="4796724"/>
          </a:xfrm>
        </p:spPr>
        <p:txBody>
          <a:bodyPr/>
          <a:lstStyle/>
          <a:p>
            <a:pPr>
              <a:lnSpc>
                <a:spcPts val="3000"/>
              </a:lnSpc>
              <a:spcAft>
                <a:spcPts val="1200"/>
              </a:spcAft>
            </a:pPr>
            <a:r>
              <a:rPr lang="en-US"/>
              <a:t>The data is still of this format:</a:t>
            </a:r>
            <a:br>
              <a:rPr lang="en-US"/>
            </a:br>
            <a:r>
              <a:rPr lang="en-US"/>
              <a:t> 	Label: Message</a:t>
            </a:r>
          </a:p>
          <a:p>
            <a:pPr>
              <a:lnSpc>
                <a:spcPts val="3000"/>
              </a:lnSpc>
              <a:spcAft>
                <a:spcPts val="1200"/>
              </a:spcAft>
            </a:pPr>
            <a:r>
              <a:rPr lang="en-US"/>
              <a:t>If we want to include a colon in the label or message, what to do?</a:t>
            </a:r>
          </a:p>
          <a:p>
            <a:pPr>
              <a:lnSpc>
                <a:spcPts val="3000"/>
              </a:lnSpc>
              <a:spcAft>
                <a:spcPts val="1200"/>
              </a:spcAft>
            </a:pPr>
            <a:r>
              <a:rPr lang="en-US"/>
              <a:t>Let’s use a backslash before the colon to indicate that the colon is “escaped” and should not be treated as a separator (delimiter).</a:t>
            </a:r>
          </a:p>
          <a:p>
            <a:pPr lvl="1">
              <a:lnSpc>
                <a:spcPts val="3000"/>
              </a:lnSpc>
              <a:spcAft>
                <a:spcPts val="1200"/>
              </a:spcAft>
            </a:pPr>
            <a:r>
              <a:rPr lang="en-US"/>
              <a:t>To “escape” a symbol means to break out of – escape – the normal interpretation of the symbol. In this case, the normal interpretation of a colon is “this is a separator symbol”.</a:t>
            </a:r>
          </a:p>
          <a:p>
            <a:pPr>
              <a:lnSpc>
                <a:spcPts val="3000"/>
              </a:lnSpc>
              <a:spcAft>
                <a:spcPts val="1200"/>
              </a:spcAft>
            </a:pPr>
            <a:r>
              <a:rPr lang="en-US"/>
              <a:t>How to design the DFDL schema to describe that \ is the escape character?</a:t>
            </a:r>
          </a:p>
        </p:txBody>
      </p:sp>
      <p:sp>
        <p:nvSpPr>
          <p:cNvPr id="4" name="Rectangle 3">
            <a:extLst>
              <a:ext uri="{FF2B5EF4-FFF2-40B4-BE49-F238E27FC236}">
                <a16:creationId xmlns:a16="http://schemas.microsoft.com/office/drawing/2014/main" id="{A5BA5DB7-FA7D-49D6-9A14-4BEE62C8CC78}"/>
              </a:ext>
            </a:extLst>
          </p:cNvPr>
          <p:cNvSpPr/>
          <p:nvPr/>
        </p:nvSpPr>
        <p:spPr>
          <a:xfrm>
            <a:off x="6096000" y="6152625"/>
            <a:ext cx="4377096" cy="369332"/>
          </a:xfrm>
          <a:prstGeom prst="rect">
            <a:avLst/>
          </a:prstGeom>
        </p:spPr>
        <p:txBody>
          <a:bodyPr wrap="none">
            <a:spAutoFit/>
          </a:bodyPr>
          <a:lstStyle/>
          <a:p>
            <a:r>
              <a:rPr lang="en-US"/>
              <a:t>See examples/escape-chars-in-label-message</a:t>
            </a:r>
          </a:p>
        </p:txBody>
      </p:sp>
      <p:sp>
        <p:nvSpPr>
          <p:cNvPr id="5" name="Footer Placeholder 3">
            <a:extLst>
              <a:ext uri="{FF2B5EF4-FFF2-40B4-BE49-F238E27FC236}">
                <a16:creationId xmlns:a16="http://schemas.microsoft.com/office/drawing/2014/main" id="{8E91DB34-9E7A-4FD5-8DF5-A356E6A8356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675861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74F30B-F210-4919-B6CF-AF9DECAA4B57}"/>
              </a:ext>
            </a:extLst>
          </p:cNvPr>
          <p:cNvSpPr/>
          <p:nvPr/>
        </p:nvSpPr>
        <p:spPr>
          <a:xfrm>
            <a:off x="3771255" y="829158"/>
            <a:ext cx="4228593" cy="369332"/>
          </a:xfrm>
          <a:prstGeom prst="rect">
            <a:avLst/>
          </a:prstGeom>
          <a:ln>
            <a:solidFill>
              <a:schemeClr val="tx1"/>
            </a:solidFill>
          </a:ln>
        </p:spPr>
        <p:txBody>
          <a:bodyPr wrap="none">
            <a:spAutoFit/>
          </a:bodyPr>
          <a:lstStyle/>
          <a:p>
            <a:r>
              <a:rPr lang="en-US">
                <a:highlight>
                  <a:srgbClr val="FFFFFF"/>
                </a:highlight>
              </a:rPr>
              <a:t>Dear \:Sir: Thank you \:for your \\response.</a:t>
            </a:r>
          </a:p>
        </p:txBody>
      </p:sp>
      <p:sp>
        <p:nvSpPr>
          <p:cNvPr id="7" name="Rectangle 6">
            <a:extLst>
              <a:ext uri="{FF2B5EF4-FFF2-40B4-BE49-F238E27FC236}">
                <a16:creationId xmlns:a16="http://schemas.microsoft.com/office/drawing/2014/main" id="{FF4980F1-7008-4254-8028-AEDCC851001E}"/>
              </a:ext>
            </a:extLst>
          </p:cNvPr>
          <p:cNvSpPr/>
          <p:nvPr/>
        </p:nvSpPr>
        <p:spPr>
          <a:xfrm>
            <a:off x="5129940" y="2867187"/>
            <a:ext cx="1596325" cy="57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9" name="Straight Arrow Connector 8">
            <a:extLst>
              <a:ext uri="{FF2B5EF4-FFF2-40B4-BE49-F238E27FC236}">
                <a16:creationId xmlns:a16="http://schemas.microsoft.com/office/drawing/2014/main" id="{5CA79CB2-E6BC-4043-9D61-3CFD82431A04}"/>
              </a:ext>
            </a:extLst>
          </p:cNvPr>
          <p:cNvCxnSpPr>
            <a:stCxn id="5" idx="2"/>
            <a:endCxn id="7" idx="0"/>
          </p:cNvCxnSpPr>
          <p:nvPr/>
        </p:nvCxnSpPr>
        <p:spPr>
          <a:xfrm>
            <a:off x="5885552" y="1198490"/>
            <a:ext cx="0" cy="1668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EACDAB-B3A0-43CA-AD3D-9CDA2B3C9170}"/>
              </a:ext>
            </a:extLst>
          </p:cNvPr>
          <p:cNvCxnSpPr>
            <a:cxnSpLocks/>
            <a:endCxn id="7" idx="1"/>
          </p:cNvCxnSpPr>
          <p:nvPr/>
        </p:nvCxnSpPr>
        <p:spPr>
          <a:xfrm flipV="1">
            <a:off x="3518113" y="3153906"/>
            <a:ext cx="16118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D0C37F-F065-4328-BBDE-F00CADF71706}"/>
              </a:ext>
            </a:extLst>
          </p:cNvPr>
          <p:cNvCxnSpPr>
            <a:stCxn id="7" idx="2"/>
          </p:cNvCxnSpPr>
          <p:nvPr/>
        </p:nvCxnSpPr>
        <p:spPr>
          <a:xfrm flipH="1">
            <a:off x="5928102" y="3440624"/>
            <a:ext cx="1" cy="1394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48C5C1-9134-449B-98DE-0869EBD0B71D}"/>
              </a:ext>
            </a:extLst>
          </p:cNvPr>
          <p:cNvSpPr/>
          <p:nvPr/>
        </p:nvSpPr>
        <p:spPr>
          <a:xfrm>
            <a:off x="3249481" y="4822603"/>
            <a:ext cx="6028836" cy="1323439"/>
          </a:xfrm>
          <a:prstGeom prst="rect">
            <a:avLst/>
          </a:prstGeom>
          <a:ln>
            <a:solidFill>
              <a:schemeClr val="tx1"/>
            </a:solidFill>
          </a:ln>
        </p:spPr>
        <p:txBody>
          <a:bodyPr wrap="square">
            <a:spAutoFit/>
          </a:bodyPr>
          <a:lstStyle/>
          <a:p>
            <a:r>
              <a:rPr lang="en-US" sz="2000">
                <a:solidFill>
                  <a:srgbClr val="000096"/>
                </a:solidFill>
                <a:highlight>
                  <a:srgbClr val="FFFFFF"/>
                </a:highlight>
              </a:rPr>
              <a:t>&lt;input&gt;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&lt;label&gt;</a:t>
            </a:r>
            <a:r>
              <a:rPr lang="en-US" sz="2000">
                <a:solidFill>
                  <a:srgbClr val="000000"/>
                </a:solidFill>
                <a:highlight>
                  <a:srgbClr val="FFFFFF"/>
                </a:highlight>
              </a:rPr>
              <a:t>Dear :Sir</a:t>
            </a:r>
            <a:r>
              <a:rPr lang="en-US" sz="2000">
                <a:solidFill>
                  <a:srgbClr val="000096"/>
                </a:solidFill>
                <a:highlight>
                  <a:srgbClr val="FFFFFF"/>
                </a:highlight>
              </a:rPr>
              <a:t>&lt;/label&gt;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&lt;message&gt;</a:t>
            </a:r>
            <a:r>
              <a:rPr lang="en-US" sz="2000">
                <a:solidFill>
                  <a:srgbClr val="000000"/>
                </a:solidFill>
                <a:highlight>
                  <a:srgbClr val="FFFFFF"/>
                </a:highlight>
              </a:rPr>
              <a:t> Thank you :for your \response.</a:t>
            </a:r>
            <a:r>
              <a:rPr lang="en-US" sz="2000">
                <a:solidFill>
                  <a:srgbClr val="000096"/>
                </a:solidFill>
                <a:highlight>
                  <a:srgbClr val="FFFFFF"/>
                </a:highlight>
              </a:rPr>
              <a:t>&lt;/message&gt;</a:t>
            </a:r>
            <a:br>
              <a:rPr lang="en-US" sz="2000">
                <a:solidFill>
                  <a:srgbClr val="000000"/>
                </a:solidFill>
                <a:highlight>
                  <a:srgbClr val="FFFFFF"/>
                </a:highlight>
              </a:rPr>
            </a:br>
            <a:r>
              <a:rPr lang="en-US" sz="2000">
                <a:solidFill>
                  <a:srgbClr val="000096"/>
                </a:solidFill>
                <a:highlight>
                  <a:srgbClr val="FFFFFF"/>
                </a:highlight>
              </a:rPr>
              <a:t>&lt;/input&gt;</a:t>
            </a:r>
          </a:p>
        </p:txBody>
      </p:sp>
      <p:sp>
        <p:nvSpPr>
          <p:cNvPr id="2" name="Rectangle: Folded Corner 1">
            <a:extLst>
              <a:ext uri="{FF2B5EF4-FFF2-40B4-BE49-F238E27FC236}">
                <a16:creationId xmlns:a16="http://schemas.microsoft.com/office/drawing/2014/main" id="{E9DE6BFA-F5A2-4C9D-A45B-4E0305EA4324}"/>
              </a:ext>
            </a:extLst>
          </p:cNvPr>
          <p:cNvSpPr/>
          <p:nvPr/>
        </p:nvSpPr>
        <p:spPr>
          <a:xfrm>
            <a:off x="2107767" y="2563034"/>
            <a:ext cx="1410340" cy="118174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Schema</a:t>
            </a:r>
          </a:p>
        </p:txBody>
      </p:sp>
      <p:sp>
        <p:nvSpPr>
          <p:cNvPr id="3" name="TextBox 2">
            <a:extLst>
              <a:ext uri="{FF2B5EF4-FFF2-40B4-BE49-F238E27FC236}">
                <a16:creationId xmlns:a16="http://schemas.microsoft.com/office/drawing/2014/main" id="{CC74DCF1-8D76-4D12-9665-4E221E9DEC50}"/>
              </a:ext>
            </a:extLst>
          </p:cNvPr>
          <p:cNvSpPr txBox="1"/>
          <p:nvPr/>
        </p:nvSpPr>
        <p:spPr>
          <a:xfrm>
            <a:off x="3880635" y="2727586"/>
            <a:ext cx="698461" cy="369332"/>
          </a:xfrm>
          <a:prstGeom prst="rect">
            <a:avLst/>
          </a:prstGeom>
          <a:noFill/>
        </p:spPr>
        <p:txBody>
          <a:bodyPr wrap="none" rtlCol="0">
            <a:spAutoFit/>
          </a:bodyPr>
          <a:lstStyle/>
          <a:p>
            <a:r>
              <a:rPr lang="en-US">
                <a:cs typeface="Times New Roman" panose="02020603050405020304" pitchFamily="18" charset="0"/>
              </a:rPr>
              <a:t>parse</a:t>
            </a:r>
          </a:p>
        </p:txBody>
      </p:sp>
      <p:sp>
        <p:nvSpPr>
          <p:cNvPr id="12" name="Footer Placeholder 3">
            <a:extLst>
              <a:ext uri="{FF2B5EF4-FFF2-40B4-BE49-F238E27FC236}">
                <a16:creationId xmlns:a16="http://schemas.microsoft.com/office/drawing/2014/main" id="{343A334E-3CB7-44D7-8298-2179A3BD1C4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8663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52F3-67DF-422E-BE75-BA2AE4C10841}"/>
              </a:ext>
            </a:extLst>
          </p:cNvPr>
          <p:cNvSpPr>
            <a:spLocks noGrp="1"/>
          </p:cNvSpPr>
          <p:nvPr>
            <p:ph type="title"/>
          </p:nvPr>
        </p:nvSpPr>
        <p:spPr/>
        <p:txBody>
          <a:bodyPr/>
          <a:lstStyle/>
          <a:p>
            <a:r>
              <a:rPr lang="en-US"/>
              <a:t>DFDL can describe many data formats</a:t>
            </a:r>
          </a:p>
        </p:txBody>
      </p:sp>
      <p:sp>
        <p:nvSpPr>
          <p:cNvPr id="3" name="Content Placeholder 2">
            <a:extLst>
              <a:ext uri="{FF2B5EF4-FFF2-40B4-BE49-F238E27FC236}">
                <a16:creationId xmlns:a16="http://schemas.microsoft.com/office/drawing/2014/main" id="{85ACF9D0-DDC3-4B43-B705-A9F0E7FF1E8D}"/>
              </a:ext>
            </a:extLst>
          </p:cNvPr>
          <p:cNvSpPr>
            <a:spLocks noGrp="1"/>
          </p:cNvSpPr>
          <p:nvPr>
            <p:ph idx="1"/>
          </p:nvPr>
        </p:nvSpPr>
        <p:spPr/>
        <p:txBody>
          <a:bodyPr/>
          <a:lstStyle/>
          <a:p>
            <a:pPr>
              <a:lnSpc>
                <a:spcPts val="3000"/>
              </a:lnSpc>
              <a:spcAft>
                <a:spcPts val="1200"/>
              </a:spcAft>
            </a:pPr>
            <a:r>
              <a:rPr lang="en-US"/>
              <a:t>DFDL can describe data formats that are widely used such as those that have been standardized by a standards organization (W3C, ISO, IETF, etc.)</a:t>
            </a:r>
          </a:p>
          <a:p>
            <a:pPr>
              <a:lnSpc>
                <a:spcPts val="3000"/>
              </a:lnSpc>
              <a:spcAft>
                <a:spcPts val="1200"/>
              </a:spcAft>
            </a:pPr>
            <a:r>
              <a:rPr lang="en-US"/>
              <a:t>DFDL can describe ad-hoc, one-off data formats.</a:t>
            </a:r>
          </a:p>
          <a:p>
            <a:pPr>
              <a:lnSpc>
                <a:spcPts val="3000"/>
              </a:lnSpc>
              <a:spcAft>
                <a:spcPts val="1200"/>
              </a:spcAft>
            </a:pPr>
            <a:r>
              <a:rPr lang="en-US"/>
              <a:t>DFDL can describe simple and complex data formats.</a:t>
            </a:r>
          </a:p>
          <a:p>
            <a:pPr>
              <a:lnSpc>
                <a:spcPts val="3000"/>
              </a:lnSpc>
              <a:spcAft>
                <a:spcPts val="1200"/>
              </a:spcAft>
            </a:pPr>
            <a:r>
              <a:rPr lang="en-US"/>
              <a:t>DFDL can describe text data formats and binary data formats.</a:t>
            </a:r>
          </a:p>
        </p:txBody>
      </p:sp>
      <p:sp>
        <p:nvSpPr>
          <p:cNvPr id="4" name="Footer Placeholder 3">
            <a:extLst>
              <a:ext uri="{FF2B5EF4-FFF2-40B4-BE49-F238E27FC236}">
                <a16:creationId xmlns:a16="http://schemas.microsoft.com/office/drawing/2014/main" id="{B630AA3B-74FE-434C-8607-6609469DDD9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678818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74F30B-F210-4919-B6CF-AF9DECAA4B57}"/>
              </a:ext>
            </a:extLst>
          </p:cNvPr>
          <p:cNvSpPr/>
          <p:nvPr/>
        </p:nvSpPr>
        <p:spPr>
          <a:xfrm>
            <a:off x="3771255" y="829158"/>
            <a:ext cx="4228593" cy="369332"/>
          </a:xfrm>
          <a:prstGeom prst="rect">
            <a:avLst/>
          </a:prstGeom>
          <a:ln>
            <a:solidFill>
              <a:schemeClr val="tx1"/>
            </a:solidFill>
          </a:ln>
        </p:spPr>
        <p:txBody>
          <a:bodyPr wrap="none">
            <a:spAutoFit/>
          </a:bodyPr>
          <a:lstStyle/>
          <a:p>
            <a:r>
              <a:rPr lang="en-US">
                <a:highlight>
                  <a:srgbClr val="FFFFFF"/>
                </a:highlight>
              </a:rPr>
              <a:t>Dear \:Sir: Thank you \:for your \\response.</a:t>
            </a:r>
          </a:p>
        </p:txBody>
      </p:sp>
      <p:sp>
        <p:nvSpPr>
          <p:cNvPr id="7" name="Rectangle 6">
            <a:extLst>
              <a:ext uri="{FF2B5EF4-FFF2-40B4-BE49-F238E27FC236}">
                <a16:creationId xmlns:a16="http://schemas.microsoft.com/office/drawing/2014/main" id="{FF4980F1-7008-4254-8028-AEDCC851001E}"/>
              </a:ext>
            </a:extLst>
          </p:cNvPr>
          <p:cNvSpPr/>
          <p:nvPr/>
        </p:nvSpPr>
        <p:spPr>
          <a:xfrm>
            <a:off x="5129940" y="2867187"/>
            <a:ext cx="1596325" cy="57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9" name="Straight Arrow Connector 8">
            <a:extLst>
              <a:ext uri="{FF2B5EF4-FFF2-40B4-BE49-F238E27FC236}">
                <a16:creationId xmlns:a16="http://schemas.microsoft.com/office/drawing/2014/main" id="{5CA79CB2-E6BC-4043-9D61-3CFD82431A04}"/>
              </a:ext>
            </a:extLst>
          </p:cNvPr>
          <p:cNvCxnSpPr>
            <a:stCxn id="5" idx="2"/>
            <a:endCxn id="7" idx="0"/>
          </p:cNvCxnSpPr>
          <p:nvPr/>
        </p:nvCxnSpPr>
        <p:spPr>
          <a:xfrm>
            <a:off x="5885552" y="1198490"/>
            <a:ext cx="0" cy="1668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EACDAB-B3A0-43CA-AD3D-9CDA2B3C9170}"/>
              </a:ext>
            </a:extLst>
          </p:cNvPr>
          <p:cNvCxnSpPr>
            <a:cxnSpLocks/>
            <a:endCxn id="7" idx="1"/>
          </p:cNvCxnSpPr>
          <p:nvPr/>
        </p:nvCxnSpPr>
        <p:spPr>
          <a:xfrm flipV="1">
            <a:off x="3518113" y="3153906"/>
            <a:ext cx="16118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D0C37F-F065-4328-BBDE-F00CADF71706}"/>
              </a:ext>
            </a:extLst>
          </p:cNvPr>
          <p:cNvCxnSpPr>
            <a:stCxn id="7" idx="2"/>
          </p:cNvCxnSpPr>
          <p:nvPr/>
        </p:nvCxnSpPr>
        <p:spPr>
          <a:xfrm flipH="1">
            <a:off x="5928102" y="3440624"/>
            <a:ext cx="1" cy="1394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48C5C1-9134-449B-98DE-0869EBD0B71D}"/>
              </a:ext>
            </a:extLst>
          </p:cNvPr>
          <p:cNvSpPr/>
          <p:nvPr/>
        </p:nvSpPr>
        <p:spPr>
          <a:xfrm>
            <a:off x="3249481" y="4822603"/>
            <a:ext cx="6028836" cy="1323439"/>
          </a:xfrm>
          <a:prstGeom prst="rect">
            <a:avLst/>
          </a:prstGeom>
          <a:ln>
            <a:solidFill>
              <a:schemeClr val="tx1"/>
            </a:solidFill>
          </a:ln>
        </p:spPr>
        <p:txBody>
          <a:bodyPr wrap="square">
            <a:spAutoFit/>
          </a:bodyPr>
          <a:lstStyle/>
          <a:p>
            <a:r>
              <a:rPr lang="en-US" sz="2000">
                <a:solidFill>
                  <a:srgbClr val="000096"/>
                </a:solidFill>
                <a:highlight>
                  <a:srgbClr val="FFFFFF"/>
                </a:highlight>
              </a:rPr>
              <a:t>&lt;input&gt;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&lt;label&gt;</a:t>
            </a:r>
            <a:r>
              <a:rPr lang="en-US" sz="2000">
                <a:solidFill>
                  <a:srgbClr val="000000"/>
                </a:solidFill>
                <a:highlight>
                  <a:srgbClr val="FFFFFF"/>
                </a:highlight>
              </a:rPr>
              <a:t>Dear :Sir</a:t>
            </a:r>
            <a:r>
              <a:rPr lang="en-US" sz="2000">
                <a:solidFill>
                  <a:srgbClr val="000096"/>
                </a:solidFill>
                <a:highlight>
                  <a:srgbClr val="FFFFFF"/>
                </a:highlight>
              </a:rPr>
              <a:t>&lt;/label&gt;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&lt;message&gt;</a:t>
            </a:r>
            <a:r>
              <a:rPr lang="en-US" sz="2000">
                <a:solidFill>
                  <a:srgbClr val="000000"/>
                </a:solidFill>
                <a:highlight>
                  <a:srgbClr val="FFFFFF"/>
                </a:highlight>
              </a:rPr>
              <a:t> Thank you :for your \response.</a:t>
            </a:r>
            <a:r>
              <a:rPr lang="en-US" sz="2000">
                <a:solidFill>
                  <a:srgbClr val="000096"/>
                </a:solidFill>
                <a:highlight>
                  <a:srgbClr val="FFFFFF"/>
                </a:highlight>
              </a:rPr>
              <a:t>&lt;/message&gt;</a:t>
            </a:r>
            <a:br>
              <a:rPr lang="en-US" sz="2000">
                <a:solidFill>
                  <a:srgbClr val="000000"/>
                </a:solidFill>
                <a:highlight>
                  <a:srgbClr val="FFFFFF"/>
                </a:highlight>
              </a:rPr>
            </a:br>
            <a:r>
              <a:rPr lang="en-US" sz="2000">
                <a:solidFill>
                  <a:srgbClr val="000096"/>
                </a:solidFill>
                <a:highlight>
                  <a:srgbClr val="FFFFFF"/>
                </a:highlight>
              </a:rPr>
              <a:t>&lt;/input&gt;</a:t>
            </a:r>
          </a:p>
        </p:txBody>
      </p:sp>
      <p:sp>
        <p:nvSpPr>
          <p:cNvPr id="2" name="Rectangle: Folded Corner 1">
            <a:extLst>
              <a:ext uri="{FF2B5EF4-FFF2-40B4-BE49-F238E27FC236}">
                <a16:creationId xmlns:a16="http://schemas.microsoft.com/office/drawing/2014/main" id="{E9DE6BFA-F5A2-4C9D-A45B-4E0305EA4324}"/>
              </a:ext>
            </a:extLst>
          </p:cNvPr>
          <p:cNvSpPr/>
          <p:nvPr/>
        </p:nvSpPr>
        <p:spPr>
          <a:xfrm>
            <a:off x="2107767" y="2563034"/>
            <a:ext cx="1410340" cy="118174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Schema</a:t>
            </a:r>
          </a:p>
        </p:txBody>
      </p:sp>
      <p:sp>
        <p:nvSpPr>
          <p:cNvPr id="3" name="TextBox 2">
            <a:extLst>
              <a:ext uri="{FF2B5EF4-FFF2-40B4-BE49-F238E27FC236}">
                <a16:creationId xmlns:a16="http://schemas.microsoft.com/office/drawing/2014/main" id="{CC74DCF1-8D76-4D12-9665-4E221E9DEC50}"/>
              </a:ext>
            </a:extLst>
          </p:cNvPr>
          <p:cNvSpPr txBox="1"/>
          <p:nvPr/>
        </p:nvSpPr>
        <p:spPr>
          <a:xfrm>
            <a:off x="3880635" y="2727586"/>
            <a:ext cx="698461" cy="369332"/>
          </a:xfrm>
          <a:prstGeom prst="rect">
            <a:avLst/>
          </a:prstGeom>
          <a:noFill/>
        </p:spPr>
        <p:txBody>
          <a:bodyPr wrap="none" rtlCol="0">
            <a:spAutoFit/>
          </a:bodyPr>
          <a:lstStyle/>
          <a:p>
            <a:r>
              <a:rPr lang="en-US"/>
              <a:t>parse</a:t>
            </a:r>
          </a:p>
        </p:txBody>
      </p:sp>
      <p:cxnSp>
        <p:nvCxnSpPr>
          <p:cNvPr id="8" name="Straight Arrow Connector 7">
            <a:extLst>
              <a:ext uri="{FF2B5EF4-FFF2-40B4-BE49-F238E27FC236}">
                <a16:creationId xmlns:a16="http://schemas.microsoft.com/office/drawing/2014/main" id="{3693CEB2-835C-4240-A07D-41F404A71867}"/>
              </a:ext>
            </a:extLst>
          </p:cNvPr>
          <p:cNvCxnSpPr/>
          <p:nvPr/>
        </p:nvCxnSpPr>
        <p:spPr>
          <a:xfrm flipH="1" flipV="1">
            <a:off x="4498453" y="1135344"/>
            <a:ext cx="2774196" cy="81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34F419-A7C0-4B93-85E6-E010CBFF9E8F}"/>
              </a:ext>
            </a:extLst>
          </p:cNvPr>
          <p:cNvCxnSpPr>
            <a:cxnSpLocks/>
          </p:cNvCxnSpPr>
          <p:nvPr/>
        </p:nvCxnSpPr>
        <p:spPr>
          <a:xfrm flipH="1" flipV="1">
            <a:off x="6018650" y="1135344"/>
            <a:ext cx="1253999" cy="81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2538A5A-EE3E-498C-A1A7-38C726EB2FE9}"/>
              </a:ext>
            </a:extLst>
          </p:cNvPr>
          <p:cNvSpPr txBox="1"/>
          <p:nvPr/>
        </p:nvSpPr>
        <p:spPr>
          <a:xfrm>
            <a:off x="7257741" y="1954413"/>
            <a:ext cx="4228581" cy="461665"/>
          </a:xfrm>
          <a:prstGeom prst="rect">
            <a:avLst/>
          </a:prstGeom>
          <a:noFill/>
        </p:spPr>
        <p:txBody>
          <a:bodyPr wrap="square" rtlCol="0">
            <a:spAutoFit/>
          </a:bodyPr>
          <a:lstStyle/>
          <a:p>
            <a:r>
              <a:rPr lang="en-US" sz="2400">
                <a:highlight>
                  <a:srgbClr val="FFFF00"/>
                </a:highlight>
              </a:rPr>
              <a:t>These colons are not separators.</a:t>
            </a:r>
          </a:p>
        </p:txBody>
      </p:sp>
      <p:sp>
        <p:nvSpPr>
          <p:cNvPr id="14" name="Footer Placeholder 3">
            <a:extLst>
              <a:ext uri="{FF2B5EF4-FFF2-40B4-BE49-F238E27FC236}">
                <a16:creationId xmlns:a16="http://schemas.microsoft.com/office/drawing/2014/main" id="{F995D190-2396-464D-AE55-18813FE8946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493776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74F30B-F210-4919-B6CF-AF9DECAA4B57}"/>
              </a:ext>
            </a:extLst>
          </p:cNvPr>
          <p:cNvSpPr/>
          <p:nvPr/>
        </p:nvSpPr>
        <p:spPr>
          <a:xfrm>
            <a:off x="3771255" y="829158"/>
            <a:ext cx="4228593" cy="369332"/>
          </a:xfrm>
          <a:prstGeom prst="rect">
            <a:avLst/>
          </a:prstGeom>
          <a:ln>
            <a:solidFill>
              <a:schemeClr val="tx1"/>
            </a:solidFill>
          </a:ln>
        </p:spPr>
        <p:txBody>
          <a:bodyPr wrap="none">
            <a:spAutoFit/>
          </a:bodyPr>
          <a:lstStyle/>
          <a:p>
            <a:r>
              <a:rPr lang="en-US">
                <a:highlight>
                  <a:srgbClr val="FFFFFF"/>
                </a:highlight>
              </a:rPr>
              <a:t>Dear \:Sir: Thank you \:for your \\response.</a:t>
            </a:r>
          </a:p>
        </p:txBody>
      </p:sp>
      <p:sp>
        <p:nvSpPr>
          <p:cNvPr id="7" name="Rectangle 6">
            <a:extLst>
              <a:ext uri="{FF2B5EF4-FFF2-40B4-BE49-F238E27FC236}">
                <a16:creationId xmlns:a16="http://schemas.microsoft.com/office/drawing/2014/main" id="{FF4980F1-7008-4254-8028-AEDCC851001E}"/>
              </a:ext>
            </a:extLst>
          </p:cNvPr>
          <p:cNvSpPr/>
          <p:nvPr/>
        </p:nvSpPr>
        <p:spPr>
          <a:xfrm>
            <a:off x="5129940" y="2867187"/>
            <a:ext cx="1596325" cy="57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9" name="Straight Arrow Connector 8">
            <a:extLst>
              <a:ext uri="{FF2B5EF4-FFF2-40B4-BE49-F238E27FC236}">
                <a16:creationId xmlns:a16="http://schemas.microsoft.com/office/drawing/2014/main" id="{5CA79CB2-E6BC-4043-9D61-3CFD82431A04}"/>
              </a:ext>
            </a:extLst>
          </p:cNvPr>
          <p:cNvCxnSpPr>
            <a:stCxn id="5" idx="2"/>
            <a:endCxn id="7" idx="0"/>
          </p:cNvCxnSpPr>
          <p:nvPr/>
        </p:nvCxnSpPr>
        <p:spPr>
          <a:xfrm>
            <a:off x="5885552" y="1198490"/>
            <a:ext cx="0" cy="1668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EACDAB-B3A0-43CA-AD3D-9CDA2B3C9170}"/>
              </a:ext>
            </a:extLst>
          </p:cNvPr>
          <p:cNvCxnSpPr>
            <a:cxnSpLocks/>
            <a:endCxn id="7" idx="1"/>
          </p:cNvCxnSpPr>
          <p:nvPr/>
        </p:nvCxnSpPr>
        <p:spPr>
          <a:xfrm flipV="1">
            <a:off x="3518113" y="3153906"/>
            <a:ext cx="16118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D0C37F-F065-4328-BBDE-F00CADF71706}"/>
              </a:ext>
            </a:extLst>
          </p:cNvPr>
          <p:cNvCxnSpPr>
            <a:stCxn id="7" idx="2"/>
          </p:cNvCxnSpPr>
          <p:nvPr/>
        </p:nvCxnSpPr>
        <p:spPr>
          <a:xfrm flipH="1">
            <a:off x="5928102" y="3440624"/>
            <a:ext cx="1" cy="1394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48C5C1-9134-449B-98DE-0869EBD0B71D}"/>
              </a:ext>
            </a:extLst>
          </p:cNvPr>
          <p:cNvSpPr/>
          <p:nvPr/>
        </p:nvSpPr>
        <p:spPr>
          <a:xfrm>
            <a:off x="3249481" y="4822603"/>
            <a:ext cx="6028836" cy="1323439"/>
          </a:xfrm>
          <a:prstGeom prst="rect">
            <a:avLst/>
          </a:prstGeom>
          <a:ln>
            <a:solidFill>
              <a:schemeClr val="tx1"/>
            </a:solidFill>
          </a:ln>
        </p:spPr>
        <p:txBody>
          <a:bodyPr wrap="square">
            <a:spAutoFit/>
          </a:bodyPr>
          <a:lstStyle/>
          <a:p>
            <a:r>
              <a:rPr lang="en-US" sz="2000">
                <a:solidFill>
                  <a:srgbClr val="000096"/>
                </a:solidFill>
                <a:highlight>
                  <a:srgbClr val="FFFFFF"/>
                </a:highlight>
              </a:rPr>
              <a:t>&lt;input&gt;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&lt;label&gt;</a:t>
            </a:r>
            <a:r>
              <a:rPr lang="en-US" sz="2000">
                <a:solidFill>
                  <a:srgbClr val="000000"/>
                </a:solidFill>
                <a:highlight>
                  <a:srgbClr val="FFFFFF"/>
                </a:highlight>
              </a:rPr>
              <a:t>Dear :Sir</a:t>
            </a:r>
            <a:r>
              <a:rPr lang="en-US" sz="2000">
                <a:solidFill>
                  <a:srgbClr val="000096"/>
                </a:solidFill>
                <a:highlight>
                  <a:srgbClr val="FFFFFF"/>
                </a:highlight>
              </a:rPr>
              <a:t>&lt;/label&gt;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&lt;message&gt;</a:t>
            </a:r>
            <a:r>
              <a:rPr lang="en-US" sz="2000">
                <a:solidFill>
                  <a:srgbClr val="000000"/>
                </a:solidFill>
                <a:highlight>
                  <a:srgbClr val="FFFFFF"/>
                </a:highlight>
              </a:rPr>
              <a:t> Thank you :for your \response.</a:t>
            </a:r>
            <a:r>
              <a:rPr lang="en-US" sz="2000">
                <a:solidFill>
                  <a:srgbClr val="000096"/>
                </a:solidFill>
                <a:highlight>
                  <a:srgbClr val="FFFFFF"/>
                </a:highlight>
              </a:rPr>
              <a:t>&lt;/message&gt;</a:t>
            </a:r>
            <a:br>
              <a:rPr lang="en-US" sz="2000">
                <a:solidFill>
                  <a:srgbClr val="000000"/>
                </a:solidFill>
                <a:highlight>
                  <a:srgbClr val="FFFFFF"/>
                </a:highlight>
              </a:rPr>
            </a:br>
            <a:r>
              <a:rPr lang="en-US" sz="2000">
                <a:solidFill>
                  <a:srgbClr val="000096"/>
                </a:solidFill>
                <a:highlight>
                  <a:srgbClr val="FFFFFF"/>
                </a:highlight>
              </a:rPr>
              <a:t>&lt;/input&gt;</a:t>
            </a:r>
          </a:p>
        </p:txBody>
      </p:sp>
      <p:sp>
        <p:nvSpPr>
          <p:cNvPr id="2" name="Rectangle: Folded Corner 1">
            <a:extLst>
              <a:ext uri="{FF2B5EF4-FFF2-40B4-BE49-F238E27FC236}">
                <a16:creationId xmlns:a16="http://schemas.microsoft.com/office/drawing/2014/main" id="{E9DE6BFA-F5A2-4C9D-A45B-4E0305EA4324}"/>
              </a:ext>
            </a:extLst>
          </p:cNvPr>
          <p:cNvSpPr/>
          <p:nvPr/>
        </p:nvSpPr>
        <p:spPr>
          <a:xfrm>
            <a:off x="2107767" y="2563034"/>
            <a:ext cx="1410340" cy="118174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Schema</a:t>
            </a:r>
          </a:p>
        </p:txBody>
      </p:sp>
      <p:sp>
        <p:nvSpPr>
          <p:cNvPr id="3" name="TextBox 2">
            <a:extLst>
              <a:ext uri="{FF2B5EF4-FFF2-40B4-BE49-F238E27FC236}">
                <a16:creationId xmlns:a16="http://schemas.microsoft.com/office/drawing/2014/main" id="{CC74DCF1-8D76-4D12-9665-4E221E9DEC50}"/>
              </a:ext>
            </a:extLst>
          </p:cNvPr>
          <p:cNvSpPr txBox="1"/>
          <p:nvPr/>
        </p:nvSpPr>
        <p:spPr>
          <a:xfrm>
            <a:off x="3880635" y="2727586"/>
            <a:ext cx="698461" cy="369332"/>
          </a:xfrm>
          <a:prstGeom prst="rect">
            <a:avLst/>
          </a:prstGeom>
          <a:noFill/>
        </p:spPr>
        <p:txBody>
          <a:bodyPr wrap="none" rtlCol="0">
            <a:spAutoFit/>
          </a:bodyPr>
          <a:lstStyle/>
          <a:p>
            <a:r>
              <a:rPr lang="en-US"/>
              <a:t>parse</a:t>
            </a:r>
          </a:p>
        </p:txBody>
      </p:sp>
      <p:cxnSp>
        <p:nvCxnSpPr>
          <p:cNvPr id="8" name="Straight Arrow Connector 7">
            <a:extLst>
              <a:ext uri="{FF2B5EF4-FFF2-40B4-BE49-F238E27FC236}">
                <a16:creationId xmlns:a16="http://schemas.microsoft.com/office/drawing/2014/main" id="{65B715D7-3A4C-42FC-91D9-4E80EDB28B4D}"/>
              </a:ext>
            </a:extLst>
          </p:cNvPr>
          <p:cNvCxnSpPr/>
          <p:nvPr/>
        </p:nvCxnSpPr>
        <p:spPr>
          <a:xfrm flipH="1" flipV="1">
            <a:off x="6896745" y="1150255"/>
            <a:ext cx="547714" cy="84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94F1A2-ABB9-415A-8201-540B42B047FD}"/>
              </a:ext>
            </a:extLst>
          </p:cNvPr>
          <p:cNvSpPr txBox="1"/>
          <p:nvPr/>
        </p:nvSpPr>
        <p:spPr>
          <a:xfrm>
            <a:off x="7257743" y="1954413"/>
            <a:ext cx="4228594" cy="461665"/>
          </a:xfrm>
          <a:prstGeom prst="rect">
            <a:avLst/>
          </a:prstGeom>
          <a:noFill/>
        </p:spPr>
        <p:txBody>
          <a:bodyPr wrap="square" rtlCol="0">
            <a:spAutoFit/>
          </a:bodyPr>
          <a:lstStyle/>
          <a:p>
            <a:r>
              <a:rPr lang="en-US" sz="2400">
                <a:highlight>
                  <a:srgbClr val="FFFF00"/>
                </a:highlight>
              </a:rPr>
              <a:t>Escape the escape symbol.</a:t>
            </a:r>
          </a:p>
        </p:txBody>
      </p:sp>
      <p:sp>
        <p:nvSpPr>
          <p:cNvPr id="14" name="Footer Placeholder 3">
            <a:extLst>
              <a:ext uri="{FF2B5EF4-FFF2-40B4-BE49-F238E27FC236}">
                <a16:creationId xmlns:a16="http://schemas.microsoft.com/office/drawing/2014/main" id="{5FD387A5-691D-4771-90B1-43B09160F62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011635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4980F1-7008-4254-8028-AEDCC851001E}"/>
              </a:ext>
            </a:extLst>
          </p:cNvPr>
          <p:cNvSpPr/>
          <p:nvPr/>
        </p:nvSpPr>
        <p:spPr>
          <a:xfrm>
            <a:off x="5005953" y="3580110"/>
            <a:ext cx="1596325" cy="57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9" name="Straight Arrow Connector 8">
            <a:extLst>
              <a:ext uri="{FF2B5EF4-FFF2-40B4-BE49-F238E27FC236}">
                <a16:creationId xmlns:a16="http://schemas.microsoft.com/office/drawing/2014/main" id="{5CA79CB2-E6BC-4043-9D61-3CFD82431A04}"/>
              </a:ext>
            </a:extLst>
          </p:cNvPr>
          <p:cNvCxnSpPr>
            <a:endCxn id="7" idx="0"/>
          </p:cNvCxnSpPr>
          <p:nvPr/>
        </p:nvCxnSpPr>
        <p:spPr>
          <a:xfrm>
            <a:off x="5761565" y="1911413"/>
            <a:ext cx="0" cy="1668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EACDAB-B3A0-43CA-AD3D-9CDA2B3C9170}"/>
              </a:ext>
            </a:extLst>
          </p:cNvPr>
          <p:cNvCxnSpPr>
            <a:cxnSpLocks/>
            <a:endCxn id="7" idx="1"/>
          </p:cNvCxnSpPr>
          <p:nvPr/>
        </p:nvCxnSpPr>
        <p:spPr>
          <a:xfrm flipV="1">
            <a:off x="3394126" y="3866829"/>
            <a:ext cx="16118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D0C37F-F065-4328-BBDE-F00CADF71706}"/>
              </a:ext>
            </a:extLst>
          </p:cNvPr>
          <p:cNvCxnSpPr>
            <a:stCxn id="7" idx="2"/>
          </p:cNvCxnSpPr>
          <p:nvPr/>
        </p:nvCxnSpPr>
        <p:spPr>
          <a:xfrm flipH="1">
            <a:off x="5804115" y="4153547"/>
            <a:ext cx="1" cy="1394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Folded Corner 1">
            <a:extLst>
              <a:ext uri="{FF2B5EF4-FFF2-40B4-BE49-F238E27FC236}">
                <a16:creationId xmlns:a16="http://schemas.microsoft.com/office/drawing/2014/main" id="{E9DE6BFA-F5A2-4C9D-A45B-4E0305EA4324}"/>
              </a:ext>
            </a:extLst>
          </p:cNvPr>
          <p:cNvSpPr/>
          <p:nvPr/>
        </p:nvSpPr>
        <p:spPr>
          <a:xfrm>
            <a:off x="1983780" y="3275957"/>
            <a:ext cx="1410340" cy="118174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Schema</a:t>
            </a:r>
          </a:p>
        </p:txBody>
      </p:sp>
      <p:sp>
        <p:nvSpPr>
          <p:cNvPr id="3" name="TextBox 2">
            <a:extLst>
              <a:ext uri="{FF2B5EF4-FFF2-40B4-BE49-F238E27FC236}">
                <a16:creationId xmlns:a16="http://schemas.microsoft.com/office/drawing/2014/main" id="{CC74DCF1-8D76-4D12-9665-4E221E9DEC50}"/>
              </a:ext>
            </a:extLst>
          </p:cNvPr>
          <p:cNvSpPr txBox="1"/>
          <p:nvPr/>
        </p:nvSpPr>
        <p:spPr>
          <a:xfrm>
            <a:off x="3756648" y="3440509"/>
            <a:ext cx="942117" cy="369332"/>
          </a:xfrm>
          <a:prstGeom prst="rect">
            <a:avLst/>
          </a:prstGeom>
          <a:noFill/>
        </p:spPr>
        <p:txBody>
          <a:bodyPr wrap="none" rtlCol="0">
            <a:spAutoFit/>
          </a:bodyPr>
          <a:lstStyle/>
          <a:p>
            <a:r>
              <a:rPr lang="en-US"/>
              <a:t>unparse</a:t>
            </a:r>
          </a:p>
        </p:txBody>
      </p:sp>
      <p:sp>
        <p:nvSpPr>
          <p:cNvPr id="12" name="Rectangle 11">
            <a:extLst>
              <a:ext uri="{FF2B5EF4-FFF2-40B4-BE49-F238E27FC236}">
                <a16:creationId xmlns:a16="http://schemas.microsoft.com/office/drawing/2014/main" id="{41D9CA62-E14F-471B-A553-75E161649C59}"/>
              </a:ext>
            </a:extLst>
          </p:cNvPr>
          <p:cNvSpPr/>
          <p:nvPr/>
        </p:nvSpPr>
        <p:spPr>
          <a:xfrm>
            <a:off x="3857716" y="5548394"/>
            <a:ext cx="4228593" cy="369332"/>
          </a:xfrm>
          <a:prstGeom prst="rect">
            <a:avLst/>
          </a:prstGeom>
          <a:ln>
            <a:solidFill>
              <a:schemeClr val="tx1"/>
            </a:solidFill>
          </a:ln>
        </p:spPr>
        <p:txBody>
          <a:bodyPr wrap="none">
            <a:spAutoFit/>
          </a:bodyPr>
          <a:lstStyle/>
          <a:p>
            <a:r>
              <a:rPr lang="en-US">
                <a:highlight>
                  <a:srgbClr val="FFFFFF"/>
                </a:highlight>
              </a:rPr>
              <a:t>Dear \:Sir: Thank you \:for your \\response.</a:t>
            </a:r>
          </a:p>
        </p:txBody>
      </p:sp>
      <p:sp>
        <p:nvSpPr>
          <p:cNvPr id="14" name="Rectangle 13">
            <a:extLst>
              <a:ext uri="{FF2B5EF4-FFF2-40B4-BE49-F238E27FC236}">
                <a16:creationId xmlns:a16="http://schemas.microsoft.com/office/drawing/2014/main" id="{2B3C871B-5DCC-4320-A816-820DEFEE1ED4}"/>
              </a:ext>
            </a:extLst>
          </p:cNvPr>
          <p:cNvSpPr/>
          <p:nvPr/>
        </p:nvSpPr>
        <p:spPr>
          <a:xfrm>
            <a:off x="2957595" y="568190"/>
            <a:ext cx="6028836" cy="1323439"/>
          </a:xfrm>
          <a:prstGeom prst="rect">
            <a:avLst/>
          </a:prstGeom>
          <a:ln>
            <a:solidFill>
              <a:schemeClr val="tx1"/>
            </a:solidFill>
          </a:ln>
        </p:spPr>
        <p:txBody>
          <a:bodyPr wrap="square">
            <a:spAutoFit/>
          </a:bodyPr>
          <a:lstStyle/>
          <a:p>
            <a:r>
              <a:rPr lang="en-US" sz="2000">
                <a:solidFill>
                  <a:srgbClr val="000096"/>
                </a:solidFill>
                <a:highlight>
                  <a:srgbClr val="FFFFFF"/>
                </a:highlight>
              </a:rPr>
              <a:t>&lt;input&gt;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&lt;label&gt;</a:t>
            </a:r>
            <a:r>
              <a:rPr lang="en-US" sz="2000">
                <a:solidFill>
                  <a:srgbClr val="000000"/>
                </a:solidFill>
                <a:highlight>
                  <a:srgbClr val="FFFFFF"/>
                </a:highlight>
              </a:rPr>
              <a:t>Dear :Sir</a:t>
            </a:r>
            <a:r>
              <a:rPr lang="en-US" sz="2000">
                <a:solidFill>
                  <a:srgbClr val="000096"/>
                </a:solidFill>
                <a:highlight>
                  <a:srgbClr val="FFFFFF"/>
                </a:highlight>
              </a:rPr>
              <a:t>&lt;/label&gt;</a:t>
            </a:r>
            <a:br>
              <a:rPr lang="en-US" sz="2000">
                <a:solidFill>
                  <a:srgbClr val="000000"/>
                </a:solidFill>
                <a:highlight>
                  <a:srgbClr val="FFFFFF"/>
                </a:highlight>
              </a:rPr>
            </a:br>
            <a:r>
              <a:rPr lang="en-US" sz="2000">
                <a:solidFill>
                  <a:srgbClr val="000000"/>
                </a:solidFill>
                <a:highlight>
                  <a:srgbClr val="FFFFFF"/>
                </a:highlight>
              </a:rPr>
              <a:t>  </a:t>
            </a:r>
            <a:r>
              <a:rPr lang="en-US" sz="2000">
                <a:solidFill>
                  <a:srgbClr val="000096"/>
                </a:solidFill>
                <a:highlight>
                  <a:srgbClr val="FFFFFF"/>
                </a:highlight>
              </a:rPr>
              <a:t>&lt;message&gt;</a:t>
            </a:r>
            <a:r>
              <a:rPr lang="en-US" sz="2000">
                <a:solidFill>
                  <a:srgbClr val="000000"/>
                </a:solidFill>
                <a:highlight>
                  <a:srgbClr val="FFFFFF"/>
                </a:highlight>
              </a:rPr>
              <a:t> Thank you :for your \response.</a:t>
            </a:r>
            <a:r>
              <a:rPr lang="en-US" sz="2000">
                <a:solidFill>
                  <a:srgbClr val="000096"/>
                </a:solidFill>
                <a:highlight>
                  <a:srgbClr val="FFFFFF"/>
                </a:highlight>
              </a:rPr>
              <a:t>&lt;/message&gt;</a:t>
            </a:r>
            <a:br>
              <a:rPr lang="en-US" sz="2000">
                <a:solidFill>
                  <a:srgbClr val="000000"/>
                </a:solidFill>
                <a:highlight>
                  <a:srgbClr val="FFFFFF"/>
                </a:highlight>
              </a:rPr>
            </a:br>
            <a:r>
              <a:rPr lang="en-US" sz="2000">
                <a:solidFill>
                  <a:srgbClr val="000096"/>
                </a:solidFill>
                <a:highlight>
                  <a:srgbClr val="FFFFFF"/>
                </a:highlight>
              </a:rPr>
              <a:t>&lt;/input&gt;</a:t>
            </a:r>
          </a:p>
        </p:txBody>
      </p:sp>
      <p:sp>
        <p:nvSpPr>
          <p:cNvPr id="15" name="Footer Placeholder 3">
            <a:extLst>
              <a:ext uri="{FF2B5EF4-FFF2-40B4-BE49-F238E27FC236}">
                <a16:creationId xmlns:a16="http://schemas.microsoft.com/office/drawing/2014/main" id="{31294789-DB4B-44E2-8DDC-51B56B1ADBE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807980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CD412-3465-48DC-BA59-15482147E0F1}"/>
              </a:ext>
            </a:extLst>
          </p:cNvPr>
          <p:cNvSpPr>
            <a:spLocks noGrp="1"/>
          </p:cNvSpPr>
          <p:nvPr>
            <p:ph type="title"/>
          </p:nvPr>
        </p:nvSpPr>
        <p:spPr/>
        <p:txBody>
          <a:bodyPr/>
          <a:lstStyle/>
          <a:p>
            <a:r>
              <a:rPr lang="en-US"/>
              <a:t>DFDL properties that describe how data is escaped</a:t>
            </a:r>
          </a:p>
        </p:txBody>
      </p:sp>
      <p:sp>
        <p:nvSpPr>
          <p:cNvPr id="15" name="Rectangle 14">
            <a:extLst>
              <a:ext uri="{FF2B5EF4-FFF2-40B4-BE49-F238E27FC236}">
                <a16:creationId xmlns:a16="http://schemas.microsoft.com/office/drawing/2014/main" id="{20F0EBDD-B87D-4B88-B6CA-AE5BB0C90539}"/>
              </a:ext>
            </a:extLst>
          </p:cNvPr>
          <p:cNvSpPr/>
          <p:nvPr/>
        </p:nvSpPr>
        <p:spPr>
          <a:xfrm>
            <a:off x="2810590" y="2216010"/>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"Backslash"</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9" name="Rectangle 8">
            <a:extLst>
              <a:ext uri="{FF2B5EF4-FFF2-40B4-BE49-F238E27FC236}">
                <a16:creationId xmlns:a16="http://schemas.microsoft.com/office/drawing/2014/main" id="{DF5A5A1A-D8F1-4D62-87C4-8352714D1285}"/>
              </a:ext>
            </a:extLst>
          </p:cNvPr>
          <p:cNvSpPr/>
          <p:nvPr/>
        </p:nvSpPr>
        <p:spPr>
          <a:xfrm>
            <a:off x="3208150" y="2721697"/>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7813AAFF-BBC0-4323-8E8F-44C294CBF72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059566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CFEC79C1-5677-4D59-8B3E-7E42C23016A3}"/>
              </a:ext>
            </a:extLst>
          </p:cNvPr>
          <p:cNvCxnSpPr>
            <a:cxnSpLocks/>
          </p:cNvCxnSpPr>
          <p:nvPr/>
        </p:nvCxnSpPr>
        <p:spPr>
          <a:xfrm flipV="1">
            <a:off x="6354305" y="1534333"/>
            <a:ext cx="2743200" cy="247972"/>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12E893-C3ED-41DF-B2FB-534EC3994439}"/>
              </a:ext>
            </a:extLst>
          </p:cNvPr>
          <p:cNvSpPr txBox="1"/>
          <p:nvPr/>
        </p:nvSpPr>
        <p:spPr>
          <a:xfrm>
            <a:off x="9066509" y="1318355"/>
            <a:ext cx="2092270" cy="3970318"/>
          </a:xfrm>
          <a:prstGeom prst="rect">
            <a:avLst/>
          </a:prstGeom>
          <a:noFill/>
        </p:spPr>
        <p:txBody>
          <a:bodyPr wrap="square" rtlCol="0">
            <a:spAutoFit/>
          </a:bodyPr>
          <a:lstStyle/>
          <a:p>
            <a:r>
              <a:rPr lang="en-US"/>
              <a:t>A </a:t>
            </a:r>
            <a:r>
              <a:rPr lang="en-US" u="sng"/>
              <a:t>character</a:t>
            </a:r>
            <a:r>
              <a:rPr lang="en-US"/>
              <a:t> is being escaped (not a string). The other value that you can assign to escapeKind is "escapeBlock". In that case you would also have escapeBlockStart and escapeBlockEnd. We’ll see those later.</a:t>
            </a:r>
          </a:p>
        </p:txBody>
      </p:sp>
      <p:sp>
        <p:nvSpPr>
          <p:cNvPr id="7" name="Rectangle 6">
            <a:extLst>
              <a:ext uri="{FF2B5EF4-FFF2-40B4-BE49-F238E27FC236}">
                <a16:creationId xmlns:a16="http://schemas.microsoft.com/office/drawing/2014/main" id="{D4A1A932-7A2A-47C1-B961-401F8B675743}"/>
              </a:ext>
            </a:extLst>
          </p:cNvPr>
          <p:cNvSpPr/>
          <p:nvPr/>
        </p:nvSpPr>
        <p:spPr>
          <a:xfrm>
            <a:off x="2888081" y="619684"/>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"Backslash"</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10" name="Rectangle 9">
            <a:extLst>
              <a:ext uri="{FF2B5EF4-FFF2-40B4-BE49-F238E27FC236}">
                <a16:creationId xmlns:a16="http://schemas.microsoft.com/office/drawing/2014/main" id="{EB02ADDD-8E52-43A3-90E5-1F4FA7603EBC}"/>
              </a:ext>
            </a:extLst>
          </p:cNvPr>
          <p:cNvSpPr/>
          <p:nvPr/>
        </p:nvSpPr>
        <p:spPr>
          <a:xfrm>
            <a:off x="3285641" y="1125371"/>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E805B136-8D6C-4A01-B00E-4B09D65638A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304722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12E893-C3ED-41DF-B2FB-534EC3994439}"/>
              </a:ext>
            </a:extLst>
          </p:cNvPr>
          <p:cNvSpPr txBox="1"/>
          <p:nvPr/>
        </p:nvSpPr>
        <p:spPr>
          <a:xfrm>
            <a:off x="9066509" y="1318355"/>
            <a:ext cx="2092270" cy="646331"/>
          </a:xfrm>
          <a:prstGeom prst="rect">
            <a:avLst/>
          </a:prstGeom>
          <a:noFill/>
        </p:spPr>
        <p:txBody>
          <a:bodyPr wrap="square" rtlCol="0">
            <a:spAutoFit/>
          </a:bodyPr>
          <a:lstStyle/>
          <a:p>
            <a:r>
              <a:rPr lang="en-US"/>
              <a:t>The backslash is the escape character.</a:t>
            </a:r>
          </a:p>
        </p:txBody>
      </p:sp>
      <p:sp>
        <p:nvSpPr>
          <p:cNvPr id="11" name="Footer Placeholder 3">
            <a:extLst>
              <a:ext uri="{FF2B5EF4-FFF2-40B4-BE49-F238E27FC236}">
                <a16:creationId xmlns:a16="http://schemas.microsoft.com/office/drawing/2014/main" id="{F2D35666-3955-48DD-ADDD-149A1A5CA78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cxnSp>
        <p:nvCxnSpPr>
          <p:cNvPr id="12" name="Straight Arrow Connector 11">
            <a:extLst>
              <a:ext uri="{FF2B5EF4-FFF2-40B4-BE49-F238E27FC236}">
                <a16:creationId xmlns:a16="http://schemas.microsoft.com/office/drawing/2014/main" id="{986B14FC-E525-43B9-82AA-BC0D7CDA7F71}"/>
              </a:ext>
            </a:extLst>
          </p:cNvPr>
          <p:cNvCxnSpPr>
            <a:cxnSpLocks/>
          </p:cNvCxnSpPr>
          <p:nvPr/>
        </p:nvCxnSpPr>
        <p:spPr>
          <a:xfrm flipV="1">
            <a:off x="5579390" y="1534333"/>
            <a:ext cx="3518115" cy="430353"/>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6952C1-5306-409A-A427-9705A3FFB9D2}"/>
              </a:ext>
            </a:extLst>
          </p:cNvPr>
          <p:cNvSpPr/>
          <p:nvPr/>
        </p:nvSpPr>
        <p:spPr>
          <a:xfrm>
            <a:off x="2888081" y="619684"/>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"Backslash"</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14" name="Rectangle 13">
            <a:extLst>
              <a:ext uri="{FF2B5EF4-FFF2-40B4-BE49-F238E27FC236}">
                <a16:creationId xmlns:a16="http://schemas.microsoft.com/office/drawing/2014/main" id="{A544976D-019E-4C06-A2C7-A65540CA5A00}"/>
              </a:ext>
            </a:extLst>
          </p:cNvPr>
          <p:cNvSpPr/>
          <p:nvPr/>
        </p:nvSpPr>
        <p:spPr>
          <a:xfrm>
            <a:off x="3285641" y="1125371"/>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9038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CFEC79C1-5677-4D59-8B3E-7E42C23016A3}"/>
              </a:ext>
            </a:extLst>
          </p:cNvPr>
          <p:cNvCxnSpPr>
            <a:cxnSpLocks/>
          </p:cNvCxnSpPr>
          <p:nvPr/>
        </p:nvCxnSpPr>
        <p:spPr>
          <a:xfrm flipV="1">
            <a:off x="6096000" y="1796003"/>
            <a:ext cx="3500237" cy="451251"/>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12E893-C3ED-41DF-B2FB-534EC3994439}"/>
              </a:ext>
            </a:extLst>
          </p:cNvPr>
          <p:cNvSpPr txBox="1"/>
          <p:nvPr/>
        </p:nvSpPr>
        <p:spPr>
          <a:xfrm>
            <a:off x="9536393" y="1566322"/>
            <a:ext cx="2092270" cy="923330"/>
          </a:xfrm>
          <a:prstGeom prst="rect">
            <a:avLst/>
          </a:prstGeom>
          <a:noFill/>
        </p:spPr>
        <p:txBody>
          <a:bodyPr wrap="square" rtlCol="0">
            <a:spAutoFit/>
          </a:bodyPr>
          <a:lstStyle/>
          <a:p>
            <a:r>
              <a:rPr lang="en-US"/>
              <a:t>The backslash is used to escape the escape character.</a:t>
            </a:r>
          </a:p>
        </p:txBody>
      </p:sp>
      <p:sp>
        <p:nvSpPr>
          <p:cNvPr id="11" name="Footer Placeholder 3">
            <a:extLst>
              <a:ext uri="{FF2B5EF4-FFF2-40B4-BE49-F238E27FC236}">
                <a16:creationId xmlns:a16="http://schemas.microsoft.com/office/drawing/2014/main" id="{9F8375C0-FB9A-497B-BA99-8CEF0ACE1B3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62794CAE-BC66-40F3-B963-966CAD509B19}"/>
              </a:ext>
            </a:extLst>
          </p:cNvPr>
          <p:cNvSpPr/>
          <p:nvPr/>
        </p:nvSpPr>
        <p:spPr>
          <a:xfrm>
            <a:off x="2888081" y="619684"/>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"Backslash"</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14" name="Rectangle 13">
            <a:extLst>
              <a:ext uri="{FF2B5EF4-FFF2-40B4-BE49-F238E27FC236}">
                <a16:creationId xmlns:a16="http://schemas.microsoft.com/office/drawing/2014/main" id="{1C8D528F-24E0-4184-952F-1A56F6A45FEF}"/>
              </a:ext>
            </a:extLst>
          </p:cNvPr>
          <p:cNvSpPr/>
          <p:nvPr/>
        </p:nvSpPr>
        <p:spPr>
          <a:xfrm>
            <a:off x="3285641" y="1125371"/>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6493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CFEC79C1-5677-4D59-8B3E-7E42C23016A3}"/>
              </a:ext>
            </a:extLst>
          </p:cNvPr>
          <p:cNvCxnSpPr>
            <a:cxnSpLocks/>
          </p:cNvCxnSpPr>
          <p:nvPr/>
        </p:nvCxnSpPr>
        <p:spPr>
          <a:xfrm flipV="1">
            <a:off x="6230319" y="1991949"/>
            <a:ext cx="3365918" cy="472282"/>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12E893-C3ED-41DF-B2FB-534EC3994439}"/>
              </a:ext>
            </a:extLst>
          </p:cNvPr>
          <p:cNvSpPr txBox="1"/>
          <p:nvPr/>
        </p:nvSpPr>
        <p:spPr>
          <a:xfrm>
            <a:off x="9596237" y="1746770"/>
            <a:ext cx="2092270" cy="3139321"/>
          </a:xfrm>
          <a:prstGeom prst="rect">
            <a:avLst/>
          </a:prstGeom>
          <a:noFill/>
        </p:spPr>
        <p:txBody>
          <a:bodyPr wrap="square" rtlCol="0">
            <a:spAutoFit/>
          </a:bodyPr>
          <a:lstStyle/>
          <a:p>
            <a:r>
              <a:rPr lang="en-US"/>
              <a:t>A whitespace separated list of single characters that must be escaped in addition to the in-scope delimiters. If there are no extra characters to escape the property should be set to "".</a:t>
            </a:r>
          </a:p>
        </p:txBody>
      </p:sp>
      <p:sp>
        <p:nvSpPr>
          <p:cNvPr id="2" name="Rectangle 1">
            <a:extLst>
              <a:ext uri="{FF2B5EF4-FFF2-40B4-BE49-F238E27FC236}">
                <a16:creationId xmlns:a16="http://schemas.microsoft.com/office/drawing/2014/main" id="{847A111E-C3BE-4D93-B35E-4678B1F1E747}"/>
              </a:ext>
            </a:extLst>
          </p:cNvPr>
          <p:cNvSpPr/>
          <p:nvPr/>
        </p:nvSpPr>
        <p:spPr>
          <a:xfrm>
            <a:off x="8929374" y="4952259"/>
            <a:ext cx="2895834" cy="646331"/>
          </a:xfrm>
          <a:prstGeom prst="rect">
            <a:avLst/>
          </a:prstGeom>
          <a:solidFill>
            <a:srgbClr val="FFFF00"/>
          </a:solidFill>
        </p:spPr>
        <p:txBody>
          <a:bodyPr wrap="square">
            <a:spAutoFit/>
          </a:bodyPr>
          <a:lstStyle/>
          <a:p>
            <a:r>
              <a:rPr lang="en-US"/>
              <a:t>We’ll see a good use case for this in a few slides.</a:t>
            </a:r>
          </a:p>
        </p:txBody>
      </p:sp>
      <p:sp>
        <p:nvSpPr>
          <p:cNvPr id="11" name="Footer Placeholder 3">
            <a:extLst>
              <a:ext uri="{FF2B5EF4-FFF2-40B4-BE49-F238E27FC236}">
                <a16:creationId xmlns:a16="http://schemas.microsoft.com/office/drawing/2014/main" id="{07937E5B-9C8D-4E6D-BBA7-B7391F3549A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AE9A5A1D-0BC6-43DF-A5D6-1338C32C977F}"/>
              </a:ext>
            </a:extLst>
          </p:cNvPr>
          <p:cNvSpPr/>
          <p:nvPr/>
        </p:nvSpPr>
        <p:spPr>
          <a:xfrm>
            <a:off x="2888081" y="619684"/>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"Backslash"</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14" name="Rectangle 13">
            <a:extLst>
              <a:ext uri="{FF2B5EF4-FFF2-40B4-BE49-F238E27FC236}">
                <a16:creationId xmlns:a16="http://schemas.microsoft.com/office/drawing/2014/main" id="{BD43DE6B-A250-45B2-8802-BD106DCF0D50}"/>
              </a:ext>
            </a:extLst>
          </p:cNvPr>
          <p:cNvSpPr/>
          <p:nvPr/>
        </p:nvSpPr>
        <p:spPr>
          <a:xfrm>
            <a:off x="3285641" y="1125371"/>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2597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12E893-C3ED-41DF-B2FB-534EC3994439}"/>
              </a:ext>
            </a:extLst>
          </p:cNvPr>
          <p:cNvSpPr txBox="1"/>
          <p:nvPr/>
        </p:nvSpPr>
        <p:spPr>
          <a:xfrm>
            <a:off x="9020014" y="1993964"/>
            <a:ext cx="2991865" cy="1200329"/>
          </a:xfrm>
          <a:prstGeom prst="rect">
            <a:avLst/>
          </a:prstGeom>
          <a:noFill/>
        </p:spPr>
        <p:txBody>
          <a:bodyPr wrap="square" rtlCol="0">
            <a:spAutoFit/>
          </a:bodyPr>
          <a:lstStyle/>
          <a:p>
            <a:r>
              <a:rPr lang="en-US"/>
              <a:t>This collection of DFDL properties describes how characters in the input are escaped.</a:t>
            </a:r>
          </a:p>
        </p:txBody>
      </p:sp>
      <p:cxnSp>
        <p:nvCxnSpPr>
          <p:cNvPr id="5" name="Straight Arrow Connector 4">
            <a:extLst>
              <a:ext uri="{FF2B5EF4-FFF2-40B4-BE49-F238E27FC236}">
                <a16:creationId xmlns:a16="http://schemas.microsoft.com/office/drawing/2014/main" id="{3C3D294C-73F0-418F-8BFE-2DC34CB1398B}"/>
              </a:ext>
            </a:extLst>
          </p:cNvPr>
          <p:cNvCxnSpPr>
            <a:cxnSpLocks/>
            <a:stCxn id="9" idx="1"/>
          </p:cNvCxnSpPr>
          <p:nvPr/>
        </p:nvCxnSpPr>
        <p:spPr>
          <a:xfrm flipH="1" flipV="1">
            <a:off x="6478292" y="2406317"/>
            <a:ext cx="2541722" cy="18781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C2FC9C5C-5AF4-4696-9D16-433118C7A2E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B84BBB9B-F8FA-4BBD-AE80-0D5D3397FE93}"/>
              </a:ext>
            </a:extLst>
          </p:cNvPr>
          <p:cNvSpPr/>
          <p:nvPr/>
        </p:nvSpPr>
        <p:spPr>
          <a:xfrm>
            <a:off x="2888081" y="619684"/>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"Backslash"</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12" name="Rectangle 11">
            <a:extLst>
              <a:ext uri="{FF2B5EF4-FFF2-40B4-BE49-F238E27FC236}">
                <a16:creationId xmlns:a16="http://schemas.microsoft.com/office/drawing/2014/main" id="{A81230E1-084B-4954-93B1-DA150AAE6CD9}"/>
              </a:ext>
            </a:extLst>
          </p:cNvPr>
          <p:cNvSpPr/>
          <p:nvPr/>
        </p:nvSpPr>
        <p:spPr>
          <a:xfrm>
            <a:off x="3285641" y="1125371"/>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43686B-7335-4E60-9762-B1EF628DC5A5}"/>
              </a:ext>
            </a:extLst>
          </p:cNvPr>
          <p:cNvSpPr/>
          <p:nvPr/>
        </p:nvSpPr>
        <p:spPr>
          <a:xfrm>
            <a:off x="3626603" y="1642820"/>
            <a:ext cx="2681207" cy="951309"/>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0403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12E893-C3ED-41DF-B2FB-534EC3994439}"/>
              </a:ext>
            </a:extLst>
          </p:cNvPr>
          <p:cNvSpPr txBox="1"/>
          <p:nvPr/>
        </p:nvSpPr>
        <p:spPr>
          <a:xfrm>
            <a:off x="9046514" y="1094375"/>
            <a:ext cx="2991865" cy="646331"/>
          </a:xfrm>
          <a:prstGeom prst="rect">
            <a:avLst/>
          </a:prstGeom>
          <a:noFill/>
        </p:spPr>
        <p:txBody>
          <a:bodyPr wrap="square" rtlCol="0">
            <a:spAutoFit/>
          </a:bodyPr>
          <a:lstStyle/>
          <a:p>
            <a:r>
              <a:rPr lang="en-US"/>
              <a:t>Name this collection of DFDL properties.</a:t>
            </a:r>
          </a:p>
        </p:txBody>
      </p:sp>
      <p:cxnSp>
        <p:nvCxnSpPr>
          <p:cNvPr id="5" name="Straight Arrow Connector 4">
            <a:extLst>
              <a:ext uri="{FF2B5EF4-FFF2-40B4-BE49-F238E27FC236}">
                <a16:creationId xmlns:a16="http://schemas.microsoft.com/office/drawing/2014/main" id="{3C3D294C-73F0-418F-8BFE-2DC34CB1398B}"/>
              </a:ext>
            </a:extLst>
          </p:cNvPr>
          <p:cNvCxnSpPr>
            <a:cxnSpLocks/>
          </p:cNvCxnSpPr>
          <p:nvPr/>
        </p:nvCxnSpPr>
        <p:spPr>
          <a:xfrm flipH="1">
            <a:off x="7222211" y="1273110"/>
            <a:ext cx="1828799"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C2FC9C5C-5AF4-4696-9D16-433118C7A2E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B84BBB9B-F8FA-4BBD-AE80-0D5D3397FE93}"/>
              </a:ext>
            </a:extLst>
          </p:cNvPr>
          <p:cNvSpPr/>
          <p:nvPr/>
        </p:nvSpPr>
        <p:spPr>
          <a:xfrm>
            <a:off x="2888081" y="619684"/>
            <a:ext cx="5833429" cy="3046988"/>
          </a:xfrm>
          <a:prstGeom prst="rect">
            <a:avLst/>
          </a:prstGeom>
          <a:ln>
            <a:solidFill>
              <a:schemeClr val="tx1"/>
            </a:solidFill>
          </a:ln>
        </p:spPr>
        <p:txBody>
          <a:bodyPr wrap="square">
            <a:spAutoFit/>
          </a:bodyPr>
          <a:lstStyle/>
          <a:p>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993300"/>
                </a:solidFill>
                <a:highlight>
                  <a:srgbClr val="FFFF00"/>
                </a:highlight>
              </a:rPr>
              <a:t>Backslash</a:t>
            </a:r>
            <a:r>
              <a:rPr lang="en-US" sz="1600">
                <a:solidFill>
                  <a:srgbClr val="993300"/>
                </a:solidFill>
                <a:highlight>
                  <a:srgbClr val="FFFFFF"/>
                </a:highlight>
              </a:rPr>
              <a: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&lt;dfdl:escapeScheme</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escapeKind</a:t>
            </a:r>
            <a:r>
              <a:rPr lang="en-US" sz="1600">
                <a:solidFill>
                  <a:srgbClr val="FF8040"/>
                </a:solidFill>
                <a:highlight>
                  <a:srgbClr val="FFFFFF"/>
                </a:highlight>
              </a:rPr>
              <a:t>=</a:t>
            </a:r>
            <a:r>
              <a:rPr lang="en-US" sz="1600">
                <a:solidFill>
                  <a:srgbClr val="993300"/>
                </a:solidFill>
                <a:highlight>
                  <a:srgbClr val="FFFFFF"/>
                </a:highlight>
              </a:rPr>
              <a:t>"escapeCharacter"</a:t>
            </a:r>
            <a:br>
              <a:rPr lang="en-US" sz="1600">
                <a:solidFill>
                  <a:srgbClr val="000000"/>
                </a:solidFill>
                <a:highlight>
                  <a:srgbClr val="FFFFFF"/>
                </a:highlight>
              </a:rPr>
            </a:br>
            <a:r>
              <a:rPr lang="en-US" sz="1600">
                <a:solidFill>
                  <a:srgbClr val="F5844C"/>
                </a:solidFill>
                <a:highlight>
                  <a:srgbClr val="FFFFFF"/>
                </a:highlight>
              </a:rPr>
              <a:t>                escapeCharacter</a:t>
            </a:r>
            <a:r>
              <a:rPr lang="en-US" sz="1600">
                <a:solidFill>
                  <a:srgbClr val="FF8040"/>
                </a:solidFill>
                <a:highlight>
                  <a:srgbClr val="FFFFFF"/>
                </a:highlight>
              </a:rPr>
              <a:t>=</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escapeEscapeCharacter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br>
              <a:rPr lang="en-US" sz="1600">
                <a:solidFill>
                  <a:srgbClr val="000000"/>
                </a:solidFill>
                <a:highlight>
                  <a:srgbClr val="FFFFFF"/>
                </a:highlight>
              </a:rPr>
            </a:br>
            <a:r>
              <a:rPr lang="en-US" sz="1600">
                <a:solidFill>
                  <a:srgbClr val="F5844C"/>
                </a:solidFill>
                <a:highlight>
                  <a:srgbClr val="FFFFFF"/>
                </a:highlight>
              </a:rPr>
              <a:t>                extraEscapedCharacters</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&lt;/dfdl:defineEscapeScheme&gt;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&lt;dfdl:format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"default-dfdl-properties"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3296"/>
                </a:solidFill>
                <a:highlight>
                  <a:srgbClr val="FFFFFF"/>
                </a:highlight>
              </a:rPr>
              <a:t>&lt;/xs:annotation&gt;</a:t>
            </a:r>
          </a:p>
        </p:txBody>
      </p:sp>
      <p:sp>
        <p:nvSpPr>
          <p:cNvPr id="12" name="Rectangle 11">
            <a:extLst>
              <a:ext uri="{FF2B5EF4-FFF2-40B4-BE49-F238E27FC236}">
                <a16:creationId xmlns:a16="http://schemas.microsoft.com/office/drawing/2014/main" id="{A81230E1-084B-4954-93B1-DA150AAE6CD9}"/>
              </a:ext>
            </a:extLst>
          </p:cNvPr>
          <p:cNvSpPr/>
          <p:nvPr/>
        </p:nvSpPr>
        <p:spPr>
          <a:xfrm>
            <a:off x="3285641" y="1125371"/>
            <a:ext cx="4023667" cy="1726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64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A279-EBD5-4B6A-854F-E99185E5DC2B}"/>
              </a:ext>
            </a:extLst>
          </p:cNvPr>
          <p:cNvSpPr>
            <a:spLocks noGrp="1"/>
          </p:cNvSpPr>
          <p:nvPr>
            <p:ph type="title"/>
          </p:nvPr>
        </p:nvSpPr>
        <p:spPr/>
        <p:txBody>
          <a:bodyPr/>
          <a:lstStyle/>
          <a:p>
            <a:r>
              <a:rPr lang="en-US"/>
              <a:t>What is a DFDL processor?</a:t>
            </a:r>
          </a:p>
        </p:txBody>
      </p:sp>
      <p:sp>
        <p:nvSpPr>
          <p:cNvPr id="3" name="Content Placeholder 2">
            <a:extLst>
              <a:ext uri="{FF2B5EF4-FFF2-40B4-BE49-F238E27FC236}">
                <a16:creationId xmlns:a16="http://schemas.microsoft.com/office/drawing/2014/main" id="{447A3C75-8FA8-4831-8BBB-B0F8BB07E010}"/>
              </a:ext>
            </a:extLst>
          </p:cNvPr>
          <p:cNvSpPr>
            <a:spLocks noGrp="1"/>
          </p:cNvSpPr>
          <p:nvPr>
            <p:ph idx="1"/>
          </p:nvPr>
        </p:nvSpPr>
        <p:spPr>
          <a:xfrm>
            <a:off x="616449" y="1371601"/>
            <a:ext cx="11236720" cy="2057399"/>
          </a:xfrm>
        </p:spPr>
        <p:txBody>
          <a:bodyPr/>
          <a:lstStyle/>
          <a:p>
            <a:pPr>
              <a:lnSpc>
                <a:spcPts val="3000"/>
              </a:lnSpc>
              <a:spcAft>
                <a:spcPts val="1200"/>
              </a:spcAft>
            </a:pPr>
            <a:r>
              <a:rPr lang="en-US"/>
              <a:t>A DFDL processor is a tool that understands the DFDL language.</a:t>
            </a:r>
          </a:p>
          <a:p>
            <a:pPr>
              <a:lnSpc>
                <a:spcPts val="3000"/>
              </a:lnSpc>
              <a:spcAft>
                <a:spcPts val="1200"/>
              </a:spcAft>
            </a:pPr>
            <a:r>
              <a:rPr lang="en-US"/>
              <a:t>A DFDL processor converts data that is in a less desirable representation to a representation that is more usable. The DFDL processor does the converting by using the description of the data format in a DFDL document.</a:t>
            </a:r>
          </a:p>
        </p:txBody>
      </p:sp>
      <p:sp>
        <p:nvSpPr>
          <p:cNvPr id="4" name="Footer Placeholder 3">
            <a:extLst>
              <a:ext uri="{FF2B5EF4-FFF2-40B4-BE49-F238E27FC236}">
                <a16:creationId xmlns:a16="http://schemas.microsoft.com/office/drawing/2014/main" id="{E2C64BDF-3744-44C2-97BA-ABE5CEF7F65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Rectangle: Folded Corner 5">
            <a:extLst>
              <a:ext uri="{FF2B5EF4-FFF2-40B4-BE49-F238E27FC236}">
                <a16:creationId xmlns:a16="http://schemas.microsoft.com/office/drawing/2014/main" id="{C2938508-DB42-467E-98D7-3DB2B94DD628}"/>
              </a:ext>
            </a:extLst>
          </p:cNvPr>
          <p:cNvSpPr/>
          <p:nvPr/>
        </p:nvSpPr>
        <p:spPr>
          <a:xfrm>
            <a:off x="1037970" y="3552984"/>
            <a:ext cx="2065764" cy="126637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a:p>
            <a:pPr algn="ctr"/>
            <a:r>
              <a:rPr lang="en-US" b="1">
                <a:solidFill>
                  <a:schemeClr val="tx1"/>
                </a:solidFill>
              </a:rPr>
              <a:t>(less desirable representation)</a:t>
            </a:r>
          </a:p>
        </p:txBody>
      </p:sp>
      <p:sp>
        <p:nvSpPr>
          <p:cNvPr id="7" name="Rectangle 6">
            <a:extLst>
              <a:ext uri="{FF2B5EF4-FFF2-40B4-BE49-F238E27FC236}">
                <a16:creationId xmlns:a16="http://schemas.microsoft.com/office/drawing/2014/main" id="{2CADE4F0-8DC4-4236-B035-0D91A982B8AA}"/>
              </a:ext>
            </a:extLst>
          </p:cNvPr>
          <p:cNvSpPr/>
          <p:nvPr/>
        </p:nvSpPr>
        <p:spPr>
          <a:xfrm>
            <a:off x="4247212" y="3552985"/>
            <a:ext cx="2065764" cy="8880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processor</a:t>
            </a:r>
          </a:p>
        </p:txBody>
      </p:sp>
      <p:cxnSp>
        <p:nvCxnSpPr>
          <p:cNvPr id="8" name="Straight Arrow Connector 7">
            <a:extLst>
              <a:ext uri="{FF2B5EF4-FFF2-40B4-BE49-F238E27FC236}">
                <a16:creationId xmlns:a16="http://schemas.microsoft.com/office/drawing/2014/main" id="{6F874DBA-FF7B-4517-81BC-E4051C2AEA8C}"/>
              </a:ext>
            </a:extLst>
          </p:cNvPr>
          <p:cNvCxnSpPr>
            <a:cxnSpLocks/>
            <a:stCxn id="7" idx="3"/>
          </p:cNvCxnSpPr>
          <p:nvPr/>
        </p:nvCxnSpPr>
        <p:spPr>
          <a:xfrm>
            <a:off x="6312976" y="3997010"/>
            <a:ext cx="11262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76CE97-4743-4B57-8C5A-84E5C93FE2C6}"/>
              </a:ext>
            </a:extLst>
          </p:cNvPr>
          <p:cNvCxnSpPr>
            <a:cxnSpLocks/>
          </p:cNvCxnSpPr>
          <p:nvPr/>
        </p:nvCxnSpPr>
        <p:spPr>
          <a:xfrm flipV="1">
            <a:off x="3103734" y="4065907"/>
            <a:ext cx="11434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Folded Corner 9">
            <a:extLst>
              <a:ext uri="{FF2B5EF4-FFF2-40B4-BE49-F238E27FC236}">
                <a16:creationId xmlns:a16="http://schemas.microsoft.com/office/drawing/2014/main" id="{D4CB3B5D-A3A9-4015-9B71-8E6E75FF2491}"/>
              </a:ext>
            </a:extLst>
          </p:cNvPr>
          <p:cNvSpPr/>
          <p:nvPr/>
        </p:nvSpPr>
        <p:spPr>
          <a:xfrm>
            <a:off x="4087062" y="5131595"/>
            <a:ext cx="2386063" cy="163762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DFDL description of the format of the data</a:t>
            </a:r>
          </a:p>
        </p:txBody>
      </p:sp>
      <p:cxnSp>
        <p:nvCxnSpPr>
          <p:cNvPr id="12" name="Straight Arrow Connector 11">
            <a:extLst>
              <a:ext uri="{FF2B5EF4-FFF2-40B4-BE49-F238E27FC236}">
                <a16:creationId xmlns:a16="http://schemas.microsoft.com/office/drawing/2014/main" id="{2A3D74AE-C1D4-4187-9A85-0C6B59C3D309}"/>
              </a:ext>
            </a:extLst>
          </p:cNvPr>
          <p:cNvCxnSpPr>
            <a:cxnSpLocks/>
            <a:stCxn id="10" idx="0"/>
            <a:endCxn id="7" idx="2"/>
          </p:cNvCxnSpPr>
          <p:nvPr/>
        </p:nvCxnSpPr>
        <p:spPr>
          <a:xfrm flipV="1">
            <a:off x="5280094" y="4441035"/>
            <a:ext cx="0" cy="690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5226198-62DF-4DF1-B30D-BE5A064949C8}"/>
              </a:ext>
            </a:extLst>
          </p:cNvPr>
          <p:cNvSpPr txBox="1"/>
          <p:nvPr/>
        </p:nvSpPr>
        <p:spPr>
          <a:xfrm>
            <a:off x="7439186" y="3759598"/>
            <a:ext cx="2851681" cy="830997"/>
          </a:xfrm>
          <a:prstGeom prst="rect">
            <a:avLst/>
          </a:prstGeom>
          <a:noFill/>
        </p:spPr>
        <p:txBody>
          <a:bodyPr wrap="square" rtlCol="0">
            <a:spAutoFit/>
          </a:bodyPr>
          <a:lstStyle/>
          <a:p>
            <a:r>
              <a:rPr lang="en-US" sz="2400"/>
              <a:t>data in a more usable representation</a:t>
            </a:r>
          </a:p>
        </p:txBody>
      </p:sp>
    </p:spTree>
    <p:extLst>
      <p:ext uri="{BB962C8B-B14F-4D97-AF65-F5344CB8AC3E}">
        <p14:creationId xmlns:p14="http://schemas.microsoft.com/office/powerpoint/2010/main" val="4293077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E9E73-90FB-499D-BE55-C21A60B90E5B}"/>
              </a:ext>
            </a:extLst>
          </p:cNvPr>
          <p:cNvSpPr/>
          <p:nvPr/>
        </p:nvSpPr>
        <p:spPr>
          <a:xfrm>
            <a:off x="1647987" y="335845"/>
            <a:ext cx="8896026" cy="5909310"/>
          </a:xfrm>
          <a:prstGeom prst="rect">
            <a:avLst/>
          </a:prstGeom>
          <a:ln>
            <a:solidFill>
              <a:schemeClr val="tx1"/>
            </a:solidFill>
          </a:ln>
        </p:spPr>
        <p:txBody>
          <a:bodyPr wrap="square">
            <a:spAutoFit/>
          </a:bodyPr>
          <a:lstStyle/>
          <a:p>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&lt;dfdl:defineEscapeScheme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Backslash</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escapeKind</a:t>
            </a:r>
            <a:r>
              <a:rPr lang="en-US">
                <a:solidFill>
                  <a:srgbClr val="FF8040"/>
                </a:solidFill>
                <a:highlight>
                  <a:srgbClr val="FFFFFF"/>
                </a:highlight>
              </a:rPr>
              <a:t>=</a:t>
            </a:r>
            <a:r>
              <a:rPr lang="en-US">
                <a:solidFill>
                  <a:srgbClr val="993300"/>
                </a:solidFill>
                <a:highlight>
                  <a:srgbClr val="FFFFFF"/>
                </a:highlight>
              </a:rPr>
              <a:t>"escapeCharacter"</a:t>
            </a:r>
            <a:br>
              <a:rPr lang="en-US">
                <a:solidFill>
                  <a:srgbClr val="000000"/>
                </a:solidFill>
                <a:highlight>
                  <a:srgbClr val="FFFFFF"/>
                </a:highlight>
              </a:rPr>
            </a:br>
            <a:r>
              <a:rPr lang="en-US">
                <a:solidFill>
                  <a:srgbClr val="F5844C"/>
                </a:solidFill>
                <a:highlight>
                  <a:srgbClr val="FFFFFF"/>
                </a:highlight>
              </a:rPr>
              <a:t>                escapeCharacter</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F5844C"/>
                </a:solidFill>
                <a:highlight>
                  <a:srgbClr val="FFFFFF"/>
                </a:highlight>
              </a:rPr>
              <a:t>                escapeEscapeCharacter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extraEscapedCharacters</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&lt;/dfdl:defineEscapeScheme&gt;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3296"/>
                </a:solidFill>
                <a:highlight>
                  <a:srgbClr val="FFFFFF"/>
                </a:highlight>
              </a:rPr>
              <a:t>&lt;/xs:annotation&gt;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Backslash</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Backslash</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097B3446-2D1B-4E17-99D0-FDE2FB6C4DD1}"/>
              </a:ext>
            </a:extLst>
          </p:cNvPr>
          <p:cNvSpPr/>
          <p:nvPr/>
        </p:nvSpPr>
        <p:spPr>
          <a:xfrm>
            <a:off x="6400800" y="4773479"/>
            <a:ext cx="3347634"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716EEC-F175-424B-BCC6-425BD0532726}"/>
              </a:ext>
            </a:extLst>
          </p:cNvPr>
          <p:cNvSpPr/>
          <p:nvPr/>
        </p:nvSpPr>
        <p:spPr>
          <a:xfrm>
            <a:off x="6736596" y="5070529"/>
            <a:ext cx="3347634"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04A755C-8EB7-4DCE-84CC-9DAE7CB0812E}"/>
              </a:ext>
            </a:extLst>
          </p:cNvPr>
          <p:cNvCxnSpPr>
            <a:cxnSpLocks/>
          </p:cNvCxnSpPr>
          <p:nvPr/>
        </p:nvCxnSpPr>
        <p:spPr>
          <a:xfrm flipH="1" flipV="1">
            <a:off x="6214820" y="1260531"/>
            <a:ext cx="1859798" cy="3512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363B29-9853-4F12-BFA9-2B82903906C1}"/>
              </a:ext>
            </a:extLst>
          </p:cNvPr>
          <p:cNvCxnSpPr>
            <a:cxnSpLocks/>
          </p:cNvCxnSpPr>
          <p:nvPr/>
        </p:nvCxnSpPr>
        <p:spPr>
          <a:xfrm flipH="1" flipV="1">
            <a:off x="5977182" y="1260530"/>
            <a:ext cx="1854220" cy="38099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9413B6-BE94-4FF3-AFB2-BCC0C8CF0C88}"/>
              </a:ext>
            </a:extLst>
          </p:cNvPr>
          <p:cNvSpPr txBox="1"/>
          <p:nvPr/>
        </p:nvSpPr>
        <p:spPr>
          <a:xfrm>
            <a:off x="7970884" y="2084521"/>
            <a:ext cx="3834063" cy="1569660"/>
          </a:xfrm>
          <a:prstGeom prst="rect">
            <a:avLst/>
          </a:prstGeom>
          <a:solidFill>
            <a:srgbClr val="FFFF00"/>
          </a:solidFill>
        </p:spPr>
        <p:txBody>
          <a:bodyPr wrap="square" rtlCol="0">
            <a:spAutoFit/>
          </a:bodyPr>
          <a:lstStyle/>
          <a:p>
            <a:r>
              <a:rPr lang="en-US" sz="2400"/>
              <a:t>Each element that can contain escaped characters must reference the collection of properties.</a:t>
            </a:r>
          </a:p>
        </p:txBody>
      </p:sp>
    </p:spTree>
    <p:extLst>
      <p:ext uri="{BB962C8B-B14F-4D97-AF65-F5344CB8AC3E}">
        <p14:creationId xmlns:p14="http://schemas.microsoft.com/office/powerpoint/2010/main" val="33228959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66D-3FEA-4D42-9CB5-3465CFF22E19}"/>
              </a:ext>
            </a:extLst>
          </p:cNvPr>
          <p:cNvSpPr>
            <a:spLocks noGrp="1"/>
          </p:cNvSpPr>
          <p:nvPr>
            <p:ph type="title"/>
          </p:nvPr>
        </p:nvSpPr>
        <p:spPr/>
        <p:txBody>
          <a:bodyPr/>
          <a:lstStyle/>
          <a:p>
            <a:r>
              <a:rPr lang="en-US"/>
              <a:t>Alternative to referencing the escapeScheme on individual elements</a:t>
            </a:r>
          </a:p>
        </p:txBody>
      </p:sp>
      <p:sp>
        <p:nvSpPr>
          <p:cNvPr id="3" name="Content Placeholder 2">
            <a:extLst>
              <a:ext uri="{FF2B5EF4-FFF2-40B4-BE49-F238E27FC236}">
                <a16:creationId xmlns:a16="http://schemas.microsoft.com/office/drawing/2014/main" id="{C28B62A5-CE03-4135-9729-A5D79A2E469F}"/>
              </a:ext>
            </a:extLst>
          </p:cNvPr>
          <p:cNvSpPr>
            <a:spLocks noGrp="1"/>
          </p:cNvSpPr>
          <p:nvPr>
            <p:ph idx="1"/>
          </p:nvPr>
        </p:nvSpPr>
        <p:spPr>
          <a:xfrm>
            <a:off x="616449" y="1371602"/>
            <a:ext cx="11236720" cy="922148"/>
          </a:xfrm>
        </p:spPr>
        <p:txBody>
          <a:bodyPr/>
          <a:lstStyle/>
          <a:p>
            <a:pPr>
              <a:lnSpc>
                <a:spcPts val="3000"/>
              </a:lnSpc>
            </a:pPr>
            <a:r>
              <a:rPr lang="en-US" dirty="0"/>
              <a:t>Y</a:t>
            </a:r>
            <a:r>
              <a:rPr lang="en-US"/>
              <a:t>ou </a:t>
            </a:r>
            <a:r>
              <a:rPr lang="en-US" dirty="0"/>
              <a:t>can remove the dfdl:</a:t>
            </a:r>
            <a:r>
              <a:rPr lang="en-US"/>
              <a:t>escapeSchemeRef from each xs:element </a:t>
            </a:r>
            <a:r>
              <a:rPr lang="en-US" dirty="0"/>
              <a:t>and put </a:t>
            </a:r>
            <a:r>
              <a:rPr lang="en-US"/>
              <a:t>it on </a:t>
            </a:r>
            <a:r>
              <a:rPr lang="en-US" dirty="0"/>
              <a:t>the dfdl:format </a:t>
            </a:r>
            <a:r>
              <a:rPr lang="en-US"/>
              <a:t>tag instead:</a:t>
            </a:r>
          </a:p>
        </p:txBody>
      </p:sp>
      <p:sp>
        <p:nvSpPr>
          <p:cNvPr id="4" name="Rectangle 3">
            <a:extLst>
              <a:ext uri="{FF2B5EF4-FFF2-40B4-BE49-F238E27FC236}">
                <a16:creationId xmlns:a16="http://schemas.microsoft.com/office/drawing/2014/main" id="{121F60BA-AC65-439A-8EED-D7C624451122}"/>
              </a:ext>
            </a:extLst>
          </p:cNvPr>
          <p:cNvSpPr/>
          <p:nvPr/>
        </p:nvSpPr>
        <p:spPr>
          <a:xfrm>
            <a:off x="1389681" y="2364673"/>
            <a:ext cx="6886414" cy="369332"/>
          </a:xfrm>
          <a:prstGeom prst="rect">
            <a:avLst/>
          </a:prstGeom>
          <a:solidFill>
            <a:schemeClr val="bg1">
              <a:lumMod val="85000"/>
            </a:schemeClr>
          </a:solidFill>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&lt;dfdl:format ref="default-properties" escapeSchemeRef="Backslash" /&gt;</a:t>
            </a:r>
            <a:endParaRPr lang="en-US"/>
          </a:p>
        </p:txBody>
      </p:sp>
      <p:sp>
        <p:nvSpPr>
          <p:cNvPr id="5" name="Content Placeholder 2">
            <a:extLst>
              <a:ext uri="{FF2B5EF4-FFF2-40B4-BE49-F238E27FC236}">
                <a16:creationId xmlns:a16="http://schemas.microsoft.com/office/drawing/2014/main" id="{59EFC23E-DC04-47CA-81C6-612D280682C8}"/>
              </a:ext>
            </a:extLst>
          </p:cNvPr>
          <p:cNvSpPr txBox="1">
            <a:spLocks/>
          </p:cNvSpPr>
          <p:nvPr/>
        </p:nvSpPr>
        <p:spPr>
          <a:xfrm>
            <a:off x="616449" y="2905934"/>
            <a:ext cx="11236720" cy="1712562"/>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This </a:t>
            </a:r>
            <a:r>
              <a:rPr lang="en-US" dirty="0"/>
              <a:t>will apply the escapeSchemRef to every element, which you may or may </a:t>
            </a:r>
            <a:r>
              <a:rPr lang="en-US"/>
              <a:t>not want, </a:t>
            </a:r>
            <a:r>
              <a:rPr lang="en-US" dirty="0"/>
              <a:t>depending on </a:t>
            </a:r>
            <a:r>
              <a:rPr lang="en-US"/>
              <a:t>the data </a:t>
            </a:r>
            <a:r>
              <a:rPr lang="en-US" dirty="0"/>
              <a:t>format</a:t>
            </a:r>
            <a:r>
              <a:rPr lang="en-US"/>
              <a:t>. </a:t>
            </a:r>
          </a:p>
          <a:p>
            <a:pPr>
              <a:lnSpc>
                <a:spcPts val="3000"/>
              </a:lnSpc>
            </a:pPr>
            <a:r>
              <a:rPr lang="en-US"/>
              <a:t>Another </a:t>
            </a:r>
            <a:r>
              <a:rPr lang="en-US" dirty="0"/>
              <a:t>approach is to define a </a:t>
            </a:r>
            <a:r>
              <a:rPr lang="en-US"/>
              <a:t>new simpleType </a:t>
            </a:r>
            <a:r>
              <a:rPr lang="en-US" dirty="0"/>
              <a:t>that </a:t>
            </a:r>
            <a:r>
              <a:rPr lang="en-US"/>
              <a:t>has dfdl:escapeSchemeRef :</a:t>
            </a:r>
          </a:p>
        </p:txBody>
      </p:sp>
      <p:sp>
        <p:nvSpPr>
          <p:cNvPr id="6" name="Rectangle 5">
            <a:extLst>
              <a:ext uri="{FF2B5EF4-FFF2-40B4-BE49-F238E27FC236}">
                <a16:creationId xmlns:a16="http://schemas.microsoft.com/office/drawing/2014/main" id="{7E2F4E8E-1DBE-423F-83A3-43CFA3CA8A34}"/>
              </a:ext>
            </a:extLst>
          </p:cNvPr>
          <p:cNvSpPr/>
          <p:nvPr/>
        </p:nvSpPr>
        <p:spPr>
          <a:xfrm>
            <a:off x="1389681" y="4680488"/>
            <a:ext cx="7948048" cy="2031325"/>
          </a:xfrm>
          <a:prstGeom prst="rect">
            <a:avLst/>
          </a:prstGeom>
          <a:solidFill>
            <a:schemeClr val="bg1">
              <a:lumMod val="85000"/>
            </a:schemeClr>
          </a:solidFill>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 &lt;xs:simpleType name="</a:t>
            </a:r>
            <a:r>
              <a:rPr lang="en-US" b="1">
                <a:latin typeface="Calibri" panose="020F0502020204030204" pitchFamily="34" charset="0"/>
                <a:ea typeface="Calibri" panose="020F0502020204030204" pitchFamily="34" charset="0"/>
                <a:cs typeface="Times New Roman" panose="02020603050405020304" pitchFamily="18" charset="0"/>
              </a:rPr>
              <a:t>escapedString</a:t>
            </a:r>
            <a:r>
              <a:rPr lang="en-US">
                <a:latin typeface="Calibri" panose="020F0502020204030204" pitchFamily="34" charset="0"/>
                <a:ea typeface="Calibri" panose="020F0502020204030204" pitchFamily="34" charset="0"/>
                <a:cs typeface="Times New Roman" panose="02020603050405020304" pitchFamily="18" charset="0"/>
              </a:rPr>
              <a:t>" dfdl:escapeSchemeRef="Backslash"&gt;</a:t>
            </a:r>
          </a:p>
          <a:p>
            <a:r>
              <a:rPr lang="en-US">
                <a:latin typeface="Calibri" panose="020F0502020204030204" pitchFamily="34" charset="0"/>
                <a:ea typeface="Calibri" panose="020F0502020204030204" pitchFamily="34" charset="0"/>
                <a:cs typeface="Times New Roman" panose="02020603050405020304" pitchFamily="18" charset="0"/>
              </a:rPr>
              <a:t>        &lt;xs:restriction base="xs:string" /&gt;</a:t>
            </a:r>
          </a:p>
          <a:p>
            <a:r>
              <a:rPr lang="en-US">
                <a:latin typeface="Calibri" panose="020F0502020204030204" pitchFamily="34" charset="0"/>
                <a:ea typeface="Calibri" panose="020F0502020204030204" pitchFamily="34" charset="0"/>
                <a:cs typeface="Times New Roman" panose="02020603050405020304" pitchFamily="18" charset="0"/>
              </a:rPr>
              <a:t>  &lt;/xs:simpelType&gt;</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&lt;xs:element name="label" type="</a:t>
            </a:r>
            <a:r>
              <a:rPr lang="en-US" b="1">
                <a:latin typeface="Calibri" panose="020F0502020204030204" pitchFamily="34" charset="0"/>
                <a:ea typeface="Calibri" panose="020F0502020204030204" pitchFamily="34" charset="0"/>
                <a:cs typeface="Times New Roman" panose="02020603050405020304" pitchFamily="18" charset="0"/>
              </a:rPr>
              <a:t>escapedString</a:t>
            </a:r>
            <a:r>
              <a:rPr lang="en-US">
                <a:latin typeface="Calibri" panose="020F0502020204030204" pitchFamily="34" charset="0"/>
                <a:ea typeface="Calibri" panose="020F0502020204030204" pitchFamily="34" charset="0"/>
                <a:cs typeface="Times New Roman" panose="02020603050405020304" pitchFamily="18" charset="0"/>
              </a:rPr>
              <a:t>" /&gt;</a:t>
            </a:r>
          </a:p>
          <a:p>
            <a:r>
              <a:rPr lang="en-US">
                <a:latin typeface="Calibri" panose="020F0502020204030204" pitchFamily="34" charset="0"/>
                <a:ea typeface="Calibri" panose="020F0502020204030204" pitchFamily="34" charset="0"/>
                <a:cs typeface="Times New Roman" panose="02020603050405020304" pitchFamily="18" charset="0"/>
              </a:rPr>
              <a:t>  ...</a:t>
            </a:r>
            <a:endParaRPr lang="en-US"/>
          </a:p>
        </p:txBody>
      </p:sp>
    </p:spTree>
    <p:extLst>
      <p:ext uri="{BB962C8B-B14F-4D97-AF65-F5344CB8AC3E}">
        <p14:creationId xmlns:p14="http://schemas.microsoft.com/office/powerpoint/2010/main" val="42198815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Parse the file</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71602"/>
            <a:ext cx="11236720" cy="1590721"/>
          </a:xfrm>
        </p:spPr>
        <p:txBody>
          <a:bodyPr/>
          <a:lstStyle/>
          <a:p>
            <a:pPr>
              <a:lnSpc>
                <a:spcPts val="3000"/>
              </a:lnSpc>
              <a:spcAft>
                <a:spcPts val="1200"/>
              </a:spcAft>
            </a:pPr>
            <a:r>
              <a:rPr lang="en-US"/>
              <a:t>Go to this folder: examples &gt;&gt; escape-chars-in-label-message</a:t>
            </a:r>
          </a:p>
          <a:p>
            <a:pPr>
              <a:lnSpc>
                <a:spcPts val="3000"/>
              </a:lnSpc>
            </a:pPr>
            <a:r>
              <a:rPr lang="en-US"/>
              <a:t>At a command window type this: </a:t>
            </a:r>
            <a:br>
              <a:rPr lang="en-US"/>
            </a:br>
            <a:r>
              <a:rPr lang="en-US" i="1"/>
              <a:t>parse label-message-description-1 input label-message.txt</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785170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53B116-6AFC-4E5B-9CF4-91627F6FB28B}"/>
              </a:ext>
            </a:extLst>
          </p:cNvPr>
          <p:cNvSpPr txBox="1"/>
          <p:nvPr/>
        </p:nvSpPr>
        <p:spPr>
          <a:xfrm>
            <a:off x="3580599" y="2489515"/>
            <a:ext cx="5030801" cy="1200329"/>
          </a:xfrm>
          <a:prstGeom prst="rect">
            <a:avLst/>
          </a:prstGeom>
          <a:noFill/>
        </p:spPr>
        <p:txBody>
          <a:bodyPr wrap="none" rtlCol="0">
            <a:spAutoFit/>
          </a:bodyPr>
          <a:lstStyle/>
          <a:p>
            <a:pPr algn="ctr"/>
            <a:r>
              <a:rPr lang="en-US" sz="4800"/>
              <a:t>A slight detour</a:t>
            </a:r>
          </a:p>
          <a:p>
            <a:pPr algn="ctr"/>
            <a:r>
              <a:rPr lang="en-US" sz="2400"/>
              <a:t>(more info on extraEscapedCharacters)</a:t>
            </a:r>
          </a:p>
        </p:txBody>
      </p:sp>
      <p:sp>
        <p:nvSpPr>
          <p:cNvPr id="5" name="Footer Placeholder 3">
            <a:extLst>
              <a:ext uri="{FF2B5EF4-FFF2-40B4-BE49-F238E27FC236}">
                <a16:creationId xmlns:a16="http://schemas.microsoft.com/office/drawing/2014/main" id="{2A7F8817-3E29-474D-A8B0-1356ACDDB2F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04635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ED40-0E3C-4DAF-9751-6C3CA4F7F564}"/>
              </a:ext>
            </a:extLst>
          </p:cNvPr>
          <p:cNvSpPr>
            <a:spLocks noGrp="1"/>
          </p:cNvSpPr>
          <p:nvPr>
            <p:ph type="title"/>
          </p:nvPr>
        </p:nvSpPr>
        <p:spPr/>
        <p:txBody>
          <a:bodyPr/>
          <a:lstStyle/>
          <a:p>
            <a:r>
              <a:rPr lang="en-US"/>
              <a:t>Use-case for extraEscapedCharacters</a:t>
            </a:r>
          </a:p>
        </p:txBody>
      </p:sp>
      <p:sp>
        <p:nvSpPr>
          <p:cNvPr id="3" name="Content Placeholder 2">
            <a:extLst>
              <a:ext uri="{FF2B5EF4-FFF2-40B4-BE49-F238E27FC236}">
                <a16:creationId xmlns:a16="http://schemas.microsoft.com/office/drawing/2014/main" id="{85571D3E-66E1-4748-BEBC-E481A134DC94}"/>
              </a:ext>
            </a:extLst>
          </p:cNvPr>
          <p:cNvSpPr>
            <a:spLocks noGrp="1"/>
          </p:cNvSpPr>
          <p:nvPr>
            <p:ph idx="1"/>
          </p:nvPr>
        </p:nvSpPr>
        <p:spPr>
          <a:xfrm>
            <a:off x="616449" y="1371602"/>
            <a:ext cx="11236720" cy="1340602"/>
          </a:xfrm>
        </p:spPr>
        <p:txBody>
          <a:bodyPr/>
          <a:lstStyle/>
          <a:p>
            <a:pPr>
              <a:lnSpc>
                <a:spcPts val="3000"/>
              </a:lnSpc>
            </a:pPr>
            <a:r>
              <a:rPr lang="en-US"/>
              <a:t>vCard is the business card data format.</a:t>
            </a:r>
          </a:p>
          <a:p>
            <a:pPr>
              <a:lnSpc>
                <a:spcPts val="3000"/>
              </a:lnSpc>
            </a:pPr>
            <a:r>
              <a:rPr lang="en-US"/>
              <a:t>The vCard format uses colon to separate a vCard property such as FN (full name) from its value such as Sally Smith:</a:t>
            </a:r>
          </a:p>
        </p:txBody>
      </p:sp>
      <p:sp>
        <p:nvSpPr>
          <p:cNvPr id="4" name="Rectangle 3">
            <a:extLst>
              <a:ext uri="{FF2B5EF4-FFF2-40B4-BE49-F238E27FC236}">
                <a16:creationId xmlns:a16="http://schemas.microsoft.com/office/drawing/2014/main" id="{C30BE54F-3126-4E2B-9F41-61B7122B6817}"/>
              </a:ext>
            </a:extLst>
          </p:cNvPr>
          <p:cNvSpPr/>
          <p:nvPr/>
        </p:nvSpPr>
        <p:spPr>
          <a:xfrm>
            <a:off x="1862793" y="2820690"/>
            <a:ext cx="1523174" cy="369332"/>
          </a:xfrm>
          <a:prstGeom prst="rect">
            <a:avLst/>
          </a:prstGeom>
          <a:solidFill>
            <a:schemeClr val="bg1">
              <a:lumMod val="85000"/>
            </a:schemeClr>
          </a:solidFill>
          <a:ln>
            <a:solidFill>
              <a:schemeClr val="tx1"/>
            </a:solidFill>
          </a:ln>
        </p:spPr>
        <p:txBody>
          <a:bodyPr wrap="none">
            <a:spAutoFit/>
          </a:bodyPr>
          <a:lstStyle/>
          <a:p>
            <a:r>
              <a:rPr lang="en-US"/>
              <a:t>FN:Sally Smith</a:t>
            </a:r>
          </a:p>
        </p:txBody>
      </p:sp>
      <p:sp>
        <p:nvSpPr>
          <p:cNvPr id="5" name="Content Placeholder 2">
            <a:extLst>
              <a:ext uri="{FF2B5EF4-FFF2-40B4-BE49-F238E27FC236}">
                <a16:creationId xmlns:a16="http://schemas.microsoft.com/office/drawing/2014/main" id="{8B87EE58-C0FC-413A-97D0-E6CDA689F998}"/>
              </a:ext>
            </a:extLst>
          </p:cNvPr>
          <p:cNvSpPr txBox="1">
            <a:spLocks/>
          </p:cNvSpPr>
          <p:nvPr/>
        </p:nvSpPr>
        <p:spPr>
          <a:xfrm>
            <a:off x="477640" y="3428999"/>
            <a:ext cx="11236720" cy="623807"/>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backslash character is used to escape colons in the value, e.g.:</a:t>
            </a:r>
          </a:p>
        </p:txBody>
      </p:sp>
      <p:sp>
        <p:nvSpPr>
          <p:cNvPr id="6" name="Rectangle 5">
            <a:extLst>
              <a:ext uri="{FF2B5EF4-FFF2-40B4-BE49-F238E27FC236}">
                <a16:creationId xmlns:a16="http://schemas.microsoft.com/office/drawing/2014/main" id="{0D2362F6-D1CE-4AB4-AD14-319513D41973}"/>
              </a:ext>
            </a:extLst>
          </p:cNvPr>
          <p:cNvSpPr/>
          <p:nvPr/>
        </p:nvSpPr>
        <p:spPr>
          <a:xfrm>
            <a:off x="1862793" y="4047596"/>
            <a:ext cx="3283335" cy="369332"/>
          </a:xfrm>
          <a:prstGeom prst="rect">
            <a:avLst/>
          </a:prstGeom>
          <a:solidFill>
            <a:schemeClr val="bg1">
              <a:lumMod val="85000"/>
            </a:schemeClr>
          </a:solidFill>
          <a:ln>
            <a:solidFill>
              <a:schemeClr val="tx1"/>
            </a:solidFill>
          </a:ln>
        </p:spPr>
        <p:txBody>
          <a:bodyPr wrap="none">
            <a:spAutoFit/>
          </a:bodyPr>
          <a:lstStyle/>
          <a:p>
            <a:r>
              <a:rPr lang="en-US"/>
              <a:t>FN:Sally Smith\:Attorney General</a:t>
            </a:r>
          </a:p>
        </p:txBody>
      </p:sp>
      <p:sp>
        <p:nvSpPr>
          <p:cNvPr id="7" name="Content Placeholder 2">
            <a:extLst>
              <a:ext uri="{FF2B5EF4-FFF2-40B4-BE49-F238E27FC236}">
                <a16:creationId xmlns:a16="http://schemas.microsoft.com/office/drawing/2014/main" id="{BA057E24-115A-4AF4-8CAC-B20338BEFBBE}"/>
              </a:ext>
            </a:extLst>
          </p:cNvPr>
          <p:cNvSpPr txBox="1">
            <a:spLocks/>
          </p:cNvSpPr>
          <p:nvPr/>
        </p:nvSpPr>
        <p:spPr>
          <a:xfrm>
            <a:off x="477639" y="4693226"/>
            <a:ext cx="11375529" cy="855170"/>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A value may continue onto the next line provided the newline is preceded by a backslash, e.g.:</a:t>
            </a:r>
          </a:p>
        </p:txBody>
      </p:sp>
      <p:sp>
        <p:nvSpPr>
          <p:cNvPr id="8" name="Rectangle 7">
            <a:extLst>
              <a:ext uri="{FF2B5EF4-FFF2-40B4-BE49-F238E27FC236}">
                <a16:creationId xmlns:a16="http://schemas.microsoft.com/office/drawing/2014/main" id="{FFC57E3E-564D-4BEB-A540-598C83A17B98}"/>
              </a:ext>
            </a:extLst>
          </p:cNvPr>
          <p:cNvSpPr/>
          <p:nvPr/>
        </p:nvSpPr>
        <p:spPr>
          <a:xfrm>
            <a:off x="1862792" y="5739314"/>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10" name="Rectangle 9">
            <a:extLst>
              <a:ext uri="{FF2B5EF4-FFF2-40B4-BE49-F238E27FC236}">
                <a16:creationId xmlns:a16="http://schemas.microsoft.com/office/drawing/2014/main" id="{85E6EF79-DB48-482D-94A8-9D8029C69191}"/>
              </a:ext>
            </a:extLst>
          </p:cNvPr>
          <p:cNvSpPr/>
          <p:nvPr/>
        </p:nvSpPr>
        <p:spPr>
          <a:xfrm>
            <a:off x="11034793" y="6261315"/>
            <a:ext cx="991892" cy="59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6DD486A-2586-4F3B-9B4C-52EF0C0472E8}"/>
              </a:ext>
            </a:extLst>
          </p:cNvPr>
          <p:cNvCxnSpPr/>
          <p:nvPr/>
        </p:nvCxnSpPr>
        <p:spPr>
          <a:xfrm flipH="1">
            <a:off x="5146128" y="5889356"/>
            <a:ext cx="9498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E746FEE-C193-40AF-BF9A-EF7488A611CD}"/>
              </a:ext>
            </a:extLst>
          </p:cNvPr>
          <p:cNvSpPr txBox="1"/>
          <p:nvPr/>
        </p:nvSpPr>
        <p:spPr>
          <a:xfrm>
            <a:off x="6096000" y="5649653"/>
            <a:ext cx="5618360" cy="923330"/>
          </a:xfrm>
          <a:prstGeom prst="rect">
            <a:avLst/>
          </a:prstGeom>
          <a:noFill/>
        </p:spPr>
        <p:txBody>
          <a:bodyPr wrap="square" rtlCol="0">
            <a:spAutoFit/>
          </a:bodyPr>
          <a:lstStyle/>
          <a:p>
            <a:r>
              <a:rPr lang="en-US"/>
              <a:t>The vCard specification requires, if the property’s value continues onto the next line, then the newline must be escaped.</a:t>
            </a:r>
          </a:p>
        </p:txBody>
      </p:sp>
    </p:spTree>
    <p:extLst>
      <p:ext uri="{BB962C8B-B14F-4D97-AF65-F5344CB8AC3E}">
        <p14:creationId xmlns:p14="http://schemas.microsoft.com/office/powerpoint/2010/main" val="23765864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AD94-BE47-44A0-AEC8-B11840CC0E89}"/>
              </a:ext>
            </a:extLst>
          </p:cNvPr>
          <p:cNvSpPr>
            <a:spLocks noGrp="1"/>
          </p:cNvSpPr>
          <p:nvPr>
            <p:ph type="title"/>
          </p:nvPr>
        </p:nvSpPr>
        <p:spPr>
          <a:xfrm>
            <a:off x="616448" y="365760"/>
            <a:ext cx="11575552" cy="750253"/>
          </a:xfrm>
        </p:spPr>
        <p:txBody>
          <a:bodyPr/>
          <a:lstStyle/>
          <a:p>
            <a:r>
              <a:rPr lang="en-US"/>
              <a:t>The reconstituted document must have backslash newline</a:t>
            </a:r>
          </a:p>
        </p:txBody>
      </p:sp>
      <p:sp>
        <p:nvSpPr>
          <p:cNvPr id="4" name="Footer Placeholder 3">
            <a:extLst>
              <a:ext uri="{FF2B5EF4-FFF2-40B4-BE49-F238E27FC236}">
                <a16:creationId xmlns:a16="http://schemas.microsoft.com/office/drawing/2014/main" id="{F6F36124-FF02-4606-9F66-6CA9BC5126C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EFFDFE5-8CB2-4592-96C1-BCC561AE66C1}"/>
              </a:ext>
            </a:extLst>
          </p:cNvPr>
          <p:cNvSpPr/>
          <p:nvPr/>
        </p:nvSpPr>
        <p:spPr>
          <a:xfrm>
            <a:off x="2671923" y="1849239"/>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6" name="Rectangle 5">
            <a:extLst>
              <a:ext uri="{FF2B5EF4-FFF2-40B4-BE49-F238E27FC236}">
                <a16:creationId xmlns:a16="http://schemas.microsoft.com/office/drawing/2014/main" id="{4BAB9D4F-66CE-4E8A-BCD2-A739772633E5}"/>
              </a:ext>
            </a:extLst>
          </p:cNvPr>
          <p:cNvSpPr/>
          <p:nvPr/>
        </p:nvSpPr>
        <p:spPr>
          <a:xfrm>
            <a:off x="2669998" y="4473217"/>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7" name="Rectangle 6">
            <a:extLst>
              <a:ext uri="{FF2B5EF4-FFF2-40B4-BE49-F238E27FC236}">
                <a16:creationId xmlns:a16="http://schemas.microsoft.com/office/drawing/2014/main" id="{FCB9C51F-61E6-4148-8124-E8299D97E5C0}"/>
              </a:ext>
            </a:extLst>
          </p:cNvPr>
          <p:cNvSpPr/>
          <p:nvPr/>
        </p:nvSpPr>
        <p:spPr>
          <a:xfrm>
            <a:off x="3533612" y="3285640"/>
            <a:ext cx="1689316" cy="480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XML</a:t>
            </a:r>
          </a:p>
        </p:txBody>
      </p:sp>
      <p:sp>
        <p:nvSpPr>
          <p:cNvPr id="8" name="TextBox 7">
            <a:extLst>
              <a:ext uri="{FF2B5EF4-FFF2-40B4-BE49-F238E27FC236}">
                <a16:creationId xmlns:a16="http://schemas.microsoft.com/office/drawing/2014/main" id="{AFED50F3-852E-4131-9A1D-FCCBEAB23AFC}"/>
              </a:ext>
            </a:extLst>
          </p:cNvPr>
          <p:cNvSpPr txBox="1"/>
          <p:nvPr/>
        </p:nvSpPr>
        <p:spPr>
          <a:xfrm>
            <a:off x="4184542" y="3310636"/>
            <a:ext cx="4571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76F4CE25-3150-42B7-875C-6DEAB7821B45}"/>
              </a:ext>
            </a:extLst>
          </p:cNvPr>
          <p:cNvSpPr txBox="1"/>
          <p:nvPr/>
        </p:nvSpPr>
        <p:spPr>
          <a:xfrm>
            <a:off x="4230261" y="3310636"/>
            <a:ext cx="45719" cy="369332"/>
          </a:xfrm>
          <a:prstGeom prst="rect">
            <a:avLst/>
          </a:prstGeom>
          <a:noFill/>
        </p:spPr>
        <p:txBody>
          <a:bodyPr wrap="square" rtlCol="0">
            <a:spAutoFit/>
          </a:bodyPr>
          <a:lstStyle/>
          <a:p>
            <a:endParaRPr lang="en-US"/>
          </a:p>
        </p:txBody>
      </p:sp>
      <p:cxnSp>
        <p:nvCxnSpPr>
          <p:cNvPr id="11" name="Straight Arrow Connector 10">
            <a:extLst>
              <a:ext uri="{FF2B5EF4-FFF2-40B4-BE49-F238E27FC236}">
                <a16:creationId xmlns:a16="http://schemas.microsoft.com/office/drawing/2014/main" id="{E0397BE1-5D99-4794-8B18-C333E0868983}"/>
              </a:ext>
            </a:extLst>
          </p:cNvPr>
          <p:cNvCxnSpPr>
            <a:stCxn id="5" idx="2"/>
            <a:endCxn id="7" idx="0"/>
          </p:cNvCxnSpPr>
          <p:nvPr/>
        </p:nvCxnSpPr>
        <p:spPr>
          <a:xfrm flipH="1">
            <a:off x="4378270" y="2495570"/>
            <a:ext cx="0" cy="79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DF88659-192A-4A1E-96C8-9072A02509CB}"/>
              </a:ext>
            </a:extLst>
          </p:cNvPr>
          <p:cNvSpPr txBox="1"/>
          <p:nvPr/>
        </p:nvSpPr>
        <p:spPr>
          <a:xfrm>
            <a:off x="4378269" y="2642488"/>
            <a:ext cx="698461" cy="369332"/>
          </a:xfrm>
          <a:prstGeom prst="rect">
            <a:avLst/>
          </a:prstGeom>
          <a:noFill/>
        </p:spPr>
        <p:txBody>
          <a:bodyPr wrap="none" rtlCol="0">
            <a:spAutoFit/>
          </a:bodyPr>
          <a:lstStyle/>
          <a:p>
            <a:r>
              <a:rPr lang="en-US" i="1"/>
              <a:t>parse</a:t>
            </a:r>
          </a:p>
        </p:txBody>
      </p:sp>
      <p:cxnSp>
        <p:nvCxnSpPr>
          <p:cNvPr id="15" name="Straight Arrow Connector 14">
            <a:extLst>
              <a:ext uri="{FF2B5EF4-FFF2-40B4-BE49-F238E27FC236}">
                <a16:creationId xmlns:a16="http://schemas.microsoft.com/office/drawing/2014/main" id="{A53A1676-73FD-4EBB-8D83-8EFD1D4799CA}"/>
              </a:ext>
            </a:extLst>
          </p:cNvPr>
          <p:cNvCxnSpPr>
            <a:stCxn id="7" idx="2"/>
            <a:endCxn id="6" idx="0"/>
          </p:cNvCxnSpPr>
          <p:nvPr/>
        </p:nvCxnSpPr>
        <p:spPr>
          <a:xfrm>
            <a:off x="4378270" y="3766088"/>
            <a:ext cx="0" cy="70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300AC1-6216-4218-917B-FBD36AA0653D}"/>
              </a:ext>
            </a:extLst>
          </p:cNvPr>
          <p:cNvSpPr txBox="1"/>
          <p:nvPr/>
        </p:nvSpPr>
        <p:spPr>
          <a:xfrm>
            <a:off x="4384924" y="3924925"/>
            <a:ext cx="938077" cy="369332"/>
          </a:xfrm>
          <a:prstGeom prst="rect">
            <a:avLst/>
          </a:prstGeom>
          <a:noFill/>
        </p:spPr>
        <p:txBody>
          <a:bodyPr wrap="none" rtlCol="0">
            <a:spAutoFit/>
          </a:bodyPr>
          <a:lstStyle/>
          <a:p>
            <a:r>
              <a:rPr lang="en-US" i="1"/>
              <a:t>unparse</a:t>
            </a:r>
          </a:p>
        </p:txBody>
      </p:sp>
      <p:cxnSp>
        <p:nvCxnSpPr>
          <p:cNvPr id="18" name="Straight Arrow Connector 17">
            <a:extLst>
              <a:ext uri="{FF2B5EF4-FFF2-40B4-BE49-F238E27FC236}">
                <a16:creationId xmlns:a16="http://schemas.microsoft.com/office/drawing/2014/main" id="{4376DDE6-298E-45A2-8F16-C7FB2BADD3A4}"/>
              </a:ext>
            </a:extLst>
          </p:cNvPr>
          <p:cNvCxnSpPr/>
          <p:nvPr/>
        </p:nvCxnSpPr>
        <p:spPr>
          <a:xfrm flipH="1" flipV="1">
            <a:off x="5982346" y="2030278"/>
            <a:ext cx="1332854" cy="1398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2CF6F44-10A9-42B6-9424-4D17757397A2}"/>
              </a:ext>
            </a:extLst>
          </p:cNvPr>
          <p:cNvCxnSpPr/>
          <p:nvPr/>
        </p:nvCxnSpPr>
        <p:spPr>
          <a:xfrm flipH="1">
            <a:off x="6067586" y="3429000"/>
            <a:ext cx="1263112" cy="1189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2994EB1-7876-4903-A23C-A06E4D06B78E}"/>
              </a:ext>
            </a:extLst>
          </p:cNvPr>
          <p:cNvSpPr txBox="1"/>
          <p:nvPr/>
        </p:nvSpPr>
        <p:spPr>
          <a:xfrm>
            <a:off x="7330698" y="3198032"/>
            <a:ext cx="4492334" cy="1754326"/>
          </a:xfrm>
          <a:prstGeom prst="rect">
            <a:avLst/>
          </a:prstGeom>
          <a:noFill/>
        </p:spPr>
        <p:txBody>
          <a:bodyPr wrap="square" rtlCol="0">
            <a:spAutoFit/>
          </a:bodyPr>
          <a:lstStyle/>
          <a:p>
            <a:r>
              <a:rPr lang="en-US"/>
              <a:t>The vCard specification requires the newline be escaped when the property’s value continues onto the next line. So, the original vCard document and the reconstituted vCard document must have the backslash before the newline.</a:t>
            </a:r>
          </a:p>
        </p:txBody>
      </p:sp>
    </p:spTree>
    <p:extLst>
      <p:ext uri="{BB962C8B-B14F-4D97-AF65-F5344CB8AC3E}">
        <p14:creationId xmlns:p14="http://schemas.microsoft.com/office/powerpoint/2010/main" val="3888465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AD94-BE47-44A0-AEC8-B11840CC0E89}"/>
              </a:ext>
            </a:extLst>
          </p:cNvPr>
          <p:cNvSpPr>
            <a:spLocks noGrp="1"/>
          </p:cNvSpPr>
          <p:nvPr>
            <p:ph type="title"/>
          </p:nvPr>
        </p:nvSpPr>
        <p:spPr>
          <a:xfrm>
            <a:off x="616448" y="365760"/>
            <a:ext cx="11575552" cy="750253"/>
          </a:xfrm>
        </p:spPr>
        <p:txBody>
          <a:bodyPr/>
          <a:lstStyle/>
          <a:p>
            <a:r>
              <a:rPr lang="en-US"/>
              <a:t>What characters must be escaped?</a:t>
            </a:r>
          </a:p>
        </p:txBody>
      </p:sp>
      <p:sp>
        <p:nvSpPr>
          <p:cNvPr id="4" name="Footer Placeholder 3">
            <a:extLst>
              <a:ext uri="{FF2B5EF4-FFF2-40B4-BE49-F238E27FC236}">
                <a16:creationId xmlns:a16="http://schemas.microsoft.com/office/drawing/2014/main" id="{F6F36124-FF02-4606-9F66-6CA9BC5126C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EFFDFE5-8CB2-4592-96C1-BCC561AE66C1}"/>
              </a:ext>
            </a:extLst>
          </p:cNvPr>
          <p:cNvSpPr/>
          <p:nvPr/>
        </p:nvSpPr>
        <p:spPr>
          <a:xfrm>
            <a:off x="2671923" y="1849239"/>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6" name="Rectangle 5">
            <a:extLst>
              <a:ext uri="{FF2B5EF4-FFF2-40B4-BE49-F238E27FC236}">
                <a16:creationId xmlns:a16="http://schemas.microsoft.com/office/drawing/2014/main" id="{4BAB9D4F-66CE-4E8A-BCD2-A739772633E5}"/>
              </a:ext>
            </a:extLst>
          </p:cNvPr>
          <p:cNvSpPr/>
          <p:nvPr/>
        </p:nvSpPr>
        <p:spPr>
          <a:xfrm>
            <a:off x="2669998" y="4473217"/>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7" name="Rectangle 6">
            <a:extLst>
              <a:ext uri="{FF2B5EF4-FFF2-40B4-BE49-F238E27FC236}">
                <a16:creationId xmlns:a16="http://schemas.microsoft.com/office/drawing/2014/main" id="{FCB9C51F-61E6-4148-8124-E8299D97E5C0}"/>
              </a:ext>
            </a:extLst>
          </p:cNvPr>
          <p:cNvSpPr/>
          <p:nvPr/>
        </p:nvSpPr>
        <p:spPr>
          <a:xfrm>
            <a:off x="3533612" y="3285640"/>
            <a:ext cx="1689316" cy="480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XML</a:t>
            </a:r>
          </a:p>
        </p:txBody>
      </p:sp>
      <p:sp>
        <p:nvSpPr>
          <p:cNvPr id="8" name="TextBox 7">
            <a:extLst>
              <a:ext uri="{FF2B5EF4-FFF2-40B4-BE49-F238E27FC236}">
                <a16:creationId xmlns:a16="http://schemas.microsoft.com/office/drawing/2014/main" id="{AFED50F3-852E-4131-9A1D-FCCBEAB23AFC}"/>
              </a:ext>
            </a:extLst>
          </p:cNvPr>
          <p:cNvSpPr txBox="1"/>
          <p:nvPr/>
        </p:nvSpPr>
        <p:spPr>
          <a:xfrm>
            <a:off x="4184542" y="3310636"/>
            <a:ext cx="4571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76F4CE25-3150-42B7-875C-6DEAB7821B45}"/>
              </a:ext>
            </a:extLst>
          </p:cNvPr>
          <p:cNvSpPr txBox="1"/>
          <p:nvPr/>
        </p:nvSpPr>
        <p:spPr>
          <a:xfrm>
            <a:off x="4230261" y="3310636"/>
            <a:ext cx="45719" cy="369332"/>
          </a:xfrm>
          <a:prstGeom prst="rect">
            <a:avLst/>
          </a:prstGeom>
          <a:noFill/>
        </p:spPr>
        <p:txBody>
          <a:bodyPr wrap="square" rtlCol="0">
            <a:spAutoFit/>
          </a:bodyPr>
          <a:lstStyle/>
          <a:p>
            <a:endParaRPr lang="en-US"/>
          </a:p>
        </p:txBody>
      </p:sp>
      <p:cxnSp>
        <p:nvCxnSpPr>
          <p:cNvPr id="11" name="Straight Arrow Connector 10">
            <a:extLst>
              <a:ext uri="{FF2B5EF4-FFF2-40B4-BE49-F238E27FC236}">
                <a16:creationId xmlns:a16="http://schemas.microsoft.com/office/drawing/2014/main" id="{E0397BE1-5D99-4794-8B18-C333E0868983}"/>
              </a:ext>
            </a:extLst>
          </p:cNvPr>
          <p:cNvCxnSpPr>
            <a:stCxn id="5" idx="2"/>
            <a:endCxn id="7" idx="0"/>
          </p:cNvCxnSpPr>
          <p:nvPr/>
        </p:nvCxnSpPr>
        <p:spPr>
          <a:xfrm flipH="1">
            <a:off x="4378270" y="2495570"/>
            <a:ext cx="0" cy="79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DF88659-192A-4A1E-96C8-9072A02509CB}"/>
              </a:ext>
            </a:extLst>
          </p:cNvPr>
          <p:cNvSpPr txBox="1"/>
          <p:nvPr/>
        </p:nvSpPr>
        <p:spPr>
          <a:xfrm>
            <a:off x="4378269" y="2642488"/>
            <a:ext cx="698461" cy="369332"/>
          </a:xfrm>
          <a:prstGeom prst="rect">
            <a:avLst/>
          </a:prstGeom>
          <a:noFill/>
        </p:spPr>
        <p:txBody>
          <a:bodyPr wrap="none" rtlCol="0">
            <a:spAutoFit/>
          </a:bodyPr>
          <a:lstStyle/>
          <a:p>
            <a:r>
              <a:rPr lang="en-US" i="1"/>
              <a:t>parse</a:t>
            </a:r>
          </a:p>
        </p:txBody>
      </p:sp>
      <p:cxnSp>
        <p:nvCxnSpPr>
          <p:cNvPr id="15" name="Straight Arrow Connector 14">
            <a:extLst>
              <a:ext uri="{FF2B5EF4-FFF2-40B4-BE49-F238E27FC236}">
                <a16:creationId xmlns:a16="http://schemas.microsoft.com/office/drawing/2014/main" id="{A53A1676-73FD-4EBB-8D83-8EFD1D4799CA}"/>
              </a:ext>
            </a:extLst>
          </p:cNvPr>
          <p:cNvCxnSpPr>
            <a:stCxn id="7" idx="2"/>
            <a:endCxn id="6" idx="0"/>
          </p:cNvCxnSpPr>
          <p:nvPr/>
        </p:nvCxnSpPr>
        <p:spPr>
          <a:xfrm>
            <a:off x="4378270" y="3766088"/>
            <a:ext cx="0" cy="70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300AC1-6216-4218-917B-FBD36AA0653D}"/>
              </a:ext>
            </a:extLst>
          </p:cNvPr>
          <p:cNvSpPr txBox="1"/>
          <p:nvPr/>
        </p:nvSpPr>
        <p:spPr>
          <a:xfrm>
            <a:off x="4384924" y="3924925"/>
            <a:ext cx="938077" cy="369332"/>
          </a:xfrm>
          <a:prstGeom prst="rect">
            <a:avLst/>
          </a:prstGeom>
          <a:noFill/>
        </p:spPr>
        <p:txBody>
          <a:bodyPr wrap="none" rtlCol="0">
            <a:spAutoFit/>
          </a:bodyPr>
          <a:lstStyle/>
          <a:p>
            <a:r>
              <a:rPr lang="en-US" i="1"/>
              <a:t>unparse</a:t>
            </a:r>
          </a:p>
        </p:txBody>
      </p:sp>
    </p:spTree>
    <p:extLst>
      <p:ext uri="{BB962C8B-B14F-4D97-AF65-F5344CB8AC3E}">
        <p14:creationId xmlns:p14="http://schemas.microsoft.com/office/powerpoint/2010/main" val="24653433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AD94-BE47-44A0-AEC8-B11840CC0E89}"/>
              </a:ext>
            </a:extLst>
          </p:cNvPr>
          <p:cNvSpPr>
            <a:spLocks noGrp="1"/>
          </p:cNvSpPr>
          <p:nvPr>
            <p:ph type="title"/>
          </p:nvPr>
        </p:nvSpPr>
        <p:spPr>
          <a:xfrm>
            <a:off x="616448" y="365760"/>
            <a:ext cx="11575552" cy="750253"/>
          </a:xfrm>
        </p:spPr>
        <p:txBody>
          <a:bodyPr/>
          <a:lstStyle/>
          <a:p>
            <a:r>
              <a:rPr lang="en-US"/>
              <a:t>What characters must be escaped?</a:t>
            </a:r>
          </a:p>
        </p:txBody>
      </p:sp>
      <p:sp>
        <p:nvSpPr>
          <p:cNvPr id="4" name="Footer Placeholder 3">
            <a:extLst>
              <a:ext uri="{FF2B5EF4-FFF2-40B4-BE49-F238E27FC236}">
                <a16:creationId xmlns:a16="http://schemas.microsoft.com/office/drawing/2014/main" id="{F6F36124-FF02-4606-9F66-6CA9BC5126C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EFFDFE5-8CB2-4592-96C1-BCC561AE66C1}"/>
              </a:ext>
            </a:extLst>
          </p:cNvPr>
          <p:cNvSpPr/>
          <p:nvPr/>
        </p:nvSpPr>
        <p:spPr>
          <a:xfrm>
            <a:off x="2671923" y="1849239"/>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6" name="Rectangle 5">
            <a:extLst>
              <a:ext uri="{FF2B5EF4-FFF2-40B4-BE49-F238E27FC236}">
                <a16:creationId xmlns:a16="http://schemas.microsoft.com/office/drawing/2014/main" id="{4BAB9D4F-66CE-4E8A-BCD2-A739772633E5}"/>
              </a:ext>
            </a:extLst>
          </p:cNvPr>
          <p:cNvSpPr/>
          <p:nvPr/>
        </p:nvSpPr>
        <p:spPr>
          <a:xfrm>
            <a:off x="2669998" y="4473217"/>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7" name="Rectangle 6">
            <a:extLst>
              <a:ext uri="{FF2B5EF4-FFF2-40B4-BE49-F238E27FC236}">
                <a16:creationId xmlns:a16="http://schemas.microsoft.com/office/drawing/2014/main" id="{FCB9C51F-61E6-4148-8124-E8299D97E5C0}"/>
              </a:ext>
            </a:extLst>
          </p:cNvPr>
          <p:cNvSpPr/>
          <p:nvPr/>
        </p:nvSpPr>
        <p:spPr>
          <a:xfrm>
            <a:off x="3533612" y="3285640"/>
            <a:ext cx="1689316" cy="480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XML</a:t>
            </a:r>
          </a:p>
        </p:txBody>
      </p:sp>
      <p:sp>
        <p:nvSpPr>
          <p:cNvPr id="8" name="TextBox 7">
            <a:extLst>
              <a:ext uri="{FF2B5EF4-FFF2-40B4-BE49-F238E27FC236}">
                <a16:creationId xmlns:a16="http://schemas.microsoft.com/office/drawing/2014/main" id="{AFED50F3-852E-4131-9A1D-FCCBEAB23AFC}"/>
              </a:ext>
            </a:extLst>
          </p:cNvPr>
          <p:cNvSpPr txBox="1"/>
          <p:nvPr/>
        </p:nvSpPr>
        <p:spPr>
          <a:xfrm>
            <a:off x="4184542" y="3310636"/>
            <a:ext cx="4571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76F4CE25-3150-42B7-875C-6DEAB7821B45}"/>
              </a:ext>
            </a:extLst>
          </p:cNvPr>
          <p:cNvSpPr txBox="1"/>
          <p:nvPr/>
        </p:nvSpPr>
        <p:spPr>
          <a:xfrm>
            <a:off x="4230261" y="3310636"/>
            <a:ext cx="45719" cy="369332"/>
          </a:xfrm>
          <a:prstGeom prst="rect">
            <a:avLst/>
          </a:prstGeom>
          <a:noFill/>
        </p:spPr>
        <p:txBody>
          <a:bodyPr wrap="square" rtlCol="0">
            <a:spAutoFit/>
          </a:bodyPr>
          <a:lstStyle/>
          <a:p>
            <a:endParaRPr lang="en-US"/>
          </a:p>
        </p:txBody>
      </p:sp>
      <p:cxnSp>
        <p:nvCxnSpPr>
          <p:cNvPr id="11" name="Straight Arrow Connector 10">
            <a:extLst>
              <a:ext uri="{FF2B5EF4-FFF2-40B4-BE49-F238E27FC236}">
                <a16:creationId xmlns:a16="http://schemas.microsoft.com/office/drawing/2014/main" id="{E0397BE1-5D99-4794-8B18-C333E0868983}"/>
              </a:ext>
            </a:extLst>
          </p:cNvPr>
          <p:cNvCxnSpPr>
            <a:stCxn id="5" idx="2"/>
            <a:endCxn id="7" idx="0"/>
          </p:cNvCxnSpPr>
          <p:nvPr/>
        </p:nvCxnSpPr>
        <p:spPr>
          <a:xfrm flipH="1">
            <a:off x="4378270" y="2495570"/>
            <a:ext cx="0" cy="79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DF88659-192A-4A1E-96C8-9072A02509CB}"/>
              </a:ext>
            </a:extLst>
          </p:cNvPr>
          <p:cNvSpPr txBox="1"/>
          <p:nvPr/>
        </p:nvSpPr>
        <p:spPr>
          <a:xfrm>
            <a:off x="4378269" y="2642488"/>
            <a:ext cx="698461" cy="369332"/>
          </a:xfrm>
          <a:prstGeom prst="rect">
            <a:avLst/>
          </a:prstGeom>
          <a:noFill/>
        </p:spPr>
        <p:txBody>
          <a:bodyPr wrap="none" rtlCol="0">
            <a:spAutoFit/>
          </a:bodyPr>
          <a:lstStyle/>
          <a:p>
            <a:r>
              <a:rPr lang="en-US" i="1"/>
              <a:t>parse</a:t>
            </a:r>
          </a:p>
        </p:txBody>
      </p:sp>
      <p:cxnSp>
        <p:nvCxnSpPr>
          <p:cNvPr id="15" name="Straight Arrow Connector 14">
            <a:extLst>
              <a:ext uri="{FF2B5EF4-FFF2-40B4-BE49-F238E27FC236}">
                <a16:creationId xmlns:a16="http://schemas.microsoft.com/office/drawing/2014/main" id="{A53A1676-73FD-4EBB-8D83-8EFD1D4799CA}"/>
              </a:ext>
            </a:extLst>
          </p:cNvPr>
          <p:cNvCxnSpPr>
            <a:stCxn id="7" idx="2"/>
            <a:endCxn id="6" idx="0"/>
          </p:cNvCxnSpPr>
          <p:nvPr/>
        </p:nvCxnSpPr>
        <p:spPr>
          <a:xfrm>
            <a:off x="4378270" y="3766088"/>
            <a:ext cx="0" cy="70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300AC1-6216-4218-917B-FBD36AA0653D}"/>
              </a:ext>
            </a:extLst>
          </p:cNvPr>
          <p:cNvSpPr txBox="1"/>
          <p:nvPr/>
        </p:nvSpPr>
        <p:spPr>
          <a:xfrm>
            <a:off x="4384924" y="3924925"/>
            <a:ext cx="938077" cy="369332"/>
          </a:xfrm>
          <a:prstGeom prst="rect">
            <a:avLst/>
          </a:prstGeom>
          <a:noFill/>
        </p:spPr>
        <p:txBody>
          <a:bodyPr wrap="none" rtlCol="0">
            <a:spAutoFit/>
          </a:bodyPr>
          <a:lstStyle/>
          <a:p>
            <a:r>
              <a:rPr lang="en-US" i="1"/>
              <a:t>unparse</a:t>
            </a:r>
          </a:p>
        </p:txBody>
      </p:sp>
      <p:sp>
        <p:nvSpPr>
          <p:cNvPr id="21" name="TextBox 20">
            <a:extLst>
              <a:ext uri="{FF2B5EF4-FFF2-40B4-BE49-F238E27FC236}">
                <a16:creationId xmlns:a16="http://schemas.microsoft.com/office/drawing/2014/main" id="{D2994EB1-7876-4903-A23C-A06E4D06B78E}"/>
              </a:ext>
            </a:extLst>
          </p:cNvPr>
          <p:cNvSpPr txBox="1"/>
          <p:nvPr/>
        </p:nvSpPr>
        <p:spPr>
          <a:xfrm>
            <a:off x="7115272" y="2742788"/>
            <a:ext cx="4492334"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t>Any use of the delimiter character (colon) in a non-delimiter fashion must be escaped. </a:t>
            </a:r>
          </a:p>
          <a:p>
            <a:pPr marL="285750" indent="-285750">
              <a:buFont typeface="Arial" panose="020B0604020202020204" pitchFamily="34" charset="0"/>
              <a:buChar char="•"/>
            </a:pPr>
            <a:r>
              <a:rPr lang="en-US"/>
              <a:t>Any use of a newline to continue a property’s value onto the next line must be escaped.</a:t>
            </a:r>
          </a:p>
        </p:txBody>
      </p:sp>
    </p:spTree>
    <p:extLst>
      <p:ext uri="{BB962C8B-B14F-4D97-AF65-F5344CB8AC3E}">
        <p14:creationId xmlns:p14="http://schemas.microsoft.com/office/powerpoint/2010/main" val="3266529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AD94-BE47-44A0-AEC8-B11840CC0E89}"/>
              </a:ext>
            </a:extLst>
          </p:cNvPr>
          <p:cNvSpPr>
            <a:spLocks noGrp="1"/>
          </p:cNvSpPr>
          <p:nvPr>
            <p:ph type="title"/>
          </p:nvPr>
        </p:nvSpPr>
        <p:spPr>
          <a:xfrm>
            <a:off x="616448" y="365760"/>
            <a:ext cx="11575552" cy="750253"/>
          </a:xfrm>
        </p:spPr>
        <p:txBody>
          <a:bodyPr/>
          <a:lstStyle/>
          <a:p>
            <a:r>
              <a:rPr lang="en-US"/>
              <a:t>What characters must be escaped?</a:t>
            </a:r>
          </a:p>
        </p:txBody>
      </p:sp>
      <p:sp>
        <p:nvSpPr>
          <p:cNvPr id="4" name="Footer Placeholder 3">
            <a:extLst>
              <a:ext uri="{FF2B5EF4-FFF2-40B4-BE49-F238E27FC236}">
                <a16:creationId xmlns:a16="http://schemas.microsoft.com/office/drawing/2014/main" id="{F6F36124-FF02-4606-9F66-6CA9BC5126C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EFFDFE5-8CB2-4592-96C1-BCC561AE66C1}"/>
              </a:ext>
            </a:extLst>
          </p:cNvPr>
          <p:cNvSpPr/>
          <p:nvPr/>
        </p:nvSpPr>
        <p:spPr>
          <a:xfrm>
            <a:off x="2671923" y="1849239"/>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6" name="Rectangle 5">
            <a:extLst>
              <a:ext uri="{FF2B5EF4-FFF2-40B4-BE49-F238E27FC236}">
                <a16:creationId xmlns:a16="http://schemas.microsoft.com/office/drawing/2014/main" id="{4BAB9D4F-66CE-4E8A-BCD2-A739772633E5}"/>
              </a:ext>
            </a:extLst>
          </p:cNvPr>
          <p:cNvSpPr/>
          <p:nvPr/>
        </p:nvSpPr>
        <p:spPr>
          <a:xfrm>
            <a:off x="2669998" y="4473217"/>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7" name="Rectangle 6">
            <a:extLst>
              <a:ext uri="{FF2B5EF4-FFF2-40B4-BE49-F238E27FC236}">
                <a16:creationId xmlns:a16="http://schemas.microsoft.com/office/drawing/2014/main" id="{FCB9C51F-61E6-4148-8124-E8299D97E5C0}"/>
              </a:ext>
            </a:extLst>
          </p:cNvPr>
          <p:cNvSpPr/>
          <p:nvPr/>
        </p:nvSpPr>
        <p:spPr>
          <a:xfrm>
            <a:off x="3533612" y="3285640"/>
            <a:ext cx="1689316" cy="480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XML</a:t>
            </a:r>
          </a:p>
        </p:txBody>
      </p:sp>
      <p:sp>
        <p:nvSpPr>
          <p:cNvPr id="8" name="TextBox 7">
            <a:extLst>
              <a:ext uri="{FF2B5EF4-FFF2-40B4-BE49-F238E27FC236}">
                <a16:creationId xmlns:a16="http://schemas.microsoft.com/office/drawing/2014/main" id="{AFED50F3-852E-4131-9A1D-FCCBEAB23AFC}"/>
              </a:ext>
            </a:extLst>
          </p:cNvPr>
          <p:cNvSpPr txBox="1"/>
          <p:nvPr/>
        </p:nvSpPr>
        <p:spPr>
          <a:xfrm>
            <a:off x="4184542" y="3310636"/>
            <a:ext cx="4571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76F4CE25-3150-42B7-875C-6DEAB7821B45}"/>
              </a:ext>
            </a:extLst>
          </p:cNvPr>
          <p:cNvSpPr txBox="1"/>
          <p:nvPr/>
        </p:nvSpPr>
        <p:spPr>
          <a:xfrm>
            <a:off x="4230261" y="3310636"/>
            <a:ext cx="45719" cy="369332"/>
          </a:xfrm>
          <a:prstGeom prst="rect">
            <a:avLst/>
          </a:prstGeom>
          <a:noFill/>
        </p:spPr>
        <p:txBody>
          <a:bodyPr wrap="square" rtlCol="0">
            <a:spAutoFit/>
          </a:bodyPr>
          <a:lstStyle/>
          <a:p>
            <a:endParaRPr lang="en-US"/>
          </a:p>
        </p:txBody>
      </p:sp>
      <p:cxnSp>
        <p:nvCxnSpPr>
          <p:cNvPr id="11" name="Straight Arrow Connector 10">
            <a:extLst>
              <a:ext uri="{FF2B5EF4-FFF2-40B4-BE49-F238E27FC236}">
                <a16:creationId xmlns:a16="http://schemas.microsoft.com/office/drawing/2014/main" id="{E0397BE1-5D99-4794-8B18-C333E0868983}"/>
              </a:ext>
            </a:extLst>
          </p:cNvPr>
          <p:cNvCxnSpPr>
            <a:stCxn id="5" idx="2"/>
            <a:endCxn id="7" idx="0"/>
          </p:cNvCxnSpPr>
          <p:nvPr/>
        </p:nvCxnSpPr>
        <p:spPr>
          <a:xfrm flipH="1">
            <a:off x="4378270" y="2495570"/>
            <a:ext cx="0" cy="79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DF88659-192A-4A1E-96C8-9072A02509CB}"/>
              </a:ext>
            </a:extLst>
          </p:cNvPr>
          <p:cNvSpPr txBox="1"/>
          <p:nvPr/>
        </p:nvSpPr>
        <p:spPr>
          <a:xfrm>
            <a:off x="4378269" y="2642488"/>
            <a:ext cx="698461" cy="369332"/>
          </a:xfrm>
          <a:prstGeom prst="rect">
            <a:avLst/>
          </a:prstGeom>
          <a:noFill/>
        </p:spPr>
        <p:txBody>
          <a:bodyPr wrap="none" rtlCol="0">
            <a:spAutoFit/>
          </a:bodyPr>
          <a:lstStyle/>
          <a:p>
            <a:r>
              <a:rPr lang="en-US" i="1"/>
              <a:t>parse</a:t>
            </a:r>
          </a:p>
        </p:txBody>
      </p:sp>
      <p:cxnSp>
        <p:nvCxnSpPr>
          <p:cNvPr id="15" name="Straight Arrow Connector 14">
            <a:extLst>
              <a:ext uri="{FF2B5EF4-FFF2-40B4-BE49-F238E27FC236}">
                <a16:creationId xmlns:a16="http://schemas.microsoft.com/office/drawing/2014/main" id="{A53A1676-73FD-4EBB-8D83-8EFD1D4799CA}"/>
              </a:ext>
            </a:extLst>
          </p:cNvPr>
          <p:cNvCxnSpPr>
            <a:stCxn id="7" idx="2"/>
            <a:endCxn id="6" idx="0"/>
          </p:cNvCxnSpPr>
          <p:nvPr/>
        </p:nvCxnSpPr>
        <p:spPr>
          <a:xfrm>
            <a:off x="4378270" y="3766088"/>
            <a:ext cx="0" cy="70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300AC1-6216-4218-917B-FBD36AA0653D}"/>
              </a:ext>
            </a:extLst>
          </p:cNvPr>
          <p:cNvSpPr txBox="1"/>
          <p:nvPr/>
        </p:nvSpPr>
        <p:spPr>
          <a:xfrm>
            <a:off x="4384924" y="3924925"/>
            <a:ext cx="938077" cy="369332"/>
          </a:xfrm>
          <a:prstGeom prst="rect">
            <a:avLst/>
          </a:prstGeom>
          <a:noFill/>
        </p:spPr>
        <p:txBody>
          <a:bodyPr wrap="none" rtlCol="0">
            <a:spAutoFit/>
          </a:bodyPr>
          <a:lstStyle/>
          <a:p>
            <a:r>
              <a:rPr lang="en-US" i="1"/>
              <a:t>unparse</a:t>
            </a:r>
          </a:p>
        </p:txBody>
      </p:sp>
      <p:sp>
        <p:nvSpPr>
          <p:cNvPr id="3" name="Speech Bubble: Rectangle 2">
            <a:extLst>
              <a:ext uri="{FF2B5EF4-FFF2-40B4-BE49-F238E27FC236}">
                <a16:creationId xmlns:a16="http://schemas.microsoft.com/office/drawing/2014/main" id="{8894C7D1-D476-43E4-AC60-205B1DC7150A}"/>
              </a:ext>
            </a:extLst>
          </p:cNvPr>
          <p:cNvSpPr/>
          <p:nvPr/>
        </p:nvSpPr>
        <p:spPr>
          <a:xfrm>
            <a:off x="9082007" y="1363851"/>
            <a:ext cx="1906291" cy="1200329"/>
          </a:xfrm>
          <a:prstGeom prst="wedgeRectCallout">
            <a:avLst>
              <a:gd name="adj1" fmla="val -102134"/>
              <a:gd name="adj2" fmla="val 112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Specify this escape character using escapeCharacter </a:t>
            </a:r>
          </a:p>
        </p:txBody>
      </p:sp>
      <p:cxnSp>
        <p:nvCxnSpPr>
          <p:cNvPr id="13" name="Straight Arrow Connector 12">
            <a:extLst>
              <a:ext uri="{FF2B5EF4-FFF2-40B4-BE49-F238E27FC236}">
                <a16:creationId xmlns:a16="http://schemas.microsoft.com/office/drawing/2014/main" id="{07B066CB-C2D3-4E92-9CEB-3DD8C2C99F2B}"/>
              </a:ext>
            </a:extLst>
          </p:cNvPr>
          <p:cNvCxnSpPr/>
          <p:nvPr/>
        </p:nvCxnSpPr>
        <p:spPr>
          <a:xfrm flipH="1" flipV="1">
            <a:off x="4230261" y="2185261"/>
            <a:ext cx="3100437" cy="1243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608AD3-C3C1-49F8-8CBC-5EE5891314AB}"/>
              </a:ext>
            </a:extLst>
          </p:cNvPr>
          <p:cNvCxnSpPr/>
          <p:nvPr/>
        </p:nvCxnSpPr>
        <p:spPr>
          <a:xfrm flipH="1">
            <a:off x="4230261" y="3429000"/>
            <a:ext cx="3100437" cy="1173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3A76BB-DCB2-4D5D-A5DF-0CF0F689F400}"/>
              </a:ext>
            </a:extLst>
          </p:cNvPr>
          <p:cNvSpPr txBox="1"/>
          <p:nvPr/>
        </p:nvSpPr>
        <p:spPr>
          <a:xfrm>
            <a:off x="7347488" y="3221153"/>
            <a:ext cx="4492334"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t>Any use of the delimiter character (colon) in a non-delimiter fashion must be escaped. </a:t>
            </a:r>
          </a:p>
          <a:p>
            <a:pPr marL="285750" indent="-285750">
              <a:buFont typeface="Arial" panose="020B0604020202020204" pitchFamily="34" charset="0"/>
              <a:buChar char="•"/>
            </a:pPr>
            <a:r>
              <a:rPr lang="en-US">
                <a:solidFill>
                  <a:schemeClr val="bg1">
                    <a:lumMod val="65000"/>
                  </a:schemeClr>
                </a:solidFill>
              </a:rPr>
              <a:t>Any use of a newline to continue a property’s value onto the next line must be escaped.</a:t>
            </a:r>
          </a:p>
        </p:txBody>
      </p:sp>
    </p:spTree>
    <p:extLst>
      <p:ext uri="{BB962C8B-B14F-4D97-AF65-F5344CB8AC3E}">
        <p14:creationId xmlns:p14="http://schemas.microsoft.com/office/powerpoint/2010/main" val="102306573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AD94-BE47-44A0-AEC8-B11840CC0E89}"/>
              </a:ext>
            </a:extLst>
          </p:cNvPr>
          <p:cNvSpPr>
            <a:spLocks noGrp="1"/>
          </p:cNvSpPr>
          <p:nvPr>
            <p:ph type="title"/>
          </p:nvPr>
        </p:nvSpPr>
        <p:spPr>
          <a:xfrm>
            <a:off x="616448" y="365760"/>
            <a:ext cx="11575552" cy="750253"/>
          </a:xfrm>
        </p:spPr>
        <p:txBody>
          <a:bodyPr/>
          <a:lstStyle/>
          <a:p>
            <a:r>
              <a:rPr lang="en-US"/>
              <a:t>What characters must be escaped?</a:t>
            </a:r>
          </a:p>
        </p:txBody>
      </p:sp>
      <p:sp>
        <p:nvSpPr>
          <p:cNvPr id="4" name="Footer Placeholder 3">
            <a:extLst>
              <a:ext uri="{FF2B5EF4-FFF2-40B4-BE49-F238E27FC236}">
                <a16:creationId xmlns:a16="http://schemas.microsoft.com/office/drawing/2014/main" id="{F6F36124-FF02-4606-9F66-6CA9BC5126C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EFFDFE5-8CB2-4592-96C1-BCC561AE66C1}"/>
              </a:ext>
            </a:extLst>
          </p:cNvPr>
          <p:cNvSpPr/>
          <p:nvPr/>
        </p:nvSpPr>
        <p:spPr>
          <a:xfrm>
            <a:off x="2671923" y="1849239"/>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6" name="Rectangle 5">
            <a:extLst>
              <a:ext uri="{FF2B5EF4-FFF2-40B4-BE49-F238E27FC236}">
                <a16:creationId xmlns:a16="http://schemas.microsoft.com/office/drawing/2014/main" id="{4BAB9D4F-66CE-4E8A-BCD2-A739772633E5}"/>
              </a:ext>
            </a:extLst>
          </p:cNvPr>
          <p:cNvSpPr/>
          <p:nvPr/>
        </p:nvSpPr>
        <p:spPr>
          <a:xfrm>
            <a:off x="2669998" y="4473217"/>
            <a:ext cx="3426002" cy="646331"/>
          </a:xfrm>
          <a:prstGeom prst="rect">
            <a:avLst/>
          </a:prstGeom>
          <a:solidFill>
            <a:schemeClr val="bg1">
              <a:lumMod val="85000"/>
            </a:schemeClr>
          </a:solidFill>
          <a:ln>
            <a:solidFill>
              <a:schemeClr val="tx1"/>
            </a:solidFill>
          </a:ln>
        </p:spPr>
        <p:txBody>
          <a:bodyPr wrap="none">
            <a:spAutoFit/>
          </a:bodyPr>
          <a:lstStyle/>
          <a:p>
            <a:r>
              <a:rPr lang="en-US"/>
              <a:t>FN:Sally Smith\:Attorney General \</a:t>
            </a:r>
          </a:p>
          <a:p>
            <a:r>
              <a:rPr lang="en-US"/>
              <a:t>Boston district</a:t>
            </a:r>
          </a:p>
        </p:txBody>
      </p:sp>
      <p:sp>
        <p:nvSpPr>
          <p:cNvPr id="7" name="Rectangle 6">
            <a:extLst>
              <a:ext uri="{FF2B5EF4-FFF2-40B4-BE49-F238E27FC236}">
                <a16:creationId xmlns:a16="http://schemas.microsoft.com/office/drawing/2014/main" id="{FCB9C51F-61E6-4148-8124-E8299D97E5C0}"/>
              </a:ext>
            </a:extLst>
          </p:cNvPr>
          <p:cNvSpPr/>
          <p:nvPr/>
        </p:nvSpPr>
        <p:spPr>
          <a:xfrm>
            <a:off x="3533612" y="3285640"/>
            <a:ext cx="1689316" cy="480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XML</a:t>
            </a:r>
          </a:p>
        </p:txBody>
      </p:sp>
      <p:sp>
        <p:nvSpPr>
          <p:cNvPr id="8" name="TextBox 7">
            <a:extLst>
              <a:ext uri="{FF2B5EF4-FFF2-40B4-BE49-F238E27FC236}">
                <a16:creationId xmlns:a16="http://schemas.microsoft.com/office/drawing/2014/main" id="{AFED50F3-852E-4131-9A1D-FCCBEAB23AFC}"/>
              </a:ext>
            </a:extLst>
          </p:cNvPr>
          <p:cNvSpPr txBox="1"/>
          <p:nvPr/>
        </p:nvSpPr>
        <p:spPr>
          <a:xfrm>
            <a:off x="4184542" y="3310636"/>
            <a:ext cx="4571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76F4CE25-3150-42B7-875C-6DEAB7821B45}"/>
              </a:ext>
            </a:extLst>
          </p:cNvPr>
          <p:cNvSpPr txBox="1"/>
          <p:nvPr/>
        </p:nvSpPr>
        <p:spPr>
          <a:xfrm>
            <a:off x="4230261" y="3310636"/>
            <a:ext cx="45719" cy="369332"/>
          </a:xfrm>
          <a:prstGeom prst="rect">
            <a:avLst/>
          </a:prstGeom>
          <a:noFill/>
        </p:spPr>
        <p:txBody>
          <a:bodyPr wrap="square" rtlCol="0">
            <a:spAutoFit/>
          </a:bodyPr>
          <a:lstStyle/>
          <a:p>
            <a:endParaRPr lang="en-US"/>
          </a:p>
        </p:txBody>
      </p:sp>
      <p:cxnSp>
        <p:nvCxnSpPr>
          <p:cNvPr id="11" name="Straight Arrow Connector 10">
            <a:extLst>
              <a:ext uri="{FF2B5EF4-FFF2-40B4-BE49-F238E27FC236}">
                <a16:creationId xmlns:a16="http://schemas.microsoft.com/office/drawing/2014/main" id="{E0397BE1-5D99-4794-8B18-C333E0868983}"/>
              </a:ext>
            </a:extLst>
          </p:cNvPr>
          <p:cNvCxnSpPr>
            <a:stCxn id="5" idx="2"/>
            <a:endCxn id="7" idx="0"/>
          </p:cNvCxnSpPr>
          <p:nvPr/>
        </p:nvCxnSpPr>
        <p:spPr>
          <a:xfrm flipH="1">
            <a:off x="4378270" y="2495570"/>
            <a:ext cx="0" cy="79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DF88659-192A-4A1E-96C8-9072A02509CB}"/>
              </a:ext>
            </a:extLst>
          </p:cNvPr>
          <p:cNvSpPr txBox="1"/>
          <p:nvPr/>
        </p:nvSpPr>
        <p:spPr>
          <a:xfrm>
            <a:off x="4378269" y="2642488"/>
            <a:ext cx="698461" cy="369332"/>
          </a:xfrm>
          <a:prstGeom prst="rect">
            <a:avLst/>
          </a:prstGeom>
          <a:noFill/>
        </p:spPr>
        <p:txBody>
          <a:bodyPr wrap="none" rtlCol="0">
            <a:spAutoFit/>
          </a:bodyPr>
          <a:lstStyle/>
          <a:p>
            <a:r>
              <a:rPr lang="en-US" i="1"/>
              <a:t>parse</a:t>
            </a:r>
          </a:p>
        </p:txBody>
      </p:sp>
      <p:cxnSp>
        <p:nvCxnSpPr>
          <p:cNvPr id="15" name="Straight Arrow Connector 14">
            <a:extLst>
              <a:ext uri="{FF2B5EF4-FFF2-40B4-BE49-F238E27FC236}">
                <a16:creationId xmlns:a16="http://schemas.microsoft.com/office/drawing/2014/main" id="{A53A1676-73FD-4EBB-8D83-8EFD1D4799CA}"/>
              </a:ext>
            </a:extLst>
          </p:cNvPr>
          <p:cNvCxnSpPr>
            <a:stCxn id="7" idx="2"/>
            <a:endCxn id="6" idx="0"/>
          </p:cNvCxnSpPr>
          <p:nvPr/>
        </p:nvCxnSpPr>
        <p:spPr>
          <a:xfrm>
            <a:off x="4378270" y="3766088"/>
            <a:ext cx="0" cy="70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300AC1-6216-4218-917B-FBD36AA0653D}"/>
              </a:ext>
            </a:extLst>
          </p:cNvPr>
          <p:cNvSpPr txBox="1"/>
          <p:nvPr/>
        </p:nvSpPr>
        <p:spPr>
          <a:xfrm>
            <a:off x="4384924" y="3924925"/>
            <a:ext cx="938077" cy="369332"/>
          </a:xfrm>
          <a:prstGeom prst="rect">
            <a:avLst/>
          </a:prstGeom>
          <a:noFill/>
        </p:spPr>
        <p:txBody>
          <a:bodyPr wrap="none" rtlCol="0">
            <a:spAutoFit/>
          </a:bodyPr>
          <a:lstStyle/>
          <a:p>
            <a:r>
              <a:rPr lang="en-US" i="1"/>
              <a:t>unparse</a:t>
            </a:r>
          </a:p>
        </p:txBody>
      </p:sp>
      <p:cxnSp>
        <p:nvCxnSpPr>
          <p:cNvPr id="18" name="Straight Arrow Connector 17">
            <a:extLst>
              <a:ext uri="{FF2B5EF4-FFF2-40B4-BE49-F238E27FC236}">
                <a16:creationId xmlns:a16="http://schemas.microsoft.com/office/drawing/2014/main" id="{4376DDE6-298E-45A2-8F16-C7FB2BADD3A4}"/>
              </a:ext>
            </a:extLst>
          </p:cNvPr>
          <p:cNvCxnSpPr>
            <a:cxnSpLocks/>
          </p:cNvCxnSpPr>
          <p:nvPr/>
        </p:nvCxnSpPr>
        <p:spPr>
          <a:xfrm flipH="1" flipV="1">
            <a:off x="5982346" y="2030278"/>
            <a:ext cx="1348352" cy="2107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2CF6F44-10A9-42B6-9424-4D17757397A2}"/>
              </a:ext>
            </a:extLst>
          </p:cNvPr>
          <p:cNvCxnSpPr>
            <a:cxnSpLocks/>
          </p:cNvCxnSpPr>
          <p:nvPr/>
        </p:nvCxnSpPr>
        <p:spPr>
          <a:xfrm flipH="1">
            <a:off x="6067586" y="4138047"/>
            <a:ext cx="1263112" cy="480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peech Bubble: Rectangle 2">
            <a:extLst>
              <a:ext uri="{FF2B5EF4-FFF2-40B4-BE49-F238E27FC236}">
                <a16:creationId xmlns:a16="http://schemas.microsoft.com/office/drawing/2014/main" id="{8894C7D1-D476-43E4-AC60-205B1DC7150A}"/>
              </a:ext>
            </a:extLst>
          </p:cNvPr>
          <p:cNvSpPr/>
          <p:nvPr/>
        </p:nvSpPr>
        <p:spPr>
          <a:xfrm>
            <a:off x="8772041" y="4765728"/>
            <a:ext cx="2479728" cy="1200329"/>
          </a:xfrm>
          <a:prstGeom prst="wedgeRectCallout">
            <a:avLst>
              <a:gd name="adj1" fmla="val -54980"/>
              <a:gd name="adj2" fmla="val -81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Specify this escape character using extraEscapedCharacters </a:t>
            </a:r>
          </a:p>
        </p:txBody>
      </p:sp>
      <p:sp>
        <p:nvSpPr>
          <p:cNvPr id="17" name="TextBox 16">
            <a:extLst>
              <a:ext uri="{FF2B5EF4-FFF2-40B4-BE49-F238E27FC236}">
                <a16:creationId xmlns:a16="http://schemas.microsoft.com/office/drawing/2014/main" id="{4F7C4804-8C7B-4242-9F2D-CC7CEBE16E9E}"/>
              </a:ext>
            </a:extLst>
          </p:cNvPr>
          <p:cNvSpPr txBox="1"/>
          <p:nvPr/>
        </p:nvSpPr>
        <p:spPr>
          <a:xfrm>
            <a:off x="7330698" y="2696610"/>
            <a:ext cx="4492334"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a:solidFill>
                  <a:schemeClr val="bg1">
                    <a:lumMod val="65000"/>
                  </a:schemeClr>
                </a:solidFill>
              </a:rPr>
              <a:t>Any use of the delimiter character (colon) in a non-delimiter fashion must be escaped. </a:t>
            </a:r>
          </a:p>
          <a:p>
            <a:pPr marL="285750" indent="-285750">
              <a:buFont typeface="Arial" panose="020B0604020202020204" pitchFamily="34" charset="0"/>
              <a:buChar char="•"/>
            </a:pPr>
            <a:r>
              <a:rPr lang="en-US"/>
              <a:t>Any use of a newline to continue a property’s value onto the next line must be escaped.</a:t>
            </a:r>
          </a:p>
        </p:txBody>
      </p:sp>
    </p:spTree>
    <p:extLst>
      <p:ext uri="{BB962C8B-B14F-4D97-AF65-F5344CB8AC3E}">
        <p14:creationId xmlns:p14="http://schemas.microsoft.com/office/powerpoint/2010/main" val="348327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D633-150F-45B3-9346-6650BE55AF73}"/>
              </a:ext>
            </a:extLst>
          </p:cNvPr>
          <p:cNvSpPr>
            <a:spLocks noGrp="1"/>
          </p:cNvSpPr>
          <p:nvPr>
            <p:ph type="title"/>
          </p:nvPr>
        </p:nvSpPr>
        <p:spPr/>
        <p:txBody>
          <a:bodyPr/>
          <a:lstStyle/>
          <a:p>
            <a:r>
              <a:rPr lang="en-US"/>
              <a:t>DFDL processor can do parsing + unparsing</a:t>
            </a:r>
          </a:p>
        </p:txBody>
      </p:sp>
      <p:sp>
        <p:nvSpPr>
          <p:cNvPr id="3" name="Content Placeholder 2">
            <a:extLst>
              <a:ext uri="{FF2B5EF4-FFF2-40B4-BE49-F238E27FC236}">
                <a16:creationId xmlns:a16="http://schemas.microsoft.com/office/drawing/2014/main" id="{EA19510A-8052-4BFE-90DB-42ED792F4A41}"/>
              </a:ext>
            </a:extLst>
          </p:cNvPr>
          <p:cNvSpPr>
            <a:spLocks noGrp="1"/>
          </p:cNvSpPr>
          <p:nvPr>
            <p:ph idx="1"/>
          </p:nvPr>
        </p:nvSpPr>
        <p:spPr>
          <a:xfrm>
            <a:off x="616449" y="1371601"/>
            <a:ext cx="11236720" cy="1588575"/>
          </a:xfrm>
        </p:spPr>
        <p:txBody>
          <a:bodyPr/>
          <a:lstStyle/>
          <a:p>
            <a:pPr>
              <a:lnSpc>
                <a:spcPts val="3000"/>
              </a:lnSpc>
              <a:spcAft>
                <a:spcPts val="1200"/>
              </a:spcAft>
            </a:pPr>
            <a:r>
              <a:rPr lang="en-US"/>
              <a:t>A DFDL processor, using the description in a DFDL document, breaks apart (parses) the data. </a:t>
            </a:r>
          </a:p>
          <a:p>
            <a:pPr>
              <a:lnSpc>
                <a:spcPts val="3000"/>
              </a:lnSpc>
              <a:spcAft>
                <a:spcPts val="1200"/>
              </a:spcAft>
            </a:pPr>
            <a:r>
              <a:rPr lang="en-US"/>
              <a:t>A DFDL processor, using the description in a DFDL document, assembles (unparses) the parsed data.</a:t>
            </a:r>
          </a:p>
        </p:txBody>
      </p:sp>
      <p:sp>
        <p:nvSpPr>
          <p:cNvPr id="4" name="Footer Placeholder 3">
            <a:extLst>
              <a:ext uri="{FF2B5EF4-FFF2-40B4-BE49-F238E27FC236}">
                <a16:creationId xmlns:a16="http://schemas.microsoft.com/office/drawing/2014/main" id="{03B72163-E97C-4396-B696-1B50D424824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5">
            <a:extLst>
              <a:ext uri="{FF2B5EF4-FFF2-40B4-BE49-F238E27FC236}">
                <a16:creationId xmlns:a16="http://schemas.microsoft.com/office/drawing/2014/main" id="{613C4FC8-16F9-41B1-9F4E-47D12ADC00BB}"/>
              </a:ext>
            </a:extLst>
          </p:cNvPr>
          <p:cNvSpPr>
            <a:spLocks noChangeArrowheads="1"/>
          </p:cNvSpPr>
          <p:nvPr/>
        </p:nvSpPr>
        <p:spPr bwMode="auto">
          <a:xfrm>
            <a:off x="1206744" y="3666240"/>
            <a:ext cx="1604962" cy="20526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6">
            <a:extLst>
              <a:ext uri="{FF2B5EF4-FFF2-40B4-BE49-F238E27FC236}">
                <a16:creationId xmlns:a16="http://schemas.microsoft.com/office/drawing/2014/main" id="{9162449B-B362-413D-BEA1-46B2027B9747}"/>
              </a:ext>
            </a:extLst>
          </p:cNvPr>
          <p:cNvSpPr>
            <a:spLocks/>
          </p:cNvSpPr>
          <p:nvPr/>
        </p:nvSpPr>
        <p:spPr bwMode="auto">
          <a:xfrm>
            <a:off x="1198806" y="4706052"/>
            <a:ext cx="773113" cy="1003300"/>
          </a:xfrm>
          <a:custGeom>
            <a:avLst/>
            <a:gdLst>
              <a:gd name="T0" fmla="*/ 0 w 487"/>
              <a:gd name="T1" fmla="*/ 0 h 632"/>
              <a:gd name="T2" fmla="*/ 141 w 487"/>
              <a:gd name="T3" fmla="*/ 6 h 632"/>
              <a:gd name="T4" fmla="*/ 186 w 487"/>
              <a:gd name="T5" fmla="*/ 68 h 632"/>
              <a:gd name="T6" fmla="*/ 237 w 487"/>
              <a:gd name="T7" fmla="*/ 130 h 632"/>
              <a:gd name="T8" fmla="*/ 305 w 487"/>
              <a:gd name="T9" fmla="*/ 90 h 632"/>
              <a:gd name="T10" fmla="*/ 350 w 487"/>
              <a:gd name="T11" fmla="*/ 23 h 632"/>
              <a:gd name="T12" fmla="*/ 384 w 487"/>
              <a:gd name="T13" fmla="*/ 11 h 632"/>
              <a:gd name="T14" fmla="*/ 474 w 487"/>
              <a:gd name="T15" fmla="*/ 40 h 632"/>
              <a:gd name="T16" fmla="*/ 485 w 487"/>
              <a:gd name="T17" fmla="*/ 209 h 632"/>
              <a:gd name="T18" fmla="*/ 457 w 487"/>
              <a:gd name="T19" fmla="*/ 254 h 632"/>
              <a:gd name="T20" fmla="*/ 406 w 487"/>
              <a:gd name="T21" fmla="*/ 237 h 632"/>
              <a:gd name="T22" fmla="*/ 372 w 487"/>
              <a:gd name="T23" fmla="*/ 260 h 632"/>
              <a:gd name="T24" fmla="*/ 355 w 487"/>
              <a:gd name="T25" fmla="*/ 271 h 632"/>
              <a:gd name="T26" fmla="*/ 344 w 487"/>
              <a:gd name="T27" fmla="*/ 367 h 632"/>
              <a:gd name="T28" fmla="*/ 423 w 487"/>
              <a:gd name="T29" fmla="*/ 373 h 632"/>
              <a:gd name="T30" fmla="*/ 480 w 487"/>
              <a:gd name="T31" fmla="*/ 395 h 632"/>
              <a:gd name="T32" fmla="*/ 474 w 487"/>
              <a:gd name="T33" fmla="*/ 508 h 632"/>
              <a:gd name="T34" fmla="*/ 463 w 487"/>
              <a:gd name="T35" fmla="*/ 542 h 632"/>
              <a:gd name="T36" fmla="*/ 389 w 487"/>
              <a:gd name="T37" fmla="*/ 553 h 632"/>
              <a:gd name="T38" fmla="*/ 384 w 487"/>
              <a:gd name="T39"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632">
                <a:moveTo>
                  <a:pt x="0" y="0"/>
                </a:moveTo>
                <a:cubicBezTo>
                  <a:pt x="47" y="2"/>
                  <a:pt x="94" y="1"/>
                  <a:pt x="141" y="6"/>
                </a:cubicBezTo>
                <a:cubicBezTo>
                  <a:pt x="170" y="9"/>
                  <a:pt x="174" y="47"/>
                  <a:pt x="186" y="68"/>
                </a:cubicBezTo>
                <a:cubicBezTo>
                  <a:pt x="201" y="94"/>
                  <a:pt x="213" y="114"/>
                  <a:pt x="237" y="130"/>
                </a:cubicBezTo>
                <a:cubicBezTo>
                  <a:pt x="285" y="122"/>
                  <a:pt x="269" y="117"/>
                  <a:pt x="305" y="90"/>
                </a:cubicBezTo>
                <a:cubicBezTo>
                  <a:pt x="313" y="47"/>
                  <a:pt x="311" y="49"/>
                  <a:pt x="350" y="23"/>
                </a:cubicBezTo>
                <a:cubicBezTo>
                  <a:pt x="360" y="16"/>
                  <a:pt x="384" y="11"/>
                  <a:pt x="384" y="11"/>
                </a:cubicBezTo>
                <a:cubicBezTo>
                  <a:pt x="422" y="14"/>
                  <a:pt x="461" y="3"/>
                  <a:pt x="474" y="40"/>
                </a:cubicBezTo>
                <a:cubicBezTo>
                  <a:pt x="480" y="96"/>
                  <a:pt x="487" y="152"/>
                  <a:pt x="485" y="209"/>
                </a:cubicBezTo>
                <a:cubicBezTo>
                  <a:pt x="483" y="250"/>
                  <a:pt x="482" y="245"/>
                  <a:pt x="457" y="254"/>
                </a:cubicBezTo>
                <a:cubicBezTo>
                  <a:pt x="440" y="248"/>
                  <a:pt x="423" y="243"/>
                  <a:pt x="406" y="237"/>
                </a:cubicBezTo>
                <a:cubicBezTo>
                  <a:pt x="406" y="237"/>
                  <a:pt x="383" y="252"/>
                  <a:pt x="372" y="260"/>
                </a:cubicBezTo>
                <a:cubicBezTo>
                  <a:pt x="366" y="264"/>
                  <a:pt x="355" y="271"/>
                  <a:pt x="355" y="271"/>
                </a:cubicBezTo>
                <a:cubicBezTo>
                  <a:pt x="347" y="298"/>
                  <a:pt x="307" y="337"/>
                  <a:pt x="344" y="367"/>
                </a:cubicBezTo>
                <a:cubicBezTo>
                  <a:pt x="365" y="383"/>
                  <a:pt x="397" y="371"/>
                  <a:pt x="423" y="373"/>
                </a:cubicBezTo>
                <a:cubicBezTo>
                  <a:pt x="445" y="378"/>
                  <a:pt x="463" y="379"/>
                  <a:pt x="480" y="395"/>
                </a:cubicBezTo>
                <a:cubicBezTo>
                  <a:pt x="485" y="439"/>
                  <a:pt x="482" y="463"/>
                  <a:pt x="474" y="508"/>
                </a:cubicBezTo>
                <a:cubicBezTo>
                  <a:pt x="472" y="520"/>
                  <a:pt x="474" y="537"/>
                  <a:pt x="463" y="542"/>
                </a:cubicBezTo>
                <a:cubicBezTo>
                  <a:pt x="440" y="551"/>
                  <a:pt x="413" y="548"/>
                  <a:pt x="389" y="553"/>
                </a:cubicBezTo>
                <a:cubicBezTo>
                  <a:pt x="378" y="590"/>
                  <a:pt x="384" y="564"/>
                  <a:pt x="384" y="6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7">
            <a:extLst>
              <a:ext uri="{FF2B5EF4-FFF2-40B4-BE49-F238E27FC236}">
                <a16:creationId xmlns:a16="http://schemas.microsoft.com/office/drawing/2014/main" id="{F401B91E-95B3-462F-B77D-4ACB24E99271}"/>
              </a:ext>
            </a:extLst>
          </p:cNvPr>
          <p:cNvSpPr>
            <a:spLocks/>
          </p:cNvSpPr>
          <p:nvPr/>
        </p:nvSpPr>
        <p:spPr bwMode="auto">
          <a:xfrm>
            <a:off x="1916356" y="3666240"/>
            <a:ext cx="333375" cy="1084262"/>
          </a:xfrm>
          <a:custGeom>
            <a:avLst/>
            <a:gdLst>
              <a:gd name="T0" fmla="*/ 45 w 216"/>
              <a:gd name="T1" fmla="*/ 0 h 660"/>
              <a:gd name="T2" fmla="*/ 73 w 216"/>
              <a:gd name="T3" fmla="*/ 192 h 660"/>
              <a:gd name="T4" fmla="*/ 152 w 216"/>
              <a:gd name="T5" fmla="*/ 197 h 660"/>
              <a:gd name="T6" fmla="*/ 203 w 216"/>
              <a:gd name="T7" fmla="*/ 203 h 660"/>
              <a:gd name="T8" fmla="*/ 203 w 216"/>
              <a:gd name="T9" fmla="*/ 395 h 660"/>
              <a:gd name="T10" fmla="*/ 186 w 216"/>
              <a:gd name="T11" fmla="*/ 400 h 660"/>
              <a:gd name="T12" fmla="*/ 96 w 216"/>
              <a:gd name="T13" fmla="*/ 406 h 660"/>
              <a:gd name="T14" fmla="*/ 17 w 216"/>
              <a:gd name="T15" fmla="*/ 434 h 660"/>
              <a:gd name="T16" fmla="*/ 22 w 216"/>
              <a:gd name="T17" fmla="*/ 592 h 660"/>
              <a:gd name="T18" fmla="*/ 11 w 216"/>
              <a:gd name="T19"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660">
                <a:moveTo>
                  <a:pt x="45" y="0"/>
                </a:moveTo>
                <a:cubicBezTo>
                  <a:pt x="44" y="23"/>
                  <a:pt x="0" y="184"/>
                  <a:pt x="73" y="192"/>
                </a:cubicBezTo>
                <a:cubicBezTo>
                  <a:pt x="99" y="195"/>
                  <a:pt x="126" y="195"/>
                  <a:pt x="152" y="197"/>
                </a:cubicBezTo>
                <a:cubicBezTo>
                  <a:pt x="169" y="198"/>
                  <a:pt x="186" y="201"/>
                  <a:pt x="203" y="203"/>
                </a:cubicBezTo>
                <a:cubicBezTo>
                  <a:pt x="206" y="258"/>
                  <a:pt x="216" y="340"/>
                  <a:pt x="203" y="395"/>
                </a:cubicBezTo>
                <a:cubicBezTo>
                  <a:pt x="202" y="401"/>
                  <a:pt x="192" y="399"/>
                  <a:pt x="186" y="400"/>
                </a:cubicBezTo>
                <a:cubicBezTo>
                  <a:pt x="156" y="403"/>
                  <a:pt x="126" y="404"/>
                  <a:pt x="96" y="406"/>
                </a:cubicBezTo>
                <a:cubicBezTo>
                  <a:pt x="64" y="417"/>
                  <a:pt x="1" y="388"/>
                  <a:pt x="17" y="434"/>
                </a:cubicBezTo>
                <a:cubicBezTo>
                  <a:pt x="9" y="487"/>
                  <a:pt x="19" y="537"/>
                  <a:pt x="22" y="592"/>
                </a:cubicBezTo>
                <a:cubicBezTo>
                  <a:pt x="9" y="641"/>
                  <a:pt x="11" y="618"/>
                  <a:pt x="11" y="6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a:extLst>
              <a:ext uri="{FF2B5EF4-FFF2-40B4-BE49-F238E27FC236}">
                <a16:creationId xmlns:a16="http://schemas.microsoft.com/office/drawing/2014/main" id="{93D6F9D7-B8E6-478F-A506-68118F2A3706}"/>
              </a:ext>
            </a:extLst>
          </p:cNvPr>
          <p:cNvSpPr>
            <a:spLocks/>
          </p:cNvSpPr>
          <p:nvPr/>
        </p:nvSpPr>
        <p:spPr bwMode="auto">
          <a:xfrm>
            <a:off x="1941756" y="4515552"/>
            <a:ext cx="869950" cy="504825"/>
          </a:xfrm>
          <a:custGeom>
            <a:avLst/>
            <a:gdLst>
              <a:gd name="T0" fmla="*/ 0 w 548"/>
              <a:gd name="T1" fmla="*/ 18 h 318"/>
              <a:gd name="T2" fmla="*/ 204 w 548"/>
              <a:gd name="T3" fmla="*/ 13 h 318"/>
              <a:gd name="T4" fmla="*/ 198 w 548"/>
              <a:gd name="T5" fmla="*/ 58 h 318"/>
              <a:gd name="T6" fmla="*/ 221 w 548"/>
              <a:gd name="T7" fmla="*/ 233 h 318"/>
              <a:gd name="T8" fmla="*/ 379 w 548"/>
              <a:gd name="T9" fmla="*/ 256 h 318"/>
              <a:gd name="T10" fmla="*/ 435 w 548"/>
              <a:gd name="T11" fmla="*/ 109 h 318"/>
              <a:gd name="T12" fmla="*/ 514 w 548"/>
              <a:gd name="T13" fmla="*/ 114 h 318"/>
              <a:gd name="T14" fmla="*/ 548 w 548"/>
              <a:gd name="T15" fmla="*/ 109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18">
                <a:moveTo>
                  <a:pt x="0" y="18"/>
                </a:moveTo>
                <a:cubicBezTo>
                  <a:pt x="68" y="16"/>
                  <a:pt x="137" y="0"/>
                  <a:pt x="204" y="13"/>
                </a:cubicBezTo>
                <a:cubicBezTo>
                  <a:pt x="219" y="16"/>
                  <a:pt x="198" y="43"/>
                  <a:pt x="198" y="58"/>
                </a:cubicBezTo>
                <a:cubicBezTo>
                  <a:pt x="198" y="107"/>
                  <a:pt x="205" y="187"/>
                  <a:pt x="221" y="233"/>
                </a:cubicBezTo>
                <a:cubicBezTo>
                  <a:pt x="233" y="318"/>
                  <a:pt x="312" y="263"/>
                  <a:pt x="379" y="256"/>
                </a:cubicBezTo>
                <a:cubicBezTo>
                  <a:pt x="382" y="175"/>
                  <a:pt x="358" y="123"/>
                  <a:pt x="435" y="109"/>
                </a:cubicBezTo>
                <a:cubicBezTo>
                  <a:pt x="461" y="111"/>
                  <a:pt x="488" y="114"/>
                  <a:pt x="514" y="114"/>
                </a:cubicBezTo>
                <a:cubicBezTo>
                  <a:pt x="525" y="114"/>
                  <a:pt x="548" y="109"/>
                  <a:pt x="548" y="10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39">
            <a:extLst>
              <a:ext uri="{FF2B5EF4-FFF2-40B4-BE49-F238E27FC236}">
                <a16:creationId xmlns:a16="http://schemas.microsoft.com/office/drawing/2014/main" id="{246B74B2-F874-480F-A581-DDBB01DDB8E7}"/>
              </a:ext>
            </a:extLst>
          </p:cNvPr>
          <p:cNvGrpSpPr>
            <a:grpSpLocks/>
          </p:cNvGrpSpPr>
          <p:nvPr/>
        </p:nvGrpSpPr>
        <p:grpSpPr bwMode="auto">
          <a:xfrm>
            <a:off x="5642005" y="3262492"/>
            <a:ext cx="1058862" cy="1262062"/>
            <a:chOff x="1045" y="1113"/>
            <a:chExt cx="667" cy="795"/>
          </a:xfrm>
        </p:grpSpPr>
        <p:sp>
          <p:nvSpPr>
            <p:cNvPr id="11" name="Freeform 13">
              <a:extLst>
                <a:ext uri="{FF2B5EF4-FFF2-40B4-BE49-F238E27FC236}">
                  <a16:creationId xmlns:a16="http://schemas.microsoft.com/office/drawing/2014/main" id="{418815AF-6D8D-4497-BFC3-6B21D69C0170}"/>
                </a:ext>
              </a:extLst>
            </p:cNvPr>
            <p:cNvSpPr>
              <a:spLocks/>
            </p:cNvSpPr>
            <p:nvPr/>
          </p:nvSpPr>
          <p:spPr bwMode="auto">
            <a:xfrm>
              <a:off x="1502" y="1113"/>
              <a:ext cx="210" cy="683"/>
            </a:xfrm>
            <a:custGeom>
              <a:avLst/>
              <a:gdLst>
                <a:gd name="T0" fmla="*/ 45 w 216"/>
                <a:gd name="T1" fmla="*/ 0 h 660"/>
                <a:gd name="T2" fmla="*/ 73 w 216"/>
                <a:gd name="T3" fmla="*/ 192 h 660"/>
                <a:gd name="T4" fmla="*/ 152 w 216"/>
                <a:gd name="T5" fmla="*/ 197 h 660"/>
                <a:gd name="T6" fmla="*/ 203 w 216"/>
                <a:gd name="T7" fmla="*/ 203 h 660"/>
                <a:gd name="T8" fmla="*/ 203 w 216"/>
                <a:gd name="T9" fmla="*/ 395 h 660"/>
                <a:gd name="T10" fmla="*/ 186 w 216"/>
                <a:gd name="T11" fmla="*/ 400 h 660"/>
                <a:gd name="T12" fmla="*/ 96 w 216"/>
                <a:gd name="T13" fmla="*/ 406 h 660"/>
                <a:gd name="T14" fmla="*/ 17 w 216"/>
                <a:gd name="T15" fmla="*/ 434 h 660"/>
                <a:gd name="T16" fmla="*/ 22 w 216"/>
                <a:gd name="T17" fmla="*/ 592 h 660"/>
                <a:gd name="T18" fmla="*/ 11 w 216"/>
                <a:gd name="T19"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660">
                  <a:moveTo>
                    <a:pt x="45" y="0"/>
                  </a:moveTo>
                  <a:cubicBezTo>
                    <a:pt x="44" y="23"/>
                    <a:pt x="0" y="184"/>
                    <a:pt x="73" y="192"/>
                  </a:cubicBezTo>
                  <a:cubicBezTo>
                    <a:pt x="99" y="195"/>
                    <a:pt x="126" y="195"/>
                    <a:pt x="152" y="197"/>
                  </a:cubicBezTo>
                  <a:cubicBezTo>
                    <a:pt x="169" y="198"/>
                    <a:pt x="186" y="201"/>
                    <a:pt x="203" y="203"/>
                  </a:cubicBezTo>
                  <a:cubicBezTo>
                    <a:pt x="206" y="258"/>
                    <a:pt x="216" y="340"/>
                    <a:pt x="203" y="395"/>
                  </a:cubicBezTo>
                  <a:cubicBezTo>
                    <a:pt x="202" y="401"/>
                    <a:pt x="192" y="399"/>
                    <a:pt x="186" y="400"/>
                  </a:cubicBezTo>
                  <a:cubicBezTo>
                    <a:pt x="156" y="403"/>
                    <a:pt x="126" y="404"/>
                    <a:pt x="96" y="406"/>
                  </a:cubicBezTo>
                  <a:cubicBezTo>
                    <a:pt x="64" y="417"/>
                    <a:pt x="1" y="388"/>
                    <a:pt x="17" y="434"/>
                  </a:cubicBezTo>
                  <a:cubicBezTo>
                    <a:pt x="9" y="487"/>
                    <a:pt x="19" y="537"/>
                    <a:pt x="22" y="592"/>
                  </a:cubicBezTo>
                  <a:cubicBezTo>
                    <a:pt x="9" y="641"/>
                    <a:pt x="11" y="618"/>
                    <a:pt x="11" y="6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5">
              <a:extLst>
                <a:ext uri="{FF2B5EF4-FFF2-40B4-BE49-F238E27FC236}">
                  <a16:creationId xmlns:a16="http://schemas.microsoft.com/office/drawing/2014/main" id="{26C94C32-F29B-4AF0-968B-18E3B4D3B7C0}"/>
                </a:ext>
              </a:extLst>
            </p:cNvPr>
            <p:cNvSpPr>
              <a:spLocks noChangeShapeType="1"/>
            </p:cNvSpPr>
            <p:nvPr/>
          </p:nvSpPr>
          <p:spPr bwMode="auto">
            <a:xfrm flipH="1" flipV="1">
              <a:off x="1045" y="1113"/>
              <a:ext cx="0" cy="6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a:extLst>
                <a:ext uri="{FF2B5EF4-FFF2-40B4-BE49-F238E27FC236}">
                  <a16:creationId xmlns:a16="http://schemas.microsoft.com/office/drawing/2014/main" id="{3F7978EA-8CC7-4785-BF25-A8446135C606}"/>
                </a:ext>
              </a:extLst>
            </p:cNvPr>
            <p:cNvSpPr>
              <a:spLocks noChangeShapeType="1"/>
            </p:cNvSpPr>
            <p:nvPr/>
          </p:nvSpPr>
          <p:spPr bwMode="auto">
            <a:xfrm>
              <a:off x="1050" y="1113"/>
              <a:ext cx="4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7">
              <a:extLst>
                <a:ext uri="{FF2B5EF4-FFF2-40B4-BE49-F238E27FC236}">
                  <a16:creationId xmlns:a16="http://schemas.microsoft.com/office/drawing/2014/main" id="{868C68D1-EE59-40F2-A9D2-4509835E60EC}"/>
                </a:ext>
              </a:extLst>
            </p:cNvPr>
            <p:cNvSpPr>
              <a:spLocks/>
            </p:cNvSpPr>
            <p:nvPr/>
          </p:nvSpPr>
          <p:spPr bwMode="auto">
            <a:xfrm>
              <a:off x="1045" y="1773"/>
              <a:ext cx="468" cy="135"/>
            </a:xfrm>
            <a:custGeom>
              <a:avLst/>
              <a:gdLst>
                <a:gd name="T0" fmla="*/ 0 w 468"/>
                <a:gd name="T1" fmla="*/ 0 h 135"/>
                <a:gd name="T2" fmla="*/ 163 w 468"/>
                <a:gd name="T3" fmla="*/ 17 h 135"/>
                <a:gd name="T4" fmla="*/ 192 w 468"/>
                <a:gd name="T5" fmla="*/ 79 h 135"/>
                <a:gd name="T6" fmla="*/ 237 w 468"/>
                <a:gd name="T7" fmla="*/ 119 h 135"/>
                <a:gd name="T8" fmla="*/ 259 w 468"/>
                <a:gd name="T9" fmla="*/ 130 h 135"/>
                <a:gd name="T10" fmla="*/ 333 w 468"/>
                <a:gd name="T11" fmla="*/ 62 h 135"/>
                <a:gd name="T12" fmla="*/ 468 w 468"/>
                <a:gd name="T13" fmla="*/ 23 h 135"/>
              </a:gdLst>
              <a:ahLst/>
              <a:cxnLst>
                <a:cxn ang="0">
                  <a:pos x="T0" y="T1"/>
                </a:cxn>
                <a:cxn ang="0">
                  <a:pos x="T2" y="T3"/>
                </a:cxn>
                <a:cxn ang="0">
                  <a:pos x="T4" y="T5"/>
                </a:cxn>
                <a:cxn ang="0">
                  <a:pos x="T6" y="T7"/>
                </a:cxn>
                <a:cxn ang="0">
                  <a:pos x="T8" y="T9"/>
                </a:cxn>
                <a:cxn ang="0">
                  <a:pos x="T10" y="T11"/>
                </a:cxn>
                <a:cxn ang="0">
                  <a:pos x="T12" y="T13"/>
                </a:cxn>
              </a:cxnLst>
              <a:rect l="0" t="0" r="r" b="b"/>
              <a:pathLst>
                <a:path w="468" h="135">
                  <a:moveTo>
                    <a:pt x="0" y="0"/>
                  </a:moveTo>
                  <a:cubicBezTo>
                    <a:pt x="58" y="4"/>
                    <a:pt x="106" y="11"/>
                    <a:pt x="163" y="17"/>
                  </a:cubicBezTo>
                  <a:cubicBezTo>
                    <a:pt x="171" y="39"/>
                    <a:pt x="175" y="63"/>
                    <a:pt x="192" y="79"/>
                  </a:cubicBezTo>
                  <a:cubicBezTo>
                    <a:pt x="202" y="113"/>
                    <a:pt x="196" y="112"/>
                    <a:pt x="237" y="119"/>
                  </a:cubicBezTo>
                  <a:cubicBezTo>
                    <a:pt x="244" y="123"/>
                    <a:pt x="251" y="129"/>
                    <a:pt x="259" y="130"/>
                  </a:cubicBezTo>
                  <a:cubicBezTo>
                    <a:pt x="318" y="135"/>
                    <a:pt x="304" y="94"/>
                    <a:pt x="333" y="62"/>
                  </a:cubicBezTo>
                  <a:cubicBezTo>
                    <a:pt x="354" y="2"/>
                    <a:pt x="410" y="23"/>
                    <a:pt x="468" y="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41">
            <a:extLst>
              <a:ext uri="{FF2B5EF4-FFF2-40B4-BE49-F238E27FC236}">
                <a16:creationId xmlns:a16="http://schemas.microsoft.com/office/drawing/2014/main" id="{5EBFF274-0725-4FA5-851D-2DB543D49BB9}"/>
              </a:ext>
            </a:extLst>
          </p:cNvPr>
          <p:cNvGrpSpPr>
            <a:grpSpLocks/>
          </p:cNvGrpSpPr>
          <p:nvPr/>
        </p:nvGrpSpPr>
        <p:grpSpPr bwMode="auto">
          <a:xfrm>
            <a:off x="7484154" y="3262492"/>
            <a:ext cx="922337" cy="1344613"/>
            <a:chOff x="3925" y="1192"/>
            <a:chExt cx="581" cy="847"/>
          </a:xfrm>
        </p:grpSpPr>
        <p:sp>
          <p:nvSpPr>
            <p:cNvPr id="16" name="Line 31">
              <a:extLst>
                <a:ext uri="{FF2B5EF4-FFF2-40B4-BE49-F238E27FC236}">
                  <a16:creationId xmlns:a16="http://schemas.microsoft.com/office/drawing/2014/main" id="{76E92F3B-7295-4C53-8052-6B4BBAFE016E}"/>
                </a:ext>
              </a:extLst>
            </p:cNvPr>
            <p:cNvSpPr>
              <a:spLocks noChangeShapeType="1"/>
            </p:cNvSpPr>
            <p:nvPr/>
          </p:nvSpPr>
          <p:spPr bwMode="auto">
            <a:xfrm>
              <a:off x="3981" y="1192"/>
              <a:ext cx="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2">
              <a:extLst>
                <a:ext uri="{FF2B5EF4-FFF2-40B4-BE49-F238E27FC236}">
                  <a16:creationId xmlns:a16="http://schemas.microsoft.com/office/drawing/2014/main" id="{49FEF21C-0942-4536-9AA5-6258B6B19E54}"/>
                </a:ext>
              </a:extLst>
            </p:cNvPr>
            <p:cNvSpPr>
              <a:spLocks noChangeShapeType="1"/>
            </p:cNvSpPr>
            <p:nvPr/>
          </p:nvSpPr>
          <p:spPr bwMode="auto">
            <a:xfrm>
              <a:off x="4501" y="1198"/>
              <a:ext cx="0" cy="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35">
              <a:extLst>
                <a:ext uri="{FF2B5EF4-FFF2-40B4-BE49-F238E27FC236}">
                  <a16:creationId xmlns:a16="http://schemas.microsoft.com/office/drawing/2014/main" id="{D9080B13-87C0-42D0-8464-32F18599286E}"/>
                </a:ext>
              </a:extLst>
            </p:cNvPr>
            <p:cNvSpPr>
              <a:spLocks/>
            </p:cNvSpPr>
            <p:nvPr/>
          </p:nvSpPr>
          <p:spPr bwMode="auto">
            <a:xfrm>
              <a:off x="3947" y="1721"/>
              <a:ext cx="559" cy="318"/>
            </a:xfrm>
            <a:custGeom>
              <a:avLst/>
              <a:gdLst>
                <a:gd name="T0" fmla="*/ 0 w 548"/>
                <a:gd name="T1" fmla="*/ 18 h 318"/>
                <a:gd name="T2" fmla="*/ 204 w 548"/>
                <a:gd name="T3" fmla="*/ 13 h 318"/>
                <a:gd name="T4" fmla="*/ 198 w 548"/>
                <a:gd name="T5" fmla="*/ 58 h 318"/>
                <a:gd name="T6" fmla="*/ 221 w 548"/>
                <a:gd name="T7" fmla="*/ 233 h 318"/>
                <a:gd name="T8" fmla="*/ 379 w 548"/>
                <a:gd name="T9" fmla="*/ 256 h 318"/>
                <a:gd name="T10" fmla="*/ 435 w 548"/>
                <a:gd name="T11" fmla="*/ 109 h 318"/>
                <a:gd name="T12" fmla="*/ 514 w 548"/>
                <a:gd name="T13" fmla="*/ 114 h 318"/>
                <a:gd name="T14" fmla="*/ 548 w 548"/>
                <a:gd name="T15" fmla="*/ 109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18">
                  <a:moveTo>
                    <a:pt x="0" y="18"/>
                  </a:moveTo>
                  <a:cubicBezTo>
                    <a:pt x="68" y="16"/>
                    <a:pt x="137" y="0"/>
                    <a:pt x="204" y="13"/>
                  </a:cubicBezTo>
                  <a:cubicBezTo>
                    <a:pt x="219" y="16"/>
                    <a:pt x="198" y="43"/>
                    <a:pt x="198" y="58"/>
                  </a:cubicBezTo>
                  <a:cubicBezTo>
                    <a:pt x="198" y="107"/>
                    <a:pt x="205" y="187"/>
                    <a:pt x="221" y="233"/>
                  </a:cubicBezTo>
                  <a:cubicBezTo>
                    <a:pt x="233" y="318"/>
                    <a:pt x="312" y="263"/>
                    <a:pt x="379" y="256"/>
                  </a:cubicBezTo>
                  <a:cubicBezTo>
                    <a:pt x="382" y="175"/>
                    <a:pt x="358" y="123"/>
                    <a:pt x="435" y="109"/>
                  </a:cubicBezTo>
                  <a:cubicBezTo>
                    <a:pt x="461" y="111"/>
                    <a:pt x="488" y="114"/>
                    <a:pt x="514" y="114"/>
                  </a:cubicBezTo>
                  <a:cubicBezTo>
                    <a:pt x="525" y="114"/>
                    <a:pt x="548" y="109"/>
                    <a:pt x="548" y="10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37">
              <a:extLst>
                <a:ext uri="{FF2B5EF4-FFF2-40B4-BE49-F238E27FC236}">
                  <a16:creationId xmlns:a16="http://schemas.microsoft.com/office/drawing/2014/main" id="{51DA9805-D99B-4BE1-B481-C3045746B21C}"/>
                </a:ext>
              </a:extLst>
            </p:cNvPr>
            <p:cNvSpPr>
              <a:spLocks/>
            </p:cNvSpPr>
            <p:nvPr/>
          </p:nvSpPr>
          <p:spPr bwMode="auto">
            <a:xfrm>
              <a:off x="3925" y="1197"/>
              <a:ext cx="246" cy="542"/>
            </a:xfrm>
            <a:custGeom>
              <a:avLst/>
              <a:gdLst>
                <a:gd name="T0" fmla="*/ 45 w 246"/>
                <a:gd name="T1" fmla="*/ 0 h 542"/>
                <a:gd name="T2" fmla="*/ 39 w 246"/>
                <a:gd name="T3" fmla="*/ 102 h 542"/>
                <a:gd name="T4" fmla="*/ 39 w 246"/>
                <a:gd name="T5" fmla="*/ 187 h 542"/>
                <a:gd name="T6" fmla="*/ 107 w 246"/>
                <a:gd name="T7" fmla="*/ 192 h 542"/>
                <a:gd name="T8" fmla="*/ 192 w 246"/>
                <a:gd name="T9" fmla="*/ 220 h 542"/>
                <a:gd name="T10" fmla="*/ 197 w 246"/>
                <a:gd name="T11" fmla="*/ 237 h 542"/>
                <a:gd name="T12" fmla="*/ 22 w 246"/>
                <a:gd name="T13" fmla="*/ 424 h 542"/>
                <a:gd name="T14" fmla="*/ 17 w 246"/>
                <a:gd name="T15" fmla="*/ 542 h 5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2">
                  <a:moveTo>
                    <a:pt x="45" y="0"/>
                  </a:moveTo>
                  <a:cubicBezTo>
                    <a:pt x="43" y="34"/>
                    <a:pt x="42" y="68"/>
                    <a:pt x="39" y="102"/>
                  </a:cubicBezTo>
                  <a:cubicBezTo>
                    <a:pt x="36" y="132"/>
                    <a:pt x="0" y="148"/>
                    <a:pt x="39" y="187"/>
                  </a:cubicBezTo>
                  <a:cubicBezTo>
                    <a:pt x="55" y="203"/>
                    <a:pt x="84" y="190"/>
                    <a:pt x="107" y="192"/>
                  </a:cubicBezTo>
                  <a:cubicBezTo>
                    <a:pt x="135" y="203"/>
                    <a:pt x="163" y="211"/>
                    <a:pt x="192" y="220"/>
                  </a:cubicBezTo>
                  <a:cubicBezTo>
                    <a:pt x="194" y="226"/>
                    <a:pt x="197" y="231"/>
                    <a:pt x="197" y="237"/>
                  </a:cubicBezTo>
                  <a:cubicBezTo>
                    <a:pt x="197" y="474"/>
                    <a:pt x="246" y="416"/>
                    <a:pt x="22" y="424"/>
                  </a:cubicBezTo>
                  <a:cubicBezTo>
                    <a:pt x="2" y="455"/>
                    <a:pt x="17" y="505"/>
                    <a:pt x="17" y="5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 name="Group 38">
            <a:extLst>
              <a:ext uri="{FF2B5EF4-FFF2-40B4-BE49-F238E27FC236}">
                <a16:creationId xmlns:a16="http://schemas.microsoft.com/office/drawing/2014/main" id="{FFC35667-B203-42CB-85CB-8189EBA6429A}"/>
              </a:ext>
            </a:extLst>
          </p:cNvPr>
          <p:cNvGrpSpPr>
            <a:grpSpLocks/>
          </p:cNvGrpSpPr>
          <p:nvPr/>
        </p:nvGrpSpPr>
        <p:grpSpPr bwMode="auto">
          <a:xfrm>
            <a:off x="5657879" y="5243583"/>
            <a:ext cx="773113" cy="1008062"/>
            <a:chOff x="1282" y="2817"/>
            <a:chExt cx="487" cy="635"/>
          </a:xfrm>
        </p:grpSpPr>
        <p:sp>
          <p:nvSpPr>
            <p:cNvPr id="21" name="Freeform 18">
              <a:extLst>
                <a:ext uri="{FF2B5EF4-FFF2-40B4-BE49-F238E27FC236}">
                  <a16:creationId xmlns:a16="http://schemas.microsoft.com/office/drawing/2014/main" id="{56F5D012-1594-4C5F-AD83-093806D3E6D7}"/>
                </a:ext>
              </a:extLst>
            </p:cNvPr>
            <p:cNvSpPr>
              <a:spLocks/>
            </p:cNvSpPr>
            <p:nvPr/>
          </p:nvSpPr>
          <p:spPr bwMode="auto">
            <a:xfrm>
              <a:off x="1282" y="2817"/>
              <a:ext cx="487" cy="632"/>
            </a:xfrm>
            <a:custGeom>
              <a:avLst/>
              <a:gdLst>
                <a:gd name="T0" fmla="*/ 0 w 487"/>
                <a:gd name="T1" fmla="*/ 0 h 632"/>
                <a:gd name="T2" fmla="*/ 141 w 487"/>
                <a:gd name="T3" fmla="*/ 6 h 632"/>
                <a:gd name="T4" fmla="*/ 186 w 487"/>
                <a:gd name="T5" fmla="*/ 68 h 632"/>
                <a:gd name="T6" fmla="*/ 237 w 487"/>
                <a:gd name="T7" fmla="*/ 130 h 632"/>
                <a:gd name="T8" fmla="*/ 305 w 487"/>
                <a:gd name="T9" fmla="*/ 90 h 632"/>
                <a:gd name="T10" fmla="*/ 350 w 487"/>
                <a:gd name="T11" fmla="*/ 23 h 632"/>
                <a:gd name="T12" fmla="*/ 384 w 487"/>
                <a:gd name="T13" fmla="*/ 11 h 632"/>
                <a:gd name="T14" fmla="*/ 474 w 487"/>
                <a:gd name="T15" fmla="*/ 40 h 632"/>
                <a:gd name="T16" fmla="*/ 485 w 487"/>
                <a:gd name="T17" fmla="*/ 209 h 632"/>
                <a:gd name="T18" fmla="*/ 457 w 487"/>
                <a:gd name="T19" fmla="*/ 254 h 632"/>
                <a:gd name="T20" fmla="*/ 406 w 487"/>
                <a:gd name="T21" fmla="*/ 237 h 632"/>
                <a:gd name="T22" fmla="*/ 372 w 487"/>
                <a:gd name="T23" fmla="*/ 260 h 632"/>
                <a:gd name="T24" fmla="*/ 355 w 487"/>
                <a:gd name="T25" fmla="*/ 271 h 632"/>
                <a:gd name="T26" fmla="*/ 344 w 487"/>
                <a:gd name="T27" fmla="*/ 367 h 632"/>
                <a:gd name="T28" fmla="*/ 423 w 487"/>
                <a:gd name="T29" fmla="*/ 373 h 632"/>
                <a:gd name="T30" fmla="*/ 480 w 487"/>
                <a:gd name="T31" fmla="*/ 395 h 632"/>
                <a:gd name="T32" fmla="*/ 474 w 487"/>
                <a:gd name="T33" fmla="*/ 508 h 632"/>
                <a:gd name="T34" fmla="*/ 463 w 487"/>
                <a:gd name="T35" fmla="*/ 542 h 632"/>
                <a:gd name="T36" fmla="*/ 389 w 487"/>
                <a:gd name="T37" fmla="*/ 553 h 632"/>
                <a:gd name="T38" fmla="*/ 384 w 487"/>
                <a:gd name="T39"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632">
                  <a:moveTo>
                    <a:pt x="0" y="0"/>
                  </a:moveTo>
                  <a:cubicBezTo>
                    <a:pt x="47" y="2"/>
                    <a:pt x="94" y="1"/>
                    <a:pt x="141" y="6"/>
                  </a:cubicBezTo>
                  <a:cubicBezTo>
                    <a:pt x="170" y="9"/>
                    <a:pt x="174" y="47"/>
                    <a:pt x="186" y="68"/>
                  </a:cubicBezTo>
                  <a:cubicBezTo>
                    <a:pt x="201" y="94"/>
                    <a:pt x="213" y="114"/>
                    <a:pt x="237" y="130"/>
                  </a:cubicBezTo>
                  <a:cubicBezTo>
                    <a:pt x="285" y="122"/>
                    <a:pt x="269" y="117"/>
                    <a:pt x="305" y="90"/>
                  </a:cubicBezTo>
                  <a:cubicBezTo>
                    <a:pt x="313" y="47"/>
                    <a:pt x="311" y="49"/>
                    <a:pt x="350" y="23"/>
                  </a:cubicBezTo>
                  <a:cubicBezTo>
                    <a:pt x="360" y="16"/>
                    <a:pt x="384" y="11"/>
                    <a:pt x="384" y="11"/>
                  </a:cubicBezTo>
                  <a:cubicBezTo>
                    <a:pt x="422" y="14"/>
                    <a:pt x="461" y="3"/>
                    <a:pt x="474" y="40"/>
                  </a:cubicBezTo>
                  <a:cubicBezTo>
                    <a:pt x="480" y="96"/>
                    <a:pt x="487" y="152"/>
                    <a:pt x="485" y="209"/>
                  </a:cubicBezTo>
                  <a:cubicBezTo>
                    <a:pt x="483" y="250"/>
                    <a:pt x="482" y="245"/>
                    <a:pt x="457" y="254"/>
                  </a:cubicBezTo>
                  <a:cubicBezTo>
                    <a:pt x="440" y="248"/>
                    <a:pt x="423" y="243"/>
                    <a:pt x="406" y="237"/>
                  </a:cubicBezTo>
                  <a:cubicBezTo>
                    <a:pt x="406" y="237"/>
                    <a:pt x="383" y="252"/>
                    <a:pt x="372" y="260"/>
                  </a:cubicBezTo>
                  <a:cubicBezTo>
                    <a:pt x="366" y="264"/>
                    <a:pt x="355" y="271"/>
                    <a:pt x="355" y="271"/>
                  </a:cubicBezTo>
                  <a:cubicBezTo>
                    <a:pt x="347" y="298"/>
                    <a:pt x="307" y="337"/>
                    <a:pt x="344" y="367"/>
                  </a:cubicBezTo>
                  <a:cubicBezTo>
                    <a:pt x="365" y="383"/>
                    <a:pt x="397" y="371"/>
                    <a:pt x="423" y="373"/>
                  </a:cubicBezTo>
                  <a:cubicBezTo>
                    <a:pt x="445" y="378"/>
                    <a:pt x="463" y="379"/>
                    <a:pt x="480" y="395"/>
                  </a:cubicBezTo>
                  <a:cubicBezTo>
                    <a:pt x="485" y="439"/>
                    <a:pt x="482" y="463"/>
                    <a:pt x="474" y="508"/>
                  </a:cubicBezTo>
                  <a:cubicBezTo>
                    <a:pt x="472" y="520"/>
                    <a:pt x="474" y="537"/>
                    <a:pt x="463" y="542"/>
                  </a:cubicBezTo>
                  <a:cubicBezTo>
                    <a:pt x="440" y="551"/>
                    <a:pt x="413" y="548"/>
                    <a:pt x="389" y="553"/>
                  </a:cubicBezTo>
                  <a:cubicBezTo>
                    <a:pt x="378" y="590"/>
                    <a:pt x="384" y="564"/>
                    <a:pt x="384" y="6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9">
              <a:extLst>
                <a:ext uri="{FF2B5EF4-FFF2-40B4-BE49-F238E27FC236}">
                  <a16:creationId xmlns:a16="http://schemas.microsoft.com/office/drawing/2014/main" id="{CCD1BB2C-806E-46F1-BBE6-1F4C971166A0}"/>
                </a:ext>
              </a:extLst>
            </p:cNvPr>
            <p:cNvSpPr>
              <a:spLocks noChangeShapeType="1"/>
            </p:cNvSpPr>
            <p:nvPr/>
          </p:nvSpPr>
          <p:spPr bwMode="auto">
            <a:xfrm>
              <a:off x="1282" y="2817"/>
              <a:ext cx="0" cy="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0">
              <a:extLst>
                <a:ext uri="{FF2B5EF4-FFF2-40B4-BE49-F238E27FC236}">
                  <a16:creationId xmlns:a16="http://schemas.microsoft.com/office/drawing/2014/main" id="{29B52D86-08E8-4EEF-A904-B980C211EB81}"/>
                </a:ext>
              </a:extLst>
            </p:cNvPr>
            <p:cNvSpPr>
              <a:spLocks noChangeShapeType="1"/>
            </p:cNvSpPr>
            <p:nvPr/>
          </p:nvSpPr>
          <p:spPr bwMode="auto">
            <a:xfrm>
              <a:off x="1282" y="3452"/>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40">
            <a:extLst>
              <a:ext uri="{FF2B5EF4-FFF2-40B4-BE49-F238E27FC236}">
                <a16:creationId xmlns:a16="http://schemas.microsoft.com/office/drawing/2014/main" id="{CAD2CA04-4BEC-47B5-96D5-401EE71F4896}"/>
              </a:ext>
            </a:extLst>
          </p:cNvPr>
          <p:cNvGrpSpPr>
            <a:grpSpLocks/>
          </p:cNvGrpSpPr>
          <p:nvPr/>
        </p:nvGrpSpPr>
        <p:grpSpPr bwMode="auto">
          <a:xfrm>
            <a:off x="7303179" y="5135471"/>
            <a:ext cx="1095375" cy="1166812"/>
            <a:chOff x="3919" y="2727"/>
            <a:chExt cx="690" cy="735"/>
          </a:xfrm>
        </p:grpSpPr>
        <p:sp>
          <p:nvSpPr>
            <p:cNvPr id="25" name="Freeform 21">
              <a:extLst>
                <a:ext uri="{FF2B5EF4-FFF2-40B4-BE49-F238E27FC236}">
                  <a16:creationId xmlns:a16="http://schemas.microsoft.com/office/drawing/2014/main" id="{1F7CB569-4BED-4F65-B043-C80DA0A15495}"/>
                </a:ext>
              </a:extLst>
            </p:cNvPr>
            <p:cNvSpPr>
              <a:spLocks/>
            </p:cNvSpPr>
            <p:nvPr/>
          </p:nvSpPr>
          <p:spPr bwMode="auto">
            <a:xfrm>
              <a:off x="4059" y="2727"/>
              <a:ext cx="548" cy="318"/>
            </a:xfrm>
            <a:custGeom>
              <a:avLst/>
              <a:gdLst>
                <a:gd name="T0" fmla="*/ 0 w 548"/>
                <a:gd name="T1" fmla="*/ 18 h 318"/>
                <a:gd name="T2" fmla="*/ 204 w 548"/>
                <a:gd name="T3" fmla="*/ 13 h 318"/>
                <a:gd name="T4" fmla="*/ 198 w 548"/>
                <a:gd name="T5" fmla="*/ 58 h 318"/>
                <a:gd name="T6" fmla="*/ 221 w 548"/>
                <a:gd name="T7" fmla="*/ 233 h 318"/>
                <a:gd name="T8" fmla="*/ 379 w 548"/>
                <a:gd name="T9" fmla="*/ 256 h 318"/>
                <a:gd name="T10" fmla="*/ 435 w 548"/>
                <a:gd name="T11" fmla="*/ 109 h 318"/>
                <a:gd name="T12" fmla="*/ 514 w 548"/>
                <a:gd name="T13" fmla="*/ 114 h 318"/>
                <a:gd name="T14" fmla="*/ 548 w 548"/>
                <a:gd name="T15" fmla="*/ 109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18">
                  <a:moveTo>
                    <a:pt x="0" y="18"/>
                  </a:moveTo>
                  <a:cubicBezTo>
                    <a:pt x="68" y="16"/>
                    <a:pt x="137" y="0"/>
                    <a:pt x="204" y="13"/>
                  </a:cubicBezTo>
                  <a:cubicBezTo>
                    <a:pt x="219" y="16"/>
                    <a:pt x="198" y="43"/>
                    <a:pt x="198" y="58"/>
                  </a:cubicBezTo>
                  <a:cubicBezTo>
                    <a:pt x="198" y="107"/>
                    <a:pt x="205" y="187"/>
                    <a:pt x="221" y="233"/>
                  </a:cubicBezTo>
                  <a:cubicBezTo>
                    <a:pt x="233" y="318"/>
                    <a:pt x="312" y="263"/>
                    <a:pt x="379" y="256"/>
                  </a:cubicBezTo>
                  <a:cubicBezTo>
                    <a:pt x="382" y="175"/>
                    <a:pt x="358" y="123"/>
                    <a:pt x="435" y="109"/>
                  </a:cubicBezTo>
                  <a:cubicBezTo>
                    <a:pt x="461" y="111"/>
                    <a:pt x="488" y="114"/>
                    <a:pt x="514" y="114"/>
                  </a:cubicBezTo>
                  <a:cubicBezTo>
                    <a:pt x="525" y="114"/>
                    <a:pt x="548" y="109"/>
                    <a:pt x="548" y="10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2">
              <a:extLst>
                <a:ext uri="{FF2B5EF4-FFF2-40B4-BE49-F238E27FC236}">
                  <a16:creationId xmlns:a16="http://schemas.microsoft.com/office/drawing/2014/main" id="{2AF71ACA-CB38-48CC-B921-3BD602289203}"/>
                </a:ext>
              </a:extLst>
            </p:cNvPr>
            <p:cNvSpPr>
              <a:spLocks noChangeShapeType="1"/>
            </p:cNvSpPr>
            <p:nvPr/>
          </p:nvSpPr>
          <p:spPr bwMode="auto">
            <a:xfrm flipH="1">
              <a:off x="4603" y="2835"/>
              <a:ext cx="6" cy="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6">
              <a:extLst>
                <a:ext uri="{FF2B5EF4-FFF2-40B4-BE49-F238E27FC236}">
                  <a16:creationId xmlns:a16="http://schemas.microsoft.com/office/drawing/2014/main" id="{5AC062AE-9061-49A1-B32E-7A55B13046C4}"/>
                </a:ext>
              </a:extLst>
            </p:cNvPr>
            <p:cNvSpPr>
              <a:spLocks/>
            </p:cNvSpPr>
            <p:nvPr/>
          </p:nvSpPr>
          <p:spPr bwMode="auto">
            <a:xfrm>
              <a:off x="3919" y="2857"/>
              <a:ext cx="152" cy="605"/>
            </a:xfrm>
            <a:custGeom>
              <a:avLst/>
              <a:gdLst>
                <a:gd name="T0" fmla="*/ 136 w 152"/>
                <a:gd name="T1" fmla="*/ 0 h 605"/>
                <a:gd name="T2" fmla="*/ 136 w 152"/>
                <a:gd name="T3" fmla="*/ 232 h 605"/>
                <a:gd name="T4" fmla="*/ 119 w 152"/>
                <a:gd name="T5" fmla="*/ 238 h 605"/>
                <a:gd name="T6" fmla="*/ 40 w 152"/>
                <a:gd name="T7" fmla="*/ 243 h 605"/>
                <a:gd name="T8" fmla="*/ 0 w 152"/>
                <a:gd name="T9" fmla="*/ 322 h 605"/>
                <a:gd name="T10" fmla="*/ 6 w 152"/>
                <a:gd name="T11" fmla="*/ 345 h 605"/>
                <a:gd name="T12" fmla="*/ 119 w 152"/>
                <a:gd name="T13" fmla="*/ 373 h 605"/>
                <a:gd name="T14" fmla="*/ 124 w 152"/>
                <a:gd name="T15" fmla="*/ 514 h 605"/>
                <a:gd name="T16" fmla="*/ 79 w 152"/>
                <a:gd name="T17" fmla="*/ 520 h 605"/>
                <a:gd name="T18" fmla="*/ 45 w 152"/>
                <a:gd name="T19"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605">
                  <a:moveTo>
                    <a:pt x="136" y="0"/>
                  </a:moveTo>
                  <a:cubicBezTo>
                    <a:pt x="142" y="85"/>
                    <a:pt x="148" y="136"/>
                    <a:pt x="136" y="232"/>
                  </a:cubicBezTo>
                  <a:cubicBezTo>
                    <a:pt x="135" y="238"/>
                    <a:pt x="125" y="237"/>
                    <a:pt x="119" y="238"/>
                  </a:cubicBezTo>
                  <a:cubicBezTo>
                    <a:pt x="93" y="241"/>
                    <a:pt x="66" y="241"/>
                    <a:pt x="40" y="243"/>
                  </a:cubicBezTo>
                  <a:cubicBezTo>
                    <a:pt x="16" y="267"/>
                    <a:pt x="11" y="291"/>
                    <a:pt x="0" y="322"/>
                  </a:cubicBezTo>
                  <a:cubicBezTo>
                    <a:pt x="2" y="330"/>
                    <a:pt x="0" y="340"/>
                    <a:pt x="6" y="345"/>
                  </a:cubicBezTo>
                  <a:cubicBezTo>
                    <a:pt x="20" y="356"/>
                    <a:pt x="104" y="371"/>
                    <a:pt x="119" y="373"/>
                  </a:cubicBezTo>
                  <a:cubicBezTo>
                    <a:pt x="133" y="421"/>
                    <a:pt x="152" y="453"/>
                    <a:pt x="124" y="514"/>
                  </a:cubicBezTo>
                  <a:cubicBezTo>
                    <a:pt x="118" y="528"/>
                    <a:pt x="94" y="518"/>
                    <a:pt x="79" y="520"/>
                  </a:cubicBezTo>
                  <a:cubicBezTo>
                    <a:pt x="30" y="537"/>
                    <a:pt x="45" y="540"/>
                    <a:pt x="45" y="60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7">
              <a:extLst>
                <a:ext uri="{FF2B5EF4-FFF2-40B4-BE49-F238E27FC236}">
                  <a16:creationId xmlns:a16="http://schemas.microsoft.com/office/drawing/2014/main" id="{96CA2A9E-0F8D-42F6-8FE0-DDC5EC829820}"/>
                </a:ext>
              </a:extLst>
            </p:cNvPr>
            <p:cNvSpPr>
              <a:spLocks/>
            </p:cNvSpPr>
            <p:nvPr/>
          </p:nvSpPr>
          <p:spPr bwMode="auto">
            <a:xfrm>
              <a:off x="4054" y="2744"/>
              <a:ext cx="6" cy="113"/>
            </a:xfrm>
            <a:custGeom>
              <a:avLst/>
              <a:gdLst>
                <a:gd name="T0" fmla="*/ 6 w 6"/>
                <a:gd name="T1" fmla="*/ 0 h 113"/>
                <a:gd name="T2" fmla="*/ 1 w 6"/>
                <a:gd name="T3" fmla="*/ 113 h 113"/>
              </a:gdLst>
              <a:ahLst/>
              <a:cxnLst>
                <a:cxn ang="0">
                  <a:pos x="T0" y="T1"/>
                </a:cxn>
                <a:cxn ang="0">
                  <a:pos x="T2" y="T3"/>
                </a:cxn>
              </a:cxnLst>
              <a:rect l="0" t="0" r="r" b="b"/>
              <a:pathLst>
                <a:path w="6" h="113">
                  <a:moveTo>
                    <a:pt x="6" y="0"/>
                  </a:moveTo>
                  <a:cubicBezTo>
                    <a:pt x="0" y="80"/>
                    <a:pt x="1" y="42"/>
                    <a:pt x="1" y="11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8">
              <a:extLst>
                <a:ext uri="{FF2B5EF4-FFF2-40B4-BE49-F238E27FC236}">
                  <a16:creationId xmlns:a16="http://schemas.microsoft.com/office/drawing/2014/main" id="{A7F50161-7777-4CAB-B5DA-B15310CAF772}"/>
                </a:ext>
              </a:extLst>
            </p:cNvPr>
            <p:cNvSpPr>
              <a:spLocks noChangeShapeType="1"/>
            </p:cNvSpPr>
            <p:nvPr/>
          </p:nvSpPr>
          <p:spPr bwMode="auto">
            <a:xfrm flipV="1">
              <a:off x="3964" y="3456"/>
              <a:ext cx="643"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TextBox 30">
            <a:extLst>
              <a:ext uri="{FF2B5EF4-FFF2-40B4-BE49-F238E27FC236}">
                <a16:creationId xmlns:a16="http://schemas.microsoft.com/office/drawing/2014/main" id="{8697288E-7E54-4AE7-A08E-E4CE633DC851}"/>
              </a:ext>
            </a:extLst>
          </p:cNvPr>
          <p:cNvSpPr txBox="1"/>
          <p:nvPr/>
        </p:nvSpPr>
        <p:spPr>
          <a:xfrm>
            <a:off x="3351372" y="4869303"/>
            <a:ext cx="1962876" cy="1754326"/>
          </a:xfrm>
          <a:prstGeom prst="rect">
            <a:avLst/>
          </a:prstGeom>
          <a:noFill/>
        </p:spPr>
        <p:txBody>
          <a:bodyPr wrap="square" rtlCol="0">
            <a:spAutoFit/>
          </a:bodyPr>
          <a:lstStyle/>
          <a:p>
            <a:r>
              <a:rPr lang="en-US" i="1"/>
              <a:t>DFDL processor is used to break apart as well as assemble data formats (hence the double arrow)</a:t>
            </a:r>
          </a:p>
        </p:txBody>
      </p:sp>
      <p:sp>
        <p:nvSpPr>
          <p:cNvPr id="9" name="Arrow: Left-Right 8">
            <a:extLst>
              <a:ext uri="{FF2B5EF4-FFF2-40B4-BE49-F238E27FC236}">
                <a16:creationId xmlns:a16="http://schemas.microsoft.com/office/drawing/2014/main" id="{20B541A7-DAB4-476A-812B-321FEFEF4C87}"/>
              </a:ext>
            </a:extLst>
          </p:cNvPr>
          <p:cNvSpPr/>
          <p:nvPr/>
        </p:nvSpPr>
        <p:spPr>
          <a:xfrm>
            <a:off x="3044258" y="4340545"/>
            <a:ext cx="2188641" cy="576259"/>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6909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1C7F69-449E-476F-A922-B7B0DF5741BE}"/>
              </a:ext>
            </a:extLst>
          </p:cNvPr>
          <p:cNvSpPr/>
          <p:nvPr/>
        </p:nvSpPr>
        <p:spPr>
          <a:xfrm>
            <a:off x="1637654" y="205326"/>
            <a:ext cx="8916692" cy="6186309"/>
          </a:xfrm>
          <a:prstGeom prst="rect">
            <a:avLst/>
          </a:prstGeom>
          <a:ln>
            <a:solidFill>
              <a:schemeClr val="tx1"/>
            </a:solidFill>
          </a:ln>
        </p:spPr>
        <p:txBody>
          <a:bodyPr wrap="square">
            <a:spAutoFit/>
          </a:bodyPr>
          <a:lstStyle/>
          <a:p>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&lt;dfdl:defineEscapeScheme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"Backslash"</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escapeKind</a:t>
            </a:r>
            <a:r>
              <a:rPr lang="en-US">
                <a:solidFill>
                  <a:srgbClr val="FF8040"/>
                </a:solidFill>
                <a:highlight>
                  <a:srgbClr val="FFFFFF"/>
                </a:highlight>
              </a:rPr>
              <a:t>=</a:t>
            </a:r>
            <a:r>
              <a:rPr lang="en-US">
                <a:solidFill>
                  <a:srgbClr val="993300"/>
                </a:solidFill>
                <a:highlight>
                  <a:srgbClr val="FFFFFF"/>
                </a:highlight>
              </a:rPr>
              <a:t>"escapeCharacter"</a:t>
            </a:r>
            <a:br>
              <a:rPr lang="en-US">
                <a:solidFill>
                  <a:srgbClr val="000000"/>
                </a:solidFill>
                <a:highlight>
                  <a:srgbClr val="FFFFFF"/>
                </a:highlight>
              </a:rPr>
            </a:br>
            <a:r>
              <a:rPr lang="en-US">
                <a:solidFill>
                  <a:srgbClr val="F5844C"/>
                </a:solidFill>
                <a:highlight>
                  <a:srgbClr val="FFFFFF"/>
                </a:highlight>
              </a:rPr>
              <a:t>                escapeCharacter</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F5844C"/>
                </a:solidFill>
                <a:highlight>
                  <a:srgbClr val="FFFFFF"/>
                </a:highlight>
              </a:rPr>
              <a:t>                escapeEscapeCharacter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extraEscapedCharacters</a:t>
            </a:r>
            <a:r>
              <a:rPr lang="en-US">
                <a:solidFill>
                  <a:srgbClr val="FF8040"/>
                </a:solidFill>
                <a:highlight>
                  <a:srgbClr val="FFFFFF"/>
                </a:highlight>
              </a:rPr>
              <a:t>=</a:t>
            </a:r>
            <a:r>
              <a:rPr lang="en-US">
                <a:solidFill>
                  <a:srgbClr val="993300"/>
                </a:solidFill>
                <a:highlight>
                  <a:srgbClr val="FFFFFF"/>
                </a:highlight>
              </a:rPr>
              <a:t>"%LF; %CR;"</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generateEscapeBlock</a:t>
            </a:r>
            <a:r>
              <a:rPr lang="en-US">
                <a:solidFill>
                  <a:srgbClr val="FF8040"/>
                </a:solidFill>
                <a:highlight>
                  <a:srgbClr val="FFFFFF"/>
                </a:highlight>
              </a:rPr>
              <a:t>=</a:t>
            </a:r>
            <a:r>
              <a:rPr lang="en-US">
                <a:solidFill>
                  <a:srgbClr val="993300"/>
                </a:solidFill>
                <a:highlight>
                  <a:srgbClr val="FFFFFF"/>
                </a:highlight>
              </a:rPr>
              <a:t>"whenNeeded"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&lt;/dfdl:defineEscapeScheme&gt;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3296"/>
                </a:solidFill>
                <a:highlight>
                  <a:srgbClr val="FFFFFF"/>
                </a:highlight>
              </a:rPr>
              <a:t>&lt;/xs:annotation&gt;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"vCard"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"property"</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"Backslash"</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"Backslash"</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B2DC2542-D3B4-4B64-ADAA-C24584D2CF29}"/>
              </a:ext>
            </a:extLst>
          </p:cNvPr>
          <p:cNvSpPr/>
          <p:nvPr/>
        </p:nvSpPr>
        <p:spPr>
          <a:xfrm>
            <a:off x="2479729" y="1580827"/>
            <a:ext cx="2123268" cy="32546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AFB2A1-1A23-424B-B3F5-44977FD06D35}"/>
              </a:ext>
            </a:extLst>
          </p:cNvPr>
          <p:cNvSpPr/>
          <p:nvPr/>
        </p:nvSpPr>
        <p:spPr>
          <a:xfrm>
            <a:off x="2479728" y="2154928"/>
            <a:ext cx="3616271" cy="32546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753423-8210-42DB-A221-F269934D85A9}"/>
              </a:ext>
            </a:extLst>
          </p:cNvPr>
          <p:cNvSpPr txBox="1"/>
          <p:nvPr/>
        </p:nvSpPr>
        <p:spPr>
          <a:xfrm>
            <a:off x="7589005" y="1554763"/>
            <a:ext cx="4492334" cy="1200329"/>
          </a:xfrm>
          <a:prstGeom prst="rect">
            <a:avLst/>
          </a:prstGeom>
          <a:solidFill>
            <a:schemeClr val="bg1"/>
          </a:solidFill>
        </p:spPr>
        <p:txBody>
          <a:bodyPr wrap="square" rtlCol="0">
            <a:spAutoFit/>
          </a:bodyPr>
          <a:lstStyle/>
          <a:p>
            <a:r>
              <a:rPr lang="en-US" b="1">
                <a:solidFill>
                  <a:srgbClr val="92D050"/>
                </a:solidFill>
              </a:rPr>
              <a:t>Any use of the delimiter character (colon) in a non-delimiter fashion must be escaped. </a:t>
            </a:r>
            <a:r>
              <a:rPr lang="en-US" b="1">
                <a:solidFill>
                  <a:schemeClr val="accent1">
                    <a:lumMod val="60000"/>
                    <a:lumOff val="40000"/>
                  </a:schemeClr>
                </a:solidFill>
              </a:rPr>
              <a:t>Any use of a newline to continue a property’s value onto the next line must be escaped.</a:t>
            </a:r>
          </a:p>
        </p:txBody>
      </p:sp>
      <p:cxnSp>
        <p:nvCxnSpPr>
          <p:cNvPr id="10" name="Straight Arrow Connector 9">
            <a:extLst>
              <a:ext uri="{FF2B5EF4-FFF2-40B4-BE49-F238E27FC236}">
                <a16:creationId xmlns:a16="http://schemas.microsoft.com/office/drawing/2014/main" id="{0387C6AF-47E3-4307-B39D-60B0D81CB8C8}"/>
              </a:ext>
            </a:extLst>
          </p:cNvPr>
          <p:cNvCxnSpPr/>
          <p:nvPr/>
        </p:nvCxnSpPr>
        <p:spPr>
          <a:xfrm flipH="1">
            <a:off x="4757980" y="1743559"/>
            <a:ext cx="28310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DB5DE1-9F81-4A3E-8DBC-0FBA91721564}"/>
              </a:ext>
            </a:extLst>
          </p:cNvPr>
          <p:cNvCxnSpPr/>
          <p:nvPr/>
        </p:nvCxnSpPr>
        <p:spPr>
          <a:xfrm flipH="1">
            <a:off x="6095999" y="2317660"/>
            <a:ext cx="14930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494A03-8E87-4327-87E0-339B39716C92}"/>
              </a:ext>
            </a:extLst>
          </p:cNvPr>
          <p:cNvSpPr/>
          <p:nvPr/>
        </p:nvSpPr>
        <p:spPr>
          <a:xfrm>
            <a:off x="4677599" y="6425684"/>
            <a:ext cx="5822812" cy="369332"/>
          </a:xfrm>
          <a:prstGeom prst="rect">
            <a:avLst/>
          </a:prstGeom>
          <a:solidFill>
            <a:schemeClr val="bg1"/>
          </a:solidFill>
        </p:spPr>
        <p:txBody>
          <a:bodyPr wrap="none">
            <a:spAutoFit/>
          </a:bodyPr>
          <a:lstStyle/>
          <a:p>
            <a:r>
              <a:rPr lang="en-US"/>
              <a:t>See examples/escape-chars-in-label-message/vCard.dfdl.xsd</a:t>
            </a:r>
          </a:p>
        </p:txBody>
      </p:sp>
    </p:spTree>
    <p:extLst>
      <p:ext uri="{BB962C8B-B14F-4D97-AF65-F5344CB8AC3E}">
        <p14:creationId xmlns:p14="http://schemas.microsoft.com/office/powerpoint/2010/main" val="42567877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1C7F69-449E-476F-A922-B7B0DF5741BE}"/>
              </a:ext>
            </a:extLst>
          </p:cNvPr>
          <p:cNvSpPr/>
          <p:nvPr/>
        </p:nvSpPr>
        <p:spPr>
          <a:xfrm>
            <a:off x="1637654" y="205326"/>
            <a:ext cx="8916692" cy="6186309"/>
          </a:xfrm>
          <a:prstGeom prst="rect">
            <a:avLst/>
          </a:prstGeom>
          <a:ln>
            <a:solidFill>
              <a:schemeClr val="tx1"/>
            </a:solidFill>
          </a:ln>
        </p:spPr>
        <p:txBody>
          <a:bodyPr wrap="square">
            <a:spAutoFit/>
          </a:bodyPr>
          <a:lstStyle/>
          <a:p>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&lt;dfdl:defineEscapeScheme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"Backslash"</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escapeKind</a:t>
            </a:r>
            <a:r>
              <a:rPr lang="en-US">
                <a:solidFill>
                  <a:srgbClr val="FF8040"/>
                </a:solidFill>
                <a:highlight>
                  <a:srgbClr val="FFFFFF"/>
                </a:highlight>
              </a:rPr>
              <a:t>=</a:t>
            </a:r>
            <a:r>
              <a:rPr lang="en-US">
                <a:solidFill>
                  <a:srgbClr val="993300"/>
                </a:solidFill>
                <a:highlight>
                  <a:srgbClr val="FFFFFF"/>
                </a:highlight>
              </a:rPr>
              <a:t>"escapeCharacter"</a:t>
            </a:r>
            <a:br>
              <a:rPr lang="en-US">
                <a:solidFill>
                  <a:srgbClr val="000000"/>
                </a:solidFill>
                <a:highlight>
                  <a:srgbClr val="FFFFFF"/>
                </a:highlight>
              </a:rPr>
            </a:br>
            <a:r>
              <a:rPr lang="en-US">
                <a:solidFill>
                  <a:srgbClr val="F5844C"/>
                </a:solidFill>
                <a:highlight>
                  <a:srgbClr val="FFFFFF"/>
                </a:highlight>
              </a:rPr>
              <a:t>                escapeCharacter</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F5844C"/>
                </a:solidFill>
                <a:highlight>
                  <a:srgbClr val="FFFFFF"/>
                </a:highlight>
              </a:rPr>
              <a:t>                escapeEscapeCharacter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extraEscapedCharacters</a:t>
            </a:r>
            <a:r>
              <a:rPr lang="en-US">
                <a:solidFill>
                  <a:srgbClr val="FF8040"/>
                </a:solidFill>
                <a:highlight>
                  <a:srgbClr val="FFFFFF"/>
                </a:highlight>
              </a:rPr>
              <a:t>=</a:t>
            </a:r>
            <a:r>
              <a:rPr lang="en-US">
                <a:solidFill>
                  <a:srgbClr val="993300"/>
                </a:solidFill>
                <a:highlight>
                  <a:srgbClr val="FFFFFF"/>
                </a:highlight>
              </a:rPr>
              <a:t>"%LF; %CR;"</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generateEscapeBlock</a:t>
            </a:r>
            <a:r>
              <a:rPr lang="en-US">
                <a:solidFill>
                  <a:srgbClr val="FF8040"/>
                </a:solidFill>
                <a:highlight>
                  <a:srgbClr val="FFFFFF"/>
                </a:highlight>
              </a:rPr>
              <a:t>=</a:t>
            </a:r>
            <a:r>
              <a:rPr lang="en-US">
                <a:solidFill>
                  <a:srgbClr val="993300"/>
                </a:solidFill>
                <a:highlight>
                  <a:srgbClr val="FFFFFF"/>
                </a:highlight>
              </a:rPr>
              <a:t>"whenNeeded"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&lt;/dfdl:defineEscapeScheme&gt;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3296"/>
                </a:solidFill>
                <a:highlight>
                  <a:srgbClr val="FFFFFF"/>
                </a:highlight>
              </a:rPr>
              <a:t>&lt;/xs:annotation&gt;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"vCard"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"property"</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"Backslash"</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"Backslash"</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2" name="Rectangle 1">
            <a:extLst>
              <a:ext uri="{FF2B5EF4-FFF2-40B4-BE49-F238E27FC236}">
                <a16:creationId xmlns:a16="http://schemas.microsoft.com/office/drawing/2014/main" id="{901B52E0-1401-4686-BE05-257865C7B31F}"/>
              </a:ext>
            </a:extLst>
          </p:cNvPr>
          <p:cNvSpPr/>
          <p:nvPr/>
        </p:nvSpPr>
        <p:spPr>
          <a:xfrm>
            <a:off x="4974956" y="2200759"/>
            <a:ext cx="480447" cy="2634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C34509-0461-4348-966A-2656AADA79D5}"/>
              </a:ext>
            </a:extLst>
          </p:cNvPr>
          <p:cNvSpPr/>
          <p:nvPr/>
        </p:nvSpPr>
        <p:spPr>
          <a:xfrm>
            <a:off x="5455403" y="2200759"/>
            <a:ext cx="480447" cy="2634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8C678D0-57D6-4DD0-8578-6DC7ED8ECF50}"/>
              </a:ext>
            </a:extLst>
          </p:cNvPr>
          <p:cNvCxnSpPr/>
          <p:nvPr/>
        </p:nvCxnSpPr>
        <p:spPr>
          <a:xfrm flipH="1" flipV="1">
            <a:off x="5215179" y="2464231"/>
            <a:ext cx="710447" cy="1224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327C7FA-DAF8-474F-AA26-1F1AF098F703}"/>
              </a:ext>
            </a:extLst>
          </p:cNvPr>
          <p:cNvCxnSpPr>
            <a:endCxn id="11" idx="2"/>
          </p:cNvCxnSpPr>
          <p:nvPr/>
        </p:nvCxnSpPr>
        <p:spPr>
          <a:xfrm flipH="1" flipV="1">
            <a:off x="5695627" y="2464231"/>
            <a:ext cx="240223" cy="1199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A292AF6-2B8A-4BA2-B496-CC846C0B610D}"/>
              </a:ext>
            </a:extLst>
          </p:cNvPr>
          <p:cNvSpPr txBox="1"/>
          <p:nvPr/>
        </p:nvSpPr>
        <p:spPr>
          <a:xfrm>
            <a:off x="5445550" y="3631084"/>
            <a:ext cx="5586914" cy="646331"/>
          </a:xfrm>
          <a:prstGeom prst="rect">
            <a:avLst/>
          </a:prstGeom>
          <a:solidFill>
            <a:srgbClr val="FFFF00"/>
          </a:solidFill>
        </p:spPr>
        <p:txBody>
          <a:bodyPr wrap="none" rtlCol="0">
            <a:spAutoFit/>
          </a:bodyPr>
          <a:lstStyle/>
          <a:p>
            <a:r>
              <a:rPr lang="en-US"/>
              <a:t>Built-in </a:t>
            </a:r>
            <a:r>
              <a:rPr lang="en-US" u="sng"/>
              <a:t>DFDL entities</a:t>
            </a:r>
            <a:r>
              <a:rPr lang="en-US"/>
              <a:t>, LF = LineFeed, CR = CarriageReturn.</a:t>
            </a:r>
          </a:p>
          <a:p>
            <a:r>
              <a:rPr lang="en-US"/>
              <a:t>More about DFDL entities in a few slides.</a:t>
            </a:r>
          </a:p>
        </p:txBody>
      </p:sp>
    </p:spTree>
    <p:extLst>
      <p:ext uri="{BB962C8B-B14F-4D97-AF65-F5344CB8AC3E}">
        <p14:creationId xmlns:p14="http://schemas.microsoft.com/office/powerpoint/2010/main" val="7622530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53B116-6AFC-4E5B-9CF4-91627F6FB28B}"/>
              </a:ext>
            </a:extLst>
          </p:cNvPr>
          <p:cNvSpPr txBox="1"/>
          <p:nvPr/>
        </p:nvSpPr>
        <p:spPr>
          <a:xfrm>
            <a:off x="2823585" y="2405498"/>
            <a:ext cx="7026267" cy="1569660"/>
          </a:xfrm>
          <a:prstGeom prst="rect">
            <a:avLst/>
          </a:prstGeom>
          <a:noFill/>
        </p:spPr>
        <p:txBody>
          <a:bodyPr wrap="square" rtlCol="0">
            <a:spAutoFit/>
          </a:bodyPr>
          <a:lstStyle/>
          <a:p>
            <a:r>
              <a:rPr lang="en-US" sz="4800"/>
              <a:t>Back to our regularly scheduled program</a:t>
            </a:r>
          </a:p>
        </p:txBody>
      </p:sp>
      <p:sp>
        <p:nvSpPr>
          <p:cNvPr id="5" name="Footer Placeholder 3">
            <a:extLst>
              <a:ext uri="{FF2B5EF4-FFF2-40B4-BE49-F238E27FC236}">
                <a16:creationId xmlns:a16="http://schemas.microsoft.com/office/drawing/2014/main" id="{A6AEAF8D-2587-41F2-A367-070E396037B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853214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575-1EEC-447A-854D-474E37CD6705}"/>
              </a:ext>
            </a:extLst>
          </p:cNvPr>
          <p:cNvSpPr>
            <a:spLocks noGrp="1"/>
          </p:cNvSpPr>
          <p:nvPr>
            <p:ph type="title"/>
          </p:nvPr>
        </p:nvSpPr>
        <p:spPr/>
        <p:txBody>
          <a:bodyPr/>
          <a:lstStyle/>
          <a:p>
            <a:r>
              <a:rPr lang="en-US"/>
              <a:t>Features used by data formats around the world</a:t>
            </a:r>
          </a:p>
        </p:txBody>
      </p:sp>
      <p:sp>
        <p:nvSpPr>
          <p:cNvPr id="3" name="Content Placeholder 2">
            <a:extLst>
              <a:ext uri="{FF2B5EF4-FFF2-40B4-BE49-F238E27FC236}">
                <a16:creationId xmlns:a16="http://schemas.microsoft.com/office/drawing/2014/main" id="{00EA4965-7EEB-44B1-8AAA-EACF4EEFA3CC}"/>
              </a:ext>
            </a:extLst>
          </p:cNvPr>
          <p:cNvSpPr>
            <a:spLocks noGrp="1"/>
          </p:cNvSpPr>
          <p:nvPr>
            <p:ph idx="1"/>
          </p:nvPr>
        </p:nvSpPr>
        <p:spPr/>
        <p:txBody>
          <a:bodyPr/>
          <a:lstStyle/>
          <a:p>
            <a:pPr>
              <a:lnSpc>
                <a:spcPts val="3000"/>
              </a:lnSpc>
              <a:spcAft>
                <a:spcPts val="1200"/>
              </a:spcAft>
            </a:pPr>
            <a:r>
              <a:rPr lang="en-US"/>
              <a:t>Humankind </a:t>
            </a:r>
            <a:r>
              <a:rPr lang="en-US" dirty="0"/>
              <a:t>has decided </a:t>
            </a:r>
            <a:r>
              <a:rPr lang="en-US"/>
              <a:t>that:</a:t>
            </a:r>
          </a:p>
          <a:p>
            <a:pPr lvl="1">
              <a:lnSpc>
                <a:spcPts val="2400"/>
              </a:lnSpc>
              <a:spcAft>
                <a:spcPts val="600"/>
              </a:spcAft>
            </a:pPr>
            <a:r>
              <a:rPr lang="en-US" sz="1800"/>
              <a:t>data values may need to be framed (surrounded/outlined/delimited) to distinguish one value from another</a:t>
            </a:r>
          </a:p>
          <a:p>
            <a:pPr lvl="1">
              <a:lnSpc>
                <a:spcPts val="2400"/>
              </a:lnSpc>
              <a:spcAft>
                <a:spcPts val="600"/>
              </a:spcAft>
            </a:pPr>
            <a:r>
              <a:rPr lang="en-US" sz="1800"/>
              <a:t>framing symbols may need to be "escaped" so that the normal interpretation of a framing symbol is disabled</a:t>
            </a:r>
          </a:p>
          <a:p>
            <a:pPr lvl="1">
              <a:lnSpc>
                <a:spcPts val="2400"/>
              </a:lnSpc>
              <a:spcAft>
                <a:spcPts val="600"/>
              </a:spcAft>
            </a:pPr>
            <a:r>
              <a:rPr lang="en-US" sz="1800"/>
              <a:t>there are nil values and empty values ... and those concepts are different</a:t>
            </a:r>
          </a:p>
          <a:p>
            <a:pPr lvl="1">
              <a:lnSpc>
                <a:spcPts val="2400"/>
              </a:lnSpc>
              <a:spcAft>
                <a:spcPts val="600"/>
              </a:spcAft>
            </a:pPr>
            <a:r>
              <a:rPr lang="en-US" sz="1800"/>
              <a:t>the indicator of a nil value may be in-band or out-of-band</a:t>
            </a:r>
          </a:p>
          <a:p>
            <a:pPr lvl="1">
              <a:lnSpc>
                <a:spcPts val="2400"/>
              </a:lnSpc>
              <a:spcAft>
                <a:spcPts val="600"/>
              </a:spcAft>
            </a:pPr>
            <a:r>
              <a:rPr lang="en-US" sz="1800"/>
              <a:t>default values may be associated with empty values</a:t>
            </a:r>
          </a:p>
          <a:p>
            <a:pPr lvl="1">
              <a:lnSpc>
                <a:spcPts val="2400"/>
              </a:lnSpc>
              <a:spcAft>
                <a:spcPts val="600"/>
              </a:spcAft>
            </a:pPr>
            <a:r>
              <a:rPr lang="en-US" sz="1800"/>
              <a:t>the region for a value may be fixed. A region that is not fully filled by the data may be padded and/or filled</a:t>
            </a:r>
          </a:p>
          <a:p>
            <a:pPr lvl="1">
              <a:lnSpc>
                <a:spcPts val="2400"/>
              </a:lnSpc>
              <a:spcAft>
                <a:spcPts val="600"/>
              </a:spcAft>
            </a:pPr>
            <a:r>
              <a:rPr lang="en-US" sz="1800"/>
              <a:t>padding and filling are distinct concepts</a:t>
            </a:r>
          </a:p>
          <a:p>
            <a:pPr lvl="1">
              <a:lnSpc>
                <a:spcPts val="2400"/>
              </a:lnSpc>
              <a:spcAft>
                <a:spcPts val="600"/>
              </a:spcAft>
            </a:pPr>
            <a:r>
              <a:rPr lang="en-US" sz="1800">
                <a:highlight>
                  <a:srgbClr val="FFFF00"/>
                </a:highlight>
              </a:rPr>
              <a:t>there may be a single occurrence of data (scalar) or a repeating occurrence of data (array)</a:t>
            </a:r>
          </a:p>
          <a:p>
            <a:pPr lvl="1">
              <a:lnSpc>
                <a:spcPts val="2400"/>
              </a:lnSpc>
              <a:spcAft>
                <a:spcPts val="600"/>
              </a:spcAft>
            </a:pPr>
            <a:r>
              <a:rPr lang="en-US" sz="1800"/>
              <a:t>data may need to be interpreted in different ways – as an integer, as a boolean, as a date/time, etc.. It is beneficial to annotate data by its type</a:t>
            </a:r>
          </a:p>
        </p:txBody>
      </p:sp>
    </p:spTree>
    <p:extLst>
      <p:ext uri="{BB962C8B-B14F-4D97-AF65-F5344CB8AC3E}">
        <p14:creationId xmlns:p14="http://schemas.microsoft.com/office/powerpoint/2010/main" val="32250135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898C-F5B8-42ED-952F-EA4BC94AA43E}"/>
              </a:ext>
            </a:extLst>
          </p:cNvPr>
          <p:cNvSpPr>
            <a:spLocks noGrp="1"/>
          </p:cNvSpPr>
          <p:nvPr>
            <p:ph type="title"/>
          </p:nvPr>
        </p:nvSpPr>
        <p:spPr/>
        <p:txBody>
          <a:bodyPr/>
          <a:lstStyle/>
          <a:p>
            <a:r>
              <a:rPr lang="en-US"/>
              <a:t>Features used by data formats around the world</a:t>
            </a:r>
          </a:p>
        </p:txBody>
      </p:sp>
      <p:sp>
        <p:nvSpPr>
          <p:cNvPr id="5" name="Content Placeholder 4">
            <a:extLst>
              <a:ext uri="{FF2B5EF4-FFF2-40B4-BE49-F238E27FC236}">
                <a16:creationId xmlns:a16="http://schemas.microsoft.com/office/drawing/2014/main" id="{3FCB84F5-A448-4F7E-A13A-5A9964B3AB96}"/>
              </a:ext>
            </a:extLst>
          </p:cNvPr>
          <p:cNvSpPr>
            <a:spLocks noGrp="1"/>
          </p:cNvSpPr>
          <p:nvPr>
            <p:ph sz="half" idx="1"/>
          </p:nvPr>
        </p:nvSpPr>
        <p:spPr/>
        <p:txBody>
          <a:bodyPr/>
          <a:lstStyle/>
          <a:p>
            <a:r>
              <a:rPr lang="en-US" sz="1400"/>
              <a:t>separators</a:t>
            </a:r>
          </a:p>
          <a:p>
            <a:r>
              <a:rPr lang="en-US" sz="1400"/>
              <a:t>position of separator</a:t>
            </a:r>
          </a:p>
          <a:p>
            <a:r>
              <a:rPr lang="en-US" sz="1400"/>
              <a:t>initiators</a:t>
            </a:r>
          </a:p>
          <a:p>
            <a:r>
              <a:rPr lang="en-US" sz="1400"/>
              <a:t>terminators</a:t>
            </a:r>
          </a:p>
          <a:p>
            <a:r>
              <a:rPr lang="en-US" sz="1400"/>
              <a:t>length-of-data indicator</a:t>
            </a:r>
          </a:p>
          <a:p>
            <a:r>
              <a:rPr lang="en-US" sz="1400"/>
              <a:t>units for the length-of-data indicator</a:t>
            </a:r>
          </a:p>
          <a:p>
            <a:r>
              <a:rPr lang="en-US" sz="1400"/>
              <a:t>end-of-file indicator</a:t>
            </a:r>
          </a:p>
          <a:p>
            <a:r>
              <a:rPr lang="en-US" sz="1400"/>
              <a:t>empty fields</a:t>
            </a:r>
          </a:p>
          <a:p>
            <a:r>
              <a:rPr lang="en-US" sz="1400"/>
              <a:t>optional fields</a:t>
            </a:r>
          </a:p>
          <a:p>
            <a:r>
              <a:rPr lang="en-US" sz="1400"/>
              <a:t>mandatory fields</a:t>
            </a:r>
          </a:p>
          <a:p>
            <a:r>
              <a:rPr lang="en-US" sz="1400">
                <a:highlight>
                  <a:srgbClr val="FFFF00"/>
                </a:highlight>
              </a:rPr>
              <a:t>repeating fields</a:t>
            </a:r>
          </a:p>
          <a:p>
            <a:r>
              <a:rPr lang="en-US" sz="1400"/>
              <a:t>when-to-stop-repeating indicator</a:t>
            </a:r>
          </a:p>
          <a:p>
            <a:r>
              <a:rPr lang="en-US" sz="1400"/>
              <a:t>sequence</a:t>
            </a:r>
          </a:p>
          <a:p>
            <a:r>
              <a:rPr lang="en-US" sz="1400"/>
              <a:t>choice</a:t>
            </a:r>
          </a:p>
          <a:p>
            <a:r>
              <a:rPr lang="en-US" sz="1400"/>
              <a:t>default values</a:t>
            </a:r>
          </a:p>
          <a:p>
            <a:pPr marL="0" indent="0">
              <a:buNone/>
            </a:pPr>
            <a:endParaRPr lang="en-US"/>
          </a:p>
        </p:txBody>
      </p:sp>
      <p:sp>
        <p:nvSpPr>
          <p:cNvPr id="6" name="Content Placeholder 5">
            <a:extLst>
              <a:ext uri="{FF2B5EF4-FFF2-40B4-BE49-F238E27FC236}">
                <a16:creationId xmlns:a16="http://schemas.microsoft.com/office/drawing/2014/main" id="{935C9649-F3E4-44AA-8409-B93D393843E6}"/>
              </a:ext>
            </a:extLst>
          </p:cNvPr>
          <p:cNvSpPr>
            <a:spLocks noGrp="1"/>
          </p:cNvSpPr>
          <p:nvPr>
            <p:ph sz="half" idx="2"/>
          </p:nvPr>
        </p:nvSpPr>
        <p:spPr/>
        <p:txBody>
          <a:bodyPr/>
          <a:lstStyle/>
          <a:p>
            <a:r>
              <a:rPr lang="en-US" sz="1400"/>
              <a:t>fixed value</a:t>
            </a:r>
          </a:p>
          <a:p>
            <a:r>
              <a:rPr lang="en-US" sz="1400"/>
              <a:t>no-data-available indicator</a:t>
            </a:r>
          </a:p>
          <a:p>
            <a:r>
              <a:rPr lang="en-US" sz="1400"/>
              <a:t>datatypes</a:t>
            </a:r>
          </a:p>
          <a:p>
            <a:r>
              <a:rPr lang="en-US" sz="1400"/>
              <a:t>text encoding</a:t>
            </a:r>
          </a:p>
          <a:p>
            <a:r>
              <a:rPr lang="en-US" sz="1400"/>
              <a:t>byte order</a:t>
            </a:r>
          </a:p>
          <a:p>
            <a:r>
              <a:rPr lang="en-US" sz="1400"/>
              <a:t>bit order</a:t>
            </a:r>
          </a:p>
          <a:p>
            <a:r>
              <a:rPr lang="en-US" sz="1400"/>
              <a:t>newline indicator</a:t>
            </a:r>
          </a:p>
          <a:p>
            <a:r>
              <a:rPr lang="en-US" sz="1400"/>
              <a:t>data follows a pattern</a:t>
            </a:r>
          </a:p>
          <a:p>
            <a:r>
              <a:rPr lang="en-US" sz="1400"/>
              <a:t>whitespace</a:t>
            </a:r>
          </a:p>
          <a:p>
            <a:r>
              <a:rPr lang="en-US" sz="1400"/>
              <a:t>escaping characters</a:t>
            </a:r>
          </a:p>
          <a:p>
            <a:r>
              <a:rPr lang="en-US" sz="1400"/>
              <a:t>escaping blocks of data</a:t>
            </a:r>
          </a:p>
          <a:p>
            <a:r>
              <a:rPr lang="en-US" sz="1400"/>
              <a:t>nested data</a:t>
            </a:r>
          </a:p>
          <a:p>
            <a:r>
              <a:rPr lang="en-US" sz="1400"/>
              <a:t>recursive data</a:t>
            </a:r>
          </a:p>
          <a:p>
            <a:r>
              <a:rPr lang="en-US" sz="1400"/>
              <a:t>boolean data representation</a:t>
            </a:r>
          </a:p>
          <a:p>
            <a:r>
              <a:rPr lang="en-US" sz="1400"/>
              <a:t>various ways to represent unsigned integers</a:t>
            </a:r>
          </a:p>
          <a:p>
            <a:endParaRPr lang="en-US"/>
          </a:p>
        </p:txBody>
      </p:sp>
    </p:spTree>
    <p:extLst>
      <p:ext uri="{BB962C8B-B14F-4D97-AF65-F5344CB8AC3E}">
        <p14:creationId xmlns:p14="http://schemas.microsoft.com/office/powerpoint/2010/main" val="25856895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D4BB-13ED-4A23-BB47-1DE3E87C9830}"/>
              </a:ext>
            </a:extLst>
          </p:cNvPr>
          <p:cNvSpPr>
            <a:spLocks noGrp="1"/>
          </p:cNvSpPr>
          <p:nvPr>
            <p:ph type="title"/>
          </p:nvPr>
        </p:nvSpPr>
        <p:spPr/>
        <p:txBody>
          <a:bodyPr/>
          <a:lstStyle/>
          <a:p>
            <a:r>
              <a:rPr lang="en-US"/>
              <a:t>New input format: </a:t>
            </a:r>
            <a:r>
              <a:rPr lang="en-US" u="sng"/>
              <a:t>multiple</a:t>
            </a:r>
            <a:r>
              <a:rPr lang="en-US"/>
              <a:t> label/message pairs</a:t>
            </a:r>
          </a:p>
        </p:txBody>
      </p:sp>
      <p:sp>
        <p:nvSpPr>
          <p:cNvPr id="4" name="Rectangle 3">
            <a:extLst>
              <a:ext uri="{FF2B5EF4-FFF2-40B4-BE49-F238E27FC236}">
                <a16:creationId xmlns:a16="http://schemas.microsoft.com/office/drawing/2014/main" id="{AD7AC0F4-D757-4696-8D40-08D7E28979B7}"/>
              </a:ext>
            </a:extLst>
          </p:cNvPr>
          <p:cNvSpPr/>
          <p:nvPr/>
        </p:nvSpPr>
        <p:spPr>
          <a:xfrm>
            <a:off x="2412569" y="2115914"/>
            <a:ext cx="5073112" cy="1569660"/>
          </a:xfrm>
          <a:prstGeom prst="rect">
            <a:avLst/>
          </a:prstGeom>
          <a:ln>
            <a:solidFill>
              <a:schemeClr val="bg1">
                <a:lumMod val="65000"/>
              </a:schemeClr>
            </a:solidFill>
          </a:ln>
        </p:spPr>
        <p:txBody>
          <a:bodyPr wrap="square">
            <a:spAutoFit/>
          </a:bodyPr>
          <a:lstStyle/>
          <a:p>
            <a:r>
              <a:rPr lang="en-US" sz="2400">
                <a:solidFill>
                  <a:srgbClr val="000000"/>
                </a:solidFill>
                <a:highlight>
                  <a:srgbClr val="FFFFFF"/>
                </a:highlight>
              </a:rPr>
              <a:t>Dear Sir: Thank you for your response.</a:t>
            </a:r>
            <a:br>
              <a:rPr lang="en-US" sz="2400">
                <a:solidFill>
                  <a:srgbClr val="000000"/>
                </a:solidFill>
                <a:highlight>
                  <a:srgbClr val="FFFFFF"/>
                </a:highlight>
              </a:rPr>
            </a:br>
            <a:r>
              <a:rPr lang="en-US" sz="2400">
                <a:solidFill>
                  <a:srgbClr val="000000"/>
                </a:solidFill>
                <a:highlight>
                  <a:srgbClr val="FFFFFF"/>
                </a:highlight>
              </a:rPr>
              <a:t>Hello, world: How are you?</a:t>
            </a:r>
            <a:br>
              <a:rPr lang="en-US" sz="2400">
                <a:solidFill>
                  <a:srgbClr val="000000"/>
                </a:solidFill>
                <a:highlight>
                  <a:srgbClr val="FFFFFF"/>
                </a:highlight>
              </a:rPr>
            </a:br>
            <a:r>
              <a:rPr lang="en-US" sz="2400">
                <a:solidFill>
                  <a:srgbClr val="000000"/>
                </a:solidFill>
                <a:highlight>
                  <a:srgbClr val="FFFFFF"/>
                </a:highlight>
              </a:rPr>
              <a:t>Sender: John Doe</a:t>
            </a:r>
            <a:br>
              <a:rPr lang="en-US" sz="2400">
                <a:solidFill>
                  <a:srgbClr val="000000"/>
                </a:solidFill>
                <a:highlight>
                  <a:srgbClr val="FFFFFF"/>
                </a:highlight>
              </a:rPr>
            </a:br>
            <a:r>
              <a:rPr lang="en-US" sz="2400">
                <a:solidFill>
                  <a:srgbClr val="000000"/>
                </a:solidFill>
                <a:highlight>
                  <a:srgbClr val="FFFFFF"/>
                </a:highlight>
              </a:rPr>
              <a:t>Date: November 23, 2018</a:t>
            </a:r>
          </a:p>
        </p:txBody>
      </p:sp>
      <p:sp>
        <p:nvSpPr>
          <p:cNvPr id="3" name="TextBox 2">
            <a:extLst>
              <a:ext uri="{FF2B5EF4-FFF2-40B4-BE49-F238E27FC236}">
                <a16:creationId xmlns:a16="http://schemas.microsoft.com/office/drawing/2014/main" id="{DF3BD6BF-9C91-4AF5-8F08-40C1615D3A68}"/>
              </a:ext>
            </a:extLst>
          </p:cNvPr>
          <p:cNvSpPr txBox="1"/>
          <p:nvPr/>
        </p:nvSpPr>
        <p:spPr>
          <a:xfrm>
            <a:off x="2412569" y="1654249"/>
            <a:ext cx="2372765" cy="461665"/>
          </a:xfrm>
          <a:prstGeom prst="rect">
            <a:avLst/>
          </a:prstGeom>
          <a:noFill/>
        </p:spPr>
        <p:txBody>
          <a:bodyPr wrap="none" rtlCol="0">
            <a:spAutoFit/>
          </a:bodyPr>
          <a:lstStyle/>
          <a:p>
            <a:r>
              <a:rPr lang="en-US" sz="2400"/>
              <a:t>Sample input file:</a:t>
            </a:r>
          </a:p>
        </p:txBody>
      </p:sp>
      <p:sp>
        <p:nvSpPr>
          <p:cNvPr id="5" name="Footer Placeholder 3">
            <a:extLst>
              <a:ext uri="{FF2B5EF4-FFF2-40B4-BE49-F238E27FC236}">
                <a16:creationId xmlns:a16="http://schemas.microsoft.com/office/drawing/2014/main" id="{5CC0A1C5-6CF1-42DA-B1BC-10B9251D691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081275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1F08-2E17-4CD6-AC3E-AA5648A550ED}"/>
              </a:ext>
            </a:extLst>
          </p:cNvPr>
          <p:cNvSpPr>
            <a:spLocks noGrp="1"/>
          </p:cNvSpPr>
          <p:nvPr>
            <p:ph type="title"/>
          </p:nvPr>
        </p:nvSpPr>
        <p:spPr/>
        <p:txBody>
          <a:bodyPr/>
          <a:lstStyle/>
          <a:p>
            <a:r>
              <a:rPr lang="en-US"/>
              <a:t>Describe the data format</a:t>
            </a:r>
          </a:p>
        </p:txBody>
      </p:sp>
      <p:sp>
        <p:nvSpPr>
          <p:cNvPr id="3" name="Content Placeholder 2">
            <a:extLst>
              <a:ext uri="{FF2B5EF4-FFF2-40B4-BE49-F238E27FC236}">
                <a16:creationId xmlns:a16="http://schemas.microsoft.com/office/drawing/2014/main" id="{C6CB19CD-76CF-44BD-9F40-9A67C17CF44A}"/>
              </a:ext>
            </a:extLst>
          </p:cNvPr>
          <p:cNvSpPr>
            <a:spLocks noGrp="1"/>
          </p:cNvSpPr>
          <p:nvPr>
            <p:ph idx="1"/>
          </p:nvPr>
        </p:nvSpPr>
        <p:spPr/>
        <p:txBody>
          <a:bodyPr/>
          <a:lstStyle/>
          <a:p>
            <a:pPr>
              <a:lnSpc>
                <a:spcPts val="3000"/>
              </a:lnSpc>
            </a:pPr>
            <a:r>
              <a:rPr lang="en-US"/>
              <a:t>2 ways to describe the rows of data:</a:t>
            </a:r>
          </a:p>
          <a:p>
            <a:pPr lvl="1">
              <a:lnSpc>
                <a:spcPts val="3000"/>
              </a:lnSpc>
            </a:pPr>
            <a:r>
              <a:rPr lang="en-US"/>
              <a:t>Description #1: There is a sequence of rows, separated by newlines.</a:t>
            </a:r>
          </a:p>
          <a:p>
            <a:pPr lvl="1">
              <a:lnSpc>
                <a:spcPts val="3000"/>
              </a:lnSpc>
              <a:spcAft>
                <a:spcPts val="1200"/>
              </a:spcAft>
            </a:pPr>
            <a:r>
              <a:rPr lang="en-US"/>
              <a:t>Description #2: There is a sequence of rows, each row is terminated by a newline.</a:t>
            </a:r>
          </a:p>
          <a:p>
            <a:pPr>
              <a:lnSpc>
                <a:spcPts val="3000"/>
              </a:lnSpc>
            </a:pPr>
            <a:r>
              <a:rPr lang="en-US"/>
              <a:t>Within each row are 2 strings, separated by colon.</a:t>
            </a:r>
          </a:p>
        </p:txBody>
      </p:sp>
      <p:sp>
        <p:nvSpPr>
          <p:cNvPr id="4" name="Footer Placeholder 3">
            <a:extLst>
              <a:ext uri="{FF2B5EF4-FFF2-40B4-BE49-F238E27FC236}">
                <a16:creationId xmlns:a16="http://schemas.microsoft.com/office/drawing/2014/main" id="{DA21419A-53CF-4A4E-BD2A-F24C3ECC129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760179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1A5BED-DCB3-4283-80C3-3AB7CECA71AA}"/>
              </a:ext>
            </a:extLst>
          </p:cNvPr>
          <p:cNvSpPr/>
          <p:nvPr/>
        </p:nvSpPr>
        <p:spPr>
          <a:xfrm>
            <a:off x="1761640" y="2262616"/>
            <a:ext cx="8668719" cy="461665"/>
          </a:xfrm>
          <a:prstGeom prst="rect">
            <a:avLst/>
          </a:prstGeom>
        </p:spPr>
        <p:txBody>
          <a:bodyPr wrap="square">
            <a:spAutoFit/>
          </a:bodyPr>
          <a:lstStyle/>
          <a:p>
            <a:r>
              <a:rPr lang="en-US" sz="2400"/>
              <a:t>Description #1: There is a sequence of rows, separated by newlines.</a:t>
            </a:r>
          </a:p>
        </p:txBody>
      </p:sp>
      <p:sp>
        <p:nvSpPr>
          <p:cNvPr id="7" name="Rectangle 6">
            <a:extLst>
              <a:ext uri="{FF2B5EF4-FFF2-40B4-BE49-F238E27FC236}">
                <a16:creationId xmlns:a16="http://schemas.microsoft.com/office/drawing/2014/main" id="{EF6A908E-EC74-45FF-B660-4E53D58876BB}"/>
              </a:ext>
            </a:extLst>
          </p:cNvPr>
          <p:cNvSpPr/>
          <p:nvPr/>
        </p:nvSpPr>
        <p:spPr>
          <a:xfrm>
            <a:off x="1761641" y="5077074"/>
            <a:ext cx="8017790" cy="830997"/>
          </a:xfrm>
          <a:prstGeom prst="rect">
            <a:avLst/>
          </a:prstGeom>
        </p:spPr>
        <p:txBody>
          <a:bodyPr wrap="square">
            <a:spAutoFit/>
          </a:bodyPr>
          <a:lstStyle/>
          <a:p>
            <a:r>
              <a:rPr lang="en-US" sz="2400"/>
              <a:t>Description #2: There is a sequence of rows, each row is terminated by a newline.</a:t>
            </a:r>
          </a:p>
        </p:txBody>
      </p:sp>
      <p:sp>
        <p:nvSpPr>
          <p:cNvPr id="8" name="Speech Bubble: Rectangle 7">
            <a:extLst>
              <a:ext uri="{FF2B5EF4-FFF2-40B4-BE49-F238E27FC236}">
                <a16:creationId xmlns:a16="http://schemas.microsoft.com/office/drawing/2014/main" id="{53F1FEEE-954C-47F9-9671-DED94F3DD2EE}"/>
              </a:ext>
            </a:extLst>
          </p:cNvPr>
          <p:cNvSpPr/>
          <p:nvPr/>
        </p:nvSpPr>
        <p:spPr>
          <a:xfrm>
            <a:off x="6648772" y="232475"/>
            <a:ext cx="2169763" cy="1086786"/>
          </a:xfrm>
          <a:prstGeom prst="wedgeRectCallout">
            <a:avLst>
              <a:gd name="adj1" fmla="val -125177"/>
              <a:gd name="adj2" fmla="val 136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Newline separates rows</a:t>
            </a:r>
          </a:p>
        </p:txBody>
      </p:sp>
      <p:sp>
        <p:nvSpPr>
          <p:cNvPr id="9" name="Speech Bubble: Rectangle 8">
            <a:extLst>
              <a:ext uri="{FF2B5EF4-FFF2-40B4-BE49-F238E27FC236}">
                <a16:creationId xmlns:a16="http://schemas.microsoft.com/office/drawing/2014/main" id="{915C5DFE-C54C-4B7A-A1D7-428AA36F7EE5}"/>
              </a:ext>
            </a:extLst>
          </p:cNvPr>
          <p:cNvSpPr/>
          <p:nvPr/>
        </p:nvSpPr>
        <p:spPr>
          <a:xfrm>
            <a:off x="5762786" y="3046934"/>
            <a:ext cx="2296333" cy="1086786"/>
          </a:xfrm>
          <a:prstGeom prst="wedgeRectCallout">
            <a:avLst>
              <a:gd name="adj1" fmla="val -125177"/>
              <a:gd name="adj2" fmla="val 136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Newline terminates a row</a:t>
            </a:r>
          </a:p>
        </p:txBody>
      </p:sp>
      <p:sp>
        <p:nvSpPr>
          <p:cNvPr id="10" name="Footer Placeholder 3">
            <a:extLst>
              <a:ext uri="{FF2B5EF4-FFF2-40B4-BE49-F238E27FC236}">
                <a16:creationId xmlns:a16="http://schemas.microsoft.com/office/drawing/2014/main" id="{EB7AC750-33C6-4BAF-B5D1-3FBE0C13F6F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836729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FCBE-9C6A-411F-969C-CE561609D1F8}"/>
              </a:ext>
            </a:extLst>
          </p:cNvPr>
          <p:cNvSpPr>
            <a:spLocks noGrp="1"/>
          </p:cNvSpPr>
          <p:nvPr>
            <p:ph type="title"/>
          </p:nvPr>
        </p:nvSpPr>
        <p:spPr/>
        <p:txBody>
          <a:bodyPr/>
          <a:lstStyle/>
          <a:p>
            <a:r>
              <a:rPr lang="en-US"/>
              <a:t>Here is the XML I want parsing to produce</a:t>
            </a:r>
          </a:p>
        </p:txBody>
      </p:sp>
      <p:sp>
        <p:nvSpPr>
          <p:cNvPr id="4" name="Footer Placeholder 3">
            <a:extLst>
              <a:ext uri="{FF2B5EF4-FFF2-40B4-BE49-F238E27FC236}">
                <a16:creationId xmlns:a16="http://schemas.microsoft.com/office/drawing/2014/main" id="{F67682A4-B712-4893-9949-F16C3C6EA0F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07D08CE3-530B-41CA-9D63-A4F422177B0C}"/>
              </a:ext>
            </a:extLst>
          </p:cNvPr>
          <p:cNvSpPr/>
          <p:nvPr/>
        </p:nvSpPr>
        <p:spPr>
          <a:xfrm>
            <a:off x="4339524" y="3603688"/>
            <a:ext cx="161182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7" name="Rectangle: Folded Corner 6">
            <a:extLst>
              <a:ext uri="{FF2B5EF4-FFF2-40B4-BE49-F238E27FC236}">
                <a16:creationId xmlns:a16="http://schemas.microsoft.com/office/drawing/2014/main" id="{6E333A09-8113-4048-B165-6A445C0D150D}"/>
              </a:ext>
            </a:extLst>
          </p:cNvPr>
          <p:cNvSpPr/>
          <p:nvPr/>
        </p:nvSpPr>
        <p:spPr>
          <a:xfrm>
            <a:off x="728420" y="3415619"/>
            <a:ext cx="1363850" cy="112639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9" name="Straight Arrow Connector 8">
            <a:extLst>
              <a:ext uri="{FF2B5EF4-FFF2-40B4-BE49-F238E27FC236}">
                <a16:creationId xmlns:a16="http://schemas.microsoft.com/office/drawing/2014/main" id="{B2BBDB6D-EBB0-4734-B4DC-C17932686505}"/>
              </a:ext>
            </a:extLst>
          </p:cNvPr>
          <p:cNvCxnSpPr>
            <a:stCxn id="7" idx="3"/>
            <a:endCxn id="6" idx="1"/>
          </p:cNvCxnSpPr>
          <p:nvPr/>
        </p:nvCxnSpPr>
        <p:spPr>
          <a:xfrm>
            <a:off x="2092270" y="3978814"/>
            <a:ext cx="224725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0A892A-175C-49A7-8B73-D3C5B1DB6706}"/>
              </a:ext>
            </a:extLst>
          </p:cNvPr>
          <p:cNvCxnSpPr>
            <a:cxnSpLocks/>
            <a:endCxn id="6" idx="0"/>
          </p:cNvCxnSpPr>
          <p:nvPr/>
        </p:nvCxnSpPr>
        <p:spPr>
          <a:xfrm>
            <a:off x="5142854" y="2580405"/>
            <a:ext cx="2582" cy="1023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9DBE3D3-4C0E-4B09-A601-A6209B3CE8DF}"/>
              </a:ext>
            </a:extLst>
          </p:cNvPr>
          <p:cNvSpPr/>
          <p:nvPr/>
        </p:nvSpPr>
        <p:spPr>
          <a:xfrm>
            <a:off x="7051729" y="3364086"/>
            <a:ext cx="3822916" cy="3416320"/>
          </a:xfrm>
          <a:prstGeom prst="rect">
            <a:avLst/>
          </a:prstGeom>
          <a:ln>
            <a:solidFill>
              <a:schemeClr val="tx1"/>
            </a:solidFill>
          </a:ln>
        </p:spPr>
        <p:txBody>
          <a:bodyPr wrap="square">
            <a:spAutoFit/>
          </a:bodyPr>
          <a:lstStyle/>
          <a:p>
            <a:r>
              <a:rPr lang="en-US" sz="1200">
                <a:solidFill>
                  <a:srgbClr val="000096"/>
                </a:solidFill>
                <a:highlight>
                  <a:srgbClr val="FFFFFF"/>
                </a:highlight>
              </a:rPr>
              <a:t>&lt;repeating-label-message&gt;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&lt;label&gt;</a:t>
            </a:r>
            <a:r>
              <a:rPr lang="en-US" sz="1200">
                <a:solidFill>
                  <a:srgbClr val="000000"/>
                </a:solidFill>
                <a:highlight>
                  <a:srgbClr val="FFFFFF"/>
                </a:highlight>
              </a:rPr>
              <a:t>Dear Sir</a:t>
            </a:r>
            <a:r>
              <a:rPr lang="en-US" sz="1200">
                <a:solidFill>
                  <a:srgbClr val="000096"/>
                </a:solidFill>
                <a:highlight>
                  <a:srgbClr val="FFFFFF"/>
                </a:highlight>
              </a:rPr>
              <a:t>&lt;/label&gt;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&lt;message&gt;</a:t>
            </a:r>
            <a:r>
              <a:rPr lang="en-US" sz="1200">
                <a:solidFill>
                  <a:srgbClr val="000000"/>
                </a:solidFill>
                <a:highlight>
                  <a:srgbClr val="FFFFFF"/>
                </a:highlight>
              </a:rPr>
              <a:t> Thank you for your response.</a:t>
            </a:r>
            <a:r>
              <a:rPr lang="en-US" sz="1200">
                <a:solidFill>
                  <a:srgbClr val="000096"/>
                </a:solidFill>
                <a:highlight>
                  <a:srgbClr val="FFFFFF"/>
                </a:highlight>
              </a:rPr>
              <a:t>&lt;/message&gt;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&lt;label&gt;</a:t>
            </a:r>
            <a:r>
              <a:rPr lang="en-US" sz="1200">
                <a:solidFill>
                  <a:srgbClr val="000000"/>
                </a:solidFill>
                <a:highlight>
                  <a:srgbClr val="FFFFFF"/>
                </a:highlight>
              </a:rPr>
              <a:t>Hello, world</a:t>
            </a:r>
            <a:r>
              <a:rPr lang="en-US" sz="1200">
                <a:solidFill>
                  <a:srgbClr val="000096"/>
                </a:solidFill>
                <a:highlight>
                  <a:srgbClr val="FFFFFF"/>
                </a:highlight>
              </a:rPr>
              <a:t>&lt;/label&gt;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&lt;message&gt;</a:t>
            </a:r>
            <a:r>
              <a:rPr lang="en-US" sz="1200">
                <a:solidFill>
                  <a:srgbClr val="000000"/>
                </a:solidFill>
                <a:highlight>
                  <a:srgbClr val="FFFFFF"/>
                </a:highlight>
              </a:rPr>
              <a:t> How are you?</a:t>
            </a:r>
            <a:r>
              <a:rPr lang="en-US" sz="1200">
                <a:solidFill>
                  <a:srgbClr val="000096"/>
                </a:solidFill>
                <a:highlight>
                  <a:srgbClr val="FFFFFF"/>
                </a:highlight>
              </a:rPr>
              <a:t>&lt;/message&gt;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&lt;label&gt;</a:t>
            </a:r>
            <a:r>
              <a:rPr lang="en-US" sz="1200">
                <a:solidFill>
                  <a:srgbClr val="000000"/>
                </a:solidFill>
                <a:highlight>
                  <a:srgbClr val="FFFFFF"/>
                </a:highlight>
              </a:rPr>
              <a:t>Sender</a:t>
            </a:r>
            <a:r>
              <a:rPr lang="en-US" sz="1200">
                <a:solidFill>
                  <a:srgbClr val="000096"/>
                </a:solidFill>
                <a:highlight>
                  <a:srgbClr val="FFFFFF"/>
                </a:highlight>
              </a:rPr>
              <a:t>&lt;/label&gt;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&lt;message&gt;</a:t>
            </a:r>
            <a:r>
              <a:rPr lang="en-US" sz="1200">
                <a:solidFill>
                  <a:srgbClr val="000000"/>
                </a:solidFill>
                <a:highlight>
                  <a:srgbClr val="FFFFFF"/>
                </a:highlight>
              </a:rPr>
              <a:t> John Doe</a:t>
            </a:r>
            <a:r>
              <a:rPr lang="en-US" sz="1200">
                <a:solidFill>
                  <a:srgbClr val="000096"/>
                </a:solidFill>
                <a:highlight>
                  <a:srgbClr val="FFFFFF"/>
                </a:highlight>
              </a:rPr>
              <a:t>&lt;/message&gt;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&lt;label&gt;</a:t>
            </a:r>
            <a:r>
              <a:rPr lang="en-US" sz="1200">
                <a:solidFill>
                  <a:srgbClr val="000000"/>
                </a:solidFill>
                <a:highlight>
                  <a:srgbClr val="FFFFFF"/>
                </a:highlight>
              </a:rPr>
              <a:t>Date</a:t>
            </a:r>
            <a:r>
              <a:rPr lang="en-US" sz="1200">
                <a:solidFill>
                  <a:srgbClr val="000096"/>
                </a:solidFill>
                <a:highlight>
                  <a:srgbClr val="FFFFFF"/>
                </a:highlight>
              </a:rPr>
              <a:t>&lt;/label&gt;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&lt;message&gt;</a:t>
            </a:r>
            <a:r>
              <a:rPr lang="en-US" sz="1200">
                <a:solidFill>
                  <a:srgbClr val="000000"/>
                </a:solidFill>
                <a:highlight>
                  <a:srgbClr val="FFFFFF"/>
                </a:highlight>
              </a:rPr>
              <a:t> November 23, 2018</a:t>
            </a:r>
            <a:r>
              <a:rPr lang="en-US" sz="1200">
                <a:solidFill>
                  <a:srgbClr val="000096"/>
                </a:solidFill>
                <a:highlight>
                  <a:srgbClr val="FFFFFF"/>
                </a:highlight>
              </a:rPr>
              <a:t>&lt;/message&gt;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96"/>
                </a:solidFill>
                <a:highlight>
                  <a:srgbClr val="FFFFFF"/>
                </a:highlight>
              </a:rPr>
              <a:t>&lt;/repeating-label-message&gt;</a:t>
            </a:r>
          </a:p>
        </p:txBody>
      </p:sp>
      <p:cxnSp>
        <p:nvCxnSpPr>
          <p:cNvPr id="17" name="Straight Connector 16">
            <a:extLst>
              <a:ext uri="{FF2B5EF4-FFF2-40B4-BE49-F238E27FC236}">
                <a16:creationId xmlns:a16="http://schemas.microsoft.com/office/drawing/2014/main" id="{004CC684-A367-40F2-9F7C-2B36295A9E22}"/>
              </a:ext>
            </a:extLst>
          </p:cNvPr>
          <p:cNvCxnSpPr>
            <a:stCxn id="6" idx="2"/>
          </p:cNvCxnSpPr>
          <p:nvPr/>
        </p:nvCxnSpPr>
        <p:spPr>
          <a:xfrm flipH="1">
            <a:off x="5142854" y="4353941"/>
            <a:ext cx="2582" cy="518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01E511-8E78-467A-9F70-FD7D069FDD5F}"/>
              </a:ext>
            </a:extLst>
          </p:cNvPr>
          <p:cNvCxnSpPr>
            <a:cxnSpLocks/>
            <a:endCxn id="15" idx="1"/>
          </p:cNvCxnSpPr>
          <p:nvPr/>
        </p:nvCxnSpPr>
        <p:spPr>
          <a:xfrm>
            <a:off x="5140272" y="4872737"/>
            <a:ext cx="1911457" cy="199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Folded Corner 11">
            <a:extLst>
              <a:ext uri="{FF2B5EF4-FFF2-40B4-BE49-F238E27FC236}">
                <a16:creationId xmlns:a16="http://schemas.microsoft.com/office/drawing/2014/main" id="{D3F4F776-470A-459D-A21F-B0E50A5A4E09}"/>
              </a:ext>
            </a:extLst>
          </p:cNvPr>
          <p:cNvSpPr/>
          <p:nvPr/>
        </p:nvSpPr>
        <p:spPr>
          <a:xfrm>
            <a:off x="4460929" y="1412488"/>
            <a:ext cx="1363850" cy="112639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Input</a:t>
            </a:r>
          </a:p>
          <a:p>
            <a:pPr algn="ctr"/>
            <a:r>
              <a:rPr lang="en-US">
                <a:solidFill>
                  <a:schemeClr val="tx1"/>
                </a:solidFill>
              </a:rPr>
              <a:t>data</a:t>
            </a:r>
          </a:p>
        </p:txBody>
      </p:sp>
      <p:sp>
        <p:nvSpPr>
          <p:cNvPr id="10" name="TextBox 9">
            <a:extLst>
              <a:ext uri="{FF2B5EF4-FFF2-40B4-BE49-F238E27FC236}">
                <a16:creationId xmlns:a16="http://schemas.microsoft.com/office/drawing/2014/main" id="{BF098AC0-F93E-4B2D-BBB4-494006D8F41A}"/>
              </a:ext>
            </a:extLst>
          </p:cNvPr>
          <p:cNvSpPr txBox="1"/>
          <p:nvPr/>
        </p:nvSpPr>
        <p:spPr>
          <a:xfrm>
            <a:off x="2991173" y="3603688"/>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25579175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1A5BED-DCB3-4283-80C3-3AB7CECA71AA}"/>
              </a:ext>
            </a:extLst>
          </p:cNvPr>
          <p:cNvSpPr/>
          <p:nvPr/>
        </p:nvSpPr>
        <p:spPr>
          <a:xfrm>
            <a:off x="1606657" y="709545"/>
            <a:ext cx="8668719" cy="461665"/>
          </a:xfrm>
          <a:prstGeom prst="rect">
            <a:avLst/>
          </a:prstGeom>
        </p:spPr>
        <p:txBody>
          <a:bodyPr wrap="square">
            <a:spAutoFit/>
          </a:bodyPr>
          <a:lstStyle/>
          <a:p>
            <a:r>
              <a:rPr lang="en-US" sz="2400"/>
              <a:t>Description #1: There is a sequence of rows, separated by newlines.</a:t>
            </a:r>
          </a:p>
        </p:txBody>
      </p:sp>
      <p:sp>
        <p:nvSpPr>
          <p:cNvPr id="7" name="Rectangle 6">
            <a:extLst>
              <a:ext uri="{FF2B5EF4-FFF2-40B4-BE49-F238E27FC236}">
                <a16:creationId xmlns:a16="http://schemas.microsoft.com/office/drawing/2014/main" id="{EF6A908E-EC74-45FF-B660-4E53D58876BB}"/>
              </a:ext>
            </a:extLst>
          </p:cNvPr>
          <p:cNvSpPr/>
          <p:nvPr/>
        </p:nvSpPr>
        <p:spPr>
          <a:xfrm>
            <a:off x="1606657" y="3332967"/>
            <a:ext cx="7940299" cy="830997"/>
          </a:xfrm>
          <a:prstGeom prst="rect">
            <a:avLst/>
          </a:prstGeom>
        </p:spPr>
        <p:txBody>
          <a:bodyPr wrap="square">
            <a:spAutoFit/>
          </a:bodyPr>
          <a:lstStyle/>
          <a:p>
            <a:r>
              <a:rPr lang="en-US" sz="2400"/>
              <a:t>Description #2: There is a sequence of rows, each row is terminated by a newline.</a:t>
            </a:r>
          </a:p>
        </p:txBody>
      </p:sp>
      <p:pic>
        <p:nvPicPr>
          <p:cNvPr id="10" name="Picture 9">
            <a:extLst>
              <a:ext uri="{FF2B5EF4-FFF2-40B4-BE49-F238E27FC236}">
                <a16:creationId xmlns:a16="http://schemas.microsoft.com/office/drawing/2014/main" id="{5E14D973-7BC9-4246-A60F-570FA1F66D6C}"/>
              </a:ext>
            </a:extLst>
          </p:cNvPr>
          <p:cNvPicPr>
            <a:picLocks noChangeAspect="1"/>
          </p:cNvPicPr>
          <p:nvPr/>
        </p:nvPicPr>
        <p:blipFill rotWithShape="1">
          <a:blip r:embed="rId2"/>
          <a:srcRect l="1906" t="22423" r="74449" b="64177"/>
          <a:stretch/>
        </p:blipFill>
        <p:spPr>
          <a:xfrm>
            <a:off x="2641747" y="4288630"/>
            <a:ext cx="4645754" cy="1398722"/>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1DED2FB1-4855-48D8-BF51-2EB725C0AC30}"/>
              </a:ext>
            </a:extLst>
          </p:cNvPr>
          <p:cNvPicPr>
            <a:picLocks noChangeAspect="1"/>
          </p:cNvPicPr>
          <p:nvPr/>
        </p:nvPicPr>
        <p:blipFill rotWithShape="1">
          <a:blip r:embed="rId3"/>
          <a:srcRect l="2218" t="22662" r="74195" b="65755"/>
          <a:stretch/>
        </p:blipFill>
        <p:spPr>
          <a:xfrm>
            <a:off x="2636557" y="1627688"/>
            <a:ext cx="4931890" cy="1286680"/>
          </a:xfrm>
          <a:prstGeom prst="rect">
            <a:avLst/>
          </a:prstGeom>
          <a:ln>
            <a:solidFill>
              <a:schemeClr val="bg1">
                <a:lumMod val="65000"/>
              </a:schemeClr>
            </a:solidFill>
          </a:ln>
        </p:spPr>
      </p:pic>
      <p:cxnSp>
        <p:nvCxnSpPr>
          <p:cNvPr id="3" name="Straight Arrow Connector 2">
            <a:extLst>
              <a:ext uri="{FF2B5EF4-FFF2-40B4-BE49-F238E27FC236}">
                <a16:creationId xmlns:a16="http://schemas.microsoft.com/office/drawing/2014/main" id="{8C6C67DC-42D2-48C5-92CA-E50F519311DF}"/>
              </a:ext>
            </a:extLst>
          </p:cNvPr>
          <p:cNvCxnSpPr/>
          <p:nvPr/>
        </p:nvCxnSpPr>
        <p:spPr>
          <a:xfrm flipH="1">
            <a:off x="5982346" y="2619214"/>
            <a:ext cx="20457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DF1EE6-0B9E-4114-9139-8CF49BC54560}"/>
              </a:ext>
            </a:extLst>
          </p:cNvPr>
          <p:cNvSpPr txBox="1"/>
          <p:nvPr/>
        </p:nvSpPr>
        <p:spPr>
          <a:xfrm>
            <a:off x="8152108" y="2464231"/>
            <a:ext cx="2755241" cy="369332"/>
          </a:xfrm>
          <a:prstGeom prst="rect">
            <a:avLst/>
          </a:prstGeom>
          <a:solidFill>
            <a:srgbClr val="FFFF00"/>
          </a:solidFill>
        </p:spPr>
        <p:txBody>
          <a:bodyPr wrap="none" rtlCol="0">
            <a:spAutoFit/>
          </a:bodyPr>
          <a:lstStyle/>
          <a:p>
            <a:r>
              <a:rPr lang="en-US"/>
              <a:t>No newline on the last row.</a:t>
            </a:r>
          </a:p>
        </p:txBody>
      </p:sp>
      <p:cxnSp>
        <p:nvCxnSpPr>
          <p:cNvPr id="12" name="Straight Arrow Connector 11">
            <a:extLst>
              <a:ext uri="{FF2B5EF4-FFF2-40B4-BE49-F238E27FC236}">
                <a16:creationId xmlns:a16="http://schemas.microsoft.com/office/drawing/2014/main" id="{C4630A71-C798-4F60-8C92-7ACDE88F44C1}"/>
              </a:ext>
            </a:extLst>
          </p:cNvPr>
          <p:cNvCxnSpPr/>
          <p:nvPr/>
        </p:nvCxnSpPr>
        <p:spPr>
          <a:xfrm flipH="1">
            <a:off x="5716292" y="5201912"/>
            <a:ext cx="20457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F499AC-FE15-462E-A93D-C2D3CFC8A334}"/>
              </a:ext>
            </a:extLst>
          </p:cNvPr>
          <p:cNvSpPr txBox="1"/>
          <p:nvPr/>
        </p:nvSpPr>
        <p:spPr>
          <a:xfrm>
            <a:off x="7886054" y="5046929"/>
            <a:ext cx="3385414" cy="369332"/>
          </a:xfrm>
          <a:prstGeom prst="rect">
            <a:avLst/>
          </a:prstGeom>
          <a:solidFill>
            <a:srgbClr val="FFFF00"/>
          </a:solidFill>
        </p:spPr>
        <p:txBody>
          <a:bodyPr wrap="none" rtlCol="0">
            <a:spAutoFit/>
          </a:bodyPr>
          <a:lstStyle/>
          <a:p>
            <a:r>
              <a:rPr lang="en-US"/>
              <a:t>There is a newline on the last row.</a:t>
            </a:r>
          </a:p>
        </p:txBody>
      </p:sp>
      <p:sp>
        <p:nvSpPr>
          <p:cNvPr id="14" name="Footer Placeholder 3">
            <a:extLst>
              <a:ext uri="{FF2B5EF4-FFF2-40B4-BE49-F238E27FC236}">
                <a16:creationId xmlns:a16="http://schemas.microsoft.com/office/drawing/2014/main" id="{FAEA6845-9CC3-4B33-8F1B-E12631AABAE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54969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8393-9417-4EED-95B8-355F22B29CE7}"/>
              </a:ext>
            </a:extLst>
          </p:cNvPr>
          <p:cNvSpPr>
            <a:spLocks noGrp="1"/>
          </p:cNvSpPr>
          <p:nvPr>
            <p:ph type="title"/>
          </p:nvPr>
        </p:nvSpPr>
        <p:spPr/>
        <p:txBody>
          <a:bodyPr/>
          <a:lstStyle/>
          <a:p>
            <a:r>
              <a:rPr lang="en-US"/>
              <a:t>Here’s how DFDL came about</a:t>
            </a:r>
          </a:p>
        </p:txBody>
      </p:sp>
      <p:sp>
        <p:nvSpPr>
          <p:cNvPr id="3" name="Content Placeholder 2">
            <a:extLst>
              <a:ext uri="{FF2B5EF4-FFF2-40B4-BE49-F238E27FC236}">
                <a16:creationId xmlns:a16="http://schemas.microsoft.com/office/drawing/2014/main" id="{8D989340-AF7B-4A69-95CC-177572092C0B}"/>
              </a:ext>
            </a:extLst>
          </p:cNvPr>
          <p:cNvSpPr>
            <a:spLocks noGrp="1"/>
          </p:cNvSpPr>
          <p:nvPr>
            <p:ph idx="1"/>
          </p:nvPr>
        </p:nvSpPr>
        <p:spPr/>
        <p:txBody>
          <a:bodyPr/>
          <a:lstStyle/>
          <a:p>
            <a:pPr>
              <a:lnSpc>
                <a:spcPts val="3000"/>
              </a:lnSpc>
              <a:spcAft>
                <a:spcPts val="1200"/>
              </a:spcAft>
            </a:pPr>
            <a:r>
              <a:rPr lang="en-US"/>
              <a:t>The DFDL working group pooled the knowledge </a:t>
            </a:r>
            <a:r>
              <a:rPr lang="en-US" dirty="0"/>
              <a:t>of many of the world's data integration tools. </a:t>
            </a:r>
            <a:r>
              <a:rPr lang="en-US"/>
              <a:t>These tools </a:t>
            </a:r>
            <a:r>
              <a:rPr lang="en-US" dirty="0"/>
              <a:t>had been </a:t>
            </a:r>
            <a:r>
              <a:rPr lang="en-US"/>
              <a:t>designed to </a:t>
            </a:r>
            <a:r>
              <a:rPr lang="en-US" dirty="0"/>
              <a:t>handle many data formats</a:t>
            </a:r>
            <a:r>
              <a:rPr lang="en-US"/>
              <a:t>. </a:t>
            </a:r>
          </a:p>
          <a:p>
            <a:pPr>
              <a:lnSpc>
                <a:spcPts val="3000"/>
              </a:lnSpc>
              <a:spcAft>
                <a:spcPts val="1200"/>
              </a:spcAft>
            </a:pPr>
            <a:r>
              <a:rPr lang="en-US"/>
              <a:t>The working group took </a:t>
            </a:r>
            <a:r>
              <a:rPr lang="en-US" dirty="0"/>
              <a:t>the union of their capabilities, and repackaged them as DFDL</a:t>
            </a:r>
            <a:r>
              <a:rPr lang="en-US"/>
              <a:t>. </a:t>
            </a:r>
          </a:p>
          <a:p>
            <a:pPr>
              <a:lnSpc>
                <a:spcPts val="3000"/>
              </a:lnSpc>
              <a:spcAft>
                <a:spcPts val="1200"/>
              </a:spcAft>
            </a:pPr>
            <a:r>
              <a:rPr lang="en-US"/>
              <a:t>The initial members of the working group were developers </a:t>
            </a:r>
            <a:r>
              <a:rPr lang="en-US" dirty="0"/>
              <a:t>on a number of </a:t>
            </a:r>
            <a:r>
              <a:rPr lang="en-US"/>
              <a:t>these tools</a:t>
            </a:r>
            <a:r>
              <a:rPr lang="en-US" dirty="0"/>
              <a:t>, so there was first-hand knowledge of many </a:t>
            </a:r>
            <a:r>
              <a:rPr lang="en-US"/>
              <a:t>data formats. </a:t>
            </a:r>
            <a:r>
              <a:rPr lang="en-US" dirty="0"/>
              <a:t>These tools varied from Ascential (now IBM) DataStage to Mercator to the data import features of MS SQL Server, to SAS, </a:t>
            </a:r>
            <a:r>
              <a:rPr lang="en-US"/>
              <a:t>etc. </a:t>
            </a:r>
          </a:p>
        </p:txBody>
      </p:sp>
      <p:sp>
        <p:nvSpPr>
          <p:cNvPr id="4" name="Footer Placeholder 3">
            <a:extLst>
              <a:ext uri="{FF2B5EF4-FFF2-40B4-BE49-F238E27FC236}">
                <a16:creationId xmlns:a16="http://schemas.microsoft.com/office/drawing/2014/main" id="{C30C2D94-9806-46A2-B79D-8F07DE1555F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942804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1A5BED-DCB3-4283-80C3-3AB7CECA71AA}"/>
              </a:ext>
            </a:extLst>
          </p:cNvPr>
          <p:cNvSpPr/>
          <p:nvPr/>
        </p:nvSpPr>
        <p:spPr>
          <a:xfrm>
            <a:off x="1761640" y="1673680"/>
            <a:ext cx="8668719" cy="461665"/>
          </a:xfrm>
          <a:prstGeom prst="rect">
            <a:avLst/>
          </a:prstGeom>
        </p:spPr>
        <p:txBody>
          <a:bodyPr wrap="square">
            <a:spAutoFit/>
          </a:bodyPr>
          <a:lstStyle/>
          <a:p>
            <a:r>
              <a:rPr lang="en-US" sz="2400">
                <a:solidFill>
                  <a:schemeClr val="bg1">
                    <a:lumMod val="75000"/>
                  </a:schemeClr>
                </a:solidFill>
              </a:rPr>
              <a:t>Description #1: There is a sequence of rows, separated by newlines.</a:t>
            </a:r>
          </a:p>
        </p:txBody>
      </p:sp>
      <p:pic>
        <p:nvPicPr>
          <p:cNvPr id="11" name="Picture 10">
            <a:extLst>
              <a:ext uri="{FF2B5EF4-FFF2-40B4-BE49-F238E27FC236}">
                <a16:creationId xmlns:a16="http://schemas.microsoft.com/office/drawing/2014/main" id="{1DED2FB1-4855-48D8-BF51-2EB725C0AC30}"/>
              </a:ext>
            </a:extLst>
          </p:cNvPr>
          <p:cNvPicPr>
            <a:picLocks noChangeAspect="1"/>
          </p:cNvPicPr>
          <p:nvPr/>
        </p:nvPicPr>
        <p:blipFill rotWithShape="1">
          <a:blip r:embed="rId2"/>
          <a:srcRect l="2218" t="22662" r="74195" b="65755"/>
          <a:stretch/>
        </p:blipFill>
        <p:spPr>
          <a:xfrm>
            <a:off x="2605560" y="248898"/>
            <a:ext cx="4931890" cy="1286680"/>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E71BFA9D-E80C-47D4-9B1C-19E1112EEA06}"/>
              </a:ext>
            </a:extLst>
          </p:cNvPr>
          <p:cNvSpPr/>
          <p:nvPr/>
        </p:nvSpPr>
        <p:spPr>
          <a:xfrm>
            <a:off x="1761640" y="2524607"/>
            <a:ext cx="7537449"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"repeating-label-message"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8" name="Oval 7">
            <a:extLst>
              <a:ext uri="{FF2B5EF4-FFF2-40B4-BE49-F238E27FC236}">
                <a16:creationId xmlns:a16="http://schemas.microsoft.com/office/drawing/2014/main" id="{41B99F1D-FBA3-431B-9721-2FE7F461DF57}"/>
              </a:ext>
            </a:extLst>
          </p:cNvPr>
          <p:cNvSpPr/>
          <p:nvPr/>
        </p:nvSpPr>
        <p:spPr>
          <a:xfrm>
            <a:off x="4954748" y="3041542"/>
            <a:ext cx="743918" cy="3874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01C5DE5-6C17-4E8D-BB57-2F5B1D359519}"/>
              </a:ext>
            </a:extLst>
          </p:cNvPr>
          <p:cNvCxnSpPr>
            <a:cxnSpLocks/>
          </p:cNvCxnSpPr>
          <p:nvPr/>
        </p:nvCxnSpPr>
        <p:spPr>
          <a:xfrm flipV="1">
            <a:off x="5233718" y="2210548"/>
            <a:ext cx="588935" cy="830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133F0D-7809-4110-933D-A6FB42DFBAC9}"/>
              </a:ext>
            </a:extLst>
          </p:cNvPr>
          <p:cNvSpPr txBox="1"/>
          <p:nvPr/>
        </p:nvSpPr>
        <p:spPr>
          <a:xfrm>
            <a:off x="5869149" y="913986"/>
            <a:ext cx="4931890" cy="1200329"/>
          </a:xfrm>
          <a:prstGeom prst="rect">
            <a:avLst/>
          </a:prstGeom>
          <a:solidFill>
            <a:srgbClr val="FFFF00"/>
          </a:solidFill>
        </p:spPr>
        <p:txBody>
          <a:bodyPr wrap="square" rtlCol="0">
            <a:spAutoFit/>
          </a:bodyPr>
          <a:lstStyle/>
          <a:p>
            <a:r>
              <a:rPr lang="en-US" sz="2400"/>
              <a:t>Built-in symbol: the New Line symbol.</a:t>
            </a:r>
          </a:p>
          <a:p>
            <a:r>
              <a:rPr lang="en-US" sz="2400"/>
              <a:t>Precede NL with a percent symbol and follow with a semicolon.</a:t>
            </a:r>
          </a:p>
        </p:txBody>
      </p:sp>
      <p:sp>
        <p:nvSpPr>
          <p:cNvPr id="3" name="TextBox 2">
            <a:extLst>
              <a:ext uri="{FF2B5EF4-FFF2-40B4-BE49-F238E27FC236}">
                <a16:creationId xmlns:a16="http://schemas.microsoft.com/office/drawing/2014/main" id="{5C8DC2A3-1380-425F-8467-B56CBDCAE55B}"/>
              </a:ext>
            </a:extLst>
          </p:cNvPr>
          <p:cNvSpPr txBox="1"/>
          <p:nvPr/>
        </p:nvSpPr>
        <p:spPr>
          <a:xfrm>
            <a:off x="1761640" y="6484994"/>
            <a:ext cx="8344336" cy="369332"/>
          </a:xfrm>
          <a:prstGeom prst="rect">
            <a:avLst/>
          </a:prstGeom>
          <a:noFill/>
        </p:spPr>
        <p:txBody>
          <a:bodyPr wrap="none" rtlCol="0">
            <a:spAutoFit/>
          </a:bodyPr>
          <a:lstStyle/>
          <a:p>
            <a:r>
              <a:rPr lang="en-US"/>
              <a:t>See examples/repeating-label-message/repeating-label-message-description-1.dfdl.xsd</a:t>
            </a:r>
          </a:p>
        </p:txBody>
      </p:sp>
    </p:spTree>
    <p:extLst>
      <p:ext uri="{BB962C8B-B14F-4D97-AF65-F5344CB8AC3E}">
        <p14:creationId xmlns:p14="http://schemas.microsoft.com/office/powerpoint/2010/main" val="5334957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5725-1395-48ED-9641-A0F7020BF1D6}"/>
              </a:ext>
            </a:extLst>
          </p:cNvPr>
          <p:cNvSpPr>
            <a:spLocks noGrp="1"/>
          </p:cNvSpPr>
          <p:nvPr>
            <p:ph type="title"/>
          </p:nvPr>
        </p:nvSpPr>
        <p:spPr/>
        <p:txBody>
          <a:bodyPr/>
          <a:lstStyle/>
          <a:p>
            <a:r>
              <a:rPr lang="en-US"/>
              <a:t>Built-in symbols (DFDL entities)</a:t>
            </a:r>
          </a:p>
        </p:txBody>
      </p:sp>
      <p:sp>
        <p:nvSpPr>
          <p:cNvPr id="3" name="Content Placeholder 2">
            <a:extLst>
              <a:ext uri="{FF2B5EF4-FFF2-40B4-BE49-F238E27FC236}">
                <a16:creationId xmlns:a16="http://schemas.microsoft.com/office/drawing/2014/main" id="{0AF0216E-5135-48A8-8513-420FF35E584A}"/>
              </a:ext>
            </a:extLst>
          </p:cNvPr>
          <p:cNvSpPr>
            <a:spLocks noGrp="1"/>
          </p:cNvSpPr>
          <p:nvPr>
            <p:ph idx="1"/>
          </p:nvPr>
        </p:nvSpPr>
        <p:spPr>
          <a:xfrm>
            <a:off x="616449" y="1371602"/>
            <a:ext cx="11236720" cy="1030636"/>
          </a:xfrm>
        </p:spPr>
        <p:txBody>
          <a:bodyPr/>
          <a:lstStyle/>
          <a:p>
            <a:r>
              <a:rPr lang="en-US"/>
              <a:t>NL = newline</a:t>
            </a:r>
          </a:p>
          <a:p>
            <a:r>
              <a:rPr lang="en-US"/>
              <a:t>WSP = whitespace</a:t>
            </a:r>
          </a:p>
          <a:p>
            <a:endParaRPr lang="en-US"/>
          </a:p>
        </p:txBody>
      </p:sp>
      <p:pic>
        <p:nvPicPr>
          <p:cNvPr id="4" name="Picture 3">
            <a:extLst>
              <a:ext uri="{FF2B5EF4-FFF2-40B4-BE49-F238E27FC236}">
                <a16:creationId xmlns:a16="http://schemas.microsoft.com/office/drawing/2014/main" id="{D3BBF9E0-7F3C-4698-9AEF-904FBEC14DCC}"/>
              </a:ext>
            </a:extLst>
          </p:cNvPr>
          <p:cNvPicPr>
            <a:picLocks noChangeAspect="1"/>
          </p:cNvPicPr>
          <p:nvPr/>
        </p:nvPicPr>
        <p:blipFill rotWithShape="1">
          <a:blip r:embed="rId2"/>
          <a:srcRect l="34339" t="55845" r="48890" b="18650"/>
          <a:stretch/>
        </p:blipFill>
        <p:spPr>
          <a:xfrm>
            <a:off x="883404" y="2293749"/>
            <a:ext cx="3471620" cy="2862096"/>
          </a:xfrm>
          <a:prstGeom prst="rect">
            <a:avLst/>
          </a:prstGeom>
        </p:spPr>
      </p:pic>
      <p:sp>
        <p:nvSpPr>
          <p:cNvPr id="5" name="TextBox 4">
            <a:extLst>
              <a:ext uri="{FF2B5EF4-FFF2-40B4-BE49-F238E27FC236}">
                <a16:creationId xmlns:a16="http://schemas.microsoft.com/office/drawing/2014/main" id="{22B1090B-4957-4F67-A3D2-D090DA11E665}"/>
              </a:ext>
            </a:extLst>
          </p:cNvPr>
          <p:cNvSpPr txBox="1"/>
          <p:nvPr/>
        </p:nvSpPr>
        <p:spPr>
          <a:xfrm>
            <a:off x="883404" y="5486398"/>
            <a:ext cx="10155537" cy="461665"/>
          </a:xfrm>
          <a:prstGeom prst="rect">
            <a:avLst/>
          </a:prstGeom>
          <a:solidFill>
            <a:srgbClr val="FFFF00"/>
          </a:solidFill>
        </p:spPr>
        <p:txBody>
          <a:bodyPr wrap="none" rtlCol="0">
            <a:spAutoFit/>
          </a:bodyPr>
          <a:lstStyle/>
          <a:p>
            <a:r>
              <a:rPr lang="en-US" sz="2400"/>
              <a:t>To use a DFDL entity precede it with a percent symbol, follow it with semicolon.</a:t>
            </a:r>
          </a:p>
        </p:txBody>
      </p:sp>
      <p:sp>
        <p:nvSpPr>
          <p:cNvPr id="6" name="TextBox 5">
            <a:extLst>
              <a:ext uri="{FF2B5EF4-FFF2-40B4-BE49-F238E27FC236}">
                <a16:creationId xmlns:a16="http://schemas.microsoft.com/office/drawing/2014/main" id="{1B80D8C6-7FDC-4FC1-AC56-C052C2D47972}"/>
              </a:ext>
            </a:extLst>
          </p:cNvPr>
          <p:cNvSpPr txBox="1"/>
          <p:nvPr/>
        </p:nvSpPr>
        <p:spPr>
          <a:xfrm>
            <a:off x="5191932" y="3130659"/>
            <a:ext cx="3998563" cy="923330"/>
          </a:xfrm>
          <a:prstGeom prst="rect">
            <a:avLst/>
          </a:prstGeom>
          <a:noFill/>
        </p:spPr>
        <p:txBody>
          <a:bodyPr wrap="square" rtlCol="0">
            <a:spAutoFit/>
          </a:bodyPr>
          <a:lstStyle/>
          <a:p>
            <a:r>
              <a:rPr lang="en-US"/>
              <a:t>See table 3 (section 6.3.1.2) in the DFDL specification for the meaning of each of these entities.</a:t>
            </a:r>
          </a:p>
        </p:txBody>
      </p:sp>
      <p:sp>
        <p:nvSpPr>
          <p:cNvPr id="7" name="Rectangle 6">
            <a:extLst>
              <a:ext uri="{FF2B5EF4-FFF2-40B4-BE49-F238E27FC236}">
                <a16:creationId xmlns:a16="http://schemas.microsoft.com/office/drawing/2014/main" id="{505D760D-0843-43DD-B7E4-EEEA00642C69}"/>
              </a:ext>
            </a:extLst>
          </p:cNvPr>
          <p:cNvSpPr/>
          <p:nvPr/>
        </p:nvSpPr>
        <p:spPr>
          <a:xfrm>
            <a:off x="5191932" y="4086431"/>
            <a:ext cx="5441361" cy="369332"/>
          </a:xfrm>
          <a:prstGeom prst="rect">
            <a:avLst/>
          </a:prstGeom>
        </p:spPr>
        <p:txBody>
          <a:bodyPr wrap="none">
            <a:spAutoFit/>
          </a:bodyPr>
          <a:lstStyle/>
          <a:p>
            <a:r>
              <a:rPr lang="en-US">
                <a:hlinkClick r:id="rId3"/>
              </a:rPr>
              <a:t>https://daffodil.apache.org/docs/dfdl/#_Toc175057321</a:t>
            </a:r>
            <a:r>
              <a:rPr lang="en-US"/>
              <a:t> </a:t>
            </a:r>
          </a:p>
        </p:txBody>
      </p:sp>
      <p:sp>
        <p:nvSpPr>
          <p:cNvPr id="8" name="Footer Placeholder 3">
            <a:extLst>
              <a:ext uri="{FF2B5EF4-FFF2-40B4-BE49-F238E27FC236}">
                <a16:creationId xmlns:a16="http://schemas.microsoft.com/office/drawing/2014/main" id="{7D83180B-C3B4-435F-9C14-43B4FF77D45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158790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7CA6-EBD5-4799-BA52-FBD3C17B623A}"/>
              </a:ext>
            </a:extLst>
          </p:cNvPr>
          <p:cNvSpPr>
            <a:spLocks noGrp="1"/>
          </p:cNvSpPr>
          <p:nvPr>
            <p:ph type="title"/>
          </p:nvPr>
        </p:nvSpPr>
        <p:spPr>
          <a:xfrm>
            <a:off x="616448" y="365760"/>
            <a:ext cx="11236721" cy="750253"/>
          </a:xfrm>
        </p:spPr>
        <p:txBody>
          <a:bodyPr/>
          <a:lstStyle/>
          <a:p>
            <a:pPr>
              <a:lnSpc>
                <a:spcPct val="100000"/>
              </a:lnSpc>
            </a:pPr>
            <a:r>
              <a:rPr lang="en-US"/>
              <a:t>Why is the syntax used to denote a DFDL entity different than the syntax used to denote an XML entity?</a:t>
            </a:r>
          </a:p>
        </p:txBody>
      </p:sp>
      <p:sp>
        <p:nvSpPr>
          <p:cNvPr id="3" name="Content Placeholder 2">
            <a:extLst>
              <a:ext uri="{FF2B5EF4-FFF2-40B4-BE49-F238E27FC236}">
                <a16:creationId xmlns:a16="http://schemas.microsoft.com/office/drawing/2014/main" id="{BAA73545-36F5-4CA7-8EC8-052214B48ABD}"/>
              </a:ext>
            </a:extLst>
          </p:cNvPr>
          <p:cNvSpPr>
            <a:spLocks noGrp="1"/>
          </p:cNvSpPr>
          <p:nvPr>
            <p:ph idx="1"/>
          </p:nvPr>
        </p:nvSpPr>
        <p:spPr>
          <a:xfrm>
            <a:off x="616449" y="1666069"/>
            <a:ext cx="11236720" cy="3990812"/>
          </a:xfrm>
        </p:spPr>
        <p:txBody>
          <a:bodyPr/>
          <a:lstStyle/>
          <a:p>
            <a:pPr>
              <a:lnSpc>
                <a:spcPts val="3000"/>
              </a:lnSpc>
              <a:spcAft>
                <a:spcPts val="1200"/>
              </a:spcAft>
            </a:pPr>
            <a:r>
              <a:rPr lang="en-US"/>
              <a:t>An </a:t>
            </a:r>
            <a:r>
              <a:rPr lang="en-US" dirty="0"/>
              <a:t>entity in DFDL </a:t>
            </a:r>
            <a:r>
              <a:rPr lang="en-US"/>
              <a:t>is denoted </a:t>
            </a:r>
            <a:r>
              <a:rPr lang="en-US" dirty="0"/>
              <a:t>using this syntax: </a:t>
            </a:r>
            <a:r>
              <a:rPr lang="en-US" dirty="0">
                <a:highlight>
                  <a:srgbClr val="FFFF00"/>
                </a:highlight>
              </a:rPr>
              <a:t>%NL;</a:t>
            </a:r>
          </a:p>
          <a:p>
            <a:pPr>
              <a:lnSpc>
                <a:spcPts val="3000"/>
              </a:lnSpc>
              <a:spcAft>
                <a:spcPts val="1200"/>
              </a:spcAft>
            </a:pPr>
            <a:r>
              <a:rPr lang="en-US"/>
              <a:t>An </a:t>
            </a:r>
            <a:r>
              <a:rPr lang="en-US" dirty="0"/>
              <a:t>entity in XML </a:t>
            </a:r>
            <a:r>
              <a:rPr lang="en-US"/>
              <a:t>is denoted </a:t>
            </a:r>
            <a:r>
              <a:rPr lang="en-US" dirty="0"/>
              <a:t>using this syntax: </a:t>
            </a:r>
            <a:r>
              <a:rPr lang="en-US" dirty="0">
                <a:highlight>
                  <a:srgbClr val="FFFF00"/>
                </a:highlight>
              </a:rPr>
              <a:t>&amp;apos;</a:t>
            </a:r>
          </a:p>
          <a:p>
            <a:pPr>
              <a:lnSpc>
                <a:spcPts val="3000"/>
              </a:lnSpc>
              <a:spcAft>
                <a:spcPts val="1200"/>
              </a:spcAft>
            </a:pPr>
            <a:r>
              <a:rPr lang="en-US"/>
              <a:t>Why </a:t>
            </a:r>
            <a:r>
              <a:rPr lang="en-US" dirty="0"/>
              <a:t>does DFDL use a different syntax than </a:t>
            </a:r>
            <a:r>
              <a:rPr lang="en-US"/>
              <a:t>XML?</a:t>
            </a:r>
          </a:p>
          <a:p>
            <a:pPr>
              <a:lnSpc>
                <a:spcPts val="3000"/>
              </a:lnSpc>
              <a:spcAft>
                <a:spcPts val="1200"/>
              </a:spcAft>
            </a:pPr>
            <a:r>
              <a:rPr lang="en-US"/>
              <a:t>Answer: In XML there are built-in entities and you can create your own entities. For example, you could create a NL entity:</a:t>
            </a:r>
            <a:br>
              <a:rPr lang="en-US"/>
            </a:br>
            <a:r>
              <a:rPr lang="en-US"/>
              <a:t> 	&lt;!ENTITY NL "Hello, world"&gt;</a:t>
            </a:r>
            <a:br>
              <a:rPr lang="en-US"/>
            </a:br>
            <a:r>
              <a:rPr lang="en-US"/>
              <a:t>If the DFDL entity syntax was the same as the XML entity syntax, then there would be no way to know if &amp;NL; refers to the XML entity or the DFDL entity.</a:t>
            </a:r>
            <a:endParaRPr lang="en-US" dirty="0"/>
          </a:p>
          <a:p>
            <a:endParaRPr lang="en-US"/>
          </a:p>
        </p:txBody>
      </p:sp>
      <p:sp>
        <p:nvSpPr>
          <p:cNvPr id="4" name="Footer Placeholder 3">
            <a:extLst>
              <a:ext uri="{FF2B5EF4-FFF2-40B4-BE49-F238E27FC236}">
                <a16:creationId xmlns:a16="http://schemas.microsoft.com/office/drawing/2014/main" id="{AA3ABCF5-B576-420B-B779-A3D3A8AF8E4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298821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ED2FB1-4855-48D8-BF51-2EB725C0AC30}"/>
              </a:ext>
            </a:extLst>
          </p:cNvPr>
          <p:cNvPicPr>
            <a:picLocks noChangeAspect="1"/>
          </p:cNvPicPr>
          <p:nvPr/>
        </p:nvPicPr>
        <p:blipFill rotWithShape="1">
          <a:blip r:embed="rId2"/>
          <a:srcRect l="2218" t="22662" r="74195" b="65755"/>
          <a:stretch/>
        </p:blipFill>
        <p:spPr>
          <a:xfrm>
            <a:off x="2605560" y="248898"/>
            <a:ext cx="4931890" cy="1286680"/>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E71BFA9D-E80C-47D4-9B1C-19E1112EEA06}"/>
              </a:ext>
            </a:extLst>
          </p:cNvPr>
          <p:cNvSpPr/>
          <p:nvPr/>
        </p:nvSpPr>
        <p:spPr>
          <a:xfrm>
            <a:off x="1761640" y="2524607"/>
            <a:ext cx="7537449"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"repeating-label-message"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Speech Bubble: Rectangle 2">
            <a:extLst>
              <a:ext uri="{FF2B5EF4-FFF2-40B4-BE49-F238E27FC236}">
                <a16:creationId xmlns:a16="http://schemas.microsoft.com/office/drawing/2014/main" id="{1906ACCD-4F9D-4B1D-B99F-9F23D1EF9177}"/>
              </a:ext>
            </a:extLst>
          </p:cNvPr>
          <p:cNvSpPr/>
          <p:nvPr/>
        </p:nvSpPr>
        <p:spPr>
          <a:xfrm>
            <a:off x="8214102" y="248898"/>
            <a:ext cx="3626603" cy="1456236"/>
          </a:xfrm>
          <a:prstGeom prst="wedgeRectCallout">
            <a:avLst>
              <a:gd name="adj1" fmla="val -123767"/>
              <a:gd name="adj2" fmla="val 145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There are a sequence of rows, separated by newline symbols</a:t>
            </a:r>
          </a:p>
        </p:txBody>
      </p:sp>
    </p:spTree>
    <p:extLst>
      <p:ext uri="{BB962C8B-B14F-4D97-AF65-F5344CB8AC3E}">
        <p14:creationId xmlns:p14="http://schemas.microsoft.com/office/powerpoint/2010/main" val="39321336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ED2FB1-4855-48D8-BF51-2EB725C0AC30}"/>
              </a:ext>
            </a:extLst>
          </p:cNvPr>
          <p:cNvPicPr>
            <a:picLocks noChangeAspect="1"/>
          </p:cNvPicPr>
          <p:nvPr/>
        </p:nvPicPr>
        <p:blipFill rotWithShape="1">
          <a:blip r:embed="rId2"/>
          <a:srcRect l="2218" t="22662" r="74195" b="65755"/>
          <a:stretch/>
        </p:blipFill>
        <p:spPr>
          <a:xfrm>
            <a:off x="2605560" y="248898"/>
            <a:ext cx="4931890" cy="1286680"/>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E71BFA9D-E80C-47D4-9B1C-19E1112EEA06}"/>
              </a:ext>
            </a:extLst>
          </p:cNvPr>
          <p:cNvSpPr/>
          <p:nvPr/>
        </p:nvSpPr>
        <p:spPr>
          <a:xfrm>
            <a:off x="1761640" y="2524607"/>
            <a:ext cx="7537449"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"repeating-label-message"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Speech Bubble: Rectangle 2">
            <a:extLst>
              <a:ext uri="{FF2B5EF4-FFF2-40B4-BE49-F238E27FC236}">
                <a16:creationId xmlns:a16="http://schemas.microsoft.com/office/drawing/2014/main" id="{1906ACCD-4F9D-4B1D-B99F-9F23D1EF9177}"/>
              </a:ext>
            </a:extLst>
          </p:cNvPr>
          <p:cNvSpPr/>
          <p:nvPr/>
        </p:nvSpPr>
        <p:spPr>
          <a:xfrm>
            <a:off x="8214102" y="248898"/>
            <a:ext cx="3626603" cy="1456236"/>
          </a:xfrm>
          <a:prstGeom prst="wedgeRectCallout">
            <a:avLst>
              <a:gd name="adj1" fmla="val -54536"/>
              <a:gd name="adj2" fmla="val 141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Each separator (newline symbol) is sandwiched between (infix) two rows</a:t>
            </a:r>
          </a:p>
        </p:txBody>
      </p:sp>
    </p:spTree>
    <p:extLst>
      <p:ext uri="{BB962C8B-B14F-4D97-AF65-F5344CB8AC3E}">
        <p14:creationId xmlns:p14="http://schemas.microsoft.com/office/powerpoint/2010/main" val="27610313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D4A1-4BB2-45C7-BBF9-B517D4AF6CA0}"/>
              </a:ext>
            </a:extLst>
          </p:cNvPr>
          <p:cNvSpPr>
            <a:spLocks noGrp="1"/>
          </p:cNvSpPr>
          <p:nvPr>
            <p:ph type="title"/>
          </p:nvPr>
        </p:nvSpPr>
        <p:spPr/>
        <p:txBody>
          <a:bodyPr/>
          <a:lstStyle/>
          <a:p>
            <a:r>
              <a:rPr lang="en-US"/>
              <a:t>What will happen if this is the input?</a:t>
            </a:r>
          </a:p>
        </p:txBody>
      </p:sp>
      <p:pic>
        <p:nvPicPr>
          <p:cNvPr id="4" name="Picture 3">
            <a:extLst>
              <a:ext uri="{FF2B5EF4-FFF2-40B4-BE49-F238E27FC236}">
                <a16:creationId xmlns:a16="http://schemas.microsoft.com/office/drawing/2014/main" id="{3433A2C4-DB58-43BD-8058-DCEA9F5F79A3}"/>
              </a:ext>
            </a:extLst>
          </p:cNvPr>
          <p:cNvPicPr>
            <a:picLocks noChangeAspect="1"/>
          </p:cNvPicPr>
          <p:nvPr/>
        </p:nvPicPr>
        <p:blipFill rotWithShape="1">
          <a:blip r:embed="rId2"/>
          <a:srcRect l="1906" t="22423" r="74449" b="64177"/>
          <a:stretch/>
        </p:blipFill>
        <p:spPr>
          <a:xfrm>
            <a:off x="2440269" y="2030278"/>
            <a:ext cx="4645754" cy="1398722"/>
          </a:xfrm>
          <a:prstGeom prst="rect">
            <a:avLst/>
          </a:prstGeom>
          <a:ln>
            <a:solidFill>
              <a:schemeClr val="bg1">
                <a:lumMod val="65000"/>
              </a:schemeClr>
            </a:solidFill>
          </a:ln>
        </p:spPr>
      </p:pic>
      <p:sp>
        <p:nvSpPr>
          <p:cNvPr id="5" name="Footer Placeholder 3">
            <a:extLst>
              <a:ext uri="{FF2B5EF4-FFF2-40B4-BE49-F238E27FC236}">
                <a16:creationId xmlns:a16="http://schemas.microsoft.com/office/drawing/2014/main" id="{4324DC60-776D-4709-9940-64564E3AA12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118779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FD510-10C0-47B2-AB4B-7A0DBFC6752C}"/>
              </a:ext>
            </a:extLst>
          </p:cNvPr>
          <p:cNvPicPr>
            <a:picLocks noChangeAspect="1"/>
          </p:cNvPicPr>
          <p:nvPr/>
        </p:nvPicPr>
        <p:blipFill rotWithShape="1">
          <a:blip r:embed="rId2"/>
          <a:srcRect l="1906" t="22423" r="74449" b="64177"/>
          <a:stretch/>
        </p:blipFill>
        <p:spPr>
          <a:xfrm>
            <a:off x="2564255" y="991891"/>
            <a:ext cx="4645754" cy="1398722"/>
          </a:xfrm>
          <a:prstGeom prst="rect">
            <a:avLst/>
          </a:prstGeom>
          <a:ln>
            <a:solidFill>
              <a:schemeClr val="bg1">
                <a:lumMod val="65000"/>
              </a:schemeClr>
            </a:solidFill>
          </a:ln>
        </p:spPr>
      </p:pic>
      <p:cxnSp>
        <p:nvCxnSpPr>
          <p:cNvPr id="7" name="Straight Arrow Connector 6">
            <a:extLst>
              <a:ext uri="{FF2B5EF4-FFF2-40B4-BE49-F238E27FC236}">
                <a16:creationId xmlns:a16="http://schemas.microsoft.com/office/drawing/2014/main" id="{6B472775-E6EA-4E40-AFD8-98AF6C2F3868}"/>
              </a:ext>
            </a:extLst>
          </p:cNvPr>
          <p:cNvCxnSpPr/>
          <p:nvPr/>
        </p:nvCxnSpPr>
        <p:spPr>
          <a:xfrm>
            <a:off x="4866468" y="2619214"/>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36BC47-E7F2-451E-B070-967F5F84DAB0}"/>
              </a:ext>
            </a:extLst>
          </p:cNvPr>
          <p:cNvSpPr txBox="1"/>
          <p:nvPr/>
        </p:nvSpPr>
        <p:spPr>
          <a:xfrm>
            <a:off x="2371240" y="3979191"/>
            <a:ext cx="4912948" cy="461665"/>
          </a:xfrm>
          <a:prstGeom prst="rect">
            <a:avLst/>
          </a:prstGeom>
          <a:noFill/>
        </p:spPr>
        <p:txBody>
          <a:bodyPr wrap="none" rtlCol="0">
            <a:spAutoFit/>
          </a:bodyPr>
          <a:lstStyle/>
          <a:p>
            <a:r>
              <a:rPr lang="en-US" sz="2400">
                <a:solidFill>
                  <a:schemeClr val="bg1">
                    <a:lumMod val="50000"/>
                  </a:schemeClr>
                </a:solidFill>
              </a:rPr>
              <a:t>row-1</a:t>
            </a:r>
            <a:r>
              <a:rPr lang="en-US" sz="2400"/>
              <a:t> </a:t>
            </a:r>
            <a:r>
              <a:rPr lang="en-US" sz="2400" b="1"/>
              <a:t>NL</a:t>
            </a:r>
            <a:r>
              <a:rPr lang="en-US" sz="2400"/>
              <a:t> </a:t>
            </a:r>
            <a:r>
              <a:rPr lang="en-US" sz="2400">
                <a:solidFill>
                  <a:schemeClr val="bg1">
                    <a:lumMod val="50000"/>
                  </a:schemeClr>
                </a:solidFill>
              </a:rPr>
              <a:t>row-2</a:t>
            </a:r>
            <a:r>
              <a:rPr lang="en-US" sz="2400"/>
              <a:t> </a:t>
            </a:r>
            <a:r>
              <a:rPr lang="en-US" sz="2400" b="1"/>
              <a:t>NL</a:t>
            </a:r>
            <a:r>
              <a:rPr lang="en-US" sz="2400"/>
              <a:t> </a:t>
            </a:r>
            <a:r>
              <a:rPr lang="en-US" sz="2400">
                <a:solidFill>
                  <a:schemeClr val="bg1">
                    <a:lumMod val="50000"/>
                  </a:schemeClr>
                </a:solidFill>
              </a:rPr>
              <a:t>row-3 </a:t>
            </a:r>
            <a:r>
              <a:rPr lang="en-US" sz="2400" b="1"/>
              <a:t>NL</a:t>
            </a:r>
            <a:r>
              <a:rPr lang="en-US" sz="2400"/>
              <a:t> </a:t>
            </a:r>
            <a:r>
              <a:rPr lang="en-US" sz="2400">
                <a:solidFill>
                  <a:schemeClr val="bg1">
                    <a:lumMod val="50000"/>
                  </a:schemeClr>
                </a:solidFill>
              </a:rPr>
              <a:t>row-4</a:t>
            </a:r>
            <a:r>
              <a:rPr lang="en-US" sz="2400"/>
              <a:t> </a:t>
            </a:r>
            <a:r>
              <a:rPr lang="en-US" sz="2400" b="1"/>
              <a:t>NL</a:t>
            </a:r>
          </a:p>
        </p:txBody>
      </p:sp>
      <p:cxnSp>
        <p:nvCxnSpPr>
          <p:cNvPr id="10" name="Straight Arrow Connector 9">
            <a:extLst>
              <a:ext uri="{FF2B5EF4-FFF2-40B4-BE49-F238E27FC236}">
                <a16:creationId xmlns:a16="http://schemas.microsoft.com/office/drawing/2014/main" id="{063C0C09-A4D9-4759-82D1-418D116793CB}"/>
              </a:ext>
            </a:extLst>
          </p:cNvPr>
          <p:cNvCxnSpPr/>
          <p:nvPr/>
        </p:nvCxnSpPr>
        <p:spPr>
          <a:xfrm flipV="1">
            <a:off x="6958739" y="4440856"/>
            <a:ext cx="0" cy="332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D1602-F0FE-4D43-93BF-8B3D61EDFF06}"/>
              </a:ext>
            </a:extLst>
          </p:cNvPr>
          <p:cNvSpPr txBox="1"/>
          <p:nvPr/>
        </p:nvSpPr>
        <p:spPr>
          <a:xfrm>
            <a:off x="6478292" y="4819973"/>
            <a:ext cx="5216400" cy="1200329"/>
          </a:xfrm>
          <a:prstGeom prst="rect">
            <a:avLst/>
          </a:prstGeom>
          <a:solidFill>
            <a:srgbClr val="FFFF00"/>
          </a:solidFill>
        </p:spPr>
        <p:txBody>
          <a:bodyPr wrap="square" rtlCol="0">
            <a:spAutoFit/>
          </a:bodyPr>
          <a:lstStyle/>
          <a:p>
            <a:r>
              <a:rPr lang="en-US" sz="2400"/>
              <a:t>This separator expects to be sandwiched between two rows, but there is no row on its right.</a:t>
            </a:r>
          </a:p>
        </p:txBody>
      </p:sp>
      <p:sp>
        <p:nvSpPr>
          <p:cNvPr id="9" name="Footer Placeholder 3">
            <a:extLst>
              <a:ext uri="{FF2B5EF4-FFF2-40B4-BE49-F238E27FC236}">
                <a16:creationId xmlns:a16="http://schemas.microsoft.com/office/drawing/2014/main" id="{6B09806B-5735-4FBD-BC1A-B19EA2C1127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2735407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FD510-10C0-47B2-AB4B-7A0DBFC6752C}"/>
              </a:ext>
            </a:extLst>
          </p:cNvPr>
          <p:cNvPicPr>
            <a:picLocks noChangeAspect="1"/>
          </p:cNvPicPr>
          <p:nvPr/>
        </p:nvPicPr>
        <p:blipFill rotWithShape="1">
          <a:blip r:embed="rId2"/>
          <a:srcRect l="1906" t="22423" r="74449" b="64177"/>
          <a:stretch/>
        </p:blipFill>
        <p:spPr>
          <a:xfrm>
            <a:off x="4176079" y="929898"/>
            <a:ext cx="4645754" cy="1398722"/>
          </a:xfrm>
          <a:prstGeom prst="rect">
            <a:avLst/>
          </a:prstGeom>
          <a:ln>
            <a:solidFill>
              <a:schemeClr val="bg1">
                <a:lumMod val="65000"/>
              </a:schemeClr>
            </a:solidFill>
          </a:ln>
        </p:spPr>
      </p:pic>
      <p:cxnSp>
        <p:nvCxnSpPr>
          <p:cNvPr id="7" name="Straight Arrow Connector 6">
            <a:extLst>
              <a:ext uri="{FF2B5EF4-FFF2-40B4-BE49-F238E27FC236}">
                <a16:creationId xmlns:a16="http://schemas.microsoft.com/office/drawing/2014/main" id="{6B472775-E6EA-4E40-AFD8-98AF6C2F3868}"/>
              </a:ext>
            </a:extLst>
          </p:cNvPr>
          <p:cNvCxnSpPr/>
          <p:nvPr/>
        </p:nvCxnSpPr>
        <p:spPr>
          <a:xfrm>
            <a:off x="6498956" y="2395771"/>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D1602-F0FE-4D43-93BF-8B3D61EDFF06}"/>
              </a:ext>
            </a:extLst>
          </p:cNvPr>
          <p:cNvSpPr txBox="1"/>
          <p:nvPr/>
        </p:nvSpPr>
        <p:spPr>
          <a:xfrm>
            <a:off x="1472853" y="5194644"/>
            <a:ext cx="10052205" cy="461665"/>
          </a:xfrm>
          <a:prstGeom prst="rect">
            <a:avLst/>
          </a:prstGeom>
          <a:solidFill>
            <a:srgbClr val="FFFF00"/>
          </a:solidFill>
        </p:spPr>
        <p:txBody>
          <a:bodyPr wrap="square" rtlCol="0">
            <a:spAutoFit/>
          </a:bodyPr>
          <a:lstStyle/>
          <a:p>
            <a:r>
              <a:rPr lang="en-US" sz="2400"/>
              <a:t>[warning] Left over data. Consumed 872 bit(s) with at least 16 bit(s) remaining.</a:t>
            </a:r>
          </a:p>
        </p:txBody>
      </p:sp>
      <p:sp>
        <p:nvSpPr>
          <p:cNvPr id="9" name="Rectangle: Folded Corner 8">
            <a:extLst>
              <a:ext uri="{FF2B5EF4-FFF2-40B4-BE49-F238E27FC236}">
                <a16:creationId xmlns:a16="http://schemas.microsoft.com/office/drawing/2014/main" id="{29FDB6F0-8B42-4A1B-97C2-73018E6ACBF8}"/>
              </a:ext>
            </a:extLst>
          </p:cNvPr>
          <p:cNvSpPr/>
          <p:nvPr/>
        </p:nvSpPr>
        <p:spPr>
          <a:xfrm>
            <a:off x="688392" y="3155757"/>
            <a:ext cx="3718156" cy="126075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repeating-label-message-description-1.dfdl.xsd</a:t>
            </a:r>
          </a:p>
        </p:txBody>
      </p:sp>
      <p:sp>
        <p:nvSpPr>
          <p:cNvPr id="12" name="Rectangle 11">
            <a:extLst>
              <a:ext uri="{FF2B5EF4-FFF2-40B4-BE49-F238E27FC236}">
                <a16:creationId xmlns:a16="http://schemas.microsoft.com/office/drawing/2014/main" id="{C6584BC7-BE23-46C9-B249-62314C7EB180}"/>
              </a:ext>
            </a:extLst>
          </p:cNvPr>
          <p:cNvSpPr/>
          <p:nvPr/>
        </p:nvSpPr>
        <p:spPr>
          <a:xfrm>
            <a:off x="5537924" y="3530413"/>
            <a:ext cx="1756978"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tool</a:t>
            </a:r>
          </a:p>
        </p:txBody>
      </p:sp>
      <p:cxnSp>
        <p:nvCxnSpPr>
          <p:cNvPr id="13" name="Straight Arrow Connector 12">
            <a:extLst>
              <a:ext uri="{FF2B5EF4-FFF2-40B4-BE49-F238E27FC236}">
                <a16:creationId xmlns:a16="http://schemas.microsoft.com/office/drawing/2014/main" id="{56D8BF38-8434-4038-BD1B-76D26387732B}"/>
              </a:ext>
            </a:extLst>
          </p:cNvPr>
          <p:cNvCxnSpPr>
            <a:cxnSpLocks/>
          </p:cNvCxnSpPr>
          <p:nvPr/>
        </p:nvCxnSpPr>
        <p:spPr>
          <a:xfrm rot="16200000">
            <a:off x="4972236" y="3250769"/>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D52A8D-2501-4F7F-B4E6-F8738C794850}"/>
              </a:ext>
            </a:extLst>
          </p:cNvPr>
          <p:cNvCxnSpPr/>
          <p:nvPr/>
        </p:nvCxnSpPr>
        <p:spPr>
          <a:xfrm>
            <a:off x="6498956" y="4041857"/>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C2D028-2C44-4CA6-B555-7C43E73CE0AE}"/>
              </a:ext>
            </a:extLst>
          </p:cNvPr>
          <p:cNvSpPr txBox="1"/>
          <p:nvPr/>
        </p:nvSpPr>
        <p:spPr>
          <a:xfrm>
            <a:off x="6498956" y="2614663"/>
            <a:ext cx="875561" cy="461665"/>
          </a:xfrm>
          <a:prstGeom prst="rect">
            <a:avLst/>
          </a:prstGeom>
          <a:noFill/>
        </p:spPr>
        <p:txBody>
          <a:bodyPr wrap="none" rtlCol="0">
            <a:spAutoFit/>
          </a:bodyPr>
          <a:lstStyle/>
          <a:p>
            <a:r>
              <a:rPr lang="en-US" sz="2400" i="1"/>
              <a:t>parse</a:t>
            </a:r>
          </a:p>
        </p:txBody>
      </p:sp>
      <p:sp>
        <p:nvSpPr>
          <p:cNvPr id="15" name="Footer Placeholder 3">
            <a:extLst>
              <a:ext uri="{FF2B5EF4-FFF2-40B4-BE49-F238E27FC236}">
                <a16:creationId xmlns:a16="http://schemas.microsoft.com/office/drawing/2014/main" id="{40A36844-1D5C-41E1-BB3F-DB709A75231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001334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FD510-10C0-47B2-AB4B-7A0DBFC6752C}"/>
              </a:ext>
            </a:extLst>
          </p:cNvPr>
          <p:cNvPicPr>
            <a:picLocks noChangeAspect="1"/>
          </p:cNvPicPr>
          <p:nvPr/>
        </p:nvPicPr>
        <p:blipFill rotWithShape="1">
          <a:blip r:embed="rId2"/>
          <a:srcRect l="1906" t="22423" r="74449" b="64177"/>
          <a:stretch/>
        </p:blipFill>
        <p:spPr>
          <a:xfrm>
            <a:off x="4176079" y="929898"/>
            <a:ext cx="4645754" cy="1398722"/>
          </a:xfrm>
          <a:prstGeom prst="rect">
            <a:avLst/>
          </a:prstGeom>
          <a:ln>
            <a:solidFill>
              <a:schemeClr val="bg1">
                <a:lumMod val="65000"/>
              </a:schemeClr>
            </a:solidFill>
          </a:ln>
        </p:spPr>
      </p:pic>
      <p:cxnSp>
        <p:nvCxnSpPr>
          <p:cNvPr id="7" name="Straight Arrow Connector 6">
            <a:extLst>
              <a:ext uri="{FF2B5EF4-FFF2-40B4-BE49-F238E27FC236}">
                <a16:creationId xmlns:a16="http://schemas.microsoft.com/office/drawing/2014/main" id="{6B472775-E6EA-4E40-AFD8-98AF6C2F3868}"/>
              </a:ext>
            </a:extLst>
          </p:cNvPr>
          <p:cNvCxnSpPr/>
          <p:nvPr/>
        </p:nvCxnSpPr>
        <p:spPr>
          <a:xfrm>
            <a:off x="6498956" y="2395771"/>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D1602-F0FE-4D43-93BF-8B3D61EDFF06}"/>
              </a:ext>
            </a:extLst>
          </p:cNvPr>
          <p:cNvSpPr txBox="1"/>
          <p:nvPr/>
        </p:nvSpPr>
        <p:spPr>
          <a:xfrm>
            <a:off x="1472853" y="5194644"/>
            <a:ext cx="10052205" cy="461665"/>
          </a:xfrm>
          <a:prstGeom prst="rect">
            <a:avLst/>
          </a:prstGeom>
          <a:solidFill>
            <a:srgbClr val="FFFF00"/>
          </a:solidFill>
        </p:spPr>
        <p:txBody>
          <a:bodyPr wrap="square" rtlCol="0">
            <a:spAutoFit/>
          </a:bodyPr>
          <a:lstStyle/>
          <a:p>
            <a:r>
              <a:rPr lang="en-US" sz="2400"/>
              <a:t>[warning] Left over data. Consumed 872 bit(s) with at least 16 bit(s) remaining.</a:t>
            </a:r>
          </a:p>
        </p:txBody>
      </p:sp>
      <p:sp>
        <p:nvSpPr>
          <p:cNvPr id="9" name="Rectangle: Folded Corner 8">
            <a:extLst>
              <a:ext uri="{FF2B5EF4-FFF2-40B4-BE49-F238E27FC236}">
                <a16:creationId xmlns:a16="http://schemas.microsoft.com/office/drawing/2014/main" id="{29FDB6F0-8B42-4A1B-97C2-73018E6ACBF8}"/>
              </a:ext>
            </a:extLst>
          </p:cNvPr>
          <p:cNvSpPr/>
          <p:nvPr/>
        </p:nvSpPr>
        <p:spPr>
          <a:xfrm>
            <a:off x="688392" y="3155757"/>
            <a:ext cx="3718156" cy="126075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repeating-label-message-description-1.dfdl.xsd</a:t>
            </a:r>
          </a:p>
        </p:txBody>
      </p:sp>
      <p:sp>
        <p:nvSpPr>
          <p:cNvPr id="12" name="Rectangle 11">
            <a:extLst>
              <a:ext uri="{FF2B5EF4-FFF2-40B4-BE49-F238E27FC236}">
                <a16:creationId xmlns:a16="http://schemas.microsoft.com/office/drawing/2014/main" id="{C6584BC7-BE23-46C9-B249-62314C7EB180}"/>
              </a:ext>
            </a:extLst>
          </p:cNvPr>
          <p:cNvSpPr/>
          <p:nvPr/>
        </p:nvSpPr>
        <p:spPr>
          <a:xfrm>
            <a:off x="5537924" y="3530413"/>
            <a:ext cx="1756978"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tool</a:t>
            </a:r>
          </a:p>
        </p:txBody>
      </p:sp>
      <p:cxnSp>
        <p:nvCxnSpPr>
          <p:cNvPr id="13" name="Straight Arrow Connector 12">
            <a:extLst>
              <a:ext uri="{FF2B5EF4-FFF2-40B4-BE49-F238E27FC236}">
                <a16:creationId xmlns:a16="http://schemas.microsoft.com/office/drawing/2014/main" id="{56D8BF38-8434-4038-BD1B-76D26387732B}"/>
              </a:ext>
            </a:extLst>
          </p:cNvPr>
          <p:cNvCxnSpPr>
            <a:cxnSpLocks/>
          </p:cNvCxnSpPr>
          <p:nvPr/>
        </p:nvCxnSpPr>
        <p:spPr>
          <a:xfrm rot="16200000">
            <a:off x="4972236" y="3250769"/>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D52A8D-2501-4F7F-B4E6-F8738C794850}"/>
              </a:ext>
            </a:extLst>
          </p:cNvPr>
          <p:cNvCxnSpPr/>
          <p:nvPr/>
        </p:nvCxnSpPr>
        <p:spPr>
          <a:xfrm>
            <a:off x="6498956" y="4041857"/>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C2D028-2C44-4CA6-B555-7C43E73CE0AE}"/>
              </a:ext>
            </a:extLst>
          </p:cNvPr>
          <p:cNvSpPr txBox="1"/>
          <p:nvPr/>
        </p:nvSpPr>
        <p:spPr>
          <a:xfrm>
            <a:off x="6498956" y="2614663"/>
            <a:ext cx="875561" cy="461665"/>
          </a:xfrm>
          <a:prstGeom prst="rect">
            <a:avLst/>
          </a:prstGeom>
          <a:noFill/>
        </p:spPr>
        <p:txBody>
          <a:bodyPr wrap="none" rtlCol="0">
            <a:spAutoFit/>
          </a:bodyPr>
          <a:lstStyle/>
          <a:p>
            <a:r>
              <a:rPr lang="en-US" sz="2400" i="1"/>
              <a:t>parse</a:t>
            </a:r>
          </a:p>
        </p:txBody>
      </p:sp>
      <p:sp>
        <p:nvSpPr>
          <p:cNvPr id="3" name="Rectangle 2">
            <a:extLst>
              <a:ext uri="{FF2B5EF4-FFF2-40B4-BE49-F238E27FC236}">
                <a16:creationId xmlns:a16="http://schemas.microsoft.com/office/drawing/2014/main" id="{BEADE589-CA7D-47BA-AE58-421D414AC074}"/>
              </a:ext>
            </a:extLst>
          </p:cNvPr>
          <p:cNvSpPr/>
          <p:nvPr/>
        </p:nvSpPr>
        <p:spPr>
          <a:xfrm>
            <a:off x="8858249" y="5173233"/>
            <a:ext cx="1066801" cy="46166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421F143-074B-46A1-BE47-123D7F6AB8F0}"/>
              </a:ext>
            </a:extLst>
          </p:cNvPr>
          <p:cNvCxnSpPr>
            <a:cxnSpLocks/>
          </p:cNvCxnSpPr>
          <p:nvPr/>
        </p:nvCxnSpPr>
        <p:spPr>
          <a:xfrm flipV="1">
            <a:off x="9354875" y="3993731"/>
            <a:ext cx="161084" cy="1131376"/>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9C4F7D-5D46-4DBC-B80A-7B6126491E94}"/>
              </a:ext>
            </a:extLst>
          </p:cNvPr>
          <p:cNvSpPr txBox="1"/>
          <p:nvPr/>
        </p:nvSpPr>
        <p:spPr>
          <a:xfrm>
            <a:off x="7908523" y="2786662"/>
            <a:ext cx="3958787" cy="1200329"/>
          </a:xfrm>
          <a:prstGeom prst="rect">
            <a:avLst/>
          </a:prstGeom>
          <a:solidFill>
            <a:schemeClr val="bg1">
              <a:lumMod val="85000"/>
            </a:schemeClr>
          </a:solidFill>
        </p:spPr>
        <p:txBody>
          <a:bodyPr wrap="square" rtlCol="0">
            <a:spAutoFit/>
          </a:bodyPr>
          <a:lstStyle/>
          <a:p>
            <a:r>
              <a:rPr lang="en-US"/>
              <a:t>On Window machines a newline is represented by two characters: carriage return ( \r ) and line feed ( \n ). Each character is one byte (8 bits).</a:t>
            </a:r>
          </a:p>
        </p:txBody>
      </p:sp>
      <p:sp>
        <p:nvSpPr>
          <p:cNvPr id="15" name="Footer Placeholder 3">
            <a:extLst>
              <a:ext uri="{FF2B5EF4-FFF2-40B4-BE49-F238E27FC236}">
                <a16:creationId xmlns:a16="http://schemas.microsoft.com/office/drawing/2014/main" id="{7895A594-2FD7-40F0-837C-37E5A8058A1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844839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BFA9D-E80C-47D4-9B1C-19E1112EEA06}"/>
              </a:ext>
            </a:extLst>
          </p:cNvPr>
          <p:cNvSpPr/>
          <p:nvPr/>
        </p:nvSpPr>
        <p:spPr>
          <a:xfrm>
            <a:off x="1761640" y="2524607"/>
            <a:ext cx="8420746"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"repeating-label-message"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"%NL;"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03169608-B979-4EE5-A619-7FD0CD63FA4F}"/>
              </a:ext>
            </a:extLst>
          </p:cNvPr>
          <p:cNvSpPr/>
          <p:nvPr/>
        </p:nvSpPr>
        <p:spPr>
          <a:xfrm>
            <a:off x="1761640" y="1662614"/>
            <a:ext cx="7940299" cy="830997"/>
          </a:xfrm>
          <a:prstGeom prst="rect">
            <a:avLst/>
          </a:prstGeom>
        </p:spPr>
        <p:txBody>
          <a:bodyPr wrap="square">
            <a:spAutoFit/>
          </a:bodyPr>
          <a:lstStyle/>
          <a:p>
            <a:r>
              <a:rPr lang="en-US" sz="2400"/>
              <a:t>Description #2: There is a sequence of rows, each row is terminated by a newline.</a:t>
            </a:r>
          </a:p>
        </p:txBody>
      </p:sp>
      <p:pic>
        <p:nvPicPr>
          <p:cNvPr id="7" name="Picture 6">
            <a:extLst>
              <a:ext uri="{FF2B5EF4-FFF2-40B4-BE49-F238E27FC236}">
                <a16:creationId xmlns:a16="http://schemas.microsoft.com/office/drawing/2014/main" id="{71D1E944-22DE-492D-BD8F-D6D186A07F6E}"/>
              </a:ext>
            </a:extLst>
          </p:cNvPr>
          <p:cNvPicPr>
            <a:picLocks noChangeAspect="1"/>
          </p:cNvPicPr>
          <p:nvPr/>
        </p:nvPicPr>
        <p:blipFill rotWithShape="1">
          <a:blip r:embed="rId2"/>
          <a:srcRect l="1906" t="22423" r="74449" b="64177"/>
          <a:stretch/>
        </p:blipFill>
        <p:spPr>
          <a:xfrm>
            <a:off x="2610750" y="176746"/>
            <a:ext cx="4645754" cy="1398722"/>
          </a:xfrm>
          <a:prstGeom prst="rect">
            <a:avLst/>
          </a:prstGeom>
          <a:ln>
            <a:solidFill>
              <a:schemeClr val="bg1">
                <a:lumMod val="65000"/>
              </a:schemeClr>
            </a:solidFill>
          </a:ln>
        </p:spPr>
      </p:pic>
      <p:sp>
        <p:nvSpPr>
          <p:cNvPr id="5" name="TextBox 4">
            <a:extLst>
              <a:ext uri="{FF2B5EF4-FFF2-40B4-BE49-F238E27FC236}">
                <a16:creationId xmlns:a16="http://schemas.microsoft.com/office/drawing/2014/main" id="{52780497-3CC8-4800-84C6-6E562886BBB1}"/>
              </a:ext>
            </a:extLst>
          </p:cNvPr>
          <p:cNvSpPr txBox="1"/>
          <p:nvPr/>
        </p:nvSpPr>
        <p:spPr>
          <a:xfrm>
            <a:off x="1761640" y="6484994"/>
            <a:ext cx="8344336" cy="369332"/>
          </a:xfrm>
          <a:prstGeom prst="rect">
            <a:avLst/>
          </a:prstGeom>
          <a:noFill/>
        </p:spPr>
        <p:txBody>
          <a:bodyPr wrap="none" rtlCol="0">
            <a:spAutoFit/>
          </a:bodyPr>
          <a:lstStyle/>
          <a:p>
            <a:r>
              <a:rPr lang="en-US"/>
              <a:t>See examples/repeating-label-message/repeating-label-message-description-2.dfdl.xsd</a:t>
            </a:r>
          </a:p>
        </p:txBody>
      </p:sp>
    </p:spTree>
    <p:extLst>
      <p:ext uri="{BB962C8B-B14F-4D97-AF65-F5344CB8AC3E}">
        <p14:creationId xmlns:p14="http://schemas.microsoft.com/office/powerpoint/2010/main" val="269459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2CA1-CE71-4546-A1E6-739F50E8BCB6}"/>
              </a:ext>
            </a:extLst>
          </p:cNvPr>
          <p:cNvSpPr>
            <a:spLocks noGrp="1"/>
          </p:cNvSpPr>
          <p:nvPr>
            <p:ph type="title"/>
          </p:nvPr>
        </p:nvSpPr>
        <p:spPr/>
        <p:txBody>
          <a:bodyPr/>
          <a:lstStyle/>
          <a:p>
            <a:r>
              <a:rPr lang="en-US"/>
              <a:t>DFDL processing is innovative in these aspects</a:t>
            </a:r>
          </a:p>
        </p:txBody>
      </p:sp>
      <p:sp>
        <p:nvSpPr>
          <p:cNvPr id="3" name="Content Placeholder 2">
            <a:extLst>
              <a:ext uri="{FF2B5EF4-FFF2-40B4-BE49-F238E27FC236}">
                <a16:creationId xmlns:a16="http://schemas.microsoft.com/office/drawing/2014/main" id="{F8E11B1E-0F17-42A7-8CC5-7663869A8822}"/>
              </a:ext>
            </a:extLst>
          </p:cNvPr>
          <p:cNvSpPr>
            <a:spLocks noGrp="1"/>
          </p:cNvSpPr>
          <p:nvPr>
            <p:ph idx="1"/>
          </p:nvPr>
        </p:nvSpPr>
        <p:spPr/>
        <p:txBody>
          <a:bodyPr/>
          <a:lstStyle/>
          <a:p>
            <a:pPr>
              <a:lnSpc>
                <a:spcPts val="3000"/>
              </a:lnSpc>
              <a:spcAft>
                <a:spcPts val="1200"/>
              </a:spcAft>
            </a:pPr>
            <a:r>
              <a:rPr lang="en-US"/>
              <a:t>The idea of processing various data formats is not new. There are hundreds of data format tools for dealing with various formats. These tools have varying degrees of acceptance and mostly are proprietary.</a:t>
            </a:r>
          </a:p>
          <a:p>
            <a:pPr>
              <a:lnSpc>
                <a:spcPts val="3000"/>
              </a:lnSpc>
              <a:spcAft>
                <a:spcPts val="1200"/>
              </a:spcAft>
            </a:pPr>
            <a:r>
              <a:rPr lang="en-US"/>
              <a:t>DFDL processing is </a:t>
            </a:r>
            <a:r>
              <a:rPr lang="en-US" dirty="0"/>
              <a:t>innovative </a:t>
            </a:r>
            <a:r>
              <a:rPr lang="en-US"/>
              <a:t>in several aspects, particularly in its </a:t>
            </a:r>
            <a:r>
              <a:rPr lang="en-US" dirty="0"/>
              <a:t>capabilities </a:t>
            </a:r>
            <a:r>
              <a:rPr lang="en-US"/>
              <a:t>for assembling (unparsing) data. This unparsing of data extends </a:t>
            </a:r>
            <a:r>
              <a:rPr lang="en-US" dirty="0"/>
              <a:t>the </a:t>
            </a:r>
            <a:r>
              <a:rPr lang="en-US"/>
              <a:t>state-of-the-art substantially.</a:t>
            </a:r>
          </a:p>
          <a:p>
            <a:pPr>
              <a:lnSpc>
                <a:spcPts val="3000"/>
              </a:lnSpc>
              <a:spcAft>
                <a:spcPts val="1200"/>
              </a:spcAft>
            </a:pPr>
            <a:r>
              <a:rPr lang="en-US"/>
              <a:t>To recap, DFDL’s biggest innovations are </a:t>
            </a:r>
            <a:r>
              <a:rPr lang="en-US" dirty="0"/>
              <a:t>that </a:t>
            </a:r>
            <a:r>
              <a:rPr lang="en-US"/>
              <a:t>it is: </a:t>
            </a:r>
            <a:endParaRPr lang="en-US" dirty="0"/>
          </a:p>
          <a:p>
            <a:pPr lvl="1">
              <a:lnSpc>
                <a:spcPts val="3000"/>
              </a:lnSpc>
              <a:spcAft>
                <a:spcPts val="1200"/>
              </a:spcAft>
            </a:pPr>
            <a:r>
              <a:rPr lang="en-US"/>
              <a:t>Comprehensive </a:t>
            </a:r>
            <a:r>
              <a:rPr lang="en-US" dirty="0"/>
              <a:t>- a union of the capabilities of prior systems </a:t>
            </a:r>
          </a:p>
          <a:p>
            <a:pPr lvl="1">
              <a:lnSpc>
                <a:spcPts val="3000"/>
              </a:lnSpc>
              <a:spcAft>
                <a:spcPts val="1200"/>
              </a:spcAft>
            </a:pPr>
            <a:r>
              <a:rPr lang="en-US"/>
              <a:t>Standardized</a:t>
            </a:r>
          </a:p>
          <a:p>
            <a:pPr lvl="1">
              <a:lnSpc>
                <a:spcPts val="3000"/>
              </a:lnSpc>
              <a:spcAft>
                <a:spcPts val="1200"/>
              </a:spcAft>
            </a:pPr>
            <a:r>
              <a:rPr lang="en-US"/>
              <a:t>DFDL processors are able to perform unparsing</a:t>
            </a:r>
          </a:p>
          <a:p>
            <a:endParaRPr lang="en-US"/>
          </a:p>
        </p:txBody>
      </p:sp>
      <p:sp>
        <p:nvSpPr>
          <p:cNvPr id="4" name="Footer Placeholder 3">
            <a:extLst>
              <a:ext uri="{FF2B5EF4-FFF2-40B4-BE49-F238E27FC236}">
                <a16:creationId xmlns:a16="http://schemas.microsoft.com/office/drawing/2014/main" id="{B2F1C16D-57AC-495F-A6E0-774F9C6B8F5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893696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7FADC3-03AF-407F-A8B3-C41319A59432}"/>
              </a:ext>
            </a:extLst>
          </p:cNvPr>
          <p:cNvSpPr/>
          <p:nvPr/>
        </p:nvSpPr>
        <p:spPr>
          <a:xfrm>
            <a:off x="3280473" y="416837"/>
            <a:ext cx="4701153" cy="2462213"/>
          </a:xfrm>
          <a:prstGeom prst="rect">
            <a:avLst/>
          </a:prstGeom>
          <a:ln>
            <a:solidFill>
              <a:schemeClr val="bg1">
                <a:lumMod val="65000"/>
              </a:schemeClr>
            </a:solidFill>
          </a:ln>
        </p:spPr>
        <p:txBody>
          <a:bodyPr wrap="square">
            <a:spAutoFit/>
          </a:bodyPr>
          <a:lstStyle/>
          <a:p>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"repeating-label-message"</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dfdl:separator</a:t>
            </a:r>
            <a:r>
              <a:rPr lang="en-US" sz="1100">
                <a:solidFill>
                  <a:srgbClr val="FF8040"/>
                </a:solidFill>
                <a:highlight>
                  <a:srgbClr val="FFFFFF"/>
                </a:highlight>
              </a:rPr>
              <a:t>=</a:t>
            </a:r>
            <a:r>
              <a:rPr lang="en-US" sz="1100">
                <a:solidFill>
                  <a:srgbClr val="993300"/>
                </a:solidFill>
                <a:highlight>
                  <a:srgbClr val="FFFFFF"/>
                </a:highlight>
              </a:rPr>
              <a:t>"%NL;"</a:t>
            </a:r>
            <a:r>
              <a:rPr lang="en-US" sz="1100">
                <a:solidFill>
                  <a:srgbClr val="F5844C"/>
                </a:solidFill>
                <a:highlight>
                  <a:srgbClr val="FFFFFF"/>
                </a:highlight>
              </a:rPr>
              <a:t> dfdl:separatorPosition</a:t>
            </a:r>
            <a:r>
              <a:rPr lang="en-US" sz="1100">
                <a:solidFill>
                  <a:srgbClr val="FF8040"/>
                </a:solidFill>
                <a:highlight>
                  <a:srgbClr val="FFFFFF"/>
                </a:highlight>
              </a:rPr>
              <a:t>=</a:t>
            </a:r>
            <a:r>
              <a:rPr lang="en-US" sz="1100">
                <a:solidFill>
                  <a:srgbClr val="993300"/>
                </a:solidFill>
                <a:highlight>
                  <a:srgbClr val="FFFFFF"/>
                </a:highlight>
              </a:rPr>
              <a:t>"infix"</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"row"</a:t>
            </a:r>
            <a:r>
              <a:rPr lang="en-US" sz="1100">
                <a:solidFill>
                  <a:srgbClr val="F5844C"/>
                </a:solidFill>
                <a:highlight>
                  <a:srgbClr val="FFFFFF"/>
                </a:highlight>
              </a:rPr>
              <a:t> maxOccurs</a:t>
            </a:r>
            <a:r>
              <a:rPr lang="en-US" sz="1100">
                <a:solidFill>
                  <a:srgbClr val="FF8040"/>
                </a:solidFill>
                <a:highlight>
                  <a:srgbClr val="FFFFFF"/>
                </a:highlight>
              </a:rPr>
              <a:t>=</a:t>
            </a:r>
            <a:r>
              <a:rPr lang="en-US" sz="1100">
                <a:solidFill>
                  <a:srgbClr val="993300"/>
                </a:solidFill>
                <a:highlight>
                  <a:srgbClr val="FFFFFF"/>
                </a:highlight>
              </a:rPr>
              <a:t>"unbounded"</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dfdl:separator</a:t>
            </a:r>
            <a:r>
              <a:rPr lang="en-US" sz="1100">
                <a:solidFill>
                  <a:srgbClr val="FF8040"/>
                </a:solidFill>
                <a:highlight>
                  <a:srgbClr val="FFFFFF"/>
                </a:highlight>
              </a:rPr>
              <a:t>=</a:t>
            </a:r>
            <a:r>
              <a:rPr lang="en-US" sz="1100">
                <a:solidFill>
                  <a:srgbClr val="993300"/>
                </a:solidFill>
                <a:highlight>
                  <a:srgbClr val="FFFFFF"/>
                </a:highlight>
              </a:rPr>
              <a:t>":"</a:t>
            </a:r>
            <a:r>
              <a:rPr lang="en-US" sz="1100">
                <a:solidFill>
                  <a:srgbClr val="F5844C"/>
                </a:solidFill>
                <a:highlight>
                  <a:srgbClr val="FFFFFF"/>
                </a:highlight>
              </a:rPr>
              <a:t> dfdl:separatorPosition</a:t>
            </a:r>
            <a:r>
              <a:rPr lang="en-US" sz="1100">
                <a:solidFill>
                  <a:srgbClr val="FF8040"/>
                </a:solidFill>
                <a:highlight>
                  <a:srgbClr val="FFFFFF"/>
                </a:highlight>
              </a:rPr>
              <a:t>=</a:t>
            </a:r>
            <a:r>
              <a:rPr lang="en-US" sz="1100">
                <a:solidFill>
                  <a:srgbClr val="993300"/>
                </a:solidFill>
                <a:highlight>
                  <a:srgbClr val="FFFFFF"/>
                </a:highlight>
              </a:rPr>
              <a:t>"infix"</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"label"</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"message"</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BD166B73-14EC-429B-B343-8F83258E1E45}"/>
              </a:ext>
            </a:extLst>
          </p:cNvPr>
          <p:cNvSpPr/>
          <p:nvPr/>
        </p:nvSpPr>
        <p:spPr>
          <a:xfrm>
            <a:off x="3280473" y="3144540"/>
            <a:ext cx="5135106" cy="2462213"/>
          </a:xfrm>
          <a:prstGeom prst="rect">
            <a:avLst/>
          </a:prstGeom>
          <a:ln>
            <a:solidFill>
              <a:schemeClr val="bg1">
                <a:lumMod val="65000"/>
              </a:schemeClr>
            </a:solidFill>
          </a:ln>
        </p:spPr>
        <p:txBody>
          <a:bodyPr wrap="square">
            <a:spAutoFit/>
          </a:bodyPr>
          <a:lstStyle/>
          <a:p>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"repeating-label-message"</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"row"</a:t>
            </a:r>
            <a:r>
              <a:rPr lang="en-US" sz="1100">
                <a:solidFill>
                  <a:srgbClr val="F5844C"/>
                </a:solidFill>
                <a:highlight>
                  <a:srgbClr val="FFFFFF"/>
                </a:highlight>
              </a:rPr>
              <a:t> maxOccurs</a:t>
            </a:r>
            <a:r>
              <a:rPr lang="en-US" sz="1100">
                <a:solidFill>
                  <a:srgbClr val="FF8040"/>
                </a:solidFill>
                <a:highlight>
                  <a:srgbClr val="FFFFFF"/>
                </a:highlight>
              </a:rPr>
              <a:t>=</a:t>
            </a:r>
            <a:r>
              <a:rPr lang="en-US" sz="1100">
                <a:solidFill>
                  <a:srgbClr val="993300"/>
                </a:solidFill>
                <a:highlight>
                  <a:srgbClr val="FFFFFF"/>
                </a:highlight>
              </a:rPr>
              <a:t>"unbounded"</a:t>
            </a:r>
            <a:r>
              <a:rPr lang="en-US" sz="1100">
                <a:solidFill>
                  <a:srgbClr val="F5844C"/>
                </a:solidFill>
                <a:highlight>
                  <a:srgbClr val="FFFFFF"/>
                </a:highlight>
              </a:rPr>
              <a:t> dfdl:terminator</a:t>
            </a:r>
            <a:r>
              <a:rPr lang="en-US" sz="1100">
                <a:solidFill>
                  <a:srgbClr val="FF8040"/>
                </a:solidFill>
                <a:highlight>
                  <a:srgbClr val="FFFFFF"/>
                </a:highlight>
              </a:rPr>
              <a:t>=</a:t>
            </a:r>
            <a:r>
              <a:rPr lang="en-US" sz="1100">
                <a:solidFill>
                  <a:srgbClr val="993300"/>
                </a:solidFill>
                <a:highlight>
                  <a:srgbClr val="FFFFFF"/>
                </a:highlight>
              </a:rPr>
              <a:t>"%NL;"</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dfdl:separator</a:t>
            </a:r>
            <a:r>
              <a:rPr lang="en-US" sz="1100">
                <a:solidFill>
                  <a:srgbClr val="FF8040"/>
                </a:solidFill>
                <a:highlight>
                  <a:srgbClr val="FFFFFF"/>
                </a:highlight>
              </a:rPr>
              <a:t>=</a:t>
            </a:r>
            <a:r>
              <a:rPr lang="en-US" sz="1100">
                <a:solidFill>
                  <a:srgbClr val="993300"/>
                </a:solidFill>
                <a:highlight>
                  <a:srgbClr val="FFFFFF"/>
                </a:highlight>
              </a:rPr>
              <a:t>":"</a:t>
            </a:r>
            <a:r>
              <a:rPr lang="en-US" sz="1100">
                <a:solidFill>
                  <a:srgbClr val="F5844C"/>
                </a:solidFill>
                <a:highlight>
                  <a:srgbClr val="FFFFFF"/>
                </a:highlight>
              </a:rPr>
              <a:t> dfdl:separatorPosition</a:t>
            </a:r>
            <a:r>
              <a:rPr lang="en-US" sz="1100">
                <a:solidFill>
                  <a:srgbClr val="FF8040"/>
                </a:solidFill>
                <a:highlight>
                  <a:srgbClr val="FFFFFF"/>
                </a:highlight>
              </a:rPr>
              <a:t>=</a:t>
            </a:r>
            <a:r>
              <a:rPr lang="en-US" sz="1100">
                <a:solidFill>
                  <a:srgbClr val="993300"/>
                </a:solidFill>
                <a:highlight>
                  <a:srgbClr val="FFFFFF"/>
                </a:highlight>
              </a:rPr>
              <a:t>"infix"</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"label"</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"message"</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3296"/>
                </a:solidFill>
                <a:highlight>
                  <a:srgbClr val="FFFFFF"/>
                </a:highlight>
              </a:rPr>
              <a:t>&lt;/xs:element&gt;</a:t>
            </a:r>
          </a:p>
        </p:txBody>
      </p:sp>
      <p:sp>
        <p:nvSpPr>
          <p:cNvPr id="7" name="TextBox 6">
            <a:extLst>
              <a:ext uri="{FF2B5EF4-FFF2-40B4-BE49-F238E27FC236}">
                <a16:creationId xmlns:a16="http://schemas.microsoft.com/office/drawing/2014/main" id="{2BC2013E-BE64-4C5C-A42B-AEB74B0032C5}"/>
              </a:ext>
            </a:extLst>
          </p:cNvPr>
          <p:cNvSpPr txBox="1"/>
          <p:nvPr/>
        </p:nvSpPr>
        <p:spPr>
          <a:xfrm>
            <a:off x="1131376" y="1301858"/>
            <a:ext cx="1605504" cy="369332"/>
          </a:xfrm>
          <a:prstGeom prst="rect">
            <a:avLst/>
          </a:prstGeom>
          <a:noFill/>
        </p:spPr>
        <p:txBody>
          <a:bodyPr wrap="none" rtlCol="0">
            <a:spAutoFit/>
          </a:bodyPr>
          <a:lstStyle/>
          <a:p>
            <a:r>
              <a:rPr lang="en-US"/>
              <a:t>Description #1:</a:t>
            </a:r>
          </a:p>
        </p:txBody>
      </p:sp>
      <p:sp>
        <p:nvSpPr>
          <p:cNvPr id="8" name="TextBox 7">
            <a:extLst>
              <a:ext uri="{FF2B5EF4-FFF2-40B4-BE49-F238E27FC236}">
                <a16:creationId xmlns:a16="http://schemas.microsoft.com/office/drawing/2014/main" id="{35913AA1-A2DA-44A7-B9E1-A1FBBC972015}"/>
              </a:ext>
            </a:extLst>
          </p:cNvPr>
          <p:cNvSpPr txBox="1"/>
          <p:nvPr/>
        </p:nvSpPr>
        <p:spPr>
          <a:xfrm>
            <a:off x="1131376" y="3911654"/>
            <a:ext cx="1605504" cy="369332"/>
          </a:xfrm>
          <a:prstGeom prst="rect">
            <a:avLst/>
          </a:prstGeom>
          <a:noFill/>
        </p:spPr>
        <p:txBody>
          <a:bodyPr wrap="none" rtlCol="0">
            <a:spAutoFit/>
          </a:bodyPr>
          <a:lstStyle/>
          <a:p>
            <a:r>
              <a:rPr lang="en-US"/>
              <a:t>Description #2:</a:t>
            </a:r>
          </a:p>
        </p:txBody>
      </p:sp>
      <p:sp>
        <p:nvSpPr>
          <p:cNvPr id="9" name="Rectangle 8">
            <a:extLst>
              <a:ext uri="{FF2B5EF4-FFF2-40B4-BE49-F238E27FC236}">
                <a16:creationId xmlns:a16="http://schemas.microsoft.com/office/drawing/2014/main" id="{CC1F059D-F6E3-495C-B57E-76E0AB52D049}"/>
              </a:ext>
            </a:extLst>
          </p:cNvPr>
          <p:cNvSpPr/>
          <p:nvPr/>
        </p:nvSpPr>
        <p:spPr>
          <a:xfrm>
            <a:off x="3590925" y="790575"/>
            <a:ext cx="3946525" cy="1905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6F18EA-57CE-441C-85C8-5970C740F4C3}"/>
              </a:ext>
            </a:extLst>
          </p:cNvPr>
          <p:cNvSpPr/>
          <p:nvPr/>
        </p:nvSpPr>
        <p:spPr>
          <a:xfrm>
            <a:off x="3724273" y="3685162"/>
            <a:ext cx="4457701" cy="2010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076E76-D736-4197-A685-D5D34D84BF0D}"/>
              </a:ext>
            </a:extLst>
          </p:cNvPr>
          <p:cNvSpPr txBox="1"/>
          <p:nvPr/>
        </p:nvSpPr>
        <p:spPr>
          <a:xfrm>
            <a:off x="8066119" y="669169"/>
            <a:ext cx="3167342" cy="646331"/>
          </a:xfrm>
          <a:prstGeom prst="rect">
            <a:avLst/>
          </a:prstGeom>
          <a:solidFill>
            <a:srgbClr val="FFFF00"/>
          </a:solidFill>
        </p:spPr>
        <p:txBody>
          <a:bodyPr wrap="none" rtlCol="0">
            <a:spAutoFit/>
          </a:bodyPr>
          <a:lstStyle/>
          <a:p>
            <a:r>
              <a:rPr lang="en-US"/>
              <a:t>Notice that the DFDL stuff is on </a:t>
            </a:r>
          </a:p>
          <a:p>
            <a:r>
              <a:rPr lang="en-US"/>
              <a:t>xs:sequence</a:t>
            </a:r>
          </a:p>
        </p:txBody>
      </p:sp>
      <p:sp>
        <p:nvSpPr>
          <p:cNvPr id="12" name="TextBox 11">
            <a:extLst>
              <a:ext uri="{FF2B5EF4-FFF2-40B4-BE49-F238E27FC236}">
                <a16:creationId xmlns:a16="http://schemas.microsoft.com/office/drawing/2014/main" id="{5DED5BA2-088E-4AE0-9819-3906F8D88D31}"/>
              </a:ext>
            </a:extLst>
          </p:cNvPr>
          <p:cNvSpPr txBox="1"/>
          <p:nvPr/>
        </p:nvSpPr>
        <p:spPr>
          <a:xfrm>
            <a:off x="8500072" y="3588488"/>
            <a:ext cx="3167342" cy="646331"/>
          </a:xfrm>
          <a:prstGeom prst="rect">
            <a:avLst/>
          </a:prstGeom>
          <a:solidFill>
            <a:srgbClr val="FFFF00"/>
          </a:solidFill>
        </p:spPr>
        <p:txBody>
          <a:bodyPr wrap="none" rtlCol="0">
            <a:spAutoFit/>
          </a:bodyPr>
          <a:lstStyle/>
          <a:p>
            <a:r>
              <a:rPr lang="en-US"/>
              <a:t>Notice that the DFDL stuff is on </a:t>
            </a:r>
          </a:p>
          <a:p>
            <a:r>
              <a:rPr lang="en-US"/>
              <a:t>xs:element, </a:t>
            </a:r>
            <a:r>
              <a:rPr lang="en-US" u="sng"/>
              <a:t>not on xs:sequence</a:t>
            </a:r>
          </a:p>
        </p:txBody>
      </p:sp>
      <p:sp>
        <p:nvSpPr>
          <p:cNvPr id="13" name="Footer Placeholder 3">
            <a:extLst>
              <a:ext uri="{FF2B5EF4-FFF2-40B4-BE49-F238E27FC236}">
                <a16:creationId xmlns:a16="http://schemas.microsoft.com/office/drawing/2014/main" id="{5D273027-14D3-416C-8F10-D13E441D7F5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321695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BFA9D-E80C-47D4-9B1C-19E1112EEA06}"/>
              </a:ext>
            </a:extLst>
          </p:cNvPr>
          <p:cNvSpPr/>
          <p:nvPr/>
        </p:nvSpPr>
        <p:spPr>
          <a:xfrm>
            <a:off x="1761640" y="2524607"/>
            <a:ext cx="8420746"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"repeating-label-message"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r>
              <a:rPr lang="en-US">
                <a:solidFill>
                  <a:srgbClr val="F5844C"/>
                </a:solidFill>
                <a:highlight>
                  <a:srgbClr val="FFFF00"/>
                </a:highlight>
              </a:rPr>
              <a:t>dfdl:terminator</a:t>
            </a:r>
            <a:r>
              <a:rPr lang="en-US">
                <a:solidFill>
                  <a:srgbClr val="FF8040"/>
                </a:solidFill>
                <a:highlight>
                  <a:srgbClr val="FFFF00"/>
                </a:highlight>
              </a:rPr>
              <a:t>=</a:t>
            </a:r>
            <a:r>
              <a:rPr lang="en-US">
                <a:solidFill>
                  <a:srgbClr val="993300"/>
                </a:solidFill>
                <a:highlight>
                  <a:srgbClr val="FFFF00"/>
                </a:highlight>
              </a:rPr>
              <a:t>"%NL;"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pic>
        <p:nvPicPr>
          <p:cNvPr id="7" name="Picture 6">
            <a:extLst>
              <a:ext uri="{FF2B5EF4-FFF2-40B4-BE49-F238E27FC236}">
                <a16:creationId xmlns:a16="http://schemas.microsoft.com/office/drawing/2014/main" id="{71D1E944-22DE-492D-BD8F-D6D186A07F6E}"/>
              </a:ext>
            </a:extLst>
          </p:cNvPr>
          <p:cNvPicPr>
            <a:picLocks noChangeAspect="1"/>
          </p:cNvPicPr>
          <p:nvPr/>
        </p:nvPicPr>
        <p:blipFill rotWithShape="1">
          <a:blip r:embed="rId2"/>
          <a:srcRect l="1906" t="22423" r="74449" b="64177"/>
          <a:stretch/>
        </p:blipFill>
        <p:spPr>
          <a:xfrm>
            <a:off x="2610750" y="176746"/>
            <a:ext cx="4645754" cy="1398722"/>
          </a:xfrm>
          <a:prstGeom prst="rect">
            <a:avLst/>
          </a:prstGeom>
          <a:ln>
            <a:solidFill>
              <a:schemeClr val="bg1">
                <a:lumMod val="65000"/>
              </a:schemeClr>
            </a:solidFill>
          </a:ln>
        </p:spPr>
      </p:pic>
      <p:sp>
        <p:nvSpPr>
          <p:cNvPr id="3" name="Speech Bubble: Rectangle 2">
            <a:extLst>
              <a:ext uri="{FF2B5EF4-FFF2-40B4-BE49-F238E27FC236}">
                <a16:creationId xmlns:a16="http://schemas.microsoft.com/office/drawing/2014/main" id="{CE7E8D2A-5546-4E23-A982-D1444BF5B4DF}"/>
              </a:ext>
            </a:extLst>
          </p:cNvPr>
          <p:cNvSpPr/>
          <p:nvPr/>
        </p:nvSpPr>
        <p:spPr>
          <a:xfrm>
            <a:off x="8710047" y="402956"/>
            <a:ext cx="3254645" cy="1172512"/>
          </a:xfrm>
          <a:prstGeom prst="wedgeRectCallout">
            <a:avLst>
              <a:gd name="adj1" fmla="val -75119"/>
              <a:gd name="adj2" fmla="val 19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Each row is terminated by a newline</a:t>
            </a:r>
          </a:p>
        </p:txBody>
      </p:sp>
    </p:spTree>
    <p:extLst>
      <p:ext uri="{BB962C8B-B14F-4D97-AF65-F5344CB8AC3E}">
        <p14:creationId xmlns:p14="http://schemas.microsoft.com/office/powerpoint/2010/main" val="30614669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D4A1-4BB2-45C7-BBF9-B517D4AF6CA0}"/>
              </a:ext>
            </a:extLst>
          </p:cNvPr>
          <p:cNvSpPr>
            <a:spLocks noGrp="1"/>
          </p:cNvSpPr>
          <p:nvPr>
            <p:ph type="title"/>
          </p:nvPr>
        </p:nvSpPr>
        <p:spPr/>
        <p:txBody>
          <a:bodyPr/>
          <a:lstStyle/>
          <a:p>
            <a:r>
              <a:rPr lang="en-US"/>
              <a:t>What will happen if this is the input?</a:t>
            </a:r>
          </a:p>
        </p:txBody>
      </p:sp>
      <p:pic>
        <p:nvPicPr>
          <p:cNvPr id="5" name="Picture 4">
            <a:extLst>
              <a:ext uri="{FF2B5EF4-FFF2-40B4-BE49-F238E27FC236}">
                <a16:creationId xmlns:a16="http://schemas.microsoft.com/office/drawing/2014/main" id="{53FDF094-C7EC-4446-B319-7E5AA2721A38}"/>
              </a:ext>
            </a:extLst>
          </p:cNvPr>
          <p:cNvPicPr>
            <a:picLocks noChangeAspect="1"/>
          </p:cNvPicPr>
          <p:nvPr/>
        </p:nvPicPr>
        <p:blipFill rotWithShape="1">
          <a:blip r:embed="rId2"/>
          <a:srcRect l="2218" t="22662" r="74195" b="65755"/>
          <a:stretch/>
        </p:blipFill>
        <p:spPr>
          <a:xfrm>
            <a:off x="2497072" y="2142320"/>
            <a:ext cx="4931890" cy="1286680"/>
          </a:xfrm>
          <a:prstGeom prst="rect">
            <a:avLst/>
          </a:prstGeom>
          <a:ln>
            <a:solidFill>
              <a:schemeClr val="bg1">
                <a:lumMod val="65000"/>
              </a:schemeClr>
            </a:solidFill>
          </a:ln>
        </p:spPr>
      </p:pic>
      <p:sp>
        <p:nvSpPr>
          <p:cNvPr id="4" name="Footer Placeholder 3">
            <a:extLst>
              <a:ext uri="{FF2B5EF4-FFF2-40B4-BE49-F238E27FC236}">
                <a16:creationId xmlns:a16="http://schemas.microsoft.com/office/drawing/2014/main" id="{430B9A04-50A4-4548-A5FB-A70BA826401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2995060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6B472775-E6EA-4E40-AFD8-98AF6C2F3868}"/>
              </a:ext>
            </a:extLst>
          </p:cNvPr>
          <p:cNvCxnSpPr/>
          <p:nvPr/>
        </p:nvCxnSpPr>
        <p:spPr>
          <a:xfrm>
            <a:off x="4866468" y="2619214"/>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36BC47-E7F2-451E-B070-967F5F84DAB0}"/>
              </a:ext>
            </a:extLst>
          </p:cNvPr>
          <p:cNvSpPr txBox="1"/>
          <p:nvPr/>
        </p:nvSpPr>
        <p:spPr>
          <a:xfrm>
            <a:off x="2371240" y="3979191"/>
            <a:ext cx="4584332" cy="461665"/>
          </a:xfrm>
          <a:prstGeom prst="rect">
            <a:avLst/>
          </a:prstGeom>
          <a:noFill/>
        </p:spPr>
        <p:txBody>
          <a:bodyPr wrap="none" rtlCol="0">
            <a:spAutoFit/>
          </a:bodyPr>
          <a:lstStyle/>
          <a:p>
            <a:r>
              <a:rPr lang="en-US" sz="2400">
                <a:solidFill>
                  <a:schemeClr val="bg1">
                    <a:lumMod val="50000"/>
                  </a:schemeClr>
                </a:solidFill>
              </a:rPr>
              <a:t>row-1</a:t>
            </a:r>
            <a:r>
              <a:rPr lang="en-US" sz="2400"/>
              <a:t> </a:t>
            </a:r>
            <a:r>
              <a:rPr lang="en-US" sz="2400" b="1"/>
              <a:t>NL</a:t>
            </a:r>
            <a:r>
              <a:rPr lang="en-US" sz="2400"/>
              <a:t> </a:t>
            </a:r>
            <a:r>
              <a:rPr lang="en-US" sz="2400">
                <a:solidFill>
                  <a:schemeClr val="bg1">
                    <a:lumMod val="50000"/>
                  </a:schemeClr>
                </a:solidFill>
              </a:rPr>
              <a:t>row-2</a:t>
            </a:r>
            <a:r>
              <a:rPr lang="en-US" sz="2400"/>
              <a:t> </a:t>
            </a:r>
            <a:r>
              <a:rPr lang="en-US" sz="2400" b="1"/>
              <a:t>NL</a:t>
            </a:r>
            <a:r>
              <a:rPr lang="en-US" sz="2400"/>
              <a:t> </a:t>
            </a:r>
            <a:r>
              <a:rPr lang="en-US" sz="2400">
                <a:solidFill>
                  <a:schemeClr val="bg1">
                    <a:lumMod val="50000"/>
                  </a:schemeClr>
                </a:solidFill>
              </a:rPr>
              <a:t>row-3</a:t>
            </a:r>
            <a:r>
              <a:rPr lang="en-US" sz="2400"/>
              <a:t> </a:t>
            </a:r>
            <a:r>
              <a:rPr lang="en-US" sz="2400" b="1"/>
              <a:t>NL</a:t>
            </a:r>
            <a:r>
              <a:rPr lang="en-US" sz="2400"/>
              <a:t> </a:t>
            </a:r>
            <a:r>
              <a:rPr lang="en-US" sz="2400">
                <a:solidFill>
                  <a:schemeClr val="bg1">
                    <a:lumMod val="50000"/>
                  </a:schemeClr>
                </a:solidFill>
              </a:rPr>
              <a:t>row-4</a:t>
            </a:r>
          </a:p>
        </p:txBody>
      </p:sp>
      <p:cxnSp>
        <p:nvCxnSpPr>
          <p:cNvPr id="10" name="Straight Arrow Connector 9">
            <a:extLst>
              <a:ext uri="{FF2B5EF4-FFF2-40B4-BE49-F238E27FC236}">
                <a16:creationId xmlns:a16="http://schemas.microsoft.com/office/drawing/2014/main" id="{063C0C09-A4D9-4759-82D1-418D116793CB}"/>
              </a:ext>
            </a:extLst>
          </p:cNvPr>
          <p:cNvCxnSpPr/>
          <p:nvPr/>
        </p:nvCxnSpPr>
        <p:spPr>
          <a:xfrm flipV="1">
            <a:off x="6431797" y="4440856"/>
            <a:ext cx="0" cy="332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D1602-F0FE-4D43-93BF-8B3D61EDFF06}"/>
              </a:ext>
            </a:extLst>
          </p:cNvPr>
          <p:cNvSpPr txBox="1"/>
          <p:nvPr/>
        </p:nvSpPr>
        <p:spPr>
          <a:xfrm>
            <a:off x="5951350" y="4819973"/>
            <a:ext cx="5216400" cy="1200329"/>
          </a:xfrm>
          <a:prstGeom prst="rect">
            <a:avLst/>
          </a:prstGeom>
          <a:solidFill>
            <a:srgbClr val="FFFF00"/>
          </a:solidFill>
        </p:spPr>
        <p:txBody>
          <a:bodyPr wrap="square" rtlCol="0">
            <a:spAutoFit/>
          </a:bodyPr>
          <a:lstStyle/>
          <a:p>
            <a:r>
              <a:rPr lang="en-US" sz="2400"/>
              <a:t>This row expects to be terminated by a newline, but there is no newline following the row.</a:t>
            </a:r>
          </a:p>
        </p:txBody>
      </p:sp>
      <p:pic>
        <p:nvPicPr>
          <p:cNvPr id="9" name="Picture 8">
            <a:extLst>
              <a:ext uri="{FF2B5EF4-FFF2-40B4-BE49-F238E27FC236}">
                <a16:creationId xmlns:a16="http://schemas.microsoft.com/office/drawing/2014/main" id="{891D2043-8D38-4E53-BDD5-ADD1BDB25F09}"/>
              </a:ext>
            </a:extLst>
          </p:cNvPr>
          <p:cNvPicPr>
            <a:picLocks noChangeAspect="1"/>
          </p:cNvPicPr>
          <p:nvPr/>
        </p:nvPicPr>
        <p:blipFill rotWithShape="1">
          <a:blip r:embed="rId2"/>
          <a:srcRect l="2218" t="22662" r="74195" b="65755"/>
          <a:stretch/>
        </p:blipFill>
        <p:spPr>
          <a:xfrm>
            <a:off x="2605560" y="1218234"/>
            <a:ext cx="4931890" cy="1286680"/>
          </a:xfrm>
          <a:prstGeom prst="rect">
            <a:avLst/>
          </a:prstGeom>
          <a:ln>
            <a:solidFill>
              <a:schemeClr val="bg1">
                <a:lumMod val="65000"/>
              </a:schemeClr>
            </a:solidFill>
          </a:ln>
        </p:spPr>
      </p:pic>
      <p:sp>
        <p:nvSpPr>
          <p:cNvPr id="12" name="Footer Placeholder 3">
            <a:extLst>
              <a:ext uri="{FF2B5EF4-FFF2-40B4-BE49-F238E27FC236}">
                <a16:creationId xmlns:a16="http://schemas.microsoft.com/office/drawing/2014/main" id="{BE45BCB0-DCB6-4EFF-9D3C-E545982EEDD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15959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6B472775-E6EA-4E40-AFD8-98AF6C2F3868}"/>
              </a:ext>
            </a:extLst>
          </p:cNvPr>
          <p:cNvCxnSpPr/>
          <p:nvPr/>
        </p:nvCxnSpPr>
        <p:spPr>
          <a:xfrm>
            <a:off x="6498956" y="2395771"/>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D1602-F0FE-4D43-93BF-8B3D61EDFF06}"/>
              </a:ext>
            </a:extLst>
          </p:cNvPr>
          <p:cNvSpPr txBox="1"/>
          <p:nvPr/>
        </p:nvSpPr>
        <p:spPr>
          <a:xfrm>
            <a:off x="1384772" y="5223012"/>
            <a:ext cx="10228366" cy="461665"/>
          </a:xfrm>
          <a:prstGeom prst="rect">
            <a:avLst/>
          </a:prstGeom>
          <a:solidFill>
            <a:srgbClr val="FFFF00"/>
          </a:solidFill>
        </p:spPr>
        <p:txBody>
          <a:bodyPr wrap="square" rtlCol="0">
            <a:spAutoFit/>
          </a:bodyPr>
          <a:lstStyle/>
          <a:p>
            <a:r>
              <a:rPr lang="en-US" sz="2400"/>
              <a:t>[warning] Left over data. Consumed 688 bit(s) with at least 184 bit(s) remaining.</a:t>
            </a:r>
          </a:p>
        </p:txBody>
      </p:sp>
      <p:sp>
        <p:nvSpPr>
          <p:cNvPr id="9" name="Rectangle: Folded Corner 8">
            <a:extLst>
              <a:ext uri="{FF2B5EF4-FFF2-40B4-BE49-F238E27FC236}">
                <a16:creationId xmlns:a16="http://schemas.microsoft.com/office/drawing/2014/main" id="{29FDB6F0-8B42-4A1B-97C2-73018E6ACBF8}"/>
              </a:ext>
            </a:extLst>
          </p:cNvPr>
          <p:cNvSpPr/>
          <p:nvPr/>
        </p:nvSpPr>
        <p:spPr>
          <a:xfrm>
            <a:off x="688392" y="3155757"/>
            <a:ext cx="3718156" cy="126075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repeating-label-message-description-2.dfdl.xsd</a:t>
            </a:r>
          </a:p>
        </p:txBody>
      </p:sp>
      <p:sp>
        <p:nvSpPr>
          <p:cNvPr id="12" name="Rectangle 11">
            <a:extLst>
              <a:ext uri="{FF2B5EF4-FFF2-40B4-BE49-F238E27FC236}">
                <a16:creationId xmlns:a16="http://schemas.microsoft.com/office/drawing/2014/main" id="{C6584BC7-BE23-46C9-B249-62314C7EB180}"/>
              </a:ext>
            </a:extLst>
          </p:cNvPr>
          <p:cNvSpPr/>
          <p:nvPr/>
        </p:nvSpPr>
        <p:spPr>
          <a:xfrm>
            <a:off x="5537924" y="3530413"/>
            <a:ext cx="1756978"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tool</a:t>
            </a:r>
          </a:p>
        </p:txBody>
      </p:sp>
      <p:cxnSp>
        <p:nvCxnSpPr>
          <p:cNvPr id="13" name="Straight Arrow Connector 12">
            <a:extLst>
              <a:ext uri="{FF2B5EF4-FFF2-40B4-BE49-F238E27FC236}">
                <a16:creationId xmlns:a16="http://schemas.microsoft.com/office/drawing/2014/main" id="{56D8BF38-8434-4038-BD1B-76D26387732B}"/>
              </a:ext>
            </a:extLst>
          </p:cNvPr>
          <p:cNvCxnSpPr>
            <a:cxnSpLocks/>
          </p:cNvCxnSpPr>
          <p:nvPr/>
        </p:nvCxnSpPr>
        <p:spPr>
          <a:xfrm rot="16200000">
            <a:off x="4972236" y="3250769"/>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D52A8D-2501-4F7F-B4E6-F8738C794850}"/>
              </a:ext>
            </a:extLst>
          </p:cNvPr>
          <p:cNvCxnSpPr/>
          <p:nvPr/>
        </p:nvCxnSpPr>
        <p:spPr>
          <a:xfrm>
            <a:off x="6498956" y="4041857"/>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C2D028-2C44-4CA6-B555-7C43E73CE0AE}"/>
              </a:ext>
            </a:extLst>
          </p:cNvPr>
          <p:cNvSpPr txBox="1"/>
          <p:nvPr/>
        </p:nvSpPr>
        <p:spPr>
          <a:xfrm>
            <a:off x="6498956" y="2614663"/>
            <a:ext cx="875561" cy="461665"/>
          </a:xfrm>
          <a:prstGeom prst="rect">
            <a:avLst/>
          </a:prstGeom>
          <a:noFill/>
        </p:spPr>
        <p:txBody>
          <a:bodyPr wrap="none" rtlCol="0">
            <a:spAutoFit/>
          </a:bodyPr>
          <a:lstStyle/>
          <a:p>
            <a:r>
              <a:rPr lang="en-US" sz="2400" i="1"/>
              <a:t>parse</a:t>
            </a:r>
          </a:p>
        </p:txBody>
      </p:sp>
      <p:pic>
        <p:nvPicPr>
          <p:cNvPr id="15" name="Picture 14">
            <a:extLst>
              <a:ext uri="{FF2B5EF4-FFF2-40B4-BE49-F238E27FC236}">
                <a16:creationId xmlns:a16="http://schemas.microsoft.com/office/drawing/2014/main" id="{52560E60-A248-4346-A91D-138D2191B09F}"/>
              </a:ext>
            </a:extLst>
          </p:cNvPr>
          <p:cNvPicPr>
            <a:picLocks noChangeAspect="1"/>
          </p:cNvPicPr>
          <p:nvPr/>
        </p:nvPicPr>
        <p:blipFill rotWithShape="1">
          <a:blip r:embed="rId2"/>
          <a:srcRect l="2218" t="22662" r="74195" b="65755"/>
          <a:stretch/>
        </p:blipFill>
        <p:spPr>
          <a:xfrm>
            <a:off x="4033010" y="1063338"/>
            <a:ext cx="4931890" cy="1286680"/>
          </a:xfrm>
          <a:prstGeom prst="rect">
            <a:avLst/>
          </a:prstGeom>
          <a:ln>
            <a:solidFill>
              <a:schemeClr val="bg1">
                <a:lumMod val="65000"/>
              </a:schemeClr>
            </a:solidFill>
          </a:ln>
        </p:spPr>
      </p:pic>
      <p:sp>
        <p:nvSpPr>
          <p:cNvPr id="16" name="Footer Placeholder 3">
            <a:extLst>
              <a:ext uri="{FF2B5EF4-FFF2-40B4-BE49-F238E27FC236}">
                <a16:creationId xmlns:a16="http://schemas.microsoft.com/office/drawing/2014/main" id="{F3B5907C-75F3-4EE9-9604-E0E950B28D1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980258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6B472775-E6EA-4E40-AFD8-98AF6C2F3868}"/>
              </a:ext>
            </a:extLst>
          </p:cNvPr>
          <p:cNvCxnSpPr/>
          <p:nvPr/>
        </p:nvCxnSpPr>
        <p:spPr>
          <a:xfrm>
            <a:off x="6498956" y="2395771"/>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D1602-F0FE-4D43-93BF-8B3D61EDFF06}"/>
              </a:ext>
            </a:extLst>
          </p:cNvPr>
          <p:cNvSpPr txBox="1"/>
          <p:nvPr/>
        </p:nvSpPr>
        <p:spPr>
          <a:xfrm>
            <a:off x="1384772" y="5223012"/>
            <a:ext cx="10228366" cy="461665"/>
          </a:xfrm>
          <a:prstGeom prst="rect">
            <a:avLst/>
          </a:prstGeom>
          <a:solidFill>
            <a:srgbClr val="FFFF00"/>
          </a:solidFill>
        </p:spPr>
        <p:txBody>
          <a:bodyPr wrap="square" rtlCol="0">
            <a:spAutoFit/>
          </a:bodyPr>
          <a:lstStyle/>
          <a:p>
            <a:r>
              <a:rPr lang="en-US" sz="2400"/>
              <a:t>[warning] Left over data. Consumed 688 bit(s) with at least 184 bit(s) remaining.</a:t>
            </a:r>
          </a:p>
        </p:txBody>
      </p:sp>
      <p:sp>
        <p:nvSpPr>
          <p:cNvPr id="9" name="Rectangle: Folded Corner 8">
            <a:extLst>
              <a:ext uri="{FF2B5EF4-FFF2-40B4-BE49-F238E27FC236}">
                <a16:creationId xmlns:a16="http://schemas.microsoft.com/office/drawing/2014/main" id="{29FDB6F0-8B42-4A1B-97C2-73018E6ACBF8}"/>
              </a:ext>
            </a:extLst>
          </p:cNvPr>
          <p:cNvSpPr/>
          <p:nvPr/>
        </p:nvSpPr>
        <p:spPr>
          <a:xfrm>
            <a:off x="688392" y="3155757"/>
            <a:ext cx="3718156" cy="126075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repeating-label-message-description-2.dfdl.xsd</a:t>
            </a:r>
          </a:p>
        </p:txBody>
      </p:sp>
      <p:sp>
        <p:nvSpPr>
          <p:cNvPr id="12" name="Rectangle 11">
            <a:extLst>
              <a:ext uri="{FF2B5EF4-FFF2-40B4-BE49-F238E27FC236}">
                <a16:creationId xmlns:a16="http://schemas.microsoft.com/office/drawing/2014/main" id="{C6584BC7-BE23-46C9-B249-62314C7EB180}"/>
              </a:ext>
            </a:extLst>
          </p:cNvPr>
          <p:cNvSpPr/>
          <p:nvPr/>
        </p:nvSpPr>
        <p:spPr>
          <a:xfrm>
            <a:off x="5537924" y="3530413"/>
            <a:ext cx="1756978"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tool</a:t>
            </a:r>
          </a:p>
        </p:txBody>
      </p:sp>
      <p:cxnSp>
        <p:nvCxnSpPr>
          <p:cNvPr id="13" name="Straight Arrow Connector 12">
            <a:extLst>
              <a:ext uri="{FF2B5EF4-FFF2-40B4-BE49-F238E27FC236}">
                <a16:creationId xmlns:a16="http://schemas.microsoft.com/office/drawing/2014/main" id="{56D8BF38-8434-4038-BD1B-76D26387732B}"/>
              </a:ext>
            </a:extLst>
          </p:cNvPr>
          <p:cNvCxnSpPr>
            <a:cxnSpLocks/>
          </p:cNvCxnSpPr>
          <p:nvPr/>
        </p:nvCxnSpPr>
        <p:spPr>
          <a:xfrm rot="16200000">
            <a:off x="4972236" y="3250769"/>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D52A8D-2501-4F7F-B4E6-F8738C794850}"/>
              </a:ext>
            </a:extLst>
          </p:cNvPr>
          <p:cNvCxnSpPr/>
          <p:nvPr/>
        </p:nvCxnSpPr>
        <p:spPr>
          <a:xfrm>
            <a:off x="6498956" y="4041857"/>
            <a:ext cx="0" cy="1131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C2D028-2C44-4CA6-B555-7C43E73CE0AE}"/>
              </a:ext>
            </a:extLst>
          </p:cNvPr>
          <p:cNvSpPr txBox="1"/>
          <p:nvPr/>
        </p:nvSpPr>
        <p:spPr>
          <a:xfrm>
            <a:off x="6498956" y="2614663"/>
            <a:ext cx="875561" cy="461665"/>
          </a:xfrm>
          <a:prstGeom prst="rect">
            <a:avLst/>
          </a:prstGeom>
          <a:noFill/>
        </p:spPr>
        <p:txBody>
          <a:bodyPr wrap="none" rtlCol="0">
            <a:spAutoFit/>
          </a:bodyPr>
          <a:lstStyle/>
          <a:p>
            <a:r>
              <a:rPr lang="en-US" sz="2400" i="1"/>
              <a:t>parse</a:t>
            </a:r>
          </a:p>
        </p:txBody>
      </p:sp>
      <p:pic>
        <p:nvPicPr>
          <p:cNvPr id="15" name="Picture 14">
            <a:extLst>
              <a:ext uri="{FF2B5EF4-FFF2-40B4-BE49-F238E27FC236}">
                <a16:creationId xmlns:a16="http://schemas.microsoft.com/office/drawing/2014/main" id="{52560E60-A248-4346-A91D-138D2191B09F}"/>
              </a:ext>
            </a:extLst>
          </p:cNvPr>
          <p:cNvPicPr>
            <a:picLocks noChangeAspect="1"/>
          </p:cNvPicPr>
          <p:nvPr/>
        </p:nvPicPr>
        <p:blipFill rotWithShape="1">
          <a:blip r:embed="rId2"/>
          <a:srcRect l="2218" t="22662" r="74195" b="65755"/>
          <a:stretch/>
        </p:blipFill>
        <p:spPr>
          <a:xfrm>
            <a:off x="4033010" y="1063338"/>
            <a:ext cx="4931890" cy="1286680"/>
          </a:xfrm>
          <a:prstGeom prst="rect">
            <a:avLst/>
          </a:prstGeom>
          <a:ln>
            <a:solidFill>
              <a:schemeClr val="bg1">
                <a:lumMod val="65000"/>
              </a:schemeClr>
            </a:solidFill>
          </a:ln>
        </p:spPr>
      </p:pic>
      <p:sp>
        <p:nvSpPr>
          <p:cNvPr id="3" name="Rectangle 2">
            <a:extLst>
              <a:ext uri="{FF2B5EF4-FFF2-40B4-BE49-F238E27FC236}">
                <a16:creationId xmlns:a16="http://schemas.microsoft.com/office/drawing/2014/main" id="{59C3854A-4834-4DA7-8D83-7D0FAFEB3C59}"/>
              </a:ext>
            </a:extLst>
          </p:cNvPr>
          <p:cNvSpPr/>
          <p:nvPr/>
        </p:nvSpPr>
        <p:spPr>
          <a:xfrm>
            <a:off x="8772041" y="5223012"/>
            <a:ext cx="1224366" cy="461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CAFEAE-DA85-4F95-B56D-60F91307CD19}"/>
              </a:ext>
            </a:extLst>
          </p:cNvPr>
          <p:cNvSpPr/>
          <p:nvPr/>
        </p:nvSpPr>
        <p:spPr>
          <a:xfrm>
            <a:off x="4406548" y="1921790"/>
            <a:ext cx="2888354" cy="248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905968A-F231-4A1B-942E-89ADDE9885ED}"/>
              </a:ext>
            </a:extLst>
          </p:cNvPr>
          <p:cNvCxnSpPr>
            <a:stCxn id="3" idx="0"/>
          </p:cNvCxnSpPr>
          <p:nvPr/>
        </p:nvCxnSpPr>
        <p:spPr>
          <a:xfrm flipH="1" flipV="1">
            <a:off x="7294902" y="2170371"/>
            <a:ext cx="2089322" cy="305264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DE4FE47-574F-4B93-8AC0-B494050ABDAC}"/>
              </a:ext>
            </a:extLst>
          </p:cNvPr>
          <p:cNvSpPr txBox="1"/>
          <p:nvPr/>
        </p:nvSpPr>
        <p:spPr>
          <a:xfrm>
            <a:off x="8224706" y="2971091"/>
            <a:ext cx="2681696" cy="369332"/>
          </a:xfrm>
          <a:prstGeom prst="rect">
            <a:avLst/>
          </a:prstGeom>
          <a:solidFill>
            <a:schemeClr val="bg1">
              <a:lumMod val="85000"/>
            </a:schemeClr>
          </a:solidFill>
        </p:spPr>
        <p:txBody>
          <a:bodyPr wrap="none" rtlCol="0">
            <a:spAutoFit/>
          </a:bodyPr>
          <a:lstStyle/>
          <a:p>
            <a:r>
              <a:rPr lang="en-US"/>
              <a:t>This data is not consumed.</a:t>
            </a:r>
          </a:p>
        </p:txBody>
      </p:sp>
      <p:sp>
        <p:nvSpPr>
          <p:cNvPr id="16" name="Footer Placeholder 3">
            <a:extLst>
              <a:ext uri="{FF2B5EF4-FFF2-40B4-BE49-F238E27FC236}">
                <a16:creationId xmlns:a16="http://schemas.microsoft.com/office/drawing/2014/main" id="{E56F7B3B-D467-4652-B5F7-051AFD55B58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681809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7618-B997-4709-94A9-3A803690B6AE}"/>
              </a:ext>
            </a:extLst>
          </p:cNvPr>
          <p:cNvSpPr>
            <a:spLocks noGrp="1"/>
          </p:cNvSpPr>
          <p:nvPr>
            <p:ph type="title"/>
          </p:nvPr>
        </p:nvSpPr>
        <p:spPr/>
        <p:txBody>
          <a:bodyPr/>
          <a:lstStyle/>
          <a:p>
            <a:r>
              <a:rPr lang="en-US"/>
              <a:t>Here’s how to make the DFDL schema work without a final terminator</a:t>
            </a:r>
          </a:p>
        </p:txBody>
      </p:sp>
      <p:sp>
        <p:nvSpPr>
          <p:cNvPr id="4" name="Rectangle 3">
            <a:extLst>
              <a:ext uri="{FF2B5EF4-FFF2-40B4-BE49-F238E27FC236}">
                <a16:creationId xmlns:a16="http://schemas.microsoft.com/office/drawing/2014/main" id="{5E7129D0-02E4-447B-A6B2-0E14D15D04DC}"/>
              </a:ext>
            </a:extLst>
          </p:cNvPr>
          <p:cNvSpPr/>
          <p:nvPr/>
        </p:nvSpPr>
        <p:spPr>
          <a:xfrm>
            <a:off x="369376" y="2788078"/>
            <a:ext cx="11453248" cy="3539430"/>
          </a:xfrm>
          <a:prstGeom prst="rect">
            <a:avLst/>
          </a:prstGeom>
          <a:ln>
            <a:solidFill>
              <a:schemeClr val="bg1">
                <a:lumMod val="65000"/>
              </a:schemeClr>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"repeating-label-message"</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"row"</a:t>
            </a:r>
            <a:r>
              <a:rPr lang="en-US" sz="1600">
                <a:solidFill>
                  <a:srgbClr val="F5844C"/>
                </a:solidFill>
                <a:highlight>
                  <a:srgbClr val="FFFFFF"/>
                </a:highlight>
              </a:rPr>
              <a:t> maxOccurs</a:t>
            </a:r>
            <a:r>
              <a:rPr lang="en-US" sz="1600">
                <a:solidFill>
                  <a:srgbClr val="FF8040"/>
                </a:solidFill>
                <a:highlight>
                  <a:srgbClr val="FFFFFF"/>
                </a:highlight>
              </a:rPr>
              <a:t>=</a:t>
            </a:r>
            <a:r>
              <a:rPr lang="en-US" sz="1600">
                <a:solidFill>
                  <a:srgbClr val="993300"/>
                </a:solidFill>
                <a:highlight>
                  <a:srgbClr val="FFFFFF"/>
                </a:highlight>
              </a:rPr>
              <a:t>"unbounded"</a:t>
            </a:r>
            <a:r>
              <a:rPr lang="en-US" sz="1600">
                <a:solidFill>
                  <a:srgbClr val="F5844C"/>
                </a:solidFill>
                <a:highlight>
                  <a:srgbClr val="FFFFFF"/>
                </a:highlight>
              </a:rPr>
              <a:t> dfdl:terminator</a:t>
            </a:r>
            <a:r>
              <a:rPr lang="en-US" sz="1600">
                <a:solidFill>
                  <a:srgbClr val="FF8040"/>
                </a:solidFill>
                <a:highlight>
                  <a:srgbClr val="FFFFFF"/>
                </a:highlight>
              </a:rPr>
              <a:t>=</a:t>
            </a:r>
            <a:r>
              <a:rPr lang="en-US" sz="1600">
                <a:solidFill>
                  <a:srgbClr val="993300"/>
                </a:solidFill>
                <a:highlight>
                  <a:srgbClr val="FFFFFF"/>
                </a:highlight>
              </a:rPr>
              <a:t>"%NL;“</a:t>
            </a:r>
            <a:r>
              <a:rPr lang="en-US" sz="1600">
                <a:solidFill>
                  <a:srgbClr val="F5844C"/>
                </a:solidFill>
                <a:highlight>
                  <a:srgbClr val="FFFFFF"/>
                </a:highlight>
              </a:rPr>
              <a:t> </a:t>
            </a:r>
            <a:r>
              <a:rPr lang="en-US" sz="1600">
                <a:solidFill>
                  <a:srgbClr val="F5844C"/>
                </a:solidFill>
                <a:highlight>
                  <a:srgbClr val="FFFF00"/>
                </a:highlight>
              </a:rPr>
              <a:t>dfdl:documentFinalTerminatorCanBeMissing</a:t>
            </a:r>
            <a:r>
              <a:rPr lang="en-US" sz="1600">
                <a:solidFill>
                  <a:srgbClr val="FF8040"/>
                </a:solidFill>
                <a:highlight>
                  <a:srgbClr val="FFFF00"/>
                </a:highlight>
              </a:rPr>
              <a:t>=</a:t>
            </a:r>
            <a:r>
              <a:rPr lang="en-US" sz="1600">
                <a:solidFill>
                  <a:srgbClr val="993300"/>
                </a:solidFill>
                <a:highlight>
                  <a:srgbClr val="FFFF00"/>
                </a:highlight>
              </a:rPr>
              <a:t>"yes"</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dfdl:separator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dfdl:separatorPosition</a:t>
            </a:r>
            <a:r>
              <a:rPr lang="en-US" sz="1600">
                <a:solidFill>
                  <a:srgbClr val="FF8040"/>
                </a:solidFill>
                <a:highlight>
                  <a:srgbClr val="FFFFFF"/>
                </a:highlight>
              </a:rPr>
              <a:t>=</a:t>
            </a:r>
            <a:r>
              <a:rPr lang="en-US" sz="1600">
                <a:solidFill>
                  <a:srgbClr val="993300"/>
                </a:solidFill>
                <a:highlight>
                  <a:srgbClr val="FFFFFF"/>
                </a:highlight>
              </a:rPr>
              <a:t>"infix"</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"label"</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"message"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5" name="Speech Bubble: Rectangle 4">
            <a:extLst>
              <a:ext uri="{FF2B5EF4-FFF2-40B4-BE49-F238E27FC236}">
                <a16:creationId xmlns:a16="http://schemas.microsoft.com/office/drawing/2014/main" id="{6D994049-3B4F-4CEA-98B4-3A0451665C7A}"/>
              </a:ext>
            </a:extLst>
          </p:cNvPr>
          <p:cNvSpPr/>
          <p:nvPr/>
        </p:nvSpPr>
        <p:spPr>
          <a:xfrm>
            <a:off x="9376475" y="1255364"/>
            <a:ext cx="2650210" cy="905236"/>
          </a:xfrm>
          <a:prstGeom prst="wedgeRectCallout">
            <a:avLst>
              <a:gd name="adj1" fmla="val -79897"/>
              <a:gd name="adj2" fmla="val 196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final terminator may be missing</a:t>
            </a:r>
          </a:p>
        </p:txBody>
      </p:sp>
      <p:sp>
        <p:nvSpPr>
          <p:cNvPr id="6" name="TextBox 5">
            <a:extLst>
              <a:ext uri="{FF2B5EF4-FFF2-40B4-BE49-F238E27FC236}">
                <a16:creationId xmlns:a16="http://schemas.microsoft.com/office/drawing/2014/main" id="{0B6C9F62-FFE6-4E2F-816A-3F86C75D56D5}"/>
              </a:ext>
            </a:extLst>
          </p:cNvPr>
          <p:cNvSpPr txBox="1"/>
          <p:nvPr/>
        </p:nvSpPr>
        <p:spPr>
          <a:xfrm>
            <a:off x="5282618" y="5187137"/>
            <a:ext cx="5008257" cy="1077218"/>
          </a:xfrm>
          <a:prstGeom prst="rect">
            <a:avLst/>
          </a:prstGeom>
          <a:solidFill>
            <a:srgbClr val="FF0000"/>
          </a:solidFill>
        </p:spPr>
        <p:txBody>
          <a:bodyPr wrap="square" rtlCol="0">
            <a:spAutoFit/>
          </a:bodyPr>
          <a:lstStyle/>
          <a:p>
            <a:r>
              <a:rPr lang="en-US" sz="1600" b="1">
                <a:solidFill>
                  <a:schemeClr val="bg1"/>
                </a:solidFill>
              </a:rPr>
              <a:t>At the time of writing this tutorial, Daffodil has not yet implemented documentFinatTerminatorCanBeMissing.</a:t>
            </a:r>
          </a:p>
          <a:p>
            <a:r>
              <a:rPr lang="en-US" sz="1600" b="1">
                <a:solidFill>
                  <a:schemeClr val="bg1"/>
                </a:solidFill>
              </a:rPr>
              <a:t>However, there is a workaround. See the section titled </a:t>
            </a:r>
            <a:r>
              <a:rPr lang="en-US" sz="1600" b="1">
                <a:solidFill>
                  <a:schemeClr val="bg1"/>
                </a:solidFill>
                <a:hlinkClick r:id="rId2" action="ppaction://hlinksldjump"/>
              </a:rPr>
              <a:t>Ambiguity in unparsing</a:t>
            </a:r>
            <a:r>
              <a:rPr lang="en-US" sz="1600" b="1">
                <a:solidFill>
                  <a:schemeClr val="bg1"/>
                </a:solidFill>
              </a:rPr>
              <a:t>.</a:t>
            </a:r>
          </a:p>
        </p:txBody>
      </p:sp>
      <p:sp>
        <p:nvSpPr>
          <p:cNvPr id="7" name="Footer Placeholder 3">
            <a:extLst>
              <a:ext uri="{FF2B5EF4-FFF2-40B4-BE49-F238E27FC236}">
                <a16:creationId xmlns:a16="http://schemas.microsoft.com/office/drawing/2014/main" id="{6F9CE6AC-7D76-4DE5-BFAB-F72454736A7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08247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E1C4-E16C-4848-A5EB-F48285F06C42}"/>
              </a:ext>
            </a:extLst>
          </p:cNvPr>
          <p:cNvSpPr>
            <a:spLocks noGrp="1"/>
          </p:cNvSpPr>
          <p:nvPr>
            <p:ph type="title"/>
          </p:nvPr>
        </p:nvSpPr>
        <p:spPr/>
        <p:txBody>
          <a:bodyPr/>
          <a:lstStyle/>
          <a:p>
            <a:r>
              <a:rPr lang="en-US"/>
              <a:t>Lab #2</a:t>
            </a:r>
          </a:p>
        </p:txBody>
      </p:sp>
      <p:sp>
        <p:nvSpPr>
          <p:cNvPr id="3" name="Content Placeholder 2">
            <a:extLst>
              <a:ext uri="{FF2B5EF4-FFF2-40B4-BE49-F238E27FC236}">
                <a16:creationId xmlns:a16="http://schemas.microsoft.com/office/drawing/2014/main" id="{58F1E416-F294-456F-83C0-0250147482A9}"/>
              </a:ext>
            </a:extLst>
          </p:cNvPr>
          <p:cNvSpPr>
            <a:spLocks noGrp="1"/>
          </p:cNvSpPr>
          <p:nvPr>
            <p:ph idx="1"/>
          </p:nvPr>
        </p:nvSpPr>
        <p:spPr/>
        <p:txBody>
          <a:bodyPr/>
          <a:lstStyle/>
          <a:p>
            <a:pPr>
              <a:lnSpc>
                <a:spcPts val="3000"/>
              </a:lnSpc>
              <a:spcAft>
                <a:spcPts val="1200"/>
              </a:spcAft>
            </a:pPr>
            <a:r>
              <a:rPr lang="en-US"/>
              <a:t>For description #1 (separator is infix between rows), modify the input data to break parsing. Of course, one way to break parsing is to add a newline at the end of the file. Find another way to break it.</a:t>
            </a:r>
          </a:p>
          <a:p>
            <a:pPr>
              <a:lnSpc>
                <a:spcPts val="3000"/>
              </a:lnSpc>
            </a:pPr>
            <a:r>
              <a:rPr lang="en-US"/>
              <a:t>What do I mean by “break parsing”?</a:t>
            </a:r>
          </a:p>
          <a:p>
            <a:pPr lvl="1">
              <a:lnSpc>
                <a:spcPts val="3000"/>
              </a:lnSpc>
            </a:pPr>
            <a:r>
              <a:rPr lang="en-US"/>
              <a:t>When parsed, the generated XML is not the desired output, or</a:t>
            </a:r>
          </a:p>
          <a:p>
            <a:pPr lvl="1">
              <a:lnSpc>
                <a:spcPts val="3000"/>
              </a:lnSpc>
            </a:pPr>
            <a:r>
              <a:rPr lang="en-US"/>
              <a:t>The DFDL tool outputs a warning or error.</a:t>
            </a:r>
          </a:p>
        </p:txBody>
      </p:sp>
      <p:sp>
        <p:nvSpPr>
          <p:cNvPr id="4" name="Footer Placeholder 3">
            <a:extLst>
              <a:ext uri="{FF2B5EF4-FFF2-40B4-BE49-F238E27FC236}">
                <a16:creationId xmlns:a16="http://schemas.microsoft.com/office/drawing/2014/main" id="{6631652A-9D4D-4CE4-B7B7-E80A1B8446D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259497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935-E526-4E4B-9A6B-BEA13EB5340F}"/>
              </a:ext>
            </a:extLst>
          </p:cNvPr>
          <p:cNvSpPr>
            <a:spLocks noGrp="1"/>
          </p:cNvSpPr>
          <p:nvPr>
            <p:ph type="title"/>
          </p:nvPr>
        </p:nvSpPr>
        <p:spPr/>
        <p:txBody>
          <a:bodyPr/>
          <a:lstStyle/>
          <a:p>
            <a:r>
              <a:rPr lang="en-US"/>
              <a:t>First, check that everything is working properly</a:t>
            </a:r>
          </a:p>
        </p:txBody>
      </p:sp>
      <p:sp>
        <p:nvSpPr>
          <p:cNvPr id="3" name="Content Placeholder 2">
            <a:extLst>
              <a:ext uri="{FF2B5EF4-FFF2-40B4-BE49-F238E27FC236}">
                <a16:creationId xmlns:a16="http://schemas.microsoft.com/office/drawing/2014/main" id="{08C3994F-267F-4149-9052-CEECCC6739BA}"/>
              </a:ext>
            </a:extLst>
          </p:cNvPr>
          <p:cNvSpPr>
            <a:spLocks noGrp="1"/>
          </p:cNvSpPr>
          <p:nvPr>
            <p:ph idx="1"/>
          </p:nvPr>
        </p:nvSpPr>
        <p:spPr>
          <a:xfrm>
            <a:off x="616449" y="1371601"/>
            <a:ext cx="11236720" cy="534691"/>
          </a:xfrm>
        </p:spPr>
        <p:txBody>
          <a:bodyPr/>
          <a:lstStyle/>
          <a:p>
            <a:r>
              <a:rPr lang="en-US"/>
              <a:t>Go to the labs folder. Then go to the lab02 folder. </a:t>
            </a:r>
          </a:p>
        </p:txBody>
      </p:sp>
      <p:sp>
        <p:nvSpPr>
          <p:cNvPr id="4" name="Footer Placeholder 3">
            <a:extLst>
              <a:ext uri="{FF2B5EF4-FFF2-40B4-BE49-F238E27FC236}">
                <a16:creationId xmlns:a16="http://schemas.microsoft.com/office/drawing/2014/main" id="{41A0ECFA-ACD9-4E06-8BF9-58AAA9578B2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8" name="TextBox 7">
            <a:extLst>
              <a:ext uri="{FF2B5EF4-FFF2-40B4-BE49-F238E27FC236}">
                <a16:creationId xmlns:a16="http://schemas.microsoft.com/office/drawing/2014/main" id="{AE43C93E-F615-46E7-B174-2DCF29EAAFA8}"/>
              </a:ext>
            </a:extLst>
          </p:cNvPr>
          <p:cNvSpPr txBox="1"/>
          <p:nvPr/>
        </p:nvSpPr>
        <p:spPr>
          <a:xfrm>
            <a:off x="7610102" y="3732073"/>
            <a:ext cx="4243067" cy="1754326"/>
          </a:xfrm>
          <a:prstGeom prst="rect">
            <a:avLst/>
          </a:prstGeom>
          <a:solidFill>
            <a:schemeClr val="bg1">
              <a:lumMod val="95000"/>
            </a:schemeClr>
          </a:solidFill>
          <a:ln>
            <a:solidFill>
              <a:schemeClr val="tx1"/>
            </a:solidFill>
          </a:ln>
        </p:spPr>
        <p:txBody>
          <a:bodyPr wrap="square" rtlCol="0">
            <a:spAutoFit/>
          </a:bodyPr>
          <a:lstStyle/>
          <a:p>
            <a:r>
              <a:rPr lang="en-US"/>
              <a:t>Open a command window in the lab02 folder, and then type </a:t>
            </a:r>
            <a:r>
              <a:rPr lang="en-US">
                <a:latin typeface="Courier New" panose="02070309020205020404" pitchFamily="49" charset="0"/>
                <a:cs typeface="Courier New" panose="02070309020205020404" pitchFamily="49" charset="0"/>
              </a:rPr>
              <a:t>run</a:t>
            </a:r>
            <a:r>
              <a:rPr lang="en-US"/>
              <a:t> at the command prompt. You should see the input file (in the input folder) parsed using the DFDL schema. The output folder contains the results.</a:t>
            </a:r>
          </a:p>
        </p:txBody>
      </p:sp>
      <p:pic>
        <p:nvPicPr>
          <p:cNvPr id="6" name="Picture 5">
            <a:extLst>
              <a:ext uri="{FF2B5EF4-FFF2-40B4-BE49-F238E27FC236}">
                <a16:creationId xmlns:a16="http://schemas.microsoft.com/office/drawing/2014/main" id="{BEEF2E3F-C100-4A86-832C-4440B21E55D5}"/>
              </a:ext>
            </a:extLst>
          </p:cNvPr>
          <p:cNvPicPr>
            <a:picLocks noChangeAspect="1"/>
          </p:cNvPicPr>
          <p:nvPr/>
        </p:nvPicPr>
        <p:blipFill rotWithShape="1">
          <a:blip r:embed="rId2"/>
          <a:srcRect l="20720" t="26490" r="55127" b="44557"/>
          <a:stretch/>
        </p:blipFill>
        <p:spPr>
          <a:xfrm>
            <a:off x="1029789" y="2141365"/>
            <a:ext cx="5305289" cy="3378628"/>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BF0EC98C-DF4C-460D-A1CB-3AD119259613}"/>
              </a:ext>
            </a:extLst>
          </p:cNvPr>
          <p:cNvCxnSpPr>
            <a:cxnSpLocks/>
          </p:cNvCxnSpPr>
          <p:nvPr/>
        </p:nvCxnSpPr>
        <p:spPr>
          <a:xfrm flipH="1">
            <a:off x="6169617" y="4563727"/>
            <a:ext cx="14404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2379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8CE6C5-6E5D-4430-9DA7-5B1BA959D18F}"/>
              </a:ext>
            </a:extLst>
          </p:cNvPr>
          <p:cNvPicPr>
            <a:picLocks noChangeAspect="1"/>
          </p:cNvPicPr>
          <p:nvPr/>
        </p:nvPicPr>
        <p:blipFill rotWithShape="1">
          <a:blip r:embed="rId2"/>
          <a:srcRect l="20720" t="26490" r="55127" b="44557"/>
          <a:stretch/>
        </p:blipFill>
        <p:spPr>
          <a:xfrm>
            <a:off x="1029789" y="2141365"/>
            <a:ext cx="5305289" cy="3378628"/>
          </a:xfrm>
          <a:prstGeom prst="rect">
            <a:avLst/>
          </a:prstGeom>
          <a:ln>
            <a:solidFill>
              <a:schemeClr val="tx1"/>
            </a:solidFill>
          </a:ln>
        </p:spPr>
      </p:pic>
      <p:sp>
        <p:nvSpPr>
          <p:cNvPr id="2" name="Title 1">
            <a:extLst>
              <a:ext uri="{FF2B5EF4-FFF2-40B4-BE49-F238E27FC236}">
                <a16:creationId xmlns:a16="http://schemas.microsoft.com/office/drawing/2014/main" id="{4F466935-E526-4E4B-9A6B-BEA13EB5340F}"/>
              </a:ext>
            </a:extLst>
          </p:cNvPr>
          <p:cNvSpPr>
            <a:spLocks noGrp="1"/>
          </p:cNvSpPr>
          <p:nvPr>
            <p:ph type="title"/>
          </p:nvPr>
        </p:nvSpPr>
        <p:spPr/>
        <p:txBody>
          <a:bodyPr/>
          <a:lstStyle/>
          <a:p>
            <a:r>
              <a:rPr lang="en-US"/>
              <a:t>Tweak the input file</a:t>
            </a:r>
          </a:p>
        </p:txBody>
      </p:sp>
      <p:sp>
        <p:nvSpPr>
          <p:cNvPr id="3" name="Content Placeholder 2">
            <a:extLst>
              <a:ext uri="{FF2B5EF4-FFF2-40B4-BE49-F238E27FC236}">
                <a16:creationId xmlns:a16="http://schemas.microsoft.com/office/drawing/2014/main" id="{08C3994F-267F-4149-9052-CEECCC6739BA}"/>
              </a:ext>
            </a:extLst>
          </p:cNvPr>
          <p:cNvSpPr>
            <a:spLocks noGrp="1"/>
          </p:cNvSpPr>
          <p:nvPr>
            <p:ph idx="1"/>
          </p:nvPr>
        </p:nvSpPr>
        <p:spPr>
          <a:xfrm>
            <a:off x="616449" y="1371601"/>
            <a:ext cx="11236720" cy="534691"/>
          </a:xfrm>
        </p:spPr>
        <p:txBody>
          <a:bodyPr/>
          <a:lstStyle/>
          <a:p>
            <a:r>
              <a:rPr lang="en-US"/>
              <a:t>Look at the file in the input folder. Tweak it, then do the </a:t>
            </a:r>
            <a:r>
              <a:rPr lang="en-US">
                <a:latin typeface="Courier New" panose="02070309020205020404" pitchFamily="49" charset="0"/>
                <a:cs typeface="Courier New" panose="02070309020205020404" pitchFamily="49" charset="0"/>
              </a:rPr>
              <a:t>run</a:t>
            </a:r>
            <a:r>
              <a:rPr lang="en-US"/>
              <a:t> command.</a:t>
            </a:r>
          </a:p>
        </p:txBody>
      </p:sp>
      <p:sp>
        <p:nvSpPr>
          <p:cNvPr id="4" name="Footer Placeholder 3">
            <a:extLst>
              <a:ext uri="{FF2B5EF4-FFF2-40B4-BE49-F238E27FC236}">
                <a16:creationId xmlns:a16="http://schemas.microsoft.com/office/drawing/2014/main" id="{41A0ECFA-ACD9-4E06-8BF9-58AAA9578B2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cxnSp>
        <p:nvCxnSpPr>
          <p:cNvPr id="7" name="Straight Arrow Connector 6">
            <a:extLst>
              <a:ext uri="{FF2B5EF4-FFF2-40B4-BE49-F238E27FC236}">
                <a16:creationId xmlns:a16="http://schemas.microsoft.com/office/drawing/2014/main" id="{BF0EC98C-DF4C-460D-A1CB-3AD119259613}"/>
              </a:ext>
            </a:extLst>
          </p:cNvPr>
          <p:cNvCxnSpPr>
            <a:cxnSpLocks/>
          </p:cNvCxnSpPr>
          <p:nvPr/>
        </p:nvCxnSpPr>
        <p:spPr>
          <a:xfrm flipH="1">
            <a:off x="1937289" y="3475495"/>
            <a:ext cx="47183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43C93E-F615-46E7-B174-2DCF29EAAFA8}"/>
              </a:ext>
            </a:extLst>
          </p:cNvPr>
          <p:cNvSpPr txBox="1"/>
          <p:nvPr/>
        </p:nvSpPr>
        <p:spPr>
          <a:xfrm>
            <a:off x="6655674" y="3270175"/>
            <a:ext cx="2271351" cy="369332"/>
          </a:xfrm>
          <a:prstGeom prst="rect">
            <a:avLst/>
          </a:prstGeom>
          <a:solidFill>
            <a:schemeClr val="bg1">
              <a:lumMod val="95000"/>
            </a:schemeClr>
          </a:solidFill>
          <a:ln>
            <a:solidFill>
              <a:schemeClr val="tx1"/>
            </a:solidFill>
          </a:ln>
        </p:spPr>
        <p:txBody>
          <a:bodyPr wrap="square" rtlCol="0">
            <a:spAutoFit/>
          </a:bodyPr>
          <a:lstStyle/>
          <a:p>
            <a:r>
              <a:rPr lang="en-US"/>
              <a:t>Tweak the file in here.</a:t>
            </a:r>
          </a:p>
        </p:txBody>
      </p:sp>
    </p:spTree>
    <p:extLst>
      <p:ext uri="{BB962C8B-B14F-4D97-AF65-F5344CB8AC3E}">
        <p14:creationId xmlns:p14="http://schemas.microsoft.com/office/powerpoint/2010/main" val="425249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13C1-1C52-4041-95DF-A5575F792D77}"/>
              </a:ext>
            </a:extLst>
          </p:cNvPr>
          <p:cNvSpPr>
            <a:spLocks noGrp="1"/>
          </p:cNvSpPr>
          <p:nvPr>
            <p:ph type="title"/>
          </p:nvPr>
        </p:nvSpPr>
        <p:spPr/>
        <p:txBody>
          <a:bodyPr/>
          <a:lstStyle/>
          <a:p>
            <a:r>
              <a:rPr lang="en-US"/>
              <a:t>DFDL processor = universal parser</a:t>
            </a:r>
          </a:p>
        </p:txBody>
      </p:sp>
      <p:sp>
        <p:nvSpPr>
          <p:cNvPr id="4" name="Footer Placeholder 3">
            <a:extLst>
              <a:ext uri="{FF2B5EF4-FFF2-40B4-BE49-F238E27FC236}">
                <a16:creationId xmlns:a16="http://schemas.microsoft.com/office/drawing/2014/main" id="{DCAC9AFD-64EF-4418-94AD-6C94D2C1D9B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E74DC62A-EBAE-4539-9BEE-92D121B8D056}"/>
              </a:ext>
            </a:extLst>
          </p:cNvPr>
          <p:cNvSpPr/>
          <p:nvPr/>
        </p:nvSpPr>
        <p:spPr>
          <a:xfrm>
            <a:off x="1022892" y="2262861"/>
            <a:ext cx="2065764" cy="101252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Any binary</a:t>
            </a:r>
          </a:p>
          <a:p>
            <a:pPr algn="ctr"/>
            <a:r>
              <a:rPr lang="en-US" sz="2400" b="1">
                <a:solidFill>
                  <a:schemeClr val="tx1"/>
                </a:solidFill>
              </a:rPr>
              <a:t>data</a:t>
            </a:r>
          </a:p>
        </p:txBody>
      </p:sp>
      <p:sp>
        <p:nvSpPr>
          <p:cNvPr id="6" name="Rectangle 5">
            <a:extLst>
              <a:ext uri="{FF2B5EF4-FFF2-40B4-BE49-F238E27FC236}">
                <a16:creationId xmlns:a16="http://schemas.microsoft.com/office/drawing/2014/main" id="{D0EBB53F-2CC4-4D71-A4F3-DF91EC7BFF20}"/>
              </a:ext>
            </a:extLst>
          </p:cNvPr>
          <p:cNvSpPr/>
          <p:nvPr/>
        </p:nvSpPr>
        <p:spPr>
          <a:xfrm>
            <a:off x="4152453" y="3064791"/>
            <a:ext cx="2065764" cy="750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processor</a:t>
            </a:r>
          </a:p>
        </p:txBody>
      </p:sp>
      <p:sp>
        <p:nvSpPr>
          <p:cNvPr id="8" name="Rectangle: Folded Corner 7">
            <a:extLst>
              <a:ext uri="{FF2B5EF4-FFF2-40B4-BE49-F238E27FC236}">
                <a16:creationId xmlns:a16="http://schemas.microsoft.com/office/drawing/2014/main" id="{B2B8F13E-D61B-4689-8B1C-BB0F710745FB}"/>
              </a:ext>
            </a:extLst>
          </p:cNvPr>
          <p:cNvSpPr/>
          <p:nvPr/>
        </p:nvSpPr>
        <p:spPr>
          <a:xfrm>
            <a:off x="1022892" y="3684722"/>
            <a:ext cx="2065764" cy="101252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Any text</a:t>
            </a:r>
          </a:p>
          <a:p>
            <a:pPr algn="ctr"/>
            <a:r>
              <a:rPr lang="en-US" sz="2400" b="1">
                <a:solidFill>
                  <a:schemeClr val="tx1"/>
                </a:solidFill>
              </a:rPr>
              <a:t>data</a:t>
            </a:r>
          </a:p>
        </p:txBody>
      </p:sp>
      <p:cxnSp>
        <p:nvCxnSpPr>
          <p:cNvPr id="10" name="Straight Arrow Connector 9">
            <a:extLst>
              <a:ext uri="{FF2B5EF4-FFF2-40B4-BE49-F238E27FC236}">
                <a16:creationId xmlns:a16="http://schemas.microsoft.com/office/drawing/2014/main" id="{0DC22BB1-F487-4C7D-85F1-4F4EE1E87C7C}"/>
              </a:ext>
            </a:extLst>
          </p:cNvPr>
          <p:cNvCxnSpPr>
            <a:stCxn id="5" idx="3"/>
          </p:cNvCxnSpPr>
          <p:nvPr/>
        </p:nvCxnSpPr>
        <p:spPr>
          <a:xfrm>
            <a:off x="3088656" y="2769125"/>
            <a:ext cx="1048298" cy="506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FE8286-A4F2-4C3E-8A05-FD497C42CAD4}"/>
              </a:ext>
            </a:extLst>
          </p:cNvPr>
          <p:cNvCxnSpPr>
            <a:stCxn id="8" idx="3"/>
          </p:cNvCxnSpPr>
          <p:nvPr/>
        </p:nvCxnSpPr>
        <p:spPr>
          <a:xfrm flipV="1">
            <a:off x="3088656" y="3569856"/>
            <a:ext cx="1048298" cy="621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8ABC33-0AF7-4164-A79E-CE52EE417DFC}"/>
              </a:ext>
            </a:extLst>
          </p:cNvPr>
          <p:cNvCxnSpPr>
            <a:cxnSpLocks/>
            <a:stCxn id="6" idx="3"/>
          </p:cNvCxnSpPr>
          <p:nvPr/>
        </p:nvCxnSpPr>
        <p:spPr>
          <a:xfrm flipV="1">
            <a:off x="6218217" y="3429000"/>
            <a:ext cx="11434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39">
            <a:extLst>
              <a:ext uri="{FF2B5EF4-FFF2-40B4-BE49-F238E27FC236}">
                <a16:creationId xmlns:a16="http://schemas.microsoft.com/office/drawing/2014/main" id="{144F34E3-7A53-4855-95FD-2B3942434ABF}"/>
              </a:ext>
            </a:extLst>
          </p:cNvPr>
          <p:cNvGrpSpPr>
            <a:grpSpLocks/>
          </p:cNvGrpSpPr>
          <p:nvPr/>
        </p:nvGrpSpPr>
        <p:grpSpPr bwMode="auto">
          <a:xfrm>
            <a:off x="7471478" y="1828665"/>
            <a:ext cx="1058862" cy="1262062"/>
            <a:chOff x="1045" y="1113"/>
            <a:chExt cx="667" cy="795"/>
          </a:xfrm>
        </p:grpSpPr>
        <p:sp>
          <p:nvSpPr>
            <p:cNvPr id="13" name="Freeform 13">
              <a:extLst>
                <a:ext uri="{FF2B5EF4-FFF2-40B4-BE49-F238E27FC236}">
                  <a16:creationId xmlns:a16="http://schemas.microsoft.com/office/drawing/2014/main" id="{788284D5-E238-4A7E-83BB-AEA4FF6B7A50}"/>
                </a:ext>
              </a:extLst>
            </p:cNvPr>
            <p:cNvSpPr>
              <a:spLocks/>
            </p:cNvSpPr>
            <p:nvPr/>
          </p:nvSpPr>
          <p:spPr bwMode="auto">
            <a:xfrm>
              <a:off x="1502" y="1113"/>
              <a:ext cx="210" cy="683"/>
            </a:xfrm>
            <a:custGeom>
              <a:avLst/>
              <a:gdLst>
                <a:gd name="T0" fmla="*/ 45 w 216"/>
                <a:gd name="T1" fmla="*/ 0 h 660"/>
                <a:gd name="T2" fmla="*/ 73 w 216"/>
                <a:gd name="T3" fmla="*/ 192 h 660"/>
                <a:gd name="T4" fmla="*/ 152 w 216"/>
                <a:gd name="T5" fmla="*/ 197 h 660"/>
                <a:gd name="T6" fmla="*/ 203 w 216"/>
                <a:gd name="T7" fmla="*/ 203 h 660"/>
                <a:gd name="T8" fmla="*/ 203 w 216"/>
                <a:gd name="T9" fmla="*/ 395 h 660"/>
                <a:gd name="T10" fmla="*/ 186 w 216"/>
                <a:gd name="T11" fmla="*/ 400 h 660"/>
                <a:gd name="T12" fmla="*/ 96 w 216"/>
                <a:gd name="T13" fmla="*/ 406 h 660"/>
                <a:gd name="T14" fmla="*/ 17 w 216"/>
                <a:gd name="T15" fmla="*/ 434 h 660"/>
                <a:gd name="T16" fmla="*/ 22 w 216"/>
                <a:gd name="T17" fmla="*/ 592 h 660"/>
                <a:gd name="T18" fmla="*/ 11 w 216"/>
                <a:gd name="T19"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660">
                  <a:moveTo>
                    <a:pt x="45" y="0"/>
                  </a:moveTo>
                  <a:cubicBezTo>
                    <a:pt x="44" y="23"/>
                    <a:pt x="0" y="184"/>
                    <a:pt x="73" y="192"/>
                  </a:cubicBezTo>
                  <a:cubicBezTo>
                    <a:pt x="99" y="195"/>
                    <a:pt x="126" y="195"/>
                    <a:pt x="152" y="197"/>
                  </a:cubicBezTo>
                  <a:cubicBezTo>
                    <a:pt x="169" y="198"/>
                    <a:pt x="186" y="201"/>
                    <a:pt x="203" y="203"/>
                  </a:cubicBezTo>
                  <a:cubicBezTo>
                    <a:pt x="206" y="258"/>
                    <a:pt x="216" y="340"/>
                    <a:pt x="203" y="395"/>
                  </a:cubicBezTo>
                  <a:cubicBezTo>
                    <a:pt x="202" y="401"/>
                    <a:pt x="192" y="399"/>
                    <a:pt x="186" y="400"/>
                  </a:cubicBezTo>
                  <a:cubicBezTo>
                    <a:pt x="156" y="403"/>
                    <a:pt x="126" y="404"/>
                    <a:pt x="96" y="406"/>
                  </a:cubicBezTo>
                  <a:cubicBezTo>
                    <a:pt x="64" y="417"/>
                    <a:pt x="1" y="388"/>
                    <a:pt x="17" y="434"/>
                  </a:cubicBezTo>
                  <a:cubicBezTo>
                    <a:pt x="9" y="487"/>
                    <a:pt x="19" y="537"/>
                    <a:pt x="22" y="592"/>
                  </a:cubicBezTo>
                  <a:cubicBezTo>
                    <a:pt x="9" y="641"/>
                    <a:pt x="11" y="618"/>
                    <a:pt x="11" y="6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a:extLst>
                <a:ext uri="{FF2B5EF4-FFF2-40B4-BE49-F238E27FC236}">
                  <a16:creationId xmlns:a16="http://schemas.microsoft.com/office/drawing/2014/main" id="{A1F171BF-B84B-4A51-BAF8-20B646989EEC}"/>
                </a:ext>
              </a:extLst>
            </p:cNvPr>
            <p:cNvSpPr>
              <a:spLocks noChangeShapeType="1"/>
            </p:cNvSpPr>
            <p:nvPr/>
          </p:nvSpPr>
          <p:spPr bwMode="auto">
            <a:xfrm flipH="1" flipV="1">
              <a:off x="1045" y="1113"/>
              <a:ext cx="0" cy="6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a:extLst>
                <a:ext uri="{FF2B5EF4-FFF2-40B4-BE49-F238E27FC236}">
                  <a16:creationId xmlns:a16="http://schemas.microsoft.com/office/drawing/2014/main" id="{D0F86D3D-A493-48D4-8613-6064C870B3C9}"/>
                </a:ext>
              </a:extLst>
            </p:cNvPr>
            <p:cNvSpPr>
              <a:spLocks noChangeShapeType="1"/>
            </p:cNvSpPr>
            <p:nvPr/>
          </p:nvSpPr>
          <p:spPr bwMode="auto">
            <a:xfrm>
              <a:off x="1050" y="1113"/>
              <a:ext cx="4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a:extLst>
                <a:ext uri="{FF2B5EF4-FFF2-40B4-BE49-F238E27FC236}">
                  <a16:creationId xmlns:a16="http://schemas.microsoft.com/office/drawing/2014/main" id="{21EA3665-B1EA-446D-8E0F-152440FA447B}"/>
                </a:ext>
              </a:extLst>
            </p:cNvPr>
            <p:cNvSpPr>
              <a:spLocks/>
            </p:cNvSpPr>
            <p:nvPr/>
          </p:nvSpPr>
          <p:spPr bwMode="auto">
            <a:xfrm>
              <a:off x="1045" y="1773"/>
              <a:ext cx="468" cy="135"/>
            </a:xfrm>
            <a:custGeom>
              <a:avLst/>
              <a:gdLst>
                <a:gd name="T0" fmla="*/ 0 w 468"/>
                <a:gd name="T1" fmla="*/ 0 h 135"/>
                <a:gd name="T2" fmla="*/ 163 w 468"/>
                <a:gd name="T3" fmla="*/ 17 h 135"/>
                <a:gd name="T4" fmla="*/ 192 w 468"/>
                <a:gd name="T5" fmla="*/ 79 h 135"/>
                <a:gd name="T6" fmla="*/ 237 w 468"/>
                <a:gd name="T7" fmla="*/ 119 h 135"/>
                <a:gd name="T8" fmla="*/ 259 w 468"/>
                <a:gd name="T9" fmla="*/ 130 h 135"/>
                <a:gd name="T10" fmla="*/ 333 w 468"/>
                <a:gd name="T11" fmla="*/ 62 h 135"/>
                <a:gd name="T12" fmla="*/ 468 w 468"/>
                <a:gd name="T13" fmla="*/ 23 h 135"/>
              </a:gdLst>
              <a:ahLst/>
              <a:cxnLst>
                <a:cxn ang="0">
                  <a:pos x="T0" y="T1"/>
                </a:cxn>
                <a:cxn ang="0">
                  <a:pos x="T2" y="T3"/>
                </a:cxn>
                <a:cxn ang="0">
                  <a:pos x="T4" y="T5"/>
                </a:cxn>
                <a:cxn ang="0">
                  <a:pos x="T6" y="T7"/>
                </a:cxn>
                <a:cxn ang="0">
                  <a:pos x="T8" y="T9"/>
                </a:cxn>
                <a:cxn ang="0">
                  <a:pos x="T10" y="T11"/>
                </a:cxn>
                <a:cxn ang="0">
                  <a:pos x="T12" y="T13"/>
                </a:cxn>
              </a:cxnLst>
              <a:rect l="0" t="0" r="r" b="b"/>
              <a:pathLst>
                <a:path w="468" h="135">
                  <a:moveTo>
                    <a:pt x="0" y="0"/>
                  </a:moveTo>
                  <a:cubicBezTo>
                    <a:pt x="58" y="4"/>
                    <a:pt x="106" y="11"/>
                    <a:pt x="163" y="17"/>
                  </a:cubicBezTo>
                  <a:cubicBezTo>
                    <a:pt x="171" y="39"/>
                    <a:pt x="175" y="63"/>
                    <a:pt x="192" y="79"/>
                  </a:cubicBezTo>
                  <a:cubicBezTo>
                    <a:pt x="202" y="113"/>
                    <a:pt x="196" y="112"/>
                    <a:pt x="237" y="119"/>
                  </a:cubicBezTo>
                  <a:cubicBezTo>
                    <a:pt x="244" y="123"/>
                    <a:pt x="251" y="129"/>
                    <a:pt x="259" y="130"/>
                  </a:cubicBezTo>
                  <a:cubicBezTo>
                    <a:pt x="318" y="135"/>
                    <a:pt x="304" y="94"/>
                    <a:pt x="333" y="62"/>
                  </a:cubicBezTo>
                  <a:cubicBezTo>
                    <a:pt x="354" y="2"/>
                    <a:pt x="410" y="23"/>
                    <a:pt x="468" y="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 name="Group 41">
            <a:extLst>
              <a:ext uri="{FF2B5EF4-FFF2-40B4-BE49-F238E27FC236}">
                <a16:creationId xmlns:a16="http://schemas.microsoft.com/office/drawing/2014/main" id="{29205E7C-59C9-41F0-AD66-5B28BE57D1CC}"/>
              </a:ext>
            </a:extLst>
          </p:cNvPr>
          <p:cNvGrpSpPr>
            <a:grpSpLocks/>
          </p:cNvGrpSpPr>
          <p:nvPr/>
        </p:nvGrpSpPr>
        <p:grpSpPr bwMode="auto">
          <a:xfrm>
            <a:off x="9313627" y="1828665"/>
            <a:ext cx="922337" cy="1344613"/>
            <a:chOff x="3925" y="1192"/>
            <a:chExt cx="581" cy="847"/>
          </a:xfrm>
        </p:grpSpPr>
        <p:sp>
          <p:nvSpPr>
            <p:cNvPr id="19" name="Line 31">
              <a:extLst>
                <a:ext uri="{FF2B5EF4-FFF2-40B4-BE49-F238E27FC236}">
                  <a16:creationId xmlns:a16="http://schemas.microsoft.com/office/drawing/2014/main" id="{A9AB7EF6-0559-449A-B1B4-E1EE946CC12B}"/>
                </a:ext>
              </a:extLst>
            </p:cNvPr>
            <p:cNvSpPr>
              <a:spLocks noChangeShapeType="1"/>
            </p:cNvSpPr>
            <p:nvPr/>
          </p:nvSpPr>
          <p:spPr bwMode="auto">
            <a:xfrm>
              <a:off x="3981" y="1192"/>
              <a:ext cx="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2">
              <a:extLst>
                <a:ext uri="{FF2B5EF4-FFF2-40B4-BE49-F238E27FC236}">
                  <a16:creationId xmlns:a16="http://schemas.microsoft.com/office/drawing/2014/main" id="{A86CF255-34CC-4CC0-8189-10929615CD05}"/>
                </a:ext>
              </a:extLst>
            </p:cNvPr>
            <p:cNvSpPr>
              <a:spLocks noChangeShapeType="1"/>
            </p:cNvSpPr>
            <p:nvPr/>
          </p:nvSpPr>
          <p:spPr bwMode="auto">
            <a:xfrm>
              <a:off x="4501" y="1198"/>
              <a:ext cx="0" cy="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35">
              <a:extLst>
                <a:ext uri="{FF2B5EF4-FFF2-40B4-BE49-F238E27FC236}">
                  <a16:creationId xmlns:a16="http://schemas.microsoft.com/office/drawing/2014/main" id="{3ED3CDE8-036B-45AE-A4B5-806CA6021DAB}"/>
                </a:ext>
              </a:extLst>
            </p:cNvPr>
            <p:cNvSpPr>
              <a:spLocks/>
            </p:cNvSpPr>
            <p:nvPr/>
          </p:nvSpPr>
          <p:spPr bwMode="auto">
            <a:xfrm>
              <a:off x="3947" y="1721"/>
              <a:ext cx="559" cy="318"/>
            </a:xfrm>
            <a:custGeom>
              <a:avLst/>
              <a:gdLst>
                <a:gd name="T0" fmla="*/ 0 w 548"/>
                <a:gd name="T1" fmla="*/ 18 h 318"/>
                <a:gd name="T2" fmla="*/ 204 w 548"/>
                <a:gd name="T3" fmla="*/ 13 h 318"/>
                <a:gd name="T4" fmla="*/ 198 w 548"/>
                <a:gd name="T5" fmla="*/ 58 h 318"/>
                <a:gd name="T6" fmla="*/ 221 w 548"/>
                <a:gd name="T7" fmla="*/ 233 h 318"/>
                <a:gd name="T8" fmla="*/ 379 w 548"/>
                <a:gd name="T9" fmla="*/ 256 h 318"/>
                <a:gd name="T10" fmla="*/ 435 w 548"/>
                <a:gd name="T11" fmla="*/ 109 h 318"/>
                <a:gd name="T12" fmla="*/ 514 w 548"/>
                <a:gd name="T13" fmla="*/ 114 h 318"/>
                <a:gd name="T14" fmla="*/ 548 w 548"/>
                <a:gd name="T15" fmla="*/ 109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18">
                  <a:moveTo>
                    <a:pt x="0" y="18"/>
                  </a:moveTo>
                  <a:cubicBezTo>
                    <a:pt x="68" y="16"/>
                    <a:pt x="137" y="0"/>
                    <a:pt x="204" y="13"/>
                  </a:cubicBezTo>
                  <a:cubicBezTo>
                    <a:pt x="219" y="16"/>
                    <a:pt x="198" y="43"/>
                    <a:pt x="198" y="58"/>
                  </a:cubicBezTo>
                  <a:cubicBezTo>
                    <a:pt x="198" y="107"/>
                    <a:pt x="205" y="187"/>
                    <a:pt x="221" y="233"/>
                  </a:cubicBezTo>
                  <a:cubicBezTo>
                    <a:pt x="233" y="318"/>
                    <a:pt x="312" y="263"/>
                    <a:pt x="379" y="256"/>
                  </a:cubicBezTo>
                  <a:cubicBezTo>
                    <a:pt x="382" y="175"/>
                    <a:pt x="358" y="123"/>
                    <a:pt x="435" y="109"/>
                  </a:cubicBezTo>
                  <a:cubicBezTo>
                    <a:pt x="461" y="111"/>
                    <a:pt x="488" y="114"/>
                    <a:pt x="514" y="114"/>
                  </a:cubicBezTo>
                  <a:cubicBezTo>
                    <a:pt x="525" y="114"/>
                    <a:pt x="548" y="109"/>
                    <a:pt x="548" y="10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37">
              <a:extLst>
                <a:ext uri="{FF2B5EF4-FFF2-40B4-BE49-F238E27FC236}">
                  <a16:creationId xmlns:a16="http://schemas.microsoft.com/office/drawing/2014/main" id="{ACA11A3A-1B89-4BBE-B226-D43A84754FFA}"/>
                </a:ext>
              </a:extLst>
            </p:cNvPr>
            <p:cNvSpPr>
              <a:spLocks/>
            </p:cNvSpPr>
            <p:nvPr/>
          </p:nvSpPr>
          <p:spPr bwMode="auto">
            <a:xfrm>
              <a:off x="3925" y="1197"/>
              <a:ext cx="246" cy="542"/>
            </a:xfrm>
            <a:custGeom>
              <a:avLst/>
              <a:gdLst>
                <a:gd name="T0" fmla="*/ 45 w 246"/>
                <a:gd name="T1" fmla="*/ 0 h 542"/>
                <a:gd name="T2" fmla="*/ 39 w 246"/>
                <a:gd name="T3" fmla="*/ 102 h 542"/>
                <a:gd name="T4" fmla="*/ 39 w 246"/>
                <a:gd name="T5" fmla="*/ 187 h 542"/>
                <a:gd name="T6" fmla="*/ 107 w 246"/>
                <a:gd name="T7" fmla="*/ 192 h 542"/>
                <a:gd name="T8" fmla="*/ 192 w 246"/>
                <a:gd name="T9" fmla="*/ 220 h 542"/>
                <a:gd name="T10" fmla="*/ 197 w 246"/>
                <a:gd name="T11" fmla="*/ 237 h 542"/>
                <a:gd name="T12" fmla="*/ 22 w 246"/>
                <a:gd name="T13" fmla="*/ 424 h 542"/>
                <a:gd name="T14" fmla="*/ 17 w 246"/>
                <a:gd name="T15" fmla="*/ 542 h 5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2">
                  <a:moveTo>
                    <a:pt x="45" y="0"/>
                  </a:moveTo>
                  <a:cubicBezTo>
                    <a:pt x="43" y="34"/>
                    <a:pt x="42" y="68"/>
                    <a:pt x="39" y="102"/>
                  </a:cubicBezTo>
                  <a:cubicBezTo>
                    <a:pt x="36" y="132"/>
                    <a:pt x="0" y="148"/>
                    <a:pt x="39" y="187"/>
                  </a:cubicBezTo>
                  <a:cubicBezTo>
                    <a:pt x="55" y="203"/>
                    <a:pt x="84" y="190"/>
                    <a:pt x="107" y="192"/>
                  </a:cubicBezTo>
                  <a:cubicBezTo>
                    <a:pt x="135" y="203"/>
                    <a:pt x="163" y="211"/>
                    <a:pt x="192" y="220"/>
                  </a:cubicBezTo>
                  <a:cubicBezTo>
                    <a:pt x="194" y="226"/>
                    <a:pt x="197" y="231"/>
                    <a:pt x="197" y="237"/>
                  </a:cubicBezTo>
                  <a:cubicBezTo>
                    <a:pt x="197" y="474"/>
                    <a:pt x="246" y="416"/>
                    <a:pt x="22" y="424"/>
                  </a:cubicBezTo>
                  <a:cubicBezTo>
                    <a:pt x="2" y="455"/>
                    <a:pt x="17" y="505"/>
                    <a:pt x="17" y="5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38">
            <a:extLst>
              <a:ext uri="{FF2B5EF4-FFF2-40B4-BE49-F238E27FC236}">
                <a16:creationId xmlns:a16="http://schemas.microsoft.com/office/drawing/2014/main" id="{F81EAF23-991A-4BBC-9B92-3D959F4B27E3}"/>
              </a:ext>
            </a:extLst>
          </p:cNvPr>
          <p:cNvGrpSpPr>
            <a:grpSpLocks/>
          </p:cNvGrpSpPr>
          <p:nvPr/>
        </p:nvGrpSpPr>
        <p:grpSpPr bwMode="auto">
          <a:xfrm>
            <a:off x="7487352" y="3809756"/>
            <a:ext cx="773113" cy="1008062"/>
            <a:chOff x="1282" y="2817"/>
            <a:chExt cx="487" cy="635"/>
          </a:xfrm>
        </p:grpSpPr>
        <p:sp>
          <p:nvSpPr>
            <p:cNvPr id="24" name="Freeform 18">
              <a:extLst>
                <a:ext uri="{FF2B5EF4-FFF2-40B4-BE49-F238E27FC236}">
                  <a16:creationId xmlns:a16="http://schemas.microsoft.com/office/drawing/2014/main" id="{D91BAD4B-8514-4F8F-80B3-85BFE0BBDDD2}"/>
                </a:ext>
              </a:extLst>
            </p:cNvPr>
            <p:cNvSpPr>
              <a:spLocks/>
            </p:cNvSpPr>
            <p:nvPr/>
          </p:nvSpPr>
          <p:spPr bwMode="auto">
            <a:xfrm>
              <a:off x="1282" y="2817"/>
              <a:ext cx="487" cy="632"/>
            </a:xfrm>
            <a:custGeom>
              <a:avLst/>
              <a:gdLst>
                <a:gd name="T0" fmla="*/ 0 w 487"/>
                <a:gd name="T1" fmla="*/ 0 h 632"/>
                <a:gd name="T2" fmla="*/ 141 w 487"/>
                <a:gd name="T3" fmla="*/ 6 h 632"/>
                <a:gd name="T4" fmla="*/ 186 w 487"/>
                <a:gd name="T5" fmla="*/ 68 h 632"/>
                <a:gd name="T6" fmla="*/ 237 w 487"/>
                <a:gd name="T7" fmla="*/ 130 h 632"/>
                <a:gd name="T8" fmla="*/ 305 w 487"/>
                <a:gd name="T9" fmla="*/ 90 h 632"/>
                <a:gd name="T10" fmla="*/ 350 w 487"/>
                <a:gd name="T11" fmla="*/ 23 h 632"/>
                <a:gd name="T12" fmla="*/ 384 w 487"/>
                <a:gd name="T13" fmla="*/ 11 h 632"/>
                <a:gd name="T14" fmla="*/ 474 w 487"/>
                <a:gd name="T15" fmla="*/ 40 h 632"/>
                <a:gd name="T16" fmla="*/ 485 w 487"/>
                <a:gd name="T17" fmla="*/ 209 h 632"/>
                <a:gd name="T18" fmla="*/ 457 w 487"/>
                <a:gd name="T19" fmla="*/ 254 h 632"/>
                <a:gd name="T20" fmla="*/ 406 w 487"/>
                <a:gd name="T21" fmla="*/ 237 h 632"/>
                <a:gd name="T22" fmla="*/ 372 w 487"/>
                <a:gd name="T23" fmla="*/ 260 h 632"/>
                <a:gd name="T24" fmla="*/ 355 w 487"/>
                <a:gd name="T25" fmla="*/ 271 h 632"/>
                <a:gd name="T26" fmla="*/ 344 w 487"/>
                <a:gd name="T27" fmla="*/ 367 h 632"/>
                <a:gd name="T28" fmla="*/ 423 w 487"/>
                <a:gd name="T29" fmla="*/ 373 h 632"/>
                <a:gd name="T30" fmla="*/ 480 w 487"/>
                <a:gd name="T31" fmla="*/ 395 h 632"/>
                <a:gd name="T32" fmla="*/ 474 w 487"/>
                <a:gd name="T33" fmla="*/ 508 h 632"/>
                <a:gd name="T34" fmla="*/ 463 w 487"/>
                <a:gd name="T35" fmla="*/ 542 h 632"/>
                <a:gd name="T36" fmla="*/ 389 w 487"/>
                <a:gd name="T37" fmla="*/ 553 h 632"/>
                <a:gd name="T38" fmla="*/ 384 w 487"/>
                <a:gd name="T39"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632">
                  <a:moveTo>
                    <a:pt x="0" y="0"/>
                  </a:moveTo>
                  <a:cubicBezTo>
                    <a:pt x="47" y="2"/>
                    <a:pt x="94" y="1"/>
                    <a:pt x="141" y="6"/>
                  </a:cubicBezTo>
                  <a:cubicBezTo>
                    <a:pt x="170" y="9"/>
                    <a:pt x="174" y="47"/>
                    <a:pt x="186" y="68"/>
                  </a:cubicBezTo>
                  <a:cubicBezTo>
                    <a:pt x="201" y="94"/>
                    <a:pt x="213" y="114"/>
                    <a:pt x="237" y="130"/>
                  </a:cubicBezTo>
                  <a:cubicBezTo>
                    <a:pt x="285" y="122"/>
                    <a:pt x="269" y="117"/>
                    <a:pt x="305" y="90"/>
                  </a:cubicBezTo>
                  <a:cubicBezTo>
                    <a:pt x="313" y="47"/>
                    <a:pt x="311" y="49"/>
                    <a:pt x="350" y="23"/>
                  </a:cubicBezTo>
                  <a:cubicBezTo>
                    <a:pt x="360" y="16"/>
                    <a:pt x="384" y="11"/>
                    <a:pt x="384" y="11"/>
                  </a:cubicBezTo>
                  <a:cubicBezTo>
                    <a:pt x="422" y="14"/>
                    <a:pt x="461" y="3"/>
                    <a:pt x="474" y="40"/>
                  </a:cubicBezTo>
                  <a:cubicBezTo>
                    <a:pt x="480" y="96"/>
                    <a:pt x="487" y="152"/>
                    <a:pt x="485" y="209"/>
                  </a:cubicBezTo>
                  <a:cubicBezTo>
                    <a:pt x="483" y="250"/>
                    <a:pt x="482" y="245"/>
                    <a:pt x="457" y="254"/>
                  </a:cubicBezTo>
                  <a:cubicBezTo>
                    <a:pt x="440" y="248"/>
                    <a:pt x="423" y="243"/>
                    <a:pt x="406" y="237"/>
                  </a:cubicBezTo>
                  <a:cubicBezTo>
                    <a:pt x="406" y="237"/>
                    <a:pt x="383" y="252"/>
                    <a:pt x="372" y="260"/>
                  </a:cubicBezTo>
                  <a:cubicBezTo>
                    <a:pt x="366" y="264"/>
                    <a:pt x="355" y="271"/>
                    <a:pt x="355" y="271"/>
                  </a:cubicBezTo>
                  <a:cubicBezTo>
                    <a:pt x="347" y="298"/>
                    <a:pt x="307" y="337"/>
                    <a:pt x="344" y="367"/>
                  </a:cubicBezTo>
                  <a:cubicBezTo>
                    <a:pt x="365" y="383"/>
                    <a:pt x="397" y="371"/>
                    <a:pt x="423" y="373"/>
                  </a:cubicBezTo>
                  <a:cubicBezTo>
                    <a:pt x="445" y="378"/>
                    <a:pt x="463" y="379"/>
                    <a:pt x="480" y="395"/>
                  </a:cubicBezTo>
                  <a:cubicBezTo>
                    <a:pt x="485" y="439"/>
                    <a:pt x="482" y="463"/>
                    <a:pt x="474" y="508"/>
                  </a:cubicBezTo>
                  <a:cubicBezTo>
                    <a:pt x="472" y="520"/>
                    <a:pt x="474" y="537"/>
                    <a:pt x="463" y="542"/>
                  </a:cubicBezTo>
                  <a:cubicBezTo>
                    <a:pt x="440" y="551"/>
                    <a:pt x="413" y="548"/>
                    <a:pt x="389" y="553"/>
                  </a:cubicBezTo>
                  <a:cubicBezTo>
                    <a:pt x="378" y="590"/>
                    <a:pt x="384" y="564"/>
                    <a:pt x="384" y="6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9">
              <a:extLst>
                <a:ext uri="{FF2B5EF4-FFF2-40B4-BE49-F238E27FC236}">
                  <a16:creationId xmlns:a16="http://schemas.microsoft.com/office/drawing/2014/main" id="{A1311CD6-D6D3-43A0-A2F1-68708A606E7F}"/>
                </a:ext>
              </a:extLst>
            </p:cNvPr>
            <p:cNvSpPr>
              <a:spLocks noChangeShapeType="1"/>
            </p:cNvSpPr>
            <p:nvPr/>
          </p:nvSpPr>
          <p:spPr bwMode="auto">
            <a:xfrm>
              <a:off x="1282" y="2817"/>
              <a:ext cx="0" cy="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0">
              <a:extLst>
                <a:ext uri="{FF2B5EF4-FFF2-40B4-BE49-F238E27FC236}">
                  <a16:creationId xmlns:a16="http://schemas.microsoft.com/office/drawing/2014/main" id="{A28C390F-477F-4892-B993-595C497ED00A}"/>
                </a:ext>
              </a:extLst>
            </p:cNvPr>
            <p:cNvSpPr>
              <a:spLocks noChangeShapeType="1"/>
            </p:cNvSpPr>
            <p:nvPr/>
          </p:nvSpPr>
          <p:spPr bwMode="auto">
            <a:xfrm>
              <a:off x="1282" y="3452"/>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 name="Group 40">
            <a:extLst>
              <a:ext uri="{FF2B5EF4-FFF2-40B4-BE49-F238E27FC236}">
                <a16:creationId xmlns:a16="http://schemas.microsoft.com/office/drawing/2014/main" id="{4CA27EF2-508A-4975-9375-43AD174FC4E1}"/>
              </a:ext>
            </a:extLst>
          </p:cNvPr>
          <p:cNvGrpSpPr>
            <a:grpSpLocks/>
          </p:cNvGrpSpPr>
          <p:nvPr/>
        </p:nvGrpSpPr>
        <p:grpSpPr bwMode="auto">
          <a:xfrm>
            <a:off x="9132652" y="3701644"/>
            <a:ext cx="1095375" cy="1166812"/>
            <a:chOff x="3919" y="2727"/>
            <a:chExt cx="690" cy="735"/>
          </a:xfrm>
        </p:grpSpPr>
        <p:sp>
          <p:nvSpPr>
            <p:cNvPr id="28" name="Freeform 21">
              <a:extLst>
                <a:ext uri="{FF2B5EF4-FFF2-40B4-BE49-F238E27FC236}">
                  <a16:creationId xmlns:a16="http://schemas.microsoft.com/office/drawing/2014/main" id="{F8E42D83-C842-4754-B230-F1DB0D8C8604}"/>
                </a:ext>
              </a:extLst>
            </p:cNvPr>
            <p:cNvSpPr>
              <a:spLocks/>
            </p:cNvSpPr>
            <p:nvPr/>
          </p:nvSpPr>
          <p:spPr bwMode="auto">
            <a:xfrm>
              <a:off x="4059" y="2727"/>
              <a:ext cx="548" cy="318"/>
            </a:xfrm>
            <a:custGeom>
              <a:avLst/>
              <a:gdLst>
                <a:gd name="T0" fmla="*/ 0 w 548"/>
                <a:gd name="T1" fmla="*/ 18 h 318"/>
                <a:gd name="T2" fmla="*/ 204 w 548"/>
                <a:gd name="T3" fmla="*/ 13 h 318"/>
                <a:gd name="T4" fmla="*/ 198 w 548"/>
                <a:gd name="T5" fmla="*/ 58 h 318"/>
                <a:gd name="T6" fmla="*/ 221 w 548"/>
                <a:gd name="T7" fmla="*/ 233 h 318"/>
                <a:gd name="T8" fmla="*/ 379 w 548"/>
                <a:gd name="T9" fmla="*/ 256 h 318"/>
                <a:gd name="T10" fmla="*/ 435 w 548"/>
                <a:gd name="T11" fmla="*/ 109 h 318"/>
                <a:gd name="T12" fmla="*/ 514 w 548"/>
                <a:gd name="T13" fmla="*/ 114 h 318"/>
                <a:gd name="T14" fmla="*/ 548 w 548"/>
                <a:gd name="T15" fmla="*/ 109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18">
                  <a:moveTo>
                    <a:pt x="0" y="18"/>
                  </a:moveTo>
                  <a:cubicBezTo>
                    <a:pt x="68" y="16"/>
                    <a:pt x="137" y="0"/>
                    <a:pt x="204" y="13"/>
                  </a:cubicBezTo>
                  <a:cubicBezTo>
                    <a:pt x="219" y="16"/>
                    <a:pt x="198" y="43"/>
                    <a:pt x="198" y="58"/>
                  </a:cubicBezTo>
                  <a:cubicBezTo>
                    <a:pt x="198" y="107"/>
                    <a:pt x="205" y="187"/>
                    <a:pt x="221" y="233"/>
                  </a:cubicBezTo>
                  <a:cubicBezTo>
                    <a:pt x="233" y="318"/>
                    <a:pt x="312" y="263"/>
                    <a:pt x="379" y="256"/>
                  </a:cubicBezTo>
                  <a:cubicBezTo>
                    <a:pt x="382" y="175"/>
                    <a:pt x="358" y="123"/>
                    <a:pt x="435" y="109"/>
                  </a:cubicBezTo>
                  <a:cubicBezTo>
                    <a:pt x="461" y="111"/>
                    <a:pt x="488" y="114"/>
                    <a:pt x="514" y="114"/>
                  </a:cubicBezTo>
                  <a:cubicBezTo>
                    <a:pt x="525" y="114"/>
                    <a:pt x="548" y="109"/>
                    <a:pt x="548" y="10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2">
              <a:extLst>
                <a:ext uri="{FF2B5EF4-FFF2-40B4-BE49-F238E27FC236}">
                  <a16:creationId xmlns:a16="http://schemas.microsoft.com/office/drawing/2014/main" id="{83E55B44-95EA-46EA-B340-5B77E8AE9509}"/>
                </a:ext>
              </a:extLst>
            </p:cNvPr>
            <p:cNvSpPr>
              <a:spLocks noChangeShapeType="1"/>
            </p:cNvSpPr>
            <p:nvPr/>
          </p:nvSpPr>
          <p:spPr bwMode="auto">
            <a:xfrm flipH="1">
              <a:off x="4603" y="2835"/>
              <a:ext cx="6" cy="6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26">
              <a:extLst>
                <a:ext uri="{FF2B5EF4-FFF2-40B4-BE49-F238E27FC236}">
                  <a16:creationId xmlns:a16="http://schemas.microsoft.com/office/drawing/2014/main" id="{4428805F-0FD3-410A-B4A0-A12C07B9611D}"/>
                </a:ext>
              </a:extLst>
            </p:cNvPr>
            <p:cNvSpPr>
              <a:spLocks/>
            </p:cNvSpPr>
            <p:nvPr/>
          </p:nvSpPr>
          <p:spPr bwMode="auto">
            <a:xfrm>
              <a:off x="3919" y="2857"/>
              <a:ext cx="152" cy="605"/>
            </a:xfrm>
            <a:custGeom>
              <a:avLst/>
              <a:gdLst>
                <a:gd name="T0" fmla="*/ 136 w 152"/>
                <a:gd name="T1" fmla="*/ 0 h 605"/>
                <a:gd name="T2" fmla="*/ 136 w 152"/>
                <a:gd name="T3" fmla="*/ 232 h 605"/>
                <a:gd name="T4" fmla="*/ 119 w 152"/>
                <a:gd name="T5" fmla="*/ 238 h 605"/>
                <a:gd name="T6" fmla="*/ 40 w 152"/>
                <a:gd name="T7" fmla="*/ 243 h 605"/>
                <a:gd name="T8" fmla="*/ 0 w 152"/>
                <a:gd name="T9" fmla="*/ 322 h 605"/>
                <a:gd name="T10" fmla="*/ 6 w 152"/>
                <a:gd name="T11" fmla="*/ 345 h 605"/>
                <a:gd name="T12" fmla="*/ 119 w 152"/>
                <a:gd name="T13" fmla="*/ 373 h 605"/>
                <a:gd name="T14" fmla="*/ 124 w 152"/>
                <a:gd name="T15" fmla="*/ 514 h 605"/>
                <a:gd name="T16" fmla="*/ 79 w 152"/>
                <a:gd name="T17" fmla="*/ 520 h 605"/>
                <a:gd name="T18" fmla="*/ 45 w 152"/>
                <a:gd name="T19"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605">
                  <a:moveTo>
                    <a:pt x="136" y="0"/>
                  </a:moveTo>
                  <a:cubicBezTo>
                    <a:pt x="142" y="85"/>
                    <a:pt x="148" y="136"/>
                    <a:pt x="136" y="232"/>
                  </a:cubicBezTo>
                  <a:cubicBezTo>
                    <a:pt x="135" y="238"/>
                    <a:pt x="125" y="237"/>
                    <a:pt x="119" y="238"/>
                  </a:cubicBezTo>
                  <a:cubicBezTo>
                    <a:pt x="93" y="241"/>
                    <a:pt x="66" y="241"/>
                    <a:pt x="40" y="243"/>
                  </a:cubicBezTo>
                  <a:cubicBezTo>
                    <a:pt x="16" y="267"/>
                    <a:pt x="11" y="291"/>
                    <a:pt x="0" y="322"/>
                  </a:cubicBezTo>
                  <a:cubicBezTo>
                    <a:pt x="2" y="330"/>
                    <a:pt x="0" y="340"/>
                    <a:pt x="6" y="345"/>
                  </a:cubicBezTo>
                  <a:cubicBezTo>
                    <a:pt x="20" y="356"/>
                    <a:pt x="104" y="371"/>
                    <a:pt x="119" y="373"/>
                  </a:cubicBezTo>
                  <a:cubicBezTo>
                    <a:pt x="133" y="421"/>
                    <a:pt x="152" y="453"/>
                    <a:pt x="124" y="514"/>
                  </a:cubicBezTo>
                  <a:cubicBezTo>
                    <a:pt x="118" y="528"/>
                    <a:pt x="94" y="518"/>
                    <a:pt x="79" y="520"/>
                  </a:cubicBezTo>
                  <a:cubicBezTo>
                    <a:pt x="30" y="537"/>
                    <a:pt x="45" y="540"/>
                    <a:pt x="45" y="60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27">
              <a:extLst>
                <a:ext uri="{FF2B5EF4-FFF2-40B4-BE49-F238E27FC236}">
                  <a16:creationId xmlns:a16="http://schemas.microsoft.com/office/drawing/2014/main" id="{45A4F507-6B34-41A0-A5A7-F013B26468DF}"/>
                </a:ext>
              </a:extLst>
            </p:cNvPr>
            <p:cNvSpPr>
              <a:spLocks/>
            </p:cNvSpPr>
            <p:nvPr/>
          </p:nvSpPr>
          <p:spPr bwMode="auto">
            <a:xfrm>
              <a:off x="4054" y="2744"/>
              <a:ext cx="6" cy="113"/>
            </a:xfrm>
            <a:custGeom>
              <a:avLst/>
              <a:gdLst>
                <a:gd name="T0" fmla="*/ 6 w 6"/>
                <a:gd name="T1" fmla="*/ 0 h 113"/>
                <a:gd name="T2" fmla="*/ 1 w 6"/>
                <a:gd name="T3" fmla="*/ 113 h 113"/>
              </a:gdLst>
              <a:ahLst/>
              <a:cxnLst>
                <a:cxn ang="0">
                  <a:pos x="T0" y="T1"/>
                </a:cxn>
                <a:cxn ang="0">
                  <a:pos x="T2" y="T3"/>
                </a:cxn>
              </a:cxnLst>
              <a:rect l="0" t="0" r="r" b="b"/>
              <a:pathLst>
                <a:path w="6" h="113">
                  <a:moveTo>
                    <a:pt x="6" y="0"/>
                  </a:moveTo>
                  <a:cubicBezTo>
                    <a:pt x="0" y="80"/>
                    <a:pt x="1" y="42"/>
                    <a:pt x="1" y="11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8">
              <a:extLst>
                <a:ext uri="{FF2B5EF4-FFF2-40B4-BE49-F238E27FC236}">
                  <a16:creationId xmlns:a16="http://schemas.microsoft.com/office/drawing/2014/main" id="{4D75AEB9-7DDB-4BEF-9ACC-072ABDC9E1E8}"/>
                </a:ext>
              </a:extLst>
            </p:cNvPr>
            <p:cNvSpPr>
              <a:spLocks noChangeShapeType="1"/>
            </p:cNvSpPr>
            <p:nvPr/>
          </p:nvSpPr>
          <p:spPr bwMode="auto">
            <a:xfrm flipV="1">
              <a:off x="3964" y="3456"/>
              <a:ext cx="643"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8339267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293031" y="3782944"/>
            <a:ext cx="3157852" cy="707886"/>
          </a:xfrm>
          <a:prstGeom prst="rect">
            <a:avLst/>
          </a:prstGeom>
          <a:noFill/>
        </p:spPr>
        <p:txBody>
          <a:bodyPr wrap="none" rtlCol="0">
            <a:spAutoFit/>
          </a:bodyPr>
          <a:lstStyle/>
          <a:p>
            <a:r>
              <a:rPr lang="en-US" sz="4000"/>
              <a:t>Do Lab02 now</a:t>
            </a:r>
          </a:p>
        </p:txBody>
      </p:sp>
      <p:pic>
        <p:nvPicPr>
          <p:cNvPr id="3" name="Picture 2">
            <a:extLst>
              <a:ext uri="{FF2B5EF4-FFF2-40B4-BE49-F238E27FC236}">
                <a16:creationId xmlns:a16="http://schemas.microsoft.com/office/drawing/2014/main" id="{E4DEB4E2-AC80-44E2-9ACC-21AF1D72D8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3031" y="1040087"/>
            <a:ext cx="2742857" cy="2742857"/>
          </a:xfrm>
          <a:prstGeom prst="rect">
            <a:avLst/>
          </a:prstGeom>
        </p:spPr>
      </p:pic>
      <p:sp>
        <p:nvSpPr>
          <p:cNvPr id="4" name="Footer Placeholder 3">
            <a:extLst>
              <a:ext uri="{FF2B5EF4-FFF2-40B4-BE49-F238E27FC236}">
                <a16:creationId xmlns:a16="http://schemas.microsoft.com/office/drawing/2014/main" id="{04813C30-A3C9-453E-9A6A-F5948D57388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E072AE37-28B7-4773-82EB-85B931D4A6F7}"/>
              </a:ext>
            </a:extLst>
          </p:cNvPr>
          <p:cNvSpPr txBox="1"/>
          <p:nvPr/>
        </p:nvSpPr>
        <p:spPr>
          <a:xfrm>
            <a:off x="2372609" y="4952395"/>
            <a:ext cx="7446782" cy="369332"/>
          </a:xfrm>
          <a:prstGeom prst="rect">
            <a:avLst/>
          </a:prstGeom>
          <a:noFill/>
        </p:spPr>
        <p:txBody>
          <a:bodyPr wrap="none" rtlCol="0">
            <a:spAutoFit/>
          </a:bodyPr>
          <a:lstStyle/>
          <a:p>
            <a:r>
              <a:rPr lang="en-US"/>
              <a:t>When you are done, look at my answer slides in DFDL-part1-lab-answers.pptx</a:t>
            </a:r>
          </a:p>
        </p:txBody>
      </p:sp>
    </p:spTree>
    <p:extLst>
      <p:ext uri="{BB962C8B-B14F-4D97-AF65-F5344CB8AC3E}">
        <p14:creationId xmlns:p14="http://schemas.microsoft.com/office/powerpoint/2010/main" val="36488650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76FC-8280-4C33-BD53-2EE3949E01A9}"/>
              </a:ext>
            </a:extLst>
          </p:cNvPr>
          <p:cNvSpPr>
            <a:spLocks noGrp="1"/>
          </p:cNvSpPr>
          <p:nvPr>
            <p:ph type="title"/>
          </p:nvPr>
        </p:nvSpPr>
        <p:spPr/>
        <p:txBody>
          <a:bodyPr/>
          <a:lstStyle/>
          <a:p>
            <a:r>
              <a:rPr lang="en-US"/>
              <a:t>We have required </a:t>
            </a:r>
            <a:r>
              <a:rPr lang="en-US" u="sng"/>
              <a:t>one</a:t>
            </a:r>
            <a:r>
              <a:rPr lang="en-US"/>
              <a:t> newline between rows</a:t>
            </a:r>
          </a:p>
        </p:txBody>
      </p:sp>
      <p:sp>
        <p:nvSpPr>
          <p:cNvPr id="3" name="Content Placeholder 2">
            <a:extLst>
              <a:ext uri="{FF2B5EF4-FFF2-40B4-BE49-F238E27FC236}">
                <a16:creationId xmlns:a16="http://schemas.microsoft.com/office/drawing/2014/main" id="{6F2C692F-ABD6-4918-A1E5-A9F8425EFBAC}"/>
              </a:ext>
            </a:extLst>
          </p:cNvPr>
          <p:cNvSpPr>
            <a:spLocks noGrp="1"/>
          </p:cNvSpPr>
          <p:nvPr>
            <p:ph idx="1"/>
          </p:nvPr>
        </p:nvSpPr>
        <p:spPr/>
        <p:txBody>
          <a:bodyPr/>
          <a:lstStyle/>
          <a:p>
            <a:pPr>
              <a:lnSpc>
                <a:spcPts val="3000"/>
              </a:lnSpc>
              <a:spcAft>
                <a:spcPts val="1200"/>
              </a:spcAft>
            </a:pPr>
            <a:r>
              <a:rPr lang="en-US"/>
              <a:t>Let’s have a less rigid requirement on the separators between rows.</a:t>
            </a:r>
          </a:p>
          <a:p>
            <a:pPr>
              <a:lnSpc>
                <a:spcPts val="3000"/>
              </a:lnSpc>
            </a:pPr>
            <a:r>
              <a:rPr lang="en-US"/>
              <a:t>Let’s have this: There are a sequence of rows separated by </a:t>
            </a:r>
            <a:r>
              <a:rPr lang="en-US" u="sng"/>
              <a:t>one or more</a:t>
            </a:r>
            <a:r>
              <a:rPr lang="en-US"/>
              <a:t> newlines.</a:t>
            </a:r>
          </a:p>
        </p:txBody>
      </p:sp>
      <p:sp>
        <p:nvSpPr>
          <p:cNvPr id="4" name="Footer Placeholder 3">
            <a:extLst>
              <a:ext uri="{FF2B5EF4-FFF2-40B4-BE49-F238E27FC236}">
                <a16:creationId xmlns:a16="http://schemas.microsoft.com/office/drawing/2014/main" id="{1D7F2B52-42ED-47E3-9EB3-20ABA0D313F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778731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C16C-0599-45D3-B8FA-EBDA7EC6DB04}"/>
              </a:ext>
            </a:extLst>
          </p:cNvPr>
          <p:cNvSpPr>
            <a:spLocks noGrp="1"/>
          </p:cNvSpPr>
          <p:nvPr>
            <p:ph type="title"/>
          </p:nvPr>
        </p:nvSpPr>
        <p:spPr>
          <a:xfrm>
            <a:off x="228991" y="365760"/>
            <a:ext cx="11937179" cy="750253"/>
          </a:xfrm>
        </p:spPr>
        <p:txBody>
          <a:bodyPr/>
          <a:lstStyle/>
          <a:p>
            <a:r>
              <a:rPr lang="en-US"/>
              <a:t>Here is the (new) DFDL schema for the infix description</a:t>
            </a:r>
          </a:p>
        </p:txBody>
      </p:sp>
      <p:sp>
        <p:nvSpPr>
          <p:cNvPr id="4" name="Rectangle 3">
            <a:extLst>
              <a:ext uri="{FF2B5EF4-FFF2-40B4-BE49-F238E27FC236}">
                <a16:creationId xmlns:a16="http://schemas.microsoft.com/office/drawing/2014/main" id="{BBC565F3-C206-4EE7-A5C8-36CDA54079BA}"/>
              </a:ext>
            </a:extLst>
          </p:cNvPr>
          <p:cNvSpPr/>
          <p:nvPr/>
        </p:nvSpPr>
        <p:spPr>
          <a:xfrm>
            <a:off x="424463" y="1737422"/>
            <a:ext cx="7014724" cy="4016484"/>
          </a:xfrm>
          <a:prstGeom prst="rect">
            <a:avLst/>
          </a:prstGeom>
          <a:ln>
            <a:solidFill>
              <a:schemeClr val="bg1">
                <a:lumMod val="65000"/>
              </a:schemeClr>
            </a:solidFill>
          </a:ln>
        </p:spPr>
        <p:txBody>
          <a:bodyPr wrap="square">
            <a:spAutoFit/>
          </a:bodyPr>
          <a:lstStyle/>
          <a:p>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"input"</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a:t>
            </a:r>
            <a:r>
              <a:rPr lang="en-US" sz="1700">
                <a:solidFill>
                  <a:srgbClr val="F5844C"/>
                </a:solidFill>
                <a:highlight>
                  <a:srgbClr val="FFFFFF"/>
                </a:highlight>
              </a:rPr>
              <a:t> 	dfdl:separator</a:t>
            </a:r>
            <a:r>
              <a:rPr lang="en-US" sz="1700">
                <a:solidFill>
                  <a:srgbClr val="FF8040"/>
                </a:solidFill>
                <a:highlight>
                  <a:srgbClr val="FFFFFF"/>
                </a:highlight>
              </a:rPr>
              <a:t>=</a:t>
            </a:r>
            <a:r>
              <a:rPr lang="en-US" sz="1700">
                <a:solidFill>
                  <a:srgbClr val="993300"/>
                </a:solidFill>
                <a:highlight>
                  <a:srgbClr val="FFFFFF"/>
                </a:highlight>
              </a:rPr>
              <a:t>"</a:t>
            </a:r>
            <a:r>
              <a:rPr lang="en-US" sz="1600">
                <a:solidFill>
                  <a:srgbClr val="993300"/>
                </a:solidFill>
                <a:highlight>
                  <a:srgbClr val="FFFFFF"/>
                </a:highlight>
              </a:rPr>
              <a:t>%NL;   %NL;%NL;   %NL;%NL;%NL;</a:t>
            </a:r>
            <a:r>
              <a:rPr lang="en-US" sz="1700">
                <a:solidFill>
                  <a:srgbClr val="993300"/>
                </a:solidFill>
                <a:highlight>
                  <a:srgbClr val="FFFFFF"/>
                </a:highlight>
              </a:rPr>
              <a:t>"</a:t>
            </a:r>
            <a:r>
              <a:rPr lang="en-US" sz="1700">
                <a:solidFill>
                  <a:srgbClr val="F5844C"/>
                </a:solidFill>
                <a:highlight>
                  <a:srgbClr val="FFFFFF"/>
                </a:highlight>
              </a:rPr>
              <a:t> </a:t>
            </a:r>
            <a:br>
              <a:rPr lang="en-US" sz="1700">
                <a:solidFill>
                  <a:srgbClr val="F5844C"/>
                </a:solidFill>
                <a:highlight>
                  <a:srgbClr val="FFFFFF"/>
                </a:highlight>
              </a:rPr>
            </a:br>
            <a:r>
              <a:rPr lang="en-US" sz="1700">
                <a:solidFill>
                  <a:srgbClr val="F5844C"/>
                </a:solidFill>
                <a:highlight>
                  <a:srgbClr val="FFFFFF"/>
                </a:highlight>
              </a:rPr>
              <a:t> 		dfdl:separatorPosition</a:t>
            </a:r>
            <a:r>
              <a:rPr lang="en-US" sz="1700">
                <a:solidFill>
                  <a:srgbClr val="FF8040"/>
                </a:solidFill>
                <a:highlight>
                  <a:srgbClr val="FFFFFF"/>
                </a:highlight>
              </a:rPr>
              <a:t>=</a:t>
            </a:r>
            <a:r>
              <a:rPr lang="en-US" sz="1700">
                <a:solidFill>
                  <a:srgbClr val="993300"/>
                </a:solidFill>
                <a:highlight>
                  <a:srgbClr val="FFFFFF"/>
                </a:highlight>
              </a:rPr>
              <a:t>"infix"</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"row"</a:t>
            </a:r>
            <a:r>
              <a:rPr lang="en-US" sz="1700">
                <a:solidFill>
                  <a:srgbClr val="F5844C"/>
                </a:solidFill>
                <a:highlight>
                  <a:srgbClr val="FFFFFF"/>
                </a:highlight>
              </a:rPr>
              <a:t> maxOccurs</a:t>
            </a:r>
            <a:r>
              <a:rPr lang="en-US" sz="1700">
                <a:solidFill>
                  <a:srgbClr val="FF8040"/>
                </a:solidFill>
                <a:highlight>
                  <a:srgbClr val="FFFFFF"/>
                </a:highlight>
              </a:rPr>
              <a:t>=</a:t>
            </a:r>
            <a:r>
              <a:rPr lang="en-US" sz="1700">
                <a:solidFill>
                  <a:srgbClr val="993300"/>
                </a:solidFill>
                <a:highlight>
                  <a:srgbClr val="FFFFFF"/>
                </a:highlight>
              </a:rPr>
              <a:t>"unbounded"</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a:t>
            </a:r>
            <a:r>
              <a:rPr lang="en-US" sz="1700">
                <a:solidFill>
                  <a:srgbClr val="F5844C"/>
                </a:solidFill>
                <a:highlight>
                  <a:srgbClr val="FFFFFF"/>
                </a:highlight>
              </a:rPr>
              <a:t> dfdl:separator</a:t>
            </a:r>
            <a:r>
              <a:rPr lang="en-US" sz="1700">
                <a:solidFill>
                  <a:srgbClr val="FF8040"/>
                </a:solidFill>
                <a:highlight>
                  <a:srgbClr val="FFFFFF"/>
                </a:highlight>
              </a:rPr>
              <a:t>=</a:t>
            </a:r>
            <a:r>
              <a:rPr lang="en-US" sz="1700">
                <a:solidFill>
                  <a:srgbClr val="993300"/>
                </a:solidFill>
                <a:highlight>
                  <a:srgbClr val="FFFFFF"/>
                </a:highlight>
              </a:rPr>
              <a:t>":"</a:t>
            </a:r>
            <a:r>
              <a:rPr lang="en-US" sz="1700">
                <a:solidFill>
                  <a:srgbClr val="F5844C"/>
                </a:solidFill>
                <a:highlight>
                  <a:srgbClr val="FFFFFF"/>
                </a:highlight>
              </a:rPr>
              <a:t> dfdl:separatorPosition</a:t>
            </a:r>
            <a:r>
              <a:rPr lang="en-US" sz="1700">
                <a:solidFill>
                  <a:srgbClr val="FF8040"/>
                </a:solidFill>
                <a:highlight>
                  <a:srgbClr val="FFFFFF"/>
                </a:highlight>
              </a:rPr>
              <a:t>=</a:t>
            </a:r>
            <a:r>
              <a:rPr lang="en-US" sz="1700">
                <a:solidFill>
                  <a:srgbClr val="993300"/>
                </a:solidFill>
                <a:highlight>
                  <a:srgbClr val="FFFFFF"/>
                </a:highlight>
              </a:rPr>
              <a:t>"infix"</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"label"</a:t>
            </a:r>
            <a:r>
              <a:rPr lang="en-US" sz="1700">
                <a:solidFill>
                  <a:srgbClr val="F5844C"/>
                </a:solidFill>
                <a:highlight>
                  <a:srgbClr val="FFFFFF"/>
                </a:highlight>
              </a:rPr>
              <a:t> type</a:t>
            </a:r>
            <a:r>
              <a:rPr lang="en-US" sz="1700">
                <a:solidFill>
                  <a:srgbClr val="FF8040"/>
                </a:solidFill>
                <a:highlight>
                  <a:srgbClr val="FFFFFF"/>
                </a:highlight>
              </a:rPr>
              <a:t>=</a:t>
            </a:r>
            <a:r>
              <a:rPr lang="en-US" sz="1700">
                <a:solidFill>
                  <a:srgbClr val="993300"/>
                </a:solidFill>
                <a:highlight>
                  <a:srgbClr val="FFFFFF"/>
                </a:highlight>
              </a:rPr>
              <a:t>"xs:string"</a:t>
            </a:r>
            <a:r>
              <a:rPr lang="en-US" sz="1700">
                <a:solidFill>
                  <a:srgbClr val="F5844C"/>
                </a:solidFill>
                <a:highlight>
                  <a:srgbClr val="FFFFFF"/>
                </a:highlight>
              </a:rPr>
              <a:t> </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"message"</a:t>
            </a:r>
            <a:r>
              <a:rPr lang="en-US" sz="1700">
                <a:solidFill>
                  <a:srgbClr val="F5844C"/>
                </a:solidFill>
                <a:highlight>
                  <a:srgbClr val="FFFFFF"/>
                </a:highlight>
              </a:rPr>
              <a:t> type</a:t>
            </a:r>
            <a:r>
              <a:rPr lang="en-US" sz="1700">
                <a:solidFill>
                  <a:srgbClr val="FF8040"/>
                </a:solidFill>
                <a:highlight>
                  <a:srgbClr val="FFFFFF"/>
                </a:highlight>
              </a:rPr>
              <a:t>=</a:t>
            </a:r>
            <a:r>
              <a:rPr lang="en-US" sz="1700">
                <a:solidFill>
                  <a:srgbClr val="993300"/>
                </a:solidFill>
                <a:highlight>
                  <a:srgbClr val="FFFFFF"/>
                </a:highlight>
              </a:rPr>
              <a:t>"xs:string"</a:t>
            </a:r>
            <a:r>
              <a:rPr lang="en-US" sz="1700">
                <a:solidFill>
                  <a:srgbClr val="F5844C"/>
                </a:solidFill>
                <a:highlight>
                  <a:srgbClr val="FFFFFF"/>
                </a:highlight>
              </a:rPr>
              <a:t> </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3296"/>
                </a:solidFill>
                <a:highlight>
                  <a:srgbClr val="FFFFFF"/>
                </a:highlight>
              </a:rPr>
              <a:t>&lt;/xs:element&gt;</a:t>
            </a:r>
          </a:p>
        </p:txBody>
      </p:sp>
      <p:sp>
        <p:nvSpPr>
          <p:cNvPr id="5" name="Footer Placeholder 3">
            <a:extLst>
              <a:ext uri="{FF2B5EF4-FFF2-40B4-BE49-F238E27FC236}">
                <a16:creationId xmlns:a16="http://schemas.microsoft.com/office/drawing/2014/main" id="{CC5A0427-E250-4D16-A337-87F91EB689F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6" name="TextBox 5">
            <a:extLst>
              <a:ext uri="{FF2B5EF4-FFF2-40B4-BE49-F238E27FC236}">
                <a16:creationId xmlns:a16="http://schemas.microsoft.com/office/drawing/2014/main" id="{CF433CE9-0493-43C2-B4E7-FA0A966DEFA3}"/>
              </a:ext>
            </a:extLst>
          </p:cNvPr>
          <p:cNvSpPr txBox="1"/>
          <p:nvPr/>
        </p:nvSpPr>
        <p:spPr>
          <a:xfrm>
            <a:off x="759352" y="5768599"/>
            <a:ext cx="6036717" cy="369332"/>
          </a:xfrm>
          <a:prstGeom prst="rect">
            <a:avLst/>
          </a:prstGeom>
          <a:solidFill>
            <a:schemeClr val="bg1"/>
          </a:solidFill>
        </p:spPr>
        <p:txBody>
          <a:bodyPr wrap="none" rtlCol="0">
            <a:spAutoFit/>
          </a:bodyPr>
          <a:lstStyle/>
          <a:p>
            <a:r>
              <a:rPr lang="en-US"/>
              <a:t>See Lab02/answer/multiple-newlines-separating-rows.dfdl.xsd</a:t>
            </a:r>
          </a:p>
        </p:txBody>
      </p:sp>
    </p:spTree>
    <p:extLst>
      <p:ext uri="{BB962C8B-B14F-4D97-AF65-F5344CB8AC3E}">
        <p14:creationId xmlns:p14="http://schemas.microsoft.com/office/powerpoint/2010/main" val="24120178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DEF11E-F127-4353-8836-FA4563B72DB7}"/>
              </a:ext>
            </a:extLst>
          </p:cNvPr>
          <p:cNvSpPr/>
          <p:nvPr/>
        </p:nvSpPr>
        <p:spPr>
          <a:xfrm>
            <a:off x="424463" y="1737422"/>
            <a:ext cx="6999225" cy="4016484"/>
          </a:xfrm>
          <a:prstGeom prst="rect">
            <a:avLst/>
          </a:prstGeom>
          <a:ln>
            <a:solidFill>
              <a:schemeClr val="bg1">
                <a:lumMod val="65000"/>
              </a:schemeClr>
            </a:solidFill>
          </a:ln>
        </p:spPr>
        <p:txBody>
          <a:bodyPr wrap="square">
            <a:spAutoFit/>
          </a:bodyPr>
          <a:lstStyle/>
          <a:p>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"input"</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a:t>
            </a:r>
            <a:r>
              <a:rPr lang="en-US" sz="1700">
                <a:solidFill>
                  <a:srgbClr val="F5844C"/>
                </a:solidFill>
                <a:highlight>
                  <a:srgbClr val="FFFFFF"/>
                </a:highlight>
              </a:rPr>
              <a:t> 	dfdl:separator</a:t>
            </a:r>
            <a:r>
              <a:rPr lang="en-US" sz="1700">
                <a:solidFill>
                  <a:srgbClr val="FF8040"/>
                </a:solidFill>
                <a:highlight>
                  <a:srgbClr val="FFFFFF"/>
                </a:highlight>
              </a:rPr>
              <a:t>=</a:t>
            </a:r>
            <a:r>
              <a:rPr lang="en-US" sz="1700">
                <a:solidFill>
                  <a:srgbClr val="993300"/>
                </a:solidFill>
                <a:highlight>
                  <a:srgbClr val="FFFFFF"/>
                </a:highlight>
              </a:rPr>
              <a:t>"</a:t>
            </a:r>
            <a:r>
              <a:rPr lang="en-US" sz="1600">
                <a:solidFill>
                  <a:srgbClr val="993300"/>
                </a:solidFill>
                <a:highlight>
                  <a:srgbClr val="FFFFFF"/>
                </a:highlight>
              </a:rPr>
              <a:t>%NL;  %NL;%NL;  %NL;%NL;%NL;</a:t>
            </a:r>
            <a:r>
              <a:rPr lang="en-US" sz="1700">
                <a:solidFill>
                  <a:srgbClr val="993300"/>
                </a:solidFill>
                <a:highlight>
                  <a:srgbClr val="FFFFFF"/>
                </a:highlight>
              </a:rPr>
              <a:t>"</a:t>
            </a:r>
            <a:r>
              <a:rPr lang="en-US" sz="1700">
                <a:solidFill>
                  <a:srgbClr val="F5844C"/>
                </a:solidFill>
                <a:highlight>
                  <a:srgbClr val="FFFFFF"/>
                </a:highlight>
              </a:rPr>
              <a:t> </a:t>
            </a:r>
            <a:br>
              <a:rPr lang="en-US" sz="1700">
                <a:solidFill>
                  <a:srgbClr val="F5844C"/>
                </a:solidFill>
                <a:highlight>
                  <a:srgbClr val="FFFFFF"/>
                </a:highlight>
              </a:rPr>
            </a:br>
            <a:r>
              <a:rPr lang="en-US" sz="1700">
                <a:solidFill>
                  <a:srgbClr val="F5844C"/>
                </a:solidFill>
                <a:highlight>
                  <a:srgbClr val="FFFFFF"/>
                </a:highlight>
              </a:rPr>
              <a:t> 		dfdl:separatorPosition</a:t>
            </a:r>
            <a:r>
              <a:rPr lang="en-US" sz="1700">
                <a:solidFill>
                  <a:srgbClr val="FF8040"/>
                </a:solidFill>
                <a:highlight>
                  <a:srgbClr val="FFFFFF"/>
                </a:highlight>
              </a:rPr>
              <a:t>=</a:t>
            </a:r>
            <a:r>
              <a:rPr lang="en-US" sz="1700">
                <a:solidFill>
                  <a:srgbClr val="993300"/>
                </a:solidFill>
                <a:highlight>
                  <a:srgbClr val="FFFFFF"/>
                </a:highlight>
              </a:rPr>
              <a:t>"infix"</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"row"</a:t>
            </a:r>
            <a:r>
              <a:rPr lang="en-US" sz="1700">
                <a:solidFill>
                  <a:srgbClr val="F5844C"/>
                </a:solidFill>
                <a:highlight>
                  <a:srgbClr val="FFFFFF"/>
                </a:highlight>
              </a:rPr>
              <a:t> maxOccurs</a:t>
            </a:r>
            <a:r>
              <a:rPr lang="en-US" sz="1700">
                <a:solidFill>
                  <a:srgbClr val="FF8040"/>
                </a:solidFill>
                <a:highlight>
                  <a:srgbClr val="FFFFFF"/>
                </a:highlight>
              </a:rPr>
              <a:t>=</a:t>
            </a:r>
            <a:r>
              <a:rPr lang="en-US" sz="1700">
                <a:solidFill>
                  <a:srgbClr val="993300"/>
                </a:solidFill>
                <a:highlight>
                  <a:srgbClr val="FFFFFF"/>
                </a:highlight>
              </a:rPr>
              <a:t>"unbounded"</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a:t>
            </a:r>
            <a:r>
              <a:rPr lang="en-US" sz="1700">
                <a:solidFill>
                  <a:srgbClr val="F5844C"/>
                </a:solidFill>
                <a:highlight>
                  <a:srgbClr val="FFFFFF"/>
                </a:highlight>
              </a:rPr>
              <a:t> dfdl:separator</a:t>
            </a:r>
            <a:r>
              <a:rPr lang="en-US" sz="1700">
                <a:solidFill>
                  <a:srgbClr val="FF8040"/>
                </a:solidFill>
                <a:highlight>
                  <a:srgbClr val="FFFFFF"/>
                </a:highlight>
              </a:rPr>
              <a:t>=</a:t>
            </a:r>
            <a:r>
              <a:rPr lang="en-US" sz="1700">
                <a:solidFill>
                  <a:srgbClr val="993300"/>
                </a:solidFill>
                <a:highlight>
                  <a:srgbClr val="FFFFFF"/>
                </a:highlight>
              </a:rPr>
              <a:t>":"</a:t>
            </a:r>
            <a:r>
              <a:rPr lang="en-US" sz="1700">
                <a:solidFill>
                  <a:srgbClr val="F5844C"/>
                </a:solidFill>
                <a:highlight>
                  <a:srgbClr val="FFFFFF"/>
                </a:highlight>
              </a:rPr>
              <a:t> dfdl:separatorPosition</a:t>
            </a:r>
            <a:r>
              <a:rPr lang="en-US" sz="1700">
                <a:solidFill>
                  <a:srgbClr val="FF8040"/>
                </a:solidFill>
                <a:highlight>
                  <a:srgbClr val="FFFFFF"/>
                </a:highlight>
              </a:rPr>
              <a:t>=</a:t>
            </a:r>
            <a:r>
              <a:rPr lang="en-US" sz="1700">
                <a:solidFill>
                  <a:srgbClr val="993300"/>
                </a:solidFill>
                <a:highlight>
                  <a:srgbClr val="FFFFFF"/>
                </a:highlight>
              </a:rPr>
              <a:t>"infix"</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"label"</a:t>
            </a:r>
            <a:r>
              <a:rPr lang="en-US" sz="1700">
                <a:solidFill>
                  <a:srgbClr val="F5844C"/>
                </a:solidFill>
                <a:highlight>
                  <a:srgbClr val="FFFFFF"/>
                </a:highlight>
              </a:rPr>
              <a:t> type</a:t>
            </a:r>
            <a:r>
              <a:rPr lang="en-US" sz="1700">
                <a:solidFill>
                  <a:srgbClr val="FF8040"/>
                </a:solidFill>
                <a:highlight>
                  <a:srgbClr val="FFFFFF"/>
                </a:highlight>
              </a:rPr>
              <a:t>=</a:t>
            </a:r>
            <a:r>
              <a:rPr lang="en-US" sz="1700">
                <a:solidFill>
                  <a:srgbClr val="993300"/>
                </a:solidFill>
                <a:highlight>
                  <a:srgbClr val="FFFFFF"/>
                </a:highlight>
              </a:rPr>
              <a:t>"xs:string"</a:t>
            </a:r>
            <a:r>
              <a:rPr lang="en-US" sz="1700">
                <a:solidFill>
                  <a:srgbClr val="F5844C"/>
                </a:solidFill>
                <a:highlight>
                  <a:srgbClr val="FFFFFF"/>
                </a:highlight>
              </a:rPr>
              <a:t> </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a:t>
            </a:r>
            <a:r>
              <a:rPr lang="en-US" sz="1700">
                <a:solidFill>
                  <a:srgbClr val="F5844C"/>
                </a:solidFill>
                <a:highlight>
                  <a:srgbClr val="FFFFFF"/>
                </a:highlight>
              </a:rPr>
              <a:t> name</a:t>
            </a:r>
            <a:r>
              <a:rPr lang="en-US" sz="1700">
                <a:solidFill>
                  <a:srgbClr val="FF8040"/>
                </a:solidFill>
                <a:highlight>
                  <a:srgbClr val="FFFFFF"/>
                </a:highlight>
              </a:rPr>
              <a:t>=</a:t>
            </a:r>
            <a:r>
              <a:rPr lang="en-US" sz="1700">
                <a:solidFill>
                  <a:srgbClr val="993300"/>
                </a:solidFill>
                <a:highlight>
                  <a:srgbClr val="FFFFFF"/>
                </a:highlight>
              </a:rPr>
              <a:t>"message"</a:t>
            </a:r>
            <a:r>
              <a:rPr lang="en-US" sz="1700">
                <a:solidFill>
                  <a:srgbClr val="F5844C"/>
                </a:solidFill>
                <a:highlight>
                  <a:srgbClr val="FFFFFF"/>
                </a:highlight>
              </a:rPr>
              <a:t> type</a:t>
            </a:r>
            <a:r>
              <a:rPr lang="en-US" sz="1700">
                <a:solidFill>
                  <a:srgbClr val="FF8040"/>
                </a:solidFill>
                <a:highlight>
                  <a:srgbClr val="FFFFFF"/>
                </a:highlight>
              </a:rPr>
              <a:t>=</a:t>
            </a:r>
            <a:r>
              <a:rPr lang="en-US" sz="1700">
                <a:solidFill>
                  <a:srgbClr val="993300"/>
                </a:solidFill>
                <a:highlight>
                  <a:srgbClr val="FFFFFF"/>
                </a:highlight>
              </a:rPr>
              <a:t>"xs:string"</a:t>
            </a:r>
            <a:r>
              <a:rPr lang="en-US" sz="1700">
                <a:solidFill>
                  <a:srgbClr val="F5844C"/>
                </a:solidFill>
                <a:highlight>
                  <a:srgbClr val="FFFFFF"/>
                </a:highlight>
              </a:rPr>
              <a:t> </a:t>
            </a:r>
            <a:r>
              <a:rPr lang="en-US" sz="1700">
                <a:solidFill>
                  <a:srgbClr val="000096"/>
                </a:solidFill>
                <a:highlight>
                  <a:srgbClr val="FFFFFF"/>
                </a:highlight>
              </a:rPr>
              <a: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&lt;/xs:element&gt;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&lt;/xs:sequence&gt;</a:t>
            </a:r>
            <a:br>
              <a:rPr lang="en-US" sz="1700">
                <a:solidFill>
                  <a:srgbClr val="000000"/>
                </a:solidFill>
                <a:highlight>
                  <a:srgbClr val="FFFFFF"/>
                </a:highlight>
              </a:rPr>
            </a:br>
            <a:r>
              <a:rPr lang="en-US" sz="1700">
                <a:solidFill>
                  <a:srgbClr val="000000"/>
                </a:solidFill>
                <a:highlight>
                  <a:srgbClr val="FFFFFF"/>
                </a:highlight>
              </a:rPr>
              <a:t>    </a:t>
            </a:r>
            <a:r>
              <a:rPr lang="en-US" sz="1700">
                <a:solidFill>
                  <a:srgbClr val="003296"/>
                </a:solidFill>
                <a:highlight>
                  <a:srgbClr val="FFFFFF"/>
                </a:highlight>
              </a:rPr>
              <a:t>&lt;/xs:complexType&gt;</a:t>
            </a:r>
            <a:br>
              <a:rPr lang="en-US" sz="1700">
                <a:solidFill>
                  <a:srgbClr val="000000"/>
                </a:solidFill>
                <a:highlight>
                  <a:srgbClr val="FFFFFF"/>
                </a:highlight>
              </a:rPr>
            </a:br>
            <a:r>
              <a:rPr lang="en-US" sz="17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7AC8544F-5516-4042-A158-09142CFEB4E9}"/>
              </a:ext>
            </a:extLst>
          </p:cNvPr>
          <p:cNvSpPr/>
          <p:nvPr/>
        </p:nvSpPr>
        <p:spPr>
          <a:xfrm>
            <a:off x="3766087" y="2247254"/>
            <a:ext cx="2681207" cy="294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89668C0-AF31-49C9-A3F1-3CA03349A1DE}"/>
              </a:ext>
            </a:extLst>
          </p:cNvPr>
          <p:cNvCxnSpPr>
            <a:cxnSpLocks/>
            <a:endCxn id="9" idx="1"/>
          </p:cNvCxnSpPr>
          <p:nvPr/>
        </p:nvCxnSpPr>
        <p:spPr>
          <a:xfrm flipV="1">
            <a:off x="4835471" y="1080924"/>
            <a:ext cx="612183" cy="11663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1233D7-5585-442A-AF3E-30EE6FDD0D9F}"/>
              </a:ext>
            </a:extLst>
          </p:cNvPr>
          <p:cNvSpPr txBox="1"/>
          <p:nvPr/>
        </p:nvSpPr>
        <p:spPr>
          <a:xfrm>
            <a:off x="5447654" y="619259"/>
            <a:ext cx="5393409" cy="923330"/>
          </a:xfrm>
          <a:prstGeom prst="rect">
            <a:avLst/>
          </a:prstGeom>
          <a:noFill/>
        </p:spPr>
        <p:txBody>
          <a:bodyPr wrap="square" rtlCol="0">
            <a:spAutoFit/>
          </a:bodyPr>
          <a:lstStyle/>
          <a:p>
            <a:r>
              <a:rPr lang="en-US"/>
              <a:t>Whitespace-separated list of separators. This says that the separator can be one newline, two newlines, or three newlines.</a:t>
            </a:r>
          </a:p>
        </p:txBody>
      </p:sp>
      <p:sp>
        <p:nvSpPr>
          <p:cNvPr id="10" name="Footer Placeholder 3">
            <a:extLst>
              <a:ext uri="{FF2B5EF4-FFF2-40B4-BE49-F238E27FC236}">
                <a16:creationId xmlns:a16="http://schemas.microsoft.com/office/drawing/2014/main" id="{5C0D4FA3-7353-4207-B302-FDB2BD76DD6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6764119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43E33-433A-412D-8E29-2BFB39CD4030}"/>
              </a:ext>
            </a:extLst>
          </p:cNvPr>
          <p:cNvPicPr>
            <a:picLocks noChangeAspect="1"/>
          </p:cNvPicPr>
          <p:nvPr/>
        </p:nvPicPr>
        <p:blipFill rotWithShape="1">
          <a:blip r:embed="rId2"/>
          <a:srcRect l="1907" t="22662" r="74322" b="51735"/>
          <a:stretch/>
        </p:blipFill>
        <p:spPr>
          <a:xfrm>
            <a:off x="2479728" y="1627321"/>
            <a:ext cx="4794191" cy="2743201"/>
          </a:xfrm>
          <a:prstGeom prst="rect">
            <a:avLst/>
          </a:prstGeom>
        </p:spPr>
      </p:pic>
      <p:cxnSp>
        <p:nvCxnSpPr>
          <p:cNvPr id="4" name="Straight Arrow Connector 3">
            <a:extLst>
              <a:ext uri="{FF2B5EF4-FFF2-40B4-BE49-F238E27FC236}">
                <a16:creationId xmlns:a16="http://schemas.microsoft.com/office/drawing/2014/main" id="{B6028A03-4E59-4E26-A612-60245E664FBC}"/>
              </a:ext>
            </a:extLst>
          </p:cNvPr>
          <p:cNvCxnSpPr/>
          <p:nvPr/>
        </p:nvCxnSpPr>
        <p:spPr>
          <a:xfrm flipH="1" flipV="1">
            <a:off x="5532895" y="2851688"/>
            <a:ext cx="2200759" cy="14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1A42E32-CC48-4729-91B1-C762946BF67A}"/>
              </a:ext>
            </a:extLst>
          </p:cNvPr>
          <p:cNvCxnSpPr/>
          <p:nvPr/>
        </p:nvCxnSpPr>
        <p:spPr>
          <a:xfrm flipH="1">
            <a:off x="3053166" y="2998921"/>
            <a:ext cx="4680488" cy="131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C8509A7-8997-4FCF-82D0-F74B569C36F3}"/>
              </a:ext>
            </a:extLst>
          </p:cNvPr>
          <p:cNvCxnSpPr/>
          <p:nvPr/>
        </p:nvCxnSpPr>
        <p:spPr>
          <a:xfrm flipH="1">
            <a:off x="3022169" y="2998921"/>
            <a:ext cx="4711485" cy="430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B9711E-01DC-4B35-BB95-2C1F47E18C2C}"/>
              </a:ext>
            </a:extLst>
          </p:cNvPr>
          <p:cNvCxnSpPr/>
          <p:nvPr/>
        </p:nvCxnSpPr>
        <p:spPr>
          <a:xfrm flipH="1">
            <a:off x="3053166" y="2998921"/>
            <a:ext cx="4680488" cy="6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C63480-4932-4227-BA9A-523B8CAF3727}"/>
              </a:ext>
            </a:extLst>
          </p:cNvPr>
          <p:cNvSpPr txBox="1"/>
          <p:nvPr/>
        </p:nvSpPr>
        <p:spPr>
          <a:xfrm>
            <a:off x="7764651" y="2809462"/>
            <a:ext cx="2799979" cy="2677656"/>
          </a:xfrm>
          <a:prstGeom prst="rect">
            <a:avLst/>
          </a:prstGeom>
          <a:noFill/>
        </p:spPr>
        <p:txBody>
          <a:bodyPr wrap="square" rtlCol="0">
            <a:spAutoFit/>
          </a:bodyPr>
          <a:lstStyle/>
          <a:p>
            <a:r>
              <a:rPr lang="en-US" sz="2400"/>
              <a:t>4 newlines between two rows. Ouch! The DFDL schema on the previous slide fails with this input. That schema is not very robust.</a:t>
            </a:r>
          </a:p>
        </p:txBody>
      </p:sp>
      <p:sp>
        <p:nvSpPr>
          <p:cNvPr id="9" name="Footer Placeholder 3">
            <a:extLst>
              <a:ext uri="{FF2B5EF4-FFF2-40B4-BE49-F238E27FC236}">
                <a16:creationId xmlns:a16="http://schemas.microsoft.com/office/drawing/2014/main" id="{0B8789A1-4AAF-434F-BE27-8E3A75D77DC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563188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D24B-A249-42EA-A914-7890DDDA8AEC}"/>
              </a:ext>
            </a:extLst>
          </p:cNvPr>
          <p:cNvSpPr>
            <a:spLocks noGrp="1"/>
          </p:cNvSpPr>
          <p:nvPr>
            <p:ph type="title"/>
          </p:nvPr>
        </p:nvSpPr>
        <p:spPr/>
        <p:txBody>
          <a:bodyPr/>
          <a:lstStyle/>
          <a:p>
            <a:r>
              <a:rPr lang="en-US"/>
              <a:t>Describe the data format</a:t>
            </a:r>
          </a:p>
        </p:txBody>
      </p:sp>
      <p:sp>
        <p:nvSpPr>
          <p:cNvPr id="3" name="Content Placeholder 2">
            <a:extLst>
              <a:ext uri="{FF2B5EF4-FFF2-40B4-BE49-F238E27FC236}">
                <a16:creationId xmlns:a16="http://schemas.microsoft.com/office/drawing/2014/main" id="{1B290A30-DA2A-494D-B1EF-F94C662DB1F3}"/>
              </a:ext>
            </a:extLst>
          </p:cNvPr>
          <p:cNvSpPr>
            <a:spLocks noGrp="1"/>
          </p:cNvSpPr>
          <p:nvPr>
            <p:ph idx="1"/>
          </p:nvPr>
        </p:nvSpPr>
        <p:spPr>
          <a:xfrm>
            <a:off x="616449" y="1371602"/>
            <a:ext cx="11236720" cy="1030636"/>
          </a:xfrm>
        </p:spPr>
        <p:txBody>
          <a:bodyPr/>
          <a:lstStyle/>
          <a:p>
            <a:pPr>
              <a:lnSpc>
                <a:spcPts val="3000"/>
              </a:lnSpc>
            </a:pPr>
            <a:r>
              <a:rPr lang="en-US"/>
              <a:t>The below document is a legal sample input document.</a:t>
            </a:r>
          </a:p>
          <a:p>
            <a:pPr>
              <a:lnSpc>
                <a:spcPts val="3000"/>
              </a:lnSpc>
            </a:pPr>
            <a:r>
              <a:rPr lang="en-US"/>
              <a:t>The following slides describe the data format in 3 different ways.</a:t>
            </a:r>
          </a:p>
        </p:txBody>
      </p:sp>
      <p:pic>
        <p:nvPicPr>
          <p:cNvPr id="4" name="Picture 3">
            <a:extLst>
              <a:ext uri="{FF2B5EF4-FFF2-40B4-BE49-F238E27FC236}">
                <a16:creationId xmlns:a16="http://schemas.microsoft.com/office/drawing/2014/main" id="{E3E9FC8C-2325-445C-900F-C4457E6FE382}"/>
              </a:ext>
            </a:extLst>
          </p:cNvPr>
          <p:cNvPicPr>
            <a:picLocks noChangeAspect="1"/>
          </p:cNvPicPr>
          <p:nvPr/>
        </p:nvPicPr>
        <p:blipFill rotWithShape="1">
          <a:blip r:embed="rId2"/>
          <a:srcRect l="1907" t="22662" r="74322" b="51735"/>
          <a:stretch/>
        </p:blipFill>
        <p:spPr>
          <a:xfrm>
            <a:off x="1301809" y="2464230"/>
            <a:ext cx="4794191" cy="2743201"/>
          </a:xfrm>
          <a:prstGeom prst="rect">
            <a:avLst/>
          </a:prstGeom>
        </p:spPr>
      </p:pic>
      <p:sp>
        <p:nvSpPr>
          <p:cNvPr id="5" name="Footer Placeholder 3">
            <a:extLst>
              <a:ext uri="{FF2B5EF4-FFF2-40B4-BE49-F238E27FC236}">
                <a16:creationId xmlns:a16="http://schemas.microsoft.com/office/drawing/2014/main" id="{D99B9BA9-4C5C-42D0-B3B7-E3C8439E2FD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5388462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C127-1862-483C-B096-534F7E709171}"/>
              </a:ext>
            </a:extLst>
          </p:cNvPr>
          <p:cNvSpPr>
            <a:spLocks noGrp="1"/>
          </p:cNvSpPr>
          <p:nvPr>
            <p:ph type="title"/>
          </p:nvPr>
        </p:nvSpPr>
        <p:spPr/>
        <p:txBody>
          <a:bodyPr/>
          <a:lstStyle/>
          <a:p>
            <a:r>
              <a:rPr lang="en-US"/>
              <a:t>Description #1</a:t>
            </a:r>
          </a:p>
        </p:txBody>
      </p:sp>
      <p:sp>
        <p:nvSpPr>
          <p:cNvPr id="3" name="Content Placeholder 2">
            <a:extLst>
              <a:ext uri="{FF2B5EF4-FFF2-40B4-BE49-F238E27FC236}">
                <a16:creationId xmlns:a16="http://schemas.microsoft.com/office/drawing/2014/main" id="{6CDB009D-8478-474F-9060-9A2A38892510}"/>
              </a:ext>
            </a:extLst>
          </p:cNvPr>
          <p:cNvSpPr>
            <a:spLocks noGrp="1"/>
          </p:cNvSpPr>
          <p:nvPr>
            <p:ph idx="1"/>
          </p:nvPr>
        </p:nvSpPr>
        <p:spPr>
          <a:xfrm>
            <a:off x="616449" y="1371601"/>
            <a:ext cx="11236720" cy="1120929"/>
          </a:xfrm>
        </p:spPr>
        <p:txBody>
          <a:bodyPr/>
          <a:lstStyle/>
          <a:p>
            <a:pPr>
              <a:lnSpc>
                <a:spcPts val="3000"/>
              </a:lnSpc>
            </a:pPr>
            <a:r>
              <a:rPr lang="en-US"/>
              <a:t>There are a sequence of rows, separated (infix) by a separator.</a:t>
            </a:r>
          </a:p>
          <a:p>
            <a:pPr>
              <a:lnSpc>
                <a:spcPts val="3000"/>
              </a:lnSpc>
            </a:pPr>
            <a:r>
              <a:rPr lang="en-US"/>
              <a:t>The separator is one or more newlines.</a:t>
            </a:r>
          </a:p>
        </p:txBody>
      </p:sp>
      <p:sp>
        <p:nvSpPr>
          <p:cNvPr id="4" name="Footer Placeholder 3">
            <a:extLst>
              <a:ext uri="{FF2B5EF4-FFF2-40B4-BE49-F238E27FC236}">
                <a16:creationId xmlns:a16="http://schemas.microsoft.com/office/drawing/2014/main" id="{8B5B871C-46CD-4386-8575-0EE99F79CFB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C1ED4080-5922-4A2A-B9F3-66E4CDBEB50E}"/>
              </a:ext>
            </a:extLst>
          </p:cNvPr>
          <p:cNvPicPr>
            <a:picLocks noChangeAspect="1"/>
          </p:cNvPicPr>
          <p:nvPr/>
        </p:nvPicPr>
        <p:blipFill rotWithShape="1">
          <a:blip r:embed="rId2"/>
          <a:srcRect l="1907" t="22662" r="74322" b="51735"/>
          <a:stretch/>
        </p:blipFill>
        <p:spPr>
          <a:xfrm>
            <a:off x="1301809" y="2464230"/>
            <a:ext cx="4794191" cy="2743201"/>
          </a:xfrm>
          <a:prstGeom prst="rect">
            <a:avLst/>
          </a:prstGeom>
        </p:spPr>
      </p:pic>
    </p:spTree>
    <p:extLst>
      <p:ext uri="{BB962C8B-B14F-4D97-AF65-F5344CB8AC3E}">
        <p14:creationId xmlns:p14="http://schemas.microsoft.com/office/powerpoint/2010/main" val="12836926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4F9B9A-491E-48CC-A130-DF72F5A936E0}"/>
              </a:ext>
            </a:extLst>
          </p:cNvPr>
          <p:cNvPicPr>
            <a:picLocks noChangeAspect="1"/>
          </p:cNvPicPr>
          <p:nvPr/>
        </p:nvPicPr>
        <p:blipFill rotWithShape="1">
          <a:blip r:embed="rId2"/>
          <a:srcRect l="1907" t="22662" r="74322" b="51735"/>
          <a:stretch/>
        </p:blipFill>
        <p:spPr>
          <a:xfrm>
            <a:off x="1301809" y="2402238"/>
            <a:ext cx="4794191" cy="2743201"/>
          </a:xfrm>
          <a:prstGeom prst="rect">
            <a:avLst/>
          </a:prstGeom>
        </p:spPr>
      </p:pic>
      <p:cxnSp>
        <p:nvCxnSpPr>
          <p:cNvPr id="7" name="Straight Arrow Connector 6">
            <a:extLst>
              <a:ext uri="{FF2B5EF4-FFF2-40B4-BE49-F238E27FC236}">
                <a16:creationId xmlns:a16="http://schemas.microsoft.com/office/drawing/2014/main" id="{EE0461A9-BAFD-44C6-8777-AF4501F886F6}"/>
              </a:ext>
            </a:extLst>
          </p:cNvPr>
          <p:cNvCxnSpPr/>
          <p:nvPr/>
        </p:nvCxnSpPr>
        <p:spPr>
          <a:xfrm flipH="1" flipV="1">
            <a:off x="2727702" y="3068664"/>
            <a:ext cx="3766088" cy="216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C8CEF7-0F44-4021-BBEF-19032EDB2103}"/>
              </a:ext>
            </a:extLst>
          </p:cNvPr>
          <p:cNvSpPr txBox="1"/>
          <p:nvPr/>
        </p:nvSpPr>
        <p:spPr>
          <a:xfrm>
            <a:off x="6493790" y="3054808"/>
            <a:ext cx="4012445" cy="461665"/>
          </a:xfrm>
          <a:prstGeom prst="rect">
            <a:avLst/>
          </a:prstGeom>
          <a:solidFill>
            <a:srgbClr val="FFFF00"/>
          </a:solidFill>
        </p:spPr>
        <p:txBody>
          <a:bodyPr wrap="none" rtlCol="0">
            <a:spAutoFit/>
          </a:bodyPr>
          <a:lstStyle/>
          <a:p>
            <a:r>
              <a:rPr lang="en-US" sz="2400"/>
              <a:t>Is there just a newline in here?</a:t>
            </a:r>
          </a:p>
        </p:txBody>
      </p:sp>
      <p:sp>
        <p:nvSpPr>
          <p:cNvPr id="6" name="Footer Placeholder 3">
            <a:extLst>
              <a:ext uri="{FF2B5EF4-FFF2-40B4-BE49-F238E27FC236}">
                <a16:creationId xmlns:a16="http://schemas.microsoft.com/office/drawing/2014/main" id="{B6FD378B-39F2-47EB-AE84-D3B5A48B3C4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954989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4F9B9A-491E-48CC-A130-DF72F5A936E0}"/>
              </a:ext>
            </a:extLst>
          </p:cNvPr>
          <p:cNvPicPr>
            <a:picLocks noChangeAspect="1"/>
          </p:cNvPicPr>
          <p:nvPr/>
        </p:nvPicPr>
        <p:blipFill rotWithShape="1">
          <a:blip r:embed="rId2"/>
          <a:srcRect l="1907" t="22662" r="74322" b="51735"/>
          <a:stretch/>
        </p:blipFill>
        <p:spPr>
          <a:xfrm>
            <a:off x="1301809" y="2402238"/>
            <a:ext cx="4794191" cy="2743201"/>
          </a:xfrm>
          <a:prstGeom prst="rect">
            <a:avLst/>
          </a:prstGeom>
        </p:spPr>
      </p:pic>
      <p:cxnSp>
        <p:nvCxnSpPr>
          <p:cNvPr id="7" name="Straight Arrow Connector 6">
            <a:extLst>
              <a:ext uri="{FF2B5EF4-FFF2-40B4-BE49-F238E27FC236}">
                <a16:creationId xmlns:a16="http://schemas.microsoft.com/office/drawing/2014/main" id="{EE0461A9-BAFD-44C6-8777-AF4501F886F6}"/>
              </a:ext>
            </a:extLst>
          </p:cNvPr>
          <p:cNvCxnSpPr/>
          <p:nvPr/>
        </p:nvCxnSpPr>
        <p:spPr>
          <a:xfrm flipH="1" flipV="1">
            <a:off x="2727702" y="3068664"/>
            <a:ext cx="3766088" cy="216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C8CEF7-0F44-4021-BBEF-19032EDB2103}"/>
              </a:ext>
            </a:extLst>
          </p:cNvPr>
          <p:cNvSpPr txBox="1"/>
          <p:nvPr/>
        </p:nvSpPr>
        <p:spPr>
          <a:xfrm>
            <a:off x="6493790" y="3054808"/>
            <a:ext cx="5145438" cy="1938992"/>
          </a:xfrm>
          <a:prstGeom prst="rect">
            <a:avLst/>
          </a:prstGeom>
          <a:solidFill>
            <a:srgbClr val="FFFF00"/>
          </a:solidFill>
        </p:spPr>
        <p:txBody>
          <a:bodyPr wrap="square" rtlCol="0">
            <a:spAutoFit/>
          </a:bodyPr>
          <a:lstStyle/>
          <a:p>
            <a:r>
              <a:rPr lang="en-US" sz="2400">
                <a:solidFill>
                  <a:schemeClr val="bg1">
                    <a:lumMod val="65000"/>
                  </a:schemeClr>
                </a:solidFill>
              </a:rPr>
              <a:t>Is there just a newline in here?</a:t>
            </a:r>
          </a:p>
          <a:p>
            <a:r>
              <a:rPr lang="en-US" sz="2400"/>
              <a:t>Answer: I don’t know. There certainly is a newline in there, but there could also be (invisible) space and/or tab characters in there.</a:t>
            </a:r>
          </a:p>
        </p:txBody>
      </p:sp>
      <p:sp>
        <p:nvSpPr>
          <p:cNvPr id="6" name="Footer Placeholder 3">
            <a:extLst>
              <a:ext uri="{FF2B5EF4-FFF2-40B4-BE49-F238E27FC236}">
                <a16:creationId xmlns:a16="http://schemas.microsoft.com/office/drawing/2014/main" id="{F19FCACB-BC0E-45BD-AA13-2E5CF1ABB14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775255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C127-1862-483C-B096-534F7E709171}"/>
              </a:ext>
            </a:extLst>
          </p:cNvPr>
          <p:cNvSpPr>
            <a:spLocks noGrp="1"/>
          </p:cNvSpPr>
          <p:nvPr>
            <p:ph type="title"/>
          </p:nvPr>
        </p:nvSpPr>
        <p:spPr/>
        <p:txBody>
          <a:bodyPr/>
          <a:lstStyle/>
          <a:p>
            <a:r>
              <a:rPr lang="en-US"/>
              <a:t>Description #1 (</a:t>
            </a:r>
            <a:r>
              <a:rPr lang="en-US">
                <a:highlight>
                  <a:srgbClr val="FFFF00"/>
                </a:highlight>
              </a:rPr>
              <a:t>revised</a:t>
            </a:r>
            <a:r>
              <a:rPr lang="en-US"/>
              <a:t>)</a:t>
            </a:r>
          </a:p>
        </p:txBody>
      </p:sp>
      <p:sp>
        <p:nvSpPr>
          <p:cNvPr id="3" name="Content Placeholder 2">
            <a:extLst>
              <a:ext uri="{FF2B5EF4-FFF2-40B4-BE49-F238E27FC236}">
                <a16:creationId xmlns:a16="http://schemas.microsoft.com/office/drawing/2014/main" id="{6CDB009D-8478-474F-9060-9A2A38892510}"/>
              </a:ext>
            </a:extLst>
          </p:cNvPr>
          <p:cNvSpPr>
            <a:spLocks noGrp="1"/>
          </p:cNvSpPr>
          <p:nvPr>
            <p:ph idx="1"/>
          </p:nvPr>
        </p:nvSpPr>
        <p:spPr>
          <a:xfrm>
            <a:off x="616449" y="1371601"/>
            <a:ext cx="11236720" cy="1120929"/>
          </a:xfrm>
        </p:spPr>
        <p:txBody>
          <a:bodyPr/>
          <a:lstStyle/>
          <a:p>
            <a:pPr>
              <a:lnSpc>
                <a:spcPts val="3000"/>
              </a:lnSpc>
            </a:pPr>
            <a:r>
              <a:rPr lang="en-US"/>
              <a:t>There are a sequence of rows, separated (infix) by a separator.</a:t>
            </a:r>
          </a:p>
          <a:p>
            <a:pPr>
              <a:lnSpc>
                <a:spcPts val="3000"/>
              </a:lnSpc>
            </a:pPr>
            <a:r>
              <a:rPr lang="en-US"/>
              <a:t>The separator is one or more newlines,</a:t>
            </a:r>
            <a:r>
              <a:rPr lang="en-US">
                <a:highlight>
                  <a:srgbClr val="FFFF00"/>
                </a:highlight>
              </a:rPr>
              <a:t> space and/or tab characters</a:t>
            </a:r>
            <a:r>
              <a:rPr lang="en-US"/>
              <a:t>.</a:t>
            </a:r>
          </a:p>
        </p:txBody>
      </p:sp>
      <p:sp>
        <p:nvSpPr>
          <p:cNvPr id="4" name="Footer Placeholder 3">
            <a:extLst>
              <a:ext uri="{FF2B5EF4-FFF2-40B4-BE49-F238E27FC236}">
                <a16:creationId xmlns:a16="http://schemas.microsoft.com/office/drawing/2014/main" id="{8B5B871C-46CD-4386-8575-0EE99F79CFB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C1ED4080-5922-4A2A-B9F3-66E4CDBEB50E}"/>
              </a:ext>
            </a:extLst>
          </p:cNvPr>
          <p:cNvPicPr>
            <a:picLocks noChangeAspect="1"/>
          </p:cNvPicPr>
          <p:nvPr/>
        </p:nvPicPr>
        <p:blipFill rotWithShape="1">
          <a:blip r:embed="rId2"/>
          <a:srcRect l="1907" t="22662" r="74322" b="51735"/>
          <a:stretch/>
        </p:blipFill>
        <p:spPr>
          <a:xfrm>
            <a:off x="1301809" y="2464230"/>
            <a:ext cx="4794191" cy="2743201"/>
          </a:xfrm>
          <a:prstGeom prst="rect">
            <a:avLst/>
          </a:prstGeom>
        </p:spPr>
      </p:pic>
    </p:spTree>
    <p:extLst>
      <p:ext uri="{BB962C8B-B14F-4D97-AF65-F5344CB8AC3E}">
        <p14:creationId xmlns:p14="http://schemas.microsoft.com/office/powerpoint/2010/main" val="273137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2BB0-CC05-467F-8077-0DE0BA708FBA}"/>
              </a:ext>
            </a:extLst>
          </p:cNvPr>
          <p:cNvSpPr>
            <a:spLocks noGrp="1"/>
          </p:cNvSpPr>
          <p:nvPr>
            <p:ph type="title"/>
          </p:nvPr>
        </p:nvSpPr>
        <p:spPr/>
        <p:txBody>
          <a:bodyPr/>
          <a:lstStyle/>
          <a:p>
            <a:r>
              <a:rPr lang="en-US"/>
              <a:t>DFDL builds on top of XML Schema</a:t>
            </a:r>
          </a:p>
        </p:txBody>
      </p:sp>
      <p:sp>
        <p:nvSpPr>
          <p:cNvPr id="4" name="Footer Placeholder 3">
            <a:extLst>
              <a:ext uri="{FF2B5EF4-FFF2-40B4-BE49-F238E27FC236}">
                <a16:creationId xmlns:a16="http://schemas.microsoft.com/office/drawing/2014/main" id="{051EA969-86AA-4246-8E34-AAFAE5C362E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6A27E701-1607-4152-80DC-AA6113BC11BC}"/>
              </a:ext>
            </a:extLst>
          </p:cNvPr>
          <p:cNvSpPr/>
          <p:nvPr/>
        </p:nvSpPr>
        <p:spPr>
          <a:xfrm>
            <a:off x="2681207" y="2736041"/>
            <a:ext cx="2216258" cy="1611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XML Schema</a:t>
            </a:r>
          </a:p>
        </p:txBody>
      </p:sp>
      <p:sp>
        <p:nvSpPr>
          <p:cNvPr id="6" name="Rectangle 5">
            <a:extLst>
              <a:ext uri="{FF2B5EF4-FFF2-40B4-BE49-F238E27FC236}">
                <a16:creationId xmlns:a16="http://schemas.microsoft.com/office/drawing/2014/main" id="{8F38FD11-8B6E-45E2-BDC3-ABFF76096E14}"/>
              </a:ext>
            </a:extLst>
          </p:cNvPr>
          <p:cNvSpPr/>
          <p:nvPr/>
        </p:nvSpPr>
        <p:spPr>
          <a:xfrm>
            <a:off x="2681207" y="1797804"/>
            <a:ext cx="2216258" cy="9382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properties</a:t>
            </a:r>
          </a:p>
        </p:txBody>
      </p:sp>
    </p:spTree>
    <p:extLst>
      <p:ext uri="{BB962C8B-B14F-4D97-AF65-F5344CB8AC3E}">
        <p14:creationId xmlns:p14="http://schemas.microsoft.com/office/powerpoint/2010/main" val="9670611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C127-1862-483C-B096-534F7E709171}"/>
              </a:ext>
            </a:extLst>
          </p:cNvPr>
          <p:cNvSpPr>
            <a:spLocks noGrp="1"/>
          </p:cNvSpPr>
          <p:nvPr>
            <p:ph type="title"/>
          </p:nvPr>
        </p:nvSpPr>
        <p:spPr/>
        <p:txBody>
          <a:bodyPr/>
          <a:lstStyle/>
          <a:p>
            <a:r>
              <a:rPr lang="en-US"/>
              <a:t>Description #2</a:t>
            </a:r>
          </a:p>
        </p:txBody>
      </p:sp>
      <p:sp>
        <p:nvSpPr>
          <p:cNvPr id="3" name="Content Placeholder 2">
            <a:extLst>
              <a:ext uri="{FF2B5EF4-FFF2-40B4-BE49-F238E27FC236}">
                <a16:creationId xmlns:a16="http://schemas.microsoft.com/office/drawing/2014/main" id="{6CDB009D-8478-474F-9060-9A2A38892510}"/>
              </a:ext>
            </a:extLst>
          </p:cNvPr>
          <p:cNvSpPr>
            <a:spLocks noGrp="1"/>
          </p:cNvSpPr>
          <p:nvPr>
            <p:ph idx="1"/>
          </p:nvPr>
        </p:nvSpPr>
        <p:spPr>
          <a:xfrm>
            <a:off x="616449" y="1371601"/>
            <a:ext cx="11236720" cy="1120929"/>
          </a:xfrm>
        </p:spPr>
        <p:txBody>
          <a:bodyPr/>
          <a:lstStyle/>
          <a:p>
            <a:pPr>
              <a:lnSpc>
                <a:spcPts val="3000"/>
              </a:lnSpc>
            </a:pPr>
            <a:r>
              <a:rPr lang="en-US"/>
              <a:t>There are a sequence of rows.</a:t>
            </a:r>
          </a:p>
          <a:p>
            <a:pPr>
              <a:lnSpc>
                <a:spcPts val="3000"/>
              </a:lnSpc>
            </a:pPr>
            <a:r>
              <a:rPr lang="en-US"/>
              <a:t>Each row is terminated by one or more newlines, space and/or tab characters.</a:t>
            </a:r>
          </a:p>
        </p:txBody>
      </p:sp>
      <p:sp>
        <p:nvSpPr>
          <p:cNvPr id="4" name="Footer Placeholder 3">
            <a:extLst>
              <a:ext uri="{FF2B5EF4-FFF2-40B4-BE49-F238E27FC236}">
                <a16:creationId xmlns:a16="http://schemas.microsoft.com/office/drawing/2014/main" id="{8B5B871C-46CD-4386-8575-0EE99F79CFB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F992C135-0B48-4FF0-98DC-CFC506BE0156}"/>
              </a:ext>
            </a:extLst>
          </p:cNvPr>
          <p:cNvPicPr>
            <a:picLocks noChangeAspect="1"/>
          </p:cNvPicPr>
          <p:nvPr/>
        </p:nvPicPr>
        <p:blipFill rotWithShape="1">
          <a:blip r:embed="rId2"/>
          <a:srcRect l="1652" t="22423" r="74577" b="50000"/>
          <a:stretch/>
        </p:blipFill>
        <p:spPr>
          <a:xfrm>
            <a:off x="1486741" y="2925894"/>
            <a:ext cx="4355746" cy="2684491"/>
          </a:xfrm>
          <a:prstGeom prst="rect">
            <a:avLst/>
          </a:prstGeom>
        </p:spPr>
      </p:pic>
      <p:cxnSp>
        <p:nvCxnSpPr>
          <p:cNvPr id="8" name="Straight Arrow Connector 7">
            <a:extLst>
              <a:ext uri="{FF2B5EF4-FFF2-40B4-BE49-F238E27FC236}">
                <a16:creationId xmlns:a16="http://schemas.microsoft.com/office/drawing/2014/main" id="{1E336F3B-6C39-4174-9BAC-01E87D17CF4B}"/>
              </a:ext>
            </a:extLst>
          </p:cNvPr>
          <p:cNvCxnSpPr/>
          <p:nvPr/>
        </p:nvCxnSpPr>
        <p:spPr>
          <a:xfrm flipH="1" flipV="1">
            <a:off x="2944678" y="5362414"/>
            <a:ext cx="1534332" cy="464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77D5BC-EE55-4C61-8609-79C966F76B02}"/>
              </a:ext>
            </a:extLst>
          </p:cNvPr>
          <p:cNvSpPr txBox="1"/>
          <p:nvPr/>
        </p:nvSpPr>
        <p:spPr>
          <a:xfrm>
            <a:off x="4479010" y="5696839"/>
            <a:ext cx="4151842" cy="369332"/>
          </a:xfrm>
          <a:prstGeom prst="rect">
            <a:avLst/>
          </a:prstGeom>
          <a:noFill/>
        </p:spPr>
        <p:txBody>
          <a:bodyPr wrap="none" rtlCol="0">
            <a:spAutoFit/>
          </a:bodyPr>
          <a:lstStyle/>
          <a:p>
            <a:r>
              <a:rPr lang="en-US"/>
              <a:t>Be sure the last row of data has a newline.</a:t>
            </a:r>
          </a:p>
        </p:txBody>
      </p:sp>
    </p:spTree>
    <p:extLst>
      <p:ext uri="{BB962C8B-B14F-4D97-AF65-F5344CB8AC3E}">
        <p14:creationId xmlns:p14="http://schemas.microsoft.com/office/powerpoint/2010/main" val="17968647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C127-1862-483C-B096-534F7E709171}"/>
              </a:ext>
            </a:extLst>
          </p:cNvPr>
          <p:cNvSpPr>
            <a:spLocks noGrp="1"/>
          </p:cNvSpPr>
          <p:nvPr>
            <p:ph type="title"/>
          </p:nvPr>
        </p:nvSpPr>
        <p:spPr/>
        <p:txBody>
          <a:bodyPr/>
          <a:lstStyle/>
          <a:p>
            <a:r>
              <a:rPr lang="en-US"/>
              <a:t>Description #3</a:t>
            </a:r>
          </a:p>
        </p:txBody>
      </p:sp>
      <p:sp>
        <p:nvSpPr>
          <p:cNvPr id="3" name="Content Placeholder 2">
            <a:extLst>
              <a:ext uri="{FF2B5EF4-FFF2-40B4-BE49-F238E27FC236}">
                <a16:creationId xmlns:a16="http://schemas.microsoft.com/office/drawing/2014/main" id="{6CDB009D-8478-474F-9060-9A2A38892510}"/>
              </a:ext>
            </a:extLst>
          </p:cNvPr>
          <p:cNvSpPr>
            <a:spLocks noGrp="1"/>
          </p:cNvSpPr>
          <p:nvPr>
            <p:ph idx="1"/>
          </p:nvPr>
        </p:nvSpPr>
        <p:spPr>
          <a:xfrm>
            <a:off x="616449" y="1371601"/>
            <a:ext cx="11236720" cy="1511084"/>
          </a:xfrm>
        </p:spPr>
        <p:txBody>
          <a:bodyPr/>
          <a:lstStyle/>
          <a:p>
            <a:pPr>
              <a:lnSpc>
                <a:spcPts val="3000"/>
              </a:lnSpc>
            </a:pPr>
            <a:r>
              <a:rPr lang="en-US"/>
              <a:t>There are a sequence of rows, separated (infix) by exactly one newline.</a:t>
            </a:r>
          </a:p>
          <a:p>
            <a:pPr>
              <a:lnSpc>
                <a:spcPts val="3000"/>
              </a:lnSpc>
            </a:pPr>
            <a:r>
              <a:rPr lang="en-US"/>
              <a:t>The content of a row is either a label/message separated by a colon, or zero or more space and/or tab characters.</a:t>
            </a:r>
          </a:p>
        </p:txBody>
      </p:sp>
      <p:sp>
        <p:nvSpPr>
          <p:cNvPr id="4" name="Footer Placeholder 3">
            <a:extLst>
              <a:ext uri="{FF2B5EF4-FFF2-40B4-BE49-F238E27FC236}">
                <a16:creationId xmlns:a16="http://schemas.microsoft.com/office/drawing/2014/main" id="{8B5B871C-46CD-4386-8575-0EE99F79CFB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C1ED4080-5922-4A2A-B9F3-66E4CDBEB50E}"/>
              </a:ext>
            </a:extLst>
          </p:cNvPr>
          <p:cNvPicPr>
            <a:picLocks noChangeAspect="1"/>
          </p:cNvPicPr>
          <p:nvPr/>
        </p:nvPicPr>
        <p:blipFill rotWithShape="1">
          <a:blip r:embed="rId2"/>
          <a:srcRect l="1907" t="22662" r="74322" b="51735"/>
          <a:stretch/>
        </p:blipFill>
        <p:spPr>
          <a:xfrm>
            <a:off x="1301809" y="2882685"/>
            <a:ext cx="4794191" cy="2743201"/>
          </a:xfrm>
          <a:prstGeom prst="rect">
            <a:avLst/>
          </a:prstGeom>
        </p:spPr>
      </p:pic>
    </p:spTree>
    <p:extLst>
      <p:ext uri="{BB962C8B-B14F-4D97-AF65-F5344CB8AC3E}">
        <p14:creationId xmlns:p14="http://schemas.microsoft.com/office/powerpoint/2010/main" val="30208057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C127-1862-483C-B096-534F7E709171}"/>
              </a:ext>
            </a:extLst>
          </p:cNvPr>
          <p:cNvSpPr>
            <a:spLocks noGrp="1"/>
          </p:cNvSpPr>
          <p:nvPr>
            <p:ph type="title"/>
          </p:nvPr>
        </p:nvSpPr>
        <p:spPr/>
        <p:txBody>
          <a:bodyPr/>
          <a:lstStyle/>
          <a:p>
            <a:r>
              <a:rPr lang="en-US"/>
              <a:t>Description #3 (cont.)</a:t>
            </a:r>
          </a:p>
        </p:txBody>
      </p:sp>
      <p:sp>
        <p:nvSpPr>
          <p:cNvPr id="4" name="Footer Placeholder 3">
            <a:extLst>
              <a:ext uri="{FF2B5EF4-FFF2-40B4-BE49-F238E27FC236}">
                <a16:creationId xmlns:a16="http://schemas.microsoft.com/office/drawing/2014/main" id="{8B5B871C-46CD-4386-8575-0EE99F79CFB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C1ED4080-5922-4A2A-B9F3-66E4CDBEB50E}"/>
              </a:ext>
            </a:extLst>
          </p:cNvPr>
          <p:cNvPicPr>
            <a:picLocks noChangeAspect="1"/>
          </p:cNvPicPr>
          <p:nvPr/>
        </p:nvPicPr>
        <p:blipFill rotWithShape="1">
          <a:blip r:embed="rId2"/>
          <a:srcRect l="1907" t="22662" r="74322" b="51735"/>
          <a:stretch/>
        </p:blipFill>
        <p:spPr>
          <a:xfrm>
            <a:off x="328837" y="1759056"/>
            <a:ext cx="4794191" cy="2743201"/>
          </a:xfrm>
          <a:prstGeom prst="rect">
            <a:avLst/>
          </a:prstGeom>
          <a:ln>
            <a:solidFill>
              <a:schemeClr val="tx1"/>
            </a:solidFill>
          </a:ln>
        </p:spPr>
      </p:pic>
      <p:sp>
        <p:nvSpPr>
          <p:cNvPr id="8" name="Arrow: Right 7">
            <a:extLst>
              <a:ext uri="{FF2B5EF4-FFF2-40B4-BE49-F238E27FC236}">
                <a16:creationId xmlns:a16="http://schemas.microsoft.com/office/drawing/2014/main" id="{A88778EA-6024-4206-B076-BEB640F228E2}"/>
              </a:ext>
            </a:extLst>
          </p:cNvPr>
          <p:cNvSpPr/>
          <p:nvPr/>
        </p:nvSpPr>
        <p:spPr>
          <a:xfrm>
            <a:off x="5177138" y="3077167"/>
            <a:ext cx="797323" cy="608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53FFAA-6CE3-49D5-83DE-8055D3B3A686}"/>
              </a:ext>
            </a:extLst>
          </p:cNvPr>
          <p:cNvSpPr txBox="1"/>
          <p:nvPr/>
        </p:nvSpPr>
        <p:spPr>
          <a:xfrm>
            <a:off x="5177138" y="3685475"/>
            <a:ext cx="698461" cy="369332"/>
          </a:xfrm>
          <a:prstGeom prst="rect">
            <a:avLst/>
          </a:prstGeom>
          <a:noFill/>
        </p:spPr>
        <p:txBody>
          <a:bodyPr wrap="none" rtlCol="0">
            <a:spAutoFit/>
          </a:bodyPr>
          <a:lstStyle/>
          <a:p>
            <a:r>
              <a:rPr lang="en-US" i="1"/>
              <a:t>parse</a:t>
            </a:r>
          </a:p>
        </p:txBody>
      </p:sp>
      <p:sp>
        <p:nvSpPr>
          <p:cNvPr id="10" name="Rectangle 9">
            <a:extLst>
              <a:ext uri="{FF2B5EF4-FFF2-40B4-BE49-F238E27FC236}">
                <a16:creationId xmlns:a16="http://schemas.microsoft.com/office/drawing/2014/main" id="{305FF314-1F76-485E-B69A-DFFBD33C48F2}"/>
              </a:ext>
            </a:extLst>
          </p:cNvPr>
          <p:cNvSpPr/>
          <p:nvPr/>
        </p:nvSpPr>
        <p:spPr>
          <a:xfrm>
            <a:off x="6028571" y="1980879"/>
            <a:ext cx="5902088" cy="2308324"/>
          </a:xfrm>
          <a:prstGeom prst="rect">
            <a:avLst/>
          </a:prstGeom>
          <a:ln>
            <a:solidFill>
              <a:schemeClr val="tx1"/>
            </a:solidFill>
          </a:ln>
        </p:spPr>
        <p:txBody>
          <a:bodyPr wrap="square">
            <a:spAutoFit/>
          </a:bodyPr>
          <a:lstStyle/>
          <a:p>
            <a:r>
              <a:rPr lang="en-US" sz="1200">
                <a:solidFill>
                  <a:srgbClr val="000096"/>
                </a:solidFill>
                <a:highlight>
                  <a:srgbClr val="FFFFFF"/>
                </a:highlight>
              </a:rPr>
              <a:t>&lt;label-message&gt;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&lt;row&gt;&lt;label&gt;</a:t>
            </a:r>
            <a:r>
              <a:rPr lang="en-US" sz="1200">
                <a:solidFill>
                  <a:srgbClr val="000000"/>
                </a:solidFill>
                <a:highlight>
                  <a:srgbClr val="FFFFFF"/>
                </a:highlight>
              </a:rPr>
              <a:t>Dear Sir</a:t>
            </a:r>
            <a:r>
              <a:rPr lang="en-US" sz="1200">
                <a:solidFill>
                  <a:srgbClr val="000096"/>
                </a:solidFill>
                <a:highlight>
                  <a:srgbClr val="FFFFFF"/>
                </a:highlight>
              </a:rPr>
              <a:t>&lt;/label&gt;&lt;message&gt;</a:t>
            </a:r>
            <a:r>
              <a:rPr lang="en-US" sz="1200">
                <a:solidFill>
                  <a:srgbClr val="000000"/>
                </a:solidFill>
                <a:highlight>
                  <a:srgbClr val="FFFFFF"/>
                </a:highlight>
              </a:rPr>
              <a:t> Thank you for your response.</a:t>
            </a:r>
            <a:r>
              <a:rPr lang="en-US" sz="1200">
                <a:solidFill>
                  <a:srgbClr val="000096"/>
                </a:solidFill>
                <a:highlight>
                  <a:srgbClr val="FFFFFF"/>
                </a:highlight>
              </a:rPr>
              <a:t>&lt;/message&gt;&lt;/row&gt;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&lt;row&gt;&lt;label&gt;</a:t>
            </a:r>
            <a:r>
              <a:rPr lang="en-US" sz="1200">
                <a:solidFill>
                  <a:srgbClr val="000000"/>
                </a:solidFill>
                <a:highlight>
                  <a:srgbClr val="FFFFFF"/>
                </a:highlight>
              </a:rPr>
              <a:t>Hello, world</a:t>
            </a:r>
            <a:r>
              <a:rPr lang="en-US" sz="1200">
                <a:solidFill>
                  <a:srgbClr val="000096"/>
                </a:solidFill>
                <a:highlight>
                  <a:srgbClr val="FFFFFF"/>
                </a:highlight>
              </a:rPr>
              <a:t>&lt;/label&gt;&lt;message&gt;</a:t>
            </a:r>
            <a:r>
              <a:rPr lang="en-US" sz="1200">
                <a:solidFill>
                  <a:srgbClr val="000000"/>
                </a:solidFill>
                <a:highlight>
                  <a:srgbClr val="FFFFFF"/>
                </a:highlight>
              </a:rPr>
              <a:t> How are you?</a:t>
            </a:r>
            <a:r>
              <a:rPr lang="en-US" sz="1200">
                <a:solidFill>
                  <a:srgbClr val="000096"/>
                </a:solidFill>
                <a:highlight>
                  <a:srgbClr val="FFFFFF"/>
                </a:highlight>
              </a:rPr>
              <a:t>&lt;/message&gt;&lt;/row&gt;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&lt;row&gt;&lt;label&gt;</a:t>
            </a:r>
            <a:r>
              <a:rPr lang="en-US" sz="1200">
                <a:solidFill>
                  <a:srgbClr val="000000"/>
                </a:solidFill>
                <a:highlight>
                  <a:srgbClr val="FFFFFF"/>
                </a:highlight>
              </a:rPr>
              <a:t>Sender</a:t>
            </a:r>
            <a:r>
              <a:rPr lang="en-US" sz="1200">
                <a:solidFill>
                  <a:srgbClr val="000096"/>
                </a:solidFill>
                <a:highlight>
                  <a:srgbClr val="FFFFFF"/>
                </a:highlight>
              </a:rPr>
              <a:t>&lt;/label&gt;&lt;message&gt;</a:t>
            </a:r>
            <a:r>
              <a:rPr lang="en-US" sz="1200">
                <a:solidFill>
                  <a:srgbClr val="000000"/>
                </a:solidFill>
                <a:highlight>
                  <a:srgbClr val="FFFFFF"/>
                </a:highlight>
              </a:rPr>
              <a:t> John Doe</a:t>
            </a:r>
            <a:r>
              <a:rPr lang="en-US" sz="1200">
                <a:solidFill>
                  <a:srgbClr val="000096"/>
                </a:solidFill>
                <a:highlight>
                  <a:srgbClr val="FFFFFF"/>
                </a:highlight>
              </a:rPr>
              <a:t>&lt;/message&gt;&lt;/row&gt;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&lt;row&gt;&lt;label&gt;</a:t>
            </a:r>
            <a:r>
              <a:rPr lang="en-US" sz="1200">
                <a:solidFill>
                  <a:srgbClr val="000000"/>
                </a:solidFill>
                <a:highlight>
                  <a:srgbClr val="FFFFFF"/>
                </a:highlight>
              </a:rPr>
              <a:t>Date</a:t>
            </a:r>
            <a:r>
              <a:rPr lang="en-US" sz="1200">
                <a:solidFill>
                  <a:srgbClr val="000096"/>
                </a:solidFill>
                <a:highlight>
                  <a:srgbClr val="FFFFFF"/>
                </a:highlight>
              </a:rPr>
              <a:t>&lt;/label&gt;&lt;message&gt;</a:t>
            </a:r>
            <a:r>
              <a:rPr lang="en-US" sz="1200">
                <a:solidFill>
                  <a:srgbClr val="000000"/>
                </a:solidFill>
                <a:highlight>
                  <a:srgbClr val="FFFFFF"/>
                </a:highlight>
              </a:rPr>
              <a:t> November 23, 2018</a:t>
            </a:r>
            <a:r>
              <a:rPr lang="en-US" sz="1200">
                <a:solidFill>
                  <a:srgbClr val="000096"/>
                </a:solidFill>
                <a:highlight>
                  <a:srgbClr val="FFFFFF"/>
                </a:highlight>
              </a:rPr>
              <a:t>&lt;/message&gt;&lt;/row&gt;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&lt;row&gt;&lt;label&gt;</a:t>
            </a:r>
            <a:r>
              <a:rPr lang="en-US" sz="1200">
                <a:solidFill>
                  <a:srgbClr val="000000"/>
                </a:solidFill>
                <a:highlight>
                  <a:srgbClr val="FFFFFF"/>
                </a:highlight>
              </a:rPr>
              <a:t>Foo</a:t>
            </a:r>
            <a:r>
              <a:rPr lang="en-US" sz="1200">
                <a:solidFill>
                  <a:srgbClr val="000096"/>
                </a:solidFill>
                <a:highlight>
                  <a:srgbClr val="FFFFFF"/>
                </a:highlight>
              </a:rPr>
              <a:t>&lt;/label&gt;&lt;message&gt;</a:t>
            </a:r>
            <a:r>
              <a:rPr lang="en-US" sz="1200">
                <a:solidFill>
                  <a:srgbClr val="000000"/>
                </a:solidFill>
                <a:highlight>
                  <a:srgbClr val="FFFFFF"/>
                </a:highlight>
              </a:rPr>
              <a:t> Bar</a:t>
            </a:r>
            <a:r>
              <a:rPr lang="en-US" sz="1200">
                <a:solidFill>
                  <a:srgbClr val="000096"/>
                </a:solidFill>
                <a:highlight>
                  <a:srgbClr val="FFFFFF"/>
                </a:highlight>
              </a:rPr>
              <a:t>&lt;/message&gt;&lt;/row&gt;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&lt;row&gt;&lt;label&gt;</a:t>
            </a:r>
            <a:r>
              <a:rPr lang="en-US" sz="1200">
                <a:solidFill>
                  <a:srgbClr val="000000"/>
                </a:solidFill>
                <a:highlight>
                  <a:srgbClr val="FFFFFF"/>
                </a:highlight>
              </a:rPr>
              <a:t>John</a:t>
            </a:r>
            <a:r>
              <a:rPr lang="en-US" sz="1200">
                <a:solidFill>
                  <a:srgbClr val="000096"/>
                </a:solidFill>
                <a:highlight>
                  <a:srgbClr val="FFFFFF"/>
                </a:highlight>
              </a:rPr>
              <a:t>&lt;/label&gt;&lt;message&gt;</a:t>
            </a:r>
            <a:r>
              <a:rPr lang="en-US" sz="1200">
                <a:solidFill>
                  <a:srgbClr val="000000"/>
                </a:solidFill>
                <a:highlight>
                  <a:srgbClr val="FFFFFF"/>
                </a:highlight>
              </a:rPr>
              <a:t> Doe</a:t>
            </a:r>
            <a:r>
              <a:rPr lang="en-US" sz="1200">
                <a:solidFill>
                  <a:srgbClr val="000096"/>
                </a:solidFill>
                <a:highlight>
                  <a:srgbClr val="FFFFFF"/>
                </a:highlight>
              </a:rPr>
              <a:t>&lt;/message&gt;&lt;/row&gt;</a:t>
            </a:r>
            <a:br>
              <a:rPr lang="en-US" sz="1200">
                <a:solidFill>
                  <a:srgbClr val="000000"/>
                </a:solidFill>
                <a:highlight>
                  <a:srgbClr val="FFFFFF"/>
                </a:highlight>
              </a:rPr>
            </a:br>
            <a:r>
              <a:rPr lang="en-US" sz="1200">
                <a:solidFill>
                  <a:srgbClr val="000096"/>
                </a:solidFill>
                <a:highlight>
                  <a:srgbClr val="FFFFFF"/>
                </a:highlight>
              </a:rPr>
              <a:t>&lt;/label-message&gt;</a:t>
            </a:r>
          </a:p>
        </p:txBody>
      </p:sp>
      <p:sp>
        <p:nvSpPr>
          <p:cNvPr id="3" name="TextBox 2">
            <a:extLst>
              <a:ext uri="{FF2B5EF4-FFF2-40B4-BE49-F238E27FC236}">
                <a16:creationId xmlns:a16="http://schemas.microsoft.com/office/drawing/2014/main" id="{C7708CBF-F790-4A06-84CF-847BC9C2FA6A}"/>
              </a:ext>
            </a:extLst>
          </p:cNvPr>
          <p:cNvSpPr txBox="1"/>
          <p:nvPr/>
        </p:nvSpPr>
        <p:spPr>
          <a:xfrm>
            <a:off x="349190" y="5061112"/>
            <a:ext cx="11771236" cy="461665"/>
          </a:xfrm>
          <a:prstGeom prst="rect">
            <a:avLst/>
          </a:prstGeom>
          <a:solidFill>
            <a:schemeClr val="bg1">
              <a:lumMod val="85000"/>
            </a:schemeClr>
          </a:solidFill>
        </p:spPr>
        <p:txBody>
          <a:bodyPr wrap="none" rtlCol="0">
            <a:spAutoFit/>
          </a:bodyPr>
          <a:lstStyle/>
          <a:p>
            <a:r>
              <a:rPr lang="en-US" sz="2400"/>
              <a:t>The input consists of a series of rows, separated by newlines. Some rows are just whitespace.</a:t>
            </a:r>
          </a:p>
        </p:txBody>
      </p:sp>
    </p:spTree>
    <p:extLst>
      <p:ext uri="{BB962C8B-B14F-4D97-AF65-F5344CB8AC3E}">
        <p14:creationId xmlns:p14="http://schemas.microsoft.com/office/powerpoint/2010/main" val="26966783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2D12-D3FF-4C1D-8AD4-AEE44F134709}"/>
              </a:ext>
            </a:extLst>
          </p:cNvPr>
          <p:cNvSpPr>
            <a:spLocks noGrp="1"/>
          </p:cNvSpPr>
          <p:nvPr>
            <p:ph type="title"/>
          </p:nvPr>
        </p:nvSpPr>
        <p:spPr/>
        <p:txBody>
          <a:bodyPr/>
          <a:lstStyle/>
          <a:p>
            <a:r>
              <a:rPr lang="en-US"/>
              <a:t>Description #1</a:t>
            </a:r>
          </a:p>
        </p:txBody>
      </p:sp>
      <p:sp>
        <p:nvSpPr>
          <p:cNvPr id="5" name="Rectangle 4">
            <a:extLst>
              <a:ext uri="{FF2B5EF4-FFF2-40B4-BE49-F238E27FC236}">
                <a16:creationId xmlns:a16="http://schemas.microsoft.com/office/drawing/2014/main" id="{2CEEC51A-9FE0-47F3-840C-5C413ED40E30}"/>
              </a:ext>
            </a:extLst>
          </p:cNvPr>
          <p:cNvSpPr/>
          <p:nvPr/>
        </p:nvSpPr>
        <p:spPr>
          <a:xfrm>
            <a:off x="960897" y="2335946"/>
            <a:ext cx="7997125"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highlight>
                  <a:srgbClr val="FFFFFF"/>
                </a:highlight>
              </a:rPr>
              <a:t>%NL;%WSP*;</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Speech Bubble: Rectangle 5">
            <a:extLst>
              <a:ext uri="{FF2B5EF4-FFF2-40B4-BE49-F238E27FC236}">
                <a16:creationId xmlns:a16="http://schemas.microsoft.com/office/drawing/2014/main" id="{169ABD31-A6F0-4D33-955F-5EF923E54A90}"/>
              </a:ext>
            </a:extLst>
          </p:cNvPr>
          <p:cNvSpPr/>
          <p:nvPr/>
        </p:nvSpPr>
        <p:spPr>
          <a:xfrm>
            <a:off x="5548396" y="1409679"/>
            <a:ext cx="6180789" cy="750254"/>
          </a:xfrm>
          <a:prstGeom prst="wedgeRectCallout">
            <a:avLst>
              <a:gd name="adj1" fmla="val -61589"/>
              <a:gd name="adj2" fmla="val 147718"/>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Rows are separated by a newline and zero or more whitespace characters. </a:t>
            </a:r>
            <a:endParaRPr lang="en-US" sz="2400" b="1"/>
          </a:p>
        </p:txBody>
      </p:sp>
      <p:sp>
        <p:nvSpPr>
          <p:cNvPr id="7" name="TextBox 6">
            <a:extLst>
              <a:ext uri="{FF2B5EF4-FFF2-40B4-BE49-F238E27FC236}">
                <a16:creationId xmlns:a16="http://schemas.microsoft.com/office/drawing/2014/main" id="{5D60773A-CB77-4C20-99EB-E5CFFC06332A}"/>
              </a:ext>
            </a:extLst>
          </p:cNvPr>
          <p:cNvSpPr txBox="1"/>
          <p:nvPr/>
        </p:nvSpPr>
        <p:spPr>
          <a:xfrm>
            <a:off x="1765315" y="6366707"/>
            <a:ext cx="4019370" cy="369332"/>
          </a:xfrm>
          <a:prstGeom prst="rect">
            <a:avLst/>
          </a:prstGeom>
          <a:solidFill>
            <a:schemeClr val="bg1"/>
          </a:solidFill>
        </p:spPr>
        <p:txBody>
          <a:bodyPr wrap="none" rtlCol="0">
            <a:spAutoFit/>
          </a:bodyPr>
          <a:lstStyle/>
          <a:p>
            <a:r>
              <a:rPr lang="en-US"/>
              <a:t>See Lab02/answer/description-1.dfdl.xsd</a:t>
            </a:r>
          </a:p>
        </p:txBody>
      </p:sp>
    </p:spTree>
    <p:extLst>
      <p:ext uri="{BB962C8B-B14F-4D97-AF65-F5344CB8AC3E}">
        <p14:creationId xmlns:p14="http://schemas.microsoft.com/office/powerpoint/2010/main" val="8188891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FF01-8EAE-4C02-A16C-09CD5D7C80E3}"/>
              </a:ext>
            </a:extLst>
          </p:cNvPr>
          <p:cNvSpPr>
            <a:spLocks noGrp="1"/>
          </p:cNvSpPr>
          <p:nvPr>
            <p:ph type="title"/>
          </p:nvPr>
        </p:nvSpPr>
        <p:spPr/>
        <p:txBody>
          <a:bodyPr/>
          <a:lstStyle/>
          <a:p>
            <a:r>
              <a:rPr lang="en-US">
                <a:solidFill>
                  <a:srgbClr val="F5844C"/>
                </a:solidFill>
                <a:highlight>
                  <a:srgbClr val="FFFFFF"/>
                </a:highlight>
              </a:rPr>
              <a:t>dfdl:separator</a:t>
            </a:r>
            <a:r>
              <a:rPr lang="en-US">
                <a:solidFill>
                  <a:srgbClr val="FF8040"/>
                </a:solidFill>
                <a:highlight>
                  <a:srgbClr val="FFFFFF"/>
                </a:highlight>
              </a:rPr>
              <a:t>=</a:t>
            </a:r>
            <a:r>
              <a:rPr lang="en-US">
                <a:solidFill>
                  <a:srgbClr val="993300"/>
                </a:solidFill>
                <a:highlight>
                  <a:srgbClr val="FFFFFF"/>
                </a:highlight>
              </a:rPr>
              <a:t>"</a:t>
            </a:r>
            <a:r>
              <a:rPr lang="en-US">
                <a:highlight>
                  <a:srgbClr val="FFFFFF"/>
                </a:highlight>
              </a:rPr>
              <a:t>%NL;%WSP*;</a:t>
            </a:r>
            <a:r>
              <a:rPr lang="en-US">
                <a:solidFill>
                  <a:srgbClr val="993300"/>
                </a:solidFill>
                <a:highlight>
                  <a:srgbClr val="FFFFFF"/>
                </a:highlight>
              </a:rPr>
              <a:t>"</a:t>
            </a:r>
            <a:endParaRPr lang="en-US"/>
          </a:p>
        </p:txBody>
      </p:sp>
      <p:sp>
        <p:nvSpPr>
          <p:cNvPr id="3" name="Content Placeholder 2">
            <a:extLst>
              <a:ext uri="{FF2B5EF4-FFF2-40B4-BE49-F238E27FC236}">
                <a16:creationId xmlns:a16="http://schemas.microsoft.com/office/drawing/2014/main" id="{166FF3EC-69EC-4444-BB4A-9D457868444E}"/>
              </a:ext>
            </a:extLst>
          </p:cNvPr>
          <p:cNvSpPr>
            <a:spLocks noGrp="1"/>
          </p:cNvSpPr>
          <p:nvPr>
            <p:ph idx="1"/>
          </p:nvPr>
        </p:nvSpPr>
        <p:spPr/>
        <p:txBody>
          <a:bodyPr/>
          <a:lstStyle/>
          <a:p>
            <a:pPr>
              <a:lnSpc>
                <a:spcPts val="3000"/>
              </a:lnSpc>
              <a:spcAft>
                <a:spcPts val="1200"/>
              </a:spcAft>
            </a:pPr>
            <a:r>
              <a:rPr lang="en-US"/>
              <a:t>%NL; means exactly one newline. A newline is a carriage return plus line feed (Windows) or line feed (Linux), i.e., \</a:t>
            </a:r>
            <a:r>
              <a:rPr lang="en-US" dirty="0"/>
              <a:t>r\n</a:t>
            </a:r>
            <a:r>
              <a:rPr lang="en-US"/>
              <a:t>|\n</a:t>
            </a:r>
          </a:p>
          <a:p>
            <a:pPr>
              <a:lnSpc>
                <a:spcPts val="3000"/>
              </a:lnSpc>
              <a:spcAft>
                <a:spcPts val="1200"/>
              </a:spcAft>
            </a:pPr>
            <a:r>
              <a:rPr lang="en-US"/>
              <a:t>%WSP*; means zero or more whitespace characters. A whitespace character is a space character, a newline character, a tab character, and several other characters (see the DFDL specification for the complete list).</a:t>
            </a:r>
          </a:p>
          <a:p>
            <a:pPr>
              <a:lnSpc>
                <a:spcPts val="3000"/>
              </a:lnSpc>
            </a:pPr>
            <a:r>
              <a:rPr lang="en-US"/>
              <a:t>Note: only for WSP can you use * and + (%WSP*; and %WSP+;), they cannot be used with any other DFDL entity.</a:t>
            </a:r>
          </a:p>
        </p:txBody>
      </p:sp>
      <p:sp>
        <p:nvSpPr>
          <p:cNvPr id="4" name="Footer Placeholder 3">
            <a:extLst>
              <a:ext uri="{FF2B5EF4-FFF2-40B4-BE49-F238E27FC236}">
                <a16:creationId xmlns:a16="http://schemas.microsoft.com/office/drawing/2014/main" id="{5B0544B9-D603-4D5E-AD8D-7FD67859083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519679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B9034-B8D1-4AC2-9653-3B5817DCCE79}"/>
              </a:ext>
            </a:extLst>
          </p:cNvPr>
          <p:cNvSpPr/>
          <p:nvPr/>
        </p:nvSpPr>
        <p:spPr>
          <a:xfrm>
            <a:off x="1885626" y="231032"/>
            <a:ext cx="3042835" cy="2246769"/>
          </a:xfrm>
          <a:prstGeom prst="rect">
            <a:avLst/>
          </a:prstGeom>
          <a:ln>
            <a:solidFill>
              <a:schemeClr val="tx1"/>
            </a:solidFill>
          </a:ln>
        </p:spPr>
        <p:txBody>
          <a:bodyPr wrap="square">
            <a:spAutoFit/>
          </a:bodyPr>
          <a:lstStyle/>
          <a:p>
            <a:r>
              <a:rPr lang="en-US" sz="1400">
                <a:solidFill>
                  <a:srgbClr val="000000"/>
                </a:solidFill>
                <a:highlight>
                  <a:srgbClr val="FFFFFF"/>
                </a:highlight>
              </a:rPr>
              <a:t>Dear Sir: Thank you for your response.</a:t>
            </a:r>
            <a:br>
              <a:rPr lang="en-US" sz="1400">
                <a:solidFill>
                  <a:srgbClr val="000000"/>
                </a:solidFill>
                <a:highlight>
                  <a:srgbClr val="FFFFFF"/>
                </a:highlight>
              </a:rPr>
            </a:br>
            <a:r>
              <a:rPr lang="en-US" sz="1400">
                <a:solidFill>
                  <a:srgbClr val="000000"/>
                </a:solidFill>
                <a:highlight>
                  <a:srgbClr val="FFFFFF"/>
                </a:highlight>
              </a:rPr>
              <a:t>Hello, world: How are you?</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0000"/>
                </a:solidFill>
                <a:highlight>
                  <a:srgbClr val="FFFFFF"/>
                </a:highlight>
              </a:rPr>
              <a:t>Sender: John Doe</a:t>
            </a:r>
            <a:br>
              <a:rPr lang="en-US" sz="1400">
                <a:solidFill>
                  <a:srgbClr val="000000"/>
                </a:solidFill>
                <a:highlight>
                  <a:srgbClr val="FFFFFF"/>
                </a:highlight>
              </a:rPr>
            </a:br>
            <a:r>
              <a:rPr lang="en-US" sz="1400">
                <a:solidFill>
                  <a:srgbClr val="000000"/>
                </a:solidFill>
                <a:highlight>
                  <a:srgbClr val="FFFFFF"/>
                </a:highlight>
              </a:rPr>
              <a:t>Date: November 23, 2018</a:t>
            </a:r>
            <a:br>
              <a:rPr lang="en-US" sz="1400">
                <a:solidFill>
                  <a:srgbClr val="000000"/>
                </a:solidFill>
                <a:highlight>
                  <a:srgbClr val="FFFFFF"/>
                </a:highlight>
              </a:rPr>
            </a:br>
            <a:br>
              <a:rPr lang="en-US" sz="1400">
                <a:solidFill>
                  <a:srgbClr val="000000"/>
                </a:solidFill>
                <a:highlight>
                  <a:srgbClr val="FFFFFF"/>
                </a:highlight>
              </a:rPr>
            </a:b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0000"/>
                </a:solidFill>
                <a:highlight>
                  <a:srgbClr val="FFFFFF"/>
                </a:highlight>
              </a:rPr>
              <a:t>Foo: Bar</a:t>
            </a:r>
            <a:br>
              <a:rPr lang="en-US" sz="1400">
                <a:solidFill>
                  <a:srgbClr val="000000"/>
                </a:solidFill>
                <a:highlight>
                  <a:srgbClr val="FFFFFF"/>
                </a:highlight>
              </a:rPr>
            </a:br>
            <a:r>
              <a:rPr lang="en-US" sz="1400">
                <a:solidFill>
                  <a:srgbClr val="000000"/>
                </a:solidFill>
                <a:highlight>
                  <a:srgbClr val="FFFFFF"/>
                </a:highlight>
              </a:rPr>
              <a:t>John: Doe</a:t>
            </a:r>
          </a:p>
        </p:txBody>
      </p:sp>
      <p:sp>
        <p:nvSpPr>
          <p:cNvPr id="6" name="Rectangle 5">
            <a:extLst>
              <a:ext uri="{FF2B5EF4-FFF2-40B4-BE49-F238E27FC236}">
                <a16:creationId xmlns:a16="http://schemas.microsoft.com/office/drawing/2014/main" id="{35F14D99-8F21-451C-BDD2-A3978743B06D}"/>
              </a:ext>
            </a:extLst>
          </p:cNvPr>
          <p:cNvSpPr/>
          <p:nvPr/>
        </p:nvSpPr>
        <p:spPr>
          <a:xfrm>
            <a:off x="2727699" y="3413502"/>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D6F3F699-E10F-4DF9-914E-246A47C75BEE}"/>
              </a:ext>
            </a:extLst>
          </p:cNvPr>
          <p:cNvCxnSpPr>
            <a:stCxn id="5" idx="2"/>
            <a:endCxn id="6" idx="0"/>
          </p:cNvCxnSpPr>
          <p:nvPr/>
        </p:nvCxnSpPr>
        <p:spPr>
          <a:xfrm>
            <a:off x="3407044" y="2477801"/>
            <a:ext cx="0" cy="935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D9E6B8A7-752D-44EC-84D0-2EA655803F06}"/>
              </a:ext>
            </a:extLst>
          </p:cNvPr>
          <p:cNvSpPr/>
          <p:nvPr/>
        </p:nvSpPr>
        <p:spPr>
          <a:xfrm>
            <a:off x="371959" y="3053166"/>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br>
              <a:rPr lang="en-US">
                <a:solidFill>
                  <a:schemeClr val="tx1"/>
                </a:solidFill>
              </a:rPr>
            </a:br>
            <a:r>
              <a:rPr lang="en-US" sz="1100">
                <a:solidFill>
                  <a:schemeClr val="tx1"/>
                </a:solidFill>
              </a:rPr>
              <a:t>(description#1)</a:t>
            </a:r>
          </a:p>
        </p:txBody>
      </p:sp>
      <p:cxnSp>
        <p:nvCxnSpPr>
          <p:cNvPr id="11" name="Straight Arrow Connector 10">
            <a:extLst>
              <a:ext uri="{FF2B5EF4-FFF2-40B4-BE49-F238E27FC236}">
                <a16:creationId xmlns:a16="http://schemas.microsoft.com/office/drawing/2014/main" id="{668B3DED-160A-4B81-A120-F490B22890C2}"/>
              </a:ext>
            </a:extLst>
          </p:cNvPr>
          <p:cNvCxnSpPr>
            <a:stCxn id="9" idx="3"/>
            <a:endCxn id="6" idx="1"/>
          </p:cNvCxnSpPr>
          <p:nvPr/>
        </p:nvCxnSpPr>
        <p:spPr>
          <a:xfrm>
            <a:off x="1751303" y="3611105"/>
            <a:ext cx="976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83011A3-BED6-4157-BFB2-4AFF54F499AA}"/>
              </a:ext>
            </a:extLst>
          </p:cNvPr>
          <p:cNvSpPr/>
          <p:nvPr/>
        </p:nvSpPr>
        <p:spPr>
          <a:xfrm>
            <a:off x="6953092" y="3413502"/>
            <a:ext cx="2517070" cy="3293209"/>
          </a:xfrm>
          <a:prstGeom prst="rect">
            <a:avLst/>
          </a:prstGeom>
          <a:ln>
            <a:solidFill>
              <a:schemeClr val="tx1"/>
            </a:solidFill>
          </a:ln>
        </p:spPr>
        <p:txBody>
          <a:bodyPr wrap="square">
            <a:spAutoFit/>
          </a:bodyPr>
          <a:lstStyle/>
          <a:p>
            <a:r>
              <a:rPr lang="en-US" sz="800">
                <a:solidFill>
                  <a:srgbClr val="000096"/>
                </a:solidFill>
                <a:highlight>
                  <a:srgbClr val="FFFFFF"/>
                </a:highlight>
              </a:rPr>
              <a:t>&lt;input&gt;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Dear Sir</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Thank you for your response.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Hello, world</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How are you?</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Sender</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John Doe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Date</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November 23, 2018</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Foo</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Bar</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John</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Doe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96"/>
                </a:solidFill>
                <a:highlight>
                  <a:srgbClr val="FFFFFF"/>
                </a:highlight>
              </a:rPr>
              <a:t>&lt;/input&gt;</a:t>
            </a:r>
          </a:p>
        </p:txBody>
      </p:sp>
      <p:cxnSp>
        <p:nvCxnSpPr>
          <p:cNvPr id="15" name="Straight Connector 14">
            <a:extLst>
              <a:ext uri="{FF2B5EF4-FFF2-40B4-BE49-F238E27FC236}">
                <a16:creationId xmlns:a16="http://schemas.microsoft.com/office/drawing/2014/main" id="{8CF155BE-9B7D-409D-A068-9B1850F945A5}"/>
              </a:ext>
            </a:extLst>
          </p:cNvPr>
          <p:cNvCxnSpPr>
            <a:stCxn id="6" idx="2"/>
          </p:cNvCxnSpPr>
          <p:nvPr/>
        </p:nvCxnSpPr>
        <p:spPr>
          <a:xfrm flipH="1">
            <a:off x="3407043" y="3859078"/>
            <a:ext cx="0" cy="945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6E0D83-8AF3-47DA-830F-6C2C2282F704}"/>
              </a:ext>
            </a:extLst>
          </p:cNvPr>
          <p:cNvCxnSpPr/>
          <p:nvPr/>
        </p:nvCxnSpPr>
        <p:spPr>
          <a:xfrm>
            <a:off x="3407043" y="4804475"/>
            <a:ext cx="3546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993BE3-0F3B-4520-8D9F-23B189F55655}"/>
              </a:ext>
            </a:extLst>
          </p:cNvPr>
          <p:cNvSpPr txBox="1"/>
          <p:nvPr/>
        </p:nvSpPr>
        <p:spPr>
          <a:xfrm>
            <a:off x="1896347" y="3228836"/>
            <a:ext cx="697627"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parse</a:t>
            </a:r>
          </a:p>
        </p:txBody>
      </p:sp>
      <p:sp>
        <p:nvSpPr>
          <p:cNvPr id="19" name="Rectangle 18">
            <a:extLst>
              <a:ext uri="{FF2B5EF4-FFF2-40B4-BE49-F238E27FC236}">
                <a16:creationId xmlns:a16="http://schemas.microsoft.com/office/drawing/2014/main" id="{CB44CD1E-E0DC-433C-AC9D-EE32E4EDB559}"/>
              </a:ext>
            </a:extLst>
          </p:cNvPr>
          <p:cNvSpPr/>
          <p:nvPr/>
        </p:nvSpPr>
        <p:spPr>
          <a:xfrm>
            <a:off x="7521952" y="2439400"/>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20" name="Rectangle: Folded Corner 19">
            <a:extLst>
              <a:ext uri="{FF2B5EF4-FFF2-40B4-BE49-F238E27FC236}">
                <a16:creationId xmlns:a16="http://schemas.microsoft.com/office/drawing/2014/main" id="{80C38070-1CF2-4FA4-863A-F8CD586CAECE}"/>
              </a:ext>
            </a:extLst>
          </p:cNvPr>
          <p:cNvSpPr/>
          <p:nvPr/>
        </p:nvSpPr>
        <p:spPr>
          <a:xfrm>
            <a:off x="10035784" y="2112958"/>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sp>
        <p:nvSpPr>
          <p:cNvPr id="21" name="TextBox 20">
            <a:extLst>
              <a:ext uri="{FF2B5EF4-FFF2-40B4-BE49-F238E27FC236}">
                <a16:creationId xmlns:a16="http://schemas.microsoft.com/office/drawing/2014/main" id="{5D396D6F-C70F-4BBA-87A4-3F5663E9E15B}"/>
              </a:ext>
            </a:extLst>
          </p:cNvPr>
          <p:cNvSpPr txBox="1"/>
          <p:nvPr/>
        </p:nvSpPr>
        <p:spPr>
          <a:xfrm>
            <a:off x="8994289" y="2292856"/>
            <a:ext cx="928459"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unparse</a:t>
            </a:r>
          </a:p>
        </p:txBody>
      </p:sp>
      <p:cxnSp>
        <p:nvCxnSpPr>
          <p:cNvPr id="23" name="Straight Arrow Connector 22">
            <a:extLst>
              <a:ext uri="{FF2B5EF4-FFF2-40B4-BE49-F238E27FC236}">
                <a16:creationId xmlns:a16="http://schemas.microsoft.com/office/drawing/2014/main" id="{0BD1ED24-9768-49F1-A8F1-AFAE37AE4340}"/>
              </a:ext>
            </a:extLst>
          </p:cNvPr>
          <p:cNvCxnSpPr>
            <a:stCxn id="20" idx="1"/>
          </p:cNvCxnSpPr>
          <p:nvPr/>
        </p:nvCxnSpPr>
        <p:spPr>
          <a:xfrm flipH="1">
            <a:off x="8901301" y="2670897"/>
            <a:ext cx="1134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AF1731-E07B-459B-A967-F3B169BF9FFE}"/>
              </a:ext>
            </a:extLst>
          </p:cNvPr>
          <p:cNvCxnSpPr>
            <a:stCxn id="13" idx="0"/>
            <a:endCxn id="19" idx="2"/>
          </p:cNvCxnSpPr>
          <p:nvPr/>
        </p:nvCxnSpPr>
        <p:spPr>
          <a:xfrm flipV="1">
            <a:off x="8211627" y="2884976"/>
            <a:ext cx="0" cy="528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285F48-E510-427C-B880-6B50728DD304}"/>
              </a:ext>
            </a:extLst>
          </p:cNvPr>
          <p:cNvCxnSpPr/>
          <p:nvPr/>
        </p:nvCxnSpPr>
        <p:spPr>
          <a:xfrm flipV="1">
            <a:off x="8206569" y="1910874"/>
            <a:ext cx="0" cy="528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7865599-9F0F-4775-9724-2B5589CE0044}"/>
              </a:ext>
            </a:extLst>
          </p:cNvPr>
          <p:cNvSpPr/>
          <p:nvPr/>
        </p:nvSpPr>
        <p:spPr>
          <a:xfrm>
            <a:off x="6685151" y="494697"/>
            <a:ext cx="3042835" cy="1384995"/>
          </a:xfrm>
          <a:prstGeom prst="rect">
            <a:avLst/>
          </a:prstGeom>
          <a:ln>
            <a:solidFill>
              <a:schemeClr val="tx1"/>
            </a:solidFill>
          </a:ln>
        </p:spPr>
        <p:txBody>
          <a:bodyPr wrap="square">
            <a:spAutoFit/>
          </a:bodyPr>
          <a:lstStyle/>
          <a:p>
            <a:r>
              <a:rPr lang="en-US" sz="1400">
                <a:solidFill>
                  <a:srgbClr val="000000"/>
                </a:solidFill>
              </a:rPr>
              <a:t>Dear Sir: Thank you for your response.</a:t>
            </a:r>
          </a:p>
          <a:p>
            <a:r>
              <a:rPr lang="en-US" sz="1400">
                <a:solidFill>
                  <a:srgbClr val="000000"/>
                </a:solidFill>
              </a:rPr>
              <a:t>Hello, world: How are you?</a:t>
            </a:r>
          </a:p>
          <a:p>
            <a:r>
              <a:rPr lang="en-US" sz="1400">
                <a:solidFill>
                  <a:srgbClr val="000000"/>
                </a:solidFill>
              </a:rPr>
              <a:t>Sender: John Doe</a:t>
            </a:r>
          </a:p>
          <a:p>
            <a:r>
              <a:rPr lang="en-US" sz="1400">
                <a:solidFill>
                  <a:srgbClr val="000000"/>
                </a:solidFill>
              </a:rPr>
              <a:t>Date: November 23, 2018</a:t>
            </a:r>
          </a:p>
          <a:p>
            <a:r>
              <a:rPr lang="en-US" sz="1400">
                <a:solidFill>
                  <a:srgbClr val="000000"/>
                </a:solidFill>
              </a:rPr>
              <a:t>Foo: Bar</a:t>
            </a:r>
          </a:p>
          <a:p>
            <a:r>
              <a:rPr lang="en-US" sz="1400">
                <a:solidFill>
                  <a:srgbClr val="000000"/>
                </a:solidFill>
              </a:rPr>
              <a:t>John: Doe</a:t>
            </a:r>
            <a:endParaRPr lang="en-US" sz="1400">
              <a:solidFill>
                <a:srgbClr val="000000"/>
              </a:solidFill>
              <a:highlight>
                <a:srgbClr val="FFFFFF"/>
              </a:highlight>
            </a:endParaRPr>
          </a:p>
        </p:txBody>
      </p:sp>
      <p:sp>
        <p:nvSpPr>
          <p:cNvPr id="29" name="Footer Placeholder 3">
            <a:extLst>
              <a:ext uri="{FF2B5EF4-FFF2-40B4-BE49-F238E27FC236}">
                <a16:creationId xmlns:a16="http://schemas.microsoft.com/office/drawing/2014/main" id="{2BD919DF-FB2D-4F1B-8E46-E4DFDA1E223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7023913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AD06-6E88-4DFB-8A37-E6A7961FE956}"/>
              </a:ext>
            </a:extLst>
          </p:cNvPr>
          <p:cNvSpPr>
            <a:spLocks noGrp="1"/>
          </p:cNvSpPr>
          <p:nvPr>
            <p:ph type="title"/>
          </p:nvPr>
        </p:nvSpPr>
        <p:spPr/>
        <p:txBody>
          <a:bodyPr/>
          <a:lstStyle/>
          <a:p>
            <a:r>
              <a:rPr lang="en-US"/>
              <a:t>Output from unparsing differs from the input – is that bad?</a:t>
            </a:r>
          </a:p>
        </p:txBody>
      </p:sp>
      <p:sp>
        <p:nvSpPr>
          <p:cNvPr id="4" name="Rectangle 3">
            <a:extLst>
              <a:ext uri="{FF2B5EF4-FFF2-40B4-BE49-F238E27FC236}">
                <a16:creationId xmlns:a16="http://schemas.microsoft.com/office/drawing/2014/main" id="{3565A2DC-3765-43D6-85BE-4A0C3E328B0E}"/>
              </a:ext>
            </a:extLst>
          </p:cNvPr>
          <p:cNvSpPr/>
          <p:nvPr/>
        </p:nvSpPr>
        <p:spPr>
          <a:xfrm>
            <a:off x="1637654" y="2305615"/>
            <a:ext cx="3042835" cy="2246769"/>
          </a:xfrm>
          <a:prstGeom prst="rect">
            <a:avLst/>
          </a:prstGeom>
          <a:ln>
            <a:solidFill>
              <a:schemeClr val="tx1"/>
            </a:solidFill>
          </a:ln>
        </p:spPr>
        <p:txBody>
          <a:bodyPr wrap="square">
            <a:spAutoFit/>
          </a:bodyPr>
          <a:lstStyle/>
          <a:p>
            <a:r>
              <a:rPr lang="en-US" sz="1400">
                <a:solidFill>
                  <a:srgbClr val="000000"/>
                </a:solidFill>
                <a:highlight>
                  <a:srgbClr val="FFFFFF"/>
                </a:highlight>
              </a:rPr>
              <a:t>Dear Sir: Thank you for your response.</a:t>
            </a:r>
            <a:br>
              <a:rPr lang="en-US" sz="1400">
                <a:solidFill>
                  <a:srgbClr val="000000"/>
                </a:solidFill>
                <a:highlight>
                  <a:srgbClr val="FFFFFF"/>
                </a:highlight>
              </a:rPr>
            </a:br>
            <a:r>
              <a:rPr lang="en-US" sz="1400">
                <a:solidFill>
                  <a:srgbClr val="000000"/>
                </a:solidFill>
                <a:highlight>
                  <a:srgbClr val="FFFFFF"/>
                </a:highlight>
              </a:rPr>
              <a:t>Hello, world: How are you?</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0000"/>
                </a:solidFill>
                <a:highlight>
                  <a:srgbClr val="FFFFFF"/>
                </a:highlight>
              </a:rPr>
              <a:t>Sender: John Doe</a:t>
            </a:r>
            <a:br>
              <a:rPr lang="en-US" sz="1400">
                <a:solidFill>
                  <a:srgbClr val="000000"/>
                </a:solidFill>
                <a:highlight>
                  <a:srgbClr val="FFFFFF"/>
                </a:highlight>
              </a:rPr>
            </a:br>
            <a:r>
              <a:rPr lang="en-US" sz="1400">
                <a:solidFill>
                  <a:srgbClr val="000000"/>
                </a:solidFill>
                <a:highlight>
                  <a:srgbClr val="FFFFFF"/>
                </a:highlight>
              </a:rPr>
              <a:t>Date: November 23, 2018</a:t>
            </a:r>
            <a:br>
              <a:rPr lang="en-US" sz="1400">
                <a:solidFill>
                  <a:srgbClr val="000000"/>
                </a:solidFill>
                <a:highlight>
                  <a:srgbClr val="FFFFFF"/>
                </a:highlight>
              </a:rPr>
            </a:br>
            <a:br>
              <a:rPr lang="en-US" sz="1400">
                <a:solidFill>
                  <a:srgbClr val="000000"/>
                </a:solidFill>
                <a:highlight>
                  <a:srgbClr val="FFFFFF"/>
                </a:highlight>
              </a:rPr>
            </a:b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0000"/>
                </a:solidFill>
                <a:highlight>
                  <a:srgbClr val="FFFFFF"/>
                </a:highlight>
              </a:rPr>
              <a:t>Foo: Bar</a:t>
            </a:r>
            <a:br>
              <a:rPr lang="en-US" sz="1400">
                <a:solidFill>
                  <a:srgbClr val="000000"/>
                </a:solidFill>
                <a:highlight>
                  <a:srgbClr val="FFFFFF"/>
                </a:highlight>
              </a:rPr>
            </a:br>
            <a:r>
              <a:rPr lang="en-US" sz="1400">
                <a:solidFill>
                  <a:srgbClr val="000000"/>
                </a:solidFill>
                <a:highlight>
                  <a:srgbClr val="FFFFFF"/>
                </a:highlight>
              </a:rPr>
              <a:t>John: Doe</a:t>
            </a:r>
          </a:p>
        </p:txBody>
      </p:sp>
      <p:sp>
        <p:nvSpPr>
          <p:cNvPr id="5" name="Rectangle 4">
            <a:extLst>
              <a:ext uri="{FF2B5EF4-FFF2-40B4-BE49-F238E27FC236}">
                <a16:creationId xmlns:a16="http://schemas.microsoft.com/office/drawing/2014/main" id="{078DABC1-3327-4AFC-9062-003E3225E5FE}"/>
              </a:ext>
            </a:extLst>
          </p:cNvPr>
          <p:cNvSpPr/>
          <p:nvPr/>
        </p:nvSpPr>
        <p:spPr>
          <a:xfrm>
            <a:off x="5879240" y="2305615"/>
            <a:ext cx="3042835" cy="1384995"/>
          </a:xfrm>
          <a:prstGeom prst="rect">
            <a:avLst/>
          </a:prstGeom>
          <a:ln>
            <a:solidFill>
              <a:schemeClr val="tx1"/>
            </a:solidFill>
          </a:ln>
        </p:spPr>
        <p:txBody>
          <a:bodyPr wrap="square">
            <a:spAutoFit/>
          </a:bodyPr>
          <a:lstStyle/>
          <a:p>
            <a:r>
              <a:rPr lang="en-US" sz="1400">
                <a:solidFill>
                  <a:srgbClr val="000000"/>
                </a:solidFill>
              </a:rPr>
              <a:t>Dear Sir: Thank you for your response.</a:t>
            </a:r>
          </a:p>
          <a:p>
            <a:r>
              <a:rPr lang="en-US" sz="1400">
                <a:solidFill>
                  <a:srgbClr val="000000"/>
                </a:solidFill>
              </a:rPr>
              <a:t>Hello, world: How are you?</a:t>
            </a:r>
          </a:p>
          <a:p>
            <a:r>
              <a:rPr lang="en-US" sz="1400">
                <a:solidFill>
                  <a:srgbClr val="000000"/>
                </a:solidFill>
              </a:rPr>
              <a:t>Sender: John Doe</a:t>
            </a:r>
          </a:p>
          <a:p>
            <a:r>
              <a:rPr lang="en-US" sz="1400">
                <a:solidFill>
                  <a:srgbClr val="000000"/>
                </a:solidFill>
              </a:rPr>
              <a:t>Date: November 23, 2018</a:t>
            </a:r>
          </a:p>
          <a:p>
            <a:r>
              <a:rPr lang="en-US" sz="1400">
                <a:solidFill>
                  <a:srgbClr val="000000"/>
                </a:solidFill>
              </a:rPr>
              <a:t>Foo: Bar</a:t>
            </a:r>
          </a:p>
          <a:p>
            <a:r>
              <a:rPr lang="en-US" sz="1400">
                <a:solidFill>
                  <a:srgbClr val="000000"/>
                </a:solidFill>
              </a:rPr>
              <a:t>John: Doe</a:t>
            </a:r>
            <a:endParaRPr lang="en-US" sz="1400">
              <a:solidFill>
                <a:srgbClr val="000000"/>
              </a:solidFill>
              <a:highlight>
                <a:srgbClr val="FFFFFF"/>
              </a:highlight>
            </a:endParaRPr>
          </a:p>
        </p:txBody>
      </p:sp>
      <p:sp>
        <p:nvSpPr>
          <p:cNvPr id="6" name="TextBox 5">
            <a:extLst>
              <a:ext uri="{FF2B5EF4-FFF2-40B4-BE49-F238E27FC236}">
                <a16:creationId xmlns:a16="http://schemas.microsoft.com/office/drawing/2014/main" id="{4FCD8A96-21A9-4F5E-B48E-42A9F7441B05}"/>
              </a:ext>
            </a:extLst>
          </p:cNvPr>
          <p:cNvSpPr txBox="1"/>
          <p:nvPr/>
        </p:nvSpPr>
        <p:spPr>
          <a:xfrm>
            <a:off x="1637654" y="1843950"/>
            <a:ext cx="849913" cy="461665"/>
          </a:xfrm>
          <a:prstGeom prst="rect">
            <a:avLst/>
          </a:prstGeom>
          <a:noFill/>
        </p:spPr>
        <p:txBody>
          <a:bodyPr wrap="none" rtlCol="0">
            <a:spAutoFit/>
          </a:bodyPr>
          <a:lstStyle/>
          <a:p>
            <a:r>
              <a:rPr lang="en-US" sz="2400"/>
              <a:t>Input</a:t>
            </a:r>
          </a:p>
        </p:txBody>
      </p:sp>
      <p:sp>
        <p:nvSpPr>
          <p:cNvPr id="7" name="TextBox 6">
            <a:extLst>
              <a:ext uri="{FF2B5EF4-FFF2-40B4-BE49-F238E27FC236}">
                <a16:creationId xmlns:a16="http://schemas.microsoft.com/office/drawing/2014/main" id="{AEF377FF-7DF9-4564-8FA8-1CD0C193AC94}"/>
              </a:ext>
            </a:extLst>
          </p:cNvPr>
          <p:cNvSpPr txBox="1"/>
          <p:nvPr/>
        </p:nvSpPr>
        <p:spPr>
          <a:xfrm>
            <a:off x="5868610" y="1843950"/>
            <a:ext cx="3053465" cy="461665"/>
          </a:xfrm>
          <a:prstGeom prst="rect">
            <a:avLst/>
          </a:prstGeom>
          <a:noFill/>
        </p:spPr>
        <p:txBody>
          <a:bodyPr wrap="none" rtlCol="0">
            <a:spAutoFit/>
          </a:bodyPr>
          <a:lstStyle/>
          <a:p>
            <a:r>
              <a:rPr lang="en-US" sz="2400"/>
              <a:t>Output from unparsing</a:t>
            </a:r>
          </a:p>
        </p:txBody>
      </p:sp>
      <p:cxnSp>
        <p:nvCxnSpPr>
          <p:cNvPr id="9" name="Straight Arrow Connector 8">
            <a:extLst>
              <a:ext uri="{FF2B5EF4-FFF2-40B4-BE49-F238E27FC236}">
                <a16:creationId xmlns:a16="http://schemas.microsoft.com/office/drawing/2014/main" id="{867E9E29-B95E-4787-9306-F0603F1C978E}"/>
              </a:ext>
            </a:extLst>
          </p:cNvPr>
          <p:cNvCxnSpPr/>
          <p:nvPr/>
        </p:nvCxnSpPr>
        <p:spPr>
          <a:xfrm flipH="1" flipV="1">
            <a:off x="4448014" y="4726983"/>
            <a:ext cx="945396" cy="75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58F5BEF-4BD6-4643-BBBB-727CC8E81358}"/>
              </a:ext>
            </a:extLst>
          </p:cNvPr>
          <p:cNvCxnSpPr/>
          <p:nvPr/>
        </p:nvCxnSpPr>
        <p:spPr>
          <a:xfrm flipV="1">
            <a:off x="5408908" y="3874576"/>
            <a:ext cx="687092" cy="1627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4EB749B-699B-4AC2-9092-4AC799A967F2}"/>
              </a:ext>
            </a:extLst>
          </p:cNvPr>
          <p:cNvSpPr txBox="1"/>
          <p:nvPr/>
        </p:nvSpPr>
        <p:spPr>
          <a:xfrm>
            <a:off x="4838272" y="5501898"/>
            <a:ext cx="1396536" cy="461665"/>
          </a:xfrm>
          <a:prstGeom prst="rect">
            <a:avLst/>
          </a:prstGeom>
          <a:noFill/>
        </p:spPr>
        <p:txBody>
          <a:bodyPr wrap="none" rtlCol="0">
            <a:spAutoFit/>
          </a:bodyPr>
          <a:lstStyle/>
          <a:p>
            <a:r>
              <a:rPr lang="en-US" sz="2400"/>
              <a:t>Different!</a:t>
            </a:r>
          </a:p>
        </p:txBody>
      </p:sp>
      <p:sp>
        <p:nvSpPr>
          <p:cNvPr id="13" name="Footer Placeholder 3">
            <a:extLst>
              <a:ext uri="{FF2B5EF4-FFF2-40B4-BE49-F238E27FC236}">
                <a16:creationId xmlns:a16="http://schemas.microsoft.com/office/drawing/2014/main" id="{C6E887C6-AD4C-42F2-9C69-A4A5DB7AE3E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3011986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5166-FBC9-4809-9193-438620EAB532}"/>
              </a:ext>
            </a:extLst>
          </p:cNvPr>
          <p:cNvSpPr>
            <a:spLocks noGrp="1"/>
          </p:cNvSpPr>
          <p:nvPr>
            <p:ph type="title"/>
          </p:nvPr>
        </p:nvSpPr>
        <p:spPr/>
        <p:txBody>
          <a:bodyPr/>
          <a:lstStyle/>
          <a:p>
            <a:pPr>
              <a:lnSpc>
                <a:spcPts val="3000"/>
              </a:lnSpc>
              <a:spcAft>
                <a:spcPts val="1200"/>
              </a:spcAft>
            </a:pPr>
            <a:r>
              <a:rPr lang="en-US" dirty="0"/>
              <a:t>Perfect</a:t>
            </a:r>
            <a:r>
              <a:rPr lang="en-US" dirty="0">
                <a:solidFill>
                  <a:srgbClr val="000000"/>
                </a:solidFill>
                <a:ea typeface="Calibri" panose="020F0502020204030204" pitchFamily="34" charset="0"/>
              </a:rPr>
              <a:t> </a:t>
            </a:r>
            <a:r>
              <a:rPr lang="en-US" dirty="0"/>
              <a:t>round-trip behavior </a:t>
            </a:r>
            <a:r>
              <a:rPr lang="en-US"/>
              <a:t>is not </a:t>
            </a:r>
            <a:r>
              <a:rPr lang="en-US" dirty="0"/>
              <a:t>necessary</a:t>
            </a:r>
          </a:p>
        </p:txBody>
      </p:sp>
      <p:sp>
        <p:nvSpPr>
          <p:cNvPr id="3" name="Content Placeholder 2">
            <a:extLst>
              <a:ext uri="{FF2B5EF4-FFF2-40B4-BE49-F238E27FC236}">
                <a16:creationId xmlns:a16="http://schemas.microsoft.com/office/drawing/2014/main" id="{588CF5C4-27CC-454B-9913-DE4A5C8C5BAC}"/>
              </a:ext>
            </a:extLst>
          </p:cNvPr>
          <p:cNvSpPr>
            <a:spLocks noGrp="1"/>
          </p:cNvSpPr>
          <p:nvPr>
            <p:ph idx="1"/>
          </p:nvPr>
        </p:nvSpPr>
        <p:spPr/>
        <p:txBody>
          <a:bodyPr/>
          <a:lstStyle/>
          <a:p>
            <a:pPr>
              <a:lnSpc>
                <a:spcPts val="3000"/>
              </a:lnSpc>
              <a:spcAft>
                <a:spcPts val="1200"/>
              </a:spcAft>
            </a:pPr>
            <a:r>
              <a:rPr lang="en-US">
                <a:solidFill>
                  <a:srgbClr val="000000"/>
                </a:solidFill>
                <a:ea typeface="Calibri" panose="020F0502020204030204" pitchFamily="34" charset="0"/>
              </a:rPr>
              <a:t>It is often the case that the unparsed output does not exactly match the input. </a:t>
            </a:r>
          </a:p>
          <a:p>
            <a:pPr>
              <a:lnSpc>
                <a:spcPts val="3000"/>
              </a:lnSpc>
              <a:spcAft>
                <a:spcPts val="1200"/>
              </a:spcAft>
            </a:pPr>
            <a:r>
              <a:rPr lang="en-US">
                <a:solidFill>
                  <a:srgbClr val="000000"/>
                </a:solidFill>
                <a:ea typeface="Calibri" panose="020F0502020204030204" pitchFamily="34" charset="0"/>
              </a:rPr>
              <a:t>What you want is for the unparsed output to be </a:t>
            </a:r>
            <a:r>
              <a:rPr lang="en-US" i="1">
                <a:solidFill>
                  <a:srgbClr val="000000"/>
                </a:solidFill>
                <a:ea typeface="Calibri" panose="020F0502020204030204" pitchFamily="34" charset="0"/>
              </a:rPr>
              <a:t>equivalent</a:t>
            </a:r>
            <a:r>
              <a:rPr lang="en-US">
                <a:solidFill>
                  <a:srgbClr val="000000"/>
                </a:solidFill>
                <a:ea typeface="Calibri" panose="020F0502020204030204" pitchFamily="34" charset="0"/>
              </a:rPr>
              <a:t> to the input, not necessarily </a:t>
            </a:r>
            <a:r>
              <a:rPr lang="en-US" i="1">
                <a:solidFill>
                  <a:srgbClr val="000000"/>
                </a:solidFill>
                <a:ea typeface="Calibri" panose="020F0502020204030204" pitchFamily="34" charset="0"/>
              </a:rPr>
              <a:t>identical</a:t>
            </a:r>
            <a:r>
              <a:rPr lang="en-US">
                <a:solidFill>
                  <a:srgbClr val="000000"/>
                </a:solidFill>
                <a:ea typeface="Calibri" panose="020F0502020204030204" pitchFamily="34" charset="0"/>
              </a:rPr>
              <a:t>.</a:t>
            </a:r>
          </a:p>
          <a:p>
            <a:pPr>
              <a:lnSpc>
                <a:spcPts val="3000"/>
              </a:lnSpc>
              <a:spcAft>
                <a:spcPts val="1200"/>
              </a:spcAft>
            </a:pPr>
            <a:r>
              <a:rPr lang="en-US">
                <a:solidFill>
                  <a:srgbClr val="000000"/>
                </a:solidFill>
                <a:ea typeface="Calibri" panose="020F0502020204030204" pitchFamily="34" charset="0"/>
              </a:rPr>
              <a:t>The parser should accept the data in any legal representation, but the unparser should produce the data in a </a:t>
            </a:r>
            <a:r>
              <a:rPr lang="en-US" u="sng">
                <a:solidFill>
                  <a:srgbClr val="000000"/>
                </a:solidFill>
                <a:ea typeface="Calibri" panose="020F0502020204030204" pitchFamily="34" charset="0"/>
              </a:rPr>
              <a:t>canonical form</a:t>
            </a:r>
            <a:r>
              <a:rPr lang="en-US">
                <a:solidFill>
                  <a:srgbClr val="000000"/>
                </a:solidFill>
                <a:ea typeface="Calibri" panose="020F0502020204030204" pitchFamily="34" charset="0"/>
              </a:rPr>
              <a:t>.</a:t>
            </a:r>
          </a:p>
          <a:p>
            <a:pPr>
              <a:lnSpc>
                <a:spcPts val="3000"/>
              </a:lnSpc>
              <a:spcAft>
                <a:spcPts val="1200"/>
              </a:spcAft>
            </a:pPr>
            <a:r>
              <a:rPr lang="en-US">
                <a:solidFill>
                  <a:srgbClr val="000000"/>
                </a:solidFill>
                <a:ea typeface="Calibri" panose="020F0502020204030204" pitchFamily="34" charset="0"/>
              </a:rPr>
              <a:t>What you want the XML to contain, and the parser to do, is capture the significant aspects of the data, suppressing/ignoring that which is not significant.</a:t>
            </a:r>
            <a:endParaRPr lang="en-US">
              <a:ea typeface="Calibri" panose="020F0502020204030204" pitchFamily="34" charset="0"/>
            </a:endParaRPr>
          </a:p>
          <a:p>
            <a:r>
              <a:rPr lang="en-US">
                <a:solidFill>
                  <a:srgbClr val="000000"/>
                </a:solidFill>
                <a:ea typeface="Calibri" panose="020F0502020204030204" pitchFamily="34" charset="0"/>
              </a:rPr>
              <a:t>Perfect round-trip behavior is not only not necessary, it's not even desirable for many formats.</a:t>
            </a:r>
            <a:endParaRPr lang="en-US">
              <a:ea typeface="Calibri" panose="020F0502020204030204" pitchFamily="34" charset="0"/>
            </a:endParaRPr>
          </a:p>
          <a:p>
            <a:endParaRPr lang="en-US"/>
          </a:p>
        </p:txBody>
      </p:sp>
      <p:sp>
        <p:nvSpPr>
          <p:cNvPr id="4" name="Footer Placeholder 3">
            <a:extLst>
              <a:ext uri="{FF2B5EF4-FFF2-40B4-BE49-F238E27FC236}">
                <a16:creationId xmlns:a16="http://schemas.microsoft.com/office/drawing/2014/main" id="{53C9969C-1180-48E8-B2F6-5F26686F2A5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0878539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2D12-D3FF-4C1D-8AD4-AEE44F134709}"/>
              </a:ext>
            </a:extLst>
          </p:cNvPr>
          <p:cNvSpPr>
            <a:spLocks noGrp="1"/>
          </p:cNvSpPr>
          <p:nvPr>
            <p:ph type="title"/>
          </p:nvPr>
        </p:nvSpPr>
        <p:spPr/>
        <p:txBody>
          <a:bodyPr/>
          <a:lstStyle/>
          <a:p>
            <a:r>
              <a:rPr lang="en-US"/>
              <a:t>Description #2</a:t>
            </a:r>
          </a:p>
        </p:txBody>
      </p:sp>
      <p:sp>
        <p:nvSpPr>
          <p:cNvPr id="5" name="Rectangle 4">
            <a:extLst>
              <a:ext uri="{FF2B5EF4-FFF2-40B4-BE49-F238E27FC236}">
                <a16:creationId xmlns:a16="http://schemas.microsoft.com/office/drawing/2014/main" id="{2CEEC51A-9FE0-47F3-840C-5C413ED40E30}"/>
              </a:ext>
            </a:extLst>
          </p:cNvPr>
          <p:cNvSpPr/>
          <p:nvPr/>
        </p:nvSpPr>
        <p:spPr>
          <a:xfrm>
            <a:off x="1084881" y="2521922"/>
            <a:ext cx="8849533"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"%NL;</a:t>
            </a:r>
            <a:r>
              <a:rPr lang="en-US">
                <a:highlight>
                  <a:srgbClr val="FFFFFF"/>
                </a:highlight>
              </a:rPr>
              <a:t> %WSP*;</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Speech Bubble: Rectangle 5">
            <a:extLst>
              <a:ext uri="{FF2B5EF4-FFF2-40B4-BE49-F238E27FC236}">
                <a16:creationId xmlns:a16="http://schemas.microsoft.com/office/drawing/2014/main" id="{169ABD31-A6F0-4D33-955F-5EF923E54A90}"/>
              </a:ext>
            </a:extLst>
          </p:cNvPr>
          <p:cNvSpPr/>
          <p:nvPr/>
        </p:nvSpPr>
        <p:spPr>
          <a:xfrm>
            <a:off x="5672380" y="1292025"/>
            <a:ext cx="6013342" cy="1053884"/>
          </a:xfrm>
          <a:prstGeom prst="wedgeRectCallout">
            <a:avLst>
              <a:gd name="adj1" fmla="val -19801"/>
              <a:gd name="adj2" fmla="val 147929"/>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Each row is terminated by a newline and zero or more whitespace characters. </a:t>
            </a:r>
          </a:p>
        </p:txBody>
      </p:sp>
      <p:sp>
        <p:nvSpPr>
          <p:cNvPr id="7" name="TextBox 6">
            <a:extLst>
              <a:ext uri="{FF2B5EF4-FFF2-40B4-BE49-F238E27FC236}">
                <a16:creationId xmlns:a16="http://schemas.microsoft.com/office/drawing/2014/main" id="{8EAA2DAC-C0AC-4D94-8867-3E374FFA5C3D}"/>
              </a:ext>
            </a:extLst>
          </p:cNvPr>
          <p:cNvSpPr txBox="1"/>
          <p:nvPr/>
        </p:nvSpPr>
        <p:spPr>
          <a:xfrm>
            <a:off x="6096000" y="6483587"/>
            <a:ext cx="4019370" cy="369332"/>
          </a:xfrm>
          <a:prstGeom prst="rect">
            <a:avLst/>
          </a:prstGeom>
          <a:solidFill>
            <a:schemeClr val="bg1"/>
          </a:solidFill>
        </p:spPr>
        <p:txBody>
          <a:bodyPr wrap="none" rtlCol="0">
            <a:spAutoFit/>
          </a:bodyPr>
          <a:lstStyle/>
          <a:p>
            <a:r>
              <a:rPr lang="en-US"/>
              <a:t>See Lab02/answer/description-2.dfdl.xsd</a:t>
            </a:r>
          </a:p>
        </p:txBody>
      </p:sp>
    </p:spTree>
    <p:extLst>
      <p:ext uri="{BB962C8B-B14F-4D97-AF65-F5344CB8AC3E}">
        <p14:creationId xmlns:p14="http://schemas.microsoft.com/office/powerpoint/2010/main" val="150913885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B9034-B8D1-4AC2-9653-3B5817DCCE79}"/>
              </a:ext>
            </a:extLst>
          </p:cNvPr>
          <p:cNvSpPr/>
          <p:nvPr/>
        </p:nvSpPr>
        <p:spPr>
          <a:xfrm>
            <a:off x="1699647" y="231032"/>
            <a:ext cx="3042835" cy="2462213"/>
          </a:xfrm>
          <a:prstGeom prst="rect">
            <a:avLst/>
          </a:prstGeom>
          <a:ln>
            <a:solidFill>
              <a:schemeClr val="tx1"/>
            </a:solidFill>
          </a:ln>
        </p:spPr>
        <p:txBody>
          <a:bodyPr wrap="square">
            <a:spAutoFit/>
          </a:bodyPr>
          <a:lstStyle/>
          <a:p>
            <a:r>
              <a:rPr lang="en-US" sz="1400">
                <a:solidFill>
                  <a:srgbClr val="000000"/>
                </a:solidFill>
                <a:highlight>
                  <a:srgbClr val="FFFFFF"/>
                </a:highlight>
              </a:rPr>
              <a:t>Dear Sir: Thank you for your response.</a:t>
            </a:r>
            <a:br>
              <a:rPr lang="en-US" sz="1400">
                <a:solidFill>
                  <a:srgbClr val="000000"/>
                </a:solidFill>
                <a:highlight>
                  <a:srgbClr val="FFFFFF"/>
                </a:highlight>
              </a:rPr>
            </a:br>
            <a:r>
              <a:rPr lang="en-US" sz="1400">
                <a:solidFill>
                  <a:srgbClr val="000000"/>
                </a:solidFill>
                <a:highlight>
                  <a:srgbClr val="FFFFFF"/>
                </a:highlight>
              </a:rPr>
              <a:t>Hello, world: How are you?</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0000"/>
                </a:solidFill>
                <a:highlight>
                  <a:srgbClr val="FFFFFF"/>
                </a:highlight>
              </a:rPr>
              <a:t>Sender: John Doe</a:t>
            </a:r>
            <a:br>
              <a:rPr lang="en-US" sz="1400">
                <a:solidFill>
                  <a:srgbClr val="000000"/>
                </a:solidFill>
                <a:highlight>
                  <a:srgbClr val="FFFFFF"/>
                </a:highlight>
              </a:rPr>
            </a:br>
            <a:r>
              <a:rPr lang="en-US" sz="1400">
                <a:solidFill>
                  <a:srgbClr val="000000"/>
                </a:solidFill>
                <a:highlight>
                  <a:srgbClr val="FFFFFF"/>
                </a:highlight>
              </a:rPr>
              <a:t>Date: November 23, 2018</a:t>
            </a:r>
            <a:br>
              <a:rPr lang="en-US" sz="1400">
                <a:solidFill>
                  <a:srgbClr val="000000"/>
                </a:solidFill>
                <a:highlight>
                  <a:srgbClr val="FFFFFF"/>
                </a:highlight>
              </a:rPr>
            </a:br>
            <a:br>
              <a:rPr lang="en-US" sz="1400">
                <a:solidFill>
                  <a:srgbClr val="000000"/>
                </a:solidFill>
                <a:highlight>
                  <a:srgbClr val="FFFFFF"/>
                </a:highlight>
              </a:rPr>
            </a:b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0000"/>
                </a:solidFill>
                <a:highlight>
                  <a:srgbClr val="FFFFFF"/>
                </a:highlight>
              </a:rPr>
              <a:t>Foo: Bar</a:t>
            </a:r>
            <a:br>
              <a:rPr lang="en-US" sz="1400">
                <a:solidFill>
                  <a:srgbClr val="000000"/>
                </a:solidFill>
                <a:highlight>
                  <a:srgbClr val="FFFFFF"/>
                </a:highlight>
              </a:rPr>
            </a:br>
            <a:r>
              <a:rPr lang="en-US" sz="1400">
                <a:solidFill>
                  <a:srgbClr val="000000"/>
                </a:solidFill>
                <a:highlight>
                  <a:srgbClr val="FFFFFF"/>
                </a:highlight>
              </a:rPr>
              <a:t>John: Doe</a:t>
            </a:r>
          </a:p>
          <a:p>
            <a:endParaRPr lang="en-US" sz="1400">
              <a:solidFill>
                <a:srgbClr val="000000"/>
              </a:solidFill>
              <a:highlight>
                <a:srgbClr val="FFFFFF"/>
              </a:highlight>
            </a:endParaRPr>
          </a:p>
        </p:txBody>
      </p:sp>
      <p:sp>
        <p:nvSpPr>
          <p:cNvPr id="6" name="Rectangle 5">
            <a:extLst>
              <a:ext uri="{FF2B5EF4-FFF2-40B4-BE49-F238E27FC236}">
                <a16:creationId xmlns:a16="http://schemas.microsoft.com/office/drawing/2014/main" id="{35F14D99-8F21-451C-BDD2-A3978743B06D}"/>
              </a:ext>
            </a:extLst>
          </p:cNvPr>
          <p:cNvSpPr/>
          <p:nvPr/>
        </p:nvSpPr>
        <p:spPr>
          <a:xfrm>
            <a:off x="2541720" y="3413502"/>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D6F3F699-E10F-4DF9-914E-246A47C75BEE}"/>
              </a:ext>
            </a:extLst>
          </p:cNvPr>
          <p:cNvCxnSpPr>
            <a:stCxn id="5" idx="2"/>
            <a:endCxn id="6" idx="0"/>
          </p:cNvCxnSpPr>
          <p:nvPr/>
        </p:nvCxnSpPr>
        <p:spPr>
          <a:xfrm>
            <a:off x="3221065" y="2693245"/>
            <a:ext cx="0" cy="7202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D9E6B8A7-752D-44EC-84D0-2EA655803F06}"/>
              </a:ext>
            </a:extLst>
          </p:cNvPr>
          <p:cNvSpPr/>
          <p:nvPr/>
        </p:nvSpPr>
        <p:spPr>
          <a:xfrm>
            <a:off x="185980" y="3053166"/>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br>
              <a:rPr lang="en-US">
                <a:solidFill>
                  <a:prstClr val="black"/>
                </a:solidFill>
              </a:rPr>
            </a:br>
            <a:r>
              <a:rPr lang="en-US" sz="1100">
                <a:solidFill>
                  <a:prstClr val="black"/>
                </a:solidFill>
              </a:rPr>
              <a:t>(description#2)</a:t>
            </a:r>
            <a:endParaRPr lang="en-US">
              <a:solidFill>
                <a:schemeClr val="tx1"/>
              </a:solidFill>
            </a:endParaRPr>
          </a:p>
        </p:txBody>
      </p:sp>
      <p:cxnSp>
        <p:nvCxnSpPr>
          <p:cNvPr id="11" name="Straight Arrow Connector 10">
            <a:extLst>
              <a:ext uri="{FF2B5EF4-FFF2-40B4-BE49-F238E27FC236}">
                <a16:creationId xmlns:a16="http://schemas.microsoft.com/office/drawing/2014/main" id="{668B3DED-160A-4B81-A120-F490B22890C2}"/>
              </a:ext>
            </a:extLst>
          </p:cNvPr>
          <p:cNvCxnSpPr>
            <a:stCxn id="9" idx="3"/>
            <a:endCxn id="6" idx="1"/>
          </p:cNvCxnSpPr>
          <p:nvPr/>
        </p:nvCxnSpPr>
        <p:spPr>
          <a:xfrm>
            <a:off x="1565324" y="3611105"/>
            <a:ext cx="976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83011A3-BED6-4157-BFB2-4AFF54F499AA}"/>
              </a:ext>
            </a:extLst>
          </p:cNvPr>
          <p:cNvSpPr/>
          <p:nvPr/>
        </p:nvSpPr>
        <p:spPr>
          <a:xfrm>
            <a:off x="6767113" y="3413502"/>
            <a:ext cx="2517070" cy="3293209"/>
          </a:xfrm>
          <a:prstGeom prst="rect">
            <a:avLst/>
          </a:prstGeom>
          <a:ln>
            <a:solidFill>
              <a:schemeClr val="tx1"/>
            </a:solidFill>
          </a:ln>
        </p:spPr>
        <p:txBody>
          <a:bodyPr wrap="square">
            <a:spAutoFit/>
          </a:bodyPr>
          <a:lstStyle/>
          <a:p>
            <a:r>
              <a:rPr lang="en-US" sz="800">
                <a:solidFill>
                  <a:srgbClr val="000096"/>
                </a:solidFill>
                <a:highlight>
                  <a:srgbClr val="FFFFFF"/>
                </a:highlight>
              </a:rPr>
              <a:t>&lt;input&gt;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Dear Sir</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Thank you for your response.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Hello, world</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How are you?</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Sender</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John Doe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Date</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November 23, 2018</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Foo</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Bar</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John</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Doe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96"/>
                </a:solidFill>
                <a:highlight>
                  <a:srgbClr val="FFFFFF"/>
                </a:highlight>
              </a:rPr>
              <a:t>&lt;/input&gt;</a:t>
            </a:r>
          </a:p>
        </p:txBody>
      </p:sp>
      <p:cxnSp>
        <p:nvCxnSpPr>
          <p:cNvPr id="15" name="Straight Connector 14">
            <a:extLst>
              <a:ext uri="{FF2B5EF4-FFF2-40B4-BE49-F238E27FC236}">
                <a16:creationId xmlns:a16="http://schemas.microsoft.com/office/drawing/2014/main" id="{8CF155BE-9B7D-409D-A068-9B1850F945A5}"/>
              </a:ext>
            </a:extLst>
          </p:cNvPr>
          <p:cNvCxnSpPr>
            <a:stCxn id="6" idx="2"/>
          </p:cNvCxnSpPr>
          <p:nvPr/>
        </p:nvCxnSpPr>
        <p:spPr>
          <a:xfrm flipH="1">
            <a:off x="3221064" y="3859078"/>
            <a:ext cx="0" cy="945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6E0D83-8AF3-47DA-830F-6C2C2282F704}"/>
              </a:ext>
            </a:extLst>
          </p:cNvPr>
          <p:cNvCxnSpPr/>
          <p:nvPr/>
        </p:nvCxnSpPr>
        <p:spPr>
          <a:xfrm>
            <a:off x="3221064" y="4804475"/>
            <a:ext cx="3546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993BE3-0F3B-4520-8D9F-23B189F55655}"/>
              </a:ext>
            </a:extLst>
          </p:cNvPr>
          <p:cNvSpPr txBox="1"/>
          <p:nvPr/>
        </p:nvSpPr>
        <p:spPr>
          <a:xfrm>
            <a:off x="1710368" y="3228836"/>
            <a:ext cx="697627"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parse</a:t>
            </a:r>
          </a:p>
        </p:txBody>
      </p:sp>
      <p:sp>
        <p:nvSpPr>
          <p:cNvPr id="19" name="Rectangle 18">
            <a:extLst>
              <a:ext uri="{FF2B5EF4-FFF2-40B4-BE49-F238E27FC236}">
                <a16:creationId xmlns:a16="http://schemas.microsoft.com/office/drawing/2014/main" id="{CB44CD1E-E0DC-433C-AC9D-EE32E4EDB559}"/>
              </a:ext>
            </a:extLst>
          </p:cNvPr>
          <p:cNvSpPr/>
          <p:nvPr/>
        </p:nvSpPr>
        <p:spPr>
          <a:xfrm>
            <a:off x="7335973" y="2439400"/>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20" name="Rectangle: Folded Corner 19">
            <a:extLst>
              <a:ext uri="{FF2B5EF4-FFF2-40B4-BE49-F238E27FC236}">
                <a16:creationId xmlns:a16="http://schemas.microsoft.com/office/drawing/2014/main" id="{80C38070-1CF2-4FA4-863A-F8CD586CAECE}"/>
              </a:ext>
            </a:extLst>
          </p:cNvPr>
          <p:cNvSpPr/>
          <p:nvPr/>
        </p:nvSpPr>
        <p:spPr>
          <a:xfrm>
            <a:off x="9849805" y="2112958"/>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sp>
        <p:nvSpPr>
          <p:cNvPr id="21" name="TextBox 20">
            <a:extLst>
              <a:ext uri="{FF2B5EF4-FFF2-40B4-BE49-F238E27FC236}">
                <a16:creationId xmlns:a16="http://schemas.microsoft.com/office/drawing/2014/main" id="{5D396D6F-C70F-4BBA-87A4-3F5663E9E15B}"/>
              </a:ext>
            </a:extLst>
          </p:cNvPr>
          <p:cNvSpPr txBox="1"/>
          <p:nvPr/>
        </p:nvSpPr>
        <p:spPr>
          <a:xfrm>
            <a:off x="8823808" y="2292856"/>
            <a:ext cx="928459"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unparse</a:t>
            </a:r>
          </a:p>
        </p:txBody>
      </p:sp>
      <p:cxnSp>
        <p:nvCxnSpPr>
          <p:cNvPr id="23" name="Straight Arrow Connector 22">
            <a:extLst>
              <a:ext uri="{FF2B5EF4-FFF2-40B4-BE49-F238E27FC236}">
                <a16:creationId xmlns:a16="http://schemas.microsoft.com/office/drawing/2014/main" id="{0BD1ED24-9768-49F1-A8F1-AFAE37AE4340}"/>
              </a:ext>
            </a:extLst>
          </p:cNvPr>
          <p:cNvCxnSpPr>
            <a:stCxn id="20" idx="1"/>
          </p:cNvCxnSpPr>
          <p:nvPr/>
        </p:nvCxnSpPr>
        <p:spPr>
          <a:xfrm flipH="1">
            <a:off x="8715322" y="2670897"/>
            <a:ext cx="1134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AF1731-E07B-459B-A967-F3B169BF9FFE}"/>
              </a:ext>
            </a:extLst>
          </p:cNvPr>
          <p:cNvCxnSpPr>
            <a:stCxn id="13" idx="0"/>
            <a:endCxn id="19" idx="2"/>
          </p:cNvCxnSpPr>
          <p:nvPr/>
        </p:nvCxnSpPr>
        <p:spPr>
          <a:xfrm flipV="1">
            <a:off x="8025648" y="2884976"/>
            <a:ext cx="0" cy="528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285F48-E510-427C-B880-6B50728DD304}"/>
              </a:ext>
            </a:extLst>
          </p:cNvPr>
          <p:cNvCxnSpPr/>
          <p:nvPr/>
        </p:nvCxnSpPr>
        <p:spPr>
          <a:xfrm flipV="1">
            <a:off x="8020590" y="1910874"/>
            <a:ext cx="0" cy="528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7865599-9F0F-4775-9724-2B5589CE0044}"/>
              </a:ext>
            </a:extLst>
          </p:cNvPr>
          <p:cNvSpPr/>
          <p:nvPr/>
        </p:nvSpPr>
        <p:spPr>
          <a:xfrm>
            <a:off x="6499172" y="293221"/>
            <a:ext cx="3042835" cy="1600438"/>
          </a:xfrm>
          <a:prstGeom prst="rect">
            <a:avLst/>
          </a:prstGeom>
          <a:ln>
            <a:solidFill>
              <a:schemeClr val="tx1"/>
            </a:solidFill>
          </a:ln>
        </p:spPr>
        <p:txBody>
          <a:bodyPr wrap="square">
            <a:spAutoFit/>
          </a:bodyPr>
          <a:lstStyle/>
          <a:p>
            <a:r>
              <a:rPr lang="en-US" sz="1400">
                <a:solidFill>
                  <a:srgbClr val="000000"/>
                </a:solidFill>
              </a:rPr>
              <a:t>Dear Sir: Thank you for your response.</a:t>
            </a:r>
          </a:p>
          <a:p>
            <a:r>
              <a:rPr lang="en-US" sz="1400">
                <a:solidFill>
                  <a:srgbClr val="000000"/>
                </a:solidFill>
              </a:rPr>
              <a:t>Hello, world: How are you?</a:t>
            </a:r>
          </a:p>
          <a:p>
            <a:r>
              <a:rPr lang="en-US" sz="1400">
                <a:solidFill>
                  <a:srgbClr val="000000"/>
                </a:solidFill>
              </a:rPr>
              <a:t>Sender: John Doe</a:t>
            </a:r>
          </a:p>
          <a:p>
            <a:r>
              <a:rPr lang="en-US" sz="1400">
                <a:solidFill>
                  <a:srgbClr val="000000"/>
                </a:solidFill>
              </a:rPr>
              <a:t>Date: November 23, 2018</a:t>
            </a:r>
          </a:p>
          <a:p>
            <a:r>
              <a:rPr lang="en-US" sz="1400">
                <a:solidFill>
                  <a:srgbClr val="000000"/>
                </a:solidFill>
              </a:rPr>
              <a:t>Foo: Bar</a:t>
            </a:r>
          </a:p>
          <a:p>
            <a:r>
              <a:rPr lang="en-US" sz="1400">
                <a:solidFill>
                  <a:srgbClr val="000000"/>
                </a:solidFill>
              </a:rPr>
              <a:t>John: Doe</a:t>
            </a:r>
          </a:p>
          <a:p>
            <a:endParaRPr lang="en-US" sz="1400">
              <a:solidFill>
                <a:srgbClr val="000000"/>
              </a:solidFill>
              <a:highlight>
                <a:srgbClr val="FFFFFF"/>
              </a:highlight>
            </a:endParaRPr>
          </a:p>
        </p:txBody>
      </p:sp>
      <p:sp>
        <p:nvSpPr>
          <p:cNvPr id="22" name="Footer Placeholder 3">
            <a:extLst>
              <a:ext uri="{FF2B5EF4-FFF2-40B4-BE49-F238E27FC236}">
                <a16:creationId xmlns:a16="http://schemas.microsoft.com/office/drawing/2014/main" id="{9D31AF02-99CC-4B06-A8EA-E96C15DE2AA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58101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050E-67C7-4E6F-A738-8A0BCC2767E5}"/>
              </a:ext>
            </a:extLst>
          </p:cNvPr>
          <p:cNvSpPr>
            <a:spLocks noGrp="1"/>
          </p:cNvSpPr>
          <p:nvPr>
            <p:ph type="title"/>
          </p:nvPr>
        </p:nvSpPr>
        <p:spPr/>
        <p:txBody>
          <a:bodyPr/>
          <a:lstStyle/>
          <a:p>
            <a:r>
              <a:rPr lang="en-US"/>
              <a:t>Acknowledgement</a:t>
            </a:r>
          </a:p>
        </p:txBody>
      </p:sp>
      <p:sp>
        <p:nvSpPr>
          <p:cNvPr id="3" name="Content Placeholder 2">
            <a:extLst>
              <a:ext uri="{FF2B5EF4-FFF2-40B4-BE49-F238E27FC236}">
                <a16:creationId xmlns:a16="http://schemas.microsoft.com/office/drawing/2014/main" id="{E3759EC0-9F0B-42C1-A562-ACA2C83762B7}"/>
              </a:ext>
            </a:extLst>
          </p:cNvPr>
          <p:cNvSpPr>
            <a:spLocks noGrp="1"/>
          </p:cNvSpPr>
          <p:nvPr>
            <p:ph idx="1"/>
          </p:nvPr>
        </p:nvSpPr>
        <p:spPr/>
        <p:txBody>
          <a:bodyPr/>
          <a:lstStyle/>
          <a:p>
            <a:pPr>
              <a:lnSpc>
                <a:spcPts val="3000"/>
              </a:lnSpc>
              <a:spcAft>
                <a:spcPts val="1200"/>
              </a:spcAft>
            </a:pPr>
            <a:r>
              <a:rPr lang="en-US"/>
              <a:t>Thanks to Mike Beckerle (Tresys) and Steve Lawrence (Tresys) for answering my unending questions about DFDL. </a:t>
            </a:r>
          </a:p>
          <a:p>
            <a:pPr>
              <a:lnSpc>
                <a:spcPts val="3000"/>
              </a:lnSpc>
            </a:pPr>
            <a:r>
              <a:rPr lang="en-US"/>
              <a:t>Thanks to Jenn Dotson (MITRE) and Julian Lander (MITRE) for reviewing my slides and providing me with terrific feedback.</a:t>
            </a:r>
          </a:p>
        </p:txBody>
      </p:sp>
      <p:sp>
        <p:nvSpPr>
          <p:cNvPr id="4" name="Footer Placeholder 3">
            <a:extLst>
              <a:ext uri="{FF2B5EF4-FFF2-40B4-BE49-F238E27FC236}">
                <a16:creationId xmlns:a16="http://schemas.microsoft.com/office/drawing/2014/main" id="{528661D2-5FA6-47CA-AE2B-BFFBFB0DC78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9929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XML Schema permits “foreign” attributes</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71602"/>
            <a:ext cx="11236720" cy="2719952"/>
          </a:xfrm>
        </p:spPr>
        <p:txBody>
          <a:bodyPr/>
          <a:lstStyle/>
          <a:p>
            <a:pPr>
              <a:lnSpc>
                <a:spcPts val="3000"/>
              </a:lnSpc>
              <a:spcAft>
                <a:spcPts val="1200"/>
              </a:spcAft>
            </a:pPr>
            <a:r>
              <a:rPr lang="en-US"/>
              <a:t>A foreign attribute is an attribute on an XML Schema element that is not part of the XML Schema vocabulary. </a:t>
            </a:r>
          </a:p>
          <a:p>
            <a:pPr>
              <a:lnSpc>
                <a:spcPts val="3000"/>
              </a:lnSpc>
            </a:pPr>
            <a:r>
              <a:rPr lang="en-US"/>
              <a:t>A foreign attribute must be bound to another namespace (not the XML Schema namespace).</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021219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DAEF-C6A4-46D3-ACE4-2EC8CC982AC5}"/>
              </a:ext>
            </a:extLst>
          </p:cNvPr>
          <p:cNvSpPr>
            <a:spLocks noGrp="1"/>
          </p:cNvSpPr>
          <p:nvPr>
            <p:ph type="title"/>
          </p:nvPr>
        </p:nvSpPr>
        <p:spPr/>
        <p:txBody>
          <a:bodyPr/>
          <a:lstStyle/>
          <a:p>
            <a:r>
              <a:rPr lang="en-US"/>
              <a:t>Description #3</a:t>
            </a:r>
          </a:p>
        </p:txBody>
      </p:sp>
      <p:sp>
        <p:nvSpPr>
          <p:cNvPr id="5" name="Rectangle 4">
            <a:extLst>
              <a:ext uri="{FF2B5EF4-FFF2-40B4-BE49-F238E27FC236}">
                <a16:creationId xmlns:a16="http://schemas.microsoft.com/office/drawing/2014/main" id="{DB223F15-651E-4B3C-A221-F461CB143345}"/>
              </a:ext>
            </a:extLst>
          </p:cNvPr>
          <p:cNvSpPr/>
          <p:nvPr/>
        </p:nvSpPr>
        <p:spPr>
          <a:xfrm>
            <a:off x="2738034" y="1317367"/>
            <a:ext cx="6188990" cy="4893647"/>
          </a:xfrm>
          <a:prstGeom prst="rect">
            <a:avLst/>
          </a:prstGeom>
          <a:ln>
            <a:solidFill>
              <a:schemeClr val="bg1">
                <a:lumMod val="75000"/>
              </a:schemeClr>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"input"</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"%NL;"</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"row"</a:t>
            </a:r>
            <a:r>
              <a:rPr lang="en-US" sz="1200">
                <a:solidFill>
                  <a:srgbClr val="F5844C"/>
                </a:solidFill>
                <a:highlight>
                  <a:srgbClr val="FFFFFF"/>
                </a:highlight>
              </a:rPr>
              <a:t> maxOccurs</a:t>
            </a:r>
            <a:r>
              <a:rPr lang="en-US" sz="1200">
                <a:solidFill>
                  <a:srgbClr val="FF8040"/>
                </a:solidFill>
                <a:highlight>
                  <a:srgbClr val="FFFFFF"/>
                </a:highlight>
              </a:rPr>
              <a:t>=</a:t>
            </a:r>
            <a:r>
              <a:rPr lang="en-US" sz="1200">
                <a:solidFill>
                  <a:srgbClr val="993300"/>
                </a:solidFill>
                <a:highlight>
                  <a:srgbClr val="FFFFFF"/>
                </a:highlight>
              </a:rPr>
              <a:t>"unbounded"</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"label"</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"message"</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dfdl:hiddenGroupRef</a:t>
            </a:r>
            <a:r>
              <a:rPr lang="en-US" sz="1200">
                <a:solidFill>
                  <a:srgbClr val="FF8040"/>
                </a:solidFill>
                <a:highlight>
                  <a:srgbClr val="FFFFFF"/>
                </a:highlight>
              </a:rPr>
              <a:t>=</a:t>
            </a:r>
            <a:r>
              <a:rPr lang="en-US" sz="1200">
                <a:solidFill>
                  <a:srgbClr val="993300"/>
                </a:solidFill>
                <a:highlight>
                  <a:srgbClr val="FFFFFF"/>
                </a:highlight>
              </a:rPr>
              <a:t>"hidden-empty-row"</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br>
              <a:rPr lang="en-US" sz="1200">
                <a:solidFill>
                  <a:srgbClr val="000000"/>
                </a:solidFill>
                <a:highlight>
                  <a:srgbClr val="FFFFFF"/>
                </a:highlight>
              </a:rPr>
            </a:br>
            <a:br>
              <a:rPr lang="en-US" sz="1200">
                <a:solidFill>
                  <a:srgbClr val="000000"/>
                </a:solidFill>
                <a:highlight>
                  <a:srgbClr val="FFFFFF"/>
                </a:highlight>
              </a:rPr>
            </a:br>
            <a:r>
              <a:rPr lang="en-US" sz="1200">
                <a:solidFill>
                  <a:srgbClr val="003296"/>
                </a:solidFill>
                <a:highlight>
                  <a:srgbClr val="FFFFFF"/>
                </a:highlight>
              </a:rPr>
              <a:t>&lt;xs:group</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"hidden-empty-row"</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"whitespace-only"</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dfdl:lengthUnits</a:t>
            </a:r>
            <a:r>
              <a:rPr lang="en-US" sz="1200">
                <a:solidFill>
                  <a:srgbClr val="FF8040"/>
                </a:solidFill>
                <a:highlight>
                  <a:srgbClr val="FFFFFF"/>
                </a:highlight>
              </a:rPr>
              <a:t>=</a:t>
            </a:r>
            <a:r>
              <a:rPr lang="en-US" sz="1200">
                <a:solidFill>
                  <a:srgbClr val="993300"/>
                </a:solidFill>
                <a:highlight>
                  <a:srgbClr val="FFFFFF"/>
                </a:highlight>
              </a:rPr>
              <a:t>"characters"</a:t>
            </a:r>
            <a:r>
              <a:rPr lang="en-US" sz="1200">
                <a:solidFill>
                  <a:srgbClr val="F5844C"/>
                </a:solidFill>
                <a:highlight>
                  <a:srgbClr val="FFFFFF"/>
                </a:highlight>
              </a:rPr>
              <a:t> </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F5844C"/>
                </a:solidFill>
                <a:highlight>
                  <a:srgbClr val="FFFFFF"/>
                </a:highlight>
              </a:rPr>
              <a:t>dfdl:lengthKind</a:t>
            </a:r>
            <a:r>
              <a:rPr lang="en-US" sz="1200">
                <a:solidFill>
                  <a:srgbClr val="FF8040"/>
                </a:solidFill>
                <a:highlight>
                  <a:srgbClr val="FFFFFF"/>
                </a:highlight>
              </a:rPr>
              <a:t>=</a:t>
            </a:r>
            <a:r>
              <a:rPr lang="en-US" sz="1200">
                <a:solidFill>
                  <a:srgbClr val="993300"/>
                </a:solidFill>
                <a:highlight>
                  <a:srgbClr val="FFFFFF"/>
                </a:highlight>
              </a:rPr>
              <a:t>"pattern"</a:t>
            </a:r>
            <a:r>
              <a:rPr lang="en-US" sz="1200">
                <a:solidFill>
                  <a:srgbClr val="F5844C"/>
                </a:solidFill>
                <a:highlight>
                  <a:srgbClr val="FFFFFF"/>
                </a:highlight>
              </a:rPr>
              <a:t> dfdl:lengthPattern</a:t>
            </a:r>
            <a:r>
              <a:rPr lang="en-US" sz="1200">
                <a:solidFill>
                  <a:srgbClr val="FF8040"/>
                </a:solidFill>
                <a:highlight>
                  <a:srgbClr val="FFFFFF"/>
                </a:highlight>
              </a:rPr>
              <a:t>=</a:t>
            </a:r>
            <a:r>
              <a:rPr lang="en-US" sz="1200">
                <a:solidFill>
                  <a:srgbClr val="993300"/>
                </a:solidFill>
                <a:highlight>
                  <a:srgbClr val="FFFFFF"/>
                </a:highlight>
              </a:rPr>
              <a:t>"[\x20\x09]+?(?=[^\x20\x09])"</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F5844C"/>
                </a:solidFill>
                <a:highlight>
                  <a:srgbClr val="FFFFFF"/>
                </a:highlight>
              </a:rPr>
              <a:t>dfdl:outputValueCalc</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323296"/>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3296"/>
                </a:solidFill>
                <a:highlight>
                  <a:srgbClr val="FFFFFF"/>
                </a:highlight>
              </a:rPr>
              <a:t>&lt;/xs:group&gt;</a:t>
            </a:r>
          </a:p>
        </p:txBody>
      </p:sp>
      <p:sp>
        <p:nvSpPr>
          <p:cNvPr id="7" name="Speech Bubble: Rectangle 6">
            <a:extLst>
              <a:ext uri="{FF2B5EF4-FFF2-40B4-BE49-F238E27FC236}">
                <a16:creationId xmlns:a16="http://schemas.microsoft.com/office/drawing/2014/main" id="{BDE5ABE3-EF58-482A-A91B-03E56C3688CE}"/>
              </a:ext>
            </a:extLst>
          </p:cNvPr>
          <p:cNvSpPr/>
          <p:nvPr/>
        </p:nvSpPr>
        <p:spPr>
          <a:xfrm>
            <a:off x="6310395" y="92988"/>
            <a:ext cx="3311470" cy="867907"/>
          </a:xfrm>
          <a:prstGeom prst="wedgeRectCallout">
            <a:avLst>
              <a:gd name="adj1" fmla="val -83889"/>
              <a:gd name="adj2" fmla="val 135944"/>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Each row is separated by exactly one newline</a:t>
            </a:r>
          </a:p>
        </p:txBody>
      </p:sp>
      <p:sp>
        <p:nvSpPr>
          <p:cNvPr id="6" name="TextBox 5">
            <a:extLst>
              <a:ext uri="{FF2B5EF4-FFF2-40B4-BE49-F238E27FC236}">
                <a16:creationId xmlns:a16="http://schemas.microsoft.com/office/drawing/2014/main" id="{EB3F829D-E1CC-4304-A8E2-7C7BA6A268DF}"/>
              </a:ext>
            </a:extLst>
          </p:cNvPr>
          <p:cNvSpPr txBox="1"/>
          <p:nvPr/>
        </p:nvSpPr>
        <p:spPr>
          <a:xfrm>
            <a:off x="2738034" y="6307574"/>
            <a:ext cx="4019370" cy="369332"/>
          </a:xfrm>
          <a:prstGeom prst="rect">
            <a:avLst/>
          </a:prstGeom>
          <a:solidFill>
            <a:schemeClr val="bg1"/>
          </a:solidFill>
        </p:spPr>
        <p:txBody>
          <a:bodyPr wrap="none" rtlCol="0">
            <a:spAutoFit/>
          </a:bodyPr>
          <a:lstStyle/>
          <a:p>
            <a:r>
              <a:rPr lang="en-US"/>
              <a:t>See Lab02/answer/description-3.dfdl.xsd</a:t>
            </a:r>
          </a:p>
        </p:txBody>
      </p:sp>
    </p:spTree>
    <p:extLst>
      <p:ext uri="{BB962C8B-B14F-4D97-AF65-F5344CB8AC3E}">
        <p14:creationId xmlns:p14="http://schemas.microsoft.com/office/powerpoint/2010/main" val="15412845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23F15-651E-4B3C-A221-F461CB143345}"/>
              </a:ext>
            </a:extLst>
          </p:cNvPr>
          <p:cNvSpPr/>
          <p:nvPr/>
        </p:nvSpPr>
        <p:spPr>
          <a:xfrm>
            <a:off x="2738034" y="1317367"/>
            <a:ext cx="6204488" cy="4708981"/>
          </a:xfrm>
          <a:prstGeom prst="rect">
            <a:avLst/>
          </a:prstGeom>
          <a:ln>
            <a:solidFill>
              <a:schemeClr val="bg1">
                <a:lumMod val="75000"/>
              </a:schemeClr>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"input"</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"%NL;"</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"row"</a:t>
            </a:r>
            <a:r>
              <a:rPr lang="en-US" sz="1200">
                <a:solidFill>
                  <a:srgbClr val="F5844C"/>
                </a:solidFill>
                <a:highlight>
                  <a:srgbClr val="FFFFFF"/>
                </a:highlight>
              </a:rPr>
              <a:t> maxOccurs</a:t>
            </a:r>
            <a:r>
              <a:rPr lang="en-US" sz="1200">
                <a:solidFill>
                  <a:srgbClr val="FF8040"/>
                </a:solidFill>
                <a:highlight>
                  <a:srgbClr val="FFFFFF"/>
                </a:highlight>
              </a:rPr>
              <a:t>=</a:t>
            </a:r>
            <a:r>
              <a:rPr lang="en-US" sz="1200">
                <a:solidFill>
                  <a:srgbClr val="993300"/>
                </a:solidFill>
                <a:highlight>
                  <a:srgbClr val="FFFFFF"/>
                </a:highlight>
              </a:rPr>
              <a:t>"unbounded"</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"label"</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"message"</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dfdl:hiddenGroupRef</a:t>
            </a:r>
            <a:r>
              <a:rPr lang="en-US" sz="1200">
                <a:solidFill>
                  <a:srgbClr val="FF8040"/>
                </a:solidFill>
                <a:highlight>
                  <a:srgbClr val="FFFFFF"/>
                </a:highlight>
              </a:rPr>
              <a:t>=</a:t>
            </a:r>
            <a:r>
              <a:rPr lang="en-US" sz="1200">
                <a:solidFill>
                  <a:srgbClr val="993300"/>
                </a:solidFill>
                <a:highlight>
                  <a:srgbClr val="FFFFFF"/>
                </a:highlight>
              </a:rPr>
              <a:t>"hidden-empty-row"</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br>
              <a:rPr lang="en-US" sz="1200">
                <a:solidFill>
                  <a:srgbClr val="000000"/>
                </a:solidFill>
                <a:highlight>
                  <a:srgbClr val="FFFFFF"/>
                </a:highlight>
              </a:rPr>
            </a:br>
            <a:br>
              <a:rPr lang="en-US" sz="1200">
                <a:solidFill>
                  <a:srgbClr val="000000"/>
                </a:solidFill>
                <a:highlight>
                  <a:srgbClr val="FFFFFF"/>
                </a:highlight>
              </a:rPr>
            </a:br>
            <a:r>
              <a:rPr lang="en-US" sz="1200">
                <a:solidFill>
                  <a:srgbClr val="003296"/>
                </a:solidFill>
                <a:highlight>
                  <a:srgbClr val="FFFFFF"/>
                </a:highlight>
              </a:rPr>
              <a:t>&lt;xs:group</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"hidden-empty-row"</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"whitespace-only"</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dfdl:lengthUnits</a:t>
            </a:r>
            <a:r>
              <a:rPr lang="en-US" sz="1200">
                <a:solidFill>
                  <a:srgbClr val="FF8040"/>
                </a:solidFill>
                <a:highlight>
                  <a:srgbClr val="FFFFFF"/>
                </a:highlight>
              </a:rPr>
              <a:t>=</a:t>
            </a:r>
            <a:r>
              <a:rPr lang="en-US" sz="1200">
                <a:solidFill>
                  <a:srgbClr val="993300"/>
                </a:solidFill>
                <a:highlight>
                  <a:srgbClr val="FFFFFF"/>
                </a:highlight>
              </a:rPr>
              <a:t>"characters"</a:t>
            </a:r>
            <a:r>
              <a:rPr lang="en-US" sz="1200">
                <a:solidFill>
                  <a:srgbClr val="F5844C"/>
                </a:solidFill>
                <a:highlight>
                  <a:srgbClr val="FFFFFF"/>
                </a:highlight>
              </a:rPr>
              <a:t> </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F5844C"/>
                </a:solidFill>
                <a:highlight>
                  <a:srgbClr val="FFFFFF"/>
                </a:highlight>
              </a:rPr>
              <a:t>dfdl:lengthKind</a:t>
            </a:r>
            <a:r>
              <a:rPr lang="en-US" sz="1200">
                <a:solidFill>
                  <a:srgbClr val="FF8040"/>
                </a:solidFill>
                <a:highlight>
                  <a:srgbClr val="FFFFFF"/>
                </a:highlight>
              </a:rPr>
              <a:t>=</a:t>
            </a:r>
            <a:r>
              <a:rPr lang="en-US" sz="1200">
                <a:solidFill>
                  <a:srgbClr val="993300"/>
                </a:solidFill>
                <a:highlight>
                  <a:srgbClr val="FFFFFF"/>
                </a:highlight>
              </a:rPr>
              <a:t>"pattern"</a:t>
            </a:r>
            <a:r>
              <a:rPr lang="en-US" sz="1200">
                <a:solidFill>
                  <a:srgbClr val="F5844C"/>
                </a:solidFill>
                <a:highlight>
                  <a:srgbClr val="FFFFFF"/>
                </a:highlight>
              </a:rPr>
              <a:t> dfdl:lengthPattern</a:t>
            </a:r>
            <a:r>
              <a:rPr lang="en-US" sz="1200">
                <a:solidFill>
                  <a:srgbClr val="FF8040"/>
                </a:solidFill>
                <a:highlight>
                  <a:srgbClr val="FFFFFF"/>
                </a:highlight>
              </a:rPr>
              <a:t>=</a:t>
            </a:r>
            <a:r>
              <a:rPr lang="en-US" sz="1200">
                <a:solidFill>
                  <a:srgbClr val="993300"/>
                </a:solidFill>
                <a:highlight>
                  <a:srgbClr val="FFFFFF"/>
                </a:highlight>
              </a:rPr>
              <a:t>"[\x20\x09]+?(?=[^\x20\x09])"</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F5844C"/>
                </a:solidFill>
                <a:highlight>
                  <a:srgbClr val="FFFFFF"/>
                </a:highlight>
              </a:rPr>
              <a:t>dfdl:outputValueCalc</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323296"/>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3296"/>
                </a:solidFill>
                <a:highlight>
                  <a:srgbClr val="FFFFFF"/>
                </a:highlight>
              </a:rPr>
              <a:t>&lt;/xs:group&gt;</a:t>
            </a:r>
          </a:p>
        </p:txBody>
      </p:sp>
      <p:sp>
        <p:nvSpPr>
          <p:cNvPr id="6" name="Rectangle 5">
            <a:extLst>
              <a:ext uri="{FF2B5EF4-FFF2-40B4-BE49-F238E27FC236}">
                <a16:creationId xmlns:a16="http://schemas.microsoft.com/office/drawing/2014/main" id="{1982ECEB-A7BD-4BB1-9698-7CC7F549E7A9}"/>
              </a:ext>
            </a:extLst>
          </p:cNvPr>
          <p:cNvSpPr/>
          <p:nvPr/>
        </p:nvSpPr>
        <p:spPr>
          <a:xfrm>
            <a:off x="3456122" y="2262753"/>
            <a:ext cx="4246536" cy="1290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BDE5ABE3-EF58-482A-A91B-03E56C3688CE}"/>
              </a:ext>
            </a:extLst>
          </p:cNvPr>
          <p:cNvSpPr/>
          <p:nvPr/>
        </p:nvSpPr>
        <p:spPr>
          <a:xfrm>
            <a:off x="8684218" y="247972"/>
            <a:ext cx="3311470" cy="3471621"/>
          </a:xfrm>
          <a:prstGeom prst="wedgeRectCallout">
            <a:avLst>
              <a:gd name="adj1" fmla="val -79677"/>
              <a:gd name="adj2" fmla="val 2701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The content of each row is a choice between two sequences: a sequence consisting of a label:message and a sequence consisting of just whitespace</a:t>
            </a:r>
          </a:p>
        </p:txBody>
      </p:sp>
      <p:sp>
        <p:nvSpPr>
          <p:cNvPr id="2" name="Rectangle 1">
            <a:extLst>
              <a:ext uri="{FF2B5EF4-FFF2-40B4-BE49-F238E27FC236}">
                <a16:creationId xmlns:a16="http://schemas.microsoft.com/office/drawing/2014/main" id="{B3AC95E2-76CA-4581-A345-C33ABB382139}"/>
              </a:ext>
            </a:extLst>
          </p:cNvPr>
          <p:cNvSpPr/>
          <p:nvPr/>
        </p:nvSpPr>
        <p:spPr>
          <a:xfrm>
            <a:off x="3657600" y="2448732"/>
            <a:ext cx="3936569" cy="71292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1DF551-5946-4D87-B259-E1E12B71DD0C}"/>
              </a:ext>
            </a:extLst>
          </p:cNvPr>
          <p:cNvSpPr/>
          <p:nvPr/>
        </p:nvSpPr>
        <p:spPr>
          <a:xfrm>
            <a:off x="3657600" y="3161654"/>
            <a:ext cx="3936569" cy="2316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79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46EDB4B8-EE24-4AB7-A179-E4CBE2091918}"/>
              </a:ext>
            </a:extLst>
          </p:cNvPr>
          <p:cNvSpPr/>
          <p:nvPr/>
        </p:nvSpPr>
        <p:spPr>
          <a:xfrm>
            <a:off x="9082008" y="1999280"/>
            <a:ext cx="2944678" cy="2355743"/>
          </a:xfrm>
          <a:prstGeom prst="wedgeRectCallout">
            <a:avLst>
              <a:gd name="adj1" fmla="val -109813"/>
              <a:gd name="adj2" fmla="val -27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 elements declared in the referenced xs:group are to be hidden, i.e., not shown in the XML</a:t>
            </a:r>
          </a:p>
        </p:txBody>
      </p:sp>
      <p:sp>
        <p:nvSpPr>
          <p:cNvPr id="7" name="Rectangle 6">
            <a:extLst>
              <a:ext uri="{FF2B5EF4-FFF2-40B4-BE49-F238E27FC236}">
                <a16:creationId xmlns:a16="http://schemas.microsoft.com/office/drawing/2014/main" id="{9A33F30F-9C68-40B0-8B55-DCDDD1007255}"/>
              </a:ext>
            </a:extLst>
          </p:cNvPr>
          <p:cNvSpPr/>
          <p:nvPr/>
        </p:nvSpPr>
        <p:spPr>
          <a:xfrm>
            <a:off x="1890792" y="258901"/>
            <a:ext cx="7036231" cy="5478423"/>
          </a:xfrm>
          <a:prstGeom prst="rect">
            <a:avLst/>
          </a:prstGeom>
          <a:ln>
            <a:solidFill>
              <a:schemeClr val="bg1">
                <a:lumMod val="7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"input"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"label"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"message"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&lt;xs:group</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"whitespace-only"</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dfdl:lengthUnits</a:t>
            </a:r>
            <a:r>
              <a:rPr lang="en-US" sz="1400">
                <a:solidFill>
                  <a:srgbClr val="FF8040"/>
                </a:solidFill>
                <a:highlight>
                  <a:srgbClr val="FFFFFF"/>
                </a:highlight>
              </a:rPr>
              <a:t>=</a:t>
            </a:r>
            <a:r>
              <a:rPr lang="en-US" sz="1400">
                <a:solidFill>
                  <a:srgbClr val="993300"/>
                </a:solidFill>
                <a:highlight>
                  <a:srgbClr val="FFFFFF"/>
                </a:highlight>
              </a:rPr>
              <a:t>"characters"</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dfdl:lengthKind</a:t>
            </a:r>
            <a:r>
              <a:rPr lang="en-US" sz="1400">
                <a:solidFill>
                  <a:srgbClr val="FF8040"/>
                </a:solidFill>
                <a:highlight>
                  <a:srgbClr val="FFFFFF"/>
                </a:highlight>
              </a:rPr>
              <a:t>=</a:t>
            </a:r>
            <a:r>
              <a:rPr lang="en-US" sz="1400">
                <a:solidFill>
                  <a:srgbClr val="993300"/>
                </a:solidFill>
                <a:highlight>
                  <a:srgbClr val="FFFFFF"/>
                </a:highlight>
              </a:rPr>
              <a:t>"pattern"</a:t>
            </a:r>
            <a:r>
              <a:rPr lang="en-US" sz="1400">
                <a:solidFill>
                  <a:srgbClr val="F5844C"/>
                </a:solidFill>
                <a:highlight>
                  <a:srgbClr val="FFFFFF"/>
                </a:highlight>
              </a:rPr>
              <a:t> dfdl:lengthPattern</a:t>
            </a:r>
            <a:r>
              <a:rPr lang="en-US" sz="1400">
                <a:solidFill>
                  <a:srgbClr val="FF8040"/>
                </a:solidFill>
                <a:highlight>
                  <a:srgbClr val="FFFFFF"/>
                </a:highlight>
              </a:rPr>
              <a:t>=</a:t>
            </a:r>
            <a:r>
              <a:rPr lang="en-US" sz="1400">
                <a:solidFill>
                  <a:srgbClr val="993300"/>
                </a:solidFill>
                <a:highlight>
                  <a:srgbClr val="FFFFFF"/>
                </a:highlight>
              </a:rPr>
              <a:t>"[\x20\x09]+?(?=[^\x20\x09])"</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dfdl:outputValueCalc</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323296"/>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3296"/>
                </a:solidFill>
                <a:highlight>
                  <a:srgbClr val="FFFFFF"/>
                </a:highlight>
              </a:rPr>
              <a:t>&lt;/xs:group&gt;</a:t>
            </a:r>
          </a:p>
        </p:txBody>
      </p:sp>
      <p:sp>
        <p:nvSpPr>
          <p:cNvPr id="8" name="Rectangle 7">
            <a:extLst>
              <a:ext uri="{FF2B5EF4-FFF2-40B4-BE49-F238E27FC236}">
                <a16:creationId xmlns:a16="http://schemas.microsoft.com/office/drawing/2014/main" id="{351459E9-6C2A-48C2-A4AD-C50ED6E570AA}"/>
              </a:ext>
            </a:extLst>
          </p:cNvPr>
          <p:cNvSpPr/>
          <p:nvPr/>
        </p:nvSpPr>
        <p:spPr>
          <a:xfrm>
            <a:off x="2704455" y="1400739"/>
            <a:ext cx="4889714" cy="14819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37BB0C-05DE-4498-B33A-718E132BF504}"/>
              </a:ext>
            </a:extLst>
          </p:cNvPr>
          <p:cNvSpPr/>
          <p:nvPr/>
        </p:nvSpPr>
        <p:spPr>
          <a:xfrm>
            <a:off x="2836190" y="2417736"/>
            <a:ext cx="4479010" cy="23247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522DE9-C9E5-4B91-AEEE-7A25363D9B36}"/>
              </a:ext>
            </a:extLst>
          </p:cNvPr>
          <p:cNvSpPr/>
          <p:nvPr/>
        </p:nvSpPr>
        <p:spPr>
          <a:xfrm>
            <a:off x="1952786" y="4153545"/>
            <a:ext cx="6803756" cy="1481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1C7E674-7B86-4834-8056-378C77640F52}"/>
              </a:ext>
            </a:extLst>
          </p:cNvPr>
          <p:cNvSpPr/>
          <p:nvPr/>
        </p:nvSpPr>
        <p:spPr>
          <a:xfrm rot="2355525">
            <a:off x="5047709" y="2559278"/>
            <a:ext cx="315132" cy="1689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26247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46EDB4B8-EE24-4AB7-A179-E4CBE2091918}"/>
              </a:ext>
            </a:extLst>
          </p:cNvPr>
          <p:cNvSpPr/>
          <p:nvPr/>
        </p:nvSpPr>
        <p:spPr>
          <a:xfrm>
            <a:off x="9058758" y="1264701"/>
            <a:ext cx="2944678" cy="2771018"/>
          </a:xfrm>
          <a:prstGeom prst="wedgeRectCallout">
            <a:avLst>
              <a:gd name="adj1" fmla="val -96654"/>
              <a:gd name="adj2" fmla="val 53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There is one element declared in this xs:group. It describes the input as containing one or more whitespace characters. </a:t>
            </a:r>
          </a:p>
        </p:txBody>
      </p:sp>
      <p:sp>
        <p:nvSpPr>
          <p:cNvPr id="11" name="Rectangle 10">
            <a:extLst>
              <a:ext uri="{FF2B5EF4-FFF2-40B4-BE49-F238E27FC236}">
                <a16:creationId xmlns:a16="http://schemas.microsoft.com/office/drawing/2014/main" id="{F6702A56-3079-4829-A14A-13813F51027C}"/>
              </a:ext>
            </a:extLst>
          </p:cNvPr>
          <p:cNvSpPr/>
          <p:nvPr/>
        </p:nvSpPr>
        <p:spPr>
          <a:xfrm>
            <a:off x="1890792" y="258901"/>
            <a:ext cx="7036231" cy="5478423"/>
          </a:xfrm>
          <a:prstGeom prst="rect">
            <a:avLst/>
          </a:prstGeom>
          <a:ln>
            <a:solidFill>
              <a:schemeClr val="bg1">
                <a:lumMod val="7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"input"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"label"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"message"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&lt;xs:group</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"whitespace-only"</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dfdl:lengthUnits</a:t>
            </a:r>
            <a:r>
              <a:rPr lang="en-US" sz="1400">
                <a:solidFill>
                  <a:srgbClr val="FF8040"/>
                </a:solidFill>
                <a:highlight>
                  <a:srgbClr val="FFFFFF"/>
                </a:highlight>
              </a:rPr>
              <a:t>=</a:t>
            </a:r>
            <a:r>
              <a:rPr lang="en-US" sz="1400">
                <a:solidFill>
                  <a:srgbClr val="993300"/>
                </a:solidFill>
                <a:highlight>
                  <a:srgbClr val="FFFFFF"/>
                </a:highlight>
              </a:rPr>
              <a:t>"characters"</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dfdl:lengthKind</a:t>
            </a:r>
            <a:r>
              <a:rPr lang="en-US" sz="1400">
                <a:solidFill>
                  <a:srgbClr val="FF8040"/>
                </a:solidFill>
                <a:highlight>
                  <a:srgbClr val="FFFFFF"/>
                </a:highlight>
              </a:rPr>
              <a:t>=</a:t>
            </a:r>
            <a:r>
              <a:rPr lang="en-US" sz="1400">
                <a:solidFill>
                  <a:srgbClr val="993300"/>
                </a:solidFill>
                <a:highlight>
                  <a:srgbClr val="FFFFFF"/>
                </a:highlight>
              </a:rPr>
              <a:t>"pattern"</a:t>
            </a:r>
            <a:r>
              <a:rPr lang="en-US" sz="1400">
                <a:solidFill>
                  <a:srgbClr val="F5844C"/>
                </a:solidFill>
                <a:highlight>
                  <a:srgbClr val="FFFFFF"/>
                </a:highlight>
              </a:rPr>
              <a:t> dfdl:lengthPattern</a:t>
            </a:r>
            <a:r>
              <a:rPr lang="en-US" sz="1400">
                <a:solidFill>
                  <a:srgbClr val="FF8040"/>
                </a:solidFill>
                <a:highlight>
                  <a:srgbClr val="FFFFFF"/>
                </a:highlight>
              </a:rPr>
              <a:t>=</a:t>
            </a:r>
            <a:r>
              <a:rPr lang="en-US" sz="1400">
                <a:solidFill>
                  <a:srgbClr val="993300"/>
                </a:solidFill>
                <a:highlight>
                  <a:srgbClr val="FFFFFF"/>
                </a:highlight>
              </a:rPr>
              <a:t>"[\x20\x09]+?(?=[^\x20\x09])"</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dfdl:outputValueCalc</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323296"/>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3296"/>
                </a:solidFill>
                <a:highlight>
                  <a:srgbClr val="FFFFFF"/>
                </a:highlight>
              </a:rPr>
              <a:t>&lt;/xs:group&gt;</a:t>
            </a:r>
          </a:p>
        </p:txBody>
      </p:sp>
      <p:sp>
        <p:nvSpPr>
          <p:cNvPr id="12" name="Rectangle 11">
            <a:extLst>
              <a:ext uri="{FF2B5EF4-FFF2-40B4-BE49-F238E27FC236}">
                <a16:creationId xmlns:a16="http://schemas.microsoft.com/office/drawing/2014/main" id="{138331C2-AD75-4392-A014-527F3C073060}"/>
              </a:ext>
            </a:extLst>
          </p:cNvPr>
          <p:cNvSpPr/>
          <p:nvPr/>
        </p:nvSpPr>
        <p:spPr>
          <a:xfrm>
            <a:off x="2704455" y="1400739"/>
            <a:ext cx="4889714" cy="14819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E1B789-EF08-4FD1-962A-29C49FC0D8A1}"/>
              </a:ext>
            </a:extLst>
          </p:cNvPr>
          <p:cNvSpPr/>
          <p:nvPr/>
        </p:nvSpPr>
        <p:spPr>
          <a:xfrm>
            <a:off x="2836190" y="2417736"/>
            <a:ext cx="4479010" cy="23247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BE066D-0D19-408D-95E9-634057178BFC}"/>
              </a:ext>
            </a:extLst>
          </p:cNvPr>
          <p:cNvSpPr/>
          <p:nvPr/>
        </p:nvSpPr>
        <p:spPr>
          <a:xfrm>
            <a:off x="1952786" y="4153545"/>
            <a:ext cx="6803756" cy="1481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85423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702A56-3079-4829-A14A-13813F51027C}"/>
              </a:ext>
            </a:extLst>
          </p:cNvPr>
          <p:cNvSpPr/>
          <p:nvPr/>
        </p:nvSpPr>
        <p:spPr>
          <a:xfrm>
            <a:off x="1890792" y="258901"/>
            <a:ext cx="7036231" cy="5478423"/>
          </a:xfrm>
          <a:prstGeom prst="rect">
            <a:avLst/>
          </a:prstGeom>
          <a:ln>
            <a:solidFill>
              <a:schemeClr val="bg1">
                <a:lumMod val="7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"input"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"label"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"message"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&lt;xs:group</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"whitespace-only"</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dfdl:lengthUnits</a:t>
            </a:r>
            <a:r>
              <a:rPr lang="en-US" sz="1400">
                <a:solidFill>
                  <a:srgbClr val="FF8040"/>
                </a:solidFill>
                <a:highlight>
                  <a:srgbClr val="FFFFFF"/>
                </a:highlight>
              </a:rPr>
              <a:t>=</a:t>
            </a:r>
            <a:r>
              <a:rPr lang="en-US" sz="1400">
                <a:solidFill>
                  <a:srgbClr val="993300"/>
                </a:solidFill>
                <a:highlight>
                  <a:srgbClr val="FFFFFF"/>
                </a:highlight>
              </a:rPr>
              <a:t>"characters"</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dfdl:lengthKind</a:t>
            </a:r>
            <a:r>
              <a:rPr lang="en-US" sz="1400">
                <a:solidFill>
                  <a:srgbClr val="FF8040"/>
                </a:solidFill>
                <a:highlight>
                  <a:srgbClr val="FFFFFF"/>
                </a:highlight>
              </a:rPr>
              <a:t>=</a:t>
            </a:r>
            <a:r>
              <a:rPr lang="en-US" sz="1400">
                <a:solidFill>
                  <a:srgbClr val="993300"/>
                </a:solidFill>
                <a:highlight>
                  <a:srgbClr val="FFFFFF"/>
                </a:highlight>
              </a:rPr>
              <a:t>"pattern"</a:t>
            </a:r>
            <a:r>
              <a:rPr lang="en-US" sz="1400">
                <a:solidFill>
                  <a:srgbClr val="F5844C"/>
                </a:solidFill>
                <a:highlight>
                  <a:srgbClr val="FFFFFF"/>
                </a:highlight>
              </a:rPr>
              <a:t> dfdl:lengthPattern</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993300"/>
                </a:solidFill>
                <a:highlight>
                  <a:srgbClr val="FFFF00"/>
                </a:highlight>
              </a:rPr>
              <a:t>[\x20\x09]+?(?=[^\x20\x09])</a:t>
            </a:r>
            <a:r>
              <a:rPr lang="en-US" sz="1400">
                <a:solidFill>
                  <a:srgbClr val="993300"/>
                </a:solidFill>
                <a:highlight>
                  <a:srgbClr val="FFFFFF"/>
                </a:highlight>
              </a:rPr>
              <a: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dfdl:outputValueCalc</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323296"/>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3296"/>
                </a:solidFill>
                <a:highlight>
                  <a:srgbClr val="FFFFFF"/>
                </a:highlight>
              </a:rPr>
              <a:t>&lt;/xs:group&gt;</a:t>
            </a:r>
          </a:p>
        </p:txBody>
      </p:sp>
      <p:sp>
        <p:nvSpPr>
          <p:cNvPr id="12" name="Rectangle 11">
            <a:extLst>
              <a:ext uri="{FF2B5EF4-FFF2-40B4-BE49-F238E27FC236}">
                <a16:creationId xmlns:a16="http://schemas.microsoft.com/office/drawing/2014/main" id="{138331C2-AD75-4392-A014-527F3C073060}"/>
              </a:ext>
            </a:extLst>
          </p:cNvPr>
          <p:cNvSpPr/>
          <p:nvPr/>
        </p:nvSpPr>
        <p:spPr>
          <a:xfrm>
            <a:off x="2704455" y="1400739"/>
            <a:ext cx="4889714" cy="14819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E1B789-EF08-4FD1-962A-29C49FC0D8A1}"/>
              </a:ext>
            </a:extLst>
          </p:cNvPr>
          <p:cNvSpPr/>
          <p:nvPr/>
        </p:nvSpPr>
        <p:spPr>
          <a:xfrm>
            <a:off x="2836190" y="2417736"/>
            <a:ext cx="4479010" cy="23247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BE066D-0D19-408D-95E9-634057178BFC}"/>
              </a:ext>
            </a:extLst>
          </p:cNvPr>
          <p:cNvSpPr/>
          <p:nvPr/>
        </p:nvSpPr>
        <p:spPr>
          <a:xfrm>
            <a:off x="1952786" y="4153545"/>
            <a:ext cx="6803756" cy="1481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46EDB4B8-EE24-4AB7-A179-E4CBE2091918}"/>
              </a:ext>
            </a:extLst>
          </p:cNvPr>
          <p:cNvSpPr/>
          <p:nvPr/>
        </p:nvSpPr>
        <p:spPr>
          <a:xfrm>
            <a:off x="9061340" y="914399"/>
            <a:ext cx="2944678" cy="3936569"/>
          </a:xfrm>
          <a:prstGeom prst="wedgeRectCallout">
            <a:avLst>
              <a:gd name="adj1" fmla="val -105075"/>
              <a:gd name="adj2" fmla="val 46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O</a:t>
            </a:r>
            <a:r>
              <a:rPr lang="en-US" sz="2400"/>
              <a:t>ne or more space (hex 20) and/or tab (hex 09) symbols, up to but not including a symbol that is not a space or tab symbol. The caret (^) symbol in a regex means not/negation.</a:t>
            </a:r>
          </a:p>
        </p:txBody>
      </p:sp>
    </p:spTree>
    <p:extLst>
      <p:ext uri="{BB962C8B-B14F-4D97-AF65-F5344CB8AC3E}">
        <p14:creationId xmlns:p14="http://schemas.microsoft.com/office/powerpoint/2010/main" val="57267747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029D2D-B8A1-4B6F-A90F-B537ACC743B3}"/>
              </a:ext>
            </a:extLst>
          </p:cNvPr>
          <p:cNvSpPr/>
          <p:nvPr/>
        </p:nvSpPr>
        <p:spPr>
          <a:xfrm>
            <a:off x="7315200" y="3136611"/>
            <a:ext cx="4662045" cy="584775"/>
          </a:xfrm>
          <a:prstGeom prst="rect">
            <a:avLst/>
          </a:prstGeom>
        </p:spPr>
        <p:txBody>
          <a:bodyPr wrap="none">
            <a:spAutoFit/>
          </a:bodyPr>
          <a:lstStyle/>
          <a:p>
            <a:r>
              <a:rPr lang="en-US" sz="3200">
                <a:solidFill>
                  <a:srgbClr val="F5844C"/>
                </a:solidFill>
                <a:highlight>
                  <a:srgbClr val="FFFFFF"/>
                </a:highlight>
              </a:rPr>
              <a:t>dfdl:outputValueCalc</a:t>
            </a:r>
            <a:r>
              <a:rPr lang="en-US" sz="3200">
                <a:solidFill>
                  <a:srgbClr val="FF8040"/>
                </a:solidFill>
                <a:highlight>
                  <a:srgbClr val="FFFFFF"/>
                </a:highlight>
              </a:rPr>
              <a:t>=</a:t>
            </a:r>
            <a:r>
              <a:rPr lang="en-US" sz="3200">
                <a:solidFill>
                  <a:srgbClr val="993300"/>
                </a:solidFill>
                <a:highlight>
                  <a:srgbClr val="FFFFFF"/>
                </a:highlight>
              </a:rPr>
              <a:t>"{''}"</a:t>
            </a:r>
            <a:endParaRPr lang="en-US" sz="3200"/>
          </a:p>
        </p:txBody>
      </p:sp>
      <p:cxnSp>
        <p:nvCxnSpPr>
          <p:cNvPr id="16" name="Straight Arrow Connector 15">
            <a:extLst>
              <a:ext uri="{FF2B5EF4-FFF2-40B4-BE49-F238E27FC236}">
                <a16:creationId xmlns:a16="http://schemas.microsoft.com/office/drawing/2014/main" id="{52E978EC-6957-45D7-A1F2-ED57EA2BA45A}"/>
              </a:ext>
            </a:extLst>
          </p:cNvPr>
          <p:cNvCxnSpPr/>
          <p:nvPr/>
        </p:nvCxnSpPr>
        <p:spPr>
          <a:xfrm>
            <a:off x="10876547" y="1847949"/>
            <a:ext cx="545432" cy="1342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2C695EB-B808-41D6-8D17-12B654E8924B}"/>
              </a:ext>
            </a:extLst>
          </p:cNvPr>
          <p:cNvSpPr txBox="1"/>
          <p:nvPr/>
        </p:nvSpPr>
        <p:spPr>
          <a:xfrm>
            <a:off x="9487545" y="1317356"/>
            <a:ext cx="2322880" cy="461665"/>
          </a:xfrm>
          <a:prstGeom prst="rect">
            <a:avLst/>
          </a:prstGeom>
          <a:noFill/>
        </p:spPr>
        <p:txBody>
          <a:bodyPr wrap="none" rtlCol="0">
            <a:spAutoFit/>
          </a:bodyPr>
          <a:lstStyle/>
          <a:p>
            <a:r>
              <a:rPr lang="en-US" sz="2400"/>
              <a:t>Two apostrophes</a:t>
            </a:r>
          </a:p>
        </p:txBody>
      </p:sp>
      <p:sp>
        <p:nvSpPr>
          <p:cNvPr id="12" name="Rectangle 11">
            <a:extLst>
              <a:ext uri="{FF2B5EF4-FFF2-40B4-BE49-F238E27FC236}">
                <a16:creationId xmlns:a16="http://schemas.microsoft.com/office/drawing/2014/main" id="{CD228164-EE7A-4361-8E5F-09D8677A3F95}"/>
              </a:ext>
            </a:extLst>
          </p:cNvPr>
          <p:cNvSpPr/>
          <p:nvPr/>
        </p:nvSpPr>
        <p:spPr>
          <a:xfrm>
            <a:off x="1890792" y="258901"/>
            <a:ext cx="7036231" cy="5478423"/>
          </a:xfrm>
          <a:prstGeom prst="rect">
            <a:avLst/>
          </a:prstGeom>
          <a:ln>
            <a:solidFill>
              <a:schemeClr val="bg1">
                <a:lumMod val="7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"input"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"label"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"message"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&lt;xs:group</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"hidden-empty-row"</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"whitespace-only"</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dfdl:lengthUnits</a:t>
            </a:r>
            <a:r>
              <a:rPr lang="en-US" sz="1400">
                <a:solidFill>
                  <a:srgbClr val="FF8040"/>
                </a:solidFill>
                <a:highlight>
                  <a:srgbClr val="FFFFFF"/>
                </a:highlight>
              </a:rPr>
              <a:t>=</a:t>
            </a:r>
            <a:r>
              <a:rPr lang="en-US" sz="1400">
                <a:solidFill>
                  <a:srgbClr val="993300"/>
                </a:solidFill>
                <a:highlight>
                  <a:srgbClr val="FFFFFF"/>
                </a:highlight>
              </a:rPr>
              <a:t>"characters"</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dfdl:lengthKind</a:t>
            </a:r>
            <a:r>
              <a:rPr lang="en-US" sz="1400">
                <a:solidFill>
                  <a:srgbClr val="FF8040"/>
                </a:solidFill>
                <a:highlight>
                  <a:srgbClr val="FFFFFF"/>
                </a:highlight>
              </a:rPr>
              <a:t>=</a:t>
            </a:r>
            <a:r>
              <a:rPr lang="en-US" sz="1400">
                <a:solidFill>
                  <a:srgbClr val="993300"/>
                </a:solidFill>
                <a:highlight>
                  <a:srgbClr val="FFFFFF"/>
                </a:highlight>
              </a:rPr>
              <a:t>"pattern"</a:t>
            </a:r>
            <a:r>
              <a:rPr lang="en-US" sz="1400">
                <a:solidFill>
                  <a:srgbClr val="F5844C"/>
                </a:solidFill>
                <a:highlight>
                  <a:srgbClr val="FFFFFF"/>
                </a:highlight>
              </a:rPr>
              <a:t> dfdl:lengthPattern</a:t>
            </a:r>
            <a:r>
              <a:rPr lang="en-US" sz="1400">
                <a:solidFill>
                  <a:srgbClr val="FF8040"/>
                </a:solidFill>
                <a:highlight>
                  <a:srgbClr val="FFFFFF"/>
                </a:highlight>
              </a:rPr>
              <a:t>=</a:t>
            </a:r>
            <a:r>
              <a:rPr lang="en-US" sz="1400">
                <a:solidFill>
                  <a:srgbClr val="993300"/>
                </a:solidFill>
                <a:highlight>
                  <a:srgbClr val="FFFFFF"/>
                </a:highlight>
              </a:rPr>
              <a:t>"[\x20\x09]+?(?=[^\x20\x09])"</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F5844C"/>
                </a:solidFill>
                <a:highlight>
                  <a:srgbClr val="FFFFFF"/>
                </a:highlight>
              </a:rPr>
              <a:t>dfdl:outputValueCalc</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323296"/>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3296"/>
                </a:solidFill>
                <a:highlight>
                  <a:srgbClr val="FFFFFF"/>
                </a:highlight>
              </a:rPr>
              <a:t>&lt;/xs:group&gt;</a:t>
            </a:r>
          </a:p>
        </p:txBody>
      </p:sp>
      <p:sp>
        <p:nvSpPr>
          <p:cNvPr id="13" name="Rectangle 12">
            <a:extLst>
              <a:ext uri="{FF2B5EF4-FFF2-40B4-BE49-F238E27FC236}">
                <a16:creationId xmlns:a16="http://schemas.microsoft.com/office/drawing/2014/main" id="{0B69CB86-BAAF-4438-AC26-61A2E34AC114}"/>
              </a:ext>
            </a:extLst>
          </p:cNvPr>
          <p:cNvSpPr/>
          <p:nvPr/>
        </p:nvSpPr>
        <p:spPr>
          <a:xfrm>
            <a:off x="2704455" y="1400739"/>
            <a:ext cx="4889714" cy="14819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0AD77-BDBA-494C-9E34-4962009FBE43}"/>
              </a:ext>
            </a:extLst>
          </p:cNvPr>
          <p:cNvSpPr/>
          <p:nvPr/>
        </p:nvSpPr>
        <p:spPr>
          <a:xfrm>
            <a:off x="2836190" y="2417736"/>
            <a:ext cx="4479010" cy="23247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B74585-EF3B-473F-8882-35C3CB1E6E20}"/>
              </a:ext>
            </a:extLst>
          </p:cNvPr>
          <p:cNvSpPr/>
          <p:nvPr/>
        </p:nvSpPr>
        <p:spPr>
          <a:xfrm>
            <a:off x="1952786" y="4153545"/>
            <a:ext cx="6803756" cy="1481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70E749C-AE65-4B2C-A34E-66A849C0AB40}"/>
              </a:ext>
            </a:extLst>
          </p:cNvPr>
          <p:cNvSpPr/>
          <p:nvPr/>
        </p:nvSpPr>
        <p:spPr>
          <a:xfrm>
            <a:off x="2995978" y="4890480"/>
            <a:ext cx="2079717" cy="5133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0E9E693F-16DC-4BEE-A811-9C1F717DA0B0}"/>
              </a:ext>
            </a:extLst>
          </p:cNvPr>
          <p:cNvSpPr/>
          <p:nvPr/>
        </p:nvSpPr>
        <p:spPr>
          <a:xfrm>
            <a:off x="9196022" y="3843580"/>
            <a:ext cx="2944678" cy="2867186"/>
          </a:xfrm>
          <a:prstGeom prst="wedgeRectCallout">
            <a:avLst>
              <a:gd name="adj1" fmla="val -186128"/>
              <a:gd name="adj2" fmla="val -5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Times New Roman" panose="02020603050405020304" pitchFamily="18" charset="0"/>
              </a:rPr>
              <a:t>On </a:t>
            </a:r>
            <a:r>
              <a:rPr lang="en-US" sz="2400"/>
              <a:t>unparsing output the empty string for each hidden &lt;whitespace-only&gt; element.</a:t>
            </a:r>
          </a:p>
        </p:txBody>
      </p:sp>
    </p:spTree>
    <p:extLst>
      <p:ext uri="{BB962C8B-B14F-4D97-AF65-F5344CB8AC3E}">
        <p14:creationId xmlns:p14="http://schemas.microsoft.com/office/powerpoint/2010/main" val="26965001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F14D99-8F21-451C-BDD2-A3978743B06D}"/>
              </a:ext>
            </a:extLst>
          </p:cNvPr>
          <p:cNvSpPr/>
          <p:nvPr/>
        </p:nvSpPr>
        <p:spPr>
          <a:xfrm>
            <a:off x="2541720" y="3413502"/>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D6F3F699-E10F-4DF9-914E-246A47C75BEE}"/>
              </a:ext>
            </a:extLst>
          </p:cNvPr>
          <p:cNvCxnSpPr>
            <a:cxnSpLocks/>
            <a:endCxn id="6" idx="0"/>
          </p:cNvCxnSpPr>
          <p:nvPr/>
        </p:nvCxnSpPr>
        <p:spPr>
          <a:xfrm>
            <a:off x="3221065" y="2257220"/>
            <a:ext cx="0" cy="1156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D9E6B8A7-752D-44EC-84D0-2EA655803F06}"/>
              </a:ext>
            </a:extLst>
          </p:cNvPr>
          <p:cNvSpPr/>
          <p:nvPr/>
        </p:nvSpPr>
        <p:spPr>
          <a:xfrm>
            <a:off x="185980" y="3053166"/>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br>
              <a:rPr lang="en-US">
                <a:solidFill>
                  <a:prstClr val="black"/>
                </a:solidFill>
              </a:rPr>
            </a:br>
            <a:r>
              <a:rPr lang="en-US" sz="1100">
                <a:solidFill>
                  <a:prstClr val="black"/>
                </a:solidFill>
              </a:rPr>
              <a:t>(description#3)</a:t>
            </a:r>
            <a:endParaRPr lang="en-US">
              <a:solidFill>
                <a:schemeClr val="tx1"/>
              </a:solidFill>
            </a:endParaRPr>
          </a:p>
        </p:txBody>
      </p:sp>
      <p:cxnSp>
        <p:nvCxnSpPr>
          <p:cNvPr id="11" name="Straight Arrow Connector 10">
            <a:extLst>
              <a:ext uri="{FF2B5EF4-FFF2-40B4-BE49-F238E27FC236}">
                <a16:creationId xmlns:a16="http://schemas.microsoft.com/office/drawing/2014/main" id="{668B3DED-160A-4B81-A120-F490B22890C2}"/>
              </a:ext>
            </a:extLst>
          </p:cNvPr>
          <p:cNvCxnSpPr>
            <a:stCxn id="9" idx="3"/>
            <a:endCxn id="6" idx="1"/>
          </p:cNvCxnSpPr>
          <p:nvPr/>
        </p:nvCxnSpPr>
        <p:spPr>
          <a:xfrm>
            <a:off x="1565324" y="3611105"/>
            <a:ext cx="976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CF155BE-9B7D-409D-A068-9B1850F945A5}"/>
              </a:ext>
            </a:extLst>
          </p:cNvPr>
          <p:cNvCxnSpPr>
            <a:stCxn id="6" idx="2"/>
          </p:cNvCxnSpPr>
          <p:nvPr/>
        </p:nvCxnSpPr>
        <p:spPr>
          <a:xfrm flipH="1">
            <a:off x="3221064" y="3859078"/>
            <a:ext cx="0" cy="945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6E0D83-8AF3-47DA-830F-6C2C2282F704}"/>
              </a:ext>
            </a:extLst>
          </p:cNvPr>
          <p:cNvCxnSpPr/>
          <p:nvPr/>
        </p:nvCxnSpPr>
        <p:spPr>
          <a:xfrm>
            <a:off x="3221064" y="4804475"/>
            <a:ext cx="3546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993BE3-0F3B-4520-8D9F-23B189F55655}"/>
              </a:ext>
            </a:extLst>
          </p:cNvPr>
          <p:cNvSpPr txBox="1"/>
          <p:nvPr/>
        </p:nvSpPr>
        <p:spPr>
          <a:xfrm>
            <a:off x="1710368" y="3228836"/>
            <a:ext cx="697627"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parse</a:t>
            </a:r>
          </a:p>
        </p:txBody>
      </p:sp>
      <p:sp>
        <p:nvSpPr>
          <p:cNvPr id="19" name="Rectangle 18">
            <a:extLst>
              <a:ext uri="{FF2B5EF4-FFF2-40B4-BE49-F238E27FC236}">
                <a16:creationId xmlns:a16="http://schemas.microsoft.com/office/drawing/2014/main" id="{CB44CD1E-E0DC-433C-AC9D-EE32E4EDB559}"/>
              </a:ext>
            </a:extLst>
          </p:cNvPr>
          <p:cNvSpPr/>
          <p:nvPr/>
        </p:nvSpPr>
        <p:spPr>
          <a:xfrm>
            <a:off x="7335973" y="2609881"/>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20" name="Rectangle: Folded Corner 19">
            <a:extLst>
              <a:ext uri="{FF2B5EF4-FFF2-40B4-BE49-F238E27FC236}">
                <a16:creationId xmlns:a16="http://schemas.microsoft.com/office/drawing/2014/main" id="{80C38070-1CF2-4FA4-863A-F8CD586CAECE}"/>
              </a:ext>
            </a:extLst>
          </p:cNvPr>
          <p:cNvSpPr/>
          <p:nvPr/>
        </p:nvSpPr>
        <p:spPr>
          <a:xfrm>
            <a:off x="9849805" y="2314435"/>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sp>
        <p:nvSpPr>
          <p:cNvPr id="21" name="TextBox 20">
            <a:extLst>
              <a:ext uri="{FF2B5EF4-FFF2-40B4-BE49-F238E27FC236}">
                <a16:creationId xmlns:a16="http://schemas.microsoft.com/office/drawing/2014/main" id="{5D396D6F-C70F-4BBA-87A4-3F5663E9E15B}"/>
              </a:ext>
            </a:extLst>
          </p:cNvPr>
          <p:cNvSpPr txBox="1"/>
          <p:nvPr/>
        </p:nvSpPr>
        <p:spPr>
          <a:xfrm>
            <a:off x="8808310" y="2463337"/>
            <a:ext cx="928459"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unparse</a:t>
            </a:r>
          </a:p>
        </p:txBody>
      </p:sp>
      <p:cxnSp>
        <p:nvCxnSpPr>
          <p:cNvPr id="23" name="Straight Arrow Connector 22">
            <a:extLst>
              <a:ext uri="{FF2B5EF4-FFF2-40B4-BE49-F238E27FC236}">
                <a16:creationId xmlns:a16="http://schemas.microsoft.com/office/drawing/2014/main" id="{0BD1ED24-9768-49F1-A8F1-AFAE37AE4340}"/>
              </a:ext>
            </a:extLst>
          </p:cNvPr>
          <p:cNvCxnSpPr>
            <a:cxnSpLocks/>
          </p:cNvCxnSpPr>
          <p:nvPr/>
        </p:nvCxnSpPr>
        <p:spPr>
          <a:xfrm flipH="1">
            <a:off x="8715322" y="2841378"/>
            <a:ext cx="1134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AF1731-E07B-459B-A967-F3B169BF9FFE}"/>
              </a:ext>
            </a:extLst>
          </p:cNvPr>
          <p:cNvCxnSpPr>
            <a:cxnSpLocks/>
          </p:cNvCxnSpPr>
          <p:nvPr/>
        </p:nvCxnSpPr>
        <p:spPr>
          <a:xfrm flipV="1">
            <a:off x="8025648" y="3053166"/>
            <a:ext cx="0" cy="360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285F48-E510-427C-B880-6B50728DD304}"/>
              </a:ext>
            </a:extLst>
          </p:cNvPr>
          <p:cNvCxnSpPr>
            <a:cxnSpLocks/>
          </p:cNvCxnSpPr>
          <p:nvPr/>
        </p:nvCxnSpPr>
        <p:spPr>
          <a:xfrm flipV="1">
            <a:off x="8020590" y="2314485"/>
            <a:ext cx="0" cy="279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AD998BB-657A-4DAB-8C80-9256914DB1E8}"/>
              </a:ext>
            </a:extLst>
          </p:cNvPr>
          <p:cNvSpPr/>
          <p:nvPr/>
        </p:nvSpPr>
        <p:spPr>
          <a:xfrm>
            <a:off x="6767113" y="3442915"/>
            <a:ext cx="2608882" cy="4278094"/>
          </a:xfrm>
          <a:prstGeom prst="rect">
            <a:avLst/>
          </a:prstGeom>
          <a:ln>
            <a:solidFill>
              <a:schemeClr val="tx1"/>
            </a:solidFill>
          </a:ln>
        </p:spPr>
        <p:txBody>
          <a:bodyPr wrap="square">
            <a:spAutoFit/>
          </a:bodyPr>
          <a:lstStyle/>
          <a:p>
            <a:r>
              <a:rPr lang="en-US" sz="800">
                <a:solidFill>
                  <a:srgbClr val="000096"/>
                </a:solidFill>
                <a:highlight>
                  <a:srgbClr val="FFFFFF"/>
                </a:highlight>
              </a:rPr>
              <a:t>&lt;input&gt;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Dear Sir</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Thank you for your response.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Hello, world</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How are you?</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Sender</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John Doe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Date</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November 23, 2018</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Foo</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Bar</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&lt;label&gt;</a:t>
            </a:r>
            <a:r>
              <a:rPr lang="en-US" sz="800">
                <a:solidFill>
                  <a:srgbClr val="000000"/>
                </a:solidFill>
                <a:highlight>
                  <a:srgbClr val="FFFFFF"/>
                </a:highlight>
              </a:rPr>
              <a:t>John</a:t>
            </a:r>
            <a:r>
              <a:rPr lang="en-US" sz="800">
                <a:solidFill>
                  <a:srgbClr val="000096"/>
                </a:solidFill>
                <a:highlight>
                  <a:srgbClr val="FFFFFF"/>
                </a:highlight>
              </a:rPr>
              <a:t>&lt;/label&gt;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&lt;message&gt;</a:t>
            </a:r>
            <a:r>
              <a:rPr lang="en-US" sz="800">
                <a:solidFill>
                  <a:srgbClr val="000000"/>
                </a:solidFill>
                <a:highlight>
                  <a:srgbClr val="FFFFFF"/>
                </a:highlight>
              </a:rPr>
              <a:t> Doe</a:t>
            </a:r>
            <a:r>
              <a:rPr lang="en-US" sz="800">
                <a:solidFill>
                  <a:srgbClr val="000096"/>
                </a:solidFill>
                <a:highlight>
                  <a:srgbClr val="FFFFFF"/>
                </a:highlight>
              </a:rPr>
              <a:t>&lt;/message&gt;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96"/>
                </a:solidFill>
                <a:highlight>
                  <a:srgbClr val="FFFFFF"/>
                </a:highlight>
              </a:rPr>
              <a:t>&lt;/input&gt;</a:t>
            </a:r>
          </a:p>
        </p:txBody>
      </p:sp>
      <p:sp>
        <p:nvSpPr>
          <p:cNvPr id="24" name="Footer Placeholder 3">
            <a:extLst>
              <a:ext uri="{FF2B5EF4-FFF2-40B4-BE49-F238E27FC236}">
                <a16:creationId xmlns:a16="http://schemas.microsoft.com/office/drawing/2014/main" id="{68AFE1C5-DAE8-4C83-A293-E3108E4059D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DAED0A89-EF21-42E9-A620-8CFC280042E7}"/>
              </a:ext>
            </a:extLst>
          </p:cNvPr>
          <p:cNvPicPr>
            <a:picLocks noChangeAspect="1"/>
          </p:cNvPicPr>
          <p:nvPr/>
        </p:nvPicPr>
        <p:blipFill rotWithShape="1">
          <a:blip r:embed="rId2"/>
          <a:srcRect l="1525" t="14287" r="58559" b="52812"/>
          <a:stretch/>
        </p:blipFill>
        <p:spPr>
          <a:xfrm>
            <a:off x="5766001" y="152527"/>
            <a:ext cx="4866464" cy="2131015"/>
          </a:xfrm>
          <a:prstGeom prst="rect">
            <a:avLst/>
          </a:prstGeom>
          <a:ln>
            <a:solidFill>
              <a:schemeClr val="tx1"/>
            </a:solidFill>
          </a:ln>
        </p:spPr>
      </p:pic>
      <p:pic>
        <p:nvPicPr>
          <p:cNvPr id="3" name="Picture 2">
            <a:extLst>
              <a:ext uri="{FF2B5EF4-FFF2-40B4-BE49-F238E27FC236}">
                <a16:creationId xmlns:a16="http://schemas.microsoft.com/office/drawing/2014/main" id="{833C9D74-6DAB-45CC-B94A-7AF3AB94F76A}"/>
              </a:ext>
            </a:extLst>
          </p:cNvPr>
          <p:cNvPicPr>
            <a:picLocks noChangeAspect="1"/>
          </p:cNvPicPr>
          <p:nvPr/>
        </p:nvPicPr>
        <p:blipFill rotWithShape="1">
          <a:blip r:embed="rId3"/>
          <a:srcRect l="763" t="14216" r="58364" b="53290"/>
          <a:stretch/>
        </p:blipFill>
        <p:spPr>
          <a:xfrm>
            <a:off x="616448" y="152527"/>
            <a:ext cx="4983332" cy="2104693"/>
          </a:xfrm>
          <a:prstGeom prst="rect">
            <a:avLst/>
          </a:prstGeom>
          <a:ln>
            <a:solidFill>
              <a:schemeClr val="tx1"/>
            </a:solidFill>
          </a:ln>
        </p:spPr>
      </p:pic>
    </p:spTree>
    <p:extLst>
      <p:ext uri="{BB962C8B-B14F-4D97-AF65-F5344CB8AC3E}">
        <p14:creationId xmlns:p14="http://schemas.microsoft.com/office/powerpoint/2010/main" val="231335619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575-1EEC-447A-854D-474E37CD6705}"/>
              </a:ext>
            </a:extLst>
          </p:cNvPr>
          <p:cNvSpPr>
            <a:spLocks noGrp="1"/>
          </p:cNvSpPr>
          <p:nvPr>
            <p:ph type="title"/>
          </p:nvPr>
        </p:nvSpPr>
        <p:spPr/>
        <p:txBody>
          <a:bodyPr/>
          <a:lstStyle/>
          <a:p>
            <a:r>
              <a:rPr lang="en-US"/>
              <a:t>Features used by data formats around the world</a:t>
            </a:r>
          </a:p>
        </p:txBody>
      </p:sp>
      <p:sp>
        <p:nvSpPr>
          <p:cNvPr id="3" name="Content Placeholder 2">
            <a:extLst>
              <a:ext uri="{FF2B5EF4-FFF2-40B4-BE49-F238E27FC236}">
                <a16:creationId xmlns:a16="http://schemas.microsoft.com/office/drawing/2014/main" id="{00EA4965-7EEB-44B1-8AAA-EACF4EEFA3CC}"/>
              </a:ext>
            </a:extLst>
          </p:cNvPr>
          <p:cNvSpPr>
            <a:spLocks noGrp="1"/>
          </p:cNvSpPr>
          <p:nvPr>
            <p:ph idx="1"/>
          </p:nvPr>
        </p:nvSpPr>
        <p:spPr/>
        <p:txBody>
          <a:bodyPr/>
          <a:lstStyle/>
          <a:p>
            <a:pPr>
              <a:lnSpc>
                <a:spcPts val="3000"/>
              </a:lnSpc>
              <a:spcAft>
                <a:spcPts val="1200"/>
              </a:spcAft>
            </a:pPr>
            <a:r>
              <a:rPr lang="en-US"/>
              <a:t>Humankind </a:t>
            </a:r>
            <a:r>
              <a:rPr lang="en-US" dirty="0"/>
              <a:t>has decided </a:t>
            </a:r>
            <a:r>
              <a:rPr lang="en-US"/>
              <a:t>that:</a:t>
            </a:r>
          </a:p>
          <a:p>
            <a:pPr lvl="1">
              <a:lnSpc>
                <a:spcPts val="2400"/>
              </a:lnSpc>
              <a:spcAft>
                <a:spcPts val="600"/>
              </a:spcAft>
            </a:pPr>
            <a:r>
              <a:rPr lang="en-US" sz="1800"/>
              <a:t>data values may need to be framed (surrounded/outlined/delimited) to distinguish one value from another</a:t>
            </a:r>
          </a:p>
          <a:p>
            <a:pPr lvl="1">
              <a:lnSpc>
                <a:spcPts val="2400"/>
              </a:lnSpc>
              <a:spcAft>
                <a:spcPts val="600"/>
              </a:spcAft>
            </a:pPr>
            <a:r>
              <a:rPr lang="en-US" sz="1800">
                <a:highlight>
                  <a:srgbClr val="FFFF00"/>
                </a:highlight>
              </a:rPr>
              <a:t>framing symbols may need to be "escaped" so that the normal interpretation of a framing symbol is disabled</a:t>
            </a:r>
          </a:p>
          <a:p>
            <a:pPr lvl="1">
              <a:lnSpc>
                <a:spcPts val="2400"/>
              </a:lnSpc>
              <a:spcAft>
                <a:spcPts val="600"/>
              </a:spcAft>
            </a:pPr>
            <a:r>
              <a:rPr lang="en-US" sz="1800"/>
              <a:t>there are nil values and empty values ... and those concepts are different</a:t>
            </a:r>
          </a:p>
          <a:p>
            <a:pPr lvl="1">
              <a:lnSpc>
                <a:spcPts val="2400"/>
              </a:lnSpc>
              <a:spcAft>
                <a:spcPts val="600"/>
              </a:spcAft>
            </a:pPr>
            <a:r>
              <a:rPr lang="en-US" sz="1800"/>
              <a:t>the indicator of a nil value may be in-band or out-of-band</a:t>
            </a:r>
          </a:p>
          <a:p>
            <a:pPr lvl="1">
              <a:lnSpc>
                <a:spcPts val="2400"/>
              </a:lnSpc>
              <a:spcAft>
                <a:spcPts val="600"/>
              </a:spcAft>
            </a:pPr>
            <a:r>
              <a:rPr lang="en-US" sz="1800"/>
              <a:t>default values may be associated with empty values</a:t>
            </a:r>
          </a:p>
          <a:p>
            <a:pPr lvl="1">
              <a:lnSpc>
                <a:spcPts val="2400"/>
              </a:lnSpc>
              <a:spcAft>
                <a:spcPts val="600"/>
              </a:spcAft>
            </a:pPr>
            <a:r>
              <a:rPr lang="en-US" sz="1800"/>
              <a:t>the region for a value may be fixed. A region that is not fully filled by the data may be padded and/or filled</a:t>
            </a:r>
          </a:p>
          <a:p>
            <a:pPr lvl="1">
              <a:lnSpc>
                <a:spcPts val="2400"/>
              </a:lnSpc>
              <a:spcAft>
                <a:spcPts val="600"/>
              </a:spcAft>
            </a:pPr>
            <a:r>
              <a:rPr lang="en-US" sz="1800"/>
              <a:t>padding and filling are distinct concepts</a:t>
            </a:r>
          </a:p>
          <a:p>
            <a:pPr lvl="1">
              <a:lnSpc>
                <a:spcPts val="2400"/>
              </a:lnSpc>
              <a:spcAft>
                <a:spcPts val="600"/>
              </a:spcAft>
            </a:pPr>
            <a:r>
              <a:rPr lang="en-US" sz="1800"/>
              <a:t>there may be a single occurrence of data (scalar) or a repeating occurrence of data (array)</a:t>
            </a:r>
          </a:p>
          <a:p>
            <a:pPr lvl="1">
              <a:lnSpc>
                <a:spcPts val="2400"/>
              </a:lnSpc>
              <a:spcAft>
                <a:spcPts val="600"/>
              </a:spcAft>
            </a:pPr>
            <a:r>
              <a:rPr lang="en-US" sz="1800"/>
              <a:t>data may need to be interpreted in different ways – as an integer, as a boolean, as a date/time, etc.. It is beneficial to annotate data by its type</a:t>
            </a:r>
          </a:p>
        </p:txBody>
      </p:sp>
    </p:spTree>
    <p:extLst>
      <p:ext uri="{BB962C8B-B14F-4D97-AF65-F5344CB8AC3E}">
        <p14:creationId xmlns:p14="http://schemas.microsoft.com/office/powerpoint/2010/main" val="376387483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898C-F5B8-42ED-952F-EA4BC94AA43E}"/>
              </a:ext>
            </a:extLst>
          </p:cNvPr>
          <p:cNvSpPr>
            <a:spLocks noGrp="1"/>
          </p:cNvSpPr>
          <p:nvPr>
            <p:ph type="title"/>
          </p:nvPr>
        </p:nvSpPr>
        <p:spPr/>
        <p:txBody>
          <a:bodyPr/>
          <a:lstStyle/>
          <a:p>
            <a:r>
              <a:rPr lang="en-US"/>
              <a:t>Features used by data formats around the world</a:t>
            </a:r>
          </a:p>
        </p:txBody>
      </p:sp>
      <p:sp>
        <p:nvSpPr>
          <p:cNvPr id="5" name="Content Placeholder 4">
            <a:extLst>
              <a:ext uri="{FF2B5EF4-FFF2-40B4-BE49-F238E27FC236}">
                <a16:creationId xmlns:a16="http://schemas.microsoft.com/office/drawing/2014/main" id="{3FCB84F5-A448-4F7E-A13A-5A9964B3AB96}"/>
              </a:ext>
            </a:extLst>
          </p:cNvPr>
          <p:cNvSpPr>
            <a:spLocks noGrp="1"/>
          </p:cNvSpPr>
          <p:nvPr>
            <p:ph sz="half" idx="1"/>
          </p:nvPr>
        </p:nvSpPr>
        <p:spPr/>
        <p:txBody>
          <a:bodyPr/>
          <a:lstStyle/>
          <a:p>
            <a:r>
              <a:rPr lang="en-US" sz="1400"/>
              <a:t>separators</a:t>
            </a:r>
          </a:p>
          <a:p>
            <a:r>
              <a:rPr lang="en-US" sz="1400"/>
              <a:t>position of separator</a:t>
            </a:r>
          </a:p>
          <a:p>
            <a:r>
              <a:rPr lang="en-US" sz="1400"/>
              <a:t>initiators</a:t>
            </a:r>
          </a:p>
          <a:p>
            <a:r>
              <a:rPr lang="en-US" sz="1400"/>
              <a:t>terminators</a:t>
            </a:r>
          </a:p>
          <a:p>
            <a:r>
              <a:rPr lang="en-US" sz="1400"/>
              <a:t>length-of-data indicator</a:t>
            </a:r>
          </a:p>
          <a:p>
            <a:r>
              <a:rPr lang="en-US" sz="1400"/>
              <a:t>units for the length-of-data indicator</a:t>
            </a:r>
          </a:p>
          <a:p>
            <a:r>
              <a:rPr lang="en-US" sz="1400"/>
              <a:t>end-of-file indicator</a:t>
            </a:r>
          </a:p>
          <a:p>
            <a:r>
              <a:rPr lang="en-US" sz="1400"/>
              <a:t>empty fields</a:t>
            </a:r>
          </a:p>
          <a:p>
            <a:r>
              <a:rPr lang="en-US" sz="1400"/>
              <a:t>optional fields</a:t>
            </a:r>
          </a:p>
          <a:p>
            <a:r>
              <a:rPr lang="en-US" sz="1400"/>
              <a:t>mandatory fields</a:t>
            </a:r>
          </a:p>
          <a:p>
            <a:r>
              <a:rPr lang="en-US" sz="1400"/>
              <a:t>repeating fields</a:t>
            </a:r>
          </a:p>
          <a:p>
            <a:r>
              <a:rPr lang="en-US" sz="1400"/>
              <a:t>when-to-stop-repeating indicator</a:t>
            </a:r>
          </a:p>
          <a:p>
            <a:r>
              <a:rPr lang="en-US" sz="1400"/>
              <a:t>sequence</a:t>
            </a:r>
          </a:p>
          <a:p>
            <a:r>
              <a:rPr lang="en-US" sz="1400"/>
              <a:t>choice</a:t>
            </a:r>
          </a:p>
          <a:p>
            <a:r>
              <a:rPr lang="en-US" sz="1400"/>
              <a:t>default values</a:t>
            </a:r>
          </a:p>
          <a:p>
            <a:pPr marL="0" indent="0">
              <a:buNone/>
            </a:pPr>
            <a:endParaRPr lang="en-US"/>
          </a:p>
        </p:txBody>
      </p:sp>
      <p:sp>
        <p:nvSpPr>
          <p:cNvPr id="6" name="Content Placeholder 5">
            <a:extLst>
              <a:ext uri="{FF2B5EF4-FFF2-40B4-BE49-F238E27FC236}">
                <a16:creationId xmlns:a16="http://schemas.microsoft.com/office/drawing/2014/main" id="{935C9649-F3E4-44AA-8409-B93D393843E6}"/>
              </a:ext>
            </a:extLst>
          </p:cNvPr>
          <p:cNvSpPr>
            <a:spLocks noGrp="1"/>
          </p:cNvSpPr>
          <p:nvPr>
            <p:ph sz="half" idx="2"/>
          </p:nvPr>
        </p:nvSpPr>
        <p:spPr/>
        <p:txBody>
          <a:bodyPr/>
          <a:lstStyle/>
          <a:p>
            <a:r>
              <a:rPr lang="en-US" sz="1400"/>
              <a:t>fixed value</a:t>
            </a:r>
          </a:p>
          <a:p>
            <a:r>
              <a:rPr lang="en-US" sz="1400"/>
              <a:t>no-data-available indicator</a:t>
            </a:r>
          </a:p>
          <a:p>
            <a:r>
              <a:rPr lang="en-US" sz="1400"/>
              <a:t>datatypes</a:t>
            </a:r>
          </a:p>
          <a:p>
            <a:r>
              <a:rPr lang="en-US" sz="1400"/>
              <a:t>text encoding</a:t>
            </a:r>
          </a:p>
          <a:p>
            <a:r>
              <a:rPr lang="en-US" sz="1400"/>
              <a:t>byte order</a:t>
            </a:r>
          </a:p>
          <a:p>
            <a:r>
              <a:rPr lang="en-US" sz="1400"/>
              <a:t>bit order</a:t>
            </a:r>
          </a:p>
          <a:p>
            <a:r>
              <a:rPr lang="en-US" sz="1400"/>
              <a:t>newline indicator</a:t>
            </a:r>
          </a:p>
          <a:p>
            <a:r>
              <a:rPr lang="en-US" sz="1400"/>
              <a:t>data follows a pattern</a:t>
            </a:r>
          </a:p>
          <a:p>
            <a:r>
              <a:rPr lang="en-US" sz="1400"/>
              <a:t>whitespace</a:t>
            </a:r>
          </a:p>
          <a:p>
            <a:r>
              <a:rPr lang="en-US" sz="1400"/>
              <a:t>escaping characters</a:t>
            </a:r>
          </a:p>
          <a:p>
            <a:r>
              <a:rPr lang="en-US" sz="1400">
                <a:highlight>
                  <a:srgbClr val="FFFF00"/>
                </a:highlight>
              </a:rPr>
              <a:t>escaping blocks of data</a:t>
            </a:r>
          </a:p>
          <a:p>
            <a:r>
              <a:rPr lang="en-US" sz="1400"/>
              <a:t>nested data</a:t>
            </a:r>
          </a:p>
          <a:p>
            <a:r>
              <a:rPr lang="en-US" sz="1400"/>
              <a:t>recursive data</a:t>
            </a:r>
          </a:p>
          <a:p>
            <a:r>
              <a:rPr lang="en-US" sz="1400"/>
              <a:t>boolean data representation</a:t>
            </a:r>
          </a:p>
          <a:p>
            <a:r>
              <a:rPr lang="en-US" sz="1400"/>
              <a:t>various ways to represent unsigned integers</a:t>
            </a:r>
          </a:p>
          <a:p>
            <a:endParaRPr lang="en-US"/>
          </a:p>
        </p:txBody>
      </p:sp>
    </p:spTree>
    <p:extLst>
      <p:ext uri="{BB962C8B-B14F-4D97-AF65-F5344CB8AC3E}">
        <p14:creationId xmlns:p14="http://schemas.microsoft.com/office/powerpoint/2010/main" val="68099761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9DEF-0768-4F75-B74D-D103C4B82270}"/>
              </a:ext>
            </a:extLst>
          </p:cNvPr>
          <p:cNvSpPr>
            <a:spLocks noGrp="1"/>
          </p:cNvSpPr>
          <p:nvPr>
            <p:ph type="title"/>
          </p:nvPr>
        </p:nvSpPr>
        <p:spPr/>
        <p:txBody>
          <a:bodyPr/>
          <a:lstStyle/>
          <a:p>
            <a:r>
              <a:rPr lang="en-US"/>
              <a:t>Lab 3</a:t>
            </a:r>
          </a:p>
        </p:txBody>
      </p:sp>
      <p:sp>
        <p:nvSpPr>
          <p:cNvPr id="3" name="Content Placeholder 2">
            <a:extLst>
              <a:ext uri="{FF2B5EF4-FFF2-40B4-BE49-F238E27FC236}">
                <a16:creationId xmlns:a16="http://schemas.microsoft.com/office/drawing/2014/main" id="{09B93B24-940B-445C-B059-82A7CD348211}"/>
              </a:ext>
            </a:extLst>
          </p:cNvPr>
          <p:cNvSpPr>
            <a:spLocks noGrp="1"/>
          </p:cNvSpPr>
          <p:nvPr>
            <p:ph idx="1"/>
          </p:nvPr>
        </p:nvSpPr>
        <p:spPr>
          <a:xfrm>
            <a:off x="616449" y="1371601"/>
            <a:ext cx="11236720" cy="1077131"/>
          </a:xfrm>
        </p:spPr>
        <p:txBody>
          <a:bodyPr/>
          <a:lstStyle/>
          <a:p>
            <a:pPr>
              <a:lnSpc>
                <a:spcPts val="3000"/>
              </a:lnSpc>
            </a:pPr>
            <a:r>
              <a:rPr lang="en-US"/>
              <a:t>Create a DFDL schema for comma separated value (CSV) files.</a:t>
            </a:r>
          </a:p>
          <a:p>
            <a:pPr>
              <a:lnSpc>
                <a:spcPts val="3000"/>
              </a:lnSpc>
            </a:pPr>
            <a:r>
              <a:rPr lang="en-US"/>
              <a:t>Here is a sample input file containing 5 fields:</a:t>
            </a:r>
          </a:p>
        </p:txBody>
      </p:sp>
      <p:sp>
        <p:nvSpPr>
          <p:cNvPr id="5" name="Rectangle 4">
            <a:extLst>
              <a:ext uri="{FF2B5EF4-FFF2-40B4-BE49-F238E27FC236}">
                <a16:creationId xmlns:a16="http://schemas.microsoft.com/office/drawing/2014/main" id="{EAD4FBCA-2935-4E24-8ADD-01A13B32DC9A}"/>
              </a:ext>
            </a:extLst>
          </p:cNvPr>
          <p:cNvSpPr/>
          <p:nvPr/>
        </p:nvSpPr>
        <p:spPr>
          <a:xfrm>
            <a:off x="1064221" y="2381751"/>
            <a:ext cx="7041397" cy="1477328"/>
          </a:xfrm>
          <a:prstGeom prst="rect">
            <a:avLst/>
          </a:prstGeom>
          <a:ln>
            <a:solidFill>
              <a:schemeClr val="bg1">
                <a:lumMod val="65000"/>
              </a:schemeClr>
            </a:solidFill>
          </a:ln>
        </p:spPr>
        <p:txBody>
          <a:bodyPr wrap="square">
            <a:spAutoFit/>
          </a:bodyPr>
          <a:lstStyle/>
          <a:p>
            <a:r>
              <a:rPr lang="en-US"/>
              <a:t>Year,Make,Model,Description,Price</a:t>
            </a:r>
            <a:br>
              <a:rPr lang="en-US"/>
            </a:br>
            <a:r>
              <a:rPr lang="en-US"/>
              <a:t>1997,Ford,E350,"ac, abs, moon",2999.99</a:t>
            </a:r>
            <a:br>
              <a:rPr lang="en-US"/>
            </a:br>
            <a:r>
              <a:rPr lang="en-US"/>
              <a:t>1999,Chevy,Venture Extended Edition,,4900.00</a:t>
            </a:r>
            <a:br>
              <a:rPr lang="en-US"/>
            </a:br>
            <a:r>
              <a:rPr lang="en-US"/>
              <a:t>1999,Chevy,Venture Extended Edition,Very Large,5000.00</a:t>
            </a:r>
            <a:br>
              <a:rPr lang="en-US"/>
            </a:br>
            <a:r>
              <a:rPr lang="en-US"/>
              <a:t>1996,Jeep,Grand Cherokee,"MUST SELL! air, moon roof, loaded",4799.00</a:t>
            </a:r>
          </a:p>
        </p:txBody>
      </p:sp>
      <p:sp>
        <p:nvSpPr>
          <p:cNvPr id="4" name="TextBox 3">
            <a:extLst>
              <a:ext uri="{FF2B5EF4-FFF2-40B4-BE49-F238E27FC236}">
                <a16:creationId xmlns:a16="http://schemas.microsoft.com/office/drawing/2014/main" id="{DB8A6F21-98E8-43F5-A42D-3210A27888C8}"/>
              </a:ext>
            </a:extLst>
          </p:cNvPr>
          <p:cNvSpPr txBox="1"/>
          <p:nvPr/>
        </p:nvSpPr>
        <p:spPr>
          <a:xfrm>
            <a:off x="8710047" y="6307574"/>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
        <p:nvSpPr>
          <p:cNvPr id="7" name="Content Placeholder 2">
            <a:extLst>
              <a:ext uri="{FF2B5EF4-FFF2-40B4-BE49-F238E27FC236}">
                <a16:creationId xmlns:a16="http://schemas.microsoft.com/office/drawing/2014/main" id="{EE2A4A97-CF00-4B34-B5EA-84E9A1D0038E}"/>
              </a:ext>
            </a:extLst>
          </p:cNvPr>
          <p:cNvSpPr txBox="1">
            <a:spLocks/>
          </p:cNvSpPr>
          <p:nvPr/>
        </p:nvSpPr>
        <p:spPr>
          <a:xfrm>
            <a:off x="616449" y="3966591"/>
            <a:ext cx="11236720" cy="2277678"/>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In your DFDL schema, name the root element “CSV”.</a:t>
            </a:r>
          </a:p>
          <a:p>
            <a:pPr>
              <a:lnSpc>
                <a:spcPts val="3000"/>
              </a:lnSpc>
            </a:pPr>
            <a:r>
              <a:rPr lang="en-US"/>
              <a:t>Declare the price field to be of type xs:decimal.</a:t>
            </a:r>
          </a:p>
          <a:p>
            <a:pPr>
              <a:lnSpc>
                <a:spcPts val="3000"/>
              </a:lnSpc>
            </a:pPr>
            <a:r>
              <a:rPr lang="en-US"/>
              <a:t>Ordinarily for the year field you would use the gYear (Gregorian calendar year) datatype. However, DFDL does not support xs:gYear. See section 5.1 of the DFDL specification for a list of XML schema datatypes that DFDL does and doesn’t support. </a:t>
            </a:r>
          </a:p>
        </p:txBody>
      </p:sp>
      <p:sp>
        <p:nvSpPr>
          <p:cNvPr id="6" name="TextBox 5">
            <a:extLst>
              <a:ext uri="{FF2B5EF4-FFF2-40B4-BE49-F238E27FC236}">
                <a16:creationId xmlns:a16="http://schemas.microsoft.com/office/drawing/2014/main" id="{74989C53-7ADA-4276-B3B4-6C8787D2965E}"/>
              </a:ext>
            </a:extLst>
          </p:cNvPr>
          <p:cNvSpPr txBox="1"/>
          <p:nvPr/>
        </p:nvSpPr>
        <p:spPr>
          <a:xfrm>
            <a:off x="8553390" y="2387007"/>
            <a:ext cx="3424142" cy="646331"/>
          </a:xfrm>
          <a:prstGeom prst="rect">
            <a:avLst/>
          </a:prstGeom>
          <a:noFill/>
          <a:ln>
            <a:solidFill>
              <a:schemeClr val="bg1">
                <a:lumMod val="75000"/>
              </a:schemeClr>
            </a:solidFill>
          </a:ln>
        </p:spPr>
        <p:txBody>
          <a:bodyPr wrap="none" rtlCol="0">
            <a:spAutoFit/>
          </a:bodyPr>
          <a:lstStyle/>
          <a:p>
            <a:r>
              <a:rPr lang="en-US"/>
              <a:t>CSV specification:</a:t>
            </a:r>
          </a:p>
          <a:p>
            <a:r>
              <a:rPr lang="en-US">
                <a:hlinkClick r:id="rId2"/>
              </a:rPr>
              <a:t>https://tools.ietf.org/html/rfc4180</a:t>
            </a:r>
            <a:endParaRPr lang="en-US"/>
          </a:p>
        </p:txBody>
      </p:sp>
    </p:spTree>
    <p:extLst>
      <p:ext uri="{BB962C8B-B14F-4D97-AF65-F5344CB8AC3E}">
        <p14:creationId xmlns:p14="http://schemas.microsoft.com/office/powerpoint/2010/main" val="35423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Example of foreign attributes</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86781"/>
            <a:ext cx="11236720" cy="1682366"/>
          </a:xfrm>
        </p:spPr>
        <p:txBody>
          <a:bodyPr/>
          <a:lstStyle/>
          <a:p>
            <a:pPr>
              <a:lnSpc>
                <a:spcPts val="3000"/>
              </a:lnSpc>
            </a:pPr>
            <a:r>
              <a:rPr lang="en-US"/>
              <a:t>Below is an XML Schema. The &lt;xs:sequence&gt; element has two foreign attributes – separator and separatorPosition. The foreign attributes are bound to the </a:t>
            </a:r>
            <a:r>
              <a:rPr lang="en-US">
                <a:solidFill>
                  <a:srgbClr val="993300"/>
                </a:solidFill>
                <a:highlight>
                  <a:srgbClr val="FFFFFF"/>
                </a:highlight>
              </a:rPr>
              <a:t>http://www.ogf.org/dfdl/dfdl-1.0/</a:t>
            </a:r>
            <a:r>
              <a:rPr lang="en-US"/>
              <a:t> namespace. </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436ABAD0-1442-4EA9-A69D-5ED6F2C94C15}"/>
              </a:ext>
            </a:extLst>
          </p:cNvPr>
          <p:cNvSpPr/>
          <p:nvPr/>
        </p:nvSpPr>
        <p:spPr>
          <a:xfrm>
            <a:off x="1435498" y="2866864"/>
            <a:ext cx="6995579" cy="313932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&lt;xs:schema</a:t>
            </a:r>
            <a:r>
              <a:rPr lang="en-US">
                <a:solidFill>
                  <a:srgbClr val="F5844C"/>
                </a:solidFill>
                <a:highlight>
                  <a:srgbClr val="FFFFFF"/>
                </a:highlight>
              </a:rPr>
              <a:t> </a:t>
            </a:r>
            <a:r>
              <a:rPr lang="en-US">
                <a:solidFill>
                  <a:srgbClr val="0099CC"/>
                </a:solidFill>
                <a:highlight>
                  <a:srgbClr val="FFFFFF"/>
                </a:highlight>
              </a:rPr>
              <a:t>xmlns:xs</a:t>
            </a:r>
            <a:r>
              <a:rPr lang="en-US">
                <a:solidFill>
                  <a:srgbClr val="FF8040"/>
                </a:solidFill>
                <a:highlight>
                  <a:srgbClr val="FFFFFF"/>
                </a:highlight>
              </a:rPr>
              <a:t>=</a:t>
            </a:r>
            <a:r>
              <a:rPr lang="en-US">
                <a:solidFill>
                  <a:srgbClr val="993300"/>
                </a:solidFill>
                <a:highlight>
                  <a:srgbClr val="FFFFFF"/>
                </a:highlight>
              </a:rPr>
              <a:t>"http://www.w3.org/2001/XMLSchema"</a:t>
            </a:r>
            <a:br>
              <a:rPr lang="en-US">
                <a:solidFill>
                  <a:srgbClr val="000000"/>
                </a:solidFill>
                <a:highlight>
                  <a:srgbClr val="FFFFFF"/>
                </a:highlight>
              </a:rPr>
            </a:br>
            <a:r>
              <a:rPr lang="en-US">
                <a:solidFill>
                  <a:srgbClr val="F5844C"/>
                </a:solidFill>
                <a:highlight>
                  <a:srgbClr val="FFFFFF"/>
                </a:highlight>
              </a:rPr>
              <a:t>                     </a:t>
            </a:r>
            <a:r>
              <a:rPr lang="en-US">
                <a:solidFill>
                  <a:srgbClr val="0099CC"/>
                </a:solidFill>
                <a:highlight>
                  <a:srgbClr val="FFFFFF"/>
                </a:highlight>
              </a:rPr>
              <a:t>xmlns:dfdl</a:t>
            </a:r>
            <a:r>
              <a:rPr lang="en-US">
                <a:solidFill>
                  <a:srgbClr val="FF8040"/>
                </a:solidFill>
                <a:highlight>
                  <a:srgbClr val="FFFFFF"/>
                </a:highlight>
              </a:rPr>
              <a:t>=</a:t>
            </a:r>
            <a:r>
              <a:rPr lang="en-US">
                <a:solidFill>
                  <a:srgbClr val="993300"/>
                </a:solidFill>
                <a:highlight>
                  <a:srgbClr val="FFFFFF"/>
                </a:highlight>
              </a:rPr>
              <a:t>"http://www.ogf.org/dfdl/dfdl-1.0/"</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3296"/>
                </a:solidFill>
                <a:highlight>
                  <a:srgbClr val="FFFFFF"/>
                </a:highlight>
              </a:rPr>
              <a:t>&lt;/xs:schema&gt; </a:t>
            </a:r>
          </a:p>
        </p:txBody>
      </p:sp>
      <p:sp>
        <p:nvSpPr>
          <p:cNvPr id="6" name="Rectangle 5">
            <a:extLst>
              <a:ext uri="{FF2B5EF4-FFF2-40B4-BE49-F238E27FC236}">
                <a16:creationId xmlns:a16="http://schemas.microsoft.com/office/drawing/2014/main" id="{88EB13B8-F6BF-45E8-8F2E-392FCB1C8391}"/>
              </a:ext>
            </a:extLst>
          </p:cNvPr>
          <p:cNvSpPr/>
          <p:nvPr/>
        </p:nvSpPr>
        <p:spPr>
          <a:xfrm>
            <a:off x="3445818" y="4015223"/>
            <a:ext cx="4489313" cy="292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081792B-CBC2-4E9D-AF40-B655FDD5572E}"/>
              </a:ext>
            </a:extLst>
          </p:cNvPr>
          <p:cNvSpPr/>
          <p:nvPr/>
        </p:nvSpPr>
        <p:spPr>
          <a:xfrm flipH="1">
            <a:off x="8042973" y="3952471"/>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441E23-A251-4D92-80D1-CE932A60B325}"/>
              </a:ext>
            </a:extLst>
          </p:cNvPr>
          <p:cNvSpPr txBox="1"/>
          <p:nvPr/>
        </p:nvSpPr>
        <p:spPr>
          <a:xfrm>
            <a:off x="8819180" y="3943833"/>
            <a:ext cx="2582502" cy="830997"/>
          </a:xfrm>
          <a:prstGeom prst="rect">
            <a:avLst/>
          </a:prstGeom>
          <a:solidFill>
            <a:schemeClr val="bg1"/>
          </a:solidFill>
        </p:spPr>
        <p:txBody>
          <a:bodyPr wrap="none" rtlCol="0">
            <a:spAutoFit/>
          </a:bodyPr>
          <a:lstStyle/>
          <a:p>
            <a:r>
              <a:rPr lang="en-US" sz="2400"/>
              <a:t>2 foreign attributes</a:t>
            </a:r>
          </a:p>
          <a:p>
            <a:r>
              <a:rPr lang="en-US" sz="2400"/>
              <a:t>(DFDL properties)</a:t>
            </a:r>
          </a:p>
        </p:txBody>
      </p:sp>
    </p:spTree>
    <p:extLst>
      <p:ext uri="{BB962C8B-B14F-4D97-AF65-F5344CB8AC3E}">
        <p14:creationId xmlns:p14="http://schemas.microsoft.com/office/powerpoint/2010/main" val="428810767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506D-D8A2-48DD-ABCF-CC600C73308F}"/>
              </a:ext>
            </a:extLst>
          </p:cNvPr>
          <p:cNvSpPr>
            <a:spLocks noGrp="1"/>
          </p:cNvSpPr>
          <p:nvPr>
            <p:ph type="title"/>
          </p:nvPr>
        </p:nvSpPr>
        <p:spPr/>
        <p:txBody>
          <a:bodyPr/>
          <a:lstStyle/>
          <a:p>
            <a:r>
              <a:rPr lang="en-US"/>
              <a:t>Lab 3 (cont.)</a:t>
            </a:r>
          </a:p>
        </p:txBody>
      </p:sp>
      <p:sp>
        <p:nvSpPr>
          <p:cNvPr id="4" name="Footer Placeholder 3">
            <a:extLst>
              <a:ext uri="{FF2B5EF4-FFF2-40B4-BE49-F238E27FC236}">
                <a16:creationId xmlns:a16="http://schemas.microsoft.com/office/drawing/2014/main" id="{85F96EBE-F739-4312-A41E-3C4BBBA3950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53D319E-B513-4268-BC57-3D3447B296C2}"/>
              </a:ext>
            </a:extLst>
          </p:cNvPr>
          <p:cNvSpPr/>
          <p:nvPr/>
        </p:nvSpPr>
        <p:spPr>
          <a:xfrm>
            <a:off x="1653151" y="1731411"/>
            <a:ext cx="7041397" cy="1477328"/>
          </a:xfrm>
          <a:prstGeom prst="rect">
            <a:avLst/>
          </a:prstGeom>
          <a:ln>
            <a:solidFill>
              <a:schemeClr val="bg1">
                <a:lumMod val="65000"/>
              </a:schemeClr>
            </a:solidFill>
          </a:ln>
        </p:spPr>
        <p:txBody>
          <a:bodyPr wrap="square">
            <a:spAutoFit/>
          </a:bodyPr>
          <a:lstStyle/>
          <a:p>
            <a:r>
              <a:rPr lang="en-US"/>
              <a:t>Year,Make,Model,Description,Price</a:t>
            </a:r>
            <a:br>
              <a:rPr lang="en-US"/>
            </a:br>
            <a:r>
              <a:rPr lang="en-US"/>
              <a:t>1997,Ford,E350,"ac, abs, moon",2999.99</a:t>
            </a:r>
            <a:br>
              <a:rPr lang="en-US"/>
            </a:br>
            <a:r>
              <a:rPr lang="en-US"/>
              <a:t>1999,Chevy,Venture Extended Edition,,4900.00</a:t>
            </a:r>
            <a:br>
              <a:rPr lang="en-US"/>
            </a:br>
            <a:r>
              <a:rPr lang="en-US"/>
              <a:t>1999,Chevy,Venture Extended Edition,Very Large,5000.00</a:t>
            </a:r>
            <a:br>
              <a:rPr lang="en-US"/>
            </a:br>
            <a:r>
              <a:rPr lang="en-US"/>
              <a:t>1996,Jeep,Grand Cherokee,"MUST SELL! air, moon roof, loaded",4799.00</a:t>
            </a:r>
          </a:p>
        </p:txBody>
      </p:sp>
      <p:sp>
        <p:nvSpPr>
          <p:cNvPr id="6" name="Rectangle 5">
            <a:extLst>
              <a:ext uri="{FF2B5EF4-FFF2-40B4-BE49-F238E27FC236}">
                <a16:creationId xmlns:a16="http://schemas.microsoft.com/office/drawing/2014/main" id="{F8635BE1-8A68-4380-A6EA-3B4CB696E5DF}"/>
              </a:ext>
            </a:extLst>
          </p:cNvPr>
          <p:cNvSpPr/>
          <p:nvPr/>
        </p:nvSpPr>
        <p:spPr>
          <a:xfrm>
            <a:off x="3239146" y="2061275"/>
            <a:ext cx="1503335" cy="278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F23EE2-288E-4438-A136-89D57B888705}"/>
              </a:ext>
            </a:extLst>
          </p:cNvPr>
          <p:cNvSpPr/>
          <p:nvPr/>
        </p:nvSpPr>
        <p:spPr>
          <a:xfrm>
            <a:off x="4293030" y="2878152"/>
            <a:ext cx="3378631" cy="278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9C7C22E-D3D3-4CEB-B61E-87B6C5517BFC}"/>
              </a:ext>
            </a:extLst>
          </p:cNvPr>
          <p:cNvCxnSpPr>
            <a:cxnSpLocks/>
          </p:cNvCxnSpPr>
          <p:nvPr/>
        </p:nvCxnSpPr>
        <p:spPr>
          <a:xfrm flipH="1" flipV="1">
            <a:off x="3843580" y="2340245"/>
            <a:ext cx="898901" cy="1782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CD34E8-02CB-4937-ABAB-7E48F6ECAD23}"/>
              </a:ext>
            </a:extLst>
          </p:cNvPr>
          <p:cNvCxnSpPr>
            <a:cxnSpLocks/>
          </p:cNvCxnSpPr>
          <p:nvPr/>
        </p:nvCxnSpPr>
        <p:spPr>
          <a:xfrm flipV="1">
            <a:off x="4742481" y="3208739"/>
            <a:ext cx="588936" cy="913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9472DAF-FE2E-4440-9F05-B8154031CB0A}"/>
              </a:ext>
            </a:extLst>
          </p:cNvPr>
          <p:cNvSpPr txBox="1"/>
          <p:nvPr/>
        </p:nvSpPr>
        <p:spPr>
          <a:xfrm>
            <a:off x="1562940" y="4014061"/>
            <a:ext cx="7536953" cy="1938992"/>
          </a:xfrm>
          <a:prstGeom prst="rect">
            <a:avLst/>
          </a:prstGeom>
          <a:noFill/>
        </p:spPr>
        <p:txBody>
          <a:bodyPr wrap="square" rtlCol="0">
            <a:spAutoFit/>
          </a:bodyPr>
          <a:lstStyle/>
          <a:p>
            <a:r>
              <a:rPr lang="en-US" sz="2400"/>
              <a:t>The comma symbols in here are not to be treated as field separators (delimiters). The desired semantics of a pair of quote symbols is this: </a:t>
            </a:r>
            <a:r>
              <a:rPr lang="en-US" sz="2400" i="1"/>
              <a:t>Turn off (escape from) the normal interpretation of the delimiter (comma symbol) and treat any delimiters between the quotes as plain text</a:t>
            </a:r>
            <a:r>
              <a:rPr lang="en-US" sz="2400"/>
              <a:t>.</a:t>
            </a:r>
          </a:p>
        </p:txBody>
      </p:sp>
      <p:sp>
        <p:nvSpPr>
          <p:cNvPr id="15" name="TextBox 14">
            <a:extLst>
              <a:ext uri="{FF2B5EF4-FFF2-40B4-BE49-F238E27FC236}">
                <a16:creationId xmlns:a16="http://schemas.microsoft.com/office/drawing/2014/main" id="{FDF22851-3829-45EC-B5C0-CE055E1A53BC}"/>
              </a:ext>
            </a:extLst>
          </p:cNvPr>
          <p:cNvSpPr txBox="1"/>
          <p:nvPr/>
        </p:nvSpPr>
        <p:spPr>
          <a:xfrm>
            <a:off x="7255243" y="5868173"/>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Tree>
    <p:extLst>
      <p:ext uri="{BB962C8B-B14F-4D97-AF65-F5344CB8AC3E}">
        <p14:creationId xmlns:p14="http://schemas.microsoft.com/office/powerpoint/2010/main" val="346430742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7EDD-4C59-47E6-A9D9-2E62268CB7A2}"/>
              </a:ext>
            </a:extLst>
          </p:cNvPr>
          <p:cNvSpPr>
            <a:spLocks noGrp="1"/>
          </p:cNvSpPr>
          <p:nvPr>
            <p:ph type="title"/>
          </p:nvPr>
        </p:nvSpPr>
        <p:spPr/>
        <p:txBody>
          <a:bodyPr/>
          <a:lstStyle/>
          <a:p>
            <a:r>
              <a:rPr lang="en-US"/>
              <a:t>Lab 3 (cont.)</a:t>
            </a:r>
          </a:p>
        </p:txBody>
      </p:sp>
      <p:sp>
        <p:nvSpPr>
          <p:cNvPr id="3" name="Content Placeholder 2">
            <a:extLst>
              <a:ext uri="{FF2B5EF4-FFF2-40B4-BE49-F238E27FC236}">
                <a16:creationId xmlns:a16="http://schemas.microsoft.com/office/drawing/2014/main" id="{6FCD714D-9B3A-4865-9A53-6D734EBB64E8}"/>
              </a:ext>
            </a:extLst>
          </p:cNvPr>
          <p:cNvSpPr>
            <a:spLocks noGrp="1"/>
          </p:cNvSpPr>
          <p:nvPr>
            <p:ph idx="1"/>
          </p:nvPr>
        </p:nvSpPr>
        <p:spPr>
          <a:xfrm>
            <a:off x="616448" y="1592645"/>
            <a:ext cx="3072148" cy="550189"/>
          </a:xfrm>
        </p:spPr>
        <p:txBody>
          <a:bodyPr/>
          <a:lstStyle/>
          <a:p>
            <a:pPr marL="0" indent="0">
              <a:buNone/>
            </a:pPr>
            <a:r>
              <a:rPr lang="en-US"/>
              <a:t>escape a </a:t>
            </a:r>
            <a:r>
              <a:rPr lang="en-US" u="sng"/>
              <a:t>character</a:t>
            </a:r>
            <a:r>
              <a:rPr lang="en-US"/>
              <a:t>:</a:t>
            </a:r>
          </a:p>
        </p:txBody>
      </p:sp>
      <p:sp>
        <p:nvSpPr>
          <p:cNvPr id="4" name="Footer Placeholder 3">
            <a:extLst>
              <a:ext uri="{FF2B5EF4-FFF2-40B4-BE49-F238E27FC236}">
                <a16:creationId xmlns:a16="http://schemas.microsoft.com/office/drawing/2014/main" id="{666123C0-25D3-4C5B-B44B-E2FCB1ABD6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4807CB9-F177-4020-BEB2-1C3E53D8433F}"/>
              </a:ext>
            </a:extLst>
          </p:cNvPr>
          <p:cNvSpPr/>
          <p:nvPr/>
        </p:nvSpPr>
        <p:spPr>
          <a:xfrm>
            <a:off x="616448" y="2014947"/>
            <a:ext cx="4980122" cy="2308324"/>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&lt;dfdl:defineEscapeScheme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"Backslash"</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a:t>
            </a:r>
            <a:endParaRPr lang="en-US">
              <a:solidFill>
                <a:srgbClr val="F5844C"/>
              </a:solidFill>
              <a:highlight>
                <a:srgbClr val="FFFFFF"/>
              </a:highlight>
            </a:endParaRPr>
          </a:p>
          <a:p>
            <a:r>
              <a:rPr lang="en-US">
                <a:solidFill>
                  <a:srgbClr val="F5844C"/>
                </a:solidFill>
                <a:highlight>
                  <a:srgbClr val="FFFFFF"/>
                </a:highlight>
              </a:rPr>
              <a:t>	</a:t>
            </a:r>
            <a:r>
              <a:rPr lang="en-US">
                <a:solidFill>
                  <a:srgbClr val="F5844C"/>
                </a:solidFill>
                <a:highlight>
                  <a:srgbClr val="FFFF00"/>
                </a:highlight>
              </a:rPr>
              <a:t>escapeKind</a:t>
            </a:r>
            <a:r>
              <a:rPr lang="en-US">
                <a:solidFill>
                  <a:srgbClr val="FF8040"/>
                </a:solidFill>
                <a:highlight>
                  <a:srgbClr val="FFFF00"/>
                </a:highlight>
              </a:rPr>
              <a:t>=</a:t>
            </a:r>
            <a:r>
              <a:rPr lang="en-US">
                <a:solidFill>
                  <a:srgbClr val="993300"/>
                </a:solidFill>
                <a:highlight>
                  <a:srgbClr val="FFFF00"/>
                </a:highlight>
              </a:rPr>
              <a:t>"escapeCharacter"</a:t>
            </a:r>
            <a:r>
              <a:rPr lang="en-US">
                <a:solidFill>
                  <a:srgbClr val="F5844C"/>
                </a:solidFill>
                <a:highlight>
                  <a:srgbClr val="FFFF00"/>
                </a:highlight>
              </a:rPr>
              <a:t> </a:t>
            </a:r>
            <a:br>
              <a:rPr lang="en-US">
                <a:solidFill>
                  <a:srgbClr val="F5844C"/>
                </a:solidFill>
                <a:highlight>
                  <a:srgbClr val="FFFFFF"/>
                </a:highlight>
              </a:rPr>
            </a:br>
            <a:r>
              <a:rPr lang="en-US">
                <a:solidFill>
                  <a:srgbClr val="F5844C"/>
                </a:solidFill>
                <a:highlight>
                  <a:srgbClr val="FFFFFF"/>
                </a:highlight>
              </a:rPr>
              <a:t>          	escapeCharacter</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escapeEscapeCharacter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p>
          <a:p>
            <a:r>
              <a:rPr lang="en-US">
                <a:solidFill>
                  <a:srgbClr val="F5844C"/>
                </a:solidFill>
                <a:highlight>
                  <a:srgbClr val="FFFFFF"/>
                </a:highlight>
              </a:rPr>
              <a:t> 	extraEscapedCharacters</a:t>
            </a:r>
            <a:r>
              <a:rPr lang="en-US">
                <a:solidFill>
                  <a:srgbClr val="FF8040"/>
                </a:solidFill>
                <a:highlight>
                  <a:srgbClr val="FFFFFF"/>
                </a:highlight>
              </a:rPr>
              <a:t>=</a:t>
            </a:r>
            <a:r>
              <a:rPr lang="en-US">
                <a:solidFill>
                  <a:srgbClr val="993300"/>
                </a:solidFill>
                <a:highlight>
                  <a:srgbClr val="FFFFFF"/>
                </a:highlight>
              </a:rPr>
              <a:t>""</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&lt;/dfdl:escapeScheme&gt;</a:t>
            </a:r>
            <a:br>
              <a:rPr lang="en-US">
                <a:solidFill>
                  <a:srgbClr val="000000"/>
                </a:solidFill>
                <a:highlight>
                  <a:srgbClr val="FFFFFF"/>
                </a:highlight>
              </a:rPr>
            </a:br>
            <a:r>
              <a:rPr lang="en-US">
                <a:solidFill>
                  <a:srgbClr val="000096"/>
                </a:solidFill>
                <a:highlight>
                  <a:srgbClr val="FFFFFF"/>
                </a:highlight>
              </a:rPr>
              <a:t>&lt;/dfdl:defineEscapeScheme&gt;</a:t>
            </a:r>
          </a:p>
        </p:txBody>
      </p:sp>
      <p:sp>
        <p:nvSpPr>
          <p:cNvPr id="7" name="TextBox 6">
            <a:extLst>
              <a:ext uri="{FF2B5EF4-FFF2-40B4-BE49-F238E27FC236}">
                <a16:creationId xmlns:a16="http://schemas.microsoft.com/office/drawing/2014/main" id="{8A1E2E67-454A-4CA0-BED8-96E759DF6D76}"/>
              </a:ext>
            </a:extLst>
          </p:cNvPr>
          <p:cNvSpPr txBox="1"/>
          <p:nvPr/>
        </p:nvSpPr>
        <p:spPr>
          <a:xfrm>
            <a:off x="9825926" y="5080689"/>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
        <p:nvSpPr>
          <p:cNvPr id="8" name="Rectangle 7">
            <a:extLst>
              <a:ext uri="{FF2B5EF4-FFF2-40B4-BE49-F238E27FC236}">
                <a16:creationId xmlns:a16="http://schemas.microsoft.com/office/drawing/2014/main" id="{53E9A910-4D05-4731-9465-76C1C6A41DC9}"/>
              </a:ext>
            </a:extLst>
          </p:cNvPr>
          <p:cNvSpPr/>
          <p:nvPr/>
        </p:nvSpPr>
        <p:spPr>
          <a:xfrm>
            <a:off x="6096000" y="2014947"/>
            <a:ext cx="4980122" cy="2862322"/>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&lt;dfdl:defineEscapeScheme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"Quotes"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escapeKind</a:t>
            </a:r>
            <a:r>
              <a:rPr lang="en-US">
                <a:solidFill>
                  <a:srgbClr val="FF8040"/>
                </a:solidFill>
                <a:highlight>
                  <a:srgbClr val="FFFF00"/>
                </a:highlight>
              </a:rPr>
              <a:t>=</a:t>
            </a:r>
            <a:r>
              <a:rPr lang="en-US">
                <a:solidFill>
                  <a:srgbClr val="993300"/>
                </a:solidFill>
                <a:highlight>
                  <a:srgbClr val="FFFF00"/>
                </a:highlight>
              </a:rPr>
              <a:t>"escapeBlock"</a:t>
            </a:r>
            <a:br>
              <a:rPr lang="en-US">
                <a:solidFill>
                  <a:srgbClr val="000000"/>
                </a:solidFill>
                <a:highlight>
                  <a:srgbClr val="FFFF00"/>
                </a:highlight>
              </a:rPr>
            </a:br>
            <a:r>
              <a:rPr lang="en-US">
                <a:solidFill>
                  <a:srgbClr val="F5844C"/>
                </a:solidFill>
                <a:highlight>
                  <a:srgbClr val="FFFFFF"/>
                </a:highlight>
              </a:rPr>
              <a:t>        </a:t>
            </a:r>
            <a:r>
              <a:rPr lang="en-US">
                <a:solidFill>
                  <a:srgbClr val="F5844C"/>
                </a:solidFill>
                <a:highlight>
                  <a:srgbClr val="FFFF00"/>
                </a:highlight>
              </a:rPr>
              <a:t>escapeBlockStart</a:t>
            </a:r>
            <a:r>
              <a:rPr lang="en-US">
                <a:solidFill>
                  <a:srgbClr val="FF8040"/>
                </a:solidFill>
                <a:highlight>
                  <a:srgbClr val="FFFF00"/>
                </a:highlight>
              </a:rPr>
              <a:t>=</a:t>
            </a:r>
            <a:r>
              <a:rPr lang="en-US">
                <a:solidFill>
                  <a:srgbClr val="993300"/>
                </a:solidFill>
                <a:highlight>
                  <a:srgbClr val="FFFF00"/>
                </a:highlight>
              </a:rPr>
              <a:t>'"'</a:t>
            </a:r>
            <a:br>
              <a:rPr lang="en-US">
                <a:solidFill>
                  <a:srgbClr val="000000"/>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escapeBlockEnd</a:t>
            </a:r>
            <a:r>
              <a:rPr lang="en-US">
                <a:solidFill>
                  <a:srgbClr val="FF8040"/>
                </a:solidFill>
                <a:highlight>
                  <a:srgbClr val="FFFF00"/>
                </a:highlight>
              </a:rPr>
              <a:t>=</a:t>
            </a:r>
            <a:r>
              <a:rPr lang="en-US">
                <a:solidFill>
                  <a:srgbClr val="993300"/>
                </a:solidFill>
                <a:highlight>
                  <a:srgbClr val="FFFF00"/>
                </a:highlight>
              </a:rPr>
              <a:t>'"'</a:t>
            </a:r>
            <a:r>
              <a:rPr lang="en-US">
                <a:solidFill>
                  <a:srgbClr val="F5844C"/>
                </a:solidFill>
                <a:highlight>
                  <a:srgbClr val="FFFF00"/>
                </a:highlight>
              </a:rPr>
              <a:t> </a:t>
            </a:r>
            <a:br>
              <a:rPr lang="en-US">
                <a:solidFill>
                  <a:srgbClr val="000000"/>
                </a:solidFill>
                <a:highlight>
                  <a:srgbClr val="FFFFFF"/>
                </a:highlight>
              </a:rPr>
            </a:br>
            <a:r>
              <a:rPr lang="en-US">
                <a:solidFill>
                  <a:srgbClr val="F5844C"/>
                </a:solidFill>
                <a:highlight>
                  <a:srgbClr val="FFFFFF"/>
                </a:highlight>
              </a:rPr>
              <a:t>        escapeEscapeCharacter</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F5844C"/>
                </a:solidFill>
                <a:highlight>
                  <a:srgbClr val="FFFFFF"/>
                </a:highlight>
              </a:rPr>
              <a:t>        extraEscapedCharacters</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generateEscapeBlock</a:t>
            </a:r>
            <a:r>
              <a:rPr lang="en-US">
                <a:solidFill>
                  <a:srgbClr val="FF8040"/>
                </a:solidFill>
                <a:highlight>
                  <a:srgbClr val="FFFFFF"/>
                </a:highlight>
              </a:rPr>
              <a:t>=</a:t>
            </a:r>
            <a:r>
              <a:rPr lang="en-US">
                <a:solidFill>
                  <a:srgbClr val="993300"/>
                </a:solidFill>
                <a:highlight>
                  <a:srgbClr val="FFFFFF"/>
                </a:highlight>
              </a:rPr>
              <a:t>"whenNeeded"</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96"/>
                </a:solidFill>
                <a:highlight>
                  <a:srgbClr val="FFFFFF"/>
                </a:highlight>
              </a:rPr>
              <a:t>&lt;/dfdl:defineEscapeScheme&gt;</a:t>
            </a:r>
          </a:p>
        </p:txBody>
      </p:sp>
      <p:sp>
        <p:nvSpPr>
          <p:cNvPr id="10" name="Content Placeholder 2">
            <a:extLst>
              <a:ext uri="{FF2B5EF4-FFF2-40B4-BE49-F238E27FC236}">
                <a16:creationId xmlns:a16="http://schemas.microsoft.com/office/drawing/2014/main" id="{25044632-4D78-4F93-873E-70203F95F5B6}"/>
              </a:ext>
            </a:extLst>
          </p:cNvPr>
          <p:cNvSpPr txBox="1">
            <a:spLocks/>
          </p:cNvSpPr>
          <p:nvPr/>
        </p:nvSpPr>
        <p:spPr>
          <a:xfrm>
            <a:off x="6080500" y="1592645"/>
            <a:ext cx="5884191" cy="550189"/>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escape a </a:t>
            </a:r>
            <a:r>
              <a:rPr lang="en-US" u="sng"/>
              <a:t>string</a:t>
            </a:r>
            <a:r>
              <a:rPr lang="en-US"/>
              <a:t> (block of characters):</a:t>
            </a:r>
          </a:p>
        </p:txBody>
      </p:sp>
    </p:spTree>
    <p:extLst>
      <p:ext uri="{BB962C8B-B14F-4D97-AF65-F5344CB8AC3E}">
        <p14:creationId xmlns:p14="http://schemas.microsoft.com/office/powerpoint/2010/main" val="181147928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7EDD-4C59-47E6-A9D9-2E62268CB7A2}"/>
              </a:ext>
            </a:extLst>
          </p:cNvPr>
          <p:cNvSpPr>
            <a:spLocks noGrp="1"/>
          </p:cNvSpPr>
          <p:nvPr>
            <p:ph type="title"/>
          </p:nvPr>
        </p:nvSpPr>
        <p:spPr/>
        <p:txBody>
          <a:bodyPr/>
          <a:lstStyle/>
          <a:p>
            <a:r>
              <a:rPr lang="en-US"/>
              <a:t>Lab 3 (cont.)</a:t>
            </a:r>
          </a:p>
        </p:txBody>
      </p:sp>
      <p:sp>
        <p:nvSpPr>
          <p:cNvPr id="3" name="Content Placeholder 2">
            <a:extLst>
              <a:ext uri="{FF2B5EF4-FFF2-40B4-BE49-F238E27FC236}">
                <a16:creationId xmlns:a16="http://schemas.microsoft.com/office/drawing/2014/main" id="{6FCD714D-9B3A-4865-9A53-6D734EBB64E8}"/>
              </a:ext>
            </a:extLst>
          </p:cNvPr>
          <p:cNvSpPr>
            <a:spLocks noGrp="1"/>
          </p:cNvSpPr>
          <p:nvPr>
            <p:ph idx="1"/>
          </p:nvPr>
        </p:nvSpPr>
        <p:spPr>
          <a:xfrm>
            <a:off x="616449" y="1371601"/>
            <a:ext cx="11236720" cy="550189"/>
          </a:xfrm>
        </p:spPr>
        <p:txBody>
          <a:bodyPr/>
          <a:lstStyle/>
          <a:p>
            <a:r>
              <a:rPr lang="en-US"/>
              <a:t>Here’s what we want for the CSV DFDL schema:</a:t>
            </a:r>
          </a:p>
        </p:txBody>
      </p:sp>
      <p:sp>
        <p:nvSpPr>
          <p:cNvPr id="4" name="Footer Placeholder 3">
            <a:extLst>
              <a:ext uri="{FF2B5EF4-FFF2-40B4-BE49-F238E27FC236}">
                <a16:creationId xmlns:a16="http://schemas.microsoft.com/office/drawing/2014/main" id="{666123C0-25D3-4C5B-B44B-E2FCB1ABD6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4807CB9-F177-4020-BEB2-1C3E53D8433F}"/>
              </a:ext>
            </a:extLst>
          </p:cNvPr>
          <p:cNvSpPr/>
          <p:nvPr/>
        </p:nvSpPr>
        <p:spPr>
          <a:xfrm>
            <a:off x="2242089" y="2123435"/>
            <a:ext cx="4515172" cy="2862322"/>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&lt;dfdl:defineEscapeScheme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"Quotes"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&lt;dfdl:escapeScheme</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escapeKind</a:t>
            </a:r>
            <a:r>
              <a:rPr lang="en-US">
                <a:solidFill>
                  <a:srgbClr val="FF8040"/>
                </a:solidFill>
                <a:highlight>
                  <a:srgbClr val="FFFFFF"/>
                </a:highlight>
              </a:rPr>
              <a:t>=</a:t>
            </a:r>
            <a:r>
              <a:rPr lang="en-US">
                <a:solidFill>
                  <a:srgbClr val="993300"/>
                </a:solidFill>
                <a:highlight>
                  <a:srgbClr val="FFFFFF"/>
                </a:highlight>
              </a:rPr>
              <a:t>"escapeBlock"</a:t>
            </a:r>
            <a:br>
              <a:rPr lang="en-US">
                <a:solidFill>
                  <a:srgbClr val="000000"/>
                </a:solidFill>
                <a:highlight>
                  <a:srgbClr val="FFFFFF"/>
                </a:highlight>
              </a:rPr>
            </a:br>
            <a:r>
              <a:rPr lang="en-US">
                <a:solidFill>
                  <a:srgbClr val="F5844C"/>
                </a:solidFill>
                <a:highlight>
                  <a:srgbClr val="FFFFFF"/>
                </a:highlight>
              </a:rPr>
              <a:t>        escapeBlockStart</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F5844C"/>
                </a:solidFill>
                <a:highlight>
                  <a:srgbClr val="FFFFFF"/>
                </a:highlight>
              </a:rPr>
              <a:t>        escapeBlockEnd</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escapeEscapeCharacter</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F5844C"/>
                </a:solidFill>
                <a:highlight>
                  <a:srgbClr val="FFFFFF"/>
                </a:highlight>
              </a:rPr>
              <a:t>        extraEscapedCharacters</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generateEscapeBlock</a:t>
            </a:r>
            <a:r>
              <a:rPr lang="en-US">
                <a:solidFill>
                  <a:srgbClr val="FF8040"/>
                </a:solidFill>
                <a:highlight>
                  <a:srgbClr val="FFFFFF"/>
                </a:highlight>
              </a:rPr>
              <a:t>=</a:t>
            </a:r>
            <a:r>
              <a:rPr lang="en-US">
                <a:solidFill>
                  <a:srgbClr val="993300"/>
                </a:solidFill>
                <a:highlight>
                  <a:srgbClr val="FFFFFF"/>
                </a:highlight>
              </a:rPr>
              <a:t>"whenNeeded"</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96"/>
                </a:solidFill>
                <a:highlight>
                  <a:srgbClr val="FFFFFF"/>
                </a:highlight>
              </a:rPr>
              <a:t>&lt;/dfdl:defineEscapeScheme&gt;</a:t>
            </a:r>
          </a:p>
        </p:txBody>
      </p:sp>
      <p:sp>
        <p:nvSpPr>
          <p:cNvPr id="7" name="TextBox 6">
            <a:extLst>
              <a:ext uri="{FF2B5EF4-FFF2-40B4-BE49-F238E27FC236}">
                <a16:creationId xmlns:a16="http://schemas.microsoft.com/office/drawing/2014/main" id="{07D876FC-3E65-49EB-88C3-51A9F82397D0}"/>
              </a:ext>
            </a:extLst>
          </p:cNvPr>
          <p:cNvSpPr txBox="1"/>
          <p:nvPr/>
        </p:nvSpPr>
        <p:spPr>
          <a:xfrm>
            <a:off x="9361993" y="4880521"/>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
        <p:nvSpPr>
          <p:cNvPr id="6" name="Speech Bubble: Rectangle 5">
            <a:extLst>
              <a:ext uri="{FF2B5EF4-FFF2-40B4-BE49-F238E27FC236}">
                <a16:creationId xmlns:a16="http://schemas.microsoft.com/office/drawing/2014/main" id="{E302F74F-8C6C-4248-BCA0-A1794F0C0793}"/>
              </a:ext>
            </a:extLst>
          </p:cNvPr>
          <p:cNvSpPr/>
          <p:nvPr/>
        </p:nvSpPr>
        <p:spPr>
          <a:xfrm>
            <a:off x="7997125" y="2386739"/>
            <a:ext cx="1627322" cy="1042261"/>
          </a:xfrm>
          <a:prstGeom prst="wedgeRectCallout">
            <a:avLst>
              <a:gd name="adj1" fmla="val -254166"/>
              <a:gd name="adj2" fmla="val 20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apostrophe, quote, apostrophe</a:t>
            </a:r>
          </a:p>
        </p:txBody>
      </p:sp>
      <p:sp>
        <p:nvSpPr>
          <p:cNvPr id="8" name="TextBox 7">
            <a:extLst>
              <a:ext uri="{FF2B5EF4-FFF2-40B4-BE49-F238E27FC236}">
                <a16:creationId xmlns:a16="http://schemas.microsoft.com/office/drawing/2014/main" id="{763EE0A8-B00F-4938-801F-7199048F1B98}"/>
              </a:ext>
            </a:extLst>
          </p:cNvPr>
          <p:cNvSpPr txBox="1"/>
          <p:nvPr/>
        </p:nvSpPr>
        <p:spPr>
          <a:xfrm>
            <a:off x="7020731" y="3554596"/>
            <a:ext cx="4324028" cy="1200329"/>
          </a:xfrm>
          <a:prstGeom prst="rect">
            <a:avLst/>
          </a:prstGeom>
          <a:noFill/>
        </p:spPr>
        <p:txBody>
          <a:bodyPr wrap="square" rtlCol="0">
            <a:spAutoFit/>
          </a:bodyPr>
          <a:lstStyle/>
          <a:p>
            <a:r>
              <a:rPr lang="en-US">
                <a:solidFill>
                  <a:schemeClr val="bg1">
                    <a:lumMod val="65000"/>
                  </a:schemeClr>
                </a:solidFill>
              </a:rPr>
              <a:t>Remember: in XML the value of an attribute can be wrapped in either double quotes or single quotes. In this case, the value (quote) is wrapped in single quotes.</a:t>
            </a:r>
          </a:p>
        </p:txBody>
      </p:sp>
    </p:spTree>
    <p:extLst>
      <p:ext uri="{BB962C8B-B14F-4D97-AF65-F5344CB8AC3E}">
        <p14:creationId xmlns:p14="http://schemas.microsoft.com/office/powerpoint/2010/main" val="310830663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DF05-8F62-4114-A337-A8656E7E47BC}"/>
              </a:ext>
            </a:extLst>
          </p:cNvPr>
          <p:cNvSpPr>
            <a:spLocks noGrp="1"/>
          </p:cNvSpPr>
          <p:nvPr>
            <p:ph type="title"/>
          </p:nvPr>
        </p:nvSpPr>
        <p:spPr/>
        <p:txBody>
          <a:bodyPr/>
          <a:lstStyle/>
          <a:p>
            <a:r>
              <a:rPr lang="en-US"/>
              <a:t>Lab 3 (cont.)</a:t>
            </a:r>
          </a:p>
        </p:txBody>
      </p:sp>
      <p:sp>
        <p:nvSpPr>
          <p:cNvPr id="3" name="Content Placeholder 2">
            <a:extLst>
              <a:ext uri="{FF2B5EF4-FFF2-40B4-BE49-F238E27FC236}">
                <a16:creationId xmlns:a16="http://schemas.microsoft.com/office/drawing/2014/main" id="{9FAA66B7-2ADE-4E82-AD15-4F23C7BBC181}"/>
              </a:ext>
            </a:extLst>
          </p:cNvPr>
          <p:cNvSpPr>
            <a:spLocks noGrp="1"/>
          </p:cNvSpPr>
          <p:nvPr>
            <p:ph idx="1"/>
          </p:nvPr>
        </p:nvSpPr>
        <p:spPr/>
        <p:txBody>
          <a:bodyPr/>
          <a:lstStyle/>
          <a:p>
            <a:pPr>
              <a:lnSpc>
                <a:spcPts val="3000"/>
              </a:lnSpc>
              <a:spcAft>
                <a:spcPts val="1200"/>
              </a:spcAft>
            </a:pPr>
            <a:r>
              <a:rPr lang="en-US"/>
              <a:t>The United States uses the period symbol ( . ) to denote the decimal symbol.</a:t>
            </a:r>
            <a:br>
              <a:rPr lang="en-US"/>
            </a:br>
            <a:r>
              <a:rPr lang="en-US"/>
              <a:t> 	Example: 3.14</a:t>
            </a:r>
          </a:p>
          <a:p>
            <a:pPr>
              <a:lnSpc>
                <a:spcPts val="3000"/>
              </a:lnSpc>
              <a:spcAft>
                <a:spcPts val="1200"/>
              </a:spcAft>
            </a:pPr>
            <a:r>
              <a:rPr lang="en-US"/>
              <a:t>Germany and France use the comma symbol ( , ) to denote the decimal symbol.</a:t>
            </a:r>
            <a:br>
              <a:rPr lang="en-US"/>
            </a:br>
            <a:r>
              <a:rPr lang="en-US"/>
              <a:t> 	Example: 3,14</a:t>
            </a:r>
          </a:p>
          <a:p>
            <a:pPr>
              <a:lnSpc>
                <a:spcPts val="3000"/>
              </a:lnSpc>
              <a:spcAft>
                <a:spcPts val="1200"/>
              </a:spcAft>
            </a:pPr>
            <a:r>
              <a:rPr lang="en-US"/>
              <a:t>In the CSV DFDL schema you are to declare the price field to be of type decimal:</a:t>
            </a:r>
            <a:br>
              <a:rPr lang="en-US"/>
            </a:br>
            <a:r>
              <a:rPr lang="en-US"/>
              <a:t>	&lt;xs:element name="price" type="xs:decimal" /&gt;</a:t>
            </a:r>
          </a:p>
          <a:p>
            <a:pPr>
              <a:lnSpc>
                <a:spcPts val="3000"/>
              </a:lnSpc>
            </a:pPr>
            <a:r>
              <a:rPr lang="en-US"/>
              <a:t>You must inform Daffodil what symbol denotes the decimal symbol. This is done using:</a:t>
            </a:r>
            <a:br>
              <a:rPr lang="en-US"/>
            </a:br>
            <a:r>
              <a:rPr lang="en-US"/>
              <a:t> 	</a:t>
            </a:r>
            <a:r>
              <a:rPr lang="en-US">
                <a:highlight>
                  <a:srgbClr val="FFFF00"/>
                </a:highlight>
              </a:rPr>
              <a:t>dfdl:textStandardDecimalSeparator="." </a:t>
            </a:r>
          </a:p>
        </p:txBody>
      </p:sp>
    </p:spTree>
    <p:extLst>
      <p:ext uri="{BB962C8B-B14F-4D97-AF65-F5344CB8AC3E}">
        <p14:creationId xmlns:p14="http://schemas.microsoft.com/office/powerpoint/2010/main" val="15762561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F13099-EFCA-4C45-A2DA-C5A26B422D21}"/>
              </a:ext>
            </a:extLst>
          </p:cNvPr>
          <p:cNvSpPr/>
          <p:nvPr/>
        </p:nvSpPr>
        <p:spPr>
          <a:xfrm>
            <a:off x="2149097" y="212577"/>
            <a:ext cx="7041397" cy="1477328"/>
          </a:xfrm>
          <a:prstGeom prst="rect">
            <a:avLst/>
          </a:prstGeom>
          <a:ln>
            <a:solidFill>
              <a:schemeClr val="bg1">
                <a:lumMod val="65000"/>
              </a:schemeClr>
            </a:solidFill>
          </a:ln>
        </p:spPr>
        <p:txBody>
          <a:bodyPr wrap="square">
            <a:spAutoFit/>
          </a:bodyPr>
          <a:lstStyle/>
          <a:p>
            <a:r>
              <a:rPr lang="en-US"/>
              <a:t>Year,Make,Model,Description,Price</a:t>
            </a:r>
            <a:br>
              <a:rPr lang="en-US"/>
            </a:br>
            <a:r>
              <a:rPr lang="en-US"/>
              <a:t>1997,Ford,E350,"ac, abs, moon",2999.99</a:t>
            </a:r>
            <a:br>
              <a:rPr lang="en-US"/>
            </a:br>
            <a:r>
              <a:rPr lang="en-US"/>
              <a:t>1999,Chevy,Venture Extended Edition,,4900.00</a:t>
            </a:r>
            <a:br>
              <a:rPr lang="en-US"/>
            </a:br>
            <a:r>
              <a:rPr lang="en-US"/>
              <a:t>1999,Chevy,Venture Extended Edition,Very Large,5000.00</a:t>
            </a:r>
            <a:br>
              <a:rPr lang="en-US"/>
            </a:br>
            <a:r>
              <a:rPr lang="en-US"/>
              <a:t>1996,Jeep,Grand Cherokee,"MUST SELL! air, moon roof, loaded",4799.00</a:t>
            </a:r>
          </a:p>
        </p:txBody>
      </p:sp>
      <p:sp>
        <p:nvSpPr>
          <p:cNvPr id="6" name="Rectangle 5">
            <a:extLst>
              <a:ext uri="{FF2B5EF4-FFF2-40B4-BE49-F238E27FC236}">
                <a16:creationId xmlns:a16="http://schemas.microsoft.com/office/drawing/2014/main" id="{00E1434F-1715-4AFF-9C7F-D6968C78F2DE}"/>
              </a:ext>
            </a:extLst>
          </p:cNvPr>
          <p:cNvSpPr/>
          <p:nvPr/>
        </p:nvSpPr>
        <p:spPr>
          <a:xfrm>
            <a:off x="4484177" y="2484866"/>
            <a:ext cx="161182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7" name="Rectangle: Folded Corner 6">
            <a:extLst>
              <a:ext uri="{FF2B5EF4-FFF2-40B4-BE49-F238E27FC236}">
                <a16:creationId xmlns:a16="http://schemas.microsoft.com/office/drawing/2014/main" id="{E93D19F7-83A4-4F7B-8CE9-4DDE944F0F37}"/>
              </a:ext>
            </a:extLst>
          </p:cNvPr>
          <p:cNvSpPr/>
          <p:nvPr/>
        </p:nvSpPr>
        <p:spPr>
          <a:xfrm>
            <a:off x="873073" y="2296797"/>
            <a:ext cx="1363850" cy="112639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CSV</a:t>
            </a:r>
          </a:p>
          <a:p>
            <a:pPr algn="ctr"/>
            <a:r>
              <a:rPr lang="en-US">
                <a:solidFill>
                  <a:schemeClr val="tx1"/>
                </a:solidFill>
              </a:rPr>
              <a:t>DFDL</a:t>
            </a:r>
          </a:p>
          <a:p>
            <a:pPr algn="ctr"/>
            <a:r>
              <a:rPr lang="en-US">
                <a:solidFill>
                  <a:schemeClr val="tx1"/>
                </a:solidFill>
              </a:rPr>
              <a:t>schema</a:t>
            </a:r>
          </a:p>
        </p:txBody>
      </p:sp>
      <p:cxnSp>
        <p:nvCxnSpPr>
          <p:cNvPr id="8" name="Straight Arrow Connector 7">
            <a:extLst>
              <a:ext uri="{FF2B5EF4-FFF2-40B4-BE49-F238E27FC236}">
                <a16:creationId xmlns:a16="http://schemas.microsoft.com/office/drawing/2014/main" id="{23DEA1E3-58E4-4987-8574-91051854D37D}"/>
              </a:ext>
            </a:extLst>
          </p:cNvPr>
          <p:cNvCxnSpPr>
            <a:stCxn id="7" idx="3"/>
            <a:endCxn id="6" idx="1"/>
          </p:cNvCxnSpPr>
          <p:nvPr/>
        </p:nvCxnSpPr>
        <p:spPr>
          <a:xfrm>
            <a:off x="2236923" y="2859992"/>
            <a:ext cx="224725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62D67D-6787-4F64-B266-77344F8468B9}"/>
              </a:ext>
            </a:extLst>
          </p:cNvPr>
          <p:cNvCxnSpPr>
            <a:cxnSpLocks/>
            <a:endCxn id="6" idx="0"/>
          </p:cNvCxnSpPr>
          <p:nvPr/>
        </p:nvCxnSpPr>
        <p:spPr>
          <a:xfrm>
            <a:off x="5284925" y="1682070"/>
            <a:ext cx="0" cy="802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6EA7C1C-73B9-4799-8ACD-081F7080BFBB}"/>
              </a:ext>
            </a:extLst>
          </p:cNvPr>
          <p:cNvSpPr txBox="1"/>
          <p:nvPr/>
        </p:nvSpPr>
        <p:spPr>
          <a:xfrm>
            <a:off x="3135826" y="2484866"/>
            <a:ext cx="698461" cy="369332"/>
          </a:xfrm>
          <a:prstGeom prst="rect">
            <a:avLst/>
          </a:prstGeom>
          <a:noFill/>
        </p:spPr>
        <p:txBody>
          <a:bodyPr wrap="none" rtlCol="0">
            <a:spAutoFit/>
          </a:bodyPr>
          <a:lstStyle/>
          <a:p>
            <a:r>
              <a:rPr lang="en-US" i="1"/>
              <a:t>parse</a:t>
            </a:r>
          </a:p>
        </p:txBody>
      </p:sp>
      <p:sp>
        <p:nvSpPr>
          <p:cNvPr id="11" name="Rectangle 10">
            <a:extLst>
              <a:ext uri="{FF2B5EF4-FFF2-40B4-BE49-F238E27FC236}">
                <a16:creationId xmlns:a16="http://schemas.microsoft.com/office/drawing/2014/main" id="{954CB1C1-1E20-4888-AB66-AB5AB67FB4D3}"/>
              </a:ext>
            </a:extLst>
          </p:cNvPr>
          <p:cNvSpPr/>
          <p:nvPr/>
        </p:nvSpPr>
        <p:spPr>
          <a:xfrm>
            <a:off x="7412426" y="2083468"/>
            <a:ext cx="3007605" cy="4647426"/>
          </a:xfrm>
          <a:prstGeom prst="rect">
            <a:avLst/>
          </a:prstGeom>
          <a:ln>
            <a:solidFill>
              <a:schemeClr val="bg1">
                <a:lumMod val="65000"/>
              </a:schemeClr>
            </a:solidFill>
          </a:ln>
        </p:spPr>
        <p:txBody>
          <a:bodyPr wrap="square">
            <a:spAutoFit/>
          </a:bodyPr>
          <a:lstStyle/>
          <a:p>
            <a:r>
              <a:rPr lang="en-US" sz="800">
                <a:solidFill>
                  <a:srgbClr val="000096"/>
                </a:solidFill>
                <a:highlight>
                  <a:srgbClr val="FFFFFF"/>
                </a:highlight>
              </a:rPr>
              <a:t>&lt;CSV&gt;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&lt;header&gt;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&lt;year&gt;</a:t>
            </a:r>
            <a:r>
              <a:rPr lang="en-US" sz="800">
                <a:solidFill>
                  <a:srgbClr val="000000"/>
                </a:solidFill>
                <a:highlight>
                  <a:srgbClr val="FFFFFF"/>
                </a:highlight>
              </a:rPr>
              <a:t>Year</a:t>
            </a:r>
            <a:r>
              <a:rPr lang="en-US" sz="800">
                <a:solidFill>
                  <a:srgbClr val="000096"/>
                </a:solidFill>
                <a:highlight>
                  <a:srgbClr val="FFFFFF"/>
                </a:highlight>
              </a:rPr>
              <a:t>&lt;/year&gt;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&lt;make&gt;</a:t>
            </a:r>
            <a:r>
              <a:rPr lang="en-US" sz="800">
                <a:solidFill>
                  <a:srgbClr val="000000"/>
                </a:solidFill>
                <a:highlight>
                  <a:srgbClr val="FFFFFF"/>
                </a:highlight>
              </a:rPr>
              <a:t>Make</a:t>
            </a:r>
            <a:r>
              <a:rPr lang="en-US" sz="800">
                <a:solidFill>
                  <a:srgbClr val="000096"/>
                </a:solidFill>
                <a:highlight>
                  <a:srgbClr val="FFFFFF"/>
                </a:highlight>
              </a:rPr>
              <a:t>&lt;/make&gt;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&lt;model&gt;</a:t>
            </a:r>
            <a:r>
              <a:rPr lang="en-US" sz="800">
                <a:solidFill>
                  <a:srgbClr val="000000"/>
                </a:solidFill>
                <a:highlight>
                  <a:srgbClr val="FFFFFF"/>
                </a:highlight>
              </a:rPr>
              <a:t>Model</a:t>
            </a:r>
            <a:r>
              <a:rPr lang="en-US" sz="800">
                <a:solidFill>
                  <a:srgbClr val="000096"/>
                </a:solidFill>
                <a:highlight>
                  <a:srgbClr val="FFFFFF"/>
                </a:highlight>
              </a:rPr>
              <a:t>&lt;/model&gt;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&lt;description&gt;</a:t>
            </a:r>
            <a:r>
              <a:rPr lang="en-US" sz="800">
                <a:solidFill>
                  <a:srgbClr val="000000"/>
                </a:solidFill>
                <a:highlight>
                  <a:srgbClr val="FFFFFF"/>
                </a:highlight>
              </a:rPr>
              <a:t>Description</a:t>
            </a:r>
            <a:r>
              <a:rPr lang="en-US" sz="800">
                <a:solidFill>
                  <a:srgbClr val="000096"/>
                </a:solidFill>
                <a:highlight>
                  <a:srgbClr val="FFFFFF"/>
                </a:highlight>
              </a:rPr>
              <a:t>&lt;/description&gt;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&lt;price&gt;</a:t>
            </a:r>
            <a:r>
              <a:rPr lang="en-US" sz="800">
                <a:solidFill>
                  <a:srgbClr val="000000"/>
                </a:solidFill>
                <a:highlight>
                  <a:srgbClr val="FFFFFF"/>
                </a:highlight>
              </a:rPr>
              <a:t>Price</a:t>
            </a:r>
            <a:r>
              <a:rPr lang="en-US" sz="800">
                <a:solidFill>
                  <a:srgbClr val="000096"/>
                </a:solidFill>
                <a:highlight>
                  <a:srgbClr val="FFFFFF"/>
                </a:highlight>
              </a:rPr>
              <a:t>&lt;/price&gt;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&lt;/header&gt;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&lt;year&gt;</a:t>
            </a:r>
            <a:r>
              <a:rPr lang="en-US" sz="800">
                <a:solidFill>
                  <a:srgbClr val="000000"/>
                </a:solidFill>
                <a:highlight>
                  <a:srgbClr val="FFFFFF"/>
                </a:highlight>
              </a:rPr>
              <a:t>1997</a:t>
            </a:r>
            <a:r>
              <a:rPr lang="en-US" sz="800">
                <a:solidFill>
                  <a:srgbClr val="000096"/>
                </a:solidFill>
                <a:highlight>
                  <a:srgbClr val="FFFFFF"/>
                </a:highlight>
              </a:rPr>
              <a:t>&lt;/year&gt;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&lt;make&gt;</a:t>
            </a:r>
            <a:r>
              <a:rPr lang="en-US" sz="800">
                <a:solidFill>
                  <a:srgbClr val="000000"/>
                </a:solidFill>
                <a:highlight>
                  <a:srgbClr val="FFFFFF"/>
                </a:highlight>
              </a:rPr>
              <a:t>Ford</a:t>
            </a:r>
            <a:r>
              <a:rPr lang="en-US" sz="800">
                <a:solidFill>
                  <a:srgbClr val="000096"/>
                </a:solidFill>
                <a:highlight>
                  <a:srgbClr val="FFFFFF"/>
                </a:highlight>
              </a:rPr>
              <a:t>&lt;/make&gt;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&lt;model&gt;</a:t>
            </a:r>
            <a:r>
              <a:rPr lang="en-US" sz="800">
                <a:solidFill>
                  <a:srgbClr val="000000"/>
                </a:solidFill>
                <a:highlight>
                  <a:srgbClr val="FFFFFF"/>
                </a:highlight>
              </a:rPr>
              <a:t>E350</a:t>
            </a:r>
            <a:r>
              <a:rPr lang="en-US" sz="800">
                <a:solidFill>
                  <a:srgbClr val="000096"/>
                </a:solidFill>
                <a:highlight>
                  <a:srgbClr val="FFFFFF"/>
                </a:highlight>
              </a:rPr>
              <a:t>&lt;/model&gt;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&lt;description&gt;</a:t>
            </a:r>
            <a:r>
              <a:rPr lang="en-US" sz="800">
                <a:solidFill>
                  <a:srgbClr val="000000"/>
                </a:solidFill>
                <a:highlight>
                  <a:srgbClr val="FFFFFF"/>
                </a:highlight>
              </a:rPr>
              <a:t>ac, abs, moon</a:t>
            </a:r>
            <a:r>
              <a:rPr lang="en-US" sz="800">
                <a:solidFill>
                  <a:srgbClr val="000096"/>
                </a:solidFill>
                <a:highlight>
                  <a:srgbClr val="FFFFFF"/>
                </a:highlight>
              </a:rPr>
              <a:t>&lt;/description&gt;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&lt;price&gt;</a:t>
            </a:r>
            <a:r>
              <a:rPr lang="en-US" sz="800">
                <a:solidFill>
                  <a:srgbClr val="000000"/>
                </a:solidFill>
                <a:highlight>
                  <a:srgbClr val="FFFFFF"/>
                </a:highlight>
              </a:rPr>
              <a:t>2999.99</a:t>
            </a:r>
            <a:r>
              <a:rPr lang="en-US" sz="800">
                <a:solidFill>
                  <a:srgbClr val="000096"/>
                </a:solidFill>
                <a:highlight>
                  <a:srgbClr val="FFFFFF"/>
                </a:highlight>
              </a:rPr>
              <a:t>&lt;/price&gt;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&lt;year&gt;</a:t>
            </a:r>
            <a:r>
              <a:rPr lang="en-US" sz="800">
                <a:solidFill>
                  <a:srgbClr val="000000"/>
                </a:solidFill>
                <a:highlight>
                  <a:srgbClr val="FFFFFF"/>
                </a:highlight>
              </a:rPr>
              <a:t>1999</a:t>
            </a:r>
            <a:r>
              <a:rPr lang="en-US" sz="800">
                <a:solidFill>
                  <a:srgbClr val="000096"/>
                </a:solidFill>
                <a:highlight>
                  <a:srgbClr val="FFFFFF"/>
                </a:highlight>
              </a:rPr>
              <a:t>&lt;/year&gt;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&lt;make&gt;</a:t>
            </a:r>
            <a:r>
              <a:rPr lang="en-US" sz="800">
                <a:solidFill>
                  <a:srgbClr val="000000"/>
                </a:solidFill>
                <a:highlight>
                  <a:srgbClr val="FFFFFF"/>
                </a:highlight>
              </a:rPr>
              <a:t>Chevy</a:t>
            </a:r>
            <a:r>
              <a:rPr lang="en-US" sz="800">
                <a:solidFill>
                  <a:srgbClr val="000096"/>
                </a:solidFill>
                <a:highlight>
                  <a:srgbClr val="FFFFFF"/>
                </a:highlight>
              </a:rPr>
              <a:t>&lt;/make&gt;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&lt;model&gt;</a:t>
            </a:r>
            <a:r>
              <a:rPr lang="en-US" sz="800">
                <a:solidFill>
                  <a:srgbClr val="000000"/>
                </a:solidFill>
                <a:highlight>
                  <a:srgbClr val="FFFFFF"/>
                </a:highlight>
              </a:rPr>
              <a:t>Venture Extended Edition</a:t>
            </a:r>
            <a:r>
              <a:rPr lang="en-US" sz="800">
                <a:solidFill>
                  <a:srgbClr val="000096"/>
                </a:solidFill>
                <a:highlight>
                  <a:srgbClr val="FFFFFF"/>
                </a:highlight>
              </a:rPr>
              <a:t>&lt;/model&gt;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&lt;description&gt;&lt;/description&gt;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&lt;price&gt;</a:t>
            </a:r>
            <a:r>
              <a:rPr lang="en-US" sz="800">
                <a:solidFill>
                  <a:srgbClr val="000000"/>
                </a:solidFill>
                <a:highlight>
                  <a:srgbClr val="FFFFFF"/>
                </a:highlight>
              </a:rPr>
              <a:t>4900</a:t>
            </a:r>
            <a:r>
              <a:rPr lang="en-US" sz="800">
                <a:solidFill>
                  <a:srgbClr val="000096"/>
                </a:solidFill>
                <a:highlight>
                  <a:srgbClr val="FFFFFF"/>
                </a:highlight>
              </a:rPr>
              <a:t>&lt;/price&gt;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&lt;year&gt;</a:t>
            </a:r>
            <a:r>
              <a:rPr lang="en-US" sz="800">
                <a:solidFill>
                  <a:srgbClr val="000000"/>
                </a:solidFill>
                <a:highlight>
                  <a:srgbClr val="FFFFFF"/>
                </a:highlight>
              </a:rPr>
              <a:t>1999</a:t>
            </a:r>
            <a:r>
              <a:rPr lang="en-US" sz="800">
                <a:solidFill>
                  <a:srgbClr val="000096"/>
                </a:solidFill>
                <a:highlight>
                  <a:srgbClr val="FFFFFF"/>
                </a:highlight>
              </a:rPr>
              <a:t>&lt;/year&gt;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&lt;make&gt;</a:t>
            </a:r>
            <a:r>
              <a:rPr lang="en-US" sz="800">
                <a:solidFill>
                  <a:srgbClr val="000000"/>
                </a:solidFill>
                <a:highlight>
                  <a:srgbClr val="FFFFFF"/>
                </a:highlight>
              </a:rPr>
              <a:t>Chevy</a:t>
            </a:r>
            <a:r>
              <a:rPr lang="en-US" sz="800">
                <a:solidFill>
                  <a:srgbClr val="000096"/>
                </a:solidFill>
                <a:highlight>
                  <a:srgbClr val="FFFFFF"/>
                </a:highlight>
              </a:rPr>
              <a:t>&lt;/make&gt;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&lt;model&gt;</a:t>
            </a:r>
            <a:r>
              <a:rPr lang="en-US" sz="800">
                <a:solidFill>
                  <a:srgbClr val="000000"/>
                </a:solidFill>
                <a:highlight>
                  <a:srgbClr val="FFFFFF"/>
                </a:highlight>
              </a:rPr>
              <a:t>Venture Extended Edition</a:t>
            </a:r>
            <a:r>
              <a:rPr lang="en-US" sz="800">
                <a:solidFill>
                  <a:srgbClr val="000096"/>
                </a:solidFill>
                <a:highlight>
                  <a:srgbClr val="FFFFFF"/>
                </a:highlight>
              </a:rPr>
              <a:t>&lt;/model&gt;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&lt;description&gt;</a:t>
            </a:r>
            <a:r>
              <a:rPr lang="en-US" sz="800">
                <a:solidFill>
                  <a:srgbClr val="000000"/>
                </a:solidFill>
                <a:highlight>
                  <a:srgbClr val="FFFFFF"/>
                </a:highlight>
              </a:rPr>
              <a:t>Very Large</a:t>
            </a:r>
            <a:r>
              <a:rPr lang="en-US" sz="800">
                <a:solidFill>
                  <a:srgbClr val="000096"/>
                </a:solidFill>
                <a:highlight>
                  <a:srgbClr val="FFFFFF"/>
                </a:highlight>
              </a:rPr>
              <a:t>&lt;/description&gt;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&lt;price&gt;</a:t>
            </a:r>
            <a:r>
              <a:rPr lang="en-US" sz="800">
                <a:solidFill>
                  <a:srgbClr val="000000"/>
                </a:solidFill>
                <a:highlight>
                  <a:srgbClr val="FFFFFF"/>
                </a:highlight>
              </a:rPr>
              <a:t>5000</a:t>
            </a:r>
            <a:r>
              <a:rPr lang="en-US" sz="800">
                <a:solidFill>
                  <a:srgbClr val="000096"/>
                </a:solidFill>
                <a:highlight>
                  <a:srgbClr val="FFFFFF"/>
                </a:highlight>
              </a:rPr>
              <a:t>&lt;/price&gt;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&lt;year&gt;</a:t>
            </a:r>
            <a:r>
              <a:rPr lang="en-US" sz="800">
                <a:solidFill>
                  <a:srgbClr val="000000"/>
                </a:solidFill>
                <a:highlight>
                  <a:srgbClr val="FFFFFF"/>
                </a:highlight>
              </a:rPr>
              <a:t>1996</a:t>
            </a:r>
            <a:r>
              <a:rPr lang="en-US" sz="800">
                <a:solidFill>
                  <a:srgbClr val="000096"/>
                </a:solidFill>
                <a:highlight>
                  <a:srgbClr val="FFFFFF"/>
                </a:highlight>
              </a:rPr>
              <a:t>&lt;/year&gt;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&lt;make&gt;</a:t>
            </a:r>
            <a:r>
              <a:rPr lang="en-US" sz="800">
                <a:solidFill>
                  <a:srgbClr val="000000"/>
                </a:solidFill>
                <a:highlight>
                  <a:srgbClr val="FFFFFF"/>
                </a:highlight>
              </a:rPr>
              <a:t>Jeep</a:t>
            </a:r>
            <a:r>
              <a:rPr lang="en-US" sz="800">
                <a:solidFill>
                  <a:srgbClr val="000096"/>
                </a:solidFill>
                <a:highlight>
                  <a:srgbClr val="FFFFFF"/>
                </a:highlight>
              </a:rPr>
              <a:t>&lt;/make&gt;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&lt;model&gt;</a:t>
            </a:r>
            <a:r>
              <a:rPr lang="en-US" sz="800">
                <a:solidFill>
                  <a:srgbClr val="000000"/>
                </a:solidFill>
                <a:highlight>
                  <a:srgbClr val="FFFFFF"/>
                </a:highlight>
              </a:rPr>
              <a:t>Grand Cherokee</a:t>
            </a:r>
            <a:r>
              <a:rPr lang="en-US" sz="800">
                <a:solidFill>
                  <a:srgbClr val="000096"/>
                </a:solidFill>
                <a:highlight>
                  <a:srgbClr val="FFFFFF"/>
                </a:highlight>
              </a:rPr>
              <a:t>&lt;/model&gt;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&lt;description&gt;</a:t>
            </a:r>
            <a:r>
              <a:rPr lang="en-US" sz="800">
                <a:solidFill>
                  <a:srgbClr val="000000"/>
                </a:solidFill>
                <a:highlight>
                  <a:srgbClr val="FFFFFF"/>
                </a:highlight>
              </a:rPr>
              <a:t>MUST SELL! air, moon roof, loaded</a:t>
            </a:r>
            <a:r>
              <a:rPr lang="en-US" sz="800">
                <a:solidFill>
                  <a:srgbClr val="000096"/>
                </a:solidFill>
                <a:highlight>
                  <a:srgbClr val="FFFFFF"/>
                </a:highlight>
              </a:rPr>
              <a:t>&lt;/description&gt;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&lt;price&gt;</a:t>
            </a:r>
            <a:r>
              <a:rPr lang="en-US" sz="800">
                <a:solidFill>
                  <a:srgbClr val="000000"/>
                </a:solidFill>
                <a:highlight>
                  <a:srgbClr val="FFFFFF"/>
                </a:highlight>
              </a:rPr>
              <a:t>4799</a:t>
            </a:r>
            <a:r>
              <a:rPr lang="en-US" sz="800">
                <a:solidFill>
                  <a:srgbClr val="000096"/>
                </a:solidFill>
                <a:highlight>
                  <a:srgbClr val="FFFFFF"/>
                </a:highlight>
              </a:rPr>
              <a:t>&lt;/price&gt;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96"/>
                </a:solidFill>
                <a:highlight>
                  <a:srgbClr val="FFFFFF"/>
                </a:highlight>
              </a:rPr>
              <a:t>&lt;/CSV&gt;</a:t>
            </a:r>
            <a:endParaRPr lang="en-US" sz="800">
              <a:solidFill>
                <a:srgbClr val="000000"/>
              </a:solidFill>
              <a:highlight>
                <a:srgbClr val="FFFFFF"/>
              </a:highlight>
            </a:endParaRPr>
          </a:p>
        </p:txBody>
      </p:sp>
      <p:cxnSp>
        <p:nvCxnSpPr>
          <p:cNvPr id="13" name="Straight Connector 12">
            <a:extLst>
              <a:ext uri="{FF2B5EF4-FFF2-40B4-BE49-F238E27FC236}">
                <a16:creationId xmlns:a16="http://schemas.microsoft.com/office/drawing/2014/main" id="{B9418547-ED41-4096-AC47-E0FD720FAA12}"/>
              </a:ext>
            </a:extLst>
          </p:cNvPr>
          <p:cNvCxnSpPr>
            <a:stCxn id="6" idx="2"/>
          </p:cNvCxnSpPr>
          <p:nvPr/>
        </p:nvCxnSpPr>
        <p:spPr>
          <a:xfrm flipH="1">
            <a:off x="5284925" y="3235119"/>
            <a:ext cx="0" cy="59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2295BA-41C8-4F09-A4AC-952464D2AE7A}"/>
              </a:ext>
            </a:extLst>
          </p:cNvPr>
          <p:cNvCxnSpPr>
            <a:endCxn id="11" idx="1"/>
          </p:cNvCxnSpPr>
          <p:nvPr/>
        </p:nvCxnSpPr>
        <p:spPr>
          <a:xfrm>
            <a:off x="5284925" y="3828081"/>
            <a:ext cx="2127501" cy="579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586329-0984-4DEB-A6F8-9BCBDEB9B999}"/>
              </a:ext>
            </a:extLst>
          </p:cNvPr>
          <p:cNvSpPr/>
          <p:nvPr/>
        </p:nvSpPr>
        <p:spPr>
          <a:xfrm>
            <a:off x="204179" y="281403"/>
            <a:ext cx="1367618" cy="369332"/>
          </a:xfrm>
          <a:prstGeom prst="rect">
            <a:avLst/>
          </a:prstGeom>
        </p:spPr>
        <p:txBody>
          <a:bodyPr wrap="none">
            <a:spAutoFit/>
          </a:bodyPr>
          <a:lstStyle/>
          <a:p>
            <a:r>
              <a:rPr lang="en-US" b="1"/>
              <a:t>Lab 3 (cont.)</a:t>
            </a:r>
          </a:p>
        </p:txBody>
      </p:sp>
      <p:sp>
        <p:nvSpPr>
          <p:cNvPr id="14" name="Footer Placeholder 3">
            <a:extLst>
              <a:ext uri="{FF2B5EF4-FFF2-40B4-BE49-F238E27FC236}">
                <a16:creationId xmlns:a16="http://schemas.microsoft.com/office/drawing/2014/main" id="{846A74B5-7162-4C4F-AFC3-6EBEE85B0A3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068466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C89C-747C-4446-AB47-A5852059A627}"/>
              </a:ext>
            </a:extLst>
          </p:cNvPr>
          <p:cNvSpPr>
            <a:spLocks noGrp="1"/>
          </p:cNvSpPr>
          <p:nvPr>
            <p:ph type="title"/>
          </p:nvPr>
        </p:nvSpPr>
        <p:spPr/>
        <p:txBody>
          <a:bodyPr/>
          <a:lstStyle/>
          <a:p>
            <a:r>
              <a:rPr lang="en-US"/>
              <a:t>I created a skeletal DFDL schema for you</a:t>
            </a:r>
          </a:p>
        </p:txBody>
      </p:sp>
      <p:pic>
        <p:nvPicPr>
          <p:cNvPr id="4" name="Picture 3">
            <a:extLst>
              <a:ext uri="{FF2B5EF4-FFF2-40B4-BE49-F238E27FC236}">
                <a16:creationId xmlns:a16="http://schemas.microsoft.com/office/drawing/2014/main" id="{EE5C0531-B828-4B9C-A292-FC1EB338253D}"/>
              </a:ext>
            </a:extLst>
          </p:cNvPr>
          <p:cNvPicPr>
            <a:picLocks noChangeAspect="1"/>
          </p:cNvPicPr>
          <p:nvPr/>
        </p:nvPicPr>
        <p:blipFill rotWithShape="1">
          <a:blip r:embed="rId2"/>
          <a:srcRect l="35922" t="37641" r="42294" b="22420"/>
          <a:stretch/>
        </p:blipFill>
        <p:spPr>
          <a:xfrm>
            <a:off x="2216256" y="1796716"/>
            <a:ext cx="3177153" cy="3978929"/>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086F587B-F492-48A2-A402-96D6660603F9}"/>
              </a:ext>
            </a:extLst>
          </p:cNvPr>
          <p:cNvCxnSpPr/>
          <p:nvPr/>
        </p:nvCxnSpPr>
        <p:spPr>
          <a:xfrm flipH="1">
            <a:off x="4045734" y="4184543"/>
            <a:ext cx="20502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4BEE263-1092-4841-83EB-ADD882B754EA}"/>
              </a:ext>
            </a:extLst>
          </p:cNvPr>
          <p:cNvSpPr txBox="1"/>
          <p:nvPr/>
        </p:nvSpPr>
        <p:spPr>
          <a:xfrm>
            <a:off x="6096000" y="3584378"/>
            <a:ext cx="3177153" cy="1200329"/>
          </a:xfrm>
          <a:prstGeom prst="rect">
            <a:avLst/>
          </a:prstGeom>
          <a:solidFill>
            <a:schemeClr val="bg1">
              <a:lumMod val="95000"/>
            </a:schemeClr>
          </a:solidFill>
          <a:ln>
            <a:solidFill>
              <a:schemeClr val="tx1"/>
            </a:solidFill>
          </a:ln>
        </p:spPr>
        <p:txBody>
          <a:bodyPr wrap="square" rtlCol="0">
            <a:spAutoFit/>
          </a:bodyPr>
          <a:lstStyle/>
          <a:p>
            <a:r>
              <a:rPr lang="en-US"/>
              <a:t>This is a skeletal DFDL schema. Open it up and replace FILL THIS IN with the appropriate element declarations.</a:t>
            </a:r>
          </a:p>
        </p:txBody>
      </p:sp>
      <p:sp>
        <p:nvSpPr>
          <p:cNvPr id="8" name="Footer Placeholder 3">
            <a:extLst>
              <a:ext uri="{FF2B5EF4-FFF2-40B4-BE49-F238E27FC236}">
                <a16:creationId xmlns:a16="http://schemas.microsoft.com/office/drawing/2014/main" id="{D4D8A8F4-8041-4D1C-BAA4-C70B3D6529D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4935611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Lab03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3588D4A4-6AF8-4091-B199-716617A1CB0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7723D67B-8386-42E0-9A6E-E2BF256A0ECD}"/>
              </a:ext>
            </a:extLst>
          </p:cNvPr>
          <p:cNvSpPr txBox="1"/>
          <p:nvPr/>
        </p:nvSpPr>
        <p:spPr>
          <a:xfrm>
            <a:off x="2372609" y="4952395"/>
            <a:ext cx="7446782" cy="369332"/>
          </a:xfrm>
          <a:prstGeom prst="rect">
            <a:avLst/>
          </a:prstGeom>
          <a:noFill/>
        </p:spPr>
        <p:txBody>
          <a:bodyPr wrap="none" rtlCol="0">
            <a:spAutoFit/>
          </a:bodyPr>
          <a:lstStyle/>
          <a:p>
            <a:r>
              <a:rPr lang="en-US"/>
              <a:t>When you are done, look at my answer slides in DFDL-part1-lab-answers.pptx</a:t>
            </a:r>
          </a:p>
        </p:txBody>
      </p:sp>
    </p:spTree>
    <p:extLst>
      <p:ext uri="{BB962C8B-B14F-4D97-AF65-F5344CB8AC3E}">
        <p14:creationId xmlns:p14="http://schemas.microsoft.com/office/powerpoint/2010/main" val="33934656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74BA4-3528-4194-B74D-67AB73900AF0}"/>
              </a:ext>
            </a:extLst>
          </p:cNvPr>
          <p:cNvSpPr>
            <a:spLocks noGrp="1"/>
          </p:cNvSpPr>
          <p:nvPr>
            <p:ph type="title"/>
          </p:nvPr>
        </p:nvSpPr>
        <p:spPr/>
        <p:txBody>
          <a:bodyPr/>
          <a:lstStyle/>
          <a:p>
            <a:r>
              <a:rPr lang="en-US"/>
              <a:t>In-scope delimiters</a:t>
            </a:r>
          </a:p>
        </p:txBody>
      </p:sp>
      <p:sp>
        <p:nvSpPr>
          <p:cNvPr id="4" name="Content Placeholder 3">
            <a:extLst>
              <a:ext uri="{FF2B5EF4-FFF2-40B4-BE49-F238E27FC236}">
                <a16:creationId xmlns:a16="http://schemas.microsoft.com/office/drawing/2014/main" id="{E5047CE9-913D-4FB8-8E83-7FA58955F0B5}"/>
              </a:ext>
            </a:extLst>
          </p:cNvPr>
          <p:cNvSpPr>
            <a:spLocks noGrp="1"/>
          </p:cNvSpPr>
          <p:nvPr>
            <p:ph idx="1"/>
          </p:nvPr>
        </p:nvSpPr>
        <p:spPr>
          <a:xfrm>
            <a:off x="616449" y="1371602"/>
            <a:ext cx="11236720" cy="1139124"/>
          </a:xfrm>
        </p:spPr>
        <p:txBody>
          <a:bodyPr/>
          <a:lstStyle/>
          <a:p>
            <a:pPr>
              <a:lnSpc>
                <a:spcPts val="3000"/>
              </a:lnSpc>
              <a:spcAft>
                <a:spcPts val="1200"/>
              </a:spcAft>
            </a:pPr>
            <a:r>
              <a:rPr lang="en-US"/>
              <a:t>The field element in the below schema “sees” two delimiters: comma and newline. They are the in-scope delimiters.</a:t>
            </a:r>
          </a:p>
        </p:txBody>
      </p:sp>
      <p:sp>
        <p:nvSpPr>
          <p:cNvPr id="2" name="Footer Placeholder 1">
            <a:extLst>
              <a:ext uri="{FF2B5EF4-FFF2-40B4-BE49-F238E27FC236}">
                <a16:creationId xmlns:a16="http://schemas.microsoft.com/office/drawing/2014/main" id="{D17D2452-CD77-4B0D-8076-4939F40C632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7EE5D870-5AF8-49C3-A733-B9A693C669B2}"/>
              </a:ext>
            </a:extLst>
          </p:cNvPr>
          <p:cNvSpPr/>
          <p:nvPr/>
        </p:nvSpPr>
        <p:spPr>
          <a:xfrm>
            <a:off x="1592451" y="2362116"/>
            <a:ext cx="6560949" cy="3970318"/>
          </a:xfrm>
          <a:prstGeom prst="rect">
            <a:avLst/>
          </a:prstGeom>
          <a:ln>
            <a:solidFill>
              <a:schemeClr val="tx1"/>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a:t>
            </a:r>
            <a:r>
              <a:rPr lang="en-US" sz="1400">
                <a:solidFill>
                  <a:srgbClr val="F5844C"/>
                </a:solidFill>
                <a:highlight>
                  <a:srgbClr val="FFFF00"/>
                </a:highlight>
              </a:rPr>
              <a:t>dfdl:separator</a:t>
            </a:r>
            <a:r>
              <a:rPr lang="en-US" sz="1400">
                <a:solidFill>
                  <a:srgbClr val="FF8040"/>
                </a:solidFill>
                <a:highlight>
                  <a:srgbClr val="FFFF00"/>
                </a:highlight>
              </a:rPr>
              <a:t>=</a:t>
            </a:r>
            <a:r>
              <a:rPr lang="en-US" sz="1400">
                <a:solidFill>
                  <a:srgbClr val="993300"/>
                </a:solidFill>
                <a:highlight>
                  <a:srgbClr val="FFFF00"/>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"record"</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a:t>
            </a:r>
            <a:r>
              <a:rPr lang="en-US" sz="1400">
                <a:solidFill>
                  <a:srgbClr val="F5844C"/>
                </a:solidFill>
                <a:highlight>
                  <a:srgbClr val="FFFF00"/>
                </a:highlight>
              </a:rPr>
              <a:t>dfdl:separator</a:t>
            </a:r>
            <a:r>
              <a:rPr lang="en-US" sz="1400">
                <a:solidFill>
                  <a:srgbClr val="FF8040"/>
                </a:solidFill>
                <a:highlight>
                  <a:srgbClr val="FFFF00"/>
                </a:highlight>
              </a:rPr>
              <a:t>=</a:t>
            </a:r>
            <a:r>
              <a:rPr lang="en-US" sz="1400">
                <a:solidFill>
                  <a:srgbClr val="993300"/>
                </a:solidFill>
                <a:highlight>
                  <a:srgbClr val="FFFF00"/>
                </a:highlight>
              </a:rPr>
              <a:t>","</a:t>
            </a:r>
            <a:r>
              <a:rPr lang="en-US" sz="1400">
                <a:solidFill>
                  <a:srgbClr val="F5844C"/>
                </a:solidFill>
                <a:highlight>
                  <a:srgbClr val="FFFF00"/>
                </a:highlight>
              </a:rPr>
              <a:t> </a:t>
            </a:r>
            <a:r>
              <a:rPr lang="en-US" sz="1400">
                <a:solidFill>
                  <a:srgbClr val="F5844C"/>
                </a:solidFill>
                <a:highlight>
                  <a:srgbClr val="FFFFFF"/>
                </a:highlight>
              </a:rPr>
              <a:t>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a:t>
            </a:r>
            <a:r>
              <a:rPr lang="en-US" sz="1400">
                <a:solidFill>
                  <a:srgbClr val="F5844C"/>
                </a:solidFill>
              </a:rPr>
              <a:t>name</a:t>
            </a:r>
            <a:r>
              <a:rPr lang="en-US" sz="1400">
                <a:solidFill>
                  <a:srgbClr val="FF8040"/>
                </a:solidFill>
              </a:rPr>
              <a:t>=</a:t>
            </a:r>
            <a:r>
              <a:rPr lang="en-US" sz="1400">
                <a:solidFill>
                  <a:srgbClr val="993300"/>
                </a:solidFill>
              </a:rPr>
              <a:t>"field"</a:t>
            </a:r>
            <a:r>
              <a:rPr lang="en-US" sz="1400">
                <a:solidFill>
                  <a:srgbClr val="F5844C"/>
                </a:solidFill>
              </a:rPr>
              <a:t> </a:t>
            </a:r>
            <a:r>
              <a:rPr lang="en-US" sz="1400">
                <a:solidFill>
                  <a:srgbClr val="F5844C"/>
                </a:solidFill>
                <a:highlight>
                  <a:srgbClr val="FFFFFF"/>
                </a:highlight>
              </a:rPr>
              <a:t>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br>
              <a:rPr lang="en-US" sz="1400">
                <a:solidFill>
                  <a:srgbClr val="000000"/>
                </a:solidFill>
                <a:highlight>
                  <a:srgbClr val="FFFFFF"/>
                </a:highlight>
              </a:rPr>
            </a:br>
            <a:r>
              <a:rPr lang="en-US" sz="1400">
                <a:solidFill>
                  <a:srgbClr val="F5844C"/>
                </a:solidFill>
                <a:highlight>
                  <a:srgbClr val="FFFFFF"/>
                </a:highlight>
              </a:rPr>
              <a:t>                                dfdl:occursCountKind</a:t>
            </a:r>
            <a:r>
              <a:rPr lang="en-US" sz="1400">
                <a:solidFill>
                  <a:srgbClr val="FF8040"/>
                </a:solidFill>
                <a:highlight>
                  <a:srgbClr val="FFFFFF"/>
                </a:highlight>
              </a:rPr>
              <a:t>=</a:t>
            </a:r>
            <a:r>
              <a:rPr lang="en-US" sz="1400">
                <a:solidFill>
                  <a:srgbClr val="993300"/>
                </a:solidFill>
                <a:highlight>
                  <a:srgbClr val="FFFFFF"/>
                </a:highlight>
              </a:rPr>
              <a:t>"implicit"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27E4FF8B-88E7-48B4-8E39-D218FB9B682D}"/>
              </a:ext>
            </a:extLst>
          </p:cNvPr>
          <p:cNvSpPr/>
          <p:nvPr/>
        </p:nvSpPr>
        <p:spPr>
          <a:xfrm>
            <a:off x="2759825" y="3906982"/>
            <a:ext cx="5104015" cy="84789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63529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50C4-3F04-48C4-8B9B-DCFEC9396C95}"/>
              </a:ext>
            </a:extLst>
          </p:cNvPr>
          <p:cNvSpPr>
            <a:spLocks noGrp="1"/>
          </p:cNvSpPr>
          <p:nvPr>
            <p:ph type="title"/>
          </p:nvPr>
        </p:nvSpPr>
        <p:spPr/>
        <p:txBody>
          <a:bodyPr/>
          <a:lstStyle/>
          <a:p>
            <a:r>
              <a:rPr lang="en-US"/>
              <a:t>The field element references a block escapeScheme, which specifies that the double quote symbol is used to escape a block of text</a:t>
            </a:r>
          </a:p>
        </p:txBody>
      </p:sp>
      <p:sp>
        <p:nvSpPr>
          <p:cNvPr id="4" name="Footer Placeholder 3">
            <a:extLst>
              <a:ext uri="{FF2B5EF4-FFF2-40B4-BE49-F238E27FC236}">
                <a16:creationId xmlns:a16="http://schemas.microsoft.com/office/drawing/2014/main" id="{2241C761-9CDE-4BCF-B7A5-DF0750463B5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4A2E2AE9-DB77-4246-8C8A-6DAD619294BD}"/>
              </a:ext>
            </a:extLst>
          </p:cNvPr>
          <p:cNvSpPr/>
          <p:nvPr/>
        </p:nvSpPr>
        <p:spPr>
          <a:xfrm>
            <a:off x="4872925" y="2021154"/>
            <a:ext cx="6560949" cy="3970318"/>
          </a:xfrm>
          <a:prstGeom prst="rect">
            <a:avLst/>
          </a:prstGeom>
          <a:ln>
            <a:solidFill>
              <a:schemeClr val="tx1"/>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a:t>
            </a:r>
            <a:r>
              <a:rPr lang="en-US" sz="1400">
                <a:solidFill>
                  <a:srgbClr val="003296"/>
                </a:solidFill>
              </a:rPr>
              <a:t>sequence</a:t>
            </a:r>
            <a:r>
              <a:rPr lang="en-US" sz="1400">
                <a:solidFill>
                  <a:srgbClr val="F5844C"/>
                </a:solidFill>
              </a:rPr>
              <a:t> dfdl:separator</a:t>
            </a:r>
            <a:r>
              <a:rPr lang="en-US" sz="1400">
                <a:solidFill>
                  <a:srgbClr val="FF8040"/>
                </a:solidFill>
              </a:rPr>
              <a:t>=</a:t>
            </a:r>
            <a:r>
              <a:rPr lang="en-US" sz="1400">
                <a:solidFill>
                  <a:srgbClr val="993300"/>
                </a:solidFill>
              </a:rPr>
              <a:t>"%NL;"</a:t>
            </a:r>
            <a:r>
              <a:rPr lang="en-US" sz="1400">
                <a:solidFill>
                  <a:srgbClr val="F5844C"/>
                </a:solidFill>
              </a:rPr>
              <a:t> dfdl:separatorPosition</a:t>
            </a:r>
            <a:r>
              <a:rPr lang="en-US" sz="1400">
                <a:solidFill>
                  <a:srgbClr val="FF8040"/>
                </a:solidFill>
              </a:rPr>
              <a:t>=</a:t>
            </a:r>
            <a:r>
              <a:rPr lang="en-US" sz="1400">
                <a:solidFill>
                  <a:srgbClr val="993300"/>
                </a:solidFill>
              </a:rPr>
              <a:t>"infix"</a:t>
            </a:r>
            <a:r>
              <a:rPr lang="en-US" sz="1400">
                <a:solidFill>
                  <a:srgbClr val="000096"/>
                </a:solidFill>
              </a:rPr>
              <a:t>&gt;</a:t>
            </a:r>
            <a:br>
              <a:rPr lang="en-US" sz="1400">
                <a:solidFill>
                  <a:srgbClr val="000000"/>
                </a:solidFill>
              </a:rPr>
            </a:br>
            <a:r>
              <a:rPr lang="en-US" sz="1400">
                <a:solidFill>
                  <a:srgbClr val="000000"/>
                </a:solidFill>
              </a:rPr>
              <a:t>                </a:t>
            </a:r>
            <a:r>
              <a:rPr lang="en-US" sz="1400">
                <a:solidFill>
                  <a:srgbClr val="003296"/>
                </a:solidFill>
              </a:rPr>
              <a:t>&lt;xs:element</a:t>
            </a:r>
            <a:r>
              <a:rPr lang="en-US" sz="1400">
                <a:solidFill>
                  <a:srgbClr val="F5844C"/>
                </a:solidFill>
              </a:rPr>
              <a:t> name</a:t>
            </a:r>
            <a:r>
              <a:rPr lang="en-US" sz="1400">
                <a:solidFill>
                  <a:srgbClr val="FF8040"/>
                </a:solidFill>
              </a:rPr>
              <a:t>=</a:t>
            </a:r>
            <a:r>
              <a:rPr lang="en-US" sz="1400">
                <a:solidFill>
                  <a:srgbClr val="993300"/>
                </a:solidFill>
              </a:rPr>
              <a:t>"record"</a:t>
            </a:r>
            <a:r>
              <a:rPr lang="en-US" sz="1400">
                <a:solidFill>
                  <a:srgbClr val="F5844C"/>
                </a:solidFill>
              </a:rPr>
              <a:t> maxOccurs</a:t>
            </a:r>
            <a:r>
              <a:rPr lang="en-US" sz="1400">
                <a:solidFill>
                  <a:srgbClr val="FF8040"/>
                </a:solidFill>
              </a:rPr>
              <a:t>=</a:t>
            </a:r>
            <a:r>
              <a:rPr lang="en-US" sz="1400">
                <a:solidFill>
                  <a:srgbClr val="993300"/>
                </a:solidFill>
              </a:rPr>
              <a:t>"unbounded"</a:t>
            </a:r>
            <a:r>
              <a:rPr lang="en-US" sz="1400">
                <a:solidFill>
                  <a:srgbClr val="000096"/>
                </a:solidFill>
              </a:rPr>
              <a:t>&gt;</a:t>
            </a:r>
            <a:br>
              <a:rPr lang="en-US" sz="1400">
                <a:solidFill>
                  <a:srgbClr val="000000"/>
                </a:solidFill>
              </a:rPr>
            </a:br>
            <a:r>
              <a:rPr lang="en-US" sz="1400">
                <a:solidFill>
                  <a:srgbClr val="000000"/>
                </a:solidFill>
              </a:rPr>
              <a:t>                    </a:t>
            </a:r>
            <a:r>
              <a:rPr lang="en-US" sz="1400">
                <a:solidFill>
                  <a:srgbClr val="003296"/>
                </a:solidFill>
              </a:rPr>
              <a:t>&lt;xs:complexType&gt;</a:t>
            </a:r>
            <a:br>
              <a:rPr lang="en-US" sz="1400">
                <a:solidFill>
                  <a:srgbClr val="000000"/>
                </a:solidFill>
              </a:rPr>
            </a:br>
            <a:r>
              <a:rPr lang="en-US" sz="1400">
                <a:solidFill>
                  <a:srgbClr val="000000"/>
                </a:solidFill>
              </a:rPr>
              <a:t>                        </a:t>
            </a:r>
            <a:r>
              <a:rPr lang="en-US" sz="1400">
                <a:solidFill>
                  <a:srgbClr val="003296"/>
                </a:solidFill>
              </a:rPr>
              <a:t>&lt;xs:sequence</a:t>
            </a:r>
            <a:r>
              <a:rPr lang="en-US" sz="1400">
                <a:solidFill>
                  <a:srgbClr val="F5844C"/>
                </a:solidFill>
              </a:rPr>
              <a:t> dfdl:separator</a:t>
            </a:r>
            <a:r>
              <a:rPr lang="en-US" sz="1400">
                <a:solidFill>
                  <a:srgbClr val="FF8040"/>
                </a:solidFill>
              </a:rPr>
              <a:t>=</a:t>
            </a:r>
            <a:r>
              <a:rPr lang="en-US" sz="1400">
                <a:solidFill>
                  <a:srgbClr val="993300"/>
                </a:solidFill>
              </a:rPr>
              <a:t>","</a:t>
            </a:r>
            <a:r>
              <a:rPr lang="en-US" sz="1400">
                <a:solidFill>
                  <a:srgbClr val="F5844C"/>
                </a:solidFill>
              </a:rPr>
              <a:t> dfdl</a:t>
            </a:r>
            <a:r>
              <a:rPr lang="en-US" sz="1400">
                <a:solidFill>
                  <a:srgbClr val="F5844C"/>
                </a:solidFill>
                <a:highlight>
                  <a:srgbClr val="FFFFFF"/>
                </a:highlight>
              </a:rPr>
              <a:t>:separatorPosition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a:t>
            </a:r>
            <a:r>
              <a:rPr lang="en-US" sz="1400">
                <a:solidFill>
                  <a:srgbClr val="F5844C"/>
                </a:solidFill>
              </a:rPr>
              <a:t>name</a:t>
            </a:r>
            <a:r>
              <a:rPr lang="en-US" sz="1400">
                <a:solidFill>
                  <a:srgbClr val="FF8040"/>
                </a:solidFill>
              </a:rPr>
              <a:t>=</a:t>
            </a:r>
            <a:r>
              <a:rPr lang="en-US" sz="1400">
                <a:solidFill>
                  <a:srgbClr val="993300"/>
                </a:solidFill>
              </a:rPr>
              <a:t>"field"</a:t>
            </a:r>
            <a:r>
              <a:rPr lang="en-US" sz="1400">
                <a:solidFill>
                  <a:srgbClr val="F5844C"/>
                </a:solidFill>
              </a:rPr>
              <a:t> </a:t>
            </a:r>
            <a:r>
              <a:rPr lang="en-US" sz="1400">
                <a:solidFill>
                  <a:srgbClr val="F5844C"/>
                </a:solidFill>
                <a:highlight>
                  <a:srgbClr val="FFFFFF"/>
                </a:highlight>
              </a:rPr>
              <a:t>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F5844C"/>
                </a:solidFill>
                <a:highlight>
                  <a:srgbClr val="FFFFFF"/>
                </a:highlight>
              </a:rPr>
              <a:t>                                </a:t>
            </a:r>
            <a:r>
              <a:rPr lang="en-US" sz="1400">
                <a:solidFill>
                  <a:srgbClr val="F5844C"/>
                </a:solidFill>
                <a:highlight>
                  <a:srgbClr val="FFFF00"/>
                </a:highlight>
              </a:rPr>
              <a:t>dfdl:escapeSchemeRef</a:t>
            </a:r>
            <a:r>
              <a:rPr lang="en-US" sz="1400">
                <a:solidFill>
                  <a:srgbClr val="FF8040"/>
                </a:solidFill>
                <a:highlight>
                  <a:srgbClr val="FFFF00"/>
                </a:highlight>
              </a:rPr>
              <a:t>=</a:t>
            </a:r>
            <a:r>
              <a:rPr lang="en-US" sz="1400">
                <a:solidFill>
                  <a:srgbClr val="993300"/>
                </a:solidFill>
                <a:highlight>
                  <a:srgbClr val="FFFF00"/>
                </a:highlight>
              </a:rPr>
              <a:t>"Quotes"</a:t>
            </a:r>
            <a:br>
              <a:rPr lang="en-US" sz="1400">
                <a:solidFill>
                  <a:srgbClr val="000000"/>
                </a:solidFill>
                <a:highlight>
                  <a:srgbClr val="FFFF00"/>
                </a:highlight>
              </a:rPr>
            </a:br>
            <a:r>
              <a:rPr lang="en-US" sz="1400">
                <a:solidFill>
                  <a:srgbClr val="F5844C"/>
                </a:solidFill>
                <a:highlight>
                  <a:srgbClr val="FFFFFF"/>
                </a:highlight>
              </a:rPr>
              <a:t>                                dfdl:occursCountKind</a:t>
            </a:r>
            <a:r>
              <a:rPr lang="en-US" sz="1400">
                <a:solidFill>
                  <a:srgbClr val="FF8040"/>
                </a:solidFill>
                <a:highlight>
                  <a:srgbClr val="FFFFFF"/>
                </a:highlight>
              </a:rPr>
              <a:t>=</a:t>
            </a:r>
            <a:r>
              <a:rPr lang="en-US" sz="1400">
                <a:solidFill>
                  <a:srgbClr val="993300"/>
                </a:solidFill>
                <a:highlight>
                  <a:srgbClr val="FFFFFF"/>
                </a:highlight>
              </a:rPr>
              <a:t>"implicit"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2A0AECDD-BEA9-4B01-A8B1-34DD9A2CF74D}"/>
              </a:ext>
            </a:extLst>
          </p:cNvPr>
          <p:cNvSpPr/>
          <p:nvPr/>
        </p:nvSpPr>
        <p:spPr>
          <a:xfrm>
            <a:off x="616448" y="2021154"/>
            <a:ext cx="4174210" cy="2893100"/>
          </a:xfrm>
          <a:prstGeom prst="rect">
            <a:avLst/>
          </a:prstGeom>
          <a:ln>
            <a:solidFill>
              <a:schemeClr val="tx1"/>
            </a:solidFill>
          </a:ln>
        </p:spPr>
        <p:txBody>
          <a:bodyPr wrap="square">
            <a:spAutoFit/>
          </a:bodyPr>
          <a:lstStyle/>
          <a:p>
            <a:r>
              <a:rPr lang="en-US" sz="1400">
                <a:solidFill>
                  <a:srgbClr val="003296"/>
                </a:solidFill>
                <a:highlight>
                  <a:srgbClr val="FFFFFF"/>
                </a:highlight>
              </a:rPr>
              <a:t>&lt;xs:annotation&gt;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&lt;xs:appinfo</a:t>
            </a:r>
            <a:r>
              <a:rPr lang="en-US" sz="1400">
                <a:solidFill>
                  <a:srgbClr val="F5844C"/>
                </a:solidFill>
                <a:highlight>
                  <a:srgbClr val="FFFFFF"/>
                </a:highlight>
              </a:rPr>
              <a:t> source</a:t>
            </a:r>
            <a:r>
              <a:rPr lang="en-US" sz="1400">
                <a:solidFill>
                  <a:srgbClr val="FF8040"/>
                </a:solidFill>
                <a:highlight>
                  <a:srgbClr val="FFFFFF"/>
                </a:highlight>
              </a:rPr>
              <a:t>=</a:t>
            </a:r>
            <a:r>
              <a:rPr lang="en-US" sz="1400">
                <a:solidFill>
                  <a:srgbClr val="993300"/>
                </a:solidFill>
                <a:highlight>
                  <a:srgbClr val="FFFFFF"/>
                </a:highlight>
              </a:rPr>
              <a:t>"http://www.ogf.org/dfdl/"</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&lt;dfdl:defineEscapeScheme</a:t>
            </a:r>
            <a:r>
              <a:rPr lang="en-US" sz="1400">
                <a:solidFill>
                  <a:srgbClr val="F5844C"/>
                </a:solidFill>
                <a:highlight>
                  <a:srgbClr val="FFFFFF"/>
                </a:highlight>
              </a:rPr>
              <a:t> </a:t>
            </a:r>
            <a:r>
              <a:rPr lang="en-US" sz="1400">
                <a:solidFill>
                  <a:srgbClr val="F5844C"/>
                </a:solidFill>
                <a:highlight>
                  <a:srgbClr val="FFFF00"/>
                </a:highlight>
              </a:rPr>
              <a:t>name</a:t>
            </a:r>
            <a:r>
              <a:rPr lang="en-US" sz="1400">
                <a:solidFill>
                  <a:srgbClr val="FF8040"/>
                </a:solidFill>
                <a:highlight>
                  <a:srgbClr val="FFFF00"/>
                </a:highlight>
              </a:rPr>
              <a:t>=</a:t>
            </a:r>
            <a:r>
              <a:rPr lang="en-US" sz="1400">
                <a:solidFill>
                  <a:srgbClr val="993300"/>
                </a:solidFill>
                <a:highlight>
                  <a:srgbClr val="FFFF00"/>
                </a:highlight>
              </a:rPr>
              <a:t>'Quotes'</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&lt;dfdl:escapeScheme</a:t>
            </a:r>
            <a:r>
              <a:rPr lang="en-US" sz="1400">
                <a:solidFill>
                  <a:srgbClr val="F5844C"/>
                </a:solidFill>
                <a:highlight>
                  <a:srgbClr val="FFFFFF"/>
                </a:highlight>
              </a:rPr>
              <a:t> escapeKind</a:t>
            </a:r>
            <a:r>
              <a:rPr lang="en-US" sz="1400">
                <a:solidFill>
                  <a:srgbClr val="FF8040"/>
                </a:solidFill>
                <a:highlight>
                  <a:srgbClr val="FFFFFF"/>
                </a:highlight>
              </a:rPr>
              <a:t>=</a:t>
            </a:r>
            <a:r>
              <a:rPr lang="en-US" sz="1400">
                <a:solidFill>
                  <a:srgbClr val="993300"/>
                </a:solidFill>
                <a:highlight>
                  <a:srgbClr val="FFFFFF"/>
                </a:highlight>
              </a:rPr>
              <a:t>'escapeBlock'</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F5844C"/>
                </a:solidFill>
                <a:highlight>
                  <a:srgbClr val="FFFFFF"/>
                </a:highlight>
              </a:rPr>
              <a:t>                </a:t>
            </a:r>
            <a:r>
              <a:rPr lang="en-US" sz="1400">
                <a:solidFill>
                  <a:srgbClr val="F5844C"/>
                </a:solidFill>
                <a:highlight>
                  <a:srgbClr val="FFFF00"/>
                </a:highlight>
              </a:rPr>
              <a:t>escapeBlockStart</a:t>
            </a:r>
            <a:r>
              <a:rPr lang="en-US" sz="1400">
                <a:solidFill>
                  <a:srgbClr val="FF8040"/>
                </a:solidFill>
                <a:highlight>
                  <a:srgbClr val="FFFF00"/>
                </a:highlight>
              </a:rPr>
              <a:t>=</a:t>
            </a:r>
            <a:r>
              <a:rPr lang="en-US" sz="1400">
                <a:solidFill>
                  <a:srgbClr val="993300"/>
                </a:solidFill>
                <a:highlight>
                  <a:srgbClr val="FFFF00"/>
                </a:highlight>
              </a:rPr>
              <a:t>'"'</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F5844C"/>
                </a:solidFill>
                <a:highlight>
                  <a:srgbClr val="FFFFFF"/>
                </a:highlight>
              </a:rPr>
              <a:t>                </a:t>
            </a:r>
            <a:r>
              <a:rPr lang="en-US" sz="1400">
                <a:solidFill>
                  <a:srgbClr val="F5844C"/>
                </a:solidFill>
                <a:highlight>
                  <a:srgbClr val="FFFF00"/>
                </a:highlight>
              </a:rPr>
              <a:t>escapeBlockEnd</a:t>
            </a:r>
            <a:r>
              <a:rPr lang="en-US" sz="1400">
                <a:solidFill>
                  <a:srgbClr val="FF8040"/>
                </a:solidFill>
                <a:highlight>
                  <a:srgbClr val="FFFF00"/>
                </a:highlight>
              </a:rPr>
              <a:t>=</a:t>
            </a:r>
            <a:r>
              <a:rPr lang="en-US" sz="1400">
                <a:solidFill>
                  <a:srgbClr val="993300"/>
                </a:solidFill>
                <a:highlight>
                  <a:srgbClr val="FFFF00"/>
                </a:highlight>
              </a:rPr>
              <a:t>'"'</a:t>
            </a:r>
            <a:br>
              <a:rPr lang="en-US" sz="1400">
                <a:solidFill>
                  <a:srgbClr val="000000"/>
                </a:solidFill>
                <a:highlight>
                  <a:srgbClr val="FFFFFF"/>
                </a:highlight>
              </a:rPr>
            </a:br>
            <a:r>
              <a:rPr lang="en-US" sz="1400">
                <a:solidFill>
                  <a:srgbClr val="F5844C"/>
                </a:solidFill>
                <a:highlight>
                  <a:srgbClr val="FFFFFF"/>
                </a:highlight>
              </a:rPr>
              <a:t>                escapeEscapeCharacter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br>
              <a:rPr lang="en-US" sz="1400">
                <a:solidFill>
                  <a:srgbClr val="000000"/>
                </a:solidFill>
                <a:highlight>
                  <a:srgbClr val="FFFFFF"/>
                </a:highlight>
              </a:rPr>
            </a:br>
            <a:r>
              <a:rPr lang="en-US" sz="1400">
                <a:solidFill>
                  <a:srgbClr val="F5844C"/>
                </a:solidFill>
                <a:highlight>
                  <a:srgbClr val="FFFFFF"/>
                </a:highlight>
              </a:rPr>
              <a:t>                extraEscapedCharacters</a:t>
            </a:r>
            <a:r>
              <a:rPr lang="en-US" sz="1400">
                <a:solidFill>
                  <a:srgbClr val="FF8040"/>
                </a:solidFill>
                <a:highlight>
                  <a:srgbClr val="FFFFFF"/>
                </a:highlight>
              </a:rPr>
              <a:t>=</a:t>
            </a:r>
            <a:r>
              <a:rPr lang="en-US" sz="1400">
                <a:solidFill>
                  <a:srgbClr val="993300"/>
                </a:solidFill>
                <a:highlight>
                  <a:srgbClr val="FFFFFF"/>
                </a:highlight>
              </a:rPr>
              <a:t>''</a:t>
            </a:r>
            <a:br>
              <a:rPr lang="en-US" sz="1400">
                <a:solidFill>
                  <a:srgbClr val="000000"/>
                </a:solidFill>
                <a:highlight>
                  <a:srgbClr val="FFFFFF"/>
                </a:highlight>
              </a:rPr>
            </a:br>
            <a:r>
              <a:rPr lang="en-US" sz="1400">
                <a:solidFill>
                  <a:srgbClr val="F5844C"/>
                </a:solidFill>
                <a:highlight>
                  <a:srgbClr val="FFFFFF"/>
                </a:highlight>
              </a:rPr>
              <a:t>                generateEscapeBlock</a:t>
            </a:r>
            <a:r>
              <a:rPr lang="en-US" sz="1400">
                <a:solidFill>
                  <a:srgbClr val="FF8040"/>
                </a:solidFill>
                <a:highlight>
                  <a:srgbClr val="FFFFFF"/>
                </a:highlight>
              </a:rPr>
              <a:t>=</a:t>
            </a:r>
            <a:r>
              <a:rPr lang="en-US" sz="1400">
                <a:solidFill>
                  <a:srgbClr val="993300"/>
                </a:solidFill>
                <a:highlight>
                  <a:srgbClr val="FFFFFF"/>
                </a:highlight>
              </a:rPr>
              <a:t>'whenNeeded'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&lt;/dfdl:defineEscapeScheme&gt;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&lt;dfdl:format</a:t>
            </a:r>
            <a:r>
              <a:rPr lang="en-US" sz="1400">
                <a:solidFill>
                  <a:srgbClr val="F5844C"/>
                </a:solidFill>
                <a:highlight>
                  <a:srgbClr val="FFFFFF"/>
                </a:highlight>
              </a:rPr>
              <a:t> ref</a:t>
            </a:r>
            <a:r>
              <a:rPr lang="en-US" sz="1400">
                <a:solidFill>
                  <a:srgbClr val="FF8040"/>
                </a:solidFill>
                <a:highlight>
                  <a:srgbClr val="FFFFFF"/>
                </a:highlight>
              </a:rPr>
              <a:t>=</a:t>
            </a:r>
            <a:r>
              <a:rPr lang="en-US" sz="1400">
                <a:solidFill>
                  <a:srgbClr val="993300"/>
                </a:solidFill>
                <a:highlight>
                  <a:srgbClr val="FFFFFF"/>
                </a:highlight>
              </a:rPr>
              <a:t>"default-dfdl-properties"</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&lt;/xs:appinfo&gt;</a:t>
            </a:r>
            <a:br>
              <a:rPr lang="en-US" sz="1400">
                <a:solidFill>
                  <a:srgbClr val="000000"/>
                </a:solidFill>
                <a:highlight>
                  <a:srgbClr val="FFFFFF"/>
                </a:highlight>
              </a:rPr>
            </a:br>
            <a:r>
              <a:rPr lang="en-US" sz="1400">
                <a:solidFill>
                  <a:srgbClr val="003296"/>
                </a:solidFill>
                <a:highlight>
                  <a:srgbClr val="FFFFFF"/>
                </a:highlight>
              </a:rPr>
              <a:t>&lt;/xs:annotation&gt;</a:t>
            </a:r>
          </a:p>
        </p:txBody>
      </p:sp>
      <p:sp>
        <p:nvSpPr>
          <p:cNvPr id="7" name="Rectangle 6">
            <a:extLst>
              <a:ext uri="{FF2B5EF4-FFF2-40B4-BE49-F238E27FC236}">
                <a16:creationId xmlns:a16="http://schemas.microsoft.com/office/drawing/2014/main" id="{9CD56C0D-D814-4B6A-BFEF-D82A3BEBAC39}"/>
              </a:ext>
            </a:extLst>
          </p:cNvPr>
          <p:cNvSpPr/>
          <p:nvPr/>
        </p:nvSpPr>
        <p:spPr>
          <a:xfrm>
            <a:off x="945397" y="2510725"/>
            <a:ext cx="3719593" cy="1673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03A9ED3-2C33-4EA4-A26F-3972CDA19E19}"/>
              </a:ext>
            </a:extLst>
          </p:cNvPr>
          <p:cNvCxnSpPr/>
          <p:nvPr/>
        </p:nvCxnSpPr>
        <p:spPr>
          <a:xfrm flipH="1" flipV="1">
            <a:off x="4262034" y="2650210"/>
            <a:ext cx="3891366" cy="1084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88885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5665-0EFF-4DEB-918B-BFE62EAA21FD}"/>
              </a:ext>
            </a:extLst>
          </p:cNvPr>
          <p:cNvSpPr>
            <a:spLocks noGrp="1"/>
          </p:cNvSpPr>
          <p:nvPr>
            <p:ph type="title"/>
          </p:nvPr>
        </p:nvSpPr>
        <p:spPr/>
        <p:txBody>
          <a:bodyPr/>
          <a:lstStyle/>
          <a:p>
            <a:r>
              <a:rPr lang="en-US"/>
              <a:t>If a field’s value is escaped, then what delimiters are escaped? </a:t>
            </a:r>
          </a:p>
        </p:txBody>
      </p:sp>
      <p:sp>
        <p:nvSpPr>
          <p:cNvPr id="4" name="Footer Placeholder 3">
            <a:extLst>
              <a:ext uri="{FF2B5EF4-FFF2-40B4-BE49-F238E27FC236}">
                <a16:creationId xmlns:a16="http://schemas.microsoft.com/office/drawing/2014/main" id="{D0ECBBD9-F7FF-48CB-BC96-CF98B8F8C83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15226FD8-3693-4AB0-BCD7-0346B760FF18}"/>
              </a:ext>
            </a:extLst>
          </p:cNvPr>
          <p:cNvSpPr txBox="1"/>
          <p:nvPr/>
        </p:nvSpPr>
        <p:spPr>
          <a:xfrm>
            <a:off x="1425843" y="2377445"/>
            <a:ext cx="2795958" cy="769441"/>
          </a:xfrm>
          <a:prstGeom prst="rect">
            <a:avLst/>
          </a:prstGeom>
          <a:noFill/>
        </p:spPr>
        <p:txBody>
          <a:bodyPr wrap="none" rtlCol="0">
            <a:spAutoFit/>
          </a:bodyPr>
          <a:lstStyle/>
          <a:p>
            <a:r>
              <a:rPr lang="en-US" sz="4400"/>
              <a:t>…,"___", … </a:t>
            </a:r>
          </a:p>
        </p:txBody>
      </p:sp>
      <p:sp>
        <p:nvSpPr>
          <p:cNvPr id="6" name="Arrow: Up 5">
            <a:extLst>
              <a:ext uri="{FF2B5EF4-FFF2-40B4-BE49-F238E27FC236}">
                <a16:creationId xmlns:a16="http://schemas.microsoft.com/office/drawing/2014/main" id="{773A9744-78C5-4EEB-B69A-F2C078FD33DD}"/>
              </a:ext>
            </a:extLst>
          </p:cNvPr>
          <p:cNvSpPr/>
          <p:nvPr/>
        </p:nvSpPr>
        <p:spPr>
          <a:xfrm>
            <a:off x="2510725" y="3146886"/>
            <a:ext cx="449451" cy="7694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11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102F-6771-4668-9390-B0E5D3A9EE6B}"/>
              </a:ext>
            </a:extLst>
          </p:cNvPr>
          <p:cNvSpPr>
            <a:spLocks noGrp="1"/>
          </p:cNvSpPr>
          <p:nvPr>
            <p:ph type="title"/>
          </p:nvPr>
        </p:nvSpPr>
        <p:spPr/>
        <p:txBody>
          <a:bodyPr/>
          <a:lstStyle/>
          <a:p>
            <a:r>
              <a:rPr lang="en-US"/>
              <a:t>Traditionally, XML Schemas are used to validate XML</a:t>
            </a:r>
          </a:p>
        </p:txBody>
      </p:sp>
      <p:sp>
        <p:nvSpPr>
          <p:cNvPr id="4" name="Footer Placeholder 3">
            <a:extLst>
              <a:ext uri="{FF2B5EF4-FFF2-40B4-BE49-F238E27FC236}">
                <a16:creationId xmlns:a16="http://schemas.microsoft.com/office/drawing/2014/main" id="{E7D47260-D3C5-4205-96DE-B69C36A874A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FFCE861F-9E03-41D1-BED0-8F068AC6EAB3}"/>
              </a:ext>
            </a:extLst>
          </p:cNvPr>
          <p:cNvSpPr/>
          <p:nvPr/>
        </p:nvSpPr>
        <p:spPr>
          <a:xfrm>
            <a:off x="1817792" y="1722839"/>
            <a:ext cx="1518833" cy="122436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a:t>
            </a:r>
          </a:p>
          <a:p>
            <a:pPr algn="ctr"/>
            <a:r>
              <a:rPr lang="en-US" sz="2400" b="1">
                <a:solidFill>
                  <a:schemeClr val="tx1"/>
                </a:solidFill>
              </a:rPr>
              <a:t>instance</a:t>
            </a:r>
          </a:p>
        </p:txBody>
      </p:sp>
      <p:pic>
        <p:nvPicPr>
          <p:cNvPr id="8" name="Picture 7">
            <a:extLst>
              <a:ext uri="{FF2B5EF4-FFF2-40B4-BE49-F238E27FC236}">
                <a16:creationId xmlns:a16="http://schemas.microsoft.com/office/drawing/2014/main" id="{F0AD3B4A-53DE-4732-80A2-1FA6EF670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92" y="2947205"/>
            <a:ext cx="4417016" cy="1224366"/>
          </a:xfrm>
          <a:prstGeom prst="rect">
            <a:avLst/>
          </a:prstGeom>
        </p:spPr>
      </p:pic>
      <p:sp>
        <p:nvSpPr>
          <p:cNvPr id="9" name="Rectangle 8">
            <a:extLst>
              <a:ext uri="{FF2B5EF4-FFF2-40B4-BE49-F238E27FC236}">
                <a16:creationId xmlns:a16="http://schemas.microsoft.com/office/drawing/2014/main" id="{689FEB57-A4E4-4B33-985E-17373ECC0126}"/>
              </a:ext>
            </a:extLst>
          </p:cNvPr>
          <p:cNvSpPr/>
          <p:nvPr/>
        </p:nvSpPr>
        <p:spPr>
          <a:xfrm>
            <a:off x="2437724" y="4171571"/>
            <a:ext cx="3213315"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XML Schema Validator</a:t>
            </a:r>
          </a:p>
        </p:txBody>
      </p:sp>
      <p:sp>
        <p:nvSpPr>
          <p:cNvPr id="10" name="Arrow: Down 9">
            <a:extLst>
              <a:ext uri="{FF2B5EF4-FFF2-40B4-BE49-F238E27FC236}">
                <a16:creationId xmlns:a16="http://schemas.microsoft.com/office/drawing/2014/main" id="{BDE70C6D-9432-4127-8867-4BA6451ABE49}"/>
              </a:ext>
            </a:extLst>
          </p:cNvPr>
          <p:cNvSpPr/>
          <p:nvPr/>
        </p:nvSpPr>
        <p:spPr>
          <a:xfrm>
            <a:off x="3817073" y="4683015"/>
            <a:ext cx="619932" cy="5114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01F451-1A1C-4942-A48E-51D3CB085A0D}"/>
              </a:ext>
            </a:extLst>
          </p:cNvPr>
          <p:cNvSpPr txBox="1"/>
          <p:nvPr/>
        </p:nvSpPr>
        <p:spPr>
          <a:xfrm flipH="1">
            <a:off x="3444524" y="5244238"/>
            <a:ext cx="1880800" cy="461665"/>
          </a:xfrm>
          <a:prstGeom prst="rect">
            <a:avLst/>
          </a:prstGeom>
          <a:noFill/>
        </p:spPr>
        <p:txBody>
          <a:bodyPr wrap="square" rtlCol="0">
            <a:spAutoFit/>
          </a:bodyPr>
          <a:lstStyle/>
          <a:p>
            <a:r>
              <a:rPr lang="en-US" sz="2400"/>
              <a:t>valid/invalid</a:t>
            </a:r>
          </a:p>
        </p:txBody>
      </p:sp>
      <p:sp>
        <p:nvSpPr>
          <p:cNvPr id="3" name="Rectangle 2">
            <a:extLst>
              <a:ext uri="{FF2B5EF4-FFF2-40B4-BE49-F238E27FC236}">
                <a16:creationId xmlns:a16="http://schemas.microsoft.com/office/drawing/2014/main" id="{6050E0C1-C0D5-49C2-85DC-7665469A7613}"/>
              </a:ext>
            </a:extLst>
          </p:cNvPr>
          <p:cNvSpPr/>
          <p:nvPr/>
        </p:nvSpPr>
        <p:spPr>
          <a:xfrm>
            <a:off x="4806997" y="1697950"/>
            <a:ext cx="1491096" cy="122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XML</a:t>
            </a:r>
          </a:p>
          <a:p>
            <a:pPr algn="ctr"/>
            <a:r>
              <a:rPr lang="en-US" sz="2400" b="1"/>
              <a:t>Schema</a:t>
            </a:r>
          </a:p>
        </p:txBody>
      </p:sp>
    </p:spTree>
    <p:extLst>
      <p:ext uri="{BB962C8B-B14F-4D97-AF65-F5344CB8AC3E}">
        <p14:creationId xmlns:p14="http://schemas.microsoft.com/office/powerpoint/2010/main" val="26574869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5665-0EFF-4DEB-918B-BFE62EAA21FD}"/>
              </a:ext>
            </a:extLst>
          </p:cNvPr>
          <p:cNvSpPr>
            <a:spLocks noGrp="1"/>
          </p:cNvSpPr>
          <p:nvPr>
            <p:ph type="title"/>
          </p:nvPr>
        </p:nvSpPr>
        <p:spPr/>
        <p:txBody>
          <a:bodyPr/>
          <a:lstStyle/>
          <a:p>
            <a:r>
              <a:rPr lang="en-US"/>
              <a:t>If a field’s value is escaped, then what delimiters are escaped? </a:t>
            </a:r>
          </a:p>
        </p:txBody>
      </p:sp>
      <p:sp>
        <p:nvSpPr>
          <p:cNvPr id="3" name="Content Placeholder 2">
            <a:extLst>
              <a:ext uri="{FF2B5EF4-FFF2-40B4-BE49-F238E27FC236}">
                <a16:creationId xmlns:a16="http://schemas.microsoft.com/office/drawing/2014/main" id="{FEC54789-F5DC-4CB8-B7C5-D1DC6765BFDD}"/>
              </a:ext>
            </a:extLst>
          </p:cNvPr>
          <p:cNvSpPr>
            <a:spLocks noGrp="1"/>
          </p:cNvSpPr>
          <p:nvPr>
            <p:ph idx="1"/>
          </p:nvPr>
        </p:nvSpPr>
        <p:spPr>
          <a:xfrm>
            <a:off x="616449" y="1371602"/>
            <a:ext cx="11236720" cy="750254"/>
          </a:xfrm>
        </p:spPr>
        <p:txBody>
          <a:bodyPr/>
          <a:lstStyle/>
          <a:p>
            <a:r>
              <a:rPr lang="en-US"/>
              <a:t>Answer: </a:t>
            </a:r>
            <a:r>
              <a:rPr lang="en-US" dirty="0"/>
              <a:t>All in-scope delimiters – comma </a:t>
            </a:r>
            <a:r>
              <a:rPr lang="en-US"/>
              <a:t>and newline.</a:t>
            </a:r>
          </a:p>
        </p:txBody>
      </p:sp>
      <p:sp>
        <p:nvSpPr>
          <p:cNvPr id="4" name="Footer Placeholder 3">
            <a:extLst>
              <a:ext uri="{FF2B5EF4-FFF2-40B4-BE49-F238E27FC236}">
                <a16:creationId xmlns:a16="http://schemas.microsoft.com/office/drawing/2014/main" id="{D0ECBBD9-F7FF-48CB-BC96-CF98B8F8C83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15226FD8-3693-4AB0-BCD7-0346B760FF18}"/>
              </a:ext>
            </a:extLst>
          </p:cNvPr>
          <p:cNvSpPr txBox="1"/>
          <p:nvPr/>
        </p:nvSpPr>
        <p:spPr>
          <a:xfrm>
            <a:off x="1425843" y="2377445"/>
            <a:ext cx="2795958" cy="769441"/>
          </a:xfrm>
          <a:prstGeom prst="rect">
            <a:avLst/>
          </a:prstGeom>
          <a:noFill/>
        </p:spPr>
        <p:txBody>
          <a:bodyPr wrap="none" rtlCol="0">
            <a:spAutoFit/>
          </a:bodyPr>
          <a:lstStyle/>
          <a:p>
            <a:r>
              <a:rPr lang="en-US" sz="4400"/>
              <a:t>…,"___", … </a:t>
            </a:r>
          </a:p>
        </p:txBody>
      </p:sp>
      <p:sp>
        <p:nvSpPr>
          <p:cNvPr id="6" name="Arrow: Up 5">
            <a:extLst>
              <a:ext uri="{FF2B5EF4-FFF2-40B4-BE49-F238E27FC236}">
                <a16:creationId xmlns:a16="http://schemas.microsoft.com/office/drawing/2014/main" id="{773A9744-78C5-4EEB-B69A-F2C078FD33DD}"/>
              </a:ext>
            </a:extLst>
          </p:cNvPr>
          <p:cNvSpPr/>
          <p:nvPr/>
        </p:nvSpPr>
        <p:spPr>
          <a:xfrm>
            <a:off x="2510725" y="3146886"/>
            <a:ext cx="449451" cy="7694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02C161-9298-45B2-A773-FEDBB25CA9B2}"/>
              </a:ext>
            </a:extLst>
          </p:cNvPr>
          <p:cNvSpPr txBox="1"/>
          <p:nvPr/>
        </p:nvSpPr>
        <p:spPr>
          <a:xfrm>
            <a:off x="2247253" y="3916327"/>
            <a:ext cx="5703377" cy="830997"/>
          </a:xfrm>
          <a:prstGeom prst="rect">
            <a:avLst/>
          </a:prstGeom>
          <a:noFill/>
        </p:spPr>
        <p:txBody>
          <a:bodyPr wrap="square" rtlCol="0">
            <a:spAutoFit/>
          </a:bodyPr>
          <a:lstStyle/>
          <a:p>
            <a:r>
              <a:rPr lang="en-US" sz="2400"/>
              <a:t>Any delimiter character in here is treated as an ordinary character, not as a delimiter.</a:t>
            </a:r>
          </a:p>
        </p:txBody>
      </p:sp>
    </p:spTree>
    <p:extLst>
      <p:ext uri="{BB962C8B-B14F-4D97-AF65-F5344CB8AC3E}">
        <p14:creationId xmlns:p14="http://schemas.microsoft.com/office/powerpoint/2010/main" val="1998412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BFBEC-6B29-4346-B9C3-DBB408D5DF3A}"/>
              </a:ext>
            </a:extLst>
          </p:cNvPr>
          <p:cNvSpPr/>
          <p:nvPr/>
        </p:nvSpPr>
        <p:spPr>
          <a:xfrm>
            <a:off x="6096000" y="166568"/>
            <a:ext cx="4024393" cy="6524863"/>
          </a:xfrm>
          <a:prstGeom prst="rect">
            <a:avLst/>
          </a:prstGeom>
          <a:ln>
            <a:solidFill>
              <a:schemeClr val="bg1">
                <a:lumMod val="65000"/>
              </a:schemeClr>
            </a:solidFill>
          </a:ln>
        </p:spPr>
        <p:txBody>
          <a:bodyPr wrap="square">
            <a:spAutoFit/>
          </a:bodyPr>
          <a:lstStyle/>
          <a:p>
            <a:r>
              <a:rPr lang="en-US" sz="1100">
                <a:solidFill>
                  <a:srgbClr val="000096"/>
                </a:solidFill>
                <a:highlight>
                  <a:srgbClr val="FFFFFF"/>
                </a:highlight>
              </a:rPr>
              <a:t>&lt;CSV&gt;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Year</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Make</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Model</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Description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Price</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1997</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Ford</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E350</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ac, abs, moon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2999.99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4900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Very Large</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5000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1996</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Jeep</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Grand Cherokee</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MUST SELL! air, moon roof, loaded</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4799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96"/>
                </a:solidFill>
                <a:highlight>
                  <a:srgbClr val="FFFFFF"/>
                </a:highlight>
              </a:rPr>
              <a:t>&lt;/CSV&gt;</a:t>
            </a:r>
            <a:endParaRPr lang="en-US" sz="1100">
              <a:solidFill>
                <a:srgbClr val="000000"/>
              </a:solidFill>
              <a:highlight>
                <a:srgbClr val="FFFFFF"/>
              </a:highlight>
            </a:endParaRPr>
          </a:p>
        </p:txBody>
      </p:sp>
      <p:sp>
        <p:nvSpPr>
          <p:cNvPr id="3" name="Rectangle 2">
            <a:extLst>
              <a:ext uri="{FF2B5EF4-FFF2-40B4-BE49-F238E27FC236}">
                <a16:creationId xmlns:a16="http://schemas.microsoft.com/office/drawing/2014/main" id="{05A8F7F6-9E98-4C86-A599-D5E96AA12F69}"/>
              </a:ext>
            </a:extLst>
          </p:cNvPr>
          <p:cNvSpPr/>
          <p:nvPr/>
        </p:nvSpPr>
        <p:spPr>
          <a:xfrm>
            <a:off x="351293" y="1467939"/>
            <a:ext cx="5538063" cy="1169551"/>
          </a:xfrm>
          <a:prstGeom prst="rect">
            <a:avLst/>
          </a:prstGeom>
          <a:ln>
            <a:solidFill>
              <a:schemeClr val="bg1">
                <a:lumMod val="65000"/>
              </a:schemeClr>
            </a:solidFill>
          </a:ln>
        </p:spPr>
        <p:txBody>
          <a:bodyPr wrap="square">
            <a:spAutoFit/>
          </a:bodyPr>
          <a:lstStyle/>
          <a:p>
            <a:r>
              <a:rPr lang="en-US" sz="1400"/>
              <a:t>Year,Make,Model,Description,Price</a:t>
            </a:r>
            <a:br>
              <a:rPr lang="en-US" sz="1400"/>
            </a:br>
            <a:r>
              <a:rPr lang="en-US" sz="1400"/>
              <a:t>1997,Ford,E350,"ac, abs, moon",</a:t>
            </a:r>
            <a:r>
              <a:rPr lang="en-US" sz="1400">
                <a:highlight>
                  <a:srgbClr val="FFFF00"/>
                </a:highlight>
              </a:rPr>
              <a:t>2999.99</a:t>
            </a:r>
            <a:br>
              <a:rPr lang="en-US" sz="1400"/>
            </a:br>
            <a:r>
              <a:rPr lang="en-US" sz="1400"/>
              <a:t>1999,Chevy,Venture Extended Edition,,</a:t>
            </a:r>
            <a:r>
              <a:rPr lang="en-US" sz="1400">
                <a:highlight>
                  <a:srgbClr val="FFFF00"/>
                </a:highlight>
              </a:rPr>
              <a:t>4900.00</a:t>
            </a:r>
            <a:br>
              <a:rPr lang="en-US" sz="1400">
                <a:highlight>
                  <a:srgbClr val="FFFF00"/>
                </a:highlight>
              </a:rPr>
            </a:br>
            <a:r>
              <a:rPr lang="en-US" sz="1400"/>
              <a:t>1999,Chevy,Venture Extended Edition,Very Large,5000.00</a:t>
            </a:r>
            <a:br>
              <a:rPr lang="en-US" sz="1400"/>
            </a:br>
            <a:r>
              <a:rPr lang="en-US" sz="1400"/>
              <a:t>1996,Jeep,Grand Cherokee,"MUST SELL! air, moon roof, loaded",4799.00</a:t>
            </a:r>
          </a:p>
        </p:txBody>
      </p:sp>
      <p:sp>
        <p:nvSpPr>
          <p:cNvPr id="7" name="TextBox 6">
            <a:extLst>
              <a:ext uri="{FF2B5EF4-FFF2-40B4-BE49-F238E27FC236}">
                <a16:creationId xmlns:a16="http://schemas.microsoft.com/office/drawing/2014/main" id="{28B72893-3AFF-4407-B18A-D134F009B5BD}"/>
              </a:ext>
            </a:extLst>
          </p:cNvPr>
          <p:cNvSpPr txBox="1"/>
          <p:nvPr/>
        </p:nvSpPr>
        <p:spPr>
          <a:xfrm>
            <a:off x="780080" y="2920338"/>
            <a:ext cx="4262034" cy="830997"/>
          </a:xfrm>
          <a:prstGeom prst="rect">
            <a:avLst/>
          </a:prstGeom>
          <a:noFill/>
        </p:spPr>
        <p:txBody>
          <a:bodyPr wrap="square" rtlCol="0">
            <a:spAutoFit/>
          </a:bodyPr>
          <a:lstStyle/>
          <a:p>
            <a:r>
              <a:rPr lang="en-US" sz="2400"/>
              <a:t>Notice that </a:t>
            </a:r>
            <a:r>
              <a:rPr lang="en-US" sz="2400">
                <a:highlight>
                  <a:srgbClr val="FFFF00"/>
                </a:highlight>
              </a:rPr>
              <a:t>.00</a:t>
            </a:r>
            <a:r>
              <a:rPr lang="en-US" sz="2400"/>
              <a:t> is dropped in the XML. Why? </a:t>
            </a:r>
          </a:p>
        </p:txBody>
      </p:sp>
      <p:cxnSp>
        <p:nvCxnSpPr>
          <p:cNvPr id="6" name="Straight Arrow Connector 5">
            <a:extLst>
              <a:ext uri="{FF2B5EF4-FFF2-40B4-BE49-F238E27FC236}">
                <a16:creationId xmlns:a16="http://schemas.microsoft.com/office/drawing/2014/main" id="{1FDEFE9F-A7F7-4C59-BE81-68D6213E8DDA}"/>
              </a:ext>
            </a:extLst>
          </p:cNvPr>
          <p:cNvCxnSpPr/>
          <p:nvPr/>
        </p:nvCxnSpPr>
        <p:spPr>
          <a:xfrm>
            <a:off x="3905573" y="2076773"/>
            <a:ext cx="2758698" cy="1534332"/>
          </a:xfrm>
          <a:prstGeom prst="straightConnector1">
            <a:avLst/>
          </a:prstGeom>
          <a:ln w="57150">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5107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BFBEC-6B29-4346-B9C3-DBB408D5DF3A}"/>
              </a:ext>
            </a:extLst>
          </p:cNvPr>
          <p:cNvSpPr/>
          <p:nvPr/>
        </p:nvSpPr>
        <p:spPr>
          <a:xfrm>
            <a:off x="6096000" y="166568"/>
            <a:ext cx="4024393" cy="6524863"/>
          </a:xfrm>
          <a:prstGeom prst="rect">
            <a:avLst/>
          </a:prstGeom>
          <a:ln>
            <a:solidFill>
              <a:schemeClr val="bg1">
                <a:lumMod val="65000"/>
              </a:schemeClr>
            </a:solidFill>
          </a:ln>
        </p:spPr>
        <p:txBody>
          <a:bodyPr wrap="square">
            <a:spAutoFit/>
          </a:bodyPr>
          <a:lstStyle/>
          <a:p>
            <a:r>
              <a:rPr lang="en-US" sz="1100">
                <a:solidFill>
                  <a:srgbClr val="000096"/>
                </a:solidFill>
                <a:highlight>
                  <a:srgbClr val="FFFFFF"/>
                </a:highlight>
              </a:rPr>
              <a:t>&lt;CSV&gt;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Year</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Make</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Model</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Description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Price</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1997</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Ford</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E350</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ac, abs, moon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2999.99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4900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Very Large</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5000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1996</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Jeep</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Grand Cherokee</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MUST SELL! air, moon roof, loaded</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4799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96"/>
                </a:solidFill>
                <a:highlight>
                  <a:srgbClr val="FFFFFF"/>
                </a:highlight>
              </a:rPr>
              <a:t>&lt;/CSV&gt;</a:t>
            </a:r>
            <a:endParaRPr lang="en-US" sz="1100">
              <a:solidFill>
                <a:srgbClr val="000000"/>
              </a:solidFill>
              <a:highlight>
                <a:srgbClr val="FFFFFF"/>
              </a:highlight>
            </a:endParaRPr>
          </a:p>
        </p:txBody>
      </p:sp>
      <p:sp>
        <p:nvSpPr>
          <p:cNvPr id="3" name="Rectangle 2">
            <a:extLst>
              <a:ext uri="{FF2B5EF4-FFF2-40B4-BE49-F238E27FC236}">
                <a16:creationId xmlns:a16="http://schemas.microsoft.com/office/drawing/2014/main" id="{05A8F7F6-9E98-4C86-A599-D5E96AA12F69}"/>
              </a:ext>
            </a:extLst>
          </p:cNvPr>
          <p:cNvSpPr/>
          <p:nvPr/>
        </p:nvSpPr>
        <p:spPr>
          <a:xfrm>
            <a:off x="351293" y="1467939"/>
            <a:ext cx="5538063" cy="1169551"/>
          </a:xfrm>
          <a:prstGeom prst="rect">
            <a:avLst/>
          </a:prstGeom>
          <a:ln>
            <a:solidFill>
              <a:schemeClr val="bg1">
                <a:lumMod val="65000"/>
              </a:schemeClr>
            </a:solidFill>
          </a:ln>
        </p:spPr>
        <p:txBody>
          <a:bodyPr wrap="square">
            <a:spAutoFit/>
          </a:bodyPr>
          <a:lstStyle/>
          <a:p>
            <a:r>
              <a:rPr lang="en-US" sz="1400"/>
              <a:t>Year,Make,Model,Description,Price</a:t>
            </a:r>
            <a:br>
              <a:rPr lang="en-US" sz="1400"/>
            </a:br>
            <a:r>
              <a:rPr lang="en-US" sz="1400"/>
              <a:t>1997,Ford,E350,"ac, abs, moon",</a:t>
            </a:r>
            <a:r>
              <a:rPr lang="en-US" sz="1400">
                <a:highlight>
                  <a:srgbClr val="FFFF00"/>
                </a:highlight>
              </a:rPr>
              <a:t>2999.99</a:t>
            </a:r>
            <a:br>
              <a:rPr lang="en-US" sz="1400"/>
            </a:br>
            <a:r>
              <a:rPr lang="en-US" sz="1400"/>
              <a:t>1999,Chevy,Venture Extended Edition,,</a:t>
            </a:r>
            <a:r>
              <a:rPr lang="en-US" sz="1400">
                <a:highlight>
                  <a:srgbClr val="FFFF00"/>
                </a:highlight>
              </a:rPr>
              <a:t>4900.00</a:t>
            </a:r>
            <a:br>
              <a:rPr lang="en-US" sz="1400">
                <a:highlight>
                  <a:srgbClr val="FFFF00"/>
                </a:highlight>
              </a:rPr>
            </a:br>
            <a:r>
              <a:rPr lang="en-US" sz="1400"/>
              <a:t>1999,Chevy,Venture Extended Edition,Very Large,5000.00</a:t>
            </a:r>
            <a:br>
              <a:rPr lang="en-US" sz="1400"/>
            </a:br>
            <a:r>
              <a:rPr lang="en-US" sz="1400"/>
              <a:t>1996,Jeep,Grand Cherokee,"MUST SELL! air, moon roof, loaded",4799.00</a:t>
            </a:r>
          </a:p>
        </p:txBody>
      </p:sp>
      <p:sp>
        <p:nvSpPr>
          <p:cNvPr id="7" name="TextBox 6">
            <a:extLst>
              <a:ext uri="{FF2B5EF4-FFF2-40B4-BE49-F238E27FC236}">
                <a16:creationId xmlns:a16="http://schemas.microsoft.com/office/drawing/2014/main" id="{28B72893-3AFF-4407-B18A-D134F009B5BD}"/>
              </a:ext>
            </a:extLst>
          </p:cNvPr>
          <p:cNvSpPr txBox="1"/>
          <p:nvPr/>
        </p:nvSpPr>
        <p:spPr>
          <a:xfrm>
            <a:off x="780080" y="2920338"/>
            <a:ext cx="4262034" cy="3046988"/>
          </a:xfrm>
          <a:prstGeom prst="rect">
            <a:avLst/>
          </a:prstGeom>
          <a:noFill/>
        </p:spPr>
        <p:txBody>
          <a:bodyPr wrap="square" rtlCol="0">
            <a:spAutoFit/>
          </a:bodyPr>
          <a:lstStyle/>
          <a:p>
            <a:r>
              <a:rPr lang="en-US" sz="2400">
                <a:solidFill>
                  <a:schemeClr val="bg1">
                    <a:lumMod val="65000"/>
                  </a:schemeClr>
                </a:solidFill>
              </a:rPr>
              <a:t>Notice that </a:t>
            </a:r>
            <a:r>
              <a:rPr lang="en-US" sz="2400">
                <a:solidFill>
                  <a:schemeClr val="bg1">
                    <a:lumMod val="65000"/>
                  </a:schemeClr>
                </a:solidFill>
                <a:highlight>
                  <a:srgbClr val="FFFF00"/>
                </a:highlight>
              </a:rPr>
              <a:t>.00</a:t>
            </a:r>
            <a:r>
              <a:rPr lang="en-US" sz="2400">
                <a:solidFill>
                  <a:schemeClr val="bg1">
                    <a:lumMod val="65000"/>
                  </a:schemeClr>
                </a:solidFill>
              </a:rPr>
              <a:t> is dropped in the XML. Why? </a:t>
            </a:r>
            <a:r>
              <a:rPr lang="en-US" sz="2400"/>
              <a:t>Answer: </a:t>
            </a:r>
            <a:r>
              <a:rPr lang="en-US" sz="2400">
                <a:latin typeface="Calibri" panose="020F0502020204030204" pitchFamily="34" charset="0"/>
                <a:ea typeface="Calibri" panose="020F0502020204030204" pitchFamily="34" charset="0"/>
                <a:cs typeface="Times New Roman" panose="02020603050405020304" pitchFamily="18" charset="0"/>
              </a:rPr>
              <a:t>The XML contains the minimum number of digits necessary to display the input with the same precision. So 4900.00 will be output as 4900, but 2999.99 is output with the extra decimal precision.</a:t>
            </a:r>
            <a:endParaRPr lang="en-US" sz="2400"/>
          </a:p>
        </p:txBody>
      </p:sp>
      <p:cxnSp>
        <p:nvCxnSpPr>
          <p:cNvPr id="6" name="Straight Arrow Connector 5">
            <a:extLst>
              <a:ext uri="{FF2B5EF4-FFF2-40B4-BE49-F238E27FC236}">
                <a16:creationId xmlns:a16="http://schemas.microsoft.com/office/drawing/2014/main" id="{1FDEFE9F-A7F7-4C59-BE81-68D6213E8DDA}"/>
              </a:ext>
            </a:extLst>
          </p:cNvPr>
          <p:cNvCxnSpPr/>
          <p:nvPr/>
        </p:nvCxnSpPr>
        <p:spPr>
          <a:xfrm>
            <a:off x="3905573" y="2076773"/>
            <a:ext cx="2758698" cy="1534332"/>
          </a:xfrm>
          <a:prstGeom prst="straightConnector1">
            <a:avLst/>
          </a:prstGeom>
          <a:ln w="57150">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667701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BFBEC-6B29-4346-B9C3-DBB408D5DF3A}"/>
              </a:ext>
            </a:extLst>
          </p:cNvPr>
          <p:cNvSpPr/>
          <p:nvPr/>
        </p:nvSpPr>
        <p:spPr>
          <a:xfrm>
            <a:off x="6096000" y="166568"/>
            <a:ext cx="4024393" cy="6524863"/>
          </a:xfrm>
          <a:prstGeom prst="rect">
            <a:avLst/>
          </a:prstGeom>
          <a:ln>
            <a:solidFill>
              <a:schemeClr val="bg1">
                <a:lumMod val="65000"/>
              </a:schemeClr>
            </a:solidFill>
          </a:ln>
        </p:spPr>
        <p:txBody>
          <a:bodyPr wrap="square">
            <a:spAutoFit/>
          </a:bodyPr>
          <a:lstStyle/>
          <a:p>
            <a:r>
              <a:rPr lang="en-US" sz="1100">
                <a:solidFill>
                  <a:srgbClr val="000096"/>
                </a:solidFill>
                <a:highlight>
                  <a:srgbClr val="FFFFFF"/>
                </a:highlight>
              </a:rPr>
              <a:t>&lt;CSV&gt;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Year</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Make</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Model</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Description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Price</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1997</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Ford</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E350</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ac, abs, moon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2999.99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4900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Very Large</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5000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1996</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Jeep</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Grand Cherokee</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MUST SELL! air, moon roof, loaded</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4799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96"/>
                </a:solidFill>
                <a:highlight>
                  <a:srgbClr val="FFFFFF"/>
                </a:highlight>
              </a:rPr>
              <a:t>&lt;/CSV&gt;</a:t>
            </a:r>
            <a:endParaRPr lang="en-US" sz="1100">
              <a:solidFill>
                <a:srgbClr val="000000"/>
              </a:solidFill>
              <a:highlight>
                <a:srgbClr val="FFFFFF"/>
              </a:highlight>
            </a:endParaRPr>
          </a:p>
        </p:txBody>
      </p:sp>
      <p:sp>
        <p:nvSpPr>
          <p:cNvPr id="7" name="TextBox 6">
            <a:extLst>
              <a:ext uri="{FF2B5EF4-FFF2-40B4-BE49-F238E27FC236}">
                <a16:creationId xmlns:a16="http://schemas.microsoft.com/office/drawing/2014/main" id="{28B72893-3AFF-4407-B18A-D134F009B5BD}"/>
              </a:ext>
            </a:extLst>
          </p:cNvPr>
          <p:cNvSpPr txBox="1"/>
          <p:nvPr/>
        </p:nvSpPr>
        <p:spPr>
          <a:xfrm>
            <a:off x="656094" y="2881683"/>
            <a:ext cx="4262034" cy="1569660"/>
          </a:xfrm>
          <a:prstGeom prst="rect">
            <a:avLst/>
          </a:prstGeom>
          <a:noFill/>
        </p:spPr>
        <p:txBody>
          <a:bodyPr wrap="square" rtlCol="0">
            <a:spAutoFit/>
          </a:bodyPr>
          <a:lstStyle/>
          <a:p>
            <a:r>
              <a:rPr lang="en-US" sz="2400"/>
              <a:t>Suppose we want to retain the two digits to the right of the decimal point. How to specify that in the DFDL schema? </a:t>
            </a:r>
            <a:endParaRPr lang="en-US" sz="2400">
              <a:solidFill>
                <a:schemeClr val="bg1">
                  <a:lumMod val="65000"/>
                </a:schemeClr>
              </a:solidFill>
            </a:endParaRPr>
          </a:p>
        </p:txBody>
      </p:sp>
      <p:sp>
        <p:nvSpPr>
          <p:cNvPr id="5" name="Rectangle 4">
            <a:extLst>
              <a:ext uri="{FF2B5EF4-FFF2-40B4-BE49-F238E27FC236}">
                <a16:creationId xmlns:a16="http://schemas.microsoft.com/office/drawing/2014/main" id="{B8EAB65F-B3CB-4506-8745-2D429CDCE559}"/>
              </a:ext>
            </a:extLst>
          </p:cNvPr>
          <p:cNvSpPr/>
          <p:nvPr/>
        </p:nvSpPr>
        <p:spPr>
          <a:xfrm>
            <a:off x="351293" y="1467939"/>
            <a:ext cx="5538063" cy="1169551"/>
          </a:xfrm>
          <a:prstGeom prst="rect">
            <a:avLst/>
          </a:prstGeom>
          <a:ln>
            <a:solidFill>
              <a:schemeClr val="bg1">
                <a:lumMod val="65000"/>
              </a:schemeClr>
            </a:solidFill>
          </a:ln>
        </p:spPr>
        <p:txBody>
          <a:bodyPr wrap="square">
            <a:spAutoFit/>
          </a:bodyPr>
          <a:lstStyle/>
          <a:p>
            <a:r>
              <a:rPr lang="en-US" sz="1400"/>
              <a:t>Year,Make,Model,Description,Price</a:t>
            </a:r>
            <a:br>
              <a:rPr lang="en-US" sz="1400"/>
            </a:br>
            <a:r>
              <a:rPr lang="en-US" sz="1400"/>
              <a:t>1997,Ford,E350,"ac, abs, moon",</a:t>
            </a:r>
            <a:r>
              <a:rPr lang="en-US" sz="1400">
                <a:highlight>
                  <a:srgbClr val="FFFF00"/>
                </a:highlight>
              </a:rPr>
              <a:t>2999.99</a:t>
            </a:r>
            <a:br>
              <a:rPr lang="en-US" sz="1400"/>
            </a:br>
            <a:r>
              <a:rPr lang="en-US" sz="1400"/>
              <a:t>1999,Chevy,Venture Extended Edition,,</a:t>
            </a:r>
            <a:r>
              <a:rPr lang="en-US" sz="1400">
                <a:highlight>
                  <a:srgbClr val="FFFF00"/>
                </a:highlight>
              </a:rPr>
              <a:t>4900.00</a:t>
            </a:r>
            <a:br>
              <a:rPr lang="en-US" sz="1400">
                <a:highlight>
                  <a:srgbClr val="FFFF00"/>
                </a:highlight>
              </a:rPr>
            </a:br>
            <a:r>
              <a:rPr lang="en-US" sz="1400"/>
              <a:t>1999,Chevy,Venture Extended Edition,Very Large,5000.00</a:t>
            </a:r>
            <a:br>
              <a:rPr lang="en-US" sz="1400"/>
            </a:br>
            <a:r>
              <a:rPr lang="en-US" sz="1400"/>
              <a:t>1996,Jeep,Grand Cherokee,"MUST SELL! air, moon roof, loaded",4799.00</a:t>
            </a:r>
          </a:p>
        </p:txBody>
      </p:sp>
      <p:sp>
        <p:nvSpPr>
          <p:cNvPr id="6" name="Footer Placeholder 3">
            <a:extLst>
              <a:ext uri="{FF2B5EF4-FFF2-40B4-BE49-F238E27FC236}">
                <a16:creationId xmlns:a16="http://schemas.microsoft.com/office/drawing/2014/main" id="{4298BB45-123C-40F5-8242-B817A73D710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4896127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BFBEC-6B29-4346-B9C3-DBB408D5DF3A}"/>
              </a:ext>
            </a:extLst>
          </p:cNvPr>
          <p:cNvSpPr/>
          <p:nvPr/>
        </p:nvSpPr>
        <p:spPr>
          <a:xfrm>
            <a:off x="6096000" y="166568"/>
            <a:ext cx="4024393" cy="6524863"/>
          </a:xfrm>
          <a:prstGeom prst="rect">
            <a:avLst/>
          </a:prstGeom>
          <a:ln>
            <a:solidFill>
              <a:schemeClr val="bg1">
                <a:lumMod val="65000"/>
              </a:schemeClr>
            </a:solidFill>
          </a:ln>
        </p:spPr>
        <p:txBody>
          <a:bodyPr wrap="square">
            <a:spAutoFit/>
          </a:bodyPr>
          <a:lstStyle/>
          <a:p>
            <a:r>
              <a:rPr lang="en-US" sz="1100">
                <a:solidFill>
                  <a:srgbClr val="000096"/>
                </a:solidFill>
                <a:highlight>
                  <a:srgbClr val="FFFFFF"/>
                </a:highlight>
              </a:rPr>
              <a:t>&lt;CSV&gt;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Year</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Make</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Model</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Description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Price</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&lt;/header&gt;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1997</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Ford</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E350</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ac, abs, moon</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2999.99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00"/>
                </a:highlight>
              </a:rPr>
              <a:t>4900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1999</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Chevy</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Venture Extended Edition</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Very Large</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5000</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&lt;year&gt;</a:t>
            </a:r>
            <a:r>
              <a:rPr lang="en-US" sz="1100">
                <a:solidFill>
                  <a:srgbClr val="000000"/>
                </a:solidFill>
                <a:highlight>
                  <a:srgbClr val="FFFFFF"/>
                </a:highlight>
              </a:rPr>
              <a:t>1996</a:t>
            </a:r>
            <a:r>
              <a:rPr lang="en-US" sz="1100">
                <a:solidFill>
                  <a:srgbClr val="000096"/>
                </a:solidFill>
                <a:highlight>
                  <a:srgbClr val="FFFFFF"/>
                </a:highlight>
              </a:rPr>
              <a:t>&lt;/year&gt;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&lt;make&gt;</a:t>
            </a:r>
            <a:r>
              <a:rPr lang="en-US" sz="1100">
                <a:solidFill>
                  <a:srgbClr val="000000"/>
                </a:solidFill>
                <a:highlight>
                  <a:srgbClr val="FFFFFF"/>
                </a:highlight>
              </a:rPr>
              <a:t>Jeep</a:t>
            </a:r>
            <a:r>
              <a:rPr lang="en-US" sz="1100">
                <a:solidFill>
                  <a:srgbClr val="000096"/>
                </a:solidFill>
                <a:highlight>
                  <a:srgbClr val="FFFFFF"/>
                </a:highlight>
              </a:rPr>
              <a:t>&lt;/make&gt;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&lt;model&gt;</a:t>
            </a:r>
            <a:r>
              <a:rPr lang="en-US" sz="1100">
                <a:solidFill>
                  <a:srgbClr val="000000"/>
                </a:solidFill>
                <a:highlight>
                  <a:srgbClr val="FFFFFF"/>
                </a:highlight>
              </a:rPr>
              <a:t>Grand Cherokee</a:t>
            </a:r>
            <a:r>
              <a:rPr lang="en-US" sz="1100">
                <a:solidFill>
                  <a:srgbClr val="000096"/>
                </a:solidFill>
                <a:highlight>
                  <a:srgbClr val="FFFFFF"/>
                </a:highlight>
              </a:rPr>
              <a:t>&lt;/model&gt;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&lt;description&gt;</a:t>
            </a:r>
            <a:r>
              <a:rPr lang="en-US" sz="1100">
                <a:solidFill>
                  <a:srgbClr val="000000"/>
                </a:solidFill>
                <a:highlight>
                  <a:srgbClr val="FFFFFF"/>
                </a:highlight>
              </a:rPr>
              <a:t>MUST SELL! air, moon roof, loaded</a:t>
            </a:r>
            <a:r>
              <a:rPr lang="en-US" sz="1100">
                <a:solidFill>
                  <a:srgbClr val="000096"/>
                </a:solidFill>
                <a:highlight>
                  <a:srgbClr val="FFFFFF"/>
                </a:highlight>
              </a:rPr>
              <a:t>&lt;/description&gt;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&lt;price&gt;</a:t>
            </a:r>
            <a:r>
              <a:rPr lang="en-US" sz="1100">
                <a:solidFill>
                  <a:srgbClr val="000000"/>
                </a:solidFill>
                <a:highlight>
                  <a:srgbClr val="FFFFFF"/>
                </a:highlight>
              </a:rPr>
              <a:t>4799</a:t>
            </a:r>
            <a:r>
              <a:rPr lang="en-US" sz="1100">
                <a:solidFill>
                  <a:srgbClr val="000096"/>
                </a:solidFill>
                <a:highlight>
                  <a:srgbClr val="FFFFFF"/>
                </a:highlight>
              </a:rPr>
              <a:t>&lt;/price&gt;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&lt;/row&gt;</a:t>
            </a:r>
            <a:br>
              <a:rPr lang="en-US" sz="1100">
                <a:solidFill>
                  <a:srgbClr val="000000"/>
                </a:solidFill>
                <a:highlight>
                  <a:srgbClr val="FFFFFF"/>
                </a:highlight>
              </a:rPr>
            </a:br>
            <a:r>
              <a:rPr lang="en-US" sz="1100">
                <a:solidFill>
                  <a:srgbClr val="000096"/>
                </a:solidFill>
                <a:highlight>
                  <a:srgbClr val="FFFFFF"/>
                </a:highlight>
              </a:rPr>
              <a:t>&lt;/CSV&gt;</a:t>
            </a:r>
            <a:endParaRPr lang="en-US" sz="1100">
              <a:solidFill>
                <a:srgbClr val="000000"/>
              </a:solidFill>
              <a:highlight>
                <a:srgbClr val="FFFFFF"/>
              </a:highlight>
            </a:endParaRPr>
          </a:p>
        </p:txBody>
      </p:sp>
      <p:sp>
        <p:nvSpPr>
          <p:cNvPr id="7" name="TextBox 6">
            <a:extLst>
              <a:ext uri="{FF2B5EF4-FFF2-40B4-BE49-F238E27FC236}">
                <a16:creationId xmlns:a16="http://schemas.microsoft.com/office/drawing/2014/main" id="{28B72893-3AFF-4407-B18A-D134F009B5BD}"/>
              </a:ext>
            </a:extLst>
          </p:cNvPr>
          <p:cNvSpPr txBox="1"/>
          <p:nvPr/>
        </p:nvSpPr>
        <p:spPr>
          <a:xfrm>
            <a:off x="656094" y="2881683"/>
            <a:ext cx="4262034" cy="2308324"/>
          </a:xfrm>
          <a:prstGeom prst="rect">
            <a:avLst/>
          </a:prstGeom>
          <a:noFill/>
        </p:spPr>
        <p:txBody>
          <a:bodyPr wrap="square" rtlCol="0">
            <a:spAutoFit/>
          </a:bodyPr>
          <a:lstStyle/>
          <a:p>
            <a:r>
              <a:rPr lang="en-US" sz="2400">
                <a:solidFill>
                  <a:schemeClr val="bg1">
                    <a:lumMod val="65000"/>
                  </a:schemeClr>
                </a:solidFill>
              </a:rPr>
              <a:t>Suppose we want to retain the two digits to the right of the decimal point. How to specify that in the DFDL schema? </a:t>
            </a:r>
            <a:r>
              <a:rPr lang="en-US" sz="2400"/>
              <a:t>One solution is to declare price to be of type xs:string. </a:t>
            </a:r>
            <a:endParaRPr lang="en-US" sz="2400">
              <a:solidFill>
                <a:schemeClr val="bg1">
                  <a:lumMod val="65000"/>
                </a:schemeClr>
              </a:solidFill>
            </a:endParaRPr>
          </a:p>
        </p:txBody>
      </p:sp>
      <p:sp>
        <p:nvSpPr>
          <p:cNvPr id="5" name="Rectangle 4">
            <a:extLst>
              <a:ext uri="{FF2B5EF4-FFF2-40B4-BE49-F238E27FC236}">
                <a16:creationId xmlns:a16="http://schemas.microsoft.com/office/drawing/2014/main" id="{B8EAB65F-B3CB-4506-8745-2D429CDCE559}"/>
              </a:ext>
            </a:extLst>
          </p:cNvPr>
          <p:cNvSpPr/>
          <p:nvPr/>
        </p:nvSpPr>
        <p:spPr>
          <a:xfrm>
            <a:off x="351293" y="1467939"/>
            <a:ext cx="5538063" cy="1169551"/>
          </a:xfrm>
          <a:prstGeom prst="rect">
            <a:avLst/>
          </a:prstGeom>
          <a:ln>
            <a:solidFill>
              <a:schemeClr val="bg1">
                <a:lumMod val="65000"/>
              </a:schemeClr>
            </a:solidFill>
          </a:ln>
        </p:spPr>
        <p:txBody>
          <a:bodyPr wrap="square">
            <a:spAutoFit/>
          </a:bodyPr>
          <a:lstStyle/>
          <a:p>
            <a:r>
              <a:rPr lang="en-US" sz="1400"/>
              <a:t>Year,Make,Model,Description,Price</a:t>
            </a:r>
            <a:br>
              <a:rPr lang="en-US" sz="1400"/>
            </a:br>
            <a:r>
              <a:rPr lang="en-US" sz="1400"/>
              <a:t>1997,Ford,E350,"ac, abs, moon",</a:t>
            </a:r>
            <a:r>
              <a:rPr lang="en-US" sz="1400">
                <a:highlight>
                  <a:srgbClr val="FFFF00"/>
                </a:highlight>
              </a:rPr>
              <a:t>2999.99</a:t>
            </a:r>
            <a:br>
              <a:rPr lang="en-US" sz="1400"/>
            </a:br>
            <a:r>
              <a:rPr lang="en-US" sz="1400"/>
              <a:t>1999,Chevy,Venture Extended Edition,,</a:t>
            </a:r>
            <a:r>
              <a:rPr lang="en-US" sz="1400">
                <a:highlight>
                  <a:srgbClr val="FFFF00"/>
                </a:highlight>
              </a:rPr>
              <a:t>4900.00</a:t>
            </a:r>
            <a:br>
              <a:rPr lang="en-US" sz="1400">
                <a:highlight>
                  <a:srgbClr val="FFFF00"/>
                </a:highlight>
              </a:rPr>
            </a:br>
            <a:r>
              <a:rPr lang="en-US" sz="1400"/>
              <a:t>1999,Chevy,Venture Extended Edition,Very Large,5000.00</a:t>
            </a:r>
            <a:br>
              <a:rPr lang="en-US" sz="1400"/>
            </a:br>
            <a:r>
              <a:rPr lang="en-US" sz="1400"/>
              <a:t>1996,Jeep,Grand Cherokee,"MUST SELL! air, moon roof, loaded",4799.00</a:t>
            </a:r>
          </a:p>
        </p:txBody>
      </p:sp>
      <p:sp>
        <p:nvSpPr>
          <p:cNvPr id="3" name="Rectangle 2">
            <a:extLst>
              <a:ext uri="{FF2B5EF4-FFF2-40B4-BE49-F238E27FC236}">
                <a16:creationId xmlns:a16="http://schemas.microsoft.com/office/drawing/2014/main" id="{F8274189-D303-485B-BF94-E6077CDBD55D}"/>
              </a:ext>
            </a:extLst>
          </p:cNvPr>
          <p:cNvSpPr/>
          <p:nvPr/>
        </p:nvSpPr>
        <p:spPr>
          <a:xfrm>
            <a:off x="656094" y="5486650"/>
            <a:ext cx="3886320" cy="369332"/>
          </a:xfrm>
          <a:prstGeom prst="rect">
            <a:avLst/>
          </a:prstGeom>
        </p:spPr>
        <p:txBody>
          <a:bodyPr wrap="none">
            <a:spAutoFit/>
          </a:bodyPr>
          <a:lstStyle/>
          <a:p>
            <a:r>
              <a:rPr lang="en-US"/>
              <a:t>See lab03/answer/csv-version2.dfdl.xsd</a:t>
            </a:r>
          </a:p>
        </p:txBody>
      </p:sp>
      <p:sp>
        <p:nvSpPr>
          <p:cNvPr id="6" name="Footer Placeholder 3">
            <a:extLst>
              <a:ext uri="{FF2B5EF4-FFF2-40B4-BE49-F238E27FC236}">
                <a16:creationId xmlns:a16="http://schemas.microsoft.com/office/drawing/2014/main" id="{4298BB45-123C-40F5-8242-B817A73D710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6076504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EB313C-F80A-478E-8226-2677B90EABB7}"/>
              </a:ext>
            </a:extLst>
          </p:cNvPr>
          <p:cNvSpPr txBox="1"/>
          <p:nvPr/>
        </p:nvSpPr>
        <p:spPr>
          <a:xfrm>
            <a:off x="780080" y="3735091"/>
            <a:ext cx="4262034" cy="2308324"/>
          </a:xfrm>
          <a:prstGeom prst="rect">
            <a:avLst/>
          </a:prstGeom>
          <a:noFill/>
        </p:spPr>
        <p:txBody>
          <a:bodyPr wrap="square" rtlCol="0">
            <a:spAutoFit/>
          </a:bodyPr>
          <a:lstStyle/>
          <a:p>
            <a:r>
              <a:rPr lang="en-US" sz="2400">
                <a:solidFill>
                  <a:schemeClr val="bg1">
                    <a:lumMod val="65000"/>
                  </a:schemeClr>
                </a:solidFill>
              </a:rPr>
              <a:t>Suppose we want to retain the two digits to the right of the decimal point. How to specify that in the DFDL schema?</a:t>
            </a:r>
            <a:r>
              <a:rPr lang="en-US" sz="2400"/>
              <a:t> </a:t>
            </a:r>
            <a:r>
              <a:rPr lang="en-US" sz="2400">
                <a:highlight>
                  <a:srgbClr val="FFFF00"/>
                </a:highlight>
              </a:rPr>
              <a:t>One solution is to declare price to be of type xs:string. </a:t>
            </a:r>
            <a:endParaRPr lang="en-US"/>
          </a:p>
        </p:txBody>
      </p:sp>
      <p:sp>
        <p:nvSpPr>
          <p:cNvPr id="3" name="Speech Bubble: Rectangle 2">
            <a:extLst>
              <a:ext uri="{FF2B5EF4-FFF2-40B4-BE49-F238E27FC236}">
                <a16:creationId xmlns:a16="http://schemas.microsoft.com/office/drawing/2014/main" id="{62A10126-016C-44FE-AA22-30F4797DFF26}"/>
              </a:ext>
            </a:extLst>
          </p:cNvPr>
          <p:cNvSpPr/>
          <p:nvPr/>
        </p:nvSpPr>
        <p:spPr>
          <a:xfrm>
            <a:off x="6974237" y="247972"/>
            <a:ext cx="4664990" cy="4463513"/>
          </a:xfrm>
          <a:prstGeom prst="wedgeRectCallout">
            <a:avLst>
              <a:gd name="adj1" fmla="val -98632"/>
              <a:gd name="adj2" fmla="val 56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Isn’t it considered really bad practice to use such a weak datatype? Answer: It is. But once the input file has been converted to XML, then we can bring to bear all the XML technologies to inspect and validate that &lt;price&gt; has a valid value. So, I’m not too concerned about using a weak datatype in DFDL schemas because I can perform lots of validation on the XML output.</a:t>
            </a:r>
          </a:p>
        </p:txBody>
      </p:sp>
      <p:sp>
        <p:nvSpPr>
          <p:cNvPr id="4" name="Footer Placeholder 3">
            <a:extLst>
              <a:ext uri="{FF2B5EF4-FFF2-40B4-BE49-F238E27FC236}">
                <a16:creationId xmlns:a16="http://schemas.microsoft.com/office/drawing/2014/main" id="{53A3C8CD-9C87-4BF1-974C-81BE454141F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69520735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BFBEC-6B29-4346-B9C3-DBB408D5DF3A}"/>
              </a:ext>
            </a:extLst>
          </p:cNvPr>
          <p:cNvSpPr/>
          <p:nvPr/>
        </p:nvSpPr>
        <p:spPr>
          <a:xfrm>
            <a:off x="6390468" y="1028343"/>
            <a:ext cx="4442847" cy="4801314"/>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&lt;CSV&gt;</a:t>
            </a:r>
            <a:br>
              <a:rPr lang="en-US">
                <a:solidFill>
                  <a:srgbClr val="000000"/>
                </a:solidFill>
                <a:highlight>
                  <a:srgbClr val="FFFFFF"/>
                </a:highlight>
              </a:rPr>
            </a:br>
            <a:r>
              <a:rPr lang="en-US">
                <a:solidFill>
                  <a:srgbClr val="000000"/>
                </a:solidFill>
                <a:highlight>
                  <a:srgbClr val="FFFF00"/>
                </a:highlight>
              </a:rPr>
              <a:t>  </a:t>
            </a:r>
            <a:r>
              <a:rPr lang="en-US">
                <a:solidFill>
                  <a:srgbClr val="000096"/>
                </a:solidFill>
                <a:highlight>
                  <a:srgbClr val="FFFF00"/>
                </a:highlight>
              </a:rPr>
              <a:t>&lt;header&gt;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&lt;year&gt;</a:t>
            </a:r>
            <a:r>
              <a:rPr lang="en-US">
                <a:solidFill>
                  <a:srgbClr val="000000"/>
                </a:solidFill>
                <a:highlight>
                  <a:srgbClr val="FFFF00"/>
                </a:highlight>
              </a:rPr>
              <a:t>Year</a:t>
            </a:r>
            <a:r>
              <a:rPr lang="en-US">
                <a:solidFill>
                  <a:srgbClr val="000096"/>
                </a:solidFill>
                <a:highlight>
                  <a:srgbClr val="FFFF00"/>
                </a:highlight>
              </a:rPr>
              <a:t>&lt;/year&gt;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&lt;make&gt;</a:t>
            </a:r>
            <a:r>
              <a:rPr lang="en-US">
                <a:solidFill>
                  <a:srgbClr val="000000"/>
                </a:solidFill>
                <a:highlight>
                  <a:srgbClr val="FFFF00"/>
                </a:highlight>
              </a:rPr>
              <a:t>Make</a:t>
            </a:r>
            <a:r>
              <a:rPr lang="en-US">
                <a:solidFill>
                  <a:srgbClr val="000096"/>
                </a:solidFill>
                <a:highlight>
                  <a:srgbClr val="FFFF00"/>
                </a:highlight>
              </a:rPr>
              <a:t>&lt;/make&gt;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&lt;model&gt;</a:t>
            </a:r>
            <a:r>
              <a:rPr lang="en-US">
                <a:solidFill>
                  <a:srgbClr val="000000"/>
                </a:solidFill>
                <a:highlight>
                  <a:srgbClr val="FFFF00"/>
                </a:highlight>
              </a:rPr>
              <a:t>Model</a:t>
            </a:r>
            <a:r>
              <a:rPr lang="en-US">
                <a:solidFill>
                  <a:srgbClr val="000096"/>
                </a:solidFill>
                <a:highlight>
                  <a:srgbClr val="FFFF00"/>
                </a:highlight>
              </a:rPr>
              <a:t>&lt;/model&gt;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&lt;description&gt;</a:t>
            </a:r>
            <a:r>
              <a:rPr lang="en-US">
                <a:solidFill>
                  <a:srgbClr val="000000"/>
                </a:solidFill>
                <a:highlight>
                  <a:srgbClr val="FFFF00"/>
                </a:highlight>
              </a:rPr>
              <a:t>Description</a:t>
            </a:r>
            <a:r>
              <a:rPr lang="en-US">
                <a:solidFill>
                  <a:srgbClr val="000096"/>
                </a:solidFill>
                <a:highlight>
                  <a:srgbClr val="FFFF00"/>
                </a:highlight>
              </a:rPr>
              <a:t>&lt;/description&gt;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&lt;price&gt;</a:t>
            </a:r>
            <a:r>
              <a:rPr lang="en-US">
                <a:solidFill>
                  <a:srgbClr val="000000"/>
                </a:solidFill>
                <a:highlight>
                  <a:srgbClr val="FFFF00"/>
                </a:highlight>
              </a:rPr>
              <a:t>Price</a:t>
            </a:r>
            <a:r>
              <a:rPr lang="en-US">
                <a:solidFill>
                  <a:srgbClr val="000096"/>
                </a:solidFill>
                <a:highlight>
                  <a:srgbClr val="FFFF00"/>
                </a:highlight>
              </a:rPr>
              <a:t>&lt;/price&gt;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&lt;year&gt;</a:t>
            </a:r>
            <a:r>
              <a:rPr lang="en-US">
                <a:solidFill>
                  <a:srgbClr val="000000"/>
                </a:solidFill>
                <a:highlight>
                  <a:srgbClr val="FFFFFF"/>
                </a:highlight>
              </a:rPr>
              <a:t>1997</a:t>
            </a:r>
            <a:r>
              <a:rPr lang="en-US">
                <a:solidFill>
                  <a:srgbClr val="000096"/>
                </a:solidFill>
                <a:highlight>
                  <a:srgbClr val="FFFFFF"/>
                </a:highlight>
              </a:rPr>
              <a:t>&lt;/year&gt;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&lt;make&gt;</a:t>
            </a:r>
            <a:r>
              <a:rPr lang="en-US">
                <a:solidFill>
                  <a:srgbClr val="000000"/>
                </a:solidFill>
                <a:highlight>
                  <a:srgbClr val="FFFFFF"/>
                </a:highlight>
              </a:rPr>
              <a:t>Ford</a:t>
            </a:r>
            <a:r>
              <a:rPr lang="en-US">
                <a:solidFill>
                  <a:srgbClr val="000096"/>
                </a:solidFill>
                <a:highlight>
                  <a:srgbClr val="FFFFFF"/>
                </a:highlight>
              </a:rPr>
              <a:t>&lt;/make&gt;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&lt;model&gt;</a:t>
            </a:r>
            <a:r>
              <a:rPr lang="en-US">
                <a:solidFill>
                  <a:srgbClr val="000000"/>
                </a:solidFill>
                <a:highlight>
                  <a:srgbClr val="FFFFFF"/>
                </a:highlight>
              </a:rPr>
              <a:t>E350</a:t>
            </a:r>
            <a:r>
              <a:rPr lang="en-US">
                <a:solidFill>
                  <a:srgbClr val="000096"/>
                </a:solidFill>
                <a:highlight>
                  <a:srgbClr val="FFFFFF"/>
                </a:highlight>
              </a:rPr>
              <a:t>&lt;/model&gt;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ac, abs, moon</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&lt;price&gt;</a:t>
            </a:r>
            <a:r>
              <a:rPr lang="en-US">
                <a:solidFill>
                  <a:srgbClr val="000000"/>
                </a:solidFill>
              </a:rPr>
              <a:t>2999.99</a:t>
            </a:r>
            <a:r>
              <a:rPr lang="en-US">
                <a:solidFill>
                  <a:srgbClr val="000096"/>
                </a:solidFill>
                <a:highlight>
                  <a:srgbClr val="FFFFFF"/>
                </a:highlight>
              </a:rPr>
              <a:t>&lt;/price&gt;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a:t>
            </a:r>
            <a:br>
              <a:rPr lang="en-US">
                <a:solidFill>
                  <a:srgbClr val="000000"/>
                </a:solidFill>
                <a:highlight>
                  <a:srgbClr val="FFFFFF"/>
                </a:highlight>
              </a:rPr>
            </a:br>
            <a:r>
              <a:rPr lang="en-US">
                <a:solidFill>
                  <a:srgbClr val="000096"/>
                </a:solidFill>
                <a:highlight>
                  <a:srgbClr val="FFFFFF"/>
                </a:highlight>
              </a:rPr>
              <a:t>&lt;/CSV&gt;</a:t>
            </a:r>
            <a:endParaRPr lang="en-US">
              <a:solidFill>
                <a:srgbClr val="000000"/>
              </a:solidFill>
              <a:highlight>
                <a:srgbClr val="FFFFFF"/>
              </a:highlight>
            </a:endParaRPr>
          </a:p>
        </p:txBody>
      </p:sp>
      <p:sp>
        <p:nvSpPr>
          <p:cNvPr id="4" name="TextBox 3">
            <a:extLst>
              <a:ext uri="{FF2B5EF4-FFF2-40B4-BE49-F238E27FC236}">
                <a16:creationId xmlns:a16="http://schemas.microsoft.com/office/drawing/2014/main" id="{5C22EC37-8DD8-4E5B-BD59-5C6EDD30FE3F}"/>
              </a:ext>
            </a:extLst>
          </p:cNvPr>
          <p:cNvSpPr txBox="1"/>
          <p:nvPr/>
        </p:nvSpPr>
        <p:spPr>
          <a:xfrm>
            <a:off x="449452" y="1419713"/>
            <a:ext cx="5801532" cy="3046988"/>
          </a:xfrm>
          <a:prstGeom prst="rect">
            <a:avLst/>
          </a:prstGeom>
          <a:noFill/>
        </p:spPr>
        <p:txBody>
          <a:bodyPr wrap="square" rtlCol="0">
            <a:spAutoFit/>
          </a:bodyPr>
          <a:lstStyle/>
          <a:p>
            <a:r>
              <a:rPr lang="en-US" sz="2400"/>
              <a:t>In the CSV file it makes sense to have a header because it tells what each field denotes. But in XML the header is not useful because the XML tags tell what each value denotes. </a:t>
            </a:r>
          </a:p>
          <a:p>
            <a:endParaRPr lang="en-US" sz="2400"/>
          </a:p>
          <a:p>
            <a:r>
              <a:rPr lang="en-US" sz="2400"/>
              <a:t>How to design the DFDL schema such that the header does not appear in the XML? </a:t>
            </a:r>
            <a:endParaRPr lang="en-US" sz="2400" b="1">
              <a:solidFill>
                <a:srgbClr val="F5844C"/>
              </a:solidFill>
              <a:highlight>
                <a:srgbClr val="FFFFFF"/>
              </a:highlight>
            </a:endParaRPr>
          </a:p>
        </p:txBody>
      </p:sp>
      <p:sp>
        <p:nvSpPr>
          <p:cNvPr id="5" name="Footer Placeholder 3">
            <a:extLst>
              <a:ext uri="{FF2B5EF4-FFF2-40B4-BE49-F238E27FC236}">
                <a16:creationId xmlns:a16="http://schemas.microsoft.com/office/drawing/2014/main" id="{AC37AEB9-9831-4D18-8D8C-7491E2904CF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6555681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6BFBEC-6B29-4346-B9C3-DBB408D5DF3A}"/>
              </a:ext>
            </a:extLst>
          </p:cNvPr>
          <p:cNvSpPr/>
          <p:nvPr/>
        </p:nvSpPr>
        <p:spPr>
          <a:xfrm>
            <a:off x="6390468" y="1028343"/>
            <a:ext cx="4442847" cy="4801314"/>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&lt;CSV&gt;</a:t>
            </a:r>
            <a:br>
              <a:rPr lang="en-US">
                <a:solidFill>
                  <a:srgbClr val="000000"/>
                </a:solidFill>
                <a:highlight>
                  <a:srgbClr val="FFFFFF"/>
                </a:highlight>
              </a:rPr>
            </a:br>
            <a:r>
              <a:rPr lang="en-US">
                <a:solidFill>
                  <a:srgbClr val="000000"/>
                </a:solidFill>
                <a:highlight>
                  <a:srgbClr val="FFFF00"/>
                </a:highlight>
              </a:rPr>
              <a:t>  </a:t>
            </a:r>
            <a:r>
              <a:rPr lang="en-US">
                <a:solidFill>
                  <a:srgbClr val="000096"/>
                </a:solidFill>
                <a:highlight>
                  <a:srgbClr val="FFFF00"/>
                </a:highlight>
              </a:rPr>
              <a:t>&lt;header&gt;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&lt;year&gt;</a:t>
            </a:r>
            <a:r>
              <a:rPr lang="en-US">
                <a:solidFill>
                  <a:srgbClr val="000000"/>
                </a:solidFill>
                <a:highlight>
                  <a:srgbClr val="FFFF00"/>
                </a:highlight>
              </a:rPr>
              <a:t>Year</a:t>
            </a:r>
            <a:r>
              <a:rPr lang="en-US">
                <a:solidFill>
                  <a:srgbClr val="000096"/>
                </a:solidFill>
                <a:highlight>
                  <a:srgbClr val="FFFF00"/>
                </a:highlight>
              </a:rPr>
              <a:t>&lt;/year&gt;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&lt;make&gt;</a:t>
            </a:r>
            <a:r>
              <a:rPr lang="en-US">
                <a:solidFill>
                  <a:srgbClr val="000000"/>
                </a:solidFill>
                <a:highlight>
                  <a:srgbClr val="FFFF00"/>
                </a:highlight>
              </a:rPr>
              <a:t>Make</a:t>
            </a:r>
            <a:r>
              <a:rPr lang="en-US">
                <a:solidFill>
                  <a:srgbClr val="000096"/>
                </a:solidFill>
                <a:highlight>
                  <a:srgbClr val="FFFF00"/>
                </a:highlight>
              </a:rPr>
              <a:t>&lt;/make&gt;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&lt;model&gt;</a:t>
            </a:r>
            <a:r>
              <a:rPr lang="en-US">
                <a:solidFill>
                  <a:srgbClr val="000000"/>
                </a:solidFill>
                <a:highlight>
                  <a:srgbClr val="FFFF00"/>
                </a:highlight>
              </a:rPr>
              <a:t>Model</a:t>
            </a:r>
            <a:r>
              <a:rPr lang="en-US">
                <a:solidFill>
                  <a:srgbClr val="000096"/>
                </a:solidFill>
                <a:highlight>
                  <a:srgbClr val="FFFF00"/>
                </a:highlight>
              </a:rPr>
              <a:t>&lt;/model&gt;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&lt;description&gt;</a:t>
            </a:r>
            <a:r>
              <a:rPr lang="en-US">
                <a:solidFill>
                  <a:srgbClr val="000000"/>
                </a:solidFill>
                <a:highlight>
                  <a:srgbClr val="FFFF00"/>
                </a:highlight>
              </a:rPr>
              <a:t>Description</a:t>
            </a:r>
            <a:r>
              <a:rPr lang="en-US">
                <a:solidFill>
                  <a:srgbClr val="000096"/>
                </a:solidFill>
                <a:highlight>
                  <a:srgbClr val="FFFF00"/>
                </a:highlight>
              </a:rPr>
              <a:t>&lt;/description&gt;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&lt;price&gt;</a:t>
            </a:r>
            <a:r>
              <a:rPr lang="en-US">
                <a:solidFill>
                  <a:srgbClr val="000000"/>
                </a:solidFill>
                <a:highlight>
                  <a:srgbClr val="FFFF00"/>
                </a:highlight>
              </a:rPr>
              <a:t>Price</a:t>
            </a:r>
            <a:r>
              <a:rPr lang="en-US">
                <a:solidFill>
                  <a:srgbClr val="000096"/>
                </a:solidFill>
                <a:highlight>
                  <a:srgbClr val="FFFF00"/>
                </a:highlight>
              </a:rPr>
              <a:t>&lt;/price&gt;</a:t>
            </a:r>
            <a:br>
              <a:rPr lang="en-US">
                <a:solidFill>
                  <a:srgbClr val="000000"/>
                </a:solidFill>
                <a:highlight>
                  <a:srgbClr val="FFFF00"/>
                </a:highlight>
              </a:rPr>
            </a:br>
            <a:r>
              <a:rPr lang="en-US">
                <a:solidFill>
                  <a:srgbClr val="000000"/>
                </a:solidFill>
                <a:highlight>
                  <a:srgbClr val="FFFF00"/>
                </a:highlight>
              </a:rPr>
              <a:t>  </a:t>
            </a:r>
            <a:r>
              <a:rPr lang="en-US">
                <a:solidFill>
                  <a:srgbClr val="000096"/>
                </a:solidFill>
                <a:highlight>
                  <a:srgbClr val="FFFF00"/>
                </a:highlight>
              </a:rPr>
              <a:t>&lt;/header&gt;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&lt;year&gt;</a:t>
            </a:r>
            <a:r>
              <a:rPr lang="en-US">
                <a:solidFill>
                  <a:srgbClr val="000000"/>
                </a:solidFill>
                <a:highlight>
                  <a:srgbClr val="FFFFFF"/>
                </a:highlight>
              </a:rPr>
              <a:t>1997</a:t>
            </a:r>
            <a:r>
              <a:rPr lang="en-US">
                <a:solidFill>
                  <a:srgbClr val="000096"/>
                </a:solidFill>
                <a:highlight>
                  <a:srgbClr val="FFFFFF"/>
                </a:highlight>
              </a:rPr>
              <a:t>&lt;/year&gt;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&lt;make&gt;</a:t>
            </a:r>
            <a:r>
              <a:rPr lang="en-US">
                <a:solidFill>
                  <a:srgbClr val="000000"/>
                </a:solidFill>
                <a:highlight>
                  <a:srgbClr val="FFFFFF"/>
                </a:highlight>
              </a:rPr>
              <a:t>Ford</a:t>
            </a:r>
            <a:r>
              <a:rPr lang="en-US">
                <a:solidFill>
                  <a:srgbClr val="000096"/>
                </a:solidFill>
                <a:highlight>
                  <a:srgbClr val="FFFFFF"/>
                </a:highlight>
              </a:rPr>
              <a:t>&lt;/make&gt;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&lt;model&gt;</a:t>
            </a:r>
            <a:r>
              <a:rPr lang="en-US">
                <a:solidFill>
                  <a:srgbClr val="000000"/>
                </a:solidFill>
                <a:highlight>
                  <a:srgbClr val="FFFFFF"/>
                </a:highlight>
              </a:rPr>
              <a:t>E350</a:t>
            </a:r>
            <a:r>
              <a:rPr lang="en-US">
                <a:solidFill>
                  <a:srgbClr val="000096"/>
                </a:solidFill>
                <a:highlight>
                  <a:srgbClr val="FFFFFF"/>
                </a:highlight>
              </a:rPr>
              <a:t>&lt;/model&gt;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ac, abs, moon</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&lt;price&gt;</a:t>
            </a:r>
            <a:r>
              <a:rPr lang="en-US">
                <a:solidFill>
                  <a:srgbClr val="000000"/>
                </a:solidFill>
              </a:rPr>
              <a:t>2999.99</a:t>
            </a:r>
            <a:r>
              <a:rPr lang="en-US">
                <a:solidFill>
                  <a:srgbClr val="000096"/>
                </a:solidFill>
                <a:highlight>
                  <a:srgbClr val="FFFFFF"/>
                </a:highlight>
              </a:rPr>
              <a:t>&lt;/price&gt;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a:t>
            </a:r>
            <a:br>
              <a:rPr lang="en-US">
                <a:solidFill>
                  <a:srgbClr val="000000"/>
                </a:solidFill>
                <a:highlight>
                  <a:srgbClr val="FFFFFF"/>
                </a:highlight>
              </a:rPr>
            </a:br>
            <a:r>
              <a:rPr lang="en-US">
                <a:solidFill>
                  <a:srgbClr val="000096"/>
                </a:solidFill>
                <a:highlight>
                  <a:srgbClr val="FFFFFF"/>
                </a:highlight>
              </a:rPr>
              <a:t>&lt;/CSV&gt;</a:t>
            </a:r>
            <a:endParaRPr lang="en-US">
              <a:solidFill>
                <a:srgbClr val="000000"/>
              </a:solidFill>
              <a:highlight>
                <a:srgbClr val="FFFFFF"/>
              </a:highlight>
            </a:endParaRPr>
          </a:p>
        </p:txBody>
      </p:sp>
      <p:sp>
        <p:nvSpPr>
          <p:cNvPr id="4" name="TextBox 3">
            <a:extLst>
              <a:ext uri="{FF2B5EF4-FFF2-40B4-BE49-F238E27FC236}">
                <a16:creationId xmlns:a16="http://schemas.microsoft.com/office/drawing/2014/main" id="{5C22EC37-8DD8-4E5B-BD59-5C6EDD30FE3F}"/>
              </a:ext>
            </a:extLst>
          </p:cNvPr>
          <p:cNvSpPr txBox="1"/>
          <p:nvPr/>
        </p:nvSpPr>
        <p:spPr>
          <a:xfrm>
            <a:off x="449452" y="1419713"/>
            <a:ext cx="5801532" cy="3416320"/>
          </a:xfrm>
          <a:prstGeom prst="rect">
            <a:avLst/>
          </a:prstGeom>
          <a:noFill/>
        </p:spPr>
        <p:txBody>
          <a:bodyPr wrap="square" rtlCol="0">
            <a:spAutoFit/>
          </a:bodyPr>
          <a:lstStyle/>
          <a:p>
            <a:r>
              <a:rPr lang="en-US" sz="2400">
                <a:solidFill>
                  <a:schemeClr val="bg1">
                    <a:lumMod val="65000"/>
                  </a:schemeClr>
                </a:solidFill>
              </a:rPr>
              <a:t>In the CSV file it makes sense to have a header because it tells what each field denotes. But in XML the header is not useful because the XML tags tell what each value denotes. </a:t>
            </a:r>
          </a:p>
          <a:p>
            <a:endParaRPr lang="en-US" sz="2400">
              <a:solidFill>
                <a:schemeClr val="bg1">
                  <a:lumMod val="65000"/>
                </a:schemeClr>
              </a:solidFill>
            </a:endParaRPr>
          </a:p>
          <a:p>
            <a:r>
              <a:rPr lang="en-US" sz="2400">
                <a:solidFill>
                  <a:schemeClr val="bg1">
                    <a:lumMod val="65000"/>
                  </a:schemeClr>
                </a:solidFill>
              </a:rPr>
              <a:t>How to design the DFDL schema such that the header does not appear in the XML? </a:t>
            </a:r>
            <a:r>
              <a:rPr lang="en-US" sz="2400"/>
              <a:t>Answer: use </a:t>
            </a:r>
            <a:r>
              <a:rPr lang="en-US" sz="2400" b="1">
                <a:solidFill>
                  <a:srgbClr val="F5844C"/>
                </a:solidFill>
                <a:highlight>
                  <a:srgbClr val="FFFFFF"/>
                </a:highlight>
              </a:rPr>
              <a:t>dfdl:hiddenGroupRef</a:t>
            </a:r>
          </a:p>
        </p:txBody>
      </p:sp>
      <p:sp>
        <p:nvSpPr>
          <p:cNvPr id="5" name="Footer Placeholder 3">
            <a:extLst>
              <a:ext uri="{FF2B5EF4-FFF2-40B4-BE49-F238E27FC236}">
                <a16:creationId xmlns:a16="http://schemas.microsoft.com/office/drawing/2014/main" id="{AC37AEB9-9831-4D18-8D8C-7491E2904CF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257197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7A99E-0A69-4A6F-9A29-7F83D7ED32DF}"/>
              </a:ext>
            </a:extLst>
          </p:cNvPr>
          <p:cNvSpPr/>
          <p:nvPr/>
        </p:nvSpPr>
        <p:spPr>
          <a:xfrm>
            <a:off x="1441342" y="258901"/>
            <a:ext cx="7439187" cy="6555641"/>
          </a:xfrm>
          <a:prstGeom prst="rect">
            <a:avLst/>
          </a:prstGeom>
          <a:ln>
            <a:solidFill>
              <a:schemeClr val="bg1">
                <a:lumMod val="6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F5844C"/>
                </a:solidFill>
                <a:highlight>
                  <a:srgbClr val="FFFFFF"/>
                </a:highlight>
              </a:rPr>
              <a:t> </a:t>
            </a:r>
            <a:br>
              <a:rPr lang="en-US" sz="1400">
                <a:solidFill>
                  <a:srgbClr val="F5844C"/>
                </a:solidFill>
                <a:highlight>
                  <a:srgbClr val="FFFFFF"/>
                </a:highlight>
              </a:rPr>
            </a:br>
            <a:r>
              <a:rPr lang="en-US" sz="1400">
                <a:solidFill>
                  <a:srgbClr val="F5844C"/>
                </a:solidFill>
                <a:highlight>
                  <a:srgbClr val="FFFFFF"/>
                </a:highlight>
              </a:rPr>
              <a:t>       	           dfdl:separatorSuppressionPolicy</a:t>
            </a:r>
            <a:r>
              <a:rPr lang="en-US" sz="1400">
                <a:solidFill>
                  <a:srgbClr val="FF8040"/>
                </a:solidFill>
                <a:highlight>
                  <a:srgbClr val="FFFFFF"/>
                </a:highlight>
              </a:rPr>
              <a:t>=</a:t>
            </a:r>
            <a:r>
              <a:rPr lang="en-US" sz="1400">
                <a:solidFill>
                  <a:srgbClr val="993300"/>
                </a:solidFill>
                <a:highlight>
                  <a:srgbClr val="FFFFFF"/>
                </a:highlight>
              </a:rPr>
              <a:t>"trailingEmpty"</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"hidden_header_group"</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"year"</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"make"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&lt;xs:group</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"hidden_header_group"</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"year"</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"{'Year'}"</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"make"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"{'Make'}"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3296"/>
                </a:solidFill>
                <a:highlight>
                  <a:srgbClr val="FFFFFF"/>
                </a:highlight>
              </a:rPr>
              <a:t>&lt;/xs:group&gt;</a:t>
            </a:r>
          </a:p>
        </p:txBody>
      </p:sp>
      <p:sp>
        <p:nvSpPr>
          <p:cNvPr id="3" name="Rectangle 2">
            <a:extLst>
              <a:ext uri="{FF2B5EF4-FFF2-40B4-BE49-F238E27FC236}">
                <a16:creationId xmlns:a16="http://schemas.microsoft.com/office/drawing/2014/main" id="{7569843D-06E6-4EC6-B789-D75F088A7819}"/>
              </a:ext>
            </a:extLst>
          </p:cNvPr>
          <p:cNvSpPr/>
          <p:nvPr/>
        </p:nvSpPr>
        <p:spPr>
          <a:xfrm>
            <a:off x="1503336" y="4572000"/>
            <a:ext cx="7020732" cy="192179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084229-324D-442A-96A7-C6D52A8450A5}"/>
              </a:ext>
            </a:extLst>
          </p:cNvPr>
          <p:cNvSpPr/>
          <p:nvPr/>
        </p:nvSpPr>
        <p:spPr>
          <a:xfrm>
            <a:off x="2991173" y="1177871"/>
            <a:ext cx="3394129" cy="21697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282CEE3C-00EF-406F-8D71-86A6B9A2FF6C}"/>
              </a:ext>
            </a:extLst>
          </p:cNvPr>
          <p:cNvSpPr/>
          <p:nvPr/>
        </p:nvSpPr>
        <p:spPr>
          <a:xfrm rot="1448552">
            <a:off x="4400204" y="1320012"/>
            <a:ext cx="480448" cy="341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46EDB4B8-EE24-4AB7-A179-E4CBE2091918}"/>
              </a:ext>
            </a:extLst>
          </p:cNvPr>
          <p:cNvSpPr/>
          <p:nvPr/>
        </p:nvSpPr>
        <p:spPr>
          <a:xfrm>
            <a:off x="9082008" y="1999281"/>
            <a:ext cx="2944678" cy="1906292"/>
          </a:xfrm>
          <a:prstGeom prst="wedgeRectCallout">
            <a:avLst>
              <a:gd name="adj1" fmla="val -144549"/>
              <a:gd name="adj2" fmla="val -79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Times New Roman" panose="02020603050405020304" pitchFamily="18" charset="0"/>
              </a:rPr>
              <a:t>T</a:t>
            </a:r>
            <a:r>
              <a:rPr lang="en-US" sz="2400"/>
              <a:t>he elements declared in the xs:group are to be hidden, i.e., not shown in the XML</a:t>
            </a:r>
            <a:r>
              <a:rPr lang="en-US" sz="2400">
                <a:cs typeface="Times New Roman" panose="02020603050405020304" pitchFamily="18" charset="0"/>
              </a:rPr>
              <a:t>.</a:t>
            </a:r>
          </a:p>
        </p:txBody>
      </p:sp>
      <p:sp>
        <p:nvSpPr>
          <p:cNvPr id="7" name="Rectangle 6">
            <a:extLst>
              <a:ext uri="{FF2B5EF4-FFF2-40B4-BE49-F238E27FC236}">
                <a16:creationId xmlns:a16="http://schemas.microsoft.com/office/drawing/2014/main" id="{1A3F2D0A-1662-40ED-A1A8-3055F8C9B4FF}"/>
              </a:ext>
            </a:extLst>
          </p:cNvPr>
          <p:cNvSpPr/>
          <p:nvPr/>
        </p:nvSpPr>
        <p:spPr>
          <a:xfrm>
            <a:off x="9082008" y="5825780"/>
            <a:ext cx="2505934" cy="644622"/>
          </a:xfrm>
          <a:prstGeom prst="rect">
            <a:avLst/>
          </a:prstGeom>
          <a:solidFill>
            <a:schemeClr val="bg1"/>
          </a:solidFill>
        </p:spPr>
        <p:txBody>
          <a:bodyPr wrap="square">
            <a:spAutoFit/>
          </a:bodyPr>
          <a:lstStyle/>
          <a:p>
            <a:r>
              <a:rPr lang="en-US"/>
              <a:t>See lab03/answer/csv-version3.dfdl.xsd</a:t>
            </a:r>
          </a:p>
        </p:txBody>
      </p:sp>
    </p:spTree>
    <p:extLst>
      <p:ext uri="{BB962C8B-B14F-4D97-AF65-F5344CB8AC3E}">
        <p14:creationId xmlns:p14="http://schemas.microsoft.com/office/powerpoint/2010/main" val="195243338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F13099-EFCA-4C45-A2DA-C5A26B422D21}"/>
              </a:ext>
            </a:extLst>
          </p:cNvPr>
          <p:cNvSpPr/>
          <p:nvPr/>
        </p:nvSpPr>
        <p:spPr>
          <a:xfrm>
            <a:off x="2149097" y="212577"/>
            <a:ext cx="7041397" cy="1477328"/>
          </a:xfrm>
          <a:prstGeom prst="rect">
            <a:avLst/>
          </a:prstGeom>
          <a:ln>
            <a:solidFill>
              <a:schemeClr val="bg1">
                <a:lumMod val="65000"/>
              </a:schemeClr>
            </a:solidFill>
          </a:ln>
        </p:spPr>
        <p:txBody>
          <a:bodyPr wrap="square">
            <a:spAutoFit/>
          </a:bodyPr>
          <a:lstStyle/>
          <a:p>
            <a:r>
              <a:rPr lang="en-US"/>
              <a:t>Year,Make,Model,Description,Price</a:t>
            </a:r>
            <a:br>
              <a:rPr lang="en-US"/>
            </a:br>
            <a:r>
              <a:rPr lang="en-US"/>
              <a:t>1997,Ford,E350,"ac, abs, moon",2999.99</a:t>
            </a:r>
            <a:br>
              <a:rPr lang="en-US"/>
            </a:br>
            <a:r>
              <a:rPr lang="en-US"/>
              <a:t>1999,Chevy,Venture Extended Edition,,4900.00</a:t>
            </a:r>
            <a:br>
              <a:rPr lang="en-US"/>
            </a:br>
            <a:r>
              <a:rPr lang="en-US"/>
              <a:t>1999,Chevy,Venture Extended Edition,Very Large,5000.00</a:t>
            </a:r>
            <a:br>
              <a:rPr lang="en-US"/>
            </a:br>
            <a:r>
              <a:rPr lang="en-US"/>
              <a:t>1996,Jeep,Grand Cherokee,"MUST SELL! air, moon roof, loaded",4799.00</a:t>
            </a:r>
          </a:p>
        </p:txBody>
      </p:sp>
      <p:sp>
        <p:nvSpPr>
          <p:cNvPr id="6" name="Rectangle 5">
            <a:extLst>
              <a:ext uri="{FF2B5EF4-FFF2-40B4-BE49-F238E27FC236}">
                <a16:creationId xmlns:a16="http://schemas.microsoft.com/office/drawing/2014/main" id="{00E1434F-1715-4AFF-9C7F-D6968C78F2DE}"/>
              </a:ext>
            </a:extLst>
          </p:cNvPr>
          <p:cNvSpPr/>
          <p:nvPr/>
        </p:nvSpPr>
        <p:spPr>
          <a:xfrm>
            <a:off x="4484177" y="2484866"/>
            <a:ext cx="161182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7" name="Rectangle: Folded Corner 6">
            <a:extLst>
              <a:ext uri="{FF2B5EF4-FFF2-40B4-BE49-F238E27FC236}">
                <a16:creationId xmlns:a16="http://schemas.microsoft.com/office/drawing/2014/main" id="{E93D19F7-83A4-4F7B-8CE9-4DDE944F0F37}"/>
              </a:ext>
            </a:extLst>
          </p:cNvPr>
          <p:cNvSpPr/>
          <p:nvPr/>
        </p:nvSpPr>
        <p:spPr>
          <a:xfrm>
            <a:off x="873073" y="2296797"/>
            <a:ext cx="1363850" cy="112639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CSV</a:t>
            </a:r>
          </a:p>
          <a:p>
            <a:pPr algn="ctr"/>
            <a:r>
              <a:rPr lang="en-US">
                <a:solidFill>
                  <a:schemeClr val="tx1"/>
                </a:solidFill>
              </a:rPr>
              <a:t>DFDL</a:t>
            </a:r>
          </a:p>
          <a:p>
            <a:pPr algn="ctr"/>
            <a:r>
              <a:rPr lang="en-US">
                <a:solidFill>
                  <a:schemeClr val="tx1"/>
                </a:solidFill>
              </a:rPr>
              <a:t>schema</a:t>
            </a:r>
          </a:p>
        </p:txBody>
      </p:sp>
      <p:cxnSp>
        <p:nvCxnSpPr>
          <p:cNvPr id="8" name="Straight Arrow Connector 7">
            <a:extLst>
              <a:ext uri="{FF2B5EF4-FFF2-40B4-BE49-F238E27FC236}">
                <a16:creationId xmlns:a16="http://schemas.microsoft.com/office/drawing/2014/main" id="{23DEA1E3-58E4-4987-8574-91051854D37D}"/>
              </a:ext>
            </a:extLst>
          </p:cNvPr>
          <p:cNvCxnSpPr>
            <a:stCxn id="7" idx="3"/>
            <a:endCxn id="6" idx="1"/>
          </p:cNvCxnSpPr>
          <p:nvPr/>
        </p:nvCxnSpPr>
        <p:spPr>
          <a:xfrm>
            <a:off x="2236923" y="2859992"/>
            <a:ext cx="224725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62D67D-6787-4F64-B266-77344F8468B9}"/>
              </a:ext>
            </a:extLst>
          </p:cNvPr>
          <p:cNvCxnSpPr>
            <a:cxnSpLocks/>
            <a:endCxn id="6" idx="0"/>
          </p:cNvCxnSpPr>
          <p:nvPr/>
        </p:nvCxnSpPr>
        <p:spPr>
          <a:xfrm>
            <a:off x="5284925" y="1682070"/>
            <a:ext cx="0" cy="802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6EA7C1C-73B9-4799-8ACD-081F7080BFBB}"/>
              </a:ext>
            </a:extLst>
          </p:cNvPr>
          <p:cNvSpPr txBox="1"/>
          <p:nvPr/>
        </p:nvSpPr>
        <p:spPr>
          <a:xfrm>
            <a:off x="3135826" y="2484866"/>
            <a:ext cx="698461" cy="369332"/>
          </a:xfrm>
          <a:prstGeom prst="rect">
            <a:avLst/>
          </a:prstGeom>
          <a:noFill/>
        </p:spPr>
        <p:txBody>
          <a:bodyPr wrap="none" rtlCol="0">
            <a:spAutoFit/>
          </a:bodyPr>
          <a:lstStyle/>
          <a:p>
            <a:r>
              <a:rPr lang="en-US" i="1"/>
              <a:t>parse</a:t>
            </a:r>
          </a:p>
        </p:txBody>
      </p:sp>
      <p:sp>
        <p:nvSpPr>
          <p:cNvPr id="11" name="Rectangle 10">
            <a:extLst>
              <a:ext uri="{FF2B5EF4-FFF2-40B4-BE49-F238E27FC236}">
                <a16:creationId xmlns:a16="http://schemas.microsoft.com/office/drawing/2014/main" id="{954CB1C1-1E20-4888-AB66-AB5AB67FB4D3}"/>
              </a:ext>
            </a:extLst>
          </p:cNvPr>
          <p:cNvSpPr/>
          <p:nvPr/>
        </p:nvSpPr>
        <p:spPr>
          <a:xfrm>
            <a:off x="7412426" y="1897490"/>
            <a:ext cx="3678370" cy="4862870"/>
          </a:xfrm>
          <a:prstGeom prst="rect">
            <a:avLst/>
          </a:prstGeom>
          <a:ln>
            <a:solidFill>
              <a:schemeClr val="bg1">
                <a:lumMod val="65000"/>
              </a:schemeClr>
            </a:solidFill>
          </a:ln>
        </p:spPr>
        <p:txBody>
          <a:bodyPr wrap="square">
            <a:spAutoFit/>
          </a:bodyPr>
          <a:lstStyle/>
          <a:p>
            <a:r>
              <a:rPr lang="en-US" sz="1000">
                <a:solidFill>
                  <a:srgbClr val="000096"/>
                </a:solidFill>
                <a:highlight>
                  <a:srgbClr val="FFFFFF"/>
                </a:highlight>
              </a:rPr>
              <a:t>&lt;CSV&gt;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1997</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Ford</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E350</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a:t>
            </a:r>
            <a:r>
              <a:rPr lang="en-US" sz="1000">
                <a:solidFill>
                  <a:srgbClr val="000000"/>
                </a:solidFill>
                <a:highlight>
                  <a:srgbClr val="FFFFFF"/>
                </a:highlight>
              </a:rPr>
              <a:t>ac, abs, moon</a:t>
            </a:r>
            <a:r>
              <a:rPr lang="en-US" sz="1000">
                <a:solidFill>
                  <a:srgbClr val="000096"/>
                </a:solidFill>
                <a:highlight>
                  <a:srgbClr val="FFFFFF"/>
                </a:highlight>
              </a:rPr>
              <a: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2999.99</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1999</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Chevy</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Venture Extended Edition</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4900</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1999</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Chevy</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Venture Extended Edition</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a:t>
            </a:r>
            <a:r>
              <a:rPr lang="en-US" sz="1000">
                <a:solidFill>
                  <a:srgbClr val="000000"/>
                </a:solidFill>
                <a:highlight>
                  <a:srgbClr val="FFFFFF"/>
                </a:highlight>
              </a:rPr>
              <a:t>Very Large</a:t>
            </a:r>
            <a:r>
              <a:rPr lang="en-US" sz="1000">
                <a:solidFill>
                  <a:srgbClr val="000096"/>
                </a:solidFill>
                <a:highlight>
                  <a:srgbClr val="FFFFFF"/>
                </a:highlight>
              </a:rPr>
              <a: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5000</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1996</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Jeep</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Grand Cherokee</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a:t>
            </a:r>
            <a:r>
              <a:rPr lang="en-US" sz="1000">
                <a:solidFill>
                  <a:srgbClr val="000000"/>
                </a:solidFill>
                <a:highlight>
                  <a:srgbClr val="FFFFFF"/>
                </a:highlight>
              </a:rPr>
              <a:t>MUST SELL! air, moon roof, loaded</a:t>
            </a:r>
            <a:r>
              <a:rPr lang="en-US" sz="1000">
                <a:solidFill>
                  <a:srgbClr val="000096"/>
                </a:solidFill>
                <a:highlight>
                  <a:srgbClr val="FFFFFF"/>
                </a:highlight>
              </a:rPr>
              <a: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4799</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96"/>
                </a:solidFill>
                <a:highlight>
                  <a:srgbClr val="FFFFFF"/>
                </a:highlight>
              </a:rPr>
              <a:t>&lt;/CSV&gt;</a:t>
            </a:r>
            <a:endParaRPr lang="en-US" sz="1000">
              <a:solidFill>
                <a:srgbClr val="000000"/>
              </a:solidFill>
              <a:highlight>
                <a:srgbClr val="FFFFFF"/>
              </a:highlight>
            </a:endParaRPr>
          </a:p>
        </p:txBody>
      </p:sp>
      <p:cxnSp>
        <p:nvCxnSpPr>
          <p:cNvPr id="13" name="Straight Connector 12">
            <a:extLst>
              <a:ext uri="{FF2B5EF4-FFF2-40B4-BE49-F238E27FC236}">
                <a16:creationId xmlns:a16="http://schemas.microsoft.com/office/drawing/2014/main" id="{B9418547-ED41-4096-AC47-E0FD720FAA12}"/>
              </a:ext>
            </a:extLst>
          </p:cNvPr>
          <p:cNvCxnSpPr>
            <a:stCxn id="6" idx="2"/>
          </p:cNvCxnSpPr>
          <p:nvPr/>
        </p:nvCxnSpPr>
        <p:spPr>
          <a:xfrm flipH="1">
            <a:off x="5284925" y="3235119"/>
            <a:ext cx="0" cy="59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2295BA-41C8-4F09-A4AC-952464D2AE7A}"/>
              </a:ext>
            </a:extLst>
          </p:cNvPr>
          <p:cNvCxnSpPr>
            <a:cxnSpLocks/>
            <a:endCxn id="11" idx="1"/>
          </p:cNvCxnSpPr>
          <p:nvPr/>
        </p:nvCxnSpPr>
        <p:spPr>
          <a:xfrm>
            <a:off x="5284925" y="3828081"/>
            <a:ext cx="2127501" cy="500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Explosion: 14 Points 2">
            <a:extLst>
              <a:ext uri="{FF2B5EF4-FFF2-40B4-BE49-F238E27FC236}">
                <a16:creationId xmlns:a16="http://schemas.microsoft.com/office/drawing/2014/main" id="{FA5E84CC-0B00-41CC-8E73-6332CFB4E769}"/>
              </a:ext>
            </a:extLst>
          </p:cNvPr>
          <p:cNvSpPr/>
          <p:nvPr/>
        </p:nvSpPr>
        <p:spPr>
          <a:xfrm>
            <a:off x="9649348" y="1682070"/>
            <a:ext cx="2542651" cy="233965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62D59F-F402-46C0-9754-547C37DE3381}"/>
              </a:ext>
            </a:extLst>
          </p:cNvPr>
          <p:cNvSpPr txBox="1"/>
          <p:nvPr/>
        </p:nvSpPr>
        <p:spPr>
          <a:xfrm flipH="1">
            <a:off x="10214265" y="2484866"/>
            <a:ext cx="1329239" cy="646331"/>
          </a:xfrm>
          <a:prstGeom prst="rect">
            <a:avLst/>
          </a:prstGeom>
          <a:noFill/>
        </p:spPr>
        <p:txBody>
          <a:bodyPr wrap="square" rtlCol="0">
            <a:spAutoFit/>
          </a:bodyPr>
          <a:lstStyle/>
          <a:p>
            <a:pPr algn="ctr"/>
            <a:r>
              <a:rPr lang="en-US"/>
              <a:t>No </a:t>
            </a:r>
            <a:br>
              <a:rPr lang="en-US"/>
            </a:br>
            <a:r>
              <a:rPr lang="en-US"/>
              <a:t>&lt;header&gt; </a:t>
            </a:r>
          </a:p>
        </p:txBody>
      </p:sp>
      <p:sp>
        <p:nvSpPr>
          <p:cNvPr id="14" name="Footer Placeholder 3">
            <a:extLst>
              <a:ext uri="{FF2B5EF4-FFF2-40B4-BE49-F238E27FC236}">
                <a16:creationId xmlns:a16="http://schemas.microsoft.com/office/drawing/2014/main" id="{AFEACA4B-7EF8-434F-9D45-3ED12CFA44C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7815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102F-6771-4668-9390-B0E5D3A9EE6B}"/>
              </a:ext>
            </a:extLst>
          </p:cNvPr>
          <p:cNvSpPr>
            <a:spLocks noGrp="1"/>
          </p:cNvSpPr>
          <p:nvPr>
            <p:ph type="title"/>
          </p:nvPr>
        </p:nvSpPr>
        <p:spPr/>
        <p:txBody>
          <a:bodyPr/>
          <a:lstStyle/>
          <a:p>
            <a:r>
              <a:rPr lang="en-US"/>
              <a:t>XML Schema + DFDL</a:t>
            </a:r>
          </a:p>
        </p:txBody>
      </p:sp>
      <p:sp>
        <p:nvSpPr>
          <p:cNvPr id="4" name="Footer Placeholder 3">
            <a:extLst>
              <a:ext uri="{FF2B5EF4-FFF2-40B4-BE49-F238E27FC236}">
                <a16:creationId xmlns:a16="http://schemas.microsoft.com/office/drawing/2014/main" id="{E7D47260-D3C5-4205-96DE-B69C36A874A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FFCE861F-9E03-41D1-BED0-8F068AC6EAB3}"/>
              </a:ext>
            </a:extLst>
          </p:cNvPr>
          <p:cNvSpPr/>
          <p:nvPr/>
        </p:nvSpPr>
        <p:spPr>
          <a:xfrm>
            <a:off x="1270862" y="1580826"/>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pic>
        <p:nvPicPr>
          <p:cNvPr id="8" name="Picture 7">
            <a:extLst>
              <a:ext uri="{FF2B5EF4-FFF2-40B4-BE49-F238E27FC236}">
                <a16:creationId xmlns:a16="http://schemas.microsoft.com/office/drawing/2014/main" id="{F0AD3B4A-53DE-4732-80A2-1FA6EF670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92" y="3024695"/>
            <a:ext cx="4417016" cy="1224366"/>
          </a:xfrm>
          <a:prstGeom prst="rect">
            <a:avLst/>
          </a:prstGeom>
        </p:spPr>
      </p:pic>
      <p:sp>
        <p:nvSpPr>
          <p:cNvPr id="9" name="Rectangle 8">
            <a:extLst>
              <a:ext uri="{FF2B5EF4-FFF2-40B4-BE49-F238E27FC236}">
                <a16:creationId xmlns:a16="http://schemas.microsoft.com/office/drawing/2014/main" id="{689FEB57-A4E4-4B33-985E-17373ECC0126}"/>
              </a:ext>
            </a:extLst>
          </p:cNvPr>
          <p:cNvSpPr/>
          <p:nvPr/>
        </p:nvSpPr>
        <p:spPr>
          <a:xfrm>
            <a:off x="2437724" y="4249061"/>
            <a:ext cx="3213315"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10" name="Arrow: Down 9">
            <a:extLst>
              <a:ext uri="{FF2B5EF4-FFF2-40B4-BE49-F238E27FC236}">
                <a16:creationId xmlns:a16="http://schemas.microsoft.com/office/drawing/2014/main" id="{BDE70C6D-9432-4127-8867-4BA6451ABE49}"/>
              </a:ext>
            </a:extLst>
          </p:cNvPr>
          <p:cNvSpPr/>
          <p:nvPr/>
        </p:nvSpPr>
        <p:spPr>
          <a:xfrm>
            <a:off x="3817073" y="4760505"/>
            <a:ext cx="619932" cy="5114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4E93C620-1671-4CE8-BF08-8C908AB2B0EC}"/>
              </a:ext>
            </a:extLst>
          </p:cNvPr>
          <p:cNvSpPr/>
          <p:nvPr/>
        </p:nvSpPr>
        <p:spPr>
          <a:xfrm>
            <a:off x="2882007" y="5320071"/>
            <a:ext cx="2723215" cy="132749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Representation of the parsed data</a:t>
            </a:r>
          </a:p>
        </p:txBody>
      </p:sp>
      <p:sp>
        <p:nvSpPr>
          <p:cNvPr id="13" name="Rectangle 12">
            <a:extLst>
              <a:ext uri="{FF2B5EF4-FFF2-40B4-BE49-F238E27FC236}">
                <a16:creationId xmlns:a16="http://schemas.microsoft.com/office/drawing/2014/main" id="{A7C3BFCF-F368-42F5-8AE2-316C367E5C40}"/>
              </a:ext>
            </a:extLst>
          </p:cNvPr>
          <p:cNvSpPr/>
          <p:nvPr/>
        </p:nvSpPr>
        <p:spPr>
          <a:xfrm>
            <a:off x="4565480" y="2074972"/>
            <a:ext cx="2216258" cy="938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XML Schema</a:t>
            </a:r>
          </a:p>
        </p:txBody>
      </p:sp>
      <p:sp>
        <p:nvSpPr>
          <p:cNvPr id="14" name="Rectangle 13">
            <a:extLst>
              <a:ext uri="{FF2B5EF4-FFF2-40B4-BE49-F238E27FC236}">
                <a16:creationId xmlns:a16="http://schemas.microsoft.com/office/drawing/2014/main" id="{8010C38B-65DC-4D64-91DC-1750C8990896}"/>
              </a:ext>
            </a:extLst>
          </p:cNvPr>
          <p:cNvSpPr/>
          <p:nvPr/>
        </p:nvSpPr>
        <p:spPr>
          <a:xfrm>
            <a:off x="4565480" y="1317871"/>
            <a:ext cx="2216258" cy="7502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properties</a:t>
            </a:r>
          </a:p>
        </p:txBody>
      </p:sp>
    </p:spTree>
    <p:extLst>
      <p:ext uri="{BB962C8B-B14F-4D97-AF65-F5344CB8AC3E}">
        <p14:creationId xmlns:p14="http://schemas.microsoft.com/office/powerpoint/2010/main" val="296800464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7A99E-0A69-4A6F-9A29-7F83D7ED32DF}"/>
              </a:ext>
            </a:extLst>
          </p:cNvPr>
          <p:cNvSpPr/>
          <p:nvPr/>
        </p:nvSpPr>
        <p:spPr>
          <a:xfrm>
            <a:off x="1441342" y="258901"/>
            <a:ext cx="7439187" cy="6555641"/>
          </a:xfrm>
          <a:prstGeom prst="rect">
            <a:avLst/>
          </a:prstGeom>
          <a:ln>
            <a:solidFill>
              <a:schemeClr val="bg1">
                <a:lumMod val="6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F5844C"/>
                </a:solidFill>
                <a:highlight>
                  <a:srgbClr val="FFFFFF"/>
                </a:highlight>
              </a:rPr>
              <a:t> </a:t>
            </a:r>
            <a:br>
              <a:rPr lang="en-US" sz="1400">
                <a:solidFill>
                  <a:srgbClr val="F5844C"/>
                </a:solidFill>
                <a:highlight>
                  <a:srgbClr val="FFFFFF"/>
                </a:highlight>
              </a:rPr>
            </a:br>
            <a:r>
              <a:rPr lang="en-US" sz="1400">
                <a:solidFill>
                  <a:srgbClr val="F5844C"/>
                </a:solidFill>
                <a:highlight>
                  <a:srgbClr val="FFFFFF"/>
                </a:highlight>
              </a:rPr>
              <a:t>       	           dfdl:separatorSuppressionPolicy</a:t>
            </a:r>
            <a:r>
              <a:rPr lang="en-US" sz="1400">
                <a:solidFill>
                  <a:srgbClr val="FF8040"/>
                </a:solidFill>
                <a:highlight>
                  <a:srgbClr val="FFFFFF"/>
                </a:highlight>
              </a:rPr>
              <a:t>=</a:t>
            </a:r>
            <a:r>
              <a:rPr lang="en-US" sz="1400">
                <a:solidFill>
                  <a:srgbClr val="993300"/>
                </a:solidFill>
                <a:highlight>
                  <a:srgbClr val="FFFFFF"/>
                </a:highlight>
              </a:rPr>
              <a:t>"trailingEmpty"</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"hidden_header_group"</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"year"</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"make"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&lt;xs:group</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"hidden_header_group"</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"year"</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F5844C"/>
                </a:solidFill>
                <a:highlight>
                  <a:srgbClr val="FFFF00"/>
                </a:highlight>
              </a:rPr>
              <a:t>dfdl:outputValueCalc</a:t>
            </a:r>
            <a:r>
              <a:rPr lang="en-US" sz="1400">
                <a:solidFill>
                  <a:srgbClr val="FF8040"/>
                </a:solidFill>
                <a:highlight>
                  <a:srgbClr val="FFFF00"/>
                </a:highlight>
              </a:rPr>
              <a:t>=</a:t>
            </a:r>
            <a:r>
              <a:rPr lang="en-US" sz="1400">
                <a:solidFill>
                  <a:srgbClr val="993300"/>
                </a:solidFill>
                <a:highlight>
                  <a:srgbClr val="FFFF00"/>
                </a:highlight>
              </a:rPr>
              <a:t>"{'Year'}"</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"make"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"{'Make'}"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dfdl:outputValueCalc</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3296"/>
                </a:solidFill>
                <a:highlight>
                  <a:srgbClr val="FFFFFF"/>
                </a:highlight>
              </a:rPr>
              <a:t>&lt;/xs:group&gt;</a:t>
            </a:r>
          </a:p>
        </p:txBody>
      </p:sp>
      <p:sp>
        <p:nvSpPr>
          <p:cNvPr id="3" name="Rectangle 2">
            <a:extLst>
              <a:ext uri="{FF2B5EF4-FFF2-40B4-BE49-F238E27FC236}">
                <a16:creationId xmlns:a16="http://schemas.microsoft.com/office/drawing/2014/main" id="{7569843D-06E6-4EC6-B789-D75F088A7819}"/>
              </a:ext>
            </a:extLst>
          </p:cNvPr>
          <p:cNvSpPr/>
          <p:nvPr/>
        </p:nvSpPr>
        <p:spPr>
          <a:xfrm>
            <a:off x="1503336" y="4572000"/>
            <a:ext cx="7020732" cy="192179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46EDB4B8-EE24-4AB7-A179-E4CBE2091918}"/>
              </a:ext>
            </a:extLst>
          </p:cNvPr>
          <p:cNvSpPr/>
          <p:nvPr/>
        </p:nvSpPr>
        <p:spPr>
          <a:xfrm>
            <a:off x="9097507" y="790412"/>
            <a:ext cx="2944678" cy="3595607"/>
          </a:xfrm>
          <a:prstGeom prst="wedgeRectCallout">
            <a:avLst>
              <a:gd name="adj1" fmla="val -122970"/>
              <a:gd name="adj2" fmla="val 67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Times New Roman" panose="02020603050405020304" pitchFamily="18" charset="0"/>
              </a:rPr>
              <a:t>W</a:t>
            </a:r>
            <a:r>
              <a:rPr lang="en-US" sz="2400"/>
              <a:t>hen </a:t>
            </a:r>
            <a:r>
              <a:rPr lang="en-US" sz="2400" u="sng"/>
              <a:t>unparsing</a:t>
            </a:r>
            <a:r>
              <a:rPr lang="en-US" sz="2400"/>
              <a:t> the XML, evaluate the expression within the curly braces and use the result of evaluating that expression as the value of the field</a:t>
            </a:r>
            <a:r>
              <a:rPr lang="en-US" sz="2400">
                <a:cs typeface="Times New Roman" panose="02020603050405020304" pitchFamily="18" charset="0"/>
              </a:rPr>
              <a:t>.</a:t>
            </a:r>
          </a:p>
        </p:txBody>
      </p:sp>
    </p:spTree>
    <p:extLst>
      <p:ext uri="{BB962C8B-B14F-4D97-AF65-F5344CB8AC3E}">
        <p14:creationId xmlns:p14="http://schemas.microsoft.com/office/powerpoint/2010/main" val="206656757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34E11-37B6-4DDE-A4C2-1A80F38F2DAF}"/>
              </a:ext>
            </a:extLst>
          </p:cNvPr>
          <p:cNvSpPr/>
          <p:nvPr/>
        </p:nvSpPr>
        <p:spPr>
          <a:xfrm>
            <a:off x="304804" y="735117"/>
            <a:ext cx="3621437" cy="4862870"/>
          </a:xfrm>
          <a:prstGeom prst="rect">
            <a:avLst/>
          </a:prstGeom>
          <a:ln>
            <a:solidFill>
              <a:schemeClr val="bg1">
                <a:lumMod val="65000"/>
              </a:schemeClr>
            </a:solidFill>
          </a:ln>
        </p:spPr>
        <p:txBody>
          <a:bodyPr wrap="square">
            <a:spAutoFit/>
          </a:bodyPr>
          <a:lstStyle/>
          <a:p>
            <a:r>
              <a:rPr lang="en-US" sz="1000">
                <a:solidFill>
                  <a:srgbClr val="000096"/>
                </a:solidFill>
                <a:highlight>
                  <a:srgbClr val="FFFFFF"/>
                </a:highlight>
              </a:rPr>
              <a:t>&lt;CSV&gt;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1997</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Ford</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E350</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a:t>
            </a:r>
            <a:r>
              <a:rPr lang="en-US" sz="1000">
                <a:solidFill>
                  <a:srgbClr val="000000"/>
                </a:solidFill>
                <a:highlight>
                  <a:srgbClr val="FFFFFF"/>
                </a:highlight>
              </a:rPr>
              <a:t>ac, abs, moon</a:t>
            </a:r>
            <a:r>
              <a:rPr lang="en-US" sz="1000">
                <a:solidFill>
                  <a:srgbClr val="000096"/>
                </a:solidFill>
                <a:highlight>
                  <a:srgbClr val="FFFFFF"/>
                </a:highlight>
              </a:rPr>
              <a: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2999.99</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1999</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Chevy</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Venture Extended Edition</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4900</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1999</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Chevy</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Venture Extended Edition</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a:t>
            </a:r>
            <a:r>
              <a:rPr lang="en-US" sz="1000">
                <a:solidFill>
                  <a:srgbClr val="000000"/>
                </a:solidFill>
                <a:highlight>
                  <a:srgbClr val="FFFFFF"/>
                </a:highlight>
              </a:rPr>
              <a:t>Very Large</a:t>
            </a:r>
            <a:r>
              <a:rPr lang="en-US" sz="1000">
                <a:solidFill>
                  <a:srgbClr val="000096"/>
                </a:solidFill>
                <a:highlight>
                  <a:srgbClr val="FFFFFF"/>
                </a:highlight>
              </a:rPr>
              <a: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5000</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&lt;year&gt;</a:t>
            </a:r>
            <a:r>
              <a:rPr lang="en-US" sz="1000">
                <a:solidFill>
                  <a:srgbClr val="000000"/>
                </a:solidFill>
                <a:highlight>
                  <a:srgbClr val="FFFFFF"/>
                </a:highlight>
              </a:rPr>
              <a:t>1996</a:t>
            </a:r>
            <a:r>
              <a:rPr lang="en-US" sz="1000">
                <a:solidFill>
                  <a:srgbClr val="000096"/>
                </a:solidFill>
                <a:highlight>
                  <a:srgbClr val="FFFFFF"/>
                </a:highlight>
              </a:rPr>
              <a:t>&lt;/year&gt;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&lt;make&gt;</a:t>
            </a:r>
            <a:r>
              <a:rPr lang="en-US" sz="1000">
                <a:solidFill>
                  <a:srgbClr val="000000"/>
                </a:solidFill>
                <a:highlight>
                  <a:srgbClr val="FFFFFF"/>
                </a:highlight>
              </a:rPr>
              <a:t>Jeep</a:t>
            </a:r>
            <a:r>
              <a:rPr lang="en-US" sz="1000">
                <a:solidFill>
                  <a:srgbClr val="000096"/>
                </a:solidFill>
                <a:highlight>
                  <a:srgbClr val="FFFFFF"/>
                </a:highlight>
              </a:rPr>
              <a:t>&lt;/make&gt;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&lt;model&gt;</a:t>
            </a:r>
            <a:r>
              <a:rPr lang="en-US" sz="1000">
                <a:solidFill>
                  <a:srgbClr val="000000"/>
                </a:solidFill>
                <a:highlight>
                  <a:srgbClr val="FFFFFF"/>
                </a:highlight>
              </a:rPr>
              <a:t>Grand Cherokee</a:t>
            </a:r>
            <a:r>
              <a:rPr lang="en-US" sz="1000">
                <a:solidFill>
                  <a:srgbClr val="000096"/>
                </a:solidFill>
                <a:highlight>
                  <a:srgbClr val="FFFFFF"/>
                </a:highlight>
              </a:rPr>
              <a:t>&lt;/model&gt;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&lt;description&gt;</a:t>
            </a:r>
            <a:r>
              <a:rPr lang="en-US" sz="1000">
                <a:solidFill>
                  <a:srgbClr val="000000"/>
                </a:solidFill>
                <a:highlight>
                  <a:srgbClr val="FFFFFF"/>
                </a:highlight>
              </a:rPr>
              <a:t>MUST SELL! air, moon roof, loaded</a:t>
            </a:r>
            <a:r>
              <a:rPr lang="en-US" sz="1000">
                <a:solidFill>
                  <a:srgbClr val="000096"/>
                </a:solidFill>
                <a:highlight>
                  <a:srgbClr val="FFFFFF"/>
                </a:highlight>
              </a:rPr>
              <a:t>&lt;/description&gt;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&lt;price&gt;</a:t>
            </a:r>
            <a:r>
              <a:rPr lang="en-US" sz="1000">
                <a:solidFill>
                  <a:srgbClr val="000000"/>
                </a:solidFill>
                <a:highlight>
                  <a:srgbClr val="FFFFFF"/>
                </a:highlight>
              </a:rPr>
              <a:t>4799</a:t>
            </a:r>
            <a:r>
              <a:rPr lang="en-US" sz="1000">
                <a:solidFill>
                  <a:srgbClr val="000096"/>
                </a:solidFill>
                <a:highlight>
                  <a:srgbClr val="FFFFFF"/>
                </a:highlight>
              </a:rPr>
              <a:t>&lt;/price&gt;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&lt;/row&gt;</a:t>
            </a:r>
            <a:br>
              <a:rPr lang="en-US" sz="1000">
                <a:solidFill>
                  <a:srgbClr val="000000"/>
                </a:solidFill>
                <a:highlight>
                  <a:srgbClr val="FFFFFF"/>
                </a:highlight>
              </a:rPr>
            </a:br>
            <a:r>
              <a:rPr lang="en-US" sz="1000">
                <a:solidFill>
                  <a:srgbClr val="000096"/>
                </a:solidFill>
                <a:highlight>
                  <a:srgbClr val="FFFFFF"/>
                </a:highlight>
              </a:rPr>
              <a:t>&lt;/CSV&gt;</a:t>
            </a:r>
            <a:endParaRPr lang="en-US" sz="1000">
              <a:solidFill>
                <a:srgbClr val="000000"/>
              </a:solidFill>
              <a:highlight>
                <a:srgbClr val="FFFFFF"/>
              </a:highlight>
            </a:endParaRPr>
          </a:p>
        </p:txBody>
      </p:sp>
      <p:sp>
        <p:nvSpPr>
          <p:cNvPr id="3" name="Rectangle 2">
            <a:extLst>
              <a:ext uri="{FF2B5EF4-FFF2-40B4-BE49-F238E27FC236}">
                <a16:creationId xmlns:a16="http://schemas.microsoft.com/office/drawing/2014/main" id="{48E1EE49-D297-4D06-BA07-D618C93E3CA6}"/>
              </a:ext>
            </a:extLst>
          </p:cNvPr>
          <p:cNvSpPr/>
          <p:nvPr/>
        </p:nvSpPr>
        <p:spPr>
          <a:xfrm>
            <a:off x="7449517" y="2706710"/>
            <a:ext cx="4437679" cy="938719"/>
          </a:xfrm>
          <a:prstGeom prst="rect">
            <a:avLst/>
          </a:prstGeom>
          <a:ln>
            <a:solidFill>
              <a:schemeClr val="bg1">
                <a:lumMod val="65000"/>
              </a:schemeClr>
            </a:solidFill>
          </a:ln>
        </p:spPr>
        <p:txBody>
          <a:bodyPr wrap="square">
            <a:spAutoFit/>
          </a:bodyPr>
          <a:lstStyle/>
          <a:p>
            <a:r>
              <a:rPr lang="en-US" sz="1100"/>
              <a:t>Year,Make,Model,Description,Price</a:t>
            </a:r>
            <a:br>
              <a:rPr lang="en-US" sz="1100"/>
            </a:br>
            <a:r>
              <a:rPr lang="en-US" sz="1100"/>
              <a:t>1997,Ford,E350,"ac, abs, moon",2999.99</a:t>
            </a:r>
            <a:br>
              <a:rPr lang="en-US" sz="1100"/>
            </a:br>
            <a:r>
              <a:rPr lang="en-US" sz="1100"/>
              <a:t>1999,Chevy,Venture Extended Edition,,4900.00</a:t>
            </a:r>
            <a:br>
              <a:rPr lang="en-US" sz="1100"/>
            </a:br>
            <a:r>
              <a:rPr lang="en-US" sz="1100"/>
              <a:t>1999,Chevy,Venture Extended Edition,Very Large,5000.00</a:t>
            </a:r>
            <a:br>
              <a:rPr lang="en-US" sz="1100"/>
            </a:br>
            <a:r>
              <a:rPr lang="en-US" sz="1100"/>
              <a:t>1996,Jeep,Grand Cherokee,"MUST SELL! air, moon roof, loaded",4799.00</a:t>
            </a:r>
          </a:p>
        </p:txBody>
      </p:sp>
      <p:sp>
        <p:nvSpPr>
          <p:cNvPr id="4" name="Rectangle 3">
            <a:extLst>
              <a:ext uri="{FF2B5EF4-FFF2-40B4-BE49-F238E27FC236}">
                <a16:creationId xmlns:a16="http://schemas.microsoft.com/office/drawing/2014/main" id="{A9A4911A-97E8-49F1-8F15-3D8DA4FB80F4}"/>
              </a:ext>
            </a:extLst>
          </p:cNvPr>
          <p:cNvSpPr/>
          <p:nvPr/>
        </p:nvSpPr>
        <p:spPr>
          <a:xfrm>
            <a:off x="4881968" y="2791425"/>
            <a:ext cx="161182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5" name="Rectangle: Folded Corner 4">
            <a:extLst>
              <a:ext uri="{FF2B5EF4-FFF2-40B4-BE49-F238E27FC236}">
                <a16:creationId xmlns:a16="http://schemas.microsoft.com/office/drawing/2014/main" id="{7E96B8C9-79D9-4C87-BFC1-64DAA7CE6D7A}"/>
              </a:ext>
            </a:extLst>
          </p:cNvPr>
          <p:cNvSpPr/>
          <p:nvPr/>
        </p:nvSpPr>
        <p:spPr>
          <a:xfrm>
            <a:off x="5083447" y="4281136"/>
            <a:ext cx="1363850" cy="112639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CSV</a:t>
            </a:r>
          </a:p>
          <a:p>
            <a:pPr algn="ctr"/>
            <a:r>
              <a:rPr lang="en-US">
                <a:solidFill>
                  <a:schemeClr val="tx1"/>
                </a:solidFill>
              </a:rPr>
              <a:t>DFDL</a:t>
            </a:r>
          </a:p>
          <a:p>
            <a:pPr algn="ctr"/>
            <a:r>
              <a:rPr lang="en-US">
                <a:solidFill>
                  <a:schemeClr val="tx1"/>
                </a:solidFill>
              </a:rPr>
              <a:t>schema</a:t>
            </a:r>
          </a:p>
        </p:txBody>
      </p:sp>
      <p:sp>
        <p:nvSpPr>
          <p:cNvPr id="7" name="TextBox 6">
            <a:extLst>
              <a:ext uri="{FF2B5EF4-FFF2-40B4-BE49-F238E27FC236}">
                <a16:creationId xmlns:a16="http://schemas.microsoft.com/office/drawing/2014/main" id="{EBAC8C4B-ED6A-4ED8-9E0F-77B211C24C7E}"/>
              </a:ext>
            </a:extLst>
          </p:cNvPr>
          <p:cNvSpPr txBox="1"/>
          <p:nvPr/>
        </p:nvSpPr>
        <p:spPr>
          <a:xfrm>
            <a:off x="5765372" y="3721344"/>
            <a:ext cx="938077" cy="369332"/>
          </a:xfrm>
          <a:prstGeom prst="rect">
            <a:avLst/>
          </a:prstGeom>
          <a:noFill/>
        </p:spPr>
        <p:txBody>
          <a:bodyPr wrap="none" rtlCol="0">
            <a:spAutoFit/>
          </a:bodyPr>
          <a:lstStyle/>
          <a:p>
            <a:r>
              <a:rPr lang="en-US" i="1"/>
              <a:t>unparse</a:t>
            </a:r>
          </a:p>
        </p:txBody>
      </p:sp>
      <p:cxnSp>
        <p:nvCxnSpPr>
          <p:cNvPr id="10" name="Straight Arrow Connector 9">
            <a:extLst>
              <a:ext uri="{FF2B5EF4-FFF2-40B4-BE49-F238E27FC236}">
                <a16:creationId xmlns:a16="http://schemas.microsoft.com/office/drawing/2014/main" id="{641344B0-565A-49C2-B740-691193D66545}"/>
              </a:ext>
            </a:extLst>
          </p:cNvPr>
          <p:cNvCxnSpPr>
            <a:cxnSpLocks/>
            <a:stCxn id="2" idx="3"/>
          </p:cNvCxnSpPr>
          <p:nvPr/>
        </p:nvCxnSpPr>
        <p:spPr>
          <a:xfrm>
            <a:off x="3926241" y="3166552"/>
            <a:ext cx="9557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B5C633-2029-4D52-9B3F-D0E59EFCA261}"/>
              </a:ext>
            </a:extLst>
          </p:cNvPr>
          <p:cNvCxnSpPr/>
          <p:nvPr/>
        </p:nvCxnSpPr>
        <p:spPr>
          <a:xfrm>
            <a:off x="6493791" y="3166551"/>
            <a:ext cx="9557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246A27-C3B6-43B8-8C58-C46E5C4CAE48}"/>
              </a:ext>
            </a:extLst>
          </p:cNvPr>
          <p:cNvCxnSpPr>
            <a:stCxn id="5" idx="0"/>
          </p:cNvCxnSpPr>
          <p:nvPr/>
        </p:nvCxnSpPr>
        <p:spPr>
          <a:xfrm flipV="1">
            <a:off x="5765372" y="3599480"/>
            <a:ext cx="0" cy="681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04DEB64A-1B39-475F-9E64-36D8A6EE1B8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5917723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CD38-4DE7-445A-9FFD-226DC94812E5}"/>
              </a:ext>
            </a:extLst>
          </p:cNvPr>
          <p:cNvSpPr>
            <a:spLocks noGrp="1"/>
          </p:cNvSpPr>
          <p:nvPr>
            <p:ph type="title"/>
          </p:nvPr>
        </p:nvSpPr>
        <p:spPr/>
        <p:txBody>
          <a:bodyPr/>
          <a:lstStyle/>
          <a:p>
            <a:r>
              <a:rPr lang="en-US"/>
              <a:t>Let’s generalize our DFDL schema</a:t>
            </a:r>
          </a:p>
        </p:txBody>
      </p:sp>
      <p:sp>
        <p:nvSpPr>
          <p:cNvPr id="3" name="Content Placeholder 2">
            <a:extLst>
              <a:ext uri="{FF2B5EF4-FFF2-40B4-BE49-F238E27FC236}">
                <a16:creationId xmlns:a16="http://schemas.microsoft.com/office/drawing/2014/main" id="{62B6A138-D686-48D0-AF66-3FF38735981C}"/>
              </a:ext>
            </a:extLst>
          </p:cNvPr>
          <p:cNvSpPr>
            <a:spLocks noGrp="1"/>
          </p:cNvSpPr>
          <p:nvPr>
            <p:ph idx="1"/>
          </p:nvPr>
        </p:nvSpPr>
        <p:spPr/>
        <p:txBody>
          <a:bodyPr/>
          <a:lstStyle/>
          <a:p>
            <a:pPr>
              <a:lnSpc>
                <a:spcPts val="3000"/>
              </a:lnSpc>
              <a:spcAft>
                <a:spcPts val="1200"/>
              </a:spcAft>
            </a:pPr>
            <a:r>
              <a:rPr lang="en-US"/>
              <a:t>Currently our DFDL schema can only be used to process input files containing 5 fields (Year, Make, Model, Description, Price).</a:t>
            </a:r>
          </a:p>
          <a:p>
            <a:pPr>
              <a:lnSpc>
                <a:spcPts val="3000"/>
              </a:lnSpc>
              <a:spcAft>
                <a:spcPts val="1200"/>
              </a:spcAft>
            </a:pPr>
            <a:r>
              <a:rPr lang="en-US"/>
              <a:t>Let’s create a universal CSV parser that can process any CSV file.</a:t>
            </a:r>
          </a:p>
          <a:p>
            <a:pPr>
              <a:lnSpc>
                <a:spcPts val="3000"/>
              </a:lnSpc>
            </a:pPr>
            <a:r>
              <a:rPr lang="en-US"/>
              <a:t>We will have to sacrifice the custom element names (e.g., &lt;year&gt;) with generic element names (e.g., &lt;field&gt;).</a:t>
            </a:r>
          </a:p>
        </p:txBody>
      </p:sp>
      <p:sp>
        <p:nvSpPr>
          <p:cNvPr id="4" name="Footer Placeholder 3">
            <a:extLst>
              <a:ext uri="{FF2B5EF4-FFF2-40B4-BE49-F238E27FC236}">
                <a16:creationId xmlns:a16="http://schemas.microsoft.com/office/drawing/2014/main" id="{90A18E5F-EB40-4AD2-BED7-A305A20B4DA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56646632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F13099-EFCA-4C45-A2DA-C5A26B422D21}"/>
              </a:ext>
            </a:extLst>
          </p:cNvPr>
          <p:cNvSpPr/>
          <p:nvPr/>
        </p:nvSpPr>
        <p:spPr>
          <a:xfrm>
            <a:off x="2149097" y="212577"/>
            <a:ext cx="7041397" cy="1477328"/>
          </a:xfrm>
          <a:prstGeom prst="rect">
            <a:avLst/>
          </a:prstGeom>
          <a:ln>
            <a:solidFill>
              <a:schemeClr val="bg1">
                <a:lumMod val="65000"/>
              </a:schemeClr>
            </a:solidFill>
          </a:ln>
        </p:spPr>
        <p:txBody>
          <a:bodyPr wrap="square">
            <a:spAutoFit/>
          </a:bodyPr>
          <a:lstStyle/>
          <a:p>
            <a:r>
              <a:rPr lang="en-US"/>
              <a:t>Year,Make,Model,Description,Price</a:t>
            </a:r>
            <a:br>
              <a:rPr lang="en-US"/>
            </a:br>
            <a:r>
              <a:rPr lang="en-US"/>
              <a:t>1997,Ford,E350,"ac, abs, moon",2999.99</a:t>
            </a:r>
            <a:br>
              <a:rPr lang="en-US"/>
            </a:br>
            <a:r>
              <a:rPr lang="en-US"/>
              <a:t>1999,Chevy,Venture Extended Edition,,4900.00</a:t>
            </a:r>
            <a:br>
              <a:rPr lang="en-US"/>
            </a:br>
            <a:r>
              <a:rPr lang="en-US"/>
              <a:t>1999,Chevy,Venture Extended Edition,Very Large,5000.00</a:t>
            </a:r>
            <a:br>
              <a:rPr lang="en-US"/>
            </a:br>
            <a:r>
              <a:rPr lang="en-US"/>
              <a:t>1996,Jeep,Grand Cherokee,"MUST SELL! air, moon roof, loaded",4799.00</a:t>
            </a:r>
          </a:p>
        </p:txBody>
      </p:sp>
      <p:sp>
        <p:nvSpPr>
          <p:cNvPr id="6" name="Rectangle 5">
            <a:extLst>
              <a:ext uri="{FF2B5EF4-FFF2-40B4-BE49-F238E27FC236}">
                <a16:creationId xmlns:a16="http://schemas.microsoft.com/office/drawing/2014/main" id="{00E1434F-1715-4AFF-9C7F-D6968C78F2DE}"/>
              </a:ext>
            </a:extLst>
          </p:cNvPr>
          <p:cNvSpPr/>
          <p:nvPr/>
        </p:nvSpPr>
        <p:spPr>
          <a:xfrm>
            <a:off x="4484177" y="2484866"/>
            <a:ext cx="161182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7" name="Rectangle: Folded Corner 6">
            <a:extLst>
              <a:ext uri="{FF2B5EF4-FFF2-40B4-BE49-F238E27FC236}">
                <a16:creationId xmlns:a16="http://schemas.microsoft.com/office/drawing/2014/main" id="{E93D19F7-83A4-4F7B-8CE9-4DDE944F0F37}"/>
              </a:ext>
            </a:extLst>
          </p:cNvPr>
          <p:cNvSpPr/>
          <p:nvPr/>
        </p:nvSpPr>
        <p:spPr>
          <a:xfrm>
            <a:off x="873073" y="2296797"/>
            <a:ext cx="1363850" cy="112639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CSV</a:t>
            </a:r>
          </a:p>
          <a:p>
            <a:pPr algn="ctr"/>
            <a:r>
              <a:rPr lang="en-US">
                <a:solidFill>
                  <a:schemeClr val="tx1"/>
                </a:solidFill>
              </a:rPr>
              <a:t>DFDL</a:t>
            </a:r>
          </a:p>
          <a:p>
            <a:pPr algn="ctr"/>
            <a:r>
              <a:rPr lang="en-US">
                <a:solidFill>
                  <a:schemeClr val="tx1"/>
                </a:solidFill>
              </a:rPr>
              <a:t>schema</a:t>
            </a:r>
          </a:p>
        </p:txBody>
      </p:sp>
      <p:cxnSp>
        <p:nvCxnSpPr>
          <p:cNvPr id="8" name="Straight Arrow Connector 7">
            <a:extLst>
              <a:ext uri="{FF2B5EF4-FFF2-40B4-BE49-F238E27FC236}">
                <a16:creationId xmlns:a16="http://schemas.microsoft.com/office/drawing/2014/main" id="{23DEA1E3-58E4-4987-8574-91051854D37D}"/>
              </a:ext>
            </a:extLst>
          </p:cNvPr>
          <p:cNvCxnSpPr>
            <a:stCxn id="7" idx="3"/>
            <a:endCxn id="6" idx="1"/>
          </p:cNvCxnSpPr>
          <p:nvPr/>
        </p:nvCxnSpPr>
        <p:spPr>
          <a:xfrm>
            <a:off x="2236923" y="2859992"/>
            <a:ext cx="224725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62D67D-6787-4F64-B266-77344F8468B9}"/>
              </a:ext>
            </a:extLst>
          </p:cNvPr>
          <p:cNvCxnSpPr>
            <a:cxnSpLocks/>
            <a:endCxn id="6" idx="0"/>
          </p:cNvCxnSpPr>
          <p:nvPr/>
        </p:nvCxnSpPr>
        <p:spPr>
          <a:xfrm>
            <a:off x="5284925" y="1682070"/>
            <a:ext cx="0" cy="802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6EA7C1C-73B9-4799-8ACD-081F7080BFBB}"/>
              </a:ext>
            </a:extLst>
          </p:cNvPr>
          <p:cNvSpPr txBox="1"/>
          <p:nvPr/>
        </p:nvSpPr>
        <p:spPr>
          <a:xfrm>
            <a:off x="3135826" y="2484866"/>
            <a:ext cx="698461" cy="369332"/>
          </a:xfrm>
          <a:prstGeom prst="rect">
            <a:avLst/>
          </a:prstGeom>
          <a:noFill/>
        </p:spPr>
        <p:txBody>
          <a:bodyPr wrap="none" rtlCol="0">
            <a:spAutoFit/>
          </a:bodyPr>
          <a:lstStyle/>
          <a:p>
            <a:r>
              <a:rPr lang="en-US" i="1"/>
              <a:t>parse</a:t>
            </a:r>
          </a:p>
        </p:txBody>
      </p:sp>
      <p:sp>
        <p:nvSpPr>
          <p:cNvPr id="11" name="Rectangle 10">
            <a:extLst>
              <a:ext uri="{FF2B5EF4-FFF2-40B4-BE49-F238E27FC236}">
                <a16:creationId xmlns:a16="http://schemas.microsoft.com/office/drawing/2014/main" id="{954CB1C1-1E20-4888-AB66-AB5AB67FB4D3}"/>
              </a:ext>
            </a:extLst>
          </p:cNvPr>
          <p:cNvSpPr/>
          <p:nvPr/>
        </p:nvSpPr>
        <p:spPr>
          <a:xfrm>
            <a:off x="7412426" y="2083468"/>
            <a:ext cx="3007605" cy="4647426"/>
          </a:xfrm>
          <a:prstGeom prst="rect">
            <a:avLst/>
          </a:prstGeom>
          <a:ln>
            <a:solidFill>
              <a:schemeClr val="bg1">
                <a:lumMod val="65000"/>
              </a:schemeClr>
            </a:solidFill>
          </a:ln>
        </p:spPr>
        <p:txBody>
          <a:bodyPr wrap="square">
            <a:spAutoFit/>
          </a:bodyPr>
          <a:lstStyle/>
          <a:p>
            <a:r>
              <a:rPr lang="en-US" sz="800">
                <a:solidFill>
                  <a:srgbClr val="000096"/>
                </a:solidFill>
                <a:highlight>
                  <a:srgbClr val="FFFFFF"/>
                </a:highlight>
              </a:rPr>
              <a:t>&lt;CSV&gt;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&lt;header&gt;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&lt;title&gt;</a:t>
            </a:r>
            <a:r>
              <a:rPr lang="en-US" sz="800">
                <a:solidFill>
                  <a:srgbClr val="000000"/>
                </a:solidFill>
                <a:highlight>
                  <a:srgbClr val="FFFFFF"/>
                </a:highlight>
              </a:rPr>
              <a:t>Year</a:t>
            </a:r>
            <a:r>
              <a:rPr lang="en-US" sz="800">
                <a:solidFill>
                  <a:srgbClr val="000096"/>
                </a:solidFill>
                <a:highlight>
                  <a:srgbClr val="FFFFFF"/>
                </a:highlight>
              </a:rPr>
              <a:t>&lt;/title&gt;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&lt;title&gt;</a:t>
            </a:r>
            <a:r>
              <a:rPr lang="en-US" sz="800">
                <a:solidFill>
                  <a:srgbClr val="000000"/>
                </a:solidFill>
                <a:highlight>
                  <a:srgbClr val="FFFFFF"/>
                </a:highlight>
              </a:rPr>
              <a:t>Make</a:t>
            </a:r>
            <a:r>
              <a:rPr lang="en-US" sz="800">
                <a:solidFill>
                  <a:srgbClr val="000096"/>
                </a:solidFill>
                <a:highlight>
                  <a:srgbClr val="FFFFFF"/>
                </a:highlight>
              </a:rPr>
              <a:t>&lt;/title&gt;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&lt;title&gt;</a:t>
            </a:r>
            <a:r>
              <a:rPr lang="en-US" sz="800">
                <a:solidFill>
                  <a:srgbClr val="000000"/>
                </a:solidFill>
                <a:highlight>
                  <a:srgbClr val="FFFFFF"/>
                </a:highlight>
              </a:rPr>
              <a:t>Model</a:t>
            </a:r>
            <a:r>
              <a:rPr lang="en-US" sz="800">
                <a:solidFill>
                  <a:srgbClr val="000096"/>
                </a:solidFill>
                <a:highlight>
                  <a:srgbClr val="FFFFFF"/>
                </a:highlight>
              </a:rPr>
              <a:t>&lt;/title&gt;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&lt;title&gt;</a:t>
            </a:r>
            <a:r>
              <a:rPr lang="en-US" sz="800">
                <a:solidFill>
                  <a:srgbClr val="000000"/>
                </a:solidFill>
                <a:highlight>
                  <a:srgbClr val="FFFFFF"/>
                </a:highlight>
              </a:rPr>
              <a:t>Description</a:t>
            </a:r>
            <a:r>
              <a:rPr lang="en-US" sz="800">
                <a:solidFill>
                  <a:srgbClr val="000096"/>
                </a:solidFill>
                <a:highlight>
                  <a:srgbClr val="FFFFFF"/>
                </a:highlight>
              </a:rPr>
              <a:t>&lt;/title&gt;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&lt;title&gt;</a:t>
            </a:r>
            <a:r>
              <a:rPr lang="en-US" sz="800">
                <a:solidFill>
                  <a:srgbClr val="000000"/>
                </a:solidFill>
                <a:highlight>
                  <a:srgbClr val="FFFFFF"/>
                </a:highlight>
              </a:rPr>
              <a:t>Price</a:t>
            </a:r>
            <a:r>
              <a:rPr lang="en-US" sz="800">
                <a:solidFill>
                  <a:srgbClr val="000096"/>
                </a:solidFill>
                <a:highlight>
                  <a:srgbClr val="FFFFFF"/>
                </a:highlight>
              </a:rPr>
              <a:t>&lt;/title&gt;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&lt;/header&gt;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1997</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Ford</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E350</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ac, abs, moon</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2999.99</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1999</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Chevy</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Venture Extended Edition</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4900.00</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1999</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Chevy</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Venture Extended Edition</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Very Large</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5000.00</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1996</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Jeep</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Grand Cherokee</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MUST SELL! air, moon roof, loaded</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&lt;field&gt;</a:t>
            </a:r>
            <a:r>
              <a:rPr lang="en-US" sz="800">
                <a:solidFill>
                  <a:srgbClr val="000000"/>
                </a:solidFill>
                <a:highlight>
                  <a:srgbClr val="FFFFFF"/>
                </a:highlight>
              </a:rPr>
              <a:t>4799.00</a:t>
            </a:r>
            <a:r>
              <a:rPr lang="en-US" sz="800">
                <a:solidFill>
                  <a:srgbClr val="000096"/>
                </a:solidFill>
                <a:highlight>
                  <a:srgbClr val="FFFFFF"/>
                </a:highlight>
              </a:rPr>
              <a:t>&lt;/field&gt;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0096"/>
                </a:solidFill>
                <a:highlight>
                  <a:srgbClr val="FFFFFF"/>
                </a:highlight>
              </a:rPr>
              <a:t>&lt;/row&gt;</a:t>
            </a:r>
            <a:br>
              <a:rPr lang="en-US" sz="800">
                <a:solidFill>
                  <a:srgbClr val="000000"/>
                </a:solidFill>
                <a:highlight>
                  <a:srgbClr val="FFFFFF"/>
                </a:highlight>
              </a:rPr>
            </a:br>
            <a:r>
              <a:rPr lang="en-US" sz="800">
                <a:solidFill>
                  <a:srgbClr val="000096"/>
                </a:solidFill>
                <a:highlight>
                  <a:srgbClr val="FFFFFF"/>
                </a:highlight>
              </a:rPr>
              <a:t>&lt;/CSV&gt;</a:t>
            </a:r>
          </a:p>
        </p:txBody>
      </p:sp>
      <p:cxnSp>
        <p:nvCxnSpPr>
          <p:cNvPr id="13" name="Straight Connector 12">
            <a:extLst>
              <a:ext uri="{FF2B5EF4-FFF2-40B4-BE49-F238E27FC236}">
                <a16:creationId xmlns:a16="http://schemas.microsoft.com/office/drawing/2014/main" id="{B9418547-ED41-4096-AC47-E0FD720FAA12}"/>
              </a:ext>
            </a:extLst>
          </p:cNvPr>
          <p:cNvCxnSpPr>
            <a:stCxn id="6" idx="2"/>
          </p:cNvCxnSpPr>
          <p:nvPr/>
        </p:nvCxnSpPr>
        <p:spPr>
          <a:xfrm flipH="1">
            <a:off x="5284925" y="3235119"/>
            <a:ext cx="0" cy="592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2295BA-41C8-4F09-A4AC-952464D2AE7A}"/>
              </a:ext>
            </a:extLst>
          </p:cNvPr>
          <p:cNvCxnSpPr>
            <a:endCxn id="11" idx="1"/>
          </p:cNvCxnSpPr>
          <p:nvPr/>
        </p:nvCxnSpPr>
        <p:spPr>
          <a:xfrm>
            <a:off x="5284925" y="3828081"/>
            <a:ext cx="2127501" cy="579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1657F1F6-F676-4221-8140-AE9361FC7D8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676977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9191A-3D19-46D3-9E7F-A79306E03536}"/>
              </a:ext>
            </a:extLst>
          </p:cNvPr>
          <p:cNvSpPr/>
          <p:nvPr/>
        </p:nvSpPr>
        <p:spPr>
          <a:xfrm>
            <a:off x="5165172" y="1339549"/>
            <a:ext cx="3467384" cy="4801314"/>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&lt;CSV&gt;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&lt;title&gt;</a:t>
            </a:r>
            <a:r>
              <a:rPr lang="en-US">
                <a:solidFill>
                  <a:srgbClr val="000000"/>
                </a:solidFill>
                <a:highlight>
                  <a:srgbClr val="FFFFFF"/>
                </a:highlight>
              </a:rPr>
              <a:t>Year</a:t>
            </a:r>
            <a:r>
              <a:rPr lang="en-US">
                <a:solidFill>
                  <a:srgbClr val="000096"/>
                </a:solidFill>
                <a:highlight>
                  <a:srgbClr val="FFFFFF"/>
                </a:highlight>
              </a:rPr>
              <a:t>&lt;/title&gt;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&lt;title&gt;</a:t>
            </a:r>
            <a:r>
              <a:rPr lang="en-US">
                <a:solidFill>
                  <a:srgbClr val="000000"/>
                </a:solidFill>
                <a:highlight>
                  <a:srgbClr val="FFFFFF"/>
                </a:highlight>
              </a:rPr>
              <a:t>Make</a:t>
            </a:r>
            <a:r>
              <a:rPr lang="en-US">
                <a:solidFill>
                  <a:srgbClr val="000096"/>
                </a:solidFill>
                <a:highlight>
                  <a:srgbClr val="FFFFFF"/>
                </a:highlight>
              </a:rPr>
              <a:t>&lt;/title&gt;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&lt;title&gt;</a:t>
            </a:r>
            <a:r>
              <a:rPr lang="en-US">
                <a:solidFill>
                  <a:srgbClr val="000000"/>
                </a:solidFill>
                <a:highlight>
                  <a:srgbClr val="FFFFFF"/>
                </a:highlight>
              </a:rPr>
              <a:t>Model</a:t>
            </a:r>
            <a:r>
              <a:rPr lang="en-US">
                <a:solidFill>
                  <a:srgbClr val="000096"/>
                </a:solidFill>
                <a:highlight>
                  <a:srgbClr val="FFFFFF"/>
                </a:highlight>
              </a:rPr>
              <a:t>&lt;/title&gt;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&lt;title&gt;</a:t>
            </a:r>
            <a:r>
              <a:rPr lang="en-US">
                <a:solidFill>
                  <a:srgbClr val="000000"/>
                </a:solidFill>
                <a:highlight>
                  <a:srgbClr val="FFFFFF"/>
                </a:highlight>
              </a:rPr>
              <a:t>Description</a:t>
            </a:r>
            <a:r>
              <a:rPr lang="en-US">
                <a:solidFill>
                  <a:srgbClr val="000096"/>
                </a:solidFill>
                <a:highlight>
                  <a:srgbClr val="FFFFFF"/>
                </a:highlight>
              </a:rPr>
              <a:t>&lt;/title&gt;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&lt;title&gt;</a:t>
            </a:r>
            <a:r>
              <a:rPr lang="en-US">
                <a:solidFill>
                  <a:srgbClr val="000000"/>
                </a:solidFill>
                <a:highlight>
                  <a:srgbClr val="FFFFFF"/>
                </a:highlight>
              </a:rPr>
              <a:t>Price</a:t>
            </a:r>
            <a:r>
              <a:rPr lang="en-US">
                <a:solidFill>
                  <a:srgbClr val="000096"/>
                </a:solidFill>
                <a:highlight>
                  <a:srgbClr val="FFFFFF"/>
                </a:highlight>
              </a:rPr>
              <a:t>&lt;/title&gt;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1997</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Ford</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E350</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ac, abs, moon</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2999.99</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p>
          <a:p>
            <a:r>
              <a:rPr lang="en-US">
                <a:solidFill>
                  <a:srgbClr val="000096"/>
                </a:solidFill>
                <a:highlight>
                  <a:srgbClr val="FFFFFF"/>
                </a:highlight>
              </a:rPr>
              <a:t>&lt;/CSV&gt;</a:t>
            </a:r>
          </a:p>
        </p:txBody>
      </p:sp>
      <p:sp>
        <p:nvSpPr>
          <p:cNvPr id="3" name="Left Brace 2">
            <a:extLst>
              <a:ext uri="{FF2B5EF4-FFF2-40B4-BE49-F238E27FC236}">
                <a16:creationId xmlns:a16="http://schemas.microsoft.com/office/drawing/2014/main" id="{E8AD9310-6A4A-4872-937C-3E84885E3D86}"/>
              </a:ext>
            </a:extLst>
          </p:cNvPr>
          <p:cNvSpPr/>
          <p:nvPr/>
        </p:nvSpPr>
        <p:spPr>
          <a:xfrm>
            <a:off x="4572000" y="3843579"/>
            <a:ext cx="841145" cy="134835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7DCA4C56-8E4D-496F-9987-C682D39D83BF}"/>
              </a:ext>
            </a:extLst>
          </p:cNvPr>
          <p:cNvSpPr txBox="1"/>
          <p:nvPr/>
        </p:nvSpPr>
        <p:spPr>
          <a:xfrm>
            <a:off x="666426" y="4271424"/>
            <a:ext cx="4091553" cy="1200329"/>
          </a:xfrm>
          <a:prstGeom prst="rect">
            <a:avLst/>
          </a:prstGeom>
          <a:noFill/>
        </p:spPr>
        <p:txBody>
          <a:bodyPr wrap="square" rtlCol="0">
            <a:spAutoFit/>
          </a:bodyPr>
          <a:lstStyle/>
          <a:p>
            <a:r>
              <a:rPr lang="en-US" sz="2400"/>
              <a:t>The number of field elements must equal the number of header/title elements</a:t>
            </a:r>
          </a:p>
        </p:txBody>
      </p:sp>
      <p:sp>
        <p:nvSpPr>
          <p:cNvPr id="5" name="Footer Placeholder 3">
            <a:extLst>
              <a:ext uri="{FF2B5EF4-FFF2-40B4-BE49-F238E27FC236}">
                <a16:creationId xmlns:a16="http://schemas.microsoft.com/office/drawing/2014/main" id="{22A620FF-574E-40A9-B2FF-8EA4E3B96FF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2045749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40C2-EF4B-47CC-87C4-CE1E662F7132}"/>
              </a:ext>
            </a:extLst>
          </p:cNvPr>
          <p:cNvSpPr>
            <a:spLocks noGrp="1"/>
          </p:cNvSpPr>
          <p:nvPr>
            <p:ph type="title"/>
          </p:nvPr>
        </p:nvSpPr>
        <p:spPr/>
        <p:txBody>
          <a:bodyPr/>
          <a:lstStyle/>
          <a:p>
            <a:r>
              <a:rPr lang="en-US"/>
              <a:t>You can use XPath functions in your DFDL schema</a:t>
            </a:r>
          </a:p>
        </p:txBody>
      </p:sp>
      <p:sp>
        <p:nvSpPr>
          <p:cNvPr id="3" name="Content Placeholder 2">
            <a:extLst>
              <a:ext uri="{FF2B5EF4-FFF2-40B4-BE49-F238E27FC236}">
                <a16:creationId xmlns:a16="http://schemas.microsoft.com/office/drawing/2014/main" id="{1180D67B-F76D-4448-B258-2E1A67B42C56}"/>
              </a:ext>
            </a:extLst>
          </p:cNvPr>
          <p:cNvSpPr>
            <a:spLocks noGrp="1"/>
          </p:cNvSpPr>
          <p:nvPr>
            <p:ph idx="1"/>
          </p:nvPr>
        </p:nvSpPr>
        <p:spPr>
          <a:xfrm>
            <a:off x="616449" y="1371602"/>
            <a:ext cx="11236720" cy="3370880"/>
          </a:xfrm>
        </p:spPr>
        <p:txBody>
          <a:bodyPr/>
          <a:lstStyle/>
          <a:p>
            <a:pPr>
              <a:lnSpc>
                <a:spcPts val="3000"/>
              </a:lnSpc>
              <a:spcAft>
                <a:spcPts val="1200"/>
              </a:spcAft>
            </a:pPr>
            <a:r>
              <a:rPr lang="en-US"/>
              <a:t>XPath has a function </a:t>
            </a:r>
            <a:r>
              <a:rPr lang="en-US">
                <a:latin typeface="Courier New" panose="02070309020205020404" pitchFamily="49" charset="0"/>
                <a:cs typeface="Courier New" panose="02070309020205020404" pitchFamily="49" charset="0"/>
              </a:rPr>
              <a:t>count(</a:t>
            </a:r>
            <a:r>
              <a:rPr lang="en-US" b="0" i="1">
                <a:latin typeface="Courier New" panose="02070309020205020404" pitchFamily="49" charset="0"/>
                <a:cs typeface="Courier New" panose="02070309020205020404" pitchFamily="49" charset="0"/>
              </a:rPr>
              <a:t>sequence</a:t>
            </a:r>
            <a:r>
              <a:rPr lang="en-US">
                <a:latin typeface="Courier New" panose="02070309020205020404" pitchFamily="49" charset="0"/>
                <a:cs typeface="Courier New" panose="02070309020205020404" pitchFamily="49" charset="0"/>
              </a:rPr>
              <a:t>)</a:t>
            </a:r>
            <a:r>
              <a:rPr lang="en-US"/>
              <a:t> which counts the number of elements in </a:t>
            </a:r>
            <a:r>
              <a:rPr lang="en-US" b="0" i="1">
                <a:latin typeface="Courier New" panose="02070309020205020404" pitchFamily="49" charset="0"/>
                <a:cs typeface="Courier New" panose="02070309020205020404" pitchFamily="49" charset="0"/>
              </a:rPr>
              <a:t>sequence</a:t>
            </a:r>
            <a:r>
              <a:rPr lang="en-US"/>
              <a:t>.</a:t>
            </a:r>
          </a:p>
          <a:p>
            <a:pPr>
              <a:lnSpc>
                <a:spcPts val="3000"/>
              </a:lnSpc>
              <a:spcAft>
                <a:spcPts val="1200"/>
              </a:spcAft>
            </a:pPr>
            <a:r>
              <a:rPr lang="en-US"/>
              <a:t>We will use </a:t>
            </a:r>
            <a:r>
              <a:rPr lang="en-US">
                <a:latin typeface="Courier New" panose="02070309020205020404" pitchFamily="49" charset="0"/>
                <a:cs typeface="Courier New" panose="02070309020205020404" pitchFamily="49" charset="0"/>
              </a:rPr>
              <a:t>count(…)</a:t>
            </a:r>
            <a:r>
              <a:rPr lang="en-US"/>
              <a:t> to determine the number of header/title elements.</a:t>
            </a:r>
          </a:p>
          <a:p>
            <a:pPr>
              <a:lnSpc>
                <a:spcPts val="3000"/>
              </a:lnSpc>
              <a:spcAft>
                <a:spcPts val="1200"/>
              </a:spcAft>
            </a:pPr>
            <a:r>
              <a:rPr lang="en-US"/>
              <a:t>Important: before you use an XPath function, you must declare the XPath namespace:</a:t>
            </a:r>
            <a:br>
              <a:rPr lang="en-US"/>
            </a:br>
            <a:r>
              <a:rPr lang="en-US"/>
              <a:t>	</a:t>
            </a:r>
            <a:r>
              <a:rPr lang="en-US" sz="2000">
                <a:solidFill>
                  <a:srgbClr val="0099CC"/>
                </a:solidFill>
                <a:highlight>
                  <a:srgbClr val="FFFFFF"/>
                </a:highlight>
              </a:rPr>
              <a:t>xmlns:fn</a:t>
            </a:r>
            <a:r>
              <a:rPr lang="en-US" sz="2000">
                <a:solidFill>
                  <a:srgbClr val="FF8040"/>
                </a:solidFill>
                <a:highlight>
                  <a:srgbClr val="FFFFFF"/>
                </a:highlight>
              </a:rPr>
              <a:t>=</a:t>
            </a:r>
            <a:r>
              <a:rPr lang="en-US" sz="2000">
                <a:solidFill>
                  <a:srgbClr val="993300"/>
                </a:solidFill>
                <a:highlight>
                  <a:srgbClr val="FFFFFF"/>
                </a:highlight>
              </a:rPr>
              <a:t>"http://www.w3.org/2005/xpath-functions"</a:t>
            </a:r>
          </a:p>
          <a:p>
            <a:pPr>
              <a:lnSpc>
                <a:spcPts val="3000"/>
              </a:lnSpc>
            </a:pPr>
            <a:r>
              <a:rPr lang="en-US"/>
              <a:t>And the XPath function must be namespace-qualified, e.g.,</a:t>
            </a:r>
            <a:br>
              <a:rPr lang="en-US"/>
            </a:br>
            <a:r>
              <a:rPr lang="en-US"/>
              <a:t> 	</a:t>
            </a:r>
            <a:r>
              <a:rPr lang="en-US">
                <a:latin typeface="Courier New" panose="02070309020205020404" pitchFamily="49" charset="0"/>
                <a:cs typeface="Courier New" panose="02070309020205020404" pitchFamily="49" charset="0"/>
              </a:rPr>
              <a:t>fn:count(</a:t>
            </a:r>
            <a:r>
              <a:rPr lang="en-US" b="0" i="1">
                <a:latin typeface="Courier New" panose="02070309020205020404" pitchFamily="49" charset="0"/>
                <a:cs typeface="Courier New" panose="02070309020205020404" pitchFamily="49" charset="0"/>
              </a:rPr>
              <a:t>sequence</a:t>
            </a:r>
            <a:r>
              <a:rPr lang="en-US">
                <a:latin typeface="Courier New" panose="02070309020205020404" pitchFamily="49" charset="0"/>
                <a:cs typeface="Courier New" panose="02070309020205020404" pitchFamily="49" charset="0"/>
              </a:rPr>
              <a:t>)</a:t>
            </a:r>
          </a:p>
          <a:p>
            <a:endParaRPr lang="en-US"/>
          </a:p>
        </p:txBody>
      </p:sp>
      <p:sp>
        <p:nvSpPr>
          <p:cNvPr id="4" name="Footer Placeholder 3">
            <a:extLst>
              <a:ext uri="{FF2B5EF4-FFF2-40B4-BE49-F238E27FC236}">
                <a16:creationId xmlns:a16="http://schemas.microsoft.com/office/drawing/2014/main" id="{E6B2FFBA-F937-4F47-B659-73531757281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Arrow: Down 4">
            <a:extLst>
              <a:ext uri="{FF2B5EF4-FFF2-40B4-BE49-F238E27FC236}">
                <a16:creationId xmlns:a16="http://schemas.microsoft.com/office/drawing/2014/main" id="{70E7E9C1-7C77-497E-81C5-191AE0DB0C30}"/>
              </a:ext>
            </a:extLst>
          </p:cNvPr>
          <p:cNvSpPr/>
          <p:nvPr/>
        </p:nvSpPr>
        <p:spPr>
          <a:xfrm flipV="1">
            <a:off x="1859798" y="4912961"/>
            <a:ext cx="449450" cy="80591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C5DB4B-1B1D-4035-A423-13E720722D82}"/>
              </a:ext>
            </a:extLst>
          </p:cNvPr>
          <p:cNvSpPr txBox="1"/>
          <p:nvPr/>
        </p:nvSpPr>
        <p:spPr>
          <a:xfrm>
            <a:off x="1294915" y="5718872"/>
            <a:ext cx="1579215" cy="461665"/>
          </a:xfrm>
          <a:prstGeom prst="rect">
            <a:avLst/>
          </a:prstGeom>
          <a:noFill/>
        </p:spPr>
        <p:txBody>
          <a:bodyPr wrap="none" rtlCol="0">
            <a:spAutoFit/>
          </a:bodyPr>
          <a:lstStyle/>
          <a:p>
            <a:r>
              <a:rPr lang="en-US" sz="2400" b="1" i="1">
                <a:solidFill>
                  <a:srgbClr val="FF0000"/>
                </a:solidFill>
              </a:rPr>
              <a:t>Important!</a:t>
            </a:r>
          </a:p>
        </p:txBody>
      </p:sp>
    </p:spTree>
    <p:extLst>
      <p:ext uri="{BB962C8B-B14F-4D97-AF65-F5344CB8AC3E}">
        <p14:creationId xmlns:p14="http://schemas.microsoft.com/office/powerpoint/2010/main" val="30304820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E8F5-9F85-4549-AEA7-1E68FBD7CE79}"/>
              </a:ext>
            </a:extLst>
          </p:cNvPr>
          <p:cNvSpPr>
            <a:spLocks noGrp="1"/>
          </p:cNvSpPr>
          <p:nvPr>
            <p:ph type="title"/>
          </p:nvPr>
        </p:nvSpPr>
        <p:spPr/>
        <p:txBody>
          <a:bodyPr/>
          <a:lstStyle/>
          <a:p>
            <a:r>
              <a:rPr lang="en-US"/>
              <a:t>dfdl:occursCount</a:t>
            </a:r>
          </a:p>
        </p:txBody>
      </p:sp>
      <p:sp>
        <p:nvSpPr>
          <p:cNvPr id="3" name="Content Placeholder 2">
            <a:extLst>
              <a:ext uri="{FF2B5EF4-FFF2-40B4-BE49-F238E27FC236}">
                <a16:creationId xmlns:a16="http://schemas.microsoft.com/office/drawing/2014/main" id="{D737FDB2-7059-4FCC-8B1B-0FA81F062F4C}"/>
              </a:ext>
            </a:extLst>
          </p:cNvPr>
          <p:cNvSpPr>
            <a:spLocks noGrp="1"/>
          </p:cNvSpPr>
          <p:nvPr>
            <p:ph idx="1"/>
          </p:nvPr>
        </p:nvSpPr>
        <p:spPr>
          <a:xfrm>
            <a:off x="616449" y="1371602"/>
            <a:ext cx="11236720" cy="1402596"/>
          </a:xfrm>
        </p:spPr>
        <p:txBody>
          <a:bodyPr/>
          <a:lstStyle/>
          <a:p>
            <a:pPr>
              <a:lnSpc>
                <a:spcPts val="3000"/>
              </a:lnSpc>
            </a:pPr>
            <a:r>
              <a:rPr lang="en-US"/>
              <a:t>This DFDL attribute is used on an element declaration to specify the number of occurrences of the element. </a:t>
            </a:r>
          </a:p>
          <a:p>
            <a:pPr>
              <a:lnSpc>
                <a:spcPts val="3000"/>
              </a:lnSpc>
            </a:pPr>
            <a:r>
              <a:rPr lang="en-US"/>
              <a:t>The value of dfdl:occursCount is an XPath expression.</a:t>
            </a:r>
          </a:p>
        </p:txBody>
      </p:sp>
      <p:sp>
        <p:nvSpPr>
          <p:cNvPr id="4" name="Footer Placeholder 3">
            <a:extLst>
              <a:ext uri="{FF2B5EF4-FFF2-40B4-BE49-F238E27FC236}">
                <a16:creationId xmlns:a16="http://schemas.microsoft.com/office/drawing/2014/main" id="{D045D900-FCDA-4027-B13D-B5D9E22E0C5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37835EF5-A4BE-4CD8-A900-29228CDFC198}"/>
              </a:ext>
            </a:extLst>
          </p:cNvPr>
          <p:cNvSpPr txBox="1"/>
          <p:nvPr/>
        </p:nvSpPr>
        <p:spPr>
          <a:xfrm>
            <a:off x="2836190" y="3564610"/>
            <a:ext cx="5228675" cy="461665"/>
          </a:xfrm>
          <a:prstGeom prst="rect">
            <a:avLst/>
          </a:prstGeom>
          <a:noFill/>
        </p:spPr>
        <p:txBody>
          <a:bodyPr wrap="none" rtlCol="0">
            <a:spAutoFit/>
          </a:bodyPr>
          <a:lstStyle/>
          <a:p>
            <a:r>
              <a:rPr lang="en-US" sz="2400"/>
              <a:t>dfdl:occursCount="{ </a:t>
            </a:r>
            <a:r>
              <a:rPr lang="en-US" sz="2400" i="1">
                <a:highlight>
                  <a:srgbClr val="FFFF00"/>
                </a:highlight>
              </a:rPr>
              <a:t>XPath expression</a:t>
            </a:r>
            <a:r>
              <a:rPr lang="en-US" sz="2400"/>
              <a:t> }" </a:t>
            </a:r>
          </a:p>
        </p:txBody>
      </p:sp>
      <p:sp>
        <p:nvSpPr>
          <p:cNvPr id="6" name="Rectangle 5">
            <a:extLst>
              <a:ext uri="{FF2B5EF4-FFF2-40B4-BE49-F238E27FC236}">
                <a16:creationId xmlns:a16="http://schemas.microsoft.com/office/drawing/2014/main" id="{9AC6F0ED-3714-482D-B67F-160CC37D5D58}"/>
              </a:ext>
            </a:extLst>
          </p:cNvPr>
          <p:cNvSpPr/>
          <p:nvPr/>
        </p:nvSpPr>
        <p:spPr>
          <a:xfrm>
            <a:off x="731844" y="5114439"/>
            <a:ext cx="11005928" cy="923330"/>
          </a:xfrm>
          <a:prstGeom prst="rect">
            <a:avLst/>
          </a:prstGeom>
        </p:spPr>
        <p:txBody>
          <a:bodyPr wrap="square">
            <a:spAutoFit/>
          </a:bodyPr>
          <a:lstStyle/>
          <a:p>
            <a:r>
              <a:rPr lang="en-US">
                <a:solidFill>
                  <a:schemeClr val="bg1">
                    <a:lumMod val="65000"/>
                  </a:schemeClr>
                </a:solidFill>
                <a:latin typeface="Calibri" panose="020F0502020204030204" pitchFamily="34" charset="0"/>
                <a:ea typeface="Calibri" panose="020F0502020204030204" pitchFamily="34" charset="0"/>
              </a:rPr>
              <a:t>DFDL's expression language isn't quite XPath, though it is strongly derived from it. There are differences. DFDL has no "text nodes“; hence, you can’t use the XPath text() function. DFDL has no attributes, so you can’t use @blah. See section 23.5 in the DFDL specification for the subset of XPath that is supported.  </a:t>
            </a:r>
            <a:endParaRPr lang="en-US">
              <a:solidFill>
                <a:schemeClr val="bg1">
                  <a:lumMod val="65000"/>
                </a:schemeClr>
              </a:solidFill>
            </a:endParaRPr>
          </a:p>
        </p:txBody>
      </p:sp>
    </p:spTree>
    <p:extLst>
      <p:ext uri="{BB962C8B-B14F-4D97-AF65-F5344CB8AC3E}">
        <p14:creationId xmlns:p14="http://schemas.microsoft.com/office/powerpoint/2010/main" val="9190651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B24B9F-28D9-4D28-B481-14011BC14B2C}"/>
              </a:ext>
            </a:extLst>
          </p:cNvPr>
          <p:cNvSpPr/>
          <p:nvPr/>
        </p:nvSpPr>
        <p:spPr>
          <a:xfrm>
            <a:off x="1622155" y="3233763"/>
            <a:ext cx="7010400" cy="923330"/>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br>
              <a:rPr lang="en-US">
                <a:solidFill>
                  <a:srgbClr val="000000"/>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 fn:count(../../header/title) }"</a:t>
            </a:r>
            <a:br>
              <a:rPr lang="en-US">
                <a:solidFill>
                  <a:srgbClr val="000000"/>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r>
              <a:rPr lang="en-US">
                <a:solidFill>
                  <a:srgbClr val="000096"/>
                </a:solidFill>
                <a:highlight>
                  <a:srgbClr val="FFFFFF"/>
                </a:highlight>
              </a:rPr>
              <a:t>/&gt;</a:t>
            </a:r>
            <a:endParaRPr lang="en-US"/>
          </a:p>
        </p:txBody>
      </p:sp>
      <p:sp>
        <p:nvSpPr>
          <p:cNvPr id="6" name="Speech Bubble: Rectangle 5">
            <a:extLst>
              <a:ext uri="{FF2B5EF4-FFF2-40B4-BE49-F238E27FC236}">
                <a16:creationId xmlns:a16="http://schemas.microsoft.com/office/drawing/2014/main" id="{50D15709-B12F-43C9-B442-307C3B21EDDF}"/>
              </a:ext>
            </a:extLst>
          </p:cNvPr>
          <p:cNvSpPr/>
          <p:nvPr/>
        </p:nvSpPr>
        <p:spPr>
          <a:xfrm>
            <a:off x="7563172" y="869406"/>
            <a:ext cx="2448733" cy="1594824"/>
          </a:xfrm>
          <a:prstGeom prst="wedgeRectCallout">
            <a:avLst>
              <a:gd name="adj1" fmla="val -156276"/>
              <a:gd name="adj2" fmla="val 119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number of &lt;field&gt; elements must equal the number of &lt;title&gt; elements within &lt;header&gt;</a:t>
            </a:r>
          </a:p>
        </p:txBody>
      </p:sp>
      <p:sp>
        <p:nvSpPr>
          <p:cNvPr id="7" name="Footer Placeholder 3">
            <a:extLst>
              <a:ext uri="{FF2B5EF4-FFF2-40B4-BE49-F238E27FC236}">
                <a16:creationId xmlns:a16="http://schemas.microsoft.com/office/drawing/2014/main" id="{7660F14A-01A1-4A53-AE5F-F4D2204E07F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7371208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28ED-CBC2-4052-951E-9A8CB5B487D4}"/>
              </a:ext>
            </a:extLst>
          </p:cNvPr>
          <p:cNvSpPr>
            <a:spLocks noGrp="1"/>
          </p:cNvSpPr>
          <p:nvPr>
            <p:ph type="title"/>
          </p:nvPr>
        </p:nvSpPr>
        <p:spPr/>
        <p:txBody>
          <a:bodyPr/>
          <a:lstStyle/>
          <a:p>
            <a:r>
              <a:rPr lang="en-US"/>
              <a:t>dfdl:occursCountKind</a:t>
            </a:r>
          </a:p>
        </p:txBody>
      </p:sp>
      <p:sp>
        <p:nvSpPr>
          <p:cNvPr id="3" name="Content Placeholder 2">
            <a:extLst>
              <a:ext uri="{FF2B5EF4-FFF2-40B4-BE49-F238E27FC236}">
                <a16:creationId xmlns:a16="http://schemas.microsoft.com/office/drawing/2014/main" id="{AA2C5115-1A0A-49A5-9636-E7A8086B7B62}"/>
              </a:ext>
            </a:extLst>
          </p:cNvPr>
          <p:cNvSpPr>
            <a:spLocks noGrp="1"/>
          </p:cNvSpPr>
          <p:nvPr>
            <p:ph idx="1"/>
          </p:nvPr>
        </p:nvSpPr>
        <p:spPr>
          <a:xfrm>
            <a:off x="616449" y="1371601"/>
            <a:ext cx="11236720" cy="3858943"/>
          </a:xfrm>
        </p:spPr>
        <p:txBody>
          <a:bodyPr/>
          <a:lstStyle/>
          <a:p>
            <a:pPr>
              <a:lnSpc>
                <a:spcPts val="3000"/>
              </a:lnSpc>
              <a:spcAft>
                <a:spcPts val="1200"/>
              </a:spcAft>
            </a:pPr>
            <a:r>
              <a:rPr lang="en-US"/>
              <a:t>This DFDL attribute has 5 possible values: </a:t>
            </a:r>
            <a:r>
              <a:rPr lang="en-US">
                <a:latin typeface="Courier New" panose="02070309020205020404" pitchFamily="49" charset="0"/>
                <a:cs typeface="Courier New" panose="02070309020205020404" pitchFamily="49" charset="0"/>
              </a:rPr>
              <a:t>implicit</a:t>
            </a:r>
            <a:r>
              <a:rPr lang="en-US"/>
              <a:t>, </a:t>
            </a:r>
            <a:r>
              <a:rPr lang="en-US">
                <a:latin typeface="Courier New" panose="02070309020205020404" pitchFamily="49" charset="0"/>
                <a:cs typeface="Courier New" panose="02070309020205020404" pitchFamily="49" charset="0"/>
              </a:rPr>
              <a:t>expression</a:t>
            </a:r>
            <a:r>
              <a:rPr lang="en-US"/>
              <a:t>, </a:t>
            </a:r>
            <a:r>
              <a:rPr lang="en-US">
                <a:latin typeface="Courier New" panose="02070309020205020404" pitchFamily="49" charset="0"/>
                <a:cs typeface="Courier New" panose="02070309020205020404" pitchFamily="49" charset="0"/>
              </a:rPr>
              <a:t>fixed</a:t>
            </a:r>
            <a:r>
              <a:rPr lang="en-US"/>
              <a:t>, </a:t>
            </a:r>
            <a:r>
              <a:rPr lang="en-US">
                <a:latin typeface="Courier New" panose="02070309020205020404" pitchFamily="49" charset="0"/>
                <a:cs typeface="Courier New" panose="02070309020205020404" pitchFamily="49" charset="0"/>
              </a:rPr>
              <a:t>parsed</a:t>
            </a:r>
            <a:r>
              <a:rPr lang="en-US"/>
              <a:t>, and </a:t>
            </a:r>
            <a:r>
              <a:rPr lang="en-US">
                <a:latin typeface="Courier New" panose="02070309020205020404" pitchFamily="49" charset="0"/>
                <a:cs typeface="Courier New" panose="02070309020205020404" pitchFamily="49" charset="0"/>
              </a:rPr>
              <a:t>stopValue</a:t>
            </a:r>
            <a:r>
              <a:rPr lang="en-US"/>
              <a:t>.</a:t>
            </a:r>
          </a:p>
          <a:p>
            <a:pPr>
              <a:lnSpc>
                <a:spcPts val="3000"/>
              </a:lnSpc>
              <a:spcAft>
                <a:spcPts val="1200"/>
              </a:spcAft>
            </a:pPr>
            <a:r>
              <a:rPr lang="en-US"/>
              <a:t>In all our DFDL schemas thus far, I have set occursCountKind to have the value </a:t>
            </a:r>
            <a:r>
              <a:rPr lang="en-US">
                <a:latin typeface="Courier New" panose="02070309020205020404" pitchFamily="49" charset="0"/>
                <a:cs typeface="Courier New" panose="02070309020205020404" pitchFamily="49" charset="0"/>
              </a:rPr>
              <a:t>implicit</a:t>
            </a:r>
            <a:r>
              <a:rPr lang="en-US"/>
              <a:t> (it is set in the default properties file).</a:t>
            </a:r>
          </a:p>
          <a:p>
            <a:pPr>
              <a:lnSpc>
                <a:spcPts val="3000"/>
              </a:lnSpc>
              <a:spcAft>
                <a:spcPts val="1200"/>
              </a:spcAft>
            </a:pPr>
            <a:r>
              <a:rPr lang="en-US"/>
              <a:t>The </a:t>
            </a:r>
            <a:r>
              <a:rPr lang="en-US">
                <a:latin typeface="Courier New" panose="02070309020205020404" pitchFamily="49" charset="0"/>
                <a:cs typeface="Courier New" panose="02070309020205020404" pitchFamily="49" charset="0"/>
              </a:rPr>
              <a:t>implicit</a:t>
            </a:r>
            <a:r>
              <a:rPr lang="en-US"/>
              <a:t> value means this: The number of occurrences of the element is not explicitly specified; the DFDL parser must figure out the number of occurrences based on the type of values expected by the following elements.</a:t>
            </a:r>
          </a:p>
          <a:p>
            <a:pPr>
              <a:lnSpc>
                <a:spcPts val="3000"/>
              </a:lnSpc>
            </a:pPr>
            <a:r>
              <a:rPr lang="en-US"/>
              <a:t>The </a:t>
            </a:r>
            <a:r>
              <a:rPr lang="en-US">
                <a:latin typeface="Courier New" panose="02070309020205020404" pitchFamily="49" charset="0"/>
                <a:cs typeface="Courier New" panose="02070309020205020404" pitchFamily="49" charset="0"/>
              </a:rPr>
              <a:t>expression</a:t>
            </a:r>
            <a:r>
              <a:rPr lang="en-US"/>
              <a:t> value means this: The number of occurrences of the element is determined using an XPath expression.</a:t>
            </a:r>
          </a:p>
        </p:txBody>
      </p:sp>
      <p:sp>
        <p:nvSpPr>
          <p:cNvPr id="4" name="TextBox 3">
            <a:extLst>
              <a:ext uri="{FF2B5EF4-FFF2-40B4-BE49-F238E27FC236}">
                <a16:creationId xmlns:a16="http://schemas.microsoft.com/office/drawing/2014/main" id="{8A0C58CA-02B1-4219-8DB8-89BF97F217EF}"/>
              </a:ext>
            </a:extLst>
          </p:cNvPr>
          <p:cNvSpPr txBox="1"/>
          <p:nvPr/>
        </p:nvSpPr>
        <p:spPr>
          <a:xfrm>
            <a:off x="1867714" y="5817216"/>
            <a:ext cx="7462266" cy="830997"/>
          </a:xfrm>
          <a:prstGeom prst="rect">
            <a:avLst/>
          </a:prstGeom>
          <a:solidFill>
            <a:srgbClr val="FF0000"/>
          </a:solidFill>
        </p:spPr>
        <p:txBody>
          <a:bodyPr wrap="square" rtlCol="0">
            <a:spAutoFit/>
          </a:bodyPr>
          <a:lstStyle/>
          <a:p>
            <a:r>
              <a:rPr lang="en-US" sz="2400" b="1">
                <a:solidFill>
                  <a:schemeClr val="bg1"/>
                </a:solidFill>
              </a:rPr>
              <a:t>If an element declaration has dfdl:occursCount, then the element must have dfdl:occursCountKind="expression"</a:t>
            </a:r>
          </a:p>
        </p:txBody>
      </p:sp>
    </p:spTree>
    <p:extLst>
      <p:ext uri="{BB962C8B-B14F-4D97-AF65-F5344CB8AC3E}">
        <p14:creationId xmlns:p14="http://schemas.microsoft.com/office/powerpoint/2010/main" val="238806632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EAEEE0-DA40-4355-9A3C-C03AE05A5D34}"/>
              </a:ext>
            </a:extLst>
          </p:cNvPr>
          <p:cNvSpPr/>
          <p:nvPr/>
        </p:nvSpPr>
        <p:spPr>
          <a:xfrm>
            <a:off x="1370308" y="689788"/>
            <a:ext cx="6502832" cy="5693866"/>
          </a:xfrm>
          <a:prstGeom prst="rect">
            <a:avLst/>
          </a:prstGeom>
          <a:ln>
            <a:solidFill>
              <a:schemeClr val="bg1">
                <a:lumMod val="50000"/>
              </a:schemeClr>
            </a:solidFill>
          </a:ln>
        </p:spPr>
        <p:txBody>
          <a:bodyPr wrap="square">
            <a:spAutoFit/>
          </a:bodyPr>
          <a:lstStyle/>
          <a:p>
            <a:r>
              <a:rPr lang="en-US" sz="1400">
                <a:solidFill>
                  <a:srgbClr val="0099CC"/>
                </a:solidFill>
                <a:highlight>
                  <a:srgbClr val="FFFFFF"/>
                </a:highlight>
              </a:rPr>
              <a:t>&lt;xs:schema …</a:t>
            </a:r>
          </a:p>
          <a:p>
            <a:r>
              <a:rPr lang="en-US" sz="1400">
                <a:solidFill>
                  <a:srgbClr val="0099CC"/>
                </a:solidFill>
                <a:highlight>
                  <a:srgbClr val="FFFFFF"/>
                </a:highlight>
              </a:rPr>
              <a:t>              xmlns:fn</a:t>
            </a:r>
            <a:r>
              <a:rPr lang="en-US" sz="1400">
                <a:solidFill>
                  <a:srgbClr val="FF8040"/>
                </a:solidFill>
                <a:highlight>
                  <a:srgbClr val="FFFFFF"/>
                </a:highlight>
              </a:rPr>
              <a:t>=</a:t>
            </a:r>
            <a:r>
              <a:rPr lang="en-US" sz="1400">
                <a:solidFill>
                  <a:srgbClr val="993300"/>
                </a:solidFill>
                <a:highlight>
                  <a:srgbClr val="FFFFFF"/>
                </a:highlight>
              </a:rPr>
              <a:t>"http://www.w3.org/2005/xpath-functions"&gt;</a:t>
            </a:r>
          </a:p>
          <a:p>
            <a:endParaRPr lang="en-US" sz="1400">
              <a:solidFill>
                <a:srgbClr val="003296"/>
              </a:solidFill>
              <a:highlight>
                <a:srgbClr val="FFFFFF"/>
              </a:highlight>
            </a:endParaRPr>
          </a:p>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"header"</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"title"</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"field"</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br>
              <a:rPr lang="en-US" sz="1400">
                <a:solidFill>
                  <a:srgbClr val="000000"/>
                </a:solidFill>
                <a:highlight>
                  <a:srgbClr val="FFFFFF"/>
                </a:highlight>
              </a:rPr>
            </a:b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br>
              <a:rPr lang="en-US" sz="1400">
                <a:solidFill>
                  <a:srgbClr val="000000"/>
                </a:solidFill>
                <a:highlight>
                  <a:srgbClr val="FFFFFF"/>
                </a:highlight>
              </a:rPr>
            </a:br>
            <a:r>
              <a:rPr lang="en-US" sz="1400">
                <a:solidFill>
                  <a:srgbClr val="F5844C"/>
                </a:solidFill>
                <a:highlight>
                  <a:srgbClr val="FFFFFF"/>
                </a:highlight>
              </a:rPr>
              <a:t>                            </a:t>
            </a:r>
            <a:r>
              <a:rPr lang="en-US" sz="1400">
                <a:solidFill>
                  <a:srgbClr val="F5844C"/>
                </a:solidFill>
                <a:highlight>
                  <a:srgbClr val="FFFF00"/>
                </a:highlight>
              </a:rPr>
              <a:t>dfdl:occursCount</a:t>
            </a:r>
            <a:r>
              <a:rPr lang="en-US" sz="1400">
                <a:solidFill>
                  <a:srgbClr val="FF8040"/>
                </a:solidFill>
                <a:highlight>
                  <a:srgbClr val="FFFF00"/>
                </a:highlight>
              </a:rPr>
              <a:t>=</a:t>
            </a:r>
            <a:r>
              <a:rPr lang="en-US" sz="1400">
                <a:solidFill>
                  <a:srgbClr val="993300"/>
                </a:solidFill>
                <a:highlight>
                  <a:srgbClr val="FFFF00"/>
                </a:highlight>
              </a:rPr>
              <a:t>"{ fn:count(../../header/title) }"</a:t>
            </a:r>
            <a:br>
              <a:rPr lang="en-US" sz="1400">
                <a:solidFill>
                  <a:srgbClr val="000000"/>
                </a:solidFill>
                <a:highlight>
                  <a:srgbClr val="FFFFFF"/>
                </a:highlight>
              </a:rPr>
            </a:br>
            <a:r>
              <a:rPr lang="en-US" sz="1400">
                <a:solidFill>
                  <a:srgbClr val="F5844C"/>
                </a:solidFill>
                <a:highlight>
                  <a:srgbClr val="FFFFFF"/>
                </a:highlight>
              </a:rPr>
              <a:t>                            </a:t>
            </a:r>
            <a:r>
              <a:rPr lang="en-US" sz="1400">
                <a:solidFill>
                  <a:srgbClr val="F5844C"/>
                </a:solidFill>
                <a:highlight>
                  <a:srgbClr val="FFFF00"/>
                </a:highlight>
              </a:rPr>
              <a:t>dfdl:occursCountKind</a:t>
            </a:r>
            <a:r>
              <a:rPr lang="en-US" sz="1400">
                <a:solidFill>
                  <a:srgbClr val="FF8040"/>
                </a:solidFill>
                <a:highlight>
                  <a:srgbClr val="FFFF00"/>
                </a:highlight>
              </a:rPr>
              <a:t>=</a:t>
            </a:r>
            <a:r>
              <a:rPr lang="en-US" sz="1400">
                <a:solidFill>
                  <a:srgbClr val="993300"/>
                </a:solidFill>
                <a:highlight>
                  <a:srgbClr val="FFFF00"/>
                </a:highlight>
              </a:rPr>
              <a:t>"expression"</a:t>
            </a:r>
            <a:r>
              <a:rPr lang="en-US" sz="1400">
                <a:solidFill>
                  <a:srgbClr val="F5844C"/>
                </a:solidFill>
                <a:highlight>
                  <a:srgbClr val="FFFF00"/>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A453F1A5-BBE9-475B-8D5B-DDAB11BAD94F}"/>
              </a:ext>
            </a:extLst>
          </p:cNvPr>
          <p:cNvSpPr/>
          <p:nvPr/>
        </p:nvSpPr>
        <p:spPr>
          <a:xfrm>
            <a:off x="1737102" y="6414650"/>
            <a:ext cx="3886320" cy="369332"/>
          </a:xfrm>
          <a:prstGeom prst="rect">
            <a:avLst/>
          </a:prstGeom>
          <a:solidFill>
            <a:schemeClr val="bg1"/>
          </a:solidFill>
        </p:spPr>
        <p:txBody>
          <a:bodyPr wrap="none">
            <a:spAutoFit/>
          </a:bodyPr>
          <a:lstStyle/>
          <a:p>
            <a:r>
              <a:rPr lang="en-US"/>
              <a:t>See lab03/answer/csv-version4.dfdl.xsd</a:t>
            </a:r>
          </a:p>
        </p:txBody>
      </p:sp>
    </p:spTree>
    <p:extLst>
      <p:ext uri="{BB962C8B-B14F-4D97-AF65-F5344CB8AC3E}">
        <p14:creationId xmlns:p14="http://schemas.microsoft.com/office/powerpoint/2010/main" val="241265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8D1138BD-5BE1-4D56-8B54-5063114292B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4" name="Rectangle: Folded Corner 13">
            <a:extLst>
              <a:ext uri="{FF2B5EF4-FFF2-40B4-BE49-F238E27FC236}">
                <a16:creationId xmlns:a16="http://schemas.microsoft.com/office/drawing/2014/main" id="{141E5FE6-75BA-4F73-B89E-9CB50B1A9EE0}"/>
              </a:ext>
            </a:extLst>
          </p:cNvPr>
          <p:cNvSpPr/>
          <p:nvPr/>
        </p:nvSpPr>
        <p:spPr>
          <a:xfrm>
            <a:off x="1270862" y="1580826"/>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pic>
        <p:nvPicPr>
          <p:cNvPr id="15" name="Picture 14">
            <a:extLst>
              <a:ext uri="{FF2B5EF4-FFF2-40B4-BE49-F238E27FC236}">
                <a16:creationId xmlns:a16="http://schemas.microsoft.com/office/drawing/2014/main" id="{D44177E0-99B3-445F-8C09-0B0A34B44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92" y="3024695"/>
            <a:ext cx="4417016" cy="1224366"/>
          </a:xfrm>
          <a:prstGeom prst="rect">
            <a:avLst/>
          </a:prstGeom>
        </p:spPr>
      </p:pic>
      <p:sp>
        <p:nvSpPr>
          <p:cNvPr id="16" name="Rectangle 15">
            <a:extLst>
              <a:ext uri="{FF2B5EF4-FFF2-40B4-BE49-F238E27FC236}">
                <a16:creationId xmlns:a16="http://schemas.microsoft.com/office/drawing/2014/main" id="{20F0E438-7CDC-4617-837C-71287E54DEE2}"/>
              </a:ext>
            </a:extLst>
          </p:cNvPr>
          <p:cNvSpPr/>
          <p:nvPr/>
        </p:nvSpPr>
        <p:spPr>
          <a:xfrm>
            <a:off x="2437724" y="4249061"/>
            <a:ext cx="3213315"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17" name="Arrow: Down 16">
            <a:extLst>
              <a:ext uri="{FF2B5EF4-FFF2-40B4-BE49-F238E27FC236}">
                <a16:creationId xmlns:a16="http://schemas.microsoft.com/office/drawing/2014/main" id="{B2587922-FCFB-4989-87DB-B3A93E3CCF56}"/>
              </a:ext>
            </a:extLst>
          </p:cNvPr>
          <p:cNvSpPr/>
          <p:nvPr/>
        </p:nvSpPr>
        <p:spPr>
          <a:xfrm>
            <a:off x="3817073" y="4760505"/>
            <a:ext cx="619932" cy="5114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EBFBD4D0-F228-41C8-AC99-A8AC6EA8E2A7}"/>
              </a:ext>
            </a:extLst>
          </p:cNvPr>
          <p:cNvSpPr/>
          <p:nvPr/>
        </p:nvSpPr>
        <p:spPr>
          <a:xfrm>
            <a:off x="2882007" y="5320071"/>
            <a:ext cx="2723215" cy="132749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Representation of the parsed data</a:t>
            </a:r>
          </a:p>
        </p:txBody>
      </p:sp>
      <p:sp>
        <p:nvSpPr>
          <p:cNvPr id="19" name="Rectangle 18">
            <a:extLst>
              <a:ext uri="{FF2B5EF4-FFF2-40B4-BE49-F238E27FC236}">
                <a16:creationId xmlns:a16="http://schemas.microsoft.com/office/drawing/2014/main" id="{AE303610-2CB3-4DEB-A591-AB7A165C4D13}"/>
              </a:ext>
            </a:extLst>
          </p:cNvPr>
          <p:cNvSpPr/>
          <p:nvPr/>
        </p:nvSpPr>
        <p:spPr>
          <a:xfrm>
            <a:off x="4565480" y="2074972"/>
            <a:ext cx="2216258" cy="938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XML Schema</a:t>
            </a:r>
          </a:p>
        </p:txBody>
      </p:sp>
      <p:sp>
        <p:nvSpPr>
          <p:cNvPr id="20" name="Rectangle 19">
            <a:extLst>
              <a:ext uri="{FF2B5EF4-FFF2-40B4-BE49-F238E27FC236}">
                <a16:creationId xmlns:a16="http://schemas.microsoft.com/office/drawing/2014/main" id="{F4DB9282-3CF8-4CF8-A115-113ECAC4276F}"/>
              </a:ext>
            </a:extLst>
          </p:cNvPr>
          <p:cNvSpPr/>
          <p:nvPr/>
        </p:nvSpPr>
        <p:spPr>
          <a:xfrm>
            <a:off x="4565480" y="1317871"/>
            <a:ext cx="2216258" cy="7502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properties</a:t>
            </a:r>
          </a:p>
        </p:txBody>
      </p:sp>
      <p:sp>
        <p:nvSpPr>
          <p:cNvPr id="2" name="Right Brace 1">
            <a:extLst>
              <a:ext uri="{FF2B5EF4-FFF2-40B4-BE49-F238E27FC236}">
                <a16:creationId xmlns:a16="http://schemas.microsoft.com/office/drawing/2014/main" id="{FFABC08D-2DD4-4465-A734-2BCB1F4DEDBB}"/>
              </a:ext>
            </a:extLst>
          </p:cNvPr>
          <p:cNvSpPr/>
          <p:nvPr/>
        </p:nvSpPr>
        <p:spPr>
          <a:xfrm>
            <a:off x="7036231" y="1317871"/>
            <a:ext cx="480447" cy="16956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475540DD-BF7A-4C29-9FFB-A517BE0A7473}"/>
              </a:ext>
            </a:extLst>
          </p:cNvPr>
          <p:cNvSpPr txBox="1"/>
          <p:nvPr/>
        </p:nvSpPr>
        <p:spPr>
          <a:xfrm>
            <a:off x="7516678" y="1934863"/>
            <a:ext cx="3207929" cy="461665"/>
          </a:xfrm>
          <a:prstGeom prst="rect">
            <a:avLst/>
          </a:prstGeom>
          <a:noFill/>
        </p:spPr>
        <p:txBody>
          <a:bodyPr wrap="none" rtlCol="0">
            <a:spAutoFit/>
          </a:bodyPr>
          <a:lstStyle/>
          <a:p>
            <a:r>
              <a:rPr lang="en-US" sz="2400"/>
              <a:t>Called a </a:t>
            </a:r>
            <a:r>
              <a:rPr lang="en-US" sz="2400">
                <a:latin typeface="Times New Roman" panose="02020603050405020304" pitchFamily="18" charset="0"/>
                <a:cs typeface="Times New Roman" panose="02020603050405020304" pitchFamily="18" charset="0"/>
              </a:rPr>
              <a:t>“</a:t>
            </a:r>
            <a:r>
              <a:rPr lang="en-US" sz="2400"/>
              <a:t>DFDL Schema</a:t>
            </a:r>
            <a:r>
              <a:rPr lang="en-US"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71776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EAEEE0-DA40-4355-9A3C-C03AE05A5D34}"/>
              </a:ext>
            </a:extLst>
          </p:cNvPr>
          <p:cNvSpPr/>
          <p:nvPr/>
        </p:nvSpPr>
        <p:spPr>
          <a:xfrm>
            <a:off x="1370308" y="689788"/>
            <a:ext cx="6502832" cy="5693866"/>
          </a:xfrm>
          <a:prstGeom prst="rect">
            <a:avLst/>
          </a:prstGeom>
          <a:ln>
            <a:solidFill>
              <a:schemeClr val="bg1">
                <a:lumMod val="50000"/>
              </a:schemeClr>
            </a:solidFill>
          </a:ln>
        </p:spPr>
        <p:txBody>
          <a:bodyPr wrap="square">
            <a:spAutoFit/>
          </a:bodyPr>
          <a:lstStyle/>
          <a:p>
            <a:r>
              <a:rPr lang="en-US" sz="1400">
                <a:solidFill>
                  <a:srgbClr val="0099CC"/>
                </a:solidFill>
                <a:highlight>
                  <a:srgbClr val="FFFFFF"/>
                </a:highlight>
              </a:rPr>
              <a:t>&lt;xs:schema …</a:t>
            </a:r>
          </a:p>
          <a:p>
            <a:r>
              <a:rPr lang="en-US" sz="1400">
                <a:solidFill>
                  <a:srgbClr val="0099CC"/>
                </a:solidFill>
                <a:highlight>
                  <a:srgbClr val="FFFFFF"/>
                </a:highlight>
              </a:rPr>
              <a:t>              </a:t>
            </a:r>
            <a:r>
              <a:rPr lang="en-US" sz="1400">
                <a:solidFill>
                  <a:srgbClr val="0099CC"/>
                </a:solidFill>
                <a:highlight>
                  <a:srgbClr val="FFFF00"/>
                </a:highlight>
              </a:rPr>
              <a:t>xmlns:fn</a:t>
            </a:r>
            <a:r>
              <a:rPr lang="en-US" sz="1400">
                <a:solidFill>
                  <a:srgbClr val="FF8040"/>
                </a:solidFill>
                <a:highlight>
                  <a:srgbClr val="FFFF00"/>
                </a:highlight>
              </a:rPr>
              <a:t>=</a:t>
            </a:r>
            <a:r>
              <a:rPr lang="en-US" sz="1400">
                <a:solidFill>
                  <a:srgbClr val="993300"/>
                </a:solidFill>
                <a:highlight>
                  <a:srgbClr val="FFFF00"/>
                </a:highlight>
              </a:rPr>
              <a:t>"http://www.w3.org/2005/xpath-functions"</a:t>
            </a:r>
            <a:r>
              <a:rPr lang="en-US" sz="1400">
                <a:solidFill>
                  <a:srgbClr val="993300"/>
                </a:solidFill>
                <a:highlight>
                  <a:srgbClr val="FFFFFF"/>
                </a:highlight>
              </a:rPr>
              <a:t>&gt;</a:t>
            </a:r>
          </a:p>
          <a:p>
            <a:endParaRPr lang="en-US" sz="1400">
              <a:solidFill>
                <a:srgbClr val="003296"/>
              </a:solidFill>
              <a:highlight>
                <a:srgbClr val="FFFFFF"/>
              </a:highlight>
            </a:endParaRPr>
          </a:p>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"header"</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"title"</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"field"</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br>
              <a:rPr lang="en-US" sz="1400">
                <a:solidFill>
                  <a:srgbClr val="000000"/>
                </a:solidFill>
                <a:highlight>
                  <a:srgbClr val="FFFFFF"/>
                </a:highlight>
              </a:rPr>
            </a:b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br>
              <a:rPr lang="en-US" sz="1400">
                <a:solidFill>
                  <a:srgbClr val="000000"/>
                </a:solidFill>
                <a:highlight>
                  <a:srgbClr val="FFFFFF"/>
                </a:highlight>
              </a:rPr>
            </a:br>
            <a:r>
              <a:rPr lang="en-US" sz="1400">
                <a:solidFill>
                  <a:srgbClr val="F5844C"/>
                </a:solidFill>
                <a:highlight>
                  <a:srgbClr val="FFFFFF"/>
                </a:highlight>
              </a:rPr>
              <a:t>                            dfdl:occursCount</a:t>
            </a:r>
            <a:r>
              <a:rPr lang="en-US" sz="1400">
                <a:solidFill>
                  <a:srgbClr val="FF8040"/>
                </a:solidFill>
                <a:highlight>
                  <a:srgbClr val="FFFFFF"/>
                </a:highlight>
              </a:rPr>
              <a:t>=</a:t>
            </a:r>
            <a:r>
              <a:rPr lang="en-US" sz="1400">
                <a:solidFill>
                  <a:srgbClr val="993300"/>
                </a:solidFill>
                <a:highlight>
                  <a:srgbClr val="FFFFFF"/>
                </a:highlight>
              </a:rPr>
              <a:t>"{ fn:count(../../header/title) }"</a:t>
            </a:r>
            <a:br>
              <a:rPr lang="en-US" sz="1400">
                <a:solidFill>
                  <a:srgbClr val="000000"/>
                </a:solidFill>
                <a:highlight>
                  <a:srgbClr val="FFFFFF"/>
                </a:highlight>
              </a:rPr>
            </a:br>
            <a:r>
              <a:rPr lang="en-US" sz="1400">
                <a:solidFill>
                  <a:srgbClr val="F5844C"/>
                </a:solidFill>
                <a:highlight>
                  <a:srgbClr val="FFFFFF"/>
                </a:highlight>
              </a:rPr>
              <a:t>                            dfdl:occursCountKind</a:t>
            </a:r>
            <a:r>
              <a:rPr lang="en-US" sz="1400">
                <a:solidFill>
                  <a:srgbClr val="FF8040"/>
                </a:solidFill>
                <a:highlight>
                  <a:srgbClr val="FFFFFF"/>
                </a:highlight>
              </a:rPr>
              <a:t>=</a:t>
            </a:r>
            <a:r>
              <a:rPr lang="en-US" sz="1400">
                <a:solidFill>
                  <a:srgbClr val="993300"/>
                </a:solidFill>
                <a:highlight>
                  <a:srgbClr val="FFFFFF"/>
                </a:highlight>
              </a:rPr>
              <a:t>"expression"</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p:txBody>
      </p:sp>
      <p:sp>
        <p:nvSpPr>
          <p:cNvPr id="2" name="Arrow: Right 1">
            <a:extLst>
              <a:ext uri="{FF2B5EF4-FFF2-40B4-BE49-F238E27FC236}">
                <a16:creationId xmlns:a16="http://schemas.microsoft.com/office/drawing/2014/main" id="{3E850012-A234-4BEA-8F84-C3AFD0DE87BC}"/>
              </a:ext>
            </a:extLst>
          </p:cNvPr>
          <p:cNvSpPr/>
          <p:nvPr/>
        </p:nvSpPr>
        <p:spPr>
          <a:xfrm flipH="1">
            <a:off x="6095999" y="860268"/>
            <a:ext cx="2273085" cy="379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23C5AD-8EBA-4D01-BC24-D543BAC784BA}"/>
              </a:ext>
            </a:extLst>
          </p:cNvPr>
          <p:cNvSpPr txBox="1"/>
          <p:nvPr/>
        </p:nvSpPr>
        <p:spPr>
          <a:xfrm>
            <a:off x="8369085" y="860268"/>
            <a:ext cx="3350308" cy="646331"/>
          </a:xfrm>
          <a:prstGeom prst="rect">
            <a:avLst/>
          </a:prstGeom>
          <a:noFill/>
        </p:spPr>
        <p:txBody>
          <a:bodyPr wrap="square" rtlCol="0">
            <a:spAutoFit/>
          </a:bodyPr>
          <a:lstStyle/>
          <a:p>
            <a:r>
              <a:rPr lang="en-US"/>
              <a:t>Remember to declare the XPath namespace</a:t>
            </a:r>
          </a:p>
        </p:txBody>
      </p:sp>
      <p:sp>
        <p:nvSpPr>
          <p:cNvPr id="6" name="Footer Placeholder 3">
            <a:extLst>
              <a:ext uri="{FF2B5EF4-FFF2-40B4-BE49-F238E27FC236}">
                <a16:creationId xmlns:a16="http://schemas.microsoft.com/office/drawing/2014/main" id="{6CB686F6-7556-46E6-B131-90F6B633478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37255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EAEEE0-DA40-4355-9A3C-C03AE05A5D34}"/>
              </a:ext>
            </a:extLst>
          </p:cNvPr>
          <p:cNvSpPr/>
          <p:nvPr/>
        </p:nvSpPr>
        <p:spPr>
          <a:xfrm>
            <a:off x="1370308" y="689788"/>
            <a:ext cx="6502832" cy="5693866"/>
          </a:xfrm>
          <a:prstGeom prst="rect">
            <a:avLst/>
          </a:prstGeom>
          <a:ln>
            <a:solidFill>
              <a:schemeClr val="bg1">
                <a:lumMod val="50000"/>
              </a:schemeClr>
            </a:solidFill>
          </a:ln>
        </p:spPr>
        <p:txBody>
          <a:bodyPr wrap="square">
            <a:spAutoFit/>
          </a:bodyPr>
          <a:lstStyle/>
          <a:p>
            <a:r>
              <a:rPr lang="en-US" sz="1400">
                <a:solidFill>
                  <a:srgbClr val="0099CC"/>
                </a:solidFill>
                <a:highlight>
                  <a:srgbClr val="FFFFFF"/>
                </a:highlight>
              </a:rPr>
              <a:t>&lt;xs:schema …</a:t>
            </a:r>
          </a:p>
          <a:p>
            <a:r>
              <a:rPr lang="en-US" sz="1400">
                <a:solidFill>
                  <a:srgbClr val="0099CC"/>
                </a:solidFill>
              </a:rPr>
              <a:t>              xmlns:fn</a:t>
            </a:r>
            <a:r>
              <a:rPr lang="en-US" sz="1400">
                <a:solidFill>
                  <a:srgbClr val="FF8040"/>
                </a:solidFill>
              </a:rPr>
              <a:t>=</a:t>
            </a:r>
            <a:r>
              <a:rPr lang="en-US" sz="1400">
                <a:solidFill>
                  <a:srgbClr val="993300"/>
                </a:solidFill>
              </a:rPr>
              <a:t>"http://www.w3.org/2005/xpath-functions"&gt;</a:t>
            </a:r>
          </a:p>
          <a:p>
            <a:endParaRPr lang="en-US" sz="1400">
              <a:solidFill>
                <a:srgbClr val="003296"/>
              </a:solidFill>
              <a:highlight>
                <a:srgbClr val="FFFFFF"/>
              </a:highlight>
            </a:endParaRPr>
          </a:p>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"header"</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"title"</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"field"</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br>
              <a:rPr lang="en-US" sz="1400">
                <a:solidFill>
                  <a:srgbClr val="000000"/>
                </a:solidFill>
                <a:highlight>
                  <a:srgbClr val="FFFFFF"/>
                </a:highlight>
              </a:rPr>
            </a:b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br>
              <a:rPr lang="en-US" sz="1400">
                <a:solidFill>
                  <a:srgbClr val="000000"/>
                </a:solidFill>
                <a:highlight>
                  <a:srgbClr val="FFFFFF"/>
                </a:highlight>
              </a:rPr>
            </a:br>
            <a:r>
              <a:rPr lang="en-US" sz="1400">
                <a:solidFill>
                  <a:srgbClr val="F5844C"/>
                </a:solidFill>
                <a:highlight>
                  <a:srgbClr val="FFFFFF"/>
                </a:highlight>
              </a:rPr>
              <a:t>                            dfdl:occursCount</a:t>
            </a:r>
            <a:r>
              <a:rPr lang="en-US" sz="1400">
                <a:solidFill>
                  <a:srgbClr val="FF8040"/>
                </a:solidFill>
                <a:highlight>
                  <a:srgbClr val="FFFFFF"/>
                </a:highlight>
              </a:rPr>
              <a:t>=</a:t>
            </a:r>
            <a:r>
              <a:rPr lang="en-US" sz="1400">
                <a:solidFill>
                  <a:srgbClr val="993300"/>
                </a:solidFill>
                <a:highlight>
                  <a:srgbClr val="FFFFFF"/>
                </a:highlight>
              </a:rPr>
              <a:t>"{ </a:t>
            </a:r>
            <a:r>
              <a:rPr lang="en-US" sz="1400">
                <a:solidFill>
                  <a:srgbClr val="993300"/>
                </a:solidFill>
                <a:highlight>
                  <a:srgbClr val="FFFF00"/>
                </a:highlight>
              </a:rPr>
              <a:t>fn:</a:t>
            </a:r>
            <a:r>
              <a:rPr lang="en-US" sz="1400">
                <a:solidFill>
                  <a:srgbClr val="993300"/>
                </a:solidFill>
                <a:highlight>
                  <a:srgbClr val="FFFFFF"/>
                </a:highlight>
              </a:rPr>
              <a:t>count(../../header/title) }"</a:t>
            </a:r>
            <a:br>
              <a:rPr lang="en-US" sz="1400">
                <a:solidFill>
                  <a:srgbClr val="000000"/>
                </a:solidFill>
                <a:highlight>
                  <a:srgbClr val="FFFFFF"/>
                </a:highlight>
              </a:rPr>
            </a:br>
            <a:r>
              <a:rPr lang="en-US" sz="1400">
                <a:solidFill>
                  <a:srgbClr val="F5844C"/>
                </a:solidFill>
                <a:highlight>
                  <a:srgbClr val="FFFFFF"/>
                </a:highlight>
              </a:rPr>
              <a:t>                            dfdl:occursCountKind</a:t>
            </a:r>
            <a:r>
              <a:rPr lang="en-US" sz="1400">
                <a:solidFill>
                  <a:srgbClr val="FF8040"/>
                </a:solidFill>
                <a:highlight>
                  <a:srgbClr val="FFFFFF"/>
                </a:highlight>
              </a:rPr>
              <a:t>=</a:t>
            </a:r>
            <a:r>
              <a:rPr lang="en-US" sz="1400">
                <a:solidFill>
                  <a:srgbClr val="993300"/>
                </a:solidFill>
                <a:highlight>
                  <a:srgbClr val="FFFFFF"/>
                </a:highlight>
              </a:rPr>
              <a:t>"expression"</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p:txBody>
      </p:sp>
      <p:sp>
        <p:nvSpPr>
          <p:cNvPr id="2" name="Arrow: Right 1">
            <a:extLst>
              <a:ext uri="{FF2B5EF4-FFF2-40B4-BE49-F238E27FC236}">
                <a16:creationId xmlns:a16="http://schemas.microsoft.com/office/drawing/2014/main" id="{3E850012-A234-4BEA-8F84-C3AFD0DE87BC}"/>
              </a:ext>
            </a:extLst>
          </p:cNvPr>
          <p:cNvSpPr/>
          <p:nvPr/>
        </p:nvSpPr>
        <p:spPr>
          <a:xfrm rot="19279828" flipH="1">
            <a:off x="3604885" y="2730072"/>
            <a:ext cx="5243391" cy="30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23C5AD-8EBA-4D01-BC24-D543BAC784BA}"/>
              </a:ext>
            </a:extLst>
          </p:cNvPr>
          <p:cNvSpPr txBox="1"/>
          <p:nvPr/>
        </p:nvSpPr>
        <p:spPr>
          <a:xfrm>
            <a:off x="8369085" y="860268"/>
            <a:ext cx="3350308" cy="646331"/>
          </a:xfrm>
          <a:prstGeom prst="rect">
            <a:avLst/>
          </a:prstGeom>
          <a:noFill/>
        </p:spPr>
        <p:txBody>
          <a:bodyPr wrap="square" rtlCol="0">
            <a:spAutoFit/>
          </a:bodyPr>
          <a:lstStyle/>
          <a:p>
            <a:r>
              <a:rPr lang="en-US"/>
              <a:t>Remember to prefix the XPath function</a:t>
            </a:r>
          </a:p>
        </p:txBody>
      </p:sp>
      <p:sp>
        <p:nvSpPr>
          <p:cNvPr id="6" name="Footer Placeholder 3">
            <a:extLst>
              <a:ext uri="{FF2B5EF4-FFF2-40B4-BE49-F238E27FC236}">
                <a16:creationId xmlns:a16="http://schemas.microsoft.com/office/drawing/2014/main" id="{6CB686F6-7556-46E6-B131-90F6B633478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07470937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EAEEE0-DA40-4355-9A3C-C03AE05A5D34}"/>
              </a:ext>
            </a:extLst>
          </p:cNvPr>
          <p:cNvSpPr/>
          <p:nvPr/>
        </p:nvSpPr>
        <p:spPr>
          <a:xfrm>
            <a:off x="1370307" y="689788"/>
            <a:ext cx="6440839" cy="5693866"/>
          </a:xfrm>
          <a:prstGeom prst="rect">
            <a:avLst/>
          </a:prstGeom>
          <a:ln>
            <a:solidFill>
              <a:schemeClr val="bg1">
                <a:lumMod val="50000"/>
              </a:schemeClr>
            </a:solidFill>
          </a:ln>
        </p:spPr>
        <p:txBody>
          <a:bodyPr wrap="square">
            <a:spAutoFit/>
          </a:bodyPr>
          <a:lstStyle/>
          <a:p>
            <a:r>
              <a:rPr lang="en-US" sz="1400">
                <a:solidFill>
                  <a:srgbClr val="0099CC"/>
                </a:solidFill>
                <a:highlight>
                  <a:srgbClr val="FFFFFF"/>
                </a:highlight>
              </a:rPr>
              <a:t>&lt;xs:schema …</a:t>
            </a:r>
          </a:p>
          <a:p>
            <a:r>
              <a:rPr lang="en-US" sz="1400">
                <a:solidFill>
                  <a:srgbClr val="0099CC"/>
                </a:solidFill>
                <a:highlight>
                  <a:srgbClr val="FFFFFF"/>
                </a:highlight>
              </a:rPr>
              <a:t>              xmlns:fn</a:t>
            </a:r>
            <a:r>
              <a:rPr lang="en-US" sz="1400">
                <a:solidFill>
                  <a:srgbClr val="FF8040"/>
                </a:solidFill>
                <a:highlight>
                  <a:srgbClr val="FFFFFF"/>
                </a:highlight>
              </a:rPr>
              <a:t>=</a:t>
            </a:r>
            <a:r>
              <a:rPr lang="en-US" sz="1400">
                <a:solidFill>
                  <a:srgbClr val="993300"/>
                </a:solidFill>
                <a:highlight>
                  <a:srgbClr val="FFFFFF"/>
                </a:highlight>
              </a:rPr>
              <a:t>"http://www.w3.org/2005/xpath-functions"&gt;</a:t>
            </a:r>
          </a:p>
          <a:p>
            <a:endParaRPr lang="en-US" sz="1400">
              <a:solidFill>
                <a:srgbClr val="003296"/>
              </a:solidFill>
              <a:highlight>
                <a:srgbClr val="FFFFFF"/>
              </a:highlight>
            </a:endParaRPr>
          </a:p>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"CSV"</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"%NL;"</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993300"/>
                </a:solidFill>
                <a:highlight>
                  <a:srgbClr val="FFFF00"/>
                </a:highlight>
              </a:rPr>
              <a:t>header</a:t>
            </a:r>
            <a:r>
              <a:rPr lang="en-US" sz="1400">
                <a:solidFill>
                  <a:srgbClr val="993300"/>
                </a:solidFill>
                <a:highlight>
                  <a:srgbClr val="FFFFFF"/>
                </a:highlight>
              </a:rPr>
              <a:t>"</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00"/>
                </a:highlight>
              </a:rPr>
              <a:t>&lt;xs:element</a:t>
            </a:r>
            <a:r>
              <a:rPr lang="en-US" sz="1400">
                <a:solidFill>
                  <a:srgbClr val="F5844C"/>
                </a:solidFill>
                <a:highlight>
                  <a:srgbClr val="FFFF00"/>
                </a:highlight>
              </a:rPr>
              <a:t> name</a:t>
            </a:r>
            <a:r>
              <a:rPr lang="en-US" sz="1400">
                <a:solidFill>
                  <a:srgbClr val="FF8040"/>
                </a:solidFill>
                <a:highlight>
                  <a:srgbClr val="FFFF00"/>
                </a:highlight>
              </a:rPr>
              <a:t>=</a:t>
            </a:r>
            <a:r>
              <a:rPr lang="en-US" sz="1400">
                <a:solidFill>
                  <a:srgbClr val="993300"/>
                </a:solidFill>
                <a:highlight>
                  <a:srgbClr val="FFFF00"/>
                </a:highlight>
              </a:rPr>
              <a:t>"title"</a:t>
            </a:r>
            <a:r>
              <a:rPr lang="en-US" sz="1400">
                <a:solidFill>
                  <a:srgbClr val="F5844C"/>
                </a:solidFill>
                <a:highlight>
                  <a:srgbClr val="FFFF00"/>
                </a:highlight>
              </a:rPr>
              <a:t> maxOccurs</a:t>
            </a:r>
            <a:r>
              <a:rPr lang="en-US" sz="1400">
                <a:solidFill>
                  <a:srgbClr val="FF8040"/>
                </a:solidFill>
                <a:highlight>
                  <a:srgbClr val="FFFF00"/>
                </a:highlight>
              </a:rPr>
              <a:t>=</a:t>
            </a:r>
            <a:r>
              <a:rPr lang="en-US" sz="1400">
                <a:solidFill>
                  <a:srgbClr val="993300"/>
                </a:solidFill>
                <a:highlight>
                  <a:srgbClr val="FFFF00"/>
                </a:highlight>
              </a:rPr>
              <a:t>"unbounded"</a:t>
            </a:r>
            <a:r>
              <a:rPr lang="en-US" sz="1400">
                <a:solidFill>
                  <a:srgbClr val="F5844C"/>
                </a:solidFill>
                <a:highlight>
                  <a:srgbClr val="FFFF00"/>
                </a:highlight>
              </a:rPr>
              <a:t> type</a:t>
            </a:r>
            <a:r>
              <a:rPr lang="en-US" sz="1400">
                <a:solidFill>
                  <a:srgbClr val="FF8040"/>
                </a:solidFill>
                <a:highlight>
                  <a:srgbClr val="FFFF00"/>
                </a:highlight>
              </a:rPr>
              <a:t>=</a:t>
            </a:r>
            <a:r>
              <a:rPr lang="en-US" sz="1400">
                <a:solidFill>
                  <a:srgbClr val="993300"/>
                </a:solidFill>
                <a:highlight>
                  <a:srgbClr val="FFFF00"/>
                </a:highlight>
              </a:rPr>
              <a:t>"xs:string"</a:t>
            </a:r>
            <a:r>
              <a:rPr lang="en-US" sz="1400">
                <a:solidFill>
                  <a:srgbClr val="F5844C"/>
                </a:solidFill>
                <a:highlight>
                  <a:srgbClr val="FFFF00"/>
                </a:highlight>
              </a:rPr>
              <a:t> </a:t>
            </a:r>
            <a:r>
              <a:rPr lang="en-US" sz="1400">
                <a:solidFill>
                  <a:srgbClr val="000096"/>
                </a:solidFill>
                <a:highlight>
                  <a:srgbClr val="FFFF00"/>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993300"/>
                </a:solidFill>
                <a:highlight>
                  <a:srgbClr val="FFFF00"/>
                </a:highlight>
              </a:rPr>
              <a:t>row</a:t>
            </a:r>
            <a:r>
              <a:rPr lang="en-US" sz="1400">
                <a:solidFill>
                  <a:srgbClr val="993300"/>
                </a:solidFill>
                <a:highlight>
                  <a:srgbClr val="FFFFFF"/>
                </a:highlight>
              </a:rPr>
              <a:t>"</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"field"</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br>
              <a:rPr lang="en-US" sz="1400">
                <a:solidFill>
                  <a:srgbClr val="000000"/>
                </a:solidFill>
                <a:highlight>
                  <a:srgbClr val="FFFFFF"/>
                </a:highlight>
              </a:rPr>
            </a:b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br>
              <a:rPr lang="en-US" sz="1400">
                <a:solidFill>
                  <a:srgbClr val="000000"/>
                </a:solidFill>
                <a:highlight>
                  <a:srgbClr val="FFFFFF"/>
                </a:highlight>
              </a:rPr>
            </a:br>
            <a:r>
              <a:rPr lang="en-US" sz="1400">
                <a:solidFill>
                  <a:srgbClr val="F5844C"/>
                </a:solidFill>
                <a:highlight>
                  <a:srgbClr val="FFFFFF"/>
                </a:highlight>
              </a:rPr>
              <a:t>                            dfdl:occursCount</a:t>
            </a:r>
            <a:r>
              <a:rPr lang="en-US" sz="1400">
                <a:solidFill>
                  <a:srgbClr val="FF8040"/>
                </a:solidFill>
                <a:highlight>
                  <a:srgbClr val="FFFFFF"/>
                </a:highlight>
              </a:rPr>
              <a:t>=</a:t>
            </a:r>
            <a:r>
              <a:rPr lang="en-US" sz="1400">
                <a:solidFill>
                  <a:srgbClr val="993300"/>
                </a:solidFill>
                <a:highlight>
                  <a:srgbClr val="FFFFFF"/>
                </a:highlight>
              </a:rPr>
              <a:t>"{ </a:t>
            </a:r>
            <a:r>
              <a:rPr lang="en-US" sz="1400">
                <a:solidFill>
                  <a:srgbClr val="993300"/>
                </a:solidFill>
                <a:highlight>
                  <a:srgbClr val="FFFF00"/>
                </a:highlight>
              </a:rPr>
              <a:t>fn:count(../../header/title)</a:t>
            </a:r>
            <a:r>
              <a:rPr lang="en-US" sz="1400">
                <a:solidFill>
                  <a:srgbClr val="993300"/>
                </a:solidFill>
                <a:highlight>
                  <a:srgbClr val="FFFFFF"/>
                </a:highlight>
              </a:rPr>
              <a:t> }"</a:t>
            </a:r>
            <a:br>
              <a:rPr lang="en-US" sz="1400">
                <a:solidFill>
                  <a:srgbClr val="000000"/>
                </a:solidFill>
                <a:highlight>
                  <a:srgbClr val="FFFFFF"/>
                </a:highlight>
              </a:rPr>
            </a:br>
            <a:r>
              <a:rPr lang="en-US" sz="1400">
                <a:solidFill>
                  <a:srgbClr val="F5844C"/>
                </a:solidFill>
                <a:highlight>
                  <a:srgbClr val="FFFFFF"/>
                </a:highlight>
              </a:rPr>
              <a:t>                            dfdl:occursCountKind</a:t>
            </a:r>
            <a:r>
              <a:rPr lang="en-US" sz="1400">
                <a:solidFill>
                  <a:srgbClr val="FF8040"/>
                </a:solidFill>
                <a:highlight>
                  <a:srgbClr val="FFFFFF"/>
                </a:highlight>
              </a:rPr>
              <a:t>=</a:t>
            </a:r>
            <a:r>
              <a:rPr lang="en-US" sz="1400">
                <a:solidFill>
                  <a:srgbClr val="993300"/>
                </a:solidFill>
                <a:highlight>
                  <a:srgbClr val="FFFFFF"/>
                </a:highlight>
              </a:rPr>
              <a:t>"expression"</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p:txBody>
      </p:sp>
      <p:sp>
        <p:nvSpPr>
          <p:cNvPr id="2" name="Arrow: Down 1">
            <a:extLst>
              <a:ext uri="{FF2B5EF4-FFF2-40B4-BE49-F238E27FC236}">
                <a16:creationId xmlns:a16="http://schemas.microsoft.com/office/drawing/2014/main" id="{DD6CB8A8-C4D3-4B42-BFEB-9D5FE6C5FB12}"/>
              </a:ext>
            </a:extLst>
          </p:cNvPr>
          <p:cNvSpPr/>
          <p:nvPr/>
        </p:nvSpPr>
        <p:spPr>
          <a:xfrm rot="20968762" flipV="1">
            <a:off x="4138049" y="2929178"/>
            <a:ext cx="247973" cy="165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172BBA7-4F59-4240-8D6A-E206933332B1}"/>
              </a:ext>
            </a:extLst>
          </p:cNvPr>
          <p:cNvSpPr txBox="1"/>
          <p:nvPr/>
        </p:nvSpPr>
        <p:spPr>
          <a:xfrm>
            <a:off x="7537450" y="3243875"/>
            <a:ext cx="3996824" cy="1938992"/>
          </a:xfrm>
          <a:prstGeom prst="rect">
            <a:avLst/>
          </a:prstGeom>
          <a:solidFill>
            <a:schemeClr val="bg1">
              <a:lumMod val="85000"/>
            </a:schemeClr>
          </a:solidFill>
        </p:spPr>
        <p:txBody>
          <a:bodyPr wrap="square" rtlCol="0">
            <a:spAutoFit/>
          </a:bodyPr>
          <a:lstStyle/>
          <a:p>
            <a:r>
              <a:rPr lang="en-US" sz="2400"/>
              <a:t>The number of &lt;field&gt; elements within each &lt;row&gt; must equal the number of &lt;title&gt; elements within &lt;header&gt;.</a:t>
            </a:r>
          </a:p>
        </p:txBody>
      </p:sp>
      <p:sp>
        <p:nvSpPr>
          <p:cNvPr id="6" name="Footer Placeholder 3">
            <a:extLst>
              <a:ext uri="{FF2B5EF4-FFF2-40B4-BE49-F238E27FC236}">
                <a16:creationId xmlns:a16="http://schemas.microsoft.com/office/drawing/2014/main" id="{97E40F8A-7215-4D47-AEAC-86E25528531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611497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142B-33BA-472A-B859-CA5F72B41C99}"/>
              </a:ext>
            </a:extLst>
          </p:cNvPr>
          <p:cNvSpPr>
            <a:spLocks noGrp="1"/>
          </p:cNvSpPr>
          <p:nvPr>
            <p:ph type="title"/>
          </p:nvPr>
        </p:nvSpPr>
        <p:spPr/>
        <p:txBody>
          <a:bodyPr/>
          <a:lstStyle/>
          <a:p>
            <a:r>
              <a:rPr lang="en-US"/>
              <a:t>What will happen when we parse this input file?</a:t>
            </a:r>
          </a:p>
        </p:txBody>
      </p:sp>
      <p:sp>
        <p:nvSpPr>
          <p:cNvPr id="4" name="Rectangle 3">
            <a:extLst>
              <a:ext uri="{FF2B5EF4-FFF2-40B4-BE49-F238E27FC236}">
                <a16:creationId xmlns:a16="http://schemas.microsoft.com/office/drawing/2014/main" id="{85155A53-75DF-472A-8B17-9DA3C723C6CF}"/>
              </a:ext>
            </a:extLst>
          </p:cNvPr>
          <p:cNvSpPr/>
          <p:nvPr/>
        </p:nvSpPr>
        <p:spPr>
          <a:xfrm>
            <a:off x="1374183" y="2691322"/>
            <a:ext cx="9428136" cy="1938992"/>
          </a:xfrm>
          <a:prstGeom prst="rect">
            <a:avLst/>
          </a:prstGeom>
          <a:ln>
            <a:solidFill>
              <a:schemeClr val="tx1"/>
            </a:solidFill>
          </a:ln>
        </p:spPr>
        <p:txBody>
          <a:bodyPr wrap="square">
            <a:spAutoFit/>
          </a:bodyPr>
          <a:lstStyle/>
          <a:p>
            <a:r>
              <a:rPr lang="en-US" sz="2400">
                <a:solidFill>
                  <a:srgbClr val="000000"/>
                </a:solidFill>
                <a:highlight>
                  <a:srgbClr val="FFFFFF"/>
                </a:highlight>
              </a:rPr>
              <a:t>Year,Make,Model,Description,Price</a:t>
            </a:r>
            <a:br>
              <a:rPr lang="en-US" sz="2400">
                <a:solidFill>
                  <a:srgbClr val="000000"/>
                </a:solidFill>
                <a:highlight>
                  <a:srgbClr val="FFFFFF"/>
                </a:highlight>
              </a:rPr>
            </a:br>
            <a:r>
              <a:rPr lang="en-US" sz="2400">
                <a:solidFill>
                  <a:srgbClr val="000000"/>
                </a:solidFill>
                <a:highlight>
                  <a:srgbClr val="FFFFFF"/>
                </a:highlight>
              </a:rPr>
              <a:t>1997,Ford,E350,"ac, abs, moon"</a:t>
            </a:r>
            <a:br>
              <a:rPr lang="en-US" sz="2400">
                <a:solidFill>
                  <a:srgbClr val="000000"/>
                </a:solidFill>
                <a:highlight>
                  <a:srgbClr val="FFFFFF"/>
                </a:highlight>
              </a:rPr>
            </a:br>
            <a:r>
              <a:rPr lang="en-US" sz="2400">
                <a:solidFill>
                  <a:srgbClr val="000000"/>
                </a:solidFill>
                <a:highlight>
                  <a:srgbClr val="FFFFFF"/>
                </a:highlight>
              </a:rPr>
              <a:t>1999,Chevy,Venture Extended Edition,,4900.00</a:t>
            </a:r>
            <a:br>
              <a:rPr lang="en-US" sz="2400">
                <a:solidFill>
                  <a:srgbClr val="000000"/>
                </a:solidFill>
                <a:highlight>
                  <a:srgbClr val="FFFFFF"/>
                </a:highlight>
              </a:rPr>
            </a:br>
            <a:r>
              <a:rPr lang="en-US" sz="2400">
                <a:solidFill>
                  <a:srgbClr val="000000"/>
                </a:solidFill>
                <a:highlight>
                  <a:srgbClr val="FFFFFF"/>
                </a:highlight>
              </a:rPr>
              <a:t>1999,Chevy,Venture Extended Edition,Very Large,5000.00</a:t>
            </a:r>
            <a:br>
              <a:rPr lang="en-US" sz="2400">
                <a:solidFill>
                  <a:srgbClr val="000000"/>
                </a:solidFill>
                <a:highlight>
                  <a:srgbClr val="FFFFFF"/>
                </a:highlight>
              </a:rPr>
            </a:br>
            <a:r>
              <a:rPr lang="en-US" sz="2400">
                <a:solidFill>
                  <a:srgbClr val="000000"/>
                </a:solidFill>
                <a:highlight>
                  <a:srgbClr val="FFFFFF"/>
                </a:highlight>
              </a:rPr>
              <a:t>1996,Jeep,Grand Cherokee,"MUST SELL! air, moon roof, loaded",4799.00</a:t>
            </a:r>
          </a:p>
        </p:txBody>
      </p:sp>
      <p:sp>
        <p:nvSpPr>
          <p:cNvPr id="5" name="Footer Placeholder 3">
            <a:extLst>
              <a:ext uri="{FF2B5EF4-FFF2-40B4-BE49-F238E27FC236}">
                <a16:creationId xmlns:a16="http://schemas.microsoft.com/office/drawing/2014/main" id="{370AFFFE-4213-4F00-BCF6-2C80F29C147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6" name="Speech Bubble: Rectangle 5">
            <a:extLst>
              <a:ext uri="{FF2B5EF4-FFF2-40B4-BE49-F238E27FC236}">
                <a16:creationId xmlns:a16="http://schemas.microsoft.com/office/drawing/2014/main" id="{CD8CA632-8269-4A5D-BC8A-A2A8F3B23943}"/>
              </a:ext>
            </a:extLst>
          </p:cNvPr>
          <p:cNvSpPr/>
          <p:nvPr/>
        </p:nvSpPr>
        <p:spPr>
          <a:xfrm>
            <a:off x="6741763" y="1348353"/>
            <a:ext cx="2774196" cy="750253"/>
          </a:xfrm>
          <a:prstGeom prst="wedgeRectCallout">
            <a:avLst>
              <a:gd name="adj1" fmla="val -94017"/>
              <a:gd name="adj2" fmla="val 20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Missing a value for price</a:t>
            </a:r>
          </a:p>
        </p:txBody>
      </p:sp>
      <p:sp>
        <p:nvSpPr>
          <p:cNvPr id="7" name="Rectangle 6">
            <a:extLst>
              <a:ext uri="{FF2B5EF4-FFF2-40B4-BE49-F238E27FC236}">
                <a16:creationId xmlns:a16="http://schemas.microsoft.com/office/drawing/2014/main" id="{2AF79373-17BF-4ABB-8603-2DE76F3BF8D3}"/>
              </a:ext>
            </a:extLst>
          </p:cNvPr>
          <p:cNvSpPr/>
          <p:nvPr/>
        </p:nvSpPr>
        <p:spPr>
          <a:xfrm>
            <a:off x="2000573" y="5223030"/>
            <a:ext cx="7902844" cy="369332"/>
          </a:xfrm>
          <a:prstGeom prst="rect">
            <a:avLst/>
          </a:prstGeom>
          <a:solidFill>
            <a:schemeClr val="bg1"/>
          </a:solidFill>
        </p:spPr>
        <p:txBody>
          <a:bodyPr wrap="square">
            <a:spAutoFit/>
          </a:bodyPr>
          <a:lstStyle/>
          <a:p>
            <a:r>
              <a:rPr lang="en-US"/>
              <a:t>See lab03/answer/csv-version4.dfdl.xsd using this input: csv-with-missing-field.txt</a:t>
            </a:r>
          </a:p>
        </p:txBody>
      </p:sp>
    </p:spTree>
    <p:extLst>
      <p:ext uri="{BB962C8B-B14F-4D97-AF65-F5344CB8AC3E}">
        <p14:creationId xmlns:p14="http://schemas.microsoft.com/office/powerpoint/2010/main" val="382031302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09AA93-37F4-48F3-81DE-790495BFB539}"/>
              </a:ext>
            </a:extLst>
          </p:cNvPr>
          <p:cNvSpPr/>
          <p:nvPr/>
        </p:nvSpPr>
        <p:spPr>
          <a:xfrm>
            <a:off x="2335077" y="1033003"/>
            <a:ext cx="6312976" cy="1323439"/>
          </a:xfrm>
          <a:prstGeom prst="rect">
            <a:avLst/>
          </a:prstGeom>
          <a:ln>
            <a:solidFill>
              <a:schemeClr val="tx1"/>
            </a:solidFill>
          </a:ln>
        </p:spPr>
        <p:txBody>
          <a:bodyPr wrap="square">
            <a:spAutoFit/>
          </a:bodyPr>
          <a:lstStyle/>
          <a:p>
            <a:r>
              <a:rPr lang="en-US" sz="1600">
                <a:solidFill>
                  <a:srgbClr val="000000"/>
                </a:solidFill>
                <a:highlight>
                  <a:srgbClr val="FFFFFF"/>
                </a:highlight>
              </a:rPr>
              <a:t>Year,Make,Model,Description,Price</a:t>
            </a:r>
            <a:br>
              <a:rPr lang="en-US" sz="1600">
                <a:solidFill>
                  <a:srgbClr val="000000"/>
                </a:solidFill>
                <a:highlight>
                  <a:srgbClr val="FFFFFF"/>
                </a:highlight>
              </a:rPr>
            </a:br>
            <a:r>
              <a:rPr lang="en-US" sz="1600">
                <a:solidFill>
                  <a:srgbClr val="000000"/>
                </a:solidFill>
                <a:highlight>
                  <a:srgbClr val="FFFFFF"/>
                </a:highlight>
              </a:rPr>
              <a:t>1997,Ford,E350,"ac, abs, moon"</a:t>
            </a:r>
            <a:br>
              <a:rPr lang="en-US" sz="1600">
                <a:solidFill>
                  <a:srgbClr val="000000"/>
                </a:solidFill>
                <a:highlight>
                  <a:srgbClr val="FFFFFF"/>
                </a:highlight>
              </a:rPr>
            </a:br>
            <a:r>
              <a:rPr lang="en-US" sz="1600">
                <a:solidFill>
                  <a:srgbClr val="000000"/>
                </a:solidFill>
                <a:highlight>
                  <a:srgbClr val="FFFFFF"/>
                </a:highlight>
              </a:rPr>
              <a:t>1999,Chevy,Venture Extended Edition,,4900.00</a:t>
            </a:r>
            <a:br>
              <a:rPr lang="en-US" sz="1600">
                <a:solidFill>
                  <a:srgbClr val="000000"/>
                </a:solidFill>
                <a:highlight>
                  <a:srgbClr val="FFFFFF"/>
                </a:highlight>
              </a:rPr>
            </a:br>
            <a:r>
              <a:rPr lang="en-US" sz="1600">
                <a:solidFill>
                  <a:srgbClr val="000000"/>
                </a:solidFill>
                <a:highlight>
                  <a:srgbClr val="FFFFFF"/>
                </a:highlight>
              </a:rPr>
              <a:t>1999,Chevy,Venture Extended Edition,Very Large,5000.00</a:t>
            </a:r>
            <a:br>
              <a:rPr lang="en-US" sz="1600">
                <a:solidFill>
                  <a:srgbClr val="000000"/>
                </a:solidFill>
                <a:highlight>
                  <a:srgbClr val="FFFFFF"/>
                </a:highlight>
              </a:rPr>
            </a:br>
            <a:r>
              <a:rPr lang="en-US" sz="1600">
                <a:solidFill>
                  <a:srgbClr val="000000"/>
                </a:solidFill>
                <a:highlight>
                  <a:srgbClr val="FFFFFF"/>
                </a:highlight>
              </a:rPr>
              <a:t>1996,Jeep,Grand Cherokee,"MUST SELL! air, moon roof, loaded",4799.00</a:t>
            </a:r>
          </a:p>
        </p:txBody>
      </p:sp>
      <p:sp>
        <p:nvSpPr>
          <p:cNvPr id="6" name="Rectangle 5">
            <a:extLst>
              <a:ext uri="{FF2B5EF4-FFF2-40B4-BE49-F238E27FC236}">
                <a16:creationId xmlns:a16="http://schemas.microsoft.com/office/drawing/2014/main" id="{BD798BA8-ECCE-47B7-A34B-33D88D212053}"/>
              </a:ext>
            </a:extLst>
          </p:cNvPr>
          <p:cNvSpPr/>
          <p:nvPr/>
        </p:nvSpPr>
        <p:spPr>
          <a:xfrm>
            <a:off x="4587495" y="3177152"/>
            <a:ext cx="1828800" cy="666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cxnSp>
        <p:nvCxnSpPr>
          <p:cNvPr id="8" name="Straight Arrow Connector 7">
            <a:extLst>
              <a:ext uri="{FF2B5EF4-FFF2-40B4-BE49-F238E27FC236}">
                <a16:creationId xmlns:a16="http://schemas.microsoft.com/office/drawing/2014/main" id="{52A694EF-B0A4-457E-A4DD-7EE5ED7A5639}"/>
              </a:ext>
            </a:extLst>
          </p:cNvPr>
          <p:cNvCxnSpPr>
            <a:stCxn id="5" idx="2"/>
            <a:endCxn id="6" idx="0"/>
          </p:cNvCxnSpPr>
          <p:nvPr/>
        </p:nvCxnSpPr>
        <p:spPr>
          <a:xfrm>
            <a:off x="5491565" y="2356442"/>
            <a:ext cx="0" cy="82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F4DB7E7-0A8C-4425-AEB0-452FBDAF957B}"/>
              </a:ext>
            </a:extLst>
          </p:cNvPr>
          <p:cNvSpPr/>
          <p:nvPr/>
        </p:nvSpPr>
        <p:spPr>
          <a:xfrm>
            <a:off x="1976020" y="2980169"/>
            <a:ext cx="1291534" cy="10732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1" name="Straight Arrow Connector 10">
            <a:extLst>
              <a:ext uri="{FF2B5EF4-FFF2-40B4-BE49-F238E27FC236}">
                <a16:creationId xmlns:a16="http://schemas.microsoft.com/office/drawing/2014/main" id="{1036EF75-1455-4D38-8FF8-F89D133A63DC}"/>
              </a:ext>
            </a:extLst>
          </p:cNvPr>
          <p:cNvCxnSpPr>
            <a:stCxn id="9" idx="3"/>
            <a:endCxn id="6" idx="1"/>
          </p:cNvCxnSpPr>
          <p:nvPr/>
        </p:nvCxnSpPr>
        <p:spPr>
          <a:xfrm flipV="1">
            <a:off x="3267554" y="3510366"/>
            <a:ext cx="1319941" cy="64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CC5862-43C7-4107-883A-65B7D3569689}"/>
              </a:ext>
            </a:extLst>
          </p:cNvPr>
          <p:cNvCxnSpPr/>
          <p:nvPr/>
        </p:nvCxnSpPr>
        <p:spPr>
          <a:xfrm>
            <a:off x="5491565" y="3843579"/>
            <a:ext cx="0" cy="82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BE31D0-73D9-4CD3-904B-E13D3C7FBF90}"/>
              </a:ext>
            </a:extLst>
          </p:cNvPr>
          <p:cNvSpPr/>
          <p:nvPr/>
        </p:nvSpPr>
        <p:spPr>
          <a:xfrm>
            <a:off x="2133596" y="4732789"/>
            <a:ext cx="6762413" cy="646331"/>
          </a:xfrm>
          <a:prstGeom prst="rect">
            <a:avLst/>
          </a:prstGeom>
          <a:solidFill>
            <a:srgbClr val="FF0000"/>
          </a:solidFill>
        </p:spPr>
        <p:txBody>
          <a:bodyPr wrap="square">
            <a:spAutoFit/>
          </a:bodyPr>
          <a:lstStyle/>
          <a:p>
            <a:r>
              <a:rPr lang="en-US" b="1">
                <a:solidFill>
                  <a:schemeClr val="bg1"/>
                </a:solidFill>
              </a:rPr>
              <a:t>[error] Parse Error: Failed to populate row[1]. </a:t>
            </a:r>
          </a:p>
          <a:p>
            <a:r>
              <a:rPr lang="en-US" b="1">
                <a:solidFill>
                  <a:schemeClr val="bg1"/>
                </a:solidFill>
              </a:rPr>
              <a:t>Cause: Parse Error: Failed to populate field[5]. Missing infix separator.</a:t>
            </a:r>
          </a:p>
        </p:txBody>
      </p:sp>
      <p:sp>
        <p:nvSpPr>
          <p:cNvPr id="2" name="TextBox 1">
            <a:extLst>
              <a:ext uri="{FF2B5EF4-FFF2-40B4-BE49-F238E27FC236}">
                <a16:creationId xmlns:a16="http://schemas.microsoft.com/office/drawing/2014/main" id="{CC52735C-8FC1-4815-8CFA-B24BABBACB54}"/>
              </a:ext>
            </a:extLst>
          </p:cNvPr>
          <p:cNvSpPr txBox="1"/>
          <p:nvPr/>
        </p:nvSpPr>
        <p:spPr>
          <a:xfrm>
            <a:off x="1637650" y="5765872"/>
            <a:ext cx="8520538" cy="369332"/>
          </a:xfrm>
          <a:prstGeom prst="rect">
            <a:avLst/>
          </a:prstGeom>
          <a:noFill/>
        </p:spPr>
        <p:txBody>
          <a:bodyPr wrap="none" rtlCol="0">
            <a:spAutoFit/>
          </a:bodyPr>
          <a:lstStyle/>
          <a:p>
            <a:r>
              <a:rPr lang="en-US"/>
              <a:t>Note: other DFDL processors behave similarly but likely produce different error messages.</a:t>
            </a:r>
          </a:p>
        </p:txBody>
      </p:sp>
    </p:spTree>
    <p:extLst>
      <p:ext uri="{BB962C8B-B14F-4D97-AF65-F5344CB8AC3E}">
        <p14:creationId xmlns:p14="http://schemas.microsoft.com/office/powerpoint/2010/main" val="398635704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F25D-BBF8-43E6-9BC9-71038A338819}"/>
              </a:ext>
            </a:extLst>
          </p:cNvPr>
          <p:cNvSpPr>
            <a:spLocks noGrp="1"/>
          </p:cNvSpPr>
          <p:nvPr>
            <p:ph type="title"/>
          </p:nvPr>
        </p:nvSpPr>
        <p:spPr/>
        <p:txBody>
          <a:bodyPr/>
          <a:lstStyle/>
          <a:p>
            <a:r>
              <a:rPr lang="en-US"/>
              <a:t>A few more (well, a bunch more) topics to finish up …</a:t>
            </a:r>
          </a:p>
        </p:txBody>
      </p:sp>
      <p:sp>
        <p:nvSpPr>
          <p:cNvPr id="3" name="Content Placeholder 2">
            <a:extLst>
              <a:ext uri="{FF2B5EF4-FFF2-40B4-BE49-F238E27FC236}">
                <a16:creationId xmlns:a16="http://schemas.microsoft.com/office/drawing/2014/main" id="{087F75FD-18AC-40E7-B6C0-B349F27244A9}"/>
              </a:ext>
            </a:extLst>
          </p:cNvPr>
          <p:cNvSpPr>
            <a:spLocks noGrp="1"/>
          </p:cNvSpPr>
          <p:nvPr>
            <p:ph idx="1"/>
          </p:nvPr>
        </p:nvSpPr>
        <p:spPr/>
        <p:txBody>
          <a:bodyPr/>
          <a:lstStyle/>
          <a:p>
            <a:pPr marL="457200" indent="-457200">
              <a:lnSpc>
                <a:spcPct val="100000"/>
              </a:lnSpc>
              <a:buFont typeface="+mj-lt"/>
              <a:buAutoNum type="arabicPeriod"/>
            </a:pPr>
            <a:r>
              <a:rPr lang="en-US" sz="1800">
                <a:hlinkClick r:id="rId2" action="ppaction://hlinksldjump"/>
              </a:rPr>
              <a:t>What DFDL properties does Daffodil not currently support?</a:t>
            </a:r>
            <a:endParaRPr lang="en-US" sz="1800"/>
          </a:p>
          <a:p>
            <a:pPr marL="457200" indent="-457200">
              <a:lnSpc>
                <a:spcPct val="100000"/>
              </a:lnSpc>
              <a:buFont typeface="+mj-lt"/>
              <a:buAutoNum type="arabicPeriod"/>
            </a:pPr>
            <a:r>
              <a:rPr lang="en-US" sz="1800">
                <a:hlinkClick r:id="rId3" action="ppaction://hlinksldjump"/>
              </a:rPr>
              <a:t>DFDL allows characters that are illegal in XML.</a:t>
            </a:r>
            <a:endParaRPr lang="en-US" sz="1800"/>
          </a:p>
          <a:p>
            <a:pPr marL="457200" indent="-457200">
              <a:lnSpc>
                <a:spcPct val="100000"/>
              </a:lnSpc>
              <a:buFont typeface="+mj-lt"/>
              <a:buAutoNum type="arabicPeriod"/>
            </a:pPr>
            <a:r>
              <a:rPr lang="en-US" sz="1800">
                <a:hlinkClick r:id="rId4" action="ppaction://hlinksldjump"/>
              </a:rPr>
              <a:t>Some file formats require 2 passes (2-pass parsing).</a:t>
            </a:r>
            <a:endParaRPr lang="en-US" sz="1800"/>
          </a:p>
          <a:p>
            <a:pPr marL="457200" indent="-457200">
              <a:lnSpc>
                <a:spcPct val="100000"/>
              </a:lnSpc>
              <a:buFont typeface="+mj-lt"/>
              <a:buAutoNum type="arabicPeriod"/>
            </a:pPr>
            <a:r>
              <a:rPr lang="en-US" sz="1800">
                <a:hlinkClick r:id="rId5" action="ppaction://hlinksldjump"/>
              </a:rPr>
              <a:t>Can DFDL be used to parse/unparse </a:t>
            </a:r>
            <a:r>
              <a:rPr lang="en-US" sz="1800" i="1">
                <a:hlinkClick r:id="rId5" action="ppaction://hlinksldjump"/>
              </a:rPr>
              <a:t>every</a:t>
            </a:r>
            <a:r>
              <a:rPr lang="en-US" sz="1800">
                <a:hlinkClick r:id="rId5" action="ppaction://hlinksldjump"/>
              </a:rPr>
              <a:t> data format?</a:t>
            </a:r>
            <a:r>
              <a:rPr lang="en-US" sz="1800"/>
              <a:t> </a:t>
            </a:r>
          </a:p>
          <a:p>
            <a:pPr marL="457200" indent="-457200">
              <a:lnSpc>
                <a:spcPct val="100000"/>
              </a:lnSpc>
              <a:buFont typeface="+mj-lt"/>
              <a:buAutoNum type="arabicPeriod"/>
            </a:pPr>
            <a:r>
              <a:rPr lang="en-US" sz="1800">
                <a:hlinkClick r:id="rId6" action="ppaction://hlinksldjump"/>
              </a:rPr>
              <a:t>Some data formats use a number to represent something, e.g., 0 represents red, 1 represents yellow, 2 represents green. To add value, replace the numeric value with a symbolic value (e.g., replace 1 in the input with yellow in the XML).</a:t>
            </a:r>
            <a:endParaRPr lang="en-US" sz="1800"/>
          </a:p>
          <a:p>
            <a:pPr marL="457200" indent="-457200">
              <a:lnSpc>
                <a:spcPct val="100000"/>
              </a:lnSpc>
              <a:buFont typeface="+mj-lt"/>
              <a:buAutoNum type="arabicPeriod"/>
            </a:pPr>
            <a:r>
              <a:rPr lang="en-US" sz="1800">
                <a:hlinkClick r:id="rId7" action="ppaction://hlinksldjump"/>
              </a:rPr>
              <a:t>Do Lab4.</a:t>
            </a:r>
            <a:endParaRPr lang="en-US" sz="1800"/>
          </a:p>
          <a:p>
            <a:pPr marL="457200" indent="-457200">
              <a:lnSpc>
                <a:spcPct val="100000"/>
              </a:lnSpc>
              <a:buFont typeface="+mj-lt"/>
              <a:buAutoNum type="arabicPeriod"/>
            </a:pPr>
            <a:r>
              <a:rPr lang="en-US" sz="1800">
                <a:hlinkClick r:id="rId8" action="ppaction://hlinksldjump"/>
              </a:rPr>
              <a:t>Sandwich XML firewall between DFDL processors.</a:t>
            </a:r>
            <a:endParaRPr lang="en-US" sz="1800"/>
          </a:p>
          <a:p>
            <a:pPr marL="457200" indent="-457200">
              <a:lnSpc>
                <a:spcPct val="100000"/>
              </a:lnSpc>
              <a:buFont typeface="+mj-lt"/>
              <a:buAutoNum type="arabicPeriod"/>
            </a:pPr>
            <a:r>
              <a:rPr lang="fr-FR" sz="1800">
                <a:hlinkClick r:id="rId9" action="ppaction://hlinksldjump"/>
              </a:rPr>
              <a:t>DFDL versus ANTLR.</a:t>
            </a:r>
            <a:endParaRPr lang="fr-FR" sz="1800"/>
          </a:p>
          <a:p>
            <a:pPr marL="457200" indent="-457200">
              <a:lnSpc>
                <a:spcPct val="100000"/>
              </a:lnSpc>
              <a:buFont typeface="+mj-lt"/>
              <a:buAutoNum type="arabicPeriod"/>
            </a:pPr>
            <a:r>
              <a:rPr lang="fr-FR" sz="1800">
                <a:hlinkClick r:id="rId10" action="ppaction://hlinksldjump"/>
              </a:rPr>
              <a:t>DFDL versus Efficient XML Interchange (EXI).</a:t>
            </a:r>
            <a:endParaRPr lang="fr-FR" sz="1800"/>
          </a:p>
          <a:p>
            <a:pPr marL="457200" indent="-457200">
              <a:lnSpc>
                <a:spcPct val="100000"/>
              </a:lnSpc>
              <a:buFont typeface="+mj-lt"/>
              <a:buAutoNum type="arabicPeriod"/>
            </a:pPr>
            <a:r>
              <a:rPr lang="en-US" sz="1800">
                <a:hlinkClick r:id="rId11" action="ppaction://hlinksldjump"/>
              </a:rPr>
              <a:t>How to create an element with a fixed value (without consuming any input)?</a:t>
            </a:r>
            <a:endParaRPr lang="en-US" sz="1800"/>
          </a:p>
          <a:p>
            <a:pPr marL="457200" indent="-457200">
              <a:lnSpc>
                <a:spcPct val="100000"/>
              </a:lnSpc>
              <a:buFont typeface="+mj-lt"/>
              <a:buAutoNum type="arabicPeriod"/>
            </a:pPr>
            <a:r>
              <a:rPr lang="en-US" sz="1800">
                <a:hlinkClick r:id="rId12" action="ppaction://hlinksldjump"/>
              </a:rPr>
              <a:t>What do you want to happen if the input data is flawed?</a:t>
            </a:r>
            <a:endParaRPr lang="en-US" sz="1800"/>
          </a:p>
          <a:p>
            <a:pPr marL="457200" indent="-457200">
              <a:lnSpc>
                <a:spcPct val="100000"/>
              </a:lnSpc>
              <a:buFont typeface="+mj-lt"/>
              <a:buAutoNum type="arabicPeriod"/>
            </a:pPr>
            <a:r>
              <a:rPr lang="en-US" sz="1800">
                <a:hlinkClick r:id="rId13" action="ppaction://hlinksldjump"/>
              </a:rPr>
              <a:t>Designing DFDL schemas to simultaneously parse and </a:t>
            </a:r>
            <a:r>
              <a:rPr lang="en-US" sz="1800" u="sng">
                <a:hlinkClick r:id="rId13" action="ppaction://hlinksldjump"/>
              </a:rPr>
              <a:t>validate</a:t>
            </a:r>
            <a:r>
              <a:rPr lang="en-US" sz="1800">
                <a:hlinkClick r:id="rId13" action="ppaction://hlinksldjump"/>
              </a:rPr>
              <a:t> the input data</a:t>
            </a:r>
            <a:r>
              <a:rPr lang="en-US" sz="1800"/>
              <a:t> </a:t>
            </a:r>
          </a:p>
        </p:txBody>
      </p:sp>
    </p:spTree>
    <p:extLst>
      <p:ext uri="{BB962C8B-B14F-4D97-AF65-F5344CB8AC3E}">
        <p14:creationId xmlns:p14="http://schemas.microsoft.com/office/powerpoint/2010/main" val="45003609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F25D-BBF8-43E6-9BC9-71038A338819}"/>
              </a:ext>
            </a:extLst>
          </p:cNvPr>
          <p:cNvSpPr>
            <a:spLocks noGrp="1"/>
          </p:cNvSpPr>
          <p:nvPr>
            <p:ph type="title"/>
          </p:nvPr>
        </p:nvSpPr>
        <p:spPr/>
        <p:txBody>
          <a:bodyPr/>
          <a:lstStyle/>
          <a:p>
            <a:r>
              <a:rPr lang="en-US"/>
              <a:t>Topics to finish up …</a:t>
            </a:r>
          </a:p>
        </p:txBody>
      </p:sp>
      <p:sp>
        <p:nvSpPr>
          <p:cNvPr id="3" name="Content Placeholder 2">
            <a:extLst>
              <a:ext uri="{FF2B5EF4-FFF2-40B4-BE49-F238E27FC236}">
                <a16:creationId xmlns:a16="http://schemas.microsoft.com/office/drawing/2014/main" id="{087F75FD-18AC-40E7-B6C0-B349F27244A9}"/>
              </a:ext>
            </a:extLst>
          </p:cNvPr>
          <p:cNvSpPr>
            <a:spLocks noGrp="1"/>
          </p:cNvSpPr>
          <p:nvPr>
            <p:ph idx="1"/>
          </p:nvPr>
        </p:nvSpPr>
        <p:spPr/>
        <p:txBody>
          <a:bodyPr/>
          <a:lstStyle/>
          <a:p>
            <a:pPr marL="457200" indent="-457200">
              <a:lnSpc>
                <a:spcPct val="100000"/>
              </a:lnSpc>
              <a:buFont typeface="+mj-lt"/>
              <a:buAutoNum type="arabicPeriod" startAt="13"/>
            </a:pPr>
            <a:r>
              <a:rPr lang="en-US" sz="1800">
                <a:hlinkClick r:id="rId2" action="ppaction://hlinksldjump"/>
              </a:rPr>
              <a:t>dfdl:initiator … complement to dfdl:terminator.</a:t>
            </a:r>
            <a:endParaRPr lang="en-US" sz="1800"/>
          </a:p>
          <a:p>
            <a:pPr marL="457200" indent="-457200">
              <a:lnSpc>
                <a:spcPct val="100000"/>
              </a:lnSpc>
              <a:buFont typeface="+mj-lt"/>
              <a:buAutoNum type="arabicPeriod" startAt="13"/>
            </a:pPr>
            <a:r>
              <a:rPr lang="en-US" sz="1800">
                <a:hlinkClick r:id="rId3" action="ppaction://hlinksldjump"/>
              </a:rPr>
              <a:t>How to ensure the output of unparsing matches exactly the input. Warning: newlines are tricky!</a:t>
            </a:r>
            <a:endParaRPr lang="en-US" sz="1800"/>
          </a:p>
          <a:p>
            <a:pPr marL="457200" indent="-457200">
              <a:lnSpc>
                <a:spcPct val="100000"/>
              </a:lnSpc>
              <a:buFont typeface="+mj-lt"/>
              <a:buAutoNum type="arabicPeriod" startAt="13"/>
            </a:pPr>
            <a:r>
              <a:rPr lang="en-US" sz="1800">
                <a:hlinkClick r:id="rId4" action="ppaction://hlinksldjump"/>
              </a:rPr>
              <a:t>Reference a reusable set of DFDL properties using dfdl:ref</a:t>
            </a:r>
            <a:endParaRPr lang="en-US" sz="1800"/>
          </a:p>
          <a:p>
            <a:pPr marL="457200" indent="-457200">
              <a:lnSpc>
                <a:spcPct val="100000"/>
              </a:lnSpc>
              <a:buFont typeface="+mj-lt"/>
              <a:buAutoNum type="arabicPeriod" startAt="13"/>
            </a:pPr>
            <a:r>
              <a:rPr lang="en-US" sz="1800">
                <a:hlinkClick r:id="rId5" action="ppaction://hlinksldjump"/>
              </a:rPr>
              <a:t>Feeding values into a DFDL schema at runtime</a:t>
            </a:r>
            <a:endParaRPr lang="en-US" sz="1800"/>
          </a:p>
          <a:p>
            <a:pPr marL="457200" indent="-457200">
              <a:lnSpc>
                <a:spcPct val="100000"/>
              </a:lnSpc>
              <a:buFont typeface="+mj-lt"/>
              <a:buAutoNum type="arabicPeriod" startAt="13"/>
            </a:pPr>
            <a:r>
              <a:rPr lang="en-US" sz="1800">
                <a:hlinkClick r:id="rId6" action="ppaction://hlinksldjump"/>
              </a:rPr>
              <a:t>Specifying “no information available” using dfdl:nilValue</a:t>
            </a:r>
            <a:endParaRPr lang="en-US" sz="1800"/>
          </a:p>
          <a:p>
            <a:pPr marL="457200" indent="-457200">
              <a:lnSpc>
                <a:spcPct val="100000"/>
              </a:lnSpc>
              <a:buFont typeface="+mj-lt"/>
              <a:buAutoNum type="arabicPeriod" startAt="13"/>
            </a:pPr>
            <a:r>
              <a:rPr lang="en-US" sz="1800">
                <a:hlinkClick r:id="rId7" action="ppaction://hlinksldjump"/>
              </a:rPr>
              <a:t>When dfdl:lengthPattern and xs:simpleType pattern facet disagree ...</a:t>
            </a:r>
            <a:endParaRPr lang="en-US" sz="1800"/>
          </a:p>
          <a:p>
            <a:pPr marL="457200" indent="-457200">
              <a:lnSpc>
                <a:spcPct val="100000"/>
              </a:lnSpc>
              <a:buFont typeface="+mj-lt"/>
              <a:buAutoNum type="arabicPeriod" startAt="13"/>
            </a:pPr>
            <a:r>
              <a:rPr lang="en-US" sz="1800">
                <a:hlinkClick r:id="rId8" action="ppaction://hlinksldjump"/>
              </a:rPr>
              <a:t>How to speed up DFDL processing</a:t>
            </a:r>
            <a:endParaRPr lang="en-US" sz="1800"/>
          </a:p>
          <a:p>
            <a:pPr marL="457200" indent="-457200">
              <a:lnSpc>
                <a:spcPct val="100000"/>
              </a:lnSpc>
              <a:buFont typeface="+mj-lt"/>
              <a:buAutoNum type="arabicPeriod" startAt="13"/>
            </a:pPr>
            <a:r>
              <a:rPr lang="en-US" sz="1800">
                <a:hlinkClick r:id="rId9" action="ppaction://hlinksldjump"/>
              </a:rPr>
              <a:t>How to handle erroneous data</a:t>
            </a:r>
            <a:endParaRPr lang="en-US" sz="1800"/>
          </a:p>
          <a:p>
            <a:pPr marL="457200" indent="-457200">
              <a:lnSpc>
                <a:spcPct val="100000"/>
              </a:lnSpc>
              <a:buFont typeface="+mj-lt"/>
              <a:buAutoNum type="arabicPeriod" startAt="13"/>
            </a:pPr>
            <a:r>
              <a:rPr lang="en-US" sz="1800">
                <a:hlinkClick r:id="rId10" action="ppaction://hlinksldjump"/>
              </a:rPr>
              <a:t>Test Data Markup Language (TDML)</a:t>
            </a:r>
            <a:endParaRPr lang="en-US" sz="1800"/>
          </a:p>
        </p:txBody>
      </p:sp>
    </p:spTree>
    <p:extLst>
      <p:ext uri="{BB962C8B-B14F-4D97-AF65-F5344CB8AC3E}">
        <p14:creationId xmlns:p14="http://schemas.microsoft.com/office/powerpoint/2010/main" val="30235888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35C6F8-62FE-4544-8819-ED92A590508D}"/>
              </a:ext>
            </a:extLst>
          </p:cNvPr>
          <p:cNvSpPr>
            <a:spLocks noGrp="1"/>
          </p:cNvSpPr>
          <p:nvPr>
            <p:ph type="ctrTitle" sz="quarter"/>
          </p:nvPr>
        </p:nvSpPr>
        <p:spPr/>
        <p:txBody>
          <a:bodyPr/>
          <a:lstStyle/>
          <a:p>
            <a:r>
              <a:rPr lang="en-US"/>
              <a:t>What DFDL properties does Daffodil not currently support?</a:t>
            </a:r>
          </a:p>
        </p:txBody>
      </p:sp>
      <p:sp>
        <p:nvSpPr>
          <p:cNvPr id="4" name="Footer Placeholder 3">
            <a:extLst>
              <a:ext uri="{FF2B5EF4-FFF2-40B4-BE49-F238E27FC236}">
                <a16:creationId xmlns:a16="http://schemas.microsoft.com/office/drawing/2014/main" id="{E2D1977B-D179-4FDB-A50C-8B4A4D55D8D7}"/>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1981440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546C2-50C3-4BB3-B74D-A234A17D97E1}"/>
              </a:ext>
            </a:extLst>
          </p:cNvPr>
          <p:cNvPicPr>
            <a:picLocks noChangeAspect="1"/>
          </p:cNvPicPr>
          <p:nvPr/>
        </p:nvPicPr>
        <p:blipFill rotWithShape="1">
          <a:blip r:embed="rId2"/>
          <a:srcRect r="11144" b="2922"/>
          <a:stretch/>
        </p:blipFill>
        <p:spPr>
          <a:xfrm>
            <a:off x="449451" y="285104"/>
            <a:ext cx="10833315" cy="6287792"/>
          </a:xfrm>
          <a:prstGeom prst="rect">
            <a:avLst/>
          </a:prstGeom>
          <a:ln>
            <a:solidFill>
              <a:schemeClr val="tx1"/>
            </a:solidFill>
          </a:ln>
        </p:spPr>
      </p:pic>
      <p:sp>
        <p:nvSpPr>
          <p:cNvPr id="4" name="Rectangle 3">
            <a:extLst>
              <a:ext uri="{FF2B5EF4-FFF2-40B4-BE49-F238E27FC236}">
                <a16:creationId xmlns:a16="http://schemas.microsoft.com/office/drawing/2014/main" id="{D91889F8-845A-4AAC-A465-50ACE81978BA}"/>
              </a:ext>
            </a:extLst>
          </p:cNvPr>
          <p:cNvSpPr/>
          <p:nvPr/>
        </p:nvSpPr>
        <p:spPr>
          <a:xfrm>
            <a:off x="6544910" y="3786774"/>
            <a:ext cx="4123629" cy="369332"/>
          </a:xfrm>
          <a:prstGeom prst="rect">
            <a:avLst/>
          </a:prstGeom>
          <a:solidFill>
            <a:srgbClr val="FFFF00"/>
          </a:solidFill>
        </p:spPr>
        <p:txBody>
          <a:bodyPr wrap="none">
            <a:spAutoFit/>
          </a:bodyPr>
          <a:lstStyle/>
          <a:p>
            <a:r>
              <a:rPr lang="en-US"/>
              <a:t>https://daffodil.apache.org/unsupported/</a:t>
            </a:r>
          </a:p>
        </p:txBody>
      </p:sp>
    </p:spTree>
    <p:extLst>
      <p:ext uri="{BB962C8B-B14F-4D97-AF65-F5344CB8AC3E}">
        <p14:creationId xmlns:p14="http://schemas.microsoft.com/office/powerpoint/2010/main" val="313521085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1F90FA-B542-4395-8FEE-783B360853CF}"/>
              </a:ext>
            </a:extLst>
          </p:cNvPr>
          <p:cNvSpPr>
            <a:spLocks noGrp="1"/>
          </p:cNvSpPr>
          <p:nvPr>
            <p:ph type="ctrTitle" sz="quarter"/>
          </p:nvPr>
        </p:nvSpPr>
        <p:spPr/>
        <p:txBody>
          <a:bodyPr/>
          <a:lstStyle/>
          <a:p>
            <a:pPr>
              <a:lnSpc>
                <a:spcPct val="100000"/>
              </a:lnSpc>
            </a:pPr>
            <a:r>
              <a:rPr lang="en-US"/>
              <a:t>DFDL allows characters that are </a:t>
            </a:r>
            <a:br>
              <a:rPr lang="en-US"/>
            </a:br>
            <a:r>
              <a:rPr lang="en-US"/>
              <a:t>illegal in XML</a:t>
            </a:r>
          </a:p>
        </p:txBody>
      </p:sp>
      <p:sp>
        <p:nvSpPr>
          <p:cNvPr id="6" name="Footer Placeholder 3">
            <a:extLst>
              <a:ext uri="{FF2B5EF4-FFF2-40B4-BE49-F238E27FC236}">
                <a16:creationId xmlns:a16="http://schemas.microsoft.com/office/drawing/2014/main" id="{1C370141-7EFD-4A8F-B0A6-909A590F73A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3624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102F-6771-4668-9390-B0E5D3A9EE6B}"/>
              </a:ext>
            </a:extLst>
          </p:cNvPr>
          <p:cNvSpPr>
            <a:spLocks noGrp="1"/>
          </p:cNvSpPr>
          <p:nvPr>
            <p:ph type="title"/>
          </p:nvPr>
        </p:nvSpPr>
        <p:spPr/>
        <p:txBody>
          <a:bodyPr/>
          <a:lstStyle/>
          <a:p>
            <a:r>
              <a:rPr lang="en-US"/>
              <a:t>Filename suffix</a:t>
            </a:r>
          </a:p>
        </p:txBody>
      </p:sp>
      <p:sp>
        <p:nvSpPr>
          <p:cNvPr id="16" name="Content Placeholder 2">
            <a:extLst>
              <a:ext uri="{FF2B5EF4-FFF2-40B4-BE49-F238E27FC236}">
                <a16:creationId xmlns:a16="http://schemas.microsoft.com/office/drawing/2014/main" id="{88C8E29E-D0D5-4C76-869E-2D7D96A491AF}"/>
              </a:ext>
            </a:extLst>
          </p:cNvPr>
          <p:cNvSpPr>
            <a:spLocks noGrp="1"/>
          </p:cNvSpPr>
          <p:nvPr>
            <p:ph idx="1"/>
          </p:nvPr>
        </p:nvSpPr>
        <p:spPr>
          <a:xfrm>
            <a:off x="616449" y="1371602"/>
            <a:ext cx="11236720" cy="1340282"/>
          </a:xfrm>
        </p:spPr>
        <p:txBody>
          <a:bodyPr/>
          <a:lstStyle/>
          <a:p>
            <a:pPr>
              <a:lnSpc>
                <a:spcPct val="100000"/>
              </a:lnSpc>
              <a:spcAft>
                <a:spcPts val="1200"/>
              </a:spcAft>
            </a:pPr>
            <a:r>
              <a:rPr lang="en-US"/>
              <a:t>DFDL schemas have the suffix </a:t>
            </a:r>
            <a:r>
              <a:rPr lang="en-US">
                <a:solidFill>
                  <a:srgbClr val="00B050"/>
                </a:solidFill>
              </a:rPr>
              <a:t>.dfdl.xsd</a:t>
            </a:r>
          </a:p>
          <a:p>
            <a:pPr>
              <a:lnSpc>
                <a:spcPct val="100000"/>
              </a:lnSpc>
            </a:pPr>
            <a:r>
              <a:rPr lang="en-US"/>
              <a:t>Example: </a:t>
            </a:r>
            <a:r>
              <a:rPr lang="en-US">
                <a:solidFill>
                  <a:srgbClr val="00B050"/>
                </a:solidFill>
              </a:rPr>
              <a:t>label-message.dfdl.xsd </a:t>
            </a:r>
          </a:p>
        </p:txBody>
      </p:sp>
      <p:sp>
        <p:nvSpPr>
          <p:cNvPr id="4" name="Footer Placeholder 3">
            <a:extLst>
              <a:ext uri="{FF2B5EF4-FFF2-40B4-BE49-F238E27FC236}">
                <a16:creationId xmlns:a16="http://schemas.microsoft.com/office/drawing/2014/main" id="{CCD066B4-6844-4EBC-B81A-7950FC79622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685171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5087-7889-4A50-85BC-9284CDE2764E}"/>
              </a:ext>
            </a:extLst>
          </p:cNvPr>
          <p:cNvSpPr>
            <a:spLocks noGrp="1"/>
          </p:cNvSpPr>
          <p:nvPr>
            <p:ph type="title"/>
          </p:nvPr>
        </p:nvSpPr>
        <p:spPr/>
        <p:txBody>
          <a:bodyPr/>
          <a:lstStyle/>
          <a:p>
            <a:r>
              <a:rPr lang="en-US"/>
              <a:t>DFDL allows characters in the input that XML doesn’t allow</a:t>
            </a:r>
          </a:p>
        </p:txBody>
      </p:sp>
      <p:sp>
        <p:nvSpPr>
          <p:cNvPr id="3" name="Content Placeholder 2">
            <a:extLst>
              <a:ext uri="{FF2B5EF4-FFF2-40B4-BE49-F238E27FC236}">
                <a16:creationId xmlns:a16="http://schemas.microsoft.com/office/drawing/2014/main" id="{1F4611D7-252D-4583-B3CB-F0CD74FB47AB}"/>
              </a:ext>
            </a:extLst>
          </p:cNvPr>
          <p:cNvSpPr>
            <a:spLocks noGrp="1"/>
          </p:cNvSpPr>
          <p:nvPr>
            <p:ph idx="1"/>
          </p:nvPr>
        </p:nvSpPr>
        <p:spPr>
          <a:xfrm>
            <a:off x="616449" y="1371602"/>
            <a:ext cx="11236720" cy="923330"/>
          </a:xfrm>
        </p:spPr>
        <p:txBody>
          <a:bodyPr/>
          <a:lstStyle/>
          <a:p>
            <a:pPr>
              <a:lnSpc>
                <a:spcPts val="3000"/>
              </a:lnSpc>
              <a:spcAft>
                <a:spcPts val="1200"/>
              </a:spcAft>
            </a:pPr>
            <a:r>
              <a:rPr lang="en-US" dirty="0"/>
              <a:t>How </a:t>
            </a:r>
            <a:r>
              <a:rPr lang="en-US"/>
              <a:t>can that </a:t>
            </a:r>
            <a:r>
              <a:rPr lang="en-US" dirty="0"/>
              <a:t>be? After all, well-formed XML is generated. And, the DFDL schema is well-formed XML. </a:t>
            </a:r>
            <a:r>
              <a:rPr lang="en-US"/>
              <a:t>Right?</a:t>
            </a:r>
          </a:p>
        </p:txBody>
      </p:sp>
      <p:sp>
        <p:nvSpPr>
          <p:cNvPr id="11" name="Footer Placeholder 3">
            <a:extLst>
              <a:ext uri="{FF2B5EF4-FFF2-40B4-BE49-F238E27FC236}">
                <a16:creationId xmlns:a16="http://schemas.microsoft.com/office/drawing/2014/main" id="{3013B849-C9B3-495A-91AC-61E7B6F95FA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7834356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5087-7889-4A50-85BC-9284CDE2764E}"/>
              </a:ext>
            </a:extLst>
          </p:cNvPr>
          <p:cNvSpPr>
            <a:spLocks noGrp="1"/>
          </p:cNvSpPr>
          <p:nvPr>
            <p:ph type="title"/>
          </p:nvPr>
        </p:nvSpPr>
        <p:spPr/>
        <p:txBody>
          <a:bodyPr/>
          <a:lstStyle/>
          <a:p>
            <a:r>
              <a:rPr lang="en-US"/>
              <a:t>DFDL allows characters in the input that XML doesn’t allow</a:t>
            </a:r>
          </a:p>
        </p:txBody>
      </p:sp>
      <p:sp>
        <p:nvSpPr>
          <p:cNvPr id="6" name="Rectangle 5">
            <a:extLst>
              <a:ext uri="{FF2B5EF4-FFF2-40B4-BE49-F238E27FC236}">
                <a16:creationId xmlns:a16="http://schemas.microsoft.com/office/drawing/2014/main" id="{DADFEB69-0D15-49D6-8F6E-EBCF381BCCBF}"/>
              </a:ext>
            </a:extLst>
          </p:cNvPr>
          <p:cNvSpPr/>
          <p:nvPr/>
        </p:nvSpPr>
        <p:spPr>
          <a:xfrm>
            <a:off x="6234808" y="6391277"/>
            <a:ext cx="3995261" cy="369332"/>
          </a:xfrm>
          <a:prstGeom prst="rect">
            <a:avLst/>
          </a:prstGeom>
        </p:spPr>
        <p:txBody>
          <a:bodyPr wrap="none">
            <a:spAutoFit/>
          </a:bodyPr>
          <a:lstStyle/>
          <a:p>
            <a:r>
              <a:rPr lang="en-US"/>
              <a:t>See </a:t>
            </a:r>
            <a:r>
              <a:rPr lang="en-US">
                <a:hlinkClick r:id="rId2"/>
              </a:rPr>
              <a:t>https://daffodil.apache.org/infoset/</a:t>
            </a:r>
            <a:r>
              <a:rPr lang="en-US"/>
              <a:t> </a:t>
            </a:r>
          </a:p>
        </p:txBody>
      </p:sp>
      <p:sp>
        <p:nvSpPr>
          <p:cNvPr id="7" name="Rectangle 6">
            <a:extLst>
              <a:ext uri="{FF2B5EF4-FFF2-40B4-BE49-F238E27FC236}">
                <a16:creationId xmlns:a16="http://schemas.microsoft.com/office/drawing/2014/main" id="{3635F1A7-3D0D-4289-B88B-CABB68AA5DDF}"/>
              </a:ext>
            </a:extLst>
          </p:cNvPr>
          <p:cNvSpPr/>
          <p:nvPr/>
        </p:nvSpPr>
        <p:spPr>
          <a:xfrm>
            <a:off x="1090049" y="2531744"/>
            <a:ext cx="8265763" cy="2031325"/>
          </a:xfrm>
          <a:prstGeom prst="rect">
            <a:avLst/>
          </a:prstGeom>
          <a:solidFill>
            <a:schemeClr val="bg1"/>
          </a:solidFill>
          <a:ln w="28575">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"%NUL;"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"field-part"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4" name="Oval 3">
            <a:extLst>
              <a:ext uri="{FF2B5EF4-FFF2-40B4-BE49-F238E27FC236}">
                <a16:creationId xmlns:a16="http://schemas.microsoft.com/office/drawing/2014/main" id="{A481AFE4-0F2E-47B6-A28F-D161475944B3}"/>
              </a:ext>
            </a:extLst>
          </p:cNvPr>
          <p:cNvSpPr/>
          <p:nvPr/>
        </p:nvSpPr>
        <p:spPr>
          <a:xfrm>
            <a:off x="4308528" y="3039312"/>
            <a:ext cx="790413" cy="4184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49D1DC7-9D01-4CA7-BEED-2831DC487BB7}"/>
              </a:ext>
            </a:extLst>
          </p:cNvPr>
          <p:cNvCxnSpPr>
            <a:cxnSpLocks/>
            <a:stCxn id="4" idx="4"/>
          </p:cNvCxnSpPr>
          <p:nvPr/>
        </p:nvCxnSpPr>
        <p:spPr>
          <a:xfrm>
            <a:off x="4703735" y="3457766"/>
            <a:ext cx="1175289" cy="1363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D5D087-FE92-4913-9EC1-553671FC85B3}"/>
              </a:ext>
            </a:extLst>
          </p:cNvPr>
          <p:cNvSpPr txBox="1"/>
          <p:nvPr/>
        </p:nvSpPr>
        <p:spPr>
          <a:xfrm>
            <a:off x="5606142" y="4799881"/>
            <a:ext cx="5252592" cy="1569660"/>
          </a:xfrm>
          <a:prstGeom prst="rect">
            <a:avLst/>
          </a:prstGeom>
          <a:solidFill>
            <a:schemeClr val="bg1">
              <a:lumMod val="85000"/>
            </a:schemeClr>
          </a:solidFill>
        </p:spPr>
        <p:txBody>
          <a:bodyPr wrap="square" rtlCol="0">
            <a:spAutoFit/>
          </a:bodyPr>
          <a:lstStyle/>
          <a:p>
            <a:r>
              <a:rPr lang="en-US" sz="2400"/>
              <a:t>XML does not permit the carriage return character but DFDL does. DFDL uses “DFDL entities” to introduce characters that would ordinarily be illegal.</a:t>
            </a:r>
          </a:p>
        </p:txBody>
      </p:sp>
      <p:sp>
        <p:nvSpPr>
          <p:cNvPr id="11" name="Footer Placeholder 3">
            <a:extLst>
              <a:ext uri="{FF2B5EF4-FFF2-40B4-BE49-F238E27FC236}">
                <a16:creationId xmlns:a16="http://schemas.microsoft.com/office/drawing/2014/main" id="{3013B849-C9B3-495A-91AC-61E7B6F95FA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246069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C044A-BC96-414C-93CC-052856431B7B}"/>
              </a:ext>
            </a:extLst>
          </p:cNvPr>
          <p:cNvSpPr>
            <a:spLocks noGrp="1"/>
          </p:cNvSpPr>
          <p:nvPr>
            <p:ph type="ctrTitle" sz="quarter"/>
          </p:nvPr>
        </p:nvSpPr>
        <p:spPr/>
        <p:txBody>
          <a:bodyPr/>
          <a:lstStyle/>
          <a:p>
            <a:pPr>
              <a:lnSpc>
                <a:spcPct val="100000"/>
              </a:lnSpc>
            </a:pPr>
            <a:r>
              <a:rPr lang="en-US"/>
              <a:t>Some data formats require 2 passes </a:t>
            </a:r>
            <a:br>
              <a:rPr lang="en-US"/>
            </a:br>
            <a:r>
              <a:rPr lang="en-US"/>
              <a:t>(2-pass parsing)</a:t>
            </a:r>
          </a:p>
        </p:txBody>
      </p:sp>
      <p:sp>
        <p:nvSpPr>
          <p:cNvPr id="6" name="Footer Placeholder 3">
            <a:extLst>
              <a:ext uri="{FF2B5EF4-FFF2-40B4-BE49-F238E27FC236}">
                <a16:creationId xmlns:a16="http://schemas.microsoft.com/office/drawing/2014/main" id="{B0F8F5A6-704D-4B6C-8678-3C8233B326E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66869616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1681-6CAA-4DD0-93F5-8C708AF4D7A1}"/>
              </a:ext>
            </a:extLst>
          </p:cNvPr>
          <p:cNvSpPr>
            <a:spLocks noGrp="1"/>
          </p:cNvSpPr>
          <p:nvPr>
            <p:ph type="title"/>
          </p:nvPr>
        </p:nvSpPr>
        <p:spPr/>
        <p:txBody>
          <a:bodyPr/>
          <a:lstStyle/>
          <a:p>
            <a:r>
              <a:rPr lang="en-US"/>
              <a:t>2-pass parsing</a:t>
            </a:r>
          </a:p>
        </p:txBody>
      </p:sp>
      <p:sp>
        <p:nvSpPr>
          <p:cNvPr id="3" name="Content Placeholder 2">
            <a:extLst>
              <a:ext uri="{FF2B5EF4-FFF2-40B4-BE49-F238E27FC236}">
                <a16:creationId xmlns:a16="http://schemas.microsoft.com/office/drawing/2014/main" id="{24425F88-B513-4C40-AA1C-B8740F086CA9}"/>
              </a:ext>
            </a:extLst>
          </p:cNvPr>
          <p:cNvSpPr>
            <a:spLocks noGrp="1"/>
          </p:cNvSpPr>
          <p:nvPr>
            <p:ph idx="1"/>
          </p:nvPr>
        </p:nvSpPr>
        <p:spPr>
          <a:xfrm>
            <a:off x="616449" y="1371602"/>
            <a:ext cx="11236720" cy="1123626"/>
          </a:xfrm>
        </p:spPr>
        <p:txBody>
          <a:bodyPr/>
          <a:lstStyle/>
          <a:p>
            <a:r>
              <a:rPr lang="en-US"/>
              <a:t>Thus far we have parsed input files in 1 pass.</a:t>
            </a:r>
          </a:p>
          <a:p>
            <a:r>
              <a:rPr lang="en-US"/>
              <a:t>Some input files require 2 passes:</a:t>
            </a:r>
          </a:p>
        </p:txBody>
      </p:sp>
      <p:sp>
        <p:nvSpPr>
          <p:cNvPr id="30" name="Footer Placeholder 3">
            <a:extLst>
              <a:ext uri="{FF2B5EF4-FFF2-40B4-BE49-F238E27FC236}">
                <a16:creationId xmlns:a16="http://schemas.microsoft.com/office/drawing/2014/main" id="{698F3545-E3A4-44EE-8E17-84348F4B8F5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grpSp>
        <p:nvGrpSpPr>
          <p:cNvPr id="57" name="Group 56">
            <a:extLst>
              <a:ext uri="{FF2B5EF4-FFF2-40B4-BE49-F238E27FC236}">
                <a16:creationId xmlns:a16="http://schemas.microsoft.com/office/drawing/2014/main" id="{90913DC7-0425-431B-B8AF-6A03C8B6EE59}"/>
              </a:ext>
            </a:extLst>
          </p:cNvPr>
          <p:cNvGrpSpPr/>
          <p:nvPr/>
        </p:nvGrpSpPr>
        <p:grpSpPr>
          <a:xfrm>
            <a:off x="461468" y="2697494"/>
            <a:ext cx="11422639" cy="3692812"/>
            <a:chOff x="461468" y="2697494"/>
            <a:chExt cx="11422639" cy="3692812"/>
          </a:xfrm>
        </p:grpSpPr>
        <p:sp>
          <p:nvSpPr>
            <p:cNvPr id="4" name="Rectangle 3">
              <a:extLst>
                <a:ext uri="{FF2B5EF4-FFF2-40B4-BE49-F238E27FC236}">
                  <a16:creationId xmlns:a16="http://schemas.microsoft.com/office/drawing/2014/main" id="{19C8285C-E0CC-4089-B4DE-706EFA345BC8}"/>
                </a:ext>
              </a:extLst>
            </p:cNvPr>
            <p:cNvSpPr/>
            <p:nvPr/>
          </p:nvSpPr>
          <p:spPr>
            <a:xfrm>
              <a:off x="461468" y="3537486"/>
              <a:ext cx="1007389" cy="6199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input</a:t>
              </a:r>
            </a:p>
          </p:txBody>
        </p:sp>
        <p:sp>
          <p:nvSpPr>
            <p:cNvPr id="6" name="Rectangle 5">
              <a:extLst>
                <a:ext uri="{FF2B5EF4-FFF2-40B4-BE49-F238E27FC236}">
                  <a16:creationId xmlns:a16="http://schemas.microsoft.com/office/drawing/2014/main" id="{18655C50-D226-492E-9DD3-BF31E7CC7A9D}"/>
                </a:ext>
              </a:extLst>
            </p:cNvPr>
            <p:cNvSpPr/>
            <p:nvPr/>
          </p:nvSpPr>
          <p:spPr>
            <a:xfrm>
              <a:off x="2228274" y="339025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8" name="Arrow: Down 7">
              <a:extLst>
                <a:ext uri="{FF2B5EF4-FFF2-40B4-BE49-F238E27FC236}">
                  <a16:creationId xmlns:a16="http://schemas.microsoft.com/office/drawing/2014/main" id="{33B856E0-206D-40CA-BDD2-D64C35026616}"/>
                </a:ext>
              </a:extLst>
            </p:cNvPr>
            <p:cNvSpPr/>
            <p:nvPr/>
          </p:nvSpPr>
          <p:spPr>
            <a:xfrm flipV="1">
              <a:off x="2584735" y="4304652"/>
              <a:ext cx="340962" cy="71421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E0FB7F7-6059-4E08-AF4C-1175B0E0A446}"/>
                </a:ext>
              </a:extLst>
            </p:cNvPr>
            <p:cNvSpPr/>
            <p:nvPr/>
          </p:nvSpPr>
          <p:spPr>
            <a:xfrm>
              <a:off x="1468857" y="3723468"/>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53197BC-E3EF-4785-82FE-2322C4AE3EE8}"/>
                </a:ext>
              </a:extLst>
            </p:cNvPr>
            <p:cNvSpPr/>
            <p:nvPr/>
          </p:nvSpPr>
          <p:spPr>
            <a:xfrm>
              <a:off x="3142674" y="3694407"/>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021191-88D2-4946-BE83-981229DB236A}"/>
                </a:ext>
              </a:extLst>
            </p:cNvPr>
            <p:cNvSpPr/>
            <p:nvPr/>
          </p:nvSpPr>
          <p:spPr>
            <a:xfrm>
              <a:off x="5705061" y="3390251"/>
              <a:ext cx="914400" cy="9144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XSLT</a:t>
              </a:r>
            </a:p>
            <a:p>
              <a:pPr algn="ctr"/>
              <a:r>
                <a:rPr lang="en-US"/>
                <a:t>tool</a:t>
              </a:r>
            </a:p>
          </p:txBody>
        </p:sp>
        <p:sp>
          <p:nvSpPr>
            <p:cNvPr id="15" name="Arrow: Right 14">
              <a:extLst>
                <a:ext uri="{FF2B5EF4-FFF2-40B4-BE49-F238E27FC236}">
                  <a16:creationId xmlns:a16="http://schemas.microsoft.com/office/drawing/2014/main" id="{D0C1C251-3C24-4EFC-98E2-73F596524D87}"/>
                </a:ext>
              </a:extLst>
            </p:cNvPr>
            <p:cNvSpPr/>
            <p:nvPr/>
          </p:nvSpPr>
          <p:spPr>
            <a:xfrm>
              <a:off x="4917230" y="3728312"/>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04A560-0FA1-4B37-B2AF-3823B7EFA6C8}"/>
                </a:ext>
              </a:extLst>
            </p:cNvPr>
            <p:cNvSpPr/>
            <p:nvPr/>
          </p:nvSpPr>
          <p:spPr>
            <a:xfrm>
              <a:off x="7409876" y="3433520"/>
              <a:ext cx="1007389" cy="885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Schema#2</a:t>
              </a:r>
            </a:p>
          </p:txBody>
        </p:sp>
        <p:sp>
          <p:nvSpPr>
            <p:cNvPr id="21" name="Arrow: Right 20">
              <a:extLst>
                <a:ext uri="{FF2B5EF4-FFF2-40B4-BE49-F238E27FC236}">
                  <a16:creationId xmlns:a16="http://schemas.microsoft.com/office/drawing/2014/main" id="{0EFA5AB4-B74B-4323-8EE2-F3CD8C13A960}"/>
                </a:ext>
              </a:extLst>
            </p:cNvPr>
            <p:cNvSpPr/>
            <p:nvPr/>
          </p:nvSpPr>
          <p:spPr>
            <a:xfrm>
              <a:off x="6634960" y="3694407"/>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9A7A97-7748-47AE-8FE5-6FDBA6338E98}"/>
                </a:ext>
              </a:extLst>
            </p:cNvPr>
            <p:cNvSpPr/>
            <p:nvPr/>
          </p:nvSpPr>
          <p:spPr>
            <a:xfrm>
              <a:off x="9182236" y="339025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23" name="Arrow: Right 22">
              <a:extLst>
                <a:ext uri="{FF2B5EF4-FFF2-40B4-BE49-F238E27FC236}">
                  <a16:creationId xmlns:a16="http://schemas.microsoft.com/office/drawing/2014/main" id="{E9ED4C4B-E3DB-4CA2-AB5E-86FA2195C366}"/>
                </a:ext>
              </a:extLst>
            </p:cNvPr>
            <p:cNvSpPr/>
            <p:nvPr/>
          </p:nvSpPr>
          <p:spPr>
            <a:xfrm>
              <a:off x="8422819" y="3723467"/>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055004-3817-42CC-A3E0-D76AA1DAFA63}"/>
                </a:ext>
              </a:extLst>
            </p:cNvPr>
            <p:cNvSpPr/>
            <p:nvPr/>
          </p:nvSpPr>
          <p:spPr>
            <a:xfrm>
              <a:off x="10876718" y="3537485"/>
              <a:ext cx="1007389"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 #2</a:t>
              </a:r>
            </a:p>
          </p:txBody>
        </p:sp>
        <p:sp>
          <p:nvSpPr>
            <p:cNvPr id="25" name="Arrow: Right 24">
              <a:extLst>
                <a:ext uri="{FF2B5EF4-FFF2-40B4-BE49-F238E27FC236}">
                  <a16:creationId xmlns:a16="http://schemas.microsoft.com/office/drawing/2014/main" id="{D0DB8D2A-EA9F-401E-A463-AC1E17BDFD44}"/>
                </a:ext>
              </a:extLst>
            </p:cNvPr>
            <p:cNvSpPr/>
            <p:nvPr/>
          </p:nvSpPr>
          <p:spPr>
            <a:xfrm>
              <a:off x="10096636" y="3694406"/>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EF34491-6CA5-41EE-9B8F-7FB97A2C2635}"/>
                </a:ext>
              </a:extLst>
            </p:cNvPr>
            <p:cNvSpPr/>
            <p:nvPr/>
          </p:nvSpPr>
          <p:spPr>
            <a:xfrm flipV="1">
              <a:off x="9513072" y="4304649"/>
              <a:ext cx="311644" cy="207744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1DF01D-DB35-40A2-9F23-14F97B632C4B}"/>
                </a:ext>
              </a:extLst>
            </p:cNvPr>
            <p:cNvSpPr txBox="1"/>
            <p:nvPr/>
          </p:nvSpPr>
          <p:spPr>
            <a:xfrm>
              <a:off x="1811273" y="2697495"/>
              <a:ext cx="1711109" cy="584775"/>
            </a:xfrm>
            <a:prstGeom prst="rect">
              <a:avLst/>
            </a:prstGeom>
            <a:solidFill>
              <a:srgbClr val="FFFF00"/>
            </a:solidFill>
          </p:spPr>
          <p:txBody>
            <a:bodyPr wrap="none" rtlCol="0">
              <a:spAutoFit/>
            </a:bodyPr>
            <a:lstStyle/>
            <a:p>
              <a:r>
                <a:rPr lang="en-US" sz="3200"/>
                <a:t>First Pass</a:t>
              </a:r>
            </a:p>
          </p:txBody>
        </p:sp>
        <p:sp>
          <p:nvSpPr>
            <p:cNvPr id="29" name="TextBox 28">
              <a:extLst>
                <a:ext uri="{FF2B5EF4-FFF2-40B4-BE49-F238E27FC236}">
                  <a16:creationId xmlns:a16="http://schemas.microsoft.com/office/drawing/2014/main" id="{7CEF1613-BFA1-4586-A78B-2311A48A989B}"/>
                </a:ext>
              </a:extLst>
            </p:cNvPr>
            <p:cNvSpPr txBox="1"/>
            <p:nvPr/>
          </p:nvSpPr>
          <p:spPr>
            <a:xfrm>
              <a:off x="8534517" y="2697494"/>
              <a:ext cx="2209836" cy="584775"/>
            </a:xfrm>
            <a:prstGeom prst="rect">
              <a:avLst/>
            </a:prstGeom>
            <a:solidFill>
              <a:srgbClr val="FFFF00"/>
            </a:solidFill>
          </p:spPr>
          <p:txBody>
            <a:bodyPr wrap="none" rtlCol="0">
              <a:spAutoFit/>
            </a:bodyPr>
            <a:lstStyle/>
            <a:p>
              <a:r>
                <a:rPr lang="en-US" sz="3200"/>
                <a:t>Second Pass</a:t>
              </a:r>
            </a:p>
          </p:txBody>
        </p:sp>
        <p:sp>
          <p:nvSpPr>
            <p:cNvPr id="10" name="Rectangle 9">
              <a:extLst>
                <a:ext uri="{FF2B5EF4-FFF2-40B4-BE49-F238E27FC236}">
                  <a16:creationId xmlns:a16="http://schemas.microsoft.com/office/drawing/2014/main" id="{4E439815-0955-4B41-B1DB-EC2C80EE0E41}"/>
                </a:ext>
              </a:extLst>
            </p:cNvPr>
            <p:cNvSpPr/>
            <p:nvPr/>
          </p:nvSpPr>
          <p:spPr>
            <a:xfrm>
              <a:off x="3922756" y="3537486"/>
              <a:ext cx="1007389"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 #1</a:t>
              </a:r>
            </a:p>
          </p:txBody>
        </p:sp>
        <p:cxnSp>
          <p:nvCxnSpPr>
            <p:cNvPr id="34" name="Straight Connector 33">
              <a:extLst>
                <a:ext uri="{FF2B5EF4-FFF2-40B4-BE49-F238E27FC236}">
                  <a16:creationId xmlns:a16="http://schemas.microsoft.com/office/drawing/2014/main" id="{C1DEEC93-3BBC-4917-B206-ED1B21B84FF3}"/>
                </a:ext>
              </a:extLst>
            </p:cNvPr>
            <p:cNvCxnSpPr/>
            <p:nvPr/>
          </p:nvCxnSpPr>
          <p:spPr>
            <a:xfrm>
              <a:off x="838206" y="4157417"/>
              <a:ext cx="0" cy="2232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997CCE-0EE5-419A-8C13-67E9C88A12B1}"/>
                </a:ext>
              </a:extLst>
            </p:cNvPr>
            <p:cNvCxnSpPr>
              <a:cxnSpLocks/>
            </p:cNvCxnSpPr>
            <p:nvPr/>
          </p:nvCxnSpPr>
          <p:spPr>
            <a:xfrm>
              <a:off x="986700" y="4166942"/>
              <a:ext cx="0" cy="20774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BDE42C-64BB-4401-B7A1-3CB56C9DA83F}"/>
                </a:ext>
              </a:extLst>
            </p:cNvPr>
            <p:cNvCxnSpPr>
              <a:cxnSpLocks/>
            </p:cNvCxnSpPr>
            <p:nvPr/>
          </p:nvCxnSpPr>
          <p:spPr>
            <a:xfrm>
              <a:off x="838206" y="6386507"/>
              <a:ext cx="88915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C1F33F-6503-4FEE-9D64-A2E685FE0337}"/>
                </a:ext>
              </a:extLst>
            </p:cNvPr>
            <p:cNvCxnSpPr>
              <a:cxnSpLocks/>
            </p:cNvCxnSpPr>
            <p:nvPr/>
          </p:nvCxnSpPr>
          <p:spPr>
            <a:xfrm>
              <a:off x="986700" y="6239619"/>
              <a:ext cx="8604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C036538-D695-4582-BB33-BE825C7C548C}"/>
                </a:ext>
              </a:extLst>
            </p:cNvPr>
            <p:cNvCxnSpPr>
              <a:endCxn id="27" idx="0"/>
            </p:cNvCxnSpPr>
            <p:nvPr/>
          </p:nvCxnSpPr>
          <p:spPr>
            <a:xfrm>
              <a:off x="9591675" y="6239619"/>
              <a:ext cx="0" cy="1424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Arrow: Down 45">
              <a:extLst>
                <a:ext uri="{FF2B5EF4-FFF2-40B4-BE49-F238E27FC236}">
                  <a16:creationId xmlns:a16="http://schemas.microsoft.com/office/drawing/2014/main" id="{5938B009-C368-4968-BBE3-A0F1A4468C33}"/>
                </a:ext>
              </a:extLst>
            </p:cNvPr>
            <p:cNvSpPr/>
            <p:nvPr/>
          </p:nvSpPr>
          <p:spPr>
            <a:xfrm flipV="1">
              <a:off x="5736651" y="4323491"/>
              <a:ext cx="340962" cy="116104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833624-5766-4269-A191-47B66C94D45B}"/>
                </a:ext>
              </a:extLst>
            </p:cNvPr>
            <p:cNvSpPr/>
            <p:nvPr/>
          </p:nvSpPr>
          <p:spPr>
            <a:xfrm>
              <a:off x="2228274" y="5018866"/>
              <a:ext cx="1007389" cy="885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Schema#1</a:t>
              </a:r>
            </a:p>
          </p:txBody>
        </p:sp>
        <p:cxnSp>
          <p:nvCxnSpPr>
            <p:cNvPr id="49" name="Straight Connector 48">
              <a:extLst>
                <a:ext uri="{FF2B5EF4-FFF2-40B4-BE49-F238E27FC236}">
                  <a16:creationId xmlns:a16="http://schemas.microsoft.com/office/drawing/2014/main" id="{0B0BA681-CBBE-41AD-8806-D982EF306E1B}"/>
                </a:ext>
              </a:extLst>
            </p:cNvPr>
            <p:cNvCxnSpPr>
              <a:cxnSpLocks/>
            </p:cNvCxnSpPr>
            <p:nvPr/>
          </p:nvCxnSpPr>
          <p:spPr>
            <a:xfrm>
              <a:off x="3235663" y="5273861"/>
              <a:ext cx="25912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1F9C0F-D1F8-4277-B230-617EC98C2FB8}"/>
                </a:ext>
              </a:extLst>
            </p:cNvPr>
            <p:cNvCxnSpPr>
              <a:cxnSpLocks/>
            </p:cNvCxnSpPr>
            <p:nvPr/>
          </p:nvCxnSpPr>
          <p:spPr>
            <a:xfrm>
              <a:off x="3235663" y="5489306"/>
              <a:ext cx="2760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C87D11-9B13-492D-98B0-7C85ABECCBE1}"/>
                </a:ext>
              </a:extLst>
            </p:cNvPr>
            <p:cNvCxnSpPr>
              <a:cxnSpLocks/>
            </p:cNvCxnSpPr>
            <p:nvPr/>
          </p:nvCxnSpPr>
          <p:spPr>
            <a:xfrm>
              <a:off x="5820945" y="5278623"/>
              <a:ext cx="0" cy="20116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rrow: Up 55">
              <a:extLst>
                <a:ext uri="{FF2B5EF4-FFF2-40B4-BE49-F238E27FC236}">
                  <a16:creationId xmlns:a16="http://schemas.microsoft.com/office/drawing/2014/main" id="{8670F439-2F56-401D-B406-530E4BDBD29E}"/>
                </a:ext>
              </a:extLst>
            </p:cNvPr>
            <p:cNvSpPr/>
            <p:nvPr/>
          </p:nvSpPr>
          <p:spPr>
            <a:xfrm>
              <a:off x="6322413" y="4319504"/>
              <a:ext cx="338328" cy="714214"/>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BE8985-FAA8-408E-AD65-EE64CE856140}"/>
                </a:ext>
              </a:extLst>
            </p:cNvPr>
            <p:cNvSpPr/>
            <p:nvPr/>
          </p:nvSpPr>
          <p:spPr>
            <a:xfrm>
              <a:off x="6120938" y="4905858"/>
              <a:ext cx="1007389" cy="885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XSLT</a:t>
              </a:r>
            </a:p>
            <a:p>
              <a:pPr algn="ctr"/>
              <a:r>
                <a:rPr lang="en-US">
                  <a:solidFill>
                    <a:schemeClr val="tx1"/>
                  </a:solidFill>
                </a:rPr>
                <a:t>program</a:t>
              </a:r>
            </a:p>
          </p:txBody>
        </p:sp>
      </p:grpSp>
    </p:spTree>
    <p:extLst>
      <p:ext uri="{BB962C8B-B14F-4D97-AF65-F5344CB8AC3E}">
        <p14:creationId xmlns:p14="http://schemas.microsoft.com/office/powerpoint/2010/main" val="156393910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DFD6C226-303A-46D9-AC49-C27E722A1002}"/>
              </a:ext>
            </a:extLst>
          </p:cNvPr>
          <p:cNvGrpSpPr/>
          <p:nvPr/>
        </p:nvGrpSpPr>
        <p:grpSpPr>
          <a:xfrm>
            <a:off x="461468" y="2697494"/>
            <a:ext cx="11422639" cy="3692812"/>
            <a:chOff x="461468" y="2697494"/>
            <a:chExt cx="11422639" cy="3692812"/>
          </a:xfrm>
        </p:grpSpPr>
        <p:sp>
          <p:nvSpPr>
            <p:cNvPr id="61" name="Rectangle 60">
              <a:extLst>
                <a:ext uri="{FF2B5EF4-FFF2-40B4-BE49-F238E27FC236}">
                  <a16:creationId xmlns:a16="http://schemas.microsoft.com/office/drawing/2014/main" id="{CF80990F-50C7-443F-8C40-36EDDBCD5EDB}"/>
                </a:ext>
              </a:extLst>
            </p:cNvPr>
            <p:cNvSpPr/>
            <p:nvPr/>
          </p:nvSpPr>
          <p:spPr>
            <a:xfrm>
              <a:off x="461468" y="3537486"/>
              <a:ext cx="1007389" cy="6199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input</a:t>
              </a:r>
            </a:p>
          </p:txBody>
        </p:sp>
        <p:sp>
          <p:nvSpPr>
            <p:cNvPr id="62" name="Rectangle 61">
              <a:extLst>
                <a:ext uri="{FF2B5EF4-FFF2-40B4-BE49-F238E27FC236}">
                  <a16:creationId xmlns:a16="http://schemas.microsoft.com/office/drawing/2014/main" id="{71157430-2E11-49F0-97D4-3A221BD95A53}"/>
                </a:ext>
              </a:extLst>
            </p:cNvPr>
            <p:cNvSpPr/>
            <p:nvPr/>
          </p:nvSpPr>
          <p:spPr>
            <a:xfrm>
              <a:off x="2228274" y="339025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63" name="Arrow: Down 62">
              <a:extLst>
                <a:ext uri="{FF2B5EF4-FFF2-40B4-BE49-F238E27FC236}">
                  <a16:creationId xmlns:a16="http://schemas.microsoft.com/office/drawing/2014/main" id="{4E1C1BE8-CF87-48CF-9417-F47DB104D7C3}"/>
                </a:ext>
              </a:extLst>
            </p:cNvPr>
            <p:cNvSpPr/>
            <p:nvPr/>
          </p:nvSpPr>
          <p:spPr>
            <a:xfrm flipV="1">
              <a:off x="2584735" y="4304652"/>
              <a:ext cx="340962" cy="71421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8C9433FE-9455-4E44-A8CB-5FB3CEEF6F3C}"/>
                </a:ext>
              </a:extLst>
            </p:cNvPr>
            <p:cNvSpPr/>
            <p:nvPr/>
          </p:nvSpPr>
          <p:spPr>
            <a:xfrm>
              <a:off x="1468857" y="3723468"/>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182C927E-5B1F-44CA-8267-BB6BE1E6FEB6}"/>
                </a:ext>
              </a:extLst>
            </p:cNvPr>
            <p:cNvSpPr/>
            <p:nvPr/>
          </p:nvSpPr>
          <p:spPr>
            <a:xfrm>
              <a:off x="3142674" y="3694407"/>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D2AD8C9-9A47-49BC-BDAF-12920003B233}"/>
                </a:ext>
              </a:extLst>
            </p:cNvPr>
            <p:cNvSpPr/>
            <p:nvPr/>
          </p:nvSpPr>
          <p:spPr>
            <a:xfrm>
              <a:off x="5705061" y="3390251"/>
              <a:ext cx="914400" cy="9144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XSLT</a:t>
              </a:r>
            </a:p>
            <a:p>
              <a:pPr algn="ctr"/>
              <a:r>
                <a:rPr lang="en-US"/>
                <a:t>tool</a:t>
              </a:r>
            </a:p>
          </p:txBody>
        </p:sp>
        <p:sp>
          <p:nvSpPr>
            <p:cNvPr id="67" name="Arrow: Right 66">
              <a:extLst>
                <a:ext uri="{FF2B5EF4-FFF2-40B4-BE49-F238E27FC236}">
                  <a16:creationId xmlns:a16="http://schemas.microsoft.com/office/drawing/2014/main" id="{7E881E48-208D-46DE-A477-26CE21F7E58C}"/>
                </a:ext>
              </a:extLst>
            </p:cNvPr>
            <p:cNvSpPr/>
            <p:nvPr/>
          </p:nvSpPr>
          <p:spPr>
            <a:xfrm>
              <a:off x="4917230" y="3728312"/>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FF0031B-B4E7-4A76-8DA5-4F4953D22970}"/>
                </a:ext>
              </a:extLst>
            </p:cNvPr>
            <p:cNvSpPr/>
            <p:nvPr/>
          </p:nvSpPr>
          <p:spPr>
            <a:xfrm>
              <a:off x="7409876" y="3433520"/>
              <a:ext cx="1007389" cy="885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Schema#2</a:t>
              </a:r>
            </a:p>
          </p:txBody>
        </p:sp>
        <p:sp>
          <p:nvSpPr>
            <p:cNvPr id="69" name="Arrow: Right 68">
              <a:extLst>
                <a:ext uri="{FF2B5EF4-FFF2-40B4-BE49-F238E27FC236}">
                  <a16:creationId xmlns:a16="http://schemas.microsoft.com/office/drawing/2014/main" id="{582D4D4C-7E22-4A62-8BDD-44F3CD103246}"/>
                </a:ext>
              </a:extLst>
            </p:cNvPr>
            <p:cNvSpPr/>
            <p:nvPr/>
          </p:nvSpPr>
          <p:spPr>
            <a:xfrm>
              <a:off x="6634960" y="3694407"/>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29782AE-452F-444D-93EF-04A0CB7C3DFE}"/>
                </a:ext>
              </a:extLst>
            </p:cNvPr>
            <p:cNvSpPr/>
            <p:nvPr/>
          </p:nvSpPr>
          <p:spPr>
            <a:xfrm>
              <a:off x="9182236" y="339025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71" name="Arrow: Right 70">
              <a:extLst>
                <a:ext uri="{FF2B5EF4-FFF2-40B4-BE49-F238E27FC236}">
                  <a16:creationId xmlns:a16="http://schemas.microsoft.com/office/drawing/2014/main" id="{29F7AD04-7F5A-46A3-9727-8A9E294B223E}"/>
                </a:ext>
              </a:extLst>
            </p:cNvPr>
            <p:cNvSpPr/>
            <p:nvPr/>
          </p:nvSpPr>
          <p:spPr>
            <a:xfrm>
              <a:off x="8422819" y="3723467"/>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35B3E84-C99B-436F-9FAD-0F15D3806D3B}"/>
                </a:ext>
              </a:extLst>
            </p:cNvPr>
            <p:cNvSpPr/>
            <p:nvPr/>
          </p:nvSpPr>
          <p:spPr>
            <a:xfrm>
              <a:off x="10876718" y="3537485"/>
              <a:ext cx="1007389"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 #2</a:t>
              </a:r>
            </a:p>
          </p:txBody>
        </p:sp>
        <p:sp>
          <p:nvSpPr>
            <p:cNvPr id="73" name="Arrow: Right 72">
              <a:extLst>
                <a:ext uri="{FF2B5EF4-FFF2-40B4-BE49-F238E27FC236}">
                  <a16:creationId xmlns:a16="http://schemas.microsoft.com/office/drawing/2014/main" id="{7B372253-E76D-4382-971D-E91773548520}"/>
                </a:ext>
              </a:extLst>
            </p:cNvPr>
            <p:cNvSpPr/>
            <p:nvPr/>
          </p:nvSpPr>
          <p:spPr>
            <a:xfrm>
              <a:off x="10096636" y="3694406"/>
              <a:ext cx="759417" cy="3060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Down 73">
              <a:extLst>
                <a:ext uri="{FF2B5EF4-FFF2-40B4-BE49-F238E27FC236}">
                  <a16:creationId xmlns:a16="http://schemas.microsoft.com/office/drawing/2014/main" id="{27F0D814-DB07-41E4-8531-5DC23634EAE9}"/>
                </a:ext>
              </a:extLst>
            </p:cNvPr>
            <p:cNvSpPr/>
            <p:nvPr/>
          </p:nvSpPr>
          <p:spPr>
            <a:xfrm flipV="1">
              <a:off x="9513072" y="4304649"/>
              <a:ext cx="311644" cy="207744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550EB33-01DF-4357-9624-FFF724F76718}"/>
                </a:ext>
              </a:extLst>
            </p:cNvPr>
            <p:cNvSpPr txBox="1"/>
            <p:nvPr/>
          </p:nvSpPr>
          <p:spPr>
            <a:xfrm>
              <a:off x="1811273" y="2697495"/>
              <a:ext cx="1711109" cy="584775"/>
            </a:xfrm>
            <a:prstGeom prst="rect">
              <a:avLst/>
            </a:prstGeom>
            <a:solidFill>
              <a:srgbClr val="FFFF00"/>
            </a:solidFill>
          </p:spPr>
          <p:txBody>
            <a:bodyPr wrap="none" rtlCol="0">
              <a:spAutoFit/>
            </a:bodyPr>
            <a:lstStyle/>
            <a:p>
              <a:r>
                <a:rPr lang="en-US" sz="3200"/>
                <a:t>First Pass</a:t>
              </a:r>
            </a:p>
          </p:txBody>
        </p:sp>
        <p:sp>
          <p:nvSpPr>
            <p:cNvPr id="76" name="TextBox 75">
              <a:extLst>
                <a:ext uri="{FF2B5EF4-FFF2-40B4-BE49-F238E27FC236}">
                  <a16:creationId xmlns:a16="http://schemas.microsoft.com/office/drawing/2014/main" id="{FBF03031-0751-433A-945B-A2460FCCF0E2}"/>
                </a:ext>
              </a:extLst>
            </p:cNvPr>
            <p:cNvSpPr txBox="1"/>
            <p:nvPr/>
          </p:nvSpPr>
          <p:spPr>
            <a:xfrm>
              <a:off x="8534517" y="2697494"/>
              <a:ext cx="2209836" cy="584775"/>
            </a:xfrm>
            <a:prstGeom prst="rect">
              <a:avLst/>
            </a:prstGeom>
            <a:solidFill>
              <a:srgbClr val="FFFF00"/>
            </a:solidFill>
          </p:spPr>
          <p:txBody>
            <a:bodyPr wrap="none" rtlCol="0">
              <a:spAutoFit/>
            </a:bodyPr>
            <a:lstStyle/>
            <a:p>
              <a:r>
                <a:rPr lang="en-US" sz="3200"/>
                <a:t>Second Pass</a:t>
              </a:r>
            </a:p>
          </p:txBody>
        </p:sp>
        <p:sp>
          <p:nvSpPr>
            <p:cNvPr id="77" name="Rectangle 76">
              <a:extLst>
                <a:ext uri="{FF2B5EF4-FFF2-40B4-BE49-F238E27FC236}">
                  <a16:creationId xmlns:a16="http://schemas.microsoft.com/office/drawing/2014/main" id="{9F1E4ED0-4A27-429D-B08C-D6EB4DF318F6}"/>
                </a:ext>
              </a:extLst>
            </p:cNvPr>
            <p:cNvSpPr/>
            <p:nvPr/>
          </p:nvSpPr>
          <p:spPr>
            <a:xfrm>
              <a:off x="3922756" y="3537486"/>
              <a:ext cx="1007389"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 #1</a:t>
              </a:r>
            </a:p>
          </p:txBody>
        </p:sp>
        <p:cxnSp>
          <p:nvCxnSpPr>
            <p:cNvPr id="78" name="Straight Connector 77">
              <a:extLst>
                <a:ext uri="{FF2B5EF4-FFF2-40B4-BE49-F238E27FC236}">
                  <a16:creationId xmlns:a16="http://schemas.microsoft.com/office/drawing/2014/main" id="{31571A37-2802-48B1-9712-83CE20A27C32}"/>
                </a:ext>
              </a:extLst>
            </p:cNvPr>
            <p:cNvCxnSpPr/>
            <p:nvPr/>
          </p:nvCxnSpPr>
          <p:spPr>
            <a:xfrm>
              <a:off x="838206" y="4157417"/>
              <a:ext cx="0" cy="2232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735946-C206-4F9C-B030-1F78E562B984}"/>
                </a:ext>
              </a:extLst>
            </p:cNvPr>
            <p:cNvCxnSpPr>
              <a:cxnSpLocks/>
            </p:cNvCxnSpPr>
            <p:nvPr/>
          </p:nvCxnSpPr>
          <p:spPr>
            <a:xfrm>
              <a:off x="986700" y="4166942"/>
              <a:ext cx="0" cy="20774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3FBB4D1-6E62-4F6B-89D9-E1567F440168}"/>
                </a:ext>
              </a:extLst>
            </p:cNvPr>
            <p:cNvCxnSpPr>
              <a:cxnSpLocks/>
            </p:cNvCxnSpPr>
            <p:nvPr/>
          </p:nvCxnSpPr>
          <p:spPr>
            <a:xfrm>
              <a:off x="838206" y="6386507"/>
              <a:ext cx="88915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E3A1420-42CF-48FC-9113-DFEA306AD581}"/>
                </a:ext>
              </a:extLst>
            </p:cNvPr>
            <p:cNvCxnSpPr>
              <a:cxnSpLocks/>
            </p:cNvCxnSpPr>
            <p:nvPr/>
          </p:nvCxnSpPr>
          <p:spPr>
            <a:xfrm>
              <a:off x="986700" y="6239619"/>
              <a:ext cx="8604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6323DC0-DC09-485E-B314-44D9A9EBC6BA}"/>
                </a:ext>
              </a:extLst>
            </p:cNvPr>
            <p:cNvCxnSpPr>
              <a:endCxn id="74" idx="0"/>
            </p:cNvCxnSpPr>
            <p:nvPr/>
          </p:nvCxnSpPr>
          <p:spPr>
            <a:xfrm>
              <a:off x="9591675" y="6239619"/>
              <a:ext cx="0" cy="1424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Arrow: Down 82">
              <a:extLst>
                <a:ext uri="{FF2B5EF4-FFF2-40B4-BE49-F238E27FC236}">
                  <a16:creationId xmlns:a16="http://schemas.microsoft.com/office/drawing/2014/main" id="{DF894C56-AC1E-483B-AF34-92198F40721B}"/>
                </a:ext>
              </a:extLst>
            </p:cNvPr>
            <p:cNvSpPr/>
            <p:nvPr/>
          </p:nvSpPr>
          <p:spPr>
            <a:xfrm flipV="1">
              <a:off x="5736651" y="4323491"/>
              <a:ext cx="340962" cy="116104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074F2CE-20D0-4764-8E4C-9B1A80E19956}"/>
                </a:ext>
              </a:extLst>
            </p:cNvPr>
            <p:cNvSpPr/>
            <p:nvPr/>
          </p:nvSpPr>
          <p:spPr>
            <a:xfrm>
              <a:off x="2228274" y="5018866"/>
              <a:ext cx="1007389" cy="885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Schema#1</a:t>
              </a:r>
            </a:p>
          </p:txBody>
        </p:sp>
        <p:cxnSp>
          <p:nvCxnSpPr>
            <p:cNvPr id="85" name="Straight Connector 84">
              <a:extLst>
                <a:ext uri="{FF2B5EF4-FFF2-40B4-BE49-F238E27FC236}">
                  <a16:creationId xmlns:a16="http://schemas.microsoft.com/office/drawing/2014/main" id="{2E3F9DF0-1C8E-4CC7-8B4E-242336EC90A0}"/>
                </a:ext>
              </a:extLst>
            </p:cNvPr>
            <p:cNvCxnSpPr>
              <a:cxnSpLocks/>
            </p:cNvCxnSpPr>
            <p:nvPr/>
          </p:nvCxnSpPr>
          <p:spPr>
            <a:xfrm>
              <a:off x="3235663" y="5273861"/>
              <a:ext cx="25912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A4C87B4-0BC2-4868-9245-1F5C7FAAE85E}"/>
                </a:ext>
              </a:extLst>
            </p:cNvPr>
            <p:cNvCxnSpPr>
              <a:cxnSpLocks/>
            </p:cNvCxnSpPr>
            <p:nvPr/>
          </p:nvCxnSpPr>
          <p:spPr>
            <a:xfrm>
              <a:off x="3235663" y="5489306"/>
              <a:ext cx="2760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08F2F9D-2FE9-4413-9FD5-209A797828CB}"/>
                </a:ext>
              </a:extLst>
            </p:cNvPr>
            <p:cNvCxnSpPr>
              <a:cxnSpLocks/>
            </p:cNvCxnSpPr>
            <p:nvPr/>
          </p:nvCxnSpPr>
          <p:spPr>
            <a:xfrm>
              <a:off x="5820945" y="5278623"/>
              <a:ext cx="0" cy="20116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Arrow: Up 87">
              <a:extLst>
                <a:ext uri="{FF2B5EF4-FFF2-40B4-BE49-F238E27FC236}">
                  <a16:creationId xmlns:a16="http://schemas.microsoft.com/office/drawing/2014/main" id="{03F113AF-D171-4EC0-B058-E78AB9413930}"/>
                </a:ext>
              </a:extLst>
            </p:cNvPr>
            <p:cNvSpPr/>
            <p:nvPr/>
          </p:nvSpPr>
          <p:spPr>
            <a:xfrm>
              <a:off x="6322413" y="4319504"/>
              <a:ext cx="338328" cy="714214"/>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5E0576F-27FF-476E-A3F3-5B2F797A5B2B}"/>
                </a:ext>
              </a:extLst>
            </p:cNvPr>
            <p:cNvSpPr/>
            <p:nvPr/>
          </p:nvSpPr>
          <p:spPr>
            <a:xfrm>
              <a:off x="6120938" y="4905858"/>
              <a:ext cx="1007389" cy="885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XSLT</a:t>
              </a:r>
            </a:p>
            <a:p>
              <a:pPr algn="ctr"/>
              <a:r>
                <a:rPr lang="en-US">
                  <a:solidFill>
                    <a:schemeClr val="tx1"/>
                  </a:solidFill>
                </a:rPr>
                <a:t>program</a:t>
              </a:r>
            </a:p>
          </p:txBody>
        </p:sp>
      </p:grpSp>
      <p:sp>
        <p:nvSpPr>
          <p:cNvPr id="29" name="Footer Placeholder 3">
            <a:extLst>
              <a:ext uri="{FF2B5EF4-FFF2-40B4-BE49-F238E27FC236}">
                <a16:creationId xmlns:a16="http://schemas.microsoft.com/office/drawing/2014/main" id="{20C5DA77-6D7E-4EFA-9027-DA910BB1496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8" name="Speech Bubble: Rectangle 27">
            <a:extLst>
              <a:ext uri="{FF2B5EF4-FFF2-40B4-BE49-F238E27FC236}">
                <a16:creationId xmlns:a16="http://schemas.microsoft.com/office/drawing/2014/main" id="{7E295F51-2DB3-425E-A310-CD973243D6ED}"/>
              </a:ext>
            </a:extLst>
          </p:cNvPr>
          <p:cNvSpPr/>
          <p:nvPr/>
        </p:nvSpPr>
        <p:spPr>
          <a:xfrm>
            <a:off x="6912245" y="325464"/>
            <a:ext cx="4726982" cy="1466668"/>
          </a:xfrm>
          <a:prstGeom prst="wedgeRectCallout">
            <a:avLst>
              <a:gd name="adj1" fmla="val -53352"/>
              <a:gd name="adj2" fmla="val 254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Modify DFDL Schema #1 using the information found in the first pass, i.e., the information in XML #1.</a:t>
            </a:r>
          </a:p>
        </p:txBody>
      </p:sp>
    </p:spTree>
    <p:extLst>
      <p:ext uri="{BB962C8B-B14F-4D97-AF65-F5344CB8AC3E}">
        <p14:creationId xmlns:p14="http://schemas.microsoft.com/office/powerpoint/2010/main" val="45755702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32FD-CA17-4AD1-B864-243E487BF003}"/>
              </a:ext>
            </a:extLst>
          </p:cNvPr>
          <p:cNvSpPr>
            <a:spLocks noGrp="1"/>
          </p:cNvSpPr>
          <p:nvPr>
            <p:ph type="title"/>
          </p:nvPr>
        </p:nvSpPr>
        <p:spPr/>
        <p:txBody>
          <a:bodyPr/>
          <a:lstStyle/>
          <a:p>
            <a:r>
              <a:rPr lang="en-US"/>
              <a:t>This input can be parsed in 1 pass</a:t>
            </a:r>
          </a:p>
        </p:txBody>
      </p:sp>
      <p:sp>
        <p:nvSpPr>
          <p:cNvPr id="4" name="TextBox 3">
            <a:extLst>
              <a:ext uri="{FF2B5EF4-FFF2-40B4-BE49-F238E27FC236}">
                <a16:creationId xmlns:a16="http://schemas.microsoft.com/office/drawing/2014/main" id="{632F1844-26FF-45B6-9AF8-99612BF75534}"/>
              </a:ext>
            </a:extLst>
          </p:cNvPr>
          <p:cNvSpPr txBox="1"/>
          <p:nvPr/>
        </p:nvSpPr>
        <p:spPr>
          <a:xfrm>
            <a:off x="1317355" y="2882549"/>
            <a:ext cx="1617879" cy="2308324"/>
          </a:xfrm>
          <a:prstGeom prst="rect">
            <a:avLst/>
          </a:prstGeom>
          <a:noFill/>
          <a:ln>
            <a:solidFill>
              <a:schemeClr val="tx1"/>
            </a:solidFill>
          </a:ln>
        </p:spPr>
        <p:txBody>
          <a:bodyPr wrap="none" rtlCol="0">
            <a:spAutoFit/>
          </a:bodyPr>
          <a:lstStyle/>
          <a:p>
            <a:r>
              <a:rPr lang="en-US" sz="2400"/>
              <a:t>5</a:t>
            </a:r>
          </a:p>
          <a:p>
            <a:r>
              <a:rPr lang="en-US" sz="2400"/>
              <a:t>Name: Tom</a:t>
            </a:r>
          </a:p>
          <a:p>
            <a:r>
              <a:rPr lang="en-US" sz="2400"/>
              <a:t>Name: Bill</a:t>
            </a:r>
          </a:p>
          <a:p>
            <a:r>
              <a:rPr lang="en-US" sz="2400"/>
              <a:t>Name: Jill</a:t>
            </a:r>
          </a:p>
          <a:p>
            <a:r>
              <a:rPr lang="en-US" sz="2400"/>
              <a:t>Name: Sara</a:t>
            </a:r>
          </a:p>
          <a:p>
            <a:r>
              <a:rPr lang="en-US" sz="2400"/>
              <a:t>Name: Bob</a:t>
            </a:r>
          </a:p>
        </p:txBody>
      </p:sp>
      <p:sp>
        <p:nvSpPr>
          <p:cNvPr id="5" name="Speech Bubble: Rectangle 4">
            <a:extLst>
              <a:ext uri="{FF2B5EF4-FFF2-40B4-BE49-F238E27FC236}">
                <a16:creationId xmlns:a16="http://schemas.microsoft.com/office/drawing/2014/main" id="{3A5AAAAE-537C-44D7-BD15-3462279CFF50}"/>
              </a:ext>
            </a:extLst>
          </p:cNvPr>
          <p:cNvSpPr/>
          <p:nvPr/>
        </p:nvSpPr>
        <p:spPr>
          <a:xfrm>
            <a:off x="3771254" y="1433591"/>
            <a:ext cx="2676041" cy="1255363"/>
          </a:xfrm>
          <a:prstGeom prst="wedgeRectCallout">
            <a:avLst>
              <a:gd name="adj1" fmla="val -129566"/>
              <a:gd name="adj2" fmla="val 78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Number of following names</a:t>
            </a:r>
          </a:p>
        </p:txBody>
      </p:sp>
      <p:sp>
        <p:nvSpPr>
          <p:cNvPr id="6" name="Footer Placeholder 3">
            <a:extLst>
              <a:ext uri="{FF2B5EF4-FFF2-40B4-BE49-F238E27FC236}">
                <a16:creationId xmlns:a16="http://schemas.microsoft.com/office/drawing/2014/main" id="{FD8397E6-6E9E-438B-B6D8-D8858BB3D5D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9462607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514946-5E3D-4495-B0AD-737AA7011A5E}"/>
              </a:ext>
            </a:extLst>
          </p:cNvPr>
          <p:cNvSpPr/>
          <p:nvPr/>
        </p:nvSpPr>
        <p:spPr>
          <a:xfrm>
            <a:off x="2242087" y="2782613"/>
            <a:ext cx="5739538" cy="3046988"/>
          </a:xfrm>
          <a:prstGeom prst="rect">
            <a:avLst/>
          </a:prstGeom>
          <a:ln>
            <a:solidFill>
              <a:schemeClr val="tx1"/>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"names"</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"%NL;"</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a:t>
            </a:r>
            <a:r>
              <a:rPr lang="en-US" sz="1200">
                <a:solidFill>
                  <a:srgbClr val="F5844C"/>
                </a:solidFill>
                <a:highlight>
                  <a:srgbClr val="FFFF00"/>
                </a:highlight>
              </a:rPr>
              <a:t>name</a:t>
            </a:r>
            <a:r>
              <a:rPr lang="en-US" sz="1200">
                <a:solidFill>
                  <a:srgbClr val="FF8040"/>
                </a:solidFill>
                <a:highlight>
                  <a:srgbClr val="FFFF00"/>
                </a:highlight>
              </a:rPr>
              <a:t>=</a:t>
            </a:r>
            <a:r>
              <a:rPr lang="en-US" sz="1200">
                <a:solidFill>
                  <a:srgbClr val="993300"/>
                </a:solidFill>
                <a:highlight>
                  <a:srgbClr val="FFFF00"/>
                </a:highlight>
              </a:rPr>
              <a:t>"number-of-names"</a:t>
            </a:r>
            <a:r>
              <a:rPr lang="en-US" sz="1200">
                <a:solidFill>
                  <a:srgbClr val="F5844C"/>
                </a:solidFill>
                <a:highlight>
                  <a:srgbClr val="FFFF00"/>
                </a:highlight>
              </a:rPr>
              <a:t> </a:t>
            </a:r>
            <a:r>
              <a:rPr lang="en-US" sz="1200">
                <a:solidFill>
                  <a:srgbClr val="F5844C"/>
                </a:solidFill>
                <a:highlight>
                  <a:srgbClr val="FFFFFF"/>
                </a:highlight>
              </a:rPr>
              <a:t>type</a:t>
            </a:r>
            <a:r>
              <a:rPr lang="en-US" sz="1200">
                <a:solidFill>
                  <a:srgbClr val="FF8040"/>
                </a:solidFill>
                <a:highlight>
                  <a:srgbClr val="FFFFFF"/>
                </a:highlight>
              </a:rPr>
              <a:t>=</a:t>
            </a:r>
            <a:r>
              <a:rPr lang="en-US" sz="1200">
                <a:solidFill>
                  <a:srgbClr val="993300"/>
                </a:solidFill>
                <a:highlight>
                  <a:srgbClr val="FFFFFF"/>
                </a:highlight>
              </a:rPr>
              <a:t>"xs:integer"</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"entry"</a:t>
            </a:r>
            <a:r>
              <a:rPr lang="en-US" sz="1200">
                <a:solidFill>
                  <a:srgbClr val="F5844C"/>
                </a:solidFill>
                <a:highlight>
                  <a:srgbClr val="FFFFFF"/>
                </a:highlight>
              </a:rPr>
              <a:t> maxOccurs</a:t>
            </a:r>
            <a:r>
              <a:rPr lang="en-US" sz="1200">
                <a:solidFill>
                  <a:srgbClr val="FF8040"/>
                </a:solidFill>
                <a:highlight>
                  <a:srgbClr val="FFFFFF"/>
                </a:highlight>
              </a:rPr>
              <a:t>=</a:t>
            </a:r>
            <a:r>
              <a:rPr lang="en-US" sz="1200">
                <a:solidFill>
                  <a:srgbClr val="993300"/>
                </a:solidFill>
                <a:highlight>
                  <a:srgbClr val="FFFFFF"/>
                </a:highlight>
              </a:rPr>
              <a:t>"unbounded"</a:t>
            </a:r>
            <a:r>
              <a:rPr lang="en-US" sz="1200">
                <a:solidFill>
                  <a:srgbClr val="F5844C"/>
                </a:solidFill>
                <a:highlight>
                  <a:srgbClr val="FFFFFF"/>
                </a:highlight>
              </a:rPr>
              <a:t> </a:t>
            </a:r>
            <a:br>
              <a:rPr lang="en-US" sz="1200">
                <a:solidFill>
                  <a:srgbClr val="000000"/>
                </a:solidFill>
                <a:highlight>
                  <a:srgbClr val="FFFFFF"/>
                </a:highlight>
              </a:rPr>
            </a:br>
            <a:r>
              <a:rPr lang="en-US" sz="1200">
                <a:solidFill>
                  <a:srgbClr val="F5844C"/>
                </a:solidFill>
                <a:highlight>
                  <a:srgbClr val="FFFFFF"/>
                </a:highlight>
              </a:rPr>
              <a:t>                </a:t>
            </a:r>
            <a:r>
              <a:rPr lang="en-US" sz="1200">
                <a:solidFill>
                  <a:srgbClr val="F5844C"/>
                </a:solidFill>
                <a:highlight>
                  <a:srgbClr val="FFFF00"/>
                </a:highlight>
              </a:rPr>
              <a:t>dfdl:occursCount</a:t>
            </a:r>
            <a:r>
              <a:rPr lang="en-US" sz="1200">
                <a:solidFill>
                  <a:srgbClr val="FF8040"/>
                </a:solidFill>
                <a:highlight>
                  <a:srgbClr val="FFFF00"/>
                </a:highlight>
              </a:rPr>
              <a:t>=</a:t>
            </a:r>
            <a:r>
              <a:rPr lang="en-US" sz="1200">
                <a:solidFill>
                  <a:srgbClr val="993300"/>
                </a:solidFill>
                <a:highlight>
                  <a:srgbClr val="FFFF00"/>
                </a:highlight>
              </a:rPr>
              <a:t>"{ ../number-of-names }"</a:t>
            </a:r>
            <a:r>
              <a:rPr lang="en-US" sz="1200">
                <a:solidFill>
                  <a:srgbClr val="F5844C"/>
                </a:solidFill>
                <a:highlight>
                  <a:srgbClr val="FFFF00"/>
                </a:highlight>
              </a:rPr>
              <a:t> </a:t>
            </a:r>
            <a:r>
              <a:rPr lang="en-US" sz="1200">
                <a:solidFill>
                  <a:srgbClr val="F5844C"/>
                </a:solidFill>
                <a:highlight>
                  <a:srgbClr val="FFFFFF"/>
                </a:highlight>
              </a:rPr>
              <a:t>dfdl:occursCountKind</a:t>
            </a:r>
            <a:r>
              <a:rPr lang="en-US" sz="1200">
                <a:solidFill>
                  <a:srgbClr val="FF8040"/>
                </a:solidFill>
                <a:highlight>
                  <a:srgbClr val="FFFFFF"/>
                </a:highlight>
              </a:rPr>
              <a:t>=</a:t>
            </a:r>
            <a:r>
              <a:rPr lang="en-US" sz="1200">
                <a:solidFill>
                  <a:srgbClr val="993300"/>
                </a:solidFill>
                <a:highlight>
                  <a:srgbClr val="FFFFFF"/>
                </a:highlight>
              </a:rPr>
              <a:t>"expression"</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"name"</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"value"</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E3912A0F-C4CC-4963-AFD1-79AE6BB231B5}"/>
              </a:ext>
            </a:extLst>
          </p:cNvPr>
          <p:cNvSpPr/>
          <p:nvPr/>
        </p:nvSpPr>
        <p:spPr>
          <a:xfrm>
            <a:off x="4196556" y="115399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7" name="Arrow: Down 6">
            <a:extLst>
              <a:ext uri="{FF2B5EF4-FFF2-40B4-BE49-F238E27FC236}">
                <a16:creationId xmlns:a16="http://schemas.microsoft.com/office/drawing/2014/main" id="{75F85088-1EED-4030-B68E-DDC3DEEDB72A}"/>
              </a:ext>
            </a:extLst>
          </p:cNvPr>
          <p:cNvSpPr/>
          <p:nvPr/>
        </p:nvSpPr>
        <p:spPr>
          <a:xfrm flipV="1">
            <a:off x="4506523" y="2068399"/>
            <a:ext cx="340962" cy="71421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2EAB3CA-CDCE-427E-B0E1-F1803C02AF2B}"/>
              </a:ext>
            </a:extLst>
          </p:cNvPr>
          <p:cNvSpPr/>
          <p:nvPr/>
        </p:nvSpPr>
        <p:spPr>
          <a:xfrm>
            <a:off x="2088785" y="1487215"/>
            <a:ext cx="2107771" cy="3725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6002CF-D4B8-4A24-AE93-DB7FEC7F0416}"/>
              </a:ext>
            </a:extLst>
          </p:cNvPr>
          <p:cNvSpPr txBox="1"/>
          <p:nvPr/>
        </p:nvSpPr>
        <p:spPr>
          <a:xfrm>
            <a:off x="826836" y="763096"/>
            <a:ext cx="1261949" cy="1754326"/>
          </a:xfrm>
          <a:prstGeom prst="rect">
            <a:avLst/>
          </a:prstGeom>
          <a:noFill/>
          <a:ln>
            <a:solidFill>
              <a:schemeClr val="tx1"/>
            </a:solidFill>
          </a:ln>
        </p:spPr>
        <p:txBody>
          <a:bodyPr wrap="none" rtlCol="0">
            <a:spAutoFit/>
          </a:bodyPr>
          <a:lstStyle/>
          <a:p>
            <a:r>
              <a:rPr lang="en-US"/>
              <a:t>5</a:t>
            </a:r>
          </a:p>
          <a:p>
            <a:r>
              <a:rPr lang="en-US"/>
              <a:t>Name: Tom</a:t>
            </a:r>
          </a:p>
          <a:p>
            <a:r>
              <a:rPr lang="en-US"/>
              <a:t>Name: Bill</a:t>
            </a:r>
          </a:p>
          <a:p>
            <a:r>
              <a:rPr lang="en-US"/>
              <a:t>Name: Jill</a:t>
            </a:r>
          </a:p>
          <a:p>
            <a:r>
              <a:rPr lang="en-US"/>
              <a:t>Name: Sara</a:t>
            </a:r>
          </a:p>
          <a:p>
            <a:r>
              <a:rPr lang="en-US"/>
              <a:t>Name: Bob</a:t>
            </a:r>
          </a:p>
        </p:txBody>
      </p:sp>
      <p:sp>
        <p:nvSpPr>
          <p:cNvPr id="10" name="Arrow: Right 9">
            <a:extLst>
              <a:ext uri="{FF2B5EF4-FFF2-40B4-BE49-F238E27FC236}">
                <a16:creationId xmlns:a16="http://schemas.microsoft.com/office/drawing/2014/main" id="{5C37F3E1-F7AD-453B-B483-36317F61A861}"/>
              </a:ext>
            </a:extLst>
          </p:cNvPr>
          <p:cNvSpPr/>
          <p:nvPr/>
        </p:nvSpPr>
        <p:spPr>
          <a:xfrm>
            <a:off x="5110956" y="1487215"/>
            <a:ext cx="3147058" cy="3725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87005-6814-4A19-88CD-6D597111A307}"/>
              </a:ext>
            </a:extLst>
          </p:cNvPr>
          <p:cNvSpPr/>
          <p:nvPr/>
        </p:nvSpPr>
        <p:spPr>
          <a:xfrm>
            <a:off x="8258014" y="197290"/>
            <a:ext cx="2732868" cy="3985706"/>
          </a:xfrm>
          <a:prstGeom prst="rect">
            <a:avLst/>
          </a:prstGeom>
          <a:ln>
            <a:solidFill>
              <a:schemeClr val="tx1"/>
            </a:solidFill>
          </a:ln>
        </p:spPr>
        <p:txBody>
          <a:bodyPr wrap="square">
            <a:spAutoFit/>
          </a:bodyPr>
          <a:lstStyle/>
          <a:p>
            <a:r>
              <a:rPr lang="en-US" sz="1100">
                <a:solidFill>
                  <a:srgbClr val="000096"/>
                </a:solidFill>
                <a:highlight>
                  <a:srgbClr val="FFFFFF"/>
                </a:highlight>
              </a:rPr>
              <a:t>&lt;names&gt;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&lt;number-of-names&gt;</a:t>
            </a:r>
            <a:r>
              <a:rPr lang="en-US" sz="1100">
                <a:solidFill>
                  <a:srgbClr val="000000"/>
                </a:solidFill>
                <a:highlight>
                  <a:srgbClr val="FFFFFF"/>
                </a:highlight>
              </a:rPr>
              <a:t>5</a:t>
            </a:r>
            <a:r>
              <a:rPr lang="en-US" sz="1100">
                <a:solidFill>
                  <a:srgbClr val="000096"/>
                </a:solidFill>
                <a:highlight>
                  <a:srgbClr val="FFFFFF"/>
                </a:highlight>
              </a:rPr>
              <a:t>&lt;/number-of-names&gt;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&lt;name&gt;</a:t>
            </a:r>
            <a:r>
              <a:rPr lang="en-US" sz="1100">
                <a:solidFill>
                  <a:srgbClr val="000000"/>
                </a:solidFill>
                <a:highlight>
                  <a:srgbClr val="FFFFFF"/>
                </a:highlight>
              </a:rPr>
              <a:t>Name</a:t>
            </a:r>
            <a:r>
              <a:rPr lang="en-US" sz="1100">
                <a:solidFill>
                  <a:srgbClr val="000096"/>
                </a:solidFill>
                <a:highlight>
                  <a:srgbClr val="FFFFFF"/>
                </a:highlight>
              </a:rPr>
              <a:t>&lt;/name&gt;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&lt;value&gt;</a:t>
            </a:r>
            <a:r>
              <a:rPr lang="en-US" sz="1100">
                <a:solidFill>
                  <a:srgbClr val="000000"/>
                </a:solidFill>
                <a:highlight>
                  <a:srgbClr val="FFFFFF"/>
                </a:highlight>
              </a:rPr>
              <a:t> Tom</a:t>
            </a:r>
            <a:r>
              <a:rPr lang="en-US" sz="1100">
                <a:solidFill>
                  <a:srgbClr val="000096"/>
                </a:solidFill>
                <a:highlight>
                  <a:srgbClr val="FFFFFF"/>
                </a:highlight>
              </a:rPr>
              <a:t>&lt;/value&gt;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&lt;name&gt;</a:t>
            </a:r>
            <a:r>
              <a:rPr lang="en-US" sz="1100">
                <a:solidFill>
                  <a:srgbClr val="000000"/>
                </a:solidFill>
                <a:highlight>
                  <a:srgbClr val="FFFFFF"/>
                </a:highlight>
              </a:rPr>
              <a:t>Name</a:t>
            </a:r>
            <a:r>
              <a:rPr lang="en-US" sz="1100">
                <a:solidFill>
                  <a:srgbClr val="000096"/>
                </a:solidFill>
                <a:highlight>
                  <a:srgbClr val="FFFFFF"/>
                </a:highlight>
              </a:rPr>
              <a:t>&lt;/name&gt;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&lt;value&gt;</a:t>
            </a:r>
            <a:r>
              <a:rPr lang="en-US" sz="1100">
                <a:solidFill>
                  <a:srgbClr val="000000"/>
                </a:solidFill>
                <a:highlight>
                  <a:srgbClr val="FFFFFF"/>
                </a:highlight>
              </a:rPr>
              <a:t> Bill</a:t>
            </a:r>
            <a:r>
              <a:rPr lang="en-US" sz="1100">
                <a:solidFill>
                  <a:srgbClr val="000096"/>
                </a:solidFill>
                <a:highlight>
                  <a:srgbClr val="FFFFFF"/>
                </a:highlight>
              </a:rPr>
              <a:t>&lt;/value&gt;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&lt;name&gt;</a:t>
            </a:r>
            <a:r>
              <a:rPr lang="en-US" sz="1100">
                <a:solidFill>
                  <a:srgbClr val="000000"/>
                </a:solidFill>
                <a:highlight>
                  <a:srgbClr val="FFFFFF"/>
                </a:highlight>
              </a:rPr>
              <a:t>Name</a:t>
            </a:r>
            <a:r>
              <a:rPr lang="en-US" sz="1100">
                <a:solidFill>
                  <a:srgbClr val="000096"/>
                </a:solidFill>
                <a:highlight>
                  <a:srgbClr val="FFFFFF"/>
                </a:highlight>
              </a:rPr>
              <a:t>&lt;/name&gt;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&lt;value&gt;</a:t>
            </a:r>
            <a:r>
              <a:rPr lang="en-US" sz="1100">
                <a:solidFill>
                  <a:srgbClr val="000000"/>
                </a:solidFill>
                <a:highlight>
                  <a:srgbClr val="FFFFFF"/>
                </a:highlight>
              </a:rPr>
              <a:t> Jill</a:t>
            </a:r>
            <a:r>
              <a:rPr lang="en-US" sz="1100">
                <a:solidFill>
                  <a:srgbClr val="000096"/>
                </a:solidFill>
                <a:highlight>
                  <a:srgbClr val="FFFFFF"/>
                </a:highlight>
              </a:rPr>
              <a:t>&lt;/value&gt;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&lt;name&gt;</a:t>
            </a:r>
            <a:r>
              <a:rPr lang="en-US" sz="1100">
                <a:solidFill>
                  <a:srgbClr val="000000"/>
                </a:solidFill>
                <a:highlight>
                  <a:srgbClr val="FFFFFF"/>
                </a:highlight>
              </a:rPr>
              <a:t>Name</a:t>
            </a:r>
            <a:r>
              <a:rPr lang="en-US" sz="1100">
                <a:solidFill>
                  <a:srgbClr val="000096"/>
                </a:solidFill>
                <a:highlight>
                  <a:srgbClr val="FFFFFF"/>
                </a:highlight>
              </a:rPr>
              <a:t>&lt;/name&gt;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&lt;value&gt;</a:t>
            </a:r>
            <a:r>
              <a:rPr lang="en-US" sz="1100">
                <a:solidFill>
                  <a:srgbClr val="000000"/>
                </a:solidFill>
                <a:highlight>
                  <a:srgbClr val="FFFFFF"/>
                </a:highlight>
              </a:rPr>
              <a:t> Sara</a:t>
            </a:r>
            <a:r>
              <a:rPr lang="en-US" sz="1100">
                <a:solidFill>
                  <a:srgbClr val="000096"/>
                </a:solidFill>
                <a:highlight>
                  <a:srgbClr val="FFFFFF"/>
                </a:highlight>
              </a:rPr>
              <a:t>&lt;/value&gt;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&lt;name&gt;</a:t>
            </a:r>
            <a:r>
              <a:rPr lang="en-US" sz="1100">
                <a:solidFill>
                  <a:srgbClr val="000000"/>
                </a:solidFill>
                <a:highlight>
                  <a:srgbClr val="FFFFFF"/>
                </a:highlight>
              </a:rPr>
              <a:t>Name</a:t>
            </a:r>
            <a:r>
              <a:rPr lang="en-US" sz="1100">
                <a:solidFill>
                  <a:srgbClr val="000096"/>
                </a:solidFill>
                <a:highlight>
                  <a:srgbClr val="FFFFFF"/>
                </a:highlight>
              </a:rPr>
              <a:t>&lt;/name&gt;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&lt;value&gt;</a:t>
            </a:r>
            <a:r>
              <a:rPr lang="en-US" sz="1100">
                <a:solidFill>
                  <a:srgbClr val="000000"/>
                </a:solidFill>
                <a:highlight>
                  <a:srgbClr val="FFFFFF"/>
                </a:highlight>
              </a:rPr>
              <a:t> Bob</a:t>
            </a:r>
            <a:r>
              <a:rPr lang="en-US" sz="1100">
                <a:solidFill>
                  <a:srgbClr val="000096"/>
                </a:solidFill>
                <a:highlight>
                  <a:srgbClr val="FFFFFF"/>
                </a:highlight>
              </a:rPr>
              <a:t>&lt;/value&gt;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&lt;/entry&gt;</a:t>
            </a:r>
            <a:br>
              <a:rPr lang="en-US" sz="1100">
                <a:solidFill>
                  <a:srgbClr val="000000"/>
                </a:solidFill>
                <a:highlight>
                  <a:srgbClr val="FFFFFF"/>
                </a:highlight>
              </a:rPr>
            </a:br>
            <a:r>
              <a:rPr lang="en-US" sz="1100">
                <a:solidFill>
                  <a:srgbClr val="000096"/>
                </a:solidFill>
                <a:highlight>
                  <a:srgbClr val="FFFFFF"/>
                </a:highlight>
              </a:rPr>
              <a:t>&lt;/names&gt;</a:t>
            </a:r>
          </a:p>
        </p:txBody>
      </p:sp>
      <p:sp>
        <p:nvSpPr>
          <p:cNvPr id="12" name="TextBox 11">
            <a:extLst>
              <a:ext uri="{FF2B5EF4-FFF2-40B4-BE49-F238E27FC236}">
                <a16:creationId xmlns:a16="http://schemas.microsoft.com/office/drawing/2014/main" id="{F53A83EE-BC3E-4584-874E-471FE4CF4B3D}"/>
              </a:ext>
            </a:extLst>
          </p:cNvPr>
          <p:cNvSpPr txBox="1"/>
          <p:nvPr/>
        </p:nvSpPr>
        <p:spPr>
          <a:xfrm>
            <a:off x="2729447" y="5888268"/>
            <a:ext cx="3848618" cy="369332"/>
          </a:xfrm>
          <a:prstGeom prst="rect">
            <a:avLst/>
          </a:prstGeom>
          <a:noFill/>
        </p:spPr>
        <p:txBody>
          <a:bodyPr wrap="none" rtlCol="0">
            <a:spAutoFit/>
          </a:bodyPr>
          <a:lstStyle/>
          <a:p>
            <a:r>
              <a:rPr lang="en-US"/>
              <a:t>See examples/2-passes/names.dfdl.xsd</a:t>
            </a:r>
          </a:p>
        </p:txBody>
      </p:sp>
      <p:sp>
        <p:nvSpPr>
          <p:cNvPr id="13" name="Footer Placeholder 3">
            <a:extLst>
              <a:ext uri="{FF2B5EF4-FFF2-40B4-BE49-F238E27FC236}">
                <a16:creationId xmlns:a16="http://schemas.microsoft.com/office/drawing/2014/main" id="{8B25B795-D0EB-4BB8-A2F5-794241F28EC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3340376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763BF-5F4B-4900-983B-C77C8CC35811}"/>
              </a:ext>
            </a:extLst>
          </p:cNvPr>
          <p:cNvSpPr/>
          <p:nvPr/>
        </p:nvSpPr>
        <p:spPr>
          <a:xfrm>
            <a:off x="1614406" y="1166842"/>
            <a:ext cx="8963188" cy="4524315"/>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a:t>
            </a:r>
            <a:r>
              <a:rPr lang="en-US">
                <a:solidFill>
                  <a:srgbClr val="F5844C"/>
                </a:solidFill>
              </a:rPr>
              <a:t>name</a:t>
            </a:r>
            <a:r>
              <a:rPr lang="en-US">
                <a:solidFill>
                  <a:srgbClr val="FF8040"/>
                </a:solidFill>
              </a:rPr>
              <a:t>=</a:t>
            </a:r>
            <a:r>
              <a:rPr lang="en-US">
                <a:solidFill>
                  <a:srgbClr val="993300"/>
                </a:solidFill>
              </a:rPr>
              <a:t>"number-of-names"</a:t>
            </a:r>
            <a:r>
              <a:rPr lang="en-US">
                <a:solidFill>
                  <a:srgbClr val="F5844C"/>
                </a:solidFill>
              </a:rPr>
              <a:t> </a:t>
            </a:r>
            <a:r>
              <a:rPr lang="en-US">
                <a:solidFill>
                  <a:srgbClr val="F5844C"/>
                </a:solidFill>
                <a:highlight>
                  <a:srgbClr val="FFFFFF"/>
                </a:highlight>
              </a:rPr>
              <a:t>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"entry"</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a:t>
            </a:r>
            <a:r>
              <a:rPr lang="en-US">
                <a:solidFill>
                  <a:srgbClr val="F5844C"/>
                </a:solidFill>
              </a:rPr>
              <a:t>dfdl:occursCount</a:t>
            </a:r>
            <a:r>
              <a:rPr lang="en-US">
                <a:solidFill>
                  <a:srgbClr val="FF8040"/>
                </a:solidFill>
              </a:rPr>
              <a:t>=</a:t>
            </a:r>
            <a:r>
              <a:rPr lang="en-US">
                <a:solidFill>
                  <a:srgbClr val="993300"/>
                </a:solidFill>
              </a:rPr>
              <a:t>"{ ../number-of-names }"</a:t>
            </a:r>
            <a:r>
              <a:rPr lang="en-US">
                <a:solidFill>
                  <a:srgbClr val="F5844C"/>
                </a:solidFill>
              </a:rPr>
              <a:t> </a:t>
            </a:r>
            <a:r>
              <a:rPr lang="en-US">
                <a:solidFill>
                  <a:srgbClr val="F5844C"/>
                </a:solidFill>
                <a:highlight>
                  <a:srgbClr val="FFFFFF"/>
                </a:highlight>
              </a:rPr>
              <a:t>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Oval 2">
            <a:extLst>
              <a:ext uri="{FF2B5EF4-FFF2-40B4-BE49-F238E27FC236}">
                <a16:creationId xmlns:a16="http://schemas.microsoft.com/office/drawing/2014/main" id="{8D130118-81A9-4946-9927-43ECAAD78EC3}"/>
              </a:ext>
            </a:extLst>
          </p:cNvPr>
          <p:cNvSpPr/>
          <p:nvPr/>
        </p:nvSpPr>
        <p:spPr>
          <a:xfrm>
            <a:off x="4246536" y="2557221"/>
            <a:ext cx="2371240" cy="35429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A0EA1CD1-BFA5-4777-A0A6-E250432F9904}"/>
              </a:ext>
            </a:extLst>
          </p:cNvPr>
          <p:cNvCxnSpPr>
            <a:cxnSpLocks/>
          </p:cNvCxnSpPr>
          <p:nvPr/>
        </p:nvCxnSpPr>
        <p:spPr>
          <a:xfrm flipH="1" flipV="1">
            <a:off x="4959458" y="2231756"/>
            <a:ext cx="335253" cy="3254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ED1D11-6081-4546-9621-2F6BC2E8FE0B}"/>
              </a:ext>
            </a:extLst>
          </p:cNvPr>
          <p:cNvSpPr txBox="1"/>
          <p:nvPr/>
        </p:nvSpPr>
        <p:spPr>
          <a:xfrm>
            <a:off x="6617776" y="2828834"/>
            <a:ext cx="4934171" cy="1200329"/>
          </a:xfrm>
          <a:prstGeom prst="rect">
            <a:avLst/>
          </a:prstGeom>
          <a:solidFill>
            <a:srgbClr val="FFFF00"/>
          </a:solidFill>
        </p:spPr>
        <p:txBody>
          <a:bodyPr wrap="square" rtlCol="0">
            <a:spAutoFit/>
          </a:bodyPr>
          <a:lstStyle/>
          <a:p>
            <a:r>
              <a:rPr lang="en-US" sz="2400"/>
              <a:t>The expression references an element that comes earlier. That’s good! Backward references are allowed.</a:t>
            </a:r>
          </a:p>
        </p:txBody>
      </p:sp>
    </p:spTree>
    <p:extLst>
      <p:ext uri="{BB962C8B-B14F-4D97-AF65-F5344CB8AC3E}">
        <p14:creationId xmlns:p14="http://schemas.microsoft.com/office/powerpoint/2010/main" val="29220545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32FD-CA17-4AD1-B864-243E487BF003}"/>
              </a:ext>
            </a:extLst>
          </p:cNvPr>
          <p:cNvSpPr>
            <a:spLocks noGrp="1"/>
          </p:cNvSpPr>
          <p:nvPr>
            <p:ph type="title"/>
          </p:nvPr>
        </p:nvSpPr>
        <p:spPr/>
        <p:txBody>
          <a:bodyPr/>
          <a:lstStyle/>
          <a:p>
            <a:r>
              <a:rPr lang="en-US"/>
              <a:t>This input can also be parsed in 1 pass</a:t>
            </a:r>
          </a:p>
        </p:txBody>
      </p:sp>
      <p:sp>
        <p:nvSpPr>
          <p:cNvPr id="4" name="TextBox 3">
            <a:extLst>
              <a:ext uri="{FF2B5EF4-FFF2-40B4-BE49-F238E27FC236}">
                <a16:creationId xmlns:a16="http://schemas.microsoft.com/office/drawing/2014/main" id="{632F1844-26FF-45B6-9AF8-99612BF75534}"/>
              </a:ext>
            </a:extLst>
          </p:cNvPr>
          <p:cNvSpPr txBox="1"/>
          <p:nvPr/>
        </p:nvSpPr>
        <p:spPr>
          <a:xfrm>
            <a:off x="3053165" y="1906156"/>
            <a:ext cx="1617879" cy="2308324"/>
          </a:xfrm>
          <a:prstGeom prst="rect">
            <a:avLst/>
          </a:prstGeom>
          <a:noFill/>
          <a:ln>
            <a:solidFill>
              <a:schemeClr val="tx1"/>
            </a:solidFill>
          </a:ln>
        </p:spPr>
        <p:txBody>
          <a:bodyPr wrap="none" rtlCol="0">
            <a:spAutoFit/>
          </a:bodyPr>
          <a:lstStyle/>
          <a:p>
            <a:r>
              <a:rPr lang="en-US" sz="2400"/>
              <a:t>Name: Tom</a:t>
            </a:r>
          </a:p>
          <a:p>
            <a:r>
              <a:rPr lang="en-US" sz="2400"/>
              <a:t>Name: Bill</a:t>
            </a:r>
          </a:p>
          <a:p>
            <a:r>
              <a:rPr lang="en-US" sz="2400"/>
              <a:t>Name: Jill</a:t>
            </a:r>
          </a:p>
          <a:p>
            <a:r>
              <a:rPr lang="en-US" sz="2400"/>
              <a:t>Name: Sara</a:t>
            </a:r>
          </a:p>
          <a:p>
            <a:r>
              <a:rPr lang="en-US" sz="2400"/>
              <a:t>Name: Bob</a:t>
            </a:r>
          </a:p>
          <a:p>
            <a:r>
              <a:rPr lang="en-US" sz="2400"/>
              <a:t>5</a:t>
            </a:r>
          </a:p>
        </p:txBody>
      </p:sp>
      <p:sp>
        <p:nvSpPr>
          <p:cNvPr id="6" name="Footer Placeholder 3">
            <a:extLst>
              <a:ext uri="{FF2B5EF4-FFF2-40B4-BE49-F238E27FC236}">
                <a16:creationId xmlns:a16="http://schemas.microsoft.com/office/drawing/2014/main" id="{90C58608-C76F-448F-A4AF-8852F080353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6178239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32FD-CA17-4AD1-B864-243E487BF003}"/>
              </a:ext>
            </a:extLst>
          </p:cNvPr>
          <p:cNvSpPr>
            <a:spLocks noGrp="1"/>
          </p:cNvSpPr>
          <p:nvPr>
            <p:ph type="title"/>
          </p:nvPr>
        </p:nvSpPr>
        <p:spPr/>
        <p:txBody>
          <a:bodyPr/>
          <a:lstStyle/>
          <a:p>
            <a:r>
              <a:rPr lang="en-US"/>
              <a:t>Describe the input this way</a:t>
            </a:r>
          </a:p>
        </p:txBody>
      </p:sp>
      <p:sp>
        <p:nvSpPr>
          <p:cNvPr id="4" name="TextBox 3">
            <a:extLst>
              <a:ext uri="{FF2B5EF4-FFF2-40B4-BE49-F238E27FC236}">
                <a16:creationId xmlns:a16="http://schemas.microsoft.com/office/drawing/2014/main" id="{632F1844-26FF-45B6-9AF8-99612BF75534}"/>
              </a:ext>
            </a:extLst>
          </p:cNvPr>
          <p:cNvSpPr txBox="1"/>
          <p:nvPr/>
        </p:nvSpPr>
        <p:spPr>
          <a:xfrm>
            <a:off x="3053165" y="1906156"/>
            <a:ext cx="1617879" cy="2308324"/>
          </a:xfrm>
          <a:prstGeom prst="rect">
            <a:avLst/>
          </a:prstGeom>
          <a:noFill/>
          <a:ln>
            <a:solidFill>
              <a:schemeClr val="tx1"/>
            </a:solidFill>
          </a:ln>
        </p:spPr>
        <p:txBody>
          <a:bodyPr wrap="none" rtlCol="0">
            <a:spAutoFit/>
          </a:bodyPr>
          <a:lstStyle/>
          <a:p>
            <a:r>
              <a:rPr lang="en-US" sz="2400"/>
              <a:t>Name: Tom</a:t>
            </a:r>
          </a:p>
          <a:p>
            <a:r>
              <a:rPr lang="en-US" sz="2400"/>
              <a:t>Name: Bill</a:t>
            </a:r>
          </a:p>
          <a:p>
            <a:r>
              <a:rPr lang="en-US" sz="2400"/>
              <a:t>Name: Jill</a:t>
            </a:r>
          </a:p>
          <a:p>
            <a:r>
              <a:rPr lang="en-US" sz="2400"/>
              <a:t>Name: Sara</a:t>
            </a:r>
          </a:p>
          <a:p>
            <a:r>
              <a:rPr lang="en-US" sz="2400"/>
              <a:t>Name: Bob</a:t>
            </a:r>
          </a:p>
          <a:p>
            <a:r>
              <a:rPr lang="en-US" sz="2400"/>
              <a:t>5</a:t>
            </a:r>
          </a:p>
        </p:txBody>
      </p:sp>
      <p:sp>
        <p:nvSpPr>
          <p:cNvPr id="6" name="Right Brace 5">
            <a:extLst>
              <a:ext uri="{FF2B5EF4-FFF2-40B4-BE49-F238E27FC236}">
                <a16:creationId xmlns:a16="http://schemas.microsoft.com/office/drawing/2014/main" id="{22D0DC68-7411-42F4-837B-6964DC018692}"/>
              </a:ext>
            </a:extLst>
          </p:cNvPr>
          <p:cNvSpPr/>
          <p:nvPr/>
        </p:nvSpPr>
        <p:spPr>
          <a:xfrm>
            <a:off x="5036949" y="1906156"/>
            <a:ext cx="681926" cy="230832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CDC2DAD-5097-429E-820A-896FA484E591}"/>
              </a:ext>
            </a:extLst>
          </p:cNvPr>
          <p:cNvSpPr txBox="1"/>
          <p:nvPr/>
        </p:nvSpPr>
        <p:spPr>
          <a:xfrm>
            <a:off x="6096000" y="2541722"/>
            <a:ext cx="5757169" cy="1200329"/>
          </a:xfrm>
          <a:prstGeom prst="rect">
            <a:avLst/>
          </a:prstGeom>
          <a:noFill/>
        </p:spPr>
        <p:txBody>
          <a:bodyPr wrap="square" rtlCol="0">
            <a:spAutoFit/>
          </a:bodyPr>
          <a:lstStyle/>
          <a:p>
            <a:r>
              <a:rPr lang="en-US" sz="2400"/>
              <a:t>There is a sequence of rows, separated by newlines. For each row we have a </a:t>
            </a:r>
            <a:r>
              <a:rPr lang="en-US" sz="2400" u="sng"/>
              <a:t>choice</a:t>
            </a:r>
            <a:r>
              <a:rPr lang="en-US" sz="2400"/>
              <a:t> between label-colon-name and number.</a:t>
            </a:r>
          </a:p>
        </p:txBody>
      </p:sp>
      <p:sp>
        <p:nvSpPr>
          <p:cNvPr id="8" name="Footer Placeholder 3">
            <a:extLst>
              <a:ext uri="{FF2B5EF4-FFF2-40B4-BE49-F238E27FC236}">
                <a16:creationId xmlns:a16="http://schemas.microsoft.com/office/drawing/2014/main" id="{E8B6D561-5940-4BE8-97A3-98413D50E12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453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DA73-D944-4F86-B5D4-59B2666EFCB2}"/>
              </a:ext>
            </a:extLst>
          </p:cNvPr>
          <p:cNvSpPr>
            <a:spLocks noGrp="1"/>
          </p:cNvSpPr>
          <p:nvPr>
            <p:ph type="title"/>
          </p:nvPr>
        </p:nvSpPr>
        <p:spPr/>
        <p:txBody>
          <a:bodyPr/>
          <a:lstStyle/>
          <a:p>
            <a:r>
              <a:rPr lang="en-US"/>
              <a:t>Expand the XML Schema language</a:t>
            </a:r>
          </a:p>
        </p:txBody>
      </p:sp>
      <p:sp>
        <p:nvSpPr>
          <p:cNvPr id="3" name="Content Placeholder 2">
            <a:extLst>
              <a:ext uri="{FF2B5EF4-FFF2-40B4-BE49-F238E27FC236}">
                <a16:creationId xmlns:a16="http://schemas.microsoft.com/office/drawing/2014/main" id="{38E06132-2EDF-450C-8110-A8E02CFBABE4}"/>
              </a:ext>
            </a:extLst>
          </p:cNvPr>
          <p:cNvSpPr>
            <a:spLocks noGrp="1"/>
          </p:cNvSpPr>
          <p:nvPr>
            <p:ph idx="1"/>
          </p:nvPr>
        </p:nvSpPr>
        <p:spPr/>
        <p:txBody>
          <a:bodyPr/>
          <a:lstStyle/>
          <a:p>
            <a:pPr>
              <a:lnSpc>
                <a:spcPts val="3000"/>
              </a:lnSpc>
              <a:spcAft>
                <a:spcPts val="1200"/>
              </a:spcAft>
            </a:pPr>
            <a:r>
              <a:rPr lang="en-US"/>
              <a:t>XML Schema is a language for describing one data format </a:t>
            </a:r>
            <a:r>
              <a:rPr lang="en-US">
                <a:sym typeface="Wingdings" panose="05000000000000000000" pitchFamily="2" charset="2"/>
              </a:rPr>
              <a:t> the XML data format.</a:t>
            </a:r>
          </a:p>
          <a:p>
            <a:pPr>
              <a:lnSpc>
                <a:spcPts val="3000"/>
              </a:lnSpc>
              <a:spcAft>
                <a:spcPts val="1200"/>
              </a:spcAft>
            </a:pPr>
            <a:r>
              <a:rPr lang="en-US">
                <a:sym typeface="Wingdings" panose="05000000000000000000" pitchFamily="2" charset="2"/>
              </a:rPr>
              <a:t>When the DFDL working group began (circa 2000), they looked around and saw that XML Schema is a language for describing one data format. They noticed that XML Schema was designed to be expanded (via foreign attributes). So, they decided to use XML Schema as the starting point for a new data format description language. The working group expanded XML Schema such that the expanded language could describe any data format.</a:t>
            </a:r>
          </a:p>
          <a:p>
            <a:endParaRPr lang="en-US"/>
          </a:p>
        </p:txBody>
      </p:sp>
      <p:sp>
        <p:nvSpPr>
          <p:cNvPr id="4" name="Footer Placeholder 3">
            <a:extLst>
              <a:ext uri="{FF2B5EF4-FFF2-40B4-BE49-F238E27FC236}">
                <a16:creationId xmlns:a16="http://schemas.microsoft.com/office/drawing/2014/main" id="{C39ACF5F-A2CB-45F7-B9C8-C74FB572004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1708235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6ACCDA-1241-4592-BCAA-6A98BBD78966}"/>
              </a:ext>
            </a:extLst>
          </p:cNvPr>
          <p:cNvSpPr/>
          <p:nvPr/>
        </p:nvSpPr>
        <p:spPr>
          <a:xfrm>
            <a:off x="1901126" y="845319"/>
            <a:ext cx="7537450" cy="4801314"/>
          </a:xfrm>
          <a:prstGeom prst="rect">
            <a:avLst/>
          </a:prstGeom>
          <a:ln>
            <a:solidFill>
              <a:schemeClr val="bg1">
                <a:lumMod val="7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00"/>
                </a:highlight>
              </a:rPr>
              <a:t>=</a:t>
            </a:r>
            <a:r>
              <a:rPr lang="en-US">
                <a:solidFill>
                  <a:srgbClr val="993300"/>
                </a:solidFill>
                <a:highlight>
                  <a:srgbClr val="FFFF00"/>
                </a:highlight>
              </a:rPr>
              <a:t>"%NL;"</a:t>
            </a:r>
            <a:r>
              <a:rPr lang="en-US">
                <a:solidFill>
                  <a:srgbClr val="F5844C"/>
                </a:solidFill>
                <a:highlight>
                  <a:srgbClr val="FFFF00"/>
                </a:highlight>
              </a:rPr>
              <a:t> </a:t>
            </a:r>
            <a:r>
              <a:rPr lang="en-US">
                <a:solidFill>
                  <a:srgbClr val="F5844C"/>
                </a:solidFill>
                <a:highlight>
                  <a:srgbClr val="FFFFFF"/>
                </a:highlight>
              </a:rPr>
              <a:t>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a:t>
            </a:r>
            <a:r>
              <a:rPr lang="en-US">
                <a:solidFill>
                  <a:srgbClr val="F5844C"/>
                </a:solidFill>
                <a:highlight>
                  <a:srgbClr val="FFFF00"/>
                </a:highlight>
              </a:rPr>
              <a:t>name</a:t>
            </a:r>
            <a:r>
              <a:rPr lang="en-US">
                <a:solidFill>
                  <a:srgbClr val="FF8040"/>
                </a:solidFill>
                <a:highlight>
                  <a:srgbClr val="FFFF00"/>
                </a:highlight>
              </a:rPr>
              <a:t>=</a:t>
            </a:r>
            <a:r>
              <a:rPr lang="en-US">
                <a:solidFill>
                  <a:srgbClr val="993300"/>
                </a:solidFill>
                <a:highlight>
                  <a:srgbClr val="FFFF00"/>
                </a:highlight>
              </a:rPr>
              <a:t>"row"</a:t>
            </a:r>
            <a:r>
              <a:rPr lang="en-US">
                <a:solidFill>
                  <a:srgbClr val="F5844C"/>
                </a:solidFill>
                <a:highlight>
                  <a:srgbClr val="FFFF00"/>
                </a:highlight>
              </a:rPr>
              <a:t> maxOccurs</a:t>
            </a:r>
            <a:r>
              <a:rPr lang="en-US">
                <a:solidFill>
                  <a:srgbClr val="FF8040"/>
                </a:solidFill>
                <a:highlight>
                  <a:srgbClr val="FFFF00"/>
                </a:highlight>
              </a:rPr>
              <a:t>=</a:t>
            </a:r>
            <a:r>
              <a:rPr lang="en-US">
                <a:solidFill>
                  <a:srgbClr val="993300"/>
                </a:solidFill>
                <a:highlight>
                  <a:srgbClr val="FFFF00"/>
                </a:highlight>
              </a:rPr>
              <a:t>"unbounded"</a:t>
            </a:r>
            <a:r>
              <a:rPr lang="en-US">
                <a:solidFill>
                  <a:srgbClr val="000096"/>
                </a:solidFill>
                <a:highlight>
                  <a:srgbClr val="FFFF00"/>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&lt;xs:choice&gt;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"number-of-names"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&lt;/xs:choice&gt;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cxnSp>
        <p:nvCxnSpPr>
          <p:cNvPr id="8" name="Straight Arrow Connector 7">
            <a:extLst>
              <a:ext uri="{FF2B5EF4-FFF2-40B4-BE49-F238E27FC236}">
                <a16:creationId xmlns:a16="http://schemas.microsoft.com/office/drawing/2014/main" id="{D75B8CDD-F20B-4A39-ABDE-56276F8A435F}"/>
              </a:ext>
            </a:extLst>
          </p:cNvPr>
          <p:cNvCxnSpPr>
            <a:cxnSpLocks/>
          </p:cNvCxnSpPr>
          <p:nvPr/>
        </p:nvCxnSpPr>
        <p:spPr>
          <a:xfrm flipH="1">
            <a:off x="7749153" y="1859797"/>
            <a:ext cx="20147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26A527-EEDA-4DEB-8565-9F5B25D4E093}"/>
              </a:ext>
            </a:extLst>
          </p:cNvPr>
          <p:cNvSpPr txBox="1"/>
          <p:nvPr/>
        </p:nvSpPr>
        <p:spPr>
          <a:xfrm>
            <a:off x="9800092" y="1656687"/>
            <a:ext cx="1969372" cy="1463910"/>
          </a:xfrm>
          <a:prstGeom prst="rect">
            <a:avLst/>
          </a:prstGeom>
          <a:noFill/>
        </p:spPr>
        <p:txBody>
          <a:bodyPr wrap="square" rtlCol="0">
            <a:spAutoFit/>
          </a:bodyPr>
          <a:lstStyle/>
          <a:p>
            <a:r>
              <a:rPr lang="en-US"/>
              <a:t>An unbounded number of rows. The rows are separated by newlines.</a:t>
            </a:r>
          </a:p>
        </p:txBody>
      </p:sp>
      <p:sp>
        <p:nvSpPr>
          <p:cNvPr id="7" name="Footer Placeholder 3">
            <a:extLst>
              <a:ext uri="{FF2B5EF4-FFF2-40B4-BE49-F238E27FC236}">
                <a16:creationId xmlns:a16="http://schemas.microsoft.com/office/drawing/2014/main" id="{02514901-A34B-4C9A-8716-B6709325393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cxnSp>
        <p:nvCxnSpPr>
          <p:cNvPr id="3" name="Straight Connector 2">
            <a:extLst>
              <a:ext uri="{FF2B5EF4-FFF2-40B4-BE49-F238E27FC236}">
                <a16:creationId xmlns:a16="http://schemas.microsoft.com/office/drawing/2014/main" id="{E4A6A5FB-DC28-4BC1-8ABF-5274FDD78015}"/>
              </a:ext>
            </a:extLst>
          </p:cNvPr>
          <p:cNvCxnSpPr/>
          <p:nvPr/>
        </p:nvCxnSpPr>
        <p:spPr>
          <a:xfrm>
            <a:off x="10817817" y="2960176"/>
            <a:ext cx="95164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56C511-C433-445E-8158-E537D005B1A9}"/>
              </a:ext>
            </a:extLst>
          </p:cNvPr>
          <p:cNvCxnSpPr>
            <a:cxnSpLocks/>
          </p:cNvCxnSpPr>
          <p:nvPr/>
        </p:nvCxnSpPr>
        <p:spPr>
          <a:xfrm flipV="1">
            <a:off x="11769464" y="526942"/>
            <a:ext cx="0" cy="23557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A3EE7C-A3E9-4530-BD10-0734498673AB}"/>
              </a:ext>
            </a:extLst>
          </p:cNvPr>
          <p:cNvCxnSpPr>
            <a:cxnSpLocks/>
          </p:cNvCxnSpPr>
          <p:nvPr/>
        </p:nvCxnSpPr>
        <p:spPr>
          <a:xfrm flipH="1">
            <a:off x="5625885" y="526942"/>
            <a:ext cx="614357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12AD8D-A6CA-498D-981B-0132FE62ACCF}"/>
              </a:ext>
            </a:extLst>
          </p:cNvPr>
          <p:cNvCxnSpPr/>
          <p:nvPr/>
        </p:nvCxnSpPr>
        <p:spPr>
          <a:xfrm flipH="1">
            <a:off x="5424407" y="526942"/>
            <a:ext cx="201478" cy="9144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EE19149-25DA-4E4B-AC53-848B2C8A38E6}"/>
              </a:ext>
            </a:extLst>
          </p:cNvPr>
          <p:cNvSpPr txBox="1"/>
          <p:nvPr/>
        </p:nvSpPr>
        <p:spPr>
          <a:xfrm>
            <a:off x="1901126" y="5713092"/>
            <a:ext cx="5092548" cy="369332"/>
          </a:xfrm>
          <a:prstGeom prst="rect">
            <a:avLst/>
          </a:prstGeom>
          <a:noFill/>
        </p:spPr>
        <p:txBody>
          <a:bodyPr wrap="none" rtlCol="0">
            <a:spAutoFit/>
          </a:bodyPr>
          <a:lstStyle/>
          <a:p>
            <a:r>
              <a:rPr lang="en-US"/>
              <a:t>See examples/2-passes/names-using-choice.dfdl.xsd</a:t>
            </a:r>
          </a:p>
        </p:txBody>
      </p:sp>
    </p:spTree>
    <p:extLst>
      <p:ext uri="{BB962C8B-B14F-4D97-AF65-F5344CB8AC3E}">
        <p14:creationId xmlns:p14="http://schemas.microsoft.com/office/powerpoint/2010/main" val="102472634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6ACCDA-1241-4592-BCAA-6A98BBD78966}"/>
              </a:ext>
            </a:extLst>
          </p:cNvPr>
          <p:cNvSpPr/>
          <p:nvPr/>
        </p:nvSpPr>
        <p:spPr>
          <a:xfrm>
            <a:off x="1901126" y="845319"/>
            <a:ext cx="7537450" cy="4801314"/>
          </a:xfrm>
          <a:prstGeom prst="rect">
            <a:avLst/>
          </a:prstGeom>
          <a:ln>
            <a:solidFill>
              <a:schemeClr val="bg1">
                <a:lumMod val="7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00"/>
                </a:highlight>
              </a:rPr>
              <a:t>&lt;xs:choice&gt;</a:t>
            </a:r>
            <a:br>
              <a:rPr lang="en-US">
                <a:solidFill>
                  <a:srgbClr val="000000"/>
                </a:solidFill>
                <a:highlight>
                  <a:srgbClr val="FFFF00"/>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"number-of-names"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00"/>
                </a:highlight>
              </a:rPr>
              <a:t>&lt;/xs:choice&gt;</a:t>
            </a:r>
            <a:br>
              <a:rPr lang="en-US">
                <a:solidFill>
                  <a:srgbClr val="000000"/>
                </a:solidFill>
                <a:highlight>
                  <a:srgbClr val="FFFF00"/>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cxnSp>
        <p:nvCxnSpPr>
          <p:cNvPr id="8" name="Straight Arrow Connector 7">
            <a:extLst>
              <a:ext uri="{FF2B5EF4-FFF2-40B4-BE49-F238E27FC236}">
                <a16:creationId xmlns:a16="http://schemas.microsoft.com/office/drawing/2014/main" id="{D75B8CDD-F20B-4A39-ABDE-56276F8A435F}"/>
              </a:ext>
            </a:extLst>
          </p:cNvPr>
          <p:cNvCxnSpPr/>
          <p:nvPr/>
        </p:nvCxnSpPr>
        <p:spPr>
          <a:xfrm flipH="1">
            <a:off x="9136358" y="2626147"/>
            <a:ext cx="604435" cy="216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26A527-EEDA-4DEB-8565-9F5B25D4E093}"/>
              </a:ext>
            </a:extLst>
          </p:cNvPr>
          <p:cNvSpPr txBox="1"/>
          <p:nvPr/>
        </p:nvSpPr>
        <p:spPr>
          <a:xfrm>
            <a:off x="9764175" y="2348129"/>
            <a:ext cx="1969372" cy="1754326"/>
          </a:xfrm>
          <a:prstGeom prst="rect">
            <a:avLst/>
          </a:prstGeom>
          <a:noFill/>
        </p:spPr>
        <p:txBody>
          <a:bodyPr wrap="square" rtlCol="0">
            <a:spAutoFit/>
          </a:bodyPr>
          <a:lstStyle/>
          <a:p>
            <a:r>
              <a:rPr lang="en-US"/>
              <a:t>At each row we have a choice of a sequence of two strings separated by a colon, or a number.</a:t>
            </a:r>
          </a:p>
        </p:txBody>
      </p:sp>
      <p:sp>
        <p:nvSpPr>
          <p:cNvPr id="2" name="Rectangle 1">
            <a:extLst>
              <a:ext uri="{FF2B5EF4-FFF2-40B4-BE49-F238E27FC236}">
                <a16:creationId xmlns:a16="http://schemas.microsoft.com/office/drawing/2014/main" id="{09726FD7-891E-4DEE-B7F9-DB827CADECD5}"/>
              </a:ext>
            </a:extLst>
          </p:cNvPr>
          <p:cNvSpPr/>
          <p:nvPr/>
        </p:nvSpPr>
        <p:spPr>
          <a:xfrm>
            <a:off x="3192379" y="2550695"/>
            <a:ext cx="5967118" cy="1058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363B522-402B-44FD-8BEC-EF358BF1F748}"/>
              </a:ext>
            </a:extLst>
          </p:cNvPr>
          <p:cNvSpPr/>
          <p:nvPr/>
        </p:nvSpPr>
        <p:spPr>
          <a:xfrm>
            <a:off x="3192379" y="3609474"/>
            <a:ext cx="5967118" cy="320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229CC326-5D4F-4E1E-925D-C16E292DD5D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558460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514946-5E3D-4495-B0AD-737AA7011A5E}"/>
              </a:ext>
            </a:extLst>
          </p:cNvPr>
          <p:cNvSpPr/>
          <p:nvPr/>
        </p:nvSpPr>
        <p:spPr>
          <a:xfrm>
            <a:off x="2040611" y="3216560"/>
            <a:ext cx="5042114" cy="3323987"/>
          </a:xfrm>
          <a:prstGeom prst="rect">
            <a:avLst/>
          </a:prstGeom>
          <a:ln>
            <a:solidFill>
              <a:schemeClr val="tx1"/>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"names"</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"%NL;"</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"row"</a:t>
            </a:r>
            <a:r>
              <a:rPr lang="en-US" sz="1200">
                <a:solidFill>
                  <a:srgbClr val="F5844C"/>
                </a:solidFill>
                <a:highlight>
                  <a:srgbClr val="FFFFFF"/>
                </a:highlight>
              </a:rPr>
              <a:t> maxOccurs</a:t>
            </a:r>
            <a:r>
              <a:rPr lang="en-US" sz="1200">
                <a:solidFill>
                  <a:srgbClr val="FF8040"/>
                </a:solidFill>
                <a:highlight>
                  <a:srgbClr val="FFFFFF"/>
                </a:highlight>
              </a:rPr>
              <a:t>=</a:t>
            </a:r>
            <a:r>
              <a:rPr lang="en-US" sz="1200">
                <a:solidFill>
                  <a:srgbClr val="993300"/>
                </a:solidFill>
                <a:highlight>
                  <a:srgbClr val="FFFFFF"/>
                </a:highlight>
              </a:rPr>
              <a:t>"unbounded"</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"name"</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"value"</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"number-of-names"</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"xs:integer"</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E3912A0F-C4CC-4963-AFD1-79AE6BB231B5}"/>
              </a:ext>
            </a:extLst>
          </p:cNvPr>
          <p:cNvSpPr/>
          <p:nvPr/>
        </p:nvSpPr>
        <p:spPr>
          <a:xfrm>
            <a:off x="3995080" y="158794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7" name="Arrow: Down 6">
            <a:extLst>
              <a:ext uri="{FF2B5EF4-FFF2-40B4-BE49-F238E27FC236}">
                <a16:creationId xmlns:a16="http://schemas.microsoft.com/office/drawing/2014/main" id="{75F85088-1EED-4030-B68E-DDC3DEEDB72A}"/>
              </a:ext>
            </a:extLst>
          </p:cNvPr>
          <p:cNvSpPr/>
          <p:nvPr/>
        </p:nvSpPr>
        <p:spPr>
          <a:xfrm flipV="1">
            <a:off x="4305047" y="2502346"/>
            <a:ext cx="340962" cy="71421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2EAB3CA-CDCE-427E-B0E1-F1803C02AF2B}"/>
              </a:ext>
            </a:extLst>
          </p:cNvPr>
          <p:cNvSpPr/>
          <p:nvPr/>
        </p:nvSpPr>
        <p:spPr>
          <a:xfrm>
            <a:off x="1887309" y="1921162"/>
            <a:ext cx="2107771" cy="3725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6002CF-D4B8-4A24-AE93-DB7FEC7F0416}"/>
              </a:ext>
            </a:extLst>
          </p:cNvPr>
          <p:cNvSpPr txBox="1"/>
          <p:nvPr/>
        </p:nvSpPr>
        <p:spPr>
          <a:xfrm>
            <a:off x="625360" y="1197043"/>
            <a:ext cx="1261949" cy="1754326"/>
          </a:xfrm>
          <a:prstGeom prst="rect">
            <a:avLst/>
          </a:prstGeom>
          <a:noFill/>
          <a:ln>
            <a:solidFill>
              <a:schemeClr val="tx1"/>
            </a:solidFill>
          </a:ln>
        </p:spPr>
        <p:txBody>
          <a:bodyPr wrap="none" rtlCol="0">
            <a:spAutoFit/>
          </a:bodyPr>
          <a:lstStyle/>
          <a:p>
            <a:r>
              <a:rPr lang="en-US"/>
              <a:t>Name: Tom</a:t>
            </a:r>
          </a:p>
          <a:p>
            <a:r>
              <a:rPr lang="en-US"/>
              <a:t>Name: Bill</a:t>
            </a:r>
          </a:p>
          <a:p>
            <a:r>
              <a:rPr lang="en-US"/>
              <a:t>Name: Jill</a:t>
            </a:r>
          </a:p>
          <a:p>
            <a:r>
              <a:rPr lang="en-US"/>
              <a:t>Name: Sara</a:t>
            </a:r>
          </a:p>
          <a:p>
            <a:r>
              <a:rPr lang="en-US"/>
              <a:t>Name: Bob</a:t>
            </a:r>
          </a:p>
          <a:p>
            <a:r>
              <a:rPr lang="en-US"/>
              <a:t>5</a:t>
            </a:r>
          </a:p>
        </p:txBody>
      </p:sp>
      <p:sp>
        <p:nvSpPr>
          <p:cNvPr id="10" name="Arrow: Right 9">
            <a:extLst>
              <a:ext uri="{FF2B5EF4-FFF2-40B4-BE49-F238E27FC236}">
                <a16:creationId xmlns:a16="http://schemas.microsoft.com/office/drawing/2014/main" id="{5C37F3E1-F7AD-453B-B483-36317F61A861}"/>
              </a:ext>
            </a:extLst>
          </p:cNvPr>
          <p:cNvSpPr/>
          <p:nvPr/>
        </p:nvSpPr>
        <p:spPr>
          <a:xfrm>
            <a:off x="4909480" y="1921162"/>
            <a:ext cx="3147058" cy="3725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238D98-1002-4CE4-A084-61C100DD7186}"/>
              </a:ext>
            </a:extLst>
          </p:cNvPr>
          <p:cNvSpPr/>
          <p:nvPr/>
        </p:nvSpPr>
        <p:spPr>
          <a:xfrm>
            <a:off x="8087534" y="309219"/>
            <a:ext cx="3147058" cy="4893647"/>
          </a:xfrm>
          <a:prstGeom prst="rect">
            <a:avLst/>
          </a:prstGeom>
          <a:ln>
            <a:solidFill>
              <a:schemeClr val="tx1"/>
            </a:solidFill>
          </a:ln>
        </p:spPr>
        <p:txBody>
          <a:bodyPr wrap="square">
            <a:spAutoFit/>
          </a:bodyPr>
          <a:lstStyle/>
          <a:p>
            <a:r>
              <a:rPr lang="en-US" sz="1200">
                <a:solidFill>
                  <a:srgbClr val="000096"/>
                </a:solidFill>
                <a:highlight>
                  <a:srgbClr val="FFFFFF"/>
                </a:highlight>
              </a:rPr>
              <a:t>&lt;names&gt;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&lt;name&gt;</a:t>
            </a:r>
            <a:r>
              <a:rPr lang="en-US" sz="1200">
                <a:solidFill>
                  <a:srgbClr val="000000"/>
                </a:solidFill>
                <a:highlight>
                  <a:srgbClr val="FFFFFF"/>
                </a:highlight>
              </a:rPr>
              <a:t>Name</a:t>
            </a:r>
            <a:r>
              <a:rPr lang="en-US" sz="1200">
                <a:solidFill>
                  <a:srgbClr val="000096"/>
                </a:solidFill>
                <a:highlight>
                  <a:srgbClr val="FFFFFF"/>
                </a:highlight>
              </a:rPr>
              <a:t>&lt;/name&gt;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&lt;value&gt;</a:t>
            </a:r>
            <a:r>
              <a:rPr lang="en-US" sz="1200">
                <a:solidFill>
                  <a:srgbClr val="000000"/>
                </a:solidFill>
                <a:highlight>
                  <a:srgbClr val="FFFFFF"/>
                </a:highlight>
              </a:rPr>
              <a:t> Tom</a:t>
            </a:r>
            <a:r>
              <a:rPr lang="en-US" sz="1200">
                <a:solidFill>
                  <a:srgbClr val="000096"/>
                </a:solidFill>
                <a:highlight>
                  <a:srgbClr val="FFFFFF"/>
                </a:highlight>
              </a:rPr>
              <a:t>&lt;/value&gt;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&lt;name&gt;</a:t>
            </a:r>
            <a:r>
              <a:rPr lang="en-US" sz="1200">
                <a:solidFill>
                  <a:srgbClr val="000000"/>
                </a:solidFill>
                <a:highlight>
                  <a:srgbClr val="FFFFFF"/>
                </a:highlight>
              </a:rPr>
              <a:t>Name</a:t>
            </a:r>
            <a:r>
              <a:rPr lang="en-US" sz="1200">
                <a:solidFill>
                  <a:srgbClr val="000096"/>
                </a:solidFill>
                <a:highlight>
                  <a:srgbClr val="FFFFFF"/>
                </a:highlight>
              </a:rPr>
              <a:t>&lt;/name&gt;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&lt;value&gt;</a:t>
            </a:r>
            <a:r>
              <a:rPr lang="en-US" sz="1200">
                <a:solidFill>
                  <a:srgbClr val="000000"/>
                </a:solidFill>
                <a:highlight>
                  <a:srgbClr val="FFFFFF"/>
                </a:highlight>
              </a:rPr>
              <a:t> Bill</a:t>
            </a:r>
            <a:r>
              <a:rPr lang="en-US" sz="1200">
                <a:solidFill>
                  <a:srgbClr val="000096"/>
                </a:solidFill>
                <a:highlight>
                  <a:srgbClr val="FFFFFF"/>
                </a:highlight>
              </a:rPr>
              <a:t>&lt;/value&gt;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&lt;name&gt;</a:t>
            </a:r>
            <a:r>
              <a:rPr lang="en-US" sz="1200">
                <a:solidFill>
                  <a:srgbClr val="000000"/>
                </a:solidFill>
                <a:highlight>
                  <a:srgbClr val="FFFFFF"/>
                </a:highlight>
              </a:rPr>
              <a:t>Name</a:t>
            </a:r>
            <a:r>
              <a:rPr lang="en-US" sz="1200">
                <a:solidFill>
                  <a:srgbClr val="000096"/>
                </a:solidFill>
                <a:highlight>
                  <a:srgbClr val="FFFFFF"/>
                </a:highlight>
              </a:rPr>
              <a:t>&lt;/name&gt;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&lt;value&gt;</a:t>
            </a:r>
            <a:r>
              <a:rPr lang="en-US" sz="1200">
                <a:solidFill>
                  <a:srgbClr val="000000"/>
                </a:solidFill>
                <a:highlight>
                  <a:srgbClr val="FFFFFF"/>
                </a:highlight>
              </a:rPr>
              <a:t> Jill</a:t>
            </a:r>
            <a:r>
              <a:rPr lang="en-US" sz="1200">
                <a:solidFill>
                  <a:srgbClr val="000096"/>
                </a:solidFill>
                <a:highlight>
                  <a:srgbClr val="FFFFFF"/>
                </a:highlight>
              </a:rPr>
              <a:t>&lt;/value&gt;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&lt;name&gt;</a:t>
            </a:r>
            <a:r>
              <a:rPr lang="en-US" sz="1200">
                <a:solidFill>
                  <a:srgbClr val="000000"/>
                </a:solidFill>
                <a:highlight>
                  <a:srgbClr val="FFFFFF"/>
                </a:highlight>
              </a:rPr>
              <a:t>Name</a:t>
            </a:r>
            <a:r>
              <a:rPr lang="en-US" sz="1200">
                <a:solidFill>
                  <a:srgbClr val="000096"/>
                </a:solidFill>
                <a:highlight>
                  <a:srgbClr val="FFFFFF"/>
                </a:highlight>
              </a:rPr>
              <a:t>&lt;/name&gt;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&lt;value&gt;</a:t>
            </a:r>
            <a:r>
              <a:rPr lang="en-US" sz="1200">
                <a:solidFill>
                  <a:srgbClr val="000000"/>
                </a:solidFill>
                <a:highlight>
                  <a:srgbClr val="FFFFFF"/>
                </a:highlight>
              </a:rPr>
              <a:t> Sara</a:t>
            </a:r>
            <a:r>
              <a:rPr lang="en-US" sz="1200">
                <a:solidFill>
                  <a:srgbClr val="000096"/>
                </a:solidFill>
                <a:highlight>
                  <a:srgbClr val="FFFFFF"/>
                </a:highlight>
              </a:rPr>
              <a:t>&lt;/value&gt;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&lt;name&gt;</a:t>
            </a:r>
            <a:r>
              <a:rPr lang="en-US" sz="1200">
                <a:solidFill>
                  <a:srgbClr val="000000"/>
                </a:solidFill>
                <a:highlight>
                  <a:srgbClr val="FFFFFF"/>
                </a:highlight>
              </a:rPr>
              <a:t>Name</a:t>
            </a:r>
            <a:r>
              <a:rPr lang="en-US" sz="1200">
                <a:solidFill>
                  <a:srgbClr val="000096"/>
                </a:solidFill>
                <a:highlight>
                  <a:srgbClr val="FFFFFF"/>
                </a:highlight>
              </a:rPr>
              <a:t>&lt;/name&gt;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&lt;value&gt;</a:t>
            </a:r>
            <a:r>
              <a:rPr lang="en-US" sz="1200">
                <a:solidFill>
                  <a:srgbClr val="000000"/>
                </a:solidFill>
                <a:highlight>
                  <a:srgbClr val="FFFFFF"/>
                </a:highlight>
              </a:rPr>
              <a:t> Bob</a:t>
            </a:r>
            <a:r>
              <a:rPr lang="en-US" sz="1200">
                <a:solidFill>
                  <a:srgbClr val="000096"/>
                </a:solidFill>
                <a:highlight>
                  <a:srgbClr val="FFFFFF"/>
                </a:highlight>
              </a:rPr>
              <a:t>&lt;/value&gt;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&lt;number-of-names&gt;</a:t>
            </a:r>
            <a:r>
              <a:rPr lang="en-US" sz="1200">
                <a:solidFill>
                  <a:srgbClr val="000000"/>
                </a:solidFill>
                <a:highlight>
                  <a:srgbClr val="FFFFFF"/>
                </a:highlight>
              </a:rPr>
              <a:t>5</a:t>
            </a:r>
            <a:r>
              <a:rPr lang="en-US" sz="1200">
                <a:solidFill>
                  <a:srgbClr val="000096"/>
                </a:solidFill>
                <a:highlight>
                  <a:srgbClr val="FFFFFF"/>
                </a:highlight>
              </a:rPr>
              <a:t>&lt;/number-of-names&gt;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&lt;/row&gt;</a:t>
            </a:r>
            <a:br>
              <a:rPr lang="en-US" sz="1200">
                <a:solidFill>
                  <a:srgbClr val="000000"/>
                </a:solidFill>
                <a:highlight>
                  <a:srgbClr val="FFFFFF"/>
                </a:highlight>
              </a:rPr>
            </a:br>
            <a:r>
              <a:rPr lang="en-US" sz="1200">
                <a:solidFill>
                  <a:srgbClr val="000096"/>
                </a:solidFill>
                <a:highlight>
                  <a:srgbClr val="FFFFFF"/>
                </a:highlight>
              </a:rPr>
              <a:t>&lt;/names&gt;</a:t>
            </a:r>
          </a:p>
        </p:txBody>
      </p:sp>
      <p:sp>
        <p:nvSpPr>
          <p:cNvPr id="11" name="Footer Placeholder 3">
            <a:extLst>
              <a:ext uri="{FF2B5EF4-FFF2-40B4-BE49-F238E27FC236}">
                <a16:creationId xmlns:a16="http://schemas.microsoft.com/office/drawing/2014/main" id="{58159299-2031-46A3-AA1E-073CDC9665E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3440885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F04C57-A6E8-498B-BFC5-FCE15477B131}"/>
              </a:ext>
            </a:extLst>
          </p:cNvPr>
          <p:cNvSpPr/>
          <p:nvPr/>
        </p:nvSpPr>
        <p:spPr>
          <a:xfrm>
            <a:off x="1389682" y="1503207"/>
            <a:ext cx="7444352" cy="480131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&lt;xs:choice&gt;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"number-of-names"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&lt;/xs:choice&gt;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Title 2">
            <a:extLst>
              <a:ext uri="{FF2B5EF4-FFF2-40B4-BE49-F238E27FC236}">
                <a16:creationId xmlns:a16="http://schemas.microsoft.com/office/drawing/2014/main" id="{F32C57DE-32DA-47F8-969A-19DBFA7EFF0A}"/>
              </a:ext>
            </a:extLst>
          </p:cNvPr>
          <p:cNvSpPr>
            <a:spLocks noGrp="1"/>
          </p:cNvSpPr>
          <p:nvPr>
            <p:ph type="title"/>
          </p:nvPr>
        </p:nvSpPr>
        <p:spPr/>
        <p:txBody>
          <a:bodyPr/>
          <a:lstStyle/>
          <a:p>
            <a:r>
              <a:rPr lang="en-US"/>
              <a:t>However, the schema doesn’t check that the number of name/value pairs equals &lt;number-of-names&gt;</a:t>
            </a:r>
          </a:p>
        </p:txBody>
      </p:sp>
    </p:spTree>
    <p:extLst>
      <p:ext uri="{BB962C8B-B14F-4D97-AF65-F5344CB8AC3E}">
        <p14:creationId xmlns:p14="http://schemas.microsoft.com/office/powerpoint/2010/main" val="67316349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C3F4-7276-4434-8305-0133A201723E}"/>
              </a:ext>
            </a:extLst>
          </p:cNvPr>
          <p:cNvSpPr>
            <a:spLocks noGrp="1"/>
          </p:cNvSpPr>
          <p:nvPr>
            <p:ph type="title"/>
          </p:nvPr>
        </p:nvSpPr>
        <p:spPr/>
        <p:txBody>
          <a:bodyPr/>
          <a:lstStyle/>
          <a:p>
            <a:r>
              <a:rPr lang="en-US"/>
              <a:t>Use two passes</a:t>
            </a:r>
          </a:p>
        </p:txBody>
      </p:sp>
      <p:sp>
        <p:nvSpPr>
          <p:cNvPr id="4" name="Rectangle 3">
            <a:extLst>
              <a:ext uri="{FF2B5EF4-FFF2-40B4-BE49-F238E27FC236}">
                <a16:creationId xmlns:a16="http://schemas.microsoft.com/office/drawing/2014/main" id="{93F910C8-A0BA-4BC8-845F-412FB0A262C0}"/>
              </a:ext>
            </a:extLst>
          </p:cNvPr>
          <p:cNvSpPr/>
          <p:nvPr/>
        </p:nvSpPr>
        <p:spPr>
          <a:xfrm>
            <a:off x="3158170" y="198765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5" name="TextBox 4">
            <a:extLst>
              <a:ext uri="{FF2B5EF4-FFF2-40B4-BE49-F238E27FC236}">
                <a16:creationId xmlns:a16="http://schemas.microsoft.com/office/drawing/2014/main" id="{A6B203A0-7F4B-401A-88E0-13C308FC78EE}"/>
              </a:ext>
            </a:extLst>
          </p:cNvPr>
          <p:cNvSpPr txBox="1"/>
          <p:nvPr/>
        </p:nvSpPr>
        <p:spPr>
          <a:xfrm>
            <a:off x="826837" y="1569002"/>
            <a:ext cx="1261949" cy="1754326"/>
          </a:xfrm>
          <a:prstGeom prst="rect">
            <a:avLst/>
          </a:prstGeom>
          <a:noFill/>
          <a:ln>
            <a:solidFill>
              <a:schemeClr val="tx1"/>
            </a:solidFill>
          </a:ln>
        </p:spPr>
        <p:txBody>
          <a:bodyPr wrap="none" rtlCol="0">
            <a:spAutoFit/>
          </a:bodyPr>
          <a:lstStyle/>
          <a:p>
            <a:r>
              <a:rPr lang="en-US"/>
              <a:t>Name: Tom</a:t>
            </a:r>
          </a:p>
          <a:p>
            <a:r>
              <a:rPr lang="en-US"/>
              <a:t>Name: Bill</a:t>
            </a:r>
          </a:p>
          <a:p>
            <a:r>
              <a:rPr lang="en-US"/>
              <a:t>Name: Jill</a:t>
            </a:r>
          </a:p>
          <a:p>
            <a:r>
              <a:rPr lang="en-US"/>
              <a:t>Name: Sara</a:t>
            </a:r>
          </a:p>
          <a:p>
            <a:r>
              <a:rPr lang="en-US"/>
              <a:t>Name: Bob</a:t>
            </a:r>
          </a:p>
          <a:p>
            <a:r>
              <a:rPr lang="en-US"/>
              <a:t>5</a:t>
            </a:r>
          </a:p>
        </p:txBody>
      </p:sp>
      <p:cxnSp>
        <p:nvCxnSpPr>
          <p:cNvPr id="7" name="Straight Arrow Connector 6">
            <a:extLst>
              <a:ext uri="{FF2B5EF4-FFF2-40B4-BE49-F238E27FC236}">
                <a16:creationId xmlns:a16="http://schemas.microsoft.com/office/drawing/2014/main" id="{8C1AA018-9712-469F-9DB9-A9C6AD7DE86C}"/>
              </a:ext>
            </a:extLst>
          </p:cNvPr>
          <p:cNvCxnSpPr>
            <a:stCxn id="5" idx="3"/>
            <a:endCxn id="4" idx="1"/>
          </p:cNvCxnSpPr>
          <p:nvPr/>
        </p:nvCxnSpPr>
        <p:spPr>
          <a:xfrm flipV="1">
            <a:off x="2088786" y="2444857"/>
            <a:ext cx="1069384" cy="1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B0E10A-98C1-47D5-9D71-E1801ADC63D6}"/>
              </a:ext>
            </a:extLst>
          </p:cNvPr>
          <p:cNvSpPr txBox="1"/>
          <p:nvPr/>
        </p:nvSpPr>
        <p:spPr>
          <a:xfrm>
            <a:off x="2830187" y="3712244"/>
            <a:ext cx="1570366" cy="369332"/>
          </a:xfrm>
          <a:prstGeom prst="rect">
            <a:avLst/>
          </a:prstGeom>
          <a:noFill/>
          <a:ln>
            <a:solidFill>
              <a:schemeClr val="tx1"/>
            </a:solidFill>
          </a:ln>
        </p:spPr>
        <p:txBody>
          <a:bodyPr wrap="none" rtlCol="0">
            <a:spAutoFit/>
          </a:bodyPr>
          <a:lstStyle/>
          <a:p>
            <a:r>
              <a:rPr lang="en-US"/>
              <a:t>pass-1.dfdl.xsd</a:t>
            </a:r>
          </a:p>
        </p:txBody>
      </p:sp>
      <p:cxnSp>
        <p:nvCxnSpPr>
          <p:cNvPr id="10" name="Straight Arrow Connector 9">
            <a:extLst>
              <a:ext uri="{FF2B5EF4-FFF2-40B4-BE49-F238E27FC236}">
                <a16:creationId xmlns:a16="http://schemas.microsoft.com/office/drawing/2014/main" id="{0CD293F0-9700-4C28-9B84-CBF15CADE3F2}"/>
              </a:ext>
            </a:extLst>
          </p:cNvPr>
          <p:cNvCxnSpPr>
            <a:stCxn id="8" idx="0"/>
            <a:endCxn id="4" idx="2"/>
          </p:cNvCxnSpPr>
          <p:nvPr/>
        </p:nvCxnSpPr>
        <p:spPr>
          <a:xfrm flipV="1">
            <a:off x="3615370" y="2902057"/>
            <a:ext cx="0" cy="810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A757CF3-5404-4716-85CA-DD69ABCC5C4F}"/>
              </a:ext>
            </a:extLst>
          </p:cNvPr>
          <p:cNvSpPr/>
          <p:nvPr/>
        </p:nvSpPr>
        <p:spPr>
          <a:xfrm>
            <a:off x="5141954" y="1987657"/>
            <a:ext cx="4666791" cy="923330"/>
          </a:xfrm>
          <a:prstGeom prst="rect">
            <a:avLst/>
          </a:prstGeom>
          <a:ln>
            <a:solidFill>
              <a:schemeClr val="tx1"/>
            </a:solidFill>
          </a:ln>
        </p:spPr>
        <p:txBody>
          <a:bodyPr wrap="square">
            <a:spAutoFit/>
          </a:bodyPr>
          <a:lstStyle/>
          <a:p>
            <a:r>
              <a:rPr lang="en-US">
                <a:solidFill>
                  <a:srgbClr val="000096"/>
                </a:solidFill>
                <a:highlight>
                  <a:srgbClr val="FFFFFF"/>
                </a:highlight>
              </a:rPr>
              <a:t>&lt;names&gt;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&lt;number-of-names&gt;</a:t>
            </a:r>
            <a:r>
              <a:rPr lang="en-US">
                <a:solidFill>
                  <a:srgbClr val="000000"/>
                </a:solidFill>
                <a:highlight>
                  <a:srgbClr val="FFFFFF"/>
                </a:highlight>
              </a:rPr>
              <a:t>5</a:t>
            </a:r>
            <a:r>
              <a:rPr lang="en-US">
                <a:solidFill>
                  <a:srgbClr val="000096"/>
                </a:solidFill>
                <a:highlight>
                  <a:srgbClr val="FFFFFF"/>
                </a:highlight>
              </a:rPr>
              <a:t>&lt;/number-of-names&gt;</a:t>
            </a:r>
            <a:br>
              <a:rPr lang="en-US">
                <a:solidFill>
                  <a:srgbClr val="000000"/>
                </a:solidFill>
                <a:highlight>
                  <a:srgbClr val="FFFFFF"/>
                </a:highlight>
              </a:rPr>
            </a:br>
            <a:r>
              <a:rPr lang="en-US">
                <a:solidFill>
                  <a:srgbClr val="000096"/>
                </a:solidFill>
                <a:highlight>
                  <a:srgbClr val="FFFFFF"/>
                </a:highlight>
              </a:rPr>
              <a:t>&lt;/names&gt;</a:t>
            </a:r>
          </a:p>
        </p:txBody>
      </p:sp>
      <p:cxnSp>
        <p:nvCxnSpPr>
          <p:cNvPr id="12" name="Straight Arrow Connector 11">
            <a:extLst>
              <a:ext uri="{FF2B5EF4-FFF2-40B4-BE49-F238E27FC236}">
                <a16:creationId xmlns:a16="http://schemas.microsoft.com/office/drawing/2014/main" id="{42EEE8AF-B281-4162-AB4F-D33D3A65AD8B}"/>
              </a:ext>
            </a:extLst>
          </p:cNvPr>
          <p:cNvCxnSpPr/>
          <p:nvPr/>
        </p:nvCxnSpPr>
        <p:spPr>
          <a:xfrm flipV="1">
            <a:off x="4072570" y="2443549"/>
            <a:ext cx="1069384" cy="1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81ECA2C-60B6-43F9-8805-D7EFB721D050}"/>
              </a:ext>
            </a:extLst>
          </p:cNvPr>
          <p:cNvSpPr txBox="1"/>
          <p:nvPr/>
        </p:nvSpPr>
        <p:spPr>
          <a:xfrm>
            <a:off x="5703377" y="3580108"/>
            <a:ext cx="4105368" cy="1200329"/>
          </a:xfrm>
          <a:prstGeom prst="rect">
            <a:avLst/>
          </a:prstGeom>
          <a:solidFill>
            <a:srgbClr val="FFFF00"/>
          </a:solidFill>
        </p:spPr>
        <p:txBody>
          <a:bodyPr wrap="square" rtlCol="0">
            <a:spAutoFit/>
          </a:bodyPr>
          <a:lstStyle/>
          <a:p>
            <a:r>
              <a:rPr lang="en-US" sz="2400"/>
              <a:t>Design the pass 1 DFDL schema to just output the number; discard the names.</a:t>
            </a:r>
          </a:p>
        </p:txBody>
      </p:sp>
      <p:sp>
        <p:nvSpPr>
          <p:cNvPr id="13" name="Footer Placeholder 3">
            <a:extLst>
              <a:ext uri="{FF2B5EF4-FFF2-40B4-BE49-F238E27FC236}">
                <a16:creationId xmlns:a16="http://schemas.microsoft.com/office/drawing/2014/main" id="{AEA395FF-E120-44F1-A42E-9BFB2BEF74AC}"/>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5878591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5DD1FE-B4EE-4748-9068-652D3485F047}"/>
              </a:ext>
            </a:extLst>
          </p:cNvPr>
          <p:cNvSpPr>
            <a:spLocks noGrp="1"/>
          </p:cNvSpPr>
          <p:nvPr>
            <p:ph type="title"/>
          </p:nvPr>
        </p:nvSpPr>
        <p:spPr/>
        <p:txBody>
          <a:bodyPr/>
          <a:lstStyle/>
          <a:p>
            <a:r>
              <a:rPr lang="en-US"/>
              <a:t>Here is the pass 1 DFDL Schema</a:t>
            </a:r>
          </a:p>
        </p:txBody>
      </p:sp>
      <p:sp>
        <p:nvSpPr>
          <p:cNvPr id="4" name="Footer Placeholder 3">
            <a:extLst>
              <a:ext uri="{FF2B5EF4-FFF2-40B4-BE49-F238E27FC236}">
                <a16:creationId xmlns:a16="http://schemas.microsoft.com/office/drawing/2014/main" id="{504E1B2D-FA3C-421F-A7D3-0E4E9DBB394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15ACEF6E-FA29-4829-BC64-B18AE968CA07}"/>
              </a:ext>
            </a:extLst>
          </p:cNvPr>
          <p:cNvSpPr/>
          <p:nvPr/>
        </p:nvSpPr>
        <p:spPr>
          <a:xfrm>
            <a:off x="2957728" y="1491626"/>
            <a:ext cx="7764380" cy="4524315"/>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"hidden-entry-group"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"number-of-names"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"hidden-entry-group"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"ignore"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"[\x00-\x7F]+?(?=[0-9]+)"</a:t>
            </a:r>
            <a:br>
              <a:rPr lang="en-US">
                <a:solidFill>
                  <a:srgbClr val="000000"/>
                </a:solidFill>
                <a:highlight>
                  <a:srgbClr val="FFFFFF"/>
                </a:highlight>
              </a:rPr>
            </a:b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10" name="Left Brace 9">
            <a:extLst>
              <a:ext uri="{FF2B5EF4-FFF2-40B4-BE49-F238E27FC236}">
                <a16:creationId xmlns:a16="http://schemas.microsoft.com/office/drawing/2014/main" id="{BF99CABC-D2D4-4986-AB2D-470F8F858D6D}"/>
              </a:ext>
            </a:extLst>
          </p:cNvPr>
          <p:cNvSpPr/>
          <p:nvPr/>
        </p:nvSpPr>
        <p:spPr>
          <a:xfrm>
            <a:off x="2433233" y="3998563"/>
            <a:ext cx="278970" cy="201737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438D2B1-C262-4B5B-85D3-F1A3B85FF056}"/>
              </a:ext>
            </a:extLst>
          </p:cNvPr>
          <p:cNvSpPr txBox="1"/>
          <p:nvPr/>
        </p:nvSpPr>
        <p:spPr>
          <a:xfrm>
            <a:off x="895418" y="4386019"/>
            <a:ext cx="1537816" cy="923330"/>
          </a:xfrm>
          <a:prstGeom prst="rect">
            <a:avLst/>
          </a:prstGeom>
          <a:noFill/>
        </p:spPr>
        <p:txBody>
          <a:bodyPr wrap="square" rtlCol="0">
            <a:spAutoFit/>
          </a:bodyPr>
          <a:lstStyle/>
          <a:p>
            <a:r>
              <a:rPr lang="en-US"/>
              <a:t>Discard the name/value pairs</a:t>
            </a:r>
          </a:p>
        </p:txBody>
      </p:sp>
      <p:sp>
        <p:nvSpPr>
          <p:cNvPr id="9" name="TextBox 8">
            <a:extLst>
              <a:ext uri="{FF2B5EF4-FFF2-40B4-BE49-F238E27FC236}">
                <a16:creationId xmlns:a16="http://schemas.microsoft.com/office/drawing/2014/main" id="{8BC49A8F-22D1-4FB4-9456-7AA466914DCB}"/>
              </a:ext>
            </a:extLst>
          </p:cNvPr>
          <p:cNvSpPr txBox="1"/>
          <p:nvPr/>
        </p:nvSpPr>
        <p:spPr>
          <a:xfrm>
            <a:off x="667727" y="2573574"/>
            <a:ext cx="1904991" cy="646331"/>
          </a:xfrm>
          <a:prstGeom prst="rect">
            <a:avLst/>
          </a:prstGeom>
          <a:noFill/>
        </p:spPr>
        <p:txBody>
          <a:bodyPr wrap="square" rtlCol="0">
            <a:spAutoFit/>
          </a:bodyPr>
          <a:lstStyle/>
          <a:p>
            <a:r>
              <a:rPr lang="en-US"/>
              <a:t>Output the number of names</a:t>
            </a:r>
          </a:p>
        </p:txBody>
      </p:sp>
      <p:cxnSp>
        <p:nvCxnSpPr>
          <p:cNvPr id="3" name="Straight Arrow Connector 2">
            <a:extLst>
              <a:ext uri="{FF2B5EF4-FFF2-40B4-BE49-F238E27FC236}">
                <a16:creationId xmlns:a16="http://schemas.microsoft.com/office/drawing/2014/main" id="{D34011BA-F8BC-4A37-A0F5-7E33FDEA1839}"/>
              </a:ext>
            </a:extLst>
          </p:cNvPr>
          <p:cNvCxnSpPr/>
          <p:nvPr/>
        </p:nvCxnSpPr>
        <p:spPr>
          <a:xfrm>
            <a:off x="1882470" y="2785955"/>
            <a:ext cx="1713137"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2BB2811-F0A8-4824-ACC5-51ED2F948C78}"/>
              </a:ext>
            </a:extLst>
          </p:cNvPr>
          <p:cNvSpPr txBox="1"/>
          <p:nvPr/>
        </p:nvSpPr>
        <p:spPr>
          <a:xfrm>
            <a:off x="3404052" y="6122908"/>
            <a:ext cx="3826176" cy="369332"/>
          </a:xfrm>
          <a:prstGeom prst="rect">
            <a:avLst/>
          </a:prstGeom>
          <a:noFill/>
        </p:spPr>
        <p:txBody>
          <a:bodyPr wrap="none" rtlCol="0">
            <a:spAutoFit/>
          </a:bodyPr>
          <a:lstStyle/>
          <a:p>
            <a:r>
              <a:rPr lang="en-US"/>
              <a:t>See examples/2-passes/pass-1.dfdl.xsd</a:t>
            </a:r>
          </a:p>
        </p:txBody>
      </p:sp>
    </p:spTree>
    <p:extLst>
      <p:ext uri="{BB962C8B-B14F-4D97-AF65-F5344CB8AC3E}">
        <p14:creationId xmlns:p14="http://schemas.microsoft.com/office/powerpoint/2010/main" val="34702187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757CF3-5404-4716-85CA-DD69ABCC5C4F}"/>
              </a:ext>
            </a:extLst>
          </p:cNvPr>
          <p:cNvSpPr/>
          <p:nvPr/>
        </p:nvSpPr>
        <p:spPr>
          <a:xfrm>
            <a:off x="4537520" y="716796"/>
            <a:ext cx="4666791" cy="923330"/>
          </a:xfrm>
          <a:prstGeom prst="rect">
            <a:avLst/>
          </a:prstGeom>
          <a:ln>
            <a:solidFill>
              <a:schemeClr val="tx1"/>
            </a:solidFill>
          </a:ln>
        </p:spPr>
        <p:txBody>
          <a:bodyPr wrap="square">
            <a:spAutoFit/>
          </a:bodyPr>
          <a:lstStyle/>
          <a:p>
            <a:r>
              <a:rPr lang="en-US">
                <a:solidFill>
                  <a:srgbClr val="000096"/>
                </a:solidFill>
                <a:highlight>
                  <a:srgbClr val="FFFFFF"/>
                </a:highlight>
              </a:rPr>
              <a:t>&lt;names&gt;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&lt;number-of-names&gt;</a:t>
            </a:r>
            <a:r>
              <a:rPr lang="en-US">
                <a:solidFill>
                  <a:srgbClr val="000000"/>
                </a:solidFill>
                <a:highlight>
                  <a:srgbClr val="FFFFFF"/>
                </a:highlight>
              </a:rPr>
              <a:t>5</a:t>
            </a:r>
            <a:r>
              <a:rPr lang="en-US">
                <a:solidFill>
                  <a:srgbClr val="000096"/>
                </a:solidFill>
                <a:highlight>
                  <a:srgbClr val="FFFFFF"/>
                </a:highlight>
              </a:rPr>
              <a:t>&lt;/number-of-names&gt;</a:t>
            </a:r>
            <a:br>
              <a:rPr lang="en-US">
                <a:solidFill>
                  <a:srgbClr val="000000"/>
                </a:solidFill>
                <a:highlight>
                  <a:srgbClr val="FFFFFF"/>
                </a:highlight>
              </a:rPr>
            </a:br>
            <a:r>
              <a:rPr lang="en-US">
                <a:solidFill>
                  <a:srgbClr val="000096"/>
                </a:solidFill>
                <a:highlight>
                  <a:srgbClr val="FFFFFF"/>
                </a:highlight>
              </a:rPr>
              <a:t>&lt;/names&gt;</a:t>
            </a:r>
          </a:p>
        </p:txBody>
      </p:sp>
      <p:cxnSp>
        <p:nvCxnSpPr>
          <p:cNvPr id="15" name="Straight Arrow Connector 14">
            <a:extLst>
              <a:ext uri="{FF2B5EF4-FFF2-40B4-BE49-F238E27FC236}">
                <a16:creationId xmlns:a16="http://schemas.microsoft.com/office/drawing/2014/main" id="{2DC68753-E398-474B-8663-3987D9C2DB5D}"/>
              </a:ext>
            </a:extLst>
          </p:cNvPr>
          <p:cNvCxnSpPr>
            <a:cxnSpLocks/>
            <a:stCxn id="11" idx="2"/>
          </p:cNvCxnSpPr>
          <p:nvPr/>
        </p:nvCxnSpPr>
        <p:spPr>
          <a:xfrm flipH="1">
            <a:off x="6865814" y="1640126"/>
            <a:ext cx="0" cy="871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5897D3F-1576-4B51-A97C-68D6388E1169}"/>
              </a:ext>
            </a:extLst>
          </p:cNvPr>
          <p:cNvSpPr/>
          <p:nvPr/>
        </p:nvSpPr>
        <p:spPr>
          <a:xfrm>
            <a:off x="8522948" y="2645804"/>
            <a:ext cx="2725787" cy="646331"/>
          </a:xfrm>
          <a:prstGeom prst="rect">
            <a:avLst/>
          </a:prstGeom>
          <a:ln>
            <a:solidFill>
              <a:schemeClr val="tx1"/>
            </a:solidFill>
          </a:ln>
        </p:spPr>
        <p:txBody>
          <a:bodyPr wrap="square">
            <a:spAutoFit/>
          </a:bodyPr>
          <a:lstStyle/>
          <a:p>
            <a:r>
              <a:rPr lang="en-US"/>
              <a:t>convert-pass1-output-to-DFDL-schema-for-pass2.xsl</a:t>
            </a:r>
          </a:p>
        </p:txBody>
      </p:sp>
      <p:cxnSp>
        <p:nvCxnSpPr>
          <p:cNvPr id="18" name="Straight Arrow Connector 17">
            <a:extLst>
              <a:ext uri="{FF2B5EF4-FFF2-40B4-BE49-F238E27FC236}">
                <a16:creationId xmlns:a16="http://schemas.microsoft.com/office/drawing/2014/main" id="{AD85271E-221F-4BC1-9B9C-0F6AEDF4596D}"/>
              </a:ext>
            </a:extLst>
          </p:cNvPr>
          <p:cNvCxnSpPr>
            <a:cxnSpLocks/>
            <a:stCxn id="16" idx="1"/>
          </p:cNvCxnSpPr>
          <p:nvPr/>
        </p:nvCxnSpPr>
        <p:spPr>
          <a:xfrm flipH="1">
            <a:off x="7323014" y="2968970"/>
            <a:ext cx="11999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B969797-783E-4EC8-BCEC-7B6E73FECAA8}"/>
              </a:ext>
            </a:extLst>
          </p:cNvPr>
          <p:cNvCxnSpPr/>
          <p:nvPr/>
        </p:nvCxnSpPr>
        <p:spPr>
          <a:xfrm flipH="1">
            <a:off x="6865814" y="3426170"/>
            <a:ext cx="0" cy="871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C3FEF78-B7DC-470C-AA8A-072042FB7DF9}"/>
              </a:ext>
            </a:extLst>
          </p:cNvPr>
          <p:cNvSpPr txBox="1"/>
          <p:nvPr/>
        </p:nvSpPr>
        <p:spPr>
          <a:xfrm>
            <a:off x="6080631" y="4340570"/>
            <a:ext cx="1570366" cy="369332"/>
          </a:xfrm>
          <a:prstGeom prst="rect">
            <a:avLst/>
          </a:prstGeom>
          <a:noFill/>
          <a:ln>
            <a:solidFill>
              <a:schemeClr val="tx1"/>
            </a:solidFill>
          </a:ln>
        </p:spPr>
        <p:txBody>
          <a:bodyPr wrap="none" rtlCol="0">
            <a:spAutoFit/>
          </a:bodyPr>
          <a:lstStyle/>
          <a:p>
            <a:r>
              <a:rPr lang="en-US"/>
              <a:t>pass-2.dfdl.xsd</a:t>
            </a:r>
          </a:p>
        </p:txBody>
      </p:sp>
      <p:sp>
        <p:nvSpPr>
          <p:cNvPr id="17" name="TextBox 16">
            <a:extLst>
              <a:ext uri="{FF2B5EF4-FFF2-40B4-BE49-F238E27FC236}">
                <a16:creationId xmlns:a16="http://schemas.microsoft.com/office/drawing/2014/main" id="{91BA871E-2104-436F-9DB9-A51F0B9D103F}"/>
              </a:ext>
            </a:extLst>
          </p:cNvPr>
          <p:cNvSpPr txBox="1"/>
          <p:nvPr/>
        </p:nvSpPr>
        <p:spPr>
          <a:xfrm>
            <a:off x="697424" y="2404326"/>
            <a:ext cx="5004243" cy="1200329"/>
          </a:xfrm>
          <a:prstGeom prst="rect">
            <a:avLst/>
          </a:prstGeom>
          <a:solidFill>
            <a:srgbClr val="FFFF00"/>
          </a:solidFill>
        </p:spPr>
        <p:txBody>
          <a:bodyPr wrap="square" rtlCol="0">
            <a:spAutoFit/>
          </a:bodyPr>
          <a:lstStyle/>
          <a:p>
            <a:r>
              <a:rPr lang="en-US" sz="2400"/>
              <a:t>Generate a pass 2 DFDL schema that has dfdl:occursCount="{ 5 }", where 5 is gotten from the output of pass 1.</a:t>
            </a:r>
          </a:p>
        </p:txBody>
      </p:sp>
      <p:sp>
        <p:nvSpPr>
          <p:cNvPr id="10" name="Rectangle 9">
            <a:extLst>
              <a:ext uri="{FF2B5EF4-FFF2-40B4-BE49-F238E27FC236}">
                <a16:creationId xmlns:a16="http://schemas.microsoft.com/office/drawing/2014/main" id="{197B2437-D983-4728-B4DB-216BDD2F53B3}"/>
              </a:ext>
            </a:extLst>
          </p:cNvPr>
          <p:cNvSpPr/>
          <p:nvPr/>
        </p:nvSpPr>
        <p:spPr>
          <a:xfrm>
            <a:off x="6408614" y="2533148"/>
            <a:ext cx="914400" cy="9144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XSLT</a:t>
            </a:r>
          </a:p>
          <a:p>
            <a:pPr algn="ctr"/>
            <a:r>
              <a:rPr lang="en-US"/>
              <a:t>tool</a:t>
            </a:r>
          </a:p>
        </p:txBody>
      </p:sp>
    </p:spTree>
    <p:extLst>
      <p:ext uri="{BB962C8B-B14F-4D97-AF65-F5344CB8AC3E}">
        <p14:creationId xmlns:p14="http://schemas.microsoft.com/office/powerpoint/2010/main" val="65093235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3A8E0D-B1E2-42BB-A099-2F78B2B15D8C}"/>
              </a:ext>
            </a:extLst>
          </p:cNvPr>
          <p:cNvSpPr/>
          <p:nvPr/>
        </p:nvSpPr>
        <p:spPr>
          <a:xfrm>
            <a:off x="3202591" y="96984"/>
            <a:ext cx="5119999" cy="6247864"/>
          </a:xfrm>
          <a:prstGeom prst="rect">
            <a:avLst/>
          </a:prstGeom>
          <a:ln>
            <a:solidFill>
              <a:schemeClr val="tx1"/>
            </a:solidFill>
          </a:ln>
        </p:spPr>
        <p:txBody>
          <a:bodyPr wrap="square">
            <a:spAutoFit/>
          </a:bodyPr>
          <a:lstStyle/>
          <a:p>
            <a:r>
              <a:rPr lang="en-US" sz="1000">
                <a:solidFill>
                  <a:srgbClr val="005AB4"/>
                </a:solidFill>
                <a:highlight>
                  <a:srgbClr val="FFFF00"/>
                </a:highlight>
              </a:rPr>
              <a:t>&lt;xsl:template</a:t>
            </a:r>
            <a:r>
              <a:rPr lang="en-US" sz="1000">
                <a:solidFill>
                  <a:srgbClr val="F5844C"/>
                </a:solidFill>
                <a:highlight>
                  <a:srgbClr val="FFFF00"/>
                </a:highlight>
              </a:rPr>
              <a:t> match</a:t>
            </a:r>
            <a:r>
              <a:rPr lang="en-US" sz="1000">
                <a:solidFill>
                  <a:srgbClr val="FF8040"/>
                </a:solidFill>
                <a:highlight>
                  <a:srgbClr val="FFFF00"/>
                </a:highlight>
              </a:rPr>
              <a:t>=</a:t>
            </a:r>
            <a:r>
              <a:rPr lang="en-US" sz="1000">
                <a:solidFill>
                  <a:srgbClr val="993300"/>
                </a:solidFill>
                <a:highlight>
                  <a:srgbClr val="FFFF00"/>
                </a:highlight>
              </a:rPr>
              <a:t>"names"</a:t>
            </a:r>
            <a:r>
              <a:rPr lang="en-US" sz="1000">
                <a:solidFill>
                  <a:srgbClr val="000096"/>
                </a:solidFill>
                <a:highlight>
                  <a:srgbClr val="FFFF00"/>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&lt;xs:schema</a:t>
            </a:r>
            <a:r>
              <a:rPr lang="en-US" sz="1000">
                <a:solidFill>
                  <a:srgbClr val="F5844C"/>
                </a:solidFill>
                <a:highlight>
                  <a:srgbClr val="FFFFFF"/>
                </a:highlight>
              </a:rPr>
              <a:t> </a:t>
            </a:r>
            <a:r>
              <a:rPr lang="en-US" sz="1000">
                <a:solidFill>
                  <a:srgbClr val="0099CC"/>
                </a:solidFill>
                <a:highlight>
                  <a:srgbClr val="FFFFFF"/>
                </a:highlight>
              </a:rPr>
              <a:t>xmlns:xs</a:t>
            </a:r>
            <a:r>
              <a:rPr lang="en-US" sz="1000">
                <a:solidFill>
                  <a:srgbClr val="FF8040"/>
                </a:solidFill>
                <a:highlight>
                  <a:srgbClr val="FFFFFF"/>
                </a:highlight>
              </a:rPr>
              <a:t>=</a:t>
            </a:r>
            <a:r>
              <a:rPr lang="en-US" sz="1000">
                <a:solidFill>
                  <a:srgbClr val="993300"/>
                </a:solidFill>
                <a:highlight>
                  <a:srgbClr val="FFFFFF"/>
                </a:highlight>
              </a:rPr>
              <a:t>"http://www.w3.org/2001/XMLSchema"</a:t>
            </a:r>
            <a:br>
              <a:rPr lang="en-US" sz="1000">
                <a:solidFill>
                  <a:srgbClr val="000000"/>
                </a:solidFill>
                <a:highlight>
                  <a:srgbClr val="FFFFFF"/>
                </a:highlight>
              </a:rPr>
            </a:br>
            <a:r>
              <a:rPr lang="en-US" sz="1000">
                <a:solidFill>
                  <a:srgbClr val="F5844C"/>
                </a:solidFill>
                <a:highlight>
                  <a:srgbClr val="FFFFFF"/>
                </a:highlight>
              </a:rPr>
              <a:t>        </a:t>
            </a:r>
            <a:r>
              <a:rPr lang="en-US" sz="1000">
                <a:solidFill>
                  <a:srgbClr val="0099CC"/>
                </a:solidFill>
                <a:highlight>
                  <a:srgbClr val="FFFFFF"/>
                </a:highlight>
              </a:rPr>
              <a:t>xmlns:dfdl</a:t>
            </a:r>
            <a:r>
              <a:rPr lang="en-US" sz="1000">
                <a:solidFill>
                  <a:srgbClr val="FF8040"/>
                </a:solidFill>
                <a:highlight>
                  <a:srgbClr val="FFFFFF"/>
                </a:highlight>
              </a:rPr>
              <a:t>=</a:t>
            </a:r>
            <a:r>
              <a:rPr lang="en-US" sz="1000">
                <a:solidFill>
                  <a:srgbClr val="993300"/>
                </a:solidFill>
                <a:highlight>
                  <a:srgbClr val="FFFFFF"/>
                </a:highlight>
              </a:rPr>
              <a:t>"http://www.ogf.org/dfdl/dfdl-1.0/"</a:t>
            </a:r>
            <a:br>
              <a:rPr lang="en-US" sz="1000">
                <a:solidFill>
                  <a:srgbClr val="000000"/>
                </a:solidFill>
                <a:highlight>
                  <a:srgbClr val="FFFFFF"/>
                </a:highlight>
              </a:rPr>
            </a:br>
            <a:r>
              <a:rPr lang="en-US" sz="1000">
                <a:solidFill>
                  <a:srgbClr val="F5844C"/>
                </a:solidFill>
                <a:highlight>
                  <a:srgbClr val="FFFFFF"/>
                </a:highlight>
              </a:rPr>
              <a:t>        </a:t>
            </a:r>
            <a:r>
              <a:rPr lang="en-US" sz="1000">
                <a:solidFill>
                  <a:srgbClr val="0099CC"/>
                </a:solidFill>
                <a:highlight>
                  <a:srgbClr val="FFFFFF"/>
                </a:highlight>
              </a:rPr>
              <a:t>xmlns:fn</a:t>
            </a:r>
            <a:r>
              <a:rPr lang="en-US" sz="1000">
                <a:solidFill>
                  <a:srgbClr val="FF8040"/>
                </a:solidFill>
                <a:highlight>
                  <a:srgbClr val="FFFFFF"/>
                </a:highlight>
              </a:rPr>
              <a:t>=</a:t>
            </a:r>
            <a:r>
              <a:rPr lang="en-US" sz="1000">
                <a:solidFill>
                  <a:srgbClr val="993300"/>
                </a:solidFill>
                <a:highlight>
                  <a:srgbClr val="FFFFFF"/>
                </a:highlight>
              </a:rPr>
              <a:t>"http://www.w3.org/2005/xpath-functions"</a:t>
            </a:r>
            <a:br>
              <a:rPr lang="en-US" sz="1000">
                <a:solidFill>
                  <a:srgbClr val="000000"/>
                </a:solidFill>
                <a:highlight>
                  <a:srgbClr val="FFFFFF"/>
                </a:highlight>
              </a:rPr>
            </a:br>
            <a:r>
              <a:rPr lang="en-US" sz="1000">
                <a:solidFill>
                  <a:srgbClr val="F5844C"/>
                </a:solidFill>
                <a:highlight>
                  <a:srgbClr val="FFFFFF"/>
                </a:highlight>
              </a:rPr>
              <a:t>        elementFormDefault</a:t>
            </a:r>
            <a:r>
              <a:rPr lang="en-US" sz="1000">
                <a:solidFill>
                  <a:srgbClr val="FF8040"/>
                </a:solidFill>
                <a:highlight>
                  <a:srgbClr val="FFFFFF"/>
                </a:highlight>
              </a:rPr>
              <a:t>=</a:t>
            </a:r>
            <a:r>
              <a:rPr lang="en-US" sz="1000">
                <a:solidFill>
                  <a:srgbClr val="993300"/>
                </a:solidFill>
                <a:highlight>
                  <a:srgbClr val="FFFFFF"/>
                </a:highlight>
              </a:rPr>
              <a:t>"qualified"</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&lt;xs:include</a:t>
            </a:r>
            <a:r>
              <a:rPr lang="en-US" sz="1000">
                <a:solidFill>
                  <a:srgbClr val="F5844C"/>
                </a:solidFill>
                <a:highlight>
                  <a:srgbClr val="FFFFFF"/>
                </a:highlight>
              </a:rPr>
              <a:t> schemaLocation</a:t>
            </a:r>
            <a:r>
              <a:rPr lang="en-US" sz="1000">
                <a:solidFill>
                  <a:srgbClr val="FF8040"/>
                </a:solidFill>
                <a:highlight>
                  <a:srgbClr val="FFFFFF"/>
                </a:highlight>
              </a:rPr>
              <a:t>=</a:t>
            </a:r>
            <a:r>
              <a:rPr lang="en-US" sz="1000">
                <a:solidFill>
                  <a:srgbClr val="993300"/>
                </a:solidFill>
                <a:highlight>
                  <a:srgbClr val="FFFFFF"/>
                </a:highlight>
              </a:rPr>
              <a:t>"default-dfdl-properties/defaults.dfdl.xsd"</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&lt;dfdl:format</a:t>
            </a:r>
            <a:r>
              <a:rPr lang="en-US" sz="1000">
                <a:solidFill>
                  <a:srgbClr val="F5844C"/>
                </a:solidFill>
                <a:highlight>
                  <a:srgbClr val="FFFFFF"/>
                </a:highlight>
              </a:rPr>
              <a:t> ref</a:t>
            </a:r>
            <a:r>
              <a:rPr lang="en-US" sz="1000">
                <a:solidFill>
                  <a:srgbClr val="FF8040"/>
                </a:solidFill>
                <a:highlight>
                  <a:srgbClr val="FFFFFF"/>
                </a:highlight>
              </a:rPr>
              <a:t>=</a:t>
            </a:r>
            <a:r>
              <a:rPr lang="en-US" sz="1000">
                <a:solidFill>
                  <a:srgbClr val="993300"/>
                </a:solidFill>
                <a:highlight>
                  <a:srgbClr val="FFFFFF"/>
                </a:highlight>
              </a:rPr>
              <a:t>"default-dfdl-properties"</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"names"</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"%NL;"</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"entry"</a:t>
            </a:r>
            <a:r>
              <a:rPr lang="en-US" sz="1000">
                <a:solidFill>
                  <a:srgbClr val="F5844C"/>
                </a:solidFill>
                <a:highlight>
                  <a:srgbClr val="FFFFFF"/>
                </a:highlight>
              </a:rPr>
              <a:t> maxOccurs</a:t>
            </a:r>
            <a:r>
              <a:rPr lang="en-US" sz="1000">
                <a:solidFill>
                  <a:srgbClr val="FF8040"/>
                </a:solidFill>
                <a:highlight>
                  <a:srgbClr val="FFFFFF"/>
                </a:highlight>
              </a:rPr>
              <a:t>=</a:t>
            </a:r>
            <a:r>
              <a:rPr lang="en-US" sz="1000">
                <a:solidFill>
                  <a:srgbClr val="993300"/>
                </a:solidFill>
                <a:highlight>
                  <a:srgbClr val="FFFFFF"/>
                </a:highlight>
              </a:rPr>
              <a:t>"unbounded"</a:t>
            </a:r>
            <a:r>
              <a:rPr lang="en-US" sz="1000">
                <a:solidFill>
                  <a:srgbClr val="F5844C"/>
                </a:solidFill>
                <a:highlight>
                  <a:srgbClr val="FFFFFF"/>
                </a:highlight>
              </a:rPr>
              <a:t> </a:t>
            </a:r>
            <a:br>
              <a:rPr lang="en-US" sz="1000">
                <a:solidFill>
                  <a:srgbClr val="000000"/>
                </a:solidFill>
                <a:highlight>
                  <a:srgbClr val="FFFFFF"/>
                </a:highlight>
              </a:rPr>
            </a:br>
            <a:r>
              <a:rPr lang="en-US" sz="1000">
                <a:solidFill>
                  <a:srgbClr val="F5844C"/>
                </a:solidFill>
                <a:highlight>
                  <a:srgbClr val="FFFFFF"/>
                </a:highlight>
              </a:rPr>
              <a:t>                        dfdl:occursCount</a:t>
            </a:r>
            <a:r>
              <a:rPr lang="en-US" sz="1000">
                <a:solidFill>
                  <a:srgbClr val="FF8040"/>
                </a:solidFill>
                <a:highlight>
                  <a:srgbClr val="FFFFFF"/>
                </a:highlight>
              </a:rPr>
              <a:t>=</a:t>
            </a:r>
            <a:r>
              <a:rPr lang="en-US" sz="1000">
                <a:solidFill>
                  <a:srgbClr val="993300"/>
                </a:solidFill>
                <a:highlight>
                  <a:srgbClr val="FFFFFF"/>
                </a:highlight>
              </a:rPr>
              <a:t>"{{ </a:t>
            </a:r>
            <a:r>
              <a:rPr lang="en-US" sz="1000">
                <a:solidFill>
                  <a:srgbClr val="993300"/>
                </a:solidFill>
                <a:highlight>
                  <a:srgbClr val="FFFF00"/>
                </a:highlight>
              </a:rPr>
              <a:t>{number-of-names}</a:t>
            </a:r>
            <a:r>
              <a:rPr lang="en-US" sz="1000">
                <a:solidFill>
                  <a:srgbClr val="993300"/>
                </a:solidFill>
                <a:highlight>
                  <a:srgbClr val="FFFFFF"/>
                </a:highlight>
              </a:rPr>
              <a:t> }}"</a:t>
            </a:r>
            <a:r>
              <a:rPr lang="en-US" sz="1000">
                <a:solidFill>
                  <a:srgbClr val="F5844C"/>
                </a:solidFill>
                <a:highlight>
                  <a:srgbClr val="FFFFFF"/>
                </a:highlight>
              </a:rPr>
              <a:t> dfdl:occursCountKind</a:t>
            </a:r>
            <a:r>
              <a:rPr lang="en-US" sz="1000">
                <a:solidFill>
                  <a:srgbClr val="FF8040"/>
                </a:solidFill>
                <a:highlight>
                  <a:srgbClr val="FFFFFF"/>
                </a:highlight>
              </a:rPr>
              <a:t>=</a:t>
            </a:r>
            <a:r>
              <a:rPr lang="en-US" sz="1000">
                <a:solidFill>
                  <a:srgbClr val="993300"/>
                </a:solidFill>
                <a:highlight>
                  <a:srgbClr val="FFFFFF"/>
                </a:highlight>
              </a:rPr>
              <a:t>"expression"</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"name"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"value"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dfdl:hiddenGroupRef</a:t>
            </a:r>
            <a:r>
              <a:rPr lang="en-US" sz="1000">
                <a:solidFill>
                  <a:srgbClr val="FF8040"/>
                </a:solidFill>
                <a:highlight>
                  <a:srgbClr val="FFFFFF"/>
                </a:highlight>
              </a:rPr>
              <a:t>=</a:t>
            </a:r>
            <a:r>
              <a:rPr lang="en-US" sz="1000">
                <a:solidFill>
                  <a:srgbClr val="993300"/>
                </a:solidFill>
                <a:highlight>
                  <a:srgbClr val="FFFFFF"/>
                </a:highlight>
              </a:rPr>
              <a:t>"hidden-num-group"</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&lt;xs:group</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"hidden-num-group"</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"number-of-names"</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"xs:integer"</a:t>
            </a:r>
            <a:br>
              <a:rPr lang="en-US" sz="1000">
                <a:solidFill>
                  <a:srgbClr val="000000"/>
                </a:solidFill>
                <a:highlight>
                  <a:srgbClr val="FFFFFF"/>
                </a:highlight>
              </a:rPr>
            </a:br>
            <a:r>
              <a:rPr lang="en-US" sz="1000">
                <a:solidFill>
                  <a:srgbClr val="F5844C"/>
                </a:solidFill>
                <a:highlight>
                  <a:srgbClr val="FFFFFF"/>
                </a:highlight>
              </a:rPr>
              <a:t>                    dfdl:outputValueCalc</a:t>
            </a:r>
            <a:r>
              <a:rPr lang="en-US" sz="1000">
                <a:solidFill>
                  <a:srgbClr val="FF8040"/>
                </a:solidFill>
                <a:highlight>
                  <a:srgbClr val="FFFFFF"/>
                </a:highlight>
              </a:rPr>
              <a:t>=</a:t>
            </a:r>
            <a:r>
              <a:rPr lang="en-US" sz="1000">
                <a:solidFill>
                  <a:srgbClr val="993300"/>
                </a:solidFill>
                <a:highlight>
                  <a:srgbClr val="FFFFFF"/>
                </a:highlight>
              </a:rPr>
              <a:t>"{{ </a:t>
            </a:r>
            <a:r>
              <a:rPr lang="en-US" sz="1000">
                <a:solidFill>
                  <a:srgbClr val="993300"/>
                </a:solidFill>
              </a:rPr>
              <a:t>{number-of-names} </a:t>
            </a:r>
            <a:r>
              <a:rPr lang="en-US" sz="1000">
                <a:solidFill>
                  <a:srgbClr val="993300"/>
                </a:solidFill>
                <a:highlight>
                  <a:srgbClr val="FFFFFF"/>
                </a:highlight>
              </a:rPr>
              <a:t>}}"</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&lt;/xs:group&gt;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&lt;/xs:schema&gt;</a:t>
            </a:r>
            <a:br>
              <a:rPr lang="en-US" sz="1000">
                <a:solidFill>
                  <a:srgbClr val="000000"/>
                </a:solidFill>
                <a:highlight>
                  <a:srgbClr val="FFFFFF"/>
                </a:highlight>
              </a:rPr>
            </a:br>
            <a:r>
              <a:rPr lang="en-US" sz="1000">
                <a:solidFill>
                  <a:srgbClr val="005AB4"/>
                </a:solidFill>
                <a:highlight>
                  <a:srgbClr val="FFFF00"/>
                </a:highlight>
              </a:rPr>
              <a:t>&lt;/xsl:template&gt;</a:t>
            </a:r>
          </a:p>
        </p:txBody>
      </p:sp>
      <p:sp>
        <p:nvSpPr>
          <p:cNvPr id="4" name="Rectangle 3">
            <a:extLst>
              <a:ext uri="{FF2B5EF4-FFF2-40B4-BE49-F238E27FC236}">
                <a16:creationId xmlns:a16="http://schemas.microsoft.com/office/drawing/2014/main" id="{6082ED16-3F60-44B1-8FE5-DD0DE326157F}"/>
              </a:ext>
            </a:extLst>
          </p:cNvPr>
          <p:cNvSpPr/>
          <p:nvPr/>
        </p:nvSpPr>
        <p:spPr>
          <a:xfrm>
            <a:off x="2303216" y="6344848"/>
            <a:ext cx="7367658" cy="369332"/>
          </a:xfrm>
          <a:prstGeom prst="rect">
            <a:avLst/>
          </a:prstGeom>
        </p:spPr>
        <p:txBody>
          <a:bodyPr wrap="none">
            <a:spAutoFit/>
          </a:bodyPr>
          <a:lstStyle/>
          <a:p>
            <a:r>
              <a:rPr lang="en-US"/>
              <a:t>See examples/2-passes/ convert-pass1-output-to-DFDL-schema-for-pass2.xsl</a:t>
            </a:r>
          </a:p>
        </p:txBody>
      </p:sp>
      <p:sp>
        <p:nvSpPr>
          <p:cNvPr id="5" name="Speech Bubble: Rectangle 4">
            <a:extLst>
              <a:ext uri="{FF2B5EF4-FFF2-40B4-BE49-F238E27FC236}">
                <a16:creationId xmlns:a16="http://schemas.microsoft.com/office/drawing/2014/main" id="{5A464266-3D84-4A2E-8185-63F2A8238A0D}"/>
              </a:ext>
            </a:extLst>
          </p:cNvPr>
          <p:cNvSpPr/>
          <p:nvPr/>
        </p:nvSpPr>
        <p:spPr>
          <a:xfrm>
            <a:off x="9020014" y="247973"/>
            <a:ext cx="2459526" cy="2716078"/>
          </a:xfrm>
          <a:prstGeom prst="wedgeRectCallout">
            <a:avLst>
              <a:gd name="adj1" fmla="val -167580"/>
              <a:gd name="adj2" fmla="val 48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Fetch the value of &lt;number-of-names&gt; and use that value as the value of dfdl:occursCount</a:t>
            </a:r>
          </a:p>
        </p:txBody>
      </p:sp>
      <p:sp>
        <p:nvSpPr>
          <p:cNvPr id="6" name="TextBox 5">
            <a:extLst>
              <a:ext uri="{FF2B5EF4-FFF2-40B4-BE49-F238E27FC236}">
                <a16:creationId xmlns:a16="http://schemas.microsoft.com/office/drawing/2014/main" id="{2A12B929-6C97-4360-B0E2-0F565625DDFC}"/>
              </a:ext>
            </a:extLst>
          </p:cNvPr>
          <p:cNvSpPr txBox="1"/>
          <p:nvPr/>
        </p:nvSpPr>
        <p:spPr>
          <a:xfrm>
            <a:off x="712460" y="1893698"/>
            <a:ext cx="2200731" cy="2554545"/>
          </a:xfrm>
          <a:prstGeom prst="rect">
            <a:avLst/>
          </a:prstGeom>
          <a:noFill/>
        </p:spPr>
        <p:txBody>
          <a:bodyPr wrap="none" rtlCol="0">
            <a:spAutoFit/>
          </a:bodyPr>
          <a:lstStyle/>
          <a:p>
            <a:r>
              <a:rPr lang="en-US" sz="8000"/>
              <a:t>XSLT</a:t>
            </a:r>
          </a:p>
          <a:p>
            <a:r>
              <a:rPr lang="en-US" sz="8000"/>
              <a:t>code</a:t>
            </a:r>
          </a:p>
        </p:txBody>
      </p:sp>
    </p:spTree>
    <p:extLst>
      <p:ext uri="{BB962C8B-B14F-4D97-AF65-F5344CB8AC3E}">
        <p14:creationId xmlns:p14="http://schemas.microsoft.com/office/powerpoint/2010/main" val="1270628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6282D-FC1D-4356-BAA9-A112919D75C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9D9B5DFB-B7DE-4AB6-A017-6DEB7CE5CBF7}"/>
              </a:ext>
            </a:extLst>
          </p:cNvPr>
          <p:cNvSpPr/>
          <p:nvPr/>
        </p:nvSpPr>
        <p:spPr>
          <a:xfrm>
            <a:off x="1033219" y="782367"/>
            <a:ext cx="8017791" cy="5509200"/>
          </a:xfrm>
          <a:prstGeom prst="rect">
            <a:avLst/>
          </a:prstGeom>
          <a:ln>
            <a:solidFill>
              <a:schemeClr val="tx1"/>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"names"</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dfdl:separator</a:t>
            </a:r>
            <a:r>
              <a:rPr lang="en-US" sz="1600">
                <a:solidFill>
                  <a:srgbClr val="FF8040"/>
                </a:solidFill>
                <a:highlight>
                  <a:srgbClr val="FFFFFF"/>
                </a:highlight>
              </a:rPr>
              <a:t>=</a:t>
            </a:r>
            <a:r>
              <a:rPr lang="en-US" sz="1600">
                <a:solidFill>
                  <a:srgbClr val="993300"/>
                </a:solidFill>
                <a:highlight>
                  <a:srgbClr val="FFFFFF"/>
                </a:highlight>
              </a:rPr>
              <a:t>"%NL;"</a:t>
            </a:r>
            <a:r>
              <a:rPr lang="en-US" sz="1600">
                <a:solidFill>
                  <a:srgbClr val="F5844C"/>
                </a:solidFill>
                <a:highlight>
                  <a:srgbClr val="FFFFFF"/>
                </a:highlight>
              </a:rPr>
              <a:t> dfdl:separatorPosition</a:t>
            </a:r>
            <a:r>
              <a:rPr lang="en-US" sz="1600">
                <a:solidFill>
                  <a:srgbClr val="FF8040"/>
                </a:solidFill>
                <a:highlight>
                  <a:srgbClr val="FFFFFF"/>
                </a:highlight>
              </a:rPr>
              <a:t>=</a:t>
            </a:r>
            <a:r>
              <a:rPr lang="en-US" sz="1600">
                <a:solidFill>
                  <a:srgbClr val="993300"/>
                </a:solidFill>
                <a:highlight>
                  <a:srgbClr val="FFFFFF"/>
                </a:highlight>
              </a:rPr>
              <a:t>"infix"</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"entry"</a:t>
            </a:r>
            <a:r>
              <a:rPr lang="en-US" sz="1600">
                <a:solidFill>
                  <a:srgbClr val="F5844C"/>
                </a:solidFill>
                <a:highlight>
                  <a:srgbClr val="FFFFFF"/>
                </a:highlight>
              </a:rPr>
              <a:t> maxOccurs</a:t>
            </a:r>
            <a:r>
              <a:rPr lang="en-US" sz="1600">
                <a:solidFill>
                  <a:srgbClr val="FF8040"/>
                </a:solidFill>
                <a:highlight>
                  <a:srgbClr val="FFFFFF"/>
                </a:highlight>
              </a:rPr>
              <a:t>=</a:t>
            </a:r>
            <a:r>
              <a:rPr lang="en-US" sz="1600">
                <a:solidFill>
                  <a:srgbClr val="993300"/>
                </a:solidFill>
                <a:highlight>
                  <a:srgbClr val="FFFFFF"/>
                </a:highlight>
              </a:rPr>
              <a:t>"unbounded"</a:t>
            </a:r>
            <a:r>
              <a:rPr lang="en-US" sz="1600">
                <a:solidFill>
                  <a:srgbClr val="F5844C"/>
                </a:solidFill>
                <a:highlight>
                  <a:srgbClr val="FFFFFF"/>
                </a:highlight>
              </a:rPr>
              <a:t> dfdl:occursCount</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000000"/>
                </a:solidFill>
                <a:highlight>
                  <a:srgbClr val="FFFFFF"/>
                </a:highlight>
              </a:rPr>
              <a:t> </a:t>
            </a:r>
            <a:r>
              <a:rPr lang="en-US" sz="1600">
                <a:solidFill>
                  <a:srgbClr val="323296"/>
                </a:solidFill>
                <a:highlight>
                  <a:srgbClr val="FFFF00"/>
                </a:highlight>
              </a:rPr>
              <a:t>5</a:t>
            </a:r>
            <a:r>
              <a:rPr lang="en-US" sz="1600">
                <a:solidFill>
                  <a:srgbClr val="000000"/>
                </a:solidFill>
                <a:highlight>
                  <a:srgbClr val="FFFFFF"/>
                </a:highlight>
              </a:rPr>
              <a:t> </a:t>
            </a:r>
            <a:r>
              <a:rPr lang="en-US" sz="1600">
                <a:solidFill>
                  <a:srgbClr val="993300"/>
                </a:solidFill>
                <a:highlight>
                  <a:srgbClr val="FFFFFF"/>
                </a:highlight>
              </a:rPr>
              <a:t>}"</a:t>
            </a:r>
            <a:br>
              <a:rPr lang="en-US" sz="1600">
                <a:solidFill>
                  <a:srgbClr val="000000"/>
                </a:solidFill>
                <a:highlight>
                  <a:srgbClr val="FFFFFF"/>
                </a:highlight>
              </a:rPr>
            </a:br>
            <a:r>
              <a:rPr lang="en-US" sz="1600">
                <a:solidFill>
                  <a:srgbClr val="F5844C"/>
                </a:solidFill>
                <a:highlight>
                  <a:srgbClr val="FFFFFF"/>
                </a:highlight>
              </a:rPr>
              <a:t>                    dfdl:occursCountKind</a:t>
            </a:r>
            <a:r>
              <a:rPr lang="en-US" sz="1600">
                <a:solidFill>
                  <a:srgbClr val="FF8040"/>
                </a:solidFill>
                <a:highlight>
                  <a:srgbClr val="FFFFFF"/>
                </a:highlight>
              </a:rPr>
              <a:t>=</a:t>
            </a:r>
            <a:r>
              <a:rPr lang="en-US" sz="1600">
                <a:solidFill>
                  <a:srgbClr val="993300"/>
                </a:solidFill>
                <a:highlight>
                  <a:srgbClr val="FFFFFF"/>
                </a:highlight>
              </a:rPr>
              <a:t>"expression"</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dfdl:separator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dfdl:separatorPosition</a:t>
            </a:r>
            <a:r>
              <a:rPr lang="en-US" sz="1600">
                <a:solidFill>
                  <a:srgbClr val="FF8040"/>
                </a:solidFill>
                <a:highlight>
                  <a:srgbClr val="FFFFFF"/>
                </a:highlight>
              </a:rPr>
              <a:t>=</a:t>
            </a:r>
            <a:r>
              <a:rPr lang="en-US" sz="1600">
                <a:solidFill>
                  <a:srgbClr val="993300"/>
                </a:solidFill>
                <a:highlight>
                  <a:srgbClr val="FFFFFF"/>
                </a:highlight>
              </a:rPr>
              <a:t>"infix"</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"name"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"value"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dfdl:hiddenGroupRef</a:t>
            </a:r>
            <a:r>
              <a:rPr lang="en-US" sz="1600">
                <a:solidFill>
                  <a:srgbClr val="FF8040"/>
                </a:solidFill>
                <a:highlight>
                  <a:srgbClr val="FFFFFF"/>
                </a:highlight>
              </a:rPr>
              <a:t>=</a:t>
            </a:r>
            <a:r>
              <a:rPr lang="en-US" sz="1600">
                <a:solidFill>
                  <a:srgbClr val="993300"/>
                </a:solidFill>
                <a:highlight>
                  <a:srgbClr val="FFFFFF"/>
                </a:highlight>
              </a:rPr>
              <a:t>"hidden-num-group"</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&lt;/xs:element&gt;</a:t>
            </a:r>
            <a:br>
              <a:rPr lang="en-US" sz="1600">
                <a:solidFill>
                  <a:srgbClr val="000000"/>
                </a:solidFill>
                <a:highlight>
                  <a:srgbClr val="FFFFFF"/>
                </a:highlight>
              </a:rPr>
            </a:br>
            <a:r>
              <a:rPr lang="en-US" sz="1600">
                <a:solidFill>
                  <a:srgbClr val="000000"/>
                </a:solidFill>
                <a:highlight>
                  <a:srgbClr val="FFFFFF"/>
                </a:highlight>
              </a:rPr>
              <a:t>    </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&lt;xs:group</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"hidden-num-group"</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"number-of-names"</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"xs:integer"</a:t>
            </a:r>
            <a:r>
              <a:rPr lang="en-US" sz="1600">
                <a:solidFill>
                  <a:srgbClr val="F5844C"/>
                </a:solidFill>
                <a:highlight>
                  <a:srgbClr val="FFFFFF"/>
                </a:highlight>
              </a:rPr>
              <a:t> dfdl:outputValueCalc</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323296"/>
                </a:solidFill>
                <a:highlight>
                  <a:srgbClr val="FFFFFF"/>
                </a:highlight>
              </a:rPr>
              <a:t>5</a:t>
            </a:r>
            <a:r>
              <a:rPr lang="en-US" sz="1600">
                <a:solidFill>
                  <a:srgbClr val="993300"/>
                </a:solidFill>
                <a:highlight>
                  <a:srgbClr val="FFFFFF"/>
                </a:highlight>
              </a:rPr>
              <a: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&lt;/xs:group&gt;</a:t>
            </a:r>
          </a:p>
        </p:txBody>
      </p:sp>
      <p:sp>
        <p:nvSpPr>
          <p:cNvPr id="4" name="Rectangle 3">
            <a:extLst>
              <a:ext uri="{FF2B5EF4-FFF2-40B4-BE49-F238E27FC236}">
                <a16:creationId xmlns:a16="http://schemas.microsoft.com/office/drawing/2014/main" id="{51C7292D-887A-4B91-831D-9990A6C66BFA}"/>
              </a:ext>
            </a:extLst>
          </p:cNvPr>
          <p:cNvSpPr/>
          <p:nvPr/>
        </p:nvSpPr>
        <p:spPr>
          <a:xfrm>
            <a:off x="3822980" y="6291567"/>
            <a:ext cx="1570366" cy="369332"/>
          </a:xfrm>
          <a:prstGeom prst="rect">
            <a:avLst/>
          </a:prstGeom>
        </p:spPr>
        <p:txBody>
          <a:bodyPr wrap="none">
            <a:spAutoFit/>
          </a:bodyPr>
          <a:lstStyle/>
          <a:p>
            <a:r>
              <a:rPr lang="en-US"/>
              <a:t>pass-2.dfdl.xsd</a:t>
            </a:r>
          </a:p>
        </p:txBody>
      </p:sp>
      <p:sp>
        <p:nvSpPr>
          <p:cNvPr id="5" name="Speech Bubble: Rectangle 4">
            <a:extLst>
              <a:ext uri="{FF2B5EF4-FFF2-40B4-BE49-F238E27FC236}">
                <a16:creationId xmlns:a16="http://schemas.microsoft.com/office/drawing/2014/main" id="{64B99CFB-23AA-4042-B17C-B8F94874FA6F}"/>
              </a:ext>
            </a:extLst>
          </p:cNvPr>
          <p:cNvSpPr/>
          <p:nvPr/>
        </p:nvSpPr>
        <p:spPr>
          <a:xfrm>
            <a:off x="9686441" y="495947"/>
            <a:ext cx="2231755" cy="2324744"/>
          </a:xfrm>
          <a:prstGeom prst="wedgeRectCallout">
            <a:avLst>
              <a:gd name="adj1" fmla="val -116666"/>
              <a:gd name="adj2" fmla="val -2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Now we know the exact number of name/value pairs in the input file.</a:t>
            </a:r>
          </a:p>
        </p:txBody>
      </p:sp>
      <p:sp>
        <p:nvSpPr>
          <p:cNvPr id="6" name="Rectangle 5">
            <a:extLst>
              <a:ext uri="{FF2B5EF4-FFF2-40B4-BE49-F238E27FC236}">
                <a16:creationId xmlns:a16="http://schemas.microsoft.com/office/drawing/2014/main" id="{297FD97C-6027-4AE0-A0A7-8525BF69DEB9}"/>
              </a:ext>
            </a:extLst>
          </p:cNvPr>
          <p:cNvSpPr/>
          <p:nvPr/>
        </p:nvSpPr>
        <p:spPr>
          <a:xfrm>
            <a:off x="616448" y="182645"/>
            <a:ext cx="7166001" cy="523220"/>
          </a:xfrm>
          <a:prstGeom prst="rect">
            <a:avLst/>
          </a:prstGeom>
        </p:spPr>
        <p:txBody>
          <a:bodyPr wrap="none">
            <a:spAutoFit/>
          </a:bodyPr>
          <a:lstStyle/>
          <a:p>
            <a:r>
              <a:rPr lang="en-US" sz="2800" b="1"/>
              <a:t>Here is the XSLT-produced pass 2 DFDL Schema</a:t>
            </a:r>
          </a:p>
        </p:txBody>
      </p:sp>
    </p:spTree>
    <p:extLst>
      <p:ext uri="{BB962C8B-B14F-4D97-AF65-F5344CB8AC3E}">
        <p14:creationId xmlns:p14="http://schemas.microsoft.com/office/powerpoint/2010/main" val="284908020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C3F4-7276-4434-8305-0133A201723E}"/>
              </a:ext>
            </a:extLst>
          </p:cNvPr>
          <p:cNvSpPr>
            <a:spLocks noGrp="1"/>
          </p:cNvSpPr>
          <p:nvPr>
            <p:ph type="title"/>
          </p:nvPr>
        </p:nvSpPr>
        <p:spPr/>
        <p:txBody>
          <a:bodyPr/>
          <a:lstStyle/>
          <a:p>
            <a:r>
              <a:rPr lang="en-US"/>
              <a:t>Run the second pass to produce the desired output</a:t>
            </a:r>
          </a:p>
        </p:txBody>
      </p:sp>
      <p:sp>
        <p:nvSpPr>
          <p:cNvPr id="4" name="Rectangle 3">
            <a:extLst>
              <a:ext uri="{FF2B5EF4-FFF2-40B4-BE49-F238E27FC236}">
                <a16:creationId xmlns:a16="http://schemas.microsoft.com/office/drawing/2014/main" id="{93F910C8-A0BA-4BC8-845F-412FB0A262C0}"/>
              </a:ext>
            </a:extLst>
          </p:cNvPr>
          <p:cNvSpPr/>
          <p:nvPr/>
        </p:nvSpPr>
        <p:spPr>
          <a:xfrm>
            <a:off x="3158170" y="198765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tool</a:t>
            </a:r>
          </a:p>
        </p:txBody>
      </p:sp>
      <p:sp>
        <p:nvSpPr>
          <p:cNvPr id="5" name="TextBox 4">
            <a:extLst>
              <a:ext uri="{FF2B5EF4-FFF2-40B4-BE49-F238E27FC236}">
                <a16:creationId xmlns:a16="http://schemas.microsoft.com/office/drawing/2014/main" id="{A6B203A0-7F4B-401A-88E0-13C308FC78EE}"/>
              </a:ext>
            </a:extLst>
          </p:cNvPr>
          <p:cNvSpPr txBox="1"/>
          <p:nvPr/>
        </p:nvSpPr>
        <p:spPr>
          <a:xfrm>
            <a:off x="826837" y="1569002"/>
            <a:ext cx="1261949" cy="1754326"/>
          </a:xfrm>
          <a:prstGeom prst="rect">
            <a:avLst/>
          </a:prstGeom>
          <a:noFill/>
          <a:ln>
            <a:solidFill>
              <a:schemeClr val="tx1"/>
            </a:solidFill>
          </a:ln>
        </p:spPr>
        <p:txBody>
          <a:bodyPr wrap="none" rtlCol="0">
            <a:spAutoFit/>
          </a:bodyPr>
          <a:lstStyle/>
          <a:p>
            <a:r>
              <a:rPr lang="en-US"/>
              <a:t>Name: Tom</a:t>
            </a:r>
          </a:p>
          <a:p>
            <a:r>
              <a:rPr lang="en-US"/>
              <a:t>Name: Bill</a:t>
            </a:r>
          </a:p>
          <a:p>
            <a:r>
              <a:rPr lang="en-US"/>
              <a:t>Name: Jill</a:t>
            </a:r>
          </a:p>
          <a:p>
            <a:r>
              <a:rPr lang="en-US"/>
              <a:t>Name: Sara</a:t>
            </a:r>
          </a:p>
          <a:p>
            <a:r>
              <a:rPr lang="en-US"/>
              <a:t>Name: Bob</a:t>
            </a:r>
          </a:p>
          <a:p>
            <a:r>
              <a:rPr lang="en-US"/>
              <a:t>5</a:t>
            </a:r>
          </a:p>
        </p:txBody>
      </p:sp>
      <p:cxnSp>
        <p:nvCxnSpPr>
          <p:cNvPr id="7" name="Straight Arrow Connector 6">
            <a:extLst>
              <a:ext uri="{FF2B5EF4-FFF2-40B4-BE49-F238E27FC236}">
                <a16:creationId xmlns:a16="http://schemas.microsoft.com/office/drawing/2014/main" id="{8C1AA018-9712-469F-9DB9-A9C6AD7DE86C}"/>
              </a:ext>
            </a:extLst>
          </p:cNvPr>
          <p:cNvCxnSpPr>
            <a:stCxn id="5" idx="3"/>
            <a:endCxn id="4" idx="1"/>
          </p:cNvCxnSpPr>
          <p:nvPr/>
        </p:nvCxnSpPr>
        <p:spPr>
          <a:xfrm flipV="1">
            <a:off x="2088786" y="2444857"/>
            <a:ext cx="1069384" cy="1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B0E10A-98C1-47D5-9D71-E1801ADC63D6}"/>
              </a:ext>
            </a:extLst>
          </p:cNvPr>
          <p:cNvSpPr txBox="1"/>
          <p:nvPr/>
        </p:nvSpPr>
        <p:spPr>
          <a:xfrm>
            <a:off x="2830187" y="3712244"/>
            <a:ext cx="1570366" cy="369332"/>
          </a:xfrm>
          <a:prstGeom prst="rect">
            <a:avLst/>
          </a:prstGeom>
          <a:noFill/>
          <a:ln>
            <a:solidFill>
              <a:schemeClr val="tx1"/>
            </a:solidFill>
          </a:ln>
        </p:spPr>
        <p:txBody>
          <a:bodyPr wrap="none" rtlCol="0">
            <a:spAutoFit/>
          </a:bodyPr>
          <a:lstStyle/>
          <a:p>
            <a:r>
              <a:rPr lang="en-US"/>
              <a:t>pass-2.dfdl.xsd</a:t>
            </a:r>
          </a:p>
        </p:txBody>
      </p:sp>
      <p:cxnSp>
        <p:nvCxnSpPr>
          <p:cNvPr id="10" name="Straight Arrow Connector 9">
            <a:extLst>
              <a:ext uri="{FF2B5EF4-FFF2-40B4-BE49-F238E27FC236}">
                <a16:creationId xmlns:a16="http://schemas.microsoft.com/office/drawing/2014/main" id="{0CD293F0-9700-4C28-9B84-CBF15CADE3F2}"/>
              </a:ext>
            </a:extLst>
          </p:cNvPr>
          <p:cNvCxnSpPr>
            <a:stCxn id="8" idx="0"/>
            <a:endCxn id="4" idx="2"/>
          </p:cNvCxnSpPr>
          <p:nvPr/>
        </p:nvCxnSpPr>
        <p:spPr>
          <a:xfrm flipV="1">
            <a:off x="3615370" y="2902057"/>
            <a:ext cx="0" cy="810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A757CF3-5404-4716-85CA-DD69ABCC5C4F}"/>
              </a:ext>
            </a:extLst>
          </p:cNvPr>
          <p:cNvSpPr/>
          <p:nvPr/>
        </p:nvSpPr>
        <p:spPr>
          <a:xfrm>
            <a:off x="5185736" y="1480864"/>
            <a:ext cx="2328228" cy="4832092"/>
          </a:xfrm>
          <a:prstGeom prst="rect">
            <a:avLst/>
          </a:prstGeom>
          <a:ln>
            <a:solidFill>
              <a:schemeClr val="tx1"/>
            </a:solidFill>
          </a:ln>
        </p:spPr>
        <p:txBody>
          <a:bodyPr wrap="square">
            <a:spAutoFit/>
          </a:bodyPr>
          <a:lstStyle/>
          <a:p>
            <a:r>
              <a:rPr lang="en-US" sz="1400">
                <a:solidFill>
                  <a:srgbClr val="000096"/>
                </a:solidFill>
                <a:highlight>
                  <a:srgbClr val="FFFFFF"/>
                </a:highlight>
              </a:rPr>
              <a:t>&lt;names&gt;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&lt;name&gt;</a:t>
            </a:r>
            <a:r>
              <a:rPr lang="en-US" sz="1400">
                <a:solidFill>
                  <a:srgbClr val="000000"/>
                </a:solidFill>
                <a:highlight>
                  <a:srgbClr val="FFFFFF"/>
                </a:highlight>
              </a:rPr>
              <a:t>Name</a:t>
            </a:r>
            <a:r>
              <a:rPr lang="en-US" sz="1400">
                <a:solidFill>
                  <a:srgbClr val="000096"/>
                </a:solidFill>
                <a:highlight>
                  <a:srgbClr val="FFFFFF"/>
                </a:highlight>
              </a:rPr>
              <a:t>&lt;/name&gt;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&lt;value&gt;</a:t>
            </a:r>
            <a:r>
              <a:rPr lang="en-US" sz="1400">
                <a:solidFill>
                  <a:srgbClr val="000000"/>
                </a:solidFill>
                <a:highlight>
                  <a:srgbClr val="FFFFFF"/>
                </a:highlight>
              </a:rPr>
              <a:t> Tom</a:t>
            </a:r>
            <a:r>
              <a:rPr lang="en-US" sz="1400">
                <a:solidFill>
                  <a:srgbClr val="000096"/>
                </a:solidFill>
                <a:highlight>
                  <a:srgbClr val="FFFFFF"/>
                </a:highlight>
              </a:rPr>
              <a:t>&lt;/value&gt;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&lt;name&gt;</a:t>
            </a:r>
            <a:r>
              <a:rPr lang="en-US" sz="1400">
                <a:solidFill>
                  <a:srgbClr val="000000"/>
                </a:solidFill>
                <a:highlight>
                  <a:srgbClr val="FFFFFF"/>
                </a:highlight>
              </a:rPr>
              <a:t>Name</a:t>
            </a:r>
            <a:r>
              <a:rPr lang="en-US" sz="1400">
                <a:solidFill>
                  <a:srgbClr val="000096"/>
                </a:solidFill>
                <a:highlight>
                  <a:srgbClr val="FFFFFF"/>
                </a:highlight>
              </a:rPr>
              <a:t>&lt;/name&gt;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&lt;value&gt;</a:t>
            </a:r>
            <a:r>
              <a:rPr lang="en-US" sz="1400">
                <a:solidFill>
                  <a:srgbClr val="000000"/>
                </a:solidFill>
                <a:highlight>
                  <a:srgbClr val="FFFFFF"/>
                </a:highlight>
              </a:rPr>
              <a:t> Bill</a:t>
            </a:r>
            <a:r>
              <a:rPr lang="en-US" sz="1400">
                <a:solidFill>
                  <a:srgbClr val="000096"/>
                </a:solidFill>
                <a:highlight>
                  <a:srgbClr val="FFFFFF"/>
                </a:highlight>
              </a:rPr>
              <a:t>&lt;/value&gt;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&lt;name&gt;</a:t>
            </a:r>
            <a:r>
              <a:rPr lang="en-US" sz="1400">
                <a:solidFill>
                  <a:srgbClr val="000000"/>
                </a:solidFill>
                <a:highlight>
                  <a:srgbClr val="FFFFFF"/>
                </a:highlight>
              </a:rPr>
              <a:t>Name</a:t>
            </a:r>
            <a:r>
              <a:rPr lang="en-US" sz="1400">
                <a:solidFill>
                  <a:srgbClr val="000096"/>
                </a:solidFill>
                <a:highlight>
                  <a:srgbClr val="FFFFFF"/>
                </a:highlight>
              </a:rPr>
              <a:t>&lt;/name&gt;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&lt;value&gt;</a:t>
            </a:r>
            <a:r>
              <a:rPr lang="en-US" sz="1400">
                <a:solidFill>
                  <a:srgbClr val="000000"/>
                </a:solidFill>
                <a:highlight>
                  <a:srgbClr val="FFFFFF"/>
                </a:highlight>
              </a:rPr>
              <a:t> Jill</a:t>
            </a:r>
            <a:r>
              <a:rPr lang="en-US" sz="1400">
                <a:solidFill>
                  <a:srgbClr val="000096"/>
                </a:solidFill>
                <a:highlight>
                  <a:srgbClr val="FFFFFF"/>
                </a:highlight>
              </a:rPr>
              <a:t>&lt;/value&gt;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&lt;name&gt;</a:t>
            </a:r>
            <a:r>
              <a:rPr lang="en-US" sz="1400">
                <a:solidFill>
                  <a:srgbClr val="000000"/>
                </a:solidFill>
                <a:highlight>
                  <a:srgbClr val="FFFFFF"/>
                </a:highlight>
              </a:rPr>
              <a:t>Name</a:t>
            </a:r>
            <a:r>
              <a:rPr lang="en-US" sz="1400">
                <a:solidFill>
                  <a:srgbClr val="000096"/>
                </a:solidFill>
                <a:highlight>
                  <a:srgbClr val="FFFFFF"/>
                </a:highlight>
              </a:rPr>
              <a:t>&lt;/name&gt;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&lt;value&gt;</a:t>
            </a:r>
            <a:r>
              <a:rPr lang="en-US" sz="1400">
                <a:solidFill>
                  <a:srgbClr val="000000"/>
                </a:solidFill>
                <a:highlight>
                  <a:srgbClr val="FFFFFF"/>
                </a:highlight>
              </a:rPr>
              <a:t> Sara</a:t>
            </a:r>
            <a:r>
              <a:rPr lang="en-US" sz="1400">
                <a:solidFill>
                  <a:srgbClr val="000096"/>
                </a:solidFill>
                <a:highlight>
                  <a:srgbClr val="FFFFFF"/>
                </a:highlight>
              </a:rPr>
              <a:t>&lt;/value&gt;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&lt;name&gt;</a:t>
            </a:r>
            <a:r>
              <a:rPr lang="en-US" sz="1400">
                <a:solidFill>
                  <a:srgbClr val="000000"/>
                </a:solidFill>
                <a:highlight>
                  <a:srgbClr val="FFFFFF"/>
                </a:highlight>
              </a:rPr>
              <a:t>Name</a:t>
            </a:r>
            <a:r>
              <a:rPr lang="en-US" sz="1400">
                <a:solidFill>
                  <a:srgbClr val="000096"/>
                </a:solidFill>
                <a:highlight>
                  <a:srgbClr val="FFFFFF"/>
                </a:highlight>
              </a:rPr>
              <a:t>&lt;/name&gt;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&lt;value&gt;</a:t>
            </a:r>
            <a:r>
              <a:rPr lang="en-US" sz="1400">
                <a:solidFill>
                  <a:srgbClr val="000000"/>
                </a:solidFill>
                <a:highlight>
                  <a:srgbClr val="FFFFFF"/>
                </a:highlight>
              </a:rPr>
              <a:t> Bob</a:t>
            </a:r>
            <a:r>
              <a:rPr lang="en-US" sz="1400">
                <a:solidFill>
                  <a:srgbClr val="000096"/>
                </a:solidFill>
                <a:highlight>
                  <a:srgbClr val="FFFFFF"/>
                </a:highlight>
              </a:rPr>
              <a:t>&lt;/value&gt;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&lt;/entry&gt;</a:t>
            </a:r>
            <a:br>
              <a:rPr lang="en-US" sz="1400">
                <a:solidFill>
                  <a:srgbClr val="000000"/>
                </a:solidFill>
                <a:highlight>
                  <a:srgbClr val="FFFFFF"/>
                </a:highlight>
              </a:rPr>
            </a:br>
            <a:r>
              <a:rPr lang="en-US" sz="1400">
                <a:solidFill>
                  <a:srgbClr val="000096"/>
                </a:solidFill>
                <a:highlight>
                  <a:srgbClr val="FFFFFF"/>
                </a:highlight>
              </a:rPr>
              <a:t>&lt;/names&gt;</a:t>
            </a:r>
          </a:p>
        </p:txBody>
      </p:sp>
      <p:cxnSp>
        <p:nvCxnSpPr>
          <p:cNvPr id="12" name="Straight Arrow Connector 11">
            <a:extLst>
              <a:ext uri="{FF2B5EF4-FFF2-40B4-BE49-F238E27FC236}">
                <a16:creationId xmlns:a16="http://schemas.microsoft.com/office/drawing/2014/main" id="{42EEE8AF-B281-4162-AB4F-D33D3A65AD8B}"/>
              </a:ext>
            </a:extLst>
          </p:cNvPr>
          <p:cNvCxnSpPr/>
          <p:nvPr/>
        </p:nvCxnSpPr>
        <p:spPr>
          <a:xfrm flipV="1">
            <a:off x="4072570" y="2443549"/>
            <a:ext cx="1069384" cy="1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72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974D-12C8-4A28-A2FF-FE63191CDABA}"/>
              </a:ext>
            </a:extLst>
          </p:cNvPr>
          <p:cNvSpPr>
            <a:spLocks noGrp="1"/>
          </p:cNvSpPr>
          <p:nvPr>
            <p:ph type="title"/>
          </p:nvPr>
        </p:nvSpPr>
        <p:spPr/>
        <p:txBody>
          <a:bodyPr/>
          <a:lstStyle/>
          <a:p>
            <a:r>
              <a:rPr lang="en-US"/>
              <a:t>Use DFDL schema plus processor to parse and unparse</a:t>
            </a:r>
          </a:p>
        </p:txBody>
      </p:sp>
      <p:sp>
        <p:nvSpPr>
          <p:cNvPr id="4" name="Footer Placeholder 3">
            <a:extLst>
              <a:ext uri="{FF2B5EF4-FFF2-40B4-BE49-F238E27FC236}">
                <a16:creationId xmlns:a16="http://schemas.microsoft.com/office/drawing/2014/main" id="{F71FC43A-56D6-48CC-959E-0C9607727B63}"/>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0EC9AA96-ECB5-4AB1-B2D6-6A86906A8BF1}"/>
              </a:ext>
            </a:extLst>
          </p:cNvPr>
          <p:cNvSpPr/>
          <p:nvPr/>
        </p:nvSpPr>
        <p:spPr>
          <a:xfrm>
            <a:off x="616448" y="1676760"/>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sp>
        <p:nvSpPr>
          <p:cNvPr id="7" name="Rectangle 6">
            <a:extLst>
              <a:ext uri="{FF2B5EF4-FFF2-40B4-BE49-F238E27FC236}">
                <a16:creationId xmlns:a16="http://schemas.microsoft.com/office/drawing/2014/main" id="{60950A07-64AC-4963-8ED4-02ED3DFE53E0}"/>
              </a:ext>
            </a:extLst>
          </p:cNvPr>
          <p:cNvSpPr/>
          <p:nvPr/>
        </p:nvSpPr>
        <p:spPr>
          <a:xfrm>
            <a:off x="3241443" y="1904162"/>
            <a:ext cx="1756978" cy="750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9" name="Arrow: Right 8">
            <a:extLst>
              <a:ext uri="{FF2B5EF4-FFF2-40B4-BE49-F238E27FC236}">
                <a16:creationId xmlns:a16="http://schemas.microsoft.com/office/drawing/2014/main" id="{3C58A3EB-5A13-4A4D-80B5-B92E8893BC77}"/>
              </a:ext>
            </a:extLst>
          </p:cNvPr>
          <p:cNvSpPr/>
          <p:nvPr/>
        </p:nvSpPr>
        <p:spPr>
          <a:xfrm rot="16200000">
            <a:off x="3844133" y="2840023"/>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9842AF-88D4-4038-A4C5-F7C38497FF93}"/>
              </a:ext>
            </a:extLst>
          </p:cNvPr>
          <p:cNvSpPr txBox="1"/>
          <p:nvPr/>
        </p:nvSpPr>
        <p:spPr>
          <a:xfrm>
            <a:off x="3669889" y="1494259"/>
            <a:ext cx="875561" cy="461665"/>
          </a:xfrm>
          <a:prstGeom prst="rect">
            <a:avLst/>
          </a:prstGeom>
          <a:noFill/>
        </p:spPr>
        <p:txBody>
          <a:bodyPr wrap="none" rtlCol="0">
            <a:spAutoFit/>
          </a:bodyPr>
          <a:lstStyle/>
          <a:p>
            <a:r>
              <a:rPr lang="en-US" sz="2400" i="1"/>
              <a:t>parse</a:t>
            </a:r>
            <a:endParaRPr lang="en-US" sz="2400" i="1">
              <a:latin typeface="Times New Roman" panose="02020603050405020304" pitchFamily="18" charset="0"/>
              <a:cs typeface="Times New Roman" panose="02020603050405020304" pitchFamily="18" charset="0"/>
            </a:endParaRPr>
          </a:p>
        </p:txBody>
      </p:sp>
      <p:sp>
        <p:nvSpPr>
          <p:cNvPr id="13" name="Arrow: Right 12">
            <a:extLst>
              <a:ext uri="{FF2B5EF4-FFF2-40B4-BE49-F238E27FC236}">
                <a16:creationId xmlns:a16="http://schemas.microsoft.com/office/drawing/2014/main" id="{D23C1546-4A97-42EC-9D43-0231B5AADDBF}"/>
              </a:ext>
            </a:extLst>
          </p:cNvPr>
          <p:cNvSpPr/>
          <p:nvPr/>
        </p:nvSpPr>
        <p:spPr>
          <a:xfrm>
            <a:off x="6777774" y="2189466"/>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C9E48B-746C-4799-948F-92C057AB90B1}"/>
              </a:ext>
            </a:extLst>
          </p:cNvPr>
          <p:cNvSpPr/>
          <p:nvPr/>
        </p:nvSpPr>
        <p:spPr>
          <a:xfrm>
            <a:off x="7337007" y="1937288"/>
            <a:ext cx="1792298" cy="7171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16" name="Arrow: Right 15">
            <a:extLst>
              <a:ext uri="{FF2B5EF4-FFF2-40B4-BE49-F238E27FC236}">
                <a16:creationId xmlns:a16="http://schemas.microsoft.com/office/drawing/2014/main" id="{034DA28B-B891-40C7-9717-E22722FE2624}"/>
              </a:ext>
            </a:extLst>
          </p:cNvPr>
          <p:cNvSpPr/>
          <p:nvPr/>
        </p:nvSpPr>
        <p:spPr>
          <a:xfrm rot="16200000">
            <a:off x="7939697" y="2840023"/>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C54AE6F-F2A5-466E-BAE4-AA35E1705AD0}"/>
              </a:ext>
            </a:extLst>
          </p:cNvPr>
          <p:cNvSpPr txBox="1"/>
          <p:nvPr/>
        </p:nvSpPr>
        <p:spPr>
          <a:xfrm>
            <a:off x="7621777" y="1507458"/>
            <a:ext cx="1192955" cy="461665"/>
          </a:xfrm>
          <a:prstGeom prst="rect">
            <a:avLst/>
          </a:prstGeom>
          <a:noFill/>
        </p:spPr>
        <p:txBody>
          <a:bodyPr wrap="none" rtlCol="0">
            <a:spAutoFit/>
          </a:bodyPr>
          <a:lstStyle/>
          <a:p>
            <a:r>
              <a:rPr lang="en-US" sz="2400" i="1"/>
              <a:t>unparse</a:t>
            </a:r>
            <a:endParaRPr lang="en-US" sz="2400" i="1">
              <a:latin typeface="Times New Roman" panose="02020603050405020304" pitchFamily="18" charset="0"/>
              <a:cs typeface="Times New Roman" panose="02020603050405020304" pitchFamily="18" charset="0"/>
            </a:endParaRPr>
          </a:p>
        </p:txBody>
      </p:sp>
      <p:sp>
        <p:nvSpPr>
          <p:cNvPr id="19" name="Rectangle: Folded Corner 18">
            <a:extLst>
              <a:ext uri="{FF2B5EF4-FFF2-40B4-BE49-F238E27FC236}">
                <a16:creationId xmlns:a16="http://schemas.microsoft.com/office/drawing/2014/main" id="{11C4E3A5-6AD4-4788-BDCB-55D13A2A6C81}"/>
              </a:ext>
            </a:extLst>
          </p:cNvPr>
          <p:cNvSpPr/>
          <p:nvPr/>
        </p:nvSpPr>
        <p:spPr>
          <a:xfrm>
            <a:off x="9646700" y="1715132"/>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sp>
        <p:nvSpPr>
          <p:cNvPr id="20" name="Arrow: Right 19">
            <a:extLst>
              <a:ext uri="{FF2B5EF4-FFF2-40B4-BE49-F238E27FC236}">
                <a16:creationId xmlns:a16="http://schemas.microsoft.com/office/drawing/2014/main" id="{108C9691-488C-4DCE-86E8-FA98099D2583}"/>
              </a:ext>
            </a:extLst>
          </p:cNvPr>
          <p:cNvSpPr/>
          <p:nvPr/>
        </p:nvSpPr>
        <p:spPr>
          <a:xfrm>
            <a:off x="2702481" y="2199369"/>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8E5AE00-CBA6-4797-8B0E-3582F4630494}"/>
              </a:ext>
            </a:extLst>
          </p:cNvPr>
          <p:cNvSpPr/>
          <p:nvPr/>
        </p:nvSpPr>
        <p:spPr>
          <a:xfrm>
            <a:off x="5018690" y="2177674"/>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CD7A560E-4F8E-4D2B-9D49-F5BD86C49E25}"/>
              </a:ext>
            </a:extLst>
          </p:cNvPr>
          <p:cNvSpPr/>
          <p:nvPr/>
        </p:nvSpPr>
        <p:spPr>
          <a:xfrm>
            <a:off x="9108133" y="2189465"/>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EAD8CF9-FF05-4B44-9E62-684A2BB65555}"/>
              </a:ext>
            </a:extLst>
          </p:cNvPr>
          <p:cNvSpPr txBox="1"/>
          <p:nvPr/>
        </p:nvSpPr>
        <p:spPr>
          <a:xfrm>
            <a:off x="9646700" y="3429000"/>
            <a:ext cx="2059335" cy="1569660"/>
          </a:xfrm>
          <a:prstGeom prst="rect">
            <a:avLst/>
          </a:prstGeom>
          <a:noFill/>
        </p:spPr>
        <p:txBody>
          <a:bodyPr wrap="square" rtlCol="0">
            <a:spAutoFit/>
          </a:bodyPr>
          <a:lstStyle/>
          <a:p>
            <a:r>
              <a:rPr lang="en-US" sz="2400"/>
              <a:t>Reconstitute the original (native) data format</a:t>
            </a:r>
          </a:p>
        </p:txBody>
      </p:sp>
      <p:sp>
        <p:nvSpPr>
          <p:cNvPr id="8" name="Rectangle: Folded Corner 7">
            <a:extLst>
              <a:ext uri="{FF2B5EF4-FFF2-40B4-BE49-F238E27FC236}">
                <a16:creationId xmlns:a16="http://schemas.microsoft.com/office/drawing/2014/main" id="{B55D1E82-F9AA-4D96-86BF-D2A34CA255CB}"/>
              </a:ext>
            </a:extLst>
          </p:cNvPr>
          <p:cNvSpPr/>
          <p:nvPr/>
        </p:nvSpPr>
        <p:spPr>
          <a:xfrm>
            <a:off x="3514907" y="3429000"/>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15" name="Rectangle: Folded Corner 14">
            <a:extLst>
              <a:ext uri="{FF2B5EF4-FFF2-40B4-BE49-F238E27FC236}">
                <a16:creationId xmlns:a16="http://schemas.microsoft.com/office/drawing/2014/main" id="{60962A7D-63B1-4B4C-9E08-FB9E2EE35174}"/>
              </a:ext>
            </a:extLst>
          </p:cNvPr>
          <p:cNvSpPr/>
          <p:nvPr/>
        </p:nvSpPr>
        <p:spPr>
          <a:xfrm>
            <a:off x="7610471" y="3429000"/>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24" name="Cloud 23">
            <a:extLst>
              <a:ext uri="{FF2B5EF4-FFF2-40B4-BE49-F238E27FC236}">
                <a16:creationId xmlns:a16="http://schemas.microsoft.com/office/drawing/2014/main" id="{3F4E0A33-ABA0-42EE-B209-41EA8B57ED1B}"/>
              </a:ext>
            </a:extLst>
          </p:cNvPr>
          <p:cNvSpPr/>
          <p:nvPr/>
        </p:nvSpPr>
        <p:spPr>
          <a:xfrm>
            <a:off x="5574073" y="2031623"/>
            <a:ext cx="1183443" cy="81088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Tree>
    <p:extLst>
      <p:ext uri="{BB962C8B-B14F-4D97-AF65-F5344CB8AC3E}">
        <p14:creationId xmlns:p14="http://schemas.microsoft.com/office/powerpoint/2010/main" val="8484337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32FD-CA17-4AD1-B864-243E487BF003}"/>
              </a:ext>
            </a:extLst>
          </p:cNvPr>
          <p:cNvSpPr>
            <a:spLocks noGrp="1"/>
          </p:cNvSpPr>
          <p:nvPr>
            <p:ph type="title"/>
          </p:nvPr>
        </p:nvSpPr>
        <p:spPr/>
        <p:txBody>
          <a:bodyPr/>
          <a:lstStyle/>
          <a:p>
            <a:r>
              <a:rPr lang="en-US"/>
              <a:t>Actually, the input can be parsed in 1 pass and we can ensure that the number of name/value pairs equals the integer at the end of the file</a:t>
            </a:r>
          </a:p>
        </p:txBody>
      </p:sp>
      <p:sp>
        <p:nvSpPr>
          <p:cNvPr id="4" name="TextBox 3">
            <a:extLst>
              <a:ext uri="{FF2B5EF4-FFF2-40B4-BE49-F238E27FC236}">
                <a16:creationId xmlns:a16="http://schemas.microsoft.com/office/drawing/2014/main" id="{632F1844-26FF-45B6-9AF8-99612BF75534}"/>
              </a:ext>
            </a:extLst>
          </p:cNvPr>
          <p:cNvSpPr txBox="1"/>
          <p:nvPr/>
        </p:nvSpPr>
        <p:spPr>
          <a:xfrm>
            <a:off x="3053165" y="1906156"/>
            <a:ext cx="1617879" cy="2308324"/>
          </a:xfrm>
          <a:prstGeom prst="rect">
            <a:avLst/>
          </a:prstGeom>
          <a:noFill/>
          <a:ln>
            <a:solidFill>
              <a:schemeClr val="tx1"/>
            </a:solidFill>
          </a:ln>
        </p:spPr>
        <p:txBody>
          <a:bodyPr wrap="none" rtlCol="0">
            <a:spAutoFit/>
          </a:bodyPr>
          <a:lstStyle/>
          <a:p>
            <a:r>
              <a:rPr lang="en-US" sz="2400"/>
              <a:t>Name: Tom</a:t>
            </a:r>
          </a:p>
          <a:p>
            <a:r>
              <a:rPr lang="en-US" sz="2400"/>
              <a:t>Name: Bill</a:t>
            </a:r>
          </a:p>
          <a:p>
            <a:r>
              <a:rPr lang="en-US" sz="2400"/>
              <a:t>Name: Jill</a:t>
            </a:r>
          </a:p>
          <a:p>
            <a:r>
              <a:rPr lang="en-US" sz="2400"/>
              <a:t>Name: Sara</a:t>
            </a:r>
          </a:p>
          <a:p>
            <a:r>
              <a:rPr lang="en-US" sz="2400"/>
              <a:t>Name: Bob</a:t>
            </a:r>
          </a:p>
          <a:p>
            <a:r>
              <a:rPr lang="en-US" sz="2400"/>
              <a:t>5</a:t>
            </a:r>
          </a:p>
        </p:txBody>
      </p:sp>
      <p:sp>
        <p:nvSpPr>
          <p:cNvPr id="6" name="Footer Placeholder 3">
            <a:extLst>
              <a:ext uri="{FF2B5EF4-FFF2-40B4-BE49-F238E27FC236}">
                <a16:creationId xmlns:a16="http://schemas.microsoft.com/office/drawing/2014/main" id="{90C58608-C76F-448F-A4AF-8852F080353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6858671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0E5E8E-F032-4890-B3E5-DC719A22E2F5}"/>
              </a:ext>
            </a:extLst>
          </p:cNvPr>
          <p:cNvSpPr/>
          <p:nvPr/>
        </p:nvSpPr>
        <p:spPr>
          <a:xfrm>
            <a:off x="1487838" y="72374"/>
            <a:ext cx="9963728" cy="6463308"/>
          </a:xfrm>
          <a:prstGeom prst="rect">
            <a:avLst/>
          </a:prstGeom>
          <a:ln>
            <a:solidFill>
              <a:schemeClr val="bg1">
                <a:lumMod val="7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"%NL;“</a:t>
            </a:r>
            <a:endParaRPr lang="en-US">
              <a:solidFill>
                <a:srgbClr val="000096"/>
              </a:solidFill>
              <a:highlight>
                <a:srgbClr val="FFFFFF"/>
              </a:highlight>
            </a:endParaRPr>
          </a:p>
          <a:p>
            <a:r>
              <a:rPr lang="en-US">
                <a:solidFill>
                  <a:srgbClr val="F5844C"/>
                </a:solidFill>
                <a:highlight>
                  <a:srgbClr val="FFFFFF"/>
                </a:highlight>
              </a:rPr>
              <a:t>	               dfdl:separatorSuppressionPolicy</a:t>
            </a:r>
            <a:r>
              <a:rPr lang="en-US">
                <a:solidFill>
                  <a:srgbClr val="FF8040"/>
                </a:solidFill>
                <a:highlight>
                  <a:srgbClr val="FFFFFF"/>
                </a:highlight>
              </a:rPr>
              <a:t>=</a:t>
            </a:r>
            <a:r>
              <a:rPr lang="en-US">
                <a:solidFill>
                  <a:srgbClr val="993300"/>
                </a:solidFill>
                <a:highlight>
                  <a:srgbClr val="FFFFFF"/>
                </a:highlight>
              </a:rPr>
              <a:t>"anyEmpty"</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"row"</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"implicit"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"number-of-rows"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00"/>
                </a:highlight>
              </a:rPr>
              <a:t>&lt;dfdl:assert</a:t>
            </a:r>
            <a:r>
              <a:rPr lang="en-US">
                <a:solidFill>
                  <a:srgbClr val="F5844C"/>
                </a:solidFill>
                <a:highlight>
                  <a:srgbClr val="FFFF00"/>
                </a:highlight>
              </a:rPr>
              <a:t> test</a:t>
            </a:r>
            <a:r>
              <a:rPr lang="en-US">
                <a:solidFill>
                  <a:srgbClr val="FF8040"/>
                </a:solidFill>
                <a:highlight>
                  <a:srgbClr val="FFFF00"/>
                </a:highlight>
              </a:rPr>
              <a:t>=</a:t>
            </a:r>
            <a:r>
              <a:rPr lang="en-US">
                <a:solidFill>
                  <a:srgbClr val="993300"/>
                </a:solidFill>
                <a:highlight>
                  <a:srgbClr val="FFFF00"/>
                </a:highlight>
              </a:rPr>
              <a:t>"{ . eq fn:count(../row) }"</a:t>
            </a:r>
            <a:br>
              <a:rPr lang="en-US">
                <a:solidFill>
                  <a:srgbClr val="000000"/>
                </a:solidFill>
                <a:highlight>
                  <a:srgbClr val="FFFFFF"/>
                </a:highlight>
              </a:rPr>
            </a:br>
            <a:r>
              <a:rPr lang="en-US">
                <a:solidFill>
                  <a:srgbClr val="F5844C"/>
                </a:solidFill>
                <a:highlight>
                  <a:srgbClr val="FFFFFF"/>
                </a:highlight>
              </a:rPr>
              <a:t>                            message</a:t>
            </a:r>
            <a:r>
              <a:rPr lang="en-US">
                <a:solidFill>
                  <a:srgbClr val="FF8040"/>
                </a:solidFill>
                <a:highlight>
                  <a:srgbClr val="FFFFFF"/>
                </a:highlight>
              </a:rPr>
              <a:t>=</a:t>
            </a:r>
            <a:r>
              <a:rPr lang="en-US">
                <a:solidFill>
                  <a:srgbClr val="993300"/>
                </a:solidFill>
                <a:highlight>
                  <a:srgbClr val="FFFFFF"/>
                </a:highlight>
              </a:rPr>
              <a:t>"{ fn:concat(., ' name/value rows expected, but found ', fn:count(../row))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3EB21BD6-EBCD-4805-8E50-6D8C78E88AFD}"/>
              </a:ext>
            </a:extLst>
          </p:cNvPr>
          <p:cNvSpPr/>
          <p:nvPr/>
        </p:nvSpPr>
        <p:spPr>
          <a:xfrm>
            <a:off x="2123268" y="1224366"/>
            <a:ext cx="8136610" cy="2204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5D8476-59CA-4CD8-9DD4-A8BC8639D967}"/>
              </a:ext>
            </a:extLst>
          </p:cNvPr>
          <p:cNvSpPr/>
          <p:nvPr/>
        </p:nvSpPr>
        <p:spPr>
          <a:xfrm>
            <a:off x="2123268" y="3428999"/>
            <a:ext cx="9159498" cy="2204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035EDF-62EE-40AF-AB43-C6EB2796404B}"/>
              </a:ext>
            </a:extLst>
          </p:cNvPr>
          <p:cNvSpPr txBox="1"/>
          <p:nvPr/>
        </p:nvSpPr>
        <p:spPr>
          <a:xfrm>
            <a:off x="234156" y="1905048"/>
            <a:ext cx="2014780" cy="665183"/>
          </a:xfrm>
          <a:prstGeom prst="rect">
            <a:avLst/>
          </a:prstGeom>
          <a:solidFill>
            <a:schemeClr val="bg1"/>
          </a:solidFill>
        </p:spPr>
        <p:txBody>
          <a:bodyPr wrap="square" rtlCol="0">
            <a:spAutoFit/>
          </a:bodyPr>
          <a:lstStyle/>
          <a:p>
            <a:r>
              <a:rPr lang="en-US"/>
              <a:t>Consume the name/value pairs</a:t>
            </a:r>
          </a:p>
        </p:txBody>
      </p:sp>
      <p:sp>
        <p:nvSpPr>
          <p:cNvPr id="9" name="TextBox 8">
            <a:extLst>
              <a:ext uri="{FF2B5EF4-FFF2-40B4-BE49-F238E27FC236}">
                <a16:creationId xmlns:a16="http://schemas.microsoft.com/office/drawing/2014/main" id="{11A71906-B229-4B3D-8C61-3A890B03FFB7}"/>
              </a:ext>
            </a:extLst>
          </p:cNvPr>
          <p:cNvSpPr txBox="1"/>
          <p:nvPr/>
        </p:nvSpPr>
        <p:spPr>
          <a:xfrm>
            <a:off x="232474" y="3792652"/>
            <a:ext cx="2014780" cy="1477328"/>
          </a:xfrm>
          <a:prstGeom prst="rect">
            <a:avLst/>
          </a:prstGeom>
          <a:solidFill>
            <a:schemeClr val="bg1"/>
          </a:solidFill>
        </p:spPr>
        <p:txBody>
          <a:bodyPr wrap="square" rtlCol="0">
            <a:spAutoFit/>
          </a:bodyPr>
          <a:lstStyle/>
          <a:p>
            <a:r>
              <a:rPr lang="en-US"/>
              <a:t>Consume the number and then validate that it equals the count of name/value pairs</a:t>
            </a:r>
          </a:p>
        </p:txBody>
      </p:sp>
    </p:spTree>
    <p:extLst>
      <p:ext uri="{BB962C8B-B14F-4D97-AF65-F5344CB8AC3E}">
        <p14:creationId xmlns:p14="http://schemas.microsoft.com/office/powerpoint/2010/main" val="410285401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9A382E-4036-4015-B97C-D1F7CB217B58}"/>
              </a:ext>
            </a:extLst>
          </p:cNvPr>
          <p:cNvSpPr>
            <a:spLocks noGrp="1"/>
          </p:cNvSpPr>
          <p:nvPr>
            <p:ph type="title"/>
          </p:nvPr>
        </p:nvSpPr>
        <p:spPr/>
        <p:txBody>
          <a:bodyPr/>
          <a:lstStyle/>
          <a:p>
            <a:r>
              <a:rPr lang="en-US"/>
              <a:t>Use this combination of DFDL properties</a:t>
            </a:r>
          </a:p>
        </p:txBody>
      </p:sp>
      <p:sp>
        <p:nvSpPr>
          <p:cNvPr id="4" name="Content Placeholder 3">
            <a:extLst>
              <a:ext uri="{FF2B5EF4-FFF2-40B4-BE49-F238E27FC236}">
                <a16:creationId xmlns:a16="http://schemas.microsoft.com/office/drawing/2014/main" id="{B0D1E7B1-B800-436F-B0D0-E64AAD4D13B5}"/>
              </a:ext>
            </a:extLst>
          </p:cNvPr>
          <p:cNvSpPr>
            <a:spLocks noGrp="1"/>
          </p:cNvSpPr>
          <p:nvPr>
            <p:ph idx="1"/>
          </p:nvPr>
        </p:nvSpPr>
        <p:spPr>
          <a:xfrm>
            <a:off x="616449" y="1371602"/>
            <a:ext cx="11236720" cy="1836548"/>
          </a:xfrm>
        </p:spPr>
        <p:txBody>
          <a:bodyPr/>
          <a:lstStyle/>
          <a:p>
            <a:pPr>
              <a:lnSpc>
                <a:spcPts val="3000"/>
              </a:lnSpc>
            </a:pPr>
            <a:r>
              <a:rPr lang="en-US" dirty="0"/>
              <a:t>If you have an element </a:t>
            </a:r>
            <a:r>
              <a:rPr lang="en-US"/>
              <a:t>that is not </a:t>
            </a:r>
            <a:r>
              <a:rPr lang="en-US" dirty="0"/>
              <a:t>the last element of </a:t>
            </a:r>
            <a:r>
              <a:rPr lang="en-US"/>
              <a:t>a sequence and </a:t>
            </a:r>
            <a:r>
              <a:rPr lang="en-US" dirty="0"/>
              <a:t>you want to </a:t>
            </a:r>
            <a:r>
              <a:rPr lang="en-US"/>
              <a:t>declare that element </a:t>
            </a:r>
            <a:r>
              <a:rPr lang="en-US" dirty="0"/>
              <a:t>with maxOccurs</a:t>
            </a:r>
            <a:r>
              <a:rPr lang="en-US"/>
              <a:t>="unbounded" then </a:t>
            </a:r>
            <a:r>
              <a:rPr lang="en-US" dirty="0"/>
              <a:t>you must </a:t>
            </a:r>
            <a:r>
              <a:rPr lang="en-US"/>
              <a:t>set </a:t>
            </a:r>
            <a:r>
              <a:rPr lang="en-US">
                <a:highlight>
                  <a:srgbClr val="FFFF00"/>
                </a:highlight>
              </a:rPr>
              <a:t>dfdl</a:t>
            </a:r>
            <a:r>
              <a:rPr lang="en-US" dirty="0">
                <a:highlight>
                  <a:srgbClr val="FFFF00"/>
                </a:highlight>
              </a:rPr>
              <a:t>:occursCountKind</a:t>
            </a:r>
            <a:r>
              <a:rPr lang="en-US">
                <a:highlight>
                  <a:srgbClr val="FFFF00"/>
                </a:highlight>
              </a:rPr>
              <a:t>="implicit"</a:t>
            </a:r>
            <a:r>
              <a:rPr lang="en-US"/>
              <a:t> and </a:t>
            </a:r>
            <a:r>
              <a:rPr lang="en-US" dirty="0"/>
              <a:t>on the </a:t>
            </a:r>
            <a:r>
              <a:rPr lang="en-US"/>
              <a:t>element's parent xs</a:t>
            </a:r>
            <a:r>
              <a:rPr lang="en-US" dirty="0"/>
              <a:t>:sequence you must </a:t>
            </a:r>
            <a:r>
              <a:rPr lang="en-US"/>
              <a:t>set </a:t>
            </a:r>
            <a:r>
              <a:rPr lang="en-US">
                <a:highlight>
                  <a:srgbClr val="FFFF00"/>
                </a:highlight>
              </a:rPr>
              <a:t>dfdl</a:t>
            </a:r>
            <a:r>
              <a:rPr lang="en-US" dirty="0">
                <a:highlight>
                  <a:srgbClr val="FFFF00"/>
                </a:highlight>
              </a:rPr>
              <a:t>:separatorSuppressionPolicy="anyEmpty"</a:t>
            </a:r>
          </a:p>
          <a:p>
            <a:endParaRPr lang="en-US"/>
          </a:p>
        </p:txBody>
      </p:sp>
      <p:sp>
        <p:nvSpPr>
          <p:cNvPr id="5" name="Rectangle 4">
            <a:extLst>
              <a:ext uri="{FF2B5EF4-FFF2-40B4-BE49-F238E27FC236}">
                <a16:creationId xmlns:a16="http://schemas.microsoft.com/office/drawing/2014/main" id="{E34048E5-2792-4738-97FE-73BC85F7D501}"/>
              </a:ext>
            </a:extLst>
          </p:cNvPr>
          <p:cNvSpPr/>
          <p:nvPr/>
        </p:nvSpPr>
        <p:spPr>
          <a:xfrm>
            <a:off x="1534333" y="3029679"/>
            <a:ext cx="5765368" cy="3631763"/>
          </a:xfrm>
          <a:prstGeom prst="rect">
            <a:avLst/>
          </a:prstGeom>
          <a:ln>
            <a:solidFill>
              <a:schemeClr val="bg1">
                <a:lumMod val="7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"names"</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"%NL;“</a:t>
            </a:r>
            <a:endParaRPr lang="en-US" sz="1000">
              <a:solidFill>
                <a:srgbClr val="000096"/>
              </a:solidFill>
              <a:highlight>
                <a:srgbClr val="FFFFFF"/>
              </a:highlight>
            </a:endParaRPr>
          </a:p>
          <a:p>
            <a:r>
              <a:rPr lang="en-US" sz="1000">
                <a:solidFill>
                  <a:srgbClr val="F5844C"/>
                </a:solidFill>
                <a:highlight>
                  <a:srgbClr val="FFFFFF"/>
                </a:highlight>
              </a:rPr>
              <a:t>	 </a:t>
            </a:r>
            <a:r>
              <a:rPr lang="en-US" sz="1000">
                <a:solidFill>
                  <a:srgbClr val="F5844C"/>
                </a:solidFill>
                <a:highlight>
                  <a:srgbClr val="FFFF00"/>
                </a:highlight>
              </a:rPr>
              <a:t>dfdl:separatorSuppressionPolicy</a:t>
            </a:r>
            <a:r>
              <a:rPr lang="en-US" sz="1000">
                <a:solidFill>
                  <a:srgbClr val="FF8040"/>
                </a:solidFill>
                <a:highlight>
                  <a:srgbClr val="FFFF00"/>
                </a:highlight>
              </a:rPr>
              <a:t>=</a:t>
            </a:r>
            <a:r>
              <a:rPr lang="en-US" sz="1000">
                <a:solidFill>
                  <a:srgbClr val="993300"/>
                </a:solidFill>
                <a:highlight>
                  <a:srgbClr val="FFFF00"/>
                </a:highlight>
              </a:rPr>
              <a:t>"anyEmpty"</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"row"</a:t>
            </a:r>
            <a:r>
              <a:rPr lang="en-US" sz="1000">
                <a:solidFill>
                  <a:srgbClr val="F5844C"/>
                </a:solidFill>
                <a:highlight>
                  <a:srgbClr val="FFFFFF"/>
                </a:highlight>
              </a:rPr>
              <a:t> </a:t>
            </a:r>
            <a:r>
              <a:rPr lang="en-US" sz="1000">
                <a:solidFill>
                  <a:srgbClr val="F5844C"/>
                </a:solidFill>
                <a:highlight>
                  <a:srgbClr val="FFFF00"/>
                </a:highlight>
              </a:rPr>
              <a:t>maxOccurs</a:t>
            </a:r>
            <a:r>
              <a:rPr lang="en-US" sz="1000">
                <a:solidFill>
                  <a:srgbClr val="FF8040"/>
                </a:solidFill>
                <a:highlight>
                  <a:srgbClr val="FFFF00"/>
                </a:highlight>
              </a:rPr>
              <a:t>=</a:t>
            </a:r>
            <a:r>
              <a:rPr lang="en-US" sz="1000">
                <a:solidFill>
                  <a:srgbClr val="993300"/>
                </a:solidFill>
                <a:highlight>
                  <a:srgbClr val="FFFF00"/>
                </a:highlight>
              </a:rPr>
              <a:t>"unbounded"</a:t>
            </a:r>
            <a:r>
              <a:rPr lang="en-US" sz="1000">
                <a:solidFill>
                  <a:srgbClr val="F5844C"/>
                </a:solidFill>
                <a:highlight>
                  <a:srgbClr val="FFFFFF"/>
                </a:highlight>
              </a:rPr>
              <a:t> </a:t>
            </a:r>
            <a:r>
              <a:rPr lang="en-US" sz="1000">
                <a:solidFill>
                  <a:srgbClr val="F5844C"/>
                </a:solidFill>
                <a:highlight>
                  <a:srgbClr val="FFFF00"/>
                </a:highlight>
              </a:rPr>
              <a:t>dfdl:occursCountKind</a:t>
            </a:r>
            <a:r>
              <a:rPr lang="en-US" sz="1000">
                <a:solidFill>
                  <a:srgbClr val="FF8040"/>
                </a:solidFill>
                <a:highlight>
                  <a:srgbClr val="FFFF00"/>
                </a:highlight>
              </a:rPr>
              <a:t>=</a:t>
            </a:r>
            <a:r>
              <a:rPr lang="en-US" sz="1000">
                <a:solidFill>
                  <a:srgbClr val="993300"/>
                </a:solidFill>
                <a:highlight>
                  <a:srgbClr val="FFFF00"/>
                </a:highlight>
              </a:rPr>
              <a:t>"implicit"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"name"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"value"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"number-of-rows"</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"xs:int"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rPr>
              <a:t>                        </a:t>
            </a:r>
            <a:r>
              <a:rPr lang="en-US" sz="1000">
                <a:solidFill>
                  <a:srgbClr val="000096"/>
                </a:solidFill>
              </a:rPr>
              <a:t>&lt;dfdl:assert</a:t>
            </a:r>
            <a:r>
              <a:rPr lang="en-US" sz="1000">
                <a:solidFill>
                  <a:srgbClr val="F5844C"/>
                </a:solidFill>
              </a:rPr>
              <a:t> test</a:t>
            </a:r>
            <a:r>
              <a:rPr lang="en-US" sz="1000">
                <a:solidFill>
                  <a:srgbClr val="FF8040"/>
                </a:solidFill>
              </a:rPr>
              <a:t>=</a:t>
            </a:r>
            <a:r>
              <a:rPr lang="en-US" sz="1000">
                <a:solidFill>
                  <a:srgbClr val="993300"/>
                </a:solidFill>
              </a:rPr>
              <a:t>"{ . eq fn:count(../row) }"</a:t>
            </a:r>
            <a:br>
              <a:rPr lang="en-US" sz="1000">
                <a:solidFill>
                  <a:srgbClr val="000000"/>
                </a:solidFill>
                <a:highlight>
                  <a:srgbClr val="FFFFFF"/>
                </a:highlight>
              </a:rPr>
            </a:br>
            <a:r>
              <a:rPr lang="en-US" sz="1000">
                <a:solidFill>
                  <a:srgbClr val="F5844C"/>
                </a:solidFill>
                <a:highlight>
                  <a:srgbClr val="FFFFFF"/>
                </a:highlight>
              </a:rPr>
              <a:t>                            message</a:t>
            </a:r>
            <a:r>
              <a:rPr lang="en-US" sz="1000">
                <a:solidFill>
                  <a:srgbClr val="FF8040"/>
                </a:solidFill>
                <a:highlight>
                  <a:srgbClr val="FFFFFF"/>
                </a:highlight>
              </a:rPr>
              <a:t>=</a:t>
            </a:r>
            <a:r>
              <a:rPr lang="en-US" sz="1000">
                <a:solidFill>
                  <a:srgbClr val="993300"/>
                </a:solidFill>
                <a:highlight>
                  <a:srgbClr val="FFFFFF"/>
                </a:highlight>
              </a:rPr>
              <a:t>"{ fn:concat(., ' name/value rows expected, but found ', fn:count(../row)) }"</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Tree>
    <p:extLst>
      <p:ext uri="{BB962C8B-B14F-4D97-AF65-F5344CB8AC3E}">
        <p14:creationId xmlns:p14="http://schemas.microsoft.com/office/powerpoint/2010/main" val="158099960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9D2D8C-6CE4-4BDF-9C8A-824210802BC3}"/>
              </a:ext>
            </a:extLst>
          </p:cNvPr>
          <p:cNvSpPr>
            <a:spLocks noGrp="1"/>
          </p:cNvSpPr>
          <p:nvPr>
            <p:ph type="ctrTitle" sz="quarter"/>
          </p:nvPr>
        </p:nvSpPr>
        <p:spPr/>
        <p:txBody>
          <a:bodyPr/>
          <a:lstStyle/>
          <a:p>
            <a:pPr>
              <a:lnSpc>
                <a:spcPct val="100000"/>
              </a:lnSpc>
            </a:pPr>
            <a:r>
              <a:rPr lang="en-US"/>
              <a:t>Can DFDL be used to parse/unparse </a:t>
            </a:r>
            <a:br>
              <a:rPr lang="en-US"/>
            </a:br>
            <a:r>
              <a:rPr lang="en-US" i="1"/>
              <a:t>every</a:t>
            </a:r>
            <a:r>
              <a:rPr lang="en-US"/>
              <a:t> data format?</a:t>
            </a:r>
          </a:p>
        </p:txBody>
      </p:sp>
      <p:sp>
        <p:nvSpPr>
          <p:cNvPr id="6" name="Footer Placeholder 3">
            <a:extLst>
              <a:ext uri="{FF2B5EF4-FFF2-40B4-BE49-F238E27FC236}">
                <a16:creationId xmlns:a16="http://schemas.microsoft.com/office/drawing/2014/main" id="{71169E89-0A54-42FC-BDF2-5AEDB7A7483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2889375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758FF-1F2B-4F1B-B395-DA5A686AD8F4}"/>
              </a:ext>
            </a:extLst>
          </p:cNvPr>
          <p:cNvSpPr>
            <a:spLocks noGrp="1"/>
          </p:cNvSpPr>
          <p:nvPr>
            <p:ph type="title"/>
          </p:nvPr>
        </p:nvSpPr>
        <p:spPr/>
        <p:txBody>
          <a:bodyPr/>
          <a:lstStyle/>
          <a:p>
            <a:r>
              <a:rPr lang="en-US"/>
              <a:t>Formats that Daffodil </a:t>
            </a:r>
            <a:r>
              <a:rPr lang="en-US" u="sng"/>
              <a:t>cannot</a:t>
            </a:r>
            <a:r>
              <a:rPr lang="en-US"/>
              <a:t> parse</a:t>
            </a:r>
          </a:p>
        </p:txBody>
      </p:sp>
      <p:sp>
        <p:nvSpPr>
          <p:cNvPr id="4" name="Content Placeholder 3">
            <a:extLst>
              <a:ext uri="{FF2B5EF4-FFF2-40B4-BE49-F238E27FC236}">
                <a16:creationId xmlns:a16="http://schemas.microsoft.com/office/drawing/2014/main" id="{94ADD41D-C86A-4EC2-BE25-C081792E5364}"/>
              </a:ext>
            </a:extLst>
          </p:cNvPr>
          <p:cNvSpPr>
            <a:spLocks noGrp="1"/>
          </p:cNvSpPr>
          <p:nvPr>
            <p:ph idx="1"/>
          </p:nvPr>
        </p:nvSpPr>
        <p:spPr/>
        <p:txBody>
          <a:bodyPr/>
          <a:lstStyle/>
          <a:p>
            <a:pPr>
              <a:lnSpc>
                <a:spcPts val="3000"/>
              </a:lnSpc>
              <a:spcAft>
                <a:spcPts val="1200"/>
              </a:spcAft>
            </a:pPr>
            <a:r>
              <a:rPr lang="en-US">
                <a:highlight>
                  <a:srgbClr val="FFFF00"/>
                </a:highlight>
              </a:rPr>
              <a:t>Recursive formats</a:t>
            </a:r>
            <a:r>
              <a:rPr lang="en-US"/>
              <a:t>. DFDL v1.0 does not allow recursion in schemas, so any formats that are recursive cannot be modeled completely in DFDL. </a:t>
            </a:r>
          </a:p>
          <a:p>
            <a:pPr lvl="1">
              <a:lnSpc>
                <a:spcPts val="3000"/>
              </a:lnSpc>
              <a:spcAft>
                <a:spcPts val="1200"/>
              </a:spcAft>
            </a:pPr>
            <a:r>
              <a:rPr lang="en-US"/>
              <a:t>For example, JSON is a recursive data format – it allows infinitely nested objects. JSON can be modeled, but only to a fixed depth.</a:t>
            </a:r>
          </a:p>
          <a:p>
            <a:pPr>
              <a:lnSpc>
                <a:spcPts val="3000"/>
              </a:lnSpc>
              <a:spcAft>
                <a:spcPts val="1200"/>
              </a:spcAft>
            </a:pPr>
            <a:r>
              <a:rPr lang="en-US">
                <a:highlight>
                  <a:srgbClr val="FFFF00"/>
                </a:highlight>
              </a:rPr>
              <a:t>Offset formats</a:t>
            </a:r>
            <a:r>
              <a:rPr lang="en-US"/>
              <a:t>. Some formats specify offsets into data to determine where the next chunk of data is, sort of akin to random data access. </a:t>
            </a:r>
          </a:p>
          <a:p>
            <a:pPr lvl="1">
              <a:lnSpc>
                <a:spcPts val="3000"/>
              </a:lnSpc>
              <a:spcAft>
                <a:spcPts val="1200"/>
              </a:spcAft>
            </a:pPr>
            <a:r>
              <a:rPr lang="en-US"/>
              <a:t>An example is the TIFF format.</a:t>
            </a:r>
          </a:p>
          <a:p>
            <a:pPr>
              <a:lnSpc>
                <a:spcPts val="3000"/>
              </a:lnSpc>
            </a:pPr>
            <a:r>
              <a:rPr lang="en-US"/>
              <a:t>It is possible that these two features will be added in future versions of DFDL.</a:t>
            </a:r>
          </a:p>
        </p:txBody>
      </p:sp>
    </p:spTree>
    <p:extLst>
      <p:ext uri="{BB962C8B-B14F-4D97-AF65-F5344CB8AC3E}">
        <p14:creationId xmlns:p14="http://schemas.microsoft.com/office/powerpoint/2010/main" val="30780240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D8908B-9080-4A49-904E-2C2C924F06D3}"/>
              </a:ext>
            </a:extLst>
          </p:cNvPr>
          <p:cNvSpPr>
            <a:spLocks noGrp="1"/>
          </p:cNvSpPr>
          <p:nvPr>
            <p:ph type="ctrTitle" sz="quarter"/>
          </p:nvPr>
        </p:nvSpPr>
        <p:spPr/>
        <p:txBody>
          <a:bodyPr/>
          <a:lstStyle/>
          <a:p>
            <a:r>
              <a:rPr lang="en-US"/>
              <a:t>Replace numeric value with symbolic value</a:t>
            </a:r>
          </a:p>
        </p:txBody>
      </p:sp>
      <p:sp>
        <p:nvSpPr>
          <p:cNvPr id="6" name="Footer Placeholder 3">
            <a:extLst>
              <a:ext uri="{FF2B5EF4-FFF2-40B4-BE49-F238E27FC236}">
                <a16:creationId xmlns:a16="http://schemas.microsoft.com/office/drawing/2014/main" id="{55E4238C-51F6-401A-A867-6C3C5739AB5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5050477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F96F-FC52-4471-9CC8-CA5C6BE3FA7F}"/>
              </a:ext>
            </a:extLst>
          </p:cNvPr>
          <p:cNvSpPr>
            <a:spLocks noGrp="1"/>
          </p:cNvSpPr>
          <p:nvPr>
            <p:ph type="title"/>
          </p:nvPr>
        </p:nvSpPr>
        <p:spPr/>
        <p:txBody>
          <a:bodyPr/>
          <a:lstStyle/>
          <a:p>
            <a:r>
              <a:rPr lang="en-US"/>
              <a:t>Scenario: a specification says this about “storage class”</a:t>
            </a:r>
          </a:p>
        </p:txBody>
      </p:sp>
      <p:sp>
        <p:nvSpPr>
          <p:cNvPr id="4" name="Footer Placeholder 3">
            <a:extLst>
              <a:ext uri="{FF2B5EF4-FFF2-40B4-BE49-F238E27FC236}">
                <a16:creationId xmlns:a16="http://schemas.microsoft.com/office/drawing/2014/main" id="{2566ADEE-738D-4831-B455-4C61804C762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E0E009C0-61D8-46C7-AA84-5A57723CB1C0}"/>
              </a:ext>
            </a:extLst>
          </p:cNvPr>
          <p:cNvGraphicFramePr>
            <a:graphicFrameLocks noGrp="1"/>
          </p:cNvGraphicFramePr>
          <p:nvPr>
            <p:extLst>
              <p:ext uri="{D42A27DB-BD31-4B8C-83A1-F6EECF244321}">
                <p14:modId xmlns:p14="http://schemas.microsoft.com/office/powerpoint/2010/main" val="3732935711"/>
              </p:ext>
            </p:extLst>
          </p:nvPr>
        </p:nvGraphicFramePr>
        <p:xfrm>
          <a:off x="1136544" y="1691880"/>
          <a:ext cx="9918912" cy="4494238"/>
        </p:xfrm>
        <a:graphic>
          <a:graphicData uri="http://schemas.openxmlformats.org/drawingml/2006/table">
            <a:tbl>
              <a:tblPr/>
              <a:tblGrid>
                <a:gridCol w="3306304">
                  <a:extLst>
                    <a:ext uri="{9D8B030D-6E8A-4147-A177-3AD203B41FA5}">
                      <a16:colId xmlns:a16="http://schemas.microsoft.com/office/drawing/2014/main" val="2450034054"/>
                    </a:ext>
                  </a:extLst>
                </a:gridCol>
                <a:gridCol w="3306304">
                  <a:extLst>
                    <a:ext uri="{9D8B030D-6E8A-4147-A177-3AD203B41FA5}">
                      <a16:colId xmlns:a16="http://schemas.microsoft.com/office/drawing/2014/main" val="1985549460"/>
                    </a:ext>
                  </a:extLst>
                </a:gridCol>
                <a:gridCol w="3306304">
                  <a:extLst>
                    <a:ext uri="{9D8B030D-6E8A-4147-A177-3AD203B41FA5}">
                      <a16:colId xmlns:a16="http://schemas.microsoft.com/office/drawing/2014/main" val="1387782904"/>
                    </a:ext>
                  </a:extLst>
                </a:gridCol>
              </a:tblGrid>
              <a:tr h="435841">
                <a:tc>
                  <a:txBody>
                    <a:bodyPr/>
                    <a:lstStyle/>
                    <a:p>
                      <a:pPr algn="l" fontAlgn="b"/>
                      <a:r>
                        <a:rPr lang="en-US" sz="1600" b="1">
                          <a:effectLst/>
                        </a:rPr>
                        <a:t>Constant</a:t>
                      </a:r>
                    </a:p>
                  </a:txBody>
                  <a:tcPr marL="132073" marR="132073" marT="99055" marB="99055" anchor="b">
                    <a:lnL w="12700" cap="flat" cmpd="sng" algn="ctr">
                      <a:solidFill>
                        <a:srgbClr val="58A499"/>
                      </a:solidFill>
                      <a:prstDash val="solid"/>
                      <a:round/>
                      <a:headEnd type="none" w="med" len="med"/>
                      <a:tailEnd type="none" w="med" len="med"/>
                    </a:lnL>
                    <a:lnR w="12700" cap="flat" cmpd="sng" algn="ctr">
                      <a:solidFill>
                        <a:srgbClr val="48F099"/>
                      </a:solidFill>
                      <a:prstDash val="solid"/>
                      <a:round/>
                      <a:headEnd type="none" w="med" len="med"/>
                      <a:tailEnd type="none" w="med" len="med"/>
                    </a:lnR>
                    <a:lnT w="12700" cap="flat" cmpd="sng" algn="ctr">
                      <a:solidFill>
                        <a:srgbClr val="58A499"/>
                      </a:solidFill>
                      <a:prstDash val="solid"/>
                      <a:round/>
                      <a:headEnd type="none" w="med" len="med"/>
                      <a:tailEnd type="none" w="med" len="med"/>
                    </a:lnT>
                    <a:lnB w="9525" cap="flat" cmpd="sng" algn="ctr">
                      <a:solidFill>
                        <a:srgbClr val="98F599"/>
                      </a:solidFill>
                      <a:prstDash val="solid"/>
                      <a:round/>
                      <a:headEnd type="none" w="med" len="med"/>
                      <a:tailEnd type="none" w="med" len="med"/>
                    </a:lnB>
                    <a:solidFill>
                      <a:srgbClr val="FFFFFF"/>
                    </a:solidFill>
                  </a:tcPr>
                </a:tc>
                <a:tc>
                  <a:txBody>
                    <a:bodyPr/>
                    <a:lstStyle/>
                    <a:p>
                      <a:pPr algn="l" fontAlgn="b"/>
                      <a:r>
                        <a:rPr lang="en-US" sz="1600" b="1">
                          <a:effectLst/>
                        </a:rPr>
                        <a:t>Value</a:t>
                      </a:r>
                    </a:p>
                  </a:txBody>
                  <a:tcPr marL="132073" marR="132073" marT="99055" marB="99055" anchor="b">
                    <a:lnL w="12700" cap="flat" cmpd="sng" algn="ctr">
                      <a:solidFill>
                        <a:srgbClr val="48F099"/>
                      </a:solidFill>
                      <a:prstDash val="solid"/>
                      <a:round/>
                      <a:headEnd type="none" w="med" len="med"/>
                      <a:tailEnd type="none" w="med" len="med"/>
                    </a:lnL>
                    <a:lnR w="12700" cap="flat" cmpd="sng" algn="ctr">
                      <a:solidFill>
                        <a:srgbClr val="B0F699"/>
                      </a:solidFill>
                      <a:prstDash val="solid"/>
                      <a:round/>
                      <a:headEnd type="none" w="med" len="med"/>
                      <a:tailEnd type="none" w="med" len="med"/>
                    </a:lnR>
                    <a:lnT w="12700" cap="flat" cmpd="sng" algn="ctr">
                      <a:solidFill>
                        <a:srgbClr val="48F099"/>
                      </a:solidFill>
                      <a:prstDash val="solid"/>
                      <a:round/>
                      <a:headEnd type="none" w="med" len="med"/>
                      <a:tailEnd type="none" w="med" len="med"/>
                    </a:lnT>
                    <a:lnB w="9525" cap="flat" cmpd="sng" algn="ctr">
                      <a:solidFill>
                        <a:srgbClr val="40F899"/>
                      </a:solidFill>
                      <a:prstDash val="solid"/>
                      <a:round/>
                      <a:headEnd type="none" w="med" len="med"/>
                      <a:tailEnd type="none" w="med" len="med"/>
                    </a:lnB>
                    <a:solidFill>
                      <a:srgbClr val="FFFFFF"/>
                    </a:solidFill>
                  </a:tcPr>
                </a:tc>
                <a:tc>
                  <a:txBody>
                    <a:bodyPr/>
                    <a:lstStyle/>
                    <a:p>
                      <a:pPr algn="l" fontAlgn="b"/>
                      <a:r>
                        <a:rPr lang="en-US" sz="1600" b="1">
                          <a:effectLst/>
                        </a:rPr>
                        <a:t>Description</a:t>
                      </a:r>
                    </a:p>
                  </a:txBody>
                  <a:tcPr marL="132073" marR="132073" marT="99055" marB="99055" anchor="b">
                    <a:lnL w="12700" cap="flat" cmpd="sng" algn="ctr">
                      <a:solidFill>
                        <a:srgbClr val="B0F699"/>
                      </a:solidFill>
                      <a:prstDash val="solid"/>
                      <a:round/>
                      <a:headEnd type="none" w="med" len="med"/>
                      <a:tailEnd type="none" w="med" len="med"/>
                    </a:lnL>
                    <a:lnR w="12700" cap="flat" cmpd="sng" algn="ctr">
                      <a:solidFill>
                        <a:srgbClr val="B0F699"/>
                      </a:solidFill>
                      <a:prstDash val="solid"/>
                      <a:round/>
                      <a:headEnd type="none" w="med" len="med"/>
                      <a:tailEnd type="none" w="med" len="med"/>
                    </a:lnR>
                    <a:lnT w="12700" cap="flat" cmpd="sng" algn="ctr">
                      <a:solidFill>
                        <a:srgbClr val="B0F699"/>
                      </a:solidFill>
                      <a:prstDash val="solid"/>
                      <a:round/>
                      <a:headEnd type="none" w="med" len="med"/>
                      <a:tailEnd type="none" w="med" len="med"/>
                    </a:lnT>
                    <a:lnB w="9525" cap="flat" cmpd="sng" algn="ctr">
                      <a:solidFill>
                        <a:srgbClr val="60FB99"/>
                      </a:solidFill>
                      <a:prstDash val="solid"/>
                      <a:round/>
                      <a:headEnd type="none" w="med" len="med"/>
                      <a:tailEnd type="none" w="med" len="med"/>
                    </a:lnB>
                    <a:solidFill>
                      <a:srgbClr val="FFFFFF"/>
                    </a:solidFill>
                  </a:tcPr>
                </a:tc>
                <a:extLst>
                  <a:ext uri="{0D108BD9-81ED-4DB2-BD59-A6C34878D82A}">
                    <a16:rowId xmlns:a16="http://schemas.microsoft.com/office/drawing/2014/main" val="2591399290"/>
                  </a:ext>
                </a:extLst>
              </a:tr>
              <a:tr h="531878">
                <a:tc>
                  <a:txBody>
                    <a:bodyPr/>
                    <a:lstStyle/>
                    <a:p>
                      <a:pPr fontAlgn="t"/>
                      <a:r>
                        <a:rPr lang="en-US" sz="1600">
                          <a:latin typeface="Calibri" panose="020F0502020204030204" pitchFamily="34" charset="0"/>
                          <a:ea typeface="Calibri" panose="020F0502020204030204" pitchFamily="34" charset="0"/>
                          <a:cs typeface="Times New Roman" panose="02020603050405020304" pitchFamily="18" charset="0"/>
                        </a:rPr>
                        <a:t>IMAGE_SYM_CLASS_NULL</a:t>
                      </a:r>
                      <a:r>
                        <a:rPr lang="en-US" sz="1600">
                          <a:effectLst/>
                        </a:rPr>
                        <a:t> </a:t>
                      </a:r>
                    </a:p>
                  </a:txBody>
                  <a:tcPr marL="132073" marR="132073" marT="99055" marB="99055">
                    <a:lnL w="12700" cap="flat" cmpd="sng" algn="ctr">
                      <a:solidFill>
                        <a:srgbClr val="98F599"/>
                      </a:solidFill>
                      <a:prstDash val="solid"/>
                      <a:round/>
                      <a:headEnd type="none" w="med" len="med"/>
                      <a:tailEnd type="none" w="med" len="med"/>
                    </a:lnL>
                    <a:lnR w="12700" cap="flat" cmpd="sng" algn="ctr">
                      <a:solidFill>
                        <a:srgbClr val="40F899"/>
                      </a:solidFill>
                      <a:prstDash val="solid"/>
                      <a:round/>
                      <a:headEnd type="none" w="med" len="med"/>
                      <a:tailEnd type="none" w="med" len="med"/>
                    </a:lnR>
                    <a:lnT w="9525" cap="flat" cmpd="sng" algn="ctr">
                      <a:solidFill>
                        <a:srgbClr val="98F599"/>
                      </a:solidFill>
                      <a:prstDash val="solid"/>
                      <a:round/>
                      <a:headEnd type="none" w="med" len="med"/>
                      <a:tailEnd type="none" w="med" len="med"/>
                    </a:lnT>
                    <a:lnB w="9525" cap="flat" cmpd="sng" algn="ctr">
                      <a:solidFill>
                        <a:srgbClr val="C06499"/>
                      </a:solidFill>
                      <a:prstDash val="solid"/>
                      <a:round/>
                      <a:headEnd type="none" w="med" len="med"/>
                      <a:tailEnd type="none" w="med" len="med"/>
                    </a:lnB>
                    <a:solidFill>
                      <a:srgbClr val="FFFFFF"/>
                    </a:solidFill>
                  </a:tcPr>
                </a:tc>
                <a:tc>
                  <a:txBody>
                    <a:bodyPr/>
                    <a:lstStyle/>
                    <a:p>
                      <a:pPr fontAlgn="t"/>
                      <a:r>
                        <a:rPr lang="en-US" sz="1600">
                          <a:effectLst/>
                        </a:rPr>
                        <a:t>0 </a:t>
                      </a:r>
                    </a:p>
                  </a:txBody>
                  <a:tcPr marL="132073" marR="132073" marT="99055" marB="99055">
                    <a:lnL w="12700" cap="flat" cmpd="sng" algn="ctr">
                      <a:solidFill>
                        <a:srgbClr val="40F899"/>
                      </a:solidFill>
                      <a:prstDash val="solid"/>
                      <a:round/>
                      <a:headEnd type="none" w="med" len="med"/>
                      <a:tailEnd type="none" w="med" len="med"/>
                    </a:lnL>
                    <a:lnR w="12700" cap="flat" cmpd="sng" algn="ctr">
                      <a:solidFill>
                        <a:srgbClr val="60FB99"/>
                      </a:solidFill>
                      <a:prstDash val="solid"/>
                      <a:round/>
                      <a:headEnd type="none" w="med" len="med"/>
                      <a:tailEnd type="none" w="med" len="med"/>
                    </a:lnR>
                    <a:lnT w="9525" cap="flat" cmpd="sng" algn="ctr">
                      <a:solidFill>
                        <a:srgbClr val="40F899"/>
                      </a:solidFill>
                      <a:prstDash val="solid"/>
                      <a:round/>
                      <a:headEnd type="none" w="med" len="med"/>
                      <a:tailEnd type="none" w="med" len="med"/>
                    </a:lnT>
                    <a:lnB w="9525" cap="flat" cmpd="sng" algn="ctr">
                      <a:solidFill>
                        <a:srgbClr val="286699"/>
                      </a:solidFill>
                      <a:prstDash val="solid"/>
                      <a:round/>
                      <a:headEnd type="none" w="med" len="med"/>
                      <a:tailEnd type="none" w="med" len="med"/>
                    </a:lnB>
                    <a:solidFill>
                      <a:srgbClr val="FFFFFF"/>
                    </a:solidFill>
                  </a:tcPr>
                </a:tc>
                <a:tc>
                  <a:txBody>
                    <a:bodyPr/>
                    <a:lstStyle/>
                    <a:p>
                      <a:pPr fontAlgn="t"/>
                      <a:r>
                        <a:rPr lang="en-US" sz="1600">
                          <a:latin typeface="Calibri" panose="020F0502020204030204" pitchFamily="34" charset="0"/>
                          <a:ea typeface="Calibri" panose="020F0502020204030204" pitchFamily="34" charset="0"/>
                          <a:cs typeface="Times New Roman" panose="02020603050405020304" pitchFamily="18" charset="0"/>
                        </a:rPr>
                        <a:t>No assigned storage class</a:t>
                      </a:r>
                      <a:r>
                        <a:rPr lang="en-US" sz="1600">
                          <a:effectLst/>
                        </a:rPr>
                        <a:t> </a:t>
                      </a:r>
                    </a:p>
                  </a:txBody>
                  <a:tcPr marL="132073" marR="132073" marT="99055" marB="99055">
                    <a:lnL w="12700" cap="flat" cmpd="sng" algn="ctr">
                      <a:solidFill>
                        <a:srgbClr val="60FB99"/>
                      </a:solidFill>
                      <a:prstDash val="solid"/>
                      <a:round/>
                      <a:headEnd type="none" w="med" len="med"/>
                      <a:tailEnd type="none" w="med" len="med"/>
                    </a:lnL>
                    <a:lnR w="12700" cap="flat" cmpd="sng" algn="ctr">
                      <a:solidFill>
                        <a:srgbClr val="60FB99"/>
                      </a:solidFill>
                      <a:prstDash val="solid"/>
                      <a:round/>
                      <a:headEnd type="none" w="med" len="med"/>
                      <a:tailEnd type="none" w="med" len="med"/>
                    </a:lnR>
                    <a:lnT w="9525" cap="flat" cmpd="sng" algn="ctr">
                      <a:solidFill>
                        <a:srgbClr val="60FB99"/>
                      </a:solidFill>
                      <a:prstDash val="solid"/>
                      <a:round/>
                      <a:headEnd type="none" w="med" len="med"/>
                      <a:tailEnd type="none" w="med" len="med"/>
                    </a:lnT>
                    <a:lnB w="9525" cap="flat" cmpd="sng" algn="ctr">
                      <a:solidFill>
                        <a:srgbClr val="586899"/>
                      </a:solidFill>
                      <a:prstDash val="solid"/>
                      <a:round/>
                      <a:headEnd type="none" w="med" len="med"/>
                      <a:tailEnd type="none" w="med" len="med"/>
                    </a:lnB>
                    <a:solidFill>
                      <a:srgbClr val="FFFFFF"/>
                    </a:solidFill>
                  </a:tcPr>
                </a:tc>
                <a:extLst>
                  <a:ext uri="{0D108BD9-81ED-4DB2-BD59-A6C34878D82A}">
                    <a16:rowId xmlns:a16="http://schemas.microsoft.com/office/drawing/2014/main" val="2950365003"/>
                  </a:ext>
                </a:extLst>
              </a:tr>
              <a:tr h="911304">
                <a:tc>
                  <a:txBody>
                    <a:bodyPr/>
                    <a:lstStyle/>
                    <a:p>
                      <a:pPr fontAlgn="t"/>
                      <a:r>
                        <a:rPr lang="en-US" sz="1600">
                          <a:latin typeface="Calibri" panose="020F0502020204030204" pitchFamily="34" charset="0"/>
                          <a:ea typeface="Calibri" panose="020F0502020204030204" pitchFamily="34" charset="0"/>
                          <a:cs typeface="Times New Roman" panose="02020603050405020304" pitchFamily="18" charset="0"/>
                        </a:rPr>
                        <a:t>IMAGE_SYM_CLASS_AUTOMATIC </a:t>
                      </a:r>
                      <a:endParaRPr lang="en-US" sz="1600">
                        <a:effectLst/>
                      </a:endParaRPr>
                    </a:p>
                  </a:txBody>
                  <a:tcPr marL="132073" marR="132073" marT="99055" marB="99055">
                    <a:lnL w="12700" cap="flat" cmpd="sng" algn="ctr">
                      <a:solidFill>
                        <a:srgbClr val="C06499"/>
                      </a:solidFill>
                      <a:prstDash val="solid"/>
                      <a:round/>
                      <a:headEnd type="none" w="med" len="med"/>
                      <a:tailEnd type="none" w="med" len="med"/>
                    </a:lnL>
                    <a:lnR w="12700" cap="flat" cmpd="sng" algn="ctr">
                      <a:solidFill>
                        <a:srgbClr val="286699"/>
                      </a:solidFill>
                      <a:prstDash val="solid"/>
                      <a:round/>
                      <a:headEnd type="none" w="med" len="med"/>
                      <a:tailEnd type="none" w="med" len="med"/>
                    </a:lnR>
                    <a:lnT w="9525" cap="flat" cmpd="sng" algn="ctr">
                      <a:solidFill>
                        <a:srgbClr val="C06499"/>
                      </a:solidFill>
                      <a:prstDash val="solid"/>
                      <a:round/>
                      <a:headEnd type="none" w="med" len="med"/>
                      <a:tailEnd type="none" w="med" len="med"/>
                    </a:lnT>
                    <a:lnB w="9525" cap="flat" cmpd="sng" algn="ctr">
                      <a:solidFill>
                        <a:srgbClr val="486999"/>
                      </a:solidFill>
                      <a:prstDash val="solid"/>
                      <a:round/>
                      <a:headEnd type="none" w="med" len="med"/>
                      <a:tailEnd type="none" w="med" len="med"/>
                    </a:lnB>
                    <a:solidFill>
                      <a:srgbClr val="FFFFFF"/>
                    </a:solidFill>
                  </a:tcPr>
                </a:tc>
                <a:tc>
                  <a:txBody>
                    <a:bodyPr/>
                    <a:lstStyle/>
                    <a:p>
                      <a:pPr fontAlgn="t"/>
                      <a:r>
                        <a:rPr lang="en-US" sz="1600">
                          <a:effectLst/>
                        </a:rPr>
                        <a:t>1</a:t>
                      </a:r>
                      <a:br>
                        <a:rPr lang="en-US" sz="1600">
                          <a:effectLst/>
                        </a:rPr>
                      </a:br>
                      <a:endParaRPr lang="en-US" sz="1600">
                        <a:effectLst/>
                      </a:endParaRPr>
                    </a:p>
                  </a:txBody>
                  <a:tcPr marL="132073" marR="132073" marT="99055" marB="99055">
                    <a:lnL w="12700" cap="flat" cmpd="sng" algn="ctr">
                      <a:solidFill>
                        <a:srgbClr val="286699"/>
                      </a:solidFill>
                      <a:prstDash val="solid"/>
                      <a:round/>
                      <a:headEnd type="none" w="med" len="med"/>
                      <a:tailEnd type="none" w="med" len="med"/>
                    </a:lnL>
                    <a:lnR w="12700" cap="flat" cmpd="sng" algn="ctr">
                      <a:solidFill>
                        <a:srgbClr val="586899"/>
                      </a:solidFill>
                      <a:prstDash val="solid"/>
                      <a:round/>
                      <a:headEnd type="none" w="med" len="med"/>
                      <a:tailEnd type="none" w="med" len="med"/>
                    </a:lnR>
                    <a:lnT w="9525" cap="flat" cmpd="sng" algn="ctr">
                      <a:solidFill>
                        <a:srgbClr val="286699"/>
                      </a:solidFill>
                      <a:prstDash val="solid"/>
                      <a:round/>
                      <a:headEnd type="none" w="med" len="med"/>
                      <a:tailEnd type="none" w="med" len="med"/>
                    </a:lnT>
                    <a:lnB w="9525" cap="flat" cmpd="sng" algn="ctr">
                      <a:solidFill>
                        <a:srgbClr val="F86D99"/>
                      </a:solidFill>
                      <a:prstDash val="solid"/>
                      <a:round/>
                      <a:headEnd type="none" w="med" len="med"/>
                      <a:tailEnd type="none" w="med" len="med"/>
                    </a:lnB>
                    <a:solidFill>
                      <a:srgbClr val="FFFFFF"/>
                    </a:solidFill>
                  </a:tcPr>
                </a:tc>
                <a:tc>
                  <a:txBody>
                    <a:bodyPr/>
                    <a:lstStyle/>
                    <a:p>
                      <a:pPr fontAlgn="t"/>
                      <a:r>
                        <a:rPr lang="en-US" sz="1600">
                          <a:latin typeface="Calibri" panose="020F0502020204030204" pitchFamily="34" charset="0"/>
                          <a:ea typeface="Calibri" panose="020F0502020204030204" pitchFamily="34" charset="0"/>
                          <a:cs typeface="Times New Roman" panose="02020603050405020304" pitchFamily="18" charset="0"/>
                        </a:rPr>
                        <a:t>The automatic (stack) variable. The Value field specifies the stack frame offset.</a:t>
                      </a:r>
                      <a:endParaRPr lang="en-US" sz="1600">
                        <a:effectLst/>
                      </a:endParaRPr>
                    </a:p>
                  </a:txBody>
                  <a:tcPr marL="132073" marR="132073" marT="99055" marB="99055">
                    <a:lnL w="12700" cap="flat" cmpd="sng" algn="ctr">
                      <a:solidFill>
                        <a:srgbClr val="586899"/>
                      </a:solidFill>
                      <a:prstDash val="solid"/>
                      <a:round/>
                      <a:headEnd type="none" w="med" len="med"/>
                      <a:tailEnd type="none" w="med" len="med"/>
                    </a:lnL>
                    <a:lnR w="12700" cap="flat" cmpd="sng" algn="ctr">
                      <a:solidFill>
                        <a:srgbClr val="586899"/>
                      </a:solidFill>
                      <a:prstDash val="solid"/>
                      <a:round/>
                      <a:headEnd type="none" w="med" len="med"/>
                      <a:tailEnd type="none" w="med" len="med"/>
                    </a:lnR>
                    <a:lnT w="9525" cap="flat" cmpd="sng" algn="ctr">
                      <a:solidFill>
                        <a:srgbClr val="586899"/>
                      </a:solidFill>
                      <a:prstDash val="solid"/>
                      <a:round/>
                      <a:headEnd type="none" w="med" len="med"/>
                      <a:tailEnd type="none" w="med" len="med"/>
                    </a:lnT>
                    <a:lnB w="9525" cap="flat" cmpd="sng" algn="ctr">
                      <a:solidFill>
                        <a:srgbClr val="707D99"/>
                      </a:solidFill>
                      <a:prstDash val="solid"/>
                      <a:round/>
                      <a:headEnd type="none" w="med" len="med"/>
                      <a:tailEnd type="none" w="med" len="med"/>
                    </a:lnB>
                    <a:solidFill>
                      <a:srgbClr val="FFFFFF"/>
                    </a:solidFill>
                  </a:tcPr>
                </a:tc>
                <a:extLst>
                  <a:ext uri="{0D108BD9-81ED-4DB2-BD59-A6C34878D82A}">
                    <a16:rowId xmlns:a16="http://schemas.microsoft.com/office/drawing/2014/main" val="1506889214"/>
                  </a:ext>
                </a:extLst>
              </a:tr>
              <a:tr h="911304">
                <a:tc>
                  <a:txBody>
                    <a:bodyPr/>
                    <a:lstStyle/>
                    <a:p>
                      <a:pPr fontAlgn="t"/>
                      <a:r>
                        <a:rPr lang="en-US" sz="1600">
                          <a:latin typeface="Calibri" panose="020F0502020204030204" pitchFamily="34" charset="0"/>
                          <a:ea typeface="Calibri" panose="020F0502020204030204" pitchFamily="34" charset="0"/>
                          <a:cs typeface="Times New Roman" panose="02020603050405020304" pitchFamily="18" charset="0"/>
                        </a:rPr>
                        <a:t>IMAGE_SYM_CLASS_EXTERNAL </a:t>
                      </a:r>
                      <a:endParaRPr lang="en-US" sz="1600">
                        <a:effectLst/>
                      </a:endParaRPr>
                    </a:p>
                  </a:txBody>
                  <a:tcPr marL="132073" marR="132073" marT="99055" marB="99055">
                    <a:lnL w="12700" cap="flat" cmpd="sng" algn="ctr">
                      <a:solidFill>
                        <a:srgbClr val="486999"/>
                      </a:solidFill>
                      <a:prstDash val="solid"/>
                      <a:round/>
                      <a:headEnd type="none" w="med" len="med"/>
                      <a:tailEnd type="none" w="med" len="med"/>
                    </a:lnL>
                    <a:lnR w="12700" cap="flat" cmpd="sng" algn="ctr">
                      <a:solidFill>
                        <a:srgbClr val="F86D99"/>
                      </a:solidFill>
                      <a:prstDash val="solid"/>
                      <a:round/>
                      <a:headEnd type="none" w="med" len="med"/>
                      <a:tailEnd type="none" w="med" len="med"/>
                    </a:lnR>
                    <a:lnT w="9525" cap="flat" cmpd="sng" algn="ctr">
                      <a:solidFill>
                        <a:srgbClr val="486999"/>
                      </a:solidFill>
                      <a:prstDash val="solid"/>
                      <a:round/>
                      <a:headEnd type="none" w="med" len="med"/>
                      <a:tailEnd type="none" w="med" len="med"/>
                    </a:lnT>
                    <a:lnB w="9525" cap="flat" cmpd="sng" algn="ctr">
                      <a:solidFill>
                        <a:srgbClr val="708C99"/>
                      </a:solidFill>
                      <a:prstDash val="solid"/>
                      <a:round/>
                      <a:headEnd type="none" w="med" len="med"/>
                      <a:tailEnd type="none" w="med" len="med"/>
                    </a:lnB>
                    <a:solidFill>
                      <a:srgbClr val="FFFFFF"/>
                    </a:solidFill>
                  </a:tcPr>
                </a:tc>
                <a:tc>
                  <a:txBody>
                    <a:bodyPr/>
                    <a:lstStyle/>
                    <a:p>
                      <a:pPr fontAlgn="t"/>
                      <a:r>
                        <a:rPr lang="en-US" sz="1600">
                          <a:effectLst/>
                        </a:rPr>
                        <a:t>2</a:t>
                      </a:r>
                      <a:br>
                        <a:rPr lang="en-US" sz="1600">
                          <a:effectLst/>
                        </a:rPr>
                      </a:br>
                      <a:endParaRPr lang="en-US" sz="1600">
                        <a:effectLst/>
                      </a:endParaRPr>
                    </a:p>
                  </a:txBody>
                  <a:tcPr marL="132073" marR="132073" marT="99055" marB="99055">
                    <a:lnL w="12700" cap="flat" cmpd="sng" algn="ctr">
                      <a:solidFill>
                        <a:srgbClr val="F86D99"/>
                      </a:solidFill>
                      <a:prstDash val="solid"/>
                      <a:round/>
                      <a:headEnd type="none" w="med" len="med"/>
                      <a:tailEnd type="none" w="med" len="med"/>
                    </a:lnL>
                    <a:lnR w="12700" cap="flat" cmpd="sng" algn="ctr">
                      <a:solidFill>
                        <a:srgbClr val="707D99"/>
                      </a:solidFill>
                      <a:prstDash val="solid"/>
                      <a:round/>
                      <a:headEnd type="none" w="med" len="med"/>
                      <a:tailEnd type="none" w="med" len="med"/>
                    </a:lnR>
                    <a:lnT w="9525" cap="flat" cmpd="sng" algn="ctr">
                      <a:solidFill>
                        <a:srgbClr val="F86D99"/>
                      </a:solidFill>
                      <a:prstDash val="solid"/>
                      <a:round/>
                      <a:headEnd type="none" w="med" len="med"/>
                      <a:tailEnd type="none" w="med" len="med"/>
                    </a:lnT>
                    <a:lnB w="9525" cap="flat" cmpd="sng" algn="ctr">
                      <a:solidFill>
                        <a:srgbClr val="C09699"/>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a:latin typeface="Calibri" panose="020F0502020204030204" pitchFamily="34" charset="0"/>
                          <a:ea typeface="Calibri" panose="020F0502020204030204" pitchFamily="34" charset="0"/>
                          <a:cs typeface="Times New Roman" panose="02020603050405020304" pitchFamily="18" charset="0"/>
                        </a:rPr>
                        <a:t>The Value field indicates the size if the section number is 0. If the section number is not zero, then the Value field specifies the offset within the section.</a:t>
                      </a:r>
                    </a:p>
                  </a:txBody>
                  <a:tcPr marL="132073" marR="132073" marT="99055" marB="99055">
                    <a:lnL w="12700" cap="flat" cmpd="sng" algn="ctr">
                      <a:solidFill>
                        <a:srgbClr val="707D99"/>
                      </a:solidFill>
                      <a:prstDash val="solid"/>
                      <a:round/>
                      <a:headEnd type="none" w="med" len="med"/>
                      <a:tailEnd type="none" w="med" len="med"/>
                    </a:lnL>
                    <a:lnR w="12700" cap="flat" cmpd="sng" algn="ctr">
                      <a:solidFill>
                        <a:srgbClr val="707D99"/>
                      </a:solidFill>
                      <a:prstDash val="solid"/>
                      <a:round/>
                      <a:headEnd type="none" w="med" len="med"/>
                      <a:tailEnd type="none" w="med" len="med"/>
                    </a:lnR>
                    <a:lnT w="9525" cap="flat" cmpd="sng" algn="ctr">
                      <a:solidFill>
                        <a:srgbClr val="707D99"/>
                      </a:solidFill>
                      <a:prstDash val="solid"/>
                      <a:round/>
                      <a:headEnd type="none" w="med" len="med"/>
                      <a:tailEnd type="none" w="med" len="med"/>
                    </a:lnT>
                    <a:lnB w="9525" cap="flat" cmpd="sng" algn="ctr">
                      <a:solidFill>
                        <a:srgbClr val="08CEB9"/>
                      </a:solidFill>
                      <a:prstDash val="solid"/>
                      <a:round/>
                      <a:headEnd type="none" w="med" len="med"/>
                      <a:tailEnd type="none" w="med" len="med"/>
                    </a:lnB>
                    <a:solidFill>
                      <a:srgbClr val="FFFFFF"/>
                    </a:solidFill>
                  </a:tcPr>
                </a:tc>
                <a:extLst>
                  <a:ext uri="{0D108BD9-81ED-4DB2-BD59-A6C34878D82A}">
                    <a16:rowId xmlns:a16="http://schemas.microsoft.com/office/drawing/2014/main" val="123989919"/>
                  </a:ext>
                </a:extLst>
              </a:tr>
              <a:tr h="911304">
                <a:tc>
                  <a:txBody>
                    <a:bodyPr/>
                    <a:lstStyle/>
                    <a:p>
                      <a:pPr fontAlgn="t"/>
                      <a:r>
                        <a:rPr lang="en-US" sz="1600">
                          <a:latin typeface="Calibri" panose="020F0502020204030204" pitchFamily="34" charset="0"/>
                          <a:ea typeface="Calibri" panose="020F0502020204030204" pitchFamily="34" charset="0"/>
                          <a:cs typeface="Times New Roman" panose="02020603050405020304" pitchFamily="18" charset="0"/>
                        </a:rPr>
                        <a:t>IMAGE_SYM_CLASS_STATIC </a:t>
                      </a:r>
                      <a:endParaRPr lang="en-US" sz="1600">
                        <a:effectLst/>
                      </a:endParaRPr>
                    </a:p>
                  </a:txBody>
                  <a:tcPr marL="132073" marR="132073" marT="99055" marB="99055">
                    <a:lnL w="12700" cap="flat" cmpd="sng" algn="ctr">
                      <a:solidFill>
                        <a:srgbClr val="708C99"/>
                      </a:solidFill>
                      <a:prstDash val="solid"/>
                      <a:round/>
                      <a:headEnd type="none" w="med" len="med"/>
                      <a:tailEnd type="none" w="med" len="med"/>
                    </a:lnL>
                    <a:lnR w="12700" cap="flat" cmpd="sng" algn="ctr">
                      <a:solidFill>
                        <a:srgbClr val="C09699"/>
                      </a:solidFill>
                      <a:prstDash val="solid"/>
                      <a:round/>
                      <a:headEnd type="none" w="med" len="med"/>
                      <a:tailEnd type="none" w="med" len="med"/>
                    </a:lnR>
                    <a:lnT w="9525" cap="flat" cmpd="sng" algn="ctr">
                      <a:solidFill>
                        <a:srgbClr val="708C99"/>
                      </a:solidFill>
                      <a:prstDash val="solid"/>
                      <a:round/>
                      <a:headEnd type="none" w="med" len="med"/>
                      <a:tailEnd type="none" w="med" len="med"/>
                    </a:lnT>
                    <a:lnB w="12700" cap="flat" cmpd="sng" algn="ctr">
                      <a:solidFill>
                        <a:srgbClr val="708C99"/>
                      </a:solidFill>
                      <a:prstDash val="solid"/>
                      <a:round/>
                      <a:headEnd type="none" w="med" len="med"/>
                      <a:tailEnd type="none" w="med" len="med"/>
                    </a:lnB>
                    <a:solidFill>
                      <a:srgbClr val="FFFFFF"/>
                    </a:solidFill>
                  </a:tcPr>
                </a:tc>
                <a:tc>
                  <a:txBody>
                    <a:bodyPr/>
                    <a:lstStyle/>
                    <a:p>
                      <a:pPr fontAlgn="t"/>
                      <a:r>
                        <a:rPr lang="en-US" sz="1600">
                          <a:effectLst/>
                        </a:rPr>
                        <a:t>3</a:t>
                      </a:r>
                    </a:p>
                  </a:txBody>
                  <a:tcPr marL="132073" marR="132073" marT="99055" marB="99055">
                    <a:lnL w="12700" cap="flat" cmpd="sng" algn="ctr">
                      <a:solidFill>
                        <a:srgbClr val="C09699"/>
                      </a:solidFill>
                      <a:prstDash val="solid"/>
                      <a:round/>
                      <a:headEnd type="none" w="med" len="med"/>
                      <a:tailEnd type="none" w="med" len="med"/>
                    </a:lnL>
                    <a:lnR w="12700" cap="flat" cmpd="sng" algn="ctr">
                      <a:solidFill>
                        <a:srgbClr val="08CEB9"/>
                      </a:solidFill>
                      <a:prstDash val="solid"/>
                      <a:round/>
                      <a:headEnd type="none" w="med" len="med"/>
                      <a:tailEnd type="none" w="med" len="med"/>
                    </a:lnR>
                    <a:lnT w="9525" cap="flat" cmpd="sng" algn="ctr">
                      <a:solidFill>
                        <a:srgbClr val="C09699"/>
                      </a:solidFill>
                      <a:prstDash val="solid"/>
                      <a:round/>
                      <a:headEnd type="none" w="med" len="med"/>
                      <a:tailEnd type="none" w="med" len="med"/>
                    </a:lnT>
                    <a:lnB w="12700" cap="flat" cmpd="sng" algn="ctr">
                      <a:solidFill>
                        <a:srgbClr val="C09699"/>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a:latin typeface="Calibri" panose="020F0502020204030204" pitchFamily="34" charset="0"/>
                          <a:ea typeface="Calibri" panose="020F0502020204030204" pitchFamily="34" charset="0"/>
                          <a:cs typeface="Times New Roman" panose="02020603050405020304" pitchFamily="18" charset="0"/>
                        </a:rPr>
                        <a:t>The offset of the symbol within the section. If the Value field is zero, then the symbol represents a section name.</a:t>
                      </a:r>
                      <a:r>
                        <a:rPr lang="en-US" sz="1600">
                          <a:effectLst/>
                        </a:rPr>
                        <a:t> </a:t>
                      </a:r>
                    </a:p>
                  </a:txBody>
                  <a:tcPr marL="132073" marR="132073" marT="99055" marB="99055">
                    <a:lnL w="12700" cap="flat" cmpd="sng" algn="ctr">
                      <a:solidFill>
                        <a:srgbClr val="08CEB9"/>
                      </a:solidFill>
                      <a:prstDash val="solid"/>
                      <a:round/>
                      <a:headEnd type="none" w="med" len="med"/>
                      <a:tailEnd type="none" w="med" len="med"/>
                    </a:lnL>
                    <a:lnR w="12700" cap="flat" cmpd="sng" algn="ctr">
                      <a:solidFill>
                        <a:srgbClr val="08CEB9"/>
                      </a:solidFill>
                      <a:prstDash val="solid"/>
                      <a:round/>
                      <a:headEnd type="none" w="med" len="med"/>
                      <a:tailEnd type="none" w="med" len="med"/>
                    </a:lnR>
                    <a:lnT w="9525" cap="flat" cmpd="sng" algn="ctr">
                      <a:solidFill>
                        <a:srgbClr val="08CEB9"/>
                      </a:solidFill>
                      <a:prstDash val="solid"/>
                      <a:round/>
                      <a:headEnd type="none" w="med" len="med"/>
                      <a:tailEnd type="none" w="med" len="med"/>
                    </a:lnT>
                    <a:lnB w="12700" cap="flat" cmpd="sng" algn="ctr">
                      <a:solidFill>
                        <a:srgbClr val="08CEB9"/>
                      </a:solidFill>
                      <a:prstDash val="solid"/>
                      <a:round/>
                      <a:headEnd type="none" w="med" len="med"/>
                      <a:tailEnd type="none" w="med" len="med"/>
                    </a:lnB>
                    <a:solidFill>
                      <a:srgbClr val="FFFFFF"/>
                    </a:solidFill>
                  </a:tcPr>
                </a:tc>
                <a:extLst>
                  <a:ext uri="{0D108BD9-81ED-4DB2-BD59-A6C34878D82A}">
                    <a16:rowId xmlns:a16="http://schemas.microsoft.com/office/drawing/2014/main" val="295704024"/>
                  </a:ext>
                </a:extLst>
              </a:tr>
            </a:tbl>
          </a:graphicData>
        </a:graphic>
      </p:graphicFrame>
    </p:spTree>
    <p:extLst>
      <p:ext uri="{BB962C8B-B14F-4D97-AF65-F5344CB8AC3E}">
        <p14:creationId xmlns:p14="http://schemas.microsoft.com/office/powerpoint/2010/main" val="140273695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86A9-6918-4F1A-AA95-DDD60DA3D132}"/>
              </a:ext>
            </a:extLst>
          </p:cNvPr>
          <p:cNvSpPr>
            <a:spLocks noGrp="1"/>
          </p:cNvSpPr>
          <p:nvPr>
            <p:ph type="title"/>
          </p:nvPr>
        </p:nvSpPr>
        <p:spPr/>
        <p:txBody>
          <a:bodyPr/>
          <a:lstStyle/>
          <a:p>
            <a:r>
              <a:rPr lang="en-US"/>
              <a:t>Here’s one input value</a:t>
            </a:r>
          </a:p>
        </p:txBody>
      </p:sp>
      <p:sp>
        <p:nvSpPr>
          <p:cNvPr id="4" name="Footer Placeholder 3">
            <a:extLst>
              <a:ext uri="{FF2B5EF4-FFF2-40B4-BE49-F238E27FC236}">
                <a16:creationId xmlns:a16="http://schemas.microsoft.com/office/drawing/2014/main" id="{5BC5782F-46B1-4CAF-977C-B10B79DA22A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66DFDAA-6813-4CD9-A76F-6702241A2A65}"/>
              </a:ext>
            </a:extLst>
          </p:cNvPr>
          <p:cNvSpPr/>
          <p:nvPr/>
        </p:nvSpPr>
        <p:spPr>
          <a:xfrm>
            <a:off x="4184540" y="2030278"/>
            <a:ext cx="1332854" cy="495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3</a:t>
            </a:r>
          </a:p>
        </p:txBody>
      </p:sp>
      <p:sp>
        <p:nvSpPr>
          <p:cNvPr id="6" name="TextBox 5">
            <a:extLst>
              <a:ext uri="{FF2B5EF4-FFF2-40B4-BE49-F238E27FC236}">
                <a16:creationId xmlns:a16="http://schemas.microsoft.com/office/drawing/2014/main" id="{20099A1C-EBE4-4230-894D-F59E2A400A38}"/>
              </a:ext>
            </a:extLst>
          </p:cNvPr>
          <p:cNvSpPr txBox="1"/>
          <p:nvPr/>
        </p:nvSpPr>
        <p:spPr>
          <a:xfrm>
            <a:off x="4417982" y="1660946"/>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507F3D59-9DB1-4E3B-AF66-DBBF95FD4F19}"/>
              </a:ext>
            </a:extLst>
          </p:cNvPr>
          <p:cNvSpPr/>
          <p:nvPr/>
        </p:nvSpPr>
        <p:spPr>
          <a:xfrm>
            <a:off x="3859078" y="3429000"/>
            <a:ext cx="198378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Daffodil</a:t>
            </a:r>
          </a:p>
        </p:txBody>
      </p:sp>
      <p:sp>
        <p:nvSpPr>
          <p:cNvPr id="8" name="Rectangle: Folded Corner 7">
            <a:extLst>
              <a:ext uri="{FF2B5EF4-FFF2-40B4-BE49-F238E27FC236}">
                <a16:creationId xmlns:a16="http://schemas.microsoft.com/office/drawing/2014/main" id="{2DD72DE9-B642-4F62-B510-F50E2F480DFC}"/>
              </a:ext>
            </a:extLst>
          </p:cNvPr>
          <p:cNvSpPr/>
          <p:nvPr/>
        </p:nvSpPr>
        <p:spPr>
          <a:xfrm>
            <a:off x="1449091" y="3238437"/>
            <a:ext cx="1301858" cy="113137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DFDL</a:t>
            </a:r>
          </a:p>
          <a:p>
            <a:pPr algn="ctr"/>
            <a:r>
              <a:rPr lang="en-US" sz="2400">
                <a:solidFill>
                  <a:schemeClr val="tx1"/>
                </a:solidFill>
              </a:rPr>
              <a:t>schema</a:t>
            </a:r>
          </a:p>
        </p:txBody>
      </p:sp>
      <p:cxnSp>
        <p:nvCxnSpPr>
          <p:cNvPr id="9" name="Straight Arrow Connector 8">
            <a:extLst>
              <a:ext uri="{FF2B5EF4-FFF2-40B4-BE49-F238E27FC236}">
                <a16:creationId xmlns:a16="http://schemas.microsoft.com/office/drawing/2014/main" id="{839B6624-B84D-4DBE-BFE1-A0850602399D}"/>
              </a:ext>
            </a:extLst>
          </p:cNvPr>
          <p:cNvCxnSpPr>
            <a:stCxn id="5" idx="2"/>
            <a:endCxn id="7" idx="0"/>
          </p:cNvCxnSpPr>
          <p:nvPr/>
        </p:nvCxnSpPr>
        <p:spPr>
          <a:xfrm>
            <a:off x="4850967" y="2526224"/>
            <a:ext cx="3" cy="902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EE25C7-127A-47FA-8F7B-2BA602DDEA5B}"/>
              </a:ext>
            </a:extLst>
          </p:cNvPr>
          <p:cNvCxnSpPr>
            <a:stCxn id="8" idx="3"/>
            <a:endCxn id="7" idx="1"/>
          </p:cNvCxnSpPr>
          <p:nvPr/>
        </p:nvCxnSpPr>
        <p:spPr>
          <a:xfrm>
            <a:off x="2750949" y="3804126"/>
            <a:ext cx="110812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8CDBF9-E16D-471B-B41A-582C88197434}"/>
              </a:ext>
            </a:extLst>
          </p:cNvPr>
          <p:cNvCxnSpPr>
            <a:stCxn id="7" idx="2"/>
          </p:cNvCxnSpPr>
          <p:nvPr/>
        </p:nvCxnSpPr>
        <p:spPr>
          <a:xfrm flipH="1">
            <a:off x="4850967" y="4179253"/>
            <a:ext cx="3" cy="1178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B25EC10-BBE3-40A2-AF41-4F664B04E691}"/>
              </a:ext>
            </a:extLst>
          </p:cNvPr>
          <p:cNvSpPr txBox="1"/>
          <p:nvPr/>
        </p:nvSpPr>
        <p:spPr>
          <a:xfrm>
            <a:off x="4640012" y="5343514"/>
            <a:ext cx="421910" cy="707886"/>
          </a:xfrm>
          <a:prstGeom prst="rect">
            <a:avLst/>
          </a:prstGeom>
          <a:noFill/>
        </p:spPr>
        <p:txBody>
          <a:bodyPr wrap="none" rtlCol="0">
            <a:spAutoFit/>
          </a:bodyPr>
          <a:lstStyle/>
          <a:p>
            <a:r>
              <a:rPr lang="en-US" sz="4000"/>
              <a:t>?</a:t>
            </a:r>
          </a:p>
        </p:txBody>
      </p:sp>
      <p:sp>
        <p:nvSpPr>
          <p:cNvPr id="3" name="TextBox 2">
            <a:extLst>
              <a:ext uri="{FF2B5EF4-FFF2-40B4-BE49-F238E27FC236}">
                <a16:creationId xmlns:a16="http://schemas.microsoft.com/office/drawing/2014/main" id="{02ED5A27-D109-41B2-BAF5-E2E01FCF097F}"/>
              </a:ext>
            </a:extLst>
          </p:cNvPr>
          <p:cNvSpPr txBox="1"/>
          <p:nvPr/>
        </p:nvSpPr>
        <p:spPr>
          <a:xfrm>
            <a:off x="5272877" y="5357696"/>
            <a:ext cx="4250587" cy="830997"/>
          </a:xfrm>
          <a:prstGeom prst="rect">
            <a:avLst/>
          </a:prstGeom>
          <a:noFill/>
        </p:spPr>
        <p:txBody>
          <a:bodyPr wrap="none" rtlCol="0">
            <a:spAutoFit/>
          </a:bodyPr>
          <a:lstStyle/>
          <a:p>
            <a:r>
              <a:rPr lang="en-US" sz="2400">
                <a:highlight>
                  <a:srgbClr val="FFFF00"/>
                </a:highlight>
              </a:rPr>
              <a:t>What should the output be?  </a:t>
            </a:r>
          </a:p>
          <a:p>
            <a:r>
              <a:rPr lang="en-US" sz="2400">
                <a:highlight>
                  <a:srgbClr val="FFFF00"/>
                </a:highlight>
              </a:rPr>
              <a:t>3? Something more meaningful?</a:t>
            </a:r>
          </a:p>
        </p:txBody>
      </p:sp>
    </p:spTree>
    <p:extLst>
      <p:ext uri="{BB962C8B-B14F-4D97-AF65-F5344CB8AC3E}">
        <p14:creationId xmlns:p14="http://schemas.microsoft.com/office/powerpoint/2010/main" val="10321521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6CB536-C6B6-44C2-A2F2-6917BF35AB5F}"/>
              </a:ext>
            </a:extLst>
          </p:cNvPr>
          <p:cNvSpPr>
            <a:spLocks noGrp="1"/>
          </p:cNvSpPr>
          <p:nvPr>
            <p:ph type="title"/>
          </p:nvPr>
        </p:nvSpPr>
        <p:spPr/>
        <p:txBody>
          <a:bodyPr/>
          <a:lstStyle/>
          <a:p>
            <a:r>
              <a:rPr lang="en-US"/>
              <a:t>Replace numeric value with symbolic value</a:t>
            </a:r>
          </a:p>
        </p:txBody>
      </p:sp>
      <p:sp>
        <p:nvSpPr>
          <p:cNvPr id="5" name="Rectangle 4">
            <a:extLst>
              <a:ext uri="{FF2B5EF4-FFF2-40B4-BE49-F238E27FC236}">
                <a16:creationId xmlns:a16="http://schemas.microsoft.com/office/drawing/2014/main" id="{34825CD7-A9CA-4FF1-B865-8827C962ECE3}"/>
              </a:ext>
            </a:extLst>
          </p:cNvPr>
          <p:cNvSpPr/>
          <p:nvPr/>
        </p:nvSpPr>
        <p:spPr>
          <a:xfrm>
            <a:off x="4184540" y="2030278"/>
            <a:ext cx="1332854" cy="495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3</a:t>
            </a:r>
          </a:p>
        </p:txBody>
      </p:sp>
      <p:sp>
        <p:nvSpPr>
          <p:cNvPr id="6" name="TextBox 5">
            <a:extLst>
              <a:ext uri="{FF2B5EF4-FFF2-40B4-BE49-F238E27FC236}">
                <a16:creationId xmlns:a16="http://schemas.microsoft.com/office/drawing/2014/main" id="{10C68459-D877-4305-9E86-4FBD7C02B9CB}"/>
              </a:ext>
            </a:extLst>
          </p:cNvPr>
          <p:cNvSpPr txBox="1"/>
          <p:nvPr/>
        </p:nvSpPr>
        <p:spPr>
          <a:xfrm>
            <a:off x="4417982" y="1660946"/>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41DEE009-28A3-491D-AC2C-1DB9DFB27917}"/>
              </a:ext>
            </a:extLst>
          </p:cNvPr>
          <p:cNvSpPr/>
          <p:nvPr/>
        </p:nvSpPr>
        <p:spPr>
          <a:xfrm>
            <a:off x="3859078" y="3429000"/>
            <a:ext cx="198378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Daffodil</a:t>
            </a:r>
          </a:p>
        </p:txBody>
      </p:sp>
      <p:sp>
        <p:nvSpPr>
          <p:cNvPr id="8" name="Rectangle: Folded Corner 7">
            <a:extLst>
              <a:ext uri="{FF2B5EF4-FFF2-40B4-BE49-F238E27FC236}">
                <a16:creationId xmlns:a16="http://schemas.microsoft.com/office/drawing/2014/main" id="{8F5F5D9D-A284-4364-A09F-AF0EDDDF48F7}"/>
              </a:ext>
            </a:extLst>
          </p:cNvPr>
          <p:cNvSpPr/>
          <p:nvPr/>
        </p:nvSpPr>
        <p:spPr>
          <a:xfrm>
            <a:off x="1449091" y="3238437"/>
            <a:ext cx="1301858" cy="113137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DFDL</a:t>
            </a:r>
          </a:p>
          <a:p>
            <a:pPr algn="ctr"/>
            <a:r>
              <a:rPr lang="en-US" sz="2400">
                <a:solidFill>
                  <a:schemeClr val="tx1"/>
                </a:solidFill>
              </a:rPr>
              <a:t>schema</a:t>
            </a:r>
          </a:p>
        </p:txBody>
      </p:sp>
      <p:cxnSp>
        <p:nvCxnSpPr>
          <p:cNvPr id="12" name="Straight Arrow Connector 11">
            <a:extLst>
              <a:ext uri="{FF2B5EF4-FFF2-40B4-BE49-F238E27FC236}">
                <a16:creationId xmlns:a16="http://schemas.microsoft.com/office/drawing/2014/main" id="{6E6FCCA3-8BFB-4847-BA66-6F31C6211AE4}"/>
              </a:ext>
            </a:extLst>
          </p:cNvPr>
          <p:cNvCxnSpPr>
            <a:stCxn id="5" idx="2"/>
            <a:endCxn id="7" idx="0"/>
          </p:cNvCxnSpPr>
          <p:nvPr/>
        </p:nvCxnSpPr>
        <p:spPr>
          <a:xfrm>
            <a:off x="4850967" y="2526224"/>
            <a:ext cx="3" cy="902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1B60309-4D67-4606-98B0-BC96D10D4983}"/>
              </a:ext>
            </a:extLst>
          </p:cNvPr>
          <p:cNvCxnSpPr>
            <a:stCxn id="8" idx="3"/>
            <a:endCxn id="7" idx="1"/>
          </p:cNvCxnSpPr>
          <p:nvPr/>
        </p:nvCxnSpPr>
        <p:spPr>
          <a:xfrm>
            <a:off x="2750949" y="3804126"/>
            <a:ext cx="110812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D9938CA-384E-48E0-BB0C-565261ACCF24}"/>
              </a:ext>
            </a:extLst>
          </p:cNvPr>
          <p:cNvSpPr/>
          <p:nvPr/>
        </p:nvSpPr>
        <p:spPr>
          <a:xfrm>
            <a:off x="1152038" y="5357696"/>
            <a:ext cx="7397858" cy="369332"/>
          </a:xfrm>
          <a:prstGeom prst="rect">
            <a:avLst/>
          </a:prstGeom>
          <a:ln>
            <a:solidFill>
              <a:schemeClr val="tx1"/>
            </a:solidFill>
          </a:ln>
        </p:spPr>
        <p:txBody>
          <a:bodyPr wrap="square">
            <a:spAutoFit/>
          </a:bodyPr>
          <a:lstStyle/>
          <a:p>
            <a:r>
              <a:rPr lang="en-US">
                <a:solidFill>
                  <a:srgbClr val="000096"/>
                </a:solidFill>
                <a:highlight>
                  <a:srgbClr val="FFFFFF"/>
                </a:highlight>
              </a:rPr>
              <a:t>&lt;Storage_Class&gt;</a:t>
            </a:r>
            <a:r>
              <a:rPr lang="en-US">
                <a:solidFill>
                  <a:srgbClr val="000000"/>
                </a:solidFill>
                <a:highlight>
                  <a:srgbClr val="FFFFFF"/>
                </a:highlight>
              </a:rPr>
              <a:t>The offset of the symbol within the section</a:t>
            </a:r>
            <a:r>
              <a:rPr lang="en-US">
                <a:solidFill>
                  <a:srgbClr val="000096"/>
                </a:solidFill>
                <a:highlight>
                  <a:srgbClr val="FFFFFF"/>
                </a:highlight>
              </a:rPr>
              <a:t>&lt;/Storage_Class&gt;</a:t>
            </a:r>
          </a:p>
        </p:txBody>
      </p:sp>
      <p:cxnSp>
        <p:nvCxnSpPr>
          <p:cNvPr id="17" name="Straight Arrow Connector 16">
            <a:extLst>
              <a:ext uri="{FF2B5EF4-FFF2-40B4-BE49-F238E27FC236}">
                <a16:creationId xmlns:a16="http://schemas.microsoft.com/office/drawing/2014/main" id="{AA076833-38D3-46ED-A390-89F3ACBE5729}"/>
              </a:ext>
            </a:extLst>
          </p:cNvPr>
          <p:cNvCxnSpPr>
            <a:stCxn id="7" idx="2"/>
            <a:endCxn id="15" idx="0"/>
          </p:cNvCxnSpPr>
          <p:nvPr/>
        </p:nvCxnSpPr>
        <p:spPr>
          <a:xfrm flipH="1">
            <a:off x="4850967" y="4179253"/>
            <a:ext cx="3" cy="1178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0D184B67-1BCB-4C6D-B299-F6CDBC1C0AA7}"/>
              </a:ext>
            </a:extLst>
          </p:cNvPr>
          <p:cNvCxnSpPr/>
          <p:nvPr/>
        </p:nvCxnSpPr>
        <p:spPr>
          <a:xfrm rot="10800000" flipV="1">
            <a:off x="5517394" y="1845611"/>
            <a:ext cx="717414" cy="43263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E0417E9-81EA-4AC9-B846-A51E3B7C99CB}"/>
              </a:ext>
            </a:extLst>
          </p:cNvPr>
          <p:cNvSpPr txBox="1"/>
          <p:nvPr/>
        </p:nvSpPr>
        <p:spPr>
          <a:xfrm>
            <a:off x="6234808" y="1660946"/>
            <a:ext cx="1540615" cy="369332"/>
          </a:xfrm>
          <a:prstGeom prst="rect">
            <a:avLst/>
          </a:prstGeom>
          <a:solidFill>
            <a:srgbClr val="FFFF00"/>
          </a:solidFill>
        </p:spPr>
        <p:txBody>
          <a:bodyPr wrap="none" rtlCol="0">
            <a:spAutoFit/>
          </a:bodyPr>
          <a:lstStyle/>
          <a:p>
            <a:r>
              <a:rPr lang="en-US"/>
              <a:t>numeric value</a:t>
            </a:r>
          </a:p>
        </p:txBody>
      </p:sp>
      <p:cxnSp>
        <p:nvCxnSpPr>
          <p:cNvPr id="21" name="Connector: Curved 20">
            <a:extLst>
              <a:ext uri="{FF2B5EF4-FFF2-40B4-BE49-F238E27FC236}">
                <a16:creationId xmlns:a16="http://schemas.microsoft.com/office/drawing/2014/main" id="{E3C92E47-BBE9-439D-86C7-4C03CEA083E0}"/>
              </a:ext>
            </a:extLst>
          </p:cNvPr>
          <p:cNvCxnSpPr/>
          <p:nvPr/>
        </p:nvCxnSpPr>
        <p:spPr>
          <a:xfrm rot="10800000" flipV="1">
            <a:off x="8552930" y="5035679"/>
            <a:ext cx="717414" cy="43263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65438E3-74A9-4C33-B9FA-77B41482DC26}"/>
              </a:ext>
            </a:extLst>
          </p:cNvPr>
          <p:cNvSpPr txBox="1"/>
          <p:nvPr/>
        </p:nvSpPr>
        <p:spPr>
          <a:xfrm>
            <a:off x="9270344" y="4851014"/>
            <a:ext cx="1577868" cy="369332"/>
          </a:xfrm>
          <a:prstGeom prst="rect">
            <a:avLst/>
          </a:prstGeom>
          <a:solidFill>
            <a:srgbClr val="FFFF00"/>
          </a:solidFill>
        </p:spPr>
        <p:txBody>
          <a:bodyPr wrap="none" rtlCol="0">
            <a:spAutoFit/>
          </a:bodyPr>
          <a:lstStyle/>
          <a:p>
            <a:r>
              <a:rPr lang="en-US"/>
              <a:t>symbolic value</a:t>
            </a:r>
          </a:p>
        </p:txBody>
      </p:sp>
    </p:spTree>
    <p:extLst>
      <p:ext uri="{BB962C8B-B14F-4D97-AF65-F5344CB8AC3E}">
        <p14:creationId xmlns:p14="http://schemas.microsoft.com/office/powerpoint/2010/main" val="409463757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9328-81CC-44BA-A734-69E48E0D7E34}"/>
              </a:ext>
            </a:extLst>
          </p:cNvPr>
          <p:cNvSpPr>
            <a:spLocks noGrp="1"/>
          </p:cNvSpPr>
          <p:nvPr>
            <p:ph type="title"/>
          </p:nvPr>
        </p:nvSpPr>
        <p:spPr/>
        <p:txBody>
          <a:bodyPr/>
          <a:lstStyle/>
          <a:p>
            <a:r>
              <a:rPr lang="en-US"/>
              <a:t>An even richer output</a:t>
            </a:r>
          </a:p>
        </p:txBody>
      </p:sp>
      <p:sp>
        <p:nvSpPr>
          <p:cNvPr id="5" name="Rectangle 4">
            <a:extLst>
              <a:ext uri="{FF2B5EF4-FFF2-40B4-BE49-F238E27FC236}">
                <a16:creationId xmlns:a16="http://schemas.microsoft.com/office/drawing/2014/main" id="{CC4EEDC4-91CD-4F18-9369-FF1617A49B4E}"/>
              </a:ext>
            </a:extLst>
          </p:cNvPr>
          <p:cNvSpPr/>
          <p:nvPr/>
        </p:nvSpPr>
        <p:spPr>
          <a:xfrm>
            <a:off x="4417015" y="1761502"/>
            <a:ext cx="1332854" cy="495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3</a:t>
            </a:r>
          </a:p>
        </p:txBody>
      </p:sp>
      <p:sp>
        <p:nvSpPr>
          <p:cNvPr id="6" name="TextBox 5">
            <a:extLst>
              <a:ext uri="{FF2B5EF4-FFF2-40B4-BE49-F238E27FC236}">
                <a16:creationId xmlns:a16="http://schemas.microsoft.com/office/drawing/2014/main" id="{FAEEAE01-C361-4982-94F6-44B40395BC09}"/>
              </a:ext>
            </a:extLst>
          </p:cNvPr>
          <p:cNvSpPr txBox="1"/>
          <p:nvPr/>
        </p:nvSpPr>
        <p:spPr>
          <a:xfrm>
            <a:off x="4650457" y="1392170"/>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284EA524-2E0E-45C8-A45B-4DD93E106891}"/>
              </a:ext>
            </a:extLst>
          </p:cNvPr>
          <p:cNvSpPr/>
          <p:nvPr/>
        </p:nvSpPr>
        <p:spPr>
          <a:xfrm>
            <a:off x="4091553" y="3160224"/>
            <a:ext cx="1983783" cy="750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Daffodil</a:t>
            </a:r>
          </a:p>
        </p:txBody>
      </p:sp>
      <p:sp>
        <p:nvSpPr>
          <p:cNvPr id="8" name="Rectangle: Folded Corner 7">
            <a:extLst>
              <a:ext uri="{FF2B5EF4-FFF2-40B4-BE49-F238E27FC236}">
                <a16:creationId xmlns:a16="http://schemas.microsoft.com/office/drawing/2014/main" id="{5AB71F95-75A0-4F1D-A276-58269BFD96AE}"/>
              </a:ext>
            </a:extLst>
          </p:cNvPr>
          <p:cNvSpPr/>
          <p:nvPr/>
        </p:nvSpPr>
        <p:spPr>
          <a:xfrm>
            <a:off x="1681566" y="2969661"/>
            <a:ext cx="1301858" cy="113137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DFDL</a:t>
            </a:r>
          </a:p>
          <a:p>
            <a:pPr algn="ctr"/>
            <a:r>
              <a:rPr lang="en-US" sz="2400">
                <a:solidFill>
                  <a:schemeClr val="tx1"/>
                </a:solidFill>
              </a:rPr>
              <a:t>schema</a:t>
            </a:r>
          </a:p>
        </p:txBody>
      </p:sp>
      <p:cxnSp>
        <p:nvCxnSpPr>
          <p:cNvPr id="9" name="Straight Arrow Connector 8">
            <a:extLst>
              <a:ext uri="{FF2B5EF4-FFF2-40B4-BE49-F238E27FC236}">
                <a16:creationId xmlns:a16="http://schemas.microsoft.com/office/drawing/2014/main" id="{DC4CB50E-E992-4C22-A830-8A1FDEB2CED8}"/>
              </a:ext>
            </a:extLst>
          </p:cNvPr>
          <p:cNvCxnSpPr>
            <a:stCxn id="5" idx="2"/>
            <a:endCxn id="7" idx="0"/>
          </p:cNvCxnSpPr>
          <p:nvPr/>
        </p:nvCxnSpPr>
        <p:spPr>
          <a:xfrm>
            <a:off x="5083442" y="2257448"/>
            <a:ext cx="3" cy="902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E913DE-2C6F-4AC7-A54F-A6E51BB27D0A}"/>
              </a:ext>
            </a:extLst>
          </p:cNvPr>
          <p:cNvCxnSpPr>
            <a:stCxn id="8" idx="3"/>
            <a:endCxn id="7" idx="1"/>
          </p:cNvCxnSpPr>
          <p:nvPr/>
        </p:nvCxnSpPr>
        <p:spPr>
          <a:xfrm>
            <a:off x="2983424" y="3535350"/>
            <a:ext cx="110812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E189D7-8C35-48DA-AB2A-7E89EC97ED9F}"/>
              </a:ext>
            </a:extLst>
          </p:cNvPr>
          <p:cNvSpPr/>
          <p:nvPr/>
        </p:nvSpPr>
        <p:spPr>
          <a:xfrm>
            <a:off x="1498166" y="5014912"/>
            <a:ext cx="7170552" cy="1477328"/>
          </a:xfrm>
          <a:prstGeom prst="rect">
            <a:avLst/>
          </a:prstGeom>
          <a:ln>
            <a:solidFill>
              <a:schemeClr val="tx1"/>
            </a:solidFill>
          </a:ln>
        </p:spPr>
        <p:txBody>
          <a:bodyPr wrap="square">
            <a:spAutoFit/>
          </a:bodyPr>
          <a:lstStyle/>
          <a:p>
            <a:r>
              <a:rPr lang="en-US">
                <a:solidFill>
                  <a:srgbClr val="000096"/>
                </a:solidFill>
                <a:highlight>
                  <a:srgbClr val="FFFFFF"/>
                </a:highlight>
              </a:rPr>
              <a:t>&lt;Storage_Class&gt;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&lt;Raw_Value&gt;</a:t>
            </a:r>
            <a:r>
              <a:rPr lang="en-US">
                <a:solidFill>
                  <a:srgbClr val="000000"/>
                </a:solidFill>
                <a:highlight>
                  <a:srgbClr val="FFFFFF"/>
                </a:highlight>
              </a:rPr>
              <a:t>3</a:t>
            </a:r>
            <a:r>
              <a:rPr lang="en-US">
                <a:solidFill>
                  <a:srgbClr val="000096"/>
                </a:solidFill>
                <a:highlight>
                  <a:srgbClr val="FFFFFF"/>
                </a:highlight>
              </a:rPr>
              <a:t>&lt;/Raw_Value&gt;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&lt;Constant&gt;</a:t>
            </a:r>
            <a:r>
              <a:rPr lang="en-US">
                <a:solidFill>
                  <a:srgbClr val="000000"/>
                </a:solidFill>
                <a:highlight>
                  <a:srgbClr val="FFFFFF"/>
                </a:highlight>
              </a:rPr>
              <a:t>IMAGE_SYM_CLASS_STATIC</a:t>
            </a:r>
            <a:r>
              <a:rPr lang="en-US">
                <a:solidFill>
                  <a:srgbClr val="000096"/>
                </a:solidFill>
                <a:highlight>
                  <a:srgbClr val="FFFFFF"/>
                </a:highlight>
              </a:rPr>
              <a:t>&lt;/Constant&gt;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The offset of the symbol within the section</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96"/>
                </a:solidFill>
                <a:highlight>
                  <a:srgbClr val="FFFFFF"/>
                </a:highlight>
              </a:rPr>
              <a:t>&lt;/Storage_Class&gt;</a:t>
            </a:r>
          </a:p>
        </p:txBody>
      </p:sp>
      <p:cxnSp>
        <p:nvCxnSpPr>
          <p:cNvPr id="12" name="Straight Arrow Connector 11">
            <a:extLst>
              <a:ext uri="{FF2B5EF4-FFF2-40B4-BE49-F238E27FC236}">
                <a16:creationId xmlns:a16="http://schemas.microsoft.com/office/drawing/2014/main" id="{97207FD0-FBD5-413B-A5FE-7ADF1701A125}"/>
              </a:ext>
            </a:extLst>
          </p:cNvPr>
          <p:cNvCxnSpPr>
            <a:cxnSpLocks/>
            <a:stCxn id="7" idx="2"/>
            <a:endCxn id="11" idx="0"/>
          </p:cNvCxnSpPr>
          <p:nvPr/>
        </p:nvCxnSpPr>
        <p:spPr>
          <a:xfrm flipH="1">
            <a:off x="5083442" y="3910477"/>
            <a:ext cx="3" cy="1104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346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974D-12C8-4A28-A2FF-FE63191CDABA}"/>
              </a:ext>
            </a:extLst>
          </p:cNvPr>
          <p:cNvSpPr>
            <a:spLocks noGrp="1"/>
          </p:cNvSpPr>
          <p:nvPr>
            <p:ph type="title"/>
          </p:nvPr>
        </p:nvSpPr>
        <p:spPr/>
        <p:txBody>
          <a:bodyPr/>
          <a:lstStyle/>
          <a:p>
            <a:r>
              <a:rPr lang="en-US"/>
              <a:t>Use DFDL schema plus processor to parse and unparse</a:t>
            </a:r>
          </a:p>
        </p:txBody>
      </p:sp>
      <p:sp>
        <p:nvSpPr>
          <p:cNvPr id="4" name="Footer Placeholder 3">
            <a:extLst>
              <a:ext uri="{FF2B5EF4-FFF2-40B4-BE49-F238E27FC236}">
                <a16:creationId xmlns:a16="http://schemas.microsoft.com/office/drawing/2014/main" id="{F71FC43A-56D6-48CC-959E-0C9607727B63}"/>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Explosion: 8 Points 5">
            <a:extLst>
              <a:ext uri="{FF2B5EF4-FFF2-40B4-BE49-F238E27FC236}">
                <a16:creationId xmlns:a16="http://schemas.microsoft.com/office/drawing/2014/main" id="{8F1A753F-FFAE-42BE-B985-597C1F34EF2C}"/>
              </a:ext>
            </a:extLst>
          </p:cNvPr>
          <p:cNvSpPr/>
          <p:nvPr/>
        </p:nvSpPr>
        <p:spPr>
          <a:xfrm>
            <a:off x="5567141" y="4872869"/>
            <a:ext cx="2275001" cy="1985131"/>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Same</a:t>
            </a:r>
          </a:p>
        </p:txBody>
      </p:sp>
      <p:cxnSp>
        <p:nvCxnSpPr>
          <p:cNvPr id="17" name="Straight Arrow Connector 16">
            <a:extLst>
              <a:ext uri="{FF2B5EF4-FFF2-40B4-BE49-F238E27FC236}">
                <a16:creationId xmlns:a16="http://schemas.microsoft.com/office/drawing/2014/main" id="{97AA44B5-CA6B-4736-8AFB-7D6B0D9CB42E}"/>
              </a:ext>
            </a:extLst>
          </p:cNvPr>
          <p:cNvCxnSpPr/>
          <p:nvPr/>
        </p:nvCxnSpPr>
        <p:spPr>
          <a:xfrm flipH="1" flipV="1">
            <a:off x="5164185" y="4644302"/>
            <a:ext cx="919566" cy="79507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C5EF40F-624F-4887-A0AA-EE5C952093E1}"/>
              </a:ext>
            </a:extLst>
          </p:cNvPr>
          <p:cNvCxnSpPr>
            <a:cxnSpLocks/>
          </p:cNvCxnSpPr>
          <p:nvPr/>
        </p:nvCxnSpPr>
        <p:spPr>
          <a:xfrm flipV="1">
            <a:off x="7012689" y="4601469"/>
            <a:ext cx="597782" cy="69246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4" name="Rectangle: Folded Corner 23">
            <a:extLst>
              <a:ext uri="{FF2B5EF4-FFF2-40B4-BE49-F238E27FC236}">
                <a16:creationId xmlns:a16="http://schemas.microsoft.com/office/drawing/2014/main" id="{7B79997D-7A35-41A6-9A1B-2E00B6CAA57A}"/>
              </a:ext>
            </a:extLst>
          </p:cNvPr>
          <p:cNvSpPr/>
          <p:nvPr/>
        </p:nvSpPr>
        <p:spPr>
          <a:xfrm>
            <a:off x="616448" y="1676760"/>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sp>
        <p:nvSpPr>
          <p:cNvPr id="26" name="Arrow: Right 25">
            <a:extLst>
              <a:ext uri="{FF2B5EF4-FFF2-40B4-BE49-F238E27FC236}">
                <a16:creationId xmlns:a16="http://schemas.microsoft.com/office/drawing/2014/main" id="{9842C8AF-43AF-40BE-B448-6809D82F43F5}"/>
              </a:ext>
            </a:extLst>
          </p:cNvPr>
          <p:cNvSpPr/>
          <p:nvPr/>
        </p:nvSpPr>
        <p:spPr>
          <a:xfrm rot="16200000">
            <a:off x="3844133" y="2840023"/>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D6A101B4-24FF-4B64-A6AC-E63374EC5832}"/>
              </a:ext>
            </a:extLst>
          </p:cNvPr>
          <p:cNvSpPr/>
          <p:nvPr/>
        </p:nvSpPr>
        <p:spPr>
          <a:xfrm>
            <a:off x="6777774" y="2189466"/>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A62A33DF-DCF8-4DDC-830A-98DCC53C15A1}"/>
              </a:ext>
            </a:extLst>
          </p:cNvPr>
          <p:cNvSpPr/>
          <p:nvPr/>
        </p:nvSpPr>
        <p:spPr>
          <a:xfrm rot="16200000">
            <a:off x="7939697" y="2840023"/>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Folded Corner 32">
            <a:extLst>
              <a:ext uri="{FF2B5EF4-FFF2-40B4-BE49-F238E27FC236}">
                <a16:creationId xmlns:a16="http://schemas.microsoft.com/office/drawing/2014/main" id="{2C40A868-912B-432B-93D1-F607F97CF939}"/>
              </a:ext>
            </a:extLst>
          </p:cNvPr>
          <p:cNvSpPr/>
          <p:nvPr/>
        </p:nvSpPr>
        <p:spPr>
          <a:xfrm>
            <a:off x="9646700" y="1715132"/>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sp>
        <p:nvSpPr>
          <p:cNvPr id="34" name="Arrow: Right 33">
            <a:extLst>
              <a:ext uri="{FF2B5EF4-FFF2-40B4-BE49-F238E27FC236}">
                <a16:creationId xmlns:a16="http://schemas.microsoft.com/office/drawing/2014/main" id="{21071E9C-E597-4061-92CC-EF6EB495CFFF}"/>
              </a:ext>
            </a:extLst>
          </p:cNvPr>
          <p:cNvSpPr/>
          <p:nvPr/>
        </p:nvSpPr>
        <p:spPr>
          <a:xfrm>
            <a:off x="2702481" y="2199369"/>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60EE57A4-5073-4105-9821-586AF9F0E0D2}"/>
              </a:ext>
            </a:extLst>
          </p:cNvPr>
          <p:cNvSpPr/>
          <p:nvPr/>
        </p:nvSpPr>
        <p:spPr>
          <a:xfrm>
            <a:off x="5018690" y="2177674"/>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57B28272-CEE2-44D3-81E2-BD1CC8BE5022}"/>
              </a:ext>
            </a:extLst>
          </p:cNvPr>
          <p:cNvSpPr/>
          <p:nvPr/>
        </p:nvSpPr>
        <p:spPr>
          <a:xfrm>
            <a:off x="9108133" y="2189465"/>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DDC0E95-C8E3-433C-85CC-A03D0602302F}"/>
              </a:ext>
            </a:extLst>
          </p:cNvPr>
          <p:cNvSpPr txBox="1"/>
          <p:nvPr/>
        </p:nvSpPr>
        <p:spPr>
          <a:xfrm>
            <a:off x="9646700" y="3429000"/>
            <a:ext cx="2059335" cy="1569660"/>
          </a:xfrm>
          <a:prstGeom prst="rect">
            <a:avLst/>
          </a:prstGeom>
          <a:noFill/>
        </p:spPr>
        <p:txBody>
          <a:bodyPr wrap="square" rtlCol="0">
            <a:spAutoFit/>
          </a:bodyPr>
          <a:lstStyle/>
          <a:p>
            <a:r>
              <a:rPr lang="en-US" sz="2400"/>
              <a:t>Reconstitute the original (native) data format</a:t>
            </a:r>
          </a:p>
        </p:txBody>
      </p:sp>
      <p:sp>
        <p:nvSpPr>
          <p:cNvPr id="38" name="Rectangle: Folded Corner 37">
            <a:extLst>
              <a:ext uri="{FF2B5EF4-FFF2-40B4-BE49-F238E27FC236}">
                <a16:creationId xmlns:a16="http://schemas.microsoft.com/office/drawing/2014/main" id="{5489CF37-73C1-4815-938E-86B86B8340F8}"/>
              </a:ext>
            </a:extLst>
          </p:cNvPr>
          <p:cNvSpPr/>
          <p:nvPr/>
        </p:nvSpPr>
        <p:spPr>
          <a:xfrm>
            <a:off x="3514907" y="3429000"/>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39" name="Rectangle: Folded Corner 38">
            <a:extLst>
              <a:ext uri="{FF2B5EF4-FFF2-40B4-BE49-F238E27FC236}">
                <a16:creationId xmlns:a16="http://schemas.microsoft.com/office/drawing/2014/main" id="{5CF4AC6E-94DE-464E-8B66-19F731EBE5F3}"/>
              </a:ext>
            </a:extLst>
          </p:cNvPr>
          <p:cNvSpPr/>
          <p:nvPr/>
        </p:nvSpPr>
        <p:spPr>
          <a:xfrm>
            <a:off x="7610471" y="3429000"/>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40" name="Cloud 39">
            <a:extLst>
              <a:ext uri="{FF2B5EF4-FFF2-40B4-BE49-F238E27FC236}">
                <a16:creationId xmlns:a16="http://schemas.microsoft.com/office/drawing/2014/main" id="{53899E99-0ABC-4D46-BD4C-02208E4388BE}"/>
              </a:ext>
            </a:extLst>
          </p:cNvPr>
          <p:cNvSpPr/>
          <p:nvPr/>
        </p:nvSpPr>
        <p:spPr>
          <a:xfrm>
            <a:off x="5574073" y="2031623"/>
            <a:ext cx="1183443" cy="81088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1" name="Rectangle 40">
            <a:extLst>
              <a:ext uri="{FF2B5EF4-FFF2-40B4-BE49-F238E27FC236}">
                <a16:creationId xmlns:a16="http://schemas.microsoft.com/office/drawing/2014/main" id="{C24541D5-D52A-44FD-9B48-E3C22375664C}"/>
              </a:ext>
            </a:extLst>
          </p:cNvPr>
          <p:cNvSpPr/>
          <p:nvPr/>
        </p:nvSpPr>
        <p:spPr>
          <a:xfrm>
            <a:off x="3241443" y="1904162"/>
            <a:ext cx="1756978" cy="750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42" name="TextBox 41">
            <a:extLst>
              <a:ext uri="{FF2B5EF4-FFF2-40B4-BE49-F238E27FC236}">
                <a16:creationId xmlns:a16="http://schemas.microsoft.com/office/drawing/2014/main" id="{15918820-387F-49A1-8824-63809999A259}"/>
              </a:ext>
            </a:extLst>
          </p:cNvPr>
          <p:cNvSpPr txBox="1"/>
          <p:nvPr/>
        </p:nvSpPr>
        <p:spPr>
          <a:xfrm>
            <a:off x="3669889" y="1494259"/>
            <a:ext cx="875561" cy="461665"/>
          </a:xfrm>
          <a:prstGeom prst="rect">
            <a:avLst/>
          </a:prstGeom>
          <a:noFill/>
        </p:spPr>
        <p:txBody>
          <a:bodyPr wrap="none" rtlCol="0">
            <a:spAutoFit/>
          </a:bodyPr>
          <a:lstStyle/>
          <a:p>
            <a:r>
              <a:rPr lang="en-US" sz="2400" i="1"/>
              <a:t>parse</a:t>
            </a:r>
            <a:endParaRPr lang="en-US" sz="2400" i="1">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16493371-77E1-4183-AADB-6911A56E5B87}"/>
              </a:ext>
            </a:extLst>
          </p:cNvPr>
          <p:cNvSpPr/>
          <p:nvPr/>
        </p:nvSpPr>
        <p:spPr>
          <a:xfrm>
            <a:off x="7337007" y="1937288"/>
            <a:ext cx="1792298" cy="7171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44" name="TextBox 43">
            <a:extLst>
              <a:ext uri="{FF2B5EF4-FFF2-40B4-BE49-F238E27FC236}">
                <a16:creationId xmlns:a16="http://schemas.microsoft.com/office/drawing/2014/main" id="{F0CFC017-F9D0-4048-9BF0-6E9E22F52189}"/>
              </a:ext>
            </a:extLst>
          </p:cNvPr>
          <p:cNvSpPr txBox="1"/>
          <p:nvPr/>
        </p:nvSpPr>
        <p:spPr>
          <a:xfrm>
            <a:off x="7621777" y="1507458"/>
            <a:ext cx="1192955" cy="461665"/>
          </a:xfrm>
          <a:prstGeom prst="rect">
            <a:avLst/>
          </a:prstGeom>
          <a:noFill/>
        </p:spPr>
        <p:txBody>
          <a:bodyPr wrap="none" rtlCol="0">
            <a:spAutoFit/>
          </a:bodyPr>
          <a:lstStyle/>
          <a:p>
            <a:r>
              <a:rPr lang="en-US" sz="2400" i="1"/>
              <a:t>unparse</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8672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92F0D-9815-4BB9-A728-9F26D4F2353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6C09A60-774C-4BB6-855C-A137AEAF4147}"/>
              </a:ext>
            </a:extLst>
          </p:cNvPr>
          <p:cNvSpPr/>
          <p:nvPr/>
        </p:nvSpPr>
        <p:spPr>
          <a:xfrm>
            <a:off x="1916623" y="252709"/>
            <a:ext cx="8358753" cy="5909310"/>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"Storage_Class"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"Raw_Value"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"Constant"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(../Raw_Value eq 0) then 'IMAGE_SYM_CLASS_NULL'</a:t>
            </a:r>
            <a:br>
              <a:rPr lang="en-US">
                <a:solidFill>
                  <a:srgbClr val="000000"/>
                </a:solidFill>
                <a:highlight>
                  <a:srgbClr val="FFFFFF"/>
                </a:highlight>
              </a:rPr>
            </a:br>
            <a:r>
              <a:rPr lang="en-US">
                <a:solidFill>
                  <a:srgbClr val="993300"/>
                </a:solidFill>
                <a:highlight>
                  <a:srgbClr val="FFFFFF"/>
                </a:highlight>
              </a:rPr>
              <a:t>                else if (../Raw_Value eq 1) then 'IMAGE_SYM_CLASS_AUTOMATIC'</a:t>
            </a:r>
            <a:br>
              <a:rPr lang="en-US">
                <a:solidFill>
                  <a:srgbClr val="000000"/>
                </a:solidFill>
                <a:highlight>
                  <a:srgbClr val="FFFFFF"/>
                </a:highlight>
              </a:rPr>
            </a:br>
            <a:r>
              <a:rPr lang="en-US">
                <a:solidFill>
                  <a:srgbClr val="993300"/>
                </a:solidFill>
                <a:highlight>
                  <a:srgbClr val="FFFFFF"/>
                </a:highlight>
              </a:rPr>
              <a:t>                else if (../Raw_Value eq 2) then 'IMAGE_SYM_CLASS_EXTERNAL'</a:t>
            </a:r>
            <a:br>
              <a:rPr lang="en-US">
                <a:solidFill>
                  <a:srgbClr val="000000"/>
                </a:solidFill>
                <a:highlight>
                  <a:srgbClr val="FFFFFF"/>
                </a:highlight>
              </a:rPr>
            </a:br>
            <a:r>
              <a:rPr lang="en-US">
                <a:solidFill>
                  <a:srgbClr val="993300"/>
                </a:solidFill>
                <a:highlight>
                  <a:srgbClr val="FFFFFF"/>
                </a:highlight>
              </a:rPr>
              <a:t>                else if (../Raw_Value eq 3) then 'IMAGE_SYM_CLASS_STATIC'</a:t>
            </a:r>
            <a:br>
              <a:rPr lang="en-US">
                <a:solidFill>
                  <a:srgbClr val="000000"/>
                </a:solidFill>
                <a:highlight>
                  <a:srgbClr val="FFFFFF"/>
                </a:highlight>
              </a:rPr>
            </a:br>
            <a:r>
              <a:rPr lang="en-US">
                <a:solidFill>
                  <a:srgbClr val="993300"/>
                </a:solidFill>
                <a:highlight>
                  <a:srgbClr val="FFFFFF"/>
                </a:highlight>
              </a:rPr>
              <a:t>                else fn:error('Unknown input value for storage class')</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"Description"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(../Raw_Value eq 0) then 'No assigned storage class.'</a:t>
            </a:r>
            <a:br>
              <a:rPr lang="en-US">
                <a:solidFill>
                  <a:srgbClr val="000000"/>
                </a:solidFill>
                <a:highlight>
                  <a:srgbClr val="FFFFFF"/>
                </a:highlight>
              </a:rPr>
            </a:br>
            <a:r>
              <a:rPr lang="en-US">
                <a:solidFill>
                  <a:srgbClr val="993300"/>
                </a:solidFill>
                <a:highlight>
                  <a:srgbClr val="FFFFFF"/>
                </a:highlight>
              </a:rPr>
              <a:t>                else if (../Raw_Value eq 1) then 'The automatic (stack) variable. ...'</a:t>
            </a:r>
            <a:br>
              <a:rPr lang="en-US">
                <a:solidFill>
                  <a:srgbClr val="000000"/>
                </a:solidFill>
                <a:highlight>
                  <a:srgbClr val="FFFFFF"/>
                </a:highlight>
              </a:rPr>
            </a:br>
            <a:r>
              <a:rPr lang="en-US">
                <a:solidFill>
                  <a:srgbClr val="993300"/>
                </a:solidFill>
                <a:highlight>
                  <a:srgbClr val="FFFFFF"/>
                </a:highlight>
              </a:rPr>
              <a:t>                else if (../Raw_Value eq 2) then 'The Value field indicates the size ...'</a:t>
            </a:r>
            <a:br>
              <a:rPr lang="en-US">
                <a:solidFill>
                  <a:srgbClr val="000000"/>
                </a:solidFill>
                <a:highlight>
                  <a:srgbClr val="FFFFFF"/>
                </a:highlight>
              </a:rPr>
            </a:br>
            <a:r>
              <a:rPr lang="en-US">
                <a:solidFill>
                  <a:srgbClr val="993300"/>
                </a:solidFill>
                <a:highlight>
                  <a:srgbClr val="FFFFFF"/>
                </a:highlight>
              </a:rPr>
              <a:t>                else if (../Raw_Value eq 3) then 'The offset of the symbol within the ...'</a:t>
            </a:r>
            <a:br>
              <a:rPr lang="en-US">
                <a:solidFill>
                  <a:srgbClr val="000000"/>
                </a:solidFill>
                <a:highlight>
                  <a:srgbClr val="FFFFFF"/>
                </a:highlight>
              </a:rPr>
            </a:br>
            <a:r>
              <a:rPr lang="en-US">
                <a:solidFill>
                  <a:srgbClr val="993300"/>
                </a:solidFill>
                <a:highlight>
                  <a:srgbClr val="FFFFFF"/>
                </a:highlight>
              </a:rPr>
              <a:t>                else fn:error('Unknown input value for storage class')</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369377959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92F0D-9815-4BB9-A728-9F26D4F2353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6C09A60-774C-4BB6-855C-A137AEAF4147}"/>
              </a:ext>
            </a:extLst>
          </p:cNvPr>
          <p:cNvSpPr/>
          <p:nvPr/>
        </p:nvSpPr>
        <p:spPr>
          <a:xfrm>
            <a:off x="1916623" y="252709"/>
            <a:ext cx="8358753" cy="5909310"/>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"Storage_Class"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"Raw_Value"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"Constant"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(../Raw_Value eq 0) then 'IMAGE_SYM_CLASS_NULL'</a:t>
            </a:r>
            <a:br>
              <a:rPr lang="en-US">
                <a:solidFill>
                  <a:srgbClr val="000000"/>
                </a:solidFill>
                <a:highlight>
                  <a:srgbClr val="FFFFFF"/>
                </a:highlight>
              </a:rPr>
            </a:br>
            <a:r>
              <a:rPr lang="en-US">
                <a:solidFill>
                  <a:srgbClr val="993300"/>
                </a:solidFill>
                <a:highlight>
                  <a:srgbClr val="FFFFFF"/>
                </a:highlight>
              </a:rPr>
              <a:t>                else if (../Raw_Value eq 1) then 'IMAGE_SYM_CLASS_AUTOMATIC'</a:t>
            </a:r>
            <a:br>
              <a:rPr lang="en-US">
                <a:solidFill>
                  <a:srgbClr val="000000"/>
                </a:solidFill>
                <a:highlight>
                  <a:srgbClr val="FFFFFF"/>
                </a:highlight>
              </a:rPr>
            </a:br>
            <a:r>
              <a:rPr lang="en-US">
                <a:solidFill>
                  <a:srgbClr val="993300"/>
                </a:solidFill>
                <a:highlight>
                  <a:srgbClr val="FFFFFF"/>
                </a:highlight>
              </a:rPr>
              <a:t>                else if (../Raw_Value eq 2) then 'IMAGE_SYM_CLASS_EXTERNAL'</a:t>
            </a:r>
            <a:br>
              <a:rPr lang="en-US">
                <a:solidFill>
                  <a:srgbClr val="000000"/>
                </a:solidFill>
                <a:highlight>
                  <a:srgbClr val="FFFFFF"/>
                </a:highlight>
              </a:rPr>
            </a:br>
            <a:r>
              <a:rPr lang="en-US">
                <a:solidFill>
                  <a:srgbClr val="993300"/>
                </a:solidFill>
                <a:highlight>
                  <a:srgbClr val="FFFFFF"/>
                </a:highlight>
              </a:rPr>
              <a:t>                else if (../Raw_Value eq 3) then 'IMAGE_SYM_CLASS_STATIC'</a:t>
            </a:r>
            <a:br>
              <a:rPr lang="en-US">
                <a:solidFill>
                  <a:srgbClr val="000000"/>
                </a:solidFill>
                <a:highlight>
                  <a:srgbClr val="FFFFFF"/>
                </a:highlight>
              </a:rPr>
            </a:br>
            <a:r>
              <a:rPr lang="en-US">
                <a:solidFill>
                  <a:srgbClr val="993300"/>
                </a:solidFill>
                <a:highlight>
                  <a:srgbClr val="FFFFFF"/>
                </a:highlight>
              </a:rPr>
              <a:t>                else fn:error()</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"Description"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(../Raw_Value eq 0) then 'No assigned storage class.'</a:t>
            </a:r>
            <a:br>
              <a:rPr lang="en-US">
                <a:solidFill>
                  <a:srgbClr val="000000"/>
                </a:solidFill>
                <a:highlight>
                  <a:srgbClr val="FFFFFF"/>
                </a:highlight>
              </a:rPr>
            </a:br>
            <a:r>
              <a:rPr lang="en-US">
                <a:solidFill>
                  <a:srgbClr val="993300"/>
                </a:solidFill>
                <a:highlight>
                  <a:srgbClr val="FFFFFF"/>
                </a:highlight>
              </a:rPr>
              <a:t>                else if (../Raw_Value eq 1) then 'The automatic (stack) variable. ...'</a:t>
            </a:r>
            <a:br>
              <a:rPr lang="en-US">
                <a:solidFill>
                  <a:srgbClr val="000000"/>
                </a:solidFill>
                <a:highlight>
                  <a:srgbClr val="FFFFFF"/>
                </a:highlight>
              </a:rPr>
            </a:br>
            <a:r>
              <a:rPr lang="en-US">
                <a:solidFill>
                  <a:srgbClr val="993300"/>
                </a:solidFill>
                <a:highlight>
                  <a:srgbClr val="FFFFFF"/>
                </a:highlight>
              </a:rPr>
              <a:t>                else if (../Raw_Value eq 2) then 'The Value field indicates the size ...'</a:t>
            </a:r>
            <a:br>
              <a:rPr lang="en-US">
                <a:solidFill>
                  <a:srgbClr val="000000"/>
                </a:solidFill>
                <a:highlight>
                  <a:srgbClr val="FFFFFF"/>
                </a:highlight>
              </a:rPr>
            </a:br>
            <a:r>
              <a:rPr lang="en-US">
                <a:solidFill>
                  <a:srgbClr val="993300"/>
                </a:solidFill>
                <a:highlight>
                  <a:srgbClr val="FFFFFF"/>
                </a:highlight>
              </a:rPr>
              <a:t>                else if (../Raw_Value eq 3) then 'The offset of the symbol within the ...'</a:t>
            </a:r>
            <a:br>
              <a:rPr lang="en-US">
                <a:solidFill>
                  <a:srgbClr val="000000"/>
                </a:solidFill>
                <a:highlight>
                  <a:srgbClr val="FFFFFF"/>
                </a:highlight>
              </a:rPr>
            </a:br>
            <a:r>
              <a:rPr lang="en-US">
                <a:solidFill>
                  <a:srgbClr val="993300"/>
                </a:solidFill>
                <a:highlight>
                  <a:srgbClr val="FFFFFF"/>
                </a:highlight>
              </a:rPr>
              <a:t>                else fn:error()</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43384C14-D981-408E-9460-52F7B01806C6}"/>
              </a:ext>
            </a:extLst>
          </p:cNvPr>
          <p:cNvSpPr/>
          <p:nvPr/>
        </p:nvSpPr>
        <p:spPr>
          <a:xfrm>
            <a:off x="6364633" y="2147725"/>
            <a:ext cx="5600058" cy="1169551"/>
          </a:xfrm>
          <a:prstGeom prst="rect">
            <a:avLst/>
          </a:prstGeom>
          <a:solidFill>
            <a:schemeClr val="bg1"/>
          </a:solidFill>
          <a:ln>
            <a:solidFill>
              <a:schemeClr val="tx1"/>
            </a:solidFill>
          </a:ln>
        </p:spPr>
        <p:txBody>
          <a:bodyPr wrap="square">
            <a:spAutoFit/>
          </a:bodyPr>
          <a:lstStyle/>
          <a:p>
            <a:r>
              <a:rPr lang="en-US" sz="1400">
                <a:solidFill>
                  <a:srgbClr val="000096"/>
                </a:solidFill>
                <a:highlight>
                  <a:srgbClr val="FFFFFF"/>
                </a:highlight>
              </a:rPr>
              <a:t>&lt;Storage_Class&gt;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&lt;Raw_Value&gt;</a:t>
            </a:r>
            <a:r>
              <a:rPr lang="en-US" sz="1400">
                <a:solidFill>
                  <a:srgbClr val="000000"/>
                </a:solidFill>
                <a:highlight>
                  <a:srgbClr val="FFFFFF"/>
                </a:highlight>
              </a:rPr>
              <a:t>3</a:t>
            </a:r>
            <a:r>
              <a:rPr lang="en-US" sz="1400">
                <a:solidFill>
                  <a:srgbClr val="000096"/>
                </a:solidFill>
                <a:highlight>
                  <a:srgbClr val="FFFFFF"/>
                </a:highlight>
              </a:rPr>
              <a:t>&lt;/Raw_Value&gt;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&lt;Constant&gt;</a:t>
            </a:r>
            <a:r>
              <a:rPr lang="en-US" sz="1400">
                <a:solidFill>
                  <a:srgbClr val="000000"/>
                </a:solidFill>
                <a:highlight>
                  <a:srgbClr val="FFFFFF"/>
                </a:highlight>
              </a:rPr>
              <a:t>IMAGE_SYM_CLASS_STATIC</a:t>
            </a:r>
            <a:r>
              <a:rPr lang="en-US" sz="1400">
                <a:solidFill>
                  <a:srgbClr val="000096"/>
                </a:solidFill>
                <a:highlight>
                  <a:srgbClr val="FFFFFF"/>
                </a:highlight>
              </a:rPr>
              <a:t>&lt;/Constant&gt;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&lt;Description&gt;</a:t>
            </a:r>
            <a:r>
              <a:rPr lang="en-US" sz="1400">
                <a:solidFill>
                  <a:srgbClr val="000000"/>
                </a:solidFill>
                <a:highlight>
                  <a:srgbClr val="FFFFFF"/>
                </a:highlight>
              </a:rPr>
              <a:t>The offset of the symbol within the section</a:t>
            </a:r>
            <a:r>
              <a:rPr lang="en-US" sz="1400">
                <a:solidFill>
                  <a:srgbClr val="000096"/>
                </a:solidFill>
                <a:highlight>
                  <a:srgbClr val="FFFFFF"/>
                </a:highlight>
              </a:rPr>
              <a:t>&lt;/Description&gt;</a:t>
            </a:r>
            <a:br>
              <a:rPr lang="en-US" sz="1400">
                <a:solidFill>
                  <a:srgbClr val="000000"/>
                </a:solidFill>
                <a:highlight>
                  <a:srgbClr val="FFFFFF"/>
                </a:highlight>
              </a:rPr>
            </a:br>
            <a:r>
              <a:rPr lang="en-US" sz="1400">
                <a:solidFill>
                  <a:srgbClr val="000096"/>
                </a:solidFill>
                <a:highlight>
                  <a:srgbClr val="FFFFFF"/>
                </a:highlight>
              </a:rPr>
              <a:t>&lt;/Storage_Class&gt;</a:t>
            </a:r>
          </a:p>
        </p:txBody>
      </p:sp>
      <p:sp>
        <p:nvSpPr>
          <p:cNvPr id="2" name="Oval 1">
            <a:extLst>
              <a:ext uri="{FF2B5EF4-FFF2-40B4-BE49-F238E27FC236}">
                <a16:creationId xmlns:a16="http://schemas.microsoft.com/office/drawing/2014/main" id="{AC7237B7-DF73-47E8-A6E2-9662DDF58B7D}"/>
              </a:ext>
            </a:extLst>
          </p:cNvPr>
          <p:cNvSpPr/>
          <p:nvPr/>
        </p:nvSpPr>
        <p:spPr>
          <a:xfrm>
            <a:off x="3797086" y="287666"/>
            <a:ext cx="1534332" cy="3006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26BA2D6-EB7B-4FA1-AFEE-A07C0D6D6089}"/>
              </a:ext>
            </a:extLst>
          </p:cNvPr>
          <p:cNvSpPr/>
          <p:nvPr/>
        </p:nvSpPr>
        <p:spPr>
          <a:xfrm>
            <a:off x="4427349" y="1109741"/>
            <a:ext cx="1304441" cy="3006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19E724-D329-42D9-B4CD-F429D9601EB1}"/>
              </a:ext>
            </a:extLst>
          </p:cNvPr>
          <p:cNvSpPr/>
          <p:nvPr/>
        </p:nvSpPr>
        <p:spPr>
          <a:xfrm>
            <a:off x="4384924" y="1402711"/>
            <a:ext cx="1304441" cy="3006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070E00-C9F0-4A89-B997-E493828CA968}"/>
              </a:ext>
            </a:extLst>
          </p:cNvPr>
          <p:cNvSpPr/>
          <p:nvPr/>
        </p:nvSpPr>
        <p:spPr>
          <a:xfrm>
            <a:off x="4427348" y="3299584"/>
            <a:ext cx="1304441" cy="3006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A047237B-E61F-42AB-90AB-756B9DD01DC7}"/>
              </a:ext>
            </a:extLst>
          </p:cNvPr>
          <p:cNvSpPr/>
          <p:nvPr/>
        </p:nvSpPr>
        <p:spPr>
          <a:xfrm>
            <a:off x="3797086" y="437968"/>
            <a:ext cx="3414795" cy="3312622"/>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BA53F55-6FB9-4C73-BBE3-D96A7BE47F7A}"/>
              </a:ext>
            </a:extLst>
          </p:cNvPr>
          <p:cNvCxnSpPr/>
          <p:nvPr/>
        </p:nvCxnSpPr>
        <p:spPr>
          <a:xfrm>
            <a:off x="5731789" y="1402711"/>
            <a:ext cx="839492" cy="1030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BDC15F-C31C-40ED-BD0F-FEC95CEF5DD8}"/>
              </a:ext>
            </a:extLst>
          </p:cNvPr>
          <p:cNvCxnSpPr>
            <a:stCxn id="8" idx="5"/>
          </p:cNvCxnSpPr>
          <p:nvPr/>
        </p:nvCxnSpPr>
        <p:spPr>
          <a:xfrm>
            <a:off x="5498334" y="1659293"/>
            <a:ext cx="1004303" cy="1021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69A56C-E5AF-4EDB-81DA-D5DCD75EC31F}"/>
              </a:ext>
            </a:extLst>
          </p:cNvPr>
          <p:cNvCxnSpPr>
            <a:stCxn id="9" idx="6"/>
          </p:cNvCxnSpPr>
          <p:nvPr/>
        </p:nvCxnSpPr>
        <p:spPr>
          <a:xfrm flipV="1">
            <a:off x="5731789" y="3006614"/>
            <a:ext cx="839492" cy="443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4479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92F0D-9815-4BB9-A728-9F26D4F2353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6C09A60-774C-4BB6-855C-A137AEAF4147}"/>
              </a:ext>
            </a:extLst>
          </p:cNvPr>
          <p:cNvSpPr/>
          <p:nvPr/>
        </p:nvSpPr>
        <p:spPr>
          <a:xfrm>
            <a:off x="1916623" y="252709"/>
            <a:ext cx="8358753" cy="5909310"/>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"Storage_Class"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"Raw_Value"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"Constant"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highlight>
                  <a:srgbClr val="FFFF00"/>
                </a:highlight>
              </a:rPr>
              <a:t>dfdl:inputValueCalc</a:t>
            </a:r>
            <a:r>
              <a:rPr lang="en-US">
                <a:solidFill>
                  <a:srgbClr val="FF8040"/>
                </a:solidFill>
                <a:highlight>
                  <a:srgbClr val="FFFF00"/>
                </a:highlight>
              </a:rPr>
              <a:t>=</a:t>
            </a:r>
            <a:r>
              <a:rPr lang="en-US">
                <a:solidFill>
                  <a:srgbClr val="993300"/>
                </a:solidFill>
                <a:highlight>
                  <a:srgbClr val="FFFF00"/>
                </a:highlight>
              </a:rPr>
              <a:t>"{</a:t>
            </a:r>
            <a:br>
              <a:rPr lang="en-US">
                <a:solidFill>
                  <a:srgbClr val="000000"/>
                </a:solidFill>
                <a:highlight>
                  <a:srgbClr val="FFFF00"/>
                </a:highlight>
              </a:rPr>
            </a:br>
            <a:r>
              <a:rPr lang="en-US">
                <a:solidFill>
                  <a:srgbClr val="993300"/>
                </a:solidFill>
                <a:highlight>
                  <a:srgbClr val="FFFF00"/>
                </a:highlight>
              </a:rPr>
              <a:t>                if (../Raw_Value eq 0) then 'IMAGE_SYM_CLASS_NULL'</a:t>
            </a:r>
            <a:br>
              <a:rPr lang="en-US">
                <a:solidFill>
                  <a:srgbClr val="000000"/>
                </a:solidFill>
                <a:highlight>
                  <a:srgbClr val="FFFF00"/>
                </a:highlight>
              </a:rPr>
            </a:br>
            <a:r>
              <a:rPr lang="en-US">
                <a:solidFill>
                  <a:srgbClr val="993300"/>
                </a:solidFill>
                <a:highlight>
                  <a:srgbClr val="FFFFFF"/>
                </a:highlight>
              </a:rPr>
              <a:t>                else if (../Raw_Value eq 1) then 'IMAGE_SYM_CLASS_AUTOMATIC'</a:t>
            </a:r>
            <a:br>
              <a:rPr lang="en-US">
                <a:solidFill>
                  <a:srgbClr val="000000"/>
                </a:solidFill>
                <a:highlight>
                  <a:srgbClr val="FFFFFF"/>
                </a:highlight>
              </a:rPr>
            </a:br>
            <a:r>
              <a:rPr lang="en-US">
                <a:solidFill>
                  <a:srgbClr val="993300"/>
                </a:solidFill>
                <a:highlight>
                  <a:srgbClr val="FFFFFF"/>
                </a:highlight>
              </a:rPr>
              <a:t>                else if (../Raw_Value eq 2) then 'IMAGE_SYM_CLASS_EXTERNAL'</a:t>
            </a:r>
            <a:br>
              <a:rPr lang="en-US">
                <a:solidFill>
                  <a:srgbClr val="000000"/>
                </a:solidFill>
                <a:highlight>
                  <a:srgbClr val="FFFFFF"/>
                </a:highlight>
              </a:rPr>
            </a:br>
            <a:r>
              <a:rPr lang="en-US">
                <a:solidFill>
                  <a:srgbClr val="993300"/>
                </a:solidFill>
                <a:highlight>
                  <a:srgbClr val="FFFFFF"/>
                </a:highlight>
              </a:rPr>
              <a:t>                else if (../Raw_Value eq 3) then 'IMAGE_SYM_CLASS_STATIC'</a:t>
            </a:r>
            <a:br>
              <a:rPr lang="en-US">
                <a:solidFill>
                  <a:srgbClr val="000000"/>
                </a:solidFill>
                <a:highlight>
                  <a:srgbClr val="FFFFFF"/>
                </a:highlight>
              </a:rPr>
            </a:br>
            <a:r>
              <a:rPr lang="en-US">
                <a:solidFill>
                  <a:srgbClr val="993300"/>
                </a:solidFill>
                <a:highlight>
                  <a:srgbClr val="FFFFFF"/>
                </a:highlight>
              </a:rPr>
              <a:t>                else fn:error()</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"Description"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(../Raw_Value eq 0) then 'No assigned storage class.'</a:t>
            </a:r>
            <a:br>
              <a:rPr lang="en-US">
                <a:solidFill>
                  <a:srgbClr val="000000"/>
                </a:solidFill>
                <a:highlight>
                  <a:srgbClr val="FFFFFF"/>
                </a:highlight>
              </a:rPr>
            </a:br>
            <a:r>
              <a:rPr lang="en-US">
                <a:solidFill>
                  <a:srgbClr val="993300"/>
                </a:solidFill>
                <a:highlight>
                  <a:srgbClr val="FFFFFF"/>
                </a:highlight>
              </a:rPr>
              <a:t>                else if (../Raw_Value eq 1) then 'The automatic (stack) variable. ...'</a:t>
            </a:r>
            <a:br>
              <a:rPr lang="en-US">
                <a:solidFill>
                  <a:srgbClr val="000000"/>
                </a:solidFill>
                <a:highlight>
                  <a:srgbClr val="FFFFFF"/>
                </a:highlight>
              </a:rPr>
            </a:br>
            <a:r>
              <a:rPr lang="en-US">
                <a:solidFill>
                  <a:srgbClr val="993300"/>
                </a:solidFill>
                <a:highlight>
                  <a:srgbClr val="FFFFFF"/>
                </a:highlight>
              </a:rPr>
              <a:t>                else if (../Raw_Value eq 2) then 'The Value field indicates the size ...'</a:t>
            </a:r>
            <a:br>
              <a:rPr lang="en-US">
                <a:solidFill>
                  <a:srgbClr val="000000"/>
                </a:solidFill>
                <a:highlight>
                  <a:srgbClr val="FFFFFF"/>
                </a:highlight>
              </a:rPr>
            </a:br>
            <a:r>
              <a:rPr lang="en-US">
                <a:solidFill>
                  <a:srgbClr val="993300"/>
                </a:solidFill>
                <a:highlight>
                  <a:srgbClr val="FFFFFF"/>
                </a:highlight>
              </a:rPr>
              <a:t>                else if (../Raw_Value eq 3) then 'The offset of the symbol within the ...'</a:t>
            </a:r>
            <a:br>
              <a:rPr lang="en-US">
                <a:solidFill>
                  <a:srgbClr val="000000"/>
                </a:solidFill>
                <a:highlight>
                  <a:srgbClr val="FFFFFF"/>
                </a:highlight>
              </a:rPr>
            </a:br>
            <a:r>
              <a:rPr lang="en-US">
                <a:solidFill>
                  <a:srgbClr val="993300"/>
                </a:solidFill>
                <a:highlight>
                  <a:srgbClr val="FFFFFF"/>
                </a:highlight>
              </a:rPr>
              <a:t>                else fn:error()</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Speech Bubble: Rectangle 5">
            <a:extLst>
              <a:ext uri="{FF2B5EF4-FFF2-40B4-BE49-F238E27FC236}">
                <a16:creationId xmlns:a16="http://schemas.microsoft.com/office/drawing/2014/main" id="{E6C16842-5FE0-42AB-8AD5-8FA56535587E}"/>
              </a:ext>
            </a:extLst>
          </p:cNvPr>
          <p:cNvSpPr/>
          <p:nvPr/>
        </p:nvSpPr>
        <p:spPr>
          <a:xfrm>
            <a:off x="1146874" y="3207364"/>
            <a:ext cx="9460166" cy="2431321"/>
          </a:xfrm>
          <a:prstGeom prst="wedgeRectCallout">
            <a:avLst>
              <a:gd name="adj1" fmla="val -22279"/>
              <a:gd name="adj2" fmla="val -103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400"/>
              <a:t>Calculate a value for the &lt;Constant&gt; element as follows: if the value of &lt;Raw_Value&gt; is 0 then output "</a:t>
            </a:r>
            <a:r>
              <a:rPr lang="en-US" sz="2400">
                <a:latin typeface="Calibri" panose="020F0502020204030204" pitchFamily="34" charset="0"/>
                <a:ea typeface="Calibri" panose="020F0502020204030204" pitchFamily="34" charset="0"/>
                <a:cs typeface="Times New Roman" panose="02020603050405020304" pitchFamily="18" charset="0"/>
              </a:rPr>
              <a:t>IMAGE_SYM_CLASS_NULL", else if the value of &lt;Raw_Value&gt; is 1 then output "IMAGE_SYM_CLASS_AUTOMATIC", else …</a:t>
            </a:r>
            <a:endParaRPr lang="en-US" sz="2400"/>
          </a:p>
        </p:txBody>
      </p:sp>
    </p:spTree>
    <p:extLst>
      <p:ext uri="{BB962C8B-B14F-4D97-AF65-F5344CB8AC3E}">
        <p14:creationId xmlns:p14="http://schemas.microsoft.com/office/powerpoint/2010/main" val="63028866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92F0D-9815-4BB9-A728-9F26D4F2353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6C09A60-774C-4BB6-855C-A137AEAF4147}"/>
              </a:ext>
            </a:extLst>
          </p:cNvPr>
          <p:cNvSpPr/>
          <p:nvPr/>
        </p:nvSpPr>
        <p:spPr>
          <a:xfrm>
            <a:off x="1916623" y="252709"/>
            <a:ext cx="8358753" cy="5909310"/>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"Storage_Class"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"Raw_Value"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"xs:integer"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"Constant"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rPr>
              <a:t>dfdl:inputValueCalc</a:t>
            </a:r>
            <a:r>
              <a:rPr lang="en-US">
                <a:solidFill>
                  <a:srgbClr val="FF8040"/>
                </a:solidFill>
              </a:rPr>
              <a:t>=</a:t>
            </a:r>
            <a:r>
              <a:rPr lang="en-US">
                <a:solidFill>
                  <a:srgbClr val="993300"/>
                </a:solidFill>
              </a:rPr>
              <a:t>"</a:t>
            </a:r>
            <a:r>
              <a:rPr lang="en-US">
                <a:solidFill>
                  <a:srgbClr val="993300"/>
                </a:solidFill>
                <a:highlight>
                  <a:srgbClr val="FFFF00"/>
                </a:highlight>
              </a:rPr>
              <a:t>{</a:t>
            </a:r>
            <a:br>
              <a:rPr lang="en-US">
                <a:solidFill>
                  <a:srgbClr val="000000"/>
                </a:solidFill>
                <a:highlight>
                  <a:srgbClr val="FFFF00"/>
                </a:highlight>
              </a:rPr>
            </a:br>
            <a:r>
              <a:rPr lang="en-US">
                <a:solidFill>
                  <a:srgbClr val="993300"/>
                </a:solidFill>
                <a:highlight>
                  <a:srgbClr val="FFFF00"/>
                </a:highlight>
              </a:rPr>
              <a:t>                if (../Raw_Value eq 0) then 'IMAGE_SYM_CLASS_NULL'</a:t>
            </a:r>
            <a:br>
              <a:rPr lang="en-US">
                <a:solidFill>
                  <a:srgbClr val="000000"/>
                </a:solidFill>
                <a:highlight>
                  <a:srgbClr val="FFFF00"/>
                </a:highlight>
              </a:rPr>
            </a:br>
            <a:r>
              <a:rPr lang="en-US">
                <a:solidFill>
                  <a:srgbClr val="993300"/>
                </a:solidFill>
                <a:highlight>
                  <a:srgbClr val="FFFF00"/>
                </a:highlight>
              </a:rPr>
              <a:t>                else if (../Raw_Value eq 1) then 'IMAGE_SYM_CLASS_AUTOMATIC'</a:t>
            </a:r>
            <a:br>
              <a:rPr lang="en-US">
                <a:solidFill>
                  <a:srgbClr val="000000"/>
                </a:solidFill>
                <a:highlight>
                  <a:srgbClr val="FFFF00"/>
                </a:highlight>
              </a:rPr>
            </a:br>
            <a:r>
              <a:rPr lang="en-US">
                <a:solidFill>
                  <a:srgbClr val="993300"/>
                </a:solidFill>
                <a:highlight>
                  <a:srgbClr val="FFFF00"/>
                </a:highlight>
              </a:rPr>
              <a:t>                else if (../Raw_Value eq 2) then 'IMAGE_SYM_CLASS_EXTERNAL'</a:t>
            </a:r>
            <a:br>
              <a:rPr lang="en-US">
                <a:solidFill>
                  <a:srgbClr val="000000"/>
                </a:solidFill>
                <a:highlight>
                  <a:srgbClr val="FFFF00"/>
                </a:highlight>
              </a:rPr>
            </a:br>
            <a:r>
              <a:rPr lang="en-US">
                <a:solidFill>
                  <a:srgbClr val="993300"/>
                </a:solidFill>
                <a:highlight>
                  <a:srgbClr val="FFFF00"/>
                </a:highlight>
              </a:rPr>
              <a:t>                else if (../Raw_Value eq 3) then 'IMAGE_SYM_CLASS_STATIC'</a:t>
            </a:r>
            <a:br>
              <a:rPr lang="en-US">
                <a:solidFill>
                  <a:srgbClr val="000000"/>
                </a:solidFill>
                <a:highlight>
                  <a:srgbClr val="FFFF00"/>
                </a:highlight>
              </a:rPr>
            </a:br>
            <a:r>
              <a:rPr lang="en-US">
                <a:solidFill>
                  <a:srgbClr val="993300"/>
                </a:solidFill>
                <a:highlight>
                  <a:srgbClr val="FFFF00"/>
                </a:highlight>
              </a:rPr>
              <a:t>                else fn:error()</a:t>
            </a:r>
            <a:br>
              <a:rPr lang="en-US">
                <a:solidFill>
                  <a:srgbClr val="000000"/>
                </a:solidFill>
                <a:highlight>
                  <a:srgbClr val="FFFF00"/>
                </a:highlight>
              </a:rPr>
            </a:br>
            <a:r>
              <a:rPr lang="en-US">
                <a:solidFill>
                  <a:srgbClr val="993300"/>
                </a:solidFill>
                <a:highlight>
                  <a:srgbClr val="FFFF00"/>
                </a:highlight>
              </a:rPr>
              <a:t>                }</a:t>
            </a:r>
            <a:r>
              <a:rPr lang="en-US">
                <a:solidFill>
                  <a:srgbClr val="993300"/>
                </a:solidFill>
              </a:rPr>
              <a:t>"</a:t>
            </a:r>
            <a:r>
              <a:rPr lang="en-US">
                <a:solidFill>
                  <a:srgbClr val="000096"/>
                </a:solidFill>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"Description"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(../Raw_Value eq 0) then 'No assigned storage class.'</a:t>
            </a:r>
            <a:br>
              <a:rPr lang="en-US">
                <a:solidFill>
                  <a:srgbClr val="000000"/>
                </a:solidFill>
                <a:highlight>
                  <a:srgbClr val="FFFFFF"/>
                </a:highlight>
              </a:rPr>
            </a:br>
            <a:r>
              <a:rPr lang="en-US">
                <a:solidFill>
                  <a:srgbClr val="993300"/>
                </a:solidFill>
                <a:highlight>
                  <a:srgbClr val="FFFFFF"/>
                </a:highlight>
              </a:rPr>
              <a:t>                else if (../Raw_Value eq 1) then 'The automatic (stack) variable. ...'</a:t>
            </a:r>
            <a:br>
              <a:rPr lang="en-US">
                <a:solidFill>
                  <a:srgbClr val="000000"/>
                </a:solidFill>
                <a:highlight>
                  <a:srgbClr val="FFFFFF"/>
                </a:highlight>
              </a:rPr>
            </a:br>
            <a:r>
              <a:rPr lang="en-US">
                <a:solidFill>
                  <a:srgbClr val="993300"/>
                </a:solidFill>
                <a:highlight>
                  <a:srgbClr val="FFFFFF"/>
                </a:highlight>
              </a:rPr>
              <a:t>                else if (../Raw_Value eq 2) then 'The Value field indicates the size ...'</a:t>
            </a:r>
            <a:br>
              <a:rPr lang="en-US">
                <a:solidFill>
                  <a:srgbClr val="000000"/>
                </a:solidFill>
                <a:highlight>
                  <a:srgbClr val="FFFFFF"/>
                </a:highlight>
              </a:rPr>
            </a:br>
            <a:r>
              <a:rPr lang="en-US">
                <a:solidFill>
                  <a:srgbClr val="993300"/>
                </a:solidFill>
                <a:highlight>
                  <a:srgbClr val="FFFFFF"/>
                </a:highlight>
              </a:rPr>
              <a:t>                else if (../Raw_Value eq 3) then 'The offset of the symbol within the ...'</a:t>
            </a:r>
            <a:br>
              <a:rPr lang="en-US">
                <a:solidFill>
                  <a:srgbClr val="000000"/>
                </a:solidFill>
                <a:highlight>
                  <a:srgbClr val="FFFFFF"/>
                </a:highlight>
              </a:rPr>
            </a:br>
            <a:r>
              <a:rPr lang="en-US">
                <a:solidFill>
                  <a:srgbClr val="993300"/>
                </a:solidFill>
                <a:highlight>
                  <a:srgbClr val="FFFFFF"/>
                </a:highlight>
              </a:rPr>
              <a:t>                else fn:error()</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2" name="Rectangle 1">
            <a:extLst>
              <a:ext uri="{FF2B5EF4-FFF2-40B4-BE49-F238E27FC236}">
                <a16:creationId xmlns:a16="http://schemas.microsoft.com/office/drawing/2014/main" id="{0024A746-E53B-4E56-BD30-D2E4F3798431}"/>
              </a:ext>
            </a:extLst>
          </p:cNvPr>
          <p:cNvSpPr/>
          <p:nvPr/>
        </p:nvSpPr>
        <p:spPr>
          <a:xfrm>
            <a:off x="2505558" y="3331348"/>
            <a:ext cx="7258373" cy="1616276"/>
          </a:xfrm>
          <a:prstGeom prst="rect">
            <a:avLst/>
          </a:prstGeom>
          <a:solidFill>
            <a:schemeClr val="bg1">
              <a:lumMod val="85000"/>
            </a:schemeClr>
          </a:solidFill>
        </p:spPr>
        <p:txBody>
          <a:bodyPr wrap="square">
            <a:spAutoFit/>
          </a:bodyPr>
          <a:lstStyle/>
          <a:p>
            <a:pPr>
              <a:lnSpc>
                <a:spcPts val="3000"/>
              </a:lnSpc>
            </a:pPr>
            <a:r>
              <a:rPr lang="en-US" sz="2400"/>
              <a:t>The stuff within the curly braces { … } is an XPath expression. The expression is evaluated. The result of the evaluation is used as the value of the &lt;Constant&gt; element.</a:t>
            </a:r>
          </a:p>
        </p:txBody>
      </p:sp>
    </p:spTree>
    <p:extLst>
      <p:ext uri="{BB962C8B-B14F-4D97-AF65-F5344CB8AC3E}">
        <p14:creationId xmlns:p14="http://schemas.microsoft.com/office/powerpoint/2010/main" val="399384493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87AB-1F51-4C58-BA03-58C24561B182}"/>
              </a:ext>
            </a:extLst>
          </p:cNvPr>
          <p:cNvSpPr>
            <a:spLocks noGrp="1"/>
          </p:cNvSpPr>
          <p:nvPr>
            <p:ph type="title"/>
          </p:nvPr>
        </p:nvSpPr>
        <p:spPr/>
        <p:txBody>
          <a:bodyPr/>
          <a:lstStyle/>
          <a:p>
            <a:r>
              <a:rPr lang="en-US"/>
              <a:t>Lab 4</a:t>
            </a:r>
          </a:p>
        </p:txBody>
      </p:sp>
      <p:graphicFrame>
        <p:nvGraphicFramePr>
          <p:cNvPr id="4" name="Table 3">
            <a:extLst>
              <a:ext uri="{FF2B5EF4-FFF2-40B4-BE49-F238E27FC236}">
                <a16:creationId xmlns:a16="http://schemas.microsoft.com/office/drawing/2014/main" id="{03D011A7-610A-4C05-B606-CBAD80C0A51B}"/>
              </a:ext>
            </a:extLst>
          </p:cNvPr>
          <p:cNvGraphicFramePr>
            <a:graphicFrameLocks noGrp="1"/>
          </p:cNvGraphicFramePr>
          <p:nvPr>
            <p:extLst>
              <p:ext uri="{D42A27DB-BD31-4B8C-83A1-F6EECF244321}">
                <p14:modId xmlns:p14="http://schemas.microsoft.com/office/powerpoint/2010/main" val="1126861330"/>
              </p:ext>
            </p:extLst>
          </p:nvPr>
        </p:nvGraphicFramePr>
        <p:xfrm>
          <a:off x="1425844" y="1966010"/>
          <a:ext cx="9918912" cy="4800360"/>
        </p:xfrm>
        <a:graphic>
          <a:graphicData uri="http://schemas.openxmlformats.org/drawingml/2006/table">
            <a:tbl>
              <a:tblPr/>
              <a:tblGrid>
                <a:gridCol w="3306304">
                  <a:extLst>
                    <a:ext uri="{9D8B030D-6E8A-4147-A177-3AD203B41FA5}">
                      <a16:colId xmlns:a16="http://schemas.microsoft.com/office/drawing/2014/main" val="2450034054"/>
                    </a:ext>
                  </a:extLst>
                </a:gridCol>
                <a:gridCol w="3306304">
                  <a:extLst>
                    <a:ext uri="{9D8B030D-6E8A-4147-A177-3AD203B41FA5}">
                      <a16:colId xmlns:a16="http://schemas.microsoft.com/office/drawing/2014/main" val="1985549460"/>
                    </a:ext>
                  </a:extLst>
                </a:gridCol>
                <a:gridCol w="3306304">
                  <a:extLst>
                    <a:ext uri="{9D8B030D-6E8A-4147-A177-3AD203B41FA5}">
                      <a16:colId xmlns:a16="http://schemas.microsoft.com/office/drawing/2014/main" val="1387782904"/>
                    </a:ext>
                  </a:extLst>
                </a:gridCol>
              </a:tblGrid>
              <a:tr h="435841">
                <a:tc>
                  <a:txBody>
                    <a:bodyPr/>
                    <a:lstStyle/>
                    <a:p>
                      <a:pPr algn="l" fontAlgn="b"/>
                      <a:r>
                        <a:rPr lang="en-US" sz="1600" b="1">
                          <a:effectLst/>
                        </a:rPr>
                        <a:t>Constant</a:t>
                      </a:r>
                    </a:p>
                  </a:txBody>
                  <a:tcPr marL="132073" marR="132073" marT="99055" marB="99055" anchor="b">
                    <a:lnL w="12700" cap="flat" cmpd="sng" algn="ctr">
                      <a:solidFill>
                        <a:srgbClr val="58A499"/>
                      </a:solidFill>
                      <a:prstDash val="solid"/>
                      <a:round/>
                      <a:headEnd type="none" w="med" len="med"/>
                      <a:tailEnd type="none" w="med" len="med"/>
                    </a:lnL>
                    <a:lnR w="12700" cap="flat" cmpd="sng" algn="ctr">
                      <a:solidFill>
                        <a:srgbClr val="48F099"/>
                      </a:solidFill>
                      <a:prstDash val="solid"/>
                      <a:round/>
                      <a:headEnd type="none" w="med" len="med"/>
                      <a:tailEnd type="none" w="med" len="med"/>
                    </a:lnR>
                    <a:lnT w="12700" cap="flat" cmpd="sng" algn="ctr">
                      <a:solidFill>
                        <a:srgbClr val="58A499"/>
                      </a:solidFill>
                      <a:prstDash val="solid"/>
                      <a:round/>
                      <a:headEnd type="none" w="med" len="med"/>
                      <a:tailEnd type="none" w="med" len="med"/>
                    </a:lnT>
                    <a:lnB w="9525" cap="flat" cmpd="sng" algn="ctr">
                      <a:solidFill>
                        <a:srgbClr val="98F599"/>
                      </a:solidFill>
                      <a:prstDash val="solid"/>
                      <a:round/>
                      <a:headEnd type="none" w="med" len="med"/>
                      <a:tailEnd type="none" w="med" len="med"/>
                    </a:lnB>
                    <a:solidFill>
                      <a:srgbClr val="FFFFFF"/>
                    </a:solidFill>
                  </a:tcPr>
                </a:tc>
                <a:tc>
                  <a:txBody>
                    <a:bodyPr/>
                    <a:lstStyle/>
                    <a:p>
                      <a:pPr algn="l" fontAlgn="b"/>
                      <a:r>
                        <a:rPr lang="en-US" sz="1600" b="1">
                          <a:effectLst/>
                        </a:rPr>
                        <a:t>Value</a:t>
                      </a:r>
                    </a:p>
                  </a:txBody>
                  <a:tcPr marL="132073" marR="132073" marT="99055" marB="99055" anchor="b">
                    <a:lnL w="12700" cap="flat" cmpd="sng" algn="ctr">
                      <a:solidFill>
                        <a:srgbClr val="48F099"/>
                      </a:solidFill>
                      <a:prstDash val="solid"/>
                      <a:round/>
                      <a:headEnd type="none" w="med" len="med"/>
                      <a:tailEnd type="none" w="med" len="med"/>
                    </a:lnL>
                    <a:lnR w="12700" cap="flat" cmpd="sng" algn="ctr">
                      <a:solidFill>
                        <a:srgbClr val="B0F699"/>
                      </a:solidFill>
                      <a:prstDash val="solid"/>
                      <a:round/>
                      <a:headEnd type="none" w="med" len="med"/>
                      <a:tailEnd type="none" w="med" len="med"/>
                    </a:lnR>
                    <a:lnT w="12700" cap="flat" cmpd="sng" algn="ctr">
                      <a:solidFill>
                        <a:srgbClr val="48F099"/>
                      </a:solidFill>
                      <a:prstDash val="solid"/>
                      <a:round/>
                      <a:headEnd type="none" w="med" len="med"/>
                      <a:tailEnd type="none" w="med" len="med"/>
                    </a:lnT>
                    <a:lnB w="9525" cap="flat" cmpd="sng" algn="ctr">
                      <a:solidFill>
                        <a:srgbClr val="40F899"/>
                      </a:solidFill>
                      <a:prstDash val="solid"/>
                      <a:round/>
                      <a:headEnd type="none" w="med" len="med"/>
                      <a:tailEnd type="none" w="med" len="med"/>
                    </a:lnB>
                    <a:solidFill>
                      <a:srgbClr val="FFFFFF"/>
                    </a:solidFill>
                  </a:tcPr>
                </a:tc>
                <a:tc>
                  <a:txBody>
                    <a:bodyPr/>
                    <a:lstStyle/>
                    <a:p>
                      <a:pPr algn="l" fontAlgn="b"/>
                      <a:r>
                        <a:rPr lang="en-US" sz="1600" b="1">
                          <a:effectLst/>
                        </a:rPr>
                        <a:t>Description</a:t>
                      </a:r>
                    </a:p>
                  </a:txBody>
                  <a:tcPr marL="132073" marR="132073" marT="99055" marB="99055" anchor="b">
                    <a:lnL w="12700" cap="flat" cmpd="sng" algn="ctr">
                      <a:solidFill>
                        <a:srgbClr val="B0F699"/>
                      </a:solidFill>
                      <a:prstDash val="solid"/>
                      <a:round/>
                      <a:headEnd type="none" w="med" len="med"/>
                      <a:tailEnd type="none" w="med" len="med"/>
                    </a:lnL>
                    <a:lnR w="12700" cap="flat" cmpd="sng" algn="ctr">
                      <a:solidFill>
                        <a:srgbClr val="B0F699"/>
                      </a:solidFill>
                      <a:prstDash val="solid"/>
                      <a:round/>
                      <a:headEnd type="none" w="med" len="med"/>
                      <a:tailEnd type="none" w="med" len="med"/>
                    </a:lnR>
                    <a:lnT w="12700" cap="flat" cmpd="sng" algn="ctr">
                      <a:solidFill>
                        <a:srgbClr val="B0F699"/>
                      </a:solidFill>
                      <a:prstDash val="solid"/>
                      <a:round/>
                      <a:headEnd type="none" w="med" len="med"/>
                      <a:tailEnd type="none" w="med" len="med"/>
                    </a:lnT>
                    <a:lnB w="9525" cap="flat" cmpd="sng" algn="ctr">
                      <a:solidFill>
                        <a:srgbClr val="60FB99"/>
                      </a:solidFill>
                      <a:prstDash val="solid"/>
                      <a:round/>
                      <a:headEnd type="none" w="med" len="med"/>
                      <a:tailEnd type="none" w="med" len="med"/>
                    </a:lnB>
                    <a:solidFill>
                      <a:srgbClr val="FFFFFF"/>
                    </a:solidFill>
                  </a:tcPr>
                </a:tc>
                <a:extLst>
                  <a:ext uri="{0D108BD9-81ED-4DB2-BD59-A6C34878D82A}">
                    <a16:rowId xmlns:a16="http://schemas.microsoft.com/office/drawing/2014/main" val="2591399290"/>
                  </a:ext>
                </a:extLst>
              </a:tr>
              <a:tr h="1624498">
                <a:tc>
                  <a:txBody>
                    <a:bodyPr/>
                    <a:lstStyle/>
                    <a:p>
                      <a:pPr fontAlgn="t"/>
                      <a:r>
                        <a:rPr lang="en-US" sz="1600">
                          <a:effectLst/>
                        </a:rPr>
                        <a:t>IMAGE_FILE_MACHINE_UNKNOWN </a:t>
                      </a:r>
                      <a:br>
                        <a:rPr lang="en-US" sz="1600">
                          <a:effectLst/>
                        </a:rPr>
                      </a:br>
                      <a:endParaRPr lang="en-US" sz="1600">
                        <a:effectLst/>
                      </a:endParaRPr>
                    </a:p>
                  </a:txBody>
                  <a:tcPr marL="132073" marR="132073" marT="99055" marB="99055">
                    <a:lnL w="12700" cap="flat" cmpd="sng" algn="ctr">
                      <a:solidFill>
                        <a:srgbClr val="98F599"/>
                      </a:solidFill>
                      <a:prstDash val="solid"/>
                      <a:round/>
                      <a:headEnd type="none" w="med" len="med"/>
                      <a:tailEnd type="none" w="med" len="med"/>
                    </a:lnL>
                    <a:lnR w="12700" cap="flat" cmpd="sng" algn="ctr">
                      <a:solidFill>
                        <a:srgbClr val="40F899"/>
                      </a:solidFill>
                      <a:prstDash val="solid"/>
                      <a:round/>
                      <a:headEnd type="none" w="med" len="med"/>
                      <a:tailEnd type="none" w="med" len="med"/>
                    </a:lnR>
                    <a:lnT w="9525" cap="flat" cmpd="sng" algn="ctr">
                      <a:solidFill>
                        <a:srgbClr val="98F599"/>
                      </a:solidFill>
                      <a:prstDash val="solid"/>
                      <a:round/>
                      <a:headEnd type="none" w="med" len="med"/>
                      <a:tailEnd type="none" w="med" len="med"/>
                    </a:lnT>
                    <a:lnB w="9525" cap="flat" cmpd="sng" algn="ctr">
                      <a:solidFill>
                        <a:srgbClr val="C06499"/>
                      </a:solidFill>
                      <a:prstDash val="solid"/>
                      <a:round/>
                      <a:headEnd type="none" w="med" len="med"/>
                      <a:tailEnd type="none" w="med" len="med"/>
                    </a:lnB>
                    <a:solidFill>
                      <a:srgbClr val="FFFFFF"/>
                    </a:solidFill>
                  </a:tcPr>
                </a:tc>
                <a:tc>
                  <a:txBody>
                    <a:bodyPr/>
                    <a:lstStyle/>
                    <a:p>
                      <a:pPr fontAlgn="t"/>
                      <a:r>
                        <a:rPr lang="en-US" sz="1600">
                          <a:effectLst/>
                        </a:rPr>
                        <a:t>0 </a:t>
                      </a:r>
                      <a:br>
                        <a:rPr lang="en-US" sz="1600">
                          <a:effectLst/>
                        </a:rPr>
                      </a:br>
                      <a:endParaRPr lang="en-US" sz="1600">
                        <a:effectLst/>
                      </a:endParaRPr>
                    </a:p>
                  </a:txBody>
                  <a:tcPr marL="132073" marR="132073" marT="99055" marB="99055">
                    <a:lnL w="12700" cap="flat" cmpd="sng" algn="ctr">
                      <a:solidFill>
                        <a:srgbClr val="40F899"/>
                      </a:solidFill>
                      <a:prstDash val="solid"/>
                      <a:round/>
                      <a:headEnd type="none" w="med" len="med"/>
                      <a:tailEnd type="none" w="med" len="med"/>
                    </a:lnL>
                    <a:lnR w="12700" cap="flat" cmpd="sng" algn="ctr">
                      <a:solidFill>
                        <a:srgbClr val="60FB99"/>
                      </a:solidFill>
                      <a:prstDash val="solid"/>
                      <a:round/>
                      <a:headEnd type="none" w="med" len="med"/>
                      <a:tailEnd type="none" w="med" len="med"/>
                    </a:lnR>
                    <a:lnT w="9525" cap="flat" cmpd="sng" algn="ctr">
                      <a:solidFill>
                        <a:srgbClr val="40F899"/>
                      </a:solidFill>
                      <a:prstDash val="solid"/>
                      <a:round/>
                      <a:headEnd type="none" w="med" len="med"/>
                      <a:tailEnd type="none" w="med" len="med"/>
                    </a:lnT>
                    <a:lnB w="9525" cap="flat" cmpd="sng" algn="ctr">
                      <a:solidFill>
                        <a:srgbClr val="286699"/>
                      </a:solidFill>
                      <a:prstDash val="solid"/>
                      <a:round/>
                      <a:headEnd type="none" w="med" len="med"/>
                      <a:tailEnd type="none" w="med" len="med"/>
                    </a:lnB>
                    <a:solidFill>
                      <a:srgbClr val="FFFFFF"/>
                    </a:solidFill>
                  </a:tcPr>
                </a:tc>
                <a:tc>
                  <a:txBody>
                    <a:bodyPr/>
                    <a:lstStyle/>
                    <a:p>
                      <a:pPr fontAlgn="t"/>
                      <a:r>
                        <a:rPr lang="en-US" sz="1600">
                          <a:effectLst/>
                        </a:rPr>
                        <a:t>The contents of this field are assumed to be applicable to any machine type </a:t>
                      </a:r>
                      <a:br>
                        <a:rPr lang="en-US" sz="1600">
                          <a:effectLst/>
                        </a:rPr>
                      </a:br>
                      <a:endParaRPr lang="en-US" sz="1600">
                        <a:effectLst/>
                      </a:endParaRPr>
                    </a:p>
                  </a:txBody>
                  <a:tcPr marL="132073" marR="132073" marT="99055" marB="99055">
                    <a:lnL w="12700" cap="flat" cmpd="sng" algn="ctr">
                      <a:solidFill>
                        <a:srgbClr val="60FB99"/>
                      </a:solidFill>
                      <a:prstDash val="solid"/>
                      <a:round/>
                      <a:headEnd type="none" w="med" len="med"/>
                      <a:tailEnd type="none" w="med" len="med"/>
                    </a:lnL>
                    <a:lnR w="12700" cap="flat" cmpd="sng" algn="ctr">
                      <a:solidFill>
                        <a:srgbClr val="60FB99"/>
                      </a:solidFill>
                      <a:prstDash val="solid"/>
                      <a:round/>
                      <a:headEnd type="none" w="med" len="med"/>
                      <a:tailEnd type="none" w="med" len="med"/>
                    </a:lnR>
                    <a:lnT w="9525" cap="flat" cmpd="sng" algn="ctr">
                      <a:solidFill>
                        <a:srgbClr val="60FB99"/>
                      </a:solidFill>
                      <a:prstDash val="solid"/>
                      <a:round/>
                      <a:headEnd type="none" w="med" len="med"/>
                      <a:tailEnd type="none" w="med" len="med"/>
                    </a:lnT>
                    <a:lnB w="9525" cap="flat" cmpd="sng" algn="ctr">
                      <a:solidFill>
                        <a:srgbClr val="586899"/>
                      </a:solidFill>
                      <a:prstDash val="solid"/>
                      <a:round/>
                      <a:headEnd type="none" w="med" len="med"/>
                      <a:tailEnd type="none" w="med" len="med"/>
                    </a:lnB>
                    <a:solidFill>
                      <a:srgbClr val="FFFFFF"/>
                    </a:solidFill>
                  </a:tcPr>
                </a:tc>
                <a:extLst>
                  <a:ext uri="{0D108BD9-81ED-4DB2-BD59-A6C34878D82A}">
                    <a16:rowId xmlns:a16="http://schemas.microsoft.com/office/drawing/2014/main" val="2950365003"/>
                  </a:ext>
                </a:extLst>
              </a:tr>
              <a:tr h="911304">
                <a:tc>
                  <a:txBody>
                    <a:bodyPr/>
                    <a:lstStyle/>
                    <a:p>
                      <a:pPr fontAlgn="t"/>
                      <a:r>
                        <a:rPr lang="en-US" sz="1600">
                          <a:effectLst/>
                        </a:rPr>
                        <a:t>IMAGE_FILE_MACHINE_AM33 </a:t>
                      </a:r>
                      <a:br>
                        <a:rPr lang="en-US" sz="1600">
                          <a:effectLst/>
                        </a:rPr>
                      </a:br>
                      <a:endParaRPr lang="en-US" sz="1600">
                        <a:effectLst/>
                      </a:endParaRPr>
                    </a:p>
                  </a:txBody>
                  <a:tcPr marL="132073" marR="132073" marT="99055" marB="99055">
                    <a:lnL w="12700" cap="flat" cmpd="sng" algn="ctr">
                      <a:solidFill>
                        <a:srgbClr val="C06499"/>
                      </a:solidFill>
                      <a:prstDash val="solid"/>
                      <a:round/>
                      <a:headEnd type="none" w="med" len="med"/>
                      <a:tailEnd type="none" w="med" len="med"/>
                    </a:lnL>
                    <a:lnR w="12700" cap="flat" cmpd="sng" algn="ctr">
                      <a:solidFill>
                        <a:srgbClr val="286699"/>
                      </a:solidFill>
                      <a:prstDash val="solid"/>
                      <a:round/>
                      <a:headEnd type="none" w="med" len="med"/>
                      <a:tailEnd type="none" w="med" len="med"/>
                    </a:lnR>
                    <a:lnT w="9525" cap="flat" cmpd="sng" algn="ctr">
                      <a:solidFill>
                        <a:srgbClr val="C06499"/>
                      </a:solidFill>
                      <a:prstDash val="solid"/>
                      <a:round/>
                      <a:headEnd type="none" w="med" len="med"/>
                      <a:tailEnd type="none" w="med" len="med"/>
                    </a:lnT>
                    <a:lnB w="9525" cap="flat" cmpd="sng" algn="ctr">
                      <a:solidFill>
                        <a:srgbClr val="486999"/>
                      </a:solidFill>
                      <a:prstDash val="solid"/>
                      <a:round/>
                      <a:headEnd type="none" w="med" len="med"/>
                      <a:tailEnd type="none" w="med" len="med"/>
                    </a:lnB>
                    <a:solidFill>
                      <a:srgbClr val="FFFFFF"/>
                    </a:solidFill>
                  </a:tcPr>
                </a:tc>
                <a:tc>
                  <a:txBody>
                    <a:bodyPr/>
                    <a:lstStyle/>
                    <a:p>
                      <a:pPr fontAlgn="t"/>
                      <a:r>
                        <a:rPr lang="en-US" sz="1600">
                          <a:effectLst/>
                        </a:rPr>
                        <a:t>1</a:t>
                      </a:r>
                      <a:br>
                        <a:rPr lang="en-US" sz="1600">
                          <a:effectLst/>
                        </a:rPr>
                      </a:br>
                      <a:endParaRPr lang="en-US" sz="1600">
                        <a:effectLst/>
                      </a:endParaRPr>
                    </a:p>
                  </a:txBody>
                  <a:tcPr marL="132073" marR="132073" marT="99055" marB="99055">
                    <a:lnL w="12700" cap="flat" cmpd="sng" algn="ctr">
                      <a:solidFill>
                        <a:srgbClr val="286699"/>
                      </a:solidFill>
                      <a:prstDash val="solid"/>
                      <a:round/>
                      <a:headEnd type="none" w="med" len="med"/>
                      <a:tailEnd type="none" w="med" len="med"/>
                    </a:lnL>
                    <a:lnR w="12700" cap="flat" cmpd="sng" algn="ctr">
                      <a:solidFill>
                        <a:srgbClr val="586899"/>
                      </a:solidFill>
                      <a:prstDash val="solid"/>
                      <a:round/>
                      <a:headEnd type="none" w="med" len="med"/>
                      <a:tailEnd type="none" w="med" len="med"/>
                    </a:lnR>
                    <a:lnT w="9525" cap="flat" cmpd="sng" algn="ctr">
                      <a:solidFill>
                        <a:srgbClr val="286699"/>
                      </a:solidFill>
                      <a:prstDash val="solid"/>
                      <a:round/>
                      <a:headEnd type="none" w="med" len="med"/>
                      <a:tailEnd type="none" w="med" len="med"/>
                    </a:lnT>
                    <a:lnB w="9525" cap="flat" cmpd="sng" algn="ctr">
                      <a:solidFill>
                        <a:srgbClr val="F86D99"/>
                      </a:solidFill>
                      <a:prstDash val="solid"/>
                      <a:round/>
                      <a:headEnd type="none" w="med" len="med"/>
                      <a:tailEnd type="none" w="med" len="med"/>
                    </a:lnB>
                    <a:solidFill>
                      <a:srgbClr val="FFFFFF"/>
                    </a:solidFill>
                  </a:tcPr>
                </a:tc>
                <a:tc>
                  <a:txBody>
                    <a:bodyPr/>
                    <a:lstStyle/>
                    <a:p>
                      <a:pPr fontAlgn="t"/>
                      <a:r>
                        <a:rPr lang="en-US" sz="1600">
                          <a:effectLst/>
                        </a:rPr>
                        <a:t>Matsushita AM33 </a:t>
                      </a:r>
                      <a:br>
                        <a:rPr lang="en-US" sz="1600">
                          <a:effectLst/>
                        </a:rPr>
                      </a:br>
                      <a:endParaRPr lang="en-US" sz="1600">
                        <a:effectLst/>
                      </a:endParaRPr>
                    </a:p>
                  </a:txBody>
                  <a:tcPr marL="132073" marR="132073" marT="99055" marB="99055">
                    <a:lnL w="12700" cap="flat" cmpd="sng" algn="ctr">
                      <a:solidFill>
                        <a:srgbClr val="586899"/>
                      </a:solidFill>
                      <a:prstDash val="solid"/>
                      <a:round/>
                      <a:headEnd type="none" w="med" len="med"/>
                      <a:tailEnd type="none" w="med" len="med"/>
                    </a:lnL>
                    <a:lnR w="12700" cap="flat" cmpd="sng" algn="ctr">
                      <a:solidFill>
                        <a:srgbClr val="586899"/>
                      </a:solidFill>
                      <a:prstDash val="solid"/>
                      <a:round/>
                      <a:headEnd type="none" w="med" len="med"/>
                      <a:tailEnd type="none" w="med" len="med"/>
                    </a:lnR>
                    <a:lnT w="9525" cap="flat" cmpd="sng" algn="ctr">
                      <a:solidFill>
                        <a:srgbClr val="586899"/>
                      </a:solidFill>
                      <a:prstDash val="solid"/>
                      <a:round/>
                      <a:headEnd type="none" w="med" len="med"/>
                      <a:tailEnd type="none" w="med" len="med"/>
                    </a:lnT>
                    <a:lnB w="9525" cap="flat" cmpd="sng" algn="ctr">
                      <a:solidFill>
                        <a:srgbClr val="707D99"/>
                      </a:solidFill>
                      <a:prstDash val="solid"/>
                      <a:round/>
                      <a:headEnd type="none" w="med" len="med"/>
                      <a:tailEnd type="none" w="med" len="med"/>
                    </a:lnB>
                    <a:solidFill>
                      <a:srgbClr val="FFFFFF"/>
                    </a:solidFill>
                  </a:tcPr>
                </a:tc>
                <a:extLst>
                  <a:ext uri="{0D108BD9-81ED-4DB2-BD59-A6C34878D82A}">
                    <a16:rowId xmlns:a16="http://schemas.microsoft.com/office/drawing/2014/main" val="1506889214"/>
                  </a:ext>
                </a:extLst>
              </a:tr>
              <a:tr h="911304">
                <a:tc>
                  <a:txBody>
                    <a:bodyPr/>
                    <a:lstStyle/>
                    <a:p>
                      <a:pPr fontAlgn="t"/>
                      <a:r>
                        <a:rPr lang="en-US" sz="1600">
                          <a:effectLst/>
                        </a:rPr>
                        <a:t>IMAGE_FILE_MACHINE_AMD64 </a:t>
                      </a:r>
                      <a:br>
                        <a:rPr lang="en-US" sz="1600">
                          <a:effectLst/>
                        </a:rPr>
                      </a:br>
                      <a:endParaRPr lang="en-US" sz="1600">
                        <a:effectLst/>
                      </a:endParaRPr>
                    </a:p>
                  </a:txBody>
                  <a:tcPr marL="132073" marR="132073" marT="99055" marB="99055">
                    <a:lnL w="12700" cap="flat" cmpd="sng" algn="ctr">
                      <a:solidFill>
                        <a:srgbClr val="486999"/>
                      </a:solidFill>
                      <a:prstDash val="solid"/>
                      <a:round/>
                      <a:headEnd type="none" w="med" len="med"/>
                      <a:tailEnd type="none" w="med" len="med"/>
                    </a:lnL>
                    <a:lnR w="12700" cap="flat" cmpd="sng" algn="ctr">
                      <a:solidFill>
                        <a:srgbClr val="F86D99"/>
                      </a:solidFill>
                      <a:prstDash val="solid"/>
                      <a:round/>
                      <a:headEnd type="none" w="med" len="med"/>
                      <a:tailEnd type="none" w="med" len="med"/>
                    </a:lnR>
                    <a:lnT w="9525" cap="flat" cmpd="sng" algn="ctr">
                      <a:solidFill>
                        <a:srgbClr val="486999"/>
                      </a:solidFill>
                      <a:prstDash val="solid"/>
                      <a:round/>
                      <a:headEnd type="none" w="med" len="med"/>
                      <a:tailEnd type="none" w="med" len="med"/>
                    </a:lnT>
                    <a:lnB w="9525" cap="flat" cmpd="sng" algn="ctr">
                      <a:solidFill>
                        <a:srgbClr val="708C99"/>
                      </a:solidFill>
                      <a:prstDash val="solid"/>
                      <a:round/>
                      <a:headEnd type="none" w="med" len="med"/>
                      <a:tailEnd type="none" w="med" len="med"/>
                    </a:lnB>
                    <a:solidFill>
                      <a:srgbClr val="FFFFFF"/>
                    </a:solidFill>
                  </a:tcPr>
                </a:tc>
                <a:tc>
                  <a:txBody>
                    <a:bodyPr/>
                    <a:lstStyle/>
                    <a:p>
                      <a:pPr fontAlgn="t"/>
                      <a:r>
                        <a:rPr lang="en-US" sz="1600">
                          <a:effectLst/>
                        </a:rPr>
                        <a:t>2</a:t>
                      </a:r>
                      <a:br>
                        <a:rPr lang="en-US" sz="1600">
                          <a:effectLst/>
                        </a:rPr>
                      </a:br>
                      <a:endParaRPr lang="en-US" sz="1600">
                        <a:effectLst/>
                      </a:endParaRPr>
                    </a:p>
                  </a:txBody>
                  <a:tcPr marL="132073" marR="132073" marT="99055" marB="99055">
                    <a:lnL w="12700" cap="flat" cmpd="sng" algn="ctr">
                      <a:solidFill>
                        <a:srgbClr val="F86D99"/>
                      </a:solidFill>
                      <a:prstDash val="solid"/>
                      <a:round/>
                      <a:headEnd type="none" w="med" len="med"/>
                      <a:tailEnd type="none" w="med" len="med"/>
                    </a:lnL>
                    <a:lnR w="12700" cap="flat" cmpd="sng" algn="ctr">
                      <a:solidFill>
                        <a:srgbClr val="707D99"/>
                      </a:solidFill>
                      <a:prstDash val="solid"/>
                      <a:round/>
                      <a:headEnd type="none" w="med" len="med"/>
                      <a:tailEnd type="none" w="med" len="med"/>
                    </a:lnR>
                    <a:lnT w="9525" cap="flat" cmpd="sng" algn="ctr">
                      <a:solidFill>
                        <a:srgbClr val="F86D99"/>
                      </a:solidFill>
                      <a:prstDash val="solid"/>
                      <a:round/>
                      <a:headEnd type="none" w="med" len="med"/>
                      <a:tailEnd type="none" w="med" len="med"/>
                    </a:lnT>
                    <a:lnB w="9525" cap="flat" cmpd="sng" algn="ctr">
                      <a:solidFill>
                        <a:srgbClr val="C09699"/>
                      </a:solidFill>
                      <a:prstDash val="solid"/>
                      <a:round/>
                      <a:headEnd type="none" w="med" len="med"/>
                      <a:tailEnd type="none" w="med" len="med"/>
                    </a:lnB>
                    <a:solidFill>
                      <a:srgbClr val="FFFFFF"/>
                    </a:solidFill>
                  </a:tcPr>
                </a:tc>
                <a:tc>
                  <a:txBody>
                    <a:bodyPr/>
                    <a:lstStyle/>
                    <a:p>
                      <a:pPr fontAlgn="t"/>
                      <a:r>
                        <a:rPr lang="en-US" sz="1600">
                          <a:effectLst/>
                        </a:rPr>
                        <a:t>x64 </a:t>
                      </a:r>
                      <a:br>
                        <a:rPr lang="en-US" sz="1600">
                          <a:effectLst/>
                        </a:rPr>
                      </a:br>
                      <a:endParaRPr lang="en-US" sz="1600">
                        <a:effectLst/>
                      </a:endParaRPr>
                    </a:p>
                  </a:txBody>
                  <a:tcPr marL="132073" marR="132073" marT="99055" marB="99055">
                    <a:lnL w="12700" cap="flat" cmpd="sng" algn="ctr">
                      <a:solidFill>
                        <a:srgbClr val="707D99"/>
                      </a:solidFill>
                      <a:prstDash val="solid"/>
                      <a:round/>
                      <a:headEnd type="none" w="med" len="med"/>
                      <a:tailEnd type="none" w="med" len="med"/>
                    </a:lnL>
                    <a:lnR w="12700" cap="flat" cmpd="sng" algn="ctr">
                      <a:solidFill>
                        <a:srgbClr val="707D99"/>
                      </a:solidFill>
                      <a:prstDash val="solid"/>
                      <a:round/>
                      <a:headEnd type="none" w="med" len="med"/>
                      <a:tailEnd type="none" w="med" len="med"/>
                    </a:lnR>
                    <a:lnT w="9525" cap="flat" cmpd="sng" algn="ctr">
                      <a:solidFill>
                        <a:srgbClr val="707D99"/>
                      </a:solidFill>
                      <a:prstDash val="solid"/>
                      <a:round/>
                      <a:headEnd type="none" w="med" len="med"/>
                      <a:tailEnd type="none" w="med" len="med"/>
                    </a:lnT>
                    <a:lnB w="9525" cap="flat" cmpd="sng" algn="ctr">
                      <a:solidFill>
                        <a:srgbClr val="08CEB9"/>
                      </a:solidFill>
                      <a:prstDash val="solid"/>
                      <a:round/>
                      <a:headEnd type="none" w="med" len="med"/>
                      <a:tailEnd type="none" w="med" len="med"/>
                    </a:lnB>
                    <a:solidFill>
                      <a:srgbClr val="FFFFFF"/>
                    </a:solidFill>
                  </a:tcPr>
                </a:tc>
                <a:extLst>
                  <a:ext uri="{0D108BD9-81ED-4DB2-BD59-A6C34878D82A}">
                    <a16:rowId xmlns:a16="http://schemas.microsoft.com/office/drawing/2014/main" val="123989919"/>
                  </a:ext>
                </a:extLst>
              </a:tr>
              <a:tr h="911304">
                <a:tc>
                  <a:txBody>
                    <a:bodyPr/>
                    <a:lstStyle/>
                    <a:p>
                      <a:pPr fontAlgn="t"/>
                      <a:r>
                        <a:rPr lang="en-US" sz="1600">
                          <a:effectLst/>
                        </a:rPr>
                        <a:t>IMAGE_FILE_MACHINE_ARM </a:t>
                      </a:r>
                    </a:p>
                  </a:txBody>
                  <a:tcPr marL="132073" marR="132073" marT="99055" marB="99055">
                    <a:lnL w="12700" cap="flat" cmpd="sng" algn="ctr">
                      <a:solidFill>
                        <a:srgbClr val="708C99"/>
                      </a:solidFill>
                      <a:prstDash val="solid"/>
                      <a:round/>
                      <a:headEnd type="none" w="med" len="med"/>
                      <a:tailEnd type="none" w="med" len="med"/>
                    </a:lnL>
                    <a:lnR w="12700" cap="flat" cmpd="sng" algn="ctr">
                      <a:solidFill>
                        <a:srgbClr val="C09699"/>
                      </a:solidFill>
                      <a:prstDash val="solid"/>
                      <a:round/>
                      <a:headEnd type="none" w="med" len="med"/>
                      <a:tailEnd type="none" w="med" len="med"/>
                    </a:lnR>
                    <a:lnT w="9525" cap="flat" cmpd="sng" algn="ctr">
                      <a:solidFill>
                        <a:srgbClr val="708C99"/>
                      </a:solidFill>
                      <a:prstDash val="solid"/>
                      <a:round/>
                      <a:headEnd type="none" w="med" len="med"/>
                      <a:tailEnd type="none" w="med" len="med"/>
                    </a:lnT>
                    <a:lnB w="12700" cap="flat" cmpd="sng" algn="ctr">
                      <a:solidFill>
                        <a:srgbClr val="708C99"/>
                      </a:solidFill>
                      <a:prstDash val="solid"/>
                      <a:round/>
                      <a:headEnd type="none" w="med" len="med"/>
                      <a:tailEnd type="none" w="med" len="med"/>
                    </a:lnB>
                    <a:solidFill>
                      <a:srgbClr val="FFFFFF"/>
                    </a:solidFill>
                  </a:tcPr>
                </a:tc>
                <a:tc>
                  <a:txBody>
                    <a:bodyPr/>
                    <a:lstStyle/>
                    <a:p>
                      <a:pPr fontAlgn="t"/>
                      <a:r>
                        <a:rPr lang="en-US" sz="1600">
                          <a:effectLst/>
                        </a:rPr>
                        <a:t>3</a:t>
                      </a:r>
                    </a:p>
                  </a:txBody>
                  <a:tcPr marL="132073" marR="132073" marT="99055" marB="99055">
                    <a:lnL w="12700" cap="flat" cmpd="sng" algn="ctr">
                      <a:solidFill>
                        <a:srgbClr val="C09699"/>
                      </a:solidFill>
                      <a:prstDash val="solid"/>
                      <a:round/>
                      <a:headEnd type="none" w="med" len="med"/>
                      <a:tailEnd type="none" w="med" len="med"/>
                    </a:lnL>
                    <a:lnR w="12700" cap="flat" cmpd="sng" algn="ctr">
                      <a:solidFill>
                        <a:srgbClr val="08CEB9"/>
                      </a:solidFill>
                      <a:prstDash val="solid"/>
                      <a:round/>
                      <a:headEnd type="none" w="med" len="med"/>
                      <a:tailEnd type="none" w="med" len="med"/>
                    </a:lnR>
                    <a:lnT w="9525" cap="flat" cmpd="sng" algn="ctr">
                      <a:solidFill>
                        <a:srgbClr val="C09699"/>
                      </a:solidFill>
                      <a:prstDash val="solid"/>
                      <a:round/>
                      <a:headEnd type="none" w="med" len="med"/>
                      <a:tailEnd type="none" w="med" len="med"/>
                    </a:lnT>
                    <a:lnB w="12700" cap="flat" cmpd="sng" algn="ctr">
                      <a:solidFill>
                        <a:srgbClr val="C09699"/>
                      </a:solidFill>
                      <a:prstDash val="solid"/>
                      <a:round/>
                      <a:headEnd type="none" w="med" len="med"/>
                      <a:tailEnd type="none" w="med" len="med"/>
                    </a:lnB>
                    <a:solidFill>
                      <a:srgbClr val="FFFFFF"/>
                    </a:solidFill>
                  </a:tcPr>
                </a:tc>
                <a:tc>
                  <a:txBody>
                    <a:bodyPr/>
                    <a:lstStyle/>
                    <a:p>
                      <a:pPr fontAlgn="t"/>
                      <a:r>
                        <a:rPr lang="en-US" sz="1600">
                          <a:effectLst/>
                        </a:rPr>
                        <a:t>ARM  </a:t>
                      </a:r>
                    </a:p>
                  </a:txBody>
                  <a:tcPr marL="132073" marR="132073" marT="99055" marB="99055">
                    <a:lnL w="12700" cap="flat" cmpd="sng" algn="ctr">
                      <a:solidFill>
                        <a:srgbClr val="08CEB9"/>
                      </a:solidFill>
                      <a:prstDash val="solid"/>
                      <a:round/>
                      <a:headEnd type="none" w="med" len="med"/>
                      <a:tailEnd type="none" w="med" len="med"/>
                    </a:lnL>
                    <a:lnR w="12700" cap="flat" cmpd="sng" algn="ctr">
                      <a:solidFill>
                        <a:srgbClr val="08CEB9"/>
                      </a:solidFill>
                      <a:prstDash val="solid"/>
                      <a:round/>
                      <a:headEnd type="none" w="med" len="med"/>
                      <a:tailEnd type="none" w="med" len="med"/>
                    </a:lnR>
                    <a:lnT w="9525" cap="flat" cmpd="sng" algn="ctr">
                      <a:solidFill>
                        <a:srgbClr val="08CEB9"/>
                      </a:solidFill>
                      <a:prstDash val="solid"/>
                      <a:round/>
                      <a:headEnd type="none" w="med" len="med"/>
                      <a:tailEnd type="none" w="med" len="med"/>
                    </a:lnT>
                    <a:lnB w="12700" cap="flat" cmpd="sng" algn="ctr">
                      <a:solidFill>
                        <a:srgbClr val="08CEB9"/>
                      </a:solidFill>
                      <a:prstDash val="solid"/>
                      <a:round/>
                      <a:headEnd type="none" w="med" len="med"/>
                      <a:tailEnd type="none" w="med" len="med"/>
                    </a:lnB>
                    <a:solidFill>
                      <a:srgbClr val="FFFFFF"/>
                    </a:solidFill>
                  </a:tcPr>
                </a:tc>
                <a:extLst>
                  <a:ext uri="{0D108BD9-81ED-4DB2-BD59-A6C34878D82A}">
                    <a16:rowId xmlns:a16="http://schemas.microsoft.com/office/drawing/2014/main" val="295704024"/>
                  </a:ext>
                </a:extLst>
              </a:tr>
            </a:tbl>
          </a:graphicData>
        </a:graphic>
      </p:graphicFrame>
      <p:sp>
        <p:nvSpPr>
          <p:cNvPr id="5" name="Rectangle 4">
            <a:extLst>
              <a:ext uri="{FF2B5EF4-FFF2-40B4-BE49-F238E27FC236}">
                <a16:creationId xmlns:a16="http://schemas.microsoft.com/office/drawing/2014/main" id="{F9D67E6E-C334-4C9F-AC79-8234E3D685BC}"/>
              </a:ext>
            </a:extLst>
          </p:cNvPr>
          <p:cNvSpPr/>
          <p:nvPr/>
        </p:nvSpPr>
        <p:spPr>
          <a:xfrm>
            <a:off x="785246" y="1465818"/>
            <a:ext cx="9918911" cy="369332"/>
          </a:xfrm>
          <a:prstGeom prst="rect">
            <a:avLst/>
          </a:prstGeom>
        </p:spPr>
        <p:txBody>
          <a:bodyPr wrap="square">
            <a:spAutoFit/>
          </a:bodyPr>
          <a:lstStyle/>
          <a:p>
            <a:r>
              <a:rPr lang="en-US"/>
              <a:t>The input (text) file contains a single number, representing a </a:t>
            </a:r>
            <a:r>
              <a:rPr lang="en-US" u="sng"/>
              <a:t>machine</a:t>
            </a:r>
            <a:r>
              <a:rPr lang="en-US"/>
              <a:t> (CPU). Here are the legal values:</a:t>
            </a:r>
          </a:p>
        </p:txBody>
      </p:sp>
    </p:spTree>
    <p:extLst>
      <p:ext uri="{BB962C8B-B14F-4D97-AF65-F5344CB8AC3E}">
        <p14:creationId xmlns:p14="http://schemas.microsoft.com/office/powerpoint/2010/main" val="406265443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598E-2669-4F32-8035-93CFDC767362}"/>
              </a:ext>
            </a:extLst>
          </p:cNvPr>
          <p:cNvSpPr>
            <a:spLocks noGrp="1"/>
          </p:cNvSpPr>
          <p:nvPr>
            <p:ph type="title"/>
          </p:nvPr>
        </p:nvSpPr>
        <p:spPr/>
        <p:txBody>
          <a:bodyPr/>
          <a:lstStyle/>
          <a:p>
            <a:r>
              <a:rPr lang="en-US"/>
              <a:t>Lab 4 (cont.)</a:t>
            </a:r>
          </a:p>
        </p:txBody>
      </p:sp>
      <p:sp>
        <p:nvSpPr>
          <p:cNvPr id="3" name="Content Placeholder 2">
            <a:extLst>
              <a:ext uri="{FF2B5EF4-FFF2-40B4-BE49-F238E27FC236}">
                <a16:creationId xmlns:a16="http://schemas.microsoft.com/office/drawing/2014/main" id="{C40A4031-170E-4CC2-AC6E-4426D15F6DC3}"/>
              </a:ext>
            </a:extLst>
          </p:cNvPr>
          <p:cNvSpPr>
            <a:spLocks noGrp="1"/>
          </p:cNvSpPr>
          <p:nvPr>
            <p:ph idx="1"/>
          </p:nvPr>
        </p:nvSpPr>
        <p:spPr>
          <a:xfrm>
            <a:off x="616449" y="1371601"/>
            <a:ext cx="11236720" cy="1371599"/>
          </a:xfrm>
        </p:spPr>
        <p:txBody>
          <a:bodyPr/>
          <a:lstStyle/>
          <a:p>
            <a:pPr>
              <a:lnSpc>
                <a:spcPts val="3000"/>
              </a:lnSpc>
              <a:spcAft>
                <a:spcPts val="1200"/>
              </a:spcAft>
            </a:pPr>
            <a:r>
              <a:rPr lang="en-US"/>
              <a:t>Create a DFDL schema that outputs a &lt;machine&gt; element whose content is these 3 child elements: &lt;raw_value&gt;, &lt;constant&gt;, and &lt;description&gt;.</a:t>
            </a:r>
          </a:p>
          <a:p>
            <a:pPr>
              <a:lnSpc>
                <a:spcPts val="3000"/>
              </a:lnSpc>
            </a:pPr>
            <a:r>
              <a:rPr lang="en-US"/>
              <a:t>For example, if the input is the number 3, then the output should be:</a:t>
            </a:r>
          </a:p>
        </p:txBody>
      </p:sp>
      <p:sp>
        <p:nvSpPr>
          <p:cNvPr id="4" name="Footer Placeholder 3">
            <a:extLst>
              <a:ext uri="{FF2B5EF4-FFF2-40B4-BE49-F238E27FC236}">
                <a16:creationId xmlns:a16="http://schemas.microsoft.com/office/drawing/2014/main" id="{96D6C8BC-DEA2-4738-BA6B-CEF101E70EC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AE125DDF-8DCA-4E45-A329-E674475883A8}"/>
              </a:ext>
            </a:extLst>
          </p:cNvPr>
          <p:cNvSpPr/>
          <p:nvPr/>
        </p:nvSpPr>
        <p:spPr>
          <a:xfrm>
            <a:off x="1352422" y="2913678"/>
            <a:ext cx="5358344" cy="1477328"/>
          </a:xfrm>
          <a:prstGeom prst="rect">
            <a:avLst/>
          </a:prstGeom>
          <a:ln>
            <a:solidFill>
              <a:schemeClr val="tx1"/>
            </a:solidFill>
          </a:ln>
        </p:spPr>
        <p:txBody>
          <a:bodyPr wrap="square">
            <a:spAutoFit/>
          </a:bodyPr>
          <a:lstStyle/>
          <a:p>
            <a:r>
              <a:rPr lang="en-US">
                <a:solidFill>
                  <a:srgbClr val="000096"/>
                </a:solidFill>
                <a:highlight>
                  <a:srgbClr val="FFFFFF"/>
                </a:highlight>
              </a:rPr>
              <a:t>&lt;machine&gt;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&lt;raw_value&gt;</a:t>
            </a:r>
            <a:r>
              <a:rPr lang="en-US">
                <a:solidFill>
                  <a:srgbClr val="000000"/>
                </a:solidFill>
                <a:highlight>
                  <a:srgbClr val="FFFFFF"/>
                </a:highlight>
              </a:rPr>
              <a:t>3</a:t>
            </a:r>
            <a:r>
              <a:rPr lang="en-US">
                <a:solidFill>
                  <a:srgbClr val="000096"/>
                </a:solidFill>
                <a:highlight>
                  <a:srgbClr val="FFFFFF"/>
                </a:highlight>
              </a:rPr>
              <a:t>&lt;/raw_value&gt;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&lt;constant&gt;</a:t>
            </a:r>
            <a:r>
              <a:rPr lang="en-US">
                <a:solidFill>
                  <a:srgbClr val="000000"/>
                </a:solidFill>
                <a:highlight>
                  <a:srgbClr val="FFFFFF"/>
                </a:highlight>
              </a:rPr>
              <a:t>IMAGE_FILE_MACHINE_ARM</a:t>
            </a:r>
            <a:r>
              <a:rPr lang="en-US">
                <a:solidFill>
                  <a:srgbClr val="000096"/>
                </a:solidFill>
                <a:highlight>
                  <a:srgbClr val="FFFFFF"/>
                </a:highlight>
              </a:rPr>
              <a:t>&lt;/constant&gt;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ARM</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96"/>
                </a:solidFill>
                <a:highlight>
                  <a:srgbClr val="FFFFFF"/>
                </a:highlight>
              </a:rPr>
              <a:t>&lt;/machine&gt;</a:t>
            </a:r>
          </a:p>
        </p:txBody>
      </p:sp>
    </p:spTree>
    <p:extLst>
      <p:ext uri="{BB962C8B-B14F-4D97-AF65-F5344CB8AC3E}">
        <p14:creationId xmlns:p14="http://schemas.microsoft.com/office/powerpoint/2010/main" val="13238316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Lab04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B280B6AE-FA44-4231-B8AA-01AC28D9709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A3C334A5-FC65-422A-AAAA-D3453D492F21}"/>
              </a:ext>
            </a:extLst>
          </p:cNvPr>
          <p:cNvSpPr txBox="1"/>
          <p:nvPr/>
        </p:nvSpPr>
        <p:spPr>
          <a:xfrm>
            <a:off x="2372609" y="4952395"/>
            <a:ext cx="7446782" cy="369332"/>
          </a:xfrm>
          <a:prstGeom prst="rect">
            <a:avLst/>
          </a:prstGeom>
          <a:noFill/>
        </p:spPr>
        <p:txBody>
          <a:bodyPr wrap="none" rtlCol="0">
            <a:spAutoFit/>
          </a:bodyPr>
          <a:lstStyle/>
          <a:p>
            <a:r>
              <a:rPr lang="en-US"/>
              <a:t>When you are done, look at my answer slides in DFDL-part1-lab-answers.pptx</a:t>
            </a:r>
          </a:p>
        </p:txBody>
      </p:sp>
    </p:spTree>
    <p:extLst>
      <p:ext uri="{BB962C8B-B14F-4D97-AF65-F5344CB8AC3E}">
        <p14:creationId xmlns:p14="http://schemas.microsoft.com/office/powerpoint/2010/main" val="320537681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B4D2-9C88-4F96-9043-A8012F72D54B}"/>
              </a:ext>
            </a:extLst>
          </p:cNvPr>
          <p:cNvSpPr>
            <a:spLocks noGrp="1"/>
          </p:cNvSpPr>
          <p:nvPr>
            <p:ph type="ctrTitle" sz="quarter"/>
          </p:nvPr>
        </p:nvSpPr>
        <p:spPr/>
        <p:txBody>
          <a:bodyPr/>
          <a:lstStyle/>
          <a:p>
            <a:r>
              <a:rPr lang="en-US"/>
              <a:t>Sandwich XML Firewall between </a:t>
            </a:r>
            <a:br>
              <a:rPr lang="en-US"/>
            </a:br>
            <a:r>
              <a:rPr lang="en-US"/>
              <a:t>a pair of DFDL processors</a:t>
            </a:r>
          </a:p>
        </p:txBody>
      </p:sp>
    </p:spTree>
    <p:extLst>
      <p:ext uri="{BB962C8B-B14F-4D97-AF65-F5344CB8AC3E}">
        <p14:creationId xmlns:p14="http://schemas.microsoft.com/office/powerpoint/2010/main" val="23802237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99C4-728F-4EEB-9C29-258A502C0D66}"/>
              </a:ext>
            </a:extLst>
          </p:cNvPr>
          <p:cNvSpPr>
            <a:spLocks noGrp="1"/>
          </p:cNvSpPr>
          <p:nvPr>
            <p:ph type="title"/>
          </p:nvPr>
        </p:nvSpPr>
        <p:spPr/>
        <p:txBody>
          <a:bodyPr/>
          <a:lstStyle/>
          <a:p>
            <a:r>
              <a:rPr lang="en-US"/>
              <a:t>DFDL Sandwich Architecture</a:t>
            </a:r>
          </a:p>
        </p:txBody>
      </p:sp>
      <p:sp>
        <p:nvSpPr>
          <p:cNvPr id="4" name="Footer Placeholder 3">
            <a:extLst>
              <a:ext uri="{FF2B5EF4-FFF2-40B4-BE49-F238E27FC236}">
                <a16:creationId xmlns:a16="http://schemas.microsoft.com/office/drawing/2014/main" id="{7F9DD278-8417-4F7F-88E8-C720855EF9D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1E73B0B-E393-4818-BEEA-18A4935D3FE4}"/>
              </a:ext>
            </a:extLst>
          </p:cNvPr>
          <p:cNvSpPr/>
          <p:nvPr/>
        </p:nvSpPr>
        <p:spPr>
          <a:xfrm>
            <a:off x="4701151" y="2581632"/>
            <a:ext cx="2107769" cy="1379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XML Firewall</a:t>
            </a:r>
          </a:p>
        </p:txBody>
      </p:sp>
      <p:sp>
        <p:nvSpPr>
          <p:cNvPr id="6" name="Rectangle 5">
            <a:extLst>
              <a:ext uri="{FF2B5EF4-FFF2-40B4-BE49-F238E27FC236}">
                <a16:creationId xmlns:a16="http://schemas.microsoft.com/office/drawing/2014/main" id="{4A9D44F1-777C-491B-8D6B-6D524DE9339B}"/>
              </a:ext>
            </a:extLst>
          </p:cNvPr>
          <p:cNvSpPr/>
          <p:nvPr/>
        </p:nvSpPr>
        <p:spPr>
          <a:xfrm>
            <a:off x="3135823" y="2504140"/>
            <a:ext cx="712922" cy="1534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p:txBody>
      </p:sp>
      <p:cxnSp>
        <p:nvCxnSpPr>
          <p:cNvPr id="8" name="Straight Arrow Connector 7">
            <a:extLst>
              <a:ext uri="{FF2B5EF4-FFF2-40B4-BE49-F238E27FC236}">
                <a16:creationId xmlns:a16="http://schemas.microsoft.com/office/drawing/2014/main" id="{76011E1B-2BAD-4F86-BDB2-25C583E180AB}"/>
              </a:ext>
            </a:extLst>
          </p:cNvPr>
          <p:cNvCxnSpPr>
            <a:cxnSpLocks/>
            <a:stCxn id="6" idx="3"/>
            <a:endCxn id="5" idx="1"/>
          </p:cNvCxnSpPr>
          <p:nvPr/>
        </p:nvCxnSpPr>
        <p:spPr>
          <a:xfrm>
            <a:off x="3848745" y="3271306"/>
            <a:ext cx="85240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0AF6CF3A-B98D-428A-9957-6CE0C0177DB5}"/>
              </a:ext>
            </a:extLst>
          </p:cNvPr>
          <p:cNvSpPr/>
          <p:nvPr/>
        </p:nvSpPr>
        <p:spPr>
          <a:xfrm>
            <a:off x="3957233" y="2581632"/>
            <a:ext cx="635431" cy="60174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a:t>
            </a:r>
          </a:p>
        </p:txBody>
      </p:sp>
      <p:cxnSp>
        <p:nvCxnSpPr>
          <p:cNvPr id="10" name="Straight Arrow Connector 9">
            <a:extLst>
              <a:ext uri="{FF2B5EF4-FFF2-40B4-BE49-F238E27FC236}">
                <a16:creationId xmlns:a16="http://schemas.microsoft.com/office/drawing/2014/main" id="{88F55D1B-406A-4906-9BAE-029857FDC893}"/>
              </a:ext>
            </a:extLst>
          </p:cNvPr>
          <p:cNvCxnSpPr>
            <a:cxnSpLocks/>
          </p:cNvCxnSpPr>
          <p:nvPr/>
        </p:nvCxnSpPr>
        <p:spPr>
          <a:xfrm>
            <a:off x="1476305" y="3261913"/>
            <a:ext cx="16595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Folded Corner 10">
            <a:extLst>
              <a:ext uri="{FF2B5EF4-FFF2-40B4-BE49-F238E27FC236}">
                <a16:creationId xmlns:a16="http://schemas.microsoft.com/office/drawing/2014/main" id="{7F037442-5EE1-4520-A4C7-192DD12FAC03}"/>
              </a:ext>
            </a:extLst>
          </p:cNvPr>
          <p:cNvSpPr/>
          <p:nvPr/>
        </p:nvSpPr>
        <p:spPr>
          <a:xfrm>
            <a:off x="1585994" y="2427952"/>
            <a:ext cx="1332854" cy="750253"/>
          </a:xfrm>
          <a:prstGeom prst="foldedCorne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a:t>
            </a:r>
          </a:p>
          <a:p>
            <a:pPr algn="ctr"/>
            <a:r>
              <a:rPr lang="en-US"/>
              <a:t>format</a:t>
            </a:r>
          </a:p>
        </p:txBody>
      </p:sp>
      <p:sp>
        <p:nvSpPr>
          <p:cNvPr id="14" name="Rectangle 13">
            <a:extLst>
              <a:ext uri="{FF2B5EF4-FFF2-40B4-BE49-F238E27FC236}">
                <a16:creationId xmlns:a16="http://schemas.microsoft.com/office/drawing/2014/main" id="{915C1062-A920-4D5B-B312-C0A378194605}"/>
              </a:ext>
            </a:extLst>
          </p:cNvPr>
          <p:cNvSpPr/>
          <p:nvPr/>
        </p:nvSpPr>
        <p:spPr>
          <a:xfrm>
            <a:off x="8250263" y="2411039"/>
            <a:ext cx="712922" cy="1534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p:txBody>
      </p:sp>
      <p:cxnSp>
        <p:nvCxnSpPr>
          <p:cNvPr id="15" name="Straight Arrow Connector 14">
            <a:extLst>
              <a:ext uri="{FF2B5EF4-FFF2-40B4-BE49-F238E27FC236}">
                <a16:creationId xmlns:a16="http://schemas.microsoft.com/office/drawing/2014/main" id="{CAC4DE48-9CD3-4FF0-A94F-B53381DE7CE9}"/>
              </a:ext>
            </a:extLst>
          </p:cNvPr>
          <p:cNvCxnSpPr>
            <a:cxnSpLocks/>
            <a:endCxn id="14" idx="1"/>
          </p:cNvCxnSpPr>
          <p:nvPr/>
        </p:nvCxnSpPr>
        <p:spPr>
          <a:xfrm flipV="1">
            <a:off x="6808920" y="3178205"/>
            <a:ext cx="1441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Folded Corner 15">
            <a:extLst>
              <a:ext uri="{FF2B5EF4-FFF2-40B4-BE49-F238E27FC236}">
                <a16:creationId xmlns:a16="http://schemas.microsoft.com/office/drawing/2014/main" id="{0F44A120-FA2A-471D-883F-1BE465280BF5}"/>
              </a:ext>
            </a:extLst>
          </p:cNvPr>
          <p:cNvSpPr/>
          <p:nvPr/>
        </p:nvSpPr>
        <p:spPr>
          <a:xfrm>
            <a:off x="6917407" y="2344487"/>
            <a:ext cx="1193372" cy="750253"/>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a:t>
            </a:r>
          </a:p>
          <a:p>
            <a:pPr algn="ctr"/>
            <a:r>
              <a:rPr lang="en-US">
                <a:solidFill>
                  <a:schemeClr val="tx1"/>
                </a:solidFill>
              </a:rPr>
              <a:t>(scrubbed)</a:t>
            </a:r>
          </a:p>
        </p:txBody>
      </p:sp>
      <p:cxnSp>
        <p:nvCxnSpPr>
          <p:cNvPr id="18" name="Straight Arrow Connector 17">
            <a:extLst>
              <a:ext uri="{FF2B5EF4-FFF2-40B4-BE49-F238E27FC236}">
                <a16:creationId xmlns:a16="http://schemas.microsoft.com/office/drawing/2014/main" id="{3C4DF496-B012-41D0-B157-130120203CB0}"/>
              </a:ext>
            </a:extLst>
          </p:cNvPr>
          <p:cNvCxnSpPr>
            <a:cxnSpLocks/>
          </p:cNvCxnSpPr>
          <p:nvPr/>
        </p:nvCxnSpPr>
        <p:spPr>
          <a:xfrm>
            <a:off x="8963185" y="3178205"/>
            <a:ext cx="16118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D4DCAF-FEB6-4D98-8A6A-A65CB7D70330}"/>
              </a:ext>
            </a:extLst>
          </p:cNvPr>
          <p:cNvSpPr txBox="1"/>
          <p:nvPr/>
        </p:nvSpPr>
        <p:spPr>
          <a:xfrm>
            <a:off x="3135823" y="2147679"/>
            <a:ext cx="698461" cy="369332"/>
          </a:xfrm>
          <a:prstGeom prst="rect">
            <a:avLst/>
          </a:prstGeom>
          <a:noFill/>
        </p:spPr>
        <p:txBody>
          <a:bodyPr wrap="none" rtlCol="0">
            <a:spAutoFit/>
          </a:bodyPr>
          <a:lstStyle/>
          <a:p>
            <a:r>
              <a:rPr lang="en-US" i="1"/>
              <a:t>parse</a:t>
            </a:r>
          </a:p>
        </p:txBody>
      </p:sp>
      <p:sp>
        <p:nvSpPr>
          <p:cNvPr id="20" name="TextBox 19">
            <a:extLst>
              <a:ext uri="{FF2B5EF4-FFF2-40B4-BE49-F238E27FC236}">
                <a16:creationId xmlns:a16="http://schemas.microsoft.com/office/drawing/2014/main" id="{E212E8BE-631F-4D77-B8F7-8045CDE5721C}"/>
              </a:ext>
            </a:extLst>
          </p:cNvPr>
          <p:cNvSpPr txBox="1"/>
          <p:nvPr/>
        </p:nvSpPr>
        <p:spPr>
          <a:xfrm>
            <a:off x="8110779" y="2057329"/>
            <a:ext cx="938077" cy="369332"/>
          </a:xfrm>
          <a:prstGeom prst="rect">
            <a:avLst/>
          </a:prstGeom>
          <a:noFill/>
        </p:spPr>
        <p:txBody>
          <a:bodyPr wrap="none" rtlCol="0">
            <a:spAutoFit/>
          </a:bodyPr>
          <a:lstStyle/>
          <a:p>
            <a:r>
              <a:rPr lang="en-US" i="1"/>
              <a:t>unparse</a:t>
            </a:r>
          </a:p>
        </p:txBody>
      </p:sp>
      <p:sp>
        <p:nvSpPr>
          <p:cNvPr id="21" name="Rectangle: Folded Corner 20">
            <a:extLst>
              <a:ext uri="{FF2B5EF4-FFF2-40B4-BE49-F238E27FC236}">
                <a16:creationId xmlns:a16="http://schemas.microsoft.com/office/drawing/2014/main" id="{A6513E32-C471-40AA-B748-F14437DE8F15}"/>
              </a:ext>
            </a:extLst>
          </p:cNvPr>
          <p:cNvSpPr/>
          <p:nvPr/>
        </p:nvSpPr>
        <p:spPr>
          <a:xfrm>
            <a:off x="9149164" y="2057329"/>
            <a:ext cx="1332854" cy="1037411"/>
          </a:xfrm>
          <a:prstGeom prst="foldedCorne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a:t>
            </a:r>
          </a:p>
          <a:p>
            <a:pPr algn="ctr"/>
            <a:r>
              <a:rPr lang="en-US"/>
              <a:t>format</a:t>
            </a:r>
          </a:p>
          <a:p>
            <a:pPr algn="ctr"/>
            <a:r>
              <a:rPr lang="en-US"/>
              <a:t>(scrubbed)</a:t>
            </a:r>
          </a:p>
        </p:txBody>
      </p:sp>
      <p:sp>
        <p:nvSpPr>
          <p:cNvPr id="24" name="Cloud 23">
            <a:extLst>
              <a:ext uri="{FF2B5EF4-FFF2-40B4-BE49-F238E27FC236}">
                <a16:creationId xmlns:a16="http://schemas.microsoft.com/office/drawing/2014/main" id="{D637D9E3-9C78-42F8-8A37-7DB6DF6CC0BF}"/>
              </a:ext>
            </a:extLst>
          </p:cNvPr>
          <p:cNvSpPr/>
          <p:nvPr/>
        </p:nvSpPr>
        <p:spPr>
          <a:xfrm>
            <a:off x="36163" y="2767682"/>
            <a:ext cx="1441343" cy="92647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Sender</a:t>
            </a:r>
          </a:p>
        </p:txBody>
      </p:sp>
      <p:sp>
        <p:nvSpPr>
          <p:cNvPr id="25" name="Cloud 24">
            <a:extLst>
              <a:ext uri="{FF2B5EF4-FFF2-40B4-BE49-F238E27FC236}">
                <a16:creationId xmlns:a16="http://schemas.microsoft.com/office/drawing/2014/main" id="{2F16F82E-38E7-4A23-9D82-3095944C1443}"/>
              </a:ext>
            </a:extLst>
          </p:cNvPr>
          <p:cNvSpPr/>
          <p:nvPr/>
        </p:nvSpPr>
        <p:spPr>
          <a:xfrm>
            <a:off x="10575006" y="2585701"/>
            <a:ext cx="1619573" cy="92647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Recipient</a:t>
            </a:r>
          </a:p>
        </p:txBody>
      </p:sp>
      <p:sp>
        <p:nvSpPr>
          <p:cNvPr id="28" name="Rectangle 27">
            <a:extLst>
              <a:ext uri="{FF2B5EF4-FFF2-40B4-BE49-F238E27FC236}">
                <a16:creationId xmlns:a16="http://schemas.microsoft.com/office/drawing/2014/main" id="{DC62C2DD-7840-4F4E-8933-B543AFD29ED1}"/>
              </a:ext>
            </a:extLst>
          </p:cNvPr>
          <p:cNvSpPr/>
          <p:nvPr/>
        </p:nvSpPr>
        <p:spPr>
          <a:xfrm>
            <a:off x="3027332" y="5048081"/>
            <a:ext cx="6096000" cy="1169551"/>
          </a:xfrm>
          <a:prstGeom prst="rect">
            <a:avLst/>
          </a:prstGeom>
          <a:ln>
            <a:solidFill>
              <a:schemeClr val="bg1">
                <a:lumMod val="65000"/>
              </a:schemeClr>
            </a:solidFill>
          </a:ln>
        </p:spPr>
        <p:txBody>
          <a:bodyPr>
            <a:spAutoFit/>
          </a:bodyPr>
          <a:lstStyle/>
          <a:p>
            <a:r>
              <a:rPr lang="en-US" sz="140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Data enters a DFDL processor on one side of the Firewall, the processor converts the data to XML and sends the XML to the Firewall which scrubs the XML and outputs the scrubbed XML to a DFDL processor on the other side of the Firewall which then reconstitutes the (scrubbed) data into its native format. Note that the DFDL processors may be on the same box as the Firewall.</a:t>
            </a:r>
          </a:p>
        </p:txBody>
      </p:sp>
    </p:spTree>
    <p:extLst>
      <p:ext uri="{BB962C8B-B14F-4D97-AF65-F5344CB8AC3E}">
        <p14:creationId xmlns:p14="http://schemas.microsoft.com/office/powerpoint/2010/main" val="137803766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29359E-C008-47AD-B096-CEEADEBB68D4}"/>
              </a:ext>
            </a:extLst>
          </p:cNvPr>
          <p:cNvSpPr>
            <a:spLocks noGrp="1"/>
          </p:cNvSpPr>
          <p:nvPr>
            <p:ph type="ctrTitle" sz="quarter"/>
          </p:nvPr>
        </p:nvSpPr>
        <p:spPr/>
        <p:txBody>
          <a:bodyPr/>
          <a:lstStyle/>
          <a:p>
            <a:pPr>
              <a:lnSpc>
                <a:spcPct val="100000"/>
              </a:lnSpc>
            </a:pPr>
            <a:r>
              <a:rPr lang="fr-FR"/>
              <a:t>DFDL versus ANTLR</a:t>
            </a:r>
            <a:br>
              <a:rPr lang="fr-FR"/>
            </a:br>
            <a:r>
              <a:rPr lang="fr-FR" sz="2000" b="0"/>
              <a:t>(ANTLR = </a:t>
            </a:r>
            <a:r>
              <a:rPr lang="en-US" sz="2000" b="0"/>
              <a:t>ANother Tool for Language Recognition)</a:t>
            </a:r>
          </a:p>
        </p:txBody>
      </p:sp>
      <p:sp>
        <p:nvSpPr>
          <p:cNvPr id="6" name="Footer Placeholder 3">
            <a:extLst>
              <a:ext uri="{FF2B5EF4-FFF2-40B4-BE49-F238E27FC236}">
                <a16:creationId xmlns:a16="http://schemas.microsoft.com/office/drawing/2014/main" id="{9EC2015E-B4F0-4847-ACF8-3A0D2891683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7179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974D-12C8-4A28-A2FF-FE63191CDABA}"/>
              </a:ext>
            </a:extLst>
          </p:cNvPr>
          <p:cNvSpPr>
            <a:spLocks noGrp="1"/>
          </p:cNvSpPr>
          <p:nvPr>
            <p:ph type="title"/>
          </p:nvPr>
        </p:nvSpPr>
        <p:spPr/>
        <p:txBody>
          <a:bodyPr/>
          <a:lstStyle/>
          <a:p>
            <a:r>
              <a:rPr lang="en-US"/>
              <a:t>Terminology</a:t>
            </a:r>
          </a:p>
        </p:txBody>
      </p:sp>
      <p:sp>
        <p:nvSpPr>
          <p:cNvPr id="4" name="Footer Placeholder 3">
            <a:extLst>
              <a:ext uri="{FF2B5EF4-FFF2-40B4-BE49-F238E27FC236}">
                <a16:creationId xmlns:a16="http://schemas.microsoft.com/office/drawing/2014/main" id="{F71FC43A-56D6-48CC-959E-0C9607727B63}"/>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0EC9AA96-ECB5-4AB1-B2D6-6A86906A8BF1}"/>
              </a:ext>
            </a:extLst>
          </p:cNvPr>
          <p:cNvSpPr/>
          <p:nvPr/>
        </p:nvSpPr>
        <p:spPr>
          <a:xfrm>
            <a:off x="616448" y="1676760"/>
            <a:ext cx="2065764" cy="1443869"/>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Input</a:t>
            </a:r>
          </a:p>
        </p:txBody>
      </p:sp>
      <p:sp>
        <p:nvSpPr>
          <p:cNvPr id="19" name="Rectangle: Folded Corner 18">
            <a:extLst>
              <a:ext uri="{FF2B5EF4-FFF2-40B4-BE49-F238E27FC236}">
                <a16:creationId xmlns:a16="http://schemas.microsoft.com/office/drawing/2014/main" id="{11C4E3A5-6AD4-4788-BDCB-55D13A2A6C81}"/>
              </a:ext>
            </a:extLst>
          </p:cNvPr>
          <p:cNvSpPr/>
          <p:nvPr/>
        </p:nvSpPr>
        <p:spPr>
          <a:xfrm>
            <a:off x="9646700" y="1715132"/>
            <a:ext cx="2065764" cy="1443869"/>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Reconstituted</a:t>
            </a:r>
          </a:p>
          <a:p>
            <a:pPr algn="ctr"/>
            <a:r>
              <a:rPr lang="en-US" sz="2400" b="1">
                <a:solidFill>
                  <a:schemeClr val="tx1"/>
                </a:solidFill>
              </a:rPr>
              <a:t>input</a:t>
            </a:r>
          </a:p>
        </p:txBody>
      </p:sp>
      <p:sp>
        <p:nvSpPr>
          <p:cNvPr id="26" name="Arrow: Right 25">
            <a:extLst>
              <a:ext uri="{FF2B5EF4-FFF2-40B4-BE49-F238E27FC236}">
                <a16:creationId xmlns:a16="http://schemas.microsoft.com/office/drawing/2014/main" id="{1BC53928-AE98-4E43-95F4-2DFB11AE8101}"/>
              </a:ext>
            </a:extLst>
          </p:cNvPr>
          <p:cNvSpPr/>
          <p:nvPr/>
        </p:nvSpPr>
        <p:spPr>
          <a:xfrm rot="16200000">
            <a:off x="3844133" y="2840023"/>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E92E2BE-2DFE-46E5-9996-876E038D11B0}"/>
              </a:ext>
            </a:extLst>
          </p:cNvPr>
          <p:cNvSpPr/>
          <p:nvPr/>
        </p:nvSpPr>
        <p:spPr>
          <a:xfrm>
            <a:off x="6777774" y="2189466"/>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4AD829A-B93D-4B82-BD1A-2B2208B8A8FE}"/>
              </a:ext>
            </a:extLst>
          </p:cNvPr>
          <p:cNvSpPr/>
          <p:nvPr/>
        </p:nvSpPr>
        <p:spPr>
          <a:xfrm rot="16200000">
            <a:off x="7939697" y="2840023"/>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E15E7FD1-FE3E-4E9D-B5D8-0A3E97398007}"/>
              </a:ext>
            </a:extLst>
          </p:cNvPr>
          <p:cNvSpPr/>
          <p:nvPr/>
        </p:nvSpPr>
        <p:spPr>
          <a:xfrm>
            <a:off x="2702481" y="2199369"/>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75F6DEBA-5A62-4B87-AC6E-513D95B1C661}"/>
              </a:ext>
            </a:extLst>
          </p:cNvPr>
          <p:cNvSpPr/>
          <p:nvPr/>
        </p:nvSpPr>
        <p:spPr>
          <a:xfrm>
            <a:off x="5018690" y="2177674"/>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9FA78264-8F11-41D5-96B3-E6176C34227F}"/>
              </a:ext>
            </a:extLst>
          </p:cNvPr>
          <p:cNvSpPr/>
          <p:nvPr/>
        </p:nvSpPr>
        <p:spPr>
          <a:xfrm>
            <a:off x="9108133" y="2189465"/>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Folded Corner 35">
            <a:extLst>
              <a:ext uri="{FF2B5EF4-FFF2-40B4-BE49-F238E27FC236}">
                <a16:creationId xmlns:a16="http://schemas.microsoft.com/office/drawing/2014/main" id="{4A19A37A-2BC8-4B24-AAF8-585DBB16C8C1}"/>
              </a:ext>
            </a:extLst>
          </p:cNvPr>
          <p:cNvSpPr/>
          <p:nvPr/>
        </p:nvSpPr>
        <p:spPr>
          <a:xfrm>
            <a:off x="3514907" y="3429000"/>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37" name="Rectangle: Folded Corner 36">
            <a:extLst>
              <a:ext uri="{FF2B5EF4-FFF2-40B4-BE49-F238E27FC236}">
                <a16:creationId xmlns:a16="http://schemas.microsoft.com/office/drawing/2014/main" id="{06AA3DEB-9467-4434-994D-F764C1BAF113}"/>
              </a:ext>
            </a:extLst>
          </p:cNvPr>
          <p:cNvSpPr/>
          <p:nvPr/>
        </p:nvSpPr>
        <p:spPr>
          <a:xfrm>
            <a:off x="7610471" y="3429000"/>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20" name="Cloud 19">
            <a:extLst>
              <a:ext uri="{FF2B5EF4-FFF2-40B4-BE49-F238E27FC236}">
                <a16:creationId xmlns:a16="http://schemas.microsoft.com/office/drawing/2014/main" id="{B476B82A-2553-4A78-BC96-3A63B0E1CF92}"/>
              </a:ext>
            </a:extLst>
          </p:cNvPr>
          <p:cNvSpPr/>
          <p:nvPr/>
        </p:nvSpPr>
        <p:spPr>
          <a:xfrm>
            <a:off x="5574073" y="2031623"/>
            <a:ext cx="1183443" cy="81088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1" name="Rectangle 20">
            <a:extLst>
              <a:ext uri="{FF2B5EF4-FFF2-40B4-BE49-F238E27FC236}">
                <a16:creationId xmlns:a16="http://schemas.microsoft.com/office/drawing/2014/main" id="{A5A7D30E-3E86-4BF8-9E04-7DC10D72CD9E}"/>
              </a:ext>
            </a:extLst>
          </p:cNvPr>
          <p:cNvSpPr/>
          <p:nvPr/>
        </p:nvSpPr>
        <p:spPr>
          <a:xfrm>
            <a:off x="3241443" y="1904162"/>
            <a:ext cx="1756978" cy="750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22" name="TextBox 21">
            <a:extLst>
              <a:ext uri="{FF2B5EF4-FFF2-40B4-BE49-F238E27FC236}">
                <a16:creationId xmlns:a16="http://schemas.microsoft.com/office/drawing/2014/main" id="{D039FD8B-E493-4443-9DB5-A0BA62CE30ED}"/>
              </a:ext>
            </a:extLst>
          </p:cNvPr>
          <p:cNvSpPr txBox="1"/>
          <p:nvPr/>
        </p:nvSpPr>
        <p:spPr>
          <a:xfrm>
            <a:off x="3669889" y="1494259"/>
            <a:ext cx="875561" cy="461665"/>
          </a:xfrm>
          <a:prstGeom prst="rect">
            <a:avLst/>
          </a:prstGeom>
          <a:noFill/>
        </p:spPr>
        <p:txBody>
          <a:bodyPr wrap="none" rtlCol="0">
            <a:spAutoFit/>
          </a:bodyPr>
          <a:lstStyle/>
          <a:p>
            <a:r>
              <a:rPr lang="en-US" sz="2400" i="1"/>
              <a:t>parse</a:t>
            </a:r>
            <a:endParaRPr lang="en-US" sz="2400" i="1">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8FDE7BC9-7B8B-4083-BEA4-70D3EC2F97FC}"/>
              </a:ext>
            </a:extLst>
          </p:cNvPr>
          <p:cNvSpPr/>
          <p:nvPr/>
        </p:nvSpPr>
        <p:spPr>
          <a:xfrm>
            <a:off x="7337007" y="1937288"/>
            <a:ext cx="1792298" cy="7171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24" name="TextBox 23">
            <a:extLst>
              <a:ext uri="{FF2B5EF4-FFF2-40B4-BE49-F238E27FC236}">
                <a16:creationId xmlns:a16="http://schemas.microsoft.com/office/drawing/2014/main" id="{6487DEB7-3E43-4102-BB83-EEEAE5B6256C}"/>
              </a:ext>
            </a:extLst>
          </p:cNvPr>
          <p:cNvSpPr txBox="1"/>
          <p:nvPr/>
        </p:nvSpPr>
        <p:spPr>
          <a:xfrm>
            <a:off x="7621777" y="1507458"/>
            <a:ext cx="1192955" cy="461665"/>
          </a:xfrm>
          <a:prstGeom prst="rect">
            <a:avLst/>
          </a:prstGeom>
          <a:noFill/>
        </p:spPr>
        <p:txBody>
          <a:bodyPr wrap="none" rtlCol="0">
            <a:spAutoFit/>
          </a:bodyPr>
          <a:lstStyle/>
          <a:p>
            <a:r>
              <a:rPr lang="en-US" sz="2400" i="1"/>
              <a:t>unparse</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56016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DADC7-2768-4609-B001-4CDDA0E5A31A}"/>
              </a:ext>
            </a:extLst>
          </p:cNvPr>
          <p:cNvSpPr>
            <a:spLocks noGrp="1"/>
          </p:cNvSpPr>
          <p:nvPr>
            <p:ph type="title"/>
          </p:nvPr>
        </p:nvSpPr>
        <p:spPr/>
        <p:txBody>
          <a:bodyPr/>
          <a:lstStyle/>
          <a:p>
            <a:r>
              <a:rPr lang="en-US"/>
              <a:t>What is ANTLR?</a:t>
            </a:r>
          </a:p>
        </p:txBody>
      </p:sp>
      <p:sp>
        <p:nvSpPr>
          <p:cNvPr id="4" name="Content Placeholder 3">
            <a:extLst>
              <a:ext uri="{FF2B5EF4-FFF2-40B4-BE49-F238E27FC236}">
                <a16:creationId xmlns:a16="http://schemas.microsoft.com/office/drawing/2014/main" id="{6A809340-CE0C-4D16-A8EE-B7A421E18DE5}"/>
              </a:ext>
            </a:extLst>
          </p:cNvPr>
          <p:cNvSpPr>
            <a:spLocks noGrp="1"/>
          </p:cNvSpPr>
          <p:nvPr>
            <p:ph idx="1"/>
          </p:nvPr>
        </p:nvSpPr>
        <p:spPr>
          <a:xfrm>
            <a:off x="616449" y="1371601"/>
            <a:ext cx="11236720" cy="860155"/>
          </a:xfrm>
        </p:spPr>
        <p:txBody>
          <a:bodyPr/>
          <a:lstStyle/>
          <a:p>
            <a:pPr>
              <a:lnSpc>
                <a:spcPts val="3000"/>
              </a:lnSpc>
            </a:pPr>
            <a:r>
              <a:rPr lang="en-US"/>
              <a:t>ANTLR is a program that generates another program (a parser). ANTLR is a parser generator.</a:t>
            </a:r>
          </a:p>
          <a:p>
            <a:endParaRPr lang="en-US"/>
          </a:p>
        </p:txBody>
      </p:sp>
      <p:sp>
        <p:nvSpPr>
          <p:cNvPr id="5" name="Folded Corner 6">
            <a:extLst>
              <a:ext uri="{FF2B5EF4-FFF2-40B4-BE49-F238E27FC236}">
                <a16:creationId xmlns:a16="http://schemas.microsoft.com/office/drawing/2014/main" id="{ED9A4472-1F58-4643-850E-FA737DCAC09E}"/>
              </a:ext>
            </a:extLst>
          </p:cNvPr>
          <p:cNvSpPr/>
          <p:nvPr/>
        </p:nvSpPr>
        <p:spPr>
          <a:xfrm>
            <a:off x="1873037" y="5720645"/>
            <a:ext cx="2240052" cy="89713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of how to structure the parts</a:t>
            </a:r>
          </a:p>
        </p:txBody>
      </p:sp>
      <p:sp>
        <p:nvSpPr>
          <p:cNvPr id="6" name="Down Arrow 7">
            <a:extLst>
              <a:ext uri="{FF2B5EF4-FFF2-40B4-BE49-F238E27FC236}">
                <a16:creationId xmlns:a16="http://schemas.microsoft.com/office/drawing/2014/main" id="{2E1F023C-ADE9-4DEB-937B-04CE8960CEBC}"/>
              </a:ext>
            </a:extLst>
          </p:cNvPr>
          <p:cNvSpPr/>
          <p:nvPr/>
        </p:nvSpPr>
        <p:spPr>
          <a:xfrm flipV="1">
            <a:off x="2594747" y="5086306"/>
            <a:ext cx="793376" cy="6366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8">
            <a:extLst>
              <a:ext uri="{FF2B5EF4-FFF2-40B4-BE49-F238E27FC236}">
                <a16:creationId xmlns:a16="http://schemas.microsoft.com/office/drawing/2014/main" id="{060792D3-C4B1-4734-B056-ECD6E9748C6D}"/>
              </a:ext>
            </a:extLst>
          </p:cNvPr>
          <p:cNvSpPr/>
          <p:nvPr/>
        </p:nvSpPr>
        <p:spPr>
          <a:xfrm>
            <a:off x="4416826" y="4249107"/>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59FF5E-E635-4B27-855B-D11AAEF6FE4A}"/>
              </a:ext>
            </a:extLst>
          </p:cNvPr>
          <p:cNvSpPr/>
          <p:nvPr/>
        </p:nvSpPr>
        <p:spPr>
          <a:xfrm>
            <a:off x="5784152" y="3838730"/>
            <a:ext cx="4444730" cy="1331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Parser</a:t>
            </a:r>
          </a:p>
          <a:p>
            <a:pPr algn="ctr"/>
            <a:r>
              <a:rPr lang="en-US" sz="2000" b="1"/>
              <a:t>(Java, Python, C#, C++, Javascript)</a:t>
            </a:r>
            <a:endParaRPr lang="en-US" sz="2000" b="1" dirty="0"/>
          </a:p>
        </p:txBody>
      </p:sp>
      <p:sp>
        <p:nvSpPr>
          <p:cNvPr id="9" name="Rectangle 8">
            <a:extLst>
              <a:ext uri="{FF2B5EF4-FFF2-40B4-BE49-F238E27FC236}">
                <a16:creationId xmlns:a16="http://schemas.microsoft.com/office/drawing/2014/main" id="{B174C5A2-FEF1-4BAB-AC9B-4533FCFE03EB}"/>
              </a:ext>
            </a:extLst>
          </p:cNvPr>
          <p:cNvSpPr/>
          <p:nvPr/>
        </p:nvSpPr>
        <p:spPr>
          <a:xfrm>
            <a:off x="1817606" y="3953270"/>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Parser</a:t>
            </a:r>
          </a:p>
          <a:p>
            <a:pPr algn="ctr"/>
            <a:r>
              <a:rPr lang="en-US" sz="2400" b="1">
                <a:solidFill>
                  <a:schemeClr val="bg1"/>
                </a:solidFill>
              </a:rPr>
              <a:t>Generator</a:t>
            </a:r>
          </a:p>
          <a:p>
            <a:pPr algn="ctr"/>
            <a:r>
              <a:rPr lang="en-US" sz="2000" b="1">
                <a:solidFill>
                  <a:schemeClr val="bg1"/>
                </a:solidFill>
              </a:rPr>
              <a:t>(ANTLR)</a:t>
            </a:r>
            <a:endParaRPr lang="en-US" sz="2000" b="1" dirty="0">
              <a:solidFill>
                <a:schemeClr val="bg1"/>
              </a:solidFill>
            </a:endParaRPr>
          </a:p>
        </p:txBody>
      </p:sp>
      <p:sp>
        <p:nvSpPr>
          <p:cNvPr id="10" name="Folded Corner 11">
            <a:extLst>
              <a:ext uri="{FF2B5EF4-FFF2-40B4-BE49-F238E27FC236}">
                <a16:creationId xmlns:a16="http://schemas.microsoft.com/office/drawing/2014/main" id="{1E942C48-AA8E-44C3-A632-19FF1464F139}"/>
              </a:ext>
            </a:extLst>
          </p:cNvPr>
          <p:cNvSpPr/>
          <p:nvPr/>
        </p:nvSpPr>
        <p:spPr>
          <a:xfrm>
            <a:off x="1817606" y="2231756"/>
            <a:ext cx="2240053" cy="103176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of how to break up </a:t>
            </a:r>
            <a:r>
              <a:rPr lang="en-US">
                <a:solidFill>
                  <a:schemeClr val="tx1"/>
                </a:solidFill>
              </a:rPr>
              <a:t>the input </a:t>
            </a:r>
            <a:r>
              <a:rPr lang="en-US" dirty="0">
                <a:solidFill>
                  <a:schemeClr val="tx1"/>
                </a:solidFill>
              </a:rPr>
              <a:t>into parts</a:t>
            </a:r>
          </a:p>
        </p:txBody>
      </p:sp>
      <p:sp>
        <p:nvSpPr>
          <p:cNvPr id="11" name="Down Arrow 12">
            <a:extLst>
              <a:ext uri="{FF2B5EF4-FFF2-40B4-BE49-F238E27FC236}">
                <a16:creationId xmlns:a16="http://schemas.microsoft.com/office/drawing/2014/main" id="{8023D78E-596B-4548-86C6-AE832D34F653}"/>
              </a:ext>
            </a:extLst>
          </p:cNvPr>
          <p:cNvSpPr/>
          <p:nvPr/>
        </p:nvSpPr>
        <p:spPr>
          <a:xfrm>
            <a:off x="2622041" y="3278706"/>
            <a:ext cx="793376" cy="6360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23685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7B09-5955-4315-B9CA-B900374794EB}"/>
              </a:ext>
            </a:extLst>
          </p:cNvPr>
          <p:cNvSpPr>
            <a:spLocks noGrp="1"/>
          </p:cNvSpPr>
          <p:nvPr>
            <p:ph type="title"/>
          </p:nvPr>
        </p:nvSpPr>
        <p:spPr/>
        <p:txBody>
          <a:bodyPr/>
          <a:lstStyle/>
          <a:p>
            <a:r>
              <a:rPr lang="en-US"/>
              <a:t>What is ANTLR? (cont.)</a:t>
            </a:r>
          </a:p>
        </p:txBody>
      </p:sp>
      <p:sp>
        <p:nvSpPr>
          <p:cNvPr id="5" name="Folded Corner 6">
            <a:extLst>
              <a:ext uri="{FF2B5EF4-FFF2-40B4-BE49-F238E27FC236}">
                <a16:creationId xmlns:a16="http://schemas.microsoft.com/office/drawing/2014/main" id="{36F32FF6-C87B-476E-9F6B-1515012DFC62}"/>
              </a:ext>
            </a:extLst>
          </p:cNvPr>
          <p:cNvSpPr/>
          <p:nvPr/>
        </p:nvSpPr>
        <p:spPr>
          <a:xfrm>
            <a:off x="2477472" y="4992223"/>
            <a:ext cx="2240052" cy="89713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of how to structure the parts</a:t>
            </a:r>
          </a:p>
        </p:txBody>
      </p:sp>
      <p:sp>
        <p:nvSpPr>
          <p:cNvPr id="6" name="Down Arrow 7">
            <a:extLst>
              <a:ext uri="{FF2B5EF4-FFF2-40B4-BE49-F238E27FC236}">
                <a16:creationId xmlns:a16="http://schemas.microsoft.com/office/drawing/2014/main" id="{341778AE-392C-49EA-9E62-76190AF847AD}"/>
              </a:ext>
            </a:extLst>
          </p:cNvPr>
          <p:cNvSpPr/>
          <p:nvPr/>
        </p:nvSpPr>
        <p:spPr>
          <a:xfrm flipV="1">
            <a:off x="3199182" y="4357884"/>
            <a:ext cx="793376" cy="6366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8">
            <a:extLst>
              <a:ext uri="{FF2B5EF4-FFF2-40B4-BE49-F238E27FC236}">
                <a16:creationId xmlns:a16="http://schemas.microsoft.com/office/drawing/2014/main" id="{4BA70BF1-B286-419E-A6AE-B4FB6BC4771B}"/>
              </a:ext>
            </a:extLst>
          </p:cNvPr>
          <p:cNvSpPr/>
          <p:nvPr/>
        </p:nvSpPr>
        <p:spPr>
          <a:xfrm>
            <a:off x="5021261" y="3520685"/>
            <a:ext cx="1250576" cy="510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9F41CC-1F6F-44B0-BC1F-361D7E62B8CC}"/>
              </a:ext>
            </a:extLst>
          </p:cNvPr>
          <p:cNvSpPr/>
          <p:nvPr/>
        </p:nvSpPr>
        <p:spPr>
          <a:xfrm>
            <a:off x="6388587" y="3110308"/>
            <a:ext cx="4444730" cy="1331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Parser</a:t>
            </a:r>
          </a:p>
          <a:p>
            <a:pPr algn="ctr"/>
            <a:r>
              <a:rPr lang="en-US" sz="2000" b="1"/>
              <a:t>(Java, Python, C#, C++, Javascript)</a:t>
            </a:r>
            <a:endParaRPr lang="en-US" sz="2000" b="1" dirty="0"/>
          </a:p>
        </p:txBody>
      </p:sp>
      <p:sp>
        <p:nvSpPr>
          <p:cNvPr id="9" name="Rectangle 8">
            <a:extLst>
              <a:ext uri="{FF2B5EF4-FFF2-40B4-BE49-F238E27FC236}">
                <a16:creationId xmlns:a16="http://schemas.microsoft.com/office/drawing/2014/main" id="{5A10E74B-3828-4544-A51B-856BE1792579}"/>
              </a:ext>
            </a:extLst>
          </p:cNvPr>
          <p:cNvSpPr/>
          <p:nvPr/>
        </p:nvSpPr>
        <p:spPr>
          <a:xfrm>
            <a:off x="2422041" y="3224848"/>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Parser</a:t>
            </a:r>
          </a:p>
          <a:p>
            <a:pPr algn="ctr"/>
            <a:r>
              <a:rPr lang="en-US" sz="2400" b="1">
                <a:solidFill>
                  <a:schemeClr val="bg1"/>
                </a:solidFill>
              </a:rPr>
              <a:t>Generator</a:t>
            </a:r>
          </a:p>
          <a:p>
            <a:pPr algn="ctr"/>
            <a:r>
              <a:rPr lang="en-US" sz="2000" b="1">
                <a:solidFill>
                  <a:schemeClr val="bg1"/>
                </a:solidFill>
              </a:rPr>
              <a:t>(ANTLR)</a:t>
            </a:r>
            <a:endParaRPr lang="en-US" sz="2000" b="1" dirty="0">
              <a:solidFill>
                <a:schemeClr val="bg1"/>
              </a:solidFill>
            </a:endParaRPr>
          </a:p>
        </p:txBody>
      </p:sp>
      <p:sp>
        <p:nvSpPr>
          <p:cNvPr id="10" name="Folded Corner 11">
            <a:extLst>
              <a:ext uri="{FF2B5EF4-FFF2-40B4-BE49-F238E27FC236}">
                <a16:creationId xmlns:a16="http://schemas.microsoft.com/office/drawing/2014/main" id="{D4912B97-971E-4A0F-ADC5-89F95756CCB6}"/>
              </a:ext>
            </a:extLst>
          </p:cNvPr>
          <p:cNvSpPr/>
          <p:nvPr/>
        </p:nvSpPr>
        <p:spPr>
          <a:xfrm>
            <a:off x="2422041" y="1503334"/>
            <a:ext cx="2240053" cy="103176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of how to break up </a:t>
            </a:r>
            <a:r>
              <a:rPr lang="en-US">
                <a:solidFill>
                  <a:schemeClr val="tx1"/>
                </a:solidFill>
              </a:rPr>
              <a:t>the input </a:t>
            </a:r>
            <a:r>
              <a:rPr lang="en-US" dirty="0">
                <a:solidFill>
                  <a:schemeClr val="tx1"/>
                </a:solidFill>
              </a:rPr>
              <a:t>into parts</a:t>
            </a:r>
          </a:p>
        </p:txBody>
      </p:sp>
      <p:sp>
        <p:nvSpPr>
          <p:cNvPr id="11" name="Down Arrow 12">
            <a:extLst>
              <a:ext uri="{FF2B5EF4-FFF2-40B4-BE49-F238E27FC236}">
                <a16:creationId xmlns:a16="http://schemas.microsoft.com/office/drawing/2014/main" id="{B4057C94-7141-4A93-91F8-30789E63619E}"/>
              </a:ext>
            </a:extLst>
          </p:cNvPr>
          <p:cNvSpPr/>
          <p:nvPr/>
        </p:nvSpPr>
        <p:spPr>
          <a:xfrm>
            <a:off x="3226476" y="2550284"/>
            <a:ext cx="793376" cy="6360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77764C-E6BE-42B1-BD6E-48F3C4E4DFD3}"/>
              </a:ext>
            </a:extLst>
          </p:cNvPr>
          <p:cNvSpPr txBox="1"/>
          <p:nvPr/>
        </p:nvSpPr>
        <p:spPr>
          <a:xfrm>
            <a:off x="759183" y="1788382"/>
            <a:ext cx="1532792" cy="461665"/>
          </a:xfrm>
          <a:prstGeom prst="rect">
            <a:avLst/>
          </a:prstGeom>
          <a:solidFill>
            <a:srgbClr val="FFFF00"/>
          </a:solidFill>
        </p:spPr>
        <p:txBody>
          <a:bodyPr wrap="none" rtlCol="0">
            <a:spAutoFit/>
          </a:bodyPr>
          <a:lstStyle/>
          <a:p>
            <a:r>
              <a:rPr lang="en-US" sz="2400"/>
              <a:t>Lexer rules</a:t>
            </a:r>
          </a:p>
        </p:txBody>
      </p:sp>
      <p:sp>
        <p:nvSpPr>
          <p:cNvPr id="13" name="TextBox 12">
            <a:extLst>
              <a:ext uri="{FF2B5EF4-FFF2-40B4-BE49-F238E27FC236}">
                <a16:creationId xmlns:a16="http://schemas.microsoft.com/office/drawing/2014/main" id="{42FE70DE-DB14-4738-B851-9620E5D2C734}"/>
              </a:ext>
            </a:extLst>
          </p:cNvPr>
          <p:cNvSpPr txBox="1"/>
          <p:nvPr/>
        </p:nvSpPr>
        <p:spPr>
          <a:xfrm>
            <a:off x="800868" y="5141521"/>
            <a:ext cx="1650773" cy="461665"/>
          </a:xfrm>
          <a:prstGeom prst="rect">
            <a:avLst/>
          </a:prstGeom>
          <a:solidFill>
            <a:srgbClr val="FFFF00"/>
          </a:solidFill>
        </p:spPr>
        <p:txBody>
          <a:bodyPr wrap="none" rtlCol="0">
            <a:spAutoFit/>
          </a:bodyPr>
          <a:lstStyle/>
          <a:p>
            <a:r>
              <a:rPr lang="en-US" sz="2400"/>
              <a:t>Parser rules</a:t>
            </a:r>
          </a:p>
        </p:txBody>
      </p:sp>
    </p:spTree>
    <p:extLst>
      <p:ext uri="{BB962C8B-B14F-4D97-AF65-F5344CB8AC3E}">
        <p14:creationId xmlns:p14="http://schemas.microsoft.com/office/powerpoint/2010/main" val="97684648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7B09-5955-4315-B9CA-B900374794EB}"/>
              </a:ext>
            </a:extLst>
          </p:cNvPr>
          <p:cNvSpPr>
            <a:spLocks noGrp="1"/>
          </p:cNvSpPr>
          <p:nvPr>
            <p:ph type="title"/>
          </p:nvPr>
        </p:nvSpPr>
        <p:spPr/>
        <p:txBody>
          <a:bodyPr/>
          <a:lstStyle/>
          <a:p>
            <a:r>
              <a:rPr lang="en-US"/>
              <a:t>After generating the parser, you can use it to process input files</a:t>
            </a:r>
          </a:p>
        </p:txBody>
      </p:sp>
      <p:sp>
        <p:nvSpPr>
          <p:cNvPr id="8" name="Rectangle 7">
            <a:extLst>
              <a:ext uri="{FF2B5EF4-FFF2-40B4-BE49-F238E27FC236}">
                <a16:creationId xmlns:a16="http://schemas.microsoft.com/office/drawing/2014/main" id="{B19F41CC-1F6F-44B0-BC1F-361D7E62B8CC}"/>
              </a:ext>
            </a:extLst>
          </p:cNvPr>
          <p:cNvSpPr/>
          <p:nvPr/>
        </p:nvSpPr>
        <p:spPr>
          <a:xfrm>
            <a:off x="1429128" y="3336010"/>
            <a:ext cx="4444730" cy="1331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Parser</a:t>
            </a:r>
          </a:p>
          <a:p>
            <a:pPr algn="ctr"/>
            <a:r>
              <a:rPr lang="en-US" sz="2000" b="1"/>
              <a:t>(Java, Python, C#, C++, Javascript)</a:t>
            </a:r>
            <a:endParaRPr lang="en-US" sz="2000" b="1" dirty="0"/>
          </a:p>
        </p:txBody>
      </p:sp>
      <p:sp>
        <p:nvSpPr>
          <p:cNvPr id="3" name="Rectangle: Folded Corner 2">
            <a:extLst>
              <a:ext uri="{FF2B5EF4-FFF2-40B4-BE49-F238E27FC236}">
                <a16:creationId xmlns:a16="http://schemas.microsoft.com/office/drawing/2014/main" id="{AC1FD93A-F633-4C9D-976A-4A13DAD48F92}"/>
              </a:ext>
            </a:extLst>
          </p:cNvPr>
          <p:cNvSpPr/>
          <p:nvPr/>
        </p:nvSpPr>
        <p:spPr>
          <a:xfrm>
            <a:off x="1993173" y="1590290"/>
            <a:ext cx="3099662" cy="103176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Input</a:t>
            </a:r>
          </a:p>
          <a:p>
            <a:pPr algn="ctr"/>
            <a:r>
              <a:rPr lang="en-US" sz="2000"/>
              <a:t>(data file or program)</a:t>
            </a:r>
          </a:p>
        </p:txBody>
      </p:sp>
      <p:sp>
        <p:nvSpPr>
          <p:cNvPr id="4" name="Arrow: Down 3">
            <a:extLst>
              <a:ext uri="{FF2B5EF4-FFF2-40B4-BE49-F238E27FC236}">
                <a16:creationId xmlns:a16="http://schemas.microsoft.com/office/drawing/2014/main" id="{B1CAA6C3-4526-477D-8113-345307CB1C64}"/>
              </a:ext>
            </a:extLst>
          </p:cNvPr>
          <p:cNvSpPr/>
          <p:nvPr/>
        </p:nvSpPr>
        <p:spPr>
          <a:xfrm>
            <a:off x="3403520" y="2690302"/>
            <a:ext cx="495946" cy="60845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09841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763D-13E4-49D9-B6EF-393DED7AE158}"/>
              </a:ext>
            </a:extLst>
          </p:cNvPr>
          <p:cNvSpPr>
            <a:spLocks noGrp="1"/>
          </p:cNvSpPr>
          <p:nvPr>
            <p:ph type="title"/>
          </p:nvPr>
        </p:nvSpPr>
        <p:spPr/>
        <p:txBody>
          <a:bodyPr/>
          <a:lstStyle/>
          <a:p>
            <a:r>
              <a:rPr lang="en-US"/>
              <a:t>Here’s what the lexer grammar and the parser grammar look like</a:t>
            </a:r>
          </a:p>
        </p:txBody>
      </p:sp>
      <p:sp>
        <p:nvSpPr>
          <p:cNvPr id="5" name="TextBox 4">
            <a:extLst>
              <a:ext uri="{FF2B5EF4-FFF2-40B4-BE49-F238E27FC236}">
                <a16:creationId xmlns:a16="http://schemas.microsoft.com/office/drawing/2014/main" id="{B93F550E-BC27-440E-B8D0-FD22C8957647}"/>
              </a:ext>
            </a:extLst>
          </p:cNvPr>
          <p:cNvSpPr txBox="1"/>
          <p:nvPr/>
        </p:nvSpPr>
        <p:spPr>
          <a:xfrm>
            <a:off x="616448" y="1514670"/>
            <a:ext cx="5988178" cy="1477328"/>
          </a:xfrm>
          <a:prstGeom prst="rect">
            <a:avLst/>
          </a:prstGeom>
          <a:solidFill>
            <a:schemeClr val="bg1">
              <a:lumMod val="95000"/>
            </a:schemeClr>
          </a:solid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lexer grammar MyLexer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GREETING	: ('Hello' | 'Greetings') ;	</a:t>
            </a:r>
          </a:p>
          <a:p>
            <a:pPr defTabSz="820738"/>
            <a:r>
              <a:rPr lang="en-US" dirty="0">
                <a:latin typeface="Courier New" panose="02070309020205020404" pitchFamily="49" charset="0"/>
                <a:cs typeface="Courier New" panose="02070309020205020404" pitchFamily="49" charset="0"/>
              </a:rPr>
              <a:t>ID  		: [a-</a:t>
            </a:r>
            <a:r>
              <a:rPr lang="en-US" dirty="0" err="1">
                <a:latin typeface="Courier New" panose="02070309020205020404" pitchFamily="49" charset="0"/>
                <a:cs typeface="Courier New" panose="02070309020205020404" pitchFamily="49" charset="0"/>
              </a:rPr>
              <a:t>zA</a:t>
            </a:r>
            <a:r>
              <a:rPr lang="en-US" dirty="0">
                <a:latin typeface="Courier New" panose="02070309020205020404" pitchFamily="49" charset="0"/>
                <a:cs typeface="Courier New" panose="02070309020205020404" pitchFamily="49" charset="0"/>
              </a:rPr>
              <a:t>-Z]+ ;	</a:t>
            </a:r>
          </a:p>
          <a:p>
            <a:pPr defTabSz="820738"/>
            <a:r>
              <a:rPr lang="en-US" dirty="0">
                <a:latin typeface="Courier New" panose="02070309020205020404" pitchFamily="49" charset="0"/>
                <a:cs typeface="Courier New" panose="02070309020205020404" pitchFamily="49" charset="0"/>
              </a:rPr>
              <a:t>WS  		: [ \t\r\n]+ -&gt; skip ; </a:t>
            </a:r>
            <a:endParaRPr lang="en-US" i="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142C8A7-70CF-415D-8EF1-CBF68EC5385B}"/>
              </a:ext>
            </a:extLst>
          </p:cNvPr>
          <p:cNvSpPr txBox="1"/>
          <p:nvPr/>
        </p:nvSpPr>
        <p:spPr>
          <a:xfrm>
            <a:off x="2574557" y="3059668"/>
            <a:ext cx="1247649" cy="369332"/>
          </a:xfrm>
          <a:prstGeom prst="rect">
            <a:avLst/>
          </a:prstGeom>
          <a:noFill/>
        </p:spPr>
        <p:txBody>
          <a:bodyPr wrap="none" rtlCol="0">
            <a:spAutoFit/>
          </a:bodyPr>
          <a:lstStyle/>
          <a:p>
            <a:r>
              <a:rPr lang="en-US" dirty="0"/>
              <a:t>MyLexer.g4</a:t>
            </a:r>
          </a:p>
        </p:txBody>
      </p:sp>
      <p:sp>
        <p:nvSpPr>
          <p:cNvPr id="7" name="Folded Corner 6">
            <a:extLst>
              <a:ext uri="{FF2B5EF4-FFF2-40B4-BE49-F238E27FC236}">
                <a16:creationId xmlns:a16="http://schemas.microsoft.com/office/drawing/2014/main" id="{2DB130A6-DE69-454A-8CED-D1D02E594E87}"/>
              </a:ext>
            </a:extLst>
          </p:cNvPr>
          <p:cNvSpPr/>
          <p:nvPr/>
        </p:nvSpPr>
        <p:spPr>
          <a:xfrm>
            <a:off x="7808888" y="5196375"/>
            <a:ext cx="2240052" cy="89713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of how to structure the parts</a:t>
            </a:r>
          </a:p>
        </p:txBody>
      </p:sp>
      <p:sp>
        <p:nvSpPr>
          <p:cNvPr id="8" name="Down Arrow 7">
            <a:extLst>
              <a:ext uri="{FF2B5EF4-FFF2-40B4-BE49-F238E27FC236}">
                <a16:creationId xmlns:a16="http://schemas.microsoft.com/office/drawing/2014/main" id="{4449DC56-2A7E-402A-9135-2EB36F0E9384}"/>
              </a:ext>
            </a:extLst>
          </p:cNvPr>
          <p:cNvSpPr/>
          <p:nvPr/>
        </p:nvSpPr>
        <p:spPr>
          <a:xfrm flipV="1">
            <a:off x="8530598" y="4562036"/>
            <a:ext cx="793376" cy="6366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0B4440-C055-44AF-B05B-9EA911659353}"/>
              </a:ext>
            </a:extLst>
          </p:cNvPr>
          <p:cNvSpPr/>
          <p:nvPr/>
        </p:nvSpPr>
        <p:spPr>
          <a:xfrm>
            <a:off x="7753457" y="3429000"/>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Parser</a:t>
            </a:r>
          </a:p>
          <a:p>
            <a:pPr algn="ctr"/>
            <a:r>
              <a:rPr lang="en-US" sz="2400" b="1">
                <a:solidFill>
                  <a:schemeClr val="bg1"/>
                </a:solidFill>
              </a:rPr>
              <a:t>Generator</a:t>
            </a:r>
          </a:p>
          <a:p>
            <a:pPr algn="ctr"/>
            <a:r>
              <a:rPr lang="en-US" sz="2000" b="1">
                <a:solidFill>
                  <a:schemeClr val="bg1"/>
                </a:solidFill>
              </a:rPr>
              <a:t>(ANTLR)</a:t>
            </a:r>
            <a:endParaRPr lang="en-US" sz="2000" b="1" dirty="0">
              <a:solidFill>
                <a:schemeClr val="bg1"/>
              </a:solidFill>
            </a:endParaRPr>
          </a:p>
        </p:txBody>
      </p:sp>
      <p:sp>
        <p:nvSpPr>
          <p:cNvPr id="10" name="Folded Corner 11">
            <a:extLst>
              <a:ext uri="{FF2B5EF4-FFF2-40B4-BE49-F238E27FC236}">
                <a16:creationId xmlns:a16="http://schemas.microsoft.com/office/drawing/2014/main" id="{268EFC68-D25A-4B30-AC89-9200AC5A9490}"/>
              </a:ext>
            </a:extLst>
          </p:cNvPr>
          <p:cNvSpPr/>
          <p:nvPr/>
        </p:nvSpPr>
        <p:spPr>
          <a:xfrm>
            <a:off x="7753457" y="1707486"/>
            <a:ext cx="2240053" cy="103176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of how to break up </a:t>
            </a:r>
            <a:r>
              <a:rPr lang="en-US">
                <a:solidFill>
                  <a:schemeClr val="tx1"/>
                </a:solidFill>
              </a:rPr>
              <a:t>the input </a:t>
            </a:r>
            <a:r>
              <a:rPr lang="en-US" dirty="0">
                <a:solidFill>
                  <a:schemeClr val="tx1"/>
                </a:solidFill>
              </a:rPr>
              <a:t>into parts</a:t>
            </a:r>
          </a:p>
        </p:txBody>
      </p:sp>
      <p:sp>
        <p:nvSpPr>
          <p:cNvPr id="11" name="Down Arrow 12">
            <a:extLst>
              <a:ext uri="{FF2B5EF4-FFF2-40B4-BE49-F238E27FC236}">
                <a16:creationId xmlns:a16="http://schemas.microsoft.com/office/drawing/2014/main" id="{ECF287B9-F444-4B6E-8574-FD56C704043B}"/>
              </a:ext>
            </a:extLst>
          </p:cNvPr>
          <p:cNvSpPr/>
          <p:nvPr/>
        </p:nvSpPr>
        <p:spPr>
          <a:xfrm>
            <a:off x="8557892" y="2754436"/>
            <a:ext cx="793376" cy="6360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3E9191-D9F8-4ABE-9335-64474125CCFA}"/>
              </a:ext>
            </a:extLst>
          </p:cNvPr>
          <p:cNvCxnSpPr/>
          <p:nvPr/>
        </p:nvCxnSpPr>
        <p:spPr>
          <a:xfrm flipH="1" flipV="1">
            <a:off x="6604626" y="1514670"/>
            <a:ext cx="1148831" cy="192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34584E-27F0-466E-87B5-5CF62A56F847}"/>
              </a:ext>
            </a:extLst>
          </p:cNvPr>
          <p:cNvCxnSpPr/>
          <p:nvPr/>
        </p:nvCxnSpPr>
        <p:spPr>
          <a:xfrm flipH="1">
            <a:off x="6604626" y="2739249"/>
            <a:ext cx="1148831" cy="2484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37455D-051F-4C56-81CC-E83B11E9F9CE}"/>
              </a:ext>
            </a:extLst>
          </p:cNvPr>
          <p:cNvSpPr txBox="1"/>
          <p:nvPr/>
        </p:nvSpPr>
        <p:spPr>
          <a:xfrm>
            <a:off x="2143060" y="4781705"/>
            <a:ext cx="4458272" cy="1477328"/>
          </a:xfrm>
          <a:prstGeom prst="rect">
            <a:avLst/>
          </a:prstGeom>
          <a:solidFill>
            <a:schemeClr val="bg1">
              <a:lumMod val="95000"/>
            </a:schemeClr>
          </a:solidFill>
          <a:ln>
            <a:solidFill>
              <a:schemeClr val="tx1"/>
            </a:solidFill>
          </a:ln>
        </p:spPr>
        <p:txBody>
          <a:bodyPr wrap="none" rtlCol="0">
            <a:spAutoFit/>
          </a:bodyPr>
          <a:lstStyle/>
          <a:p>
            <a:pPr defTabSz="820738"/>
            <a:r>
              <a:rPr lang="en-US" dirty="0">
                <a:latin typeface="Courier New" panose="02070309020205020404" pitchFamily="49" charset="0"/>
                <a:cs typeface="Courier New" panose="02070309020205020404" pitchFamily="49" charset="0"/>
              </a:rPr>
              <a:t>parser grammar </a:t>
            </a:r>
            <a:r>
              <a:rPr lang="en-US" dirty="0" err="1">
                <a:latin typeface="Courier New" panose="02070309020205020404" pitchFamily="49" charset="0"/>
                <a:cs typeface="Courier New" panose="02070309020205020404" pitchFamily="49" charset="0"/>
              </a:rPr>
              <a:t>MyParser</a:t>
            </a:r>
            <a:r>
              <a:rPr lang="en-US" dirty="0">
                <a:latin typeface="Courier New" panose="02070309020205020404" pitchFamily="49" charset="0"/>
                <a:cs typeface="Courier New" panose="02070309020205020404" pitchFamily="49" charset="0"/>
              </a:rPr>
              <a:t>;</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options { </a:t>
            </a:r>
            <a:r>
              <a:rPr lang="en-US" dirty="0" err="1">
                <a:latin typeface="Courier New" panose="02070309020205020404" pitchFamily="49" charset="0"/>
                <a:cs typeface="Courier New" panose="02070309020205020404" pitchFamily="49" charset="0"/>
              </a:rPr>
              <a:t>tokenVocab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MyLexer</a:t>
            </a:r>
            <a:r>
              <a:rPr lang="en-US" dirty="0">
                <a:latin typeface="Courier New" panose="02070309020205020404" pitchFamily="49" charset="0"/>
                <a:cs typeface="Courier New" panose="02070309020205020404" pitchFamily="49" charset="0"/>
              </a:rPr>
              <a:t>; }</a:t>
            </a:r>
          </a:p>
          <a:p>
            <a:pPr defTabSz="820738"/>
            <a:endParaRPr lang="en-US" dirty="0">
              <a:latin typeface="Courier New" panose="02070309020205020404" pitchFamily="49" charset="0"/>
              <a:cs typeface="Courier New" panose="02070309020205020404" pitchFamily="49" charset="0"/>
            </a:endParaRPr>
          </a:p>
          <a:p>
            <a:pPr defTabSz="820738"/>
            <a:r>
              <a:rPr lang="en-US" dirty="0">
                <a:latin typeface="Courier New" panose="02070309020205020404" pitchFamily="49" charset="0"/>
                <a:cs typeface="Courier New" panose="02070309020205020404" pitchFamily="49" charset="0"/>
              </a:rPr>
              <a:t>message : GREETING ID;</a:t>
            </a:r>
            <a:endParaRPr lang="en-US" i="1"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8349CD1F-D530-41CF-AE8D-E1C29C5B47B6}"/>
              </a:ext>
            </a:extLst>
          </p:cNvPr>
          <p:cNvSpPr txBox="1"/>
          <p:nvPr/>
        </p:nvSpPr>
        <p:spPr>
          <a:xfrm>
            <a:off x="3704770" y="6259033"/>
            <a:ext cx="1334853" cy="369332"/>
          </a:xfrm>
          <a:prstGeom prst="rect">
            <a:avLst/>
          </a:prstGeom>
          <a:noFill/>
        </p:spPr>
        <p:txBody>
          <a:bodyPr wrap="none" rtlCol="0">
            <a:spAutoFit/>
          </a:bodyPr>
          <a:lstStyle/>
          <a:p>
            <a:r>
              <a:rPr lang="en-US" dirty="0"/>
              <a:t>MyParser.g4</a:t>
            </a:r>
          </a:p>
        </p:txBody>
      </p:sp>
      <p:cxnSp>
        <p:nvCxnSpPr>
          <p:cNvPr id="18" name="Straight Connector 17">
            <a:extLst>
              <a:ext uri="{FF2B5EF4-FFF2-40B4-BE49-F238E27FC236}">
                <a16:creationId xmlns:a16="http://schemas.microsoft.com/office/drawing/2014/main" id="{BCB95825-2125-4152-8AF9-E03651830F4D}"/>
              </a:ext>
            </a:extLst>
          </p:cNvPr>
          <p:cNvCxnSpPr>
            <a:cxnSpLocks/>
          </p:cNvCxnSpPr>
          <p:nvPr/>
        </p:nvCxnSpPr>
        <p:spPr>
          <a:xfrm flipH="1" flipV="1">
            <a:off x="6601332" y="4781705"/>
            <a:ext cx="1204301" cy="414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A438E7-C12A-4E2A-A6DB-BD5B4C2C8E6D}"/>
              </a:ext>
            </a:extLst>
          </p:cNvPr>
          <p:cNvCxnSpPr>
            <a:cxnSpLocks/>
          </p:cNvCxnSpPr>
          <p:nvPr/>
        </p:nvCxnSpPr>
        <p:spPr>
          <a:xfrm flipH="1">
            <a:off x="6601332" y="6072901"/>
            <a:ext cx="1205929" cy="1861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1814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345D-5D09-4A4B-B610-F3B00D4748D7}"/>
              </a:ext>
            </a:extLst>
          </p:cNvPr>
          <p:cNvSpPr>
            <a:spLocks noGrp="1"/>
          </p:cNvSpPr>
          <p:nvPr>
            <p:ph type="title"/>
          </p:nvPr>
        </p:nvSpPr>
        <p:spPr/>
        <p:txBody>
          <a:bodyPr/>
          <a:lstStyle/>
          <a:p>
            <a:r>
              <a:rPr lang="en-US"/>
              <a:t>Here’s what the generated parser looks like (Java version)</a:t>
            </a:r>
          </a:p>
        </p:txBody>
      </p:sp>
      <p:sp>
        <p:nvSpPr>
          <p:cNvPr id="5" name="Rectangle 4">
            <a:extLst>
              <a:ext uri="{FF2B5EF4-FFF2-40B4-BE49-F238E27FC236}">
                <a16:creationId xmlns:a16="http://schemas.microsoft.com/office/drawing/2014/main" id="{C65319B1-1953-41BA-8FAB-8D977314ACAB}"/>
              </a:ext>
            </a:extLst>
          </p:cNvPr>
          <p:cNvSpPr/>
          <p:nvPr/>
        </p:nvSpPr>
        <p:spPr>
          <a:xfrm>
            <a:off x="244100" y="1673951"/>
            <a:ext cx="6096000" cy="13265170"/>
          </a:xfrm>
          <a:prstGeom prst="rect">
            <a:avLst/>
          </a:prstGeom>
          <a:ln>
            <a:solidFill>
              <a:schemeClr val="tx1"/>
            </a:solidFill>
          </a:ln>
        </p:spPr>
        <p:txBody>
          <a:bodyPr>
            <a:spAutoFit/>
          </a:bodyPr>
          <a:lstStyle/>
          <a:p>
            <a:r>
              <a:rPr lang="en-US" sz="800"/>
              <a:t>// Generated from MyLexer.g4 by ANTLR 4.5.1</a:t>
            </a:r>
          </a:p>
          <a:p>
            <a:r>
              <a:rPr lang="en-US" sz="800"/>
              <a:t>import org.antlr.v4.runtime.Lexer;</a:t>
            </a:r>
          </a:p>
          <a:p>
            <a:r>
              <a:rPr lang="en-US" sz="800"/>
              <a:t>import org.antlr.v4.runtime.CharStream;</a:t>
            </a:r>
          </a:p>
          <a:p>
            <a:r>
              <a:rPr lang="en-US" sz="800"/>
              <a:t>import org.antlr.v4.runtime.Token;</a:t>
            </a:r>
          </a:p>
          <a:p>
            <a:r>
              <a:rPr lang="en-US" sz="800"/>
              <a:t>import org.antlr.v4.runtime.TokenStream;</a:t>
            </a:r>
          </a:p>
          <a:p>
            <a:r>
              <a:rPr lang="en-US" sz="800"/>
              <a:t>import org.antlr.v4.runtime.*;</a:t>
            </a:r>
          </a:p>
          <a:p>
            <a:r>
              <a:rPr lang="en-US" sz="800"/>
              <a:t>import org.antlr.v4.runtime.atn.*;</a:t>
            </a:r>
          </a:p>
          <a:p>
            <a:r>
              <a:rPr lang="en-US" sz="800"/>
              <a:t>import org.antlr.v4.runtime.dfa.DFA;</a:t>
            </a:r>
          </a:p>
          <a:p>
            <a:r>
              <a:rPr lang="en-US" sz="800"/>
              <a:t>import org.antlr.v4.runtime.misc.*;</a:t>
            </a:r>
          </a:p>
          <a:p>
            <a:endParaRPr lang="en-US" sz="800"/>
          </a:p>
          <a:p>
            <a:r>
              <a:rPr lang="en-US" sz="800"/>
              <a:t>@SuppressWarnings({"all", "warnings", "unchecked", "unused", "cast"})</a:t>
            </a:r>
          </a:p>
          <a:p>
            <a:r>
              <a:rPr lang="en-US" sz="800"/>
              <a:t>public class MyLexer extends Lexer {</a:t>
            </a:r>
          </a:p>
          <a:p>
            <a:r>
              <a:rPr lang="en-US" sz="800"/>
              <a:t>	static { RuntimeMetaData.checkVersion("4.5.1", RuntimeMetaData.VERSION); }</a:t>
            </a:r>
          </a:p>
          <a:p>
            <a:endParaRPr lang="en-US" sz="800"/>
          </a:p>
          <a:p>
            <a:r>
              <a:rPr lang="en-US" sz="800"/>
              <a:t>	protected static final DFA[] _decisionToDFA;</a:t>
            </a:r>
          </a:p>
          <a:p>
            <a:r>
              <a:rPr lang="en-US" sz="800"/>
              <a:t>	protected static final PredictionContextCache _sharedContextCache =</a:t>
            </a:r>
          </a:p>
          <a:p>
            <a:r>
              <a:rPr lang="en-US" sz="800"/>
              <a:t>		new PredictionContextCache();</a:t>
            </a:r>
          </a:p>
          <a:p>
            <a:r>
              <a:rPr lang="en-US" sz="800"/>
              <a:t>	public static final int</a:t>
            </a:r>
          </a:p>
          <a:p>
            <a:r>
              <a:rPr lang="en-US" sz="800"/>
              <a:t>		GREETING=1, ID=2, WS=3;</a:t>
            </a:r>
          </a:p>
          <a:p>
            <a:r>
              <a:rPr lang="en-US" sz="800"/>
              <a:t>	public static String[] modeNames = {</a:t>
            </a:r>
          </a:p>
          <a:p>
            <a:r>
              <a:rPr lang="en-US" sz="800"/>
              <a:t>		"DEFAULT_MODE"</a:t>
            </a:r>
          </a:p>
          <a:p>
            <a:r>
              <a:rPr lang="en-US" sz="800"/>
              <a:t>	};</a:t>
            </a:r>
          </a:p>
          <a:p>
            <a:endParaRPr lang="en-US" sz="800"/>
          </a:p>
          <a:p>
            <a:r>
              <a:rPr lang="en-US" sz="800"/>
              <a:t>	public static final String[] ruleNames = {</a:t>
            </a:r>
          </a:p>
          <a:p>
            <a:r>
              <a:rPr lang="en-US" sz="800"/>
              <a:t>		"GREETING", "ID", "WS"</a:t>
            </a:r>
          </a:p>
          <a:p>
            <a:r>
              <a:rPr lang="en-US" sz="800"/>
              <a:t>	};</a:t>
            </a:r>
          </a:p>
          <a:p>
            <a:endParaRPr lang="en-US" sz="800"/>
          </a:p>
          <a:p>
            <a:r>
              <a:rPr lang="en-US" sz="800"/>
              <a:t>	private static final String[] _LITERAL_NAMES = {</a:t>
            </a:r>
          </a:p>
          <a:p>
            <a:r>
              <a:rPr lang="en-US" sz="800"/>
              <a:t>	};</a:t>
            </a:r>
          </a:p>
          <a:p>
            <a:r>
              <a:rPr lang="en-US" sz="800"/>
              <a:t>	private static final String[] _SYMBOLIC_NAMES = {</a:t>
            </a:r>
          </a:p>
          <a:p>
            <a:r>
              <a:rPr lang="en-US" sz="800"/>
              <a:t>		null, "GREETING", "ID", "WS"</a:t>
            </a:r>
          </a:p>
          <a:p>
            <a:r>
              <a:rPr lang="en-US" sz="800"/>
              <a:t>	};</a:t>
            </a:r>
          </a:p>
          <a:p>
            <a:r>
              <a:rPr lang="en-US" sz="800"/>
              <a:t>	public static final Vocabulary VOCABULARY = new VocabularyImpl(_LITERAL_NAMES, _SYMBOLIC_NAMES);</a:t>
            </a:r>
          </a:p>
          <a:p>
            <a:endParaRPr lang="en-US" sz="800"/>
          </a:p>
          <a:p>
            <a:r>
              <a:rPr lang="en-US" sz="800"/>
              <a:t>	/**</a:t>
            </a:r>
          </a:p>
          <a:p>
            <a:r>
              <a:rPr lang="en-US" sz="800"/>
              <a:t>	 * @deprecated Use {@link #VOCABULARY} instead.</a:t>
            </a:r>
          </a:p>
          <a:p>
            <a:r>
              <a:rPr lang="en-US" sz="800"/>
              <a:t>	 */</a:t>
            </a:r>
          </a:p>
          <a:p>
            <a:r>
              <a:rPr lang="en-US" sz="800"/>
              <a:t>	@Deprecated</a:t>
            </a:r>
          </a:p>
          <a:p>
            <a:r>
              <a:rPr lang="en-US" sz="800"/>
              <a:t>	public static final String[] tokenNames;</a:t>
            </a:r>
          </a:p>
          <a:p>
            <a:r>
              <a:rPr lang="en-US" sz="800"/>
              <a:t>	static {</a:t>
            </a:r>
          </a:p>
          <a:p>
            <a:r>
              <a:rPr lang="en-US" sz="800"/>
              <a:t>		tokenNames = new String[_SYMBOLIC_NAMES.length];</a:t>
            </a:r>
          </a:p>
          <a:p>
            <a:r>
              <a:rPr lang="en-US" sz="800"/>
              <a:t>		for (int i = 0; i &lt; tokenNames.length; i++) {</a:t>
            </a:r>
          </a:p>
          <a:p>
            <a:r>
              <a:rPr lang="en-US" sz="800"/>
              <a:t>			tokenNames[i] = VOCABULARY.getLiteralName(i);</a:t>
            </a:r>
          </a:p>
          <a:p>
            <a:r>
              <a:rPr lang="en-US" sz="800"/>
              <a:t>			if (tokenNames[i] == null) {</a:t>
            </a:r>
          </a:p>
          <a:p>
            <a:r>
              <a:rPr lang="en-US" sz="800"/>
              <a:t>				tokenNames[i] = VOCABULARY.getSymbolicName(i);</a:t>
            </a:r>
          </a:p>
          <a:p>
            <a:r>
              <a:rPr lang="en-US" sz="800"/>
              <a:t>			}</a:t>
            </a:r>
          </a:p>
          <a:p>
            <a:endParaRPr lang="en-US" sz="800"/>
          </a:p>
          <a:p>
            <a:r>
              <a:rPr lang="en-US" sz="800"/>
              <a:t>			if (tokenNames[i] == null) {</a:t>
            </a:r>
          </a:p>
          <a:p>
            <a:r>
              <a:rPr lang="en-US" sz="800"/>
              <a:t>				tokenNames[i] = "&lt;INVALID&gt;";</a:t>
            </a:r>
          </a:p>
          <a:p>
            <a:r>
              <a:rPr lang="en-US" sz="800"/>
              <a:t>			}</a:t>
            </a:r>
          </a:p>
          <a:p>
            <a:r>
              <a:rPr lang="en-US" sz="800"/>
              <a:t>		}</a:t>
            </a:r>
          </a:p>
          <a:p>
            <a:r>
              <a:rPr lang="en-US" sz="800"/>
              <a:t>	}</a:t>
            </a:r>
          </a:p>
          <a:p>
            <a:endParaRPr lang="en-US" sz="800"/>
          </a:p>
          <a:p>
            <a:r>
              <a:rPr lang="en-US" sz="800"/>
              <a:t>	@Override</a:t>
            </a:r>
          </a:p>
          <a:p>
            <a:r>
              <a:rPr lang="en-US" sz="800"/>
              <a:t>	@Deprecated</a:t>
            </a:r>
          </a:p>
          <a:p>
            <a:r>
              <a:rPr lang="en-US" sz="800"/>
              <a:t>	public String[] getTokenNames() {</a:t>
            </a:r>
          </a:p>
          <a:p>
            <a:r>
              <a:rPr lang="en-US" sz="800"/>
              <a:t>		return tokenNames;</a:t>
            </a:r>
          </a:p>
          <a:p>
            <a:r>
              <a:rPr lang="en-US" sz="800"/>
              <a:t>	}</a:t>
            </a:r>
          </a:p>
          <a:p>
            <a:endParaRPr lang="en-US" sz="800"/>
          </a:p>
          <a:p>
            <a:r>
              <a:rPr lang="en-US" sz="800"/>
              <a:t>	@Override</a:t>
            </a:r>
          </a:p>
          <a:p>
            <a:endParaRPr lang="en-US" sz="800"/>
          </a:p>
          <a:p>
            <a:r>
              <a:rPr lang="en-US" sz="800"/>
              <a:t>	public Vocabulary getVocabulary() {</a:t>
            </a:r>
          </a:p>
          <a:p>
            <a:r>
              <a:rPr lang="en-US" sz="800"/>
              <a:t>		return VOCABULARY;</a:t>
            </a:r>
          </a:p>
          <a:p>
            <a:r>
              <a:rPr lang="en-US" sz="800"/>
              <a:t>	}</a:t>
            </a:r>
          </a:p>
          <a:p>
            <a:endParaRPr lang="en-US" sz="800"/>
          </a:p>
          <a:p>
            <a:endParaRPr lang="en-US" sz="800"/>
          </a:p>
          <a:p>
            <a:r>
              <a:rPr lang="en-US" sz="800"/>
              <a:t>	public MyLexer(CharStream input) {</a:t>
            </a:r>
          </a:p>
          <a:p>
            <a:r>
              <a:rPr lang="en-US" sz="800"/>
              <a:t>		super(input);</a:t>
            </a:r>
          </a:p>
          <a:p>
            <a:r>
              <a:rPr lang="en-US" sz="800"/>
              <a:t>		_interp = new LexerATNSimulator(this,_ATN,_decisionToDFA,_sharedContextCache);</a:t>
            </a:r>
          </a:p>
          <a:p>
            <a:r>
              <a:rPr lang="en-US" sz="800"/>
              <a:t>	}</a:t>
            </a:r>
          </a:p>
          <a:p>
            <a:endParaRPr lang="en-US" sz="800"/>
          </a:p>
          <a:p>
            <a:r>
              <a:rPr lang="en-US" sz="800"/>
              <a:t>	@Override</a:t>
            </a:r>
          </a:p>
          <a:p>
            <a:r>
              <a:rPr lang="en-US" sz="800"/>
              <a:t>	public String getGrammarFileName() { return "MyLexer.g4"; }</a:t>
            </a:r>
          </a:p>
          <a:p>
            <a:endParaRPr lang="en-US" sz="800"/>
          </a:p>
          <a:p>
            <a:r>
              <a:rPr lang="en-US" sz="800"/>
              <a:t>	@Override</a:t>
            </a:r>
          </a:p>
          <a:p>
            <a:r>
              <a:rPr lang="en-US" sz="800"/>
              <a:t>	public String[] getRuleNames() { return ruleNames; }</a:t>
            </a:r>
          </a:p>
          <a:p>
            <a:endParaRPr lang="en-US" sz="800"/>
          </a:p>
          <a:p>
            <a:r>
              <a:rPr lang="en-US" sz="800"/>
              <a:t>	@Override</a:t>
            </a:r>
          </a:p>
          <a:p>
            <a:r>
              <a:rPr lang="en-US" sz="800"/>
              <a:t>	public String getSerializedATN() { return _serializedATN; }</a:t>
            </a:r>
          </a:p>
          <a:p>
            <a:endParaRPr lang="en-US" sz="800"/>
          </a:p>
          <a:p>
            <a:r>
              <a:rPr lang="en-US" sz="800"/>
              <a:t>	@Override</a:t>
            </a:r>
          </a:p>
          <a:p>
            <a:r>
              <a:rPr lang="en-US" sz="800"/>
              <a:t>	public String[] getModeNames() { return modeNames; }</a:t>
            </a:r>
          </a:p>
          <a:p>
            <a:endParaRPr lang="en-US" sz="800"/>
          </a:p>
          <a:p>
            <a:r>
              <a:rPr lang="en-US" sz="800"/>
              <a:t>	@Override</a:t>
            </a:r>
          </a:p>
          <a:p>
            <a:r>
              <a:rPr lang="en-US" sz="800"/>
              <a:t>	public ATN getATN() { return _ATN; }</a:t>
            </a:r>
          </a:p>
          <a:p>
            <a:endParaRPr lang="en-US" sz="800"/>
          </a:p>
          <a:p>
            <a:r>
              <a:rPr lang="en-US" sz="800"/>
              <a:t>	public static final String _serializedATN =</a:t>
            </a:r>
          </a:p>
          <a:p>
            <a:r>
              <a:rPr lang="en-US" sz="800"/>
              <a:t>		"\3\u0430\ud6d1\u8206\uad2d\u4417\uaef1\u8d80\uaadd\2\5%\b\1\4\2\t\2\4"+</a:t>
            </a:r>
          </a:p>
          <a:p>
            <a:r>
              <a:rPr lang="en-US" sz="800"/>
              <a:t>		"\3\t\3\4\4\t\4\3\2\3\2\3\2\3\2\3\2\3\2\3\2\3\2\3\2\3\2\3\2\3\2\3\2\3\2"+</a:t>
            </a:r>
          </a:p>
          <a:p>
            <a:r>
              <a:rPr lang="en-US" sz="800"/>
              <a:t>		"\5\2\30\n\2\3\3\6\3\33\n\3\r\3\16\3\34\3\4\6\4 \n\4\r\4\16\4!\3\4\3\4"+</a:t>
            </a:r>
          </a:p>
          <a:p>
            <a:r>
              <a:rPr lang="en-US" sz="800"/>
              <a:t>		"\2\2\5\3\3\5\4\7\5\3\2\4\4\2C\\c|\5\2\13\f\17\17\"\"\'\2\3\3\2\2\2\2\5"+</a:t>
            </a:r>
          </a:p>
          <a:p>
            <a:r>
              <a:rPr lang="en-US" sz="800"/>
              <a:t>		"\3\2\2\2\2\7\3\2\2\2\3\27\3\2\2\2\5\32\3\2\2\2\7\37\3\2\2\2\t\n\7J\2\2"+</a:t>
            </a:r>
          </a:p>
          <a:p>
            <a:r>
              <a:rPr lang="en-US" sz="800"/>
              <a:t>		"\n\13\7g\2\2\13\f\7n\2\2\f\r\7n\2\2\r\30\7q\2\2\16\17\7I\2\2\17\20\7t"+</a:t>
            </a:r>
          </a:p>
          <a:p>
            <a:r>
              <a:rPr lang="en-US" sz="800"/>
              <a:t>		"\2\2\20\21\7g\2\2\21\22\7g\2\2\22\23\7v\2\2\23\24\7k\2\2\24\25\7p\2\2"+</a:t>
            </a:r>
          </a:p>
          <a:p>
            <a:r>
              <a:rPr lang="en-US" sz="800"/>
              <a:t>		"\25\26\7i\2\2\26\30\7u\2\2\27\t\3\2\2\2\27\16\3\2\2\2\30\4\3\2\2\2\31"+</a:t>
            </a:r>
          </a:p>
          <a:p>
            <a:r>
              <a:rPr lang="en-US" sz="800"/>
              <a:t>		"\33\t\2\2\2\32\31\3\2\2\2\33\34\3\2\2\2\34\32\3\2\2\2\34\35\3\2\2\2\35"+</a:t>
            </a:r>
          </a:p>
          <a:p>
            <a:r>
              <a:rPr lang="en-US" sz="800"/>
              <a:t>		"\6\3\2\2\2\36 \t\3\2\2\37\36\3\2\2\2 !\3\2\2\2!\37\3\2\2\2!\"\3\2\2\2"+</a:t>
            </a:r>
          </a:p>
          <a:p>
            <a:r>
              <a:rPr lang="en-US" sz="800"/>
              <a:t>		"\"#\3\2\2\2#$\b\4\2\2$\b\3\2\2\2\6\2\27\34!\3\b\2\2";</a:t>
            </a:r>
          </a:p>
          <a:p>
            <a:r>
              <a:rPr lang="en-US" sz="800"/>
              <a:t>	public static final ATN _ATN =</a:t>
            </a:r>
          </a:p>
          <a:p>
            <a:r>
              <a:rPr lang="en-US" sz="800"/>
              <a:t>		new ATNDeserializer().deserialize(_serializedATN.toCharArray());</a:t>
            </a:r>
          </a:p>
          <a:p>
            <a:r>
              <a:rPr lang="en-US" sz="800"/>
              <a:t>	static {</a:t>
            </a:r>
          </a:p>
          <a:p>
            <a:r>
              <a:rPr lang="en-US" sz="800"/>
              <a:t>		_decisionToDFA = new DFA[_ATN.getNumberOfDecisions()];</a:t>
            </a:r>
          </a:p>
          <a:p>
            <a:r>
              <a:rPr lang="en-US" sz="800"/>
              <a:t>		for (int i = 0; i &lt; _ATN.getNumberOfDecisions(); i++) {</a:t>
            </a:r>
          </a:p>
          <a:p>
            <a:r>
              <a:rPr lang="en-US" sz="800"/>
              <a:t>			_decisionToDFA[i] = new DFA(_ATN.getDecisionState(i), i);</a:t>
            </a:r>
          </a:p>
          <a:p>
            <a:r>
              <a:rPr lang="en-US" sz="800"/>
              <a:t>		}</a:t>
            </a:r>
          </a:p>
          <a:p>
            <a:r>
              <a:rPr lang="en-US" sz="800"/>
              <a:t>	}</a:t>
            </a:r>
          </a:p>
          <a:p>
            <a:r>
              <a:rPr lang="en-US" sz="800"/>
              <a:t>}</a:t>
            </a:r>
          </a:p>
        </p:txBody>
      </p:sp>
      <p:sp>
        <p:nvSpPr>
          <p:cNvPr id="6" name="TextBox 5">
            <a:extLst>
              <a:ext uri="{FF2B5EF4-FFF2-40B4-BE49-F238E27FC236}">
                <a16:creationId xmlns:a16="http://schemas.microsoft.com/office/drawing/2014/main" id="{A093D4D4-C54A-48E1-9C2A-7750AFF180A3}"/>
              </a:ext>
            </a:extLst>
          </p:cNvPr>
          <p:cNvSpPr txBox="1"/>
          <p:nvPr/>
        </p:nvSpPr>
        <p:spPr>
          <a:xfrm>
            <a:off x="1962796" y="1304619"/>
            <a:ext cx="1391791" cy="369332"/>
          </a:xfrm>
          <a:prstGeom prst="rect">
            <a:avLst/>
          </a:prstGeom>
          <a:noFill/>
        </p:spPr>
        <p:txBody>
          <a:bodyPr wrap="none" rtlCol="0">
            <a:spAutoFit/>
          </a:bodyPr>
          <a:lstStyle/>
          <a:p>
            <a:r>
              <a:rPr lang="en-US"/>
              <a:t>MyLexer.java</a:t>
            </a:r>
          </a:p>
        </p:txBody>
      </p:sp>
      <p:sp>
        <p:nvSpPr>
          <p:cNvPr id="7" name="Rectangle 6">
            <a:extLst>
              <a:ext uri="{FF2B5EF4-FFF2-40B4-BE49-F238E27FC236}">
                <a16:creationId xmlns:a16="http://schemas.microsoft.com/office/drawing/2014/main" id="{B9BC6505-B41C-40F3-829D-6775D9E69990}"/>
              </a:ext>
            </a:extLst>
          </p:cNvPr>
          <p:cNvSpPr/>
          <p:nvPr/>
        </p:nvSpPr>
        <p:spPr>
          <a:xfrm>
            <a:off x="6604412" y="1673951"/>
            <a:ext cx="6096000" cy="15358050"/>
          </a:xfrm>
          <a:prstGeom prst="rect">
            <a:avLst/>
          </a:prstGeom>
          <a:ln>
            <a:solidFill>
              <a:schemeClr val="tx1"/>
            </a:solidFill>
          </a:ln>
        </p:spPr>
        <p:txBody>
          <a:bodyPr>
            <a:spAutoFit/>
          </a:bodyPr>
          <a:lstStyle/>
          <a:p>
            <a:r>
              <a:rPr lang="en-US" sz="800"/>
              <a:t>// Generated from MyParser.g4 by ANTLR 4.5.1</a:t>
            </a:r>
          </a:p>
          <a:p>
            <a:r>
              <a:rPr lang="en-US" sz="800"/>
              <a:t>import org.antlr.v4.runtime.atn.*;</a:t>
            </a:r>
          </a:p>
          <a:p>
            <a:r>
              <a:rPr lang="en-US" sz="800"/>
              <a:t>import org.antlr.v4.runtime.dfa.DFA;</a:t>
            </a:r>
          </a:p>
          <a:p>
            <a:r>
              <a:rPr lang="en-US" sz="800"/>
              <a:t>import org.antlr.v4.runtime.*;</a:t>
            </a:r>
          </a:p>
          <a:p>
            <a:r>
              <a:rPr lang="en-US" sz="800"/>
              <a:t>import org.antlr.v4.runtime.misc.*;</a:t>
            </a:r>
          </a:p>
          <a:p>
            <a:r>
              <a:rPr lang="en-US" sz="800"/>
              <a:t>import org.antlr.v4.runtime.tree.*;</a:t>
            </a:r>
          </a:p>
          <a:p>
            <a:r>
              <a:rPr lang="en-US" sz="800"/>
              <a:t>import java.util.List;</a:t>
            </a:r>
          </a:p>
          <a:p>
            <a:r>
              <a:rPr lang="en-US" sz="800"/>
              <a:t>import java.util.Iterator;</a:t>
            </a:r>
          </a:p>
          <a:p>
            <a:r>
              <a:rPr lang="en-US" sz="800"/>
              <a:t>import java.util.ArrayList;</a:t>
            </a:r>
          </a:p>
          <a:p>
            <a:endParaRPr lang="en-US" sz="800"/>
          </a:p>
          <a:p>
            <a:r>
              <a:rPr lang="en-US" sz="800"/>
              <a:t>@SuppressWarnings({"all", "warnings", "unchecked", "unused", "cast"})</a:t>
            </a:r>
          </a:p>
          <a:p>
            <a:r>
              <a:rPr lang="en-US" sz="800"/>
              <a:t>public class MyParser extends Parser {</a:t>
            </a:r>
          </a:p>
          <a:p>
            <a:r>
              <a:rPr lang="en-US" sz="800"/>
              <a:t>	static { RuntimeMetaData.checkVersion("4.5.1", RuntimeMetaData.VERSION); }</a:t>
            </a:r>
          </a:p>
          <a:p>
            <a:endParaRPr lang="en-US" sz="800"/>
          </a:p>
          <a:p>
            <a:r>
              <a:rPr lang="en-US" sz="800"/>
              <a:t>	protected static final DFA[] _decisionToDFA;</a:t>
            </a:r>
          </a:p>
          <a:p>
            <a:r>
              <a:rPr lang="en-US" sz="800"/>
              <a:t>	protected static final PredictionContextCache _sharedContextCache =</a:t>
            </a:r>
          </a:p>
          <a:p>
            <a:r>
              <a:rPr lang="en-US" sz="800"/>
              <a:t>		new PredictionContextCache();</a:t>
            </a:r>
          </a:p>
          <a:p>
            <a:r>
              <a:rPr lang="en-US" sz="800"/>
              <a:t>	public static final int</a:t>
            </a:r>
          </a:p>
          <a:p>
            <a:r>
              <a:rPr lang="en-US" sz="800"/>
              <a:t>		GREETING=1, ID=2, WS=3;</a:t>
            </a:r>
          </a:p>
          <a:p>
            <a:r>
              <a:rPr lang="en-US" sz="800"/>
              <a:t>	public static final int</a:t>
            </a:r>
          </a:p>
          <a:p>
            <a:r>
              <a:rPr lang="en-US" sz="800"/>
              <a:t>		RULE_message = 0;</a:t>
            </a:r>
          </a:p>
          <a:p>
            <a:r>
              <a:rPr lang="en-US" sz="800"/>
              <a:t>	public static final String[] ruleNames = {</a:t>
            </a:r>
          </a:p>
          <a:p>
            <a:r>
              <a:rPr lang="en-US" sz="800"/>
              <a:t>		"message"</a:t>
            </a:r>
          </a:p>
          <a:p>
            <a:r>
              <a:rPr lang="en-US" sz="800"/>
              <a:t>	};</a:t>
            </a:r>
          </a:p>
          <a:p>
            <a:endParaRPr lang="en-US" sz="800"/>
          </a:p>
          <a:p>
            <a:r>
              <a:rPr lang="en-US" sz="800"/>
              <a:t>	private static final String[] _LITERAL_NAMES = {</a:t>
            </a:r>
          </a:p>
          <a:p>
            <a:r>
              <a:rPr lang="en-US" sz="800"/>
              <a:t>	};</a:t>
            </a:r>
          </a:p>
          <a:p>
            <a:r>
              <a:rPr lang="en-US" sz="800"/>
              <a:t>	private static final String[] _SYMBOLIC_NAMES = {</a:t>
            </a:r>
          </a:p>
          <a:p>
            <a:r>
              <a:rPr lang="en-US" sz="800"/>
              <a:t>		null, "GREETING", "ID", "WS"</a:t>
            </a:r>
          </a:p>
          <a:p>
            <a:r>
              <a:rPr lang="en-US" sz="800"/>
              <a:t>	};</a:t>
            </a:r>
          </a:p>
          <a:p>
            <a:r>
              <a:rPr lang="en-US" sz="800"/>
              <a:t>	public static final Vocabulary VOCABULARY = new VocabularyImpl(_LITERAL_NAMES, _SYMBOLIC_NAMES);</a:t>
            </a:r>
          </a:p>
          <a:p>
            <a:endParaRPr lang="en-US" sz="800"/>
          </a:p>
          <a:p>
            <a:r>
              <a:rPr lang="en-US" sz="800"/>
              <a:t>	/**</a:t>
            </a:r>
          </a:p>
          <a:p>
            <a:r>
              <a:rPr lang="en-US" sz="800"/>
              <a:t>	 * @deprecated Use {@link #VOCABULARY} instead.</a:t>
            </a:r>
          </a:p>
          <a:p>
            <a:r>
              <a:rPr lang="en-US" sz="800"/>
              <a:t>	 */</a:t>
            </a:r>
          </a:p>
          <a:p>
            <a:r>
              <a:rPr lang="en-US" sz="800"/>
              <a:t>	@Deprecated</a:t>
            </a:r>
          </a:p>
          <a:p>
            <a:r>
              <a:rPr lang="en-US" sz="800"/>
              <a:t>	public static final String[] tokenNames;</a:t>
            </a:r>
          </a:p>
          <a:p>
            <a:r>
              <a:rPr lang="en-US" sz="800"/>
              <a:t>	static {</a:t>
            </a:r>
          </a:p>
          <a:p>
            <a:r>
              <a:rPr lang="en-US" sz="800"/>
              <a:t>		tokenNames = new String[_SYMBOLIC_NAMES.length];</a:t>
            </a:r>
          </a:p>
          <a:p>
            <a:r>
              <a:rPr lang="en-US" sz="800"/>
              <a:t>		for (int i = 0; i &lt; tokenNames.length; i++) {</a:t>
            </a:r>
          </a:p>
          <a:p>
            <a:r>
              <a:rPr lang="en-US" sz="800"/>
              <a:t>			tokenNames[i] = VOCABULARY.getLiteralName(i);</a:t>
            </a:r>
          </a:p>
          <a:p>
            <a:r>
              <a:rPr lang="en-US" sz="800"/>
              <a:t>			if (tokenNames[i] == null) {</a:t>
            </a:r>
          </a:p>
          <a:p>
            <a:r>
              <a:rPr lang="en-US" sz="800"/>
              <a:t>				tokenNames[i] = VOCABULARY.getSymbolicName(i);</a:t>
            </a:r>
          </a:p>
          <a:p>
            <a:r>
              <a:rPr lang="en-US" sz="800"/>
              <a:t>			}</a:t>
            </a:r>
          </a:p>
          <a:p>
            <a:endParaRPr lang="en-US" sz="800"/>
          </a:p>
          <a:p>
            <a:r>
              <a:rPr lang="en-US" sz="800"/>
              <a:t>			if (tokenNames[i] == null) {</a:t>
            </a:r>
          </a:p>
          <a:p>
            <a:r>
              <a:rPr lang="en-US" sz="800"/>
              <a:t>				tokenNames[i] = "&lt;INVALID&gt;";</a:t>
            </a:r>
          </a:p>
          <a:p>
            <a:r>
              <a:rPr lang="en-US" sz="800"/>
              <a:t>			}</a:t>
            </a:r>
          </a:p>
          <a:p>
            <a:r>
              <a:rPr lang="en-US" sz="800"/>
              <a:t>		}</a:t>
            </a:r>
          </a:p>
          <a:p>
            <a:r>
              <a:rPr lang="en-US" sz="800"/>
              <a:t>	}</a:t>
            </a:r>
          </a:p>
          <a:p>
            <a:endParaRPr lang="en-US" sz="800"/>
          </a:p>
          <a:p>
            <a:r>
              <a:rPr lang="en-US" sz="800"/>
              <a:t>	@Override</a:t>
            </a:r>
          </a:p>
          <a:p>
            <a:r>
              <a:rPr lang="en-US" sz="800"/>
              <a:t>	@Deprecated</a:t>
            </a:r>
          </a:p>
          <a:p>
            <a:r>
              <a:rPr lang="en-US" sz="800"/>
              <a:t>	public String[] getTokenNames() {</a:t>
            </a:r>
          </a:p>
          <a:p>
            <a:r>
              <a:rPr lang="en-US" sz="800"/>
              <a:t>		return tokenNames;</a:t>
            </a:r>
          </a:p>
          <a:p>
            <a:r>
              <a:rPr lang="en-US" sz="800"/>
              <a:t>	}</a:t>
            </a:r>
          </a:p>
          <a:p>
            <a:endParaRPr lang="en-US" sz="800"/>
          </a:p>
          <a:p>
            <a:r>
              <a:rPr lang="en-US" sz="800"/>
              <a:t>	@Override</a:t>
            </a:r>
          </a:p>
          <a:p>
            <a:endParaRPr lang="en-US" sz="800"/>
          </a:p>
          <a:p>
            <a:r>
              <a:rPr lang="en-US" sz="800"/>
              <a:t>	public Vocabulary getVocabulary() {</a:t>
            </a:r>
          </a:p>
          <a:p>
            <a:r>
              <a:rPr lang="en-US" sz="800"/>
              <a:t>		return VOCABULARY;</a:t>
            </a:r>
          </a:p>
          <a:p>
            <a:r>
              <a:rPr lang="en-US" sz="800"/>
              <a:t>	}</a:t>
            </a:r>
          </a:p>
          <a:p>
            <a:endParaRPr lang="en-US" sz="800"/>
          </a:p>
          <a:p>
            <a:r>
              <a:rPr lang="en-US" sz="800"/>
              <a:t>	@Override</a:t>
            </a:r>
          </a:p>
          <a:p>
            <a:r>
              <a:rPr lang="en-US" sz="800"/>
              <a:t>	public String getGrammarFileName() { return "MyParser.g4"; }</a:t>
            </a:r>
          </a:p>
          <a:p>
            <a:endParaRPr lang="en-US" sz="800"/>
          </a:p>
          <a:p>
            <a:r>
              <a:rPr lang="en-US" sz="800"/>
              <a:t>	@Override</a:t>
            </a:r>
          </a:p>
          <a:p>
            <a:r>
              <a:rPr lang="en-US" sz="800"/>
              <a:t>	public String[] getRuleNames() { return ruleNames; }</a:t>
            </a:r>
          </a:p>
          <a:p>
            <a:endParaRPr lang="en-US" sz="800"/>
          </a:p>
          <a:p>
            <a:r>
              <a:rPr lang="en-US" sz="800"/>
              <a:t>	@Override</a:t>
            </a:r>
          </a:p>
          <a:p>
            <a:r>
              <a:rPr lang="en-US" sz="800"/>
              <a:t>	public String getSerializedATN() { return _serializedATN; }</a:t>
            </a:r>
          </a:p>
          <a:p>
            <a:endParaRPr lang="en-US" sz="800"/>
          </a:p>
          <a:p>
            <a:r>
              <a:rPr lang="en-US" sz="800"/>
              <a:t>	@Override</a:t>
            </a:r>
          </a:p>
          <a:p>
            <a:r>
              <a:rPr lang="en-US" sz="800"/>
              <a:t>	public ATN getATN() { return _ATN; }</a:t>
            </a:r>
          </a:p>
          <a:p>
            <a:endParaRPr lang="en-US" sz="800"/>
          </a:p>
          <a:p>
            <a:r>
              <a:rPr lang="en-US" sz="800"/>
              <a:t>	public MyParser(TokenStream input) {</a:t>
            </a:r>
          </a:p>
          <a:p>
            <a:r>
              <a:rPr lang="en-US" sz="800"/>
              <a:t>		super(input);</a:t>
            </a:r>
          </a:p>
          <a:p>
            <a:r>
              <a:rPr lang="en-US" sz="800"/>
              <a:t>		_interp = new ParserATNSimulator(this,_ATN,_decisionToDFA,_sharedContextCache);</a:t>
            </a:r>
          </a:p>
          <a:p>
            <a:r>
              <a:rPr lang="en-US" sz="800"/>
              <a:t>	}</a:t>
            </a:r>
          </a:p>
          <a:p>
            <a:r>
              <a:rPr lang="en-US" sz="800"/>
              <a:t>	public static class MessageContext extends ParserRuleContext {</a:t>
            </a:r>
          </a:p>
          <a:p>
            <a:r>
              <a:rPr lang="en-US" sz="800"/>
              <a:t>		public TerminalNode GREETING() { return getToken(MyParser.GREETING, 0); }</a:t>
            </a:r>
          </a:p>
          <a:p>
            <a:r>
              <a:rPr lang="en-US" sz="800"/>
              <a:t>		public TerminalNode ID() { return getToken(MyParser.ID, 0); }</a:t>
            </a:r>
          </a:p>
          <a:p>
            <a:r>
              <a:rPr lang="en-US" sz="800"/>
              <a:t>		public MessageContext(ParserRuleContext parent, int invokingState) {</a:t>
            </a:r>
          </a:p>
          <a:p>
            <a:r>
              <a:rPr lang="en-US" sz="800"/>
              <a:t>			super(parent, invokingState);</a:t>
            </a:r>
          </a:p>
          <a:p>
            <a:r>
              <a:rPr lang="en-US" sz="800"/>
              <a:t>		}</a:t>
            </a:r>
          </a:p>
          <a:p>
            <a:r>
              <a:rPr lang="en-US" sz="800"/>
              <a:t>		@Override public int getRuleIndex() { return RULE_message; }</a:t>
            </a:r>
          </a:p>
          <a:p>
            <a:r>
              <a:rPr lang="en-US" sz="800"/>
              <a:t>	}</a:t>
            </a:r>
          </a:p>
          <a:p>
            <a:endParaRPr lang="en-US" sz="800"/>
          </a:p>
          <a:p>
            <a:r>
              <a:rPr lang="en-US" sz="800"/>
              <a:t>	public final MessageContext message() throws RecognitionException {</a:t>
            </a:r>
          </a:p>
          <a:p>
            <a:r>
              <a:rPr lang="en-US" sz="800"/>
              <a:t>		MessageContext _localctx = new MessageContext(_ctx, getState());</a:t>
            </a:r>
          </a:p>
          <a:p>
            <a:r>
              <a:rPr lang="en-US" sz="800"/>
              <a:t>		enterRule(_localctx, 0, RULE_message);</a:t>
            </a:r>
          </a:p>
          <a:p>
            <a:r>
              <a:rPr lang="en-US" sz="800"/>
              <a:t>		try {</a:t>
            </a:r>
          </a:p>
          <a:p>
            <a:r>
              <a:rPr lang="en-US" sz="800"/>
              <a:t>			enterOuterAlt(_localctx, 1);</a:t>
            </a:r>
          </a:p>
          <a:p>
            <a:r>
              <a:rPr lang="en-US" sz="800"/>
              <a:t>			{</a:t>
            </a:r>
          </a:p>
          <a:p>
            <a:r>
              <a:rPr lang="en-US" sz="800"/>
              <a:t>			setState(2);</a:t>
            </a:r>
          </a:p>
          <a:p>
            <a:r>
              <a:rPr lang="en-US" sz="800"/>
              <a:t>			match(GREETING);</a:t>
            </a:r>
          </a:p>
          <a:p>
            <a:r>
              <a:rPr lang="en-US" sz="800"/>
              <a:t>			setState(3);</a:t>
            </a:r>
          </a:p>
          <a:p>
            <a:r>
              <a:rPr lang="en-US" sz="800"/>
              <a:t>			match(ID);</a:t>
            </a:r>
          </a:p>
          <a:p>
            <a:r>
              <a:rPr lang="en-US" sz="800"/>
              <a:t>			}</a:t>
            </a:r>
          </a:p>
          <a:p>
            <a:r>
              <a:rPr lang="en-US" sz="800"/>
              <a:t>		}</a:t>
            </a:r>
          </a:p>
          <a:p>
            <a:r>
              <a:rPr lang="en-US" sz="800"/>
              <a:t>		catch (RecognitionException re) {</a:t>
            </a:r>
          </a:p>
          <a:p>
            <a:r>
              <a:rPr lang="en-US" sz="800"/>
              <a:t>			_localctx.exception = re;</a:t>
            </a:r>
          </a:p>
          <a:p>
            <a:r>
              <a:rPr lang="en-US" sz="800"/>
              <a:t>			_errHandler.reportError(this, re);</a:t>
            </a:r>
          </a:p>
          <a:p>
            <a:r>
              <a:rPr lang="en-US" sz="800"/>
              <a:t>			_errHandler.recover(this, re);</a:t>
            </a:r>
          </a:p>
          <a:p>
            <a:r>
              <a:rPr lang="en-US" sz="800"/>
              <a:t>		}</a:t>
            </a:r>
          </a:p>
          <a:p>
            <a:r>
              <a:rPr lang="en-US" sz="800"/>
              <a:t>		finally {</a:t>
            </a:r>
          </a:p>
          <a:p>
            <a:r>
              <a:rPr lang="en-US" sz="800"/>
              <a:t>			exitRule();</a:t>
            </a:r>
          </a:p>
          <a:p>
            <a:r>
              <a:rPr lang="en-US" sz="800"/>
              <a:t>		}</a:t>
            </a:r>
          </a:p>
          <a:p>
            <a:r>
              <a:rPr lang="en-US" sz="800"/>
              <a:t>		return _localctx;</a:t>
            </a:r>
          </a:p>
          <a:p>
            <a:r>
              <a:rPr lang="en-US" sz="800"/>
              <a:t>	}</a:t>
            </a:r>
          </a:p>
          <a:p>
            <a:endParaRPr lang="en-US" sz="800"/>
          </a:p>
          <a:p>
            <a:r>
              <a:rPr lang="en-US" sz="800"/>
              <a:t>	public static final String _serializedATN =</a:t>
            </a:r>
          </a:p>
          <a:p>
            <a:r>
              <a:rPr lang="en-US" sz="800"/>
              <a:t>		"\3\u0430\ud6d1\u8206\uad2d\u4417\uaef1\u8d80\uaadd\3\5\b\4\2\t\2\3\2\3"+</a:t>
            </a:r>
          </a:p>
          <a:p>
            <a:r>
              <a:rPr lang="en-US" sz="800"/>
              <a:t>		"\2\3\2\3\2\2\2\3\2\2\2\6\2\4\3\2\2\2\4\5\7\3\2\2\5\6\7\4\2\2\6\3\3\2\2"+</a:t>
            </a:r>
          </a:p>
          <a:p>
            <a:r>
              <a:rPr lang="en-US" sz="800"/>
              <a:t>		"\2\2";</a:t>
            </a:r>
          </a:p>
          <a:p>
            <a:r>
              <a:rPr lang="en-US" sz="800"/>
              <a:t>	public static final ATN _ATN =</a:t>
            </a:r>
          </a:p>
          <a:p>
            <a:r>
              <a:rPr lang="en-US" sz="800"/>
              <a:t>		new ATNDeserializer().deserialize(_serializedATN.toCharArray());</a:t>
            </a:r>
          </a:p>
          <a:p>
            <a:r>
              <a:rPr lang="en-US" sz="800"/>
              <a:t>	static {</a:t>
            </a:r>
          </a:p>
          <a:p>
            <a:r>
              <a:rPr lang="en-US" sz="800"/>
              <a:t>		_decisionToDFA = new DFA[_ATN.getNumberOfDecisions()];</a:t>
            </a:r>
          </a:p>
          <a:p>
            <a:r>
              <a:rPr lang="en-US" sz="800"/>
              <a:t>		for (int i = 0; i &lt; _ATN.getNumberOfDecisions(); i++) {</a:t>
            </a:r>
          </a:p>
          <a:p>
            <a:r>
              <a:rPr lang="en-US" sz="800"/>
              <a:t>			_decisionToDFA[i] = new DFA(_ATN.getDecisionState(i), i);</a:t>
            </a:r>
          </a:p>
          <a:p>
            <a:r>
              <a:rPr lang="en-US" sz="800"/>
              <a:t>		}</a:t>
            </a:r>
          </a:p>
          <a:p>
            <a:r>
              <a:rPr lang="en-US" sz="800"/>
              <a:t>	}</a:t>
            </a:r>
          </a:p>
          <a:p>
            <a:r>
              <a:rPr lang="en-US" sz="800"/>
              <a:t>}</a:t>
            </a:r>
          </a:p>
        </p:txBody>
      </p:sp>
      <p:sp>
        <p:nvSpPr>
          <p:cNvPr id="8" name="TextBox 7">
            <a:extLst>
              <a:ext uri="{FF2B5EF4-FFF2-40B4-BE49-F238E27FC236}">
                <a16:creationId xmlns:a16="http://schemas.microsoft.com/office/drawing/2014/main" id="{1DB8AF83-3F4E-4B1C-928A-2071810D5EB0}"/>
              </a:ext>
            </a:extLst>
          </p:cNvPr>
          <p:cNvSpPr txBox="1"/>
          <p:nvPr/>
        </p:nvSpPr>
        <p:spPr>
          <a:xfrm>
            <a:off x="8404994" y="1304619"/>
            <a:ext cx="1478995" cy="369332"/>
          </a:xfrm>
          <a:prstGeom prst="rect">
            <a:avLst/>
          </a:prstGeom>
          <a:noFill/>
        </p:spPr>
        <p:txBody>
          <a:bodyPr wrap="none" rtlCol="0">
            <a:spAutoFit/>
          </a:bodyPr>
          <a:lstStyle/>
          <a:p>
            <a:r>
              <a:rPr lang="en-US"/>
              <a:t>MyParser.java</a:t>
            </a:r>
          </a:p>
        </p:txBody>
      </p:sp>
    </p:spTree>
    <p:extLst>
      <p:ext uri="{BB962C8B-B14F-4D97-AF65-F5344CB8AC3E}">
        <p14:creationId xmlns:p14="http://schemas.microsoft.com/office/powerpoint/2010/main" val="55614081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AE8A-D2CD-49FF-8090-2E03241FA923}"/>
              </a:ext>
            </a:extLst>
          </p:cNvPr>
          <p:cNvSpPr>
            <a:spLocks noGrp="1"/>
          </p:cNvSpPr>
          <p:nvPr>
            <p:ph type="title"/>
          </p:nvPr>
        </p:nvSpPr>
        <p:spPr/>
        <p:txBody>
          <a:bodyPr/>
          <a:lstStyle/>
          <a:p>
            <a:r>
              <a:rPr lang="en-US"/>
              <a:t>What is a DFDL processor?</a:t>
            </a:r>
          </a:p>
        </p:txBody>
      </p:sp>
      <p:sp>
        <p:nvSpPr>
          <p:cNvPr id="3" name="Content Placeholder 2">
            <a:extLst>
              <a:ext uri="{FF2B5EF4-FFF2-40B4-BE49-F238E27FC236}">
                <a16:creationId xmlns:a16="http://schemas.microsoft.com/office/drawing/2014/main" id="{F92F979B-043E-40FA-973B-B134C9B1B339}"/>
              </a:ext>
            </a:extLst>
          </p:cNvPr>
          <p:cNvSpPr>
            <a:spLocks noGrp="1"/>
          </p:cNvSpPr>
          <p:nvPr>
            <p:ph idx="1"/>
          </p:nvPr>
        </p:nvSpPr>
        <p:spPr>
          <a:xfrm>
            <a:off x="616449" y="1371602"/>
            <a:ext cx="11236720" cy="612182"/>
          </a:xfrm>
        </p:spPr>
        <p:txBody>
          <a:bodyPr/>
          <a:lstStyle/>
          <a:p>
            <a:r>
              <a:rPr lang="en-US"/>
              <a:t>A DFDL processor, such as Daffodil, is a data-driven parser.</a:t>
            </a:r>
          </a:p>
        </p:txBody>
      </p:sp>
      <p:sp>
        <p:nvSpPr>
          <p:cNvPr id="4" name="Footer Placeholder 3">
            <a:extLst>
              <a:ext uri="{FF2B5EF4-FFF2-40B4-BE49-F238E27FC236}">
                <a16:creationId xmlns:a16="http://schemas.microsoft.com/office/drawing/2014/main" id="{ED187F49-5B52-4446-90C0-6FCDEA07487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5EB363A4-D678-4113-A3D4-E7CBE8B7FA38}"/>
              </a:ext>
            </a:extLst>
          </p:cNvPr>
          <p:cNvSpPr/>
          <p:nvPr/>
        </p:nvSpPr>
        <p:spPr>
          <a:xfrm>
            <a:off x="1569634" y="3960887"/>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DFDL processor</a:t>
            </a:r>
          </a:p>
          <a:p>
            <a:pPr algn="ctr"/>
            <a:r>
              <a:rPr lang="en-US" sz="2000" b="1">
                <a:solidFill>
                  <a:schemeClr val="bg1"/>
                </a:solidFill>
              </a:rPr>
              <a:t>(e.g. Daffodil)</a:t>
            </a:r>
            <a:endParaRPr lang="en-US" sz="2000" b="1" dirty="0">
              <a:solidFill>
                <a:schemeClr val="bg1"/>
              </a:solidFill>
            </a:endParaRPr>
          </a:p>
        </p:txBody>
      </p:sp>
      <p:sp>
        <p:nvSpPr>
          <p:cNvPr id="10" name="Folded Corner 11">
            <a:extLst>
              <a:ext uri="{FF2B5EF4-FFF2-40B4-BE49-F238E27FC236}">
                <a16:creationId xmlns:a16="http://schemas.microsoft.com/office/drawing/2014/main" id="{EA93D466-0D02-4438-A066-8A989CA5551C}"/>
              </a:ext>
            </a:extLst>
          </p:cNvPr>
          <p:cNvSpPr/>
          <p:nvPr/>
        </p:nvSpPr>
        <p:spPr>
          <a:xfrm>
            <a:off x="1569634" y="2239373"/>
            <a:ext cx="2240053" cy="103176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a:t>
            </a:r>
            <a:r>
              <a:rPr lang="en-US">
                <a:solidFill>
                  <a:schemeClr val="tx1"/>
                </a:solidFill>
              </a:rPr>
              <a:t>of the input file</a:t>
            </a:r>
            <a:endParaRPr lang="en-US" dirty="0">
              <a:solidFill>
                <a:schemeClr val="tx1"/>
              </a:solidFill>
            </a:endParaRPr>
          </a:p>
        </p:txBody>
      </p:sp>
      <p:sp>
        <p:nvSpPr>
          <p:cNvPr id="11" name="Down Arrow 12">
            <a:extLst>
              <a:ext uri="{FF2B5EF4-FFF2-40B4-BE49-F238E27FC236}">
                <a16:creationId xmlns:a16="http://schemas.microsoft.com/office/drawing/2014/main" id="{BE0622E3-449E-4C25-B218-1786EBA9D4BB}"/>
              </a:ext>
            </a:extLst>
          </p:cNvPr>
          <p:cNvSpPr/>
          <p:nvPr/>
        </p:nvSpPr>
        <p:spPr>
          <a:xfrm>
            <a:off x="2374069" y="3286323"/>
            <a:ext cx="793376" cy="6360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3733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AE8A-D2CD-49FF-8090-2E03241FA923}"/>
              </a:ext>
            </a:extLst>
          </p:cNvPr>
          <p:cNvSpPr>
            <a:spLocks noGrp="1"/>
          </p:cNvSpPr>
          <p:nvPr>
            <p:ph type="title"/>
          </p:nvPr>
        </p:nvSpPr>
        <p:spPr/>
        <p:txBody>
          <a:bodyPr/>
          <a:lstStyle/>
          <a:p>
            <a:r>
              <a:rPr lang="en-US"/>
              <a:t>Here’s what a “DFDL schema” looks like</a:t>
            </a:r>
          </a:p>
        </p:txBody>
      </p:sp>
      <p:sp>
        <p:nvSpPr>
          <p:cNvPr id="4" name="Footer Placeholder 3">
            <a:extLst>
              <a:ext uri="{FF2B5EF4-FFF2-40B4-BE49-F238E27FC236}">
                <a16:creationId xmlns:a16="http://schemas.microsoft.com/office/drawing/2014/main" id="{ED187F49-5B52-4446-90C0-6FCDEA07487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5EB363A4-D678-4113-A3D4-E7CBE8B7FA38}"/>
              </a:ext>
            </a:extLst>
          </p:cNvPr>
          <p:cNvSpPr/>
          <p:nvPr/>
        </p:nvSpPr>
        <p:spPr>
          <a:xfrm>
            <a:off x="949701" y="3813721"/>
            <a:ext cx="2351203" cy="1102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DFDL processor</a:t>
            </a:r>
          </a:p>
          <a:p>
            <a:pPr algn="ctr"/>
            <a:r>
              <a:rPr lang="en-US" sz="2000" b="1">
                <a:solidFill>
                  <a:schemeClr val="bg1"/>
                </a:solidFill>
              </a:rPr>
              <a:t>(e.g. Daffodil)</a:t>
            </a:r>
            <a:endParaRPr lang="en-US" sz="2000" b="1" dirty="0">
              <a:solidFill>
                <a:schemeClr val="bg1"/>
              </a:solidFill>
            </a:endParaRPr>
          </a:p>
        </p:txBody>
      </p:sp>
      <p:sp>
        <p:nvSpPr>
          <p:cNvPr id="10" name="Folded Corner 11">
            <a:extLst>
              <a:ext uri="{FF2B5EF4-FFF2-40B4-BE49-F238E27FC236}">
                <a16:creationId xmlns:a16="http://schemas.microsoft.com/office/drawing/2014/main" id="{EA93D466-0D02-4438-A066-8A989CA5551C}"/>
              </a:ext>
            </a:extLst>
          </p:cNvPr>
          <p:cNvSpPr/>
          <p:nvPr/>
        </p:nvSpPr>
        <p:spPr>
          <a:xfrm>
            <a:off x="949701" y="2092207"/>
            <a:ext cx="2240053" cy="103176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Description </a:t>
            </a:r>
            <a:r>
              <a:rPr lang="en-US">
                <a:solidFill>
                  <a:schemeClr val="tx1"/>
                </a:solidFill>
              </a:rPr>
              <a:t>of the input file</a:t>
            </a:r>
            <a:endParaRPr lang="en-US" dirty="0">
              <a:solidFill>
                <a:schemeClr val="tx1"/>
              </a:solidFill>
            </a:endParaRPr>
          </a:p>
        </p:txBody>
      </p:sp>
      <p:sp>
        <p:nvSpPr>
          <p:cNvPr id="11" name="Down Arrow 12">
            <a:extLst>
              <a:ext uri="{FF2B5EF4-FFF2-40B4-BE49-F238E27FC236}">
                <a16:creationId xmlns:a16="http://schemas.microsoft.com/office/drawing/2014/main" id="{BE0622E3-449E-4C25-B218-1786EBA9D4BB}"/>
              </a:ext>
            </a:extLst>
          </p:cNvPr>
          <p:cNvSpPr/>
          <p:nvPr/>
        </p:nvSpPr>
        <p:spPr>
          <a:xfrm>
            <a:off x="1754136" y="3139157"/>
            <a:ext cx="793376" cy="6360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BD7ED-93EC-442D-8E51-7C7C70F4BAC6}"/>
              </a:ext>
            </a:extLst>
          </p:cNvPr>
          <p:cNvSpPr/>
          <p:nvPr/>
        </p:nvSpPr>
        <p:spPr>
          <a:xfrm>
            <a:off x="4305127" y="1859340"/>
            <a:ext cx="7162485" cy="1569660"/>
          </a:xfrm>
          <a:prstGeom prst="rect">
            <a:avLst/>
          </a:prstGeom>
          <a:solidFill>
            <a:schemeClr val="bg1">
              <a:lumMod val="95000"/>
            </a:schemeClr>
          </a:solidFill>
          <a:ln>
            <a:solidFill>
              <a:schemeClr val="tx1"/>
            </a:solidFill>
          </a:ln>
        </p:spPr>
        <p:txBody>
          <a:bodyPr wrap="square">
            <a:spAutoFit/>
          </a:bodyPr>
          <a:lstStyle/>
          <a:p>
            <a:r>
              <a:rPr lang="en-US" sz="1200">
                <a:latin typeface="Courier New" panose="02070309020205020404" pitchFamily="49" charset="0"/>
                <a:cs typeface="Courier New" panose="02070309020205020404" pitchFamily="49" charset="0"/>
              </a:rPr>
              <a:t>&lt;xs:element name="input"&gt;</a:t>
            </a:r>
          </a:p>
          <a:p>
            <a:r>
              <a:rPr lang="en-US" sz="1200">
                <a:latin typeface="Courier New" panose="02070309020205020404" pitchFamily="49" charset="0"/>
                <a:cs typeface="Courier New" panose="02070309020205020404" pitchFamily="49" charset="0"/>
              </a:rPr>
              <a:t>      &lt;xs:complexType&gt;</a:t>
            </a:r>
          </a:p>
          <a:p>
            <a:r>
              <a:rPr lang="en-US" sz="1200">
                <a:latin typeface="Courier New" panose="02070309020205020404" pitchFamily="49" charset="0"/>
                <a:cs typeface="Courier New" panose="02070309020205020404" pitchFamily="49" charset="0"/>
              </a:rPr>
              <a:t>            &lt;xs:sequence dfdl:separator=":" dfdl:separatorPosition="infix"&gt;</a:t>
            </a:r>
          </a:p>
          <a:p>
            <a:r>
              <a:rPr lang="en-US" sz="1200">
                <a:latin typeface="Courier New" panose="02070309020205020404" pitchFamily="49" charset="0"/>
                <a:cs typeface="Courier New" panose="02070309020205020404" pitchFamily="49" charset="0"/>
              </a:rPr>
              <a:t>                  &lt;xs:element name="label" type="xs:string" /&gt;</a:t>
            </a:r>
          </a:p>
          <a:p>
            <a:r>
              <a:rPr lang="en-US" sz="1200">
                <a:latin typeface="Courier New" panose="02070309020205020404" pitchFamily="49" charset="0"/>
                <a:cs typeface="Courier New" panose="02070309020205020404" pitchFamily="49" charset="0"/>
              </a:rPr>
              <a:t>                  &lt;xs:element name="message" type="xs:string" /&gt;</a:t>
            </a:r>
          </a:p>
          <a:p>
            <a:r>
              <a:rPr lang="en-US" sz="1200">
                <a:latin typeface="Courier New" panose="02070309020205020404" pitchFamily="49" charset="0"/>
                <a:cs typeface="Courier New" panose="02070309020205020404" pitchFamily="49" charset="0"/>
              </a:rPr>
              <a:t>            &lt;/xs:sequence&gt;</a:t>
            </a:r>
          </a:p>
          <a:p>
            <a:r>
              <a:rPr lang="en-US" sz="1200">
                <a:latin typeface="Courier New" panose="02070309020205020404" pitchFamily="49" charset="0"/>
                <a:cs typeface="Courier New" panose="02070309020205020404" pitchFamily="49" charset="0"/>
              </a:rPr>
              <a:t>      &lt;/xs:complexType&gt;</a:t>
            </a:r>
          </a:p>
          <a:p>
            <a:r>
              <a:rPr lang="en-US" sz="1200">
                <a:latin typeface="Courier New" panose="02070309020205020404" pitchFamily="49" charset="0"/>
                <a:cs typeface="Courier New" panose="02070309020205020404" pitchFamily="49" charset="0"/>
              </a:rPr>
              <a:t>&lt;/xs:element&gt;</a:t>
            </a:r>
          </a:p>
        </p:txBody>
      </p:sp>
      <p:cxnSp>
        <p:nvCxnSpPr>
          <p:cNvPr id="14" name="Straight Connector 13">
            <a:extLst>
              <a:ext uri="{FF2B5EF4-FFF2-40B4-BE49-F238E27FC236}">
                <a16:creationId xmlns:a16="http://schemas.microsoft.com/office/drawing/2014/main" id="{E7613E2D-2349-4642-B110-4AA9A94E63A6}"/>
              </a:ext>
            </a:extLst>
          </p:cNvPr>
          <p:cNvCxnSpPr/>
          <p:nvPr/>
        </p:nvCxnSpPr>
        <p:spPr>
          <a:xfrm flipV="1">
            <a:off x="3189754" y="1859340"/>
            <a:ext cx="1115373" cy="2328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1FCEC-CB47-4749-A24D-C5E9A0794015}"/>
              </a:ext>
            </a:extLst>
          </p:cNvPr>
          <p:cNvCxnSpPr/>
          <p:nvPr/>
        </p:nvCxnSpPr>
        <p:spPr>
          <a:xfrm>
            <a:off x="3022169" y="3123970"/>
            <a:ext cx="1282958" cy="3050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C184202-8475-41B9-B934-17BBB4E97FDB}"/>
              </a:ext>
            </a:extLst>
          </p:cNvPr>
          <p:cNvSpPr txBox="1"/>
          <p:nvPr/>
        </p:nvSpPr>
        <p:spPr>
          <a:xfrm>
            <a:off x="6675110" y="3457196"/>
            <a:ext cx="1478290" cy="369332"/>
          </a:xfrm>
          <a:prstGeom prst="rect">
            <a:avLst/>
          </a:prstGeom>
          <a:noFill/>
        </p:spPr>
        <p:txBody>
          <a:bodyPr wrap="none" rtlCol="0">
            <a:spAutoFit/>
          </a:bodyPr>
          <a:lstStyle/>
          <a:p>
            <a:r>
              <a:rPr lang="en-US" b="1"/>
              <a:t>DFDL Schema</a:t>
            </a:r>
          </a:p>
        </p:txBody>
      </p:sp>
    </p:spTree>
    <p:extLst>
      <p:ext uri="{BB962C8B-B14F-4D97-AF65-F5344CB8AC3E}">
        <p14:creationId xmlns:p14="http://schemas.microsoft.com/office/powerpoint/2010/main" val="23262549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0B9-6E41-4480-98CE-C5EB125940CB}"/>
              </a:ext>
            </a:extLst>
          </p:cNvPr>
          <p:cNvSpPr>
            <a:spLocks noGrp="1"/>
          </p:cNvSpPr>
          <p:nvPr>
            <p:ph type="title"/>
          </p:nvPr>
        </p:nvSpPr>
        <p:spPr/>
        <p:txBody>
          <a:bodyPr/>
          <a:lstStyle/>
          <a:p>
            <a:r>
              <a:rPr lang="en-US"/>
              <a:t>After creating the DFDL schema, you can process input files</a:t>
            </a:r>
          </a:p>
        </p:txBody>
      </p:sp>
      <p:sp>
        <p:nvSpPr>
          <p:cNvPr id="5" name="Rectangle: Folded Corner 4">
            <a:extLst>
              <a:ext uri="{FF2B5EF4-FFF2-40B4-BE49-F238E27FC236}">
                <a16:creationId xmlns:a16="http://schemas.microsoft.com/office/drawing/2014/main" id="{86BFFE68-0DAF-48B7-86E4-27447C41F7F8}"/>
              </a:ext>
            </a:extLst>
          </p:cNvPr>
          <p:cNvSpPr/>
          <p:nvPr/>
        </p:nvSpPr>
        <p:spPr>
          <a:xfrm>
            <a:off x="1088366" y="1678999"/>
            <a:ext cx="2065764" cy="101252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Any binary</a:t>
            </a:r>
          </a:p>
          <a:p>
            <a:pPr algn="ctr"/>
            <a:r>
              <a:rPr lang="en-US" sz="2400" b="1">
                <a:solidFill>
                  <a:schemeClr val="tx1"/>
                </a:solidFill>
              </a:rPr>
              <a:t>file</a:t>
            </a:r>
          </a:p>
        </p:txBody>
      </p:sp>
      <p:sp>
        <p:nvSpPr>
          <p:cNvPr id="6" name="Rectangle 5">
            <a:extLst>
              <a:ext uri="{FF2B5EF4-FFF2-40B4-BE49-F238E27FC236}">
                <a16:creationId xmlns:a16="http://schemas.microsoft.com/office/drawing/2014/main" id="{A233A2C2-A948-4B09-9C9A-B465C0D36E0E}"/>
              </a:ext>
            </a:extLst>
          </p:cNvPr>
          <p:cNvSpPr/>
          <p:nvPr/>
        </p:nvSpPr>
        <p:spPr>
          <a:xfrm>
            <a:off x="4238591" y="2204634"/>
            <a:ext cx="2065764" cy="122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a:p>
            <a:pPr algn="ctr"/>
            <a:r>
              <a:rPr lang="en-US" sz="2400" b="1"/>
              <a:t>(e.g., Daffodil)</a:t>
            </a:r>
          </a:p>
        </p:txBody>
      </p:sp>
      <p:sp>
        <p:nvSpPr>
          <p:cNvPr id="7" name="Rectangle: Folded Corner 6">
            <a:extLst>
              <a:ext uri="{FF2B5EF4-FFF2-40B4-BE49-F238E27FC236}">
                <a16:creationId xmlns:a16="http://schemas.microsoft.com/office/drawing/2014/main" id="{7124770E-E8B1-4774-AE72-92C7EAC79827}"/>
              </a:ext>
            </a:extLst>
          </p:cNvPr>
          <p:cNvSpPr/>
          <p:nvPr/>
        </p:nvSpPr>
        <p:spPr>
          <a:xfrm>
            <a:off x="7411673" y="2204634"/>
            <a:ext cx="1518833" cy="122436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 or JSON</a:t>
            </a:r>
          </a:p>
        </p:txBody>
      </p:sp>
      <p:sp>
        <p:nvSpPr>
          <p:cNvPr id="8" name="Rectangle: Folded Corner 7">
            <a:extLst>
              <a:ext uri="{FF2B5EF4-FFF2-40B4-BE49-F238E27FC236}">
                <a16:creationId xmlns:a16="http://schemas.microsoft.com/office/drawing/2014/main" id="{4ABDD175-7C3E-45C6-B534-60E4BF139BEE}"/>
              </a:ext>
            </a:extLst>
          </p:cNvPr>
          <p:cNvSpPr/>
          <p:nvPr/>
        </p:nvSpPr>
        <p:spPr>
          <a:xfrm>
            <a:off x="1088366" y="3100860"/>
            <a:ext cx="2065764" cy="101252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Any text</a:t>
            </a:r>
          </a:p>
          <a:p>
            <a:pPr algn="ctr"/>
            <a:r>
              <a:rPr lang="en-US" sz="2400" b="1">
                <a:solidFill>
                  <a:schemeClr val="tx1"/>
                </a:solidFill>
              </a:rPr>
              <a:t>file</a:t>
            </a:r>
          </a:p>
        </p:txBody>
      </p:sp>
      <p:cxnSp>
        <p:nvCxnSpPr>
          <p:cNvPr id="9" name="Straight Arrow Connector 8">
            <a:extLst>
              <a:ext uri="{FF2B5EF4-FFF2-40B4-BE49-F238E27FC236}">
                <a16:creationId xmlns:a16="http://schemas.microsoft.com/office/drawing/2014/main" id="{09E40C28-0050-47E7-A7AE-1FE639F63BE0}"/>
              </a:ext>
            </a:extLst>
          </p:cNvPr>
          <p:cNvCxnSpPr>
            <a:stCxn id="5" idx="3"/>
          </p:cNvCxnSpPr>
          <p:nvPr/>
        </p:nvCxnSpPr>
        <p:spPr>
          <a:xfrm>
            <a:off x="3154130" y="2185263"/>
            <a:ext cx="1048298" cy="506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39382C-1CCF-4336-B7D3-06775817672A}"/>
              </a:ext>
            </a:extLst>
          </p:cNvPr>
          <p:cNvCxnSpPr>
            <a:stCxn id="8" idx="3"/>
          </p:cNvCxnSpPr>
          <p:nvPr/>
        </p:nvCxnSpPr>
        <p:spPr>
          <a:xfrm flipV="1">
            <a:off x="3154130" y="2985994"/>
            <a:ext cx="1048298" cy="621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1F4602E-C895-4436-ABBA-88CCF5D3E0DE}"/>
              </a:ext>
            </a:extLst>
          </p:cNvPr>
          <p:cNvCxnSpPr>
            <a:cxnSpLocks/>
            <a:stCxn id="6" idx="3"/>
            <a:endCxn id="7" idx="1"/>
          </p:cNvCxnSpPr>
          <p:nvPr/>
        </p:nvCxnSpPr>
        <p:spPr>
          <a:xfrm>
            <a:off x="6304355" y="2816817"/>
            <a:ext cx="11073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4163264B-1C0E-4800-BD64-0B7FB6431A4D}"/>
              </a:ext>
            </a:extLst>
          </p:cNvPr>
          <p:cNvSpPr/>
          <p:nvPr/>
        </p:nvSpPr>
        <p:spPr>
          <a:xfrm rot="16200000">
            <a:off x="4908991" y="3698804"/>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Folded Corner 14">
            <a:extLst>
              <a:ext uri="{FF2B5EF4-FFF2-40B4-BE49-F238E27FC236}">
                <a16:creationId xmlns:a16="http://schemas.microsoft.com/office/drawing/2014/main" id="{18832E9E-43AE-4CB6-A17E-8DD212D1663C}"/>
              </a:ext>
            </a:extLst>
          </p:cNvPr>
          <p:cNvSpPr/>
          <p:nvPr/>
        </p:nvSpPr>
        <p:spPr>
          <a:xfrm>
            <a:off x="4537677" y="4407869"/>
            <a:ext cx="1518833" cy="122436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Tree>
    <p:extLst>
      <p:ext uri="{BB962C8B-B14F-4D97-AF65-F5344CB8AC3E}">
        <p14:creationId xmlns:p14="http://schemas.microsoft.com/office/powerpoint/2010/main" val="364436676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162B-C95D-4FF8-B1EB-36BFA67D9826}"/>
              </a:ext>
            </a:extLst>
          </p:cNvPr>
          <p:cNvSpPr>
            <a:spLocks noGrp="1"/>
          </p:cNvSpPr>
          <p:nvPr>
            <p:ph type="title"/>
          </p:nvPr>
        </p:nvSpPr>
        <p:spPr/>
        <p:txBody>
          <a:bodyPr/>
          <a:lstStyle/>
          <a:p>
            <a:r>
              <a:rPr lang="en-US"/>
              <a:t>DFDL versus ANTLR</a:t>
            </a:r>
          </a:p>
        </p:txBody>
      </p:sp>
      <p:sp>
        <p:nvSpPr>
          <p:cNvPr id="3" name="Content Placeholder 2">
            <a:extLst>
              <a:ext uri="{FF2B5EF4-FFF2-40B4-BE49-F238E27FC236}">
                <a16:creationId xmlns:a16="http://schemas.microsoft.com/office/drawing/2014/main" id="{004F3159-7D64-4971-8DD3-16B1A727DDCF}"/>
              </a:ext>
            </a:extLst>
          </p:cNvPr>
          <p:cNvSpPr>
            <a:spLocks noGrp="1"/>
          </p:cNvSpPr>
          <p:nvPr>
            <p:ph idx="1"/>
          </p:nvPr>
        </p:nvSpPr>
        <p:spPr/>
        <p:txBody>
          <a:bodyPr/>
          <a:lstStyle/>
          <a:p>
            <a:pPr>
              <a:lnSpc>
                <a:spcPts val="3000"/>
              </a:lnSpc>
              <a:spcAft>
                <a:spcPts val="1200"/>
              </a:spcAft>
            </a:pPr>
            <a:r>
              <a:rPr lang="en-US"/>
              <a:t>A DFDL processor can parse any text or binary file. ANTLR is only for parsing text files.</a:t>
            </a:r>
          </a:p>
          <a:p>
            <a:pPr>
              <a:lnSpc>
                <a:spcPts val="3000"/>
              </a:lnSpc>
              <a:spcAft>
                <a:spcPts val="1200"/>
              </a:spcAft>
            </a:pPr>
            <a:r>
              <a:rPr lang="en-US"/>
              <a:t>The output of a DFDL processor is an XML or JSON representation of the input file. The output of ANTLR is code (Java code or Python code or … ).</a:t>
            </a:r>
          </a:p>
          <a:p>
            <a:pPr>
              <a:lnSpc>
                <a:spcPts val="3000"/>
              </a:lnSpc>
              <a:spcAft>
                <a:spcPts val="1200"/>
              </a:spcAft>
            </a:pPr>
            <a:r>
              <a:rPr lang="en-US"/>
              <a:t>A DFDL schema builds on top of the XML Schema language. The ANTLR lexer grammar and parser grammar is a proprietary language.</a:t>
            </a:r>
          </a:p>
          <a:p>
            <a:pPr>
              <a:lnSpc>
                <a:spcPts val="3000"/>
              </a:lnSpc>
              <a:spcAft>
                <a:spcPts val="1200"/>
              </a:spcAft>
            </a:pPr>
            <a:r>
              <a:rPr lang="en-US"/>
              <a:t>DFDL can parse and unparse. ANTLR can only parse.</a:t>
            </a:r>
          </a:p>
          <a:p>
            <a:pPr>
              <a:lnSpc>
                <a:spcPts val="3000"/>
              </a:lnSpc>
              <a:spcAft>
                <a:spcPts val="1200"/>
              </a:spcAft>
            </a:pPr>
            <a:r>
              <a:rPr lang="en-US"/>
              <a:t>DFDL was created and is being maintained by the Open Grid Forum standards organization. ANTLR was created and is being maintained by Professor Terence Parr.</a:t>
            </a:r>
          </a:p>
        </p:txBody>
      </p:sp>
    </p:spTree>
    <p:extLst>
      <p:ext uri="{BB962C8B-B14F-4D97-AF65-F5344CB8AC3E}">
        <p14:creationId xmlns:p14="http://schemas.microsoft.com/office/powerpoint/2010/main" val="386894646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6089-B63F-4F38-BA98-89EE924F576B}"/>
              </a:ext>
            </a:extLst>
          </p:cNvPr>
          <p:cNvSpPr>
            <a:spLocks noGrp="1"/>
          </p:cNvSpPr>
          <p:nvPr>
            <p:ph type="ctrTitle" sz="quarter"/>
          </p:nvPr>
        </p:nvSpPr>
        <p:spPr/>
        <p:txBody>
          <a:bodyPr/>
          <a:lstStyle/>
          <a:p>
            <a:r>
              <a:rPr lang="en-US"/>
              <a:t>How to create an element with a fixed value</a:t>
            </a:r>
            <a:br>
              <a:rPr lang="en-US"/>
            </a:br>
            <a:r>
              <a:rPr lang="en-US"/>
              <a:t>(without consuming any input)</a:t>
            </a:r>
          </a:p>
        </p:txBody>
      </p:sp>
      <p:sp>
        <p:nvSpPr>
          <p:cNvPr id="4" name="Footer Placeholder 3">
            <a:extLst>
              <a:ext uri="{FF2B5EF4-FFF2-40B4-BE49-F238E27FC236}">
                <a16:creationId xmlns:a16="http://schemas.microsoft.com/office/drawing/2014/main" id="{77B74C8D-4EFD-466C-B3D8-27F9F8DE0DA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3217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9B4F-455E-462C-A330-F8003BE15E0F}"/>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008641C2-F3AE-4B48-9457-6A292E8CA5B6}"/>
              </a:ext>
            </a:extLst>
          </p:cNvPr>
          <p:cNvSpPr>
            <a:spLocks noGrp="1"/>
          </p:cNvSpPr>
          <p:nvPr>
            <p:ph idx="1"/>
          </p:nvPr>
        </p:nvSpPr>
        <p:spPr/>
        <p:txBody>
          <a:bodyPr/>
          <a:lstStyle/>
          <a:p>
            <a:pPr marL="457200" indent="-457200">
              <a:buFont typeface="+mj-lt"/>
              <a:buAutoNum type="arabicPeriod"/>
            </a:pPr>
            <a:r>
              <a:rPr lang="en-US">
                <a:hlinkClick r:id="rId2" action="ppaction://hlinksldjump"/>
              </a:rPr>
              <a:t>Introduction</a:t>
            </a:r>
            <a:endParaRPr lang="en-US"/>
          </a:p>
          <a:p>
            <a:pPr marL="457200" indent="-457200">
              <a:buFont typeface="+mj-lt"/>
              <a:buAutoNum type="arabicPeriod"/>
            </a:pPr>
            <a:r>
              <a:rPr lang="en-US">
                <a:hlinkClick r:id="rId3" action="ppaction://hlinksldjump"/>
              </a:rPr>
              <a:t>IBM DFDL</a:t>
            </a:r>
            <a:endParaRPr lang="en-US"/>
          </a:p>
          <a:p>
            <a:pPr marL="457200" indent="-457200">
              <a:buFont typeface="+mj-lt"/>
              <a:buAutoNum type="arabicPeriod"/>
            </a:pPr>
            <a:r>
              <a:rPr lang="en-US">
                <a:hlinkClick r:id="rId4" action="ppaction://hlinksldjump"/>
              </a:rPr>
              <a:t>Some programming details</a:t>
            </a:r>
            <a:endParaRPr lang="en-US"/>
          </a:p>
          <a:p>
            <a:pPr marL="457200" indent="-457200">
              <a:buFont typeface="+mj-lt"/>
              <a:buAutoNum type="arabicPeriod"/>
            </a:pPr>
            <a:r>
              <a:rPr lang="en-US">
                <a:hlinkClick r:id="rId5" action="ppaction://hlinksldjump"/>
              </a:rPr>
              <a:t>Using DFDL to parse and unparse text files</a:t>
            </a:r>
            <a:endParaRPr lang="en-US"/>
          </a:p>
          <a:p>
            <a:pPr marL="457200" indent="-457200">
              <a:lnSpc>
                <a:spcPct val="100000"/>
              </a:lnSpc>
              <a:buFont typeface="+mj-lt"/>
              <a:buAutoNum type="arabicPeriod"/>
            </a:pPr>
            <a:r>
              <a:rPr lang="en-US">
                <a:hlinkClick r:id="rId6" action="ppaction://hlinksldjump"/>
              </a:rPr>
              <a:t>What DFDL properties does Daffodil not currently support?</a:t>
            </a:r>
            <a:endParaRPr lang="en-US"/>
          </a:p>
          <a:p>
            <a:pPr marL="457200" indent="-457200">
              <a:lnSpc>
                <a:spcPct val="100000"/>
              </a:lnSpc>
              <a:buFont typeface="+mj-lt"/>
              <a:buAutoNum type="arabicPeriod"/>
            </a:pPr>
            <a:r>
              <a:rPr lang="en-US">
                <a:hlinkClick r:id="rId7" action="ppaction://hlinksldjump"/>
              </a:rPr>
              <a:t>DFDL allows characters that are illegal in XML.</a:t>
            </a:r>
            <a:endParaRPr lang="en-US"/>
          </a:p>
          <a:p>
            <a:pPr marL="457200" indent="-457200">
              <a:lnSpc>
                <a:spcPct val="100000"/>
              </a:lnSpc>
              <a:buFont typeface="+mj-lt"/>
              <a:buAutoNum type="arabicPeriod"/>
            </a:pPr>
            <a:r>
              <a:rPr lang="en-US">
                <a:hlinkClick r:id="rId8" action="ppaction://hlinksldjump"/>
              </a:rPr>
              <a:t>Some file formats require 2 passes (2-pass parsing).</a:t>
            </a:r>
            <a:endParaRPr lang="en-US"/>
          </a:p>
          <a:p>
            <a:pPr marL="457200" indent="-457200">
              <a:lnSpc>
                <a:spcPct val="100000"/>
              </a:lnSpc>
              <a:buFont typeface="+mj-lt"/>
              <a:buAutoNum type="arabicPeriod"/>
            </a:pPr>
            <a:r>
              <a:rPr lang="en-US">
                <a:hlinkClick r:id="rId9" action="ppaction://hlinksldjump"/>
              </a:rPr>
              <a:t>Can DFDL be used to parse/unparse </a:t>
            </a:r>
            <a:r>
              <a:rPr lang="en-US" i="1">
                <a:hlinkClick r:id="rId9" action="ppaction://hlinksldjump"/>
              </a:rPr>
              <a:t>every</a:t>
            </a:r>
            <a:r>
              <a:rPr lang="en-US">
                <a:hlinkClick r:id="rId9" action="ppaction://hlinksldjump"/>
              </a:rPr>
              <a:t> data format?</a:t>
            </a:r>
            <a:r>
              <a:rPr lang="en-US"/>
              <a:t> </a:t>
            </a:r>
          </a:p>
          <a:p>
            <a:pPr marL="457200" indent="-457200">
              <a:lnSpc>
                <a:spcPct val="100000"/>
              </a:lnSpc>
              <a:buFont typeface="+mj-lt"/>
              <a:buAutoNum type="arabicPeriod"/>
            </a:pPr>
            <a:r>
              <a:rPr lang="en-US">
                <a:hlinkClick r:id="rId10" action="ppaction://hlinksldjump"/>
              </a:rPr>
              <a:t>Some data formats use a number to represent something, e.g., 0 represents red, 1 represents yellow, 2 represents green. To add value, replace the numeric value with a symbolic value (e.g., replace 1 in the input with yellow in the XML).</a:t>
            </a:r>
            <a:endParaRPr lang="en-US"/>
          </a:p>
        </p:txBody>
      </p:sp>
    </p:spTree>
    <p:extLst>
      <p:ext uri="{BB962C8B-B14F-4D97-AF65-F5344CB8AC3E}">
        <p14:creationId xmlns:p14="http://schemas.microsoft.com/office/powerpoint/2010/main" val="377834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2E7C-B660-411B-80BE-3244E9F3B3F4}"/>
              </a:ext>
            </a:extLst>
          </p:cNvPr>
          <p:cNvSpPr>
            <a:spLocks noGrp="1"/>
          </p:cNvSpPr>
          <p:nvPr>
            <p:ph type="title"/>
          </p:nvPr>
        </p:nvSpPr>
        <p:spPr/>
        <p:txBody>
          <a:bodyPr/>
          <a:lstStyle/>
          <a:p>
            <a:r>
              <a:rPr lang="en-US">
                <a:solidFill>
                  <a:schemeClr val="tx1"/>
                </a:solidFill>
              </a:rPr>
              <a:t>Many possible representations of the parsed data</a:t>
            </a:r>
            <a:endParaRPr lang="en-US"/>
          </a:p>
        </p:txBody>
      </p:sp>
      <p:sp>
        <p:nvSpPr>
          <p:cNvPr id="4" name="Footer Placeholder 3">
            <a:extLst>
              <a:ext uri="{FF2B5EF4-FFF2-40B4-BE49-F238E27FC236}">
                <a16:creationId xmlns:a16="http://schemas.microsoft.com/office/drawing/2014/main" id="{2D1E2844-DE81-4954-874B-7044132FC7E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Cloud 4">
            <a:extLst>
              <a:ext uri="{FF2B5EF4-FFF2-40B4-BE49-F238E27FC236}">
                <a16:creationId xmlns:a16="http://schemas.microsoft.com/office/drawing/2014/main" id="{119710E9-B311-4449-BE01-21BA624B945A}"/>
              </a:ext>
            </a:extLst>
          </p:cNvPr>
          <p:cNvSpPr/>
          <p:nvPr/>
        </p:nvSpPr>
        <p:spPr>
          <a:xfrm>
            <a:off x="3858400" y="1708968"/>
            <a:ext cx="2723215" cy="132749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Representation of the parsed data</a:t>
            </a:r>
          </a:p>
        </p:txBody>
      </p:sp>
      <p:cxnSp>
        <p:nvCxnSpPr>
          <p:cNvPr id="7" name="Straight Arrow Connector 6">
            <a:extLst>
              <a:ext uri="{FF2B5EF4-FFF2-40B4-BE49-F238E27FC236}">
                <a16:creationId xmlns:a16="http://schemas.microsoft.com/office/drawing/2014/main" id="{12DCA44E-C016-453E-801D-4B8B4184534F}"/>
              </a:ext>
            </a:extLst>
          </p:cNvPr>
          <p:cNvCxnSpPr>
            <a:cxnSpLocks/>
          </p:cNvCxnSpPr>
          <p:nvPr/>
        </p:nvCxnSpPr>
        <p:spPr>
          <a:xfrm flipH="1">
            <a:off x="1335238" y="2918889"/>
            <a:ext cx="2694321" cy="1637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EE13A7-0E69-4CC1-B1C8-C4BA04AFCA49}"/>
              </a:ext>
            </a:extLst>
          </p:cNvPr>
          <p:cNvSpPr txBox="1"/>
          <p:nvPr/>
        </p:nvSpPr>
        <p:spPr>
          <a:xfrm>
            <a:off x="564921" y="4601504"/>
            <a:ext cx="1635840" cy="646331"/>
          </a:xfrm>
          <a:prstGeom prst="rect">
            <a:avLst/>
          </a:prstGeom>
          <a:noFill/>
        </p:spPr>
        <p:txBody>
          <a:bodyPr wrap="square" rtlCol="0">
            <a:spAutoFit/>
          </a:bodyPr>
          <a:lstStyle/>
          <a:p>
            <a:r>
              <a:rPr lang="en-US"/>
              <a:t>XML - standard XML text string</a:t>
            </a:r>
          </a:p>
        </p:txBody>
      </p:sp>
      <p:cxnSp>
        <p:nvCxnSpPr>
          <p:cNvPr id="10" name="Straight Arrow Connector 9">
            <a:extLst>
              <a:ext uri="{FF2B5EF4-FFF2-40B4-BE49-F238E27FC236}">
                <a16:creationId xmlns:a16="http://schemas.microsoft.com/office/drawing/2014/main" id="{8B8C70C7-462B-4AD1-8384-4958166D247C}"/>
              </a:ext>
            </a:extLst>
          </p:cNvPr>
          <p:cNvCxnSpPr/>
          <p:nvPr/>
        </p:nvCxnSpPr>
        <p:spPr>
          <a:xfrm>
            <a:off x="5765369" y="3146156"/>
            <a:ext cx="2107770" cy="1410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A27D49C-C00B-469C-8919-E2D05A1B4696}"/>
              </a:ext>
            </a:extLst>
          </p:cNvPr>
          <p:cNvCxnSpPr/>
          <p:nvPr/>
        </p:nvCxnSpPr>
        <p:spPr>
          <a:xfrm>
            <a:off x="5220007" y="3142714"/>
            <a:ext cx="0" cy="1352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0D641F-224C-4041-ADF3-4EFBC7E92613}"/>
              </a:ext>
            </a:extLst>
          </p:cNvPr>
          <p:cNvSpPr txBox="1"/>
          <p:nvPr/>
        </p:nvSpPr>
        <p:spPr>
          <a:xfrm>
            <a:off x="2405051" y="4601504"/>
            <a:ext cx="1748496" cy="646331"/>
          </a:xfrm>
          <a:prstGeom prst="rect">
            <a:avLst/>
          </a:prstGeom>
          <a:noFill/>
        </p:spPr>
        <p:txBody>
          <a:bodyPr wrap="square" rtlCol="0">
            <a:spAutoFit/>
          </a:bodyPr>
          <a:lstStyle/>
          <a:p>
            <a:r>
              <a:rPr lang="en-US"/>
              <a:t>JSON - standard JSON text string</a:t>
            </a:r>
          </a:p>
        </p:txBody>
      </p:sp>
      <p:sp>
        <p:nvSpPr>
          <p:cNvPr id="18" name="TextBox 17">
            <a:extLst>
              <a:ext uri="{FF2B5EF4-FFF2-40B4-BE49-F238E27FC236}">
                <a16:creationId xmlns:a16="http://schemas.microsoft.com/office/drawing/2014/main" id="{A4FBAA2E-8EBE-47EB-8F3C-B545B09D57D5}"/>
              </a:ext>
            </a:extLst>
          </p:cNvPr>
          <p:cNvSpPr txBox="1"/>
          <p:nvPr/>
        </p:nvSpPr>
        <p:spPr>
          <a:xfrm>
            <a:off x="4357836" y="4666192"/>
            <a:ext cx="2409743" cy="1200329"/>
          </a:xfrm>
          <a:prstGeom prst="rect">
            <a:avLst/>
          </a:prstGeom>
          <a:noFill/>
        </p:spPr>
        <p:txBody>
          <a:bodyPr wrap="square" rtlCol="0">
            <a:spAutoFit/>
          </a:bodyPr>
          <a:lstStyle/>
          <a:p>
            <a:r>
              <a:rPr lang="en-US"/>
              <a:t>JDOM - Java JDOM objects representing XML (org.jdom2.Document)</a:t>
            </a:r>
          </a:p>
        </p:txBody>
      </p:sp>
      <p:sp>
        <p:nvSpPr>
          <p:cNvPr id="19" name="TextBox 18">
            <a:extLst>
              <a:ext uri="{FF2B5EF4-FFF2-40B4-BE49-F238E27FC236}">
                <a16:creationId xmlns:a16="http://schemas.microsoft.com/office/drawing/2014/main" id="{D0366501-ADEA-4142-95BB-A7E94641F301}"/>
              </a:ext>
            </a:extLst>
          </p:cNvPr>
          <p:cNvSpPr txBox="1"/>
          <p:nvPr/>
        </p:nvSpPr>
        <p:spPr>
          <a:xfrm>
            <a:off x="6971868" y="4601504"/>
            <a:ext cx="2621583" cy="1200329"/>
          </a:xfrm>
          <a:prstGeom prst="rect">
            <a:avLst/>
          </a:prstGeom>
          <a:noFill/>
        </p:spPr>
        <p:txBody>
          <a:bodyPr wrap="square" rtlCol="0">
            <a:spAutoFit/>
          </a:bodyPr>
          <a:lstStyle/>
          <a:p>
            <a:r>
              <a:rPr lang="en-US"/>
              <a:t>W3CDOM - Java W3CDOM objects representing XML</a:t>
            </a:r>
            <a:br>
              <a:rPr lang="en-US"/>
            </a:br>
            <a:r>
              <a:rPr lang="en-US"/>
              <a:t>(org.w3c.dom.Document) </a:t>
            </a:r>
          </a:p>
        </p:txBody>
      </p:sp>
      <p:sp>
        <p:nvSpPr>
          <p:cNvPr id="20" name="Rectangle 19">
            <a:extLst>
              <a:ext uri="{FF2B5EF4-FFF2-40B4-BE49-F238E27FC236}">
                <a16:creationId xmlns:a16="http://schemas.microsoft.com/office/drawing/2014/main" id="{069AB960-586D-45BE-8C8A-0891CDE301B4}"/>
              </a:ext>
            </a:extLst>
          </p:cNvPr>
          <p:cNvSpPr/>
          <p:nvPr/>
        </p:nvSpPr>
        <p:spPr>
          <a:xfrm>
            <a:off x="9704752" y="4666192"/>
            <a:ext cx="2306326" cy="923330"/>
          </a:xfrm>
          <a:prstGeom prst="rect">
            <a:avLst/>
          </a:prstGeom>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Scala - Scala objects representing XML (scala.xml.Node)</a:t>
            </a:r>
            <a:endParaRPr lang="en-US"/>
          </a:p>
        </p:txBody>
      </p:sp>
      <p:cxnSp>
        <p:nvCxnSpPr>
          <p:cNvPr id="23" name="Straight Arrow Connector 22">
            <a:extLst>
              <a:ext uri="{FF2B5EF4-FFF2-40B4-BE49-F238E27FC236}">
                <a16:creationId xmlns:a16="http://schemas.microsoft.com/office/drawing/2014/main" id="{8059A659-3DCA-45BE-97D6-1830C7599344}"/>
              </a:ext>
            </a:extLst>
          </p:cNvPr>
          <p:cNvCxnSpPr>
            <a:endCxn id="17" idx="0"/>
          </p:cNvCxnSpPr>
          <p:nvPr/>
        </p:nvCxnSpPr>
        <p:spPr>
          <a:xfrm flipH="1">
            <a:off x="3279299" y="3081468"/>
            <a:ext cx="1105625" cy="1520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9D56C6A-D939-42C6-B83A-CCB718758F0F}"/>
              </a:ext>
            </a:extLst>
          </p:cNvPr>
          <p:cNvCxnSpPr/>
          <p:nvPr/>
        </p:nvCxnSpPr>
        <p:spPr>
          <a:xfrm>
            <a:off x="6410456" y="3058967"/>
            <a:ext cx="4004405" cy="1542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203F45C-BBF2-4B2E-9D70-FA40E57497EF}"/>
              </a:ext>
            </a:extLst>
          </p:cNvPr>
          <p:cNvCxnSpPr>
            <a:cxnSpLocks/>
          </p:cNvCxnSpPr>
          <p:nvPr/>
        </p:nvCxnSpPr>
        <p:spPr>
          <a:xfrm>
            <a:off x="6604944" y="2658550"/>
            <a:ext cx="5000365" cy="1726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701B71-5948-4F95-9692-3A4D28C6DF08}"/>
              </a:ext>
            </a:extLst>
          </p:cNvPr>
          <p:cNvSpPr txBox="1"/>
          <p:nvPr/>
        </p:nvSpPr>
        <p:spPr>
          <a:xfrm>
            <a:off x="11577804" y="4203414"/>
            <a:ext cx="463588" cy="369332"/>
          </a:xfrm>
          <a:prstGeom prst="rect">
            <a:avLst/>
          </a:prstGeom>
          <a:noFill/>
        </p:spPr>
        <p:txBody>
          <a:bodyPr wrap="none" rtlCol="0">
            <a:spAutoFit/>
          </a:bodyPr>
          <a:lstStyle/>
          <a:p>
            <a:r>
              <a:rPr lang="en-US"/>
              <a:t>. . .</a:t>
            </a:r>
          </a:p>
        </p:txBody>
      </p:sp>
    </p:spTree>
    <p:extLst>
      <p:ext uri="{BB962C8B-B14F-4D97-AF65-F5344CB8AC3E}">
        <p14:creationId xmlns:p14="http://schemas.microsoft.com/office/powerpoint/2010/main" val="40705666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54E5-D2BE-4817-BDDB-36EA7046CEA4}"/>
              </a:ext>
            </a:extLst>
          </p:cNvPr>
          <p:cNvSpPr>
            <a:spLocks noGrp="1"/>
          </p:cNvSpPr>
          <p:nvPr>
            <p:ph type="title"/>
          </p:nvPr>
        </p:nvSpPr>
        <p:spPr/>
        <p:txBody>
          <a:bodyPr/>
          <a:lstStyle/>
          <a:p>
            <a:r>
              <a:rPr lang="en-US"/>
              <a:t>Example scenario</a:t>
            </a:r>
          </a:p>
        </p:txBody>
      </p:sp>
      <p:sp>
        <p:nvSpPr>
          <p:cNvPr id="3" name="Content Placeholder 2">
            <a:extLst>
              <a:ext uri="{FF2B5EF4-FFF2-40B4-BE49-F238E27FC236}">
                <a16:creationId xmlns:a16="http://schemas.microsoft.com/office/drawing/2014/main" id="{5E6F0B13-0458-4E9A-B2A0-56724EE06447}"/>
              </a:ext>
            </a:extLst>
          </p:cNvPr>
          <p:cNvSpPr>
            <a:spLocks noGrp="1"/>
          </p:cNvSpPr>
          <p:nvPr>
            <p:ph idx="1"/>
          </p:nvPr>
        </p:nvSpPr>
        <p:spPr>
          <a:xfrm>
            <a:off x="616449" y="1371602"/>
            <a:ext cx="11236720" cy="1232113"/>
          </a:xfrm>
        </p:spPr>
        <p:txBody>
          <a:bodyPr/>
          <a:lstStyle/>
          <a:p>
            <a:pPr>
              <a:lnSpc>
                <a:spcPts val="3000"/>
              </a:lnSpc>
            </a:pPr>
            <a:r>
              <a:rPr lang="en-US"/>
              <a:t>You want your DFDL schema to create an element named Units and set its value to Seconds. You don’t want the element to consume any input. Here’s how to do it:</a:t>
            </a:r>
          </a:p>
        </p:txBody>
      </p:sp>
      <p:sp>
        <p:nvSpPr>
          <p:cNvPr id="4" name="Rectangle 3">
            <a:extLst>
              <a:ext uri="{FF2B5EF4-FFF2-40B4-BE49-F238E27FC236}">
                <a16:creationId xmlns:a16="http://schemas.microsoft.com/office/drawing/2014/main" id="{A0E49819-6EB9-4C82-80B9-582F6A1BF8DB}"/>
              </a:ext>
            </a:extLst>
          </p:cNvPr>
          <p:cNvSpPr/>
          <p:nvPr/>
        </p:nvSpPr>
        <p:spPr>
          <a:xfrm>
            <a:off x="1247520" y="2756433"/>
            <a:ext cx="10223264" cy="461665"/>
          </a:xfrm>
          <a:prstGeom prst="rect">
            <a:avLst/>
          </a:prstGeom>
        </p:spPr>
        <p:txBody>
          <a:bodyPr wrap="square">
            <a:spAutoFit/>
          </a:bodyPr>
          <a:lstStyle/>
          <a:p>
            <a:r>
              <a:rPr lang="en-US" sz="2400">
                <a:solidFill>
                  <a:srgbClr val="003296"/>
                </a:solidFill>
                <a:highlight>
                  <a:srgbClr val="FFFFFF"/>
                </a:highlight>
              </a:rPr>
              <a:t>&lt;xs:element</a:t>
            </a:r>
            <a:r>
              <a:rPr lang="en-US" sz="2400">
                <a:solidFill>
                  <a:srgbClr val="F5844C"/>
                </a:solidFill>
                <a:highlight>
                  <a:srgbClr val="FFFFFF"/>
                </a:highlight>
              </a:rPr>
              <a:t> name</a:t>
            </a:r>
            <a:r>
              <a:rPr lang="en-US" sz="2400">
                <a:solidFill>
                  <a:srgbClr val="FF8040"/>
                </a:solidFill>
                <a:highlight>
                  <a:srgbClr val="FFFFFF"/>
                </a:highlight>
              </a:rPr>
              <a:t>=</a:t>
            </a:r>
            <a:r>
              <a:rPr lang="en-US" sz="2400">
                <a:solidFill>
                  <a:srgbClr val="993300"/>
                </a:solidFill>
                <a:highlight>
                  <a:srgbClr val="FFFFFF"/>
                </a:highlight>
              </a:rPr>
              <a:t>"Units"</a:t>
            </a:r>
            <a:r>
              <a:rPr lang="en-US" sz="2400">
                <a:solidFill>
                  <a:srgbClr val="F5844C"/>
                </a:solidFill>
                <a:highlight>
                  <a:srgbClr val="FFFFFF"/>
                </a:highlight>
              </a:rPr>
              <a:t> type</a:t>
            </a:r>
            <a:r>
              <a:rPr lang="en-US" sz="2400">
                <a:solidFill>
                  <a:srgbClr val="FF8040"/>
                </a:solidFill>
                <a:highlight>
                  <a:srgbClr val="FFFFFF"/>
                </a:highlight>
              </a:rPr>
              <a:t>=</a:t>
            </a:r>
            <a:r>
              <a:rPr lang="en-US" sz="2400">
                <a:solidFill>
                  <a:srgbClr val="993300"/>
                </a:solidFill>
                <a:highlight>
                  <a:srgbClr val="FFFFFF"/>
                </a:highlight>
              </a:rPr>
              <a:t>"xs:string"</a:t>
            </a:r>
            <a:r>
              <a:rPr lang="en-US" sz="2400">
                <a:solidFill>
                  <a:srgbClr val="F5844C"/>
                </a:solidFill>
                <a:highlight>
                  <a:srgbClr val="FFFFFF"/>
                </a:highlight>
              </a:rPr>
              <a:t> dfdl:inputValueCalc</a:t>
            </a:r>
            <a:r>
              <a:rPr lang="en-US" sz="2400">
                <a:solidFill>
                  <a:srgbClr val="FF8040"/>
                </a:solidFill>
                <a:highlight>
                  <a:srgbClr val="FFFFFF"/>
                </a:highlight>
              </a:rPr>
              <a:t>=</a:t>
            </a:r>
            <a:r>
              <a:rPr lang="en-US" sz="2400">
                <a:solidFill>
                  <a:srgbClr val="993300"/>
                </a:solidFill>
                <a:highlight>
                  <a:srgbClr val="FFFFFF"/>
                </a:highlight>
              </a:rPr>
              <a:t>"{</a:t>
            </a:r>
            <a:r>
              <a:rPr lang="en-US" sz="2400">
                <a:solidFill>
                  <a:srgbClr val="323296"/>
                </a:solidFill>
                <a:highlight>
                  <a:srgbClr val="FFFFFF"/>
                </a:highlight>
              </a:rPr>
              <a:t>'Seconds'</a:t>
            </a:r>
            <a:r>
              <a:rPr lang="en-US" sz="2400">
                <a:solidFill>
                  <a:srgbClr val="993300"/>
                </a:solidFill>
                <a:highlight>
                  <a:srgbClr val="FFFFFF"/>
                </a:highlight>
              </a:rPr>
              <a:t>}"</a:t>
            </a:r>
            <a:r>
              <a:rPr lang="en-US" sz="2400">
                <a:solidFill>
                  <a:srgbClr val="F5844C"/>
                </a:solidFill>
                <a:highlight>
                  <a:srgbClr val="FFFFFF"/>
                </a:highlight>
              </a:rPr>
              <a:t> </a:t>
            </a:r>
            <a:r>
              <a:rPr lang="en-US" sz="2400">
                <a:solidFill>
                  <a:srgbClr val="000096"/>
                </a:solidFill>
                <a:highlight>
                  <a:srgbClr val="FFFFFF"/>
                </a:highlight>
              </a:rPr>
              <a:t>/&gt;</a:t>
            </a:r>
          </a:p>
        </p:txBody>
      </p:sp>
      <p:sp>
        <p:nvSpPr>
          <p:cNvPr id="6" name="Content Placeholder 2">
            <a:extLst>
              <a:ext uri="{FF2B5EF4-FFF2-40B4-BE49-F238E27FC236}">
                <a16:creationId xmlns:a16="http://schemas.microsoft.com/office/drawing/2014/main" id="{B235BB86-92A3-47B6-8C94-5A273EF717F0}"/>
              </a:ext>
            </a:extLst>
          </p:cNvPr>
          <p:cNvSpPr txBox="1">
            <a:spLocks/>
          </p:cNvSpPr>
          <p:nvPr/>
        </p:nvSpPr>
        <p:spPr>
          <a:xfrm>
            <a:off x="616449" y="3502618"/>
            <a:ext cx="11236720" cy="526941"/>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Here is the XML that is produced:</a:t>
            </a:r>
          </a:p>
        </p:txBody>
      </p:sp>
      <p:sp>
        <p:nvSpPr>
          <p:cNvPr id="7" name="Rectangle 6">
            <a:extLst>
              <a:ext uri="{FF2B5EF4-FFF2-40B4-BE49-F238E27FC236}">
                <a16:creationId xmlns:a16="http://schemas.microsoft.com/office/drawing/2014/main" id="{F22D89CE-F460-4F01-8D13-875F808958FC}"/>
              </a:ext>
            </a:extLst>
          </p:cNvPr>
          <p:cNvSpPr/>
          <p:nvPr/>
        </p:nvSpPr>
        <p:spPr>
          <a:xfrm>
            <a:off x="1247520" y="4117001"/>
            <a:ext cx="3251852" cy="461665"/>
          </a:xfrm>
          <a:prstGeom prst="rect">
            <a:avLst/>
          </a:prstGeom>
        </p:spPr>
        <p:txBody>
          <a:bodyPr wrap="none">
            <a:spAutoFit/>
          </a:bodyPr>
          <a:lstStyle/>
          <a:p>
            <a:r>
              <a:rPr lang="en-US" sz="2400">
                <a:solidFill>
                  <a:srgbClr val="000096"/>
                </a:solidFill>
                <a:highlight>
                  <a:srgbClr val="FFFFFF"/>
                </a:highlight>
              </a:rPr>
              <a:t>&lt;Units&gt;</a:t>
            </a:r>
            <a:r>
              <a:rPr lang="en-US" sz="2400">
                <a:solidFill>
                  <a:srgbClr val="000000"/>
                </a:solidFill>
                <a:highlight>
                  <a:srgbClr val="FFFFFF"/>
                </a:highlight>
              </a:rPr>
              <a:t>Seconds</a:t>
            </a:r>
            <a:r>
              <a:rPr lang="en-US" sz="2400">
                <a:solidFill>
                  <a:srgbClr val="000096"/>
                </a:solidFill>
                <a:highlight>
                  <a:srgbClr val="FFFFFF"/>
                </a:highlight>
              </a:rPr>
              <a:t>&lt;/Units&gt;</a:t>
            </a:r>
          </a:p>
        </p:txBody>
      </p:sp>
      <p:sp>
        <p:nvSpPr>
          <p:cNvPr id="8" name="Footer Placeholder 3">
            <a:extLst>
              <a:ext uri="{FF2B5EF4-FFF2-40B4-BE49-F238E27FC236}">
                <a16:creationId xmlns:a16="http://schemas.microsoft.com/office/drawing/2014/main" id="{89939696-2F35-4996-B936-147BED178B1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919078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17D44-C31D-485F-8B26-DB34B54E1944}"/>
              </a:ext>
            </a:extLst>
          </p:cNvPr>
          <p:cNvSpPr>
            <a:spLocks noGrp="1"/>
          </p:cNvSpPr>
          <p:nvPr>
            <p:ph type="ctrTitle" sz="quarter"/>
          </p:nvPr>
        </p:nvSpPr>
        <p:spPr/>
        <p:txBody>
          <a:bodyPr/>
          <a:lstStyle/>
          <a:p>
            <a:pPr>
              <a:lnSpc>
                <a:spcPct val="100000"/>
              </a:lnSpc>
            </a:pPr>
            <a:r>
              <a:rPr lang="en-US"/>
              <a:t>What do you want to happen if the input data is flawed?</a:t>
            </a:r>
          </a:p>
        </p:txBody>
      </p:sp>
      <p:sp>
        <p:nvSpPr>
          <p:cNvPr id="6" name="Footer Placeholder 3">
            <a:extLst>
              <a:ext uri="{FF2B5EF4-FFF2-40B4-BE49-F238E27FC236}">
                <a16:creationId xmlns:a16="http://schemas.microsoft.com/office/drawing/2014/main" id="{67ABF0F2-1FA6-4768-A9C1-2C8853E4336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5245370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B6C0-3E28-4262-BCFE-4EA35EAB4D46}"/>
              </a:ext>
            </a:extLst>
          </p:cNvPr>
          <p:cNvSpPr>
            <a:spLocks noGrp="1"/>
          </p:cNvSpPr>
          <p:nvPr>
            <p:ph type="title"/>
          </p:nvPr>
        </p:nvSpPr>
        <p:spPr/>
        <p:txBody>
          <a:bodyPr/>
          <a:lstStyle/>
          <a:p>
            <a:r>
              <a:rPr lang="en-US"/>
              <a:t>Hierarchy of data</a:t>
            </a:r>
          </a:p>
        </p:txBody>
      </p:sp>
      <p:sp>
        <p:nvSpPr>
          <p:cNvPr id="4" name="Content Placeholder 3">
            <a:extLst>
              <a:ext uri="{FF2B5EF4-FFF2-40B4-BE49-F238E27FC236}">
                <a16:creationId xmlns:a16="http://schemas.microsoft.com/office/drawing/2014/main" id="{83173AB1-567D-4729-9579-659E89F06983}"/>
              </a:ext>
            </a:extLst>
          </p:cNvPr>
          <p:cNvSpPr>
            <a:spLocks noGrp="1"/>
          </p:cNvSpPr>
          <p:nvPr>
            <p:ph idx="1"/>
          </p:nvPr>
        </p:nvSpPr>
        <p:spPr/>
        <p:txBody>
          <a:bodyPr/>
          <a:lstStyle/>
          <a:p>
            <a:pPr>
              <a:lnSpc>
                <a:spcPts val="3000"/>
              </a:lnSpc>
              <a:spcAft>
                <a:spcPts val="1200"/>
              </a:spcAft>
            </a:pPr>
            <a:r>
              <a:rPr lang="en-US" u="sng"/>
              <a:t>Malformed data:</a:t>
            </a:r>
            <a:r>
              <a:rPr lang="en-US"/>
              <a:t> data does </a:t>
            </a:r>
            <a:r>
              <a:rPr lang="en-US" dirty="0"/>
              <a:t>not conform </a:t>
            </a:r>
            <a:r>
              <a:rPr lang="en-US"/>
              <a:t>to the data format’s structure</a:t>
            </a:r>
            <a:r>
              <a:rPr lang="en-US" dirty="0"/>
              <a:t>/</a:t>
            </a:r>
            <a:r>
              <a:rPr lang="en-US"/>
              <a:t>syntax rules. Also known as non-well-formed data.</a:t>
            </a:r>
            <a:endParaRPr lang="en-US" dirty="0"/>
          </a:p>
          <a:p>
            <a:pPr>
              <a:lnSpc>
                <a:spcPts val="3000"/>
              </a:lnSpc>
              <a:spcAft>
                <a:spcPts val="1200"/>
              </a:spcAft>
            </a:pPr>
            <a:r>
              <a:rPr lang="en-US" u="sng"/>
              <a:t>Well-formed data:</a:t>
            </a:r>
            <a:r>
              <a:rPr lang="en-US"/>
              <a:t> data conforms to the data format’s structure</a:t>
            </a:r>
            <a:r>
              <a:rPr lang="en-US" dirty="0"/>
              <a:t>/syntax rules. </a:t>
            </a:r>
          </a:p>
          <a:p>
            <a:pPr>
              <a:lnSpc>
                <a:spcPts val="3000"/>
              </a:lnSpc>
              <a:spcAft>
                <a:spcPts val="1200"/>
              </a:spcAft>
            </a:pPr>
            <a:r>
              <a:rPr lang="en-US" u="sng"/>
              <a:t>Valid data:</a:t>
            </a:r>
            <a:r>
              <a:rPr lang="en-US"/>
              <a:t> data is </a:t>
            </a:r>
            <a:r>
              <a:rPr lang="en-US" dirty="0"/>
              <a:t>well-formed and satisfies other requirements such as datatype requirements and occurrence requirements.</a:t>
            </a:r>
          </a:p>
          <a:p>
            <a:pPr>
              <a:lnSpc>
                <a:spcPts val="3000"/>
              </a:lnSpc>
            </a:pPr>
            <a:r>
              <a:rPr lang="en-US" u="sng"/>
              <a:t>Correct data:</a:t>
            </a:r>
            <a:r>
              <a:rPr lang="en-US"/>
              <a:t> data is </a:t>
            </a:r>
            <a:r>
              <a:rPr lang="en-US" dirty="0"/>
              <a:t>valid and suitable to the purpose for which it’s intended.</a:t>
            </a:r>
            <a:endParaRPr lang="en-US"/>
          </a:p>
        </p:txBody>
      </p:sp>
      <p:sp>
        <p:nvSpPr>
          <p:cNvPr id="2" name="Footer Placeholder 1">
            <a:extLst>
              <a:ext uri="{FF2B5EF4-FFF2-40B4-BE49-F238E27FC236}">
                <a16:creationId xmlns:a16="http://schemas.microsoft.com/office/drawing/2014/main" id="{2FD903DE-9B28-485F-8AC6-D317762C9C8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0419487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2836-2EF3-46A5-92E9-AC4C765BA500}"/>
              </a:ext>
            </a:extLst>
          </p:cNvPr>
          <p:cNvSpPr>
            <a:spLocks noGrp="1"/>
          </p:cNvSpPr>
          <p:nvPr>
            <p:ph type="title"/>
          </p:nvPr>
        </p:nvSpPr>
        <p:spPr/>
        <p:txBody>
          <a:bodyPr/>
          <a:lstStyle/>
          <a:p>
            <a:r>
              <a:rPr lang="en-US"/>
              <a:t>What do you want to happen if the input is flawed?</a:t>
            </a:r>
          </a:p>
        </p:txBody>
      </p:sp>
      <p:sp>
        <p:nvSpPr>
          <p:cNvPr id="3" name="Content Placeholder 2">
            <a:extLst>
              <a:ext uri="{FF2B5EF4-FFF2-40B4-BE49-F238E27FC236}">
                <a16:creationId xmlns:a16="http://schemas.microsoft.com/office/drawing/2014/main" id="{C6312EEB-1969-4758-8214-F74DDC5A0213}"/>
              </a:ext>
            </a:extLst>
          </p:cNvPr>
          <p:cNvSpPr>
            <a:spLocks noGrp="1"/>
          </p:cNvSpPr>
          <p:nvPr>
            <p:ph idx="1"/>
          </p:nvPr>
        </p:nvSpPr>
        <p:spPr/>
        <p:txBody>
          <a:bodyPr/>
          <a:lstStyle/>
          <a:p>
            <a:pPr>
              <a:lnSpc>
                <a:spcPts val="3000"/>
              </a:lnSpc>
            </a:pPr>
            <a:r>
              <a:rPr lang="en-US" dirty="0"/>
              <a:t>If the input data is well-formed </a:t>
            </a:r>
            <a:r>
              <a:rPr lang="en-US"/>
              <a:t>but invalid, then what </a:t>
            </a:r>
            <a:r>
              <a:rPr lang="en-US" dirty="0"/>
              <a:t>do you want DFDL parsing to do? Do </a:t>
            </a:r>
            <a:r>
              <a:rPr lang="en-US"/>
              <a:t>you:</a:t>
            </a:r>
          </a:p>
          <a:p>
            <a:pPr marL="839370" lvl="1" indent="-457200">
              <a:lnSpc>
                <a:spcPts val="3000"/>
              </a:lnSpc>
              <a:buFont typeface="+mj-lt"/>
              <a:buAutoNum type="alphaLcParenR"/>
            </a:pPr>
            <a:r>
              <a:rPr lang="en-US"/>
              <a:t>Want DFDL parsing to silently gobble up the data and output XML containing well-formed but invalid data?</a:t>
            </a:r>
          </a:p>
          <a:p>
            <a:pPr marL="839370" lvl="1" indent="-457200">
              <a:lnSpc>
                <a:spcPts val="3000"/>
              </a:lnSpc>
              <a:buFont typeface="+mj-lt"/>
              <a:buAutoNum type="alphaLcParenR"/>
            </a:pPr>
            <a:r>
              <a:rPr lang="en-US"/>
              <a:t>Want DFDL parsing to generate an error but continue onward and gobble up the data and output XML containing well-formed but invalid data?</a:t>
            </a:r>
          </a:p>
          <a:p>
            <a:pPr marL="839370" lvl="1" indent="-457200">
              <a:lnSpc>
                <a:spcPts val="3000"/>
              </a:lnSpc>
              <a:buFont typeface="+mj-lt"/>
              <a:buAutoNum type="alphaLcParenR"/>
            </a:pPr>
            <a:r>
              <a:rPr lang="en-US"/>
              <a:t>Want DFDL parsing to generate an error and halt processing, no XML is output?</a:t>
            </a:r>
          </a:p>
          <a:p>
            <a:pPr lvl="1"/>
            <a:endParaRPr lang="en-US"/>
          </a:p>
        </p:txBody>
      </p:sp>
      <p:sp>
        <p:nvSpPr>
          <p:cNvPr id="4" name="Footer Placeholder 3">
            <a:extLst>
              <a:ext uri="{FF2B5EF4-FFF2-40B4-BE49-F238E27FC236}">
                <a16:creationId xmlns:a16="http://schemas.microsoft.com/office/drawing/2014/main" id="{2D63F4C4-4A7A-4B97-B3C6-828BAC136F3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0808915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2836-2EF3-46A5-92E9-AC4C765BA500}"/>
              </a:ext>
            </a:extLst>
          </p:cNvPr>
          <p:cNvSpPr>
            <a:spLocks noGrp="1"/>
          </p:cNvSpPr>
          <p:nvPr>
            <p:ph type="title"/>
          </p:nvPr>
        </p:nvSpPr>
        <p:spPr/>
        <p:txBody>
          <a:bodyPr/>
          <a:lstStyle/>
          <a:p>
            <a:r>
              <a:rPr lang="en-US"/>
              <a:t>What do you want to happen if the input is flawed?</a:t>
            </a:r>
          </a:p>
        </p:txBody>
      </p:sp>
      <p:sp>
        <p:nvSpPr>
          <p:cNvPr id="3" name="Content Placeholder 2">
            <a:extLst>
              <a:ext uri="{FF2B5EF4-FFF2-40B4-BE49-F238E27FC236}">
                <a16:creationId xmlns:a16="http://schemas.microsoft.com/office/drawing/2014/main" id="{C6312EEB-1969-4758-8214-F74DDC5A0213}"/>
              </a:ext>
            </a:extLst>
          </p:cNvPr>
          <p:cNvSpPr>
            <a:spLocks noGrp="1"/>
          </p:cNvSpPr>
          <p:nvPr>
            <p:ph idx="1"/>
          </p:nvPr>
        </p:nvSpPr>
        <p:spPr>
          <a:xfrm>
            <a:off x="616449" y="1371602"/>
            <a:ext cx="11236720" cy="3231396"/>
          </a:xfrm>
        </p:spPr>
        <p:txBody>
          <a:bodyPr/>
          <a:lstStyle/>
          <a:p>
            <a:pPr>
              <a:lnSpc>
                <a:spcPts val="3000"/>
              </a:lnSpc>
            </a:pPr>
            <a:r>
              <a:rPr lang="en-US" dirty="0">
                <a:solidFill>
                  <a:schemeClr val="bg1">
                    <a:lumMod val="75000"/>
                  </a:schemeClr>
                </a:solidFill>
              </a:rPr>
              <a:t>If the input data is well-formed </a:t>
            </a:r>
            <a:r>
              <a:rPr lang="en-US">
                <a:solidFill>
                  <a:schemeClr val="bg1">
                    <a:lumMod val="75000"/>
                  </a:schemeClr>
                </a:solidFill>
              </a:rPr>
              <a:t>but invalid, then what </a:t>
            </a:r>
            <a:r>
              <a:rPr lang="en-US" dirty="0">
                <a:solidFill>
                  <a:schemeClr val="bg1">
                    <a:lumMod val="75000"/>
                  </a:schemeClr>
                </a:solidFill>
              </a:rPr>
              <a:t>do you want DFDL parsing to do? Do </a:t>
            </a:r>
            <a:r>
              <a:rPr lang="en-US">
                <a:solidFill>
                  <a:schemeClr val="bg1">
                    <a:lumMod val="75000"/>
                  </a:schemeClr>
                </a:solidFill>
              </a:rPr>
              <a:t>you:</a:t>
            </a:r>
          </a:p>
          <a:p>
            <a:pPr marL="839370" lvl="1" indent="-457200">
              <a:lnSpc>
                <a:spcPts val="3000"/>
              </a:lnSpc>
              <a:buFont typeface="+mj-lt"/>
              <a:buAutoNum type="alphaLcParenR"/>
            </a:pPr>
            <a:r>
              <a:rPr lang="en-US"/>
              <a:t>Want DFDL parsing to silently gobble up the data and output XML containing well-formed but invalid data?</a:t>
            </a:r>
          </a:p>
          <a:p>
            <a:pPr marL="839370" lvl="1" indent="-457200">
              <a:lnSpc>
                <a:spcPts val="3000"/>
              </a:lnSpc>
              <a:buFont typeface="+mj-lt"/>
              <a:buAutoNum type="alphaLcParenR"/>
            </a:pPr>
            <a:r>
              <a:rPr lang="en-US">
                <a:solidFill>
                  <a:schemeClr val="bg1">
                    <a:lumMod val="75000"/>
                  </a:schemeClr>
                </a:solidFill>
              </a:rPr>
              <a:t>Want DFDL parsing to generate an error but continue onward and gobble up the data and output XML containing well-formed but invalid data?</a:t>
            </a:r>
          </a:p>
          <a:p>
            <a:pPr marL="839370" lvl="1" indent="-457200">
              <a:lnSpc>
                <a:spcPts val="3000"/>
              </a:lnSpc>
              <a:buFont typeface="+mj-lt"/>
              <a:buAutoNum type="alphaLcParenR"/>
            </a:pPr>
            <a:r>
              <a:rPr lang="en-US">
                <a:solidFill>
                  <a:schemeClr val="bg1">
                    <a:lumMod val="75000"/>
                  </a:schemeClr>
                </a:solidFill>
              </a:rPr>
              <a:t>Want DFDL parsing to generate an error and halt processing, no XML is output?</a:t>
            </a:r>
          </a:p>
          <a:p>
            <a:pPr lvl="1"/>
            <a:endParaRPr lang="en-US"/>
          </a:p>
        </p:txBody>
      </p:sp>
      <p:sp>
        <p:nvSpPr>
          <p:cNvPr id="4" name="Footer Placeholder 3">
            <a:extLst>
              <a:ext uri="{FF2B5EF4-FFF2-40B4-BE49-F238E27FC236}">
                <a16:creationId xmlns:a16="http://schemas.microsoft.com/office/drawing/2014/main" id="{2D63F4C4-4A7A-4B97-B3C6-828BAC136F3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Speech Bubble: Rectangle 4">
            <a:extLst>
              <a:ext uri="{FF2B5EF4-FFF2-40B4-BE49-F238E27FC236}">
                <a16:creationId xmlns:a16="http://schemas.microsoft.com/office/drawing/2014/main" id="{7103BCB1-32DC-4390-97E9-B17230E566E2}"/>
              </a:ext>
            </a:extLst>
          </p:cNvPr>
          <p:cNvSpPr/>
          <p:nvPr/>
        </p:nvSpPr>
        <p:spPr>
          <a:xfrm>
            <a:off x="4897464" y="4602996"/>
            <a:ext cx="3255936" cy="1918961"/>
          </a:xfrm>
          <a:prstGeom prst="wedgeRectCallout">
            <a:avLst>
              <a:gd name="adj1" fmla="val -82857"/>
              <a:gd name="adj2" fmla="val -133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Don’t use XSD facets and/or set --validation flag to off (this is the default behavior)</a:t>
            </a:r>
          </a:p>
        </p:txBody>
      </p:sp>
    </p:spTree>
    <p:extLst>
      <p:ext uri="{BB962C8B-B14F-4D97-AF65-F5344CB8AC3E}">
        <p14:creationId xmlns:p14="http://schemas.microsoft.com/office/powerpoint/2010/main" val="128724851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2836-2EF3-46A5-92E9-AC4C765BA500}"/>
              </a:ext>
            </a:extLst>
          </p:cNvPr>
          <p:cNvSpPr>
            <a:spLocks noGrp="1"/>
          </p:cNvSpPr>
          <p:nvPr>
            <p:ph type="title"/>
          </p:nvPr>
        </p:nvSpPr>
        <p:spPr/>
        <p:txBody>
          <a:bodyPr/>
          <a:lstStyle/>
          <a:p>
            <a:r>
              <a:rPr lang="en-US"/>
              <a:t>What do you want to happen if the input is flawed?</a:t>
            </a:r>
          </a:p>
        </p:txBody>
      </p:sp>
      <p:sp>
        <p:nvSpPr>
          <p:cNvPr id="3" name="Content Placeholder 2">
            <a:extLst>
              <a:ext uri="{FF2B5EF4-FFF2-40B4-BE49-F238E27FC236}">
                <a16:creationId xmlns:a16="http://schemas.microsoft.com/office/drawing/2014/main" id="{C6312EEB-1969-4758-8214-F74DDC5A0213}"/>
              </a:ext>
            </a:extLst>
          </p:cNvPr>
          <p:cNvSpPr>
            <a:spLocks noGrp="1"/>
          </p:cNvSpPr>
          <p:nvPr>
            <p:ph idx="1"/>
          </p:nvPr>
        </p:nvSpPr>
        <p:spPr>
          <a:xfrm>
            <a:off x="616449" y="1371602"/>
            <a:ext cx="11236720" cy="3231396"/>
          </a:xfrm>
        </p:spPr>
        <p:txBody>
          <a:bodyPr/>
          <a:lstStyle/>
          <a:p>
            <a:pPr>
              <a:lnSpc>
                <a:spcPts val="3000"/>
              </a:lnSpc>
            </a:pPr>
            <a:r>
              <a:rPr lang="en-US" dirty="0">
                <a:solidFill>
                  <a:schemeClr val="bg1">
                    <a:lumMod val="75000"/>
                  </a:schemeClr>
                </a:solidFill>
              </a:rPr>
              <a:t>If the input data is well-formed </a:t>
            </a:r>
            <a:r>
              <a:rPr lang="en-US">
                <a:solidFill>
                  <a:schemeClr val="bg1">
                    <a:lumMod val="75000"/>
                  </a:schemeClr>
                </a:solidFill>
              </a:rPr>
              <a:t>but invalid, then what </a:t>
            </a:r>
            <a:r>
              <a:rPr lang="en-US" dirty="0">
                <a:solidFill>
                  <a:schemeClr val="bg1">
                    <a:lumMod val="75000"/>
                  </a:schemeClr>
                </a:solidFill>
              </a:rPr>
              <a:t>do you want DFDL parsing to do? Do </a:t>
            </a:r>
            <a:r>
              <a:rPr lang="en-US">
                <a:solidFill>
                  <a:schemeClr val="bg1">
                    <a:lumMod val="75000"/>
                  </a:schemeClr>
                </a:solidFill>
              </a:rPr>
              <a:t>you:</a:t>
            </a:r>
          </a:p>
          <a:p>
            <a:pPr marL="839370" lvl="1" indent="-457200">
              <a:lnSpc>
                <a:spcPts val="3000"/>
              </a:lnSpc>
              <a:buFont typeface="+mj-lt"/>
              <a:buAutoNum type="alphaLcParenR"/>
            </a:pPr>
            <a:r>
              <a:rPr lang="en-US">
                <a:solidFill>
                  <a:schemeClr val="bg1">
                    <a:lumMod val="75000"/>
                  </a:schemeClr>
                </a:solidFill>
              </a:rPr>
              <a:t>Want DFDL parsing to silently gobble up the data and output XML containing the well-formed but invalid data?</a:t>
            </a:r>
          </a:p>
          <a:p>
            <a:pPr marL="839370" lvl="1" indent="-457200">
              <a:lnSpc>
                <a:spcPts val="3000"/>
              </a:lnSpc>
              <a:buFont typeface="+mj-lt"/>
              <a:buAutoNum type="alphaLcParenR"/>
            </a:pPr>
            <a:r>
              <a:rPr lang="en-US"/>
              <a:t>Want DFDL parsing to generate an error but continue onward and gobble up the data and output XML containing the well-formed but invalid data?</a:t>
            </a:r>
          </a:p>
          <a:p>
            <a:pPr marL="839370" lvl="1" indent="-457200">
              <a:lnSpc>
                <a:spcPts val="3000"/>
              </a:lnSpc>
              <a:buFont typeface="+mj-lt"/>
              <a:buAutoNum type="alphaLcParenR"/>
            </a:pPr>
            <a:r>
              <a:rPr lang="en-US">
                <a:solidFill>
                  <a:schemeClr val="bg1">
                    <a:lumMod val="75000"/>
                  </a:schemeClr>
                </a:solidFill>
              </a:rPr>
              <a:t>Want DFDL parsing to generate an error and halt processing, no XML is output?</a:t>
            </a:r>
          </a:p>
          <a:p>
            <a:pPr lvl="1"/>
            <a:endParaRPr lang="en-US"/>
          </a:p>
        </p:txBody>
      </p:sp>
      <p:sp>
        <p:nvSpPr>
          <p:cNvPr id="4" name="Footer Placeholder 3">
            <a:extLst>
              <a:ext uri="{FF2B5EF4-FFF2-40B4-BE49-F238E27FC236}">
                <a16:creationId xmlns:a16="http://schemas.microsoft.com/office/drawing/2014/main" id="{2D63F4C4-4A7A-4B97-B3C6-828BAC136F3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Speech Bubble: Rectangle 4">
            <a:extLst>
              <a:ext uri="{FF2B5EF4-FFF2-40B4-BE49-F238E27FC236}">
                <a16:creationId xmlns:a16="http://schemas.microsoft.com/office/drawing/2014/main" id="{7103BCB1-32DC-4390-97E9-B17230E566E2}"/>
              </a:ext>
            </a:extLst>
          </p:cNvPr>
          <p:cNvSpPr/>
          <p:nvPr/>
        </p:nvSpPr>
        <p:spPr>
          <a:xfrm>
            <a:off x="4897464" y="4602996"/>
            <a:ext cx="2851689" cy="1596325"/>
          </a:xfrm>
          <a:prstGeom prst="wedgeRectCallout">
            <a:avLst>
              <a:gd name="adj1" fmla="val -71376"/>
              <a:gd name="adj2" fmla="val -9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Use XSD facets and set the </a:t>
            </a:r>
            <a:br>
              <a:rPr lang="en-US" sz="2400"/>
            </a:br>
            <a:r>
              <a:rPr lang="en-US" sz="2400"/>
              <a:t>--validation flag to limited</a:t>
            </a:r>
          </a:p>
        </p:txBody>
      </p:sp>
    </p:spTree>
    <p:extLst>
      <p:ext uri="{BB962C8B-B14F-4D97-AF65-F5344CB8AC3E}">
        <p14:creationId xmlns:p14="http://schemas.microsoft.com/office/powerpoint/2010/main" val="293607744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2836-2EF3-46A5-92E9-AC4C765BA500}"/>
              </a:ext>
            </a:extLst>
          </p:cNvPr>
          <p:cNvSpPr>
            <a:spLocks noGrp="1"/>
          </p:cNvSpPr>
          <p:nvPr>
            <p:ph type="title"/>
          </p:nvPr>
        </p:nvSpPr>
        <p:spPr/>
        <p:txBody>
          <a:bodyPr/>
          <a:lstStyle/>
          <a:p>
            <a:r>
              <a:rPr lang="en-US"/>
              <a:t>What do you want to happen if the input is flawed?</a:t>
            </a:r>
          </a:p>
        </p:txBody>
      </p:sp>
      <p:sp>
        <p:nvSpPr>
          <p:cNvPr id="3" name="Content Placeholder 2">
            <a:extLst>
              <a:ext uri="{FF2B5EF4-FFF2-40B4-BE49-F238E27FC236}">
                <a16:creationId xmlns:a16="http://schemas.microsoft.com/office/drawing/2014/main" id="{C6312EEB-1969-4758-8214-F74DDC5A0213}"/>
              </a:ext>
            </a:extLst>
          </p:cNvPr>
          <p:cNvSpPr>
            <a:spLocks noGrp="1"/>
          </p:cNvSpPr>
          <p:nvPr>
            <p:ph idx="1"/>
          </p:nvPr>
        </p:nvSpPr>
        <p:spPr>
          <a:xfrm>
            <a:off x="616449" y="1371602"/>
            <a:ext cx="11236720" cy="3231396"/>
          </a:xfrm>
        </p:spPr>
        <p:txBody>
          <a:bodyPr/>
          <a:lstStyle/>
          <a:p>
            <a:pPr>
              <a:lnSpc>
                <a:spcPts val="3000"/>
              </a:lnSpc>
            </a:pPr>
            <a:r>
              <a:rPr lang="en-US" dirty="0">
                <a:solidFill>
                  <a:schemeClr val="bg1">
                    <a:lumMod val="75000"/>
                  </a:schemeClr>
                </a:solidFill>
              </a:rPr>
              <a:t>If the input data is well-formed </a:t>
            </a:r>
            <a:r>
              <a:rPr lang="en-US">
                <a:solidFill>
                  <a:schemeClr val="bg1">
                    <a:lumMod val="75000"/>
                  </a:schemeClr>
                </a:solidFill>
              </a:rPr>
              <a:t>but invalid, then what </a:t>
            </a:r>
            <a:r>
              <a:rPr lang="en-US" dirty="0">
                <a:solidFill>
                  <a:schemeClr val="bg1">
                    <a:lumMod val="75000"/>
                  </a:schemeClr>
                </a:solidFill>
              </a:rPr>
              <a:t>do you want DFDL parsing to do? Do </a:t>
            </a:r>
            <a:r>
              <a:rPr lang="en-US">
                <a:solidFill>
                  <a:schemeClr val="bg1">
                    <a:lumMod val="75000"/>
                  </a:schemeClr>
                </a:solidFill>
              </a:rPr>
              <a:t>you:</a:t>
            </a:r>
          </a:p>
          <a:p>
            <a:pPr marL="839370" lvl="1" indent="-457200">
              <a:lnSpc>
                <a:spcPts val="3000"/>
              </a:lnSpc>
              <a:buFont typeface="+mj-lt"/>
              <a:buAutoNum type="alphaLcParenR"/>
            </a:pPr>
            <a:r>
              <a:rPr lang="en-US">
                <a:solidFill>
                  <a:schemeClr val="bg1">
                    <a:lumMod val="75000"/>
                  </a:schemeClr>
                </a:solidFill>
              </a:rPr>
              <a:t>Want DFDL parsing to silently gobble up the data and output XML containing the well-formed but invalid data?</a:t>
            </a:r>
          </a:p>
          <a:p>
            <a:pPr marL="839370" lvl="1" indent="-457200">
              <a:lnSpc>
                <a:spcPts val="3000"/>
              </a:lnSpc>
              <a:buFont typeface="+mj-lt"/>
              <a:buAutoNum type="alphaLcParenR"/>
            </a:pPr>
            <a:r>
              <a:rPr lang="en-US">
                <a:solidFill>
                  <a:schemeClr val="bg1">
                    <a:lumMod val="75000"/>
                  </a:schemeClr>
                </a:solidFill>
              </a:rPr>
              <a:t>Want DFDL parsing to generate a warning but continue onward and gobble up the data and output XML containing the well-formed but invalid data?</a:t>
            </a:r>
          </a:p>
          <a:p>
            <a:pPr marL="839370" lvl="1" indent="-457200">
              <a:lnSpc>
                <a:spcPts val="3000"/>
              </a:lnSpc>
              <a:buFont typeface="+mj-lt"/>
              <a:buAutoNum type="alphaLcParenR"/>
            </a:pPr>
            <a:r>
              <a:rPr lang="en-US"/>
              <a:t>Want DFDL parsing to generate an error and halt processing, no XML is output?</a:t>
            </a:r>
          </a:p>
          <a:p>
            <a:pPr lvl="1"/>
            <a:endParaRPr lang="en-US"/>
          </a:p>
        </p:txBody>
      </p:sp>
      <p:sp>
        <p:nvSpPr>
          <p:cNvPr id="4" name="Footer Placeholder 3">
            <a:extLst>
              <a:ext uri="{FF2B5EF4-FFF2-40B4-BE49-F238E27FC236}">
                <a16:creationId xmlns:a16="http://schemas.microsoft.com/office/drawing/2014/main" id="{2D63F4C4-4A7A-4B97-B3C6-828BAC136F3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Speech Bubble: Rectangle 4">
            <a:extLst>
              <a:ext uri="{FF2B5EF4-FFF2-40B4-BE49-F238E27FC236}">
                <a16:creationId xmlns:a16="http://schemas.microsoft.com/office/drawing/2014/main" id="{7103BCB1-32DC-4390-97E9-B17230E566E2}"/>
              </a:ext>
            </a:extLst>
          </p:cNvPr>
          <p:cNvSpPr/>
          <p:nvPr/>
        </p:nvSpPr>
        <p:spPr>
          <a:xfrm>
            <a:off x="4897464" y="4602996"/>
            <a:ext cx="2851689" cy="1487837"/>
          </a:xfrm>
          <a:prstGeom prst="wedgeRectCallout">
            <a:avLst>
              <a:gd name="adj1" fmla="val -47464"/>
              <a:gd name="adj2" fmla="val -67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Use XSD facets and use dfdl:checkConstraints within dfdl:assert </a:t>
            </a:r>
          </a:p>
        </p:txBody>
      </p:sp>
      <p:sp>
        <p:nvSpPr>
          <p:cNvPr id="7" name="TextBox 6">
            <a:extLst>
              <a:ext uri="{FF2B5EF4-FFF2-40B4-BE49-F238E27FC236}">
                <a16:creationId xmlns:a16="http://schemas.microsoft.com/office/drawing/2014/main" id="{89790338-93CF-42CA-8CEE-7A14DECF3D53}"/>
              </a:ext>
            </a:extLst>
          </p:cNvPr>
          <p:cNvSpPr txBox="1"/>
          <p:nvPr/>
        </p:nvSpPr>
        <p:spPr>
          <a:xfrm>
            <a:off x="7749153" y="6337291"/>
            <a:ext cx="1714380" cy="369332"/>
          </a:xfrm>
          <a:prstGeom prst="rect">
            <a:avLst/>
          </a:prstGeom>
          <a:noFill/>
        </p:spPr>
        <p:txBody>
          <a:bodyPr wrap="none" rtlCol="0">
            <a:spAutoFit/>
          </a:bodyPr>
          <a:lstStyle/>
          <a:p>
            <a:r>
              <a:rPr lang="en-US"/>
              <a:t>See next section</a:t>
            </a:r>
          </a:p>
        </p:txBody>
      </p:sp>
      <p:cxnSp>
        <p:nvCxnSpPr>
          <p:cNvPr id="9" name="Straight Arrow Connector 8">
            <a:extLst>
              <a:ext uri="{FF2B5EF4-FFF2-40B4-BE49-F238E27FC236}">
                <a16:creationId xmlns:a16="http://schemas.microsoft.com/office/drawing/2014/main" id="{E7FCB734-25D5-4B69-99E2-40EA07224431}"/>
              </a:ext>
            </a:extLst>
          </p:cNvPr>
          <p:cNvCxnSpPr>
            <a:cxnSpLocks/>
          </p:cNvCxnSpPr>
          <p:nvPr/>
        </p:nvCxnSpPr>
        <p:spPr>
          <a:xfrm>
            <a:off x="7268706" y="6022760"/>
            <a:ext cx="604434" cy="4014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42468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390DB-3B93-4E67-ABE9-317E3977B990}"/>
              </a:ext>
            </a:extLst>
          </p:cNvPr>
          <p:cNvSpPr>
            <a:spLocks noGrp="1"/>
          </p:cNvSpPr>
          <p:nvPr>
            <p:ph type="ctrTitle" sz="quarter"/>
          </p:nvPr>
        </p:nvSpPr>
        <p:spPr/>
        <p:txBody>
          <a:bodyPr/>
          <a:lstStyle/>
          <a:p>
            <a:pPr>
              <a:lnSpc>
                <a:spcPct val="100000"/>
              </a:lnSpc>
            </a:pPr>
            <a:r>
              <a:rPr lang="en-US"/>
              <a:t>Designing DFDL schemas to simultaneously parse and </a:t>
            </a:r>
            <a:r>
              <a:rPr lang="en-US" u="sng"/>
              <a:t>validate</a:t>
            </a:r>
            <a:r>
              <a:rPr lang="en-US"/>
              <a:t> the input data</a:t>
            </a:r>
          </a:p>
        </p:txBody>
      </p:sp>
      <p:sp>
        <p:nvSpPr>
          <p:cNvPr id="6" name="Footer Placeholder 3">
            <a:extLst>
              <a:ext uri="{FF2B5EF4-FFF2-40B4-BE49-F238E27FC236}">
                <a16:creationId xmlns:a16="http://schemas.microsoft.com/office/drawing/2014/main" id="{BBB2CA42-552B-4142-BA7E-94046B7B8C2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5870453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D59F-E6E6-4C3C-A8D0-ED011687E651}"/>
              </a:ext>
            </a:extLst>
          </p:cNvPr>
          <p:cNvSpPr>
            <a:spLocks noGrp="1"/>
          </p:cNvSpPr>
          <p:nvPr>
            <p:ph type="title"/>
          </p:nvPr>
        </p:nvSpPr>
        <p:spPr/>
        <p:txBody>
          <a:bodyPr/>
          <a:lstStyle/>
          <a:p>
            <a:r>
              <a:rPr lang="en-US"/>
              <a:t>Parse and validate the input data</a:t>
            </a:r>
          </a:p>
        </p:txBody>
      </p:sp>
      <p:sp>
        <p:nvSpPr>
          <p:cNvPr id="3" name="Content Placeholder 2">
            <a:extLst>
              <a:ext uri="{FF2B5EF4-FFF2-40B4-BE49-F238E27FC236}">
                <a16:creationId xmlns:a16="http://schemas.microsoft.com/office/drawing/2014/main" id="{B17FE64A-701B-445C-A5D3-85D0464AA6DE}"/>
              </a:ext>
            </a:extLst>
          </p:cNvPr>
          <p:cNvSpPr>
            <a:spLocks noGrp="1"/>
          </p:cNvSpPr>
          <p:nvPr>
            <p:ph idx="1"/>
          </p:nvPr>
        </p:nvSpPr>
        <p:spPr/>
        <p:txBody>
          <a:bodyPr/>
          <a:lstStyle/>
          <a:p>
            <a:pPr>
              <a:lnSpc>
                <a:spcPct val="100000"/>
              </a:lnSpc>
            </a:pPr>
            <a:r>
              <a:rPr lang="en-US"/>
              <a:t>Recall the </a:t>
            </a:r>
            <a:r>
              <a:rPr lang="en-US" b="0">
                <a:latin typeface="Courier New" panose="02070309020205020404" pitchFamily="49" charset="0"/>
                <a:cs typeface="Courier New" panose="02070309020205020404" pitchFamily="49" charset="0"/>
              </a:rPr>
              <a:t>label:</a:t>
            </a:r>
            <a:r>
              <a:rPr lang="en-US" b="0">
                <a:latin typeface="+mn-lt"/>
                <a:cs typeface="Courier New" panose="02070309020205020404" pitchFamily="49" charset="0"/>
              </a:rPr>
              <a:t> </a:t>
            </a:r>
            <a:r>
              <a:rPr lang="en-US" b="0">
                <a:latin typeface="Courier New" panose="02070309020205020404" pitchFamily="49" charset="0"/>
                <a:cs typeface="Courier New" panose="02070309020205020404" pitchFamily="49" charset="0"/>
              </a:rPr>
              <a:t>message</a:t>
            </a:r>
            <a:r>
              <a:rPr lang="en-US" b="0"/>
              <a:t> </a:t>
            </a:r>
            <a:r>
              <a:rPr lang="en-US"/>
              <a:t>data format.</a:t>
            </a:r>
          </a:p>
          <a:p>
            <a:pPr>
              <a:lnSpc>
                <a:spcPct val="100000"/>
              </a:lnSpc>
            </a:pPr>
            <a:r>
              <a:rPr lang="en-US"/>
              <a:t>Suppose that, if the data is valid, then the </a:t>
            </a:r>
            <a:r>
              <a:rPr lang="en-US" b="0">
                <a:latin typeface="Courier New" panose="02070309020205020404" pitchFamily="49" charset="0"/>
                <a:cs typeface="Courier New" panose="02070309020205020404" pitchFamily="49" charset="0"/>
              </a:rPr>
              <a:t>label</a:t>
            </a:r>
            <a:r>
              <a:rPr lang="en-US"/>
              <a:t> must be one of these values:</a:t>
            </a:r>
          </a:p>
          <a:p>
            <a:pPr lvl="1">
              <a:lnSpc>
                <a:spcPct val="100000"/>
              </a:lnSpc>
            </a:pPr>
            <a:r>
              <a:rPr lang="en-US">
                <a:latin typeface="Courier New" panose="02070309020205020404" pitchFamily="49" charset="0"/>
                <a:cs typeface="Courier New" panose="02070309020205020404" pitchFamily="49" charset="0"/>
              </a:rPr>
              <a:t>Dear Sir</a:t>
            </a:r>
          </a:p>
          <a:p>
            <a:pPr lvl="1">
              <a:lnSpc>
                <a:spcPct val="100000"/>
              </a:lnSpc>
            </a:pPr>
            <a:r>
              <a:rPr lang="en-US">
                <a:latin typeface="Courier New" panose="02070309020205020404" pitchFamily="49" charset="0"/>
                <a:cs typeface="Courier New" panose="02070309020205020404" pitchFamily="49" charset="0"/>
              </a:rPr>
              <a:t>Dear Madam</a:t>
            </a:r>
          </a:p>
          <a:p>
            <a:pPr>
              <a:lnSpc>
                <a:spcPts val="3000"/>
              </a:lnSpc>
            </a:pPr>
            <a:r>
              <a:rPr lang="en-US"/>
              <a:t>The next slide shows 3 versions of the schema. The last version produces no XML when the </a:t>
            </a:r>
            <a:r>
              <a:rPr lang="en-US" b="0">
                <a:latin typeface="Courier New" panose="02070309020205020404" pitchFamily="49" charset="0"/>
                <a:cs typeface="Courier New" panose="02070309020205020404" pitchFamily="49" charset="0"/>
              </a:rPr>
              <a:t>label</a:t>
            </a:r>
            <a:r>
              <a:rPr lang="en-US"/>
              <a:t> is invalid.</a:t>
            </a:r>
          </a:p>
        </p:txBody>
      </p:sp>
      <p:sp>
        <p:nvSpPr>
          <p:cNvPr id="4" name="Footer Placeholder 3">
            <a:extLst>
              <a:ext uri="{FF2B5EF4-FFF2-40B4-BE49-F238E27FC236}">
                <a16:creationId xmlns:a16="http://schemas.microsoft.com/office/drawing/2014/main" id="{C6F71DAB-9831-4E8C-80C1-1430B84C365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1695445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CE062-5797-42CE-9749-14BC2BC6110E}"/>
              </a:ext>
            </a:extLst>
          </p:cNvPr>
          <p:cNvSpPr/>
          <p:nvPr/>
        </p:nvSpPr>
        <p:spPr>
          <a:xfrm>
            <a:off x="461463" y="50490"/>
            <a:ext cx="3707581" cy="1338828"/>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r>
              <a:rPr lang="en-US" sz="1100">
                <a:solidFill>
                  <a:srgbClr val="003296"/>
                </a:solidFill>
                <a:highlight>
                  <a:srgbClr val="FFFFFF"/>
                </a:highlight>
              </a:rPr>
              <a:t>	</a:t>
            </a:r>
          </a:p>
        </p:txBody>
      </p:sp>
      <p:sp>
        <p:nvSpPr>
          <p:cNvPr id="6" name="Rectangle 5">
            <a:extLst>
              <a:ext uri="{FF2B5EF4-FFF2-40B4-BE49-F238E27FC236}">
                <a16:creationId xmlns:a16="http://schemas.microsoft.com/office/drawing/2014/main" id="{6CF72DC4-7B43-4AC1-AB83-69047E646C55}"/>
              </a:ext>
            </a:extLst>
          </p:cNvPr>
          <p:cNvSpPr/>
          <p:nvPr/>
        </p:nvSpPr>
        <p:spPr>
          <a:xfrm>
            <a:off x="461463" y="1452466"/>
            <a:ext cx="3707582" cy="240065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8" name="Rectangle 7">
            <a:extLst>
              <a:ext uri="{FF2B5EF4-FFF2-40B4-BE49-F238E27FC236}">
                <a16:creationId xmlns:a16="http://schemas.microsoft.com/office/drawing/2014/main" id="{EFC6CA7D-ED40-4C74-91AC-37AF931030A9}"/>
              </a:ext>
            </a:extLst>
          </p:cNvPr>
          <p:cNvSpPr/>
          <p:nvPr/>
        </p:nvSpPr>
        <p:spPr>
          <a:xfrm>
            <a:off x="5171025" y="303052"/>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9" name="Rectangle 8">
            <a:extLst>
              <a:ext uri="{FF2B5EF4-FFF2-40B4-BE49-F238E27FC236}">
                <a16:creationId xmlns:a16="http://schemas.microsoft.com/office/drawing/2014/main" id="{D5F63B34-1DC0-4D42-BB03-7C063A5D04C5}"/>
              </a:ext>
            </a:extLst>
          </p:cNvPr>
          <p:cNvSpPr/>
          <p:nvPr/>
        </p:nvSpPr>
        <p:spPr>
          <a:xfrm>
            <a:off x="5171025" y="1111227"/>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10" name="Rectangle 9">
            <a:extLst>
              <a:ext uri="{FF2B5EF4-FFF2-40B4-BE49-F238E27FC236}">
                <a16:creationId xmlns:a16="http://schemas.microsoft.com/office/drawing/2014/main" id="{F6AEF6ED-FCCE-4390-88B6-977D3FAC6E33}"/>
              </a:ext>
            </a:extLst>
          </p:cNvPr>
          <p:cNvSpPr/>
          <p:nvPr/>
        </p:nvSpPr>
        <p:spPr>
          <a:xfrm>
            <a:off x="8348604" y="72220"/>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11" name="Rectangle 10">
            <a:extLst>
              <a:ext uri="{FF2B5EF4-FFF2-40B4-BE49-F238E27FC236}">
                <a16:creationId xmlns:a16="http://schemas.microsoft.com/office/drawing/2014/main" id="{6530486E-BCAE-42D1-98F2-A547805E100F}"/>
              </a:ext>
            </a:extLst>
          </p:cNvPr>
          <p:cNvSpPr/>
          <p:nvPr/>
        </p:nvSpPr>
        <p:spPr>
          <a:xfrm>
            <a:off x="8348604" y="880395"/>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13" name="Straight Arrow Connector 12">
            <a:extLst>
              <a:ext uri="{FF2B5EF4-FFF2-40B4-BE49-F238E27FC236}">
                <a16:creationId xmlns:a16="http://schemas.microsoft.com/office/drawing/2014/main" id="{CD753A21-1A7C-4A91-8071-6D1053A26582}"/>
              </a:ext>
            </a:extLst>
          </p:cNvPr>
          <p:cNvCxnSpPr>
            <a:endCxn id="8" idx="1"/>
          </p:cNvCxnSpPr>
          <p:nvPr/>
        </p:nvCxnSpPr>
        <p:spPr>
          <a:xfrm>
            <a:off x="4169044" y="426162"/>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1136CE2-0622-439A-A9D7-E1B303EF0A01}"/>
              </a:ext>
            </a:extLst>
          </p:cNvPr>
          <p:cNvCxnSpPr/>
          <p:nvPr/>
        </p:nvCxnSpPr>
        <p:spPr>
          <a:xfrm>
            <a:off x="4169043" y="1234336"/>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F37B80-746C-4D0C-81EA-F6C97B42833F}"/>
              </a:ext>
            </a:extLst>
          </p:cNvPr>
          <p:cNvCxnSpPr>
            <a:stCxn id="8" idx="3"/>
            <a:endCxn id="10" idx="1"/>
          </p:cNvCxnSpPr>
          <p:nvPr/>
        </p:nvCxnSpPr>
        <p:spPr>
          <a:xfrm>
            <a:off x="7346621" y="426163"/>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ABADF6-0674-4784-8469-71B74B98CA5C}"/>
              </a:ext>
            </a:extLst>
          </p:cNvPr>
          <p:cNvCxnSpPr>
            <a:stCxn id="9" idx="3"/>
            <a:endCxn id="11" idx="1"/>
          </p:cNvCxnSpPr>
          <p:nvPr/>
        </p:nvCxnSpPr>
        <p:spPr>
          <a:xfrm>
            <a:off x="7130216" y="1234338"/>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9CF5315-8E38-4C5F-B009-3A39CA6D09A4}"/>
              </a:ext>
            </a:extLst>
          </p:cNvPr>
          <p:cNvSpPr/>
          <p:nvPr/>
        </p:nvSpPr>
        <p:spPr>
          <a:xfrm>
            <a:off x="5171025" y="2137245"/>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20" name="Rectangle 19">
            <a:extLst>
              <a:ext uri="{FF2B5EF4-FFF2-40B4-BE49-F238E27FC236}">
                <a16:creationId xmlns:a16="http://schemas.microsoft.com/office/drawing/2014/main" id="{A7590321-9E7C-4B82-B7A7-2A06BA5B3442}"/>
              </a:ext>
            </a:extLst>
          </p:cNvPr>
          <p:cNvSpPr/>
          <p:nvPr/>
        </p:nvSpPr>
        <p:spPr>
          <a:xfrm>
            <a:off x="5171025" y="2945420"/>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21" name="Rectangle 20">
            <a:extLst>
              <a:ext uri="{FF2B5EF4-FFF2-40B4-BE49-F238E27FC236}">
                <a16:creationId xmlns:a16="http://schemas.microsoft.com/office/drawing/2014/main" id="{EF372D94-B25B-4B63-B5B2-906DBA0A8076}"/>
              </a:ext>
            </a:extLst>
          </p:cNvPr>
          <p:cNvSpPr/>
          <p:nvPr/>
        </p:nvSpPr>
        <p:spPr>
          <a:xfrm>
            <a:off x="8348604" y="1906413"/>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22" name="Rectangle 21">
            <a:extLst>
              <a:ext uri="{FF2B5EF4-FFF2-40B4-BE49-F238E27FC236}">
                <a16:creationId xmlns:a16="http://schemas.microsoft.com/office/drawing/2014/main" id="{592E4BBD-1DE9-4FE7-A80A-2702C565E038}"/>
              </a:ext>
            </a:extLst>
          </p:cNvPr>
          <p:cNvSpPr/>
          <p:nvPr/>
        </p:nvSpPr>
        <p:spPr>
          <a:xfrm>
            <a:off x="8348604" y="2714588"/>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23" name="Straight Arrow Connector 22">
            <a:extLst>
              <a:ext uri="{FF2B5EF4-FFF2-40B4-BE49-F238E27FC236}">
                <a16:creationId xmlns:a16="http://schemas.microsoft.com/office/drawing/2014/main" id="{D5F361A4-290B-4FFF-AEE8-82C8BAB58CC1}"/>
              </a:ext>
            </a:extLst>
          </p:cNvPr>
          <p:cNvCxnSpPr>
            <a:endCxn id="19" idx="1"/>
          </p:cNvCxnSpPr>
          <p:nvPr/>
        </p:nvCxnSpPr>
        <p:spPr>
          <a:xfrm>
            <a:off x="4169044" y="2260355"/>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D475CD3-6912-4161-A3DB-648EFC5D967E}"/>
              </a:ext>
            </a:extLst>
          </p:cNvPr>
          <p:cNvCxnSpPr/>
          <p:nvPr/>
        </p:nvCxnSpPr>
        <p:spPr>
          <a:xfrm>
            <a:off x="4169043" y="3068529"/>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A28B478-5A6A-485F-BE3F-4CCBFB76FE30}"/>
              </a:ext>
            </a:extLst>
          </p:cNvPr>
          <p:cNvCxnSpPr>
            <a:stCxn id="19" idx="3"/>
            <a:endCxn id="21" idx="1"/>
          </p:cNvCxnSpPr>
          <p:nvPr/>
        </p:nvCxnSpPr>
        <p:spPr>
          <a:xfrm>
            <a:off x="7346621" y="2260356"/>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165AF7-CB87-45B5-9588-A936970A2776}"/>
              </a:ext>
            </a:extLst>
          </p:cNvPr>
          <p:cNvCxnSpPr>
            <a:stCxn id="20" idx="3"/>
            <a:endCxn id="22" idx="1"/>
          </p:cNvCxnSpPr>
          <p:nvPr/>
        </p:nvCxnSpPr>
        <p:spPr>
          <a:xfrm>
            <a:off x="7130216" y="3068531"/>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1F2B55B-5F71-4761-8AC7-7596517C8624}"/>
              </a:ext>
            </a:extLst>
          </p:cNvPr>
          <p:cNvSpPr/>
          <p:nvPr/>
        </p:nvSpPr>
        <p:spPr>
          <a:xfrm>
            <a:off x="862013" y="549273"/>
            <a:ext cx="2462212" cy="160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572453-C417-4FD3-AC45-A5BF23CEA04D}"/>
              </a:ext>
            </a:extLst>
          </p:cNvPr>
          <p:cNvSpPr/>
          <p:nvPr/>
        </p:nvSpPr>
        <p:spPr>
          <a:xfrm>
            <a:off x="866776" y="1962615"/>
            <a:ext cx="2557462" cy="1229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175FE4A-F234-472B-A6E5-3C4BC4E06B58}"/>
              </a:ext>
            </a:extLst>
          </p:cNvPr>
          <p:cNvGrpSpPr/>
          <p:nvPr/>
        </p:nvGrpSpPr>
        <p:grpSpPr>
          <a:xfrm>
            <a:off x="461463" y="3930888"/>
            <a:ext cx="10935141" cy="3323987"/>
            <a:chOff x="461463" y="3930888"/>
            <a:chExt cx="10935141" cy="3323987"/>
          </a:xfrm>
        </p:grpSpPr>
        <p:sp>
          <p:nvSpPr>
            <p:cNvPr id="7" name="Rectangle 6">
              <a:extLst>
                <a:ext uri="{FF2B5EF4-FFF2-40B4-BE49-F238E27FC236}">
                  <a16:creationId xmlns:a16="http://schemas.microsoft.com/office/drawing/2014/main" id="{93AE4510-2A26-4BBF-B670-0304BB6C6DFC}"/>
                </a:ext>
              </a:extLst>
            </p:cNvPr>
            <p:cNvSpPr/>
            <p:nvPr/>
          </p:nvSpPr>
          <p:spPr>
            <a:xfrm>
              <a:off x="461463" y="3930888"/>
              <a:ext cx="3707582" cy="332398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&lt;dfdl:assert</a:t>
              </a:r>
              <a:r>
                <a:rPr lang="en-US" sz="1000">
                  <a:solidFill>
                    <a:srgbClr val="F5844C"/>
                  </a:solidFill>
                  <a:highlight>
                    <a:srgbClr val="FFFFFF"/>
                  </a:highlight>
                </a:rPr>
                <a:t> test</a:t>
              </a:r>
              <a:r>
                <a:rPr lang="en-US" sz="1000">
                  <a:solidFill>
                    <a:srgbClr val="FF8040"/>
                  </a:solidFill>
                  <a:highlight>
                    <a:srgbClr val="FFFFFF"/>
                  </a:highlight>
                </a:rPr>
                <a:t>=</a:t>
              </a:r>
              <a:r>
                <a:rPr lang="en-US" sz="1000">
                  <a:solidFill>
                    <a:srgbClr val="993300"/>
                  </a:solidFill>
                  <a:highlight>
                    <a:srgbClr val="FFFFFF"/>
                  </a:highlight>
                </a:rPr>
                <a:t>"{ dfdl:checkConstraints(.) }"</a:t>
              </a:r>
              <a:br>
                <a:rPr lang="en-US" sz="1000">
                  <a:solidFill>
                    <a:srgbClr val="000000"/>
                  </a:solidFill>
                  <a:highlight>
                    <a:srgbClr val="FFFFFF"/>
                  </a:highlight>
                </a:rPr>
              </a:br>
              <a:r>
                <a:rPr lang="en-US" sz="1000">
                  <a:solidFill>
                    <a:srgbClr val="F5844C"/>
                  </a:solidFill>
                  <a:highlight>
                    <a:srgbClr val="FFFFFF"/>
                  </a:highlight>
                </a:rPr>
                <a:t>                            message</a:t>
              </a:r>
              <a:r>
                <a:rPr lang="en-US" sz="1000">
                  <a:solidFill>
                    <a:srgbClr val="FF8040"/>
                  </a:solidFill>
                  <a:highlight>
                    <a:srgbClr val="FFFFFF"/>
                  </a:highlight>
                </a:rPr>
                <a:t>=</a:t>
              </a:r>
              <a:r>
                <a:rPr lang="en-US" sz="1000">
                  <a:solidFill>
                    <a:srgbClr val="993300"/>
                  </a:solidFill>
                  <a:highlight>
                    <a:srgbClr val="FFFFFF"/>
                  </a:highlight>
                </a:rPr>
                <a:t>"Validation of label failed"</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27" name="Rectangle 26">
              <a:extLst>
                <a:ext uri="{FF2B5EF4-FFF2-40B4-BE49-F238E27FC236}">
                  <a16:creationId xmlns:a16="http://schemas.microsoft.com/office/drawing/2014/main" id="{3D688AA4-1B65-45F9-AE0C-4DF1B29EEE46}"/>
                </a:ext>
              </a:extLst>
            </p:cNvPr>
            <p:cNvSpPr/>
            <p:nvPr/>
          </p:nvSpPr>
          <p:spPr>
            <a:xfrm>
              <a:off x="5171025" y="4845118"/>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28" name="Rectangle 27">
              <a:extLst>
                <a:ext uri="{FF2B5EF4-FFF2-40B4-BE49-F238E27FC236}">
                  <a16:creationId xmlns:a16="http://schemas.microsoft.com/office/drawing/2014/main" id="{D6BB148A-B63A-45FE-B270-58FE74FAA809}"/>
                </a:ext>
              </a:extLst>
            </p:cNvPr>
            <p:cNvSpPr/>
            <p:nvPr/>
          </p:nvSpPr>
          <p:spPr>
            <a:xfrm>
              <a:off x="5171025" y="5653293"/>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29" name="Rectangle 28">
              <a:extLst>
                <a:ext uri="{FF2B5EF4-FFF2-40B4-BE49-F238E27FC236}">
                  <a16:creationId xmlns:a16="http://schemas.microsoft.com/office/drawing/2014/main" id="{A473B21C-9365-4F2E-884E-1CE04CB3247D}"/>
                </a:ext>
              </a:extLst>
            </p:cNvPr>
            <p:cNvSpPr/>
            <p:nvPr/>
          </p:nvSpPr>
          <p:spPr>
            <a:xfrm>
              <a:off x="8348604" y="4614286"/>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30" name="Rectangle 29">
              <a:extLst>
                <a:ext uri="{FF2B5EF4-FFF2-40B4-BE49-F238E27FC236}">
                  <a16:creationId xmlns:a16="http://schemas.microsoft.com/office/drawing/2014/main" id="{7A655EEA-9BD6-4FBE-842B-F75A7821D626}"/>
                </a:ext>
              </a:extLst>
            </p:cNvPr>
            <p:cNvSpPr/>
            <p:nvPr/>
          </p:nvSpPr>
          <p:spPr>
            <a:xfrm>
              <a:off x="8348604" y="5653293"/>
              <a:ext cx="3048000" cy="246221"/>
            </a:xfrm>
            <a:prstGeom prst="rect">
              <a:avLst/>
            </a:prstGeom>
            <a:ln>
              <a:solidFill>
                <a:schemeClr val="tx1"/>
              </a:solidFill>
            </a:ln>
          </p:spPr>
          <p:txBody>
            <a:bodyPr wrap="square">
              <a:spAutoFit/>
            </a:bodyPr>
            <a:lstStyle/>
            <a:p>
              <a:r>
                <a:rPr lang="en-US" sz="1000">
                  <a:highlight>
                    <a:srgbClr val="FFFFFF"/>
                  </a:highlight>
                </a:rPr>
                <a:t>-- empty (no results) --</a:t>
              </a:r>
            </a:p>
          </p:txBody>
        </p:sp>
        <p:cxnSp>
          <p:nvCxnSpPr>
            <p:cNvPr id="31" name="Straight Arrow Connector 30">
              <a:extLst>
                <a:ext uri="{FF2B5EF4-FFF2-40B4-BE49-F238E27FC236}">
                  <a16:creationId xmlns:a16="http://schemas.microsoft.com/office/drawing/2014/main" id="{BC4A77A2-5E17-43BA-BD91-BCC5D9880B84}"/>
                </a:ext>
              </a:extLst>
            </p:cNvPr>
            <p:cNvCxnSpPr>
              <a:endCxn id="27" idx="1"/>
            </p:cNvCxnSpPr>
            <p:nvPr/>
          </p:nvCxnSpPr>
          <p:spPr>
            <a:xfrm>
              <a:off x="4169044" y="4968228"/>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3EA4DE4-C1EC-4AE0-82BC-94C74B0BAD82}"/>
                </a:ext>
              </a:extLst>
            </p:cNvPr>
            <p:cNvCxnSpPr/>
            <p:nvPr/>
          </p:nvCxnSpPr>
          <p:spPr>
            <a:xfrm>
              <a:off x="4169043" y="5776402"/>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1D5DB5-2C20-49C2-BA8D-5BAB154D6250}"/>
                </a:ext>
              </a:extLst>
            </p:cNvPr>
            <p:cNvCxnSpPr>
              <a:stCxn id="27" idx="3"/>
              <a:endCxn id="29" idx="1"/>
            </p:cNvCxnSpPr>
            <p:nvPr/>
          </p:nvCxnSpPr>
          <p:spPr>
            <a:xfrm>
              <a:off x="7346621" y="4968229"/>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196437C-8FA1-461B-9FB7-431BB6A9E75D}"/>
                </a:ext>
              </a:extLst>
            </p:cNvPr>
            <p:cNvCxnSpPr>
              <a:stCxn id="28" idx="3"/>
              <a:endCxn id="30" idx="1"/>
            </p:cNvCxnSpPr>
            <p:nvPr/>
          </p:nvCxnSpPr>
          <p:spPr>
            <a:xfrm>
              <a:off x="7130216" y="5776404"/>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7A90B66-F1EA-4DBF-8279-0508DE2090A6}"/>
                </a:ext>
              </a:extLst>
            </p:cNvPr>
            <p:cNvSpPr/>
            <p:nvPr/>
          </p:nvSpPr>
          <p:spPr>
            <a:xfrm>
              <a:off x="4432895" y="5958269"/>
              <a:ext cx="3414717" cy="246221"/>
            </a:xfrm>
            <a:prstGeom prst="rect">
              <a:avLst/>
            </a:prstGeom>
            <a:solidFill>
              <a:srgbClr val="FF0000"/>
            </a:solidFill>
          </p:spPr>
          <p:txBody>
            <a:bodyPr wrap="none">
              <a:spAutoFit/>
            </a:bodyPr>
            <a:lstStyle/>
            <a:p>
              <a:r>
                <a:rPr lang="en-US" sz="1000" b="1">
                  <a:solidFill>
                    <a:schemeClr val="bg1"/>
                  </a:solidFill>
                </a:rPr>
                <a:t>[error] Parse Error: Assertion failed: Validation of label failed</a:t>
              </a:r>
            </a:p>
          </p:txBody>
        </p:sp>
        <p:sp>
          <p:nvSpPr>
            <p:cNvPr id="39" name="Rectangle 38">
              <a:extLst>
                <a:ext uri="{FF2B5EF4-FFF2-40B4-BE49-F238E27FC236}">
                  <a16:creationId xmlns:a16="http://schemas.microsoft.com/office/drawing/2014/main" id="{86F1DB96-E24B-4CCF-AEC6-0272BCDD998C}"/>
                </a:ext>
              </a:extLst>
            </p:cNvPr>
            <p:cNvSpPr/>
            <p:nvPr/>
          </p:nvSpPr>
          <p:spPr>
            <a:xfrm>
              <a:off x="862013" y="4433796"/>
              <a:ext cx="2843212" cy="2157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754FDFE1-F6D3-4625-B938-67FF23A3E5FD}"/>
              </a:ext>
            </a:extLst>
          </p:cNvPr>
          <p:cNvSpPr txBox="1"/>
          <p:nvPr/>
        </p:nvSpPr>
        <p:spPr>
          <a:xfrm>
            <a:off x="6958739" y="6406634"/>
            <a:ext cx="3464538" cy="369332"/>
          </a:xfrm>
          <a:prstGeom prst="rect">
            <a:avLst/>
          </a:prstGeom>
          <a:noFill/>
        </p:spPr>
        <p:txBody>
          <a:bodyPr wrap="none" rtlCol="0">
            <a:spAutoFit/>
          </a:bodyPr>
          <a:lstStyle/>
          <a:p>
            <a:r>
              <a:rPr lang="en-US"/>
              <a:t>See examples/validation-using-dfdl</a:t>
            </a:r>
          </a:p>
        </p:txBody>
      </p:sp>
      <p:sp>
        <p:nvSpPr>
          <p:cNvPr id="2" name="TextBox 1">
            <a:extLst>
              <a:ext uri="{FF2B5EF4-FFF2-40B4-BE49-F238E27FC236}">
                <a16:creationId xmlns:a16="http://schemas.microsoft.com/office/drawing/2014/main" id="{144CA675-84AA-4DE1-A670-2F6F9626F3A9}"/>
              </a:ext>
            </a:extLst>
          </p:cNvPr>
          <p:cNvSpPr txBox="1"/>
          <p:nvPr/>
        </p:nvSpPr>
        <p:spPr>
          <a:xfrm>
            <a:off x="223798" y="469348"/>
            <a:ext cx="437940" cy="369332"/>
          </a:xfrm>
          <a:prstGeom prst="rect">
            <a:avLst/>
          </a:prstGeom>
          <a:solidFill>
            <a:schemeClr val="bg1"/>
          </a:solidFill>
        </p:spPr>
        <p:txBody>
          <a:bodyPr wrap="none" rtlCol="0">
            <a:spAutoFit/>
          </a:bodyPr>
          <a:lstStyle/>
          <a:p>
            <a:r>
              <a:rPr lang="en-US" b="1"/>
              <a:t>V1</a:t>
            </a:r>
          </a:p>
        </p:txBody>
      </p:sp>
      <p:sp>
        <p:nvSpPr>
          <p:cNvPr id="40" name="TextBox 39">
            <a:extLst>
              <a:ext uri="{FF2B5EF4-FFF2-40B4-BE49-F238E27FC236}">
                <a16:creationId xmlns:a16="http://schemas.microsoft.com/office/drawing/2014/main" id="{E6563670-36D9-41A6-857B-B109B6B8B856}"/>
              </a:ext>
            </a:extLst>
          </p:cNvPr>
          <p:cNvSpPr txBox="1"/>
          <p:nvPr/>
        </p:nvSpPr>
        <p:spPr>
          <a:xfrm>
            <a:off x="259777" y="2137245"/>
            <a:ext cx="410690" cy="369332"/>
          </a:xfrm>
          <a:prstGeom prst="rect">
            <a:avLst/>
          </a:prstGeom>
          <a:solidFill>
            <a:schemeClr val="bg1"/>
          </a:solidFill>
        </p:spPr>
        <p:txBody>
          <a:bodyPr wrap="none" rtlCol="0">
            <a:spAutoFit/>
          </a:bodyPr>
          <a:lstStyle/>
          <a:p>
            <a:r>
              <a:rPr lang="en-US" b="1"/>
              <a:t>v2</a:t>
            </a:r>
          </a:p>
        </p:txBody>
      </p:sp>
      <p:sp>
        <p:nvSpPr>
          <p:cNvPr id="44" name="TextBox 43">
            <a:extLst>
              <a:ext uri="{FF2B5EF4-FFF2-40B4-BE49-F238E27FC236}">
                <a16:creationId xmlns:a16="http://schemas.microsoft.com/office/drawing/2014/main" id="{0AAD4849-32B7-48C3-93D4-F323890822E2}"/>
              </a:ext>
            </a:extLst>
          </p:cNvPr>
          <p:cNvSpPr txBox="1"/>
          <p:nvPr/>
        </p:nvSpPr>
        <p:spPr>
          <a:xfrm>
            <a:off x="206513" y="4782356"/>
            <a:ext cx="410690" cy="369332"/>
          </a:xfrm>
          <a:prstGeom prst="rect">
            <a:avLst/>
          </a:prstGeom>
          <a:solidFill>
            <a:schemeClr val="bg1"/>
          </a:solidFill>
        </p:spPr>
        <p:txBody>
          <a:bodyPr wrap="none" rtlCol="0">
            <a:spAutoFit/>
          </a:bodyPr>
          <a:lstStyle/>
          <a:p>
            <a:r>
              <a:rPr lang="en-US" b="1"/>
              <a:t>v3</a:t>
            </a:r>
          </a:p>
        </p:txBody>
      </p:sp>
    </p:spTree>
    <p:extLst>
      <p:ext uri="{BB962C8B-B14F-4D97-AF65-F5344CB8AC3E}">
        <p14:creationId xmlns:p14="http://schemas.microsoft.com/office/powerpoint/2010/main" val="3329606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703C-0515-4D4E-B432-9D69DB0A4D97}"/>
              </a:ext>
            </a:extLst>
          </p:cNvPr>
          <p:cNvSpPr>
            <a:spLocks noGrp="1"/>
          </p:cNvSpPr>
          <p:nvPr>
            <p:ph type="title"/>
          </p:nvPr>
        </p:nvSpPr>
        <p:spPr/>
        <p:txBody>
          <a:bodyPr/>
          <a:lstStyle/>
          <a:p>
            <a:r>
              <a:rPr lang="en-US"/>
              <a:t>Command Level Interface (CLI)</a:t>
            </a:r>
          </a:p>
        </p:txBody>
      </p:sp>
      <p:sp>
        <p:nvSpPr>
          <p:cNvPr id="3" name="Content Placeholder 2">
            <a:extLst>
              <a:ext uri="{FF2B5EF4-FFF2-40B4-BE49-F238E27FC236}">
                <a16:creationId xmlns:a16="http://schemas.microsoft.com/office/drawing/2014/main" id="{05631E38-07B0-4941-9202-95C6AC1CE02B}"/>
              </a:ext>
            </a:extLst>
          </p:cNvPr>
          <p:cNvSpPr>
            <a:spLocks noGrp="1"/>
          </p:cNvSpPr>
          <p:nvPr>
            <p:ph idx="1"/>
          </p:nvPr>
        </p:nvSpPr>
        <p:spPr>
          <a:xfrm>
            <a:off x="616449" y="1371602"/>
            <a:ext cx="11236720" cy="922148"/>
          </a:xfrm>
        </p:spPr>
        <p:txBody>
          <a:bodyPr/>
          <a:lstStyle/>
          <a:p>
            <a:pPr>
              <a:lnSpc>
                <a:spcPts val="3000"/>
              </a:lnSpc>
            </a:pPr>
            <a:r>
              <a:rPr lang="en-US"/>
              <a:t>The DFDL processor that we will use is capable of outputting the parse results to a file (XML file or JSON file).</a:t>
            </a:r>
          </a:p>
        </p:txBody>
      </p:sp>
      <p:sp>
        <p:nvSpPr>
          <p:cNvPr id="4" name="Footer Placeholder 3">
            <a:extLst>
              <a:ext uri="{FF2B5EF4-FFF2-40B4-BE49-F238E27FC236}">
                <a16:creationId xmlns:a16="http://schemas.microsoft.com/office/drawing/2014/main" id="{83F59548-B897-4FFC-A17E-BA4E2A3F7D4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F5BC05D6-98DF-4067-8DB6-6658DC856806}"/>
              </a:ext>
            </a:extLst>
          </p:cNvPr>
          <p:cNvSpPr/>
          <p:nvPr/>
        </p:nvSpPr>
        <p:spPr>
          <a:xfrm>
            <a:off x="480827" y="2708743"/>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Input</a:t>
            </a:r>
          </a:p>
        </p:txBody>
      </p:sp>
      <p:sp>
        <p:nvSpPr>
          <p:cNvPr id="6" name="Rectangle: Folded Corner 5">
            <a:extLst>
              <a:ext uri="{FF2B5EF4-FFF2-40B4-BE49-F238E27FC236}">
                <a16:creationId xmlns:a16="http://schemas.microsoft.com/office/drawing/2014/main" id="{D08ADD12-F7B3-4DC4-B58A-6033380B6124}"/>
              </a:ext>
            </a:extLst>
          </p:cNvPr>
          <p:cNvSpPr/>
          <p:nvPr/>
        </p:nvSpPr>
        <p:spPr>
          <a:xfrm>
            <a:off x="9511079" y="2747115"/>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Reconstituted</a:t>
            </a:r>
          </a:p>
          <a:p>
            <a:pPr algn="ctr"/>
            <a:r>
              <a:rPr lang="en-US" sz="2400" b="1">
                <a:solidFill>
                  <a:schemeClr val="tx1"/>
                </a:solidFill>
              </a:rPr>
              <a:t>input</a:t>
            </a:r>
          </a:p>
        </p:txBody>
      </p:sp>
      <p:sp>
        <p:nvSpPr>
          <p:cNvPr id="7" name="Arrow: Right 6">
            <a:extLst>
              <a:ext uri="{FF2B5EF4-FFF2-40B4-BE49-F238E27FC236}">
                <a16:creationId xmlns:a16="http://schemas.microsoft.com/office/drawing/2014/main" id="{945A0525-79DE-4BC9-995A-B78022661091}"/>
              </a:ext>
            </a:extLst>
          </p:cNvPr>
          <p:cNvSpPr/>
          <p:nvPr/>
        </p:nvSpPr>
        <p:spPr>
          <a:xfrm rot="16200000">
            <a:off x="3708512" y="3872006"/>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E28470C-812D-46BA-B588-2E526C89C567}"/>
              </a:ext>
            </a:extLst>
          </p:cNvPr>
          <p:cNvSpPr/>
          <p:nvPr/>
        </p:nvSpPr>
        <p:spPr>
          <a:xfrm>
            <a:off x="6642153" y="3221449"/>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0E5E886-B219-447A-BACA-17C6C41F5E34}"/>
              </a:ext>
            </a:extLst>
          </p:cNvPr>
          <p:cNvSpPr/>
          <p:nvPr/>
        </p:nvSpPr>
        <p:spPr>
          <a:xfrm rot="16200000">
            <a:off x="7804076" y="3872006"/>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48EB7F6-FA7A-4FC8-A0CF-E705A390B8BA}"/>
              </a:ext>
            </a:extLst>
          </p:cNvPr>
          <p:cNvSpPr/>
          <p:nvPr/>
        </p:nvSpPr>
        <p:spPr>
          <a:xfrm>
            <a:off x="2566860" y="3231352"/>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934D6E3-7D3C-4BD9-80A6-6535D3CF60E8}"/>
              </a:ext>
            </a:extLst>
          </p:cNvPr>
          <p:cNvSpPr/>
          <p:nvPr/>
        </p:nvSpPr>
        <p:spPr>
          <a:xfrm>
            <a:off x="4883069" y="3209657"/>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23FD760-D557-4C67-87CD-9D40EEC01F69}"/>
              </a:ext>
            </a:extLst>
          </p:cNvPr>
          <p:cNvSpPr/>
          <p:nvPr/>
        </p:nvSpPr>
        <p:spPr>
          <a:xfrm>
            <a:off x="8972512" y="3221448"/>
            <a:ext cx="53856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Folded Corner 12">
            <a:extLst>
              <a:ext uri="{FF2B5EF4-FFF2-40B4-BE49-F238E27FC236}">
                <a16:creationId xmlns:a16="http://schemas.microsoft.com/office/drawing/2014/main" id="{EEFBAF04-B8D6-4024-8067-3DB7CE603A5F}"/>
              </a:ext>
            </a:extLst>
          </p:cNvPr>
          <p:cNvSpPr/>
          <p:nvPr/>
        </p:nvSpPr>
        <p:spPr>
          <a:xfrm>
            <a:off x="3379286" y="4460983"/>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14" name="Rectangle: Folded Corner 13">
            <a:extLst>
              <a:ext uri="{FF2B5EF4-FFF2-40B4-BE49-F238E27FC236}">
                <a16:creationId xmlns:a16="http://schemas.microsoft.com/office/drawing/2014/main" id="{82D91611-05B1-4BDC-8660-F5C201FA6765}"/>
              </a:ext>
            </a:extLst>
          </p:cNvPr>
          <p:cNvSpPr/>
          <p:nvPr/>
        </p:nvSpPr>
        <p:spPr>
          <a:xfrm>
            <a:off x="7474850" y="4460983"/>
            <a:ext cx="1518833" cy="144386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a:t>
            </a:r>
          </a:p>
          <a:p>
            <a:pPr algn="ctr"/>
            <a:r>
              <a:rPr lang="en-US" sz="2400" b="1"/>
              <a:t>schema</a:t>
            </a:r>
          </a:p>
        </p:txBody>
      </p:sp>
      <p:sp>
        <p:nvSpPr>
          <p:cNvPr id="16" name="Rectangle 15">
            <a:extLst>
              <a:ext uri="{FF2B5EF4-FFF2-40B4-BE49-F238E27FC236}">
                <a16:creationId xmlns:a16="http://schemas.microsoft.com/office/drawing/2014/main" id="{908DFCC0-F0B5-454D-88D1-818138A3B486}"/>
              </a:ext>
            </a:extLst>
          </p:cNvPr>
          <p:cNvSpPr/>
          <p:nvPr/>
        </p:nvSpPr>
        <p:spPr>
          <a:xfrm>
            <a:off x="3105822" y="2936145"/>
            <a:ext cx="1756978" cy="750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17" name="TextBox 16">
            <a:extLst>
              <a:ext uri="{FF2B5EF4-FFF2-40B4-BE49-F238E27FC236}">
                <a16:creationId xmlns:a16="http://schemas.microsoft.com/office/drawing/2014/main" id="{DDC67CB1-C2A5-4223-8F13-586C720BAF80}"/>
              </a:ext>
            </a:extLst>
          </p:cNvPr>
          <p:cNvSpPr txBox="1"/>
          <p:nvPr/>
        </p:nvSpPr>
        <p:spPr>
          <a:xfrm>
            <a:off x="3534268" y="2526242"/>
            <a:ext cx="875561" cy="461665"/>
          </a:xfrm>
          <a:prstGeom prst="rect">
            <a:avLst/>
          </a:prstGeom>
          <a:noFill/>
        </p:spPr>
        <p:txBody>
          <a:bodyPr wrap="none" rtlCol="0">
            <a:spAutoFit/>
          </a:bodyPr>
          <a:lstStyle/>
          <a:p>
            <a:r>
              <a:rPr lang="en-US" sz="2400" i="1"/>
              <a:t>parse</a:t>
            </a:r>
            <a:endParaRPr lang="en-US" sz="2400" i="1">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A530448-7673-460A-A8CA-11E4048FF17C}"/>
              </a:ext>
            </a:extLst>
          </p:cNvPr>
          <p:cNvSpPr/>
          <p:nvPr/>
        </p:nvSpPr>
        <p:spPr>
          <a:xfrm>
            <a:off x="7201386" y="2969271"/>
            <a:ext cx="1792298" cy="7171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DFDL processor</a:t>
            </a:r>
          </a:p>
        </p:txBody>
      </p:sp>
      <p:sp>
        <p:nvSpPr>
          <p:cNvPr id="19" name="TextBox 18">
            <a:extLst>
              <a:ext uri="{FF2B5EF4-FFF2-40B4-BE49-F238E27FC236}">
                <a16:creationId xmlns:a16="http://schemas.microsoft.com/office/drawing/2014/main" id="{64078881-0B2C-4D63-AC62-911BB14795CB}"/>
              </a:ext>
            </a:extLst>
          </p:cNvPr>
          <p:cNvSpPr txBox="1"/>
          <p:nvPr/>
        </p:nvSpPr>
        <p:spPr>
          <a:xfrm>
            <a:off x="7486156" y="2539441"/>
            <a:ext cx="1192955" cy="461665"/>
          </a:xfrm>
          <a:prstGeom prst="rect">
            <a:avLst/>
          </a:prstGeom>
          <a:noFill/>
        </p:spPr>
        <p:txBody>
          <a:bodyPr wrap="none" rtlCol="0">
            <a:spAutoFit/>
          </a:bodyPr>
          <a:lstStyle/>
          <a:p>
            <a:r>
              <a:rPr lang="en-US" sz="2400" i="1"/>
              <a:t>unparse</a:t>
            </a:r>
            <a:endParaRPr lang="en-US" sz="2400" i="1">
              <a:latin typeface="Times New Roman" panose="02020603050405020304" pitchFamily="18" charset="0"/>
              <a:cs typeface="Times New Roman" panose="02020603050405020304" pitchFamily="18" charset="0"/>
            </a:endParaRPr>
          </a:p>
        </p:txBody>
      </p:sp>
      <p:sp>
        <p:nvSpPr>
          <p:cNvPr id="20" name="Rectangle: Folded Corner 19">
            <a:extLst>
              <a:ext uri="{FF2B5EF4-FFF2-40B4-BE49-F238E27FC236}">
                <a16:creationId xmlns:a16="http://schemas.microsoft.com/office/drawing/2014/main" id="{28EEE816-BE30-4A90-8457-D6525233BA95}"/>
              </a:ext>
            </a:extLst>
          </p:cNvPr>
          <p:cNvSpPr/>
          <p:nvPr/>
        </p:nvSpPr>
        <p:spPr>
          <a:xfrm>
            <a:off x="5464410" y="2936145"/>
            <a:ext cx="1157077" cy="922148"/>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a:t>
            </a:r>
          </a:p>
          <a:p>
            <a:pPr algn="ctr"/>
            <a:r>
              <a:rPr lang="en-US" sz="2400" b="1">
                <a:solidFill>
                  <a:schemeClr val="tx1"/>
                </a:solidFill>
              </a:rPr>
              <a:t>file</a:t>
            </a:r>
          </a:p>
        </p:txBody>
      </p:sp>
    </p:spTree>
    <p:extLst>
      <p:ext uri="{BB962C8B-B14F-4D97-AF65-F5344CB8AC3E}">
        <p14:creationId xmlns:p14="http://schemas.microsoft.com/office/powerpoint/2010/main" val="17493501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D4CF4DA7-5AA0-4AEF-B918-4D93B31E676F}"/>
              </a:ext>
            </a:extLst>
          </p:cNvPr>
          <p:cNvGrpSpPr/>
          <p:nvPr/>
        </p:nvGrpSpPr>
        <p:grpSpPr>
          <a:xfrm>
            <a:off x="461463" y="50490"/>
            <a:ext cx="10935141" cy="3802633"/>
            <a:chOff x="461463" y="50490"/>
            <a:chExt cx="10935141" cy="3802633"/>
          </a:xfrm>
        </p:grpSpPr>
        <p:sp>
          <p:nvSpPr>
            <p:cNvPr id="5" name="Rectangle 4">
              <a:extLst>
                <a:ext uri="{FF2B5EF4-FFF2-40B4-BE49-F238E27FC236}">
                  <a16:creationId xmlns:a16="http://schemas.microsoft.com/office/drawing/2014/main" id="{2D5CE062-5797-42CE-9749-14BC2BC6110E}"/>
                </a:ext>
              </a:extLst>
            </p:cNvPr>
            <p:cNvSpPr/>
            <p:nvPr/>
          </p:nvSpPr>
          <p:spPr>
            <a:xfrm>
              <a:off x="461463" y="50490"/>
              <a:ext cx="3707581" cy="1338828"/>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r>
                <a:rPr lang="en-US" sz="1100">
                  <a:solidFill>
                    <a:srgbClr val="003296"/>
                  </a:solidFill>
                  <a:highlight>
                    <a:srgbClr val="FFFFFF"/>
                  </a:highlight>
                </a:rPr>
                <a:t>	</a:t>
              </a:r>
            </a:p>
          </p:txBody>
        </p:sp>
        <p:sp>
          <p:nvSpPr>
            <p:cNvPr id="6" name="Rectangle 5">
              <a:extLst>
                <a:ext uri="{FF2B5EF4-FFF2-40B4-BE49-F238E27FC236}">
                  <a16:creationId xmlns:a16="http://schemas.microsoft.com/office/drawing/2014/main" id="{6CF72DC4-7B43-4AC1-AB83-69047E646C55}"/>
                </a:ext>
              </a:extLst>
            </p:cNvPr>
            <p:cNvSpPr/>
            <p:nvPr/>
          </p:nvSpPr>
          <p:spPr>
            <a:xfrm>
              <a:off x="461463" y="1452466"/>
              <a:ext cx="3707582" cy="240065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8" name="Rectangle 7">
              <a:extLst>
                <a:ext uri="{FF2B5EF4-FFF2-40B4-BE49-F238E27FC236}">
                  <a16:creationId xmlns:a16="http://schemas.microsoft.com/office/drawing/2014/main" id="{EFC6CA7D-ED40-4C74-91AC-37AF931030A9}"/>
                </a:ext>
              </a:extLst>
            </p:cNvPr>
            <p:cNvSpPr/>
            <p:nvPr/>
          </p:nvSpPr>
          <p:spPr>
            <a:xfrm>
              <a:off x="5171025" y="303052"/>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9" name="Rectangle 8">
              <a:extLst>
                <a:ext uri="{FF2B5EF4-FFF2-40B4-BE49-F238E27FC236}">
                  <a16:creationId xmlns:a16="http://schemas.microsoft.com/office/drawing/2014/main" id="{D5F63B34-1DC0-4D42-BB03-7C063A5D04C5}"/>
                </a:ext>
              </a:extLst>
            </p:cNvPr>
            <p:cNvSpPr/>
            <p:nvPr/>
          </p:nvSpPr>
          <p:spPr>
            <a:xfrm>
              <a:off x="5171025" y="1111227"/>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10" name="Rectangle 9">
              <a:extLst>
                <a:ext uri="{FF2B5EF4-FFF2-40B4-BE49-F238E27FC236}">
                  <a16:creationId xmlns:a16="http://schemas.microsoft.com/office/drawing/2014/main" id="{F6AEF6ED-FCCE-4390-88B6-977D3FAC6E33}"/>
                </a:ext>
              </a:extLst>
            </p:cNvPr>
            <p:cNvSpPr/>
            <p:nvPr/>
          </p:nvSpPr>
          <p:spPr>
            <a:xfrm>
              <a:off x="8348604" y="72220"/>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11" name="Rectangle 10">
              <a:extLst>
                <a:ext uri="{FF2B5EF4-FFF2-40B4-BE49-F238E27FC236}">
                  <a16:creationId xmlns:a16="http://schemas.microsoft.com/office/drawing/2014/main" id="{6530486E-BCAE-42D1-98F2-A547805E100F}"/>
                </a:ext>
              </a:extLst>
            </p:cNvPr>
            <p:cNvSpPr/>
            <p:nvPr/>
          </p:nvSpPr>
          <p:spPr>
            <a:xfrm>
              <a:off x="8348604" y="880395"/>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13" name="Straight Arrow Connector 12">
              <a:extLst>
                <a:ext uri="{FF2B5EF4-FFF2-40B4-BE49-F238E27FC236}">
                  <a16:creationId xmlns:a16="http://schemas.microsoft.com/office/drawing/2014/main" id="{CD753A21-1A7C-4A91-8071-6D1053A26582}"/>
                </a:ext>
              </a:extLst>
            </p:cNvPr>
            <p:cNvCxnSpPr>
              <a:endCxn id="8" idx="1"/>
            </p:cNvCxnSpPr>
            <p:nvPr/>
          </p:nvCxnSpPr>
          <p:spPr>
            <a:xfrm>
              <a:off x="4169044" y="426162"/>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1136CE2-0622-439A-A9D7-E1B303EF0A01}"/>
                </a:ext>
              </a:extLst>
            </p:cNvPr>
            <p:cNvCxnSpPr/>
            <p:nvPr/>
          </p:nvCxnSpPr>
          <p:spPr>
            <a:xfrm>
              <a:off x="4169043" y="1234336"/>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F37B80-746C-4D0C-81EA-F6C97B42833F}"/>
                </a:ext>
              </a:extLst>
            </p:cNvPr>
            <p:cNvCxnSpPr>
              <a:stCxn id="8" idx="3"/>
              <a:endCxn id="10" idx="1"/>
            </p:cNvCxnSpPr>
            <p:nvPr/>
          </p:nvCxnSpPr>
          <p:spPr>
            <a:xfrm>
              <a:off x="7346621" y="426163"/>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ABADF6-0674-4784-8469-71B74B98CA5C}"/>
                </a:ext>
              </a:extLst>
            </p:cNvPr>
            <p:cNvCxnSpPr>
              <a:stCxn id="9" idx="3"/>
              <a:endCxn id="11" idx="1"/>
            </p:cNvCxnSpPr>
            <p:nvPr/>
          </p:nvCxnSpPr>
          <p:spPr>
            <a:xfrm>
              <a:off x="7130216" y="1234338"/>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9CF5315-8E38-4C5F-B009-3A39CA6D09A4}"/>
                </a:ext>
              </a:extLst>
            </p:cNvPr>
            <p:cNvSpPr/>
            <p:nvPr/>
          </p:nvSpPr>
          <p:spPr>
            <a:xfrm>
              <a:off x="5171025" y="2137245"/>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20" name="Rectangle 19">
              <a:extLst>
                <a:ext uri="{FF2B5EF4-FFF2-40B4-BE49-F238E27FC236}">
                  <a16:creationId xmlns:a16="http://schemas.microsoft.com/office/drawing/2014/main" id="{A7590321-9E7C-4B82-B7A7-2A06BA5B3442}"/>
                </a:ext>
              </a:extLst>
            </p:cNvPr>
            <p:cNvSpPr/>
            <p:nvPr/>
          </p:nvSpPr>
          <p:spPr>
            <a:xfrm>
              <a:off x="5171025" y="2945420"/>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21" name="Rectangle 20">
              <a:extLst>
                <a:ext uri="{FF2B5EF4-FFF2-40B4-BE49-F238E27FC236}">
                  <a16:creationId xmlns:a16="http://schemas.microsoft.com/office/drawing/2014/main" id="{EF372D94-B25B-4B63-B5B2-906DBA0A8076}"/>
                </a:ext>
              </a:extLst>
            </p:cNvPr>
            <p:cNvSpPr/>
            <p:nvPr/>
          </p:nvSpPr>
          <p:spPr>
            <a:xfrm>
              <a:off x="8348604" y="1906413"/>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22" name="Rectangle 21">
              <a:extLst>
                <a:ext uri="{FF2B5EF4-FFF2-40B4-BE49-F238E27FC236}">
                  <a16:creationId xmlns:a16="http://schemas.microsoft.com/office/drawing/2014/main" id="{592E4BBD-1DE9-4FE7-A80A-2702C565E038}"/>
                </a:ext>
              </a:extLst>
            </p:cNvPr>
            <p:cNvSpPr/>
            <p:nvPr/>
          </p:nvSpPr>
          <p:spPr>
            <a:xfrm>
              <a:off x="8348604" y="2714588"/>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23" name="Straight Arrow Connector 22">
              <a:extLst>
                <a:ext uri="{FF2B5EF4-FFF2-40B4-BE49-F238E27FC236}">
                  <a16:creationId xmlns:a16="http://schemas.microsoft.com/office/drawing/2014/main" id="{D5F361A4-290B-4FFF-AEE8-82C8BAB58CC1}"/>
                </a:ext>
              </a:extLst>
            </p:cNvPr>
            <p:cNvCxnSpPr>
              <a:endCxn id="19" idx="1"/>
            </p:cNvCxnSpPr>
            <p:nvPr/>
          </p:nvCxnSpPr>
          <p:spPr>
            <a:xfrm>
              <a:off x="4169044" y="2260355"/>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D475CD3-6912-4161-A3DB-648EFC5D967E}"/>
                </a:ext>
              </a:extLst>
            </p:cNvPr>
            <p:cNvCxnSpPr/>
            <p:nvPr/>
          </p:nvCxnSpPr>
          <p:spPr>
            <a:xfrm>
              <a:off x="4169043" y="3068529"/>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A28B478-5A6A-485F-BE3F-4CCBFB76FE30}"/>
                </a:ext>
              </a:extLst>
            </p:cNvPr>
            <p:cNvCxnSpPr>
              <a:stCxn id="19" idx="3"/>
              <a:endCxn id="21" idx="1"/>
            </p:cNvCxnSpPr>
            <p:nvPr/>
          </p:nvCxnSpPr>
          <p:spPr>
            <a:xfrm>
              <a:off x="7346621" y="2260356"/>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165AF7-CB87-45B5-9588-A936970A2776}"/>
                </a:ext>
              </a:extLst>
            </p:cNvPr>
            <p:cNvCxnSpPr>
              <a:stCxn id="20" idx="3"/>
              <a:endCxn id="22" idx="1"/>
            </p:cNvCxnSpPr>
            <p:nvPr/>
          </p:nvCxnSpPr>
          <p:spPr>
            <a:xfrm>
              <a:off x="7130216" y="3068531"/>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1F2B55B-5F71-4761-8AC7-7596517C8624}"/>
                </a:ext>
              </a:extLst>
            </p:cNvPr>
            <p:cNvSpPr/>
            <p:nvPr/>
          </p:nvSpPr>
          <p:spPr>
            <a:xfrm>
              <a:off x="862013" y="549273"/>
              <a:ext cx="2462212" cy="160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572453-C417-4FD3-AC45-A5BF23CEA04D}"/>
                </a:ext>
              </a:extLst>
            </p:cNvPr>
            <p:cNvSpPr/>
            <p:nvPr/>
          </p:nvSpPr>
          <p:spPr>
            <a:xfrm>
              <a:off x="866776" y="1962615"/>
              <a:ext cx="2557462" cy="1229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0175FE4A-F234-472B-A6E5-3C4BC4E06B58}"/>
              </a:ext>
            </a:extLst>
          </p:cNvPr>
          <p:cNvGrpSpPr/>
          <p:nvPr/>
        </p:nvGrpSpPr>
        <p:grpSpPr>
          <a:xfrm>
            <a:off x="461463" y="3930888"/>
            <a:ext cx="10935141" cy="3323987"/>
            <a:chOff x="461463" y="3930888"/>
            <a:chExt cx="10935141" cy="3323987"/>
          </a:xfrm>
        </p:grpSpPr>
        <p:sp>
          <p:nvSpPr>
            <p:cNvPr id="7" name="Rectangle 6">
              <a:extLst>
                <a:ext uri="{FF2B5EF4-FFF2-40B4-BE49-F238E27FC236}">
                  <a16:creationId xmlns:a16="http://schemas.microsoft.com/office/drawing/2014/main" id="{93AE4510-2A26-4BBF-B670-0304BB6C6DFC}"/>
                </a:ext>
              </a:extLst>
            </p:cNvPr>
            <p:cNvSpPr/>
            <p:nvPr/>
          </p:nvSpPr>
          <p:spPr>
            <a:xfrm>
              <a:off x="461463" y="3930888"/>
              <a:ext cx="3707582" cy="332398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&lt;dfdl:assert</a:t>
              </a:r>
              <a:r>
                <a:rPr lang="en-US" sz="1000">
                  <a:solidFill>
                    <a:srgbClr val="F5844C"/>
                  </a:solidFill>
                  <a:highlight>
                    <a:srgbClr val="FFFFFF"/>
                  </a:highlight>
                </a:rPr>
                <a:t> test</a:t>
              </a:r>
              <a:r>
                <a:rPr lang="en-US" sz="1000">
                  <a:solidFill>
                    <a:srgbClr val="FF8040"/>
                  </a:solidFill>
                  <a:highlight>
                    <a:srgbClr val="FFFFFF"/>
                  </a:highlight>
                </a:rPr>
                <a:t>=</a:t>
              </a:r>
              <a:r>
                <a:rPr lang="en-US" sz="1000">
                  <a:solidFill>
                    <a:srgbClr val="993300"/>
                  </a:solidFill>
                  <a:highlight>
                    <a:srgbClr val="FFFFFF"/>
                  </a:highlight>
                </a:rPr>
                <a:t>"{ dfdl:checkConstraints(.) }"</a:t>
              </a:r>
              <a:br>
                <a:rPr lang="en-US" sz="1000">
                  <a:solidFill>
                    <a:srgbClr val="000000"/>
                  </a:solidFill>
                  <a:highlight>
                    <a:srgbClr val="FFFFFF"/>
                  </a:highlight>
                </a:rPr>
              </a:br>
              <a:r>
                <a:rPr lang="en-US" sz="1000">
                  <a:solidFill>
                    <a:srgbClr val="F5844C"/>
                  </a:solidFill>
                  <a:highlight>
                    <a:srgbClr val="FFFFFF"/>
                  </a:highlight>
                </a:rPr>
                <a:t>                            message</a:t>
              </a:r>
              <a:r>
                <a:rPr lang="en-US" sz="1000">
                  <a:solidFill>
                    <a:srgbClr val="FF8040"/>
                  </a:solidFill>
                  <a:highlight>
                    <a:srgbClr val="FFFFFF"/>
                  </a:highlight>
                </a:rPr>
                <a:t>=</a:t>
              </a:r>
              <a:r>
                <a:rPr lang="en-US" sz="1000">
                  <a:solidFill>
                    <a:srgbClr val="993300"/>
                  </a:solidFill>
                  <a:highlight>
                    <a:srgbClr val="FFFFFF"/>
                  </a:highlight>
                </a:rPr>
                <a:t>"Validation of label failed"</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27" name="Rectangle 26">
              <a:extLst>
                <a:ext uri="{FF2B5EF4-FFF2-40B4-BE49-F238E27FC236}">
                  <a16:creationId xmlns:a16="http://schemas.microsoft.com/office/drawing/2014/main" id="{3D688AA4-1B65-45F9-AE0C-4DF1B29EEE46}"/>
                </a:ext>
              </a:extLst>
            </p:cNvPr>
            <p:cNvSpPr/>
            <p:nvPr/>
          </p:nvSpPr>
          <p:spPr>
            <a:xfrm>
              <a:off x="5171025" y="4845118"/>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28" name="Rectangle 27">
              <a:extLst>
                <a:ext uri="{FF2B5EF4-FFF2-40B4-BE49-F238E27FC236}">
                  <a16:creationId xmlns:a16="http://schemas.microsoft.com/office/drawing/2014/main" id="{D6BB148A-B63A-45FE-B270-58FE74FAA809}"/>
                </a:ext>
              </a:extLst>
            </p:cNvPr>
            <p:cNvSpPr/>
            <p:nvPr/>
          </p:nvSpPr>
          <p:spPr>
            <a:xfrm>
              <a:off x="5171025" y="5653293"/>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29" name="Rectangle 28">
              <a:extLst>
                <a:ext uri="{FF2B5EF4-FFF2-40B4-BE49-F238E27FC236}">
                  <a16:creationId xmlns:a16="http://schemas.microsoft.com/office/drawing/2014/main" id="{A473B21C-9365-4F2E-884E-1CE04CB3247D}"/>
                </a:ext>
              </a:extLst>
            </p:cNvPr>
            <p:cNvSpPr/>
            <p:nvPr/>
          </p:nvSpPr>
          <p:spPr>
            <a:xfrm>
              <a:off x="8348604" y="4614286"/>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30" name="Rectangle 29">
              <a:extLst>
                <a:ext uri="{FF2B5EF4-FFF2-40B4-BE49-F238E27FC236}">
                  <a16:creationId xmlns:a16="http://schemas.microsoft.com/office/drawing/2014/main" id="{7A655EEA-9BD6-4FBE-842B-F75A7821D626}"/>
                </a:ext>
              </a:extLst>
            </p:cNvPr>
            <p:cNvSpPr/>
            <p:nvPr/>
          </p:nvSpPr>
          <p:spPr>
            <a:xfrm>
              <a:off x="8348604" y="5653293"/>
              <a:ext cx="3048000" cy="246221"/>
            </a:xfrm>
            <a:prstGeom prst="rect">
              <a:avLst/>
            </a:prstGeom>
            <a:ln>
              <a:solidFill>
                <a:schemeClr val="tx1"/>
              </a:solidFill>
            </a:ln>
          </p:spPr>
          <p:txBody>
            <a:bodyPr wrap="square">
              <a:spAutoFit/>
            </a:bodyPr>
            <a:lstStyle/>
            <a:p>
              <a:r>
                <a:rPr lang="en-US" sz="1000">
                  <a:highlight>
                    <a:srgbClr val="FFFFFF"/>
                  </a:highlight>
                </a:rPr>
                <a:t>-- empty (no results) --</a:t>
              </a:r>
            </a:p>
          </p:txBody>
        </p:sp>
        <p:cxnSp>
          <p:nvCxnSpPr>
            <p:cNvPr id="31" name="Straight Arrow Connector 30">
              <a:extLst>
                <a:ext uri="{FF2B5EF4-FFF2-40B4-BE49-F238E27FC236}">
                  <a16:creationId xmlns:a16="http://schemas.microsoft.com/office/drawing/2014/main" id="{BC4A77A2-5E17-43BA-BD91-BCC5D9880B84}"/>
                </a:ext>
              </a:extLst>
            </p:cNvPr>
            <p:cNvCxnSpPr>
              <a:endCxn id="27" idx="1"/>
            </p:cNvCxnSpPr>
            <p:nvPr/>
          </p:nvCxnSpPr>
          <p:spPr>
            <a:xfrm>
              <a:off x="4169044" y="4968228"/>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3EA4DE4-C1EC-4AE0-82BC-94C74B0BAD82}"/>
                </a:ext>
              </a:extLst>
            </p:cNvPr>
            <p:cNvCxnSpPr/>
            <p:nvPr/>
          </p:nvCxnSpPr>
          <p:spPr>
            <a:xfrm>
              <a:off x="4169043" y="5776402"/>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1D5DB5-2C20-49C2-BA8D-5BAB154D6250}"/>
                </a:ext>
              </a:extLst>
            </p:cNvPr>
            <p:cNvCxnSpPr>
              <a:stCxn id="27" idx="3"/>
              <a:endCxn id="29" idx="1"/>
            </p:cNvCxnSpPr>
            <p:nvPr/>
          </p:nvCxnSpPr>
          <p:spPr>
            <a:xfrm>
              <a:off x="7346621" y="4968229"/>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196437C-8FA1-461B-9FB7-431BB6A9E75D}"/>
                </a:ext>
              </a:extLst>
            </p:cNvPr>
            <p:cNvCxnSpPr>
              <a:stCxn id="28" idx="3"/>
              <a:endCxn id="30" idx="1"/>
            </p:cNvCxnSpPr>
            <p:nvPr/>
          </p:nvCxnSpPr>
          <p:spPr>
            <a:xfrm>
              <a:off x="7130216" y="5776404"/>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7A90B66-F1EA-4DBF-8279-0508DE2090A6}"/>
                </a:ext>
              </a:extLst>
            </p:cNvPr>
            <p:cNvSpPr/>
            <p:nvPr/>
          </p:nvSpPr>
          <p:spPr>
            <a:xfrm>
              <a:off x="4432895" y="5958269"/>
              <a:ext cx="3414717" cy="246221"/>
            </a:xfrm>
            <a:prstGeom prst="rect">
              <a:avLst/>
            </a:prstGeom>
            <a:solidFill>
              <a:srgbClr val="FF0000"/>
            </a:solidFill>
          </p:spPr>
          <p:txBody>
            <a:bodyPr wrap="none">
              <a:spAutoFit/>
            </a:bodyPr>
            <a:lstStyle/>
            <a:p>
              <a:r>
                <a:rPr lang="en-US" sz="1000" b="1">
                  <a:solidFill>
                    <a:schemeClr val="bg1"/>
                  </a:solidFill>
                </a:rPr>
                <a:t>[error] Parse Error: Assertion failed: Validation of label failed</a:t>
              </a:r>
            </a:p>
          </p:txBody>
        </p:sp>
        <p:sp>
          <p:nvSpPr>
            <p:cNvPr id="39" name="Rectangle 38">
              <a:extLst>
                <a:ext uri="{FF2B5EF4-FFF2-40B4-BE49-F238E27FC236}">
                  <a16:creationId xmlns:a16="http://schemas.microsoft.com/office/drawing/2014/main" id="{86F1DB96-E24B-4CCF-AEC6-0272BCDD998C}"/>
                </a:ext>
              </a:extLst>
            </p:cNvPr>
            <p:cNvSpPr/>
            <p:nvPr/>
          </p:nvSpPr>
          <p:spPr>
            <a:xfrm>
              <a:off x="862013" y="4433796"/>
              <a:ext cx="2843212" cy="2157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754FDFE1-F6D3-4625-B938-67FF23A3E5FD}"/>
              </a:ext>
            </a:extLst>
          </p:cNvPr>
          <p:cNvSpPr txBox="1"/>
          <p:nvPr/>
        </p:nvSpPr>
        <p:spPr>
          <a:xfrm>
            <a:off x="6958739" y="6406634"/>
            <a:ext cx="3464538" cy="369332"/>
          </a:xfrm>
          <a:prstGeom prst="rect">
            <a:avLst/>
          </a:prstGeom>
          <a:noFill/>
        </p:spPr>
        <p:txBody>
          <a:bodyPr wrap="none" rtlCol="0">
            <a:spAutoFit/>
          </a:bodyPr>
          <a:lstStyle/>
          <a:p>
            <a:r>
              <a:rPr lang="en-US"/>
              <a:t>See examples/validation-using-dfdl</a:t>
            </a:r>
          </a:p>
        </p:txBody>
      </p:sp>
      <p:sp>
        <p:nvSpPr>
          <p:cNvPr id="2" name="TextBox 1">
            <a:extLst>
              <a:ext uri="{FF2B5EF4-FFF2-40B4-BE49-F238E27FC236}">
                <a16:creationId xmlns:a16="http://schemas.microsoft.com/office/drawing/2014/main" id="{144CA675-84AA-4DE1-A670-2F6F9626F3A9}"/>
              </a:ext>
            </a:extLst>
          </p:cNvPr>
          <p:cNvSpPr txBox="1"/>
          <p:nvPr/>
        </p:nvSpPr>
        <p:spPr>
          <a:xfrm>
            <a:off x="223798" y="469348"/>
            <a:ext cx="437940" cy="369332"/>
          </a:xfrm>
          <a:prstGeom prst="rect">
            <a:avLst/>
          </a:prstGeom>
          <a:solidFill>
            <a:schemeClr val="bg1"/>
          </a:solidFill>
        </p:spPr>
        <p:txBody>
          <a:bodyPr wrap="none" rtlCol="0">
            <a:spAutoFit/>
          </a:bodyPr>
          <a:lstStyle/>
          <a:p>
            <a:r>
              <a:rPr lang="en-US" b="1"/>
              <a:t>V1</a:t>
            </a:r>
          </a:p>
        </p:txBody>
      </p:sp>
      <p:sp>
        <p:nvSpPr>
          <p:cNvPr id="40" name="TextBox 39">
            <a:extLst>
              <a:ext uri="{FF2B5EF4-FFF2-40B4-BE49-F238E27FC236}">
                <a16:creationId xmlns:a16="http://schemas.microsoft.com/office/drawing/2014/main" id="{E6563670-36D9-41A6-857B-B109B6B8B856}"/>
              </a:ext>
            </a:extLst>
          </p:cNvPr>
          <p:cNvSpPr txBox="1"/>
          <p:nvPr/>
        </p:nvSpPr>
        <p:spPr>
          <a:xfrm>
            <a:off x="259777" y="2137245"/>
            <a:ext cx="410690" cy="369332"/>
          </a:xfrm>
          <a:prstGeom prst="rect">
            <a:avLst/>
          </a:prstGeom>
          <a:solidFill>
            <a:schemeClr val="bg1"/>
          </a:solidFill>
        </p:spPr>
        <p:txBody>
          <a:bodyPr wrap="none" rtlCol="0">
            <a:spAutoFit/>
          </a:bodyPr>
          <a:lstStyle/>
          <a:p>
            <a:r>
              <a:rPr lang="en-US" b="1"/>
              <a:t>v2</a:t>
            </a:r>
          </a:p>
        </p:txBody>
      </p:sp>
      <p:sp>
        <p:nvSpPr>
          <p:cNvPr id="44" name="TextBox 43">
            <a:extLst>
              <a:ext uri="{FF2B5EF4-FFF2-40B4-BE49-F238E27FC236}">
                <a16:creationId xmlns:a16="http://schemas.microsoft.com/office/drawing/2014/main" id="{0AAD4849-32B7-48C3-93D4-F323890822E2}"/>
              </a:ext>
            </a:extLst>
          </p:cNvPr>
          <p:cNvSpPr txBox="1"/>
          <p:nvPr/>
        </p:nvSpPr>
        <p:spPr>
          <a:xfrm>
            <a:off x="206513" y="4782356"/>
            <a:ext cx="410690" cy="369332"/>
          </a:xfrm>
          <a:prstGeom prst="rect">
            <a:avLst/>
          </a:prstGeom>
          <a:solidFill>
            <a:schemeClr val="bg1"/>
          </a:solidFill>
        </p:spPr>
        <p:txBody>
          <a:bodyPr wrap="none" rtlCol="0">
            <a:spAutoFit/>
          </a:bodyPr>
          <a:lstStyle/>
          <a:p>
            <a:r>
              <a:rPr lang="en-US" b="1"/>
              <a:t>v3</a:t>
            </a:r>
          </a:p>
        </p:txBody>
      </p:sp>
      <p:sp>
        <p:nvSpPr>
          <p:cNvPr id="3" name="Rectangle 2">
            <a:extLst>
              <a:ext uri="{FF2B5EF4-FFF2-40B4-BE49-F238E27FC236}">
                <a16:creationId xmlns:a16="http://schemas.microsoft.com/office/drawing/2014/main" id="{14A043AF-D895-4D11-96C4-0F30A821C7F8}"/>
              </a:ext>
            </a:extLst>
          </p:cNvPr>
          <p:cNvSpPr/>
          <p:nvPr/>
        </p:nvSpPr>
        <p:spPr>
          <a:xfrm>
            <a:off x="4220986" y="3314747"/>
            <a:ext cx="4075674" cy="12995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This is the behavior with </a:t>
            </a:r>
          </a:p>
          <a:p>
            <a:pPr algn="ctr"/>
            <a:r>
              <a:rPr lang="en-US" sz="2400">
                <a:solidFill>
                  <a:schemeClr val="tx1"/>
                </a:solidFill>
              </a:rPr>
              <a:t>--validation off</a:t>
            </a:r>
          </a:p>
        </p:txBody>
      </p:sp>
    </p:spTree>
    <p:extLst>
      <p:ext uri="{BB962C8B-B14F-4D97-AF65-F5344CB8AC3E}">
        <p14:creationId xmlns:p14="http://schemas.microsoft.com/office/powerpoint/2010/main" val="309385803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C26B7-8AFA-420B-BCC7-BE96A0E95D6F}"/>
              </a:ext>
            </a:extLst>
          </p:cNvPr>
          <p:cNvSpPr/>
          <p:nvPr/>
        </p:nvSpPr>
        <p:spPr>
          <a:xfrm>
            <a:off x="628429" y="521261"/>
            <a:ext cx="3707582" cy="332398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&lt;dfdl:assert</a:t>
            </a:r>
            <a:r>
              <a:rPr lang="en-US" sz="1000">
                <a:solidFill>
                  <a:srgbClr val="F5844C"/>
                </a:solidFill>
                <a:highlight>
                  <a:srgbClr val="FFFFFF"/>
                </a:highlight>
              </a:rPr>
              <a:t> test</a:t>
            </a:r>
            <a:r>
              <a:rPr lang="en-US" sz="1000">
                <a:solidFill>
                  <a:srgbClr val="FF8040"/>
                </a:solidFill>
                <a:highlight>
                  <a:srgbClr val="FFFFFF"/>
                </a:highlight>
              </a:rPr>
              <a:t>=</a:t>
            </a:r>
            <a:r>
              <a:rPr lang="en-US" sz="1000">
                <a:solidFill>
                  <a:srgbClr val="993300"/>
                </a:solidFill>
                <a:highlight>
                  <a:srgbClr val="FFFFFF"/>
                </a:highlight>
              </a:rPr>
              <a:t>"{ dfdl:checkConstraints(.) }"</a:t>
            </a:r>
            <a:br>
              <a:rPr lang="en-US" sz="1000">
                <a:solidFill>
                  <a:srgbClr val="000000"/>
                </a:solidFill>
                <a:highlight>
                  <a:srgbClr val="FFFFFF"/>
                </a:highlight>
              </a:rPr>
            </a:br>
            <a:r>
              <a:rPr lang="en-US" sz="1000">
                <a:solidFill>
                  <a:srgbClr val="F5844C"/>
                </a:solidFill>
                <a:highlight>
                  <a:srgbClr val="FFFFFF"/>
                </a:highlight>
              </a:rPr>
              <a:t>                            message</a:t>
            </a:r>
            <a:r>
              <a:rPr lang="en-US" sz="1000">
                <a:solidFill>
                  <a:srgbClr val="FF8040"/>
                </a:solidFill>
                <a:highlight>
                  <a:srgbClr val="FFFFFF"/>
                </a:highlight>
              </a:rPr>
              <a:t>=</a:t>
            </a:r>
            <a:r>
              <a:rPr lang="en-US" sz="1000">
                <a:solidFill>
                  <a:srgbClr val="993300"/>
                </a:solidFill>
                <a:highlight>
                  <a:srgbClr val="FFFFFF"/>
                </a:highlight>
              </a:rPr>
              <a:t>"Validation of label failed"</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5" name="Rectangle 4">
            <a:extLst>
              <a:ext uri="{FF2B5EF4-FFF2-40B4-BE49-F238E27FC236}">
                <a16:creationId xmlns:a16="http://schemas.microsoft.com/office/drawing/2014/main" id="{4F5206FC-E15C-4329-8887-F4CE0F1142AE}"/>
              </a:ext>
            </a:extLst>
          </p:cNvPr>
          <p:cNvSpPr/>
          <p:nvPr/>
        </p:nvSpPr>
        <p:spPr>
          <a:xfrm>
            <a:off x="5337991" y="1435491"/>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6" name="Rectangle 5">
            <a:extLst>
              <a:ext uri="{FF2B5EF4-FFF2-40B4-BE49-F238E27FC236}">
                <a16:creationId xmlns:a16="http://schemas.microsoft.com/office/drawing/2014/main" id="{93F2CFE1-1C63-4E27-9116-F2CF566D7555}"/>
              </a:ext>
            </a:extLst>
          </p:cNvPr>
          <p:cNvSpPr/>
          <p:nvPr/>
        </p:nvSpPr>
        <p:spPr>
          <a:xfrm>
            <a:off x="5337991" y="2243666"/>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7" name="Rectangle 6">
            <a:extLst>
              <a:ext uri="{FF2B5EF4-FFF2-40B4-BE49-F238E27FC236}">
                <a16:creationId xmlns:a16="http://schemas.microsoft.com/office/drawing/2014/main" id="{C72B0A39-F06F-4BA1-B232-B3D6BE8CE5C1}"/>
              </a:ext>
            </a:extLst>
          </p:cNvPr>
          <p:cNvSpPr/>
          <p:nvPr/>
        </p:nvSpPr>
        <p:spPr>
          <a:xfrm>
            <a:off x="8515570" y="1204659"/>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8" name="Rectangle 7">
            <a:extLst>
              <a:ext uri="{FF2B5EF4-FFF2-40B4-BE49-F238E27FC236}">
                <a16:creationId xmlns:a16="http://schemas.microsoft.com/office/drawing/2014/main" id="{DC2DF071-7550-4266-A866-227466BFB4AD}"/>
              </a:ext>
            </a:extLst>
          </p:cNvPr>
          <p:cNvSpPr/>
          <p:nvPr/>
        </p:nvSpPr>
        <p:spPr>
          <a:xfrm>
            <a:off x="8515570" y="2243666"/>
            <a:ext cx="3048000" cy="246221"/>
          </a:xfrm>
          <a:prstGeom prst="rect">
            <a:avLst/>
          </a:prstGeom>
          <a:ln>
            <a:solidFill>
              <a:schemeClr val="tx1"/>
            </a:solidFill>
          </a:ln>
        </p:spPr>
        <p:txBody>
          <a:bodyPr wrap="square">
            <a:spAutoFit/>
          </a:bodyPr>
          <a:lstStyle/>
          <a:p>
            <a:r>
              <a:rPr lang="en-US" sz="1000">
                <a:highlight>
                  <a:srgbClr val="FFFFFF"/>
                </a:highlight>
              </a:rPr>
              <a:t>-- empty (no results) --</a:t>
            </a:r>
          </a:p>
        </p:txBody>
      </p:sp>
      <p:cxnSp>
        <p:nvCxnSpPr>
          <p:cNvPr id="9" name="Straight Arrow Connector 8">
            <a:extLst>
              <a:ext uri="{FF2B5EF4-FFF2-40B4-BE49-F238E27FC236}">
                <a16:creationId xmlns:a16="http://schemas.microsoft.com/office/drawing/2014/main" id="{E7249620-F6C6-45C4-B404-394B063BEAFC}"/>
              </a:ext>
            </a:extLst>
          </p:cNvPr>
          <p:cNvCxnSpPr>
            <a:endCxn id="5" idx="1"/>
          </p:cNvCxnSpPr>
          <p:nvPr/>
        </p:nvCxnSpPr>
        <p:spPr>
          <a:xfrm>
            <a:off x="4336010" y="1558601"/>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436B362-5673-47D5-A596-54D3F1E4D63A}"/>
              </a:ext>
            </a:extLst>
          </p:cNvPr>
          <p:cNvCxnSpPr/>
          <p:nvPr/>
        </p:nvCxnSpPr>
        <p:spPr>
          <a:xfrm>
            <a:off x="4336009" y="2366775"/>
            <a:ext cx="10019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51571C-1994-415A-B889-B3F6FC33AF69}"/>
              </a:ext>
            </a:extLst>
          </p:cNvPr>
          <p:cNvCxnSpPr>
            <a:stCxn id="5" idx="3"/>
            <a:endCxn id="7" idx="1"/>
          </p:cNvCxnSpPr>
          <p:nvPr/>
        </p:nvCxnSpPr>
        <p:spPr>
          <a:xfrm>
            <a:off x="7513587" y="1558602"/>
            <a:ext cx="10019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4EAB6A-5CE2-4939-80D2-76E4C9D1AEE1}"/>
              </a:ext>
            </a:extLst>
          </p:cNvPr>
          <p:cNvCxnSpPr>
            <a:stCxn id="6" idx="3"/>
            <a:endCxn id="8" idx="1"/>
          </p:cNvCxnSpPr>
          <p:nvPr/>
        </p:nvCxnSpPr>
        <p:spPr>
          <a:xfrm>
            <a:off x="7297182" y="2366777"/>
            <a:ext cx="12183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B45F8D5-EED1-4FC0-B949-0FDDC3FA10DF}"/>
              </a:ext>
            </a:extLst>
          </p:cNvPr>
          <p:cNvSpPr/>
          <p:nvPr/>
        </p:nvSpPr>
        <p:spPr>
          <a:xfrm>
            <a:off x="4599861" y="2548642"/>
            <a:ext cx="3414717" cy="246221"/>
          </a:xfrm>
          <a:prstGeom prst="rect">
            <a:avLst/>
          </a:prstGeom>
          <a:solidFill>
            <a:srgbClr val="FF0000"/>
          </a:solidFill>
        </p:spPr>
        <p:txBody>
          <a:bodyPr wrap="none">
            <a:spAutoFit/>
          </a:bodyPr>
          <a:lstStyle/>
          <a:p>
            <a:r>
              <a:rPr lang="en-US" sz="1000" b="1">
                <a:solidFill>
                  <a:schemeClr val="bg1"/>
                </a:solidFill>
              </a:rPr>
              <a:t>[error] Parse Error: Assertion failed: Validation of label failed</a:t>
            </a:r>
          </a:p>
        </p:txBody>
      </p:sp>
      <p:sp>
        <p:nvSpPr>
          <p:cNvPr id="14" name="Rectangle 13">
            <a:extLst>
              <a:ext uri="{FF2B5EF4-FFF2-40B4-BE49-F238E27FC236}">
                <a16:creationId xmlns:a16="http://schemas.microsoft.com/office/drawing/2014/main" id="{5CA167FE-D674-4D79-92C2-86A7047D0E6A}"/>
              </a:ext>
            </a:extLst>
          </p:cNvPr>
          <p:cNvSpPr/>
          <p:nvPr/>
        </p:nvSpPr>
        <p:spPr>
          <a:xfrm>
            <a:off x="1028979" y="1024169"/>
            <a:ext cx="2843212" cy="2157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C98C565-83C3-4F4D-93FB-6D0A70058DD2}"/>
              </a:ext>
            </a:extLst>
          </p:cNvPr>
          <p:cNvSpPr txBox="1"/>
          <p:nvPr/>
        </p:nvSpPr>
        <p:spPr>
          <a:xfrm>
            <a:off x="376593" y="1435491"/>
            <a:ext cx="410690" cy="369332"/>
          </a:xfrm>
          <a:prstGeom prst="rect">
            <a:avLst/>
          </a:prstGeom>
          <a:solidFill>
            <a:schemeClr val="bg1"/>
          </a:solidFill>
        </p:spPr>
        <p:txBody>
          <a:bodyPr wrap="none" rtlCol="0">
            <a:spAutoFit/>
          </a:bodyPr>
          <a:lstStyle/>
          <a:p>
            <a:r>
              <a:rPr lang="en-US" b="1"/>
              <a:t>v3</a:t>
            </a:r>
          </a:p>
        </p:txBody>
      </p:sp>
      <p:sp>
        <p:nvSpPr>
          <p:cNvPr id="16" name="Speech Bubble: Rectangle 15">
            <a:extLst>
              <a:ext uri="{FF2B5EF4-FFF2-40B4-BE49-F238E27FC236}">
                <a16:creationId xmlns:a16="http://schemas.microsoft.com/office/drawing/2014/main" id="{5EA792FF-F528-4B28-A7A5-6BCA539BD12C}"/>
              </a:ext>
            </a:extLst>
          </p:cNvPr>
          <p:cNvSpPr/>
          <p:nvPr/>
        </p:nvSpPr>
        <p:spPr>
          <a:xfrm>
            <a:off x="5641383" y="4169044"/>
            <a:ext cx="4417017" cy="1544721"/>
          </a:xfrm>
          <a:prstGeom prst="wedgeRectCallout">
            <a:avLst>
              <a:gd name="adj1" fmla="val 29913"/>
              <a:gd name="adj2" fmla="val -1572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Yikes! No output when the data is well-formed but invalid. Use the DFDL in v3 judiciously</a:t>
            </a:r>
          </a:p>
        </p:txBody>
      </p:sp>
      <p:sp>
        <p:nvSpPr>
          <p:cNvPr id="17" name="TextBox 16">
            <a:extLst>
              <a:ext uri="{FF2B5EF4-FFF2-40B4-BE49-F238E27FC236}">
                <a16:creationId xmlns:a16="http://schemas.microsoft.com/office/drawing/2014/main" id="{0B649BFE-3A76-4740-97C8-C019ABD6CE02}"/>
              </a:ext>
            </a:extLst>
          </p:cNvPr>
          <p:cNvSpPr txBox="1"/>
          <p:nvPr/>
        </p:nvSpPr>
        <p:spPr>
          <a:xfrm>
            <a:off x="5409217" y="5920353"/>
            <a:ext cx="5210722" cy="369332"/>
          </a:xfrm>
          <a:prstGeom prst="rect">
            <a:avLst/>
          </a:prstGeom>
          <a:noFill/>
        </p:spPr>
        <p:txBody>
          <a:bodyPr wrap="none" rtlCol="0">
            <a:spAutoFit/>
          </a:bodyPr>
          <a:lstStyle/>
          <a:p>
            <a:r>
              <a:rPr lang="en-US">
                <a:solidFill>
                  <a:schemeClr val="bg1">
                    <a:lumMod val="65000"/>
                  </a:schemeClr>
                </a:solidFill>
              </a:rPr>
              <a:t>[Definition] </a:t>
            </a:r>
            <a:r>
              <a:rPr lang="en-US" b="1">
                <a:solidFill>
                  <a:schemeClr val="bg1">
                    <a:lumMod val="65000"/>
                  </a:schemeClr>
                </a:solidFill>
              </a:rPr>
              <a:t>judiciously</a:t>
            </a:r>
            <a:r>
              <a:rPr lang="en-US">
                <a:solidFill>
                  <a:schemeClr val="bg1">
                    <a:lumMod val="65000"/>
                  </a:schemeClr>
                </a:solidFill>
              </a:rPr>
              <a:t>: with good judgment or sense.</a:t>
            </a:r>
          </a:p>
        </p:txBody>
      </p:sp>
    </p:spTree>
    <p:extLst>
      <p:ext uri="{BB962C8B-B14F-4D97-AF65-F5344CB8AC3E}">
        <p14:creationId xmlns:p14="http://schemas.microsoft.com/office/powerpoint/2010/main" val="233902565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58C26-7683-4C0D-9E89-5726BCBE871B}"/>
              </a:ext>
            </a:extLst>
          </p:cNvPr>
          <p:cNvSpPr>
            <a:spLocks noGrp="1"/>
          </p:cNvSpPr>
          <p:nvPr>
            <p:ph type="title"/>
          </p:nvPr>
        </p:nvSpPr>
        <p:spPr/>
        <p:txBody>
          <a:bodyPr/>
          <a:lstStyle/>
          <a:p>
            <a:r>
              <a:rPr lang="en-US"/>
              <a:t>dfdl:checkConstraints</a:t>
            </a:r>
          </a:p>
        </p:txBody>
      </p:sp>
      <p:sp>
        <p:nvSpPr>
          <p:cNvPr id="4" name="Content Placeholder 3">
            <a:extLst>
              <a:ext uri="{FF2B5EF4-FFF2-40B4-BE49-F238E27FC236}">
                <a16:creationId xmlns:a16="http://schemas.microsoft.com/office/drawing/2014/main" id="{F36B7A2C-D316-4A5D-9660-77C7DEB98BED}"/>
              </a:ext>
            </a:extLst>
          </p:cNvPr>
          <p:cNvSpPr>
            <a:spLocks noGrp="1"/>
          </p:cNvSpPr>
          <p:nvPr>
            <p:ph idx="1"/>
          </p:nvPr>
        </p:nvSpPr>
        <p:spPr/>
        <p:txBody>
          <a:bodyPr/>
          <a:lstStyle/>
          <a:p>
            <a:pPr>
              <a:lnSpc>
                <a:spcPts val="3100"/>
              </a:lnSpc>
              <a:spcAft>
                <a:spcPts val="1200"/>
              </a:spcAft>
            </a:pPr>
            <a:r>
              <a:rPr lang="en-US"/>
              <a:t>The </a:t>
            </a:r>
            <a:r>
              <a:rPr lang="en-US" b="0">
                <a:latin typeface="Courier New" panose="02070309020205020404" pitchFamily="49" charset="0"/>
                <a:cs typeface="Courier New" panose="02070309020205020404" pitchFamily="49" charset="0"/>
              </a:rPr>
              <a:t>dfdl:checkConstraints(</a:t>
            </a:r>
            <a:r>
              <a:rPr lang="en-US" b="0" i="1">
                <a:solidFill>
                  <a:schemeClr val="bg1">
                    <a:lumMod val="65000"/>
                  </a:schemeClr>
                </a:solidFill>
                <a:latin typeface="Courier New" panose="02070309020205020404" pitchFamily="49" charset="0"/>
                <a:cs typeface="Courier New" panose="02070309020205020404" pitchFamily="49" charset="0"/>
              </a:rPr>
              <a:t>referenced element</a:t>
            </a:r>
            <a:r>
              <a:rPr lang="en-US" b="0">
                <a:latin typeface="Courier New" panose="02070309020205020404" pitchFamily="49" charset="0"/>
                <a:cs typeface="Courier New" panose="02070309020205020404" pitchFamily="49" charset="0"/>
              </a:rPr>
              <a:t>)</a:t>
            </a:r>
            <a:r>
              <a:rPr lang="en-US"/>
              <a:t> function returns </a:t>
            </a:r>
            <a:r>
              <a:rPr lang="en-US" dirty="0"/>
              <a:t>true or false depending on if the referenced element is valid with regards to its </a:t>
            </a:r>
            <a:r>
              <a:rPr lang="en-US"/>
              <a:t>facets.</a:t>
            </a:r>
          </a:p>
          <a:p>
            <a:pPr>
              <a:lnSpc>
                <a:spcPts val="3100"/>
              </a:lnSpc>
            </a:pPr>
            <a:r>
              <a:rPr lang="en-US"/>
              <a:t>On the previous slide, </a:t>
            </a:r>
            <a:r>
              <a:rPr lang="en-US" b="0">
                <a:latin typeface="Courier New" panose="02070309020205020404" pitchFamily="49" charset="0"/>
                <a:cs typeface="Courier New" panose="02070309020205020404" pitchFamily="49" charset="0"/>
              </a:rPr>
              <a:t>dfdl:checkConstraints()</a:t>
            </a:r>
            <a:r>
              <a:rPr lang="en-US"/>
              <a:t> is used in </a:t>
            </a:r>
            <a:r>
              <a:rPr lang="en-US" b="0">
                <a:latin typeface="Courier New" panose="02070309020205020404" pitchFamily="49" charset="0"/>
                <a:cs typeface="Courier New" panose="02070309020205020404" pitchFamily="49" charset="0"/>
              </a:rPr>
              <a:t>dfdl:assert</a:t>
            </a:r>
            <a:r>
              <a:rPr lang="en-US"/>
              <a:t>. When </a:t>
            </a:r>
            <a:r>
              <a:rPr lang="en-US" b="0">
                <a:latin typeface="Courier New" panose="02070309020205020404" pitchFamily="49" charset="0"/>
                <a:cs typeface="Courier New" panose="02070309020205020404" pitchFamily="49" charset="0"/>
              </a:rPr>
              <a:t>dfdl:checkConstraints()</a:t>
            </a:r>
            <a:r>
              <a:rPr lang="en-US"/>
              <a:t> returns false, then </a:t>
            </a:r>
            <a:r>
              <a:rPr lang="en-US" b="0">
                <a:latin typeface="Courier New" panose="02070309020205020404" pitchFamily="49" charset="0"/>
                <a:cs typeface="Courier New" panose="02070309020205020404" pitchFamily="49" charset="0"/>
              </a:rPr>
              <a:t>dfdl</a:t>
            </a:r>
            <a:r>
              <a:rPr lang="en-US" b="0" dirty="0">
                <a:latin typeface="Courier New" panose="02070309020205020404" pitchFamily="49" charset="0"/>
                <a:cs typeface="Courier New" panose="02070309020205020404" pitchFamily="49" charset="0"/>
              </a:rPr>
              <a:t>:</a:t>
            </a:r>
            <a:r>
              <a:rPr lang="en-US" b="0">
                <a:latin typeface="Courier New" panose="02070309020205020404" pitchFamily="49" charset="0"/>
                <a:cs typeface="Courier New" panose="02070309020205020404" pitchFamily="49" charset="0"/>
              </a:rPr>
              <a:t>assert</a:t>
            </a:r>
            <a:r>
              <a:rPr lang="en-US"/>
              <a:t> fails</a:t>
            </a:r>
            <a:r>
              <a:rPr lang="en-US" dirty="0"/>
              <a:t>. </a:t>
            </a:r>
            <a:r>
              <a:rPr lang="en-US"/>
              <a:t>This causes </a:t>
            </a:r>
            <a:r>
              <a:rPr lang="en-US" dirty="0"/>
              <a:t>a ParserError and Daffodil backtracks, </a:t>
            </a:r>
            <a:r>
              <a:rPr lang="en-US"/>
              <a:t>which results </a:t>
            </a:r>
            <a:r>
              <a:rPr lang="en-US" dirty="0"/>
              <a:t>in </a:t>
            </a:r>
            <a:r>
              <a:rPr lang="en-US"/>
              <a:t>no XML </a:t>
            </a:r>
            <a:r>
              <a:rPr lang="en-US" dirty="0"/>
              <a:t>being output.</a:t>
            </a:r>
            <a:endParaRPr lang="en-US"/>
          </a:p>
        </p:txBody>
      </p:sp>
      <p:sp>
        <p:nvSpPr>
          <p:cNvPr id="2" name="Footer Placeholder 1">
            <a:extLst>
              <a:ext uri="{FF2B5EF4-FFF2-40B4-BE49-F238E27FC236}">
                <a16:creationId xmlns:a16="http://schemas.microsoft.com/office/drawing/2014/main" id="{BB88EF1B-73D5-42A1-94D6-10B377A58D2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9636811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58C26-7683-4C0D-9E89-5726BCBE871B}"/>
              </a:ext>
            </a:extLst>
          </p:cNvPr>
          <p:cNvSpPr>
            <a:spLocks noGrp="1"/>
          </p:cNvSpPr>
          <p:nvPr>
            <p:ph type="title"/>
          </p:nvPr>
        </p:nvSpPr>
        <p:spPr/>
        <p:txBody>
          <a:bodyPr/>
          <a:lstStyle/>
          <a:p>
            <a:r>
              <a:rPr lang="en-US"/>
              <a:t>dfdl:checkConstraints (cont.)</a:t>
            </a:r>
          </a:p>
        </p:txBody>
      </p:sp>
      <p:sp>
        <p:nvSpPr>
          <p:cNvPr id="4" name="Content Placeholder 3">
            <a:extLst>
              <a:ext uri="{FF2B5EF4-FFF2-40B4-BE49-F238E27FC236}">
                <a16:creationId xmlns:a16="http://schemas.microsoft.com/office/drawing/2014/main" id="{F36B7A2C-D316-4A5D-9660-77C7DEB98BED}"/>
              </a:ext>
            </a:extLst>
          </p:cNvPr>
          <p:cNvSpPr>
            <a:spLocks noGrp="1"/>
          </p:cNvSpPr>
          <p:nvPr>
            <p:ph idx="1"/>
          </p:nvPr>
        </p:nvSpPr>
        <p:spPr>
          <a:xfrm>
            <a:off x="616449" y="1371602"/>
            <a:ext cx="11236720" cy="1015138"/>
          </a:xfrm>
        </p:spPr>
        <p:txBody>
          <a:bodyPr/>
          <a:lstStyle/>
          <a:p>
            <a:pPr>
              <a:lnSpc>
                <a:spcPts val="3000"/>
              </a:lnSpc>
            </a:pPr>
            <a:r>
              <a:rPr lang="en-US" b="0">
                <a:latin typeface="Courier New" panose="02070309020205020404" pitchFamily="49" charset="0"/>
                <a:cs typeface="Courier New" panose="02070309020205020404" pitchFamily="49" charset="0"/>
              </a:rPr>
              <a:t>dfdl:checkConstraints()</a:t>
            </a:r>
            <a:r>
              <a:rPr lang="en-US"/>
              <a:t>can be used in any expression, such as in an inputValueCalc:</a:t>
            </a:r>
          </a:p>
        </p:txBody>
      </p:sp>
      <p:sp>
        <p:nvSpPr>
          <p:cNvPr id="2" name="Footer Placeholder 1">
            <a:extLst>
              <a:ext uri="{FF2B5EF4-FFF2-40B4-BE49-F238E27FC236}">
                <a16:creationId xmlns:a16="http://schemas.microsoft.com/office/drawing/2014/main" id="{BB88EF1B-73D5-42A1-94D6-10B377A58D2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03BE7EA-11B1-4CA5-9DEA-1584D06EAD3B}"/>
              </a:ext>
            </a:extLst>
          </p:cNvPr>
          <p:cNvSpPr/>
          <p:nvPr/>
        </p:nvSpPr>
        <p:spPr>
          <a:xfrm>
            <a:off x="1352423" y="2421775"/>
            <a:ext cx="5600054" cy="923330"/>
          </a:xfrm>
          <a:prstGeom prst="rect">
            <a:avLst/>
          </a:prstGeom>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dfdl:inputValueCalc="{</a:t>
            </a:r>
          </a:p>
          <a:p>
            <a:r>
              <a:rPr lang="en-US">
                <a:latin typeface="Calibri" panose="020F0502020204030204" pitchFamily="34" charset="0"/>
                <a:ea typeface="Calibri" panose="020F0502020204030204" pitchFamily="34" charset="0"/>
                <a:cs typeface="Times New Roman" panose="02020603050405020304" pitchFamily="18" charset="0"/>
              </a:rPr>
              <a:t>    fn:concat("Foo is valid: ", dfdl:checkConstraints(../Foo))</a:t>
            </a:r>
          </a:p>
          <a:p>
            <a:r>
              <a:rPr lang="en-US">
                <a:latin typeface="Calibri" panose="020F0502020204030204" pitchFamily="34" charset="0"/>
                <a:ea typeface="Calibri" panose="020F0502020204030204" pitchFamily="34" charset="0"/>
                <a:cs typeface="Times New Roman" panose="02020603050405020304" pitchFamily="18" charset="0"/>
              </a:rPr>
              <a:t>}"</a:t>
            </a:r>
            <a:endParaRPr lang="en-US"/>
          </a:p>
        </p:txBody>
      </p:sp>
      <p:sp>
        <p:nvSpPr>
          <p:cNvPr id="6" name="Content Placeholder 3">
            <a:extLst>
              <a:ext uri="{FF2B5EF4-FFF2-40B4-BE49-F238E27FC236}">
                <a16:creationId xmlns:a16="http://schemas.microsoft.com/office/drawing/2014/main" id="{A8458D07-7A65-4510-B0DD-5C5A02F924CE}"/>
              </a:ext>
            </a:extLst>
          </p:cNvPr>
          <p:cNvSpPr txBox="1">
            <a:spLocks/>
          </p:cNvSpPr>
          <p:nvPr/>
        </p:nvSpPr>
        <p:spPr>
          <a:xfrm>
            <a:off x="616448" y="3541232"/>
            <a:ext cx="11236720" cy="1015138"/>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That creates an element whose value is a string which indicates whether Foo </a:t>
            </a:r>
            <a:r>
              <a:rPr lang="en-US" dirty="0"/>
              <a:t>is valid or not. </a:t>
            </a:r>
            <a:endParaRPr lang="en-US"/>
          </a:p>
        </p:txBody>
      </p:sp>
    </p:spTree>
    <p:extLst>
      <p:ext uri="{BB962C8B-B14F-4D97-AF65-F5344CB8AC3E}">
        <p14:creationId xmlns:p14="http://schemas.microsoft.com/office/powerpoint/2010/main" val="194267905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58C26-7683-4C0D-9E89-5726BCBE871B}"/>
              </a:ext>
            </a:extLst>
          </p:cNvPr>
          <p:cNvSpPr>
            <a:spLocks noGrp="1"/>
          </p:cNvSpPr>
          <p:nvPr>
            <p:ph type="title"/>
          </p:nvPr>
        </p:nvSpPr>
        <p:spPr/>
        <p:txBody>
          <a:bodyPr/>
          <a:lstStyle/>
          <a:p>
            <a:r>
              <a:rPr lang="en-US"/>
              <a:t>dfdl:checkConstraints (cont.)</a:t>
            </a:r>
          </a:p>
        </p:txBody>
      </p:sp>
      <p:sp>
        <p:nvSpPr>
          <p:cNvPr id="4" name="Content Placeholder 3">
            <a:extLst>
              <a:ext uri="{FF2B5EF4-FFF2-40B4-BE49-F238E27FC236}">
                <a16:creationId xmlns:a16="http://schemas.microsoft.com/office/drawing/2014/main" id="{F36B7A2C-D316-4A5D-9660-77C7DEB98BED}"/>
              </a:ext>
            </a:extLst>
          </p:cNvPr>
          <p:cNvSpPr>
            <a:spLocks noGrp="1"/>
          </p:cNvSpPr>
          <p:nvPr>
            <p:ph idx="1"/>
          </p:nvPr>
        </p:nvSpPr>
        <p:spPr>
          <a:xfrm>
            <a:off x="616449" y="1371602"/>
            <a:ext cx="11236720" cy="1015138"/>
          </a:xfrm>
        </p:spPr>
        <p:txBody>
          <a:bodyPr/>
          <a:lstStyle/>
          <a:p>
            <a:pPr>
              <a:lnSpc>
                <a:spcPct val="100000"/>
              </a:lnSpc>
            </a:pPr>
            <a:r>
              <a:rPr lang="en-US" b="0">
                <a:latin typeface="Courier New" panose="02070309020205020404" pitchFamily="49" charset="0"/>
                <a:cs typeface="Courier New" panose="02070309020205020404" pitchFamily="49" charset="0"/>
              </a:rPr>
              <a:t>dfdl:checkConstraints()</a:t>
            </a:r>
            <a:r>
              <a:rPr lang="en-US"/>
              <a:t>can be used in </a:t>
            </a:r>
            <a:r>
              <a:rPr lang="en-US" dirty="0"/>
              <a:t>a runtime length calculation:</a:t>
            </a:r>
            <a:endParaRPr lang="en-US"/>
          </a:p>
        </p:txBody>
      </p:sp>
      <p:sp>
        <p:nvSpPr>
          <p:cNvPr id="2" name="Footer Placeholder 1">
            <a:extLst>
              <a:ext uri="{FF2B5EF4-FFF2-40B4-BE49-F238E27FC236}">
                <a16:creationId xmlns:a16="http://schemas.microsoft.com/office/drawing/2014/main" id="{BB88EF1B-73D5-42A1-94D6-10B377A58D2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03BE7EA-11B1-4CA5-9DEA-1584D06EAD3B}"/>
              </a:ext>
            </a:extLst>
          </p:cNvPr>
          <p:cNvSpPr/>
          <p:nvPr/>
        </p:nvSpPr>
        <p:spPr>
          <a:xfrm>
            <a:off x="1228436" y="1984538"/>
            <a:ext cx="6195251" cy="369332"/>
          </a:xfrm>
          <a:prstGeom prst="rect">
            <a:avLst/>
          </a:prstGeom>
          <a:ln>
            <a:solidFill>
              <a:schemeClr val="tx1"/>
            </a:solidFill>
          </a:ln>
        </p:spPr>
        <p:txBody>
          <a:bodyPr wrap="square">
            <a:spAutoFit/>
          </a:bodyPr>
          <a:lstStyle/>
          <a:p>
            <a:r>
              <a:rPr lang="en-US"/>
              <a:t>dfdl:length="{ if (dfdl:checkConstraints(../Foo)) then 5 else 10 }"</a:t>
            </a:r>
          </a:p>
        </p:txBody>
      </p:sp>
      <p:sp>
        <p:nvSpPr>
          <p:cNvPr id="6" name="Content Placeholder 3">
            <a:extLst>
              <a:ext uri="{FF2B5EF4-FFF2-40B4-BE49-F238E27FC236}">
                <a16:creationId xmlns:a16="http://schemas.microsoft.com/office/drawing/2014/main" id="{A8458D07-7A65-4510-B0DD-5C5A02F924CE}"/>
              </a:ext>
            </a:extLst>
          </p:cNvPr>
          <p:cNvSpPr txBox="1">
            <a:spLocks/>
          </p:cNvSpPr>
          <p:nvPr/>
        </p:nvSpPr>
        <p:spPr>
          <a:xfrm>
            <a:off x="616448" y="2642329"/>
            <a:ext cx="11236720" cy="1015138"/>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That uses </a:t>
            </a:r>
            <a:r>
              <a:rPr lang="en-US" dirty="0"/>
              <a:t>different lengths depending </a:t>
            </a:r>
            <a:r>
              <a:rPr lang="en-US"/>
              <a:t>on whether </a:t>
            </a:r>
            <a:r>
              <a:rPr lang="en-US" dirty="0"/>
              <a:t>the previously </a:t>
            </a:r>
            <a:r>
              <a:rPr lang="en-US"/>
              <a:t>parsed Foo </a:t>
            </a:r>
            <a:r>
              <a:rPr lang="en-US" dirty="0"/>
              <a:t>element is valid or not.</a:t>
            </a:r>
            <a:r>
              <a:rPr lang="en-US"/>
              <a:t> </a:t>
            </a:r>
          </a:p>
        </p:txBody>
      </p:sp>
      <p:sp>
        <p:nvSpPr>
          <p:cNvPr id="7" name="Rectangle 6">
            <a:extLst>
              <a:ext uri="{FF2B5EF4-FFF2-40B4-BE49-F238E27FC236}">
                <a16:creationId xmlns:a16="http://schemas.microsoft.com/office/drawing/2014/main" id="{CA750941-9A60-40BA-88B6-F7ED18088F9A}"/>
              </a:ext>
            </a:extLst>
          </p:cNvPr>
          <p:cNvSpPr/>
          <p:nvPr/>
        </p:nvSpPr>
        <p:spPr>
          <a:xfrm>
            <a:off x="2057400" y="3916738"/>
            <a:ext cx="6096000" cy="1569660"/>
          </a:xfrm>
          <a:prstGeom prst="rect">
            <a:avLst/>
          </a:prstGeom>
          <a:solidFill>
            <a:schemeClr val="bg1">
              <a:lumMod val="85000"/>
            </a:schemeClr>
          </a:solidFill>
        </p:spPr>
        <p:txBody>
          <a:bodyPr>
            <a:spAutoFit/>
          </a:bodyPr>
          <a:lstStyle/>
          <a:p>
            <a:r>
              <a:rPr lang="en-US" sz="2400">
                <a:latin typeface="Calibri" panose="020F0502020204030204" pitchFamily="34" charset="0"/>
                <a:ea typeface="Calibri" panose="020F0502020204030204" pitchFamily="34" charset="0"/>
                <a:cs typeface="Times New Roman" panose="02020603050405020304" pitchFamily="18" charset="0"/>
              </a:rPr>
              <a:t>Recap: dfdl:checkConstraints is a function that can be used to evaluate if an element is valid, and then change the parse-time behavior accordingly.</a:t>
            </a:r>
            <a:endParaRPr lang="en-US" sz="2400"/>
          </a:p>
        </p:txBody>
      </p:sp>
    </p:spTree>
    <p:extLst>
      <p:ext uri="{BB962C8B-B14F-4D97-AF65-F5344CB8AC3E}">
        <p14:creationId xmlns:p14="http://schemas.microsoft.com/office/powerpoint/2010/main" val="419220407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FD4F2-5FA5-4A6F-9898-21E7CB50B9E9}"/>
              </a:ext>
            </a:extLst>
          </p:cNvPr>
          <p:cNvSpPr>
            <a:spLocks noGrp="1"/>
          </p:cNvSpPr>
          <p:nvPr>
            <p:ph type="title"/>
          </p:nvPr>
        </p:nvSpPr>
        <p:spPr/>
        <p:txBody>
          <a:bodyPr/>
          <a:lstStyle/>
          <a:p>
            <a:r>
              <a:rPr lang="en-US"/>
              <a:t>A complete guide to the --validate flag and the dfdl:checkConstraints property</a:t>
            </a:r>
          </a:p>
        </p:txBody>
      </p:sp>
      <p:sp>
        <p:nvSpPr>
          <p:cNvPr id="4" name="Content Placeholder 3">
            <a:extLst>
              <a:ext uri="{FF2B5EF4-FFF2-40B4-BE49-F238E27FC236}">
                <a16:creationId xmlns:a16="http://schemas.microsoft.com/office/drawing/2014/main" id="{54E97501-0F9B-4647-A249-4F8875E00EE0}"/>
              </a:ext>
            </a:extLst>
          </p:cNvPr>
          <p:cNvSpPr>
            <a:spLocks noGrp="1"/>
          </p:cNvSpPr>
          <p:nvPr>
            <p:ph idx="1"/>
          </p:nvPr>
        </p:nvSpPr>
        <p:spPr/>
        <p:txBody>
          <a:bodyPr/>
          <a:lstStyle/>
          <a:p>
            <a:pPr>
              <a:lnSpc>
                <a:spcPts val="3000"/>
              </a:lnSpc>
            </a:pPr>
            <a:r>
              <a:rPr lang="en-US"/>
              <a:t>The next 3 slides show three versions of the label/message DFDL schema. </a:t>
            </a:r>
          </a:p>
          <a:p>
            <a:pPr lvl="1">
              <a:lnSpc>
                <a:spcPts val="3000"/>
              </a:lnSpc>
            </a:pPr>
            <a:r>
              <a:rPr lang="en-US"/>
              <a:t>The first version declares element </a:t>
            </a:r>
            <a:r>
              <a:rPr lang="en-US">
                <a:latin typeface="Courier New" panose="02070309020205020404" pitchFamily="49" charset="0"/>
                <a:cs typeface="Courier New" panose="02070309020205020404" pitchFamily="49" charset="0"/>
              </a:rPr>
              <a:t>label</a:t>
            </a:r>
            <a:r>
              <a:rPr lang="en-US"/>
              <a:t> of type xs:string</a:t>
            </a:r>
          </a:p>
          <a:p>
            <a:pPr lvl="1">
              <a:lnSpc>
                <a:spcPts val="3000"/>
              </a:lnSpc>
            </a:pPr>
            <a:r>
              <a:rPr lang="en-US"/>
              <a:t>The second version declares element </a:t>
            </a:r>
            <a:r>
              <a:rPr lang="en-US">
                <a:latin typeface="Courier New" panose="02070309020205020404" pitchFamily="49" charset="0"/>
                <a:cs typeface="Courier New" panose="02070309020205020404" pitchFamily="49" charset="0"/>
              </a:rPr>
              <a:t>label</a:t>
            </a:r>
            <a:r>
              <a:rPr lang="en-US"/>
              <a:t> to be a string, but the string is constrained, using XSD enumeration facets, to either “Dear Sir” or “Dear Madam”</a:t>
            </a:r>
          </a:p>
          <a:p>
            <a:pPr lvl="1">
              <a:lnSpc>
                <a:spcPts val="3000"/>
              </a:lnSpc>
              <a:spcAft>
                <a:spcPts val="1200"/>
              </a:spcAft>
            </a:pPr>
            <a:r>
              <a:rPr lang="en-US"/>
              <a:t>The third version declares element </a:t>
            </a:r>
            <a:r>
              <a:rPr lang="en-US">
                <a:latin typeface="Courier New" panose="02070309020205020404" pitchFamily="49" charset="0"/>
                <a:cs typeface="Courier New" panose="02070309020205020404" pitchFamily="49" charset="0"/>
              </a:rPr>
              <a:t>label</a:t>
            </a:r>
            <a:r>
              <a:rPr lang="en-US"/>
              <a:t> like the second version but it also uses dfdl:checkConstraints within dfdl:assert</a:t>
            </a:r>
          </a:p>
          <a:p>
            <a:pPr>
              <a:lnSpc>
                <a:spcPts val="3000"/>
              </a:lnSpc>
              <a:spcAft>
                <a:spcPts val="1200"/>
              </a:spcAft>
            </a:pPr>
            <a:r>
              <a:rPr lang="en-US"/>
              <a:t>Each slide shows how Daffodil behaves with valid data and with well-formed but invalid data.</a:t>
            </a:r>
          </a:p>
          <a:p>
            <a:pPr>
              <a:lnSpc>
                <a:spcPts val="3000"/>
              </a:lnSpc>
            </a:pPr>
            <a:r>
              <a:rPr lang="en-US"/>
              <a:t>Each slide shows the effect that the </a:t>
            </a:r>
            <a:r>
              <a:rPr lang="en-US" b="0">
                <a:latin typeface="Courier New" panose="02070309020205020404" pitchFamily="49" charset="0"/>
                <a:cs typeface="Courier New" panose="02070309020205020404" pitchFamily="49" charset="0"/>
              </a:rPr>
              <a:t>--validate</a:t>
            </a:r>
            <a:r>
              <a:rPr lang="en-US"/>
              <a:t> flag has on the behavior.</a:t>
            </a:r>
          </a:p>
        </p:txBody>
      </p:sp>
      <p:sp>
        <p:nvSpPr>
          <p:cNvPr id="2" name="Footer Placeholder 1">
            <a:extLst>
              <a:ext uri="{FF2B5EF4-FFF2-40B4-BE49-F238E27FC236}">
                <a16:creationId xmlns:a16="http://schemas.microsoft.com/office/drawing/2014/main" id="{CAECFBBA-2797-4F98-9775-6E15585D335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03388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4AB4A3-1716-4A64-8FD3-8A08057CA53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20" name="Group 19">
            <a:extLst>
              <a:ext uri="{FF2B5EF4-FFF2-40B4-BE49-F238E27FC236}">
                <a16:creationId xmlns:a16="http://schemas.microsoft.com/office/drawing/2014/main" id="{88B18E23-B806-4389-BE73-FC0ACF675B70}"/>
              </a:ext>
            </a:extLst>
          </p:cNvPr>
          <p:cNvGrpSpPr/>
          <p:nvPr/>
        </p:nvGrpSpPr>
        <p:grpSpPr>
          <a:xfrm>
            <a:off x="223796" y="490326"/>
            <a:ext cx="11823735" cy="5216220"/>
            <a:chOff x="223796" y="490326"/>
            <a:chExt cx="11823735" cy="5216220"/>
          </a:xfrm>
        </p:grpSpPr>
        <p:sp>
          <p:nvSpPr>
            <p:cNvPr id="3" name="Rectangle 2">
              <a:extLst>
                <a:ext uri="{FF2B5EF4-FFF2-40B4-BE49-F238E27FC236}">
                  <a16:creationId xmlns:a16="http://schemas.microsoft.com/office/drawing/2014/main" id="{830F3329-D866-4F62-BE23-03D15EE6EE17}"/>
                </a:ext>
              </a:extLst>
            </p:cNvPr>
            <p:cNvSpPr/>
            <p:nvPr/>
          </p:nvSpPr>
          <p:spPr>
            <a:xfrm>
              <a:off x="445963" y="1761024"/>
              <a:ext cx="3707581" cy="1338828"/>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r>
                <a:rPr lang="en-US" sz="1100">
                  <a:solidFill>
                    <a:srgbClr val="003296"/>
                  </a:solidFill>
                  <a:highlight>
                    <a:srgbClr val="FFFFFF"/>
                  </a:highlight>
                </a:rPr>
                <a:t>	</a:t>
              </a:r>
            </a:p>
          </p:txBody>
        </p:sp>
        <p:sp>
          <p:nvSpPr>
            <p:cNvPr id="4" name="Rectangle 3">
              <a:extLst>
                <a:ext uri="{FF2B5EF4-FFF2-40B4-BE49-F238E27FC236}">
                  <a16:creationId xmlns:a16="http://schemas.microsoft.com/office/drawing/2014/main" id="{762116B9-C528-41B8-8990-576A3722D88C}"/>
                </a:ext>
              </a:extLst>
            </p:cNvPr>
            <p:cNvSpPr/>
            <p:nvPr/>
          </p:nvSpPr>
          <p:spPr>
            <a:xfrm>
              <a:off x="5093533" y="1300665"/>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5" name="Rectangle 4">
              <a:extLst>
                <a:ext uri="{FF2B5EF4-FFF2-40B4-BE49-F238E27FC236}">
                  <a16:creationId xmlns:a16="http://schemas.microsoft.com/office/drawing/2014/main" id="{F5C60287-EB15-41CA-831D-660156A99EDD}"/>
                </a:ext>
              </a:extLst>
            </p:cNvPr>
            <p:cNvSpPr/>
            <p:nvPr/>
          </p:nvSpPr>
          <p:spPr>
            <a:xfrm>
              <a:off x="5093532" y="3659832"/>
              <a:ext cx="1959191" cy="246221"/>
            </a:xfrm>
            <a:prstGeom prst="rect">
              <a:avLst/>
            </a:prstGeom>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6" name="Rectangle 5">
              <a:extLst>
                <a:ext uri="{FF2B5EF4-FFF2-40B4-BE49-F238E27FC236}">
                  <a16:creationId xmlns:a16="http://schemas.microsoft.com/office/drawing/2014/main" id="{D9C97B15-2614-4252-8859-BB4220574A46}"/>
                </a:ext>
              </a:extLst>
            </p:cNvPr>
            <p:cNvSpPr/>
            <p:nvPr/>
          </p:nvSpPr>
          <p:spPr>
            <a:xfrm>
              <a:off x="8999531" y="1069833"/>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7" name="Rectangle 6">
              <a:extLst>
                <a:ext uri="{FF2B5EF4-FFF2-40B4-BE49-F238E27FC236}">
                  <a16:creationId xmlns:a16="http://schemas.microsoft.com/office/drawing/2014/main" id="{32BC0B3E-7E35-4C79-99E3-C97733F93132}"/>
                </a:ext>
              </a:extLst>
            </p:cNvPr>
            <p:cNvSpPr/>
            <p:nvPr/>
          </p:nvSpPr>
          <p:spPr>
            <a:xfrm>
              <a:off x="8953036" y="3429000"/>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8" name="Straight Arrow Connector 7">
              <a:extLst>
                <a:ext uri="{FF2B5EF4-FFF2-40B4-BE49-F238E27FC236}">
                  <a16:creationId xmlns:a16="http://schemas.microsoft.com/office/drawing/2014/main" id="{BAD4854A-3D28-438F-9A73-ADDAF95D871C}"/>
                </a:ext>
              </a:extLst>
            </p:cNvPr>
            <p:cNvCxnSpPr>
              <a:cxnSpLocks/>
              <a:stCxn id="3" idx="3"/>
              <a:endCxn id="4" idx="1"/>
            </p:cNvCxnSpPr>
            <p:nvPr/>
          </p:nvCxnSpPr>
          <p:spPr>
            <a:xfrm flipV="1">
              <a:off x="4153544" y="1423776"/>
              <a:ext cx="939989" cy="1006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F46443-329A-4560-ABE5-6C2180FCEECB}"/>
                </a:ext>
              </a:extLst>
            </p:cNvPr>
            <p:cNvCxnSpPr>
              <a:cxnSpLocks/>
              <a:stCxn id="3" idx="3"/>
              <a:endCxn id="5" idx="1"/>
            </p:cNvCxnSpPr>
            <p:nvPr/>
          </p:nvCxnSpPr>
          <p:spPr>
            <a:xfrm>
              <a:off x="4153544" y="2430438"/>
              <a:ext cx="939988" cy="13525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5DD197-5CA3-40E7-8BE1-3F101E4C8573}"/>
                </a:ext>
              </a:extLst>
            </p:cNvPr>
            <p:cNvCxnSpPr>
              <a:stCxn id="4" idx="3"/>
              <a:endCxn id="6" idx="1"/>
            </p:cNvCxnSpPr>
            <p:nvPr/>
          </p:nvCxnSpPr>
          <p:spPr>
            <a:xfrm>
              <a:off x="7269129" y="1423776"/>
              <a:ext cx="17304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1EB60A-55E8-4B61-95F0-E4047780216F}"/>
                </a:ext>
              </a:extLst>
            </p:cNvPr>
            <p:cNvCxnSpPr>
              <a:stCxn id="5" idx="3"/>
              <a:endCxn id="7" idx="1"/>
            </p:cNvCxnSpPr>
            <p:nvPr/>
          </p:nvCxnSpPr>
          <p:spPr>
            <a:xfrm>
              <a:off x="7052723" y="3782943"/>
              <a:ext cx="19003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7752DC-E326-43B9-91E0-2A32863B4B4B}"/>
                </a:ext>
              </a:extLst>
            </p:cNvPr>
            <p:cNvSpPr/>
            <p:nvPr/>
          </p:nvSpPr>
          <p:spPr>
            <a:xfrm>
              <a:off x="784521" y="2259807"/>
              <a:ext cx="2462212" cy="160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2C4975-E2BD-4FD3-9AAC-0E677730CB74}"/>
                </a:ext>
              </a:extLst>
            </p:cNvPr>
            <p:cNvSpPr txBox="1"/>
            <p:nvPr/>
          </p:nvSpPr>
          <p:spPr>
            <a:xfrm>
              <a:off x="223796" y="2179882"/>
              <a:ext cx="437940" cy="369332"/>
            </a:xfrm>
            <a:prstGeom prst="rect">
              <a:avLst/>
            </a:prstGeom>
            <a:solidFill>
              <a:schemeClr val="bg1"/>
            </a:solidFill>
          </p:spPr>
          <p:txBody>
            <a:bodyPr wrap="none" rtlCol="0">
              <a:spAutoFit/>
            </a:bodyPr>
            <a:lstStyle/>
            <a:p>
              <a:r>
                <a:rPr lang="en-US" b="1"/>
                <a:t>V1</a:t>
              </a:r>
            </a:p>
          </p:txBody>
        </p:sp>
        <p:sp>
          <p:nvSpPr>
            <p:cNvPr id="14" name="TextBox 13">
              <a:extLst>
                <a:ext uri="{FF2B5EF4-FFF2-40B4-BE49-F238E27FC236}">
                  <a16:creationId xmlns:a16="http://schemas.microsoft.com/office/drawing/2014/main" id="{B4E13495-831E-4659-98AE-3E183842A773}"/>
                </a:ext>
              </a:extLst>
            </p:cNvPr>
            <p:cNvSpPr txBox="1"/>
            <p:nvPr/>
          </p:nvSpPr>
          <p:spPr>
            <a:xfrm>
              <a:off x="7237032" y="490326"/>
              <a:ext cx="1770741" cy="923330"/>
            </a:xfrm>
            <a:prstGeom prst="rect">
              <a:avLst/>
            </a:prstGeom>
            <a:noFill/>
          </p:spPr>
          <p:txBody>
            <a:bodyPr wrap="none" rtlCol="0">
              <a:spAutoFit/>
            </a:bodyPr>
            <a:lstStyle/>
            <a:p>
              <a:r>
                <a:rPr lang="en-US" i="1"/>
                <a:t>--validate on</a:t>
              </a:r>
            </a:p>
            <a:p>
              <a:r>
                <a:rPr lang="en-US" i="1"/>
                <a:t>-- validate off</a:t>
              </a:r>
            </a:p>
            <a:p>
              <a:r>
                <a:rPr lang="en-US" i="1"/>
                <a:t>--validate limited</a:t>
              </a:r>
            </a:p>
          </p:txBody>
        </p:sp>
        <p:sp>
          <p:nvSpPr>
            <p:cNvPr id="17" name="TextBox 16">
              <a:extLst>
                <a:ext uri="{FF2B5EF4-FFF2-40B4-BE49-F238E27FC236}">
                  <a16:creationId xmlns:a16="http://schemas.microsoft.com/office/drawing/2014/main" id="{AD60D72C-C018-4E92-AB01-ABA9C17FC082}"/>
                </a:ext>
              </a:extLst>
            </p:cNvPr>
            <p:cNvSpPr txBox="1"/>
            <p:nvPr/>
          </p:nvSpPr>
          <p:spPr>
            <a:xfrm>
              <a:off x="7098470" y="2859614"/>
              <a:ext cx="1770741" cy="923330"/>
            </a:xfrm>
            <a:prstGeom prst="rect">
              <a:avLst/>
            </a:prstGeom>
            <a:noFill/>
          </p:spPr>
          <p:txBody>
            <a:bodyPr wrap="none" rtlCol="0">
              <a:spAutoFit/>
            </a:bodyPr>
            <a:lstStyle/>
            <a:p>
              <a:r>
                <a:rPr lang="en-US" i="1"/>
                <a:t>--validate on</a:t>
              </a:r>
            </a:p>
            <a:p>
              <a:r>
                <a:rPr lang="en-US" i="1"/>
                <a:t>-- validate off</a:t>
              </a:r>
            </a:p>
            <a:p>
              <a:r>
                <a:rPr lang="en-US" i="1"/>
                <a:t>--validate limited</a:t>
              </a:r>
            </a:p>
          </p:txBody>
        </p:sp>
        <p:sp>
          <p:nvSpPr>
            <p:cNvPr id="18" name="TextBox 17">
              <a:extLst>
                <a:ext uri="{FF2B5EF4-FFF2-40B4-BE49-F238E27FC236}">
                  <a16:creationId xmlns:a16="http://schemas.microsoft.com/office/drawing/2014/main" id="{9C86C536-6057-4E8D-95A7-ECEC78357697}"/>
                </a:ext>
              </a:extLst>
            </p:cNvPr>
            <p:cNvSpPr txBox="1"/>
            <p:nvPr/>
          </p:nvSpPr>
          <p:spPr>
            <a:xfrm>
              <a:off x="2617272" y="5060215"/>
              <a:ext cx="6743704" cy="646331"/>
            </a:xfrm>
            <a:prstGeom prst="rect">
              <a:avLst/>
            </a:prstGeom>
            <a:solidFill>
              <a:schemeClr val="bg1">
                <a:lumMod val="85000"/>
              </a:schemeClr>
            </a:solidFill>
          </p:spPr>
          <p:txBody>
            <a:bodyPr wrap="square" rtlCol="0">
              <a:spAutoFit/>
            </a:bodyPr>
            <a:lstStyle/>
            <a:p>
              <a:r>
                <a:rPr lang="en-US"/>
                <a:t>Lesson Learned: If the DFDL schema does not use XSD facets, then any input data which is well-formed will be accepted.  </a:t>
              </a:r>
            </a:p>
          </p:txBody>
        </p:sp>
      </p:grpSp>
    </p:spTree>
    <p:extLst>
      <p:ext uri="{BB962C8B-B14F-4D97-AF65-F5344CB8AC3E}">
        <p14:creationId xmlns:p14="http://schemas.microsoft.com/office/powerpoint/2010/main" val="227224062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8BEBE573-A099-4A70-B3B9-05D3ADBC5E1A}"/>
              </a:ext>
            </a:extLst>
          </p:cNvPr>
          <p:cNvGrpSpPr/>
          <p:nvPr/>
        </p:nvGrpSpPr>
        <p:grpSpPr>
          <a:xfrm>
            <a:off x="259777" y="133868"/>
            <a:ext cx="11837128" cy="6243447"/>
            <a:chOff x="259777" y="133868"/>
            <a:chExt cx="11837128" cy="6243447"/>
          </a:xfrm>
        </p:grpSpPr>
        <p:cxnSp>
          <p:nvCxnSpPr>
            <p:cNvPr id="29" name="Connector: Elbow 28">
              <a:extLst>
                <a:ext uri="{FF2B5EF4-FFF2-40B4-BE49-F238E27FC236}">
                  <a16:creationId xmlns:a16="http://schemas.microsoft.com/office/drawing/2014/main" id="{72EC7896-78F1-40FE-A82C-0285849A6FD7}"/>
                </a:ext>
              </a:extLst>
            </p:cNvPr>
            <p:cNvCxnSpPr>
              <a:cxnSpLocks/>
            </p:cNvCxnSpPr>
            <p:nvPr/>
          </p:nvCxnSpPr>
          <p:spPr>
            <a:xfrm rot="16200000" flipH="1">
              <a:off x="6354527" y="3048027"/>
              <a:ext cx="2401757" cy="297209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62116B9-C528-41B8-8990-576A3722D88C}"/>
                </a:ext>
              </a:extLst>
            </p:cNvPr>
            <p:cNvSpPr/>
            <p:nvPr/>
          </p:nvSpPr>
          <p:spPr>
            <a:xfrm>
              <a:off x="5093533" y="944207"/>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5" name="Rectangle 4">
              <a:extLst>
                <a:ext uri="{FF2B5EF4-FFF2-40B4-BE49-F238E27FC236}">
                  <a16:creationId xmlns:a16="http://schemas.microsoft.com/office/drawing/2014/main" id="{F5C60287-EB15-41CA-831D-660156A99EDD}"/>
                </a:ext>
              </a:extLst>
            </p:cNvPr>
            <p:cNvSpPr/>
            <p:nvPr/>
          </p:nvSpPr>
          <p:spPr>
            <a:xfrm>
              <a:off x="5093532" y="3303374"/>
              <a:ext cx="1959191" cy="246221"/>
            </a:xfrm>
            <a:prstGeom prst="rect">
              <a:avLst/>
            </a:prstGeom>
            <a:solidFill>
              <a:schemeClr val="bg1"/>
            </a:solidFill>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6" name="Rectangle 5">
              <a:extLst>
                <a:ext uri="{FF2B5EF4-FFF2-40B4-BE49-F238E27FC236}">
                  <a16:creationId xmlns:a16="http://schemas.microsoft.com/office/drawing/2014/main" id="{D9C97B15-2614-4252-8859-BB4220574A46}"/>
                </a:ext>
              </a:extLst>
            </p:cNvPr>
            <p:cNvSpPr/>
            <p:nvPr/>
          </p:nvSpPr>
          <p:spPr>
            <a:xfrm>
              <a:off x="8999531" y="713375"/>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7" name="Rectangle 6">
              <a:extLst>
                <a:ext uri="{FF2B5EF4-FFF2-40B4-BE49-F238E27FC236}">
                  <a16:creationId xmlns:a16="http://schemas.microsoft.com/office/drawing/2014/main" id="{32BC0B3E-7E35-4C79-99E3-C97733F93132}"/>
                </a:ext>
              </a:extLst>
            </p:cNvPr>
            <p:cNvSpPr/>
            <p:nvPr/>
          </p:nvSpPr>
          <p:spPr>
            <a:xfrm>
              <a:off x="8953036" y="3072542"/>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8" name="Straight Arrow Connector 7">
              <a:extLst>
                <a:ext uri="{FF2B5EF4-FFF2-40B4-BE49-F238E27FC236}">
                  <a16:creationId xmlns:a16="http://schemas.microsoft.com/office/drawing/2014/main" id="{BAD4854A-3D28-438F-9A73-ADDAF95D871C}"/>
                </a:ext>
              </a:extLst>
            </p:cNvPr>
            <p:cNvCxnSpPr>
              <a:cxnSpLocks/>
              <a:endCxn id="4" idx="1"/>
            </p:cNvCxnSpPr>
            <p:nvPr/>
          </p:nvCxnSpPr>
          <p:spPr>
            <a:xfrm flipV="1">
              <a:off x="4169045" y="1067318"/>
              <a:ext cx="924488" cy="10109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F46443-329A-4560-ABE5-6C2180FCEECB}"/>
                </a:ext>
              </a:extLst>
            </p:cNvPr>
            <p:cNvCxnSpPr>
              <a:cxnSpLocks/>
              <a:endCxn id="5" idx="1"/>
            </p:cNvCxnSpPr>
            <p:nvPr/>
          </p:nvCxnSpPr>
          <p:spPr>
            <a:xfrm>
              <a:off x="4169045" y="2078254"/>
              <a:ext cx="924487" cy="1348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5DD197-5CA3-40E7-8BE1-3F101E4C8573}"/>
                </a:ext>
              </a:extLst>
            </p:cNvPr>
            <p:cNvCxnSpPr>
              <a:stCxn id="4" idx="3"/>
              <a:endCxn id="6" idx="1"/>
            </p:cNvCxnSpPr>
            <p:nvPr/>
          </p:nvCxnSpPr>
          <p:spPr>
            <a:xfrm>
              <a:off x="7269129" y="1067318"/>
              <a:ext cx="17304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1EB60A-55E8-4B61-95F0-E4047780216F}"/>
                </a:ext>
              </a:extLst>
            </p:cNvPr>
            <p:cNvCxnSpPr>
              <a:stCxn id="5" idx="3"/>
              <a:endCxn id="7" idx="1"/>
            </p:cNvCxnSpPr>
            <p:nvPr/>
          </p:nvCxnSpPr>
          <p:spPr>
            <a:xfrm>
              <a:off x="7052723" y="3426485"/>
              <a:ext cx="19003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4E13495-831E-4659-98AE-3E183842A773}"/>
                </a:ext>
              </a:extLst>
            </p:cNvPr>
            <p:cNvSpPr txBox="1"/>
            <p:nvPr/>
          </p:nvSpPr>
          <p:spPr>
            <a:xfrm>
              <a:off x="7237032" y="133868"/>
              <a:ext cx="1770741" cy="923330"/>
            </a:xfrm>
            <a:prstGeom prst="rect">
              <a:avLst/>
            </a:prstGeom>
            <a:noFill/>
          </p:spPr>
          <p:txBody>
            <a:bodyPr wrap="none" rtlCol="0">
              <a:spAutoFit/>
            </a:bodyPr>
            <a:lstStyle/>
            <a:p>
              <a:r>
                <a:rPr lang="en-US" i="1"/>
                <a:t>--validate on</a:t>
              </a:r>
            </a:p>
            <a:p>
              <a:r>
                <a:rPr lang="en-US" i="1"/>
                <a:t>-- validate off</a:t>
              </a:r>
            </a:p>
            <a:p>
              <a:r>
                <a:rPr lang="en-US" i="1"/>
                <a:t>--validate limited</a:t>
              </a:r>
            </a:p>
          </p:txBody>
        </p:sp>
        <p:sp>
          <p:nvSpPr>
            <p:cNvPr id="17" name="TextBox 16">
              <a:extLst>
                <a:ext uri="{FF2B5EF4-FFF2-40B4-BE49-F238E27FC236}">
                  <a16:creationId xmlns:a16="http://schemas.microsoft.com/office/drawing/2014/main" id="{AD60D72C-C018-4E92-AB01-ABA9C17FC082}"/>
                </a:ext>
              </a:extLst>
            </p:cNvPr>
            <p:cNvSpPr txBox="1"/>
            <p:nvPr/>
          </p:nvSpPr>
          <p:spPr>
            <a:xfrm>
              <a:off x="7153805" y="3071381"/>
              <a:ext cx="1365182" cy="369332"/>
            </a:xfrm>
            <a:prstGeom prst="rect">
              <a:avLst/>
            </a:prstGeom>
            <a:noFill/>
          </p:spPr>
          <p:txBody>
            <a:bodyPr wrap="none" rtlCol="0">
              <a:spAutoFit/>
            </a:bodyPr>
            <a:lstStyle/>
            <a:p>
              <a:r>
                <a:rPr lang="en-US" i="1"/>
                <a:t>--validate on</a:t>
              </a:r>
            </a:p>
          </p:txBody>
        </p:sp>
        <p:sp>
          <p:nvSpPr>
            <p:cNvPr id="18" name="TextBox 17">
              <a:extLst>
                <a:ext uri="{FF2B5EF4-FFF2-40B4-BE49-F238E27FC236}">
                  <a16:creationId xmlns:a16="http://schemas.microsoft.com/office/drawing/2014/main" id="{9C86C536-6057-4E8D-95A7-ECEC78357697}"/>
                </a:ext>
              </a:extLst>
            </p:cNvPr>
            <p:cNvSpPr txBox="1"/>
            <p:nvPr/>
          </p:nvSpPr>
          <p:spPr>
            <a:xfrm>
              <a:off x="280313" y="4003258"/>
              <a:ext cx="5658923" cy="2308324"/>
            </a:xfrm>
            <a:prstGeom prst="rect">
              <a:avLst/>
            </a:prstGeom>
            <a:solidFill>
              <a:schemeClr val="bg1">
                <a:lumMod val="85000"/>
              </a:schemeClr>
            </a:solidFill>
          </p:spPr>
          <p:txBody>
            <a:bodyPr wrap="square" rtlCol="0">
              <a:spAutoFit/>
            </a:bodyPr>
            <a:lstStyle/>
            <a:p>
              <a:r>
                <a:rPr lang="en-US"/>
                <a:t>Lesson Learned: If the DFDL schema uses XSD facets, then input data which is well-formed but invalid will be accepted and the XML output will contain the invalid data, but Xerces will output an error message with </a:t>
              </a:r>
              <a:br>
                <a:rPr lang="en-US"/>
              </a:br>
              <a:r>
                <a:rPr lang="en-US"/>
                <a:t>--validate on and Daffodil will output an error message with --validate limited. If --validate is off (or not specified), then no validation is performed and invalid input is accepted.</a:t>
              </a:r>
            </a:p>
          </p:txBody>
        </p:sp>
        <p:sp>
          <p:nvSpPr>
            <p:cNvPr id="19" name="Rectangle 18">
              <a:extLst>
                <a:ext uri="{FF2B5EF4-FFF2-40B4-BE49-F238E27FC236}">
                  <a16:creationId xmlns:a16="http://schemas.microsoft.com/office/drawing/2014/main" id="{C4727A4D-27DF-4EAB-8DD5-985A2DF02AAF}"/>
                </a:ext>
              </a:extLst>
            </p:cNvPr>
            <p:cNvSpPr/>
            <p:nvPr/>
          </p:nvSpPr>
          <p:spPr>
            <a:xfrm>
              <a:off x="461463" y="1096008"/>
              <a:ext cx="3707582" cy="240065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20" name="Rectangle 19">
              <a:extLst>
                <a:ext uri="{FF2B5EF4-FFF2-40B4-BE49-F238E27FC236}">
                  <a16:creationId xmlns:a16="http://schemas.microsoft.com/office/drawing/2014/main" id="{DFAD834E-3666-4F3A-819F-75D2932EF42C}"/>
                </a:ext>
              </a:extLst>
            </p:cNvPr>
            <p:cNvSpPr/>
            <p:nvPr/>
          </p:nvSpPr>
          <p:spPr>
            <a:xfrm>
              <a:off x="866776" y="1606157"/>
              <a:ext cx="2557462" cy="1229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C6D9AC0-2672-404E-8FD8-A1F7C4A2CD41}"/>
                </a:ext>
              </a:extLst>
            </p:cNvPr>
            <p:cNvSpPr txBox="1"/>
            <p:nvPr/>
          </p:nvSpPr>
          <p:spPr>
            <a:xfrm>
              <a:off x="259777" y="1780787"/>
              <a:ext cx="410690" cy="369332"/>
            </a:xfrm>
            <a:prstGeom prst="rect">
              <a:avLst/>
            </a:prstGeom>
            <a:solidFill>
              <a:schemeClr val="bg1"/>
            </a:solidFill>
          </p:spPr>
          <p:txBody>
            <a:bodyPr wrap="none" rtlCol="0">
              <a:spAutoFit/>
            </a:bodyPr>
            <a:lstStyle/>
            <a:p>
              <a:r>
                <a:rPr lang="en-US" b="1"/>
                <a:t>v2</a:t>
              </a:r>
            </a:p>
          </p:txBody>
        </p:sp>
        <p:sp>
          <p:nvSpPr>
            <p:cNvPr id="15" name="Rectangle 14">
              <a:extLst>
                <a:ext uri="{FF2B5EF4-FFF2-40B4-BE49-F238E27FC236}">
                  <a16:creationId xmlns:a16="http://schemas.microsoft.com/office/drawing/2014/main" id="{BA77AC5E-7DF8-4526-92EA-DFD7E1AF4C32}"/>
                </a:ext>
              </a:extLst>
            </p:cNvPr>
            <p:cNvSpPr/>
            <p:nvPr/>
          </p:nvSpPr>
          <p:spPr>
            <a:xfrm>
              <a:off x="8953036" y="2635234"/>
              <a:ext cx="3047999" cy="430887"/>
            </a:xfrm>
            <a:prstGeom prst="rect">
              <a:avLst/>
            </a:prstGeom>
            <a:solidFill>
              <a:srgbClr val="FF0000"/>
            </a:solidFill>
          </p:spPr>
          <p:txBody>
            <a:bodyPr wrap="square">
              <a:spAutoFit/>
            </a:bodyPr>
            <a:lstStyle/>
            <a:p>
              <a:r>
                <a:rPr lang="en-US" sz="1100" b="1">
                  <a:solidFill>
                    <a:schemeClr val="bg1"/>
                  </a:solidFill>
                </a:rPr>
                <a:t>[error] Validation Error: cvc-type.3.1.3: The value 'Foo' of element 'label' is not valid.</a:t>
              </a:r>
            </a:p>
          </p:txBody>
        </p:sp>
        <p:sp>
          <p:nvSpPr>
            <p:cNvPr id="23" name="Rectangle 22">
              <a:extLst>
                <a:ext uri="{FF2B5EF4-FFF2-40B4-BE49-F238E27FC236}">
                  <a16:creationId xmlns:a16="http://schemas.microsoft.com/office/drawing/2014/main" id="{465CC7F6-6671-43A0-B382-7EF593676268}"/>
                </a:ext>
              </a:extLst>
            </p:cNvPr>
            <p:cNvSpPr/>
            <p:nvPr/>
          </p:nvSpPr>
          <p:spPr>
            <a:xfrm>
              <a:off x="8998547" y="4099547"/>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25" name="TextBox 24">
              <a:extLst>
                <a:ext uri="{FF2B5EF4-FFF2-40B4-BE49-F238E27FC236}">
                  <a16:creationId xmlns:a16="http://schemas.microsoft.com/office/drawing/2014/main" id="{581B4DC3-2E2B-4D61-9652-05B3DD57A2D8}"/>
                </a:ext>
              </a:extLst>
            </p:cNvPr>
            <p:cNvSpPr txBox="1"/>
            <p:nvPr/>
          </p:nvSpPr>
          <p:spPr>
            <a:xfrm>
              <a:off x="6764523" y="4115173"/>
              <a:ext cx="1388201" cy="369332"/>
            </a:xfrm>
            <a:prstGeom prst="rect">
              <a:avLst/>
            </a:prstGeom>
            <a:noFill/>
          </p:spPr>
          <p:txBody>
            <a:bodyPr wrap="none" rtlCol="0">
              <a:spAutoFit/>
            </a:bodyPr>
            <a:lstStyle/>
            <a:p>
              <a:r>
                <a:rPr lang="en-US" i="1"/>
                <a:t>--validate off</a:t>
              </a:r>
            </a:p>
          </p:txBody>
        </p:sp>
        <p:sp>
          <p:nvSpPr>
            <p:cNvPr id="30" name="Rectangle 29">
              <a:extLst>
                <a:ext uri="{FF2B5EF4-FFF2-40B4-BE49-F238E27FC236}">
                  <a16:creationId xmlns:a16="http://schemas.microsoft.com/office/drawing/2014/main" id="{CDC9B9B2-12F3-4DFD-9DED-E38E8057867C}"/>
                </a:ext>
              </a:extLst>
            </p:cNvPr>
            <p:cNvSpPr/>
            <p:nvPr/>
          </p:nvSpPr>
          <p:spPr>
            <a:xfrm>
              <a:off x="9048905" y="5669429"/>
              <a:ext cx="3048000" cy="707886"/>
            </a:xfrm>
            <a:prstGeom prst="rect">
              <a:avLst/>
            </a:prstGeom>
            <a:solidFill>
              <a:schemeClr val="bg1"/>
            </a:solidFill>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Foo</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31" name="TextBox 30">
              <a:extLst>
                <a:ext uri="{FF2B5EF4-FFF2-40B4-BE49-F238E27FC236}">
                  <a16:creationId xmlns:a16="http://schemas.microsoft.com/office/drawing/2014/main" id="{22B26300-B049-4071-867E-8C555EAB2118}"/>
                </a:ext>
              </a:extLst>
            </p:cNvPr>
            <p:cNvSpPr txBox="1"/>
            <p:nvPr/>
          </p:nvSpPr>
          <p:spPr>
            <a:xfrm>
              <a:off x="6116689" y="5407358"/>
              <a:ext cx="1773049" cy="369332"/>
            </a:xfrm>
            <a:prstGeom prst="rect">
              <a:avLst/>
            </a:prstGeom>
            <a:noFill/>
          </p:spPr>
          <p:txBody>
            <a:bodyPr wrap="none" rtlCol="0">
              <a:spAutoFit/>
            </a:bodyPr>
            <a:lstStyle/>
            <a:p>
              <a:r>
                <a:rPr lang="en-US" i="1"/>
                <a:t>--validate limited</a:t>
              </a:r>
            </a:p>
          </p:txBody>
        </p:sp>
        <p:sp>
          <p:nvSpPr>
            <p:cNvPr id="32" name="Rectangle 31">
              <a:extLst>
                <a:ext uri="{FF2B5EF4-FFF2-40B4-BE49-F238E27FC236}">
                  <a16:creationId xmlns:a16="http://schemas.microsoft.com/office/drawing/2014/main" id="{06060D80-7537-48AD-93EF-EDCFF44323BD}"/>
                </a:ext>
              </a:extLst>
            </p:cNvPr>
            <p:cNvSpPr/>
            <p:nvPr/>
          </p:nvSpPr>
          <p:spPr>
            <a:xfrm>
              <a:off x="9045223" y="5055519"/>
              <a:ext cx="3048000" cy="600164"/>
            </a:xfrm>
            <a:prstGeom prst="rect">
              <a:avLst/>
            </a:prstGeom>
            <a:solidFill>
              <a:srgbClr val="FF0000"/>
            </a:solidFill>
          </p:spPr>
          <p:txBody>
            <a:bodyPr wrap="square">
              <a:spAutoFit/>
            </a:bodyPr>
            <a:lstStyle/>
            <a:p>
              <a:r>
                <a:rPr lang="en-US" sz="1100" b="1">
                  <a:solidFill>
                    <a:schemeClr val="bg1"/>
                  </a:solidFill>
                </a:rPr>
                <a:t>[error] Validation Error: label failed facet checks due to: facet enumeration(s): Dear Sir|Dear Madam</a:t>
              </a:r>
            </a:p>
          </p:txBody>
        </p:sp>
        <p:cxnSp>
          <p:nvCxnSpPr>
            <p:cNvPr id="36" name="Connector: Elbow 35">
              <a:extLst>
                <a:ext uri="{FF2B5EF4-FFF2-40B4-BE49-F238E27FC236}">
                  <a16:creationId xmlns:a16="http://schemas.microsoft.com/office/drawing/2014/main" id="{A3048D45-7A6A-42AF-8212-7859E066D165}"/>
                </a:ext>
              </a:extLst>
            </p:cNvPr>
            <p:cNvCxnSpPr>
              <a:endCxn id="23" idx="1"/>
            </p:cNvCxnSpPr>
            <p:nvPr/>
          </p:nvCxnSpPr>
          <p:spPr>
            <a:xfrm>
              <a:off x="6764523" y="3549595"/>
              <a:ext cx="2234024" cy="903895"/>
            </a:xfrm>
            <a:prstGeom prst="bentConnector3">
              <a:avLst>
                <a:gd name="adj1" fmla="val 14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217795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nector: Elbow 28">
            <a:extLst>
              <a:ext uri="{FF2B5EF4-FFF2-40B4-BE49-F238E27FC236}">
                <a16:creationId xmlns:a16="http://schemas.microsoft.com/office/drawing/2014/main" id="{72EC7896-78F1-40FE-A82C-0285849A6FD7}"/>
              </a:ext>
            </a:extLst>
          </p:cNvPr>
          <p:cNvCxnSpPr>
            <a:cxnSpLocks/>
          </p:cNvCxnSpPr>
          <p:nvPr/>
        </p:nvCxnSpPr>
        <p:spPr>
          <a:xfrm rot="16200000" flipH="1">
            <a:off x="6354527" y="3280501"/>
            <a:ext cx="2401757" cy="297209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62116B9-C528-41B8-8990-576A3722D88C}"/>
              </a:ext>
            </a:extLst>
          </p:cNvPr>
          <p:cNvSpPr/>
          <p:nvPr/>
        </p:nvSpPr>
        <p:spPr>
          <a:xfrm>
            <a:off x="5093533" y="1176681"/>
            <a:ext cx="2175596" cy="246221"/>
          </a:xfrm>
          <a:prstGeom prst="rect">
            <a:avLst/>
          </a:prstGeom>
          <a:ln>
            <a:solidFill>
              <a:schemeClr val="tx1"/>
            </a:solidFill>
          </a:ln>
        </p:spPr>
        <p:txBody>
          <a:bodyPr wrap="none">
            <a:spAutoFit/>
          </a:bodyPr>
          <a:lstStyle/>
          <a:p>
            <a:r>
              <a:rPr lang="en-US" sz="1000">
                <a:solidFill>
                  <a:srgbClr val="000000"/>
                </a:solidFill>
                <a:highlight>
                  <a:srgbClr val="00FF00"/>
                </a:highlight>
              </a:rPr>
              <a:t>Dear Sir</a:t>
            </a:r>
            <a:r>
              <a:rPr lang="en-US" sz="1000">
                <a:solidFill>
                  <a:srgbClr val="000000"/>
                </a:solidFill>
                <a:highlight>
                  <a:srgbClr val="FFFFFF"/>
                </a:highlight>
              </a:rPr>
              <a:t>: Thank you for your response.</a:t>
            </a:r>
          </a:p>
        </p:txBody>
      </p:sp>
      <p:sp>
        <p:nvSpPr>
          <p:cNvPr id="5" name="Rectangle 4">
            <a:extLst>
              <a:ext uri="{FF2B5EF4-FFF2-40B4-BE49-F238E27FC236}">
                <a16:creationId xmlns:a16="http://schemas.microsoft.com/office/drawing/2014/main" id="{F5C60287-EB15-41CA-831D-660156A99EDD}"/>
              </a:ext>
            </a:extLst>
          </p:cNvPr>
          <p:cNvSpPr/>
          <p:nvPr/>
        </p:nvSpPr>
        <p:spPr>
          <a:xfrm>
            <a:off x="5093532" y="3535848"/>
            <a:ext cx="1959191" cy="246221"/>
          </a:xfrm>
          <a:prstGeom prst="rect">
            <a:avLst/>
          </a:prstGeom>
          <a:solidFill>
            <a:schemeClr val="bg1"/>
          </a:solidFill>
          <a:ln>
            <a:solidFill>
              <a:schemeClr val="tx1"/>
            </a:solidFill>
          </a:ln>
        </p:spPr>
        <p:txBody>
          <a:bodyPr wrap="none">
            <a:spAutoFit/>
          </a:bodyPr>
          <a:lstStyle/>
          <a:p>
            <a:r>
              <a:rPr lang="en-US" sz="1000">
                <a:solidFill>
                  <a:srgbClr val="000000"/>
                </a:solidFill>
                <a:highlight>
                  <a:srgbClr val="FF0000"/>
                </a:highlight>
              </a:rPr>
              <a:t>Foo</a:t>
            </a:r>
            <a:r>
              <a:rPr lang="en-US" sz="1000">
                <a:solidFill>
                  <a:srgbClr val="000000"/>
                </a:solidFill>
                <a:highlight>
                  <a:srgbClr val="FFFFFF"/>
                </a:highlight>
              </a:rPr>
              <a:t>: Thank you for your response.</a:t>
            </a:r>
          </a:p>
        </p:txBody>
      </p:sp>
      <p:sp>
        <p:nvSpPr>
          <p:cNvPr id="6" name="Rectangle 5">
            <a:extLst>
              <a:ext uri="{FF2B5EF4-FFF2-40B4-BE49-F238E27FC236}">
                <a16:creationId xmlns:a16="http://schemas.microsoft.com/office/drawing/2014/main" id="{D9C97B15-2614-4252-8859-BB4220574A46}"/>
              </a:ext>
            </a:extLst>
          </p:cNvPr>
          <p:cNvSpPr/>
          <p:nvPr/>
        </p:nvSpPr>
        <p:spPr>
          <a:xfrm>
            <a:off x="8999531" y="945849"/>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7" name="Rectangle 6">
            <a:extLst>
              <a:ext uri="{FF2B5EF4-FFF2-40B4-BE49-F238E27FC236}">
                <a16:creationId xmlns:a16="http://schemas.microsoft.com/office/drawing/2014/main" id="{32BC0B3E-7E35-4C79-99E3-C97733F93132}"/>
              </a:ext>
            </a:extLst>
          </p:cNvPr>
          <p:cNvSpPr/>
          <p:nvPr/>
        </p:nvSpPr>
        <p:spPr>
          <a:xfrm>
            <a:off x="8953036" y="3537491"/>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--empty --</a:t>
            </a:r>
          </a:p>
        </p:txBody>
      </p:sp>
      <p:cxnSp>
        <p:nvCxnSpPr>
          <p:cNvPr id="8" name="Straight Arrow Connector 7">
            <a:extLst>
              <a:ext uri="{FF2B5EF4-FFF2-40B4-BE49-F238E27FC236}">
                <a16:creationId xmlns:a16="http://schemas.microsoft.com/office/drawing/2014/main" id="{BAD4854A-3D28-438F-9A73-ADDAF95D871C}"/>
              </a:ext>
            </a:extLst>
          </p:cNvPr>
          <p:cNvCxnSpPr>
            <a:cxnSpLocks/>
            <a:stCxn id="24" idx="3"/>
            <a:endCxn id="4" idx="1"/>
          </p:cNvCxnSpPr>
          <p:nvPr/>
        </p:nvCxnSpPr>
        <p:spPr>
          <a:xfrm flipV="1">
            <a:off x="4221129" y="1299792"/>
            <a:ext cx="872404" cy="985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F46443-329A-4560-ABE5-6C2180FCEECB}"/>
              </a:ext>
            </a:extLst>
          </p:cNvPr>
          <p:cNvCxnSpPr>
            <a:cxnSpLocks/>
            <a:stCxn id="24" idx="3"/>
            <a:endCxn id="5" idx="1"/>
          </p:cNvCxnSpPr>
          <p:nvPr/>
        </p:nvCxnSpPr>
        <p:spPr>
          <a:xfrm>
            <a:off x="4221129" y="2285352"/>
            <a:ext cx="872403" cy="1373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5DD197-5CA3-40E7-8BE1-3F101E4C8573}"/>
              </a:ext>
            </a:extLst>
          </p:cNvPr>
          <p:cNvCxnSpPr>
            <a:stCxn id="4" idx="3"/>
            <a:endCxn id="6" idx="1"/>
          </p:cNvCxnSpPr>
          <p:nvPr/>
        </p:nvCxnSpPr>
        <p:spPr>
          <a:xfrm>
            <a:off x="7269129" y="1299792"/>
            <a:ext cx="17304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1EB60A-55E8-4B61-95F0-E4047780216F}"/>
              </a:ext>
            </a:extLst>
          </p:cNvPr>
          <p:cNvCxnSpPr>
            <a:stCxn id="5" idx="3"/>
            <a:endCxn id="7" idx="1"/>
          </p:cNvCxnSpPr>
          <p:nvPr/>
        </p:nvCxnSpPr>
        <p:spPr>
          <a:xfrm>
            <a:off x="7052723" y="3658959"/>
            <a:ext cx="1900313" cy="1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4E13495-831E-4659-98AE-3E183842A773}"/>
              </a:ext>
            </a:extLst>
          </p:cNvPr>
          <p:cNvSpPr txBox="1"/>
          <p:nvPr/>
        </p:nvSpPr>
        <p:spPr>
          <a:xfrm>
            <a:off x="7237032" y="366342"/>
            <a:ext cx="1770741" cy="923330"/>
          </a:xfrm>
          <a:prstGeom prst="rect">
            <a:avLst/>
          </a:prstGeom>
          <a:noFill/>
        </p:spPr>
        <p:txBody>
          <a:bodyPr wrap="none" rtlCol="0">
            <a:spAutoFit/>
          </a:bodyPr>
          <a:lstStyle/>
          <a:p>
            <a:r>
              <a:rPr lang="en-US" i="1"/>
              <a:t>--validate on</a:t>
            </a:r>
          </a:p>
          <a:p>
            <a:r>
              <a:rPr lang="en-US" i="1"/>
              <a:t>-- validate off</a:t>
            </a:r>
          </a:p>
          <a:p>
            <a:r>
              <a:rPr lang="en-US" i="1"/>
              <a:t>--validate limited</a:t>
            </a:r>
          </a:p>
        </p:txBody>
      </p:sp>
      <p:sp>
        <p:nvSpPr>
          <p:cNvPr id="17" name="TextBox 16">
            <a:extLst>
              <a:ext uri="{FF2B5EF4-FFF2-40B4-BE49-F238E27FC236}">
                <a16:creationId xmlns:a16="http://schemas.microsoft.com/office/drawing/2014/main" id="{AD60D72C-C018-4E92-AB01-ABA9C17FC082}"/>
              </a:ext>
            </a:extLst>
          </p:cNvPr>
          <p:cNvSpPr txBox="1"/>
          <p:nvPr/>
        </p:nvSpPr>
        <p:spPr>
          <a:xfrm>
            <a:off x="7153805" y="3303855"/>
            <a:ext cx="1365182" cy="369332"/>
          </a:xfrm>
          <a:prstGeom prst="rect">
            <a:avLst/>
          </a:prstGeom>
          <a:noFill/>
        </p:spPr>
        <p:txBody>
          <a:bodyPr wrap="none" rtlCol="0">
            <a:spAutoFit/>
          </a:bodyPr>
          <a:lstStyle/>
          <a:p>
            <a:r>
              <a:rPr lang="en-US" i="1"/>
              <a:t>--validate on</a:t>
            </a:r>
          </a:p>
        </p:txBody>
      </p:sp>
      <p:sp>
        <p:nvSpPr>
          <p:cNvPr id="18" name="TextBox 17">
            <a:extLst>
              <a:ext uri="{FF2B5EF4-FFF2-40B4-BE49-F238E27FC236}">
                <a16:creationId xmlns:a16="http://schemas.microsoft.com/office/drawing/2014/main" id="{9C86C536-6057-4E8D-95A7-ECEC78357697}"/>
              </a:ext>
            </a:extLst>
          </p:cNvPr>
          <p:cNvSpPr txBox="1"/>
          <p:nvPr/>
        </p:nvSpPr>
        <p:spPr>
          <a:xfrm>
            <a:off x="280313" y="4235732"/>
            <a:ext cx="5658923" cy="1200329"/>
          </a:xfrm>
          <a:prstGeom prst="rect">
            <a:avLst/>
          </a:prstGeom>
          <a:solidFill>
            <a:schemeClr val="bg1">
              <a:lumMod val="85000"/>
            </a:schemeClr>
          </a:solidFill>
        </p:spPr>
        <p:txBody>
          <a:bodyPr wrap="square" rtlCol="0">
            <a:spAutoFit/>
          </a:bodyPr>
          <a:lstStyle/>
          <a:p>
            <a:r>
              <a:rPr lang="en-US"/>
              <a:t>Lesson Learned: If the DFDL schema uses XSD facets and dfdl:checkConstraints is embedded within dfdl:assert, then input data which is well-formed but invalid will be rejected and the XML output will be empty.</a:t>
            </a:r>
          </a:p>
        </p:txBody>
      </p:sp>
      <p:sp>
        <p:nvSpPr>
          <p:cNvPr id="15" name="Rectangle 14">
            <a:extLst>
              <a:ext uri="{FF2B5EF4-FFF2-40B4-BE49-F238E27FC236}">
                <a16:creationId xmlns:a16="http://schemas.microsoft.com/office/drawing/2014/main" id="{BA77AC5E-7DF8-4526-92EA-DFD7E1AF4C32}"/>
              </a:ext>
            </a:extLst>
          </p:cNvPr>
          <p:cNvSpPr/>
          <p:nvPr/>
        </p:nvSpPr>
        <p:spPr>
          <a:xfrm>
            <a:off x="8953036" y="3100183"/>
            <a:ext cx="3047999" cy="430887"/>
          </a:xfrm>
          <a:prstGeom prst="rect">
            <a:avLst/>
          </a:prstGeom>
          <a:solidFill>
            <a:srgbClr val="FF0000"/>
          </a:solidFill>
        </p:spPr>
        <p:txBody>
          <a:bodyPr wrap="square">
            <a:spAutoFit/>
          </a:bodyPr>
          <a:lstStyle/>
          <a:p>
            <a:r>
              <a:rPr lang="en-US" sz="1100" b="1">
                <a:solidFill>
                  <a:schemeClr val="bg1"/>
                </a:solidFill>
              </a:rPr>
              <a:t>[error] Parse Error: Assertion failed: Validation of label failed</a:t>
            </a:r>
          </a:p>
        </p:txBody>
      </p:sp>
      <p:sp>
        <p:nvSpPr>
          <p:cNvPr id="25" name="TextBox 24">
            <a:extLst>
              <a:ext uri="{FF2B5EF4-FFF2-40B4-BE49-F238E27FC236}">
                <a16:creationId xmlns:a16="http://schemas.microsoft.com/office/drawing/2014/main" id="{581B4DC3-2E2B-4D61-9652-05B3DD57A2D8}"/>
              </a:ext>
            </a:extLst>
          </p:cNvPr>
          <p:cNvSpPr txBox="1"/>
          <p:nvPr/>
        </p:nvSpPr>
        <p:spPr>
          <a:xfrm>
            <a:off x="6764523" y="4347647"/>
            <a:ext cx="1388201" cy="369332"/>
          </a:xfrm>
          <a:prstGeom prst="rect">
            <a:avLst/>
          </a:prstGeom>
          <a:noFill/>
        </p:spPr>
        <p:txBody>
          <a:bodyPr wrap="none" rtlCol="0">
            <a:spAutoFit/>
          </a:bodyPr>
          <a:lstStyle/>
          <a:p>
            <a:r>
              <a:rPr lang="en-US" i="1"/>
              <a:t>--validate off</a:t>
            </a:r>
          </a:p>
        </p:txBody>
      </p:sp>
      <p:sp>
        <p:nvSpPr>
          <p:cNvPr id="31" name="TextBox 30">
            <a:extLst>
              <a:ext uri="{FF2B5EF4-FFF2-40B4-BE49-F238E27FC236}">
                <a16:creationId xmlns:a16="http://schemas.microsoft.com/office/drawing/2014/main" id="{22B26300-B049-4071-867E-8C555EAB2118}"/>
              </a:ext>
            </a:extLst>
          </p:cNvPr>
          <p:cNvSpPr txBox="1"/>
          <p:nvPr/>
        </p:nvSpPr>
        <p:spPr>
          <a:xfrm>
            <a:off x="6116689" y="5639832"/>
            <a:ext cx="1773049" cy="369332"/>
          </a:xfrm>
          <a:prstGeom prst="rect">
            <a:avLst/>
          </a:prstGeom>
          <a:noFill/>
        </p:spPr>
        <p:txBody>
          <a:bodyPr wrap="none" rtlCol="0">
            <a:spAutoFit/>
          </a:bodyPr>
          <a:lstStyle/>
          <a:p>
            <a:r>
              <a:rPr lang="en-US" i="1"/>
              <a:t>--validate limited</a:t>
            </a:r>
          </a:p>
        </p:txBody>
      </p:sp>
      <p:cxnSp>
        <p:nvCxnSpPr>
          <p:cNvPr id="36" name="Connector: Elbow 35">
            <a:extLst>
              <a:ext uri="{FF2B5EF4-FFF2-40B4-BE49-F238E27FC236}">
                <a16:creationId xmlns:a16="http://schemas.microsoft.com/office/drawing/2014/main" id="{A3048D45-7A6A-42AF-8212-7859E066D165}"/>
              </a:ext>
            </a:extLst>
          </p:cNvPr>
          <p:cNvCxnSpPr>
            <a:cxnSpLocks/>
          </p:cNvCxnSpPr>
          <p:nvPr/>
        </p:nvCxnSpPr>
        <p:spPr>
          <a:xfrm>
            <a:off x="6764523" y="3782069"/>
            <a:ext cx="2234024" cy="903895"/>
          </a:xfrm>
          <a:prstGeom prst="bentConnector3">
            <a:avLst>
              <a:gd name="adj1" fmla="val 14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F19F02C-059C-431F-9BD4-C3CF417EE4B8}"/>
              </a:ext>
            </a:extLst>
          </p:cNvPr>
          <p:cNvSpPr/>
          <p:nvPr/>
        </p:nvSpPr>
        <p:spPr>
          <a:xfrm>
            <a:off x="513547" y="623358"/>
            <a:ext cx="3707582" cy="332398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&lt;dfdl:assert</a:t>
            </a:r>
            <a:r>
              <a:rPr lang="en-US" sz="1000">
                <a:solidFill>
                  <a:srgbClr val="F5844C"/>
                </a:solidFill>
                <a:highlight>
                  <a:srgbClr val="FFFFFF"/>
                </a:highlight>
              </a:rPr>
              <a:t> test</a:t>
            </a:r>
            <a:r>
              <a:rPr lang="en-US" sz="1000">
                <a:solidFill>
                  <a:srgbClr val="FF8040"/>
                </a:solidFill>
                <a:highlight>
                  <a:srgbClr val="FFFFFF"/>
                </a:highlight>
              </a:rPr>
              <a:t>=</a:t>
            </a:r>
            <a:r>
              <a:rPr lang="en-US" sz="1000">
                <a:solidFill>
                  <a:srgbClr val="993300"/>
                </a:solidFill>
                <a:highlight>
                  <a:srgbClr val="FFFFFF"/>
                </a:highlight>
              </a:rPr>
              <a:t>"{ dfdl:checkConstraints(.) }"</a:t>
            </a:r>
            <a:br>
              <a:rPr lang="en-US" sz="1000">
                <a:solidFill>
                  <a:srgbClr val="000000"/>
                </a:solidFill>
                <a:highlight>
                  <a:srgbClr val="FFFFFF"/>
                </a:highlight>
              </a:rPr>
            </a:br>
            <a:r>
              <a:rPr lang="en-US" sz="1000">
                <a:solidFill>
                  <a:srgbClr val="F5844C"/>
                </a:solidFill>
                <a:highlight>
                  <a:srgbClr val="FFFFFF"/>
                </a:highlight>
              </a:rPr>
              <a:t>                            message</a:t>
            </a:r>
            <a:r>
              <a:rPr lang="en-US" sz="1000">
                <a:solidFill>
                  <a:srgbClr val="FF8040"/>
                </a:solidFill>
                <a:highlight>
                  <a:srgbClr val="FFFFFF"/>
                </a:highlight>
              </a:rPr>
              <a:t>=</a:t>
            </a:r>
            <a:r>
              <a:rPr lang="en-US" sz="1000">
                <a:solidFill>
                  <a:srgbClr val="993300"/>
                </a:solidFill>
                <a:highlight>
                  <a:srgbClr val="FFFFFF"/>
                </a:highlight>
              </a:rPr>
              <a:t>"Validation of label failed"</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26" name="Rectangle 25">
            <a:extLst>
              <a:ext uri="{FF2B5EF4-FFF2-40B4-BE49-F238E27FC236}">
                <a16:creationId xmlns:a16="http://schemas.microsoft.com/office/drawing/2014/main" id="{8DEB475E-4E98-419E-9D50-C26F13653345}"/>
              </a:ext>
            </a:extLst>
          </p:cNvPr>
          <p:cNvSpPr/>
          <p:nvPr/>
        </p:nvSpPr>
        <p:spPr>
          <a:xfrm>
            <a:off x="914097" y="1126266"/>
            <a:ext cx="2843212" cy="2157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0DECDB4-2E91-4AA7-9E3E-4F3189CA23B1}"/>
              </a:ext>
            </a:extLst>
          </p:cNvPr>
          <p:cNvSpPr txBox="1"/>
          <p:nvPr/>
        </p:nvSpPr>
        <p:spPr>
          <a:xfrm>
            <a:off x="261711" y="1537588"/>
            <a:ext cx="410690" cy="369332"/>
          </a:xfrm>
          <a:prstGeom prst="rect">
            <a:avLst/>
          </a:prstGeom>
          <a:solidFill>
            <a:schemeClr val="bg1"/>
          </a:solidFill>
        </p:spPr>
        <p:txBody>
          <a:bodyPr wrap="none" rtlCol="0">
            <a:spAutoFit/>
          </a:bodyPr>
          <a:lstStyle/>
          <a:p>
            <a:r>
              <a:rPr lang="en-US" b="1"/>
              <a:t>v3</a:t>
            </a:r>
          </a:p>
        </p:txBody>
      </p:sp>
      <p:sp>
        <p:nvSpPr>
          <p:cNvPr id="34" name="Rectangle 33">
            <a:extLst>
              <a:ext uri="{FF2B5EF4-FFF2-40B4-BE49-F238E27FC236}">
                <a16:creationId xmlns:a16="http://schemas.microsoft.com/office/drawing/2014/main" id="{6AB99308-BA05-48E1-8AA4-7CDA2A59D8B3}"/>
              </a:ext>
            </a:extLst>
          </p:cNvPr>
          <p:cNvSpPr/>
          <p:nvPr/>
        </p:nvSpPr>
        <p:spPr>
          <a:xfrm>
            <a:off x="8991303" y="4561210"/>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--empty --</a:t>
            </a:r>
          </a:p>
        </p:txBody>
      </p:sp>
      <p:sp>
        <p:nvSpPr>
          <p:cNvPr id="35" name="Rectangle 34">
            <a:extLst>
              <a:ext uri="{FF2B5EF4-FFF2-40B4-BE49-F238E27FC236}">
                <a16:creationId xmlns:a16="http://schemas.microsoft.com/office/drawing/2014/main" id="{905C4F58-F8DF-49CD-853F-648FD1FAE45B}"/>
              </a:ext>
            </a:extLst>
          </p:cNvPr>
          <p:cNvSpPr/>
          <p:nvPr/>
        </p:nvSpPr>
        <p:spPr>
          <a:xfrm>
            <a:off x="8991303" y="4123902"/>
            <a:ext cx="3047999" cy="430887"/>
          </a:xfrm>
          <a:prstGeom prst="rect">
            <a:avLst/>
          </a:prstGeom>
          <a:solidFill>
            <a:srgbClr val="FF0000"/>
          </a:solidFill>
        </p:spPr>
        <p:txBody>
          <a:bodyPr wrap="square">
            <a:spAutoFit/>
          </a:bodyPr>
          <a:lstStyle/>
          <a:p>
            <a:r>
              <a:rPr lang="en-US" sz="1100" b="1">
                <a:solidFill>
                  <a:schemeClr val="bg1"/>
                </a:solidFill>
              </a:rPr>
              <a:t>[error] Parse Error: Assertion failed: Validation of label failed</a:t>
            </a:r>
          </a:p>
        </p:txBody>
      </p:sp>
      <p:sp>
        <p:nvSpPr>
          <p:cNvPr id="37" name="Rectangle 36">
            <a:extLst>
              <a:ext uri="{FF2B5EF4-FFF2-40B4-BE49-F238E27FC236}">
                <a16:creationId xmlns:a16="http://schemas.microsoft.com/office/drawing/2014/main" id="{00AE10CD-B9F3-4EF5-A30F-778D5B58368E}"/>
              </a:ext>
            </a:extLst>
          </p:cNvPr>
          <p:cNvSpPr/>
          <p:nvPr/>
        </p:nvSpPr>
        <p:spPr>
          <a:xfrm>
            <a:off x="9050416" y="5854694"/>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--empty --</a:t>
            </a:r>
          </a:p>
        </p:txBody>
      </p:sp>
      <p:sp>
        <p:nvSpPr>
          <p:cNvPr id="38" name="Rectangle 37">
            <a:extLst>
              <a:ext uri="{FF2B5EF4-FFF2-40B4-BE49-F238E27FC236}">
                <a16:creationId xmlns:a16="http://schemas.microsoft.com/office/drawing/2014/main" id="{438180B7-A1D9-4F85-AFB7-821ED37C6505}"/>
              </a:ext>
            </a:extLst>
          </p:cNvPr>
          <p:cNvSpPr/>
          <p:nvPr/>
        </p:nvSpPr>
        <p:spPr>
          <a:xfrm>
            <a:off x="9050416" y="5417386"/>
            <a:ext cx="3047999" cy="430887"/>
          </a:xfrm>
          <a:prstGeom prst="rect">
            <a:avLst/>
          </a:prstGeom>
          <a:solidFill>
            <a:srgbClr val="FF0000"/>
          </a:solidFill>
        </p:spPr>
        <p:txBody>
          <a:bodyPr wrap="square">
            <a:spAutoFit/>
          </a:bodyPr>
          <a:lstStyle/>
          <a:p>
            <a:r>
              <a:rPr lang="en-US" sz="1100" b="1">
                <a:solidFill>
                  <a:schemeClr val="bg1"/>
                </a:solidFill>
              </a:rPr>
              <a:t>[error] Parse Error: Assertion failed: Validation of label failed</a:t>
            </a:r>
          </a:p>
        </p:txBody>
      </p:sp>
    </p:spTree>
    <p:extLst>
      <p:ext uri="{BB962C8B-B14F-4D97-AF65-F5344CB8AC3E}">
        <p14:creationId xmlns:p14="http://schemas.microsoft.com/office/powerpoint/2010/main" val="265023018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4CC8C-BC9E-469C-9C8D-23D14B40C770}"/>
              </a:ext>
            </a:extLst>
          </p:cNvPr>
          <p:cNvSpPr>
            <a:spLocks noGrp="1"/>
          </p:cNvSpPr>
          <p:nvPr>
            <p:ph type="title"/>
          </p:nvPr>
        </p:nvSpPr>
        <p:spPr/>
        <p:txBody>
          <a:bodyPr/>
          <a:lstStyle/>
          <a:p>
            <a:r>
              <a:rPr lang="en-US"/>
              <a:t>Points of uncertainty</a:t>
            </a:r>
          </a:p>
        </p:txBody>
      </p:sp>
      <p:sp>
        <p:nvSpPr>
          <p:cNvPr id="4" name="Content Placeholder 3">
            <a:extLst>
              <a:ext uri="{FF2B5EF4-FFF2-40B4-BE49-F238E27FC236}">
                <a16:creationId xmlns:a16="http://schemas.microsoft.com/office/drawing/2014/main" id="{4ADF6F09-7515-4F82-B362-F95F0EB3140F}"/>
              </a:ext>
            </a:extLst>
          </p:cNvPr>
          <p:cNvSpPr>
            <a:spLocks noGrp="1"/>
          </p:cNvSpPr>
          <p:nvPr>
            <p:ph idx="1"/>
          </p:nvPr>
        </p:nvSpPr>
        <p:spPr/>
        <p:txBody>
          <a:bodyPr/>
          <a:lstStyle/>
          <a:p>
            <a:r>
              <a:rPr lang="en-US"/>
              <a:t>Points of uncertainties are:</a:t>
            </a:r>
          </a:p>
          <a:p>
            <a:pPr lvl="1"/>
            <a:r>
              <a:rPr lang="en-US"/>
              <a:t>choices</a:t>
            </a:r>
          </a:p>
          <a:p>
            <a:pPr lvl="1"/>
            <a:r>
              <a:rPr lang="en-US"/>
              <a:t>optional elements</a:t>
            </a:r>
          </a:p>
          <a:p>
            <a:pPr lvl="1"/>
            <a:r>
              <a:rPr lang="en-US"/>
              <a:t>repeatable elements</a:t>
            </a:r>
          </a:p>
          <a:p>
            <a:r>
              <a:rPr lang="en-US"/>
              <a:t>See section 9.3.3 of the DFDL specification.</a:t>
            </a:r>
          </a:p>
          <a:p>
            <a:endParaRPr lang="en-US"/>
          </a:p>
        </p:txBody>
      </p:sp>
      <p:sp>
        <p:nvSpPr>
          <p:cNvPr id="2" name="Footer Placeholder 1">
            <a:extLst>
              <a:ext uri="{FF2B5EF4-FFF2-40B4-BE49-F238E27FC236}">
                <a16:creationId xmlns:a16="http://schemas.microsoft.com/office/drawing/2014/main" id="{95CF3C30-218B-4AC3-8664-8819C3BD808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88120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A148-90AF-4C53-B537-FE5A326C04E9}"/>
              </a:ext>
            </a:extLst>
          </p:cNvPr>
          <p:cNvSpPr>
            <a:spLocks noGrp="1"/>
          </p:cNvSpPr>
          <p:nvPr>
            <p:ph type="title"/>
          </p:nvPr>
        </p:nvSpPr>
        <p:spPr/>
        <p:txBody>
          <a:bodyPr/>
          <a:lstStyle/>
          <a:p>
            <a:r>
              <a:rPr lang="en-US"/>
              <a:t>Sample use cases for DFDL processing</a:t>
            </a:r>
          </a:p>
        </p:txBody>
      </p:sp>
      <p:sp>
        <p:nvSpPr>
          <p:cNvPr id="3" name="Content Placeholder 2">
            <a:extLst>
              <a:ext uri="{FF2B5EF4-FFF2-40B4-BE49-F238E27FC236}">
                <a16:creationId xmlns:a16="http://schemas.microsoft.com/office/drawing/2014/main" id="{3D296957-FE63-425F-B776-06DF3F3185E6}"/>
              </a:ext>
            </a:extLst>
          </p:cNvPr>
          <p:cNvSpPr>
            <a:spLocks noGrp="1"/>
          </p:cNvSpPr>
          <p:nvPr>
            <p:ph idx="1"/>
          </p:nvPr>
        </p:nvSpPr>
        <p:spPr/>
        <p:txBody>
          <a:bodyPr/>
          <a:lstStyle/>
          <a:p>
            <a:pPr>
              <a:lnSpc>
                <a:spcPts val="3000"/>
              </a:lnSpc>
              <a:spcAft>
                <a:spcPts val="1200"/>
              </a:spcAft>
            </a:pPr>
            <a:r>
              <a:rPr lang="en-US"/>
              <a:t>Parse the data to XML, process the XML, unparse the processed XML.</a:t>
            </a:r>
          </a:p>
          <a:p>
            <a:pPr>
              <a:lnSpc>
                <a:spcPts val="3000"/>
              </a:lnSpc>
              <a:spcAft>
                <a:spcPts val="1200"/>
              </a:spcAft>
            </a:pPr>
            <a:r>
              <a:rPr lang="en-US"/>
              <a:t>Parse the data to JSON, process the JSON, unparse the processed JSON.</a:t>
            </a:r>
          </a:p>
          <a:p>
            <a:pPr lvl="0">
              <a:lnSpc>
                <a:spcPts val="3000"/>
              </a:lnSpc>
              <a:spcAft>
                <a:spcPts val="1200"/>
              </a:spcAft>
            </a:pPr>
            <a:r>
              <a:rPr lang="en-US"/>
              <a:t>Parse the data to </a:t>
            </a:r>
            <a:r>
              <a:rPr lang="en-US" dirty="0"/>
              <a:t>C</a:t>
            </a:r>
            <a:r>
              <a:rPr lang="en-US"/>
              <a:t>++ objects, Java objects, or Python objects.  </a:t>
            </a:r>
            <a:endParaRPr lang="en-US" dirty="0"/>
          </a:p>
          <a:p>
            <a:pPr lvl="0">
              <a:lnSpc>
                <a:spcPts val="3000"/>
              </a:lnSpc>
              <a:spcAft>
                <a:spcPts val="1200"/>
              </a:spcAft>
            </a:pPr>
            <a:r>
              <a:rPr lang="en-US"/>
              <a:t>Parse the data to Apache NiFi </a:t>
            </a:r>
            <a:r>
              <a:rPr lang="en-US" dirty="0"/>
              <a:t>record objects which can then be transformed/routed based on field </a:t>
            </a:r>
            <a:r>
              <a:rPr lang="en-US"/>
              <a:t>values directly.</a:t>
            </a:r>
            <a:r>
              <a:rPr lang="en-US" dirty="0"/>
              <a:t>  Ditto for Apache Spark framework</a:t>
            </a:r>
            <a:r>
              <a:rPr lang="en-US"/>
              <a:t>.  </a:t>
            </a:r>
            <a:endParaRPr lang="en-US" dirty="0"/>
          </a:p>
          <a:p>
            <a:pPr lvl="0">
              <a:lnSpc>
                <a:spcPts val="3000"/>
              </a:lnSpc>
              <a:spcAft>
                <a:spcPts val="1200"/>
              </a:spcAft>
            </a:pPr>
            <a:r>
              <a:rPr lang="en-US"/>
              <a:t>Parse the data to SAX-style data-event callbacks. </a:t>
            </a:r>
            <a:r>
              <a:rPr lang="en-US" dirty="0"/>
              <a:t>Unparse by consuming such callbacks. </a:t>
            </a:r>
          </a:p>
          <a:p>
            <a:pPr>
              <a:lnSpc>
                <a:spcPts val="3000"/>
              </a:lnSpc>
              <a:spcAft>
                <a:spcPts val="1200"/>
              </a:spcAft>
            </a:pPr>
            <a:r>
              <a:rPr lang="en-US"/>
              <a:t>Parse the data to populate a database.</a:t>
            </a:r>
          </a:p>
          <a:p>
            <a:pPr>
              <a:lnSpc>
                <a:spcPts val="3000"/>
              </a:lnSpc>
              <a:spcAft>
                <a:spcPts val="1200"/>
              </a:spcAft>
            </a:pPr>
            <a:r>
              <a:rPr lang="en-US"/>
              <a:t>Parse the data to EXI (Efficient XML Interchange).</a:t>
            </a:r>
          </a:p>
        </p:txBody>
      </p:sp>
    </p:spTree>
    <p:extLst>
      <p:ext uri="{BB962C8B-B14F-4D97-AF65-F5344CB8AC3E}">
        <p14:creationId xmlns:p14="http://schemas.microsoft.com/office/powerpoint/2010/main" val="161119230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7521D-55C5-46B3-B9C2-D529C68568FC}"/>
              </a:ext>
            </a:extLst>
          </p:cNvPr>
          <p:cNvSpPr>
            <a:spLocks noGrp="1"/>
          </p:cNvSpPr>
          <p:nvPr>
            <p:ph type="title"/>
          </p:nvPr>
        </p:nvSpPr>
        <p:spPr/>
        <p:txBody>
          <a:bodyPr/>
          <a:lstStyle/>
          <a:p>
            <a:r>
              <a:rPr lang="en-US"/>
              <a:t>When a dfdl:assert fails, then the DFDL processor backtracks to the point of uncertainty</a:t>
            </a:r>
          </a:p>
        </p:txBody>
      </p:sp>
      <p:sp>
        <p:nvSpPr>
          <p:cNvPr id="4" name="Content Placeholder 3">
            <a:extLst>
              <a:ext uri="{FF2B5EF4-FFF2-40B4-BE49-F238E27FC236}">
                <a16:creationId xmlns:a16="http://schemas.microsoft.com/office/drawing/2014/main" id="{EB6B2B13-206F-4EA7-9F00-3CC6EF64968A}"/>
              </a:ext>
            </a:extLst>
          </p:cNvPr>
          <p:cNvSpPr>
            <a:spLocks noGrp="1"/>
          </p:cNvSpPr>
          <p:nvPr>
            <p:ph idx="1"/>
          </p:nvPr>
        </p:nvSpPr>
        <p:spPr>
          <a:xfrm>
            <a:off x="616449" y="1371602"/>
            <a:ext cx="11236720" cy="1743558"/>
          </a:xfrm>
        </p:spPr>
        <p:txBody>
          <a:bodyPr/>
          <a:lstStyle/>
          <a:p>
            <a:pPr>
              <a:lnSpc>
                <a:spcPts val="3000"/>
              </a:lnSpc>
            </a:pPr>
            <a:r>
              <a:rPr lang="en-US"/>
              <a:t>When the dfdl:assert fails in the below schema, the DFDL processor backs up to label, it is a mandatory element so it backs up to input, it is also a mandatory element, and since it can go no higher, parsing stops.</a:t>
            </a:r>
          </a:p>
        </p:txBody>
      </p:sp>
      <p:sp>
        <p:nvSpPr>
          <p:cNvPr id="5" name="Rectangle 4">
            <a:extLst>
              <a:ext uri="{FF2B5EF4-FFF2-40B4-BE49-F238E27FC236}">
                <a16:creationId xmlns:a16="http://schemas.microsoft.com/office/drawing/2014/main" id="{CE2FB3E5-4D60-4986-A3E8-AC387F3304E1}"/>
              </a:ext>
            </a:extLst>
          </p:cNvPr>
          <p:cNvSpPr/>
          <p:nvPr/>
        </p:nvSpPr>
        <p:spPr>
          <a:xfrm>
            <a:off x="1225059" y="2896985"/>
            <a:ext cx="3707582" cy="3323987"/>
          </a:xfrm>
          <a:prstGeom prst="rect">
            <a:avLst/>
          </a:prstGeom>
          <a:ln>
            <a:solidFill>
              <a:schemeClr val="bg1">
                <a:lumMod val="65000"/>
              </a:schemeClr>
            </a:solidFill>
          </a:ln>
        </p:spPr>
        <p:txBody>
          <a:bodyPr wrap="square">
            <a:spAutoFit/>
          </a:bodyPr>
          <a:lstStyle/>
          <a:p>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dfdl:separator</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F5844C"/>
                </a:solidFill>
                <a:highlight>
                  <a:srgbClr val="FFFFFF"/>
                </a:highlight>
              </a:rPr>
              <a:t> dfdl:separatorPosition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&lt;dfdl:assert</a:t>
            </a:r>
            <a:r>
              <a:rPr lang="en-US" sz="1000">
                <a:solidFill>
                  <a:srgbClr val="F5844C"/>
                </a:solidFill>
                <a:highlight>
                  <a:srgbClr val="FFFFFF"/>
                </a:highlight>
              </a:rPr>
              <a:t> test</a:t>
            </a:r>
            <a:r>
              <a:rPr lang="en-US" sz="1000">
                <a:solidFill>
                  <a:srgbClr val="FF8040"/>
                </a:solidFill>
                <a:highlight>
                  <a:srgbClr val="FFFFFF"/>
                </a:highlight>
              </a:rPr>
              <a:t>=</a:t>
            </a:r>
            <a:r>
              <a:rPr lang="en-US" sz="1000">
                <a:solidFill>
                  <a:srgbClr val="993300"/>
                </a:solidFill>
                <a:highlight>
                  <a:srgbClr val="FFFFFF"/>
                </a:highlight>
              </a:rPr>
              <a:t>"{ dfdl:checkConstraints(.) }"</a:t>
            </a:r>
            <a:br>
              <a:rPr lang="en-US" sz="1000">
                <a:solidFill>
                  <a:srgbClr val="000000"/>
                </a:solidFill>
                <a:highlight>
                  <a:srgbClr val="FFFFFF"/>
                </a:highlight>
              </a:rPr>
            </a:br>
            <a:r>
              <a:rPr lang="en-US" sz="1000">
                <a:solidFill>
                  <a:srgbClr val="F5844C"/>
                </a:solidFill>
                <a:highlight>
                  <a:srgbClr val="FFFFFF"/>
                </a:highlight>
              </a:rPr>
              <a:t>                            message</a:t>
            </a:r>
            <a:r>
              <a:rPr lang="en-US" sz="1000">
                <a:solidFill>
                  <a:srgbClr val="FF8040"/>
                </a:solidFill>
                <a:highlight>
                  <a:srgbClr val="FFFFFF"/>
                </a:highlight>
              </a:rPr>
              <a:t>=</a:t>
            </a:r>
            <a:r>
              <a:rPr lang="en-US" sz="1000">
                <a:solidFill>
                  <a:srgbClr val="993300"/>
                </a:solidFill>
                <a:highlight>
                  <a:srgbClr val="FFFFFF"/>
                </a:highlight>
              </a:rPr>
              <a:t>"Validation of label failed"</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a:t>
            </a:r>
            <a:r>
              <a:rPr lang="en-US" sz="1000">
                <a:solidFill>
                  <a:srgbClr val="F5844C"/>
                </a:solidFill>
                <a:highlight>
                  <a:srgbClr val="FFFFFF"/>
                </a:highlight>
              </a:rPr>
              <a:t> base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Sir"</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&lt;xs:enumeration</a:t>
            </a:r>
            <a:r>
              <a:rPr lang="en-US" sz="1000">
                <a:solidFill>
                  <a:srgbClr val="F5844C"/>
                </a:solidFill>
                <a:highlight>
                  <a:srgbClr val="FFFFFF"/>
                </a:highlight>
              </a:rPr>
              <a:t> value</a:t>
            </a:r>
            <a:r>
              <a:rPr lang="en-US" sz="1000">
                <a:solidFill>
                  <a:srgbClr val="FF8040"/>
                </a:solidFill>
                <a:highlight>
                  <a:srgbClr val="FFFFFF"/>
                </a:highlight>
              </a:rPr>
              <a:t>=</a:t>
            </a:r>
            <a:r>
              <a:rPr lang="en-US" sz="1000">
                <a:solidFill>
                  <a:srgbClr val="993300"/>
                </a:solidFill>
                <a:highlight>
                  <a:srgbClr val="FFFFFF"/>
                </a:highlight>
              </a:rPr>
              <a:t>"Dear Madam"</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&lt;/xs:restriction&gt;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&lt;/xs:simpleType&gt;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80A0E981-E3F8-4E86-9DC7-6B10D93A7E15}"/>
              </a:ext>
            </a:extLst>
          </p:cNvPr>
          <p:cNvSpPr/>
          <p:nvPr/>
        </p:nvSpPr>
        <p:spPr>
          <a:xfrm>
            <a:off x="1625609" y="3399893"/>
            <a:ext cx="2843212" cy="2157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E1E66C-082C-49D5-93E7-7B75F21582D2}"/>
              </a:ext>
            </a:extLst>
          </p:cNvPr>
          <p:cNvSpPr txBox="1"/>
          <p:nvPr/>
        </p:nvSpPr>
        <p:spPr>
          <a:xfrm>
            <a:off x="973223" y="3811215"/>
            <a:ext cx="410690" cy="369332"/>
          </a:xfrm>
          <a:prstGeom prst="rect">
            <a:avLst/>
          </a:prstGeom>
          <a:solidFill>
            <a:schemeClr val="bg1"/>
          </a:solidFill>
        </p:spPr>
        <p:txBody>
          <a:bodyPr wrap="none" rtlCol="0">
            <a:spAutoFit/>
          </a:bodyPr>
          <a:lstStyle/>
          <a:p>
            <a:r>
              <a:rPr lang="en-US" b="1"/>
              <a:t>v3</a:t>
            </a:r>
          </a:p>
        </p:txBody>
      </p:sp>
      <p:sp>
        <p:nvSpPr>
          <p:cNvPr id="8" name="TextBox 7">
            <a:extLst>
              <a:ext uri="{FF2B5EF4-FFF2-40B4-BE49-F238E27FC236}">
                <a16:creationId xmlns:a16="http://schemas.microsoft.com/office/drawing/2014/main" id="{0E77FDB9-BAFF-472B-A721-62F08DC339DB}"/>
              </a:ext>
            </a:extLst>
          </p:cNvPr>
          <p:cNvSpPr txBox="1"/>
          <p:nvPr/>
        </p:nvSpPr>
        <p:spPr>
          <a:xfrm>
            <a:off x="5352433" y="3580382"/>
            <a:ext cx="5367580" cy="1200329"/>
          </a:xfrm>
          <a:prstGeom prst="rect">
            <a:avLst/>
          </a:prstGeom>
          <a:noFill/>
        </p:spPr>
        <p:txBody>
          <a:bodyPr wrap="square" rtlCol="0">
            <a:spAutoFit/>
          </a:bodyPr>
          <a:lstStyle/>
          <a:p>
            <a:r>
              <a:rPr lang="en-US" sz="2400"/>
              <a:t>See section 9.3 of the DFDL specification for a description of how Daffodil does parsing.</a:t>
            </a:r>
          </a:p>
        </p:txBody>
      </p:sp>
      <p:sp>
        <p:nvSpPr>
          <p:cNvPr id="2" name="Rectangle 1">
            <a:extLst>
              <a:ext uri="{FF2B5EF4-FFF2-40B4-BE49-F238E27FC236}">
                <a16:creationId xmlns:a16="http://schemas.microsoft.com/office/drawing/2014/main" id="{73EFB100-307C-4FA7-B0C4-915E29A570A0}"/>
              </a:ext>
            </a:extLst>
          </p:cNvPr>
          <p:cNvSpPr/>
          <p:nvPr/>
        </p:nvSpPr>
        <p:spPr>
          <a:xfrm>
            <a:off x="5331550" y="4769717"/>
            <a:ext cx="5388463" cy="369332"/>
          </a:xfrm>
          <a:prstGeom prst="rect">
            <a:avLst/>
          </a:prstGeom>
        </p:spPr>
        <p:txBody>
          <a:bodyPr wrap="none">
            <a:spAutoFit/>
          </a:bodyPr>
          <a:lstStyle/>
          <a:p>
            <a:r>
              <a:rPr lang="en-US"/>
              <a:t>https://daffodil.apache.org/docs/dfdl/#_Toc398030710</a:t>
            </a:r>
          </a:p>
        </p:txBody>
      </p:sp>
    </p:spTree>
    <p:extLst>
      <p:ext uri="{BB962C8B-B14F-4D97-AF65-F5344CB8AC3E}">
        <p14:creationId xmlns:p14="http://schemas.microsoft.com/office/powerpoint/2010/main" val="192176032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E5A98-1183-4E77-AAA6-F2F973DF8D84}"/>
              </a:ext>
            </a:extLst>
          </p:cNvPr>
          <p:cNvSpPr>
            <a:spLocks noGrp="1"/>
          </p:cNvSpPr>
          <p:nvPr>
            <p:ph type="title"/>
          </p:nvPr>
        </p:nvSpPr>
        <p:spPr/>
        <p:txBody>
          <a:bodyPr/>
          <a:lstStyle/>
          <a:p>
            <a:r>
              <a:rPr lang="en-US"/>
              <a:t>Recommendations</a:t>
            </a:r>
          </a:p>
        </p:txBody>
      </p:sp>
      <p:sp>
        <p:nvSpPr>
          <p:cNvPr id="4" name="Content Placeholder 3">
            <a:extLst>
              <a:ext uri="{FF2B5EF4-FFF2-40B4-BE49-F238E27FC236}">
                <a16:creationId xmlns:a16="http://schemas.microsoft.com/office/drawing/2014/main" id="{0C4CA03C-F7BD-4713-9F3A-8C4EDDD2EC57}"/>
              </a:ext>
            </a:extLst>
          </p:cNvPr>
          <p:cNvSpPr>
            <a:spLocks noGrp="1"/>
          </p:cNvSpPr>
          <p:nvPr>
            <p:ph idx="1"/>
          </p:nvPr>
        </p:nvSpPr>
        <p:spPr/>
        <p:txBody>
          <a:bodyPr/>
          <a:lstStyle/>
          <a:p>
            <a:pPr>
              <a:lnSpc>
                <a:spcPts val="3000"/>
              </a:lnSpc>
              <a:spcAft>
                <a:spcPts val="1200"/>
              </a:spcAft>
            </a:pPr>
            <a:r>
              <a:rPr lang="en-US"/>
              <a:t>Put into the DFDL schema </a:t>
            </a:r>
            <a:r>
              <a:rPr lang="en-US" dirty="0"/>
              <a:t>all the facets </a:t>
            </a:r>
            <a:r>
              <a:rPr lang="en-US"/>
              <a:t>you can. </a:t>
            </a:r>
            <a:r>
              <a:rPr lang="en-US" dirty="0"/>
              <a:t>Put </a:t>
            </a:r>
            <a:r>
              <a:rPr lang="en-US"/>
              <a:t>in minOccurs and maxOccurs </a:t>
            </a:r>
            <a:r>
              <a:rPr lang="en-US" dirty="0"/>
              <a:t>bounds if known. </a:t>
            </a:r>
          </a:p>
          <a:p>
            <a:pPr>
              <a:lnSpc>
                <a:spcPts val="3000"/>
              </a:lnSpc>
              <a:spcAft>
                <a:spcPts val="1200"/>
              </a:spcAft>
            </a:pPr>
            <a:r>
              <a:rPr lang="en-US" dirty="0"/>
              <a:t>Don't call checkConstraints </a:t>
            </a:r>
            <a:r>
              <a:rPr lang="en-US"/>
              <a:t>in assertions – it is almost </a:t>
            </a:r>
            <a:r>
              <a:rPr lang="en-US" dirty="0"/>
              <a:t>certainly not what you want. </a:t>
            </a:r>
          </a:p>
          <a:p>
            <a:pPr>
              <a:lnSpc>
                <a:spcPts val="3000"/>
              </a:lnSpc>
              <a:spcAft>
                <a:spcPts val="1200"/>
              </a:spcAft>
            </a:pPr>
            <a:r>
              <a:rPr lang="en-US" dirty="0"/>
              <a:t>Use </a:t>
            </a:r>
            <a:r>
              <a:rPr lang="en-US" b="0" dirty="0">
                <a:latin typeface="Courier New" panose="02070309020205020404" pitchFamily="49" charset="0"/>
                <a:cs typeface="Courier New" panose="02070309020205020404" pitchFamily="49" charset="0"/>
              </a:rPr>
              <a:t>--validate</a:t>
            </a:r>
            <a:r>
              <a:rPr lang="en-US" b="0" dirty="0">
                <a:latin typeface="+mn-lt"/>
                <a:cs typeface="Courier New" panose="02070309020205020404" pitchFamily="49" charset="0"/>
              </a:rPr>
              <a:t> </a:t>
            </a:r>
            <a:r>
              <a:rPr lang="en-US" b="0" dirty="0">
                <a:latin typeface="Courier New" panose="02070309020205020404" pitchFamily="49" charset="0"/>
                <a:cs typeface="Courier New" panose="02070309020205020404" pitchFamily="49" charset="0"/>
              </a:rPr>
              <a:t>off</a:t>
            </a:r>
            <a:r>
              <a:rPr lang="en-US" dirty="0"/>
              <a:t> or </a:t>
            </a:r>
            <a:r>
              <a:rPr lang="en-US" b="0" dirty="0">
                <a:latin typeface="Courier New" panose="02070309020205020404" pitchFamily="49" charset="0"/>
                <a:cs typeface="Courier New" panose="02070309020205020404" pitchFamily="49" charset="0"/>
              </a:rPr>
              <a:t>limited</a:t>
            </a:r>
            <a:r>
              <a:rPr lang="en-US"/>
              <a:t>. </a:t>
            </a:r>
          </a:p>
          <a:p>
            <a:pPr>
              <a:lnSpc>
                <a:spcPts val="3000"/>
              </a:lnSpc>
              <a:spcAft>
                <a:spcPts val="1200"/>
              </a:spcAft>
            </a:pPr>
            <a:r>
              <a:rPr lang="en-US"/>
              <a:t>Use </a:t>
            </a:r>
            <a:r>
              <a:rPr lang="en-US" b="0">
                <a:latin typeface="Courier New" panose="02070309020205020404" pitchFamily="49" charset="0"/>
                <a:cs typeface="Courier New" panose="02070309020205020404" pitchFamily="49" charset="0"/>
              </a:rPr>
              <a:t>on</a:t>
            </a:r>
            <a:r>
              <a:rPr lang="en-US"/>
              <a:t> </a:t>
            </a:r>
            <a:r>
              <a:rPr lang="en-US" dirty="0"/>
              <a:t>only if you really want a second pass by Xerces</a:t>
            </a:r>
            <a:r>
              <a:rPr lang="en-US"/>
              <a:t>. (Expensive)</a:t>
            </a:r>
          </a:p>
          <a:p>
            <a:pPr marL="382170" lvl="1" indent="0">
              <a:lnSpc>
                <a:spcPts val="3000"/>
              </a:lnSpc>
              <a:spcAft>
                <a:spcPts val="1200"/>
              </a:spcAft>
              <a:buNone/>
            </a:pPr>
            <a:r>
              <a:rPr lang="en-US">
                <a:latin typeface="Courier New" panose="02070309020205020404" pitchFamily="49" charset="0"/>
                <a:cs typeface="Courier New" panose="02070309020205020404" pitchFamily="49" charset="0"/>
              </a:rPr>
              <a:t>--validate</a:t>
            </a:r>
            <a:r>
              <a:rPr lang="en-US">
                <a:latin typeface="+mn-lt"/>
                <a:cs typeface="Courier New" panose="02070309020205020404" pitchFamily="49" charset="0"/>
              </a:rPr>
              <a:t> </a:t>
            </a:r>
            <a:r>
              <a:rPr lang="en-US">
                <a:latin typeface="Courier New" panose="02070309020205020404" pitchFamily="49" charset="0"/>
                <a:cs typeface="Courier New" panose="02070309020205020404" pitchFamily="49" charset="0"/>
              </a:rPr>
              <a:t>on</a:t>
            </a:r>
            <a:r>
              <a:rPr lang="en-US"/>
              <a:t> instructs Daffodil to parse the input data to generate XML and then invoke the Xerces XML Schema validator to validate the XML against the DFDL Schema. Why is it “expensive”? See next slide.</a:t>
            </a:r>
            <a:endParaRPr lang="en-US" dirty="0"/>
          </a:p>
          <a:p>
            <a:pPr>
              <a:lnSpc>
                <a:spcPts val="3000"/>
              </a:lnSpc>
            </a:pPr>
            <a:r>
              <a:rPr lang="en-US"/>
              <a:t>Daffodil's </a:t>
            </a:r>
            <a:r>
              <a:rPr lang="en-US" b="0">
                <a:latin typeface="Courier New" panose="02070309020205020404" pitchFamily="49" charset="0"/>
                <a:cs typeface="Courier New" panose="02070309020205020404" pitchFamily="49" charset="0"/>
              </a:rPr>
              <a:t>limited</a:t>
            </a:r>
            <a:r>
              <a:rPr lang="en-US"/>
              <a:t> </a:t>
            </a:r>
            <a:r>
              <a:rPr lang="en-US" dirty="0"/>
              <a:t>validation may accomplish all you need, so try that first.</a:t>
            </a:r>
            <a:endParaRPr lang="en-US"/>
          </a:p>
        </p:txBody>
      </p:sp>
    </p:spTree>
    <p:extLst>
      <p:ext uri="{BB962C8B-B14F-4D97-AF65-F5344CB8AC3E}">
        <p14:creationId xmlns:p14="http://schemas.microsoft.com/office/powerpoint/2010/main" val="310146174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F044-87AD-4FA4-86A7-EBBA6232DAB9}"/>
              </a:ext>
            </a:extLst>
          </p:cNvPr>
          <p:cNvSpPr>
            <a:spLocks noGrp="1"/>
          </p:cNvSpPr>
          <p:nvPr>
            <p:ph type="title"/>
          </p:nvPr>
        </p:nvSpPr>
        <p:spPr/>
        <p:txBody>
          <a:bodyPr/>
          <a:lstStyle/>
          <a:p>
            <a:r>
              <a:rPr lang="en-US"/>
              <a:t>“--validate on” is expensive … here’s why</a:t>
            </a:r>
          </a:p>
        </p:txBody>
      </p:sp>
      <p:sp>
        <p:nvSpPr>
          <p:cNvPr id="3" name="Content Placeholder 2">
            <a:extLst>
              <a:ext uri="{FF2B5EF4-FFF2-40B4-BE49-F238E27FC236}">
                <a16:creationId xmlns:a16="http://schemas.microsoft.com/office/drawing/2014/main" id="{12226C47-258D-4A99-A5F9-31B933E26FD2}"/>
              </a:ext>
            </a:extLst>
          </p:cNvPr>
          <p:cNvSpPr>
            <a:spLocks noGrp="1"/>
          </p:cNvSpPr>
          <p:nvPr>
            <p:ph idx="1"/>
          </p:nvPr>
        </p:nvSpPr>
        <p:spPr/>
        <p:txBody>
          <a:bodyPr/>
          <a:lstStyle/>
          <a:p>
            <a:pPr>
              <a:lnSpc>
                <a:spcPts val="3000"/>
              </a:lnSpc>
              <a:spcAft>
                <a:spcPts val="1200"/>
              </a:spcAft>
            </a:pPr>
            <a:r>
              <a:rPr lang="en-US"/>
              <a:t>It requires </a:t>
            </a:r>
            <a:r>
              <a:rPr lang="en-US" dirty="0"/>
              <a:t>the data be serialized to XML text </a:t>
            </a:r>
            <a:r>
              <a:rPr lang="en-US"/>
              <a:t>and then fed </a:t>
            </a:r>
            <a:r>
              <a:rPr lang="en-US" dirty="0"/>
              <a:t>to Xerces, which must reparse the XML and reload and reparse </a:t>
            </a:r>
            <a:r>
              <a:rPr lang="en-US"/>
              <a:t>the DFDL </a:t>
            </a:r>
            <a:r>
              <a:rPr lang="en-US" dirty="0"/>
              <a:t>Schema all in order to validate it. This is one </a:t>
            </a:r>
            <a:r>
              <a:rPr lang="en-US"/>
              <a:t>entire whole extra pass over the data.</a:t>
            </a:r>
          </a:p>
          <a:p>
            <a:pPr>
              <a:lnSpc>
                <a:spcPts val="3000"/>
              </a:lnSpc>
              <a:spcAft>
                <a:spcPts val="1200"/>
              </a:spcAft>
            </a:pPr>
            <a:r>
              <a:rPr lang="en-US"/>
              <a:t>Suppose your preferred output form is JSON. If you want Xerces validation, the conversion to XML will be done soley for the purpose of getting Xerces validation and then discarded when JSON is created. </a:t>
            </a:r>
          </a:p>
          <a:p>
            <a:pPr>
              <a:lnSpc>
                <a:spcPts val="3000"/>
              </a:lnSpc>
            </a:pPr>
            <a:r>
              <a:rPr lang="en-US"/>
              <a:t>It defeats the future </a:t>
            </a:r>
            <a:r>
              <a:rPr lang="en-US" dirty="0"/>
              <a:t>capability to </a:t>
            </a:r>
            <a:r>
              <a:rPr lang="en-US"/>
              <a:t>stream data (there are long-term </a:t>
            </a:r>
            <a:r>
              <a:rPr lang="en-US" dirty="0"/>
              <a:t>goals for Daffodil to support streaming of documents much larger </a:t>
            </a:r>
            <a:r>
              <a:rPr lang="en-US"/>
              <a:t>than memory).</a:t>
            </a:r>
          </a:p>
        </p:txBody>
      </p:sp>
      <p:sp>
        <p:nvSpPr>
          <p:cNvPr id="4" name="Footer Placeholder 3">
            <a:extLst>
              <a:ext uri="{FF2B5EF4-FFF2-40B4-BE49-F238E27FC236}">
                <a16:creationId xmlns:a16="http://schemas.microsoft.com/office/drawing/2014/main" id="{6FD29F48-A91D-4759-A083-ED2816B3B19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4863967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E5A98-1183-4E77-AAA6-F2F973DF8D84}"/>
              </a:ext>
            </a:extLst>
          </p:cNvPr>
          <p:cNvSpPr>
            <a:spLocks noGrp="1"/>
          </p:cNvSpPr>
          <p:nvPr>
            <p:ph type="title"/>
          </p:nvPr>
        </p:nvSpPr>
        <p:spPr/>
        <p:txBody>
          <a:bodyPr/>
          <a:lstStyle/>
          <a:p>
            <a:r>
              <a:rPr lang="en-US"/>
              <a:t>Recommendations</a:t>
            </a:r>
          </a:p>
        </p:txBody>
      </p:sp>
      <p:sp>
        <p:nvSpPr>
          <p:cNvPr id="4" name="Content Placeholder 3">
            <a:extLst>
              <a:ext uri="{FF2B5EF4-FFF2-40B4-BE49-F238E27FC236}">
                <a16:creationId xmlns:a16="http://schemas.microsoft.com/office/drawing/2014/main" id="{0C4CA03C-F7BD-4713-9F3A-8C4EDDD2EC57}"/>
              </a:ext>
            </a:extLst>
          </p:cNvPr>
          <p:cNvSpPr>
            <a:spLocks noGrp="1"/>
          </p:cNvSpPr>
          <p:nvPr>
            <p:ph idx="1"/>
          </p:nvPr>
        </p:nvSpPr>
        <p:spPr/>
        <p:txBody>
          <a:bodyPr/>
          <a:lstStyle/>
          <a:p>
            <a:pPr>
              <a:lnSpc>
                <a:spcPts val="3000"/>
              </a:lnSpc>
              <a:spcAft>
                <a:spcPts val="1200"/>
              </a:spcAft>
            </a:pPr>
            <a:r>
              <a:rPr lang="en-US"/>
              <a:t>Put into the DFDL schema all the facets you can. </a:t>
            </a:r>
            <a:r>
              <a:rPr lang="en-US">
                <a:solidFill>
                  <a:schemeClr val="bg1">
                    <a:lumMod val="75000"/>
                  </a:schemeClr>
                </a:solidFill>
              </a:rPr>
              <a:t>Put in minOccurs and maxOccurs bounds if known. </a:t>
            </a:r>
          </a:p>
          <a:p>
            <a:pPr>
              <a:lnSpc>
                <a:spcPts val="3000"/>
              </a:lnSpc>
              <a:spcAft>
                <a:spcPts val="1200"/>
              </a:spcAft>
            </a:pPr>
            <a:r>
              <a:rPr lang="en-US">
                <a:solidFill>
                  <a:schemeClr val="bg1">
                    <a:lumMod val="75000"/>
                  </a:schemeClr>
                </a:solidFill>
              </a:rPr>
              <a:t>Don't call checkConstraints in assertions – it is almost certainly not what you want. </a:t>
            </a:r>
          </a:p>
          <a:p>
            <a:pPr>
              <a:lnSpc>
                <a:spcPts val="3000"/>
              </a:lnSpc>
              <a:spcAft>
                <a:spcPts val="1200"/>
              </a:spcAft>
            </a:pPr>
            <a:r>
              <a:rPr lang="en-US"/>
              <a:t>Use --validate off </a:t>
            </a:r>
            <a:r>
              <a:rPr lang="en-US">
                <a:solidFill>
                  <a:schemeClr val="bg1">
                    <a:lumMod val="75000"/>
                  </a:schemeClr>
                </a:solidFill>
              </a:rPr>
              <a:t>or limited. </a:t>
            </a:r>
          </a:p>
          <a:p>
            <a:pPr>
              <a:lnSpc>
                <a:spcPts val="3000"/>
              </a:lnSpc>
              <a:spcAft>
                <a:spcPts val="1200"/>
              </a:spcAft>
            </a:pPr>
            <a:r>
              <a:rPr lang="en-US">
                <a:solidFill>
                  <a:schemeClr val="bg1">
                    <a:lumMod val="75000"/>
                  </a:schemeClr>
                </a:solidFill>
              </a:rPr>
              <a:t>Use "on" only if you really want a second pass by Xerces. </a:t>
            </a:r>
          </a:p>
          <a:p>
            <a:pPr marL="382170" lvl="1" indent="0">
              <a:lnSpc>
                <a:spcPts val="3000"/>
              </a:lnSpc>
              <a:spcAft>
                <a:spcPts val="1200"/>
              </a:spcAft>
              <a:buNone/>
            </a:pPr>
            <a:r>
              <a:rPr lang="en-US">
                <a:solidFill>
                  <a:schemeClr val="bg1">
                    <a:lumMod val="75000"/>
                  </a:schemeClr>
                </a:solidFill>
              </a:rPr>
              <a:t>“--validate on” instructs Daffodil to parse the input data to generate XML and then invoke the Xerces XML Schema validator to validate the XML against the DFDL Schema. This post-parsing validation  is expensive in terms of CPU resources. </a:t>
            </a:r>
          </a:p>
          <a:p>
            <a:pPr>
              <a:lnSpc>
                <a:spcPts val="3000"/>
              </a:lnSpc>
            </a:pPr>
            <a:r>
              <a:rPr lang="en-US">
                <a:solidFill>
                  <a:schemeClr val="bg1">
                    <a:lumMod val="75000"/>
                  </a:schemeClr>
                </a:solidFill>
              </a:rPr>
              <a:t>Daffodil's "limited" validation may accomplish all you need, so try that first.</a:t>
            </a:r>
          </a:p>
        </p:txBody>
      </p:sp>
      <p:sp>
        <p:nvSpPr>
          <p:cNvPr id="5" name="Explosion: 14 Points 4">
            <a:extLst>
              <a:ext uri="{FF2B5EF4-FFF2-40B4-BE49-F238E27FC236}">
                <a16:creationId xmlns:a16="http://schemas.microsoft.com/office/drawing/2014/main" id="{E29E46A5-63D6-4749-AA20-A35D5A7004F2}"/>
              </a:ext>
            </a:extLst>
          </p:cNvPr>
          <p:cNvSpPr/>
          <p:nvPr/>
        </p:nvSpPr>
        <p:spPr>
          <a:xfrm>
            <a:off x="3797085" y="3115159"/>
            <a:ext cx="7536952" cy="374284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But, but, but, …</a:t>
            </a:r>
          </a:p>
          <a:p>
            <a:pPr algn="ctr"/>
            <a:r>
              <a:rPr lang="en-US" sz="2400">
                <a:solidFill>
                  <a:schemeClr val="tx1"/>
                </a:solidFill>
              </a:rPr>
              <a:t>Why use facets when the input won’t be validated against them?</a:t>
            </a:r>
          </a:p>
        </p:txBody>
      </p:sp>
    </p:spTree>
    <p:extLst>
      <p:ext uri="{BB962C8B-B14F-4D97-AF65-F5344CB8AC3E}">
        <p14:creationId xmlns:p14="http://schemas.microsoft.com/office/powerpoint/2010/main" val="271609873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3895-9ECC-4F8F-86F1-15B66074778E}"/>
              </a:ext>
            </a:extLst>
          </p:cNvPr>
          <p:cNvSpPr>
            <a:spLocks noGrp="1"/>
          </p:cNvSpPr>
          <p:nvPr>
            <p:ph type="title"/>
          </p:nvPr>
        </p:nvSpPr>
        <p:spPr/>
        <p:txBody>
          <a:bodyPr/>
          <a:lstStyle/>
          <a:p>
            <a:r>
              <a:rPr lang="en-US"/>
              <a:t>Use facets, even if you don’t validate during parsing</a:t>
            </a:r>
          </a:p>
        </p:txBody>
      </p:sp>
      <p:sp>
        <p:nvSpPr>
          <p:cNvPr id="3" name="Content Placeholder 2">
            <a:extLst>
              <a:ext uri="{FF2B5EF4-FFF2-40B4-BE49-F238E27FC236}">
                <a16:creationId xmlns:a16="http://schemas.microsoft.com/office/drawing/2014/main" id="{D6BD29AA-5CFF-496B-8737-D7DFEE3862D6}"/>
              </a:ext>
            </a:extLst>
          </p:cNvPr>
          <p:cNvSpPr>
            <a:spLocks noGrp="1"/>
          </p:cNvSpPr>
          <p:nvPr>
            <p:ph idx="1"/>
          </p:nvPr>
        </p:nvSpPr>
        <p:spPr/>
        <p:txBody>
          <a:bodyPr/>
          <a:lstStyle/>
          <a:p>
            <a:pPr>
              <a:lnSpc>
                <a:spcPts val="3000"/>
              </a:lnSpc>
            </a:pPr>
            <a:r>
              <a:rPr lang="en-US"/>
              <a:t>Here’s why:</a:t>
            </a:r>
          </a:p>
          <a:p>
            <a:pPr lvl="1">
              <a:lnSpc>
                <a:spcPts val="3000"/>
              </a:lnSpc>
            </a:pPr>
            <a:r>
              <a:rPr lang="en-US"/>
              <a:t>You can later turn on validation if you want</a:t>
            </a:r>
          </a:p>
          <a:p>
            <a:pPr lvl="1">
              <a:lnSpc>
                <a:spcPts val="3000"/>
              </a:lnSpc>
            </a:pPr>
            <a:r>
              <a:rPr lang="en-US"/>
              <a:t>You can use the DFDL schema as an XML Schema on the output XML documents. For example, you can validate the XML before unparsing.</a:t>
            </a:r>
          </a:p>
        </p:txBody>
      </p:sp>
      <p:sp>
        <p:nvSpPr>
          <p:cNvPr id="4" name="Footer Placeholder 3">
            <a:extLst>
              <a:ext uri="{FF2B5EF4-FFF2-40B4-BE49-F238E27FC236}">
                <a16:creationId xmlns:a16="http://schemas.microsoft.com/office/drawing/2014/main" id="{B5A87B8D-9E80-414A-BEC3-EDE5249BD33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9006683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CB90-5FAC-498E-9EE4-EFA0D0E59497}"/>
              </a:ext>
            </a:extLst>
          </p:cNvPr>
          <p:cNvSpPr>
            <a:spLocks noGrp="1"/>
          </p:cNvSpPr>
          <p:nvPr>
            <p:ph type="title"/>
          </p:nvPr>
        </p:nvSpPr>
        <p:spPr/>
        <p:txBody>
          <a:bodyPr/>
          <a:lstStyle/>
          <a:p>
            <a:r>
              <a:rPr lang="en-US"/>
              <a:t>Counterargument to the recommendation</a:t>
            </a:r>
          </a:p>
        </p:txBody>
      </p:sp>
      <p:sp>
        <p:nvSpPr>
          <p:cNvPr id="3" name="Content Placeholder 2">
            <a:extLst>
              <a:ext uri="{FF2B5EF4-FFF2-40B4-BE49-F238E27FC236}">
                <a16:creationId xmlns:a16="http://schemas.microsoft.com/office/drawing/2014/main" id="{7070C3F8-A5AD-4BAC-A4A2-30171CAFBDD5}"/>
              </a:ext>
            </a:extLst>
          </p:cNvPr>
          <p:cNvSpPr>
            <a:spLocks noGrp="1"/>
          </p:cNvSpPr>
          <p:nvPr>
            <p:ph idx="1"/>
          </p:nvPr>
        </p:nvSpPr>
        <p:spPr/>
        <p:txBody>
          <a:bodyPr/>
          <a:lstStyle/>
          <a:p>
            <a:pPr>
              <a:lnSpc>
                <a:spcPts val="3000"/>
              </a:lnSpc>
              <a:spcAft>
                <a:spcPts val="1200"/>
              </a:spcAft>
            </a:pPr>
            <a:r>
              <a:rPr lang="en-US"/>
              <a:t>Don’t put facets in the DFDL schema.</a:t>
            </a:r>
          </a:p>
          <a:p>
            <a:pPr>
              <a:lnSpc>
                <a:spcPts val="3000"/>
              </a:lnSpc>
              <a:spcAft>
                <a:spcPts val="1200"/>
              </a:spcAft>
            </a:pPr>
            <a:r>
              <a:rPr lang="en-US"/>
              <a:t>Use the DFDL schema exclusively for </a:t>
            </a:r>
            <a:r>
              <a:rPr lang="en-US" u="sng"/>
              <a:t>parsing</a:t>
            </a:r>
            <a:r>
              <a:rPr lang="en-US"/>
              <a:t> well-formed input files, not for </a:t>
            </a:r>
            <a:r>
              <a:rPr lang="en-US" u="sng"/>
              <a:t>validating</a:t>
            </a:r>
            <a:r>
              <a:rPr lang="en-US"/>
              <a:t> the input.</a:t>
            </a:r>
          </a:p>
          <a:p>
            <a:pPr>
              <a:lnSpc>
                <a:spcPts val="3000"/>
              </a:lnSpc>
              <a:spcAft>
                <a:spcPts val="1200"/>
              </a:spcAft>
            </a:pPr>
            <a:r>
              <a:rPr lang="en-US"/>
              <a:t>The task of validating is better done once the input has been converted to XML.</a:t>
            </a:r>
          </a:p>
          <a:p>
            <a:pPr>
              <a:lnSpc>
                <a:spcPts val="3000"/>
              </a:lnSpc>
            </a:pPr>
            <a:r>
              <a:rPr lang="en-US"/>
              <a:t>Keep a clear separation of concerns: Use DFDL just for parsing. Once the input is in XML, bring to bear all the XML tools to process the XML, including XML validation.</a:t>
            </a:r>
          </a:p>
        </p:txBody>
      </p:sp>
      <p:sp>
        <p:nvSpPr>
          <p:cNvPr id="4" name="Footer Placeholder 3">
            <a:extLst>
              <a:ext uri="{FF2B5EF4-FFF2-40B4-BE49-F238E27FC236}">
                <a16:creationId xmlns:a16="http://schemas.microsoft.com/office/drawing/2014/main" id="{D218C641-5705-46F2-B3E9-656CDE993BF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8982109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CB90-5FAC-498E-9EE4-EFA0D0E59497}"/>
              </a:ext>
            </a:extLst>
          </p:cNvPr>
          <p:cNvSpPr>
            <a:spLocks noGrp="1"/>
          </p:cNvSpPr>
          <p:nvPr>
            <p:ph type="title"/>
          </p:nvPr>
        </p:nvSpPr>
        <p:spPr/>
        <p:txBody>
          <a:bodyPr/>
          <a:lstStyle/>
          <a:p>
            <a:r>
              <a:rPr lang="en-US"/>
              <a:t>Counter to the counterargument</a:t>
            </a:r>
          </a:p>
        </p:txBody>
      </p:sp>
      <p:sp>
        <p:nvSpPr>
          <p:cNvPr id="3" name="Content Placeholder 2">
            <a:extLst>
              <a:ext uri="{FF2B5EF4-FFF2-40B4-BE49-F238E27FC236}">
                <a16:creationId xmlns:a16="http://schemas.microsoft.com/office/drawing/2014/main" id="{7070C3F8-A5AD-4BAC-A4A2-30171CAFBDD5}"/>
              </a:ext>
            </a:extLst>
          </p:cNvPr>
          <p:cNvSpPr>
            <a:spLocks noGrp="1"/>
          </p:cNvSpPr>
          <p:nvPr>
            <p:ph idx="1"/>
          </p:nvPr>
        </p:nvSpPr>
        <p:spPr>
          <a:xfrm>
            <a:off x="616449" y="1371602"/>
            <a:ext cx="11236720" cy="3758338"/>
          </a:xfrm>
        </p:spPr>
        <p:txBody>
          <a:bodyPr/>
          <a:lstStyle/>
          <a:p>
            <a:pPr>
              <a:lnSpc>
                <a:spcPts val="3000"/>
              </a:lnSpc>
              <a:spcAft>
                <a:spcPts val="1200"/>
              </a:spcAft>
            </a:pPr>
            <a:r>
              <a:rPr lang="en-US">
                <a:solidFill>
                  <a:schemeClr val="bg1">
                    <a:lumMod val="75000"/>
                  </a:schemeClr>
                </a:solidFill>
              </a:rPr>
              <a:t>Don’t put facets in the DFDL schema.</a:t>
            </a:r>
          </a:p>
          <a:p>
            <a:pPr>
              <a:lnSpc>
                <a:spcPts val="3000"/>
              </a:lnSpc>
              <a:spcAft>
                <a:spcPts val="1200"/>
              </a:spcAft>
            </a:pPr>
            <a:r>
              <a:rPr lang="en-US">
                <a:solidFill>
                  <a:schemeClr val="bg1">
                    <a:lumMod val="75000"/>
                  </a:schemeClr>
                </a:solidFill>
              </a:rPr>
              <a:t>Use the DFDL schema exclusively for </a:t>
            </a:r>
            <a:r>
              <a:rPr lang="en-US" u="sng">
                <a:solidFill>
                  <a:schemeClr val="bg1">
                    <a:lumMod val="75000"/>
                  </a:schemeClr>
                </a:solidFill>
              </a:rPr>
              <a:t>parsing</a:t>
            </a:r>
            <a:r>
              <a:rPr lang="en-US">
                <a:solidFill>
                  <a:schemeClr val="bg1">
                    <a:lumMod val="75000"/>
                  </a:schemeClr>
                </a:solidFill>
              </a:rPr>
              <a:t> well-formed input files, not for </a:t>
            </a:r>
            <a:r>
              <a:rPr lang="en-US" u="sng">
                <a:solidFill>
                  <a:schemeClr val="bg1">
                    <a:lumMod val="75000"/>
                  </a:schemeClr>
                </a:solidFill>
              </a:rPr>
              <a:t>validating</a:t>
            </a:r>
            <a:r>
              <a:rPr lang="en-US">
                <a:solidFill>
                  <a:schemeClr val="bg1">
                    <a:lumMod val="75000"/>
                  </a:schemeClr>
                </a:solidFill>
              </a:rPr>
              <a:t> the input.</a:t>
            </a:r>
          </a:p>
          <a:p>
            <a:pPr>
              <a:lnSpc>
                <a:spcPts val="3000"/>
              </a:lnSpc>
              <a:spcAft>
                <a:spcPts val="1200"/>
              </a:spcAft>
            </a:pPr>
            <a:r>
              <a:rPr lang="en-US">
                <a:solidFill>
                  <a:schemeClr val="bg1">
                    <a:lumMod val="75000"/>
                  </a:schemeClr>
                </a:solidFill>
              </a:rPr>
              <a:t>The task of validating is better done once the input has been converted to XML.</a:t>
            </a:r>
          </a:p>
          <a:p>
            <a:pPr>
              <a:lnSpc>
                <a:spcPts val="3000"/>
              </a:lnSpc>
            </a:pPr>
            <a:r>
              <a:rPr lang="en-US">
                <a:solidFill>
                  <a:schemeClr val="bg1">
                    <a:lumMod val="75000"/>
                  </a:schemeClr>
                </a:solidFill>
              </a:rPr>
              <a:t>Keep a clear separation of concerns: Use DFDL just for parsing. Once the input is in XML, bring to bear all the XML tools to process the XML, including XML validation.</a:t>
            </a:r>
          </a:p>
        </p:txBody>
      </p:sp>
      <p:sp>
        <p:nvSpPr>
          <p:cNvPr id="4" name="Footer Placeholder 3">
            <a:extLst>
              <a:ext uri="{FF2B5EF4-FFF2-40B4-BE49-F238E27FC236}">
                <a16:creationId xmlns:a16="http://schemas.microsoft.com/office/drawing/2014/main" id="{D218C641-5705-46F2-B3E9-656CDE993BF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096EBB57-C066-4807-A933-AD97058A5A08}"/>
              </a:ext>
            </a:extLst>
          </p:cNvPr>
          <p:cNvSpPr txBox="1"/>
          <p:nvPr/>
        </p:nvSpPr>
        <p:spPr>
          <a:xfrm>
            <a:off x="1565330" y="5385183"/>
            <a:ext cx="8883329" cy="461665"/>
          </a:xfrm>
          <a:prstGeom prst="rect">
            <a:avLst/>
          </a:prstGeom>
          <a:solidFill>
            <a:srgbClr val="FF0000"/>
          </a:solidFill>
        </p:spPr>
        <p:txBody>
          <a:bodyPr wrap="none" rtlCol="0">
            <a:spAutoFit/>
          </a:bodyPr>
          <a:lstStyle/>
          <a:p>
            <a:r>
              <a:rPr lang="en-US" sz="2400" b="1">
                <a:solidFill>
                  <a:schemeClr val="bg1"/>
                </a:solidFill>
              </a:rPr>
              <a:t>Now you’ve got two separate schemas to build and maintain – yuck!</a:t>
            </a:r>
          </a:p>
        </p:txBody>
      </p:sp>
    </p:spTree>
    <p:extLst>
      <p:ext uri="{BB962C8B-B14F-4D97-AF65-F5344CB8AC3E}">
        <p14:creationId xmlns:p14="http://schemas.microsoft.com/office/powerpoint/2010/main" val="355410268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CC022-E356-452F-8638-B4DFC380D7E5}"/>
              </a:ext>
            </a:extLst>
          </p:cNvPr>
          <p:cNvSpPr>
            <a:spLocks noGrp="1"/>
          </p:cNvSpPr>
          <p:nvPr>
            <p:ph type="ctrTitle" sz="quarter"/>
          </p:nvPr>
        </p:nvSpPr>
        <p:spPr/>
        <p:txBody>
          <a:bodyPr/>
          <a:lstStyle/>
          <a:p>
            <a:r>
              <a:rPr lang="en-US"/>
              <a:t>dfdl:initiator is the complement to dfdl:terminator</a:t>
            </a:r>
          </a:p>
        </p:txBody>
      </p:sp>
      <p:sp>
        <p:nvSpPr>
          <p:cNvPr id="2" name="Footer Placeholder 1">
            <a:extLst>
              <a:ext uri="{FF2B5EF4-FFF2-40B4-BE49-F238E27FC236}">
                <a16:creationId xmlns:a16="http://schemas.microsoft.com/office/drawing/2014/main" id="{CB8A149F-F193-4698-AAB3-7D072FBE55DB}"/>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1490791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70CF-0FA3-49FD-8733-611DF670E70C}"/>
              </a:ext>
            </a:extLst>
          </p:cNvPr>
          <p:cNvSpPr>
            <a:spLocks noGrp="1"/>
          </p:cNvSpPr>
          <p:nvPr>
            <p:ph type="title"/>
          </p:nvPr>
        </p:nvSpPr>
        <p:spPr/>
        <p:txBody>
          <a:bodyPr/>
          <a:lstStyle/>
          <a:p>
            <a:r>
              <a:rPr lang="en-US"/>
              <a:t>dfdl:terminator versus dfdl:initiator</a:t>
            </a:r>
          </a:p>
        </p:txBody>
      </p:sp>
      <p:sp>
        <p:nvSpPr>
          <p:cNvPr id="3" name="Content Placeholder 2">
            <a:extLst>
              <a:ext uri="{FF2B5EF4-FFF2-40B4-BE49-F238E27FC236}">
                <a16:creationId xmlns:a16="http://schemas.microsoft.com/office/drawing/2014/main" id="{21EA96FB-178D-492E-A9BF-8F9927D8E055}"/>
              </a:ext>
            </a:extLst>
          </p:cNvPr>
          <p:cNvSpPr>
            <a:spLocks noGrp="1"/>
          </p:cNvSpPr>
          <p:nvPr>
            <p:ph idx="1"/>
          </p:nvPr>
        </p:nvSpPr>
        <p:spPr>
          <a:xfrm>
            <a:off x="616449" y="1371601"/>
            <a:ext cx="11236720" cy="2285999"/>
          </a:xfrm>
        </p:spPr>
        <p:txBody>
          <a:bodyPr/>
          <a:lstStyle/>
          <a:p>
            <a:pPr>
              <a:lnSpc>
                <a:spcPts val="3000"/>
              </a:lnSpc>
            </a:pPr>
            <a:r>
              <a:rPr lang="en-US">
                <a:highlight>
                  <a:srgbClr val="FFFF00"/>
                </a:highlight>
              </a:rPr>
              <a:t>dfdl:terminator</a:t>
            </a:r>
            <a:r>
              <a:rPr lang="en-US"/>
              <a:t> is used to identify what character marks the </a:t>
            </a:r>
            <a:r>
              <a:rPr lang="en-US" u="sng"/>
              <a:t>end</a:t>
            </a:r>
            <a:r>
              <a:rPr lang="en-US"/>
              <a:t> of an element’s value. </a:t>
            </a:r>
          </a:p>
          <a:p>
            <a:pPr>
              <a:lnSpc>
                <a:spcPts val="3000"/>
              </a:lnSpc>
            </a:pPr>
            <a:r>
              <a:rPr lang="en-US">
                <a:highlight>
                  <a:srgbClr val="FFFF00"/>
                </a:highlight>
              </a:rPr>
              <a:t>dfdl:initiator</a:t>
            </a:r>
            <a:r>
              <a:rPr lang="en-US"/>
              <a:t> is used to identify what character marks the </a:t>
            </a:r>
            <a:r>
              <a:rPr lang="en-US" u="sng"/>
              <a:t>start</a:t>
            </a:r>
            <a:r>
              <a:rPr lang="en-US"/>
              <a:t> of an element’s value.</a:t>
            </a:r>
          </a:p>
        </p:txBody>
      </p:sp>
      <p:sp>
        <p:nvSpPr>
          <p:cNvPr id="4" name="Footer Placeholder 3">
            <a:extLst>
              <a:ext uri="{FF2B5EF4-FFF2-40B4-BE49-F238E27FC236}">
                <a16:creationId xmlns:a16="http://schemas.microsoft.com/office/drawing/2014/main" id="{E84C8EB0-1557-4753-9A6F-C1F9C13ABE6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967A02C3-95D3-4AA6-AE5D-B0F183FCA9D8}"/>
              </a:ext>
            </a:extLst>
          </p:cNvPr>
          <p:cNvSpPr/>
          <p:nvPr/>
        </p:nvSpPr>
        <p:spPr>
          <a:xfrm>
            <a:off x="2616831" y="4106158"/>
            <a:ext cx="1997278" cy="769441"/>
          </a:xfrm>
          <a:prstGeom prst="rect">
            <a:avLst/>
          </a:prstGeom>
        </p:spPr>
        <p:txBody>
          <a:bodyPr wrap="none">
            <a:spAutoFit/>
          </a:bodyPr>
          <a:lstStyle/>
          <a:p>
            <a:r>
              <a:rPr lang="en-US" sz="4400">
                <a:solidFill>
                  <a:srgbClr val="000000"/>
                </a:solidFill>
                <a:highlight>
                  <a:srgbClr val="FFFFFF"/>
                </a:highlight>
              </a:rPr>
              <a:t>(A, B, C)</a:t>
            </a:r>
          </a:p>
        </p:txBody>
      </p:sp>
      <p:cxnSp>
        <p:nvCxnSpPr>
          <p:cNvPr id="7" name="Straight Arrow Connector 6">
            <a:extLst>
              <a:ext uri="{FF2B5EF4-FFF2-40B4-BE49-F238E27FC236}">
                <a16:creationId xmlns:a16="http://schemas.microsoft.com/office/drawing/2014/main" id="{618404EC-C0D5-4C31-8282-1145B3629DAE}"/>
              </a:ext>
            </a:extLst>
          </p:cNvPr>
          <p:cNvCxnSpPr>
            <a:cxnSpLocks/>
          </p:cNvCxnSpPr>
          <p:nvPr/>
        </p:nvCxnSpPr>
        <p:spPr>
          <a:xfrm>
            <a:off x="2806681" y="3541906"/>
            <a:ext cx="0" cy="695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629449-B1C1-477C-BEEC-149441BDA94C}"/>
              </a:ext>
            </a:extLst>
          </p:cNvPr>
          <p:cNvSpPr txBox="1"/>
          <p:nvPr/>
        </p:nvSpPr>
        <p:spPr>
          <a:xfrm>
            <a:off x="2343028" y="3142618"/>
            <a:ext cx="927305" cy="369332"/>
          </a:xfrm>
          <a:prstGeom prst="rect">
            <a:avLst/>
          </a:prstGeom>
          <a:noFill/>
        </p:spPr>
        <p:txBody>
          <a:bodyPr wrap="none" rtlCol="0">
            <a:spAutoFit/>
          </a:bodyPr>
          <a:lstStyle/>
          <a:p>
            <a:r>
              <a:rPr lang="en-US"/>
              <a:t>initiator</a:t>
            </a:r>
          </a:p>
        </p:txBody>
      </p:sp>
      <p:cxnSp>
        <p:nvCxnSpPr>
          <p:cNvPr id="9" name="Straight Arrow Connector 8">
            <a:extLst>
              <a:ext uri="{FF2B5EF4-FFF2-40B4-BE49-F238E27FC236}">
                <a16:creationId xmlns:a16="http://schemas.microsoft.com/office/drawing/2014/main" id="{81F06AED-D21F-4255-B4D8-61799F7ACEF0}"/>
              </a:ext>
            </a:extLst>
          </p:cNvPr>
          <p:cNvCxnSpPr>
            <a:cxnSpLocks/>
          </p:cNvCxnSpPr>
          <p:nvPr/>
        </p:nvCxnSpPr>
        <p:spPr>
          <a:xfrm>
            <a:off x="4384924" y="3565596"/>
            <a:ext cx="0" cy="695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911894-EC6F-439E-9444-87B02C798780}"/>
              </a:ext>
            </a:extLst>
          </p:cNvPr>
          <p:cNvSpPr txBox="1"/>
          <p:nvPr/>
        </p:nvSpPr>
        <p:spPr>
          <a:xfrm>
            <a:off x="3880553" y="3172574"/>
            <a:ext cx="1198918" cy="369332"/>
          </a:xfrm>
          <a:prstGeom prst="rect">
            <a:avLst/>
          </a:prstGeom>
          <a:noFill/>
        </p:spPr>
        <p:txBody>
          <a:bodyPr wrap="none" rtlCol="0">
            <a:spAutoFit/>
          </a:bodyPr>
          <a:lstStyle/>
          <a:p>
            <a:r>
              <a:rPr lang="en-US"/>
              <a:t>terminator</a:t>
            </a:r>
          </a:p>
        </p:txBody>
      </p:sp>
      <p:cxnSp>
        <p:nvCxnSpPr>
          <p:cNvPr id="11" name="Straight Arrow Connector 10">
            <a:extLst>
              <a:ext uri="{FF2B5EF4-FFF2-40B4-BE49-F238E27FC236}">
                <a16:creationId xmlns:a16="http://schemas.microsoft.com/office/drawing/2014/main" id="{787B1F19-A0D7-475A-AB9E-75F854BDE70F}"/>
              </a:ext>
            </a:extLst>
          </p:cNvPr>
          <p:cNvCxnSpPr/>
          <p:nvPr/>
        </p:nvCxnSpPr>
        <p:spPr>
          <a:xfrm flipH="1" flipV="1">
            <a:off x="3270333" y="4875599"/>
            <a:ext cx="201287" cy="71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ADCAE4-A626-4B61-8455-69D56CA7BC19}"/>
              </a:ext>
            </a:extLst>
          </p:cNvPr>
          <p:cNvCxnSpPr>
            <a:cxnSpLocks/>
          </p:cNvCxnSpPr>
          <p:nvPr/>
        </p:nvCxnSpPr>
        <p:spPr>
          <a:xfrm flipV="1">
            <a:off x="3471620" y="4875599"/>
            <a:ext cx="294468" cy="71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6B24F5-AC9F-401C-8D41-642BD8167012}"/>
              </a:ext>
            </a:extLst>
          </p:cNvPr>
          <p:cNvSpPr txBox="1"/>
          <p:nvPr/>
        </p:nvSpPr>
        <p:spPr>
          <a:xfrm>
            <a:off x="2930189" y="5567447"/>
            <a:ext cx="1168653" cy="369332"/>
          </a:xfrm>
          <a:prstGeom prst="rect">
            <a:avLst/>
          </a:prstGeom>
          <a:noFill/>
        </p:spPr>
        <p:txBody>
          <a:bodyPr wrap="none" rtlCol="0">
            <a:spAutoFit/>
          </a:bodyPr>
          <a:lstStyle/>
          <a:p>
            <a:r>
              <a:rPr lang="en-US"/>
              <a:t>separators</a:t>
            </a:r>
          </a:p>
        </p:txBody>
      </p:sp>
    </p:spTree>
    <p:extLst>
      <p:ext uri="{BB962C8B-B14F-4D97-AF65-F5344CB8AC3E}">
        <p14:creationId xmlns:p14="http://schemas.microsoft.com/office/powerpoint/2010/main" val="391683283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6CA0E6-8272-48CD-9B75-26C5A63EC67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3AB91E0E-128C-4A21-BBA6-AD4F6FE75017}"/>
              </a:ext>
            </a:extLst>
          </p:cNvPr>
          <p:cNvSpPr/>
          <p:nvPr/>
        </p:nvSpPr>
        <p:spPr>
          <a:xfrm>
            <a:off x="1792640" y="3562183"/>
            <a:ext cx="7536952" cy="2031325"/>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"list"</a:t>
            </a:r>
            <a:r>
              <a:rPr lang="en-US">
                <a:solidFill>
                  <a:srgbClr val="F5844C"/>
                </a:solidFill>
                <a:highlight>
                  <a:srgbClr val="FFFFFF"/>
                </a:highlight>
              </a:rPr>
              <a:t> </a:t>
            </a:r>
            <a:r>
              <a:rPr lang="en-US">
                <a:solidFill>
                  <a:srgbClr val="F5844C"/>
                </a:solidFill>
                <a:highlight>
                  <a:srgbClr val="FFFF00"/>
                </a:highlight>
              </a:rPr>
              <a:t>dfdl:initiator</a:t>
            </a:r>
            <a:r>
              <a:rPr lang="en-US">
                <a:solidFill>
                  <a:srgbClr val="FF8040"/>
                </a:solidFill>
                <a:highlight>
                  <a:srgbClr val="FFFF00"/>
                </a:highlight>
              </a:rPr>
              <a:t>=</a:t>
            </a:r>
            <a:r>
              <a:rPr lang="en-US">
                <a:solidFill>
                  <a:srgbClr val="993300"/>
                </a:solidFill>
                <a:highlight>
                  <a:srgbClr val="FFFF00"/>
                </a:highlight>
              </a:rPr>
              <a:t>"("</a:t>
            </a:r>
            <a:r>
              <a:rPr lang="en-US">
                <a:solidFill>
                  <a:srgbClr val="F5844C"/>
                </a:solidFill>
              </a:rPr>
              <a:t>  </a:t>
            </a:r>
            <a:r>
              <a:rPr lang="en-US">
                <a:solidFill>
                  <a:srgbClr val="F5844C"/>
                </a:solidFill>
                <a:highlight>
                  <a:srgbClr val="FFFF00"/>
                </a:highlight>
              </a:rPr>
              <a:t>dfdl:terminator</a:t>
            </a:r>
            <a:r>
              <a:rPr lang="en-US">
                <a:solidFill>
                  <a:srgbClr val="FF8040"/>
                </a:solidFill>
                <a:highlight>
                  <a:srgbClr val="FFFF00"/>
                </a:highlight>
              </a:rPr>
              <a:t>=</a:t>
            </a:r>
            <a:r>
              <a:rPr lang="en-US">
                <a:solidFill>
                  <a:srgbClr val="993300"/>
                </a:solidFill>
                <a:highlight>
                  <a:srgbClr val="FFFF00"/>
                </a:highlight>
              </a:rPr>
              <a:t>")"</a:t>
            </a:r>
            <a:r>
              <a:rPr lang="en-US">
                <a:solidFill>
                  <a:srgbClr val="993300"/>
                </a:solidFill>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dfdl:separator</a:t>
            </a:r>
            <a:r>
              <a:rPr lang="en-US">
                <a:solidFill>
                  <a:srgbClr val="FF8040"/>
                </a:solidFill>
                <a:highlight>
                  <a:srgbClr val="FFFF00"/>
                </a:highlight>
              </a:rPr>
              <a:t>=</a:t>
            </a:r>
            <a:r>
              <a:rPr lang="en-US">
                <a:solidFill>
                  <a:srgbClr val="993300"/>
                </a:solidFill>
                <a:highlight>
                  <a:srgbClr val="FFFF00"/>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"item"</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2FEC5BB8-B4F5-42D9-A59D-ED43CDCF4D48}"/>
              </a:ext>
            </a:extLst>
          </p:cNvPr>
          <p:cNvSpPr/>
          <p:nvPr/>
        </p:nvSpPr>
        <p:spPr>
          <a:xfrm>
            <a:off x="4990454" y="1348353"/>
            <a:ext cx="1105546" cy="82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29681B61-80EA-4035-9B33-D363C2E5CE5D}"/>
              </a:ext>
            </a:extLst>
          </p:cNvPr>
          <p:cNvCxnSpPr>
            <a:cxnSpLocks/>
            <a:stCxn id="5" idx="0"/>
            <a:endCxn id="6" idx="2"/>
          </p:cNvCxnSpPr>
          <p:nvPr/>
        </p:nvCxnSpPr>
        <p:spPr>
          <a:xfrm flipH="1" flipV="1">
            <a:off x="5543227" y="2169763"/>
            <a:ext cx="0" cy="13924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333C948-EBEF-4438-AE6A-8AB517128091}"/>
              </a:ext>
            </a:extLst>
          </p:cNvPr>
          <p:cNvSpPr/>
          <p:nvPr/>
        </p:nvSpPr>
        <p:spPr>
          <a:xfrm>
            <a:off x="1852469" y="1369326"/>
            <a:ext cx="1997278" cy="769441"/>
          </a:xfrm>
          <a:prstGeom prst="rect">
            <a:avLst/>
          </a:prstGeom>
          <a:ln>
            <a:solidFill>
              <a:schemeClr val="tx1"/>
            </a:solidFill>
          </a:ln>
        </p:spPr>
        <p:txBody>
          <a:bodyPr wrap="none">
            <a:spAutoFit/>
          </a:bodyPr>
          <a:lstStyle/>
          <a:p>
            <a:r>
              <a:rPr lang="en-US" sz="4400">
                <a:solidFill>
                  <a:srgbClr val="000000"/>
                </a:solidFill>
                <a:highlight>
                  <a:srgbClr val="FFFFFF"/>
                </a:highlight>
              </a:rPr>
              <a:t>(A, B, C)</a:t>
            </a:r>
          </a:p>
        </p:txBody>
      </p:sp>
      <p:cxnSp>
        <p:nvCxnSpPr>
          <p:cNvPr id="11" name="Straight Arrow Connector 10">
            <a:extLst>
              <a:ext uri="{FF2B5EF4-FFF2-40B4-BE49-F238E27FC236}">
                <a16:creationId xmlns:a16="http://schemas.microsoft.com/office/drawing/2014/main" id="{26401C37-C486-4F77-BA8D-C825BACCF070}"/>
              </a:ext>
            </a:extLst>
          </p:cNvPr>
          <p:cNvCxnSpPr>
            <a:stCxn id="9" idx="3"/>
            <a:endCxn id="6" idx="1"/>
          </p:cNvCxnSpPr>
          <p:nvPr/>
        </p:nvCxnSpPr>
        <p:spPr>
          <a:xfrm>
            <a:off x="3849747" y="1754047"/>
            <a:ext cx="1140707" cy="5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86358A-64AA-47AE-BDD6-49B32E6843DA}"/>
              </a:ext>
            </a:extLst>
          </p:cNvPr>
          <p:cNvSpPr txBox="1"/>
          <p:nvPr/>
        </p:nvSpPr>
        <p:spPr>
          <a:xfrm>
            <a:off x="5204329" y="979021"/>
            <a:ext cx="698461" cy="369332"/>
          </a:xfrm>
          <a:prstGeom prst="rect">
            <a:avLst/>
          </a:prstGeom>
          <a:noFill/>
        </p:spPr>
        <p:txBody>
          <a:bodyPr wrap="none" rtlCol="0">
            <a:spAutoFit/>
          </a:bodyPr>
          <a:lstStyle/>
          <a:p>
            <a:r>
              <a:rPr lang="en-US" i="1"/>
              <a:t>parse</a:t>
            </a:r>
          </a:p>
        </p:txBody>
      </p:sp>
      <p:cxnSp>
        <p:nvCxnSpPr>
          <p:cNvPr id="13" name="Straight Arrow Connector 12">
            <a:extLst>
              <a:ext uri="{FF2B5EF4-FFF2-40B4-BE49-F238E27FC236}">
                <a16:creationId xmlns:a16="http://schemas.microsoft.com/office/drawing/2014/main" id="{60558CF7-F389-4A2B-9BF4-B12D89F86FC1}"/>
              </a:ext>
            </a:extLst>
          </p:cNvPr>
          <p:cNvCxnSpPr/>
          <p:nvPr/>
        </p:nvCxnSpPr>
        <p:spPr>
          <a:xfrm>
            <a:off x="6131161" y="1754046"/>
            <a:ext cx="1140707" cy="5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F6A19E-7709-4F45-A41C-A63AB22B3CD9}"/>
              </a:ext>
            </a:extLst>
          </p:cNvPr>
          <p:cNvSpPr/>
          <p:nvPr/>
        </p:nvSpPr>
        <p:spPr>
          <a:xfrm>
            <a:off x="7307028" y="1015382"/>
            <a:ext cx="2255421" cy="1477328"/>
          </a:xfrm>
          <a:prstGeom prst="rect">
            <a:avLst/>
          </a:prstGeom>
          <a:ln>
            <a:solidFill>
              <a:schemeClr val="tx1"/>
            </a:solidFill>
          </a:ln>
        </p:spPr>
        <p:txBody>
          <a:bodyPr wrap="square">
            <a:spAutoFit/>
          </a:bodyPr>
          <a:lstStyle/>
          <a:p>
            <a:r>
              <a:rPr lang="pt-BR">
                <a:solidFill>
                  <a:srgbClr val="000096"/>
                </a:solidFill>
                <a:highlight>
                  <a:srgbClr val="FFFFFF"/>
                </a:highlight>
              </a:rPr>
              <a:t>&lt;list&gt;</a:t>
            </a:r>
            <a:br>
              <a:rPr lang="pt-BR">
                <a:solidFill>
                  <a:srgbClr val="000000"/>
                </a:solidFill>
                <a:highlight>
                  <a:srgbClr val="FFFFFF"/>
                </a:highlight>
              </a:rPr>
            </a:br>
            <a:r>
              <a:rPr lang="pt-BR">
                <a:solidFill>
                  <a:srgbClr val="000000"/>
                </a:solidFill>
                <a:highlight>
                  <a:srgbClr val="FFFFFF"/>
                </a:highlight>
              </a:rPr>
              <a:t>      </a:t>
            </a:r>
            <a:r>
              <a:rPr lang="pt-BR">
                <a:solidFill>
                  <a:srgbClr val="000096"/>
                </a:solidFill>
                <a:highlight>
                  <a:srgbClr val="FFFFFF"/>
                </a:highlight>
              </a:rPr>
              <a:t>&lt;item&gt;</a:t>
            </a:r>
            <a:r>
              <a:rPr lang="pt-BR">
                <a:solidFill>
                  <a:srgbClr val="000000"/>
                </a:solidFill>
                <a:highlight>
                  <a:srgbClr val="FFFFFF"/>
                </a:highlight>
              </a:rPr>
              <a:t>A</a:t>
            </a:r>
            <a:r>
              <a:rPr lang="pt-BR">
                <a:solidFill>
                  <a:srgbClr val="000096"/>
                </a:solidFill>
                <a:highlight>
                  <a:srgbClr val="FFFFFF"/>
                </a:highlight>
              </a:rPr>
              <a:t>&lt;/item&gt;</a:t>
            </a:r>
            <a:br>
              <a:rPr lang="pt-BR">
                <a:solidFill>
                  <a:srgbClr val="000000"/>
                </a:solidFill>
                <a:highlight>
                  <a:srgbClr val="FFFFFF"/>
                </a:highlight>
              </a:rPr>
            </a:br>
            <a:r>
              <a:rPr lang="pt-BR">
                <a:solidFill>
                  <a:srgbClr val="000000"/>
                </a:solidFill>
                <a:highlight>
                  <a:srgbClr val="FFFFFF"/>
                </a:highlight>
              </a:rPr>
              <a:t>      </a:t>
            </a:r>
            <a:r>
              <a:rPr lang="pt-BR">
                <a:solidFill>
                  <a:srgbClr val="000096"/>
                </a:solidFill>
                <a:highlight>
                  <a:srgbClr val="FFFFFF"/>
                </a:highlight>
              </a:rPr>
              <a:t>&lt;item&gt;</a:t>
            </a:r>
            <a:r>
              <a:rPr lang="pt-BR">
                <a:solidFill>
                  <a:srgbClr val="000000"/>
                </a:solidFill>
                <a:highlight>
                  <a:srgbClr val="FFFFFF"/>
                </a:highlight>
              </a:rPr>
              <a:t> B</a:t>
            </a:r>
            <a:r>
              <a:rPr lang="pt-BR">
                <a:solidFill>
                  <a:srgbClr val="000096"/>
                </a:solidFill>
                <a:highlight>
                  <a:srgbClr val="FFFFFF"/>
                </a:highlight>
              </a:rPr>
              <a:t>&lt;/item&gt;</a:t>
            </a:r>
            <a:br>
              <a:rPr lang="pt-BR">
                <a:solidFill>
                  <a:srgbClr val="000000"/>
                </a:solidFill>
                <a:highlight>
                  <a:srgbClr val="FFFFFF"/>
                </a:highlight>
              </a:rPr>
            </a:br>
            <a:r>
              <a:rPr lang="pt-BR">
                <a:solidFill>
                  <a:srgbClr val="000000"/>
                </a:solidFill>
                <a:highlight>
                  <a:srgbClr val="FFFFFF"/>
                </a:highlight>
              </a:rPr>
              <a:t>      </a:t>
            </a:r>
            <a:r>
              <a:rPr lang="pt-BR">
                <a:solidFill>
                  <a:srgbClr val="000096"/>
                </a:solidFill>
                <a:highlight>
                  <a:srgbClr val="FFFFFF"/>
                </a:highlight>
              </a:rPr>
              <a:t>&lt;item&gt;</a:t>
            </a:r>
            <a:r>
              <a:rPr lang="pt-BR">
                <a:solidFill>
                  <a:srgbClr val="000000"/>
                </a:solidFill>
                <a:highlight>
                  <a:srgbClr val="FFFFFF"/>
                </a:highlight>
              </a:rPr>
              <a:t> C</a:t>
            </a:r>
            <a:r>
              <a:rPr lang="pt-BR">
                <a:solidFill>
                  <a:srgbClr val="000096"/>
                </a:solidFill>
                <a:highlight>
                  <a:srgbClr val="FFFFFF"/>
                </a:highlight>
              </a:rPr>
              <a:t>&lt;/item&gt;</a:t>
            </a:r>
            <a:br>
              <a:rPr lang="pt-BR">
                <a:solidFill>
                  <a:srgbClr val="000000"/>
                </a:solidFill>
                <a:highlight>
                  <a:srgbClr val="FFFFFF"/>
                </a:highlight>
              </a:rPr>
            </a:br>
            <a:r>
              <a:rPr lang="pt-BR">
                <a:solidFill>
                  <a:srgbClr val="000096"/>
                </a:solidFill>
                <a:highlight>
                  <a:srgbClr val="FFFFFF"/>
                </a:highlight>
              </a:rPr>
              <a:t>&lt;/list&gt;</a:t>
            </a:r>
          </a:p>
        </p:txBody>
      </p:sp>
      <p:sp>
        <p:nvSpPr>
          <p:cNvPr id="15" name="TextBox 14">
            <a:extLst>
              <a:ext uri="{FF2B5EF4-FFF2-40B4-BE49-F238E27FC236}">
                <a16:creationId xmlns:a16="http://schemas.microsoft.com/office/drawing/2014/main" id="{23207EE2-C03C-48F0-A5F2-E01BE9E61A26}"/>
              </a:ext>
            </a:extLst>
          </p:cNvPr>
          <p:cNvSpPr txBox="1"/>
          <p:nvPr/>
        </p:nvSpPr>
        <p:spPr>
          <a:xfrm>
            <a:off x="1733013" y="5688400"/>
            <a:ext cx="4233467" cy="369332"/>
          </a:xfrm>
          <a:prstGeom prst="rect">
            <a:avLst/>
          </a:prstGeom>
          <a:noFill/>
        </p:spPr>
        <p:txBody>
          <a:bodyPr wrap="none" rtlCol="0">
            <a:spAutoFit/>
          </a:bodyPr>
          <a:lstStyle/>
          <a:p>
            <a:r>
              <a:rPr lang="en-US"/>
              <a:t>See examples/initiators/initiator-1.dfdl.xsd</a:t>
            </a:r>
          </a:p>
        </p:txBody>
      </p:sp>
    </p:spTree>
    <p:extLst>
      <p:ext uri="{BB962C8B-B14F-4D97-AF65-F5344CB8AC3E}">
        <p14:creationId xmlns:p14="http://schemas.microsoft.com/office/powerpoint/2010/main" val="3544115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D5DA-EC57-44E9-A44E-410A2DB21B03}"/>
              </a:ext>
            </a:extLst>
          </p:cNvPr>
          <p:cNvSpPr>
            <a:spLocks noGrp="1"/>
          </p:cNvSpPr>
          <p:nvPr>
            <p:ph type="title"/>
          </p:nvPr>
        </p:nvSpPr>
        <p:spPr/>
        <p:txBody>
          <a:bodyPr/>
          <a:lstStyle/>
          <a:p>
            <a:r>
              <a:rPr lang="en-US"/>
              <a:t>This tutorial focusses on this use case</a:t>
            </a:r>
          </a:p>
        </p:txBody>
      </p:sp>
      <p:sp>
        <p:nvSpPr>
          <p:cNvPr id="5" name="Rectangle: Folded Corner 4">
            <a:extLst>
              <a:ext uri="{FF2B5EF4-FFF2-40B4-BE49-F238E27FC236}">
                <a16:creationId xmlns:a16="http://schemas.microsoft.com/office/drawing/2014/main" id="{9E268A81-CAC6-4630-9D1E-AD4A94E4E888}"/>
              </a:ext>
            </a:extLst>
          </p:cNvPr>
          <p:cNvSpPr/>
          <p:nvPr/>
        </p:nvSpPr>
        <p:spPr>
          <a:xfrm>
            <a:off x="1170254" y="1470365"/>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sp>
        <p:nvSpPr>
          <p:cNvPr id="6" name="Arrow: Right 5">
            <a:extLst>
              <a:ext uri="{FF2B5EF4-FFF2-40B4-BE49-F238E27FC236}">
                <a16:creationId xmlns:a16="http://schemas.microsoft.com/office/drawing/2014/main" id="{A21C2705-CB35-4BFB-8A99-0E55CED53555}"/>
              </a:ext>
            </a:extLst>
          </p:cNvPr>
          <p:cNvSpPr/>
          <p:nvPr/>
        </p:nvSpPr>
        <p:spPr>
          <a:xfrm rot="5400000" flipV="1">
            <a:off x="1815032" y="3093110"/>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Folded Corner 6">
            <a:extLst>
              <a:ext uri="{FF2B5EF4-FFF2-40B4-BE49-F238E27FC236}">
                <a16:creationId xmlns:a16="http://schemas.microsoft.com/office/drawing/2014/main" id="{798A8E7E-F11C-41BB-9FF4-1149D667005E}"/>
              </a:ext>
            </a:extLst>
          </p:cNvPr>
          <p:cNvSpPr/>
          <p:nvPr/>
        </p:nvSpPr>
        <p:spPr>
          <a:xfrm>
            <a:off x="1605820" y="3690441"/>
            <a:ext cx="1194630" cy="98483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a:t>
            </a:r>
          </a:p>
          <a:p>
            <a:pPr algn="ctr"/>
            <a:r>
              <a:rPr lang="en-US" sz="2400" b="1">
                <a:solidFill>
                  <a:schemeClr val="tx1"/>
                </a:solidFill>
              </a:rPr>
              <a:t>file</a:t>
            </a:r>
          </a:p>
        </p:txBody>
      </p:sp>
      <p:sp>
        <p:nvSpPr>
          <p:cNvPr id="8" name="TextBox 7">
            <a:extLst>
              <a:ext uri="{FF2B5EF4-FFF2-40B4-BE49-F238E27FC236}">
                <a16:creationId xmlns:a16="http://schemas.microsoft.com/office/drawing/2014/main" id="{B445844C-D7B9-4AB9-B991-12047FDB8B95}"/>
              </a:ext>
            </a:extLst>
          </p:cNvPr>
          <p:cNvSpPr txBox="1"/>
          <p:nvPr/>
        </p:nvSpPr>
        <p:spPr>
          <a:xfrm>
            <a:off x="2412363" y="2989737"/>
            <a:ext cx="875561" cy="461665"/>
          </a:xfrm>
          <a:prstGeom prst="rect">
            <a:avLst/>
          </a:prstGeom>
          <a:noFill/>
        </p:spPr>
        <p:txBody>
          <a:bodyPr wrap="none" rtlCol="0">
            <a:spAutoFit/>
          </a:bodyPr>
          <a:lstStyle/>
          <a:p>
            <a:r>
              <a:rPr lang="en-US" sz="2400" i="1"/>
              <a:t>parse</a:t>
            </a:r>
          </a:p>
        </p:txBody>
      </p:sp>
      <p:sp>
        <p:nvSpPr>
          <p:cNvPr id="9" name="Arrow: Right 8">
            <a:extLst>
              <a:ext uri="{FF2B5EF4-FFF2-40B4-BE49-F238E27FC236}">
                <a16:creationId xmlns:a16="http://schemas.microsoft.com/office/drawing/2014/main" id="{ED692DFD-7077-40ED-95B0-CCC5469777C7}"/>
              </a:ext>
            </a:extLst>
          </p:cNvPr>
          <p:cNvSpPr/>
          <p:nvPr/>
        </p:nvSpPr>
        <p:spPr>
          <a:xfrm flipV="1">
            <a:off x="2800450" y="3939648"/>
            <a:ext cx="1411605"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3A33306-E585-487B-85D3-959DF7FF5745}"/>
              </a:ext>
            </a:extLst>
          </p:cNvPr>
          <p:cNvSpPr txBox="1"/>
          <p:nvPr/>
        </p:nvSpPr>
        <p:spPr>
          <a:xfrm>
            <a:off x="2737176" y="4307821"/>
            <a:ext cx="1411605" cy="830997"/>
          </a:xfrm>
          <a:prstGeom prst="rect">
            <a:avLst/>
          </a:prstGeom>
          <a:noFill/>
        </p:spPr>
        <p:txBody>
          <a:bodyPr wrap="none" rtlCol="0">
            <a:spAutoFit/>
          </a:bodyPr>
          <a:lstStyle/>
          <a:p>
            <a:pPr algn="ctr"/>
            <a:r>
              <a:rPr lang="en-US" sz="2400"/>
              <a:t>XSD</a:t>
            </a:r>
          </a:p>
          <a:p>
            <a:pPr algn="ctr"/>
            <a:r>
              <a:rPr lang="en-US" sz="2400"/>
              <a:t>validation</a:t>
            </a:r>
          </a:p>
        </p:txBody>
      </p:sp>
      <p:sp>
        <p:nvSpPr>
          <p:cNvPr id="12" name="Rectangle: Folded Corner 11">
            <a:extLst>
              <a:ext uri="{FF2B5EF4-FFF2-40B4-BE49-F238E27FC236}">
                <a16:creationId xmlns:a16="http://schemas.microsoft.com/office/drawing/2014/main" id="{37785C85-0748-4CF9-A12C-EE343D2F97C2}"/>
              </a:ext>
            </a:extLst>
          </p:cNvPr>
          <p:cNvSpPr/>
          <p:nvPr/>
        </p:nvSpPr>
        <p:spPr>
          <a:xfrm>
            <a:off x="4212055" y="3656456"/>
            <a:ext cx="1194630" cy="98483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a:t>
            </a:r>
          </a:p>
          <a:p>
            <a:pPr algn="ctr"/>
            <a:r>
              <a:rPr lang="en-US" sz="2400" b="1">
                <a:solidFill>
                  <a:schemeClr val="tx1"/>
                </a:solidFill>
              </a:rPr>
              <a:t>file</a:t>
            </a:r>
          </a:p>
        </p:txBody>
      </p:sp>
      <p:sp>
        <p:nvSpPr>
          <p:cNvPr id="13" name="Arrow: Right 12">
            <a:extLst>
              <a:ext uri="{FF2B5EF4-FFF2-40B4-BE49-F238E27FC236}">
                <a16:creationId xmlns:a16="http://schemas.microsoft.com/office/drawing/2014/main" id="{495D8D27-F4B7-427B-B73F-2E52628E11A1}"/>
              </a:ext>
            </a:extLst>
          </p:cNvPr>
          <p:cNvSpPr/>
          <p:nvPr/>
        </p:nvSpPr>
        <p:spPr>
          <a:xfrm flipV="1">
            <a:off x="5411885" y="3889940"/>
            <a:ext cx="1411605"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F020FE4-3ED0-4FD5-8D72-E5532D6845AE}"/>
              </a:ext>
            </a:extLst>
          </p:cNvPr>
          <p:cNvSpPr txBox="1"/>
          <p:nvPr/>
        </p:nvSpPr>
        <p:spPr>
          <a:xfrm>
            <a:off x="4764801" y="4258106"/>
            <a:ext cx="2662397" cy="1200329"/>
          </a:xfrm>
          <a:prstGeom prst="rect">
            <a:avLst/>
          </a:prstGeom>
          <a:noFill/>
        </p:spPr>
        <p:txBody>
          <a:bodyPr wrap="none" rtlCol="0">
            <a:spAutoFit/>
          </a:bodyPr>
          <a:lstStyle/>
          <a:p>
            <a:pPr algn="ctr"/>
            <a:r>
              <a:rPr lang="en-US" sz="2400"/>
              <a:t>XSLT</a:t>
            </a:r>
          </a:p>
          <a:p>
            <a:pPr algn="ctr"/>
            <a:r>
              <a:rPr lang="en-US" sz="2400"/>
              <a:t>Transform</a:t>
            </a:r>
          </a:p>
          <a:p>
            <a:pPr algn="ctr"/>
            <a:r>
              <a:rPr lang="en-US" sz="2400"/>
              <a:t>(e.g., fuzz locations)</a:t>
            </a:r>
          </a:p>
        </p:txBody>
      </p:sp>
      <p:sp>
        <p:nvSpPr>
          <p:cNvPr id="15" name="Rectangle: Folded Corner 14">
            <a:extLst>
              <a:ext uri="{FF2B5EF4-FFF2-40B4-BE49-F238E27FC236}">
                <a16:creationId xmlns:a16="http://schemas.microsoft.com/office/drawing/2014/main" id="{166CDFD6-E3A5-4A1B-B990-AF2500A3F0B4}"/>
              </a:ext>
            </a:extLst>
          </p:cNvPr>
          <p:cNvSpPr/>
          <p:nvPr/>
        </p:nvSpPr>
        <p:spPr>
          <a:xfrm>
            <a:off x="6829883" y="3656456"/>
            <a:ext cx="1194630" cy="98483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a:t>
            </a:r>
          </a:p>
          <a:p>
            <a:pPr algn="ctr"/>
            <a:r>
              <a:rPr lang="en-US" sz="2400" b="1">
                <a:solidFill>
                  <a:schemeClr val="tx1"/>
                </a:solidFill>
              </a:rPr>
              <a:t>file</a:t>
            </a:r>
          </a:p>
        </p:txBody>
      </p:sp>
      <p:sp>
        <p:nvSpPr>
          <p:cNvPr id="16" name="Rectangle: Folded Corner 15">
            <a:extLst>
              <a:ext uri="{FF2B5EF4-FFF2-40B4-BE49-F238E27FC236}">
                <a16:creationId xmlns:a16="http://schemas.microsoft.com/office/drawing/2014/main" id="{842D0E6A-B364-4F74-A0E9-15B0CBF01C9B}"/>
              </a:ext>
            </a:extLst>
          </p:cNvPr>
          <p:cNvSpPr/>
          <p:nvPr/>
        </p:nvSpPr>
        <p:spPr>
          <a:xfrm>
            <a:off x="6394316" y="1435615"/>
            <a:ext cx="2065764" cy="144386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Data</a:t>
            </a:r>
          </a:p>
        </p:txBody>
      </p:sp>
      <p:sp>
        <p:nvSpPr>
          <p:cNvPr id="17" name="Arrow: Right 16">
            <a:extLst>
              <a:ext uri="{FF2B5EF4-FFF2-40B4-BE49-F238E27FC236}">
                <a16:creationId xmlns:a16="http://schemas.microsoft.com/office/drawing/2014/main" id="{01BD00C4-06EC-4669-8941-A94940706BAA}"/>
              </a:ext>
            </a:extLst>
          </p:cNvPr>
          <p:cNvSpPr/>
          <p:nvPr/>
        </p:nvSpPr>
        <p:spPr>
          <a:xfrm rot="16200000">
            <a:off x="7039094" y="3058360"/>
            <a:ext cx="776207" cy="4184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22C5853-902A-4D12-A64C-9B2C83C5AE56}"/>
              </a:ext>
            </a:extLst>
          </p:cNvPr>
          <p:cNvSpPr txBox="1"/>
          <p:nvPr/>
        </p:nvSpPr>
        <p:spPr>
          <a:xfrm>
            <a:off x="7636425" y="2954987"/>
            <a:ext cx="1192955" cy="461665"/>
          </a:xfrm>
          <a:prstGeom prst="rect">
            <a:avLst/>
          </a:prstGeom>
          <a:noFill/>
        </p:spPr>
        <p:txBody>
          <a:bodyPr wrap="none" rtlCol="0">
            <a:spAutoFit/>
          </a:bodyPr>
          <a:lstStyle/>
          <a:p>
            <a:r>
              <a:rPr lang="en-US" sz="2400" i="1"/>
              <a:t>unparse</a:t>
            </a:r>
          </a:p>
        </p:txBody>
      </p:sp>
      <p:sp>
        <p:nvSpPr>
          <p:cNvPr id="19" name="Rectangle 18">
            <a:extLst>
              <a:ext uri="{FF2B5EF4-FFF2-40B4-BE49-F238E27FC236}">
                <a16:creationId xmlns:a16="http://schemas.microsoft.com/office/drawing/2014/main" id="{EF59B57B-38C3-4EE5-8122-65AD5EFE84D7}"/>
              </a:ext>
            </a:extLst>
          </p:cNvPr>
          <p:cNvSpPr/>
          <p:nvPr/>
        </p:nvSpPr>
        <p:spPr>
          <a:xfrm>
            <a:off x="616447" y="5651970"/>
            <a:ext cx="10738737" cy="1077218"/>
          </a:xfrm>
          <a:prstGeom prst="rect">
            <a:avLst/>
          </a:prstGeom>
        </p:spPr>
        <p:txBody>
          <a:bodyPr wrap="square">
            <a:spAutoFit/>
          </a:bodyPr>
          <a:lstStyle/>
          <a:p>
            <a:r>
              <a:rPr lang="en-US" sz="160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DFDL processor parses a data format (text or binary) to generate XML. Once the data format is in XML, we have access to the vast suite of XML technologies to process that XML (i.e., we can leverage the enormous marketplace that has built up in the past 20 years to support XML). We can use XML technologies to add, remove, fuzz, and so forth. Then, after processing the XML, we can use DFDL to unparse that processed XML to reconstitute the native data format (now the data format is sanitized).</a:t>
            </a:r>
            <a:endParaRPr lang="en-US" sz="1600">
              <a:solidFill>
                <a:schemeClr val="bg1">
                  <a:lumMod val="50000"/>
                </a:schemeClr>
              </a:solidFill>
            </a:endParaRPr>
          </a:p>
        </p:txBody>
      </p:sp>
    </p:spTree>
    <p:extLst>
      <p:ext uri="{BB962C8B-B14F-4D97-AF65-F5344CB8AC3E}">
        <p14:creationId xmlns:p14="http://schemas.microsoft.com/office/powerpoint/2010/main" val="181741515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D2E71-2110-46F5-BEC6-55F5F5070DA7}"/>
              </a:ext>
            </a:extLst>
          </p:cNvPr>
          <p:cNvSpPr>
            <a:spLocks noGrp="1"/>
          </p:cNvSpPr>
          <p:nvPr>
            <p:ph type="title"/>
          </p:nvPr>
        </p:nvSpPr>
        <p:spPr/>
        <p:txBody>
          <a:bodyPr/>
          <a:lstStyle/>
          <a:p>
            <a:r>
              <a:rPr lang="en-US"/>
              <a:t>Back to the CSV example … hide the header using a bunch of sequence elements containing dfdl:initiator</a:t>
            </a:r>
          </a:p>
        </p:txBody>
      </p:sp>
      <p:sp>
        <p:nvSpPr>
          <p:cNvPr id="5" name="Rectangle 4">
            <a:extLst>
              <a:ext uri="{FF2B5EF4-FFF2-40B4-BE49-F238E27FC236}">
                <a16:creationId xmlns:a16="http://schemas.microsoft.com/office/drawing/2014/main" id="{B11C76D4-AC32-4C02-84D8-F95F9EFC4937}"/>
              </a:ext>
            </a:extLst>
          </p:cNvPr>
          <p:cNvSpPr/>
          <p:nvPr/>
        </p:nvSpPr>
        <p:spPr>
          <a:xfrm>
            <a:off x="2288584" y="1366226"/>
            <a:ext cx="7041397" cy="1477328"/>
          </a:xfrm>
          <a:prstGeom prst="rect">
            <a:avLst/>
          </a:prstGeom>
          <a:ln>
            <a:solidFill>
              <a:schemeClr val="tx1"/>
            </a:solidFill>
          </a:ln>
        </p:spPr>
        <p:txBody>
          <a:bodyPr wrap="square">
            <a:spAutoFit/>
          </a:bodyPr>
          <a:lstStyle/>
          <a:p>
            <a:r>
              <a:rPr lang="en-US">
                <a:solidFill>
                  <a:srgbClr val="000000"/>
                </a:solidFill>
                <a:highlight>
                  <a:srgbClr val="FFFF00"/>
                </a:highlight>
              </a:rPr>
              <a:t>Year,Make,Model,Description,Price</a:t>
            </a:r>
            <a:br>
              <a:rPr lang="en-US">
                <a:solidFill>
                  <a:srgbClr val="000000"/>
                </a:solidFill>
                <a:highlight>
                  <a:srgbClr val="FFFFFF"/>
                </a:highlight>
              </a:rPr>
            </a:br>
            <a:r>
              <a:rPr lang="en-US">
                <a:solidFill>
                  <a:srgbClr val="000000"/>
                </a:solidFill>
                <a:highlight>
                  <a:srgbClr val="FFFFFF"/>
                </a:highlight>
              </a:rPr>
              <a:t>1997,Ford,E350,"ac, abs, moon",2999.99</a:t>
            </a:r>
            <a:br>
              <a:rPr lang="en-US">
                <a:solidFill>
                  <a:srgbClr val="000000"/>
                </a:solidFill>
                <a:highlight>
                  <a:srgbClr val="FFFFFF"/>
                </a:highlight>
              </a:rPr>
            </a:br>
            <a:r>
              <a:rPr lang="en-US">
                <a:solidFill>
                  <a:srgbClr val="000000"/>
                </a:solidFill>
                <a:highlight>
                  <a:srgbClr val="FFFFFF"/>
                </a:highlight>
              </a:rPr>
              <a:t>1999,Chevy,Venture Extended Edition,,4900.00</a:t>
            </a:r>
            <a:br>
              <a:rPr lang="en-US">
                <a:solidFill>
                  <a:srgbClr val="000000"/>
                </a:solidFill>
                <a:highlight>
                  <a:srgbClr val="FFFFFF"/>
                </a:highlight>
              </a:rPr>
            </a:br>
            <a:r>
              <a:rPr lang="en-US">
                <a:solidFill>
                  <a:srgbClr val="000000"/>
                </a:solidFill>
                <a:highlight>
                  <a:srgbClr val="FFFFFF"/>
                </a:highlight>
              </a:rPr>
              <a:t>1999,Chevy,Venture Extended Edition,Very Large,5000.00</a:t>
            </a:r>
            <a:br>
              <a:rPr lang="en-US">
                <a:solidFill>
                  <a:srgbClr val="000000"/>
                </a:solidFill>
                <a:highlight>
                  <a:srgbClr val="FFFFFF"/>
                </a:highlight>
              </a:rPr>
            </a:br>
            <a:r>
              <a:rPr lang="en-US">
                <a:solidFill>
                  <a:srgbClr val="000000"/>
                </a:solidFill>
                <a:highlight>
                  <a:srgbClr val="FFFFFF"/>
                </a:highlight>
              </a:rPr>
              <a:t>1996,Jeep,Grand Cherokee,"MUST SELL! air, moon roof, loaded",4799.00</a:t>
            </a:r>
          </a:p>
        </p:txBody>
      </p:sp>
      <p:sp>
        <p:nvSpPr>
          <p:cNvPr id="6" name="Rectangle 5">
            <a:extLst>
              <a:ext uri="{FF2B5EF4-FFF2-40B4-BE49-F238E27FC236}">
                <a16:creationId xmlns:a16="http://schemas.microsoft.com/office/drawing/2014/main" id="{17433CFB-F552-4F8E-8B9C-CE6115868A48}"/>
              </a:ext>
            </a:extLst>
          </p:cNvPr>
          <p:cNvSpPr/>
          <p:nvPr/>
        </p:nvSpPr>
        <p:spPr>
          <a:xfrm>
            <a:off x="2288584" y="3075920"/>
            <a:ext cx="6855417" cy="2585323"/>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"hidden-header-group"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dfdl:initiator</a:t>
            </a:r>
            <a:r>
              <a:rPr lang="en-US">
                <a:solidFill>
                  <a:srgbClr val="FF8040"/>
                </a:solidFill>
                <a:highlight>
                  <a:srgbClr val="FFFFFF"/>
                </a:highlight>
              </a:rPr>
              <a:t>=</a:t>
            </a:r>
            <a:r>
              <a:rPr lang="en-US">
                <a:solidFill>
                  <a:srgbClr val="993300"/>
                </a:solidFill>
                <a:highlight>
                  <a:srgbClr val="FFFFFF"/>
                </a:highlight>
              </a:rPr>
              <a:t>"Year"</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dfdl:initiator</a:t>
            </a:r>
            <a:r>
              <a:rPr lang="en-US">
                <a:solidFill>
                  <a:srgbClr val="FF8040"/>
                </a:solidFill>
                <a:highlight>
                  <a:srgbClr val="FFFFFF"/>
                </a:highlight>
              </a:rPr>
              <a:t>=</a:t>
            </a:r>
            <a:r>
              <a:rPr lang="en-US">
                <a:solidFill>
                  <a:srgbClr val="993300"/>
                </a:solidFill>
                <a:highlight>
                  <a:srgbClr val="FFFFFF"/>
                </a:highlight>
              </a:rPr>
              <a:t>"Make"</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dfdl:initiator</a:t>
            </a:r>
            <a:r>
              <a:rPr lang="en-US">
                <a:solidFill>
                  <a:srgbClr val="FF8040"/>
                </a:solidFill>
                <a:highlight>
                  <a:srgbClr val="FFFFFF"/>
                </a:highlight>
              </a:rPr>
              <a:t>=</a:t>
            </a:r>
            <a:r>
              <a:rPr lang="en-US">
                <a:solidFill>
                  <a:srgbClr val="993300"/>
                </a:solidFill>
                <a:highlight>
                  <a:srgbClr val="FFFFFF"/>
                </a:highlight>
              </a:rPr>
              <a:t>"Model"</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dfdl:initiator</a:t>
            </a:r>
            <a:r>
              <a:rPr lang="en-US">
                <a:solidFill>
                  <a:srgbClr val="FF8040"/>
                </a:solidFill>
                <a:highlight>
                  <a:srgbClr val="FFFFFF"/>
                </a:highlight>
              </a:rPr>
              <a:t>=</a:t>
            </a:r>
            <a:r>
              <a:rPr lang="en-US">
                <a:solidFill>
                  <a:srgbClr val="993300"/>
                </a:solidFill>
                <a:highlight>
                  <a:srgbClr val="FFFFFF"/>
                </a:highlight>
              </a:rPr>
              <a:t>"Description"</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dfdl:initiator</a:t>
            </a:r>
            <a:r>
              <a:rPr lang="en-US">
                <a:solidFill>
                  <a:srgbClr val="FF8040"/>
                </a:solidFill>
                <a:highlight>
                  <a:srgbClr val="FFFFFF"/>
                </a:highlight>
              </a:rPr>
              <a:t>=</a:t>
            </a:r>
            <a:r>
              <a:rPr lang="en-US">
                <a:solidFill>
                  <a:srgbClr val="993300"/>
                </a:solidFill>
                <a:highlight>
                  <a:srgbClr val="FFFFFF"/>
                </a:highlight>
              </a:rPr>
              <a:t>"Price"</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cxnSp>
        <p:nvCxnSpPr>
          <p:cNvPr id="8" name="Straight Arrow Connector 7">
            <a:extLst>
              <a:ext uri="{FF2B5EF4-FFF2-40B4-BE49-F238E27FC236}">
                <a16:creationId xmlns:a16="http://schemas.microsoft.com/office/drawing/2014/main" id="{1B11AA22-62A8-4F6A-903A-D629F57C74CA}"/>
              </a:ext>
            </a:extLst>
          </p:cNvPr>
          <p:cNvCxnSpPr>
            <a:cxnSpLocks/>
          </p:cNvCxnSpPr>
          <p:nvPr/>
        </p:nvCxnSpPr>
        <p:spPr>
          <a:xfrm>
            <a:off x="1611824" y="1534332"/>
            <a:ext cx="676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03CD75-A42A-4F2B-9509-246C2796675C}"/>
              </a:ext>
            </a:extLst>
          </p:cNvPr>
          <p:cNvSpPr txBox="1"/>
          <p:nvPr/>
        </p:nvSpPr>
        <p:spPr>
          <a:xfrm>
            <a:off x="616448" y="1366226"/>
            <a:ext cx="1451038" cy="923330"/>
          </a:xfrm>
          <a:prstGeom prst="rect">
            <a:avLst/>
          </a:prstGeom>
          <a:noFill/>
        </p:spPr>
        <p:txBody>
          <a:bodyPr wrap="none" rtlCol="0">
            <a:spAutoFit/>
          </a:bodyPr>
          <a:lstStyle/>
          <a:p>
            <a:r>
              <a:rPr lang="en-US"/>
              <a:t>Hide this </a:t>
            </a:r>
          </a:p>
          <a:p>
            <a:r>
              <a:rPr lang="en-US"/>
              <a:t>header using </a:t>
            </a:r>
          </a:p>
          <a:p>
            <a:r>
              <a:rPr lang="en-US"/>
              <a:t>initiators</a:t>
            </a:r>
          </a:p>
        </p:txBody>
      </p:sp>
      <p:cxnSp>
        <p:nvCxnSpPr>
          <p:cNvPr id="4" name="Straight Arrow Connector 3">
            <a:extLst>
              <a:ext uri="{FF2B5EF4-FFF2-40B4-BE49-F238E27FC236}">
                <a16:creationId xmlns:a16="http://schemas.microsoft.com/office/drawing/2014/main" id="{2246B80C-E01F-45F0-8071-0212559C7DC3}"/>
              </a:ext>
            </a:extLst>
          </p:cNvPr>
          <p:cNvCxnSpPr>
            <a:cxnSpLocks/>
            <a:stCxn id="9" idx="2"/>
          </p:cNvCxnSpPr>
          <p:nvPr/>
        </p:nvCxnSpPr>
        <p:spPr>
          <a:xfrm>
            <a:off x="1341967" y="2289556"/>
            <a:ext cx="1184257" cy="1554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F2DFE3-5A6D-4EA3-96E1-11CE15ECEE55}"/>
              </a:ext>
            </a:extLst>
          </p:cNvPr>
          <p:cNvSpPr txBox="1"/>
          <p:nvPr/>
        </p:nvSpPr>
        <p:spPr>
          <a:xfrm>
            <a:off x="2288584" y="5708943"/>
            <a:ext cx="4401911" cy="369332"/>
          </a:xfrm>
          <a:prstGeom prst="rect">
            <a:avLst/>
          </a:prstGeom>
          <a:noFill/>
        </p:spPr>
        <p:txBody>
          <a:bodyPr wrap="none" rtlCol="0">
            <a:spAutoFit/>
          </a:bodyPr>
          <a:lstStyle/>
          <a:p>
            <a:r>
              <a:rPr lang="en-US"/>
              <a:t>See examples/initiators/csv-version1.dfdl.xsd</a:t>
            </a:r>
          </a:p>
        </p:txBody>
      </p:sp>
    </p:spTree>
    <p:extLst>
      <p:ext uri="{BB962C8B-B14F-4D97-AF65-F5344CB8AC3E}">
        <p14:creationId xmlns:p14="http://schemas.microsoft.com/office/powerpoint/2010/main" val="406324275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D2E71-2110-46F5-BEC6-55F5F5070DA7}"/>
              </a:ext>
            </a:extLst>
          </p:cNvPr>
          <p:cNvSpPr>
            <a:spLocks noGrp="1"/>
          </p:cNvSpPr>
          <p:nvPr>
            <p:ph type="title"/>
          </p:nvPr>
        </p:nvSpPr>
        <p:spPr/>
        <p:txBody>
          <a:bodyPr/>
          <a:lstStyle/>
          <a:p>
            <a:r>
              <a:rPr lang="en-US"/>
              <a:t>Which way of hiding the CVS header is better?</a:t>
            </a:r>
          </a:p>
        </p:txBody>
      </p:sp>
      <p:sp>
        <p:nvSpPr>
          <p:cNvPr id="5" name="Rectangle 4">
            <a:extLst>
              <a:ext uri="{FF2B5EF4-FFF2-40B4-BE49-F238E27FC236}">
                <a16:creationId xmlns:a16="http://schemas.microsoft.com/office/drawing/2014/main" id="{B11C76D4-AC32-4C02-84D8-F95F9EFC4937}"/>
              </a:ext>
            </a:extLst>
          </p:cNvPr>
          <p:cNvSpPr/>
          <p:nvPr/>
        </p:nvSpPr>
        <p:spPr>
          <a:xfrm>
            <a:off x="2893018" y="1511396"/>
            <a:ext cx="7041397" cy="1477328"/>
          </a:xfrm>
          <a:prstGeom prst="rect">
            <a:avLst/>
          </a:prstGeom>
          <a:ln>
            <a:solidFill>
              <a:schemeClr val="tx1"/>
            </a:solidFill>
          </a:ln>
        </p:spPr>
        <p:txBody>
          <a:bodyPr wrap="square">
            <a:spAutoFit/>
          </a:bodyPr>
          <a:lstStyle/>
          <a:p>
            <a:r>
              <a:rPr lang="en-US">
                <a:solidFill>
                  <a:srgbClr val="000000"/>
                </a:solidFill>
                <a:highlight>
                  <a:srgbClr val="FFFF00"/>
                </a:highlight>
              </a:rPr>
              <a:t>Year,Make,Model,Description,Price</a:t>
            </a:r>
            <a:br>
              <a:rPr lang="en-US">
                <a:solidFill>
                  <a:srgbClr val="000000"/>
                </a:solidFill>
                <a:highlight>
                  <a:srgbClr val="FFFFFF"/>
                </a:highlight>
              </a:rPr>
            </a:br>
            <a:r>
              <a:rPr lang="en-US">
                <a:solidFill>
                  <a:srgbClr val="000000"/>
                </a:solidFill>
                <a:highlight>
                  <a:srgbClr val="FFFFFF"/>
                </a:highlight>
              </a:rPr>
              <a:t>1997,Ford,E350,"ac, abs, moon",2999.99</a:t>
            </a:r>
            <a:br>
              <a:rPr lang="en-US">
                <a:solidFill>
                  <a:srgbClr val="000000"/>
                </a:solidFill>
                <a:highlight>
                  <a:srgbClr val="FFFFFF"/>
                </a:highlight>
              </a:rPr>
            </a:br>
            <a:r>
              <a:rPr lang="en-US">
                <a:solidFill>
                  <a:srgbClr val="000000"/>
                </a:solidFill>
                <a:highlight>
                  <a:srgbClr val="FFFFFF"/>
                </a:highlight>
              </a:rPr>
              <a:t>1999,Chevy,Venture Extended Edition,,4900.00</a:t>
            </a:r>
            <a:br>
              <a:rPr lang="en-US">
                <a:solidFill>
                  <a:srgbClr val="000000"/>
                </a:solidFill>
                <a:highlight>
                  <a:srgbClr val="FFFFFF"/>
                </a:highlight>
              </a:rPr>
            </a:br>
            <a:r>
              <a:rPr lang="en-US">
                <a:solidFill>
                  <a:srgbClr val="000000"/>
                </a:solidFill>
                <a:highlight>
                  <a:srgbClr val="FFFFFF"/>
                </a:highlight>
              </a:rPr>
              <a:t>1999,Chevy,Venture Extended Edition,Very Large,5000.00</a:t>
            </a:r>
            <a:br>
              <a:rPr lang="en-US">
                <a:solidFill>
                  <a:srgbClr val="000000"/>
                </a:solidFill>
                <a:highlight>
                  <a:srgbClr val="FFFFFF"/>
                </a:highlight>
              </a:rPr>
            </a:br>
            <a:r>
              <a:rPr lang="en-US">
                <a:solidFill>
                  <a:srgbClr val="000000"/>
                </a:solidFill>
                <a:highlight>
                  <a:srgbClr val="FFFFFF"/>
                </a:highlight>
              </a:rPr>
              <a:t>1996,Jeep,Grand Cherokee,"MUST SELL! air, moon roof, loaded",4799.00</a:t>
            </a:r>
          </a:p>
        </p:txBody>
      </p:sp>
      <p:grpSp>
        <p:nvGrpSpPr>
          <p:cNvPr id="4" name="Group 3">
            <a:extLst>
              <a:ext uri="{FF2B5EF4-FFF2-40B4-BE49-F238E27FC236}">
                <a16:creationId xmlns:a16="http://schemas.microsoft.com/office/drawing/2014/main" id="{0946D988-2705-4794-A0BB-4D11EA12E352}"/>
              </a:ext>
            </a:extLst>
          </p:cNvPr>
          <p:cNvGrpSpPr/>
          <p:nvPr/>
        </p:nvGrpSpPr>
        <p:grpSpPr>
          <a:xfrm>
            <a:off x="258310" y="3229127"/>
            <a:ext cx="11783874" cy="1892827"/>
            <a:chOff x="258310" y="3229127"/>
            <a:chExt cx="11783874" cy="1892827"/>
          </a:xfrm>
        </p:grpSpPr>
        <p:sp>
          <p:nvSpPr>
            <p:cNvPr id="6" name="Rectangle 5">
              <a:extLst>
                <a:ext uri="{FF2B5EF4-FFF2-40B4-BE49-F238E27FC236}">
                  <a16:creationId xmlns:a16="http://schemas.microsoft.com/office/drawing/2014/main" id="{17433CFB-F552-4F8E-8B9C-CE6115868A48}"/>
                </a:ext>
              </a:extLst>
            </p:cNvPr>
            <p:cNvSpPr/>
            <p:nvPr/>
          </p:nvSpPr>
          <p:spPr>
            <a:xfrm>
              <a:off x="258310" y="3229127"/>
              <a:ext cx="4949122" cy="1892826"/>
            </a:xfrm>
            <a:prstGeom prst="rect">
              <a:avLst/>
            </a:prstGeom>
            <a:ln>
              <a:solidFill>
                <a:schemeClr val="tx1"/>
              </a:solidFill>
            </a:ln>
          </p:spPr>
          <p:txBody>
            <a:bodyPr wrap="square">
              <a:spAutoFit/>
            </a:bodyPr>
            <a:lstStyle/>
            <a:p>
              <a:r>
                <a:rPr lang="en-US" sz="1300">
                  <a:solidFill>
                    <a:srgbClr val="003296"/>
                  </a:solidFill>
                  <a:highlight>
                    <a:srgbClr val="FFFFFF"/>
                  </a:highlight>
                </a:rPr>
                <a:t>&lt;xs:group</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"hidden-header-group"</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dfdl:separator</a:t>
              </a:r>
              <a:r>
                <a:rPr lang="en-US" sz="1300">
                  <a:solidFill>
                    <a:srgbClr val="FF8040"/>
                  </a:solidFill>
                  <a:highlight>
                    <a:srgbClr val="FFFFFF"/>
                  </a:highlight>
                </a:rPr>
                <a:t>=</a:t>
              </a:r>
              <a:r>
                <a:rPr lang="en-US" sz="1300">
                  <a:solidFill>
                    <a:srgbClr val="993300"/>
                  </a:solidFill>
                  <a:highlight>
                    <a:srgbClr val="FFFFFF"/>
                  </a:highlight>
                </a:rPr>
                <a:t>","</a:t>
              </a:r>
              <a:r>
                <a:rPr lang="en-US" sz="1300">
                  <a:solidFill>
                    <a:srgbClr val="F5844C"/>
                  </a:solidFill>
                  <a:highlight>
                    <a:srgbClr val="FFFFFF"/>
                  </a:highlight>
                </a:rPr>
                <a:t> dfdl:separatorPosition</a:t>
              </a:r>
              <a:r>
                <a:rPr lang="en-US" sz="1300">
                  <a:solidFill>
                    <a:srgbClr val="FF8040"/>
                  </a:solidFill>
                  <a:highlight>
                    <a:srgbClr val="FFFFFF"/>
                  </a:highlight>
                </a:rPr>
                <a:t>=</a:t>
              </a:r>
              <a:r>
                <a:rPr lang="en-US" sz="1300">
                  <a:solidFill>
                    <a:srgbClr val="993300"/>
                  </a:solidFill>
                  <a:highlight>
                    <a:srgbClr val="FFFFFF"/>
                  </a:highlight>
                </a:rPr>
                <a:t>"infix"</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a:t>
              </a:r>
              <a:r>
                <a:rPr lang="en-US" sz="1300">
                  <a:solidFill>
                    <a:srgbClr val="F5844C"/>
                  </a:solidFill>
                </a:rPr>
                <a:t>dfdl:initiator</a:t>
              </a:r>
              <a:r>
                <a:rPr lang="en-US" sz="1300">
                  <a:solidFill>
                    <a:srgbClr val="FF8040"/>
                  </a:solidFill>
                  <a:highlight>
                    <a:srgbClr val="FFFFFF"/>
                  </a:highlight>
                </a:rPr>
                <a:t>=</a:t>
              </a:r>
              <a:r>
                <a:rPr lang="en-US" sz="1300">
                  <a:solidFill>
                    <a:srgbClr val="993300"/>
                  </a:solidFill>
                  <a:highlight>
                    <a:srgbClr val="FFFFFF"/>
                  </a:highlight>
                </a:rPr>
                <a:t>"Year"</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a:t>
              </a:r>
              <a:r>
                <a:rPr lang="en-US" sz="1300">
                  <a:solidFill>
                    <a:srgbClr val="F5844C"/>
                  </a:solidFill>
                </a:rPr>
                <a:t>dfdl:initiator</a:t>
              </a:r>
              <a:r>
                <a:rPr lang="en-US" sz="1300">
                  <a:solidFill>
                    <a:srgbClr val="FF8040"/>
                  </a:solidFill>
                  <a:highlight>
                    <a:srgbClr val="FFFFFF"/>
                  </a:highlight>
                </a:rPr>
                <a:t>=</a:t>
              </a:r>
              <a:r>
                <a:rPr lang="en-US" sz="1300">
                  <a:solidFill>
                    <a:srgbClr val="993300"/>
                  </a:solidFill>
                  <a:highlight>
                    <a:srgbClr val="FFFFFF"/>
                  </a:highlight>
                </a:rPr>
                <a:t>"Make"</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a:t>
              </a:r>
              <a:r>
                <a:rPr lang="en-US" sz="1300">
                  <a:solidFill>
                    <a:srgbClr val="F5844C"/>
                  </a:solidFill>
                </a:rPr>
                <a:t>dfdl:initiator</a:t>
              </a:r>
              <a:r>
                <a:rPr lang="en-US" sz="1300">
                  <a:solidFill>
                    <a:srgbClr val="FF8040"/>
                  </a:solidFill>
                  <a:highlight>
                    <a:srgbClr val="FFFFFF"/>
                  </a:highlight>
                </a:rPr>
                <a:t>=</a:t>
              </a:r>
              <a:r>
                <a:rPr lang="en-US" sz="1300">
                  <a:solidFill>
                    <a:srgbClr val="993300"/>
                  </a:solidFill>
                  <a:highlight>
                    <a:srgbClr val="FFFFFF"/>
                  </a:highlight>
                </a:rPr>
                <a:t>"Model"</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a:t>
              </a:r>
              <a:r>
                <a:rPr lang="en-US" sz="1300">
                  <a:solidFill>
                    <a:srgbClr val="F5844C"/>
                  </a:solidFill>
                </a:rPr>
                <a:t>dfdl:initiator</a:t>
              </a:r>
              <a:r>
                <a:rPr lang="en-US" sz="1300">
                  <a:solidFill>
                    <a:srgbClr val="FF8040"/>
                  </a:solidFill>
                  <a:highlight>
                    <a:srgbClr val="FFFFFF"/>
                  </a:highlight>
                </a:rPr>
                <a:t>=</a:t>
              </a:r>
              <a:r>
                <a:rPr lang="en-US" sz="1300">
                  <a:solidFill>
                    <a:srgbClr val="993300"/>
                  </a:solidFill>
                  <a:highlight>
                    <a:srgbClr val="FFFFFF"/>
                  </a:highlight>
                </a:rPr>
                <a:t>"Description"</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a:t>
              </a:r>
              <a:r>
                <a:rPr lang="en-US" sz="1300">
                  <a:solidFill>
                    <a:srgbClr val="F5844C"/>
                  </a:solidFill>
                </a:rPr>
                <a:t>dfdl:initiator</a:t>
              </a:r>
              <a:r>
                <a:rPr lang="en-US" sz="1300">
                  <a:solidFill>
                    <a:srgbClr val="FF8040"/>
                  </a:solidFill>
                  <a:highlight>
                    <a:srgbClr val="FFFFFF"/>
                  </a:highlight>
                </a:rPr>
                <a:t>=</a:t>
              </a:r>
              <a:r>
                <a:rPr lang="en-US" sz="1300">
                  <a:solidFill>
                    <a:srgbClr val="993300"/>
                  </a:solidFill>
                  <a:highlight>
                    <a:srgbClr val="FFFFFF"/>
                  </a:highlight>
                </a:rPr>
                <a:t>"Price"</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3296"/>
                  </a:solidFill>
                  <a:highlight>
                    <a:srgbClr val="FFFFFF"/>
                  </a:highlight>
                </a:rPr>
                <a:t>&lt;/xs:group&gt;</a:t>
              </a:r>
            </a:p>
          </p:txBody>
        </p:sp>
        <p:sp>
          <p:nvSpPr>
            <p:cNvPr id="2" name="Rectangle 1">
              <a:extLst>
                <a:ext uri="{FF2B5EF4-FFF2-40B4-BE49-F238E27FC236}">
                  <a16:creationId xmlns:a16="http://schemas.microsoft.com/office/drawing/2014/main" id="{45ED4996-EE1C-4338-B427-8E3A919E5F23}"/>
                </a:ext>
              </a:extLst>
            </p:cNvPr>
            <p:cNvSpPr/>
            <p:nvPr/>
          </p:nvSpPr>
          <p:spPr>
            <a:xfrm>
              <a:off x="5357254" y="3229128"/>
              <a:ext cx="6684930" cy="1892826"/>
            </a:xfrm>
            <a:prstGeom prst="rect">
              <a:avLst/>
            </a:prstGeom>
            <a:ln>
              <a:solidFill>
                <a:schemeClr val="tx1"/>
              </a:solidFill>
            </a:ln>
          </p:spPr>
          <p:txBody>
            <a:bodyPr wrap="square">
              <a:spAutoFit/>
            </a:bodyPr>
            <a:lstStyle/>
            <a:p>
              <a:r>
                <a:rPr lang="en-US" sz="1300">
                  <a:solidFill>
                    <a:srgbClr val="003296"/>
                  </a:solidFill>
                  <a:highlight>
                    <a:srgbClr val="FFFFFF"/>
                  </a:highlight>
                </a:rPr>
                <a:t>&lt;xs:group</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"hidden-header-group"</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a:t>
              </a:r>
              <a:r>
                <a:rPr lang="en-US" sz="1300">
                  <a:solidFill>
                    <a:srgbClr val="F5844C"/>
                  </a:solidFill>
                  <a:highlight>
                    <a:srgbClr val="FFFFFF"/>
                  </a:highlight>
                </a:rPr>
                <a:t> dfdl:separator</a:t>
              </a:r>
              <a:r>
                <a:rPr lang="en-US" sz="1300">
                  <a:solidFill>
                    <a:srgbClr val="FF8040"/>
                  </a:solidFill>
                  <a:highlight>
                    <a:srgbClr val="FFFFFF"/>
                  </a:highlight>
                </a:rPr>
                <a:t>=</a:t>
              </a:r>
              <a:r>
                <a:rPr lang="en-US" sz="1300">
                  <a:solidFill>
                    <a:srgbClr val="993300"/>
                  </a:solidFill>
                  <a:highlight>
                    <a:srgbClr val="FFFFFF"/>
                  </a:highlight>
                </a:rPr>
                <a:t>","</a:t>
              </a:r>
              <a:r>
                <a:rPr lang="en-US" sz="1300">
                  <a:solidFill>
                    <a:srgbClr val="F5844C"/>
                  </a:solidFill>
                  <a:highlight>
                    <a:srgbClr val="FFFFFF"/>
                  </a:highlight>
                </a:rPr>
                <a:t> dfdl:separatorPosition</a:t>
              </a:r>
              <a:r>
                <a:rPr lang="en-US" sz="1300">
                  <a:solidFill>
                    <a:srgbClr val="FF8040"/>
                  </a:solidFill>
                  <a:highlight>
                    <a:srgbClr val="FFFFFF"/>
                  </a:highlight>
                </a:rPr>
                <a:t>=</a:t>
              </a:r>
              <a:r>
                <a:rPr lang="en-US" sz="1300">
                  <a:solidFill>
                    <a:srgbClr val="993300"/>
                  </a:solidFill>
                  <a:highlight>
                    <a:srgbClr val="FFFFFF"/>
                  </a:highlight>
                </a:rPr>
                <a:t>"infix"</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"year"</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dfdl:outputValueCalc</a:t>
              </a:r>
              <a:r>
                <a:rPr lang="en-US" sz="1300">
                  <a:solidFill>
                    <a:srgbClr val="FF8040"/>
                  </a:solidFill>
                  <a:highlight>
                    <a:srgbClr val="FFFFFF"/>
                  </a:highlight>
                </a:rPr>
                <a:t>=</a:t>
              </a:r>
              <a:r>
                <a:rPr lang="en-US" sz="1300">
                  <a:solidFill>
                    <a:srgbClr val="993300"/>
                  </a:solidFill>
                  <a:highlight>
                    <a:srgbClr val="FFFFFF"/>
                  </a:highlight>
                </a:rPr>
                <a:t>"{'Year'}"</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"make"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dfdl:outputValueCalc</a:t>
              </a:r>
              <a:r>
                <a:rPr lang="en-US" sz="1300">
                  <a:solidFill>
                    <a:srgbClr val="FF8040"/>
                  </a:solidFill>
                  <a:highlight>
                    <a:srgbClr val="FFFFFF"/>
                  </a:highlight>
                </a:rPr>
                <a:t>=</a:t>
              </a:r>
              <a:r>
                <a:rPr lang="en-US" sz="1300">
                  <a:solidFill>
                    <a:srgbClr val="993300"/>
                  </a:solidFill>
                  <a:highlight>
                    <a:srgbClr val="FFFFFF"/>
                  </a:highlight>
                </a:rPr>
                <a:t>"{'Make'}"</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"model"</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dfdl:outputValueCalc</a:t>
              </a:r>
              <a:r>
                <a:rPr lang="en-US" sz="1300">
                  <a:solidFill>
                    <a:srgbClr val="FF8040"/>
                  </a:solidFill>
                  <a:highlight>
                    <a:srgbClr val="FFFFFF"/>
                  </a:highlight>
                </a:rPr>
                <a:t>=</a:t>
              </a:r>
              <a:r>
                <a:rPr lang="en-US" sz="1300">
                  <a:solidFill>
                    <a:srgbClr val="993300"/>
                  </a:solidFill>
                  <a:highlight>
                    <a:srgbClr val="FFFFFF"/>
                  </a:highlight>
                </a:rPr>
                <a:t>"{'Model'}"</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"description"</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dfdl:outputValueCalc</a:t>
              </a:r>
              <a:r>
                <a:rPr lang="en-US" sz="1300">
                  <a:solidFill>
                    <a:srgbClr val="FF8040"/>
                  </a:solidFill>
                  <a:highlight>
                    <a:srgbClr val="FFFFFF"/>
                  </a:highlight>
                </a:rPr>
                <a:t>=</a:t>
              </a:r>
              <a:r>
                <a:rPr lang="en-US" sz="1300">
                  <a:solidFill>
                    <a:srgbClr val="993300"/>
                  </a:solidFill>
                  <a:highlight>
                    <a:srgbClr val="FFFFFF"/>
                  </a:highlight>
                </a:rPr>
                <a:t>"{'Description'}"</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"price"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dfdl:outputValueCalc</a:t>
              </a:r>
              <a:r>
                <a:rPr lang="en-US" sz="1300">
                  <a:solidFill>
                    <a:srgbClr val="FF8040"/>
                  </a:solidFill>
                  <a:highlight>
                    <a:srgbClr val="FFFFFF"/>
                  </a:highlight>
                </a:rPr>
                <a:t>=</a:t>
              </a:r>
              <a:r>
                <a:rPr lang="en-US" sz="1300">
                  <a:solidFill>
                    <a:srgbClr val="993300"/>
                  </a:solidFill>
                  <a:highlight>
                    <a:srgbClr val="FFFFFF"/>
                  </a:highlight>
                </a:rPr>
                <a:t>"{'Price'}"</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3296"/>
                  </a:solidFill>
                  <a:highlight>
                    <a:srgbClr val="FFFFFF"/>
                  </a:highlight>
                </a:rPr>
                <a:t>&lt;/xs:group&gt;</a:t>
              </a:r>
              <a:endParaRPr lang="en-US" sz="1300"/>
            </a:p>
          </p:txBody>
        </p:sp>
      </p:grpSp>
      <p:sp>
        <p:nvSpPr>
          <p:cNvPr id="7" name="TextBox 6">
            <a:extLst>
              <a:ext uri="{FF2B5EF4-FFF2-40B4-BE49-F238E27FC236}">
                <a16:creationId xmlns:a16="http://schemas.microsoft.com/office/drawing/2014/main" id="{0D45F942-59BA-40E6-B632-0DA2D1AF291E}"/>
              </a:ext>
            </a:extLst>
          </p:cNvPr>
          <p:cNvSpPr txBox="1"/>
          <p:nvPr/>
        </p:nvSpPr>
        <p:spPr>
          <a:xfrm>
            <a:off x="403855" y="5177690"/>
            <a:ext cx="4401911" cy="369332"/>
          </a:xfrm>
          <a:prstGeom prst="rect">
            <a:avLst/>
          </a:prstGeom>
          <a:noFill/>
        </p:spPr>
        <p:txBody>
          <a:bodyPr wrap="none" rtlCol="0">
            <a:spAutoFit/>
          </a:bodyPr>
          <a:lstStyle/>
          <a:p>
            <a:r>
              <a:rPr lang="en-US"/>
              <a:t>See examples/initiators/csv-version1.dfdl.xsd</a:t>
            </a:r>
          </a:p>
        </p:txBody>
      </p:sp>
    </p:spTree>
    <p:extLst>
      <p:ext uri="{BB962C8B-B14F-4D97-AF65-F5344CB8AC3E}">
        <p14:creationId xmlns:p14="http://schemas.microsoft.com/office/powerpoint/2010/main" val="65340139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B906-FC76-4AD5-94EC-747D17892569}"/>
              </a:ext>
            </a:extLst>
          </p:cNvPr>
          <p:cNvSpPr>
            <a:spLocks noGrp="1"/>
          </p:cNvSpPr>
          <p:nvPr>
            <p:ph type="title"/>
          </p:nvPr>
        </p:nvSpPr>
        <p:spPr/>
        <p:txBody>
          <a:bodyPr/>
          <a:lstStyle/>
          <a:p>
            <a:r>
              <a:rPr lang="en-US"/>
              <a:t>An even better solution!</a:t>
            </a:r>
          </a:p>
        </p:txBody>
      </p:sp>
      <p:sp>
        <p:nvSpPr>
          <p:cNvPr id="5" name="Rectangle 4">
            <a:extLst>
              <a:ext uri="{FF2B5EF4-FFF2-40B4-BE49-F238E27FC236}">
                <a16:creationId xmlns:a16="http://schemas.microsoft.com/office/drawing/2014/main" id="{11759324-5242-4A82-B990-45453CF6F767}"/>
              </a:ext>
            </a:extLst>
          </p:cNvPr>
          <p:cNvSpPr/>
          <p:nvPr/>
        </p:nvSpPr>
        <p:spPr>
          <a:xfrm>
            <a:off x="1549832" y="1279828"/>
            <a:ext cx="9748434" cy="4524315"/>
          </a:xfrm>
          <a:prstGeom prst="rect">
            <a:avLst/>
          </a:prstGeom>
          <a:ln>
            <a:solidFill>
              <a:schemeClr val="tx1"/>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"CSV"</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dfdl:separator</a:t>
            </a:r>
            <a:r>
              <a:rPr lang="en-US" sz="1600">
                <a:solidFill>
                  <a:srgbClr val="FF8040"/>
                </a:solidFill>
                <a:highlight>
                  <a:srgbClr val="FFFFFF"/>
                </a:highlight>
              </a:rPr>
              <a:t>=</a:t>
            </a:r>
            <a:r>
              <a:rPr lang="en-US" sz="1600">
                <a:solidFill>
                  <a:srgbClr val="993300"/>
                </a:solidFill>
                <a:highlight>
                  <a:srgbClr val="FFFFFF"/>
                </a:highlight>
              </a:rPr>
              <a:t>"%NL;"</a:t>
            </a:r>
            <a:r>
              <a:rPr lang="en-US" sz="1600">
                <a:solidFill>
                  <a:srgbClr val="F5844C"/>
                </a:solidFill>
                <a:highlight>
                  <a:srgbClr val="FFFFFF"/>
                </a:highlight>
              </a:rPr>
              <a:t> dfdl:separatorPosition</a:t>
            </a:r>
            <a:r>
              <a:rPr lang="en-US" sz="1600">
                <a:solidFill>
                  <a:srgbClr val="FF8040"/>
                </a:solidFill>
                <a:highlight>
                  <a:srgbClr val="FFFFFF"/>
                </a:highlight>
              </a:rPr>
              <a:t>=</a:t>
            </a:r>
            <a:r>
              <a:rPr lang="en-US" sz="1600">
                <a:solidFill>
                  <a:srgbClr val="993300"/>
                </a:solidFill>
                <a:highlight>
                  <a:srgbClr val="FFFFFF"/>
                </a:highlight>
              </a:rPr>
              <a:t>"infix"</a:t>
            </a:r>
            <a:br>
              <a:rPr lang="en-US" sz="1600">
                <a:solidFill>
                  <a:srgbClr val="000000"/>
                </a:solidFill>
                <a:highlight>
                  <a:srgbClr val="FFFFFF"/>
                </a:highlight>
              </a:rPr>
            </a:br>
            <a:r>
              <a:rPr lang="en-US" sz="1600">
                <a:solidFill>
                  <a:srgbClr val="F5844C"/>
                </a:solidFill>
                <a:highlight>
                  <a:srgbClr val="FFFFFF"/>
                </a:highlight>
              </a:rPr>
              <a:t>            </a:t>
            </a:r>
            <a:r>
              <a:rPr lang="en-US" sz="1600">
                <a:solidFill>
                  <a:srgbClr val="F5844C"/>
                </a:solidFill>
                <a:highlight>
                  <a:srgbClr val="FFFF00"/>
                </a:highlight>
              </a:rPr>
              <a:t>dfdl:initiator</a:t>
            </a:r>
            <a:r>
              <a:rPr lang="en-US" sz="1600">
                <a:solidFill>
                  <a:srgbClr val="FF8040"/>
                </a:solidFill>
                <a:highlight>
                  <a:srgbClr val="FFFF00"/>
                </a:highlight>
              </a:rPr>
              <a:t>=</a:t>
            </a:r>
            <a:r>
              <a:rPr lang="en-US" sz="1600">
                <a:solidFill>
                  <a:srgbClr val="993300"/>
                </a:solidFill>
                <a:highlight>
                  <a:srgbClr val="FFFF00"/>
                </a:highlight>
              </a:rPr>
              <a:t>"Year,Make,Model,Description,Price%NL;"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"row"</a:t>
            </a:r>
            <a:r>
              <a:rPr lang="en-US" sz="1600">
                <a:solidFill>
                  <a:srgbClr val="F5844C"/>
                </a:solidFill>
                <a:highlight>
                  <a:srgbClr val="FFFFFF"/>
                </a:highlight>
              </a:rPr>
              <a:t> maxOccurs</a:t>
            </a:r>
            <a:r>
              <a:rPr lang="en-US" sz="1600">
                <a:solidFill>
                  <a:srgbClr val="FF8040"/>
                </a:solidFill>
                <a:highlight>
                  <a:srgbClr val="FFFFFF"/>
                </a:highlight>
              </a:rPr>
              <a:t>=</a:t>
            </a:r>
            <a:r>
              <a:rPr lang="en-US" sz="1600">
                <a:solidFill>
                  <a:srgbClr val="993300"/>
                </a:solidFill>
                <a:highlight>
                  <a:srgbClr val="FFFFFF"/>
                </a:highlight>
              </a:rPr>
              <a:t>"unbounded"</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dfdl:separator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dfdl:separatorPosition</a:t>
            </a:r>
            <a:r>
              <a:rPr lang="en-US" sz="1600">
                <a:solidFill>
                  <a:srgbClr val="FF8040"/>
                </a:solidFill>
                <a:highlight>
                  <a:srgbClr val="FFFFFF"/>
                </a:highlight>
              </a:rPr>
              <a:t>=</a:t>
            </a:r>
            <a:r>
              <a:rPr lang="en-US" sz="1600">
                <a:solidFill>
                  <a:srgbClr val="993300"/>
                </a:solidFill>
                <a:highlight>
                  <a:srgbClr val="FFFFFF"/>
                </a:highlight>
              </a:rPr>
              <a:t>"infix"</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"year"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"make"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"model"</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"description"</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dfdl:escapeSchemeRef</a:t>
            </a:r>
            <a:r>
              <a:rPr lang="en-US" sz="1600">
                <a:solidFill>
                  <a:srgbClr val="FF8040"/>
                </a:solidFill>
                <a:highlight>
                  <a:srgbClr val="FFFFFF"/>
                </a:highlight>
              </a:rPr>
              <a:t>=</a:t>
            </a:r>
            <a:r>
              <a:rPr lang="en-US" sz="1600">
                <a:solidFill>
                  <a:srgbClr val="993300"/>
                </a:solidFill>
                <a:highlight>
                  <a:srgbClr val="FFFFFF"/>
                </a:highlight>
              </a:rPr>
              <a:t>"Quotes"</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"price"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"xs:decimal"</a:t>
            </a:r>
            <a:r>
              <a:rPr lang="en-US" sz="1600">
                <a:solidFill>
                  <a:srgbClr val="F5844C"/>
                </a:solidFill>
                <a:highlight>
                  <a:srgbClr val="FFFFFF"/>
                </a:highlight>
              </a:rPr>
              <a:t> dfdl:textStandardDecimalSeparator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EA340098-6214-49B9-9B51-B8545C52C067}"/>
              </a:ext>
            </a:extLst>
          </p:cNvPr>
          <p:cNvSpPr/>
          <p:nvPr/>
        </p:nvSpPr>
        <p:spPr>
          <a:xfrm>
            <a:off x="1222626" y="5967958"/>
            <a:ext cx="10402846" cy="369332"/>
          </a:xfrm>
          <a:prstGeom prst="rect">
            <a:avLst/>
          </a:prstGeom>
          <a:solidFill>
            <a:schemeClr val="bg1">
              <a:lumMod val="85000"/>
            </a:schemeClr>
          </a:solidFill>
        </p:spPr>
        <p:txBody>
          <a:bodyPr wrap="square">
            <a:spAutoFit/>
          </a:bodyPr>
          <a:lstStyle/>
          <a:p>
            <a:r>
              <a:rPr lang="en-US">
                <a:solidFill>
                  <a:srgbClr val="000000"/>
                </a:solidFill>
                <a:latin typeface="Calibri" panose="020F0502020204030204" pitchFamily="34" charset="0"/>
                <a:ea typeface="Times New Roman" panose="02020603050405020304" pitchFamily="18" charset="0"/>
              </a:rPr>
              <a:t>In some sense this string "Year,Make,Model,Description,Price%NL;" becomes like a signature or magic number </a:t>
            </a:r>
            <a:endParaRPr lang="en-US"/>
          </a:p>
        </p:txBody>
      </p:sp>
      <p:sp>
        <p:nvSpPr>
          <p:cNvPr id="7" name="TextBox 6">
            <a:extLst>
              <a:ext uri="{FF2B5EF4-FFF2-40B4-BE49-F238E27FC236}">
                <a16:creationId xmlns:a16="http://schemas.microsoft.com/office/drawing/2014/main" id="{C5C64AD6-2144-4DC3-A378-B22DD2D710C5}"/>
              </a:ext>
            </a:extLst>
          </p:cNvPr>
          <p:cNvSpPr txBox="1"/>
          <p:nvPr/>
        </p:nvSpPr>
        <p:spPr>
          <a:xfrm>
            <a:off x="3751489" y="6391684"/>
            <a:ext cx="4401911" cy="369332"/>
          </a:xfrm>
          <a:prstGeom prst="rect">
            <a:avLst/>
          </a:prstGeom>
          <a:noFill/>
        </p:spPr>
        <p:txBody>
          <a:bodyPr wrap="none" rtlCol="0">
            <a:spAutoFit/>
          </a:bodyPr>
          <a:lstStyle/>
          <a:p>
            <a:r>
              <a:rPr lang="en-US"/>
              <a:t>See examples/initiators/csv-version2.dfdl.xsd</a:t>
            </a:r>
          </a:p>
        </p:txBody>
      </p:sp>
    </p:spTree>
    <p:extLst>
      <p:ext uri="{BB962C8B-B14F-4D97-AF65-F5344CB8AC3E}">
        <p14:creationId xmlns:p14="http://schemas.microsoft.com/office/powerpoint/2010/main" val="2018871217"/>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9DEF-0768-4F75-B74D-D103C4B82270}"/>
              </a:ext>
            </a:extLst>
          </p:cNvPr>
          <p:cNvSpPr>
            <a:spLocks noGrp="1"/>
          </p:cNvSpPr>
          <p:nvPr>
            <p:ph type="title"/>
          </p:nvPr>
        </p:nvSpPr>
        <p:spPr/>
        <p:txBody>
          <a:bodyPr/>
          <a:lstStyle/>
          <a:p>
            <a:r>
              <a:rPr lang="en-US"/>
              <a:t>Lab 4.1</a:t>
            </a:r>
          </a:p>
        </p:txBody>
      </p:sp>
      <p:sp>
        <p:nvSpPr>
          <p:cNvPr id="3" name="Content Placeholder 2">
            <a:extLst>
              <a:ext uri="{FF2B5EF4-FFF2-40B4-BE49-F238E27FC236}">
                <a16:creationId xmlns:a16="http://schemas.microsoft.com/office/drawing/2014/main" id="{09B93B24-940B-445C-B059-82A7CD348211}"/>
              </a:ext>
            </a:extLst>
          </p:cNvPr>
          <p:cNvSpPr>
            <a:spLocks noGrp="1"/>
          </p:cNvSpPr>
          <p:nvPr>
            <p:ph idx="1"/>
          </p:nvPr>
        </p:nvSpPr>
        <p:spPr>
          <a:xfrm>
            <a:off x="616449" y="1371601"/>
            <a:ext cx="11236720" cy="1077131"/>
          </a:xfrm>
        </p:spPr>
        <p:txBody>
          <a:bodyPr/>
          <a:lstStyle/>
          <a:p>
            <a:pPr>
              <a:lnSpc>
                <a:spcPts val="3000"/>
              </a:lnSpc>
            </a:pPr>
            <a:r>
              <a:rPr lang="en-US"/>
              <a:t>Create a DFDL schema for common event format (CEF) files.</a:t>
            </a:r>
          </a:p>
          <a:p>
            <a:pPr>
              <a:lnSpc>
                <a:spcPts val="3000"/>
              </a:lnSpc>
            </a:pPr>
            <a:r>
              <a:rPr lang="en-US"/>
              <a:t>A CEF file contains data about device network events.</a:t>
            </a:r>
          </a:p>
          <a:p>
            <a:pPr>
              <a:lnSpc>
                <a:spcPts val="3000"/>
              </a:lnSpc>
            </a:pPr>
            <a:r>
              <a:rPr lang="en-US"/>
              <a:t>Here is a sample input file containing 3 rows:</a:t>
            </a:r>
          </a:p>
        </p:txBody>
      </p:sp>
      <p:sp>
        <p:nvSpPr>
          <p:cNvPr id="5" name="Rectangle 4">
            <a:extLst>
              <a:ext uri="{FF2B5EF4-FFF2-40B4-BE49-F238E27FC236}">
                <a16:creationId xmlns:a16="http://schemas.microsoft.com/office/drawing/2014/main" id="{EAD4FBCA-2935-4E24-8ADD-01A13B32DC9A}"/>
              </a:ext>
            </a:extLst>
          </p:cNvPr>
          <p:cNvSpPr/>
          <p:nvPr/>
        </p:nvSpPr>
        <p:spPr>
          <a:xfrm>
            <a:off x="1064220" y="2815702"/>
            <a:ext cx="10110057" cy="923330"/>
          </a:xfrm>
          <a:prstGeom prst="rect">
            <a:avLst/>
          </a:prstGeom>
          <a:ln>
            <a:solidFill>
              <a:schemeClr val="bg1">
                <a:lumMod val="65000"/>
              </a:schemeClr>
            </a:solidFill>
          </a:ln>
        </p:spPr>
        <p:txBody>
          <a:bodyPr wrap="square">
            <a:spAutoFit/>
          </a:bodyPr>
          <a:lstStyle/>
          <a:p>
            <a:r>
              <a:rPr lang="en-US"/>
              <a:t>CEF:0|security|threatmanager|1.0|100|worm successfully stopped|10|src=10.0.0.1 dst=2.1.2.2 spt=1232</a:t>
            </a:r>
            <a:br>
              <a:rPr lang="en-US"/>
            </a:br>
            <a:r>
              <a:rPr lang="en-US"/>
              <a:t>CEF:0|McAfee|Host Intrusion Prevention|8.0.0|6042|DNS Rule Violation|10</a:t>
            </a:r>
            <a:br>
              <a:rPr lang="en-US"/>
            </a:br>
            <a:r>
              <a:rPr lang="en-US"/>
              <a:t>CEF:0|ArcSight|ArcSight|5.1.6.6014.0|agent:050|Connector Raw Event Statistics|1|eventId=7</a:t>
            </a:r>
          </a:p>
        </p:txBody>
      </p:sp>
      <p:sp>
        <p:nvSpPr>
          <p:cNvPr id="7" name="Content Placeholder 2">
            <a:extLst>
              <a:ext uri="{FF2B5EF4-FFF2-40B4-BE49-F238E27FC236}">
                <a16:creationId xmlns:a16="http://schemas.microsoft.com/office/drawing/2014/main" id="{EE2A4A97-CF00-4B34-B5EA-84E9A1D0038E}"/>
              </a:ext>
            </a:extLst>
          </p:cNvPr>
          <p:cNvSpPr txBox="1">
            <a:spLocks/>
          </p:cNvSpPr>
          <p:nvPr/>
        </p:nvSpPr>
        <p:spPr>
          <a:xfrm>
            <a:off x="616448" y="3892833"/>
            <a:ext cx="11236720" cy="1547071"/>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Each row is initiated by the string “CEF:”</a:t>
            </a:r>
          </a:p>
          <a:p>
            <a:pPr>
              <a:lnSpc>
                <a:spcPts val="3000"/>
              </a:lnSpc>
            </a:pPr>
            <a:r>
              <a:rPr lang="en-US"/>
              <a:t>Following that are a series of fields, each separated by a vertical bar ( | )</a:t>
            </a:r>
          </a:p>
          <a:p>
            <a:pPr>
              <a:lnSpc>
                <a:spcPts val="3000"/>
              </a:lnSpc>
            </a:pPr>
            <a:r>
              <a:rPr lang="en-US"/>
              <a:t>Here’s what is in each field:</a:t>
            </a:r>
          </a:p>
        </p:txBody>
      </p:sp>
      <p:sp>
        <p:nvSpPr>
          <p:cNvPr id="8" name="Rectangle 7">
            <a:extLst>
              <a:ext uri="{FF2B5EF4-FFF2-40B4-BE49-F238E27FC236}">
                <a16:creationId xmlns:a16="http://schemas.microsoft.com/office/drawing/2014/main" id="{A31BAFB9-F859-4EC9-AF36-4921371BB0E2}"/>
              </a:ext>
            </a:extLst>
          </p:cNvPr>
          <p:cNvSpPr/>
          <p:nvPr/>
        </p:nvSpPr>
        <p:spPr>
          <a:xfrm>
            <a:off x="444288" y="5439904"/>
            <a:ext cx="11551400" cy="720197"/>
          </a:xfrm>
          <a:prstGeom prst="rect">
            <a:avLst/>
          </a:prstGeom>
        </p:spPr>
        <p:txBody>
          <a:bodyPr wrap="square">
            <a:spAutoFit/>
          </a:bodyPr>
          <a:lstStyle/>
          <a:p>
            <a:pPr>
              <a:lnSpc>
                <a:spcPct val="115000"/>
              </a:lnSpc>
              <a:spcBef>
                <a:spcPts val="1000"/>
              </a:spcBef>
            </a:pPr>
            <a:r>
              <a:rPr lang="en-US" sz="2000" b="1">
                <a:solidFill>
                  <a:srgbClr val="4F81BD"/>
                </a:solidFill>
                <a:latin typeface="Cambria" panose="02040503050406030204" pitchFamily="18" charset="0"/>
                <a:ea typeface="Times New Roman" panose="02020603050405020304" pitchFamily="18" charset="0"/>
                <a:cs typeface="Times New Roman" panose="02020603050405020304" pitchFamily="18" charset="0"/>
              </a:rPr>
              <a:t>CEF format</a:t>
            </a:r>
          </a:p>
          <a:p>
            <a:pPr>
              <a:lnSpc>
                <a:spcPct val="115000"/>
              </a:lnSpc>
            </a:pPr>
            <a:r>
              <a:rPr lang="en-US" sz="1600">
                <a:latin typeface="Courier New" panose="02070309020205020404" pitchFamily="49" charset="0"/>
                <a:ea typeface="Times New Roman" panose="02020603050405020304" pitchFamily="18" charset="0"/>
                <a:cs typeface="Times New Roman" panose="02020603050405020304" pitchFamily="18" charset="0"/>
              </a:rPr>
              <a:t>CEF:Version|Device Vendor|Device Product|Device Version|Signature </a:t>
            </a:r>
            <a:r>
              <a:rPr lang="en-US" sz="1600">
                <a:latin typeface="Courier New" panose="02070309020205020404" pitchFamily="49" charset="0"/>
                <a:ea typeface="Times New Roman" panose="02020603050405020304" pitchFamily="18" charset="0"/>
              </a:rPr>
              <a:t>ID|Name|Severity|Extension</a:t>
            </a:r>
            <a:endParaRPr lang="en-US" sz="1600"/>
          </a:p>
        </p:txBody>
      </p:sp>
    </p:spTree>
    <p:extLst>
      <p:ext uri="{BB962C8B-B14F-4D97-AF65-F5344CB8AC3E}">
        <p14:creationId xmlns:p14="http://schemas.microsoft.com/office/powerpoint/2010/main" val="208610332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9DEF-0768-4F75-B74D-D103C4B82270}"/>
              </a:ext>
            </a:extLst>
          </p:cNvPr>
          <p:cNvSpPr>
            <a:spLocks noGrp="1"/>
          </p:cNvSpPr>
          <p:nvPr>
            <p:ph type="title"/>
          </p:nvPr>
        </p:nvSpPr>
        <p:spPr/>
        <p:txBody>
          <a:bodyPr/>
          <a:lstStyle/>
          <a:p>
            <a:r>
              <a:rPr lang="en-US"/>
              <a:t>Lab 4.1 (cont.)</a:t>
            </a:r>
          </a:p>
        </p:txBody>
      </p:sp>
      <p:sp>
        <p:nvSpPr>
          <p:cNvPr id="3" name="Content Placeholder 2">
            <a:extLst>
              <a:ext uri="{FF2B5EF4-FFF2-40B4-BE49-F238E27FC236}">
                <a16:creationId xmlns:a16="http://schemas.microsoft.com/office/drawing/2014/main" id="{09B93B24-940B-445C-B059-82A7CD348211}"/>
              </a:ext>
            </a:extLst>
          </p:cNvPr>
          <p:cNvSpPr>
            <a:spLocks noGrp="1"/>
          </p:cNvSpPr>
          <p:nvPr>
            <p:ph idx="1"/>
          </p:nvPr>
        </p:nvSpPr>
        <p:spPr>
          <a:xfrm>
            <a:off x="616449" y="2347996"/>
            <a:ext cx="11236720" cy="3911770"/>
          </a:xfrm>
        </p:spPr>
        <p:txBody>
          <a:bodyPr/>
          <a:lstStyle/>
          <a:p>
            <a:pPr>
              <a:lnSpc>
                <a:spcPts val="3000"/>
              </a:lnSpc>
            </a:pPr>
            <a:r>
              <a:rPr lang="en-US" dirty="0"/>
              <a:t>Version: version of the CEF format, </a:t>
            </a:r>
            <a:r>
              <a:rPr lang="en-US"/>
              <a:t>an integer</a:t>
            </a:r>
          </a:p>
          <a:p>
            <a:pPr lvl="1">
              <a:lnSpc>
                <a:spcPts val="3000"/>
              </a:lnSpc>
            </a:pPr>
            <a:r>
              <a:rPr lang="en-US"/>
              <a:t>Your DFDL schema must restrict the value to 0 or 1</a:t>
            </a:r>
          </a:p>
          <a:p>
            <a:pPr>
              <a:lnSpc>
                <a:spcPts val="3000"/>
              </a:lnSpc>
            </a:pPr>
            <a:r>
              <a:rPr lang="en-US" dirty="0"/>
              <a:t>Device Vendor, Device Product, Device Version: identifies the type of sending device</a:t>
            </a:r>
            <a:r>
              <a:rPr lang="en-US"/>
              <a:t>, strings</a:t>
            </a:r>
          </a:p>
          <a:p>
            <a:pPr>
              <a:lnSpc>
                <a:spcPts val="3000"/>
              </a:lnSpc>
            </a:pPr>
            <a:r>
              <a:rPr lang="en-US" dirty="0"/>
              <a:t>Signature ID: unique identifier for the event, </a:t>
            </a:r>
            <a:r>
              <a:rPr lang="en-US"/>
              <a:t>string </a:t>
            </a:r>
          </a:p>
          <a:p>
            <a:pPr>
              <a:lnSpc>
                <a:spcPts val="3000"/>
              </a:lnSpc>
            </a:pPr>
            <a:r>
              <a:rPr lang="en-US" dirty="0"/>
              <a:t>Name: human-readable description of the event, </a:t>
            </a:r>
            <a:r>
              <a:rPr lang="en-US"/>
              <a:t>a string</a:t>
            </a:r>
          </a:p>
          <a:p>
            <a:pPr>
              <a:lnSpc>
                <a:spcPts val="3000"/>
              </a:lnSpc>
            </a:pPr>
            <a:r>
              <a:rPr lang="en-US" dirty="0"/>
              <a:t>Severity: indicates the importance of the event, 0 - 10 (10 indicates most important </a:t>
            </a:r>
            <a:r>
              <a:rPr lang="en-US"/>
              <a:t>event)</a:t>
            </a:r>
          </a:p>
          <a:p>
            <a:pPr>
              <a:lnSpc>
                <a:spcPts val="3000"/>
              </a:lnSpc>
            </a:pPr>
            <a:r>
              <a:rPr lang="en-US" dirty="0"/>
              <a:t>Extension: collection of </a:t>
            </a:r>
            <a:r>
              <a:rPr lang="en-US"/>
              <a:t>key-value pairs separated by a single space</a:t>
            </a:r>
          </a:p>
        </p:txBody>
      </p:sp>
      <p:sp>
        <p:nvSpPr>
          <p:cNvPr id="8" name="Rectangle 7">
            <a:extLst>
              <a:ext uri="{FF2B5EF4-FFF2-40B4-BE49-F238E27FC236}">
                <a16:creationId xmlns:a16="http://schemas.microsoft.com/office/drawing/2014/main" id="{A5B3D714-0059-400B-88F0-722BD459E74F}"/>
              </a:ext>
            </a:extLst>
          </p:cNvPr>
          <p:cNvSpPr/>
          <p:nvPr/>
        </p:nvSpPr>
        <p:spPr>
          <a:xfrm>
            <a:off x="459108" y="1488143"/>
            <a:ext cx="11551400" cy="720197"/>
          </a:xfrm>
          <a:prstGeom prst="rect">
            <a:avLst/>
          </a:prstGeom>
        </p:spPr>
        <p:txBody>
          <a:bodyPr wrap="square">
            <a:spAutoFit/>
          </a:bodyPr>
          <a:lstStyle/>
          <a:p>
            <a:pPr>
              <a:lnSpc>
                <a:spcPct val="115000"/>
              </a:lnSpc>
              <a:spcBef>
                <a:spcPts val="1000"/>
              </a:spcBef>
            </a:pPr>
            <a:r>
              <a:rPr lang="en-US" sz="2000" b="1">
                <a:solidFill>
                  <a:srgbClr val="4F81BD"/>
                </a:solidFill>
                <a:latin typeface="Cambria" panose="02040503050406030204" pitchFamily="18" charset="0"/>
                <a:ea typeface="Times New Roman" panose="02020603050405020304" pitchFamily="18" charset="0"/>
                <a:cs typeface="Times New Roman" panose="02020603050405020304" pitchFamily="18" charset="0"/>
              </a:rPr>
              <a:t>CEF format</a:t>
            </a:r>
          </a:p>
          <a:p>
            <a:pPr>
              <a:lnSpc>
                <a:spcPct val="115000"/>
              </a:lnSpc>
            </a:pPr>
            <a:r>
              <a:rPr lang="en-US" sz="1600">
                <a:latin typeface="Courier New" panose="02070309020205020404" pitchFamily="49" charset="0"/>
                <a:ea typeface="Times New Roman" panose="02020603050405020304" pitchFamily="18" charset="0"/>
                <a:cs typeface="Times New Roman" panose="02020603050405020304" pitchFamily="18" charset="0"/>
              </a:rPr>
              <a:t>CEF:Version|Device Vendor|Device Product|Device Version|Signature </a:t>
            </a:r>
            <a:r>
              <a:rPr lang="en-US" sz="1600">
                <a:latin typeface="Courier New" panose="02070309020205020404" pitchFamily="49" charset="0"/>
                <a:ea typeface="Times New Roman" panose="02020603050405020304" pitchFamily="18" charset="0"/>
              </a:rPr>
              <a:t>ID|Name|Severity|Extension</a:t>
            </a:r>
            <a:endParaRPr lang="en-US" sz="1600"/>
          </a:p>
        </p:txBody>
      </p:sp>
    </p:spTree>
    <p:extLst>
      <p:ext uri="{BB962C8B-B14F-4D97-AF65-F5344CB8AC3E}">
        <p14:creationId xmlns:p14="http://schemas.microsoft.com/office/powerpoint/2010/main" val="388092786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D572-1D87-48B5-9A00-1882D2CD8D5A}"/>
              </a:ext>
            </a:extLst>
          </p:cNvPr>
          <p:cNvSpPr>
            <a:spLocks noGrp="1"/>
          </p:cNvSpPr>
          <p:nvPr>
            <p:ph type="title"/>
          </p:nvPr>
        </p:nvSpPr>
        <p:spPr/>
        <p:txBody>
          <a:bodyPr/>
          <a:lstStyle/>
          <a:p>
            <a:r>
              <a:rPr lang="en-US"/>
              <a:t>Lab requirements</a:t>
            </a:r>
          </a:p>
        </p:txBody>
      </p:sp>
      <p:sp>
        <p:nvSpPr>
          <p:cNvPr id="3" name="Content Placeholder 2">
            <a:extLst>
              <a:ext uri="{FF2B5EF4-FFF2-40B4-BE49-F238E27FC236}">
                <a16:creationId xmlns:a16="http://schemas.microsoft.com/office/drawing/2014/main" id="{40210441-54F5-4736-9E0D-B9D0F1B8E6C9}"/>
              </a:ext>
            </a:extLst>
          </p:cNvPr>
          <p:cNvSpPr>
            <a:spLocks noGrp="1"/>
          </p:cNvSpPr>
          <p:nvPr>
            <p:ph idx="1"/>
          </p:nvPr>
        </p:nvSpPr>
        <p:spPr/>
        <p:txBody>
          <a:bodyPr/>
          <a:lstStyle/>
          <a:p>
            <a:pPr>
              <a:lnSpc>
                <a:spcPts val="3000"/>
              </a:lnSpc>
              <a:spcAft>
                <a:spcPts val="1200"/>
              </a:spcAft>
            </a:pPr>
            <a:r>
              <a:rPr lang="en-US"/>
              <a:t>Use a </a:t>
            </a:r>
            <a:r>
              <a:rPr lang="en-US" b="0">
                <a:latin typeface="Courier New" panose="02070309020205020404" pitchFamily="49" charset="0"/>
                <a:cs typeface="Courier New" panose="02070309020205020404" pitchFamily="49" charset="0"/>
              </a:rPr>
              <a:t>dfdl:assert</a:t>
            </a:r>
            <a:r>
              <a:rPr lang="en-US"/>
              <a:t> with the severity element</a:t>
            </a:r>
          </a:p>
          <a:p>
            <a:pPr>
              <a:lnSpc>
                <a:spcPts val="3000"/>
              </a:lnSpc>
              <a:spcAft>
                <a:spcPts val="1200"/>
              </a:spcAft>
            </a:pPr>
            <a:r>
              <a:rPr lang="en-US"/>
              <a:t>Parse the input using </a:t>
            </a:r>
            <a:r>
              <a:rPr lang="en-US" b="0">
                <a:latin typeface="Courier New" panose="02070309020205020404" pitchFamily="49" charset="0"/>
                <a:cs typeface="Courier New" panose="02070309020205020404" pitchFamily="49" charset="0"/>
              </a:rPr>
              <a:t>--validate</a:t>
            </a:r>
            <a:r>
              <a:rPr lang="en-US"/>
              <a:t> limited </a:t>
            </a:r>
          </a:p>
          <a:p>
            <a:pPr>
              <a:lnSpc>
                <a:spcPts val="3000"/>
              </a:lnSpc>
              <a:spcAft>
                <a:spcPts val="1200"/>
              </a:spcAft>
            </a:pPr>
            <a:r>
              <a:rPr lang="en-US"/>
              <a:t>If the version is not 0 or 1, an error should be generated. However, the input should be gobbled up and XML generated, i.e., don’t let the error stop parsing.</a:t>
            </a:r>
          </a:p>
          <a:p>
            <a:pPr>
              <a:lnSpc>
                <a:spcPts val="3000"/>
              </a:lnSpc>
              <a:spcAft>
                <a:spcPts val="1200"/>
              </a:spcAft>
            </a:pPr>
            <a:r>
              <a:rPr lang="en-US"/>
              <a:t>If the severity is outside 0 – 10, and error should be generated and parsing stopped. There should be no XML generated.</a:t>
            </a:r>
          </a:p>
        </p:txBody>
      </p:sp>
      <p:sp>
        <p:nvSpPr>
          <p:cNvPr id="4" name="Footer Placeholder 3">
            <a:extLst>
              <a:ext uri="{FF2B5EF4-FFF2-40B4-BE49-F238E27FC236}">
                <a16:creationId xmlns:a16="http://schemas.microsoft.com/office/drawing/2014/main" id="{F9C4EA23-53BF-4A5F-8549-FBFE834134C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51592890"/>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547381" cy="707886"/>
          </a:xfrm>
          <a:prstGeom prst="rect">
            <a:avLst/>
          </a:prstGeom>
          <a:noFill/>
        </p:spPr>
        <p:txBody>
          <a:bodyPr wrap="none" rtlCol="0">
            <a:spAutoFit/>
          </a:bodyPr>
          <a:lstStyle/>
          <a:p>
            <a:r>
              <a:rPr lang="en-US" sz="4000"/>
              <a:t>Do Lab04.1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3588D4A4-6AF8-4091-B199-716617A1CB0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7723D67B-8386-42E0-9A6E-E2BF256A0ECD}"/>
              </a:ext>
            </a:extLst>
          </p:cNvPr>
          <p:cNvSpPr txBox="1"/>
          <p:nvPr/>
        </p:nvSpPr>
        <p:spPr>
          <a:xfrm>
            <a:off x="2372609" y="4952395"/>
            <a:ext cx="7446782" cy="369332"/>
          </a:xfrm>
          <a:prstGeom prst="rect">
            <a:avLst/>
          </a:prstGeom>
          <a:noFill/>
        </p:spPr>
        <p:txBody>
          <a:bodyPr wrap="none" rtlCol="0">
            <a:spAutoFit/>
          </a:bodyPr>
          <a:lstStyle/>
          <a:p>
            <a:r>
              <a:rPr lang="en-US"/>
              <a:t>When you are done, look at my answer slides in DFDL-part1-lab-answers.pptx</a:t>
            </a:r>
          </a:p>
        </p:txBody>
      </p:sp>
    </p:spTree>
    <p:extLst>
      <p:ext uri="{BB962C8B-B14F-4D97-AF65-F5344CB8AC3E}">
        <p14:creationId xmlns:p14="http://schemas.microsoft.com/office/powerpoint/2010/main" val="180834422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FC045-D3A8-4ED0-B87C-149C0350C45A}"/>
              </a:ext>
            </a:extLst>
          </p:cNvPr>
          <p:cNvSpPr>
            <a:spLocks noGrp="1"/>
          </p:cNvSpPr>
          <p:nvPr>
            <p:ph type="ctrTitle" sz="quarter"/>
          </p:nvPr>
        </p:nvSpPr>
        <p:spPr/>
        <p:txBody>
          <a:bodyPr/>
          <a:lstStyle/>
          <a:p>
            <a:pPr>
              <a:lnSpc>
                <a:spcPct val="100000"/>
              </a:lnSpc>
            </a:pPr>
            <a:r>
              <a:rPr lang="en-US"/>
              <a:t>How to ensure the output of unparsing matches </a:t>
            </a:r>
            <a:r>
              <a:rPr lang="en-US" u="sng"/>
              <a:t>exactly</a:t>
            </a:r>
            <a:r>
              <a:rPr lang="en-US"/>
              <a:t> the input </a:t>
            </a:r>
            <a:br>
              <a:rPr lang="en-US"/>
            </a:br>
            <a:r>
              <a:rPr lang="en-US" i="1">
                <a:solidFill>
                  <a:srgbClr val="FF0000"/>
                </a:solidFill>
              </a:rPr>
              <a:t>Warning: newlines are tricky!</a:t>
            </a:r>
          </a:p>
        </p:txBody>
      </p:sp>
    </p:spTree>
    <p:extLst>
      <p:ext uri="{BB962C8B-B14F-4D97-AF65-F5344CB8AC3E}">
        <p14:creationId xmlns:p14="http://schemas.microsoft.com/office/powerpoint/2010/main" val="199872291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B81FA-6BFC-4AE1-91CE-93802E80E3A3}"/>
              </a:ext>
            </a:extLst>
          </p:cNvPr>
          <p:cNvSpPr>
            <a:spLocks noGrp="1"/>
          </p:cNvSpPr>
          <p:nvPr>
            <p:ph type="title"/>
          </p:nvPr>
        </p:nvSpPr>
        <p:spPr/>
        <p:txBody>
          <a:bodyPr/>
          <a:lstStyle/>
          <a:p>
            <a:r>
              <a:rPr lang="en-US"/>
              <a:t>Input file</a:t>
            </a:r>
          </a:p>
        </p:txBody>
      </p:sp>
      <p:sp>
        <p:nvSpPr>
          <p:cNvPr id="4" name="Content Placeholder 3">
            <a:extLst>
              <a:ext uri="{FF2B5EF4-FFF2-40B4-BE49-F238E27FC236}">
                <a16:creationId xmlns:a16="http://schemas.microsoft.com/office/drawing/2014/main" id="{9AFF9DE0-407C-4F79-9D78-D4AF61AABD01}"/>
              </a:ext>
            </a:extLst>
          </p:cNvPr>
          <p:cNvSpPr>
            <a:spLocks noGrp="1"/>
          </p:cNvSpPr>
          <p:nvPr>
            <p:ph idx="1"/>
          </p:nvPr>
        </p:nvSpPr>
        <p:spPr>
          <a:xfrm>
            <a:off x="616449" y="1371602"/>
            <a:ext cx="11236720" cy="1371598"/>
          </a:xfrm>
        </p:spPr>
        <p:txBody>
          <a:bodyPr/>
          <a:lstStyle/>
          <a:p>
            <a:pPr>
              <a:lnSpc>
                <a:spcPts val="3000"/>
              </a:lnSpc>
            </a:pPr>
            <a:r>
              <a:rPr lang="en-US"/>
              <a:t>Scenario: the </a:t>
            </a:r>
            <a:r>
              <a:rPr lang="en-US" dirty="0"/>
              <a:t>input file consists of a </a:t>
            </a:r>
            <a:r>
              <a:rPr lang="en-US"/>
              <a:t>prolog and </a:t>
            </a:r>
            <a:r>
              <a:rPr lang="en-US" dirty="0"/>
              <a:t>a payload surrounded by parentheses</a:t>
            </a:r>
            <a:r>
              <a:rPr lang="en-US"/>
              <a:t>. The payload consists of a series of text fields separated by hyphens.</a:t>
            </a:r>
          </a:p>
        </p:txBody>
      </p:sp>
      <p:sp>
        <p:nvSpPr>
          <p:cNvPr id="20" name="TextBox 19">
            <a:extLst>
              <a:ext uri="{FF2B5EF4-FFF2-40B4-BE49-F238E27FC236}">
                <a16:creationId xmlns:a16="http://schemas.microsoft.com/office/drawing/2014/main" id="{B6FDD6A6-5CAE-453E-8461-62B2A8F94CCD}"/>
              </a:ext>
            </a:extLst>
          </p:cNvPr>
          <p:cNvSpPr txBox="1"/>
          <p:nvPr/>
        </p:nvSpPr>
        <p:spPr>
          <a:xfrm>
            <a:off x="2371241" y="5117066"/>
            <a:ext cx="4052648" cy="369332"/>
          </a:xfrm>
          <a:prstGeom prst="rect">
            <a:avLst/>
          </a:prstGeom>
          <a:noFill/>
        </p:spPr>
        <p:txBody>
          <a:bodyPr wrap="none" rtlCol="0">
            <a:spAutoFit/>
          </a:bodyPr>
          <a:lstStyle/>
          <a:p>
            <a:r>
              <a:rPr lang="en-US"/>
              <a:t>See examples/preserve-in-round-tripping</a:t>
            </a:r>
          </a:p>
        </p:txBody>
      </p:sp>
      <p:pic>
        <p:nvPicPr>
          <p:cNvPr id="2" name="Picture 1">
            <a:extLst>
              <a:ext uri="{FF2B5EF4-FFF2-40B4-BE49-F238E27FC236}">
                <a16:creationId xmlns:a16="http://schemas.microsoft.com/office/drawing/2014/main" id="{E0C081EB-3850-456C-AD8F-C623CC4AE61B}"/>
              </a:ext>
            </a:extLst>
          </p:cNvPr>
          <p:cNvPicPr>
            <a:picLocks noChangeAspect="1"/>
          </p:cNvPicPr>
          <p:nvPr/>
        </p:nvPicPr>
        <p:blipFill rotWithShape="1">
          <a:blip r:embed="rId2"/>
          <a:srcRect l="6229" t="14289" r="76737" b="76141"/>
          <a:stretch/>
        </p:blipFill>
        <p:spPr>
          <a:xfrm>
            <a:off x="2107769" y="2998789"/>
            <a:ext cx="4802702" cy="1433332"/>
          </a:xfrm>
          <a:prstGeom prst="rect">
            <a:avLst/>
          </a:prstGeom>
        </p:spPr>
      </p:pic>
    </p:spTree>
    <p:extLst>
      <p:ext uri="{BB962C8B-B14F-4D97-AF65-F5344CB8AC3E}">
        <p14:creationId xmlns:p14="http://schemas.microsoft.com/office/powerpoint/2010/main" val="270203113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B81FA-6BFC-4AE1-91CE-93802E80E3A3}"/>
              </a:ext>
            </a:extLst>
          </p:cNvPr>
          <p:cNvSpPr>
            <a:spLocks noGrp="1"/>
          </p:cNvSpPr>
          <p:nvPr>
            <p:ph type="title"/>
          </p:nvPr>
        </p:nvSpPr>
        <p:spPr/>
        <p:txBody>
          <a:bodyPr/>
          <a:lstStyle/>
          <a:p>
            <a:r>
              <a:rPr lang="en-US"/>
              <a:t>Input file (cont.)</a:t>
            </a:r>
          </a:p>
        </p:txBody>
      </p:sp>
      <p:sp>
        <p:nvSpPr>
          <p:cNvPr id="4" name="Content Placeholder 3">
            <a:extLst>
              <a:ext uri="{FF2B5EF4-FFF2-40B4-BE49-F238E27FC236}">
                <a16:creationId xmlns:a16="http://schemas.microsoft.com/office/drawing/2014/main" id="{9AFF9DE0-407C-4F79-9D78-D4AF61AABD01}"/>
              </a:ext>
            </a:extLst>
          </p:cNvPr>
          <p:cNvSpPr>
            <a:spLocks noGrp="1"/>
          </p:cNvSpPr>
          <p:nvPr>
            <p:ph idx="1"/>
          </p:nvPr>
        </p:nvSpPr>
        <p:spPr>
          <a:xfrm>
            <a:off x="616449" y="1371602"/>
            <a:ext cx="11236720" cy="2456480"/>
          </a:xfrm>
        </p:spPr>
        <p:txBody>
          <a:bodyPr/>
          <a:lstStyle/>
          <a:p>
            <a:pPr>
              <a:lnSpc>
                <a:spcPts val="3000"/>
              </a:lnSpc>
              <a:spcAft>
                <a:spcPts val="1200"/>
              </a:spcAft>
            </a:pPr>
            <a:r>
              <a:rPr lang="en-US"/>
              <a:t>In </a:t>
            </a:r>
            <a:r>
              <a:rPr lang="en-US" dirty="0"/>
              <a:t>some cases</a:t>
            </a:r>
            <a:r>
              <a:rPr lang="en-US"/>
              <a:t>, a hyphen is preceded </a:t>
            </a:r>
            <a:r>
              <a:rPr lang="en-US" dirty="0"/>
              <a:t>by a new line, which can </a:t>
            </a:r>
            <a:r>
              <a:rPr lang="en-US"/>
              <a:t>be either a </a:t>
            </a:r>
            <a:r>
              <a:rPr lang="en-US" dirty="0"/>
              <a:t>carriage return or CRLF combination.</a:t>
            </a:r>
          </a:p>
          <a:p>
            <a:pPr>
              <a:lnSpc>
                <a:spcPts val="3000"/>
              </a:lnSpc>
            </a:pPr>
            <a:r>
              <a:rPr lang="en-US"/>
              <a:t> Below </a:t>
            </a:r>
            <a:r>
              <a:rPr lang="en-US" dirty="0"/>
              <a:t>is a sample </a:t>
            </a:r>
            <a:r>
              <a:rPr lang="en-US"/>
              <a:t>input file. </a:t>
            </a:r>
            <a:r>
              <a:rPr lang="en-US" dirty="0"/>
              <a:t>I show it </a:t>
            </a:r>
            <a:r>
              <a:rPr lang="en-US"/>
              <a:t>in Notepad++ with “Show all characters” so you can see the invisible newline characters.</a:t>
            </a:r>
            <a:endParaRPr lang="en-US" dirty="0"/>
          </a:p>
          <a:p>
            <a:endParaRPr lang="en-US"/>
          </a:p>
        </p:txBody>
      </p:sp>
      <p:grpSp>
        <p:nvGrpSpPr>
          <p:cNvPr id="6" name="Group 5">
            <a:extLst>
              <a:ext uri="{FF2B5EF4-FFF2-40B4-BE49-F238E27FC236}">
                <a16:creationId xmlns:a16="http://schemas.microsoft.com/office/drawing/2014/main" id="{A2CF5331-0571-4A51-84BA-D466C7B565D1}"/>
              </a:ext>
            </a:extLst>
          </p:cNvPr>
          <p:cNvGrpSpPr/>
          <p:nvPr/>
        </p:nvGrpSpPr>
        <p:grpSpPr>
          <a:xfrm>
            <a:off x="2703877" y="3424992"/>
            <a:ext cx="3508352" cy="2452472"/>
            <a:chOff x="1107552" y="3429000"/>
            <a:chExt cx="3508352" cy="2452472"/>
          </a:xfrm>
        </p:grpSpPr>
        <p:pic>
          <p:nvPicPr>
            <p:cNvPr id="2" name="Picture 1">
              <a:extLst>
                <a:ext uri="{FF2B5EF4-FFF2-40B4-BE49-F238E27FC236}">
                  <a16:creationId xmlns:a16="http://schemas.microsoft.com/office/drawing/2014/main" id="{E4C7E13A-0979-4001-ABFA-CA9950078CD1}"/>
                </a:ext>
              </a:extLst>
            </p:cNvPr>
            <p:cNvPicPr>
              <a:picLocks noChangeAspect="1"/>
            </p:cNvPicPr>
            <p:nvPr/>
          </p:nvPicPr>
          <p:blipFill rotWithShape="1">
            <a:blip r:embed="rId2"/>
            <a:srcRect l="6356" t="14289" r="79280" b="66809"/>
            <a:stretch/>
          </p:blipFill>
          <p:spPr>
            <a:xfrm>
              <a:off x="1107552" y="3429000"/>
              <a:ext cx="3508352" cy="2452472"/>
            </a:xfrm>
            <a:prstGeom prst="rect">
              <a:avLst/>
            </a:prstGeom>
          </p:spPr>
        </p:pic>
        <p:sp>
          <p:nvSpPr>
            <p:cNvPr id="5" name="Rectangle 4">
              <a:extLst>
                <a:ext uri="{FF2B5EF4-FFF2-40B4-BE49-F238E27FC236}">
                  <a16:creationId xmlns:a16="http://schemas.microsoft.com/office/drawing/2014/main" id="{42F6C248-DFEB-41AD-986B-516BF91274FB}"/>
                </a:ext>
              </a:extLst>
            </p:cNvPr>
            <p:cNvSpPr/>
            <p:nvPr/>
          </p:nvSpPr>
          <p:spPr>
            <a:xfrm>
              <a:off x="1952786" y="5222929"/>
              <a:ext cx="1565329" cy="658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0689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7C7E-D512-466A-941D-07F2B2FF0686}"/>
              </a:ext>
            </a:extLst>
          </p:cNvPr>
          <p:cNvSpPr>
            <a:spLocks noGrp="1"/>
          </p:cNvSpPr>
          <p:nvPr>
            <p:ph type="title"/>
          </p:nvPr>
        </p:nvSpPr>
        <p:spPr/>
        <p:txBody>
          <a:bodyPr/>
          <a:lstStyle/>
          <a:p>
            <a:r>
              <a:rPr lang="en-US"/>
              <a:t>A DFDL schema is a rich source of information</a:t>
            </a:r>
          </a:p>
        </p:txBody>
      </p:sp>
      <p:sp>
        <p:nvSpPr>
          <p:cNvPr id="3" name="Content Placeholder 2">
            <a:extLst>
              <a:ext uri="{FF2B5EF4-FFF2-40B4-BE49-F238E27FC236}">
                <a16:creationId xmlns:a16="http://schemas.microsoft.com/office/drawing/2014/main" id="{3CC9AEB5-C8BC-461A-9CB6-26E82DF851E3}"/>
              </a:ext>
            </a:extLst>
          </p:cNvPr>
          <p:cNvSpPr>
            <a:spLocks noGrp="1"/>
          </p:cNvSpPr>
          <p:nvPr>
            <p:ph idx="1"/>
          </p:nvPr>
        </p:nvSpPr>
        <p:spPr/>
        <p:txBody>
          <a:bodyPr/>
          <a:lstStyle/>
          <a:p>
            <a:pPr>
              <a:lnSpc>
                <a:spcPts val="3000"/>
              </a:lnSpc>
              <a:spcAft>
                <a:spcPts val="1200"/>
              </a:spcAft>
            </a:pPr>
            <a:r>
              <a:rPr lang="en-US"/>
              <a:t>Many data formats are described using a natural language, which means the data format is subject to the ambiguity of the natural language.</a:t>
            </a:r>
          </a:p>
          <a:p>
            <a:pPr>
              <a:lnSpc>
                <a:spcPts val="3000"/>
              </a:lnSpc>
              <a:spcAft>
                <a:spcPts val="1200"/>
              </a:spcAft>
            </a:pPr>
            <a:r>
              <a:rPr lang="en-US"/>
              <a:t>A DFDL schema is a precise, unambiguous description of a data format.</a:t>
            </a:r>
          </a:p>
          <a:p>
            <a:pPr lvl="1">
              <a:lnSpc>
                <a:spcPts val="3000"/>
              </a:lnSpc>
              <a:spcAft>
                <a:spcPts val="1200"/>
              </a:spcAft>
            </a:pPr>
            <a:r>
              <a:rPr lang="en-US"/>
              <a:t>Provided, of course, that you understand the language that DFDL uses.</a:t>
            </a:r>
          </a:p>
          <a:p>
            <a:pPr>
              <a:lnSpc>
                <a:spcPts val="3000"/>
              </a:lnSpc>
              <a:spcAft>
                <a:spcPts val="1200"/>
              </a:spcAft>
            </a:pPr>
            <a:r>
              <a:rPr lang="en-US"/>
              <a:t>A DFDL schema contains data about the data format – the data format’s logical structure, how data items are separated (delimited), the data type of each item, the cardinality (number of occurrences) of data items, how delimiters are escaped, and much more.</a:t>
            </a:r>
          </a:p>
          <a:p>
            <a:pPr lvl="1">
              <a:lnSpc>
                <a:spcPts val="3000"/>
              </a:lnSpc>
              <a:spcAft>
                <a:spcPts val="1200"/>
              </a:spcAft>
            </a:pPr>
            <a:r>
              <a:rPr lang="en-US"/>
              <a:t>Lots of good data about the data format, i.e., metadata.</a:t>
            </a:r>
          </a:p>
          <a:p>
            <a:r>
              <a:rPr lang="en-US"/>
              <a:t>Truly, the uses for DFDL is limited only by your imagination.</a:t>
            </a:r>
          </a:p>
        </p:txBody>
      </p:sp>
      <p:sp>
        <p:nvSpPr>
          <p:cNvPr id="4" name="Footer Placeholder 3">
            <a:extLst>
              <a:ext uri="{FF2B5EF4-FFF2-40B4-BE49-F238E27FC236}">
                <a16:creationId xmlns:a16="http://schemas.microsoft.com/office/drawing/2014/main" id="{12EAE964-12E8-4036-ABE9-68AAE5CDD1D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5211153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33AD8C-0B40-4BCD-A23F-ED5F6BF1DBB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cxnSp>
        <p:nvCxnSpPr>
          <p:cNvPr id="7" name="Straight Arrow Connector 6">
            <a:extLst>
              <a:ext uri="{FF2B5EF4-FFF2-40B4-BE49-F238E27FC236}">
                <a16:creationId xmlns:a16="http://schemas.microsoft.com/office/drawing/2014/main" id="{59419669-BE30-409C-8243-4F978D6AC375}"/>
              </a:ext>
            </a:extLst>
          </p:cNvPr>
          <p:cNvCxnSpPr/>
          <p:nvPr/>
        </p:nvCxnSpPr>
        <p:spPr>
          <a:xfrm>
            <a:off x="3146156" y="2541722"/>
            <a:ext cx="976393" cy="542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DD2271-28BD-4FDE-9CDF-0F7D4D94F440}"/>
              </a:ext>
            </a:extLst>
          </p:cNvPr>
          <p:cNvSpPr txBox="1"/>
          <p:nvPr/>
        </p:nvSpPr>
        <p:spPr>
          <a:xfrm>
            <a:off x="1258672" y="2166611"/>
            <a:ext cx="1887484" cy="646331"/>
          </a:xfrm>
          <a:prstGeom prst="rect">
            <a:avLst/>
          </a:prstGeom>
          <a:solidFill>
            <a:srgbClr val="FFFF00"/>
          </a:solidFill>
        </p:spPr>
        <p:txBody>
          <a:bodyPr wrap="square" rtlCol="0">
            <a:spAutoFit/>
          </a:bodyPr>
          <a:lstStyle/>
          <a:p>
            <a:r>
              <a:rPr lang="en-US"/>
              <a:t>This hyphen is </a:t>
            </a:r>
            <a:r>
              <a:rPr lang="en-US" u="sng"/>
              <a:t>preceded by CRLF</a:t>
            </a:r>
          </a:p>
        </p:txBody>
      </p:sp>
      <p:cxnSp>
        <p:nvCxnSpPr>
          <p:cNvPr id="10" name="Straight Arrow Connector 9">
            <a:extLst>
              <a:ext uri="{FF2B5EF4-FFF2-40B4-BE49-F238E27FC236}">
                <a16:creationId xmlns:a16="http://schemas.microsoft.com/office/drawing/2014/main" id="{149776F7-D696-4370-B3D8-2C36F5ADCDAC}"/>
              </a:ext>
            </a:extLst>
          </p:cNvPr>
          <p:cNvCxnSpPr/>
          <p:nvPr/>
        </p:nvCxnSpPr>
        <p:spPr>
          <a:xfrm flipV="1">
            <a:off x="3259607" y="3905573"/>
            <a:ext cx="862942" cy="574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6DDD24-4CBE-409E-AD57-F2C0CE2E172F}"/>
              </a:ext>
            </a:extLst>
          </p:cNvPr>
          <p:cNvSpPr txBox="1"/>
          <p:nvPr/>
        </p:nvSpPr>
        <p:spPr>
          <a:xfrm>
            <a:off x="1533722" y="4156728"/>
            <a:ext cx="1725885" cy="646331"/>
          </a:xfrm>
          <a:prstGeom prst="rect">
            <a:avLst/>
          </a:prstGeom>
          <a:solidFill>
            <a:srgbClr val="FFFF00"/>
          </a:solidFill>
        </p:spPr>
        <p:txBody>
          <a:bodyPr wrap="square" rtlCol="0">
            <a:spAutoFit/>
          </a:bodyPr>
          <a:lstStyle/>
          <a:p>
            <a:r>
              <a:rPr lang="en-US"/>
              <a:t>This hyphen is </a:t>
            </a:r>
            <a:r>
              <a:rPr lang="en-US" u="sng"/>
              <a:t>preceded by CR</a:t>
            </a:r>
          </a:p>
        </p:txBody>
      </p:sp>
      <p:grpSp>
        <p:nvGrpSpPr>
          <p:cNvPr id="9" name="Group 8">
            <a:extLst>
              <a:ext uri="{FF2B5EF4-FFF2-40B4-BE49-F238E27FC236}">
                <a16:creationId xmlns:a16="http://schemas.microsoft.com/office/drawing/2014/main" id="{96C1E24C-81F1-4144-B37D-D301B61A10D4}"/>
              </a:ext>
            </a:extLst>
          </p:cNvPr>
          <p:cNvGrpSpPr/>
          <p:nvPr/>
        </p:nvGrpSpPr>
        <p:grpSpPr>
          <a:xfrm>
            <a:off x="4255857" y="1642264"/>
            <a:ext cx="3508352" cy="2452472"/>
            <a:chOff x="1107552" y="3429000"/>
            <a:chExt cx="3508352" cy="2452472"/>
          </a:xfrm>
        </p:grpSpPr>
        <p:pic>
          <p:nvPicPr>
            <p:cNvPr id="12" name="Picture 11">
              <a:extLst>
                <a:ext uri="{FF2B5EF4-FFF2-40B4-BE49-F238E27FC236}">
                  <a16:creationId xmlns:a16="http://schemas.microsoft.com/office/drawing/2014/main" id="{728FB0E9-3642-477F-A179-BBADDC18C140}"/>
                </a:ext>
              </a:extLst>
            </p:cNvPr>
            <p:cNvPicPr>
              <a:picLocks noChangeAspect="1"/>
            </p:cNvPicPr>
            <p:nvPr/>
          </p:nvPicPr>
          <p:blipFill rotWithShape="1">
            <a:blip r:embed="rId2"/>
            <a:srcRect l="6356" t="14289" r="79280" b="66809"/>
            <a:stretch/>
          </p:blipFill>
          <p:spPr>
            <a:xfrm>
              <a:off x="1107552" y="3429000"/>
              <a:ext cx="3508352" cy="2452472"/>
            </a:xfrm>
            <a:prstGeom prst="rect">
              <a:avLst/>
            </a:prstGeom>
          </p:spPr>
        </p:pic>
        <p:sp>
          <p:nvSpPr>
            <p:cNvPr id="13" name="Rectangle 12">
              <a:extLst>
                <a:ext uri="{FF2B5EF4-FFF2-40B4-BE49-F238E27FC236}">
                  <a16:creationId xmlns:a16="http://schemas.microsoft.com/office/drawing/2014/main" id="{D4F60DC6-6B4F-4278-9221-9BC6F14BCF88}"/>
                </a:ext>
              </a:extLst>
            </p:cNvPr>
            <p:cNvSpPr/>
            <p:nvPr/>
          </p:nvSpPr>
          <p:spPr>
            <a:xfrm>
              <a:off x="1952786" y="5222929"/>
              <a:ext cx="1565329" cy="658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40998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E59B7-C6DD-433D-9A82-A448CEAA7AAC}"/>
              </a:ext>
            </a:extLst>
          </p:cNvPr>
          <p:cNvSpPr>
            <a:spLocks noGrp="1"/>
          </p:cNvSpPr>
          <p:nvPr>
            <p:ph type="title"/>
          </p:nvPr>
        </p:nvSpPr>
        <p:spPr/>
        <p:txBody>
          <a:bodyPr/>
          <a:lstStyle/>
          <a:p>
            <a:r>
              <a:rPr lang="en-US"/>
              <a:t>Suppose we have this requirement</a:t>
            </a:r>
          </a:p>
        </p:txBody>
      </p:sp>
      <p:sp>
        <p:nvSpPr>
          <p:cNvPr id="4" name="Content Placeholder 3">
            <a:extLst>
              <a:ext uri="{FF2B5EF4-FFF2-40B4-BE49-F238E27FC236}">
                <a16:creationId xmlns:a16="http://schemas.microsoft.com/office/drawing/2014/main" id="{114AC274-B17A-49CF-864E-C348B1FD81F5}"/>
              </a:ext>
            </a:extLst>
          </p:cNvPr>
          <p:cNvSpPr>
            <a:spLocks noGrp="1"/>
          </p:cNvSpPr>
          <p:nvPr>
            <p:ph idx="1"/>
          </p:nvPr>
        </p:nvSpPr>
        <p:spPr/>
        <p:txBody>
          <a:bodyPr/>
          <a:lstStyle/>
          <a:p>
            <a:pPr>
              <a:lnSpc>
                <a:spcPts val="3000"/>
              </a:lnSpc>
            </a:pPr>
            <a:r>
              <a:rPr lang="en-US"/>
              <a:t>Requirement: The output of unparsing must match </a:t>
            </a:r>
            <a:r>
              <a:rPr lang="en-US" u="sng"/>
              <a:t>exactly</a:t>
            </a:r>
            <a:r>
              <a:rPr lang="en-US"/>
              <a:t> the original input file.</a:t>
            </a:r>
          </a:p>
        </p:txBody>
      </p:sp>
      <p:sp>
        <p:nvSpPr>
          <p:cNvPr id="2" name="Footer Placeholder 1">
            <a:extLst>
              <a:ext uri="{FF2B5EF4-FFF2-40B4-BE49-F238E27FC236}">
                <a16:creationId xmlns:a16="http://schemas.microsoft.com/office/drawing/2014/main" id="{A88F2C5A-B880-44A0-ABC9-B6F1EC7E445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0693740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C317-A66D-426B-8AB4-4F94E96BBC92}"/>
              </a:ext>
            </a:extLst>
          </p:cNvPr>
          <p:cNvSpPr>
            <a:spLocks noGrp="1"/>
          </p:cNvSpPr>
          <p:nvPr>
            <p:ph type="title"/>
          </p:nvPr>
        </p:nvSpPr>
        <p:spPr/>
        <p:txBody>
          <a:bodyPr/>
          <a:lstStyle/>
          <a:p>
            <a:r>
              <a:rPr lang="en-US"/>
              <a:t>Here is a DFDL schema to describe the input data</a:t>
            </a:r>
          </a:p>
        </p:txBody>
      </p:sp>
      <p:sp>
        <p:nvSpPr>
          <p:cNvPr id="4" name="Footer Placeholder 3">
            <a:extLst>
              <a:ext uri="{FF2B5EF4-FFF2-40B4-BE49-F238E27FC236}">
                <a16:creationId xmlns:a16="http://schemas.microsoft.com/office/drawing/2014/main" id="{BF60DB25-CD46-49D0-9DD9-50C5FD8AF67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DC09CD6F-8802-42E9-BD08-999BA572447C}"/>
              </a:ext>
            </a:extLst>
          </p:cNvPr>
          <p:cNvSpPr/>
          <p:nvPr/>
        </p:nvSpPr>
        <p:spPr>
          <a:xfrm>
            <a:off x="1684148" y="1605212"/>
            <a:ext cx="8389749" cy="397031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"prolog"</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"payload"</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rPr>
              <a:t>dfdl:separator</a:t>
            </a:r>
            <a:r>
              <a:rPr lang="en-US">
                <a:solidFill>
                  <a:srgbClr val="FF8040"/>
                </a:solidFill>
              </a:rPr>
              <a:t>=</a:t>
            </a:r>
            <a:r>
              <a:rPr lang="en-US">
                <a:solidFill>
                  <a:srgbClr val="993300"/>
                </a:solidFill>
              </a:rPr>
              <a:t>"-"</a:t>
            </a:r>
            <a:r>
              <a:rPr lang="en-US">
                <a:solidFill>
                  <a:srgbClr val="F5844C"/>
                </a:solidFill>
              </a:rPr>
              <a:t> </a:t>
            </a:r>
            <a:r>
              <a:rPr lang="en-US">
                <a:solidFill>
                  <a:srgbClr val="F5844C"/>
                </a:solidFill>
                <a:highlight>
                  <a:srgbClr val="FFFFFF"/>
                </a:highlight>
              </a:rPr>
              <a:t>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TextBox 5">
            <a:extLst>
              <a:ext uri="{FF2B5EF4-FFF2-40B4-BE49-F238E27FC236}">
                <a16:creationId xmlns:a16="http://schemas.microsoft.com/office/drawing/2014/main" id="{476F1709-F518-47DB-9E14-43B5A1E454F2}"/>
              </a:ext>
            </a:extLst>
          </p:cNvPr>
          <p:cNvSpPr txBox="1"/>
          <p:nvPr/>
        </p:nvSpPr>
        <p:spPr>
          <a:xfrm>
            <a:off x="1974824" y="5679411"/>
            <a:ext cx="5723875" cy="369332"/>
          </a:xfrm>
          <a:prstGeom prst="rect">
            <a:avLst/>
          </a:prstGeom>
          <a:noFill/>
        </p:spPr>
        <p:txBody>
          <a:bodyPr wrap="none" rtlCol="0">
            <a:spAutoFit/>
          </a:bodyPr>
          <a:lstStyle/>
          <a:p>
            <a:r>
              <a:rPr lang="en-US"/>
              <a:t>See examples/preserve-in-round-tripping/input-v1.dfdl.xsd</a:t>
            </a:r>
          </a:p>
        </p:txBody>
      </p:sp>
    </p:spTree>
    <p:extLst>
      <p:ext uri="{BB962C8B-B14F-4D97-AF65-F5344CB8AC3E}">
        <p14:creationId xmlns:p14="http://schemas.microsoft.com/office/powerpoint/2010/main" val="349205492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173C-A5DD-4462-B339-47482BB5900B}"/>
              </a:ext>
            </a:extLst>
          </p:cNvPr>
          <p:cNvSpPr>
            <a:spLocks noGrp="1"/>
          </p:cNvSpPr>
          <p:nvPr>
            <p:ph type="title"/>
          </p:nvPr>
        </p:nvSpPr>
        <p:spPr/>
        <p:txBody>
          <a:bodyPr/>
          <a:lstStyle/>
          <a:p>
            <a:r>
              <a:rPr lang="en-US"/>
              <a:t>When the input file is parsed, this XML is produced:</a:t>
            </a:r>
          </a:p>
        </p:txBody>
      </p:sp>
      <p:sp>
        <p:nvSpPr>
          <p:cNvPr id="4" name="Footer Placeholder 3">
            <a:extLst>
              <a:ext uri="{FF2B5EF4-FFF2-40B4-BE49-F238E27FC236}">
                <a16:creationId xmlns:a16="http://schemas.microsoft.com/office/drawing/2014/main" id="{FAF8CB2F-171A-4916-9C3D-DC02A1360A3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D9D9FF8A-165B-4CA4-ABB3-3E9E077169D1}"/>
              </a:ext>
            </a:extLst>
          </p:cNvPr>
          <p:cNvSpPr/>
          <p:nvPr/>
        </p:nvSpPr>
        <p:spPr>
          <a:xfrm>
            <a:off x="4721817" y="1861311"/>
            <a:ext cx="3048000" cy="3693319"/>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&lt;prolog&gt;</a:t>
            </a:r>
            <a:r>
              <a:rPr lang="en-US">
                <a:solidFill>
                  <a:srgbClr val="000000"/>
                </a:solidFill>
                <a:highlight>
                  <a:srgbClr val="FFFFFF"/>
                </a:highlight>
              </a:rPr>
              <a:t>PROLOG</a:t>
            </a:r>
            <a:r>
              <a:rPr lang="en-US">
                <a:solidFill>
                  <a:srgbClr val="000096"/>
                </a:solidFill>
                <a:highlight>
                  <a:srgbClr val="FFFFFF"/>
                </a:highlight>
              </a:rPr>
              <a:t>&lt;/prolog&gt;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&lt;payload&gt;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A</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B</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00"/>
                </a:highlight>
              </a:rPr>
              <a:t>&lt;field&gt;</a:t>
            </a:r>
            <a:r>
              <a:rPr lang="en-US">
                <a:solidFill>
                  <a:srgbClr val="000000"/>
                </a:solidFill>
                <a:highlight>
                  <a:srgbClr val="FFFF00"/>
                </a:highlight>
              </a:rPr>
              <a:t>C</a:t>
            </a:r>
            <a:br>
              <a:rPr lang="en-US">
                <a:solidFill>
                  <a:srgbClr val="000000"/>
                </a:solidFill>
                <a:highlight>
                  <a:srgbClr val="FFFF00"/>
                </a:highlight>
              </a:rPr>
            </a:br>
            <a:r>
              <a:rPr lang="en-US">
                <a:solidFill>
                  <a:srgbClr val="000096"/>
                </a:solidFill>
                <a:highlight>
                  <a:srgbClr val="FFFF00"/>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D</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E</a:t>
            </a:r>
            <a:br>
              <a:rPr lang="en-US">
                <a:solidFill>
                  <a:srgbClr val="000000"/>
                </a:solidFill>
                <a:highlight>
                  <a:srgbClr val="FFFFFF"/>
                </a:highlight>
              </a:rPr>
            </a:b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&lt;field&gt;</a:t>
            </a:r>
            <a:r>
              <a:rPr lang="en-US">
                <a:solidFill>
                  <a:srgbClr val="000000"/>
                </a:solidFill>
                <a:highlight>
                  <a:srgbClr val="FFFFFF"/>
                </a:highlight>
              </a:rPr>
              <a:t>F</a:t>
            </a:r>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&lt;/payload&gt;</a:t>
            </a:r>
            <a:br>
              <a:rPr lang="en-US">
                <a:solidFill>
                  <a:srgbClr val="000000"/>
                </a:solidFill>
                <a:highlight>
                  <a:srgbClr val="FFFFFF"/>
                </a:highlight>
              </a:rPr>
            </a:br>
            <a:r>
              <a:rPr lang="en-US">
                <a:solidFill>
                  <a:srgbClr val="000096"/>
                </a:solidFill>
                <a:highlight>
                  <a:srgbClr val="FFFFFF"/>
                </a:highlight>
              </a:rPr>
              <a:t>&lt;/input&gt;</a:t>
            </a:r>
          </a:p>
        </p:txBody>
      </p:sp>
      <p:sp>
        <p:nvSpPr>
          <p:cNvPr id="6" name="TextBox 5">
            <a:extLst>
              <a:ext uri="{FF2B5EF4-FFF2-40B4-BE49-F238E27FC236}">
                <a16:creationId xmlns:a16="http://schemas.microsoft.com/office/drawing/2014/main" id="{9D69C9B7-44E2-45B6-B586-E8C3D273A3F2}"/>
              </a:ext>
            </a:extLst>
          </p:cNvPr>
          <p:cNvSpPr txBox="1"/>
          <p:nvPr/>
        </p:nvSpPr>
        <p:spPr>
          <a:xfrm rot="20514909">
            <a:off x="7951315" y="3465677"/>
            <a:ext cx="1172693" cy="461665"/>
          </a:xfrm>
          <a:prstGeom prst="rect">
            <a:avLst/>
          </a:prstGeom>
          <a:noFill/>
        </p:spPr>
        <p:txBody>
          <a:bodyPr wrap="none" rtlCol="0">
            <a:spAutoFit/>
          </a:bodyPr>
          <a:lstStyle/>
          <a:p>
            <a:r>
              <a:rPr lang="en-US" sz="2400" i="1"/>
              <a:t>Perfect!</a:t>
            </a:r>
          </a:p>
        </p:txBody>
      </p:sp>
      <p:sp>
        <p:nvSpPr>
          <p:cNvPr id="3" name="Rectangle 2">
            <a:extLst>
              <a:ext uri="{FF2B5EF4-FFF2-40B4-BE49-F238E27FC236}">
                <a16:creationId xmlns:a16="http://schemas.microsoft.com/office/drawing/2014/main" id="{5075AE81-5252-4A13-B346-893845F27E5E}"/>
              </a:ext>
            </a:extLst>
          </p:cNvPr>
          <p:cNvSpPr/>
          <p:nvPr/>
        </p:nvSpPr>
        <p:spPr>
          <a:xfrm>
            <a:off x="1126210" y="2828835"/>
            <a:ext cx="1307024" cy="1200329"/>
          </a:xfrm>
          <a:prstGeom prst="rect">
            <a:avLst/>
          </a:prstGeom>
          <a:ln>
            <a:solidFill>
              <a:schemeClr val="tx1"/>
            </a:solidFill>
          </a:ln>
        </p:spPr>
        <p:txBody>
          <a:bodyPr wrap="square">
            <a:spAutoFit/>
          </a:bodyPr>
          <a:lstStyle/>
          <a:p>
            <a:r>
              <a:rPr lang="en-US">
                <a:solidFill>
                  <a:srgbClr val="000000"/>
                </a:solidFill>
                <a:highlight>
                  <a:srgbClr val="FFFFFF"/>
                </a:highlight>
              </a:rPr>
              <a:t>PROLOG</a:t>
            </a:r>
            <a:br>
              <a:rPr lang="en-US">
                <a:solidFill>
                  <a:srgbClr val="000000"/>
                </a:solidFill>
                <a:highlight>
                  <a:srgbClr val="FFFFFF"/>
                </a:highlight>
              </a:rPr>
            </a:br>
            <a:r>
              <a:rPr lang="en-US">
                <a:solidFill>
                  <a:srgbClr val="000000"/>
                </a:solidFill>
                <a:highlight>
                  <a:srgbClr val="FFFFFF"/>
                </a:highlight>
              </a:rPr>
              <a:t>(A-B-</a:t>
            </a:r>
            <a:r>
              <a:rPr lang="en-US">
                <a:solidFill>
                  <a:srgbClr val="000000"/>
                </a:solidFill>
                <a:highlight>
                  <a:srgbClr val="FFFF00"/>
                </a:highlight>
              </a:rPr>
              <a:t>C</a:t>
            </a:r>
            <a:br>
              <a:rPr lang="en-US">
                <a:solidFill>
                  <a:srgbClr val="000000"/>
                </a:solidFill>
                <a:highlight>
                  <a:srgbClr val="FFFFFF"/>
                </a:highlight>
              </a:rPr>
            </a:br>
            <a:r>
              <a:rPr lang="en-US">
                <a:solidFill>
                  <a:srgbClr val="000000"/>
                </a:solidFill>
                <a:highlight>
                  <a:srgbClr val="FFFFFF"/>
                </a:highlight>
              </a:rPr>
              <a:t>-D-E</a:t>
            </a:r>
            <a:br>
              <a:rPr lang="en-US">
                <a:solidFill>
                  <a:srgbClr val="000000"/>
                </a:solidFill>
                <a:highlight>
                  <a:srgbClr val="FFFFFF"/>
                </a:highlight>
              </a:rPr>
            </a:br>
            <a:r>
              <a:rPr lang="en-US">
                <a:solidFill>
                  <a:srgbClr val="000000"/>
                </a:solidFill>
                <a:highlight>
                  <a:srgbClr val="FFFFFF"/>
                </a:highlight>
              </a:rPr>
              <a:t>-F)</a:t>
            </a:r>
          </a:p>
        </p:txBody>
      </p:sp>
      <p:sp>
        <p:nvSpPr>
          <p:cNvPr id="7" name="TextBox 6">
            <a:extLst>
              <a:ext uri="{FF2B5EF4-FFF2-40B4-BE49-F238E27FC236}">
                <a16:creationId xmlns:a16="http://schemas.microsoft.com/office/drawing/2014/main" id="{C196821B-CCBA-442E-AA19-AB722F13F443}"/>
              </a:ext>
            </a:extLst>
          </p:cNvPr>
          <p:cNvSpPr txBox="1"/>
          <p:nvPr/>
        </p:nvSpPr>
        <p:spPr>
          <a:xfrm>
            <a:off x="1286349" y="4029164"/>
            <a:ext cx="986745" cy="369332"/>
          </a:xfrm>
          <a:prstGeom prst="rect">
            <a:avLst/>
          </a:prstGeom>
          <a:noFill/>
        </p:spPr>
        <p:txBody>
          <a:bodyPr wrap="none" rtlCol="0">
            <a:spAutoFit/>
          </a:bodyPr>
          <a:lstStyle/>
          <a:p>
            <a:r>
              <a:rPr lang="en-US"/>
              <a:t>input.txt</a:t>
            </a:r>
          </a:p>
        </p:txBody>
      </p:sp>
      <p:sp>
        <p:nvSpPr>
          <p:cNvPr id="9" name="Arrow: Right 8">
            <a:extLst>
              <a:ext uri="{FF2B5EF4-FFF2-40B4-BE49-F238E27FC236}">
                <a16:creationId xmlns:a16="http://schemas.microsoft.com/office/drawing/2014/main" id="{FB45626F-4A96-44F6-A534-ED8150E23346}"/>
              </a:ext>
            </a:extLst>
          </p:cNvPr>
          <p:cNvSpPr/>
          <p:nvPr/>
        </p:nvSpPr>
        <p:spPr>
          <a:xfrm>
            <a:off x="2743200" y="3130658"/>
            <a:ext cx="1839809" cy="635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8C13652-553F-4C12-B6EC-EDEDC46E03E6}"/>
              </a:ext>
            </a:extLst>
          </p:cNvPr>
          <p:cNvSpPr txBox="1"/>
          <p:nvPr/>
        </p:nvSpPr>
        <p:spPr>
          <a:xfrm>
            <a:off x="3177152" y="2909282"/>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329886406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A4F0-82F0-4D32-988A-0960E93F1667}"/>
              </a:ext>
            </a:extLst>
          </p:cNvPr>
          <p:cNvSpPr>
            <a:spLocks noGrp="1"/>
          </p:cNvSpPr>
          <p:nvPr>
            <p:ph type="title"/>
          </p:nvPr>
        </p:nvSpPr>
        <p:spPr/>
        <p:txBody>
          <a:bodyPr/>
          <a:lstStyle/>
          <a:p>
            <a:r>
              <a:rPr lang="en-US"/>
              <a:t>Actually, not perfect …</a:t>
            </a:r>
          </a:p>
        </p:txBody>
      </p:sp>
      <p:sp>
        <p:nvSpPr>
          <p:cNvPr id="4" name="Footer Placeholder 3">
            <a:extLst>
              <a:ext uri="{FF2B5EF4-FFF2-40B4-BE49-F238E27FC236}">
                <a16:creationId xmlns:a16="http://schemas.microsoft.com/office/drawing/2014/main" id="{ADF0B180-55A2-4D1E-B154-59A2D012DF8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TextBox 2">
            <a:extLst>
              <a:ext uri="{FF2B5EF4-FFF2-40B4-BE49-F238E27FC236}">
                <a16:creationId xmlns:a16="http://schemas.microsoft.com/office/drawing/2014/main" id="{A1927A7D-54B8-4C59-800D-03F2B731F544}"/>
              </a:ext>
            </a:extLst>
          </p:cNvPr>
          <p:cNvSpPr txBox="1"/>
          <p:nvPr/>
        </p:nvSpPr>
        <p:spPr>
          <a:xfrm>
            <a:off x="684130" y="1795195"/>
            <a:ext cx="936475" cy="646331"/>
          </a:xfrm>
          <a:prstGeom prst="rect">
            <a:avLst/>
          </a:prstGeom>
          <a:solidFill>
            <a:srgbClr val="FF0000"/>
          </a:solidFill>
        </p:spPr>
        <p:txBody>
          <a:bodyPr wrap="none" rtlCol="0">
            <a:spAutoFit/>
          </a:bodyPr>
          <a:lstStyle/>
          <a:p>
            <a:r>
              <a:rPr lang="en-US" b="1">
                <a:solidFill>
                  <a:schemeClr val="bg1"/>
                </a:solidFill>
              </a:rPr>
              <a:t>Original</a:t>
            </a:r>
          </a:p>
          <a:p>
            <a:r>
              <a:rPr lang="en-US" b="1">
                <a:solidFill>
                  <a:schemeClr val="bg1"/>
                </a:solidFill>
              </a:rPr>
              <a:t>input</a:t>
            </a:r>
          </a:p>
        </p:txBody>
      </p:sp>
      <p:sp>
        <p:nvSpPr>
          <p:cNvPr id="29" name="TextBox 28">
            <a:extLst>
              <a:ext uri="{FF2B5EF4-FFF2-40B4-BE49-F238E27FC236}">
                <a16:creationId xmlns:a16="http://schemas.microsoft.com/office/drawing/2014/main" id="{7A4A6258-A92B-4E82-8583-37FD1FA927CE}"/>
              </a:ext>
            </a:extLst>
          </p:cNvPr>
          <p:cNvSpPr txBox="1"/>
          <p:nvPr/>
        </p:nvSpPr>
        <p:spPr>
          <a:xfrm>
            <a:off x="2450606" y="4285055"/>
            <a:ext cx="7718217" cy="1569660"/>
          </a:xfrm>
          <a:prstGeom prst="rect">
            <a:avLst/>
          </a:prstGeom>
          <a:solidFill>
            <a:srgbClr val="FFFF00"/>
          </a:solidFill>
        </p:spPr>
        <p:txBody>
          <a:bodyPr wrap="square" rtlCol="0">
            <a:spAutoFit/>
          </a:bodyPr>
          <a:lstStyle/>
          <a:p>
            <a:r>
              <a:rPr lang="en-US" sz="2400"/>
              <a:t>The output from unparsing does not match the input file:</a:t>
            </a:r>
          </a:p>
          <a:p>
            <a:r>
              <a:rPr lang="en-US" sz="2400"/>
              <a:t>C</a:t>
            </a:r>
            <a:r>
              <a:rPr lang="en-US" sz="2400">
                <a:solidFill>
                  <a:schemeClr val="bg1"/>
                </a:solidFill>
                <a:highlight>
                  <a:srgbClr val="000000"/>
                </a:highlight>
              </a:rPr>
              <a:t>CRLF</a:t>
            </a:r>
            <a:r>
              <a:rPr lang="en-US" sz="2400">
                <a:solidFill>
                  <a:schemeClr val="bg1"/>
                </a:solidFill>
              </a:rPr>
              <a:t> </a:t>
            </a:r>
            <a:r>
              <a:rPr lang="en-US" sz="2400">
                <a:sym typeface="Wingdings" panose="05000000000000000000" pitchFamily="2" charset="2"/>
              </a:rPr>
              <a:t> C</a:t>
            </a:r>
            <a:r>
              <a:rPr lang="en-US" sz="2400">
                <a:solidFill>
                  <a:schemeClr val="bg1"/>
                </a:solidFill>
                <a:highlight>
                  <a:srgbClr val="000000"/>
                </a:highlight>
                <a:sym typeface="Wingdings" panose="05000000000000000000" pitchFamily="2" charset="2"/>
              </a:rPr>
              <a:t>LF</a:t>
            </a:r>
          </a:p>
          <a:p>
            <a:r>
              <a:rPr lang="en-US" sz="2400">
                <a:sym typeface="Wingdings" panose="05000000000000000000" pitchFamily="2" charset="2"/>
              </a:rPr>
              <a:t>E</a:t>
            </a:r>
            <a:r>
              <a:rPr lang="en-US" sz="2400">
                <a:solidFill>
                  <a:schemeClr val="bg1"/>
                </a:solidFill>
                <a:highlight>
                  <a:srgbClr val="000000"/>
                </a:highlight>
                <a:sym typeface="Wingdings" panose="05000000000000000000" pitchFamily="2" charset="2"/>
              </a:rPr>
              <a:t>CR</a:t>
            </a:r>
            <a:r>
              <a:rPr lang="en-US" sz="2400">
                <a:sym typeface="Wingdings" panose="05000000000000000000" pitchFamily="2" charset="2"/>
              </a:rPr>
              <a:t>  E</a:t>
            </a:r>
            <a:r>
              <a:rPr lang="en-US" sz="2400">
                <a:solidFill>
                  <a:schemeClr val="bg1"/>
                </a:solidFill>
                <a:highlight>
                  <a:srgbClr val="000000"/>
                </a:highlight>
                <a:sym typeface="Wingdings" panose="05000000000000000000" pitchFamily="2" charset="2"/>
              </a:rPr>
              <a:t>LF</a:t>
            </a:r>
          </a:p>
          <a:p>
            <a:r>
              <a:rPr lang="en-US" sz="2400">
                <a:sym typeface="Wingdings" panose="05000000000000000000" pitchFamily="2" charset="2"/>
              </a:rPr>
              <a:t>What happened? Why did the newline characters change?</a:t>
            </a:r>
            <a:endParaRPr lang="en-US" sz="2400"/>
          </a:p>
        </p:txBody>
      </p:sp>
      <p:sp>
        <p:nvSpPr>
          <p:cNvPr id="35" name="Arrow: Right 34">
            <a:extLst>
              <a:ext uri="{FF2B5EF4-FFF2-40B4-BE49-F238E27FC236}">
                <a16:creationId xmlns:a16="http://schemas.microsoft.com/office/drawing/2014/main" id="{C241BB02-158C-4D15-AEEE-5AEA22014AF9}"/>
              </a:ext>
            </a:extLst>
          </p:cNvPr>
          <p:cNvSpPr/>
          <p:nvPr/>
        </p:nvSpPr>
        <p:spPr>
          <a:xfrm>
            <a:off x="4384924" y="2050273"/>
            <a:ext cx="1008486" cy="460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4A24219-C501-49FE-93A6-6B2BE938DEEA}"/>
              </a:ext>
            </a:extLst>
          </p:cNvPr>
          <p:cNvSpPr txBox="1"/>
          <p:nvPr/>
        </p:nvSpPr>
        <p:spPr>
          <a:xfrm>
            <a:off x="4472229" y="1789604"/>
            <a:ext cx="698461" cy="369332"/>
          </a:xfrm>
          <a:prstGeom prst="rect">
            <a:avLst/>
          </a:prstGeom>
          <a:noFill/>
        </p:spPr>
        <p:txBody>
          <a:bodyPr wrap="none" rtlCol="0">
            <a:spAutoFit/>
          </a:bodyPr>
          <a:lstStyle/>
          <a:p>
            <a:r>
              <a:rPr lang="en-US" i="1"/>
              <a:t>parse</a:t>
            </a:r>
          </a:p>
        </p:txBody>
      </p:sp>
      <p:sp>
        <p:nvSpPr>
          <p:cNvPr id="37" name="Arrow: Right 36">
            <a:extLst>
              <a:ext uri="{FF2B5EF4-FFF2-40B4-BE49-F238E27FC236}">
                <a16:creationId xmlns:a16="http://schemas.microsoft.com/office/drawing/2014/main" id="{01C102CF-A166-444C-A9F7-E12E30CAB9C3}"/>
              </a:ext>
            </a:extLst>
          </p:cNvPr>
          <p:cNvSpPr/>
          <p:nvPr/>
        </p:nvSpPr>
        <p:spPr>
          <a:xfrm>
            <a:off x="5490468" y="2055261"/>
            <a:ext cx="1308123" cy="460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A0D502C-26F1-40C2-A47B-9278B64560E1}"/>
              </a:ext>
            </a:extLst>
          </p:cNvPr>
          <p:cNvSpPr txBox="1"/>
          <p:nvPr/>
        </p:nvSpPr>
        <p:spPr>
          <a:xfrm>
            <a:off x="5577774" y="1789604"/>
            <a:ext cx="1096252" cy="369332"/>
          </a:xfrm>
          <a:prstGeom prst="rect">
            <a:avLst/>
          </a:prstGeom>
          <a:noFill/>
        </p:spPr>
        <p:txBody>
          <a:bodyPr wrap="square" rtlCol="0">
            <a:spAutoFit/>
          </a:bodyPr>
          <a:lstStyle/>
          <a:p>
            <a:r>
              <a:rPr lang="en-US" i="1"/>
              <a:t>unparse</a:t>
            </a:r>
          </a:p>
        </p:txBody>
      </p:sp>
      <p:sp>
        <p:nvSpPr>
          <p:cNvPr id="39" name="TextBox 38">
            <a:extLst>
              <a:ext uri="{FF2B5EF4-FFF2-40B4-BE49-F238E27FC236}">
                <a16:creationId xmlns:a16="http://schemas.microsoft.com/office/drawing/2014/main" id="{9A243882-9C9E-4739-83C4-333790A6B993}"/>
              </a:ext>
            </a:extLst>
          </p:cNvPr>
          <p:cNvSpPr txBox="1"/>
          <p:nvPr/>
        </p:nvSpPr>
        <p:spPr>
          <a:xfrm>
            <a:off x="9715248" y="1789604"/>
            <a:ext cx="1127616" cy="646331"/>
          </a:xfrm>
          <a:prstGeom prst="rect">
            <a:avLst/>
          </a:prstGeom>
          <a:solidFill>
            <a:srgbClr val="FF0000"/>
          </a:solidFill>
        </p:spPr>
        <p:txBody>
          <a:bodyPr wrap="none" rtlCol="0">
            <a:spAutoFit/>
          </a:bodyPr>
          <a:lstStyle/>
          <a:p>
            <a:r>
              <a:rPr lang="en-US" b="1">
                <a:solidFill>
                  <a:schemeClr val="bg1"/>
                </a:solidFill>
              </a:rPr>
              <a:t>After </a:t>
            </a:r>
          </a:p>
          <a:p>
            <a:r>
              <a:rPr lang="en-US" b="1">
                <a:solidFill>
                  <a:schemeClr val="bg1"/>
                </a:solidFill>
              </a:rPr>
              <a:t>unparsing</a:t>
            </a:r>
          </a:p>
        </p:txBody>
      </p:sp>
      <p:grpSp>
        <p:nvGrpSpPr>
          <p:cNvPr id="5" name="Group 4">
            <a:extLst>
              <a:ext uri="{FF2B5EF4-FFF2-40B4-BE49-F238E27FC236}">
                <a16:creationId xmlns:a16="http://schemas.microsoft.com/office/drawing/2014/main" id="{E3BA2691-65A1-4CCD-87B9-AE21B62AC875}"/>
              </a:ext>
            </a:extLst>
          </p:cNvPr>
          <p:cNvGrpSpPr/>
          <p:nvPr/>
        </p:nvGrpSpPr>
        <p:grpSpPr>
          <a:xfrm>
            <a:off x="1707910" y="1510628"/>
            <a:ext cx="2735036" cy="1911894"/>
            <a:chOff x="8659610" y="3758272"/>
            <a:chExt cx="2735036" cy="1911894"/>
          </a:xfrm>
        </p:grpSpPr>
        <p:pic>
          <p:nvPicPr>
            <p:cNvPr id="14" name="Picture 13">
              <a:extLst>
                <a:ext uri="{FF2B5EF4-FFF2-40B4-BE49-F238E27FC236}">
                  <a16:creationId xmlns:a16="http://schemas.microsoft.com/office/drawing/2014/main" id="{06769F4D-91AC-4CA1-8F96-B81BEF60AE0B}"/>
                </a:ext>
              </a:extLst>
            </p:cNvPr>
            <p:cNvPicPr>
              <a:picLocks noChangeAspect="1"/>
            </p:cNvPicPr>
            <p:nvPr/>
          </p:nvPicPr>
          <p:blipFill rotWithShape="1">
            <a:blip r:embed="rId2"/>
            <a:srcRect l="6356" t="14289" r="79280" b="66809"/>
            <a:stretch/>
          </p:blipFill>
          <p:spPr>
            <a:xfrm>
              <a:off x="8659610" y="3758272"/>
              <a:ext cx="2735036" cy="1911894"/>
            </a:xfrm>
            <a:prstGeom prst="rect">
              <a:avLst/>
            </a:prstGeom>
          </p:spPr>
        </p:pic>
        <p:sp>
          <p:nvSpPr>
            <p:cNvPr id="15" name="Rectangle 14">
              <a:extLst>
                <a:ext uri="{FF2B5EF4-FFF2-40B4-BE49-F238E27FC236}">
                  <a16:creationId xmlns:a16="http://schemas.microsoft.com/office/drawing/2014/main" id="{7F5682C5-0B9A-46A2-B2D2-CA7893FB8BC8}"/>
                </a:ext>
              </a:extLst>
            </p:cNvPr>
            <p:cNvSpPr/>
            <p:nvPr/>
          </p:nvSpPr>
          <p:spPr>
            <a:xfrm>
              <a:off x="9402306" y="5191932"/>
              <a:ext cx="1121043" cy="478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088347C-7A2B-4561-8C05-1FB7EA81EE12}"/>
              </a:ext>
            </a:extLst>
          </p:cNvPr>
          <p:cNvGrpSpPr/>
          <p:nvPr/>
        </p:nvGrpSpPr>
        <p:grpSpPr>
          <a:xfrm>
            <a:off x="6982955" y="1367027"/>
            <a:ext cx="2732293" cy="1860204"/>
            <a:chOff x="8660981" y="4422066"/>
            <a:chExt cx="2732293" cy="1860204"/>
          </a:xfrm>
        </p:grpSpPr>
        <p:pic>
          <p:nvPicPr>
            <p:cNvPr id="6" name="Picture 5">
              <a:extLst>
                <a:ext uri="{FF2B5EF4-FFF2-40B4-BE49-F238E27FC236}">
                  <a16:creationId xmlns:a16="http://schemas.microsoft.com/office/drawing/2014/main" id="{63647ACC-F876-4303-9B49-6AAB0615B557}"/>
                </a:ext>
              </a:extLst>
            </p:cNvPr>
            <p:cNvPicPr>
              <a:picLocks noChangeAspect="1"/>
            </p:cNvPicPr>
            <p:nvPr/>
          </p:nvPicPr>
          <p:blipFill rotWithShape="1">
            <a:blip r:embed="rId3"/>
            <a:srcRect l="6213" t="14289" r="79412" b="67288"/>
            <a:stretch/>
          </p:blipFill>
          <p:spPr>
            <a:xfrm>
              <a:off x="8660981" y="4422066"/>
              <a:ext cx="2732293" cy="1860204"/>
            </a:xfrm>
            <a:prstGeom prst="rect">
              <a:avLst/>
            </a:prstGeom>
          </p:spPr>
        </p:pic>
        <p:sp>
          <p:nvSpPr>
            <p:cNvPr id="7" name="Rectangle 6">
              <a:extLst>
                <a:ext uri="{FF2B5EF4-FFF2-40B4-BE49-F238E27FC236}">
                  <a16:creationId xmlns:a16="http://schemas.microsoft.com/office/drawing/2014/main" id="{5D1FE96C-23AD-4F32-99B1-929024411CC4}"/>
                </a:ext>
              </a:extLst>
            </p:cNvPr>
            <p:cNvSpPr/>
            <p:nvPr/>
          </p:nvSpPr>
          <p:spPr>
            <a:xfrm>
              <a:off x="9345478" y="5780868"/>
              <a:ext cx="1239864" cy="501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540651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90B1-084E-41BB-9346-92E8737E3E11}"/>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Times New Roman" panose="02020603050405020304" pitchFamily="18" charset="0"/>
              </a:rPr>
              <a:t>XML rule: all newlines are normalized to LF</a:t>
            </a:r>
            <a:endParaRPr lang="en-US"/>
          </a:p>
        </p:txBody>
      </p:sp>
      <p:sp>
        <p:nvSpPr>
          <p:cNvPr id="3" name="Content Placeholder 2">
            <a:extLst>
              <a:ext uri="{FF2B5EF4-FFF2-40B4-BE49-F238E27FC236}">
                <a16:creationId xmlns:a16="http://schemas.microsoft.com/office/drawing/2014/main" id="{09BF9AD8-B0D2-4FF0-BF62-0E52CE493D60}"/>
              </a:ext>
            </a:extLst>
          </p:cNvPr>
          <p:cNvSpPr>
            <a:spLocks noGrp="1"/>
          </p:cNvSpPr>
          <p:nvPr>
            <p:ph idx="1"/>
          </p:nvPr>
        </p:nvSpPr>
        <p:spPr>
          <a:xfrm>
            <a:off x="616449" y="1371601"/>
            <a:ext cx="11236720" cy="2409985"/>
          </a:xfrm>
        </p:spPr>
        <p:txBody>
          <a:bodyPr/>
          <a:lstStyle/>
          <a:p>
            <a:pPr>
              <a:lnSpc>
                <a:spcPts val="3000"/>
              </a:lnSpc>
              <a:spcAft>
                <a:spcPts val="1200"/>
              </a:spcAft>
            </a:pPr>
            <a:r>
              <a:rPr lang="en-US"/>
              <a:t>When a DFDL processor outputs XML, it is required to convert all CRLF's to LF’s, </a:t>
            </a:r>
            <a:r>
              <a:rPr lang="en-US" dirty="0"/>
              <a:t>and any </a:t>
            </a:r>
            <a:r>
              <a:rPr lang="en-US"/>
              <a:t>lone CR’s must be converted to LF’s. </a:t>
            </a:r>
          </a:p>
          <a:p>
            <a:pPr>
              <a:lnSpc>
                <a:spcPts val="3000"/>
              </a:lnSpc>
            </a:pPr>
            <a:r>
              <a:rPr lang="en-US"/>
              <a:t>So, </a:t>
            </a:r>
            <a:r>
              <a:rPr lang="en-US" dirty="0"/>
              <a:t>if </a:t>
            </a:r>
            <a:r>
              <a:rPr lang="en-US"/>
              <a:t>your input data contains </a:t>
            </a:r>
            <a:r>
              <a:rPr lang="en-US" dirty="0"/>
              <a:t>a CR, it's going to get lost.</a:t>
            </a:r>
            <a:endParaRPr lang="en-US"/>
          </a:p>
        </p:txBody>
      </p:sp>
      <p:sp>
        <p:nvSpPr>
          <p:cNvPr id="4" name="Footer Placeholder 3">
            <a:extLst>
              <a:ext uri="{FF2B5EF4-FFF2-40B4-BE49-F238E27FC236}">
                <a16:creationId xmlns:a16="http://schemas.microsoft.com/office/drawing/2014/main" id="{C9C5EA7F-0666-4D1C-B613-0DAF1149EAF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A2D1963-DCD0-4035-8A81-A2941A4DDB3F}"/>
              </a:ext>
            </a:extLst>
          </p:cNvPr>
          <p:cNvSpPr/>
          <p:nvPr/>
        </p:nvSpPr>
        <p:spPr>
          <a:xfrm>
            <a:off x="1504944" y="3025387"/>
            <a:ext cx="7707824" cy="830997"/>
          </a:xfrm>
          <a:prstGeom prst="rect">
            <a:avLst/>
          </a:prstGeom>
          <a:solidFill>
            <a:srgbClr val="FF0000"/>
          </a:solidFill>
        </p:spPr>
        <p:txBody>
          <a:bodyPr wrap="square">
            <a:spAutoFit/>
          </a:bodyPr>
          <a:lstStyle/>
          <a:p>
            <a:r>
              <a:rPr lang="en-US" sz="2400" b="1">
                <a:solidFill>
                  <a:schemeClr val="bg1"/>
                </a:solidFill>
              </a:rPr>
              <a:t>But, but, but … I need the output of unparsing to exactly match the original input. What to do?</a:t>
            </a:r>
          </a:p>
        </p:txBody>
      </p:sp>
    </p:spTree>
    <p:extLst>
      <p:ext uri="{BB962C8B-B14F-4D97-AF65-F5344CB8AC3E}">
        <p14:creationId xmlns:p14="http://schemas.microsoft.com/office/powerpoint/2010/main" val="563722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0F85-AD73-4D6C-B75E-36F120369E1A}"/>
              </a:ext>
            </a:extLst>
          </p:cNvPr>
          <p:cNvSpPr>
            <a:spLocks noGrp="1"/>
          </p:cNvSpPr>
          <p:nvPr>
            <p:ph type="title"/>
          </p:nvPr>
        </p:nvSpPr>
        <p:spPr/>
        <p:txBody>
          <a:bodyPr/>
          <a:lstStyle/>
          <a:p>
            <a:r>
              <a:rPr lang="en-US"/>
              <a:t>Important!</a:t>
            </a:r>
          </a:p>
        </p:txBody>
      </p:sp>
      <p:sp>
        <p:nvSpPr>
          <p:cNvPr id="4" name="Footer Placeholder 3">
            <a:extLst>
              <a:ext uri="{FF2B5EF4-FFF2-40B4-BE49-F238E27FC236}">
                <a16:creationId xmlns:a16="http://schemas.microsoft.com/office/drawing/2014/main" id="{139A2F84-1E7E-491A-839C-CD37E85FAEA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9E6414A4-8014-4912-BD56-ABC4AFA1581D}"/>
              </a:ext>
            </a:extLst>
          </p:cNvPr>
          <p:cNvSpPr/>
          <p:nvPr/>
        </p:nvSpPr>
        <p:spPr>
          <a:xfrm>
            <a:off x="2577356" y="2192283"/>
            <a:ext cx="6367139" cy="1569660"/>
          </a:xfrm>
          <a:prstGeom prst="rect">
            <a:avLst/>
          </a:prstGeom>
          <a:solidFill>
            <a:srgbClr val="FFFF00"/>
          </a:solidFill>
        </p:spPr>
        <p:txBody>
          <a:bodyPr wrap="square">
            <a:spAutoFit/>
          </a:bodyPr>
          <a:lstStyle/>
          <a:p>
            <a:r>
              <a:rPr lang="en-US" sz="2400"/>
              <a:t>Newlines in data are converted to LF’s.</a:t>
            </a:r>
          </a:p>
          <a:p>
            <a:r>
              <a:rPr lang="en-US" sz="2400"/>
              <a:t>Newlines in syntax (e.g., a newline specified in dfdl:initiator or dfdl:terminator or dfdl:separator) are </a:t>
            </a:r>
            <a:r>
              <a:rPr lang="en-US" sz="2400" u="sng"/>
              <a:t>not</a:t>
            </a:r>
            <a:r>
              <a:rPr lang="en-US" sz="2400"/>
              <a:t> converted to LF’s.</a:t>
            </a:r>
          </a:p>
        </p:txBody>
      </p:sp>
    </p:spTree>
    <p:extLst>
      <p:ext uri="{BB962C8B-B14F-4D97-AF65-F5344CB8AC3E}">
        <p14:creationId xmlns:p14="http://schemas.microsoft.com/office/powerpoint/2010/main" val="7893052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FE75-FA83-4073-8163-CF26EBD0126B}"/>
              </a:ext>
            </a:extLst>
          </p:cNvPr>
          <p:cNvSpPr>
            <a:spLocks noGrp="1"/>
          </p:cNvSpPr>
          <p:nvPr>
            <p:ph type="title"/>
          </p:nvPr>
        </p:nvSpPr>
        <p:spPr/>
        <p:txBody>
          <a:bodyPr/>
          <a:lstStyle/>
          <a:p>
            <a:r>
              <a:rPr lang="en-US"/>
              <a:t>Solution: model the carriage return (CR) as syntax</a:t>
            </a:r>
          </a:p>
        </p:txBody>
      </p:sp>
      <p:sp>
        <p:nvSpPr>
          <p:cNvPr id="4" name="Footer Placeholder 3">
            <a:extLst>
              <a:ext uri="{FF2B5EF4-FFF2-40B4-BE49-F238E27FC236}">
                <a16:creationId xmlns:a16="http://schemas.microsoft.com/office/drawing/2014/main" id="{26C9C2C4-E0CB-488F-A0BD-628441EFBFD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C89B044E-98AD-4394-9114-8775325E8579}"/>
              </a:ext>
            </a:extLst>
          </p:cNvPr>
          <p:cNvSpPr/>
          <p:nvPr/>
        </p:nvSpPr>
        <p:spPr>
          <a:xfrm>
            <a:off x="1002222" y="1443841"/>
            <a:ext cx="8389749" cy="397031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"prolog"</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"%NL;"</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"payload"</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00"/>
                </a:highlight>
              </a:rPr>
              <a:t>&lt;xs:element</a:t>
            </a:r>
            <a:r>
              <a:rPr lang="en-US">
                <a:solidFill>
                  <a:srgbClr val="F5844C"/>
                </a:solidFill>
                <a:highlight>
                  <a:srgbClr val="FFFF00"/>
                </a:highlight>
              </a:rPr>
              <a:t> name</a:t>
            </a:r>
            <a:r>
              <a:rPr lang="en-US">
                <a:solidFill>
                  <a:srgbClr val="FF8040"/>
                </a:solidFill>
                <a:highlight>
                  <a:srgbClr val="FFFF00"/>
                </a:highlight>
              </a:rPr>
              <a:t>=</a:t>
            </a:r>
            <a:r>
              <a:rPr lang="en-US">
                <a:solidFill>
                  <a:srgbClr val="993300"/>
                </a:solidFill>
                <a:highlight>
                  <a:srgbClr val="FFFF00"/>
                </a:highlight>
              </a:rPr>
              <a:t>"field"</a:t>
            </a:r>
            <a:r>
              <a:rPr lang="en-US">
                <a:solidFill>
                  <a:srgbClr val="F5844C"/>
                </a:solidFill>
                <a:highlight>
                  <a:srgbClr val="FFFF00"/>
                </a:highlight>
              </a:rPr>
              <a:t> type</a:t>
            </a:r>
            <a:r>
              <a:rPr lang="en-US">
                <a:solidFill>
                  <a:srgbClr val="FF8040"/>
                </a:solidFill>
                <a:highlight>
                  <a:srgbClr val="FFFF00"/>
                </a:highlight>
              </a:rPr>
              <a:t>=</a:t>
            </a:r>
            <a:r>
              <a:rPr lang="en-US">
                <a:solidFill>
                  <a:srgbClr val="993300"/>
                </a:solidFill>
                <a:highlight>
                  <a:srgbClr val="FFFF00"/>
                </a:highlight>
              </a:rPr>
              <a:t>"xs:string"</a:t>
            </a:r>
            <a:r>
              <a:rPr lang="en-US">
                <a:solidFill>
                  <a:srgbClr val="F5844C"/>
                </a:solidFill>
                <a:highlight>
                  <a:srgbClr val="FFFF00"/>
                </a:highlight>
              </a:rPr>
              <a:t> maxOccurs</a:t>
            </a:r>
            <a:r>
              <a:rPr lang="en-US">
                <a:solidFill>
                  <a:srgbClr val="FF8040"/>
                </a:solidFill>
                <a:highlight>
                  <a:srgbClr val="FFFF00"/>
                </a:highlight>
              </a:rPr>
              <a:t>=</a:t>
            </a:r>
            <a:r>
              <a:rPr lang="en-US">
                <a:solidFill>
                  <a:srgbClr val="993300"/>
                </a:solidFill>
                <a:highlight>
                  <a:srgbClr val="FFFF00"/>
                </a:highlight>
              </a:rPr>
              <a:t>"unbounded"</a:t>
            </a:r>
            <a:r>
              <a:rPr lang="en-US">
                <a:solidFill>
                  <a:srgbClr val="F5844C"/>
                </a:solidFill>
                <a:highlight>
                  <a:srgbClr val="FFFF00"/>
                </a:highlight>
              </a:rPr>
              <a:t> </a:t>
            </a:r>
            <a:r>
              <a:rPr lang="en-US">
                <a:solidFill>
                  <a:srgbClr val="000096"/>
                </a:solidFill>
                <a:highlight>
                  <a:srgbClr val="FFFF00"/>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8" name="Rectangle 7">
            <a:extLst>
              <a:ext uri="{FF2B5EF4-FFF2-40B4-BE49-F238E27FC236}">
                <a16:creationId xmlns:a16="http://schemas.microsoft.com/office/drawing/2014/main" id="{B34C61E2-F3E0-4497-9DF4-5AFE647ACE05}"/>
              </a:ext>
            </a:extLst>
          </p:cNvPr>
          <p:cNvSpPr/>
          <p:nvPr/>
        </p:nvSpPr>
        <p:spPr>
          <a:xfrm>
            <a:off x="3631775" y="4398496"/>
            <a:ext cx="8265763" cy="2031325"/>
          </a:xfrm>
          <a:prstGeom prst="rect">
            <a:avLst/>
          </a:prstGeom>
          <a:solidFill>
            <a:schemeClr val="bg1"/>
          </a:solidFill>
          <a:ln w="28575">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"%CR;"</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"field-part"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cxnSp>
        <p:nvCxnSpPr>
          <p:cNvPr id="10" name="Straight Arrow Connector 9">
            <a:extLst>
              <a:ext uri="{FF2B5EF4-FFF2-40B4-BE49-F238E27FC236}">
                <a16:creationId xmlns:a16="http://schemas.microsoft.com/office/drawing/2014/main" id="{F44172AA-77BD-4363-818F-119B0A3D1AB2}"/>
              </a:ext>
            </a:extLst>
          </p:cNvPr>
          <p:cNvCxnSpPr/>
          <p:nvPr/>
        </p:nvCxnSpPr>
        <p:spPr>
          <a:xfrm>
            <a:off x="4277532" y="3719593"/>
            <a:ext cx="278970" cy="6789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9BE189-6467-4101-A72F-A069BEA99827}"/>
              </a:ext>
            </a:extLst>
          </p:cNvPr>
          <p:cNvSpPr txBox="1"/>
          <p:nvPr/>
        </p:nvSpPr>
        <p:spPr>
          <a:xfrm>
            <a:off x="4451178" y="3798430"/>
            <a:ext cx="4472186" cy="369332"/>
          </a:xfrm>
          <a:prstGeom prst="rect">
            <a:avLst/>
          </a:prstGeom>
          <a:noFill/>
        </p:spPr>
        <p:txBody>
          <a:bodyPr wrap="none" rtlCol="0">
            <a:spAutoFit/>
          </a:bodyPr>
          <a:lstStyle/>
          <a:p>
            <a:r>
              <a:rPr lang="en-US" i="1"/>
              <a:t>replace the field element declaration with this</a:t>
            </a:r>
          </a:p>
        </p:txBody>
      </p:sp>
      <p:sp>
        <p:nvSpPr>
          <p:cNvPr id="9" name="TextBox 8">
            <a:extLst>
              <a:ext uri="{FF2B5EF4-FFF2-40B4-BE49-F238E27FC236}">
                <a16:creationId xmlns:a16="http://schemas.microsoft.com/office/drawing/2014/main" id="{0FFD038B-01DE-45F2-B56A-0124B83226F5}"/>
              </a:ext>
            </a:extLst>
          </p:cNvPr>
          <p:cNvSpPr txBox="1"/>
          <p:nvPr/>
        </p:nvSpPr>
        <p:spPr>
          <a:xfrm>
            <a:off x="3834621" y="6429821"/>
            <a:ext cx="5723875" cy="369332"/>
          </a:xfrm>
          <a:prstGeom prst="rect">
            <a:avLst/>
          </a:prstGeom>
          <a:noFill/>
        </p:spPr>
        <p:txBody>
          <a:bodyPr wrap="none" rtlCol="0">
            <a:spAutoFit/>
          </a:bodyPr>
          <a:lstStyle/>
          <a:p>
            <a:r>
              <a:rPr lang="en-US"/>
              <a:t>See examples/preserve-in-round-tripping/input-v2.dfdl.xsd</a:t>
            </a:r>
          </a:p>
        </p:txBody>
      </p:sp>
    </p:spTree>
    <p:extLst>
      <p:ext uri="{BB962C8B-B14F-4D97-AF65-F5344CB8AC3E}">
        <p14:creationId xmlns:p14="http://schemas.microsoft.com/office/powerpoint/2010/main" val="161376995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231003C-C737-4192-80D4-CC6773DF756A}"/>
              </a:ext>
            </a:extLst>
          </p:cNvPr>
          <p:cNvGrpSpPr/>
          <p:nvPr/>
        </p:nvGrpSpPr>
        <p:grpSpPr>
          <a:xfrm>
            <a:off x="1460108" y="1669168"/>
            <a:ext cx="2735036" cy="1911894"/>
            <a:chOff x="8659610" y="3758272"/>
            <a:chExt cx="2735036" cy="1911894"/>
          </a:xfrm>
        </p:grpSpPr>
        <p:pic>
          <p:nvPicPr>
            <p:cNvPr id="16" name="Picture 15">
              <a:extLst>
                <a:ext uri="{FF2B5EF4-FFF2-40B4-BE49-F238E27FC236}">
                  <a16:creationId xmlns:a16="http://schemas.microsoft.com/office/drawing/2014/main" id="{C54559D0-BFAB-4670-886F-B3A68D9BD1B7}"/>
                </a:ext>
              </a:extLst>
            </p:cNvPr>
            <p:cNvPicPr>
              <a:picLocks noChangeAspect="1"/>
            </p:cNvPicPr>
            <p:nvPr/>
          </p:nvPicPr>
          <p:blipFill rotWithShape="1">
            <a:blip r:embed="rId2"/>
            <a:srcRect l="6356" t="14289" r="79280" b="66809"/>
            <a:stretch/>
          </p:blipFill>
          <p:spPr>
            <a:xfrm>
              <a:off x="8659610" y="3758272"/>
              <a:ext cx="2735036" cy="1911894"/>
            </a:xfrm>
            <a:prstGeom prst="rect">
              <a:avLst/>
            </a:prstGeom>
          </p:spPr>
        </p:pic>
        <p:sp>
          <p:nvSpPr>
            <p:cNvPr id="17" name="Rectangle 16">
              <a:extLst>
                <a:ext uri="{FF2B5EF4-FFF2-40B4-BE49-F238E27FC236}">
                  <a16:creationId xmlns:a16="http://schemas.microsoft.com/office/drawing/2014/main" id="{0FFA10DF-7A92-4988-9EE5-86BB55F509EB}"/>
                </a:ext>
              </a:extLst>
            </p:cNvPr>
            <p:cNvSpPr/>
            <p:nvPr/>
          </p:nvSpPr>
          <p:spPr>
            <a:xfrm>
              <a:off x="9402306" y="5191932"/>
              <a:ext cx="1121043" cy="478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523D6EEE-CD1A-45F4-8298-CC3691EEB86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8496071A-73E8-462C-90CF-A93BD07EE2F1}"/>
              </a:ext>
            </a:extLst>
          </p:cNvPr>
          <p:cNvSpPr txBox="1"/>
          <p:nvPr/>
        </p:nvSpPr>
        <p:spPr>
          <a:xfrm>
            <a:off x="5910021" y="1785757"/>
            <a:ext cx="2944677" cy="1200329"/>
          </a:xfrm>
          <a:prstGeom prst="rect">
            <a:avLst/>
          </a:prstGeom>
          <a:noFill/>
          <a:ln>
            <a:solidFill>
              <a:schemeClr val="tx1"/>
            </a:solidFill>
          </a:ln>
        </p:spPr>
        <p:txBody>
          <a:bodyPr wrap="square" rtlCol="0">
            <a:spAutoFit/>
          </a:bodyPr>
          <a:lstStyle/>
          <a:p>
            <a:r>
              <a:rPr lang="en-US"/>
              <a:t>&lt;field&gt;</a:t>
            </a:r>
          </a:p>
          <a:p>
            <a:r>
              <a:rPr lang="en-US"/>
              <a:t>    &lt;field-part&gt;C&lt;/field-part&gt;</a:t>
            </a:r>
          </a:p>
          <a:p>
            <a:r>
              <a:rPr lang="en-US"/>
              <a:t>    &lt;field-part&gt;</a:t>
            </a:r>
            <a:r>
              <a:rPr lang="en-US">
                <a:solidFill>
                  <a:schemeClr val="bg1"/>
                </a:solidFill>
                <a:highlight>
                  <a:srgbClr val="000000"/>
                </a:highlight>
              </a:rPr>
              <a:t>LF</a:t>
            </a:r>
            <a:r>
              <a:rPr lang="en-US"/>
              <a:t>&lt;/field-part&gt;</a:t>
            </a:r>
          </a:p>
          <a:p>
            <a:r>
              <a:rPr lang="en-US"/>
              <a:t>&lt;/field&gt;</a:t>
            </a:r>
          </a:p>
        </p:txBody>
      </p:sp>
      <p:sp>
        <p:nvSpPr>
          <p:cNvPr id="2" name="TextBox 1">
            <a:extLst>
              <a:ext uri="{FF2B5EF4-FFF2-40B4-BE49-F238E27FC236}">
                <a16:creationId xmlns:a16="http://schemas.microsoft.com/office/drawing/2014/main" id="{4AE2916D-A833-47B3-9870-1A9D591BA2DC}"/>
              </a:ext>
            </a:extLst>
          </p:cNvPr>
          <p:cNvSpPr txBox="1"/>
          <p:nvPr/>
        </p:nvSpPr>
        <p:spPr>
          <a:xfrm>
            <a:off x="537983" y="540077"/>
            <a:ext cx="4770921" cy="461665"/>
          </a:xfrm>
          <a:prstGeom prst="rect">
            <a:avLst/>
          </a:prstGeom>
          <a:solidFill>
            <a:srgbClr val="FFFF00"/>
          </a:solidFill>
        </p:spPr>
        <p:txBody>
          <a:bodyPr wrap="none" rtlCol="0">
            <a:spAutoFit/>
          </a:bodyPr>
          <a:lstStyle/>
          <a:p>
            <a:r>
              <a:rPr lang="en-US" sz="2400"/>
              <a:t>Let’s focus on two fields in the input:</a:t>
            </a:r>
          </a:p>
        </p:txBody>
      </p:sp>
      <p:sp>
        <p:nvSpPr>
          <p:cNvPr id="3" name="Rectangle 2">
            <a:extLst>
              <a:ext uri="{FF2B5EF4-FFF2-40B4-BE49-F238E27FC236}">
                <a16:creationId xmlns:a16="http://schemas.microsoft.com/office/drawing/2014/main" id="{6B57CE55-1C79-4248-BA31-51B2FEBA2557}"/>
              </a:ext>
            </a:extLst>
          </p:cNvPr>
          <p:cNvSpPr/>
          <p:nvPr/>
        </p:nvSpPr>
        <p:spPr>
          <a:xfrm>
            <a:off x="2712205" y="2207691"/>
            <a:ext cx="1339287" cy="356462"/>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6E315B9-77AC-4D98-91FF-C295FC3D6672}"/>
              </a:ext>
            </a:extLst>
          </p:cNvPr>
          <p:cNvCxnSpPr>
            <a:stCxn id="3" idx="3"/>
            <a:endCxn id="14" idx="1"/>
          </p:cNvCxnSpPr>
          <p:nvPr/>
        </p:nvCxnSpPr>
        <p:spPr>
          <a:xfrm>
            <a:off x="4051492" y="2385922"/>
            <a:ext cx="18585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3F7496E-0BCA-47D1-84B5-5915191F9F8D}"/>
              </a:ext>
            </a:extLst>
          </p:cNvPr>
          <p:cNvSpPr txBox="1"/>
          <p:nvPr/>
        </p:nvSpPr>
        <p:spPr>
          <a:xfrm>
            <a:off x="4543932" y="2016589"/>
            <a:ext cx="698461" cy="369332"/>
          </a:xfrm>
          <a:prstGeom prst="rect">
            <a:avLst/>
          </a:prstGeom>
          <a:noFill/>
        </p:spPr>
        <p:txBody>
          <a:bodyPr wrap="none" rtlCol="0">
            <a:spAutoFit/>
          </a:bodyPr>
          <a:lstStyle/>
          <a:p>
            <a:r>
              <a:rPr lang="en-US" i="1"/>
              <a:t>parse</a:t>
            </a:r>
          </a:p>
        </p:txBody>
      </p:sp>
      <p:sp>
        <p:nvSpPr>
          <p:cNvPr id="21" name="TextBox 20">
            <a:extLst>
              <a:ext uri="{FF2B5EF4-FFF2-40B4-BE49-F238E27FC236}">
                <a16:creationId xmlns:a16="http://schemas.microsoft.com/office/drawing/2014/main" id="{336CFA66-F888-4E3B-94A3-B272E255044A}"/>
              </a:ext>
            </a:extLst>
          </p:cNvPr>
          <p:cNvSpPr txBox="1"/>
          <p:nvPr/>
        </p:nvSpPr>
        <p:spPr>
          <a:xfrm>
            <a:off x="5910021" y="3161685"/>
            <a:ext cx="2944677" cy="1200329"/>
          </a:xfrm>
          <a:prstGeom prst="rect">
            <a:avLst/>
          </a:prstGeom>
          <a:noFill/>
          <a:ln>
            <a:solidFill>
              <a:schemeClr val="tx1"/>
            </a:solidFill>
          </a:ln>
        </p:spPr>
        <p:txBody>
          <a:bodyPr wrap="square" rtlCol="0">
            <a:spAutoFit/>
          </a:bodyPr>
          <a:lstStyle/>
          <a:p>
            <a:r>
              <a:rPr lang="en-US"/>
              <a:t>&lt;field&gt;</a:t>
            </a:r>
          </a:p>
          <a:p>
            <a:r>
              <a:rPr lang="en-US"/>
              <a:t>    &lt;field-part&gt;E&lt;/field-part&gt;</a:t>
            </a:r>
          </a:p>
          <a:p>
            <a:r>
              <a:rPr lang="en-US"/>
              <a:t>    &lt;field-part&gt;&lt;/field-part&gt;</a:t>
            </a:r>
          </a:p>
          <a:p>
            <a:r>
              <a:rPr lang="en-US"/>
              <a:t>&lt;/field&gt;</a:t>
            </a:r>
          </a:p>
        </p:txBody>
      </p:sp>
      <p:sp>
        <p:nvSpPr>
          <p:cNvPr id="22" name="Rectangle 21">
            <a:extLst>
              <a:ext uri="{FF2B5EF4-FFF2-40B4-BE49-F238E27FC236}">
                <a16:creationId xmlns:a16="http://schemas.microsoft.com/office/drawing/2014/main" id="{717AA95D-5BB8-43C5-82E4-CC4E712F2693}"/>
              </a:ext>
            </a:extLst>
          </p:cNvPr>
          <p:cNvSpPr/>
          <p:nvPr/>
        </p:nvSpPr>
        <p:spPr>
          <a:xfrm>
            <a:off x="2197745" y="2701290"/>
            <a:ext cx="824428" cy="340227"/>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548EA5F6-D8E4-47D6-A069-F1E56CD088A3}"/>
              </a:ext>
            </a:extLst>
          </p:cNvPr>
          <p:cNvCxnSpPr>
            <a:cxnSpLocks/>
            <a:stCxn id="22" idx="3"/>
            <a:endCxn id="21" idx="1"/>
          </p:cNvCxnSpPr>
          <p:nvPr/>
        </p:nvCxnSpPr>
        <p:spPr>
          <a:xfrm>
            <a:off x="3022173" y="2871404"/>
            <a:ext cx="2887848" cy="890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4C56BC3-6996-4EBA-BD84-8ED7064F2FEB}"/>
              </a:ext>
            </a:extLst>
          </p:cNvPr>
          <p:cNvSpPr txBox="1"/>
          <p:nvPr/>
        </p:nvSpPr>
        <p:spPr>
          <a:xfrm>
            <a:off x="4404785" y="2895936"/>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409151382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11AC1-4A60-4985-A299-0CE922D4DF99}"/>
              </a:ext>
            </a:extLst>
          </p:cNvPr>
          <p:cNvSpPr>
            <a:spLocks noGrp="1"/>
          </p:cNvSpPr>
          <p:nvPr>
            <p:ph type="title"/>
          </p:nvPr>
        </p:nvSpPr>
        <p:spPr/>
        <p:txBody>
          <a:bodyPr/>
          <a:lstStyle/>
          <a:p>
            <a:r>
              <a:rPr lang="en-US"/>
              <a:t>Unparsing produces this</a:t>
            </a:r>
          </a:p>
        </p:txBody>
      </p:sp>
      <p:sp>
        <p:nvSpPr>
          <p:cNvPr id="2" name="Footer Placeholder 1">
            <a:extLst>
              <a:ext uri="{FF2B5EF4-FFF2-40B4-BE49-F238E27FC236}">
                <a16:creationId xmlns:a16="http://schemas.microsoft.com/office/drawing/2014/main" id="{EC67B2C5-4CA3-432B-B778-7099ED5A5A0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8" name="Arrow: Right 7">
            <a:extLst>
              <a:ext uri="{FF2B5EF4-FFF2-40B4-BE49-F238E27FC236}">
                <a16:creationId xmlns:a16="http://schemas.microsoft.com/office/drawing/2014/main" id="{12301915-15EC-4201-82AD-1C6AB010E5D7}"/>
              </a:ext>
            </a:extLst>
          </p:cNvPr>
          <p:cNvSpPr/>
          <p:nvPr/>
        </p:nvSpPr>
        <p:spPr>
          <a:xfrm>
            <a:off x="4178159" y="2718923"/>
            <a:ext cx="1008486" cy="460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939EBF-32BC-46DB-8A9F-ADEAAE6879D7}"/>
              </a:ext>
            </a:extLst>
          </p:cNvPr>
          <p:cNvSpPr txBox="1"/>
          <p:nvPr/>
        </p:nvSpPr>
        <p:spPr>
          <a:xfrm>
            <a:off x="4265464" y="2458254"/>
            <a:ext cx="698461" cy="369332"/>
          </a:xfrm>
          <a:prstGeom prst="rect">
            <a:avLst/>
          </a:prstGeom>
          <a:noFill/>
        </p:spPr>
        <p:txBody>
          <a:bodyPr wrap="none" rtlCol="0">
            <a:spAutoFit/>
          </a:bodyPr>
          <a:lstStyle/>
          <a:p>
            <a:r>
              <a:rPr lang="en-US" i="1"/>
              <a:t>parse</a:t>
            </a:r>
          </a:p>
        </p:txBody>
      </p:sp>
      <p:sp>
        <p:nvSpPr>
          <p:cNvPr id="10" name="Arrow: Right 9">
            <a:extLst>
              <a:ext uri="{FF2B5EF4-FFF2-40B4-BE49-F238E27FC236}">
                <a16:creationId xmlns:a16="http://schemas.microsoft.com/office/drawing/2014/main" id="{E279E6A6-89E0-4AD3-A690-24BCEDFCFB5B}"/>
              </a:ext>
            </a:extLst>
          </p:cNvPr>
          <p:cNvSpPr/>
          <p:nvPr/>
        </p:nvSpPr>
        <p:spPr>
          <a:xfrm>
            <a:off x="5283703" y="2723911"/>
            <a:ext cx="1308123" cy="460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520356-29F9-484A-BE28-F7463B03350D}"/>
              </a:ext>
            </a:extLst>
          </p:cNvPr>
          <p:cNvSpPr txBox="1"/>
          <p:nvPr/>
        </p:nvSpPr>
        <p:spPr>
          <a:xfrm>
            <a:off x="5371009" y="2458254"/>
            <a:ext cx="1096252" cy="369332"/>
          </a:xfrm>
          <a:prstGeom prst="rect">
            <a:avLst/>
          </a:prstGeom>
          <a:noFill/>
        </p:spPr>
        <p:txBody>
          <a:bodyPr wrap="square" rtlCol="0">
            <a:spAutoFit/>
          </a:bodyPr>
          <a:lstStyle/>
          <a:p>
            <a:r>
              <a:rPr lang="en-US" i="1"/>
              <a:t>unparse</a:t>
            </a:r>
          </a:p>
        </p:txBody>
      </p:sp>
      <p:grpSp>
        <p:nvGrpSpPr>
          <p:cNvPr id="16" name="Group 15">
            <a:extLst>
              <a:ext uri="{FF2B5EF4-FFF2-40B4-BE49-F238E27FC236}">
                <a16:creationId xmlns:a16="http://schemas.microsoft.com/office/drawing/2014/main" id="{812FE7DB-93BC-409E-95BD-744FEA89A467}"/>
              </a:ext>
            </a:extLst>
          </p:cNvPr>
          <p:cNvGrpSpPr/>
          <p:nvPr/>
        </p:nvGrpSpPr>
        <p:grpSpPr>
          <a:xfrm>
            <a:off x="1350941" y="2210941"/>
            <a:ext cx="2735036" cy="1911894"/>
            <a:chOff x="8659610" y="3758272"/>
            <a:chExt cx="2735036" cy="1911894"/>
          </a:xfrm>
        </p:grpSpPr>
        <p:pic>
          <p:nvPicPr>
            <p:cNvPr id="17" name="Picture 16">
              <a:extLst>
                <a:ext uri="{FF2B5EF4-FFF2-40B4-BE49-F238E27FC236}">
                  <a16:creationId xmlns:a16="http://schemas.microsoft.com/office/drawing/2014/main" id="{35844FEC-3597-4E6F-98A4-B62EDD752DAA}"/>
                </a:ext>
              </a:extLst>
            </p:cNvPr>
            <p:cNvPicPr>
              <a:picLocks noChangeAspect="1"/>
            </p:cNvPicPr>
            <p:nvPr/>
          </p:nvPicPr>
          <p:blipFill rotWithShape="1">
            <a:blip r:embed="rId2"/>
            <a:srcRect l="6356" t="14289" r="79280" b="66809"/>
            <a:stretch/>
          </p:blipFill>
          <p:spPr>
            <a:xfrm>
              <a:off x="8659610" y="3758272"/>
              <a:ext cx="2735036" cy="1911894"/>
            </a:xfrm>
            <a:prstGeom prst="rect">
              <a:avLst/>
            </a:prstGeom>
          </p:spPr>
        </p:pic>
        <p:sp>
          <p:nvSpPr>
            <p:cNvPr id="18" name="Rectangle 17">
              <a:extLst>
                <a:ext uri="{FF2B5EF4-FFF2-40B4-BE49-F238E27FC236}">
                  <a16:creationId xmlns:a16="http://schemas.microsoft.com/office/drawing/2014/main" id="{5A19086C-2FDC-427A-B8EA-B7AFB0001EC3}"/>
                </a:ext>
              </a:extLst>
            </p:cNvPr>
            <p:cNvSpPr/>
            <p:nvPr/>
          </p:nvSpPr>
          <p:spPr>
            <a:xfrm>
              <a:off x="9402306" y="5191932"/>
              <a:ext cx="1121043" cy="478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93DFAB82-EF7E-43C0-AF5A-B354ABF4867C}"/>
              </a:ext>
            </a:extLst>
          </p:cNvPr>
          <p:cNvSpPr/>
          <p:nvPr/>
        </p:nvSpPr>
        <p:spPr>
          <a:xfrm>
            <a:off x="2603038" y="2749464"/>
            <a:ext cx="1339287" cy="356462"/>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E1747E-EE19-4EC4-8872-70C611AC4C2F}"/>
              </a:ext>
            </a:extLst>
          </p:cNvPr>
          <p:cNvSpPr/>
          <p:nvPr/>
        </p:nvSpPr>
        <p:spPr>
          <a:xfrm>
            <a:off x="2088578" y="3243063"/>
            <a:ext cx="824428" cy="340227"/>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9170FDE-8A6A-46D4-B3ED-646CBB3EB45C}"/>
              </a:ext>
            </a:extLst>
          </p:cNvPr>
          <p:cNvGrpSpPr/>
          <p:nvPr/>
        </p:nvGrpSpPr>
        <p:grpSpPr>
          <a:xfrm>
            <a:off x="6874345" y="2121562"/>
            <a:ext cx="3101361" cy="1505077"/>
            <a:chOff x="3429777" y="4474169"/>
            <a:chExt cx="3101361" cy="1505077"/>
          </a:xfrm>
        </p:grpSpPr>
        <p:pic>
          <p:nvPicPr>
            <p:cNvPr id="4" name="Picture 3">
              <a:extLst>
                <a:ext uri="{FF2B5EF4-FFF2-40B4-BE49-F238E27FC236}">
                  <a16:creationId xmlns:a16="http://schemas.microsoft.com/office/drawing/2014/main" id="{BD343FF4-A7DA-4F97-AB42-DC44D50CE243}"/>
                </a:ext>
              </a:extLst>
            </p:cNvPr>
            <p:cNvPicPr>
              <a:picLocks noChangeAspect="1"/>
            </p:cNvPicPr>
            <p:nvPr/>
          </p:nvPicPr>
          <p:blipFill rotWithShape="1">
            <a:blip r:embed="rId3"/>
            <a:srcRect l="6495" t="14289" r="77317" b="70923"/>
            <a:stretch/>
          </p:blipFill>
          <p:spPr>
            <a:xfrm>
              <a:off x="3429777" y="4474169"/>
              <a:ext cx="3101361" cy="1505077"/>
            </a:xfrm>
            <a:prstGeom prst="rect">
              <a:avLst/>
            </a:prstGeom>
          </p:spPr>
        </p:pic>
        <p:sp>
          <p:nvSpPr>
            <p:cNvPr id="13" name="Rectangle 12">
              <a:extLst>
                <a:ext uri="{FF2B5EF4-FFF2-40B4-BE49-F238E27FC236}">
                  <a16:creationId xmlns:a16="http://schemas.microsoft.com/office/drawing/2014/main" id="{D21434B9-36EA-4A7E-8C2D-C645A37C854C}"/>
                </a:ext>
              </a:extLst>
            </p:cNvPr>
            <p:cNvSpPr/>
            <p:nvPr/>
          </p:nvSpPr>
          <p:spPr>
            <a:xfrm>
              <a:off x="5124653" y="5393410"/>
              <a:ext cx="1280616" cy="585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20F97AAA-E75A-4AFE-84D5-89036242BC79}"/>
              </a:ext>
            </a:extLst>
          </p:cNvPr>
          <p:cNvCxnSpPr/>
          <p:nvPr/>
        </p:nvCxnSpPr>
        <p:spPr>
          <a:xfrm flipV="1">
            <a:off x="7891220" y="3378302"/>
            <a:ext cx="0" cy="821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7F0871-6222-4AF4-8293-B70C4205B78B}"/>
              </a:ext>
            </a:extLst>
          </p:cNvPr>
          <p:cNvSpPr txBox="1"/>
          <p:nvPr/>
        </p:nvSpPr>
        <p:spPr>
          <a:xfrm>
            <a:off x="7361694" y="4199712"/>
            <a:ext cx="4327082" cy="1200329"/>
          </a:xfrm>
          <a:prstGeom prst="rect">
            <a:avLst/>
          </a:prstGeom>
          <a:noFill/>
        </p:spPr>
        <p:txBody>
          <a:bodyPr wrap="none" rtlCol="0">
            <a:spAutoFit/>
          </a:bodyPr>
          <a:lstStyle/>
          <a:p>
            <a:r>
              <a:rPr lang="en-US" sz="2400"/>
              <a:t>Eek! Lost the </a:t>
            </a:r>
            <a:r>
              <a:rPr lang="en-US" sz="2400">
                <a:solidFill>
                  <a:schemeClr val="bg1"/>
                </a:solidFill>
                <a:highlight>
                  <a:srgbClr val="000000"/>
                </a:highlight>
              </a:rPr>
              <a:t>CR</a:t>
            </a:r>
            <a:r>
              <a:rPr lang="en-US" sz="2400">
                <a:solidFill>
                  <a:schemeClr val="bg1"/>
                </a:solidFill>
              </a:rPr>
              <a:t> </a:t>
            </a:r>
            <a:r>
              <a:rPr lang="en-US" sz="2400"/>
              <a:t>character after E</a:t>
            </a:r>
          </a:p>
          <a:p>
            <a:endParaRPr lang="en-US" sz="2400"/>
          </a:p>
          <a:p>
            <a:r>
              <a:rPr lang="en-US" sz="2400" u="sng"/>
              <a:t>This is a bug in Daffodil.</a:t>
            </a:r>
          </a:p>
        </p:txBody>
      </p:sp>
    </p:spTree>
    <p:extLst>
      <p:ext uri="{BB962C8B-B14F-4D97-AF65-F5344CB8AC3E}">
        <p14:creationId xmlns:p14="http://schemas.microsoft.com/office/powerpoint/2010/main" val="2271914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102F-6771-4668-9390-B0E5D3A9EE6B}"/>
              </a:ext>
            </a:extLst>
          </p:cNvPr>
          <p:cNvSpPr>
            <a:spLocks noGrp="1"/>
          </p:cNvSpPr>
          <p:nvPr>
            <p:ph type="title"/>
          </p:nvPr>
        </p:nvSpPr>
        <p:spPr/>
        <p:txBody>
          <a:bodyPr/>
          <a:lstStyle/>
          <a:p>
            <a:r>
              <a:rPr lang="en-US"/>
              <a:t>“Daffodil” is a DFDL processor (an implementation of the DFDL specification)</a:t>
            </a:r>
          </a:p>
        </p:txBody>
      </p:sp>
      <p:sp>
        <p:nvSpPr>
          <p:cNvPr id="4" name="Footer Placeholder 3">
            <a:extLst>
              <a:ext uri="{FF2B5EF4-FFF2-40B4-BE49-F238E27FC236}">
                <a16:creationId xmlns:a16="http://schemas.microsoft.com/office/drawing/2014/main" id="{E7D47260-D3C5-4205-96DE-B69C36A874A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7" name="Rectangle: Folded Corner 6">
            <a:extLst>
              <a:ext uri="{FF2B5EF4-FFF2-40B4-BE49-F238E27FC236}">
                <a16:creationId xmlns:a16="http://schemas.microsoft.com/office/drawing/2014/main" id="{1DC1D870-E661-4C3D-B9F0-B781113E4A2F}"/>
              </a:ext>
            </a:extLst>
          </p:cNvPr>
          <p:cNvSpPr/>
          <p:nvPr/>
        </p:nvSpPr>
        <p:spPr>
          <a:xfrm>
            <a:off x="1627322" y="2340244"/>
            <a:ext cx="2107770" cy="187529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DFDL specification</a:t>
            </a:r>
          </a:p>
        </p:txBody>
      </p:sp>
      <p:sp>
        <p:nvSpPr>
          <p:cNvPr id="11" name="Rectangle 10">
            <a:extLst>
              <a:ext uri="{FF2B5EF4-FFF2-40B4-BE49-F238E27FC236}">
                <a16:creationId xmlns:a16="http://schemas.microsoft.com/office/drawing/2014/main" id="{6D0EB5FD-8D94-49E2-8DF2-AFF0422830D6}"/>
              </a:ext>
            </a:extLst>
          </p:cNvPr>
          <p:cNvSpPr/>
          <p:nvPr/>
        </p:nvSpPr>
        <p:spPr>
          <a:xfrm>
            <a:off x="723645" y="4360212"/>
            <a:ext cx="3898952" cy="369332"/>
          </a:xfrm>
          <a:prstGeom prst="rect">
            <a:avLst/>
          </a:prstGeom>
        </p:spPr>
        <p:txBody>
          <a:bodyPr wrap="none">
            <a:spAutoFit/>
          </a:bodyPr>
          <a:lstStyle/>
          <a:p>
            <a:r>
              <a:rPr lang="en-US">
                <a:hlinkClick r:id="rId2"/>
              </a:rPr>
              <a:t>https://daffodil.apache.org/docs/dfdl/</a:t>
            </a:r>
            <a:r>
              <a:rPr lang="en-US"/>
              <a:t>  </a:t>
            </a:r>
          </a:p>
        </p:txBody>
      </p:sp>
      <p:pic>
        <p:nvPicPr>
          <p:cNvPr id="14" name="Graphic 13" descr="Team">
            <a:extLst>
              <a:ext uri="{FF2B5EF4-FFF2-40B4-BE49-F238E27FC236}">
                <a16:creationId xmlns:a16="http://schemas.microsoft.com/office/drawing/2014/main" id="{7FBD6B07-E053-4A8D-9AC6-D402576603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1852" y="2820691"/>
            <a:ext cx="914400" cy="914400"/>
          </a:xfrm>
          <a:prstGeom prst="rect">
            <a:avLst/>
          </a:prstGeom>
        </p:spPr>
      </p:pic>
      <p:sp>
        <p:nvSpPr>
          <p:cNvPr id="15" name="Arrow: Right 14">
            <a:extLst>
              <a:ext uri="{FF2B5EF4-FFF2-40B4-BE49-F238E27FC236}">
                <a16:creationId xmlns:a16="http://schemas.microsoft.com/office/drawing/2014/main" id="{EC8F7864-C7A0-4BEA-97E6-56D4D3D5F0BD}"/>
              </a:ext>
            </a:extLst>
          </p:cNvPr>
          <p:cNvSpPr/>
          <p:nvPr/>
        </p:nvSpPr>
        <p:spPr>
          <a:xfrm>
            <a:off x="3981773" y="2960176"/>
            <a:ext cx="1055176" cy="635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E5EFCC4-942C-456F-B49C-0C5E49093361}"/>
              </a:ext>
            </a:extLst>
          </p:cNvPr>
          <p:cNvSpPr/>
          <p:nvPr/>
        </p:nvSpPr>
        <p:spPr>
          <a:xfrm>
            <a:off x="6149561" y="2960176"/>
            <a:ext cx="1382609" cy="635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F40088-06D3-4EA4-8441-F7D8433F1713}"/>
              </a:ext>
            </a:extLst>
          </p:cNvPr>
          <p:cNvSpPr/>
          <p:nvPr/>
        </p:nvSpPr>
        <p:spPr>
          <a:xfrm>
            <a:off x="7666489" y="3022169"/>
            <a:ext cx="3523281"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Daffodil (DFDL processor)</a:t>
            </a:r>
          </a:p>
        </p:txBody>
      </p:sp>
      <p:sp>
        <p:nvSpPr>
          <p:cNvPr id="3" name="TextBox 2">
            <a:extLst>
              <a:ext uri="{FF2B5EF4-FFF2-40B4-BE49-F238E27FC236}">
                <a16:creationId xmlns:a16="http://schemas.microsoft.com/office/drawing/2014/main" id="{6FE014CD-F1CE-4B6B-B9A4-4F568E136E89}"/>
              </a:ext>
            </a:extLst>
          </p:cNvPr>
          <p:cNvSpPr txBox="1"/>
          <p:nvPr/>
        </p:nvSpPr>
        <p:spPr>
          <a:xfrm>
            <a:off x="3981773" y="2603715"/>
            <a:ext cx="609654" cy="369332"/>
          </a:xfrm>
          <a:prstGeom prst="rect">
            <a:avLst/>
          </a:prstGeom>
          <a:noFill/>
        </p:spPr>
        <p:txBody>
          <a:bodyPr wrap="none" rtlCol="0">
            <a:spAutoFit/>
          </a:bodyPr>
          <a:lstStyle/>
          <a:p>
            <a:r>
              <a:rPr lang="en-US" i="1"/>
              <a:t>read</a:t>
            </a:r>
          </a:p>
        </p:txBody>
      </p:sp>
      <p:sp>
        <p:nvSpPr>
          <p:cNvPr id="12" name="TextBox 11">
            <a:extLst>
              <a:ext uri="{FF2B5EF4-FFF2-40B4-BE49-F238E27FC236}">
                <a16:creationId xmlns:a16="http://schemas.microsoft.com/office/drawing/2014/main" id="{740B630A-0C8D-4341-B58B-6BE709CCD7C2}"/>
              </a:ext>
            </a:extLst>
          </p:cNvPr>
          <p:cNvSpPr txBox="1"/>
          <p:nvPr/>
        </p:nvSpPr>
        <p:spPr>
          <a:xfrm>
            <a:off x="6061177" y="2603715"/>
            <a:ext cx="1189108" cy="369332"/>
          </a:xfrm>
          <a:prstGeom prst="rect">
            <a:avLst/>
          </a:prstGeom>
          <a:noFill/>
        </p:spPr>
        <p:txBody>
          <a:bodyPr wrap="none" rtlCol="0">
            <a:spAutoFit/>
          </a:bodyPr>
          <a:lstStyle/>
          <a:p>
            <a:r>
              <a:rPr lang="en-US" i="1"/>
              <a:t>implement</a:t>
            </a:r>
          </a:p>
        </p:txBody>
      </p:sp>
    </p:spTree>
    <p:extLst>
      <p:ext uri="{BB962C8B-B14F-4D97-AF65-F5344CB8AC3E}">
        <p14:creationId xmlns:p14="http://schemas.microsoft.com/office/powerpoint/2010/main" val="423820755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90CA3-C683-4A2D-8E36-FB7168AFF7A8}"/>
              </a:ext>
            </a:extLst>
          </p:cNvPr>
          <p:cNvSpPr>
            <a:spLocks noGrp="1"/>
          </p:cNvSpPr>
          <p:nvPr>
            <p:ph type="title"/>
          </p:nvPr>
        </p:nvSpPr>
        <p:spPr/>
        <p:txBody>
          <a:bodyPr/>
          <a:lstStyle/>
          <a:p>
            <a:r>
              <a:rPr lang="en-US"/>
              <a:t>Here’s an alternate approach … and it works</a:t>
            </a:r>
          </a:p>
        </p:txBody>
      </p:sp>
      <p:sp>
        <p:nvSpPr>
          <p:cNvPr id="4" name="Content Placeholder 3">
            <a:extLst>
              <a:ext uri="{FF2B5EF4-FFF2-40B4-BE49-F238E27FC236}">
                <a16:creationId xmlns:a16="http://schemas.microsoft.com/office/drawing/2014/main" id="{A437C03C-438A-4A43-97E0-5D2277DB8CA0}"/>
              </a:ext>
            </a:extLst>
          </p:cNvPr>
          <p:cNvSpPr>
            <a:spLocks noGrp="1"/>
          </p:cNvSpPr>
          <p:nvPr>
            <p:ph idx="1"/>
          </p:nvPr>
        </p:nvSpPr>
        <p:spPr>
          <a:xfrm>
            <a:off x="616449" y="1371601"/>
            <a:ext cx="11236720" cy="1588575"/>
          </a:xfrm>
        </p:spPr>
        <p:txBody>
          <a:bodyPr/>
          <a:lstStyle/>
          <a:p>
            <a:pPr>
              <a:lnSpc>
                <a:spcPts val="3000"/>
              </a:lnSpc>
            </a:pPr>
            <a:r>
              <a:rPr lang="en-US"/>
              <a:t>Use these as delimiters (syntax): CR-, CRLF-, </a:t>
            </a:r>
            <a:r>
              <a:rPr lang="en-US" dirty="0"/>
              <a:t>or </a:t>
            </a:r>
            <a:r>
              <a:rPr lang="en-US"/>
              <a:t>just -</a:t>
            </a:r>
          </a:p>
          <a:p>
            <a:pPr>
              <a:lnSpc>
                <a:spcPts val="3000"/>
              </a:lnSpc>
            </a:pPr>
            <a:r>
              <a:rPr lang="en-US" dirty="0"/>
              <a:t>To </a:t>
            </a:r>
            <a:r>
              <a:rPr lang="en-US"/>
              <a:t>parse a value delimited by any of them, use </a:t>
            </a:r>
            <a:r>
              <a:rPr lang="en-US" dirty="0"/>
              <a:t>dfdl:</a:t>
            </a:r>
            <a:r>
              <a:rPr lang="en-US"/>
              <a:t>lengthKind="pattern" and a regex with </a:t>
            </a:r>
            <a:r>
              <a:rPr lang="en-US" dirty="0"/>
              <a:t>lookahead:</a:t>
            </a:r>
            <a:endParaRPr lang="en-US"/>
          </a:p>
        </p:txBody>
      </p:sp>
      <p:sp>
        <p:nvSpPr>
          <p:cNvPr id="5" name="Rectangle 4">
            <a:extLst>
              <a:ext uri="{FF2B5EF4-FFF2-40B4-BE49-F238E27FC236}">
                <a16:creationId xmlns:a16="http://schemas.microsoft.com/office/drawing/2014/main" id="{958AF91D-C74D-425F-AB4B-5B8DAC5E1BD7}"/>
              </a:ext>
            </a:extLst>
          </p:cNvPr>
          <p:cNvSpPr/>
          <p:nvPr/>
        </p:nvSpPr>
        <p:spPr>
          <a:xfrm>
            <a:off x="1343185" y="2780057"/>
            <a:ext cx="7041397" cy="64633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".*?(?=(\x0D-|\x0D\x0A-|-|\)$))"</a:t>
            </a:r>
            <a:r>
              <a:rPr lang="en-US">
                <a:solidFill>
                  <a:srgbClr val="000096"/>
                </a:solidFill>
                <a:highlight>
                  <a:srgbClr val="FFFFFF"/>
                </a:highlight>
              </a:rPr>
              <a:t>&gt;</a:t>
            </a:r>
          </a:p>
        </p:txBody>
      </p:sp>
      <p:sp>
        <p:nvSpPr>
          <p:cNvPr id="6" name="Content Placeholder 3">
            <a:extLst>
              <a:ext uri="{FF2B5EF4-FFF2-40B4-BE49-F238E27FC236}">
                <a16:creationId xmlns:a16="http://schemas.microsoft.com/office/drawing/2014/main" id="{C67C9476-0B88-4E03-B74E-1F71524D2FFA}"/>
              </a:ext>
            </a:extLst>
          </p:cNvPr>
          <p:cNvSpPr txBox="1">
            <a:spLocks/>
          </p:cNvSpPr>
          <p:nvPr/>
        </p:nvSpPr>
        <p:spPr>
          <a:xfrm>
            <a:off x="548221" y="3555721"/>
            <a:ext cx="11236720" cy="991008"/>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That </a:t>
            </a:r>
            <a:r>
              <a:rPr lang="en-US" dirty="0"/>
              <a:t>matches text up to, but </a:t>
            </a:r>
            <a:r>
              <a:rPr lang="en-US"/>
              <a:t>not including, </a:t>
            </a:r>
            <a:r>
              <a:rPr lang="en-US" dirty="0"/>
              <a:t>one of </a:t>
            </a:r>
            <a:r>
              <a:rPr lang="en-US"/>
              <a:t>the delimiters.</a:t>
            </a:r>
          </a:p>
          <a:p>
            <a:pPr>
              <a:lnSpc>
                <a:spcPts val="3000"/>
              </a:lnSpc>
            </a:pPr>
            <a:r>
              <a:rPr lang="en-US"/>
              <a:t>The </a:t>
            </a:r>
            <a:r>
              <a:rPr lang="en-US" dirty="0"/>
              <a:t>element is then </a:t>
            </a:r>
            <a:r>
              <a:rPr lang="en-US"/>
              <a:t>followed by a choice:</a:t>
            </a:r>
          </a:p>
        </p:txBody>
      </p:sp>
      <p:sp>
        <p:nvSpPr>
          <p:cNvPr id="7" name="Rectangle 6">
            <a:extLst>
              <a:ext uri="{FF2B5EF4-FFF2-40B4-BE49-F238E27FC236}">
                <a16:creationId xmlns:a16="http://schemas.microsoft.com/office/drawing/2014/main" id="{6FB352C2-C90A-4888-80E4-8EE457163B96}"/>
              </a:ext>
            </a:extLst>
          </p:cNvPr>
          <p:cNvSpPr/>
          <p:nvPr/>
        </p:nvSpPr>
        <p:spPr>
          <a:xfrm>
            <a:off x="411767" y="4608721"/>
            <a:ext cx="11373174" cy="1754326"/>
          </a:xfrm>
          <a:prstGeom prst="rect">
            <a:avLst/>
          </a:prstGeom>
          <a:ln>
            <a:solidFill>
              <a:schemeClr val="tx1"/>
            </a:solidFill>
          </a:ln>
        </p:spPr>
        <p:txBody>
          <a:bodyPr wrap="square">
            <a:spAutoFit/>
          </a:bodyPr>
          <a:lstStyle/>
          <a:p>
            <a:r>
              <a:rPr lang="en-US">
                <a:solidFill>
                  <a:srgbClr val="003296"/>
                </a:solidFill>
                <a:highlight>
                  <a:srgbClr val="FFFFFF"/>
                </a:highlight>
              </a:rPr>
              <a:t>&lt;xs:choice&gt;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"crDash"</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"%CR;-"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"0"</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"crlfDash"</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"%CR;%LF;-"</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"0"</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"dash"</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"0"</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"none"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&lt;/xs:choice&gt;</a:t>
            </a:r>
          </a:p>
        </p:txBody>
      </p:sp>
      <p:sp>
        <p:nvSpPr>
          <p:cNvPr id="8" name="TextBox 7">
            <a:extLst>
              <a:ext uri="{FF2B5EF4-FFF2-40B4-BE49-F238E27FC236}">
                <a16:creationId xmlns:a16="http://schemas.microsoft.com/office/drawing/2014/main" id="{0255C68B-AA04-47FF-A6B3-16E5F87F0398}"/>
              </a:ext>
            </a:extLst>
          </p:cNvPr>
          <p:cNvSpPr txBox="1"/>
          <p:nvPr/>
        </p:nvSpPr>
        <p:spPr>
          <a:xfrm>
            <a:off x="1742350" y="6423490"/>
            <a:ext cx="5723875" cy="369332"/>
          </a:xfrm>
          <a:prstGeom prst="rect">
            <a:avLst/>
          </a:prstGeom>
          <a:noFill/>
        </p:spPr>
        <p:txBody>
          <a:bodyPr wrap="none" rtlCol="0">
            <a:spAutoFit/>
          </a:bodyPr>
          <a:lstStyle/>
          <a:p>
            <a:r>
              <a:rPr lang="en-US"/>
              <a:t>See examples/preserve-in-round-tripping/input-v3.dfdl.xsd</a:t>
            </a:r>
          </a:p>
        </p:txBody>
      </p:sp>
    </p:spTree>
    <p:extLst>
      <p:ext uri="{BB962C8B-B14F-4D97-AF65-F5344CB8AC3E}">
        <p14:creationId xmlns:p14="http://schemas.microsoft.com/office/powerpoint/2010/main" val="425850114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EB0D44-5733-4310-AF6B-97C03406581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6BD15B6-6E36-4909-A14C-DE02B10BE9E7}"/>
              </a:ext>
            </a:extLst>
          </p:cNvPr>
          <p:cNvSpPr/>
          <p:nvPr/>
        </p:nvSpPr>
        <p:spPr>
          <a:xfrm>
            <a:off x="616448" y="549430"/>
            <a:ext cx="11373174" cy="1754326"/>
          </a:xfrm>
          <a:prstGeom prst="rect">
            <a:avLst/>
          </a:prstGeom>
          <a:ln>
            <a:solidFill>
              <a:schemeClr val="tx1"/>
            </a:solidFill>
          </a:ln>
        </p:spPr>
        <p:txBody>
          <a:bodyPr wrap="square">
            <a:spAutoFit/>
          </a:bodyPr>
          <a:lstStyle/>
          <a:p>
            <a:r>
              <a:rPr lang="en-US">
                <a:solidFill>
                  <a:srgbClr val="003296"/>
                </a:solidFill>
                <a:highlight>
                  <a:srgbClr val="FFFFFF"/>
                </a:highlight>
              </a:rPr>
              <a:t>&lt;xs:choice&gt;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"crDash"</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"%CR;-"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highlight>
                  <a:srgbClr val="FFFF00"/>
                </a:highlight>
              </a:rPr>
              <a:t>dfdl:lengthKind</a:t>
            </a:r>
            <a:r>
              <a:rPr lang="en-US">
                <a:solidFill>
                  <a:srgbClr val="FF8040"/>
                </a:solidFill>
                <a:highlight>
                  <a:srgbClr val="FFFF00"/>
                </a:highlight>
              </a:rPr>
              <a:t>=</a:t>
            </a:r>
            <a:r>
              <a:rPr lang="en-US">
                <a:solidFill>
                  <a:srgbClr val="993300"/>
                </a:solidFill>
                <a:highlight>
                  <a:srgbClr val="FFFF00"/>
                </a:highlight>
              </a:rPr>
              <a:t>"explicit"</a:t>
            </a:r>
            <a:r>
              <a:rPr lang="en-US">
                <a:solidFill>
                  <a:srgbClr val="F5844C"/>
                </a:solidFill>
                <a:highlight>
                  <a:srgbClr val="FFFF00"/>
                </a:highlight>
              </a:rPr>
              <a:t> dfdl:length</a:t>
            </a:r>
            <a:r>
              <a:rPr lang="en-US">
                <a:solidFill>
                  <a:srgbClr val="FF8040"/>
                </a:solidFill>
                <a:highlight>
                  <a:srgbClr val="FFFF00"/>
                </a:highlight>
              </a:rPr>
              <a:t>=</a:t>
            </a:r>
            <a:r>
              <a:rPr lang="en-US">
                <a:solidFill>
                  <a:srgbClr val="993300"/>
                </a:solidFill>
                <a:highlight>
                  <a:srgbClr val="FFFF00"/>
                </a:highlight>
              </a:rPr>
              <a:t>"0"</a:t>
            </a:r>
            <a:r>
              <a:rPr lang="en-US">
                <a:solidFill>
                  <a:srgbClr val="F5844C"/>
                </a:solidFill>
                <a:highlight>
                  <a:srgbClr val="FFFF00"/>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"crlfDash"</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"%CR;%LF;-"</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highlight>
                  <a:srgbClr val="FFFF00"/>
                </a:highlight>
              </a:rPr>
              <a:t>dfdl:lengthKind</a:t>
            </a:r>
            <a:r>
              <a:rPr lang="en-US">
                <a:solidFill>
                  <a:srgbClr val="FF8040"/>
                </a:solidFill>
                <a:highlight>
                  <a:srgbClr val="FFFF00"/>
                </a:highlight>
              </a:rPr>
              <a:t>=</a:t>
            </a:r>
            <a:r>
              <a:rPr lang="en-US">
                <a:solidFill>
                  <a:srgbClr val="993300"/>
                </a:solidFill>
                <a:highlight>
                  <a:srgbClr val="FFFF00"/>
                </a:highlight>
              </a:rPr>
              <a:t>"explicit"</a:t>
            </a:r>
            <a:r>
              <a:rPr lang="en-US">
                <a:solidFill>
                  <a:srgbClr val="F5844C"/>
                </a:solidFill>
                <a:highlight>
                  <a:srgbClr val="FFFF00"/>
                </a:highlight>
              </a:rPr>
              <a:t> dfdl:length</a:t>
            </a:r>
            <a:r>
              <a:rPr lang="en-US">
                <a:solidFill>
                  <a:srgbClr val="FF8040"/>
                </a:solidFill>
                <a:highlight>
                  <a:srgbClr val="FFFF00"/>
                </a:highlight>
              </a:rPr>
              <a:t>=</a:t>
            </a:r>
            <a:r>
              <a:rPr lang="en-US">
                <a:solidFill>
                  <a:srgbClr val="993300"/>
                </a:solidFill>
                <a:highlight>
                  <a:srgbClr val="FFFF00"/>
                </a:highlight>
              </a:rPr>
              <a:t>"0"</a:t>
            </a:r>
            <a:r>
              <a:rPr lang="en-US">
                <a:solidFill>
                  <a:srgbClr val="F5844C"/>
                </a:solidFill>
                <a:highlight>
                  <a:srgbClr val="FFFF00"/>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"dash"</a:t>
            </a:r>
            <a:r>
              <a:rPr lang="en-US">
                <a:solidFill>
                  <a:srgbClr val="F5844C"/>
                </a:solidFill>
                <a:highlight>
                  <a:srgbClr val="FFFFFF"/>
                </a:highlight>
              </a:rPr>
              <a:t> dfdl:initiator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highlight>
                  <a:srgbClr val="FFFF00"/>
                </a:highlight>
              </a:rPr>
              <a:t>dfdl:lengthKind</a:t>
            </a:r>
            <a:r>
              <a:rPr lang="en-US">
                <a:solidFill>
                  <a:srgbClr val="FF8040"/>
                </a:solidFill>
                <a:highlight>
                  <a:srgbClr val="FFFF00"/>
                </a:highlight>
              </a:rPr>
              <a:t>=</a:t>
            </a:r>
            <a:r>
              <a:rPr lang="en-US">
                <a:solidFill>
                  <a:srgbClr val="993300"/>
                </a:solidFill>
                <a:highlight>
                  <a:srgbClr val="FFFF00"/>
                </a:highlight>
              </a:rPr>
              <a:t>"explicit"</a:t>
            </a:r>
            <a:r>
              <a:rPr lang="en-US">
                <a:solidFill>
                  <a:srgbClr val="F5844C"/>
                </a:solidFill>
                <a:highlight>
                  <a:srgbClr val="FFFF00"/>
                </a:highlight>
              </a:rPr>
              <a:t> dfdl:length</a:t>
            </a:r>
            <a:r>
              <a:rPr lang="en-US">
                <a:solidFill>
                  <a:srgbClr val="FF8040"/>
                </a:solidFill>
                <a:highlight>
                  <a:srgbClr val="FFFF00"/>
                </a:highlight>
              </a:rPr>
              <a:t>=</a:t>
            </a:r>
            <a:r>
              <a:rPr lang="en-US">
                <a:solidFill>
                  <a:srgbClr val="993300"/>
                </a:solidFill>
                <a:highlight>
                  <a:srgbClr val="FFFF00"/>
                </a:highlight>
              </a:rPr>
              <a:t>"0"</a:t>
            </a:r>
            <a:r>
              <a:rPr lang="en-US">
                <a:solidFill>
                  <a:srgbClr val="F5844C"/>
                </a:solidFill>
                <a:highlight>
                  <a:srgbClr val="FFFF00"/>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"none"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&lt;/xs:choice&gt;</a:t>
            </a:r>
          </a:p>
        </p:txBody>
      </p:sp>
      <p:sp>
        <p:nvSpPr>
          <p:cNvPr id="6" name="Content Placeholder 3">
            <a:extLst>
              <a:ext uri="{FF2B5EF4-FFF2-40B4-BE49-F238E27FC236}">
                <a16:creationId xmlns:a16="http://schemas.microsoft.com/office/drawing/2014/main" id="{C996DAE1-069E-45E6-AF09-80AC42C78EFD}"/>
              </a:ext>
            </a:extLst>
          </p:cNvPr>
          <p:cNvSpPr txBox="1">
            <a:spLocks/>
          </p:cNvSpPr>
          <p:nvPr/>
        </p:nvSpPr>
        <p:spPr>
          <a:xfrm>
            <a:off x="616448" y="2538461"/>
            <a:ext cx="11236720" cy="10383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3pPr>
            <a:lvl4pPr marL="1486316" indent="-3429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In each choice branch above, the element is a string of explicit length 0</a:t>
            </a:r>
          </a:p>
          <a:p>
            <a:pPr>
              <a:lnSpc>
                <a:spcPts val="3000"/>
              </a:lnSpc>
            </a:pPr>
            <a:r>
              <a:rPr lang="en-US"/>
              <a:t>This will parse and unparse just fine. You will get XML like these:</a:t>
            </a:r>
          </a:p>
        </p:txBody>
      </p:sp>
      <p:sp>
        <p:nvSpPr>
          <p:cNvPr id="7" name="Rectangle 6">
            <a:extLst>
              <a:ext uri="{FF2B5EF4-FFF2-40B4-BE49-F238E27FC236}">
                <a16:creationId xmlns:a16="http://schemas.microsoft.com/office/drawing/2014/main" id="{D1118E40-0B33-4124-8D1A-DA9E8F38DB57}"/>
              </a:ext>
            </a:extLst>
          </p:cNvPr>
          <p:cNvSpPr/>
          <p:nvPr/>
        </p:nvSpPr>
        <p:spPr>
          <a:xfrm>
            <a:off x="1017722" y="3673099"/>
            <a:ext cx="2608881" cy="1200329"/>
          </a:xfrm>
          <a:prstGeom prst="rect">
            <a:avLst/>
          </a:prstGeom>
          <a:ln>
            <a:solidFill>
              <a:schemeClr val="tx1"/>
            </a:solidFill>
          </a:ln>
        </p:spPr>
        <p:txBody>
          <a:bodyPr wrap="square">
            <a:spAutoFit/>
          </a:bodyPr>
          <a:lstStyle/>
          <a:p>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C</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&lt;crlfDash&gt;&lt;/crlfDash&gt;</a:t>
            </a:r>
            <a:br>
              <a:rPr lang="en-US">
                <a:solidFill>
                  <a:srgbClr val="000000"/>
                </a:solidFill>
                <a:highlight>
                  <a:srgbClr val="FFFFFF"/>
                </a:highlight>
              </a:rPr>
            </a:br>
            <a:r>
              <a:rPr lang="en-US">
                <a:solidFill>
                  <a:srgbClr val="000096"/>
                </a:solidFill>
                <a:highlight>
                  <a:srgbClr val="FFFFFF"/>
                </a:highlight>
              </a:rPr>
              <a:t>&lt;/field&gt;</a:t>
            </a:r>
          </a:p>
        </p:txBody>
      </p:sp>
      <p:sp>
        <p:nvSpPr>
          <p:cNvPr id="8" name="Rectangle 7">
            <a:extLst>
              <a:ext uri="{FF2B5EF4-FFF2-40B4-BE49-F238E27FC236}">
                <a16:creationId xmlns:a16="http://schemas.microsoft.com/office/drawing/2014/main" id="{374B3293-2E3E-494A-9255-17BBD51B7A1C}"/>
              </a:ext>
            </a:extLst>
          </p:cNvPr>
          <p:cNvSpPr/>
          <p:nvPr/>
        </p:nvSpPr>
        <p:spPr>
          <a:xfrm>
            <a:off x="3863929" y="3681282"/>
            <a:ext cx="2191133" cy="1200329"/>
          </a:xfrm>
          <a:prstGeom prst="rect">
            <a:avLst/>
          </a:prstGeom>
          <a:ln>
            <a:solidFill>
              <a:schemeClr val="tx1"/>
            </a:solidFill>
          </a:ln>
        </p:spPr>
        <p:txBody>
          <a:bodyPr wrap="square">
            <a:spAutoFit/>
          </a:bodyPr>
          <a:lstStyle/>
          <a:p>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D</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&lt;dash&gt;&lt;/dash&gt;</a:t>
            </a:r>
            <a:br>
              <a:rPr lang="en-US">
                <a:solidFill>
                  <a:srgbClr val="000000"/>
                </a:solidFill>
                <a:highlight>
                  <a:srgbClr val="FFFFFF"/>
                </a:highlight>
              </a:rPr>
            </a:br>
            <a:r>
              <a:rPr lang="en-US">
                <a:solidFill>
                  <a:srgbClr val="000096"/>
                </a:solidFill>
                <a:highlight>
                  <a:srgbClr val="FFFFFF"/>
                </a:highlight>
              </a:rPr>
              <a:t>&lt;/field&gt;</a:t>
            </a:r>
          </a:p>
        </p:txBody>
      </p:sp>
      <p:sp>
        <p:nvSpPr>
          <p:cNvPr id="9" name="Rectangle 8">
            <a:extLst>
              <a:ext uri="{FF2B5EF4-FFF2-40B4-BE49-F238E27FC236}">
                <a16:creationId xmlns:a16="http://schemas.microsoft.com/office/drawing/2014/main" id="{E70925BC-C3E9-479C-B3CF-35DABAB9F8A5}"/>
              </a:ext>
            </a:extLst>
          </p:cNvPr>
          <p:cNvSpPr/>
          <p:nvPr/>
        </p:nvSpPr>
        <p:spPr>
          <a:xfrm>
            <a:off x="6292388" y="3681282"/>
            <a:ext cx="2360909" cy="1200329"/>
          </a:xfrm>
          <a:prstGeom prst="rect">
            <a:avLst/>
          </a:prstGeom>
          <a:ln>
            <a:solidFill>
              <a:schemeClr val="tx1"/>
            </a:solidFill>
          </a:ln>
        </p:spPr>
        <p:txBody>
          <a:bodyPr wrap="square">
            <a:spAutoFit/>
          </a:bodyPr>
          <a:lstStyle/>
          <a:p>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E</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&lt;crDash&gt;&lt;/crDash&gt;</a:t>
            </a:r>
            <a:br>
              <a:rPr lang="en-US">
                <a:solidFill>
                  <a:srgbClr val="000000"/>
                </a:solidFill>
                <a:highlight>
                  <a:srgbClr val="FFFFFF"/>
                </a:highlight>
              </a:rPr>
            </a:br>
            <a:r>
              <a:rPr lang="en-US">
                <a:solidFill>
                  <a:srgbClr val="000096"/>
                </a:solidFill>
                <a:highlight>
                  <a:srgbClr val="FFFFFF"/>
                </a:highlight>
              </a:rPr>
              <a:t>&lt;/field&gt;</a:t>
            </a:r>
          </a:p>
        </p:txBody>
      </p:sp>
      <p:sp>
        <p:nvSpPr>
          <p:cNvPr id="10" name="Rectangle 9">
            <a:extLst>
              <a:ext uri="{FF2B5EF4-FFF2-40B4-BE49-F238E27FC236}">
                <a16:creationId xmlns:a16="http://schemas.microsoft.com/office/drawing/2014/main" id="{C94B88D2-A413-45DA-9904-099B7449D625}"/>
              </a:ext>
            </a:extLst>
          </p:cNvPr>
          <p:cNvSpPr/>
          <p:nvPr/>
        </p:nvSpPr>
        <p:spPr>
          <a:xfrm>
            <a:off x="8890623" y="3682042"/>
            <a:ext cx="2191133" cy="1200329"/>
          </a:xfrm>
          <a:prstGeom prst="rect">
            <a:avLst/>
          </a:prstGeom>
          <a:ln>
            <a:solidFill>
              <a:schemeClr val="tx1"/>
            </a:solidFill>
          </a:ln>
        </p:spPr>
        <p:txBody>
          <a:bodyPr wrap="square">
            <a:spAutoFit/>
          </a:bodyPr>
          <a:lstStyle/>
          <a:p>
            <a:r>
              <a:rPr lang="en-US">
                <a:solidFill>
                  <a:srgbClr val="000096"/>
                </a:solidFill>
                <a:highlight>
                  <a:srgbClr val="FFFFFF"/>
                </a:highlight>
              </a:rPr>
              <a:t>&lt;field&gt;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F</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&lt;none&gt;&lt;/none&gt;</a:t>
            </a:r>
            <a:br>
              <a:rPr lang="en-US">
                <a:solidFill>
                  <a:srgbClr val="000000"/>
                </a:solidFill>
                <a:highlight>
                  <a:srgbClr val="FFFFFF"/>
                </a:highlight>
              </a:rPr>
            </a:br>
            <a:r>
              <a:rPr lang="en-US">
                <a:solidFill>
                  <a:srgbClr val="000096"/>
                </a:solidFill>
                <a:highlight>
                  <a:srgbClr val="FFFFFF"/>
                </a:highlight>
              </a:rPr>
              <a:t>&lt;/field&gt;</a:t>
            </a:r>
          </a:p>
        </p:txBody>
      </p:sp>
      <p:sp>
        <p:nvSpPr>
          <p:cNvPr id="11" name="Rectangle 10">
            <a:extLst>
              <a:ext uri="{FF2B5EF4-FFF2-40B4-BE49-F238E27FC236}">
                <a16:creationId xmlns:a16="http://schemas.microsoft.com/office/drawing/2014/main" id="{79931DB4-DC2C-4FA2-9527-B77B2F1F9745}"/>
              </a:ext>
            </a:extLst>
          </p:cNvPr>
          <p:cNvSpPr/>
          <p:nvPr/>
        </p:nvSpPr>
        <p:spPr>
          <a:xfrm>
            <a:off x="2562381" y="5281463"/>
            <a:ext cx="6328241" cy="1200329"/>
          </a:xfrm>
          <a:prstGeom prst="rect">
            <a:avLst/>
          </a:prstGeom>
          <a:solidFill>
            <a:schemeClr val="bg1">
              <a:lumMod val="85000"/>
            </a:schemeClr>
          </a:solidFill>
        </p:spPr>
        <p:txBody>
          <a:bodyPr wrap="square">
            <a:spAutoFit/>
          </a:bodyPr>
          <a:lstStyle/>
          <a:p>
            <a:r>
              <a:rPr lang="en-US">
                <a:solidFill>
                  <a:srgbClr val="000000"/>
                </a:solidFill>
                <a:latin typeface="Calibri" panose="020F0502020204030204" pitchFamily="34" charset="0"/>
                <a:ea typeface="Calibri" panose="020F0502020204030204" pitchFamily="34" charset="0"/>
              </a:rPr>
              <a:t>Note: you cannot put the above xs:choice into a hidden group so as to hide this delimiter cruft. We are storing initiator information in the XML infoset and so we can’t hide those elements or we won’t know which initiator to use for unparsing. </a:t>
            </a:r>
            <a:endParaRPr lang="en-US"/>
          </a:p>
        </p:txBody>
      </p:sp>
    </p:spTree>
    <p:extLst>
      <p:ext uri="{BB962C8B-B14F-4D97-AF65-F5344CB8AC3E}">
        <p14:creationId xmlns:p14="http://schemas.microsoft.com/office/powerpoint/2010/main" val="63705812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F64137-D1B7-4CBA-8A8E-44792BDDB88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BE5E2CB1-37B4-46E6-817E-67C35B19AA60}"/>
              </a:ext>
            </a:extLst>
          </p:cNvPr>
          <p:cNvSpPr/>
          <p:nvPr/>
        </p:nvSpPr>
        <p:spPr>
          <a:xfrm>
            <a:off x="576860" y="675823"/>
            <a:ext cx="11038279" cy="5262979"/>
          </a:xfrm>
          <a:prstGeom prst="rect">
            <a:avLst/>
          </a:prstGeom>
          <a:ln>
            <a:solidFill>
              <a:schemeClr val="bg1">
                <a:lumMod val="75000"/>
              </a:schemeClr>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"field"</a:t>
            </a:r>
            <a:r>
              <a:rPr lang="en-US" sz="1600">
                <a:solidFill>
                  <a:srgbClr val="F5844C"/>
                </a:solidFill>
                <a:highlight>
                  <a:srgbClr val="FFFFFF"/>
                </a:highlight>
              </a:rPr>
              <a:t> maxOccurs</a:t>
            </a:r>
            <a:r>
              <a:rPr lang="en-US" sz="1600">
                <a:solidFill>
                  <a:srgbClr val="FF8040"/>
                </a:solidFill>
                <a:highlight>
                  <a:srgbClr val="FFFFFF"/>
                </a:highlight>
              </a:rPr>
              <a:t>=</a:t>
            </a:r>
            <a:r>
              <a:rPr lang="en-US" sz="1600">
                <a:solidFill>
                  <a:srgbClr val="993300"/>
                </a:solidFill>
                <a:highlight>
                  <a:srgbClr val="FFFFFF"/>
                </a:highlight>
              </a:rPr>
              <a:t>"unbounded"</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"value"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"pattern"</a:t>
            </a:r>
            <a:r>
              <a:rPr lang="en-US" sz="1600">
                <a:solidFill>
                  <a:srgbClr val="F5844C"/>
                </a:solidFill>
                <a:highlight>
                  <a:srgbClr val="FFFFFF"/>
                </a:highlight>
              </a:rPr>
              <a:t> dfdl:lengthPattern</a:t>
            </a:r>
            <a:r>
              <a:rPr lang="en-US" sz="1600">
                <a:solidFill>
                  <a:srgbClr val="FF8040"/>
                </a:solidFill>
                <a:highlight>
                  <a:srgbClr val="FFFFFF"/>
                </a:highlight>
              </a:rPr>
              <a:t>=</a:t>
            </a:r>
            <a:r>
              <a:rPr lang="en-US" sz="1600">
                <a:solidFill>
                  <a:srgbClr val="993300"/>
                </a:solidFill>
                <a:highlight>
                  <a:srgbClr val="FFFFFF"/>
                </a:highlight>
              </a:rPr>
              <a:t>".*?(?=(\x0D-|\x0D\x0A-|-|\)$))"</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&lt;dfdl:assert</a:t>
            </a:r>
            <a:r>
              <a:rPr lang="en-US" sz="1600">
                <a:solidFill>
                  <a:srgbClr val="F5844C"/>
                </a:solidFill>
                <a:highlight>
                  <a:srgbClr val="FFFFFF"/>
                </a:highlight>
              </a:rPr>
              <a:t> message</a:t>
            </a:r>
            <a:r>
              <a:rPr lang="en-US" sz="1600">
                <a:solidFill>
                  <a:srgbClr val="FF8040"/>
                </a:solidFill>
                <a:highlight>
                  <a:srgbClr val="FFFFFF"/>
                </a:highlight>
              </a:rPr>
              <a:t>=</a:t>
            </a:r>
            <a:r>
              <a:rPr lang="en-US" sz="1600">
                <a:solidFill>
                  <a:srgbClr val="993300"/>
                </a:solidFill>
                <a:highlight>
                  <a:srgbClr val="FFFFFF"/>
                </a:highlight>
              </a:rPr>
              <a:t>"empty value"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{fn:string-length(.) gt 0}</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&lt;/dfdl:assert&gt;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r>
              <a:rPr lang="en-US" sz="1600">
                <a:solidFill>
                  <a:srgbClr val="000000"/>
                </a:solidFill>
                <a:highlight>
                  <a:srgbClr val="FFFFFF"/>
                </a:highlight>
              </a:rPr>
              <a:t> </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"crDash"</a:t>
            </a:r>
            <a:r>
              <a:rPr lang="en-US" sz="1600">
                <a:solidFill>
                  <a:srgbClr val="F5844C"/>
                </a:solidFill>
                <a:highlight>
                  <a:srgbClr val="FFFFFF"/>
                </a:highlight>
              </a:rPr>
              <a:t> dfdl:initiator</a:t>
            </a:r>
            <a:r>
              <a:rPr lang="en-US" sz="1600">
                <a:solidFill>
                  <a:srgbClr val="FF8040"/>
                </a:solidFill>
                <a:highlight>
                  <a:srgbClr val="FFFFFF"/>
                </a:highlight>
              </a:rPr>
              <a:t>=</a:t>
            </a:r>
            <a:r>
              <a:rPr lang="en-US" sz="1600">
                <a:solidFill>
                  <a:srgbClr val="993300"/>
                </a:solidFill>
                <a:highlight>
                  <a:srgbClr val="FFFFFF"/>
                </a:highlight>
              </a:rPr>
              <a:t>"%CR;-"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"explicit"</a:t>
            </a: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"0"</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"crlfDash"</a:t>
            </a:r>
            <a:r>
              <a:rPr lang="en-US" sz="1600">
                <a:solidFill>
                  <a:srgbClr val="F5844C"/>
                </a:solidFill>
                <a:highlight>
                  <a:srgbClr val="FFFFFF"/>
                </a:highlight>
              </a:rPr>
              <a:t> dfdl:initiator</a:t>
            </a:r>
            <a:r>
              <a:rPr lang="en-US" sz="1600">
                <a:solidFill>
                  <a:srgbClr val="FF8040"/>
                </a:solidFill>
                <a:highlight>
                  <a:srgbClr val="FFFFFF"/>
                </a:highlight>
              </a:rPr>
              <a:t>=</a:t>
            </a:r>
            <a:r>
              <a:rPr lang="en-US" sz="1600">
                <a:solidFill>
                  <a:srgbClr val="993300"/>
                </a:solidFill>
                <a:highlight>
                  <a:srgbClr val="FFFFFF"/>
                </a:highlight>
              </a:rPr>
              <a:t>"%CR;%LF;-"</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"explicit"</a:t>
            </a: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"0"</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"dash"</a:t>
            </a:r>
            <a:r>
              <a:rPr lang="en-US" sz="1600">
                <a:solidFill>
                  <a:srgbClr val="F5844C"/>
                </a:solidFill>
                <a:highlight>
                  <a:srgbClr val="FFFFFF"/>
                </a:highlight>
              </a:rPr>
              <a:t> dfdl:initiator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"explicit"</a:t>
            </a: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"0"</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"none"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"pattern"</a:t>
            </a:r>
            <a:r>
              <a:rPr lang="en-US" sz="1600">
                <a:solidFill>
                  <a:srgbClr val="F5844C"/>
                </a:solidFill>
                <a:highlight>
                  <a:srgbClr val="FFFFFF"/>
                </a:highlight>
              </a:rPr>
              <a:t> dfdl:lengthPattern</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4" name="TextBox 3">
            <a:extLst>
              <a:ext uri="{FF2B5EF4-FFF2-40B4-BE49-F238E27FC236}">
                <a16:creationId xmlns:a16="http://schemas.microsoft.com/office/drawing/2014/main" id="{1140B73B-08A4-49C4-9EBE-BAA11BC7405A}"/>
              </a:ext>
            </a:extLst>
          </p:cNvPr>
          <p:cNvSpPr txBox="1"/>
          <p:nvPr/>
        </p:nvSpPr>
        <p:spPr>
          <a:xfrm>
            <a:off x="616448" y="5996389"/>
            <a:ext cx="5723875" cy="369332"/>
          </a:xfrm>
          <a:prstGeom prst="rect">
            <a:avLst/>
          </a:prstGeom>
          <a:noFill/>
        </p:spPr>
        <p:txBody>
          <a:bodyPr wrap="none" rtlCol="0">
            <a:spAutoFit/>
          </a:bodyPr>
          <a:lstStyle/>
          <a:p>
            <a:r>
              <a:rPr lang="en-US"/>
              <a:t>See examples/preserve-in-round-tripping/input-v3.dfdl.xsd</a:t>
            </a:r>
          </a:p>
        </p:txBody>
      </p:sp>
    </p:spTree>
    <p:extLst>
      <p:ext uri="{BB962C8B-B14F-4D97-AF65-F5344CB8AC3E}">
        <p14:creationId xmlns:p14="http://schemas.microsoft.com/office/powerpoint/2010/main" val="92045572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F64137-D1B7-4CBA-8A8E-44792BDDB88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BE5E2CB1-37B4-46E6-817E-67C35B19AA60}"/>
              </a:ext>
            </a:extLst>
          </p:cNvPr>
          <p:cNvSpPr/>
          <p:nvPr/>
        </p:nvSpPr>
        <p:spPr>
          <a:xfrm>
            <a:off x="576860" y="675823"/>
            <a:ext cx="11038279" cy="5262979"/>
          </a:xfrm>
          <a:prstGeom prst="rect">
            <a:avLst/>
          </a:prstGeom>
          <a:ln>
            <a:solidFill>
              <a:schemeClr val="bg1">
                <a:lumMod val="75000"/>
              </a:schemeClr>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"field"</a:t>
            </a:r>
            <a:r>
              <a:rPr lang="en-US" sz="1600">
                <a:solidFill>
                  <a:srgbClr val="F5844C"/>
                </a:solidFill>
                <a:highlight>
                  <a:srgbClr val="FFFFFF"/>
                </a:highlight>
              </a:rPr>
              <a:t> maxOccurs</a:t>
            </a:r>
            <a:r>
              <a:rPr lang="en-US" sz="1600">
                <a:solidFill>
                  <a:srgbClr val="FF8040"/>
                </a:solidFill>
                <a:highlight>
                  <a:srgbClr val="FFFFFF"/>
                </a:highlight>
              </a:rPr>
              <a:t>=</a:t>
            </a:r>
            <a:r>
              <a:rPr lang="en-US" sz="1600">
                <a:solidFill>
                  <a:srgbClr val="993300"/>
                </a:solidFill>
                <a:highlight>
                  <a:srgbClr val="FFFFFF"/>
                </a:highlight>
              </a:rPr>
              <a:t>"unbounded"</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"value"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"pattern"</a:t>
            </a:r>
            <a:r>
              <a:rPr lang="en-US" sz="1600">
                <a:solidFill>
                  <a:srgbClr val="F5844C"/>
                </a:solidFill>
                <a:highlight>
                  <a:srgbClr val="FFFFFF"/>
                </a:highlight>
              </a:rPr>
              <a:t> dfdl:lengthPattern</a:t>
            </a:r>
            <a:r>
              <a:rPr lang="en-US" sz="1600">
                <a:solidFill>
                  <a:srgbClr val="FF8040"/>
                </a:solidFill>
                <a:highlight>
                  <a:srgbClr val="FFFFFF"/>
                </a:highlight>
              </a:rPr>
              <a:t>=</a:t>
            </a:r>
            <a:r>
              <a:rPr lang="en-US" sz="1600">
                <a:solidFill>
                  <a:srgbClr val="993300"/>
                </a:solidFill>
                <a:highlight>
                  <a:srgbClr val="FFFFFF"/>
                </a:highlight>
              </a:rPr>
              <a:t>".*?(?=(\x0D-|\x0D\x0A-|-|\)$))"</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a:t>
            </a:r>
            <a:r>
              <a:rPr lang="en-US" sz="1600">
                <a:solidFill>
                  <a:srgbClr val="F5844C"/>
                </a:solidFill>
                <a:highlight>
                  <a:srgbClr val="FFFFFF"/>
                </a:highlight>
              </a:rPr>
              <a:t> source</a:t>
            </a:r>
            <a:r>
              <a:rPr lang="en-US" sz="1600">
                <a:solidFill>
                  <a:srgbClr val="FF8040"/>
                </a:solidFill>
                <a:highlight>
                  <a:srgbClr val="FFFFFF"/>
                </a:highlight>
              </a:rPr>
              <a:t>=</a:t>
            </a:r>
            <a:r>
              <a:rPr lang="en-US" sz="1600">
                <a:solidFill>
                  <a:srgbClr val="993300"/>
                </a:solidFill>
                <a:highlight>
                  <a:srgbClr val="FFFFFF"/>
                </a:highlight>
              </a:rPr>
              <a:t>"http://www.ogf.org/dfdl/"</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&lt;dfdl:assert</a:t>
            </a:r>
            <a:r>
              <a:rPr lang="en-US" sz="1600">
                <a:solidFill>
                  <a:srgbClr val="F5844C"/>
                </a:solidFill>
                <a:highlight>
                  <a:srgbClr val="FFFFFF"/>
                </a:highlight>
              </a:rPr>
              <a:t> message</a:t>
            </a:r>
            <a:r>
              <a:rPr lang="en-US" sz="1600">
                <a:solidFill>
                  <a:srgbClr val="FF8040"/>
                </a:solidFill>
                <a:highlight>
                  <a:srgbClr val="FFFFFF"/>
                </a:highlight>
              </a:rPr>
              <a:t>=</a:t>
            </a:r>
            <a:r>
              <a:rPr lang="en-US" sz="1600">
                <a:solidFill>
                  <a:srgbClr val="993300"/>
                </a:solidFill>
                <a:highlight>
                  <a:srgbClr val="FFFFFF"/>
                </a:highlight>
              </a:rPr>
              <a:t>"empty value"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{fn:string-length(.) gt 0}</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&lt;/dfdl:assert&gt;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&lt;/xs:appinfo&gt;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&lt;/xs:annotation&gt;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r>
              <a:rPr lang="en-US" sz="1600">
                <a:solidFill>
                  <a:srgbClr val="000000"/>
                </a:solidFill>
                <a:highlight>
                  <a:srgbClr val="FFFFFF"/>
                </a:highlight>
              </a:rPr>
              <a:t> </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"crDash"</a:t>
            </a:r>
            <a:r>
              <a:rPr lang="en-US" sz="1600">
                <a:solidFill>
                  <a:srgbClr val="F5844C"/>
                </a:solidFill>
                <a:highlight>
                  <a:srgbClr val="FFFFFF"/>
                </a:highlight>
              </a:rPr>
              <a:t> dfdl:initiator</a:t>
            </a:r>
            <a:r>
              <a:rPr lang="en-US" sz="1600">
                <a:solidFill>
                  <a:srgbClr val="FF8040"/>
                </a:solidFill>
                <a:highlight>
                  <a:srgbClr val="FFFFFF"/>
                </a:highlight>
              </a:rPr>
              <a:t>=</a:t>
            </a:r>
            <a:r>
              <a:rPr lang="en-US" sz="1600">
                <a:solidFill>
                  <a:srgbClr val="993300"/>
                </a:solidFill>
                <a:highlight>
                  <a:srgbClr val="FFFFFF"/>
                </a:highlight>
              </a:rPr>
              <a:t>"%CR;-"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"explicit"</a:t>
            </a: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"0"</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"crlfDash"</a:t>
            </a:r>
            <a:r>
              <a:rPr lang="en-US" sz="1600">
                <a:solidFill>
                  <a:srgbClr val="F5844C"/>
                </a:solidFill>
                <a:highlight>
                  <a:srgbClr val="FFFFFF"/>
                </a:highlight>
              </a:rPr>
              <a:t> dfdl:initiator</a:t>
            </a:r>
            <a:r>
              <a:rPr lang="en-US" sz="1600">
                <a:solidFill>
                  <a:srgbClr val="FF8040"/>
                </a:solidFill>
                <a:highlight>
                  <a:srgbClr val="FFFFFF"/>
                </a:highlight>
              </a:rPr>
              <a:t>=</a:t>
            </a:r>
            <a:r>
              <a:rPr lang="en-US" sz="1600">
                <a:solidFill>
                  <a:srgbClr val="993300"/>
                </a:solidFill>
                <a:highlight>
                  <a:srgbClr val="FFFFFF"/>
                </a:highlight>
              </a:rPr>
              <a:t>"%CR;%LF;-"</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"explicit"</a:t>
            </a: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"0"</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"dash"</a:t>
            </a:r>
            <a:r>
              <a:rPr lang="en-US" sz="1600">
                <a:solidFill>
                  <a:srgbClr val="F5844C"/>
                </a:solidFill>
                <a:highlight>
                  <a:srgbClr val="FFFFFF"/>
                </a:highlight>
              </a:rPr>
              <a:t> dfdl:initiator</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"explicit"</a:t>
            </a: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"0"</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"none"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dfdl:lengthKind</a:t>
            </a:r>
            <a:r>
              <a:rPr lang="en-US" sz="1600">
                <a:solidFill>
                  <a:srgbClr val="FF8040"/>
                </a:solidFill>
                <a:highlight>
                  <a:srgbClr val="FFFFFF"/>
                </a:highlight>
              </a:rPr>
              <a:t>=</a:t>
            </a:r>
            <a:r>
              <a:rPr lang="en-US" sz="1600">
                <a:solidFill>
                  <a:srgbClr val="993300"/>
                </a:solidFill>
                <a:highlight>
                  <a:srgbClr val="FFFFFF"/>
                </a:highlight>
              </a:rPr>
              <a:t>"pattern"</a:t>
            </a:r>
            <a:r>
              <a:rPr lang="en-US" sz="1600">
                <a:solidFill>
                  <a:srgbClr val="F5844C"/>
                </a:solidFill>
                <a:highlight>
                  <a:srgbClr val="FFFFFF"/>
                </a:highlight>
              </a:rPr>
              <a:t> dfdl:lengthPattern</a:t>
            </a:r>
            <a:r>
              <a:rPr lang="en-US" sz="1600">
                <a:solidFill>
                  <a:srgbClr val="FF8040"/>
                </a:solidFill>
                <a:highlight>
                  <a:srgbClr val="FFFFFF"/>
                </a:highlight>
              </a:rPr>
              <a:t>=</a:t>
            </a:r>
            <a:r>
              <a:rPr lang="en-US" sz="1600">
                <a:solidFill>
                  <a:srgbClr val="993300"/>
                </a:solidFill>
                <a:highlight>
                  <a:srgbClr val="FFFFFF"/>
                </a:highlight>
              </a:rPr>
              <a:t>".*?(?=\))"</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5" name="Rectangle 4">
            <a:extLst>
              <a:ext uri="{FF2B5EF4-FFF2-40B4-BE49-F238E27FC236}">
                <a16:creationId xmlns:a16="http://schemas.microsoft.com/office/drawing/2014/main" id="{8B779663-A8AC-4B3E-A0F6-9486DFBF430D}"/>
              </a:ext>
            </a:extLst>
          </p:cNvPr>
          <p:cNvSpPr/>
          <p:nvPr/>
        </p:nvSpPr>
        <p:spPr>
          <a:xfrm>
            <a:off x="1270861" y="1704814"/>
            <a:ext cx="4494508" cy="1724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425A586-AA2B-4835-BAF5-316C6F6CC391}"/>
              </a:ext>
            </a:extLst>
          </p:cNvPr>
          <p:cNvGrpSpPr/>
          <p:nvPr/>
        </p:nvGrpSpPr>
        <p:grpSpPr>
          <a:xfrm>
            <a:off x="5303009" y="4729592"/>
            <a:ext cx="2735036" cy="1911894"/>
            <a:chOff x="8659610" y="3758272"/>
            <a:chExt cx="2735036" cy="1911894"/>
          </a:xfrm>
        </p:grpSpPr>
        <p:pic>
          <p:nvPicPr>
            <p:cNvPr id="8" name="Picture 7">
              <a:extLst>
                <a:ext uri="{FF2B5EF4-FFF2-40B4-BE49-F238E27FC236}">
                  <a16:creationId xmlns:a16="http://schemas.microsoft.com/office/drawing/2014/main" id="{07FD1FFC-F2B8-4899-BC9E-06253F7E0AA8}"/>
                </a:ext>
              </a:extLst>
            </p:cNvPr>
            <p:cNvPicPr>
              <a:picLocks noChangeAspect="1"/>
            </p:cNvPicPr>
            <p:nvPr/>
          </p:nvPicPr>
          <p:blipFill rotWithShape="1">
            <a:blip r:embed="rId2"/>
            <a:srcRect l="6356" t="14289" r="79280" b="66809"/>
            <a:stretch/>
          </p:blipFill>
          <p:spPr>
            <a:xfrm>
              <a:off x="8659610" y="3758272"/>
              <a:ext cx="2735036" cy="1911894"/>
            </a:xfrm>
            <a:prstGeom prst="rect">
              <a:avLst/>
            </a:prstGeom>
          </p:spPr>
        </p:pic>
        <p:sp>
          <p:nvSpPr>
            <p:cNvPr id="9" name="Rectangle 8">
              <a:extLst>
                <a:ext uri="{FF2B5EF4-FFF2-40B4-BE49-F238E27FC236}">
                  <a16:creationId xmlns:a16="http://schemas.microsoft.com/office/drawing/2014/main" id="{5EA4E9F2-EE8E-4CFA-B18D-E7051FDF72A3}"/>
                </a:ext>
              </a:extLst>
            </p:cNvPr>
            <p:cNvSpPr/>
            <p:nvPr/>
          </p:nvSpPr>
          <p:spPr>
            <a:xfrm>
              <a:off x="9402306" y="5191932"/>
              <a:ext cx="1121043" cy="478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9B1B2A63-896A-4CB9-9E87-74D6BBE137D8}"/>
              </a:ext>
            </a:extLst>
          </p:cNvPr>
          <p:cNvCxnSpPr/>
          <p:nvPr/>
        </p:nvCxnSpPr>
        <p:spPr>
          <a:xfrm flipH="1">
            <a:off x="5765369" y="3072360"/>
            <a:ext cx="666428" cy="3449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CBC14B-0BF2-4B93-9113-A18EACBCF938}"/>
              </a:ext>
            </a:extLst>
          </p:cNvPr>
          <p:cNvSpPr txBox="1"/>
          <p:nvPr/>
        </p:nvSpPr>
        <p:spPr>
          <a:xfrm>
            <a:off x="5867876" y="1872031"/>
            <a:ext cx="5053263" cy="1477328"/>
          </a:xfrm>
          <a:prstGeom prst="rect">
            <a:avLst/>
          </a:prstGeom>
          <a:solidFill>
            <a:srgbClr val="FFFF00"/>
          </a:solidFill>
        </p:spPr>
        <p:txBody>
          <a:bodyPr wrap="square" rtlCol="0">
            <a:spAutoFit/>
          </a:bodyPr>
          <a:lstStyle/>
          <a:p>
            <a:r>
              <a:rPr lang="en-US"/>
              <a:t>After processing F the DFDL processor loops back around looking for the next field. An empty string matches &lt;value&gt;. Without the dfdl:assert the DFDL processor would loop forever, generating an infinite number of &lt;value&gt; elements. </a:t>
            </a:r>
          </a:p>
        </p:txBody>
      </p:sp>
    </p:spTree>
    <p:extLst>
      <p:ext uri="{BB962C8B-B14F-4D97-AF65-F5344CB8AC3E}">
        <p14:creationId xmlns:p14="http://schemas.microsoft.com/office/powerpoint/2010/main" val="134371532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5E4E2-F9A2-4434-82F8-D75C9AAAB6D1}"/>
              </a:ext>
            </a:extLst>
          </p:cNvPr>
          <p:cNvSpPr>
            <a:spLocks noGrp="1"/>
          </p:cNvSpPr>
          <p:nvPr>
            <p:ph type="ctrTitle" sz="quarter"/>
          </p:nvPr>
        </p:nvSpPr>
        <p:spPr/>
        <p:txBody>
          <a:bodyPr/>
          <a:lstStyle/>
          <a:p>
            <a:pPr>
              <a:lnSpc>
                <a:spcPct val="100000"/>
              </a:lnSpc>
            </a:pPr>
            <a:r>
              <a:rPr lang="en-US"/>
              <a:t>Reference a reusable set of DFDL properties using dfdl:ref</a:t>
            </a:r>
          </a:p>
        </p:txBody>
      </p:sp>
      <p:sp>
        <p:nvSpPr>
          <p:cNvPr id="2" name="Footer Placeholder 1">
            <a:extLst>
              <a:ext uri="{FF2B5EF4-FFF2-40B4-BE49-F238E27FC236}">
                <a16:creationId xmlns:a16="http://schemas.microsoft.com/office/drawing/2014/main" id="{9535C2D0-B392-4DDF-B347-07BA58CD4207}"/>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0982352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C9B276-D985-4A9C-971B-26B246D68EE5}"/>
              </a:ext>
            </a:extLst>
          </p:cNvPr>
          <p:cNvSpPr>
            <a:spLocks noGrp="1"/>
          </p:cNvSpPr>
          <p:nvPr>
            <p:ph type="title"/>
          </p:nvPr>
        </p:nvSpPr>
        <p:spPr/>
        <p:txBody>
          <a:bodyPr/>
          <a:lstStyle/>
          <a:p>
            <a:r>
              <a:rPr lang="en-US"/>
              <a:t>Recall our first example</a:t>
            </a:r>
          </a:p>
        </p:txBody>
      </p:sp>
      <p:sp>
        <p:nvSpPr>
          <p:cNvPr id="4" name="Content Placeholder 3">
            <a:extLst>
              <a:ext uri="{FF2B5EF4-FFF2-40B4-BE49-F238E27FC236}">
                <a16:creationId xmlns:a16="http://schemas.microsoft.com/office/drawing/2014/main" id="{7ECFAEFC-4859-417D-B73D-748A39B72364}"/>
              </a:ext>
            </a:extLst>
          </p:cNvPr>
          <p:cNvSpPr>
            <a:spLocks noGrp="1"/>
          </p:cNvSpPr>
          <p:nvPr>
            <p:ph idx="1"/>
          </p:nvPr>
        </p:nvSpPr>
        <p:spPr>
          <a:xfrm>
            <a:off x="616449" y="1371602"/>
            <a:ext cx="11236720" cy="1929538"/>
          </a:xfrm>
        </p:spPr>
        <p:txBody>
          <a:bodyPr/>
          <a:lstStyle/>
          <a:p>
            <a:r>
              <a:rPr lang="en-US"/>
              <a:t>In the very first example we saw how to parse/unparse this input:</a:t>
            </a:r>
            <a:br>
              <a:rPr lang="en-US"/>
            </a:br>
            <a:br>
              <a:rPr lang="en-US"/>
            </a:br>
            <a:r>
              <a:rPr lang="en-US"/>
              <a:t> 	</a:t>
            </a:r>
            <a:r>
              <a:rPr lang="en-US" b="0" dirty="0">
                <a:latin typeface="Courier New" panose="02070309020205020404" pitchFamily="49" charset="0"/>
                <a:cs typeface="Courier New" panose="02070309020205020404" pitchFamily="49" charset="0"/>
              </a:rPr>
              <a:t>Dear Sir: Thank you for your </a:t>
            </a:r>
            <a:r>
              <a:rPr lang="en-US" b="0">
                <a:latin typeface="Courier New" panose="02070309020205020404" pitchFamily="49" charset="0"/>
                <a:cs typeface="Courier New" panose="02070309020205020404" pitchFamily="49" charset="0"/>
              </a:rPr>
              <a:t>response.</a:t>
            </a:r>
            <a:br>
              <a:rPr lang="en-US"/>
            </a:br>
            <a:endParaRPr lang="en-US" dirty="0"/>
          </a:p>
          <a:p>
            <a:r>
              <a:rPr lang="en-US"/>
              <a:t>Here is the DFDL schema:</a:t>
            </a:r>
          </a:p>
        </p:txBody>
      </p:sp>
      <p:sp>
        <p:nvSpPr>
          <p:cNvPr id="2" name="Footer Placeholder 1">
            <a:extLst>
              <a:ext uri="{FF2B5EF4-FFF2-40B4-BE49-F238E27FC236}">
                <a16:creationId xmlns:a16="http://schemas.microsoft.com/office/drawing/2014/main" id="{5CE04F20-7C00-40AB-A0FE-1A2472BF491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930156CE-B802-448D-942C-E9052E57D726}"/>
              </a:ext>
            </a:extLst>
          </p:cNvPr>
          <p:cNvSpPr/>
          <p:nvPr/>
        </p:nvSpPr>
        <p:spPr>
          <a:xfrm>
            <a:off x="2397072" y="3618887"/>
            <a:ext cx="6669436"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124373703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7F62F4-1E42-40EC-AA99-CC18E535CC5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7CEC481-347C-48F2-91E7-0D9EDE36AA21}"/>
              </a:ext>
            </a:extLst>
          </p:cNvPr>
          <p:cNvSpPr/>
          <p:nvPr/>
        </p:nvSpPr>
        <p:spPr>
          <a:xfrm>
            <a:off x="2397072" y="3618887"/>
            <a:ext cx="6669436"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FDA66F2D-5B1F-42A7-A5BD-D15447EFA362}"/>
              </a:ext>
            </a:extLst>
          </p:cNvPr>
          <p:cNvSpPr/>
          <p:nvPr/>
        </p:nvSpPr>
        <p:spPr>
          <a:xfrm>
            <a:off x="4184542" y="4231581"/>
            <a:ext cx="4556502" cy="232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D4CC2A5-15D6-4B20-A916-C6F5F1C6B69F}"/>
              </a:ext>
            </a:extLst>
          </p:cNvPr>
          <p:cNvCxnSpPr/>
          <p:nvPr/>
        </p:nvCxnSpPr>
        <p:spPr>
          <a:xfrm flipH="1" flipV="1">
            <a:off x="5269424" y="2727702"/>
            <a:ext cx="826576" cy="1487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30F039-3870-496E-A7C6-34FA941412F0}"/>
              </a:ext>
            </a:extLst>
          </p:cNvPr>
          <p:cNvSpPr txBox="1"/>
          <p:nvPr/>
        </p:nvSpPr>
        <p:spPr>
          <a:xfrm>
            <a:off x="3943910" y="1539525"/>
            <a:ext cx="5970111" cy="1200329"/>
          </a:xfrm>
          <a:prstGeom prst="rect">
            <a:avLst/>
          </a:prstGeom>
          <a:solidFill>
            <a:srgbClr val="FFFF00"/>
          </a:solidFill>
        </p:spPr>
        <p:txBody>
          <a:bodyPr wrap="square" rtlCol="0">
            <a:spAutoFit/>
          </a:bodyPr>
          <a:lstStyle/>
          <a:p>
            <a:r>
              <a:rPr lang="en-US" sz="2400"/>
              <a:t>Suppose you have a large DFDL schema and there are many places where you want to use this combination of DFDL properties</a:t>
            </a:r>
          </a:p>
        </p:txBody>
      </p:sp>
    </p:spTree>
    <p:extLst>
      <p:ext uri="{BB962C8B-B14F-4D97-AF65-F5344CB8AC3E}">
        <p14:creationId xmlns:p14="http://schemas.microsoft.com/office/powerpoint/2010/main" val="140700677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4688C-2349-485B-AC72-6230F6B846BD}"/>
              </a:ext>
            </a:extLst>
          </p:cNvPr>
          <p:cNvSpPr>
            <a:spLocks noGrp="1"/>
          </p:cNvSpPr>
          <p:nvPr>
            <p:ph type="title"/>
          </p:nvPr>
        </p:nvSpPr>
        <p:spPr/>
        <p:txBody>
          <a:bodyPr/>
          <a:lstStyle/>
          <a:p>
            <a:r>
              <a:rPr lang="en-US"/>
              <a:t>Reusable formats</a:t>
            </a:r>
          </a:p>
        </p:txBody>
      </p:sp>
      <p:sp>
        <p:nvSpPr>
          <p:cNvPr id="4" name="Content Placeholder 3">
            <a:extLst>
              <a:ext uri="{FF2B5EF4-FFF2-40B4-BE49-F238E27FC236}">
                <a16:creationId xmlns:a16="http://schemas.microsoft.com/office/drawing/2014/main" id="{77C3ACA6-3C12-462C-9ECB-A5A013BF854D}"/>
              </a:ext>
            </a:extLst>
          </p:cNvPr>
          <p:cNvSpPr>
            <a:spLocks noGrp="1"/>
          </p:cNvSpPr>
          <p:nvPr>
            <p:ph idx="1"/>
          </p:nvPr>
        </p:nvSpPr>
        <p:spPr>
          <a:xfrm>
            <a:off x="616449" y="1371601"/>
            <a:ext cx="11236720" cy="1278609"/>
          </a:xfrm>
        </p:spPr>
        <p:txBody>
          <a:bodyPr/>
          <a:lstStyle/>
          <a:p>
            <a:pPr>
              <a:lnSpc>
                <a:spcPts val="3000"/>
              </a:lnSpc>
            </a:pPr>
            <a:r>
              <a:rPr lang="en-US"/>
              <a:t>You can collect together DFDL properties into a </a:t>
            </a:r>
            <a:r>
              <a:rPr lang="en-US" b="0">
                <a:latin typeface="Courier New" panose="02070309020205020404" pitchFamily="49" charset="0"/>
                <a:cs typeface="Courier New" panose="02070309020205020404" pitchFamily="49" charset="0"/>
              </a:rPr>
              <a:t>dfdl:defineFormat </a:t>
            </a:r>
            <a:r>
              <a:rPr lang="en-US"/>
              <a:t>element, give the collection a name and then reference that named collection using </a:t>
            </a:r>
            <a:r>
              <a:rPr lang="en-US" b="0">
                <a:latin typeface="Courier New" panose="02070309020205020404" pitchFamily="49" charset="0"/>
                <a:cs typeface="Courier New" panose="02070309020205020404" pitchFamily="49" charset="0"/>
              </a:rPr>
              <a:t>dfdl:ref </a:t>
            </a:r>
            <a:r>
              <a:rPr lang="en-US"/>
              <a:t>(see next slide)</a:t>
            </a:r>
          </a:p>
        </p:txBody>
      </p:sp>
      <p:sp>
        <p:nvSpPr>
          <p:cNvPr id="2" name="Footer Placeholder 1">
            <a:extLst>
              <a:ext uri="{FF2B5EF4-FFF2-40B4-BE49-F238E27FC236}">
                <a16:creationId xmlns:a16="http://schemas.microsoft.com/office/drawing/2014/main" id="{57F17926-CF8F-456A-9E44-6F692C7B52C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9414914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3046-A273-4866-9D48-86B2F0A2D0AF}"/>
              </a:ext>
            </a:extLst>
          </p:cNvPr>
          <p:cNvSpPr>
            <a:spLocks noGrp="1"/>
          </p:cNvSpPr>
          <p:nvPr>
            <p:ph type="title"/>
          </p:nvPr>
        </p:nvSpPr>
        <p:spPr/>
        <p:txBody>
          <a:bodyPr/>
          <a:lstStyle/>
          <a:p>
            <a:r>
              <a:rPr lang="en-US"/>
              <a:t>dfdl:ref</a:t>
            </a:r>
          </a:p>
        </p:txBody>
      </p:sp>
      <p:sp>
        <p:nvSpPr>
          <p:cNvPr id="5" name="Rectangle 4">
            <a:extLst>
              <a:ext uri="{FF2B5EF4-FFF2-40B4-BE49-F238E27FC236}">
                <a16:creationId xmlns:a16="http://schemas.microsoft.com/office/drawing/2014/main" id="{B84F38CE-9331-468F-8E41-F66468994604}"/>
              </a:ext>
            </a:extLst>
          </p:cNvPr>
          <p:cNvSpPr/>
          <p:nvPr/>
        </p:nvSpPr>
        <p:spPr>
          <a:xfrm>
            <a:off x="2521058" y="1336437"/>
            <a:ext cx="6096000" cy="5078313"/>
          </a:xfrm>
          <a:prstGeom prst="rect">
            <a:avLst/>
          </a:prstGeom>
          <a:ln>
            <a:solidFill>
              <a:schemeClr val="bg1">
                <a:lumMod val="75000"/>
              </a:schemeClr>
            </a:solidFill>
          </a:ln>
        </p:spPr>
        <p:txBody>
          <a:bodyPr>
            <a:spAutoFit/>
          </a:bodyPr>
          <a:lstStyle/>
          <a:p>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&lt;dfdl:defineFormat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highlight>
                  <a:srgbClr val="FFFF00"/>
                </a:highlight>
              </a:rPr>
              <a:t>colonSeparator</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&lt;/dfdl:defineFormat&gt;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3296"/>
                </a:solidFill>
                <a:highlight>
                  <a:srgbClr val="FFFFFF"/>
                </a:highlight>
              </a:rPr>
              <a:t>&lt;/xs:annotation&gt;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dfdl:ref</a:t>
            </a:r>
            <a:r>
              <a:rPr lang="en-US">
                <a:solidFill>
                  <a:srgbClr val="FF8040"/>
                </a:solidFill>
                <a:highlight>
                  <a:srgbClr val="FFFFFF"/>
                </a:highlight>
              </a:rPr>
              <a:t>=</a:t>
            </a:r>
            <a:r>
              <a:rPr lang="en-US">
                <a:solidFill>
                  <a:srgbClr val="993300"/>
                </a:solidFill>
                <a:highlight>
                  <a:srgbClr val="FFFFFF"/>
                </a:highlight>
              </a:rPr>
              <a:t>"colonSeparator"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822C3336-6AA0-4868-96BC-028184770467}"/>
              </a:ext>
            </a:extLst>
          </p:cNvPr>
          <p:cNvSpPr/>
          <p:nvPr/>
        </p:nvSpPr>
        <p:spPr>
          <a:xfrm>
            <a:off x="2960176" y="2197902"/>
            <a:ext cx="4463512" cy="10848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7BD938-6B67-4819-B64F-D3D0DCB7C053}"/>
              </a:ext>
            </a:extLst>
          </p:cNvPr>
          <p:cNvSpPr/>
          <p:nvPr/>
        </p:nvSpPr>
        <p:spPr>
          <a:xfrm>
            <a:off x="4308529" y="4677632"/>
            <a:ext cx="2448732" cy="2479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Left 7">
            <a:extLst>
              <a:ext uri="{FF2B5EF4-FFF2-40B4-BE49-F238E27FC236}">
                <a16:creationId xmlns:a16="http://schemas.microsoft.com/office/drawing/2014/main" id="{BD4AD615-BE99-468D-B289-87990787413B}"/>
              </a:ext>
            </a:extLst>
          </p:cNvPr>
          <p:cNvSpPr/>
          <p:nvPr/>
        </p:nvSpPr>
        <p:spPr>
          <a:xfrm flipV="1">
            <a:off x="7041396" y="2197902"/>
            <a:ext cx="821410" cy="27277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D4F3D3A-8816-4BFA-83E2-4D3D0FBEEFFB}"/>
              </a:ext>
            </a:extLst>
          </p:cNvPr>
          <p:cNvSpPr txBox="1"/>
          <p:nvPr/>
        </p:nvSpPr>
        <p:spPr>
          <a:xfrm>
            <a:off x="2469397" y="6411178"/>
            <a:ext cx="6339043" cy="369332"/>
          </a:xfrm>
          <a:prstGeom prst="rect">
            <a:avLst/>
          </a:prstGeom>
          <a:noFill/>
        </p:spPr>
        <p:txBody>
          <a:bodyPr wrap="none" rtlCol="0">
            <a:spAutoFit/>
          </a:bodyPr>
          <a:lstStyle/>
          <a:p>
            <a:r>
              <a:rPr lang="en-US"/>
              <a:t>See examples/defineFormat/label-message-description-1.dfdl.xsd</a:t>
            </a:r>
          </a:p>
        </p:txBody>
      </p:sp>
    </p:spTree>
    <p:extLst>
      <p:ext uri="{BB962C8B-B14F-4D97-AF65-F5344CB8AC3E}">
        <p14:creationId xmlns:p14="http://schemas.microsoft.com/office/powerpoint/2010/main" val="29116404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AC9F-3185-4652-8BDA-F76B6AD86F72}"/>
              </a:ext>
            </a:extLst>
          </p:cNvPr>
          <p:cNvSpPr>
            <a:spLocks noGrp="1"/>
          </p:cNvSpPr>
          <p:nvPr>
            <p:ph type="ctrTitle" sz="quarter"/>
          </p:nvPr>
        </p:nvSpPr>
        <p:spPr/>
        <p:txBody>
          <a:bodyPr/>
          <a:lstStyle/>
          <a:p>
            <a:pPr>
              <a:lnSpc>
                <a:spcPct val="100000"/>
              </a:lnSpc>
            </a:pPr>
            <a:r>
              <a:rPr lang="en-US"/>
              <a:t>Feeding values into a DFDL schema </a:t>
            </a:r>
            <a:br>
              <a:rPr lang="en-US"/>
            </a:br>
            <a:r>
              <a:rPr lang="en-US"/>
              <a:t>at runtime</a:t>
            </a:r>
          </a:p>
        </p:txBody>
      </p:sp>
      <p:sp>
        <p:nvSpPr>
          <p:cNvPr id="2" name="Footer Placeholder 1">
            <a:extLst>
              <a:ext uri="{FF2B5EF4-FFF2-40B4-BE49-F238E27FC236}">
                <a16:creationId xmlns:a16="http://schemas.microsoft.com/office/drawing/2014/main" id="{B5B04618-9AF0-4F61-AB24-6EC1405FB70B}"/>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4175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2BC1-4A14-4636-9406-4AE14BF43C27}"/>
              </a:ext>
            </a:extLst>
          </p:cNvPr>
          <p:cNvSpPr>
            <a:spLocks noGrp="1"/>
          </p:cNvSpPr>
          <p:nvPr>
            <p:ph type="title"/>
          </p:nvPr>
        </p:nvSpPr>
        <p:spPr/>
        <p:txBody>
          <a:bodyPr/>
          <a:lstStyle/>
          <a:p>
            <a:r>
              <a:rPr lang="en-US"/>
              <a:t>Logical structure + physical structure</a:t>
            </a:r>
          </a:p>
        </p:txBody>
      </p:sp>
      <p:sp>
        <p:nvSpPr>
          <p:cNvPr id="3" name="Content Placeholder 2">
            <a:extLst>
              <a:ext uri="{FF2B5EF4-FFF2-40B4-BE49-F238E27FC236}">
                <a16:creationId xmlns:a16="http://schemas.microsoft.com/office/drawing/2014/main" id="{4395D128-EA88-4F4D-8B9E-110694F58AE8}"/>
              </a:ext>
            </a:extLst>
          </p:cNvPr>
          <p:cNvSpPr>
            <a:spLocks noGrp="1"/>
          </p:cNvSpPr>
          <p:nvPr>
            <p:ph idx="1"/>
          </p:nvPr>
        </p:nvSpPr>
        <p:spPr/>
        <p:txBody>
          <a:bodyPr/>
          <a:lstStyle/>
          <a:p>
            <a:pPr>
              <a:lnSpc>
                <a:spcPts val="3000"/>
              </a:lnSpc>
              <a:spcAft>
                <a:spcPts val="1200"/>
              </a:spcAft>
            </a:pPr>
            <a:r>
              <a:rPr lang="en-US"/>
              <a:t>A DFDL schema has two parts: </a:t>
            </a:r>
            <a:br>
              <a:rPr lang="en-US"/>
            </a:br>
            <a:r>
              <a:rPr lang="en-US"/>
              <a:t>	(1) XML Schema stuff</a:t>
            </a:r>
            <a:br>
              <a:rPr lang="en-US"/>
            </a:br>
            <a:r>
              <a:rPr lang="en-US"/>
              <a:t>	(2) DFDL stuff</a:t>
            </a:r>
          </a:p>
          <a:p>
            <a:pPr>
              <a:lnSpc>
                <a:spcPts val="3000"/>
              </a:lnSpc>
            </a:pPr>
            <a:r>
              <a:rPr lang="en-US"/>
              <a:t>The XML Schema stuff specifies the </a:t>
            </a:r>
            <a:r>
              <a:rPr lang="en-US" u="sng"/>
              <a:t>logical</a:t>
            </a:r>
            <a:r>
              <a:rPr lang="en-US"/>
              <a:t> structure of the data format.</a:t>
            </a:r>
          </a:p>
          <a:p>
            <a:pPr marL="382170" lvl="1" indent="0">
              <a:lnSpc>
                <a:spcPts val="3000"/>
              </a:lnSpc>
              <a:spcAft>
                <a:spcPts val="1200"/>
              </a:spcAft>
              <a:buNone/>
            </a:pPr>
            <a:r>
              <a:rPr lang="en-US"/>
              <a:t>Example: The data format consists of a label followed by a message</a:t>
            </a:r>
          </a:p>
          <a:p>
            <a:pPr>
              <a:lnSpc>
                <a:spcPts val="3000"/>
              </a:lnSpc>
            </a:pPr>
            <a:r>
              <a:rPr lang="en-US"/>
              <a:t>The DFDL stuff specifies the </a:t>
            </a:r>
            <a:r>
              <a:rPr lang="en-US" u="sng"/>
              <a:t>physical</a:t>
            </a:r>
            <a:r>
              <a:rPr lang="en-US"/>
              <a:t> structure of the data format.</a:t>
            </a:r>
          </a:p>
          <a:p>
            <a:pPr marL="382170" lvl="1" indent="0">
              <a:lnSpc>
                <a:spcPts val="3000"/>
              </a:lnSpc>
              <a:buNone/>
            </a:pPr>
            <a:r>
              <a:rPr lang="en-US"/>
              <a:t>Example: The label and message are delimited by a colon, the delimiter is infix (between the label and message)</a:t>
            </a:r>
          </a:p>
        </p:txBody>
      </p:sp>
      <p:sp>
        <p:nvSpPr>
          <p:cNvPr id="4" name="Footer Placeholder 3">
            <a:extLst>
              <a:ext uri="{FF2B5EF4-FFF2-40B4-BE49-F238E27FC236}">
                <a16:creationId xmlns:a16="http://schemas.microsoft.com/office/drawing/2014/main" id="{A220927F-9243-419D-A115-6E5409D2AF3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987748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95BB-7658-41C1-859A-4D991C274382}"/>
              </a:ext>
            </a:extLst>
          </p:cNvPr>
          <p:cNvSpPr>
            <a:spLocks noGrp="1"/>
          </p:cNvSpPr>
          <p:nvPr>
            <p:ph type="title"/>
          </p:nvPr>
        </p:nvSpPr>
        <p:spPr/>
        <p:txBody>
          <a:bodyPr/>
          <a:lstStyle/>
          <a:p>
            <a:r>
              <a:rPr lang="en-US"/>
              <a:t>dfdl:defineVariable</a:t>
            </a:r>
          </a:p>
        </p:txBody>
      </p:sp>
      <p:sp>
        <p:nvSpPr>
          <p:cNvPr id="3" name="Content Placeholder 2">
            <a:extLst>
              <a:ext uri="{FF2B5EF4-FFF2-40B4-BE49-F238E27FC236}">
                <a16:creationId xmlns:a16="http://schemas.microsoft.com/office/drawing/2014/main" id="{494581A5-3278-418B-AA90-7B3D4641E1E9}"/>
              </a:ext>
            </a:extLst>
          </p:cNvPr>
          <p:cNvSpPr>
            <a:spLocks noGrp="1"/>
          </p:cNvSpPr>
          <p:nvPr>
            <p:ph idx="1"/>
          </p:nvPr>
        </p:nvSpPr>
        <p:spPr>
          <a:xfrm>
            <a:off x="616449" y="1371601"/>
            <a:ext cx="11236720" cy="1371599"/>
          </a:xfrm>
        </p:spPr>
        <p:txBody>
          <a:bodyPr/>
          <a:lstStyle/>
          <a:p>
            <a:pPr>
              <a:lnSpc>
                <a:spcPts val="3000"/>
              </a:lnSpc>
            </a:pPr>
            <a:r>
              <a:rPr lang="en-US"/>
              <a:t>In the last example we </a:t>
            </a:r>
            <a:r>
              <a:rPr lang="en-US" u="sng"/>
              <a:t>hardcoded</a:t>
            </a:r>
            <a:r>
              <a:rPr lang="en-US"/>
              <a:t> the separator symbol.</a:t>
            </a:r>
          </a:p>
          <a:p>
            <a:pPr>
              <a:lnSpc>
                <a:spcPts val="3000"/>
              </a:lnSpc>
            </a:pPr>
            <a:r>
              <a:rPr lang="en-US"/>
              <a:t>Instead of doing that, we can create a variable, give it a value, and then set </a:t>
            </a:r>
            <a:r>
              <a:rPr lang="en-US" b="0">
                <a:latin typeface="Courier New" panose="02070309020205020404" pitchFamily="49" charset="0"/>
                <a:cs typeface="Courier New" panose="02070309020205020404" pitchFamily="49" charset="0"/>
              </a:rPr>
              <a:t>dfdl:separator </a:t>
            </a:r>
            <a:r>
              <a:rPr lang="en-US"/>
              <a:t>equal to the variable.</a:t>
            </a:r>
          </a:p>
        </p:txBody>
      </p:sp>
      <p:sp>
        <p:nvSpPr>
          <p:cNvPr id="4" name="Footer Placeholder 3">
            <a:extLst>
              <a:ext uri="{FF2B5EF4-FFF2-40B4-BE49-F238E27FC236}">
                <a16:creationId xmlns:a16="http://schemas.microsoft.com/office/drawing/2014/main" id="{4548B5DF-CFFE-433B-B830-B3CD17A9B07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6549512-AB5E-48DE-ABBD-9923A81D1087}"/>
              </a:ext>
            </a:extLst>
          </p:cNvPr>
          <p:cNvSpPr/>
          <p:nvPr/>
        </p:nvSpPr>
        <p:spPr>
          <a:xfrm>
            <a:off x="1832223" y="2998788"/>
            <a:ext cx="8613635" cy="2862322"/>
          </a:xfrm>
          <a:prstGeom prst="rect">
            <a:avLst/>
          </a:prstGeom>
          <a:ln>
            <a:solidFill>
              <a:schemeClr val="tx1"/>
            </a:solidFill>
          </a:ln>
        </p:spPr>
        <p:txBody>
          <a:bodyPr wrap="square">
            <a:spAutoFit/>
          </a:bodyPr>
          <a:lstStyle/>
          <a:p>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00"/>
                </a:highlight>
              </a:rPr>
              <a:t>&lt;dfdl:defineVariable</a:t>
            </a:r>
            <a:r>
              <a:rPr lang="en-US">
                <a:solidFill>
                  <a:srgbClr val="F5844C"/>
                </a:solidFill>
                <a:highlight>
                  <a:srgbClr val="FFFF00"/>
                </a:highlight>
              </a:rPr>
              <a:t> name</a:t>
            </a:r>
            <a:r>
              <a:rPr lang="en-US">
                <a:solidFill>
                  <a:srgbClr val="FF8040"/>
                </a:solidFill>
                <a:highlight>
                  <a:srgbClr val="FFFF00"/>
                </a:highlight>
              </a:rPr>
              <a:t>=</a:t>
            </a:r>
            <a:r>
              <a:rPr lang="en-US">
                <a:solidFill>
                  <a:srgbClr val="993300"/>
                </a:solidFill>
                <a:highlight>
                  <a:srgbClr val="FFFF00"/>
                </a:highlight>
              </a:rPr>
              <a:t>"Separator"</a:t>
            </a:r>
            <a:r>
              <a:rPr lang="en-US">
                <a:solidFill>
                  <a:srgbClr val="F5844C"/>
                </a:solidFill>
                <a:highlight>
                  <a:srgbClr val="FFFF00"/>
                </a:highlight>
              </a:rPr>
              <a:t> type</a:t>
            </a:r>
            <a:r>
              <a:rPr lang="en-US">
                <a:solidFill>
                  <a:srgbClr val="FF8040"/>
                </a:solidFill>
                <a:highlight>
                  <a:srgbClr val="FFFF00"/>
                </a:highlight>
              </a:rPr>
              <a:t>=</a:t>
            </a:r>
            <a:r>
              <a:rPr lang="en-US">
                <a:solidFill>
                  <a:srgbClr val="993300"/>
                </a:solidFill>
                <a:highlight>
                  <a:srgbClr val="FFFF00"/>
                </a:highlight>
              </a:rPr>
              <a:t>"xs:string"</a:t>
            </a:r>
            <a:r>
              <a:rPr lang="en-US">
                <a:solidFill>
                  <a:srgbClr val="000096"/>
                </a:solidFill>
                <a:highlight>
                  <a:srgbClr val="FFFF00"/>
                </a:highlight>
              </a:rPr>
              <a:t>&gt;</a:t>
            </a:r>
            <a:r>
              <a:rPr lang="en-US">
                <a:solidFill>
                  <a:srgbClr val="000000"/>
                </a:solidFill>
                <a:highlight>
                  <a:srgbClr val="FFFF00"/>
                </a:highlight>
              </a:rPr>
              <a:t>:</a:t>
            </a:r>
            <a:r>
              <a:rPr lang="en-US">
                <a:solidFill>
                  <a:srgbClr val="000096"/>
                </a:solidFill>
                <a:highlight>
                  <a:srgbClr val="FFFF00"/>
                </a:highlight>
              </a:rPr>
              <a:t>&lt;/dfdl:defineVariable&gt;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&lt;dfdl:defineFormat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"colonSeparator"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&lt;dfdl:format</a:t>
            </a:r>
            <a:r>
              <a:rPr lang="en-US">
                <a:solidFill>
                  <a:srgbClr val="F5844C"/>
                </a:solidFill>
                <a:highlight>
                  <a:srgbClr val="FFFFFF"/>
                </a:highlight>
              </a:rPr>
              <a:t> </a:t>
            </a:r>
            <a:r>
              <a:rPr lang="en-US">
                <a:solidFill>
                  <a:srgbClr val="F5844C"/>
                </a:solidFill>
                <a:highlight>
                  <a:srgbClr val="FFFF00"/>
                </a:highlight>
              </a:rPr>
              <a:t>separator</a:t>
            </a:r>
            <a:r>
              <a:rPr lang="en-US">
                <a:solidFill>
                  <a:srgbClr val="FF8040"/>
                </a:solidFill>
                <a:highlight>
                  <a:srgbClr val="FFFF00"/>
                </a:highlight>
              </a:rPr>
              <a:t>=</a:t>
            </a:r>
            <a:r>
              <a:rPr lang="en-US">
                <a:solidFill>
                  <a:srgbClr val="993300"/>
                </a:solidFill>
                <a:highlight>
                  <a:srgbClr val="FFFF00"/>
                </a:highlight>
              </a:rPr>
              <a:t>"{ $Separator }"</a:t>
            </a:r>
            <a:r>
              <a:rPr lang="en-US">
                <a:solidFill>
                  <a:srgbClr val="F5844C"/>
                </a:solidFill>
                <a:highlight>
                  <a:srgbClr val="FFFF00"/>
                </a:highlight>
              </a:rPr>
              <a:t> </a:t>
            </a:r>
            <a:br>
              <a:rPr lang="en-US">
                <a:solidFill>
                  <a:srgbClr val="000000"/>
                </a:solidFill>
                <a:highlight>
                  <a:srgbClr val="FFFFFF"/>
                </a:highlight>
              </a:rPr>
            </a:br>
            <a:r>
              <a:rPr lang="en-US">
                <a:solidFill>
                  <a:srgbClr val="F5844C"/>
                </a:solidFill>
                <a:highlight>
                  <a:srgbClr val="FFFFFF"/>
                </a:highlight>
              </a:rPr>
              <a:t>                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&lt;/dfdl:defineFormat&gt;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br>
              <a:rPr lang="en-US">
                <a:solidFill>
                  <a:srgbClr val="000000"/>
                </a:solidFill>
                <a:highlight>
                  <a:srgbClr val="FFFFFF"/>
                </a:highlight>
              </a:rPr>
            </a:br>
            <a:r>
              <a:rPr lang="en-US">
                <a:solidFill>
                  <a:srgbClr val="003296"/>
                </a:solidFill>
                <a:highlight>
                  <a:srgbClr val="FFFFFF"/>
                </a:highlight>
              </a:rPr>
              <a:t>&lt;/xs:annotation&gt;</a:t>
            </a:r>
          </a:p>
        </p:txBody>
      </p:sp>
      <p:sp>
        <p:nvSpPr>
          <p:cNvPr id="6" name="TextBox 5">
            <a:extLst>
              <a:ext uri="{FF2B5EF4-FFF2-40B4-BE49-F238E27FC236}">
                <a16:creationId xmlns:a16="http://schemas.microsoft.com/office/drawing/2014/main" id="{A44ADA4D-E8CD-41E1-B8E5-1B42BBD87442}"/>
              </a:ext>
            </a:extLst>
          </p:cNvPr>
          <p:cNvSpPr txBox="1"/>
          <p:nvPr/>
        </p:nvSpPr>
        <p:spPr>
          <a:xfrm>
            <a:off x="1832223" y="5932032"/>
            <a:ext cx="6427657" cy="369332"/>
          </a:xfrm>
          <a:prstGeom prst="rect">
            <a:avLst/>
          </a:prstGeom>
          <a:noFill/>
        </p:spPr>
        <p:txBody>
          <a:bodyPr wrap="none" rtlCol="0">
            <a:spAutoFit/>
          </a:bodyPr>
          <a:lstStyle/>
          <a:p>
            <a:r>
              <a:rPr lang="en-US"/>
              <a:t>See examples/defineVariable/label-message-description-1.dfdl.xsd</a:t>
            </a:r>
          </a:p>
        </p:txBody>
      </p:sp>
    </p:spTree>
    <p:extLst>
      <p:ext uri="{BB962C8B-B14F-4D97-AF65-F5344CB8AC3E}">
        <p14:creationId xmlns:p14="http://schemas.microsoft.com/office/powerpoint/2010/main" val="14680184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845E-5736-47D5-9ED4-EC4E06BFE925}"/>
              </a:ext>
            </a:extLst>
          </p:cNvPr>
          <p:cNvSpPr>
            <a:spLocks noGrp="1"/>
          </p:cNvSpPr>
          <p:nvPr>
            <p:ph type="title"/>
          </p:nvPr>
        </p:nvSpPr>
        <p:spPr/>
        <p:txBody>
          <a:bodyPr/>
          <a:lstStyle/>
          <a:p>
            <a:r>
              <a:rPr lang="en-US"/>
              <a:t>Feed the variable a value at the command line</a:t>
            </a:r>
          </a:p>
        </p:txBody>
      </p:sp>
      <p:sp>
        <p:nvSpPr>
          <p:cNvPr id="3" name="Content Placeholder 2">
            <a:extLst>
              <a:ext uri="{FF2B5EF4-FFF2-40B4-BE49-F238E27FC236}">
                <a16:creationId xmlns:a16="http://schemas.microsoft.com/office/drawing/2014/main" id="{0242550E-9EE3-47DA-BA93-A79097AD6B57}"/>
              </a:ext>
            </a:extLst>
          </p:cNvPr>
          <p:cNvSpPr>
            <a:spLocks noGrp="1"/>
          </p:cNvSpPr>
          <p:nvPr>
            <p:ph idx="1"/>
          </p:nvPr>
        </p:nvSpPr>
        <p:spPr/>
        <p:txBody>
          <a:bodyPr/>
          <a:lstStyle/>
          <a:p>
            <a:pPr>
              <a:lnSpc>
                <a:spcPts val="3000"/>
              </a:lnSpc>
              <a:spcAft>
                <a:spcPts val="1200"/>
              </a:spcAft>
            </a:pPr>
            <a:r>
              <a:rPr lang="en-US"/>
              <a:t>On the last slide we still hardcoded. We hardcoded the variable.</a:t>
            </a:r>
          </a:p>
          <a:p>
            <a:pPr>
              <a:lnSpc>
                <a:spcPts val="3000"/>
              </a:lnSpc>
              <a:spcAft>
                <a:spcPts val="1200"/>
              </a:spcAft>
            </a:pPr>
            <a:r>
              <a:rPr lang="en-US"/>
              <a:t>Instead of doing that, we can feed into the DFDL schema a value for the variable from the command line (wow!).</a:t>
            </a:r>
          </a:p>
          <a:p>
            <a:pPr>
              <a:lnSpc>
                <a:spcPts val="3000"/>
              </a:lnSpc>
            </a:pPr>
            <a:r>
              <a:rPr lang="en-US"/>
              <a:t>We do this using the </a:t>
            </a:r>
            <a:r>
              <a:rPr lang="en-US" b="0">
                <a:latin typeface="Courier New" panose="02070309020205020404" pitchFamily="49" charset="0"/>
                <a:cs typeface="Courier New" panose="02070309020205020404" pitchFamily="49" charset="0"/>
              </a:rPr>
              <a:t>–D</a:t>
            </a:r>
            <a:r>
              <a:rPr lang="en-US"/>
              <a:t> option.</a:t>
            </a:r>
          </a:p>
        </p:txBody>
      </p:sp>
      <p:sp>
        <p:nvSpPr>
          <p:cNvPr id="4" name="Footer Placeholder 3">
            <a:extLst>
              <a:ext uri="{FF2B5EF4-FFF2-40B4-BE49-F238E27FC236}">
                <a16:creationId xmlns:a16="http://schemas.microsoft.com/office/drawing/2014/main" id="{6CBD3532-4F37-4D78-AC29-34CC2FD7977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5185626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6C60FE-CE32-4799-88C5-8BACE9AD3B5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18" name="Group 17">
            <a:extLst>
              <a:ext uri="{FF2B5EF4-FFF2-40B4-BE49-F238E27FC236}">
                <a16:creationId xmlns:a16="http://schemas.microsoft.com/office/drawing/2014/main" id="{83AED1B2-9DE1-44F4-A293-2A9BCFC4CB94}"/>
              </a:ext>
            </a:extLst>
          </p:cNvPr>
          <p:cNvGrpSpPr/>
          <p:nvPr/>
        </p:nvGrpSpPr>
        <p:grpSpPr>
          <a:xfrm>
            <a:off x="1993437" y="209341"/>
            <a:ext cx="7867760" cy="5478423"/>
            <a:chOff x="1543986" y="689788"/>
            <a:chExt cx="7867760" cy="5478423"/>
          </a:xfrm>
        </p:grpSpPr>
        <p:sp>
          <p:nvSpPr>
            <p:cNvPr id="5" name="Rectangle 4">
              <a:extLst>
                <a:ext uri="{FF2B5EF4-FFF2-40B4-BE49-F238E27FC236}">
                  <a16:creationId xmlns:a16="http://schemas.microsoft.com/office/drawing/2014/main" id="{30E76C60-96F1-4B76-8891-E9F7AB5ACC7E}"/>
                </a:ext>
              </a:extLst>
            </p:cNvPr>
            <p:cNvSpPr/>
            <p:nvPr/>
          </p:nvSpPr>
          <p:spPr>
            <a:xfrm>
              <a:off x="1543986" y="689788"/>
              <a:ext cx="7852262" cy="5478423"/>
            </a:xfrm>
            <a:prstGeom prst="rect">
              <a:avLst/>
            </a:prstGeom>
            <a:ln>
              <a:solidFill>
                <a:schemeClr val="tx1"/>
              </a:solidFill>
            </a:ln>
          </p:spPr>
          <p:txBody>
            <a:bodyPr wrap="square">
              <a:spAutoFit/>
            </a:bodyPr>
            <a:lstStyle/>
            <a:p>
              <a:r>
                <a:rPr lang="en-US" sz="1400" b="1"/>
                <a:t>Daffodil Parse Options:</a:t>
              </a:r>
            </a:p>
            <a:p>
              <a:r>
                <a:rPr lang="en-US" sz="1400"/>
                <a:t>  -c, --config  &lt;file&gt;                   	path to file containing  configuration items.</a:t>
              </a:r>
            </a:p>
            <a:p>
              <a:r>
                <a:rPr lang="en-US" sz="1400"/>
                <a:t>  </a:t>
              </a:r>
              <a:r>
                <a:rPr lang="en-US" sz="1400">
                  <a:highlight>
                    <a:srgbClr val="FFFF00"/>
                  </a:highlight>
                </a:rPr>
                <a:t>-Dvariable=value [variable=value]...   variables to be used when parsing.</a:t>
              </a:r>
            </a:p>
            <a:p>
              <a:r>
                <a:rPr lang="en-US" sz="1400"/>
                <a:t>                                         		An optional namespace may be  provided.</a:t>
              </a:r>
            </a:p>
            <a:p>
              <a:r>
                <a:rPr lang="en-US" sz="1400"/>
                <a:t>  -I, --infoset-type  &lt;infoset_type&gt;     	infoset type to output. Must be one of 'xml', 'scala-xml', 'json',</a:t>
              </a:r>
            </a:p>
            <a:p>
              <a:r>
                <a:rPr lang="en-US" sz="1400"/>
                <a:t>                                         		'jdom', 'w3cdom', or 'null’. Default is 'xml'.</a:t>
              </a:r>
            </a:p>
            <a:p>
              <a:r>
                <a:rPr lang="en-US" sz="1400"/>
                <a:t>  -o, --output  &lt;file&gt;                   	write output to a given file. If not given or is -, output is</a:t>
              </a:r>
            </a:p>
            <a:p>
              <a:r>
                <a:rPr lang="en-US" sz="1400"/>
                <a:t>                                         		written to stdout.</a:t>
              </a:r>
            </a:p>
            <a:p>
              <a:r>
                <a:rPr lang="en-US" sz="1400"/>
                <a:t>  -P, --parser  &lt;file&gt;                   	use a previously saved parser.</a:t>
              </a:r>
            </a:p>
            <a:p>
              <a:r>
                <a:rPr lang="en-US" sz="1400"/>
                <a:t>  -p, --path  &lt;path&gt;                    	path to the node to create parser.</a:t>
              </a:r>
            </a:p>
            <a:p>
              <a:r>
                <a:rPr lang="en-US" sz="1400"/>
                <a:t>  -r, --root  &lt;node&gt;                     	the root element of the XML file to use.  An optional 				namespace may be provided. This needs to be one of</a:t>
              </a:r>
            </a:p>
            <a:p>
              <a:r>
                <a:rPr lang="en-US" sz="1400"/>
                <a:t>                                        		 the top-level elements of the DFDL schema defined with --schema.</a:t>
              </a:r>
            </a:p>
            <a:p>
              <a:r>
                <a:rPr lang="en-US" sz="1400"/>
                <a:t>                                         		Requires --schema. If not supplied  uses the first element of the first</a:t>
              </a:r>
            </a:p>
            <a:p>
              <a:r>
                <a:rPr lang="en-US" sz="1400"/>
                <a:t>                                         		schema</a:t>
              </a:r>
            </a:p>
            <a:p>
              <a:r>
                <a:rPr lang="en-US" sz="1400"/>
                <a:t>  -s, --schema  &lt;file&gt;                   	the annotated DFDL schema to use to create the parser.</a:t>
              </a:r>
            </a:p>
            <a:p>
              <a:r>
                <a:rPr lang="en-US" sz="1400"/>
                <a:t>      --stream                           	when left over data exists, parse again with remaining data,</a:t>
              </a:r>
            </a:p>
            <a:p>
              <a:r>
                <a:rPr lang="en-US" sz="1400"/>
                <a:t>                                         		separating infosets by a NUL character</a:t>
              </a:r>
            </a:p>
            <a:p>
              <a:r>
                <a:rPr lang="en-US" sz="1400"/>
                <a:t>      --nostream                         	stop after the first parse, even if left over data exists</a:t>
              </a:r>
            </a:p>
            <a:p>
              <a:r>
                <a:rPr lang="en-US" sz="1400"/>
                <a:t>  -Ttunable=value [tunable=value]...   	daffodil tunable to be used when parsing.</a:t>
              </a:r>
            </a:p>
            <a:p>
              <a:r>
                <a:rPr lang="en-US" sz="1400"/>
                <a:t>  -V, --validate  &lt;mode&gt;                	the validation mode. 'on', 'limited' or 'off’. Default is 'off'.</a:t>
              </a:r>
            </a:p>
            <a:p>
              <a:r>
                <a:rPr lang="en-US" sz="1400"/>
                <a:t>  -h, --help                             	Show help message</a:t>
              </a:r>
            </a:p>
            <a:p>
              <a:endParaRPr lang="en-US" sz="1400"/>
            </a:p>
            <a:p>
              <a:r>
                <a:rPr lang="en-US" sz="1400"/>
                <a:t> trailing arguments:</a:t>
              </a:r>
            </a:p>
            <a:p>
              <a:r>
                <a:rPr lang="en-US" sz="1400"/>
                <a:t>  infile (not required)   		input file to parse. If not specified, or a value of -, reads from stdin.</a:t>
              </a:r>
            </a:p>
          </p:txBody>
        </p:sp>
        <p:cxnSp>
          <p:nvCxnSpPr>
            <p:cNvPr id="7" name="Straight Connector 6">
              <a:extLst>
                <a:ext uri="{FF2B5EF4-FFF2-40B4-BE49-F238E27FC236}">
                  <a16:creationId xmlns:a16="http://schemas.microsoft.com/office/drawing/2014/main" id="{0B5DC342-EF35-4055-9B96-37C45487E465}"/>
                </a:ext>
              </a:extLst>
            </p:cNvPr>
            <p:cNvCxnSpPr/>
            <p:nvPr/>
          </p:nvCxnSpPr>
          <p:spPr>
            <a:xfrm>
              <a:off x="1543986" y="1162372"/>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E06451-86A2-48CA-BBE1-4CFEEA3A01F5}"/>
                </a:ext>
              </a:extLst>
            </p:cNvPr>
            <p:cNvCxnSpPr/>
            <p:nvPr/>
          </p:nvCxnSpPr>
          <p:spPr>
            <a:xfrm>
              <a:off x="1543986" y="1562745"/>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916928-EACB-4DE3-A7BF-715B00864D4F}"/>
                </a:ext>
              </a:extLst>
            </p:cNvPr>
            <p:cNvCxnSpPr/>
            <p:nvPr/>
          </p:nvCxnSpPr>
          <p:spPr>
            <a:xfrm>
              <a:off x="1543986" y="2009613"/>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81C4E0-B7C8-4960-94E3-E1063B4E1E22}"/>
                </a:ext>
              </a:extLst>
            </p:cNvPr>
            <p:cNvCxnSpPr/>
            <p:nvPr/>
          </p:nvCxnSpPr>
          <p:spPr>
            <a:xfrm>
              <a:off x="1543986" y="2440983"/>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4D1E0-14F5-45DD-9828-63AD7129AC2E}"/>
                </a:ext>
              </a:extLst>
            </p:cNvPr>
            <p:cNvCxnSpPr/>
            <p:nvPr/>
          </p:nvCxnSpPr>
          <p:spPr>
            <a:xfrm>
              <a:off x="1543986" y="2670875"/>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B986CA-ADE9-461E-AB6A-E0FE6EE428C9}"/>
                </a:ext>
              </a:extLst>
            </p:cNvPr>
            <p:cNvCxnSpPr/>
            <p:nvPr/>
          </p:nvCxnSpPr>
          <p:spPr>
            <a:xfrm>
              <a:off x="1543986" y="2885268"/>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8B4F48-2DED-4D1B-961D-734B6B5A1665}"/>
                </a:ext>
              </a:extLst>
            </p:cNvPr>
            <p:cNvCxnSpPr/>
            <p:nvPr/>
          </p:nvCxnSpPr>
          <p:spPr>
            <a:xfrm>
              <a:off x="1543986" y="3921071"/>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835D98-6C0E-4091-B5E5-13C4F6AFAE1A}"/>
                </a:ext>
              </a:extLst>
            </p:cNvPr>
            <p:cNvCxnSpPr/>
            <p:nvPr/>
          </p:nvCxnSpPr>
          <p:spPr>
            <a:xfrm>
              <a:off x="1543986" y="4786393"/>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A94D19-8FD1-411E-A0A9-AB3208C4F978}"/>
                </a:ext>
              </a:extLst>
            </p:cNvPr>
            <p:cNvCxnSpPr/>
            <p:nvPr/>
          </p:nvCxnSpPr>
          <p:spPr>
            <a:xfrm>
              <a:off x="1543986" y="4985288"/>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3801C-4051-4F51-A25B-12F924CCB645}"/>
                </a:ext>
              </a:extLst>
            </p:cNvPr>
            <p:cNvCxnSpPr/>
            <p:nvPr/>
          </p:nvCxnSpPr>
          <p:spPr>
            <a:xfrm>
              <a:off x="1559484" y="5215180"/>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4AC23B-77C6-4B89-8D5B-001171A40A7B}"/>
                </a:ext>
              </a:extLst>
            </p:cNvPr>
            <p:cNvCxnSpPr/>
            <p:nvPr/>
          </p:nvCxnSpPr>
          <p:spPr>
            <a:xfrm>
              <a:off x="1559484" y="5460569"/>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65664719-26A0-4A59-84CB-AF18E4F04E46}"/>
              </a:ext>
            </a:extLst>
          </p:cNvPr>
          <p:cNvSpPr/>
          <p:nvPr/>
        </p:nvSpPr>
        <p:spPr>
          <a:xfrm>
            <a:off x="3393891" y="5817147"/>
            <a:ext cx="3110467" cy="369332"/>
          </a:xfrm>
          <a:prstGeom prst="rect">
            <a:avLst/>
          </a:prstGeom>
        </p:spPr>
        <p:txBody>
          <a:bodyPr wrap="none">
            <a:spAutoFit/>
          </a:bodyPr>
          <a:lstStyle/>
          <a:p>
            <a:r>
              <a:rPr lang="en-US">
                <a:hlinkClick r:id="rId2"/>
              </a:rPr>
              <a:t>https://daffodil.apache.org/cli/</a:t>
            </a:r>
            <a:endParaRPr lang="en-US"/>
          </a:p>
        </p:txBody>
      </p:sp>
    </p:spTree>
    <p:extLst>
      <p:ext uri="{BB962C8B-B14F-4D97-AF65-F5344CB8AC3E}">
        <p14:creationId xmlns:p14="http://schemas.microsoft.com/office/powerpoint/2010/main" val="88550379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781C-35A1-4A15-8867-16EA90840D31}"/>
              </a:ext>
            </a:extLst>
          </p:cNvPr>
          <p:cNvSpPr>
            <a:spLocks noGrp="1"/>
          </p:cNvSpPr>
          <p:nvPr>
            <p:ph type="title"/>
          </p:nvPr>
        </p:nvSpPr>
        <p:spPr/>
        <p:txBody>
          <a:bodyPr/>
          <a:lstStyle/>
          <a:p>
            <a:r>
              <a:rPr lang="en-US"/>
              <a:t>–D option</a:t>
            </a:r>
          </a:p>
        </p:txBody>
      </p:sp>
      <p:sp>
        <p:nvSpPr>
          <p:cNvPr id="3" name="Content Placeholder 2">
            <a:extLst>
              <a:ext uri="{FF2B5EF4-FFF2-40B4-BE49-F238E27FC236}">
                <a16:creationId xmlns:a16="http://schemas.microsoft.com/office/drawing/2014/main" id="{17FE2A6A-781E-422E-916C-6AB45E741A12}"/>
              </a:ext>
            </a:extLst>
          </p:cNvPr>
          <p:cNvSpPr>
            <a:spLocks noGrp="1"/>
          </p:cNvSpPr>
          <p:nvPr>
            <p:ph idx="1"/>
          </p:nvPr>
        </p:nvSpPr>
        <p:spPr>
          <a:xfrm>
            <a:off x="616449" y="1371602"/>
            <a:ext cx="11236720" cy="1340602"/>
          </a:xfrm>
        </p:spPr>
        <p:txBody>
          <a:bodyPr/>
          <a:lstStyle/>
          <a:p>
            <a:pPr>
              <a:lnSpc>
                <a:spcPts val="3000"/>
              </a:lnSpc>
            </a:pPr>
            <a:r>
              <a:rPr lang="en-US"/>
              <a:t>We will feed into the DFDL schema the symbol that separates the label and message. Suppose the separator symbol is the comma ( , )</a:t>
            </a:r>
          </a:p>
          <a:p>
            <a:pPr>
              <a:lnSpc>
                <a:spcPts val="3000"/>
              </a:lnSpc>
            </a:pPr>
            <a:r>
              <a:rPr lang="en-US"/>
              <a:t>Ordinarily, it would be done this way:</a:t>
            </a:r>
          </a:p>
        </p:txBody>
      </p:sp>
      <p:sp>
        <p:nvSpPr>
          <p:cNvPr id="5" name="Rectangle 4">
            <a:extLst>
              <a:ext uri="{FF2B5EF4-FFF2-40B4-BE49-F238E27FC236}">
                <a16:creationId xmlns:a16="http://schemas.microsoft.com/office/drawing/2014/main" id="{30614243-6E33-447D-ADD5-B8CCD702F55E}"/>
              </a:ext>
            </a:extLst>
          </p:cNvPr>
          <p:cNvSpPr/>
          <p:nvPr/>
        </p:nvSpPr>
        <p:spPr>
          <a:xfrm>
            <a:off x="2195593" y="2743200"/>
            <a:ext cx="6591946" cy="1200329"/>
          </a:xfrm>
          <a:prstGeom prst="rect">
            <a:avLst/>
          </a:prstGeom>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daffodil.bat parse -s label-message-description-2.dfdl.xsd </a:t>
            </a:r>
          </a:p>
          <a:p>
            <a:r>
              <a:rPr lang="en-US">
                <a:latin typeface="Calibri" panose="020F0502020204030204" pitchFamily="34" charset="0"/>
                <a:ea typeface="Calibri" panose="020F0502020204030204" pitchFamily="34" charset="0"/>
                <a:cs typeface="Times New Roman" panose="02020603050405020304" pitchFamily="18" charset="0"/>
              </a:rPr>
              <a:t> 	               -r input</a:t>
            </a:r>
          </a:p>
          <a:p>
            <a:r>
              <a:rPr lang="en-US">
                <a:latin typeface="Calibri" panose="020F0502020204030204" pitchFamily="34" charset="0"/>
                <a:ea typeface="Calibri" panose="020F0502020204030204" pitchFamily="34" charset="0"/>
                <a:cs typeface="Times New Roman" panose="02020603050405020304" pitchFamily="18" charset="0"/>
              </a:rPr>
              <a:t>  	               </a:t>
            </a:r>
            <a:r>
              <a:rPr lang="en-US">
                <a:highlight>
                  <a:srgbClr val="FFFF00"/>
                </a:highlight>
                <a:latin typeface="Calibri" panose="020F0502020204030204" pitchFamily="34" charset="0"/>
                <a:ea typeface="Calibri" panose="020F0502020204030204" pitchFamily="34" charset="0"/>
                <a:cs typeface="Times New Roman" panose="02020603050405020304" pitchFamily="18" charset="0"/>
              </a:rPr>
              <a:t>-D Separator=,  </a:t>
            </a:r>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-o output/label-message-description-2.xml</a:t>
            </a:r>
          </a:p>
        </p:txBody>
      </p:sp>
      <p:sp>
        <p:nvSpPr>
          <p:cNvPr id="6" name="Content Placeholder 2">
            <a:extLst>
              <a:ext uri="{FF2B5EF4-FFF2-40B4-BE49-F238E27FC236}">
                <a16:creationId xmlns:a16="http://schemas.microsoft.com/office/drawing/2014/main" id="{59325279-1081-478A-82D0-18090D543A6B}"/>
              </a:ext>
            </a:extLst>
          </p:cNvPr>
          <p:cNvSpPr txBox="1">
            <a:spLocks/>
          </p:cNvSpPr>
          <p:nvPr/>
        </p:nvSpPr>
        <p:spPr>
          <a:xfrm>
            <a:off x="737852" y="3982933"/>
            <a:ext cx="11236720" cy="1340602"/>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t>However, the </a:t>
            </a:r>
            <a:r>
              <a:rPr lang="en-US" b="0">
                <a:latin typeface="Courier New" panose="02070309020205020404" pitchFamily="49" charset="0"/>
                <a:cs typeface="Courier New" panose="02070309020205020404" pitchFamily="49" charset="0"/>
              </a:rPr>
              <a:t>-D</a:t>
            </a:r>
            <a:r>
              <a:rPr lang="en-US"/>
              <a:t> </a:t>
            </a:r>
            <a:r>
              <a:rPr lang="en-US" dirty="0"/>
              <a:t>option lets you define multiple variables </a:t>
            </a:r>
            <a:r>
              <a:rPr lang="en-US"/>
              <a:t>at once, </a:t>
            </a:r>
            <a:r>
              <a:rPr lang="en-US" dirty="0"/>
              <a:t>with each separated by a comma, e.</a:t>
            </a:r>
            <a:r>
              <a:rPr lang="en-US"/>
              <a:t>g. </a:t>
            </a:r>
            <a:r>
              <a:rPr lang="en-US" b="0">
                <a:latin typeface="Courier New" panose="02070309020205020404" pitchFamily="49" charset="0"/>
                <a:cs typeface="Courier New" panose="02070309020205020404" pitchFamily="49" charset="0"/>
              </a:rPr>
              <a:t>–D</a:t>
            </a:r>
            <a:r>
              <a:rPr lang="en-US" b="0">
                <a:latin typeface="+mn-lt"/>
                <a:cs typeface="Courier New" panose="02070309020205020404" pitchFamily="49" charset="0"/>
              </a:rPr>
              <a:t> </a:t>
            </a:r>
            <a:r>
              <a:rPr lang="en-US" b="0">
                <a:latin typeface="Courier New" panose="02070309020205020404" pitchFamily="49" charset="0"/>
                <a:cs typeface="Courier New" panose="02070309020205020404" pitchFamily="49" charset="0"/>
              </a:rPr>
              <a:t>var1</a:t>
            </a:r>
            <a:r>
              <a:rPr lang="en-US" b="0" dirty="0">
                <a:latin typeface="Courier New" panose="02070309020205020404" pitchFamily="49" charset="0"/>
                <a:cs typeface="Courier New" panose="02070309020205020404" pitchFamily="49" charset="0"/>
              </a:rPr>
              <a:t>=a,var2</a:t>
            </a:r>
            <a:r>
              <a:rPr lang="en-US" b="0">
                <a:latin typeface="Courier New" panose="02070309020205020404" pitchFamily="49" charset="0"/>
                <a:cs typeface="Courier New" panose="02070309020205020404" pitchFamily="49" charset="0"/>
              </a:rPr>
              <a:t>=b</a:t>
            </a:r>
          </a:p>
          <a:p>
            <a:pPr>
              <a:lnSpc>
                <a:spcPts val="3000"/>
              </a:lnSpc>
            </a:pPr>
            <a:r>
              <a:rPr lang="en-US"/>
              <a:t>So, the comma is a special symbol and you must escape it:</a:t>
            </a:r>
          </a:p>
        </p:txBody>
      </p:sp>
      <p:sp>
        <p:nvSpPr>
          <p:cNvPr id="7" name="Rectangle 6">
            <a:extLst>
              <a:ext uri="{FF2B5EF4-FFF2-40B4-BE49-F238E27FC236}">
                <a16:creationId xmlns:a16="http://schemas.microsoft.com/office/drawing/2014/main" id="{3FD03AAF-E8B7-429D-974A-43827B15E97B}"/>
              </a:ext>
            </a:extLst>
          </p:cNvPr>
          <p:cNvSpPr/>
          <p:nvPr/>
        </p:nvSpPr>
        <p:spPr>
          <a:xfrm>
            <a:off x="2195593" y="5364811"/>
            <a:ext cx="6591946" cy="1200329"/>
          </a:xfrm>
          <a:prstGeom prst="rect">
            <a:avLst/>
          </a:prstGeom>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daffodil.bat parse -s label-message-description-2.dfdl.xsd </a:t>
            </a:r>
          </a:p>
          <a:p>
            <a:r>
              <a:rPr lang="en-US">
                <a:latin typeface="Calibri" panose="020F0502020204030204" pitchFamily="34" charset="0"/>
                <a:ea typeface="Calibri" panose="020F0502020204030204" pitchFamily="34" charset="0"/>
                <a:cs typeface="Times New Roman" panose="02020603050405020304" pitchFamily="18" charset="0"/>
              </a:rPr>
              <a:t> 	               -r input</a:t>
            </a:r>
          </a:p>
          <a:p>
            <a:r>
              <a:rPr lang="en-US">
                <a:latin typeface="Calibri" panose="020F0502020204030204" pitchFamily="34" charset="0"/>
                <a:ea typeface="Calibri" panose="020F0502020204030204" pitchFamily="34" charset="0"/>
                <a:cs typeface="Times New Roman" panose="02020603050405020304" pitchFamily="18" charset="0"/>
              </a:rPr>
              <a:t>  	               </a:t>
            </a:r>
            <a:r>
              <a:rPr lang="en-US">
                <a:highlight>
                  <a:srgbClr val="FFFF00"/>
                </a:highlight>
                <a:latin typeface="Calibri" panose="020F0502020204030204" pitchFamily="34" charset="0"/>
                <a:ea typeface="Calibri" panose="020F0502020204030204" pitchFamily="34" charset="0"/>
                <a:cs typeface="Times New Roman" panose="02020603050405020304" pitchFamily="18" charset="0"/>
              </a:rPr>
              <a:t>-D Separator=\,  </a:t>
            </a:r>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-o output/label-message-description-2.xml</a:t>
            </a:r>
          </a:p>
        </p:txBody>
      </p:sp>
    </p:spTree>
    <p:extLst>
      <p:ext uri="{BB962C8B-B14F-4D97-AF65-F5344CB8AC3E}">
        <p14:creationId xmlns:p14="http://schemas.microsoft.com/office/powerpoint/2010/main" val="277308089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F41102-ACE2-49A4-AD88-51D7A97C256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17" name="Group 16">
            <a:extLst>
              <a:ext uri="{FF2B5EF4-FFF2-40B4-BE49-F238E27FC236}">
                <a16:creationId xmlns:a16="http://schemas.microsoft.com/office/drawing/2014/main" id="{DC98B497-822A-4109-B610-C6B45208125E}"/>
              </a:ext>
            </a:extLst>
          </p:cNvPr>
          <p:cNvGrpSpPr/>
          <p:nvPr/>
        </p:nvGrpSpPr>
        <p:grpSpPr>
          <a:xfrm>
            <a:off x="258306" y="916903"/>
            <a:ext cx="11807570" cy="3874008"/>
            <a:chOff x="258306" y="916903"/>
            <a:chExt cx="11807570" cy="3874008"/>
          </a:xfrm>
        </p:grpSpPr>
        <p:sp>
          <p:nvSpPr>
            <p:cNvPr id="5" name="Rectangle 4">
              <a:extLst>
                <a:ext uri="{FF2B5EF4-FFF2-40B4-BE49-F238E27FC236}">
                  <a16:creationId xmlns:a16="http://schemas.microsoft.com/office/drawing/2014/main" id="{196E6193-314D-4DA0-95B9-376B530E8E9D}"/>
                </a:ext>
              </a:extLst>
            </p:cNvPr>
            <p:cNvSpPr/>
            <p:nvPr/>
          </p:nvSpPr>
          <p:spPr>
            <a:xfrm>
              <a:off x="258306" y="1774701"/>
              <a:ext cx="5423044" cy="3016210"/>
            </a:xfrm>
            <a:prstGeom prst="rect">
              <a:avLst/>
            </a:prstGeom>
            <a:ln>
              <a:solidFill>
                <a:schemeClr val="tx1"/>
              </a:solidFill>
            </a:ln>
          </p:spPr>
          <p:txBody>
            <a:bodyPr wrap="square">
              <a:spAutoFit/>
            </a:bodyPr>
            <a:lstStyle/>
            <a:p>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&lt;dfdl:format</a:t>
              </a:r>
              <a:r>
                <a:rPr lang="en-US" sz="1000">
                  <a:solidFill>
                    <a:srgbClr val="F5844C"/>
                  </a:solidFill>
                  <a:highlight>
                    <a:srgbClr val="FFFFFF"/>
                  </a:highlight>
                </a:rPr>
                <a:t> ref</a:t>
              </a:r>
              <a:r>
                <a:rPr lang="en-US" sz="1000">
                  <a:solidFill>
                    <a:srgbClr val="FF8040"/>
                  </a:solidFill>
                  <a:highlight>
                    <a:srgbClr val="FFFFFF"/>
                  </a:highlight>
                </a:rPr>
                <a:t>=</a:t>
              </a:r>
              <a:r>
                <a:rPr lang="en-US" sz="1000">
                  <a:solidFill>
                    <a:srgbClr val="993300"/>
                  </a:solidFill>
                  <a:highlight>
                    <a:srgbClr val="FFFFFF"/>
                  </a:highlight>
                </a:rPr>
                <a:t>"default-dfdl-properties"</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&lt;dfdl:defineVariable</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993300"/>
                  </a:solidFill>
                  <a:highlight>
                    <a:srgbClr val="FFFF00"/>
                  </a:highlight>
                </a:rPr>
                <a:t>Separator</a:t>
              </a:r>
              <a:r>
                <a:rPr lang="en-US" sz="1000">
                  <a:solidFill>
                    <a:srgbClr val="993300"/>
                  </a:solidFill>
                  <a:highlight>
                    <a:srgbClr val="FFFFFF"/>
                  </a:highlight>
                </a:rPr>
                <a:t>"</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external</a:t>
              </a:r>
              <a:r>
                <a:rPr lang="en-US" sz="1000">
                  <a:solidFill>
                    <a:srgbClr val="FF8040"/>
                  </a:solidFill>
                  <a:highlight>
                    <a:srgbClr val="FFFFFF"/>
                  </a:highlight>
                </a:rPr>
                <a:t>=</a:t>
              </a:r>
              <a:r>
                <a:rPr lang="en-US" sz="1000">
                  <a:solidFill>
                    <a:srgbClr val="993300"/>
                  </a:solidFill>
                  <a:highlight>
                    <a:srgbClr val="FFFFFF"/>
                  </a:highlight>
                </a:rPr>
                <a:t>"true"</a:t>
              </a:r>
              <a:r>
                <a:rPr lang="en-US" sz="1000">
                  <a:solidFill>
                    <a:srgbClr val="000096"/>
                  </a:solidFill>
                  <a:highlight>
                    <a:srgbClr val="FFFFFF"/>
                  </a:highlight>
                </a:rPr>
                <a:t>&gt;</a:t>
              </a:r>
              <a:r>
                <a:rPr lang="en-US" sz="1000">
                  <a:solidFill>
                    <a:srgbClr val="000000"/>
                  </a:solidFill>
                  <a:highlight>
                    <a:srgbClr val="FFFFFF"/>
                  </a:highlight>
                </a:rPr>
                <a:t>:</a:t>
              </a:r>
              <a:r>
                <a:rPr lang="en-US" sz="1000">
                  <a:solidFill>
                    <a:srgbClr val="000096"/>
                  </a:solidFill>
                  <a:highlight>
                    <a:srgbClr val="FFFFFF"/>
                  </a:highlight>
                </a:rPr>
                <a:t>&lt;/dfdl:defineVariable&gt;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&lt;dfdl:defineFormat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"colonSeparator"</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&lt;dfdl:format</a:t>
              </a:r>
              <a:r>
                <a:rPr lang="en-US" sz="1000">
                  <a:solidFill>
                    <a:srgbClr val="F5844C"/>
                  </a:solidFill>
                  <a:highlight>
                    <a:srgbClr val="FFFFFF"/>
                  </a:highlight>
                </a:rPr>
                <a:t> separator</a:t>
              </a:r>
              <a:r>
                <a:rPr lang="en-US" sz="1000">
                  <a:solidFill>
                    <a:srgbClr val="FF8040"/>
                  </a:solidFill>
                  <a:highlight>
                    <a:srgbClr val="FFFFFF"/>
                  </a:highlight>
                </a:rPr>
                <a:t>=</a:t>
              </a:r>
              <a:r>
                <a:rPr lang="en-US" sz="1000">
                  <a:solidFill>
                    <a:srgbClr val="993300"/>
                  </a:solidFill>
                  <a:highlight>
                    <a:srgbClr val="FFFFFF"/>
                  </a:highlight>
                </a:rPr>
                <a:t>"{ $Separator }"</a:t>
              </a:r>
              <a:r>
                <a:rPr lang="en-US" sz="1000">
                  <a:solidFill>
                    <a:srgbClr val="F5844C"/>
                  </a:solidFill>
                  <a:highlight>
                    <a:srgbClr val="FFFFFF"/>
                  </a:highlight>
                </a:rPr>
                <a:t> </a:t>
              </a:r>
              <a:br>
                <a:rPr lang="en-US" sz="1000">
                  <a:solidFill>
                    <a:srgbClr val="000000"/>
                  </a:solidFill>
                  <a:highlight>
                    <a:srgbClr val="FFFFFF"/>
                  </a:highlight>
                </a:rPr>
              </a:br>
              <a:r>
                <a:rPr lang="en-US" sz="1000">
                  <a:solidFill>
                    <a:srgbClr val="F5844C"/>
                  </a:solidFill>
                  <a:highlight>
                    <a:srgbClr val="FFFFFF"/>
                  </a:highlight>
                </a:rPr>
                <a:t>                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&lt;/dfdl:defineFormat&gt;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3296"/>
                  </a:solidFill>
                  <a:highlight>
                    <a:srgbClr val="FFFFFF"/>
                  </a:highlight>
                </a:rPr>
                <a:t>&lt;/xs:annotation&gt;</a:t>
              </a:r>
              <a:br>
                <a:rPr lang="en-US" sz="1000">
                  <a:solidFill>
                    <a:srgbClr val="000000"/>
                  </a:solidFill>
                  <a:highlight>
                    <a:srgbClr val="FFFFFF"/>
                  </a:highlight>
                </a:rPr>
              </a:br>
              <a:br>
                <a:rPr lang="en-US" sz="1000">
                  <a:solidFill>
                    <a:srgbClr val="000000"/>
                  </a:solidFill>
                  <a:highlight>
                    <a:srgbClr val="FFFFFF"/>
                  </a:highlight>
                </a:rPr>
              </a:b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dfdl:ref</a:t>
              </a:r>
              <a:r>
                <a:rPr lang="en-US" sz="1000">
                  <a:solidFill>
                    <a:srgbClr val="FF8040"/>
                  </a:solidFill>
                  <a:highlight>
                    <a:srgbClr val="FFFFFF"/>
                  </a:highlight>
                </a:rPr>
                <a:t>=</a:t>
              </a:r>
              <a:r>
                <a:rPr lang="en-US" sz="1000">
                  <a:solidFill>
                    <a:srgbClr val="993300"/>
                  </a:solidFill>
                  <a:highlight>
                    <a:srgbClr val="FFFFFF"/>
                  </a:highlight>
                </a:rPr>
                <a:t>"colonSeparator"</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C5808C42-A94D-4CD4-8DD2-8DD9FB8F7354}"/>
                </a:ext>
              </a:extLst>
            </p:cNvPr>
            <p:cNvSpPr/>
            <p:nvPr/>
          </p:nvSpPr>
          <p:spPr>
            <a:xfrm>
              <a:off x="6881248" y="2680691"/>
              <a:ext cx="1177872" cy="728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333FAA6B-F64F-475D-B31C-1C264E0DA23D}"/>
                </a:ext>
              </a:extLst>
            </p:cNvPr>
            <p:cNvCxnSpPr>
              <a:endCxn id="6" idx="1"/>
            </p:cNvCxnSpPr>
            <p:nvPr/>
          </p:nvCxnSpPr>
          <p:spPr>
            <a:xfrm>
              <a:off x="5687879" y="3037152"/>
              <a:ext cx="11933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32C5518-F848-4143-947B-C104D7AB6BC9}"/>
                </a:ext>
              </a:extLst>
            </p:cNvPr>
            <p:cNvSpPr/>
            <p:nvPr/>
          </p:nvSpPr>
          <p:spPr>
            <a:xfrm>
              <a:off x="5007242" y="916903"/>
              <a:ext cx="4925451" cy="461665"/>
            </a:xfrm>
            <a:prstGeom prst="rect">
              <a:avLst/>
            </a:prstGeom>
            <a:ln>
              <a:solidFill>
                <a:schemeClr val="tx1"/>
              </a:solidFill>
            </a:ln>
          </p:spPr>
          <p:txBody>
            <a:bodyPr wrap="none">
              <a:spAutoFit/>
            </a:bodyPr>
            <a:lstStyle/>
            <a:p>
              <a:r>
                <a:rPr lang="en-US" sz="2400">
                  <a:solidFill>
                    <a:srgbClr val="000000"/>
                  </a:solidFill>
                  <a:highlight>
                    <a:srgbClr val="FFFFFF"/>
                  </a:highlight>
                </a:rPr>
                <a:t>Dear Sir</a:t>
              </a:r>
              <a:r>
                <a:rPr lang="en-US" sz="2400">
                  <a:solidFill>
                    <a:srgbClr val="000000"/>
                  </a:solidFill>
                  <a:highlight>
                    <a:srgbClr val="FFFF00"/>
                  </a:highlight>
                </a:rPr>
                <a:t>,</a:t>
              </a:r>
              <a:r>
                <a:rPr lang="en-US" sz="2400">
                  <a:solidFill>
                    <a:srgbClr val="000000"/>
                  </a:solidFill>
                  <a:highlight>
                    <a:srgbClr val="FFFFFF"/>
                  </a:highlight>
                </a:rPr>
                <a:t> Thank you for your response.</a:t>
              </a:r>
            </a:p>
          </p:txBody>
        </p:sp>
        <p:cxnSp>
          <p:nvCxnSpPr>
            <p:cNvPr id="11" name="Straight Arrow Connector 10">
              <a:extLst>
                <a:ext uri="{FF2B5EF4-FFF2-40B4-BE49-F238E27FC236}">
                  <a16:creationId xmlns:a16="http://schemas.microsoft.com/office/drawing/2014/main" id="{F9AB0E84-697F-4EBE-8CFE-D8AF1C039866}"/>
                </a:ext>
              </a:extLst>
            </p:cNvPr>
            <p:cNvCxnSpPr>
              <a:stCxn id="9" idx="2"/>
              <a:endCxn id="6" idx="0"/>
            </p:cNvCxnSpPr>
            <p:nvPr/>
          </p:nvCxnSpPr>
          <p:spPr>
            <a:xfrm>
              <a:off x="7469968" y="1378568"/>
              <a:ext cx="216" cy="1302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6AC7AA-B594-4E0B-8E61-A065C45CE4FF}"/>
                </a:ext>
              </a:extLst>
            </p:cNvPr>
            <p:cNvSpPr txBox="1"/>
            <p:nvPr/>
          </p:nvSpPr>
          <p:spPr>
            <a:xfrm>
              <a:off x="5758841" y="2542737"/>
              <a:ext cx="1069524" cy="430887"/>
            </a:xfrm>
            <a:prstGeom prst="rect">
              <a:avLst/>
            </a:prstGeom>
            <a:noFill/>
          </p:spPr>
          <p:txBody>
            <a:bodyPr wrap="none" rtlCol="0">
              <a:spAutoFit/>
            </a:bodyPr>
            <a:lstStyle/>
            <a:p>
              <a:r>
                <a:rPr lang="en-US" sz="1100">
                  <a:highlight>
                    <a:srgbClr val="FFFF00"/>
                  </a:highlight>
                </a:rPr>
                <a:t>parse</a:t>
              </a:r>
            </a:p>
            <a:p>
              <a:r>
                <a:rPr lang="en-US" sz="1100">
                  <a:highlight>
                    <a:srgbClr val="FFFF00"/>
                  </a:highlight>
                </a:rPr>
                <a:t>-D Separator=\,</a:t>
              </a:r>
            </a:p>
          </p:txBody>
        </p:sp>
        <p:cxnSp>
          <p:nvCxnSpPr>
            <p:cNvPr id="13" name="Straight Arrow Connector 12">
              <a:extLst>
                <a:ext uri="{FF2B5EF4-FFF2-40B4-BE49-F238E27FC236}">
                  <a16:creationId xmlns:a16="http://schemas.microsoft.com/office/drawing/2014/main" id="{544ABD9C-4B35-4172-930D-8CBFA19F88C8}"/>
                </a:ext>
              </a:extLst>
            </p:cNvPr>
            <p:cNvCxnSpPr>
              <a:cxnSpLocks/>
            </p:cNvCxnSpPr>
            <p:nvPr/>
          </p:nvCxnSpPr>
          <p:spPr>
            <a:xfrm>
              <a:off x="8059120" y="3044901"/>
              <a:ext cx="7439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3242443-0BA8-4AC4-B2E5-4CA8EC8CA8F7}"/>
                </a:ext>
              </a:extLst>
            </p:cNvPr>
            <p:cNvSpPr/>
            <p:nvPr/>
          </p:nvSpPr>
          <p:spPr>
            <a:xfrm>
              <a:off x="8803038" y="2652431"/>
              <a:ext cx="3262838" cy="769441"/>
            </a:xfrm>
            <a:prstGeom prst="rect">
              <a:avLst/>
            </a:prstGeom>
            <a:ln>
              <a:solidFill>
                <a:schemeClr val="tx1"/>
              </a:solidFill>
            </a:ln>
          </p:spPr>
          <p:txBody>
            <a:bodyPr wrap="square">
              <a:spAutoFit/>
            </a:bodyPr>
            <a:lstStyle/>
            <a:p>
              <a:r>
                <a:rPr lang="en-US" sz="1100">
                  <a:solidFill>
                    <a:srgbClr val="000096"/>
                  </a:solidFill>
                  <a:highlight>
                    <a:srgbClr val="FFFFFF"/>
                  </a:highlight>
                </a:rPr>
                <a:t>&lt;input&gt;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&lt;label&gt;</a:t>
              </a:r>
              <a:r>
                <a:rPr lang="en-US" sz="1100">
                  <a:solidFill>
                    <a:srgbClr val="000000"/>
                  </a:solidFill>
                  <a:highlight>
                    <a:srgbClr val="FFFFFF"/>
                  </a:highlight>
                </a:rPr>
                <a:t>Dear Sir</a:t>
              </a:r>
              <a:r>
                <a:rPr lang="en-US" sz="1100">
                  <a:solidFill>
                    <a:srgbClr val="000096"/>
                  </a:solidFill>
                  <a:highlight>
                    <a:srgbClr val="FFFFFF"/>
                  </a:highlight>
                </a:rPr>
                <a:t>&lt;/label&gt;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&lt;message&gt;</a:t>
              </a:r>
              <a:r>
                <a:rPr lang="en-US" sz="1100">
                  <a:solidFill>
                    <a:srgbClr val="000000"/>
                  </a:solidFill>
                  <a:highlight>
                    <a:srgbClr val="FFFFFF"/>
                  </a:highlight>
                </a:rPr>
                <a:t> Thank you for your response.</a:t>
              </a:r>
              <a:r>
                <a:rPr lang="en-US" sz="1100">
                  <a:solidFill>
                    <a:srgbClr val="000096"/>
                  </a:solidFill>
                  <a:highlight>
                    <a:srgbClr val="FFFFFF"/>
                  </a:highlight>
                </a:rPr>
                <a:t>&lt;/message&gt;</a:t>
              </a:r>
              <a:br>
                <a:rPr lang="en-US" sz="1100">
                  <a:solidFill>
                    <a:srgbClr val="000000"/>
                  </a:solidFill>
                  <a:highlight>
                    <a:srgbClr val="FFFFFF"/>
                  </a:highlight>
                </a:rPr>
              </a:br>
              <a:r>
                <a:rPr lang="en-US" sz="1100">
                  <a:solidFill>
                    <a:srgbClr val="000096"/>
                  </a:solidFill>
                  <a:highlight>
                    <a:srgbClr val="FFFFFF"/>
                  </a:highlight>
                </a:rPr>
                <a:t>&lt;/input&gt;</a:t>
              </a:r>
            </a:p>
          </p:txBody>
        </p:sp>
      </p:grpSp>
      <p:sp>
        <p:nvSpPr>
          <p:cNvPr id="15" name="TextBox 14">
            <a:extLst>
              <a:ext uri="{FF2B5EF4-FFF2-40B4-BE49-F238E27FC236}">
                <a16:creationId xmlns:a16="http://schemas.microsoft.com/office/drawing/2014/main" id="{EFF46C5C-CEEB-4EC1-A68F-1FE5DC368AE3}"/>
              </a:ext>
            </a:extLst>
          </p:cNvPr>
          <p:cNvSpPr txBox="1"/>
          <p:nvPr/>
        </p:nvSpPr>
        <p:spPr>
          <a:xfrm>
            <a:off x="258306" y="4854439"/>
            <a:ext cx="6427657" cy="369332"/>
          </a:xfrm>
          <a:prstGeom prst="rect">
            <a:avLst/>
          </a:prstGeom>
          <a:noFill/>
        </p:spPr>
        <p:txBody>
          <a:bodyPr wrap="none" rtlCol="0">
            <a:spAutoFit/>
          </a:bodyPr>
          <a:lstStyle/>
          <a:p>
            <a:r>
              <a:rPr lang="en-US"/>
              <a:t>See examples/defineVariable/label-message-description-2.dfdl.xsd</a:t>
            </a:r>
          </a:p>
        </p:txBody>
      </p:sp>
    </p:spTree>
    <p:extLst>
      <p:ext uri="{BB962C8B-B14F-4D97-AF65-F5344CB8AC3E}">
        <p14:creationId xmlns:p14="http://schemas.microsoft.com/office/powerpoint/2010/main" val="293356891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F41102-ACE2-49A4-AD88-51D7A97C256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96E6193-314D-4DA0-95B9-376B530E8E9D}"/>
              </a:ext>
            </a:extLst>
          </p:cNvPr>
          <p:cNvSpPr/>
          <p:nvPr/>
        </p:nvSpPr>
        <p:spPr>
          <a:xfrm>
            <a:off x="258306" y="1774701"/>
            <a:ext cx="5423044" cy="3016210"/>
          </a:xfrm>
          <a:prstGeom prst="rect">
            <a:avLst/>
          </a:prstGeom>
          <a:ln>
            <a:solidFill>
              <a:schemeClr val="tx1"/>
            </a:solidFill>
          </a:ln>
        </p:spPr>
        <p:txBody>
          <a:bodyPr wrap="square">
            <a:spAutoFit/>
          </a:bodyPr>
          <a:lstStyle/>
          <a:p>
            <a:r>
              <a:rPr lang="en-US" sz="1000">
                <a:solidFill>
                  <a:srgbClr val="003296"/>
                </a:solidFill>
                <a:highlight>
                  <a:srgbClr val="FFFFFF"/>
                </a:highlight>
              </a:rPr>
              <a:t>&lt;xs:annotation&gt;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a:t>
            </a:r>
            <a:r>
              <a:rPr lang="en-US" sz="1000">
                <a:solidFill>
                  <a:srgbClr val="F5844C"/>
                </a:solidFill>
                <a:highlight>
                  <a:srgbClr val="FFFFFF"/>
                </a:highlight>
              </a:rPr>
              <a:t> source</a:t>
            </a:r>
            <a:r>
              <a:rPr lang="en-US" sz="1000">
                <a:solidFill>
                  <a:srgbClr val="FF8040"/>
                </a:solidFill>
                <a:highlight>
                  <a:srgbClr val="FFFFFF"/>
                </a:highlight>
              </a:rPr>
              <a:t>=</a:t>
            </a:r>
            <a:r>
              <a:rPr lang="en-US" sz="1000">
                <a:solidFill>
                  <a:srgbClr val="993300"/>
                </a:solidFill>
                <a:highlight>
                  <a:srgbClr val="FFFFFF"/>
                </a:highlight>
              </a:rPr>
              <a:t>"http://www.ogf.org/dfdl/"</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&lt;dfdl:format</a:t>
            </a:r>
            <a:r>
              <a:rPr lang="en-US" sz="1000">
                <a:solidFill>
                  <a:srgbClr val="F5844C"/>
                </a:solidFill>
                <a:highlight>
                  <a:srgbClr val="FFFFFF"/>
                </a:highlight>
              </a:rPr>
              <a:t> ref</a:t>
            </a:r>
            <a:r>
              <a:rPr lang="en-US" sz="1000">
                <a:solidFill>
                  <a:srgbClr val="FF8040"/>
                </a:solidFill>
                <a:highlight>
                  <a:srgbClr val="FFFFFF"/>
                </a:highlight>
              </a:rPr>
              <a:t>=</a:t>
            </a:r>
            <a:r>
              <a:rPr lang="en-US" sz="1000">
                <a:solidFill>
                  <a:srgbClr val="993300"/>
                </a:solidFill>
                <a:highlight>
                  <a:srgbClr val="FFFFFF"/>
                </a:highlight>
              </a:rPr>
              <a:t>"default-dfdl-properties"</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&lt;dfdl:defineVariable</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a:t>
            </a:r>
            <a:r>
              <a:rPr lang="en-US" sz="1000">
                <a:solidFill>
                  <a:srgbClr val="993300"/>
                </a:solidFill>
                <a:highlight>
                  <a:srgbClr val="FFFF00"/>
                </a:highlight>
              </a:rPr>
              <a:t>Separator</a:t>
            </a:r>
            <a:r>
              <a:rPr lang="en-US" sz="1000">
                <a:solidFill>
                  <a:srgbClr val="993300"/>
                </a:solidFill>
                <a:highlight>
                  <a:srgbClr val="FFFFFF"/>
                </a:highlight>
              </a:rPr>
              <a:t>"</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external</a:t>
            </a:r>
            <a:r>
              <a:rPr lang="en-US" sz="1000">
                <a:solidFill>
                  <a:srgbClr val="FF8040"/>
                </a:solidFill>
                <a:highlight>
                  <a:srgbClr val="FFFFFF"/>
                </a:highlight>
              </a:rPr>
              <a:t>=</a:t>
            </a:r>
            <a:r>
              <a:rPr lang="en-US" sz="1000">
                <a:solidFill>
                  <a:srgbClr val="993300"/>
                </a:solidFill>
                <a:highlight>
                  <a:srgbClr val="FFFFFF"/>
                </a:highlight>
              </a:rPr>
              <a:t>"true"</a:t>
            </a:r>
            <a:r>
              <a:rPr lang="en-US" sz="1000">
                <a:solidFill>
                  <a:srgbClr val="000096"/>
                </a:solidFill>
                <a:highlight>
                  <a:srgbClr val="FFFFFF"/>
                </a:highlight>
              </a:rPr>
              <a:t>&gt;</a:t>
            </a:r>
            <a:r>
              <a:rPr lang="en-US" sz="1000">
                <a:solidFill>
                  <a:srgbClr val="000000"/>
                </a:solidFill>
                <a:highlight>
                  <a:srgbClr val="FFFFFF"/>
                </a:highlight>
              </a:rPr>
              <a:t>:</a:t>
            </a:r>
            <a:r>
              <a:rPr lang="en-US" sz="1000">
                <a:solidFill>
                  <a:srgbClr val="000096"/>
                </a:solidFill>
                <a:highlight>
                  <a:srgbClr val="FFFFFF"/>
                </a:highlight>
              </a:rPr>
              <a:t>&lt;/dfdl:defineVariable&gt;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&lt;dfdl:defineFormat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"colonSeparator"</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&lt;dfdl:format</a:t>
            </a:r>
            <a:r>
              <a:rPr lang="en-US" sz="1000">
                <a:solidFill>
                  <a:srgbClr val="F5844C"/>
                </a:solidFill>
                <a:highlight>
                  <a:srgbClr val="FFFFFF"/>
                </a:highlight>
              </a:rPr>
              <a:t> separator</a:t>
            </a:r>
            <a:r>
              <a:rPr lang="en-US" sz="1000">
                <a:solidFill>
                  <a:srgbClr val="FF8040"/>
                </a:solidFill>
                <a:highlight>
                  <a:srgbClr val="FFFFFF"/>
                </a:highlight>
              </a:rPr>
              <a:t>=</a:t>
            </a:r>
            <a:r>
              <a:rPr lang="en-US" sz="1000">
                <a:solidFill>
                  <a:srgbClr val="993300"/>
                </a:solidFill>
                <a:highlight>
                  <a:srgbClr val="FFFFFF"/>
                </a:highlight>
              </a:rPr>
              <a:t>"{ $Separator }"</a:t>
            </a:r>
            <a:r>
              <a:rPr lang="en-US" sz="1000">
                <a:solidFill>
                  <a:srgbClr val="F5844C"/>
                </a:solidFill>
                <a:highlight>
                  <a:srgbClr val="FFFFFF"/>
                </a:highlight>
              </a:rPr>
              <a:t> </a:t>
            </a:r>
            <a:br>
              <a:rPr lang="en-US" sz="1000">
                <a:solidFill>
                  <a:srgbClr val="000000"/>
                </a:solidFill>
                <a:highlight>
                  <a:srgbClr val="FFFFFF"/>
                </a:highlight>
              </a:rPr>
            </a:br>
            <a:r>
              <a:rPr lang="en-US" sz="1000">
                <a:solidFill>
                  <a:srgbClr val="F5844C"/>
                </a:solidFill>
                <a:highlight>
                  <a:srgbClr val="FFFFFF"/>
                </a:highlight>
              </a:rPr>
              <a:t>                separatorPosition</a:t>
            </a:r>
            <a:r>
              <a:rPr lang="en-US" sz="1000">
                <a:solidFill>
                  <a:srgbClr val="FF8040"/>
                </a:solidFill>
                <a:highlight>
                  <a:srgbClr val="FFFFFF"/>
                </a:highlight>
              </a:rPr>
              <a:t>=</a:t>
            </a:r>
            <a:r>
              <a:rPr lang="en-US" sz="1000">
                <a:solidFill>
                  <a:srgbClr val="993300"/>
                </a:solidFill>
                <a:highlight>
                  <a:srgbClr val="FFFFFF"/>
                </a:highlight>
              </a:rPr>
              <a:t>"infix"</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&lt;/dfdl:defineFormat&gt;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&lt;/xs:appinfo&gt;</a:t>
            </a:r>
            <a:br>
              <a:rPr lang="en-US" sz="1000">
                <a:solidFill>
                  <a:srgbClr val="000000"/>
                </a:solidFill>
                <a:highlight>
                  <a:srgbClr val="FFFFFF"/>
                </a:highlight>
              </a:rPr>
            </a:br>
            <a:r>
              <a:rPr lang="en-US" sz="1000">
                <a:solidFill>
                  <a:srgbClr val="003296"/>
                </a:solidFill>
                <a:highlight>
                  <a:srgbClr val="FFFFFF"/>
                </a:highlight>
              </a:rPr>
              <a:t>&lt;/xs:annotation&gt;</a:t>
            </a:r>
            <a:br>
              <a:rPr lang="en-US" sz="1000">
                <a:solidFill>
                  <a:srgbClr val="000000"/>
                </a:solidFill>
                <a:highlight>
                  <a:srgbClr val="FFFFFF"/>
                </a:highlight>
              </a:rPr>
            </a:br>
            <a:br>
              <a:rPr lang="en-US" sz="1000">
                <a:solidFill>
                  <a:srgbClr val="000000"/>
                </a:solidFill>
                <a:highlight>
                  <a:srgbClr val="FFFFFF"/>
                </a:highlight>
              </a:rPr>
            </a:b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a:t>
            </a:r>
            <a:r>
              <a:rPr lang="en-US" sz="1000">
                <a:solidFill>
                  <a:srgbClr val="F5844C"/>
                </a:solidFill>
                <a:highlight>
                  <a:srgbClr val="FFFFFF"/>
                </a:highlight>
              </a:rPr>
              <a:t> dfdl:ref</a:t>
            </a:r>
            <a:r>
              <a:rPr lang="en-US" sz="1000">
                <a:solidFill>
                  <a:srgbClr val="FF8040"/>
                </a:solidFill>
                <a:highlight>
                  <a:srgbClr val="FFFFFF"/>
                </a:highlight>
              </a:rPr>
              <a:t>=</a:t>
            </a:r>
            <a:r>
              <a:rPr lang="en-US" sz="1000">
                <a:solidFill>
                  <a:srgbClr val="993300"/>
                </a:solidFill>
                <a:highlight>
                  <a:srgbClr val="FFFFFF"/>
                </a:highlight>
              </a:rPr>
              <a:t>"colonSeparator"</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"label"</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&lt;xs:element</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"message"</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"xs:string"</a:t>
            </a:r>
            <a:r>
              <a:rPr lang="en-US" sz="1000">
                <a:solidFill>
                  <a:srgbClr val="F5844C"/>
                </a:solidFill>
                <a:highlight>
                  <a:srgbClr val="FFFFFF"/>
                </a:highlight>
              </a:rPr>
              <a:t> </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&lt;/xs:sequence&gt;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3296"/>
                </a:solidFill>
                <a:highlight>
                  <a:srgbClr val="FFFFFF"/>
                </a:highlight>
              </a:rPr>
              <a:t>&lt;/xs:complexType&gt;</a:t>
            </a:r>
            <a:br>
              <a:rPr lang="en-US" sz="1000">
                <a:solidFill>
                  <a:srgbClr val="000000"/>
                </a:solidFill>
                <a:highlight>
                  <a:srgbClr val="FFFFFF"/>
                </a:highlight>
              </a:rPr>
            </a:br>
            <a:r>
              <a:rPr lang="en-US" sz="10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C5808C42-A94D-4CD4-8DD2-8DD9FB8F7354}"/>
              </a:ext>
            </a:extLst>
          </p:cNvPr>
          <p:cNvSpPr/>
          <p:nvPr/>
        </p:nvSpPr>
        <p:spPr>
          <a:xfrm>
            <a:off x="6881248" y="2680691"/>
            <a:ext cx="1177872" cy="728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333FAA6B-F64F-475D-B31C-1C264E0DA23D}"/>
              </a:ext>
            </a:extLst>
          </p:cNvPr>
          <p:cNvCxnSpPr>
            <a:endCxn id="6" idx="1"/>
          </p:cNvCxnSpPr>
          <p:nvPr/>
        </p:nvCxnSpPr>
        <p:spPr>
          <a:xfrm>
            <a:off x="5687879" y="3037152"/>
            <a:ext cx="11933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AB0E84-697F-4EBE-8CFE-D8AF1C039866}"/>
              </a:ext>
            </a:extLst>
          </p:cNvPr>
          <p:cNvCxnSpPr>
            <a:endCxn id="6" idx="0"/>
          </p:cNvCxnSpPr>
          <p:nvPr/>
        </p:nvCxnSpPr>
        <p:spPr>
          <a:xfrm flipH="1">
            <a:off x="7470184" y="1526695"/>
            <a:ext cx="1291" cy="1153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6AC7AA-B594-4E0B-8E61-A065C45CE4FF}"/>
              </a:ext>
            </a:extLst>
          </p:cNvPr>
          <p:cNvSpPr txBox="1"/>
          <p:nvPr/>
        </p:nvSpPr>
        <p:spPr>
          <a:xfrm>
            <a:off x="5758841" y="2542737"/>
            <a:ext cx="1069524" cy="430887"/>
          </a:xfrm>
          <a:prstGeom prst="rect">
            <a:avLst/>
          </a:prstGeom>
          <a:noFill/>
        </p:spPr>
        <p:txBody>
          <a:bodyPr wrap="none" rtlCol="0">
            <a:spAutoFit/>
          </a:bodyPr>
          <a:lstStyle/>
          <a:p>
            <a:r>
              <a:rPr lang="en-US" sz="1100">
                <a:highlight>
                  <a:srgbClr val="FFFF00"/>
                </a:highlight>
              </a:rPr>
              <a:t>unparse</a:t>
            </a:r>
          </a:p>
          <a:p>
            <a:r>
              <a:rPr lang="en-US" sz="1100">
                <a:highlight>
                  <a:srgbClr val="FFFF00"/>
                </a:highlight>
              </a:rPr>
              <a:t>-D Separator=\,</a:t>
            </a:r>
          </a:p>
        </p:txBody>
      </p:sp>
      <p:cxnSp>
        <p:nvCxnSpPr>
          <p:cNvPr id="13" name="Straight Arrow Connector 12">
            <a:extLst>
              <a:ext uri="{FF2B5EF4-FFF2-40B4-BE49-F238E27FC236}">
                <a16:creationId xmlns:a16="http://schemas.microsoft.com/office/drawing/2014/main" id="{544ABD9C-4B35-4172-930D-8CBFA19F88C8}"/>
              </a:ext>
            </a:extLst>
          </p:cNvPr>
          <p:cNvCxnSpPr>
            <a:cxnSpLocks/>
          </p:cNvCxnSpPr>
          <p:nvPr/>
        </p:nvCxnSpPr>
        <p:spPr>
          <a:xfrm>
            <a:off x="8059120" y="3044901"/>
            <a:ext cx="7439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3242443-0BA8-4AC4-B2E5-4CA8EC8CA8F7}"/>
              </a:ext>
            </a:extLst>
          </p:cNvPr>
          <p:cNvSpPr/>
          <p:nvPr/>
        </p:nvSpPr>
        <p:spPr>
          <a:xfrm>
            <a:off x="5838765" y="743423"/>
            <a:ext cx="3262838" cy="769441"/>
          </a:xfrm>
          <a:prstGeom prst="rect">
            <a:avLst/>
          </a:prstGeom>
          <a:ln>
            <a:solidFill>
              <a:schemeClr val="tx1"/>
            </a:solidFill>
          </a:ln>
        </p:spPr>
        <p:txBody>
          <a:bodyPr wrap="square">
            <a:spAutoFit/>
          </a:bodyPr>
          <a:lstStyle/>
          <a:p>
            <a:r>
              <a:rPr lang="en-US" sz="1100">
                <a:solidFill>
                  <a:srgbClr val="000096"/>
                </a:solidFill>
                <a:highlight>
                  <a:srgbClr val="FFFFFF"/>
                </a:highlight>
              </a:rPr>
              <a:t>&lt;input&gt;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&lt;label&gt;</a:t>
            </a:r>
            <a:r>
              <a:rPr lang="en-US" sz="1100">
                <a:solidFill>
                  <a:srgbClr val="000000"/>
                </a:solidFill>
                <a:highlight>
                  <a:srgbClr val="FFFFFF"/>
                </a:highlight>
              </a:rPr>
              <a:t>Dear Sir</a:t>
            </a:r>
            <a:r>
              <a:rPr lang="en-US" sz="1100">
                <a:solidFill>
                  <a:srgbClr val="000096"/>
                </a:solidFill>
                <a:highlight>
                  <a:srgbClr val="FFFFFF"/>
                </a:highlight>
              </a:rPr>
              <a:t>&lt;/label&gt;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&lt;message&gt;</a:t>
            </a:r>
            <a:r>
              <a:rPr lang="en-US" sz="1100">
                <a:solidFill>
                  <a:srgbClr val="000000"/>
                </a:solidFill>
                <a:highlight>
                  <a:srgbClr val="FFFFFF"/>
                </a:highlight>
              </a:rPr>
              <a:t> Thank you for your response.</a:t>
            </a:r>
            <a:r>
              <a:rPr lang="en-US" sz="1100">
                <a:solidFill>
                  <a:srgbClr val="000096"/>
                </a:solidFill>
                <a:highlight>
                  <a:srgbClr val="FFFFFF"/>
                </a:highlight>
              </a:rPr>
              <a:t>&lt;/message&gt;</a:t>
            </a:r>
            <a:br>
              <a:rPr lang="en-US" sz="1100">
                <a:solidFill>
                  <a:srgbClr val="000000"/>
                </a:solidFill>
                <a:highlight>
                  <a:srgbClr val="FFFFFF"/>
                </a:highlight>
              </a:rPr>
            </a:br>
            <a:r>
              <a:rPr lang="en-US" sz="1100">
                <a:solidFill>
                  <a:srgbClr val="000096"/>
                </a:solidFill>
                <a:highlight>
                  <a:srgbClr val="FFFFFF"/>
                </a:highlight>
              </a:rPr>
              <a:t>&lt;/input&gt;</a:t>
            </a:r>
          </a:p>
        </p:txBody>
      </p:sp>
      <p:sp>
        <p:nvSpPr>
          <p:cNvPr id="15" name="Rectangle 14">
            <a:extLst>
              <a:ext uri="{FF2B5EF4-FFF2-40B4-BE49-F238E27FC236}">
                <a16:creationId xmlns:a16="http://schemas.microsoft.com/office/drawing/2014/main" id="{E6E8CB3F-72C1-401F-AB12-CE30D9501269}"/>
              </a:ext>
            </a:extLst>
          </p:cNvPr>
          <p:cNvSpPr/>
          <p:nvPr/>
        </p:nvSpPr>
        <p:spPr>
          <a:xfrm>
            <a:off x="8803038" y="2852104"/>
            <a:ext cx="3349956" cy="338554"/>
          </a:xfrm>
          <a:prstGeom prst="rect">
            <a:avLst/>
          </a:prstGeom>
          <a:ln>
            <a:solidFill>
              <a:schemeClr val="tx1"/>
            </a:solidFill>
          </a:ln>
        </p:spPr>
        <p:txBody>
          <a:bodyPr wrap="none">
            <a:spAutoFit/>
          </a:bodyPr>
          <a:lstStyle/>
          <a:p>
            <a:r>
              <a:rPr lang="en-US" sz="1600">
                <a:solidFill>
                  <a:srgbClr val="000000"/>
                </a:solidFill>
                <a:highlight>
                  <a:srgbClr val="FFFFFF"/>
                </a:highlight>
              </a:rPr>
              <a:t>Dear Sir, Thank you for your response.</a:t>
            </a:r>
          </a:p>
        </p:txBody>
      </p:sp>
    </p:spTree>
    <p:extLst>
      <p:ext uri="{BB962C8B-B14F-4D97-AF65-F5344CB8AC3E}">
        <p14:creationId xmlns:p14="http://schemas.microsoft.com/office/powerpoint/2010/main" val="103648629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C9C00-5E07-46C2-9D5F-872646D99AFC}"/>
              </a:ext>
            </a:extLst>
          </p:cNvPr>
          <p:cNvSpPr>
            <a:spLocks noGrp="1"/>
          </p:cNvSpPr>
          <p:nvPr>
            <p:ph type="title"/>
          </p:nvPr>
        </p:nvSpPr>
        <p:spPr/>
        <p:txBody>
          <a:bodyPr/>
          <a:lstStyle/>
          <a:p>
            <a:r>
              <a:rPr lang="en-US"/>
              <a:t>Good use cases for –D </a:t>
            </a:r>
          </a:p>
        </p:txBody>
      </p:sp>
      <p:sp>
        <p:nvSpPr>
          <p:cNvPr id="4" name="Content Placeholder 3">
            <a:extLst>
              <a:ext uri="{FF2B5EF4-FFF2-40B4-BE49-F238E27FC236}">
                <a16:creationId xmlns:a16="http://schemas.microsoft.com/office/drawing/2014/main" id="{CFC97329-1945-4E8E-AEC6-A6C3BDF88D8A}"/>
              </a:ext>
            </a:extLst>
          </p:cNvPr>
          <p:cNvSpPr>
            <a:spLocks noGrp="1"/>
          </p:cNvSpPr>
          <p:nvPr>
            <p:ph idx="1"/>
          </p:nvPr>
        </p:nvSpPr>
        <p:spPr/>
        <p:txBody>
          <a:bodyPr/>
          <a:lstStyle/>
          <a:p>
            <a:pPr>
              <a:lnSpc>
                <a:spcPts val="3000"/>
              </a:lnSpc>
              <a:spcAft>
                <a:spcPts val="1200"/>
              </a:spcAft>
            </a:pPr>
            <a:r>
              <a:rPr lang="en-US"/>
              <a:t>Scenario: There are two different versions of a specification, with some small changes between them. Use </a:t>
            </a:r>
            <a:r>
              <a:rPr lang="en-US" b="0">
                <a:latin typeface="Courier New" panose="02070309020205020404" pitchFamily="49" charset="0"/>
                <a:cs typeface="Courier New" panose="02070309020205020404" pitchFamily="49" charset="0"/>
              </a:rPr>
              <a:t>–D</a:t>
            </a:r>
            <a:r>
              <a:rPr lang="en-US"/>
              <a:t> to feed into the DFDL schema the appropriate differences.</a:t>
            </a:r>
          </a:p>
          <a:p>
            <a:pPr>
              <a:lnSpc>
                <a:spcPts val="3000"/>
              </a:lnSpc>
              <a:spcAft>
                <a:spcPts val="1200"/>
              </a:spcAft>
            </a:pPr>
            <a:r>
              <a:rPr lang="en-US"/>
              <a:t>A binary file may be in little endian or big endian. Use </a:t>
            </a:r>
            <a:r>
              <a:rPr lang="en-US" b="0">
                <a:latin typeface="Courier New" panose="02070309020205020404" pitchFamily="49" charset="0"/>
                <a:cs typeface="Courier New" panose="02070309020205020404" pitchFamily="49" charset="0"/>
              </a:rPr>
              <a:t>–D</a:t>
            </a:r>
            <a:r>
              <a:rPr lang="en-US"/>
              <a:t> to feed into the DFDL Schema the endianness. </a:t>
            </a:r>
          </a:p>
          <a:p>
            <a:pPr>
              <a:lnSpc>
                <a:spcPts val="3000"/>
              </a:lnSpc>
              <a:spcAft>
                <a:spcPts val="1200"/>
              </a:spcAft>
            </a:pPr>
            <a:r>
              <a:rPr lang="en-US"/>
              <a:t>A CSV file may or may not have a header. Use </a:t>
            </a:r>
            <a:r>
              <a:rPr lang="en-US" b="0">
                <a:latin typeface="Courier New" panose="02070309020205020404" pitchFamily="49" charset="0"/>
                <a:cs typeface="Courier New" panose="02070309020205020404" pitchFamily="49" charset="0"/>
              </a:rPr>
              <a:t>–D</a:t>
            </a:r>
            <a:r>
              <a:rPr lang="en-US"/>
              <a:t> to feed into the DFDL schema the value </a:t>
            </a:r>
            <a:r>
              <a:rPr lang="en-US" b="0">
                <a:latin typeface="Courier New" panose="02070309020205020404" pitchFamily="49" charset="0"/>
                <a:cs typeface="Courier New" panose="02070309020205020404" pitchFamily="49" charset="0"/>
              </a:rPr>
              <a:t>present</a:t>
            </a:r>
            <a:r>
              <a:rPr lang="en-US"/>
              <a:t> or </a:t>
            </a:r>
            <a:r>
              <a:rPr lang="en-US" b="0">
                <a:latin typeface="Courier New" panose="02070309020205020404" pitchFamily="49" charset="0"/>
                <a:cs typeface="Courier New" panose="02070309020205020404" pitchFamily="49" charset="0"/>
              </a:rPr>
              <a:t>absent</a:t>
            </a:r>
            <a:r>
              <a:rPr lang="en-US"/>
              <a:t> (the header is present or the header is absent).</a:t>
            </a:r>
          </a:p>
          <a:p>
            <a:pPr lvl="1">
              <a:lnSpc>
                <a:spcPts val="3000"/>
              </a:lnSpc>
              <a:spcAft>
                <a:spcPts val="1200"/>
              </a:spcAft>
            </a:pPr>
            <a:r>
              <a:rPr lang="en-US"/>
              <a:t>See next slide </a:t>
            </a:r>
            <a:r>
              <a:rPr lang="en-US">
                <a:sym typeface="Wingdings" panose="05000000000000000000" pitchFamily="2" charset="2"/>
              </a:rPr>
              <a:t></a:t>
            </a:r>
            <a:endParaRPr lang="en-US"/>
          </a:p>
        </p:txBody>
      </p:sp>
      <p:sp>
        <p:nvSpPr>
          <p:cNvPr id="2" name="Footer Placeholder 1">
            <a:extLst>
              <a:ext uri="{FF2B5EF4-FFF2-40B4-BE49-F238E27FC236}">
                <a16:creationId xmlns:a16="http://schemas.microsoft.com/office/drawing/2014/main" id="{407B58BA-948D-4BCB-AAB4-FF622686C4B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2977673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E5DE0E-E6AF-4C20-9956-AEF220D266BE}"/>
              </a:ext>
            </a:extLst>
          </p:cNvPr>
          <p:cNvSpPr/>
          <p:nvPr/>
        </p:nvSpPr>
        <p:spPr>
          <a:xfrm>
            <a:off x="382386" y="67818"/>
            <a:ext cx="8113221" cy="6740307"/>
          </a:xfrm>
          <a:prstGeom prst="rect">
            <a:avLst/>
          </a:prstGeom>
          <a:ln>
            <a:solidFill>
              <a:schemeClr val="tx1"/>
            </a:solidFill>
          </a:ln>
        </p:spPr>
        <p:txBody>
          <a:bodyPr wrap="square">
            <a:spAutoFit/>
          </a:bodyPr>
          <a:lstStyle/>
          <a:p>
            <a:r>
              <a:rPr lang="en-US" sz="1200">
                <a:solidFill>
                  <a:srgbClr val="003296"/>
                </a:solidFill>
                <a:highlight>
                  <a:srgbClr val="FFFFFF"/>
                </a:highlight>
              </a:rPr>
              <a:t>&lt;xs:annotation&gt;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&lt;xs:appinfo</a:t>
            </a:r>
            <a:r>
              <a:rPr lang="en-US" sz="1200">
                <a:solidFill>
                  <a:srgbClr val="F5844C"/>
                </a:solidFill>
                <a:highlight>
                  <a:srgbClr val="FFFFFF"/>
                </a:highlight>
              </a:rPr>
              <a:t> source</a:t>
            </a:r>
            <a:r>
              <a:rPr lang="en-US" sz="1200">
                <a:solidFill>
                  <a:srgbClr val="FF8040"/>
                </a:solidFill>
                <a:highlight>
                  <a:srgbClr val="FFFFFF"/>
                </a:highlight>
              </a:rPr>
              <a:t>=</a:t>
            </a:r>
            <a:r>
              <a:rPr lang="en-US" sz="1200">
                <a:solidFill>
                  <a:srgbClr val="993300"/>
                </a:solidFill>
                <a:highlight>
                  <a:srgbClr val="FFFFFF"/>
                </a:highlight>
              </a:rPr>
              <a:t>"http://www.ogf.org/dfdl/"</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&lt;dfdl:defineEscapeScheme</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"Quotes"</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&lt;dfdl:escapeScheme</a:t>
            </a:r>
            <a:r>
              <a:rPr lang="en-US" sz="1200">
                <a:solidFill>
                  <a:srgbClr val="F5844C"/>
                </a:solidFill>
                <a:highlight>
                  <a:srgbClr val="FFFFFF"/>
                </a:highlight>
              </a:rPr>
              <a:t> escapeKind</a:t>
            </a:r>
            <a:r>
              <a:rPr lang="en-US" sz="1200">
                <a:solidFill>
                  <a:srgbClr val="FF8040"/>
                </a:solidFill>
                <a:highlight>
                  <a:srgbClr val="FFFFFF"/>
                </a:highlight>
              </a:rPr>
              <a:t>=</a:t>
            </a:r>
            <a:r>
              <a:rPr lang="en-US" sz="1200">
                <a:solidFill>
                  <a:srgbClr val="993300"/>
                </a:solidFill>
                <a:highlight>
                  <a:srgbClr val="FFFFFF"/>
                </a:highlight>
              </a:rPr>
              <a:t>"escapeBlock"</a:t>
            </a:r>
            <a:r>
              <a:rPr lang="en-US" sz="1200">
                <a:solidFill>
                  <a:srgbClr val="F5844C"/>
                </a:solidFill>
                <a:highlight>
                  <a:srgbClr val="FFFFFF"/>
                </a:highlight>
              </a:rPr>
              <a:t> </a:t>
            </a:r>
            <a:br>
              <a:rPr lang="en-US" sz="1200">
                <a:solidFill>
                  <a:srgbClr val="000000"/>
                </a:solidFill>
                <a:highlight>
                  <a:srgbClr val="FFFFFF"/>
                </a:highlight>
              </a:rPr>
            </a:br>
            <a:r>
              <a:rPr lang="en-US" sz="1200">
                <a:solidFill>
                  <a:srgbClr val="F5844C"/>
                </a:solidFill>
                <a:highlight>
                  <a:srgbClr val="FFFFFF"/>
                </a:highlight>
              </a:rPr>
              <a:t>                escapeBlockStart</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a:t>
            </a:r>
            <a:br>
              <a:rPr lang="en-US" sz="1200">
                <a:solidFill>
                  <a:srgbClr val="000000"/>
                </a:solidFill>
                <a:highlight>
                  <a:srgbClr val="FFFFFF"/>
                </a:highlight>
              </a:rPr>
            </a:br>
            <a:r>
              <a:rPr lang="en-US" sz="1200">
                <a:solidFill>
                  <a:srgbClr val="F5844C"/>
                </a:solidFill>
                <a:highlight>
                  <a:srgbClr val="FFFFFF"/>
                </a:highlight>
              </a:rPr>
              <a:t>                escapeBlockEnd</a:t>
            </a:r>
            <a:r>
              <a:rPr lang="en-US" sz="1200">
                <a:solidFill>
                  <a:srgbClr val="FF8040"/>
                </a:solidFill>
                <a:highlight>
                  <a:srgbClr val="FFFFFF"/>
                </a:highlight>
              </a:rPr>
              <a:t>=</a:t>
            </a:r>
            <a:r>
              <a:rPr lang="en-US" sz="1200">
                <a:solidFill>
                  <a:srgbClr val="993300"/>
                </a:solidFill>
                <a:highlight>
                  <a:srgbClr val="FFFFFF"/>
                </a:highlight>
              </a:rPr>
              <a:t>'"'</a:t>
            </a:r>
            <a:br>
              <a:rPr lang="en-US" sz="1200">
                <a:solidFill>
                  <a:srgbClr val="000000"/>
                </a:solidFill>
                <a:highlight>
                  <a:srgbClr val="FFFFFF"/>
                </a:highlight>
              </a:rPr>
            </a:br>
            <a:r>
              <a:rPr lang="en-US" sz="1200">
                <a:solidFill>
                  <a:srgbClr val="F5844C"/>
                </a:solidFill>
                <a:highlight>
                  <a:srgbClr val="FFFFFF"/>
                </a:highlight>
              </a:rPr>
              <a:t>                escapeEscapeCharacter</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F5844C"/>
                </a:solidFill>
                <a:highlight>
                  <a:srgbClr val="FFFFFF"/>
                </a:highlight>
              </a:rPr>
              <a:t> </a:t>
            </a:r>
            <a:br>
              <a:rPr lang="en-US" sz="1200">
                <a:solidFill>
                  <a:srgbClr val="000000"/>
                </a:solidFill>
                <a:highlight>
                  <a:srgbClr val="FFFFFF"/>
                </a:highlight>
              </a:rPr>
            </a:br>
            <a:r>
              <a:rPr lang="en-US" sz="1200">
                <a:solidFill>
                  <a:srgbClr val="F5844C"/>
                </a:solidFill>
                <a:highlight>
                  <a:srgbClr val="FFFFFF"/>
                </a:highlight>
              </a:rPr>
              <a:t>                extraEscapedCharacters</a:t>
            </a:r>
            <a:r>
              <a:rPr lang="en-US" sz="1200">
                <a:solidFill>
                  <a:srgbClr val="FF8040"/>
                </a:solidFill>
                <a:highlight>
                  <a:srgbClr val="FFFFFF"/>
                </a:highlight>
              </a:rPr>
              <a:t>=</a:t>
            </a:r>
            <a:r>
              <a:rPr lang="en-US" sz="1200">
                <a:solidFill>
                  <a:srgbClr val="993300"/>
                </a:solidFill>
                <a:highlight>
                  <a:srgbClr val="FFFFFF"/>
                </a:highlight>
              </a:rPr>
              <a:t>""</a:t>
            </a:r>
            <a:br>
              <a:rPr lang="en-US" sz="1200">
                <a:solidFill>
                  <a:srgbClr val="000000"/>
                </a:solidFill>
                <a:highlight>
                  <a:srgbClr val="FFFFFF"/>
                </a:highlight>
              </a:rPr>
            </a:br>
            <a:r>
              <a:rPr lang="en-US" sz="1200">
                <a:solidFill>
                  <a:srgbClr val="F5844C"/>
                </a:solidFill>
                <a:highlight>
                  <a:srgbClr val="FFFFFF"/>
                </a:highlight>
              </a:rPr>
              <a:t>                generateEscapeBlock</a:t>
            </a:r>
            <a:r>
              <a:rPr lang="en-US" sz="1200">
                <a:solidFill>
                  <a:srgbClr val="FF8040"/>
                </a:solidFill>
                <a:highlight>
                  <a:srgbClr val="FFFFFF"/>
                </a:highlight>
              </a:rPr>
              <a:t>=</a:t>
            </a:r>
            <a:r>
              <a:rPr lang="en-US" sz="1200">
                <a:solidFill>
                  <a:srgbClr val="993300"/>
                </a:solidFill>
                <a:highlight>
                  <a:srgbClr val="FFFFFF"/>
                </a:highlight>
              </a:rPr>
              <a:t>"whenNeeded"</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&lt;/dfdl:defineEscapeScheme&gt;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&lt;dfdl:format</a:t>
            </a:r>
            <a:r>
              <a:rPr lang="en-US" sz="1200">
                <a:solidFill>
                  <a:srgbClr val="F5844C"/>
                </a:solidFill>
                <a:highlight>
                  <a:srgbClr val="FFFFFF"/>
                </a:highlight>
              </a:rPr>
              <a:t> ref</a:t>
            </a:r>
            <a:r>
              <a:rPr lang="en-US" sz="1200">
                <a:solidFill>
                  <a:srgbClr val="FF8040"/>
                </a:solidFill>
                <a:highlight>
                  <a:srgbClr val="FFFFFF"/>
                </a:highlight>
              </a:rPr>
              <a:t>=</a:t>
            </a:r>
            <a:r>
              <a:rPr lang="en-US" sz="1200">
                <a:solidFill>
                  <a:srgbClr val="993300"/>
                </a:solidFill>
                <a:highlight>
                  <a:srgbClr val="FFFFFF"/>
                </a:highlight>
              </a:rPr>
              <a:t>"default-dfdl-properties"</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&lt;dfdl:defineVariable</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"Separator"</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external</a:t>
            </a:r>
            <a:r>
              <a:rPr lang="en-US" sz="1200">
                <a:solidFill>
                  <a:srgbClr val="FF8040"/>
                </a:solidFill>
                <a:highlight>
                  <a:srgbClr val="FFFFFF"/>
                </a:highlight>
              </a:rPr>
              <a:t>=</a:t>
            </a:r>
            <a:r>
              <a:rPr lang="en-US" sz="1200">
                <a:solidFill>
                  <a:srgbClr val="993300"/>
                </a:solidFill>
                <a:highlight>
                  <a:srgbClr val="FFFFFF"/>
                </a:highlight>
              </a:rPr>
              <a:t>"true"</a:t>
            </a:r>
            <a:r>
              <a:rPr lang="en-US" sz="1200">
                <a:solidFill>
                  <a:srgbClr val="000096"/>
                </a:solidFill>
                <a:highlight>
                  <a:srgbClr val="FFFFFF"/>
                </a:highlight>
              </a:rPr>
              <a:t>&gt;</a:t>
            </a:r>
            <a:r>
              <a:rPr lang="en-US" sz="1200">
                <a:solidFill>
                  <a:srgbClr val="000000"/>
                </a:solidFill>
                <a:highlight>
                  <a:srgbClr val="FFFFFF"/>
                </a:highlight>
              </a:rPr>
              <a:t>:</a:t>
            </a:r>
            <a:r>
              <a:rPr lang="en-US" sz="1200">
                <a:solidFill>
                  <a:srgbClr val="000096"/>
                </a:solidFill>
                <a:highlight>
                  <a:srgbClr val="FFFFFF"/>
                </a:highlight>
              </a:rPr>
              <a:t>&lt;/dfdl:defineVariable&gt;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00"/>
                </a:highlight>
              </a:rPr>
              <a:t>&lt;dfdl:defineVariable</a:t>
            </a:r>
            <a:r>
              <a:rPr lang="en-US" sz="1200">
                <a:solidFill>
                  <a:srgbClr val="F5844C"/>
                </a:solidFill>
                <a:highlight>
                  <a:srgbClr val="FFFF00"/>
                </a:highlight>
              </a:rPr>
              <a:t> name</a:t>
            </a:r>
            <a:r>
              <a:rPr lang="en-US" sz="1200">
                <a:solidFill>
                  <a:srgbClr val="FF8040"/>
                </a:solidFill>
                <a:highlight>
                  <a:srgbClr val="FFFF00"/>
                </a:highlight>
              </a:rPr>
              <a:t>=</a:t>
            </a:r>
            <a:r>
              <a:rPr lang="en-US" sz="1200">
                <a:solidFill>
                  <a:srgbClr val="993300"/>
                </a:solidFill>
                <a:highlight>
                  <a:srgbClr val="FFFF00"/>
                </a:highlight>
              </a:rPr>
              <a:t>"header"</a:t>
            </a:r>
            <a:r>
              <a:rPr lang="en-US" sz="1200">
                <a:solidFill>
                  <a:srgbClr val="F5844C"/>
                </a:solidFill>
                <a:highlight>
                  <a:srgbClr val="FFFF00"/>
                </a:highlight>
              </a:rPr>
              <a:t> type</a:t>
            </a:r>
            <a:r>
              <a:rPr lang="en-US" sz="1200">
                <a:solidFill>
                  <a:srgbClr val="FF8040"/>
                </a:solidFill>
                <a:highlight>
                  <a:srgbClr val="FFFF00"/>
                </a:highlight>
              </a:rPr>
              <a:t>=</a:t>
            </a:r>
            <a:r>
              <a:rPr lang="en-US" sz="1200">
                <a:solidFill>
                  <a:srgbClr val="993300"/>
                </a:solidFill>
                <a:highlight>
                  <a:srgbClr val="FFFF00"/>
                </a:highlight>
              </a:rPr>
              <a:t>"xs:string"</a:t>
            </a:r>
            <a:r>
              <a:rPr lang="en-US" sz="1200">
                <a:solidFill>
                  <a:srgbClr val="F5844C"/>
                </a:solidFill>
                <a:highlight>
                  <a:srgbClr val="FFFF00"/>
                </a:highlight>
              </a:rPr>
              <a:t> external</a:t>
            </a:r>
            <a:r>
              <a:rPr lang="en-US" sz="1200">
                <a:solidFill>
                  <a:srgbClr val="FF8040"/>
                </a:solidFill>
                <a:highlight>
                  <a:srgbClr val="FFFF00"/>
                </a:highlight>
              </a:rPr>
              <a:t>=</a:t>
            </a:r>
            <a:r>
              <a:rPr lang="en-US" sz="1200">
                <a:solidFill>
                  <a:srgbClr val="993300"/>
                </a:solidFill>
                <a:highlight>
                  <a:srgbClr val="FFFF00"/>
                </a:highlight>
              </a:rPr>
              <a:t>"true"</a:t>
            </a:r>
            <a:r>
              <a:rPr lang="en-US" sz="1200">
                <a:solidFill>
                  <a:srgbClr val="000096"/>
                </a:solidFill>
                <a:highlight>
                  <a:srgbClr val="FFFF00"/>
                </a:highlight>
              </a:rPr>
              <a:t>&gt;</a:t>
            </a:r>
            <a:r>
              <a:rPr lang="en-US" sz="1200">
                <a:solidFill>
                  <a:srgbClr val="000000"/>
                </a:solidFill>
                <a:highlight>
                  <a:srgbClr val="FFFF00"/>
                </a:highlight>
              </a:rPr>
              <a:t>present</a:t>
            </a:r>
            <a:r>
              <a:rPr lang="en-US" sz="1200">
                <a:solidFill>
                  <a:srgbClr val="000096"/>
                </a:solidFill>
                <a:highlight>
                  <a:srgbClr val="FFFF00"/>
                </a:highlight>
              </a:rPr>
              <a:t>&lt;/dfdl:defineVariable&gt;</a:t>
            </a:r>
            <a:br>
              <a:rPr lang="en-US" sz="1200">
                <a:solidFill>
                  <a:srgbClr val="000000"/>
                </a:solidFill>
                <a:highlight>
                  <a:srgbClr val="FFFF00"/>
                </a:highlight>
              </a:rPr>
            </a:br>
            <a:r>
              <a:rPr lang="en-US" sz="1200">
                <a:solidFill>
                  <a:srgbClr val="000000"/>
                </a:solidFill>
                <a:highlight>
                  <a:srgbClr val="FFFFFF"/>
                </a:highlight>
              </a:rPr>
              <a:t>        </a:t>
            </a:r>
            <a:r>
              <a:rPr lang="en-US" sz="1200">
                <a:solidFill>
                  <a:srgbClr val="000096"/>
                </a:solidFill>
                <a:highlight>
                  <a:srgbClr val="FFFFFF"/>
                </a:highlight>
              </a:rPr>
              <a:t>&lt;dfdl:defineFormat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"fieldSeparator"</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&lt;dfdl:format</a:t>
            </a:r>
            <a:r>
              <a:rPr lang="en-US" sz="1200">
                <a:solidFill>
                  <a:srgbClr val="F5844C"/>
                </a:solidFill>
                <a:highlight>
                  <a:srgbClr val="FFFFFF"/>
                </a:highlight>
              </a:rPr>
              <a:t> separator</a:t>
            </a:r>
            <a:r>
              <a:rPr lang="en-US" sz="1200">
                <a:solidFill>
                  <a:srgbClr val="FF8040"/>
                </a:solidFill>
                <a:highlight>
                  <a:srgbClr val="FFFFFF"/>
                </a:highlight>
              </a:rPr>
              <a:t>=</a:t>
            </a:r>
            <a:r>
              <a:rPr lang="en-US" sz="1200">
                <a:solidFill>
                  <a:srgbClr val="993300"/>
                </a:solidFill>
                <a:highlight>
                  <a:srgbClr val="FFFFFF"/>
                </a:highlight>
              </a:rPr>
              <a:t>"{ $Separator }"</a:t>
            </a:r>
            <a:r>
              <a:rPr lang="en-US" sz="1200">
                <a:solidFill>
                  <a:srgbClr val="F5844C"/>
                </a:solidFill>
                <a:highlight>
                  <a:srgbClr val="FFFFFF"/>
                </a:highlight>
              </a:rPr>
              <a:t> 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&lt;/dfdl:defineFormat&gt;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&lt;/xs:appinfo&gt;</a:t>
            </a:r>
            <a:br>
              <a:rPr lang="en-US" sz="1200">
                <a:solidFill>
                  <a:srgbClr val="000000"/>
                </a:solidFill>
                <a:highlight>
                  <a:srgbClr val="FFFFFF"/>
                </a:highlight>
              </a:rPr>
            </a:br>
            <a:r>
              <a:rPr lang="en-US" sz="1200">
                <a:solidFill>
                  <a:srgbClr val="003296"/>
                </a:solidFill>
                <a:highlight>
                  <a:srgbClr val="FFFFFF"/>
                </a:highlight>
              </a:rPr>
              <a:t>&lt;/xs:annotation&gt;</a:t>
            </a:r>
            <a:br>
              <a:rPr lang="en-US" sz="1200">
                <a:solidFill>
                  <a:srgbClr val="000000"/>
                </a:solidFill>
                <a:highlight>
                  <a:srgbClr val="FFFFFF"/>
                </a:highlight>
              </a:rPr>
            </a:br>
            <a:br>
              <a:rPr lang="en-US" sz="1200">
                <a:solidFill>
                  <a:srgbClr val="000000"/>
                </a:solidFill>
                <a:highlight>
                  <a:srgbClr val="FFFFFF"/>
                </a:highlight>
              </a:rPr>
            </a:b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"csv"</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00"/>
                </a:highlight>
              </a:rPr>
              <a:t>&lt;xs:choice</a:t>
            </a:r>
            <a:r>
              <a:rPr lang="en-US" sz="1200">
                <a:solidFill>
                  <a:srgbClr val="F5844C"/>
                </a:solidFill>
                <a:highlight>
                  <a:srgbClr val="FFFF00"/>
                </a:highlight>
              </a:rPr>
              <a:t> dfdl:choiceDispatchKey</a:t>
            </a:r>
            <a:r>
              <a:rPr lang="en-US" sz="1200">
                <a:solidFill>
                  <a:srgbClr val="FF8040"/>
                </a:solidFill>
                <a:highlight>
                  <a:srgbClr val="FFFF00"/>
                </a:highlight>
              </a:rPr>
              <a:t>=</a:t>
            </a:r>
            <a:r>
              <a:rPr lang="en-US" sz="1200">
                <a:solidFill>
                  <a:srgbClr val="993300"/>
                </a:solidFill>
                <a:highlight>
                  <a:srgbClr val="FFFF00"/>
                </a:highlight>
              </a:rPr>
              <a:t>"{$header}"</a:t>
            </a:r>
            <a:r>
              <a:rPr lang="en-US" sz="1200">
                <a:solidFill>
                  <a:srgbClr val="000096"/>
                </a:solidFill>
                <a:highlight>
                  <a:srgbClr val="FFFF00"/>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00"/>
                </a:highlight>
              </a:rPr>
              <a:t>&lt;xs:sequence</a:t>
            </a:r>
            <a:r>
              <a:rPr lang="en-US" sz="1200">
                <a:solidFill>
                  <a:srgbClr val="F5844C"/>
                </a:solidFill>
                <a:highlight>
                  <a:srgbClr val="FFFF00"/>
                </a:highlight>
              </a:rPr>
              <a:t> dfdl:choiceBranchKey</a:t>
            </a:r>
            <a:r>
              <a:rPr lang="en-US" sz="1200">
                <a:solidFill>
                  <a:srgbClr val="FF8040"/>
                </a:solidFill>
                <a:highlight>
                  <a:srgbClr val="FFFF00"/>
                </a:highlight>
              </a:rPr>
              <a:t>=</a:t>
            </a:r>
            <a:r>
              <a:rPr lang="en-US" sz="1200">
                <a:solidFill>
                  <a:srgbClr val="993300"/>
                </a:solidFill>
                <a:highlight>
                  <a:srgbClr val="FFFF00"/>
                </a:highlight>
              </a:rPr>
              <a:t>"present"</a:t>
            </a:r>
            <a:r>
              <a:rPr lang="en-US" sz="1200">
                <a:solidFill>
                  <a:srgbClr val="000096"/>
                </a:solidFill>
                <a:highlight>
                  <a:srgbClr val="FFFF00"/>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"%NL;"</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F5844C"/>
                </a:solidFill>
                <a:highlight>
                  <a:srgbClr val="FFFFFF"/>
                </a:highlight>
              </a:rPr>
              <a:t> dfdl:separatorSuppressionPolicy</a:t>
            </a:r>
            <a:r>
              <a:rPr lang="en-US" sz="1200">
                <a:solidFill>
                  <a:srgbClr val="FF8040"/>
                </a:solidFill>
                <a:highlight>
                  <a:srgbClr val="FFFFFF"/>
                </a:highlight>
              </a:rPr>
              <a:t>=</a:t>
            </a:r>
            <a:r>
              <a:rPr lang="en-US" sz="1200">
                <a:solidFill>
                  <a:srgbClr val="993300"/>
                </a:solidFill>
                <a:highlight>
                  <a:srgbClr val="FFFFFF"/>
                </a:highlight>
              </a:rPr>
              <a:t>"trailingEmpty"</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"header"</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"headerType"</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"record"</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"recordType"</a:t>
            </a:r>
            <a:r>
              <a:rPr lang="en-US" sz="1200">
                <a:solidFill>
                  <a:srgbClr val="F5844C"/>
                </a:solidFill>
                <a:highlight>
                  <a:srgbClr val="FFFFFF"/>
                </a:highlight>
              </a:rPr>
              <a:t> maxOccurs</a:t>
            </a:r>
            <a:r>
              <a:rPr lang="en-US" sz="1200">
                <a:solidFill>
                  <a:srgbClr val="FF8040"/>
                </a:solidFill>
                <a:highlight>
                  <a:srgbClr val="FFFFFF"/>
                </a:highlight>
              </a:rPr>
              <a:t>=</a:t>
            </a:r>
            <a:r>
              <a:rPr lang="en-US" sz="1200">
                <a:solidFill>
                  <a:srgbClr val="993300"/>
                </a:solidFill>
                <a:highlight>
                  <a:srgbClr val="FFFFFF"/>
                </a:highlight>
              </a:rPr>
              <a:t>"unbounded"</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00"/>
                </a:highlight>
              </a:rPr>
              <a:t>&lt;xs:sequence</a:t>
            </a:r>
            <a:r>
              <a:rPr lang="en-US" sz="1200">
                <a:solidFill>
                  <a:srgbClr val="F5844C"/>
                </a:solidFill>
                <a:highlight>
                  <a:srgbClr val="FFFF00"/>
                </a:highlight>
              </a:rPr>
              <a:t> dfdl:choiceBranchKey</a:t>
            </a:r>
            <a:r>
              <a:rPr lang="en-US" sz="1200">
                <a:solidFill>
                  <a:srgbClr val="FF8040"/>
                </a:solidFill>
                <a:highlight>
                  <a:srgbClr val="FFFF00"/>
                </a:highlight>
              </a:rPr>
              <a:t>=</a:t>
            </a:r>
            <a:r>
              <a:rPr lang="en-US" sz="1200">
                <a:solidFill>
                  <a:srgbClr val="993300"/>
                </a:solidFill>
                <a:highlight>
                  <a:srgbClr val="FFFF00"/>
                </a:highlight>
              </a:rPr>
              <a:t>"absent"</a:t>
            </a:r>
            <a:r>
              <a:rPr lang="en-US" sz="1200">
                <a:solidFill>
                  <a:srgbClr val="000096"/>
                </a:solidFill>
                <a:highlight>
                  <a:srgbClr val="FFFF00"/>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a:t>
            </a:r>
            <a:r>
              <a:rPr lang="en-US" sz="1200">
                <a:solidFill>
                  <a:srgbClr val="F5844C"/>
                </a:solidFill>
                <a:highlight>
                  <a:srgbClr val="FFFFFF"/>
                </a:highlight>
              </a:rPr>
              <a:t> dfdl:separator</a:t>
            </a:r>
            <a:r>
              <a:rPr lang="en-US" sz="1200">
                <a:solidFill>
                  <a:srgbClr val="FF8040"/>
                </a:solidFill>
                <a:highlight>
                  <a:srgbClr val="FFFFFF"/>
                </a:highlight>
              </a:rPr>
              <a:t>=</a:t>
            </a:r>
            <a:r>
              <a:rPr lang="en-US" sz="1200">
                <a:solidFill>
                  <a:srgbClr val="993300"/>
                </a:solidFill>
                <a:highlight>
                  <a:srgbClr val="FFFFFF"/>
                </a:highlight>
              </a:rPr>
              <a:t>"%NL;"</a:t>
            </a:r>
            <a:r>
              <a:rPr lang="en-US" sz="1200">
                <a:solidFill>
                  <a:srgbClr val="F5844C"/>
                </a:solidFill>
                <a:highlight>
                  <a:srgbClr val="FFFFFF"/>
                </a:highlight>
              </a:rPr>
              <a:t> dfdl:separatorPosition</a:t>
            </a:r>
            <a:r>
              <a:rPr lang="en-US" sz="1200">
                <a:solidFill>
                  <a:srgbClr val="FF8040"/>
                </a:solidFill>
                <a:highlight>
                  <a:srgbClr val="FFFFFF"/>
                </a:highlight>
              </a:rPr>
              <a:t>=</a:t>
            </a:r>
            <a:r>
              <a:rPr lang="en-US" sz="1200">
                <a:solidFill>
                  <a:srgbClr val="993300"/>
                </a:solidFill>
                <a:highlight>
                  <a:srgbClr val="FFFFFF"/>
                </a:highlight>
              </a:rPr>
              <a:t>"infix"</a:t>
            </a:r>
            <a:r>
              <a:rPr lang="en-US" sz="1200">
                <a:solidFill>
                  <a:srgbClr val="F5844C"/>
                </a:solidFill>
                <a:highlight>
                  <a:srgbClr val="FFFFFF"/>
                </a:highlight>
              </a:rPr>
              <a:t> dfdl:separatorSuppressionPolicy</a:t>
            </a:r>
            <a:r>
              <a:rPr lang="en-US" sz="1200">
                <a:solidFill>
                  <a:srgbClr val="FF8040"/>
                </a:solidFill>
                <a:highlight>
                  <a:srgbClr val="FFFFFF"/>
                </a:highlight>
              </a:rPr>
              <a:t>=</a:t>
            </a:r>
            <a:r>
              <a:rPr lang="en-US" sz="1200">
                <a:solidFill>
                  <a:srgbClr val="993300"/>
                </a:solidFill>
                <a:highlight>
                  <a:srgbClr val="FFFFFF"/>
                </a:highlight>
              </a:rPr>
              <a:t>"trailingEmpty"</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"record"</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"recordType"</a:t>
            </a:r>
            <a:r>
              <a:rPr lang="en-US" sz="1200">
                <a:solidFill>
                  <a:srgbClr val="F5844C"/>
                </a:solidFill>
                <a:highlight>
                  <a:srgbClr val="FFFFFF"/>
                </a:highlight>
              </a:rPr>
              <a:t> maxOccurs</a:t>
            </a:r>
            <a:r>
              <a:rPr lang="en-US" sz="1200">
                <a:solidFill>
                  <a:srgbClr val="FF8040"/>
                </a:solidFill>
                <a:highlight>
                  <a:srgbClr val="FFFFFF"/>
                </a:highlight>
              </a:rPr>
              <a:t>=</a:t>
            </a:r>
            <a:r>
              <a:rPr lang="en-US" sz="1200">
                <a:solidFill>
                  <a:srgbClr val="993300"/>
                </a:solidFill>
                <a:highlight>
                  <a:srgbClr val="FFFFFF"/>
                </a:highlight>
              </a:rPr>
              <a:t>"unbounded"</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&lt;/xs:choice&gt;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p>
        </p:txBody>
      </p:sp>
      <p:cxnSp>
        <p:nvCxnSpPr>
          <p:cNvPr id="7" name="Straight Arrow Connector 6">
            <a:extLst>
              <a:ext uri="{FF2B5EF4-FFF2-40B4-BE49-F238E27FC236}">
                <a16:creationId xmlns:a16="http://schemas.microsoft.com/office/drawing/2014/main" id="{24D6F9EB-6AC5-4898-9728-034C5A66A70A}"/>
              </a:ext>
            </a:extLst>
          </p:cNvPr>
          <p:cNvCxnSpPr/>
          <p:nvPr/>
        </p:nvCxnSpPr>
        <p:spPr>
          <a:xfrm flipH="1">
            <a:off x="7032567" y="1862051"/>
            <a:ext cx="1812175" cy="465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72EFCA-E1D7-48EA-91EB-B3855C5313D0}"/>
              </a:ext>
            </a:extLst>
          </p:cNvPr>
          <p:cNvSpPr txBox="1"/>
          <p:nvPr/>
        </p:nvSpPr>
        <p:spPr>
          <a:xfrm>
            <a:off x="8927870" y="1612668"/>
            <a:ext cx="3042458" cy="646331"/>
          </a:xfrm>
          <a:prstGeom prst="rect">
            <a:avLst/>
          </a:prstGeom>
          <a:noFill/>
        </p:spPr>
        <p:txBody>
          <a:bodyPr wrap="square" rtlCol="0">
            <a:spAutoFit/>
          </a:bodyPr>
          <a:lstStyle/>
          <a:p>
            <a:r>
              <a:rPr lang="en-US"/>
              <a:t>Feed into the DFDL schema a value for the variable $header</a:t>
            </a:r>
          </a:p>
        </p:txBody>
      </p:sp>
      <p:cxnSp>
        <p:nvCxnSpPr>
          <p:cNvPr id="10" name="Straight Arrow Connector 9">
            <a:extLst>
              <a:ext uri="{FF2B5EF4-FFF2-40B4-BE49-F238E27FC236}">
                <a16:creationId xmlns:a16="http://schemas.microsoft.com/office/drawing/2014/main" id="{52F0A3D6-410C-4212-BC96-41E3A9129FB7}"/>
              </a:ext>
            </a:extLst>
          </p:cNvPr>
          <p:cNvCxnSpPr/>
          <p:nvPr/>
        </p:nvCxnSpPr>
        <p:spPr>
          <a:xfrm flipH="1">
            <a:off x="3757353" y="3574473"/>
            <a:ext cx="897774"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0E1C738-7422-4A00-99D1-489522553597}"/>
              </a:ext>
            </a:extLst>
          </p:cNvPr>
          <p:cNvSpPr txBox="1"/>
          <p:nvPr/>
        </p:nvSpPr>
        <p:spPr>
          <a:xfrm>
            <a:off x="4721629" y="3291840"/>
            <a:ext cx="2557880" cy="369332"/>
          </a:xfrm>
          <a:prstGeom prst="rect">
            <a:avLst/>
          </a:prstGeom>
          <a:noFill/>
        </p:spPr>
        <p:txBody>
          <a:bodyPr wrap="none" rtlCol="0">
            <a:spAutoFit/>
          </a:bodyPr>
          <a:lstStyle/>
          <a:p>
            <a:r>
              <a:rPr lang="en-US"/>
              <a:t>Test the value of $header</a:t>
            </a:r>
          </a:p>
        </p:txBody>
      </p:sp>
      <p:cxnSp>
        <p:nvCxnSpPr>
          <p:cNvPr id="13" name="Straight Arrow Connector 12">
            <a:extLst>
              <a:ext uri="{FF2B5EF4-FFF2-40B4-BE49-F238E27FC236}">
                <a16:creationId xmlns:a16="http://schemas.microsoft.com/office/drawing/2014/main" id="{E2186805-80D5-4743-99ED-2303B9FB0874}"/>
              </a:ext>
            </a:extLst>
          </p:cNvPr>
          <p:cNvCxnSpPr/>
          <p:nvPr/>
        </p:nvCxnSpPr>
        <p:spPr>
          <a:xfrm flipH="1">
            <a:off x="3890356" y="3940233"/>
            <a:ext cx="831273" cy="249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69E84D-B954-4268-84E0-70C2F931CCEE}"/>
              </a:ext>
            </a:extLst>
          </p:cNvPr>
          <p:cNvSpPr txBox="1"/>
          <p:nvPr/>
        </p:nvSpPr>
        <p:spPr>
          <a:xfrm>
            <a:off x="4721629" y="3728843"/>
            <a:ext cx="2212144" cy="369332"/>
          </a:xfrm>
          <a:prstGeom prst="rect">
            <a:avLst/>
          </a:prstGeom>
          <a:noFill/>
        </p:spPr>
        <p:txBody>
          <a:bodyPr wrap="none" rtlCol="0">
            <a:spAutoFit/>
          </a:bodyPr>
          <a:lstStyle/>
          <a:p>
            <a:r>
              <a:rPr lang="en-US"/>
              <a:t>Is $header = present?</a:t>
            </a:r>
          </a:p>
        </p:txBody>
      </p:sp>
      <p:cxnSp>
        <p:nvCxnSpPr>
          <p:cNvPr id="15" name="Straight Arrow Connector 14">
            <a:extLst>
              <a:ext uri="{FF2B5EF4-FFF2-40B4-BE49-F238E27FC236}">
                <a16:creationId xmlns:a16="http://schemas.microsoft.com/office/drawing/2014/main" id="{5D7C6681-DAE6-40F4-8FCC-7652E5C3DD2D}"/>
              </a:ext>
            </a:extLst>
          </p:cNvPr>
          <p:cNvCxnSpPr/>
          <p:nvPr/>
        </p:nvCxnSpPr>
        <p:spPr>
          <a:xfrm flipH="1">
            <a:off x="3823854" y="5052353"/>
            <a:ext cx="831273" cy="249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A40CF6-0564-46BA-8B7F-3BFF0649A661}"/>
              </a:ext>
            </a:extLst>
          </p:cNvPr>
          <p:cNvSpPr txBox="1"/>
          <p:nvPr/>
        </p:nvSpPr>
        <p:spPr>
          <a:xfrm>
            <a:off x="4655127" y="4889054"/>
            <a:ext cx="2129044" cy="369332"/>
          </a:xfrm>
          <a:prstGeom prst="rect">
            <a:avLst/>
          </a:prstGeom>
          <a:noFill/>
        </p:spPr>
        <p:txBody>
          <a:bodyPr wrap="none" rtlCol="0">
            <a:spAutoFit/>
          </a:bodyPr>
          <a:lstStyle/>
          <a:p>
            <a:r>
              <a:rPr lang="en-US"/>
              <a:t>Is $header = absent?</a:t>
            </a:r>
          </a:p>
        </p:txBody>
      </p:sp>
      <p:sp>
        <p:nvSpPr>
          <p:cNvPr id="17" name="TextBox 16">
            <a:extLst>
              <a:ext uri="{FF2B5EF4-FFF2-40B4-BE49-F238E27FC236}">
                <a16:creationId xmlns:a16="http://schemas.microsoft.com/office/drawing/2014/main" id="{75E65CC3-2A9B-433D-AFAA-3F45112EE050}"/>
              </a:ext>
            </a:extLst>
          </p:cNvPr>
          <p:cNvSpPr txBox="1"/>
          <p:nvPr/>
        </p:nvSpPr>
        <p:spPr>
          <a:xfrm>
            <a:off x="8678487" y="6035040"/>
            <a:ext cx="1830116" cy="369332"/>
          </a:xfrm>
          <a:prstGeom prst="rect">
            <a:avLst/>
          </a:prstGeom>
          <a:noFill/>
        </p:spPr>
        <p:txBody>
          <a:bodyPr wrap="none" rtlCol="0">
            <a:spAutoFit/>
          </a:bodyPr>
          <a:lstStyle/>
          <a:p>
            <a:r>
              <a:rPr lang="en-US"/>
              <a:t>See examples/csv</a:t>
            </a:r>
          </a:p>
        </p:txBody>
      </p:sp>
    </p:spTree>
    <p:extLst>
      <p:ext uri="{BB962C8B-B14F-4D97-AF65-F5344CB8AC3E}">
        <p14:creationId xmlns:p14="http://schemas.microsoft.com/office/powerpoint/2010/main" val="141419805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1EE922-B84D-4FD1-84E0-C31019EFA62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3" name="Group 2">
            <a:extLst>
              <a:ext uri="{FF2B5EF4-FFF2-40B4-BE49-F238E27FC236}">
                <a16:creationId xmlns:a16="http://schemas.microsoft.com/office/drawing/2014/main" id="{3E68609E-6216-4833-B455-A553188AC383}"/>
              </a:ext>
            </a:extLst>
          </p:cNvPr>
          <p:cNvGrpSpPr/>
          <p:nvPr/>
        </p:nvGrpSpPr>
        <p:grpSpPr>
          <a:xfrm>
            <a:off x="2497812" y="536696"/>
            <a:ext cx="8065616" cy="5942641"/>
            <a:chOff x="715507" y="56839"/>
            <a:chExt cx="8065616" cy="5942641"/>
          </a:xfrm>
        </p:grpSpPr>
        <p:sp>
          <p:nvSpPr>
            <p:cNvPr id="4" name="Rectangle 3">
              <a:extLst>
                <a:ext uri="{FF2B5EF4-FFF2-40B4-BE49-F238E27FC236}">
                  <a16:creationId xmlns:a16="http://schemas.microsoft.com/office/drawing/2014/main" id="{67357196-3423-431A-BDCF-E146C0FBDD18}"/>
                </a:ext>
              </a:extLst>
            </p:cNvPr>
            <p:cNvSpPr/>
            <p:nvPr/>
          </p:nvSpPr>
          <p:spPr>
            <a:xfrm>
              <a:off x="5461816" y="1369041"/>
              <a:ext cx="3319307" cy="276999"/>
            </a:xfrm>
            <a:prstGeom prst="rect">
              <a:avLst/>
            </a:prstGeom>
            <a:ln>
              <a:solidFill>
                <a:schemeClr val="tx1"/>
              </a:solidFill>
            </a:ln>
          </p:spPr>
          <p:txBody>
            <a:bodyPr wrap="none">
              <a:spAutoFit/>
            </a:bodyPr>
            <a:lstStyle/>
            <a:p>
              <a:r>
                <a:rPr lang="en-US" sz="1200">
                  <a:solidFill>
                    <a:srgbClr val="000000"/>
                  </a:solidFill>
                  <a:highlight>
                    <a:srgbClr val="FFFFFF"/>
                  </a:highlight>
                </a:rPr>
                <a:t>1996,Citroën,Berlingo,A roomy small car,23000.00</a:t>
              </a:r>
            </a:p>
          </p:txBody>
        </p:sp>
        <p:sp>
          <p:nvSpPr>
            <p:cNvPr id="5" name="Rectangle 4">
              <a:extLst>
                <a:ext uri="{FF2B5EF4-FFF2-40B4-BE49-F238E27FC236}">
                  <a16:creationId xmlns:a16="http://schemas.microsoft.com/office/drawing/2014/main" id="{BC051D9B-C6E5-4E67-8C03-BA1454FC0EB5}"/>
                </a:ext>
              </a:extLst>
            </p:cNvPr>
            <p:cNvSpPr/>
            <p:nvPr/>
          </p:nvSpPr>
          <p:spPr>
            <a:xfrm>
              <a:off x="6338805" y="2208508"/>
              <a:ext cx="1565329" cy="542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Daffodil</a:t>
              </a:r>
            </a:p>
          </p:txBody>
        </p:sp>
        <p:cxnSp>
          <p:nvCxnSpPr>
            <p:cNvPr id="6" name="Straight Arrow Connector 5">
              <a:extLst>
                <a:ext uri="{FF2B5EF4-FFF2-40B4-BE49-F238E27FC236}">
                  <a16:creationId xmlns:a16="http://schemas.microsoft.com/office/drawing/2014/main" id="{59966AC0-62E9-4B24-B23E-24BBBC05D726}"/>
                </a:ext>
              </a:extLst>
            </p:cNvPr>
            <p:cNvCxnSpPr>
              <a:stCxn id="4" idx="2"/>
              <a:endCxn id="5" idx="0"/>
            </p:cNvCxnSpPr>
            <p:nvPr/>
          </p:nvCxnSpPr>
          <p:spPr>
            <a:xfrm>
              <a:off x="7121470" y="1646040"/>
              <a:ext cx="0" cy="562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C9B7ACC-7369-4B67-B492-DCFA627BAB70}"/>
                </a:ext>
              </a:extLst>
            </p:cNvPr>
            <p:cNvSpPr/>
            <p:nvPr/>
          </p:nvSpPr>
          <p:spPr>
            <a:xfrm>
              <a:off x="5886770" y="3313417"/>
              <a:ext cx="2469397" cy="1384995"/>
            </a:xfrm>
            <a:prstGeom prst="rect">
              <a:avLst/>
            </a:prstGeom>
            <a:ln>
              <a:solidFill>
                <a:schemeClr val="tx1"/>
              </a:solidFill>
            </a:ln>
          </p:spPr>
          <p:txBody>
            <a:bodyPr wrap="square">
              <a:spAutoFit/>
            </a:bodyPr>
            <a:lstStyle/>
            <a:p>
              <a:r>
                <a:rPr lang="en-US" sz="1200">
                  <a:solidFill>
                    <a:srgbClr val="000096"/>
                  </a:solidFill>
                  <a:highlight>
                    <a:srgbClr val="FFFFFF"/>
                  </a:highlight>
                </a:rPr>
                <a:t>&lt;record&gt;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&lt;field&gt;</a:t>
              </a:r>
              <a:r>
                <a:rPr lang="en-US" sz="1200">
                  <a:solidFill>
                    <a:srgbClr val="000000"/>
                  </a:solidFill>
                  <a:highlight>
                    <a:srgbClr val="FFFFFF"/>
                  </a:highlight>
                </a:rPr>
                <a:t>1996</a:t>
              </a:r>
              <a:r>
                <a:rPr lang="en-US" sz="1200">
                  <a:solidFill>
                    <a:srgbClr val="000096"/>
                  </a:solidFill>
                  <a:highlight>
                    <a:srgbClr val="FFFFFF"/>
                  </a:highlight>
                </a:rPr>
                <a:t>&lt;/field&gt;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&lt;field&gt;</a:t>
              </a:r>
              <a:r>
                <a:rPr lang="en-US" sz="1200">
                  <a:solidFill>
                    <a:srgbClr val="000000"/>
                  </a:solidFill>
                  <a:highlight>
                    <a:srgbClr val="FFFFFF"/>
                  </a:highlight>
                </a:rPr>
                <a:t>Citroën</a:t>
              </a:r>
              <a:r>
                <a:rPr lang="en-US" sz="1200">
                  <a:solidFill>
                    <a:srgbClr val="000096"/>
                  </a:solidFill>
                  <a:highlight>
                    <a:srgbClr val="FFFFFF"/>
                  </a:highlight>
                </a:rPr>
                <a:t>&lt;/field&gt;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&lt;field&gt;</a:t>
              </a:r>
              <a:r>
                <a:rPr lang="en-US" sz="1200">
                  <a:solidFill>
                    <a:srgbClr val="000000"/>
                  </a:solidFill>
                  <a:highlight>
                    <a:srgbClr val="FFFFFF"/>
                  </a:highlight>
                </a:rPr>
                <a:t>Berlingo</a:t>
              </a:r>
              <a:r>
                <a:rPr lang="en-US" sz="1200">
                  <a:solidFill>
                    <a:srgbClr val="000096"/>
                  </a:solidFill>
                  <a:highlight>
                    <a:srgbClr val="FFFFFF"/>
                  </a:highlight>
                </a:rPr>
                <a:t>&lt;/field&gt;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&lt;field&gt;</a:t>
              </a:r>
              <a:r>
                <a:rPr lang="en-US" sz="1200">
                  <a:solidFill>
                    <a:srgbClr val="000000"/>
                  </a:solidFill>
                  <a:highlight>
                    <a:srgbClr val="FFFFFF"/>
                  </a:highlight>
                </a:rPr>
                <a:t>A roomy small car</a:t>
              </a:r>
              <a:r>
                <a:rPr lang="en-US" sz="1200">
                  <a:solidFill>
                    <a:srgbClr val="000096"/>
                  </a:solidFill>
                  <a:highlight>
                    <a:srgbClr val="FFFFFF"/>
                  </a:highlight>
                </a:rPr>
                <a:t>&lt;/field&gt;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0096"/>
                  </a:solidFill>
                  <a:highlight>
                    <a:srgbClr val="FFFFFF"/>
                  </a:highlight>
                </a:rPr>
                <a:t>&lt;field&gt;</a:t>
              </a:r>
              <a:r>
                <a:rPr lang="en-US" sz="1200">
                  <a:solidFill>
                    <a:srgbClr val="000000"/>
                  </a:solidFill>
                  <a:highlight>
                    <a:srgbClr val="FFFFFF"/>
                  </a:highlight>
                </a:rPr>
                <a:t>23000.00</a:t>
              </a:r>
              <a:r>
                <a:rPr lang="en-US" sz="1200">
                  <a:solidFill>
                    <a:srgbClr val="000096"/>
                  </a:solidFill>
                  <a:highlight>
                    <a:srgbClr val="FFFFFF"/>
                  </a:highlight>
                </a:rPr>
                <a:t>&lt;/field&gt;</a:t>
              </a:r>
              <a:br>
                <a:rPr lang="en-US" sz="1200">
                  <a:solidFill>
                    <a:srgbClr val="000000"/>
                  </a:solidFill>
                  <a:highlight>
                    <a:srgbClr val="FFFFFF"/>
                  </a:highlight>
                </a:rPr>
              </a:br>
              <a:r>
                <a:rPr lang="en-US" sz="1200">
                  <a:solidFill>
                    <a:srgbClr val="000096"/>
                  </a:solidFill>
                  <a:highlight>
                    <a:srgbClr val="FFFFFF"/>
                  </a:highlight>
                </a:rPr>
                <a:t>&lt;/record&gt;</a:t>
              </a:r>
            </a:p>
          </p:txBody>
        </p:sp>
        <p:cxnSp>
          <p:nvCxnSpPr>
            <p:cNvPr id="8" name="Straight Arrow Connector 7">
              <a:extLst>
                <a:ext uri="{FF2B5EF4-FFF2-40B4-BE49-F238E27FC236}">
                  <a16:creationId xmlns:a16="http://schemas.microsoft.com/office/drawing/2014/main" id="{ACC771B9-6BAB-43C8-94E1-A32541EA236B}"/>
                </a:ext>
              </a:extLst>
            </p:cNvPr>
            <p:cNvCxnSpPr>
              <a:stCxn id="5" idx="2"/>
              <a:endCxn id="7" idx="0"/>
            </p:cNvCxnSpPr>
            <p:nvPr/>
          </p:nvCxnSpPr>
          <p:spPr>
            <a:xfrm flipH="1">
              <a:off x="7121469" y="2750949"/>
              <a:ext cx="1" cy="562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675E731-DF9E-4EED-A3C6-EE74ACC2C69F}"/>
                </a:ext>
              </a:extLst>
            </p:cNvPr>
            <p:cNvSpPr/>
            <p:nvPr/>
          </p:nvSpPr>
          <p:spPr>
            <a:xfrm>
              <a:off x="715507" y="1898543"/>
              <a:ext cx="3879740" cy="1200329"/>
            </a:xfrm>
            <a:prstGeom prst="rect">
              <a:avLst/>
            </a:prstGeom>
            <a:ln>
              <a:solidFill>
                <a:schemeClr val="tx1"/>
              </a:solidFill>
            </a:ln>
          </p:spPr>
          <p:txBody>
            <a:bodyPr wrap="square">
              <a:spAutoFit/>
            </a:bodyPr>
            <a:lstStyle/>
            <a:p>
              <a:r>
                <a:rPr lang="en-US" sz="1200">
                  <a:solidFill>
                    <a:srgbClr val="000096"/>
                  </a:solidFill>
                  <a:highlight>
                    <a:srgbClr val="FFFFFF"/>
                  </a:highlight>
                </a:rPr>
                <a:t>&lt;dfdl:defineVariable</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“charset"</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external</a:t>
              </a:r>
              <a:r>
                <a:rPr lang="en-US" sz="1200">
                  <a:solidFill>
                    <a:srgbClr val="FF8040"/>
                  </a:solidFill>
                  <a:highlight>
                    <a:srgbClr val="FFFFFF"/>
                  </a:highlight>
                </a:rPr>
                <a:t>=</a:t>
              </a:r>
              <a:r>
                <a:rPr lang="en-US" sz="1200">
                  <a:solidFill>
                    <a:srgbClr val="993300"/>
                  </a:solidFill>
                  <a:highlight>
                    <a:srgbClr val="FFFFFF"/>
                  </a:highlight>
                </a:rPr>
                <a:t>"true"</a:t>
              </a:r>
              <a:r>
                <a:rPr lang="en-US" sz="1200">
                  <a:solidFill>
                    <a:srgbClr val="000096"/>
                  </a:solidFill>
                  <a:highlight>
                    <a:srgbClr val="FFFFFF"/>
                  </a:highlight>
                </a:rPr>
                <a:t>&gt;</a:t>
              </a:r>
              <a:r>
                <a:rPr lang="en-US" sz="1200">
                  <a:solidFill>
                    <a:srgbClr val="000000"/>
                  </a:solidFill>
                  <a:highlight>
                    <a:srgbClr val="FFFFFF"/>
                  </a:highlight>
                </a:rPr>
                <a:t>UTF-8</a:t>
              </a:r>
              <a:r>
                <a:rPr lang="en-US" sz="1200">
                  <a:solidFill>
                    <a:srgbClr val="000096"/>
                  </a:solidFill>
                  <a:highlight>
                    <a:srgbClr val="FFFFFF"/>
                  </a:highlight>
                </a:rPr>
                <a:t>&lt;/dfdl:defineVariable&gt;</a:t>
              </a:r>
            </a:p>
            <a:p>
              <a:endParaRPr lang="en-US" sz="1200">
                <a:solidFill>
                  <a:srgbClr val="003296"/>
                </a:solidFill>
                <a:highlight>
                  <a:srgbClr val="FFFFFF"/>
                </a:highlight>
              </a:endParaRPr>
            </a:p>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"csv"</a:t>
              </a:r>
              <a:r>
                <a:rPr lang="en-US" sz="1200">
                  <a:solidFill>
                    <a:srgbClr val="F5844C"/>
                  </a:solidFill>
                  <a:highlight>
                    <a:srgbClr val="FFFFFF"/>
                  </a:highlight>
                </a:rPr>
                <a:t> </a:t>
              </a:r>
              <a:r>
                <a:rPr lang="en-US" sz="1200">
                  <a:solidFill>
                    <a:srgbClr val="F5844C"/>
                  </a:solidFill>
                  <a:highlight>
                    <a:srgbClr val="FFFF00"/>
                  </a:highlight>
                </a:rPr>
                <a:t>dfdl:encoding</a:t>
              </a:r>
              <a:r>
                <a:rPr lang="en-US" sz="1200">
                  <a:solidFill>
                    <a:srgbClr val="FF8040"/>
                  </a:solidFill>
                  <a:highlight>
                    <a:srgbClr val="FFFF00"/>
                  </a:highlight>
                </a:rPr>
                <a:t>=</a:t>
              </a:r>
              <a:r>
                <a:rPr lang="en-US" sz="1200">
                  <a:solidFill>
                    <a:srgbClr val="993300"/>
                  </a:solidFill>
                  <a:highlight>
                    <a:srgbClr val="FFFF00"/>
                  </a:highlight>
                </a:rPr>
                <a:t>"{$charset}"</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br>
                <a:rPr lang="en-US" sz="1200">
                  <a:solidFill>
                    <a:srgbClr val="000000"/>
                  </a:solidFill>
                  <a:highlight>
                    <a:srgbClr val="FFFFFF"/>
                  </a:highlight>
                </a:rPr>
              </a:br>
              <a:r>
                <a:rPr lang="en-US" sz="1200">
                  <a:solidFill>
                    <a:srgbClr val="003296"/>
                  </a:solidFill>
                  <a:highlight>
                    <a:srgbClr val="FFFFFF"/>
                  </a:highlight>
                </a:rPr>
                <a:t>&lt;/xs:element&gt;</a:t>
              </a:r>
            </a:p>
          </p:txBody>
        </p:sp>
        <p:cxnSp>
          <p:nvCxnSpPr>
            <p:cNvPr id="10" name="Straight Arrow Connector 9">
              <a:extLst>
                <a:ext uri="{FF2B5EF4-FFF2-40B4-BE49-F238E27FC236}">
                  <a16:creationId xmlns:a16="http://schemas.microsoft.com/office/drawing/2014/main" id="{4F9994FB-284A-4E0D-94D9-6D0FED8EEB1C}"/>
                </a:ext>
              </a:extLst>
            </p:cNvPr>
            <p:cNvCxnSpPr>
              <a:stCxn id="9" idx="3"/>
              <a:endCxn id="5" idx="1"/>
            </p:cNvCxnSpPr>
            <p:nvPr/>
          </p:nvCxnSpPr>
          <p:spPr>
            <a:xfrm flipV="1">
              <a:off x="4595247" y="2479729"/>
              <a:ext cx="1743558" cy="18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3192ED-A7AA-4FD6-B49E-7D6546F13654}"/>
                </a:ext>
              </a:extLst>
            </p:cNvPr>
            <p:cNvSpPr/>
            <p:nvPr/>
          </p:nvSpPr>
          <p:spPr>
            <a:xfrm>
              <a:off x="4624052" y="2189860"/>
              <a:ext cx="1215141" cy="276999"/>
            </a:xfrm>
            <a:prstGeom prst="rect">
              <a:avLst/>
            </a:prstGeom>
          </p:spPr>
          <p:txBody>
            <a:bodyPr wrap="none">
              <a:spAutoFit/>
            </a:bodyPr>
            <a:lstStyle/>
            <a:p>
              <a:r>
                <a:rPr lang="en-US" sz="1200">
                  <a:solidFill>
                    <a:srgbClr val="000000"/>
                  </a:solidFill>
                  <a:highlight>
                    <a:srgbClr val="FFFFFF"/>
                  </a:highlight>
                </a:rPr>
                <a:t>-D charset</a:t>
              </a:r>
              <a:r>
                <a:rPr lang="en-US" sz="1200">
                  <a:solidFill>
                    <a:srgbClr val="640032"/>
                  </a:solidFill>
                  <a:highlight>
                    <a:srgbClr val="FFFFFF"/>
                  </a:highlight>
                </a:rPr>
                <a:t>=</a:t>
              </a:r>
              <a:r>
                <a:rPr lang="en-US" sz="1200">
                  <a:solidFill>
                    <a:srgbClr val="000000"/>
                  </a:solidFill>
                  <a:highlight>
                    <a:srgbClr val="FFFFFF"/>
                  </a:highlight>
                </a:rPr>
                <a:t>ASCII</a:t>
              </a:r>
            </a:p>
          </p:txBody>
        </p:sp>
        <p:cxnSp>
          <p:nvCxnSpPr>
            <p:cNvPr id="12" name="Straight Arrow Connector 11">
              <a:extLst>
                <a:ext uri="{FF2B5EF4-FFF2-40B4-BE49-F238E27FC236}">
                  <a16:creationId xmlns:a16="http://schemas.microsoft.com/office/drawing/2014/main" id="{FFF65CBC-2D70-4F10-AC20-F14D4D0D6888}"/>
                </a:ext>
              </a:extLst>
            </p:cNvPr>
            <p:cNvCxnSpPr/>
            <p:nvPr/>
          </p:nvCxnSpPr>
          <p:spPr>
            <a:xfrm>
              <a:off x="6226094" y="790414"/>
              <a:ext cx="0" cy="57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82C0F4-1246-4210-A57E-64237A672FBC}"/>
                </a:ext>
              </a:extLst>
            </p:cNvPr>
            <p:cNvSpPr txBox="1"/>
            <p:nvPr/>
          </p:nvSpPr>
          <p:spPr>
            <a:xfrm>
              <a:off x="5083409" y="543133"/>
              <a:ext cx="2285369" cy="369332"/>
            </a:xfrm>
            <a:prstGeom prst="rect">
              <a:avLst/>
            </a:prstGeom>
            <a:solidFill>
              <a:srgbClr val="FFFF00"/>
            </a:solidFill>
          </p:spPr>
          <p:txBody>
            <a:bodyPr wrap="none" rtlCol="0">
              <a:spAutoFit/>
            </a:bodyPr>
            <a:lstStyle/>
            <a:p>
              <a:r>
                <a:rPr lang="en-US"/>
                <a:t>Not an ASCII character</a:t>
              </a:r>
            </a:p>
          </p:txBody>
        </p:sp>
        <p:sp>
          <p:nvSpPr>
            <p:cNvPr id="14" name="TextBox 13">
              <a:extLst>
                <a:ext uri="{FF2B5EF4-FFF2-40B4-BE49-F238E27FC236}">
                  <a16:creationId xmlns:a16="http://schemas.microsoft.com/office/drawing/2014/main" id="{57095680-3918-45DD-BF71-EE36CE6AE678}"/>
                </a:ext>
              </a:extLst>
            </p:cNvPr>
            <p:cNvSpPr txBox="1"/>
            <p:nvPr/>
          </p:nvSpPr>
          <p:spPr>
            <a:xfrm>
              <a:off x="5886770" y="4799151"/>
              <a:ext cx="2606301" cy="1200329"/>
            </a:xfrm>
            <a:prstGeom prst="rect">
              <a:avLst/>
            </a:prstGeom>
            <a:solidFill>
              <a:srgbClr val="FFFF00"/>
            </a:solidFill>
          </p:spPr>
          <p:txBody>
            <a:bodyPr wrap="square" rtlCol="0">
              <a:spAutoFit/>
            </a:bodyPr>
            <a:lstStyle/>
            <a:p>
              <a:r>
                <a:rPr lang="en-US"/>
                <a:t>Wrong! An error should be thrown due to the non-ASCII character in the input.</a:t>
              </a:r>
            </a:p>
          </p:txBody>
        </p:sp>
        <p:sp>
          <p:nvSpPr>
            <p:cNvPr id="15" name="TextBox 14">
              <a:extLst>
                <a:ext uri="{FF2B5EF4-FFF2-40B4-BE49-F238E27FC236}">
                  <a16:creationId xmlns:a16="http://schemas.microsoft.com/office/drawing/2014/main" id="{860FBBC1-9B9C-4A03-984D-96E66358A007}"/>
                </a:ext>
              </a:extLst>
            </p:cNvPr>
            <p:cNvSpPr txBox="1"/>
            <p:nvPr/>
          </p:nvSpPr>
          <p:spPr>
            <a:xfrm>
              <a:off x="1692065" y="1461374"/>
              <a:ext cx="2175019" cy="369332"/>
            </a:xfrm>
            <a:prstGeom prst="rect">
              <a:avLst/>
            </a:prstGeom>
            <a:solidFill>
              <a:srgbClr val="FFFF00"/>
            </a:solidFill>
          </p:spPr>
          <p:txBody>
            <a:bodyPr wrap="none" rtlCol="0">
              <a:spAutoFit/>
            </a:bodyPr>
            <a:lstStyle/>
            <a:p>
              <a:r>
                <a:rPr lang="en-US"/>
                <a:t>Set encoding to ASCII</a:t>
              </a:r>
            </a:p>
          </p:txBody>
        </p:sp>
        <p:sp>
          <p:nvSpPr>
            <p:cNvPr id="16" name="Oval 15">
              <a:extLst>
                <a:ext uri="{FF2B5EF4-FFF2-40B4-BE49-F238E27FC236}">
                  <a16:creationId xmlns:a16="http://schemas.microsoft.com/office/drawing/2014/main" id="{D3C8C008-F30B-40E0-94CB-7ADE02CF022F}"/>
                </a:ext>
              </a:extLst>
            </p:cNvPr>
            <p:cNvSpPr/>
            <p:nvPr/>
          </p:nvSpPr>
          <p:spPr>
            <a:xfrm>
              <a:off x="2548009" y="975081"/>
              <a:ext cx="459771" cy="4862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17" name="Oval 16">
              <a:extLst>
                <a:ext uri="{FF2B5EF4-FFF2-40B4-BE49-F238E27FC236}">
                  <a16:creationId xmlns:a16="http://schemas.microsoft.com/office/drawing/2014/main" id="{FACE3D5E-760C-4EE4-9517-61C923BC0E98}"/>
                </a:ext>
              </a:extLst>
            </p:cNvPr>
            <p:cNvSpPr/>
            <p:nvPr/>
          </p:nvSpPr>
          <p:spPr>
            <a:xfrm>
              <a:off x="5763727" y="56839"/>
              <a:ext cx="459771" cy="4862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18" name="Oval 17">
              <a:extLst>
                <a:ext uri="{FF2B5EF4-FFF2-40B4-BE49-F238E27FC236}">
                  <a16:creationId xmlns:a16="http://schemas.microsoft.com/office/drawing/2014/main" id="{94C5A491-AA9F-4A90-9113-22034900840B}"/>
                </a:ext>
              </a:extLst>
            </p:cNvPr>
            <p:cNvSpPr/>
            <p:nvPr/>
          </p:nvSpPr>
          <p:spPr>
            <a:xfrm>
              <a:off x="5368573" y="5156168"/>
              <a:ext cx="459771" cy="4862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grpSp>
      <p:sp>
        <p:nvSpPr>
          <p:cNvPr id="19" name="TextBox 18">
            <a:extLst>
              <a:ext uri="{FF2B5EF4-FFF2-40B4-BE49-F238E27FC236}">
                <a16:creationId xmlns:a16="http://schemas.microsoft.com/office/drawing/2014/main" id="{2B03AE51-ECEE-42D1-A8BC-BAD6DBAB3D36}"/>
              </a:ext>
            </a:extLst>
          </p:cNvPr>
          <p:cNvSpPr txBox="1"/>
          <p:nvPr/>
        </p:nvSpPr>
        <p:spPr>
          <a:xfrm>
            <a:off x="593838" y="322011"/>
            <a:ext cx="2880532" cy="584775"/>
          </a:xfrm>
          <a:prstGeom prst="rect">
            <a:avLst/>
          </a:prstGeom>
          <a:noFill/>
        </p:spPr>
        <p:txBody>
          <a:bodyPr wrap="none" rtlCol="0">
            <a:spAutoFit/>
          </a:bodyPr>
          <a:lstStyle/>
          <a:p>
            <a:r>
              <a:rPr lang="en-US" sz="3200" b="1"/>
              <a:t>Bug in Daffodil?</a:t>
            </a:r>
          </a:p>
        </p:txBody>
      </p:sp>
    </p:spTree>
    <p:extLst>
      <p:ext uri="{BB962C8B-B14F-4D97-AF65-F5344CB8AC3E}">
        <p14:creationId xmlns:p14="http://schemas.microsoft.com/office/powerpoint/2010/main" val="293657071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C95B4-0DAA-4E4B-8CFC-7236D3203DA6}"/>
              </a:ext>
            </a:extLst>
          </p:cNvPr>
          <p:cNvSpPr>
            <a:spLocks noGrp="1"/>
          </p:cNvSpPr>
          <p:nvPr>
            <p:ph type="title"/>
          </p:nvPr>
        </p:nvSpPr>
        <p:spPr/>
        <p:txBody>
          <a:bodyPr/>
          <a:lstStyle/>
          <a:p>
            <a:r>
              <a:rPr lang="en-US"/>
              <a:t>Scope of the dfdl:encoding property</a:t>
            </a:r>
          </a:p>
        </p:txBody>
      </p:sp>
      <p:sp>
        <p:nvSpPr>
          <p:cNvPr id="4" name="Content Placeholder 3">
            <a:extLst>
              <a:ext uri="{FF2B5EF4-FFF2-40B4-BE49-F238E27FC236}">
                <a16:creationId xmlns:a16="http://schemas.microsoft.com/office/drawing/2014/main" id="{273447A5-E3AF-4CAA-A4DC-A8BA92A20A13}"/>
              </a:ext>
            </a:extLst>
          </p:cNvPr>
          <p:cNvSpPr>
            <a:spLocks noGrp="1"/>
          </p:cNvSpPr>
          <p:nvPr>
            <p:ph idx="1"/>
          </p:nvPr>
        </p:nvSpPr>
        <p:spPr>
          <a:xfrm>
            <a:off x="616449" y="1371601"/>
            <a:ext cx="11236720" cy="2595965"/>
          </a:xfrm>
        </p:spPr>
        <p:txBody>
          <a:bodyPr/>
          <a:lstStyle/>
          <a:p>
            <a:pPr>
              <a:lnSpc>
                <a:spcPts val="3000"/>
              </a:lnSpc>
              <a:spcAft>
                <a:spcPts val="1200"/>
              </a:spcAft>
            </a:pPr>
            <a:r>
              <a:rPr lang="en-US"/>
              <a:t>If the </a:t>
            </a:r>
            <a:r>
              <a:rPr lang="en-US" b="0" dirty="0">
                <a:latin typeface="Courier New" panose="02070309020205020404" pitchFamily="49" charset="0"/>
                <a:cs typeface="Courier New" panose="02070309020205020404" pitchFamily="49" charset="0"/>
              </a:rPr>
              <a:t>dfdl:encoding </a:t>
            </a:r>
            <a:r>
              <a:rPr lang="en-US"/>
              <a:t>property is specified on </a:t>
            </a:r>
            <a:r>
              <a:rPr lang="en-US" dirty="0"/>
              <a:t>the root </a:t>
            </a:r>
            <a:r>
              <a:rPr lang="en-US"/>
              <a:t>csv element, then the </a:t>
            </a:r>
            <a:r>
              <a:rPr lang="en-US" b="0">
                <a:latin typeface="Courier New" panose="02070309020205020404" pitchFamily="49" charset="0"/>
                <a:cs typeface="Courier New" panose="02070309020205020404" pitchFamily="49" charset="0"/>
              </a:rPr>
              <a:t>dfdl:encoding </a:t>
            </a:r>
            <a:r>
              <a:rPr lang="en-US" dirty="0"/>
              <a:t>property only affects the csv element, and not any other elements, including its </a:t>
            </a:r>
            <a:r>
              <a:rPr lang="en-US"/>
              <a:t>children.</a:t>
            </a:r>
          </a:p>
          <a:p>
            <a:pPr>
              <a:lnSpc>
                <a:spcPts val="3000"/>
              </a:lnSpc>
              <a:spcAft>
                <a:spcPts val="1200"/>
              </a:spcAft>
            </a:pPr>
            <a:r>
              <a:rPr lang="en-US"/>
              <a:t>You </a:t>
            </a:r>
            <a:r>
              <a:rPr lang="en-US" dirty="0"/>
              <a:t>need to add </a:t>
            </a:r>
            <a:r>
              <a:rPr lang="en-US" b="0" dirty="0">
                <a:latin typeface="Courier New" panose="02070309020205020404" pitchFamily="49" charset="0"/>
                <a:cs typeface="Courier New" panose="02070309020205020404" pitchFamily="49" charset="0"/>
              </a:rPr>
              <a:t>dfdl:</a:t>
            </a:r>
            <a:r>
              <a:rPr lang="en-US" b="0">
                <a:latin typeface="Courier New" panose="02070309020205020404" pitchFamily="49" charset="0"/>
                <a:cs typeface="Courier New" panose="02070309020205020404" pitchFamily="49" charset="0"/>
              </a:rPr>
              <a:t>encoding="{$charset}"</a:t>
            </a:r>
            <a:r>
              <a:rPr lang="en-US"/>
              <a:t> </a:t>
            </a:r>
            <a:r>
              <a:rPr lang="en-US" dirty="0"/>
              <a:t>to the field elements, or probably easier, add </a:t>
            </a:r>
            <a:r>
              <a:rPr lang="en-US" b="0" dirty="0">
                <a:latin typeface="Courier New" panose="02070309020205020404" pitchFamily="49" charset="0"/>
                <a:cs typeface="Courier New" panose="02070309020205020404" pitchFamily="49" charset="0"/>
              </a:rPr>
              <a:t>encoding</a:t>
            </a:r>
            <a:r>
              <a:rPr lang="en-US" b="0">
                <a:latin typeface="Courier New" panose="02070309020205020404" pitchFamily="49" charset="0"/>
                <a:cs typeface="Courier New" panose="02070309020205020404" pitchFamily="49" charset="0"/>
              </a:rPr>
              <a:t>="{ $charset </a:t>
            </a:r>
            <a:r>
              <a:rPr lang="en-US" b="0" dirty="0">
                <a:latin typeface="Courier New" panose="02070309020205020404" pitchFamily="49" charset="0"/>
                <a:cs typeface="Courier New" panose="02070309020205020404" pitchFamily="49" charset="0"/>
              </a:rPr>
              <a:t>}"</a:t>
            </a:r>
            <a:r>
              <a:rPr lang="en-US" dirty="0"/>
              <a:t> </a:t>
            </a:r>
            <a:r>
              <a:rPr lang="en-US"/>
              <a:t>to the </a:t>
            </a:r>
            <a:r>
              <a:rPr lang="en-US" b="0" dirty="0">
                <a:latin typeface="Courier New" panose="02070309020205020404" pitchFamily="49" charset="0"/>
                <a:cs typeface="Courier New" panose="02070309020205020404" pitchFamily="49" charset="0"/>
              </a:rPr>
              <a:t>dfdl:format </a:t>
            </a:r>
            <a:r>
              <a:rPr lang="en-US" dirty="0"/>
              <a:t>element to make the encoding variable apply globally to the entire schema.</a:t>
            </a:r>
            <a:endParaRPr lang="en-US"/>
          </a:p>
        </p:txBody>
      </p:sp>
      <p:sp>
        <p:nvSpPr>
          <p:cNvPr id="2" name="Footer Placeholder 1">
            <a:extLst>
              <a:ext uri="{FF2B5EF4-FFF2-40B4-BE49-F238E27FC236}">
                <a16:creationId xmlns:a16="http://schemas.microsoft.com/office/drawing/2014/main" id="{79AE8E07-B1FA-48F0-94D5-ED1FA3D1535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279BB8A-A596-4052-B37B-4699532FDE94}"/>
              </a:ext>
            </a:extLst>
          </p:cNvPr>
          <p:cNvSpPr/>
          <p:nvPr/>
        </p:nvSpPr>
        <p:spPr>
          <a:xfrm>
            <a:off x="986048" y="4471127"/>
            <a:ext cx="10497519" cy="1200329"/>
          </a:xfrm>
          <a:prstGeom prst="rect">
            <a:avLst/>
          </a:prstGeom>
          <a:ln>
            <a:solidFill>
              <a:schemeClr val="tx1"/>
            </a:solidFill>
          </a:ln>
        </p:spPr>
        <p:txBody>
          <a:bodyPr wrap="square">
            <a:spAutoFit/>
          </a:bodyPr>
          <a:lstStyle/>
          <a:p>
            <a:r>
              <a:rPr lang="en-US">
                <a:solidFill>
                  <a:srgbClr val="006400"/>
                </a:solidFill>
                <a:highlight>
                  <a:srgbClr val="FFFFFF"/>
                </a:highlight>
              </a:rPr>
              <a:t>&lt;!-- The "charset" parameter specifies whether CSV text is UTF-8 text or just ASCII text. The default is UTF-8. --&gt;</a:t>
            </a:r>
            <a:br>
              <a:rPr lang="en-US">
                <a:solidFill>
                  <a:srgbClr val="000000"/>
                </a:solidFill>
                <a:highlight>
                  <a:srgbClr val="FFFFFF"/>
                </a:highlight>
              </a:rPr>
            </a:br>
            <a:r>
              <a:rPr lang="en-US">
                <a:solidFill>
                  <a:srgbClr val="000096"/>
                </a:solidFill>
                <a:highlight>
                  <a:srgbClr val="FFFFFF"/>
                </a:highlight>
              </a:rPr>
              <a:t>&lt;dfdl:defineVariable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"charset"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external</a:t>
            </a:r>
            <a:r>
              <a:rPr lang="en-US">
                <a:solidFill>
                  <a:srgbClr val="FF8040"/>
                </a:solidFill>
                <a:highlight>
                  <a:srgbClr val="FFFFFF"/>
                </a:highlight>
              </a:rPr>
              <a:t>=</a:t>
            </a:r>
            <a:r>
              <a:rPr lang="en-US">
                <a:solidFill>
                  <a:srgbClr val="993300"/>
                </a:solidFill>
                <a:highlight>
                  <a:srgbClr val="FFFFFF"/>
                </a:highlight>
              </a:rPr>
              <a:t>"true"</a:t>
            </a:r>
            <a:r>
              <a:rPr lang="en-US">
                <a:solidFill>
                  <a:srgbClr val="000096"/>
                </a:solidFill>
                <a:highlight>
                  <a:srgbClr val="FFFFFF"/>
                </a:highlight>
              </a:rPr>
              <a:t>&gt;</a:t>
            </a:r>
            <a:r>
              <a:rPr lang="en-US">
                <a:solidFill>
                  <a:srgbClr val="000000"/>
                </a:solidFill>
                <a:highlight>
                  <a:srgbClr val="FFFFFF"/>
                </a:highlight>
              </a:rPr>
              <a:t>UTF-8</a:t>
            </a:r>
            <a:r>
              <a:rPr lang="en-US">
                <a:solidFill>
                  <a:srgbClr val="000096"/>
                </a:solidFill>
                <a:highlight>
                  <a:srgbClr val="FFFFFF"/>
                </a:highlight>
              </a:rPr>
              <a:t>&lt;/dfdl:defineVariable&gt;</a:t>
            </a:r>
            <a:br>
              <a:rPr lang="en-US">
                <a:solidFill>
                  <a:srgbClr val="000000"/>
                </a:solidFill>
                <a:highlight>
                  <a:srgbClr val="FFFFFF"/>
                </a:highlight>
              </a:rPr>
            </a:br>
            <a:r>
              <a:rPr lang="en-US">
                <a:solidFill>
                  <a:srgbClr val="000096"/>
                </a:solidFill>
                <a:highlight>
                  <a:srgbClr val="FFFFFF"/>
                </a:highlight>
              </a:rPr>
              <a:t>&lt;dfdl:format</a:t>
            </a:r>
            <a:r>
              <a:rPr lang="en-US">
                <a:solidFill>
                  <a:srgbClr val="F5844C"/>
                </a:solidFill>
                <a:highlight>
                  <a:srgbClr val="FFFFFF"/>
                </a:highlight>
              </a:rPr>
              <a:t> ref</a:t>
            </a:r>
            <a:r>
              <a:rPr lang="en-US">
                <a:solidFill>
                  <a:srgbClr val="FF8040"/>
                </a:solidFill>
                <a:highlight>
                  <a:srgbClr val="FFFFFF"/>
                </a:highlight>
              </a:rPr>
              <a:t>=</a:t>
            </a:r>
            <a:r>
              <a:rPr lang="en-US">
                <a:solidFill>
                  <a:srgbClr val="993300"/>
                </a:solidFill>
                <a:highlight>
                  <a:srgbClr val="FFFFFF"/>
                </a:highlight>
              </a:rPr>
              <a:t>"default-dfdl-properties"</a:t>
            </a:r>
            <a:r>
              <a:rPr lang="en-US">
                <a:solidFill>
                  <a:srgbClr val="F5844C"/>
                </a:solidFill>
                <a:highlight>
                  <a:srgbClr val="FFFFFF"/>
                </a:highlight>
              </a:rPr>
              <a:t> </a:t>
            </a:r>
            <a:r>
              <a:rPr lang="en-US">
                <a:solidFill>
                  <a:srgbClr val="F5844C"/>
                </a:solidFill>
                <a:highlight>
                  <a:srgbClr val="FFFF00"/>
                </a:highlight>
              </a:rPr>
              <a:t>encoding</a:t>
            </a:r>
            <a:r>
              <a:rPr lang="en-US">
                <a:solidFill>
                  <a:srgbClr val="FF8040"/>
                </a:solidFill>
                <a:highlight>
                  <a:srgbClr val="FFFF00"/>
                </a:highlight>
              </a:rPr>
              <a:t>=</a:t>
            </a:r>
            <a:r>
              <a:rPr lang="en-US">
                <a:solidFill>
                  <a:srgbClr val="993300"/>
                </a:solidFill>
                <a:highlight>
                  <a:srgbClr val="FFFF00"/>
                </a:highlight>
              </a:rPr>
              <a:t>"{$charset}"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endParaRPr lang="en-US">
              <a:solidFill>
                <a:srgbClr val="000000"/>
              </a:solidFill>
              <a:highlight>
                <a:srgbClr val="FFFFFF"/>
              </a:highlight>
            </a:endParaRPr>
          </a:p>
        </p:txBody>
      </p:sp>
    </p:spTree>
    <p:extLst>
      <p:ext uri="{BB962C8B-B14F-4D97-AF65-F5344CB8AC3E}">
        <p14:creationId xmlns:p14="http://schemas.microsoft.com/office/powerpoint/2010/main" val="4093998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1DE6-96BE-45B8-BCC1-6FFCEFD054B1}"/>
              </a:ext>
            </a:extLst>
          </p:cNvPr>
          <p:cNvSpPr>
            <a:spLocks noGrp="1"/>
          </p:cNvSpPr>
          <p:nvPr>
            <p:ph type="title"/>
          </p:nvPr>
        </p:nvSpPr>
        <p:spPr/>
        <p:txBody>
          <a:bodyPr/>
          <a:lstStyle/>
          <a:p>
            <a:r>
              <a:rPr lang="en-US"/>
              <a:t>Advantages of DFDL</a:t>
            </a:r>
          </a:p>
        </p:txBody>
      </p:sp>
      <p:sp>
        <p:nvSpPr>
          <p:cNvPr id="3" name="Content Placeholder 2">
            <a:extLst>
              <a:ext uri="{FF2B5EF4-FFF2-40B4-BE49-F238E27FC236}">
                <a16:creationId xmlns:a16="http://schemas.microsoft.com/office/drawing/2014/main" id="{FF631384-37DD-4594-AB4B-551DBB3C3328}"/>
              </a:ext>
            </a:extLst>
          </p:cNvPr>
          <p:cNvSpPr>
            <a:spLocks noGrp="1"/>
          </p:cNvSpPr>
          <p:nvPr>
            <p:ph idx="1"/>
          </p:nvPr>
        </p:nvSpPr>
        <p:spPr/>
        <p:txBody>
          <a:bodyPr/>
          <a:lstStyle/>
          <a:p>
            <a:pPr>
              <a:lnSpc>
                <a:spcPts val="3000"/>
              </a:lnSpc>
              <a:spcAft>
                <a:spcPts val="1200"/>
              </a:spcAft>
            </a:pPr>
            <a:r>
              <a:rPr lang="en-US"/>
              <a:t>Declarative description of data formats. You merely describe the structure of the data and the DFDL processor figures out how to break the data apart. </a:t>
            </a:r>
          </a:p>
          <a:p>
            <a:pPr lvl="1">
              <a:lnSpc>
                <a:spcPts val="3000"/>
              </a:lnSpc>
              <a:spcAft>
                <a:spcPts val="1200"/>
              </a:spcAft>
            </a:pPr>
            <a:r>
              <a:rPr lang="en-US"/>
              <a:t>That is, you describe “what” the structure is and the DFDL processor figures out “how” to break it apart.</a:t>
            </a:r>
          </a:p>
          <a:p>
            <a:pPr>
              <a:lnSpc>
                <a:spcPts val="3000"/>
              </a:lnSpc>
              <a:spcAft>
                <a:spcPts val="1200"/>
              </a:spcAft>
            </a:pPr>
            <a:r>
              <a:rPr lang="en-US"/>
              <a:t>Builds on top of existing technologies (XML Schema, XPath, Regular Expressions).</a:t>
            </a:r>
          </a:p>
          <a:p>
            <a:pPr>
              <a:lnSpc>
                <a:spcPts val="3000"/>
              </a:lnSpc>
              <a:spcAft>
                <a:spcPts val="1200"/>
              </a:spcAft>
            </a:pPr>
            <a:r>
              <a:rPr lang="en-US"/>
              <a:t>The output of DFDL processing is XML, which is great because you then have access to the vast suite of XML tools to analyze and process the XML.</a:t>
            </a:r>
          </a:p>
          <a:p>
            <a:pPr>
              <a:lnSpc>
                <a:spcPts val="3000"/>
              </a:lnSpc>
            </a:pPr>
            <a:r>
              <a:rPr lang="en-US"/>
              <a:t>DFDL processing can both parse the data to produce XML and then unparse the XML to reconstitute the data in its native data format.</a:t>
            </a:r>
          </a:p>
        </p:txBody>
      </p:sp>
    </p:spTree>
    <p:extLst>
      <p:ext uri="{BB962C8B-B14F-4D97-AF65-F5344CB8AC3E}">
        <p14:creationId xmlns:p14="http://schemas.microsoft.com/office/powerpoint/2010/main" val="115971787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CB99-534A-46EE-AA21-BF837C56082A}"/>
              </a:ext>
            </a:extLst>
          </p:cNvPr>
          <p:cNvSpPr>
            <a:spLocks noGrp="1"/>
          </p:cNvSpPr>
          <p:nvPr>
            <p:ph type="title"/>
          </p:nvPr>
        </p:nvSpPr>
        <p:spPr/>
        <p:txBody>
          <a:bodyPr/>
          <a:lstStyle/>
          <a:p>
            <a:r>
              <a:rPr lang="en-US"/>
              <a:t>dfdl:encodingErrorPolicy</a:t>
            </a:r>
          </a:p>
        </p:txBody>
      </p:sp>
      <p:sp>
        <p:nvSpPr>
          <p:cNvPr id="3" name="Content Placeholder 2">
            <a:extLst>
              <a:ext uri="{FF2B5EF4-FFF2-40B4-BE49-F238E27FC236}">
                <a16:creationId xmlns:a16="http://schemas.microsoft.com/office/drawing/2014/main" id="{F9543A0B-8EFB-49FC-A7E4-FB8BB18E147E}"/>
              </a:ext>
            </a:extLst>
          </p:cNvPr>
          <p:cNvSpPr>
            <a:spLocks noGrp="1"/>
          </p:cNvSpPr>
          <p:nvPr>
            <p:ph idx="1"/>
          </p:nvPr>
        </p:nvSpPr>
        <p:spPr>
          <a:xfrm>
            <a:off x="616449" y="1371602"/>
            <a:ext cx="11236720" cy="3773836"/>
          </a:xfrm>
        </p:spPr>
        <p:txBody>
          <a:bodyPr/>
          <a:lstStyle/>
          <a:p>
            <a:pPr>
              <a:lnSpc>
                <a:spcPts val="3000"/>
              </a:lnSpc>
              <a:spcAft>
                <a:spcPts val="1200"/>
              </a:spcAft>
            </a:pPr>
            <a:r>
              <a:rPr lang="en-US" b="0" dirty="0">
                <a:latin typeface="Courier New" panose="02070309020205020404" pitchFamily="49" charset="0"/>
                <a:cs typeface="Courier New" panose="02070309020205020404" pitchFamily="49" charset="0"/>
              </a:rPr>
              <a:t>dfdl:encodingErrorPolicy </a:t>
            </a:r>
            <a:r>
              <a:rPr lang="en-US" dirty="0"/>
              <a:t>determines the behavior of Daffodil when there's an encoding problem</a:t>
            </a:r>
            <a:r>
              <a:rPr lang="en-US"/>
              <a:t>. </a:t>
            </a:r>
          </a:p>
          <a:p>
            <a:pPr lvl="1">
              <a:lnSpc>
                <a:spcPts val="3000"/>
              </a:lnSpc>
              <a:spcAft>
                <a:spcPts val="1200"/>
              </a:spcAft>
            </a:pPr>
            <a:r>
              <a:rPr lang="en-US"/>
              <a:t>Its allowable values are: </a:t>
            </a:r>
            <a:r>
              <a:rPr lang="en-US">
                <a:latin typeface="Courier New" panose="02070309020205020404" pitchFamily="49" charset="0"/>
                <a:cs typeface="Courier New" panose="02070309020205020404" pitchFamily="49" charset="0"/>
              </a:rPr>
              <a:t>replace</a:t>
            </a:r>
            <a:r>
              <a:rPr lang="en-US"/>
              <a:t> and </a:t>
            </a:r>
            <a:r>
              <a:rPr lang="en-US">
                <a:latin typeface="Courier New" panose="02070309020205020404" pitchFamily="49" charset="0"/>
                <a:cs typeface="Courier New" panose="02070309020205020404" pitchFamily="49" charset="0"/>
              </a:rPr>
              <a:t>error</a:t>
            </a:r>
            <a:r>
              <a:rPr lang="en-US"/>
              <a:t>.</a:t>
            </a:r>
          </a:p>
          <a:p>
            <a:pPr>
              <a:lnSpc>
                <a:spcPts val="3000"/>
              </a:lnSpc>
              <a:spcAft>
                <a:spcPts val="1200"/>
              </a:spcAft>
            </a:pPr>
            <a:r>
              <a:rPr lang="en-US"/>
              <a:t>Unfortunately</a:t>
            </a:r>
            <a:r>
              <a:rPr lang="en-US" dirty="0"/>
              <a:t>, Daffodil currently only </a:t>
            </a:r>
            <a:r>
              <a:rPr lang="en-US"/>
              <a:t>supports </a:t>
            </a:r>
            <a:r>
              <a:rPr lang="en-US" b="0">
                <a:latin typeface="Courier New" panose="02070309020205020404" pitchFamily="49" charset="0"/>
                <a:cs typeface="Courier New" panose="02070309020205020404" pitchFamily="49" charset="0"/>
              </a:rPr>
              <a:t>replace</a:t>
            </a:r>
            <a:r>
              <a:rPr lang="en-US"/>
              <a:t> </a:t>
            </a:r>
            <a:r>
              <a:rPr lang="en-US" dirty="0"/>
              <a:t>and </a:t>
            </a:r>
            <a:r>
              <a:rPr lang="en-US"/>
              <a:t>not </a:t>
            </a:r>
            <a:r>
              <a:rPr lang="en-US" b="0">
                <a:latin typeface="Courier New" panose="02070309020205020404" pitchFamily="49" charset="0"/>
                <a:cs typeface="Courier New" panose="02070309020205020404" pitchFamily="49" charset="0"/>
              </a:rPr>
              <a:t>error</a:t>
            </a:r>
            <a:r>
              <a:rPr lang="en-US"/>
              <a:t>. </a:t>
            </a:r>
            <a:r>
              <a:rPr lang="en-US" dirty="0"/>
              <a:t>So if there is an </a:t>
            </a:r>
            <a:r>
              <a:rPr lang="en-US"/>
              <a:t>encoding problem, </a:t>
            </a:r>
            <a:r>
              <a:rPr lang="en-US" dirty="0"/>
              <a:t>Daffodil will just replace the bad character with </a:t>
            </a:r>
            <a:r>
              <a:rPr lang="en-US"/>
              <a:t>the Unicode </a:t>
            </a:r>
            <a:r>
              <a:rPr lang="en-US" dirty="0"/>
              <a:t>replacement character. So </a:t>
            </a:r>
            <a:r>
              <a:rPr lang="en-US"/>
              <a:t>you'll get this</a:t>
            </a:r>
            <a:r>
              <a:rPr lang="en-US" dirty="0"/>
              <a:t>:</a:t>
            </a:r>
          </a:p>
          <a:p>
            <a:pPr marL="0" indent="0">
              <a:lnSpc>
                <a:spcPts val="3000"/>
              </a:lnSpc>
              <a:spcAft>
                <a:spcPts val="1200"/>
              </a:spcAft>
              <a:buNone/>
            </a:pPr>
            <a:r>
              <a:rPr lang="en-US"/>
              <a:t>    	</a:t>
            </a:r>
            <a:br>
              <a:rPr lang="en-US"/>
            </a:br>
            <a:r>
              <a:rPr lang="en-US"/>
              <a:t> </a:t>
            </a:r>
          </a:p>
          <a:p>
            <a:pPr>
              <a:lnSpc>
                <a:spcPts val="3000"/>
              </a:lnSpc>
              <a:spcAft>
                <a:spcPts val="1200"/>
              </a:spcAft>
            </a:pPr>
            <a:r>
              <a:rPr lang="en-US"/>
              <a:t>That </a:t>
            </a:r>
            <a:r>
              <a:rPr lang="en-US" dirty="0"/>
              <a:t>will </a:t>
            </a:r>
            <a:r>
              <a:rPr lang="en-US"/>
              <a:t>unparse to this:</a:t>
            </a:r>
          </a:p>
        </p:txBody>
      </p:sp>
      <p:sp>
        <p:nvSpPr>
          <p:cNvPr id="4" name="Footer Placeholder 3">
            <a:extLst>
              <a:ext uri="{FF2B5EF4-FFF2-40B4-BE49-F238E27FC236}">
                <a16:creationId xmlns:a16="http://schemas.microsoft.com/office/drawing/2014/main" id="{90318E30-E13B-4447-ACF8-78ED8EECC98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F86D2417-BCDD-4DA4-97AE-6B6D84E76DFB}"/>
              </a:ext>
            </a:extLst>
          </p:cNvPr>
          <p:cNvPicPr>
            <a:picLocks noChangeAspect="1"/>
          </p:cNvPicPr>
          <p:nvPr/>
        </p:nvPicPr>
        <p:blipFill rotWithShape="1">
          <a:blip r:embed="rId2"/>
          <a:srcRect l="6864" t="74923" r="79788" b="22542"/>
          <a:stretch/>
        </p:blipFill>
        <p:spPr>
          <a:xfrm>
            <a:off x="1348352" y="4216347"/>
            <a:ext cx="5546678" cy="559667"/>
          </a:xfrm>
          <a:prstGeom prst="rect">
            <a:avLst/>
          </a:prstGeom>
        </p:spPr>
      </p:pic>
      <p:pic>
        <p:nvPicPr>
          <p:cNvPr id="6" name="Picture 5">
            <a:extLst>
              <a:ext uri="{FF2B5EF4-FFF2-40B4-BE49-F238E27FC236}">
                <a16:creationId xmlns:a16="http://schemas.microsoft.com/office/drawing/2014/main" id="{125DEE25-0C94-4A1C-896A-0B65B9769C9D}"/>
              </a:ext>
            </a:extLst>
          </p:cNvPr>
          <p:cNvPicPr>
            <a:picLocks noChangeAspect="1"/>
          </p:cNvPicPr>
          <p:nvPr/>
        </p:nvPicPr>
        <p:blipFill rotWithShape="1">
          <a:blip r:embed="rId3"/>
          <a:srcRect l="6798" t="47787" r="88030" b="49678"/>
          <a:stretch/>
        </p:blipFill>
        <p:spPr>
          <a:xfrm>
            <a:off x="1565330" y="5541477"/>
            <a:ext cx="3148251" cy="819735"/>
          </a:xfrm>
          <a:prstGeom prst="rect">
            <a:avLst/>
          </a:prstGeom>
        </p:spPr>
      </p:pic>
    </p:spTree>
    <p:extLst>
      <p:ext uri="{BB962C8B-B14F-4D97-AF65-F5344CB8AC3E}">
        <p14:creationId xmlns:p14="http://schemas.microsoft.com/office/powerpoint/2010/main" val="70505105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9DEF-0768-4F75-B74D-D103C4B82270}"/>
              </a:ext>
            </a:extLst>
          </p:cNvPr>
          <p:cNvSpPr>
            <a:spLocks noGrp="1"/>
          </p:cNvSpPr>
          <p:nvPr>
            <p:ph type="title"/>
          </p:nvPr>
        </p:nvSpPr>
        <p:spPr/>
        <p:txBody>
          <a:bodyPr/>
          <a:lstStyle/>
          <a:p>
            <a:r>
              <a:rPr lang="en-US"/>
              <a:t>Lab 4.2</a:t>
            </a:r>
          </a:p>
        </p:txBody>
      </p:sp>
      <p:sp>
        <p:nvSpPr>
          <p:cNvPr id="3" name="Content Placeholder 2">
            <a:extLst>
              <a:ext uri="{FF2B5EF4-FFF2-40B4-BE49-F238E27FC236}">
                <a16:creationId xmlns:a16="http://schemas.microsoft.com/office/drawing/2014/main" id="{09B93B24-940B-445C-B059-82A7CD348211}"/>
              </a:ext>
            </a:extLst>
          </p:cNvPr>
          <p:cNvSpPr>
            <a:spLocks noGrp="1"/>
          </p:cNvSpPr>
          <p:nvPr>
            <p:ph idx="1"/>
          </p:nvPr>
        </p:nvSpPr>
        <p:spPr>
          <a:xfrm>
            <a:off x="616449" y="1371601"/>
            <a:ext cx="11236720" cy="1674639"/>
          </a:xfrm>
        </p:spPr>
        <p:txBody>
          <a:bodyPr/>
          <a:lstStyle/>
          <a:p>
            <a:pPr>
              <a:lnSpc>
                <a:spcPts val="3000"/>
              </a:lnSpc>
            </a:pPr>
            <a:r>
              <a:rPr lang="en-US"/>
              <a:t>Modify the DFDL schema that you created for common event format (CEF) files (lab 4.1).</a:t>
            </a:r>
          </a:p>
          <a:p>
            <a:pPr>
              <a:lnSpc>
                <a:spcPts val="3000"/>
              </a:lnSpc>
            </a:pPr>
            <a:r>
              <a:rPr lang="en-US"/>
              <a:t>Your schema hardcoded the separator symbol. Modify your schema so that you dynamically feed into Daffodil what the separator symbol is. </a:t>
            </a:r>
          </a:p>
        </p:txBody>
      </p:sp>
      <p:sp>
        <p:nvSpPr>
          <p:cNvPr id="5" name="Rectangle 4">
            <a:extLst>
              <a:ext uri="{FF2B5EF4-FFF2-40B4-BE49-F238E27FC236}">
                <a16:creationId xmlns:a16="http://schemas.microsoft.com/office/drawing/2014/main" id="{EAD4FBCA-2935-4E24-8ADD-01A13B32DC9A}"/>
              </a:ext>
            </a:extLst>
          </p:cNvPr>
          <p:cNvSpPr/>
          <p:nvPr/>
        </p:nvSpPr>
        <p:spPr>
          <a:xfrm>
            <a:off x="1040971" y="4563069"/>
            <a:ext cx="10110057" cy="923330"/>
          </a:xfrm>
          <a:prstGeom prst="rect">
            <a:avLst/>
          </a:prstGeom>
          <a:ln>
            <a:solidFill>
              <a:schemeClr val="bg1">
                <a:lumMod val="65000"/>
              </a:schemeClr>
            </a:solidFill>
          </a:ln>
        </p:spPr>
        <p:txBody>
          <a:bodyPr wrap="square">
            <a:spAutoFit/>
          </a:bodyPr>
          <a:lstStyle/>
          <a:p>
            <a:r>
              <a:rPr lang="en-US"/>
              <a:t>CEF:0|security|threatmanager|1.0|100|worm successfully stopped|10|src=10.0.0.1 dst=2.1.2.2 spt=1232</a:t>
            </a:r>
            <a:br>
              <a:rPr lang="en-US"/>
            </a:br>
            <a:r>
              <a:rPr lang="en-US"/>
              <a:t>CEF:0|McAfee|Host Intrusion Prevention|8.0.0|6042|DNS Rule Violation|10</a:t>
            </a:r>
            <a:br>
              <a:rPr lang="en-US"/>
            </a:br>
            <a:r>
              <a:rPr lang="en-US"/>
              <a:t>CEF:0|ArcSight|ArcSight|5.1.6.6014.0|agent:050|Connector Raw Event Statistics|1|eventId=7</a:t>
            </a:r>
          </a:p>
        </p:txBody>
      </p:sp>
      <p:sp>
        <p:nvSpPr>
          <p:cNvPr id="4" name="TextBox 3">
            <a:extLst>
              <a:ext uri="{FF2B5EF4-FFF2-40B4-BE49-F238E27FC236}">
                <a16:creationId xmlns:a16="http://schemas.microsoft.com/office/drawing/2014/main" id="{63C02AAA-22D2-4167-A587-C713A0C5C789}"/>
              </a:ext>
            </a:extLst>
          </p:cNvPr>
          <p:cNvSpPr txBox="1"/>
          <p:nvPr/>
        </p:nvSpPr>
        <p:spPr>
          <a:xfrm>
            <a:off x="2596056" y="3904855"/>
            <a:ext cx="3965829" cy="369332"/>
          </a:xfrm>
          <a:prstGeom prst="rect">
            <a:avLst/>
          </a:prstGeom>
          <a:noFill/>
        </p:spPr>
        <p:txBody>
          <a:bodyPr wrap="none" rtlCol="0">
            <a:spAutoFit/>
          </a:bodyPr>
          <a:lstStyle/>
          <a:p>
            <a:r>
              <a:rPr lang="en-US"/>
              <a:t>Specify the separator symbol at runtime</a:t>
            </a:r>
          </a:p>
        </p:txBody>
      </p:sp>
      <p:cxnSp>
        <p:nvCxnSpPr>
          <p:cNvPr id="9" name="Straight Arrow Connector 8">
            <a:extLst>
              <a:ext uri="{FF2B5EF4-FFF2-40B4-BE49-F238E27FC236}">
                <a16:creationId xmlns:a16="http://schemas.microsoft.com/office/drawing/2014/main" id="{DE85F7FD-D7D3-4B45-944A-BA6B0DCB4485}"/>
              </a:ext>
            </a:extLst>
          </p:cNvPr>
          <p:cNvCxnSpPr/>
          <p:nvPr/>
        </p:nvCxnSpPr>
        <p:spPr>
          <a:xfrm flipH="1">
            <a:off x="1744717" y="4272275"/>
            <a:ext cx="1786759" cy="290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DBE389-F581-4A50-AAE1-97E3525998BB}"/>
              </a:ext>
            </a:extLst>
          </p:cNvPr>
          <p:cNvCxnSpPr/>
          <p:nvPr/>
        </p:nvCxnSpPr>
        <p:spPr>
          <a:xfrm flipH="1">
            <a:off x="2596056" y="4273231"/>
            <a:ext cx="935420" cy="289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F0C58E-0F78-4E05-8773-B231AC435236}"/>
              </a:ext>
            </a:extLst>
          </p:cNvPr>
          <p:cNvCxnSpPr/>
          <p:nvPr/>
        </p:nvCxnSpPr>
        <p:spPr>
          <a:xfrm>
            <a:off x="3531476" y="4272275"/>
            <a:ext cx="47296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6C881D-48F2-4C11-9590-6D6520D8C331}"/>
              </a:ext>
            </a:extLst>
          </p:cNvPr>
          <p:cNvCxnSpPr/>
          <p:nvPr/>
        </p:nvCxnSpPr>
        <p:spPr>
          <a:xfrm>
            <a:off x="3531476" y="4233006"/>
            <a:ext cx="851339" cy="33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166630-2ED0-45F0-98EF-FAF380F90999}"/>
              </a:ext>
            </a:extLst>
          </p:cNvPr>
          <p:cNvCxnSpPr/>
          <p:nvPr/>
        </p:nvCxnSpPr>
        <p:spPr>
          <a:xfrm>
            <a:off x="3605048" y="4253597"/>
            <a:ext cx="1208690" cy="309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DB1723-9492-4EB4-AC04-5EE4C8D407FB}"/>
              </a:ext>
            </a:extLst>
          </p:cNvPr>
          <p:cNvCxnSpPr/>
          <p:nvPr/>
        </p:nvCxnSpPr>
        <p:spPr>
          <a:xfrm>
            <a:off x="3589283" y="4272275"/>
            <a:ext cx="3823941" cy="308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63CC92D-3136-4202-AB13-BEF1982541B9}"/>
              </a:ext>
            </a:extLst>
          </p:cNvPr>
          <p:cNvCxnSpPr/>
          <p:nvPr/>
        </p:nvCxnSpPr>
        <p:spPr>
          <a:xfrm>
            <a:off x="3605048" y="4233006"/>
            <a:ext cx="4204139" cy="30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2577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C190-6718-47F7-B226-ECB5F7593954}"/>
              </a:ext>
            </a:extLst>
          </p:cNvPr>
          <p:cNvSpPr>
            <a:spLocks noGrp="1"/>
          </p:cNvSpPr>
          <p:nvPr>
            <p:ph type="title"/>
          </p:nvPr>
        </p:nvSpPr>
        <p:spPr/>
        <p:txBody>
          <a:bodyPr/>
          <a:lstStyle/>
          <a:p>
            <a:r>
              <a:rPr lang="en-US"/>
              <a:t>Note about using the pipe symbol in a command file</a:t>
            </a:r>
          </a:p>
        </p:txBody>
      </p:sp>
      <p:sp>
        <p:nvSpPr>
          <p:cNvPr id="3" name="Content Placeholder 2">
            <a:extLst>
              <a:ext uri="{FF2B5EF4-FFF2-40B4-BE49-F238E27FC236}">
                <a16:creationId xmlns:a16="http://schemas.microsoft.com/office/drawing/2014/main" id="{A7F45383-558B-4739-B2D5-162D78E5BD55}"/>
              </a:ext>
            </a:extLst>
          </p:cNvPr>
          <p:cNvSpPr>
            <a:spLocks noGrp="1"/>
          </p:cNvSpPr>
          <p:nvPr>
            <p:ph idx="1"/>
          </p:nvPr>
        </p:nvSpPr>
        <p:spPr/>
        <p:txBody>
          <a:bodyPr/>
          <a:lstStyle/>
          <a:p>
            <a:pPr>
              <a:lnSpc>
                <a:spcPts val="3000"/>
              </a:lnSpc>
              <a:spcAft>
                <a:spcPts val="1200"/>
              </a:spcAft>
            </a:pPr>
            <a:r>
              <a:rPr lang="en-US" dirty="0"/>
              <a:t>The pipe character is used to redirect output from one command to another. So if you have </a:t>
            </a:r>
            <a:r>
              <a:rPr lang="en-US"/>
              <a:t>something like</a:t>
            </a:r>
            <a:br>
              <a:rPr lang="en-US"/>
            </a:br>
            <a:r>
              <a:rPr lang="en-US"/>
              <a:t>   daffodil </a:t>
            </a:r>
            <a:r>
              <a:rPr lang="en-US" dirty="0"/>
              <a:t>parse -s ... -Dcef-separator=| -o output input</a:t>
            </a:r>
          </a:p>
          <a:p>
            <a:pPr>
              <a:lnSpc>
                <a:spcPts val="3000"/>
              </a:lnSpc>
              <a:spcAft>
                <a:spcPts val="1200"/>
              </a:spcAft>
            </a:pPr>
            <a:r>
              <a:rPr lang="en-US"/>
              <a:t>That's </a:t>
            </a:r>
            <a:r>
              <a:rPr lang="en-US" dirty="0"/>
              <a:t>actually interpreted as running two separate </a:t>
            </a:r>
            <a:r>
              <a:rPr lang="en-US"/>
              <a:t>commands:</a:t>
            </a:r>
            <a:br>
              <a:rPr lang="en-US"/>
            </a:br>
            <a:r>
              <a:rPr lang="en-US"/>
              <a:t>   daffodil </a:t>
            </a:r>
            <a:r>
              <a:rPr lang="en-US" dirty="0"/>
              <a:t>parse -s ... </a:t>
            </a:r>
            <a:r>
              <a:rPr lang="en-US"/>
              <a:t>-Dcef-separator</a:t>
            </a:r>
            <a:br>
              <a:rPr lang="en-US"/>
            </a:br>
            <a:r>
              <a:rPr lang="en-US"/>
              <a:t>and</a:t>
            </a:r>
            <a:br>
              <a:rPr lang="en-US" dirty="0"/>
            </a:br>
            <a:r>
              <a:rPr lang="en-US"/>
              <a:t>-o </a:t>
            </a:r>
            <a:r>
              <a:rPr lang="en-US" dirty="0"/>
              <a:t>output input</a:t>
            </a:r>
          </a:p>
          <a:p>
            <a:pPr>
              <a:lnSpc>
                <a:spcPts val="3000"/>
              </a:lnSpc>
              <a:spcAft>
                <a:spcPts val="1200"/>
              </a:spcAft>
            </a:pPr>
            <a:r>
              <a:rPr lang="en-US"/>
              <a:t>And </a:t>
            </a:r>
            <a:r>
              <a:rPr lang="en-US" dirty="0"/>
              <a:t>sending the output from the first to the input of the second. But "-o output input" is not a valid command, so you get </a:t>
            </a:r>
            <a:r>
              <a:rPr lang="en-US"/>
              <a:t>errors.</a:t>
            </a:r>
            <a:endParaRPr lang="en-US" dirty="0"/>
          </a:p>
        </p:txBody>
      </p:sp>
    </p:spTree>
    <p:extLst>
      <p:ext uri="{BB962C8B-B14F-4D97-AF65-F5344CB8AC3E}">
        <p14:creationId xmlns:p14="http://schemas.microsoft.com/office/powerpoint/2010/main" val="32627059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C190-6718-47F7-B226-ECB5F7593954}"/>
              </a:ext>
            </a:extLst>
          </p:cNvPr>
          <p:cNvSpPr>
            <a:spLocks noGrp="1"/>
          </p:cNvSpPr>
          <p:nvPr>
            <p:ph type="title"/>
          </p:nvPr>
        </p:nvSpPr>
        <p:spPr/>
        <p:txBody>
          <a:bodyPr/>
          <a:lstStyle/>
          <a:p>
            <a:r>
              <a:rPr lang="en-US"/>
              <a:t>Note about using the pipe symbol (cont.)</a:t>
            </a:r>
          </a:p>
        </p:txBody>
      </p:sp>
      <p:sp>
        <p:nvSpPr>
          <p:cNvPr id="3" name="Content Placeholder 2">
            <a:extLst>
              <a:ext uri="{FF2B5EF4-FFF2-40B4-BE49-F238E27FC236}">
                <a16:creationId xmlns:a16="http://schemas.microsoft.com/office/drawing/2014/main" id="{A7F45383-558B-4739-B2D5-162D78E5BD55}"/>
              </a:ext>
            </a:extLst>
          </p:cNvPr>
          <p:cNvSpPr>
            <a:spLocks noGrp="1"/>
          </p:cNvSpPr>
          <p:nvPr>
            <p:ph idx="1"/>
          </p:nvPr>
        </p:nvSpPr>
        <p:spPr/>
        <p:txBody>
          <a:bodyPr/>
          <a:lstStyle/>
          <a:p>
            <a:pPr>
              <a:lnSpc>
                <a:spcPts val="3000"/>
              </a:lnSpc>
              <a:spcAft>
                <a:spcPts val="1200"/>
              </a:spcAft>
            </a:pPr>
            <a:r>
              <a:rPr lang="en-US"/>
              <a:t>To </a:t>
            </a:r>
            <a:r>
              <a:rPr lang="en-US" dirty="0"/>
              <a:t>solve this you need to escape the pipe character so it isn't treated as a redirect. </a:t>
            </a:r>
            <a:r>
              <a:rPr lang="en-US"/>
              <a:t>On Windows and Linux</a:t>
            </a:r>
            <a:r>
              <a:rPr lang="en-US" dirty="0"/>
              <a:t>, quoting the character pipe character should escape it, and Daffodil should strip those quotes, so you can do something like </a:t>
            </a:r>
            <a:r>
              <a:rPr lang="en-US"/>
              <a:t>this:</a:t>
            </a:r>
            <a:br>
              <a:rPr lang="en-US"/>
            </a:br>
            <a:r>
              <a:rPr lang="en-US"/>
              <a:t>    daffodil </a:t>
            </a:r>
            <a:r>
              <a:rPr lang="en-US" dirty="0"/>
              <a:t>parse -s ... -Dcef-separator="|" -o </a:t>
            </a:r>
            <a:r>
              <a:rPr lang="en-US"/>
              <a:t>output input</a:t>
            </a:r>
            <a:endParaRPr lang="en-US" dirty="0"/>
          </a:p>
        </p:txBody>
      </p:sp>
    </p:spTree>
    <p:extLst>
      <p:ext uri="{BB962C8B-B14F-4D97-AF65-F5344CB8AC3E}">
        <p14:creationId xmlns:p14="http://schemas.microsoft.com/office/powerpoint/2010/main" val="304590758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547381" cy="707886"/>
          </a:xfrm>
          <a:prstGeom prst="rect">
            <a:avLst/>
          </a:prstGeom>
          <a:noFill/>
        </p:spPr>
        <p:txBody>
          <a:bodyPr wrap="none" rtlCol="0">
            <a:spAutoFit/>
          </a:bodyPr>
          <a:lstStyle/>
          <a:p>
            <a:r>
              <a:rPr lang="en-US" sz="4000"/>
              <a:t>Do Lab04.2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3588D4A4-6AF8-4091-B199-716617A1CB0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7723D67B-8386-42E0-9A6E-E2BF256A0ECD}"/>
              </a:ext>
            </a:extLst>
          </p:cNvPr>
          <p:cNvSpPr txBox="1"/>
          <p:nvPr/>
        </p:nvSpPr>
        <p:spPr>
          <a:xfrm>
            <a:off x="2372609" y="4952395"/>
            <a:ext cx="7446782" cy="369332"/>
          </a:xfrm>
          <a:prstGeom prst="rect">
            <a:avLst/>
          </a:prstGeom>
          <a:noFill/>
        </p:spPr>
        <p:txBody>
          <a:bodyPr wrap="none" rtlCol="0">
            <a:spAutoFit/>
          </a:bodyPr>
          <a:lstStyle/>
          <a:p>
            <a:r>
              <a:rPr lang="en-US"/>
              <a:t>When you are done, look at my answer slides in DFDL-part1-lab-answers.pptx</a:t>
            </a:r>
          </a:p>
        </p:txBody>
      </p:sp>
    </p:spTree>
    <p:extLst>
      <p:ext uri="{BB962C8B-B14F-4D97-AF65-F5344CB8AC3E}">
        <p14:creationId xmlns:p14="http://schemas.microsoft.com/office/powerpoint/2010/main" val="396978612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E4FC5B-7249-4532-AF3A-CF10E019A009}"/>
              </a:ext>
            </a:extLst>
          </p:cNvPr>
          <p:cNvSpPr>
            <a:spLocks noGrp="1"/>
          </p:cNvSpPr>
          <p:nvPr>
            <p:ph type="ctrTitle" sz="quarter"/>
          </p:nvPr>
        </p:nvSpPr>
        <p:spPr/>
        <p:txBody>
          <a:bodyPr/>
          <a:lstStyle/>
          <a:p>
            <a:r>
              <a:rPr lang="en-US"/>
              <a:t>Scope of DFDL properties</a:t>
            </a:r>
          </a:p>
        </p:txBody>
      </p:sp>
      <p:sp>
        <p:nvSpPr>
          <p:cNvPr id="4" name="Footer Placeholder 3">
            <a:extLst>
              <a:ext uri="{FF2B5EF4-FFF2-40B4-BE49-F238E27FC236}">
                <a16:creationId xmlns:a16="http://schemas.microsoft.com/office/drawing/2014/main" id="{F4058053-653A-442A-A8AB-A07BCDF61176}"/>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1474958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67D0AF-2F77-402E-9BDB-69C46740E16F}"/>
              </a:ext>
            </a:extLst>
          </p:cNvPr>
          <p:cNvSpPr>
            <a:spLocks noGrp="1"/>
          </p:cNvSpPr>
          <p:nvPr>
            <p:ph type="title"/>
          </p:nvPr>
        </p:nvSpPr>
        <p:spPr/>
        <p:txBody>
          <a:bodyPr/>
          <a:lstStyle/>
          <a:p>
            <a:r>
              <a:rPr lang="en-US"/>
              <a:t>What is the scope of DFDL properties?</a:t>
            </a:r>
          </a:p>
        </p:txBody>
      </p:sp>
      <p:sp>
        <p:nvSpPr>
          <p:cNvPr id="4" name="Content Placeholder 3">
            <a:extLst>
              <a:ext uri="{FF2B5EF4-FFF2-40B4-BE49-F238E27FC236}">
                <a16:creationId xmlns:a16="http://schemas.microsoft.com/office/drawing/2014/main" id="{464A3EC5-24FB-4177-B878-D1361521727A}"/>
              </a:ext>
            </a:extLst>
          </p:cNvPr>
          <p:cNvSpPr>
            <a:spLocks noGrp="1"/>
          </p:cNvSpPr>
          <p:nvPr>
            <p:ph idx="1"/>
          </p:nvPr>
        </p:nvSpPr>
        <p:spPr>
          <a:xfrm>
            <a:off x="616449" y="1371601"/>
            <a:ext cx="11236720" cy="1247613"/>
          </a:xfrm>
        </p:spPr>
        <p:txBody>
          <a:bodyPr/>
          <a:lstStyle/>
          <a:p>
            <a:pPr>
              <a:lnSpc>
                <a:spcPts val="3000"/>
              </a:lnSpc>
              <a:spcAft>
                <a:spcPts val="1200"/>
              </a:spcAft>
            </a:pPr>
            <a:r>
              <a:rPr lang="en-US"/>
              <a:t>In the previous section we </a:t>
            </a:r>
            <a:r>
              <a:rPr lang="en-US" dirty="0"/>
              <a:t>learned that in the below snippet, the </a:t>
            </a:r>
            <a:r>
              <a:rPr lang="en-US" b="0" dirty="0">
                <a:latin typeface="Courier New" panose="02070309020205020404" pitchFamily="49" charset="0"/>
                <a:cs typeface="Courier New" panose="02070309020205020404" pitchFamily="49" charset="0"/>
              </a:rPr>
              <a:t>dfdl:encoding </a:t>
            </a:r>
            <a:r>
              <a:rPr lang="en-US" dirty="0"/>
              <a:t>assigned on the &lt;csv&gt; element only applies to the &lt;csv&gt; element, not to its children.</a:t>
            </a:r>
            <a:endParaRPr lang="en-US"/>
          </a:p>
        </p:txBody>
      </p:sp>
      <p:sp>
        <p:nvSpPr>
          <p:cNvPr id="5" name="Rectangle 4">
            <a:extLst>
              <a:ext uri="{FF2B5EF4-FFF2-40B4-BE49-F238E27FC236}">
                <a16:creationId xmlns:a16="http://schemas.microsoft.com/office/drawing/2014/main" id="{26E19AEE-D60C-4077-87B3-8387F8C212FD}"/>
              </a:ext>
            </a:extLst>
          </p:cNvPr>
          <p:cNvSpPr/>
          <p:nvPr/>
        </p:nvSpPr>
        <p:spPr>
          <a:xfrm>
            <a:off x="1044500" y="2619214"/>
            <a:ext cx="5794471" cy="369332"/>
          </a:xfrm>
          <a:prstGeom prst="rect">
            <a:avLst/>
          </a:prstGeom>
        </p:spPr>
        <p:txBody>
          <a:bodyPr wrap="none">
            <a:spAutoFit/>
          </a:bodyPr>
          <a:lstStyle/>
          <a:p>
            <a:r>
              <a:rPr lang="en-US">
                <a:solidFill>
                  <a:srgbClr val="003296"/>
                </a:solidFill>
                <a:latin typeface="Calibri" panose="020F0502020204030204" pitchFamily="34" charset="0"/>
                <a:ea typeface="Calibri" panose="020F0502020204030204" pitchFamily="34" charset="0"/>
              </a:rPr>
              <a:t>&lt;xs:element</a:t>
            </a:r>
            <a:r>
              <a:rPr lang="en-US">
                <a:solidFill>
                  <a:srgbClr val="F5844C"/>
                </a:solidFill>
                <a:latin typeface="Calibri" panose="020F0502020204030204" pitchFamily="34" charset="0"/>
                <a:ea typeface="Calibri" panose="020F0502020204030204" pitchFamily="34" charset="0"/>
              </a:rPr>
              <a:t> name</a:t>
            </a:r>
            <a:r>
              <a:rPr lang="en-US">
                <a:solidFill>
                  <a:srgbClr val="FF8040"/>
                </a:solidFill>
                <a:latin typeface="Calibri" panose="020F0502020204030204" pitchFamily="34" charset="0"/>
                <a:ea typeface="Calibri" panose="020F0502020204030204" pitchFamily="34" charset="0"/>
              </a:rPr>
              <a:t>=</a:t>
            </a:r>
            <a:r>
              <a:rPr lang="en-US">
                <a:solidFill>
                  <a:srgbClr val="993300"/>
                </a:solidFill>
                <a:latin typeface="Calibri" panose="020F0502020204030204" pitchFamily="34" charset="0"/>
                <a:ea typeface="Calibri" panose="020F0502020204030204" pitchFamily="34" charset="0"/>
              </a:rPr>
              <a:t>"csv"</a:t>
            </a:r>
            <a:r>
              <a:rPr lang="en-US">
                <a:solidFill>
                  <a:srgbClr val="F5844C"/>
                </a:solidFill>
                <a:latin typeface="Calibri" panose="020F0502020204030204" pitchFamily="34" charset="0"/>
                <a:ea typeface="Calibri" panose="020F0502020204030204" pitchFamily="34" charset="0"/>
              </a:rPr>
              <a:t> dfdl:encoding</a:t>
            </a:r>
            <a:r>
              <a:rPr lang="en-US">
                <a:solidFill>
                  <a:srgbClr val="FF8040"/>
                </a:solidFill>
                <a:latin typeface="Calibri" panose="020F0502020204030204" pitchFamily="34" charset="0"/>
                <a:ea typeface="Calibri" panose="020F0502020204030204" pitchFamily="34" charset="0"/>
              </a:rPr>
              <a:t>=</a:t>
            </a:r>
            <a:r>
              <a:rPr lang="en-US">
                <a:solidFill>
                  <a:srgbClr val="993300"/>
                </a:solidFill>
                <a:latin typeface="Calibri" panose="020F0502020204030204" pitchFamily="34" charset="0"/>
                <a:ea typeface="Calibri" panose="020F0502020204030204" pitchFamily="34" charset="0"/>
              </a:rPr>
              <a:t>"{$fieldencoding}"</a:t>
            </a:r>
            <a:r>
              <a:rPr lang="en-US">
                <a:solidFill>
                  <a:srgbClr val="000096"/>
                </a:solidFill>
                <a:latin typeface="Calibri" panose="020F0502020204030204" pitchFamily="34" charset="0"/>
                <a:ea typeface="Calibri" panose="020F0502020204030204" pitchFamily="34" charset="0"/>
              </a:rPr>
              <a:t>&gt;</a:t>
            </a:r>
            <a:endParaRPr lang="en-US" sz="1600">
              <a:effectLst/>
              <a:latin typeface="Calibri" panose="020F0502020204030204" pitchFamily="34" charset="0"/>
              <a:ea typeface="Calibri" panose="020F0502020204030204" pitchFamily="34" charset="0"/>
            </a:endParaRPr>
          </a:p>
        </p:txBody>
      </p:sp>
      <p:sp>
        <p:nvSpPr>
          <p:cNvPr id="6" name="Content Placeholder 3">
            <a:extLst>
              <a:ext uri="{FF2B5EF4-FFF2-40B4-BE49-F238E27FC236}">
                <a16:creationId xmlns:a16="http://schemas.microsoft.com/office/drawing/2014/main" id="{89F4F79B-8217-4813-833E-A9FF1E8FADE0}"/>
              </a:ext>
            </a:extLst>
          </p:cNvPr>
          <p:cNvSpPr txBox="1">
            <a:spLocks/>
          </p:cNvSpPr>
          <p:nvPr/>
        </p:nvSpPr>
        <p:spPr>
          <a:xfrm>
            <a:off x="616448" y="3033728"/>
            <a:ext cx="11236720" cy="3458512"/>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1200"/>
              </a:spcAft>
            </a:pPr>
            <a:r>
              <a:rPr lang="en-US" dirty="0"/>
              <a:t>What is the general rule? Is it: Any property assigned on an element declaration applies only to the element and not to its children</a:t>
            </a:r>
            <a:r>
              <a:rPr lang="en-US"/>
              <a:t>? </a:t>
            </a:r>
          </a:p>
          <a:p>
            <a:pPr>
              <a:lnSpc>
                <a:spcPts val="3000"/>
              </a:lnSpc>
              <a:spcAft>
                <a:spcPts val="1200"/>
              </a:spcAft>
            </a:pPr>
            <a:r>
              <a:rPr lang="en-US"/>
              <a:t>But</a:t>
            </a:r>
            <a:r>
              <a:rPr lang="en-US" dirty="0"/>
              <a:t>, but, but, … a </a:t>
            </a:r>
            <a:r>
              <a:rPr lang="en-US" b="0" dirty="0">
                <a:latin typeface="Courier New" panose="02070309020205020404" pitchFamily="49" charset="0"/>
                <a:cs typeface="Courier New" panose="02070309020205020404" pitchFamily="49" charset="0"/>
              </a:rPr>
              <a:t>dfdl:separator </a:t>
            </a:r>
            <a:r>
              <a:rPr lang="en-US" dirty="0"/>
              <a:t>property assigned on a &lt;xs:sequence&gt; element applies to the children of xs</a:t>
            </a:r>
            <a:r>
              <a:rPr lang="en-US"/>
              <a:t>:sequence. </a:t>
            </a:r>
          </a:p>
          <a:p>
            <a:pPr>
              <a:lnSpc>
                <a:spcPts val="3000"/>
              </a:lnSpc>
              <a:spcAft>
                <a:spcPts val="1200"/>
              </a:spcAft>
            </a:pPr>
            <a:r>
              <a:rPr lang="en-US"/>
              <a:t>Sometimes </a:t>
            </a:r>
            <a:r>
              <a:rPr lang="en-US" dirty="0"/>
              <a:t>the properties assigned on an XML Schema item is inherited by the item’s children, sometimes not</a:t>
            </a:r>
            <a:r>
              <a:rPr lang="en-US"/>
              <a:t>. What’s the rule?</a:t>
            </a:r>
          </a:p>
        </p:txBody>
      </p:sp>
    </p:spTree>
    <p:extLst>
      <p:ext uri="{BB962C8B-B14F-4D97-AF65-F5344CB8AC3E}">
        <p14:creationId xmlns:p14="http://schemas.microsoft.com/office/powerpoint/2010/main" val="386814420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B7B9-4CF2-48EC-A2EA-6A03B1C772CC}"/>
              </a:ext>
            </a:extLst>
          </p:cNvPr>
          <p:cNvSpPr>
            <a:spLocks noGrp="1"/>
          </p:cNvSpPr>
          <p:nvPr>
            <p:ph type="title"/>
          </p:nvPr>
        </p:nvSpPr>
        <p:spPr/>
        <p:txBody>
          <a:bodyPr/>
          <a:lstStyle/>
          <a:p>
            <a:r>
              <a:rPr lang="en-US"/>
              <a:t>Here’s the answer</a:t>
            </a:r>
          </a:p>
        </p:txBody>
      </p:sp>
      <p:sp>
        <p:nvSpPr>
          <p:cNvPr id="3" name="Content Placeholder 2">
            <a:extLst>
              <a:ext uri="{FF2B5EF4-FFF2-40B4-BE49-F238E27FC236}">
                <a16:creationId xmlns:a16="http://schemas.microsoft.com/office/drawing/2014/main" id="{3883221D-200F-4407-B99B-F3911AFFF2C6}"/>
              </a:ext>
            </a:extLst>
          </p:cNvPr>
          <p:cNvSpPr>
            <a:spLocks noGrp="1"/>
          </p:cNvSpPr>
          <p:nvPr>
            <p:ph idx="1"/>
          </p:nvPr>
        </p:nvSpPr>
        <p:spPr/>
        <p:txBody>
          <a:bodyPr/>
          <a:lstStyle/>
          <a:p>
            <a:pPr>
              <a:lnSpc>
                <a:spcPts val="3000"/>
              </a:lnSpc>
              <a:spcAft>
                <a:spcPts val="1200"/>
              </a:spcAft>
            </a:pPr>
            <a:r>
              <a:rPr lang="en-US"/>
              <a:t>Properties defined in the </a:t>
            </a:r>
            <a:r>
              <a:rPr lang="en-US" b="0">
                <a:latin typeface="Courier New" panose="02070309020205020404" pitchFamily="49" charset="0"/>
                <a:cs typeface="Courier New" panose="02070309020205020404" pitchFamily="49" charset="0"/>
              </a:rPr>
              <a:t>dfdl:format </a:t>
            </a:r>
            <a:r>
              <a:rPr lang="en-US"/>
              <a:t>tag apply to all items in the file, except when overridden by inlined properties.</a:t>
            </a:r>
          </a:p>
          <a:p>
            <a:r>
              <a:rPr lang="en-US"/>
              <a:t>A </a:t>
            </a:r>
            <a:r>
              <a:rPr lang="en-US" dirty="0"/>
              <a:t>property assigned on </a:t>
            </a:r>
            <a:r>
              <a:rPr lang="en-US"/>
              <a:t>an item in a DFDL schema file applies </a:t>
            </a:r>
            <a:r>
              <a:rPr lang="en-US" dirty="0"/>
              <a:t>only </a:t>
            </a:r>
            <a:r>
              <a:rPr lang="en-US"/>
              <a:t>to that item and </a:t>
            </a:r>
            <a:r>
              <a:rPr lang="en-US" dirty="0"/>
              <a:t>not to its </a:t>
            </a:r>
            <a:r>
              <a:rPr lang="en-US"/>
              <a:t>children. </a:t>
            </a:r>
          </a:p>
          <a:p>
            <a:pPr lvl="1"/>
            <a:r>
              <a:rPr lang="en-US"/>
              <a:t>This is true for </a:t>
            </a:r>
            <a:r>
              <a:rPr lang="en-US" dirty="0"/>
              <a:t>sequences and groups and all other elements.</a:t>
            </a:r>
          </a:p>
          <a:p>
            <a:pPr lvl="1"/>
            <a:r>
              <a:rPr lang="en-US" dirty="0"/>
              <a:t>Properties only apply to that </a:t>
            </a:r>
            <a:r>
              <a:rPr lang="en-US"/>
              <a:t>specific item. </a:t>
            </a:r>
            <a:r>
              <a:rPr lang="en-US" dirty="0"/>
              <a:t>No </a:t>
            </a:r>
            <a:r>
              <a:rPr lang="en-US"/>
              <a:t>children inherit </a:t>
            </a:r>
            <a:r>
              <a:rPr lang="en-US" dirty="0"/>
              <a:t>properties from parents</a:t>
            </a:r>
            <a:r>
              <a:rPr lang="en-US"/>
              <a:t>. </a:t>
            </a:r>
          </a:p>
        </p:txBody>
      </p:sp>
      <p:sp>
        <p:nvSpPr>
          <p:cNvPr id="4" name="Footer Placeholder 3">
            <a:extLst>
              <a:ext uri="{FF2B5EF4-FFF2-40B4-BE49-F238E27FC236}">
                <a16:creationId xmlns:a16="http://schemas.microsoft.com/office/drawing/2014/main" id="{1E8AB9C4-B34B-4A07-B5F1-F5E19F619CA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4745245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6D22-7CAD-409B-B925-B0202C672366}"/>
              </a:ext>
            </a:extLst>
          </p:cNvPr>
          <p:cNvSpPr>
            <a:spLocks noGrp="1"/>
          </p:cNvSpPr>
          <p:nvPr>
            <p:ph type="title"/>
          </p:nvPr>
        </p:nvSpPr>
        <p:spPr/>
        <p:txBody>
          <a:bodyPr/>
          <a:lstStyle/>
          <a:p>
            <a:r>
              <a:rPr lang="en-US"/>
              <a:t>Are properties on xs:sequence inherited? </a:t>
            </a:r>
          </a:p>
        </p:txBody>
      </p:sp>
      <p:sp>
        <p:nvSpPr>
          <p:cNvPr id="3" name="Content Placeholder 2">
            <a:extLst>
              <a:ext uri="{FF2B5EF4-FFF2-40B4-BE49-F238E27FC236}">
                <a16:creationId xmlns:a16="http://schemas.microsoft.com/office/drawing/2014/main" id="{E8FF60D5-764E-4F50-89AC-578D2373B531}"/>
              </a:ext>
            </a:extLst>
          </p:cNvPr>
          <p:cNvSpPr>
            <a:spLocks noGrp="1"/>
          </p:cNvSpPr>
          <p:nvPr>
            <p:ph idx="1"/>
          </p:nvPr>
        </p:nvSpPr>
        <p:spPr>
          <a:xfrm>
            <a:off x="616449" y="3940233"/>
            <a:ext cx="11236720" cy="2226105"/>
          </a:xfrm>
        </p:spPr>
        <p:txBody>
          <a:bodyPr/>
          <a:lstStyle/>
          <a:p>
            <a:pPr>
              <a:lnSpc>
                <a:spcPts val="3000"/>
              </a:lnSpc>
              <a:spcAft>
                <a:spcPts val="1200"/>
              </a:spcAft>
            </a:pPr>
            <a:r>
              <a:rPr lang="en-US" dirty="0"/>
              <a:t>The inner sequence does not have the "foo" separator. It has </a:t>
            </a:r>
            <a:r>
              <a:rPr lang="en-US"/>
              <a:t>whatever separator </a:t>
            </a:r>
            <a:r>
              <a:rPr lang="en-US" dirty="0"/>
              <a:t>was defined in the global dfdl:</a:t>
            </a:r>
            <a:r>
              <a:rPr lang="en-US"/>
              <a:t>format tag.</a:t>
            </a:r>
            <a:endParaRPr lang="en-US" dirty="0"/>
          </a:p>
          <a:p>
            <a:pPr>
              <a:lnSpc>
                <a:spcPts val="3000"/>
              </a:lnSpc>
              <a:spcAft>
                <a:spcPts val="1200"/>
              </a:spcAft>
            </a:pPr>
            <a:endParaRPr lang="en-US"/>
          </a:p>
        </p:txBody>
      </p:sp>
      <p:sp>
        <p:nvSpPr>
          <p:cNvPr id="4" name="Footer Placeholder 3">
            <a:extLst>
              <a:ext uri="{FF2B5EF4-FFF2-40B4-BE49-F238E27FC236}">
                <a16:creationId xmlns:a16="http://schemas.microsoft.com/office/drawing/2014/main" id="{9B14451F-11EA-4B28-8CBC-AB80E5359A5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80D56A2-D15B-410F-84D1-93636951FD8C}"/>
              </a:ext>
            </a:extLst>
          </p:cNvPr>
          <p:cNvSpPr/>
          <p:nvPr/>
        </p:nvSpPr>
        <p:spPr>
          <a:xfrm>
            <a:off x="919942" y="1553289"/>
            <a:ext cx="3701934" cy="2031325"/>
          </a:xfrm>
          <a:prstGeom prst="rect">
            <a:avLst/>
          </a:prstGeom>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&lt;xs:sequence dfdl:separator="foo"&gt;</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&lt;xs:sequence&gt;</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&lt;/xs:sequence&gt;</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&lt;/xs:sequence&gt;</a:t>
            </a:r>
          </a:p>
        </p:txBody>
      </p:sp>
    </p:spTree>
    <p:extLst>
      <p:ext uri="{BB962C8B-B14F-4D97-AF65-F5344CB8AC3E}">
        <p14:creationId xmlns:p14="http://schemas.microsoft.com/office/powerpoint/2010/main" val="6397816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6504-CAA5-463A-AAEF-7AD7BE703B47}"/>
              </a:ext>
            </a:extLst>
          </p:cNvPr>
          <p:cNvSpPr>
            <a:spLocks noGrp="1"/>
          </p:cNvSpPr>
          <p:nvPr>
            <p:ph type="title"/>
          </p:nvPr>
        </p:nvSpPr>
        <p:spPr/>
        <p:txBody>
          <a:bodyPr/>
          <a:lstStyle/>
          <a:p>
            <a:r>
              <a:rPr lang="en-US"/>
              <a:t>Are properties on xs:sequence inherited? (cont.)</a:t>
            </a:r>
          </a:p>
        </p:txBody>
      </p:sp>
      <p:sp>
        <p:nvSpPr>
          <p:cNvPr id="3" name="Content Placeholder 2">
            <a:extLst>
              <a:ext uri="{FF2B5EF4-FFF2-40B4-BE49-F238E27FC236}">
                <a16:creationId xmlns:a16="http://schemas.microsoft.com/office/drawing/2014/main" id="{DDFF6980-24C3-4691-8FF7-D99BAA45F63D}"/>
              </a:ext>
            </a:extLst>
          </p:cNvPr>
          <p:cNvSpPr>
            <a:spLocks noGrp="1"/>
          </p:cNvSpPr>
          <p:nvPr>
            <p:ph idx="1"/>
          </p:nvPr>
        </p:nvSpPr>
        <p:spPr/>
        <p:txBody>
          <a:bodyPr/>
          <a:lstStyle/>
          <a:p>
            <a:pPr>
              <a:lnSpc>
                <a:spcPts val="3000"/>
              </a:lnSpc>
              <a:spcAft>
                <a:spcPts val="1200"/>
              </a:spcAft>
            </a:pPr>
            <a:r>
              <a:rPr lang="en-US"/>
              <a:t>Separators seem like they apply to child elements, but that’s not so. </a:t>
            </a:r>
          </a:p>
          <a:p>
            <a:pPr>
              <a:lnSpc>
                <a:spcPts val="3000"/>
              </a:lnSpc>
              <a:spcAft>
                <a:spcPts val="1200"/>
              </a:spcAft>
            </a:pPr>
            <a:r>
              <a:rPr lang="en-US"/>
              <a:t>Suppose we're parsing an element within the outer sequence and we find the "foo" string in the data. This means we've found some separating markup. But that isn't a property of the element we're parsing. It's a property of the sequence that contains the element. </a:t>
            </a:r>
          </a:p>
        </p:txBody>
      </p:sp>
      <p:sp>
        <p:nvSpPr>
          <p:cNvPr id="4" name="Footer Placeholder 3">
            <a:extLst>
              <a:ext uri="{FF2B5EF4-FFF2-40B4-BE49-F238E27FC236}">
                <a16:creationId xmlns:a16="http://schemas.microsoft.com/office/drawing/2014/main" id="{0DB26911-66B7-4059-A38F-26EB537B10A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47948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BDC0-8EA7-4C6D-988B-34A142686E12}"/>
              </a:ext>
            </a:extLst>
          </p:cNvPr>
          <p:cNvSpPr>
            <a:spLocks noGrp="1"/>
          </p:cNvSpPr>
          <p:nvPr>
            <p:ph type="title"/>
          </p:nvPr>
        </p:nvSpPr>
        <p:spPr/>
        <p:txBody>
          <a:bodyPr/>
          <a:lstStyle/>
          <a:p>
            <a:r>
              <a:rPr lang="en-US"/>
              <a:t>DFDL builds on top of powerful technologies</a:t>
            </a:r>
          </a:p>
        </p:txBody>
      </p:sp>
      <p:sp>
        <p:nvSpPr>
          <p:cNvPr id="4" name="Footer Placeholder 3">
            <a:extLst>
              <a:ext uri="{FF2B5EF4-FFF2-40B4-BE49-F238E27FC236}">
                <a16:creationId xmlns:a16="http://schemas.microsoft.com/office/drawing/2014/main" id="{D2705214-D71A-4DFF-8F7E-3826D235F5B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408BACAD-5BF5-43E0-B6FF-7FE23BD1BDDD}"/>
              </a:ext>
            </a:extLst>
          </p:cNvPr>
          <p:cNvSpPr/>
          <p:nvPr/>
        </p:nvSpPr>
        <p:spPr>
          <a:xfrm>
            <a:off x="2344191" y="2901765"/>
            <a:ext cx="1413163" cy="6317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XML</a:t>
            </a:r>
          </a:p>
          <a:p>
            <a:pPr algn="ctr"/>
            <a:r>
              <a:rPr lang="en-US"/>
              <a:t>Schema</a:t>
            </a:r>
          </a:p>
        </p:txBody>
      </p:sp>
      <p:sp>
        <p:nvSpPr>
          <p:cNvPr id="6" name="Rectangle 5">
            <a:extLst>
              <a:ext uri="{FF2B5EF4-FFF2-40B4-BE49-F238E27FC236}">
                <a16:creationId xmlns:a16="http://schemas.microsoft.com/office/drawing/2014/main" id="{8CCE70ED-2E33-41F4-832F-62FD798C9E53}"/>
              </a:ext>
            </a:extLst>
          </p:cNvPr>
          <p:cNvSpPr/>
          <p:nvPr/>
        </p:nvSpPr>
        <p:spPr>
          <a:xfrm>
            <a:off x="3757354" y="2905417"/>
            <a:ext cx="1413163" cy="63176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XPath</a:t>
            </a:r>
          </a:p>
        </p:txBody>
      </p:sp>
      <p:sp>
        <p:nvSpPr>
          <p:cNvPr id="7" name="Rectangle 6">
            <a:extLst>
              <a:ext uri="{FF2B5EF4-FFF2-40B4-BE49-F238E27FC236}">
                <a16:creationId xmlns:a16="http://schemas.microsoft.com/office/drawing/2014/main" id="{46D4840E-A77A-46DD-80B4-CCDA9D0120B2}"/>
              </a:ext>
            </a:extLst>
          </p:cNvPr>
          <p:cNvSpPr/>
          <p:nvPr/>
        </p:nvSpPr>
        <p:spPr>
          <a:xfrm>
            <a:off x="5170517" y="2910196"/>
            <a:ext cx="1413163" cy="631767"/>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Regular</a:t>
            </a:r>
          </a:p>
          <a:p>
            <a:pPr algn="ctr"/>
            <a:r>
              <a:rPr lang="en-US"/>
              <a:t>Expressions</a:t>
            </a:r>
          </a:p>
        </p:txBody>
      </p:sp>
      <p:sp>
        <p:nvSpPr>
          <p:cNvPr id="8" name="Rectangle 7">
            <a:extLst>
              <a:ext uri="{FF2B5EF4-FFF2-40B4-BE49-F238E27FC236}">
                <a16:creationId xmlns:a16="http://schemas.microsoft.com/office/drawing/2014/main" id="{9F9C28A9-7D28-4727-B37E-1602159A8AE0}"/>
              </a:ext>
            </a:extLst>
          </p:cNvPr>
          <p:cNvSpPr/>
          <p:nvPr/>
        </p:nvSpPr>
        <p:spPr>
          <a:xfrm>
            <a:off x="2344191" y="2356154"/>
            <a:ext cx="4239489" cy="55404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p:txBody>
      </p:sp>
    </p:spTree>
    <p:extLst>
      <p:ext uri="{BB962C8B-B14F-4D97-AF65-F5344CB8AC3E}">
        <p14:creationId xmlns:p14="http://schemas.microsoft.com/office/powerpoint/2010/main" val="302854545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36DED4-DD7F-4CFA-BA4C-44E7AC17D32B}"/>
              </a:ext>
            </a:extLst>
          </p:cNvPr>
          <p:cNvSpPr>
            <a:spLocks noGrp="1"/>
          </p:cNvSpPr>
          <p:nvPr>
            <p:ph type="ctrTitle" sz="quarter"/>
          </p:nvPr>
        </p:nvSpPr>
        <p:spPr/>
        <p:txBody>
          <a:bodyPr/>
          <a:lstStyle/>
          <a:p>
            <a:r>
              <a:rPr lang="en-US"/>
              <a:t>DFDL is not a pure descriptive language</a:t>
            </a:r>
          </a:p>
        </p:txBody>
      </p:sp>
      <p:sp>
        <p:nvSpPr>
          <p:cNvPr id="4" name="Footer Placeholder 3">
            <a:extLst>
              <a:ext uri="{FF2B5EF4-FFF2-40B4-BE49-F238E27FC236}">
                <a16:creationId xmlns:a16="http://schemas.microsoft.com/office/drawing/2014/main" id="{018F89DF-82C3-4821-AED1-0B71473A9387}"/>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1893500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174BD1-70CB-4C18-B99E-760E156B99A5}"/>
              </a:ext>
            </a:extLst>
          </p:cNvPr>
          <p:cNvSpPr>
            <a:spLocks noGrp="1"/>
          </p:cNvSpPr>
          <p:nvPr>
            <p:ph type="title"/>
          </p:nvPr>
        </p:nvSpPr>
        <p:spPr/>
        <p:txBody>
          <a:bodyPr/>
          <a:lstStyle/>
          <a:p>
            <a:r>
              <a:rPr lang="en-US"/>
              <a:t>Descriptive language plus command language</a:t>
            </a:r>
          </a:p>
        </p:txBody>
      </p:sp>
      <p:sp>
        <p:nvSpPr>
          <p:cNvPr id="4" name="Content Placeholder 3">
            <a:extLst>
              <a:ext uri="{FF2B5EF4-FFF2-40B4-BE49-F238E27FC236}">
                <a16:creationId xmlns:a16="http://schemas.microsoft.com/office/drawing/2014/main" id="{E4EF7046-22B4-4AD2-BC65-2F1490A7FC8E}"/>
              </a:ext>
            </a:extLst>
          </p:cNvPr>
          <p:cNvSpPr>
            <a:spLocks noGrp="1"/>
          </p:cNvSpPr>
          <p:nvPr>
            <p:ph idx="1"/>
          </p:nvPr>
        </p:nvSpPr>
        <p:spPr>
          <a:xfrm>
            <a:off x="616449" y="1371602"/>
            <a:ext cx="11236720" cy="4486758"/>
          </a:xfrm>
        </p:spPr>
        <p:txBody>
          <a:bodyPr/>
          <a:lstStyle/>
          <a:p>
            <a:pPr>
              <a:lnSpc>
                <a:spcPts val="3000"/>
              </a:lnSpc>
              <a:spcAft>
                <a:spcPts val="1200"/>
              </a:spcAft>
            </a:pPr>
            <a:r>
              <a:rPr lang="en-US" dirty="0"/>
              <a:t>DFDL is a language for describing data formats, right?</a:t>
            </a:r>
          </a:p>
          <a:p>
            <a:pPr>
              <a:lnSpc>
                <a:spcPts val="3000"/>
              </a:lnSpc>
              <a:spcAft>
                <a:spcPts val="1200"/>
              </a:spcAft>
            </a:pPr>
            <a:r>
              <a:rPr lang="en-US"/>
              <a:t>Well</a:t>
            </a:r>
            <a:r>
              <a:rPr lang="en-US" dirty="0"/>
              <a:t>, it is that. But, I will argue, it is not purely that. It is muddied by other stuff. Here’s how so.</a:t>
            </a:r>
          </a:p>
          <a:p>
            <a:pPr>
              <a:lnSpc>
                <a:spcPts val="3000"/>
              </a:lnSpc>
              <a:spcAft>
                <a:spcPts val="1200"/>
              </a:spcAft>
            </a:pPr>
            <a:r>
              <a:rPr lang="en-US"/>
              <a:t>Consider </a:t>
            </a:r>
            <a:r>
              <a:rPr lang="en-US" dirty="0"/>
              <a:t>DFDL’s sub-language for describing how data formats escape data. With that sub-language you can describe what a data format’s escape character(s) are and what character(s) escape the escape characters. Good. That is pure descriptive.</a:t>
            </a:r>
          </a:p>
          <a:p>
            <a:pPr>
              <a:lnSpc>
                <a:spcPts val="3000"/>
              </a:lnSpc>
              <a:spcAft>
                <a:spcPts val="1200"/>
              </a:spcAft>
            </a:pPr>
            <a:r>
              <a:rPr lang="en-US"/>
              <a:t>But</a:t>
            </a:r>
            <a:r>
              <a:rPr lang="en-US" dirty="0"/>
              <a:t>, </a:t>
            </a:r>
            <a:r>
              <a:rPr lang="en-US"/>
              <a:t>as pointed out in the previous section, </a:t>
            </a:r>
            <a:r>
              <a:rPr lang="en-US" dirty="0"/>
              <a:t>DFDL also has </a:t>
            </a:r>
            <a:r>
              <a:rPr lang="en-US" b="0" dirty="0">
                <a:latin typeface="Courier New" panose="02070309020205020404" pitchFamily="49" charset="0"/>
                <a:cs typeface="Courier New" panose="02070309020205020404" pitchFamily="49" charset="0"/>
              </a:rPr>
              <a:t>dfdl:encodingErrorPolicy </a:t>
            </a:r>
            <a:r>
              <a:rPr lang="en-US" dirty="0"/>
              <a:t>which is most definitely </a:t>
            </a:r>
            <a:r>
              <a:rPr lang="en-US" u="sng" dirty="0"/>
              <a:t>not</a:t>
            </a:r>
            <a:r>
              <a:rPr lang="en-US" dirty="0"/>
              <a:t> describing any aspect of data formats. In fact, look at </a:t>
            </a:r>
            <a:r>
              <a:rPr lang="en-US"/>
              <a:t>what the previous section said:</a:t>
            </a:r>
            <a:endParaRPr lang="en-US" dirty="0"/>
          </a:p>
        </p:txBody>
      </p:sp>
      <p:sp>
        <p:nvSpPr>
          <p:cNvPr id="6" name="Rectangle 5">
            <a:extLst>
              <a:ext uri="{FF2B5EF4-FFF2-40B4-BE49-F238E27FC236}">
                <a16:creationId xmlns:a16="http://schemas.microsoft.com/office/drawing/2014/main" id="{30BE0008-A6F9-4930-B754-D41B708CB5CD}"/>
              </a:ext>
            </a:extLst>
          </p:cNvPr>
          <p:cNvSpPr/>
          <p:nvPr/>
        </p:nvSpPr>
        <p:spPr>
          <a:xfrm>
            <a:off x="2009613" y="5765372"/>
            <a:ext cx="6096000" cy="923330"/>
          </a:xfrm>
          <a:prstGeom prst="rect">
            <a:avLst/>
          </a:prstGeom>
          <a:solidFill>
            <a:schemeClr val="bg1">
              <a:lumMod val="85000"/>
            </a:schemeClr>
          </a:solidFill>
          <a:ln>
            <a:solidFill>
              <a:schemeClr val="tx1"/>
            </a:solidFill>
          </a:ln>
        </p:spPr>
        <p:txBody>
          <a:bodyPr>
            <a:spAutoFit/>
          </a:bodyPr>
          <a:lstStyle/>
          <a:p>
            <a:r>
              <a:rPr lang="en-US"/>
              <a:t>The dfdl:encodingErrorPolicy determines </a:t>
            </a:r>
            <a:r>
              <a:rPr lang="en-US">
                <a:highlight>
                  <a:srgbClr val="FFFF00"/>
                </a:highlight>
              </a:rPr>
              <a:t>the behavior of Daffodil</a:t>
            </a:r>
            <a:r>
              <a:rPr lang="en-US"/>
              <a:t> when there's an encoding problem. Unfortunately, Daffodil currently only supports "replace" and not "error".</a:t>
            </a:r>
          </a:p>
        </p:txBody>
      </p:sp>
    </p:spTree>
    <p:extLst>
      <p:ext uri="{BB962C8B-B14F-4D97-AF65-F5344CB8AC3E}">
        <p14:creationId xmlns:p14="http://schemas.microsoft.com/office/powerpoint/2010/main" val="117328664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DDBC-ED0A-49A0-8FB1-7BBD9A70EEB7}"/>
              </a:ext>
            </a:extLst>
          </p:cNvPr>
          <p:cNvSpPr>
            <a:spLocks noGrp="1"/>
          </p:cNvSpPr>
          <p:nvPr>
            <p:ph type="title"/>
          </p:nvPr>
        </p:nvSpPr>
        <p:spPr/>
        <p:txBody>
          <a:bodyPr/>
          <a:lstStyle/>
          <a:p>
            <a:r>
              <a:rPr lang="en-US"/>
              <a:t>The beauty of a pure descriptive language</a:t>
            </a:r>
          </a:p>
        </p:txBody>
      </p:sp>
      <p:sp>
        <p:nvSpPr>
          <p:cNvPr id="3" name="Content Placeholder 2">
            <a:extLst>
              <a:ext uri="{FF2B5EF4-FFF2-40B4-BE49-F238E27FC236}">
                <a16:creationId xmlns:a16="http://schemas.microsoft.com/office/drawing/2014/main" id="{0153F413-B31A-4C32-95CB-8AD29E6E6A9C}"/>
              </a:ext>
            </a:extLst>
          </p:cNvPr>
          <p:cNvSpPr>
            <a:spLocks noGrp="1"/>
          </p:cNvSpPr>
          <p:nvPr>
            <p:ph idx="1"/>
          </p:nvPr>
        </p:nvSpPr>
        <p:spPr/>
        <p:txBody>
          <a:bodyPr/>
          <a:lstStyle/>
          <a:p>
            <a:pPr>
              <a:lnSpc>
                <a:spcPts val="3000"/>
              </a:lnSpc>
              <a:spcAft>
                <a:spcPts val="1200"/>
              </a:spcAft>
            </a:pPr>
            <a:r>
              <a:rPr lang="en-US"/>
              <a:t>Note what I highlighted in yellow … </a:t>
            </a:r>
            <a:r>
              <a:rPr lang="en-US" i="1"/>
              <a:t>the </a:t>
            </a:r>
            <a:r>
              <a:rPr lang="en-US" i="1" u="sng"/>
              <a:t>behavior</a:t>
            </a:r>
            <a:r>
              <a:rPr lang="en-US" i="1"/>
              <a:t> of Daffodil</a:t>
            </a:r>
            <a:r>
              <a:rPr lang="en-US"/>
              <a:t>. That’s not descriptive. It’s an </a:t>
            </a:r>
            <a:r>
              <a:rPr lang="en-US" u="sng"/>
              <a:t>instruction</a:t>
            </a:r>
            <a:r>
              <a:rPr lang="en-US"/>
              <a:t> to Daffodil. </a:t>
            </a:r>
          </a:p>
          <a:p>
            <a:pPr>
              <a:lnSpc>
                <a:spcPts val="3000"/>
              </a:lnSpc>
              <a:spcAft>
                <a:spcPts val="1200"/>
              </a:spcAft>
            </a:pPr>
            <a:r>
              <a:rPr lang="en-US"/>
              <a:t>One could imagine a description of a data format being used in some other way, by some tool other than Daffodil, and in which behavioral instructions are meaningless.</a:t>
            </a:r>
          </a:p>
          <a:p>
            <a:pPr>
              <a:lnSpc>
                <a:spcPts val="3000"/>
              </a:lnSpc>
              <a:spcAft>
                <a:spcPts val="1200"/>
              </a:spcAft>
            </a:pPr>
            <a:r>
              <a:rPr lang="en-US"/>
              <a:t>Assert:  mixing </a:t>
            </a:r>
            <a:r>
              <a:rPr lang="en-US" u="sng"/>
              <a:t>instructions</a:t>
            </a:r>
            <a:r>
              <a:rPr lang="en-US"/>
              <a:t> to a tool into a </a:t>
            </a:r>
            <a:r>
              <a:rPr lang="en-US" u="sng"/>
              <a:t>description</a:t>
            </a:r>
            <a:r>
              <a:rPr lang="en-US"/>
              <a:t> language is bad. Surely, at a minimum, it destroys the beauty of the descriptive language.</a:t>
            </a:r>
          </a:p>
          <a:p>
            <a:r>
              <a:rPr lang="en-US"/>
              <a:t>What do you think?</a:t>
            </a:r>
          </a:p>
        </p:txBody>
      </p:sp>
      <p:sp>
        <p:nvSpPr>
          <p:cNvPr id="4" name="Footer Placeholder 3">
            <a:extLst>
              <a:ext uri="{FF2B5EF4-FFF2-40B4-BE49-F238E27FC236}">
                <a16:creationId xmlns:a16="http://schemas.microsoft.com/office/drawing/2014/main" id="{D99BAF4A-C2F9-470E-B450-9125CD0521B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4335090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37789-DAB0-4BD3-B9F0-2775D75089E9}"/>
              </a:ext>
            </a:extLst>
          </p:cNvPr>
          <p:cNvSpPr>
            <a:spLocks noGrp="1"/>
          </p:cNvSpPr>
          <p:nvPr>
            <p:ph type="ctrTitle" sz="quarter"/>
          </p:nvPr>
        </p:nvSpPr>
        <p:spPr/>
        <p:txBody>
          <a:bodyPr/>
          <a:lstStyle/>
          <a:p>
            <a:pPr>
              <a:lnSpc>
                <a:spcPct val="100000"/>
              </a:lnSpc>
            </a:pPr>
            <a:r>
              <a:rPr lang="en-US"/>
              <a:t>Specifying “no information available” using dfdl:nilValue</a:t>
            </a:r>
          </a:p>
        </p:txBody>
      </p:sp>
      <p:sp>
        <p:nvSpPr>
          <p:cNvPr id="2" name="Footer Placeholder 1">
            <a:extLst>
              <a:ext uri="{FF2B5EF4-FFF2-40B4-BE49-F238E27FC236}">
                <a16:creationId xmlns:a16="http://schemas.microsoft.com/office/drawing/2014/main" id="{E6BA2819-16EE-4003-8697-D95C584F33E6}"/>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51307263"/>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D5326-917D-4BC4-9669-3204376BD534}"/>
              </a:ext>
            </a:extLst>
          </p:cNvPr>
          <p:cNvSpPr>
            <a:spLocks noGrp="1"/>
          </p:cNvSpPr>
          <p:nvPr>
            <p:ph type="title"/>
          </p:nvPr>
        </p:nvSpPr>
        <p:spPr/>
        <p:txBody>
          <a:bodyPr/>
          <a:lstStyle/>
          <a:p>
            <a:r>
              <a:rPr lang="en-US"/>
              <a:t>Back to the CSV example</a:t>
            </a:r>
          </a:p>
        </p:txBody>
      </p:sp>
      <p:sp>
        <p:nvSpPr>
          <p:cNvPr id="4" name="Content Placeholder 3">
            <a:extLst>
              <a:ext uri="{FF2B5EF4-FFF2-40B4-BE49-F238E27FC236}">
                <a16:creationId xmlns:a16="http://schemas.microsoft.com/office/drawing/2014/main" id="{C2C8F853-E533-44A0-B45A-03FB696C9106}"/>
              </a:ext>
            </a:extLst>
          </p:cNvPr>
          <p:cNvSpPr>
            <a:spLocks noGrp="1"/>
          </p:cNvSpPr>
          <p:nvPr>
            <p:ph idx="1"/>
          </p:nvPr>
        </p:nvSpPr>
        <p:spPr>
          <a:xfrm>
            <a:off x="616449" y="1371601"/>
            <a:ext cx="11236720" cy="860155"/>
          </a:xfrm>
        </p:spPr>
        <p:txBody>
          <a:bodyPr/>
          <a:lstStyle/>
          <a:p>
            <a:r>
              <a:rPr lang="en-US"/>
              <a:t>Scenario: the CSV input file uses a dash ( - ) symbol to denote that there is no data available for a car’s make, e.g., </a:t>
            </a:r>
          </a:p>
        </p:txBody>
      </p:sp>
      <p:sp>
        <p:nvSpPr>
          <p:cNvPr id="2" name="Footer Placeholder 1">
            <a:extLst>
              <a:ext uri="{FF2B5EF4-FFF2-40B4-BE49-F238E27FC236}">
                <a16:creationId xmlns:a16="http://schemas.microsoft.com/office/drawing/2014/main" id="{27074C08-CF87-4493-9E0C-3AA7E0B424B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BCBD50E-BBA7-4B53-8755-3E9851726209}"/>
              </a:ext>
            </a:extLst>
          </p:cNvPr>
          <p:cNvSpPr/>
          <p:nvPr/>
        </p:nvSpPr>
        <p:spPr>
          <a:xfrm>
            <a:off x="1482671" y="2440848"/>
            <a:ext cx="6855417" cy="1477328"/>
          </a:xfrm>
          <a:prstGeom prst="rect">
            <a:avLst/>
          </a:prstGeom>
        </p:spPr>
        <p:txBody>
          <a:bodyPr wrap="square">
            <a:spAutoFit/>
          </a:bodyPr>
          <a:lstStyle/>
          <a:p>
            <a:r>
              <a:rPr lang="en-US">
                <a:solidFill>
                  <a:srgbClr val="000000"/>
                </a:solidFill>
                <a:highlight>
                  <a:srgbClr val="FFFFFF"/>
                </a:highlight>
              </a:rPr>
              <a:t>Year,Make,Model,Description,Price</a:t>
            </a:r>
            <a:br>
              <a:rPr lang="en-US">
                <a:solidFill>
                  <a:srgbClr val="000000"/>
                </a:solidFill>
                <a:highlight>
                  <a:srgbClr val="FFFFFF"/>
                </a:highlight>
              </a:rPr>
            </a:br>
            <a:r>
              <a:rPr lang="en-US">
                <a:solidFill>
                  <a:srgbClr val="000000"/>
                </a:solidFill>
                <a:highlight>
                  <a:srgbClr val="FFFFFF"/>
                </a:highlight>
              </a:rPr>
              <a:t>1997,Ford,E350,"ac, abs, moon",2,999.99</a:t>
            </a:r>
            <a:br>
              <a:rPr lang="en-US">
                <a:solidFill>
                  <a:srgbClr val="000000"/>
                </a:solidFill>
                <a:highlight>
                  <a:srgbClr val="FFFFFF"/>
                </a:highlight>
              </a:rPr>
            </a:br>
            <a:r>
              <a:rPr lang="en-US">
                <a:solidFill>
                  <a:srgbClr val="000000"/>
                </a:solidFill>
                <a:highlight>
                  <a:srgbClr val="FFFFFF"/>
                </a:highlight>
              </a:rPr>
              <a:t>1999,Chevy,Venture Extended Edition,,4,900</a:t>
            </a:r>
            <a:br>
              <a:rPr lang="en-US">
                <a:solidFill>
                  <a:srgbClr val="000000"/>
                </a:solidFill>
                <a:highlight>
                  <a:srgbClr val="FFFFFF"/>
                </a:highlight>
              </a:rPr>
            </a:br>
            <a:r>
              <a:rPr lang="en-US">
                <a:solidFill>
                  <a:srgbClr val="000000"/>
                </a:solidFill>
                <a:highlight>
                  <a:srgbClr val="FFFFFF"/>
                </a:highlight>
              </a:rPr>
              <a:t>1999,-,Venture Extended Edition,Very Large,5,000</a:t>
            </a:r>
            <a:br>
              <a:rPr lang="en-US">
                <a:solidFill>
                  <a:srgbClr val="000000"/>
                </a:solidFill>
                <a:highlight>
                  <a:srgbClr val="FFFFFF"/>
                </a:highlight>
              </a:rPr>
            </a:br>
            <a:r>
              <a:rPr lang="en-US">
                <a:solidFill>
                  <a:srgbClr val="000000"/>
                </a:solidFill>
                <a:highlight>
                  <a:srgbClr val="FFFFFF"/>
                </a:highlight>
              </a:rPr>
              <a:t>1996,Jeep,Grand Cherokee,"MUST SELL! air, moon roof, loaded",4,799</a:t>
            </a:r>
          </a:p>
        </p:txBody>
      </p:sp>
      <p:cxnSp>
        <p:nvCxnSpPr>
          <p:cNvPr id="7" name="Straight Arrow Connector 6">
            <a:extLst>
              <a:ext uri="{FF2B5EF4-FFF2-40B4-BE49-F238E27FC236}">
                <a16:creationId xmlns:a16="http://schemas.microsoft.com/office/drawing/2014/main" id="{1923154D-0260-4285-AB5A-304E5FF0BF87}"/>
              </a:ext>
            </a:extLst>
          </p:cNvPr>
          <p:cNvCxnSpPr/>
          <p:nvPr/>
        </p:nvCxnSpPr>
        <p:spPr>
          <a:xfrm flipH="1" flipV="1">
            <a:off x="2216259" y="3586378"/>
            <a:ext cx="1146874" cy="1146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717EA97-6188-4C70-A4A1-BB7F6EB6DF83}"/>
              </a:ext>
            </a:extLst>
          </p:cNvPr>
          <p:cNvSpPr txBox="1"/>
          <p:nvPr/>
        </p:nvSpPr>
        <p:spPr>
          <a:xfrm>
            <a:off x="3006672" y="4733252"/>
            <a:ext cx="7513339" cy="369332"/>
          </a:xfrm>
          <a:prstGeom prst="rect">
            <a:avLst/>
          </a:prstGeom>
          <a:solidFill>
            <a:srgbClr val="FFFF00"/>
          </a:solidFill>
        </p:spPr>
        <p:txBody>
          <a:bodyPr wrap="none" rtlCol="0">
            <a:spAutoFit/>
          </a:bodyPr>
          <a:lstStyle/>
          <a:p>
            <a:r>
              <a:rPr lang="en-US"/>
              <a:t>Dash symbol used to indicate that there is no data available for this car’s make</a:t>
            </a:r>
          </a:p>
        </p:txBody>
      </p:sp>
    </p:spTree>
    <p:extLst>
      <p:ext uri="{BB962C8B-B14F-4D97-AF65-F5344CB8AC3E}">
        <p14:creationId xmlns:p14="http://schemas.microsoft.com/office/powerpoint/2010/main" val="139882320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23F6-0F67-4A5A-AAAA-45A571453FC7}"/>
              </a:ext>
            </a:extLst>
          </p:cNvPr>
          <p:cNvSpPr>
            <a:spLocks noGrp="1"/>
          </p:cNvSpPr>
          <p:nvPr>
            <p:ph type="title"/>
          </p:nvPr>
        </p:nvSpPr>
        <p:spPr/>
        <p:txBody>
          <a:bodyPr/>
          <a:lstStyle/>
          <a:p>
            <a:r>
              <a:rPr lang="en-US"/>
              <a:t>One way to denote “No data available” is xsi:nil</a:t>
            </a:r>
          </a:p>
        </p:txBody>
      </p:sp>
      <p:sp>
        <p:nvSpPr>
          <p:cNvPr id="4" name="Footer Placeholder 3">
            <a:extLst>
              <a:ext uri="{FF2B5EF4-FFF2-40B4-BE49-F238E27FC236}">
                <a16:creationId xmlns:a16="http://schemas.microsoft.com/office/drawing/2014/main" id="{4FAA0A03-4D43-48AB-BCA3-5C990BDBE58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3C1C973-E75D-4A96-A7A3-564E883E1E4D}"/>
              </a:ext>
            </a:extLst>
          </p:cNvPr>
          <p:cNvSpPr/>
          <p:nvPr/>
        </p:nvSpPr>
        <p:spPr>
          <a:xfrm>
            <a:off x="2122668" y="2190449"/>
            <a:ext cx="3973332" cy="461665"/>
          </a:xfrm>
          <a:prstGeom prst="rect">
            <a:avLst/>
          </a:prstGeom>
        </p:spPr>
        <p:txBody>
          <a:bodyPr wrap="none">
            <a:spAutoFit/>
          </a:bodyPr>
          <a:lstStyle/>
          <a:p>
            <a:r>
              <a:rPr lang="en-US" sz="2400">
                <a:solidFill>
                  <a:srgbClr val="000096"/>
                </a:solidFill>
                <a:highlight>
                  <a:srgbClr val="FFFFFF"/>
                </a:highlight>
              </a:rPr>
              <a:t>&lt;make</a:t>
            </a:r>
            <a:r>
              <a:rPr lang="en-US" sz="2400">
                <a:solidFill>
                  <a:srgbClr val="F5844C"/>
                </a:solidFill>
                <a:highlight>
                  <a:srgbClr val="FFFFFF"/>
                </a:highlight>
              </a:rPr>
              <a:t> xsi:nil</a:t>
            </a:r>
            <a:r>
              <a:rPr lang="en-US" sz="2400">
                <a:solidFill>
                  <a:srgbClr val="FF8040"/>
                </a:solidFill>
                <a:highlight>
                  <a:srgbClr val="FFFFFF"/>
                </a:highlight>
              </a:rPr>
              <a:t>=</a:t>
            </a:r>
            <a:r>
              <a:rPr lang="en-US" sz="2400">
                <a:solidFill>
                  <a:srgbClr val="993300"/>
                </a:solidFill>
                <a:highlight>
                  <a:srgbClr val="FFFFFF"/>
                </a:highlight>
              </a:rPr>
              <a:t>"true"</a:t>
            </a:r>
            <a:r>
              <a:rPr lang="en-US" sz="2400">
                <a:solidFill>
                  <a:srgbClr val="000096"/>
                </a:solidFill>
                <a:highlight>
                  <a:srgbClr val="FFFFFF"/>
                </a:highlight>
              </a:rPr>
              <a:t>&gt;&lt;/make&gt;</a:t>
            </a:r>
          </a:p>
        </p:txBody>
      </p:sp>
      <p:sp>
        <p:nvSpPr>
          <p:cNvPr id="6" name="Left Brace 5">
            <a:extLst>
              <a:ext uri="{FF2B5EF4-FFF2-40B4-BE49-F238E27FC236}">
                <a16:creationId xmlns:a16="http://schemas.microsoft.com/office/drawing/2014/main" id="{4317A9BF-4A43-4DDE-96F1-82C6660804A4}"/>
              </a:ext>
            </a:extLst>
          </p:cNvPr>
          <p:cNvSpPr/>
          <p:nvPr/>
        </p:nvSpPr>
        <p:spPr>
          <a:xfrm rot="16200000">
            <a:off x="3617469" y="2069542"/>
            <a:ext cx="526942" cy="16920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B045762-035B-4009-927C-E73B5C96E187}"/>
              </a:ext>
            </a:extLst>
          </p:cNvPr>
          <p:cNvSpPr txBox="1"/>
          <p:nvPr/>
        </p:nvSpPr>
        <p:spPr>
          <a:xfrm>
            <a:off x="3425126" y="3251359"/>
            <a:ext cx="5904180" cy="461665"/>
          </a:xfrm>
          <a:prstGeom prst="rect">
            <a:avLst/>
          </a:prstGeom>
          <a:noFill/>
        </p:spPr>
        <p:txBody>
          <a:bodyPr wrap="none" rtlCol="0">
            <a:spAutoFit/>
          </a:bodyPr>
          <a:lstStyle/>
          <a:p>
            <a:r>
              <a:rPr lang="en-US" sz="2400"/>
              <a:t>This means no data available for this element.</a:t>
            </a:r>
          </a:p>
        </p:txBody>
      </p:sp>
    </p:spTree>
    <p:extLst>
      <p:ext uri="{BB962C8B-B14F-4D97-AF65-F5344CB8AC3E}">
        <p14:creationId xmlns:p14="http://schemas.microsoft.com/office/powerpoint/2010/main" val="278830427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13AF-59B6-429D-AF15-CD9314E48428}"/>
              </a:ext>
            </a:extLst>
          </p:cNvPr>
          <p:cNvSpPr>
            <a:spLocks noGrp="1"/>
          </p:cNvSpPr>
          <p:nvPr>
            <p:ph type="title"/>
          </p:nvPr>
        </p:nvSpPr>
        <p:spPr/>
        <p:txBody>
          <a:bodyPr/>
          <a:lstStyle/>
          <a:p>
            <a:r>
              <a:rPr lang="en-US"/>
              <a:t>Here’s what we want from parsing and unparsing</a:t>
            </a:r>
          </a:p>
        </p:txBody>
      </p:sp>
      <p:sp>
        <p:nvSpPr>
          <p:cNvPr id="6" name="Rectangle 5">
            <a:extLst>
              <a:ext uri="{FF2B5EF4-FFF2-40B4-BE49-F238E27FC236}">
                <a16:creationId xmlns:a16="http://schemas.microsoft.com/office/drawing/2014/main" id="{58E6D123-C3B7-4814-BA44-F01157F0FA8D}"/>
              </a:ext>
            </a:extLst>
          </p:cNvPr>
          <p:cNvSpPr/>
          <p:nvPr/>
        </p:nvSpPr>
        <p:spPr>
          <a:xfrm>
            <a:off x="1156939" y="1591960"/>
            <a:ext cx="4822602" cy="369332"/>
          </a:xfrm>
          <a:prstGeom prst="rect">
            <a:avLst/>
          </a:prstGeom>
          <a:ln>
            <a:solidFill>
              <a:schemeClr val="tx1"/>
            </a:solidFill>
          </a:ln>
        </p:spPr>
        <p:txBody>
          <a:bodyPr wrap="none">
            <a:spAutoFit/>
          </a:bodyPr>
          <a:lstStyle/>
          <a:p>
            <a:r>
              <a:rPr lang="en-US">
                <a:solidFill>
                  <a:srgbClr val="000000"/>
                </a:solidFill>
                <a:highlight>
                  <a:srgbClr val="FFFFFF"/>
                </a:highlight>
              </a:rPr>
              <a:t>1999,</a:t>
            </a:r>
            <a:r>
              <a:rPr lang="en-US">
                <a:solidFill>
                  <a:srgbClr val="000000"/>
                </a:solidFill>
                <a:highlight>
                  <a:srgbClr val="FFFF00"/>
                </a:highlight>
              </a:rPr>
              <a:t>-</a:t>
            </a:r>
            <a:r>
              <a:rPr lang="en-US">
                <a:solidFill>
                  <a:srgbClr val="000000"/>
                </a:solidFill>
                <a:highlight>
                  <a:srgbClr val="FFFFFF"/>
                </a:highlight>
              </a:rPr>
              <a:t>,Venture Extended Edition,Very Large,5,000</a:t>
            </a:r>
          </a:p>
        </p:txBody>
      </p:sp>
      <p:cxnSp>
        <p:nvCxnSpPr>
          <p:cNvPr id="8" name="Straight Arrow Connector 7">
            <a:extLst>
              <a:ext uri="{FF2B5EF4-FFF2-40B4-BE49-F238E27FC236}">
                <a16:creationId xmlns:a16="http://schemas.microsoft.com/office/drawing/2014/main" id="{ACCA007B-B1E2-4A30-9CC6-1D0A14C902B5}"/>
              </a:ext>
            </a:extLst>
          </p:cNvPr>
          <p:cNvCxnSpPr>
            <a:stCxn id="6" idx="2"/>
          </p:cNvCxnSpPr>
          <p:nvPr/>
        </p:nvCxnSpPr>
        <p:spPr>
          <a:xfrm>
            <a:off x="3568240" y="1961292"/>
            <a:ext cx="0" cy="84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A28E692-EE64-4E31-AEFB-EF5940CA1E6A}"/>
              </a:ext>
            </a:extLst>
          </p:cNvPr>
          <p:cNvSpPr/>
          <p:nvPr/>
        </p:nvSpPr>
        <p:spPr>
          <a:xfrm>
            <a:off x="2839820" y="2811138"/>
            <a:ext cx="1549830" cy="79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10" name="Rectangle: Folded Corner 9">
            <a:extLst>
              <a:ext uri="{FF2B5EF4-FFF2-40B4-BE49-F238E27FC236}">
                <a16:creationId xmlns:a16="http://schemas.microsoft.com/office/drawing/2014/main" id="{99549278-F443-4052-8670-B13C06A21BC1}"/>
              </a:ext>
            </a:extLst>
          </p:cNvPr>
          <p:cNvSpPr/>
          <p:nvPr/>
        </p:nvSpPr>
        <p:spPr>
          <a:xfrm>
            <a:off x="835372" y="2833108"/>
            <a:ext cx="1022888" cy="75025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2" name="Straight Arrow Connector 11">
            <a:extLst>
              <a:ext uri="{FF2B5EF4-FFF2-40B4-BE49-F238E27FC236}">
                <a16:creationId xmlns:a16="http://schemas.microsoft.com/office/drawing/2014/main" id="{42ADEB1A-80B3-48EB-9DCD-9BC25FD56669}"/>
              </a:ext>
            </a:extLst>
          </p:cNvPr>
          <p:cNvCxnSpPr>
            <a:stCxn id="10" idx="3"/>
            <a:endCxn id="9" idx="1"/>
          </p:cNvCxnSpPr>
          <p:nvPr/>
        </p:nvCxnSpPr>
        <p:spPr>
          <a:xfrm flipV="1">
            <a:off x="1858260" y="3206345"/>
            <a:ext cx="981560" cy="18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5FE9F2-9783-4C6E-8271-3C94C2D2F3A4}"/>
              </a:ext>
            </a:extLst>
          </p:cNvPr>
          <p:cNvCxnSpPr/>
          <p:nvPr/>
        </p:nvCxnSpPr>
        <p:spPr>
          <a:xfrm>
            <a:off x="3555325" y="3601551"/>
            <a:ext cx="0" cy="84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23363AA-A9DB-4E72-B638-3E4349BD7D49}"/>
              </a:ext>
            </a:extLst>
          </p:cNvPr>
          <p:cNvSpPr/>
          <p:nvPr/>
        </p:nvSpPr>
        <p:spPr>
          <a:xfrm>
            <a:off x="1251878" y="4460915"/>
            <a:ext cx="4632723" cy="2031325"/>
          </a:xfrm>
          <a:prstGeom prst="rect">
            <a:avLst/>
          </a:prstGeom>
          <a:ln>
            <a:solidFill>
              <a:schemeClr val="tx1"/>
            </a:solidFill>
          </a:ln>
        </p:spPr>
        <p:txBody>
          <a:bodyPr wrap="square">
            <a:spAutoFit/>
          </a:bodyPr>
          <a:lstStyle/>
          <a:p>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&lt;year&gt;</a:t>
            </a:r>
            <a:r>
              <a:rPr lang="en-US">
                <a:solidFill>
                  <a:srgbClr val="000000"/>
                </a:solidFill>
                <a:highlight>
                  <a:srgbClr val="FFFFFF"/>
                </a:highlight>
              </a:rPr>
              <a:t>1999</a:t>
            </a:r>
            <a:r>
              <a:rPr lang="en-US">
                <a:solidFill>
                  <a:srgbClr val="000096"/>
                </a:solidFill>
                <a:highlight>
                  <a:srgbClr val="FFFFFF"/>
                </a:highlight>
              </a:rPr>
              <a:t>&lt;/year&gt;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00"/>
                </a:highlight>
              </a:rPr>
              <a:t>&lt;make</a:t>
            </a:r>
            <a:r>
              <a:rPr lang="en-US">
                <a:solidFill>
                  <a:srgbClr val="F5844C"/>
                </a:solidFill>
                <a:highlight>
                  <a:srgbClr val="FFFF00"/>
                </a:highlight>
              </a:rPr>
              <a:t> xsi:nil</a:t>
            </a:r>
            <a:r>
              <a:rPr lang="en-US">
                <a:solidFill>
                  <a:srgbClr val="FF8040"/>
                </a:solidFill>
                <a:highlight>
                  <a:srgbClr val="FFFF00"/>
                </a:highlight>
              </a:rPr>
              <a:t>=</a:t>
            </a:r>
            <a:r>
              <a:rPr lang="en-US">
                <a:solidFill>
                  <a:srgbClr val="993300"/>
                </a:solidFill>
                <a:highlight>
                  <a:srgbClr val="FFFF00"/>
                </a:highlight>
              </a:rPr>
              <a:t>"true"</a:t>
            </a:r>
            <a:r>
              <a:rPr lang="en-US">
                <a:solidFill>
                  <a:srgbClr val="000096"/>
                </a:solidFill>
                <a:highlight>
                  <a:srgbClr val="FFFF00"/>
                </a:highlight>
              </a:rPr>
              <a:t>&gt;&lt;/make&gt;</a:t>
            </a:r>
            <a:br>
              <a:rPr lang="en-US">
                <a:solidFill>
                  <a:srgbClr val="000000"/>
                </a:solidFill>
                <a:highlight>
                  <a:srgbClr val="FFFF00"/>
                </a:highlight>
              </a:rPr>
            </a:br>
            <a:r>
              <a:rPr lang="en-US">
                <a:solidFill>
                  <a:srgbClr val="000000"/>
                </a:solidFill>
                <a:highlight>
                  <a:srgbClr val="FFFFFF"/>
                </a:highlight>
              </a:rPr>
              <a:t>    </a:t>
            </a:r>
            <a:r>
              <a:rPr lang="en-US">
                <a:solidFill>
                  <a:srgbClr val="000096"/>
                </a:solidFill>
                <a:highlight>
                  <a:srgbClr val="FFFFFF"/>
                </a:highlight>
              </a:rPr>
              <a:t>&lt;model&gt;</a:t>
            </a:r>
            <a:r>
              <a:rPr lang="en-US">
                <a:solidFill>
                  <a:srgbClr val="000000"/>
                </a:solidFill>
                <a:highlight>
                  <a:srgbClr val="FFFFFF"/>
                </a:highlight>
              </a:rPr>
              <a:t>Venture Extended Edition</a:t>
            </a:r>
            <a:r>
              <a:rPr lang="en-US">
                <a:solidFill>
                  <a:srgbClr val="000096"/>
                </a:solidFill>
                <a:highlight>
                  <a:srgbClr val="FFFFFF"/>
                </a:highlight>
              </a:rPr>
              <a:t>&lt;/model&gt;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Very Large</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&lt;price&gt;</a:t>
            </a:r>
            <a:r>
              <a:rPr lang="en-US">
                <a:solidFill>
                  <a:srgbClr val="000000"/>
                </a:solidFill>
                <a:highlight>
                  <a:srgbClr val="FFFFFF"/>
                </a:highlight>
              </a:rPr>
              <a:t>5000</a:t>
            </a:r>
            <a:r>
              <a:rPr lang="en-US">
                <a:solidFill>
                  <a:srgbClr val="000096"/>
                </a:solidFill>
                <a:highlight>
                  <a:srgbClr val="FFFFFF"/>
                </a:highlight>
              </a:rPr>
              <a:t>&lt;/price&gt;</a:t>
            </a:r>
            <a:br>
              <a:rPr lang="en-US">
                <a:solidFill>
                  <a:srgbClr val="000000"/>
                </a:solidFill>
                <a:highlight>
                  <a:srgbClr val="FFFFFF"/>
                </a:highlight>
              </a:rPr>
            </a:br>
            <a:r>
              <a:rPr lang="en-US">
                <a:solidFill>
                  <a:srgbClr val="000096"/>
                </a:solidFill>
                <a:highlight>
                  <a:srgbClr val="FFFFFF"/>
                </a:highlight>
              </a:rPr>
              <a:t>&lt;/row&gt;</a:t>
            </a:r>
          </a:p>
        </p:txBody>
      </p:sp>
      <p:sp>
        <p:nvSpPr>
          <p:cNvPr id="15" name="TextBox 14">
            <a:extLst>
              <a:ext uri="{FF2B5EF4-FFF2-40B4-BE49-F238E27FC236}">
                <a16:creationId xmlns:a16="http://schemas.microsoft.com/office/drawing/2014/main" id="{0821E2EC-F872-4FC3-A490-32B8F581A0B7}"/>
              </a:ext>
            </a:extLst>
          </p:cNvPr>
          <p:cNvSpPr txBox="1"/>
          <p:nvPr/>
        </p:nvSpPr>
        <p:spPr>
          <a:xfrm>
            <a:off x="1999809" y="2864135"/>
            <a:ext cx="698461" cy="369332"/>
          </a:xfrm>
          <a:prstGeom prst="rect">
            <a:avLst/>
          </a:prstGeom>
          <a:noFill/>
        </p:spPr>
        <p:txBody>
          <a:bodyPr wrap="none" rtlCol="0">
            <a:spAutoFit/>
          </a:bodyPr>
          <a:lstStyle/>
          <a:p>
            <a:r>
              <a:rPr lang="en-US" i="1"/>
              <a:t>parse</a:t>
            </a:r>
          </a:p>
        </p:txBody>
      </p:sp>
      <p:sp>
        <p:nvSpPr>
          <p:cNvPr id="16" name="Rectangle 15">
            <a:extLst>
              <a:ext uri="{FF2B5EF4-FFF2-40B4-BE49-F238E27FC236}">
                <a16:creationId xmlns:a16="http://schemas.microsoft.com/office/drawing/2014/main" id="{847E14AA-0E95-494A-BBBF-94EFAC39AA4F}"/>
              </a:ext>
            </a:extLst>
          </p:cNvPr>
          <p:cNvSpPr/>
          <p:nvPr/>
        </p:nvSpPr>
        <p:spPr>
          <a:xfrm>
            <a:off x="7006281" y="5081370"/>
            <a:ext cx="1549830" cy="79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18" name="Straight Arrow Connector 17">
            <a:extLst>
              <a:ext uri="{FF2B5EF4-FFF2-40B4-BE49-F238E27FC236}">
                <a16:creationId xmlns:a16="http://schemas.microsoft.com/office/drawing/2014/main" id="{41F00877-793A-48FA-8D7C-8925FB566A19}"/>
              </a:ext>
            </a:extLst>
          </p:cNvPr>
          <p:cNvCxnSpPr>
            <a:stCxn id="14" idx="3"/>
            <a:endCxn id="16" idx="1"/>
          </p:cNvCxnSpPr>
          <p:nvPr/>
        </p:nvCxnSpPr>
        <p:spPr>
          <a:xfrm flipV="1">
            <a:off x="5884601" y="5476577"/>
            <a:ext cx="112168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Folded Corner 18">
            <a:extLst>
              <a:ext uri="{FF2B5EF4-FFF2-40B4-BE49-F238E27FC236}">
                <a16:creationId xmlns:a16="http://schemas.microsoft.com/office/drawing/2014/main" id="{414C6C58-A99E-44F0-911A-5BD3C095C9D3}"/>
              </a:ext>
            </a:extLst>
          </p:cNvPr>
          <p:cNvSpPr/>
          <p:nvPr/>
        </p:nvSpPr>
        <p:spPr>
          <a:xfrm>
            <a:off x="9494436" y="5101449"/>
            <a:ext cx="1022888" cy="75025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21" name="Straight Arrow Connector 20">
            <a:extLst>
              <a:ext uri="{FF2B5EF4-FFF2-40B4-BE49-F238E27FC236}">
                <a16:creationId xmlns:a16="http://schemas.microsoft.com/office/drawing/2014/main" id="{7CBEAA72-5EF8-4EC4-B07F-7EE309C2B194}"/>
              </a:ext>
            </a:extLst>
          </p:cNvPr>
          <p:cNvCxnSpPr>
            <a:stCxn id="19" idx="1"/>
            <a:endCxn id="16" idx="3"/>
          </p:cNvCxnSpPr>
          <p:nvPr/>
        </p:nvCxnSpPr>
        <p:spPr>
          <a:xfrm flipH="1">
            <a:off x="8556111" y="5476576"/>
            <a:ext cx="93832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B282818-CB0E-4A8F-A237-C0232AB68432}"/>
              </a:ext>
            </a:extLst>
          </p:cNvPr>
          <p:cNvSpPr txBox="1"/>
          <p:nvPr/>
        </p:nvSpPr>
        <p:spPr>
          <a:xfrm>
            <a:off x="8556359" y="5081370"/>
            <a:ext cx="938077" cy="369332"/>
          </a:xfrm>
          <a:prstGeom prst="rect">
            <a:avLst/>
          </a:prstGeom>
          <a:noFill/>
        </p:spPr>
        <p:txBody>
          <a:bodyPr wrap="none" rtlCol="0">
            <a:spAutoFit/>
          </a:bodyPr>
          <a:lstStyle/>
          <a:p>
            <a:r>
              <a:rPr lang="en-US" i="1"/>
              <a:t>unparse</a:t>
            </a:r>
          </a:p>
        </p:txBody>
      </p:sp>
      <p:cxnSp>
        <p:nvCxnSpPr>
          <p:cNvPr id="24" name="Straight Arrow Connector 23">
            <a:extLst>
              <a:ext uri="{FF2B5EF4-FFF2-40B4-BE49-F238E27FC236}">
                <a16:creationId xmlns:a16="http://schemas.microsoft.com/office/drawing/2014/main" id="{C7C405F9-CE76-4E23-B694-7EEBD124E3B5}"/>
              </a:ext>
            </a:extLst>
          </p:cNvPr>
          <p:cNvCxnSpPr>
            <a:stCxn id="16" idx="0"/>
          </p:cNvCxnSpPr>
          <p:nvPr/>
        </p:nvCxnSpPr>
        <p:spPr>
          <a:xfrm flipV="1">
            <a:off x="7781196" y="4026474"/>
            <a:ext cx="0" cy="1054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B8EB54-C1DC-4DAB-99D2-45E72A53B41C}"/>
              </a:ext>
            </a:extLst>
          </p:cNvPr>
          <p:cNvSpPr/>
          <p:nvPr/>
        </p:nvSpPr>
        <p:spPr>
          <a:xfrm>
            <a:off x="5369895" y="3636195"/>
            <a:ext cx="4822602" cy="369332"/>
          </a:xfrm>
          <a:prstGeom prst="rect">
            <a:avLst/>
          </a:prstGeom>
          <a:ln>
            <a:solidFill>
              <a:schemeClr val="tx1"/>
            </a:solidFill>
          </a:ln>
        </p:spPr>
        <p:txBody>
          <a:bodyPr wrap="none">
            <a:spAutoFit/>
          </a:bodyPr>
          <a:lstStyle/>
          <a:p>
            <a:r>
              <a:rPr lang="en-US">
                <a:solidFill>
                  <a:srgbClr val="000000"/>
                </a:solidFill>
                <a:highlight>
                  <a:srgbClr val="FFFFFF"/>
                </a:highlight>
              </a:rPr>
              <a:t>1999,</a:t>
            </a:r>
            <a:r>
              <a:rPr lang="en-US">
                <a:solidFill>
                  <a:srgbClr val="000000"/>
                </a:solidFill>
                <a:highlight>
                  <a:srgbClr val="FFFF00"/>
                </a:highlight>
              </a:rPr>
              <a:t>-</a:t>
            </a:r>
            <a:r>
              <a:rPr lang="en-US">
                <a:solidFill>
                  <a:srgbClr val="000000"/>
                </a:solidFill>
                <a:highlight>
                  <a:srgbClr val="FFFFFF"/>
                </a:highlight>
              </a:rPr>
              <a:t>,Venture Extended Edition,Very Large,5,000</a:t>
            </a:r>
          </a:p>
        </p:txBody>
      </p:sp>
      <p:sp>
        <p:nvSpPr>
          <p:cNvPr id="20" name="TextBox 19">
            <a:extLst>
              <a:ext uri="{FF2B5EF4-FFF2-40B4-BE49-F238E27FC236}">
                <a16:creationId xmlns:a16="http://schemas.microsoft.com/office/drawing/2014/main" id="{631D3BF5-6939-45B3-BD48-726082053700}"/>
              </a:ext>
            </a:extLst>
          </p:cNvPr>
          <p:cNvSpPr txBox="1"/>
          <p:nvPr/>
        </p:nvSpPr>
        <p:spPr>
          <a:xfrm>
            <a:off x="6096000" y="6307573"/>
            <a:ext cx="4377545" cy="369332"/>
          </a:xfrm>
          <a:prstGeom prst="rect">
            <a:avLst/>
          </a:prstGeom>
          <a:noFill/>
        </p:spPr>
        <p:txBody>
          <a:bodyPr wrap="none" rtlCol="0">
            <a:spAutoFit/>
          </a:bodyPr>
          <a:lstStyle/>
          <a:p>
            <a:r>
              <a:rPr lang="en-US"/>
              <a:t>See examples/nilValue/csv-version1.dfdl.xsd</a:t>
            </a:r>
          </a:p>
        </p:txBody>
      </p:sp>
    </p:spTree>
    <p:extLst>
      <p:ext uri="{BB962C8B-B14F-4D97-AF65-F5344CB8AC3E}">
        <p14:creationId xmlns:p14="http://schemas.microsoft.com/office/powerpoint/2010/main" val="95227827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55E7-9018-4A8B-8040-4FA953345F13}"/>
              </a:ext>
            </a:extLst>
          </p:cNvPr>
          <p:cNvSpPr>
            <a:spLocks noGrp="1"/>
          </p:cNvSpPr>
          <p:nvPr>
            <p:ph type="title"/>
          </p:nvPr>
        </p:nvSpPr>
        <p:spPr/>
        <p:txBody>
          <a:bodyPr/>
          <a:lstStyle/>
          <a:p>
            <a:r>
              <a:rPr lang="en-US"/>
              <a:t>dfdl:nilValue</a:t>
            </a:r>
          </a:p>
        </p:txBody>
      </p:sp>
      <p:sp>
        <p:nvSpPr>
          <p:cNvPr id="3" name="Content Placeholder 2">
            <a:extLst>
              <a:ext uri="{FF2B5EF4-FFF2-40B4-BE49-F238E27FC236}">
                <a16:creationId xmlns:a16="http://schemas.microsoft.com/office/drawing/2014/main" id="{74458CB3-2F16-4F28-B06B-B6D2A9216EEB}"/>
              </a:ext>
            </a:extLst>
          </p:cNvPr>
          <p:cNvSpPr>
            <a:spLocks noGrp="1"/>
          </p:cNvSpPr>
          <p:nvPr>
            <p:ph idx="1"/>
          </p:nvPr>
        </p:nvSpPr>
        <p:spPr>
          <a:xfrm>
            <a:off x="616448" y="1371601"/>
            <a:ext cx="10247863" cy="1203680"/>
          </a:xfrm>
        </p:spPr>
        <p:txBody>
          <a:bodyPr/>
          <a:lstStyle/>
          <a:p>
            <a:pPr>
              <a:lnSpc>
                <a:spcPts val="3000"/>
              </a:lnSpc>
              <a:spcAft>
                <a:spcPts val="1200"/>
              </a:spcAft>
            </a:pPr>
            <a:r>
              <a:rPr lang="en-US" b="0">
                <a:latin typeface="Courier New" panose="02070309020205020404" pitchFamily="49" charset="0"/>
                <a:cs typeface="Courier New" panose="02070309020205020404" pitchFamily="49" charset="0"/>
              </a:rPr>
              <a:t>dfdl:nilValue</a:t>
            </a:r>
            <a:r>
              <a:rPr lang="en-US" b="0">
                <a:latin typeface="+mn-lt"/>
                <a:cs typeface="Courier New" panose="02070309020205020404" pitchFamily="49" charset="0"/>
              </a:rPr>
              <a:t> </a:t>
            </a:r>
            <a:r>
              <a:rPr lang="en-US"/>
              <a:t>is used to specify the symbol which indicates no data available.</a:t>
            </a:r>
          </a:p>
        </p:txBody>
      </p:sp>
      <p:sp>
        <p:nvSpPr>
          <p:cNvPr id="4" name="Footer Placeholder 3">
            <a:extLst>
              <a:ext uri="{FF2B5EF4-FFF2-40B4-BE49-F238E27FC236}">
                <a16:creationId xmlns:a16="http://schemas.microsoft.com/office/drawing/2014/main" id="{F26A681C-3B14-4C4E-B081-159F17B4DCC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7638118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AE4D-FE37-412A-9A16-CA76E72CC5A0}"/>
              </a:ext>
            </a:extLst>
          </p:cNvPr>
          <p:cNvSpPr>
            <a:spLocks noGrp="1"/>
          </p:cNvSpPr>
          <p:nvPr>
            <p:ph type="title"/>
          </p:nvPr>
        </p:nvSpPr>
        <p:spPr/>
        <p:txBody>
          <a:bodyPr/>
          <a:lstStyle/>
          <a:p>
            <a:r>
              <a:rPr lang="en-US"/>
              <a:t>Declare the &lt;make&gt; element this way</a:t>
            </a:r>
          </a:p>
        </p:txBody>
      </p:sp>
      <p:sp>
        <p:nvSpPr>
          <p:cNvPr id="4" name="Footer Placeholder 3">
            <a:extLst>
              <a:ext uri="{FF2B5EF4-FFF2-40B4-BE49-F238E27FC236}">
                <a16:creationId xmlns:a16="http://schemas.microsoft.com/office/drawing/2014/main" id="{91CC44A4-9103-4A75-A107-456D5F5CCF8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0FA98C96-0D8B-4106-A7C5-860BE7F96217}"/>
              </a:ext>
            </a:extLst>
          </p:cNvPr>
          <p:cNvSpPr/>
          <p:nvPr/>
        </p:nvSpPr>
        <p:spPr>
          <a:xfrm>
            <a:off x="1606657" y="1443644"/>
            <a:ext cx="4489343"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a:t>
            </a:r>
            <a:r>
              <a:rPr lang="en-US">
                <a:solidFill>
                  <a:srgbClr val="F5844C"/>
                </a:solidFill>
                <a:highlight>
                  <a:srgbClr val="FFFF00"/>
                </a:highlight>
              </a:rPr>
              <a:t>ref</a:t>
            </a:r>
            <a:r>
              <a:rPr lang="en-US">
                <a:solidFill>
                  <a:srgbClr val="FF8040"/>
                </a:solidFill>
                <a:highlight>
                  <a:srgbClr val="FFFF00"/>
                </a:highlight>
              </a:rPr>
              <a:t>=</a:t>
            </a:r>
            <a:r>
              <a:rPr lang="en-US">
                <a:solidFill>
                  <a:srgbClr val="993300"/>
                </a:solidFill>
                <a:highlight>
                  <a:srgbClr val="FFFF00"/>
                </a:highlight>
              </a:rPr>
              <a:t>"make"</a:t>
            </a:r>
            <a:r>
              <a:rPr lang="en-US">
                <a:solidFill>
                  <a:srgbClr val="F5844C"/>
                </a:solidFill>
                <a:highlight>
                  <a:srgbClr val="FFFFFF"/>
                </a:highlight>
              </a:rPr>
              <a:t> dfdl:nilValue</a:t>
            </a:r>
            <a:r>
              <a:rPr lang="en-US">
                <a:solidFill>
                  <a:srgbClr val="FF8040"/>
                </a:solidFill>
                <a:highlight>
                  <a:srgbClr val="FFFFFF"/>
                </a:highlight>
              </a:rPr>
              <a:t>=</a:t>
            </a:r>
            <a:r>
              <a:rPr lang="en-US">
                <a:solidFill>
                  <a:srgbClr val="993300"/>
                </a:solidFill>
                <a:highlight>
                  <a:srgbClr val="FFFFFF"/>
                </a:highlight>
              </a:rPr>
              <a:t>"-" /</a:t>
            </a:r>
            <a:r>
              <a:rPr lang="en-US">
                <a:solidFill>
                  <a:srgbClr val="000096"/>
                </a:solidFill>
                <a:highlight>
                  <a:srgbClr val="FFFFFF"/>
                </a:highlight>
              </a:rPr>
              <a:t>&gt;</a:t>
            </a:r>
          </a:p>
          <a:p>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highlight>
                  <a:srgbClr val="FFFF00"/>
                </a:highlight>
              </a:rPr>
              <a:t>make</a:t>
            </a:r>
            <a:r>
              <a:rPr lang="en-US">
                <a:solidFill>
                  <a:srgbClr val="993300"/>
                </a:solidFill>
                <a:highlight>
                  <a:srgbClr val="FFFFFF"/>
                </a:highlight>
              </a:rPr>
              <a:t>"</a:t>
            </a:r>
            <a:r>
              <a:rPr lang="en-US">
                <a:solidFill>
                  <a:srgbClr val="F5844C"/>
                </a:solidFill>
                <a:highlight>
                  <a:srgbClr val="FFFFFF"/>
                </a:highlight>
              </a:rPr>
              <a:t> nillable</a:t>
            </a:r>
            <a:r>
              <a:rPr lang="en-US">
                <a:solidFill>
                  <a:srgbClr val="FF8040"/>
                </a:solidFill>
                <a:highlight>
                  <a:srgbClr val="FFFFFF"/>
                </a:highlight>
              </a:rPr>
              <a:t>=</a:t>
            </a:r>
            <a:r>
              <a:rPr lang="en-US">
                <a:solidFill>
                  <a:srgbClr val="993300"/>
                </a:solidFill>
                <a:highlight>
                  <a:srgbClr val="FFFFFF"/>
                </a:highlight>
              </a:rPr>
              <a:t>"true"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"Ford"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"Chevy"</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"Jeep"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355870733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19D799-408B-4628-88D7-86BE55DF2DD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Speech Bubble: Rectangle 6">
            <a:extLst>
              <a:ext uri="{FF2B5EF4-FFF2-40B4-BE49-F238E27FC236}">
                <a16:creationId xmlns:a16="http://schemas.microsoft.com/office/drawing/2014/main" id="{B81E4ABC-7394-403B-B08F-1ED3E6930EF1}"/>
              </a:ext>
            </a:extLst>
          </p:cNvPr>
          <p:cNvSpPr/>
          <p:nvPr/>
        </p:nvSpPr>
        <p:spPr>
          <a:xfrm>
            <a:off x="7733654" y="216976"/>
            <a:ext cx="2991173" cy="1875295"/>
          </a:xfrm>
          <a:prstGeom prst="wedgeRectCallout">
            <a:avLst>
              <a:gd name="adj1" fmla="val -114615"/>
              <a:gd name="adj2" fmla="val 25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 dash symbol in the input means </a:t>
            </a:r>
            <a:r>
              <a:rPr lang="en-US" sz="2400">
                <a:latin typeface="Times New Roman" panose="02020603050405020304" pitchFamily="18" charset="0"/>
                <a:cs typeface="Times New Roman" panose="02020603050405020304" pitchFamily="18" charset="0"/>
              </a:rPr>
              <a:t>“</a:t>
            </a:r>
            <a:r>
              <a:rPr lang="en-US" sz="2400"/>
              <a:t>no data available</a:t>
            </a:r>
            <a:r>
              <a:rPr lang="en-US" sz="240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496018F-56DE-480C-B77E-D9D98F3CF0DA}"/>
              </a:ext>
            </a:extLst>
          </p:cNvPr>
          <p:cNvSpPr/>
          <p:nvPr/>
        </p:nvSpPr>
        <p:spPr>
          <a:xfrm>
            <a:off x="1606657" y="1443644"/>
            <a:ext cx="4489343"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a:t>
            </a:r>
            <a:r>
              <a:rPr lang="en-US">
                <a:solidFill>
                  <a:srgbClr val="F5844C"/>
                </a:solidFill>
              </a:rPr>
              <a:t>ref</a:t>
            </a:r>
            <a:r>
              <a:rPr lang="en-US">
                <a:solidFill>
                  <a:srgbClr val="FF8040"/>
                </a:solidFill>
              </a:rPr>
              <a:t>=</a:t>
            </a:r>
            <a:r>
              <a:rPr lang="en-US">
                <a:solidFill>
                  <a:srgbClr val="993300"/>
                </a:solidFill>
              </a:rPr>
              <a:t>"make"</a:t>
            </a:r>
            <a:r>
              <a:rPr lang="en-US">
                <a:solidFill>
                  <a:srgbClr val="F5844C"/>
                </a:solidFill>
              </a:rPr>
              <a:t> </a:t>
            </a:r>
            <a:r>
              <a:rPr lang="en-US">
                <a:solidFill>
                  <a:srgbClr val="F5844C"/>
                </a:solidFill>
                <a:highlight>
                  <a:srgbClr val="FFFF00"/>
                </a:highlight>
              </a:rPr>
              <a:t>dfdl:nilValue</a:t>
            </a:r>
            <a:r>
              <a:rPr lang="en-US">
                <a:solidFill>
                  <a:srgbClr val="FF8040"/>
                </a:solidFill>
                <a:highlight>
                  <a:srgbClr val="FFFF00"/>
                </a:highlight>
              </a:rPr>
              <a:t>=</a:t>
            </a:r>
            <a:r>
              <a:rPr lang="en-US">
                <a:solidFill>
                  <a:srgbClr val="993300"/>
                </a:solidFill>
                <a:highlight>
                  <a:srgbClr val="FFFF00"/>
                </a:highlight>
              </a:rPr>
              <a:t>"-"</a:t>
            </a:r>
            <a:r>
              <a:rPr lang="en-US">
                <a:solidFill>
                  <a:srgbClr val="993300"/>
                </a:solidFill>
                <a:highlight>
                  <a:srgbClr val="FFFFFF"/>
                </a:highlight>
              </a:rPr>
              <a:t> /</a:t>
            </a:r>
            <a:r>
              <a:rPr lang="en-US">
                <a:solidFill>
                  <a:srgbClr val="000096"/>
                </a:solidFill>
                <a:highlight>
                  <a:srgbClr val="FFFFFF"/>
                </a:highlight>
              </a:rPr>
              <a:t>&gt;</a:t>
            </a:r>
          </a:p>
          <a:p>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rPr>
              <a:t>make</a:t>
            </a:r>
            <a:r>
              <a:rPr lang="en-US">
                <a:solidFill>
                  <a:srgbClr val="993300"/>
                </a:solidFill>
                <a:highlight>
                  <a:srgbClr val="FFFFFF"/>
                </a:highlight>
              </a:rPr>
              <a:t>"</a:t>
            </a:r>
            <a:r>
              <a:rPr lang="en-US">
                <a:solidFill>
                  <a:srgbClr val="F5844C"/>
                </a:solidFill>
                <a:highlight>
                  <a:srgbClr val="FFFFFF"/>
                </a:highlight>
              </a:rPr>
              <a:t> nillable</a:t>
            </a:r>
            <a:r>
              <a:rPr lang="en-US">
                <a:solidFill>
                  <a:srgbClr val="FF8040"/>
                </a:solidFill>
                <a:highlight>
                  <a:srgbClr val="FFFFFF"/>
                </a:highlight>
              </a:rPr>
              <a:t>=</a:t>
            </a:r>
            <a:r>
              <a:rPr lang="en-US">
                <a:solidFill>
                  <a:srgbClr val="993300"/>
                </a:solidFill>
                <a:highlight>
                  <a:srgbClr val="FFFFFF"/>
                </a:highlight>
              </a:rPr>
              <a:t>"true"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"Ford"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"Chevy"</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"Jeep"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35415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DA53-9F60-4646-A70F-3682EFC16B20}"/>
              </a:ext>
            </a:extLst>
          </p:cNvPr>
          <p:cNvSpPr>
            <a:spLocks noGrp="1"/>
          </p:cNvSpPr>
          <p:nvPr>
            <p:ph type="title"/>
          </p:nvPr>
        </p:nvSpPr>
        <p:spPr/>
        <p:txBody>
          <a:bodyPr/>
          <a:lstStyle/>
          <a:p>
            <a:r>
              <a:rPr lang="en-US"/>
              <a:t>Disadvantages of DFDL</a:t>
            </a:r>
          </a:p>
        </p:txBody>
      </p:sp>
      <p:sp>
        <p:nvSpPr>
          <p:cNvPr id="3" name="Content Placeholder 2">
            <a:extLst>
              <a:ext uri="{FF2B5EF4-FFF2-40B4-BE49-F238E27FC236}">
                <a16:creationId xmlns:a16="http://schemas.microsoft.com/office/drawing/2014/main" id="{819C5F43-8B83-409A-AB7E-A2D2A239022A}"/>
              </a:ext>
            </a:extLst>
          </p:cNvPr>
          <p:cNvSpPr>
            <a:spLocks noGrp="1"/>
          </p:cNvSpPr>
          <p:nvPr>
            <p:ph idx="1"/>
          </p:nvPr>
        </p:nvSpPr>
        <p:spPr/>
        <p:txBody>
          <a:bodyPr/>
          <a:lstStyle/>
          <a:p>
            <a:pPr>
              <a:lnSpc>
                <a:spcPts val="3000"/>
              </a:lnSpc>
              <a:spcAft>
                <a:spcPts val="1200"/>
              </a:spcAft>
            </a:pPr>
            <a:r>
              <a:rPr lang="en-US"/>
              <a:t>Steep learning curve </a:t>
            </a:r>
          </a:p>
          <a:p>
            <a:pPr lvl="1">
              <a:lnSpc>
                <a:spcPts val="3000"/>
              </a:lnSpc>
              <a:spcAft>
                <a:spcPts val="1200"/>
              </a:spcAft>
            </a:pPr>
            <a:r>
              <a:rPr lang="en-US"/>
              <a:t>Being a language to describe every data format, by definition, means that DFDL must contain functionality to deal with every feature of every data format.</a:t>
            </a:r>
          </a:p>
          <a:p>
            <a:pPr>
              <a:lnSpc>
                <a:spcPts val="3000"/>
              </a:lnSpc>
              <a:spcAft>
                <a:spcPts val="1200"/>
              </a:spcAft>
            </a:pPr>
            <a:r>
              <a:rPr lang="en-US"/>
              <a:t>Small DFDL community</a:t>
            </a:r>
          </a:p>
          <a:p>
            <a:pPr lvl="1">
              <a:lnSpc>
                <a:spcPts val="3000"/>
              </a:lnSpc>
              <a:spcAft>
                <a:spcPts val="1200"/>
              </a:spcAft>
            </a:pPr>
            <a:r>
              <a:rPr lang="en-US"/>
              <a:t>Not a lot of experts available to ask questions.</a:t>
            </a:r>
          </a:p>
          <a:p>
            <a:pPr>
              <a:lnSpc>
                <a:spcPts val="3000"/>
              </a:lnSpc>
            </a:pPr>
            <a:r>
              <a:rPr lang="en-US"/>
              <a:t>Limited set of helpful resources</a:t>
            </a:r>
          </a:p>
          <a:p>
            <a:pPr lvl="1">
              <a:lnSpc>
                <a:spcPts val="3000"/>
              </a:lnSpc>
            </a:pPr>
            <a:r>
              <a:rPr lang="en-US"/>
              <a:t>No books on DFDL, few tutorials.</a:t>
            </a:r>
          </a:p>
        </p:txBody>
      </p:sp>
      <p:sp>
        <p:nvSpPr>
          <p:cNvPr id="4" name="Footer Placeholder 3">
            <a:extLst>
              <a:ext uri="{FF2B5EF4-FFF2-40B4-BE49-F238E27FC236}">
                <a16:creationId xmlns:a16="http://schemas.microsoft.com/office/drawing/2014/main" id="{6608F332-B17C-4960-9D6A-A5C89AC814D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6337786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19D799-408B-4628-88D7-86BE55DF2DD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Speech Bubble: Rectangle 6">
            <a:extLst>
              <a:ext uri="{FF2B5EF4-FFF2-40B4-BE49-F238E27FC236}">
                <a16:creationId xmlns:a16="http://schemas.microsoft.com/office/drawing/2014/main" id="{B81E4ABC-7394-403B-B08F-1ED3E6930EF1}"/>
              </a:ext>
            </a:extLst>
          </p:cNvPr>
          <p:cNvSpPr/>
          <p:nvPr/>
        </p:nvSpPr>
        <p:spPr>
          <a:xfrm>
            <a:off x="7795648" y="530817"/>
            <a:ext cx="2991173" cy="2898183"/>
          </a:xfrm>
          <a:prstGeom prst="wedgeRectCallout">
            <a:avLst>
              <a:gd name="adj1" fmla="val -117724"/>
              <a:gd name="adj2" fmla="val 72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If the field for make is empty (as signified by a dash), then in the XML create an empty element with </a:t>
            </a:r>
          </a:p>
          <a:p>
            <a:pPr algn="ctr"/>
            <a:r>
              <a:rPr lang="en-US" sz="2400"/>
              <a:t>xsi:nil = "true"</a:t>
            </a:r>
          </a:p>
        </p:txBody>
      </p:sp>
      <p:sp>
        <p:nvSpPr>
          <p:cNvPr id="6" name="Rectangle 5">
            <a:extLst>
              <a:ext uri="{FF2B5EF4-FFF2-40B4-BE49-F238E27FC236}">
                <a16:creationId xmlns:a16="http://schemas.microsoft.com/office/drawing/2014/main" id="{6BF60174-E5A4-443A-B7BA-E6B6F583589F}"/>
              </a:ext>
            </a:extLst>
          </p:cNvPr>
          <p:cNvSpPr/>
          <p:nvPr/>
        </p:nvSpPr>
        <p:spPr>
          <a:xfrm>
            <a:off x="1606657" y="1443644"/>
            <a:ext cx="4489343"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a:t>
            </a:r>
            <a:r>
              <a:rPr lang="en-US">
                <a:solidFill>
                  <a:srgbClr val="F5844C"/>
                </a:solidFill>
              </a:rPr>
              <a:t>ref</a:t>
            </a:r>
            <a:r>
              <a:rPr lang="en-US">
                <a:solidFill>
                  <a:srgbClr val="FF8040"/>
                </a:solidFill>
              </a:rPr>
              <a:t>=</a:t>
            </a:r>
            <a:r>
              <a:rPr lang="en-US">
                <a:solidFill>
                  <a:srgbClr val="993300"/>
                </a:solidFill>
              </a:rPr>
              <a:t>"make"</a:t>
            </a:r>
            <a:r>
              <a:rPr lang="en-US">
                <a:solidFill>
                  <a:srgbClr val="F5844C"/>
                </a:solidFill>
              </a:rPr>
              <a:t> dfdl:nilValue</a:t>
            </a:r>
            <a:r>
              <a:rPr lang="en-US">
                <a:solidFill>
                  <a:srgbClr val="FF8040"/>
                </a:solidFill>
              </a:rPr>
              <a:t>=</a:t>
            </a:r>
            <a:r>
              <a:rPr lang="en-US">
                <a:solidFill>
                  <a:srgbClr val="993300"/>
                </a:solidFill>
              </a:rPr>
              <a:t>"-" </a:t>
            </a:r>
            <a:r>
              <a:rPr lang="en-US">
                <a:solidFill>
                  <a:srgbClr val="993300"/>
                </a:solidFill>
                <a:highlight>
                  <a:srgbClr val="FFFFFF"/>
                </a:highlight>
              </a:rPr>
              <a:t>/</a:t>
            </a:r>
            <a:r>
              <a:rPr lang="en-US">
                <a:solidFill>
                  <a:srgbClr val="000096"/>
                </a:solidFill>
                <a:highlight>
                  <a:srgbClr val="FFFFFF"/>
                </a:highlight>
              </a:rPr>
              <a:t>&gt;</a:t>
            </a:r>
          </a:p>
          <a:p>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rPr>
              <a:t>make</a:t>
            </a:r>
            <a:r>
              <a:rPr lang="en-US">
                <a:solidFill>
                  <a:srgbClr val="993300"/>
                </a:solidFill>
                <a:highlight>
                  <a:srgbClr val="FFFFFF"/>
                </a:highlight>
              </a:rPr>
              <a:t>"</a:t>
            </a:r>
            <a:r>
              <a:rPr lang="en-US">
                <a:solidFill>
                  <a:srgbClr val="F5844C"/>
                </a:solidFill>
                <a:highlight>
                  <a:srgbClr val="FFFFFF"/>
                </a:highlight>
              </a:rPr>
              <a:t> </a:t>
            </a:r>
            <a:r>
              <a:rPr lang="en-US">
                <a:solidFill>
                  <a:srgbClr val="F5844C"/>
                </a:solidFill>
                <a:highlight>
                  <a:srgbClr val="FFFF00"/>
                </a:highlight>
              </a:rPr>
              <a:t>nillable</a:t>
            </a:r>
            <a:r>
              <a:rPr lang="en-US">
                <a:solidFill>
                  <a:srgbClr val="FF8040"/>
                </a:solidFill>
                <a:highlight>
                  <a:srgbClr val="FFFF00"/>
                </a:highlight>
              </a:rPr>
              <a:t>=</a:t>
            </a:r>
            <a:r>
              <a:rPr lang="en-US">
                <a:solidFill>
                  <a:srgbClr val="993300"/>
                </a:solidFill>
                <a:highlight>
                  <a:srgbClr val="FFFF00"/>
                </a:highlight>
              </a:rPr>
              <a:t>"true"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"Ford"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"Chevy"</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"Jeep"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2871011316"/>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19D799-408B-4628-88D7-86BE55DF2DD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Speech Bubble: Rectangle 6">
            <a:extLst>
              <a:ext uri="{FF2B5EF4-FFF2-40B4-BE49-F238E27FC236}">
                <a16:creationId xmlns:a16="http://schemas.microsoft.com/office/drawing/2014/main" id="{B81E4ABC-7394-403B-B08F-1ED3E6930EF1}"/>
              </a:ext>
            </a:extLst>
          </p:cNvPr>
          <p:cNvSpPr/>
          <p:nvPr/>
        </p:nvSpPr>
        <p:spPr>
          <a:xfrm>
            <a:off x="8153400" y="968644"/>
            <a:ext cx="2991173" cy="2479729"/>
          </a:xfrm>
          <a:prstGeom prst="wedgeRectCallout">
            <a:avLst>
              <a:gd name="adj1" fmla="val -122387"/>
              <a:gd name="adj2" fmla="val 328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Here is the list of values that the &lt;make&gt; element can have</a:t>
            </a:r>
          </a:p>
        </p:txBody>
      </p:sp>
      <p:sp>
        <p:nvSpPr>
          <p:cNvPr id="6" name="Rectangle 5">
            <a:extLst>
              <a:ext uri="{FF2B5EF4-FFF2-40B4-BE49-F238E27FC236}">
                <a16:creationId xmlns:a16="http://schemas.microsoft.com/office/drawing/2014/main" id="{79C9AEC4-A653-49B7-9111-23AEDBEB04C2}"/>
              </a:ext>
            </a:extLst>
          </p:cNvPr>
          <p:cNvSpPr/>
          <p:nvPr/>
        </p:nvSpPr>
        <p:spPr>
          <a:xfrm>
            <a:off x="1606657" y="1443644"/>
            <a:ext cx="4489343"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a:t>
            </a:r>
            <a:r>
              <a:rPr lang="en-US">
                <a:solidFill>
                  <a:srgbClr val="F5844C"/>
                </a:solidFill>
              </a:rPr>
              <a:t>ref</a:t>
            </a:r>
            <a:r>
              <a:rPr lang="en-US">
                <a:solidFill>
                  <a:srgbClr val="FF8040"/>
                </a:solidFill>
              </a:rPr>
              <a:t>=</a:t>
            </a:r>
            <a:r>
              <a:rPr lang="en-US">
                <a:solidFill>
                  <a:srgbClr val="993300"/>
                </a:solidFill>
              </a:rPr>
              <a:t>"make"</a:t>
            </a:r>
            <a:r>
              <a:rPr lang="en-US">
                <a:solidFill>
                  <a:srgbClr val="F5844C"/>
                </a:solidFill>
              </a:rPr>
              <a:t> dfdl:nilValue</a:t>
            </a:r>
            <a:r>
              <a:rPr lang="en-US">
                <a:solidFill>
                  <a:srgbClr val="FF8040"/>
                </a:solidFill>
              </a:rPr>
              <a:t>=</a:t>
            </a:r>
            <a:r>
              <a:rPr lang="en-US">
                <a:solidFill>
                  <a:srgbClr val="993300"/>
                </a:solidFill>
              </a:rPr>
              <a:t>"-" </a:t>
            </a:r>
            <a:r>
              <a:rPr lang="en-US">
                <a:solidFill>
                  <a:srgbClr val="993300"/>
                </a:solidFill>
                <a:highlight>
                  <a:srgbClr val="FFFFFF"/>
                </a:highlight>
              </a:rPr>
              <a:t>/</a:t>
            </a:r>
            <a:r>
              <a:rPr lang="en-US">
                <a:solidFill>
                  <a:srgbClr val="000096"/>
                </a:solidFill>
                <a:highlight>
                  <a:srgbClr val="FFFFFF"/>
                </a:highlight>
              </a:rPr>
              <a:t>&gt;</a:t>
            </a:r>
          </a:p>
          <a:p>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rPr>
              <a:t>make</a:t>
            </a:r>
            <a:r>
              <a:rPr lang="en-US">
                <a:solidFill>
                  <a:srgbClr val="993300"/>
                </a:solidFill>
                <a:highlight>
                  <a:srgbClr val="FFFFFF"/>
                </a:highlight>
              </a:rPr>
              <a:t>"</a:t>
            </a:r>
            <a:r>
              <a:rPr lang="en-US">
                <a:solidFill>
                  <a:srgbClr val="F5844C"/>
                </a:solidFill>
                <a:highlight>
                  <a:srgbClr val="FFFFFF"/>
                </a:highlight>
              </a:rPr>
              <a:t> </a:t>
            </a:r>
            <a:r>
              <a:rPr lang="en-US">
                <a:solidFill>
                  <a:srgbClr val="F5844C"/>
                </a:solidFill>
                <a:highlight>
                  <a:srgbClr val="FFFF00"/>
                </a:highlight>
              </a:rPr>
              <a:t>nillable</a:t>
            </a:r>
            <a:r>
              <a:rPr lang="en-US">
                <a:solidFill>
                  <a:srgbClr val="FF8040"/>
                </a:solidFill>
                <a:highlight>
                  <a:srgbClr val="FFFF00"/>
                </a:highlight>
              </a:rPr>
              <a:t>=</a:t>
            </a:r>
            <a:r>
              <a:rPr lang="en-US">
                <a:solidFill>
                  <a:srgbClr val="993300"/>
                </a:solidFill>
                <a:highlight>
                  <a:srgbClr val="FFFF00"/>
                </a:highlight>
              </a:rPr>
              <a:t>"true"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"Ford"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"Chevy"</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"Jeep"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2" name="Rectangle 1">
            <a:extLst>
              <a:ext uri="{FF2B5EF4-FFF2-40B4-BE49-F238E27FC236}">
                <a16:creationId xmlns:a16="http://schemas.microsoft.com/office/drawing/2014/main" id="{4100723C-2836-48DB-9BD6-15F1745729D3}"/>
              </a:ext>
            </a:extLst>
          </p:cNvPr>
          <p:cNvSpPr/>
          <p:nvPr/>
        </p:nvSpPr>
        <p:spPr>
          <a:xfrm>
            <a:off x="1797802" y="2340244"/>
            <a:ext cx="4107051" cy="189079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5662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B93823-96D8-4552-9A17-1FA46E7451F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385E3801-C1FF-44A7-B7DF-ADE497FA8070}"/>
              </a:ext>
            </a:extLst>
          </p:cNvPr>
          <p:cNvSpPr/>
          <p:nvPr/>
        </p:nvSpPr>
        <p:spPr>
          <a:xfrm>
            <a:off x="1368338" y="560045"/>
            <a:ext cx="4822602" cy="369332"/>
          </a:xfrm>
          <a:prstGeom prst="rect">
            <a:avLst/>
          </a:prstGeom>
          <a:ln>
            <a:solidFill>
              <a:schemeClr val="tx1"/>
            </a:solidFill>
          </a:ln>
        </p:spPr>
        <p:txBody>
          <a:bodyPr wrap="none">
            <a:spAutoFit/>
          </a:bodyPr>
          <a:lstStyle/>
          <a:p>
            <a:r>
              <a:rPr lang="en-US">
                <a:solidFill>
                  <a:srgbClr val="000000"/>
                </a:solidFill>
                <a:highlight>
                  <a:srgbClr val="FFFFFF"/>
                </a:highlight>
              </a:rPr>
              <a:t>1999,-,Venture Extended Edition,Very Large,5,000</a:t>
            </a:r>
          </a:p>
        </p:txBody>
      </p:sp>
      <p:cxnSp>
        <p:nvCxnSpPr>
          <p:cNvPr id="4" name="Straight Arrow Connector 3">
            <a:extLst>
              <a:ext uri="{FF2B5EF4-FFF2-40B4-BE49-F238E27FC236}">
                <a16:creationId xmlns:a16="http://schemas.microsoft.com/office/drawing/2014/main" id="{8521BBE1-AAF0-4227-88A9-2E08C298CDE4}"/>
              </a:ext>
            </a:extLst>
          </p:cNvPr>
          <p:cNvCxnSpPr>
            <a:stCxn id="3" idx="2"/>
          </p:cNvCxnSpPr>
          <p:nvPr/>
        </p:nvCxnSpPr>
        <p:spPr>
          <a:xfrm>
            <a:off x="3779639" y="929377"/>
            <a:ext cx="0" cy="84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0B7264-D895-405E-92CA-D34B21930CA3}"/>
              </a:ext>
            </a:extLst>
          </p:cNvPr>
          <p:cNvSpPr/>
          <p:nvPr/>
        </p:nvSpPr>
        <p:spPr>
          <a:xfrm>
            <a:off x="3051219" y="1779223"/>
            <a:ext cx="1549830" cy="79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6" name="Rectangle: Folded Corner 5">
            <a:extLst>
              <a:ext uri="{FF2B5EF4-FFF2-40B4-BE49-F238E27FC236}">
                <a16:creationId xmlns:a16="http://schemas.microsoft.com/office/drawing/2014/main" id="{0F3945E3-C285-4624-BEC9-336CD379C9CE}"/>
              </a:ext>
            </a:extLst>
          </p:cNvPr>
          <p:cNvSpPr/>
          <p:nvPr/>
        </p:nvSpPr>
        <p:spPr>
          <a:xfrm>
            <a:off x="345450" y="1791639"/>
            <a:ext cx="1022888" cy="75025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7" name="Straight Arrow Connector 6">
            <a:extLst>
              <a:ext uri="{FF2B5EF4-FFF2-40B4-BE49-F238E27FC236}">
                <a16:creationId xmlns:a16="http://schemas.microsoft.com/office/drawing/2014/main" id="{6E9C8327-FFD4-4248-818E-E1A8AE556496}"/>
              </a:ext>
            </a:extLst>
          </p:cNvPr>
          <p:cNvCxnSpPr>
            <a:stCxn id="6" idx="3"/>
            <a:endCxn id="5" idx="1"/>
          </p:cNvCxnSpPr>
          <p:nvPr/>
        </p:nvCxnSpPr>
        <p:spPr>
          <a:xfrm>
            <a:off x="1368338" y="2166766"/>
            <a:ext cx="1682881" cy="7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C4F7900-94E0-41B5-94B5-C8D1BD4E24B8}"/>
              </a:ext>
            </a:extLst>
          </p:cNvPr>
          <p:cNvCxnSpPr/>
          <p:nvPr/>
        </p:nvCxnSpPr>
        <p:spPr>
          <a:xfrm>
            <a:off x="3766724" y="2569636"/>
            <a:ext cx="0" cy="84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A2DD29-FF8D-4148-B38C-8AE5CB2A1CD7}"/>
              </a:ext>
            </a:extLst>
          </p:cNvPr>
          <p:cNvSpPr/>
          <p:nvPr/>
        </p:nvSpPr>
        <p:spPr>
          <a:xfrm>
            <a:off x="1463277" y="3429000"/>
            <a:ext cx="4632723" cy="2031325"/>
          </a:xfrm>
          <a:prstGeom prst="rect">
            <a:avLst/>
          </a:prstGeom>
          <a:ln>
            <a:solidFill>
              <a:schemeClr val="tx1"/>
            </a:solidFill>
          </a:ln>
        </p:spPr>
        <p:txBody>
          <a:bodyPr wrap="square">
            <a:spAutoFit/>
          </a:bodyPr>
          <a:lstStyle/>
          <a:p>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&lt;year&gt;</a:t>
            </a:r>
            <a:r>
              <a:rPr lang="en-US">
                <a:solidFill>
                  <a:srgbClr val="000000"/>
                </a:solidFill>
                <a:highlight>
                  <a:srgbClr val="FFFFFF"/>
                </a:highlight>
              </a:rPr>
              <a:t>1999</a:t>
            </a:r>
            <a:r>
              <a:rPr lang="en-US">
                <a:solidFill>
                  <a:srgbClr val="000096"/>
                </a:solidFill>
                <a:highlight>
                  <a:srgbClr val="FFFFFF"/>
                </a:highlight>
              </a:rPr>
              <a:t>&lt;/year&gt;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&lt;make</a:t>
            </a:r>
            <a:r>
              <a:rPr lang="en-US">
                <a:solidFill>
                  <a:srgbClr val="F5844C"/>
                </a:solidFill>
                <a:highlight>
                  <a:srgbClr val="FFFFFF"/>
                </a:highlight>
              </a:rPr>
              <a:t> xsi:nil</a:t>
            </a:r>
            <a:r>
              <a:rPr lang="en-US">
                <a:solidFill>
                  <a:srgbClr val="FF8040"/>
                </a:solidFill>
                <a:highlight>
                  <a:srgbClr val="FFFFFF"/>
                </a:highlight>
              </a:rPr>
              <a:t>=</a:t>
            </a:r>
            <a:r>
              <a:rPr lang="en-US">
                <a:solidFill>
                  <a:srgbClr val="993300"/>
                </a:solidFill>
                <a:highlight>
                  <a:srgbClr val="FFFFFF"/>
                </a:highlight>
              </a:rPr>
              <a:t>"true"</a:t>
            </a:r>
            <a:r>
              <a:rPr lang="en-US">
                <a:solidFill>
                  <a:srgbClr val="000096"/>
                </a:solidFill>
                <a:highlight>
                  <a:srgbClr val="FFFFFF"/>
                </a:highlight>
              </a:rPr>
              <a:t>&gt;&lt;/make&gt;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&lt;model&gt;</a:t>
            </a:r>
            <a:r>
              <a:rPr lang="en-US">
                <a:solidFill>
                  <a:srgbClr val="000000"/>
                </a:solidFill>
                <a:highlight>
                  <a:srgbClr val="FFFFFF"/>
                </a:highlight>
              </a:rPr>
              <a:t>Venture Extended Edition</a:t>
            </a:r>
            <a:r>
              <a:rPr lang="en-US">
                <a:solidFill>
                  <a:srgbClr val="000096"/>
                </a:solidFill>
                <a:highlight>
                  <a:srgbClr val="FFFFFF"/>
                </a:highlight>
              </a:rPr>
              <a:t>&lt;/model&gt;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Very Large</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&lt;price&gt;</a:t>
            </a:r>
            <a:r>
              <a:rPr lang="en-US">
                <a:solidFill>
                  <a:srgbClr val="000000"/>
                </a:solidFill>
                <a:highlight>
                  <a:srgbClr val="FFFFFF"/>
                </a:highlight>
              </a:rPr>
              <a:t>5000</a:t>
            </a:r>
            <a:r>
              <a:rPr lang="en-US">
                <a:solidFill>
                  <a:srgbClr val="000096"/>
                </a:solidFill>
                <a:highlight>
                  <a:srgbClr val="FFFFFF"/>
                </a:highlight>
              </a:rPr>
              <a:t>&lt;/price&gt;</a:t>
            </a:r>
            <a:br>
              <a:rPr lang="en-US">
                <a:solidFill>
                  <a:srgbClr val="000000"/>
                </a:solidFill>
                <a:highlight>
                  <a:srgbClr val="FFFFFF"/>
                </a:highlight>
              </a:rPr>
            </a:br>
            <a:r>
              <a:rPr lang="en-US">
                <a:solidFill>
                  <a:srgbClr val="000096"/>
                </a:solidFill>
                <a:highlight>
                  <a:srgbClr val="FFFFFF"/>
                </a:highlight>
              </a:rPr>
              <a:t>&lt;/row&gt;</a:t>
            </a:r>
          </a:p>
        </p:txBody>
      </p:sp>
      <p:sp>
        <p:nvSpPr>
          <p:cNvPr id="10" name="TextBox 9">
            <a:extLst>
              <a:ext uri="{FF2B5EF4-FFF2-40B4-BE49-F238E27FC236}">
                <a16:creationId xmlns:a16="http://schemas.microsoft.com/office/drawing/2014/main" id="{C732D2AE-F68B-415D-8BA4-F4432938B1B1}"/>
              </a:ext>
            </a:extLst>
          </p:cNvPr>
          <p:cNvSpPr txBox="1"/>
          <p:nvPr/>
        </p:nvSpPr>
        <p:spPr>
          <a:xfrm>
            <a:off x="1337342" y="1849543"/>
            <a:ext cx="1770741" cy="646331"/>
          </a:xfrm>
          <a:prstGeom prst="rect">
            <a:avLst/>
          </a:prstGeom>
          <a:noFill/>
        </p:spPr>
        <p:txBody>
          <a:bodyPr wrap="none" rtlCol="0">
            <a:spAutoFit/>
          </a:bodyPr>
          <a:lstStyle/>
          <a:p>
            <a:r>
              <a:rPr lang="en-US" i="1"/>
              <a:t> parse</a:t>
            </a:r>
          </a:p>
          <a:p>
            <a:r>
              <a:rPr lang="en-US">
                <a:highlight>
                  <a:srgbClr val="FFFF00"/>
                </a:highlight>
              </a:rPr>
              <a:t>--validate limited</a:t>
            </a:r>
          </a:p>
        </p:txBody>
      </p:sp>
      <p:sp>
        <p:nvSpPr>
          <p:cNvPr id="11" name="Rectangle 10">
            <a:extLst>
              <a:ext uri="{FF2B5EF4-FFF2-40B4-BE49-F238E27FC236}">
                <a16:creationId xmlns:a16="http://schemas.microsoft.com/office/drawing/2014/main" id="{EC541FC3-C348-460A-8DD6-A7FA96109B85}"/>
              </a:ext>
            </a:extLst>
          </p:cNvPr>
          <p:cNvSpPr/>
          <p:nvPr/>
        </p:nvSpPr>
        <p:spPr>
          <a:xfrm>
            <a:off x="7217680" y="4049455"/>
            <a:ext cx="1549830" cy="79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12" name="Straight Arrow Connector 11">
            <a:extLst>
              <a:ext uri="{FF2B5EF4-FFF2-40B4-BE49-F238E27FC236}">
                <a16:creationId xmlns:a16="http://schemas.microsoft.com/office/drawing/2014/main" id="{AA386CEC-C7A2-4FB7-96F8-A99606B065C1}"/>
              </a:ext>
            </a:extLst>
          </p:cNvPr>
          <p:cNvCxnSpPr>
            <a:stCxn id="9" idx="3"/>
            <a:endCxn id="11" idx="1"/>
          </p:cNvCxnSpPr>
          <p:nvPr/>
        </p:nvCxnSpPr>
        <p:spPr>
          <a:xfrm flipV="1">
            <a:off x="6096000" y="4444662"/>
            <a:ext cx="112168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Folded Corner 12">
            <a:extLst>
              <a:ext uri="{FF2B5EF4-FFF2-40B4-BE49-F238E27FC236}">
                <a16:creationId xmlns:a16="http://schemas.microsoft.com/office/drawing/2014/main" id="{CA7C695D-9798-44D6-AA05-95F21996AF20}"/>
              </a:ext>
            </a:extLst>
          </p:cNvPr>
          <p:cNvSpPr/>
          <p:nvPr/>
        </p:nvSpPr>
        <p:spPr>
          <a:xfrm>
            <a:off x="9705835" y="4069534"/>
            <a:ext cx="1022888" cy="75025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4" name="Straight Arrow Connector 13">
            <a:extLst>
              <a:ext uri="{FF2B5EF4-FFF2-40B4-BE49-F238E27FC236}">
                <a16:creationId xmlns:a16="http://schemas.microsoft.com/office/drawing/2014/main" id="{20125EA9-9356-43C5-847A-438CB4606F8B}"/>
              </a:ext>
            </a:extLst>
          </p:cNvPr>
          <p:cNvCxnSpPr>
            <a:stCxn id="13" idx="1"/>
            <a:endCxn id="11" idx="3"/>
          </p:cNvCxnSpPr>
          <p:nvPr/>
        </p:nvCxnSpPr>
        <p:spPr>
          <a:xfrm flipH="1">
            <a:off x="8767510" y="4444661"/>
            <a:ext cx="93832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84FBDE-2970-46C9-920F-7E81CA7AE4E9}"/>
              </a:ext>
            </a:extLst>
          </p:cNvPr>
          <p:cNvSpPr txBox="1"/>
          <p:nvPr/>
        </p:nvSpPr>
        <p:spPr>
          <a:xfrm>
            <a:off x="8767758" y="4049455"/>
            <a:ext cx="938077" cy="369332"/>
          </a:xfrm>
          <a:prstGeom prst="rect">
            <a:avLst/>
          </a:prstGeom>
          <a:noFill/>
        </p:spPr>
        <p:txBody>
          <a:bodyPr wrap="none" rtlCol="0">
            <a:spAutoFit/>
          </a:bodyPr>
          <a:lstStyle/>
          <a:p>
            <a:r>
              <a:rPr lang="en-US" i="1"/>
              <a:t>unparse</a:t>
            </a:r>
          </a:p>
        </p:txBody>
      </p:sp>
      <p:cxnSp>
        <p:nvCxnSpPr>
          <p:cNvPr id="16" name="Straight Arrow Connector 15">
            <a:extLst>
              <a:ext uri="{FF2B5EF4-FFF2-40B4-BE49-F238E27FC236}">
                <a16:creationId xmlns:a16="http://schemas.microsoft.com/office/drawing/2014/main" id="{CC0303DE-2940-439E-82F1-45C7D0EF60A6}"/>
              </a:ext>
            </a:extLst>
          </p:cNvPr>
          <p:cNvCxnSpPr>
            <a:stCxn id="11" idx="0"/>
          </p:cNvCxnSpPr>
          <p:nvPr/>
        </p:nvCxnSpPr>
        <p:spPr>
          <a:xfrm flipV="1">
            <a:off x="7992595" y="2994559"/>
            <a:ext cx="0" cy="1054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73197CD-6EC1-43EC-B606-7626E5A562BA}"/>
              </a:ext>
            </a:extLst>
          </p:cNvPr>
          <p:cNvSpPr/>
          <p:nvPr/>
        </p:nvSpPr>
        <p:spPr>
          <a:xfrm>
            <a:off x="5581294" y="2604280"/>
            <a:ext cx="4822602" cy="369332"/>
          </a:xfrm>
          <a:prstGeom prst="rect">
            <a:avLst/>
          </a:prstGeom>
          <a:ln>
            <a:solidFill>
              <a:schemeClr val="tx1"/>
            </a:solidFill>
          </a:ln>
        </p:spPr>
        <p:txBody>
          <a:bodyPr wrap="none">
            <a:spAutoFit/>
          </a:bodyPr>
          <a:lstStyle/>
          <a:p>
            <a:r>
              <a:rPr lang="en-US">
                <a:solidFill>
                  <a:srgbClr val="000000"/>
                </a:solidFill>
                <a:highlight>
                  <a:srgbClr val="FFFFFF"/>
                </a:highlight>
              </a:rPr>
              <a:t>1999,-,Venture Extended Edition,Very Large,5,000</a:t>
            </a:r>
          </a:p>
        </p:txBody>
      </p:sp>
    </p:spTree>
    <p:extLst>
      <p:ext uri="{BB962C8B-B14F-4D97-AF65-F5344CB8AC3E}">
        <p14:creationId xmlns:p14="http://schemas.microsoft.com/office/powerpoint/2010/main" val="248766091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98050-D7F9-4B06-AF07-D8E07DA50793}"/>
              </a:ext>
            </a:extLst>
          </p:cNvPr>
          <p:cNvSpPr>
            <a:spLocks noGrp="1"/>
          </p:cNvSpPr>
          <p:nvPr>
            <p:ph type="title"/>
          </p:nvPr>
        </p:nvSpPr>
        <p:spPr/>
        <p:txBody>
          <a:bodyPr/>
          <a:lstStyle/>
          <a:p>
            <a:r>
              <a:rPr lang="en-US"/>
              <a:t>Alternative approach: make is optional</a:t>
            </a:r>
          </a:p>
        </p:txBody>
      </p:sp>
      <p:sp>
        <p:nvSpPr>
          <p:cNvPr id="5" name="Rectangle 4">
            <a:extLst>
              <a:ext uri="{FF2B5EF4-FFF2-40B4-BE49-F238E27FC236}">
                <a16:creationId xmlns:a16="http://schemas.microsoft.com/office/drawing/2014/main" id="{04392B8E-1633-4373-9535-7E19A8891959}"/>
              </a:ext>
            </a:extLst>
          </p:cNvPr>
          <p:cNvSpPr/>
          <p:nvPr/>
        </p:nvSpPr>
        <p:spPr>
          <a:xfrm>
            <a:off x="1901126" y="1349147"/>
            <a:ext cx="7087891" cy="4832092"/>
          </a:xfrm>
          <a:prstGeom prst="rect">
            <a:avLst/>
          </a:prstGeom>
          <a:ln>
            <a:solidFill>
              <a:schemeClr val="bg1">
                <a:lumMod val="75000"/>
              </a:schemeClr>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"row"</a:t>
            </a:r>
            <a:r>
              <a:rPr lang="en-US" sz="1400">
                <a:solidFill>
                  <a:srgbClr val="F5844C"/>
                </a:solidFill>
                <a:highlight>
                  <a:srgbClr val="FFFFFF"/>
                </a:highlight>
              </a:rPr>
              <a:t> maxOccurs</a:t>
            </a:r>
            <a:r>
              <a:rPr lang="en-US" sz="1400">
                <a:solidFill>
                  <a:srgbClr val="FF8040"/>
                </a:solidFill>
                <a:highlight>
                  <a:srgbClr val="FFFFFF"/>
                </a:highlight>
              </a:rPr>
              <a:t>=</a:t>
            </a:r>
            <a:r>
              <a:rPr lang="en-US" sz="1400">
                <a:solidFill>
                  <a:srgbClr val="993300"/>
                </a:solidFill>
                <a:highlight>
                  <a:srgbClr val="FFFFFF"/>
                </a:highlight>
              </a:rPr>
              <a:t>"unbounded"</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dfdl:separatorPosition</a:t>
            </a:r>
            <a:r>
              <a:rPr lang="en-US" sz="1400">
                <a:solidFill>
                  <a:srgbClr val="FF8040"/>
                </a:solidFill>
                <a:highlight>
                  <a:srgbClr val="FFFFFF"/>
                </a:highlight>
              </a:rPr>
              <a:t>=</a:t>
            </a:r>
            <a:r>
              <a:rPr lang="en-US" sz="1400">
                <a:solidFill>
                  <a:srgbClr val="993300"/>
                </a:solidFill>
                <a:highlight>
                  <a:srgbClr val="FFFFFF"/>
                </a:highlight>
              </a:rPr>
              <a:t>"infix"</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"year"</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dfdl:initiator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"make“ </a:t>
            </a:r>
            <a:r>
              <a:rPr lang="en-US" sz="1400">
                <a:solidFill>
                  <a:srgbClr val="F5844C"/>
                </a:solidFill>
                <a:highlight>
                  <a:srgbClr val="FFFFFF"/>
                </a:highlight>
              </a:rPr>
              <a:t>type</a:t>
            </a:r>
            <a:r>
              <a:rPr lang="en-US" sz="1400">
                <a:solidFill>
                  <a:srgbClr val="FF8040"/>
                </a:solidFill>
                <a:highlight>
                  <a:srgbClr val="FFFFFF"/>
                </a:highlight>
              </a:rPr>
              <a:t>=</a:t>
            </a:r>
            <a:r>
              <a:rPr lang="en-US" sz="1400">
                <a:solidFill>
                  <a:srgbClr val="993300"/>
                </a:solidFill>
                <a:highlight>
                  <a:srgbClr val="FFFFFF"/>
                </a:highlight>
              </a:rPr>
              <a:t>"makeType“ </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"model"</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"description"</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dfdl:escapeSchemeRef</a:t>
            </a:r>
            <a:r>
              <a:rPr lang="en-US" sz="1400">
                <a:solidFill>
                  <a:srgbClr val="FF8040"/>
                </a:solidFill>
                <a:highlight>
                  <a:srgbClr val="FFFFFF"/>
                </a:highlight>
              </a:rPr>
              <a:t>=</a:t>
            </a:r>
            <a:r>
              <a:rPr lang="en-US" sz="1400">
                <a:solidFill>
                  <a:srgbClr val="993300"/>
                </a:solidFill>
                <a:highlight>
                  <a:srgbClr val="FFFFFF"/>
                </a:highlight>
              </a:rPr>
              <a:t>"Quotes"</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"price"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"xs:decimal"</a:t>
            </a:r>
            <a:r>
              <a:rPr lang="en-US" sz="1400">
                <a:solidFill>
                  <a:srgbClr val="F5844C"/>
                </a:solidFill>
                <a:highlight>
                  <a:srgbClr val="FFFFFF"/>
                </a:highlight>
              </a:rPr>
              <a:t> dfdl:textStandardDecimalSeparator</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&lt;xs:simpleType</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"makeType"</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&lt;xs:restriction</a:t>
            </a:r>
            <a:r>
              <a:rPr lang="en-US" sz="1400">
                <a:solidFill>
                  <a:srgbClr val="F5844C"/>
                </a:solidFill>
                <a:highlight>
                  <a:srgbClr val="FFFFFF"/>
                </a:highlight>
              </a:rPr>
              <a:t> base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&lt;xs:enumeration</a:t>
            </a:r>
            <a:r>
              <a:rPr lang="en-US" sz="1400">
                <a:solidFill>
                  <a:srgbClr val="F5844C"/>
                </a:solidFill>
                <a:highlight>
                  <a:srgbClr val="FFFFFF"/>
                </a:highlight>
              </a:rPr>
              <a:t> value</a:t>
            </a:r>
            <a:r>
              <a:rPr lang="en-US" sz="1400">
                <a:solidFill>
                  <a:srgbClr val="FF8040"/>
                </a:solidFill>
                <a:highlight>
                  <a:srgbClr val="FFFFFF"/>
                </a:highlight>
              </a:rPr>
              <a:t>=</a:t>
            </a:r>
            <a:r>
              <a:rPr lang="en-US" sz="1400">
                <a:solidFill>
                  <a:srgbClr val="993300"/>
                </a:solidFill>
                <a:highlight>
                  <a:srgbClr val="FFFFFF"/>
                </a:highlight>
              </a:rPr>
              <a:t>"Ford"</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&lt;xs:enumeration</a:t>
            </a:r>
            <a:r>
              <a:rPr lang="en-US" sz="1400">
                <a:solidFill>
                  <a:srgbClr val="F5844C"/>
                </a:solidFill>
                <a:highlight>
                  <a:srgbClr val="FFFFFF"/>
                </a:highlight>
              </a:rPr>
              <a:t> value</a:t>
            </a:r>
            <a:r>
              <a:rPr lang="en-US" sz="1400">
                <a:solidFill>
                  <a:srgbClr val="FF8040"/>
                </a:solidFill>
                <a:highlight>
                  <a:srgbClr val="FFFFFF"/>
                </a:highlight>
              </a:rPr>
              <a:t>=</a:t>
            </a:r>
            <a:r>
              <a:rPr lang="en-US" sz="1400">
                <a:solidFill>
                  <a:srgbClr val="993300"/>
                </a:solidFill>
                <a:highlight>
                  <a:srgbClr val="FFFFFF"/>
                </a:highlight>
              </a:rPr>
              <a:t>"Chevy"</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&lt;xs:enumeration</a:t>
            </a:r>
            <a:r>
              <a:rPr lang="en-US" sz="1400">
                <a:solidFill>
                  <a:srgbClr val="F5844C"/>
                </a:solidFill>
                <a:highlight>
                  <a:srgbClr val="FFFFFF"/>
                </a:highlight>
              </a:rPr>
              <a:t> value</a:t>
            </a:r>
            <a:r>
              <a:rPr lang="en-US" sz="1400">
                <a:solidFill>
                  <a:srgbClr val="FF8040"/>
                </a:solidFill>
                <a:highlight>
                  <a:srgbClr val="FFFFFF"/>
                </a:highlight>
              </a:rPr>
              <a:t>=</a:t>
            </a:r>
            <a:r>
              <a:rPr lang="en-US" sz="1400">
                <a:solidFill>
                  <a:srgbClr val="993300"/>
                </a:solidFill>
                <a:highlight>
                  <a:srgbClr val="FFFFFF"/>
                </a:highlight>
              </a:rPr>
              <a:t>"Jeep"</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&lt;/xs:restriction&gt;</a:t>
            </a:r>
            <a:endParaRPr lang="en-US" sz="1400">
              <a:solidFill>
                <a:srgbClr val="000000"/>
              </a:solidFill>
              <a:highlight>
                <a:srgbClr val="FFFFFF"/>
              </a:highlight>
            </a:endParaRPr>
          </a:p>
          <a:p>
            <a:r>
              <a:rPr lang="en-US" sz="1400">
                <a:solidFill>
                  <a:srgbClr val="003296"/>
                </a:solidFill>
                <a:highlight>
                  <a:srgbClr val="FFFFFF"/>
                </a:highlight>
              </a:rPr>
              <a:t>&lt;/xs:simpleType&gt;</a:t>
            </a:r>
            <a:endParaRPr lang="en-US" sz="1400">
              <a:solidFill>
                <a:srgbClr val="000000"/>
              </a:solidFill>
              <a:highlight>
                <a:srgbClr val="FFFFFF"/>
              </a:highlight>
            </a:endParaRPr>
          </a:p>
        </p:txBody>
      </p:sp>
      <p:sp>
        <p:nvSpPr>
          <p:cNvPr id="6" name="Rectangle 5">
            <a:extLst>
              <a:ext uri="{FF2B5EF4-FFF2-40B4-BE49-F238E27FC236}">
                <a16:creationId xmlns:a16="http://schemas.microsoft.com/office/drawing/2014/main" id="{8EC2BC9E-2617-43A8-94A5-0714B630FD4E}"/>
              </a:ext>
            </a:extLst>
          </p:cNvPr>
          <p:cNvSpPr/>
          <p:nvPr/>
        </p:nvSpPr>
        <p:spPr>
          <a:xfrm>
            <a:off x="2371241" y="2266950"/>
            <a:ext cx="3843579" cy="8327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8359DAF1-AB4D-454E-BD02-266B1F134F9B}"/>
              </a:ext>
            </a:extLst>
          </p:cNvPr>
          <p:cNvSpPr/>
          <p:nvPr/>
        </p:nvSpPr>
        <p:spPr>
          <a:xfrm>
            <a:off x="9190495" y="1554522"/>
            <a:ext cx="2864152" cy="1797803"/>
          </a:xfrm>
          <a:prstGeom prst="wedgeRectCallout">
            <a:avLst>
              <a:gd name="adj1" fmla="val -153406"/>
              <a:gd name="adj2"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If the value after year is a dash, then no &lt;make&gt; element</a:t>
            </a:r>
          </a:p>
        </p:txBody>
      </p:sp>
      <p:sp>
        <p:nvSpPr>
          <p:cNvPr id="8" name="TextBox 7">
            <a:extLst>
              <a:ext uri="{FF2B5EF4-FFF2-40B4-BE49-F238E27FC236}">
                <a16:creationId xmlns:a16="http://schemas.microsoft.com/office/drawing/2014/main" id="{434BED2B-C410-4D5C-8622-06A385831DD2}"/>
              </a:ext>
            </a:extLst>
          </p:cNvPr>
          <p:cNvSpPr txBox="1"/>
          <p:nvPr/>
        </p:nvSpPr>
        <p:spPr>
          <a:xfrm>
            <a:off x="10290874" y="2222592"/>
            <a:ext cx="45719" cy="461665"/>
          </a:xfrm>
          <a:prstGeom prst="rect">
            <a:avLst/>
          </a:prstGeom>
          <a:noFill/>
        </p:spPr>
        <p:txBody>
          <a:bodyPr wrap="square" rtlCol="0">
            <a:spAutoFit/>
          </a:bodyPr>
          <a:lstStyle/>
          <a:p>
            <a:endParaRPr lang="en-US" sz="2400"/>
          </a:p>
        </p:txBody>
      </p:sp>
      <p:sp>
        <p:nvSpPr>
          <p:cNvPr id="9" name="TextBox 8">
            <a:extLst>
              <a:ext uri="{FF2B5EF4-FFF2-40B4-BE49-F238E27FC236}">
                <a16:creationId xmlns:a16="http://schemas.microsoft.com/office/drawing/2014/main" id="{12132D93-5DE3-4A1A-837F-F4EBC0BB75D0}"/>
              </a:ext>
            </a:extLst>
          </p:cNvPr>
          <p:cNvSpPr txBox="1"/>
          <p:nvPr/>
        </p:nvSpPr>
        <p:spPr>
          <a:xfrm>
            <a:off x="1837275" y="6307574"/>
            <a:ext cx="4377545" cy="369332"/>
          </a:xfrm>
          <a:prstGeom prst="rect">
            <a:avLst/>
          </a:prstGeom>
          <a:solidFill>
            <a:schemeClr val="bg1"/>
          </a:solidFill>
        </p:spPr>
        <p:txBody>
          <a:bodyPr wrap="none" rtlCol="0">
            <a:spAutoFit/>
          </a:bodyPr>
          <a:lstStyle/>
          <a:p>
            <a:r>
              <a:rPr lang="en-US"/>
              <a:t>See examples/nilValue/csv-version2.dfdl.xsd</a:t>
            </a:r>
          </a:p>
        </p:txBody>
      </p:sp>
    </p:spTree>
    <p:extLst>
      <p:ext uri="{BB962C8B-B14F-4D97-AF65-F5344CB8AC3E}">
        <p14:creationId xmlns:p14="http://schemas.microsoft.com/office/powerpoint/2010/main" val="376466832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B93823-96D8-4552-9A17-1FA46E7451F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385E3801-C1FF-44A7-B7DF-ADE497FA8070}"/>
              </a:ext>
            </a:extLst>
          </p:cNvPr>
          <p:cNvSpPr/>
          <p:nvPr/>
        </p:nvSpPr>
        <p:spPr>
          <a:xfrm>
            <a:off x="1368338" y="560045"/>
            <a:ext cx="4822602" cy="369332"/>
          </a:xfrm>
          <a:prstGeom prst="rect">
            <a:avLst/>
          </a:prstGeom>
          <a:ln>
            <a:solidFill>
              <a:schemeClr val="tx1"/>
            </a:solidFill>
          </a:ln>
        </p:spPr>
        <p:txBody>
          <a:bodyPr wrap="none">
            <a:spAutoFit/>
          </a:bodyPr>
          <a:lstStyle/>
          <a:p>
            <a:r>
              <a:rPr lang="en-US">
                <a:solidFill>
                  <a:srgbClr val="000000"/>
                </a:solidFill>
                <a:highlight>
                  <a:srgbClr val="FFFFFF"/>
                </a:highlight>
              </a:rPr>
              <a:t>1999,-,Venture Extended Edition,Very Large,5,000</a:t>
            </a:r>
          </a:p>
        </p:txBody>
      </p:sp>
      <p:cxnSp>
        <p:nvCxnSpPr>
          <p:cNvPr id="4" name="Straight Arrow Connector 3">
            <a:extLst>
              <a:ext uri="{FF2B5EF4-FFF2-40B4-BE49-F238E27FC236}">
                <a16:creationId xmlns:a16="http://schemas.microsoft.com/office/drawing/2014/main" id="{8521BBE1-AAF0-4227-88A9-2E08C298CDE4}"/>
              </a:ext>
            </a:extLst>
          </p:cNvPr>
          <p:cNvCxnSpPr>
            <a:stCxn id="3" idx="2"/>
          </p:cNvCxnSpPr>
          <p:nvPr/>
        </p:nvCxnSpPr>
        <p:spPr>
          <a:xfrm>
            <a:off x="3779639" y="929377"/>
            <a:ext cx="0" cy="849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0B7264-D895-405E-92CA-D34B21930CA3}"/>
              </a:ext>
            </a:extLst>
          </p:cNvPr>
          <p:cNvSpPr/>
          <p:nvPr/>
        </p:nvSpPr>
        <p:spPr>
          <a:xfrm>
            <a:off x="3051219" y="1779223"/>
            <a:ext cx="1549830" cy="79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6" name="Rectangle: Folded Corner 5">
            <a:extLst>
              <a:ext uri="{FF2B5EF4-FFF2-40B4-BE49-F238E27FC236}">
                <a16:creationId xmlns:a16="http://schemas.microsoft.com/office/drawing/2014/main" id="{0F3945E3-C285-4624-BEC9-336CD379C9CE}"/>
              </a:ext>
            </a:extLst>
          </p:cNvPr>
          <p:cNvSpPr/>
          <p:nvPr/>
        </p:nvSpPr>
        <p:spPr>
          <a:xfrm>
            <a:off x="345450" y="1791639"/>
            <a:ext cx="1022888" cy="75025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7" name="Straight Arrow Connector 6">
            <a:extLst>
              <a:ext uri="{FF2B5EF4-FFF2-40B4-BE49-F238E27FC236}">
                <a16:creationId xmlns:a16="http://schemas.microsoft.com/office/drawing/2014/main" id="{6E9C8327-FFD4-4248-818E-E1A8AE556496}"/>
              </a:ext>
            </a:extLst>
          </p:cNvPr>
          <p:cNvCxnSpPr>
            <a:stCxn id="6" idx="3"/>
            <a:endCxn id="5" idx="1"/>
          </p:cNvCxnSpPr>
          <p:nvPr/>
        </p:nvCxnSpPr>
        <p:spPr>
          <a:xfrm>
            <a:off x="1368338" y="2166766"/>
            <a:ext cx="1682881" cy="7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C4F7900-94E0-41B5-94B5-C8D1BD4E24B8}"/>
              </a:ext>
            </a:extLst>
          </p:cNvPr>
          <p:cNvCxnSpPr>
            <a:cxnSpLocks/>
            <a:endCxn id="9" idx="0"/>
          </p:cNvCxnSpPr>
          <p:nvPr/>
        </p:nvCxnSpPr>
        <p:spPr>
          <a:xfrm>
            <a:off x="3766724" y="2569636"/>
            <a:ext cx="0" cy="984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A2DD29-FF8D-4148-B38C-8AE5CB2A1CD7}"/>
              </a:ext>
            </a:extLst>
          </p:cNvPr>
          <p:cNvSpPr/>
          <p:nvPr/>
        </p:nvSpPr>
        <p:spPr>
          <a:xfrm>
            <a:off x="1450362" y="3553836"/>
            <a:ext cx="4632723" cy="1754326"/>
          </a:xfrm>
          <a:prstGeom prst="rect">
            <a:avLst/>
          </a:prstGeom>
          <a:ln>
            <a:solidFill>
              <a:schemeClr val="tx1"/>
            </a:solidFill>
          </a:ln>
        </p:spPr>
        <p:txBody>
          <a:bodyPr wrap="square">
            <a:spAutoFit/>
          </a:bodyPr>
          <a:lstStyle/>
          <a:p>
            <a:r>
              <a:rPr lang="en-US">
                <a:solidFill>
                  <a:srgbClr val="000096"/>
                </a:solidFill>
                <a:highlight>
                  <a:srgbClr val="FFFFFF"/>
                </a:highlight>
              </a:rPr>
              <a:t>&lt;row&gt;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&lt;year&gt;</a:t>
            </a:r>
            <a:r>
              <a:rPr lang="en-US">
                <a:solidFill>
                  <a:srgbClr val="000000"/>
                </a:solidFill>
                <a:highlight>
                  <a:srgbClr val="FFFFFF"/>
                </a:highlight>
              </a:rPr>
              <a:t>1999</a:t>
            </a:r>
            <a:r>
              <a:rPr lang="en-US">
                <a:solidFill>
                  <a:srgbClr val="000096"/>
                </a:solidFill>
                <a:highlight>
                  <a:srgbClr val="FFFFFF"/>
                </a:highlight>
              </a:rPr>
              <a:t>&lt;/year&gt;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&lt;model&gt;</a:t>
            </a:r>
            <a:r>
              <a:rPr lang="en-US">
                <a:solidFill>
                  <a:srgbClr val="000000"/>
                </a:solidFill>
                <a:highlight>
                  <a:srgbClr val="FFFFFF"/>
                </a:highlight>
              </a:rPr>
              <a:t>Venture Extended Edition</a:t>
            </a:r>
            <a:r>
              <a:rPr lang="en-US">
                <a:solidFill>
                  <a:srgbClr val="000096"/>
                </a:solidFill>
                <a:highlight>
                  <a:srgbClr val="FFFFFF"/>
                </a:highlight>
              </a:rPr>
              <a:t>&lt;/model&gt;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&lt;description&gt;</a:t>
            </a:r>
            <a:r>
              <a:rPr lang="en-US">
                <a:solidFill>
                  <a:srgbClr val="000000"/>
                </a:solidFill>
                <a:highlight>
                  <a:srgbClr val="FFFFFF"/>
                </a:highlight>
              </a:rPr>
              <a:t>Very Large</a:t>
            </a:r>
            <a:r>
              <a:rPr lang="en-US">
                <a:solidFill>
                  <a:srgbClr val="000096"/>
                </a:solidFill>
                <a:highlight>
                  <a:srgbClr val="FFFFFF"/>
                </a:highlight>
              </a:rPr>
              <a:t>&lt;/description&gt;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&lt;price&gt;</a:t>
            </a:r>
            <a:r>
              <a:rPr lang="en-US">
                <a:solidFill>
                  <a:srgbClr val="000000"/>
                </a:solidFill>
                <a:highlight>
                  <a:srgbClr val="FFFFFF"/>
                </a:highlight>
              </a:rPr>
              <a:t>5000</a:t>
            </a:r>
            <a:r>
              <a:rPr lang="en-US">
                <a:solidFill>
                  <a:srgbClr val="000096"/>
                </a:solidFill>
                <a:highlight>
                  <a:srgbClr val="FFFFFF"/>
                </a:highlight>
              </a:rPr>
              <a:t>&lt;/price&gt;</a:t>
            </a:r>
            <a:br>
              <a:rPr lang="en-US">
                <a:solidFill>
                  <a:srgbClr val="000000"/>
                </a:solidFill>
                <a:highlight>
                  <a:srgbClr val="FFFFFF"/>
                </a:highlight>
              </a:rPr>
            </a:br>
            <a:r>
              <a:rPr lang="en-US">
                <a:solidFill>
                  <a:srgbClr val="000096"/>
                </a:solidFill>
                <a:highlight>
                  <a:srgbClr val="FFFFFF"/>
                </a:highlight>
              </a:rPr>
              <a:t>&lt;/row&gt;</a:t>
            </a:r>
          </a:p>
        </p:txBody>
      </p:sp>
      <p:sp>
        <p:nvSpPr>
          <p:cNvPr id="10" name="TextBox 9">
            <a:extLst>
              <a:ext uri="{FF2B5EF4-FFF2-40B4-BE49-F238E27FC236}">
                <a16:creationId xmlns:a16="http://schemas.microsoft.com/office/drawing/2014/main" id="{C732D2AE-F68B-415D-8BA4-F4432938B1B1}"/>
              </a:ext>
            </a:extLst>
          </p:cNvPr>
          <p:cNvSpPr txBox="1"/>
          <p:nvPr/>
        </p:nvSpPr>
        <p:spPr>
          <a:xfrm>
            <a:off x="1766387" y="1836355"/>
            <a:ext cx="753732" cy="369332"/>
          </a:xfrm>
          <a:prstGeom prst="rect">
            <a:avLst/>
          </a:prstGeom>
          <a:noFill/>
        </p:spPr>
        <p:txBody>
          <a:bodyPr wrap="none" rtlCol="0">
            <a:spAutoFit/>
          </a:bodyPr>
          <a:lstStyle/>
          <a:p>
            <a:r>
              <a:rPr lang="en-US" i="1"/>
              <a:t> parse</a:t>
            </a:r>
          </a:p>
        </p:txBody>
      </p:sp>
      <p:sp>
        <p:nvSpPr>
          <p:cNvPr id="11" name="Rectangle 10">
            <a:extLst>
              <a:ext uri="{FF2B5EF4-FFF2-40B4-BE49-F238E27FC236}">
                <a16:creationId xmlns:a16="http://schemas.microsoft.com/office/drawing/2014/main" id="{EC541FC3-C348-460A-8DD6-A7FA96109B85}"/>
              </a:ext>
            </a:extLst>
          </p:cNvPr>
          <p:cNvSpPr/>
          <p:nvPr/>
        </p:nvSpPr>
        <p:spPr>
          <a:xfrm>
            <a:off x="7217680" y="4049455"/>
            <a:ext cx="1549830" cy="79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12" name="Straight Arrow Connector 11">
            <a:extLst>
              <a:ext uri="{FF2B5EF4-FFF2-40B4-BE49-F238E27FC236}">
                <a16:creationId xmlns:a16="http://schemas.microsoft.com/office/drawing/2014/main" id="{AA386CEC-C7A2-4FB7-96F8-A99606B065C1}"/>
              </a:ext>
            </a:extLst>
          </p:cNvPr>
          <p:cNvCxnSpPr>
            <a:stCxn id="9" idx="3"/>
            <a:endCxn id="11" idx="1"/>
          </p:cNvCxnSpPr>
          <p:nvPr/>
        </p:nvCxnSpPr>
        <p:spPr>
          <a:xfrm>
            <a:off x="6083085" y="4430999"/>
            <a:ext cx="11345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Folded Corner 12">
            <a:extLst>
              <a:ext uri="{FF2B5EF4-FFF2-40B4-BE49-F238E27FC236}">
                <a16:creationId xmlns:a16="http://schemas.microsoft.com/office/drawing/2014/main" id="{CA7C695D-9798-44D6-AA05-95F21996AF20}"/>
              </a:ext>
            </a:extLst>
          </p:cNvPr>
          <p:cNvSpPr/>
          <p:nvPr/>
        </p:nvSpPr>
        <p:spPr>
          <a:xfrm>
            <a:off x="9705835" y="4069534"/>
            <a:ext cx="1022888" cy="75025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4" name="Straight Arrow Connector 13">
            <a:extLst>
              <a:ext uri="{FF2B5EF4-FFF2-40B4-BE49-F238E27FC236}">
                <a16:creationId xmlns:a16="http://schemas.microsoft.com/office/drawing/2014/main" id="{20125EA9-9356-43C5-847A-438CB4606F8B}"/>
              </a:ext>
            </a:extLst>
          </p:cNvPr>
          <p:cNvCxnSpPr>
            <a:stCxn id="13" idx="1"/>
            <a:endCxn id="11" idx="3"/>
          </p:cNvCxnSpPr>
          <p:nvPr/>
        </p:nvCxnSpPr>
        <p:spPr>
          <a:xfrm flipH="1">
            <a:off x="8767510" y="4444661"/>
            <a:ext cx="93832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84FBDE-2970-46C9-920F-7E81CA7AE4E9}"/>
              </a:ext>
            </a:extLst>
          </p:cNvPr>
          <p:cNvSpPr txBox="1"/>
          <p:nvPr/>
        </p:nvSpPr>
        <p:spPr>
          <a:xfrm>
            <a:off x="8767758" y="4049455"/>
            <a:ext cx="938077" cy="369332"/>
          </a:xfrm>
          <a:prstGeom prst="rect">
            <a:avLst/>
          </a:prstGeom>
          <a:noFill/>
        </p:spPr>
        <p:txBody>
          <a:bodyPr wrap="none" rtlCol="0">
            <a:spAutoFit/>
          </a:bodyPr>
          <a:lstStyle/>
          <a:p>
            <a:r>
              <a:rPr lang="en-US" i="1"/>
              <a:t>unparse</a:t>
            </a:r>
          </a:p>
        </p:txBody>
      </p:sp>
      <p:cxnSp>
        <p:nvCxnSpPr>
          <p:cNvPr id="16" name="Straight Arrow Connector 15">
            <a:extLst>
              <a:ext uri="{FF2B5EF4-FFF2-40B4-BE49-F238E27FC236}">
                <a16:creationId xmlns:a16="http://schemas.microsoft.com/office/drawing/2014/main" id="{CC0303DE-2940-439E-82F1-45C7D0EF60A6}"/>
              </a:ext>
            </a:extLst>
          </p:cNvPr>
          <p:cNvCxnSpPr>
            <a:stCxn id="11" idx="0"/>
          </p:cNvCxnSpPr>
          <p:nvPr/>
        </p:nvCxnSpPr>
        <p:spPr>
          <a:xfrm flipV="1">
            <a:off x="7992595" y="2994559"/>
            <a:ext cx="0" cy="1054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73197CD-6EC1-43EC-B606-7626E5A562BA}"/>
              </a:ext>
            </a:extLst>
          </p:cNvPr>
          <p:cNvSpPr/>
          <p:nvPr/>
        </p:nvSpPr>
        <p:spPr>
          <a:xfrm>
            <a:off x="5581294" y="2604280"/>
            <a:ext cx="4822602" cy="369332"/>
          </a:xfrm>
          <a:prstGeom prst="rect">
            <a:avLst/>
          </a:prstGeom>
          <a:ln>
            <a:solidFill>
              <a:schemeClr val="tx1"/>
            </a:solidFill>
          </a:ln>
        </p:spPr>
        <p:txBody>
          <a:bodyPr wrap="none">
            <a:spAutoFit/>
          </a:bodyPr>
          <a:lstStyle/>
          <a:p>
            <a:r>
              <a:rPr lang="en-US">
                <a:solidFill>
                  <a:srgbClr val="000000"/>
                </a:solidFill>
                <a:highlight>
                  <a:srgbClr val="FFFFFF"/>
                </a:highlight>
              </a:rPr>
              <a:t>1999,-,Venture Extended Edition,Very Large,5,000</a:t>
            </a:r>
          </a:p>
        </p:txBody>
      </p:sp>
      <p:sp>
        <p:nvSpPr>
          <p:cNvPr id="20" name="TextBox 19">
            <a:extLst>
              <a:ext uri="{FF2B5EF4-FFF2-40B4-BE49-F238E27FC236}">
                <a16:creationId xmlns:a16="http://schemas.microsoft.com/office/drawing/2014/main" id="{CB388C2D-0030-493F-8B37-4B65E42510F5}"/>
              </a:ext>
            </a:extLst>
          </p:cNvPr>
          <p:cNvSpPr txBox="1"/>
          <p:nvPr/>
        </p:nvSpPr>
        <p:spPr>
          <a:xfrm>
            <a:off x="1766387" y="5501898"/>
            <a:ext cx="4060976" cy="369332"/>
          </a:xfrm>
          <a:prstGeom prst="rect">
            <a:avLst/>
          </a:prstGeom>
          <a:solidFill>
            <a:srgbClr val="FFFF00"/>
          </a:solidFill>
        </p:spPr>
        <p:txBody>
          <a:bodyPr wrap="square" rtlCol="0">
            <a:spAutoFit/>
          </a:bodyPr>
          <a:lstStyle/>
          <a:p>
            <a:r>
              <a:rPr lang="en-US"/>
              <a:t>Notice that there is no &lt;make&gt; element</a:t>
            </a:r>
          </a:p>
        </p:txBody>
      </p:sp>
    </p:spTree>
    <p:extLst>
      <p:ext uri="{BB962C8B-B14F-4D97-AF65-F5344CB8AC3E}">
        <p14:creationId xmlns:p14="http://schemas.microsoft.com/office/powerpoint/2010/main" val="36594980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D6744-C425-4A12-84D8-7FC7F1CD44C6}"/>
              </a:ext>
            </a:extLst>
          </p:cNvPr>
          <p:cNvSpPr>
            <a:spLocks noGrp="1"/>
          </p:cNvSpPr>
          <p:nvPr>
            <p:ph type="ctrTitle" sz="quarter"/>
          </p:nvPr>
        </p:nvSpPr>
        <p:spPr/>
        <p:txBody>
          <a:bodyPr/>
          <a:lstStyle/>
          <a:p>
            <a:r>
              <a:rPr lang="en-US"/>
              <a:t>Description of the CSV data format as</a:t>
            </a:r>
            <a:br>
              <a:rPr lang="en-US"/>
            </a:br>
            <a:r>
              <a:rPr lang="en-US"/>
              <a:t>specified in RFC 4180</a:t>
            </a:r>
            <a:br>
              <a:rPr lang="en-US"/>
            </a:br>
            <a:r>
              <a:rPr lang="en-US" sz="2000"/>
              <a:t>(https://tools.ietf.org/html/rfc4180)</a:t>
            </a:r>
          </a:p>
        </p:txBody>
      </p:sp>
      <p:sp>
        <p:nvSpPr>
          <p:cNvPr id="2" name="Footer Placeholder 1">
            <a:extLst>
              <a:ext uri="{FF2B5EF4-FFF2-40B4-BE49-F238E27FC236}">
                <a16:creationId xmlns:a16="http://schemas.microsoft.com/office/drawing/2014/main" id="{94610C78-DD82-47C6-A6F7-ADCB178F2481}"/>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3661862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F38989-490B-493F-9316-57901E92F23C}"/>
              </a:ext>
            </a:extLst>
          </p:cNvPr>
          <p:cNvSpPr>
            <a:spLocks noGrp="1"/>
          </p:cNvSpPr>
          <p:nvPr>
            <p:ph type="title"/>
          </p:nvPr>
        </p:nvSpPr>
        <p:spPr/>
        <p:txBody>
          <a:bodyPr/>
          <a:lstStyle/>
          <a:p>
            <a:r>
              <a:rPr lang="en-US"/>
              <a:t>Here’s what the RFC says</a:t>
            </a:r>
          </a:p>
        </p:txBody>
      </p:sp>
      <p:sp>
        <p:nvSpPr>
          <p:cNvPr id="4" name="Content Placeholder 3">
            <a:extLst>
              <a:ext uri="{FF2B5EF4-FFF2-40B4-BE49-F238E27FC236}">
                <a16:creationId xmlns:a16="http://schemas.microsoft.com/office/drawing/2014/main" id="{84550E25-376B-4633-9D02-8800863C4DA2}"/>
              </a:ext>
            </a:extLst>
          </p:cNvPr>
          <p:cNvSpPr>
            <a:spLocks noGrp="1"/>
          </p:cNvSpPr>
          <p:nvPr>
            <p:ph idx="1"/>
          </p:nvPr>
        </p:nvSpPr>
        <p:spPr/>
        <p:txBody>
          <a:bodyPr/>
          <a:lstStyle/>
          <a:p>
            <a:pPr>
              <a:lnSpc>
                <a:spcPts val="3000"/>
              </a:lnSpc>
              <a:spcAft>
                <a:spcPts val="1200"/>
              </a:spcAft>
            </a:pPr>
            <a:r>
              <a:rPr lang="en-US"/>
              <a:t>CSV files consist of </a:t>
            </a:r>
            <a:r>
              <a:rPr lang="en-US" u="sng"/>
              <a:t>records</a:t>
            </a:r>
            <a:r>
              <a:rPr lang="en-US"/>
              <a:t> separated by newlines. Each record consists of a sequence of </a:t>
            </a:r>
            <a:r>
              <a:rPr lang="en-US" u="sng"/>
              <a:t>fields</a:t>
            </a:r>
            <a:r>
              <a:rPr lang="en-US"/>
              <a:t> separated by commas.</a:t>
            </a:r>
          </a:p>
          <a:p>
            <a:pPr>
              <a:lnSpc>
                <a:spcPts val="3000"/>
              </a:lnSpc>
              <a:spcAft>
                <a:spcPts val="1200"/>
              </a:spcAft>
            </a:pPr>
            <a:r>
              <a:rPr lang="en-US"/>
              <a:t>A CSV </a:t>
            </a:r>
            <a:r>
              <a:rPr lang="en-US" dirty="0"/>
              <a:t>file may or may not have a </a:t>
            </a:r>
            <a:r>
              <a:rPr lang="en-US" u="sng" dirty="0"/>
              <a:t>header </a:t>
            </a:r>
            <a:r>
              <a:rPr lang="en-US" u="sng"/>
              <a:t>record</a:t>
            </a:r>
            <a:r>
              <a:rPr lang="en-US"/>
              <a:t>.</a:t>
            </a:r>
          </a:p>
          <a:p>
            <a:pPr>
              <a:lnSpc>
                <a:spcPts val="3000"/>
              </a:lnSpc>
              <a:spcAft>
                <a:spcPts val="1200"/>
              </a:spcAft>
            </a:pPr>
            <a:r>
              <a:rPr lang="en-US"/>
              <a:t>The </a:t>
            </a:r>
            <a:r>
              <a:rPr lang="en-US" dirty="0"/>
              <a:t>last record may or may not have a </a:t>
            </a:r>
            <a:r>
              <a:rPr lang="en-US"/>
              <a:t>new line.</a:t>
            </a:r>
          </a:p>
        </p:txBody>
      </p:sp>
    </p:spTree>
    <p:extLst>
      <p:ext uri="{BB962C8B-B14F-4D97-AF65-F5344CB8AC3E}">
        <p14:creationId xmlns:p14="http://schemas.microsoft.com/office/powerpoint/2010/main" val="388395641"/>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44F2AE-9D85-4059-9E7C-2D4D4345A11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123D180-29E2-4253-8B69-68F3E3298C32}"/>
              </a:ext>
            </a:extLst>
          </p:cNvPr>
          <p:cNvPicPr>
            <a:picLocks noChangeAspect="1"/>
          </p:cNvPicPr>
          <p:nvPr/>
        </p:nvPicPr>
        <p:blipFill rotWithShape="1">
          <a:blip r:embed="rId2"/>
          <a:srcRect l="2121" t="14527" r="36060" b="69441"/>
          <a:stretch/>
        </p:blipFill>
        <p:spPr>
          <a:xfrm>
            <a:off x="1870519" y="526942"/>
            <a:ext cx="7536952" cy="1038387"/>
          </a:xfrm>
          <a:prstGeom prst="rect">
            <a:avLst/>
          </a:prstGeom>
          <a:ln>
            <a:solidFill>
              <a:schemeClr val="tx1"/>
            </a:solidFill>
          </a:ln>
        </p:spPr>
      </p:pic>
      <p:sp>
        <p:nvSpPr>
          <p:cNvPr id="6" name="Rectangle 5">
            <a:extLst>
              <a:ext uri="{FF2B5EF4-FFF2-40B4-BE49-F238E27FC236}">
                <a16:creationId xmlns:a16="http://schemas.microsoft.com/office/drawing/2014/main" id="{47D81B31-5B40-4F67-9693-1F4F8887ACD7}"/>
              </a:ext>
            </a:extLst>
          </p:cNvPr>
          <p:cNvSpPr/>
          <p:nvPr/>
        </p:nvSpPr>
        <p:spPr>
          <a:xfrm>
            <a:off x="4856330" y="2362077"/>
            <a:ext cx="1565329" cy="61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Daffodil</a:t>
            </a:r>
          </a:p>
        </p:txBody>
      </p:sp>
      <p:cxnSp>
        <p:nvCxnSpPr>
          <p:cNvPr id="8" name="Straight Arrow Connector 7">
            <a:extLst>
              <a:ext uri="{FF2B5EF4-FFF2-40B4-BE49-F238E27FC236}">
                <a16:creationId xmlns:a16="http://schemas.microsoft.com/office/drawing/2014/main" id="{7342C9FE-39B5-46BA-8F90-D86D4A4B31D9}"/>
              </a:ext>
            </a:extLst>
          </p:cNvPr>
          <p:cNvCxnSpPr>
            <a:stCxn id="5" idx="2"/>
            <a:endCxn id="6" idx="0"/>
          </p:cNvCxnSpPr>
          <p:nvPr/>
        </p:nvCxnSpPr>
        <p:spPr>
          <a:xfrm>
            <a:off x="5638995" y="1565329"/>
            <a:ext cx="0" cy="796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5122C8-5E09-4EAF-B4A1-4D59E219760B}"/>
              </a:ext>
            </a:extLst>
          </p:cNvPr>
          <p:cNvCxnSpPr/>
          <p:nvPr/>
        </p:nvCxnSpPr>
        <p:spPr>
          <a:xfrm>
            <a:off x="5638994" y="2982009"/>
            <a:ext cx="0" cy="796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480EF-4054-4E39-9464-28E28AC71C13}"/>
              </a:ext>
            </a:extLst>
          </p:cNvPr>
          <p:cNvSpPr/>
          <p:nvPr/>
        </p:nvSpPr>
        <p:spPr>
          <a:xfrm>
            <a:off x="4435295" y="3790972"/>
            <a:ext cx="2407398" cy="5940088"/>
          </a:xfrm>
          <a:prstGeom prst="rect">
            <a:avLst/>
          </a:prstGeom>
          <a:ln>
            <a:solidFill>
              <a:schemeClr val="tx1"/>
            </a:solidFill>
          </a:ln>
        </p:spPr>
        <p:txBody>
          <a:bodyPr wrap="square">
            <a:spAutoFit/>
          </a:bodyPr>
          <a:lstStyle/>
          <a:p>
            <a:r>
              <a:rPr lang="en-US" sz="1000">
                <a:solidFill>
                  <a:srgbClr val="000096"/>
                </a:solidFill>
                <a:highlight>
                  <a:srgbClr val="FFFFFF"/>
                </a:highlight>
              </a:rPr>
              <a:t>&lt;csv&gt;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&lt;header&gt;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Year</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Make</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Model</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Description</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Price</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&lt;/header&gt;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1997</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00"/>
                </a:highlight>
              </a:rPr>
              <a:t>&lt;field&gt;&lt;/field&gt;</a:t>
            </a:r>
            <a:br>
              <a:rPr lang="en-US" sz="1000">
                <a:solidFill>
                  <a:srgbClr val="000000"/>
                </a:solidFill>
                <a:highlight>
                  <a:srgbClr val="FFFF00"/>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E350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ac, abs, moon</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2999.99</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1999</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Chevy</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Venture Extended Edition</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00"/>
                </a:highlight>
              </a:rPr>
              <a:t>&lt;field&gt;&lt;/field&gt;</a:t>
            </a:r>
            <a:br>
              <a:rPr lang="en-US" sz="1000">
                <a:solidFill>
                  <a:srgbClr val="000000"/>
                </a:solidFill>
                <a:highlight>
                  <a:srgbClr val="FFFF00"/>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4900.00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1999</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Chevy</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Venture Extended Edition</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Very Large</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5000.00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1996</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Jeep</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Grand Cherokee</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MUST SELL! air, moon roof, loaded</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4799.00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96"/>
                </a:solidFill>
                <a:highlight>
                  <a:srgbClr val="FFFFFF"/>
                </a:highlight>
              </a:rPr>
              <a:t>&lt;/csv&gt;</a:t>
            </a:r>
          </a:p>
        </p:txBody>
      </p:sp>
      <p:cxnSp>
        <p:nvCxnSpPr>
          <p:cNvPr id="12" name="Straight Connector 11">
            <a:extLst>
              <a:ext uri="{FF2B5EF4-FFF2-40B4-BE49-F238E27FC236}">
                <a16:creationId xmlns:a16="http://schemas.microsoft.com/office/drawing/2014/main" id="{AC21963C-29EF-4D23-8050-205AB772170E}"/>
              </a:ext>
            </a:extLst>
          </p:cNvPr>
          <p:cNvCxnSpPr/>
          <p:nvPr/>
        </p:nvCxnSpPr>
        <p:spPr>
          <a:xfrm flipH="1" flipV="1">
            <a:off x="3936569" y="4974956"/>
            <a:ext cx="650929" cy="464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42A567A-7471-40FF-B899-37549E9526DC}"/>
              </a:ext>
            </a:extLst>
          </p:cNvPr>
          <p:cNvCxnSpPr/>
          <p:nvPr/>
        </p:nvCxnSpPr>
        <p:spPr>
          <a:xfrm flipH="1" flipV="1">
            <a:off x="2712203" y="871894"/>
            <a:ext cx="1224366" cy="4103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BAED5B-E2A7-45A0-A6DD-60CEEAA41A5F}"/>
              </a:ext>
            </a:extLst>
          </p:cNvPr>
          <p:cNvCxnSpPr/>
          <p:nvPr/>
        </p:nvCxnSpPr>
        <p:spPr>
          <a:xfrm flipV="1">
            <a:off x="5501898" y="5594888"/>
            <a:ext cx="2464231" cy="1166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014769-8F83-4AAB-B2D2-03B261D763D7}"/>
              </a:ext>
            </a:extLst>
          </p:cNvPr>
          <p:cNvCxnSpPr/>
          <p:nvPr/>
        </p:nvCxnSpPr>
        <p:spPr>
          <a:xfrm flipH="1" flipV="1">
            <a:off x="5951349" y="1046135"/>
            <a:ext cx="2014780" cy="4548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67776B-A467-410F-AB84-ED96D671EC44}"/>
              </a:ext>
            </a:extLst>
          </p:cNvPr>
          <p:cNvSpPr txBox="1"/>
          <p:nvPr/>
        </p:nvSpPr>
        <p:spPr>
          <a:xfrm>
            <a:off x="4930330" y="1772930"/>
            <a:ext cx="698461" cy="369332"/>
          </a:xfrm>
          <a:prstGeom prst="rect">
            <a:avLst/>
          </a:prstGeom>
          <a:noFill/>
        </p:spPr>
        <p:txBody>
          <a:bodyPr wrap="none" rtlCol="0">
            <a:spAutoFit/>
          </a:bodyPr>
          <a:lstStyle/>
          <a:p>
            <a:r>
              <a:rPr lang="en-US" i="1"/>
              <a:t>parse</a:t>
            </a:r>
          </a:p>
        </p:txBody>
      </p:sp>
      <p:sp>
        <p:nvSpPr>
          <p:cNvPr id="20" name="TextBox 19">
            <a:extLst>
              <a:ext uri="{FF2B5EF4-FFF2-40B4-BE49-F238E27FC236}">
                <a16:creationId xmlns:a16="http://schemas.microsoft.com/office/drawing/2014/main" id="{CEA42780-AB03-4F70-8196-7FD8B7A91CB2}"/>
              </a:ext>
            </a:extLst>
          </p:cNvPr>
          <p:cNvSpPr txBox="1"/>
          <p:nvPr/>
        </p:nvSpPr>
        <p:spPr>
          <a:xfrm>
            <a:off x="297248" y="1830678"/>
            <a:ext cx="2862408" cy="1323439"/>
          </a:xfrm>
          <a:prstGeom prst="rect">
            <a:avLst/>
          </a:prstGeom>
          <a:noFill/>
        </p:spPr>
        <p:txBody>
          <a:bodyPr wrap="square" rtlCol="0">
            <a:spAutoFit/>
          </a:bodyPr>
          <a:lstStyle/>
          <a:p>
            <a:r>
              <a:rPr lang="en-US" sz="4000"/>
              <a:t>Here’s what we want</a:t>
            </a:r>
          </a:p>
        </p:txBody>
      </p:sp>
      <p:sp>
        <p:nvSpPr>
          <p:cNvPr id="21" name="TextBox 20">
            <a:extLst>
              <a:ext uri="{FF2B5EF4-FFF2-40B4-BE49-F238E27FC236}">
                <a16:creationId xmlns:a16="http://schemas.microsoft.com/office/drawing/2014/main" id="{7FA2FA91-679F-4AFD-A177-3E7C9F600305}"/>
              </a:ext>
            </a:extLst>
          </p:cNvPr>
          <p:cNvSpPr txBox="1"/>
          <p:nvPr/>
        </p:nvSpPr>
        <p:spPr>
          <a:xfrm>
            <a:off x="8358747" y="4767631"/>
            <a:ext cx="2508140" cy="1754326"/>
          </a:xfrm>
          <a:prstGeom prst="rect">
            <a:avLst/>
          </a:prstGeom>
          <a:solidFill>
            <a:schemeClr val="bg1">
              <a:lumMod val="95000"/>
            </a:schemeClr>
          </a:solidFill>
        </p:spPr>
        <p:txBody>
          <a:bodyPr wrap="square" rtlCol="0">
            <a:spAutoFit/>
          </a:bodyPr>
          <a:lstStyle/>
          <a:p>
            <a:r>
              <a:rPr lang="en-US" i="1"/>
              <a:t>If the CSV file has a field that is empty, then the XML should have an element for that field and the element should be empty.</a:t>
            </a:r>
          </a:p>
        </p:txBody>
      </p:sp>
    </p:spTree>
    <p:extLst>
      <p:ext uri="{BB962C8B-B14F-4D97-AF65-F5344CB8AC3E}">
        <p14:creationId xmlns:p14="http://schemas.microsoft.com/office/powerpoint/2010/main" val="293361796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D687E-9084-4948-9B7C-386324947E7C}"/>
              </a:ext>
            </a:extLst>
          </p:cNvPr>
          <p:cNvSpPr>
            <a:spLocks noGrp="1"/>
          </p:cNvSpPr>
          <p:nvPr>
            <p:ph type="title"/>
          </p:nvPr>
        </p:nvSpPr>
        <p:spPr/>
        <p:txBody>
          <a:bodyPr/>
          <a:lstStyle/>
          <a:p>
            <a:r>
              <a:rPr lang="en-US"/>
              <a:t>Adjacent separators with no data between them</a:t>
            </a:r>
          </a:p>
        </p:txBody>
      </p:sp>
      <p:sp>
        <p:nvSpPr>
          <p:cNvPr id="4" name="Content Placeholder 3">
            <a:extLst>
              <a:ext uri="{FF2B5EF4-FFF2-40B4-BE49-F238E27FC236}">
                <a16:creationId xmlns:a16="http://schemas.microsoft.com/office/drawing/2014/main" id="{97D0C89C-2DF8-4697-85A8-99B903016DCD}"/>
              </a:ext>
            </a:extLst>
          </p:cNvPr>
          <p:cNvSpPr>
            <a:spLocks noGrp="1"/>
          </p:cNvSpPr>
          <p:nvPr>
            <p:ph idx="1"/>
          </p:nvPr>
        </p:nvSpPr>
        <p:spPr/>
        <p:txBody>
          <a:bodyPr/>
          <a:lstStyle/>
          <a:p>
            <a:pPr>
              <a:lnSpc>
                <a:spcPts val="3000"/>
              </a:lnSpc>
              <a:spcAft>
                <a:spcPts val="1200"/>
              </a:spcAft>
            </a:pPr>
            <a:r>
              <a:rPr lang="en-US" dirty="0"/>
              <a:t>If you have separators and you always want adjacent separators to create an element even </a:t>
            </a:r>
            <a:r>
              <a:rPr lang="en-US"/>
              <a:t>if there is nothing between the separators, </a:t>
            </a:r>
            <a:r>
              <a:rPr lang="en-US" dirty="0"/>
              <a:t>and you want those adjacent separators re-created </a:t>
            </a:r>
            <a:r>
              <a:rPr lang="en-US"/>
              <a:t>on unparse, then you </a:t>
            </a:r>
            <a:r>
              <a:rPr lang="en-US" dirty="0"/>
              <a:t>have to model the element </a:t>
            </a:r>
            <a:r>
              <a:rPr lang="en-US"/>
              <a:t>as nillable. So, instead of </a:t>
            </a:r>
            <a:br>
              <a:rPr lang="en-US"/>
            </a:br>
            <a:br>
              <a:rPr lang="en-US"/>
            </a:br>
            <a:r>
              <a:rPr lang="en-US"/>
              <a:t> 	</a:t>
            </a:r>
            <a:r>
              <a:rPr lang="en-US">
                <a:solidFill>
                  <a:srgbClr val="000096"/>
                </a:solidFill>
              </a:rPr>
              <a:t> &lt;field&gt;&lt;/field&gt;</a:t>
            </a:r>
            <a:r>
              <a:rPr lang="en-US"/>
              <a:t> </a:t>
            </a:r>
            <a:br>
              <a:rPr lang="en-US"/>
            </a:br>
            <a:br>
              <a:rPr lang="en-US"/>
            </a:br>
            <a:r>
              <a:rPr lang="en-US"/>
              <a:t>you'll get </a:t>
            </a:r>
            <a:br>
              <a:rPr lang="en-US"/>
            </a:br>
            <a:br>
              <a:rPr lang="en-US"/>
            </a:br>
            <a:r>
              <a:rPr lang="en-US"/>
              <a:t> 	</a:t>
            </a:r>
            <a:r>
              <a:rPr lang="en-US">
                <a:solidFill>
                  <a:srgbClr val="000096"/>
                </a:solidFill>
              </a:rPr>
              <a:t> &lt;field</a:t>
            </a:r>
            <a:r>
              <a:rPr lang="en-US">
                <a:solidFill>
                  <a:srgbClr val="F5844C"/>
                </a:solidFill>
              </a:rPr>
              <a:t> xsi:nil</a:t>
            </a:r>
            <a:r>
              <a:rPr lang="en-US">
                <a:solidFill>
                  <a:srgbClr val="FF8040"/>
                </a:solidFill>
              </a:rPr>
              <a:t>=</a:t>
            </a:r>
            <a:r>
              <a:rPr lang="en-US">
                <a:solidFill>
                  <a:srgbClr val="993300"/>
                </a:solidFill>
              </a:rPr>
              <a:t>"true"</a:t>
            </a:r>
            <a:r>
              <a:rPr lang="en-US">
                <a:solidFill>
                  <a:srgbClr val="000096"/>
                </a:solidFill>
              </a:rPr>
              <a:t>&gt;&lt;/field&gt;</a:t>
            </a:r>
            <a:endParaRPr lang="en-US" dirty="0"/>
          </a:p>
          <a:p>
            <a:endParaRPr lang="en-US"/>
          </a:p>
        </p:txBody>
      </p:sp>
      <p:sp>
        <p:nvSpPr>
          <p:cNvPr id="2" name="Footer Placeholder 1">
            <a:extLst>
              <a:ext uri="{FF2B5EF4-FFF2-40B4-BE49-F238E27FC236}">
                <a16:creationId xmlns:a16="http://schemas.microsoft.com/office/drawing/2014/main" id="{4581A710-428C-4B17-B21F-4BB62F39898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4707507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44F2AE-9D85-4059-9E7C-2D4D4345A11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123D180-29E2-4253-8B69-68F3E3298C32}"/>
              </a:ext>
            </a:extLst>
          </p:cNvPr>
          <p:cNvPicPr>
            <a:picLocks noChangeAspect="1"/>
          </p:cNvPicPr>
          <p:nvPr/>
        </p:nvPicPr>
        <p:blipFill rotWithShape="1">
          <a:blip r:embed="rId2"/>
          <a:srcRect l="2121" t="14527" r="36060" b="69441"/>
          <a:stretch/>
        </p:blipFill>
        <p:spPr>
          <a:xfrm>
            <a:off x="1870519" y="526942"/>
            <a:ext cx="7536952" cy="1038387"/>
          </a:xfrm>
          <a:prstGeom prst="rect">
            <a:avLst/>
          </a:prstGeom>
          <a:ln>
            <a:solidFill>
              <a:schemeClr val="tx1"/>
            </a:solidFill>
          </a:ln>
        </p:spPr>
      </p:pic>
      <p:sp>
        <p:nvSpPr>
          <p:cNvPr id="6" name="Rectangle 5">
            <a:extLst>
              <a:ext uri="{FF2B5EF4-FFF2-40B4-BE49-F238E27FC236}">
                <a16:creationId xmlns:a16="http://schemas.microsoft.com/office/drawing/2014/main" id="{47D81B31-5B40-4F67-9693-1F4F8887ACD7}"/>
              </a:ext>
            </a:extLst>
          </p:cNvPr>
          <p:cNvSpPr/>
          <p:nvPr/>
        </p:nvSpPr>
        <p:spPr>
          <a:xfrm>
            <a:off x="4856330" y="2362077"/>
            <a:ext cx="1565329" cy="61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Daffodil</a:t>
            </a:r>
          </a:p>
        </p:txBody>
      </p:sp>
      <p:cxnSp>
        <p:nvCxnSpPr>
          <p:cNvPr id="8" name="Straight Arrow Connector 7">
            <a:extLst>
              <a:ext uri="{FF2B5EF4-FFF2-40B4-BE49-F238E27FC236}">
                <a16:creationId xmlns:a16="http://schemas.microsoft.com/office/drawing/2014/main" id="{7342C9FE-39B5-46BA-8F90-D86D4A4B31D9}"/>
              </a:ext>
            </a:extLst>
          </p:cNvPr>
          <p:cNvCxnSpPr>
            <a:stCxn id="5" idx="2"/>
            <a:endCxn id="6" idx="0"/>
          </p:cNvCxnSpPr>
          <p:nvPr/>
        </p:nvCxnSpPr>
        <p:spPr>
          <a:xfrm>
            <a:off x="5638995" y="1565329"/>
            <a:ext cx="0" cy="796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5122C8-5E09-4EAF-B4A1-4D59E219760B}"/>
              </a:ext>
            </a:extLst>
          </p:cNvPr>
          <p:cNvCxnSpPr/>
          <p:nvPr/>
        </p:nvCxnSpPr>
        <p:spPr>
          <a:xfrm>
            <a:off x="5638994" y="2982009"/>
            <a:ext cx="0" cy="796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A480EF-4054-4E39-9464-28E28AC71C13}"/>
              </a:ext>
            </a:extLst>
          </p:cNvPr>
          <p:cNvSpPr/>
          <p:nvPr/>
        </p:nvSpPr>
        <p:spPr>
          <a:xfrm>
            <a:off x="4435295" y="3790972"/>
            <a:ext cx="2407398" cy="5940088"/>
          </a:xfrm>
          <a:prstGeom prst="rect">
            <a:avLst/>
          </a:prstGeom>
          <a:ln>
            <a:solidFill>
              <a:schemeClr val="tx1"/>
            </a:solidFill>
          </a:ln>
        </p:spPr>
        <p:txBody>
          <a:bodyPr wrap="square">
            <a:spAutoFit/>
          </a:bodyPr>
          <a:lstStyle/>
          <a:p>
            <a:r>
              <a:rPr lang="en-US" sz="1000">
                <a:solidFill>
                  <a:srgbClr val="000096"/>
                </a:solidFill>
                <a:highlight>
                  <a:srgbClr val="FFFFFF"/>
                </a:highlight>
              </a:rPr>
              <a:t>&lt;csv&gt;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&lt;header&gt;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Year</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Make</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Model</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Description</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&lt;title&gt;</a:t>
            </a:r>
            <a:r>
              <a:rPr lang="en-US" sz="1000">
                <a:solidFill>
                  <a:srgbClr val="000000"/>
                </a:solidFill>
                <a:highlight>
                  <a:srgbClr val="FFFFFF"/>
                </a:highlight>
              </a:rPr>
              <a:t>Price</a:t>
            </a:r>
            <a:r>
              <a:rPr lang="en-US" sz="1000">
                <a:solidFill>
                  <a:srgbClr val="000096"/>
                </a:solidFill>
                <a:highlight>
                  <a:srgbClr val="FFFFFF"/>
                </a:highlight>
              </a:rPr>
              <a:t>&lt;/title&gt;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&lt;/header&gt;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1997</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00"/>
                </a:highlight>
              </a:rPr>
              <a:t>&lt;field</a:t>
            </a:r>
            <a:r>
              <a:rPr lang="en-US" sz="1000">
                <a:solidFill>
                  <a:srgbClr val="F5844C"/>
                </a:solidFill>
                <a:highlight>
                  <a:srgbClr val="FFFF00"/>
                </a:highlight>
              </a:rPr>
              <a:t> xsi:nil</a:t>
            </a:r>
            <a:r>
              <a:rPr lang="en-US" sz="1000">
                <a:solidFill>
                  <a:srgbClr val="FF8040"/>
                </a:solidFill>
                <a:highlight>
                  <a:srgbClr val="FFFF00"/>
                </a:highlight>
              </a:rPr>
              <a:t>=</a:t>
            </a:r>
            <a:r>
              <a:rPr lang="en-US" sz="1000">
                <a:solidFill>
                  <a:srgbClr val="993300"/>
                </a:solidFill>
                <a:highlight>
                  <a:srgbClr val="FFFF00"/>
                </a:highlight>
              </a:rPr>
              <a:t>"true"</a:t>
            </a:r>
            <a:r>
              <a:rPr lang="en-US" sz="1000">
                <a:solidFill>
                  <a:srgbClr val="000096"/>
                </a:solidFill>
                <a:highlight>
                  <a:srgbClr val="FFFF00"/>
                </a:highlight>
              </a:rPr>
              <a:t>&gt;&lt;/field&gt;</a:t>
            </a:r>
            <a:br>
              <a:rPr lang="en-US" sz="1000">
                <a:solidFill>
                  <a:srgbClr val="000000"/>
                </a:solidFill>
                <a:highlight>
                  <a:srgbClr val="FFFF00"/>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E350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ac, abs, moon</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2999.99</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1999</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Chevy</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Venture Extended Edition</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00"/>
                </a:highlight>
              </a:rPr>
              <a:t>&lt;field</a:t>
            </a:r>
            <a:r>
              <a:rPr lang="en-US" sz="1000">
                <a:solidFill>
                  <a:srgbClr val="F5844C"/>
                </a:solidFill>
                <a:highlight>
                  <a:srgbClr val="FFFF00"/>
                </a:highlight>
              </a:rPr>
              <a:t> xsi:nil</a:t>
            </a:r>
            <a:r>
              <a:rPr lang="en-US" sz="1000">
                <a:solidFill>
                  <a:srgbClr val="FF8040"/>
                </a:solidFill>
                <a:highlight>
                  <a:srgbClr val="FFFF00"/>
                </a:highlight>
              </a:rPr>
              <a:t>=</a:t>
            </a:r>
            <a:r>
              <a:rPr lang="en-US" sz="1000">
                <a:solidFill>
                  <a:srgbClr val="993300"/>
                </a:solidFill>
                <a:highlight>
                  <a:srgbClr val="FFFF00"/>
                </a:highlight>
              </a:rPr>
              <a:t>"true"</a:t>
            </a:r>
            <a:r>
              <a:rPr lang="en-US" sz="1000">
                <a:solidFill>
                  <a:srgbClr val="000096"/>
                </a:solidFill>
                <a:highlight>
                  <a:srgbClr val="FFFF00"/>
                </a:highlight>
              </a:rPr>
              <a:t>&gt;&lt;/field&gt;</a:t>
            </a:r>
            <a:br>
              <a:rPr lang="en-US" sz="1000">
                <a:solidFill>
                  <a:srgbClr val="000000"/>
                </a:solidFill>
                <a:highlight>
                  <a:srgbClr val="FFFF00"/>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4900.00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1999</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Chevy</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Venture Extended Edition</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Very Large</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5000.00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1996</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Jeep</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Grand Cherokee</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MUST SELL! air, moon roof, loaded</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&lt;field&gt;</a:t>
            </a:r>
            <a:r>
              <a:rPr lang="en-US" sz="1000">
                <a:solidFill>
                  <a:srgbClr val="000000"/>
                </a:solidFill>
                <a:highlight>
                  <a:srgbClr val="FFFFFF"/>
                </a:highlight>
              </a:rPr>
              <a:t>4799.00</a:t>
            </a:r>
            <a:r>
              <a:rPr lang="en-US" sz="1000">
                <a:solidFill>
                  <a:srgbClr val="000096"/>
                </a:solidFill>
                <a:highlight>
                  <a:srgbClr val="FFFFFF"/>
                </a:highlight>
              </a:rPr>
              <a:t>&lt;/field&gt;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&lt;/record&gt;</a:t>
            </a:r>
            <a:br>
              <a:rPr lang="en-US" sz="1000">
                <a:solidFill>
                  <a:srgbClr val="000000"/>
                </a:solidFill>
                <a:highlight>
                  <a:srgbClr val="FFFFFF"/>
                </a:highlight>
              </a:rPr>
            </a:br>
            <a:r>
              <a:rPr lang="en-US" sz="1000">
                <a:solidFill>
                  <a:srgbClr val="000096"/>
                </a:solidFill>
                <a:highlight>
                  <a:srgbClr val="FFFFFF"/>
                </a:highlight>
              </a:rPr>
              <a:t>&lt;/csv&gt;</a:t>
            </a:r>
          </a:p>
        </p:txBody>
      </p:sp>
      <p:cxnSp>
        <p:nvCxnSpPr>
          <p:cNvPr id="12" name="Straight Connector 11">
            <a:extLst>
              <a:ext uri="{FF2B5EF4-FFF2-40B4-BE49-F238E27FC236}">
                <a16:creationId xmlns:a16="http://schemas.microsoft.com/office/drawing/2014/main" id="{AC21963C-29EF-4D23-8050-205AB772170E}"/>
              </a:ext>
            </a:extLst>
          </p:cNvPr>
          <p:cNvCxnSpPr/>
          <p:nvPr/>
        </p:nvCxnSpPr>
        <p:spPr>
          <a:xfrm flipH="1" flipV="1">
            <a:off x="3936569" y="4974956"/>
            <a:ext cx="650929" cy="46494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42A567A-7471-40FF-B899-37549E9526DC}"/>
              </a:ext>
            </a:extLst>
          </p:cNvPr>
          <p:cNvCxnSpPr/>
          <p:nvPr/>
        </p:nvCxnSpPr>
        <p:spPr>
          <a:xfrm flipH="1" flipV="1">
            <a:off x="2712203" y="871894"/>
            <a:ext cx="1224366" cy="41030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BAED5B-E2A7-45A0-A6DD-60CEEAA41A5F}"/>
              </a:ext>
            </a:extLst>
          </p:cNvPr>
          <p:cNvCxnSpPr/>
          <p:nvPr/>
        </p:nvCxnSpPr>
        <p:spPr>
          <a:xfrm flipV="1">
            <a:off x="5501898" y="5594888"/>
            <a:ext cx="2464231" cy="1166128"/>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014769-8F83-4AAB-B2D2-03B261D763D7}"/>
              </a:ext>
            </a:extLst>
          </p:cNvPr>
          <p:cNvCxnSpPr/>
          <p:nvPr/>
        </p:nvCxnSpPr>
        <p:spPr>
          <a:xfrm flipH="1" flipV="1">
            <a:off x="5951349" y="1046135"/>
            <a:ext cx="2014780" cy="454875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67776B-A467-410F-AB84-ED96D671EC44}"/>
              </a:ext>
            </a:extLst>
          </p:cNvPr>
          <p:cNvSpPr txBox="1"/>
          <p:nvPr/>
        </p:nvSpPr>
        <p:spPr>
          <a:xfrm>
            <a:off x="4930330" y="1772930"/>
            <a:ext cx="698461" cy="369332"/>
          </a:xfrm>
          <a:prstGeom prst="rect">
            <a:avLst/>
          </a:prstGeom>
          <a:noFill/>
        </p:spPr>
        <p:txBody>
          <a:bodyPr wrap="none" rtlCol="0">
            <a:spAutoFit/>
          </a:bodyPr>
          <a:lstStyle/>
          <a:p>
            <a:r>
              <a:rPr lang="en-US" i="1"/>
              <a:t>parse</a:t>
            </a:r>
          </a:p>
        </p:txBody>
      </p:sp>
      <p:sp>
        <p:nvSpPr>
          <p:cNvPr id="20" name="TextBox 19">
            <a:extLst>
              <a:ext uri="{FF2B5EF4-FFF2-40B4-BE49-F238E27FC236}">
                <a16:creationId xmlns:a16="http://schemas.microsoft.com/office/drawing/2014/main" id="{CEA42780-AB03-4F70-8196-7FD8B7A91CB2}"/>
              </a:ext>
            </a:extLst>
          </p:cNvPr>
          <p:cNvSpPr txBox="1"/>
          <p:nvPr/>
        </p:nvSpPr>
        <p:spPr>
          <a:xfrm>
            <a:off x="297248" y="1830678"/>
            <a:ext cx="2862408" cy="1938992"/>
          </a:xfrm>
          <a:prstGeom prst="rect">
            <a:avLst/>
          </a:prstGeom>
          <a:noFill/>
        </p:spPr>
        <p:txBody>
          <a:bodyPr wrap="square" rtlCol="0">
            <a:spAutoFit/>
          </a:bodyPr>
          <a:lstStyle/>
          <a:p>
            <a:r>
              <a:rPr lang="en-US" sz="4000"/>
              <a:t>So, here’s what we actually get</a:t>
            </a:r>
          </a:p>
        </p:txBody>
      </p:sp>
    </p:spTree>
    <p:extLst>
      <p:ext uri="{BB962C8B-B14F-4D97-AF65-F5344CB8AC3E}">
        <p14:creationId xmlns:p14="http://schemas.microsoft.com/office/powerpoint/2010/main" val="230854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9B4F-455E-462C-A330-F8003BE15E0F}"/>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008641C2-F3AE-4B48-9457-6A292E8CA5B6}"/>
              </a:ext>
            </a:extLst>
          </p:cNvPr>
          <p:cNvSpPr>
            <a:spLocks noGrp="1"/>
          </p:cNvSpPr>
          <p:nvPr>
            <p:ph idx="1"/>
          </p:nvPr>
        </p:nvSpPr>
        <p:spPr/>
        <p:txBody>
          <a:bodyPr/>
          <a:lstStyle/>
          <a:p>
            <a:pPr marL="457200" indent="-457200">
              <a:lnSpc>
                <a:spcPct val="100000"/>
              </a:lnSpc>
              <a:buFont typeface="+mj-lt"/>
              <a:buAutoNum type="arabicPeriod" startAt="10"/>
            </a:pPr>
            <a:r>
              <a:rPr lang="en-US">
                <a:hlinkClick r:id="rId2" action="ppaction://hlinksldjump"/>
              </a:rPr>
              <a:t>Sandwich XML firewall between DFDL processors.</a:t>
            </a:r>
            <a:endParaRPr lang="en-US"/>
          </a:p>
          <a:p>
            <a:pPr marL="457200" indent="-457200">
              <a:lnSpc>
                <a:spcPct val="100000"/>
              </a:lnSpc>
              <a:buFont typeface="+mj-lt"/>
              <a:buAutoNum type="arabicPeriod" startAt="10"/>
            </a:pPr>
            <a:r>
              <a:rPr lang="fr-FR">
                <a:hlinkClick r:id="rId3" action="ppaction://hlinksldjump"/>
              </a:rPr>
              <a:t>DFDL versus ANTLR.</a:t>
            </a:r>
            <a:endParaRPr lang="fr-FR"/>
          </a:p>
          <a:p>
            <a:pPr marL="457200" indent="-457200">
              <a:lnSpc>
                <a:spcPct val="100000"/>
              </a:lnSpc>
              <a:buFont typeface="+mj-lt"/>
              <a:buAutoNum type="arabicPeriod" startAt="10"/>
            </a:pPr>
            <a:r>
              <a:rPr lang="fr-FR">
                <a:hlinkClick r:id="rId4" action="ppaction://hlinksldjump"/>
              </a:rPr>
              <a:t>DFDL versus Efficient XML Interchange (EXI).</a:t>
            </a:r>
            <a:endParaRPr lang="fr-FR"/>
          </a:p>
          <a:p>
            <a:pPr marL="457200" indent="-457200">
              <a:lnSpc>
                <a:spcPct val="100000"/>
              </a:lnSpc>
              <a:buFont typeface="+mj-lt"/>
              <a:buAutoNum type="arabicPeriod" startAt="10"/>
            </a:pPr>
            <a:r>
              <a:rPr lang="en-US">
                <a:hlinkClick r:id="rId5" action="ppaction://hlinksldjump"/>
              </a:rPr>
              <a:t>How to create an element with a fixed value (without consuming any input)?</a:t>
            </a:r>
            <a:endParaRPr lang="en-US"/>
          </a:p>
          <a:p>
            <a:pPr marL="457200" indent="-457200">
              <a:lnSpc>
                <a:spcPct val="100000"/>
              </a:lnSpc>
              <a:buFont typeface="+mj-lt"/>
              <a:buAutoNum type="arabicPeriod" startAt="10"/>
            </a:pPr>
            <a:r>
              <a:rPr lang="en-US">
                <a:hlinkClick r:id="rId6" action="ppaction://hlinksldjump"/>
              </a:rPr>
              <a:t>What do you want to happen if the input data is flawed?</a:t>
            </a:r>
            <a:endParaRPr lang="en-US"/>
          </a:p>
          <a:p>
            <a:pPr marL="457200" indent="-457200">
              <a:lnSpc>
                <a:spcPct val="100000"/>
              </a:lnSpc>
              <a:buFont typeface="+mj-lt"/>
              <a:buAutoNum type="arabicPeriod" startAt="10"/>
            </a:pPr>
            <a:r>
              <a:rPr lang="en-US">
                <a:hlinkClick r:id="rId7" action="ppaction://hlinksldjump"/>
              </a:rPr>
              <a:t>Designing DFDL schemas to simultaneously parse and </a:t>
            </a:r>
            <a:r>
              <a:rPr lang="en-US" u="sng">
                <a:hlinkClick r:id="rId7" action="ppaction://hlinksldjump"/>
              </a:rPr>
              <a:t>validate</a:t>
            </a:r>
            <a:r>
              <a:rPr lang="en-US">
                <a:hlinkClick r:id="rId7" action="ppaction://hlinksldjump"/>
              </a:rPr>
              <a:t> the input data </a:t>
            </a:r>
            <a:endParaRPr lang="en-US"/>
          </a:p>
          <a:p>
            <a:pPr marL="457200" indent="-457200">
              <a:lnSpc>
                <a:spcPct val="100000"/>
              </a:lnSpc>
              <a:buFont typeface="+mj-lt"/>
              <a:buAutoNum type="arabicPeriod" startAt="10"/>
            </a:pPr>
            <a:r>
              <a:rPr lang="en-US">
                <a:hlinkClick r:id="rId8" action="ppaction://hlinksldjump"/>
              </a:rPr>
              <a:t>dfdl:initiator … complement to dfdl:terminator.</a:t>
            </a:r>
            <a:endParaRPr lang="en-US"/>
          </a:p>
          <a:p>
            <a:pPr marL="457200" indent="-457200">
              <a:lnSpc>
                <a:spcPct val="100000"/>
              </a:lnSpc>
              <a:buFont typeface="+mj-lt"/>
              <a:buAutoNum type="arabicPeriod" startAt="10"/>
            </a:pPr>
            <a:r>
              <a:rPr lang="en-US">
                <a:hlinkClick r:id="rId9" action="ppaction://hlinksldjump"/>
              </a:rPr>
              <a:t>How to ensure the output of unparsing matches exactly the input. Warning: newlines are tricky!</a:t>
            </a:r>
            <a:endParaRPr lang="en-US"/>
          </a:p>
        </p:txBody>
      </p:sp>
    </p:spTree>
    <p:extLst>
      <p:ext uri="{BB962C8B-B14F-4D97-AF65-F5344CB8AC3E}">
        <p14:creationId xmlns:p14="http://schemas.microsoft.com/office/powerpoint/2010/main" val="26518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6019-0BFF-4E0E-A21B-F752F337AD43}"/>
              </a:ext>
            </a:extLst>
          </p:cNvPr>
          <p:cNvSpPr>
            <a:spLocks noGrp="1"/>
          </p:cNvSpPr>
          <p:nvPr>
            <p:ph type="title"/>
          </p:nvPr>
        </p:nvSpPr>
        <p:spPr/>
        <p:txBody>
          <a:bodyPr/>
          <a:lstStyle/>
          <a:p>
            <a:r>
              <a:rPr lang="en-US"/>
              <a:t>Terminology: DFDL, Daffodil, DFDL schema</a:t>
            </a:r>
          </a:p>
        </p:txBody>
      </p:sp>
      <p:sp>
        <p:nvSpPr>
          <p:cNvPr id="3" name="Content Placeholder 2">
            <a:extLst>
              <a:ext uri="{FF2B5EF4-FFF2-40B4-BE49-F238E27FC236}">
                <a16:creationId xmlns:a16="http://schemas.microsoft.com/office/drawing/2014/main" id="{70D07E2C-6E20-4AAB-944B-F8302550B4E3}"/>
              </a:ext>
            </a:extLst>
          </p:cNvPr>
          <p:cNvSpPr>
            <a:spLocks noGrp="1"/>
          </p:cNvSpPr>
          <p:nvPr>
            <p:ph idx="1"/>
          </p:nvPr>
        </p:nvSpPr>
        <p:spPr/>
        <p:txBody>
          <a:bodyPr/>
          <a:lstStyle/>
          <a:p>
            <a:pPr>
              <a:lnSpc>
                <a:spcPts val="3000"/>
              </a:lnSpc>
              <a:spcAft>
                <a:spcPts val="1200"/>
              </a:spcAft>
            </a:pPr>
            <a:r>
              <a:rPr lang="en-US"/>
              <a:t>DFDL is a standard language for describing data formats.</a:t>
            </a:r>
          </a:p>
          <a:p>
            <a:pPr>
              <a:lnSpc>
                <a:spcPts val="3000"/>
              </a:lnSpc>
              <a:spcAft>
                <a:spcPts val="1200"/>
              </a:spcAft>
            </a:pPr>
            <a:r>
              <a:rPr lang="en-US"/>
              <a:t>Daffodil is a tool, it is a parser and unparser, it understands the DFDL language.</a:t>
            </a:r>
          </a:p>
          <a:p>
            <a:pPr>
              <a:lnSpc>
                <a:spcPts val="3000"/>
              </a:lnSpc>
              <a:spcAft>
                <a:spcPts val="1200"/>
              </a:spcAft>
            </a:pPr>
            <a:r>
              <a:rPr lang="en-US"/>
              <a:t>There are several DFDL processors. Daffodil is one. IBM has one. In this course we will use Daffodil.</a:t>
            </a:r>
          </a:p>
          <a:p>
            <a:pPr>
              <a:lnSpc>
                <a:spcPts val="3000"/>
              </a:lnSpc>
            </a:pPr>
            <a:r>
              <a:rPr lang="en-US"/>
              <a:t>A DFDL schema is an XML Schema that contains DFDL properties (which are defined in the DFDL specification). </a:t>
            </a:r>
          </a:p>
        </p:txBody>
      </p:sp>
      <p:sp>
        <p:nvSpPr>
          <p:cNvPr id="4" name="Footer Placeholder 3">
            <a:extLst>
              <a:ext uri="{FF2B5EF4-FFF2-40B4-BE49-F238E27FC236}">
                <a16:creationId xmlns:a16="http://schemas.microsoft.com/office/drawing/2014/main" id="{60D2AFF9-8AE6-4DCB-B244-B2D8A13E6DC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7065515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60DA4-D1A9-4C46-84AE-172C669E06EB}"/>
              </a:ext>
            </a:extLst>
          </p:cNvPr>
          <p:cNvSpPr>
            <a:spLocks noGrp="1"/>
          </p:cNvSpPr>
          <p:nvPr>
            <p:ph type="title"/>
          </p:nvPr>
        </p:nvSpPr>
        <p:spPr/>
        <p:txBody>
          <a:bodyPr/>
          <a:lstStyle/>
          <a:p>
            <a:r>
              <a:rPr lang="en-US"/>
              <a:t>You must do two things</a:t>
            </a:r>
          </a:p>
        </p:txBody>
      </p:sp>
      <p:sp>
        <p:nvSpPr>
          <p:cNvPr id="4" name="Content Placeholder 3">
            <a:extLst>
              <a:ext uri="{FF2B5EF4-FFF2-40B4-BE49-F238E27FC236}">
                <a16:creationId xmlns:a16="http://schemas.microsoft.com/office/drawing/2014/main" id="{CDF86CD6-D0FD-40BD-946F-27DD3F09B4A2}"/>
              </a:ext>
            </a:extLst>
          </p:cNvPr>
          <p:cNvSpPr>
            <a:spLocks noGrp="1"/>
          </p:cNvSpPr>
          <p:nvPr>
            <p:ph idx="1"/>
          </p:nvPr>
        </p:nvSpPr>
        <p:spPr/>
        <p:txBody>
          <a:bodyPr/>
          <a:lstStyle/>
          <a:p>
            <a:r>
              <a:rPr lang="en-US"/>
              <a:t>Use:</a:t>
            </a:r>
            <a:br>
              <a:rPr lang="en-US"/>
            </a:br>
            <a:br>
              <a:rPr lang="en-US"/>
            </a:br>
            <a:r>
              <a:rPr lang="en-US"/>
              <a:t>	</a:t>
            </a:r>
            <a:r>
              <a:rPr lang="en-US">
                <a:solidFill>
                  <a:srgbClr val="F5844C"/>
                </a:solidFill>
              </a:rPr>
              <a:t>dfdl:separatorSuppressionPolicy</a:t>
            </a:r>
            <a:r>
              <a:rPr lang="en-US">
                <a:solidFill>
                  <a:srgbClr val="FF8040"/>
                </a:solidFill>
              </a:rPr>
              <a:t>=</a:t>
            </a:r>
            <a:r>
              <a:rPr lang="en-US">
                <a:solidFill>
                  <a:srgbClr val="993300"/>
                </a:solidFill>
              </a:rPr>
              <a:t>"trailingEmptyStrict"</a:t>
            </a:r>
            <a:br>
              <a:rPr lang="en-US"/>
            </a:br>
            <a:br>
              <a:rPr lang="en-US"/>
            </a:br>
            <a:r>
              <a:rPr lang="en-US"/>
              <a:t>and</a:t>
            </a:r>
            <a:br>
              <a:rPr lang="en-US"/>
            </a:br>
            <a:br>
              <a:rPr lang="en-US"/>
            </a:br>
            <a:r>
              <a:rPr lang="en-US"/>
              <a:t>	</a:t>
            </a:r>
            <a:r>
              <a:rPr lang="en-US">
                <a:solidFill>
                  <a:srgbClr val="F5844C"/>
                </a:solidFill>
              </a:rPr>
              <a:t> nillable</a:t>
            </a:r>
            <a:r>
              <a:rPr lang="en-US">
                <a:solidFill>
                  <a:srgbClr val="FF8040"/>
                </a:solidFill>
              </a:rPr>
              <a:t>=</a:t>
            </a:r>
            <a:r>
              <a:rPr lang="en-US">
                <a:solidFill>
                  <a:srgbClr val="993300"/>
                </a:solidFill>
              </a:rPr>
              <a:t>"true"</a:t>
            </a:r>
            <a:r>
              <a:rPr lang="en-US">
                <a:solidFill>
                  <a:srgbClr val="F5844C"/>
                </a:solidFill>
              </a:rPr>
              <a:t> dfdl:nilValue</a:t>
            </a:r>
            <a:r>
              <a:rPr lang="en-US">
                <a:solidFill>
                  <a:srgbClr val="FF8040"/>
                </a:solidFill>
              </a:rPr>
              <a:t>=</a:t>
            </a:r>
            <a:r>
              <a:rPr lang="en-US">
                <a:solidFill>
                  <a:srgbClr val="993300"/>
                </a:solidFill>
              </a:rPr>
              <a:t>"%ES;"</a:t>
            </a:r>
            <a:br>
              <a:rPr lang="en-US"/>
            </a:br>
            <a:br>
              <a:rPr lang="en-US"/>
            </a:br>
            <a:r>
              <a:rPr lang="en-US"/>
              <a:t>Then </a:t>
            </a:r>
            <a:r>
              <a:rPr lang="en-US" dirty="0"/>
              <a:t>parsing and </a:t>
            </a:r>
            <a:r>
              <a:rPr lang="en-US"/>
              <a:t>unparsing will work </a:t>
            </a:r>
            <a:r>
              <a:rPr lang="en-US" dirty="0"/>
              <a:t>as desired.</a:t>
            </a:r>
          </a:p>
          <a:p>
            <a:endParaRPr lang="en-US"/>
          </a:p>
        </p:txBody>
      </p:sp>
      <p:sp>
        <p:nvSpPr>
          <p:cNvPr id="2" name="Footer Placeholder 1">
            <a:extLst>
              <a:ext uri="{FF2B5EF4-FFF2-40B4-BE49-F238E27FC236}">
                <a16:creationId xmlns:a16="http://schemas.microsoft.com/office/drawing/2014/main" id="{F5D6021F-8FE7-4680-85A4-2E4F6FC1CEF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5B10C25F-0AF7-47B7-9DA0-CC83D543A414}"/>
              </a:ext>
            </a:extLst>
          </p:cNvPr>
          <p:cNvSpPr txBox="1"/>
          <p:nvPr/>
        </p:nvSpPr>
        <p:spPr>
          <a:xfrm>
            <a:off x="914401" y="5301733"/>
            <a:ext cx="1819665" cy="369332"/>
          </a:xfrm>
          <a:prstGeom prst="rect">
            <a:avLst/>
          </a:prstGeom>
          <a:noFill/>
        </p:spPr>
        <p:txBody>
          <a:bodyPr wrap="none" rtlCol="0">
            <a:spAutoFit/>
          </a:bodyPr>
          <a:lstStyle/>
          <a:p>
            <a:r>
              <a:rPr lang="en-US">
                <a:solidFill>
                  <a:srgbClr val="993300"/>
                </a:solidFill>
              </a:rPr>
              <a:t>ES</a:t>
            </a:r>
            <a:r>
              <a:rPr lang="en-US"/>
              <a:t> = Empty String</a:t>
            </a:r>
          </a:p>
        </p:txBody>
      </p:sp>
    </p:spTree>
    <p:extLst>
      <p:ext uri="{BB962C8B-B14F-4D97-AF65-F5344CB8AC3E}">
        <p14:creationId xmlns:p14="http://schemas.microsoft.com/office/powerpoint/2010/main" val="419862662"/>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8259E7-F9D2-43F0-AFBB-6C6D3E5D5F3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CA4D4B4C-70E0-400F-A31F-0FEF5F92DBC1}"/>
              </a:ext>
            </a:extLst>
          </p:cNvPr>
          <p:cNvSpPr/>
          <p:nvPr/>
        </p:nvSpPr>
        <p:spPr>
          <a:xfrm>
            <a:off x="976393" y="1430642"/>
            <a:ext cx="10584952" cy="2308324"/>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dfdl:ref</a:t>
            </a:r>
            <a:r>
              <a:rPr lang="en-US">
                <a:solidFill>
                  <a:srgbClr val="FF8040"/>
                </a:solidFill>
                <a:highlight>
                  <a:srgbClr val="FFFFFF"/>
                </a:highlight>
              </a:rPr>
              <a:t>=</a:t>
            </a:r>
            <a:r>
              <a:rPr lang="en-US">
                <a:solidFill>
                  <a:srgbClr val="993300"/>
                </a:solidFill>
                <a:highlight>
                  <a:srgbClr val="FFFFFF"/>
                </a:highlight>
              </a:rPr>
              <a:t>"fieldSeparator"</a:t>
            </a:r>
            <a:r>
              <a:rPr lang="en-US">
                <a:solidFill>
                  <a:srgbClr val="F5844C"/>
                </a:solidFill>
                <a:highlight>
                  <a:srgbClr val="FFFFFF"/>
                </a:highlight>
              </a:rPr>
              <a:t>  </a:t>
            </a:r>
            <a:r>
              <a:rPr lang="en-US">
                <a:solidFill>
                  <a:srgbClr val="F5844C"/>
                </a:solidFill>
                <a:highlight>
                  <a:srgbClr val="FFFF00"/>
                </a:highlight>
              </a:rPr>
              <a:t>dfdl:separatorSuppressionPolicy</a:t>
            </a:r>
            <a:r>
              <a:rPr lang="en-US">
                <a:solidFill>
                  <a:srgbClr val="FF8040"/>
                </a:solidFill>
                <a:highlight>
                  <a:srgbClr val="FFFF00"/>
                </a:highlight>
              </a:rPr>
              <a:t>=</a:t>
            </a:r>
            <a:r>
              <a:rPr lang="en-US">
                <a:solidFill>
                  <a:srgbClr val="993300"/>
                </a:solidFill>
                <a:highlight>
                  <a:srgbClr val="FFFF00"/>
                </a:highlight>
              </a:rPr>
              <a:t>"trailingEmptyStrict"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"field"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highlight>
                  <a:srgbClr val="FFFF00"/>
                </a:highlight>
              </a:rPr>
              <a:t>nillable</a:t>
            </a:r>
            <a:r>
              <a:rPr lang="en-US">
                <a:solidFill>
                  <a:srgbClr val="FF8040"/>
                </a:solidFill>
                <a:highlight>
                  <a:srgbClr val="FFFF00"/>
                </a:highlight>
              </a:rPr>
              <a:t>=</a:t>
            </a:r>
            <a:r>
              <a:rPr lang="en-US">
                <a:solidFill>
                  <a:srgbClr val="993300"/>
                </a:solidFill>
                <a:highlight>
                  <a:srgbClr val="FFFF00"/>
                </a:highlight>
              </a:rPr>
              <a:t>"true"</a:t>
            </a:r>
            <a:r>
              <a:rPr lang="en-US">
                <a:solidFill>
                  <a:srgbClr val="F5844C"/>
                </a:solidFill>
                <a:highlight>
                  <a:srgbClr val="FFFF00"/>
                </a:highlight>
              </a:rPr>
              <a:t> dfdl:nilValue</a:t>
            </a:r>
            <a:r>
              <a:rPr lang="en-US">
                <a:solidFill>
                  <a:srgbClr val="FF8040"/>
                </a:solidFill>
                <a:highlight>
                  <a:srgbClr val="FFFF00"/>
                </a:highlight>
              </a:rPr>
              <a:t>=</a:t>
            </a:r>
            <a:r>
              <a:rPr lang="en-US">
                <a:solidFill>
                  <a:srgbClr val="993300"/>
                </a:solidFill>
                <a:highlight>
                  <a:srgbClr val="FFFF00"/>
                </a:highlight>
              </a:rPr>
              <a:t>"%ES;"</a:t>
            </a:r>
            <a:br>
              <a:rPr lang="en-US">
                <a:solidFill>
                  <a:srgbClr val="000000"/>
                </a:solidFill>
                <a:highlight>
                  <a:srgbClr val="FFFFFF"/>
                </a:highlight>
              </a:rPr>
            </a:br>
            <a:r>
              <a:rPr lang="en-US">
                <a:solidFill>
                  <a:srgbClr val="F5844C"/>
                </a:solidFill>
                <a:highlight>
                  <a:srgbClr val="FFFFFF"/>
                </a:highlight>
              </a:rPr>
              <a:t>            dfdl:escapeSchemeRef</a:t>
            </a:r>
            <a:r>
              <a:rPr lang="en-US">
                <a:solidFill>
                  <a:srgbClr val="FF8040"/>
                </a:solidFill>
                <a:highlight>
                  <a:srgbClr val="FFFFFF"/>
                </a:highlight>
              </a:rPr>
              <a:t>=</a:t>
            </a:r>
            <a:r>
              <a:rPr lang="en-US">
                <a:solidFill>
                  <a:srgbClr val="993300"/>
                </a:solidFill>
                <a:highlight>
                  <a:srgbClr val="FFFFFF"/>
                </a:highlight>
              </a:rPr>
              <a:t>"Quotes"</a:t>
            </a:r>
            <a:br>
              <a:rPr lang="en-US">
                <a:solidFill>
                  <a:srgbClr val="000000"/>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"implicit"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r>
              <a:rPr lang="en-US">
                <a:solidFill>
                  <a:srgbClr val="000000"/>
                </a:solidFill>
                <a:highlight>
                  <a:srgbClr val="FFFFFF"/>
                </a:highlight>
              </a:rPr>
              <a:t> </a:t>
            </a:r>
          </a:p>
        </p:txBody>
      </p:sp>
      <p:sp>
        <p:nvSpPr>
          <p:cNvPr id="6" name="TextBox 5">
            <a:extLst>
              <a:ext uri="{FF2B5EF4-FFF2-40B4-BE49-F238E27FC236}">
                <a16:creationId xmlns:a16="http://schemas.microsoft.com/office/drawing/2014/main" id="{8F646954-0645-4794-80B7-5A8A1784AE1C}"/>
              </a:ext>
            </a:extLst>
          </p:cNvPr>
          <p:cNvSpPr txBox="1"/>
          <p:nvPr/>
        </p:nvSpPr>
        <p:spPr>
          <a:xfrm>
            <a:off x="7624602" y="4144246"/>
            <a:ext cx="1830116" cy="369332"/>
          </a:xfrm>
          <a:prstGeom prst="rect">
            <a:avLst/>
          </a:prstGeom>
          <a:noFill/>
        </p:spPr>
        <p:txBody>
          <a:bodyPr wrap="none" rtlCol="0">
            <a:spAutoFit/>
          </a:bodyPr>
          <a:lstStyle/>
          <a:p>
            <a:r>
              <a:rPr lang="en-US"/>
              <a:t>See examples/csv</a:t>
            </a:r>
          </a:p>
        </p:txBody>
      </p:sp>
    </p:spTree>
    <p:extLst>
      <p:ext uri="{BB962C8B-B14F-4D97-AF65-F5344CB8AC3E}">
        <p14:creationId xmlns:p14="http://schemas.microsoft.com/office/powerpoint/2010/main" val="135889535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57FB6-E8D5-4C9B-9EAF-14D512F3A261}"/>
              </a:ext>
            </a:extLst>
          </p:cNvPr>
          <p:cNvSpPr>
            <a:spLocks noGrp="1"/>
          </p:cNvSpPr>
          <p:nvPr>
            <p:ph type="ctrTitle" sz="quarter"/>
          </p:nvPr>
        </p:nvSpPr>
        <p:spPr/>
        <p:txBody>
          <a:bodyPr/>
          <a:lstStyle/>
          <a:p>
            <a:r>
              <a:rPr lang="en-US"/>
              <a:t>Okay to publish a DFDL schema that produces warnings on valid input data?</a:t>
            </a:r>
          </a:p>
        </p:txBody>
      </p:sp>
      <p:sp>
        <p:nvSpPr>
          <p:cNvPr id="2" name="Footer Placeholder 1">
            <a:extLst>
              <a:ext uri="{FF2B5EF4-FFF2-40B4-BE49-F238E27FC236}">
                <a16:creationId xmlns:a16="http://schemas.microsoft.com/office/drawing/2014/main" id="{714B4E57-DE91-4DF7-9406-068DD8E53459}"/>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6388643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4424E-3859-47E1-BBC2-1BB96130018A}"/>
              </a:ext>
            </a:extLst>
          </p:cNvPr>
          <p:cNvSpPr>
            <a:spLocks noGrp="1"/>
          </p:cNvSpPr>
          <p:nvPr>
            <p:ph type="title"/>
          </p:nvPr>
        </p:nvSpPr>
        <p:spPr/>
        <p:txBody>
          <a:bodyPr/>
          <a:lstStyle/>
          <a:p>
            <a:r>
              <a:rPr lang="en-US"/>
              <a:t>What do you think?</a:t>
            </a:r>
          </a:p>
        </p:txBody>
      </p:sp>
      <p:sp>
        <p:nvSpPr>
          <p:cNvPr id="4" name="Content Placeholder 3">
            <a:extLst>
              <a:ext uri="{FF2B5EF4-FFF2-40B4-BE49-F238E27FC236}">
                <a16:creationId xmlns:a16="http://schemas.microsoft.com/office/drawing/2014/main" id="{AC01BC2F-CADB-40F4-89A6-82AB7D6480E5}"/>
              </a:ext>
            </a:extLst>
          </p:cNvPr>
          <p:cNvSpPr>
            <a:spLocks noGrp="1"/>
          </p:cNvSpPr>
          <p:nvPr>
            <p:ph idx="1"/>
          </p:nvPr>
        </p:nvSpPr>
        <p:spPr/>
        <p:txBody>
          <a:bodyPr/>
          <a:lstStyle/>
          <a:p>
            <a:pPr>
              <a:lnSpc>
                <a:spcPts val="3000"/>
              </a:lnSpc>
              <a:spcAft>
                <a:spcPts val="1200"/>
              </a:spcAft>
            </a:pPr>
            <a:r>
              <a:rPr lang="en-US">
                <a:ea typeface="Calibri" panose="020F0502020204030204" pitchFamily="34" charset="0"/>
              </a:rPr>
              <a:t>Suppose you are creating the official, standard DFDL schema for a data format. Would you be okay with officially releasing a schema that generates warnings on data that is valid?</a:t>
            </a:r>
          </a:p>
          <a:p>
            <a:pPr>
              <a:lnSpc>
                <a:spcPts val="3000"/>
              </a:lnSpc>
              <a:spcAft>
                <a:spcPts val="1200"/>
              </a:spcAft>
            </a:pPr>
            <a:r>
              <a:rPr lang="en-US">
                <a:ea typeface="Calibri" panose="020F0502020204030204" pitchFamily="34" charset="0"/>
              </a:rPr>
              <a:t>Here’s an example. The RFC for CSV (RFC 4180) says that CSV files consist of records separated by newlines. Each record consists of fields separated by commas. </a:t>
            </a:r>
            <a:r>
              <a:rPr lang="en-US" i="1">
                <a:ea typeface="Calibri" panose="020F0502020204030204" pitchFamily="34" charset="0"/>
              </a:rPr>
              <a:t>The last record may or may not have a new line</a:t>
            </a:r>
            <a:r>
              <a:rPr lang="en-US">
                <a:ea typeface="Calibri" panose="020F0502020204030204" pitchFamily="34" charset="0"/>
              </a:rPr>
              <a:t>.</a:t>
            </a:r>
          </a:p>
          <a:p>
            <a:pPr>
              <a:lnSpc>
                <a:spcPts val="3000"/>
              </a:lnSpc>
              <a:spcAft>
                <a:spcPts val="1200"/>
              </a:spcAft>
            </a:pPr>
            <a:r>
              <a:rPr lang="en-US">
                <a:ea typeface="Calibri" panose="020F0502020204030204" pitchFamily="34" charset="0"/>
              </a:rPr>
              <a:t>Suppose the last record of a CSV file has newline. My DFDL schema generates this warning:</a:t>
            </a:r>
            <a:br>
              <a:rPr lang="en-US">
                <a:ea typeface="Calibri" panose="020F0502020204030204" pitchFamily="34" charset="0"/>
              </a:rPr>
            </a:br>
            <a:br>
              <a:rPr lang="en-US">
                <a:ea typeface="Calibri" panose="020F0502020204030204" pitchFamily="34" charset="0"/>
              </a:rPr>
            </a:br>
            <a:r>
              <a:rPr lang="en-US">
                <a:solidFill>
                  <a:srgbClr val="FF0000"/>
                </a:solidFill>
                <a:latin typeface="Calibri" panose="020F0502020204030204" pitchFamily="34" charset="0"/>
                <a:ea typeface="Calibri" panose="020F0502020204030204" pitchFamily="34" charset="0"/>
              </a:rPr>
              <a:t>[warning] Left over data. Consumed 1680 bit(s) with at least 16 bit(s) remaining.</a:t>
            </a:r>
            <a:endParaRPr lang="en-US">
              <a:ea typeface="Calibri" panose="020F0502020204030204" pitchFamily="34" charset="0"/>
            </a:endParaRPr>
          </a:p>
          <a:p>
            <a:endParaRPr lang="en-US"/>
          </a:p>
        </p:txBody>
      </p:sp>
    </p:spTree>
    <p:extLst>
      <p:ext uri="{BB962C8B-B14F-4D97-AF65-F5344CB8AC3E}">
        <p14:creationId xmlns:p14="http://schemas.microsoft.com/office/powerpoint/2010/main" val="238506315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69C7-DF71-4F6D-A77A-2A5B90C93E93}"/>
              </a:ext>
            </a:extLst>
          </p:cNvPr>
          <p:cNvSpPr>
            <a:spLocks noGrp="1"/>
          </p:cNvSpPr>
          <p:nvPr>
            <p:ph type="title"/>
          </p:nvPr>
        </p:nvSpPr>
        <p:spPr/>
        <p:txBody>
          <a:bodyPr/>
          <a:lstStyle/>
          <a:p>
            <a:r>
              <a:rPr lang="en-US"/>
              <a:t>Argument for</a:t>
            </a:r>
          </a:p>
        </p:txBody>
      </p:sp>
      <p:sp>
        <p:nvSpPr>
          <p:cNvPr id="3" name="Content Placeholder 2">
            <a:extLst>
              <a:ext uri="{FF2B5EF4-FFF2-40B4-BE49-F238E27FC236}">
                <a16:creationId xmlns:a16="http://schemas.microsoft.com/office/drawing/2014/main" id="{8926E7B1-9086-4010-A60B-CBA4BCD32D92}"/>
              </a:ext>
            </a:extLst>
          </p:cNvPr>
          <p:cNvSpPr>
            <a:spLocks noGrp="1"/>
          </p:cNvSpPr>
          <p:nvPr>
            <p:ph idx="1"/>
          </p:nvPr>
        </p:nvSpPr>
        <p:spPr/>
        <p:txBody>
          <a:bodyPr/>
          <a:lstStyle/>
          <a:p>
            <a:pPr>
              <a:lnSpc>
                <a:spcPts val="3000"/>
              </a:lnSpc>
              <a:spcAft>
                <a:spcPts val="1200"/>
              </a:spcAft>
            </a:pPr>
            <a:r>
              <a:rPr lang="en-US"/>
              <a:t>That warning is okay. Why? Because when the last record has a newline, then the file really does have left over data – the newline on the last record. So, a warning is not unreasonable.</a:t>
            </a:r>
          </a:p>
        </p:txBody>
      </p:sp>
      <p:sp>
        <p:nvSpPr>
          <p:cNvPr id="4" name="Footer Placeholder 3">
            <a:extLst>
              <a:ext uri="{FF2B5EF4-FFF2-40B4-BE49-F238E27FC236}">
                <a16:creationId xmlns:a16="http://schemas.microsoft.com/office/drawing/2014/main" id="{BCB4B10C-81CE-47CF-881D-E1749523F0C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08276358"/>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D7DE-6864-4AAA-B942-7C661152DF3D}"/>
              </a:ext>
            </a:extLst>
          </p:cNvPr>
          <p:cNvSpPr>
            <a:spLocks noGrp="1"/>
          </p:cNvSpPr>
          <p:nvPr>
            <p:ph type="title"/>
          </p:nvPr>
        </p:nvSpPr>
        <p:spPr/>
        <p:txBody>
          <a:bodyPr/>
          <a:lstStyle/>
          <a:p>
            <a:r>
              <a:rPr lang="en-US"/>
              <a:t>Argument against</a:t>
            </a:r>
          </a:p>
        </p:txBody>
      </p:sp>
      <p:sp>
        <p:nvSpPr>
          <p:cNvPr id="3" name="Content Placeholder 2">
            <a:extLst>
              <a:ext uri="{FF2B5EF4-FFF2-40B4-BE49-F238E27FC236}">
                <a16:creationId xmlns:a16="http://schemas.microsoft.com/office/drawing/2014/main" id="{85417D88-F7EB-4101-BC70-BAD0C6D76235}"/>
              </a:ext>
            </a:extLst>
          </p:cNvPr>
          <p:cNvSpPr>
            <a:spLocks noGrp="1"/>
          </p:cNvSpPr>
          <p:nvPr>
            <p:ph idx="1"/>
          </p:nvPr>
        </p:nvSpPr>
        <p:spPr/>
        <p:txBody>
          <a:bodyPr/>
          <a:lstStyle/>
          <a:p>
            <a:pPr>
              <a:lnSpc>
                <a:spcPts val="3000"/>
              </a:lnSpc>
              <a:spcAft>
                <a:spcPts val="1200"/>
              </a:spcAft>
            </a:pPr>
            <a:r>
              <a:rPr lang="en-US"/>
              <a:t>The </a:t>
            </a:r>
            <a:r>
              <a:rPr lang="en-US" dirty="0"/>
              <a:t>warning about left over data appears </a:t>
            </a:r>
            <a:r>
              <a:rPr lang="en-US"/>
              <a:t>when parsing, </a:t>
            </a:r>
            <a:r>
              <a:rPr lang="en-US" dirty="0"/>
              <a:t>and only in </a:t>
            </a:r>
            <a:r>
              <a:rPr lang="en-US"/>
              <a:t>some cases. </a:t>
            </a:r>
          </a:p>
          <a:p>
            <a:pPr>
              <a:lnSpc>
                <a:spcPts val="3000"/>
              </a:lnSpc>
              <a:spcAft>
                <a:spcPts val="1200"/>
              </a:spcAft>
            </a:pPr>
            <a:r>
              <a:rPr lang="en-US"/>
              <a:t>So you'd need </a:t>
            </a:r>
            <a:r>
              <a:rPr lang="en-US" dirty="0"/>
              <a:t>to verify during each parse if that warning is safe to be ignored or not</a:t>
            </a:r>
            <a:r>
              <a:rPr lang="en-US"/>
              <a:t>. </a:t>
            </a:r>
          </a:p>
          <a:p>
            <a:pPr>
              <a:lnSpc>
                <a:spcPts val="3000"/>
              </a:lnSpc>
              <a:spcAft>
                <a:spcPts val="1200"/>
              </a:spcAft>
            </a:pPr>
            <a:r>
              <a:rPr lang="en-US"/>
              <a:t>In most cases, </a:t>
            </a:r>
            <a:r>
              <a:rPr lang="en-US" dirty="0"/>
              <a:t>it probably does mean that there's just a left over NL and it can be ignored</a:t>
            </a:r>
            <a:r>
              <a:rPr lang="en-US"/>
              <a:t>. </a:t>
            </a:r>
          </a:p>
          <a:p>
            <a:pPr>
              <a:lnSpc>
                <a:spcPts val="3000"/>
              </a:lnSpc>
              <a:spcAft>
                <a:spcPts val="1200"/>
              </a:spcAft>
            </a:pPr>
            <a:r>
              <a:rPr lang="en-US"/>
              <a:t>But </a:t>
            </a:r>
            <a:r>
              <a:rPr lang="en-US" dirty="0"/>
              <a:t>it's also possible that some other parse error occurred and Daffodil stopped parsing halfway through the data, leaving more than just a newline of left over data. In that case, this warning might actually be a problem.</a:t>
            </a:r>
            <a:endParaRPr lang="en-US"/>
          </a:p>
        </p:txBody>
      </p:sp>
      <p:sp>
        <p:nvSpPr>
          <p:cNvPr id="4" name="Footer Placeholder 3">
            <a:extLst>
              <a:ext uri="{FF2B5EF4-FFF2-40B4-BE49-F238E27FC236}">
                <a16:creationId xmlns:a16="http://schemas.microsoft.com/office/drawing/2014/main" id="{1E20DF02-64B9-479D-9FC1-E4DE6AE2602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6148972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B895B-52D2-420F-814E-8F7E64EA3139}"/>
              </a:ext>
            </a:extLst>
          </p:cNvPr>
          <p:cNvSpPr>
            <a:spLocks noGrp="1"/>
          </p:cNvSpPr>
          <p:nvPr>
            <p:ph type="ctrTitle" sz="quarter"/>
          </p:nvPr>
        </p:nvSpPr>
        <p:spPr/>
        <p:txBody>
          <a:bodyPr/>
          <a:lstStyle/>
          <a:p>
            <a:pPr>
              <a:lnSpc>
                <a:spcPct val="100000"/>
              </a:lnSpc>
            </a:pPr>
            <a:r>
              <a:rPr lang="en-US"/>
              <a:t>DFDL regular expressions are slightly different than XSD regular expressions</a:t>
            </a:r>
          </a:p>
        </p:txBody>
      </p:sp>
      <p:sp>
        <p:nvSpPr>
          <p:cNvPr id="2" name="Footer Placeholder 1">
            <a:extLst>
              <a:ext uri="{FF2B5EF4-FFF2-40B4-BE49-F238E27FC236}">
                <a16:creationId xmlns:a16="http://schemas.microsoft.com/office/drawing/2014/main" id="{55751CEE-E1B4-49EB-832E-1B08570DD62D}"/>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30598011"/>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4B5821-0A0B-46A5-8F09-A8FDE3F11DB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9" name="TextBox 8">
            <a:extLst>
              <a:ext uri="{FF2B5EF4-FFF2-40B4-BE49-F238E27FC236}">
                <a16:creationId xmlns:a16="http://schemas.microsoft.com/office/drawing/2014/main" id="{DB57FCF7-BE8F-4F08-A2F0-937A9EF5BEA0}"/>
              </a:ext>
            </a:extLst>
          </p:cNvPr>
          <p:cNvSpPr txBox="1"/>
          <p:nvPr/>
        </p:nvSpPr>
        <p:spPr>
          <a:xfrm>
            <a:off x="882397" y="1355278"/>
            <a:ext cx="3462294" cy="1200329"/>
          </a:xfrm>
          <a:prstGeom prst="rect">
            <a:avLst/>
          </a:prstGeom>
          <a:noFill/>
        </p:spPr>
        <p:txBody>
          <a:bodyPr wrap="none" rtlCol="0">
            <a:spAutoFit/>
          </a:bodyPr>
          <a:lstStyle/>
          <a:p>
            <a:r>
              <a:rPr lang="en-US" sz="2400"/>
              <a:t>dfdl:lengthPattern="\x0D"</a:t>
            </a:r>
          </a:p>
          <a:p>
            <a:endParaRPr lang="en-US" sz="2400"/>
          </a:p>
          <a:p>
            <a:r>
              <a:rPr lang="en-US" sz="2400"/>
              <a:t>xs:pattern value="&amp;#xD;"</a:t>
            </a:r>
          </a:p>
        </p:txBody>
      </p:sp>
      <p:sp>
        <p:nvSpPr>
          <p:cNvPr id="10" name="Right Brace 9">
            <a:extLst>
              <a:ext uri="{FF2B5EF4-FFF2-40B4-BE49-F238E27FC236}">
                <a16:creationId xmlns:a16="http://schemas.microsoft.com/office/drawing/2014/main" id="{319B7BF2-1F8E-458E-BFEE-811F7E11A729}"/>
              </a:ext>
            </a:extLst>
          </p:cNvPr>
          <p:cNvSpPr/>
          <p:nvPr/>
        </p:nvSpPr>
        <p:spPr>
          <a:xfrm>
            <a:off x="4384924" y="1180816"/>
            <a:ext cx="490780" cy="14054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B4889157-D3E5-474B-992A-0709ABAE725F}"/>
              </a:ext>
            </a:extLst>
          </p:cNvPr>
          <p:cNvSpPr txBox="1"/>
          <p:nvPr/>
        </p:nvSpPr>
        <p:spPr>
          <a:xfrm>
            <a:off x="4936601" y="1108620"/>
            <a:ext cx="4849289" cy="1569660"/>
          </a:xfrm>
          <a:prstGeom prst="rect">
            <a:avLst/>
          </a:prstGeom>
          <a:noFill/>
        </p:spPr>
        <p:txBody>
          <a:bodyPr wrap="square" rtlCol="0">
            <a:spAutoFit/>
          </a:bodyPr>
          <a:lstStyle/>
          <a:p>
            <a:r>
              <a:rPr lang="en-US" sz="2400"/>
              <a:t>DFDL and XSD use two different ways to represent carriage return. </a:t>
            </a:r>
            <a:br>
              <a:rPr lang="en-US" sz="2400"/>
            </a:br>
            <a:r>
              <a:rPr lang="en-US" sz="2400" i="1"/>
              <a:t>Alert!</a:t>
            </a:r>
            <a:r>
              <a:rPr lang="en-US" sz="2400"/>
              <a:t> Cutting and pasting between them is dangerous. </a:t>
            </a:r>
          </a:p>
        </p:txBody>
      </p:sp>
    </p:spTree>
    <p:extLst>
      <p:ext uri="{BB962C8B-B14F-4D97-AF65-F5344CB8AC3E}">
        <p14:creationId xmlns:p14="http://schemas.microsoft.com/office/powerpoint/2010/main" val="1419728447"/>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5E635-6206-4576-A276-9AACCA47E499}"/>
              </a:ext>
            </a:extLst>
          </p:cNvPr>
          <p:cNvSpPr>
            <a:spLocks noGrp="1"/>
          </p:cNvSpPr>
          <p:nvPr>
            <p:ph type="title"/>
          </p:nvPr>
        </p:nvSpPr>
        <p:spPr/>
        <p:txBody>
          <a:bodyPr/>
          <a:lstStyle/>
          <a:p>
            <a:r>
              <a:rPr lang="en-US"/>
              <a:t>Recommendation</a:t>
            </a:r>
          </a:p>
        </p:txBody>
      </p:sp>
      <p:sp>
        <p:nvSpPr>
          <p:cNvPr id="4" name="Content Placeholder 3">
            <a:extLst>
              <a:ext uri="{FF2B5EF4-FFF2-40B4-BE49-F238E27FC236}">
                <a16:creationId xmlns:a16="http://schemas.microsoft.com/office/drawing/2014/main" id="{776CE7DB-AEAA-4851-B665-57C7C9BA549D}"/>
              </a:ext>
            </a:extLst>
          </p:cNvPr>
          <p:cNvSpPr>
            <a:spLocks noGrp="1"/>
          </p:cNvSpPr>
          <p:nvPr>
            <p:ph idx="1"/>
          </p:nvPr>
        </p:nvSpPr>
        <p:spPr>
          <a:xfrm>
            <a:off x="616449" y="1371601"/>
            <a:ext cx="11236720" cy="2394487"/>
          </a:xfrm>
        </p:spPr>
        <p:txBody>
          <a:bodyPr/>
          <a:lstStyle/>
          <a:p>
            <a:pPr>
              <a:lnSpc>
                <a:spcPts val="3000"/>
              </a:lnSpc>
            </a:pPr>
            <a:r>
              <a:rPr lang="en-US"/>
              <a:t>Use </a:t>
            </a:r>
            <a:r>
              <a:rPr lang="en-US" b="0">
                <a:latin typeface="Courier New" panose="02070309020205020404" pitchFamily="49" charset="0"/>
                <a:cs typeface="Courier New" panose="02070309020205020404" pitchFamily="49" charset="0"/>
              </a:rPr>
              <a:t>dfdl:lengthPattern</a:t>
            </a:r>
            <a:r>
              <a:rPr lang="en-US" b="0">
                <a:latin typeface="+mn-lt"/>
                <a:cs typeface="Courier New" panose="02070309020205020404" pitchFamily="49" charset="0"/>
              </a:rPr>
              <a:t> </a:t>
            </a:r>
            <a:r>
              <a:rPr lang="en-US"/>
              <a:t>to describe what well-formed data is, use </a:t>
            </a:r>
            <a:r>
              <a:rPr lang="en-US" b="0">
                <a:latin typeface="Courier New" panose="02070309020205020404" pitchFamily="49" charset="0"/>
                <a:cs typeface="Courier New" panose="02070309020205020404" pitchFamily="49" charset="0"/>
              </a:rPr>
              <a:t>xs:pattern</a:t>
            </a:r>
            <a:r>
              <a:rPr lang="en-US"/>
              <a:t> to describe what valid data is. </a:t>
            </a:r>
          </a:p>
          <a:p>
            <a:endParaRPr lang="en-US"/>
          </a:p>
        </p:txBody>
      </p:sp>
      <p:sp>
        <p:nvSpPr>
          <p:cNvPr id="2" name="Footer Placeholder 1">
            <a:extLst>
              <a:ext uri="{FF2B5EF4-FFF2-40B4-BE49-F238E27FC236}">
                <a16:creationId xmlns:a16="http://schemas.microsoft.com/office/drawing/2014/main" id="{EE859ADF-8B21-4EF1-A488-CB54D33AE7E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580CEDB5-19D0-4371-AC6E-3898956747A2}"/>
              </a:ext>
            </a:extLst>
          </p:cNvPr>
          <p:cNvSpPr/>
          <p:nvPr/>
        </p:nvSpPr>
        <p:spPr>
          <a:xfrm>
            <a:off x="1234699" y="3178075"/>
            <a:ext cx="8017789" cy="2308324"/>
          </a:xfrm>
          <a:prstGeom prst="rect">
            <a:avLst/>
          </a:prstGeom>
          <a:ln>
            <a:solidFill>
              <a:schemeClr val="bg1">
                <a:lumMod val="7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"labelType"</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a:t>
            </a:r>
            <a:r>
              <a:rPr lang="en-US">
                <a:solidFill>
                  <a:srgbClr val="F5844C"/>
                </a:solidFill>
                <a:highlight>
                  <a:srgbClr val="FFFF00"/>
                </a:highlight>
              </a:rPr>
              <a:t>dfdl:lengthPattern</a:t>
            </a:r>
            <a:r>
              <a:rPr lang="en-US">
                <a:solidFill>
                  <a:srgbClr val="FF8040"/>
                </a:solidFill>
                <a:highlight>
                  <a:srgbClr val="FFFF00"/>
                </a:highlight>
              </a:rPr>
              <a:t>=</a:t>
            </a:r>
            <a:r>
              <a:rPr lang="en-US">
                <a:solidFill>
                  <a:srgbClr val="993300"/>
                </a:solidFill>
                <a:highlight>
                  <a:srgbClr val="FFFF00"/>
                </a:highlight>
              </a:rPr>
              <a:t>"[a-zA-Z ]+"</a:t>
            </a:r>
            <a:r>
              <a:rPr lang="en-US">
                <a:solidFill>
                  <a:srgbClr val="F5844C"/>
                </a:solidFill>
                <a:highlight>
                  <a:srgbClr val="FFFFFF"/>
                </a:highlight>
              </a:rPr>
              <a:t> </a:t>
            </a:r>
            <a:r>
              <a:rPr lang="en-US">
                <a:solidFill>
                  <a:srgbClr val="000096"/>
                </a:solidFill>
                <a:highlight>
                  <a:srgbClr val="FFFFFF"/>
                </a:highlight>
              </a:rPr>
              <a:t>/&gt;</a:t>
            </a:r>
          </a:p>
          <a:p>
            <a:endParaRPr lang="en-US">
              <a:solidFill>
                <a:srgbClr val="000096"/>
              </a:solidFill>
              <a:highlight>
                <a:srgbClr val="FFFFFF"/>
              </a:highlight>
            </a:endParaRPr>
          </a:p>
          <a:p>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00"/>
                </a:highlight>
              </a:rPr>
              <a:t>&lt;xs:pattern</a:t>
            </a:r>
            <a:r>
              <a:rPr lang="en-US">
                <a:solidFill>
                  <a:srgbClr val="F5844C"/>
                </a:solidFill>
                <a:highlight>
                  <a:srgbClr val="FFFF00"/>
                </a:highlight>
              </a:rPr>
              <a:t> value</a:t>
            </a:r>
            <a:r>
              <a:rPr lang="en-US">
                <a:solidFill>
                  <a:srgbClr val="FF8040"/>
                </a:solidFill>
                <a:highlight>
                  <a:srgbClr val="FFFF00"/>
                </a:highlight>
              </a:rPr>
              <a:t>=</a:t>
            </a:r>
            <a:r>
              <a:rPr lang="en-US">
                <a:solidFill>
                  <a:srgbClr val="993300"/>
                </a:solidFill>
                <a:highlight>
                  <a:srgbClr val="FFFF00"/>
                </a:highlight>
              </a:rPr>
              <a:t>"(Dear Sir)|(Dear Madam)"</a:t>
            </a:r>
            <a:r>
              <a:rPr lang="en-US">
                <a:solidFill>
                  <a:srgbClr val="F5844C"/>
                </a:solidFill>
                <a:highlight>
                  <a:srgbClr val="FFFF00"/>
                </a:highlight>
              </a:rPr>
              <a:t> </a:t>
            </a:r>
            <a:r>
              <a:rPr lang="en-US">
                <a:solidFill>
                  <a:srgbClr val="000096"/>
                </a:solidFill>
                <a:highlight>
                  <a:srgbClr val="FFFF00"/>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3296"/>
                </a:solidFill>
                <a:highlight>
                  <a:srgbClr val="FFFFFF"/>
                </a:highlight>
              </a:rPr>
              <a:t>&lt;/xs:simpleType&gt;</a:t>
            </a:r>
            <a:endParaRPr lang="en-US"/>
          </a:p>
        </p:txBody>
      </p:sp>
      <p:cxnSp>
        <p:nvCxnSpPr>
          <p:cNvPr id="7" name="Straight Arrow Connector 6">
            <a:extLst>
              <a:ext uri="{FF2B5EF4-FFF2-40B4-BE49-F238E27FC236}">
                <a16:creationId xmlns:a16="http://schemas.microsoft.com/office/drawing/2014/main" id="{D4061D50-5FFD-40F3-A23F-7809342F1338}"/>
              </a:ext>
            </a:extLst>
          </p:cNvPr>
          <p:cNvCxnSpPr/>
          <p:nvPr/>
        </p:nvCxnSpPr>
        <p:spPr>
          <a:xfrm flipH="1">
            <a:off x="8462075" y="2568844"/>
            <a:ext cx="1162372" cy="860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D9D078-C10A-422B-AE1B-98581CFF2746}"/>
              </a:ext>
            </a:extLst>
          </p:cNvPr>
          <p:cNvSpPr txBox="1"/>
          <p:nvPr/>
        </p:nvSpPr>
        <p:spPr>
          <a:xfrm flipH="1">
            <a:off x="9732160" y="2355742"/>
            <a:ext cx="2248030" cy="1200329"/>
          </a:xfrm>
          <a:prstGeom prst="rect">
            <a:avLst/>
          </a:prstGeom>
          <a:noFill/>
        </p:spPr>
        <p:txBody>
          <a:bodyPr wrap="square" rtlCol="0">
            <a:spAutoFit/>
          </a:bodyPr>
          <a:lstStyle/>
          <a:p>
            <a:r>
              <a:rPr lang="en-US"/>
              <a:t>A label is well-formed if it consists of lower- and upper-case letters plus space.</a:t>
            </a:r>
          </a:p>
        </p:txBody>
      </p:sp>
      <p:cxnSp>
        <p:nvCxnSpPr>
          <p:cNvPr id="11" name="Straight Arrow Connector 10">
            <a:extLst>
              <a:ext uri="{FF2B5EF4-FFF2-40B4-BE49-F238E27FC236}">
                <a16:creationId xmlns:a16="http://schemas.microsoft.com/office/drawing/2014/main" id="{1E5046F5-C585-4EBE-A263-CBE6D68A0714}"/>
              </a:ext>
            </a:extLst>
          </p:cNvPr>
          <p:cNvCxnSpPr/>
          <p:nvPr/>
        </p:nvCxnSpPr>
        <p:spPr>
          <a:xfrm flipH="1" flipV="1">
            <a:off x="5315919" y="5021451"/>
            <a:ext cx="780081" cy="774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682A70-5898-447C-BC3C-C612F75D1D49}"/>
              </a:ext>
            </a:extLst>
          </p:cNvPr>
          <p:cNvSpPr txBox="1"/>
          <p:nvPr/>
        </p:nvSpPr>
        <p:spPr>
          <a:xfrm flipH="1">
            <a:off x="6096000" y="5772464"/>
            <a:ext cx="4334359" cy="646331"/>
          </a:xfrm>
          <a:prstGeom prst="rect">
            <a:avLst/>
          </a:prstGeom>
          <a:noFill/>
        </p:spPr>
        <p:txBody>
          <a:bodyPr wrap="square" rtlCol="0">
            <a:spAutoFit/>
          </a:bodyPr>
          <a:lstStyle/>
          <a:p>
            <a:r>
              <a:rPr lang="en-US"/>
              <a:t>A label is valid if it is either “Dear Sir” or “Dear Madam”.</a:t>
            </a:r>
          </a:p>
        </p:txBody>
      </p:sp>
    </p:spTree>
    <p:extLst>
      <p:ext uri="{BB962C8B-B14F-4D97-AF65-F5344CB8AC3E}">
        <p14:creationId xmlns:p14="http://schemas.microsoft.com/office/powerpoint/2010/main" val="19438784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B895B-52D2-420F-814E-8F7E64EA3139}"/>
              </a:ext>
            </a:extLst>
          </p:cNvPr>
          <p:cNvSpPr>
            <a:spLocks noGrp="1"/>
          </p:cNvSpPr>
          <p:nvPr>
            <p:ph type="ctrTitle" sz="quarter"/>
          </p:nvPr>
        </p:nvSpPr>
        <p:spPr/>
        <p:txBody>
          <a:bodyPr/>
          <a:lstStyle/>
          <a:p>
            <a:pPr>
              <a:lnSpc>
                <a:spcPct val="100000"/>
              </a:lnSpc>
            </a:pPr>
            <a:r>
              <a:rPr lang="en-US"/>
              <a:t>When dfdl:lengthPattern and </a:t>
            </a:r>
            <a:br>
              <a:rPr lang="en-US"/>
            </a:br>
            <a:r>
              <a:rPr lang="en-US"/>
              <a:t>xs:simpleType pattern facet </a:t>
            </a:r>
            <a:br>
              <a:rPr lang="en-US"/>
            </a:br>
            <a:r>
              <a:rPr lang="en-US"/>
              <a:t>disagree</a:t>
            </a:r>
          </a:p>
        </p:txBody>
      </p:sp>
      <p:sp>
        <p:nvSpPr>
          <p:cNvPr id="2" name="Footer Placeholder 1">
            <a:extLst>
              <a:ext uri="{FF2B5EF4-FFF2-40B4-BE49-F238E27FC236}">
                <a16:creationId xmlns:a16="http://schemas.microsoft.com/office/drawing/2014/main" id="{55751CEE-E1B4-49EB-832E-1B08570DD62D}"/>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16842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3BBA-F86D-4BF9-9C3D-51218E5D4EE1}"/>
              </a:ext>
            </a:extLst>
          </p:cNvPr>
          <p:cNvSpPr>
            <a:spLocks noGrp="1"/>
          </p:cNvSpPr>
          <p:nvPr>
            <p:ph type="title"/>
          </p:nvPr>
        </p:nvSpPr>
        <p:spPr/>
        <p:txBody>
          <a:bodyPr/>
          <a:lstStyle/>
          <a:p>
            <a:r>
              <a:rPr lang="en-US"/>
              <a:t>Daffodil can output XML or JSON</a:t>
            </a:r>
          </a:p>
        </p:txBody>
      </p:sp>
      <p:sp>
        <p:nvSpPr>
          <p:cNvPr id="6" name="Rectangle 5">
            <a:extLst>
              <a:ext uri="{FF2B5EF4-FFF2-40B4-BE49-F238E27FC236}">
                <a16:creationId xmlns:a16="http://schemas.microsoft.com/office/drawing/2014/main" id="{9DF93F52-3335-421A-BF5B-D5651CBC4A54}"/>
              </a:ext>
            </a:extLst>
          </p:cNvPr>
          <p:cNvSpPr/>
          <p:nvPr/>
        </p:nvSpPr>
        <p:spPr>
          <a:xfrm>
            <a:off x="3810194" y="1990794"/>
            <a:ext cx="2065764"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Daffodil</a:t>
            </a:r>
          </a:p>
        </p:txBody>
      </p:sp>
      <p:sp>
        <p:nvSpPr>
          <p:cNvPr id="7" name="Rectangle: Folded Corner 6">
            <a:extLst>
              <a:ext uri="{FF2B5EF4-FFF2-40B4-BE49-F238E27FC236}">
                <a16:creationId xmlns:a16="http://schemas.microsoft.com/office/drawing/2014/main" id="{1894AF9B-B711-4C38-B5B5-49FD023F76B3}"/>
              </a:ext>
            </a:extLst>
          </p:cNvPr>
          <p:cNvSpPr/>
          <p:nvPr/>
        </p:nvSpPr>
        <p:spPr>
          <a:xfrm>
            <a:off x="7003940" y="1606012"/>
            <a:ext cx="1518833" cy="122436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XML</a:t>
            </a:r>
          </a:p>
        </p:txBody>
      </p:sp>
      <p:sp>
        <p:nvSpPr>
          <p:cNvPr id="8" name="Rectangle: Folded Corner 7">
            <a:extLst>
              <a:ext uri="{FF2B5EF4-FFF2-40B4-BE49-F238E27FC236}">
                <a16:creationId xmlns:a16="http://schemas.microsoft.com/office/drawing/2014/main" id="{AB93B77B-3076-4984-89E3-D1D0CD8D41B3}"/>
              </a:ext>
            </a:extLst>
          </p:cNvPr>
          <p:cNvSpPr/>
          <p:nvPr/>
        </p:nvSpPr>
        <p:spPr>
          <a:xfrm>
            <a:off x="616448" y="1743466"/>
            <a:ext cx="2065764" cy="101252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Input</a:t>
            </a:r>
          </a:p>
        </p:txBody>
      </p:sp>
      <p:cxnSp>
        <p:nvCxnSpPr>
          <p:cNvPr id="10" name="Straight Arrow Connector 9">
            <a:extLst>
              <a:ext uri="{FF2B5EF4-FFF2-40B4-BE49-F238E27FC236}">
                <a16:creationId xmlns:a16="http://schemas.microsoft.com/office/drawing/2014/main" id="{59D628A6-7FF8-42AF-89E1-CDD08D7A26CE}"/>
              </a:ext>
            </a:extLst>
          </p:cNvPr>
          <p:cNvCxnSpPr>
            <a:cxnSpLocks/>
            <a:stCxn id="8" idx="3"/>
            <a:endCxn id="6" idx="1"/>
          </p:cNvCxnSpPr>
          <p:nvPr/>
        </p:nvCxnSpPr>
        <p:spPr>
          <a:xfrm flipV="1">
            <a:off x="2682212" y="2246516"/>
            <a:ext cx="1127982" cy="3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3B223E7-3AA1-43FB-9677-D48EDBE5456E}"/>
              </a:ext>
            </a:extLst>
          </p:cNvPr>
          <p:cNvCxnSpPr>
            <a:cxnSpLocks/>
            <a:stCxn id="6" idx="3"/>
          </p:cNvCxnSpPr>
          <p:nvPr/>
        </p:nvCxnSpPr>
        <p:spPr>
          <a:xfrm>
            <a:off x="5875958" y="2246516"/>
            <a:ext cx="11124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9F389B9-99F4-4392-AFD1-A3FA7CBEEED5}"/>
              </a:ext>
            </a:extLst>
          </p:cNvPr>
          <p:cNvSpPr/>
          <p:nvPr/>
        </p:nvSpPr>
        <p:spPr>
          <a:xfrm>
            <a:off x="3810194" y="4120865"/>
            <a:ext cx="2065764" cy="511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Daffodil</a:t>
            </a:r>
          </a:p>
        </p:txBody>
      </p:sp>
      <p:sp>
        <p:nvSpPr>
          <p:cNvPr id="14" name="Rectangle: Folded Corner 13">
            <a:extLst>
              <a:ext uri="{FF2B5EF4-FFF2-40B4-BE49-F238E27FC236}">
                <a16:creationId xmlns:a16="http://schemas.microsoft.com/office/drawing/2014/main" id="{45669AF3-E18C-4690-91DC-76619F3A2A7C}"/>
              </a:ext>
            </a:extLst>
          </p:cNvPr>
          <p:cNvSpPr/>
          <p:nvPr/>
        </p:nvSpPr>
        <p:spPr>
          <a:xfrm>
            <a:off x="7003940" y="3736083"/>
            <a:ext cx="1518833" cy="122436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JSON</a:t>
            </a:r>
          </a:p>
        </p:txBody>
      </p:sp>
      <p:sp>
        <p:nvSpPr>
          <p:cNvPr id="15" name="Rectangle: Folded Corner 14">
            <a:extLst>
              <a:ext uri="{FF2B5EF4-FFF2-40B4-BE49-F238E27FC236}">
                <a16:creationId xmlns:a16="http://schemas.microsoft.com/office/drawing/2014/main" id="{4EFD0B0F-ABE6-483E-9FEA-5AD2EA48E381}"/>
              </a:ext>
            </a:extLst>
          </p:cNvPr>
          <p:cNvSpPr/>
          <p:nvPr/>
        </p:nvSpPr>
        <p:spPr>
          <a:xfrm>
            <a:off x="616448" y="3873537"/>
            <a:ext cx="2065764" cy="101252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Input</a:t>
            </a:r>
          </a:p>
        </p:txBody>
      </p:sp>
      <p:cxnSp>
        <p:nvCxnSpPr>
          <p:cNvPr id="16" name="Straight Arrow Connector 15">
            <a:extLst>
              <a:ext uri="{FF2B5EF4-FFF2-40B4-BE49-F238E27FC236}">
                <a16:creationId xmlns:a16="http://schemas.microsoft.com/office/drawing/2014/main" id="{57C2772A-00DD-4673-9DCD-A82B19C585F9}"/>
              </a:ext>
            </a:extLst>
          </p:cNvPr>
          <p:cNvCxnSpPr>
            <a:cxnSpLocks/>
            <a:stCxn id="15" idx="3"/>
            <a:endCxn id="13" idx="1"/>
          </p:cNvCxnSpPr>
          <p:nvPr/>
        </p:nvCxnSpPr>
        <p:spPr>
          <a:xfrm flipV="1">
            <a:off x="2682212" y="4376587"/>
            <a:ext cx="1127982" cy="3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9ED358-CED6-4123-B3C9-3C262BD460B7}"/>
              </a:ext>
            </a:extLst>
          </p:cNvPr>
          <p:cNvCxnSpPr>
            <a:cxnSpLocks/>
            <a:stCxn id="13" idx="3"/>
          </p:cNvCxnSpPr>
          <p:nvPr/>
        </p:nvCxnSpPr>
        <p:spPr>
          <a:xfrm>
            <a:off x="5875958" y="4376587"/>
            <a:ext cx="11124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C88CE90-4AE6-451A-A38D-9D9AC2BFE197}"/>
              </a:ext>
            </a:extLst>
          </p:cNvPr>
          <p:cNvSpPr txBox="1"/>
          <p:nvPr/>
        </p:nvSpPr>
        <p:spPr>
          <a:xfrm>
            <a:off x="8801744" y="3685735"/>
            <a:ext cx="2805193" cy="646331"/>
          </a:xfrm>
          <a:prstGeom prst="rect">
            <a:avLst/>
          </a:prstGeom>
          <a:noFill/>
        </p:spPr>
        <p:txBody>
          <a:bodyPr wrap="square" rtlCol="0">
            <a:spAutoFit/>
          </a:bodyPr>
          <a:lstStyle/>
          <a:p>
            <a:r>
              <a:rPr lang="en-US"/>
              <a:t>Use the </a:t>
            </a:r>
            <a:r>
              <a:rPr lang="en-US">
                <a:highlight>
                  <a:srgbClr val="FFFF00"/>
                </a:highlight>
              </a:rPr>
              <a:t>–I json</a:t>
            </a:r>
            <a:r>
              <a:rPr lang="en-US"/>
              <a:t> command line option. </a:t>
            </a:r>
          </a:p>
        </p:txBody>
      </p:sp>
      <p:sp>
        <p:nvSpPr>
          <p:cNvPr id="5" name="TextBox 4">
            <a:extLst>
              <a:ext uri="{FF2B5EF4-FFF2-40B4-BE49-F238E27FC236}">
                <a16:creationId xmlns:a16="http://schemas.microsoft.com/office/drawing/2014/main" id="{7FBEA324-5D03-4770-A4D4-B5552A78FF94}"/>
              </a:ext>
            </a:extLst>
          </p:cNvPr>
          <p:cNvSpPr txBox="1"/>
          <p:nvPr/>
        </p:nvSpPr>
        <p:spPr>
          <a:xfrm>
            <a:off x="8801744" y="1844760"/>
            <a:ext cx="2185261" cy="646330"/>
          </a:xfrm>
          <a:prstGeom prst="rect">
            <a:avLst/>
          </a:prstGeom>
          <a:noFill/>
        </p:spPr>
        <p:txBody>
          <a:bodyPr wrap="square" rtlCol="0">
            <a:spAutoFit/>
          </a:bodyPr>
          <a:lstStyle/>
          <a:p>
            <a:r>
              <a:rPr lang="en-US"/>
              <a:t>This is the default output format</a:t>
            </a:r>
          </a:p>
        </p:txBody>
      </p:sp>
      <p:sp>
        <p:nvSpPr>
          <p:cNvPr id="9" name="Rectangle 8">
            <a:extLst>
              <a:ext uri="{FF2B5EF4-FFF2-40B4-BE49-F238E27FC236}">
                <a16:creationId xmlns:a16="http://schemas.microsoft.com/office/drawing/2014/main" id="{C53E887D-963C-4E45-AA24-A9BF8CA1FAA7}"/>
              </a:ext>
            </a:extLst>
          </p:cNvPr>
          <p:cNvSpPr/>
          <p:nvPr/>
        </p:nvSpPr>
        <p:spPr>
          <a:xfrm>
            <a:off x="993344" y="5924879"/>
            <a:ext cx="9765227" cy="646331"/>
          </a:xfrm>
          <a:prstGeom prst="rect">
            <a:avLst/>
          </a:prstGeom>
          <a:ln>
            <a:solidFill>
              <a:schemeClr val="tx1"/>
            </a:solidFill>
          </a:ln>
        </p:spPr>
        <p:txBody>
          <a:bodyPr wrap="square">
            <a:spAutoFit/>
          </a:bodyPr>
          <a:lstStyle/>
          <a:p>
            <a:r>
              <a:rPr lang="en-US"/>
              <a:t>-I, --infoset-type  &lt;infoset_type&gt;     	infoset type to output. Must be one of 'xml', 'scala-xml', 'json',</a:t>
            </a:r>
          </a:p>
          <a:p>
            <a:r>
              <a:rPr lang="en-US"/>
              <a:t>                                         		'jdom', 'w3cdom', or 'null’. </a:t>
            </a:r>
            <a:r>
              <a:rPr lang="en-US">
                <a:highlight>
                  <a:srgbClr val="FFFF00"/>
                </a:highlight>
              </a:rPr>
              <a:t>Default is 'xml'.</a:t>
            </a:r>
          </a:p>
        </p:txBody>
      </p:sp>
      <p:sp>
        <p:nvSpPr>
          <p:cNvPr id="12" name="TextBox 11">
            <a:extLst>
              <a:ext uri="{FF2B5EF4-FFF2-40B4-BE49-F238E27FC236}">
                <a16:creationId xmlns:a16="http://schemas.microsoft.com/office/drawing/2014/main" id="{8BB08EF3-59FD-4F3D-86CF-39047BED321C}"/>
              </a:ext>
            </a:extLst>
          </p:cNvPr>
          <p:cNvSpPr txBox="1"/>
          <p:nvPr/>
        </p:nvSpPr>
        <p:spPr>
          <a:xfrm>
            <a:off x="993344" y="5600700"/>
            <a:ext cx="1385123" cy="369332"/>
          </a:xfrm>
          <a:prstGeom prst="rect">
            <a:avLst/>
          </a:prstGeom>
          <a:noFill/>
        </p:spPr>
        <p:txBody>
          <a:bodyPr wrap="none" rtlCol="0">
            <a:spAutoFit/>
          </a:bodyPr>
          <a:lstStyle/>
          <a:p>
            <a:r>
              <a:rPr lang="en-US" b="1"/>
              <a:t>Parse option</a:t>
            </a:r>
          </a:p>
        </p:txBody>
      </p:sp>
    </p:spTree>
    <p:extLst>
      <p:ext uri="{BB962C8B-B14F-4D97-AF65-F5344CB8AC3E}">
        <p14:creationId xmlns:p14="http://schemas.microsoft.com/office/powerpoint/2010/main" val="357165249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01B71-F657-4BAF-9328-1E96947C95DF}"/>
              </a:ext>
            </a:extLst>
          </p:cNvPr>
          <p:cNvSpPr>
            <a:spLocks noGrp="1"/>
          </p:cNvSpPr>
          <p:nvPr>
            <p:ph type="title"/>
          </p:nvPr>
        </p:nvSpPr>
        <p:spPr/>
        <p:txBody>
          <a:bodyPr/>
          <a:lstStyle/>
          <a:p>
            <a:r>
              <a:rPr lang="en-US"/>
              <a:t>Scenario: dfdl:lengthPattern says label is uppercase, xs:simpleType pattern says label is lowercase</a:t>
            </a:r>
          </a:p>
        </p:txBody>
      </p:sp>
      <p:sp>
        <p:nvSpPr>
          <p:cNvPr id="2" name="Footer Placeholder 1">
            <a:extLst>
              <a:ext uri="{FF2B5EF4-FFF2-40B4-BE49-F238E27FC236}">
                <a16:creationId xmlns:a16="http://schemas.microsoft.com/office/drawing/2014/main" id="{8978C281-C94F-478A-895D-41127B21F61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TextBox 5">
            <a:extLst>
              <a:ext uri="{FF2B5EF4-FFF2-40B4-BE49-F238E27FC236}">
                <a16:creationId xmlns:a16="http://schemas.microsoft.com/office/drawing/2014/main" id="{4A91154C-383A-41E0-BD5F-C8D5FC087970}"/>
              </a:ext>
            </a:extLst>
          </p:cNvPr>
          <p:cNvSpPr txBox="1"/>
          <p:nvPr/>
        </p:nvSpPr>
        <p:spPr>
          <a:xfrm>
            <a:off x="1703662" y="6047634"/>
            <a:ext cx="4222503" cy="369332"/>
          </a:xfrm>
          <a:prstGeom prst="rect">
            <a:avLst/>
          </a:prstGeom>
          <a:noFill/>
        </p:spPr>
        <p:txBody>
          <a:bodyPr wrap="none" rtlCol="0">
            <a:spAutoFit/>
          </a:bodyPr>
          <a:lstStyle/>
          <a:p>
            <a:r>
              <a:rPr lang="en-US"/>
              <a:t>See examples/lengthPattern-vs-simpleType</a:t>
            </a:r>
          </a:p>
        </p:txBody>
      </p:sp>
      <p:grpSp>
        <p:nvGrpSpPr>
          <p:cNvPr id="15" name="Group 14">
            <a:extLst>
              <a:ext uri="{FF2B5EF4-FFF2-40B4-BE49-F238E27FC236}">
                <a16:creationId xmlns:a16="http://schemas.microsoft.com/office/drawing/2014/main" id="{76B8B59C-28A9-462F-9B16-87E88387C0A9}"/>
              </a:ext>
            </a:extLst>
          </p:cNvPr>
          <p:cNvGrpSpPr/>
          <p:nvPr/>
        </p:nvGrpSpPr>
        <p:grpSpPr>
          <a:xfrm>
            <a:off x="1778431" y="1695326"/>
            <a:ext cx="8356453" cy="4247317"/>
            <a:chOff x="1778431" y="1695326"/>
            <a:chExt cx="8356453" cy="4247317"/>
          </a:xfrm>
        </p:grpSpPr>
        <p:sp>
          <p:nvSpPr>
            <p:cNvPr id="5" name="Rectangle 4">
              <a:extLst>
                <a:ext uri="{FF2B5EF4-FFF2-40B4-BE49-F238E27FC236}">
                  <a16:creationId xmlns:a16="http://schemas.microsoft.com/office/drawing/2014/main" id="{C7A9EA79-8A88-41CD-849F-675765BEE71D}"/>
                </a:ext>
              </a:extLst>
            </p:cNvPr>
            <p:cNvSpPr/>
            <p:nvPr/>
          </p:nvSpPr>
          <p:spPr>
            <a:xfrm>
              <a:off x="1778431" y="1695326"/>
              <a:ext cx="8078492" cy="4247317"/>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"labelType"</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a:t>
              </a:r>
              <a:r>
                <a:rPr lang="en-US">
                  <a:solidFill>
                    <a:srgbClr val="F5844C"/>
                  </a:solidFill>
                  <a:highlight>
                    <a:srgbClr val="FFFF00"/>
                  </a:highlight>
                </a:rPr>
                <a:t>dfdl:lengthPattern</a:t>
              </a:r>
              <a:r>
                <a:rPr lang="en-US">
                  <a:solidFill>
                    <a:srgbClr val="FF8040"/>
                  </a:solidFill>
                  <a:highlight>
                    <a:srgbClr val="FFFF00"/>
                  </a:highlight>
                </a:rPr>
                <a:t>=</a:t>
              </a:r>
              <a:r>
                <a:rPr lang="en-US">
                  <a:solidFill>
                    <a:srgbClr val="993300"/>
                  </a:solidFill>
                  <a:highlight>
                    <a:srgbClr val="FFFF00"/>
                  </a:highlight>
                </a:rPr>
                <a:t>"[A-Z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00"/>
                  </a:highlight>
                </a:rPr>
                <a:t>&lt;xs:pattern</a:t>
              </a:r>
              <a:r>
                <a:rPr lang="en-US">
                  <a:solidFill>
                    <a:srgbClr val="F5844C"/>
                  </a:solidFill>
                  <a:highlight>
                    <a:srgbClr val="FFFF00"/>
                  </a:highlight>
                </a:rPr>
                <a:t> value</a:t>
              </a:r>
              <a:r>
                <a:rPr lang="en-US">
                  <a:solidFill>
                    <a:srgbClr val="FF8040"/>
                  </a:solidFill>
                  <a:highlight>
                    <a:srgbClr val="FFFF00"/>
                  </a:highlight>
                </a:rPr>
                <a:t>=</a:t>
              </a:r>
              <a:r>
                <a:rPr lang="en-US">
                  <a:solidFill>
                    <a:srgbClr val="993300"/>
                  </a:solidFill>
                  <a:highlight>
                    <a:srgbClr val="FFFF00"/>
                  </a:highlight>
                </a:rPr>
                <a:t>"[a-z ]+"</a:t>
              </a:r>
              <a:r>
                <a:rPr lang="en-US">
                  <a:solidFill>
                    <a:srgbClr val="F5844C"/>
                  </a:solidFill>
                  <a:highlight>
                    <a:srgbClr val="FFFF00"/>
                  </a:highlight>
                </a:rPr>
                <a:t> </a:t>
              </a:r>
              <a:r>
                <a:rPr lang="en-US">
                  <a:solidFill>
                    <a:srgbClr val="000096"/>
                  </a:solidFill>
                  <a:highlight>
                    <a:srgbClr val="FFFF00"/>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3296"/>
                  </a:solidFill>
                  <a:highlight>
                    <a:srgbClr val="FFFFFF"/>
                  </a:highlight>
                </a:rPr>
                <a:t>&lt;/xs:simpleType&gt;</a:t>
              </a:r>
            </a:p>
          </p:txBody>
        </p:sp>
        <p:cxnSp>
          <p:nvCxnSpPr>
            <p:cNvPr id="8" name="Straight Arrow Connector 7">
              <a:extLst>
                <a:ext uri="{FF2B5EF4-FFF2-40B4-BE49-F238E27FC236}">
                  <a16:creationId xmlns:a16="http://schemas.microsoft.com/office/drawing/2014/main" id="{0F1570A4-122C-4FFA-A411-277D08DD9680}"/>
                </a:ext>
              </a:extLst>
            </p:cNvPr>
            <p:cNvCxnSpPr/>
            <p:nvPr/>
          </p:nvCxnSpPr>
          <p:spPr>
            <a:xfrm flipV="1">
              <a:off x="8153400" y="3161654"/>
              <a:ext cx="122695" cy="666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6EAF85-4498-4D01-B48E-C7AB5BDBB934}"/>
                </a:ext>
              </a:extLst>
            </p:cNvPr>
            <p:cNvSpPr txBox="1"/>
            <p:nvPr/>
          </p:nvSpPr>
          <p:spPr>
            <a:xfrm>
              <a:off x="7578671" y="3828081"/>
              <a:ext cx="2556213" cy="830997"/>
            </a:xfrm>
            <a:prstGeom prst="rect">
              <a:avLst/>
            </a:prstGeom>
            <a:solidFill>
              <a:schemeClr val="bg1">
                <a:lumMod val="85000"/>
              </a:schemeClr>
            </a:solidFill>
          </p:spPr>
          <p:txBody>
            <a:bodyPr wrap="none" rtlCol="0">
              <a:spAutoFit/>
            </a:bodyPr>
            <a:lstStyle/>
            <a:p>
              <a:r>
                <a:rPr lang="en-US" sz="2400"/>
                <a:t>This says the label </a:t>
              </a:r>
              <a:br>
                <a:rPr lang="en-US" sz="2400"/>
              </a:br>
              <a:r>
                <a:rPr lang="en-US" sz="2400"/>
                <a:t>must be uppercase</a:t>
              </a:r>
            </a:p>
          </p:txBody>
        </p:sp>
        <p:sp>
          <p:nvSpPr>
            <p:cNvPr id="12" name="TextBox 11">
              <a:extLst>
                <a:ext uri="{FF2B5EF4-FFF2-40B4-BE49-F238E27FC236}">
                  <a16:creationId xmlns:a16="http://schemas.microsoft.com/office/drawing/2014/main" id="{751AEA54-6CAD-4462-B0CB-9448D7842834}"/>
                </a:ext>
              </a:extLst>
            </p:cNvPr>
            <p:cNvSpPr txBox="1"/>
            <p:nvPr/>
          </p:nvSpPr>
          <p:spPr>
            <a:xfrm>
              <a:off x="5858359" y="5070901"/>
              <a:ext cx="2556213" cy="830997"/>
            </a:xfrm>
            <a:prstGeom prst="rect">
              <a:avLst/>
            </a:prstGeom>
            <a:solidFill>
              <a:schemeClr val="bg1">
                <a:lumMod val="85000"/>
              </a:schemeClr>
            </a:solidFill>
          </p:spPr>
          <p:txBody>
            <a:bodyPr wrap="none" rtlCol="0">
              <a:spAutoFit/>
            </a:bodyPr>
            <a:lstStyle/>
            <a:p>
              <a:r>
                <a:rPr lang="en-US" sz="2400"/>
                <a:t>This says the label </a:t>
              </a:r>
              <a:br>
                <a:rPr lang="en-US" sz="2400"/>
              </a:br>
              <a:r>
                <a:rPr lang="en-US" sz="2400"/>
                <a:t>must be lowercase</a:t>
              </a:r>
            </a:p>
          </p:txBody>
        </p:sp>
        <p:cxnSp>
          <p:nvCxnSpPr>
            <p:cNvPr id="14" name="Straight Arrow Connector 13">
              <a:extLst>
                <a:ext uri="{FF2B5EF4-FFF2-40B4-BE49-F238E27FC236}">
                  <a16:creationId xmlns:a16="http://schemas.microsoft.com/office/drawing/2014/main" id="{4AA7E114-41AA-4738-B096-C1E95C2E0EE1}"/>
                </a:ext>
              </a:extLst>
            </p:cNvPr>
            <p:cNvCxnSpPr>
              <a:stCxn id="12" idx="1"/>
            </p:cNvCxnSpPr>
            <p:nvPr/>
          </p:nvCxnSpPr>
          <p:spPr>
            <a:xfrm flipH="1" flipV="1">
              <a:off x="4928461" y="5300420"/>
              <a:ext cx="929898" cy="185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Arrow: Down 15">
            <a:extLst>
              <a:ext uri="{FF2B5EF4-FFF2-40B4-BE49-F238E27FC236}">
                <a16:creationId xmlns:a16="http://schemas.microsoft.com/office/drawing/2014/main" id="{C4360192-4AA0-475E-AD1A-BCAD8FC74DFD}"/>
              </a:ext>
            </a:extLst>
          </p:cNvPr>
          <p:cNvSpPr/>
          <p:nvPr/>
        </p:nvSpPr>
        <p:spPr>
          <a:xfrm rot="1741993">
            <a:off x="5189072" y="2734978"/>
            <a:ext cx="309965" cy="1840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52506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CA4293-483E-41CD-9328-DCF6B350961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23" name="Group 22">
            <a:extLst>
              <a:ext uri="{FF2B5EF4-FFF2-40B4-BE49-F238E27FC236}">
                <a16:creationId xmlns:a16="http://schemas.microsoft.com/office/drawing/2014/main" id="{6DBF23DC-4EA6-434C-A1B8-B850ABB3D6E5}"/>
              </a:ext>
            </a:extLst>
          </p:cNvPr>
          <p:cNvGrpSpPr/>
          <p:nvPr/>
        </p:nvGrpSpPr>
        <p:grpSpPr>
          <a:xfrm>
            <a:off x="494850" y="452710"/>
            <a:ext cx="11252579" cy="4695841"/>
            <a:chOff x="494850" y="452710"/>
            <a:chExt cx="11252579" cy="4695841"/>
          </a:xfrm>
        </p:grpSpPr>
        <p:sp>
          <p:nvSpPr>
            <p:cNvPr id="5" name="Rectangle 4">
              <a:extLst>
                <a:ext uri="{FF2B5EF4-FFF2-40B4-BE49-F238E27FC236}">
                  <a16:creationId xmlns:a16="http://schemas.microsoft.com/office/drawing/2014/main" id="{898146C8-3CFE-42EA-B048-F5E561A0CCBB}"/>
                </a:ext>
              </a:extLst>
            </p:cNvPr>
            <p:cNvSpPr/>
            <p:nvPr/>
          </p:nvSpPr>
          <p:spPr>
            <a:xfrm>
              <a:off x="494850" y="1896247"/>
              <a:ext cx="3631769" cy="1938992"/>
            </a:xfrm>
            <a:prstGeom prst="rect">
              <a:avLst/>
            </a:prstGeom>
            <a:ln>
              <a:solidFill>
                <a:schemeClr val="tx1"/>
              </a:solidFill>
            </a:ln>
          </p:spPr>
          <p:txBody>
            <a:bodyPr wrap="square">
              <a:spAutoFit/>
            </a:bodyPr>
            <a:lstStyle/>
            <a:p>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"input"</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a:t>
              </a:r>
              <a:r>
                <a:rPr lang="en-US" sz="800">
                  <a:solidFill>
                    <a:srgbClr val="F5844C"/>
                  </a:solidFill>
                  <a:highlight>
                    <a:srgbClr val="FFFFFF"/>
                  </a:highlight>
                </a:rPr>
                <a:t> dfdl:separator</a:t>
              </a:r>
              <a:r>
                <a:rPr lang="en-US" sz="800">
                  <a:solidFill>
                    <a:srgbClr val="FF8040"/>
                  </a:solidFill>
                  <a:highlight>
                    <a:srgbClr val="FFFFFF"/>
                  </a:highlight>
                </a:rPr>
                <a:t>=</a:t>
              </a:r>
              <a:r>
                <a:rPr lang="en-US" sz="800">
                  <a:solidFill>
                    <a:srgbClr val="993300"/>
                  </a:solidFill>
                  <a:highlight>
                    <a:srgbClr val="FFFFFF"/>
                  </a:highlight>
                </a:rPr>
                <a:t>":"</a:t>
              </a:r>
              <a:r>
                <a:rPr lang="en-US" sz="800">
                  <a:solidFill>
                    <a:srgbClr val="F5844C"/>
                  </a:solidFill>
                  <a:highlight>
                    <a:srgbClr val="FFFFFF"/>
                  </a:highlight>
                </a:rPr>
                <a:t> dfdl:separatorPosition</a:t>
              </a:r>
              <a:r>
                <a:rPr lang="en-US" sz="800">
                  <a:solidFill>
                    <a:srgbClr val="FF8040"/>
                  </a:solidFill>
                  <a:highlight>
                    <a:srgbClr val="FFFFFF"/>
                  </a:highlight>
                </a:rPr>
                <a:t>=</a:t>
              </a:r>
              <a:r>
                <a:rPr lang="en-US" sz="800">
                  <a:solidFill>
                    <a:srgbClr val="993300"/>
                  </a:solidFill>
                  <a:highlight>
                    <a:srgbClr val="FFFFFF"/>
                  </a:highlight>
                </a:rPr>
                <a:t>"infix"</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"label"</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"labelType"</a:t>
              </a: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"characters"</a:t>
              </a:r>
              <a:r>
                <a:rPr lang="en-US" sz="800">
                  <a:solidFill>
                    <a:srgbClr val="F5844C"/>
                  </a:solidFill>
                  <a:highlight>
                    <a:srgbClr val="FFFFFF"/>
                  </a:highlight>
                </a:rPr>
                <a:t> </a:t>
              </a:r>
              <a:br>
                <a:rPr lang="en-US" sz="800">
                  <a:solidFill>
                    <a:srgbClr val="F5844C"/>
                  </a:solidFill>
                  <a:highlight>
                    <a:srgbClr val="FFFFFF"/>
                  </a:highlight>
                </a:rPr>
              </a:br>
              <a:r>
                <a:rPr lang="en-US" sz="800">
                  <a:solidFill>
                    <a:srgbClr val="F5844C"/>
                  </a:solidFill>
                  <a:highlight>
                    <a:srgbClr val="FFFFFF"/>
                  </a:highlight>
                </a:rPr>
                <a:t>                                    dfdl:lengthKind</a:t>
              </a:r>
              <a:r>
                <a:rPr lang="en-US" sz="800">
                  <a:solidFill>
                    <a:srgbClr val="FF8040"/>
                  </a:solidFill>
                  <a:highlight>
                    <a:srgbClr val="FFFFFF"/>
                  </a:highlight>
                </a:rPr>
                <a:t>=</a:t>
              </a:r>
              <a:r>
                <a:rPr lang="en-US" sz="800">
                  <a:solidFill>
                    <a:srgbClr val="993300"/>
                  </a:solidFill>
                  <a:highlight>
                    <a:srgbClr val="FFFFFF"/>
                  </a:highlight>
                </a:rPr>
                <a:t>"pattern"</a:t>
              </a:r>
              <a:r>
                <a:rPr lang="en-US" sz="800">
                  <a:solidFill>
                    <a:srgbClr val="F5844C"/>
                  </a:solidFill>
                  <a:highlight>
                    <a:srgbClr val="FFFFFF"/>
                  </a:highlight>
                </a:rPr>
                <a:t> dfdl:lengthPattern</a:t>
              </a:r>
              <a:r>
                <a:rPr lang="en-US" sz="800">
                  <a:solidFill>
                    <a:srgbClr val="FF8040"/>
                  </a:solidFill>
                  <a:highlight>
                    <a:srgbClr val="FFFFFF"/>
                  </a:highlight>
                </a:rPr>
                <a:t>=</a:t>
              </a:r>
              <a:r>
                <a:rPr lang="en-US" sz="800">
                  <a:solidFill>
                    <a:srgbClr val="993300"/>
                  </a:solidFill>
                  <a:highlight>
                    <a:srgbClr val="FFFFFF"/>
                  </a:highlight>
                </a:rPr>
                <a:t>"[A-Z ]+"</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"message"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"xs:string"</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3296"/>
                  </a:solidFill>
                  <a:highlight>
                    <a:srgbClr val="FFFFFF"/>
                  </a:highlight>
                </a:rPr>
                <a:t>&lt;/xs:element&gt;</a:t>
              </a:r>
              <a:br>
                <a:rPr lang="en-US" sz="800">
                  <a:solidFill>
                    <a:srgbClr val="000000"/>
                  </a:solidFill>
                  <a:highlight>
                    <a:srgbClr val="FFFFFF"/>
                  </a:highlight>
                </a:rPr>
              </a:br>
              <a:br>
                <a:rPr lang="en-US" sz="800">
                  <a:solidFill>
                    <a:srgbClr val="000000"/>
                  </a:solidFill>
                  <a:highlight>
                    <a:srgbClr val="FFFFFF"/>
                  </a:highlight>
                </a:rPr>
              </a:br>
              <a:r>
                <a:rPr lang="en-US" sz="800">
                  <a:solidFill>
                    <a:srgbClr val="003296"/>
                  </a:solidFill>
                  <a:highlight>
                    <a:srgbClr val="FFFFFF"/>
                  </a:highlight>
                </a:rPr>
                <a:t>&lt;xs:simpleType</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"labelType"</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&lt;xs:restriction</a:t>
              </a:r>
              <a:r>
                <a:rPr lang="en-US" sz="800">
                  <a:solidFill>
                    <a:srgbClr val="F5844C"/>
                  </a:solidFill>
                  <a:highlight>
                    <a:srgbClr val="FFFFFF"/>
                  </a:highlight>
                </a:rPr>
                <a:t> base</a:t>
              </a:r>
              <a:r>
                <a:rPr lang="en-US" sz="800">
                  <a:solidFill>
                    <a:srgbClr val="FF8040"/>
                  </a:solidFill>
                  <a:highlight>
                    <a:srgbClr val="FFFFFF"/>
                  </a:highlight>
                </a:rPr>
                <a:t>=</a:t>
              </a:r>
              <a:r>
                <a:rPr lang="en-US" sz="800">
                  <a:solidFill>
                    <a:srgbClr val="993300"/>
                  </a:solidFill>
                  <a:highlight>
                    <a:srgbClr val="FFFFFF"/>
                  </a:highlight>
                </a:rPr>
                <a:t>"xs:string"</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&lt;xs:pattern</a:t>
              </a:r>
              <a:r>
                <a:rPr lang="en-US" sz="800">
                  <a:solidFill>
                    <a:srgbClr val="F5844C"/>
                  </a:solidFill>
                  <a:highlight>
                    <a:srgbClr val="FFFFFF"/>
                  </a:highlight>
                </a:rPr>
                <a:t> value</a:t>
              </a:r>
              <a:r>
                <a:rPr lang="en-US" sz="800">
                  <a:solidFill>
                    <a:srgbClr val="FF8040"/>
                  </a:solidFill>
                  <a:highlight>
                    <a:srgbClr val="FFFFFF"/>
                  </a:highlight>
                </a:rPr>
                <a:t>=</a:t>
              </a:r>
              <a:r>
                <a:rPr lang="en-US" sz="800">
                  <a:solidFill>
                    <a:srgbClr val="993300"/>
                  </a:solidFill>
                  <a:highlight>
                    <a:srgbClr val="FFFFFF"/>
                  </a:highlight>
                </a:rPr>
                <a:t>"[a-z ]+"</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&lt;/xs:restriction&gt;</a:t>
              </a:r>
              <a:br>
                <a:rPr lang="en-US" sz="800">
                  <a:solidFill>
                    <a:srgbClr val="000000"/>
                  </a:solidFill>
                  <a:highlight>
                    <a:srgbClr val="FFFFFF"/>
                  </a:highlight>
                </a:rPr>
              </a:br>
              <a:r>
                <a:rPr lang="en-US" sz="800">
                  <a:solidFill>
                    <a:srgbClr val="003296"/>
                  </a:solidFill>
                  <a:highlight>
                    <a:srgbClr val="FFFFFF"/>
                  </a:highlight>
                </a:rPr>
                <a:t>&lt;/xs:simpleType&gt;</a:t>
              </a:r>
            </a:p>
          </p:txBody>
        </p:sp>
        <p:cxnSp>
          <p:nvCxnSpPr>
            <p:cNvPr id="6" name="Connector: Elbow 5">
              <a:extLst>
                <a:ext uri="{FF2B5EF4-FFF2-40B4-BE49-F238E27FC236}">
                  <a16:creationId xmlns:a16="http://schemas.microsoft.com/office/drawing/2014/main" id="{94E06439-2AEB-46FA-9A13-DB183FDC03EC}"/>
                </a:ext>
              </a:extLst>
            </p:cNvPr>
            <p:cNvCxnSpPr>
              <a:cxnSpLocks/>
            </p:cNvCxnSpPr>
            <p:nvPr/>
          </p:nvCxnSpPr>
          <p:spPr>
            <a:xfrm rot="16200000" flipH="1">
              <a:off x="5994578" y="1872893"/>
              <a:ext cx="2401757" cy="297209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5969678-C8C9-44AC-B913-59F2C71F1C80}"/>
                </a:ext>
              </a:extLst>
            </p:cNvPr>
            <p:cNvSpPr/>
            <p:nvPr/>
          </p:nvSpPr>
          <p:spPr>
            <a:xfrm>
              <a:off x="4733583" y="2128240"/>
              <a:ext cx="2238113" cy="246221"/>
            </a:xfrm>
            <a:prstGeom prst="rect">
              <a:avLst/>
            </a:prstGeom>
            <a:solidFill>
              <a:schemeClr val="bg1"/>
            </a:solidFill>
            <a:ln>
              <a:solidFill>
                <a:schemeClr val="tx1"/>
              </a:solidFill>
            </a:ln>
          </p:spPr>
          <p:txBody>
            <a:bodyPr wrap="none">
              <a:spAutoFit/>
            </a:bodyPr>
            <a:lstStyle/>
            <a:p>
              <a:r>
                <a:rPr lang="en-US" sz="1000" b="1">
                  <a:solidFill>
                    <a:srgbClr val="000000"/>
                  </a:solidFill>
                  <a:highlight>
                    <a:srgbClr val="FFFF00"/>
                  </a:highlight>
                </a:rPr>
                <a:t>DEAR SIR</a:t>
              </a:r>
              <a:r>
                <a:rPr lang="en-US" sz="1000">
                  <a:solidFill>
                    <a:srgbClr val="000000"/>
                  </a:solidFill>
                  <a:highlight>
                    <a:srgbClr val="FFFFFF"/>
                  </a:highlight>
                </a:rPr>
                <a:t>: Thank you for your response.</a:t>
              </a:r>
            </a:p>
          </p:txBody>
        </p:sp>
        <p:sp>
          <p:nvSpPr>
            <p:cNvPr id="8" name="Rectangle 7">
              <a:extLst>
                <a:ext uri="{FF2B5EF4-FFF2-40B4-BE49-F238E27FC236}">
                  <a16:creationId xmlns:a16="http://schemas.microsoft.com/office/drawing/2014/main" id="{617890F2-CA31-4D92-8548-0D0BD3919A36}"/>
                </a:ext>
              </a:extLst>
            </p:cNvPr>
            <p:cNvSpPr/>
            <p:nvPr/>
          </p:nvSpPr>
          <p:spPr>
            <a:xfrm>
              <a:off x="8593087" y="890018"/>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cxnSp>
          <p:nvCxnSpPr>
            <p:cNvPr id="9" name="Straight Arrow Connector 8">
              <a:extLst>
                <a:ext uri="{FF2B5EF4-FFF2-40B4-BE49-F238E27FC236}">
                  <a16:creationId xmlns:a16="http://schemas.microsoft.com/office/drawing/2014/main" id="{CF44597E-BDDB-4F2D-8C91-347DD9D6139E}"/>
                </a:ext>
              </a:extLst>
            </p:cNvPr>
            <p:cNvCxnSpPr>
              <a:stCxn id="7" idx="3"/>
              <a:endCxn id="8" idx="1"/>
            </p:cNvCxnSpPr>
            <p:nvPr/>
          </p:nvCxnSpPr>
          <p:spPr>
            <a:xfrm flipV="1">
              <a:off x="6971696" y="1243961"/>
              <a:ext cx="162139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350736-603B-48E5-A142-87324738EB8F}"/>
                </a:ext>
              </a:extLst>
            </p:cNvPr>
            <p:cNvSpPr txBox="1"/>
            <p:nvPr/>
          </p:nvSpPr>
          <p:spPr>
            <a:xfrm>
              <a:off x="6791440" y="1260914"/>
              <a:ext cx="1365182" cy="369332"/>
            </a:xfrm>
            <a:prstGeom prst="rect">
              <a:avLst/>
            </a:prstGeom>
            <a:noFill/>
          </p:spPr>
          <p:txBody>
            <a:bodyPr wrap="none" rtlCol="0">
              <a:spAutoFit/>
            </a:bodyPr>
            <a:lstStyle/>
            <a:p>
              <a:r>
                <a:rPr lang="en-US" i="1"/>
                <a:t>--validate on</a:t>
              </a:r>
            </a:p>
          </p:txBody>
        </p:sp>
        <p:sp>
          <p:nvSpPr>
            <p:cNvPr id="11" name="Rectangle 10">
              <a:extLst>
                <a:ext uri="{FF2B5EF4-FFF2-40B4-BE49-F238E27FC236}">
                  <a16:creationId xmlns:a16="http://schemas.microsoft.com/office/drawing/2014/main" id="{F07E4646-750E-492E-8CA0-8D3C2FE80C9A}"/>
                </a:ext>
              </a:extLst>
            </p:cNvPr>
            <p:cNvSpPr/>
            <p:nvPr/>
          </p:nvSpPr>
          <p:spPr>
            <a:xfrm>
              <a:off x="8593087" y="452710"/>
              <a:ext cx="3047999" cy="430887"/>
            </a:xfrm>
            <a:prstGeom prst="rect">
              <a:avLst/>
            </a:prstGeom>
            <a:solidFill>
              <a:srgbClr val="FF0000"/>
            </a:solidFill>
          </p:spPr>
          <p:txBody>
            <a:bodyPr wrap="square">
              <a:spAutoFit/>
            </a:bodyPr>
            <a:lstStyle/>
            <a:p>
              <a:r>
                <a:rPr lang="en-US" sz="1100" b="1">
                  <a:solidFill>
                    <a:schemeClr val="bg1"/>
                  </a:solidFill>
                </a:rPr>
                <a:t>[error] Validation Error: cvc-type.3.1.3: The value 'DEAR SIR' of element 'label' is not valid.</a:t>
              </a:r>
            </a:p>
          </p:txBody>
        </p:sp>
        <p:sp>
          <p:nvSpPr>
            <p:cNvPr id="12" name="TextBox 11">
              <a:extLst>
                <a:ext uri="{FF2B5EF4-FFF2-40B4-BE49-F238E27FC236}">
                  <a16:creationId xmlns:a16="http://schemas.microsoft.com/office/drawing/2014/main" id="{CF4B3510-94C8-40DA-8886-9932C28BDD4C}"/>
                </a:ext>
              </a:extLst>
            </p:cNvPr>
            <p:cNvSpPr txBox="1"/>
            <p:nvPr/>
          </p:nvSpPr>
          <p:spPr>
            <a:xfrm>
              <a:off x="6404574" y="2940039"/>
              <a:ext cx="1388201" cy="369332"/>
            </a:xfrm>
            <a:prstGeom prst="rect">
              <a:avLst/>
            </a:prstGeom>
            <a:noFill/>
          </p:spPr>
          <p:txBody>
            <a:bodyPr wrap="none" rtlCol="0">
              <a:spAutoFit/>
            </a:bodyPr>
            <a:lstStyle/>
            <a:p>
              <a:r>
                <a:rPr lang="en-US" i="1"/>
                <a:t>--validate off</a:t>
              </a:r>
            </a:p>
          </p:txBody>
        </p:sp>
        <p:sp>
          <p:nvSpPr>
            <p:cNvPr id="13" name="TextBox 12">
              <a:extLst>
                <a:ext uri="{FF2B5EF4-FFF2-40B4-BE49-F238E27FC236}">
                  <a16:creationId xmlns:a16="http://schemas.microsoft.com/office/drawing/2014/main" id="{280F1FF4-8F5F-47E0-978B-6A6E608C9B5F}"/>
                </a:ext>
              </a:extLst>
            </p:cNvPr>
            <p:cNvSpPr txBox="1"/>
            <p:nvPr/>
          </p:nvSpPr>
          <p:spPr>
            <a:xfrm>
              <a:off x="5756740" y="4232224"/>
              <a:ext cx="1773049" cy="369332"/>
            </a:xfrm>
            <a:prstGeom prst="rect">
              <a:avLst/>
            </a:prstGeom>
            <a:noFill/>
          </p:spPr>
          <p:txBody>
            <a:bodyPr wrap="none" rtlCol="0">
              <a:spAutoFit/>
            </a:bodyPr>
            <a:lstStyle/>
            <a:p>
              <a:r>
                <a:rPr lang="en-US" i="1"/>
                <a:t>--validate limited</a:t>
              </a:r>
            </a:p>
          </p:txBody>
        </p:sp>
        <p:cxnSp>
          <p:nvCxnSpPr>
            <p:cNvPr id="14" name="Connector: Elbow 13">
              <a:extLst>
                <a:ext uri="{FF2B5EF4-FFF2-40B4-BE49-F238E27FC236}">
                  <a16:creationId xmlns:a16="http://schemas.microsoft.com/office/drawing/2014/main" id="{24917D17-1A15-45CB-984A-10E35AD9D932}"/>
                </a:ext>
              </a:extLst>
            </p:cNvPr>
            <p:cNvCxnSpPr>
              <a:cxnSpLocks/>
            </p:cNvCxnSpPr>
            <p:nvPr/>
          </p:nvCxnSpPr>
          <p:spPr>
            <a:xfrm>
              <a:off x="6404574" y="2374461"/>
              <a:ext cx="2234024" cy="903895"/>
            </a:xfrm>
            <a:prstGeom prst="bentConnector3">
              <a:avLst>
                <a:gd name="adj1" fmla="val 14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26B064C-2135-4245-86C2-057A3801E696}"/>
                </a:ext>
              </a:extLst>
            </p:cNvPr>
            <p:cNvSpPr/>
            <p:nvPr/>
          </p:nvSpPr>
          <p:spPr>
            <a:xfrm>
              <a:off x="8690467" y="4009778"/>
              <a:ext cx="3047999" cy="430887"/>
            </a:xfrm>
            <a:prstGeom prst="rect">
              <a:avLst/>
            </a:prstGeom>
            <a:solidFill>
              <a:srgbClr val="FF0000"/>
            </a:solidFill>
          </p:spPr>
          <p:txBody>
            <a:bodyPr wrap="square">
              <a:spAutoFit/>
            </a:bodyPr>
            <a:lstStyle/>
            <a:p>
              <a:r>
                <a:rPr lang="en-US" sz="1100" b="1">
                  <a:solidFill>
                    <a:schemeClr val="bg1"/>
                  </a:solidFill>
                </a:rPr>
                <a:t>[error] Validation Error: label failed facet checks due to: facet pattern(s): [a-z ]+</a:t>
              </a:r>
            </a:p>
          </p:txBody>
        </p:sp>
        <p:cxnSp>
          <p:nvCxnSpPr>
            <p:cNvPr id="20" name="Straight Arrow Connector 19">
              <a:extLst>
                <a:ext uri="{FF2B5EF4-FFF2-40B4-BE49-F238E27FC236}">
                  <a16:creationId xmlns:a16="http://schemas.microsoft.com/office/drawing/2014/main" id="{E94152A8-FCBC-432A-8846-97BD259AA5E0}"/>
                </a:ext>
              </a:extLst>
            </p:cNvPr>
            <p:cNvCxnSpPr>
              <a:endCxn id="7" idx="1"/>
            </p:cNvCxnSpPr>
            <p:nvPr/>
          </p:nvCxnSpPr>
          <p:spPr>
            <a:xfrm>
              <a:off x="4126619" y="2251351"/>
              <a:ext cx="606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A277EFB-4484-451B-AF69-C147C371DDAE}"/>
                </a:ext>
              </a:extLst>
            </p:cNvPr>
            <p:cNvSpPr/>
            <p:nvPr/>
          </p:nvSpPr>
          <p:spPr>
            <a:xfrm>
              <a:off x="8638598" y="2871759"/>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sp>
          <p:nvSpPr>
            <p:cNvPr id="22" name="Rectangle 21">
              <a:extLst>
                <a:ext uri="{FF2B5EF4-FFF2-40B4-BE49-F238E27FC236}">
                  <a16:creationId xmlns:a16="http://schemas.microsoft.com/office/drawing/2014/main" id="{AEB1E26F-5BE0-4371-AD88-362F60165923}"/>
                </a:ext>
              </a:extLst>
            </p:cNvPr>
            <p:cNvSpPr/>
            <p:nvPr/>
          </p:nvSpPr>
          <p:spPr>
            <a:xfrm>
              <a:off x="8699429" y="4440665"/>
              <a:ext cx="3048000" cy="707886"/>
            </a:xfrm>
            <a:prstGeom prst="rect">
              <a:avLst/>
            </a:prstGeom>
            <a:ln>
              <a:solidFill>
                <a:schemeClr val="tx1"/>
              </a:solidFill>
            </a:ln>
          </p:spPr>
          <p:txBody>
            <a:bodyPr wrap="square">
              <a:spAutoFit/>
            </a:bodyPr>
            <a:lstStyle/>
            <a:p>
              <a:r>
                <a:rPr lang="en-US" sz="1000">
                  <a:solidFill>
                    <a:srgbClr val="000096"/>
                  </a:solidFill>
                  <a:highlight>
                    <a:srgbClr val="FFFFFF"/>
                  </a:highlight>
                </a:rPr>
                <a:t>&lt;input&gt;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&lt;label&gt;</a:t>
              </a:r>
              <a:r>
                <a:rPr lang="en-US" sz="1000">
                  <a:solidFill>
                    <a:srgbClr val="000000"/>
                  </a:solidFill>
                  <a:highlight>
                    <a:srgbClr val="FFFFFF"/>
                  </a:highlight>
                </a:rPr>
                <a:t>DEAR SIR</a:t>
              </a:r>
              <a:r>
                <a:rPr lang="en-US" sz="1000">
                  <a:solidFill>
                    <a:srgbClr val="000096"/>
                  </a:solidFill>
                  <a:highlight>
                    <a:srgbClr val="FFFFFF"/>
                  </a:highlight>
                </a:rPr>
                <a:t>&lt;/label&gt;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&lt;message&gt;</a:t>
              </a:r>
              <a:r>
                <a:rPr lang="en-US" sz="1000">
                  <a:solidFill>
                    <a:srgbClr val="000000"/>
                  </a:solidFill>
                  <a:highlight>
                    <a:srgbClr val="FFFFFF"/>
                  </a:highlight>
                </a:rPr>
                <a:t> Thank you for your response.</a:t>
              </a:r>
              <a:r>
                <a:rPr lang="en-US" sz="1000">
                  <a:solidFill>
                    <a:srgbClr val="000096"/>
                  </a:solidFill>
                  <a:highlight>
                    <a:srgbClr val="FFFFFF"/>
                  </a:highlight>
                </a:rPr>
                <a:t>&lt;/message&gt;</a:t>
              </a:r>
              <a:br>
                <a:rPr lang="en-US" sz="1000">
                  <a:solidFill>
                    <a:srgbClr val="000000"/>
                  </a:solidFill>
                  <a:highlight>
                    <a:srgbClr val="FFFFFF"/>
                  </a:highlight>
                </a:rPr>
              </a:br>
              <a:r>
                <a:rPr lang="en-US" sz="1000">
                  <a:solidFill>
                    <a:srgbClr val="000096"/>
                  </a:solidFill>
                  <a:highlight>
                    <a:srgbClr val="FFFFFF"/>
                  </a:highlight>
                </a:rPr>
                <a:t>&lt;/input&gt;</a:t>
              </a:r>
            </a:p>
          </p:txBody>
        </p:sp>
      </p:grpSp>
    </p:spTree>
    <p:extLst>
      <p:ext uri="{BB962C8B-B14F-4D97-AF65-F5344CB8AC3E}">
        <p14:creationId xmlns:p14="http://schemas.microsoft.com/office/powerpoint/2010/main" val="1000276519"/>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CA4293-483E-41CD-9328-DCF6B350961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2" name="Group 1">
            <a:extLst>
              <a:ext uri="{FF2B5EF4-FFF2-40B4-BE49-F238E27FC236}">
                <a16:creationId xmlns:a16="http://schemas.microsoft.com/office/drawing/2014/main" id="{7FFF604C-A6F9-4673-B835-428BBF6559A0}"/>
              </a:ext>
            </a:extLst>
          </p:cNvPr>
          <p:cNvGrpSpPr/>
          <p:nvPr/>
        </p:nvGrpSpPr>
        <p:grpSpPr>
          <a:xfrm>
            <a:off x="494850" y="940779"/>
            <a:ext cx="11252579" cy="4164553"/>
            <a:chOff x="494850" y="940779"/>
            <a:chExt cx="11252579" cy="4164553"/>
          </a:xfrm>
        </p:grpSpPr>
        <p:sp>
          <p:nvSpPr>
            <p:cNvPr id="5" name="Rectangle 4">
              <a:extLst>
                <a:ext uri="{FF2B5EF4-FFF2-40B4-BE49-F238E27FC236}">
                  <a16:creationId xmlns:a16="http://schemas.microsoft.com/office/drawing/2014/main" id="{898146C8-3CFE-42EA-B048-F5E561A0CCBB}"/>
                </a:ext>
              </a:extLst>
            </p:cNvPr>
            <p:cNvSpPr/>
            <p:nvPr/>
          </p:nvSpPr>
          <p:spPr>
            <a:xfrm>
              <a:off x="494850" y="1896247"/>
              <a:ext cx="3631769" cy="1938992"/>
            </a:xfrm>
            <a:prstGeom prst="rect">
              <a:avLst/>
            </a:prstGeom>
            <a:ln>
              <a:solidFill>
                <a:schemeClr val="tx1"/>
              </a:solidFill>
            </a:ln>
          </p:spPr>
          <p:txBody>
            <a:bodyPr wrap="square">
              <a:spAutoFit/>
            </a:bodyPr>
            <a:lstStyle/>
            <a:p>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"input"</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a:t>
              </a:r>
              <a:r>
                <a:rPr lang="en-US" sz="800">
                  <a:solidFill>
                    <a:srgbClr val="F5844C"/>
                  </a:solidFill>
                  <a:highlight>
                    <a:srgbClr val="FFFFFF"/>
                  </a:highlight>
                </a:rPr>
                <a:t> dfdl:separator</a:t>
              </a:r>
              <a:r>
                <a:rPr lang="en-US" sz="800">
                  <a:solidFill>
                    <a:srgbClr val="FF8040"/>
                  </a:solidFill>
                  <a:highlight>
                    <a:srgbClr val="FFFFFF"/>
                  </a:highlight>
                </a:rPr>
                <a:t>=</a:t>
              </a:r>
              <a:r>
                <a:rPr lang="en-US" sz="800">
                  <a:solidFill>
                    <a:srgbClr val="993300"/>
                  </a:solidFill>
                  <a:highlight>
                    <a:srgbClr val="FFFFFF"/>
                  </a:highlight>
                </a:rPr>
                <a:t>":"</a:t>
              </a:r>
              <a:r>
                <a:rPr lang="en-US" sz="800">
                  <a:solidFill>
                    <a:srgbClr val="F5844C"/>
                  </a:solidFill>
                  <a:highlight>
                    <a:srgbClr val="FFFFFF"/>
                  </a:highlight>
                </a:rPr>
                <a:t> dfdl:separatorPosition</a:t>
              </a:r>
              <a:r>
                <a:rPr lang="en-US" sz="800">
                  <a:solidFill>
                    <a:srgbClr val="FF8040"/>
                  </a:solidFill>
                  <a:highlight>
                    <a:srgbClr val="FFFFFF"/>
                  </a:highlight>
                </a:rPr>
                <a:t>=</a:t>
              </a:r>
              <a:r>
                <a:rPr lang="en-US" sz="800">
                  <a:solidFill>
                    <a:srgbClr val="993300"/>
                  </a:solidFill>
                  <a:highlight>
                    <a:srgbClr val="FFFFFF"/>
                  </a:highlight>
                </a:rPr>
                <a:t>"infix"</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"label"</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"labelType"</a:t>
              </a: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"characters"</a:t>
              </a:r>
              <a:r>
                <a:rPr lang="en-US" sz="800">
                  <a:solidFill>
                    <a:srgbClr val="F5844C"/>
                  </a:solidFill>
                  <a:highlight>
                    <a:srgbClr val="FFFFFF"/>
                  </a:highlight>
                </a:rPr>
                <a:t> </a:t>
              </a:r>
              <a:br>
                <a:rPr lang="en-US" sz="800">
                  <a:solidFill>
                    <a:srgbClr val="F5844C"/>
                  </a:solidFill>
                  <a:highlight>
                    <a:srgbClr val="FFFFFF"/>
                  </a:highlight>
                </a:rPr>
              </a:br>
              <a:r>
                <a:rPr lang="en-US" sz="800">
                  <a:solidFill>
                    <a:srgbClr val="F5844C"/>
                  </a:solidFill>
                  <a:highlight>
                    <a:srgbClr val="FFFFFF"/>
                  </a:highlight>
                </a:rPr>
                <a:t>                                    dfdl:lengthKind</a:t>
              </a:r>
              <a:r>
                <a:rPr lang="en-US" sz="800">
                  <a:solidFill>
                    <a:srgbClr val="FF8040"/>
                  </a:solidFill>
                  <a:highlight>
                    <a:srgbClr val="FFFFFF"/>
                  </a:highlight>
                </a:rPr>
                <a:t>=</a:t>
              </a:r>
              <a:r>
                <a:rPr lang="en-US" sz="800">
                  <a:solidFill>
                    <a:srgbClr val="993300"/>
                  </a:solidFill>
                  <a:highlight>
                    <a:srgbClr val="FFFFFF"/>
                  </a:highlight>
                </a:rPr>
                <a:t>"pattern"</a:t>
              </a:r>
              <a:r>
                <a:rPr lang="en-US" sz="800">
                  <a:solidFill>
                    <a:srgbClr val="F5844C"/>
                  </a:solidFill>
                  <a:highlight>
                    <a:srgbClr val="FFFFFF"/>
                  </a:highlight>
                </a:rPr>
                <a:t> dfdl:lengthPattern</a:t>
              </a:r>
              <a:r>
                <a:rPr lang="en-US" sz="800">
                  <a:solidFill>
                    <a:srgbClr val="FF8040"/>
                  </a:solidFill>
                  <a:highlight>
                    <a:srgbClr val="FFFFFF"/>
                  </a:highlight>
                </a:rPr>
                <a:t>=</a:t>
              </a:r>
              <a:r>
                <a:rPr lang="en-US" sz="800">
                  <a:solidFill>
                    <a:srgbClr val="993300"/>
                  </a:solidFill>
                  <a:highlight>
                    <a:srgbClr val="FFFFFF"/>
                  </a:highlight>
                </a:rPr>
                <a:t>"[A-Z ]+"</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"message"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"xs:string"</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3296"/>
                  </a:solidFill>
                  <a:highlight>
                    <a:srgbClr val="FFFFFF"/>
                  </a:highlight>
                </a:rPr>
                <a:t>&lt;/xs:element&gt;</a:t>
              </a:r>
              <a:br>
                <a:rPr lang="en-US" sz="800">
                  <a:solidFill>
                    <a:srgbClr val="000000"/>
                  </a:solidFill>
                  <a:highlight>
                    <a:srgbClr val="FFFFFF"/>
                  </a:highlight>
                </a:rPr>
              </a:br>
              <a:br>
                <a:rPr lang="en-US" sz="800">
                  <a:solidFill>
                    <a:srgbClr val="000000"/>
                  </a:solidFill>
                  <a:highlight>
                    <a:srgbClr val="FFFFFF"/>
                  </a:highlight>
                </a:rPr>
              </a:br>
              <a:r>
                <a:rPr lang="en-US" sz="800">
                  <a:solidFill>
                    <a:srgbClr val="003296"/>
                  </a:solidFill>
                  <a:highlight>
                    <a:srgbClr val="FFFFFF"/>
                  </a:highlight>
                </a:rPr>
                <a:t>&lt;xs:simpleType</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"labelType"</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&lt;xs:restriction</a:t>
              </a:r>
              <a:r>
                <a:rPr lang="en-US" sz="800">
                  <a:solidFill>
                    <a:srgbClr val="F5844C"/>
                  </a:solidFill>
                  <a:highlight>
                    <a:srgbClr val="FFFFFF"/>
                  </a:highlight>
                </a:rPr>
                <a:t> base</a:t>
              </a:r>
              <a:r>
                <a:rPr lang="en-US" sz="800">
                  <a:solidFill>
                    <a:srgbClr val="FF8040"/>
                  </a:solidFill>
                  <a:highlight>
                    <a:srgbClr val="FFFFFF"/>
                  </a:highlight>
                </a:rPr>
                <a:t>=</a:t>
              </a:r>
              <a:r>
                <a:rPr lang="en-US" sz="800">
                  <a:solidFill>
                    <a:srgbClr val="993300"/>
                  </a:solidFill>
                  <a:highlight>
                    <a:srgbClr val="FFFFFF"/>
                  </a:highlight>
                </a:rPr>
                <a:t>"xs:string"</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&lt;xs:pattern</a:t>
              </a:r>
              <a:r>
                <a:rPr lang="en-US" sz="800">
                  <a:solidFill>
                    <a:srgbClr val="F5844C"/>
                  </a:solidFill>
                  <a:highlight>
                    <a:srgbClr val="FFFFFF"/>
                  </a:highlight>
                </a:rPr>
                <a:t> value</a:t>
              </a:r>
              <a:r>
                <a:rPr lang="en-US" sz="800">
                  <a:solidFill>
                    <a:srgbClr val="FF8040"/>
                  </a:solidFill>
                  <a:highlight>
                    <a:srgbClr val="FFFFFF"/>
                  </a:highlight>
                </a:rPr>
                <a:t>=</a:t>
              </a:r>
              <a:r>
                <a:rPr lang="en-US" sz="800">
                  <a:solidFill>
                    <a:srgbClr val="993300"/>
                  </a:solidFill>
                  <a:highlight>
                    <a:srgbClr val="FFFFFF"/>
                  </a:highlight>
                </a:rPr>
                <a:t>"[a-z ]+"</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&lt;/xs:restriction&gt;</a:t>
              </a:r>
              <a:br>
                <a:rPr lang="en-US" sz="800">
                  <a:solidFill>
                    <a:srgbClr val="000000"/>
                  </a:solidFill>
                  <a:highlight>
                    <a:srgbClr val="FFFFFF"/>
                  </a:highlight>
                </a:rPr>
              </a:br>
              <a:r>
                <a:rPr lang="en-US" sz="800">
                  <a:solidFill>
                    <a:srgbClr val="003296"/>
                  </a:solidFill>
                  <a:highlight>
                    <a:srgbClr val="FFFFFF"/>
                  </a:highlight>
                </a:rPr>
                <a:t>&lt;/xs:simpleType&gt;</a:t>
              </a:r>
            </a:p>
          </p:txBody>
        </p:sp>
        <p:cxnSp>
          <p:nvCxnSpPr>
            <p:cNvPr id="6" name="Connector: Elbow 5">
              <a:extLst>
                <a:ext uri="{FF2B5EF4-FFF2-40B4-BE49-F238E27FC236}">
                  <a16:creationId xmlns:a16="http://schemas.microsoft.com/office/drawing/2014/main" id="{94E06439-2AEB-46FA-9A13-DB183FDC03EC}"/>
                </a:ext>
              </a:extLst>
            </p:cNvPr>
            <p:cNvCxnSpPr>
              <a:cxnSpLocks/>
            </p:cNvCxnSpPr>
            <p:nvPr/>
          </p:nvCxnSpPr>
          <p:spPr>
            <a:xfrm rot="16200000" flipH="1">
              <a:off x="5994578" y="1872893"/>
              <a:ext cx="2401757" cy="297209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5969678-C8C9-44AC-B913-59F2C71F1C80}"/>
                </a:ext>
              </a:extLst>
            </p:cNvPr>
            <p:cNvSpPr/>
            <p:nvPr/>
          </p:nvSpPr>
          <p:spPr>
            <a:xfrm>
              <a:off x="4733583" y="2128240"/>
              <a:ext cx="2186817" cy="246221"/>
            </a:xfrm>
            <a:prstGeom prst="rect">
              <a:avLst/>
            </a:prstGeom>
            <a:solidFill>
              <a:schemeClr val="bg1"/>
            </a:solidFill>
            <a:ln>
              <a:solidFill>
                <a:schemeClr val="tx1"/>
              </a:solidFill>
            </a:ln>
          </p:spPr>
          <p:txBody>
            <a:bodyPr wrap="none">
              <a:spAutoFit/>
            </a:bodyPr>
            <a:lstStyle/>
            <a:p>
              <a:r>
                <a:rPr lang="en-US" sz="1000" b="1">
                  <a:solidFill>
                    <a:srgbClr val="000000"/>
                  </a:solidFill>
                  <a:highlight>
                    <a:srgbClr val="FFFF00"/>
                  </a:highlight>
                </a:rPr>
                <a:t>dear sir</a:t>
              </a:r>
              <a:r>
                <a:rPr lang="en-US" sz="1000">
                  <a:solidFill>
                    <a:srgbClr val="000000"/>
                  </a:solidFill>
                  <a:highlight>
                    <a:srgbClr val="FFFFFF"/>
                  </a:highlight>
                </a:rPr>
                <a:t>: Thank you for your response.</a:t>
              </a:r>
            </a:p>
          </p:txBody>
        </p:sp>
        <p:cxnSp>
          <p:nvCxnSpPr>
            <p:cNvPr id="9" name="Straight Arrow Connector 8">
              <a:extLst>
                <a:ext uri="{FF2B5EF4-FFF2-40B4-BE49-F238E27FC236}">
                  <a16:creationId xmlns:a16="http://schemas.microsoft.com/office/drawing/2014/main" id="{CF44597E-BDDB-4F2D-8C91-347DD9D6139E}"/>
                </a:ext>
              </a:extLst>
            </p:cNvPr>
            <p:cNvCxnSpPr>
              <a:cxnSpLocks/>
              <a:stCxn id="7" idx="3"/>
            </p:cNvCxnSpPr>
            <p:nvPr/>
          </p:nvCxnSpPr>
          <p:spPr>
            <a:xfrm flipV="1">
              <a:off x="6920400" y="1243961"/>
              <a:ext cx="1672687"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350736-603B-48E5-A142-87324738EB8F}"/>
                </a:ext>
              </a:extLst>
            </p:cNvPr>
            <p:cNvSpPr txBox="1"/>
            <p:nvPr/>
          </p:nvSpPr>
          <p:spPr>
            <a:xfrm>
              <a:off x="6791440" y="1260914"/>
              <a:ext cx="1365182" cy="369332"/>
            </a:xfrm>
            <a:prstGeom prst="rect">
              <a:avLst/>
            </a:prstGeom>
            <a:noFill/>
          </p:spPr>
          <p:txBody>
            <a:bodyPr wrap="none" rtlCol="0">
              <a:spAutoFit/>
            </a:bodyPr>
            <a:lstStyle/>
            <a:p>
              <a:r>
                <a:rPr lang="en-US" i="1"/>
                <a:t>--validate on</a:t>
              </a:r>
            </a:p>
          </p:txBody>
        </p:sp>
        <p:sp>
          <p:nvSpPr>
            <p:cNvPr id="11" name="Rectangle 10">
              <a:extLst>
                <a:ext uri="{FF2B5EF4-FFF2-40B4-BE49-F238E27FC236}">
                  <a16:creationId xmlns:a16="http://schemas.microsoft.com/office/drawing/2014/main" id="{F07E4646-750E-492E-8CA0-8D3C2FE80C9A}"/>
                </a:ext>
              </a:extLst>
            </p:cNvPr>
            <p:cNvSpPr/>
            <p:nvPr/>
          </p:nvSpPr>
          <p:spPr>
            <a:xfrm>
              <a:off x="8593087" y="940779"/>
              <a:ext cx="3047999" cy="600164"/>
            </a:xfrm>
            <a:prstGeom prst="rect">
              <a:avLst/>
            </a:prstGeom>
            <a:solidFill>
              <a:srgbClr val="FF0000"/>
            </a:solidFill>
          </p:spPr>
          <p:txBody>
            <a:bodyPr wrap="square">
              <a:spAutoFit/>
            </a:bodyPr>
            <a:lstStyle/>
            <a:p>
              <a:r>
                <a:rPr lang="en-US" sz="1100" b="1">
                  <a:solidFill>
                    <a:schemeClr val="bg1"/>
                  </a:solidFill>
                </a:rPr>
                <a:t>[error] Parse Error: Failed to parse infix separator. Cause: Parse Error: Separator ':' not found.</a:t>
              </a:r>
            </a:p>
          </p:txBody>
        </p:sp>
        <p:sp>
          <p:nvSpPr>
            <p:cNvPr id="12" name="TextBox 11">
              <a:extLst>
                <a:ext uri="{FF2B5EF4-FFF2-40B4-BE49-F238E27FC236}">
                  <a16:creationId xmlns:a16="http://schemas.microsoft.com/office/drawing/2014/main" id="{CF4B3510-94C8-40DA-8886-9932C28BDD4C}"/>
                </a:ext>
              </a:extLst>
            </p:cNvPr>
            <p:cNvSpPr txBox="1"/>
            <p:nvPr/>
          </p:nvSpPr>
          <p:spPr>
            <a:xfrm>
              <a:off x="6404574" y="2940039"/>
              <a:ext cx="1388201" cy="369332"/>
            </a:xfrm>
            <a:prstGeom prst="rect">
              <a:avLst/>
            </a:prstGeom>
            <a:noFill/>
          </p:spPr>
          <p:txBody>
            <a:bodyPr wrap="none" rtlCol="0">
              <a:spAutoFit/>
            </a:bodyPr>
            <a:lstStyle/>
            <a:p>
              <a:r>
                <a:rPr lang="en-US" i="1"/>
                <a:t>--validate off</a:t>
              </a:r>
            </a:p>
          </p:txBody>
        </p:sp>
        <p:sp>
          <p:nvSpPr>
            <p:cNvPr id="13" name="TextBox 12">
              <a:extLst>
                <a:ext uri="{FF2B5EF4-FFF2-40B4-BE49-F238E27FC236}">
                  <a16:creationId xmlns:a16="http://schemas.microsoft.com/office/drawing/2014/main" id="{280F1FF4-8F5F-47E0-978B-6A6E608C9B5F}"/>
                </a:ext>
              </a:extLst>
            </p:cNvPr>
            <p:cNvSpPr txBox="1"/>
            <p:nvPr/>
          </p:nvSpPr>
          <p:spPr>
            <a:xfrm>
              <a:off x="5756740" y="4232224"/>
              <a:ext cx="1773049" cy="369332"/>
            </a:xfrm>
            <a:prstGeom prst="rect">
              <a:avLst/>
            </a:prstGeom>
            <a:noFill/>
          </p:spPr>
          <p:txBody>
            <a:bodyPr wrap="none" rtlCol="0">
              <a:spAutoFit/>
            </a:bodyPr>
            <a:lstStyle/>
            <a:p>
              <a:r>
                <a:rPr lang="en-US" i="1"/>
                <a:t>--validate limited</a:t>
              </a:r>
            </a:p>
          </p:txBody>
        </p:sp>
        <p:cxnSp>
          <p:nvCxnSpPr>
            <p:cNvPr id="14" name="Connector: Elbow 13">
              <a:extLst>
                <a:ext uri="{FF2B5EF4-FFF2-40B4-BE49-F238E27FC236}">
                  <a16:creationId xmlns:a16="http://schemas.microsoft.com/office/drawing/2014/main" id="{24917D17-1A15-45CB-984A-10E35AD9D932}"/>
                </a:ext>
              </a:extLst>
            </p:cNvPr>
            <p:cNvCxnSpPr>
              <a:cxnSpLocks/>
            </p:cNvCxnSpPr>
            <p:nvPr/>
          </p:nvCxnSpPr>
          <p:spPr>
            <a:xfrm>
              <a:off x="6404574" y="2374461"/>
              <a:ext cx="2234024" cy="903895"/>
            </a:xfrm>
            <a:prstGeom prst="bentConnector3">
              <a:avLst>
                <a:gd name="adj1" fmla="val 14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26B064C-2135-4245-86C2-057A3801E696}"/>
                </a:ext>
              </a:extLst>
            </p:cNvPr>
            <p:cNvSpPr/>
            <p:nvPr/>
          </p:nvSpPr>
          <p:spPr>
            <a:xfrm>
              <a:off x="8638598" y="2955548"/>
              <a:ext cx="3047999" cy="600164"/>
            </a:xfrm>
            <a:prstGeom prst="rect">
              <a:avLst/>
            </a:prstGeom>
            <a:solidFill>
              <a:srgbClr val="FF0000"/>
            </a:solidFill>
          </p:spPr>
          <p:txBody>
            <a:bodyPr wrap="square">
              <a:spAutoFit/>
            </a:bodyPr>
            <a:lstStyle/>
            <a:p>
              <a:r>
                <a:rPr lang="en-US" sz="1100" b="1">
                  <a:solidFill>
                    <a:schemeClr val="bg1"/>
                  </a:solidFill>
                </a:rPr>
                <a:t>[error] Parse Error: Failed to parse infix separator. Cause: Parse Error: Separator ':' not found.</a:t>
              </a:r>
            </a:p>
          </p:txBody>
        </p:sp>
        <p:cxnSp>
          <p:nvCxnSpPr>
            <p:cNvPr id="20" name="Straight Arrow Connector 19">
              <a:extLst>
                <a:ext uri="{FF2B5EF4-FFF2-40B4-BE49-F238E27FC236}">
                  <a16:creationId xmlns:a16="http://schemas.microsoft.com/office/drawing/2014/main" id="{E94152A8-FCBC-432A-8846-97BD259AA5E0}"/>
                </a:ext>
              </a:extLst>
            </p:cNvPr>
            <p:cNvCxnSpPr>
              <a:endCxn id="7" idx="1"/>
            </p:cNvCxnSpPr>
            <p:nvPr/>
          </p:nvCxnSpPr>
          <p:spPr>
            <a:xfrm>
              <a:off x="4126619" y="2251351"/>
              <a:ext cx="606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EB1E26F-5BE0-4371-AD88-362F60165923}"/>
                </a:ext>
              </a:extLst>
            </p:cNvPr>
            <p:cNvSpPr/>
            <p:nvPr/>
          </p:nvSpPr>
          <p:spPr>
            <a:xfrm>
              <a:off x="8699429" y="4859111"/>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 empty --</a:t>
              </a:r>
            </a:p>
          </p:txBody>
        </p:sp>
        <p:sp>
          <p:nvSpPr>
            <p:cNvPr id="17" name="Rectangle 16">
              <a:extLst>
                <a:ext uri="{FF2B5EF4-FFF2-40B4-BE49-F238E27FC236}">
                  <a16:creationId xmlns:a16="http://schemas.microsoft.com/office/drawing/2014/main" id="{16B8CCEB-05CC-45D6-ABAC-AD24E0E0E9AA}"/>
                </a:ext>
              </a:extLst>
            </p:cNvPr>
            <p:cNvSpPr/>
            <p:nvPr/>
          </p:nvSpPr>
          <p:spPr>
            <a:xfrm>
              <a:off x="8699429" y="4269183"/>
              <a:ext cx="3047999" cy="600164"/>
            </a:xfrm>
            <a:prstGeom prst="rect">
              <a:avLst/>
            </a:prstGeom>
            <a:solidFill>
              <a:srgbClr val="FF0000"/>
            </a:solidFill>
          </p:spPr>
          <p:txBody>
            <a:bodyPr wrap="square">
              <a:spAutoFit/>
            </a:bodyPr>
            <a:lstStyle/>
            <a:p>
              <a:r>
                <a:rPr lang="en-US" sz="1100" b="1">
                  <a:solidFill>
                    <a:schemeClr val="bg1"/>
                  </a:solidFill>
                </a:rPr>
                <a:t>[error] Parse Error: Failed to parse infix separator. Cause: Parse Error: Separator ':' not found.</a:t>
              </a:r>
            </a:p>
          </p:txBody>
        </p:sp>
        <p:sp>
          <p:nvSpPr>
            <p:cNvPr id="19" name="Rectangle 18">
              <a:extLst>
                <a:ext uri="{FF2B5EF4-FFF2-40B4-BE49-F238E27FC236}">
                  <a16:creationId xmlns:a16="http://schemas.microsoft.com/office/drawing/2014/main" id="{B813C716-AD38-4687-997D-52E080BE5075}"/>
                </a:ext>
              </a:extLst>
            </p:cNvPr>
            <p:cNvSpPr/>
            <p:nvPr/>
          </p:nvSpPr>
          <p:spPr>
            <a:xfrm>
              <a:off x="8638597" y="3550594"/>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 empty --</a:t>
              </a:r>
            </a:p>
          </p:txBody>
        </p:sp>
        <p:sp>
          <p:nvSpPr>
            <p:cNvPr id="23" name="Rectangle 22">
              <a:extLst>
                <a:ext uri="{FF2B5EF4-FFF2-40B4-BE49-F238E27FC236}">
                  <a16:creationId xmlns:a16="http://schemas.microsoft.com/office/drawing/2014/main" id="{DAA4AF8B-3A9E-4E8F-B87F-D6CF10C3A927}"/>
                </a:ext>
              </a:extLst>
            </p:cNvPr>
            <p:cNvSpPr/>
            <p:nvPr/>
          </p:nvSpPr>
          <p:spPr>
            <a:xfrm>
              <a:off x="8593087" y="1533787"/>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 empty --</a:t>
              </a:r>
            </a:p>
          </p:txBody>
        </p:sp>
      </p:grpSp>
    </p:spTree>
    <p:extLst>
      <p:ext uri="{BB962C8B-B14F-4D97-AF65-F5344CB8AC3E}">
        <p14:creationId xmlns:p14="http://schemas.microsoft.com/office/powerpoint/2010/main" val="3421679370"/>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CA4293-483E-41CD-9328-DCF6B350961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2" name="Group 1">
            <a:extLst>
              <a:ext uri="{FF2B5EF4-FFF2-40B4-BE49-F238E27FC236}">
                <a16:creationId xmlns:a16="http://schemas.microsoft.com/office/drawing/2014/main" id="{7FFF604C-A6F9-4673-B835-428BBF6559A0}"/>
              </a:ext>
            </a:extLst>
          </p:cNvPr>
          <p:cNvGrpSpPr/>
          <p:nvPr/>
        </p:nvGrpSpPr>
        <p:grpSpPr>
          <a:xfrm>
            <a:off x="494850" y="940779"/>
            <a:ext cx="11252579" cy="4164553"/>
            <a:chOff x="494850" y="940779"/>
            <a:chExt cx="11252579" cy="4164553"/>
          </a:xfrm>
        </p:grpSpPr>
        <p:sp>
          <p:nvSpPr>
            <p:cNvPr id="5" name="Rectangle 4">
              <a:extLst>
                <a:ext uri="{FF2B5EF4-FFF2-40B4-BE49-F238E27FC236}">
                  <a16:creationId xmlns:a16="http://schemas.microsoft.com/office/drawing/2014/main" id="{898146C8-3CFE-42EA-B048-F5E561A0CCBB}"/>
                </a:ext>
              </a:extLst>
            </p:cNvPr>
            <p:cNvSpPr/>
            <p:nvPr/>
          </p:nvSpPr>
          <p:spPr>
            <a:xfrm>
              <a:off x="494850" y="1896247"/>
              <a:ext cx="3631769" cy="1938992"/>
            </a:xfrm>
            <a:prstGeom prst="rect">
              <a:avLst/>
            </a:prstGeom>
            <a:ln>
              <a:solidFill>
                <a:schemeClr val="tx1"/>
              </a:solidFill>
            </a:ln>
          </p:spPr>
          <p:txBody>
            <a:bodyPr wrap="square">
              <a:spAutoFit/>
            </a:bodyPr>
            <a:lstStyle/>
            <a:p>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"input"</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a:t>
              </a:r>
              <a:r>
                <a:rPr lang="en-US" sz="800">
                  <a:solidFill>
                    <a:srgbClr val="F5844C"/>
                  </a:solidFill>
                  <a:highlight>
                    <a:srgbClr val="FFFFFF"/>
                  </a:highlight>
                </a:rPr>
                <a:t> dfdl:separator</a:t>
              </a:r>
              <a:r>
                <a:rPr lang="en-US" sz="800">
                  <a:solidFill>
                    <a:srgbClr val="FF8040"/>
                  </a:solidFill>
                  <a:highlight>
                    <a:srgbClr val="FFFFFF"/>
                  </a:highlight>
                </a:rPr>
                <a:t>=</a:t>
              </a:r>
              <a:r>
                <a:rPr lang="en-US" sz="800">
                  <a:solidFill>
                    <a:srgbClr val="993300"/>
                  </a:solidFill>
                  <a:highlight>
                    <a:srgbClr val="FFFFFF"/>
                  </a:highlight>
                </a:rPr>
                <a:t>":"</a:t>
              </a:r>
              <a:r>
                <a:rPr lang="en-US" sz="800">
                  <a:solidFill>
                    <a:srgbClr val="F5844C"/>
                  </a:solidFill>
                  <a:highlight>
                    <a:srgbClr val="FFFFFF"/>
                  </a:highlight>
                </a:rPr>
                <a:t> dfdl:separatorPosition</a:t>
              </a:r>
              <a:r>
                <a:rPr lang="en-US" sz="800">
                  <a:solidFill>
                    <a:srgbClr val="FF8040"/>
                  </a:solidFill>
                  <a:highlight>
                    <a:srgbClr val="FFFFFF"/>
                  </a:highlight>
                </a:rPr>
                <a:t>=</a:t>
              </a:r>
              <a:r>
                <a:rPr lang="en-US" sz="800">
                  <a:solidFill>
                    <a:srgbClr val="993300"/>
                  </a:solidFill>
                  <a:highlight>
                    <a:srgbClr val="FFFFFF"/>
                  </a:highlight>
                </a:rPr>
                <a:t>"infix"</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"label"</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"labelType"</a:t>
              </a: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"characters"</a:t>
              </a:r>
              <a:r>
                <a:rPr lang="en-US" sz="800">
                  <a:solidFill>
                    <a:srgbClr val="F5844C"/>
                  </a:solidFill>
                  <a:highlight>
                    <a:srgbClr val="FFFFFF"/>
                  </a:highlight>
                </a:rPr>
                <a:t> </a:t>
              </a:r>
              <a:br>
                <a:rPr lang="en-US" sz="800">
                  <a:solidFill>
                    <a:srgbClr val="F5844C"/>
                  </a:solidFill>
                  <a:highlight>
                    <a:srgbClr val="FFFFFF"/>
                  </a:highlight>
                </a:rPr>
              </a:br>
              <a:r>
                <a:rPr lang="en-US" sz="800">
                  <a:solidFill>
                    <a:srgbClr val="F5844C"/>
                  </a:solidFill>
                  <a:highlight>
                    <a:srgbClr val="FFFFFF"/>
                  </a:highlight>
                </a:rPr>
                <a:t>                                    dfdl:lengthKind</a:t>
              </a:r>
              <a:r>
                <a:rPr lang="en-US" sz="800">
                  <a:solidFill>
                    <a:srgbClr val="FF8040"/>
                  </a:solidFill>
                  <a:highlight>
                    <a:srgbClr val="FFFFFF"/>
                  </a:highlight>
                </a:rPr>
                <a:t>=</a:t>
              </a:r>
              <a:r>
                <a:rPr lang="en-US" sz="800">
                  <a:solidFill>
                    <a:srgbClr val="993300"/>
                  </a:solidFill>
                  <a:highlight>
                    <a:srgbClr val="FFFFFF"/>
                  </a:highlight>
                </a:rPr>
                <a:t>"pattern"</a:t>
              </a:r>
              <a:r>
                <a:rPr lang="en-US" sz="800">
                  <a:solidFill>
                    <a:srgbClr val="F5844C"/>
                  </a:solidFill>
                  <a:highlight>
                    <a:srgbClr val="FFFFFF"/>
                  </a:highlight>
                </a:rPr>
                <a:t> dfdl:lengthPattern</a:t>
              </a:r>
              <a:r>
                <a:rPr lang="en-US" sz="800">
                  <a:solidFill>
                    <a:srgbClr val="FF8040"/>
                  </a:solidFill>
                  <a:highlight>
                    <a:srgbClr val="FFFFFF"/>
                  </a:highlight>
                </a:rPr>
                <a:t>=</a:t>
              </a:r>
              <a:r>
                <a:rPr lang="en-US" sz="800">
                  <a:solidFill>
                    <a:srgbClr val="993300"/>
                  </a:solidFill>
                  <a:highlight>
                    <a:srgbClr val="FFFFFF"/>
                  </a:highlight>
                </a:rPr>
                <a:t>"[A-Z ]+"</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"message"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"xs:string"</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3296"/>
                  </a:solidFill>
                  <a:highlight>
                    <a:srgbClr val="FFFFFF"/>
                  </a:highlight>
                </a:rPr>
                <a:t>&lt;/xs:element&gt;</a:t>
              </a:r>
              <a:br>
                <a:rPr lang="en-US" sz="800">
                  <a:solidFill>
                    <a:srgbClr val="000000"/>
                  </a:solidFill>
                  <a:highlight>
                    <a:srgbClr val="FFFFFF"/>
                  </a:highlight>
                </a:rPr>
              </a:br>
              <a:br>
                <a:rPr lang="en-US" sz="800">
                  <a:solidFill>
                    <a:srgbClr val="000000"/>
                  </a:solidFill>
                  <a:highlight>
                    <a:srgbClr val="FFFFFF"/>
                  </a:highlight>
                </a:rPr>
              </a:br>
              <a:r>
                <a:rPr lang="en-US" sz="800">
                  <a:solidFill>
                    <a:srgbClr val="003296"/>
                  </a:solidFill>
                  <a:highlight>
                    <a:srgbClr val="FFFFFF"/>
                  </a:highlight>
                </a:rPr>
                <a:t>&lt;xs:simpleType</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"labelType"</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&lt;xs:restriction</a:t>
              </a:r>
              <a:r>
                <a:rPr lang="en-US" sz="800">
                  <a:solidFill>
                    <a:srgbClr val="F5844C"/>
                  </a:solidFill>
                  <a:highlight>
                    <a:srgbClr val="FFFFFF"/>
                  </a:highlight>
                </a:rPr>
                <a:t> base</a:t>
              </a:r>
              <a:r>
                <a:rPr lang="en-US" sz="800">
                  <a:solidFill>
                    <a:srgbClr val="FF8040"/>
                  </a:solidFill>
                  <a:highlight>
                    <a:srgbClr val="FFFFFF"/>
                  </a:highlight>
                </a:rPr>
                <a:t>=</a:t>
              </a:r>
              <a:r>
                <a:rPr lang="en-US" sz="800">
                  <a:solidFill>
                    <a:srgbClr val="993300"/>
                  </a:solidFill>
                  <a:highlight>
                    <a:srgbClr val="FFFFFF"/>
                  </a:highlight>
                </a:rPr>
                <a:t>"xs:string"</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&lt;xs:pattern</a:t>
              </a:r>
              <a:r>
                <a:rPr lang="en-US" sz="800">
                  <a:solidFill>
                    <a:srgbClr val="F5844C"/>
                  </a:solidFill>
                  <a:highlight>
                    <a:srgbClr val="FFFFFF"/>
                  </a:highlight>
                </a:rPr>
                <a:t> value</a:t>
              </a:r>
              <a:r>
                <a:rPr lang="en-US" sz="800">
                  <a:solidFill>
                    <a:srgbClr val="FF8040"/>
                  </a:solidFill>
                  <a:highlight>
                    <a:srgbClr val="FFFFFF"/>
                  </a:highlight>
                </a:rPr>
                <a:t>=</a:t>
              </a:r>
              <a:r>
                <a:rPr lang="en-US" sz="800">
                  <a:solidFill>
                    <a:srgbClr val="993300"/>
                  </a:solidFill>
                  <a:highlight>
                    <a:srgbClr val="FFFFFF"/>
                  </a:highlight>
                </a:rPr>
                <a:t>"[a-z ]+"</a:t>
              </a: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&lt;/xs:restriction&gt;</a:t>
              </a:r>
              <a:br>
                <a:rPr lang="en-US" sz="800">
                  <a:solidFill>
                    <a:srgbClr val="000000"/>
                  </a:solidFill>
                  <a:highlight>
                    <a:srgbClr val="FFFFFF"/>
                  </a:highlight>
                </a:rPr>
              </a:br>
              <a:r>
                <a:rPr lang="en-US" sz="800">
                  <a:solidFill>
                    <a:srgbClr val="003296"/>
                  </a:solidFill>
                  <a:highlight>
                    <a:srgbClr val="FFFFFF"/>
                  </a:highlight>
                </a:rPr>
                <a:t>&lt;/xs:simpleType&gt;</a:t>
              </a:r>
            </a:p>
          </p:txBody>
        </p:sp>
        <p:cxnSp>
          <p:nvCxnSpPr>
            <p:cNvPr id="6" name="Connector: Elbow 5">
              <a:extLst>
                <a:ext uri="{FF2B5EF4-FFF2-40B4-BE49-F238E27FC236}">
                  <a16:creationId xmlns:a16="http://schemas.microsoft.com/office/drawing/2014/main" id="{94E06439-2AEB-46FA-9A13-DB183FDC03EC}"/>
                </a:ext>
              </a:extLst>
            </p:cNvPr>
            <p:cNvCxnSpPr>
              <a:cxnSpLocks/>
            </p:cNvCxnSpPr>
            <p:nvPr/>
          </p:nvCxnSpPr>
          <p:spPr>
            <a:xfrm rot="16200000" flipH="1">
              <a:off x="5994578" y="1872893"/>
              <a:ext cx="2401757" cy="297209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5969678-C8C9-44AC-B913-59F2C71F1C80}"/>
                </a:ext>
              </a:extLst>
            </p:cNvPr>
            <p:cNvSpPr/>
            <p:nvPr/>
          </p:nvSpPr>
          <p:spPr>
            <a:xfrm>
              <a:off x="4733583" y="2128240"/>
              <a:ext cx="2186817" cy="246221"/>
            </a:xfrm>
            <a:prstGeom prst="rect">
              <a:avLst/>
            </a:prstGeom>
            <a:solidFill>
              <a:schemeClr val="bg1"/>
            </a:solidFill>
            <a:ln>
              <a:solidFill>
                <a:schemeClr val="tx1"/>
              </a:solidFill>
            </a:ln>
          </p:spPr>
          <p:txBody>
            <a:bodyPr wrap="none">
              <a:spAutoFit/>
            </a:bodyPr>
            <a:lstStyle/>
            <a:p>
              <a:r>
                <a:rPr lang="en-US" sz="1000" b="1">
                  <a:solidFill>
                    <a:srgbClr val="000000"/>
                  </a:solidFill>
                  <a:highlight>
                    <a:srgbClr val="FFFF00"/>
                  </a:highlight>
                </a:rPr>
                <a:t>dear sir</a:t>
              </a:r>
              <a:r>
                <a:rPr lang="en-US" sz="1000">
                  <a:solidFill>
                    <a:srgbClr val="000000"/>
                  </a:solidFill>
                  <a:highlight>
                    <a:srgbClr val="FFFFFF"/>
                  </a:highlight>
                </a:rPr>
                <a:t>: Thank you for your response.</a:t>
              </a:r>
            </a:p>
          </p:txBody>
        </p:sp>
        <p:cxnSp>
          <p:nvCxnSpPr>
            <p:cNvPr id="9" name="Straight Arrow Connector 8">
              <a:extLst>
                <a:ext uri="{FF2B5EF4-FFF2-40B4-BE49-F238E27FC236}">
                  <a16:creationId xmlns:a16="http://schemas.microsoft.com/office/drawing/2014/main" id="{CF44597E-BDDB-4F2D-8C91-347DD9D6139E}"/>
                </a:ext>
              </a:extLst>
            </p:cNvPr>
            <p:cNvCxnSpPr>
              <a:cxnSpLocks/>
              <a:stCxn id="7" idx="3"/>
            </p:cNvCxnSpPr>
            <p:nvPr/>
          </p:nvCxnSpPr>
          <p:spPr>
            <a:xfrm flipV="1">
              <a:off x="6920400" y="1243961"/>
              <a:ext cx="1672687"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9350736-603B-48E5-A142-87324738EB8F}"/>
                </a:ext>
              </a:extLst>
            </p:cNvPr>
            <p:cNvSpPr txBox="1"/>
            <p:nvPr/>
          </p:nvSpPr>
          <p:spPr>
            <a:xfrm>
              <a:off x="6791440" y="1260914"/>
              <a:ext cx="1365182" cy="369332"/>
            </a:xfrm>
            <a:prstGeom prst="rect">
              <a:avLst/>
            </a:prstGeom>
            <a:noFill/>
          </p:spPr>
          <p:txBody>
            <a:bodyPr wrap="none" rtlCol="0">
              <a:spAutoFit/>
            </a:bodyPr>
            <a:lstStyle/>
            <a:p>
              <a:r>
                <a:rPr lang="en-US" i="1"/>
                <a:t>--validate on</a:t>
              </a:r>
            </a:p>
          </p:txBody>
        </p:sp>
        <p:sp>
          <p:nvSpPr>
            <p:cNvPr id="11" name="Rectangle 10">
              <a:extLst>
                <a:ext uri="{FF2B5EF4-FFF2-40B4-BE49-F238E27FC236}">
                  <a16:creationId xmlns:a16="http://schemas.microsoft.com/office/drawing/2014/main" id="{F07E4646-750E-492E-8CA0-8D3C2FE80C9A}"/>
                </a:ext>
              </a:extLst>
            </p:cNvPr>
            <p:cNvSpPr/>
            <p:nvPr/>
          </p:nvSpPr>
          <p:spPr>
            <a:xfrm>
              <a:off x="8593087" y="940779"/>
              <a:ext cx="3047999" cy="600164"/>
            </a:xfrm>
            <a:prstGeom prst="rect">
              <a:avLst/>
            </a:prstGeom>
            <a:solidFill>
              <a:srgbClr val="FF0000"/>
            </a:solidFill>
          </p:spPr>
          <p:txBody>
            <a:bodyPr wrap="square">
              <a:spAutoFit/>
            </a:bodyPr>
            <a:lstStyle/>
            <a:p>
              <a:r>
                <a:rPr lang="en-US" sz="1100" b="1">
                  <a:solidFill>
                    <a:schemeClr val="bg1"/>
                  </a:solidFill>
                </a:rPr>
                <a:t>[error] Parse Error: Failed to parse infix separator. Cause: Parse Error: Separator ':' not found.</a:t>
              </a:r>
            </a:p>
          </p:txBody>
        </p:sp>
        <p:sp>
          <p:nvSpPr>
            <p:cNvPr id="12" name="TextBox 11">
              <a:extLst>
                <a:ext uri="{FF2B5EF4-FFF2-40B4-BE49-F238E27FC236}">
                  <a16:creationId xmlns:a16="http://schemas.microsoft.com/office/drawing/2014/main" id="{CF4B3510-94C8-40DA-8886-9932C28BDD4C}"/>
                </a:ext>
              </a:extLst>
            </p:cNvPr>
            <p:cNvSpPr txBox="1"/>
            <p:nvPr/>
          </p:nvSpPr>
          <p:spPr>
            <a:xfrm>
              <a:off x="6404574" y="2940039"/>
              <a:ext cx="1388201" cy="369332"/>
            </a:xfrm>
            <a:prstGeom prst="rect">
              <a:avLst/>
            </a:prstGeom>
            <a:noFill/>
          </p:spPr>
          <p:txBody>
            <a:bodyPr wrap="none" rtlCol="0">
              <a:spAutoFit/>
            </a:bodyPr>
            <a:lstStyle/>
            <a:p>
              <a:r>
                <a:rPr lang="en-US" i="1"/>
                <a:t>--validate off</a:t>
              </a:r>
            </a:p>
          </p:txBody>
        </p:sp>
        <p:sp>
          <p:nvSpPr>
            <p:cNvPr id="13" name="TextBox 12">
              <a:extLst>
                <a:ext uri="{FF2B5EF4-FFF2-40B4-BE49-F238E27FC236}">
                  <a16:creationId xmlns:a16="http://schemas.microsoft.com/office/drawing/2014/main" id="{280F1FF4-8F5F-47E0-978B-6A6E608C9B5F}"/>
                </a:ext>
              </a:extLst>
            </p:cNvPr>
            <p:cNvSpPr txBox="1"/>
            <p:nvPr/>
          </p:nvSpPr>
          <p:spPr>
            <a:xfrm>
              <a:off x="5756740" y="4232224"/>
              <a:ext cx="1773049" cy="369332"/>
            </a:xfrm>
            <a:prstGeom prst="rect">
              <a:avLst/>
            </a:prstGeom>
            <a:noFill/>
          </p:spPr>
          <p:txBody>
            <a:bodyPr wrap="none" rtlCol="0">
              <a:spAutoFit/>
            </a:bodyPr>
            <a:lstStyle/>
            <a:p>
              <a:r>
                <a:rPr lang="en-US" i="1"/>
                <a:t>--validate limited</a:t>
              </a:r>
            </a:p>
          </p:txBody>
        </p:sp>
        <p:cxnSp>
          <p:nvCxnSpPr>
            <p:cNvPr id="14" name="Connector: Elbow 13">
              <a:extLst>
                <a:ext uri="{FF2B5EF4-FFF2-40B4-BE49-F238E27FC236}">
                  <a16:creationId xmlns:a16="http://schemas.microsoft.com/office/drawing/2014/main" id="{24917D17-1A15-45CB-984A-10E35AD9D932}"/>
                </a:ext>
              </a:extLst>
            </p:cNvPr>
            <p:cNvCxnSpPr>
              <a:cxnSpLocks/>
            </p:cNvCxnSpPr>
            <p:nvPr/>
          </p:nvCxnSpPr>
          <p:spPr>
            <a:xfrm>
              <a:off x="6404574" y="2374461"/>
              <a:ext cx="2234024" cy="903895"/>
            </a:xfrm>
            <a:prstGeom prst="bentConnector3">
              <a:avLst>
                <a:gd name="adj1" fmla="val 14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26B064C-2135-4245-86C2-057A3801E696}"/>
                </a:ext>
              </a:extLst>
            </p:cNvPr>
            <p:cNvSpPr/>
            <p:nvPr/>
          </p:nvSpPr>
          <p:spPr>
            <a:xfrm>
              <a:off x="8638598" y="2955548"/>
              <a:ext cx="3047999" cy="600164"/>
            </a:xfrm>
            <a:prstGeom prst="rect">
              <a:avLst/>
            </a:prstGeom>
            <a:solidFill>
              <a:srgbClr val="FF0000"/>
            </a:solidFill>
          </p:spPr>
          <p:txBody>
            <a:bodyPr wrap="square">
              <a:spAutoFit/>
            </a:bodyPr>
            <a:lstStyle/>
            <a:p>
              <a:r>
                <a:rPr lang="en-US" sz="1100" b="1">
                  <a:solidFill>
                    <a:schemeClr val="bg1"/>
                  </a:solidFill>
                </a:rPr>
                <a:t>[error] Parse Error: Failed to parse infix separator. Cause: Parse Error: Separator ':' not found.</a:t>
              </a:r>
            </a:p>
          </p:txBody>
        </p:sp>
        <p:cxnSp>
          <p:nvCxnSpPr>
            <p:cNvPr id="20" name="Straight Arrow Connector 19">
              <a:extLst>
                <a:ext uri="{FF2B5EF4-FFF2-40B4-BE49-F238E27FC236}">
                  <a16:creationId xmlns:a16="http://schemas.microsoft.com/office/drawing/2014/main" id="{E94152A8-FCBC-432A-8846-97BD259AA5E0}"/>
                </a:ext>
              </a:extLst>
            </p:cNvPr>
            <p:cNvCxnSpPr>
              <a:endCxn id="7" idx="1"/>
            </p:cNvCxnSpPr>
            <p:nvPr/>
          </p:nvCxnSpPr>
          <p:spPr>
            <a:xfrm>
              <a:off x="4126619" y="2251351"/>
              <a:ext cx="606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EB1E26F-5BE0-4371-AD88-362F60165923}"/>
                </a:ext>
              </a:extLst>
            </p:cNvPr>
            <p:cNvSpPr/>
            <p:nvPr/>
          </p:nvSpPr>
          <p:spPr>
            <a:xfrm>
              <a:off x="8699429" y="4859111"/>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 empty --</a:t>
              </a:r>
            </a:p>
          </p:txBody>
        </p:sp>
        <p:sp>
          <p:nvSpPr>
            <p:cNvPr id="17" name="Rectangle 16">
              <a:extLst>
                <a:ext uri="{FF2B5EF4-FFF2-40B4-BE49-F238E27FC236}">
                  <a16:creationId xmlns:a16="http://schemas.microsoft.com/office/drawing/2014/main" id="{16B8CCEB-05CC-45D6-ABAC-AD24E0E0E9AA}"/>
                </a:ext>
              </a:extLst>
            </p:cNvPr>
            <p:cNvSpPr/>
            <p:nvPr/>
          </p:nvSpPr>
          <p:spPr>
            <a:xfrm>
              <a:off x="8699429" y="4269183"/>
              <a:ext cx="3047999" cy="600164"/>
            </a:xfrm>
            <a:prstGeom prst="rect">
              <a:avLst/>
            </a:prstGeom>
            <a:solidFill>
              <a:srgbClr val="FF0000"/>
            </a:solidFill>
          </p:spPr>
          <p:txBody>
            <a:bodyPr wrap="square">
              <a:spAutoFit/>
            </a:bodyPr>
            <a:lstStyle/>
            <a:p>
              <a:r>
                <a:rPr lang="en-US" sz="1100" b="1">
                  <a:solidFill>
                    <a:schemeClr val="bg1"/>
                  </a:solidFill>
                </a:rPr>
                <a:t>[error] Parse Error: Failed to parse infix separator. Cause: Parse Error: Separator ':' not found.</a:t>
              </a:r>
            </a:p>
          </p:txBody>
        </p:sp>
        <p:sp>
          <p:nvSpPr>
            <p:cNvPr id="19" name="Rectangle 18">
              <a:extLst>
                <a:ext uri="{FF2B5EF4-FFF2-40B4-BE49-F238E27FC236}">
                  <a16:creationId xmlns:a16="http://schemas.microsoft.com/office/drawing/2014/main" id="{B813C716-AD38-4687-997D-52E080BE5075}"/>
                </a:ext>
              </a:extLst>
            </p:cNvPr>
            <p:cNvSpPr/>
            <p:nvPr/>
          </p:nvSpPr>
          <p:spPr>
            <a:xfrm>
              <a:off x="8638597" y="3550594"/>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 empty --</a:t>
              </a:r>
            </a:p>
          </p:txBody>
        </p:sp>
        <p:sp>
          <p:nvSpPr>
            <p:cNvPr id="23" name="Rectangle 22">
              <a:extLst>
                <a:ext uri="{FF2B5EF4-FFF2-40B4-BE49-F238E27FC236}">
                  <a16:creationId xmlns:a16="http://schemas.microsoft.com/office/drawing/2014/main" id="{DAA4AF8B-3A9E-4E8F-B87F-D6CF10C3A927}"/>
                </a:ext>
              </a:extLst>
            </p:cNvPr>
            <p:cNvSpPr/>
            <p:nvPr/>
          </p:nvSpPr>
          <p:spPr>
            <a:xfrm>
              <a:off x="8593087" y="1533787"/>
              <a:ext cx="3048000" cy="246221"/>
            </a:xfrm>
            <a:prstGeom prst="rect">
              <a:avLst/>
            </a:prstGeom>
            <a:ln>
              <a:solidFill>
                <a:schemeClr val="tx1"/>
              </a:solidFill>
            </a:ln>
          </p:spPr>
          <p:txBody>
            <a:bodyPr wrap="square">
              <a:spAutoFit/>
            </a:bodyPr>
            <a:lstStyle/>
            <a:p>
              <a:r>
                <a:rPr lang="en-US" sz="1000">
                  <a:solidFill>
                    <a:srgbClr val="000096"/>
                  </a:solidFill>
                  <a:highlight>
                    <a:srgbClr val="FFFFFF"/>
                  </a:highlight>
                </a:rPr>
                <a:t>-- empty --</a:t>
              </a:r>
            </a:p>
          </p:txBody>
        </p:sp>
      </p:grpSp>
      <p:sp>
        <p:nvSpPr>
          <p:cNvPr id="3" name="TextBox 2">
            <a:extLst>
              <a:ext uri="{FF2B5EF4-FFF2-40B4-BE49-F238E27FC236}">
                <a16:creationId xmlns:a16="http://schemas.microsoft.com/office/drawing/2014/main" id="{D59E1F8F-D1DC-4012-8023-3CD7FD14B983}"/>
              </a:ext>
            </a:extLst>
          </p:cNvPr>
          <p:cNvSpPr txBox="1"/>
          <p:nvPr/>
        </p:nvSpPr>
        <p:spPr>
          <a:xfrm>
            <a:off x="929899" y="5105331"/>
            <a:ext cx="7536952" cy="923330"/>
          </a:xfrm>
          <a:prstGeom prst="rect">
            <a:avLst/>
          </a:prstGeom>
          <a:solidFill>
            <a:schemeClr val="bg1">
              <a:lumMod val="85000"/>
            </a:schemeClr>
          </a:solidFill>
        </p:spPr>
        <p:txBody>
          <a:bodyPr wrap="square" rtlCol="0">
            <a:spAutoFit/>
          </a:bodyPr>
          <a:lstStyle/>
          <a:p>
            <a:r>
              <a:rPr lang="en-US"/>
              <a:t>Explanation: The label (dear sir) doesn’t match the regex in dfdl:lengthPattern, so the empty string is the value of &lt;label&gt;. But then there is no colon following label and thus the error is thrown.</a:t>
            </a:r>
          </a:p>
        </p:txBody>
      </p:sp>
    </p:spTree>
    <p:extLst>
      <p:ext uri="{BB962C8B-B14F-4D97-AF65-F5344CB8AC3E}">
        <p14:creationId xmlns:p14="http://schemas.microsoft.com/office/powerpoint/2010/main" val="2871364626"/>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B895B-52D2-420F-814E-8F7E64EA3139}"/>
              </a:ext>
            </a:extLst>
          </p:cNvPr>
          <p:cNvSpPr>
            <a:spLocks noGrp="1"/>
          </p:cNvSpPr>
          <p:nvPr>
            <p:ph type="ctrTitle" sz="quarter"/>
          </p:nvPr>
        </p:nvSpPr>
        <p:spPr/>
        <p:txBody>
          <a:bodyPr/>
          <a:lstStyle/>
          <a:p>
            <a:pPr>
              <a:lnSpc>
                <a:spcPct val="100000"/>
              </a:lnSpc>
            </a:pPr>
            <a:r>
              <a:rPr lang="en-US"/>
              <a:t>What does it mean to declare an element with the xs:unsignedInt datatype?</a:t>
            </a:r>
          </a:p>
        </p:txBody>
      </p:sp>
      <p:sp>
        <p:nvSpPr>
          <p:cNvPr id="2" name="Footer Placeholder 1">
            <a:extLst>
              <a:ext uri="{FF2B5EF4-FFF2-40B4-BE49-F238E27FC236}">
                <a16:creationId xmlns:a16="http://schemas.microsoft.com/office/drawing/2014/main" id="{55751CEE-E1B4-49EB-832E-1B08570DD62D}"/>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606416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2061A-4A5C-48F3-8160-53752F5303AD}"/>
              </a:ext>
            </a:extLst>
          </p:cNvPr>
          <p:cNvSpPr>
            <a:spLocks noGrp="1"/>
          </p:cNvSpPr>
          <p:nvPr>
            <p:ph type="title"/>
          </p:nvPr>
        </p:nvSpPr>
        <p:spPr/>
        <p:txBody>
          <a:bodyPr/>
          <a:lstStyle/>
          <a:p>
            <a:r>
              <a:rPr lang="en-US"/>
              <a:t>Meaning of an element declared of type xs:unsignedInt?</a:t>
            </a:r>
          </a:p>
        </p:txBody>
      </p:sp>
      <p:sp>
        <p:nvSpPr>
          <p:cNvPr id="4" name="Content Placeholder 3">
            <a:extLst>
              <a:ext uri="{FF2B5EF4-FFF2-40B4-BE49-F238E27FC236}">
                <a16:creationId xmlns:a16="http://schemas.microsoft.com/office/drawing/2014/main" id="{DC003D58-1CAE-4A85-A12C-3C6DFA038A5C}"/>
              </a:ext>
            </a:extLst>
          </p:cNvPr>
          <p:cNvSpPr>
            <a:spLocks noGrp="1"/>
          </p:cNvSpPr>
          <p:nvPr>
            <p:ph idx="1"/>
          </p:nvPr>
        </p:nvSpPr>
        <p:spPr/>
        <p:txBody>
          <a:bodyPr/>
          <a:lstStyle/>
          <a:p>
            <a:pPr>
              <a:lnSpc>
                <a:spcPts val="3000"/>
              </a:lnSpc>
              <a:spcAft>
                <a:spcPts val="1200"/>
              </a:spcAft>
            </a:pPr>
            <a:r>
              <a:rPr lang="en-US" dirty="0"/>
              <a:t>An element declared to be of type </a:t>
            </a:r>
            <a:r>
              <a:rPr lang="en-US" b="0" dirty="0">
                <a:latin typeface="Courier New" panose="02070309020205020404" pitchFamily="49" charset="0"/>
                <a:cs typeface="Courier New" panose="02070309020205020404" pitchFamily="49" charset="0"/>
              </a:rPr>
              <a:t>xs:unsignedInt</a:t>
            </a:r>
            <a:r>
              <a:rPr lang="en-US" dirty="0"/>
              <a:t> can have any integer value in this </a:t>
            </a:r>
            <a:r>
              <a:rPr lang="en-US"/>
              <a:t>range:</a:t>
            </a:r>
            <a:br>
              <a:rPr lang="en-US"/>
            </a:br>
            <a:br>
              <a:rPr lang="en-US"/>
            </a:br>
            <a:r>
              <a:rPr lang="en-US"/>
              <a:t> 	</a:t>
            </a:r>
            <a:r>
              <a:rPr lang="en-US" dirty="0"/>
              <a:t>0 </a:t>
            </a:r>
            <a:r>
              <a:rPr lang="en-US"/>
              <a:t>to 4294967295</a:t>
            </a:r>
          </a:p>
          <a:p>
            <a:pPr>
              <a:lnSpc>
                <a:spcPts val="3000"/>
              </a:lnSpc>
              <a:spcAft>
                <a:spcPts val="1200"/>
              </a:spcAft>
            </a:pPr>
            <a:r>
              <a:rPr lang="en-US"/>
              <a:t>That is misleading</a:t>
            </a:r>
            <a:r>
              <a:rPr lang="en-US" dirty="0"/>
              <a:t>. XML documents do not hold integers. An XML </a:t>
            </a:r>
            <a:r>
              <a:rPr lang="en-US"/>
              <a:t>document just holds </a:t>
            </a:r>
            <a:r>
              <a:rPr lang="en-US" dirty="0"/>
              <a:t>text</a:t>
            </a:r>
            <a:r>
              <a:rPr lang="en-US"/>
              <a:t>. </a:t>
            </a:r>
          </a:p>
          <a:p>
            <a:pPr>
              <a:lnSpc>
                <a:spcPts val="3000"/>
              </a:lnSpc>
              <a:spcAft>
                <a:spcPts val="1200"/>
              </a:spcAft>
            </a:pPr>
            <a:r>
              <a:rPr lang="en-US"/>
              <a:t>A </a:t>
            </a:r>
            <a:r>
              <a:rPr lang="en-US" dirty="0"/>
              <a:t>more accurate statement is this: An application called an XML </a:t>
            </a:r>
            <a:r>
              <a:rPr lang="en-US"/>
              <a:t>Schema validator </a:t>
            </a:r>
            <a:r>
              <a:rPr lang="en-US" dirty="0"/>
              <a:t>will check that any element declared to be of type </a:t>
            </a:r>
            <a:r>
              <a:rPr lang="en-US" b="0" dirty="0">
                <a:latin typeface="Courier New" panose="02070309020205020404" pitchFamily="49" charset="0"/>
                <a:cs typeface="Courier New" panose="02070309020205020404" pitchFamily="49" charset="0"/>
              </a:rPr>
              <a:t>xs:unsignedInt</a:t>
            </a:r>
            <a:r>
              <a:rPr lang="en-US" dirty="0"/>
              <a:t> is restricted </a:t>
            </a:r>
            <a:r>
              <a:rPr lang="en-US"/>
              <a:t>to one of these </a:t>
            </a:r>
            <a:r>
              <a:rPr lang="en-US" dirty="0"/>
              <a:t>strings</a:t>
            </a:r>
            <a:r>
              <a:rPr lang="en-US"/>
              <a:t>: </a:t>
            </a:r>
            <a:br>
              <a:rPr lang="en-US"/>
            </a:br>
            <a:br>
              <a:rPr lang="en-US"/>
            </a:br>
            <a:r>
              <a:rPr lang="en-US"/>
              <a:t>	"</a:t>
            </a:r>
            <a:r>
              <a:rPr lang="en-US" dirty="0"/>
              <a:t>0", "1", "2", ..., "10", "11", ..., "4294967295"</a:t>
            </a:r>
            <a:endParaRPr lang="en-US"/>
          </a:p>
        </p:txBody>
      </p:sp>
    </p:spTree>
    <p:extLst>
      <p:ext uri="{BB962C8B-B14F-4D97-AF65-F5344CB8AC3E}">
        <p14:creationId xmlns:p14="http://schemas.microsoft.com/office/powerpoint/2010/main" val="3899347153"/>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D079-7F7A-481E-A888-CB052FA4A93D}"/>
              </a:ext>
            </a:extLst>
          </p:cNvPr>
          <p:cNvSpPr>
            <a:spLocks noGrp="1"/>
          </p:cNvSpPr>
          <p:nvPr>
            <p:ph type="title"/>
          </p:nvPr>
        </p:nvSpPr>
        <p:spPr/>
        <p:txBody>
          <a:bodyPr/>
          <a:lstStyle/>
          <a:p>
            <a:r>
              <a:rPr lang="en-US"/>
              <a:t>Example</a:t>
            </a:r>
          </a:p>
        </p:txBody>
      </p:sp>
      <p:sp>
        <p:nvSpPr>
          <p:cNvPr id="3" name="Content Placeholder 2">
            <a:extLst>
              <a:ext uri="{FF2B5EF4-FFF2-40B4-BE49-F238E27FC236}">
                <a16:creationId xmlns:a16="http://schemas.microsoft.com/office/drawing/2014/main" id="{7643BABA-D2A8-4592-A31C-875D75384C43}"/>
              </a:ext>
            </a:extLst>
          </p:cNvPr>
          <p:cNvSpPr>
            <a:spLocks noGrp="1"/>
          </p:cNvSpPr>
          <p:nvPr>
            <p:ph idx="1"/>
          </p:nvPr>
        </p:nvSpPr>
        <p:spPr/>
        <p:txBody>
          <a:bodyPr/>
          <a:lstStyle/>
          <a:p>
            <a:pPr>
              <a:lnSpc>
                <a:spcPts val="3000"/>
              </a:lnSpc>
            </a:pPr>
            <a:r>
              <a:rPr lang="en-US" dirty="0"/>
              <a:t>My input consists of a string containing one to five characters. Each character must be a digit character. Here is a sample </a:t>
            </a:r>
            <a:r>
              <a:rPr lang="en-US"/>
              <a:t>input:</a:t>
            </a:r>
            <a:br>
              <a:rPr lang="en-US"/>
            </a:br>
            <a:br>
              <a:rPr lang="en-US"/>
            </a:br>
            <a:r>
              <a:rPr lang="en-US"/>
              <a:t> 	99999</a:t>
            </a:r>
            <a:endParaRPr lang="en-US" dirty="0"/>
          </a:p>
          <a:p>
            <a:pPr marL="0" indent="0">
              <a:buNone/>
            </a:pPr>
            <a:r>
              <a:rPr lang="en-US" dirty="0"/>
              <a:t> </a:t>
            </a:r>
          </a:p>
          <a:p>
            <a:pPr>
              <a:lnSpc>
                <a:spcPts val="3000"/>
              </a:lnSpc>
            </a:pPr>
            <a:r>
              <a:rPr lang="en-US" dirty="0"/>
              <a:t>My DFDL schema uses the </a:t>
            </a:r>
            <a:r>
              <a:rPr lang="en-US" b="0" dirty="0">
                <a:latin typeface="Courier New" panose="02070309020205020404" pitchFamily="49" charset="0"/>
                <a:cs typeface="Courier New" panose="02070309020205020404" pitchFamily="49" charset="0"/>
              </a:rPr>
              <a:t>xs:unsignedInt</a:t>
            </a:r>
            <a:r>
              <a:rPr lang="en-US" dirty="0"/>
              <a:t> datatype to constrain the string to digits. It uses </a:t>
            </a:r>
            <a:r>
              <a:rPr lang="en-US" b="0" dirty="0">
                <a:latin typeface="Courier New" panose="02070309020205020404" pitchFamily="49" charset="0"/>
                <a:cs typeface="Courier New" panose="02070309020205020404" pitchFamily="49" charset="0"/>
              </a:rPr>
              <a:t>dfdl:</a:t>
            </a:r>
            <a:r>
              <a:rPr lang="en-US" b="0">
                <a:latin typeface="Courier New" panose="02070309020205020404" pitchFamily="49" charset="0"/>
                <a:cs typeface="Courier New" panose="02070309020205020404" pitchFamily="49" charset="0"/>
              </a:rPr>
              <a:t>length="5"</a:t>
            </a:r>
            <a:r>
              <a:rPr lang="en-US"/>
              <a:t> </a:t>
            </a:r>
            <a:r>
              <a:rPr lang="en-US" dirty="0"/>
              <a:t>to constrain the length of the string. </a:t>
            </a:r>
          </a:p>
          <a:p>
            <a:endParaRPr lang="en-US"/>
          </a:p>
        </p:txBody>
      </p:sp>
      <p:sp>
        <p:nvSpPr>
          <p:cNvPr id="4" name="Footer Placeholder 3">
            <a:extLst>
              <a:ext uri="{FF2B5EF4-FFF2-40B4-BE49-F238E27FC236}">
                <a16:creationId xmlns:a16="http://schemas.microsoft.com/office/drawing/2014/main" id="{7C199AF9-BC19-447E-870C-07182493BCF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9911213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8D52-0815-4012-870C-FC6726EF05F2}"/>
              </a:ext>
            </a:extLst>
          </p:cNvPr>
          <p:cNvSpPr>
            <a:spLocks noGrp="1"/>
          </p:cNvSpPr>
          <p:nvPr>
            <p:ph type="title"/>
          </p:nvPr>
        </p:nvSpPr>
        <p:spPr/>
        <p:txBody>
          <a:bodyPr/>
          <a:lstStyle/>
          <a:p>
            <a:r>
              <a:rPr lang="en-US"/>
              <a:t>Here is my DFDL schema:</a:t>
            </a:r>
          </a:p>
        </p:txBody>
      </p:sp>
      <p:sp>
        <p:nvSpPr>
          <p:cNvPr id="4" name="Footer Placeholder 3">
            <a:extLst>
              <a:ext uri="{FF2B5EF4-FFF2-40B4-BE49-F238E27FC236}">
                <a16:creationId xmlns:a16="http://schemas.microsoft.com/office/drawing/2014/main" id="{949E6FBF-6233-44C9-94A5-630BFE8D1C4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3EC9B632-6CC0-43AC-BC31-5AC90DFFEDA3}"/>
              </a:ext>
            </a:extLst>
          </p:cNvPr>
          <p:cNvSpPr/>
          <p:nvPr/>
        </p:nvSpPr>
        <p:spPr>
          <a:xfrm>
            <a:off x="1689315" y="2136338"/>
            <a:ext cx="6276814" cy="2585323"/>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a:t>
            </a:r>
            <a:r>
              <a:rPr lang="en-US">
                <a:solidFill>
                  <a:srgbClr val="F5844C"/>
                </a:solidFill>
                <a:highlight>
                  <a:srgbClr val="FFFF00"/>
                </a:highlight>
              </a:rPr>
              <a:t>type</a:t>
            </a:r>
            <a:r>
              <a:rPr lang="en-US">
                <a:solidFill>
                  <a:srgbClr val="FF8040"/>
                </a:solidFill>
                <a:highlight>
                  <a:srgbClr val="FFFF00"/>
                </a:highlight>
              </a:rPr>
              <a:t>=</a:t>
            </a:r>
            <a:r>
              <a:rPr lang="en-US">
                <a:solidFill>
                  <a:srgbClr val="993300"/>
                </a:solidFill>
                <a:highlight>
                  <a:srgbClr val="FFFF00"/>
                </a:highlight>
              </a:rPr>
              <a:t>"xs:unsignedInt"</a:t>
            </a:r>
            <a:br>
              <a:rPr lang="en-US">
                <a:solidFill>
                  <a:srgbClr val="F5844C"/>
                </a:solidFill>
                <a:highlight>
                  <a:srgbClr val="FFFF00"/>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r>
              <a:rPr lang="en-US">
                <a:solidFill>
                  <a:srgbClr val="F5844C"/>
                </a:solidFill>
                <a:highlight>
                  <a:srgbClr val="FFFF00"/>
                </a:highlight>
              </a:rPr>
              <a:t>dfdl:length</a:t>
            </a:r>
            <a:r>
              <a:rPr lang="en-US">
                <a:solidFill>
                  <a:srgbClr val="FF8040"/>
                </a:solidFill>
                <a:highlight>
                  <a:srgbClr val="FFFF00"/>
                </a:highlight>
              </a:rPr>
              <a:t>=</a:t>
            </a:r>
            <a:r>
              <a:rPr lang="en-US">
                <a:solidFill>
                  <a:srgbClr val="993300"/>
                </a:solidFill>
                <a:highlight>
                  <a:srgbClr val="FFFF00"/>
                </a:highlight>
              </a:rPr>
              <a:t>"5"</a:t>
            </a:r>
            <a:br>
              <a:rPr lang="en-US">
                <a:solidFill>
                  <a:srgbClr val="F5844C"/>
                </a:solidFill>
                <a:highlight>
                  <a:srgbClr val="FFFF00"/>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TextBox 5">
            <a:extLst>
              <a:ext uri="{FF2B5EF4-FFF2-40B4-BE49-F238E27FC236}">
                <a16:creationId xmlns:a16="http://schemas.microsoft.com/office/drawing/2014/main" id="{4785865E-F463-471A-81DA-2808B69AB736}"/>
              </a:ext>
            </a:extLst>
          </p:cNvPr>
          <p:cNvSpPr txBox="1"/>
          <p:nvPr/>
        </p:nvSpPr>
        <p:spPr>
          <a:xfrm>
            <a:off x="1689315" y="4833534"/>
            <a:ext cx="4176464" cy="369332"/>
          </a:xfrm>
          <a:prstGeom prst="rect">
            <a:avLst/>
          </a:prstGeom>
          <a:noFill/>
        </p:spPr>
        <p:txBody>
          <a:bodyPr wrap="none" rtlCol="0">
            <a:spAutoFit/>
          </a:bodyPr>
          <a:lstStyle/>
          <a:p>
            <a:r>
              <a:rPr lang="en-US"/>
              <a:t>See examples/unsignedInt/test-v1.dfdl.xsd</a:t>
            </a:r>
          </a:p>
        </p:txBody>
      </p:sp>
    </p:spTree>
    <p:extLst>
      <p:ext uri="{BB962C8B-B14F-4D97-AF65-F5344CB8AC3E}">
        <p14:creationId xmlns:p14="http://schemas.microsoft.com/office/powerpoint/2010/main" val="392901283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3BB9391-0F94-4194-BBCC-3D3E9475F6C0}"/>
              </a:ext>
            </a:extLst>
          </p:cNvPr>
          <p:cNvSpPr/>
          <p:nvPr/>
        </p:nvSpPr>
        <p:spPr>
          <a:xfrm>
            <a:off x="4602996" y="1146875"/>
            <a:ext cx="1766807"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99999</a:t>
            </a:r>
          </a:p>
        </p:txBody>
      </p:sp>
      <p:sp>
        <p:nvSpPr>
          <p:cNvPr id="6" name="TextBox 5">
            <a:extLst>
              <a:ext uri="{FF2B5EF4-FFF2-40B4-BE49-F238E27FC236}">
                <a16:creationId xmlns:a16="http://schemas.microsoft.com/office/drawing/2014/main" id="{9E098FC1-BC4E-4225-A8F5-935E3BECE94D}"/>
              </a:ext>
            </a:extLst>
          </p:cNvPr>
          <p:cNvSpPr txBox="1"/>
          <p:nvPr/>
        </p:nvSpPr>
        <p:spPr>
          <a:xfrm>
            <a:off x="5146402" y="777543"/>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3BCB8174-D069-4DEE-96D6-C04A193FC260}"/>
              </a:ext>
            </a:extLst>
          </p:cNvPr>
          <p:cNvSpPr/>
          <p:nvPr/>
        </p:nvSpPr>
        <p:spPr>
          <a:xfrm>
            <a:off x="4401518" y="2774197"/>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8" name="Rectangle: Folded Corner 7">
            <a:extLst>
              <a:ext uri="{FF2B5EF4-FFF2-40B4-BE49-F238E27FC236}">
                <a16:creationId xmlns:a16="http://schemas.microsoft.com/office/drawing/2014/main" id="{2D64585E-8CBE-47C8-9BED-82CBDCE9DB58}"/>
              </a:ext>
            </a:extLst>
          </p:cNvPr>
          <p:cNvSpPr/>
          <p:nvPr/>
        </p:nvSpPr>
        <p:spPr>
          <a:xfrm>
            <a:off x="1906291" y="2551408"/>
            <a:ext cx="1611824" cy="117787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0" name="Straight Arrow Connector 9">
            <a:extLst>
              <a:ext uri="{FF2B5EF4-FFF2-40B4-BE49-F238E27FC236}">
                <a16:creationId xmlns:a16="http://schemas.microsoft.com/office/drawing/2014/main" id="{A178DA50-8A0C-4104-B6FA-BD2C748EE724}"/>
              </a:ext>
            </a:extLst>
          </p:cNvPr>
          <p:cNvCxnSpPr>
            <a:stCxn id="5" idx="2"/>
          </p:cNvCxnSpPr>
          <p:nvPr/>
        </p:nvCxnSpPr>
        <p:spPr>
          <a:xfrm flipH="1">
            <a:off x="5486399" y="176680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stCxn id="8" idx="3"/>
            <a:endCxn id="7" idx="1"/>
          </p:cNvCxnSpPr>
          <p:nvPr/>
        </p:nvCxnSpPr>
        <p:spPr>
          <a:xfrm>
            <a:off x="3518115" y="3140344"/>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5486398" y="350649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01E6B0B-C150-431D-B29C-E9AA373257A1}"/>
              </a:ext>
            </a:extLst>
          </p:cNvPr>
          <p:cNvSpPr/>
          <p:nvPr/>
        </p:nvSpPr>
        <p:spPr>
          <a:xfrm>
            <a:off x="4238784" y="4513882"/>
            <a:ext cx="2495228" cy="923330"/>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99999</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96"/>
                </a:solidFill>
                <a:highlight>
                  <a:srgbClr val="FFFFFF"/>
                </a:highlight>
              </a:rPr>
              <a:t>&lt;/input&gt;</a:t>
            </a:r>
          </a:p>
        </p:txBody>
      </p:sp>
      <p:sp>
        <p:nvSpPr>
          <p:cNvPr id="16" name="TextBox 15">
            <a:extLst>
              <a:ext uri="{FF2B5EF4-FFF2-40B4-BE49-F238E27FC236}">
                <a16:creationId xmlns:a16="http://schemas.microsoft.com/office/drawing/2014/main" id="{FD1919BA-7CE0-45FF-B20D-CA5052E3CD44}"/>
              </a:ext>
            </a:extLst>
          </p:cNvPr>
          <p:cNvSpPr txBox="1"/>
          <p:nvPr/>
        </p:nvSpPr>
        <p:spPr>
          <a:xfrm>
            <a:off x="3618333" y="2765445"/>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284655302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3BB9391-0F94-4194-BBCC-3D3E9475F6C0}"/>
              </a:ext>
            </a:extLst>
          </p:cNvPr>
          <p:cNvSpPr/>
          <p:nvPr/>
        </p:nvSpPr>
        <p:spPr>
          <a:xfrm>
            <a:off x="4602996" y="1146875"/>
            <a:ext cx="1766807"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9999a</a:t>
            </a:r>
          </a:p>
        </p:txBody>
      </p:sp>
      <p:sp>
        <p:nvSpPr>
          <p:cNvPr id="6" name="TextBox 5">
            <a:extLst>
              <a:ext uri="{FF2B5EF4-FFF2-40B4-BE49-F238E27FC236}">
                <a16:creationId xmlns:a16="http://schemas.microsoft.com/office/drawing/2014/main" id="{9E098FC1-BC4E-4225-A8F5-935E3BECE94D}"/>
              </a:ext>
            </a:extLst>
          </p:cNvPr>
          <p:cNvSpPr txBox="1"/>
          <p:nvPr/>
        </p:nvSpPr>
        <p:spPr>
          <a:xfrm>
            <a:off x="5146402" y="777543"/>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3BCB8174-D069-4DEE-96D6-C04A193FC260}"/>
              </a:ext>
            </a:extLst>
          </p:cNvPr>
          <p:cNvSpPr/>
          <p:nvPr/>
        </p:nvSpPr>
        <p:spPr>
          <a:xfrm>
            <a:off x="4401518" y="2774197"/>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8" name="Rectangle: Folded Corner 7">
            <a:extLst>
              <a:ext uri="{FF2B5EF4-FFF2-40B4-BE49-F238E27FC236}">
                <a16:creationId xmlns:a16="http://schemas.microsoft.com/office/drawing/2014/main" id="{2D64585E-8CBE-47C8-9BED-82CBDCE9DB58}"/>
              </a:ext>
            </a:extLst>
          </p:cNvPr>
          <p:cNvSpPr/>
          <p:nvPr/>
        </p:nvSpPr>
        <p:spPr>
          <a:xfrm>
            <a:off x="1906291" y="2551408"/>
            <a:ext cx="1611824" cy="117787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0" name="Straight Arrow Connector 9">
            <a:extLst>
              <a:ext uri="{FF2B5EF4-FFF2-40B4-BE49-F238E27FC236}">
                <a16:creationId xmlns:a16="http://schemas.microsoft.com/office/drawing/2014/main" id="{A178DA50-8A0C-4104-B6FA-BD2C748EE724}"/>
              </a:ext>
            </a:extLst>
          </p:cNvPr>
          <p:cNvCxnSpPr>
            <a:stCxn id="5" idx="2"/>
          </p:cNvCxnSpPr>
          <p:nvPr/>
        </p:nvCxnSpPr>
        <p:spPr>
          <a:xfrm flipH="1">
            <a:off x="5486399" y="176680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stCxn id="8" idx="3"/>
            <a:endCxn id="7" idx="1"/>
          </p:cNvCxnSpPr>
          <p:nvPr/>
        </p:nvCxnSpPr>
        <p:spPr>
          <a:xfrm>
            <a:off x="3518115" y="3140344"/>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5486398" y="350649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535E5BA-E918-4B28-B481-FFB5EE74E1A3}"/>
              </a:ext>
            </a:extLst>
          </p:cNvPr>
          <p:cNvSpPr/>
          <p:nvPr/>
        </p:nvSpPr>
        <p:spPr>
          <a:xfrm>
            <a:off x="3518115" y="4599846"/>
            <a:ext cx="4747643" cy="646331"/>
          </a:xfrm>
          <a:prstGeom prst="rect">
            <a:avLst/>
          </a:prstGeom>
        </p:spPr>
        <p:txBody>
          <a:bodyPr wrap="square">
            <a:spAutoFit/>
          </a:bodyPr>
          <a:lstStyle/>
          <a:p>
            <a:r>
              <a:rPr lang="en-US" b="1">
                <a:solidFill>
                  <a:srgbClr val="FF0000"/>
                </a:solidFill>
              </a:rPr>
              <a:t>[error] Parse Error: Convert to Unsigned Integer (for xs:unsignedInt): Unable to parse '9999a'</a:t>
            </a:r>
          </a:p>
        </p:txBody>
      </p:sp>
      <p:sp>
        <p:nvSpPr>
          <p:cNvPr id="15" name="TextBox 14">
            <a:extLst>
              <a:ext uri="{FF2B5EF4-FFF2-40B4-BE49-F238E27FC236}">
                <a16:creationId xmlns:a16="http://schemas.microsoft.com/office/drawing/2014/main" id="{E9D8F7DE-189D-4096-B0F6-BB7CED22618F}"/>
              </a:ext>
            </a:extLst>
          </p:cNvPr>
          <p:cNvSpPr txBox="1"/>
          <p:nvPr/>
        </p:nvSpPr>
        <p:spPr>
          <a:xfrm>
            <a:off x="3618333" y="2765445"/>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247646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3514-D613-4FEE-A82F-6B757629C1A9}"/>
              </a:ext>
            </a:extLst>
          </p:cNvPr>
          <p:cNvSpPr>
            <a:spLocks noGrp="1"/>
          </p:cNvSpPr>
          <p:nvPr>
            <p:ph type="title"/>
          </p:nvPr>
        </p:nvSpPr>
        <p:spPr/>
        <p:txBody>
          <a:bodyPr/>
          <a:lstStyle/>
          <a:p>
            <a:r>
              <a:rPr lang="en-US"/>
              <a:t>DFDL builds on top of a </a:t>
            </a:r>
            <a:r>
              <a:rPr lang="en-US" u="sng"/>
              <a:t>subset</a:t>
            </a:r>
            <a:r>
              <a:rPr lang="en-US"/>
              <a:t> of XML Schema</a:t>
            </a:r>
          </a:p>
        </p:txBody>
      </p:sp>
      <p:sp>
        <p:nvSpPr>
          <p:cNvPr id="4" name="Footer Placeholder 3">
            <a:extLst>
              <a:ext uri="{FF2B5EF4-FFF2-40B4-BE49-F238E27FC236}">
                <a16:creationId xmlns:a16="http://schemas.microsoft.com/office/drawing/2014/main" id="{D055EE4D-6BEA-4C4E-8E4A-932021535E9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Oval 4">
            <a:extLst>
              <a:ext uri="{FF2B5EF4-FFF2-40B4-BE49-F238E27FC236}">
                <a16:creationId xmlns:a16="http://schemas.microsoft.com/office/drawing/2014/main" id="{70A8D034-8D61-4060-8DF7-AEEB260BF1EB}"/>
              </a:ext>
            </a:extLst>
          </p:cNvPr>
          <p:cNvSpPr/>
          <p:nvPr/>
        </p:nvSpPr>
        <p:spPr>
          <a:xfrm>
            <a:off x="2603715" y="2045776"/>
            <a:ext cx="3492285" cy="3006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516783-02C9-45BE-B80A-392F36D17B1D}"/>
              </a:ext>
            </a:extLst>
          </p:cNvPr>
          <p:cNvSpPr/>
          <p:nvPr/>
        </p:nvSpPr>
        <p:spPr>
          <a:xfrm>
            <a:off x="3952068" y="2464231"/>
            <a:ext cx="1813301" cy="1828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C82274B-3806-486E-A26E-7204AA625D4B}"/>
              </a:ext>
            </a:extLst>
          </p:cNvPr>
          <p:cNvCxnSpPr/>
          <p:nvPr/>
        </p:nvCxnSpPr>
        <p:spPr>
          <a:xfrm>
            <a:off x="1875294" y="2495227"/>
            <a:ext cx="898901" cy="387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98E917-7CA4-45CC-B4CF-26A154F7A798}"/>
              </a:ext>
            </a:extLst>
          </p:cNvPr>
          <p:cNvSpPr txBox="1"/>
          <p:nvPr/>
        </p:nvSpPr>
        <p:spPr>
          <a:xfrm>
            <a:off x="678440" y="2076772"/>
            <a:ext cx="1786066" cy="461665"/>
          </a:xfrm>
          <a:prstGeom prst="rect">
            <a:avLst/>
          </a:prstGeom>
          <a:noFill/>
        </p:spPr>
        <p:txBody>
          <a:bodyPr wrap="none" rtlCol="0">
            <a:spAutoFit/>
          </a:bodyPr>
          <a:lstStyle/>
          <a:p>
            <a:r>
              <a:rPr lang="en-US" sz="2400"/>
              <a:t>XML Schema</a:t>
            </a:r>
          </a:p>
        </p:txBody>
      </p:sp>
      <p:cxnSp>
        <p:nvCxnSpPr>
          <p:cNvPr id="11" name="Straight Arrow Connector 10">
            <a:extLst>
              <a:ext uri="{FF2B5EF4-FFF2-40B4-BE49-F238E27FC236}">
                <a16:creationId xmlns:a16="http://schemas.microsoft.com/office/drawing/2014/main" id="{178101FF-CC47-4EE7-B760-AF673995902D}"/>
              </a:ext>
            </a:extLst>
          </p:cNvPr>
          <p:cNvCxnSpPr/>
          <p:nvPr/>
        </p:nvCxnSpPr>
        <p:spPr>
          <a:xfrm flipH="1">
            <a:off x="5703375" y="2464231"/>
            <a:ext cx="1239865" cy="604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A0F973-7480-4883-A858-ACD8787882D7}"/>
              </a:ext>
            </a:extLst>
          </p:cNvPr>
          <p:cNvSpPr txBox="1"/>
          <p:nvPr/>
        </p:nvSpPr>
        <p:spPr>
          <a:xfrm>
            <a:off x="6943240" y="2198292"/>
            <a:ext cx="3435458" cy="2308324"/>
          </a:xfrm>
          <a:prstGeom prst="rect">
            <a:avLst/>
          </a:prstGeom>
          <a:noFill/>
        </p:spPr>
        <p:txBody>
          <a:bodyPr wrap="square" rtlCol="0">
            <a:spAutoFit/>
          </a:bodyPr>
          <a:lstStyle/>
          <a:p>
            <a:r>
              <a:rPr lang="en-US" sz="2400"/>
              <a:t>Subset of XML Schema that DFDL uses. Example: you can’t declare attributes, you can’t use the xs:ID datatype, you can’t use xs:all.</a:t>
            </a:r>
          </a:p>
        </p:txBody>
      </p:sp>
      <p:sp>
        <p:nvSpPr>
          <p:cNvPr id="13" name="Rectangle 12">
            <a:extLst>
              <a:ext uri="{FF2B5EF4-FFF2-40B4-BE49-F238E27FC236}">
                <a16:creationId xmlns:a16="http://schemas.microsoft.com/office/drawing/2014/main" id="{F48DC07F-ECEA-4EC9-B87F-589CF4B1A9B7}"/>
              </a:ext>
            </a:extLst>
          </p:cNvPr>
          <p:cNvSpPr/>
          <p:nvPr/>
        </p:nvSpPr>
        <p:spPr>
          <a:xfrm>
            <a:off x="2236645" y="5453338"/>
            <a:ext cx="5388463" cy="761747"/>
          </a:xfrm>
          <a:prstGeom prst="rect">
            <a:avLst/>
          </a:prstGeom>
        </p:spPr>
        <p:txBody>
          <a:bodyPr wrap="none">
            <a:spAutoFit/>
          </a:bodyPr>
          <a:lstStyle/>
          <a:p>
            <a:pPr marL="365760" indent="-365760">
              <a:spcBef>
                <a:spcPts val="600"/>
              </a:spcBef>
              <a:spcAft>
                <a:spcPts val="300"/>
              </a:spcAft>
            </a:pPr>
            <a:r>
              <a:rPr lang="en-US" b="1">
                <a:solidFill>
                  <a:srgbClr val="000000"/>
                </a:solidFill>
                <a:latin typeface="Arial" panose="020B0604020202020204" pitchFamily="34" charset="0"/>
              </a:rPr>
              <a:t>5.1</a:t>
            </a:r>
            <a:r>
              <a:rPr lang="en-US" sz="800" b="1">
                <a:solidFill>
                  <a:srgbClr val="000000"/>
                </a:solidFill>
                <a:latin typeface="Times New Roman" panose="02020603050405020304" pitchFamily="18" charset="0"/>
              </a:rPr>
              <a:t>       </a:t>
            </a:r>
            <a:r>
              <a:rPr lang="en-US" b="1">
                <a:solidFill>
                  <a:srgbClr val="000000"/>
                </a:solidFill>
                <a:latin typeface="Arial" panose="020B0604020202020204" pitchFamily="34" charset="0"/>
              </a:rPr>
              <a:t>DFDL Subset of XML Schema</a:t>
            </a:r>
          </a:p>
          <a:p>
            <a:pPr marL="365760" indent="-365760">
              <a:spcBef>
                <a:spcPts val="600"/>
              </a:spcBef>
              <a:spcAft>
                <a:spcPts val="300"/>
              </a:spcAft>
            </a:pPr>
            <a:r>
              <a:rPr lang="en-US">
                <a:hlinkClick r:id="rId2"/>
              </a:rPr>
              <a:t>https://daffodil.apache.org/docs/dfdl/#_Toc398030655</a:t>
            </a:r>
            <a:endParaRPr lang="en-US" b="1">
              <a:solidFill>
                <a:srgbClr val="000000"/>
              </a:solidFill>
              <a:latin typeface="Arial" panose="020B0604020202020204" pitchFamily="34" charset="0"/>
            </a:endParaRPr>
          </a:p>
        </p:txBody>
      </p:sp>
    </p:spTree>
    <p:extLst>
      <p:ext uri="{BB962C8B-B14F-4D97-AF65-F5344CB8AC3E}">
        <p14:creationId xmlns:p14="http://schemas.microsoft.com/office/powerpoint/2010/main" val="424913796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3BB9391-0F94-4194-BBCC-3D3E9475F6C0}"/>
              </a:ext>
            </a:extLst>
          </p:cNvPr>
          <p:cNvSpPr/>
          <p:nvPr/>
        </p:nvSpPr>
        <p:spPr>
          <a:xfrm>
            <a:off x="6448962" y="1435530"/>
            <a:ext cx="1766807"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9999a</a:t>
            </a:r>
          </a:p>
        </p:txBody>
      </p:sp>
      <p:sp>
        <p:nvSpPr>
          <p:cNvPr id="6" name="TextBox 5">
            <a:extLst>
              <a:ext uri="{FF2B5EF4-FFF2-40B4-BE49-F238E27FC236}">
                <a16:creationId xmlns:a16="http://schemas.microsoft.com/office/drawing/2014/main" id="{9E098FC1-BC4E-4225-A8F5-935E3BECE94D}"/>
              </a:ext>
            </a:extLst>
          </p:cNvPr>
          <p:cNvSpPr txBox="1"/>
          <p:nvPr/>
        </p:nvSpPr>
        <p:spPr>
          <a:xfrm>
            <a:off x="6992368" y="1066198"/>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3BCB8174-D069-4DEE-96D6-C04A193FC260}"/>
              </a:ext>
            </a:extLst>
          </p:cNvPr>
          <p:cNvSpPr/>
          <p:nvPr/>
        </p:nvSpPr>
        <p:spPr>
          <a:xfrm>
            <a:off x="6247484" y="3062852"/>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10" name="Straight Arrow Connector 9">
            <a:extLst>
              <a:ext uri="{FF2B5EF4-FFF2-40B4-BE49-F238E27FC236}">
                <a16:creationId xmlns:a16="http://schemas.microsoft.com/office/drawing/2014/main" id="{A178DA50-8A0C-4104-B6FA-BD2C748EE724}"/>
              </a:ext>
            </a:extLst>
          </p:cNvPr>
          <p:cNvCxnSpPr>
            <a:stCxn id="5" idx="2"/>
          </p:cNvCxnSpPr>
          <p:nvPr/>
        </p:nvCxnSpPr>
        <p:spPr>
          <a:xfrm flipH="1">
            <a:off x="7332365" y="205546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cxnSpLocks/>
            <a:endCxn id="7" idx="1"/>
          </p:cNvCxnSpPr>
          <p:nvPr/>
        </p:nvCxnSpPr>
        <p:spPr>
          <a:xfrm>
            <a:off x="5364081" y="3428999"/>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7332364" y="379514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9B9DDC2-6F4B-4484-A093-ABEF13A04C52}"/>
              </a:ext>
            </a:extLst>
          </p:cNvPr>
          <p:cNvSpPr/>
          <p:nvPr/>
        </p:nvSpPr>
        <p:spPr>
          <a:xfrm>
            <a:off x="1377532" y="2559157"/>
            <a:ext cx="3986549" cy="1754326"/>
          </a:xfrm>
          <a:prstGeom prst="rect">
            <a:avLst/>
          </a:prstGeom>
          <a:ln>
            <a:solidFill>
              <a:schemeClr val="tx1"/>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"input"</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"value"</a:t>
            </a:r>
            <a:r>
              <a:rPr lang="en-US" sz="1200">
                <a:solidFill>
                  <a:srgbClr val="F5844C"/>
                </a:solidFill>
                <a:highlight>
                  <a:srgbClr val="FFFFFF"/>
                </a:highlight>
              </a:rPr>
              <a:t> </a:t>
            </a:r>
            <a:r>
              <a:rPr lang="en-US" sz="1200">
                <a:solidFill>
                  <a:srgbClr val="F5844C"/>
                </a:solidFill>
                <a:highlight>
                  <a:srgbClr val="FFFF00"/>
                </a:highlight>
              </a:rPr>
              <a:t>type</a:t>
            </a:r>
            <a:r>
              <a:rPr lang="en-US" sz="1200">
                <a:solidFill>
                  <a:srgbClr val="FF8040"/>
                </a:solidFill>
                <a:highlight>
                  <a:srgbClr val="FFFF00"/>
                </a:highlight>
              </a:rPr>
              <a:t>=</a:t>
            </a:r>
            <a:r>
              <a:rPr lang="en-US" sz="1200">
                <a:solidFill>
                  <a:srgbClr val="993300"/>
                </a:solidFill>
                <a:highlight>
                  <a:srgbClr val="FFFF00"/>
                </a:highlight>
              </a:rPr>
              <a:t>"xs:string"</a:t>
            </a:r>
            <a:br>
              <a:rPr lang="en-US" sz="1200">
                <a:solidFill>
                  <a:srgbClr val="F5844C"/>
                </a:solidFill>
                <a:highlight>
                  <a:srgbClr val="FFFF00"/>
                </a:highlight>
              </a:rPr>
            </a:br>
            <a:r>
              <a:rPr lang="en-US" sz="1200">
                <a:solidFill>
                  <a:srgbClr val="F5844C"/>
                </a:solidFill>
                <a:highlight>
                  <a:srgbClr val="FFFFFF"/>
                </a:highlight>
              </a:rPr>
              <a:t> 	        dfdl:lengthKind</a:t>
            </a:r>
            <a:r>
              <a:rPr lang="en-US" sz="1200">
                <a:solidFill>
                  <a:srgbClr val="FF8040"/>
                </a:solidFill>
                <a:highlight>
                  <a:srgbClr val="FFFFFF"/>
                </a:highlight>
              </a:rPr>
              <a:t>=</a:t>
            </a:r>
            <a:r>
              <a:rPr lang="en-US" sz="1200">
                <a:solidFill>
                  <a:srgbClr val="993300"/>
                </a:solidFill>
                <a:highlight>
                  <a:srgbClr val="FFFFFF"/>
                </a:highlight>
              </a:rPr>
              <a:t>"explicit"</a:t>
            </a:r>
            <a:r>
              <a:rPr lang="en-US" sz="1200">
                <a:solidFill>
                  <a:srgbClr val="F5844C"/>
                </a:solidFill>
                <a:highlight>
                  <a:srgbClr val="FFFFFF"/>
                </a:highlight>
              </a:rPr>
              <a:t> dfdl:length</a:t>
            </a:r>
            <a:r>
              <a:rPr lang="en-US" sz="1200">
                <a:solidFill>
                  <a:srgbClr val="FF8040"/>
                </a:solidFill>
                <a:highlight>
                  <a:srgbClr val="FFFFFF"/>
                </a:highlight>
              </a:rPr>
              <a:t>=</a:t>
            </a:r>
            <a:r>
              <a:rPr lang="en-US" sz="1200">
                <a:solidFill>
                  <a:srgbClr val="993300"/>
                </a:solidFill>
                <a:highlight>
                  <a:srgbClr val="FFFFFF"/>
                </a:highlight>
              </a:rPr>
              <a:t>"5"</a:t>
            </a:r>
            <a:br>
              <a:rPr lang="en-US" sz="1200">
                <a:solidFill>
                  <a:srgbClr val="F5844C"/>
                </a:solidFill>
                <a:highlight>
                  <a:srgbClr val="FFFFFF"/>
                </a:highlight>
              </a:rPr>
            </a:br>
            <a:r>
              <a:rPr lang="en-US" sz="1200">
                <a:solidFill>
                  <a:srgbClr val="F5844C"/>
                </a:solidFill>
                <a:highlight>
                  <a:srgbClr val="FFFFFF"/>
                </a:highlight>
              </a:rPr>
              <a:t> 	        dfdl:lengthUnits</a:t>
            </a:r>
            <a:r>
              <a:rPr lang="en-US" sz="1200">
                <a:solidFill>
                  <a:srgbClr val="FF8040"/>
                </a:solidFill>
                <a:highlight>
                  <a:srgbClr val="FFFFFF"/>
                </a:highlight>
              </a:rPr>
              <a:t>=</a:t>
            </a:r>
            <a:r>
              <a:rPr lang="en-US" sz="1200">
                <a:solidFill>
                  <a:srgbClr val="993300"/>
                </a:solidFill>
                <a:highlight>
                  <a:srgbClr val="FFFFFF"/>
                </a:highlight>
              </a:rPr>
              <a:t>"characters"</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p>
        </p:txBody>
      </p:sp>
      <p:sp>
        <p:nvSpPr>
          <p:cNvPr id="14" name="Rectangle 13">
            <a:extLst>
              <a:ext uri="{FF2B5EF4-FFF2-40B4-BE49-F238E27FC236}">
                <a16:creationId xmlns:a16="http://schemas.microsoft.com/office/drawing/2014/main" id="{03F63ADB-87F2-4347-A40A-0B050B9950B3}"/>
              </a:ext>
            </a:extLst>
          </p:cNvPr>
          <p:cNvSpPr/>
          <p:nvPr/>
        </p:nvSpPr>
        <p:spPr>
          <a:xfrm>
            <a:off x="6084750" y="4809661"/>
            <a:ext cx="2495228" cy="923330"/>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9999a</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96"/>
                </a:solidFill>
                <a:highlight>
                  <a:srgbClr val="FFFFFF"/>
                </a:highlight>
              </a:rPr>
              <a:t>&lt;/input&gt;</a:t>
            </a:r>
          </a:p>
        </p:txBody>
      </p:sp>
      <p:sp>
        <p:nvSpPr>
          <p:cNvPr id="3" name="Speech Bubble: Rectangle 2">
            <a:extLst>
              <a:ext uri="{FF2B5EF4-FFF2-40B4-BE49-F238E27FC236}">
                <a16:creationId xmlns:a16="http://schemas.microsoft.com/office/drawing/2014/main" id="{86F30BF4-FD68-474B-B1E4-272EE578C842}"/>
              </a:ext>
            </a:extLst>
          </p:cNvPr>
          <p:cNvSpPr/>
          <p:nvPr/>
        </p:nvSpPr>
        <p:spPr>
          <a:xfrm>
            <a:off x="2076773" y="480447"/>
            <a:ext cx="2138766" cy="955083"/>
          </a:xfrm>
          <a:prstGeom prst="wedgeRectCallout">
            <a:avLst>
              <a:gd name="adj1" fmla="val 44384"/>
              <a:gd name="adj2" fmla="val 22152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Changed the datatype to string</a:t>
            </a:r>
          </a:p>
        </p:txBody>
      </p:sp>
      <p:sp>
        <p:nvSpPr>
          <p:cNvPr id="15" name="TextBox 14">
            <a:extLst>
              <a:ext uri="{FF2B5EF4-FFF2-40B4-BE49-F238E27FC236}">
                <a16:creationId xmlns:a16="http://schemas.microsoft.com/office/drawing/2014/main" id="{F82FA688-D45A-41DA-8E97-BFE42A1E20CD}"/>
              </a:ext>
            </a:extLst>
          </p:cNvPr>
          <p:cNvSpPr txBox="1"/>
          <p:nvPr/>
        </p:nvSpPr>
        <p:spPr>
          <a:xfrm>
            <a:off x="5475031" y="3059667"/>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1347486008"/>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3BB9391-0F94-4194-BBCC-3D3E9475F6C0}"/>
              </a:ext>
            </a:extLst>
          </p:cNvPr>
          <p:cNvSpPr/>
          <p:nvPr/>
        </p:nvSpPr>
        <p:spPr>
          <a:xfrm>
            <a:off x="6448962" y="1435530"/>
            <a:ext cx="1766807"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4294967295</a:t>
            </a:r>
          </a:p>
        </p:txBody>
      </p:sp>
      <p:sp>
        <p:nvSpPr>
          <p:cNvPr id="6" name="TextBox 5">
            <a:extLst>
              <a:ext uri="{FF2B5EF4-FFF2-40B4-BE49-F238E27FC236}">
                <a16:creationId xmlns:a16="http://schemas.microsoft.com/office/drawing/2014/main" id="{9E098FC1-BC4E-4225-A8F5-935E3BECE94D}"/>
              </a:ext>
            </a:extLst>
          </p:cNvPr>
          <p:cNvSpPr txBox="1"/>
          <p:nvPr/>
        </p:nvSpPr>
        <p:spPr>
          <a:xfrm>
            <a:off x="6992368" y="1066198"/>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3BCB8174-D069-4DEE-96D6-C04A193FC260}"/>
              </a:ext>
            </a:extLst>
          </p:cNvPr>
          <p:cNvSpPr/>
          <p:nvPr/>
        </p:nvSpPr>
        <p:spPr>
          <a:xfrm>
            <a:off x="6247484" y="3062852"/>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10" name="Straight Arrow Connector 9">
            <a:extLst>
              <a:ext uri="{FF2B5EF4-FFF2-40B4-BE49-F238E27FC236}">
                <a16:creationId xmlns:a16="http://schemas.microsoft.com/office/drawing/2014/main" id="{A178DA50-8A0C-4104-B6FA-BD2C748EE724}"/>
              </a:ext>
            </a:extLst>
          </p:cNvPr>
          <p:cNvCxnSpPr>
            <a:stCxn id="5" idx="2"/>
          </p:cNvCxnSpPr>
          <p:nvPr/>
        </p:nvCxnSpPr>
        <p:spPr>
          <a:xfrm flipH="1">
            <a:off x="7332365" y="205546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cxnSpLocks/>
            <a:endCxn id="7" idx="1"/>
          </p:cNvCxnSpPr>
          <p:nvPr/>
        </p:nvCxnSpPr>
        <p:spPr>
          <a:xfrm>
            <a:off x="5364081" y="3428999"/>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7332364" y="379514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9B9DDC2-6F4B-4484-A093-ABEF13A04C52}"/>
              </a:ext>
            </a:extLst>
          </p:cNvPr>
          <p:cNvSpPr/>
          <p:nvPr/>
        </p:nvSpPr>
        <p:spPr>
          <a:xfrm>
            <a:off x="1377532" y="2559157"/>
            <a:ext cx="3986549" cy="1384995"/>
          </a:xfrm>
          <a:prstGeom prst="rect">
            <a:avLst/>
          </a:prstGeom>
          <a:ln>
            <a:solidFill>
              <a:schemeClr val="tx1"/>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"input"</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"value"</a:t>
            </a:r>
            <a:r>
              <a:rPr lang="en-US" sz="1200">
                <a:solidFill>
                  <a:srgbClr val="F5844C"/>
                </a:solidFill>
                <a:highlight>
                  <a:srgbClr val="FFFFFF"/>
                </a:highlight>
              </a:rPr>
              <a:t> </a:t>
            </a:r>
            <a:r>
              <a:rPr lang="en-US" sz="1200">
                <a:solidFill>
                  <a:srgbClr val="F5844C"/>
                </a:solidFill>
                <a:highlight>
                  <a:srgbClr val="FFFF00"/>
                </a:highlight>
              </a:rPr>
              <a:t>type</a:t>
            </a:r>
            <a:r>
              <a:rPr lang="en-US" sz="1200">
                <a:solidFill>
                  <a:srgbClr val="FF8040"/>
                </a:solidFill>
                <a:highlight>
                  <a:srgbClr val="FFFF00"/>
                </a:highlight>
              </a:rPr>
              <a:t>=</a:t>
            </a:r>
            <a:r>
              <a:rPr lang="en-US" sz="1200">
                <a:solidFill>
                  <a:srgbClr val="993300"/>
                </a:solidFill>
                <a:highlight>
                  <a:srgbClr val="FFFF00"/>
                </a:highlight>
              </a:rPr>
              <a:t>"xs:unsignedInt"</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p>
        </p:txBody>
      </p:sp>
      <p:sp>
        <p:nvSpPr>
          <p:cNvPr id="14" name="Rectangle 13">
            <a:extLst>
              <a:ext uri="{FF2B5EF4-FFF2-40B4-BE49-F238E27FC236}">
                <a16:creationId xmlns:a16="http://schemas.microsoft.com/office/drawing/2014/main" id="{03F63ADB-87F2-4347-A40A-0B050B9950B3}"/>
              </a:ext>
            </a:extLst>
          </p:cNvPr>
          <p:cNvSpPr/>
          <p:nvPr/>
        </p:nvSpPr>
        <p:spPr>
          <a:xfrm>
            <a:off x="5833735" y="4811886"/>
            <a:ext cx="2997257" cy="923330"/>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highlight>
                  <a:srgbClr val="FFFFFF"/>
                </a:highlight>
              </a:rPr>
              <a:t>4294967295</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96"/>
                </a:solidFill>
                <a:highlight>
                  <a:srgbClr val="FFFFFF"/>
                </a:highlight>
              </a:rPr>
              <a:t>&lt;/input&gt;</a:t>
            </a:r>
          </a:p>
        </p:txBody>
      </p:sp>
      <p:sp>
        <p:nvSpPr>
          <p:cNvPr id="3" name="Speech Bubble: Rectangle 2">
            <a:extLst>
              <a:ext uri="{FF2B5EF4-FFF2-40B4-BE49-F238E27FC236}">
                <a16:creationId xmlns:a16="http://schemas.microsoft.com/office/drawing/2014/main" id="{86F30BF4-FD68-474B-B1E4-272EE578C842}"/>
              </a:ext>
            </a:extLst>
          </p:cNvPr>
          <p:cNvSpPr/>
          <p:nvPr/>
        </p:nvSpPr>
        <p:spPr>
          <a:xfrm>
            <a:off x="2076773" y="480447"/>
            <a:ext cx="2138766" cy="955083"/>
          </a:xfrm>
          <a:prstGeom prst="wedgeRectCallout">
            <a:avLst>
              <a:gd name="adj1" fmla="val 44384"/>
              <a:gd name="adj2" fmla="val 22152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Removed the restriction on the number of digits</a:t>
            </a:r>
          </a:p>
        </p:txBody>
      </p:sp>
      <p:sp>
        <p:nvSpPr>
          <p:cNvPr id="15" name="TextBox 14">
            <a:extLst>
              <a:ext uri="{FF2B5EF4-FFF2-40B4-BE49-F238E27FC236}">
                <a16:creationId xmlns:a16="http://schemas.microsoft.com/office/drawing/2014/main" id="{2A68C7B0-8761-492D-93DF-06A7665F9A55}"/>
              </a:ext>
            </a:extLst>
          </p:cNvPr>
          <p:cNvSpPr txBox="1"/>
          <p:nvPr/>
        </p:nvSpPr>
        <p:spPr>
          <a:xfrm>
            <a:off x="5448803" y="3054993"/>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413890561"/>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3BB9391-0F94-4194-BBCC-3D3E9475F6C0}"/>
              </a:ext>
            </a:extLst>
          </p:cNvPr>
          <p:cNvSpPr/>
          <p:nvPr/>
        </p:nvSpPr>
        <p:spPr>
          <a:xfrm>
            <a:off x="6448962" y="1435530"/>
            <a:ext cx="1766807" cy="6199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4294967295000</a:t>
            </a:r>
          </a:p>
        </p:txBody>
      </p:sp>
      <p:sp>
        <p:nvSpPr>
          <p:cNvPr id="6" name="TextBox 5">
            <a:extLst>
              <a:ext uri="{FF2B5EF4-FFF2-40B4-BE49-F238E27FC236}">
                <a16:creationId xmlns:a16="http://schemas.microsoft.com/office/drawing/2014/main" id="{9E098FC1-BC4E-4225-A8F5-935E3BECE94D}"/>
              </a:ext>
            </a:extLst>
          </p:cNvPr>
          <p:cNvSpPr txBox="1"/>
          <p:nvPr/>
        </p:nvSpPr>
        <p:spPr>
          <a:xfrm>
            <a:off x="6992368" y="1066198"/>
            <a:ext cx="679994" cy="369332"/>
          </a:xfrm>
          <a:prstGeom prst="rect">
            <a:avLst/>
          </a:prstGeom>
          <a:noFill/>
        </p:spPr>
        <p:txBody>
          <a:bodyPr wrap="none" rtlCol="0">
            <a:spAutoFit/>
          </a:bodyPr>
          <a:lstStyle/>
          <a:p>
            <a:r>
              <a:rPr lang="en-US"/>
              <a:t>input</a:t>
            </a:r>
          </a:p>
        </p:txBody>
      </p:sp>
      <p:sp>
        <p:nvSpPr>
          <p:cNvPr id="7" name="Rectangle 6">
            <a:extLst>
              <a:ext uri="{FF2B5EF4-FFF2-40B4-BE49-F238E27FC236}">
                <a16:creationId xmlns:a16="http://schemas.microsoft.com/office/drawing/2014/main" id="{3BCB8174-D069-4DEE-96D6-C04A193FC260}"/>
              </a:ext>
            </a:extLst>
          </p:cNvPr>
          <p:cNvSpPr/>
          <p:nvPr/>
        </p:nvSpPr>
        <p:spPr>
          <a:xfrm>
            <a:off x="6247484" y="3062852"/>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10" name="Straight Arrow Connector 9">
            <a:extLst>
              <a:ext uri="{FF2B5EF4-FFF2-40B4-BE49-F238E27FC236}">
                <a16:creationId xmlns:a16="http://schemas.microsoft.com/office/drawing/2014/main" id="{A178DA50-8A0C-4104-B6FA-BD2C748EE724}"/>
              </a:ext>
            </a:extLst>
          </p:cNvPr>
          <p:cNvCxnSpPr>
            <a:stCxn id="5" idx="2"/>
          </p:cNvCxnSpPr>
          <p:nvPr/>
        </p:nvCxnSpPr>
        <p:spPr>
          <a:xfrm flipH="1">
            <a:off x="7332365" y="205546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cxnSpLocks/>
            <a:endCxn id="7" idx="1"/>
          </p:cNvCxnSpPr>
          <p:nvPr/>
        </p:nvCxnSpPr>
        <p:spPr>
          <a:xfrm>
            <a:off x="5364081" y="3428999"/>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7332364" y="379514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9B9DDC2-6F4B-4484-A093-ABEF13A04C52}"/>
              </a:ext>
            </a:extLst>
          </p:cNvPr>
          <p:cNvSpPr/>
          <p:nvPr/>
        </p:nvSpPr>
        <p:spPr>
          <a:xfrm>
            <a:off x="1377532" y="2559157"/>
            <a:ext cx="3986549" cy="1384995"/>
          </a:xfrm>
          <a:prstGeom prst="rect">
            <a:avLst/>
          </a:prstGeom>
          <a:ln>
            <a:solidFill>
              <a:schemeClr val="tx1"/>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"input"</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"value"</a:t>
            </a:r>
            <a:r>
              <a:rPr lang="en-US" sz="1200">
                <a:solidFill>
                  <a:srgbClr val="F5844C"/>
                </a:solidFill>
                <a:highlight>
                  <a:srgbClr val="FFFFFF"/>
                </a:highlight>
              </a:rPr>
              <a:t> </a:t>
            </a:r>
            <a:r>
              <a:rPr lang="en-US" sz="1200">
                <a:solidFill>
                  <a:srgbClr val="F5844C"/>
                </a:solidFill>
                <a:highlight>
                  <a:srgbClr val="FFFF00"/>
                </a:highlight>
              </a:rPr>
              <a:t>type</a:t>
            </a:r>
            <a:r>
              <a:rPr lang="en-US" sz="1200">
                <a:solidFill>
                  <a:srgbClr val="FF8040"/>
                </a:solidFill>
                <a:highlight>
                  <a:srgbClr val="FFFF00"/>
                </a:highlight>
              </a:rPr>
              <a:t>=</a:t>
            </a:r>
            <a:r>
              <a:rPr lang="en-US" sz="1200">
                <a:solidFill>
                  <a:srgbClr val="993300"/>
                </a:solidFill>
                <a:highlight>
                  <a:srgbClr val="FFFF00"/>
                </a:highlight>
              </a:rPr>
              <a:t>"xs:unsignedInt"</a:t>
            </a:r>
            <a:r>
              <a:rPr lang="en-US" sz="1200">
                <a:solidFill>
                  <a:srgbClr val="F5844C"/>
                </a:solidFill>
                <a:highlight>
                  <a:srgbClr val="FFFFFF"/>
                </a:highlight>
              </a:rPr>
              <a:t> </a:t>
            </a:r>
            <a:r>
              <a:rPr lang="en-US" sz="1200">
                <a:solidFill>
                  <a:srgbClr val="000096"/>
                </a:solidFill>
                <a:highlight>
                  <a:srgbClr val="FFFFFF"/>
                </a:highlight>
              </a:rPr>
              <a:t>/&gt;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&lt;/xs:sequence&gt;</a:t>
            </a:r>
            <a:br>
              <a:rPr lang="en-US" sz="1200">
                <a:solidFill>
                  <a:srgbClr val="000000"/>
                </a:solidFill>
                <a:highlight>
                  <a:srgbClr val="FFFFFF"/>
                </a:highlight>
              </a:rPr>
            </a:br>
            <a:r>
              <a:rPr lang="en-US" sz="1200">
                <a:solidFill>
                  <a:srgbClr val="000000"/>
                </a:solidFill>
                <a:highlight>
                  <a:srgbClr val="FFFFFF"/>
                </a:highlight>
              </a:rPr>
              <a:t>    </a:t>
            </a:r>
            <a:r>
              <a:rPr lang="en-US" sz="1200">
                <a:solidFill>
                  <a:srgbClr val="003296"/>
                </a:solidFill>
                <a:highlight>
                  <a:srgbClr val="FFFFFF"/>
                </a:highlight>
              </a:rPr>
              <a:t>&lt;/xs:complexType&gt;</a:t>
            </a:r>
            <a:br>
              <a:rPr lang="en-US" sz="1200">
                <a:solidFill>
                  <a:srgbClr val="000000"/>
                </a:solidFill>
                <a:highlight>
                  <a:srgbClr val="FFFFFF"/>
                </a:highlight>
              </a:rPr>
            </a:br>
            <a:r>
              <a:rPr lang="en-US" sz="1200">
                <a:solidFill>
                  <a:srgbClr val="003296"/>
                </a:solidFill>
                <a:highlight>
                  <a:srgbClr val="FFFFFF"/>
                </a:highlight>
              </a:rPr>
              <a:t>&lt;/xs:element&gt;</a:t>
            </a:r>
          </a:p>
        </p:txBody>
      </p:sp>
      <p:sp>
        <p:nvSpPr>
          <p:cNvPr id="3" name="Speech Bubble: Rectangle 2">
            <a:extLst>
              <a:ext uri="{FF2B5EF4-FFF2-40B4-BE49-F238E27FC236}">
                <a16:creationId xmlns:a16="http://schemas.microsoft.com/office/drawing/2014/main" id="{86F30BF4-FD68-474B-B1E4-272EE578C842}"/>
              </a:ext>
            </a:extLst>
          </p:cNvPr>
          <p:cNvSpPr/>
          <p:nvPr/>
        </p:nvSpPr>
        <p:spPr>
          <a:xfrm>
            <a:off x="8830992" y="208384"/>
            <a:ext cx="2138766" cy="955083"/>
          </a:xfrm>
          <a:prstGeom prst="wedgeRectCallout">
            <a:avLst>
              <a:gd name="adj1" fmla="val -76630"/>
              <a:gd name="adj2" fmla="val 1079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Too many digits for unsignedInt</a:t>
            </a:r>
          </a:p>
        </p:txBody>
      </p:sp>
      <p:sp>
        <p:nvSpPr>
          <p:cNvPr id="2" name="Rectangle 1">
            <a:extLst>
              <a:ext uri="{FF2B5EF4-FFF2-40B4-BE49-F238E27FC236}">
                <a16:creationId xmlns:a16="http://schemas.microsoft.com/office/drawing/2014/main" id="{FD2AA1E4-0EF8-4242-9AB8-D4F810C812DD}"/>
              </a:ext>
            </a:extLst>
          </p:cNvPr>
          <p:cNvSpPr/>
          <p:nvPr/>
        </p:nvSpPr>
        <p:spPr>
          <a:xfrm>
            <a:off x="4284364" y="4884223"/>
            <a:ext cx="6096000" cy="923330"/>
          </a:xfrm>
          <a:prstGeom prst="rect">
            <a:avLst/>
          </a:prstGeom>
        </p:spPr>
        <p:txBody>
          <a:bodyPr>
            <a:spAutoFit/>
          </a:bodyPr>
          <a:lstStyle/>
          <a:p>
            <a:r>
              <a:rPr lang="en-US" b="1">
                <a:solidFill>
                  <a:srgbClr val="FF0000"/>
                </a:solidFill>
              </a:rPr>
              <a:t>[error] Parse Error: Convert to Unsigned Integer (for xs:unsignedInt): Out of Range: '4294967295000' converted to 4294967295000, is not in range for the type.</a:t>
            </a:r>
          </a:p>
        </p:txBody>
      </p:sp>
      <p:sp>
        <p:nvSpPr>
          <p:cNvPr id="15" name="TextBox 14">
            <a:extLst>
              <a:ext uri="{FF2B5EF4-FFF2-40B4-BE49-F238E27FC236}">
                <a16:creationId xmlns:a16="http://schemas.microsoft.com/office/drawing/2014/main" id="{D7D6DF01-FC94-4C4B-B5AB-B85C086CB836}"/>
              </a:ext>
            </a:extLst>
          </p:cNvPr>
          <p:cNvSpPr txBox="1"/>
          <p:nvPr/>
        </p:nvSpPr>
        <p:spPr>
          <a:xfrm>
            <a:off x="5456552" y="3061260"/>
            <a:ext cx="698461" cy="369332"/>
          </a:xfrm>
          <a:prstGeom prst="rect">
            <a:avLst/>
          </a:prstGeom>
          <a:noFill/>
        </p:spPr>
        <p:txBody>
          <a:bodyPr wrap="none" rtlCol="0">
            <a:spAutoFit/>
          </a:bodyPr>
          <a:lstStyle/>
          <a:p>
            <a:r>
              <a:rPr lang="en-US" i="1"/>
              <a:t>parse</a:t>
            </a:r>
          </a:p>
        </p:txBody>
      </p:sp>
    </p:spTree>
    <p:extLst>
      <p:ext uri="{BB962C8B-B14F-4D97-AF65-F5344CB8AC3E}">
        <p14:creationId xmlns:p14="http://schemas.microsoft.com/office/powerpoint/2010/main" val="354380556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2061A-4A5C-48F3-8160-53752F5303AD}"/>
              </a:ext>
            </a:extLst>
          </p:cNvPr>
          <p:cNvSpPr>
            <a:spLocks noGrp="1"/>
          </p:cNvSpPr>
          <p:nvPr>
            <p:ph type="title"/>
          </p:nvPr>
        </p:nvSpPr>
        <p:spPr/>
        <p:txBody>
          <a:bodyPr/>
          <a:lstStyle/>
          <a:p>
            <a:r>
              <a:rPr lang="en-US"/>
              <a:t>Meaning of an element declared of type xs:unsignedInt</a:t>
            </a:r>
          </a:p>
        </p:txBody>
      </p:sp>
      <p:sp>
        <p:nvSpPr>
          <p:cNvPr id="4" name="Content Placeholder 3">
            <a:extLst>
              <a:ext uri="{FF2B5EF4-FFF2-40B4-BE49-F238E27FC236}">
                <a16:creationId xmlns:a16="http://schemas.microsoft.com/office/drawing/2014/main" id="{DC003D58-1CAE-4A85-A12C-3C6DFA038A5C}"/>
              </a:ext>
            </a:extLst>
          </p:cNvPr>
          <p:cNvSpPr>
            <a:spLocks noGrp="1"/>
          </p:cNvSpPr>
          <p:nvPr>
            <p:ph idx="1"/>
          </p:nvPr>
        </p:nvSpPr>
        <p:spPr/>
        <p:txBody>
          <a:bodyPr/>
          <a:lstStyle/>
          <a:p>
            <a:pPr>
              <a:lnSpc>
                <a:spcPts val="3000"/>
              </a:lnSpc>
              <a:spcAft>
                <a:spcPts val="1200"/>
              </a:spcAft>
            </a:pPr>
            <a:r>
              <a:rPr lang="en-US" dirty="0"/>
              <a:t>An element </a:t>
            </a:r>
            <a:r>
              <a:rPr lang="en-US"/>
              <a:t>declared in a DFDL schema to </a:t>
            </a:r>
            <a:r>
              <a:rPr lang="en-US" dirty="0"/>
              <a:t>be of type </a:t>
            </a:r>
            <a:r>
              <a:rPr lang="en-US" b="0" dirty="0">
                <a:latin typeface="Courier New" panose="02070309020205020404" pitchFamily="49" charset="0"/>
                <a:cs typeface="Courier New" panose="02070309020205020404" pitchFamily="49" charset="0"/>
              </a:rPr>
              <a:t>xs:</a:t>
            </a:r>
            <a:r>
              <a:rPr lang="en-US" b="0">
                <a:latin typeface="Courier New" panose="02070309020205020404" pitchFamily="49" charset="0"/>
                <a:cs typeface="Courier New" panose="02070309020205020404" pitchFamily="49" charset="0"/>
              </a:rPr>
              <a:t>unsignedInt</a:t>
            </a:r>
            <a:r>
              <a:rPr lang="en-US" b="0"/>
              <a:t> </a:t>
            </a:r>
            <a:r>
              <a:rPr lang="en-US"/>
              <a:t>means the DFDL schema asserts that the input will contain a string that is restricted to one of these strings: </a:t>
            </a:r>
            <a:br>
              <a:rPr lang="en-US"/>
            </a:br>
            <a:br>
              <a:rPr lang="en-US"/>
            </a:br>
            <a:r>
              <a:rPr lang="en-US"/>
              <a:t>	"0", "1", "2", ..., "10", "11", ..., "4294967295"</a:t>
            </a:r>
          </a:p>
          <a:p>
            <a:pPr>
              <a:lnSpc>
                <a:spcPts val="3000"/>
              </a:lnSpc>
              <a:spcAft>
                <a:spcPts val="1200"/>
              </a:spcAft>
            </a:pPr>
            <a:r>
              <a:rPr lang="en-US"/>
              <a:t>Use the </a:t>
            </a:r>
            <a:r>
              <a:rPr lang="en-US" b="0">
                <a:latin typeface="Courier New" panose="02070309020205020404" pitchFamily="49" charset="0"/>
                <a:cs typeface="Courier New" panose="02070309020205020404" pitchFamily="49" charset="0"/>
              </a:rPr>
              <a:t>length</a:t>
            </a:r>
            <a:r>
              <a:rPr lang="en-US"/>
              <a:t> DFDL property to specify that the input string is constrained to no more than </a:t>
            </a:r>
            <a:r>
              <a:rPr lang="en-US" b="0">
                <a:latin typeface="Courier New" panose="02070309020205020404" pitchFamily="49" charset="0"/>
                <a:cs typeface="Courier New" panose="02070309020205020404" pitchFamily="49" charset="0"/>
              </a:rPr>
              <a:t>length</a:t>
            </a:r>
            <a:r>
              <a:rPr lang="en-US"/>
              <a:t> character digits. </a:t>
            </a:r>
          </a:p>
        </p:txBody>
      </p:sp>
    </p:spTree>
    <p:extLst>
      <p:ext uri="{BB962C8B-B14F-4D97-AF65-F5344CB8AC3E}">
        <p14:creationId xmlns:p14="http://schemas.microsoft.com/office/powerpoint/2010/main" val="41991001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3BCB8174-D069-4DEE-96D6-C04A193FC260}"/>
              </a:ext>
            </a:extLst>
          </p:cNvPr>
          <p:cNvSpPr/>
          <p:nvPr/>
        </p:nvSpPr>
        <p:spPr>
          <a:xfrm>
            <a:off x="4401518" y="2774197"/>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8" name="Rectangle: Folded Corner 7">
            <a:extLst>
              <a:ext uri="{FF2B5EF4-FFF2-40B4-BE49-F238E27FC236}">
                <a16:creationId xmlns:a16="http://schemas.microsoft.com/office/drawing/2014/main" id="{2D64585E-8CBE-47C8-9BED-82CBDCE9DB58}"/>
              </a:ext>
            </a:extLst>
          </p:cNvPr>
          <p:cNvSpPr/>
          <p:nvPr/>
        </p:nvSpPr>
        <p:spPr>
          <a:xfrm>
            <a:off x="1906291" y="2551408"/>
            <a:ext cx="1611824" cy="117787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0" name="Straight Arrow Connector 9">
            <a:extLst>
              <a:ext uri="{FF2B5EF4-FFF2-40B4-BE49-F238E27FC236}">
                <a16:creationId xmlns:a16="http://schemas.microsoft.com/office/drawing/2014/main" id="{A178DA50-8A0C-4104-B6FA-BD2C748EE724}"/>
              </a:ext>
            </a:extLst>
          </p:cNvPr>
          <p:cNvCxnSpPr>
            <a:cxnSpLocks/>
          </p:cNvCxnSpPr>
          <p:nvPr/>
        </p:nvCxnSpPr>
        <p:spPr>
          <a:xfrm flipH="1">
            <a:off x="5486399" y="176680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stCxn id="8" idx="3"/>
            <a:endCxn id="7" idx="1"/>
          </p:cNvCxnSpPr>
          <p:nvPr/>
        </p:nvCxnSpPr>
        <p:spPr>
          <a:xfrm>
            <a:off x="3518115" y="3140344"/>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5486398" y="350649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01E6B0B-C150-431D-B29C-E9AA373257A1}"/>
              </a:ext>
            </a:extLst>
          </p:cNvPr>
          <p:cNvSpPr/>
          <p:nvPr/>
        </p:nvSpPr>
        <p:spPr>
          <a:xfrm>
            <a:off x="4238784" y="840694"/>
            <a:ext cx="2495228" cy="923330"/>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99999</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96"/>
                </a:solidFill>
                <a:highlight>
                  <a:srgbClr val="FFFFFF"/>
                </a:highlight>
              </a:rPr>
              <a:t>&lt;/input&gt;</a:t>
            </a:r>
          </a:p>
        </p:txBody>
      </p:sp>
      <p:sp>
        <p:nvSpPr>
          <p:cNvPr id="16" name="TextBox 15">
            <a:extLst>
              <a:ext uri="{FF2B5EF4-FFF2-40B4-BE49-F238E27FC236}">
                <a16:creationId xmlns:a16="http://schemas.microsoft.com/office/drawing/2014/main" id="{FD1919BA-7CE0-45FF-B20D-CA5052E3CD44}"/>
              </a:ext>
            </a:extLst>
          </p:cNvPr>
          <p:cNvSpPr txBox="1"/>
          <p:nvPr/>
        </p:nvSpPr>
        <p:spPr>
          <a:xfrm>
            <a:off x="3490778" y="2796442"/>
            <a:ext cx="938077" cy="369332"/>
          </a:xfrm>
          <a:prstGeom prst="rect">
            <a:avLst/>
          </a:prstGeom>
          <a:noFill/>
        </p:spPr>
        <p:txBody>
          <a:bodyPr wrap="none" rtlCol="0">
            <a:spAutoFit/>
          </a:bodyPr>
          <a:lstStyle/>
          <a:p>
            <a:r>
              <a:rPr lang="en-US" i="1">
                <a:highlight>
                  <a:srgbClr val="FFFF00"/>
                </a:highlight>
              </a:rPr>
              <a:t>unparse</a:t>
            </a:r>
          </a:p>
        </p:txBody>
      </p:sp>
      <p:sp>
        <p:nvSpPr>
          <p:cNvPr id="2" name="Rectangle 1">
            <a:extLst>
              <a:ext uri="{FF2B5EF4-FFF2-40B4-BE49-F238E27FC236}">
                <a16:creationId xmlns:a16="http://schemas.microsoft.com/office/drawing/2014/main" id="{31D8DC60-3FB5-47AD-98AA-1B7DEE2FF2CC}"/>
              </a:ext>
            </a:extLst>
          </p:cNvPr>
          <p:cNvSpPr/>
          <p:nvPr/>
        </p:nvSpPr>
        <p:spPr>
          <a:xfrm>
            <a:off x="5486397" y="3660230"/>
            <a:ext cx="3507783" cy="646331"/>
          </a:xfrm>
          <a:prstGeom prst="rect">
            <a:avLst/>
          </a:prstGeom>
        </p:spPr>
        <p:txBody>
          <a:bodyPr wrap="square">
            <a:spAutoFit/>
          </a:bodyPr>
          <a:lstStyle/>
          <a:p>
            <a:r>
              <a:rPr lang="en-US" b="1">
                <a:solidFill>
                  <a:srgbClr val="FF0000"/>
                </a:solidFill>
              </a:rPr>
              <a:t>[error] Unparse Error: Data too long by 8 bits. Unable to truncate.</a:t>
            </a:r>
          </a:p>
        </p:txBody>
      </p:sp>
      <p:sp>
        <p:nvSpPr>
          <p:cNvPr id="3" name="Rectangle 2">
            <a:extLst>
              <a:ext uri="{FF2B5EF4-FFF2-40B4-BE49-F238E27FC236}">
                <a16:creationId xmlns:a16="http://schemas.microsoft.com/office/drawing/2014/main" id="{E71E577A-1D4E-436F-9E72-69A4384BB952}"/>
              </a:ext>
            </a:extLst>
          </p:cNvPr>
          <p:cNvSpPr/>
          <p:nvPr/>
        </p:nvSpPr>
        <p:spPr>
          <a:xfrm>
            <a:off x="5072662" y="4625068"/>
            <a:ext cx="827471" cy="369332"/>
          </a:xfrm>
          <a:prstGeom prst="rect">
            <a:avLst/>
          </a:prstGeom>
        </p:spPr>
        <p:txBody>
          <a:bodyPr wrap="none">
            <a:spAutoFit/>
          </a:bodyPr>
          <a:lstStyle/>
          <a:p>
            <a:r>
              <a:rPr lang="en-US">
                <a:solidFill>
                  <a:srgbClr val="000000"/>
                </a:solidFill>
                <a:highlight>
                  <a:srgbClr val="FFFFFF"/>
                </a:highlight>
              </a:rPr>
              <a:t>99,999</a:t>
            </a:r>
          </a:p>
        </p:txBody>
      </p:sp>
    </p:spTree>
    <p:extLst>
      <p:ext uri="{BB962C8B-B14F-4D97-AF65-F5344CB8AC3E}">
        <p14:creationId xmlns:p14="http://schemas.microsoft.com/office/powerpoint/2010/main" val="36903878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B16C0-0F52-4DD9-98D6-8E12FC2DB7D1}"/>
              </a:ext>
            </a:extLst>
          </p:cNvPr>
          <p:cNvSpPr>
            <a:spLocks noGrp="1"/>
          </p:cNvSpPr>
          <p:nvPr>
            <p:ph type="title"/>
          </p:nvPr>
        </p:nvSpPr>
        <p:spPr/>
        <p:txBody>
          <a:bodyPr/>
          <a:lstStyle/>
          <a:p>
            <a:r>
              <a:rPr lang="en-US"/>
              <a:t>dfdl:textNumberPattern </a:t>
            </a:r>
          </a:p>
        </p:txBody>
      </p:sp>
      <p:sp>
        <p:nvSpPr>
          <p:cNvPr id="4" name="Content Placeholder 3">
            <a:extLst>
              <a:ext uri="{FF2B5EF4-FFF2-40B4-BE49-F238E27FC236}">
                <a16:creationId xmlns:a16="http://schemas.microsoft.com/office/drawing/2014/main" id="{AC6705DC-D532-4D01-B7F6-299F539E6505}"/>
              </a:ext>
            </a:extLst>
          </p:cNvPr>
          <p:cNvSpPr>
            <a:spLocks noGrp="1"/>
          </p:cNvSpPr>
          <p:nvPr>
            <p:ph idx="1"/>
          </p:nvPr>
        </p:nvSpPr>
        <p:spPr/>
        <p:txBody>
          <a:bodyPr/>
          <a:lstStyle/>
          <a:p>
            <a:pPr>
              <a:lnSpc>
                <a:spcPts val="3000"/>
              </a:lnSpc>
            </a:pPr>
            <a:r>
              <a:rPr lang="en-US"/>
              <a:t>The value of this property is a pattern that describes how to interpret input containing commas (e.g., 99,999) and how to output numbers on unparsing.</a:t>
            </a:r>
            <a:br>
              <a:rPr lang="en-US"/>
            </a:br>
            <a:br>
              <a:rPr lang="en-US"/>
            </a:br>
            <a:r>
              <a:rPr lang="en-US"/>
              <a:t> 	dfdl</a:t>
            </a:r>
            <a:r>
              <a:rPr lang="en-US" dirty="0"/>
              <a:t>:</a:t>
            </a:r>
            <a:r>
              <a:rPr lang="en-US"/>
              <a:t>textNumberPattern="#,###"</a:t>
            </a:r>
            <a:br>
              <a:rPr lang="en-US"/>
            </a:br>
            <a:endParaRPr lang="en-US"/>
          </a:p>
          <a:p>
            <a:pPr>
              <a:lnSpc>
                <a:spcPts val="3000"/>
              </a:lnSpc>
            </a:pPr>
            <a:r>
              <a:rPr lang="en-US"/>
              <a:t>When the DFDL processor </a:t>
            </a:r>
            <a:r>
              <a:rPr lang="en-US" dirty="0"/>
              <a:t>tries </a:t>
            </a:r>
            <a:r>
              <a:rPr lang="en-US"/>
              <a:t>to unparse </a:t>
            </a:r>
            <a:r>
              <a:rPr lang="en-US" dirty="0"/>
              <a:t>the text number "99999", it first makes it match </a:t>
            </a:r>
            <a:r>
              <a:rPr lang="en-US"/>
              <a:t>this pattern. So, </a:t>
            </a:r>
            <a:r>
              <a:rPr lang="en-US" dirty="0"/>
              <a:t>it will add commas every </a:t>
            </a:r>
            <a:r>
              <a:rPr lang="en-US"/>
              <a:t>three digits and </a:t>
            </a:r>
            <a:r>
              <a:rPr lang="en-US" dirty="0"/>
              <a:t>"99999" will </a:t>
            </a:r>
            <a:r>
              <a:rPr lang="en-US"/>
              <a:t>be unparsed </a:t>
            </a:r>
            <a:r>
              <a:rPr lang="en-US" dirty="0"/>
              <a:t>as "99,999", which is more than 5 characters, </a:t>
            </a:r>
            <a:r>
              <a:rPr lang="en-US"/>
              <a:t>and thus the processor reports an error.</a:t>
            </a:r>
          </a:p>
        </p:txBody>
      </p:sp>
      <p:sp>
        <p:nvSpPr>
          <p:cNvPr id="2" name="Footer Placeholder 1">
            <a:extLst>
              <a:ext uri="{FF2B5EF4-FFF2-40B4-BE49-F238E27FC236}">
                <a16:creationId xmlns:a16="http://schemas.microsoft.com/office/drawing/2014/main" id="{A4FCA9F8-3925-4707-A33E-D98F4780F8B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30716052"/>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987F-EFB8-4266-987E-F975A18EDB8D}"/>
              </a:ext>
            </a:extLst>
          </p:cNvPr>
          <p:cNvSpPr>
            <a:spLocks noGrp="1"/>
          </p:cNvSpPr>
          <p:nvPr>
            <p:ph type="title"/>
          </p:nvPr>
        </p:nvSpPr>
        <p:spPr/>
        <p:txBody>
          <a:bodyPr/>
          <a:lstStyle/>
          <a:p>
            <a:r>
              <a:rPr lang="en-US"/>
              <a:t>Don't want any commas in the unparsed data</a:t>
            </a:r>
          </a:p>
        </p:txBody>
      </p:sp>
      <p:sp>
        <p:nvSpPr>
          <p:cNvPr id="3" name="Content Placeholder 2">
            <a:extLst>
              <a:ext uri="{FF2B5EF4-FFF2-40B4-BE49-F238E27FC236}">
                <a16:creationId xmlns:a16="http://schemas.microsoft.com/office/drawing/2014/main" id="{9482F73F-5C45-4564-AAEC-7F43B6BA06EC}"/>
              </a:ext>
            </a:extLst>
          </p:cNvPr>
          <p:cNvSpPr>
            <a:spLocks noGrp="1"/>
          </p:cNvSpPr>
          <p:nvPr>
            <p:ph idx="1"/>
          </p:nvPr>
        </p:nvSpPr>
        <p:spPr>
          <a:xfrm>
            <a:off x="616449" y="1371602"/>
            <a:ext cx="11236720" cy="1650568"/>
          </a:xfrm>
        </p:spPr>
        <p:txBody>
          <a:bodyPr/>
          <a:lstStyle/>
          <a:p>
            <a:r>
              <a:rPr lang="en-US"/>
              <a:t>I </a:t>
            </a:r>
            <a:r>
              <a:rPr lang="en-US" dirty="0"/>
              <a:t>don't want any commas </a:t>
            </a:r>
            <a:r>
              <a:rPr lang="en-US"/>
              <a:t>in my unparsed data.</a:t>
            </a:r>
          </a:p>
          <a:p>
            <a:r>
              <a:rPr lang="en-US"/>
              <a:t>Set </a:t>
            </a:r>
            <a:r>
              <a:rPr lang="en-US" dirty="0"/>
              <a:t>the </a:t>
            </a:r>
            <a:r>
              <a:rPr lang="en-US"/>
              <a:t>pattern to this: </a:t>
            </a:r>
            <a:br>
              <a:rPr lang="en-US"/>
            </a:br>
            <a:br>
              <a:rPr lang="en-US"/>
            </a:br>
            <a:r>
              <a:rPr lang="en-US"/>
              <a:t> 	dfdl</a:t>
            </a:r>
            <a:r>
              <a:rPr lang="en-US" dirty="0"/>
              <a:t>:</a:t>
            </a:r>
            <a:r>
              <a:rPr lang="en-US"/>
              <a:t>textNumberPattern="#####"</a:t>
            </a:r>
          </a:p>
        </p:txBody>
      </p:sp>
      <p:sp>
        <p:nvSpPr>
          <p:cNvPr id="5" name="Rectangle 4">
            <a:extLst>
              <a:ext uri="{FF2B5EF4-FFF2-40B4-BE49-F238E27FC236}">
                <a16:creationId xmlns:a16="http://schemas.microsoft.com/office/drawing/2014/main" id="{9C95519D-2609-4B87-9664-B1E03BDF30C8}"/>
              </a:ext>
            </a:extLst>
          </p:cNvPr>
          <p:cNvSpPr/>
          <p:nvPr/>
        </p:nvSpPr>
        <p:spPr>
          <a:xfrm>
            <a:off x="2691539" y="3184639"/>
            <a:ext cx="6096000" cy="2862322"/>
          </a:xfrm>
          <a:prstGeom prst="rect">
            <a:avLst/>
          </a:prstGeom>
          <a:ln>
            <a:solidFill>
              <a:schemeClr val="tx1"/>
            </a:solidFill>
          </a:ln>
        </p:spPr>
        <p:txBody>
          <a:bodyPr>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"xs:unsignedInt"</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"5"</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dfdl:textNumberPattern</a:t>
            </a:r>
            <a:r>
              <a:rPr lang="en-US">
                <a:solidFill>
                  <a:srgbClr val="FF8040"/>
                </a:solidFill>
                <a:highlight>
                  <a:srgbClr val="FFFF00"/>
                </a:highlight>
              </a:rPr>
              <a:t>=</a:t>
            </a:r>
            <a:r>
              <a:rPr lang="en-US">
                <a:solidFill>
                  <a:srgbClr val="993300"/>
                </a:solidFill>
                <a:highlight>
                  <a:srgbClr val="FFFF00"/>
                </a:highlight>
              </a:rPr>
              <a:t>"#####"</a:t>
            </a:r>
            <a:r>
              <a:rPr lang="en-US">
                <a:solidFill>
                  <a:srgbClr val="F5844C"/>
                </a:solidFill>
                <a:highlight>
                  <a:srgbClr val="FFFF00"/>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TextBox 5">
            <a:extLst>
              <a:ext uri="{FF2B5EF4-FFF2-40B4-BE49-F238E27FC236}">
                <a16:creationId xmlns:a16="http://schemas.microsoft.com/office/drawing/2014/main" id="{6D4DC3AE-E38A-4225-AE4D-83CBF91DFDF8}"/>
              </a:ext>
            </a:extLst>
          </p:cNvPr>
          <p:cNvSpPr txBox="1"/>
          <p:nvPr/>
        </p:nvSpPr>
        <p:spPr>
          <a:xfrm>
            <a:off x="2691539" y="6098243"/>
            <a:ext cx="4176464" cy="369332"/>
          </a:xfrm>
          <a:prstGeom prst="rect">
            <a:avLst/>
          </a:prstGeom>
          <a:noFill/>
        </p:spPr>
        <p:txBody>
          <a:bodyPr wrap="none" rtlCol="0">
            <a:spAutoFit/>
          </a:bodyPr>
          <a:lstStyle/>
          <a:p>
            <a:r>
              <a:rPr lang="en-US"/>
              <a:t>See examples/unsignedInt/test-v2.dfdl.xsd</a:t>
            </a:r>
          </a:p>
        </p:txBody>
      </p:sp>
    </p:spTree>
    <p:extLst>
      <p:ext uri="{BB962C8B-B14F-4D97-AF65-F5344CB8AC3E}">
        <p14:creationId xmlns:p14="http://schemas.microsoft.com/office/powerpoint/2010/main" val="217513697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ACF2F0-4A6F-47AE-BB20-6BDBF5A61C8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3BCB8174-D069-4DEE-96D6-C04A193FC260}"/>
              </a:ext>
            </a:extLst>
          </p:cNvPr>
          <p:cNvSpPr/>
          <p:nvPr/>
        </p:nvSpPr>
        <p:spPr>
          <a:xfrm>
            <a:off x="4401518" y="2774197"/>
            <a:ext cx="2495228" cy="7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8" name="Rectangle: Folded Corner 7">
            <a:extLst>
              <a:ext uri="{FF2B5EF4-FFF2-40B4-BE49-F238E27FC236}">
                <a16:creationId xmlns:a16="http://schemas.microsoft.com/office/drawing/2014/main" id="{2D64585E-8CBE-47C8-9BED-82CBDCE9DB58}"/>
              </a:ext>
            </a:extLst>
          </p:cNvPr>
          <p:cNvSpPr/>
          <p:nvPr/>
        </p:nvSpPr>
        <p:spPr>
          <a:xfrm>
            <a:off x="1906291" y="2551408"/>
            <a:ext cx="1611824" cy="117787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cxnSp>
        <p:nvCxnSpPr>
          <p:cNvPr id="10" name="Straight Arrow Connector 9">
            <a:extLst>
              <a:ext uri="{FF2B5EF4-FFF2-40B4-BE49-F238E27FC236}">
                <a16:creationId xmlns:a16="http://schemas.microsoft.com/office/drawing/2014/main" id="{A178DA50-8A0C-4104-B6FA-BD2C748EE724}"/>
              </a:ext>
            </a:extLst>
          </p:cNvPr>
          <p:cNvCxnSpPr>
            <a:cxnSpLocks/>
          </p:cNvCxnSpPr>
          <p:nvPr/>
        </p:nvCxnSpPr>
        <p:spPr>
          <a:xfrm flipH="1">
            <a:off x="5486399" y="1766807"/>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03F5C1-CF44-49AE-BB55-2CD5796A2867}"/>
              </a:ext>
            </a:extLst>
          </p:cNvPr>
          <p:cNvCxnSpPr>
            <a:stCxn id="8" idx="3"/>
            <a:endCxn id="7" idx="1"/>
          </p:cNvCxnSpPr>
          <p:nvPr/>
        </p:nvCxnSpPr>
        <p:spPr>
          <a:xfrm>
            <a:off x="3518115" y="3140344"/>
            <a:ext cx="88340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A55ED-0152-4EDE-9B03-D963492FD287}"/>
              </a:ext>
            </a:extLst>
          </p:cNvPr>
          <p:cNvCxnSpPr/>
          <p:nvPr/>
        </p:nvCxnSpPr>
        <p:spPr>
          <a:xfrm flipH="1">
            <a:off x="5486398" y="3506492"/>
            <a:ext cx="1" cy="100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01E6B0B-C150-431D-B29C-E9AA373257A1}"/>
              </a:ext>
            </a:extLst>
          </p:cNvPr>
          <p:cNvSpPr/>
          <p:nvPr/>
        </p:nvSpPr>
        <p:spPr>
          <a:xfrm>
            <a:off x="4238784" y="840694"/>
            <a:ext cx="2495228" cy="923330"/>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&lt;value&gt;</a:t>
            </a:r>
            <a:r>
              <a:rPr lang="en-US">
                <a:solidFill>
                  <a:srgbClr val="000000"/>
                </a:solidFill>
                <a:highlight>
                  <a:srgbClr val="FFFFFF"/>
                </a:highlight>
              </a:rPr>
              <a:t>99999</a:t>
            </a:r>
            <a:r>
              <a:rPr lang="en-US">
                <a:solidFill>
                  <a:srgbClr val="000096"/>
                </a:solidFill>
                <a:highlight>
                  <a:srgbClr val="FFFFFF"/>
                </a:highlight>
              </a:rPr>
              <a:t>&lt;/value&gt;</a:t>
            </a:r>
            <a:br>
              <a:rPr lang="en-US">
                <a:solidFill>
                  <a:srgbClr val="000000"/>
                </a:solidFill>
                <a:highlight>
                  <a:srgbClr val="FFFFFF"/>
                </a:highlight>
              </a:rPr>
            </a:br>
            <a:r>
              <a:rPr lang="en-US">
                <a:solidFill>
                  <a:srgbClr val="000096"/>
                </a:solidFill>
                <a:highlight>
                  <a:srgbClr val="FFFFFF"/>
                </a:highlight>
              </a:rPr>
              <a:t>&lt;/input&gt;</a:t>
            </a:r>
          </a:p>
        </p:txBody>
      </p:sp>
      <p:sp>
        <p:nvSpPr>
          <p:cNvPr id="16" name="TextBox 15">
            <a:extLst>
              <a:ext uri="{FF2B5EF4-FFF2-40B4-BE49-F238E27FC236}">
                <a16:creationId xmlns:a16="http://schemas.microsoft.com/office/drawing/2014/main" id="{FD1919BA-7CE0-45FF-B20D-CA5052E3CD44}"/>
              </a:ext>
            </a:extLst>
          </p:cNvPr>
          <p:cNvSpPr txBox="1"/>
          <p:nvPr/>
        </p:nvSpPr>
        <p:spPr>
          <a:xfrm>
            <a:off x="3490778" y="2796442"/>
            <a:ext cx="938077" cy="369332"/>
          </a:xfrm>
          <a:prstGeom prst="rect">
            <a:avLst/>
          </a:prstGeom>
          <a:noFill/>
        </p:spPr>
        <p:txBody>
          <a:bodyPr wrap="none" rtlCol="0">
            <a:spAutoFit/>
          </a:bodyPr>
          <a:lstStyle/>
          <a:p>
            <a:r>
              <a:rPr lang="en-US" i="1">
                <a:highlight>
                  <a:srgbClr val="FFFF00"/>
                </a:highlight>
              </a:rPr>
              <a:t>unparse</a:t>
            </a:r>
          </a:p>
        </p:txBody>
      </p:sp>
      <p:sp>
        <p:nvSpPr>
          <p:cNvPr id="3" name="Rectangle 2">
            <a:extLst>
              <a:ext uri="{FF2B5EF4-FFF2-40B4-BE49-F238E27FC236}">
                <a16:creationId xmlns:a16="http://schemas.microsoft.com/office/drawing/2014/main" id="{E71E577A-1D4E-436F-9E72-69A4384BB952}"/>
              </a:ext>
            </a:extLst>
          </p:cNvPr>
          <p:cNvSpPr/>
          <p:nvPr/>
        </p:nvSpPr>
        <p:spPr>
          <a:xfrm>
            <a:off x="5101516" y="4594823"/>
            <a:ext cx="769763" cy="369332"/>
          </a:xfrm>
          <a:prstGeom prst="rect">
            <a:avLst/>
          </a:prstGeom>
        </p:spPr>
        <p:txBody>
          <a:bodyPr wrap="none">
            <a:spAutoFit/>
          </a:bodyPr>
          <a:lstStyle/>
          <a:p>
            <a:r>
              <a:rPr lang="en-US">
                <a:solidFill>
                  <a:srgbClr val="000000"/>
                </a:solidFill>
                <a:highlight>
                  <a:srgbClr val="FFFFFF"/>
                </a:highlight>
              </a:rPr>
              <a:t>99999</a:t>
            </a:r>
          </a:p>
        </p:txBody>
      </p:sp>
    </p:spTree>
    <p:extLst>
      <p:ext uri="{BB962C8B-B14F-4D97-AF65-F5344CB8AC3E}">
        <p14:creationId xmlns:p14="http://schemas.microsoft.com/office/powerpoint/2010/main" val="2120616914"/>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2061A-4A5C-48F3-8160-53752F5303AD}"/>
              </a:ext>
            </a:extLst>
          </p:cNvPr>
          <p:cNvSpPr>
            <a:spLocks noGrp="1"/>
          </p:cNvSpPr>
          <p:nvPr>
            <p:ph type="title"/>
          </p:nvPr>
        </p:nvSpPr>
        <p:spPr/>
        <p:txBody>
          <a:bodyPr/>
          <a:lstStyle/>
          <a:p>
            <a:r>
              <a:rPr lang="en-US"/>
              <a:t>Earlier I said this</a:t>
            </a:r>
          </a:p>
        </p:txBody>
      </p:sp>
      <p:sp>
        <p:nvSpPr>
          <p:cNvPr id="4" name="Content Placeholder 3">
            <a:extLst>
              <a:ext uri="{FF2B5EF4-FFF2-40B4-BE49-F238E27FC236}">
                <a16:creationId xmlns:a16="http://schemas.microsoft.com/office/drawing/2014/main" id="{DC003D58-1CAE-4A85-A12C-3C6DFA038A5C}"/>
              </a:ext>
            </a:extLst>
          </p:cNvPr>
          <p:cNvSpPr>
            <a:spLocks noGrp="1"/>
          </p:cNvSpPr>
          <p:nvPr>
            <p:ph idx="1"/>
          </p:nvPr>
        </p:nvSpPr>
        <p:spPr>
          <a:xfrm>
            <a:off x="616449" y="1371601"/>
            <a:ext cx="11236720" cy="3107409"/>
          </a:xfrm>
        </p:spPr>
        <p:txBody>
          <a:bodyPr/>
          <a:lstStyle/>
          <a:p>
            <a:pPr>
              <a:lnSpc>
                <a:spcPts val="3000"/>
              </a:lnSpc>
              <a:spcAft>
                <a:spcPts val="1200"/>
              </a:spcAft>
            </a:pPr>
            <a:r>
              <a:rPr lang="en-US" dirty="0"/>
              <a:t>An element </a:t>
            </a:r>
            <a:r>
              <a:rPr lang="en-US"/>
              <a:t>declared in a DFDL schema to </a:t>
            </a:r>
            <a:r>
              <a:rPr lang="en-US" dirty="0"/>
              <a:t>be of type </a:t>
            </a:r>
            <a:r>
              <a:rPr lang="en-US" b="0" dirty="0">
                <a:latin typeface="Courier New" panose="02070309020205020404" pitchFamily="49" charset="0"/>
                <a:cs typeface="Courier New" panose="02070309020205020404" pitchFamily="49" charset="0"/>
              </a:rPr>
              <a:t>xs:</a:t>
            </a:r>
            <a:r>
              <a:rPr lang="en-US" b="0">
                <a:latin typeface="Courier New" panose="02070309020205020404" pitchFamily="49" charset="0"/>
                <a:cs typeface="Courier New" panose="02070309020205020404" pitchFamily="49" charset="0"/>
              </a:rPr>
              <a:t>unsignedInt</a:t>
            </a:r>
            <a:r>
              <a:rPr lang="en-US"/>
              <a:t> means the DFDL schema asserts that the input will contain a string that is restricted to one of these strings: </a:t>
            </a:r>
            <a:br>
              <a:rPr lang="en-US"/>
            </a:br>
            <a:br>
              <a:rPr lang="en-US"/>
            </a:br>
            <a:r>
              <a:rPr lang="en-US"/>
              <a:t>	"0", "1", "2", ..., "10", "11", ..., "4294967295"</a:t>
            </a:r>
          </a:p>
          <a:p>
            <a:pPr>
              <a:lnSpc>
                <a:spcPts val="3000"/>
              </a:lnSpc>
              <a:spcAft>
                <a:spcPts val="1200"/>
              </a:spcAft>
            </a:pPr>
            <a:r>
              <a:rPr lang="en-US"/>
              <a:t>Use the </a:t>
            </a:r>
            <a:r>
              <a:rPr lang="en-US" b="0">
                <a:latin typeface="Courier New" panose="02070309020205020404" pitchFamily="49" charset="0"/>
                <a:cs typeface="Courier New" panose="02070309020205020404" pitchFamily="49" charset="0"/>
              </a:rPr>
              <a:t>length</a:t>
            </a:r>
            <a:r>
              <a:rPr lang="en-US"/>
              <a:t> DFDL property to specify that the input string is constrained to </a:t>
            </a:r>
            <a:r>
              <a:rPr lang="en-US">
                <a:highlight>
                  <a:srgbClr val="FFFF00"/>
                </a:highlight>
              </a:rPr>
              <a:t>no more than </a:t>
            </a:r>
            <a:r>
              <a:rPr lang="en-US" b="0">
                <a:highlight>
                  <a:srgbClr val="FFFF00"/>
                </a:highlight>
                <a:latin typeface="Courier New" panose="02070309020205020404" pitchFamily="49" charset="0"/>
                <a:cs typeface="Courier New" panose="02070309020205020404" pitchFamily="49" charset="0"/>
              </a:rPr>
              <a:t>length</a:t>
            </a:r>
            <a:r>
              <a:rPr lang="en-US">
                <a:highlight>
                  <a:srgbClr val="FFFF00"/>
                </a:highlight>
              </a:rPr>
              <a:t> character digits</a:t>
            </a:r>
            <a:r>
              <a:rPr lang="en-US"/>
              <a:t>. </a:t>
            </a:r>
          </a:p>
        </p:txBody>
      </p:sp>
      <p:sp>
        <p:nvSpPr>
          <p:cNvPr id="2" name="Explosion: 8 Points 1">
            <a:extLst>
              <a:ext uri="{FF2B5EF4-FFF2-40B4-BE49-F238E27FC236}">
                <a16:creationId xmlns:a16="http://schemas.microsoft.com/office/drawing/2014/main" id="{1352ED2C-9F62-41EE-BF05-D26477C7FEFF}"/>
              </a:ext>
            </a:extLst>
          </p:cNvPr>
          <p:cNvSpPr/>
          <p:nvPr/>
        </p:nvSpPr>
        <p:spPr>
          <a:xfrm>
            <a:off x="4479010" y="4223287"/>
            <a:ext cx="3967566" cy="2526224"/>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Eek! That is not correct</a:t>
            </a:r>
          </a:p>
        </p:txBody>
      </p:sp>
    </p:spTree>
    <p:extLst>
      <p:ext uri="{BB962C8B-B14F-4D97-AF65-F5344CB8AC3E}">
        <p14:creationId xmlns:p14="http://schemas.microsoft.com/office/powerpoint/2010/main" val="133666308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787D-EAD1-443A-96AF-F194FB648778}"/>
              </a:ext>
            </a:extLst>
          </p:cNvPr>
          <p:cNvSpPr>
            <a:spLocks noGrp="1"/>
          </p:cNvSpPr>
          <p:nvPr>
            <p:ph type="title"/>
          </p:nvPr>
        </p:nvSpPr>
        <p:spPr/>
        <p:txBody>
          <a:bodyPr/>
          <a:lstStyle/>
          <a:p>
            <a:r>
              <a:rPr lang="en-US"/>
              <a:t>Wrong and right interpretation</a:t>
            </a:r>
          </a:p>
        </p:txBody>
      </p:sp>
      <p:sp>
        <p:nvSpPr>
          <p:cNvPr id="3" name="Content Placeholder 2">
            <a:extLst>
              <a:ext uri="{FF2B5EF4-FFF2-40B4-BE49-F238E27FC236}">
                <a16:creationId xmlns:a16="http://schemas.microsoft.com/office/drawing/2014/main" id="{1E17B530-31D2-44A8-9D3D-1ACDE70D5DCE}"/>
              </a:ext>
            </a:extLst>
          </p:cNvPr>
          <p:cNvSpPr>
            <a:spLocks noGrp="1"/>
          </p:cNvSpPr>
          <p:nvPr>
            <p:ph idx="1"/>
          </p:nvPr>
        </p:nvSpPr>
        <p:spPr>
          <a:xfrm>
            <a:off x="616449" y="1371602"/>
            <a:ext cx="11236720" cy="2735450"/>
          </a:xfrm>
        </p:spPr>
        <p:txBody>
          <a:bodyPr/>
          <a:lstStyle/>
          <a:p>
            <a:pPr>
              <a:lnSpc>
                <a:spcPts val="3000"/>
              </a:lnSpc>
              <a:spcAft>
                <a:spcPts val="1200"/>
              </a:spcAft>
            </a:pPr>
            <a:r>
              <a:rPr lang="en-US"/>
              <a:t>I claimed that the </a:t>
            </a:r>
            <a:r>
              <a:rPr lang="en-US" dirty="0"/>
              <a:t>below DFDL schema says that the input must contain a string that represents an unsignedInt and the string must not contain more than five digit characters.</a:t>
            </a:r>
          </a:p>
          <a:p>
            <a:pPr>
              <a:lnSpc>
                <a:spcPts val="3000"/>
              </a:lnSpc>
              <a:spcAft>
                <a:spcPts val="1200"/>
              </a:spcAft>
            </a:pPr>
            <a:r>
              <a:rPr lang="en-US"/>
              <a:t>Eek! That's </a:t>
            </a:r>
            <a:r>
              <a:rPr lang="en-US" dirty="0"/>
              <a:t>not correct. </a:t>
            </a:r>
            <a:r>
              <a:rPr lang="en-US"/>
              <a:t>The schema actually says </a:t>
            </a:r>
            <a:r>
              <a:rPr lang="en-US" dirty="0"/>
              <a:t>that the input must contain a string that represents an unsignedInt and the string must </a:t>
            </a:r>
            <a:r>
              <a:rPr lang="en-US"/>
              <a:t>contain </a:t>
            </a:r>
            <a:r>
              <a:rPr lang="en-US" i="1" u="sng"/>
              <a:t>exactly</a:t>
            </a:r>
            <a:r>
              <a:rPr lang="en-US"/>
              <a:t> </a:t>
            </a:r>
            <a:r>
              <a:rPr lang="en-US" dirty="0"/>
              <a:t>five digit characters.</a:t>
            </a:r>
            <a:endParaRPr lang="en-US"/>
          </a:p>
        </p:txBody>
      </p:sp>
      <p:sp>
        <p:nvSpPr>
          <p:cNvPr id="4" name="Footer Placeholder 3">
            <a:extLst>
              <a:ext uri="{FF2B5EF4-FFF2-40B4-BE49-F238E27FC236}">
                <a16:creationId xmlns:a16="http://schemas.microsoft.com/office/drawing/2014/main" id="{F21E452D-7A33-43CC-A0D1-5A039C11448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4582D45F-C59F-4C23-B8B8-F5D72C207749}"/>
              </a:ext>
            </a:extLst>
          </p:cNvPr>
          <p:cNvSpPr/>
          <p:nvPr/>
        </p:nvSpPr>
        <p:spPr>
          <a:xfrm>
            <a:off x="2328816" y="4107052"/>
            <a:ext cx="3219578" cy="2123658"/>
          </a:xfrm>
          <a:prstGeom prst="rect">
            <a:avLst/>
          </a:prstGeom>
          <a:ln>
            <a:solidFill>
              <a:schemeClr val="tx1"/>
            </a:solidFill>
          </a:ln>
        </p:spPr>
        <p:txBody>
          <a:bodyPr wrap="square">
            <a:spAutoFit/>
          </a:bodyPr>
          <a:lstStyle/>
          <a:p>
            <a:r>
              <a:rPr lang="en-US" sz="1200">
                <a:latin typeface="Calibri" panose="020F0502020204030204" pitchFamily="34" charset="0"/>
                <a:ea typeface="Calibri" panose="020F0502020204030204" pitchFamily="34" charset="0"/>
                <a:cs typeface="Times New Roman" panose="02020603050405020304" pitchFamily="18" charset="0"/>
              </a:rPr>
              <a:t>&lt;xs:element name="input"&gt;</a:t>
            </a:r>
          </a:p>
          <a:p>
            <a:r>
              <a:rPr lang="en-US" sz="1200">
                <a:latin typeface="Calibri" panose="020F0502020204030204" pitchFamily="34" charset="0"/>
                <a:ea typeface="Calibri" panose="020F0502020204030204" pitchFamily="34" charset="0"/>
                <a:cs typeface="Times New Roman" panose="02020603050405020304" pitchFamily="18" charset="0"/>
              </a:rPr>
              <a:t>    &lt;xs:complexType&gt;</a:t>
            </a:r>
          </a:p>
          <a:p>
            <a:r>
              <a:rPr lang="en-US" sz="1200">
                <a:latin typeface="Calibri" panose="020F0502020204030204" pitchFamily="34" charset="0"/>
                <a:ea typeface="Calibri" panose="020F0502020204030204" pitchFamily="34" charset="0"/>
                <a:cs typeface="Times New Roman" panose="02020603050405020304" pitchFamily="18" charset="0"/>
              </a:rPr>
              <a:t>        &lt;xs:sequence&gt;</a:t>
            </a:r>
          </a:p>
          <a:p>
            <a:r>
              <a:rPr lang="en-US" sz="1200">
                <a:latin typeface="Calibri" panose="020F0502020204030204" pitchFamily="34" charset="0"/>
                <a:ea typeface="Calibri" panose="020F0502020204030204" pitchFamily="34" charset="0"/>
                <a:cs typeface="Times New Roman" panose="02020603050405020304" pitchFamily="18" charset="0"/>
              </a:rPr>
              <a:t>            &lt;xs:element name="value" </a:t>
            </a:r>
          </a:p>
          <a:p>
            <a:r>
              <a:rPr lang="en-US" sz="1200">
                <a:latin typeface="Calibri" panose="020F0502020204030204" pitchFamily="34" charset="0"/>
                <a:ea typeface="Calibri" panose="020F0502020204030204" pitchFamily="34" charset="0"/>
                <a:cs typeface="Times New Roman" panose="02020603050405020304" pitchFamily="18" charset="0"/>
              </a:rPr>
              <a:t> 	type="xs:unsignedInt" </a:t>
            </a:r>
          </a:p>
          <a:p>
            <a:r>
              <a:rPr lang="en-US" sz="1200">
                <a:latin typeface="Calibri" panose="020F0502020204030204" pitchFamily="34" charset="0"/>
                <a:ea typeface="Calibri" panose="020F0502020204030204" pitchFamily="34" charset="0"/>
                <a:cs typeface="Times New Roman" panose="02020603050405020304" pitchFamily="18" charset="0"/>
              </a:rPr>
              <a:t> 	dfdl:lengthKind="explicit" </a:t>
            </a:r>
          </a:p>
          <a:p>
            <a:r>
              <a:rPr lang="en-US" sz="1200">
                <a:latin typeface="Calibri" panose="020F0502020204030204" pitchFamily="34" charset="0"/>
                <a:ea typeface="Calibri" panose="020F0502020204030204" pitchFamily="34" charset="0"/>
                <a:cs typeface="Times New Roman" panose="02020603050405020304" pitchFamily="18" charset="0"/>
              </a:rPr>
              <a:t> 	</a:t>
            </a:r>
            <a:r>
              <a:rPr lang="en-US" sz="1200">
                <a:highlight>
                  <a:srgbClr val="FFFF00"/>
                </a:highlight>
                <a:latin typeface="Calibri" panose="020F0502020204030204" pitchFamily="34" charset="0"/>
                <a:ea typeface="Calibri" panose="020F0502020204030204" pitchFamily="34" charset="0"/>
                <a:cs typeface="Times New Roman" panose="02020603050405020304" pitchFamily="18" charset="0"/>
              </a:rPr>
              <a:t>dfdl:length="5" </a:t>
            </a:r>
          </a:p>
          <a:p>
            <a:r>
              <a:rPr lang="en-US" sz="1200">
                <a:latin typeface="Calibri" panose="020F0502020204030204" pitchFamily="34" charset="0"/>
                <a:ea typeface="Calibri" panose="020F0502020204030204" pitchFamily="34" charset="0"/>
                <a:cs typeface="Times New Roman" panose="02020603050405020304" pitchFamily="18" charset="0"/>
              </a:rPr>
              <a:t> 	dfdl:lengthUnits="characters" /&gt;</a:t>
            </a:r>
          </a:p>
          <a:p>
            <a:r>
              <a:rPr lang="en-US" sz="1200">
                <a:latin typeface="Calibri" panose="020F0502020204030204" pitchFamily="34" charset="0"/>
                <a:ea typeface="Calibri" panose="020F0502020204030204" pitchFamily="34" charset="0"/>
                <a:cs typeface="Times New Roman" panose="02020603050405020304" pitchFamily="18" charset="0"/>
              </a:rPr>
              <a:t>        &lt;/xs:sequence&gt;</a:t>
            </a:r>
          </a:p>
          <a:p>
            <a:r>
              <a:rPr lang="en-US" sz="1200">
                <a:latin typeface="Calibri" panose="020F0502020204030204" pitchFamily="34" charset="0"/>
                <a:ea typeface="Calibri" panose="020F0502020204030204" pitchFamily="34" charset="0"/>
                <a:cs typeface="Times New Roman" panose="02020603050405020304" pitchFamily="18" charset="0"/>
              </a:rPr>
              <a:t>    &lt;/xs:complexType&gt;</a:t>
            </a:r>
          </a:p>
          <a:p>
            <a:r>
              <a:rPr lang="en-US" sz="1200">
                <a:latin typeface="Calibri" panose="020F0502020204030204" pitchFamily="34" charset="0"/>
                <a:ea typeface="Calibri" panose="020F0502020204030204" pitchFamily="34" charset="0"/>
                <a:cs typeface="Times New Roman" panose="02020603050405020304" pitchFamily="18" charset="0"/>
              </a:rPr>
              <a:t>&lt;/xs:element&gt;</a:t>
            </a:r>
            <a:endParaRPr lang="en-US" sz="1200"/>
          </a:p>
        </p:txBody>
      </p:sp>
    </p:spTree>
    <p:extLst>
      <p:ext uri="{BB962C8B-B14F-4D97-AF65-F5344CB8AC3E}">
        <p14:creationId xmlns:p14="http://schemas.microsoft.com/office/powerpoint/2010/main" val="1267302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575-1EEC-447A-854D-474E37CD6705}"/>
              </a:ext>
            </a:extLst>
          </p:cNvPr>
          <p:cNvSpPr>
            <a:spLocks noGrp="1"/>
          </p:cNvSpPr>
          <p:nvPr>
            <p:ph type="title"/>
          </p:nvPr>
        </p:nvSpPr>
        <p:spPr/>
        <p:txBody>
          <a:bodyPr/>
          <a:lstStyle/>
          <a:p>
            <a:r>
              <a:rPr lang="en-US"/>
              <a:t>Here are reasons why I think DFDL is great</a:t>
            </a:r>
          </a:p>
        </p:txBody>
      </p:sp>
      <p:sp>
        <p:nvSpPr>
          <p:cNvPr id="3" name="Content Placeholder 2">
            <a:extLst>
              <a:ext uri="{FF2B5EF4-FFF2-40B4-BE49-F238E27FC236}">
                <a16:creationId xmlns:a16="http://schemas.microsoft.com/office/drawing/2014/main" id="{00EA4965-7EEB-44B1-8AAA-EACF4EEFA3CC}"/>
              </a:ext>
            </a:extLst>
          </p:cNvPr>
          <p:cNvSpPr>
            <a:spLocks noGrp="1"/>
          </p:cNvSpPr>
          <p:nvPr>
            <p:ph idx="1"/>
          </p:nvPr>
        </p:nvSpPr>
        <p:spPr/>
        <p:txBody>
          <a:bodyPr/>
          <a:lstStyle/>
          <a:p>
            <a:pPr>
              <a:lnSpc>
                <a:spcPts val="3000"/>
              </a:lnSpc>
              <a:spcAft>
                <a:spcPts val="1200"/>
              </a:spcAft>
            </a:pPr>
            <a:r>
              <a:rPr lang="en-US" dirty="0"/>
              <a:t>DFDL is a language for describing </a:t>
            </a:r>
            <a:r>
              <a:rPr lang="en-US"/>
              <a:t>the various forms </a:t>
            </a:r>
            <a:r>
              <a:rPr lang="en-US" dirty="0"/>
              <a:t>of digital data.</a:t>
            </a:r>
            <a:endParaRPr lang="en-US"/>
          </a:p>
          <a:p>
            <a:pPr>
              <a:lnSpc>
                <a:spcPts val="3000"/>
              </a:lnSpc>
              <a:spcAft>
                <a:spcPts val="1200"/>
              </a:spcAft>
            </a:pPr>
            <a:r>
              <a:rPr lang="en-US" dirty="0"/>
              <a:t>The DFDL language represents a distillation of humankind's last 60 years' experience </a:t>
            </a:r>
            <a:r>
              <a:rPr lang="en-US"/>
              <a:t>with structured data.</a:t>
            </a:r>
          </a:p>
          <a:p>
            <a:pPr>
              <a:lnSpc>
                <a:spcPts val="3000"/>
              </a:lnSpc>
              <a:spcAft>
                <a:spcPts val="1200"/>
              </a:spcAft>
            </a:pPr>
            <a:r>
              <a:rPr lang="en-US"/>
              <a:t>DFDL </a:t>
            </a:r>
            <a:r>
              <a:rPr lang="en-US" dirty="0"/>
              <a:t>is agnostic to any </a:t>
            </a:r>
            <a:r>
              <a:rPr lang="en-US"/>
              <a:t>particular data format. DFDL can describe nearly all data formats.</a:t>
            </a:r>
          </a:p>
        </p:txBody>
      </p:sp>
      <p:sp>
        <p:nvSpPr>
          <p:cNvPr id="4" name="Footer Placeholder 3">
            <a:extLst>
              <a:ext uri="{FF2B5EF4-FFF2-40B4-BE49-F238E27FC236}">
                <a16:creationId xmlns:a16="http://schemas.microsoft.com/office/drawing/2014/main" id="{A6037D42-CFDD-4AA1-AC35-DFD63F4C35E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262902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E642-512D-4433-8473-2881DC7CD4FA}"/>
              </a:ext>
            </a:extLst>
          </p:cNvPr>
          <p:cNvSpPr>
            <a:spLocks noGrp="1"/>
          </p:cNvSpPr>
          <p:nvPr>
            <p:ph type="title"/>
          </p:nvPr>
        </p:nvSpPr>
        <p:spPr/>
        <p:txBody>
          <a:bodyPr/>
          <a:lstStyle/>
          <a:p>
            <a:r>
              <a:rPr lang="en-US"/>
              <a:t>Here’s how to specify 1 – 5 digit characters</a:t>
            </a:r>
          </a:p>
        </p:txBody>
      </p:sp>
      <p:sp>
        <p:nvSpPr>
          <p:cNvPr id="4" name="Footer Placeholder 3">
            <a:extLst>
              <a:ext uri="{FF2B5EF4-FFF2-40B4-BE49-F238E27FC236}">
                <a16:creationId xmlns:a16="http://schemas.microsoft.com/office/drawing/2014/main" id="{9B130043-12A2-4A59-9AC1-223E9AA8816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E6BBA5D-CB73-4667-911A-3C6DC77988C1}"/>
              </a:ext>
            </a:extLst>
          </p:cNvPr>
          <p:cNvSpPr/>
          <p:nvPr/>
        </p:nvSpPr>
        <p:spPr>
          <a:xfrm>
            <a:off x="1885626" y="1828343"/>
            <a:ext cx="7800815" cy="2862322"/>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"xs:unsignedInt"</a:t>
            </a:r>
            <a:br>
              <a:rPr lang="en-US">
                <a:solidFill>
                  <a:srgbClr val="000000"/>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dfdl:lengthKind</a:t>
            </a:r>
            <a:r>
              <a:rPr lang="en-US">
                <a:solidFill>
                  <a:srgbClr val="FF8040"/>
                </a:solidFill>
                <a:highlight>
                  <a:srgbClr val="FFFF00"/>
                </a:highlight>
              </a:rPr>
              <a:t>=</a:t>
            </a:r>
            <a:r>
              <a:rPr lang="en-US">
                <a:solidFill>
                  <a:srgbClr val="993300"/>
                </a:solidFill>
                <a:highlight>
                  <a:srgbClr val="FFFF00"/>
                </a:highlight>
              </a:rPr>
              <a:t>"pattern"</a:t>
            </a:r>
            <a:r>
              <a:rPr lang="en-US">
                <a:solidFill>
                  <a:srgbClr val="F5844C"/>
                </a:solidFill>
                <a:highlight>
                  <a:srgbClr val="FFFF00"/>
                </a:highlight>
              </a:rPr>
              <a:t> dfdl:lengthPattern</a:t>
            </a:r>
            <a:r>
              <a:rPr lang="en-US">
                <a:solidFill>
                  <a:srgbClr val="FF8040"/>
                </a:solidFill>
                <a:highlight>
                  <a:srgbClr val="FFFF00"/>
                </a:highlight>
              </a:rPr>
              <a:t>=</a:t>
            </a:r>
            <a:r>
              <a:rPr lang="en-US">
                <a:solidFill>
                  <a:srgbClr val="993300"/>
                </a:solidFill>
                <a:highlight>
                  <a:srgbClr val="FFFF00"/>
                </a:highlight>
              </a:rPr>
              <a:t>"[0-9]{1,5}"</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dfdl:textNumberPattern</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D5BFBF9D-C4F3-455E-8439-34A85D573983}"/>
              </a:ext>
            </a:extLst>
          </p:cNvPr>
          <p:cNvSpPr/>
          <p:nvPr/>
        </p:nvSpPr>
        <p:spPr>
          <a:xfrm>
            <a:off x="2738033" y="5297490"/>
            <a:ext cx="6096000" cy="923330"/>
          </a:xfrm>
          <a:prstGeom prst="rect">
            <a:avLst/>
          </a:prstGeom>
        </p:spPr>
        <p:txBody>
          <a:bodyPr>
            <a:spAutoFit/>
          </a:bodyPr>
          <a:lstStyle/>
          <a:p>
            <a:r>
              <a:rPr lang="en-US">
                <a:latin typeface="Calibri" panose="020F0502020204030204" pitchFamily="34" charset="0"/>
                <a:ea typeface="Calibri" panose="020F0502020204030204" pitchFamily="34" charset="0"/>
              </a:rPr>
              <a:t>The disadvantage with this solution is the xs:unsignedInt is doing essentially nothing – it may as well be xs:string. The pattern is doing all the constraining. </a:t>
            </a:r>
            <a:endParaRPr lang="en-US"/>
          </a:p>
        </p:txBody>
      </p:sp>
      <p:sp>
        <p:nvSpPr>
          <p:cNvPr id="7" name="TextBox 6">
            <a:extLst>
              <a:ext uri="{FF2B5EF4-FFF2-40B4-BE49-F238E27FC236}">
                <a16:creationId xmlns:a16="http://schemas.microsoft.com/office/drawing/2014/main" id="{372CD0F8-DE9C-4D21-ADAE-0E131C127E95}"/>
              </a:ext>
            </a:extLst>
          </p:cNvPr>
          <p:cNvSpPr txBox="1"/>
          <p:nvPr/>
        </p:nvSpPr>
        <p:spPr>
          <a:xfrm>
            <a:off x="1885626" y="4762835"/>
            <a:ext cx="4176464" cy="369332"/>
          </a:xfrm>
          <a:prstGeom prst="rect">
            <a:avLst/>
          </a:prstGeom>
          <a:noFill/>
        </p:spPr>
        <p:txBody>
          <a:bodyPr wrap="none" rtlCol="0">
            <a:spAutoFit/>
          </a:bodyPr>
          <a:lstStyle/>
          <a:p>
            <a:r>
              <a:rPr lang="en-US"/>
              <a:t>See examples/unsignedInt/test-v3.dfdl.xsd</a:t>
            </a:r>
          </a:p>
        </p:txBody>
      </p:sp>
    </p:spTree>
    <p:extLst>
      <p:ext uri="{BB962C8B-B14F-4D97-AF65-F5344CB8AC3E}">
        <p14:creationId xmlns:p14="http://schemas.microsoft.com/office/powerpoint/2010/main" val="1699628446"/>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B7C241-5C20-4C0E-9A37-344515AF94B6}"/>
              </a:ext>
            </a:extLst>
          </p:cNvPr>
          <p:cNvSpPr>
            <a:spLocks noGrp="1"/>
          </p:cNvSpPr>
          <p:nvPr>
            <p:ph type="ctrTitle" sz="quarter"/>
          </p:nvPr>
        </p:nvSpPr>
        <p:spPr/>
        <p:txBody>
          <a:bodyPr/>
          <a:lstStyle/>
          <a:p>
            <a:r>
              <a:rPr lang="en-US"/>
              <a:t>How to speed up DFDL processing</a:t>
            </a:r>
          </a:p>
        </p:txBody>
      </p:sp>
      <p:sp>
        <p:nvSpPr>
          <p:cNvPr id="4" name="Footer Placeholder 3">
            <a:extLst>
              <a:ext uri="{FF2B5EF4-FFF2-40B4-BE49-F238E27FC236}">
                <a16:creationId xmlns:a16="http://schemas.microsoft.com/office/drawing/2014/main" id="{656486E3-240D-450E-A94C-14AB0BB65D5A}"/>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6072481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F9086-5CEF-4EF5-A22B-55D9A23FE922}"/>
              </a:ext>
            </a:extLst>
          </p:cNvPr>
          <p:cNvSpPr>
            <a:spLocks noGrp="1"/>
          </p:cNvSpPr>
          <p:nvPr>
            <p:ph type="title"/>
          </p:nvPr>
        </p:nvSpPr>
        <p:spPr/>
        <p:txBody>
          <a:bodyPr/>
          <a:lstStyle/>
          <a:p>
            <a:r>
              <a:rPr lang="en-US"/>
              <a:t>Speeding up performance</a:t>
            </a:r>
          </a:p>
        </p:txBody>
      </p:sp>
      <p:sp>
        <p:nvSpPr>
          <p:cNvPr id="4" name="Content Placeholder 3">
            <a:extLst>
              <a:ext uri="{FF2B5EF4-FFF2-40B4-BE49-F238E27FC236}">
                <a16:creationId xmlns:a16="http://schemas.microsoft.com/office/drawing/2014/main" id="{67F70F87-36A0-41D5-955E-7F0428247405}"/>
              </a:ext>
            </a:extLst>
          </p:cNvPr>
          <p:cNvSpPr>
            <a:spLocks noGrp="1"/>
          </p:cNvSpPr>
          <p:nvPr>
            <p:ph idx="1"/>
          </p:nvPr>
        </p:nvSpPr>
        <p:spPr/>
        <p:txBody>
          <a:bodyPr/>
          <a:lstStyle/>
          <a:p>
            <a:r>
              <a:rPr lang="en-US" dirty="0"/>
              <a:t>Serializing data to XML (or JSON) will never give you optimal performance, and Daffodil has not been </a:t>
            </a:r>
            <a:r>
              <a:rPr lang="en-US"/>
              <a:t>heavily optimized for that.</a:t>
            </a:r>
            <a:endParaRPr lang="en-US" dirty="0"/>
          </a:p>
          <a:p>
            <a:r>
              <a:rPr lang="en-US"/>
              <a:t>Having </a:t>
            </a:r>
            <a:r>
              <a:rPr lang="en-US" dirty="0"/>
              <a:t>said that, there are 2 common sources of slowness that can </a:t>
            </a:r>
            <a:r>
              <a:rPr lang="en-US"/>
              <a:t>be avoided </a:t>
            </a:r>
            <a:r>
              <a:rPr lang="en-US" dirty="0"/>
              <a:t>by </a:t>
            </a:r>
            <a:r>
              <a:rPr lang="en-US"/>
              <a:t>users:</a:t>
            </a:r>
          </a:p>
          <a:p>
            <a:pPr lvl="1"/>
            <a:r>
              <a:rPr lang="en-US" sz="2000"/>
              <a:t>Schema </a:t>
            </a:r>
            <a:r>
              <a:rPr lang="en-US" sz="2000" dirty="0"/>
              <a:t>compilation. There is an ongoing effort to improve in this regard. Users can mitigate this concern by precompiling schemas using `daffodil save-parser` and `daffodil parse -P`. If using daffodil as a library, you can also compile once on initialization then reuse </a:t>
            </a:r>
            <a:r>
              <a:rPr lang="en-US" sz="2000"/>
              <a:t>the compiled </a:t>
            </a:r>
            <a:r>
              <a:rPr lang="en-US" sz="2000" dirty="0"/>
              <a:t>schema throughout </a:t>
            </a:r>
            <a:r>
              <a:rPr lang="en-US" sz="2000"/>
              <a:t>the program’s lifetime</a:t>
            </a:r>
          </a:p>
          <a:p>
            <a:pPr lvl="1"/>
            <a:r>
              <a:rPr lang="en-US" sz="2000"/>
              <a:t>JVM </a:t>
            </a:r>
            <a:r>
              <a:rPr lang="en-US" sz="2000" dirty="0"/>
              <a:t>startup time. Not much Daffodil can do about this one. There are a couple of options </a:t>
            </a:r>
            <a:r>
              <a:rPr lang="en-US" sz="2000"/>
              <a:t>for the user:</a:t>
            </a:r>
          </a:p>
          <a:p>
            <a:pPr lvl="2"/>
            <a:r>
              <a:rPr lang="en-US" sz="1800"/>
              <a:t>Use </a:t>
            </a:r>
            <a:r>
              <a:rPr lang="en-US" sz="1800" dirty="0"/>
              <a:t>the --stream option, which allows a single instance of Daffodil to parse a stream </a:t>
            </a:r>
            <a:r>
              <a:rPr lang="en-US" sz="1800"/>
              <a:t>of messages</a:t>
            </a:r>
          </a:p>
          <a:p>
            <a:pPr lvl="2"/>
            <a:r>
              <a:rPr lang="en-US" sz="1800"/>
              <a:t>Use </a:t>
            </a:r>
            <a:r>
              <a:rPr lang="en-US" sz="1800" dirty="0"/>
              <a:t>Daffodil as a library from a </a:t>
            </a:r>
            <a:r>
              <a:rPr lang="en-US" sz="1800"/>
              <a:t>long-lived process</a:t>
            </a:r>
          </a:p>
          <a:p>
            <a:pPr lvl="2"/>
            <a:r>
              <a:rPr lang="en-US" sz="1800"/>
              <a:t>Use </a:t>
            </a:r>
            <a:r>
              <a:rPr lang="en-US" sz="1800" dirty="0"/>
              <a:t>a third party tool to speed up JVM startup time</a:t>
            </a:r>
            <a:r>
              <a:rPr lang="en-US" dirty="0"/>
              <a:t> </a:t>
            </a:r>
            <a:endParaRPr lang="en-US"/>
          </a:p>
        </p:txBody>
      </p:sp>
    </p:spTree>
    <p:extLst>
      <p:ext uri="{BB962C8B-B14F-4D97-AF65-F5344CB8AC3E}">
        <p14:creationId xmlns:p14="http://schemas.microsoft.com/office/powerpoint/2010/main" val="271096417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F1C25F-D525-4EA5-A8CA-8BE1E141D4F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2EA68B8-C250-4BEA-A1FA-1DDF2512A48F}"/>
              </a:ext>
            </a:extLst>
          </p:cNvPr>
          <p:cNvSpPr/>
          <p:nvPr/>
        </p:nvSpPr>
        <p:spPr>
          <a:xfrm>
            <a:off x="2174526" y="374747"/>
            <a:ext cx="6096000" cy="2031325"/>
          </a:xfrm>
          <a:prstGeom prst="rect">
            <a:avLst/>
          </a:prstGeom>
        </p:spPr>
        <p:txBody>
          <a:bodyPr>
            <a:spAutoFit/>
          </a:bodyPr>
          <a:lstStyle/>
          <a:p>
            <a:r>
              <a:rPr lang="en-US">
                <a:solidFill>
                  <a:srgbClr val="000000"/>
                </a:solidFill>
                <a:latin typeface="Calibri" panose="020F0502020204030204" pitchFamily="34" charset="0"/>
                <a:ea typeface="Times New Roman" panose="02020603050405020304" pitchFamily="18" charset="0"/>
              </a:rPr>
              <a:t>Here's a slide I use about performance to give people some expectations of what they should be able to achieve if calling Daffodil with a pre-compiled DFDL schema. I did this test using the Daffodil command-line tool. </a:t>
            </a:r>
            <a:endParaRPr lang="en-US" sz="1600">
              <a:latin typeface="Calibri" panose="020F0502020204030204" pitchFamily="34" charset="0"/>
              <a:ea typeface="Calibri" panose="020F0502020204030204" pitchFamily="34" charset="0"/>
            </a:endParaRPr>
          </a:p>
          <a:p>
            <a:r>
              <a:rPr lang="en-US">
                <a:solidFill>
                  <a:srgbClr val="000000"/>
                </a:solidFill>
                <a:latin typeface="Calibri" panose="020F0502020204030204" pitchFamily="34" charset="0"/>
                <a:ea typeface="Times New Roman" panose="02020603050405020304" pitchFamily="18" charset="0"/>
              </a:rPr>
              <a:t> </a:t>
            </a:r>
            <a:endParaRPr lang="en-US" sz="1600">
              <a:latin typeface="Calibri" panose="020F0502020204030204" pitchFamily="34" charset="0"/>
              <a:ea typeface="Calibri" panose="020F0502020204030204" pitchFamily="34" charset="0"/>
            </a:endParaRPr>
          </a:p>
          <a:p>
            <a:r>
              <a:rPr lang="en-US">
                <a:solidFill>
                  <a:srgbClr val="000000"/>
                </a:solidFill>
                <a:latin typeface="Calibri" panose="020F0502020204030204" pitchFamily="34" charset="0"/>
                <a:ea typeface="Times New Roman" panose="02020603050405020304" pitchFamily="18" charset="0"/>
              </a:rPr>
              <a:t>This is for dense binary data - mostly binary integers, flags, short strings. </a:t>
            </a:r>
            <a:endParaRPr lang="en-US" sz="1600">
              <a:effectLst/>
              <a:latin typeface="Calibri" panose="020F0502020204030204" pitchFamily="34" charset="0"/>
              <a:ea typeface="Calibri" panose="020F0502020204030204" pitchFamily="34" charset="0"/>
            </a:endParaRPr>
          </a:p>
        </p:txBody>
      </p:sp>
      <p:pic>
        <p:nvPicPr>
          <p:cNvPr id="1026" name="Picture 2" descr="b0d93fd4-2bdb-46e6-a7e8-2fb47c5bf386">
            <a:extLst>
              <a:ext uri="{FF2B5EF4-FFF2-40B4-BE49-F238E27FC236}">
                <a16:creationId xmlns:a16="http://schemas.microsoft.com/office/drawing/2014/main" id="{DA449165-7751-4250-992D-594CE5D8E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26" y="2440419"/>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E0A1DBD-BE99-4E2C-BEE7-8697E13AC258}"/>
              </a:ext>
            </a:extLst>
          </p:cNvPr>
          <p:cNvSpPr txBox="1"/>
          <p:nvPr/>
        </p:nvSpPr>
        <p:spPr>
          <a:xfrm flipH="1">
            <a:off x="2174526" y="0"/>
            <a:ext cx="1783081" cy="369332"/>
          </a:xfrm>
          <a:prstGeom prst="rect">
            <a:avLst/>
          </a:prstGeom>
          <a:noFill/>
        </p:spPr>
        <p:txBody>
          <a:bodyPr wrap="square" rtlCol="0">
            <a:spAutoFit/>
          </a:bodyPr>
          <a:lstStyle/>
          <a:p>
            <a:r>
              <a:rPr lang="en-US"/>
              <a:t>Mike Beckerle:</a:t>
            </a:r>
          </a:p>
        </p:txBody>
      </p:sp>
    </p:spTree>
    <p:extLst>
      <p:ext uri="{BB962C8B-B14F-4D97-AF65-F5344CB8AC3E}">
        <p14:creationId xmlns:p14="http://schemas.microsoft.com/office/powerpoint/2010/main" val="1111886184"/>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FD29-B018-45E5-A907-68EADB6B7848}"/>
              </a:ext>
            </a:extLst>
          </p:cNvPr>
          <p:cNvSpPr>
            <a:spLocks noGrp="1"/>
          </p:cNvSpPr>
          <p:nvPr>
            <p:ph type="ctrTitle" sz="quarter"/>
          </p:nvPr>
        </p:nvSpPr>
        <p:spPr/>
        <p:txBody>
          <a:bodyPr/>
          <a:lstStyle/>
          <a:p>
            <a:r>
              <a:rPr lang="en-US"/>
              <a:t>How to handle erroneous data</a:t>
            </a:r>
          </a:p>
        </p:txBody>
      </p:sp>
      <p:sp>
        <p:nvSpPr>
          <p:cNvPr id="4" name="Footer Placeholder 3">
            <a:extLst>
              <a:ext uri="{FF2B5EF4-FFF2-40B4-BE49-F238E27FC236}">
                <a16:creationId xmlns:a16="http://schemas.microsoft.com/office/drawing/2014/main" id="{0F51B583-7A59-41A3-83FB-6538052EB5E3}"/>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7943099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E17BF-0AD2-4AAA-8A6F-6414F7A7E9DE}"/>
              </a:ext>
            </a:extLst>
          </p:cNvPr>
          <p:cNvSpPr>
            <a:spLocks noGrp="1"/>
          </p:cNvSpPr>
          <p:nvPr>
            <p:ph type="title"/>
          </p:nvPr>
        </p:nvSpPr>
        <p:spPr/>
        <p:txBody>
          <a:bodyPr/>
          <a:lstStyle/>
          <a:p>
            <a:r>
              <a:rPr lang="en-US"/>
              <a:t>Erroneous data</a:t>
            </a:r>
          </a:p>
        </p:txBody>
      </p:sp>
      <p:sp>
        <p:nvSpPr>
          <p:cNvPr id="4" name="Content Placeholder 3">
            <a:extLst>
              <a:ext uri="{FF2B5EF4-FFF2-40B4-BE49-F238E27FC236}">
                <a16:creationId xmlns:a16="http://schemas.microsoft.com/office/drawing/2014/main" id="{D2FCE267-9C72-4A42-976F-0034903510DE}"/>
              </a:ext>
            </a:extLst>
          </p:cNvPr>
          <p:cNvSpPr>
            <a:spLocks noGrp="1"/>
          </p:cNvSpPr>
          <p:nvPr>
            <p:ph idx="1"/>
          </p:nvPr>
        </p:nvSpPr>
        <p:spPr/>
        <p:txBody>
          <a:bodyPr/>
          <a:lstStyle/>
          <a:p>
            <a:pPr>
              <a:lnSpc>
                <a:spcPts val="3000"/>
              </a:lnSpc>
              <a:spcAft>
                <a:spcPts val="1200"/>
              </a:spcAft>
            </a:pPr>
            <a:r>
              <a:rPr lang="en-US"/>
              <a:t>If the input data has an erroneous data field, should parsing immediately stop and throw an error or should parsing scoop up the erroneous data and place it into an &lt;unrecognized&gt; element and continue parsing?</a:t>
            </a:r>
          </a:p>
          <a:p>
            <a:r>
              <a:rPr lang="en-US" dirty="0"/>
              <a:t>I</a:t>
            </a:r>
            <a:r>
              <a:rPr lang="en-US"/>
              <a:t>t </a:t>
            </a:r>
            <a:r>
              <a:rPr lang="en-US" dirty="0"/>
              <a:t>is common for users to want to tolerate erroneous data by capturing the unrecognized data, rather than failing to </a:t>
            </a:r>
            <a:r>
              <a:rPr lang="en-US"/>
              <a:t>parse the whole file.</a:t>
            </a:r>
          </a:p>
        </p:txBody>
      </p:sp>
    </p:spTree>
    <p:extLst>
      <p:ext uri="{BB962C8B-B14F-4D97-AF65-F5344CB8AC3E}">
        <p14:creationId xmlns:p14="http://schemas.microsoft.com/office/powerpoint/2010/main" val="11750949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F458-E075-487B-B4BB-E7235A3261A6}"/>
              </a:ext>
            </a:extLst>
          </p:cNvPr>
          <p:cNvSpPr>
            <a:spLocks noGrp="1"/>
          </p:cNvSpPr>
          <p:nvPr>
            <p:ph type="title"/>
          </p:nvPr>
        </p:nvSpPr>
        <p:spPr>
          <a:xfrm>
            <a:off x="616448" y="164282"/>
            <a:ext cx="11236721" cy="750253"/>
          </a:xfrm>
        </p:spPr>
        <p:txBody>
          <a:bodyPr/>
          <a:lstStyle/>
          <a:p>
            <a:r>
              <a:rPr lang="en-US"/>
              <a:t>Example: magic numbers, good ones and bad ones</a:t>
            </a:r>
          </a:p>
        </p:txBody>
      </p:sp>
      <p:sp>
        <p:nvSpPr>
          <p:cNvPr id="7" name="Rectangle 6">
            <a:extLst>
              <a:ext uri="{FF2B5EF4-FFF2-40B4-BE49-F238E27FC236}">
                <a16:creationId xmlns:a16="http://schemas.microsoft.com/office/drawing/2014/main" id="{6CD8818F-E183-4BE1-9C56-921773B9C231}"/>
              </a:ext>
            </a:extLst>
          </p:cNvPr>
          <p:cNvSpPr/>
          <p:nvPr/>
        </p:nvSpPr>
        <p:spPr>
          <a:xfrm>
            <a:off x="789122" y="3928694"/>
            <a:ext cx="5105400" cy="2862322"/>
          </a:xfrm>
          <a:prstGeom prst="rect">
            <a:avLst/>
          </a:prstGeom>
          <a:ln>
            <a:solidFill>
              <a:schemeClr val="tx1"/>
            </a:solidFill>
          </a:ln>
        </p:spPr>
        <p:txBody>
          <a:bodyPr wrap="square">
            <a:spAutoFit/>
          </a:bodyPr>
          <a:lstStyle/>
          <a:p>
            <a:r>
              <a:rPr lang="en-US">
                <a:latin typeface="Calibri" panose="020F0502020204030204" pitchFamily="34" charset="0"/>
                <a:ea typeface="Calibri" panose="020F0502020204030204" pitchFamily="34" charset="0"/>
              </a:rPr>
              <a:t>If the input file is this:</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PK</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Then the output XML should be this:</a:t>
            </a:r>
          </a:p>
          <a:p>
            <a:r>
              <a:rPr lang="en-US">
                <a:latin typeface="Calibri" panose="020F0502020204030204" pitchFamily="34" charset="0"/>
                <a:ea typeface="Calibri" panose="020F0502020204030204" pitchFamily="34" charset="0"/>
              </a:rPr>
              <a:t> </a:t>
            </a:r>
          </a:p>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&lt;Magic-Number&gt;</a:t>
            </a:r>
            <a:r>
              <a:rPr lang="en-US">
                <a:solidFill>
                  <a:srgbClr val="000000"/>
                </a:solidFill>
                <a:highlight>
                  <a:srgbClr val="FFFFFF"/>
                </a:highlight>
              </a:rPr>
              <a:t>PK</a:t>
            </a:r>
            <a:r>
              <a:rPr lang="en-US">
                <a:solidFill>
                  <a:srgbClr val="000096"/>
                </a:solidFill>
                <a:highlight>
                  <a:srgbClr val="FFFFFF"/>
                </a:highlight>
              </a:rPr>
              <a:t>&lt;/Magic-Number&gt;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&lt;Archive&gt;</a:t>
            </a:r>
            <a:r>
              <a:rPr lang="en-US">
                <a:solidFill>
                  <a:srgbClr val="000000"/>
                </a:solidFill>
                <a:highlight>
                  <a:srgbClr val="FFFFFF"/>
                </a:highlight>
              </a:rPr>
              <a:t>Zip archive</a:t>
            </a:r>
            <a:r>
              <a:rPr lang="en-US">
                <a:solidFill>
                  <a:srgbClr val="000096"/>
                </a:solidFill>
                <a:highlight>
                  <a:srgbClr val="FFFFFF"/>
                </a:highlight>
              </a:rPr>
              <a:t>&lt;/Archive&gt;</a:t>
            </a:r>
            <a:br>
              <a:rPr lang="en-US">
                <a:solidFill>
                  <a:srgbClr val="000000"/>
                </a:solidFill>
                <a:highlight>
                  <a:srgbClr val="FFFFFF"/>
                </a:highlight>
              </a:rPr>
            </a:br>
            <a:r>
              <a:rPr lang="en-US">
                <a:solidFill>
                  <a:srgbClr val="000096"/>
                </a:solidFill>
                <a:highlight>
                  <a:srgbClr val="FFFFFF"/>
                </a:highlight>
              </a:rPr>
              <a:t>&lt;/input&gt;</a:t>
            </a:r>
          </a:p>
        </p:txBody>
      </p:sp>
      <p:sp>
        <p:nvSpPr>
          <p:cNvPr id="8" name="Rectangle 7">
            <a:extLst>
              <a:ext uri="{FF2B5EF4-FFF2-40B4-BE49-F238E27FC236}">
                <a16:creationId xmlns:a16="http://schemas.microsoft.com/office/drawing/2014/main" id="{3B631E42-7D3F-4DBA-85B2-A9D20ADC96F7}"/>
              </a:ext>
            </a:extLst>
          </p:cNvPr>
          <p:cNvSpPr/>
          <p:nvPr/>
        </p:nvSpPr>
        <p:spPr>
          <a:xfrm>
            <a:off x="6096000" y="3928694"/>
            <a:ext cx="4830982" cy="646331"/>
          </a:xfrm>
          <a:prstGeom prst="rect">
            <a:avLst/>
          </a:prstGeom>
        </p:spPr>
        <p:txBody>
          <a:bodyPr wrap="square">
            <a:spAutoFit/>
          </a:bodyPr>
          <a:lstStyle/>
          <a:p>
            <a:r>
              <a:rPr lang="en-US">
                <a:latin typeface="Calibri" panose="020F0502020204030204" pitchFamily="34" charset="0"/>
                <a:ea typeface="Calibri" panose="020F0502020204030204" pitchFamily="34" charset="0"/>
              </a:rPr>
              <a:t>If the input is none of those, then I want the output XML to be this:</a:t>
            </a:r>
          </a:p>
        </p:txBody>
      </p:sp>
      <p:sp>
        <p:nvSpPr>
          <p:cNvPr id="9" name="Rectangle 8">
            <a:extLst>
              <a:ext uri="{FF2B5EF4-FFF2-40B4-BE49-F238E27FC236}">
                <a16:creationId xmlns:a16="http://schemas.microsoft.com/office/drawing/2014/main" id="{45CEE49D-5865-47D7-9B02-EA716F17012D}"/>
              </a:ext>
            </a:extLst>
          </p:cNvPr>
          <p:cNvSpPr/>
          <p:nvPr/>
        </p:nvSpPr>
        <p:spPr>
          <a:xfrm>
            <a:off x="6096000" y="4759690"/>
            <a:ext cx="6096000" cy="1200329"/>
          </a:xfrm>
          <a:prstGeom prst="rect">
            <a:avLst/>
          </a:prstGeom>
        </p:spPr>
        <p:txBody>
          <a:bodyPr>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&lt;Magic-Number&gt;</a:t>
            </a:r>
            <a:r>
              <a:rPr lang="en-US">
                <a:solidFill>
                  <a:srgbClr val="000000"/>
                </a:solidFill>
                <a:highlight>
                  <a:srgbClr val="FFFFFF"/>
                </a:highlight>
              </a:rPr>
              <a:t>…</a:t>
            </a:r>
            <a:r>
              <a:rPr lang="en-US">
                <a:solidFill>
                  <a:srgbClr val="000096"/>
                </a:solidFill>
                <a:highlight>
                  <a:srgbClr val="FFFFFF"/>
                </a:highlight>
              </a:rPr>
              <a:t>&lt;/Magic-Number&gt;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&lt;Unrecognized&gt;</a:t>
            </a:r>
            <a:r>
              <a:rPr lang="en-US">
                <a:solidFill>
                  <a:srgbClr val="000000"/>
                </a:solidFill>
                <a:highlight>
                  <a:srgbClr val="FFFFFF"/>
                </a:highlight>
              </a:rPr>
              <a:t>Unrecognized magic number</a:t>
            </a:r>
            <a:r>
              <a:rPr lang="en-US">
                <a:solidFill>
                  <a:srgbClr val="000096"/>
                </a:solidFill>
                <a:highlight>
                  <a:srgbClr val="FFFFFF"/>
                </a:highlight>
              </a:rPr>
              <a:t>&lt;/Unrecognized&gt;</a:t>
            </a:r>
            <a:br>
              <a:rPr lang="en-US">
                <a:solidFill>
                  <a:srgbClr val="000000"/>
                </a:solidFill>
                <a:highlight>
                  <a:srgbClr val="FFFFFF"/>
                </a:highlight>
              </a:rPr>
            </a:br>
            <a:r>
              <a:rPr lang="en-US">
                <a:solidFill>
                  <a:srgbClr val="000096"/>
                </a:solidFill>
                <a:highlight>
                  <a:srgbClr val="FFFFFF"/>
                </a:highlight>
              </a:rPr>
              <a:t>&lt;/input&gt;</a:t>
            </a:r>
          </a:p>
        </p:txBody>
      </p:sp>
      <p:sp>
        <p:nvSpPr>
          <p:cNvPr id="10" name="Rectangle 9">
            <a:extLst>
              <a:ext uri="{FF2B5EF4-FFF2-40B4-BE49-F238E27FC236}">
                <a16:creationId xmlns:a16="http://schemas.microsoft.com/office/drawing/2014/main" id="{A5F6C480-8FEB-47EC-999A-726376EF52A5}"/>
              </a:ext>
            </a:extLst>
          </p:cNvPr>
          <p:cNvSpPr/>
          <p:nvPr/>
        </p:nvSpPr>
        <p:spPr>
          <a:xfrm>
            <a:off x="402956" y="914535"/>
            <a:ext cx="11577234" cy="532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34C5E4-4A34-4750-8FCD-70D9C17963B5}"/>
              </a:ext>
            </a:extLst>
          </p:cNvPr>
          <p:cNvSpPr/>
          <p:nvPr/>
        </p:nvSpPr>
        <p:spPr>
          <a:xfrm>
            <a:off x="789122" y="959465"/>
            <a:ext cx="5105400" cy="2862322"/>
          </a:xfrm>
          <a:prstGeom prst="rect">
            <a:avLst/>
          </a:prstGeom>
          <a:solidFill>
            <a:schemeClr val="bg1"/>
          </a:solidFill>
          <a:ln>
            <a:solidFill>
              <a:schemeClr val="tx1"/>
            </a:solidFill>
          </a:ln>
        </p:spPr>
        <p:txBody>
          <a:bodyPr wrap="square">
            <a:spAutoFit/>
          </a:bodyPr>
          <a:lstStyle/>
          <a:p>
            <a:r>
              <a:rPr lang="en-US">
                <a:latin typeface="Calibri" panose="020F0502020204030204" pitchFamily="34" charset="0"/>
                <a:ea typeface="Calibri" panose="020F0502020204030204" pitchFamily="34" charset="0"/>
              </a:rPr>
              <a:t>If the input file is this:</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MZ</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Then the output XML should be this:</a:t>
            </a:r>
          </a:p>
          <a:p>
            <a:r>
              <a:rPr lang="en-US">
                <a:latin typeface="Calibri" panose="020F0502020204030204" pitchFamily="34" charset="0"/>
                <a:ea typeface="Calibri" panose="020F0502020204030204" pitchFamily="34" charset="0"/>
              </a:rPr>
              <a:t> </a:t>
            </a:r>
          </a:p>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&lt;Magic-Number&gt;</a:t>
            </a:r>
            <a:r>
              <a:rPr lang="en-US">
                <a:solidFill>
                  <a:srgbClr val="000000"/>
                </a:solidFill>
                <a:highlight>
                  <a:srgbClr val="FFFFFF"/>
                </a:highlight>
              </a:rPr>
              <a:t>MZ</a:t>
            </a:r>
            <a:r>
              <a:rPr lang="en-US">
                <a:solidFill>
                  <a:srgbClr val="000096"/>
                </a:solidFill>
                <a:highlight>
                  <a:srgbClr val="FFFFFF"/>
                </a:highlight>
              </a:rPr>
              <a:t>&lt;/Magic-Number&gt;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&lt;Executable&gt;</a:t>
            </a:r>
            <a:r>
              <a:rPr lang="en-US">
                <a:solidFill>
                  <a:srgbClr val="000000"/>
                </a:solidFill>
                <a:highlight>
                  <a:srgbClr val="FFFFFF"/>
                </a:highlight>
              </a:rPr>
              <a:t>Windows executable</a:t>
            </a:r>
            <a:r>
              <a:rPr lang="en-US">
                <a:solidFill>
                  <a:srgbClr val="000096"/>
                </a:solidFill>
                <a:highlight>
                  <a:srgbClr val="FFFFFF"/>
                </a:highlight>
              </a:rPr>
              <a:t>&lt;/Executable&gt;</a:t>
            </a:r>
            <a:br>
              <a:rPr lang="en-US">
                <a:solidFill>
                  <a:srgbClr val="000000"/>
                </a:solidFill>
                <a:highlight>
                  <a:srgbClr val="FFFFFF"/>
                </a:highlight>
              </a:rPr>
            </a:br>
            <a:r>
              <a:rPr lang="en-US">
                <a:solidFill>
                  <a:srgbClr val="000096"/>
                </a:solidFill>
                <a:highlight>
                  <a:srgbClr val="FFFFFF"/>
                </a:highlight>
              </a:rPr>
              <a:t>&lt;/input&gt;</a:t>
            </a:r>
          </a:p>
        </p:txBody>
      </p:sp>
      <p:sp>
        <p:nvSpPr>
          <p:cNvPr id="6" name="Rectangle 5">
            <a:extLst>
              <a:ext uri="{FF2B5EF4-FFF2-40B4-BE49-F238E27FC236}">
                <a16:creationId xmlns:a16="http://schemas.microsoft.com/office/drawing/2014/main" id="{96593982-4BBB-46DF-BDB7-E7834FA64BE6}"/>
              </a:ext>
            </a:extLst>
          </p:cNvPr>
          <p:cNvSpPr/>
          <p:nvPr/>
        </p:nvSpPr>
        <p:spPr>
          <a:xfrm>
            <a:off x="6096000" y="959465"/>
            <a:ext cx="5105400" cy="2862322"/>
          </a:xfrm>
          <a:prstGeom prst="rect">
            <a:avLst/>
          </a:prstGeom>
          <a:solidFill>
            <a:schemeClr val="bg1"/>
          </a:solidFill>
          <a:ln>
            <a:solidFill>
              <a:schemeClr val="tx1"/>
            </a:solidFill>
          </a:ln>
        </p:spPr>
        <p:txBody>
          <a:bodyPr wrap="square">
            <a:spAutoFit/>
          </a:bodyPr>
          <a:lstStyle/>
          <a:p>
            <a:r>
              <a:rPr lang="en-US">
                <a:latin typeface="Calibri" panose="020F0502020204030204" pitchFamily="34" charset="0"/>
                <a:ea typeface="Calibri" panose="020F0502020204030204" pitchFamily="34" charset="0"/>
              </a:rPr>
              <a:t>If the input file is this:</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PNG</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Then the output XML should be this:</a:t>
            </a:r>
          </a:p>
          <a:p>
            <a:r>
              <a:rPr lang="en-US">
                <a:latin typeface="Calibri" panose="020F0502020204030204" pitchFamily="34" charset="0"/>
                <a:ea typeface="Calibri" panose="020F0502020204030204" pitchFamily="34" charset="0"/>
              </a:rPr>
              <a:t> </a:t>
            </a:r>
          </a:p>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&lt;Magic-Number&gt;</a:t>
            </a:r>
            <a:r>
              <a:rPr lang="en-US">
                <a:solidFill>
                  <a:srgbClr val="000000"/>
                </a:solidFill>
                <a:highlight>
                  <a:srgbClr val="FFFFFF"/>
                </a:highlight>
              </a:rPr>
              <a:t>PNG</a:t>
            </a:r>
            <a:r>
              <a:rPr lang="en-US">
                <a:solidFill>
                  <a:srgbClr val="000096"/>
                </a:solidFill>
                <a:highlight>
                  <a:srgbClr val="FFFFFF"/>
                </a:highlight>
              </a:rPr>
              <a:t>&lt;/Magic-Number&gt;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&lt;Image&gt;</a:t>
            </a:r>
            <a:r>
              <a:rPr lang="en-US">
                <a:solidFill>
                  <a:srgbClr val="000000"/>
                </a:solidFill>
                <a:highlight>
                  <a:srgbClr val="FFFFFF"/>
                </a:highlight>
              </a:rPr>
              <a:t>PNG image</a:t>
            </a:r>
            <a:r>
              <a:rPr lang="en-US">
                <a:solidFill>
                  <a:srgbClr val="000096"/>
                </a:solidFill>
                <a:highlight>
                  <a:srgbClr val="FFFFFF"/>
                </a:highlight>
              </a:rPr>
              <a:t>&lt;/Image&gt;</a:t>
            </a:r>
            <a:br>
              <a:rPr lang="en-US">
                <a:solidFill>
                  <a:srgbClr val="000000"/>
                </a:solidFill>
                <a:highlight>
                  <a:srgbClr val="FFFFFF"/>
                </a:highlight>
              </a:rPr>
            </a:br>
            <a:r>
              <a:rPr lang="en-US">
                <a:solidFill>
                  <a:srgbClr val="000096"/>
                </a:solidFill>
                <a:highlight>
                  <a:srgbClr val="FFFFFF"/>
                </a:highlight>
              </a:rPr>
              <a:t>&lt;/input&gt;</a:t>
            </a:r>
          </a:p>
        </p:txBody>
      </p:sp>
    </p:spTree>
    <p:extLst>
      <p:ext uri="{BB962C8B-B14F-4D97-AF65-F5344CB8AC3E}">
        <p14:creationId xmlns:p14="http://schemas.microsoft.com/office/powerpoint/2010/main" val="1864560743"/>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C721FE-56B9-46CB-B9C0-DBF0519467EA}"/>
              </a:ext>
            </a:extLst>
          </p:cNvPr>
          <p:cNvSpPr/>
          <p:nvPr/>
        </p:nvSpPr>
        <p:spPr>
          <a:xfrm>
            <a:off x="464949" y="1173740"/>
            <a:ext cx="11561735" cy="3785652"/>
          </a:xfrm>
          <a:prstGeom prst="rect">
            <a:avLst/>
          </a:prstGeom>
          <a:ln>
            <a:solidFill>
              <a:schemeClr val="tx1"/>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"input"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a:t>
            </a:r>
            <a:r>
              <a:rPr lang="en-US" sz="1600">
                <a:solidFill>
                  <a:srgbClr val="F5844C"/>
                </a:solidFill>
                <a:highlight>
                  <a:srgbClr val="FFFFFF"/>
                </a:highlight>
              </a:rPr>
              <a:t> dfdl:choiceDispatchKey</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"Executable"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"MZ"</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"{'Windows executable'}"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"Image"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"{'PNG 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"Archive"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"PK"</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"{'Zip archive'}"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"Unrecognized"</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"{'Unrecognized magic number'}"</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ADFBC5F1-FAB2-4CA3-8339-161FBADC6752}"/>
              </a:ext>
            </a:extLst>
          </p:cNvPr>
          <p:cNvSpPr/>
          <p:nvPr/>
        </p:nvSpPr>
        <p:spPr>
          <a:xfrm>
            <a:off x="3543946" y="5441157"/>
            <a:ext cx="4871634" cy="1200329"/>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&lt;Magic-Number&gt;</a:t>
            </a:r>
            <a:r>
              <a:rPr lang="en-US">
                <a:solidFill>
                  <a:srgbClr val="000000"/>
                </a:solidFill>
                <a:highlight>
                  <a:srgbClr val="FFFFFF"/>
                </a:highlight>
              </a:rPr>
              <a:t>MZ</a:t>
            </a:r>
            <a:r>
              <a:rPr lang="en-US">
                <a:solidFill>
                  <a:srgbClr val="000096"/>
                </a:solidFill>
                <a:highlight>
                  <a:srgbClr val="FFFFFF"/>
                </a:highlight>
              </a:rPr>
              <a:t>&lt;/Magic-Number&gt;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&lt;Executable&gt;</a:t>
            </a:r>
            <a:r>
              <a:rPr lang="en-US">
                <a:solidFill>
                  <a:srgbClr val="000000"/>
                </a:solidFill>
                <a:highlight>
                  <a:srgbClr val="FFFFFF"/>
                </a:highlight>
              </a:rPr>
              <a:t>Windows executable</a:t>
            </a:r>
            <a:r>
              <a:rPr lang="en-US">
                <a:solidFill>
                  <a:srgbClr val="000096"/>
                </a:solidFill>
                <a:highlight>
                  <a:srgbClr val="FFFFFF"/>
                </a:highlight>
              </a:rPr>
              <a:t>&lt;/Executable&gt;</a:t>
            </a:r>
            <a:br>
              <a:rPr lang="en-US">
                <a:solidFill>
                  <a:srgbClr val="000000"/>
                </a:solidFill>
                <a:highlight>
                  <a:srgbClr val="FFFFFF"/>
                </a:highlight>
              </a:rPr>
            </a:br>
            <a:r>
              <a:rPr lang="en-US">
                <a:solidFill>
                  <a:srgbClr val="000096"/>
                </a:solidFill>
                <a:highlight>
                  <a:srgbClr val="FFFFFF"/>
                </a:highlight>
              </a:rPr>
              <a:t>&lt;/input&gt;</a:t>
            </a:r>
          </a:p>
        </p:txBody>
      </p:sp>
      <p:sp>
        <p:nvSpPr>
          <p:cNvPr id="7" name="TextBox 6">
            <a:extLst>
              <a:ext uri="{FF2B5EF4-FFF2-40B4-BE49-F238E27FC236}">
                <a16:creationId xmlns:a16="http://schemas.microsoft.com/office/drawing/2014/main" id="{0D4E5240-DD28-468D-91ED-04D71A431928}"/>
              </a:ext>
            </a:extLst>
          </p:cNvPr>
          <p:cNvSpPr txBox="1"/>
          <p:nvPr/>
        </p:nvSpPr>
        <p:spPr>
          <a:xfrm>
            <a:off x="4943959" y="322643"/>
            <a:ext cx="489236" cy="369332"/>
          </a:xfrm>
          <a:prstGeom prst="rect">
            <a:avLst/>
          </a:prstGeom>
          <a:noFill/>
          <a:ln>
            <a:solidFill>
              <a:schemeClr val="tx1"/>
            </a:solidFill>
          </a:ln>
        </p:spPr>
        <p:txBody>
          <a:bodyPr wrap="none" rtlCol="0">
            <a:spAutoFit/>
          </a:bodyPr>
          <a:lstStyle/>
          <a:p>
            <a:r>
              <a:rPr lang="en-US"/>
              <a:t>MZ</a:t>
            </a:r>
          </a:p>
        </p:txBody>
      </p:sp>
      <p:sp>
        <p:nvSpPr>
          <p:cNvPr id="8" name="TextBox 7">
            <a:extLst>
              <a:ext uri="{FF2B5EF4-FFF2-40B4-BE49-F238E27FC236}">
                <a16:creationId xmlns:a16="http://schemas.microsoft.com/office/drawing/2014/main" id="{A09105F5-FF53-4FCA-ABF2-487945F40807}"/>
              </a:ext>
            </a:extLst>
          </p:cNvPr>
          <p:cNvSpPr txBox="1"/>
          <p:nvPr/>
        </p:nvSpPr>
        <p:spPr>
          <a:xfrm>
            <a:off x="4848580" y="0"/>
            <a:ext cx="679994" cy="369332"/>
          </a:xfrm>
          <a:prstGeom prst="rect">
            <a:avLst/>
          </a:prstGeom>
          <a:noFill/>
        </p:spPr>
        <p:txBody>
          <a:bodyPr wrap="none" rtlCol="0">
            <a:spAutoFit/>
          </a:bodyPr>
          <a:lstStyle/>
          <a:p>
            <a:r>
              <a:rPr lang="en-US"/>
              <a:t>input</a:t>
            </a:r>
          </a:p>
        </p:txBody>
      </p:sp>
      <p:cxnSp>
        <p:nvCxnSpPr>
          <p:cNvPr id="10" name="Straight Arrow Connector 9">
            <a:extLst>
              <a:ext uri="{FF2B5EF4-FFF2-40B4-BE49-F238E27FC236}">
                <a16:creationId xmlns:a16="http://schemas.microsoft.com/office/drawing/2014/main" id="{37980CB4-0B48-48D0-82DB-FF302155C937}"/>
              </a:ext>
            </a:extLst>
          </p:cNvPr>
          <p:cNvCxnSpPr>
            <a:stCxn id="7" idx="2"/>
          </p:cNvCxnSpPr>
          <p:nvPr/>
        </p:nvCxnSpPr>
        <p:spPr>
          <a:xfrm>
            <a:off x="5188577" y="691975"/>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CE0485-057B-46BA-AA98-BD2B24ACBFB9}"/>
              </a:ext>
            </a:extLst>
          </p:cNvPr>
          <p:cNvCxnSpPr/>
          <p:nvPr/>
        </p:nvCxnSpPr>
        <p:spPr>
          <a:xfrm>
            <a:off x="5433195" y="4959392"/>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896096-3748-49FB-B158-3149A1B721AC}"/>
              </a:ext>
            </a:extLst>
          </p:cNvPr>
          <p:cNvSpPr txBox="1"/>
          <p:nvPr/>
        </p:nvSpPr>
        <p:spPr>
          <a:xfrm>
            <a:off x="8700755" y="5441157"/>
            <a:ext cx="3208148" cy="646331"/>
          </a:xfrm>
          <a:prstGeom prst="rect">
            <a:avLst/>
          </a:prstGeom>
          <a:noFill/>
        </p:spPr>
        <p:txBody>
          <a:bodyPr wrap="square" rtlCol="0">
            <a:spAutoFit/>
          </a:bodyPr>
          <a:lstStyle/>
          <a:p>
            <a:r>
              <a:rPr lang="en-US"/>
              <a:t>See examples/erroneous-data/test-1.dfdl.xsd</a:t>
            </a:r>
          </a:p>
        </p:txBody>
      </p:sp>
    </p:spTree>
    <p:extLst>
      <p:ext uri="{BB962C8B-B14F-4D97-AF65-F5344CB8AC3E}">
        <p14:creationId xmlns:p14="http://schemas.microsoft.com/office/powerpoint/2010/main" val="2726001558"/>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881B90-3409-4781-A387-C2056548517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5C0AC9F8-0BD2-4672-891F-CD5C6D2E0894}"/>
              </a:ext>
            </a:extLst>
          </p:cNvPr>
          <p:cNvSpPr/>
          <p:nvPr/>
        </p:nvSpPr>
        <p:spPr>
          <a:xfrm>
            <a:off x="464949" y="1173740"/>
            <a:ext cx="11561735" cy="3785652"/>
          </a:xfrm>
          <a:prstGeom prst="rect">
            <a:avLst/>
          </a:prstGeom>
          <a:ln>
            <a:solidFill>
              <a:schemeClr val="tx1"/>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"input"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00"/>
                </a:highlight>
              </a:rPr>
              <a:t>&lt;xs:choice&gt;</a:t>
            </a:r>
            <a:br>
              <a:rPr lang="en-US" sz="1600">
                <a:solidFill>
                  <a:srgbClr val="000000"/>
                </a:solidFill>
                <a:highlight>
                  <a:srgbClr val="FFFF00"/>
                </a:highlight>
              </a:rPr>
            </a:br>
            <a:r>
              <a:rPr lang="en-US" sz="1600">
                <a:solidFill>
                  <a:srgbClr val="000000"/>
                </a:solidFill>
                <a:highlight>
                  <a:srgbClr val="FFFFFF"/>
                </a:highlight>
              </a:rPr>
              <a:t>                </a:t>
            </a:r>
            <a:r>
              <a:rPr lang="en-US" sz="1600">
                <a:solidFill>
                  <a:srgbClr val="003296"/>
                </a:solidFill>
                <a:highlight>
                  <a:srgbClr val="FFFFFF"/>
                </a:highlight>
              </a:rPr>
              <a:t>&lt;xs:choice</a:t>
            </a:r>
            <a:r>
              <a:rPr lang="en-US" sz="1600">
                <a:solidFill>
                  <a:srgbClr val="F5844C"/>
                </a:solidFill>
                <a:highlight>
                  <a:srgbClr val="FFFFFF"/>
                </a:highlight>
              </a:rPr>
              <a:t> dfdl:choiceDispatchKey</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"Executable"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"MZ"</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"{'Windows executable'}"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"Image"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"{'PNG 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"Archive"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"PK"</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"{'Zip archive'}"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"Unrecognized"</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"{'Unrecognized magic number'}"</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00"/>
                </a:highlight>
              </a:rPr>
              <a:t>&lt;/xs:choice&gt;</a:t>
            </a:r>
            <a:br>
              <a:rPr lang="en-US" sz="1600">
                <a:solidFill>
                  <a:srgbClr val="000000"/>
                </a:solidFill>
                <a:highlight>
                  <a:srgbClr val="FFFF00"/>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4" name="Rectangle 3">
            <a:extLst>
              <a:ext uri="{FF2B5EF4-FFF2-40B4-BE49-F238E27FC236}">
                <a16:creationId xmlns:a16="http://schemas.microsoft.com/office/drawing/2014/main" id="{AEB020BA-B481-41D8-9A1E-78973CF501AF}"/>
              </a:ext>
            </a:extLst>
          </p:cNvPr>
          <p:cNvSpPr/>
          <p:nvPr/>
        </p:nvSpPr>
        <p:spPr>
          <a:xfrm>
            <a:off x="1255363" y="2448732"/>
            <a:ext cx="10698512" cy="11933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8B2F2E-53A4-4FB3-A890-C999B9BF4440}"/>
              </a:ext>
            </a:extLst>
          </p:cNvPr>
          <p:cNvSpPr/>
          <p:nvPr/>
        </p:nvSpPr>
        <p:spPr>
          <a:xfrm>
            <a:off x="1255363" y="3642102"/>
            <a:ext cx="9205993"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981F7695-234F-4ABC-9F8F-0EF9C4A3DC5D}"/>
              </a:ext>
            </a:extLst>
          </p:cNvPr>
          <p:cNvSpPr/>
          <p:nvPr/>
        </p:nvSpPr>
        <p:spPr>
          <a:xfrm>
            <a:off x="5181600" y="283179"/>
            <a:ext cx="2971800" cy="612648"/>
          </a:xfrm>
          <a:prstGeom prst="wedgeRectCallout">
            <a:avLst>
              <a:gd name="adj1" fmla="val -151211"/>
              <a:gd name="adj2" fmla="val 277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choice of a choice or an element</a:t>
            </a:r>
          </a:p>
        </p:txBody>
      </p:sp>
    </p:spTree>
    <p:extLst>
      <p:ext uri="{BB962C8B-B14F-4D97-AF65-F5344CB8AC3E}">
        <p14:creationId xmlns:p14="http://schemas.microsoft.com/office/powerpoint/2010/main" val="352028994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C721FE-56B9-46CB-B9C0-DBF0519467EA}"/>
              </a:ext>
            </a:extLst>
          </p:cNvPr>
          <p:cNvSpPr/>
          <p:nvPr/>
        </p:nvSpPr>
        <p:spPr>
          <a:xfrm>
            <a:off x="464949" y="1173740"/>
            <a:ext cx="11561735" cy="3785652"/>
          </a:xfrm>
          <a:prstGeom prst="rect">
            <a:avLst/>
          </a:prstGeom>
          <a:ln>
            <a:solidFill>
              <a:schemeClr val="tx1"/>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"input"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a:t>
            </a:r>
            <a:r>
              <a:rPr lang="en-US" sz="1600">
                <a:solidFill>
                  <a:srgbClr val="F5844C"/>
                </a:solidFill>
                <a:highlight>
                  <a:srgbClr val="FFFFFF"/>
                </a:highlight>
              </a:rPr>
              <a:t> dfdl:choiceDispatchKey</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"Executable"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"MZ"</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"{'Windows executable'}"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"Image"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"{'PNG 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"Archive"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"PK"</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"{'Zip archive'}"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"Unrecognized"</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"{'Unrecognized magic number'}"</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ADFBC5F1-FAB2-4CA3-8339-161FBADC6752}"/>
              </a:ext>
            </a:extLst>
          </p:cNvPr>
          <p:cNvSpPr/>
          <p:nvPr/>
        </p:nvSpPr>
        <p:spPr>
          <a:xfrm>
            <a:off x="3543945" y="5441157"/>
            <a:ext cx="6111497" cy="1200329"/>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&lt;Magic-Number&gt;</a:t>
            </a:r>
            <a:r>
              <a:rPr lang="en-US">
                <a:solidFill>
                  <a:srgbClr val="000000"/>
                </a:solidFill>
                <a:highlight>
                  <a:srgbClr val="FFFF00"/>
                </a:highlight>
              </a:rPr>
              <a:t>Foo</a:t>
            </a:r>
            <a:r>
              <a:rPr lang="en-US">
                <a:solidFill>
                  <a:srgbClr val="000096"/>
                </a:solidFill>
                <a:highlight>
                  <a:srgbClr val="FFFFFF"/>
                </a:highlight>
              </a:rPr>
              <a:t>&lt;/Magic-Number&gt;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&lt;Unrecognized&gt;</a:t>
            </a:r>
            <a:r>
              <a:rPr lang="en-US">
                <a:solidFill>
                  <a:srgbClr val="000000"/>
                </a:solidFill>
                <a:highlight>
                  <a:srgbClr val="FFFF00"/>
                </a:highlight>
              </a:rPr>
              <a:t>Unrecognized magic number</a:t>
            </a:r>
            <a:r>
              <a:rPr lang="en-US">
                <a:solidFill>
                  <a:srgbClr val="000096"/>
                </a:solidFill>
                <a:highlight>
                  <a:srgbClr val="FFFFFF"/>
                </a:highlight>
              </a:rPr>
              <a:t>&lt;/Unrecognized&gt;</a:t>
            </a:r>
            <a:br>
              <a:rPr lang="en-US">
                <a:solidFill>
                  <a:srgbClr val="000000"/>
                </a:solidFill>
                <a:highlight>
                  <a:srgbClr val="FFFFFF"/>
                </a:highlight>
              </a:rPr>
            </a:br>
            <a:r>
              <a:rPr lang="en-US">
                <a:solidFill>
                  <a:srgbClr val="000096"/>
                </a:solidFill>
                <a:highlight>
                  <a:srgbClr val="FFFFFF"/>
                </a:highlight>
              </a:rPr>
              <a:t>&lt;/input&gt;</a:t>
            </a:r>
          </a:p>
        </p:txBody>
      </p:sp>
      <p:sp>
        <p:nvSpPr>
          <p:cNvPr id="7" name="TextBox 6">
            <a:extLst>
              <a:ext uri="{FF2B5EF4-FFF2-40B4-BE49-F238E27FC236}">
                <a16:creationId xmlns:a16="http://schemas.microsoft.com/office/drawing/2014/main" id="{0D4E5240-DD28-468D-91ED-04D71A431928}"/>
              </a:ext>
            </a:extLst>
          </p:cNvPr>
          <p:cNvSpPr txBox="1"/>
          <p:nvPr/>
        </p:nvSpPr>
        <p:spPr>
          <a:xfrm>
            <a:off x="4943959" y="322643"/>
            <a:ext cx="530979" cy="369332"/>
          </a:xfrm>
          <a:prstGeom prst="rect">
            <a:avLst/>
          </a:prstGeom>
          <a:noFill/>
          <a:ln>
            <a:solidFill>
              <a:schemeClr val="tx1"/>
            </a:solidFill>
          </a:ln>
        </p:spPr>
        <p:txBody>
          <a:bodyPr wrap="none" rtlCol="0">
            <a:spAutoFit/>
          </a:bodyPr>
          <a:lstStyle/>
          <a:p>
            <a:r>
              <a:rPr lang="en-US"/>
              <a:t>Foo</a:t>
            </a:r>
          </a:p>
        </p:txBody>
      </p:sp>
      <p:sp>
        <p:nvSpPr>
          <p:cNvPr id="8" name="TextBox 7">
            <a:extLst>
              <a:ext uri="{FF2B5EF4-FFF2-40B4-BE49-F238E27FC236}">
                <a16:creationId xmlns:a16="http://schemas.microsoft.com/office/drawing/2014/main" id="{A09105F5-FF53-4FCA-ABF2-487945F40807}"/>
              </a:ext>
            </a:extLst>
          </p:cNvPr>
          <p:cNvSpPr txBox="1"/>
          <p:nvPr/>
        </p:nvSpPr>
        <p:spPr>
          <a:xfrm>
            <a:off x="4848580" y="0"/>
            <a:ext cx="679994" cy="369332"/>
          </a:xfrm>
          <a:prstGeom prst="rect">
            <a:avLst/>
          </a:prstGeom>
          <a:noFill/>
        </p:spPr>
        <p:txBody>
          <a:bodyPr wrap="none" rtlCol="0">
            <a:spAutoFit/>
          </a:bodyPr>
          <a:lstStyle/>
          <a:p>
            <a:r>
              <a:rPr lang="en-US"/>
              <a:t>input</a:t>
            </a:r>
          </a:p>
        </p:txBody>
      </p:sp>
      <p:cxnSp>
        <p:nvCxnSpPr>
          <p:cNvPr id="10" name="Straight Arrow Connector 9">
            <a:extLst>
              <a:ext uri="{FF2B5EF4-FFF2-40B4-BE49-F238E27FC236}">
                <a16:creationId xmlns:a16="http://schemas.microsoft.com/office/drawing/2014/main" id="{37980CB4-0B48-48D0-82DB-FF302155C937}"/>
              </a:ext>
            </a:extLst>
          </p:cNvPr>
          <p:cNvCxnSpPr>
            <a:stCxn id="7" idx="2"/>
          </p:cNvCxnSpPr>
          <p:nvPr/>
        </p:nvCxnSpPr>
        <p:spPr>
          <a:xfrm flipH="1">
            <a:off x="5188577" y="691975"/>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CE0485-057B-46BA-AA98-BD2B24ACBFB9}"/>
              </a:ext>
            </a:extLst>
          </p:cNvPr>
          <p:cNvCxnSpPr/>
          <p:nvPr/>
        </p:nvCxnSpPr>
        <p:spPr>
          <a:xfrm>
            <a:off x="5433195" y="4959392"/>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EB120A7-E52D-4289-AB6D-2D9A40376EE1}"/>
              </a:ext>
            </a:extLst>
          </p:cNvPr>
          <p:cNvSpPr txBox="1"/>
          <p:nvPr/>
        </p:nvSpPr>
        <p:spPr>
          <a:xfrm>
            <a:off x="5749871" y="311418"/>
            <a:ext cx="2205219" cy="369332"/>
          </a:xfrm>
          <a:prstGeom prst="rect">
            <a:avLst/>
          </a:prstGeom>
          <a:solidFill>
            <a:srgbClr val="FFFF00"/>
          </a:solidFill>
        </p:spPr>
        <p:txBody>
          <a:bodyPr wrap="none" rtlCol="0">
            <a:spAutoFit/>
          </a:bodyPr>
          <a:lstStyle/>
          <a:p>
            <a:r>
              <a:rPr lang="en-US"/>
              <a:t>Invalid magic number</a:t>
            </a:r>
          </a:p>
        </p:txBody>
      </p:sp>
    </p:spTree>
    <p:extLst>
      <p:ext uri="{BB962C8B-B14F-4D97-AF65-F5344CB8AC3E}">
        <p14:creationId xmlns:p14="http://schemas.microsoft.com/office/powerpoint/2010/main" val="2683354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575-1EEC-447A-854D-474E37CD6705}"/>
              </a:ext>
            </a:extLst>
          </p:cNvPr>
          <p:cNvSpPr>
            <a:spLocks noGrp="1"/>
          </p:cNvSpPr>
          <p:nvPr>
            <p:ph type="title"/>
          </p:nvPr>
        </p:nvSpPr>
        <p:spPr/>
        <p:txBody>
          <a:bodyPr/>
          <a:lstStyle/>
          <a:p>
            <a:r>
              <a:rPr lang="en-US"/>
              <a:t>Features used by data formats around the world</a:t>
            </a:r>
          </a:p>
        </p:txBody>
      </p:sp>
      <p:sp>
        <p:nvSpPr>
          <p:cNvPr id="3" name="Content Placeholder 2">
            <a:extLst>
              <a:ext uri="{FF2B5EF4-FFF2-40B4-BE49-F238E27FC236}">
                <a16:creationId xmlns:a16="http://schemas.microsoft.com/office/drawing/2014/main" id="{00EA4965-7EEB-44B1-8AAA-EACF4EEFA3CC}"/>
              </a:ext>
            </a:extLst>
          </p:cNvPr>
          <p:cNvSpPr>
            <a:spLocks noGrp="1"/>
          </p:cNvSpPr>
          <p:nvPr>
            <p:ph idx="1"/>
          </p:nvPr>
        </p:nvSpPr>
        <p:spPr/>
        <p:txBody>
          <a:bodyPr/>
          <a:lstStyle/>
          <a:p>
            <a:pPr>
              <a:lnSpc>
                <a:spcPts val="3000"/>
              </a:lnSpc>
              <a:spcAft>
                <a:spcPts val="1200"/>
              </a:spcAft>
            </a:pPr>
            <a:r>
              <a:rPr lang="en-US"/>
              <a:t>Humankind </a:t>
            </a:r>
            <a:r>
              <a:rPr lang="en-US" dirty="0"/>
              <a:t>has decided </a:t>
            </a:r>
            <a:r>
              <a:rPr lang="en-US"/>
              <a:t>that:</a:t>
            </a:r>
          </a:p>
          <a:p>
            <a:pPr lvl="1">
              <a:lnSpc>
                <a:spcPts val="2400"/>
              </a:lnSpc>
              <a:spcAft>
                <a:spcPts val="600"/>
              </a:spcAft>
            </a:pPr>
            <a:r>
              <a:rPr lang="en-US" sz="1800"/>
              <a:t>data values may need to be framed (surrounded/outlined/delimited) to distinguish one value from another</a:t>
            </a:r>
          </a:p>
          <a:p>
            <a:pPr lvl="1">
              <a:lnSpc>
                <a:spcPts val="2400"/>
              </a:lnSpc>
              <a:spcAft>
                <a:spcPts val="600"/>
              </a:spcAft>
            </a:pPr>
            <a:r>
              <a:rPr lang="en-US" sz="1800"/>
              <a:t>framing symbols may need to be "escaped" so that the normal interpretation of a framing symbol is disabled</a:t>
            </a:r>
          </a:p>
          <a:p>
            <a:pPr lvl="1">
              <a:lnSpc>
                <a:spcPts val="2400"/>
              </a:lnSpc>
              <a:spcAft>
                <a:spcPts val="600"/>
              </a:spcAft>
            </a:pPr>
            <a:r>
              <a:rPr lang="en-US" sz="1800"/>
              <a:t>there are nil values and empty values ... and those concepts are different</a:t>
            </a:r>
          </a:p>
          <a:p>
            <a:pPr lvl="1">
              <a:lnSpc>
                <a:spcPts val="2400"/>
              </a:lnSpc>
              <a:spcAft>
                <a:spcPts val="600"/>
              </a:spcAft>
            </a:pPr>
            <a:r>
              <a:rPr lang="en-US" sz="1800"/>
              <a:t>the indicator of a nil value may be in-band or out-of-band</a:t>
            </a:r>
          </a:p>
          <a:p>
            <a:pPr lvl="1">
              <a:lnSpc>
                <a:spcPts val="2400"/>
              </a:lnSpc>
              <a:spcAft>
                <a:spcPts val="600"/>
              </a:spcAft>
            </a:pPr>
            <a:r>
              <a:rPr lang="en-US" sz="1800"/>
              <a:t>default values may be associated with empty values</a:t>
            </a:r>
          </a:p>
          <a:p>
            <a:pPr lvl="1">
              <a:lnSpc>
                <a:spcPts val="2400"/>
              </a:lnSpc>
              <a:spcAft>
                <a:spcPts val="600"/>
              </a:spcAft>
            </a:pPr>
            <a:r>
              <a:rPr lang="en-US" sz="1800"/>
              <a:t>the region for a value may be fixed. A region that is not fully filled by the data may be padded and/or filled</a:t>
            </a:r>
          </a:p>
          <a:p>
            <a:pPr lvl="1">
              <a:lnSpc>
                <a:spcPts val="2400"/>
              </a:lnSpc>
              <a:spcAft>
                <a:spcPts val="600"/>
              </a:spcAft>
            </a:pPr>
            <a:r>
              <a:rPr lang="en-US" sz="1800"/>
              <a:t>padding and filling are distinct concepts</a:t>
            </a:r>
          </a:p>
          <a:p>
            <a:pPr lvl="1">
              <a:lnSpc>
                <a:spcPts val="2400"/>
              </a:lnSpc>
              <a:spcAft>
                <a:spcPts val="600"/>
              </a:spcAft>
            </a:pPr>
            <a:r>
              <a:rPr lang="en-US" sz="1800"/>
              <a:t>there may be a single occurrence of data (scalar) or a repeating occurrence of data (array)</a:t>
            </a:r>
          </a:p>
          <a:p>
            <a:pPr lvl="1">
              <a:lnSpc>
                <a:spcPts val="2400"/>
              </a:lnSpc>
              <a:spcAft>
                <a:spcPts val="600"/>
              </a:spcAft>
            </a:pPr>
            <a:r>
              <a:rPr lang="en-US" sz="1800"/>
              <a:t>data may need to be interpreted in different ways – as an integer, as a boolean, as a date/time, etc.. It is beneficial to annotate data by its type</a:t>
            </a:r>
          </a:p>
        </p:txBody>
      </p:sp>
    </p:spTree>
    <p:extLst>
      <p:ext uri="{BB962C8B-B14F-4D97-AF65-F5344CB8AC3E}">
        <p14:creationId xmlns:p14="http://schemas.microsoft.com/office/powerpoint/2010/main" val="3934487739"/>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B6685-C89B-45DE-9ADC-41BAD81C471A}"/>
              </a:ext>
            </a:extLst>
          </p:cNvPr>
          <p:cNvSpPr>
            <a:spLocks noGrp="1"/>
          </p:cNvSpPr>
          <p:nvPr>
            <p:ph type="title"/>
          </p:nvPr>
        </p:nvSpPr>
        <p:spPr/>
        <p:txBody>
          <a:bodyPr/>
          <a:lstStyle/>
          <a:p>
            <a:r>
              <a:rPr lang="en-US"/>
              <a:t>Well, that’s what I want</a:t>
            </a:r>
          </a:p>
        </p:txBody>
      </p:sp>
      <p:sp>
        <p:nvSpPr>
          <p:cNvPr id="4" name="Content Placeholder 3">
            <a:extLst>
              <a:ext uri="{FF2B5EF4-FFF2-40B4-BE49-F238E27FC236}">
                <a16:creationId xmlns:a16="http://schemas.microsoft.com/office/drawing/2014/main" id="{0AC8CF40-445A-4B06-A8B4-BD8ADA5E35B4}"/>
              </a:ext>
            </a:extLst>
          </p:cNvPr>
          <p:cNvSpPr>
            <a:spLocks noGrp="1"/>
          </p:cNvSpPr>
          <p:nvPr>
            <p:ph idx="1"/>
          </p:nvPr>
        </p:nvSpPr>
        <p:spPr>
          <a:xfrm>
            <a:off x="616449" y="1371602"/>
            <a:ext cx="11236720" cy="1938992"/>
          </a:xfrm>
        </p:spPr>
        <p:txBody>
          <a:bodyPr/>
          <a:lstStyle/>
          <a:p>
            <a:pPr>
              <a:lnSpc>
                <a:spcPts val="3000"/>
              </a:lnSpc>
              <a:spcAft>
                <a:spcPts val="1200"/>
              </a:spcAft>
            </a:pPr>
            <a:r>
              <a:rPr lang="en-US"/>
              <a:t>Actually, the DFDL schema shown on the previous slides doesn’t work.</a:t>
            </a:r>
          </a:p>
          <a:p>
            <a:pPr>
              <a:lnSpc>
                <a:spcPts val="3000"/>
              </a:lnSpc>
              <a:spcAft>
                <a:spcPts val="1200"/>
              </a:spcAft>
            </a:pPr>
            <a:r>
              <a:rPr lang="en-US"/>
              <a:t>Why? Answer: An element containing </a:t>
            </a:r>
            <a:r>
              <a:rPr lang="en-US" b="0">
                <a:latin typeface="Courier New" panose="02070309020205020404" pitchFamily="49" charset="0"/>
                <a:cs typeface="Courier New" panose="02070309020205020404" pitchFamily="49" charset="0"/>
              </a:rPr>
              <a:t>dfdl:inputValueCalc</a:t>
            </a:r>
            <a:r>
              <a:rPr lang="en-US"/>
              <a:t> cannot have another DFDL property on the element. Here’s what the DFDL specification says:</a:t>
            </a:r>
          </a:p>
        </p:txBody>
      </p:sp>
      <p:sp>
        <p:nvSpPr>
          <p:cNvPr id="6" name="Rectangle 5">
            <a:extLst>
              <a:ext uri="{FF2B5EF4-FFF2-40B4-BE49-F238E27FC236}">
                <a16:creationId xmlns:a16="http://schemas.microsoft.com/office/drawing/2014/main" id="{298F9E8F-D506-47EA-BCB1-B85BB31D53CF}"/>
              </a:ext>
            </a:extLst>
          </p:cNvPr>
          <p:cNvSpPr/>
          <p:nvPr/>
        </p:nvSpPr>
        <p:spPr>
          <a:xfrm>
            <a:off x="2366075" y="3190945"/>
            <a:ext cx="6096000" cy="1938992"/>
          </a:xfrm>
          <a:prstGeom prst="rect">
            <a:avLst/>
          </a:prstGeom>
          <a:solidFill>
            <a:schemeClr val="bg1">
              <a:lumMod val="75000"/>
            </a:schemeClr>
          </a:solidFill>
        </p:spPr>
        <p:txBody>
          <a:bodyPr>
            <a:spAutoFit/>
          </a:bodyPr>
          <a:lstStyle/>
          <a:p>
            <a:r>
              <a:rPr lang="en-US" sz="2400">
                <a:solidFill>
                  <a:srgbClr val="000000"/>
                </a:solidFill>
                <a:latin typeface="Calibri" panose="020F0502020204030204" pitchFamily="34" charset="0"/>
                <a:ea typeface="Times New Roman" panose="02020603050405020304" pitchFamily="18" charset="0"/>
              </a:rPr>
              <a:t>"If this property (dfdl:inputValueCalc) appears on an element declaration or element reference schema component, the appearance of any other DFDL properties on that component is a schema definition error."</a:t>
            </a:r>
            <a:endParaRPr lang="en-US" sz="2400">
              <a:effectLst/>
              <a:latin typeface="Calibri" panose="020F0502020204030204" pitchFamily="34" charset="0"/>
              <a:ea typeface="Calibri" panose="020F0502020204030204" pitchFamily="34" charset="0"/>
            </a:endParaRPr>
          </a:p>
        </p:txBody>
      </p:sp>
      <p:sp>
        <p:nvSpPr>
          <p:cNvPr id="7" name="Content Placeholder 3">
            <a:extLst>
              <a:ext uri="{FF2B5EF4-FFF2-40B4-BE49-F238E27FC236}">
                <a16:creationId xmlns:a16="http://schemas.microsoft.com/office/drawing/2014/main" id="{F4A1BBEB-9237-426E-9422-373004FFE070}"/>
              </a:ext>
            </a:extLst>
          </p:cNvPr>
          <p:cNvSpPr txBox="1">
            <a:spLocks/>
          </p:cNvSpPr>
          <p:nvPr/>
        </p:nvSpPr>
        <p:spPr>
          <a:xfrm>
            <a:off x="477640" y="5351251"/>
            <a:ext cx="11236720" cy="925563"/>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1200"/>
              </a:spcAft>
            </a:pPr>
            <a:r>
              <a:rPr lang="en-US"/>
              <a:t>Workaround: Wrap each element declaration in xs:sequence and move </a:t>
            </a:r>
            <a:r>
              <a:rPr lang="en-US" b="0">
                <a:latin typeface="Courier New" panose="02070309020205020404" pitchFamily="49" charset="0"/>
                <a:cs typeface="Courier New" panose="02070309020205020404" pitchFamily="49" charset="0"/>
              </a:rPr>
              <a:t>dfdl:choiceBranch</a:t>
            </a:r>
            <a:r>
              <a:rPr lang="en-US"/>
              <a:t> to it. See next slide </a:t>
            </a:r>
            <a:r>
              <a:rPr lang="en-US">
                <a:sym typeface="Wingdings" panose="05000000000000000000" pitchFamily="2" charset="2"/>
              </a:rPr>
              <a:t></a:t>
            </a:r>
            <a:endParaRPr lang="en-US"/>
          </a:p>
        </p:txBody>
      </p:sp>
    </p:spTree>
    <p:extLst>
      <p:ext uri="{BB962C8B-B14F-4D97-AF65-F5344CB8AC3E}">
        <p14:creationId xmlns:p14="http://schemas.microsoft.com/office/powerpoint/2010/main" val="2096218027"/>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874E5D-511A-4A14-BF33-75800A1C9F59}"/>
              </a:ext>
            </a:extLst>
          </p:cNvPr>
          <p:cNvSpPr/>
          <p:nvPr/>
        </p:nvSpPr>
        <p:spPr>
          <a:xfrm>
            <a:off x="849824" y="429820"/>
            <a:ext cx="10246963" cy="5755422"/>
          </a:xfrm>
          <a:prstGeom prst="rect">
            <a:avLst/>
          </a:prstGeom>
          <a:ln>
            <a:solidFill>
              <a:schemeClr val="bg1">
                <a:lumMod val="75000"/>
              </a:schemeClr>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"input"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"Magic-Number"</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00"/>
                </a:highlight>
              </a:rPr>
              <a:t>&lt;xs:choice</a:t>
            </a:r>
            <a:r>
              <a:rPr lang="en-US" sz="1600">
                <a:solidFill>
                  <a:srgbClr val="F5844C"/>
                </a:solidFill>
                <a:highlight>
                  <a:srgbClr val="FFFF00"/>
                </a:highlight>
              </a:rPr>
              <a:t> dfdl:choiceDispatchKey</a:t>
            </a:r>
            <a:r>
              <a:rPr lang="en-US" sz="1600">
                <a:solidFill>
                  <a:srgbClr val="FF8040"/>
                </a:solidFill>
                <a:highlight>
                  <a:srgbClr val="FFFF00"/>
                </a:highlight>
              </a:rPr>
              <a:t>=</a:t>
            </a:r>
            <a:r>
              <a:rPr lang="en-US" sz="1600">
                <a:solidFill>
                  <a:srgbClr val="993300"/>
                </a:solidFill>
                <a:highlight>
                  <a:srgbClr val="FFFF00"/>
                </a:highlight>
              </a:rPr>
              <a:t>"{./Magic-Number}"</a:t>
            </a:r>
            <a:r>
              <a:rPr lang="en-US" sz="1600">
                <a:solidFill>
                  <a:srgbClr val="000096"/>
                </a:solidFill>
                <a:highlight>
                  <a:srgbClr val="FFFF00"/>
                </a:highlight>
              </a:rPr>
              <a:t>&gt;</a:t>
            </a:r>
            <a:br>
              <a:rPr lang="en-US" sz="1600">
                <a:solidFill>
                  <a:srgbClr val="000000"/>
                </a:solidFill>
                <a:highlight>
                  <a:srgbClr val="FFFF00"/>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"MZ"</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"Executable"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"{'Windows executable'}"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"PNG"</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"Image"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"{'PNG 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"PK"</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"Archive"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"{'Zip archive'}"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00"/>
                </a:highlight>
              </a:rPr>
              <a:t>&lt;/xs:choice&gt;</a:t>
            </a:r>
            <a:br>
              <a:rPr lang="en-US" sz="1600">
                <a:solidFill>
                  <a:srgbClr val="000000"/>
                </a:solidFill>
                <a:highlight>
                  <a:srgbClr val="FFFF00"/>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"Unrecognized"</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dfdl:inputValueCalc</a:t>
            </a:r>
            <a:r>
              <a:rPr lang="en-US" sz="1600">
                <a:solidFill>
                  <a:srgbClr val="FF8040"/>
                </a:solidFill>
                <a:highlight>
                  <a:srgbClr val="FFFFFF"/>
                </a:highlight>
              </a:rPr>
              <a:t>=</a:t>
            </a:r>
            <a:r>
              <a:rPr lang="en-US" sz="1600">
                <a:solidFill>
                  <a:srgbClr val="993300"/>
                </a:solidFill>
                <a:highlight>
                  <a:srgbClr val="FFFFFF"/>
                </a:highlight>
              </a:rPr>
              <a:t>"{'Unrecognized magic number'}"</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&lt;/xs:choice&gt;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3D91D265-63CB-48AD-96CC-8104358025F6}"/>
              </a:ext>
            </a:extLst>
          </p:cNvPr>
          <p:cNvSpPr/>
          <p:nvPr/>
        </p:nvSpPr>
        <p:spPr>
          <a:xfrm>
            <a:off x="1828800" y="1968285"/>
            <a:ext cx="8446576" cy="681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953DBB-A6C4-46C0-996B-99923BF2746E}"/>
              </a:ext>
            </a:extLst>
          </p:cNvPr>
          <p:cNvSpPr/>
          <p:nvPr/>
        </p:nvSpPr>
        <p:spPr>
          <a:xfrm>
            <a:off x="1828800" y="2650210"/>
            <a:ext cx="7237708" cy="778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9CB34B-B934-4AAC-A6F2-E15F4CEB0E07}"/>
              </a:ext>
            </a:extLst>
          </p:cNvPr>
          <p:cNvSpPr/>
          <p:nvPr/>
        </p:nvSpPr>
        <p:spPr>
          <a:xfrm>
            <a:off x="1828800" y="3429000"/>
            <a:ext cx="7237708" cy="681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0B2A60-83B2-4FC5-ACF5-2FBF4BE3FFF5}"/>
              </a:ext>
            </a:extLst>
          </p:cNvPr>
          <p:cNvSpPr/>
          <p:nvPr/>
        </p:nvSpPr>
        <p:spPr>
          <a:xfrm>
            <a:off x="1627322" y="4416644"/>
            <a:ext cx="9283485" cy="681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8B30D09-8E83-4A51-B087-34CBE031EF6E}"/>
              </a:ext>
            </a:extLst>
          </p:cNvPr>
          <p:cNvSpPr txBox="1"/>
          <p:nvPr/>
        </p:nvSpPr>
        <p:spPr>
          <a:xfrm>
            <a:off x="3944318" y="6243619"/>
            <a:ext cx="4967207" cy="369332"/>
          </a:xfrm>
          <a:prstGeom prst="rect">
            <a:avLst/>
          </a:prstGeom>
          <a:noFill/>
        </p:spPr>
        <p:txBody>
          <a:bodyPr wrap="square" rtlCol="0">
            <a:spAutoFit/>
          </a:bodyPr>
          <a:lstStyle/>
          <a:p>
            <a:r>
              <a:rPr lang="en-US"/>
              <a:t>See examples/erroneous-data/test-2.dfdl.xsd</a:t>
            </a:r>
          </a:p>
        </p:txBody>
      </p:sp>
    </p:spTree>
    <p:extLst>
      <p:ext uri="{BB962C8B-B14F-4D97-AF65-F5344CB8AC3E}">
        <p14:creationId xmlns:p14="http://schemas.microsoft.com/office/powerpoint/2010/main" val="990358291"/>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DB377-4441-4870-93AE-263CA9D3E3B0}"/>
              </a:ext>
            </a:extLst>
          </p:cNvPr>
          <p:cNvSpPr>
            <a:spLocks noGrp="1"/>
          </p:cNvSpPr>
          <p:nvPr>
            <p:ph type="title"/>
          </p:nvPr>
        </p:nvSpPr>
        <p:spPr/>
        <p:txBody>
          <a:bodyPr/>
          <a:lstStyle/>
          <a:p>
            <a:r>
              <a:rPr lang="en-US"/>
              <a:t>Dynamically set DFDL schema to error or capture</a:t>
            </a:r>
          </a:p>
        </p:txBody>
      </p:sp>
      <p:sp>
        <p:nvSpPr>
          <p:cNvPr id="4" name="Content Placeholder 3">
            <a:extLst>
              <a:ext uri="{FF2B5EF4-FFF2-40B4-BE49-F238E27FC236}">
                <a16:creationId xmlns:a16="http://schemas.microsoft.com/office/drawing/2014/main" id="{CC02643A-D33D-483B-881F-7854245BD27C}"/>
              </a:ext>
            </a:extLst>
          </p:cNvPr>
          <p:cNvSpPr>
            <a:spLocks noGrp="1"/>
          </p:cNvSpPr>
          <p:nvPr>
            <p:ph idx="1"/>
          </p:nvPr>
        </p:nvSpPr>
        <p:spPr>
          <a:xfrm>
            <a:off x="616449" y="1371602"/>
            <a:ext cx="11236720" cy="1490280"/>
          </a:xfrm>
        </p:spPr>
        <p:txBody>
          <a:bodyPr/>
          <a:lstStyle/>
          <a:p>
            <a:pPr>
              <a:lnSpc>
                <a:spcPts val="3000"/>
              </a:lnSpc>
              <a:spcAft>
                <a:spcPts val="1200"/>
              </a:spcAft>
            </a:pPr>
            <a:r>
              <a:rPr lang="en-US"/>
              <a:t>Use </a:t>
            </a:r>
            <a:r>
              <a:rPr lang="en-US" dirty="0"/>
              <a:t>a DFDL variable to control </a:t>
            </a:r>
            <a:r>
              <a:rPr lang="en-US"/>
              <a:t>whether the DFDL schema should raise </a:t>
            </a:r>
            <a:r>
              <a:rPr lang="en-US" dirty="0"/>
              <a:t>an error on unrecognized data, </a:t>
            </a:r>
            <a:r>
              <a:rPr lang="en-US"/>
              <a:t>or should capture the erroneous data </a:t>
            </a:r>
            <a:r>
              <a:rPr lang="en-US" dirty="0"/>
              <a:t>in the style </a:t>
            </a:r>
            <a:r>
              <a:rPr lang="en-US"/>
              <a:t>shown on the previous slide. In this </a:t>
            </a:r>
            <a:r>
              <a:rPr lang="en-US" dirty="0"/>
              <a:t>way one schema can be used both ways.</a:t>
            </a:r>
            <a:endParaRPr lang="en-US"/>
          </a:p>
        </p:txBody>
      </p:sp>
      <p:sp>
        <p:nvSpPr>
          <p:cNvPr id="5" name="TextBox 4">
            <a:extLst>
              <a:ext uri="{FF2B5EF4-FFF2-40B4-BE49-F238E27FC236}">
                <a16:creationId xmlns:a16="http://schemas.microsoft.com/office/drawing/2014/main" id="{B829D422-8E71-4D18-B276-186059ED6F34}"/>
              </a:ext>
            </a:extLst>
          </p:cNvPr>
          <p:cNvSpPr txBox="1"/>
          <p:nvPr/>
        </p:nvSpPr>
        <p:spPr>
          <a:xfrm>
            <a:off x="3440623" y="3440114"/>
            <a:ext cx="530979" cy="369332"/>
          </a:xfrm>
          <a:prstGeom prst="rect">
            <a:avLst/>
          </a:prstGeom>
          <a:noFill/>
          <a:ln>
            <a:solidFill>
              <a:schemeClr val="tx1"/>
            </a:solidFill>
          </a:ln>
        </p:spPr>
        <p:txBody>
          <a:bodyPr wrap="none" rtlCol="0">
            <a:spAutoFit/>
          </a:bodyPr>
          <a:lstStyle/>
          <a:p>
            <a:r>
              <a:rPr lang="en-US"/>
              <a:t>Foo</a:t>
            </a:r>
          </a:p>
        </p:txBody>
      </p:sp>
      <p:sp>
        <p:nvSpPr>
          <p:cNvPr id="6" name="TextBox 5">
            <a:extLst>
              <a:ext uri="{FF2B5EF4-FFF2-40B4-BE49-F238E27FC236}">
                <a16:creationId xmlns:a16="http://schemas.microsoft.com/office/drawing/2014/main" id="{DDB63F64-0798-44B5-B37B-1DF1BA329A91}"/>
              </a:ext>
            </a:extLst>
          </p:cNvPr>
          <p:cNvSpPr txBox="1"/>
          <p:nvPr/>
        </p:nvSpPr>
        <p:spPr>
          <a:xfrm>
            <a:off x="3345244" y="3117471"/>
            <a:ext cx="679994" cy="369332"/>
          </a:xfrm>
          <a:prstGeom prst="rect">
            <a:avLst/>
          </a:prstGeom>
          <a:noFill/>
        </p:spPr>
        <p:txBody>
          <a:bodyPr wrap="none" rtlCol="0">
            <a:spAutoFit/>
          </a:bodyPr>
          <a:lstStyle/>
          <a:p>
            <a:r>
              <a:rPr lang="en-US"/>
              <a:t>input</a:t>
            </a:r>
          </a:p>
        </p:txBody>
      </p:sp>
      <p:cxnSp>
        <p:nvCxnSpPr>
          <p:cNvPr id="7" name="Straight Arrow Connector 6">
            <a:extLst>
              <a:ext uri="{FF2B5EF4-FFF2-40B4-BE49-F238E27FC236}">
                <a16:creationId xmlns:a16="http://schemas.microsoft.com/office/drawing/2014/main" id="{79457AB4-BD8F-404D-8064-9561C0FFF20E}"/>
              </a:ext>
            </a:extLst>
          </p:cNvPr>
          <p:cNvCxnSpPr>
            <a:stCxn id="5" idx="2"/>
          </p:cNvCxnSpPr>
          <p:nvPr/>
        </p:nvCxnSpPr>
        <p:spPr>
          <a:xfrm flipH="1">
            <a:off x="3685241" y="3809446"/>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B5D6180-39AD-4DE2-B95B-FA3AD95A2801}"/>
              </a:ext>
            </a:extLst>
          </p:cNvPr>
          <p:cNvSpPr txBox="1"/>
          <p:nvPr/>
        </p:nvSpPr>
        <p:spPr>
          <a:xfrm>
            <a:off x="329831" y="3883552"/>
            <a:ext cx="3389389" cy="307777"/>
          </a:xfrm>
          <a:prstGeom prst="rect">
            <a:avLst/>
          </a:prstGeom>
          <a:noFill/>
        </p:spPr>
        <p:txBody>
          <a:bodyPr wrap="none" rtlCol="0">
            <a:spAutoFit/>
          </a:bodyPr>
          <a:lstStyle/>
          <a:p>
            <a:r>
              <a:rPr lang="en-US" sz="1400" i="1"/>
              <a:t>-D captureUnrecognizedMagicNumber=</a:t>
            </a:r>
            <a:r>
              <a:rPr lang="en-US" sz="1400" i="1">
                <a:highlight>
                  <a:srgbClr val="FFFF00"/>
                </a:highlight>
              </a:rPr>
              <a:t>true</a:t>
            </a:r>
          </a:p>
        </p:txBody>
      </p:sp>
      <p:sp>
        <p:nvSpPr>
          <p:cNvPr id="9" name="Rectangle 8">
            <a:extLst>
              <a:ext uri="{FF2B5EF4-FFF2-40B4-BE49-F238E27FC236}">
                <a16:creationId xmlns:a16="http://schemas.microsoft.com/office/drawing/2014/main" id="{4B1FEEDA-622A-4544-9BAE-EB76580A2E62}"/>
              </a:ext>
            </a:extLst>
          </p:cNvPr>
          <p:cNvSpPr/>
          <p:nvPr/>
        </p:nvSpPr>
        <p:spPr>
          <a:xfrm>
            <a:off x="3152337" y="4304863"/>
            <a:ext cx="1133766" cy="496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p:txBody>
      </p:sp>
      <p:sp>
        <p:nvSpPr>
          <p:cNvPr id="10" name="Rectangle 9">
            <a:extLst>
              <a:ext uri="{FF2B5EF4-FFF2-40B4-BE49-F238E27FC236}">
                <a16:creationId xmlns:a16="http://schemas.microsoft.com/office/drawing/2014/main" id="{03C11C98-9B99-4014-9983-7338DCE4FB89}"/>
              </a:ext>
            </a:extLst>
          </p:cNvPr>
          <p:cNvSpPr/>
          <p:nvPr/>
        </p:nvSpPr>
        <p:spPr>
          <a:xfrm>
            <a:off x="1873533" y="5313284"/>
            <a:ext cx="4825140" cy="954107"/>
          </a:xfrm>
          <a:prstGeom prst="rect">
            <a:avLst/>
          </a:prstGeom>
          <a:ln>
            <a:solidFill>
              <a:schemeClr val="tx1"/>
            </a:solidFill>
          </a:ln>
        </p:spPr>
        <p:txBody>
          <a:bodyPr wrap="square">
            <a:spAutoFit/>
          </a:bodyPr>
          <a:lstStyle/>
          <a:p>
            <a:r>
              <a:rPr lang="en-US" sz="1400">
                <a:solidFill>
                  <a:srgbClr val="000096"/>
                </a:solidFill>
                <a:highlight>
                  <a:srgbClr val="FFFFFF"/>
                </a:highlight>
              </a:rPr>
              <a:t>&lt;input&gt;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&lt;Magic-Number&gt;</a:t>
            </a:r>
            <a:r>
              <a:rPr lang="en-US" sz="1400">
                <a:solidFill>
                  <a:srgbClr val="000000"/>
                </a:solidFill>
                <a:highlight>
                  <a:srgbClr val="FFFFFF"/>
                </a:highlight>
              </a:rPr>
              <a:t>Foo</a:t>
            </a:r>
            <a:r>
              <a:rPr lang="en-US" sz="1400">
                <a:solidFill>
                  <a:srgbClr val="000096"/>
                </a:solidFill>
                <a:highlight>
                  <a:srgbClr val="FFFFFF"/>
                </a:highlight>
              </a:rPr>
              <a:t>&lt;/Magic-Number&gt;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&lt;Unrecognized&gt;</a:t>
            </a:r>
            <a:r>
              <a:rPr lang="en-US" sz="1400">
                <a:solidFill>
                  <a:srgbClr val="000000"/>
                </a:solidFill>
                <a:highlight>
                  <a:srgbClr val="FFFFFF"/>
                </a:highlight>
              </a:rPr>
              <a:t>Unrecognized magic number</a:t>
            </a:r>
            <a:r>
              <a:rPr lang="en-US" sz="1400">
                <a:solidFill>
                  <a:srgbClr val="000096"/>
                </a:solidFill>
                <a:highlight>
                  <a:srgbClr val="FFFFFF"/>
                </a:highlight>
              </a:rPr>
              <a:t>&lt;/Unrecognized&gt;</a:t>
            </a:r>
            <a:br>
              <a:rPr lang="en-US" sz="1400">
                <a:solidFill>
                  <a:srgbClr val="000000"/>
                </a:solidFill>
                <a:highlight>
                  <a:srgbClr val="FFFFFF"/>
                </a:highlight>
              </a:rPr>
            </a:br>
            <a:r>
              <a:rPr lang="en-US" sz="1400">
                <a:solidFill>
                  <a:srgbClr val="000096"/>
                </a:solidFill>
                <a:highlight>
                  <a:srgbClr val="FFFFFF"/>
                </a:highlight>
              </a:rPr>
              <a:t>&lt;/input&gt;</a:t>
            </a:r>
          </a:p>
        </p:txBody>
      </p:sp>
      <p:cxnSp>
        <p:nvCxnSpPr>
          <p:cNvPr id="11" name="Straight Arrow Connector 10">
            <a:extLst>
              <a:ext uri="{FF2B5EF4-FFF2-40B4-BE49-F238E27FC236}">
                <a16:creationId xmlns:a16="http://schemas.microsoft.com/office/drawing/2014/main" id="{47C4182B-3BE1-40E2-8AA2-40ED17CE82F7}"/>
              </a:ext>
            </a:extLst>
          </p:cNvPr>
          <p:cNvCxnSpPr/>
          <p:nvPr/>
        </p:nvCxnSpPr>
        <p:spPr>
          <a:xfrm flipH="1">
            <a:off x="3697783" y="4831519"/>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9FC583-4FC6-415B-84C0-721F31FFDFB2}"/>
              </a:ext>
            </a:extLst>
          </p:cNvPr>
          <p:cNvSpPr txBox="1"/>
          <p:nvPr/>
        </p:nvSpPr>
        <p:spPr>
          <a:xfrm>
            <a:off x="8894102" y="3440114"/>
            <a:ext cx="530979" cy="369332"/>
          </a:xfrm>
          <a:prstGeom prst="rect">
            <a:avLst/>
          </a:prstGeom>
          <a:noFill/>
          <a:ln>
            <a:solidFill>
              <a:schemeClr val="tx1"/>
            </a:solidFill>
          </a:ln>
        </p:spPr>
        <p:txBody>
          <a:bodyPr wrap="none" rtlCol="0">
            <a:spAutoFit/>
          </a:bodyPr>
          <a:lstStyle/>
          <a:p>
            <a:r>
              <a:rPr lang="en-US"/>
              <a:t>Foo</a:t>
            </a:r>
          </a:p>
        </p:txBody>
      </p:sp>
      <p:sp>
        <p:nvSpPr>
          <p:cNvPr id="13" name="TextBox 12">
            <a:extLst>
              <a:ext uri="{FF2B5EF4-FFF2-40B4-BE49-F238E27FC236}">
                <a16:creationId xmlns:a16="http://schemas.microsoft.com/office/drawing/2014/main" id="{498E16F2-D6A2-4428-BDF1-1965E188633B}"/>
              </a:ext>
            </a:extLst>
          </p:cNvPr>
          <p:cNvSpPr txBox="1"/>
          <p:nvPr/>
        </p:nvSpPr>
        <p:spPr>
          <a:xfrm>
            <a:off x="8798723" y="3117471"/>
            <a:ext cx="679994" cy="369332"/>
          </a:xfrm>
          <a:prstGeom prst="rect">
            <a:avLst/>
          </a:prstGeom>
          <a:noFill/>
        </p:spPr>
        <p:txBody>
          <a:bodyPr wrap="none" rtlCol="0">
            <a:spAutoFit/>
          </a:bodyPr>
          <a:lstStyle/>
          <a:p>
            <a:r>
              <a:rPr lang="en-US"/>
              <a:t>input</a:t>
            </a:r>
          </a:p>
        </p:txBody>
      </p:sp>
      <p:cxnSp>
        <p:nvCxnSpPr>
          <p:cNvPr id="14" name="Straight Arrow Connector 13">
            <a:extLst>
              <a:ext uri="{FF2B5EF4-FFF2-40B4-BE49-F238E27FC236}">
                <a16:creationId xmlns:a16="http://schemas.microsoft.com/office/drawing/2014/main" id="{B0FAC62A-9137-4304-9D48-E8E9EDA2B197}"/>
              </a:ext>
            </a:extLst>
          </p:cNvPr>
          <p:cNvCxnSpPr>
            <a:stCxn id="12" idx="2"/>
          </p:cNvCxnSpPr>
          <p:nvPr/>
        </p:nvCxnSpPr>
        <p:spPr>
          <a:xfrm flipH="1">
            <a:off x="9138720" y="3809446"/>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8912029-7561-40F6-A69D-0A5D1D4D21BF}"/>
              </a:ext>
            </a:extLst>
          </p:cNvPr>
          <p:cNvSpPr txBox="1"/>
          <p:nvPr/>
        </p:nvSpPr>
        <p:spPr>
          <a:xfrm>
            <a:off x="5783310" y="3883552"/>
            <a:ext cx="3421001" cy="307777"/>
          </a:xfrm>
          <a:prstGeom prst="rect">
            <a:avLst/>
          </a:prstGeom>
          <a:noFill/>
        </p:spPr>
        <p:txBody>
          <a:bodyPr wrap="none" rtlCol="0">
            <a:spAutoFit/>
          </a:bodyPr>
          <a:lstStyle/>
          <a:p>
            <a:r>
              <a:rPr lang="en-US" sz="1400" i="1"/>
              <a:t>-D captureUnrecognizedMagicNumber=</a:t>
            </a:r>
            <a:r>
              <a:rPr lang="en-US" sz="1400" i="1">
                <a:highlight>
                  <a:srgbClr val="FFFF00"/>
                </a:highlight>
              </a:rPr>
              <a:t>false</a:t>
            </a:r>
          </a:p>
        </p:txBody>
      </p:sp>
      <p:sp>
        <p:nvSpPr>
          <p:cNvPr id="16" name="Rectangle 15">
            <a:extLst>
              <a:ext uri="{FF2B5EF4-FFF2-40B4-BE49-F238E27FC236}">
                <a16:creationId xmlns:a16="http://schemas.microsoft.com/office/drawing/2014/main" id="{6A743C87-F1A6-44B7-9683-03ED6754CEB5}"/>
              </a:ext>
            </a:extLst>
          </p:cNvPr>
          <p:cNvSpPr/>
          <p:nvPr/>
        </p:nvSpPr>
        <p:spPr>
          <a:xfrm>
            <a:off x="8605816" y="4304863"/>
            <a:ext cx="1133766" cy="496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p:txBody>
      </p:sp>
      <p:cxnSp>
        <p:nvCxnSpPr>
          <p:cNvPr id="18" name="Straight Arrow Connector 17">
            <a:extLst>
              <a:ext uri="{FF2B5EF4-FFF2-40B4-BE49-F238E27FC236}">
                <a16:creationId xmlns:a16="http://schemas.microsoft.com/office/drawing/2014/main" id="{8EA8AEF9-3838-48EE-AD9D-11E5A9E7C09B}"/>
              </a:ext>
            </a:extLst>
          </p:cNvPr>
          <p:cNvCxnSpPr/>
          <p:nvPr/>
        </p:nvCxnSpPr>
        <p:spPr>
          <a:xfrm flipH="1">
            <a:off x="9151262" y="4831519"/>
            <a:ext cx="0" cy="481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FB60051-599F-46DA-8AE3-94EE3ABC9A73}"/>
              </a:ext>
            </a:extLst>
          </p:cNvPr>
          <p:cNvSpPr/>
          <p:nvPr/>
        </p:nvSpPr>
        <p:spPr>
          <a:xfrm>
            <a:off x="7144857" y="5364860"/>
            <a:ext cx="4782399" cy="369332"/>
          </a:xfrm>
          <a:prstGeom prst="rect">
            <a:avLst/>
          </a:prstGeom>
        </p:spPr>
        <p:txBody>
          <a:bodyPr wrap="none">
            <a:spAutoFit/>
          </a:bodyPr>
          <a:lstStyle/>
          <a:p>
            <a:r>
              <a:rPr lang="en-US" b="1">
                <a:solidFill>
                  <a:srgbClr val="FF0000"/>
                </a:solidFill>
              </a:rPr>
              <a:t>[error] Parse Error: All choice alternatives failed.</a:t>
            </a:r>
          </a:p>
        </p:txBody>
      </p:sp>
    </p:spTree>
    <p:extLst>
      <p:ext uri="{BB962C8B-B14F-4D97-AF65-F5344CB8AC3E}">
        <p14:creationId xmlns:p14="http://schemas.microsoft.com/office/powerpoint/2010/main" val="692557995"/>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A54F3-FE2B-4F95-B059-0B26DCF8A83C}"/>
              </a:ext>
            </a:extLst>
          </p:cNvPr>
          <p:cNvSpPr/>
          <p:nvPr/>
        </p:nvSpPr>
        <p:spPr>
          <a:xfrm>
            <a:off x="1394848" y="92988"/>
            <a:ext cx="9035511" cy="6694140"/>
          </a:xfrm>
          <a:prstGeom prst="rect">
            <a:avLst/>
          </a:prstGeom>
          <a:ln>
            <a:solidFill>
              <a:schemeClr val="tx1"/>
            </a:solidFill>
          </a:ln>
        </p:spPr>
        <p:txBody>
          <a:bodyPr wrap="square">
            <a:spAutoFit/>
          </a:bodyPr>
          <a:lstStyle/>
          <a:p>
            <a:r>
              <a:rPr lang="en-US" sz="1100">
                <a:solidFill>
                  <a:srgbClr val="003296"/>
                </a:solidFill>
                <a:highlight>
                  <a:srgbClr val="FFFFFF"/>
                </a:highlight>
              </a:rPr>
              <a:t>&lt;xs:annotation&gt;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&lt;xs:appinfo</a:t>
            </a:r>
            <a:r>
              <a:rPr lang="en-US" sz="1100">
                <a:solidFill>
                  <a:srgbClr val="F5844C"/>
                </a:solidFill>
                <a:highlight>
                  <a:srgbClr val="FFFFFF"/>
                </a:highlight>
              </a:rPr>
              <a:t> source</a:t>
            </a:r>
            <a:r>
              <a:rPr lang="en-US" sz="1100">
                <a:solidFill>
                  <a:srgbClr val="FF8040"/>
                </a:solidFill>
                <a:highlight>
                  <a:srgbClr val="FFFFFF"/>
                </a:highlight>
              </a:rPr>
              <a:t>=</a:t>
            </a:r>
            <a:r>
              <a:rPr lang="en-US" sz="1100">
                <a:solidFill>
                  <a:srgbClr val="993300"/>
                </a:solidFill>
                <a:highlight>
                  <a:srgbClr val="FFFFFF"/>
                </a:highlight>
              </a:rPr>
              <a:t>"http://www.ogf.org/dfdl/"</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&lt;dfdl:format</a:t>
            </a:r>
            <a:r>
              <a:rPr lang="en-US" sz="1100">
                <a:solidFill>
                  <a:srgbClr val="F5844C"/>
                </a:solidFill>
                <a:highlight>
                  <a:srgbClr val="FFFFFF"/>
                </a:highlight>
              </a:rPr>
              <a:t> ref</a:t>
            </a:r>
            <a:r>
              <a:rPr lang="en-US" sz="1100">
                <a:solidFill>
                  <a:srgbClr val="FF8040"/>
                </a:solidFill>
                <a:highlight>
                  <a:srgbClr val="FFFFFF"/>
                </a:highlight>
              </a:rPr>
              <a:t>=</a:t>
            </a:r>
            <a:r>
              <a:rPr lang="en-US" sz="1100">
                <a:solidFill>
                  <a:srgbClr val="993300"/>
                </a:solidFill>
                <a:highlight>
                  <a:srgbClr val="FFFFFF"/>
                </a:highlight>
              </a:rPr>
              <a:t>"default-dfdl-properties"</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00"/>
                </a:highlight>
              </a:rPr>
              <a:t>&lt;dfdl:defineVariable</a:t>
            </a:r>
            <a:r>
              <a:rPr lang="en-US" sz="1100">
                <a:solidFill>
                  <a:srgbClr val="F5844C"/>
                </a:solidFill>
                <a:highlight>
                  <a:srgbClr val="FFFF00"/>
                </a:highlight>
              </a:rPr>
              <a:t> name</a:t>
            </a:r>
            <a:r>
              <a:rPr lang="en-US" sz="1100">
                <a:solidFill>
                  <a:srgbClr val="FF8040"/>
                </a:solidFill>
                <a:highlight>
                  <a:srgbClr val="FFFF00"/>
                </a:highlight>
              </a:rPr>
              <a:t>=</a:t>
            </a:r>
            <a:r>
              <a:rPr lang="en-US" sz="1100">
                <a:solidFill>
                  <a:srgbClr val="993300"/>
                </a:solidFill>
                <a:highlight>
                  <a:srgbClr val="FFFF00"/>
                </a:highlight>
              </a:rPr>
              <a:t>"captureUnrecognizedMagicNumber"</a:t>
            </a:r>
            <a:r>
              <a:rPr lang="en-US" sz="1100">
                <a:solidFill>
                  <a:srgbClr val="F5844C"/>
                </a:solidFill>
                <a:highlight>
                  <a:srgbClr val="FFFF00"/>
                </a:highlight>
              </a:rPr>
              <a:t> </a:t>
            </a:r>
            <a:br>
              <a:rPr lang="en-US" sz="1100">
                <a:solidFill>
                  <a:srgbClr val="000000"/>
                </a:solidFill>
                <a:highlight>
                  <a:srgbClr val="FFFFFF"/>
                </a:highlight>
              </a:rPr>
            </a:br>
            <a:r>
              <a:rPr lang="en-US" sz="1100">
                <a:solidFill>
                  <a:srgbClr val="F5844C"/>
                </a:solidFill>
                <a:highlight>
                  <a:srgbClr val="FFFFFF"/>
                </a:highlight>
              </a:rPr>
              <a:t>            	                </a:t>
            </a:r>
            <a:r>
              <a:rPr lang="en-US" sz="1100">
                <a:solidFill>
                  <a:srgbClr val="F5844C"/>
                </a:solidFill>
                <a:highlight>
                  <a:srgbClr val="FFFF00"/>
                </a:highlight>
              </a:rPr>
              <a:t>type</a:t>
            </a:r>
            <a:r>
              <a:rPr lang="en-US" sz="1100">
                <a:solidFill>
                  <a:srgbClr val="FF8040"/>
                </a:solidFill>
                <a:highlight>
                  <a:srgbClr val="FFFF00"/>
                </a:highlight>
              </a:rPr>
              <a:t>=</a:t>
            </a:r>
            <a:r>
              <a:rPr lang="en-US" sz="1100">
                <a:solidFill>
                  <a:srgbClr val="993300"/>
                </a:solidFill>
                <a:highlight>
                  <a:srgbClr val="FFFF00"/>
                </a:highlight>
              </a:rPr>
              <a:t>"xs:boolean"</a:t>
            </a:r>
            <a:r>
              <a:rPr lang="en-US" sz="1100">
                <a:solidFill>
                  <a:srgbClr val="F5844C"/>
                </a:solidFill>
                <a:highlight>
                  <a:srgbClr val="FFFF00"/>
                </a:highlight>
              </a:rPr>
              <a:t> </a:t>
            </a:r>
            <a:br>
              <a:rPr lang="en-US" sz="1100">
                <a:solidFill>
                  <a:srgbClr val="000000"/>
                </a:solidFill>
                <a:highlight>
                  <a:srgbClr val="FFFFFF"/>
                </a:highlight>
              </a:rPr>
            </a:br>
            <a:r>
              <a:rPr lang="en-US" sz="1100">
                <a:solidFill>
                  <a:srgbClr val="F5844C"/>
                </a:solidFill>
                <a:highlight>
                  <a:srgbClr val="FFFFFF"/>
                </a:highlight>
              </a:rPr>
              <a:t>            	                </a:t>
            </a:r>
            <a:r>
              <a:rPr lang="en-US" sz="1100">
                <a:solidFill>
                  <a:srgbClr val="F5844C"/>
                </a:solidFill>
                <a:highlight>
                  <a:srgbClr val="FFFF00"/>
                </a:highlight>
              </a:rPr>
              <a:t>defaultValue</a:t>
            </a:r>
            <a:r>
              <a:rPr lang="en-US" sz="1100">
                <a:solidFill>
                  <a:srgbClr val="FF8040"/>
                </a:solidFill>
                <a:highlight>
                  <a:srgbClr val="FFFF00"/>
                </a:highlight>
              </a:rPr>
              <a:t>=</a:t>
            </a:r>
            <a:r>
              <a:rPr lang="en-US" sz="1100">
                <a:solidFill>
                  <a:srgbClr val="993300"/>
                </a:solidFill>
                <a:highlight>
                  <a:srgbClr val="FFFF00"/>
                </a:highlight>
              </a:rPr>
              <a:t>"true"</a:t>
            </a:r>
            <a:r>
              <a:rPr lang="en-US" sz="1100">
                <a:solidFill>
                  <a:srgbClr val="F5844C"/>
                </a:solidFill>
                <a:highlight>
                  <a:srgbClr val="FFFF00"/>
                </a:highlight>
              </a:rPr>
              <a:t> </a:t>
            </a:r>
            <a:br>
              <a:rPr lang="en-US" sz="1100">
                <a:solidFill>
                  <a:srgbClr val="000000"/>
                </a:solidFill>
                <a:highlight>
                  <a:srgbClr val="FFFFFF"/>
                </a:highlight>
              </a:rPr>
            </a:br>
            <a:r>
              <a:rPr lang="en-US" sz="1100">
                <a:solidFill>
                  <a:srgbClr val="F5844C"/>
                </a:solidFill>
                <a:highlight>
                  <a:srgbClr val="FFFFFF"/>
                </a:highlight>
              </a:rPr>
              <a:t>            	                </a:t>
            </a:r>
            <a:r>
              <a:rPr lang="en-US" sz="1100">
                <a:solidFill>
                  <a:srgbClr val="F5844C"/>
                </a:solidFill>
                <a:highlight>
                  <a:srgbClr val="FFFF00"/>
                </a:highlight>
              </a:rPr>
              <a:t>external</a:t>
            </a:r>
            <a:r>
              <a:rPr lang="en-US" sz="1100">
                <a:solidFill>
                  <a:srgbClr val="FF8040"/>
                </a:solidFill>
                <a:highlight>
                  <a:srgbClr val="FFFF00"/>
                </a:highlight>
              </a:rPr>
              <a:t>=</a:t>
            </a:r>
            <a:r>
              <a:rPr lang="en-US" sz="1100">
                <a:solidFill>
                  <a:srgbClr val="993300"/>
                </a:solidFill>
                <a:highlight>
                  <a:srgbClr val="FFFF00"/>
                </a:highlight>
              </a:rPr>
              <a:t>"true"</a:t>
            </a:r>
            <a:r>
              <a:rPr lang="en-US" sz="1100">
                <a:solidFill>
                  <a:srgbClr val="000096"/>
                </a:solidFill>
                <a:highlight>
                  <a:srgbClr val="FFFF00"/>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&lt;/xs:appinfo&gt;</a:t>
            </a:r>
            <a:br>
              <a:rPr lang="en-US" sz="1100">
                <a:solidFill>
                  <a:srgbClr val="000000"/>
                </a:solidFill>
                <a:highlight>
                  <a:srgbClr val="FFFFFF"/>
                </a:highlight>
              </a:rPr>
            </a:br>
            <a:r>
              <a:rPr lang="en-US" sz="1100">
                <a:solidFill>
                  <a:srgbClr val="003296"/>
                </a:solidFill>
                <a:highlight>
                  <a:srgbClr val="FFFFFF"/>
                </a:highlight>
              </a:rPr>
              <a:t>&lt;/xs:annotation&gt;</a:t>
            </a:r>
            <a:br>
              <a:rPr lang="en-US" sz="1100">
                <a:solidFill>
                  <a:srgbClr val="000000"/>
                </a:solidFill>
                <a:highlight>
                  <a:srgbClr val="FFFFFF"/>
                </a:highlight>
              </a:rPr>
            </a:br>
            <a:br>
              <a:rPr lang="en-US" sz="1100">
                <a:solidFill>
                  <a:srgbClr val="000000"/>
                </a:solidFill>
                <a:highlight>
                  <a:srgbClr val="FFFFFF"/>
                </a:highlight>
              </a:rPr>
            </a:b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"input"</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"Magic-Number"</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&lt;xs:choice&gt;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&lt;xs:choice</a:t>
            </a:r>
            <a:r>
              <a:rPr lang="en-US" sz="1100">
                <a:solidFill>
                  <a:srgbClr val="F5844C"/>
                </a:solidFill>
                <a:highlight>
                  <a:srgbClr val="FFFFFF"/>
                </a:highlight>
              </a:rPr>
              <a:t> dfdl:choiceDispatchKey</a:t>
            </a:r>
            <a:r>
              <a:rPr lang="en-US" sz="1100">
                <a:solidFill>
                  <a:srgbClr val="FF8040"/>
                </a:solidFill>
                <a:highlight>
                  <a:srgbClr val="FFFFFF"/>
                </a:highlight>
              </a:rPr>
              <a:t>=</a:t>
            </a:r>
            <a:r>
              <a:rPr lang="en-US" sz="1100">
                <a:solidFill>
                  <a:srgbClr val="993300"/>
                </a:solidFill>
                <a:highlight>
                  <a:srgbClr val="FFFFFF"/>
                </a:highlight>
              </a:rPr>
              <a:t>"{./Magic-Number}"</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dfdl:choiceBranchKey</a:t>
            </a:r>
            <a:r>
              <a:rPr lang="en-US" sz="1100">
                <a:solidFill>
                  <a:srgbClr val="FF8040"/>
                </a:solidFill>
                <a:highlight>
                  <a:srgbClr val="FFFFFF"/>
                </a:highlight>
              </a:rPr>
              <a:t>=</a:t>
            </a:r>
            <a:r>
              <a:rPr lang="en-US" sz="1100">
                <a:solidFill>
                  <a:srgbClr val="993300"/>
                </a:solidFill>
                <a:highlight>
                  <a:srgbClr val="FFFFFF"/>
                </a:highlight>
              </a:rPr>
              <a:t>"MZ"</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"Executable"</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dfdl:inputValueCalc</a:t>
            </a:r>
            <a:r>
              <a:rPr lang="en-US" sz="1100">
                <a:solidFill>
                  <a:srgbClr val="FF8040"/>
                </a:solidFill>
                <a:highlight>
                  <a:srgbClr val="FFFFFF"/>
                </a:highlight>
              </a:rPr>
              <a:t>=</a:t>
            </a:r>
            <a:r>
              <a:rPr lang="en-US" sz="1100">
                <a:solidFill>
                  <a:srgbClr val="993300"/>
                </a:solidFill>
                <a:highlight>
                  <a:srgbClr val="FFFFFF"/>
                </a:highlight>
              </a:rPr>
              <a:t>"{'Windows executable'}"</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dfdl:choiceBranchKey</a:t>
            </a:r>
            <a:r>
              <a:rPr lang="en-US" sz="1100">
                <a:solidFill>
                  <a:srgbClr val="FF8040"/>
                </a:solidFill>
                <a:highlight>
                  <a:srgbClr val="FFFFFF"/>
                </a:highlight>
              </a:rPr>
              <a:t>=</a:t>
            </a:r>
            <a:r>
              <a:rPr lang="en-US" sz="1100">
                <a:solidFill>
                  <a:srgbClr val="993300"/>
                </a:solidFill>
                <a:highlight>
                  <a:srgbClr val="FFFFFF"/>
                </a:highlight>
              </a:rPr>
              <a:t>"PNG"</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"Image"</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dfdl:inputValueCalc</a:t>
            </a:r>
            <a:r>
              <a:rPr lang="en-US" sz="1100">
                <a:solidFill>
                  <a:srgbClr val="FF8040"/>
                </a:solidFill>
                <a:highlight>
                  <a:srgbClr val="FFFFFF"/>
                </a:highlight>
              </a:rPr>
              <a:t>=</a:t>
            </a:r>
            <a:r>
              <a:rPr lang="en-US" sz="1100">
                <a:solidFill>
                  <a:srgbClr val="993300"/>
                </a:solidFill>
                <a:highlight>
                  <a:srgbClr val="FFFFFF"/>
                </a:highlight>
              </a:rPr>
              <a:t>"{'PNG image'}"</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dfdl:choiceBranchKey</a:t>
            </a:r>
            <a:r>
              <a:rPr lang="en-US" sz="1100">
                <a:solidFill>
                  <a:srgbClr val="FF8040"/>
                </a:solidFill>
                <a:highlight>
                  <a:srgbClr val="FFFFFF"/>
                </a:highlight>
              </a:rPr>
              <a:t>=</a:t>
            </a:r>
            <a:r>
              <a:rPr lang="en-US" sz="1100">
                <a:solidFill>
                  <a:srgbClr val="993300"/>
                </a:solidFill>
                <a:highlight>
                  <a:srgbClr val="FFFFFF"/>
                </a:highlight>
              </a:rPr>
              <a:t>"PK"</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"Archive"</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dfdl:inputValueCalc</a:t>
            </a:r>
            <a:r>
              <a:rPr lang="en-US" sz="1100">
                <a:solidFill>
                  <a:srgbClr val="FF8040"/>
                </a:solidFill>
                <a:highlight>
                  <a:srgbClr val="FFFFFF"/>
                </a:highlight>
              </a:rPr>
              <a:t>=</a:t>
            </a:r>
            <a:r>
              <a:rPr lang="en-US" sz="1100">
                <a:solidFill>
                  <a:srgbClr val="993300"/>
                </a:solidFill>
                <a:highlight>
                  <a:srgbClr val="FFFFFF"/>
                </a:highlight>
              </a:rPr>
              <a:t>"{'Zip archive'}"</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&lt;/xs:choice&gt;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"Unrecognized"</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"xs:string"</a:t>
            </a:r>
            <a:r>
              <a:rPr lang="en-US" sz="1100">
                <a:solidFill>
                  <a:srgbClr val="F5844C"/>
                </a:solidFill>
                <a:highlight>
                  <a:srgbClr val="FFFFFF"/>
                </a:highlight>
              </a:rPr>
              <a:t> dfdl:inputValueCalc</a:t>
            </a:r>
            <a:r>
              <a:rPr lang="en-US" sz="1100">
                <a:solidFill>
                  <a:srgbClr val="FF8040"/>
                </a:solidFill>
                <a:highlight>
                  <a:srgbClr val="FFFFFF"/>
                </a:highlight>
              </a:rPr>
              <a:t>=</a:t>
            </a:r>
            <a:r>
              <a:rPr lang="en-US" sz="1100">
                <a:solidFill>
                  <a:srgbClr val="993300"/>
                </a:solidFill>
                <a:highlight>
                  <a:srgbClr val="FFFFFF"/>
                </a:highlight>
              </a:rPr>
              <a:t>"{'Unrecognized magic number'}"</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00"/>
                </a:highlight>
              </a:rPr>
              <a:t>&lt;xs:annotation&gt;</a:t>
            </a:r>
            <a:br>
              <a:rPr lang="en-US" sz="1100">
                <a:solidFill>
                  <a:srgbClr val="000000"/>
                </a:solidFill>
                <a:highlight>
                  <a:srgbClr val="FFFF00"/>
                </a:highlight>
              </a:rPr>
            </a:br>
            <a:r>
              <a:rPr lang="en-US" sz="1100">
                <a:solidFill>
                  <a:srgbClr val="000000"/>
                </a:solidFill>
                <a:highlight>
                  <a:srgbClr val="FFFFFF"/>
                </a:highlight>
              </a:rPr>
              <a:t>                            </a:t>
            </a:r>
            <a:r>
              <a:rPr lang="en-US" sz="1100">
                <a:solidFill>
                  <a:srgbClr val="003296"/>
                </a:solidFill>
                <a:highlight>
                  <a:srgbClr val="FFFF00"/>
                </a:highlight>
              </a:rPr>
              <a:t>&lt;xs:appinfo</a:t>
            </a:r>
            <a:r>
              <a:rPr lang="en-US" sz="1100">
                <a:solidFill>
                  <a:srgbClr val="F5844C"/>
                </a:solidFill>
                <a:highlight>
                  <a:srgbClr val="FFFF00"/>
                </a:highlight>
              </a:rPr>
              <a:t> source</a:t>
            </a:r>
            <a:r>
              <a:rPr lang="en-US" sz="1100">
                <a:solidFill>
                  <a:srgbClr val="FF8040"/>
                </a:solidFill>
                <a:highlight>
                  <a:srgbClr val="FFFF00"/>
                </a:highlight>
              </a:rPr>
              <a:t>=</a:t>
            </a:r>
            <a:r>
              <a:rPr lang="en-US" sz="1100">
                <a:solidFill>
                  <a:srgbClr val="993300"/>
                </a:solidFill>
                <a:highlight>
                  <a:srgbClr val="FFFF00"/>
                </a:highlight>
              </a:rPr>
              <a:t>"http://www.ogf.org/dfdl/"</a:t>
            </a:r>
            <a:r>
              <a:rPr lang="en-US" sz="1100">
                <a:solidFill>
                  <a:srgbClr val="000096"/>
                </a:solidFill>
                <a:highlight>
                  <a:srgbClr val="FFFF00"/>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00"/>
                </a:highlight>
              </a:rPr>
              <a:t>&lt;dfdl:assert</a:t>
            </a:r>
            <a:r>
              <a:rPr lang="en-US" sz="1100">
                <a:solidFill>
                  <a:srgbClr val="F5844C"/>
                </a:solidFill>
                <a:highlight>
                  <a:srgbClr val="FFFF00"/>
                </a:highlight>
              </a:rPr>
              <a:t> test</a:t>
            </a:r>
            <a:r>
              <a:rPr lang="en-US" sz="1100">
                <a:solidFill>
                  <a:srgbClr val="FF8040"/>
                </a:solidFill>
                <a:highlight>
                  <a:srgbClr val="FFFF00"/>
                </a:highlight>
              </a:rPr>
              <a:t>=</a:t>
            </a:r>
            <a:r>
              <a:rPr lang="en-US" sz="1100">
                <a:solidFill>
                  <a:srgbClr val="993300"/>
                </a:solidFill>
                <a:highlight>
                  <a:srgbClr val="FFFF00"/>
                </a:highlight>
              </a:rPr>
              <a:t>"{ $captureUnrecognizedMagicNumber eq fn:true() }"</a:t>
            </a:r>
            <a:r>
              <a:rPr lang="en-US" sz="1100">
                <a:solidFill>
                  <a:srgbClr val="F5844C"/>
                </a:solidFill>
                <a:highlight>
                  <a:srgbClr val="FFFF00"/>
                </a:highlight>
              </a:rPr>
              <a:t> </a:t>
            </a:r>
            <a:r>
              <a:rPr lang="en-US" sz="1100">
                <a:solidFill>
                  <a:srgbClr val="000096"/>
                </a:solidFill>
                <a:highlight>
                  <a:srgbClr val="FFFF00"/>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00"/>
                </a:highlight>
              </a:rPr>
              <a:t>&lt;/xs:appinfo&gt;</a:t>
            </a:r>
            <a:br>
              <a:rPr lang="en-US" sz="1100">
                <a:solidFill>
                  <a:srgbClr val="000000"/>
                </a:solidFill>
                <a:highlight>
                  <a:srgbClr val="FFFF00"/>
                </a:highlight>
              </a:rPr>
            </a:br>
            <a:r>
              <a:rPr lang="en-US" sz="1100">
                <a:solidFill>
                  <a:srgbClr val="000000"/>
                </a:solidFill>
                <a:highlight>
                  <a:srgbClr val="FFFFFF"/>
                </a:highlight>
              </a:rPr>
              <a:t>                        </a:t>
            </a:r>
            <a:r>
              <a:rPr lang="en-US" sz="1100">
                <a:solidFill>
                  <a:srgbClr val="003296"/>
                </a:solidFill>
                <a:highlight>
                  <a:srgbClr val="FFFF00"/>
                </a:highlight>
              </a:rPr>
              <a:t>&lt;/xs:annotation&gt;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&lt;/xs:choice&gt;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&lt;/xs:complexType&gt;</a:t>
            </a:r>
            <a:br>
              <a:rPr lang="en-US" sz="1100">
                <a:solidFill>
                  <a:srgbClr val="000000"/>
                </a:solidFill>
                <a:highlight>
                  <a:srgbClr val="FFFFFF"/>
                </a:highlight>
              </a:rPr>
            </a:br>
            <a:r>
              <a:rPr lang="en-US" sz="1100">
                <a:solidFill>
                  <a:srgbClr val="003296"/>
                </a:solidFill>
                <a:highlight>
                  <a:srgbClr val="FFFFFF"/>
                </a:highlight>
              </a:rPr>
              <a:t>&lt;/xs:element&gt;</a:t>
            </a:r>
          </a:p>
        </p:txBody>
      </p:sp>
      <p:sp>
        <p:nvSpPr>
          <p:cNvPr id="6" name="TextBox 5">
            <a:extLst>
              <a:ext uri="{FF2B5EF4-FFF2-40B4-BE49-F238E27FC236}">
                <a16:creationId xmlns:a16="http://schemas.microsoft.com/office/drawing/2014/main" id="{A7C1FA92-C923-4CC4-B50A-079B0B522F15}"/>
              </a:ext>
            </a:extLst>
          </p:cNvPr>
          <p:cNvSpPr txBox="1"/>
          <p:nvPr/>
        </p:nvSpPr>
        <p:spPr>
          <a:xfrm>
            <a:off x="3944318" y="6243619"/>
            <a:ext cx="4967207" cy="369332"/>
          </a:xfrm>
          <a:prstGeom prst="rect">
            <a:avLst/>
          </a:prstGeom>
          <a:noFill/>
        </p:spPr>
        <p:txBody>
          <a:bodyPr wrap="square" rtlCol="0">
            <a:spAutoFit/>
          </a:bodyPr>
          <a:lstStyle/>
          <a:p>
            <a:r>
              <a:rPr lang="en-US"/>
              <a:t>See examples/erroneous-data/test-3.dfdl.xsd</a:t>
            </a:r>
          </a:p>
        </p:txBody>
      </p:sp>
    </p:spTree>
    <p:extLst>
      <p:ext uri="{BB962C8B-B14F-4D97-AF65-F5344CB8AC3E}">
        <p14:creationId xmlns:p14="http://schemas.microsoft.com/office/powerpoint/2010/main" val="294978072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C2A54-933C-4E6D-8ECA-659F92627E84}"/>
              </a:ext>
            </a:extLst>
          </p:cNvPr>
          <p:cNvSpPr>
            <a:spLocks noGrp="1"/>
          </p:cNvSpPr>
          <p:nvPr>
            <p:ph type="ctrTitle" sz="quarter"/>
          </p:nvPr>
        </p:nvSpPr>
        <p:spPr/>
        <p:txBody>
          <a:bodyPr/>
          <a:lstStyle/>
          <a:p>
            <a:r>
              <a:rPr lang="en-US"/>
              <a:t>Test Data Markup Language (TDML)</a:t>
            </a:r>
            <a:br>
              <a:rPr lang="en-US"/>
            </a:br>
            <a:r>
              <a:rPr lang="en-US" sz="1400"/>
              <a:t>(</a:t>
            </a:r>
            <a:r>
              <a:rPr lang="en-US" sz="1400" u="sng">
                <a:hlinkClick r:id="rId2"/>
              </a:rPr>
              <a:t>https://daffodil.apache.org/tdml/</a:t>
            </a:r>
            <a:r>
              <a:rPr lang="en-US" sz="1400" u="sng"/>
              <a:t>)</a:t>
            </a:r>
            <a:endParaRPr lang="en-US" sz="1400"/>
          </a:p>
        </p:txBody>
      </p:sp>
      <p:sp>
        <p:nvSpPr>
          <p:cNvPr id="2" name="Footer Placeholder 1">
            <a:extLst>
              <a:ext uri="{FF2B5EF4-FFF2-40B4-BE49-F238E27FC236}">
                <a16:creationId xmlns:a16="http://schemas.microsoft.com/office/drawing/2014/main" id="{F05C6B6A-F54C-4065-86BD-76DBE401A5A7}"/>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29303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99601-D16F-4665-AF66-B815AA37758B}"/>
              </a:ext>
            </a:extLst>
          </p:cNvPr>
          <p:cNvSpPr>
            <a:spLocks noGrp="1"/>
          </p:cNvSpPr>
          <p:nvPr>
            <p:ph type="title"/>
          </p:nvPr>
        </p:nvSpPr>
        <p:spPr/>
        <p:txBody>
          <a:bodyPr/>
          <a:lstStyle/>
          <a:p>
            <a:r>
              <a:rPr lang="en-US"/>
              <a:t>What is TDML?</a:t>
            </a:r>
          </a:p>
        </p:txBody>
      </p:sp>
      <p:sp>
        <p:nvSpPr>
          <p:cNvPr id="4" name="Content Placeholder 3">
            <a:extLst>
              <a:ext uri="{FF2B5EF4-FFF2-40B4-BE49-F238E27FC236}">
                <a16:creationId xmlns:a16="http://schemas.microsoft.com/office/drawing/2014/main" id="{95CAD1EA-61D1-4FFA-8DC3-0491F207503D}"/>
              </a:ext>
            </a:extLst>
          </p:cNvPr>
          <p:cNvSpPr>
            <a:spLocks noGrp="1"/>
          </p:cNvSpPr>
          <p:nvPr>
            <p:ph idx="1"/>
          </p:nvPr>
        </p:nvSpPr>
        <p:spPr/>
        <p:txBody>
          <a:bodyPr/>
          <a:lstStyle/>
          <a:p>
            <a:pPr>
              <a:lnSpc>
                <a:spcPts val="3000"/>
              </a:lnSpc>
              <a:spcAft>
                <a:spcPts val="1200"/>
              </a:spcAft>
            </a:pPr>
            <a:r>
              <a:rPr lang="en-US"/>
              <a:t>TDML is a way of specifying a DFDL schema, input test data, and expected result or expected error/diagnostic messages. All self-contained in an XML file. </a:t>
            </a:r>
          </a:p>
          <a:p>
            <a:pPr>
              <a:lnSpc>
                <a:spcPts val="3000"/>
              </a:lnSpc>
              <a:spcAft>
                <a:spcPts val="1200"/>
              </a:spcAft>
            </a:pPr>
            <a:r>
              <a:rPr lang="en-US"/>
              <a:t>You should submit bug reports to the Daffodil community using TDML.</a:t>
            </a:r>
          </a:p>
          <a:p>
            <a:pPr>
              <a:lnSpc>
                <a:spcPts val="3000"/>
              </a:lnSpc>
              <a:spcAft>
                <a:spcPts val="1200"/>
              </a:spcAft>
            </a:pPr>
            <a:r>
              <a:rPr lang="en-US"/>
              <a:t>By convention, a TDML file uses the file extension .tdml, or .tdml.xml</a:t>
            </a:r>
          </a:p>
        </p:txBody>
      </p:sp>
    </p:spTree>
    <p:extLst>
      <p:ext uri="{BB962C8B-B14F-4D97-AF65-F5344CB8AC3E}">
        <p14:creationId xmlns:p14="http://schemas.microsoft.com/office/powerpoint/2010/main" val="1572191988"/>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7CA4-2071-4401-9877-E706D91A8A5A}"/>
              </a:ext>
            </a:extLst>
          </p:cNvPr>
          <p:cNvSpPr>
            <a:spLocks noGrp="1"/>
          </p:cNvSpPr>
          <p:nvPr>
            <p:ph type="title"/>
          </p:nvPr>
        </p:nvSpPr>
        <p:spPr/>
        <p:txBody>
          <a:bodyPr/>
          <a:lstStyle/>
          <a:p>
            <a:r>
              <a:rPr lang="en-US"/>
              <a:t>Here’s how to execute a TDML file</a:t>
            </a:r>
          </a:p>
        </p:txBody>
      </p:sp>
      <p:sp>
        <p:nvSpPr>
          <p:cNvPr id="3" name="Content Placeholder 2">
            <a:extLst>
              <a:ext uri="{FF2B5EF4-FFF2-40B4-BE49-F238E27FC236}">
                <a16:creationId xmlns:a16="http://schemas.microsoft.com/office/drawing/2014/main" id="{E725F13C-C2BB-4FF5-AA0C-8BCFEC282470}"/>
              </a:ext>
            </a:extLst>
          </p:cNvPr>
          <p:cNvSpPr>
            <a:spLocks noGrp="1"/>
          </p:cNvSpPr>
          <p:nvPr>
            <p:ph idx="1"/>
          </p:nvPr>
        </p:nvSpPr>
        <p:spPr>
          <a:xfrm>
            <a:off x="616449" y="1371602"/>
            <a:ext cx="11236720" cy="2719952"/>
          </a:xfrm>
        </p:spPr>
        <p:txBody>
          <a:bodyPr/>
          <a:lstStyle/>
          <a:p>
            <a:r>
              <a:rPr lang="en-US" dirty="0"/>
              <a:t>A TDML file is as easy to run </a:t>
            </a:r>
            <a:r>
              <a:rPr lang="en-US"/>
              <a:t>from a command </a:t>
            </a:r>
            <a:r>
              <a:rPr lang="en-US" dirty="0"/>
              <a:t>line as any ad-hoc testing, </a:t>
            </a:r>
            <a:r>
              <a:rPr lang="en-US"/>
              <a:t>via </a:t>
            </a:r>
            <a:br>
              <a:rPr lang="en-US"/>
            </a:br>
            <a:br>
              <a:rPr lang="en-US"/>
            </a:br>
            <a:r>
              <a:rPr lang="en-US"/>
              <a:t>	</a:t>
            </a:r>
            <a:r>
              <a:rPr lang="en-US" b="0">
                <a:latin typeface="Courier New" panose="02070309020205020404" pitchFamily="49" charset="0"/>
                <a:cs typeface="Courier New" panose="02070309020205020404" pitchFamily="49" charset="0"/>
              </a:rPr>
              <a:t>daffodil </a:t>
            </a:r>
            <a:r>
              <a:rPr lang="en-US" b="0" dirty="0">
                <a:latin typeface="Courier New" panose="02070309020205020404" pitchFamily="49" charset="0"/>
                <a:cs typeface="Courier New" panose="02070309020205020404" pitchFamily="49" charset="0"/>
              </a:rPr>
              <a:t>test -</a:t>
            </a:r>
            <a:r>
              <a:rPr lang="en-US" b="0">
                <a:latin typeface="Courier New" panose="02070309020205020404" pitchFamily="49" charset="0"/>
                <a:cs typeface="Courier New" panose="02070309020205020404" pitchFamily="49" charset="0"/>
              </a:rPr>
              <a:t>iii tdmlFile </a:t>
            </a:r>
            <a:r>
              <a:rPr lang="en-US" b="0" dirty="0">
                <a:latin typeface="Courier New" panose="02070309020205020404" pitchFamily="49" charset="0"/>
                <a:cs typeface="Courier New" panose="02070309020205020404" pitchFamily="49" charset="0"/>
              </a:rPr>
              <a:t>testName</a:t>
            </a:r>
          </a:p>
          <a:p>
            <a:pPr marL="0" indent="0">
              <a:buNone/>
            </a:pPr>
            <a:r>
              <a:rPr lang="en-US" dirty="0"/>
              <a:t> </a:t>
            </a:r>
          </a:p>
          <a:p>
            <a:r>
              <a:rPr lang="en-US" dirty="0"/>
              <a:t>By </a:t>
            </a:r>
            <a:r>
              <a:rPr lang="en-US"/>
              <a:t>default the result </a:t>
            </a:r>
            <a:r>
              <a:rPr lang="en-US" dirty="0"/>
              <a:t>just says pass</a:t>
            </a:r>
            <a:r>
              <a:rPr lang="en-US"/>
              <a:t>/failed. The </a:t>
            </a:r>
            <a:r>
              <a:rPr lang="en-US" dirty="0"/>
              <a:t>'-iii</a:t>
            </a:r>
            <a:r>
              <a:rPr lang="en-US"/>
              <a:t>' option gives </a:t>
            </a:r>
            <a:r>
              <a:rPr lang="en-US" dirty="0"/>
              <a:t>you more output about </a:t>
            </a:r>
            <a:r>
              <a:rPr lang="en-US"/>
              <a:t>what happened.</a:t>
            </a:r>
            <a:endParaRPr lang="en-US" dirty="0"/>
          </a:p>
          <a:p>
            <a:endParaRPr lang="en-US"/>
          </a:p>
        </p:txBody>
      </p:sp>
      <p:sp>
        <p:nvSpPr>
          <p:cNvPr id="4" name="Footer Placeholder 3">
            <a:extLst>
              <a:ext uri="{FF2B5EF4-FFF2-40B4-BE49-F238E27FC236}">
                <a16:creationId xmlns:a16="http://schemas.microsoft.com/office/drawing/2014/main" id="{AFC66DDA-42F3-4E47-8850-24DE635F122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F4F90DE2-27AB-45DD-A292-D4C4FEC93174}"/>
              </a:ext>
            </a:extLst>
          </p:cNvPr>
          <p:cNvSpPr txBox="1"/>
          <p:nvPr/>
        </p:nvSpPr>
        <p:spPr>
          <a:xfrm>
            <a:off x="6096000" y="5269424"/>
            <a:ext cx="3607719" cy="369332"/>
          </a:xfrm>
          <a:prstGeom prst="rect">
            <a:avLst/>
          </a:prstGeom>
          <a:noFill/>
        </p:spPr>
        <p:txBody>
          <a:bodyPr wrap="none" rtlCol="0">
            <a:spAutoFit/>
          </a:bodyPr>
          <a:lstStyle/>
          <a:p>
            <a:r>
              <a:rPr lang="en-US"/>
              <a:t>See examples/TDML/test-5.tdml.xml</a:t>
            </a:r>
          </a:p>
        </p:txBody>
      </p:sp>
    </p:spTree>
    <p:extLst>
      <p:ext uri="{BB962C8B-B14F-4D97-AF65-F5344CB8AC3E}">
        <p14:creationId xmlns:p14="http://schemas.microsoft.com/office/powerpoint/2010/main" val="361460407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32EF-A04D-4EE3-8378-544803C49598}"/>
              </a:ext>
            </a:extLst>
          </p:cNvPr>
          <p:cNvSpPr>
            <a:spLocks noGrp="1"/>
          </p:cNvSpPr>
          <p:nvPr>
            <p:ph type="title"/>
          </p:nvPr>
        </p:nvSpPr>
        <p:spPr/>
        <p:txBody>
          <a:bodyPr/>
          <a:lstStyle/>
          <a:p>
            <a:r>
              <a:rPr lang="en-US"/>
              <a:t>The DFDL schema you put in TDML must be in a namespace</a:t>
            </a:r>
          </a:p>
        </p:txBody>
      </p:sp>
      <p:sp>
        <p:nvSpPr>
          <p:cNvPr id="3" name="Content Placeholder 2">
            <a:extLst>
              <a:ext uri="{FF2B5EF4-FFF2-40B4-BE49-F238E27FC236}">
                <a16:creationId xmlns:a16="http://schemas.microsoft.com/office/drawing/2014/main" id="{7754068A-F5AE-4527-BE85-11F303D5F339}"/>
              </a:ext>
            </a:extLst>
          </p:cNvPr>
          <p:cNvSpPr>
            <a:spLocks noGrp="1"/>
          </p:cNvSpPr>
          <p:nvPr>
            <p:ph idx="1"/>
          </p:nvPr>
        </p:nvSpPr>
        <p:spPr>
          <a:xfrm>
            <a:off x="616449" y="1371601"/>
            <a:ext cx="11236720" cy="1914040"/>
          </a:xfrm>
        </p:spPr>
        <p:txBody>
          <a:bodyPr/>
          <a:lstStyle/>
          <a:p>
            <a:pPr>
              <a:lnSpc>
                <a:spcPts val="3000"/>
              </a:lnSpc>
              <a:spcAft>
                <a:spcPts val="1200"/>
              </a:spcAft>
            </a:pPr>
            <a:r>
              <a:rPr lang="en-US"/>
              <a:t>Even if your DFDL schema doesn’t have a targetNamespace, when you put your schema in a TDML file, the schema </a:t>
            </a:r>
            <a:r>
              <a:rPr lang="en-US" u="sng"/>
              <a:t>must</a:t>
            </a:r>
            <a:r>
              <a:rPr lang="en-US"/>
              <a:t> have a targetNamespace. The namespace URL must not contain “www”. See the parts in </a:t>
            </a:r>
            <a:r>
              <a:rPr lang="en-US">
                <a:highlight>
                  <a:srgbClr val="FFFF00"/>
                </a:highlight>
              </a:rPr>
              <a:t>yellow</a:t>
            </a:r>
            <a:r>
              <a:rPr lang="en-US"/>
              <a:t> on the next slide </a:t>
            </a:r>
            <a:r>
              <a:rPr lang="en-US">
                <a:sym typeface="Wingdings" panose="05000000000000000000" pitchFamily="2" charset="2"/>
              </a:rPr>
              <a:t></a:t>
            </a:r>
            <a:endParaRPr lang="en-US"/>
          </a:p>
        </p:txBody>
      </p:sp>
      <p:sp>
        <p:nvSpPr>
          <p:cNvPr id="4" name="Footer Placeholder 3">
            <a:extLst>
              <a:ext uri="{FF2B5EF4-FFF2-40B4-BE49-F238E27FC236}">
                <a16:creationId xmlns:a16="http://schemas.microsoft.com/office/drawing/2014/main" id="{1DC5AB42-CA80-4103-81FD-6B2FA8455D7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11508067"/>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C5B441-6397-4CC2-A514-E1DD89D373C5}"/>
              </a:ext>
            </a:extLst>
          </p:cNvPr>
          <p:cNvSpPr/>
          <p:nvPr/>
        </p:nvSpPr>
        <p:spPr>
          <a:xfrm>
            <a:off x="340963" y="81930"/>
            <a:ext cx="5755037" cy="6694140"/>
          </a:xfrm>
          <a:prstGeom prst="rect">
            <a:avLst/>
          </a:prstGeom>
        </p:spPr>
        <p:txBody>
          <a:bodyPr wrap="square">
            <a:spAutoFit/>
          </a:bodyPr>
          <a:lstStyle/>
          <a:p>
            <a:r>
              <a:rPr lang="en-US" sz="1100">
                <a:solidFill>
                  <a:srgbClr val="000096"/>
                </a:solidFill>
                <a:highlight>
                  <a:srgbClr val="FFFFFF"/>
                </a:highlight>
              </a:rPr>
              <a:t>&lt;tdml:testSuite</a:t>
            </a:r>
            <a:br>
              <a:rPr lang="en-US" sz="1100">
                <a:solidFill>
                  <a:srgbClr val="000000"/>
                </a:solidFill>
                <a:highlight>
                  <a:srgbClr val="FFFFFF"/>
                </a:highlight>
              </a:rPr>
            </a:br>
            <a:r>
              <a:rPr lang="en-US" sz="1100">
                <a:solidFill>
                  <a:srgbClr val="F5844C"/>
                </a:solidFill>
                <a:highlight>
                  <a:srgbClr val="FFFFFF"/>
                </a:highlight>
              </a:rPr>
              <a:t>    suiteName</a:t>
            </a:r>
            <a:r>
              <a:rPr lang="en-US" sz="1100">
                <a:solidFill>
                  <a:srgbClr val="FF8040"/>
                </a:solidFill>
                <a:highlight>
                  <a:srgbClr val="FFFFFF"/>
                </a:highlight>
              </a:rPr>
              <a:t>=</a:t>
            </a:r>
            <a:r>
              <a:rPr lang="en-US" sz="1100">
                <a:solidFill>
                  <a:srgbClr val="993300"/>
                </a:solidFill>
                <a:highlight>
                  <a:srgbClr val="FFFFFF"/>
                </a:highlight>
              </a:rPr>
              <a:t>"Bug Report test-5.dfdl.xsd"</a:t>
            </a:r>
            <a:r>
              <a:rPr lang="en-US" sz="1100">
                <a:solidFill>
                  <a:srgbClr val="F5844C"/>
                </a:solidFill>
                <a:highlight>
                  <a:srgbClr val="FFFFFF"/>
                </a:highlight>
              </a:rPr>
              <a:t> </a:t>
            </a:r>
            <a:br>
              <a:rPr lang="en-US" sz="1100">
                <a:solidFill>
                  <a:srgbClr val="000000"/>
                </a:solidFill>
                <a:highlight>
                  <a:srgbClr val="FFFFFF"/>
                </a:highlight>
              </a:rPr>
            </a:br>
            <a:r>
              <a:rPr lang="en-US" sz="1100">
                <a:solidFill>
                  <a:srgbClr val="F5844C"/>
                </a:solidFill>
                <a:highlight>
                  <a:srgbClr val="FFFFFF"/>
                </a:highlight>
              </a:rPr>
              <a:t>    description</a:t>
            </a:r>
            <a:r>
              <a:rPr lang="en-US" sz="1100">
                <a:solidFill>
                  <a:srgbClr val="FF8040"/>
                </a:solidFill>
                <a:highlight>
                  <a:srgbClr val="FFFFFF"/>
                </a:highlight>
              </a:rPr>
              <a:t>=</a:t>
            </a:r>
            <a:r>
              <a:rPr lang="en-US" sz="1100">
                <a:solidFill>
                  <a:srgbClr val="993300"/>
                </a:solidFill>
                <a:highlight>
                  <a:srgbClr val="FFFFFF"/>
                </a:highlight>
              </a:rPr>
              <a:t>"Bug in everything-you-ever-wanted-to-know-about/separator/test-5.dfdl.xsd"</a:t>
            </a:r>
            <a:br>
              <a:rPr lang="en-US" sz="1100">
                <a:solidFill>
                  <a:srgbClr val="000000"/>
                </a:solidFill>
                <a:highlight>
                  <a:srgbClr val="FFFFFF"/>
                </a:highlight>
              </a:rPr>
            </a:br>
            <a:r>
              <a:rPr lang="en-US" sz="1100">
                <a:solidFill>
                  <a:srgbClr val="F5844C"/>
                </a:solidFill>
                <a:highlight>
                  <a:srgbClr val="FFFFFF"/>
                </a:highlight>
              </a:rPr>
              <a:t>    </a:t>
            </a:r>
            <a:r>
              <a:rPr lang="en-US" sz="1100">
                <a:solidFill>
                  <a:srgbClr val="0099CC"/>
                </a:solidFill>
                <a:highlight>
                  <a:srgbClr val="FFFFFF"/>
                </a:highlight>
              </a:rPr>
              <a:t>xmlns:tdml</a:t>
            </a:r>
            <a:r>
              <a:rPr lang="en-US" sz="1100">
                <a:solidFill>
                  <a:srgbClr val="FF8040"/>
                </a:solidFill>
                <a:highlight>
                  <a:srgbClr val="FFFFFF"/>
                </a:highlight>
              </a:rPr>
              <a:t>=</a:t>
            </a:r>
            <a:r>
              <a:rPr lang="en-US" sz="1100">
                <a:solidFill>
                  <a:srgbClr val="993300"/>
                </a:solidFill>
                <a:highlight>
                  <a:srgbClr val="FFFFFF"/>
                </a:highlight>
              </a:rPr>
              <a:t>"http://www.ibm.com/xmlns/dfdl/testData"</a:t>
            </a:r>
            <a:br>
              <a:rPr lang="en-US" sz="1100">
                <a:solidFill>
                  <a:srgbClr val="000000"/>
                </a:solidFill>
                <a:highlight>
                  <a:srgbClr val="FFFFFF"/>
                </a:highlight>
              </a:rPr>
            </a:br>
            <a:r>
              <a:rPr lang="en-US" sz="1100">
                <a:solidFill>
                  <a:srgbClr val="F5844C"/>
                </a:solidFill>
                <a:highlight>
                  <a:srgbClr val="FFFFFF"/>
                </a:highlight>
              </a:rPr>
              <a:t>    </a:t>
            </a:r>
            <a:r>
              <a:rPr lang="en-US" sz="1100">
                <a:solidFill>
                  <a:srgbClr val="0099CC"/>
                </a:solidFill>
                <a:highlight>
                  <a:srgbClr val="FFFFFF"/>
                </a:highlight>
              </a:rPr>
              <a:t>…</a:t>
            </a:r>
            <a:r>
              <a:rPr lang="en-US" sz="1100">
                <a:solidFill>
                  <a:srgbClr val="993300"/>
                </a:solidFill>
                <a:highlight>
                  <a:srgbClr val="FFFFFF"/>
                </a:highlight>
              </a:rPr>
              <a:t>"</a:t>
            </a:r>
            <a:br>
              <a:rPr lang="en-US" sz="1100">
                <a:solidFill>
                  <a:srgbClr val="000000"/>
                </a:solidFill>
                <a:highlight>
                  <a:srgbClr val="FFFFFF"/>
                </a:highlight>
              </a:rPr>
            </a:br>
            <a:r>
              <a:rPr lang="en-US" sz="1100">
                <a:solidFill>
                  <a:srgbClr val="F5844C"/>
                </a:solidFill>
                <a:highlight>
                  <a:srgbClr val="FFFFFF"/>
                </a:highlight>
              </a:rPr>
              <a:t>    </a:t>
            </a:r>
            <a:r>
              <a:rPr lang="en-US" sz="1100">
                <a:solidFill>
                  <a:srgbClr val="0099CC"/>
                </a:solidFill>
                <a:highlight>
                  <a:srgbClr val="FFFF00"/>
                </a:highlight>
              </a:rPr>
              <a:t>xmlns:ex</a:t>
            </a:r>
            <a:r>
              <a:rPr lang="en-US" sz="1100">
                <a:solidFill>
                  <a:srgbClr val="FF8040"/>
                </a:solidFill>
                <a:highlight>
                  <a:srgbClr val="FFFF00"/>
                </a:highlight>
              </a:rPr>
              <a:t>=</a:t>
            </a:r>
            <a:r>
              <a:rPr lang="en-US" sz="1100">
                <a:solidFill>
                  <a:srgbClr val="993300"/>
                </a:solidFill>
                <a:highlight>
                  <a:srgbClr val="FFFF00"/>
                </a:highlight>
              </a:rPr>
              <a:t>"http://example.com"</a:t>
            </a:r>
            <a:br>
              <a:rPr lang="en-US" sz="1100">
                <a:solidFill>
                  <a:srgbClr val="000000"/>
                </a:solidFill>
                <a:highlight>
                  <a:srgbClr val="FFFF00"/>
                </a:highlight>
              </a:rPr>
            </a:br>
            <a:r>
              <a:rPr lang="en-US" sz="1100">
                <a:solidFill>
                  <a:srgbClr val="F5844C"/>
                </a:solidFill>
                <a:highlight>
                  <a:srgbClr val="FFFFFF"/>
                </a:highlight>
              </a:rPr>
              <a:t>…</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&lt;tdml:defineSchema</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"test-5-Schema"</a:t>
            </a:r>
            <a:r>
              <a:rPr lang="en-US" sz="1100">
                <a:solidFill>
                  <a:srgbClr val="F5844C"/>
                </a:solidFill>
                <a:highlight>
                  <a:srgbClr val="FFFFFF"/>
                </a:highlight>
              </a:rPr>
              <a:t> elementFormDefault</a:t>
            </a:r>
            <a:r>
              <a:rPr lang="en-US" sz="1100">
                <a:solidFill>
                  <a:srgbClr val="FF8040"/>
                </a:solidFill>
                <a:highlight>
                  <a:srgbClr val="FFFFFF"/>
                </a:highlight>
              </a:rPr>
              <a:t>=</a:t>
            </a:r>
            <a:r>
              <a:rPr lang="en-US" sz="1100">
                <a:solidFill>
                  <a:srgbClr val="993300"/>
                </a:solidFill>
                <a:highlight>
                  <a:srgbClr val="FFFFFF"/>
                </a:highlight>
              </a:rPr>
              <a:t>"unqualified"</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&lt;dfdl:defineFormat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"default-dfdl-properties"</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&lt;/dfdl:defineFormat&gt;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&lt;dfdl:format</a:t>
            </a:r>
            <a:r>
              <a:rPr lang="en-US" sz="1100">
                <a:solidFill>
                  <a:srgbClr val="F5844C"/>
                </a:solidFill>
                <a:highlight>
                  <a:srgbClr val="FFFFFF"/>
                </a:highlight>
              </a:rPr>
              <a:t> ref</a:t>
            </a:r>
            <a:r>
              <a:rPr lang="en-US" sz="1100">
                <a:solidFill>
                  <a:srgbClr val="FF8040"/>
                </a:solidFill>
                <a:highlight>
                  <a:srgbClr val="FFFFFF"/>
                </a:highlight>
              </a:rPr>
              <a:t>=</a:t>
            </a:r>
            <a:r>
              <a:rPr lang="en-US" sz="1100">
                <a:solidFill>
                  <a:srgbClr val="993300"/>
                </a:solidFill>
                <a:highlight>
                  <a:srgbClr val="FFFFFF"/>
                </a:highlight>
              </a:rPr>
              <a:t>"</a:t>
            </a:r>
            <a:r>
              <a:rPr lang="en-US" sz="1100">
                <a:solidFill>
                  <a:srgbClr val="993300"/>
                </a:solidFill>
                <a:highlight>
                  <a:srgbClr val="FFFF00"/>
                </a:highlight>
              </a:rPr>
              <a:t>ex:</a:t>
            </a:r>
            <a:r>
              <a:rPr lang="en-US" sz="1100">
                <a:solidFill>
                  <a:srgbClr val="993300"/>
                </a:solidFill>
                <a:highlight>
                  <a:srgbClr val="FFFFFF"/>
                </a:highlight>
              </a:rPr>
              <a:t>default-dfdl-properties"</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"input"</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&lt;/tdml:defineSchema&gt;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&lt;tdml:parserTestCase</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"parse-test-5"</a:t>
            </a:r>
            <a:r>
              <a:rPr lang="en-US" sz="1100">
                <a:solidFill>
                  <a:srgbClr val="F5844C"/>
                </a:solidFill>
                <a:highlight>
                  <a:srgbClr val="FFFFFF"/>
                </a:highlight>
              </a:rPr>
              <a:t> root</a:t>
            </a:r>
            <a:r>
              <a:rPr lang="en-US" sz="1100">
                <a:solidFill>
                  <a:srgbClr val="FF8040"/>
                </a:solidFill>
                <a:highlight>
                  <a:srgbClr val="FFFFFF"/>
                </a:highlight>
              </a:rPr>
              <a:t>=</a:t>
            </a:r>
            <a:r>
              <a:rPr lang="en-US" sz="1100">
                <a:solidFill>
                  <a:srgbClr val="993300"/>
                </a:solidFill>
                <a:highlight>
                  <a:srgbClr val="FFFFFF"/>
                </a:highlight>
              </a:rPr>
              <a:t>"input"</a:t>
            </a:r>
            <a:r>
              <a:rPr lang="en-US" sz="1100">
                <a:solidFill>
                  <a:srgbClr val="F5844C"/>
                </a:solidFill>
                <a:highlight>
                  <a:srgbClr val="FFFFFF"/>
                </a:highlight>
              </a:rPr>
              <a:t> model</a:t>
            </a:r>
            <a:r>
              <a:rPr lang="en-US" sz="1100">
                <a:solidFill>
                  <a:srgbClr val="FF8040"/>
                </a:solidFill>
                <a:highlight>
                  <a:srgbClr val="FFFFFF"/>
                </a:highlight>
              </a:rPr>
              <a:t>=</a:t>
            </a:r>
            <a:r>
              <a:rPr lang="en-US" sz="1100">
                <a:solidFill>
                  <a:srgbClr val="993300"/>
                </a:solidFill>
                <a:highlight>
                  <a:srgbClr val="FFFFFF"/>
                </a:highlight>
              </a:rPr>
              <a:t>"test-5-Schema"</a:t>
            </a:r>
            <a:br>
              <a:rPr lang="en-US" sz="1100">
                <a:solidFill>
                  <a:srgbClr val="000000"/>
                </a:solidFill>
                <a:highlight>
                  <a:srgbClr val="FFFFFF"/>
                </a:highlight>
              </a:rPr>
            </a:br>
            <a:r>
              <a:rPr lang="en-US" sz="1100">
                <a:solidFill>
                  <a:srgbClr val="F5844C"/>
                </a:solidFill>
                <a:highlight>
                  <a:srgbClr val="FFFFFF"/>
                </a:highlight>
              </a:rPr>
              <a:t>        description</a:t>
            </a:r>
            <a:r>
              <a:rPr lang="en-US" sz="1100">
                <a:solidFill>
                  <a:srgbClr val="FF8040"/>
                </a:solidFill>
                <a:highlight>
                  <a:srgbClr val="FFFFFF"/>
                </a:highlight>
              </a:rPr>
              <a:t>=</a:t>
            </a:r>
            <a:r>
              <a:rPr lang="en-US" sz="1100">
                <a:solidFill>
                  <a:srgbClr val="993300"/>
                </a:solidFill>
                <a:highlight>
                  <a:srgbClr val="FFFFFF"/>
                </a:highlight>
              </a:rPr>
              <a:t>"Test test-5.dfdl.xsd, in the parsing direction"</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&lt;tdml:document&gt;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a:t>
            </a:r>
            <a:r>
              <a:rPr lang="en-US" sz="1100">
                <a:solidFill>
                  <a:srgbClr val="000000"/>
                </a:solidFill>
                <a:highlight>
                  <a:srgbClr val="FFFFFF"/>
                </a:highlight>
              </a:rPr>
              <a:t>        </a:t>
            </a:r>
          </a:p>
          <a:p>
            <a:r>
              <a:rPr lang="en-US" sz="1100">
                <a:solidFill>
                  <a:srgbClr val="000000"/>
                </a:solidFill>
                <a:highlight>
                  <a:srgbClr val="FFFFFF"/>
                </a:highlight>
              </a:rPr>
              <a:t>        </a:t>
            </a:r>
            <a:r>
              <a:rPr lang="en-US" sz="1100">
                <a:solidFill>
                  <a:srgbClr val="000096"/>
                </a:solidFill>
                <a:highlight>
                  <a:srgbClr val="FFFFFF"/>
                </a:highlight>
              </a:rPr>
              <a:t>&lt;/tdml:document&gt;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&lt;tdml:infoset&gt;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&lt;tdml:dfdlInfoset&gt;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t>
            </a:r>
            <a:r>
              <a:rPr lang="en-US" sz="1100">
                <a:solidFill>
                  <a:srgbClr val="000096"/>
                </a:solidFill>
                <a:highlight>
                  <a:srgbClr val="FFFF00"/>
                </a:highlight>
              </a:rPr>
              <a:t>ex:</a:t>
            </a:r>
            <a:r>
              <a:rPr lang="en-US" sz="1100">
                <a:solidFill>
                  <a:srgbClr val="000096"/>
                </a:solidFill>
                <a:highlight>
                  <a:srgbClr val="FFFFFF"/>
                </a:highlight>
              </a:rPr>
              <a:t>input&gt;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a:t>
            </a:r>
            <a:r>
              <a:rPr lang="en-US" sz="1100">
                <a:solidFill>
                  <a:srgbClr val="000000"/>
                </a:solidFill>
                <a:highlight>
                  <a:srgbClr val="FFFFFF"/>
                </a:highlight>
              </a:rPr>
              <a:t>                </a:t>
            </a:r>
          </a:p>
          <a:p>
            <a:r>
              <a:rPr lang="en-US" sz="1100">
                <a:solidFill>
                  <a:srgbClr val="000000"/>
                </a:solidFill>
                <a:highlight>
                  <a:srgbClr val="FFFFFF"/>
                </a:highlight>
              </a:rPr>
              <a:t>                </a:t>
            </a:r>
            <a:r>
              <a:rPr lang="en-US" sz="1100">
                <a:solidFill>
                  <a:srgbClr val="000096"/>
                </a:solidFill>
                <a:highlight>
                  <a:srgbClr val="FFFFFF"/>
                </a:highlight>
              </a:rPr>
              <a:t>&lt;/</a:t>
            </a:r>
            <a:r>
              <a:rPr lang="en-US" sz="1100">
                <a:solidFill>
                  <a:srgbClr val="000096"/>
                </a:solidFill>
                <a:highlight>
                  <a:srgbClr val="FFFF00"/>
                </a:highlight>
              </a:rPr>
              <a:t>ex:</a:t>
            </a:r>
            <a:r>
              <a:rPr lang="en-US" sz="1100">
                <a:solidFill>
                  <a:srgbClr val="000096"/>
                </a:solidFill>
                <a:highlight>
                  <a:srgbClr val="FFFFFF"/>
                </a:highlight>
              </a:rPr>
              <a:t>input&gt;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&lt;/tdml:dfdlInfoset&gt;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&lt;/tdml:infoset&gt;</a:t>
            </a:r>
            <a:br>
              <a:rPr lang="en-US" sz="1100">
                <a:solidFill>
                  <a:srgbClr val="000000"/>
                </a:solidFill>
                <a:highlight>
                  <a:srgbClr val="FFFFFF"/>
                </a:highlight>
              </a:rPr>
            </a:b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&lt;/tdml:parserTestCase&gt;</a:t>
            </a:r>
            <a:endParaRPr lang="en-US" sz="1100">
              <a:solidFill>
                <a:srgbClr val="000000"/>
              </a:solidFill>
              <a:highlight>
                <a:srgbClr val="FFFFFF"/>
              </a:highlight>
            </a:endParaRPr>
          </a:p>
        </p:txBody>
      </p:sp>
      <p:sp>
        <p:nvSpPr>
          <p:cNvPr id="6" name="Rectangle 5">
            <a:extLst>
              <a:ext uri="{FF2B5EF4-FFF2-40B4-BE49-F238E27FC236}">
                <a16:creationId xmlns:a16="http://schemas.microsoft.com/office/drawing/2014/main" id="{78650F92-8872-46DC-AD85-AB4410C7BEC6}"/>
              </a:ext>
            </a:extLst>
          </p:cNvPr>
          <p:cNvSpPr/>
          <p:nvPr/>
        </p:nvSpPr>
        <p:spPr>
          <a:xfrm>
            <a:off x="6741763" y="431792"/>
            <a:ext cx="4763146" cy="3631763"/>
          </a:xfrm>
          <a:prstGeom prst="rect">
            <a:avLst/>
          </a:prstGeom>
        </p:spPr>
        <p:txBody>
          <a:bodyPr wrap="square">
            <a:spAutoFit/>
          </a:bodyPr>
          <a:lstStyle/>
          <a:p>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&lt;tdml:unparserTestCase</a:t>
            </a:r>
            <a:r>
              <a:rPr lang="en-US" sz="1000">
                <a:solidFill>
                  <a:srgbClr val="F5844C"/>
                </a:solidFill>
                <a:highlight>
                  <a:srgbClr val="FFFFFF"/>
                </a:highlight>
              </a:rPr>
              <a:t> name</a:t>
            </a:r>
            <a:r>
              <a:rPr lang="en-US" sz="1000">
                <a:solidFill>
                  <a:srgbClr val="FF8040"/>
                </a:solidFill>
                <a:highlight>
                  <a:srgbClr val="FFFFFF"/>
                </a:highlight>
              </a:rPr>
              <a:t>=</a:t>
            </a:r>
            <a:r>
              <a:rPr lang="en-US" sz="1000">
                <a:solidFill>
                  <a:srgbClr val="993300"/>
                </a:solidFill>
                <a:highlight>
                  <a:srgbClr val="FFFFFF"/>
                </a:highlight>
              </a:rPr>
              <a:t>"unparse-test-5"</a:t>
            </a:r>
            <a:r>
              <a:rPr lang="en-US" sz="1000">
                <a:solidFill>
                  <a:srgbClr val="F5844C"/>
                </a:solidFill>
                <a:highlight>
                  <a:srgbClr val="FFFFFF"/>
                </a:highlight>
              </a:rPr>
              <a:t> root</a:t>
            </a:r>
            <a:r>
              <a:rPr lang="en-US" sz="1000">
                <a:solidFill>
                  <a:srgbClr val="FF8040"/>
                </a:solidFill>
                <a:highlight>
                  <a:srgbClr val="FFFFFF"/>
                </a:highlight>
              </a:rPr>
              <a:t>=</a:t>
            </a:r>
            <a:r>
              <a:rPr lang="en-US" sz="1000">
                <a:solidFill>
                  <a:srgbClr val="993300"/>
                </a:solidFill>
                <a:highlight>
                  <a:srgbClr val="FFFFFF"/>
                </a:highlight>
              </a:rPr>
              <a:t>"input"</a:t>
            </a:r>
            <a:r>
              <a:rPr lang="en-US" sz="1000">
                <a:solidFill>
                  <a:srgbClr val="F5844C"/>
                </a:solidFill>
                <a:highlight>
                  <a:srgbClr val="FFFFFF"/>
                </a:highlight>
              </a:rPr>
              <a:t> model</a:t>
            </a:r>
            <a:r>
              <a:rPr lang="en-US" sz="1000">
                <a:solidFill>
                  <a:srgbClr val="FF8040"/>
                </a:solidFill>
                <a:highlight>
                  <a:srgbClr val="FFFFFF"/>
                </a:highlight>
              </a:rPr>
              <a:t>=</a:t>
            </a:r>
            <a:r>
              <a:rPr lang="en-US" sz="1000">
                <a:solidFill>
                  <a:srgbClr val="993300"/>
                </a:solidFill>
                <a:highlight>
                  <a:srgbClr val="FFFFFF"/>
                </a:highlight>
              </a:rPr>
              <a:t>"test-5-Schema"</a:t>
            </a:r>
            <a:br>
              <a:rPr lang="en-US" sz="1000">
                <a:solidFill>
                  <a:srgbClr val="000000"/>
                </a:solidFill>
                <a:highlight>
                  <a:srgbClr val="FFFFFF"/>
                </a:highlight>
              </a:rPr>
            </a:br>
            <a:r>
              <a:rPr lang="en-US" sz="1000">
                <a:solidFill>
                  <a:srgbClr val="F5844C"/>
                </a:solidFill>
                <a:highlight>
                  <a:srgbClr val="FFFFFF"/>
                </a:highlight>
              </a:rPr>
              <a:t>        description</a:t>
            </a:r>
            <a:r>
              <a:rPr lang="en-US" sz="1000">
                <a:solidFill>
                  <a:srgbClr val="FF8040"/>
                </a:solidFill>
                <a:highlight>
                  <a:srgbClr val="FFFFFF"/>
                </a:highlight>
              </a:rPr>
              <a:t>=</a:t>
            </a:r>
            <a:r>
              <a:rPr lang="en-US" sz="1000">
                <a:solidFill>
                  <a:srgbClr val="993300"/>
                </a:solidFill>
                <a:highlight>
                  <a:srgbClr val="FFFFFF"/>
                </a:highlight>
              </a:rPr>
              <a:t>"Test test-5.dfdl.xsd, this time in the unparsing direction."</a:t>
            </a:r>
            <a:r>
              <a:rPr lang="en-US" sz="1000">
                <a:solidFill>
                  <a:srgbClr val="000096"/>
                </a:solidFill>
                <a:highlight>
                  <a:srgbClr val="FFFFFF"/>
                </a:highlight>
              </a:rPr>
              <a:t>&gt;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&lt;tdml:infoset&gt;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&lt;tdml:dfdlInfoset&gt;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a:t>
            </a:r>
            <a:r>
              <a:rPr lang="en-US" sz="1000">
                <a:solidFill>
                  <a:srgbClr val="000096"/>
                </a:solidFill>
                <a:highlight>
                  <a:srgbClr val="FFFF00"/>
                </a:highlight>
              </a:rPr>
              <a:t>ex:</a:t>
            </a:r>
            <a:r>
              <a:rPr lang="en-US" sz="1000">
                <a:solidFill>
                  <a:srgbClr val="000096"/>
                </a:solidFill>
                <a:highlight>
                  <a:srgbClr val="FFFFFF"/>
                </a:highlight>
              </a:rPr>
              <a:t>input&gt;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a:t>
            </a:r>
            <a:r>
              <a:rPr lang="en-US" sz="1000">
                <a:solidFill>
                  <a:srgbClr val="000096"/>
                </a:solidFill>
                <a:highlight>
                  <a:srgbClr val="FFFF00"/>
                </a:highlight>
              </a:rPr>
              <a:t>ex:i</a:t>
            </a:r>
            <a:r>
              <a:rPr lang="en-US" sz="1000">
                <a:solidFill>
                  <a:srgbClr val="000096"/>
                </a:solidFill>
                <a:highlight>
                  <a:srgbClr val="FFFFFF"/>
                </a:highlight>
              </a:rPr>
              <a:t>nput&gt;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&lt;/tdml:dfdlInfoset&gt;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&lt;/tdml:infoset&gt;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&lt;tdml:document&gt;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&lt;tdml:documentPart</a:t>
            </a:r>
            <a:r>
              <a:rPr lang="en-US" sz="1000">
                <a:solidFill>
                  <a:srgbClr val="F5844C"/>
                </a:solidFill>
                <a:highlight>
                  <a:srgbClr val="FFFFFF"/>
                </a:highlight>
              </a:rPr>
              <a:t> type</a:t>
            </a:r>
            <a:r>
              <a:rPr lang="en-US" sz="1000">
                <a:solidFill>
                  <a:srgbClr val="FF8040"/>
                </a:solidFill>
                <a:highlight>
                  <a:srgbClr val="FFFFFF"/>
                </a:highlight>
              </a:rPr>
              <a:t>=</a:t>
            </a:r>
            <a:r>
              <a:rPr lang="en-US" sz="1000">
                <a:solidFill>
                  <a:srgbClr val="993300"/>
                </a:solidFill>
                <a:highlight>
                  <a:srgbClr val="FFFFFF"/>
                </a:highlight>
              </a:rPr>
              <a:t>"text"</a:t>
            </a:r>
            <a:br>
              <a:rPr lang="en-US" sz="1000">
                <a:solidFill>
                  <a:srgbClr val="000000"/>
                </a:solidFill>
                <a:highlight>
                  <a:srgbClr val="FFFFFF"/>
                </a:highlight>
              </a:rPr>
            </a:br>
            <a:r>
              <a:rPr lang="en-US" sz="1000">
                <a:solidFill>
                  <a:srgbClr val="F5844C"/>
                </a:solidFill>
                <a:highlight>
                  <a:srgbClr val="FFFFFF"/>
                </a:highlight>
              </a:rPr>
              <a:t>                replaceDFDLEntities</a:t>
            </a:r>
            <a:r>
              <a:rPr lang="en-US" sz="1000">
                <a:solidFill>
                  <a:srgbClr val="FF8040"/>
                </a:solidFill>
                <a:highlight>
                  <a:srgbClr val="FFFFFF"/>
                </a:highlight>
              </a:rPr>
              <a:t>=</a:t>
            </a:r>
            <a:r>
              <a:rPr lang="en-US" sz="1000">
                <a:solidFill>
                  <a:srgbClr val="993300"/>
                </a:solidFill>
                <a:highlight>
                  <a:srgbClr val="FFFFFF"/>
                </a:highlight>
              </a:rPr>
              <a:t>"true"</a:t>
            </a:r>
            <a:r>
              <a:rPr lang="en-US" sz="1000">
                <a:solidFill>
                  <a:srgbClr val="000096"/>
                </a:solidFill>
                <a:highlight>
                  <a:srgbClr val="FFFFFF"/>
                </a:highlight>
              </a:rPr>
              <a:t>&gt;</a:t>
            </a:r>
            <a:r>
              <a:rPr lang="en-US" sz="1000">
                <a:solidFill>
                  <a:srgbClr val="008C00"/>
                </a:solidFill>
                <a:highlight>
                  <a:srgbClr val="FFFFFF"/>
                </a:highlight>
              </a:rPr>
              <a:t>&lt;![CDATA[Hello</a:t>
            </a:r>
            <a:br>
              <a:rPr lang="en-US" sz="1000">
                <a:solidFill>
                  <a:srgbClr val="000000"/>
                </a:solidFill>
                <a:highlight>
                  <a:srgbClr val="FFFFFF"/>
                </a:highlight>
              </a:rPr>
            </a:br>
            <a:r>
              <a:rPr lang="en-US" sz="1000">
                <a:solidFill>
                  <a:srgbClr val="008C00"/>
                </a:solidFill>
                <a:highlight>
                  <a:srgbClr val="FFFFFF"/>
                </a:highlight>
              </a:rPr>
              <a:t>world</a:t>
            </a:r>
            <a:br>
              <a:rPr lang="en-US" sz="1000">
                <a:solidFill>
                  <a:srgbClr val="000000"/>
                </a:solidFill>
                <a:highlight>
                  <a:srgbClr val="FFFFFF"/>
                </a:highlight>
              </a:rPr>
            </a:br>
            <a:r>
              <a:rPr lang="en-US" sz="1000">
                <a:solidFill>
                  <a:srgbClr val="008C00"/>
                </a:solidFill>
                <a:highlight>
                  <a:srgbClr val="FFFFFF"/>
                </a:highlight>
              </a:rPr>
              <a:t>]]&gt;</a:t>
            </a:r>
            <a:r>
              <a:rPr lang="en-US" sz="1000">
                <a:solidFill>
                  <a:srgbClr val="000096"/>
                </a:solidFill>
                <a:highlight>
                  <a:srgbClr val="FFFFFF"/>
                </a:highlight>
              </a:rPr>
              <a:t>&lt;/tdml:documentPart&gt;</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&lt;/tdml:document&gt;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00"/>
                </a:solidFill>
                <a:highlight>
                  <a:srgbClr val="FFFFFF"/>
                </a:highlight>
              </a:rPr>
              <a:t>    </a:t>
            </a:r>
            <a:r>
              <a:rPr lang="en-US" sz="1000">
                <a:solidFill>
                  <a:srgbClr val="000096"/>
                </a:solidFill>
                <a:highlight>
                  <a:srgbClr val="FFFFFF"/>
                </a:highlight>
              </a:rPr>
              <a:t>&lt;/tdml:unparserTestCase&gt;</a:t>
            </a:r>
            <a:br>
              <a:rPr lang="en-US" sz="1000">
                <a:solidFill>
                  <a:srgbClr val="000000"/>
                </a:solidFill>
                <a:highlight>
                  <a:srgbClr val="FFFFFF"/>
                </a:highlight>
              </a:rPr>
            </a:br>
            <a:r>
              <a:rPr lang="en-US" sz="1000">
                <a:solidFill>
                  <a:srgbClr val="000000"/>
                </a:solidFill>
                <a:highlight>
                  <a:srgbClr val="FFFFFF"/>
                </a:highlight>
              </a:rPr>
              <a:t>    </a:t>
            </a:r>
            <a:br>
              <a:rPr lang="en-US" sz="1000">
                <a:solidFill>
                  <a:srgbClr val="000000"/>
                </a:solidFill>
                <a:highlight>
                  <a:srgbClr val="FFFFFF"/>
                </a:highlight>
              </a:rPr>
            </a:br>
            <a:r>
              <a:rPr lang="en-US" sz="1000">
                <a:solidFill>
                  <a:srgbClr val="000096"/>
                </a:solidFill>
                <a:highlight>
                  <a:srgbClr val="FFFFFF"/>
                </a:highlight>
              </a:rPr>
              <a:t>&lt;/tdml:testSuite&gt;</a:t>
            </a:r>
            <a:br>
              <a:rPr lang="en-US" sz="1000">
                <a:solidFill>
                  <a:srgbClr val="000000"/>
                </a:solidFill>
                <a:highlight>
                  <a:srgbClr val="FFFFFF"/>
                </a:highlight>
              </a:rPr>
            </a:br>
            <a:endParaRPr lang="en-US" sz="1000"/>
          </a:p>
        </p:txBody>
      </p:sp>
      <p:cxnSp>
        <p:nvCxnSpPr>
          <p:cNvPr id="8" name="Straight Connector 7">
            <a:extLst>
              <a:ext uri="{FF2B5EF4-FFF2-40B4-BE49-F238E27FC236}">
                <a16:creationId xmlns:a16="http://schemas.microsoft.com/office/drawing/2014/main" id="{93C0B619-BA40-4E7F-8774-2B5BDF86264D}"/>
              </a:ext>
            </a:extLst>
          </p:cNvPr>
          <p:cNvCxnSpPr>
            <a:cxnSpLocks/>
          </p:cNvCxnSpPr>
          <p:nvPr/>
        </p:nvCxnSpPr>
        <p:spPr>
          <a:xfrm>
            <a:off x="325464" y="97428"/>
            <a:ext cx="5530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1D3691-A2BA-452E-AB07-04E0B1E302A8}"/>
              </a:ext>
            </a:extLst>
          </p:cNvPr>
          <p:cNvCxnSpPr/>
          <p:nvPr/>
        </p:nvCxnSpPr>
        <p:spPr>
          <a:xfrm>
            <a:off x="340963" y="81930"/>
            <a:ext cx="0" cy="650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2953BD-B2D4-4010-AC52-581BCFBE7E5A}"/>
              </a:ext>
            </a:extLst>
          </p:cNvPr>
          <p:cNvCxnSpPr/>
          <p:nvPr/>
        </p:nvCxnSpPr>
        <p:spPr>
          <a:xfrm>
            <a:off x="5855776" y="81930"/>
            <a:ext cx="0" cy="650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5C542C-63B1-4B38-BEEE-A1D82CFF8DC6}"/>
              </a:ext>
            </a:extLst>
          </p:cNvPr>
          <p:cNvCxnSpPr/>
          <p:nvPr/>
        </p:nvCxnSpPr>
        <p:spPr>
          <a:xfrm>
            <a:off x="6757261" y="387458"/>
            <a:ext cx="0" cy="3642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773B60-203F-435B-8840-F1257DDE3572}"/>
              </a:ext>
            </a:extLst>
          </p:cNvPr>
          <p:cNvCxnSpPr/>
          <p:nvPr/>
        </p:nvCxnSpPr>
        <p:spPr>
          <a:xfrm>
            <a:off x="6757261" y="4029559"/>
            <a:ext cx="47424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8E2FEA-BD8B-4190-9FE6-72A36C63A255}"/>
              </a:ext>
            </a:extLst>
          </p:cNvPr>
          <p:cNvCxnSpPr/>
          <p:nvPr/>
        </p:nvCxnSpPr>
        <p:spPr>
          <a:xfrm>
            <a:off x="11499742" y="387457"/>
            <a:ext cx="0" cy="3642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row: Bent-Up 17">
            <a:extLst>
              <a:ext uri="{FF2B5EF4-FFF2-40B4-BE49-F238E27FC236}">
                <a16:creationId xmlns:a16="http://schemas.microsoft.com/office/drawing/2014/main" id="{833A1E38-9AEB-480B-8B91-10DF641EABB3}"/>
              </a:ext>
            </a:extLst>
          </p:cNvPr>
          <p:cNvSpPr/>
          <p:nvPr/>
        </p:nvSpPr>
        <p:spPr>
          <a:xfrm>
            <a:off x="5465737" y="6140653"/>
            <a:ext cx="960893" cy="6509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2930951-9D14-4C57-9FE5-173855A4790F}"/>
              </a:ext>
            </a:extLst>
          </p:cNvPr>
          <p:cNvSpPr/>
          <p:nvPr/>
        </p:nvSpPr>
        <p:spPr>
          <a:xfrm>
            <a:off x="604434" y="2789695"/>
            <a:ext cx="1844285" cy="526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488E510-1D0B-436F-AD35-CE62E25E1A21}"/>
              </a:ext>
            </a:extLst>
          </p:cNvPr>
          <p:cNvSpPr txBox="1"/>
          <p:nvPr/>
        </p:nvSpPr>
        <p:spPr>
          <a:xfrm>
            <a:off x="2464217" y="2849126"/>
            <a:ext cx="2887906" cy="369332"/>
          </a:xfrm>
          <a:prstGeom prst="rect">
            <a:avLst/>
          </a:prstGeom>
          <a:noFill/>
        </p:spPr>
        <p:txBody>
          <a:bodyPr wrap="none" rtlCol="0">
            <a:spAutoFit/>
          </a:bodyPr>
          <a:lstStyle/>
          <a:p>
            <a:r>
              <a:rPr lang="en-US"/>
              <a:t>Your DFDL schema goes here</a:t>
            </a:r>
          </a:p>
        </p:txBody>
      </p:sp>
      <p:sp>
        <p:nvSpPr>
          <p:cNvPr id="21" name="Rectangle 20">
            <a:extLst>
              <a:ext uri="{FF2B5EF4-FFF2-40B4-BE49-F238E27FC236}">
                <a16:creationId xmlns:a16="http://schemas.microsoft.com/office/drawing/2014/main" id="{1EEB8591-E98B-400B-9AEF-FF879B6581BA}"/>
              </a:ext>
            </a:extLst>
          </p:cNvPr>
          <p:cNvSpPr/>
          <p:nvPr/>
        </p:nvSpPr>
        <p:spPr>
          <a:xfrm>
            <a:off x="604434" y="4293031"/>
            <a:ext cx="1239856" cy="526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5BC1B91-3ECD-45F3-8886-F8BA4BC88627}"/>
              </a:ext>
            </a:extLst>
          </p:cNvPr>
          <p:cNvSpPr txBox="1"/>
          <p:nvPr/>
        </p:nvSpPr>
        <p:spPr>
          <a:xfrm flipH="1">
            <a:off x="1842617" y="4371843"/>
            <a:ext cx="3408727" cy="369332"/>
          </a:xfrm>
          <a:prstGeom prst="rect">
            <a:avLst/>
          </a:prstGeom>
          <a:noFill/>
        </p:spPr>
        <p:txBody>
          <a:bodyPr wrap="square" rtlCol="0">
            <a:spAutoFit/>
          </a:bodyPr>
          <a:lstStyle/>
          <a:p>
            <a:r>
              <a:rPr lang="en-US"/>
              <a:t>The input to parsing goes here</a:t>
            </a:r>
          </a:p>
        </p:txBody>
      </p:sp>
      <p:sp>
        <p:nvSpPr>
          <p:cNvPr id="23" name="Rectangle 22">
            <a:extLst>
              <a:ext uri="{FF2B5EF4-FFF2-40B4-BE49-F238E27FC236}">
                <a16:creationId xmlns:a16="http://schemas.microsoft.com/office/drawing/2014/main" id="{80C4734C-1647-420C-8440-947B5CAACAA3}"/>
              </a:ext>
            </a:extLst>
          </p:cNvPr>
          <p:cNvSpPr/>
          <p:nvPr/>
        </p:nvSpPr>
        <p:spPr>
          <a:xfrm>
            <a:off x="604434" y="4943960"/>
            <a:ext cx="1456813" cy="1286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5B403C6-1C7E-4F67-B99E-88771A5474E4}"/>
              </a:ext>
            </a:extLst>
          </p:cNvPr>
          <p:cNvSpPr txBox="1"/>
          <p:nvPr/>
        </p:nvSpPr>
        <p:spPr>
          <a:xfrm flipH="1">
            <a:off x="2061247" y="4943960"/>
            <a:ext cx="2511503" cy="923330"/>
          </a:xfrm>
          <a:prstGeom prst="rect">
            <a:avLst/>
          </a:prstGeom>
          <a:noFill/>
        </p:spPr>
        <p:txBody>
          <a:bodyPr wrap="square" rtlCol="0">
            <a:spAutoFit/>
          </a:bodyPr>
          <a:lstStyle/>
          <a:p>
            <a:r>
              <a:rPr lang="en-US"/>
              <a:t>The expected XML output from parsing goes here</a:t>
            </a:r>
          </a:p>
        </p:txBody>
      </p:sp>
      <p:sp>
        <p:nvSpPr>
          <p:cNvPr id="25" name="Rectangle 24">
            <a:extLst>
              <a:ext uri="{FF2B5EF4-FFF2-40B4-BE49-F238E27FC236}">
                <a16:creationId xmlns:a16="http://schemas.microsoft.com/office/drawing/2014/main" id="{716FBF45-6ADE-4454-B94E-7D42081D000E}"/>
              </a:ext>
            </a:extLst>
          </p:cNvPr>
          <p:cNvSpPr/>
          <p:nvPr/>
        </p:nvSpPr>
        <p:spPr>
          <a:xfrm>
            <a:off x="604434" y="1751308"/>
            <a:ext cx="3254629" cy="561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45FC372-254D-447B-A8A5-7DB0B55D77A8}"/>
              </a:ext>
            </a:extLst>
          </p:cNvPr>
          <p:cNvSpPr txBox="1"/>
          <p:nvPr/>
        </p:nvSpPr>
        <p:spPr>
          <a:xfrm>
            <a:off x="3824971" y="1691568"/>
            <a:ext cx="1919736" cy="923330"/>
          </a:xfrm>
          <a:prstGeom prst="rect">
            <a:avLst/>
          </a:prstGeom>
          <a:noFill/>
        </p:spPr>
        <p:txBody>
          <a:bodyPr wrap="square" rtlCol="0">
            <a:spAutoFit/>
          </a:bodyPr>
          <a:lstStyle/>
          <a:p>
            <a:r>
              <a:rPr lang="en-US"/>
              <a:t>Your default properties goes here</a:t>
            </a:r>
          </a:p>
        </p:txBody>
      </p:sp>
      <p:sp>
        <p:nvSpPr>
          <p:cNvPr id="27" name="Rectangle 26">
            <a:extLst>
              <a:ext uri="{FF2B5EF4-FFF2-40B4-BE49-F238E27FC236}">
                <a16:creationId xmlns:a16="http://schemas.microsoft.com/office/drawing/2014/main" id="{4A432EE4-A8A6-4675-82FB-F288CCBE45B8}"/>
              </a:ext>
            </a:extLst>
          </p:cNvPr>
          <p:cNvSpPr/>
          <p:nvPr/>
        </p:nvSpPr>
        <p:spPr>
          <a:xfrm>
            <a:off x="7009623" y="990564"/>
            <a:ext cx="1456813" cy="1286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3F3E34F-550D-4DC5-8DA8-E0396A4AA756}"/>
              </a:ext>
            </a:extLst>
          </p:cNvPr>
          <p:cNvSpPr txBox="1"/>
          <p:nvPr/>
        </p:nvSpPr>
        <p:spPr>
          <a:xfrm flipH="1">
            <a:off x="8466436" y="1108836"/>
            <a:ext cx="2511503" cy="646331"/>
          </a:xfrm>
          <a:prstGeom prst="rect">
            <a:avLst/>
          </a:prstGeom>
          <a:noFill/>
        </p:spPr>
        <p:txBody>
          <a:bodyPr wrap="square" rtlCol="0">
            <a:spAutoFit/>
          </a:bodyPr>
          <a:lstStyle/>
          <a:p>
            <a:r>
              <a:rPr lang="en-US"/>
              <a:t>The XML input to unparsing goes here</a:t>
            </a:r>
          </a:p>
        </p:txBody>
      </p:sp>
      <p:sp>
        <p:nvSpPr>
          <p:cNvPr id="29" name="Rectangle 28">
            <a:extLst>
              <a:ext uri="{FF2B5EF4-FFF2-40B4-BE49-F238E27FC236}">
                <a16:creationId xmlns:a16="http://schemas.microsoft.com/office/drawing/2014/main" id="{46E59FFD-B72C-4FDC-817C-750F94B962EA}"/>
              </a:ext>
            </a:extLst>
          </p:cNvPr>
          <p:cNvSpPr/>
          <p:nvPr/>
        </p:nvSpPr>
        <p:spPr>
          <a:xfrm>
            <a:off x="6803757" y="2313025"/>
            <a:ext cx="2877546" cy="90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E659A9B-F45D-48DD-B54A-10ABC3996FF4}"/>
              </a:ext>
            </a:extLst>
          </p:cNvPr>
          <p:cNvSpPr txBox="1"/>
          <p:nvPr/>
        </p:nvSpPr>
        <p:spPr>
          <a:xfrm flipH="1">
            <a:off x="9681302" y="2247673"/>
            <a:ext cx="1813273" cy="1200329"/>
          </a:xfrm>
          <a:prstGeom prst="rect">
            <a:avLst/>
          </a:prstGeom>
          <a:noFill/>
        </p:spPr>
        <p:txBody>
          <a:bodyPr wrap="square" rtlCol="0">
            <a:spAutoFit/>
          </a:bodyPr>
          <a:lstStyle/>
          <a:p>
            <a:r>
              <a:rPr lang="en-US"/>
              <a:t>The expected output of </a:t>
            </a:r>
          </a:p>
          <a:p>
            <a:r>
              <a:rPr lang="en-US"/>
              <a:t>unparsing goes here</a:t>
            </a:r>
          </a:p>
        </p:txBody>
      </p:sp>
    </p:spTree>
    <p:extLst>
      <p:ext uri="{BB962C8B-B14F-4D97-AF65-F5344CB8AC3E}">
        <p14:creationId xmlns:p14="http://schemas.microsoft.com/office/powerpoint/2010/main" val="189697976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0770E-1D88-4903-B19F-1601101234E3}"/>
              </a:ext>
            </a:extLst>
          </p:cNvPr>
          <p:cNvSpPr>
            <a:spLocks noGrp="1"/>
          </p:cNvSpPr>
          <p:nvPr>
            <p:ph type="title"/>
          </p:nvPr>
        </p:nvSpPr>
        <p:spPr/>
        <p:txBody>
          <a:bodyPr/>
          <a:lstStyle/>
          <a:p>
            <a:r>
              <a:rPr lang="en-US"/>
              <a:t>How to specify the output should be an error?</a:t>
            </a:r>
          </a:p>
        </p:txBody>
      </p:sp>
      <p:sp>
        <p:nvSpPr>
          <p:cNvPr id="4" name="Content Placeholder 3">
            <a:extLst>
              <a:ext uri="{FF2B5EF4-FFF2-40B4-BE49-F238E27FC236}">
                <a16:creationId xmlns:a16="http://schemas.microsoft.com/office/drawing/2014/main" id="{EC5209DF-3A09-425B-8F39-CD911357B550}"/>
              </a:ext>
            </a:extLst>
          </p:cNvPr>
          <p:cNvSpPr>
            <a:spLocks noGrp="1"/>
          </p:cNvSpPr>
          <p:nvPr>
            <p:ph idx="1"/>
          </p:nvPr>
        </p:nvSpPr>
        <p:spPr>
          <a:xfrm>
            <a:off x="616449" y="1371602"/>
            <a:ext cx="11236720" cy="1650568"/>
          </a:xfrm>
        </p:spPr>
        <p:txBody>
          <a:bodyPr/>
          <a:lstStyle/>
          <a:p>
            <a:pPr>
              <a:lnSpc>
                <a:spcPts val="3000"/>
              </a:lnSpc>
              <a:spcAft>
                <a:spcPts val="1200"/>
              </a:spcAft>
            </a:pPr>
            <a:r>
              <a:rPr lang="en-US" dirty="0"/>
              <a:t>In my TDML file I want to express this: Parsing the input file should result in producing an error. Is there a way to express </a:t>
            </a:r>
            <a:r>
              <a:rPr lang="en-US"/>
              <a:t>that?</a:t>
            </a:r>
          </a:p>
          <a:p>
            <a:pPr>
              <a:lnSpc>
                <a:spcPts val="3000"/>
              </a:lnSpc>
              <a:spcAft>
                <a:spcPts val="1200"/>
              </a:spcAft>
            </a:pPr>
            <a:r>
              <a:rPr lang="en-US"/>
              <a:t>Answer: Yes. </a:t>
            </a:r>
            <a:r>
              <a:rPr lang="en-US" dirty="0"/>
              <a:t>Instead of providing a &lt;tdml:infoset&gt; element, </a:t>
            </a:r>
            <a:r>
              <a:rPr lang="en-US"/>
              <a:t>provide:</a:t>
            </a:r>
            <a:endParaRPr lang="en-US" dirty="0"/>
          </a:p>
        </p:txBody>
      </p:sp>
      <p:sp>
        <p:nvSpPr>
          <p:cNvPr id="2" name="Footer Placeholder 1">
            <a:extLst>
              <a:ext uri="{FF2B5EF4-FFF2-40B4-BE49-F238E27FC236}">
                <a16:creationId xmlns:a16="http://schemas.microsoft.com/office/drawing/2014/main" id="{40801AAD-5592-4F48-9CD7-7340977A94B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EA4C5DC4-4920-490C-A1B1-67C4EF69A772}"/>
              </a:ext>
            </a:extLst>
          </p:cNvPr>
          <p:cNvSpPr/>
          <p:nvPr/>
        </p:nvSpPr>
        <p:spPr>
          <a:xfrm>
            <a:off x="1584897" y="2967335"/>
            <a:ext cx="5600054" cy="923330"/>
          </a:xfrm>
          <a:prstGeom prst="rect">
            <a:avLst/>
          </a:prstGeom>
          <a:ln>
            <a:solidFill>
              <a:schemeClr val="tx1"/>
            </a:solidFill>
          </a:ln>
        </p:spPr>
        <p:txBody>
          <a:bodyPr wrap="square">
            <a:spAutoFit/>
          </a:bodyPr>
          <a:lstStyle/>
          <a:p>
            <a:r>
              <a:rPr lang="en-US">
                <a:solidFill>
                  <a:srgbClr val="000096"/>
                </a:solidFill>
                <a:highlight>
                  <a:srgbClr val="FFFFFF"/>
                </a:highlight>
              </a:rPr>
              <a:t>&lt;tdml:errors&gt;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&lt;tdml:error&gt;</a:t>
            </a:r>
            <a:r>
              <a:rPr lang="en-US">
                <a:solidFill>
                  <a:srgbClr val="000000"/>
                </a:solidFill>
                <a:highlight>
                  <a:srgbClr val="FFFFFF"/>
                </a:highlight>
              </a:rPr>
              <a:t>Expected an error on parsing</a:t>
            </a:r>
            <a:r>
              <a:rPr lang="en-US">
                <a:solidFill>
                  <a:srgbClr val="000096"/>
                </a:solidFill>
                <a:highlight>
                  <a:srgbClr val="FFFFFF"/>
                </a:highlight>
              </a:rPr>
              <a:t>&lt;/tdml:error&gt;</a:t>
            </a:r>
            <a:br>
              <a:rPr lang="en-US">
                <a:solidFill>
                  <a:srgbClr val="000000"/>
                </a:solidFill>
                <a:highlight>
                  <a:srgbClr val="FFFFFF"/>
                </a:highlight>
              </a:rPr>
            </a:br>
            <a:r>
              <a:rPr lang="en-US">
                <a:solidFill>
                  <a:srgbClr val="000096"/>
                </a:solidFill>
                <a:highlight>
                  <a:srgbClr val="FFFFFF"/>
                </a:highlight>
              </a:rPr>
              <a:t>&lt;/tdml:errors&gt;</a:t>
            </a:r>
          </a:p>
        </p:txBody>
      </p:sp>
      <p:sp>
        <p:nvSpPr>
          <p:cNvPr id="6" name="Content Placeholder 3">
            <a:extLst>
              <a:ext uri="{FF2B5EF4-FFF2-40B4-BE49-F238E27FC236}">
                <a16:creationId xmlns:a16="http://schemas.microsoft.com/office/drawing/2014/main" id="{6ABEC0B6-6104-4698-871A-46C0F4870798}"/>
              </a:ext>
            </a:extLst>
          </p:cNvPr>
          <p:cNvSpPr txBox="1">
            <a:spLocks/>
          </p:cNvSpPr>
          <p:nvPr/>
        </p:nvSpPr>
        <p:spPr>
          <a:xfrm>
            <a:off x="477640" y="4174212"/>
            <a:ext cx="11236720" cy="568269"/>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Aft>
                <a:spcPts val="1200"/>
              </a:spcAft>
            </a:pPr>
            <a:r>
              <a:rPr lang="en-US"/>
              <a:t>If you expect a warning, you can specify that:</a:t>
            </a:r>
          </a:p>
        </p:txBody>
      </p:sp>
      <p:sp>
        <p:nvSpPr>
          <p:cNvPr id="7" name="Rectangle 6">
            <a:extLst>
              <a:ext uri="{FF2B5EF4-FFF2-40B4-BE49-F238E27FC236}">
                <a16:creationId xmlns:a16="http://schemas.microsoft.com/office/drawing/2014/main" id="{7B7F1538-9A70-4CE0-840D-24ECF893C5CC}"/>
              </a:ext>
            </a:extLst>
          </p:cNvPr>
          <p:cNvSpPr/>
          <p:nvPr/>
        </p:nvSpPr>
        <p:spPr>
          <a:xfrm>
            <a:off x="1578634" y="4742481"/>
            <a:ext cx="6371997" cy="923330"/>
          </a:xfrm>
          <a:prstGeom prst="rect">
            <a:avLst/>
          </a:prstGeom>
          <a:ln>
            <a:solidFill>
              <a:schemeClr val="tx1"/>
            </a:solidFill>
          </a:ln>
        </p:spPr>
        <p:txBody>
          <a:bodyPr wrap="square">
            <a:spAutoFit/>
          </a:bodyPr>
          <a:lstStyle/>
          <a:p>
            <a:r>
              <a:rPr lang="en-US">
                <a:solidFill>
                  <a:srgbClr val="000096"/>
                </a:solidFill>
                <a:highlight>
                  <a:srgbClr val="FFFFFF"/>
                </a:highlight>
              </a:rPr>
              <a:t>&lt;tdml:warnings&gt;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&lt;tdml:warning&gt;</a:t>
            </a:r>
            <a:r>
              <a:rPr lang="en-US">
                <a:solidFill>
                  <a:srgbClr val="000000"/>
                </a:solidFill>
                <a:highlight>
                  <a:srgbClr val="FFFFFF"/>
                </a:highlight>
              </a:rPr>
              <a:t>Expected a warning on parsing</a:t>
            </a:r>
            <a:r>
              <a:rPr lang="en-US">
                <a:solidFill>
                  <a:srgbClr val="000096"/>
                </a:solidFill>
                <a:highlight>
                  <a:srgbClr val="FFFFFF"/>
                </a:highlight>
              </a:rPr>
              <a:t>&lt;/tdml:warning&gt;</a:t>
            </a:r>
            <a:br>
              <a:rPr lang="en-US">
                <a:solidFill>
                  <a:srgbClr val="000000"/>
                </a:solidFill>
                <a:highlight>
                  <a:srgbClr val="FFFFFF"/>
                </a:highlight>
              </a:rPr>
            </a:br>
            <a:r>
              <a:rPr lang="en-US">
                <a:solidFill>
                  <a:srgbClr val="000096"/>
                </a:solidFill>
                <a:highlight>
                  <a:srgbClr val="FFFFFF"/>
                </a:highlight>
              </a:rPr>
              <a:t>&lt;/tdml:warnings&gt;</a:t>
            </a:r>
          </a:p>
        </p:txBody>
      </p:sp>
    </p:spTree>
    <p:extLst>
      <p:ext uri="{BB962C8B-B14F-4D97-AF65-F5344CB8AC3E}">
        <p14:creationId xmlns:p14="http://schemas.microsoft.com/office/powerpoint/2010/main" val="3057142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898C-F5B8-42ED-952F-EA4BC94AA43E}"/>
              </a:ext>
            </a:extLst>
          </p:cNvPr>
          <p:cNvSpPr>
            <a:spLocks noGrp="1"/>
          </p:cNvSpPr>
          <p:nvPr>
            <p:ph type="title"/>
          </p:nvPr>
        </p:nvSpPr>
        <p:spPr/>
        <p:txBody>
          <a:bodyPr/>
          <a:lstStyle/>
          <a:p>
            <a:r>
              <a:rPr lang="en-US"/>
              <a:t>Features used by data formats around the world</a:t>
            </a:r>
          </a:p>
        </p:txBody>
      </p:sp>
      <p:sp>
        <p:nvSpPr>
          <p:cNvPr id="5" name="Content Placeholder 4">
            <a:extLst>
              <a:ext uri="{FF2B5EF4-FFF2-40B4-BE49-F238E27FC236}">
                <a16:creationId xmlns:a16="http://schemas.microsoft.com/office/drawing/2014/main" id="{3FCB84F5-A448-4F7E-A13A-5A9964B3AB96}"/>
              </a:ext>
            </a:extLst>
          </p:cNvPr>
          <p:cNvSpPr>
            <a:spLocks noGrp="1"/>
          </p:cNvSpPr>
          <p:nvPr>
            <p:ph sz="half" idx="1"/>
          </p:nvPr>
        </p:nvSpPr>
        <p:spPr/>
        <p:txBody>
          <a:bodyPr/>
          <a:lstStyle/>
          <a:p>
            <a:r>
              <a:rPr lang="en-US" sz="1400"/>
              <a:t>separators</a:t>
            </a:r>
          </a:p>
          <a:p>
            <a:r>
              <a:rPr lang="en-US" sz="1400"/>
              <a:t>position of separator</a:t>
            </a:r>
          </a:p>
          <a:p>
            <a:r>
              <a:rPr lang="en-US" sz="1400"/>
              <a:t>initiators</a:t>
            </a:r>
          </a:p>
          <a:p>
            <a:r>
              <a:rPr lang="en-US" sz="1400"/>
              <a:t>terminators</a:t>
            </a:r>
          </a:p>
          <a:p>
            <a:r>
              <a:rPr lang="en-US" sz="1400"/>
              <a:t>length-of-data indicator</a:t>
            </a:r>
          </a:p>
          <a:p>
            <a:r>
              <a:rPr lang="en-US" sz="1400"/>
              <a:t>units for the length-of-data indicator</a:t>
            </a:r>
          </a:p>
          <a:p>
            <a:r>
              <a:rPr lang="en-US" sz="1400"/>
              <a:t>end-of-file indicator</a:t>
            </a:r>
          </a:p>
          <a:p>
            <a:r>
              <a:rPr lang="en-US" sz="1400"/>
              <a:t>empty fields</a:t>
            </a:r>
          </a:p>
          <a:p>
            <a:r>
              <a:rPr lang="en-US" sz="1400"/>
              <a:t>optional fields</a:t>
            </a:r>
          </a:p>
          <a:p>
            <a:r>
              <a:rPr lang="en-US" sz="1400"/>
              <a:t>mandatory fields</a:t>
            </a:r>
          </a:p>
          <a:p>
            <a:r>
              <a:rPr lang="en-US" sz="1400"/>
              <a:t>repeating fields</a:t>
            </a:r>
          </a:p>
          <a:p>
            <a:r>
              <a:rPr lang="en-US" sz="1400"/>
              <a:t>when-to-stop-repeating indicator</a:t>
            </a:r>
          </a:p>
          <a:p>
            <a:r>
              <a:rPr lang="en-US" sz="1400"/>
              <a:t>sequence</a:t>
            </a:r>
          </a:p>
          <a:p>
            <a:r>
              <a:rPr lang="en-US" sz="1400"/>
              <a:t>choice</a:t>
            </a:r>
          </a:p>
          <a:p>
            <a:r>
              <a:rPr lang="en-US" sz="1400"/>
              <a:t>default values</a:t>
            </a:r>
          </a:p>
          <a:p>
            <a:pPr marL="0" indent="0">
              <a:buNone/>
            </a:pPr>
            <a:endParaRPr lang="en-US"/>
          </a:p>
        </p:txBody>
      </p:sp>
      <p:sp>
        <p:nvSpPr>
          <p:cNvPr id="6" name="Content Placeholder 5">
            <a:extLst>
              <a:ext uri="{FF2B5EF4-FFF2-40B4-BE49-F238E27FC236}">
                <a16:creationId xmlns:a16="http://schemas.microsoft.com/office/drawing/2014/main" id="{935C9649-F3E4-44AA-8409-B93D393843E6}"/>
              </a:ext>
            </a:extLst>
          </p:cNvPr>
          <p:cNvSpPr>
            <a:spLocks noGrp="1"/>
          </p:cNvSpPr>
          <p:nvPr>
            <p:ph sz="half" idx="2"/>
          </p:nvPr>
        </p:nvSpPr>
        <p:spPr/>
        <p:txBody>
          <a:bodyPr/>
          <a:lstStyle/>
          <a:p>
            <a:r>
              <a:rPr lang="en-US" sz="1400"/>
              <a:t>fixed value</a:t>
            </a:r>
          </a:p>
          <a:p>
            <a:r>
              <a:rPr lang="en-US" sz="1400"/>
              <a:t>no-data-available indicator</a:t>
            </a:r>
          </a:p>
          <a:p>
            <a:r>
              <a:rPr lang="en-US" sz="1400"/>
              <a:t>datatypes</a:t>
            </a:r>
          </a:p>
          <a:p>
            <a:r>
              <a:rPr lang="en-US" sz="1400"/>
              <a:t>text encoding</a:t>
            </a:r>
          </a:p>
          <a:p>
            <a:r>
              <a:rPr lang="en-US" sz="1400"/>
              <a:t>byte order</a:t>
            </a:r>
          </a:p>
          <a:p>
            <a:r>
              <a:rPr lang="en-US" sz="1400"/>
              <a:t>bit order</a:t>
            </a:r>
          </a:p>
          <a:p>
            <a:r>
              <a:rPr lang="en-US" sz="1400"/>
              <a:t>newline indicator</a:t>
            </a:r>
          </a:p>
          <a:p>
            <a:r>
              <a:rPr lang="en-US" sz="1400"/>
              <a:t>data follows a pattern</a:t>
            </a:r>
          </a:p>
          <a:p>
            <a:r>
              <a:rPr lang="en-US" sz="1400"/>
              <a:t>whitespace</a:t>
            </a:r>
          </a:p>
          <a:p>
            <a:r>
              <a:rPr lang="en-US" sz="1400"/>
              <a:t>escaping characters</a:t>
            </a:r>
          </a:p>
          <a:p>
            <a:r>
              <a:rPr lang="en-US" sz="1400"/>
              <a:t>escaping blocks of data</a:t>
            </a:r>
          </a:p>
          <a:p>
            <a:r>
              <a:rPr lang="en-US" sz="1400"/>
              <a:t>nested data</a:t>
            </a:r>
          </a:p>
          <a:p>
            <a:r>
              <a:rPr lang="en-US" sz="1400"/>
              <a:t>recursive data</a:t>
            </a:r>
          </a:p>
          <a:p>
            <a:r>
              <a:rPr lang="en-US" sz="1400"/>
              <a:t>boolean data representation</a:t>
            </a:r>
          </a:p>
          <a:p>
            <a:r>
              <a:rPr lang="en-US" sz="1400"/>
              <a:t>various ways to represent unsigned integers</a:t>
            </a:r>
          </a:p>
          <a:p>
            <a:endParaRPr lang="en-US"/>
          </a:p>
        </p:txBody>
      </p:sp>
    </p:spTree>
    <p:extLst>
      <p:ext uri="{BB962C8B-B14F-4D97-AF65-F5344CB8AC3E}">
        <p14:creationId xmlns:p14="http://schemas.microsoft.com/office/powerpoint/2010/main" val="423047322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C546-BFDC-450E-9371-A4D383828B1B}"/>
              </a:ext>
            </a:extLst>
          </p:cNvPr>
          <p:cNvSpPr>
            <a:spLocks noGrp="1"/>
          </p:cNvSpPr>
          <p:nvPr>
            <p:ph type="title"/>
          </p:nvPr>
        </p:nvSpPr>
        <p:spPr/>
        <p:txBody>
          <a:bodyPr/>
          <a:lstStyle/>
          <a:p>
            <a:r>
              <a:rPr lang="en-US"/>
              <a:t>Run TDML on both Daffodil and IBM DFDL</a:t>
            </a:r>
          </a:p>
        </p:txBody>
      </p:sp>
      <p:sp>
        <p:nvSpPr>
          <p:cNvPr id="3" name="Content Placeholder 2">
            <a:extLst>
              <a:ext uri="{FF2B5EF4-FFF2-40B4-BE49-F238E27FC236}">
                <a16:creationId xmlns:a16="http://schemas.microsoft.com/office/drawing/2014/main" id="{36680F0F-F3E6-44ED-8C83-9A939471297A}"/>
              </a:ext>
            </a:extLst>
          </p:cNvPr>
          <p:cNvSpPr>
            <a:spLocks noGrp="1"/>
          </p:cNvSpPr>
          <p:nvPr>
            <p:ph idx="1"/>
          </p:nvPr>
        </p:nvSpPr>
        <p:spPr/>
        <p:txBody>
          <a:bodyPr/>
          <a:lstStyle/>
          <a:p>
            <a:pPr>
              <a:lnSpc>
                <a:spcPts val="3000"/>
              </a:lnSpc>
              <a:spcAft>
                <a:spcPts val="1200"/>
              </a:spcAft>
            </a:pPr>
            <a:r>
              <a:rPr lang="en-US"/>
              <a:t>There is a </a:t>
            </a:r>
            <a:r>
              <a:rPr lang="en-US" dirty="0"/>
              <a:t>TDML-runner alternate processor that enables one to run a TDML test file against IBM DFDL and easily switch back and forth </a:t>
            </a:r>
            <a:r>
              <a:rPr lang="en-US"/>
              <a:t>between Daffodil </a:t>
            </a:r>
            <a:r>
              <a:rPr lang="en-US" dirty="0"/>
              <a:t>or </a:t>
            </a:r>
            <a:r>
              <a:rPr lang="en-US"/>
              <a:t>IBM DFDL:</a:t>
            </a:r>
          </a:p>
          <a:p>
            <a:pPr marL="382170" lvl="1" indent="0">
              <a:lnSpc>
                <a:spcPts val="3000"/>
              </a:lnSpc>
              <a:spcAft>
                <a:spcPts val="1200"/>
              </a:spcAft>
              <a:buNone/>
            </a:pPr>
            <a:r>
              <a:rPr lang="en-US" u="sng" dirty="0">
                <a:hlinkClick r:id="rId2"/>
              </a:rPr>
              <a:t>https://github.com/OpenDFDL/ibmDFDLCrossTester/</a:t>
            </a:r>
            <a:endParaRPr lang="en-US"/>
          </a:p>
          <a:p>
            <a:pPr>
              <a:lnSpc>
                <a:spcPts val="3000"/>
              </a:lnSpc>
              <a:spcAft>
                <a:spcPts val="1200"/>
              </a:spcAft>
            </a:pPr>
            <a:r>
              <a:rPr lang="en-US" dirty="0"/>
              <a:t>It doesn't run tests against both at the same time during the same "run</a:t>
            </a:r>
            <a:r>
              <a:rPr lang="en-US"/>
              <a:t>". Rather, once set up </a:t>
            </a:r>
            <a:r>
              <a:rPr lang="en-US" dirty="0"/>
              <a:t>it enables switching between using one </a:t>
            </a:r>
            <a:r>
              <a:rPr lang="en-US"/>
              <a:t>DFDL implementation </a:t>
            </a:r>
            <a:r>
              <a:rPr lang="en-US" dirty="0"/>
              <a:t>or the other, with only 1 line change to the build.sbt file.  A given test suite, or individual test case, can specify if it </a:t>
            </a:r>
            <a:r>
              <a:rPr lang="en-US"/>
              <a:t>is Daffodil-specific or IBM-specific</a:t>
            </a:r>
            <a:r>
              <a:rPr lang="en-US" dirty="0"/>
              <a:t>, or portable. </a:t>
            </a:r>
          </a:p>
          <a:p>
            <a:endParaRPr lang="en-US"/>
          </a:p>
        </p:txBody>
      </p:sp>
      <p:sp>
        <p:nvSpPr>
          <p:cNvPr id="4" name="Footer Placeholder 3">
            <a:extLst>
              <a:ext uri="{FF2B5EF4-FFF2-40B4-BE49-F238E27FC236}">
                <a16:creationId xmlns:a16="http://schemas.microsoft.com/office/drawing/2014/main" id="{0AE8D932-AE27-4A25-A358-46E8618E0FA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09434466"/>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D0BEFD-AA03-4458-93D3-67034C14B034}"/>
              </a:ext>
            </a:extLst>
          </p:cNvPr>
          <p:cNvSpPr>
            <a:spLocks noGrp="1"/>
          </p:cNvSpPr>
          <p:nvPr>
            <p:ph type="ctrTitle" sz="quarter"/>
          </p:nvPr>
        </p:nvSpPr>
        <p:spPr/>
        <p:txBody>
          <a:bodyPr/>
          <a:lstStyle/>
          <a:p>
            <a:r>
              <a:rPr lang="en-US"/>
              <a:t>Ambiguity in unparsing</a:t>
            </a:r>
          </a:p>
        </p:txBody>
      </p:sp>
      <p:sp>
        <p:nvSpPr>
          <p:cNvPr id="4" name="Footer Placeholder 3">
            <a:extLst>
              <a:ext uri="{FF2B5EF4-FFF2-40B4-BE49-F238E27FC236}">
                <a16:creationId xmlns:a16="http://schemas.microsoft.com/office/drawing/2014/main" id="{1921FC08-B33C-4D17-84BB-0CAE9BC895FE}"/>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1941032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47A07-345A-4A88-B141-D8E896F25414}"/>
              </a:ext>
            </a:extLst>
          </p:cNvPr>
          <p:cNvSpPr>
            <a:spLocks noGrp="1"/>
          </p:cNvSpPr>
          <p:nvPr>
            <p:ph type="title"/>
          </p:nvPr>
        </p:nvSpPr>
        <p:spPr/>
        <p:txBody>
          <a:bodyPr/>
          <a:lstStyle/>
          <a:p>
            <a:r>
              <a:rPr lang="en-US"/>
              <a:t>Last record of a CSV file may or may not have a newline</a:t>
            </a:r>
          </a:p>
        </p:txBody>
      </p:sp>
      <p:sp>
        <p:nvSpPr>
          <p:cNvPr id="4" name="Content Placeholder 3">
            <a:extLst>
              <a:ext uri="{FF2B5EF4-FFF2-40B4-BE49-F238E27FC236}">
                <a16:creationId xmlns:a16="http://schemas.microsoft.com/office/drawing/2014/main" id="{F2E07160-B3A5-42CB-AC78-66180BF49AB0}"/>
              </a:ext>
            </a:extLst>
          </p:cNvPr>
          <p:cNvSpPr>
            <a:spLocks noGrp="1"/>
          </p:cNvSpPr>
          <p:nvPr>
            <p:ph idx="1"/>
          </p:nvPr>
        </p:nvSpPr>
        <p:spPr>
          <a:xfrm>
            <a:off x="616449" y="1371601"/>
            <a:ext cx="11236720" cy="4238785"/>
          </a:xfrm>
        </p:spPr>
        <p:txBody>
          <a:bodyPr/>
          <a:lstStyle/>
          <a:p>
            <a:pPr>
              <a:lnSpc>
                <a:spcPts val="3000"/>
              </a:lnSpc>
              <a:spcAft>
                <a:spcPts val="1200"/>
              </a:spcAft>
            </a:pPr>
            <a:r>
              <a:rPr lang="en-US"/>
              <a:t>To deal with this issue, I would like to use </a:t>
            </a:r>
            <a:r>
              <a:rPr lang="en-US" b="0">
                <a:latin typeface="Courier New" panose="02070309020205020404" pitchFamily="49" charset="0"/>
                <a:cs typeface="Courier New" panose="02070309020205020404" pitchFamily="49" charset="0"/>
              </a:rPr>
              <a:t>documentFinalTerminatorCanBeMissing="yes"</a:t>
            </a:r>
          </a:p>
          <a:p>
            <a:pPr>
              <a:lnSpc>
                <a:spcPts val="3000"/>
              </a:lnSpc>
              <a:spcAft>
                <a:spcPts val="1200"/>
              </a:spcAft>
            </a:pPr>
            <a:r>
              <a:rPr lang="en-US"/>
              <a:t>Unfortunately, that DFDL property is not yet implemented. What’s the workaround? I added this  </a:t>
            </a:r>
            <a:br>
              <a:rPr lang="en-US"/>
            </a:br>
            <a:r>
              <a:rPr lang="en-US"/>
              <a:t>	</a:t>
            </a:r>
            <a:r>
              <a:rPr lang="en-US">
                <a:highlight>
                  <a:srgbClr val="FFFF00"/>
                </a:highlight>
              </a:rPr>
              <a:t>&lt;choice&gt;</a:t>
            </a:r>
            <a:br>
              <a:rPr lang="en-US">
                <a:highlight>
                  <a:srgbClr val="FFFF00"/>
                </a:highlight>
              </a:rPr>
            </a:br>
            <a:r>
              <a:rPr lang="en-US"/>
              <a:t> 	   </a:t>
            </a:r>
            <a:r>
              <a:rPr lang="en-US">
                <a:highlight>
                  <a:srgbClr val="FFFF00"/>
                </a:highlight>
              </a:rPr>
              <a:t>&lt;</a:t>
            </a:r>
            <a:r>
              <a:rPr lang="en-US" dirty="0">
                <a:highlight>
                  <a:srgbClr val="FFFF00"/>
                </a:highlight>
              </a:rPr>
              <a:t>sequence dfdl:initiator="%NL</a:t>
            </a:r>
            <a:r>
              <a:rPr lang="en-US">
                <a:highlight>
                  <a:srgbClr val="FFFF00"/>
                </a:highlight>
              </a:rPr>
              <a:t>;" /&gt;</a:t>
            </a:r>
            <a:br>
              <a:rPr lang="en-US"/>
            </a:br>
            <a:r>
              <a:rPr lang="en-US"/>
              <a:t>	    </a:t>
            </a:r>
            <a:r>
              <a:rPr lang="en-US">
                <a:highlight>
                  <a:srgbClr val="FFFF00"/>
                </a:highlight>
              </a:rPr>
              <a:t>&lt;sequence /&gt;</a:t>
            </a:r>
            <a:br>
              <a:rPr lang="en-US">
                <a:highlight>
                  <a:srgbClr val="FFFF00"/>
                </a:highlight>
              </a:rPr>
            </a:br>
            <a:r>
              <a:rPr lang="en-US"/>
              <a:t>	</a:t>
            </a:r>
            <a:r>
              <a:rPr lang="en-US">
                <a:highlight>
                  <a:srgbClr val="FFFF00"/>
                </a:highlight>
              </a:rPr>
              <a:t>&lt;/</a:t>
            </a:r>
            <a:r>
              <a:rPr lang="en-US" dirty="0">
                <a:highlight>
                  <a:srgbClr val="FFFF00"/>
                </a:highlight>
              </a:rPr>
              <a:t>choice&gt;</a:t>
            </a:r>
          </a:p>
          <a:p>
            <a:pPr marL="0" indent="0">
              <a:lnSpc>
                <a:spcPts val="3000"/>
              </a:lnSpc>
              <a:spcAft>
                <a:spcPts val="1200"/>
              </a:spcAft>
              <a:buNone/>
            </a:pPr>
            <a:r>
              <a:rPr lang="en-US"/>
              <a:t>    at </a:t>
            </a:r>
            <a:r>
              <a:rPr lang="en-US" dirty="0"/>
              <a:t>the end of the schema after the </a:t>
            </a:r>
            <a:r>
              <a:rPr lang="en-US"/>
              <a:t>repeating record element. However, </a:t>
            </a:r>
            <a:br>
              <a:rPr lang="en-US"/>
            </a:br>
            <a:r>
              <a:rPr lang="en-US"/>
              <a:t>    that produced this warning message:</a:t>
            </a:r>
          </a:p>
        </p:txBody>
      </p:sp>
      <p:sp>
        <p:nvSpPr>
          <p:cNvPr id="5" name="Rectangle 4">
            <a:extLst>
              <a:ext uri="{FF2B5EF4-FFF2-40B4-BE49-F238E27FC236}">
                <a16:creationId xmlns:a16="http://schemas.microsoft.com/office/drawing/2014/main" id="{44F23593-500B-4720-AA90-7B8F24EF776B}"/>
              </a:ext>
            </a:extLst>
          </p:cNvPr>
          <p:cNvSpPr/>
          <p:nvPr/>
        </p:nvSpPr>
        <p:spPr>
          <a:xfrm>
            <a:off x="1157207" y="5610386"/>
            <a:ext cx="8885695" cy="923330"/>
          </a:xfrm>
          <a:prstGeom prst="rect">
            <a:avLst/>
          </a:prstGeom>
        </p:spPr>
        <p:txBody>
          <a:bodyPr wrap="square">
            <a:spAutoFit/>
          </a:bodyPr>
          <a:lstStyle/>
          <a:p>
            <a:r>
              <a:rPr lang="en-US">
                <a:solidFill>
                  <a:srgbClr val="212121"/>
                </a:solidFill>
                <a:highlight>
                  <a:srgbClr val="FF0000"/>
                </a:highlight>
                <a:latin typeface="Calibri" panose="020F0502020204030204" pitchFamily="34" charset="0"/>
                <a:ea typeface="Calibri" panose="020F0502020204030204" pitchFamily="34" charset="0"/>
              </a:rPr>
              <a:t>[warning] Schema Definition Warning: Multiple choice branches are associated with the end of element {}csv.</a:t>
            </a:r>
            <a:r>
              <a:rPr lang="en-US">
                <a:highlight>
                  <a:srgbClr val="FF0000"/>
                </a:highlight>
                <a:latin typeface="Calibri" panose="020F0502020204030204" pitchFamily="34" charset="0"/>
                <a:ea typeface="Calibri" panose="020F0502020204030204" pitchFamily="34" charset="0"/>
              </a:rPr>
              <a:t> </a:t>
            </a:r>
            <a:r>
              <a:rPr lang="en-US">
                <a:solidFill>
                  <a:srgbClr val="212121"/>
                </a:solidFill>
                <a:highlight>
                  <a:srgbClr val="FF0000"/>
                </a:highlight>
                <a:latin typeface="Calibri" panose="020F0502020204030204" pitchFamily="34" charset="0"/>
                <a:ea typeface="Calibri" panose="020F0502020204030204" pitchFamily="34" charset="0"/>
              </a:rPr>
              <a:t>Note that elements with dfdl:outputValueCalc cannot be used to distinguish choice branches.</a:t>
            </a:r>
            <a:r>
              <a:rPr lang="en-US">
                <a:highlight>
                  <a:srgbClr val="FF0000"/>
                </a:highlight>
                <a:latin typeface="Calibri" panose="020F0502020204030204" pitchFamily="34" charset="0"/>
                <a:ea typeface="Calibri" panose="020F0502020204030204" pitchFamily="34" charset="0"/>
              </a:rPr>
              <a:t> </a:t>
            </a:r>
            <a:r>
              <a:rPr lang="en-US">
                <a:solidFill>
                  <a:srgbClr val="212121"/>
                </a:solidFill>
                <a:highlight>
                  <a:srgbClr val="FF0000"/>
                </a:highlight>
                <a:latin typeface="Calibri" panose="020F0502020204030204" pitchFamily="34" charset="0"/>
                <a:ea typeface="Calibri" panose="020F0502020204030204" pitchFamily="34" charset="0"/>
              </a:rPr>
              <a:t>Note that choice branches with entirely optional content are not allowed.</a:t>
            </a:r>
            <a:endParaRPr lang="en-US"/>
          </a:p>
        </p:txBody>
      </p:sp>
    </p:spTree>
    <p:extLst>
      <p:ext uri="{BB962C8B-B14F-4D97-AF65-F5344CB8AC3E}">
        <p14:creationId xmlns:p14="http://schemas.microsoft.com/office/powerpoint/2010/main" val="857525603"/>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D633-2028-4A76-A37B-DC66D5CB8D69}"/>
              </a:ext>
            </a:extLst>
          </p:cNvPr>
          <p:cNvSpPr>
            <a:spLocks noGrp="1"/>
          </p:cNvSpPr>
          <p:nvPr>
            <p:ph type="title"/>
          </p:nvPr>
        </p:nvSpPr>
        <p:spPr/>
        <p:txBody>
          <a:bodyPr/>
          <a:lstStyle/>
          <a:p>
            <a:r>
              <a:rPr lang="en-US"/>
              <a:t>Here’s why I got the warning message</a:t>
            </a:r>
          </a:p>
        </p:txBody>
      </p:sp>
      <p:sp>
        <p:nvSpPr>
          <p:cNvPr id="3" name="Content Placeholder 2">
            <a:extLst>
              <a:ext uri="{FF2B5EF4-FFF2-40B4-BE49-F238E27FC236}">
                <a16:creationId xmlns:a16="http://schemas.microsoft.com/office/drawing/2014/main" id="{E7497A00-C2F4-4712-A684-7EF00D2ECB21}"/>
              </a:ext>
            </a:extLst>
          </p:cNvPr>
          <p:cNvSpPr>
            <a:spLocks noGrp="1"/>
          </p:cNvSpPr>
          <p:nvPr>
            <p:ph idx="1"/>
          </p:nvPr>
        </p:nvSpPr>
        <p:spPr/>
        <p:txBody>
          <a:bodyPr/>
          <a:lstStyle/>
          <a:p>
            <a:pPr>
              <a:lnSpc>
                <a:spcPts val="3000"/>
              </a:lnSpc>
              <a:spcAft>
                <a:spcPts val="1200"/>
              </a:spcAft>
            </a:pPr>
            <a:r>
              <a:rPr lang="en-US" dirty="0"/>
              <a:t>When unparsing a choice</a:t>
            </a:r>
            <a:r>
              <a:rPr lang="en-US"/>
              <a:t>, Daffodil uses the XML </a:t>
            </a:r>
            <a:r>
              <a:rPr lang="en-US" dirty="0"/>
              <a:t>to determine which branch of the choice to unparse. For example, say we had this </a:t>
            </a:r>
            <a:r>
              <a:rPr lang="en-US"/>
              <a:t>choice:</a:t>
            </a:r>
            <a:br>
              <a:rPr lang="en-US"/>
            </a:br>
            <a:r>
              <a:rPr lang="en-US"/>
              <a:t>	</a:t>
            </a:r>
            <a:r>
              <a:rPr lang="en-US">
                <a:highlight>
                  <a:srgbClr val="FFFF00"/>
                </a:highlight>
              </a:rPr>
              <a:t>&lt;</a:t>
            </a:r>
            <a:r>
              <a:rPr lang="en-US" dirty="0">
                <a:highlight>
                  <a:srgbClr val="FFFF00"/>
                </a:highlight>
              </a:rPr>
              <a:t>xs:</a:t>
            </a:r>
            <a:r>
              <a:rPr lang="en-US">
                <a:highlight>
                  <a:srgbClr val="FFFF00"/>
                </a:highlight>
              </a:rPr>
              <a:t>choice&gt;</a:t>
            </a:r>
            <a:br>
              <a:rPr lang="en-US">
                <a:highlight>
                  <a:srgbClr val="FFFF00"/>
                </a:highlight>
              </a:rPr>
            </a:br>
            <a:r>
              <a:rPr lang="en-US"/>
              <a:t>	    </a:t>
            </a:r>
            <a:r>
              <a:rPr lang="en-US">
                <a:highlight>
                  <a:srgbClr val="FFFF00"/>
                </a:highlight>
              </a:rPr>
              <a:t>&lt;</a:t>
            </a:r>
            <a:r>
              <a:rPr lang="en-US" dirty="0">
                <a:highlight>
                  <a:srgbClr val="FFFF00"/>
                </a:highlight>
              </a:rPr>
              <a:t>xs:element name="A" type="xs:string" </a:t>
            </a:r>
            <a:r>
              <a:rPr lang="en-US">
                <a:highlight>
                  <a:srgbClr val="FFFF00"/>
                </a:highlight>
              </a:rPr>
              <a:t>... /&gt;</a:t>
            </a:r>
            <a:br>
              <a:rPr lang="en-US"/>
            </a:br>
            <a:r>
              <a:rPr lang="en-US"/>
              <a:t>	    </a:t>
            </a:r>
            <a:r>
              <a:rPr lang="en-US">
                <a:highlight>
                  <a:srgbClr val="FFFF00"/>
                </a:highlight>
              </a:rPr>
              <a:t>&lt;</a:t>
            </a:r>
            <a:r>
              <a:rPr lang="en-US" dirty="0">
                <a:highlight>
                  <a:srgbClr val="FFFF00"/>
                </a:highlight>
              </a:rPr>
              <a:t>xs:element name="B" type="xs:int" </a:t>
            </a:r>
            <a:r>
              <a:rPr lang="en-US">
                <a:highlight>
                  <a:srgbClr val="FFFF00"/>
                </a:highlight>
              </a:rPr>
              <a:t>... /&gt;</a:t>
            </a:r>
            <a:br>
              <a:rPr lang="en-US"/>
            </a:br>
            <a:r>
              <a:rPr lang="en-US"/>
              <a:t>	</a:t>
            </a:r>
            <a:r>
              <a:rPr lang="en-US">
                <a:highlight>
                  <a:srgbClr val="FFFF00"/>
                </a:highlight>
              </a:rPr>
              <a:t>&lt;/</a:t>
            </a:r>
            <a:r>
              <a:rPr lang="en-US" dirty="0">
                <a:highlight>
                  <a:srgbClr val="FFFF00"/>
                </a:highlight>
              </a:rPr>
              <a:t>xs:choice&gt;</a:t>
            </a:r>
          </a:p>
          <a:p>
            <a:pPr>
              <a:lnSpc>
                <a:spcPts val="3000"/>
              </a:lnSpc>
              <a:spcAft>
                <a:spcPts val="1200"/>
              </a:spcAft>
            </a:pPr>
            <a:r>
              <a:rPr lang="en-US"/>
              <a:t>If the XML </a:t>
            </a:r>
            <a:r>
              <a:rPr lang="en-US" dirty="0"/>
              <a:t>contained the "A" element, </a:t>
            </a:r>
            <a:r>
              <a:rPr lang="en-US"/>
              <a:t>then Daffodil </a:t>
            </a:r>
            <a:r>
              <a:rPr lang="en-US" dirty="0"/>
              <a:t>would unparse the first branch of the choice. If </a:t>
            </a:r>
            <a:r>
              <a:rPr lang="en-US"/>
              <a:t>the XML </a:t>
            </a:r>
            <a:r>
              <a:rPr lang="en-US" dirty="0"/>
              <a:t>contained the "B" element, </a:t>
            </a:r>
            <a:r>
              <a:rPr lang="en-US"/>
              <a:t>then Daffodil </a:t>
            </a:r>
            <a:r>
              <a:rPr lang="en-US" dirty="0"/>
              <a:t>would unparse the second.</a:t>
            </a:r>
          </a:p>
          <a:p>
            <a:pPr>
              <a:lnSpc>
                <a:spcPts val="3000"/>
              </a:lnSpc>
              <a:spcAft>
                <a:spcPts val="1200"/>
              </a:spcAft>
            </a:pPr>
            <a:r>
              <a:rPr lang="en-US"/>
              <a:t>However</a:t>
            </a:r>
            <a:r>
              <a:rPr lang="en-US" dirty="0"/>
              <a:t>, </a:t>
            </a:r>
            <a:r>
              <a:rPr lang="en-US"/>
              <a:t>in the choice on the previous slide, </a:t>
            </a:r>
            <a:r>
              <a:rPr lang="en-US" dirty="0"/>
              <a:t>both branches only contain a sequence, which do not have a representation in </a:t>
            </a:r>
            <a:r>
              <a:rPr lang="en-US"/>
              <a:t>the XML. </a:t>
            </a:r>
            <a:r>
              <a:rPr lang="en-US" dirty="0"/>
              <a:t>So when </a:t>
            </a:r>
            <a:r>
              <a:rPr lang="en-US"/>
              <a:t>unparsing Daffodil doen't </a:t>
            </a:r>
            <a:r>
              <a:rPr lang="en-US" dirty="0"/>
              <a:t>know which branch to </a:t>
            </a:r>
            <a:r>
              <a:rPr lang="en-US"/>
              <a:t>take.</a:t>
            </a:r>
            <a:endParaRPr lang="en-US" dirty="0"/>
          </a:p>
        </p:txBody>
      </p:sp>
      <p:sp>
        <p:nvSpPr>
          <p:cNvPr id="4" name="Footer Placeholder 3">
            <a:extLst>
              <a:ext uri="{FF2B5EF4-FFF2-40B4-BE49-F238E27FC236}">
                <a16:creationId xmlns:a16="http://schemas.microsoft.com/office/drawing/2014/main" id="{034E9DEB-69F1-4FB6-BC06-4ABC708E2BC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78000624"/>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BAD2-D461-4357-A9F2-09E4CC234FDC}"/>
              </a:ext>
            </a:extLst>
          </p:cNvPr>
          <p:cNvSpPr>
            <a:spLocks noGrp="1"/>
          </p:cNvSpPr>
          <p:nvPr>
            <p:ph type="title"/>
          </p:nvPr>
        </p:nvSpPr>
        <p:spPr/>
        <p:txBody>
          <a:bodyPr/>
          <a:lstStyle/>
          <a:p>
            <a:r>
              <a:rPr lang="en-US"/>
              <a:t>Here’s why I got the warning message (cont.)</a:t>
            </a:r>
          </a:p>
        </p:txBody>
      </p:sp>
      <p:sp>
        <p:nvSpPr>
          <p:cNvPr id="3" name="Content Placeholder 2">
            <a:extLst>
              <a:ext uri="{FF2B5EF4-FFF2-40B4-BE49-F238E27FC236}">
                <a16:creationId xmlns:a16="http://schemas.microsoft.com/office/drawing/2014/main" id="{8EFC6609-93B9-4FE6-9EC2-E5D3D1ABFA22}"/>
              </a:ext>
            </a:extLst>
          </p:cNvPr>
          <p:cNvSpPr>
            <a:spLocks noGrp="1"/>
          </p:cNvSpPr>
          <p:nvPr>
            <p:ph idx="1"/>
          </p:nvPr>
        </p:nvSpPr>
        <p:spPr/>
        <p:txBody>
          <a:bodyPr/>
          <a:lstStyle/>
          <a:p>
            <a:pPr>
              <a:lnSpc>
                <a:spcPts val="3000"/>
              </a:lnSpc>
              <a:spcAft>
                <a:spcPts val="1200"/>
              </a:spcAft>
            </a:pPr>
            <a:r>
              <a:rPr lang="en-US"/>
              <a:t>The warning is trying to alert you that Daffodil will just have to pick one, and that it might not be the one you expected. </a:t>
            </a:r>
          </a:p>
          <a:p>
            <a:pPr>
              <a:lnSpc>
                <a:spcPts val="3000"/>
              </a:lnSpc>
              <a:spcAft>
                <a:spcPts val="1200"/>
              </a:spcAft>
            </a:pPr>
            <a:r>
              <a:rPr lang="en-US"/>
              <a:t>Daffodil currently always unparses using the first of the ambiguous branches.</a:t>
            </a:r>
          </a:p>
          <a:p>
            <a:endParaRPr lang="en-US"/>
          </a:p>
        </p:txBody>
      </p:sp>
      <p:sp>
        <p:nvSpPr>
          <p:cNvPr id="4" name="Footer Placeholder 3">
            <a:extLst>
              <a:ext uri="{FF2B5EF4-FFF2-40B4-BE49-F238E27FC236}">
                <a16:creationId xmlns:a16="http://schemas.microsoft.com/office/drawing/2014/main" id="{E783F66F-1F72-4025-989E-C8203E678D6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96381895"/>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53E8-CBCE-45F8-A9F8-50E3F5AEA033}"/>
              </a:ext>
            </a:extLst>
          </p:cNvPr>
          <p:cNvSpPr>
            <a:spLocks noGrp="1"/>
          </p:cNvSpPr>
          <p:nvPr>
            <p:ph type="title"/>
          </p:nvPr>
        </p:nvSpPr>
        <p:spPr/>
        <p:txBody>
          <a:bodyPr/>
          <a:lstStyle/>
          <a:p>
            <a:r>
              <a:rPr lang="en-US"/>
              <a:t>Here’s how to remove the ambiguity</a:t>
            </a:r>
          </a:p>
        </p:txBody>
      </p:sp>
      <p:sp>
        <p:nvSpPr>
          <p:cNvPr id="3" name="Content Placeholder 2">
            <a:extLst>
              <a:ext uri="{FF2B5EF4-FFF2-40B4-BE49-F238E27FC236}">
                <a16:creationId xmlns:a16="http://schemas.microsoft.com/office/drawing/2014/main" id="{ED80CA12-6165-4694-9EF1-AB54B22E387C}"/>
              </a:ext>
            </a:extLst>
          </p:cNvPr>
          <p:cNvSpPr>
            <a:spLocks noGrp="1"/>
          </p:cNvSpPr>
          <p:nvPr>
            <p:ph idx="1"/>
          </p:nvPr>
        </p:nvSpPr>
        <p:spPr/>
        <p:txBody>
          <a:bodyPr/>
          <a:lstStyle/>
          <a:p>
            <a:pPr>
              <a:lnSpc>
                <a:spcPts val="3000"/>
              </a:lnSpc>
              <a:spcAft>
                <a:spcPts val="1200"/>
              </a:spcAft>
            </a:pPr>
            <a:r>
              <a:rPr lang="en-US"/>
              <a:t>You can get </a:t>
            </a:r>
            <a:r>
              <a:rPr lang="en-US" dirty="0"/>
              <a:t>rid of this error without </a:t>
            </a:r>
            <a:r>
              <a:rPr lang="en-US" b="0" dirty="0">
                <a:latin typeface="Courier New" panose="02070309020205020404" pitchFamily="49" charset="0"/>
                <a:cs typeface="Courier New" panose="02070309020205020404" pitchFamily="49" charset="0"/>
              </a:rPr>
              <a:t>documentFinalTerminatorCanBeMissing</a:t>
            </a:r>
            <a:r>
              <a:rPr lang="en-US" dirty="0"/>
              <a:t> by removing the ambiguity of the sequences in a choice</a:t>
            </a:r>
            <a:r>
              <a:rPr lang="en-US"/>
              <a:t>. Replace </a:t>
            </a:r>
            <a:r>
              <a:rPr lang="en-US" dirty="0"/>
              <a:t>the choice </a:t>
            </a:r>
            <a:r>
              <a:rPr lang="en-US"/>
              <a:t>with the following:</a:t>
            </a:r>
            <a:br>
              <a:rPr lang="en-US"/>
            </a:br>
            <a:r>
              <a:rPr lang="en-US">
                <a:highlight>
                  <a:srgbClr val="FFFF00"/>
                </a:highlight>
              </a:rPr>
              <a:t>&lt;</a:t>
            </a:r>
            <a:r>
              <a:rPr lang="en-US" dirty="0">
                <a:highlight>
                  <a:srgbClr val="FFFF00"/>
                </a:highlight>
              </a:rPr>
              <a:t>xs:element name="EOL" xs:type="string" minOccurs</a:t>
            </a:r>
            <a:r>
              <a:rPr lang="en-US">
                <a:highlight>
                  <a:srgbClr val="FFFF00"/>
                </a:highlight>
              </a:rPr>
              <a:t>="0"</a:t>
            </a:r>
            <a:br>
              <a:rPr lang="en-US">
                <a:highlight>
                  <a:srgbClr val="FFFF00"/>
                </a:highlight>
              </a:rPr>
            </a:br>
            <a:r>
              <a:rPr lang="en-US">
                <a:highlight>
                  <a:srgbClr val="FFFF00"/>
                </a:highlight>
              </a:rPr>
              <a:t>    dfdl</a:t>
            </a:r>
            <a:r>
              <a:rPr lang="en-US" dirty="0">
                <a:highlight>
                  <a:srgbClr val="FFFF00"/>
                </a:highlight>
              </a:rPr>
              <a:t>:initiator="%NL;"  dfdl:lengthKind="explicit" dfdl:length="0" /&gt;</a:t>
            </a:r>
          </a:p>
          <a:p>
            <a:pPr>
              <a:lnSpc>
                <a:spcPts val="3000"/>
              </a:lnSpc>
              <a:spcAft>
                <a:spcPts val="1200"/>
              </a:spcAft>
            </a:pPr>
            <a:r>
              <a:rPr lang="en-US"/>
              <a:t>That declares an </a:t>
            </a:r>
            <a:r>
              <a:rPr lang="en-US" dirty="0"/>
              <a:t>optional zero-length string element with the NL </a:t>
            </a:r>
            <a:r>
              <a:rPr lang="en-US"/>
              <a:t>initiator. If </a:t>
            </a:r>
            <a:r>
              <a:rPr lang="en-US" dirty="0"/>
              <a:t>the NL exists, then then EOL element will be in </a:t>
            </a:r>
            <a:r>
              <a:rPr lang="en-US"/>
              <a:t>the XML </a:t>
            </a:r>
            <a:r>
              <a:rPr lang="en-US" dirty="0"/>
              <a:t>and NL will be unparsed. If the data does not end with the NL, the initiator will not be found and the EOL element will not be in </a:t>
            </a:r>
            <a:r>
              <a:rPr lang="en-US"/>
              <a:t>the XML </a:t>
            </a:r>
            <a:r>
              <a:rPr lang="en-US" dirty="0"/>
              <a:t>(which is valid since it's </a:t>
            </a:r>
            <a:r>
              <a:rPr lang="en-US"/>
              <a:t>optional).</a:t>
            </a:r>
            <a:r>
              <a:rPr lang="en-US" dirty="0"/>
              <a:t> </a:t>
            </a:r>
          </a:p>
          <a:p>
            <a:endParaRPr lang="en-US"/>
          </a:p>
        </p:txBody>
      </p:sp>
      <p:sp>
        <p:nvSpPr>
          <p:cNvPr id="4" name="Footer Placeholder 3">
            <a:extLst>
              <a:ext uri="{FF2B5EF4-FFF2-40B4-BE49-F238E27FC236}">
                <a16:creationId xmlns:a16="http://schemas.microsoft.com/office/drawing/2014/main" id="{F88936DC-9AEE-47A0-B39E-C208A6BEDD9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32686062"/>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9DE6-3BFB-4EAD-92FF-F401B9194027}"/>
              </a:ext>
            </a:extLst>
          </p:cNvPr>
          <p:cNvSpPr>
            <a:spLocks noGrp="1"/>
          </p:cNvSpPr>
          <p:nvPr>
            <p:ph type="title"/>
          </p:nvPr>
        </p:nvSpPr>
        <p:spPr/>
        <p:txBody>
          <a:bodyPr/>
          <a:lstStyle/>
          <a:p>
            <a:r>
              <a:rPr lang="en-US"/>
              <a:t>Take it a step further!</a:t>
            </a:r>
          </a:p>
        </p:txBody>
      </p:sp>
      <p:sp>
        <p:nvSpPr>
          <p:cNvPr id="3" name="Content Placeholder 2">
            <a:extLst>
              <a:ext uri="{FF2B5EF4-FFF2-40B4-BE49-F238E27FC236}">
                <a16:creationId xmlns:a16="http://schemas.microsoft.com/office/drawing/2014/main" id="{915B86F7-12E7-4B2E-AD4D-C459C6AC2110}"/>
              </a:ext>
            </a:extLst>
          </p:cNvPr>
          <p:cNvSpPr>
            <a:spLocks noGrp="1"/>
          </p:cNvSpPr>
          <p:nvPr>
            <p:ph idx="1"/>
          </p:nvPr>
        </p:nvSpPr>
        <p:spPr>
          <a:xfrm>
            <a:off x="616449" y="1371602"/>
            <a:ext cx="11236720" cy="627680"/>
          </a:xfrm>
        </p:spPr>
        <p:txBody>
          <a:bodyPr/>
          <a:lstStyle/>
          <a:p>
            <a:r>
              <a:rPr lang="en-US"/>
              <a:t>Make the EOL element hidden:</a:t>
            </a:r>
          </a:p>
        </p:txBody>
      </p:sp>
      <p:sp>
        <p:nvSpPr>
          <p:cNvPr id="4" name="Footer Placeholder 3">
            <a:extLst>
              <a:ext uri="{FF2B5EF4-FFF2-40B4-BE49-F238E27FC236}">
                <a16:creationId xmlns:a16="http://schemas.microsoft.com/office/drawing/2014/main" id="{96831663-9CAC-4F05-9F92-9F9529483D7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54A655B6-CA06-41AA-85A9-13158059DF88}"/>
              </a:ext>
            </a:extLst>
          </p:cNvPr>
          <p:cNvSpPr/>
          <p:nvPr/>
        </p:nvSpPr>
        <p:spPr>
          <a:xfrm>
            <a:off x="971226" y="1999282"/>
            <a:ext cx="7536952" cy="2277547"/>
          </a:xfrm>
          <a:prstGeom prst="rect">
            <a:avLst/>
          </a:prstGeom>
          <a:ln>
            <a:solidFill>
              <a:schemeClr val="tx1"/>
            </a:solidFill>
          </a:ln>
        </p:spPr>
        <p:txBody>
          <a:bodyPr wrap="square">
            <a:spAutoFit/>
          </a:bodyPr>
          <a:lstStyle/>
          <a:p>
            <a:r>
              <a:rPr lang="en-US">
                <a:solidFill>
                  <a:srgbClr val="003296"/>
                </a:solidFill>
                <a:highlight>
                  <a:srgbClr val="FFFFFF"/>
                </a:highlight>
                <a:latin typeface="Times New Roman" panose="02020603050405020304" pitchFamily="18" charset="0"/>
                <a:ea typeface="Calibri" panose="020F0502020204030204" pitchFamily="34" charset="0"/>
              </a:rPr>
              <a:t>&lt;xs:sequence</a:t>
            </a:r>
            <a:r>
              <a:rPr lang="en-US">
                <a:solidFill>
                  <a:srgbClr val="F5844C"/>
                </a:solidFill>
                <a:highlight>
                  <a:srgbClr val="FFFFFF"/>
                </a:highlight>
                <a:latin typeface="Times New Roman" panose="02020603050405020304" pitchFamily="18" charset="0"/>
                <a:ea typeface="Calibri" panose="020F0502020204030204" pitchFamily="34" charset="0"/>
              </a:rPr>
              <a:t> dfdl:hiddenGroupRef</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"hidden-newline"</a:t>
            </a:r>
            <a:r>
              <a:rPr lang="en-US">
                <a:solidFill>
                  <a:srgbClr val="F5844C"/>
                </a:solidFill>
                <a:highlight>
                  <a:srgbClr val="FFFFFF"/>
                </a:highlight>
                <a:latin typeface="Times New Roman" panose="02020603050405020304" pitchFamily="18" charset="0"/>
                <a:ea typeface="Calibri" panose="020F0502020204030204" pitchFamily="34" charset="0"/>
              </a:rPr>
              <a:t> </a:t>
            </a:r>
            <a:r>
              <a:rPr lang="en-US">
                <a:solidFill>
                  <a:srgbClr val="000096"/>
                </a:solidFill>
                <a:highlight>
                  <a:srgbClr val="FFFFFF"/>
                </a:highlight>
                <a:latin typeface="Times New Roman" panose="02020603050405020304" pitchFamily="18" charset="0"/>
                <a:ea typeface="Calibri" panose="020F0502020204030204" pitchFamily="34" charset="0"/>
              </a:rPr>
              <a:t>/&gt;</a:t>
            </a:r>
            <a:endParaRPr lang="en-US" sz="1600">
              <a:latin typeface="Calibri" panose="020F0502020204030204" pitchFamily="34" charset="0"/>
              <a:ea typeface="Calibri" panose="020F0502020204030204" pitchFamily="34" charset="0"/>
            </a:endParaRPr>
          </a:p>
          <a:p>
            <a:r>
              <a:rPr lang="en-US" sz="1600">
                <a:latin typeface="Calibri" panose="020F0502020204030204" pitchFamily="34" charset="0"/>
                <a:ea typeface="Calibri" panose="020F0502020204030204" pitchFamily="34" charset="0"/>
              </a:rPr>
              <a:t>…</a:t>
            </a:r>
          </a:p>
          <a:p>
            <a:r>
              <a:rPr lang="en-US">
                <a:solidFill>
                  <a:srgbClr val="003296"/>
                </a:solidFill>
                <a:highlight>
                  <a:srgbClr val="FFFFFF"/>
                </a:highlight>
                <a:latin typeface="Times New Roman" panose="02020603050405020304" pitchFamily="18" charset="0"/>
                <a:ea typeface="Calibri" panose="020F0502020204030204" pitchFamily="34" charset="0"/>
              </a:rPr>
              <a:t>&lt;xs:group</a:t>
            </a:r>
            <a:r>
              <a:rPr lang="en-US">
                <a:solidFill>
                  <a:srgbClr val="F5844C"/>
                </a:solidFill>
                <a:highlight>
                  <a:srgbClr val="FFFFFF"/>
                </a:highlight>
                <a:latin typeface="Times New Roman" panose="02020603050405020304" pitchFamily="18" charset="0"/>
                <a:ea typeface="Calibri" panose="020F0502020204030204" pitchFamily="34" charset="0"/>
              </a:rPr>
              <a:t> name</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"hidden-newline"</a:t>
            </a:r>
            <a:r>
              <a:rPr lang="en-US">
                <a:solidFill>
                  <a:srgbClr val="000096"/>
                </a:solidFill>
                <a:highlight>
                  <a:srgbClr val="FFFFFF"/>
                </a:highlight>
                <a:latin typeface="Times New Roman" panose="02020603050405020304" pitchFamily="18" charset="0"/>
                <a:ea typeface="Calibri" panose="020F0502020204030204" pitchFamily="34" charset="0"/>
              </a:rPr>
              <a:t>&gt;</a:t>
            </a:r>
            <a:r>
              <a:rPr lang="en-US">
                <a:solidFill>
                  <a:srgbClr val="000000"/>
                </a:solidFill>
                <a:highlight>
                  <a:srgbClr val="FFFFFF"/>
                </a:highlight>
                <a:latin typeface="Times New Roman" panose="02020603050405020304" pitchFamily="18" charset="0"/>
                <a:ea typeface="Calibri" panose="020F0502020204030204" pitchFamily="34" charset="0"/>
              </a:rPr>
              <a:t>    </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00"/>
                </a:solidFill>
                <a:highlight>
                  <a:srgbClr val="FFFFFF"/>
                </a:highlight>
                <a:latin typeface="Times New Roman" panose="02020603050405020304" pitchFamily="18" charset="0"/>
                <a:ea typeface="Calibri" panose="020F0502020204030204" pitchFamily="34" charset="0"/>
              </a:rPr>
              <a:t>    </a:t>
            </a:r>
            <a:r>
              <a:rPr lang="en-US">
                <a:solidFill>
                  <a:srgbClr val="003296"/>
                </a:solidFill>
                <a:highlight>
                  <a:srgbClr val="FFFFFF"/>
                </a:highlight>
                <a:latin typeface="Times New Roman" panose="02020603050405020304" pitchFamily="18" charset="0"/>
                <a:ea typeface="Calibri" panose="020F0502020204030204" pitchFamily="34" charset="0"/>
              </a:rPr>
              <a:t>&lt;xs:sequence&gt;</a:t>
            </a:r>
            <a:r>
              <a:rPr lang="en-US">
                <a:solidFill>
                  <a:srgbClr val="000000"/>
                </a:solidFill>
                <a:highlight>
                  <a:srgbClr val="FFFFFF"/>
                </a:highlight>
                <a:latin typeface="Times New Roman" panose="02020603050405020304" pitchFamily="18" charset="0"/>
                <a:ea typeface="Calibri" panose="020F0502020204030204" pitchFamily="34" charset="0"/>
              </a:rPr>
              <a:t>     </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00"/>
                </a:solidFill>
                <a:highlight>
                  <a:srgbClr val="FFFFFF"/>
                </a:highlight>
                <a:latin typeface="Times New Roman" panose="02020603050405020304" pitchFamily="18" charset="0"/>
                <a:ea typeface="Calibri" panose="020F0502020204030204" pitchFamily="34" charset="0"/>
              </a:rPr>
              <a:t>        </a:t>
            </a:r>
            <a:r>
              <a:rPr lang="en-US">
                <a:solidFill>
                  <a:srgbClr val="003296"/>
                </a:solidFill>
                <a:highlight>
                  <a:srgbClr val="FFFFFF"/>
                </a:highlight>
                <a:latin typeface="Times New Roman" panose="02020603050405020304" pitchFamily="18" charset="0"/>
                <a:ea typeface="Calibri" panose="020F0502020204030204" pitchFamily="34" charset="0"/>
              </a:rPr>
              <a:t>&lt;xs:element</a:t>
            </a:r>
            <a:r>
              <a:rPr lang="en-US">
                <a:solidFill>
                  <a:srgbClr val="F5844C"/>
                </a:solidFill>
                <a:highlight>
                  <a:srgbClr val="FFFFFF"/>
                </a:highlight>
                <a:latin typeface="Times New Roman" panose="02020603050405020304" pitchFamily="18" charset="0"/>
                <a:ea typeface="Calibri" panose="020F0502020204030204" pitchFamily="34" charset="0"/>
              </a:rPr>
              <a:t> name</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"EOL"</a:t>
            </a:r>
            <a:r>
              <a:rPr lang="en-US">
                <a:solidFill>
                  <a:srgbClr val="F5844C"/>
                </a:solidFill>
                <a:highlight>
                  <a:srgbClr val="FFFFFF"/>
                </a:highlight>
                <a:latin typeface="Times New Roman" panose="02020603050405020304" pitchFamily="18" charset="0"/>
                <a:ea typeface="Calibri" panose="020F0502020204030204" pitchFamily="34" charset="0"/>
              </a:rPr>
              <a:t> type</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"xs:string"</a:t>
            </a:r>
            <a:r>
              <a:rPr lang="en-US">
                <a:solidFill>
                  <a:srgbClr val="F5844C"/>
                </a:solidFill>
                <a:highlight>
                  <a:srgbClr val="FFFFFF"/>
                </a:highlight>
                <a:latin typeface="Times New Roman" panose="02020603050405020304" pitchFamily="18" charset="0"/>
                <a:ea typeface="Calibri" panose="020F0502020204030204" pitchFamily="34" charset="0"/>
              </a:rPr>
              <a:t> minOccurs</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"0"</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F5844C"/>
                </a:solidFill>
                <a:highlight>
                  <a:srgbClr val="FFFFFF"/>
                </a:highlight>
                <a:latin typeface="Times New Roman" panose="02020603050405020304" pitchFamily="18" charset="0"/>
                <a:ea typeface="Calibri" panose="020F0502020204030204" pitchFamily="34" charset="0"/>
              </a:rPr>
              <a:t>            dfdl:initiator</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"%NL;"</a:t>
            </a:r>
            <a:r>
              <a:rPr lang="en-US">
                <a:solidFill>
                  <a:srgbClr val="F5844C"/>
                </a:solidFill>
                <a:highlight>
                  <a:srgbClr val="FFFFFF"/>
                </a:highlight>
                <a:latin typeface="Times New Roman" panose="02020603050405020304" pitchFamily="18" charset="0"/>
                <a:ea typeface="Calibri" panose="020F0502020204030204" pitchFamily="34" charset="0"/>
              </a:rPr>
              <a:t>  dfdl:lengthKind</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"explicit"</a:t>
            </a:r>
            <a:r>
              <a:rPr lang="en-US">
                <a:solidFill>
                  <a:srgbClr val="F5844C"/>
                </a:solidFill>
                <a:highlight>
                  <a:srgbClr val="FFFFFF"/>
                </a:highlight>
                <a:latin typeface="Times New Roman" panose="02020603050405020304" pitchFamily="18" charset="0"/>
                <a:ea typeface="Calibri" panose="020F0502020204030204" pitchFamily="34" charset="0"/>
              </a:rPr>
              <a:t> dfdl:length</a:t>
            </a:r>
            <a:r>
              <a:rPr lang="en-US">
                <a:solidFill>
                  <a:srgbClr val="FF8040"/>
                </a:solidFill>
                <a:highlight>
                  <a:srgbClr val="FFFFFF"/>
                </a:highlight>
                <a:latin typeface="Times New Roman" panose="02020603050405020304" pitchFamily="18" charset="0"/>
                <a:ea typeface="Calibri" panose="020F0502020204030204" pitchFamily="34" charset="0"/>
              </a:rPr>
              <a:t>=</a:t>
            </a:r>
            <a:r>
              <a:rPr lang="en-US">
                <a:solidFill>
                  <a:srgbClr val="993300"/>
                </a:solidFill>
                <a:highlight>
                  <a:srgbClr val="FFFFFF"/>
                </a:highlight>
                <a:latin typeface="Times New Roman" panose="02020603050405020304" pitchFamily="18" charset="0"/>
                <a:ea typeface="Calibri" panose="020F0502020204030204" pitchFamily="34" charset="0"/>
              </a:rPr>
              <a:t>"0"</a:t>
            </a:r>
            <a:r>
              <a:rPr lang="en-US">
                <a:solidFill>
                  <a:srgbClr val="F5844C"/>
                </a:solidFill>
                <a:highlight>
                  <a:srgbClr val="FFFFFF"/>
                </a:highlight>
                <a:latin typeface="Times New Roman" panose="02020603050405020304" pitchFamily="18" charset="0"/>
                <a:ea typeface="Calibri" panose="020F0502020204030204" pitchFamily="34" charset="0"/>
              </a:rPr>
              <a:t> </a:t>
            </a:r>
            <a:r>
              <a:rPr lang="en-US">
                <a:solidFill>
                  <a:srgbClr val="000096"/>
                </a:solidFill>
                <a:highlight>
                  <a:srgbClr val="FFFFFF"/>
                </a:highlight>
                <a:latin typeface="Times New Roman" panose="02020603050405020304" pitchFamily="18" charset="0"/>
                <a:ea typeface="Calibri" panose="020F0502020204030204" pitchFamily="34" charset="0"/>
              </a:rPr>
              <a:t>/&gt;</a:t>
            </a:r>
            <a:r>
              <a:rPr lang="en-US">
                <a:solidFill>
                  <a:srgbClr val="000000"/>
                </a:solidFill>
                <a:highlight>
                  <a:srgbClr val="FFFFFF"/>
                </a:highlight>
                <a:latin typeface="Times New Roman" panose="02020603050405020304" pitchFamily="18" charset="0"/>
                <a:ea typeface="Calibri" panose="020F0502020204030204" pitchFamily="34" charset="0"/>
              </a:rPr>
              <a:t>     </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00"/>
                </a:solidFill>
                <a:highlight>
                  <a:srgbClr val="FFFFFF"/>
                </a:highlight>
                <a:latin typeface="Times New Roman" panose="02020603050405020304" pitchFamily="18" charset="0"/>
                <a:ea typeface="Calibri" panose="020F0502020204030204" pitchFamily="34" charset="0"/>
              </a:rPr>
              <a:t>    </a:t>
            </a:r>
            <a:r>
              <a:rPr lang="en-US">
                <a:solidFill>
                  <a:srgbClr val="003296"/>
                </a:solidFill>
                <a:highlight>
                  <a:srgbClr val="FFFFFF"/>
                </a:highlight>
                <a:latin typeface="Times New Roman" panose="02020603050405020304" pitchFamily="18" charset="0"/>
                <a:ea typeface="Calibri" panose="020F0502020204030204" pitchFamily="34" charset="0"/>
              </a:rPr>
              <a:t>&lt;/xs:sequence&gt;</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3296"/>
                </a:solidFill>
                <a:highlight>
                  <a:srgbClr val="FFFFFF"/>
                </a:highlight>
                <a:latin typeface="Times New Roman" panose="02020603050405020304" pitchFamily="18" charset="0"/>
                <a:ea typeface="Calibri" panose="020F0502020204030204" pitchFamily="34" charset="0"/>
              </a:rPr>
              <a:t>&lt;/xs:group&gt;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6711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73CA-7B9C-4E75-9542-0183491D15DA}"/>
              </a:ext>
            </a:extLst>
          </p:cNvPr>
          <p:cNvSpPr>
            <a:spLocks noGrp="1"/>
          </p:cNvSpPr>
          <p:nvPr>
            <p:ph type="title"/>
          </p:nvPr>
        </p:nvSpPr>
        <p:spPr/>
        <p:txBody>
          <a:bodyPr/>
          <a:lstStyle/>
          <a:p>
            <a:r>
              <a:rPr lang="en-US"/>
              <a:t>Join the Daffodil mailing list and ask questions</a:t>
            </a:r>
          </a:p>
        </p:txBody>
      </p:sp>
      <p:sp>
        <p:nvSpPr>
          <p:cNvPr id="3" name="Content Placeholder 2">
            <a:extLst>
              <a:ext uri="{FF2B5EF4-FFF2-40B4-BE49-F238E27FC236}">
                <a16:creationId xmlns:a16="http://schemas.microsoft.com/office/drawing/2014/main" id="{33153A18-C480-4189-8391-DB1C739F728C}"/>
              </a:ext>
            </a:extLst>
          </p:cNvPr>
          <p:cNvSpPr>
            <a:spLocks noGrp="1"/>
          </p:cNvSpPr>
          <p:nvPr>
            <p:ph idx="1"/>
          </p:nvPr>
        </p:nvSpPr>
        <p:spPr/>
        <p:txBody>
          <a:bodyPr/>
          <a:lstStyle/>
          <a:p>
            <a:pPr>
              <a:lnSpc>
                <a:spcPts val="3000"/>
              </a:lnSpc>
              <a:spcAft>
                <a:spcPts val="1200"/>
              </a:spcAft>
            </a:pPr>
            <a:r>
              <a:rPr lang="en-US"/>
              <a:t>I recommend joining the users mailing list (</a:t>
            </a:r>
            <a:r>
              <a:rPr lang="en-US" dirty="0"/>
              <a:t>users@daffodil.apache</a:t>
            </a:r>
            <a:r>
              <a:rPr lang="en-US"/>
              <a:t>.org).</a:t>
            </a:r>
          </a:p>
          <a:p>
            <a:pPr>
              <a:lnSpc>
                <a:spcPts val="3000"/>
              </a:lnSpc>
              <a:spcAft>
                <a:spcPts val="1200"/>
              </a:spcAft>
            </a:pPr>
            <a:r>
              <a:rPr lang="en-US" dirty="0"/>
              <a:t>The "Community" page lists the different mailing lists and has a "subscribe" link for each one:</a:t>
            </a:r>
          </a:p>
          <a:p>
            <a:pPr marL="0" indent="0">
              <a:lnSpc>
                <a:spcPts val="3000"/>
              </a:lnSpc>
              <a:buNone/>
            </a:pPr>
            <a:r>
              <a:rPr lang="en-US"/>
              <a:t> 	  </a:t>
            </a:r>
            <a:r>
              <a:rPr lang="en-US" u="sng" dirty="0">
                <a:hlinkClick r:id="rId2"/>
              </a:rPr>
              <a:t>https://daffodil.apache.org/</a:t>
            </a:r>
            <a:r>
              <a:rPr lang="en-US" u="sng">
                <a:hlinkClick r:id="rId2"/>
              </a:rPr>
              <a:t>community/</a:t>
            </a:r>
            <a:r>
              <a:rPr lang="en-US" dirty="0"/>
              <a:t> </a:t>
            </a:r>
          </a:p>
          <a:p>
            <a:pPr>
              <a:lnSpc>
                <a:spcPts val="3000"/>
              </a:lnSpc>
            </a:pPr>
            <a:r>
              <a:rPr lang="en-US" dirty="0"/>
              <a:t>The </a:t>
            </a:r>
            <a:r>
              <a:rPr lang="en-US" i="1" dirty="0"/>
              <a:t>subscribe</a:t>
            </a:r>
            <a:r>
              <a:rPr lang="en-US" dirty="0"/>
              <a:t> </a:t>
            </a:r>
            <a:r>
              <a:rPr lang="en-US"/>
              <a:t>link will </a:t>
            </a:r>
            <a:r>
              <a:rPr lang="en-US" dirty="0"/>
              <a:t>open a new email to the </a:t>
            </a:r>
            <a:r>
              <a:rPr lang="en-US"/>
              <a:t>appropriate address, so you just need </a:t>
            </a:r>
            <a:r>
              <a:rPr lang="en-US" dirty="0"/>
              <a:t>to hit Send.</a:t>
            </a:r>
          </a:p>
          <a:p>
            <a:endParaRPr lang="en-US"/>
          </a:p>
        </p:txBody>
      </p:sp>
      <p:sp>
        <p:nvSpPr>
          <p:cNvPr id="4" name="Footer Placeholder 3">
            <a:extLst>
              <a:ext uri="{FF2B5EF4-FFF2-40B4-BE49-F238E27FC236}">
                <a16:creationId xmlns:a16="http://schemas.microsoft.com/office/drawing/2014/main" id="{3CF0A2EB-B624-46AC-90BA-F80C9412506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0429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6E2B-9EB6-443C-9E58-DC95BFF6B1A8}"/>
              </a:ext>
            </a:extLst>
          </p:cNvPr>
          <p:cNvSpPr>
            <a:spLocks noGrp="1"/>
          </p:cNvSpPr>
          <p:nvPr>
            <p:ph type="title"/>
          </p:nvPr>
        </p:nvSpPr>
        <p:spPr/>
        <p:txBody>
          <a:bodyPr/>
          <a:lstStyle/>
          <a:p>
            <a:r>
              <a:rPr lang="en-US"/>
              <a:t>Example: Converting binary data to XML</a:t>
            </a:r>
          </a:p>
        </p:txBody>
      </p:sp>
      <p:sp>
        <p:nvSpPr>
          <p:cNvPr id="3" name="Content Placeholder 2">
            <a:extLst>
              <a:ext uri="{FF2B5EF4-FFF2-40B4-BE49-F238E27FC236}">
                <a16:creationId xmlns:a16="http://schemas.microsoft.com/office/drawing/2014/main" id="{D40023A7-FB66-4559-B0F7-ABD9DAD788BE}"/>
              </a:ext>
            </a:extLst>
          </p:cNvPr>
          <p:cNvSpPr>
            <a:spLocks noGrp="1"/>
          </p:cNvSpPr>
          <p:nvPr>
            <p:ph idx="1"/>
          </p:nvPr>
        </p:nvSpPr>
        <p:spPr>
          <a:xfrm>
            <a:off x="616449" y="1371602"/>
            <a:ext cx="11236720" cy="1914040"/>
          </a:xfrm>
        </p:spPr>
        <p:txBody>
          <a:bodyPr/>
          <a:lstStyle/>
          <a:p>
            <a:pPr>
              <a:lnSpc>
                <a:spcPts val="3000"/>
              </a:lnSpc>
              <a:spcAft>
                <a:spcPts val="1200"/>
              </a:spcAft>
            </a:pPr>
            <a:r>
              <a:rPr lang="en-US" u="sng" dirty="0"/>
              <a:t>Scenario</a:t>
            </a:r>
            <a:r>
              <a:rPr lang="en-US" dirty="0"/>
              <a:t>: You electronically receive book data from a supplier. The data is in binary. You want to convert the data to XML so that you can leverage </a:t>
            </a:r>
            <a:r>
              <a:rPr lang="en-US"/>
              <a:t>the large suite of XML tools that the marketplace provides.</a:t>
            </a:r>
          </a:p>
          <a:p>
            <a:pPr>
              <a:lnSpc>
                <a:spcPts val="3000"/>
              </a:lnSpc>
              <a:spcAft>
                <a:spcPts val="1200"/>
              </a:spcAft>
            </a:pPr>
            <a:r>
              <a:rPr lang="en-US" dirty="0"/>
              <a:t>Here is an excerpt of an input that you receive, displayed in a hex </a:t>
            </a:r>
            <a:r>
              <a:rPr lang="en-US"/>
              <a:t>editor:</a:t>
            </a:r>
          </a:p>
        </p:txBody>
      </p:sp>
      <p:sp>
        <p:nvSpPr>
          <p:cNvPr id="4" name="Footer Placeholder 3">
            <a:extLst>
              <a:ext uri="{FF2B5EF4-FFF2-40B4-BE49-F238E27FC236}">
                <a16:creationId xmlns:a16="http://schemas.microsoft.com/office/drawing/2014/main" id="{13E6EEB7-90B7-4E36-AC30-E6BAA1D79AA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3D80A339-2055-4859-B227-4DF6BC6D54BA}"/>
              </a:ext>
            </a:extLst>
          </p:cNvPr>
          <p:cNvGrpSpPr/>
          <p:nvPr/>
        </p:nvGrpSpPr>
        <p:grpSpPr>
          <a:xfrm>
            <a:off x="1224610" y="3285642"/>
            <a:ext cx="5889114" cy="2703852"/>
            <a:chOff x="1961804" y="1596044"/>
            <a:chExt cx="4472247" cy="1870123"/>
          </a:xfrm>
        </p:grpSpPr>
        <p:pic>
          <p:nvPicPr>
            <p:cNvPr id="6" name="Picture 5">
              <a:extLst>
                <a:ext uri="{FF2B5EF4-FFF2-40B4-BE49-F238E27FC236}">
                  <a16:creationId xmlns:a16="http://schemas.microsoft.com/office/drawing/2014/main" id="{61999359-3E5C-4B63-9675-82E59082A6F0}"/>
                </a:ext>
              </a:extLst>
            </p:cNvPr>
            <p:cNvPicPr>
              <a:picLocks noChangeAspect="1"/>
            </p:cNvPicPr>
            <p:nvPr/>
          </p:nvPicPr>
          <p:blipFill rotWithShape="1">
            <a:blip r:embed="rId2"/>
            <a:srcRect l="1091" t="15283" r="62227" b="68289"/>
            <a:stretch/>
          </p:blipFill>
          <p:spPr>
            <a:xfrm>
              <a:off x="1961804" y="1928552"/>
              <a:ext cx="4472247" cy="1064030"/>
            </a:xfrm>
            <a:prstGeom prst="rect">
              <a:avLst/>
            </a:prstGeom>
          </p:spPr>
        </p:pic>
        <p:cxnSp>
          <p:nvCxnSpPr>
            <p:cNvPr id="7" name="Straight Connector 6">
              <a:extLst>
                <a:ext uri="{FF2B5EF4-FFF2-40B4-BE49-F238E27FC236}">
                  <a16:creationId xmlns:a16="http://schemas.microsoft.com/office/drawing/2014/main" id="{EBF7C92B-31A4-4790-8C20-21B4AD83A95A}"/>
                </a:ext>
              </a:extLst>
            </p:cNvPr>
            <p:cNvCxnSpPr/>
            <p:nvPr/>
          </p:nvCxnSpPr>
          <p:spPr>
            <a:xfrm>
              <a:off x="2738005" y="2460567"/>
              <a:ext cx="436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FC332F-519C-46FB-A6FB-522AEB77D84C}"/>
                </a:ext>
              </a:extLst>
            </p:cNvPr>
            <p:cNvCxnSpPr>
              <a:cxnSpLocks/>
            </p:cNvCxnSpPr>
            <p:nvPr/>
          </p:nvCxnSpPr>
          <p:spPr>
            <a:xfrm flipV="1">
              <a:off x="2732809" y="2140527"/>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FD6D83-C44C-4121-A49D-E4B46A97D29C}"/>
                </a:ext>
              </a:extLst>
            </p:cNvPr>
            <p:cNvCxnSpPr/>
            <p:nvPr/>
          </p:nvCxnSpPr>
          <p:spPr>
            <a:xfrm>
              <a:off x="2738005" y="2140527"/>
              <a:ext cx="3616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A1A798-07C0-459B-A7D8-7129E460B132}"/>
                </a:ext>
              </a:extLst>
            </p:cNvPr>
            <p:cNvCxnSpPr/>
            <p:nvPr/>
          </p:nvCxnSpPr>
          <p:spPr>
            <a:xfrm flipV="1">
              <a:off x="3174423" y="230054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F172CE-69B7-4FFA-BF8B-DB1148080655}"/>
                </a:ext>
              </a:extLst>
            </p:cNvPr>
            <p:cNvCxnSpPr/>
            <p:nvPr/>
          </p:nvCxnSpPr>
          <p:spPr>
            <a:xfrm>
              <a:off x="3174423" y="230054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5916DD-50D1-42DF-B156-6F78E2B5FE6A}"/>
                </a:ext>
              </a:extLst>
            </p:cNvPr>
            <p:cNvCxnSpPr/>
            <p:nvPr/>
          </p:nvCxnSpPr>
          <p:spPr>
            <a:xfrm>
              <a:off x="6354041" y="214052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815969-4BDF-43D5-91FE-88834D881D3F}"/>
                </a:ext>
              </a:extLst>
            </p:cNvPr>
            <p:cNvCxnSpPr/>
            <p:nvPr/>
          </p:nvCxnSpPr>
          <p:spPr>
            <a:xfrm>
              <a:off x="3408218" y="1808018"/>
              <a:ext cx="0"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F7545F-030B-4013-ADDB-B797DD1CF552}"/>
                </a:ext>
              </a:extLst>
            </p:cNvPr>
            <p:cNvSpPr txBox="1"/>
            <p:nvPr/>
          </p:nvSpPr>
          <p:spPr>
            <a:xfrm>
              <a:off x="3190851" y="1597204"/>
              <a:ext cx="434734" cy="261610"/>
            </a:xfrm>
            <a:prstGeom prst="rect">
              <a:avLst/>
            </a:prstGeom>
            <a:noFill/>
          </p:spPr>
          <p:txBody>
            <a:bodyPr wrap="none" rtlCol="0">
              <a:spAutoFit/>
            </a:bodyPr>
            <a:lstStyle/>
            <a:p>
              <a:r>
                <a:rPr lang="en-US" sz="1100"/>
                <a:t>Title</a:t>
              </a:r>
            </a:p>
          </p:txBody>
        </p:sp>
        <p:cxnSp>
          <p:nvCxnSpPr>
            <p:cNvPr id="15" name="Straight Connector 14">
              <a:extLst>
                <a:ext uri="{FF2B5EF4-FFF2-40B4-BE49-F238E27FC236}">
                  <a16:creationId xmlns:a16="http://schemas.microsoft.com/office/drawing/2014/main" id="{8EA33ED8-CFA9-41E4-9D6A-4807B2ED19D7}"/>
                </a:ext>
              </a:extLst>
            </p:cNvPr>
            <p:cNvCxnSpPr/>
            <p:nvPr/>
          </p:nvCxnSpPr>
          <p:spPr>
            <a:xfrm>
              <a:off x="2732809" y="2623705"/>
              <a:ext cx="2234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0E6817-820A-4B32-8945-67DF809BAF15}"/>
                </a:ext>
              </a:extLst>
            </p:cNvPr>
            <p:cNvCxnSpPr/>
            <p:nvPr/>
          </p:nvCxnSpPr>
          <p:spPr>
            <a:xfrm flipV="1">
              <a:off x="2956214"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E847AA-267D-4F43-820F-3C5DE3795F4C}"/>
                </a:ext>
              </a:extLst>
            </p:cNvPr>
            <p:cNvCxnSpPr/>
            <p:nvPr/>
          </p:nvCxnSpPr>
          <p:spPr>
            <a:xfrm>
              <a:off x="3174423" y="246056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1E29FE-FDED-4D53-B9D3-391052EF054C}"/>
                </a:ext>
              </a:extLst>
            </p:cNvPr>
            <p:cNvCxnSpPr>
              <a:cxnSpLocks/>
            </p:cNvCxnSpPr>
            <p:nvPr/>
          </p:nvCxnSpPr>
          <p:spPr>
            <a:xfrm>
              <a:off x="3882736" y="1808018"/>
              <a:ext cx="0" cy="492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BF3092-FA2D-4DB3-8AC4-D3C978470F6D}"/>
                </a:ext>
              </a:extLst>
            </p:cNvPr>
            <p:cNvSpPr txBox="1"/>
            <p:nvPr/>
          </p:nvSpPr>
          <p:spPr>
            <a:xfrm>
              <a:off x="3591719" y="1596044"/>
              <a:ext cx="583814" cy="261610"/>
            </a:xfrm>
            <a:prstGeom prst="rect">
              <a:avLst/>
            </a:prstGeom>
            <a:noFill/>
          </p:spPr>
          <p:txBody>
            <a:bodyPr wrap="none" rtlCol="0">
              <a:spAutoFit/>
            </a:bodyPr>
            <a:lstStyle/>
            <a:p>
              <a:r>
                <a:rPr lang="en-US" sz="1100"/>
                <a:t>Author</a:t>
              </a:r>
            </a:p>
          </p:txBody>
        </p:sp>
        <p:cxnSp>
          <p:nvCxnSpPr>
            <p:cNvPr id="20" name="Straight Connector 19">
              <a:extLst>
                <a:ext uri="{FF2B5EF4-FFF2-40B4-BE49-F238E27FC236}">
                  <a16:creationId xmlns:a16="http://schemas.microsoft.com/office/drawing/2014/main" id="{8DAF0FBA-2D84-4B54-9695-D14599E6BF39}"/>
                </a:ext>
              </a:extLst>
            </p:cNvPr>
            <p:cNvCxnSpPr>
              <a:cxnSpLocks/>
            </p:cNvCxnSpPr>
            <p:nvPr/>
          </p:nvCxnSpPr>
          <p:spPr>
            <a:xfrm>
              <a:off x="2956214" y="2623704"/>
              <a:ext cx="921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895C42-B9E7-4682-A156-F817D53505FD}"/>
                </a:ext>
              </a:extLst>
            </p:cNvPr>
            <p:cNvCxnSpPr/>
            <p:nvPr/>
          </p:nvCxnSpPr>
          <p:spPr>
            <a:xfrm flipV="1">
              <a:off x="3877541"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74EBF91-23C4-47C2-8792-6D499676DFA7}"/>
                </a:ext>
              </a:extLst>
            </p:cNvPr>
            <p:cNvCxnSpPr/>
            <p:nvPr/>
          </p:nvCxnSpPr>
          <p:spPr>
            <a:xfrm flipV="1">
              <a:off x="3190851"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F16C25-A27F-4885-A544-3FAEDD2373AE}"/>
                </a:ext>
              </a:extLst>
            </p:cNvPr>
            <p:cNvSpPr txBox="1"/>
            <p:nvPr/>
          </p:nvSpPr>
          <p:spPr>
            <a:xfrm>
              <a:off x="2966605" y="3062200"/>
              <a:ext cx="455574" cy="261610"/>
            </a:xfrm>
            <a:prstGeom prst="rect">
              <a:avLst/>
            </a:prstGeom>
            <a:noFill/>
          </p:spPr>
          <p:txBody>
            <a:bodyPr wrap="none" rtlCol="0">
              <a:spAutoFit/>
            </a:bodyPr>
            <a:lstStyle/>
            <a:p>
              <a:r>
                <a:rPr lang="en-US" sz="1100"/>
                <a:t>Date</a:t>
              </a:r>
            </a:p>
          </p:txBody>
        </p:sp>
        <p:cxnSp>
          <p:nvCxnSpPr>
            <p:cNvPr id="24" name="Straight Connector 23">
              <a:extLst>
                <a:ext uri="{FF2B5EF4-FFF2-40B4-BE49-F238E27FC236}">
                  <a16:creationId xmlns:a16="http://schemas.microsoft.com/office/drawing/2014/main" id="{BACCC69A-4302-4A5A-A50B-96C353589E28}"/>
                </a:ext>
              </a:extLst>
            </p:cNvPr>
            <p:cNvCxnSpPr>
              <a:cxnSpLocks/>
            </p:cNvCxnSpPr>
            <p:nvPr/>
          </p:nvCxnSpPr>
          <p:spPr>
            <a:xfrm flipV="1">
              <a:off x="3877541" y="2618509"/>
              <a:ext cx="439882" cy="5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88A00E-5ED6-4576-ABE4-FB5724C44361}"/>
                </a:ext>
              </a:extLst>
            </p:cNvPr>
            <p:cNvCxnSpPr/>
            <p:nvPr/>
          </p:nvCxnSpPr>
          <p:spPr>
            <a:xfrm flipV="1">
              <a:off x="4317423"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C1A5575-5AA0-46C0-9AB4-E36892A54F67}"/>
                </a:ext>
              </a:extLst>
            </p:cNvPr>
            <p:cNvCxnSpPr/>
            <p:nvPr/>
          </p:nvCxnSpPr>
          <p:spPr>
            <a:xfrm flipV="1">
              <a:off x="4101787"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A71EB5-26D5-47B4-9E9C-42D5FABEC618}"/>
                </a:ext>
              </a:extLst>
            </p:cNvPr>
            <p:cNvSpPr txBox="1"/>
            <p:nvPr/>
          </p:nvSpPr>
          <p:spPr>
            <a:xfrm>
              <a:off x="3704615" y="3060919"/>
              <a:ext cx="700833" cy="261610"/>
            </a:xfrm>
            <a:prstGeom prst="rect">
              <a:avLst/>
            </a:prstGeom>
            <a:noFill/>
          </p:spPr>
          <p:txBody>
            <a:bodyPr wrap="none" rtlCol="0">
              <a:spAutoFit/>
            </a:bodyPr>
            <a:lstStyle/>
            <a:p>
              <a:r>
                <a:rPr lang="en-US" sz="1100"/>
                <a:t>Currency</a:t>
              </a:r>
            </a:p>
          </p:txBody>
        </p:sp>
        <p:cxnSp>
          <p:nvCxnSpPr>
            <p:cNvPr id="28" name="Straight Connector 27">
              <a:extLst>
                <a:ext uri="{FF2B5EF4-FFF2-40B4-BE49-F238E27FC236}">
                  <a16:creationId xmlns:a16="http://schemas.microsoft.com/office/drawing/2014/main" id="{CF97DB1B-3D03-4C26-826E-70EDD3888279}"/>
                </a:ext>
              </a:extLst>
            </p:cNvPr>
            <p:cNvCxnSpPr>
              <a:cxnSpLocks/>
            </p:cNvCxnSpPr>
            <p:nvPr/>
          </p:nvCxnSpPr>
          <p:spPr>
            <a:xfrm flipV="1">
              <a:off x="4320734" y="2618509"/>
              <a:ext cx="46774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00B73E-2683-4ADD-9AFE-73849B390262}"/>
                </a:ext>
              </a:extLst>
            </p:cNvPr>
            <p:cNvCxnSpPr>
              <a:cxnSpLocks/>
            </p:cNvCxnSpPr>
            <p:nvPr/>
          </p:nvCxnSpPr>
          <p:spPr>
            <a:xfrm flipV="1">
              <a:off x="4786591" y="2460567"/>
              <a:ext cx="0" cy="152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1545919-B314-451C-9AE3-F8260731A260}"/>
                </a:ext>
              </a:extLst>
            </p:cNvPr>
            <p:cNvCxnSpPr/>
            <p:nvPr/>
          </p:nvCxnSpPr>
          <p:spPr>
            <a:xfrm flipV="1">
              <a:off x="4571109" y="262370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D28C6CA-82F0-4D64-900D-BFCE968C18AC}"/>
                </a:ext>
              </a:extLst>
            </p:cNvPr>
            <p:cNvSpPr txBox="1"/>
            <p:nvPr/>
          </p:nvSpPr>
          <p:spPr>
            <a:xfrm>
              <a:off x="4333114" y="3060919"/>
              <a:ext cx="646331" cy="261610"/>
            </a:xfrm>
            <a:prstGeom prst="rect">
              <a:avLst/>
            </a:prstGeom>
            <a:noFill/>
          </p:spPr>
          <p:txBody>
            <a:bodyPr wrap="none" rtlCol="0">
              <a:spAutoFit/>
            </a:bodyPr>
            <a:lstStyle/>
            <a:p>
              <a:r>
                <a:rPr lang="en-US" sz="1100"/>
                <a:t>Amount</a:t>
              </a:r>
            </a:p>
          </p:txBody>
        </p:sp>
        <p:cxnSp>
          <p:nvCxnSpPr>
            <p:cNvPr id="32" name="Straight Connector 31">
              <a:extLst>
                <a:ext uri="{FF2B5EF4-FFF2-40B4-BE49-F238E27FC236}">
                  <a16:creationId xmlns:a16="http://schemas.microsoft.com/office/drawing/2014/main" id="{97434715-A8E4-4706-8C69-35E9820458C5}"/>
                </a:ext>
              </a:extLst>
            </p:cNvPr>
            <p:cNvCxnSpPr/>
            <p:nvPr/>
          </p:nvCxnSpPr>
          <p:spPr>
            <a:xfrm flipV="1">
              <a:off x="4786591" y="2613314"/>
              <a:ext cx="1567450" cy="7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6BD1BDD-E540-4860-92C7-0F0D2C2A3859}"/>
                </a:ext>
              </a:extLst>
            </p:cNvPr>
            <p:cNvCxnSpPr/>
            <p:nvPr/>
          </p:nvCxnSpPr>
          <p:spPr>
            <a:xfrm>
              <a:off x="2737268" y="2763983"/>
              <a:ext cx="1580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C2D605-2F1C-423D-8FA6-FD2260083A70}"/>
                </a:ext>
              </a:extLst>
            </p:cNvPr>
            <p:cNvCxnSpPr/>
            <p:nvPr/>
          </p:nvCxnSpPr>
          <p:spPr>
            <a:xfrm flipV="1">
              <a:off x="4317423" y="2618511"/>
              <a:ext cx="0" cy="14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ADD472C-02F0-412D-BA7E-DCA30E146746}"/>
                </a:ext>
              </a:extLst>
            </p:cNvPr>
            <p:cNvCxnSpPr/>
            <p:nvPr/>
          </p:nvCxnSpPr>
          <p:spPr>
            <a:xfrm flipV="1">
              <a:off x="5467815" y="261331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C0E6272-135A-42E4-A002-DE0A9566DAC5}"/>
                </a:ext>
              </a:extLst>
            </p:cNvPr>
            <p:cNvSpPr txBox="1"/>
            <p:nvPr/>
          </p:nvSpPr>
          <p:spPr>
            <a:xfrm>
              <a:off x="5229820" y="3050529"/>
              <a:ext cx="452368" cy="261610"/>
            </a:xfrm>
            <a:prstGeom prst="rect">
              <a:avLst/>
            </a:prstGeom>
            <a:noFill/>
          </p:spPr>
          <p:txBody>
            <a:bodyPr wrap="none" rtlCol="0">
              <a:spAutoFit/>
            </a:bodyPr>
            <a:lstStyle/>
            <a:p>
              <a:r>
                <a:rPr lang="en-US" sz="1100"/>
                <a:t>ISBN</a:t>
              </a:r>
            </a:p>
          </p:txBody>
        </p:sp>
        <p:cxnSp>
          <p:nvCxnSpPr>
            <p:cNvPr id="37" name="Straight Connector 36">
              <a:extLst>
                <a:ext uri="{FF2B5EF4-FFF2-40B4-BE49-F238E27FC236}">
                  <a16:creationId xmlns:a16="http://schemas.microsoft.com/office/drawing/2014/main" id="{B5A92E68-02C8-4C05-9C2C-36D0FEDBAB19}"/>
                </a:ext>
              </a:extLst>
            </p:cNvPr>
            <p:cNvCxnSpPr/>
            <p:nvPr/>
          </p:nvCxnSpPr>
          <p:spPr>
            <a:xfrm>
              <a:off x="2747659" y="2905939"/>
              <a:ext cx="2453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925934-81D9-4AB1-9397-9CA6AF0CF7A2}"/>
                </a:ext>
              </a:extLst>
            </p:cNvPr>
            <p:cNvCxnSpPr/>
            <p:nvPr/>
          </p:nvCxnSpPr>
          <p:spPr>
            <a:xfrm flipV="1">
              <a:off x="5190259" y="2763983"/>
              <a:ext cx="0" cy="11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A765DE-5C01-4422-9CB4-0CD4FF19073C}"/>
                </a:ext>
              </a:extLst>
            </p:cNvPr>
            <p:cNvCxnSpPr/>
            <p:nvPr/>
          </p:nvCxnSpPr>
          <p:spPr>
            <a:xfrm>
              <a:off x="5201613" y="2763983"/>
              <a:ext cx="11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E773A8F-1097-4578-9636-83AFACCA7F46}"/>
                </a:ext>
              </a:extLst>
            </p:cNvPr>
            <p:cNvCxnSpPr/>
            <p:nvPr/>
          </p:nvCxnSpPr>
          <p:spPr>
            <a:xfrm flipV="1">
              <a:off x="5932563" y="2770397"/>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B56F247-BFC4-4AF9-9310-F7ECAABCD50D}"/>
                </a:ext>
              </a:extLst>
            </p:cNvPr>
            <p:cNvSpPr txBox="1"/>
            <p:nvPr/>
          </p:nvSpPr>
          <p:spPr>
            <a:xfrm>
              <a:off x="5607944" y="3204557"/>
              <a:ext cx="716863" cy="261610"/>
            </a:xfrm>
            <a:prstGeom prst="rect">
              <a:avLst/>
            </a:prstGeom>
            <a:noFill/>
          </p:spPr>
          <p:txBody>
            <a:bodyPr wrap="none" rtlCol="0">
              <a:spAutoFit/>
            </a:bodyPr>
            <a:lstStyle/>
            <a:p>
              <a:r>
                <a:rPr lang="en-US" sz="1100"/>
                <a:t>Publisher</a:t>
              </a:r>
            </a:p>
          </p:txBody>
        </p:sp>
      </p:grpSp>
    </p:spTree>
    <p:extLst>
      <p:ext uri="{BB962C8B-B14F-4D97-AF65-F5344CB8AC3E}">
        <p14:creationId xmlns:p14="http://schemas.microsoft.com/office/powerpoint/2010/main" val="1608619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0B56-9486-423F-B79E-57B9120A2596}"/>
              </a:ext>
            </a:extLst>
          </p:cNvPr>
          <p:cNvSpPr>
            <a:spLocks noGrp="1"/>
          </p:cNvSpPr>
          <p:nvPr>
            <p:ph type="title"/>
          </p:nvPr>
        </p:nvSpPr>
        <p:spPr/>
        <p:txBody>
          <a:bodyPr/>
          <a:lstStyle/>
          <a:p>
            <a:r>
              <a:rPr lang="en-US"/>
              <a:t>Example (cont.)</a:t>
            </a:r>
          </a:p>
        </p:txBody>
      </p:sp>
      <p:sp>
        <p:nvSpPr>
          <p:cNvPr id="3" name="Content Placeholder 2">
            <a:extLst>
              <a:ext uri="{FF2B5EF4-FFF2-40B4-BE49-F238E27FC236}">
                <a16:creationId xmlns:a16="http://schemas.microsoft.com/office/drawing/2014/main" id="{6FA486C0-5E73-406D-B115-4890E6E64AE9}"/>
              </a:ext>
            </a:extLst>
          </p:cNvPr>
          <p:cNvSpPr>
            <a:spLocks noGrp="1"/>
          </p:cNvSpPr>
          <p:nvPr>
            <p:ph idx="1"/>
          </p:nvPr>
        </p:nvSpPr>
        <p:spPr>
          <a:xfrm>
            <a:off x="616449" y="1371601"/>
            <a:ext cx="11236720" cy="2177511"/>
          </a:xfrm>
        </p:spPr>
        <p:txBody>
          <a:bodyPr/>
          <a:lstStyle/>
          <a:p>
            <a:pPr>
              <a:lnSpc>
                <a:spcPts val="3000"/>
              </a:lnSpc>
              <a:spcAft>
                <a:spcPts val="1200"/>
              </a:spcAft>
            </a:pPr>
            <a:r>
              <a:rPr lang="en-US" dirty="0"/>
              <a:t>You could implement your own custom parser to process the input data. But that’s not the declarative way. You want to simply describe the input and then feed that description into a tool that will parse the data based on your description – </a:t>
            </a:r>
            <a:r>
              <a:rPr lang="en-US" i="1" dirty="0"/>
              <a:t>Hey tool, here’s my description of the input format, now you figure out how to parse it</a:t>
            </a:r>
            <a:r>
              <a:rPr lang="en-US" dirty="0"/>
              <a:t>. </a:t>
            </a:r>
            <a:endParaRPr lang="en-US"/>
          </a:p>
        </p:txBody>
      </p:sp>
      <p:sp>
        <p:nvSpPr>
          <p:cNvPr id="4" name="Footer Placeholder 3">
            <a:extLst>
              <a:ext uri="{FF2B5EF4-FFF2-40B4-BE49-F238E27FC236}">
                <a16:creationId xmlns:a16="http://schemas.microsoft.com/office/drawing/2014/main" id="{64BFFF26-BEC1-49AD-86E9-99AA51F0CC0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7470EB8E-2A62-406F-A94C-572A202E6B39}"/>
              </a:ext>
            </a:extLst>
          </p:cNvPr>
          <p:cNvGrpSpPr/>
          <p:nvPr/>
        </p:nvGrpSpPr>
        <p:grpSpPr>
          <a:xfrm>
            <a:off x="2613344" y="3429000"/>
            <a:ext cx="2516595" cy="2846117"/>
            <a:chOff x="6580910" y="1596044"/>
            <a:chExt cx="2263832" cy="2560257"/>
          </a:xfrm>
        </p:grpSpPr>
        <p:sp>
          <p:nvSpPr>
            <p:cNvPr id="6" name="Rectangle 5">
              <a:extLst>
                <a:ext uri="{FF2B5EF4-FFF2-40B4-BE49-F238E27FC236}">
                  <a16:creationId xmlns:a16="http://schemas.microsoft.com/office/drawing/2014/main" id="{E77CB4E7-B2B4-4E58-A861-F49336EA9D1B}"/>
                </a:ext>
              </a:extLst>
            </p:cNvPr>
            <p:cNvSpPr/>
            <p:nvPr/>
          </p:nvSpPr>
          <p:spPr>
            <a:xfrm>
              <a:off x="8046720" y="1596044"/>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input</a:t>
              </a:r>
            </a:p>
          </p:txBody>
        </p:sp>
        <p:sp>
          <p:nvSpPr>
            <p:cNvPr id="7" name="Rectangle 6">
              <a:extLst>
                <a:ext uri="{FF2B5EF4-FFF2-40B4-BE49-F238E27FC236}">
                  <a16:creationId xmlns:a16="http://schemas.microsoft.com/office/drawing/2014/main" id="{780E3AF0-A066-4793-9E14-B87C6D53CFB7}"/>
                </a:ext>
              </a:extLst>
            </p:cNvPr>
            <p:cNvSpPr/>
            <p:nvPr/>
          </p:nvSpPr>
          <p:spPr>
            <a:xfrm>
              <a:off x="8046720" y="2597207"/>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processor</a:t>
              </a:r>
            </a:p>
          </p:txBody>
        </p:sp>
        <p:sp>
          <p:nvSpPr>
            <p:cNvPr id="8" name="Rectangle: Folded Corner 7">
              <a:extLst>
                <a:ext uri="{FF2B5EF4-FFF2-40B4-BE49-F238E27FC236}">
                  <a16:creationId xmlns:a16="http://schemas.microsoft.com/office/drawing/2014/main" id="{5EEA62A5-C76D-4FCE-A0BF-E550B15976A6}"/>
                </a:ext>
              </a:extLst>
            </p:cNvPr>
            <p:cNvSpPr/>
            <p:nvPr/>
          </p:nvSpPr>
          <p:spPr>
            <a:xfrm>
              <a:off x="6580910" y="2502853"/>
              <a:ext cx="873438" cy="73775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description of the input format</a:t>
              </a:r>
            </a:p>
          </p:txBody>
        </p:sp>
        <p:cxnSp>
          <p:nvCxnSpPr>
            <p:cNvPr id="9" name="Straight Arrow Connector 8">
              <a:extLst>
                <a:ext uri="{FF2B5EF4-FFF2-40B4-BE49-F238E27FC236}">
                  <a16:creationId xmlns:a16="http://schemas.microsoft.com/office/drawing/2014/main" id="{BDE2A354-E04C-440F-829B-EBA649289100}"/>
                </a:ext>
              </a:extLst>
            </p:cNvPr>
            <p:cNvCxnSpPr>
              <a:stCxn id="6" idx="2"/>
              <a:endCxn id="7" idx="0"/>
            </p:cNvCxnSpPr>
            <p:nvPr/>
          </p:nvCxnSpPr>
          <p:spPr>
            <a:xfrm>
              <a:off x="8445731" y="2140527"/>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F611090-7851-44E1-BC80-814EF8FB2F9F}"/>
                </a:ext>
              </a:extLst>
            </p:cNvPr>
            <p:cNvCxnSpPr>
              <a:stCxn id="8" idx="3"/>
              <a:endCxn id="7" idx="1"/>
            </p:cNvCxnSpPr>
            <p:nvPr/>
          </p:nvCxnSpPr>
          <p:spPr>
            <a:xfrm flipV="1">
              <a:off x="7454348" y="2869449"/>
              <a:ext cx="592372" cy="2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EB8B76C-EBA8-4227-AB9F-8C48984F3C51}"/>
                </a:ext>
              </a:extLst>
            </p:cNvPr>
            <p:cNvCxnSpPr/>
            <p:nvPr/>
          </p:nvCxnSpPr>
          <p:spPr>
            <a:xfrm>
              <a:off x="8445731" y="3141690"/>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322BDB6-E02E-4BA8-A627-72190A11D8CB}"/>
                </a:ext>
              </a:extLst>
            </p:cNvPr>
            <p:cNvSpPr/>
            <p:nvPr/>
          </p:nvSpPr>
          <p:spPr>
            <a:xfrm>
              <a:off x="8046720" y="3611818"/>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XML</a:t>
              </a:r>
            </a:p>
          </p:txBody>
        </p:sp>
      </p:grpSp>
    </p:spTree>
    <p:extLst>
      <p:ext uri="{BB962C8B-B14F-4D97-AF65-F5344CB8AC3E}">
        <p14:creationId xmlns:p14="http://schemas.microsoft.com/office/powerpoint/2010/main" val="3576609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0B56-9486-423F-B79E-57B9120A2596}"/>
              </a:ext>
            </a:extLst>
          </p:cNvPr>
          <p:cNvSpPr>
            <a:spLocks noGrp="1"/>
          </p:cNvSpPr>
          <p:nvPr>
            <p:ph type="title"/>
          </p:nvPr>
        </p:nvSpPr>
        <p:spPr/>
        <p:txBody>
          <a:bodyPr/>
          <a:lstStyle/>
          <a:p>
            <a:r>
              <a:rPr lang="en-US"/>
              <a:t>Example (cont.)</a:t>
            </a:r>
          </a:p>
        </p:txBody>
      </p:sp>
      <p:sp>
        <p:nvSpPr>
          <p:cNvPr id="3" name="Content Placeholder 2">
            <a:extLst>
              <a:ext uri="{FF2B5EF4-FFF2-40B4-BE49-F238E27FC236}">
                <a16:creationId xmlns:a16="http://schemas.microsoft.com/office/drawing/2014/main" id="{6FA486C0-5E73-406D-B115-4890E6E64AE9}"/>
              </a:ext>
            </a:extLst>
          </p:cNvPr>
          <p:cNvSpPr>
            <a:spLocks noGrp="1"/>
          </p:cNvSpPr>
          <p:nvPr>
            <p:ph idx="1"/>
          </p:nvPr>
        </p:nvSpPr>
        <p:spPr>
          <a:xfrm>
            <a:off x="616449" y="1371601"/>
            <a:ext cx="11236720" cy="2177511"/>
          </a:xfrm>
        </p:spPr>
        <p:txBody>
          <a:bodyPr/>
          <a:lstStyle/>
          <a:p>
            <a:pPr>
              <a:lnSpc>
                <a:spcPts val="3000"/>
              </a:lnSpc>
              <a:spcAft>
                <a:spcPts val="1200"/>
              </a:spcAft>
            </a:pPr>
            <a:r>
              <a:rPr lang="en-US" dirty="0"/>
              <a:t>So, you need a language for declaratively describing the format of the input data. In other words, you need a data format description language. Such a language exists! It’s called DFDL (Data Format Description Language). DFDL is a language for describing data formats, both text and binary</a:t>
            </a:r>
            <a:r>
              <a:rPr lang="en-US"/>
              <a:t>. DFDL </a:t>
            </a:r>
            <a:r>
              <a:rPr lang="en-US" dirty="0"/>
              <a:t>is an </a:t>
            </a:r>
            <a:r>
              <a:rPr lang="en-US"/>
              <a:t>XML language. </a:t>
            </a:r>
            <a:r>
              <a:rPr lang="en-US" dirty="0"/>
              <a:t>A DFDL processor takes two inputs: the input data and a document that describes the format of the input data. That document is called a DFDL schema.</a:t>
            </a:r>
            <a:r>
              <a:rPr lang="en-US"/>
              <a:t> </a:t>
            </a:r>
          </a:p>
        </p:txBody>
      </p:sp>
      <p:sp>
        <p:nvSpPr>
          <p:cNvPr id="4" name="Footer Placeholder 3">
            <a:extLst>
              <a:ext uri="{FF2B5EF4-FFF2-40B4-BE49-F238E27FC236}">
                <a16:creationId xmlns:a16="http://schemas.microsoft.com/office/drawing/2014/main" id="{64BFFF26-BEC1-49AD-86E9-99AA51F0CC0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13" name="Group 12">
            <a:extLst>
              <a:ext uri="{FF2B5EF4-FFF2-40B4-BE49-F238E27FC236}">
                <a16:creationId xmlns:a16="http://schemas.microsoft.com/office/drawing/2014/main" id="{77D0ABED-5C22-43C3-9B2F-63575A1DA565}"/>
              </a:ext>
            </a:extLst>
          </p:cNvPr>
          <p:cNvGrpSpPr/>
          <p:nvPr/>
        </p:nvGrpSpPr>
        <p:grpSpPr>
          <a:xfrm>
            <a:off x="3041078" y="4200759"/>
            <a:ext cx="2263832" cy="2560257"/>
            <a:chOff x="9643260" y="1432937"/>
            <a:chExt cx="2263832" cy="2560257"/>
          </a:xfrm>
        </p:grpSpPr>
        <p:sp>
          <p:nvSpPr>
            <p:cNvPr id="14" name="Rectangle 13">
              <a:extLst>
                <a:ext uri="{FF2B5EF4-FFF2-40B4-BE49-F238E27FC236}">
                  <a16:creationId xmlns:a16="http://schemas.microsoft.com/office/drawing/2014/main" id="{E701B258-7762-480F-803F-B9F3E54B2245}"/>
                </a:ext>
              </a:extLst>
            </p:cNvPr>
            <p:cNvSpPr/>
            <p:nvPr/>
          </p:nvSpPr>
          <p:spPr>
            <a:xfrm>
              <a:off x="11109070" y="1432937"/>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input</a:t>
              </a:r>
            </a:p>
          </p:txBody>
        </p:sp>
        <p:sp>
          <p:nvSpPr>
            <p:cNvPr id="15" name="Rectangle 14">
              <a:extLst>
                <a:ext uri="{FF2B5EF4-FFF2-40B4-BE49-F238E27FC236}">
                  <a16:creationId xmlns:a16="http://schemas.microsoft.com/office/drawing/2014/main" id="{30051468-31AD-41E5-BF07-084CC2EE8E56}"/>
                </a:ext>
              </a:extLst>
            </p:cNvPr>
            <p:cNvSpPr/>
            <p:nvPr/>
          </p:nvSpPr>
          <p:spPr>
            <a:xfrm>
              <a:off x="11109070" y="2434100"/>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DFDL</a:t>
              </a:r>
            </a:p>
            <a:p>
              <a:pPr algn="ctr"/>
              <a:r>
                <a:rPr lang="en-US" sz="1100">
                  <a:solidFill>
                    <a:schemeClr val="tx1"/>
                  </a:solidFill>
                </a:rPr>
                <a:t>processor</a:t>
              </a:r>
            </a:p>
          </p:txBody>
        </p:sp>
        <p:sp>
          <p:nvSpPr>
            <p:cNvPr id="16" name="Rectangle: Folded Corner 15">
              <a:extLst>
                <a:ext uri="{FF2B5EF4-FFF2-40B4-BE49-F238E27FC236}">
                  <a16:creationId xmlns:a16="http://schemas.microsoft.com/office/drawing/2014/main" id="{29179EDD-C7C5-4B70-9193-E44E1B899483}"/>
                </a:ext>
              </a:extLst>
            </p:cNvPr>
            <p:cNvSpPr/>
            <p:nvPr/>
          </p:nvSpPr>
          <p:spPr>
            <a:xfrm>
              <a:off x="9643260" y="2339746"/>
              <a:ext cx="873438" cy="73775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DFDL</a:t>
              </a:r>
            </a:p>
            <a:p>
              <a:pPr algn="ctr"/>
              <a:r>
                <a:rPr lang="en-US" sz="1100"/>
                <a:t>schema</a:t>
              </a:r>
            </a:p>
          </p:txBody>
        </p:sp>
        <p:cxnSp>
          <p:nvCxnSpPr>
            <p:cNvPr id="17" name="Straight Arrow Connector 16">
              <a:extLst>
                <a:ext uri="{FF2B5EF4-FFF2-40B4-BE49-F238E27FC236}">
                  <a16:creationId xmlns:a16="http://schemas.microsoft.com/office/drawing/2014/main" id="{22E474FF-0F4C-4466-8A42-E9DBDC751668}"/>
                </a:ext>
              </a:extLst>
            </p:cNvPr>
            <p:cNvCxnSpPr>
              <a:stCxn id="14" idx="2"/>
              <a:endCxn id="15" idx="0"/>
            </p:cNvCxnSpPr>
            <p:nvPr/>
          </p:nvCxnSpPr>
          <p:spPr>
            <a:xfrm>
              <a:off x="11508081" y="1977420"/>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FA9EE0-F915-4A32-82CE-292B18AE2731}"/>
                </a:ext>
              </a:extLst>
            </p:cNvPr>
            <p:cNvCxnSpPr>
              <a:stCxn id="16" idx="3"/>
              <a:endCxn id="15" idx="1"/>
            </p:cNvCxnSpPr>
            <p:nvPr/>
          </p:nvCxnSpPr>
          <p:spPr>
            <a:xfrm flipV="1">
              <a:off x="10516698" y="2706342"/>
              <a:ext cx="592372" cy="2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3A39B74-A665-48E8-BDB1-F1D481A63FA4}"/>
                </a:ext>
              </a:extLst>
            </p:cNvPr>
            <p:cNvCxnSpPr/>
            <p:nvPr/>
          </p:nvCxnSpPr>
          <p:spPr>
            <a:xfrm>
              <a:off x="11508081" y="2978583"/>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1D025F4-4E48-491C-A6FC-2F54D9B45C36}"/>
                </a:ext>
              </a:extLst>
            </p:cNvPr>
            <p:cNvSpPr/>
            <p:nvPr/>
          </p:nvSpPr>
          <p:spPr>
            <a:xfrm>
              <a:off x="11109070" y="3448711"/>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XML</a:t>
              </a:r>
            </a:p>
          </p:txBody>
        </p:sp>
      </p:grpSp>
    </p:spTree>
    <p:extLst>
      <p:ext uri="{BB962C8B-B14F-4D97-AF65-F5344CB8AC3E}">
        <p14:creationId xmlns:p14="http://schemas.microsoft.com/office/powerpoint/2010/main" val="423479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9B4F-455E-462C-A330-F8003BE15E0F}"/>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008641C2-F3AE-4B48-9457-6A292E8CA5B6}"/>
              </a:ext>
            </a:extLst>
          </p:cNvPr>
          <p:cNvSpPr>
            <a:spLocks noGrp="1"/>
          </p:cNvSpPr>
          <p:nvPr>
            <p:ph idx="1"/>
          </p:nvPr>
        </p:nvSpPr>
        <p:spPr/>
        <p:txBody>
          <a:bodyPr/>
          <a:lstStyle/>
          <a:p>
            <a:pPr marL="457200" indent="-457200">
              <a:lnSpc>
                <a:spcPct val="100000"/>
              </a:lnSpc>
              <a:buFont typeface="+mj-lt"/>
              <a:buAutoNum type="arabicPeriod" startAt="18"/>
            </a:pPr>
            <a:r>
              <a:rPr lang="en-US">
                <a:hlinkClick r:id="rId2" action="ppaction://hlinksldjump"/>
              </a:rPr>
              <a:t>Reference a reusable set of DFDL properties using dfdl:ref</a:t>
            </a:r>
            <a:endParaRPr lang="en-US"/>
          </a:p>
          <a:p>
            <a:pPr marL="457200" indent="-457200">
              <a:lnSpc>
                <a:spcPct val="100000"/>
              </a:lnSpc>
              <a:buFont typeface="+mj-lt"/>
              <a:buAutoNum type="arabicPeriod" startAt="18"/>
            </a:pPr>
            <a:r>
              <a:rPr lang="en-US">
                <a:hlinkClick r:id="rId3" action="ppaction://hlinksldjump"/>
              </a:rPr>
              <a:t>Feeding values into a DFDL schema at runtime</a:t>
            </a:r>
            <a:endParaRPr lang="en-US"/>
          </a:p>
          <a:p>
            <a:pPr marL="457200" indent="-457200">
              <a:lnSpc>
                <a:spcPct val="100000"/>
              </a:lnSpc>
              <a:buFont typeface="+mj-lt"/>
              <a:buAutoNum type="arabicPeriod" startAt="18"/>
            </a:pPr>
            <a:r>
              <a:rPr lang="en-US">
                <a:hlinkClick r:id="rId4" action="ppaction://hlinksldjump"/>
              </a:rPr>
              <a:t>Scope of DFDL properties</a:t>
            </a:r>
            <a:endParaRPr lang="en-US"/>
          </a:p>
          <a:p>
            <a:pPr marL="457200" indent="-457200">
              <a:lnSpc>
                <a:spcPct val="100000"/>
              </a:lnSpc>
              <a:buFont typeface="+mj-lt"/>
              <a:buAutoNum type="arabicPeriod" startAt="18"/>
            </a:pPr>
            <a:r>
              <a:rPr lang="en-US">
                <a:hlinkClick r:id="rId5" action="ppaction://hlinksldjump"/>
              </a:rPr>
              <a:t>DFDL is not a pure descriptive language</a:t>
            </a:r>
            <a:endParaRPr lang="en-US"/>
          </a:p>
          <a:p>
            <a:pPr marL="457200" indent="-457200">
              <a:lnSpc>
                <a:spcPct val="100000"/>
              </a:lnSpc>
              <a:buFont typeface="+mj-lt"/>
              <a:buAutoNum type="arabicPeriod" startAt="18"/>
            </a:pPr>
            <a:r>
              <a:rPr lang="en-US">
                <a:hlinkClick r:id="rId6" action="ppaction://hlinksldjump"/>
              </a:rPr>
              <a:t>Specifying “no information available” using dfdl:nilValue</a:t>
            </a:r>
            <a:endParaRPr lang="en-US"/>
          </a:p>
          <a:p>
            <a:pPr marL="457200" indent="-457200">
              <a:lnSpc>
                <a:spcPct val="100000"/>
              </a:lnSpc>
              <a:buFont typeface="+mj-lt"/>
              <a:buAutoNum type="arabicPeriod" startAt="18"/>
            </a:pPr>
            <a:r>
              <a:rPr lang="en-US">
                <a:hlinkClick r:id="rId7" action="ppaction://hlinksldjump"/>
              </a:rPr>
              <a:t>Description of the CSV data format as</a:t>
            </a:r>
            <a:br>
              <a:rPr lang="en-US">
                <a:hlinkClick r:id="rId7" action="ppaction://hlinksldjump"/>
              </a:rPr>
            </a:br>
            <a:r>
              <a:rPr lang="en-US">
                <a:hlinkClick r:id="rId7" action="ppaction://hlinksldjump"/>
              </a:rPr>
              <a:t>specified in RFC 4180</a:t>
            </a:r>
            <a:endParaRPr lang="en-US"/>
          </a:p>
          <a:p>
            <a:pPr marL="457200" indent="-457200">
              <a:lnSpc>
                <a:spcPct val="100000"/>
              </a:lnSpc>
              <a:buFont typeface="+mj-lt"/>
              <a:buAutoNum type="arabicPeriod" startAt="18"/>
            </a:pPr>
            <a:r>
              <a:rPr lang="en-US">
                <a:hlinkClick r:id="rId8" action="ppaction://hlinksldjump"/>
              </a:rPr>
              <a:t>Okay to publish a DFDL schema that produces warnings on valid input data?</a:t>
            </a:r>
            <a:endParaRPr lang="en-US">
              <a:hlinkClick r:id="rId9" action="ppaction://hlinksldjump"/>
            </a:endParaRPr>
          </a:p>
          <a:p>
            <a:pPr marL="457200" indent="-457200">
              <a:lnSpc>
                <a:spcPct val="100000"/>
              </a:lnSpc>
              <a:buFont typeface="+mj-lt"/>
              <a:buAutoNum type="arabicPeriod" startAt="18"/>
            </a:pPr>
            <a:r>
              <a:rPr lang="en-US">
                <a:hlinkClick r:id="rId9" action="ppaction://hlinksldjump"/>
              </a:rPr>
              <a:t>When dfdl:lengthPattern and xs:simpleType pattern facet disagree ...</a:t>
            </a:r>
            <a:endParaRPr lang="en-US"/>
          </a:p>
        </p:txBody>
      </p:sp>
    </p:spTree>
    <p:extLst>
      <p:ext uri="{BB962C8B-B14F-4D97-AF65-F5344CB8AC3E}">
        <p14:creationId xmlns:p14="http://schemas.microsoft.com/office/powerpoint/2010/main" val="2001488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0B56-9486-423F-B79E-57B9120A2596}"/>
              </a:ext>
            </a:extLst>
          </p:cNvPr>
          <p:cNvSpPr>
            <a:spLocks noGrp="1"/>
          </p:cNvSpPr>
          <p:nvPr>
            <p:ph type="title"/>
          </p:nvPr>
        </p:nvSpPr>
        <p:spPr/>
        <p:txBody>
          <a:bodyPr/>
          <a:lstStyle/>
          <a:p>
            <a:r>
              <a:rPr lang="en-US"/>
              <a:t>Example (cont.)</a:t>
            </a:r>
          </a:p>
        </p:txBody>
      </p:sp>
      <p:sp>
        <p:nvSpPr>
          <p:cNvPr id="3" name="Content Placeholder 2">
            <a:extLst>
              <a:ext uri="{FF2B5EF4-FFF2-40B4-BE49-F238E27FC236}">
                <a16:creationId xmlns:a16="http://schemas.microsoft.com/office/drawing/2014/main" id="{6FA486C0-5E73-406D-B115-4890E6E64AE9}"/>
              </a:ext>
            </a:extLst>
          </p:cNvPr>
          <p:cNvSpPr>
            <a:spLocks noGrp="1"/>
          </p:cNvSpPr>
          <p:nvPr>
            <p:ph idx="1"/>
          </p:nvPr>
        </p:nvSpPr>
        <p:spPr>
          <a:xfrm>
            <a:off x="616449" y="1371601"/>
            <a:ext cx="11236720" cy="2177511"/>
          </a:xfrm>
        </p:spPr>
        <p:txBody>
          <a:bodyPr/>
          <a:lstStyle/>
          <a:p>
            <a:pPr>
              <a:lnSpc>
                <a:spcPts val="3000"/>
              </a:lnSpc>
              <a:spcAft>
                <a:spcPts val="1200"/>
              </a:spcAft>
            </a:pPr>
            <a:r>
              <a:rPr lang="en-US" dirty="0"/>
              <a:t>I created a DFDL schema that describes the format of the binary book data. I handed my DFDL schema and the input data to a DFDL processor which then parsed the data based on my description. </a:t>
            </a:r>
            <a:r>
              <a:rPr lang="en-US"/>
              <a:t>It output XML.</a:t>
            </a:r>
          </a:p>
          <a:p>
            <a:pPr>
              <a:lnSpc>
                <a:spcPts val="3000"/>
              </a:lnSpc>
              <a:spcAft>
                <a:spcPts val="1200"/>
              </a:spcAft>
            </a:pPr>
            <a:r>
              <a:rPr lang="en-US"/>
              <a:t>See next slide </a:t>
            </a:r>
            <a:r>
              <a:rPr lang="en-US">
                <a:sym typeface="Wingdings" panose="05000000000000000000" pitchFamily="2" charset="2"/>
              </a:rPr>
              <a:t></a:t>
            </a:r>
            <a:endParaRPr lang="en-US"/>
          </a:p>
        </p:txBody>
      </p:sp>
      <p:sp>
        <p:nvSpPr>
          <p:cNvPr id="4" name="Footer Placeholder 3">
            <a:extLst>
              <a:ext uri="{FF2B5EF4-FFF2-40B4-BE49-F238E27FC236}">
                <a16:creationId xmlns:a16="http://schemas.microsoft.com/office/drawing/2014/main" id="{64BFFF26-BEC1-49AD-86E9-99AA51F0CC0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28612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08C00E-793E-4D08-A00E-79FA5FEDC00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A5D47FCF-123D-46B6-A277-4BC1F54B9B72}"/>
              </a:ext>
            </a:extLst>
          </p:cNvPr>
          <p:cNvGrpSpPr/>
          <p:nvPr/>
        </p:nvGrpSpPr>
        <p:grpSpPr>
          <a:xfrm>
            <a:off x="3334986" y="96984"/>
            <a:ext cx="4605237" cy="9873210"/>
            <a:chOff x="2854538" y="299461"/>
            <a:chExt cx="4605237" cy="9873210"/>
          </a:xfrm>
        </p:grpSpPr>
        <p:sp>
          <p:nvSpPr>
            <p:cNvPr id="6" name="Rectangle 5">
              <a:extLst>
                <a:ext uri="{FF2B5EF4-FFF2-40B4-BE49-F238E27FC236}">
                  <a16:creationId xmlns:a16="http://schemas.microsoft.com/office/drawing/2014/main" id="{C1FD849F-CAAB-4B07-A76D-5B360217EFCF}"/>
                </a:ext>
              </a:extLst>
            </p:cNvPr>
            <p:cNvSpPr/>
            <p:nvPr/>
          </p:nvSpPr>
          <p:spPr>
            <a:xfrm>
              <a:off x="4758146" y="3154476"/>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DFDL</a:t>
              </a:r>
            </a:p>
            <a:p>
              <a:pPr algn="ctr"/>
              <a:r>
                <a:rPr lang="en-US" sz="1100">
                  <a:solidFill>
                    <a:schemeClr val="tx1"/>
                  </a:solidFill>
                </a:rPr>
                <a:t>processor</a:t>
              </a:r>
            </a:p>
          </p:txBody>
        </p:sp>
        <p:sp>
          <p:nvSpPr>
            <p:cNvPr id="7" name="Rectangle: Folded Corner 6">
              <a:extLst>
                <a:ext uri="{FF2B5EF4-FFF2-40B4-BE49-F238E27FC236}">
                  <a16:creationId xmlns:a16="http://schemas.microsoft.com/office/drawing/2014/main" id="{8B83CBE1-6806-4B68-9F26-9D44DDD7F59D}"/>
                </a:ext>
              </a:extLst>
            </p:cNvPr>
            <p:cNvSpPr/>
            <p:nvPr/>
          </p:nvSpPr>
          <p:spPr>
            <a:xfrm>
              <a:off x="3292336" y="3060122"/>
              <a:ext cx="873438" cy="73775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DFDL</a:t>
              </a:r>
            </a:p>
            <a:p>
              <a:pPr algn="ctr"/>
              <a:r>
                <a:rPr lang="en-US" sz="1100"/>
                <a:t>schema</a:t>
              </a:r>
            </a:p>
          </p:txBody>
        </p:sp>
        <p:cxnSp>
          <p:nvCxnSpPr>
            <p:cNvPr id="8" name="Straight Arrow Connector 7">
              <a:extLst>
                <a:ext uri="{FF2B5EF4-FFF2-40B4-BE49-F238E27FC236}">
                  <a16:creationId xmlns:a16="http://schemas.microsoft.com/office/drawing/2014/main" id="{3FC21940-60DF-4621-944E-241FEB9E65E5}"/>
                </a:ext>
              </a:extLst>
            </p:cNvPr>
            <p:cNvCxnSpPr>
              <a:endCxn id="6" idx="0"/>
            </p:cNvCxnSpPr>
            <p:nvPr/>
          </p:nvCxnSpPr>
          <p:spPr>
            <a:xfrm>
              <a:off x="5157157" y="2697796"/>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F07ED0D-CBB6-4336-902D-1D9CE6D44302}"/>
                </a:ext>
              </a:extLst>
            </p:cNvPr>
            <p:cNvCxnSpPr>
              <a:stCxn id="7" idx="3"/>
              <a:endCxn id="6" idx="1"/>
            </p:cNvCxnSpPr>
            <p:nvPr/>
          </p:nvCxnSpPr>
          <p:spPr>
            <a:xfrm flipV="1">
              <a:off x="4165774" y="3426718"/>
              <a:ext cx="592372" cy="2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2D247CF-A745-4224-BA64-66B304203945}"/>
                </a:ext>
              </a:extLst>
            </p:cNvPr>
            <p:cNvCxnSpPr/>
            <p:nvPr/>
          </p:nvCxnSpPr>
          <p:spPr>
            <a:xfrm>
              <a:off x="5157157" y="3698959"/>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AF0ABBB-A868-409A-9DBF-7770C97C0063}"/>
                </a:ext>
              </a:extLst>
            </p:cNvPr>
            <p:cNvPicPr>
              <a:picLocks noChangeAspect="1"/>
            </p:cNvPicPr>
            <p:nvPr/>
          </p:nvPicPr>
          <p:blipFill rotWithShape="1">
            <a:blip r:embed="rId2"/>
            <a:srcRect l="273" t="15027" r="61955" b="48011"/>
            <a:stretch/>
          </p:blipFill>
          <p:spPr>
            <a:xfrm>
              <a:off x="2854538" y="299461"/>
              <a:ext cx="4605237" cy="2394065"/>
            </a:xfrm>
            <a:prstGeom prst="rect">
              <a:avLst/>
            </a:prstGeom>
          </p:spPr>
        </p:pic>
        <p:sp>
          <p:nvSpPr>
            <p:cNvPr id="12" name="Rectangle 11">
              <a:extLst>
                <a:ext uri="{FF2B5EF4-FFF2-40B4-BE49-F238E27FC236}">
                  <a16:creationId xmlns:a16="http://schemas.microsoft.com/office/drawing/2014/main" id="{B95A3DBD-A355-440B-9234-1D0374A09F2A}"/>
                </a:ext>
              </a:extLst>
            </p:cNvPr>
            <p:cNvSpPr/>
            <p:nvPr/>
          </p:nvSpPr>
          <p:spPr>
            <a:xfrm>
              <a:off x="3519298" y="4155639"/>
              <a:ext cx="3275716" cy="6017032"/>
            </a:xfrm>
            <a:prstGeom prst="rect">
              <a:avLst/>
            </a:prstGeom>
            <a:ln>
              <a:solidFill>
                <a:schemeClr val="tx1"/>
              </a:solidFill>
            </a:ln>
          </p:spPr>
          <p:txBody>
            <a:bodyPr wrap="square">
              <a:spAutoFit/>
            </a:bodyPr>
            <a:lstStyle/>
            <a:p>
              <a:r>
                <a:rPr lang="en-US" sz="1100">
                  <a:solidFill>
                    <a:srgbClr val="000096"/>
                  </a:solidFill>
                  <a:highlight>
                    <a:srgbClr val="FFFFFF"/>
                  </a:highlight>
                </a:rPr>
                <a:t>&lt;Books&gt;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&lt;Title&gt;</a:t>
              </a:r>
              <a:r>
                <a:rPr lang="en-US" sz="1100">
                  <a:solidFill>
                    <a:srgbClr val="000000"/>
                  </a:solidFill>
                  <a:highlight>
                    <a:srgbClr val="FFFFFF"/>
                  </a:highlight>
                </a:rPr>
                <a:t>My Life and Times</a:t>
              </a:r>
              <a:r>
                <a:rPr lang="en-US" sz="1100">
                  <a:solidFill>
                    <a:srgbClr val="000096"/>
                  </a:solidFill>
                  <a:highlight>
                    <a:srgbClr val="FFFFFF"/>
                  </a:highlight>
                </a:rPr>
                <a:t>&lt;/Title&gt;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&lt;Author&gt;</a:t>
              </a:r>
              <a:r>
                <a:rPr lang="en-US" sz="1100">
                  <a:solidFill>
                    <a:srgbClr val="000000"/>
                  </a:solidFill>
                  <a:highlight>
                    <a:srgbClr val="FFFFFF"/>
                  </a:highlight>
                </a:rPr>
                <a:t>Paul McCartney</a:t>
              </a:r>
              <a:r>
                <a:rPr lang="en-US" sz="1100">
                  <a:solidFill>
                    <a:srgbClr val="000096"/>
                  </a:solidFill>
                  <a:highlight>
                    <a:srgbClr val="FFFFFF"/>
                  </a:highlight>
                </a:rPr>
                <a:t>&lt;/Author&gt;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&lt;Date&gt;</a:t>
              </a:r>
              <a:r>
                <a:rPr lang="en-US" sz="1100">
                  <a:solidFill>
                    <a:srgbClr val="000000"/>
                  </a:solidFill>
                  <a:highlight>
                    <a:srgbClr val="FFFFFF"/>
                  </a:highlight>
                </a:rPr>
                <a:t>1998</a:t>
              </a:r>
              <a:r>
                <a:rPr lang="en-US" sz="1100">
                  <a:solidFill>
                    <a:srgbClr val="000096"/>
                  </a:solidFill>
                  <a:highlight>
                    <a:srgbClr val="FFFFFF"/>
                  </a:highlight>
                </a:rPr>
                <a:t>&lt;/Date&gt;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&lt;Currency&gt;</a:t>
              </a:r>
              <a:r>
                <a:rPr lang="en-US" sz="1100">
                  <a:solidFill>
                    <a:srgbClr val="000000"/>
                  </a:solidFill>
                  <a:highlight>
                    <a:srgbClr val="FFFFFF"/>
                  </a:highlight>
                </a:rPr>
                <a:t>US Dollar</a:t>
              </a:r>
              <a:r>
                <a:rPr lang="en-US" sz="1100">
                  <a:solidFill>
                    <a:srgbClr val="000096"/>
                  </a:solidFill>
                  <a:highlight>
                    <a:srgbClr val="FFFFFF"/>
                  </a:highlight>
                </a:rPr>
                <a:t>&lt;/Currency&gt;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&lt;Amount&gt;</a:t>
              </a:r>
              <a:r>
                <a:rPr lang="en-US" sz="1100">
                  <a:solidFill>
                    <a:srgbClr val="000000"/>
                  </a:solidFill>
                  <a:highlight>
                    <a:srgbClr val="FFFFFF"/>
                  </a:highlight>
                </a:rPr>
                <a:t>19.95</a:t>
              </a:r>
              <a:r>
                <a:rPr lang="en-US" sz="1100">
                  <a:solidFill>
                    <a:srgbClr val="000096"/>
                  </a:solidFill>
                  <a:highlight>
                    <a:srgbClr val="FFFFFF"/>
                  </a:highlight>
                </a:rPr>
                <a:t>&lt;/Amount&gt;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&lt;ISBN&gt;</a:t>
              </a:r>
              <a:r>
                <a:rPr lang="en-US" sz="1100">
                  <a:solidFill>
                    <a:srgbClr val="000000"/>
                  </a:solidFill>
                  <a:highlight>
                    <a:srgbClr val="FFFFFF"/>
                  </a:highlight>
                </a:rPr>
                <a:t>1-56592-235-2</a:t>
              </a:r>
              <a:r>
                <a:rPr lang="en-US" sz="1100">
                  <a:solidFill>
                    <a:srgbClr val="000096"/>
                  </a:solidFill>
                  <a:highlight>
                    <a:srgbClr val="FFFFFF"/>
                  </a:highlight>
                </a:rPr>
                <a:t>&lt;/ISBN&gt;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&lt;Publisher&gt;</a:t>
              </a:r>
              <a:r>
                <a:rPr lang="en-US" sz="1100">
                  <a:solidFill>
                    <a:srgbClr val="000000"/>
                  </a:solidFill>
                  <a:highlight>
                    <a:srgbClr val="FFFFFF"/>
                  </a:highlight>
                </a:rPr>
                <a:t>McMillin Publishing</a:t>
              </a:r>
              <a:r>
                <a:rPr lang="en-US" sz="1100">
                  <a:solidFill>
                    <a:srgbClr val="000096"/>
                  </a:solidFill>
                  <a:highlight>
                    <a:srgbClr val="FFFFFF"/>
                  </a:highlight>
                </a:rPr>
                <a:t>&lt;/Publisher&gt;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&lt;Title&gt;</a:t>
              </a:r>
              <a:r>
                <a:rPr lang="en-US" sz="1100">
                  <a:solidFill>
                    <a:srgbClr val="000000"/>
                  </a:solidFill>
                  <a:highlight>
                    <a:srgbClr val="FFFFFF"/>
                  </a:highlight>
                </a:rPr>
                <a:t>Illusions</a:t>
              </a:r>
              <a:r>
                <a:rPr lang="en-US" sz="1100">
                  <a:solidFill>
                    <a:srgbClr val="000096"/>
                  </a:solidFill>
                  <a:highlight>
                    <a:srgbClr val="FFFFFF"/>
                  </a:highlight>
                </a:rPr>
                <a:t>&lt;/Title&gt;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&lt;Author&gt;</a:t>
              </a:r>
              <a:r>
                <a:rPr lang="en-US" sz="1100">
                  <a:solidFill>
                    <a:srgbClr val="000000"/>
                  </a:solidFill>
                  <a:highlight>
                    <a:srgbClr val="FFFFFF"/>
                  </a:highlight>
                </a:rPr>
                <a:t>Richard Bach</a:t>
              </a:r>
              <a:r>
                <a:rPr lang="en-US" sz="1100">
                  <a:solidFill>
                    <a:srgbClr val="000096"/>
                  </a:solidFill>
                  <a:highlight>
                    <a:srgbClr val="FFFFFF"/>
                  </a:highlight>
                </a:rPr>
                <a:t>&lt;/Author&gt;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&lt;Date&gt;</a:t>
              </a:r>
              <a:r>
                <a:rPr lang="en-US" sz="1100">
                  <a:solidFill>
                    <a:srgbClr val="000000"/>
                  </a:solidFill>
                  <a:highlight>
                    <a:srgbClr val="FFFFFF"/>
                  </a:highlight>
                </a:rPr>
                <a:t>1977</a:t>
              </a:r>
              <a:r>
                <a:rPr lang="en-US" sz="1100">
                  <a:solidFill>
                    <a:srgbClr val="000096"/>
                  </a:solidFill>
                  <a:highlight>
                    <a:srgbClr val="FFFFFF"/>
                  </a:highlight>
                </a:rPr>
                <a:t>&lt;/Date&gt;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&lt;Currency&gt;</a:t>
              </a:r>
              <a:r>
                <a:rPr lang="en-US" sz="1100">
                  <a:solidFill>
                    <a:srgbClr val="000000"/>
                  </a:solidFill>
                  <a:highlight>
                    <a:srgbClr val="FFFFFF"/>
                  </a:highlight>
                </a:rPr>
                <a:t>US Dollar</a:t>
              </a:r>
              <a:r>
                <a:rPr lang="en-US" sz="1100">
                  <a:solidFill>
                    <a:srgbClr val="000096"/>
                  </a:solidFill>
                  <a:highlight>
                    <a:srgbClr val="FFFFFF"/>
                  </a:highlight>
                </a:rPr>
                <a:t>&lt;/Currency&gt;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&lt;Amount&gt;</a:t>
              </a:r>
              <a:r>
                <a:rPr lang="en-US" sz="1100">
                  <a:solidFill>
                    <a:srgbClr val="000000"/>
                  </a:solidFill>
                  <a:highlight>
                    <a:srgbClr val="FFFFFF"/>
                  </a:highlight>
                </a:rPr>
                <a:t>9.95</a:t>
              </a:r>
              <a:r>
                <a:rPr lang="en-US" sz="1100">
                  <a:solidFill>
                    <a:srgbClr val="000096"/>
                  </a:solidFill>
                  <a:highlight>
                    <a:srgbClr val="FFFFFF"/>
                  </a:highlight>
                </a:rPr>
                <a:t>&lt;/Amount&gt;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&lt;ISBN&gt;</a:t>
              </a:r>
              <a:r>
                <a:rPr lang="en-US" sz="1100">
                  <a:solidFill>
                    <a:srgbClr val="000000"/>
                  </a:solidFill>
                  <a:highlight>
                    <a:srgbClr val="FFFFFF"/>
                  </a:highlight>
                </a:rPr>
                <a:t>0-440-34319-4</a:t>
              </a:r>
              <a:r>
                <a:rPr lang="en-US" sz="1100">
                  <a:solidFill>
                    <a:srgbClr val="000096"/>
                  </a:solidFill>
                  <a:highlight>
                    <a:srgbClr val="FFFFFF"/>
                  </a:highlight>
                </a:rPr>
                <a:t>&lt;/ISBN&gt;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&lt;Publisher&gt;</a:t>
              </a:r>
              <a:r>
                <a:rPr lang="en-US" sz="1100">
                  <a:solidFill>
                    <a:srgbClr val="000000"/>
                  </a:solidFill>
                  <a:highlight>
                    <a:srgbClr val="FFFFFF"/>
                  </a:highlight>
                </a:rPr>
                <a:t>Dell Publishing Co.</a:t>
              </a:r>
              <a:r>
                <a:rPr lang="en-US" sz="1100">
                  <a:solidFill>
                    <a:srgbClr val="000096"/>
                  </a:solidFill>
                  <a:highlight>
                    <a:srgbClr val="FFFFFF"/>
                  </a:highlight>
                </a:rPr>
                <a:t>&lt;/Publisher&gt;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&lt;Title&gt;</a:t>
              </a:r>
              <a:r>
                <a:rPr lang="en-US" sz="1100">
                  <a:solidFill>
                    <a:srgbClr val="000000"/>
                  </a:solidFill>
                  <a:highlight>
                    <a:srgbClr val="FFFFFF"/>
                  </a:highlight>
                </a:rPr>
                <a:t>Why We Sleep</a:t>
              </a:r>
              <a:r>
                <a:rPr lang="en-US" sz="1100">
                  <a:solidFill>
                    <a:srgbClr val="000096"/>
                  </a:solidFill>
                  <a:highlight>
                    <a:srgbClr val="FFFFFF"/>
                  </a:highlight>
                </a:rPr>
                <a:t>&lt;/Title&gt;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&lt;Author&gt;</a:t>
              </a:r>
              <a:r>
                <a:rPr lang="en-US" sz="1100">
                  <a:solidFill>
                    <a:srgbClr val="000000"/>
                  </a:solidFill>
                  <a:highlight>
                    <a:srgbClr val="FFFFFF"/>
                  </a:highlight>
                </a:rPr>
                <a:t>Mathew Walker</a:t>
              </a:r>
              <a:r>
                <a:rPr lang="en-US" sz="1100">
                  <a:solidFill>
                    <a:srgbClr val="000096"/>
                  </a:solidFill>
                  <a:highlight>
                    <a:srgbClr val="FFFFFF"/>
                  </a:highlight>
                </a:rPr>
                <a:t>&lt;/Author&gt;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&lt;Date&gt;</a:t>
              </a:r>
              <a:r>
                <a:rPr lang="en-US" sz="1100">
                  <a:solidFill>
                    <a:srgbClr val="000000"/>
                  </a:solidFill>
                  <a:highlight>
                    <a:srgbClr val="FFFFFF"/>
                  </a:highlight>
                </a:rPr>
                <a:t>2017</a:t>
              </a:r>
              <a:r>
                <a:rPr lang="en-US" sz="1100">
                  <a:solidFill>
                    <a:srgbClr val="000096"/>
                  </a:solidFill>
                  <a:highlight>
                    <a:srgbClr val="FFFFFF"/>
                  </a:highlight>
                </a:rPr>
                <a:t>&lt;/Date&gt;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&lt;Currency&gt;</a:t>
              </a:r>
              <a:r>
                <a:rPr lang="en-US" sz="1100">
                  <a:solidFill>
                    <a:srgbClr val="000000"/>
                  </a:solidFill>
                  <a:highlight>
                    <a:srgbClr val="FFFFFF"/>
                  </a:highlight>
                </a:rPr>
                <a:t>US Dollar</a:t>
              </a:r>
              <a:r>
                <a:rPr lang="en-US" sz="1100">
                  <a:solidFill>
                    <a:srgbClr val="000096"/>
                  </a:solidFill>
                  <a:highlight>
                    <a:srgbClr val="FFFFFF"/>
                  </a:highlight>
                </a:rPr>
                <a:t>&lt;/Currency&gt;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&lt;Amount&gt;</a:t>
              </a:r>
              <a:r>
                <a:rPr lang="en-US" sz="1100">
                  <a:solidFill>
                    <a:srgbClr val="000000"/>
                  </a:solidFill>
                  <a:highlight>
                    <a:srgbClr val="FFFFFF"/>
                  </a:highlight>
                </a:rPr>
                <a:t>18.00</a:t>
              </a:r>
              <a:r>
                <a:rPr lang="en-US" sz="1100">
                  <a:solidFill>
                    <a:srgbClr val="000096"/>
                  </a:solidFill>
                  <a:highlight>
                    <a:srgbClr val="FFFFFF"/>
                  </a:highlight>
                </a:rPr>
                <a:t>&lt;/Amount&gt;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&lt;ISBN&gt;</a:t>
              </a:r>
              <a:r>
                <a:rPr lang="en-US" sz="1100">
                  <a:solidFill>
                    <a:srgbClr val="000000"/>
                  </a:solidFill>
                  <a:highlight>
                    <a:srgbClr val="FFFFFF"/>
                  </a:highlight>
                </a:rPr>
                <a:t>978-1-5011-4431-8</a:t>
              </a:r>
              <a:r>
                <a:rPr lang="en-US" sz="1100">
                  <a:solidFill>
                    <a:srgbClr val="000096"/>
                  </a:solidFill>
                  <a:highlight>
                    <a:srgbClr val="FFFFFF"/>
                  </a:highlight>
                </a:rPr>
                <a:t>&lt;/ISBN&gt;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&lt;Publisher&gt;</a:t>
              </a:r>
              <a:r>
                <a:rPr lang="en-US" sz="1100">
                  <a:solidFill>
                    <a:srgbClr val="000000"/>
                  </a:solidFill>
                  <a:highlight>
                    <a:srgbClr val="FFFFFF"/>
                  </a:highlight>
                </a:rPr>
                <a:t>Simon </a:t>
              </a:r>
              <a:r>
                <a:rPr lang="en-US" sz="1100">
                  <a:solidFill>
                    <a:srgbClr val="969600"/>
                  </a:solidFill>
                  <a:highlight>
                    <a:srgbClr val="FFFFFF"/>
                  </a:highlight>
                </a:rPr>
                <a:t>&amp;amp;</a:t>
              </a:r>
              <a:r>
                <a:rPr lang="en-US" sz="1100">
                  <a:solidFill>
                    <a:srgbClr val="000000"/>
                  </a:solidFill>
                  <a:highlight>
                    <a:srgbClr val="FFFFFF"/>
                  </a:highlight>
                </a:rPr>
                <a:t> Schuster, Inc.</a:t>
              </a:r>
              <a:r>
                <a:rPr lang="en-US" sz="1100">
                  <a:solidFill>
                    <a:srgbClr val="000096"/>
                  </a:solidFill>
                  <a:highlight>
                    <a:srgbClr val="FFFFFF"/>
                  </a:highlight>
                </a:rPr>
                <a:t>&lt;/Publisher&gt;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96"/>
                  </a:solidFill>
                  <a:highlight>
                    <a:srgbClr val="FFFFFF"/>
                  </a:highlight>
                </a:rPr>
                <a:t>&lt;/Books&gt;</a:t>
              </a:r>
            </a:p>
          </p:txBody>
        </p:sp>
      </p:grpSp>
      <p:sp>
        <p:nvSpPr>
          <p:cNvPr id="13" name="Rectangle 12">
            <a:extLst>
              <a:ext uri="{FF2B5EF4-FFF2-40B4-BE49-F238E27FC236}">
                <a16:creationId xmlns:a16="http://schemas.microsoft.com/office/drawing/2014/main" id="{349879C7-ED03-4E59-95D9-8EDB2867DCE1}"/>
              </a:ext>
            </a:extLst>
          </p:cNvPr>
          <p:cNvSpPr/>
          <p:nvPr/>
        </p:nvSpPr>
        <p:spPr>
          <a:xfrm>
            <a:off x="7651267" y="5397281"/>
            <a:ext cx="2871812" cy="369332"/>
          </a:xfrm>
          <a:prstGeom prst="rect">
            <a:avLst/>
          </a:prstGeom>
        </p:spPr>
        <p:txBody>
          <a:bodyPr wrap="none">
            <a:spAutoFit/>
          </a:bodyPr>
          <a:lstStyle/>
          <a:p>
            <a:r>
              <a:rPr lang="en-US">
                <a:latin typeface="Calibri" panose="020F0502020204030204" pitchFamily="34" charset="0"/>
                <a:ea typeface="Calibri" panose="020F0502020204030204" pitchFamily="34" charset="0"/>
                <a:cs typeface="Times New Roman" panose="02020603050405020304" pitchFamily="18" charset="0"/>
              </a:rPr>
              <a:t>Pretty neat, don’t you think?</a:t>
            </a:r>
            <a:endParaRPr lang="en-US"/>
          </a:p>
        </p:txBody>
      </p:sp>
    </p:spTree>
    <p:extLst>
      <p:ext uri="{BB962C8B-B14F-4D97-AF65-F5344CB8AC3E}">
        <p14:creationId xmlns:p14="http://schemas.microsoft.com/office/powerpoint/2010/main" val="59240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4EA86-8766-4FA0-BE30-659E9DFDD900}"/>
              </a:ext>
            </a:extLst>
          </p:cNvPr>
          <p:cNvSpPr>
            <a:spLocks noGrp="1"/>
          </p:cNvSpPr>
          <p:nvPr>
            <p:ph type="ctrTitle" sz="quarter"/>
          </p:nvPr>
        </p:nvSpPr>
        <p:spPr/>
        <p:txBody>
          <a:bodyPr/>
          <a:lstStyle/>
          <a:p>
            <a:r>
              <a:rPr lang="en-US"/>
              <a:t>IBM DFDL</a:t>
            </a:r>
          </a:p>
        </p:txBody>
      </p:sp>
      <p:sp>
        <p:nvSpPr>
          <p:cNvPr id="2" name="Footer Placeholder 1">
            <a:extLst>
              <a:ext uri="{FF2B5EF4-FFF2-40B4-BE49-F238E27FC236}">
                <a16:creationId xmlns:a16="http://schemas.microsoft.com/office/drawing/2014/main" id="{874685C8-1128-444F-82F4-4DE431515E23}"/>
              </a:ext>
            </a:extLst>
          </p:cNvPr>
          <p:cNvSpPr>
            <a:spLocks noGrp="1"/>
          </p:cNvSpPr>
          <p:nvPr>
            <p:ph type="ftr" sz="quarter" idx="4294967295"/>
          </p:nvPr>
        </p:nvSpPr>
        <p:spPr>
          <a:xfrm>
            <a:off x="557939" y="6521450"/>
            <a:ext cx="7537450" cy="239713"/>
          </a:xfrm>
        </p:spPr>
        <p:txBody>
          <a:bodyPr/>
          <a:lstStyle/>
          <a:p>
            <a:pPr algn="l"/>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69608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6FBC3-B342-489B-BAE7-2303A3F26CF7}"/>
              </a:ext>
            </a:extLst>
          </p:cNvPr>
          <p:cNvSpPr>
            <a:spLocks noGrp="1"/>
          </p:cNvSpPr>
          <p:nvPr>
            <p:ph type="title"/>
          </p:nvPr>
        </p:nvSpPr>
        <p:spPr/>
        <p:txBody>
          <a:bodyPr/>
          <a:lstStyle/>
          <a:p>
            <a:r>
              <a:rPr lang="en-US"/>
              <a:t>IBM DFDL</a:t>
            </a:r>
          </a:p>
        </p:txBody>
      </p:sp>
      <p:sp>
        <p:nvSpPr>
          <p:cNvPr id="4" name="Content Placeholder 3">
            <a:extLst>
              <a:ext uri="{FF2B5EF4-FFF2-40B4-BE49-F238E27FC236}">
                <a16:creationId xmlns:a16="http://schemas.microsoft.com/office/drawing/2014/main" id="{869FAA5D-7840-4E8F-BAD4-A5D4BF3D48AC}"/>
              </a:ext>
            </a:extLst>
          </p:cNvPr>
          <p:cNvSpPr>
            <a:spLocks noGrp="1"/>
          </p:cNvSpPr>
          <p:nvPr>
            <p:ph idx="1"/>
          </p:nvPr>
        </p:nvSpPr>
        <p:spPr/>
        <p:txBody>
          <a:bodyPr/>
          <a:lstStyle/>
          <a:p>
            <a:pPr>
              <a:lnSpc>
                <a:spcPts val="3000"/>
              </a:lnSpc>
              <a:spcAft>
                <a:spcPts val="1200"/>
              </a:spcAft>
            </a:pPr>
            <a:r>
              <a:rPr lang="en-US" dirty="0"/>
              <a:t>IBM® has an implementation of the DFDL 1.0 specification, called IBM DFDL, first released in </a:t>
            </a:r>
            <a:r>
              <a:rPr lang="en-US"/>
              <a:t>2011.</a:t>
            </a:r>
          </a:p>
          <a:p>
            <a:pPr>
              <a:lnSpc>
                <a:spcPts val="3000"/>
              </a:lnSpc>
              <a:spcAft>
                <a:spcPts val="1200"/>
              </a:spcAft>
            </a:pPr>
            <a:r>
              <a:rPr lang="en-US" dirty="0"/>
              <a:t>IBM DFDL comprises a parser, an unparser and eclipse-based DFDL </a:t>
            </a:r>
            <a:r>
              <a:rPr lang="en-US"/>
              <a:t>schema editor </a:t>
            </a:r>
            <a:r>
              <a:rPr lang="en-US" dirty="0"/>
              <a:t>and </a:t>
            </a:r>
            <a:r>
              <a:rPr lang="en-US"/>
              <a:t>tester.</a:t>
            </a:r>
          </a:p>
          <a:p>
            <a:pPr lvl="0"/>
            <a:r>
              <a:rPr lang="en-US" dirty="0"/>
              <a:t>IBM DFDL parser emits SAX-style events which comply with the definition of the DFDL 1.0 Infoset.</a:t>
            </a:r>
          </a:p>
          <a:p>
            <a:r>
              <a:rPr lang="en-US" dirty="0"/>
              <a:t>IBM DFDL is included in several IBM products, notably IBM App Connect Enterprise (ACE), IBM Integration Bus (IIB) and IBM z/Transaction Processing Facility (z/</a:t>
            </a:r>
            <a:r>
              <a:rPr lang="en-US"/>
              <a:t>TPF).</a:t>
            </a:r>
          </a:p>
          <a:p>
            <a:r>
              <a:rPr lang="en-US" dirty="0"/>
              <a:t>You can get IBM DFDL by downloading the ACE Developer edition, </a:t>
            </a:r>
            <a:r>
              <a:rPr lang="en-US"/>
              <a:t>via </a:t>
            </a:r>
          </a:p>
          <a:p>
            <a:pPr marL="382170" lvl="1" indent="0">
              <a:buNone/>
            </a:pPr>
            <a:r>
              <a:rPr lang="en-US" u="sng">
                <a:hlinkClick r:id="rId2"/>
              </a:rPr>
              <a:t>https</a:t>
            </a:r>
            <a:r>
              <a:rPr lang="en-US" u="sng" dirty="0">
                <a:hlinkClick r:id="rId2"/>
              </a:rPr>
              <a:t>://developer.ibm.com/integration/docs/app-connect-enterprise/get-started/</a:t>
            </a:r>
            <a:endParaRPr lang="en-US"/>
          </a:p>
        </p:txBody>
      </p:sp>
      <p:sp>
        <p:nvSpPr>
          <p:cNvPr id="6" name="Footer Placeholder 3">
            <a:extLst>
              <a:ext uri="{FF2B5EF4-FFF2-40B4-BE49-F238E27FC236}">
                <a16:creationId xmlns:a16="http://schemas.microsoft.com/office/drawing/2014/main" id="{80BCD2B0-3128-4398-B0EB-B01F310FCD0B}"/>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20243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DF51-6D81-4764-9FF8-97AD694B87C3}"/>
              </a:ext>
            </a:extLst>
          </p:cNvPr>
          <p:cNvSpPr>
            <a:spLocks noGrp="1"/>
          </p:cNvSpPr>
          <p:nvPr>
            <p:ph type="title"/>
          </p:nvPr>
        </p:nvSpPr>
        <p:spPr/>
        <p:txBody>
          <a:bodyPr/>
          <a:lstStyle/>
          <a:p>
            <a:r>
              <a:rPr lang="en-US"/>
              <a:t>IBM DFDL (cont.)</a:t>
            </a:r>
          </a:p>
        </p:txBody>
      </p:sp>
      <p:sp>
        <p:nvSpPr>
          <p:cNvPr id="3" name="Content Placeholder 2">
            <a:extLst>
              <a:ext uri="{FF2B5EF4-FFF2-40B4-BE49-F238E27FC236}">
                <a16:creationId xmlns:a16="http://schemas.microsoft.com/office/drawing/2014/main" id="{D1972DED-8F3C-4F66-8774-B892A10EB30D}"/>
              </a:ext>
            </a:extLst>
          </p:cNvPr>
          <p:cNvSpPr>
            <a:spLocks noGrp="1"/>
          </p:cNvSpPr>
          <p:nvPr>
            <p:ph idx="1"/>
          </p:nvPr>
        </p:nvSpPr>
        <p:spPr/>
        <p:txBody>
          <a:bodyPr/>
          <a:lstStyle/>
          <a:p>
            <a:r>
              <a:rPr lang="en-US" dirty="0"/>
              <a:t>IBM Knowledge Center for ACE is a good place to start to learn how to use DFDL in ACE</a:t>
            </a:r>
            <a:r>
              <a:rPr lang="en-US"/>
              <a:t>. </a:t>
            </a:r>
          </a:p>
          <a:p>
            <a:pPr marL="382170" lvl="1" indent="0">
              <a:buNone/>
            </a:pPr>
            <a:r>
              <a:rPr lang="en-US" u="sng">
                <a:hlinkClick r:id="rId2"/>
              </a:rPr>
              <a:t>https</a:t>
            </a:r>
            <a:r>
              <a:rPr lang="en-US" u="sng" dirty="0">
                <a:hlinkClick r:id="rId2"/>
              </a:rPr>
              <a:t>://www.ibm.com/support/knowledgecenter/en/SSTTDS_11.0.0/com</a:t>
            </a:r>
            <a:r>
              <a:rPr lang="en-US" u="sng">
                <a:hlinkClick r:id="rId2"/>
              </a:rPr>
              <a:t>.ibm.</a:t>
            </a:r>
            <a:r>
              <a:rPr lang="en-US" u="sng" dirty="0">
                <a:hlinkClick r:id="rId2"/>
              </a:rPr>
              <a:t>etools.mft.doc/df20060</a:t>
            </a:r>
            <a:r>
              <a:rPr lang="en-US" u="sng">
                <a:hlinkClick r:id="rId2"/>
              </a:rPr>
              <a:t>_.htm</a:t>
            </a:r>
            <a:endParaRPr lang="en-US" u="sng"/>
          </a:p>
          <a:p>
            <a:r>
              <a:rPr lang="en-US" dirty="0"/>
              <a:t>IBM has created pre-built DFDL schemas or accelerators for ISO8583, SWIFT, EDIFACT, X12, HL7, HIPAA, TLOG, CSV, COBOL. ACE tutorials exist for some of these formats, see</a:t>
            </a:r>
            <a:r>
              <a:rPr lang="en-US"/>
              <a:t>: </a:t>
            </a:r>
          </a:p>
          <a:p>
            <a:pPr marL="382170" lvl="1" indent="0">
              <a:buNone/>
            </a:pPr>
            <a:r>
              <a:rPr lang="en-US" u="sng">
                <a:hlinkClick r:id="rId3"/>
              </a:rPr>
              <a:t>https</a:t>
            </a:r>
            <a:r>
              <a:rPr lang="en-US" u="sng" dirty="0">
                <a:hlinkClick r:id="rId3"/>
              </a:rPr>
              <a:t>://developer.ibm.com/integration/docs/app-connect-enterprise/</a:t>
            </a:r>
            <a:r>
              <a:rPr lang="en-US" u="sng">
                <a:hlinkClick r:id="rId3"/>
              </a:rPr>
              <a:t>tutorials/</a:t>
            </a:r>
            <a:endParaRPr lang="en-US" u="sng"/>
          </a:p>
          <a:p>
            <a:r>
              <a:rPr lang="en-US" dirty="0"/>
              <a:t>You can use IBM DFDL outside of ACE, see</a:t>
            </a:r>
            <a:r>
              <a:rPr lang="en-US"/>
              <a:t>: </a:t>
            </a:r>
          </a:p>
          <a:p>
            <a:pPr marL="382170" lvl="1" indent="0">
              <a:buNone/>
            </a:pPr>
            <a:r>
              <a:rPr lang="en-US" u="sng">
                <a:hlinkClick r:id="rId4"/>
              </a:rPr>
              <a:t>https</a:t>
            </a:r>
            <a:r>
              <a:rPr lang="en-US" u="sng" dirty="0">
                <a:hlinkClick r:id="rId4"/>
              </a:rPr>
              <a:t>://www.ibm.com/support/knowledgecenter/en/SSTTDS_11.0.0/com.ibm.etools.mft.doc/df40826</a:t>
            </a:r>
            <a:r>
              <a:rPr lang="en-US" u="sng">
                <a:hlinkClick r:id="rId4"/>
              </a:rPr>
              <a:t>_.htm</a:t>
            </a:r>
            <a:endParaRPr lang="en-US" u="sng"/>
          </a:p>
        </p:txBody>
      </p:sp>
      <p:sp>
        <p:nvSpPr>
          <p:cNvPr id="4" name="Footer Placeholder 3">
            <a:extLst>
              <a:ext uri="{FF2B5EF4-FFF2-40B4-BE49-F238E27FC236}">
                <a16:creationId xmlns:a16="http://schemas.microsoft.com/office/drawing/2014/main" id="{2F5C1AD7-C542-4E6B-9BBF-1ED2ECB5AA6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95893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B0A8-9084-42CF-A871-A1DCB5F6D265}"/>
              </a:ext>
            </a:extLst>
          </p:cNvPr>
          <p:cNvSpPr>
            <a:spLocks noGrp="1"/>
          </p:cNvSpPr>
          <p:nvPr>
            <p:ph type="title"/>
          </p:nvPr>
        </p:nvSpPr>
        <p:spPr/>
        <p:txBody>
          <a:bodyPr/>
          <a:lstStyle/>
          <a:p>
            <a:r>
              <a:rPr lang="en-US"/>
              <a:t>IBM DFDL (cont.)</a:t>
            </a:r>
          </a:p>
        </p:txBody>
      </p:sp>
      <p:sp>
        <p:nvSpPr>
          <p:cNvPr id="3" name="Content Placeholder 2">
            <a:extLst>
              <a:ext uri="{FF2B5EF4-FFF2-40B4-BE49-F238E27FC236}">
                <a16:creationId xmlns:a16="http://schemas.microsoft.com/office/drawing/2014/main" id="{C952B792-0FB6-4107-821A-75EBFD815D6D}"/>
              </a:ext>
            </a:extLst>
          </p:cNvPr>
          <p:cNvSpPr>
            <a:spLocks noGrp="1"/>
          </p:cNvSpPr>
          <p:nvPr>
            <p:ph idx="1"/>
          </p:nvPr>
        </p:nvSpPr>
        <p:spPr/>
        <p:txBody>
          <a:bodyPr/>
          <a:lstStyle/>
          <a:p>
            <a:r>
              <a:rPr lang="en-US" dirty="0"/>
              <a:t>IBM DFDL does not support some of the optional DFDL spec features that Daffodil supports, and vice versa. See</a:t>
            </a:r>
            <a:r>
              <a:rPr lang="en-US"/>
              <a:t>: </a:t>
            </a:r>
          </a:p>
          <a:p>
            <a:pPr marL="382170" lvl="1" indent="0">
              <a:buNone/>
            </a:pPr>
            <a:r>
              <a:rPr lang="en-US" u="sng">
                <a:hlinkClick r:id="rId2"/>
              </a:rPr>
              <a:t>https</a:t>
            </a:r>
            <a:r>
              <a:rPr lang="en-US" u="sng" dirty="0">
                <a:hlinkClick r:id="rId2"/>
              </a:rPr>
              <a:t>://www.ibm.com/support/knowledgecenter/en/SSTTDS_11.0.0/com.ibm.etools.mft.doc/df00150_.htm</a:t>
            </a:r>
            <a:endParaRPr lang="en-US"/>
          </a:p>
        </p:txBody>
      </p:sp>
      <p:sp>
        <p:nvSpPr>
          <p:cNvPr id="4" name="Footer Placeholder 3">
            <a:extLst>
              <a:ext uri="{FF2B5EF4-FFF2-40B4-BE49-F238E27FC236}">
                <a16:creationId xmlns:a16="http://schemas.microsoft.com/office/drawing/2014/main" id="{F13B0E00-743B-4C40-B85A-BE9B2E753D9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75308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09977-9EC0-4B2E-8632-ECE4750FD570}"/>
              </a:ext>
            </a:extLst>
          </p:cNvPr>
          <p:cNvSpPr>
            <a:spLocks noGrp="1"/>
          </p:cNvSpPr>
          <p:nvPr>
            <p:ph type="ctrTitle" sz="quarter"/>
          </p:nvPr>
        </p:nvSpPr>
        <p:spPr/>
        <p:txBody>
          <a:bodyPr/>
          <a:lstStyle/>
          <a:p>
            <a:r>
              <a:rPr lang="en-US"/>
              <a:t>Some programming details</a:t>
            </a:r>
            <a:br>
              <a:rPr lang="en-US"/>
            </a:br>
            <a:r>
              <a:rPr lang="en-US" sz="2800"/>
              <a:t>(when using Daffodil)</a:t>
            </a:r>
          </a:p>
        </p:txBody>
      </p:sp>
      <p:sp>
        <p:nvSpPr>
          <p:cNvPr id="2" name="Footer Placeholder 1">
            <a:extLst>
              <a:ext uri="{FF2B5EF4-FFF2-40B4-BE49-F238E27FC236}">
                <a16:creationId xmlns:a16="http://schemas.microsoft.com/office/drawing/2014/main" id="{91AA0E57-0D45-4FF1-86B4-55CACBFFF35E}"/>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12185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945BD-7629-4346-BEDF-0E781CD168DE}"/>
              </a:ext>
            </a:extLst>
          </p:cNvPr>
          <p:cNvSpPr>
            <a:spLocks noGrp="1"/>
          </p:cNvSpPr>
          <p:nvPr>
            <p:ph type="title"/>
          </p:nvPr>
        </p:nvSpPr>
        <p:spPr/>
        <p:txBody>
          <a:bodyPr/>
          <a:lstStyle/>
          <a:p>
            <a:r>
              <a:rPr lang="en-US"/>
              <a:t>InfosetOutputter</a:t>
            </a:r>
          </a:p>
        </p:txBody>
      </p:sp>
      <p:sp>
        <p:nvSpPr>
          <p:cNvPr id="4" name="Content Placeholder 3">
            <a:extLst>
              <a:ext uri="{FF2B5EF4-FFF2-40B4-BE49-F238E27FC236}">
                <a16:creationId xmlns:a16="http://schemas.microsoft.com/office/drawing/2014/main" id="{FD591EFD-77B4-454D-9518-5DB41EA17EF4}"/>
              </a:ext>
            </a:extLst>
          </p:cNvPr>
          <p:cNvSpPr>
            <a:spLocks noGrp="1"/>
          </p:cNvSpPr>
          <p:nvPr>
            <p:ph idx="1"/>
          </p:nvPr>
        </p:nvSpPr>
        <p:spPr/>
        <p:txBody>
          <a:bodyPr/>
          <a:lstStyle/>
          <a:p>
            <a:pPr>
              <a:lnSpc>
                <a:spcPts val="3000"/>
              </a:lnSpc>
              <a:spcAft>
                <a:spcPts val="1200"/>
              </a:spcAft>
            </a:pPr>
            <a:r>
              <a:rPr lang="en-US" dirty="0"/>
              <a:t>Daffodil has a concept of an </a:t>
            </a:r>
            <a:r>
              <a:rPr lang="en-US"/>
              <a:t>"InfosetOutputter," </a:t>
            </a:r>
            <a:r>
              <a:rPr lang="en-US" dirty="0"/>
              <a:t>which is </a:t>
            </a:r>
            <a:r>
              <a:rPr lang="en-US"/>
              <a:t>how Daffodil's </a:t>
            </a:r>
            <a:r>
              <a:rPr lang="en-US" dirty="0"/>
              <a:t>internal infoset </a:t>
            </a:r>
            <a:r>
              <a:rPr lang="en-US"/>
              <a:t>representation is converted to </a:t>
            </a:r>
            <a:r>
              <a:rPr lang="en-US" dirty="0"/>
              <a:t>something a user can use (there's no current way to directly access the internal infoset</a:t>
            </a:r>
            <a:r>
              <a:rPr lang="en-US"/>
              <a:t>). Daffodil currently implements </a:t>
            </a:r>
            <a:r>
              <a:rPr lang="en-US" dirty="0"/>
              <a:t>the following infoset </a:t>
            </a:r>
            <a:r>
              <a:rPr lang="en-US"/>
              <a:t>outputters:</a:t>
            </a:r>
          </a:p>
          <a:p>
            <a:pPr lvl="1"/>
            <a:r>
              <a:rPr lang="en-US"/>
              <a:t>XML </a:t>
            </a:r>
            <a:r>
              <a:rPr lang="en-US" dirty="0"/>
              <a:t>- Standard XML </a:t>
            </a:r>
            <a:r>
              <a:rPr lang="en-US"/>
              <a:t>text string</a:t>
            </a:r>
          </a:p>
          <a:p>
            <a:pPr lvl="1"/>
            <a:r>
              <a:rPr lang="en-US"/>
              <a:t>JSON </a:t>
            </a:r>
            <a:r>
              <a:rPr lang="en-US" dirty="0"/>
              <a:t>- Standard JSON </a:t>
            </a:r>
            <a:r>
              <a:rPr lang="en-US"/>
              <a:t>text string</a:t>
            </a:r>
          </a:p>
          <a:p>
            <a:pPr lvl="1"/>
            <a:r>
              <a:rPr lang="en-US"/>
              <a:t>JDOM </a:t>
            </a:r>
            <a:r>
              <a:rPr lang="en-US" dirty="0"/>
              <a:t>- Java JDOM objects representing XML (org.jdom2.Document</a:t>
            </a:r>
            <a:r>
              <a:rPr lang="en-US"/>
              <a:t>)  </a:t>
            </a:r>
          </a:p>
          <a:p>
            <a:pPr lvl="1"/>
            <a:r>
              <a:rPr lang="en-US"/>
              <a:t>W3CDOM </a:t>
            </a:r>
            <a:r>
              <a:rPr lang="en-US" dirty="0"/>
              <a:t>- Java W3CDOM objects </a:t>
            </a:r>
            <a:r>
              <a:rPr lang="en-US"/>
              <a:t>representing XML (org</a:t>
            </a:r>
            <a:r>
              <a:rPr lang="en-US" dirty="0"/>
              <a:t>.w3c.dom.Document</a:t>
            </a:r>
            <a:r>
              <a:rPr lang="en-US"/>
              <a:t>)  </a:t>
            </a:r>
          </a:p>
          <a:p>
            <a:pPr lvl="1"/>
            <a:r>
              <a:rPr lang="en-US"/>
              <a:t>Scala </a:t>
            </a:r>
            <a:r>
              <a:rPr lang="en-US" dirty="0"/>
              <a:t>- Scala objects that represent XML (scala.xml.Node)</a:t>
            </a:r>
            <a:endParaRPr lang="en-US"/>
          </a:p>
        </p:txBody>
      </p:sp>
    </p:spTree>
    <p:extLst>
      <p:ext uri="{BB962C8B-B14F-4D97-AF65-F5344CB8AC3E}">
        <p14:creationId xmlns:p14="http://schemas.microsoft.com/office/powerpoint/2010/main" val="3921268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C60B-CF86-414B-B1A7-AAD959A9C590}"/>
              </a:ext>
            </a:extLst>
          </p:cNvPr>
          <p:cNvSpPr>
            <a:spLocks noGrp="1"/>
          </p:cNvSpPr>
          <p:nvPr>
            <p:ph type="title"/>
          </p:nvPr>
        </p:nvSpPr>
        <p:spPr/>
        <p:txBody>
          <a:bodyPr/>
          <a:lstStyle/>
          <a:p>
            <a:r>
              <a:rPr lang="en-US"/>
              <a:t>The way the Daffodil API works is …</a:t>
            </a:r>
          </a:p>
        </p:txBody>
      </p:sp>
      <p:sp>
        <p:nvSpPr>
          <p:cNvPr id="3" name="Content Placeholder 2">
            <a:extLst>
              <a:ext uri="{FF2B5EF4-FFF2-40B4-BE49-F238E27FC236}">
                <a16:creationId xmlns:a16="http://schemas.microsoft.com/office/drawing/2014/main" id="{D184555C-41CE-4BEA-8837-5556EC39B3B3}"/>
              </a:ext>
            </a:extLst>
          </p:cNvPr>
          <p:cNvSpPr>
            <a:spLocks noGrp="1"/>
          </p:cNvSpPr>
          <p:nvPr>
            <p:ph idx="1"/>
          </p:nvPr>
        </p:nvSpPr>
        <p:spPr/>
        <p:txBody>
          <a:bodyPr/>
          <a:lstStyle/>
          <a:p>
            <a:pPr>
              <a:lnSpc>
                <a:spcPts val="3000"/>
              </a:lnSpc>
              <a:spcAft>
                <a:spcPts val="1200"/>
              </a:spcAft>
            </a:pPr>
            <a:r>
              <a:rPr lang="en-US" dirty="0"/>
              <a:t>The way the API works is you create an InfosetOutputter and pass that into the parse() method, along with your data. So if you wanted the result of parse to be an XML text string, you would use the XMLTextInfosetOutputter, which writes the text content to java </a:t>
            </a:r>
            <a:r>
              <a:rPr lang="en-US"/>
              <a:t>OutputStream.</a:t>
            </a:r>
            <a:endParaRPr lang="en-US" dirty="0"/>
          </a:p>
          <a:p>
            <a:pPr>
              <a:lnSpc>
                <a:spcPts val="3000"/>
              </a:lnSpc>
              <a:spcAft>
                <a:spcPts val="1200"/>
              </a:spcAft>
            </a:pPr>
            <a:r>
              <a:rPr lang="en-US" dirty="0"/>
              <a:t>To do so in Java would look something like </a:t>
            </a:r>
            <a:r>
              <a:rPr lang="en-US"/>
              <a:t>this: </a:t>
            </a:r>
          </a:p>
          <a:p>
            <a:pPr marL="382170" lvl="1" indent="0">
              <a:lnSpc>
                <a:spcPts val="3000"/>
              </a:lnSpc>
              <a:spcAft>
                <a:spcPts val="1200"/>
              </a:spcAft>
              <a:buNone/>
            </a:pPr>
            <a:r>
              <a:rPr lang="en-US"/>
              <a:t>ByteArrayOutputStream </a:t>
            </a:r>
            <a:r>
              <a:rPr lang="en-US" dirty="0"/>
              <a:t>baos = new </a:t>
            </a:r>
            <a:r>
              <a:rPr lang="en-US"/>
              <a:t>ByteArrayOutputStream();</a:t>
            </a:r>
          </a:p>
          <a:p>
            <a:pPr marL="382170" lvl="1" indent="0">
              <a:lnSpc>
                <a:spcPts val="3000"/>
              </a:lnSpc>
              <a:spcAft>
                <a:spcPts val="1200"/>
              </a:spcAft>
              <a:buNone/>
            </a:pPr>
            <a:r>
              <a:rPr lang="en-US"/>
              <a:t>XMLTextInfosetOutputter </a:t>
            </a:r>
            <a:r>
              <a:rPr lang="en-US" dirty="0"/>
              <a:t>xmlio = new XMLTextInfosetOutputter(</a:t>
            </a:r>
            <a:r>
              <a:rPr lang="en-US"/>
              <a:t>baos);</a:t>
            </a:r>
            <a:endParaRPr lang="en-US" dirty="0"/>
          </a:p>
          <a:p>
            <a:pPr marL="382170" lvl="1" indent="0">
              <a:lnSpc>
                <a:spcPts val="3000"/>
              </a:lnSpc>
              <a:spcAft>
                <a:spcPts val="1200"/>
              </a:spcAft>
              <a:buNone/>
            </a:pPr>
            <a:r>
              <a:rPr lang="en-US"/>
              <a:t>ParseResult </a:t>
            </a:r>
            <a:r>
              <a:rPr lang="en-US" dirty="0"/>
              <a:t>pr = dataProcessor.parse(data, </a:t>
            </a:r>
            <a:r>
              <a:rPr lang="en-US"/>
              <a:t>xmlio);</a:t>
            </a:r>
          </a:p>
          <a:p>
            <a:pPr marL="382170" lvl="1" indent="0">
              <a:lnSpc>
                <a:spcPts val="3000"/>
              </a:lnSpc>
              <a:spcAft>
                <a:spcPts val="1200"/>
              </a:spcAft>
              <a:buNone/>
            </a:pPr>
            <a:r>
              <a:rPr lang="en-US"/>
              <a:t>String xmlText </a:t>
            </a:r>
            <a:r>
              <a:rPr lang="en-US" dirty="0"/>
              <a:t>= baos.toString("</a:t>
            </a:r>
            <a:r>
              <a:rPr lang="en-US"/>
              <a:t>UTF-8");</a:t>
            </a:r>
            <a:endParaRPr lang="en-US" dirty="0"/>
          </a:p>
        </p:txBody>
      </p:sp>
      <p:sp>
        <p:nvSpPr>
          <p:cNvPr id="4" name="Footer Placeholder 3">
            <a:extLst>
              <a:ext uri="{FF2B5EF4-FFF2-40B4-BE49-F238E27FC236}">
                <a16:creationId xmlns:a16="http://schemas.microsoft.com/office/drawing/2014/main" id="{4F31A5FE-5E40-420D-8282-402A4E21167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75062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D71C-3AFC-4219-A33E-29B2EA9FAA92}"/>
              </a:ext>
            </a:extLst>
          </p:cNvPr>
          <p:cNvSpPr>
            <a:spLocks noGrp="1"/>
          </p:cNvSpPr>
          <p:nvPr>
            <p:ph type="title"/>
          </p:nvPr>
        </p:nvSpPr>
        <p:spPr/>
        <p:txBody>
          <a:bodyPr/>
          <a:lstStyle/>
          <a:p>
            <a:r>
              <a:rPr lang="en-US"/>
              <a:t>Process the output of parsing using XSLT</a:t>
            </a:r>
          </a:p>
        </p:txBody>
      </p:sp>
      <p:sp>
        <p:nvSpPr>
          <p:cNvPr id="3" name="Content Placeholder 2">
            <a:extLst>
              <a:ext uri="{FF2B5EF4-FFF2-40B4-BE49-F238E27FC236}">
                <a16:creationId xmlns:a16="http://schemas.microsoft.com/office/drawing/2014/main" id="{E19A64BC-9146-49D5-BBD5-2A1641B25FA0}"/>
              </a:ext>
            </a:extLst>
          </p:cNvPr>
          <p:cNvSpPr>
            <a:spLocks noGrp="1"/>
          </p:cNvSpPr>
          <p:nvPr>
            <p:ph idx="1"/>
          </p:nvPr>
        </p:nvSpPr>
        <p:spPr/>
        <p:txBody>
          <a:bodyPr/>
          <a:lstStyle/>
          <a:p>
            <a:pPr>
              <a:lnSpc>
                <a:spcPts val="3000"/>
              </a:lnSpc>
              <a:spcAft>
                <a:spcPts val="1200"/>
              </a:spcAft>
            </a:pPr>
            <a:r>
              <a:rPr lang="en-US"/>
              <a:t>If you wanted XSLT to process the output of parsing, you would then pass the xmlText string (see bottom of last slide) into the API of the XSLT library of choice. Daffodil doesn't care what you do with the String from here on out.</a:t>
            </a:r>
          </a:p>
          <a:p>
            <a:pPr>
              <a:lnSpc>
                <a:spcPts val="3000"/>
              </a:lnSpc>
              <a:spcAft>
                <a:spcPts val="1200"/>
              </a:spcAft>
            </a:pPr>
            <a:r>
              <a:rPr lang="en-US"/>
              <a:t>However, that's potentially inefficient because you've got to convert to a string, and then the XSLT library will need to parse that string. A more efficient way would be use a different infoset outputter to get the infoset into something the XSLT library natively understands. For example, if the XSLT processor understands JDOM, you might do this instead:</a:t>
            </a:r>
          </a:p>
          <a:p>
            <a:pPr marL="382170" lvl="1" indent="0">
              <a:lnSpc>
                <a:spcPts val="3000"/>
              </a:lnSpc>
              <a:spcAft>
                <a:spcPts val="1200"/>
              </a:spcAft>
              <a:buNone/>
            </a:pPr>
            <a:r>
              <a:rPr lang="en-US"/>
              <a:t>JDOMInfosetOutputter jio = new JDOMInfosetOutputter();</a:t>
            </a:r>
          </a:p>
          <a:p>
            <a:pPr marL="382170" lvl="1" indent="0">
              <a:lnSpc>
                <a:spcPts val="3000"/>
              </a:lnSpc>
              <a:spcAft>
                <a:spcPts val="1200"/>
              </a:spcAft>
              <a:buNone/>
            </a:pPr>
            <a:r>
              <a:rPr lang="en-US"/>
              <a:t>ParseResult pr = dataProcessor.parse(data, jio);</a:t>
            </a:r>
          </a:p>
          <a:p>
            <a:pPr marL="382170" lvl="1" indent="0">
              <a:lnSpc>
                <a:spcPts val="3000"/>
              </a:lnSpc>
              <a:spcAft>
                <a:spcPts val="1200"/>
              </a:spcAft>
              <a:buNone/>
            </a:pPr>
            <a:r>
              <a:rPr lang="en-US"/>
              <a:t>Document jdomDoc = jio.getResult();</a:t>
            </a:r>
          </a:p>
        </p:txBody>
      </p:sp>
      <p:sp>
        <p:nvSpPr>
          <p:cNvPr id="4" name="TextBox 3">
            <a:extLst>
              <a:ext uri="{FF2B5EF4-FFF2-40B4-BE49-F238E27FC236}">
                <a16:creationId xmlns:a16="http://schemas.microsoft.com/office/drawing/2014/main" id="{6CDFE8CF-81F5-4A90-B30E-9F9571751D07}"/>
              </a:ext>
            </a:extLst>
          </p:cNvPr>
          <p:cNvSpPr txBox="1"/>
          <p:nvPr/>
        </p:nvSpPr>
        <p:spPr>
          <a:xfrm>
            <a:off x="6369803" y="6451373"/>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Tree>
    <p:extLst>
      <p:ext uri="{BB962C8B-B14F-4D97-AF65-F5344CB8AC3E}">
        <p14:creationId xmlns:p14="http://schemas.microsoft.com/office/powerpoint/2010/main" val="56655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9B4F-455E-462C-A330-F8003BE15E0F}"/>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008641C2-F3AE-4B48-9457-6A292E8CA5B6}"/>
              </a:ext>
            </a:extLst>
          </p:cNvPr>
          <p:cNvSpPr>
            <a:spLocks noGrp="1"/>
          </p:cNvSpPr>
          <p:nvPr>
            <p:ph idx="1"/>
          </p:nvPr>
        </p:nvSpPr>
        <p:spPr/>
        <p:txBody>
          <a:bodyPr/>
          <a:lstStyle/>
          <a:p>
            <a:pPr marL="457200" indent="-457200">
              <a:lnSpc>
                <a:spcPct val="100000"/>
              </a:lnSpc>
              <a:buFont typeface="+mj-lt"/>
              <a:buAutoNum type="arabicPeriod" startAt="26"/>
            </a:pPr>
            <a:r>
              <a:rPr lang="en-US">
                <a:hlinkClick r:id="rId2" action="ppaction://hlinksldjump"/>
              </a:rPr>
              <a:t>How to speed up DFDL processing</a:t>
            </a:r>
            <a:endParaRPr lang="en-US"/>
          </a:p>
          <a:p>
            <a:pPr marL="457200" indent="-457200">
              <a:lnSpc>
                <a:spcPct val="100000"/>
              </a:lnSpc>
              <a:buFont typeface="+mj-lt"/>
              <a:buAutoNum type="arabicPeriod" startAt="26"/>
            </a:pPr>
            <a:r>
              <a:rPr lang="en-US">
                <a:hlinkClick r:id="rId3" action="ppaction://hlinksldjump"/>
              </a:rPr>
              <a:t>How to handle erroneous data</a:t>
            </a:r>
            <a:endParaRPr lang="en-US"/>
          </a:p>
          <a:p>
            <a:pPr marL="457200" indent="-457200">
              <a:lnSpc>
                <a:spcPct val="100000"/>
              </a:lnSpc>
              <a:buFont typeface="+mj-lt"/>
              <a:buAutoNum type="arabicPeriod" startAt="26"/>
            </a:pPr>
            <a:r>
              <a:rPr lang="en-US">
                <a:hlinkClick r:id="rId4" action="ppaction://hlinksldjump"/>
              </a:rPr>
              <a:t>Test Data Markup Language (TDML)</a:t>
            </a:r>
            <a:endParaRPr lang="en-US"/>
          </a:p>
          <a:p>
            <a:pPr marL="457200" indent="-457200">
              <a:lnSpc>
                <a:spcPct val="100000"/>
              </a:lnSpc>
              <a:buFont typeface="+mj-lt"/>
              <a:buAutoNum type="arabicPeriod" startAt="26"/>
            </a:pPr>
            <a:r>
              <a:rPr lang="en-US">
                <a:hlinkClick r:id="rId5" action="ppaction://hlinksldjump"/>
              </a:rPr>
              <a:t>Ambiguity in unparsing</a:t>
            </a:r>
            <a:endParaRPr lang="en-US"/>
          </a:p>
          <a:p>
            <a:endParaRPr lang="en-US"/>
          </a:p>
        </p:txBody>
      </p:sp>
    </p:spTree>
    <p:extLst>
      <p:ext uri="{BB962C8B-B14F-4D97-AF65-F5344CB8AC3E}">
        <p14:creationId xmlns:p14="http://schemas.microsoft.com/office/powerpoint/2010/main" val="1521888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6421-B333-4ABB-BBBE-4D840E5FA55F}"/>
              </a:ext>
            </a:extLst>
          </p:cNvPr>
          <p:cNvSpPr>
            <a:spLocks noGrp="1"/>
          </p:cNvSpPr>
          <p:nvPr>
            <p:ph type="title"/>
          </p:nvPr>
        </p:nvSpPr>
        <p:spPr/>
        <p:txBody>
          <a:bodyPr/>
          <a:lstStyle/>
          <a:p>
            <a:r>
              <a:rPr lang="en-US"/>
              <a:t>Process the output of parsing using XSLT (cont.)</a:t>
            </a:r>
          </a:p>
        </p:txBody>
      </p:sp>
      <p:sp>
        <p:nvSpPr>
          <p:cNvPr id="3" name="Content Placeholder 2">
            <a:extLst>
              <a:ext uri="{FF2B5EF4-FFF2-40B4-BE49-F238E27FC236}">
                <a16:creationId xmlns:a16="http://schemas.microsoft.com/office/drawing/2014/main" id="{E7A9E774-12B2-4B0D-8103-3A644EE12C9C}"/>
              </a:ext>
            </a:extLst>
          </p:cNvPr>
          <p:cNvSpPr>
            <a:spLocks noGrp="1"/>
          </p:cNvSpPr>
          <p:nvPr>
            <p:ph idx="1"/>
          </p:nvPr>
        </p:nvSpPr>
        <p:spPr/>
        <p:txBody>
          <a:bodyPr/>
          <a:lstStyle/>
          <a:p>
            <a:pPr>
              <a:lnSpc>
                <a:spcPts val="3000"/>
              </a:lnSpc>
              <a:spcAft>
                <a:spcPts val="1200"/>
              </a:spcAft>
            </a:pPr>
            <a:r>
              <a:rPr lang="en-US"/>
              <a:t>And then use your XSLT library transform on that doc:</a:t>
            </a:r>
          </a:p>
          <a:p>
            <a:pPr marL="382170" lvl="1" indent="0">
              <a:lnSpc>
                <a:spcPts val="3000"/>
              </a:lnSpc>
              <a:spcAft>
                <a:spcPts val="1200"/>
              </a:spcAft>
              <a:buNone/>
            </a:pPr>
            <a:r>
              <a:rPr lang="en-US"/>
              <a:t>Document transformedDoc = xslt.transform(jdomDoc);</a:t>
            </a:r>
          </a:p>
          <a:p>
            <a:pPr>
              <a:lnSpc>
                <a:spcPts val="3000"/>
              </a:lnSpc>
              <a:spcAft>
                <a:spcPts val="1200"/>
              </a:spcAft>
            </a:pPr>
            <a:r>
              <a:rPr lang="en-US"/>
              <a:t>But it really comes down to what the XSLT library supports and if Daffodil has an InfosetOuputter that supports it.</a:t>
            </a:r>
          </a:p>
          <a:p>
            <a:pPr>
              <a:lnSpc>
                <a:spcPts val="3000"/>
              </a:lnSpc>
              <a:spcAft>
                <a:spcPts val="1200"/>
              </a:spcAft>
            </a:pPr>
            <a:r>
              <a:rPr lang="en-US"/>
              <a:t>As an example, there is a "hello world" file on github:</a:t>
            </a:r>
          </a:p>
          <a:p>
            <a:pPr marL="382170" lvl="1" indent="0">
              <a:lnSpc>
                <a:spcPts val="3000"/>
              </a:lnSpc>
              <a:spcAft>
                <a:spcPts val="1200"/>
              </a:spcAft>
              <a:buNone/>
            </a:pPr>
            <a:r>
              <a:rPr lang="en-US" u="sng">
                <a:hlinkClick r:id="rId2"/>
              </a:rPr>
              <a:t>https://github.com/OpenDFDL/examples/blob/master/helloWorld/src/main/java/HelloWorld.java</a:t>
            </a:r>
            <a:endParaRPr lang="en-US"/>
          </a:p>
          <a:p>
            <a:pPr>
              <a:lnSpc>
                <a:spcPts val="3000"/>
              </a:lnSpc>
              <a:spcAft>
                <a:spcPts val="1200"/>
              </a:spcAft>
            </a:pPr>
            <a:r>
              <a:rPr lang="en-US"/>
              <a:t>This example shows the use of the JDOMInfosetOutputter to parse data to JDOM objects, then feeds that to JDOM's XSLT transformation library to transform the JDOM document. This never had to convert the infoset to a string, everything worked in Java JDOM objects.</a:t>
            </a:r>
          </a:p>
          <a:p>
            <a:endParaRPr lang="en-US"/>
          </a:p>
        </p:txBody>
      </p:sp>
    </p:spTree>
    <p:extLst>
      <p:ext uri="{BB962C8B-B14F-4D97-AF65-F5344CB8AC3E}">
        <p14:creationId xmlns:p14="http://schemas.microsoft.com/office/powerpoint/2010/main" val="320340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26B9AB-73EA-4626-86FC-398D29505E20}"/>
              </a:ext>
            </a:extLst>
          </p:cNvPr>
          <p:cNvSpPr>
            <a:spLocks noGrp="1"/>
          </p:cNvSpPr>
          <p:nvPr>
            <p:ph type="ctrTitle" sz="quarter"/>
          </p:nvPr>
        </p:nvSpPr>
        <p:spPr/>
        <p:txBody>
          <a:bodyPr/>
          <a:lstStyle/>
          <a:p>
            <a:r>
              <a:rPr lang="en-US"/>
              <a:t>Categorizing all data formats </a:t>
            </a:r>
          </a:p>
        </p:txBody>
      </p:sp>
      <p:sp>
        <p:nvSpPr>
          <p:cNvPr id="6" name="Footer Placeholder 3">
            <a:extLst>
              <a:ext uri="{FF2B5EF4-FFF2-40B4-BE49-F238E27FC236}">
                <a16:creationId xmlns:a16="http://schemas.microsoft.com/office/drawing/2014/main" id="{E44DA667-EF5C-4A1D-B31E-0C287AF5B5F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07959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7EF738-1462-401A-A9A3-1494977C043A}"/>
              </a:ext>
            </a:extLst>
          </p:cNvPr>
          <p:cNvSpPr txBox="1"/>
          <p:nvPr/>
        </p:nvSpPr>
        <p:spPr>
          <a:xfrm>
            <a:off x="4555374" y="1130530"/>
            <a:ext cx="1732205" cy="461665"/>
          </a:xfrm>
          <a:prstGeom prst="rect">
            <a:avLst/>
          </a:prstGeom>
          <a:noFill/>
        </p:spPr>
        <p:txBody>
          <a:bodyPr wrap="none" rtlCol="0">
            <a:spAutoFit/>
          </a:bodyPr>
          <a:lstStyle/>
          <a:p>
            <a:r>
              <a:rPr lang="en-US" sz="2400"/>
              <a:t>Data Format</a:t>
            </a:r>
          </a:p>
        </p:txBody>
      </p:sp>
      <p:sp>
        <p:nvSpPr>
          <p:cNvPr id="4" name="TextBox 3">
            <a:extLst>
              <a:ext uri="{FF2B5EF4-FFF2-40B4-BE49-F238E27FC236}">
                <a16:creationId xmlns:a16="http://schemas.microsoft.com/office/drawing/2014/main" id="{0125BEBF-915B-4480-A733-B791A3C3D27F}"/>
              </a:ext>
            </a:extLst>
          </p:cNvPr>
          <p:cNvSpPr txBox="1"/>
          <p:nvPr/>
        </p:nvSpPr>
        <p:spPr>
          <a:xfrm>
            <a:off x="2513214" y="3198167"/>
            <a:ext cx="693716" cy="461665"/>
          </a:xfrm>
          <a:prstGeom prst="rect">
            <a:avLst/>
          </a:prstGeom>
          <a:noFill/>
        </p:spPr>
        <p:txBody>
          <a:bodyPr wrap="none" rtlCol="0">
            <a:spAutoFit/>
          </a:bodyPr>
          <a:lstStyle/>
          <a:p>
            <a:r>
              <a:rPr lang="en-US" sz="2400"/>
              <a:t>Text</a:t>
            </a:r>
          </a:p>
        </p:txBody>
      </p:sp>
      <p:sp>
        <p:nvSpPr>
          <p:cNvPr id="5" name="TextBox 4">
            <a:extLst>
              <a:ext uri="{FF2B5EF4-FFF2-40B4-BE49-F238E27FC236}">
                <a16:creationId xmlns:a16="http://schemas.microsoft.com/office/drawing/2014/main" id="{DA4737B7-1D88-48BC-9CE2-9E45B78F19E6}"/>
              </a:ext>
            </a:extLst>
          </p:cNvPr>
          <p:cNvSpPr txBox="1"/>
          <p:nvPr/>
        </p:nvSpPr>
        <p:spPr>
          <a:xfrm>
            <a:off x="8135389" y="3198167"/>
            <a:ext cx="979627" cy="461665"/>
          </a:xfrm>
          <a:prstGeom prst="rect">
            <a:avLst/>
          </a:prstGeom>
          <a:noFill/>
        </p:spPr>
        <p:txBody>
          <a:bodyPr wrap="none" rtlCol="0">
            <a:spAutoFit/>
          </a:bodyPr>
          <a:lstStyle/>
          <a:p>
            <a:r>
              <a:rPr lang="en-US" sz="2400"/>
              <a:t>Binary</a:t>
            </a:r>
          </a:p>
        </p:txBody>
      </p:sp>
      <p:cxnSp>
        <p:nvCxnSpPr>
          <p:cNvPr id="7" name="Straight Connector 6">
            <a:extLst>
              <a:ext uri="{FF2B5EF4-FFF2-40B4-BE49-F238E27FC236}">
                <a16:creationId xmlns:a16="http://schemas.microsoft.com/office/drawing/2014/main" id="{89C6637B-6625-4C9E-98F8-4AA24D4CE0EB}"/>
              </a:ext>
            </a:extLst>
          </p:cNvPr>
          <p:cNvCxnSpPr>
            <a:stCxn id="3" idx="2"/>
            <a:endCxn id="4" idx="0"/>
          </p:cNvCxnSpPr>
          <p:nvPr/>
        </p:nvCxnSpPr>
        <p:spPr>
          <a:xfrm flipH="1">
            <a:off x="2860072" y="1592195"/>
            <a:ext cx="2561405" cy="1605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FFA548-DD54-4E00-9458-5E5D6FAC9E4C}"/>
              </a:ext>
            </a:extLst>
          </p:cNvPr>
          <p:cNvCxnSpPr>
            <a:stCxn id="3" idx="2"/>
            <a:endCxn id="5" idx="0"/>
          </p:cNvCxnSpPr>
          <p:nvPr/>
        </p:nvCxnSpPr>
        <p:spPr>
          <a:xfrm>
            <a:off x="5421477" y="1592195"/>
            <a:ext cx="3203726" cy="1605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25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26B9AB-73EA-4626-86FC-398D29505E20}"/>
              </a:ext>
            </a:extLst>
          </p:cNvPr>
          <p:cNvSpPr>
            <a:spLocks noGrp="1"/>
          </p:cNvSpPr>
          <p:nvPr>
            <p:ph type="ctrTitle" sz="quarter"/>
          </p:nvPr>
        </p:nvSpPr>
        <p:spPr/>
        <p:txBody>
          <a:bodyPr/>
          <a:lstStyle/>
          <a:p>
            <a:r>
              <a:rPr lang="en-US"/>
              <a:t>Using DFDL to describe text data formats</a:t>
            </a:r>
          </a:p>
        </p:txBody>
      </p:sp>
      <p:sp>
        <p:nvSpPr>
          <p:cNvPr id="6" name="Footer Placeholder 3">
            <a:extLst>
              <a:ext uri="{FF2B5EF4-FFF2-40B4-BE49-F238E27FC236}">
                <a16:creationId xmlns:a16="http://schemas.microsoft.com/office/drawing/2014/main" id="{E44DA667-EF5C-4A1D-B31E-0C287AF5B5F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05597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575-1EEC-447A-854D-474E37CD6705}"/>
              </a:ext>
            </a:extLst>
          </p:cNvPr>
          <p:cNvSpPr>
            <a:spLocks noGrp="1"/>
          </p:cNvSpPr>
          <p:nvPr>
            <p:ph type="title"/>
          </p:nvPr>
        </p:nvSpPr>
        <p:spPr/>
        <p:txBody>
          <a:bodyPr/>
          <a:lstStyle/>
          <a:p>
            <a:r>
              <a:rPr lang="en-US"/>
              <a:t>Features used by data formats around the world</a:t>
            </a:r>
          </a:p>
        </p:txBody>
      </p:sp>
      <p:sp>
        <p:nvSpPr>
          <p:cNvPr id="3" name="Content Placeholder 2">
            <a:extLst>
              <a:ext uri="{FF2B5EF4-FFF2-40B4-BE49-F238E27FC236}">
                <a16:creationId xmlns:a16="http://schemas.microsoft.com/office/drawing/2014/main" id="{00EA4965-7EEB-44B1-8AAA-EACF4EEFA3CC}"/>
              </a:ext>
            </a:extLst>
          </p:cNvPr>
          <p:cNvSpPr>
            <a:spLocks noGrp="1"/>
          </p:cNvSpPr>
          <p:nvPr>
            <p:ph idx="1"/>
          </p:nvPr>
        </p:nvSpPr>
        <p:spPr/>
        <p:txBody>
          <a:bodyPr/>
          <a:lstStyle/>
          <a:p>
            <a:pPr>
              <a:lnSpc>
                <a:spcPts val="3000"/>
              </a:lnSpc>
              <a:spcAft>
                <a:spcPts val="1200"/>
              </a:spcAft>
            </a:pPr>
            <a:r>
              <a:rPr lang="en-US"/>
              <a:t>Humankind </a:t>
            </a:r>
            <a:r>
              <a:rPr lang="en-US" dirty="0"/>
              <a:t>has decided </a:t>
            </a:r>
            <a:r>
              <a:rPr lang="en-US"/>
              <a:t>that:</a:t>
            </a:r>
          </a:p>
          <a:p>
            <a:pPr lvl="1">
              <a:lnSpc>
                <a:spcPts val="2400"/>
              </a:lnSpc>
              <a:spcAft>
                <a:spcPts val="600"/>
              </a:spcAft>
            </a:pPr>
            <a:r>
              <a:rPr lang="en-US" sz="1800">
                <a:highlight>
                  <a:srgbClr val="FFFF00"/>
                </a:highlight>
              </a:rPr>
              <a:t>data values may need to be framed (surrounded/outlined/delimited) to distinguish one value from another</a:t>
            </a:r>
          </a:p>
          <a:p>
            <a:pPr lvl="1">
              <a:lnSpc>
                <a:spcPts val="2400"/>
              </a:lnSpc>
              <a:spcAft>
                <a:spcPts val="600"/>
              </a:spcAft>
            </a:pPr>
            <a:r>
              <a:rPr lang="en-US" sz="1800"/>
              <a:t>framing symbols may need to be "escaped" so that the normal interpretation of a framing symbol is disabled</a:t>
            </a:r>
          </a:p>
          <a:p>
            <a:pPr lvl="1">
              <a:lnSpc>
                <a:spcPts val="2400"/>
              </a:lnSpc>
              <a:spcAft>
                <a:spcPts val="600"/>
              </a:spcAft>
            </a:pPr>
            <a:r>
              <a:rPr lang="en-US" sz="1800"/>
              <a:t>there are nil values and empty values ... and those concepts are different</a:t>
            </a:r>
          </a:p>
          <a:p>
            <a:pPr lvl="1">
              <a:lnSpc>
                <a:spcPts val="2400"/>
              </a:lnSpc>
              <a:spcAft>
                <a:spcPts val="600"/>
              </a:spcAft>
            </a:pPr>
            <a:r>
              <a:rPr lang="en-US" sz="1800"/>
              <a:t>the indicator of a nil value may be in-band or out-of-band</a:t>
            </a:r>
          </a:p>
          <a:p>
            <a:pPr lvl="1">
              <a:lnSpc>
                <a:spcPts val="2400"/>
              </a:lnSpc>
              <a:spcAft>
                <a:spcPts val="600"/>
              </a:spcAft>
            </a:pPr>
            <a:r>
              <a:rPr lang="en-US" sz="1800"/>
              <a:t>default values may be associated with empty values</a:t>
            </a:r>
          </a:p>
          <a:p>
            <a:pPr lvl="1">
              <a:lnSpc>
                <a:spcPts val="2400"/>
              </a:lnSpc>
              <a:spcAft>
                <a:spcPts val="600"/>
              </a:spcAft>
            </a:pPr>
            <a:r>
              <a:rPr lang="en-US" sz="1800"/>
              <a:t>the region for a value may be fixed. A region that is not fully filled by the data may be padded and/or filled</a:t>
            </a:r>
          </a:p>
          <a:p>
            <a:pPr lvl="1">
              <a:lnSpc>
                <a:spcPts val="2400"/>
              </a:lnSpc>
              <a:spcAft>
                <a:spcPts val="600"/>
              </a:spcAft>
            </a:pPr>
            <a:r>
              <a:rPr lang="en-US" sz="1800"/>
              <a:t>padding and filling are distinct concepts</a:t>
            </a:r>
          </a:p>
          <a:p>
            <a:pPr lvl="1">
              <a:lnSpc>
                <a:spcPts val="2400"/>
              </a:lnSpc>
              <a:spcAft>
                <a:spcPts val="600"/>
              </a:spcAft>
            </a:pPr>
            <a:r>
              <a:rPr lang="en-US" sz="1800"/>
              <a:t>there may be a single occurrence of data (scalar) or a repeating occurrence of data (array)</a:t>
            </a:r>
          </a:p>
          <a:p>
            <a:pPr lvl="1">
              <a:lnSpc>
                <a:spcPts val="2400"/>
              </a:lnSpc>
              <a:spcAft>
                <a:spcPts val="600"/>
              </a:spcAft>
            </a:pPr>
            <a:r>
              <a:rPr lang="en-US" sz="1800">
                <a:highlight>
                  <a:srgbClr val="FFFF00"/>
                </a:highlight>
              </a:rPr>
              <a:t>data may need to be interpreted in different ways – as an integer, as a boolean, as a date/time, etc.. It is beneficial to annotate data by its type</a:t>
            </a:r>
          </a:p>
        </p:txBody>
      </p:sp>
    </p:spTree>
    <p:extLst>
      <p:ext uri="{BB962C8B-B14F-4D97-AF65-F5344CB8AC3E}">
        <p14:creationId xmlns:p14="http://schemas.microsoft.com/office/powerpoint/2010/main" val="1472986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898C-F5B8-42ED-952F-EA4BC94AA43E}"/>
              </a:ext>
            </a:extLst>
          </p:cNvPr>
          <p:cNvSpPr>
            <a:spLocks noGrp="1"/>
          </p:cNvSpPr>
          <p:nvPr>
            <p:ph type="title"/>
          </p:nvPr>
        </p:nvSpPr>
        <p:spPr/>
        <p:txBody>
          <a:bodyPr/>
          <a:lstStyle/>
          <a:p>
            <a:r>
              <a:rPr lang="en-US"/>
              <a:t>Features used by data formats around the world</a:t>
            </a:r>
          </a:p>
        </p:txBody>
      </p:sp>
      <p:sp>
        <p:nvSpPr>
          <p:cNvPr id="5" name="Content Placeholder 4">
            <a:extLst>
              <a:ext uri="{FF2B5EF4-FFF2-40B4-BE49-F238E27FC236}">
                <a16:creationId xmlns:a16="http://schemas.microsoft.com/office/drawing/2014/main" id="{3FCB84F5-A448-4F7E-A13A-5A9964B3AB96}"/>
              </a:ext>
            </a:extLst>
          </p:cNvPr>
          <p:cNvSpPr>
            <a:spLocks noGrp="1"/>
          </p:cNvSpPr>
          <p:nvPr>
            <p:ph sz="half" idx="1"/>
          </p:nvPr>
        </p:nvSpPr>
        <p:spPr/>
        <p:txBody>
          <a:bodyPr/>
          <a:lstStyle/>
          <a:p>
            <a:r>
              <a:rPr lang="en-US" sz="1400">
                <a:highlight>
                  <a:srgbClr val="FFFF00"/>
                </a:highlight>
              </a:rPr>
              <a:t>separators</a:t>
            </a:r>
          </a:p>
          <a:p>
            <a:r>
              <a:rPr lang="en-US" sz="1400">
                <a:highlight>
                  <a:srgbClr val="FFFF00"/>
                </a:highlight>
              </a:rPr>
              <a:t>position of separator</a:t>
            </a:r>
          </a:p>
          <a:p>
            <a:r>
              <a:rPr lang="en-US" sz="1400"/>
              <a:t>initiators</a:t>
            </a:r>
          </a:p>
          <a:p>
            <a:r>
              <a:rPr lang="en-US" sz="1400">
                <a:highlight>
                  <a:srgbClr val="FFFF00"/>
                </a:highlight>
              </a:rPr>
              <a:t>terminators</a:t>
            </a:r>
          </a:p>
          <a:p>
            <a:r>
              <a:rPr lang="en-US" sz="1400">
                <a:highlight>
                  <a:srgbClr val="FFFF00"/>
                </a:highlight>
              </a:rPr>
              <a:t>length-of-data indicator</a:t>
            </a:r>
          </a:p>
          <a:p>
            <a:r>
              <a:rPr lang="en-US" sz="1400"/>
              <a:t>units for the length-of-data indicator</a:t>
            </a:r>
          </a:p>
          <a:p>
            <a:r>
              <a:rPr lang="en-US" sz="1400"/>
              <a:t>end-of-file indicator</a:t>
            </a:r>
          </a:p>
          <a:p>
            <a:r>
              <a:rPr lang="en-US" sz="1400"/>
              <a:t>empty fields</a:t>
            </a:r>
          </a:p>
          <a:p>
            <a:r>
              <a:rPr lang="en-US" sz="1400"/>
              <a:t>optional fields</a:t>
            </a:r>
          </a:p>
          <a:p>
            <a:r>
              <a:rPr lang="en-US" sz="1400"/>
              <a:t>mandatory fields</a:t>
            </a:r>
          </a:p>
          <a:p>
            <a:r>
              <a:rPr lang="en-US" sz="1400"/>
              <a:t>repeating fields</a:t>
            </a:r>
          </a:p>
          <a:p>
            <a:r>
              <a:rPr lang="en-US" sz="1400"/>
              <a:t>when-to-stop-repeating indicator</a:t>
            </a:r>
          </a:p>
          <a:p>
            <a:r>
              <a:rPr lang="en-US" sz="1400">
                <a:highlight>
                  <a:srgbClr val="FFFF00"/>
                </a:highlight>
              </a:rPr>
              <a:t>sequence</a:t>
            </a:r>
          </a:p>
          <a:p>
            <a:r>
              <a:rPr lang="en-US" sz="1400"/>
              <a:t>choice</a:t>
            </a:r>
          </a:p>
          <a:p>
            <a:r>
              <a:rPr lang="en-US" sz="1400"/>
              <a:t>default values</a:t>
            </a:r>
          </a:p>
          <a:p>
            <a:pPr marL="0" indent="0">
              <a:buNone/>
            </a:pPr>
            <a:endParaRPr lang="en-US"/>
          </a:p>
        </p:txBody>
      </p:sp>
      <p:sp>
        <p:nvSpPr>
          <p:cNvPr id="6" name="Content Placeholder 5">
            <a:extLst>
              <a:ext uri="{FF2B5EF4-FFF2-40B4-BE49-F238E27FC236}">
                <a16:creationId xmlns:a16="http://schemas.microsoft.com/office/drawing/2014/main" id="{935C9649-F3E4-44AA-8409-B93D393843E6}"/>
              </a:ext>
            </a:extLst>
          </p:cNvPr>
          <p:cNvSpPr>
            <a:spLocks noGrp="1"/>
          </p:cNvSpPr>
          <p:nvPr>
            <p:ph sz="half" idx="2"/>
          </p:nvPr>
        </p:nvSpPr>
        <p:spPr/>
        <p:txBody>
          <a:bodyPr/>
          <a:lstStyle/>
          <a:p>
            <a:r>
              <a:rPr lang="en-US" sz="1400"/>
              <a:t>fixed value</a:t>
            </a:r>
          </a:p>
          <a:p>
            <a:r>
              <a:rPr lang="en-US" sz="1400"/>
              <a:t>no-data-available indicator</a:t>
            </a:r>
          </a:p>
          <a:p>
            <a:r>
              <a:rPr lang="en-US" sz="1400">
                <a:highlight>
                  <a:srgbClr val="FFFF00"/>
                </a:highlight>
              </a:rPr>
              <a:t>datatypes</a:t>
            </a:r>
          </a:p>
          <a:p>
            <a:r>
              <a:rPr lang="en-US" sz="1400"/>
              <a:t>text encoding</a:t>
            </a:r>
          </a:p>
          <a:p>
            <a:r>
              <a:rPr lang="en-US" sz="1400"/>
              <a:t>byte order</a:t>
            </a:r>
          </a:p>
          <a:p>
            <a:r>
              <a:rPr lang="en-US" sz="1400"/>
              <a:t>bit order</a:t>
            </a:r>
          </a:p>
          <a:p>
            <a:r>
              <a:rPr lang="en-US" sz="1400"/>
              <a:t>newline indicator</a:t>
            </a:r>
          </a:p>
          <a:p>
            <a:r>
              <a:rPr lang="en-US" sz="1400">
                <a:highlight>
                  <a:srgbClr val="FFFF00"/>
                </a:highlight>
              </a:rPr>
              <a:t>data follows a pattern</a:t>
            </a:r>
          </a:p>
          <a:p>
            <a:r>
              <a:rPr lang="en-US" sz="1400"/>
              <a:t>whitespace</a:t>
            </a:r>
          </a:p>
          <a:p>
            <a:r>
              <a:rPr lang="en-US" sz="1400"/>
              <a:t>escaping characters</a:t>
            </a:r>
          </a:p>
          <a:p>
            <a:r>
              <a:rPr lang="en-US" sz="1400"/>
              <a:t>escaping blocks of data</a:t>
            </a:r>
          </a:p>
          <a:p>
            <a:r>
              <a:rPr lang="en-US" sz="1400"/>
              <a:t>nested data</a:t>
            </a:r>
          </a:p>
          <a:p>
            <a:r>
              <a:rPr lang="en-US" sz="1400"/>
              <a:t>recursive data</a:t>
            </a:r>
          </a:p>
          <a:p>
            <a:r>
              <a:rPr lang="en-US" sz="1400"/>
              <a:t>boolean data representation</a:t>
            </a:r>
          </a:p>
          <a:p>
            <a:r>
              <a:rPr lang="en-US" sz="1400"/>
              <a:t>various ways to represent unsigned integers</a:t>
            </a:r>
          </a:p>
          <a:p>
            <a:endParaRPr lang="en-US"/>
          </a:p>
        </p:txBody>
      </p:sp>
    </p:spTree>
    <p:extLst>
      <p:ext uri="{BB962C8B-B14F-4D97-AF65-F5344CB8AC3E}">
        <p14:creationId xmlns:p14="http://schemas.microsoft.com/office/powerpoint/2010/main" val="1440397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41FB3-090B-4A16-8599-19C9F094DB23}"/>
              </a:ext>
            </a:extLst>
          </p:cNvPr>
          <p:cNvSpPr>
            <a:spLocks noGrp="1"/>
          </p:cNvSpPr>
          <p:nvPr>
            <p:ph type="title"/>
          </p:nvPr>
        </p:nvSpPr>
        <p:spPr/>
        <p:txBody>
          <a:bodyPr/>
          <a:lstStyle/>
          <a:p>
            <a:r>
              <a:rPr lang="en-US"/>
              <a:t>Here are some (simple) input files</a:t>
            </a:r>
          </a:p>
        </p:txBody>
      </p:sp>
      <p:sp>
        <p:nvSpPr>
          <p:cNvPr id="6" name="TextBox 5">
            <a:extLst>
              <a:ext uri="{FF2B5EF4-FFF2-40B4-BE49-F238E27FC236}">
                <a16:creationId xmlns:a16="http://schemas.microsoft.com/office/drawing/2014/main" id="{B073C6C9-1590-413E-AB98-2693A0BD5747}"/>
              </a:ext>
            </a:extLst>
          </p:cNvPr>
          <p:cNvSpPr txBox="1"/>
          <p:nvPr/>
        </p:nvSpPr>
        <p:spPr>
          <a:xfrm>
            <a:off x="2846701" y="1640065"/>
            <a:ext cx="4956742" cy="461665"/>
          </a:xfrm>
          <a:prstGeom prst="rect">
            <a:avLst/>
          </a:prstGeom>
          <a:noFill/>
          <a:ln>
            <a:solidFill>
              <a:schemeClr val="bg1">
                <a:lumMod val="65000"/>
              </a:schemeClr>
            </a:solidFill>
          </a:ln>
        </p:spPr>
        <p:txBody>
          <a:bodyPr wrap="none" rtlCol="0">
            <a:spAutoFit/>
          </a:bodyPr>
          <a:lstStyle/>
          <a:p>
            <a:r>
              <a:rPr lang="en-US" sz="2400"/>
              <a:t>Dear Sir: Thank you for your response.</a:t>
            </a:r>
          </a:p>
        </p:txBody>
      </p:sp>
      <p:sp>
        <p:nvSpPr>
          <p:cNvPr id="2" name="TextBox 1">
            <a:extLst>
              <a:ext uri="{FF2B5EF4-FFF2-40B4-BE49-F238E27FC236}">
                <a16:creationId xmlns:a16="http://schemas.microsoft.com/office/drawing/2014/main" id="{6C3B2A1B-E568-4FFA-B2B3-7377CB472A21}"/>
              </a:ext>
            </a:extLst>
          </p:cNvPr>
          <p:cNvSpPr txBox="1"/>
          <p:nvPr/>
        </p:nvSpPr>
        <p:spPr>
          <a:xfrm>
            <a:off x="1078268" y="1677101"/>
            <a:ext cx="1768433" cy="461665"/>
          </a:xfrm>
          <a:prstGeom prst="rect">
            <a:avLst/>
          </a:prstGeom>
          <a:noFill/>
        </p:spPr>
        <p:txBody>
          <a:bodyPr wrap="none" rtlCol="0">
            <a:spAutoFit/>
          </a:bodyPr>
          <a:lstStyle/>
          <a:p>
            <a:r>
              <a:rPr lang="en-US" sz="2400"/>
              <a:t>Input file #1:</a:t>
            </a:r>
          </a:p>
        </p:txBody>
      </p:sp>
      <p:sp>
        <p:nvSpPr>
          <p:cNvPr id="7" name="TextBox 6">
            <a:extLst>
              <a:ext uri="{FF2B5EF4-FFF2-40B4-BE49-F238E27FC236}">
                <a16:creationId xmlns:a16="http://schemas.microsoft.com/office/drawing/2014/main" id="{08EA503F-FF73-43C6-8C0C-D38346D63736}"/>
              </a:ext>
            </a:extLst>
          </p:cNvPr>
          <p:cNvSpPr txBox="1"/>
          <p:nvPr/>
        </p:nvSpPr>
        <p:spPr>
          <a:xfrm>
            <a:off x="2846701" y="2854971"/>
            <a:ext cx="3560911"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Hello, world: How are you?</a:t>
            </a:r>
            <a:endParaRPr lang="en-US" sz="2400"/>
          </a:p>
        </p:txBody>
      </p:sp>
      <p:sp>
        <p:nvSpPr>
          <p:cNvPr id="8" name="TextBox 7">
            <a:extLst>
              <a:ext uri="{FF2B5EF4-FFF2-40B4-BE49-F238E27FC236}">
                <a16:creationId xmlns:a16="http://schemas.microsoft.com/office/drawing/2014/main" id="{45F848B9-FA19-409A-8FC0-F9CB2D0E9961}"/>
              </a:ext>
            </a:extLst>
          </p:cNvPr>
          <p:cNvSpPr txBox="1"/>
          <p:nvPr/>
        </p:nvSpPr>
        <p:spPr>
          <a:xfrm>
            <a:off x="1078268" y="2854972"/>
            <a:ext cx="1768433" cy="461665"/>
          </a:xfrm>
          <a:prstGeom prst="rect">
            <a:avLst/>
          </a:prstGeom>
          <a:noFill/>
        </p:spPr>
        <p:txBody>
          <a:bodyPr wrap="none" rtlCol="0">
            <a:spAutoFit/>
          </a:bodyPr>
          <a:lstStyle/>
          <a:p>
            <a:r>
              <a:rPr lang="en-US" sz="2400"/>
              <a:t>Input file #2:</a:t>
            </a:r>
          </a:p>
        </p:txBody>
      </p:sp>
      <p:sp>
        <p:nvSpPr>
          <p:cNvPr id="9" name="TextBox 8">
            <a:extLst>
              <a:ext uri="{FF2B5EF4-FFF2-40B4-BE49-F238E27FC236}">
                <a16:creationId xmlns:a16="http://schemas.microsoft.com/office/drawing/2014/main" id="{33EFF9A9-362E-4E91-A70C-6E19C0BD64A9}"/>
              </a:ext>
            </a:extLst>
          </p:cNvPr>
          <p:cNvSpPr txBox="1"/>
          <p:nvPr/>
        </p:nvSpPr>
        <p:spPr>
          <a:xfrm>
            <a:off x="2846701" y="4018527"/>
            <a:ext cx="2372765"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Sender: John Doe</a:t>
            </a:r>
            <a:endParaRPr lang="en-US" sz="2400"/>
          </a:p>
        </p:txBody>
      </p:sp>
      <p:sp>
        <p:nvSpPr>
          <p:cNvPr id="10" name="TextBox 9">
            <a:extLst>
              <a:ext uri="{FF2B5EF4-FFF2-40B4-BE49-F238E27FC236}">
                <a16:creationId xmlns:a16="http://schemas.microsoft.com/office/drawing/2014/main" id="{AEAABC3A-2BF8-4A22-9B27-A6DF70FBA362}"/>
              </a:ext>
            </a:extLst>
          </p:cNvPr>
          <p:cNvSpPr txBox="1"/>
          <p:nvPr/>
        </p:nvSpPr>
        <p:spPr>
          <a:xfrm>
            <a:off x="1078268" y="4032843"/>
            <a:ext cx="1768433" cy="461665"/>
          </a:xfrm>
          <a:prstGeom prst="rect">
            <a:avLst/>
          </a:prstGeom>
          <a:noFill/>
        </p:spPr>
        <p:txBody>
          <a:bodyPr wrap="none" rtlCol="0">
            <a:spAutoFit/>
          </a:bodyPr>
          <a:lstStyle/>
          <a:p>
            <a:r>
              <a:rPr lang="en-US" sz="2400"/>
              <a:t>Input file #3:</a:t>
            </a:r>
          </a:p>
        </p:txBody>
      </p:sp>
      <p:sp>
        <p:nvSpPr>
          <p:cNvPr id="11" name="TextBox 10">
            <a:extLst>
              <a:ext uri="{FF2B5EF4-FFF2-40B4-BE49-F238E27FC236}">
                <a16:creationId xmlns:a16="http://schemas.microsoft.com/office/drawing/2014/main" id="{0559D456-5482-449C-9AD7-2DBC84ABF06C}"/>
              </a:ext>
            </a:extLst>
          </p:cNvPr>
          <p:cNvSpPr txBox="1"/>
          <p:nvPr/>
        </p:nvSpPr>
        <p:spPr>
          <a:xfrm>
            <a:off x="2846701" y="5210713"/>
            <a:ext cx="3388107"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Date: November 23, 2018</a:t>
            </a:r>
            <a:endParaRPr lang="en-US" sz="2400"/>
          </a:p>
        </p:txBody>
      </p:sp>
      <p:sp>
        <p:nvSpPr>
          <p:cNvPr id="12" name="TextBox 11">
            <a:extLst>
              <a:ext uri="{FF2B5EF4-FFF2-40B4-BE49-F238E27FC236}">
                <a16:creationId xmlns:a16="http://schemas.microsoft.com/office/drawing/2014/main" id="{CFDFD8A2-41B7-4C1D-8E8B-28907EAA37A9}"/>
              </a:ext>
            </a:extLst>
          </p:cNvPr>
          <p:cNvSpPr txBox="1"/>
          <p:nvPr/>
        </p:nvSpPr>
        <p:spPr>
          <a:xfrm>
            <a:off x="1078268" y="5210714"/>
            <a:ext cx="1768433" cy="461665"/>
          </a:xfrm>
          <a:prstGeom prst="rect">
            <a:avLst/>
          </a:prstGeom>
          <a:noFill/>
        </p:spPr>
        <p:txBody>
          <a:bodyPr wrap="none" rtlCol="0">
            <a:spAutoFit/>
          </a:bodyPr>
          <a:lstStyle/>
          <a:p>
            <a:r>
              <a:rPr lang="en-US" sz="2400"/>
              <a:t>Input file #4:</a:t>
            </a:r>
          </a:p>
        </p:txBody>
      </p:sp>
      <p:sp>
        <p:nvSpPr>
          <p:cNvPr id="13" name="Footer Placeholder 3">
            <a:extLst>
              <a:ext uri="{FF2B5EF4-FFF2-40B4-BE49-F238E27FC236}">
                <a16:creationId xmlns:a16="http://schemas.microsoft.com/office/drawing/2014/main" id="{EE65DC1A-5CB5-4B77-BA53-831C5DA78E1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037297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41FB3-090B-4A16-8599-19C9F094DB23}"/>
              </a:ext>
            </a:extLst>
          </p:cNvPr>
          <p:cNvSpPr>
            <a:spLocks noGrp="1"/>
          </p:cNvSpPr>
          <p:nvPr>
            <p:ph type="title"/>
          </p:nvPr>
        </p:nvSpPr>
        <p:spPr/>
        <p:txBody>
          <a:bodyPr/>
          <a:lstStyle/>
          <a:p>
            <a:r>
              <a:rPr lang="en-US"/>
              <a:t>Assume the inputs have the same format. How would you describe the format?</a:t>
            </a:r>
          </a:p>
        </p:txBody>
      </p:sp>
      <p:sp>
        <p:nvSpPr>
          <p:cNvPr id="13" name="Footer Placeholder 3">
            <a:extLst>
              <a:ext uri="{FF2B5EF4-FFF2-40B4-BE49-F238E27FC236}">
                <a16:creationId xmlns:a16="http://schemas.microsoft.com/office/drawing/2014/main" id="{F21D6247-D731-4881-82CD-7BDC2A84D67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F69C2A2B-8631-45B7-BEC9-1D80691AF7FD}"/>
              </a:ext>
            </a:extLst>
          </p:cNvPr>
          <p:cNvSpPr txBox="1"/>
          <p:nvPr/>
        </p:nvSpPr>
        <p:spPr>
          <a:xfrm>
            <a:off x="2846701" y="1640065"/>
            <a:ext cx="4956742" cy="461665"/>
          </a:xfrm>
          <a:prstGeom prst="rect">
            <a:avLst/>
          </a:prstGeom>
          <a:noFill/>
          <a:ln>
            <a:solidFill>
              <a:schemeClr val="bg1">
                <a:lumMod val="65000"/>
              </a:schemeClr>
            </a:solidFill>
          </a:ln>
        </p:spPr>
        <p:txBody>
          <a:bodyPr wrap="none" rtlCol="0">
            <a:spAutoFit/>
          </a:bodyPr>
          <a:lstStyle/>
          <a:p>
            <a:r>
              <a:rPr lang="en-US" sz="2400"/>
              <a:t>Dear Sir: Thank you for your response.</a:t>
            </a:r>
          </a:p>
        </p:txBody>
      </p:sp>
      <p:sp>
        <p:nvSpPr>
          <p:cNvPr id="15" name="TextBox 14">
            <a:extLst>
              <a:ext uri="{FF2B5EF4-FFF2-40B4-BE49-F238E27FC236}">
                <a16:creationId xmlns:a16="http://schemas.microsoft.com/office/drawing/2014/main" id="{3D1EF0A3-1041-41EC-8E0D-2E04A3A3BA0B}"/>
              </a:ext>
            </a:extLst>
          </p:cNvPr>
          <p:cNvSpPr txBox="1"/>
          <p:nvPr/>
        </p:nvSpPr>
        <p:spPr>
          <a:xfrm>
            <a:off x="1078268" y="1677101"/>
            <a:ext cx="1768433" cy="461665"/>
          </a:xfrm>
          <a:prstGeom prst="rect">
            <a:avLst/>
          </a:prstGeom>
          <a:noFill/>
        </p:spPr>
        <p:txBody>
          <a:bodyPr wrap="none" rtlCol="0">
            <a:spAutoFit/>
          </a:bodyPr>
          <a:lstStyle/>
          <a:p>
            <a:r>
              <a:rPr lang="en-US" sz="2400"/>
              <a:t>Input file #1:</a:t>
            </a:r>
          </a:p>
        </p:txBody>
      </p:sp>
      <p:sp>
        <p:nvSpPr>
          <p:cNvPr id="16" name="TextBox 15">
            <a:extLst>
              <a:ext uri="{FF2B5EF4-FFF2-40B4-BE49-F238E27FC236}">
                <a16:creationId xmlns:a16="http://schemas.microsoft.com/office/drawing/2014/main" id="{064457F2-2B2F-4E41-88FA-963970DAAC45}"/>
              </a:ext>
            </a:extLst>
          </p:cNvPr>
          <p:cNvSpPr txBox="1"/>
          <p:nvPr/>
        </p:nvSpPr>
        <p:spPr>
          <a:xfrm>
            <a:off x="2846701" y="2854971"/>
            <a:ext cx="3560911"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Hello, world: How are you?</a:t>
            </a:r>
            <a:endParaRPr lang="en-US" sz="2400"/>
          </a:p>
        </p:txBody>
      </p:sp>
      <p:sp>
        <p:nvSpPr>
          <p:cNvPr id="17" name="TextBox 16">
            <a:extLst>
              <a:ext uri="{FF2B5EF4-FFF2-40B4-BE49-F238E27FC236}">
                <a16:creationId xmlns:a16="http://schemas.microsoft.com/office/drawing/2014/main" id="{DDECD742-99C6-4931-B03A-D97734D906D2}"/>
              </a:ext>
            </a:extLst>
          </p:cNvPr>
          <p:cNvSpPr txBox="1"/>
          <p:nvPr/>
        </p:nvSpPr>
        <p:spPr>
          <a:xfrm>
            <a:off x="1078268" y="2854972"/>
            <a:ext cx="1768433" cy="461665"/>
          </a:xfrm>
          <a:prstGeom prst="rect">
            <a:avLst/>
          </a:prstGeom>
          <a:noFill/>
        </p:spPr>
        <p:txBody>
          <a:bodyPr wrap="none" rtlCol="0">
            <a:spAutoFit/>
          </a:bodyPr>
          <a:lstStyle/>
          <a:p>
            <a:r>
              <a:rPr lang="en-US" sz="2400"/>
              <a:t>Input file #2:</a:t>
            </a:r>
          </a:p>
        </p:txBody>
      </p:sp>
      <p:sp>
        <p:nvSpPr>
          <p:cNvPr id="18" name="TextBox 17">
            <a:extLst>
              <a:ext uri="{FF2B5EF4-FFF2-40B4-BE49-F238E27FC236}">
                <a16:creationId xmlns:a16="http://schemas.microsoft.com/office/drawing/2014/main" id="{7D533970-3348-4E43-B4D7-FB0DA1A0410A}"/>
              </a:ext>
            </a:extLst>
          </p:cNvPr>
          <p:cNvSpPr txBox="1"/>
          <p:nvPr/>
        </p:nvSpPr>
        <p:spPr>
          <a:xfrm>
            <a:off x="2846701" y="4018527"/>
            <a:ext cx="2372765"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Sender: John Doe</a:t>
            </a:r>
            <a:endParaRPr lang="en-US" sz="2400"/>
          </a:p>
        </p:txBody>
      </p:sp>
      <p:sp>
        <p:nvSpPr>
          <p:cNvPr id="19" name="TextBox 18">
            <a:extLst>
              <a:ext uri="{FF2B5EF4-FFF2-40B4-BE49-F238E27FC236}">
                <a16:creationId xmlns:a16="http://schemas.microsoft.com/office/drawing/2014/main" id="{EAFDCAFE-B32C-43F6-AEBB-FFD36AEA5458}"/>
              </a:ext>
            </a:extLst>
          </p:cNvPr>
          <p:cNvSpPr txBox="1"/>
          <p:nvPr/>
        </p:nvSpPr>
        <p:spPr>
          <a:xfrm>
            <a:off x="1078268" y="4032843"/>
            <a:ext cx="1768433" cy="461665"/>
          </a:xfrm>
          <a:prstGeom prst="rect">
            <a:avLst/>
          </a:prstGeom>
          <a:noFill/>
        </p:spPr>
        <p:txBody>
          <a:bodyPr wrap="none" rtlCol="0">
            <a:spAutoFit/>
          </a:bodyPr>
          <a:lstStyle/>
          <a:p>
            <a:r>
              <a:rPr lang="en-US" sz="2400"/>
              <a:t>Input file #3:</a:t>
            </a:r>
          </a:p>
        </p:txBody>
      </p:sp>
      <p:sp>
        <p:nvSpPr>
          <p:cNvPr id="20" name="TextBox 19">
            <a:extLst>
              <a:ext uri="{FF2B5EF4-FFF2-40B4-BE49-F238E27FC236}">
                <a16:creationId xmlns:a16="http://schemas.microsoft.com/office/drawing/2014/main" id="{22A3BD5A-F87D-456F-A373-CE7FE8437CAE}"/>
              </a:ext>
            </a:extLst>
          </p:cNvPr>
          <p:cNvSpPr txBox="1"/>
          <p:nvPr/>
        </p:nvSpPr>
        <p:spPr>
          <a:xfrm>
            <a:off x="2846701" y="5210713"/>
            <a:ext cx="3388107"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Date: November 23, 2018</a:t>
            </a:r>
            <a:endParaRPr lang="en-US" sz="2400"/>
          </a:p>
        </p:txBody>
      </p:sp>
      <p:sp>
        <p:nvSpPr>
          <p:cNvPr id="21" name="TextBox 20">
            <a:extLst>
              <a:ext uri="{FF2B5EF4-FFF2-40B4-BE49-F238E27FC236}">
                <a16:creationId xmlns:a16="http://schemas.microsoft.com/office/drawing/2014/main" id="{68E0693C-FF8C-43F3-962A-2346106D130F}"/>
              </a:ext>
            </a:extLst>
          </p:cNvPr>
          <p:cNvSpPr txBox="1"/>
          <p:nvPr/>
        </p:nvSpPr>
        <p:spPr>
          <a:xfrm>
            <a:off x="1078268" y="5210714"/>
            <a:ext cx="1768433" cy="461665"/>
          </a:xfrm>
          <a:prstGeom prst="rect">
            <a:avLst/>
          </a:prstGeom>
          <a:noFill/>
        </p:spPr>
        <p:txBody>
          <a:bodyPr wrap="none" rtlCol="0">
            <a:spAutoFit/>
          </a:bodyPr>
          <a:lstStyle/>
          <a:p>
            <a:r>
              <a:rPr lang="en-US" sz="2400"/>
              <a:t>Input file #4:</a:t>
            </a:r>
          </a:p>
        </p:txBody>
      </p:sp>
    </p:spTree>
    <p:extLst>
      <p:ext uri="{BB962C8B-B14F-4D97-AF65-F5344CB8AC3E}">
        <p14:creationId xmlns:p14="http://schemas.microsoft.com/office/powerpoint/2010/main" val="1690181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41FB3-090B-4A16-8599-19C9F094DB23}"/>
              </a:ext>
            </a:extLst>
          </p:cNvPr>
          <p:cNvSpPr>
            <a:spLocks noGrp="1"/>
          </p:cNvSpPr>
          <p:nvPr>
            <p:ph type="title"/>
          </p:nvPr>
        </p:nvSpPr>
        <p:spPr/>
        <p:txBody>
          <a:bodyPr/>
          <a:lstStyle/>
          <a:p>
            <a:r>
              <a:rPr lang="en-US"/>
              <a:t>Terminology: label colon message</a:t>
            </a:r>
          </a:p>
        </p:txBody>
      </p:sp>
      <p:sp>
        <p:nvSpPr>
          <p:cNvPr id="6" name="TextBox 5">
            <a:extLst>
              <a:ext uri="{FF2B5EF4-FFF2-40B4-BE49-F238E27FC236}">
                <a16:creationId xmlns:a16="http://schemas.microsoft.com/office/drawing/2014/main" id="{B073C6C9-1590-413E-AB98-2693A0BD5747}"/>
              </a:ext>
            </a:extLst>
          </p:cNvPr>
          <p:cNvSpPr txBox="1"/>
          <p:nvPr/>
        </p:nvSpPr>
        <p:spPr>
          <a:xfrm>
            <a:off x="1278066" y="1906291"/>
            <a:ext cx="4956742" cy="461665"/>
          </a:xfrm>
          <a:prstGeom prst="rect">
            <a:avLst/>
          </a:prstGeom>
          <a:noFill/>
          <a:ln>
            <a:solidFill>
              <a:schemeClr val="bg1"/>
            </a:solidFill>
          </a:ln>
        </p:spPr>
        <p:txBody>
          <a:bodyPr wrap="none" rtlCol="0">
            <a:spAutoFit/>
          </a:bodyPr>
          <a:lstStyle/>
          <a:p>
            <a:r>
              <a:rPr lang="en-US" sz="2400"/>
              <a:t>Dear Sir: Thank you for your response.</a:t>
            </a:r>
          </a:p>
        </p:txBody>
      </p:sp>
      <p:sp>
        <p:nvSpPr>
          <p:cNvPr id="13" name="Footer Placeholder 3">
            <a:extLst>
              <a:ext uri="{FF2B5EF4-FFF2-40B4-BE49-F238E27FC236}">
                <a16:creationId xmlns:a16="http://schemas.microsoft.com/office/drawing/2014/main" id="{F21D6247-D731-4881-82CD-7BDC2A84D67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4" name="Left Brace 3">
            <a:extLst>
              <a:ext uri="{FF2B5EF4-FFF2-40B4-BE49-F238E27FC236}">
                <a16:creationId xmlns:a16="http://schemas.microsoft.com/office/drawing/2014/main" id="{E95488E9-66B8-4272-83E0-853DAFE1B273}"/>
              </a:ext>
            </a:extLst>
          </p:cNvPr>
          <p:cNvSpPr/>
          <p:nvPr/>
        </p:nvSpPr>
        <p:spPr>
          <a:xfrm rot="16200000">
            <a:off x="1386555" y="2398793"/>
            <a:ext cx="938192" cy="9453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94A0044-989F-45E2-A99F-A03CC3E41CDF}"/>
              </a:ext>
            </a:extLst>
          </p:cNvPr>
          <p:cNvSpPr txBox="1"/>
          <p:nvPr/>
        </p:nvSpPr>
        <p:spPr>
          <a:xfrm>
            <a:off x="1437465" y="3426292"/>
            <a:ext cx="848309" cy="461665"/>
          </a:xfrm>
          <a:prstGeom prst="rect">
            <a:avLst/>
          </a:prstGeom>
          <a:noFill/>
        </p:spPr>
        <p:txBody>
          <a:bodyPr wrap="none" rtlCol="0">
            <a:spAutoFit/>
          </a:bodyPr>
          <a:lstStyle/>
          <a:p>
            <a:r>
              <a:rPr lang="en-US" sz="2400"/>
              <a:t>Label</a:t>
            </a:r>
          </a:p>
        </p:txBody>
      </p:sp>
      <p:sp>
        <p:nvSpPr>
          <p:cNvPr id="14" name="Left Brace 13">
            <a:extLst>
              <a:ext uri="{FF2B5EF4-FFF2-40B4-BE49-F238E27FC236}">
                <a16:creationId xmlns:a16="http://schemas.microsoft.com/office/drawing/2014/main" id="{970172EB-4D02-4050-9909-08783B665F7F}"/>
              </a:ext>
            </a:extLst>
          </p:cNvPr>
          <p:cNvSpPr/>
          <p:nvPr/>
        </p:nvSpPr>
        <p:spPr>
          <a:xfrm rot="16200000">
            <a:off x="3850308" y="1104193"/>
            <a:ext cx="938192" cy="35531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90FF4F3-03E3-4040-A8FC-02F32EE9FC17}"/>
              </a:ext>
            </a:extLst>
          </p:cNvPr>
          <p:cNvSpPr txBox="1"/>
          <p:nvPr/>
        </p:nvSpPr>
        <p:spPr>
          <a:xfrm>
            <a:off x="3694445" y="3422506"/>
            <a:ext cx="1284967" cy="461665"/>
          </a:xfrm>
          <a:prstGeom prst="rect">
            <a:avLst/>
          </a:prstGeom>
          <a:noFill/>
        </p:spPr>
        <p:txBody>
          <a:bodyPr wrap="none" rtlCol="0">
            <a:spAutoFit/>
          </a:bodyPr>
          <a:lstStyle/>
          <a:p>
            <a:r>
              <a:rPr lang="en-US" sz="2400"/>
              <a:t>Message</a:t>
            </a:r>
          </a:p>
        </p:txBody>
      </p:sp>
      <p:cxnSp>
        <p:nvCxnSpPr>
          <p:cNvPr id="7" name="Straight Arrow Connector 6">
            <a:extLst>
              <a:ext uri="{FF2B5EF4-FFF2-40B4-BE49-F238E27FC236}">
                <a16:creationId xmlns:a16="http://schemas.microsoft.com/office/drawing/2014/main" id="{9EBD4815-CE44-4956-8A2A-5FDB5D412780}"/>
              </a:ext>
            </a:extLst>
          </p:cNvPr>
          <p:cNvCxnSpPr>
            <a:cxnSpLocks/>
          </p:cNvCxnSpPr>
          <p:nvPr/>
        </p:nvCxnSpPr>
        <p:spPr>
          <a:xfrm flipV="1">
            <a:off x="2410843" y="2276972"/>
            <a:ext cx="1" cy="1738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CAD272-B7EA-48B6-B98B-2CE798D77881}"/>
              </a:ext>
            </a:extLst>
          </p:cNvPr>
          <p:cNvSpPr txBox="1"/>
          <p:nvPr/>
        </p:nvSpPr>
        <p:spPr>
          <a:xfrm>
            <a:off x="1980987" y="4049401"/>
            <a:ext cx="904415" cy="461665"/>
          </a:xfrm>
          <a:prstGeom prst="rect">
            <a:avLst/>
          </a:prstGeom>
          <a:noFill/>
        </p:spPr>
        <p:txBody>
          <a:bodyPr wrap="none" rtlCol="0">
            <a:spAutoFit/>
          </a:bodyPr>
          <a:lstStyle/>
          <a:p>
            <a:r>
              <a:rPr lang="en-US" sz="2400"/>
              <a:t>Colon</a:t>
            </a:r>
          </a:p>
        </p:txBody>
      </p:sp>
    </p:spTree>
    <p:extLst>
      <p:ext uri="{BB962C8B-B14F-4D97-AF65-F5344CB8AC3E}">
        <p14:creationId xmlns:p14="http://schemas.microsoft.com/office/powerpoint/2010/main" val="594818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41FB3-090B-4A16-8599-19C9F094DB23}"/>
              </a:ext>
            </a:extLst>
          </p:cNvPr>
          <p:cNvSpPr>
            <a:spLocks noGrp="1"/>
          </p:cNvSpPr>
          <p:nvPr>
            <p:ph type="title"/>
          </p:nvPr>
        </p:nvSpPr>
        <p:spPr/>
        <p:txBody>
          <a:bodyPr/>
          <a:lstStyle/>
          <a:p>
            <a:r>
              <a:rPr lang="en-US"/>
              <a:t>Description #1</a:t>
            </a:r>
          </a:p>
        </p:txBody>
      </p:sp>
      <p:sp>
        <p:nvSpPr>
          <p:cNvPr id="4" name="Rectangle 3">
            <a:extLst>
              <a:ext uri="{FF2B5EF4-FFF2-40B4-BE49-F238E27FC236}">
                <a16:creationId xmlns:a16="http://schemas.microsoft.com/office/drawing/2014/main" id="{2BFAECEC-8AE3-430A-AC81-8454CE968100}"/>
              </a:ext>
            </a:extLst>
          </p:cNvPr>
          <p:cNvSpPr/>
          <p:nvPr/>
        </p:nvSpPr>
        <p:spPr>
          <a:xfrm>
            <a:off x="6866928" y="2760702"/>
            <a:ext cx="4462333" cy="1569660"/>
          </a:xfrm>
          <a:prstGeom prst="rect">
            <a:avLst/>
          </a:prstGeom>
          <a:solidFill>
            <a:srgbClr val="FFFF00"/>
          </a:solidFill>
        </p:spPr>
        <p:txBody>
          <a:bodyPr wrap="square">
            <a:spAutoFit/>
          </a:bodyPr>
          <a:lstStyle/>
          <a:p>
            <a:r>
              <a:rPr lang="en-US" sz="2400" u="sng"/>
              <a:t>Description #1:</a:t>
            </a:r>
          </a:p>
          <a:p>
            <a:r>
              <a:rPr lang="en-US" sz="2400"/>
              <a:t>The data format is comprised of a sequence of a label and message, separated by a colon.</a:t>
            </a:r>
          </a:p>
        </p:txBody>
      </p:sp>
      <p:sp>
        <p:nvSpPr>
          <p:cNvPr id="13" name="Footer Placeholder 3">
            <a:extLst>
              <a:ext uri="{FF2B5EF4-FFF2-40B4-BE49-F238E27FC236}">
                <a16:creationId xmlns:a16="http://schemas.microsoft.com/office/drawing/2014/main" id="{081EF099-5C69-4A50-9E53-92D428DCF78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728C86FE-4C3D-4E62-B2C1-81190F3784CA}"/>
              </a:ext>
            </a:extLst>
          </p:cNvPr>
          <p:cNvSpPr txBox="1"/>
          <p:nvPr/>
        </p:nvSpPr>
        <p:spPr>
          <a:xfrm>
            <a:off x="2846701" y="1640065"/>
            <a:ext cx="4956742" cy="461665"/>
          </a:xfrm>
          <a:prstGeom prst="rect">
            <a:avLst/>
          </a:prstGeom>
          <a:noFill/>
          <a:ln>
            <a:solidFill>
              <a:schemeClr val="bg1">
                <a:lumMod val="65000"/>
              </a:schemeClr>
            </a:solidFill>
          </a:ln>
        </p:spPr>
        <p:txBody>
          <a:bodyPr wrap="none" rtlCol="0">
            <a:spAutoFit/>
          </a:bodyPr>
          <a:lstStyle/>
          <a:p>
            <a:r>
              <a:rPr lang="en-US" sz="2400"/>
              <a:t>Dear Sir: Thank you for your response.</a:t>
            </a:r>
          </a:p>
        </p:txBody>
      </p:sp>
      <p:sp>
        <p:nvSpPr>
          <p:cNvPr id="15" name="TextBox 14">
            <a:extLst>
              <a:ext uri="{FF2B5EF4-FFF2-40B4-BE49-F238E27FC236}">
                <a16:creationId xmlns:a16="http://schemas.microsoft.com/office/drawing/2014/main" id="{366B0478-4332-4BB6-BB04-AFB5743A2FDC}"/>
              </a:ext>
            </a:extLst>
          </p:cNvPr>
          <p:cNvSpPr txBox="1"/>
          <p:nvPr/>
        </p:nvSpPr>
        <p:spPr>
          <a:xfrm>
            <a:off x="1078268" y="1677101"/>
            <a:ext cx="1768433" cy="461665"/>
          </a:xfrm>
          <a:prstGeom prst="rect">
            <a:avLst/>
          </a:prstGeom>
          <a:noFill/>
        </p:spPr>
        <p:txBody>
          <a:bodyPr wrap="none" rtlCol="0">
            <a:spAutoFit/>
          </a:bodyPr>
          <a:lstStyle/>
          <a:p>
            <a:r>
              <a:rPr lang="en-US" sz="2400"/>
              <a:t>Input file #1:</a:t>
            </a:r>
          </a:p>
        </p:txBody>
      </p:sp>
      <p:sp>
        <p:nvSpPr>
          <p:cNvPr id="16" name="TextBox 15">
            <a:extLst>
              <a:ext uri="{FF2B5EF4-FFF2-40B4-BE49-F238E27FC236}">
                <a16:creationId xmlns:a16="http://schemas.microsoft.com/office/drawing/2014/main" id="{482B9682-FD88-43C1-AEE9-60E3F1D5D4E4}"/>
              </a:ext>
            </a:extLst>
          </p:cNvPr>
          <p:cNvSpPr txBox="1"/>
          <p:nvPr/>
        </p:nvSpPr>
        <p:spPr>
          <a:xfrm>
            <a:off x="2846701" y="2854971"/>
            <a:ext cx="3560911"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Hello, world: How are you?</a:t>
            </a:r>
            <a:endParaRPr lang="en-US" sz="2400"/>
          </a:p>
        </p:txBody>
      </p:sp>
      <p:sp>
        <p:nvSpPr>
          <p:cNvPr id="17" name="TextBox 16">
            <a:extLst>
              <a:ext uri="{FF2B5EF4-FFF2-40B4-BE49-F238E27FC236}">
                <a16:creationId xmlns:a16="http://schemas.microsoft.com/office/drawing/2014/main" id="{0508E8D0-FD90-410C-8CBB-12A3E171C2BA}"/>
              </a:ext>
            </a:extLst>
          </p:cNvPr>
          <p:cNvSpPr txBox="1"/>
          <p:nvPr/>
        </p:nvSpPr>
        <p:spPr>
          <a:xfrm>
            <a:off x="1078268" y="2854972"/>
            <a:ext cx="1768433" cy="461665"/>
          </a:xfrm>
          <a:prstGeom prst="rect">
            <a:avLst/>
          </a:prstGeom>
          <a:noFill/>
        </p:spPr>
        <p:txBody>
          <a:bodyPr wrap="none" rtlCol="0">
            <a:spAutoFit/>
          </a:bodyPr>
          <a:lstStyle/>
          <a:p>
            <a:r>
              <a:rPr lang="en-US" sz="2400"/>
              <a:t>Input file #2:</a:t>
            </a:r>
          </a:p>
        </p:txBody>
      </p:sp>
      <p:sp>
        <p:nvSpPr>
          <p:cNvPr id="18" name="TextBox 17">
            <a:extLst>
              <a:ext uri="{FF2B5EF4-FFF2-40B4-BE49-F238E27FC236}">
                <a16:creationId xmlns:a16="http://schemas.microsoft.com/office/drawing/2014/main" id="{63A311DA-14D7-41CE-A91D-F97EA9B68004}"/>
              </a:ext>
            </a:extLst>
          </p:cNvPr>
          <p:cNvSpPr txBox="1"/>
          <p:nvPr/>
        </p:nvSpPr>
        <p:spPr>
          <a:xfrm>
            <a:off x="2846701" y="4018527"/>
            <a:ext cx="2372765"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Sender: John Doe</a:t>
            </a:r>
            <a:endParaRPr lang="en-US" sz="2400"/>
          </a:p>
        </p:txBody>
      </p:sp>
      <p:sp>
        <p:nvSpPr>
          <p:cNvPr id="19" name="TextBox 18">
            <a:extLst>
              <a:ext uri="{FF2B5EF4-FFF2-40B4-BE49-F238E27FC236}">
                <a16:creationId xmlns:a16="http://schemas.microsoft.com/office/drawing/2014/main" id="{932EA271-8A91-49B5-A5B8-52DBD5AFDE57}"/>
              </a:ext>
            </a:extLst>
          </p:cNvPr>
          <p:cNvSpPr txBox="1"/>
          <p:nvPr/>
        </p:nvSpPr>
        <p:spPr>
          <a:xfrm>
            <a:off x="1078268" y="4032843"/>
            <a:ext cx="1768433" cy="461665"/>
          </a:xfrm>
          <a:prstGeom prst="rect">
            <a:avLst/>
          </a:prstGeom>
          <a:noFill/>
        </p:spPr>
        <p:txBody>
          <a:bodyPr wrap="none" rtlCol="0">
            <a:spAutoFit/>
          </a:bodyPr>
          <a:lstStyle/>
          <a:p>
            <a:r>
              <a:rPr lang="en-US" sz="2400"/>
              <a:t>Input file #3:</a:t>
            </a:r>
          </a:p>
        </p:txBody>
      </p:sp>
      <p:sp>
        <p:nvSpPr>
          <p:cNvPr id="20" name="TextBox 19">
            <a:extLst>
              <a:ext uri="{FF2B5EF4-FFF2-40B4-BE49-F238E27FC236}">
                <a16:creationId xmlns:a16="http://schemas.microsoft.com/office/drawing/2014/main" id="{8AFF6E02-BD86-472E-81B7-A7EF79630ABA}"/>
              </a:ext>
            </a:extLst>
          </p:cNvPr>
          <p:cNvSpPr txBox="1"/>
          <p:nvPr/>
        </p:nvSpPr>
        <p:spPr>
          <a:xfrm>
            <a:off x="2846701" y="5210713"/>
            <a:ext cx="3388107"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Date: November 23, 2018</a:t>
            </a:r>
            <a:endParaRPr lang="en-US" sz="2400"/>
          </a:p>
        </p:txBody>
      </p:sp>
      <p:sp>
        <p:nvSpPr>
          <p:cNvPr id="21" name="TextBox 20">
            <a:extLst>
              <a:ext uri="{FF2B5EF4-FFF2-40B4-BE49-F238E27FC236}">
                <a16:creationId xmlns:a16="http://schemas.microsoft.com/office/drawing/2014/main" id="{47869EF9-D496-4CAC-93E5-2EC7F110157D}"/>
              </a:ext>
            </a:extLst>
          </p:cNvPr>
          <p:cNvSpPr txBox="1"/>
          <p:nvPr/>
        </p:nvSpPr>
        <p:spPr>
          <a:xfrm>
            <a:off x="1078268" y="5210714"/>
            <a:ext cx="1768433" cy="461665"/>
          </a:xfrm>
          <a:prstGeom prst="rect">
            <a:avLst/>
          </a:prstGeom>
          <a:noFill/>
        </p:spPr>
        <p:txBody>
          <a:bodyPr wrap="none" rtlCol="0">
            <a:spAutoFit/>
          </a:bodyPr>
          <a:lstStyle/>
          <a:p>
            <a:r>
              <a:rPr lang="en-US" sz="2400"/>
              <a:t>Input file #4:</a:t>
            </a:r>
          </a:p>
        </p:txBody>
      </p:sp>
    </p:spTree>
    <p:extLst>
      <p:ext uri="{BB962C8B-B14F-4D97-AF65-F5344CB8AC3E}">
        <p14:creationId xmlns:p14="http://schemas.microsoft.com/office/powerpoint/2010/main" val="428036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5B84-48C7-4892-99C1-EB0671867A57}"/>
              </a:ext>
            </a:extLst>
          </p:cNvPr>
          <p:cNvSpPr>
            <a:spLocks noGrp="1"/>
          </p:cNvSpPr>
          <p:nvPr>
            <p:ph type="title"/>
          </p:nvPr>
        </p:nvSpPr>
        <p:spPr/>
        <p:txBody>
          <a:bodyPr/>
          <a:lstStyle/>
          <a:p>
            <a:r>
              <a:rPr lang="en-US"/>
              <a:t>DFDL is relevant to you … here’s why</a:t>
            </a:r>
          </a:p>
        </p:txBody>
      </p:sp>
      <p:sp>
        <p:nvSpPr>
          <p:cNvPr id="3" name="Content Placeholder 2">
            <a:extLst>
              <a:ext uri="{FF2B5EF4-FFF2-40B4-BE49-F238E27FC236}">
                <a16:creationId xmlns:a16="http://schemas.microsoft.com/office/drawing/2014/main" id="{4F6F9593-8F31-4680-9EB7-D841FA68925E}"/>
              </a:ext>
            </a:extLst>
          </p:cNvPr>
          <p:cNvSpPr>
            <a:spLocks noGrp="1"/>
          </p:cNvSpPr>
          <p:nvPr>
            <p:ph idx="1"/>
          </p:nvPr>
        </p:nvSpPr>
        <p:spPr/>
        <p:txBody>
          <a:bodyPr/>
          <a:lstStyle/>
          <a:p>
            <a:pPr>
              <a:lnSpc>
                <a:spcPts val="3000"/>
              </a:lnSpc>
              <a:spcAft>
                <a:spcPts val="1200"/>
              </a:spcAft>
            </a:pPr>
            <a:r>
              <a:rPr lang="en-US" dirty="0"/>
              <a:t>Everywhere one turns one sees </a:t>
            </a:r>
            <a:r>
              <a:rPr lang="en-US"/>
              <a:t>data created </a:t>
            </a:r>
            <a:r>
              <a:rPr lang="en-US" dirty="0"/>
              <a:t>and </a:t>
            </a:r>
            <a:r>
              <a:rPr lang="en-US"/>
              <a:t>consumed.</a:t>
            </a:r>
          </a:p>
          <a:p>
            <a:pPr>
              <a:lnSpc>
                <a:spcPts val="3000"/>
              </a:lnSpc>
              <a:spcAft>
                <a:spcPts val="1200"/>
              </a:spcAft>
            </a:pPr>
            <a:r>
              <a:rPr lang="en-US" dirty="0"/>
              <a:t>Not only do humans create and consume data, but software and hardware do as </a:t>
            </a:r>
            <a:r>
              <a:rPr lang="en-US"/>
              <a:t>well.</a:t>
            </a:r>
          </a:p>
          <a:p>
            <a:pPr>
              <a:lnSpc>
                <a:spcPts val="3000"/>
              </a:lnSpc>
              <a:spcAft>
                <a:spcPts val="1200"/>
              </a:spcAft>
            </a:pPr>
            <a:r>
              <a:rPr lang="en-US"/>
              <a:t>Data </a:t>
            </a:r>
            <a:r>
              <a:rPr lang="en-US" dirty="0"/>
              <a:t>is represented (structured, formatted) in various </a:t>
            </a:r>
            <a:r>
              <a:rPr lang="en-US"/>
              <a:t>ways.</a:t>
            </a:r>
          </a:p>
          <a:p>
            <a:pPr>
              <a:lnSpc>
                <a:spcPts val="3000"/>
              </a:lnSpc>
              <a:spcAft>
                <a:spcPts val="1200"/>
              </a:spcAft>
            </a:pPr>
            <a:r>
              <a:rPr lang="en-US" dirty="0"/>
              <a:t>A data consumer may find one representation more usable (efficient, practical, suitable) than another. For example, the data to be consumed is in a textual Comma Separated Value (CSV) representation but the consumer is a Java application which finds Java objects to be a more useable representation. </a:t>
            </a:r>
            <a:r>
              <a:rPr lang="en-US"/>
              <a:t>Another example: </a:t>
            </a:r>
            <a:r>
              <a:rPr lang="en-US" dirty="0"/>
              <a:t>the data to be consumed is in a binary representation but the consumer is </a:t>
            </a:r>
            <a:r>
              <a:rPr lang="en-US"/>
              <a:t>a human being </a:t>
            </a:r>
            <a:r>
              <a:rPr lang="en-US" dirty="0"/>
              <a:t>who finds XML documents to be a more usable </a:t>
            </a:r>
            <a:r>
              <a:rPr lang="en-US"/>
              <a:t>representation.</a:t>
            </a:r>
          </a:p>
        </p:txBody>
      </p:sp>
      <p:sp>
        <p:nvSpPr>
          <p:cNvPr id="4" name="Footer Placeholder 3">
            <a:extLst>
              <a:ext uri="{FF2B5EF4-FFF2-40B4-BE49-F238E27FC236}">
                <a16:creationId xmlns:a16="http://schemas.microsoft.com/office/drawing/2014/main" id="{4A7E5830-A2AE-4A9E-898A-DB4BE2E2CEE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B07B8971-07EA-4D38-9F90-C0B5A77031A2}"/>
              </a:ext>
            </a:extLst>
          </p:cNvPr>
          <p:cNvSpPr txBox="1"/>
          <p:nvPr/>
        </p:nvSpPr>
        <p:spPr>
          <a:xfrm>
            <a:off x="7950630" y="6122908"/>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Tree>
    <p:extLst>
      <p:ext uri="{BB962C8B-B14F-4D97-AF65-F5344CB8AC3E}">
        <p14:creationId xmlns:p14="http://schemas.microsoft.com/office/powerpoint/2010/main" val="2019262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41FB3-090B-4A16-8599-19C9F094DB23}"/>
              </a:ext>
            </a:extLst>
          </p:cNvPr>
          <p:cNvSpPr>
            <a:spLocks noGrp="1"/>
          </p:cNvSpPr>
          <p:nvPr>
            <p:ph type="title"/>
          </p:nvPr>
        </p:nvSpPr>
        <p:spPr/>
        <p:txBody>
          <a:bodyPr/>
          <a:lstStyle/>
          <a:p>
            <a:r>
              <a:rPr lang="en-US"/>
              <a:t>Description #2</a:t>
            </a:r>
          </a:p>
        </p:txBody>
      </p:sp>
      <p:sp>
        <p:nvSpPr>
          <p:cNvPr id="4" name="Rectangle 3">
            <a:extLst>
              <a:ext uri="{FF2B5EF4-FFF2-40B4-BE49-F238E27FC236}">
                <a16:creationId xmlns:a16="http://schemas.microsoft.com/office/drawing/2014/main" id="{2BFAECEC-8AE3-430A-AC81-8454CE968100}"/>
              </a:ext>
            </a:extLst>
          </p:cNvPr>
          <p:cNvSpPr/>
          <p:nvPr/>
        </p:nvSpPr>
        <p:spPr>
          <a:xfrm>
            <a:off x="6887337" y="2776494"/>
            <a:ext cx="5120815" cy="1569660"/>
          </a:xfrm>
          <a:prstGeom prst="rect">
            <a:avLst/>
          </a:prstGeom>
          <a:solidFill>
            <a:srgbClr val="FFFF00"/>
          </a:solidFill>
        </p:spPr>
        <p:txBody>
          <a:bodyPr wrap="square">
            <a:spAutoFit/>
          </a:bodyPr>
          <a:lstStyle/>
          <a:p>
            <a:r>
              <a:rPr lang="en-US" sz="2400" u="sng"/>
              <a:t>Description #2:</a:t>
            </a:r>
          </a:p>
          <a:p>
            <a:r>
              <a:rPr lang="en-US" sz="2400"/>
              <a:t>The data format is comprised of a label that ends when a colon is encountered, followed by a message.</a:t>
            </a:r>
          </a:p>
        </p:txBody>
      </p:sp>
      <p:sp>
        <p:nvSpPr>
          <p:cNvPr id="13" name="Footer Placeholder 3">
            <a:extLst>
              <a:ext uri="{FF2B5EF4-FFF2-40B4-BE49-F238E27FC236}">
                <a16:creationId xmlns:a16="http://schemas.microsoft.com/office/drawing/2014/main" id="{91C5041F-96E7-4CD1-91C7-2B335264BA8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5269128B-1363-4264-8401-C372EA93169D}"/>
              </a:ext>
            </a:extLst>
          </p:cNvPr>
          <p:cNvSpPr txBox="1"/>
          <p:nvPr/>
        </p:nvSpPr>
        <p:spPr>
          <a:xfrm>
            <a:off x="2846701" y="1640065"/>
            <a:ext cx="4956742" cy="461665"/>
          </a:xfrm>
          <a:prstGeom prst="rect">
            <a:avLst/>
          </a:prstGeom>
          <a:noFill/>
          <a:ln>
            <a:solidFill>
              <a:schemeClr val="bg1">
                <a:lumMod val="65000"/>
              </a:schemeClr>
            </a:solidFill>
          </a:ln>
        </p:spPr>
        <p:txBody>
          <a:bodyPr wrap="none" rtlCol="0">
            <a:spAutoFit/>
          </a:bodyPr>
          <a:lstStyle/>
          <a:p>
            <a:r>
              <a:rPr lang="en-US" sz="2400"/>
              <a:t>Dear Sir: Thank you for your response.</a:t>
            </a:r>
          </a:p>
        </p:txBody>
      </p:sp>
      <p:sp>
        <p:nvSpPr>
          <p:cNvPr id="15" name="TextBox 14">
            <a:extLst>
              <a:ext uri="{FF2B5EF4-FFF2-40B4-BE49-F238E27FC236}">
                <a16:creationId xmlns:a16="http://schemas.microsoft.com/office/drawing/2014/main" id="{E242188F-D467-4ED4-8C15-200F2EFA0640}"/>
              </a:ext>
            </a:extLst>
          </p:cNvPr>
          <p:cNvSpPr txBox="1"/>
          <p:nvPr/>
        </p:nvSpPr>
        <p:spPr>
          <a:xfrm>
            <a:off x="1078268" y="1677101"/>
            <a:ext cx="1768433" cy="461665"/>
          </a:xfrm>
          <a:prstGeom prst="rect">
            <a:avLst/>
          </a:prstGeom>
          <a:noFill/>
        </p:spPr>
        <p:txBody>
          <a:bodyPr wrap="none" rtlCol="0">
            <a:spAutoFit/>
          </a:bodyPr>
          <a:lstStyle/>
          <a:p>
            <a:r>
              <a:rPr lang="en-US" sz="2400"/>
              <a:t>Input file #1:</a:t>
            </a:r>
          </a:p>
        </p:txBody>
      </p:sp>
      <p:sp>
        <p:nvSpPr>
          <p:cNvPr id="16" name="TextBox 15">
            <a:extLst>
              <a:ext uri="{FF2B5EF4-FFF2-40B4-BE49-F238E27FC236}">
                <a16:creationId xmlns:a16="http://schemas.microsoft.com/office/drawing/2014/main" id="{2EAD77ED-D5CC-4FE2-857E-A92D0EEE1A06}"/>
              </a:ext>
            </a:extLst>
          </p:cNvPr>
          <p:cNvSpPr txBox="1"/>
          <p:nvPr/>
        </p:nvSpPr>
        <p:spPr>
          <a:xfrm>
            <a:off x="2846701" y="2854971"/>
            <a:ext cx="3560911"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Hello, world: How are you?</a:t>
            </a:r>
            <a:endParaRPr lang="en-US" sz="2400"/>
          </a:p>
        </p:txBody>
      </p:sp>
      <p:sp>
        <p:nvSpPr>
          <p:cNvPr id="17" name="TextBox 16">
            <a:extLst>
              <a:ext uri="{FF2B5EF4-FFF2-40B4-BE49-F238E27FC236}">
                <a16:creationId xmlns:a16="http://schemas.microsoft.com/office/drawing/2014/main" id="{C25601D7-E196-4564-93AB-47EE17EDBA48}"/>
              </a:ext>
            </a:extLst>
          </p:cNvPr>
          <p:cNvSpPr txBox="1"/>
          <p:nvPr/>
        </p:nvSpPr>
        <p:spPr>
          <a:xfrm>
            <a:off x="1078268" y="2854972"/>
            <a:ext cx="1768433" cy="461665"/>
          </a:xfrm>
          <a:prstGeom prst="rect">
            <a:avLst/>
          </a:prstGeom>
          <a:noFill/>
        </p:spPr>
        <p:txBody>
          <a:bodyPr wrap="none" rtlCol="0">
            <a:spAutoFit/>
          </a:bodyPr>
          <a:lstStyle/>
          <a:p>
            <a:r>
              <a:rPr lang="en-US" sz="2400"/>
              <a:t>Input file #2:</a:t>
            </a:r>
          </a:p>
        </p:txBody>
      </p:sp>
      <p:sp>
        <p:nvSpPr>
          <p:cNvPr id="18" name="TextBox 17">
            <a:extLst>
              <a:ext uri="{FF2B5EF4-FFF2-40B4-BE49-F238E27FC236}">
                <a16:creationId xmlns:a16="http://schemas.microsoft.com/office/drawing/2014/main" id="{2DF918CA-8161-4516-ACDF-552DD4D7E899}"/>
              </a:ext>
            </a:extLst>
          </p:cNvPr>
          <p:cNvSpPr txBox="1"/>
          <p:nvPr/>
        </p:nvSpPr>
        <p:spPr>
          <a:xfrm>
            <a:off x="2846701" y="4018527"/>
            <a:ext cx="2372765"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Sender: John Doe</a:t>
            </a:r>
            <a:endParaRPr lang="en-US" sz="2400"/>
          </a:p>
        </p:txBody>
      </p:sp>
      <p:sp>
        <p:nvSpPr>
          <p:cNvPr id="19" name="TextBox 18">
            <a:extLst>
              <a:ext uri="{FF2B5EF4-FFF2-40B4-BE49-F238E27FC236}">
                <a16:creationId xmlns:a16="http://schemas.microsoft.com/office/drawing/2014/main" id="{ED89414E-621E-498E-9EC0-CE620418AAA7}"/>
              </a:ext>
            </a:extLst>
          </p:cNvPr>
          <p:cNvSpPr txBox="1"/>
          <p:nvPr/>
        </p:nvSpPr>
        <p:spPr>
          <a:xfrm>
            <a:off x="1078268" y="4032843"/>
            <a:ext cx="1768433" cy="461665"/>
          </a:xfrm>
          <a:prstGeom prst="rect">
            <a:avLst/>
          </a:prstGeom>
          <a:noFill/>
        </p:spPr>
        <p:txBody>
          <a:bodyPr wrap="none" rtlCol="0">
            <a:spAutoFit/>
          </a:bodyPr>
          <a:lstStyle/>
          <a:p>
            <a:r>
              <a:rPr lang="en-US" sz="2400"/>
              <a:t>Input file #3:</a:t>
            </a:r>
          </a:p>
        </p:txBody>
      </p:sp>
      <p:sp>
        <p:nvSpPr>
          <p:cNvPr id="20" name="TextBox 19">
            <a:extLst>
              <a:ext uri="{FF2B5EF4-FFF2-40B4-BE49-F238E27FC236}">
                <a16:creationId xmlns:a16="http://schemas.microsoft.com/office/drawing/2014/main" id="{FD0671EE-3607-4D02-B267-E36751971DDF}"/>
              </a:ext>
            </a:extLst>
          </p:cNvPr>
          <p:cNvSpPr txBox="1"/>
          <p:nvPr/>
        </p:nvSpPr>
        <p:spPr>
          <a:xfrm>
            <a:off x="2846701" y="5210713"/>
            <a:ext cx="3388107"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Date: November 23, 2018</a:t>
            </a:r>
            <a:endParaRPr lang="en-US" sz="2400"/>
          </a:p>
        </p:txBody>
      </p:sp>
      <p:sp>
        <p:nvSpPr>
          <p:cNvPr id="21" name="TextBox 20">
            <a:extLst>
              <a:ext uri="{FF2B5EF4-FFF2-40B4-BE49-F238E27FC236}">
                <a16:creationId xmlns:a16="http://schemas.microsoft.com/office/drawing/2014/main" id="{1B18599A-67EE-41CF-B87B-8E2F99576611}"/>
              </a:ext>
            </a:extLst>
          </p:cNvPr>
          <p:cNvSpPr txBox="1"/>
          <p:nvPr/>
        </p:nvSpPr>
        <p:spPr>
          <a:xfrm>
            <a:off x="1078268" y="5210714"/>
            <a:ext cx="1768433" cy="461665"/>
          </a:xfrm>
          <a:prstGeom prst="rect">
            <a:avLst/>
          </a:prstGeom>
          <a:noFill/>
        </p:spPr>
        <p:txBody>
          <a:bodyPr wrap="none" rtlCol="0">
            <a:spAutoFit/>
          </a:bodyPr>
          <a:lstStyle/>
          <a:p>
            <a:r>
              <a:rPr lang="en-US" sz="2400"/>
              <a:t>Input file #4:</a:t>
            </a:r>
          </a:p>
        </p:txBody>
      </p:sp>
    </p:spTree>
    <p:extLst>
      <p:ext uri="{BB962C8B-B14F-4D97-AF65-F5344CB8AC3E}">
        <p14:creationId xmlns:p14="http://schemas.microsoft.com/office/powerpoint/2010/main" val="3338085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41FB3-090B-4A16-8599-19C9F094DB23}"/>
              </a:ext>
            </a:extLst>
          </p:cNvPr>
          <p:cNvSpPr>
            <a:spLocks noGrp="1"/>
          </p:cNvSpPr>
          <p:nvPr>
            <p:ph type="title"/>
          </p:nvPr>
        </p:nvSpPr>
        <p:spPr/>
        <p:txBody>
          <a:bodyPr/>
          <a:lstStyle/>
          <a:p>
            <a:r>
              <a:rPr lang="en-US"/>
              <a:t>Description #3</a:t>
            </a:r>
          </a:p>
        </p:txBody>
      </p:sp>
      <p:sp>
        <p:nvSpPr>
          <p:cNvPr id="4" name="Rectangle 3">
            <a:extLst>
              <a:ext uri="{FF2B5EF4-FFF2-40B4-BE49-F238E27FC236}">
                <a16:creationId xmlns:a16="http://schemas.microsoft.com/office/drawing/2014/main" id="{2BFAECEC-8AE3-430A-AC81-8454CE968100}"/>
              </a:ext>
            </a:extLst>
          </p:cNvPr>
          <p:cNvSpPr/>
          <p:nvPr/>
        </p:nvSpPr>
        <p:spPr>
          <a:xfrm>
            <a:off x="6862381" y="2777840"/>
            <a:ext cx="5120815" cy="1200329"/>
          </a:xfrm>
          <a:prstGeom prst="rect">
            <a:avLst/>
          </a:prstGeom>
          <a:solidFill>
            <a:srgbClr val="FFFF00"/>
          </a:solidFill>
        </p:spPr>
        <p:txBody>
          <a:bodyPr wrap="square">
            <a:spAutoFit/>
          </a:bodyPr>
          <a:lstStyle/>
          <a:p>
            <a:r>
              <a:rPr lang="en-US" sz="2400" u="sng"/>
              <a:t>Description #3:</a:t>
            </a:r>
          </a:p>
          <a:p>
            <a:r>
              <a:rPr lang="en-US" sz="2400"/>
              <a:t>The data format is comprised of a label, a colon, and then a message.</a:t>
            </a:r>
          </a:p>
        </p:txBody>
      </p:sp>
      <p:sp>
        <p:nvSpPr>
          <p:cNvPr id="13" name="Footer Placeholder 3">
            <a:extLst>
              <a:ext uri="{FF2B5EF4-FFF2-40B4-BE49-F238E27FC236}">
                <a16:creationId xmlns:a16="http://schemas.microsoft.com/office/drawing/2014/main" id="{2C638D49-41C8-448A-9CDD-A77E312CCE6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07644504-60A5-41DD-AF77-60CF811F2EE0}"/>
              </a:ext>
            </a:extLst>
          </p:cNvPr>
          <p:cNvSpPr txBox="1"/>
          <p:nvPr/>
        </p:nvSpPr>
        <p:spPr>
          <a:xfrm>
            <a:off x="2846701" y="1640065"/>
            <a:ext cx="4956742" cy="461665"/>
          </a:xfrm>
          <a:prstGeom prst="rect">
            <a:avLst/>
          </a:prstGeom>
          <a:noFill/>
          <a:ln>
            <a:solidFill>
              <a:schemeClr val="bg1">
                <a:lumMod val="65000"/>
              </a:schemeClr>
            </a:solidFill>
          </a:ln>
        </p:spPr>
        <p:txBody>
          <a:bodyPr wrap="none" rtlCol="0">
            <a:spAutoFit/>
          </a:bodyPr>
          <a:lstStyle/>
          <a:p>
            <a:r>
              <a:rPr lang="en-US" sz="2400"/>
              <a:t>Dear Sir: Thank you for your response.</a:t>
            </a:r>
          </a:p>
        </p:txBody>
      </p:sp>
      <p:sp>
        <p:nvSpPr>
          <p:cNvPr id="15" name="TextBox 14">
            <a:extLst>
              <a:ext uri="{FF2B5EF4-FFF2-40B4-BE49-F238E27FC236}">
                <a16:creationId xmlns:a16="http://schemas.microsoft.com/office/drawing/2014/main" id="{19965F14-6165-49F5-8873-F05AA4F0753B}"/>
              </a:ext>
            </a:extLst>
          </p:cNvPr>
          <p:cNvSpPr txBox="1"/>
          <p:nvPr/>
        </p:nvSpPr>
        <p:spPr>
          <a:xfrm>
            <a:off x="1078268" y="1677101"/>
            <a:ext cx="1768433" cy="461665"/>
          </a:xfrm>
          <a:prstGeom prst="rect">
            <a:avLst/>
          </a:prstGeom>
          <a:noFill/>
        </p:spPr>
        <p:txBody>
          <a:bodyPr wrap="none" rtlCol="0">
            <a:spAutoFit/>
          </a:bodyPr>
          <a:lstStyle/>
          <a:p>
            <a:r>
              <a:rPr lang="en-US" sz="2400"/>
              <a:t>Input file #1:</a:t>
            </a:r>
          </a:p>
        </p:txBody>
      </p:sp>
      <p:sp>
        <p:nvSpPr>
          <p:cNvPr id="16" name="TextBox 15">
            <a:extLst>
              <a:ext uri="{FF2B5EF4-FFF2-40B4-BE49-F238E27FC236}">
                <a16:creationId xmlns:a16="http://schemas.microsoft.com/office/drawing/2014/main" id="{934B8987-9AFC-4DA5-8267-EEFE06439CBB}"/>
              </a:ext>
            </a:extLst>
          </p:cNvPr>
          <p:cNvSpPr txBox="1"/>
          <p:nvPr/>
        </p:nvSpPr>
        <p:spPr>
          <a:xfrm>
            <a:off x="2846701" y="2854971"/>
            <a:ext cx="3560911"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Hello, world: How are you?</a:t>
            </a:r>
            <a:endParaRPr lang="en-US" sz="2400"/>
          </a:p>
        </p:txBody>
      </p:sp>
      <p:sp>
        <p:nvSpPr>
          <p:cNvPr id="17" name="TextBox 16">
            <a:extLst>
              <a:ext uri="{FF2B5EF4-FFF2-40B4-BE49-F238E27FC236}">
                <a16:creationId xmlns:a16="http://schemas.microsoft.com/office/drawing/2014/main" id="{78986B5D-F471-4AC7-B6BE-AA7B06643A82}"/>
              </a:ext>
            </a:extLst>
          </p:cNvPr>
          <p:cNvSpPr txBox="1"/>
          <p:nvPr/>
        </p:nvSpPr>
        <p:spPr>
          <a:xfrm>
            <a:off x="1078268" y="2854972"/>
            <a:ext cx="1768433" cy="461665"/>
          </a:xfrm>
          <a:prstGeom prst="rect">
            <a:avLst/>
          </a:prstGeom>
          <a:noFill/>
        </p:spPr>
        <p:txBody>
          <a:bodyPr wrap="none" rtlCol="0">
            <a:spAutoFit/>
          </a:bodyPr>
          <a:lstStyle/>
          <a:p>
            <a:r>
              <a:rPr lang="en-US" sz="2400"/>
              <a:t>Input file #2:</a:t>
            </a:r>
          </a:p>
        </p:txBody>
      </p:sp>
      <p:sp>
        <p:nvSpPr>
          <p:cNvPr id="18" name="TextBox 17">
            <a:extLst>
              <a:ext uri="{FF2B5EF4-FFF2-40B4-BE49-F238E27FC236}">
                <a16:creationId xmlns:a16="http://schemas.microsoft.com/office/drawing/2014/main" id="{FEA76000-8302-4D3D-91C3-A4E7CA0D3F66}"/>
              </a:ext>
            </a:extLst>
          </p:cNvPr>
          <p:cNvSpPr txBox="1"/>
          <p:nvPr/>
        </p:nvSpPr>
        <p:spPr>
          <a:xfrm>
            <a:off x="2846701" y="4018527"/>
            <a:ext cx="2372765"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Sender: John Doe</a:t>
            </a:r>
            <a:endParaRPr lang="en-US" sz="2400"/>
          </a:p>
        </p:txBody>
      </p:sp>
      <p:sp>
        <p:nvSpPr>
          <p:cNvPr id="19" name="TextBox 18">
            <a:extLst>
              <a:ext uri="{FF2B5EF4-FFF2-40B4-BE49-F238E27FC236}">
                <a16:creationId xmlns:a16="http://schemas.microsoft.com/office/drawing/2014/main" id="{48322DC7-19E2-471D-8C96-B3B85CAEFECD}"/>
              </a:ext>
            </a:extLst>
          </p:cNvPr>
          <p:cNvSpPr txBox="1"/>
          <p:nvPr/>
        </p:nvSpPr>
        <p:spPr>
          <a:xfrm>
            <a:off x="1078268" y="4032843"/>
            <a:ext cx="1768433" cy="461665"/>
          </a:xfrm>
          <a:prstGeom prst="rect">
            <a:avLst/>
          </a:prstGeom>
          <a:noFill/>
        </p:spPr>
        <p:txBody>
          <a:bodyPr wrap="none" rtlCol="0">
            <a:spAutoFit/>
          </a:bodyPr>
          <a:lstStyle/>
          <a:p>
            <a:r>
              <a:rPr lang="en-US" sz="2400"/>
              <a:t>Input file #3:</a:t>
            </a:r>
          </a:p>
        </p:txBody>
      </p:sp>
      <p:sp>
        <p:nvSpPr>
          <p:cNvPr id="20" name="TextBox 19">
            <a:extLst>
              <a:ext uri="{FF2B5EF4-FFF2-40B4-BE49-F238E27FC236}">
                <a16:creationId xmlns:a16="http://schemas.microsoft.com/office/drawing/2014/main" id="{B5443EBE-AD4E-4512-B6BE-8EFE0192FE1E}"/>
              </a:ext>
            </a:extLst>
          </p:cNvPr>
          <p:cNvSpPr txBox="1"/>
          <p:nvPr/>
        </p:nvSpPr>
        <p:spPr>
          <a:xfrm>
            <a:off x="2846701" y="5210713"/>
            <a:ext cx="3388107" cy="461665"/>
          </a:xfrm>
          <a:prstGeom prst="rect">
            <a:avLst/>
          </a:prstGeom>
          <a:noFill/>
          <a:ln>
            <a:solidFill>
              <a:schemeClr val="bg1">
                <a:lumMod val="65000"/>
              </a:schemeClr>
            </a:solidFill>
          </a:ln>
        </p:spPr>
        <p:txBody>
          <a:bodyPr wrap="none" rtlCol="0">
            <a:spAutoFit/>
          </a:bodyPr>
          <a:lstStyle/>
          <a:p>
            <a:r>
              <a:rPr lang="en-US" sz="2400">
                <a:solidFill>
                  <a:srgbClr val="000000"/>
                </a:solidFill>
                <a:highlight>
                  <a:srgbClr val="FFFFFF"/>
                </a:highlight>
              </a:rPr>
              <a:t>Date: November 23, 2018</a:t>
            </a:r>
            <a:endParaRPr lang="en-US" sz="2400"/>
          </a:p>
        </p:txBody>
      </p:sp>
      <p:sp>
        <p:nvSpPr>
          <p:cNvPr id="21" name="TextBox 20">
            <a:extLst>
              <a:ext uri="{FF2B5EF4-FFF2-40B4-BE49-F238E27FC236}">
                <a16:creationId xmlns:a16="http://schemas.microsoft.com/office/drawing/2014/main" id="{2621EF1C-A50E-4808-868A-EC9B957A8FAB}"/>
              </a:ext>
            </a:extLst>
          </p:cNvPr>
          <p:cNvSpPr txBox="1"/>
          <p:nvPr/>
        </p:nvSpPr>
        <p:spPr>
          <a:xfrm>
            <a:off x="1078268" y="5210714"/>
            <a:ext cx="1768433" cy="461665"/>
          </a:xfrm>
          <a:prstGeom prst="rect">
            <a:avLst/>
          </a:prstGeom>
          <a:noFill/>
        </p:spPr>
        <p:txBody>
          <a:bodyPr wrap="none" rtlCol="0">
            <a:spAutoFit/>
          </a:bodyPr>
          <a:lstStyle/>
          <a:p>
            <a:r>
              <a:rPr lang="en-US" sz="2400"/>
              <a:t>Input file #4:</a:t>
            </a:r>
          </a:p>
        </p:txBody>
      </p:sp>
    </p:spTree>
    <p:extLst>
      <p:ext uri="{BB962C8B-B14F-4D97-AF65-F5344CB8AC3E}">
        <p14:creationId xmlns:p14="http://schemas.microsoft.com/office/powerpoint/2010/main" val="4286241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9A69-AB37-4E37-89FF-6D590DFB0242}"/>
              </a:ext>
            </a:extLst>
          </p:cNvPr>
          <p:cNvSpPr>
            <a:spLocks noGrp="1"/>
          </p:cNvSpPr>
          <p:nvPr>
            <p:ph type="title"/>
          </p:nvPr>
        </p:nvSpPr>
        <p:spPr/>
        <p:txBody>
          <a:bodyPr/>
          <a:lstStyle/>
          <a:p>
            <a:r>
              <a:rPr lang="en-US"/>
              <a:t>Different XML output depending on the description</a:t>
            </a:r>
          </a:p>
        </p:txBody>
      </p:sp>
      <p:sp>
        <p:nvSpPr>
          <p:cNvPr id="3" name="Content Placeholder 2">
            <a:extLst>
              <a:ext uri="{FF2B5EF4-FFF2-40B4-BE49-F238E27FC236}">
                <a16:creationId xmlns:a16="http://schemas.microsoft.com/office/drawing/2014/main" id="{E6449839-9C08-440B-B45C-D6BF6B691A81}"/>
              </a:ext>
            </a:extLst>
          </p:cNvPr>
          <p:cNvSpPr>
            <a:spLocks noGrp="1"/>
          </p:cNvSpPr>
          <p:nvPr>
            <p:ph idx="1"/>
          </p:nvPr>
        </p:nvSpPr>
        <p:spPr>
          <a:xfrm>
            <a:off x="616449" y="1371601"/>
            <a:ext cx="11236720" cy="1200329"/>
          </a:xfrm>
        </p:spPr>
        <p:txBody>
          <a:bodyPr/>
          <a:lstStyle/>
          <a:p>
            <a:pPr>
              <a:lnSpc>
                <a:spcPts val="3000"/>
              </a:lnSpc>
            </a:pPr>
            <a:r>
              <a:rPr lang="en-US"/>
              <a:t>I would expect the XML </a:t>
            </a:r>
            <a:r>
              <a:rPr lang="en-US" dirty="0"/>
              <a:t>that is </a:t>
            </a:r>
            <a:r>
              <a:rPr lang="en-US"/>
              <a:t>generated to differ, </a:t>
            </a:r>
            <a:r>
              <a:rPr lang="en-US" dirty="0"/>
              <a:t>depending on </a:t>
            </a:r>
            <a:r>
              <a:rPr lang="en-US"/>
              <a:t>the description. </a:t>
            </a:r>
            <a:r>
              <a:rPr lang="en-US" dirty="0"/>
              <a:t>For example</a:t>
            </a:r>
            <a:r>
              <a:rPr lang="en-US"/>
              <a:t>, I would expect the following XML for the first two descriptions:</a:t>
            </a:r>
          </a:p>
        </p:txBody>
      </p:sp>
      <p:sp>
        <p:nvSpPr>
          <p:cNvPr id="4" name="Footer Placeholder 3">
            <a:extLst>
              <a:ext uri="{FF2B5EF4-FFF2-40B4-BE49-F238E27FC236}">
                <a16:creationId xmlns:a16="http://schemas.microsoft.com/office/drawing/2014/main" id="{144B9F0C-F8CC-4C5C-AC98-35181BDE424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7FD5A89D-BC8F-4AAC-ACC7-C65E784FC2BC}"/>
              </a:ext>
            </a:extLst>
          </p:cNvPr>
          <p:cNvSpPr/>
          <p:nvPr/>
        </p:nvSpPr>
        <p:spPr>
          <a:xfrm>
            <a:off x="1670137" y="2672343"/>
            <a:ext cx="5429573" cy="1200329"/>
          </a:xfrm>
          <a:prstGeom prst="rect">
            <a:avLst/>
          </a:prstGeom>
          <a:ln>
            <a:solidFill>
              <a:schemeClr val="bg1">
                <a:lumMod val="65000"/>
              </a:schemeClr>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&lt;input&gt;</a:t>
            </a:r>
          </a:p>
          <a:p>
            <a:r>
              <a:rPr lang="en-US">
                <a:latin typeface="Calibri" panose="020F0502020204030204" pitchFamily="34" charset="0"/>
                <a:ea typeface="Calibri" panose="020F0502020204030204" pitchFamily="34" charset="0"/>
                <a:cs typeface="Times New Roman" panose="02020603050405020304" pitchFamily="18" charset="0"/>
              </a:rPr>
              <a:t>      &lt;label&gt;Dear Sir&lt;/label&gt;</a:t>
            </a:r>
          </a:p>
          <a:p>
            <a:r>
              <a:rPr lang="en-US">
                <a:latin typeface="Calibri" panose="020F0502020204030204" pitchFamily="34" charset="0"/>
                <a:ea typeface="Calibri" panose="020F0502020204030204" pitchFamily="34" charset="0"/>
                <a:cs typeface="Times New Roman" panose="02020603050405020304" pitchFamily="18" charset="0"/>
              </a:rPr>
              <a:t>      &lt;message&gt;Thank you for your response.&lt;/message&gt; </a:t>
            </a:r>
          </a:p>
          <a:p>
            <a:r>
              <a:rPr lang="en-US">
                <a:latin typeface="Calibri" panose="020F0502020204030204" pitchFamily="34" charset="0"/>
                <a:ea typeface="Calibri" panose="020F0502020204030204" pitchFamily="34" charset="0"/>
                <a:cs typeface="Times New Roman" panose="02020603050405020304" pitchFamily="18" charset="0"/>
              </a:rPr>
              <a:t>&lt;/input&gt;</a:t>
            </a:r>
            <a:endParaRPr lang="en-US"/>
          </a:p>
        </p:txBody>
      </p:sp>
      <p:sp>
        <p:nvSpPr>
          <p:cNvPr id="6" name="Content Placeholder 2">
            <a:extLst>
              <a:ext uri="{FF2B5EF4-FFF2-40B4-BE49-F238E27FC236}">
                <a16:creationId xmlns:a16="http://schemas.microsoft.com/office/drawing/2014/main" id="{25DC7B9F-E1FC-476E-B476-754E60D0CB27}"/>
              </a:ext>
            </a:extLst>
          </p:cNvPr>
          <p:cNvSpPr txBox="1">
            <a:spLocks/>
          </p:cNvSpPr>
          <p:nvPr/>
        </p:nvSpPr>
        <p:spPr>
          <a:xfrm>
            <a:off x="616449" y="3969308"/>
            <a:ext cx="11236720" cy="494205"/>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I would expect this XML for the last description:</a:t>
            </a:r>
          </a:p>
        </p:txBody>
      </p:sp>
      <p:sp>
        <p:nvSpPr>
          <p:cNvPr id="7" name="Rectangle 6">
            <a:extLst>
              <a:ext uri="{FF2B5EF4-FFF2-40B4-BE49-F238E27FC236}">
                <a16:creationId xmlns:a16="http://schemas.microsoft.com/office/drawing/2014/main" id="{05642809-A81A-487A-A334-381845D4ACF2}"/>
              </a:ext>
            </a:extLst>
          </p:cNvPr>
          <p:cNvSpPr/>
          <p:nvPr/>
        </p:nvSpPr>
        <p:spPr>
          <a:xfrm>
            <a:off x="1670137" y="4575649"/>
            <a:ext cx="5429573" cy="1477328"/>
          </a:xfrm>
          <a:prstGeom prst="rect">
            <a:avLst/>
          </a:prstGeom>
          <a:ln>
            <a:solidFill>
              <a:schemeClr val="bg1">
                <a:lumMod val="65000"/>
              </a:schemeClr>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&lt;input&gt;</a:t>
            </a:r>
          </a:p>
          <a:p>
            <a:r>
              <a:rPr lang="en-US">
                <a:latin typeface="Calibri" panose="020F0502020204030204" pitchFamily="34" charset="0"/>
                <a:ea typeface="Calibri" panose="020F0502020204030204" pitchFamily="34" charset="0"/>
                <a:cs typeface="Times New Roman" panose="02020603050405020304" pitchFamily="18" charset="0"/>
              </a:rPr>
              <a:t>      &lt;label&gt;Dear Sir&lt;/label&gt;</a:t>
            </a:r>
          </a:p>
          <a:p>
            <a:r>
              <a:rPr lang="en-US">
                <a:latin typeface="Calibri" panose="020F0502020204030204" pitchFamily="34" charset="0"/>
                <a:ea typeface="Calibri" panose="020F0502020204030204" pitchFamily="34" charset="0"/>
                <a:cs typeface="Times New Roman" panose="02020603050405020304" pitchFamily="18" charset="0"/>
              </a:rPr>
              <a:t>      </a:t>
            </a:r>
            <a:r>
              <a:rPr lang="en-US"/>
              <a:t>&lt;colon&gt;:&lt;/colon&gt;</a:t>
            </a: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      &lt;message&gt;Thank you for your response.&lt;/message&gt; </a:t>
            </a:r>
          </a:p>
          <a:p>
            <a:r>
              <a:rPr lang="en-US">
                <a:latin typeface="Calibri" panose="020F0502020204030204" pitchFamily="34" charset="0"/>
                <a:ea typeface="Calibri" panose="020F0502020204030204" pitchFamily="34" charset="0"/>
                <a:cs typeface="Times New Roman" panose="02020603050405020304" pitchFamily="18" charset="0"/>
              </a:rPr>
              <a:t>&lt;/input&gt;</a:t>
            </a:r>
            <a:endParaRPr lang="en-US"/>
          </a:p>
        </p:txBody>
      </p:sp>
    </p:spTree>
    <p:extLst>
      <p:ext uri="{BB962C8B-B14F-4D97-AF65-F5344CB8AC3E}">
        <p14:creationId xmlns:p14="http://schemas.microsoft.com/office/powerpoint/2010/main" val="1072906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A46-9045-4E31-882F-C5E9A01368CD}"/>
              </a:ext>
            </a:extLst>
          </p:cNvPr>
          <p:cNvSpPr>
            <a:spLocks noGrp="1"/>
          </p:cNvSpPr>
          <p:nvPr>
            <p:ph type="title"/>
          </p:nvPr>
        </p:nvSpPr>
        <p:spPr/>
        <p:txBody>
          <a:bodyPr/>
          <a:lstStyle/>
          <a:p>
            <a:r>
              <a:rPr lang="en-US"/>
              <a:t>Description #1: Sequence of label and message, separated by a colon</a:t>
            </a:r>
          </a:p>
        </p:txBody>
      </p:sp>
      <p:sp>
        <p:nvSpPr>
          <p:cNvPr id="4" name="Footer Placeholder 3">
            <a:extLst>
              <a:ext uri="{FF2B5EF4-FFF2-40B4-BE49-F238E27FC236}">
                <a16:creationId xmlns:a16="http://schemas.microsoft.com/office/drawing/2014/main" id="{092D9D25-1B00-40DF-B3D2-F0A7750F3E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02DFE737-9C66-404A-B2CC-4CC1290C5C03}"/>
              </a:ext>
            </a:extLst>
          </p:cNvPr>
          <p:cNvSpPr/>
          <p:nvPr/>
        </p:nvSpPr>
        <p:spPr>
          <a:xfrm>
            <a:off x="2102602" y="2058848"/>
            <a:ext cx="6731431"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4547103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2D9D25-1B00-40DF-B3D2-F0A7750F3E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02DFE737-9C66-404A-B2CC-4CC1290C5C03}"/>
              </a:ext>
            </a:extLst>
          </p:cNvPr>
          <p:cNvSpPr/>
          <p:nvPr/>
        </p:nvSpPr>
        <p:spPr>
          <a:xfrm>
            <a:off x="2102602" y="2058848"/>
            <a:ext cx="6731431"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a:t>
            </a:r>
            <a:r>
              <a:rPr lang="en-US">
                <a:solidFill>
                  <a:srgbClr val="F5844C"/>
                </a:solidFill>
                <a:highlight>
                  <a:srgbClr val="FFFF00"/>
                </a:highlight>
              </a:rPr>
              <a:t>dfdl:separator</a:t>
            </a:r>
            <a:r>
              <a:rPr lang="en-US">
                <a:solidFill>
                  <a:srgbClr val="FF8040"/>
                </a:solidFill>
                <a:highlight>
                  <a:srgbClr val="FFFF00"/>
                </a:highlight>
              </a:rPr>
              <a:t>=</a:t>
            </a:r>
            <a:r>
              <a:rPr lang="en-US">
                <a:solidFill>
                  <a:srgbClr val="993300"/>
                </a:solidFill>
                <a:highlight>
                  <a:srgbClr val="FFFF00"/>
                </a:highlight>
              </a:rPr>
              <a:t>":"</a:t>
            </a:r>
            <a:r>
              <a:rPr lang="en-US">
                <a:solidFill>
                  <a:srgbClr val="F5844C"/>
                </a:solidFill>
                <a:highlight>
                  <a:srgbClr val="FFFF00"/>
                </a:highlight>
              </a:rPr>
              <a:t> dfdl:separatorPosition</a:t>
            </a:r>
            <a:r>
              <a:rPr lang="en-US">
                <a:solidFill>
                  <a:srgbClr val="FF8040"/>
                </a:solidFill>
                <a:highlight>
                  <a:srgbClr val="FFFF00"/>
                </a:highlight>
              </a:rPr>
              <a:t>=</a:t>
            </a:r>
            <a:r>
              <a:rPr lang="en-US">
                <a:solidFill>
                  <a:srgbClr val="993300"/>
                </a:solidFill>
                <a:highlight>
                  <a:srgbClr val="FFFF00"/>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5" name="TextBox 4">
            <a:extLst>
              <a:ext uri="{FF2B5EF4-FFF2-40B4-BE49-F238E27FC236}">
                <a16:creationId xmlns:a16="http://schemas.microsoft.com/office/drawing/2014/main" id="{B15B6450-4955-478B-8907-8A21F265B654}"/>
              </a:ext>
            </a:extLst>
          </p:cNvPr>
          <p:cNvSpPr txBox="1"/>
          <p:nvPr/>
        </p:nvSpPr>
        <p:spPr>
          <a:xfrm>
            <a:off x="1175286" y="4659734"/>
            <a:ext cx="8586061" cy="1569660"/>
          </a:xfrm>
          <a:prstGeom prst="rect">
            <a:avLst/>
          </a:prstGeom>
          <a:solidFill>
            <a:srgbClr val="FFFF00"/>
          </a:solidFill>
        </p:spPr>
        <p:txBody>
          <a:bodyPr wrap="square" rtlCol="0">
            <a:spAutoFit/>
          </a:bodyPr>
          <a:lstStyle/>
          <a:p>
            <a:r>
              <a:rPr lang="en-US" sz="2400"/>
              <a:t>Here’s how to interpret the DFDL schema: The input data consists of a sequence of two strings. The first string represents a label, the second string represents a message. The strings are separated by a colon. The separator is infix (between the two strings).</a:t>
            </a:r>
          </a:p>
        </p:txBody>
      </p:sp>
    </p:spTree>
    <p:extLst>
      <p:ext uri="{BB962C8B-B14F-4D97-AF65-F5344CB8AC3E}">
        <p14:creationId xmlns:p14="http://schemas.microsoft.com/office/powerpoint/2010/main" val="1244433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2D9D25-1B00-40DF-B3D2-F0A7750F3E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02DFE737-9C66-404A-B2CC-4CC1290C5C03}"/>
              </a:ext>
            </a:extLst>
          </p:cNvPr>
          <p:cNvSpPr/>
          <p:nvPr/>
        </p:nvSpPr>
        <p:spPr>
          <a:xfrm>
            <a:off x="2102602" y="2058848"/>
            <a:ext cx="6731431"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highlight>
                  <a:srgbClr val="FFFF00"/>
                </a:highlight>
              </a:rPr>
              <a:t>infix</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cxnSp>
        <p:nvCxnSpPr>
          <p:cNvPr id="6" name="Straight Arrow Connector 5">
            <a:extLst>
              <a:ext uri="{FF2B5EF4-FFF2-40B4-BE49-F238E27FC236}">
                <a16:creationId xmlns:a16="http://schemas.microsoft.com/office/drawing/2014/main" id="{2668F6B8-9B50-4E10-9296-9548F0641600}"/>
              </a:ext>
            </a:extLst>
          </p:cNvPr>
          <p:cNvCxnSpPr/>
          <p:nvPr/>
        </p:nvCxnSpPr>
        <p:spPr>
          <a:xfrm>
            <a:off x="8028122" y="1534332"/>
            <a:ext cx="0" cy="1038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BBC737-1B41-421F-9B2B-AA4EBC8EDEBA}"/>
              </a:ext>
            </a:extLst>
          </p:cNvPr>
          <p:cNvSpPr txBox="1"/>
          <p:nvPr/>
        </p:nvSpPr>
        <p:spPr>
          <a:xfrm>
            <a:off x="7718156" y="1165000"/>
            <a:ext cx="4210063" cy="461665"/>
          </a:xfrm>
          <a:prstGeom prst="rect">
            <a:avLst/>
          </a:prstGeom>
          <a:noFill/>
        </p:spPr>
        <p:txBody>
          <a:bodyPr wrap="none" rtlCol="0">
            <a:spAutoFit/>
          </a:bodyPr>
          <a:lstStyle/>
          <a:p>
            <a:r>
              <a:rPr lang="en-US" sz="2400"/>
              <a:t>Legal values: infix, prefix, postfix</a:t>
            </a:r>
          </a:p>
        </p:txBody>
      </p:sp>
    </p:spTree>
    <p:extLst>
      <p:ext uri="{BB962C8B-B14F-4D97-AF65-F5344CB8AC3E}">
        <p14:creationId xmlns:p14="http://schemas.microsoft.com/office/powerpoint/2010/main" val="2408973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Parse the file</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71602"/>
            <a:ext cx="11236720" cy="2487476"/>
          </a:xfrm>
        </p:spPr>
        <p:txBody>
          <a:bodyPr/>
          <a:lstStyle/>
          <a:p>
            <a:pPr>
              <a:lnSpc>
                <a:spcPts val="3000"/>
              </a:lnSpc>
              <a:spcAft>
                <a:spcPts val="1200"/>
              </a:spcAft>
            </a:pPr>
            <a:r>
              <a:rPr lang="en-US"/>
              <a:t>Go to this folder: examples &gt;&gt; label-message</a:t>
            </a:r>
          </a:p>
          <a:p>
            <a:pPr>
              <a:lnSpc>
                <a:spcPts val="3000"/>
              </a:lnSpc>
              <a:spcAft>
                <a:spcPts val="1200"/>
              </a:spcAft>
            </a:pPr>
            <a:r>
              <a:rPr lang="en-US"/>
              <a:t>Open a command window</a:t>
            </a:r>
          </a:p>
          <a:p>
            <a:pPr>
              <a:lnSpc>
                <a:spcPts val="3000"/>
              </a:lnSpc>
            </a:pPr>
            <a:r>
              <a:rPr lang="en-US"/>
              <a:t>At the command window type this: </a:t>
            </a:r>
            <a:br>
              <a:rPr lang="en-US"/>
            </a:br>
            <a:r>
              <a:rPr lang="en-US" i="1"/>
              <a:t>parse label-message-description-1 input label-message.txt</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0184101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754FD-7A90-490E-B880-3446294F3F74}"/>
              </a:ext>
            </a:extLst>
          </p:cNvPr>
          <p:cNvSpPr/>
          <p:nvPr/>
        </p:nvSpPr>
        <p:spPr>
          <a:xfrm>
            <a:off x="3518115" y="1053885"/>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Dear Sir: Thank you for your response.</a:t>
            </a:r>
          </a:p>
        </p:txBody>
      </p:sp>
      <p:sp>
        <p:nvSpPr>
          <p:cNvPr id="6" name="Rectangle 5">
            <a:extLst>
              <a:ext uri="{FF2B5EF4-FFF2-40B4-BE49-F238E27FC236}">
                <a16:creationId xmlns:a16="http://schemas.microsoft.com/office/drawing/2014/main" id="{FC91092E-60BA-403F-B25D-BC9263184C43}"/>
              </a:ext>
            </a:extLst>
          </p:cNvPr>
          <p:cNvSpPr/>
          <p:nvPr/>
        </p:nvSpPr>
        <p:spPr>
          <a:xfrm>
            <a:off x="4912963" y="2607590"/>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C444D4FD-2A99-4425-84B3-019C6DB0E632}"/>
              </a:ext>
            </a:extLst>
          </p:cNvPr>
          <p:cNvSpPr/>
          <p:nvPr/>
        </p:nvSpPr>
        <p:spPr>
          <a:xfrm>
            <a:off x="5269424" y="1804138"/>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100C6F6-6B45-41BD-8B93-22FF81C07C94}"/>
              </a:ext>
            </a:extLst>
          </p:cNvPr>
          <p:cNvSpPr/>
          <p:nvPr/>
        </p:nvSpPr>
        <p:spPr>
          <a:xfrm>
            <a:off x="5269424" y="3357843"/>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CF8DAD-DC4E-4699-B811-F3F01F0D9730}"/>
              </a:ext>
            </a:extLst>
          </p:cNvPr>
          <p:cNvSpPr/>
          <p:nvPr/>
        </p:nvSpPr>
        <p:spPr>
          <a:xfrm>
            <a:off x="3383796" y="4191012"/>
            <a:ext cx="5424408" cy="1315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&lt;label&gt;Dear Sir&lt;/label&gt;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
        <p:nvSpPr>
          <p:cNvPr id="10" name="Rectangle: Folded Corner 9">
            <a:extLst>
              <a:ext uri="{FF2B5EF4-FFF2-40B4-BE49-F238E27FC236}">
                <a16:creationId xmlns:a16="http://schemas.microsoft.com/office/drawing/2014/main" id="{B0A94EC1-5CD4-44A2-B1AC-9A2F78B895F8}"/>
              </a:ext>
            </a:extLst>
          </p:cNvPr>
          <p:cNvSpPr/>
          <p:nvPr/>
        </p:nvSpPr>
        <p:spPr>
          <a:xfrm>
            <a:off x="449451" y="2345407"/>
            <a:ext cx="3587857"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label-message-description-1.dfdl.xsd</a:t>
            </a:r>
          </a:p>
        </p:txBody>
      </p:sp>
      <p:sp>
        <p:nvSpPr>
          <p:cNvPr id="11" name="Arrow: Right 10">
            <a:extLst>
              <a:ext uri="{FF2B5EF4-FFF2-40B4-BE49-F238E27FC236}">
                <a16:creationId xmlns:a16="http://schemas.microsoft.com/office/drawing/2014/main" id="{184F6F51-28DA-446A-8FF7-E00A230D4C1C}"/>
              </a:ext>
            </a:extLst>
          </p:cNvPr>
          <p:cNvSpPr/>
          <p:nvPr/>
        </p:nvSpPr>
        <p:spPr>
          <a:xfrm>
            <a:off x="4037308" y="2774197"/>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BD23E9-CDA2-44C7-A5AA-35F19B32B053}"/>
              </a:ext>
            </a:extLst>
          </p:cNvPr>
          <p:cNvSpPr txBox="1"/>
          <p:nvPr/>
        </p:nvSpPr>
        <p:spPr>
          <a:xfrm>
            <a:off x="6173492" y="2714715"/>
            <a:ext cx="875561" cy="461665"/>
          </a:xfrm>
          <a:prstGeom prst="rect">
            <a:avLst/>
          </a:prstGeom>
          <a:noFill/>
        </p:spPr>
        <p:txBody>
          <a:bodyPr wrap="none" rtlCol="0">
            <a:spAutoFit/>
          </a:bodyPr>
          <a:lstStyle/>
          <a:p>
            <a:r>
              <a:rPr lang="en-US" sz="2400" i="1"/>
              <a:t>parse</a:t>
            </a:r>
            <a:endParaRPr lang="en-US" sz="2400" i="1">
              <a:latin typeface="Times New Roman" panose="02020603050405020304" pitchFamily="18" charset="0"/>
              <a:cs typeface="Times New Roman" panose="02020603050405020304" pitchFamily="18" charset="0"/>
            </a:endParaRPr>
          </a:p>
        </p:txBody>
      </p:sp>
      <p:sp>
        <p:nvSpPr>
          <p:cNvPr id="15" name="Footer Placeholder 3">
            <a:extLst>
              <a:ext uri="{FF2B5EF4-FFF2-40B4-BE49-F238E27FC236}">
                <a16:creationId xmlns:a16="http://schemas.microsoft.com/office/drawing/2014/main" id="{776335B7-093F-4217-9AF4-496937D3F51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53203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8EDC-D628-4AC6-B9C2-355F834503BC}"/>
              </a:ext>
            </a:extLst>
          </p:cNvPr>
          <p:cNvSpPr>
            <a:spLocks noGrp="1"/>
          </p:cNvSpPr>
          <p:nvPr>
            <p:ph type="title"/>
          </p:nvPr>
        </p:nvSpPr>
        <p:spPr/>
        <p:txBody>
          <a:bodyPr/>
          <a:lstStyle/>
          <a:p>
            <a:r>
              <a:rPr lang="en-US"/>
              <a:t>At a command line type this: </a:t>
            </a:r>
            <a:br>
              <a:rPr lang="en-US"/>
            </a:br>
            <a:r>
              <a:rPr lang="en-US" i="1"/>
              <a:t>unparse label-message-description-1 input</a:t>
            </a:r>
          </a:p>
        </p:txBody>
      </p:sp>
      <p:sp>
        <p:nvSpPr>
          <p:cNvPr id="4" name="Rectangle 3">
            <a:extLst>
              <a:ext uri="{FF2B5EF4-FFF2-40B4-BE49-F238E27FC236}">
                <a16:creationId xmlns:a16="http://schemas.microsoft.com/office/drawing/2014/main" id="{1053AB99-A876-486E-8EE3-913A3615B990}"/>
              </a:ext>
            </a:extLst>
          </p:cNvPr>
          <p:cNvSpPr/>
          <p:nvPr/>
        </p:nvSpPr>
        <p:spPr>
          <a:xfrm>
            <a:off x="3564609" y="5336259"/>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Dear Sir: Thank you for your response.</a:t>
            </a:r>
          </a:p>
        </p:txBody>
      </p:sp>
      <p:sp>
        <p:nvSpPr>
          <p:cNvPr id="5" name="Rectangle 4">
            <a:extLst>
              <a:ext uri="{FF2B5EF4-FFF2-40B4-BE49-F238E27FC236}">
                <a16:creationId xmlns:a16="http://schemas.microsoft.com/office/drawing/2014/main" id="{45871B78-DECC-489B-A4CB-9A8B5C786FF8}"/>
              </a:ext>
            </a:extLst>
          </p:cNvPr>
          <p:cNvSpPr/>
          <p:nvPr/>
        </p:nvSpPr>
        <p:spPr>
          <a:xfrm>
            <a:off x="4928461" y="3754465"/>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6" name="Arrow: Down 5">
            <a:extLst>
              <a:ext uri="{FF2B5EF4-FFF2-40B4-BE49-F238E27FC236}">
                <a16:creationId xmlns:a16="http://schemas.microsoft.com/office/drawing/2014/main" id="{86EAD48C-F60D-486A-95E6-8CBAE5E4C2EF}"/>
              </a:ext>
            </a:extLst>
          </p:cNvPr>
          <p:cNvSpPr/>
          <p:nvPr/>
        </p:nvSpPr>
        <p:spPr>
          <a:xfrm>
            <a:off x="5284922" y="2951013"/>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6CDE151-EB4F-4CFD-B9A7-BFA3E73708FD}"/>
              </a:ext>
            </a:extLst>
          </p:cNvPr>
          <p:cNvSpPr/>
          <p:nvPr/>
        </p:nvSpPr>
        <p:spPr>
          <a:xfrm>
            <a:off x="5284922" y="4504718"/>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76D77D-C6FC-4818-AC59-A24D984F61E8}"/>
              </a:ext>
            </a:extLst>
          </p:cNvPr>
          <p:cNvSpPr/>
          <p:nvPr/>
        </p:nvSpPr>
        <p:spPr>
          <a:xfrm>
            <a:off x="3068663" y="1660780"/>
            <a:ext cx="5424408" cy="1315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&lt;label&gt;Dear Sir&lt;/label&gt;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
        <p:nvSpPr>
          <p:cNvPr id="9" name="Rectangle: Folded Corner 8">
            <a:extLst>
              <a:ext uri="{FF2B5EF4-FFF2-40B4-BE49-F238E27FC236}">
                <a16:creationId xmlns:a16="http://schemas.microsoft.com/office/drawing/2014/main" id="{15692599-9957-4334-AE41-6996CC6D6337}"/>
              </a:ext>
            </a:extLst>
          </p:cNvPr>
          <p:cNvSpPr/>
          <p:nvPr/>
        </p:nvSpPr>
        <p:spPr>
          <a:xfrm>
            <a:off x="495946" y="3492282"/>
            <a:ext cx="3556861"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label-message-description-1.dfdl.xsd</a:t>
            </a:r>
          </a:p>
        </p:txBody>
      </p:sp>
      <p:sp>
        <p:nvSpPr>
          <p:cNvPr id="10" name="Arrow: Right 9">
            <a:extLst>
              <a:ext uri="{FF2B5EF4-FFF2-40B4-BE49-F238E27FC236}">
                <a16:creationId xmlns:a16="http://schemas.microsoft.com/office/drawing/2014/main" id="{BEA7F8A7-D5CF-4757-9F73-10D1BA270E50}"/>
              </a:ext>
            </a:extLst>
          </p:cNvPr>
          <p:cNvSpPr/>
          <p:nvPr/>
        </p:nvSpPr>
        <p:spPr>
          <a:xfrm>
            <a:off x="4052806" y="3921072"/>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B95BA5-2B69-4FE6-B07E-6FCEBE4A9747}"/>
              </a:ext>
            </a:extLst>
          </p:cNvPr>
          <p:cNvSpPr txBox="1"/>
          <p:nvPr/>
        </p:nvSpPr>
        <p:spPr>
          <a:xfrm>
            <a:off x="6234808" y="3860720"/>
            <a:ext cx="1192955" cy="461665"/>
          </a:xfrm>
          <a:prstGeom prst="rect">
            <a:avLst/>
          </a:prstGeom>
          <a:noFill/>
        </p:spPr>
        <p:txBody>
          <a:bodyPr wrap="none" rtlCol="0">
            <a:spAutoFit/>
          </a:bodyPr>
          <a:lstStyle/>
          <a:p>
            <a:r>
              <a:rPr lang="en-US" sz="2400" i="1"/>
              <a:t>unparse</a:t>
            </a:r>
            <a:endParaRPr lang="en-US" sz="2400" i="1">
              <a:latin typeface="Times New Roman" panose="02020603050405020304" pitchFamily="18" charset="0"/>
              <a:cs typeface="Times New Roman" panose="02020603050405020304" pitchFamily="18" charset="0"/>
            </a:endParaRPr>
          </a:p>
        </p:txBody>
      </p:sp>
      <p:sp>
        <p:nvSpPr>
          <p:cNvPr id="12" name="Footer Placeholder 3">
            <a:extLst>
              <a:ext uri="{FF2B5EF4-FFF2-40B4-BE49-F238E27FC236}">
                <a16:creationId xmlns:a16="http://schemas.microsoft.com/office/drawing/2014/main" id="{55C87B12-0D3B-4840-B7CA-9C184AE229F3}"/>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72947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0171-5A45-46E0-995A-A7BA917845D5}"/>
              </a:ext>
            </a:extLst>
          </p:cNvPr>
          <p:cNvSpPr>
            <a:spLocks noGrp="1"/>
          </p:cNvSpPr>
          <p:nvPr>
            <p:ph type="title"/>
          </p:nvPr>
        </p:nvSpPr>
        <p:spPr/>
        <p:txBody>
          <a:bodyPr/>
          <a:lstStyle/>
          <a:p>
            <a:r>
              <a:rPr lang="en-US"/>
              <a:t>Here’s how to run Daffodil to parse and unparse</a:t>
            </a:r>
          </a:p>
        </p:txBody>
      </p:sp>
      <p:sp>
        <p:nvSpPr>
          <p:cNvPr id="4" name="Footer Placeholder 3">
            <a:extLst>
              <a:ext uri="{FF2B5EF4-FFF2-40B4-BE49-F238E27FC236}">
                <a16:creationId xmlns:a16="http://schemas.microsoft.com/office/drawing/2014/main" id="{FE2F7DA7-DDE2-402A-B1CE-8A22FF21095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3FD0C26C-1AC3-4ADC-A692-9846FF819984}"/>
              </a:ext>
            </a:extLst>
          </p:cNvPr>
          <p:cNvSpPr/>
          <p:nvPr/>
        </p:nvSpPr>
        <p:spPr>
          <a:xfrm>
            <a:off x="2497810" y="2595376"/>
            <a:ext cx="6979404" cy="646331"/>
          </a:xfrm>
          <a:prstGeom prst="rect">
            <a:avLst/>
          </a:prstGeom>
        </p:spPr>
        <p:txBody>
          <a:bodyPr wrap="square">
            <a:spAutoFit/>
          </a:bodyPr>
          <a:lstStyle/>
          <a:p>
            <a:r>
              <a:rPr lang="en-US">
                <a:solidFill>
                  <a:srgbClr val="006648"/>
                </a:solidFill>
                <a:highlight>
                  <a:srgbClr val="FFFFFF"/>
                </a:highlight>
              </a:rPr>
              <a:t>../../bin/daffodil.bat parse -s label-message-description-1.dfdl.xsd </a:t>
            </a:r>
            <a:br>
              <a:rPr lang="en-US">
                <a:solidFill>
                  <a:srgbClr val="006648"/>
                </a:solidFill>
                <a:highlight>
                  <a:srgbClr val="FFFFFF"/>
                </a:highlight>
              </a:rPr>
            </a:br>
            <a:r>
              <a:rPr lang="en-US">
                <a:solidFill>
                  <a:srgbClr val="006648"/>
                </a:solidFill>
                <a:highlight>
                  <a:srgbClr val="FFFFFF"/>
                </a:highlight>
              </a:rPr>
              <a:t>-r input -o label-message-description-1.xml label-message.txt</a:t>
            </a:r>
          </a:p>
        </p:txBody>
      </p:sp>
      <p:sp>
        <p:nvSpPr>
          <p:cNvPr id="6" name="Rectangle 5">
            <a:extLst>
              <a:ext uri="{FF2B5EF4-FFF2-40B4-BE49-F238E27FC236}">
                <a16:creationId xmlns:a16="http://schemas.microsoft.com/office/drawing/2014/main" id="{A5F02EC0-D592-4EC3-A689-ACF6B1DC09F6}"/>
              </a:ext>
            </a:extLst>
          </p:cNvPr>
          <p:cNvSpPr/>
          <p:nvPr/>
        </p:nvSpPr>
        <p:spPr>
          <a:xfrm>
            <a:off x="2497809" y="4567401"/>
            <a:ext cx="7196381" cy="923330"/>
          </a:xfrm>
          <a:prstGeom prst="rect">
            <a:avLst/>
          </a:prstGeom>
        </p:spPr>
        <p:txBody>
          <a:bodyPr wrap="square">
            <a:spAutoFit/>
          </a:bodyPr>
          <a:lstStyle/>
          <a:p>
            <a:r>
              <a:rPr lang="en-US">
                <a:solidFill>
                  <a:srgbClr val="006648"/>
                </a:solidFill>
                <a:highlight>
                  <a:srgbClr val="FFFFFF"/>
                </a:highlight>
              </a:rPr>
              <a:t>../../bin/daffodil.bat unparse -s label-message-description-1.dfdl.xsd </a:t>
            </a:r>
            <a:br>
              <a:rPr lang="en-US">
                <a:solidFill>
                  <a:srgbClr val="006648"/>
                </a:solidFill>
                <a:highlight>
                  <a:srgbClr val="FFFFFF"/>
                </a:highlight>
              </a:rPr>
            </a:br>
            <a:r>
              <a:rPr lang="en-US">
                <a:solidFill>
                  <a:srgbClr val="006648"/>
                </a:solidFill>
                <a:highlight>
                  <a:srgbClr val="FFFFFF"/>
                </a:highlight>
              </a:rPr>
              <a:t>-r input -o reconstituted-label-message-description-1.txt label-message-description-1.xml</a:t>
            </a:r>
          </a:p>
        </p:txBody>
      </p:sp>
      <p:cxnSp>
        <p:nvCxnSpPr>
          <p:cNvPr id="8" name="Straight Arrow Connector 7">
            <a:extLst>
              <a:ext uri="{FF2B5EF4-FFF2-40B4-BE49-F238E27FC236}">
                <a16:creationId xmlns:a16="http://schemas.microsoft.com/office/drawing/2014/main" id="{9A2EFFDA-BBDF-4552-AF52-3016BD211EC5}"/>
              </a:ext>
            </a:extLst>
          </p:cNvPr>
          <p:cNvCxnSpPr/>
          <p:nvPr/>
        </p:nvCxnSpPr>
        <p:spPr>
          <a:xfrm>
            <a:off x="4238787" y="2216258"/>
            <a:ext cx="387458" cy="379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CB1EAF2-4E4E-4E24-AD05-A8D8FF5F1E82}"/>
              </a:ext>
            </a:extLst>
          </p:cNvPr>
          <p:cNvSpPr txBox="1"/>
          <p:nvPr/>
        </p:nvSpPr>
        <p:spPr>
          <a:xfrm>
            <a:off x="3734055" y="1886363"/>
            <a:ext cx="698461" cy="369332"/>
          </a:xfrm>
          <a:prstGeom prst="rect">
            <a:avLst/>
          </a:prstGeom>
          <a:noFill/>
        </p:spPr>
        <p:txBody>
          <a:bodyPr wrap="none" rtlCol="0">
            <a:spAutoFit/>
          </a:bodyPr>
          <a:lstStyle/>
          <a:p>
            <a:r>
              <a:rPr lang="en-US"/>
              <a:t>parse</a:t>
            </a:r>
          </a:p>
        </p:txBody>
      </p:sp>
      <p:cxnSp>
        <p:nvCxnSpPr>
          <p:cNvPr id="10" name="Straight Arrow Connector 9">
            <a:extLst>
              <a:ext uri="{FF2B5EF4-FFF2-40B4-BE49-F238E27FC236}">
                <a16:creationId xmlns:a16="http://schemas.microsoft.com/office/drawing/2014/main" id="{A04E46FC-3F2C-4D68-95D0-C1980CEE425D}"/>
              </a:ext>
            </a:extLst>
          </p:cNvPr>
          <p:cNvCxnSpPr/>
          <p:nvPr/>
        </p:nvCxnSpPr>
        <p:spPr>
          <a:xfrm>
            <a:off x="4432516" y="4234878"/>
            <a:ext cx="387458" cy="379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1BF231-FEC7-4B53-8AD8-49F230441142}"/>
              </a:ext>
            </a:extLst>
          </p:cNvPr>
          <p:cNvSpPr txBox="1"/>
          <p:nvPr/>
        </p:nvSpPr>
        <p:spPr>
          <a:xfrm>
            <a:off x="3927784" y="3904983"/>
            <a:ext cx="942117" cy="369332"/>
          </a:xfrm>
          <a:prstGeom prst="rect">
            <a:avLst/>
          </a:prstGeom>
          <a:noFill/>
        </p:spPr>
        <p:txBody>
          <a:bodyPr wrap="none" rtlCol="0">
            <a:spAutoFit/>
          </a:bodyPr>
          <a:lstStyle/>
          <a:p>
            <a:r>
              <a:rPr lang="en-US"/>
              <a:t>unparse</a:t>
            </a:r>
          </a:p>
        </p:txBody>
      </p:sp>
      <p:cxnSp>
        <p:nvCxnSpPr>
          <p:cNvPr id="13" name="Straight Arrow Connector 12">
            <a:extLst>
              <a:ext uri="{FF2B5EF4-FFF2-40B4-BE49-F238E27FC236}">
                <a16:creationId xmlns:a16="http://schemas.microsoft.com/office/drawing/2014/main" id="{BDD8CB4F-9CB4-4B10-BB40-FC86AA4D0D52}"/>
              </a:ext>
            </a:extLst>
          </p:cNvPr>
          <p:cNvCxnSpPr/>
          <p:nvPr/>
        </p:nvCxnSpPr>
        <p:spPr>
          <a:xfrm flipH="1">
            <a:off x="5184184" y="2107770"/>
            <a:ext cx="263471" cy="487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2F372F-B60B-40FD-BA76-AE20293069BE}"/>
              </a:ext>
            </a:extLst>
          </p:cNvPr>
          <p:cNvSpPr txBox="1"/>
          <p:nvPr/>
        </p:nvSpPr>
        <p:spPr>
          <a:xfrm>
            <a:off x="5349558" y="1776561"/>
            <a:ext cx="1560042" cy="369332"/>
          </a:xfrm>
          <a:prstGeom prst="rect">
            <a:avLst/>
          </a:prstGeom>
          <a:noFill/>
        </p:spPr>
        <p:txBody>
          <a:bodyPr wrap="none" rtlCol="0">
            <a:spAutoFit/>
          </a:bodyPr>
          <a:lstStyle/>
          <a:p>
            <a:r>
              <a:rPr lang="en-US"/>
              <a:t>s = schema file</a:t>
            </a:r>
          </a:p>
        </p:txBody>
      </p:sp>
      <p:cxnSp>
        <p:nvCxnSpPr>
          <p:cNvPr id="16" name="Straight Arrow Connector 15">
            <a:extLst>
              <a:ext uri="{FF2B5EF4-FFF2-40B4-BE49-F238E27FC236}">
                <a16:creationId xmlns:a16="http://schemas.microsoft.com/office/drawing/2014/main" id="{D962E8EC-25EB-4A57-B62C-55E69B8E47B8}"/>
              </a:ext>
            </a:extLst>
          </p:cNvPr>
          <p:cNvCxnSpPr/>
          <p:nvPr/>
        </p:nvCxnSpPr>
        <p:spPr>
          <a:xfrm flipV="1">
            <a:off x="2091953" y="3166777"/>
            <a:ext cx="509176"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3F5708-3A24-4862-AD38-AB95D9C564C6}"/>
              </a:ext>
            </a:extLst>
          </p:cNvPr>
          <p:cNvSpPr txBox="1"/>
          <p:nvPr/>
        </p:nvSpPr>
        <p:spPr>
          <a:xfrm>
            <a:off x="1030638" y="3488364"/>
            <a:ext cx="1716111" cy="369332"/>
          </a:xfrm>
          <a:prstGeom prst="rect">
            <a:avLst/>
          </a:prstGeom>
          <a:noFill/>
        </p:spPr>
        <p:txBody>
          <a:bodyPr wrap="none" rtlCol="0">
            <a:spAutoFit/>
          </a:bodyPr>
          <a:lstStyle/>
          <a:p>
            <a:r>
              <a:rPr lang="en-US"/>
              <a:t>r = root element</a:t>
            </a:r>
          </a:p>
        </p:txBody>
      </p:sp>
      <p:cxnSp>
        <p:nvCxnSpPr>
          <p:cNvPr id="19" name="Straight Arrow Connector 18">
            <a:extLst>
              <a:ext uri="{FF2B5EF4-FFF2-40B4-BE49-F238E27FC236}">
                <a16:creationId xmlns:a16="http://schemas.microsoft.com/office/drawing/2014/main" id="{BFD2F182-3779-42E8-99B2-81B904FBFDF7}"/>
              </a:ext>
            </a:extLst>
          </p:cNvPr>
          <p:cNvCxnSpPr/>
          <p:nvPr/>
        </p:nvCxnSpPr>
        <p:spPr>
          <a:xfrm flipH="1" flipV="1">
            <a:off x="4869901" y="3166777"/>
            <a:ext cx="479657" cy="36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0AA3DC-2AB8-4ACD-82DE-0906D0627D6A}"/>
              </a:ext>
            </a:extLst>
          </p:cNvPr>
          <p:cNvSpPr txBox="1"/>
          <p:nvPr/>
        </p:nvSpPr>
        <p:spPr>
          <a:xfrm>
            <a:off x="5256621" y="3442460"/>
            <a:ext cx="1513556" cy="369332"/>
          </a:xfrm>
          <a:prstGeom prst="rect">
            <a:avLst/>
          </a:prstGeom>
          <a:noFill/>
        </p:spPr>
        <p:txBody>
          <a:bodyPr wrap="none" rtlCol="0">
            <a:spAutoFit/>
          </a:bodyPr>
          <a:lstStyle/>
          <a:p>
            <a:r>
              <a:rPr lang="en-US"/>
              <a:t>o = output file</a:t>
            </a:r>
          </a:p>
        </p:txBody>
      </p:sp>
      <p:cxnSp>
        <p:nvCxnSpPr>
          <p:cNvPr id="22" name="Straight Arrow Connector 21">
            <a:extLst>
              <a:ext uri="{FF2B5EF4-FFF2-40B4-BE49-F238E27FC236}">
                <a16:creationId xmlns:a16="http://schemas.microsoft.com/office/drawing/2014/main" id="{402CA9E1-AAE2-4FE2-98F7-1EECDF22F4D5}"/>
              </a:ext>
            </a:extLst>
          </p:cNvPr>
          <p:cNvCxnSpPr>
            <a:cxnSpLocks/>
          </p:cNvCxnSpPr>
          <p:nvPr/>
        </p:nvCxnSpPr>
        <p:spPr>
          <a:xfrm flipH="1" flipV="1">
            <a:off x="8345838" y="3241707"/>
            <a:ext cx="263471" cy="28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F71684-94F3-479D-AA22-3ECBD849C08D}"/>
              </a:ext>
            </a:extLst>
          </p:cNvPr>
          <p:cNvSpPr txBox="1"/>
          <p:nvPr/>
        </p:nvSpPr>
        <p:spPr>
          <a:xfrm>
            <a:off x="8345838" y="3488364"/>
            <a:ext cx="1885453" cy="369332"/>
          </a:xfrm>
          <a:prstGeom prst="rect">
            <a:avLst/>
          </a:prstGeom>
          <a:noFill/>
        </p:spPr>
        <p:txBody>
          <a:bodyPr wrap="none" rtlCol="0">
            <a:spAutoFit/>
          </a:bodyPr>
          <a:lstStyle/>
          <a:p>
            <a:r>
              <a:rPr lang="en-US"/>
              <a:t>no flag = input file</a:t>
            </a:r>
          </a:p>
        </p:txBody>
      </p:sp>
    </p:spTree>
    <p:extLst>
      <p:ext uri="{BB962C8B-B14F-4D97-AF65-F5344CB8AC3E}">
        <p14:creationId xmlns:p14="http://schemas.microsoft.com/office/powerpoint/2010/main" val="420399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19B-DCD1-43F5-AB3F-1509971F9C19}"/>
              </a:ext>
            </a:extLst>
          </p:cNvPr>
          <p:cNvSpPr>
            <a:spLocks noGrp="1"/>
          </p:cNvSpPr>
          <p:nvPr>
            <p:ph type="title"/>
          </p:nvPr>
        </p:nvSpPr>
        <p:spPr/>
        <p:txBody>
          <a:bodyPr/>
          <a:lstStyle/>
          <a:p>
            <a:r>
              <a:rPr lang="en-US"/>
              <a:t>DFDL is relevant to you … here’s why</a:t>
            </a:r>
          </a:p>
        </p:txBody>
      </p:sp>
      <p:sp>
        <p:nvSpPr>
          <p:cNvPr id="3" name="Content Placeholder 2">
            <a:extLst>
              <a:ext uri="{FF2B5EF4-FFF2-40B4-BE49-F238E27FC236}">
                <a16:creationId xmlns:a16="http://schemas.microsoft.com/office/drawing/2014/main" id="{F629674B-A4EA-4F26-A49C-293EC5C823EA}"/>
              </a:ext>
            </a:extLst>
          </p:cNvPr>
          <p:cNvSpPr>
            <a:spLocks noGrp="1"/>
          </p:cNvSpPr>
          <p:nvPr>
            <p:ph idx="1"/>
          </p:nvPr>
        </p:nvSpPr>
        <p:spPr/>
        <p:txBody>
          <a:bodyPr/>
          <a:lstStyle/>
          <a:p>
            <a:pPr>
              <a:lnSpc>
                <a:spcPts val="3000"/>
              </a:lnSpc>
              <a:spcAft>
                <a:spcPts val="1200"/>
              </a:spcAft>
            </a:pPr>
            <a:r>
              <a:rPr lang="en-US" dirty="0"/>
              <a:t>Consumers receiving data in a less desirable representation may wish to have </a:t>
            </a:r>
            <a:r>
              <a:rPr lang="en-US"/>
              <a:t>it transformed </a:t>
            </a:r>
            <a:r>
              <a:rPr lang="en-US" dirty="0"/>
              <a:t>to a more usable </a:t>
            </a:r>
            <a:r>
              <a:rPr lang="en-US"/>
              <a:t>representation.</a:t>
            </a:r>
          </a:p>
          <a:p>
            <a:pPr>
              <a:lnSpc>
                <a:spcPts val="3000"/>
              </a:lnSpc>
              <a:spcAft>
                <a:spcPts val="1200"/>
              </a:spcAft>
            </a:pPr>
            <a:r>
              <a:rPr lang="en-US"/>
              <a:t>Transforming </a:t>
            </a:r>
            <a:r>
              <a:rPr lang="en-US" dirty="0"/>
              <a:t>a representation requires first understanding the </a:t>
            </a:r>
            <a:r>
              <a:rPr lang="en-US"/>
              <a:t>representation.</a:t>
            </a:r>
          </a:p>
          <a:p>
            <a:pPr>
              <a:lnSpc>
                <a:spcPts val="3000"/>
              </a:lnSpc>
              <a:spcAft>
                <a:spcPts val="1200"/>
              </a:spcAft>
            </a:pPr>
            <a:r>
              <a:rPr lang="en-US" dirty="0"/>
              <a:t>Understanding a representation requires describing the </a:t>
            </a:r>
            <a:r>
              <a:rPr lang="en-US"/>
              <a:t>representation.</a:t>
            </a:r>
          </a:p>
          <a:p>
            <a:pPr>
              <a:lnSpc>
                <a:spcPts val="3000"/>
              </a:lnSpc>
              <a:spcAft>
                <a:spcPts val="1200"/>
              </a:spcAft>
            </a:pPr>
            <a:r>
              <a:rPr lang="en-US" dirty="0"/>
              <a:t>DFDL is a language for </a:t>
            </a:r>
            <a:r>
              <a:rPr lang="en-US"/>
              <a:t>describing representations.</a:t>
            </a:r>
          </a:p>
        </p:txBody>
      </p:sp>
      <p:sp>
        <p:nvSpPr>
          <p:cNvPr id="4" name="TextBox 3">
            <a:extLst>
              <a:ext uri="{FF2B5EF4-FFF2-40B4-BE49-F238E27FC236}">
                <a16:creationId xmlns:a16="http://schemas.microsoft.com/office/drawing/2014/main" id="{BEAA9F93-CD5C-4913-B11E-73B64DF9BC48}"/>
              </a:ext>
            </a:extLst>
          </p:cNvPr>
          <p:cNvSpPr txBox="1"/>
          <p:nvPr/>
        </p:nvSpPr>
        <p:spPr>
          <a:xfrm>
            <a:off x="7764650" y="4340603"/>
            <a:ext cx="1439305" cy="369332"/>
          </a:xfrm>
          <a:prstGeom prst="rect">
            <a:avLst/>
          </a:prstGeom>
          <a:noFill/>
        </p:spPr>
        <p:txBody>
          <a:bodyPr wrap="none" rtlCol="0">
            <a:spAutoFit/>
          </a:bodyPr>
          <a:lstStyle/>
          <a:p>
            <a:r>
              <a:rPr lang="en-US"/>
              <a:t>Continued </a:t>
            </a:r>
            <a:r>
              <a:rPr lang="en-US">
                <a:sym typeface="Wingdings" panose="05000000000000000000" pitchFamily="2" charset="2"/>
              </a:rPr>
              <a:t></a:t>
            </a:r>
            <a:endParaRPr lang="en-US"/>
          </a:p>
        </p:txBody>
      </p:sp>
    </p:spTree>
    <p:extLst>
      <p:ext uri="{BB962C8B-B14F-4D97-AF65-F5344CB8AC3E}">
        <p14:creationId xmlns:p14="http://schemas.microsoft.com/office/powerpoint/2010/main" val="2906557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0B6A-6614-49BC-82D1-430039B003E3}"/>
              </a:ext>
            </a:extLst>
          </p:cNvPr>
          <p:cNvSpPr>
            <a:spLocks noGrp="1"/>
          </p:cNvSpPr>
          <p:nvPr>
            <p:ph type="title"/>
          </p:nvPr>
        </p:nvSpPr>
        <p:spPr/>
        <p:txBody>
          <a:bodyPr/>
          <a:lstStyle/>
          <a:p>
            <a:r>
              <a:rPr lang="en-US"/>
              <a:t>Options you can specify when you run Daffodil</a:t>
            </a:r>
          </a:p>
        </p:txBody>
      </p:sp>
      <p:sp>
        <p:nvSpPr>
          <p:cNvPr id="4" name="Footer Placeholder 3">
            <a:extLst>
              <a:ext uri="{FF2B5EF4-FFF2-40B4-BE49-F238E27FC236}">
                <a16:creationId xmlns:a16="http://schemas.microsoft.com/office/drawing/2014/main" id="{C2960EEB-204F-429E-8392-A957797F6EF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1672849-419E-46E6-8B9F-0B49E62C6089}"/>
              </a:ext>
            </a:extLst>
          </p:cNvPr>
          <p:cNvSpPr/>
          <p:nvPr/>
        </p:nvSpPr>
        <p:spPr>
          <a:xfrm>
            <a:off x="2059573" y="2064659"/>
            <a:ext cx="8758244" cy="2031325"/>
          </a:xfrm>
          <a:prstGeom prst="rect">
            <a:avLst/>
          </a:prstGeom>
          <a:ln>
            <a:solidFill>
              <a:schemeClr val="tx1"/>
            </a:solidFill>
          </a:ln>
        </p:spPr>
        <p:txBody>
          <a:bodyPr wrap="square">
            <a:spAutoFit/>
          </a:bodyPr>
          <a:lstStyle/>
          <a:p>
            <a:r>
              <a:rPr lang="en-US"/>
              <a:t>Usage: daffodil.bat parse (-s &lt;schema&gt; [-r [{namespace}]&lt;root&gt;] [-p &lt;path&gt;] | -P &lt;parser&gt;)</a:t>
            </a:r>
          </a:p>
          <a:p>
            <a:r>
              <a:rPr lang="en-US"/>
              <a:t>                      [--validate [mode]]</a:t>
            </a:r>
          </a:p>
          <a:p>
            <a:r>
              <a:rPr lang="en-US"/>
              <a:t>                      [-D[{namespace}]&lt;variable&gt;=&lt;value&gt;...] </a:t>
            </a:r>
            <a:br>
              <a:rPr lang="en-US"/>
            </a:br>
            <a:r>
              <a:rPr lang="en-US"/>
              <a:t> 	     [-o &lt;output&gt;]</a:t>
            </a:r>
          </a:p>
          <a:p>
            <a:r>
              <a:rPr lang="en-US"/>
              <a:t>                      [-I &lt;infoset_type&gt;]</a:t>
            </a:r>
          </a:p>
          <a:p>
            <a:r>
              <a:rPr lang="en-US"/>
              <a:t>                      [--stream]</a:t>
            </a:r>
          </a:p>
          <a:p>
            <a:r>
              <a:rPr lang="en-US"/>
              <a:t>                      [-c &lt;file&gt;] [infile]</a:t>
            </a:r>
          </a:p>
        </p:txBody>
      </p:sp>
    </p:spTree>
    <p:extLst>
      <p:ext uri="{BB962C8B-B14F-4D97-AF65-F5344CB8AC3E}">
        <p14:creationId xmlns:p14="http://schemas.microsoft.com/office/powerpoint/2010/main" val="335391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6C60FE-CE32-4799-88C5-8BACE9AD3B5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18" name="Group 17">
            <a:extLst>
              <a:ext uri="{FF2B5EF4-FFF2-40B4-BE49-F238E27FC236}">
                <a16:creationId xmlns:a16="http://schemas.microsoft.com/office/drawing/2014/main" id="{83AED1B2-9DE1-44F4-A293-2A9BCFC4CB94}"/>
              </a:ext>
            </a:extLst>
          </p:cNvPr>
          <p:cNvGrpSpPr/>
          <p:nvPr/>
        </p:nvGrpSpPr>
        <p:grpSpPr>
          <a:xfrm>
            <a:off x="1993437" y="209341"/>
            <a:ext cx="7867760" cy="5478423"/>
            <a:chOff x="1543986" y="689788"/>
            <a:chExt cx="7867760" cy="5478423"/>
          </a:xfrm>
        </p:grpSpPr>
        <p:sp>
          <p:nvSpPr>
            <p:cNvPr id="5" name="Rectangle 4">
              <a:extLst>
                <a:ext uri="{FF2B5EF4-FFF2-40B4-BE49-F238E27FC236}">
                  <a16:creationId xmlns:a16="http://schemas.microsoft.com/office/drawing/2014/main" id="{30E76C60-96F1-4B76-8891-E9F7AB5ACC7E}"/>
                </a:ext>
              </a:extLst>
            </p:cNvPr>
            <p:cNvSpPr/>
            <p:nvPr/>
          </p:nvSpPr>
          <p:spPr>
            <a:xfrm>
              <a:off x="1543986" y="689788"/>
              <a:ext cx="7852262" cy="5478423"/>
            </a:xfrm>
            <a:prstGeom prst="rect">
              <a:avLst/>
            </a:prstGeom>
            <a:ln>
              <a:solidFill>
                <a:schemeClr val="tx1"/>
              </a:solidFill>
            </a:ln>
          </p:spPr>
          <p:txBody>
            <a:bodyPr wrap="square">
              <a:spAutoFit/>
            </a:bodyPr>
            <a:lstStyle/>
            <a:p>
              <a:r>
                <a:rPr lang="en-US" sz="1400" b="1"/>
                <a:t>Parse Options:</a:t>
              </a:r>
            </a:p>
            <a:p>
              <a:r>
                <a:rPr lang="en-US" sz="1400"/>
                <a:t>  -c, --config  &lt;file&gt;                   	path to file containing  configuration items.</a:t>
              </a:r>
            </a:p>
            <a:p>
              <a:r>
                <a:rPr lang="en-US" sz="1400"/>
                <a:t>  -Dvariable=value [variable=value]...   variables to be used when parsing.</a:t>
              </a:r>
            </a:p>
            <a:p>
              <a:r>
                <a:rPr lang="en-US" sz="1400"/>
                <a:t>                                         		An optional namespace may be  provided.</a:t>
              </a:r>
            </a:p>
            <a:p>
              <a:r>
                <a:rPr lang="en-US" sz="1400"/>
                <a:t>  -I, --infoset-type  &lt;infoset_type&gt;     	infoset type to output. Must be one of 'xml', 'scala-xml', 'json',</a:t>
              </a:r>
            </a:p>
            <a:p>
              <a:r>
                <a:rPr lang="en-US" sz="1400"/>
                <a:t>                                         		'jdom', 'w3cdom', or 'null’. </a:t>
              </a:r>
              <a:r>
                <a:rPr lang="en-US" sz="1400">
                  <a:highlight>
                    <a:srgbClr val="FFFF00"/>
                  </a:highlight>
                </a:rPr>
                <a:t>Default is 'xml'.</a:t>
              </a:r>
            </a:p>
            <a:p>
              <a:r>
                <a:rPr lang="en-US" sz="1400"/>
                <a:t>  -o, --output  &lt;file&gt;                   	write output to a given file. If not given or is -, output is</a:t>
              </a:r>
            </a:p>
            <a:p>
              <a:r>
                <a:rPr lang="en-US" sz="1400"/>
                <a:t>                                         		written to stdout.</a:t>
              </a:r>
            </a:p>
            <a:p>
              <a:r>
                <a:rPr lang="en-US" sz="1400"/>
                <a:t>  -P, --parser  &lt;file&gt;                   	use a previously saved parser.</a:t>
              </a:r>
            </a:p>
            <a:p>
              <a:r>
                <a:rPr lang="en-US" sz="1400"/>
                <a:t>  -p, --path  &lt;path&gt;                    	path to the node to create parser.</a:t>
              </a:r>
            </a:p>
            <a:p>
              <a:r>
                <a:rPr lang="en-US" sz="1400"/>
                <a:t>  -r, --root  &lt;node&gt;                     	the root element of the XML file to use.  An optional 				namespace may be provided. This needs to be one of</a:t>
              </a:r>
            </a:p>
            <a:p>
              <a:r>
                <a:rPr lang="en-US" sz="1400"/>
                <a:t>                                        		 the top-level elements of the DFDL schema defined with --schema.</a:t>
              </a:r>
            </a:p>
            <a:p>
              <a:r>
                <a:rPr lang="en-US" sz="1400"/>
                <a:t>                                         		Requires --schema. If not supplied  uses the first element of the first</a:t>
              </a:r>
            </a:p>
            <a:p>
              <a:r>
                <a:rPr lang="en-US" sz="1400"/>
                <a:t>                                         		schema</a:t>
              </a:r>
            </a:p>
            <a:p>
              <a:r>
                <a:rPr lang="en-US" sz="1400"/>
                <a:t>  -s, --schema  &lt;file&gt;                   	the annotated DFDL schema to use to create the parser.</a:t>
              </a:r>
            </a:p>
            <a:p>
              <a:r>
                <a:rPr lang="en-US" sz="1400"/>
                <a:t>      --stream                           	when left over data exists, parse again with remaining data,</a:t>
              </a:r>
            </a:p>
            <a:p>
              <a:r>
                <a:rPr lang="en-US" sz="1400"/>
                <a:t>                                         		separating infosets by a NUL character</a:t>
              </a:r>
            </a:p>
            <a:p>
              <a:r>
                <a:rPr lang="en-US" sz="1400"/>
                <a:t>      --nostream                         	stop after the first parse, even if left over data exists</a:t>
              </a:r>
            </a:p>
            <a:p>
              <a:r>
                <a:rPr lang="en-US" sz="1400"/>
                <a:t>  -Ttunable=value [tunable=value]...   	daffodil tunable to be used when parsing.</a:t>
              </a:r>
            </a:p>
            <a:p>
              <a:r>
                <a:rPr lang="en-US" sz="1400"/>
                <a:t>  -V, --validate  &lt;mode&gt;                	the validation mode. 'on', 'limited' or 'off’. </a:t>
              </a:r>
              <a:r>
                <a:rPr lang="en-US" sz="1400">
                  <a:highlight>
                    <a:srgbClr val="FFFF00"/>
                  </a:highlight>
                </a:rPr>
                <a:t>Default is 'off'.</a:t>
              </a:r>
              <a:endParaRPr lang="en-US" sz="1400"/>
            </a:p>
            <a:p>
              <a:r>
                <a:rPr lang="en-US" sz="1400"/>
                <a:t>  -h, --help                             	Show help message</a:t>
              </a:r>
            </a:p>
            <a:p>
              <a:endParaRPr lang="en-US" sz="1400"/>
            </a:p>
            <a:p>
              <a:r>
                <a:rPr lang="en-US" sz="1400"/>
                <a:t> trailing arguments:</a:t>
              </a:r>
            </a:p>
            <a:p>
              <a:r>
                <a:rPr lang="en-US" sz="1400"/>
                <a:t>  infile (not required)   		input file to parse. If not specified, or a value of -, reads from stdin.</a:t>
              </a:r>
            </a:p>
          </p:txBody>
        </p:sp>
        <p:cxnSp>
          <p:nvCxnSpPr>
            <p:cNvPr id="7" name="Straight Connector 6">
              <a:extLst>
                <a:ext uri="{FF2B5EF4-FFF2-40B4-BE49-F238E27FC236}">
                  <a16:creationId xmlns:a16="http://schemas.microsoft.com/office/drawing/2014/main" id="{0B5DC342-EF35-4055-9B96-37C45487E465}"/>
                </a:ext>
              </a:extLst>
            </p:cNvPr>
            <p:cNvCxnSpPr/>
            <p:nvPr/>
          </p:nvCxnSpPr>
          <p:spPr>
            <a:xfrm>
              <a:off x="1543986" y="1162372"/>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E06451-86A2-48CA-BBE1-4CFEEA3A01F5}"/>
                </a:ext>
              </a:extLst>
            </p:cNvPr>
            <p:cNvCxnSpPr/>
            <p:nvPr/>
          </p:nvCxnSpPr>
          <p:spPr>
            <a:xfrm>
              <a:off x="1543986" y="1562745"/>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916928-EACB-4DE3-A7BF-715B00864D4F}"/>
                </a:ext>
              </a:extLst>
            </p:cNvPr>
            <p:cNvCxnSpPr/>
            <p:nvPr/>
          </p:nvCxnSpPr>
          <p:spPr>
            <a:xfrm>
              <a:off x="1543986" y="2009613"/>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81C4E0-B7C8-4960-94E3-E1063B4E1E22}"/>
                </a:ext>
              </a:extLst>
            </p:cNvPr>
            <p:cNvCxnSpPr/>
            <p:nvPr/>
          </p:nvCxnSpPr>
          <p:spPr>
            <a:xfrm>
              <a:off x="1543986" y="2440983"/>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4D1E0-14F5-45DD-9828-63AD7129AC2E}"/>
                </a:ext>
              </a:extLst>
            </p:cNvPr>
            <p:cNvCxnSpPr/>
            <p:nvPr/>
          </p:nvCxnSpPr>
          <p:spPr>
            <a:xfrm>
              <a:off x="1543986" y="2670875"/>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B986CA-ADE9-461E-AB6A-E0FE6EE428C9}"/>
                </a:ext>
              </a:extLst>
            </p:cNvPr>
            <p:cNvCxnSpPr/>
            <p:nvPr/>
          </p:nvCxnSpPr>
          <p:spPr>
            <a:xfrm>
              <a:off x="1543986" y="2885268"/>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8B4F48-2DED-4D1B-961D-734B6B5A1665}"/>
                </a:ext>
              </a:extLst>
            </p:cNvPr>
            <p:cNvCxnSpPr/>
            <p:nvPr/>
          </p:nvCxnSpPr>
          <p:spPr>
            <a:xfrm>
              <a:off x="1543986" y="3921071"/>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835D98-6C0E-4091-B5E5-13C4F6AFAE1A}"/>
                </a:ext>
              </a:extLst>
            </p:cNvPr>
            <p:cNvCxnSpPr/>
            <p:nvPr/>
          </p:nvCxnSpPr>
          <p:spPr>
            <a:xfrm>
              <a:off x="1543986" y="4786393"/>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A94D19-8FD1-411E-A0A9-AB3208C4F978}"/>
                </a:ext>
              </a:extLst>
            </p:cNvPr>
            <p:cNvCxnSpPr/>
            <p:nvPr/>
          </p:nvCxnSpPr>
          <p:spPr>
            <a:xfrm>
              <a:off x="1543986" y="4985288"/>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3801C-4051-4F51-A25B-12F924CCB645}"/>
                </a:ext>
              </a:extLst>
            </p:cNvPr>
            <p:cNvCxnSpPr/>
            <p:nvPr/>
          </p:nvCxnSpPr>
          <p:spPr>
            <a:xfrm>
              <a:off x="1559484" y="5215180"/>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4AC23B-77C6-4B89-8D5B-001171A40A7B}"/>
                </a:ext>
              </a:extLst>
            </p:cNvPr>
            <p:cNvCxnSpPr/>
            <p:nvPr/>
          </p:nvCxnSpPr>
          <p:spPr>
            <a:xfrm>
              <a:off x="1559484" y="5460569"/>
              <a:ext cx="7852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65664719-26A0-4A59-84CB-AF18E4F04E46}"/>
              </a:ext>
            </a:extLst>
          </p:cNvPr>
          <p:cNvSpPr/>
          <p:nvPr/>
        </p:nvSpPr>
        <p:spPr>
          <a:xfrm>
            <a:off x="3393891" y="5817147"/>
            <a:ext cx="4075539" cy="461665"/>
          </a:xfrm>
          <a:prstGeom prst="rect">
            <a:avLst/>
          </a:prstGeom>
        </p:spPr>
        <p:txBody>
          <a:bodyPr wrap="none">
            <a:spAutoFit/>
          </a:bodyPr>
          <a:lstStyle/>
          <a:p>
            <a:r>
              <a:rPr lang="en-US" sz="2400">
                <a:hlinkClick r:id="rId2"/>
              </a:rPr>
              <a:t>https://daffodil.apache.org/cli/</a:t>
            </a:r>
            <a:endParaRPr lang="en-US" sz="2400"/>
          </a:p>
        </p:txBody>
      </p:sp>
    </p:spTree>
    <p:extLst>
      <p:ext uri="{BB962C8B-B14F-4D97-AF65-F5344CB8AC3E}">
        <p14:creationId xmlns:p14="http://schemas.microsoft.com/office/powerpoint/2010/main" val="1175933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A4D0D-25B1-46B7-93D3-DE75A3EB2142}"/>
              </a:ext>
            </a:extLst>
          </p:cNvPr>
          <p:cNvSpPr>
            <a:spLocks noGrp="1"/>
          </p:cNvSpPr>
          <p:nvPr>
            <p:ph type="title"/>
          </p:nvPr>
        </p:nvSpPr>
        <p:spPr/>
        <p:txBody>
          <a:bodyPr/>
          <a:lstStyle/>
          <a:p>
            <a:r>
              <a:rPr lang="en-US"/>
              <a:t>--validate flag</a:t>
            </a:r>
          </a:p>
        </p:txBody>
      </p:sp>
      <p:sp>
        <p:nvSpPr>
          <p:cNvPr id="4" name="Content Placeholder 3">
            <a:extLst>
              <a:ext uri="{FF2B5EF4-FFF2-40B4-BE49-F238E27FC236}">
                <a16:creationId xmlns:a16="http://schemas.microsoft.com/office/drawing/2014/main" id="{EA91D228-FF58-4832-AAD3-3ADC6981688E}"/>
              </a:ext>
            </a:extLst>
          </p:cNvPr>
          <p:cNvSpPr>
            <a:spLocks noGrp="1"/>
          </p:cNvSpPr>
          <p:nvPr>
            <p:ph idx="1"/>
          </p:nvPr>
        </p:nvSpPr>
        <p:spPr>
          <a:xfrm>
            <a:off x="616449" y="1371602"/>
            <a:ext cx="11236720" cy="1805552"/>
          </a:xfrm>
        </p:spPr>
        <p:txBody>
          <a:bodyPr/>
          <a:lstStyle/>
          <a:p>
            <a:pPr>
              <a:lnSpc>
                <a:spcPts val="3000"/>
              </a:lnSpc>
            </a:pPr>
            <a:r>
              <a:rPr lang="en-US"/>
              <a:t>It has 3 allowable values: on, off, limited</a:t>
            </a:r>
          </a:p>
          <a:p>
            <a:pPr>
              <a:lnSpc>
                <a:spcPts val="3000"/>
              </a:lnSpc>
            </a:pPr>
            <a:r>
              <a:rPr lang="en-US"/>
              <a:t>The </a:t>
            </a:r>
            <a:r>
              <a:rPr lang="en-US">
                <a:highlight>
                  <a:srgbClr val="FFFF00"/>
                </a:highlight>
              </a:rPr>
              <a:t>default value</a:t>
            </a:r>
            <a:r>
              <a:rPr lang="en-US"/>
              <a:t> (i.e., if the flag is absent) is </a:t>
            </a:r>
            <a:r>
              <a:rPr lang="en-US">
                <a:highlight>
                  <a:srgbClr val="FFFF00"/>
                </a:highlight>
              </a:rPr>
              <a:t>off</a:t>
            </a:r>
            <a:r>
              <a:rPr lang="en-US"/>
              <a:t>. This means that Daffodil will not validate the input data against any XML Schema facets. </a:t>
            </a:r>
          </a:p>
          <a:p>
            <a:pPr marL="382170" lvl="1" indent="0">
              <a:lnSpc>
                <a:spcPts val="3000"/>
              </a:lnSpc>
              <a:buNone/>
            </a:pPr>
            <a:r>
              <a:rPr lang="en-US"/>
              <a:t>Example, suppose the DFDL schema declares this element:</a:t>
            </a:r>
          </a:p>
        </p:txBody>
      </p:sp>
      <p:sp>
        <p:nvSpPr>
          <p:cNvPr id="5" name="Rectangle 4">
            <a:extLst>
              <a:ext uri="{FF2B5EF4-FFF2-40B4-BE49-F238E27FC236}">
                <a16:creationId xmlns:a16="http://schemas.microsoft.com/office/drawing/2014/main" id="{867F8BCA-5E5D-4EED-B6DF-712851D27DE5}"/>
              </a:ext>
            </a:extLst>
          </p:cNvPr>
          <p:cNvSpPr/>
          <p:nvPr/>
        </p:nvSpPr>
        <p:spPr>
          <a:xfrm>
            <a:off x="2057400" y="3177154"/>
            <a:ext cx="4038600"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"green"</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"blue"</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Content Placeholder 3">
            <a:extLst>
              <a:ext uri="{FF2B5EF4-FFF2-40B4-BE49-F238E27FC236}">
                <a16:creationId xmlns:a16="http://schemas.microsoft.com/office/drawing/2014/main" id="{1F105308-D8CF-4C05-A75E-A96C22541D93}"/>
              </a:ext>
            </a:extLst>
          </p:cNvPr>
          <p:cNvSpPr txBox="1">
            <a:spLocks/>
          </p:cNvSpPr>
          <p:nvPr/>
        </p:nvSpPr>
        <p:spPr>
          <a:xfrm>
            <a:off x="616449" y="5515494"/>
            <a:ext cx="11236720" cy="750253"/>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170" lvl="1" indent="0">
              <a:lnSpc>
                <a:spcPts val="3000"/>
              </a:lnSpc>
              <a:buNone/>
            </a:pPr>
            <a:r>
              <a:rPr lang="en-US"/>
              <a:t>If the input data contains the value </a:t>
            </a:r>
            <a:r>
              <a:rPr lang="en-US" b="1">
                <a:solidFill>
                  <a:srgbClr val="993300"/>
                </a:solidFill>
                <a:highlight>
                  <a:srgbClr val="FFFFFF"/>
                </a:highlight>
              </a:rPr>
              <a:t>red</a:t>
            </a:r>
            <a:r>
              <a:rPr lang="en-US"/>
              <a:t>, then Daffodil will silently accept that value because Daffodil does not validate the input data against the enumeration facets.</a:t>
            </a:r>
          </a:p>
        </p:txBody>
      </p:sp>
    </p:spTree>
    <p:extLst>
      <p:ext uri="{BB962C8B-B14F-4D97-AF65-F5344CB8AC3E}">
        <p14:creationId xmlns:p14="http://schemas.microsoft.com/office/powerpoint/2010/main" val="3132418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A4D0D-25B1-46B7-93D3-DE75A3EB2142}"/>
              </a:ext>
            </a:extLst>
          </p:cNvPr>
          <p:cNvSpPr>
            <a:spLocks noGrp="1"/>
          </p:cNvSpPr>
          <p:nvPr>
            <p:ph type="title"/>
          </p:nvPr>
        </p:nvSpPr>
        <p:spPr/>
        <p:txBody>
          <a:bodyPr/>
          <a:lstStyle/>
          <a:p>
            <a:r>
              <a:rPr lang="en-US"/>
              <a:t>--validate flag (cont.)</a:t>
            </a:r>
          </a:p>
        </p:txBody>
      </p:sp>
      <p:sp>
        <p:nvSpPr>
          <p:cNvPr id="4" name="Content Placeholder 3">
            <a:extLst>
              <a:ext uri="{FF2B5EF4-FFF2-40B4-BE49-F238E27FC236}">
                <a16:creationId xmlns:a16="http://schemas.microsoft.com/office/drawing/2014/main" id="{EA91D228-FF58-4832-AAD3-3ADC6981688E}"/>
              </a:ext>
            </a:extLst>
          </p:cNvPr>
          <p:cNvSpPr>
            <a:spLocks noGrp="1"/>
          </p:cNvSpPr>
          <p:nvPr>
            <p:ph idx="1"/>
          </p:nvPr>
        </p:nvSpPr>
        <p:spPr>
          <a:xfrm>
            <a:off x="616449" y="1371602"/>
            <a:ext cx="11236720" cy="1402595"/>
          </a:xfrm>
        </p:spPr>
        <p:txBody>
          <a:bodyPr/>
          <a:lstStyle/>
          <a:p>
            <a:pPr>
              <a:lnSpc>
                <a:spcPts val="3000"/>
              </a:lnSpc>
            </a:pPr>
            <a:r>
              <a:rPr lang="en-US">
                <a:highlight>
                  <a:srgbClr val="FFFF00"/>
                </a:highlight>
              </a:rPr>
              <a:t>--validate limited</a:t>
            </a:r>
            <a:r>
              <a:rPr lang="en-US"/>
              <a:t> means that Daffodil </a:t>
            </a:r>
            <a:r>
              <a:rPr lang="en-US" u="sng"/>
              <a:t>will</a:t>
            </a:r>
            <a:r>
              <a:rPr lang="en-US"/>
              <a:t> validate the input data against any XML Schema facets. </a:t>
            </a:r>
          </a:p>
          <a:p>
            <a:pPr marL="382170" lvl="1" indent="0">
              <a:lnSpc>
                <a:spcPts val="3000"/>
              </a:lnSpc>
              <a:buNone/>
            </a:pPr>
            <a:r>
              <a:rPr lang="en-US"/>
              <a:t>Example, again, suppose the DFDL schema declares this element:</a:t>
            </a:r>
          </a:p>
        </p:txBody>
      </p:sp>
      <p:sp>
        <p:nvSpPr>
          <p:cNvPr id="5" name="Rectangle 4">
            <a:extLst>
              <a:ext uri="{FF2B5EF4-FFF2-40B4-BE49-F238E27FC236}">
                <a16:creationId xmlns:a16="http://schemas.microsoft.com/office/drawing/2014/main" id="{867F8BCA-5E5D-4EED-B6DF-712851D27DE5}"/>
              </a:ext>
            </a:extLst>
          </p:cNvPr>
          <p:cNvSpPr/>
          <p:nvPr/>
        </p:nvSpPr>
        <p:spPr>
          <a:xfrm>
            <a:off x="2057400" y="2727705"/>
            <a:ext cx="4038600"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"green"</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"blue"</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Content Placeholder 3">
            <a:extLst>
              <a:ext uri="{FF2B5EF4-FFF2-40B4-BE49-F238E27FC236}">
                <a16:creationId xmlns:a16="http://schemas.microsoft.com/office/drawing/2014/main" id="{1F105308-D8CF-4C05-A75E-A96C22541D93}"/>
              </a:ext>
            </a:extLst>
          </p:cNvPr>
          <p:cNvSpPr txBox="1">
            <a:spLocks/>
          </p:cNvSpPr>
          <p:nvPr/>
        </p:nvSpPr>
        <p:spPr>
          <a:xfrm>
            <a:off x="616449" y="5159033"/>
            <a:ext cx="11236720" cy="750253"/>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170" lvl="1" indent="0">
              <a:lnSpc>
                <a:spcPts val="3000"/>
              </a:lnSpc>
              <a:buNone/>
            </a:pPr>
            <a:r>
              <a:rPr lang="en-US"/>
              <a:t>If the input data has the value </a:t>
            </a:r>
            <a:r>
              <a:rPr lang="en-US" b="1">
                <a:solidFill>
                  <a:srgbClr val="993300"/>
                </a:solidFill>
                <a:highlight>
                  <a:srgbClr val="FFFFFF"/>
                </a:highlight>
              </a:rPr>
              <a:t>red</a:t>
            </a:r>
            <a:r>
              <a:rPr lang="en-US"/>
              <a:t>, then Daffodil will accept that value and output it to XML, but Daffodil will generate a warning message.</a:t>
            </a:r>
          </a:p>
        </p:txBody>
      </p:sp>
    </p:spTree>
    <p:extLst>
      <p:ext uri="{BB962C8B-B14F-4D97-AF65-F5344CB8AC3E}">
        <p14:creationId xmlns:p14="http://schemas.microsoft.com/office/powerpoint/2010/main" val="3947926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A4D0D-25B1-46B7-93D3-DE75A3EB2142}"/>
              </a:ext>
            </a:extLst>
          </p:cNvPr>
          <p:cNvSpPr>
            <a:spLocks noGrp="1"/>
          </p:cNvSpPr>
          <p:nvPr>
            <p:ph type="title"/>
          </p:nvPr>
        </p:nvSpPr>
        <p:spPr/>
        <p:txBody>
          <a:bodyPr/>
          <a:lstStyle/>
          <a:p>
            <a:r>
              <a:rPr lang="en-US"/>
              <a:t>--validate flag (cont.)</a:t>
            </a:r>
          </a:p>
        </p:txBody>
      </p:sp>
      <p:sp>
        <p:nvSpPr>
          <p:cNvPr id="4" name="Content Placeholder 3">
            <a:extLst>
              <a:ext uri="{FF2B5EF4-FFF2-40B4-BE49-F238E27FC236}">
                <a16:creationId xmlns:a16="http://schemas.microsoft.com/office/drawing/2014/main" id="{EA91D228-FF58-4832-AAD3-3ADC6981688E}"/>
              </a:ext>
            </a:extLst>
          </p:cNvPr>
          <p:cNvSpPr>
            <a:spLocks noGrp="1"/>
          </p:cNvSpPr>
          <p:nvPr>
            <p:ph idx="1"/>
          </p:nvPr>
        </p:nvSpPr>
        <p:spPr>
          <a:xfrm>
            <a:off x="616449" y="1371602"/>
            <a:ext cx="11236720" cy="1402595"/>
          </a:xfrm>
        </p:spPr>
        <p:txBody>
          <a:bodyPr/>
          <a:lstStyle/>
          <a:p>
            <a:pPr>
              <a:lnSpc>
                <a:spcPts val="3000"/>
              </a:lnSpc>
            </a:pPr>
            <a:r>
              <a:rPr lang="en-US">
                <a:highlight>
                  <a:srgbClr val="FFFF00"/>
                </a:highlight>
              </a:rPr>
              <a:t>--validate on</a:t>
            </a:r>
            <a:r>
              <a:rPr lang="en-US"/>
              <a:t> means that Daffodil will generate the XML and then run an XML Schema validator (Xerces) on the XML; Xerces will validate the XML against the XSD portion of the DFDL schema. </a:t>
            </a:r>
          </a:p>
          <a:p>
            <a:pPr marL="382170" lvl="1" indent="0">
              <a:lnSpc>
                <a:spcPts val="3000"/>
              </a:lnSpc>
              <a:buNone/>
            </a:pPr>
            <a:r>
              <a:rPr lang="en-US"/>
              <a:t>Example, again, suppose the DFDL schema declares this element:</a:t>
            </a:r>
          </a:p>
        </p:txBody>
      </p:sp>
      <p:sp>
        <p:nvSpPr>
          <p:cNvPr id="5" name="Rectangle 4">
            <a:extLst>
              <a:ext uri="{FF2B5EF4-FFF2-40B4-BE49-F238E27FC236}">
                <a16:creationId xmlns:a16="http://schemas.microsoft.com/office/drawing/2014/main" id="{867F8BCA-5E5D-4EED-B6DF-712851D27DE5}"/>
              </a:ext>
            </a:extLst>
          </p:cNvPr>
          <p:cNvSpPr/>
          <p:nvPr/>
        </p:nvSpPr>
        <p:spPr>
          <a:xfrm>
            <a:off x="2057400" y="3115162"/>
            <a:ext cx="4038600"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"xs:string"</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"green"</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&lt;xs:enumeration</a:t>
            </a:r>
            <a:r>
              <a:rPr lang="en-US">
                <a:solidFill>
                  <a:srgbClr val="F5844C"/>
                </a:solidFill>
                <a:highlight>
                  <a:srgbClr val="FFFFFF"/>
                </a:highlight>
              </a:rPr>
              <a:t> value</a:t>
            </a:r>
            <a:r>
              <a:rPr lang="en-US">
                <a:solidFill>
                  <a:srgbClr val="FF8040"/>
                </a:solidFill>
                <a:highlight>
                  <a:srgbClr val="FFFFFF"/>
                </a:highlight>
              </a:rPr>
              <a:t>=</a:t>
            </a:r>
            <a:r>
              <a:rPr lang="en-US">
                <a:solidFill>
                  <a:srgbClr val="993300"/>
                </a:solidFill>
                <a:highlight>
                  <a:srgbClr val="FFFFFF"/>
                </a:highlight>
              </a:rPr>
              <a:t>"blue"</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&lt;/xs:simpleType&gt;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Content Placeholder 3">
            <a:extLst>
              <a:ext uri="{FF2B5EF4-FFF2-40B4-BE49-F238E27FC236}">
                <a16:creationId xmlns:a16="http://schemas.microsoft.com/office/drawing/2014/main" id="{1F105308-D8CF-4C05-A75E-A96C22541D93}"/>
              </a:ext>
            </a:extLst>
          </p:cNvPr>
          <p:cNvSpPr txBox="1">
            <a:spLocks/>
          </p:cNvSpPr>
          <p:nvPr/>
        </p:nvSpPr>
        <p:spPr>
          <a:xfrm>
            <a:off x="616449" y="5515494"/>
            <a:ext cx="11236720" cy="750253"/>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170" lvl="1" indent="0">
              <a:lnSpc>
                <a:spcPts val="3000"/>
              </a:lnSpc>
              <a:buNone/>
            </a:pPr>
            <a:r>
              <a:rPr lang="en-US"/>
              <a:t>If the input data contains the value </a:t>
            </a:r>
            <a:r>
              <a:rPr lang="en-US" b="1">
                <a:solidFill>
                  <a:srgbClr val="993300"/>
                </a:solidFill>
                <a:highlight>
                  <a:srgbClr val="FFFFFF"/>
                </a:highlight>
              </a:rPr>
              <a:t>red</a:t>
            </a:r>
            <a:r>
              <a:rPr lang="en-US"/>
              <a:t>, then Daffodil will accept that value and output it to the XML, but Xerces will generate an error message.</a:t>
            </a:r>
          </a:p>
        </p:txBody>
      </p:sp>
    </p:spTree>
    <p:extLst>
      <p:ext uri="{BB962C8B-B14F-4D97-AF65-F5344CB8AC3E}">
        <p14:creationId xmlns:p14="http://schemas.microsoft.com/office/powerpoint/2010/main" val="1976290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A46-9045-4E31-882F-C5E9A01368CD}"/>
              </a:ext>
            </a:extLst>
          </p:cNvPr>
          <p:cNvSpPr>
            <a:spLocks noGrp="1"/>
          </p:cNvSpPr>
          <p:nvPr>
            <p:ph type="title"/>
          </p:nvPr>
        </p:nvSpPr>
        <p:spPr/>
        <p:txBody>
          <a:bodyPr/>
          <a:lstStyle/>
          <a:p>
            <a:r>
              <a:rPr lang="en-US"/>
              <a:t>Description #2: Label ends when a colon is encountered, followed by a message</a:t>
            </a:r>
          </a:p>
        </p:txBody>
      </p:sp>
      <p:sp>
        <p:nvSpPr>
          <p:cNvPr id="4" name="Footer Placeholder 3">
            <a:extLst>
              <a:ext uri="{FF2B5EF4-FFF2-40B4-BE49-F238E27FC236}">
                <a16:creationId xmlns:a16="http://schemas.microsoft.com/office/drawing/2014/main" id="{092D9D25-1B00-40DF-B3D2-F0A7750F3E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02DFE737-9C66-404A-B2CC-4CC1290C5C03}"/>
              </a:ext>
            </a:extLst>
          </p:cNvPr>
          <p:cNvSpPr/>
          <p:nvPr/>
        </p:nvSpPr>
        <p:spPr>
          <a:xfrm>
            <a:off x="2102602" y="2058848"/>
            <a:ext cx="6948408"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5" name="TextBox 4">
            <a:extLst>
              <a:ext uri="{FF2B5EF4-FFF2-40B4-BE49-F238E27FC236}">
                <a16:creationId xmlns:a16="http://schemas.microsoft.com/office/drawing/2014/main" id="{B4DAB0CB-2ADC-4144-8130-1B277680CB36}"/>
              </a:ext>
            </a:extLst>
          </p:cNvPr>
          <p:cNvSpPr txBox="1"/>
          <p:nvPr/>
        </p:nvSpPr>
        <p:spPr>
          <a:xfrm>
            <a:off x="2551407" y="4709842"/>
            <a:ext cx="6050798" cy="1200329"/>
          </a:xfrm>
          <a:prstGeom prst="rect">
            <a:avLst/>
          </a:prstGeom>
          <a:solidFill>
            <a:schemeClr val="bg1">
              <a:lumMod val="85000"/>
            </a:schemeClr>
          </a:solidFill>
        </p:spPr>
        <p:txBody>
          <a:bodyPr wrap="square" rtlCol="0">
            <a:spAutoFit/>
          </a:bodyPr>
          <a:lstStyle/>
          <a:p>
            <a:r>
              <a:rPr lang="en-US" sz="2400"/>
              <a:t>Note: from now on, instead of saying “Label ends when a colon is encountered” I will say “Label is terminated by a colon.”</a:t>
            </a:r>
          </a:p>
        </p:txBody>
      </p:sp>
    </p:spTree>
    <p:extLst>
      <p:ext uri="{BB962C8B-B14F-4D97-AF65-F5344CB8AC3E}">
        <p14:creationId xmlns:p14="http://schemas.microsoft.com/office/powerpoint/2010/main" val="971211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FE737-9C66-404A-B2CC-4CC1290C5C03}"/>
              </a:ext>
            </a:extLst>
          </p:cNvPr>
          <p:cNvSpPr/>
          <p:nvPr/>
        </p:nvSpPr>
        <p:spPr>
          <a:xfrm>
            <a:off x="2102602" y="2058848"/>
            <a:ext cx="6948408"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F5844C"/>
                </a:solidFill>
                <a:highlight>
                  <a:srgbClr val="FFFF00"/>
                </a:highlight>
              </a:rPr>
              <a:t>dfdl:terminator</a:t>
            </a:r>
            <a:r>
              <a:rPr lang="en-US">
                <a:solidFill>
                  <a:srgbClr val="FF8040"/>
                </a:solidFill>
                <a:highlight>
                  <a:srgbClr val="FFFF00"/>
                </a:highlight>
              </a:rPr>
              <a:t>=</a:t>
            </a:r>
            <a:r>
              <a:rPr lang="en-US">
                <a:solidFill>
                  <a:srgbClr val="993300"/>
                </a:solidFill>
                <a:highlight>
                  <a:srgbClr val="FFFF00"/>
                </a:highlight>
              </a:rPr>
              <a:t>":"</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5" name="TextBox 4">
            <a:extLst>
              <a:ext uri="{FF2B5EF4-FFF2-40B4-BE49-F238E27FC236}">
                <a16:creationId xmlns:a16="http://schemas.microsoft.com/office/drawing/2014/main" id="{88561CC5-20B6-4E12-BF1B-0239070ACF21}"/>
              </a:ext>
            </a:extLst>
          </p:cNvPr>
          <p:cNvSpPr txBox="1"/>
          <p:nvPr/>
        </p:nvSpPr>
        <p:spPr>
          <a:xfrm>
            <a:off x="1844298" y="4659734"/>
            <a:ext cx="7536952" cy="1569660"/>
          </a:xfrm>
          <a:prstGeom prst="rect">
            <a:avLst/>
          </a:prstGeom>
          <a:solidFill>
            <a:srgbClr val="FFFF00"/>
          </a:solidFill>
        </p:spPr>
        <p:txBody>
          <a:bodyPr wrap="square" rtlCol="0">
            <a:spAutoFit/>
          </a:bodyPr>
          <a:lstStyle/>
          <a:p>
            <a:r>
              <a:rPr lang="en-US" sz="2400"/>
              <a:t>The input data consists of a sequence of two strings. The first string represents a label, the second string represents a message. The first string ends at (is terminated by) a colon. </a:t>
            </a:r>
          </a:p>
        </p:txBody>
      </p:sp>
      <p:sp>
        <p:nvSpPr>
          <p:cNvPr id="6" name="Footer Placeholder 3">
            <a:extLst>
              <a:ext uri="{FF2B5EF4-FFF2-40B4-BE49-F238E27FC236}">
                <a16:creationId xmlns:a16="http://schemas.microsoft.com/office/drawing/2014/main" id="{84F0E294-BE37-4A43-900D-8B2D4633850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96630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FF55-4A71-4E05-93B1-D3B32B643593}"/>
              </a:ext>
            </a:extLst>
          </p:cNvPr>
          <p:cNvSpPr>
            <a:spLocks noGrp="1"/>
          </p:cNvSpPr>
          <p:nvPr>
            <p:ph type="title"/>
          </p:nvPr>
        </p:nvSpPr>
        <p:spPr/>
        <p:txBody>
          <a:bodyPr/>
          <a:lstStyle/>
          <a:p>
            <a:r>
              <a:rPr lang="en-US"/>
              <a:t>Parse the file</a:t>
            </a:r>
          </a:p>
        </p:txBody>
      </p:sp>
      <p:sp>
        <p:nvSpPr>
          <p:cNvPr id="3" name="Content Placeholder 2">
            <a:extLst>
              <a:ext uri="{FF2B5EF4-FFF2-40B4-BE49-F238E27FC236}">
                <a16:creationId xmlns:a16="http://schemas.microsoft.com/office/drawing/2014/main" id="{C6C5172A-A099-4829-B535-0CE867061423}"/>
              </a:ext>
            </a:extLst>
          </p:cNvPr>
          <p:cNvSpPr>
            <a:spLocks noGrp="1"/>
          </p:cNvSpPr>
          <p:nvPr>
            <p:ph idx="1"/>
          </p:nvPr>
        </p:nvSpPr>
        <p:spPr>
          <a:xfrm>
            <a:off x="616449" y="1371602"/>
            <a:ext cx="11236720" cy="2766445"/>
          </a:xfrm>
        </p:spPr>
        <p:txBody>
          <a:bodyPr/>
          <a:lstStyle/>
          <a:p>
            <a:pPr>
              <a:lnSpc>
                <a:spcPts val="3000"/>
              </a:lnSpc>
              <a:spcAft>
                <a:spcPts val="1200"/>
              </a:spcAft>
            </a:pPr>
            <a:r>
              <a:rPr lang="en-US"/>
              <a:t>Go to this folder: examples &gt;&gt; label-message</a:t>
            </a:r>
          </a:p>
          <a:p>
            <a:pPr>
              <a:lnSpc>
                <a:spcPts val="3000"/>
              </a:lnSpc>
            </a:pPr>
            <a:r>
              <a:rPr lang="en-US"/>
              <a:t>At a command window type this:</a:t>
            </a:r>
            <a:br>
              <a:rPr lang="en-US"/>
            </a:br>
            <a:r>
              <a:rPr lang="en-US" i="1"/>
              <a:t>parse label-message-description-2 input label-message.txt</a:t>
            </a:r>
          </a:p>
        </p:txBody>
      </p:sp>
      <p:sp>
        <p:nvSpPr>
          <p:cNvPr id="4" name="Footer Placeholder 3">
            <a:extLst>
              <a:ext uri="{FF2B5EF4-FFF2-40B4-BE49-F238E27FC236}">
                <a16:creationId xmlns:a16="http://schemas.microsoft.com/office/drawing/2014/main" id="{C5210A55-A3B4-4199-952D-AC4E18D6B03B}"/>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096798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754FD-7A90-490E-B880-3446294F3F74}"/>
              </a:ext>
            </a:extLst>
          </p:cNvPr>
          <p:cNvSpPr/>
          <p:nvPr/>
        </p:nvSpPr>
        <p:spPr>
          <a:xfrm>
            <a:off x="3518115" y="1053885"/>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Dear Sir: Thank you for your response.</a:t>
            </a:r>
          </a:p>
        </p:txBody>
      </p:sp>
      <p:sp>
        <p:nvSpPr>
          <p:cNvPr id="6" name="Rectangle 5">
            <a:extLst>
              <a:ext uri="{FF2B5EF4-FFF2-40B4-BE49-F238E27FC236}">
                <a16:creationId xmlns:a16="http://schemas.microsoft.com/office/drawing/2014/main" id="{FC91092E-60BA-403F-B25D-BC9263184C43}"/>
              </a:ext>
            </a:extLst>
          </p:cNvPr>
          <p:cNvSpPr/>
          <p:nvPr/>
        </p:nvSpPr>
        <p:spPr>
          <a:xfrm>
            <a:off x="4912963" y="2607590"/>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7" name="Arrow: Down 6">
            <a:extLst>
              <a:ext uri="{FF2B5EF4-FFF2-40B4-BE49-F238E27FC236}">
                <a16:creationId xmlns:a16="http://schemas.microsoft.com/office/drawing/2014/main" id="{C444D4FD-2A99-4425-84B3-019C6DB0E632}"/>
              </a:ext>
            </a:extLst>
          </p:cNvPr>
          <p:cNvSpPr/>
          <p:nvPr/>
        </p:nvSpPr>
        <p:spPr>
          <a:xfrm>
            <a:off x="5269424" y="1804138"/>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100C6F6-6B45-41BD-8B93-22FF81C07C94}"/>
              </a:ext>
            </a:extLst>
          </p:cNvPr>
          <p:cNvSpPr/>
          <p:nvPr/>
        </p:nvSpPr>
        <p:spPr>
          <a:xfrm>
            <a:off x="5269424" y="3357843"/>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CF8DAD-DC4E-4699-B811-F3F01F0D9730}"/>
              </a:ext>
            </a:extLst>
          </p:cNvPr>
          <p:cNvSpPr/>
          <p:nvPr/>
        </p:nvSpPr>
        <p:spPr>
          <a:xfrm>
            <a:off x="3383796" y="4191012"/>
            <a:ext cx="5424408" cy="1315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&lt;label&gt;Dear Sir&lt;/label&gt;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
        <p:nvSpPr>
          <p:cNvPr id="10" name="Rectangle: Folded Corner 9">
            <a:extLst>
              <a:ext uri="{FF2B5EF4-FFF2-40B4-BE49-F238E27FC236}">
                <a16:creationId xmlns:a16="http://schemas.microsoft.com/office/drawing/2014/main" id="{B0A94EC1-5CD4-44A2-B1AC-9A2F78B895F8}"/>
              </a:ext>
            </a:extLst>
          </p:cNvPr>
          <p:cNvSpPr/>
          <p:nvPr/>
        </p:nvSpPr>
        <p:spPr>
          <a:xfrm>
            <a:off x="480447" y="2345407"/>
            <a:ext cx="3556861"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label-message-description-2.dfdl.xsd</a:t>
            </a:r>
          </a:p>
        </p:txBody>
      </p:sp>
      <p:sp>
        <p:nvSpPr>
          <p:cNvPr id="11" name="Arrow: Right 10">
            <a:extLst>
              <a:ext uri="{FF2B5EF4-FFF2-40B4-BE49-F238E27FC236}">
                <a16:creationId xmlns:a16="http://schemas.microsoft.com/office/drawing/2014/main" id="{184F6F51-28DA-446A-8FF7-E00A230D4C1C}"/>
              </a:ext>
            </a:extLst>
          </p:cNvPr>
          <p:cNvSpPr/>
          <p:nvPr/>
        </p:nvSpPr>
        <p:spPr>
          <a:xfrm>
            <a:off x="4037308" y="2774197"/>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BD23E9-CDA2-44C7-A5AA-35F19B32B053}"/>
              </a:ext>
            </a:extLst>
          </p:cNvPr>
          <p:cNvSpPr txBox="1"/>
          <p:nvPr/>
        </p:nvSpPr>
        <p:spPr>
          <a:xfrm>
            <a:off x="6173492" y="2714715"/>
            <a:ext cx="875561" cy="461665"/>
          </a:xfrm>
          <a:prstGeom prst="rect">
            <a:avLst/>
          </a:prstGeom>
          <a:noFill/>
        </p:spPr>
        <p:txBody>
          <a:bodyPr wrap="none" rtlCol="0">
            <a:spAutoFit/>
          </a:bodyPr>
          <a:lstStyle/>
          <a:p>
            <a:r>
              <a:rPr lang="en-US" sz="2400" i="1"/>
              <a:t>parse</a:t>
            </a:r>
            <a:endParaRPr lang="en-US" sz="2400" i="1">
              <a:latin typeface="Times New Roman" panose="02020603050405020304" pitchFamily="18" charset="0"/>
              <a:cs typeface="Times New Roman" panose="02020603050405020304" pitchFamily="18" charset="0"/>
            </a:endParaRPr>
          </a:p>
        </p:txBody>
      </p:sp>
      <p:sp>
        <p:nvSpPr>
          <p:cNvPr id="15" name="Footer Placeholder 3">
            <a:extLst>
              <a:ext uri="{FF2B5EF4-FFF2-40B4-BE49-F238E27FC236}">
                <a16:creationId xmlns:a16="http://schemas.microsoft.com/office/drawing/2014/main" id="{776335B7-093F-4217-9AF4-496937D3F51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503329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8EDC-D628-4AC6-B9C2-355F834503BC}"/>
              </a:ext>
            </a:extLst>
          </p:cNvPr>
          <p:cNvSpPr>
            <a:spLocks noGrp="1"/>
          </p:cNvSpPr>
          <p:nvPr>
            <p:ph type="title"/>
          </p:nvPr>
        </p:nvSpPr>
        <p:spPr/>
        <p:txBody>
          <a:bodyPr/>
          <a:lstStyle/>
          <a:p>
            <a:r>
              <a:rPr lang="en-US"/>
              <a:t>At a command line type this:</a:t>
            </a:r>
            <a:br>
              <a:rPr lang="en-US"/>
            </a:br>
            <a:r>
              <a:rPr lang="en-US" i="1"/>
              <a:t>unparse label-message-description-2 input</a:t>
            </a:r>
          </a:p>
        </p:txBody>
      </p:sp>
      <p:sp>
        <p:nvSpPr>
          <p:cNvPr id="4" name="Rectangle 3">
            <a:extLst>
              <a:ext uri="{FF2B5EF4-FFF2-40B4-BE49-F238E27FC236}">
                <a16:creationId xmlns:a16="http://schemas.microsoft.com/office/drawing/2014/main" id="{1053AB99-A876-486E-8EE3-913A3615B990}"/>
              </a:ext>
            </a:extLst>
          </p:cNvPr>
          <p:cNvSpPr/>
          <p:nvPr/>
        </p:nvSpPr>
        <p:spPr>
          <a:xfrm>
            <a:off x="3564609" y="5336259"/>
            <a:ext cx="3936569" cy="750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Dear Sir: Thank you for your response.</a:t>
            </a:r>
          </a:p>
        </p:txBody>
      </p:sp>
      <p:sp>
        <p:nvSpPr>
          <p:cNvPr id="5" name="Rectangle 4">
            <a:extLst>
              <a:ext uri="{FF2B5EF4-FFF2-40B4-BE49-F238E27FC236}">
                <a16:creationId xmlns:a16="http://schemas.microsoft.com/office/drawing/2014/main" id="{45871B78-DECC-489B-A4CB-9A8B5C786FF8}"/>
              </a:ext>
            </a:extLst>
          </p:cNvPr>
          <p:cNvSpPr/>
          <p:nvPr/>
        </p:nvSpPr>
        <p:spPr>
          <a:xfrm>
            <a:off x="4928461" y="3754465"/>
            <a:ext cx="1183037" cy="7502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Daffodil</a:t>
            </a:r>
          </a:p>
        </p:txBody>
      </p:sp>
      <p:sp>
        <p:nvSpPr>
          <p:cNvPr id="6" name="Arrow: Down 5">
            <a:extLst>
              <a:ext uri="{FF2B5EF4-FFF2-40B4-BE49-F238E27FC236}">
                <a16:creationId xmlns:a16="http://schemas.microsoft.com/office/drawing/2014/main" id="{86EAD48C-F60D-486A-95E6-8CBAE5E4C2EF}"/>
              </a:ext>
            </a:extLst>
          </p:cNvPr>
          <p:cNvSpPr/>
          <p:nvPr/>
        </p:nvSpPr>
        <p:spPr>
          <a:xfrm>
            <a:off x="5284922" y="2951013"/>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6CDE151-EB4F-4CFD-B9A7-BFA3E73708FD}"/>
              </a:ext>
            </a:extLst>
          </p:cNvPr>
          <p:cNvSpPr/>
          <p:nvPr/>
        </p:nvSpPr>
        <p:spPr>
          <a:xfrm>
            <a:off x="5284922" y="4504718"/>
            <a:ext cx="495945" cy="8034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76D77D-C6FC-4818-AC59-A24D984F61E8}"/>
              </a:ext>
            </a:extLst>
          </p:cNvPr>
          <p:cNvSpPr/>
          <p:nvPr/>
        </p:nvSpPr>
        <p:spPr>
          <a:xfrm>
            <a:off x="3068663" y="1660780"/>
            <a:ext cx="5424408" cy="1315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&lt;input&gt;</a:t>
            </a:r>
            <a:br>
              <a:rPr lang="en-US">
                <a:solidFill>
                  <a:schemeClr val="tx1"/>
                </a:solidFill>
              </a:rPr>
            </a:br>
            <a:r>
              <a:rPr lang="en-US">
                <a:solidFill>
                  <a:schemeClr val="tx1"/>
                </a:solidFill>
              </a:rPr>
              <a:t>      &lt;label&gt;Dear Sir&lt;/label&gt;</a:t>
            </a:r>
            <a:br>
              <a:rPr lang="en-US">
                <a:solidFill>
                  <a:schemeClr val="tx1"/>
                </a:solidFill>
              </a:rPr>
            </a:br>
            <a:r>
              <a:rPr lang="en-US">
                <a:solidFill>
                  <a:schemeClr val="tx1"/>
                </a:solidFill>
              </a:rPr>
              <a:t>      &lt;message&gt; Thank you for your response.&lt;/message&gt;</a:t>
            </a:r>
            <a:br>
              <a:rPr lang="en-US">
                <a:solidFill>
                  <a:schemeClr val="tx1"/>
                </a:solidFill>
              </a:rPr>
            </a:br>
            <a:r>
              <a:rPr lang="en-US">
                <a:solidFill>
                  <a:schemeClr val="tx1"/>
                </a:solidFill>
              </a:rPr>
              <a:t>&lt;/input&gt;</a:t>
            </a:r>
          </a:p>
        </p:txBody>
      </p:sp>
      <p:sp>
        <p:nvSpPr>
          <p:cNvPr id="9" name="Rectangle: Folded Corner 8">
            <a:extLst>
              <a:ext uri="{FF2B5EF4-FFF2-40B4-BE49-F238E27FC236}">
                <a16:creationId xmlns:a16="http://schemas.microsoft.com/office/drawing/2014/main" id="{15692599-9957-4334-AE41-6996CC6D6337}"/>
              </a:ext>
            </a:extLst>
          </p:cNvPr>
          <p:cNvSpPr/>
          <p:nvPr/>
        </p:nvSpPr>
        <p:spPr>
          <a:xfrm>
            <a:off x="495946" y="3492282"/>
            <a:ext cx="3556861" cy="127461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label-message-description-2.dfdl.xsd</a:t>
            </a:r>
          </a:p>
        </p:txBody>
      </p:sp>
      <p:sp>
        <p:nvSpPr>
          <p:cNvPr id="10" name="Arrow: Right 9">
            <a:extLst>
              <a:ext uri="{FF2B5EF4-FFF2-40B4-BE49-F238E27FC236}">
                <a16:creationId xmlns:a16="http://schemas.microsoft.com/office/drawing/2014/main" id="{BEA7F8A7-D5CF-4757-9F73-10D1BA270E50}"/>
              </a:ext>
            </a:extLst>
          </p:cNvPr>
          <p:cNvSpPr/>
          <p:nvPr/>
        </p:nvSpPr>
        <p:spPr>
          <a:xfrm>
            <a:off x="4052806" y="3921072"/>
            <a:ext cx="875655" cy="3409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B95BA5-2B69-4FE6-B07E-6FCEBE4A9747}"/>
              </a:ext>
            </a:extLst>
          </p:cNvPr>
          <p:cNvSpPr txBox="1"/>
          <p:nvPr/>
        </p:nvSpPr>
        <p:spPr>
          <a:xfrm>
            <a:off x="6234808" y="3860720"/>
            <a:ext cx="1192955" cy="461665"/>
          </a:xfrm>
          <a:prstGeom prst="rect">
            <a:avLst/>
          </a:prstGeom>
          <a:noFill/>
        </p:spPr>
        <p:txBody>
          <a:bodyPr wrap="none" rtlCol="0">
            <a:spAutoFit/>
          </a:bodyPr>
          <a:lstStyle/>
          <a:p>
            <a:r>
              <a:rPr lang="en-US" sz="2400" i="1"/>
              <a:t>unparse</a:t>
            </a:r>
            <a:endParaRPr lang="en-US" sz="2400" i="1">
              <a:latin typeface="Times New Roman" panose="02020603050405020304" pitchFamily="18" charset="0"/>
              <a:cs typeface="Times New Roman" panose="02020603050405020304" pitchFamily="18" charset="0"/>
            </a:endParaRPr>
          </a:p>
        </p:txBody>
      </p:sp>
      <p:sp>
        <p:nvSpPr>
          <p:cNvPr id="12" name="Footer Placeholder 3">
            <a:extLst>
              <a:ext uri="{FF2B5EF4-FFF2-40B4-BE49-F238E27FC236}">
                <a16:creationId xmlns:a16="http://schemas.microsoft.com/office/drawing/2014/main" id="{55C87B12-0D3B-4840-B7CA-9C184AE229F3}"/>
              </a:ext>
            </a:extLst>
          </p:cNvPr>
          <p:cNvSpPr>
            <a:spLocks noGrp="1"/>
          </p:cNvSpPr>
          <p:nvPr>
            <p:ph type="ftr" sz="quarter" idx="11"/>
          </p:nvPr>
        </p:nvSpPr>
        <p:spPr>
          <a:xfrm>
            <a:off x="616448" y="6521957"/>
            <a:ext cx="7536952" cy="239059"/>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6680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19B-DCD1-43F5-AB3F-1509971F9C19}"/>
              </a:ext>
            </a:extLst>
          </p:cNvPr>
          <p:cNvSpPr>
            <a:spLocks noGrp="1"/>
          </p:cNvSpPr>
          <p:nvPr>
            <p:ph type="title"/>
          </p:nvPr>
        </p:nvSpPr>
        <p:spPr/>
        <p:txBody>
          <a:bodyPr/>
          <a:lstStyle/>
          <a:p>
            <a:r>
              <a:rPr lang="en-US"/>
              <a:t>DFDL is relevant to you … here’s why</a:t>
            </a:r>
          </a:p>
        </p:txBody>
      </p:sp>
      <p:sp>
        <p:nvSpPr>
          <p:cNvPr id="3" name="Content Placeholder 2">
            <a:extLst>
              <a:ext uri="{FF2B5EF4-FFF2-40B4-BE49-F238E27FC236}">
                <a16:creationId xmlns:a16="http://schemas.microsoft.com/office/drawing/2014/main" id="{F629674B-A4EA-4F26-A49C-293EC5C823EA}"/>
              </a:ext>
            </a:extLst>
          </p:cNvPr>
          <p:cNvSpPr>
            <a:spLocks noGrp="1"/>
          </p:cNvSpPr>
          <p:nvPr>
            <p:ph idx="1"/>
          </p:nvPr>
        </p:nvSpPr>
        <p:spPr/>
        <p:txBody>
          <a:bodyPr/>
          <a:lstStyle/>
          <a:p>
            <a:pPr>
              <a:lnSpc>
                <a:spcPts val="3000"/>
              </a:lnSpc>
              <a:spcAft>
                <a:spcPts val="1200"/>
              </a:spcAft>
            </a:pPr>
            <a:r>
              <a:rPr lang="en-US"/>
              <a:t>A DFDL processor is a tool that understands the DFDL language.</a:t>
            </a:r>
          </a:p>
          <a:p>
            <a:pPr>
              <a:lnSpc>
                <a:spcPts val="3000"/>
              </a:lnSpc>
              <a:spcAft>
                <a:spcPts val="1200"/>
              </a:spcAft>
            </a:pPr>
            <a:r>
              <a:rPr lang="en-US"/>
              <a:t>A DFDL processor can transform representation A to multiple other representations using a DFDL description of A.</a:t>
            </a:r>
          </a:p>
          <a:p>
            <a:pPr>
              <a:lnSpc>
                <a:spcPts val="3000"/>
              </a:lnSpc>
              <a:spcAft>
                <a:spcPts val="1200"/>
              </a:spcAft>
            </a:pPr>
            <a:r>
              <a:rPr lang="en-US"/>
              <a:t>Therefore … when the data </a:t>
            </a:r>
            <a:r>
              <a:rPr lang="en-US" dirty="0"/>
              <a:t>to be consumed is in a less desirable representation, use DFDL to describe the data, provide the DFDL description to a DFDL </a:t>
            </a:r>
            <a:r>
              <a:rPr lang="en-US"/>
              <a:t>processor to transform </a:t>
            </a:r>
            <a:r>
              <a:rPr lang="en-US" dirty="0"/>
              <a:t>the representation to a more usable representation, and then consume the data in </a:t>
            </a:r>
            <a:r>
              <a:rPr lang="en-US"/>
              <a:t>its more usable form. </a:t>
            </a:r>
          </a:p>
        </p:txBody>
      </p:sp>
    </p:spTree>
    <p:extLst>
      <p:ext uri="{BB962C8B-B14F-4D97-AF65-F5344CB8AC3E}">
        <p14:creationId xmlns:p14="http://schemas.microsoft.com/office/powerpoint/2010/main" val="6615472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A46-9045-4E31-882F-C5E9A01368CD}"/>
              </a:ext>
            </a:extLst>
          </p:cNvPr>
          <p:cNvSpPr>
            <a:spLocks noGrp="1"/>
          </p:cNvSpPr>
          <p:nvPr>
            <p:ph type="title"/>
          </p:nvPr>
        </p:nvSpPr>
        <p:spPr/>
        <p:txBody>
          <a:bodyPr/>
          <a:lstStyle/>
          <a:p>
            <a:r>
              <a:rPr lang="en-US"/>
              <a:t>Description #3: Label, colon, message</a:t>
            </a:r>
          </a:p>
        </p:txBody>
      </p:sp>
      <p:sp>
        <p:nvSpPr>
          <p:cNvPr id="4" name="Footer Placeholder 3">
            <a:extLst>
              <a:ext uri="{FF2B5EF4-FFF2-40B4-BE49-F238E27FC236}">
                <a16:creationId xmlns:a16="http://schemas.microsoft.com/office/drawing/2014/main" id="{092D9D25-1B00-40DF-B3D2-F0A7750F3EB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02DFE737-9C66-404A-B2CC-4CC1290C5C03}"/>
              </a:ext>
            </a:extLst>
          </p:cNvPr>
          <p:cNvSpPr/>
          <p:nvPr/>
        </p:nvSpPr>
        <p:spPr>
          <a:xfrm>
            <a:off x="925573" y="1859339"/>
            <a:ext cx="10340854" cy="313932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9933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24971121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561CC5-20B6-4E12-BF1B-0239070ACF21}"/>
              </a:ext>
            </a:extLst>
          </p:cNvPr>
          <p:cNvSpPr txBox="1"/>
          <p:nvPr/>
        </p:nvSpPr>
        <p:spPr>
          <a:xfrm>
            <a:off x="739593" y="4659734"/>
            <a:ext cx="10340854" cy="1569660"/>
          </a:xfrm>
          <a:prstGeom prst="rect">
            <a:avLst/>
          </a:prstGeom>
          <a:solidFill>
            <a:srgbClr val="FFFF00"/>
          </a:solidFill>
        </p:spPr>
        <p:txBody>
          <a:bodyPr wrap="square" rtlCol="0">
            <a:spAutoFit/>
          </a:bodyPr>
          <a:lstStyle/>
          <a:p>
            <a:r>
              <a:rPr lang="en-US" sz="2400"/>
              <a:t>The input data consists of a sequence of three strings. The first string represents a label, the second string is a colon, and the last string represents a message. The first string consists of any printable ASCII character, ending when a colon is encountered. The second string is exactly one character in length.</a:t>
            </a:r>
          </a:p>
        </p:txBody>
      </p:sp>
      <p:sp>
        <p:nvSpPr>
          <p:cNvPr id="6" name="Rectangle 5">
            <a:extLst>
              <a:ext uri="{FF2B5EF4-FFF2-40B4-BE49-F238E27FC236}">
                <a16:creationId xmlns:a16="http://schemas.microsoft.com/office/drawing/2014/main" id="{52965F45-C48D-466B-9D3E-E6CCB90E65FF}"/>
              </a:ext>
            </a:extLst>
          </p:cNvPr>
          <p:cNvSpPr/>
          <p:nvPr/>
        </p:nvSpPr>
        <p:spPr>
          <a:xfrm>
            <a:off x="739593" y="1334924"/>
            <a:ext cx="10340854" cy="313932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9933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"colon"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7" name="Footer Placeholder 3">
            <a:extLst>
              <a:ext uri="{FF2B5EF4-FFF2-40B4-BE49-F238E27FC236}">
                <a16:creationId xmlns:a16="http://schemas.microsoft.com/office/drawing/2014/main" id="{11995075-D62D-48CF-B3EC-759E3975C79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147361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0FABF-73D8-48F1-828B-6F46BA395B1C}"/>
              </a:ext>
            </a:extLst>
          </p:cNvPr>
          <p:cNvSpPr/>
          <p:nvPr/>
        </p:nvSpPr>
        <p:spPr>
          <a:xfrm>
            <a:off x="1875295" y="2047091"/>
            <a:ext cx="4174211"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"[\x20-\x7F]+?(?=[:])"</a:t>
            </a:r>
          </a:p>
        </p:txBody>
      </p:sp>
      <p:sp>
        <p:nvSpPr>
          <p:cNvPr id="3" name="Left Brace 2">
            <a:extLst>
              <a:ext uri="{FF2B5EF4-FFF2-40B4-BE49-F238E27FC236}">
                <a16:creationId xmlns:a16="http://schemas.microsoft.com/office/drawing/2014/main" id="{24ADB29F-5FA7-4E66-BFF0-0891ED34F62D}"/>
              </a:ext>
            </a:extLst>
          </p:cNvPr>
          <p:cNvSpPr/>
          <p:nvPr/>
        </p:nvSpPr>
        <p:spPr>
          <a:xfrm rot="16200000">
            <a:off x="4429934" y="1842986"/>
            <a:ext cx="712922" cy="1906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3E9C9590-E956-42B1-BF71-487CD0398E91}"/>
              </a:ext>
            </a:extLst>
          </p:cNvPr>
          <p:cNvSpPr txBox="1"/>
          <p:nvPr/>
        </p:nvSpPr>
        <p:spPr>
          <a:xfrm>
            <a:off x="3833246" y="3152596"/>
            <a:ext cx="3797086" cy="1200329"/>
          </a:xfrm>
          <a:prstGeom prst="rect">
            <a:avLst/>
          </a:prstGeom>
          <a:noFill/>
        </p:spPr>
        <p:txBody>
          <a:bodyPr wrap="square" rtlCol="0">
            <a:spAutoFit/>
          </a:bodyPr>
          <a:lstStyle/>
          <a:p>
            <a:r>
              <a:rPr lang="en-US" sz="2400"/>
              <a:t>Regular expression (regex). The following slides describe how to interpret this regex.</a:t>
            </a:r>
          </a:p>
        </p:txBody>
      </p:sp>
      <p:sp>
        <p:nvSpPr>
          <p:cNvPr id="5" name="Footer Placeholder 3">
            <a:extLst>
              <a:ext uri="{FF2B5EF4-FFF2-40B4-BE49-F238E27FC236}">
                <a16:creationId xmlns:a16="http://schemas.microsoft.com/office/drawing/2014/main" id="{24A26057-D2FD-4307-BD97-99D885CFE52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40431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e 2">
            <a:extLst>
              <a:ext uri="{FF2B5EF4-FFF2-40B4-BE49-F238E27FC236}">
                <a16:creationId xmlns:a16="http://schemas.microsoft.com/office/drawing/2014/main" id="{24ADB29F-5FA7-4E66-BFF0-0891ED34F62D}"/>
              </a:ext>
            </a:extLst>
          </p:cNvPr>
          <p:cNvSpPr/>
          <p:nvPr/>
        </p:nvSpPr>
        <p:spPr>
          <a:xfrm rot="16200000">
            <a:off x="4073473" y="2191696"/>
            <a:ext cx="712922" cy="11623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3E9C9590-E956-42B1-BF71-487CD0398E91}"/>
              </a:ext>
            </a:extLst>
          </p:cNvPr>
          <p:cNvSpPr txBox="1"/>
          <p:nvPr/>
        </p:nvSpPr>
        <p:spPr>
          <a:xfrm>
            <a:off x="3492284" y="3292079"/>
            <a:ext cx="3006671" cy="2308324"/>
          </a:xfrm>
          <a:prstGeom prst="rect">
            <a:avLst/>
          </a:prstGeom>
          <a:noFill/>
        </p:spPr>
        <p:txBody>
          <a:bodyPr wrap="square" rtlCol="0">
            <a:spAutoFit/>
          </a:bodyPr>
          <a:lstStyle/>
          <a:p>
            <a:r>
              <a:rPr lang="en-US" sz="2400">
                <a:solidFill>
                  <a:srgbClr val="993300"/>
                </a:solidFill>
                <a:highlight>
                  <a:srgbClr val="FFFFFF"/>
                </a:highlight>
              </a:rPr>
              <a:t>[\x20-\x7F]+ </a:t>
            </a:r>
            <a:r>
              <a:rPr lang="en-US" sz="2400"/>
              <a:t>means gobble up (consume) any characters in the range hex 20 (space character) to hex 7F (DEL character). </a:t>
            </a:r>
          </a:p>
        </p:txBody>
      </p:sp>
      <p:sp>
        <p:nvSpPr>
          <p:cNvPr id="5" name="Rectangle 4">
            <a:extLst>
              <a:ext uri="{FF2B5EF4-FFF2-40B4-BE49-F238E27FC236}">
                <a16:creationId xmlns:a16="http://schemas.microsoft.com/office/drawing/2014/main" id="{F085EAB7-1248-48FD-AC07-AA63B62AE9B9}"/>
              </a:ext>
            </a:extLst>
          </p:cNvPr>
          <p:cNvSpPr/>
          <p:nvPr/>
        </p:nvSpPr>
        <p:spPr>
          <a:xfrm>
            <a:off x="1875295" y="2047091"/>
            <a:ext cx="4174211"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"[\x20-\x7F]+?(?=[:])"</a:t>
            </a:r>
          </a:p>
        </p:txBody>
      </p:sp>
      <p:sp>
        <p:nvSpPr>
          <p:cNvPr id="6" name="Footer Placeholder 3">
            <a:extLst>
              <a:ext uri="{FF2B5EF4-FFF2-40B4-BE49-F238E27FC236}">
                <a16:creationId xmlns:a16="http://schemas.microsoft.com/office/drawing/2014/main" id="{B4F29973-B7E8-43A7-A6D8-559A0EF8C68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182000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E6F64DAF-6FE0-4F6E-BEBD-388B2DE7B99B}"/>
              </a:ext>
            </a:extLst>
          </p:cNvPr>
          <p:cNvCxnSpPr/>
          <p:nvPr/>
        </p:nvCxnSpPr>
        <p:spPr>
          <a:xfrm flipV="1">
            <a:off x="5036949" y="2409988"/>
            <a:ext cx="0" cy="75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270F98-2AD1-4ADD-A459-DB6EBF075EBF}"/>
              </a:ext>
            </a:extLst>
          </p:cNvPr>
          <p:cNvSpPr txBox="1"/>
          <p:nvPr/>
        </p:nvSpPr>
        <p:spPr>
          <a:xfrm>
            <a:off x="4711484" y="3165530"/>
            <a:ext cx="6943241" cy="1569660"/>
          </a:xfrm>
          <a:prstGeom prst="rect">
            <a:avLst/>
          </a:prstGeom>
          <a:noFill/>
        </p:spPr>
        <p:txBody>
          <a:bodyPr wrap="square" rtlCol="0">
            <a:spAutoFit/>
          </a:bodyPr>
          <a:lstStyle/>
          <a:p>
            <a:r>
              <a:rPr lang="en-US" sz="2400"/>
              <a:t>A question mark after the plus symbol means that the characters must be gobbled up in a </a:t>
            </a:r>
            <a:r>
              <a:rPr lang="en-US" sz="2400" i="1"/>
              <a:t>non-greedy </a:t>
            </a:r>
            <a:r>
              <a:rPr lang="en-US" sz="2400"/>
              <a:t>fashion. That is, stop gobbling up characters as soon as the following expression is satisfied. </a:t>
            </a:r>
          </a:p>
        </p:txBody>
      </p:sp>
      <p:sp>
        <p:nvSpPr>
          <p:cNvPr id="5" name="Rectangle 4">
            <a:extLst>
              <a:ext uri="{FF2B5EF4-FFF2-40B4-BE49-F238E27FC236}">
                <a16:creationId xmlns:a16="http://schemas.microsoft.com/office/drawing/2014/main" id="{22766723-E955-45FB-A6D0-8AD10343CFB6}"/>
              </a:ext>
            </a:extLst>
          </p:cNvPr>
          <p:cNvSpPr/>
          <p:nvPr/>
        </p:nvSpPr>
        <p:spPr>
          <a:xfrm>
            <a:off x="1864961" y="2052280"/>
            <a:ext cx="4174211"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"[\x20-\x7F]+?(?=[:])"</a:t>
            </a:r>
          </a:p>
        </p:txBody>
      </p:sp>
      <p:sp>
        <p:nvSpPr>
          <p:cNvPr id="8" name="Footer Placeholder 3">
            <a:extLst>
              <a:ext uri="{FF2B5EF4-FFF2-40B4-BE49-F238E27FC236}">
                <a16:creationId xmlns:a16="http://schemas.microsoft.com/office/drawing/2014/main" id="{F8932384-9CD3-4FA1-8BF7-A17D8D9E1DE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442133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70F98-2AD1-4ADD-A459-DB6EBF075EBF}"/>
              </a:ext>
            </a:extLst>
          </p:cNvPr>
          <p:cNvSpPr txBox="1"/>
          <p:nvPr/>
        </p:nvSpPr>
        <p:spPr>
          <a:xfrm>
            <a:off x="4659824" y="3163760"/>
            <a:ext cx="6943241" cy="1569660"/>
          </a:xfrm>
          <a:prstGeom prst="rect">
            <a:avLst/>
          </a:prstGeom>
          <a:noFill/>
        </p:spPr>
        <p:txBody>
          <a:bodyPr wrap="square" rtlCol="0">
            <a:spAutoFit/>
          </a:bodyPr>
          <a:lstStyle/>
          <a:p>
            <a:r>
              <a:rPr lang="en-US" sz="2400"/>
              <a:t>?= is a </a:t>
            </a:r>
            <a:r>
              <a:rPr lang="en-US" sz="2400" i="1"/>
              <a:t>positive lookahead</a:t>
            </a:r>
            <a:r>
              <a:rPr lang="en-US" sz="2400"/>
              <a:t>, a kind of zero-width assertion. It's saying that the captured match must be followed by whatever is within the parentheses but that parenthesized part isn't captured.</a:t>
            </a:r>
          </a:p>
        </p:txBody>
      </p:sp>
      <p:sp>
        <p:nvSpPr>
          <p:cNvPr id="3" name="Left Brace 2">
            <a:extLst>
              <a:ext uri="{FF2B5EF4-FFF2-40B4-BE49-F238E27FC236}">
                <a16:creationId xmlns:a16="http://schemas.microsoft.com/office/drawing/2014/main" id="{52385F66-5433-4530-960D-52A9AA244791}"/>
              </a:ext>
            </a:extLst>
          </p:cNvPr>
          <p:cNvSpPr/>
          <p:nvPr/>
        </p:nvSpPr>
        <p:spPr>
          <a:xfrm rot="16200000">
            <a:off x="5201678" y="2349444"/>
            <a:ext cx="358956" cy="5101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49DDEFA-D56D-4E8F-B709-42C15602ABCC}"/>
              </a:ext>
            </a:extLst>
          </p:cNvPr>
          <p:cNvSpPr txBox="1"/>
          <p:nvPr/>
        </p:nvSpPr>
        <p:spPr>
          <a:xfrm>
            <a:off x="681926" y="6029169"/>
            <a:ext cx="10314234" cy="646331"/>
          </a:xfrm>
          <a:prstGeom prst="rect">
            <a:avLst/>
          </a:prstGeom>
          <a:noFill/>
        </p:spPr>
        <p:txBody>
          <a:bodyPr wrap="none" rtlCol="0">
            <a:spAutoFit/>
          </a:bodyPr>
          <a:lstStyle/>
          <a:p>
            <a:r>
              <a:rPr lang="en-US"/>
              <a:t>Good explanation of positive lookahead on Stack Overflow: </a:t>
            </a:r>
          </a:p>
          <a:p>
            <a:r>
              <a:rPr lang="en-US">
                <a:hlinkClick r:id="rId2"/>
              </a:rPr>
              <a:t>https://stackoverflow.com/questions/1570896/what-does-mean-in-a-regular-expression/1570916#1570916</a:t>
            </a:r>
            <a:r>
              <a:rPr lang="en-US"/>
              <a:t> </a:t>
            </a:r>
          </a:p>
        </p:txBody>
      </p:sp>
      <p:sp>
        <p:nvSpPr>
          <p:cNvPr id="6" name="Rectangle 5">
            <a:extLst>
              <a:ext uri="{FF2B5EF4-FFF2-40B4-BE49-F238E27FC236}">
                <a16:creationId xmlns:a16="http://schemas.microsoft.com/office/drawing/2014/main" id="{091116B5-5E51-4953-96B3-EBD0948B88A9}"/>
              </a:ext>
            </a:extLst>
          </p:cNvPr>
          <p:cNvSpPr/>
          <p:nvPr/>
        </p:nvSpPr>
        <p:spPr>
          <a:xfrm>
            <a:off x="1875295" y="2045322"/>
            <a:ext cx="4174211"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"[\x20-\x7F]+?(?=[:])"</a:t>
            </a:r>
          </a:p>
        </p:txBody>
      </p:sp>
    </p:spTree>
    <p:extLst>
      <p:ext uri="{BB962C8B-B14F-4D97-AF65-F5344CB8AC3E}">
        <p14:creationId xmlns:p14="http://schemas.microsoft.com/office/powerpoint/2010/main" val="1776454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70F98-2AD1-4ADD-A459-DB6EBF075EBF}"/>
              </a:ext>
            </a:extLst>
          </p:cNvPr>
          <p:cNvSpPr txBox="1"/>
          <p:nvPr/>
        </p:nvSpPr>
        <p:spPr>
          <a:xfrm>
            <a:off x="1875295" y="2598003"/>
            <a:ext cx="4370522" cy="1200329"/>
          </a:xfrm>
          <a:prstGeom prst="rect">
            <a:avLst/>
          </a:prstGeom>
          <a:noFill/>
        </p:spPr>
        <p:txBody>
          <a:bodyPr wrap="square" rtlCol="0">
            <a:spAutoFit/>
          </a:bodyPr>
          <a:lstStyle/>
          <a:p>
            <a:r>
              <a:rPr lang="en-US" sz="2400"/>
              <a:t>In other words, gobble up printable ASCII characters until you encounter a colon.</a:t>
            </a:r>
          </a:p>
        </p:txBody>
      </p:sp>
      <p:sp>
        <p:nvSpPr>
          <p:cNvPr id="4" name="Rectangle 3">
            <a:extLst>
              <a:ext uri="{FF2B5EF4-FFF2-40B4-BE49-F238E27FC236}">
                <a16:creationId xmlns:a16="http://schemas.microsoft.com/office/drawing/2014/main" id="{095B1A8C-BA28-4404-AF0B-AA1659D1A7F1}"/>
              </a:ext>
            </a:extLst>
          </p:cNvPr>
          <p:cNvSpPr/>
          <p:nvPr/>
        </p:nvSpPr>
        <p:spPr>
          <a:xfrm>
            <a:off x="1875295" y="2047091"/>
            <a:ext cx="4174211"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"[\x20-\x7F]+?(?=[:])"</a:t>
            </a:r>
          </a:p>
        </p:txBody>
      </p:sp>
      <p:sp>
        <p:nvSpPr>
          <p:cNvPr id="5" name="Footer Placeholder 3">
            <a:extLst>
              <a:ext uri="{FF2B5EF4-FFF2-40B4-BE49-F238E27FC236}">
                <a16:creationId xmlns:a16="http://schemas.microsoft.com/office/drawing/2014/main" id="{FFB8CC85-4CFA-4411-A449-46A78364FB3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371258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BFFD2-3EAC-47EE-A765-CE1F8954A6E7}"/>
              </a:ext>
            </a:extLst>
          </p:cNvPr>
          <p:cNvSpPr>
            <a:spLocks noGrp="1"/>
          </p:cNvSpPr>
          <p:nvPr>
            <p:ph type="title"/>
          </p:nvPr>
        </p:nvSpPr>
        <p:spPr/>
        <p:txBody>
          <a:bodyPr/>
          <a:lstStyle/>
          <a:p>
            <a:r>
              <a:rPr lang="en-US"/>
              <a:t>Syntax versus data</a:t>
            </a:r>
          </a:p>
        </p:txBody>
      </p:sp>
      <p:sp>
        <p:nvSpPr>
          <p:cNvPr id="4" name="Content Placeholder 3">
            <a:extLst>
              <a:ext uri="{FF2B5EF4-FFF2-40B4-BE49-F238E27FC236}">
                <a16:creationId xmlns:a16="http://schemas.microsoft.com/office/drawing/2014/main" id="{B6F1AE3E-DFBD-4A35-8C4A-CBA6E7DBDE51}"/>
              </a:ext>
            </a:extLst>
          </p:cNvPr>
          <p:cNvSpPr>
            <a:spLocks noGrp="1"/>
          </p:cNvSpPr>
          <p:nvPr>
            <p:ph idx="1"/>
          </p:nvPr>
        </p:nvSpPr>
        <p:spPr>
          <a:xfrm>
            <a:off x="616449" y="1371602"/>
            <a:ext cx="11236720" cy="2269374"/>
          </a:xfrm>
        </p:spPr>
        <p:txBody>
          <a:bodyPr/>
          <a:lstStyle/>
          <a:p>
            <a:r>
              <a:rPr lang="en-US"/>
              <a:t>In the first two ways of describing the data format, the colon is treated as syntax.</a:t>
            </a:r>
          </a:p>
          <a:p>
            <a:pPr lvl="1"/>
            <a:r>
              <a:rPr lang="en-US"/>
              <a:t>data (label), syntax (colon), data (message)</a:t>
            </a:r>
          </a:p>
          <a:p>
            <a:r>
              <a:rPr lang="en-US"/>
              <a:t>In the third was of describing the data format, the colon is treated as data.</a:t>
            </a:r>
          </a:p>
          <a:p>
            <a:pPr lvl="1"/>
            <a:r>
              <a:rPr lang="en-US"/>
              <a:t>data (label), data (colon), data (message)</a:t>
            </a:r>
          </a:p>
        </p:txBody>
      </p:sp>
      <p:sp>
        <p:nvSpPr>
          <p:cNvPr id="2" name="Footer Placeholder 1">
            <a:extLst>
              <a:ext uri="{FF2B5EF4-FFF2-40B4-BE49-F238E27FC236}">
                <a16:creationId xmlns:a16="http://schemas.microsoft.com/office/drawing/2014/main" id="{3A8B0924-D9E8-450D-A901-119950396FE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D8441E3B-6BED-4181-B03E-598146D14C31}"/>
              </a:ext>
            </a:extLst>
          </p:cNvPr>
          <p:cNvSpPr txBox="1"/>
          <p:nvPr/>
        </p:nvSpPr>
        <p:spPr>
          <a:xfrm>
            <a:off x="1263535" y="4214638"/>
            <a:ext cx="9000734" cy="461665"/>
          </a:xfrm>
          <a:prstGeom prst="rect">
            <a:avLst/>
          </a:prstGeom>
          <a:solidFill>
            <a:srgbClr val="FF0000"/>
          </a:solidFill>
        </p:spPr>
        <p:txBody>
          <a:bodyPr wrap="none" rtlCol="0">
            <a:spAutoFit/>
          </a:bodyPr>
          <a:lstStyle/>
          <a:p>
            <a:r>
              <a:rPr lang="en-US" sz="2400" b="1">
                <a:solidFill>
                  <a:schemeClr val="bg1"/>
                </a:solidFill>
              </a:rPr>
              <a:t>The XML that is generated on parsing only contains data (not syntax).</a:t>
            </a:r>
          </a:p>
        </p:txBody>
      </p:sp>
    </p:spTree>
    <p:extLst>
      <p:ext uri="{BB962C8B-B14F-4D97-AF65-F5344CB8AC3E}">
        <p14:creationId xmlns:p14="http://schemas.microsoft.com/office/powerpoint/2010/main" val="10906045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66C-9CB8-42EB-973D-46133B12C0BB}"/>
              </a:ext>
            </a:extLst>
          </p:cNvPr>
          <p:cNvSpPr>
            <a:spLocks noGrp="1"/>
          </p:cNvSpPr>
          <p:nvPr>
            <p:ph type="title"/>
          </p:nvPr>
        </p:nvSpPr>
        <p:spPr/>
        <p:txBody>
          <a:bodyPr/>
          <a:lstStyle/>
          <a:p>
            <a:r>
              <a:rPr lang="en-US"/>
              <a:t>dfdl:lengthKind</a:t>
            </a:r>
          </a:p>
        </p:txBody>
      </p:sp>
      <p:sp>
        <p:nvSpPr>
          <p:cNvPr id="3" name="Content Placeholder 2">
            <a:extLst>
              <a:ext uri="{FF2B5EF4-FFF2-40B4-BE49-F238E27FC236}">
                <a16:creationId xmlns:a16="http://schemas.microsoft.com/office/drawing/2014/main" id="{BB5FD861-765B-4435-B39C-FF690608230E}"/>
              </a:ext>
            </a:extLst>
          </p:cNvPr>
          <p:cNvSpPr>
            <a:spLocks noGrp="1"/>
          </p:cNvSpPr>
          <p:nvPr>
            <p:ph idx="1"/>
          </p:nvPr>
        </p:nvSpPr>
        <p:spPr>
          <a:xfrm>
            <a:off x="616449" y="1371601"/>
            <a:ext cx="11236720" cy="2611463"/>
          </a:xfrm>
        </p:spPr>
        <p:txBody>
          <a:bodyPr/>
          <a:lstStyle/>
          <a:p>
            <a:pPr>
              <a:lnSpc>
                <a:spcPts val="3000"/>
              </a:lnSpc>
            </a:pPr>
            <a:r>
              <a:rPr lang="en-US"/>
              <a:t>This DFDL attribute has 6 possible values: pattern, explicit, implicit, delimited, prefixed, and endOfParent.</a:t>
            </a:r>
          </a:p>
          <a:p>
            <a:pPr>
              <a:lnSpc>
                <a:spcPts val="3000"/>
              </a:lnSpc>
            </a:pPr>
            <a:r>
              <a:rPr lang="en-US"/>
              <a:t>dfdl:lengthKind="pattern" means the length of the element will be determined by a regular expression (regex).</a:t>
            </a:r>
          </a:p>
          <a:p>
            <a:pPr>
              <a:lnSpc>
                <a:spcPts val="3000"/>
              </a:lnSpc>
            </a:pPr>
            <a:r>
              <a:rPr lang="en-US"/>
              <a:t>dfdl:lengthKind="explicit" means the length of the element is known and is explicitly given, with an integer. </a:t>
            </a:r>
          </a:p>
        </p:txBody>
      </p:sp>
      <p:sp>
        <p:nvSpPr>
          <p:cNvPr id="4" name="Rectangle 3">
            <a:extLst>
              <a:ext uri="{FF2B5EF4-FFF2-40B4-BE49-F238E27FC236}">
                <a16:creationId xmlns:a16="http://schemas.microsoft.com/office/drawing/2014/main" id="{0A164A4F-2015-4A9D-8C38-97EFBC2221EB}"/>
              </a:ext>
            </a:extLst>
          </p:cNvPr>
          <p:cNvSpPr/>
          <p:nvPr/>
        </p:nvSpPr>
        <p:spPr>
          <a:xfrm>
            <a:off x="1205384" y="3983064"/>
            <a:ext cx="8000610" cy="2800767"/>
          </a:xfrm>
          <a:prstGeom prst="rect">
            <a:avLst/>
          </a:prstGeom>
          <a:ln>
            <a:solidFill>
              <a:schemeClr val="bg1">
                <a:lumMod val="65000"/>
              </a:schemeClr>
            </a:solidFill>
          </a:ln>
        </p:spPr>
        <p:txBody>
          <a:bodyPr wrap="square">
            <a:spAutoFit/>
          </a:bodyPr>
          <a:lstStyle/>
          <a:p>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"input"</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"label"</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b="1">
                <a:solidFill>
                  <a:srgbClr val="F5844C"/>
                </a:solidFill>
                <a:highlight>
                  <a:srgbClr val="FFFFFF"/>
                </a:highlight>
              </a:rPr>
              <a:t>dfdl:lengthKind</a:t>
            </a:r>
            <a:r>
              <a:rPr lang="en-US" sz="1600" b="1">
                <a:solidFill>
                  <a:srgbClr val="FF8040"/>
                </a:solidFill>
                <a:highlight>
                  <a:srgbClr val="FFFFFF"/>
                </a:highlight>
              </a:rPr>
              <a:t>=</a:t>
            </a:r>
            <a:r>
              <a:rPr lang="en-US" sz="1600" b="1">
                <a:solidFill>
                  <a:srgbClr val="993300"/>
                </a:solidFill>
                <a:highlight>
                  <a:srgbClr val="FFFFFF"/>
                </a:highlight>
              </a:rPr>
              <a:t>"pattern"</a:t>
            </a:r>
            <a:br>
              <a:rPr lang="en-US" sz="1600" b="1">
                <a:solidFill>
                  <a:srgbClr val="993300"/>
                </a:solidFill>
                <a:highlight>
                  <a:srgbClr val="FFFFFF"/>
                </a:highlight>
              </a:rPr>
            </a:br>
            <a:r>
              <a:rPr lang="en-US" sz="1600">
                <a:solidFill>
                  <a:srgbClr val="F5844C"/>
                </a:solidFill>
                <a:highlight>
                  <a:srgbClr val="FFFFFF"/>
                </a:highlight>
              </a:rPr>
              <a:t>                                                                                         dfdl:lengthPattern</a:t>
            </a:r>
            <a:r>
              <a:rPr lang="en-US" sz="1600">
                <a:solidFill>
                  <a:srgbClr val="FF8040"/>
                </a:solidFill>
                <a:highlight>
                  <a:srgbClr val="FFFFFF"/>
                </a:highlight>
              </a:rPr>
              <a:t>=</a:t>
            </a:r>
            <a:r>
              <a:rPr lang="en-US" sz="1600">
                <a:solidFill>
                  <a:srgbClr val="993300"/>
                </a:solidFill>
                <a:highlight>
                  <a:srgbClr val="FFFFFF"/>
                </a:highlight>
              </a:rPr>
              <a:t>"[\x20-\x7F]+?(?=[:])"</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"colon"</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b="1">
                <a:solidFill>
                  <a:srgbClr val="F5844C"/>
                </a:solidFill>
                <a:highlight>
                  <a:srgbClr val="FFFFFF"/>
                </a:highlight>
              </a:rPr>
              <a:t>dfdl:lengthKind</a:t>
            </a:r>
            <a:r>
              <a:rPr lang="en-US" sz="1600" b="1">
                <a:solidFill>
                  <a:srgbClr val="FF8040"/>
                </a:solidFill>
                <a:highlight>
                  <a:srgbClr val="FFFFFF"/>
                </a:highlight>
              </a:rPr>
              <a:t>=</a:t>
            </a:r>
            <a:r>
              <a:rPr lang="en-US" sz="1600" b="1">
                <a:solidFill>
                  <a:srgbClr val="993300"/>
                </a:solidFill>
                <a:highlight>
                  <a:srgbClr val="FFFFFF"/>
                </a:highlight>
              </a:rPr>
              <a:t>"explicit"</a:t>
            </a:r>
            <a:br>
              <a:rPr lang="en-US" sz="1600" b="1">
                <a:solidFill>
                  <a:srgbClr val="F5844C"/>
                </a:solidFill>
                <a:highlight>
                  <a:srgbClr val="FFFFFF"/>
                </a:highlight>
              </a:rPr>
            </a:br>
            <a:r>
              <a:rPr lang="en-US" sz="1600">
                <a:solidFill>
                  <a:srgbClr val="F5844C"/>
                </a:solidFill>
                <a:highlight>
                  <a:srgbClr val="FFFFFF"/>
                </a:highlight>
              </a:rPr>
              <a:t>                                                                                           dfdl:length</a:t>
            </a:r>
            <a:r>
              <a:rPr lang="en-US" sz="1600">
                <a:solidFill>
                  <a:srgbClr val="FF8040"/>
                </a:solidFill>
                <a:highlight>
                  <a:srgbClr val="FFFFFF"/>
                </a:highlight>
              </a:rPr>
              <a:t>=</a:t>
            </a:r>
            <a:r>
              <a:rPr lang="en-US" sz="1600">
                <a:solidFill>
                  <a:srgbClr val="993300"/>
                </a:solidFill>
                <a:highlight>
                  <a:srgbClr val="FFFFFF"/>
                </a:highlight>
              </a:rPr>
              <a:t>"1"</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name</a:t>
            </a:r>
            <a:r>
              <a:rPr lang="en-US" sz="1600">
                <a:solidFill>
                  <a:srgbClr val="FF8040"/>
                </a:solidFill>
                <a:highlight>
                  <a:srgbClr val="FFFFFF"/>
                </a:highlight>
              </a:rPr>
              <a:t>=</a:t>
            </a:r>
            <a:r>
              <a:rPr lang="en-US" sz="1600">
                <a:solidFill>
                  <a:srgbClr val="993300"/>
                </a:solidFill>
                <a:highlight>
                  <a:srgbClr val="FFFFFF"/>
                </a:highlight>
              </a:rPr>
              <a:t>"message"</a:t>
            </a:r>
            <a:r>
              <a:rPr lang="en-US" sz="1600">
                <a:solidFill>
                  <a:srgbClr val="F5844C"/>
                </a:solidFill>
                <a:highlight>
                  <a:srgbClr val="FFFFFF"/>
                </a:highlight>
              </a:rPr>
              <a:t> type</a:t>
            </a:r>
            <a:r>
              <a:rPr lang="en-US" sz="1600">
                <a:solidFill>
                  <a:srgbClr val="FF8040"/>
                </a:solidFill>
                <a:highlight>
                  <a:srgbClr val="FFFFFF"/>
                </a:highlight>
              </a:rPr>
              <a:t>=</a:t>
            </a:r>
            <a:r>
              <a:rPr lang="en-US" sz="1600">
                <a:solidFill>
                  <a:srgbClr val="993300"/>
                </a:solidFill>
                <a:highlight>
                  <a:srgbClr val="FFFFFF"/>
                </a:highlight>
              </a:rPr>
              <a:t>"xs:string"</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&lt;/xs:sequence&gt;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&lt;/xs:complexType&gt;</a:t>
            </a:r>
            <a:br>
              <a:rPr lang="en-US" sz="1600">
                <a:solidFill>
                  <a:srgbClr val="000000"/>
                </a:solidFill>
                <a:highlight>
                  <a:srgbClr val="FFFFFF"/>
                </a:highlight>
              </a:rPr>
            </a:br>
            <a:r>
              <a:rPr lang="en-US" sz="1600">
                <a:solidFill>
                  <a:srgbClr val="003296"/>
                </a:solidFill>
                <a:highlight>
                  <a:srgbClr val="FFFFFF"/>
                </a:highlight>
              </a:rPr>
              <a:t>&lt;/xs:element&gt;</a:t>
            </a:r>
          </a:p>
        </p:txBody>
      </p:sp>
      <p:sp>
        <p:nvSpPr>
          <p:cNvPr id="5" name="Rectangle 4">
            <a:extLst>
              <a:ext uri="{FF2B5EF4-FFF2-40B4-BE49-F238E27FC236}">
                <a16:creationId xmlns:a16="http://schemas.microsoft.com/office/drawing/2014/main" id="{589F009E-2C78-4B1C-961A-34B867132A83}"/>
              </a:ext>
            </a:extLst>
          </p:cNvPr>
          <p:cNvSpPr/>
          <p:nvPr/>
        </p:nvSpPr>
        <p:spPr>
          <a:xfrm>
            <a:off x="5408909" y="4762500"/>
            <a:ext cx="2278251" cy="247004"/>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27DB1A-A95C-4A70-9523-1A48593142E3}"/>
              </a:ext>
            </a:extLst>
          </p:cNvPr>
          <p:cNvSpPr/>
          <p:nvPr/>
        </p:nvSpPr>
        <p:spPr>
          <a:xfrm>
            <a:off x="5455403" y="5270391"/>
            <a:ext cx="2278251" cy="247004"/>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9161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E8DA84-0FFD-4B60-A22A-C0BF27B8649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AADA35F8-5B0B-4ED6-AA04-E3CC4E0D80ED}"/>
              </a:ext>
            </a:extLst>
          </p:cNvPr>
          <p:cNvSpPr/>
          <p:nvPr/>
        </p:nvSpPr>
        <p:spPr>
          <a:xfrm>
            <a:off x="1963117" y="3877586"/>
            <a:ext cx="9676110"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dfdl:terminator</a:t>
            </a:r>
            <a:r>
              <a:rPr lang="en-US">
                <a:solidFill>
                  <a:srgbClr val="FF8040"/>
                </a:solidFill>
                <a:highlight>
                  <a:srgbClr val="FFFFFF"/>
                </a:highlight>
              </a:rPr>
              <a:t>=</a:t>
            </a:r>
            <a:r>
              <a:rPr lang="en-US">
                <a:solidFill>
                  <a:srgbClr val="993300"/>
                </a:solidFill>
                <a:highlight>
                  <a:srgbClr val="FFFFFF"/>
                </a:highlight>
              </a:rPr>
              <a:t>":" </a:t>
            </a:r>
            <a:r>
              <a:rPr lang="en-US" b="1">
                <a:solidFill>
                  <a:srgbClr val="F5844C"/>
                </a:solidFill>
                <a:highlight>
                  <a:srgbClr val="FFFF00"/>
                </a:highlight>
              </a:rPr>
              <a:t>dfdl:lengthKind</a:t>
            </a:r>
            <a:r>
              <a:rPr lang="en-US" b="1">
                <a:solidFill>
                  <a:srgbClr val="FF8040"/>
                </a:solidFill>
                <a:highlight>
                  <a:srgbClr val="FFFF00"/>
                </a:highlight>
              </a:rPr>
              <a:t>=</a:t>
            </a:r>
            <a:r>
              <a:rPr lang="en-US" b="1">
                <a:solidFill>
                  <a:srgbClr val="993300"/>
                </a:solidFill>
                <a:highlight>
                  <a:srgbClr val="FFFF00"/>
                </a:highlight>
              </a:rPr>
              <a:t>"delimited"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 </a:t>
            </a:r>
            <a:r>
              <a:rPr lang="en-US" b="1">
                <a:solidFill>
                  <a:srgbClr val="F5844C"/>
                </a:solidFill>
                <a:highlight>
                  <a:srgbClr val="FFFF00"/>
                </a:highlight>
              </a:rPr>
              <a:t>dfdl:lengthKind</a:t>
            </a:r>
            <a:r>
              <a:rPr lang="en-US" b="1">
                <a:solidFill>
                  <a:srgbClr val="FF8040"/>
                </a:solidFill>
                <a:highlight>
                  <a:srgbClr val="FFFF00"/>
                </a:highlight>
              </a:rPr>
              <a:t>=</a:t>
            </a:r>
            <a:r>
              <a:rPr lang="en-US" b="1">
                <a:solidFill>
                  <a:srgbClr val="993300"/>
                </a:solidFill>
                <a:highlight>
                  <a:srgbClr val="FFFF00"/>
                </a:highlight>
              </a:rPr>
              <a:t>"delimited"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TextBox 5">
            <a:extLst>
              <a:ext uri="{FF2B5EF4-FFF2-40B4-BE49-F238E27FC236}">
                <a16:creationId xmlns:a16="http://schemas.microsoft.com/office/drawing/2014/main" id="{12F5545B-0630-421A-8870-5762B8718199}"/>
              </a:ext>
            </a:extLst>
          </p:cNvPr>
          <p:cNvSpPr txBox="1"/>
          <p:nvPr/>
        </p:nvSpPr>
        <p:spPr>
          <a:xfrm>
            <a:off x="302297" y="4309479"/>
            <a:ext cx="1289969" cy="307777"/>
          </a:xfrm>
          <a:prstGeom prst="rect">
            <a:avLst/>
          </a:prstGeom>
          <a:noFill/>
        </p:spPr>
        <p:txBody>
          <a:bodyPr wrap="none" rtlCol="0">
            <a:spAutoFit/>
          </a:bodyPr>
          <a:lstStyle/>
          <a:p>
            <a:r>
              <a:rPr lang="en-US" sz="1400"/>
              <a:t>Description #2:</a:t>
            </a:r>
          </a:p>
        </p:txBody>
      </p:sp>
      <p:sp>
        <p:nvSpPr>
          <p:cNvPr id="7" name="Rectangle 6">
            <a:extLst>
              <a:ext uri="{FF2B5EF4-FFF2-40B4-BE49-F238E27FC236}">
                <a16:creationId xmlns:a16="http://schemas.microsoft.com/office/drawing/2014/main" id="{8A96355A-E4F5-42F2-A2EE-2CABC0FF3E12}"/>
              </a:ext>
            </a:extLst>
          </p:cNvPr>
          <p:cNvSpPr/>
          <p:nvPr/>
        </p:nvSpPr>
        <p:spPr>
          <a:xfrm>
            <a:off x="2246703" y="363214"/>
            <a:ext cx="8270935"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dfdl:separator</a:t>
            </a:r>
            <a:r>
              <a:rPr lang="en-US">
                <a:solidFill>
                  <a:srgbClr val="FF8040"/>
                </a:solidFill>
                <a:highlight>
                  <a:srgbClr val="FFFFFF"/>
                </a:highlight>
              </a:rPr>
              <a:t>=</a:t>
            </a:r>
            <a:r>
              <a:rPr lang="en-US">
                <a:solidFill>
                  <a:srgbClr val="993300"/>
                </a:solidFill>
                <a:highlight>
                  <a:srgbClr val="FFFFFF"/>
                </a:highlight>
              </a:rPr>
              <a:t>":"</a:t>
            </a:r>
            <a:r>
              <a:rPr lang="en-US">
                <a:solidFill>
                  <a:srgbClr val="F5844C"/>
                </a:solidFill>
                <a:highlight>
                  <a:srgbClr val="FFFFFF"/>
                </a:highlight>
              </a:rPr>
              <a:t> dfdl:separatorPosition</a:t>
            </a:r>
            <a:r>
              <a:rPr lang="en-US">
                <a:solidFill>
                  <a:srgbClr val="FF8040"/>
                </a:solidFill>
                <a:highlight>
                  <a:srgbClr val="FFFFFF"/>
                </a:highlight>
              </a:rPr>
              <a:t>=</a:t>
            </a:r>
            <a:r>
              <a:rPr lang="en-US">
                <a:solidFill>
                  <a:srgbClr val="993300"/>
                </a:solidFill>
                <a:highlight>
                  <a:srgbClr val="FFFFFF"/>
                </a:highlight>
              </a:rPr>
              <a:t>"infix"</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"label"</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 </a:t>
            </a:r>
            <a:r>
              <a:rPr lang="en-US" b="1">
                <a:solidFill>
                  <a:srgbClr val="F5844C"/>
                </a:solidFill>
                <a:highlight>
                  <a:srgbClr val="FFFF00"/>
                </a:highlight>
              </a:rPr>
              <a:t>dfdl:lengthKind</a:t>
            </a:r>
            <a:r>
              <a:rPr lang="en-US" b="1">
                <a:solidFill>
                  <a:srgbClr val="FF8040"/>
                </a:solidFill>
                <a:highlight>
                  <a:srgbClr val="FFFF00"/>
                </a:highlight>
              </a:rPr>
              <a:t>=</a:t>
            </a:r>
            <a:r>
              <a:rPr lang="en-US" b="1">
                <a:solidFill>
                  <a:srgbClr val="993300"/>
                </a:solidFill>
                <a:highlight>
                  <a:srgbClr val="FFFF00"/>
                </a:highlight>
              </a:rPr>
              <a:t>"delimited"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 </a:t>
            </a:r>
            <a:r>
              <a:rPr lang="en-US" b="1">
                <a:solidFill>
                  <a:srgbClr val="F5844C"/>
                </a:solidFill>
                <a:highlight>
                  <a:srgbClr val="FFFF00"/>
                </a:highlight>
              </a:rPr>
              <a:t>dfdl:lengthKind</a:t>
            </a:r>
            <a:r>
              <a:rPr lang="en-US" b="1">
                <a:solidFill>
                  <a:srgbClr val="FF8040"/>
                </a:solidFill>
                <a:highlight>
                  <a:srgbClr val="FFFF00"/>
                </a:highlight>
              </a:rPr>
              <a:t>=</a:t>
            </a:r>
            <a:r>
              <a:rPr lang="en-US" b="1">
                <a:solidFill>
                  <a:srgbClr val="993300"/>
                </a:solidFill>
                <a:highlight>
                  <a:srgbClr val="FFFF00"/>
                </a:highlight>
              </a:rPr>
              <a:t>"delimited"</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8" name="TextBox 7">
            <a:extLst>
              <a:ext uri="{FF2B5EF4-FFF2-40B4-BE49-F238E27FC236}">
                <a16:creationId xmlns:a16="http://schemas.microsoft.com/office/drawing/2014/main" id="{1C1EA422-CE48-4F14-81FD-635E5E68265D}"/>
              </a:ext>
            </a:extLst>
          </p:cNvPr>
          <p:cNvSpPr txBox="1"/>
          <p:nvPr/>
        </p:nvSpPr>
        <p:spPr>
          <a:xfrm>
            <a:off x="574221" y="813081"/>
            <a:ext cx="1323632" cy="461665"/>
          </a:xfrm>
          <a:prstGeom prst="rect">
            <a:avLst/>
          </a:prstGeom>
          <a:noFill/>
        </p:spPr>
        <p:txBody>
          <a:bodyPr wrap="none" rtlCol="0">
            <a:spAutoFit/>
          </a:bodyPr>
          <a:lstStyle/>
          <a:p>
            <a:r>
              <a:rPr lang="en-US" sz="1400"/>
              <a:t>Description #1</a:t>
            </a:r>
            <a:r>
              <a:rPr lang="en-US" sz="2400"/>
              <a:t>:</a:t>
            </a:r>
          </a:p>
        </p:txBody>
      </p:sp>
      <p:sp>
        <p:nvSpPr>
          <p:cNvPr id="9" name="TextBox 8">
            <a:extLst>
              <a:ext uri="{FF2B5EF4-FFF2-40B4-BE49-F238E27FC236}">
                <a16:creationId xmlns:a16="http://schemas.microsoft.com/office/drawing/2014/main" id="{7A1DA56A-E085-4C75-8173-5B63213E25B4}"/>
              </a:ext>
            </a:extLst>
          </p:cNvPr>
          <p:cNvSpPr txBox="1"/>
          <p:nvPr/>
        </p:nvSpPr>
        <p:spPr>
          <a:xfrm>
            <a:off x="1963117" y="2793696"/>
            <a:ext cx="8870474" cy="923330"/>
          </a:xfrm>
          <a:prstGeom prst="rect">
            <a:avLst/>
          </a:prstGeom>
          <a:solidFill>
            <a:srgbClr val="FFFF00"/>
          </a:solidFill>
        </p:spPr>
        <p:txBody>
          <a:bodyPr wrap="square" rtlCol="0">
            <a:spAutoFit/>
          </a:bodyPr>
          <a:lstStyle/>
          <a:p>
            <a:r>
              <a:rPr lang="en-US"/>
              <a:t>"delimited" means the element’s length is determined by scanning for a terminator or separator. Previously I didn’t show lengthKind in these schemas because I set lengthKind="delimited" in the </a:t>
            </a:r>
            <a:r>
              <a:rPr lang="en-US" i="1"/>
              <a:t>default DFDL properties</a:t>
            </a:r>
            <a:r>
              <a:rPr lang="en-US"/>
              <a:t>. </a:t>
            </a:r>
          </a:p>
        </p:txBody>
      </p:sp>
    </p:spTree>
    <p:extLst>
      <p:ext uri="{BB962C8B-B14F-4D97-AF65-F5344CB8AC3E}">
        <p14:creationId xmlns:p14="http://schemas.microsoft.com/office/powerpoint/2010/main" val="343407444"/>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iefing_Template_16x9.pptx" id="{1938165C-66D1-4D23-8D44-773EA702DEBC}" vid="{DFBE14A4-0F84-4F9D-8C4F-D1FE9CE13A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ITRE Work" ma:contentTypeID="0x0101001EAE5F8AE92E0443B0635AEF5BFC9F76004C6CC03BF5DC804FBBC33E4E55C06EE9" ma:contentTypeVersion="6" ma:contentTypeDescription="Materials and documents that contain MITRE authored content and other content directly attributable to MITRE and its work" ma:contentTypeScope="" ma:versionID="4ad27c3cbde4a5e69cf872f973dbc972">
  <xsd:schema xmlns:xsd="http://www.w3.org/2001/XMLSchema" xmlns:xs="http://www.w3.org/2001/XMLSchema" xmlns:p="http://schemas.microsoft.com/office/2006/metadata/properties" xmlns:ns1="http://schemas.microsoft.com/sharepoint/v3" xmlns:ns2="http://schemas.microsoft.com/sharepoint/v3/fields" xmlns:ns3="45d44e74-5c87-4253-a1a6-fb7a2a9835a8" xmlns:ns4="http://schemas.microsoft.com/sharepoint/v4" xmlns:ns5="d6dad062-3ecc-4c2a-98eb-3d03c2389ab6" targetNamespace="http://schemas.microsoft.com/office/2006/metadata/properties" ma:root="true" ma:fieldsID="8c7f8a686deeddaa67bf50c4d10033f6" ns1:_="" ns2:_="" ns3:_="" ns4:_="" ns5:_="">
    <xsd:import namespace="http://schemas.microsoft.com/sharepoint/v3"/>
    <xsd:import namespace="http://schemas.microsoft.com/sharepoint/v3/fields"/>
    <xsd:import namespace="45d44e74-5c87-4253-a1a6-fb7a2a9835a8"/>
    <xsd:import namespace="http://schemas.microsoft.com/sharepoint/v4"/>
    <xsd:import namespace="d6dad062-3ecc-4c2a-98eb-3d03c2389ab6"/>
    <xsd:element name="properties">
      <xsd:complexType>
        <xsd:sequence>
          <xsd:element name="documentManagement">
            <xsd:complexType>
              <xsd:all>
                <xsd:element ref="ns2:_Contributor" minOccurs="0"/>
                <xsd:element ref="ns1:MITRE_x0020_Sensitivity"/>
                <xsd:element ref="ns1:Release_x0020_Statement"/>
                <xsd:element ref="ns3:DocType" minOccurs="0"/>
                <xsd:element ref="ns3:SortOrder" minOccurs="0"/>
                <xsd:element ref="ns3:Site_x0020_Page" minOccurs="0"/>
                <xsd:element ref="ns4:IconOverlay" minOccurs="0"/>
                <xsd:element ref="ns5:SharedWithUser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44e74-5c87-4253-a1a6-fb7a2a9835a8" elementFormDefault="qualified">
    <xsd:import namespace="http://schemas.microsoft.com/office/2006/documentManagement/types"/>
    <xsd:import namespace="http://schemas.microsoft.com/office/infopath/2007/PartnerControls"/>
    <xsd:element name="DocType" ma:index="12" nillable="true" ma:displayName="DocType" ma:format="Dropdown" ma:internalName="DocType">
      <xsd:simpleType>
        <xsd:restriction base="dms:Choice">
          <xsd:enumeration value="Board of Trustee Bio"/>
          <xsd:enumeration value="Corp. Org Chart"/>
          <xsd:enumeration value="Executive Bio"/>
          <xsd:enumeration value="Event Planning"/>
          <xsd:enumeration value="MPG Reference"/>
          <xsd:enumeration value="Template"/>
          <xsd:enumeration value="Other"/>
          <xsd:enumeration value="How-Tos"/>
          <xsd:enumeration value="BOT Program Highlights"/>
        </xsd:restriction>
      </xsd:simpleType>
    </xsd:element>
    <xsd:element name="SortOrder" ma:index="13" nillable="true" ma:displayName="SortOrder" ma:decimals="1" ma:internalName="SortOrder" ma:percentage="FALSE">
      <xsd:simpleType>
        <xsd:restriction base="dms:Number"/>
      </xsd:simpleType>
    </xsd:element>
    <xsd:element name="Site_x0020_Page" ma:index="14" nillable="true" ma:displayName="Site Pages" ma:description="On which pages of this site should this page appear as a &quot;related resource&quot; on the right." ma:list="{b7793db3-9feb-473e-8d7c-24c256e016ac}" ma:internalName="Site_x0020_Page" ma:showField="Title">
      <xsd:complexType>
        <xsd:complexContent>
          <xsd:extension base="dms:MultiChoiceLookup">
            <xsd:sequence>
              <xsd:element name="Value" type="dms:Lookup" maxOccurs="unbounded" minOccurs="0" nillable="true"/>
            </xsd:sequence>
          </xsd:extension>
        </xsd:complexContent>
      </xsd:complexType>
    </xsd:element>
    <xsd:element name="Date" ma:index="19" nillable="true" ma:displayName="Date" ma:description="Document date if applicabl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d062-3ecc-4c2a-98eb-3d03c2389ab6" elementFormDefault="qualified">
    <xsd:import namespace="http://schemas.microsoft.com/office/2006/documentManagement/types"/>
    <xsd:import namespace="http://schemas.microsoft.com/office/infopath/2007/PartnerControls"/>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SortOrder xmlns="45d44e74-5c87-4253-a1a6-fb7a2a9835a8">2</SortOrder>
    <MITRE_x0020_Sensitivity xmlns="http://schemas.microsoft.com/sharepoint/v3">Public Information</MITRE_x0020_Sensitivity>
    <_Contributor xmlns="http://schemas.microsoft.com/sharepoint/v3/fields" xsi:nil="true"/>
    <Release_x0020_Statement xmlns="http://schemas.microsoft.com/sharepoint/v3">Approved for Public Release</Release_x0020_Statement>
    <Site_x0020_Page xmlns="45d44e74-5c87-4253-a1a6-fb7a2a9835a8">
      <Value>47</Value>
    </Site_x0020_Page>
    <Date xmlns="45d44e74-5c87-4253-a1a6-fb7a2a9835a8">2017-01-01T05:00:00+00:00</Date>
    <IconOverlay xmlns="http://schemas.microsoft.com/sharepoint/v4" xsi:nil="true"/>
    <DocType xmlns="45d44e74-5c87-4253-a1a6-fb7a2a9835a8">Template</DocType>
  </documentManagement>
</p:properties>
</file>

<file path=customXml/itemProps1.xml><?xml version="1.0" encoding="utf-8"?>
<ds:datastoreItem xmlns:ds="http://schemas.openxmlformats.org/officeDocument/2006/customXml" ds:itemID="{C8763D85-0CBE-4A05-81D6-D1B370E3DC82}">
  <ds:schemaRefs>
    <ds:schemaRef ds:uri="http://schemas.microsoft.com/sharepoint/v3/contenttype/forms"/>
  </ds:schemaRefs>
</ds:datastoreItem>
</file>

<file path=customXml/itemProps2.xml><?xml version="1.0" encoding="utf-8"?>
<ds:datastoreItem xmlns:ds="http://schemas.openxmlformats.org/officeDocument/2006/customXml" ds:itemID="{CFCFCAB2-7830-4203-9A9B-323908753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5d44e74-5c87-4253-a1a6-fb7a2a9835a8"/>
    <ds:schemaRef ds:uri="http://schemas.microsoft.com/sharepoint/v4"/>
    <ds:schemaRef ds:uri="d6dad062-3ecc-4c2a-98eb-3d03c238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15F32F-6F57-464C-B053-7241A9938C29}">
  <ds:schemaRefs>
    <ds:schemaRef ds:uri="http://schemas.microsoft.com/office/2006/metadata/customXsn"/>
  </ds:schemaRefs>
</ds:datastoreItem>
</file>

<file path=customXml/itemProps4.xml><?xml version="1.0" encoding="utf-8"?>
<ds:datastoreItem xmlns:ds="http://schemas.openxmlformats.org/officeDocument/2006/customXml" ds:itemID="{95115952-705A-47C2-AF98-EE347D400751}">
  <ds:schemaRef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d6dad062-3ecc-4c2a-98eb-3d03c2389ab6"/>
    <ds:schemaRef ds:uri="http://purl.org/dc/terms/"/>
    <ds:schemaRef ds:uri="45d44e74-5c87-4253-a1a6-fb7a2a9835a8"/>
    <ds:schemaRef ds:uri="http://schemas.microsoft.com/sharepoint/v4"/>
    <ds:schemaRef ds:uri="http://schemas.microsoft.com/sharepoint/v3/field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119415</TotalTime>
  <Words>59472</Words>
  <Application>Microsoft Office PowerPoint</Application>
  <PresentationFormat>Widescreen</PresentationFormat>
  <Paragraphs>3210</Paragraphs>
  <Slides>456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456</vt:i4>
      </vt:variant>
    </vt:vector>
  </HeadingPairs>
  <TitlesOfParts>
    <vt:vector size="463" baseType="lpstr">
      <vt:lpstr>Arial</vt:lpstr>
      <vt:lpstr>Calibri</vt:lpstr>
      <vt:lpstr>Cambria</vt:lpstr>
      <vt:lpstr>Courier New</vt:lpstr>
      <vt:lpstr>Times New Roman</vt:lpstr>
      <vt:lpstr>Wingdings</vt:lpstr>
      <vt:lpstr>mitre-2018</vt:lpstr>
      <vt:lpstr>Describing Data Formats using DFDL, Part I</vt:lpstr>
      <vt:lpstr>Acknowledgement</vt:lpstr>
      <vt:lpstr>Table of Contents</vt:lpstr>
      <vt:lpstr>Table of Contents</vt:lpstr>
      <vt:lpstr>Table of Contents</vt:lpstr>
      <vt:lpstr>Table of Contents</vt:lpstr>
      <vt:lpstr>DFDL is relevant to you … here’s why</vt:lpstr>
      <vt:lpstr>DFDL is relevant to you … here’s why</vt:lpstr>
      <vt:lpstr>DFDL is relevant to you … here’s why</vt:lpstr>
      <vt:lpstr>What is DFDL?</vt:lpstr>
      <vt:lpstr>What is a data format?</vt:lpstr>
      <vt:lpstr>What is a data format?</vt:lpstr>
      <vt:lpstr>DFDL can describe many data formats</vt:lpstr>
      <vt:lpstr>What is a DFDL processor?</vt:lpstr>
      <vt:lpstr>DFDL processor can do parsing + unparsing</vt:lpstr>
      <vt:lpstr>Here’s how DFDL came about</vt:lpstr>
      <vt:lpstr>DFDL processing is innovative in these aspects</vt:lpstr>
      <vt:lpstr>DFDL processor = universal parser</vt:lpstr>
      <vt:lpstr>DFDL builds on top of XML Schema</vt:lpstr>
      <vt:lpstr>XML Schema permits “foreign” attributes</vt:lpstr>
      <vt:lpstr>Example of foreign attributes</vt:lpstr>
      <vt:lpstr>Traditionally, XML Schemas are used to validate XML</vt:lpstr>
      <vt:lpstr>XML Schema + DFDL</vt:lpstr>
      <vt:lpstr>PowerPoint Presentation</vt:lpstr>
      <vt:lpstr>Filename suffix</vt:lpstr>
      <vt:lpstr>Expand the XML Schema language</vt:lpstr>
      <vt:lpstr>Use DFDL schema plus processor to parse and unparse</vt:lpstr>
      <vt:lpstr>Use DFDL schema plus processor to parse and unparse</vt:lpstr>
      <vt:lpstr>Terminology</vt:lpstr>
      <vt:lpstr>Many possible representations of the parsed data</vt:lpstr>
      <vt:lpstr>Command Level Interface (CLI)</vt:lpstr>
      <vt:lpstr>Sample use cases for DFDL processing</vt:lpstr>
      <vt:lpstr>This tutorial focusses on this use case</vt:lpstr>
      <vt:lpstr>A DFDL schema is a rich source of information</vt:lpstr>
      <vt:lpstr>“Daffodil” is a DFDL processor (an implementation of the DFDL specification)</vt:lpstr>
      <vt:lpstr>Logical structure + physical structure</vt:lpstr>
      <vt:lpstr>Advantages of DFDL</vt:lpstr>
      <vt:lpstr>DFDL builds on top of powerful technologies</vt:lpstr>
      <vt:lpstr>Disadvantages of DFDL</vt:lpstr>
      <vt:lpstr>Terminology: DFDL, Daffodil, DFDL schema</vt:lpstr>
      <vt:lpstr>Daffodil can output XML or JSON</vt:lpstr>
      <vt:lpstr>DFDL builds on top of a subset of XML Schema</vt:lpstr>
      <vt:lpstr>Here are reasons why I think DFDL is great</vt:lpstr>
      <vt:lpstr>Features used by data formats around the world</vt:lpstr>
      <vt:lpstr>Features used by data formats around the world</vt:lpstr>
      <vt:lpstr>Join the Daffodil mailing list and ask questions</vt:lpstr>
      <vt:lpstr>Example: Converting binary data to XML</vt:lpstr>
      <vt:lpstr>Example (cont.)</vt:lpstr>
      <vt:lpstr>Example (cont.)</vt:lpstr>
      <vt:lpstr>Example (cont.)</vt:lpstr>
      <vt:lpstr>PowerPoint Presentation</vt:lpstr>
      <vt:lpstr>IBM DFDL</vt:lpstr>
      <vt:lpstr>IBM DFDL</vt:lpstr>
      <vt:lpstr>IBM DFDL (cont.)</vt:lpstr>
      <vt:lpstr>IBM DFDL (cont.)</vt:lpstr>
      <vt:lpstr>Some programming details (when using Daffodil)</vt:lpstr>
      <vt:lpstr>InfosetOutputter</vt:lpstr>
      <vt:lpstr>The way the Daffodil API works is …</vt:lpstr>
      <vt:lpstr>Process the output of parsing using XSLT</vt:lpstr>
      <vt:lpstr>Process the output of parsing using XSLT (cont.)</vt:lpstr>
      <vt:lpstr>Categorizing all data formats </vt:lpstr>
      <vt:lpstr>PowerPoint Presentation</vt:lpstr>
      <vt:lpstr>Using DFDL to describe text data formats</vt:lpstr>
      <vt:lpstr>Features used by data formats around the world</vt:lpstr>
      <vt:lpstr>Features used by data formats around the world</vt:lpstr>
      <vt:lpstr>Here are some (simple) input files</vt:lpstr>
      <vt:lpstr>Assume the inputs have the same format. How would you describe the format?</vt:lpstr>
      <vt:lpstr>Terminology: label colon message</vt:lpstr>
      <vt:lpstr>Description #1</vt:lpstr>
      <vt:lpstr>Description #2</vt:lpstr>
      <vt:lpstr>Description #3</vt:lpstr>
      <vt:lpstr>Different XML output depending on the description</vt:lpstr>
      <vt:lpstr>Description #1: Sequence of label and message, separated by a colon</vt:lpstr>
      <vt:lpstr>PowerPoint Presentation</vt:lpstr>
      <vt:lpstr>PowerPoint Presentation</vt:lpstr>
      <vt:lpstr>Parse the file</vt:lpstr>
      <vt:lpstr>PowerPoint Presentation</vt:lpstr>
      <vt:lpstr>At a command line type this:  unparse label-message-description-1 input</vt:lpstr>
      <vt:lpstr>Here’s how to run Daffodil to parse and unparse</vt:lpstr>
      <vt:lpstr>Options you can specify when you run Daffodil</vt:lpstr>
      <vt:lpstr>PowerPoint Presentation</vt:lpstr>
      <vt:lpstr>--validate flag</vt:lpstr>
      <vt:lpstr>--validate flag (cont.)</vt:lpstr>
      <vt:lpstr>--validate flag (cont.)</vt:lpstr>
      <vt:lpstr>Description #2: Label ends when a colon is encountered, followed by a message</vt:lpstr>
      <vt:lpstr>PowerPoint Presentation</vt:lpstr>
      <vt:lpstr>Parse the file</vt:lpstr>
      <vt:lpstr>PowerPoint Presentation</vt:lpstr>
      <vt:lpstr>At a command line type this: unparse label-message-description-2 input</vt:lpstr>
      <vt:lpstr>Description #3: Label, colon, message</vt:lpstr>
      <vt:lpstr>PowerPoint Presentation</vt:lpstr>
      <vt:lpstr>PowerPoint Presentation</vt:lpstr>
      <vt:lpstr>PowerPoint Presentation</vt:lpstr>
      <vt:lpstr>PowerPoint Presentation</vt:lpstr>
      <vt:lpstr>PowerPoint Presentation</vt:lpstr>
      <vt:lpstr>PowerPoint Presentation</vt:lpstr>
      <vt:lpstr>Syntax versus data</vt:lpstr>
      <vt:lpstr>dfdl:lengthKind</vt:lpstr>
      <vt:lpstr>PowerPoint Presentation</vt:lpstr>
      <vt:lpstr>Parse the file</vt:lpstr>
      <vt:lpstr>PowerPoint Presentation</vt:lpstr>
      <vt:lpstr>At a command line type this: unparse label-message-description-3 input</vt:lpstr>
      <vt:lpstr>Remove the label</vt:lpstr>
      <vt:lpstr>PowerPoint Presentation</vt:lpstr>
      <vt:lpstr>But, but, but, …</vt:lpstr>
      <vt:lpstr>Remove the label and the colon</vt:lpstr>
      <vt:lpstr>PowerPoint Presentation</vt:lpstr>
      <vt:lpstr>Lesson learned</vt:lpstr>
      <vt:lpstr>PowerPoint Presentation</vt:lpstr>
      <vt:lpstr>XML can be placed inside xs:appinfo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Daffodil ships with a default property file</vt:lpstr>
      <vt:lpstr>Lab #1</vt:lpstr>
      <vt:lpstr>But first, check that everything is working properly</vt:lpstr>
      <vt:lpstr>Tweak the input file</vt:lpstr>
      <vt:lpstr>If you get stuck …</vt:lpstr>
      <vt:lpstr>PowerPoint Presentation</vt:lpstr>
      <vt:lpstr>Features used by data formats around the world</vt:lpstr>
      <vt:lpstr>Features used by data formats around the world</vt:lpstr>
      <vt:lpstr>Update the data format to allow escaping the colon</vt:lpstr>
      <vt:lpstr>PowerPoint Presentation</vt:lpstr>
      <vt:lpstr>PowerPoint Presentation</vt:lpstr>
      <vt:lpstr>PowerPoint Presentation</vt:lpstr>
      <vt:lpstr>PowerPoint Presentation</vt:lpstr>
      <vt:lpstr>DFDL properties that describe how data is escaped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to referencing the escapeScheme on individual elements</vt:lpstr>
      <vt:lpstr>Parse the file</vt:lpstr>
      <vt:lpstr>PowerPoint Presentation</vt:lpstr>
      <vt:lpstr>Use-case for extraEscapedCharacters</vt:lpstr>
      <vt:lpstr>The reconstituted document must have backslash newline</vt:lpstr>
      <vt:lpstr>What characters must be escaped?</vt:lpstr>
      <vt:lpstr>What characters must be escaped?</vt:lpstr>
      <vt:lpstr>What characters must be escaped?</vt:lpstr>
      <vt:lpstr>What characters must be escaped?</vt:lpstr>
      <vt:lpstr>PowerPoint Presentation</vt:lpstr>
      <vt:lpstr>PowerPoint Presentation</vt:lpstr>
      <vt:lpstr>PowerPoint Presentation</vt:lpstr>
      <vt:lpstr>Features used by data formats around the world</vt:lpstr>
      <vt:lpstr>Features used by data formats around the world</vt:lpstr>
      <vt:lpstr>New input format: multiple label/message pairs</vt:lpstr>
      <vt:lpstr>Describe the data format</vt:lpstr>
      <vt:lpstr>PowerPoint Presentation</vt:lpstr>
      <vt:lpstr>Here is the XML I want parsing to produce</vt:lpstr>
      <vt:lpstr>PowerPoint Presentation</vt:lpstr>
      <vt:lpstr>PowerPoint Presentation</vt:lpstr>
      <vt:lpstr>Built-in symbols (DFDL entities)</vt:lpstr>
      <vt:lpstr>Why is the syntax used to denote a DFDL entity different than the syntax used to denote an XML entity?</vt:lpstr>
      <vt:lpstr>PowerPoint Presentation</vt:lpstr>
      <vt:lpstr>PowerPoint Presentation</vt:lpstr>
      <vt:lpstr>What will happen if this is the input?</vt:lpstr>
      <vt:lpstr>PowerPoint Presentation</vt:lpstr>
      <vt:lpstr>PowerPoint Presentation</vt:lpstr>
      <vt:lpstr>PowerPoint Presentation</vt:lpstr>
      <vt:lpstr>PowerPoint Presentation</vt:lpstr>
      <vt:lpstr>PowerPoint Presentation</vt:lpstr>
      <vt:lpstr>PowerPoint Presentation</vt:lpstr>
      <vt:lpstr>What will happen if this is the input?</vt:lpstr>
      <vt:lpstr>PowerPoint Presentation</vt:lpstr>
      <vt:lpstr>PowerPoint Presentation</vt:lpstr>
      <vt:lpstr>PowerPoint Presentation</vt:lpstr>
      <vt:lpstr>Here’s how to make the DFDL schema work without a final terminator</vt:lpstr>
      <vt:lpstr>Lab #2</vt:lpstr>
      <vt:lpstr>First, check that everything is working properly</vt:lpstr>
      <vt:lpstr>Tweak the input file</vt:lpstr>
      <vt:lpstr>PowerPoint Presentation</vt:lpstr>
      <vt:lpstr>We have required one newline between rows</vt:lpstr>
      <vt:lpstr>Here is the (new) DFDL schema for the infix description</vt:lpstr>
      <vt:lpstr>PowerPoint Presentation</vt:lpstr>
      <vt:lpstr>PowerPoint Presentation</vt:lpstr>
      <vt:lpstr>Describe the data format</vt:lpstr>
      <vt:lpstr>Description #1</vt:lpstr>
      <vt:lpstr>PowerPoint Presentation</vt:lpstr>
      <vt:lpstr>PowerPoint Presentation</vt:lpstr>
      <vt:lpstr>Description #1 (revised)</vt:lpstr>
      <vt:lpstr>Description #2</vt:lpstr>
      <vt:lpstr>Description #3</vt:lpstr>
      <vt:lpstr>Description #3 (cont.)</vt:lpstr>
      <vt:lpstr>Description #1</vt:lpstr>
      <vt:lpstr>dfdl:separator="%NL;%WSP*;"</vt:lpstr>
      <vt:lpstr>PowerPoint Presentation</vt:lpstr>
      <vt:lpstr>Output from unparsing differs from the input – is that bad?</vt:lpstr>
      <vt:lpstr>Perfect round-trip behavior is not necessary</vt:lpstr>
      <vt:lpstr>Description #2</vt:lpstr>
      <vt:lpstr>PowerPoint Presentation</vt:lpstr>
      <vt:lpstr>Description #3</vt:lpstr>
      <vt:lpstr>PowerPoint Presentation</vt:lpstr>
      <vt:lpstr>PowerPoint Presentation</vt:lpstr>
      <vt:lpstr>PowerPoint Presentation</vt:lpstr>
      <vt:lpstr>PowerPoint Presentation</vt:lpstr>
      <vt:lpstr>PowerPoint Presentation</vt:lpstr>
      <vt:lpstr>PowerPoint Presentation</vt:lpstr>
      <vt:lpstr>Features used by data formats around the world</vt:lpstr>
      <vt:lpstr>Features used by data formats around the world</vt:lpstr>
      <vt:lpstr>Lab 3</vt:lpstr>
      <vt:lpstr>Lab 3 (cont.)</vt:lpstr>
      <vt:lpstr>Lab 3 (cont.)</vt:lpstr>
      <vt:lpstr>Lab 3 (cont.)</vt:lpstr>
      <vt:lpstr>Lab 3 (cont.)</vt:lpstr>
      <vt:lpstr>PowerPoint Presentation</vt:lpstr>
      <vt:lpstr>I created a skeletal DFDL schema for you</vt:lpstr>
      <vt:lpstr>PowerPoint Presentation</vt:lpstr>
      <vt:lpstr>In-scope delimiters</vt:lpstr>
      <vt:lpstr>The field element references a block escapeScheme, which specifies that the double quote symbol is used to escape a block of text</vt:lpstr>
      <vt:lpstr>If a field’s value is escaped, then what delimiters are escaped? </vt:lpstr>
      <vt:lpstr>If a field’s value is escaped, then what delimiters are escaped?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generalize our DFDL schema</vt:lpstr>
      <vt:lpstr>PowerPoint Presentation</vt:lpstr>
      <vt:lpstr>PowerPoint Presentation</vt:lpstr>
      <vt:lpstr>You can use XPath functions in your DFDL schema</vt:lpstr>
      <vt:lpstr>dfdl:occursCount</vt:lpstr>
      <vt:lpstr>PowerPoint Presentation</vt:lpstr>
      <vt:lpstr>dfdl:occursCountKind</vt:lpstr>
      <vt:lpstr>PowerPoint Presentation</vt:lpstr>
      <vt:lpstr>PowerPoint Presentation</vt:lpstr>
      <vt:lpstr>PowerPoint Presentation</vt:lpstr>
      <vt:lpstr>PowerPoint Presentation</vt:lpstr>
      <vt:lpstr>What will happen when we parse this input file?</vt:lpstr>
      <vt:lpstr>PowerPoint Presentation</vt:lpstr>
      <vt:lpstr>A few more (well, a bunch more) topics to finish up …</vt:lpstr>
      <vt:lpstr>Topics to finish up …</vt:lpstr>
      <vt:lpstr>What DFDL properties does Daffodil not currently support?</vt:lpstr>
      <vt:lpstr>PowerPoint Presentation</vt:lpstr>
      <vt:lpstr>DFDL allows characters that are  illegal in XML</vt:lpstr>
      <vt:lpstr>DFDL allows characters in the input that XML doesn’t allow</vt:lpstr>
      <vt:lpstr>DFDL allows characters in the input that XML doesn’t allow</vt:lpstr>
      <vt:lpstr>Some data formats require 2 passes  (2-pass parsing)</vt:lpstr>
      <vt:lpstr>2-pass parsing</vt:lpstr>
      <vt:lpstr>PowerPoint Presentation</vt:lpstr>
      <vt:lpstr>This input can be parsed in 1 pass</vt:lpstr>
      <vt:lpstr>PowerPoint Presentation</vt:lpstr>
      <vt:lpstr>PowerPoint Presentation</vt:lpstr>
      <vt:lpstr>This input can also be parsed in 1 pass</vt:lpstr>
      <vt:lpstr>Describe the input this way</vt:lpstr>
      <vt:lpstr>PowerPoint Presentation</vt:lpstr>
      <vt:lpstr>PowerPoint Presentation</vt:lpstr>
      <vt:lpstr>PowerPoint Presentation</vt:lpstr>
      <vt:lpstr>However, the schema doesn’t check that the number of name/value pairs equals &lt;number-of-names&gt;</vt:lpstr>
      <vt:lpstr>Use two passes</vt:lpstr>
      <vt:lpstr>Here is the pass 1 DFDL Schema</vt:lpstr>
      <vt:lpstr>PowerPoint Presentation</vt:lpstr>
      <vt:lpstr>PowerPoint Presentation</vt:lpstr>
      <vt:lpstr>PowerPoint Presentation</vt:lpstr>
      <vt:lpstr>Run the second pass to produce the desired output</vt:lpstr>
      <vt:lpstr>Actually, the input can be parsed in 1 pass and we can ensure that the number of name/value pairs equals the integer at the end of the file</vt:lpstr>
      <vt:lpstr>PowerPoint Presentation</vt:lpstr>
      <vt:lpstr>Use this combination of DFDL properties</vt:lpstr>
      <vt:lpstr>Can DFDL be used to parse/unparse  every data format?</vt:lpstr>
      <vt:lpstr>Formats that Daffodil cannot parse</vt:lpstr>
      <vt:lpstr>Replace numeric value with symbolic value</vt:lpstr>
      <vt:lpstr>Scenario: a specification says this about “storage class”</vt:lpstr>
      <vt:lpstr>Here’s one input value</vt:lpstr>
      <vt:lpstr>Replace numeric value with symbolic value</vt:lpstr>
      <vt:lpstr>An even richer output</vt:lpstr>
      <vt:lpstr>PowerPoint Presentation</vt:lpstr>
      <vt:lpstr>PowerPoint Presentation</vt:lpstr>
      <vt:lpstr>PowerPoint Presentation</vt:lpstr>
      <vt:lpstr>PowerPoint Presentation</vt:lpstr>
      <vt:lpstr>Lab 4</vt:lpstr>
      <vt:lpstr>Lab 4 (cont.)</vt:lpstr>
      <vt:lpstr>PowerPoint Presentation</vt:lpstr>
      <vt:lpstr>Sandwich XML Firewall between  a pair of DFDL processors</vt:lpstr>
      <vt:lpstr>DFDL Sandwich Architecture</vt:lpstr>
      <vt:lpstr>DFDL versus ANTLR (ANTLR = ANother Tool for Language Recognition)</vt:lpstr>
      <vt:lpstr>What is ANTLR?</vt:lpstr>
      <vt:lpstr>What is ANTLR? (cont.)</vt:lpstr>
      <vt:lpstr>After generating the parser, you can use it to process input files</vt:lpstr>
      <vt:lpstr>Here’s what the lexer grammar and the parser grammar look like</vt:lpstr>
      <vt:lpstr>Here’s what the generated parser looks like (Java version)</vt:lpstr>
      <vt:lpstr>What is a DFDL processor?</vt:lpstr>
      <vt:lpstr>Here’s what a “DFDL schema” looks like</vt:lpstr>
      <vt:lpstr>After creating the DFDL schema, you can process input files</vt:lpstr>
      <vt:lpstr>DFDL versus ANTLR</vt:lpstr>
      <vt:lpstr>How to create an element with a fixed value (without consuming any input)</vt:lpstr>
      <vt:lpstr>Example scenario</vt:lpstr>
      <vt:lpstr>What do you want to happen if the input data is flawed?</vt:lpstr>
      <vt:lpstr>Hierarchy of data</vt:lpstr>
      <vt:lpstr>What do you want to happen if the input is flawed?</vt:lpstr>
      <vt:lpstr>What do you want to happen if the input is flawed?</vt:lpstr>
      <vt:lpstr>What do you want to happen if the input is flawed?</vt:lpstr>
      <vt:lpstr>What do you want to happen if the input is flawed?</vt:lpstr>
      <vt:lpstr>Designing DFDL schemas to simultaneously parse and validate the input data</vt:lpstr>
      <vt:lpstr>Parse and validate the input data</vt:lpstr>
      <vt:lpstr>PowerPoint Presentation</vt:lpstr>
      <vt:lpstr>PowerPoint Presentation</vt:lpstr>
      <vt:lpstr>PowerPoint Presentation</vt:lpstr>
      <vt:lpstr>dfdl:checkConstraints</vt:lpstr>
      <vt:lpstr>dfdl:checkConstraints (cont.)</vt:lpstr>
      <vt:lpstr>dfdl:checkConstraints (cont.)</vt:lpstr>
      <vt:lpstr>A complete guide to the --validate flag and the dfdl:checkConstraints property</vt:lpstr>
      <vt:lpstr>PowerPoint Presentation</vt:lpstr>
      <vt:lpstr>PowerPoint Presentation</vt:lpstr>
      <vt:lpstr>PowerPoint Presentation</vt:lpstr>
      <vt:lpstr>Points of uncertainty</vt:lpstr>
      <vt:lpstr>When a dfdl:assert fails, then the DFDL processor backtracks to the point of uncertainty</vt:lpstr>
      <vt:lpstr>Recommendations</vt:lpstr>
      <vt:lpstr>“--validate on” is expensive … here’s why</vt:lpstr>
      <vt:lpstr>Recommendations</vt:lpstr>
      <vt:lpstr>Use facets, even if you don’t validate during parsing</vt:lpstr>
      <vt:lpstr>Counterargument to the recommendation</vt:lpstr>
      <vt:lpstr>Counter to the counterargument</vt:lpstr>
      <vt:lpstr>dfdl:initiator is the complement to dfdl:terminator</vt:lpstr>
      <vt:lpstr>dfdl:terminator versus dfdl:initiator</vt:lpstr>
      <vt:lpstr>PowerPoint Presentation</vt:lpstr>
      <vt:lpstr>Back to the CSV example … hide the header using a bunch of sequence elements containing dfdl:initiator</vt:lpstr>
      <vt:lpstr>Which way of hiding the CVS header is better?</vt:lpstr>
      <vt:lpstr>An even better solution!</vt:lpstr>
      <vt:lpstr>Lab 4.1</vt:lpstr>
      <vt:lpstr>Lab 4.1 (cont.)</vt:lpstr>
      <vt:lpstr>Lab requirements</vt:lpstr>
      <vt:lpstr>PowerPoint Presentation</vt:lpstr>
      <vt:lpstr>How to ensure the output of unparsing matches exactly the input  Warning: newlines are tricky!</vt:lpstr>
      <vt:lpstr>Input file</vt:lpstr>
      <vt:lpstr>Input file (cont.)</vt:lpstr>
      <vt:lpstr>PowerPoint Presentation</vt:lpstr>
      <vt:lpstr>Suppose we have this requirement</vt:lpstr>
      <vt:lpstr>Here is a DFDL schema to describe the input data</vt:lpstr>
      <vt:lpstr>When the input file is parsed, this XML is produced:</vt:lpstr>
      <vt:lpstr>Actually, not perfect …</vt:lpstr>
      <vt:lpstr>XML rule: all newlines are normalized to LF</vt:lpstr>
      <vt:lpstr>Important!</vt:lpstr>
      <vt:lpstr>Solution: model the carriage return (CR) as syntax</vt:lpstr>
      <vt:lpstr>PowerPoint Presentation</vt:lpstr>
      <vt:lpstr>Unparsing produces this</vt:lpstr>
      <vt:lpstr>Here’s an alternate approach … and it works</vt:lpstr>
      <vt:lpstr>PowerPoint Presentation</vt:lpstr>
      <vt:lpstr>PowerPoint Presentation</vt:lpstr>
      <vt:lpstr>PowerPoint Presentation</vt:lpstr>
      <vt:lpstr>Reference a reusable set of DFDL properties using dfdl:ref</vt:lpstr>
      <vt:lpstr>Recall our first example</vt:lpstr>
      <vt:lpstr>PowerPoint Presentation</vt:lpstr>
      <vt:lpstr>Reusable formats</vt:lpstr>
      <vt:lpstr>dfdl:ref</vt:lpstr>
      <vt:lpstr>Feeding values into a DFDL schema  at runtime</vt:lpstr>
      <vt:lpstr>dfdl:defineVariable</vt:lpstr>
      <vt:lpstr>Feed the variable a value at the command line</vt:lpstr>
      <vt:lpstr>PowerPoint Presentation</vt:lpstr>
      <vt:lpstr>–D option</vt:lpstr>
      <vt:lpstr>PowerPoint Presentation</vt:lpstr>
      <vt:lpstr>PowerPoint Presentation</vt:lpstr>
      <vt:lpstr>Good use cases for –D </vt:lpstr>
      <vt:lpstr>PowerPoint Presentation</vt:lpstr>
      <vt:lpstr>PowerPoint Presentation</vt:lpstr>
      <vt:lpstr>Scope of the dfdl:encoding property</vt:lpstr>
      <vt:lpstr>dfdl:encodingErrorPolicy</vt:lpstr>
      <vt:lpstr>Lab 4.2</vt:lpstr>
      <vt:lpstr>Note about using the pipe symbol in a command file</vt:lpstr>
      <vt:lpstr>Note about using the pipe symbol (cont.)</vt:lpstr>
      <vt:lpstr>PowerPoint Presentation</vt:lpstr>
      <vt:lpstr>Scope of DFDL properties</vt:lpstr>
      <vt:lpstr>What is the scope of DFDL properties?</vt:lpstr>
      <vt:lpstr>Here’s the answer</vt:lpstr>
      <vt:lpstr>Are properties on xs:sequence inherited? </vt:lpstr>
      <vt:lpstr>Are properties on xs:sequence inherited? (cont.)</vt:lpstr>
      <vt:lpstr>DFDL is not a pure descriptive language</vt:lpstr>
      <vt:lpstr>Descriptive language plus command language</vt:lpstr>
      <vt:lpstr>The beauty of a pure descriptive language</vt:lpstr>
      <vt:lpstr>Specifying “no information available” using dfdl:nilValue</vt:lpstr>
      <vt:lpstr>Back to the CSV example</vt:lpstr>
      <vt:lpstr>One way to denote “No data available” is xsi:nil</vt:lpstr>
      <vt:lpstr>Here’s what we want from parsing and unparsing</vt:lpstr>
      <vt:lpstr>dfdl:nilValue</vt:lpstr>
      <vt:lpstr>Declare the &lt;make&gt; element this way</vt:lpstr>
      <vt:lpstr>PowerPoint Presentation</vt:lpstr>
      <vt:lpstr>PowerPoint Presentation</vt:lpstr>
      <vt:lpstr>PowerPoint Presentation</vt:lpstr>
      <vt:lpstr>PowerPoint Presentation</vt:lpstr>
      <vt:lpstr>Alternative approach: make is optional</vt:lpstr>
      <vt:lpstr>PowerPoint Presentation</vt:lpstr>
      <vt:lpstr>Description of the CSV data format as specified in RFC 4180 (https://tools.ietf.org/html/rfc4180)</vt:lpstr>
      <vt:lpstr>Here’s what the RFC says</vt:lpstr>
      <vt:lpstr>PowerPoint Presentation</vt:lpstr>
      <vt:lpstr>Adjacent separators with no data between them</vt:lpstr>
      <vt:lpstr>PowerPoint Presentation</vt:lpstr>
      <vt:lpstr>You must do two things</vt:lpstr>
      <vt:lpstr>PowerPoint Presentation</vt:lpstr>
      <vt:lpstr>Okay to publish a DFDL schema that produces warnings on valid input data?</vt:lpstr>
      <vt:lpstr>What do you think?</vt:lpstr>
      <vt:lpstr>Argument for</vt:lpstr>
      <vt:lpstr>Argument against</vt:lpstr>
      <vt:lpstr>DFDL regular expressions are slightly different than XSD regular expressions</vt:lpstr>
      <vt:lpstr>PowerPoint Presentation</vt:lpstr>
      <vt:lpstr>Recommendation</vt:lpstr>
      <vt:lpstr>When dfdl:lengthPattern and  xs:simpleType pattern facet  disagree</vt:lpstr>
      <vt:lpstr>Scenario: dfdl:lengthPattern says label is uppercase, xs:simpleType pattern says label is lowercase</vt:lpstr>
      <vt:lpstr>PowerPoint Presentation</vt:lpstr>
      <vt:lpstr>PowerPoint Presentation</vt:lpstr>
      <vt:lpstr>PowerPoint Presentation</vt:lpstr>
      <vt:lpstr>What does it mean to declare an element with the xs:unsignedInt datatype?</vt:lpstr>
      <vt:lpstr>Meaning of an element declared of type xs:unsignedInt?</vt:lpstr>
      <vt:lpstr>Example</vt:lpstr>
      <vt:lpstr>Here is my DFDL schema:</vt:lpstr>
      <vt:lpstr>PowerPoint Presentation</vt:lpstr>
      <vt:lpstr>PowerPoint Presentation</vt:lpstr>
      <vt:lpstr>PowerPoint Presentation</vt:lpstr>
      <vt:lpstr>PowerPoint Presentation</vt:lpstr>
      <vt:lpstr>PowerPoint Presentation</vt:lpstr>
      <vt:lpstr>Meaning of an element declared of type xs:unsignedInt</vt:lpstr>
      <vt:lpstr>PowerPoint Presentation</vt:lpstr>
      <vt:lpstr>dfdl:textNumberPattern </vt:lpstr>
      <vt:lpstr>Don't want any commas in the unparsed data</vt:lpstr>
      <vt:lpstr>PowerPoint Presentation</vt:lpstr>
      <vt:lpstr>Earlier I said this</vt:lpstr>
      <vt:lpstr>Wrong and right interpretation</vt:lpstr>
      <vt:lpstr>Here’s how to specify 1 – 5 digit characters</vt:lpstr>
      <vt:lpstr>How to speed up DFDL processing</vt:lpstr>
      <vt:lpstr>Speeding up performance</vt:lpstr>
      <vt:lpstr>PowerPoint Presentation</vt:lpstr>
      <vt:lpstr>How to handle erroneous data</vt:lpstr>
      <vt:lpstr>Erroneous data</vt:lpstr>
      <vt:lpstr>Example: magic numbers, good ones and bad ones</vt:lpstr>
      <vt:lpstr>PowerPoint Presentation</vt:lpstr>
      <vt:lpstr>PowerPoint Presentation</vt:lpstr>
      <vt:lpstr>PowerPoint Presentation</vt:lpstr>
      <vt:lpstr>Well, that’s what I want</vt:lpstr>
      <vt:lpstr>PowerPoint Presentation</vt:lpstr>
      <vt:lpstr>Dynamically set DFDL schema to error or capture</vt:lpstr>
      <vt:lpstr>PowerPoint Presentation</vt:lpstr>
      <vt:lpstr>Test Data Markup Language (TDML) (https://daffodil.apache.org/tdml/)</vt:lpstr>
      <vt:lpstr>What is TDML?</vt:lpstr>
      <vt:lpstr>Here’s how to execute a TDML file</vt:lpstr>
      <vt:lpstr>The DFDL schema you put in TDML must be in a namespace</vt:lpstr>
      <vt:lpstr>PowerPoint Presentation</vt:lpstr>
      <vt:lpstr>How to specify the output should be an error?</vt:lpstr>
      <vt:lpstr>Run TDML on both Daffodil and IBM DFDL</vt:lpstr>
      <vt:lpstr>Ambiguity in unparsing</vt:lpstr>
      <vt:lpstr>Last record of a CSV file may or may not have a newline</vt:lpstr>
      <vt:lpstr>Here’s why I got the warning message</vt:lpstr>
      <vt:lpstr>Here’s why I got the warning message (cont.)</vt:lpstr>
      <vt:lpstr>Here’s how to remove the ambiguity</vt:lpstr>
      <vt:lpstr>Take it a step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Parsing and Unparsing Files using DFDL, Part I</dc:title>
  <dc:creator>Costello, Roger L.</dc:creator>
  <cp:keywords>DFDL, schema, XML, parsing, unparsing, data, data modeling</cp:keywords>
  <cp:lastModifiedBy>Costello, Roger L.</cp:lastModifiedBy>
  <cp:revision>2691</cp:revision>
  <dcterms:created xsi:type="dcterms:W3CDTF">2018-11-08T17:43:19Z</dcterms:created>
  <dcterms:modified xsi:type="dcterms:W3CDTF">2019-12-23T18:49:04Z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28200</vt:r8>
  </property>
  <property fmtid="{D5CDD505-2E9C-101B-9397-08002B2CF9AE}" pid="3" name="URL">
    <vt:lpwstr/>
  </property>
  <property fmtid="{D5CDD505-2E9C-101B-9397-08002B2CF9AE}" pid="4" name="xd_ProgID">
    <vt:lpwstr/>
  </property>
  <property fmtid="{D5CDD505-2E9C-101B-9397-08002B2CF9AE}" pid="5" name="ContentTypeId">
    <vt:lpwstr>0x0101001EAE5F8AE92E0443B0635AEF5BFC9F76004C6CC03BF5DC804FBBC33E4E55C06EE9</vt:lpwstr>
  </property>
  <property fmtid="{D5CDD505-2E9C-101B-9397-08002B2CF9AE}" pid="6" name="_SourceUrl">
    <vt:lpwstr/>
  </property>
  <property fmtid="{D5CDD505-2E9C-101B-9397-08002B2CF9AE}" pid="7" name="_SharedFileIndex">
    <vt:lpwstr/>
  </property>
  <property fmtid="{D5CDD505-2E9C-101B-9397-08002B2CF9AE}" pid="8" name="Date0">
    <vt:filetime>2017-01-01T05:00:00Z</vt:filetime>
  </property>
  <property fmtid="{D5CDD505-2E9C-101B-9397-08002B2CF9AE}" pid="9" name="TemplateUrl">
    <vt:lpwstr/>
  </property>
</Properties>
</file>