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9"/>
  </p:notesMasterIdLst>
  <p:sldIdLst>
    <p:sldId id="256" r:id="rId2"/>
    <p:sldId id="307" r:id="rId3"/>
    <p:sldId id="379" r:id="rId4"/>
    <p:sldId id="298" r:id="rId5"/>
    <p:sldId id="299" r:id="rId6"/>
    <p:sldId id="300" r:id="rId7"/>
    <p:sldId id="301" r:id="rId8"/>
    <p:sldId id="302" r:id="rId9"/>
    <p:sldId id="303" r:id="rId10"/>
    <p:sldId id="304" r:id="rId11"/>
    <p:sldId id="308" r:id="rId12"/>
    <p:sldId id="305" r:id="rId13"/>
    <p:sldId id="370" r:id="rId14"/>
    <p:sldId id="306" r:id="rId15"/>
    <p:sldId id="309" r:id="rId16"/>
    <p:sldId id="310" r:id="rId17"/>
    <p:sldId id="311" r:id="rId18"/>
    <p:sldId id="312" r:id="rId19"/>
    <p:sldId id="313" r:id="rId20"/>
    <p:sldId id="380" r:id="rId21"/>
    <p:sldId id="381" r:id="rId22"/>
    <p:sldId id="382" r:id="rId23"/>
    <p:sldId id="383" r:id="rId24"/>
    <p:sldId id="384" r:id="rId25"/>
    <p:sldId id="314" r:id="rId26"/>
    <p:sldId id="315" r:id="rId27"/>
    <p:sldId id="371" r:id="rId28"/>
    <p:sldId id="257" r:id="rId29"/>
    <p:sldId id="258" r:id="rId30"/>
    <p:sldId id="259" r:id="rId31"/>
    <p:sldId id="266" r:id="rId32"/>
    <p:sldId id="372" r:id="rId33"/>
    <p:sldId id="260" r:id="rId34"/>
    <p:sldId id="261" r:id="rId35"/>
    <p:sldId id="262" r:id="rId36"/>
    <p:sldId id="263" r:id="rId37"/>
    <p:sldId id="264" r:id="rId38"/>
    <p:sldId id="265" r:id="rId39"/>
    <p:sldId id="267" r:id="rId40"/>
    <p:sldId id="268" r:id="rId41"/>
    <p:sldId id="316" r:id="rId42"/>
    <p:sldId id="269" r:id="rId43"/>
    <p:sldId id="317" r:id="rId44"/>
    <p:sldId id="329" r:id="rId45"/>
    <p:sldId id="330" r:id="rId46"/>
    <p:sldId id="270" r:id="rId47"/>
    <p:sldId id="318" r:id="rId48"/>
    <p:sldId id="319" r:id="rId49"/>
    <p:sldId id="320" r:id="rId50"/>
    <p:sldId id="321" r:id="rId51"/>
    <p:sldId id="322" r:id="rId52"/>
    <p:sldId id="323" r:id="rId53"/>
    <p:sldId id="325" r:id="rId54"/>
    <p:sldId id="339" r:id="rId55"/>
    <p:sldId id="338" r:id="rId56"/>
    <p:sldId id="337" r:id="rId57"/>
    <p:sldId id="333" r:id="rId58"/>
    <p:sldId id="334" r:id="rId59"/>
    <p:sldId id="335" r:id="rId60"/>
    <p:sldId id="336" r:id="rId61"/>
    <p:sldId id="340" r:id="rId62"/>
    <p:sldId id="271" r:id="rId63"/>
    <p:sldId id="324" r:id="rId64"/>
    <p:sldId id="275" r:id="rId65"/>
    <p:sldId id="280" r:id="rId66"/>
    <p:sldId id="281" r:id="rId67"/>
    <p:sldId id="272" r:id="rId68"/>
    <p:sldId id="273" r:id="rId69"/>
    <p:sldId id="276" r:id="rId70"/>
    <p:sldId id="277" r:id="rId71"/>
    <p:sldId id="283" r:id="rId72"/>
    <p:sldId id="284" r:id="rId73"/>
    <p:sldId id="285" r:id="rId74"/>
    <p:sldId id="282" r:id="rId75"/>
    <p:sldId id="278" r:id="rId76"/>
    <p:sldId id="279" r:id="rId77"/>
    <p:sldId id="286" r:id="rId78"/>
    <p:sldId id="287" r:id="rId79"/>
    <p:sldId id="288" r:id="rId80"/>
    <p:sldId id="289" r:id="rId81"/>
    <p:sldId id="326" r:id="rId82"/>
    <p:sldId id="327" r:id="rId83"/>
    <p:sldId id="328" r:id="rId84"/>
    <p:sldId id="341" r:id="rId85"/>
    <p:sldId id="342" r:id="rId86"/>
    <p:sldId id="343" r:id="rId87"/>
    <p:sldId id="345" r:id="rId88"/>
    <p:sldId id="378" r:id="rId89"/>
    <p:sldId id="346" r:id="rId90"/>
    <p:sldId id="347" r:id="rId91"/>
    <p:sldId id="375" r:id="rId92"/>
    <p:sldId id="373" r:id="rId93"/>
    <p:sldId id="349" r:id="rId94"/>
    <p:sldId id="350" r:id="rId95"/>
    <p:sldId id="351" r:id="rId96"/>
    <p:sldId id="352" r:id="rId97"/>
    <p:sldId id="353" r:id="rId98"/>
    <p:sldId id="354" r:id="rId99"/>
    <p:sldId id="355" r:id="rId100"/>
    <p:sldId id="356" r:id="rId101"/>
    <p:sldId id="357" r:id="rId102"/>
    <p:sldId id="358" r:id="rId103"/>
    <p:sldId id="362" r:id="rId104"/>
    <p:sldId id="359" r:id="rId105"/>
    <p:sldId id="360" r:id="rId106"/>
    <p:sldId id="361" r:id="rId107"/>
    <p:sldId id="364" r:id="rId108"/>
    <p:sldId id="365" r:id="rId109"/>
    <p:sldId id="366" r:id="rId110"/>
    <p:sldId id="367" r:id="rId111"/>
    <p:sldId id="368" r:id="rId112"/>
    <p:sldId id="369" r:id="rId113"/>
    <p:sldId id="385" r:id="rId114"/>
    <p:sldId id="376" r:id="rId115"/>
    <p:sldId id="377" r:id="rId116"/>
    <p:sldId id="374" r:id="rId117"/>
    <p:sldId id="348" r:id="rId1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AFC75-BC24-416F-A01C-407414CF430A}" type="datetimeFigureOut">
              <a:rPr lang="en-US" smtClean="0"/>
              <a:t>12/29/2016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63EA8-F5FD-40AB-BAFE-9993653444C8}" type="slidenum">
              <a:rPr lang="en-US" smtClean="0"/>
              <a:t>‹#›</a:t>
            </a:fld>
            <a:endParaRPr lang="en-US"/>
          </a:p>
        </p:txBody>
      </p:sp>
    </p:spTree>
    <p:extLst>
      <p:ext uri="{BB962C8B-B14F-4D97-AF65-F5344CB8AC3E}">
        <p14:creationId xmlns:p14="http://schemas.microsoft.com/office/powerpoint/2010/main" val="1383098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C63EA8-F5FD-40AB-BAFE-9993653444C8}" type="slidenum">
              <a:rPr lang="en-US" smtClean="0"/>
              <a:t>59</a:t>
            </a:fld>
            <a:endParaRPr lang="en-US"/>
          </a:p>
        </p:txBody>
      </p:sp>
    </p:spTree>
    <p:extLst>
      <p:ext uri="{BB962C8B-B14F-4D97-AF65-F5344CB8AC3E}">
        <p14:creationId xmlns:p14="http://schemas.microsoft.com/office/powerpoint/2010/main" val="4032331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5C46DC5-E3F9-481C-95E1-D5C9F9ACECD2}"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2316484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C46DC5-E3F9-481C-95E1-D5C9F9ACECD2}"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987243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C46DC5-E3F9-481C-95E1-D5C9F9ACECD2}"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177600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C46DC5-E3F9-481C-95E1-D5C9F9ACECD2}"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353563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C46DC5-E3F9-481C-95E1-D5C9F9ACECD2}"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1270855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C46DC5-E3F9-481C-95E1-D5C9F9ACECD2}"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205087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C46DC5-E3F9-481C-95E1-D5C9F9ACECD2}" type="datetimeFigureOut">
              <a:rPr lang="en-US" smtClean="0"/>
              <a:t>12/29/2016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2765791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C46DC5-E3F9-481C-95E1-D5C9F9ACECD2}" type="datetimeFigureOut">
              <a:rPr lang="en-US" smtClean="0"/>
              <a:t>12/29/2016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3965318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46DC5-E3F9-481C-95E1-D5C9F9ACECD2}" type="datetimeFigureOut">
              <a:rPr lang="en-US" smtClean="0"/>
              <a:t>12/29/2016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3762420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C46DC5-E3F9-481C-95E1-D5C9F9ACECD2}"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4193864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C46DC5-E3F9-481C-95E1-D5C9F9ACECD2}"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1DBFF-5BCE-4033-9064-67F2140936AE}" type="slidenum">
              <a:rPr lang="en-US" smtClean="0"/>
              <a:t>‹#›</a:t>
            </a:fld>
            <a:endParaRPr lang="en-US"/>
          </a:p>
        </p:txBody>
      </p:sp>
    </p:spTree>
    <p:extLst>
      <p:ext uri="{BB962C8B-B14F-4D97-AF65-F5344CB8AC3E}">
        <p14:creationId xmlns:p14="http://schemas.microsoft.com/office/powerpoint/2010/main" val="85066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46DC5-E3F9-481C-95E1-D5C9F9ACECD2}" type="datetimeFigureOut">
              <a:rPr lang="en-US" smtClean="0"/>
              <a:t>12/29/2016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1DBFF-5BCE-4033-9064-67F2140936AE}" type="slidenum">
              <a:rPr lang="en-US" smtClean="0"/>
              <a:t>‹#›</a:t>
            </a:fld>
            <a:endParaRPr lang="en-US"/>
          </a:p>
        </p:txBody>
      </p:sp>
    </p:spTree>
    <p:extLst>
      <p:ext uri="{BB962C8B-B14F-4D97-AF65-F5344CB8AC3E}">
        <p14:creationId xmlns:p14="http://schemas.microsoft.com/office/powerpoint/2010/main" val="285589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dg.csail.mit.edu/pubs/2012/abz12-overflow.pdf"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2007" y="1943773"/>
            <a:ext cx="9144000" cy="2387600"/>
          </a:xfrm>
        </p:spPr>
        <p:txBody>
          <a:bodyPr>
            <a:normAutofit fontScale="90000"/>
          </a:bodyPr>
          <a:lstStyle/>
          <a:p>
            <a:r>
              <a:rPr lang="en-US" dirty="0"/>
              <a:t>Using Alloy to model an algorithm that finds the shortest path between nodes</a:t>
            </a:r>
          </a:p>
        </p:txBody>
      </p:sp>
      <p:sp>
        <p:nvSpPr>
          <p:cNvPr id="3" name="Subtitle 2"/>
          <p:cNvSpPr>
            <a:spLocks noGrp="1"/>
          </p:cNvSpPr>
          <p:nvPr>
            <p:ph type="subTitle" idx="1"/>
          </p:nvPr>
        </p:nvSpPr>
        <p:spPr>
          <a:xfrm>
            <a:off x="8823702" y="5833794"/>
            <a:ext cx="3202983" cy="845976"/>
          </a:xfrm>
        </p:spPr>
        <p:txBody>
          <a:bodyPr/>
          <a:lstStyle/>
          <a:p>
            <a:r>
              <a:rPr lang="en-US" dirty="0">
                <a:solidFill>
                  <a:schemeClr val="bg1">
                    <a:lumMod val="75000"/>
                  </a:schemeClr>
                </a:solidFill>
              </a:rPr>
              <a:t>Roger L. Costello</a:t>
            </a:r>
            <a:br>
              <a:rPr lang="en-US" dirty="0">
                <a:solidFill>
                  <a:schemeClr val="bg1">
                    <a:lumMod val="75000"/>
                  </a:schemeClr>
                </a:solidFill>
              </a:rPr>
            </a:br>
            <a:r>
              <a:rPr lang="en-US" dirty="0">
                <a:solidFill>
                  <a:schemeClr val="bg1">
                    <a:lumMod val="75000"/>
                  </a:schemeClr>
                </a:solidFill>
              </a:rPr>
              <a:t>December 29, 2016</a:t>
            </a:r>
          </a:p>
        </p:txBody>
      </p:sp>
    </p:spTree>
    <p:extLst>
      <p:ext uri="{BB962C8B-B14F-4D97-AF65-F5344CB8AC3E}">
        <p14:creationId xmlns:p14="http://schemas.microsoft.com/office/powerpoint/2010/main" val="1938916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2" name="TextBox 21"/>
          <p:cNvSpPr txBox="1"/>
          <p:nvPr/>
        </p:nvSpPr>
        <p:spPr>
          <a:xfrm>
            <a:off x="1332712" y="949480"/>
            <a:ext cx="4525075" cy="923330"/>
          </a:xfrm>
          <a:prstGeom prst="rect">
            <a:avLst/>
          </a:prstGeom>
          <a:noFill/>
        </p:spPr>
        <p:txBody>
          <a:bodyPr wrap="square" rtlCol="0">
            <a:spAutoFit/>
          </a:bodyPr>
          <a:lstStyle/>
          <a:p>
            <a:r>
              <a:rPr lang="en-US" dirty="0"/>
              <a:t>To start Prim’s algorithm select a node. So at time </a:t>
            </a:r>
            <a:r>
              <a:rPr lang="en-US" dirty="0">
                <a:latin typeface="Consolas" panose="020B0609020204030204" pitchFamily="49" charset="0"/>
              </a:rPr>
              <a:t>T0</a:t>
            </a:r>
            <a:r>
              <a:rPr lang="en-US" dirty="0"/>
              <a:t> there is one node covered and no edges chosen. </a:t>
            </a:r>
          </a:p>
        </p:txBody>
      </p:sp>
      <p:sp>
        <p:nvSpPr>
          <p:cNvPr id="23" name="TextBox 22"/>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T0</a:t>
            </a:r>
          </a:p>
        </p:txBody>
      </p:sp>
    </p:spTree>
    <p:extLst>
      <p:ext uri="{BB962C8B-B14F-4D97-AF65-F5344CB8AC3E}">
        <p14:creationId xmlns:p14="http://schemas.microsoft.com/office/powerpoint/2010/main" val="334553563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3" name="Straight Connector 112"/>
          <p:cNvCxnSpPr/>
          <p:nvPr/>
        </p:nvCxnSpPr>
        <p:spPr>
          <a:xfrm>
            <a:off x="8695946" y="4274333"/>
            <a:ext cx="1131575" cy="1533241"/>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2869732" y="4174760"/>
            <a:ext cx="1131575" cy="1533241"/>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H="1">
            <a:off x="7656041" y="637961"/>
            <a:ext cx="1055680" cy="159170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749366" y="1386059"/>
            <a:ext cx="1063181" cy="145435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8704160" y="1145523"/>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flipV="1">
            <a:off x="1771147" y="1443069"/>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flipV="1">
            <a:off x="7725941" y="1202533"/>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 name="Straight Connector 1"/>
          <p:cNvCxnSpPr>
            <a:stCxn id="23" idx="0"/>
            <a:endCxn id="13" idx="2"/>
          </p:cNvCxnSpPr>
          <p:nvPr/>
        </p:nvCxnSpPr>
        <p:spPr>
          <a:xfrm flipH="1" flipV="1">
            <a:off x="2738137" y="952359"/>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2802793" y="2421172"/>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 name="Straight Connector 3"/>
          <p:cNvCxnSpPr>
            <a:endCxn id="21" idx="2"/>
          </p:cNvCxnSpPr>
          <p:nvPr/>
        </p:nvCxnSpPr>
        <p:spPr>
          <a:xfrm flipH="1">
            <a:off x="3816340" y="1282030"/>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814844" y="1353280"/>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1816523" y="1314808"/>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1721587" y="853307"/>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1857156" y="1351939"/>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772015" y="812877"/>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16523" y="2507277"/>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800311" y="2376737"/>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2601098" y="64922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546418" y="6445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4" name="Oval 13"/>
          <p:cNvSpPr/>
          <p:nvPr/>
        </p:nvSpPr>
        <p:spPr>
          <a:xfrm>
            <a:off x="1606623" y="115808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551943" y="115344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6" name="Oval 15"/>
          <p:cNvSpPr/>
          <p:nvPr/>
        </p:nvSpPr>
        <p:spPr>
          <a:xfrm>
            <a:off x="3680812" y="113278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626132" y="112814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8" name="Oval 17"/>
          <p:cNvSpPr/>
          <p:nvPr/>
        </p:nvSpPr>
        <p:spPr>
          <a:xfrm>
            <a:off x="1606623" y="228687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551943" y="228223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20" name="Oval 19"/>
          <p:cNvSpPr/>
          <p:nvPr/>
        </p:nvSpPr>
        <p:spPr>
          <a:xfrm>
            <a:off x="3679301" y="219497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3624621" y="21903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22" name="Oval 21"/>
          <p:cNvSpPr/>
          <p:nvPr/>
        </p:nvSpPr>
        <p:spPr>
          <a:xfrm>
            <a:off x="2640280" y="265704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585600" y="265240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4" name="Straight Connector 23"/>
          <p:cNvCxnSpPr>
            <a:stCxn id="15" idx="2"/>
            <a:endCxn id="19" idx="0"/>
          </p:cNvCxnSpPr>
          <p:nvPr/>
        </p:nvCxnSpPr>
        <p:spPr>
          <a:xfrm>
            <a:off x="1743662" y="1461220"/>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145438" y="1456841"/>
            <a:ext cx="16118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8757587" y="2975674"/>
            <a:ext cx="0" cy="1069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5145438" y="5468319"/>
            <a:ext cx="161182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76" idx="0"/>
            <a:endCxn id="66" idx="2"/>
          </p:cNvCxnSpPr>
          <p:nvPr/>
        </p:nvCxnSpPr>
        <p:spPr>
          <a:xfrm flipH="1" flipV="1">
            <a:off x="8692931" y="711823"/>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8757587" y="2180636"/>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endCxn id="74" idx="2"/>
          </p:cNvCxnSpPr>
          <p:nvPr/>
        </p:nvCxnSpPr>
        <p:spPr>
          <a:xfrm flipH="1">
            <a:off x="9771134" y="1041494"/>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7769638" y="1112744"/>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7771317" y="1074272"/>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a:off x="7676381" y="612771"/>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7811950" y="1111403"/>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726809" y="572341"/>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7771317" y="2266741"/>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7755105" y="2136201"/>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Oval 64"/>
          <p:cNvSpPr/>
          <p:nvPr/>
        </p:nvSpPr>
        <p:spPr>
          <a:xfrm>
            <a:off x="8555892" y="40868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8501212" y="4040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67" name="Oval 66"/>
          <p:cNvSpPr/>
          <p:nvPr/>
        </p:nvSpPr>
        <p:spPr>
          <a:xfrm>
            <a:off x="7561417" y="91754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p:cNvSpPr txBox="1"/>
          <p:nvPr/>
        </p:nvSpPr>
        <p:spPr>
          <a:xfrm>
            <a:off x="7506737" y="9129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69" name="Oval 68"/>
          <p:cNvSpPr/>
          <p:nvPr/>
        </p:nvSpPr>
        <p:spPr>
          <a:xfrm>
            <a:off x="9635606" y="8922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9580926" y="8876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71" name="Oval 70"/>
          <p:cNvSpPr/>
          <p:nvPr/>
        </p:nvSpPr>
        <p:spPr>
          <a:xfrm>
            <a:off x="7561417" y="204633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7506737" y="204170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73" name="Oval 72"/>
          <p:cNvSpPr/>
          <p:nvPr/>
        </p:nvSpPr>
        <p:spPr>
          <a:xfrm>
            <a:off x="9634095" y="195444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9579415" y="194980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75" name="Oval 74"/>
          <p:cNvSpPr/>
          <p:nvPr/>
        </p:nvSpPr>
        <p:spPr>
          <a:xfrm>
            <a:off x="8595074" y="241650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p:cNvSpPr txBox="1"/>
          <p:nvPr/>
        </p:nvSpPr>
        <p:spPr>
          <a:xfrm>
            <a:off x="8540394" y="241186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77" name="Straight Connector 76"/>
          <p:cNvCxnSpPr>
            <a:stCxn id="68" idx="2"/>
            <a:endCxn id="72" idx="0"/>
          </p:cNvCxnSpPr>
          <p:nvPr/>
        </p:nvCxnSpPr>
        <p:spPr>
          <a:xfrm>
            <a:off x="7698456" y="1220684"/>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a:off x="7714274" y="4416965"/>
            <a:ext cx="1055680" cy="159170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H="1">
            <a:off x="8762393" y="4924527"/>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H="1" flipV="1">
            <a:off x="7784174" y="4981537"/>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0" idx="0"/>
            <a:endCxn id="100" idx="2"/>
          </p:cNvCxnSpPr>
          <p:nvPr/>
        </p:nvCxnSpPr>
        <p:spPr>
          <a:xfrm flipH="1" flipV="1">
            <a:off x="8751164" y="4490827"/>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V="1">
            <a:off x="8815820" y="5959640"/>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108" idx="2"/>
          </p:cNvCxnSpPr>
          <p:nvPr/>
        </p:nvCxnSpPr>
        <p:spPr>
          <a:xfrm flipH="1">
            <a:off x="9829367" y="4820498"/>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7827871" y="4891748"/>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V="1">
            <a:off x="7829550" y="4853276"/>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7734614" y="4391775"/>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7870183" y="4890407"/>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8785042" y="4351345"/>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7829550" y="6045745"/>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7813338" y="5915205"/>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9" name="Oval 98"/>
          <p:cNvSpPr/>
          <p:nvPr/>
        </p:nvSpPr>
        <p:spPr>
          <a:xfrm>
            <a:off x="8614125" y="418768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p:cNvSpPr txBox="1"/>
          <p:nvPr/>
        </p:nvSpPr>
        <p:spPr>
          <a:xfrm>
            <a:off x="8559445" y="418305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01" name="Oval 100"/>
          <p:cNvSpPr/>
          <p:nvPr/>
        </p:nvSpPr>
        <p:spPr>
          <a:xfrm>
            <a:off x="7619650" y="469655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p:cNvSpPr txBox="1"/>
          <p:nvPr/>
        </p:nvSpPr>
        <p:spPr>
          <a:xfrm>
            <a:off x="7564970" y="469191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03" name="Oval 102"/>
          <p:cNvSpPr/>
          <p:nvPr/>
        </p:nvSpPr>
        <p:spPr>
          <a:xfrm>
            <a:off x="9693839" y="467124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p:cNvSpPr txBox="1"/>
          <p:nvPr/>
        </p:nvSpPr>
        <p:spPr>
          <a:xfrm>
            <a:off x="9639159" y="46666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05" name="Oval 104"/>
          <p:cNvSpPr/>
          <p:nvPr/>
        </p:nvSpPr>
        <p:spPr>
          <a:xfrm>
            <a:off x="7619650" y="582534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p:cNvSpPr txBox="1"/>
          <p:nvPr/>
        </p:nvSpPr>
        <p:spPr>
          <a:xfrm>
            <a:off x="7564970" y="582070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07" name="Oval 106"/>
          <p:cNvSpPr/>
          <p:nvPr/>
        </p:nvSpPr>
        <p:spPr>
          <a:xfrm>
            <a:off x="9692328" y="573344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p:cNvSpPr txBox="1"/>
          <p:nvPr/>
        </p:nvSpPr>
        <p:spPr>
          <a:xfrm>
            <a:off x="9637648" y="57288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09" name="Oval 108"/>
          <p:cNvSpPr/>
          <p:nvPr/>
        </p:nvSpPr>
        <p:spPr>
          <a:xfrm>
            <a:off x="8653307" y="619550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p:cNvSpPr txBox="1"/>
          <p:nvPr/>
        </p:nvSpPr>
        <p:spPr>
          <a:xfrm>
            <a:off x="8598627" y="619086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111" name="Straight Connector 110"/>
          <p:cNvCxnSpPr>
            <a:stCxn id="102" idx="2"/>
            <a:endCxn id="106" idx="0"/>
          </p:cNvCxnSpPr>
          <p:nvPr/>
        </p:nvCxnSpPr>
        <p:spPr>
          <a:xfrm>
            <a:off x="7756689" y="4999688"/>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H="1">
            <a:off x="1888060" y="4317392"/>
            <a:ext cx="1055680" cy="159170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a:off x="2936179" y="4824954"/>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flipV="1">
            <a:off x="1957960" y="4881964"/>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39" idx="0"/>
            <a:endCxn id="129" idx="2"/>
          </p:cNvCxnSpPr>
          <p:nvPr/>
        </p:nvCxnSpPr>
        <p:spPr>
          <a:xfrm flipH="1" flipV="1">
            <a:off x="2924950" y="4391254"/>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89606" y="5860067"/>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endCxn id="137" idx="2"/>
          </p:cNvCxnSpPr>
          <p:nvPr/>
        </p:nvCxnSpPr>
        <p:spPr>
          <a:xfrm flipH="1">
            <a:off x="4003153" y="4720925"/>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2001657" y="4792175"/>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2003336" y="4753703"/>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H="1">
            <a:off x="1908400" y="4292202"/>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2043969" y="4790834"/>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2958828" y="4251772"/>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2003336" y="5946172"/>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1987124" y="5815632"/>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8" name="Oval 127"/>
          <p:cNvSpPr/>
          <p:nvPr/>
        </p:nvSpPr>
        <p:spPr>
          <a:xfrm>
            <a:off x="2787911" y="408811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TextBox 128"/>
          <p:cNvSpPr txBox="1"/>
          <p:nvPr/>
        </p:nvSpPr>
        <p:spPr>
          <a:xfrm>
            <a:off x="2733231" y="408347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30" name="Oval 129"/>
          <p:cNvSpPr/>
          <p:nvPr/>
        </p:nvSpPr>
        <p:spPr>
          <a:xfrm>
            <a:off x="1793436" y="459697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p:cNvSpPr txBox="1"/>
          <p:nvPr/>
        </p:nvSpPr>
        <p:spPr>
          <a:xfrm>
            <a:off x="1738756" y="459233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32" name="Oval 131"/>
          <p:cNvSpPr/>
          <p:nvPr/>
        </p:nvSpPr>
        <p:spPr>
          <a:xfrm>
            <a:off x="3867625" y="457167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TextBox 132"/>
          <p:cNvSpPr txBox="1"/>
          <p:nvPr/>
        </p:nvSpPr>
        <p:spPr>
          <a:xfrm>
            <a:off x="3812945" y="456703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34" name="Oval 133"/>
          <p:cNvSpPr/>
          <p:nvPr/>
        </p:nvSpPr>
        <p:spPr>
          <a:xfrm>
            <a:off x="1793436" y="572577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TextBox 134"/>
          <p:cNvSpPr txBox="1"/>
          <p:nvPr/>
        </p:nvSpPr>
        <p:spPr>
          <a:xfrm>
            <a:off x="1738756" y="572113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36" name="Oval 135"/>
          <p:cNvSpPr/>
          <p:nvPr/>
        </p:nvSpPr>
        <p:spPr>
          <a:xfrm>
            <a:off x="3866114" y="563387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TextBox 136"/>
          <p:cNvSpPr txBox="1"/>
          <p:nvPr/>
        </p:nvSpPr>
        <p:spPr>
          <a:xfrm>
            <a:off x="3811434" y="562923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38" name="Oval 137"/>
          <p:cNvSpPr/>
          <p:nvPr/>
        </p:nvSpPr>
        <p:spPr>
          <a:xfrm>
            <a:off x="2827093" y="609593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TextBox 138"/>
          <p:cNvSpPr txBox="1"/>
          <p:nvPr/>
        </p:nvSpPr>
        <p:spPr>
          <a:xfrm>
            <a:off x="2772413" y="609129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140" name="Straight Connector 139"/>
          <p:cNvCxnSpPr>
            <a:stCxn id="131" idx="2"/>
            <a:endCxn id="135" idx="0"/>
          </p:cNvCxnSpPr>
          <p:nvPr/>
        </p:nvCxnSpPr>
        <p:spPr>
          <a:xfrm>
            <a:off x="1930475" y="4900115"/>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7074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5426952" y="1400563"/>
            <a:ext cx="1131575" cy="1533241"/>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H="1">
            <a:off x="4445280" y="1543195"/>
            <a:ext cx="1055680" cy="159170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H="1">
            <a:off x="5493399" y="2050757"/>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H="1" flipV="1">
            <a:off x="4515180" y="2107767"/>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6" name="Straight Connector 5"/>
          <p:cNvCxnSpPr>
            <a:stCxn id="27" idx="0"/>
            <a:endCxn id="17" idx="2"/>
          </p:cNvCxnSpPr>
          <p:nvPr/>
        </p:nvCxnSpPr>
        <p:spPr>
          <a:xfrm flipH="1" flipV="1">
            <a:off x="5482170" y="1617057"/>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546826" y="3085870"/>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8" name="Straight Connector 7"/>
          <p:cNvCxnSpPr>
            <a:endCxn id="25" idx="2"/>
          </p:cNvCxnSpPr>
          <p:nvPr/>
        </p:nvCxnSpPr>
        <p:spPr>
          <a:xfrm flipH="1">
            <a:off x="6560373" y="1946728"/>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558877" y="2017978"/>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560556" y="1979506"/>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4465620" y="1518005"/>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4601189" y="2016637"/>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516048" y="1477575"/>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560556" y="3171975"/>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544344" y="3041435"/>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5345131" y="1313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5290451" y="130928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8" name="Oval 17"/>
          <p:cNvSpPr/>
          <p:nvPr/>
        </p:nvSpPr>
        <p:spPr>
          <a:xfrm>
            <a:off x="4350656" y="182278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295976" y="181814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20" name="Oval 19"/>
          <p:cNvSpPr/>
          <p:nvPr/>
        </p:nvSpPr>
        <p:spPr>
          <a:xfrm>
            <a:off x="6424845" y="179747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6370165" y="179284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22" name="Oval 21"/>
          <p:cNvSpPr/>
          <p:nvPr/>
        </p:nvSpPr>
        <p:spPr>
          <a:xfrm>
            <a:off x="4350656" y="295157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4295976" y="294693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24" name="Oval 23"/>
          <p:cNvSpPr/>
          <p:nvPr/>
        </p:nvSpPr>
        <p:spPr>
          <a:xfrm>
            <a:off x="6423334" y="285967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6368654" y="285503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26" name="Oval 25"/>
          <p:cNvSpPr/>
          <p:nvPr/>
        </p:nvSpPr>
        <p:spPr>
          <a:xfrm>
            <a:off x="5384313" y="332173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5329633" y="331709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8" name="Straight Connector 27"/>
          <p:cNvCxnSpPr>
            <a:stCxn id="19" idx="2"/>
            <a:endCxn id="23" idx="0"/>
          </p:cNvCxnSpPr>
          <p:nvPr/>
        </p:nvCxnSpPr>
        <p:spPr>
          <a:xfrm>
            <a:off x="4487695" y="2125918"/>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523490" y="4479010"/>
            <a:ext cx="7168181" cy="369332"/>
          </a:xfrm>
          <a:prstGeom prst="rect">
            <a:avLst/>
          </a:prstGeom>
          <a:noFill/>
        </p:spPr>
        <p:txBody>
          <a:bodyPr wrap="none" rtlCol="0">
            <a:spAutoFit/>
          </a:bodyPr>
          <a:lstStyle/>
          <a:p>
            <a:r>
              <a:rPr lang="en-US" dirty="0"/>
              <a:t>Each node can get to itself (obviously), so draw an arc from a node to itself.</a:t>
            </a:r>
          </a:p>
        </p:txBody>
      </p:sp>
    </p:spTree>
    <p:extLst>
      <p:ext uri="{BB962C8B-B14F-4D97-AF65-F5344CB8AC3E}">
        <p14:creationId xmlns:p14="http://schemas.microsoft.com/office/powerpoint/2010/main" val="35778585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Oval 63"/>
          <p:cNvSpPr/>
          <p:nvPr/>
        </p:nvSpPr>
        <p:spPr>
          <a:xfrm rot="5400000">
            <a:off x="4144402" y="3533674"/>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rot="5400000">
            <a:off x="4162315" y="2417928"/>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339446" y="4059023"/>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rot="5400000">
            <a:off x="6525687" y="3458023"/>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rot="5400000">
            <a:off x="6516516" y="2369193"/>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5297233" y="1705241"/>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4208896" y="35213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cxnSp>
        <p:nvCxnSpPr>
          <p:cNvPr id="31" name="Straight Connector 30"/>
          <p:cNvCxnSpPr/>
          <p:nvPr/>
        </p:nvCxnSpPr>
        <p:spPr>
          <a:xfrm>
            <a:off x="5362376" y="1972899"/>
            <a:ext cx="1131575" cy="1533241"/>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380704" y="2115531"/>
            <a:ext cx="1055680" cy="159170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5428823" y="2623093"/>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flipV="1">
            <a:off x="4450604" y="2680103"/>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56" idx="0"/>
            <a:endCxn id="46" idx="2"/>
          </p:cNvCxnSpPr>
          <p:nvPr/>
        </p:nvCxnSpPr>
        <p:spPr>
          <a:xfrm flipH="1" flipV="1">
            <a:off x="5417594" y="2189393"/>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482250" y="3658206"/>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endCxn id="54" idx="2"/>
          </p:cNvCxnSpPr>
          <p:nvPr/>
        </p:nvCxnSpPr>
        <p:spPr>
          <a:xfrm flipH="1">
            <a:off x="6495797" y="2519064"/>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4494301" y="2590314"/>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4495980" y="2551842"/>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4401044" y="2090341"/>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4536613" y="2588973"/>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5451472" y="2049911"/>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4495980" y="3744311"/>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4479768" y="3613771"/>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5280555" y="188625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5225875" y="188161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47" name="Oval 46"/>
          <p:cNvSpPr/>
          <p:nvPr/>
        </p:nvSpPr>
        <p:spPr>
          <a:xfrm>
            <a:off x="4286080" y="239511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4231400" y="239047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49" name="Oval 48"/>
          <p:cNvSpPr/>
          <p:nvPr/>
        </p:nvSpPr>
        <p:spPr>
          <a:xfrm>
            <a:off x="6360269" y="236981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6305589" y="236517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1" name="Oval 50"/>
          <p:cNvSpPr/>
          <p:nvPr/>
        </p:nvSpPr>
        <p:spPr>
          <a:xfrm>
            <a:off x="4286080" y="352390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4231400" y="351927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3" name="Oval 52"/>
          <p:cNvSpPr/>
          <p:nvPr/>
        </p:nvSpPr>
        <p:spPr>
          <a:xfrm>
            <a:off x="6358758" y="343201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6304078" y="342737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5" name="Oval 54"/>
          <p:cNvSpPr/>
          <p:nvPr/>
        </p:nvSpPr>
        <p:spPr>
          <a:xfrm>
            <a:off x="5319737" y="389407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5265057" y="388943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57" name="Straight Connector 56"/>
          <p:cNvCxnSpPr>
            <a:stCxn id="48" idx="2"/>
            <a:endCxn id="52" idx="0"/>
          </p:cNvCxnSpPr>
          <p:nvPr/>
        </p:nvCxnSpPr>
        <p:spPr>
          <a:xfrm>
            <a:off x="4423119" y="2698254"/>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4440582" y="4590126"/>
            <a:ext cx="2328330" cy="369332"/>
          </a:xfrm>
          <a:prstGeom prst="rect">
            <a:avLst/>
          </a:prstGeom>
          <a:noFill/>
        </p:spPr>
        <p:txBody>
          <a:bodyPr wrap="none" rtlCol="0">
            <a:spAutoFit/>
          </a:bodyPr>
          <a:lstStyle/>
          <a:p>
            <a:r>
              <a:rPr lang="en-US" dirty="0"/>
              <a:t>Fully connected graph!</a:t>
            </a:r>
          </a:p>
        </p:txBody>
      </p:sp>
      <p:sp>
        <p:nvSpPr>
          <p:cNvPr id="66" name="TextBox 65"/>
          <p:cNvSpPr txBox="1"/>
          <p:nvPr/>
        </p:nvSpPr>
        <p:spPr>
          <a:xfrm>
            <a:off x="3470531" y="495945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5657429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flipH="1">
            <a:off x="8414315" y="3441510"/>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8549884" y="3940142"/>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9464743" y="3401080"/>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8509251" y="5095480"/>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8493039" y="4964940"/>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9293826" y="323742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9239146" y="323278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9" name="Oval 8"/>
          <p:cNvSpPr/>
          <p:nvPr/>
        </p:nvSpPr>
        <p:spPr>
          <a:xfrm>
            <a:off x="8299351" y="374628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8244671" y="37416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1" name="Oval 10"/>
          <p:cNvSpPr/>
          <p:nvPr/>
        </p:nvSpPr>
        <p:spPr>
          <a:xfrm>
            <a:off x="10373540" y="372098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0318860" y="371634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3" name="Oval 12"/>
          <p:cNvSpPr/>
          <p:nvPr/>
        </p:nvSpPr>
        <p:spPr>
          <a:xfrm>
            <a:off x="8299351" y="487507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8244671" y="48704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5" name="Oval 14"/>
          <p:cNvSpPr/>
          <p:nvPr/>
        </p:nvSpPr>
        <p:spPr>
          <a:xfrm>
            <a:off x="10372029" y="478318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317349" y="477854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7" name="Oval 16"/>
          <p:cNvSpPr/>
          <p:nvPr/>
        </p:nvSpPr>
        <p:spPr>
          <a:xfrm>
            <a:off x="9333008" y="524524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278328" y="524060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19" name="TextBox 18"/>
          <p:cNvSpPr txBox="1"/>
          <p:nvPr/>
        </p:nvSpPr>
        <p:spPr>
          <a:xfrm>
            <a:off x="7188948" y="5783150"/>
            <a:ext cx="4551590" cy="830997"/>
          </a:xfrm>
          <a:prstGeom prst="rect">
            <a:avLst/>
          </a:prstGeom>
          <a:solidFill>
            <a:srgbClr val="FFFF00"/>
          </a:solidFill>
        </p:spPr>
        <p:txBody>
          <a:bodyPr wrap="square" rtlCol="0">
            <a:spAutoFit/>
          </a:bodyPr>
          <a:lstStyle/>
          <a:p>
            <a:r>
              <a:rPr lang="en-US" sz="2400" dirty="0"/>
              <a:t>In other words, from any node you can get to any other node!</a:t>
            </a:r>
          </a:p>
        </p:txBody>
      </p:sp>
      <p:sp>
        <p:nvSpPr>
          <p:cNvPr id="20" name="TextBox 19"/>
          <p:cNvSpPr txBox="1"/>
          <p:nvPr/>
        </p:nvSpPr>
        <p:spPr>
          <a:xfrm>
            <a:off x="2779901" y="233289"/>
            <a:ext cx="958917" cy="461665"/>
          </a:xfrm>
          <a:prstGeom prst="rect">
            <a:avLst/>
          </a:prstGeom>
          <a:noFill/>
        </p:spPr>
        <p:txBody>
          <a:bodyPr wrap="none" rtlCol="0">
            <a:spAutoFit/>
          </a:bodyPr>
          <a:lstStyle/>
          <a:p>
            <a:r>
              <a:rPr lang="en-US" sz="2400" b="1" dirty="0"/>
              <a:t>nodes</a:t>
            </a:r>
          </a:p>
        </p:txBody>
      </p:sp>
      <p:sp>
        <p:nvSpPr>
          <p:cNvPr id="21" name="TextBox 20"/>
          <p:cNvSpPr txBox="1"/>
          <p:nvPr/>
        </p:nvSpPr>
        <p:spPr>
          <a:xfrm>
            <a:off x="1484999" y="630885"/>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22" name="TextBox 21"/>
          <p:cNvSpPr txBox="1"/>
          <p:nvPr/>
        </p:nvSpPr>
        <p:spPr>
          <a:xfrm>
            <a:off x="1485000" y="1356678"/>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23" name="TextBox 22"/>
          <p:cNvSpPr txBox="1"/>
          <p:nvPr/>
        </p:nvSpPr>
        <p:spPr>
          <a:xfrm>
            <a:off x="1485000" y="1726010"/>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24" name="TextBox 23"/>
          <p:cNvSpPr txBox="1"/>
          <p:nvPr/>
        </p:nvSpPr>
        <p:spPr>
          <a:xfrm>
            <a:off x="3254391" y="630885"/>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25" name="TextBox 24"/>
          <p:cNvSpPr txBox="1"/>
          <p:nvPr/>
        </p:nvSpPr>
        <p:spPr>
          <a:xfrm>
            <a:off x="3254392" y="1356678"/>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6" name="TextBox 25"/>
          <p:cNvSpPr txBox="1"/>
          <p:nvPr/>
        </p:nvSpPr>
        <p:spPr>
          <a:xfrm>
            <a:off x="3254392" y="172601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27" name="TextBox 26"/>
          <p:cNvSpPr txBox="1"/>
          <p:nvPr/>
        </p:nvSpPr>
        <p:spPr>
          <a:xfrm>
            <a:off x="1484999" y="98707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28" name="TextBox 27"/>
          <p:cNvSpPr txBox="1"/>
          <p:nvPr/>
        </p:nvSpPr>
        <p:spPr>
          <a:xfrm>
            <a:off x="3254391" y="987071"/>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29" name="TextBox 28"/>
          <p:cNvSpPr txBox="1"/>
          <p:nvPr/>
        </p:nvSpPr>
        <p:spPr>
          <a:xfrm>
            <a:off x="1485000" y="2085852"/>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30" name="TextBox 29"/>
          <p:cNvSpPr txBox="1"/>
          <p:nvPr/>
        </p:nvSpPr>
        <p:spPr>
          <a:xfrm>
            <a:off x="1485000" y="2455184"/>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31" name="TextBox 30"/>
          <p:cNvSpPr txBox="1"/>
          <p:nvPr/>
        </p:nvSpPr>
        <p:spPr>
          <a:xfrm>
            <a:off x="3254392" y="2085852"/>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2" name="TextBox 31"/>
          <p:cNvSpPr txBox="1"/>
          <p:nvPr/>
        </p:nvSpPr>
        <p:spPr>
          <a:xfrm>
            <a:off x="3254392" y="245518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3" name="TextBox 32"/>
          <p:cNvSpPr txBox="1"/>
          <p:nvPr/>
        </p:nvSpPr>
        <p:spPr>
          <a:xfrm>
            <a:off x="3254391" y="280436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4" name="TextBox 33"/>
          <p:cNvSpPr txBox="1"/>
          <p:nvPr/>
        </p:nvSpPr>
        <p:spPr>
          <a:xfrm>
            <a:off x="3254391" y="3173695"/>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35" name="TextBox 34"/>
          <p:cNvSpPr txBox="1"/>
          <p:nvPr/>
        </p:nvSpPr>
        <p:spPr>
          <a:xfrm>
            <a:off x="3254390" y="355115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6" name="TextBox 35"/>
          <p:cNvSpPr txBox="1"/>
          <p:nvPr/>
        </p:nvSpPr>
        <p:spPr>
          <a:xfrm>
            <a:off x="3254390" y="3920485"/>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37" name="TextBox 36"/>
          <p:cNvSpPr txBox="1"/>
          <p:nvPr/>
        </p:nvSpPr>
        <p:spPr>
          <a:xfrm>
            <a:off x="1484999" y="2804363"/>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38" name="TextBox 37"/>
          <p:cNvSpPr txBox="1"/>
          <p:nvPr/>
        </p:nvSpPr>
        <p:spPr>
          <a:xfrm>
            <a:off x="1484999" y="3173695"/>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39" name="TextBox 38"/>
          <p:cNvSpPr txBox="1"/>
          <p:nvPr/>
        </p:nvSpPr>
        <p:spPr>
          <a:xfrm>
            <a:off x="1484999" y="3564434"/>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40" name="TextBox 39"/>
          <p:cNvSpPr txBox="1"/>
          <p:nvPr/>
        </p:nvSpPr>
        <p:spPr>
          <a:xfrm>
            <a:off x="1484999" y="3933766"/>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41" name="TextBox 40"/>
          <p:cNvSpPr txBox="1"/>
          <p:nvPr/>
        </p:nvSpPr>
        <p:spPr>
          <a:xfrm>
            <a:off x="7854804" y="611068"/>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42" name="TextBox 41"/>
          <p:cNvSpPr txBox="1"/>
          <p:nvPr/>
        </p:nvSpPr>
        <p:spPr>
          <a:xfrm>
            <a:off x="9637111" y="611068"/>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3" name="TextBox 42"/>
          <p:cNvSpPr txBox="1"/>
          <p:nvPr/>
        </p:nvSpPr>
        <p:spPr>
          <a:xfrm>
            <a:off x="7854804" y="980400"/>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44" name="TextBox 43"/>
          <p:cNvSpPr txBox="1"/>
          <p:nvPr/>
        </p:nvSpPr>
        <p:spPr>
          <a:xfrm>
            <a:off x="9637112" y="976977"/>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5" name="TextBox 44"/>
          <p:cNvSpPr txBox="1"/>
          <p:nvPr/>
        </p:nvSpPr>
        <p:spPr>
          <a:xfrm>
            <a:off x="7854805" y="134118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6" name="TextBox 45"/>
          <p:cNvSpPr txBox="1"/>
          <p:nvPr/>
        </p:nvSpPr>
        <p:spPr>
          <a:xfrm>
            <a:off x="9637112" y="1341180"/>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47" name="TextBox 46"/>
          <p:cNvSpPr txBox="1"/>
          <p:nvPr/>
        </p:nvSpPr>
        <p:spPr>
          <a:xfrm>
            <a:off x="7854805" y="170739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48" name="TextBox 47"/>
          <p:cNvSpPr txBox="1"/>
          <p:nvPr/>
        </p:nvSpPr>
        <p:spPr>
          <a:xfrm>
            <a:off x="7854804" y="207984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49" name="TextBox 48"/>
          <p:cNvSpPr txBox="1"/>
          <p:nvPr/>
        </p:nvSpPr>
        <p:spPr>
          <a:xfrm>
            <a:off x="9634530" y="1701022"/>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50" name="TextBox 49"/>
          <p:cNvSpPr txBox="1"/>
          <p:nvPr/>
        </p:nvSpPr>
        <p:spPr>
          <a:xfrm>
            <a:off x="9634530" y="2070354"/>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cxnSp>
        <p:nvCxnSpPr>
          <p:cNvPr id="51" name="Straight Arrow Connector 50"/>
          <p:cNvCxnSpPr/>
          <p:nvPr/>
        </p:nvCxnSpPr>
        <p:spPr>
          <a:xfrm>
            <a:off x="5259708" y="1356403"/>
            <a:ext cx="22627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259708" y="966969"/>
            <a:ext cx="2305311" cy="369332"/>
          </a:xfrm>
          <a:prstGeom prst="rect">
            <a:avLst/>
          </a:prstGeom>
          <a:noFill/>
        </p:spPr>
        <p:txBody>
          <a:bodyPr wrap="none" rtlCol="0">
            <a:spAutoFit/>
          </a:bodyPr>
          <a:lstStyle/>
          <a:p>
            <a:r>
              <a:rPr lang="en-US" i="1" dirty="0"/>
              <a:t>each edge’s node pairs</a:t>
            </a:r>
          </a:p>
        </p:txBody>
      </p:sp>
      <p:sp>
        <p:nvSpPr>
          <p:cNvPr id="53" name="Up-Down Arrow 52"/>
          <p:cNvSpPr/>
          <p:nvPr/>
        </p:nvSpPr>
        <p:spPr>
          <a:xfrm>
            <a:off x="9255215" y="2547156"/>
            <a:ext cx="302082" cy="53384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235638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flipH="1">
            <a:off x="4518024" y="1720525"/>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653593" y="2219157"/>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568452" y="1680095"/>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612960" y="3374495"/>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4596748" y="3243955"/>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5397535" y="151643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342855" y="151180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3" name="Oval 32"/>
          <p:cNvSpPr/>
          <p:nvPr/>
        </p:nvSpPr>
        <p:spPr>
          <a:xfrm>
            <a:off x="4403060" y="202530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4348380" y="202066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5" name="Oval 34"/>
          <p:cNvSpPr/>
          <p:nvPr/>
        </p:nvSpPr>
        <p:spPr>
          <a:xfrm>
            <a:off x="6477249" y="199999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6422569" y="199536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37" name="Oval 36"/>
          <p:cNvSpPr/>
          <p:nvPr/>
        </p:nvSpPr>
        <p:spPr>
          <a:xfrm>
            <a:off x="4403060" y="315409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4348380" y="314945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39" name="Oval 38"/>
          <p:cNvSpPr/>
          <p:nvPr/>
        </p:nvSpPr>
        <p:spPr>
          <a:xfrm>
            <a:off x="6475738" y="306219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6421058" y="305755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41" name="Oval 40"/>
          <p:cNvSpPr/>
          <p:nvPr/>
        </p:nvSpPr>
        <p:spPr>
          <a:xfrm>
            <a:off x="5436717" y="35242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5382037" y="351961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12" name="TextBox 11"/>
          <p:cNvSpPr txBox="1"/>
          <p:nvPr/>
        </p:nvSpPr>
        <p:spPr>
          <a:xfrm>
            <a:off x="3254644" y="5098942"/>
            <a:ext cx="2152962" cy="461665"/>
          </a:xfrm>
          <a:prstGeom prst="rect">
            <a:avLst/>
          </a:prstGeom>
          <a:noFill/>
        </p:spPr>
        <p:txBody>
          <a:bodyPr wrap="none" rtlCol="0">
            <a:spAutoFit/>
          </a:bodyPr>
          <a:lstStyle/>
          <a:p>
            <a:r>
              <a:rPr lang="en-US" sz="2400" dirty="0"/>
              <a:t>Let </a:t>
            </a:r>
            <a:r>
              <a:rPr lang="en-US" sz="2400" dirty="0">
                <a:latin typeface="Courier New" panose="02070309020205020404" pitchFamily="49" charset="0"/>
                <a:cs typeface="Courier New" panose="02070309020205020404" pitchFamily="49" charset="0"/>
              </a:rPr>
              <a:t>adj</a:t>
            </a:r>
            <a:r>
              <a:rPr lang="en-US" sz="2400" dirty="0"/>
              <a:t> denote</a:t>
            </a:r>
          </a:p>
        </p:txBody>
      </p:sp>
      <p:cxnSp>
        <p:nvCxnSpPr>
          <p:cNvPr id="14" name="Straight Arrow Connector 13"/>
          <p:cNvCxnSpPr/>
          <p:nvPr/>
        </p:nvCxnSpPr>
        <p:spPr>
          <a:xfrm flipV="1">
            <a:off x="5098942" y="3983064"/>
            <a:ext cx="0" cy="11158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47552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flipH="1">
            <a:off x="2084790" y="1891007"/>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2220359" y="2389639"/>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3135218" y="1850577"/>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179726" y="3544977"/>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2163514" y="3414437"/>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2964301" y="168692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909621" y="16822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9" name="Oval 8"/>
          <p:cNvSpPr/>
          <p:nvPr/>
        </p:nvSpPr>
        <p:spPr>
          <a:xfrm>
            <a:off x="1969826" y="219578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915146" y="219114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1" name="Oval 10"/>
          <p:cNvSpPr/>
          <p:nvPr/>
        </p:nvSpPr>
        <p:spPr>
          <a:xfrm>
            <a:off x="4044015" y="217048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989335" y="216584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3" name="Oval 12"/>
          <p:cNvSpPr/>
          <p:nvPr/>
        </p:nvSpPr>
        <p:spPr>
          <a:xfrm>
            <a:off x="1969826" y="332457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915146" y="331993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5" name="Oval 14"/>
          <p:cNvSpPr/>
          <p:nvPr/>
        </p:nvSpPr>
        <p:spPr>
          <a:xfrm>
            <a:off x="4042504" y="323267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987824" y="32280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7" name="Oval 16"/>
          <p:cNvSpPr/>
          <p:nvPr/>
        </p:nvSpPr>
        <p:spPr>
          <a:xfrm>
            <a:off x="3003483" y="369474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948803" y="369010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0" name="Straight Arrow Connector 19"/>
          <p:cNvCxnSpPr/>
          <p:nvPr/>
        </p:nvCxnSpPr>
        <p:spPr>
          <a:xfrm>
            <a:off x="5129939" y="2496815"/>
            <a:ext cx="21387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rot="5400000">
            <a:off x="7554029" y="3103507"/>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5400000">
            <a:off x="7571942" y="1987761"/>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8749073" y="3628856"/>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rot="5400000">
            <a:off x="9935314" y="3027856"/>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5400000">
            <a:off x="9926143" y="1939026"/>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8706860" y="1275074"/>
            <a:ext cx="225822" cy="2789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618523" y="309114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cxnSp>
        <p:nvCxnSpPr>
          <p:cNvPr id="28" name="Straight Connector 27"/>
          <p:cNvCxnSpPr/>
          <p:nvPr/>
        </p:nvCxnSpPr>
        <p:spPr>
          <a:xfrm>
            <a:off x="8772003" y="1542732"/>
            <a:ext cx="1131575" cy="1533241"/>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7790331" y="1685364"/>
            <a:ext cx="1055680" cy="159170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838450" y="2192926"/>
            <a:ext cx="1063181" cy="145435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7860231" y="2249936"/>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53" idx="0"/>
            <a:endCxn id="43" idx="2"/>
          </p:cNvCxnSpPr>
          <p:nvPr/>
        </p:nvCxnSpPr>
        <p:spPr>
          <a:xfrm flipH="1" flipV="1">
            <a:off x="8827221" y="1759226"/>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8891877" y="3228039"/>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endCxn id="51" idx="2"/>
          </p:cNvCxnSpPr>
          <p:nvPr/>
        </p:nvCxnSpPr>
        <p:spPr>
          <a:xfrm flipH="1">
            <a:off x="9905424" y="2088897"/>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903928" y="2160147"/>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7905607" y="2121675"/>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7810671" y="1660174"/>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7946240" y="2158806"/>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861099" y="1619744"/>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905607" y="3314144"/>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7889395" y="3183604"/>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8690182" y="145608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8635502" y="145144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44" name="Oval 43"/>
          <p:cNvSpPr/>
          <p:nvPr/>
        </p:nvSpPr>
        <p:spPr>
          <a:xfrm>
            <a:off x="7695707" y="196494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7641027" y="19603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46" name="Oval 45"/>
          <p:cNvSpPr/>
          <p:nvPr/>
        </p:nvSpPr>
        <p:spPr>
          <a:xfrm>
            <a:off x="9769896" y="193964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9715216" y="193500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48" name="Oval 47"/>
          <p:cNvSpPr/>
          <p:nvPr/>
        </p:nvSpPr>
        <p:spPr>
          <a:xfrm>
            <a:off x="7695707" y="309374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7641027" y="308910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0" name="Oval 49"/>
          <p:cNvSpPr/>
          <p:nvPr/>
        </p:nvSpPr>
        <p:spPr>
          <a:xfrm>
            <a:off x="9768385" y="30018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9713705" y="29972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2" name="Oval 51"/>
          <p:cNvSpPr/>
          <p:nvPr/>
        </p:nvSpPr>
        <p:spPr>
          <a:xfrm>
            <a:off x="8729364" y="346390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8674684" y="345926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54" name="Straight Connector 53"/>
          <p:cNvCxnSpPr>
            <a:stCxn id="45" idx="2"/>
            <a:endCxn id="49" idx="0"/>
          </p:cNvCxnSpPr>
          <p:nvPr/>
        </p:nvCxnSpPr>
        <p:spPr>
          <a:xfrm>
            <a:off x="7832746" y="2268087"/>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609823" y="2035149"/>
            <a:ext cx="891591" cy="461665"/>
          </a:xfrm>
          <a:prstGeom prst="rect">
            <a:avLst/>
          </a:prstGeom>
          <a:noFill/>
        </p:spPr>
        <p:txBody>
          <a:bodyPr wrap="none" rtlCol="0">
            <a:spAutoFit/>
          </a:bodyPr>
          <a:lstStyle/>
          <a:p>
            <a:r>
              <a:rPr lang="en-US" sz="2400" dirty="0"/>
              <a:t>*</a:t>
            </a:r>
            <a:r>
              <a:rPr lang="en-US" sz="2400" dirty="0">
                <a:latin typeface="Courier New" panose="02070309020205020404" pitchFamily="49" charset="0"/>
                <a:cs typeface="Courier New" panose="02070309020205020404" pitchFamily="49" charset="0"/>
              </a:rPr>
              <a:t>adj</a:t>
            </a:r>
          </a:p>
        </p:txBody>
      </p:sp>
      <p:sp>
        <p:nvSpPr>
          <p:cNvPr id="56" name="TextBox 55"/>
          <p:cNvSpPr txBox="1"/>
          <p:nvPr/>
        </p:nvSpPr>
        <p:spPr>
          <a:xfrm>
            <a:off x="2096245" y="5021450"/>
            <a:ext cx="8768470" cy="923330"/>
          </a:xfrm>
          <a:prstGeom prst="rect">
            <a:avLst/>
          </a:prstGeom>
          <a:noFill/>
        </p:spPr>
        <p:txBody>
          <a:bodyPr wrap="square" rtlCol="0">
            <a:spAutoFit/>
          </a:bodyPr>
          <a:lstStyle/>
          <a:p>
            <a:r>
              <a:rPr lang="en-US" dirty="0"/>
              <a:t>* denotes </a:t>
            </a:r>
            <a:r>
              <a:rPr lang="en-US" i="1" dirty="0"/>
              <a:t>reflexive transitive closure</a:t>
            </a:r>
            <a:r>
              <a:rPr lang="en-US" dirty="0"/>
              <a:t>. That’s a fancy way of saying this: if there is a pair (A, B) in </a:t>
            </a:r>
            <a:r>
              <a:rPr lang="en-US" dirty="0">
                <a:latin typeface="Courier New" panose="02070309020205020404" pitchFamily="49" charset="0"/>
                <a:cs typeface="Courier New" panose="02070309020205020404" pitchFamily="49" charset="0"/>
              </a:rPr>
              <a:t>adj</a:t>
            </a:r>
            <a:r>
              <a:rPr lang="en-US" dirty="0"/>
              <a:t> and a pair (B, C), then *</a:t>
            </a:r>
            <a:r>
              <a:rPr lang="en-US" dirty="0">
                <a:latin typeface="Courier New" panose="02070309020205020404" pitchFamily="49" charset="0"/>
                <a:cs typeface="Courier New" panose="02070309020205020404" pitchFamily="49" charset="0"/>
              </a:rPr>
              <a:t>adj</a:t>
            </a:r>
            <a:r>
              <a:rPr lang="en-US" dirty="0"/>
              <a:t> contains (A, B), (B, C), and (A, C); repeat till no more pairs are added. In other words, its the stuff we did in the last several slides.</a:t>
            </a:r>
          </a:p>
        </p:txBody>
      </p:sp>
    </p:spTree>
    <p:extLst>
      <p:ext uri="{BB962C8B-B14F-4D97-AF65-F5344CB8AC3E}">
        <p14:creationId xmlns:p14="http://schemas.microsoft.com/office/powerpoint/2010/main" val="276076938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6241" y="1629600"/>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3" name="TextBox 2"/>
          <p:cNvSpPr txBox="1"/>
          <p:nvPr/>
        </p:nvSpPr>
        <p:spPr>
          <a:xfrm>
            <a:off x="636241" y="125764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 name="TextBox 3"/>
          <p:cNvSpPr txBox="1"/>
          <p:nvPr/>
        </p:nvSpPr>
        <p:spPr>
          <a:xfrm>
            <a:off x="636241" y="1988393"/>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5" name="TextBox 4"/>
          <p:cNvSpPr txBox="1"/>
          <p:nvPr/>
        </p:nvSpPr>
        <p:spPr>
          <a:xfrm>
            <a:off x="636241" y="2357725"/>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6" name="TextBox 5"/>
          <p:cNvSpPr txBox="1"/>
          <p:nvPr/>
        </p:nvSpPr>
        <p:spPr>
          <a:xfrm>
            <a:off x="636241" y="2715161"/>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7" name="Rectangle 6"/>
          <p:cNvSpPr/>
          <p:nvPr/>
        </p:nvSpPr>
        <p:spPr>
          <a:xfrm>
            <a:off x="636242" y="1257641"/>
            <a:ext cx="1766812" cy="182685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936491" y="862598"/>
            <a:ext cx="958917" cy="461665"/>
          </a:xfrm>
          <a:prstGeom prst="rect">
            <a:avLst/>
          </a:prstGeom>
          <a:noFill/>
        </p:spPr>
        <p:txBody>
          <a:bodyPr wrap="none" rtlCol="0">
            <a:spAutoFit/>
          </a:bodyPr>
          <a:lstStyle/>
          <a:p>
            <a:r>
              <a:rPr lang="en-US" sz="2400" b="1" dirty="0"/>
              <a:t>nodes</a:t>
            </a:r>
          </a:p>
        </p:txBody>
      </p:sp>
      <p:sp>
        <p:nvSpPr>
          <p:cNvPr id="9" name="TextBox 8"/>
          <p:cNvSpPr txBox="1"/>
          <p:nvPr/>
        </p:nvSpPr>
        <p:spPr>
          <a:xfrm>
            <a:off x="2641589" y="126019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0" name="TextBox 9"/>
          <p:cNvSpPr txBox="1"/>
          <p:nvPr/>
        </p:nvSpPr>
        <p:spPr>
          <a:xfrm>
            <a:off x="2641590" y="1985987"/>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1" name="TextBox 10"/>
          <p:cNvSpPr txBox="1"/>
          <p:nvPr/>
        </p:nvSpPr>
        <p:spPr>
          <a:xfrm>
            <a:off x="2641590" y="2355319"/>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12" name="TextBox 11"/>
          <p:cNvSpPr txBox="1"/>
          <p:nvPr/>
        </p:nvSpPr>
        <p:spPr>
          <a:xfrm>
            <a:off x="4410981" y="1260194"/>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13" name="TextBox 12"/>
          <p:cNvSpPr txBox="1"/>
          <p:nvPr/>
        </p:nvSpPr>
        <p:spPr>
          <a:xfrm>
            <a:off x="4410982" y="1985987"/>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4" name="TextBox 13"/>
          <p:cNvSpPr txBox="1"/>
          <p:nvPr/>
        </p:nvSpPr>
        <p:spPr>
          <a:xfrm>
            <a:off x="4410982" y="2355319"/>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5" name="TextBox 14"/>
          <p:cNvSpPr txBox="1"/>
          <p:nvPr/>
        </p:nvSpPr>
        <p:spPr>
          <a:xfrm>
            <a:off x="2641589" y="1616380"/>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6" name="TextBox 15"/>
          <p:cNvSpPr txBox="1"/>
          <p:nvPr/>
        </p:nvSpPr>
        <p:spPr>
          <a:xfrm>
            <a:off x="4410981" y="1616380"/>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7" name="TextBox 16"/>
          <p:cNvSpPr txBox="1"/>
          <p:nvPr/>
        </p:nvSpPr>
        <p:spPr>
          <a:xfrm>
            <a:off x="2641590" y="2715161"/>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8" name="TextBox 17"/>
          <p:cNvSpPr txBox="1"/>
          <p:nvPr/>
        </p:nvSpPr>
        <p:spPr>
          <a:xfrm>
            <a:off x="2641590" y="3084493"/>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9" name="TextBox 18"/>
          <p:cNvSpPr txBox="1"/>
          <p:nvPr/>
        </p:nvSpPr>
        <p:spPr>
          <a:xfrm>
            <a:off x="4410982" y="271516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20" name="TextBox 19"/>
          <p:cNvSpPr txBox="1"/>
          <p:nvPr/>
        </p:nvSpPr>
        <p:spPr>
          <a:xfrm>
            <a:off x="4410982" y="308449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1" name="TextBox 20"/>
          <p:cNvSpPr txBox="1"/>
          <p:nvPr/>
        </p:nvSpPr>
        <p:spPr>
          <a:xfrm>
            <a:off x="4410981" y="3433672"/>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2" name="TextBox 21"/>
          <p:cNvSpPr txBox="1"/>
          <p:nvPr/>
        </p:nvSpPr>
        <p:spPr>
          <a:xfrm>
            <a:off x="4410981" y="3803004"/>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23" name="TextBox 22"/>
          <p:cNvSpPr txBox="1"/>
          <p:nvPr/>
        </p:nvSpPr>
        <p:spPr>
          <a:xfrm>
            <a:off x="2641588" y="4164964"/>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24" name="TextBox 23"/>
          <p:cNvSpPr txBox="1"/>
          <p:nvPr/>
        </p:nvSpPr>
        <p:spPr>
          <a:xfrm>
            <a:off x="2641588" y="4534296"/>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25" name="TextBox 24"/>
          <p:cNvSpPr txBox="1"/>
          <p:nvPr/>
        </p:nvSpPr>
        <p:spPr>
          <a:xfrm>
            <a:off x="4410980" y="416496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6" name="TextBox 25"/>
          <p:cNvSpPr txBox="1"/>
          <p:nvPr/>
        </p:nvSpPr>
        <p:spPr>
          <a:xfrm>
            <a:off x="4410980" y="4534296"/>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27" name="Rectangle 26"/>
          <p:cNvSpPr/>
          <p:nvPr/>
        </p:nvSpPr>
        <p:spPr>
          <a:xfrm>
            <a:off x="681307" y="601424"/>
            <a:ext cx="1773884" cy="646331"/>
          </a:xfrm>
          <a:prstGeom prst="rect">
            <a:avLst/>
          </a:prstGeom>
        </p:spPr>
        <p:txBody>
          <a:bodyPr wrap="none">
            <a:spAutoFit/>
          </a:bodyPr>
          <a:lstStyle/>
          <a:p>
            <a:pPr algn="ctr"/>
            <a:r>
              <a:rPr lang="en-US" b="1" dirty="0"/>
              <a:t>edges</a:t>
            </a:r>
          </a:p>
          <a:p>
            <a:pPr algn="ctr"/>
            <a:r>
              <a:rPr lang="en-US" dirty="0"/>
              <a:t>(i.e., chosen.last)</a:t>
            </a:r>
          </a:p>
        </p:txBody>
      </p:sp>
      <p:sp>
        <p:nvSpPr>
          <p:cNvPr id="28" name="TextBox 27"/>
          <p:cNvSpPr txBox="1"/>
          <p:nvPr/>
        </p:nvSpPr>
        <p:spPr>
          <a:xfrm>
            <a:off x="2641589" y="3433672"/>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29" name="TextBox 28"/>
          <p:cNvSpPr txBox="1"/>
          <p:nvPr/>
        </p:nvSpPr>
        <p:spPr>
          <a:xfrm>
            <a:off x="2641589" y="3803004"/>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30" name="TextBox 29"/>
          <p:cNvSpPr txBox="1"/>
          <p:nvPr/>
        </p:nvSpPr>
        <p:spPr>
          <a:xfrm>
            <a:off x="7949686" y="1265365"/>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31" name="TextBox 30"/>
          <p:cNvSpPr txBox="1"/>
          <p:nvPr/>
        </p:nvSpPr>
        <p:spPr>
          <a:xfrm>
            <a:off x="9716495" y="1265365"/>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32" name="TextBox 31"/>
          <p:cNvSpPr txBox="1"/>
          <p:nvPr/>
        </p:nvSpPr>
        <p:spPr>
          <a:xfrm>
            <a:off x="7949686" y="1634697"/>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33" name="TextBox 32"/>
          <p:cNvSpPr txBox="1"/>
          <p:nvPr/>
        </p:nvSpPr>
        <p:spPr>
          <a:xfrm>
            <a:off x="9716496" y="1631274"/>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4" name="TextBox 33"/>
          <p:cNvSpPr txBox="1"/>
          <p:nvPr/>
        </p:nvSpPr>
        <p:spPr>
          <a:xfrm>
            <a:off x="7949687" y="1995477"/>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5" name="TextBox 34"/>
          <p:cNvSpPr txBox="1"/>
          <p:nvPr/>
        </p:nvSpPr>
        <p:spPr>
          <a:xfrm>
            <a:off x="9716496" y="1995477"/>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6" name="TextBox 35"/>
          <p:cNvSpPr txBox="1"/>
          <p:nvPr/>
        </p:nvSpPr>
        <p:spPr>
          <a:xfrm>
            <a:off x="7949687" y="2361691"/>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7" name="TextBox 36"/>
          <p:cNvSpPr txBox="1"/>
          <p:nvPr/>
        </p:nvSpPr>
        <p:spPr>
          <a:xfrm>
            <a:off x="7949686" y="2734141"/>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8" name="TextBox 37"/>
          <p:cNvSpPr txBox="1"/>
          <p:nvPr/>
        </p:nvSpPr>
        <p:spPr>
          <a:xfrm>
            <a:off x="9713914" y="2355319"/>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39" name="TextBox 38"/>
          <p:cNvSpPr txBox="1"/>
          <p:nvPr/>
        </p:nvSpPr>
        <p:spPr>
          <a:xfrm>
            <a:off x="9713914" y="2724651"/>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cxnSp>
        <p:nvCxnSpPr>
          <p:cNvPr id="41" name="Straight Arrow Connector 40"/>
          <p:cNvCxnSpPr/>
          <p:nvPr/>
        </p:nvCxnSpPr>
        <p:spPr>
          <a:xfrm>
            <a:off x="6462793" y="1985712"/>
            <a:ext cx="12863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5478499" y="593066"/>
            <a:ext cx="4541308" cy="369332"/>
          </a:xfrm>
          <a:prstGeom prst="rect">
            <a:avLst/>
          </a:prstGeom>
        </p:spPr>
        <p:txBody>
          <a:bodyPr wrap="none">
            <a:spAutoFit/>
          </a:bodyPr>
          <a:lstStyle/>
          <a:p>
            <a:r>
              <a:rPr lang="en-US" dirty="0"/>
              <a:t>{a, b: Node | some e: edges | a + b in e.nodes}</a:t>
            </a:r>
          </a:p>
        </p:txBody>
      </p:sp>
      <p:cxnSp>
        <p:nvCxnSpPr>
          <p:cNvPr id="61" name="Straight Connector 60"/>
          <p:cNvCxnSpPr/>
          <p:nvPr/>
        </p:nvCxnSpPr>
        <p:spPr>
          <a:xfrm flipV="1">
            <a:off x="7105973" y="962398"/>
            <a:ext cx="0" cy="102331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370934" y="5963276"/>
            <a:ext cx="4541308" cy="369332"/>
          </a:xfrm>
          <a:prstGeom prst="rect">
            <a:avLst/>
          </a:prstGeom>
        </p:spPr>
        <p:txBody>
          <a:bodyPr wrap="none">
            <a:spAutoFit/>
          </a:bodyPr>
          <a:lstStyle/>
          <a:p>
            <a:r>
              <a:rPr lang="en-US" dirty="0"/>
              <a:t>{a, b: Node | some e: edges | a + b in e.nodes}</a:t>
            </a:r>
          </a:p>
        </p:txBody>
      </p:sp>
      <p:sp>
        <p:nvSpPr>
          <p:cNvPr id="63" name="TextBox 62"/>
          <p:cNvSpPr txBox="1"/>
          <p:nvPr/>
        </p:nvSpPr>
        <p:spPr>
          <a:xfrm>
            <a:off x="356461" y="6351588"/>
            <a:ext cx="9059596" cy="369332"/>
          </a:xfrm>
          <a:prstGeom prst="rect">
            <a:avLst/>
          </a:prstGeom>
          <a:noFill/>
        </p:spPr>
        <p:txBody>
          <a:bodyPr wrap="none" rtlCol="0">
            <a:spAutoFit/>
          </a:bodyPr>
          <a:lstStyle/>
          <a:p>
            <a:r>
              <a:rPr lang="en-US" i="1" dirty="0"/>
              <a:t>The set of pairs of nodes such that there is an edge in edges such that a and b are on that edge.</a:t>
            </a:r>
          </a:p>
        </p:txBody>
      </p:sp>
    </p:spTree>
    <p:extLst>
      <p:ext uri="{BB962C8B-B14F-4D97-AF65-F5344CB8AC3E}">
        <p14:creationId xmlns:p14="http://schemas.microsoft.com/office/powerpoint/2010/main" val="239903995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Requirements to be a spanning tree</a:t>
            </a:r>
          </a:p>
        </p:txBody>
      </p:sp>
      <p:sp>
        <p:nvSpPr>
          <p:cNvPr id="3" name="Content Placeholder 2"/>
          <p:cNvSpPr>
            <a:spLocks noGrp="1"/>
          </p:cNvSpPr>
          <p:nvPr>
            <p:ph idx="1"/>
          </p:nvPr>
        </p:nvSpPr>
        <p:spPr>
          <a:xfrm>
            <a:off x="838200" y="1825625"/>
            <a:ext cx="10515600" cy="2064450"/>
          </a:xfrm>
        </p:spPr>
        <p:txBody>
          <a:bodyPr/>
          <a:lstStyle/>
          <a:p>
            <a:r>
              <a:rPr lang="en-US" dirty="0"/>
              <a:t>For every node in the graph, there is a node in the tree.</a:t>
            </a:r>
          </a:p>
          <a:p>
            <a:r>
              <a:rPr lang="en-US" dirty="0">
                <a:solidFill>
                  <a:schemeClr val="bg1">
                    <a:lumMod val="75000"/>
                  </a:schemeClr>
                </a:solidFill>
              </a:rPr>
              <a:t>The number of edges in the tree is one less than the number of nodes in the graph.</a:t>
            </a:r>
          </a:p>
          <a:p>
            <a:r>
              <a:rPr lang="en-US" dirty="0">
                <a:solidFill>
                  <a:schemeClr val="bg1">
                    <a:lumMod val="75000"/>
                  </a:schemeClr>
                </a:solidFill>
              </a:rPr>
              <a:t>From any node, you can get to any other node.</a:t>
            </a:r>
          </a:p>
        </p:txBody>
      </p:sp>
      <p:sp>
        <p:nvSpPr>
          <p:cNvPr id="4" name="Rectangle 3"/>
          <p:cNvSpPr/>
          <p:nvPr/>
        </p:nvSpPr>
        <p:spPr>
          <a:xfrm>
            <a:off x="2381572" y="3995678"/>
            <a:ext cx="6436964" cy="2585323"/>
          </a:xfrm>
          <a:prstGeom prst="rect">
            <a:avLst/>
          </a:prstGeom>
          <a:solidFill>
            <a:schemeClr val="bg1">
              <a:lumMod val="95000"/>
            </a:schemeClr>
          </a:solidFill>
          <a:ln>
            <a:solidFill>
              <a:schemeClr val="bg1">
                <a:lumMod val="75000"/>
              </a:schemeClr>
            </a:solidFill>
          </a:ln>
        </p:spPr>
        <p:txBody>
          <a:bodyPr wrap="square">
            <a:spAutoFit/>
          </a:bodyPr>
          <a:lstStyle/>
          <a:p>
            <a:r>
              <a:rPr lang="en-US" dirty="0">
                <a:solidFill>
                  <a:srgbClr val="FF0000"/>
                </a:solidFill>
              </a:rPr>
              <a:t>Hey Alloy Analyzer, check if chosen.last is a spanning tree (i.e., assert spanningTree with chosen.last):</a:t>
            </a:r>
          </a:p>
          <a:p>
            <a:endParaRPr lang="en-US" dirty="0"/>
          </a:p>
          <a:p>
            <a:r>
              <a:rPr lang="en-US" dirty="0"/>
              <a:t>pred spanningTree (edges: set Edge) {</a:t>
            </a:r>
          </a:p>
          <a:p>
            <a:r>
              <a:rPr lang="en-US" dirty="0"/>
              <a:t>    (one Node and no Edge) =&gt; no edges else edges.nodes = Node</a:t>
            </a:r>
          </a:p>
          <a:p>
            <a:r>
              <a:rPr lang="en-US" dirty="0"/>
              <a:t>    </a:t>
            </a:r>
            <a:r>
              <a:rPr lang="en-US" dirty="0">
                <a:solidFill>
                  <a:schemeClr val="bg1">
                    <a:lumMod val="75000"/>
                  </a:schemeClr>
                </a:solidFill>
              </a:rPr>
              <a:t>#edges = (#Node).minus[1]</a:t>
            </a:r>
          </a:p>
          <a:p>
            <a:r>
              <a:rPr lang="en-US" dirty="0">
                <a:solidFill>
                  <a:schemeClr val="bg1">
                    <a:lumMod val="75000"/>
                  </a:schemeClr>
                </a:solidFill>
              </a:rPr>
              <a:t>   let adj = {a, b: Node | some e: edges | a + b in e.nodes} |</a:t>
            </a:r>
          </a:p>
          <a:p>
            <a:r>
              <a:rPr lang="en-US" dirty="0">
                <a:solidFill>
                  <a:schemeClr val="bg1">
                    <a:lumMod val="75000"/>
                  </a:schemeClr>
                </a:solidFill>
              </a:rPr>
              <a:t>       Node -&gt; Node in *adj</a:t>
            </a:r>
          </a:p>
          <a:p>
            <a:r>
              <a:rPr lang="en-US" dirty="0"/>
              <a:t>}</a:t>
            </a:r>
          </a:p>
        </p:txBody>
      </p:sp>
    </p:spTree>
    <p:extLst>
      <p:ext uri="{BB962C8B-B14F-4D97-AF65-F5344CB8AC3E}">
        <p14:creationId xmlns:p14="http://schemas.microsoft.com/office/powerpoint/2010/main" val="157429022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Requirements to be a spanning tree</a:t>
            </a:r>
          </a:p>
        </p:txBody>
      </p:sp>
      <p:sp>
        <p:nvSpPr>
          <p:cNvPr id="3" name="Content Placeholder 2"/>
          <p:cNvSpPr>
            <a:spLocks noGrp="1"/>
          </p:cNvSpPr>
          <p:nvPr>
            <p:ph idx="1"/>
          </p:nvPr>
        </p:nvSpPr>
        <p:spPr>
          <a:xfrm>
            <a:off x="838200" y="1825625"/>
            <a:ext cx="10515600" cy="2064450"/>
          </a:xfrm>
        </p:spPr>
        <p:txBody>
          <a:bodyPr/>
          <a:lstStyle/>
          <a:p>
            <a:r>
              <a:rPr lang="en-US" dirty="0">
                <a:solidFill>
                  <a:schemeClr val="bg1">
                    <a:lumMod val="75000"/>
                  </a:schemeClr>
                </a:solidFill>
              </a:rPr>
              <a:t>For every node in the graph, there is a node in the tree.</a:t>
            </a:r>
          </a:p>
          <a:p>
            <a:r>
              <a:rPr lang="en-US" dirty="0"/>
              <a:t>The number of edges in the tree is one less than the number of nodes in the graph.</a:t>
            </a:r>
          </a:p>
          <a:p>
            <a:r>
              <a:rPr lang="en-US" dirty="0">
                <a:solidFill>
                  <a:schemeClr val="bg1">
                    <a:lumMod val="75000"/>
                  </a:schemeClr>
                </a:solidFill>
              </a:rPr>
              <a:t>From any node, you can get to any other node.</a:t>
            </a:r>
          </a:p>
        </p:txBody>
      </p:sp>
      <p:sp>
        <p:nvSpPr>
          <p:cNvPr id="4" name="Rectangle 3"/>
          <p:cNvSpPr/>
          <p:nvPr/>
        </p:nvSpPr>
        <p:spPr>
          <a:xfrm>
            <a:off x="2381572" y="3995678"/>
            <a:ext cx="6436964" cy="2585323"/>
          </a:xfrm>
          <a:prstGeom prst="rect">
            <a:avLst/>
          </a:prstGeom>
          <a:solidFill>
            <a:schemeClr val="bg1">
              <a:lumMod val="95000"/>
            </a:schemeClr>
          </a:solidFill>
          <a:ln>
            <a:solidFill>
              <a:schemeClr val="bg1">
                <a:lumMod val="75000"/>
              </a:schemeClr>
            </a:solidFill>
          </a:ln>
        </p:spPr>
        <p:txBody>
          <a:bodyPr wrap="square">
            <a:spAutoFit/>
          </a:bodyPr>
          <a:lstStyle/>
          <a:p>
            <a:r>
              <a:rPr lang="en-US" dirty="0">
                <a:solidFill>
                  <a:srgbClr val="FF0000"/>
                </a:solidFill>
              </a:rPr>
              <a:t>Hey Alloy Analyzer, check if chosen.last is a spanning tree (i.e., assert spanningTree with chosen.last):</a:t>
            </a:r>
          </a:p>
          <a:p>
            <a:endParaRPr lang="en-US" dirty="0"/>
          </a:p>
          <a:p>
            <a:r>
              <a:rPr lang="en-US" dirty="0"/>
              <a:t>pred spanningTree (edges: set Edge) {</a:t>
            </a:r>
          </a:p>
          <a:p>
            <a:r>
              <a:rPr lang="en-US" dirty="0"/>
              <a:t>    </a:t>
            </a:r>
            <a:r>
              <a:rPr lang="en-US" dirty="0">
                <a:solidFill>
                  <a:schemeClr val="bg1">
                    <a:lumMod val="75000"/>
                  </a:schemeClr>
                </a:solidFill>
              </a:rPr>
              <a:t>(one Node and no Edge) =&gt; no edges else edges.nodes = Node</a:t>
            </a:r>
          </a:p>
          <a:p>
            <a:r>
              <a:rPr lang="en-US" dirty="0"/>
              <a:t>    #edges = (#Node).minus[1]</a:t>
            </a:r>
          </a:p>
          <a:p>
            <a:r>
              <a:rPr lang="en-US" dirty="0">
                <a:solidFill>
                  <a:schemeClr val="bg1">
                    <a:lumMod val="75000"/>
                  </a:schemeClr>
                </a:solidFill>
              </a:rPr>
              <a:t>   let adj = {a, b: Node | some e: edges | a + b in e.nodes} |</a:t>
            </a:r>
          </a:p>
          <a:p>
            <a:r>
              <a:rPr lang="en-US" dirty="0">
                <a:solidFill>
                  <a:schemeClr val="bg1">
                    <a:lumMod val="75000"/>
                  </a:schemeClr>
                </a:solidFill>
              </a:rPr>
              <a:t>       Node -&gt; Node in *adj</a:t>
            </a:r>
          </a:p>
          <a:p>
            <a:r>
              <a:rPr lang="en-US" dirty="0"/>
              <a:t>}</a:t>
            </a:r>
          </a:p>
        </p:txBody>
      </p:sp>
    </p:spTree>
    <p:extLst>
      <p:ext uri="{BB962C8B-B14F-4D97-AF65-F5344CB8AC3E}">
        <p14:creationId xmlns:p14="http://schemas.microsoft.com/office/powerpoint/2010/main" val="249813932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Requirements to be a spanning tree</a:t>
            </a:r>
          </a:p>
        </p:txBody>
      </p:sp>
      <p:sp>
        <p:nvSpPr>
          <p:cNvPr id="3" name="Content Placeholder 2"/>
          <p:cNvSpPr>
            <a:spLocks noGrp="1"/>
          </p:cNvSpPr>
          <p:nvPr>
            <p:ph idx="1"/>
          </p:nvPr>
        </p:nvSpPr>
        <p:spPr>
          <a:xfrm>
            <a:off x="838200" y="1825625"/>
            <a:ext cx="10515600" cy="2064450"/>
          </a:xfrm>
        </p:spPr>
        <p:txBody>
          <a:bodyPr/>
          <a:lstStyle/>
          <a:p>
            <a:r>
              <a:rPr lang="en-US" dirty="0">
                <a:solidFill>
                  <a:schemeClr val="bg1">
                    <a:lumMod val="75000"/>
                  </a:schemeClr>
                </a:solidFill>
              </a:rPr>
              <a:t>For every node in the graph, there is a node in the tree.</a:t>
            </a:r>
          </a:p>
          <a:p>
            <a:r>
              <a:rPr lang="en-US" dirty="0">
                <a:solidFill>
                  <a:schemeClr val="bg1">
                    <a:lumMod val="75000"/>
                  </a:schemeClr>
                </a:solidFill>
              </a:rPr>
              <a:t>The number of edges in the tree is one less than the number of nodes in the graph.</a:t>
            </a:r>
          </a:p>
          <a:p>
            <a:r>
              <a:rPr lang="en-US" dirty="0"/>
              <a:t>From any node, you can get to any other node.</a:t>
            </a:r>
          </a:p>
        </p:txBody>
      </p:sp>
      <p:sp>
        <p:nvSpPr>
          <p:cNvPr id="4" name="Rectangle 3"/>
          <p:cNvSpPr/>
          <p:nvPr/>
        </p:nvSpPr>
        <p:spPr>
          <a:xfrm>
            <a:off x="2381572" y="3995678"/>
            <a:ext cx="6436964" cy="2585323"/>
          </a:xfrm>
          <a:prstGeom prst="rect">
            <a:avLst/>
          </a:prstGeom>
          <a:solidFill>
            <a:schemeClr val="bg1">
              <a:lumMod val="95000"/>
            </a:schemeClr>
          </a:solidFill>
          <a:ln>
            <a:solidFill>
              <a:schemeClr val="bg1">
                <a:lumMod val="75000"/>
              </a:schemeClr>
            </a:solidFill>
          </a:ln>
        </p:spPr>
        <p:txBody>
          <a:bodyPr wrap="square">
            <a:spAutoFit/>
          </a:bodyPr>
          <a:lstStyle/>
          <a:p>
            <a:r>
              <a:rPr lang="en-US" dirty="0">
                <a:solidFill>
                  <a:srgbClr val="FF0000"/>
                </a:solidFill>
              </a:rPr>
              <a:t>Hey Alloy Analyzer, check if chosen.last is a spanning tree (i.e., assert spanningTree with chosen.last):</a:t>
            </a:r>
          </a:p>
          <a:p>
            <a:endParaRPr lang="en-US" dirty="0"/>
          </a:p>
          <a:p>
            <a:r>
              <a:rPr lang="en-US" dirty="0"/>
              <a:t>pred spanningTree (edges: set Edge) {</a:t>
            </a:r>
          </a:p>
          <a:p>
            <a:r>
              <a:rPr lang="en-US" dirty="0"/>
              <a:t>    </a:t>
            </a:r>
            <a:r>
              <a:rPr lang="en-US" dirty="0">
                <a:solidFill>
                  <a:schemeClr val="bg1">
                    <a:lumMod val="75000"/>
                  </a:schemeClr>
                </a:solidFill>
              </a:rPr>
              <a:t>(one Node and no Edge) =&gt; no edges else edges.nodes = Node</a:t>
            </a:r>
          </a:p>
          <a:p>
            <a:r>
              <a:rPr lang="en-US" dirty="0"/>
              <a:t>    </a:t>
            </a:r>
            <a:r>
              <a:rPr lang="en-US" dirty="0">
                <a:solidFill>
                  <a:schemeClr val="bg1">
                    <a:lumMod val="75000"/>
                  </a:schemeClr>
                </a:solidFill>
              </a:rPr>
              <a:t>#edges = (#Node).minus[1]</a:t>
            </a:r>
          </a:p>
          <a:p>
            <a:r>
              <a:rPr lang="en-US" dirty="0">
                <a:solidFill>
                  <a:schemeClr val="bg1">
                    <a:lumMod val="75000"/>
                  </a:schemeClr>
                </a:solidFill>
              </a:rPr>
              <a:t>   </a:t>
            </a:r>
            <a:r>
              <a:rPr lang="en-US" dirty="0"/>
              <a:t>let adj = {a, b: Node | some e: edges | a + b in e.nodes} |</a:t>
            </a:r>
          </a:p>
          <a:p>
            <a:r>
              <a:rPr lang="en-US" dirty="0"/>
              <a:t>       Node -&gt; Node in *adj</a:t>
            </a:r>
          </a:p>
          <a:p>
            <a:r>
              <a:rPr lang="en-US" dirty="0"/>
              <a:t>}</a:t>
            </a:r>
          </a:p>
        </p:txBody>
      </p:sp>
    </p:spTree>
    <p:extLst>
      <p:ext uri="{BB962C8B-B14F-4D97-AF65-F5344CB8AC3E}">
        <p14:creationId xmlns:p14="http://schemas.microsoft.com/office/powerpoint/2010/main" val="2220370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3783" y="1565328"/>
            <a:ext cx="728420" cy="30748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3874576" y="1270861"/>
            <a:ext cx="774916" cy="27897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332712" y="949480"/>
            <a:ext cx="4525075" cy="923330"/>
          </a:xfrm>
          <a:prstGeom prst="rect">
            <a:avLst/>
          </a:prstGeom>
          <a:noFill/>
        </p:spPr>
        <p:txBody>
          <a:bodyPr wrap="square" rtlCol="0">
            <a:spAutoFit/>
          </a:bodyPr>
          <a:lstStyle/>
          <a:p>
            <a:r>
              <a:rPr lang="en-US" dirty="0"/>
              <a:t>To start Prim’s algorithm select a node. So at time </a:t>
            </a:r>
            <a:r>
              <a:rPr lang="en-US" dirty="0">
                <a:latin typeface="Consolas" panose="020B0609020204030204" pitchFamily="49" charset="0"/>
              </a:rPr>
              <a:t>T0</a:t>
            </a:r>
            <a:r>
              <a:rPr lang="en-US" dirty="0"/>
              <a:t> there is one node covered and no edges chosen. </a:t>
            </a:r>
          </a:p>
        </p:txBody>
      </p:sp>
      <p:cxnSp>
        <p:nvCxnSpPr>
          <p:cNvPr id="6" name="Straight Connector 5"/>
          <p:cNvCxnSpPr/>
          <p:nvPr/>
        </p:nvCxnSpPr>
        <p:spPr>
          <a:xfrm flipH="1" flipV="1">
            <a:off x="2541722" y="1872810"/>
            <a:ext cx="960895" cy="108736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471620" y="1565328"/>
            <a:ext cx="743919" cy="1394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115159" y="2960176"/>
            <a:ext cx="5067946" cy="923330"/>
          </a:xfrm>
          <a:prstGeom prst="rect">
            <a:avLst/>
          </a:prstGeom>
          <a:noFill/>
        </p:spPr>
        <p:txBody>
          <a:bodyPr wrap="square" rtlCol="0">
            <a:spAutoFit/>
          </a:bodyPr>
          <a:lstStyle/>
          <a:p>
            <a:r>
              <a:rPr lang="en-US" dirty="0"/>
              <a:t>This is the terminology we will use: </a:t>
            </a:r>
            <a:br>
              <a:rPr lang="en-US" dirty="0"/>
            </a:br>
            <a:r>
              <a:rPr lang="en-US" dirty="0"/>
              <a:t>- </a:t>
            </a:r>
            <a:r>
              <a:rPr lang="en-US" i="1" dirty="0"/>
              <a:t>cover</a:t>
            </a:r>
            <a:r>
              <a:rPr lang="en-US" dirty="0"/>
              <a:t> a node means we selected the node </a:t>
            </a:r>
          </a:p>
          <a:p>
            <a:r>
              <a:rPr lang="en-US" i="1" dirty="0"/>
              <a:t>- choose</a:t>
            </a:r>
            <a:r>
              <a:rPr lang="en-US" dirty="0"/>
              <a:t> an edge means we selected the edge</a:t>
            </a:r>
          </a:p>
        </p:txBody>
      </p:sp>
    </p:spTree>
    <p:extLst>
      <p:ext uri="{BB962C8B-B14F-4D97-AF65-F5344CB8AC3E}">
        <p14:creationId xmlns:p14="http://schemas.microsoft.com/office/powerpoint/2010/main" val="134623206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69030" y="982568"/>
            <a:ext cx="6529953" cy="369332"/>
          </a:xfrm>
          <a:prstGeom prst="rect">
            <a:avLst/>
          </a:prstGeom>
        </p:spPr>
        <p:txBody>
          <a:bodyPr wrap="square">
            <a:spAutoFit/>
          </a:bodyPr>
          <a:lstStyle/>
          <a:p>
            <a:r>
              <a:rPr lang="en-US" dirty="0"/>
              <a:t>correct: check { spanningTree [chosen.last] } for 5 but 10 Edge, 5 Int</a:t>
            </a:r>
          </a:p>
        </p:txBody>
      </p:sp>
      <p:cxnSp>
        <p:nvCxnSpPr>
          <p:cNvPr id="6" name="Straight Arrow Connector 5"/>
          <p:cNvCxnSpPr/>
          <p:nvPr/>
        </p:nvCxnSpPr>
        <p:spPr>
          <a:xfrm>
            <a:off x="5594888" y="1487838"/>
            <a:ext cx="0" cy="7749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285281" y="2398691"/>
            <a:ext cx="2619214" cy="13483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Alloy Analyzer</a:t>
            </a:r>
          </a:p>
        </p:txBody>
      </p:sp>
      <p:cxnSp>
        <p:nvCxnSpPr>
          <p:cNvPr id="8" name="Straight Arrow Connector 7"/>
          <p:cNvCxnSpPr/>
          <p:nvPr/>
        </p:nvCxnSpPr>
        <p:spPr>
          <a:xfrm>
            <a:off x="5594888" y="3887492"/>
            <a:ext cx="0" cy="7749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p:nvPicPr>
        <p:blipFill rotWithShape="1">
          <a:blip r:embed="rId2"/>
          <a:srcRect l="49570" t="64672" r="5960" b="19934"/>
          <a:stretch/>
        </p:blipFill>
        <p:spPr>
          <a:xfrm>
            <a:off x="3130658" y="4802855"/>
            <a:ext cx="5362414" cy="1045480"/>
          </a:xfrm>
          <a:prstGeom prst="rect">
            <a:avLst/>
          </a:prstGeom>
        </p:spPr>
      </p:pic>
    </p:spTree>
    <p:extLst>
      <p:ext uri="{BB962C8B-B14F-4D97-AF65-F5344CB8AC3E}">
        <p14:creationId xmlns:p14="http://schemas.microsoft.com/office/powerpoint/2010/main" val="30769151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68664" y="2557220"/>
            <a:ext cx="5827363" cy="1200329"/>
          </a:xfrm>
          <a:prstGeom prst="rect">
            <a:avLst/>
          </a:prstGeom>
          <a:noFill/>
        </p:spPr>
        <p:txBody>
          <a:bodyPr wrap="square" rtlCol="0">
            <a:spAutoFit/>
          </a:bodyPr>
          <a:lstStyle/>
          <a:p>
            <a:r>
              <a:rPr lang="en-US" sz="2400" dirty="0"/>
              <a:t>We checked our model to see if its instances are spanning trees. The Alloy Analyzer found no counterexamples! </a:t>
            </a:r>
          </a:p>
        </p:txBody>
      </p:sp>
    </p:spTree>
    <p:extLst>
      <p:ext uri="{BB962C8B-B14F-4D97-AF65-F5344CB8AC3E}">
        <p14:creationId xmlns:p14="http://schemas.microsoft.com/office/powerpoint/2010/main" val="21670036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Lastly, check that the Prim algorithm produces a </a:t>
            </a:r>
            <a:r>
              <a:rPr lang="en-US" u="sng" dirty="0"/>
              <a:t>minimal</a:t>
            </a:r>
            <a:r>
              <a:rPr lang="en-US" dirty="0"/>
              <a:t> spanning tree</a:t>
            </a:r>
          </a:p>
        </p:txBody>
      </p:sp>
      <p:sp>
        <p:nvSpPr>
          <p:cNvPr id="4" name="Rectangle 3"/>
          <p:cNvSpPr/>
          <p:nvPr/>
        </p:nvSpPr>
        <p:spPr>
          <a:xfrm>
            <a:off x="4767020" y="2178279"/>
            <a:ext cx="6638441" cy="1477328"/>
          </a:xfrm>
          <a:prstGeom prst="rect">
            <a:avLst/>
          </a:prstGeom>
          <a:solidFill>
            <a:schemeClr val="bg1">
              <a:lumMod val="95000"/>
            </a:schemeClr>
          </a:solidFill>
          <a:ln>
            <a:solidFill>
              <a:schemeClr val="bg1">
                <a:lumMod val="75000"/>
              </a:schemeClr>
            </a:solidFill>
          </a:ln>
        </p:spPr>
        <p:txBody>
          <a:bodyPr wrap="square">
            <a:spAutoFit/>
          </a:bodyPr>
          <a:lstStyle/>
          <a:p>
            <a:r>
              <a:rPr lang="en-US" dirty="0"/>
              <a:t>smallest: check {</a:t>
            </a:r>
          </a:p>
          <a:p>
            <a:r>
              <a:rPr lang="en-US" dirty="0"/>
              <a:t>    no edges: set Edge { </a:t>
            </a:r>
          </a:p>
          <a:p>
            <a:r>
              <a:rPr lang="en-US" dirty="0"/>
              <a:t>        spanningTree[edges]</a:t>
            </a:r>
          </a:p>
          <a:p>
            <a:r>
              <a:rPr lang="en-US" dirty="0"/>
              <a:t>        (sum e: edges | e.weight) &lt; (sum e: chosen.last | e.weight)}</a:t>
            </a:r>
          </a:p>
          <a:p>
            <a:r>
              <a:rPr lang="en-US" dirty="0"/>
              <a:t>} for 5 but 10 Edge, 5 Int</a:t>
            </a:r>
          </a:p>
        </p:txBody>
      </p:sp>
      <p:cxnSp>
        <p:nvCxnSpPr>
          <p:cNvPr id="5" name="Straight Arrow Connector 4"/>
          <p:cNvCxnSpPr/>
          <p:nvPr/>
        </p:nvCxnSpPr>
        <p:spPr>
          <a:xfrm>
            <a:off x="7532177" y="3750002"/>
            <a:ext cx="0" cy="2789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6222570" y="4028970"/>
            <a:ext cx="2619214" cy="8094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Alloy Analyzer</a:t>
            </a:r>
          </a:p>
        </p:txBody>
      </p:sp>
      <p:cxnSp>
        <p:nvCxnSpPr>
          <p:cNvPr id="7" name="Straight Arrow Connector 6"/>
          <p:cNvCxnSpPr/>
          <p:nvPr/>
        </p:nvCxnSpPr>
        <p:spPr>
          <a:xfrm>
            <a:off x="7532177" y="4956875"/>
            <a:ext cx="0" cy="328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0" name="Picture 9"/>
          <p:cNvPicPr>
            <a:picLocks noChangeAspect="1"/>
          </p:cNvPicPr>
          <p:nvPr/>
        </p:nvPicPr>
        <p:blipFill rotWithShape="1">
          <a:blip r:embed="rId2"/>
          <a:srcRect l="49570" t="64302" r="6399" b="18793"/>
          <a:stretch/>
        </p:blipFill>
        <p:spPr>
          <a:xfrm>
            <a:off x="6096000" y="5284922"/>
            <a:ext cx="5309461" cy="1148054"/>
          </a:xfrm>
          <a:prstGeom prst="rect">
            <a:avLst/>
          </a:prstGeom>
        </p:spPr>
      </p:pic>
      <p:sp>
        <p:nvSpPr>
          <p:cNvPr id="3" name="Rectangle 2"/>
          <p:cNvSpPr/>
          <p:nvPr/>
        </p:nvSpPr>
        <p:spPr>
          <a:xfrm>
            <a:off x="173062" y="3918488"/>
            <a:ext cx="6049508" cy="2308324"/>
          </a:xfrm>
          <a:prstGeom prst="rect">
            <a:avLst/>
          </a:prstGeom>
        </p:spPr>
        <p:txBody>
          <a:bodyPr wrap="square">
            <a:spAutoFit/>
          </a:bodyPr>
          <a:lstStyle/>
          <a:p>
            <a:r>
              <a:rPr lang="en-US" dirty="0">
                <a:ea typeface="Calibri" panose="020F0502020204030204" pitchFamily="34" charset="0"/>
              </a:rPr>
              <a:t>We assert that no matter how we choose edges </a:t>
            </a:r>
          </a:p>
          <a:p>
            <a:r>
              <a:rPr lang="en-US" dirty="0">
                <a:ea typeface="Calibri" panose="020F0502020204030204" pitchFamily="34" charset="0"/>
              </a:rPr>
              <a:t>which satisfy the spanningTree property </a:t>
            </a:r>
          </a:p>
          <a:p>
            <a:r>
              <a:rPr lang="en-US" dirty="0">
                <a:latin typeface="Courier New" panose="02070309020205020404" pitchFamily="49" charset="0"/>
                <a:ea typeface="Calibri" panose="020F0502020204030204" pitchFamily="34" charset="0"/>
                <a:cs typeface="Courier New" panose="02070309020205020404" pitchFamily="49" charset="0"/>
              </a:rPr>
              <a:t>(no edges:</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set</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Edge</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spanningTree[edges])</a:t>
            </a:r>
            <a:endParaRPr lang="en-US" dirty="0">
              <a:ea typeface="Calibri" panose="020F0502020204030204" pitchFamily="34" charset="0"/>
            </a:endParaRPr>
          </a:p>
          <a:p>
            <a:r>
              <a:rPr lang="en-US" dirty="0">
                <a:ea typeface="Calibri" panose="020F0502020204030204" pitchFamily="34" charset="0"/>
              </a:rPr>
              <a:t>the sum of their weights </a:t>
            </a:r>
          </a:p>
          <a:p>
            <a:r>
              <a:rPr lang="en-US" dirty="0">
                <a:latin typeface="Courier New" panose="02070309020205020404" pitchFamily="49" charset="0"/>
                <a:ea typeface="Calibri" panose="020F0502020204030204" pitchFamily="34" charset="0"/>
                <a:cs typeface="Courier New" panose="02070309020205020404" pitchFamily="49" charset="0"/>
              </a:rPr>
              <a:t>(sum</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edge</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e.weight) </a:t>
            </a:r>
          </a:p>
          <a:p>
            <a:r>
              <a:rPr lang="en-US" dirty="0">
                <a:ea typeface="Calibri" panose="020F0502020204030204" pitchFamily="34" charset="0"/>
              </a:rPr>
              <a:t>cannot be smaller than the sum of the edges selected</a:t>
            </a:r>
          </a:p>
          <a:p>
            <a:r>
              <a:rPr lang="en-US" dirty="0">
                <a:ea typeface="Calibri" panose="020F0502020204030204" pitchFamily="34" charset="0"/>
              </a:rPr>
              <a:t>by the algorithm </a:t>
            </a:r>
          </a:p>
          <a:p>
            <a:r>
              <a:rPr lang="en-US" dirty="0">
                <a:latin typeface="Courier New" panose="02070309020205020404" pitchFamily="49" charset="0"/>
                <a:ea typeface="Calibri" panose="020F0502020204030204" pitchFamily="34" charset="0"/>
                <a:cs typeface="Courier New" panose="02070309020205020404" pitchFamily="49" charset="0"/>
              </a:rPr>
              <a:t>(sum</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chosen.last</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a:t>
            </a:r>
            <a:r>
              <a:rPr lang="en-US" dirty="0">
                <a:ea typeface="Calibri" panose="020F0502020204030204" pitchFamily="34" charset="0"/>
                <a:cs typeface="Courier New" panose="02070309020205020404" pitchFamily="49" charset="0"/>
              </a:rPr>
              <a:t> </a:t>
            </a:r>
            <a:r>
              <a:rPr lang="en-US" dirty="0">
                <a:latin typeface="Courier New" panose="02070309020205020404" pitchFamily="49" charset="0"/>
                <a:ea typeface="Calibri" panose="020F0502020204030204" pitchFamily="34" charset="0"/>
                <a:cs typeface="Courier New" panose="02070309020205020404" pitchFamily="49" charset="0"/>
              </a:rPr>
              <a:t>e.weight)</a:t>
            </a:r>
            <a:endParaRPr lang="en-US" dirty="0"/>
          </a:p>
        </p:txBody>
      </p:sp>
    </p:spTree>
    <p:extLst>
      <p:ext uri="{BB962C8B-B14F-4D97-AF65-F5344CB8AC3E}">
        <p14:creationId xmlns:p14="http://schemas.microsoft.com/office/powerpoint/2010/main" val="210565707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0"/>
            <a:ext cx="12192000" cy="6858000"/>
          </a:xfrm>
          <a:prstGeom prst="rect">
            <a:avLst/>
          </a:prstGeom>
        </p:spPr>
      </p:pic>
      <p:cxnSp>
        <p:nvCxnSpPr>
          <p:cNvPr id="5" name="Straight Arrow Connector 4"/>
          <p:cNvCxnSpPr/>
          <p:nvPr/>
        </p:nvCxnSpPr>
        <p:spPr>
          <a:xfrm flipH="1">
            <a:off x="3456122" y="3843580"/>
            <a:ext cx="1890793" cy="10073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5455403" y="3533614"/>
            <a:ext cx="5176032" cy="369332"/>
          </a:xfrm>
          <a:prstGeom prst="rect">
            <a:avLst/>
          </a:prstGeom>
          <a:solidFill>
            <a:srgbClr val="FFFF00"/>
          </a:solidFill>
        </p:spPr>
        <p:txBody>
          <a:bodyPr wrap="none" rtlCol="0">
            <a:spAutoFit/>
          </a:bodyPr>
          <a:lstStyle/>
          <a:p>
            <a:r>
              <a:rPr lang="en-US" dirty="0"/>
              <a:t>Be sure that you’ve selected “Prevent overflows: Yes”</a:t>
            </a:r>
          </a:p>
        </p:txBody>
      </p:sp>
    </p:spTree>
    <p:extLst>
      <p:ext uri="{BB962C8B-B14F-4D97-AF65-F5344CB8AC3E}">
        <p14:creationId xmlns:p14="http://schemas.microsoft.com/office/powerpoint/2010/main" val="317756745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68664" y="2557220"/>
            <a:ext cx="5827363" cy="1200329"/>
          </a:xfrm>
          <a:prstGeom prst="rect">
            <a:avLst/>
          </a:prstGeom>
          <a:noFill/>
        </p:spPr>
        <p:txBody>
          <a:bodyPr wrap="square" rtlCol="0">
            <a:spAutoFit/>
          </a:bodyPr>
          <a:lstStyle/>
          <a:p>
            <a:r>
              <a:rPr lang="en-US" sz="2400" dirty="0"/>
              <a:t>We checked our model to see if its instances are </a:t>
            </a:r>
            <a:r>
              <a:rPr lang="en-US" sz="2400" u="sng" dirty="0"/>
              <a:t>minimal</a:t>
            </a:r>
            <a:r>
              <a:rPr lang="en-US" sz="2400" dirty="0"/>
              <a:t> spanning trees. The Alloy Analyzer found no counterexamples! </a:t>
            </a:r>
          </a:p>
        </p:txBody>
      </p:sp>
    </p:spTree>
    <p:extLst>
      <p:ext uri="{BB962C8B-B14F-4D97-AF65-F5344CB8AC3E}">
        <p14:creationId xmlns:p14="http://schemas.microsoft.com/office/powerpoint/2010/main" val="359895404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67946" y="2619213"/>
            <a:ext cx="952505" cy="461665"/>
          </a:xfrm>
          <a:prstGeom prst="rect">
            <a:avLst/>
          </a:prstGeom>
          <a:noFill/>
        </p:spPr>
        <p:txBody>
          <a:bodyPr wrap="none" rtlCol="0">
            <a:spAutoFit/>
          </a:bodyPr>
          <a:lstStyle/>
          <a:p>
            <a:r>
              <a:rPr lang="en-US" sz="2400" dirty="0"/>
              <a:t>Done!</a:t>
            </a:r>
          </a:p>
        </p:txBody>
      </p:sp>
    </p:spTree>
    <p:extLst>
      <p:ext uri="{BB962C8B-B14F-4D97-AF65-F5344CB8AC3E}">
        <p14:creationId xmlns:p14="http://schemas.microsoft.com/office/powerpoint/2010/main" val="42149997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5709" y="2743199"/>
            <a:ext cx="7213578" cy="461665"/>
          </a:xfrm>
          <a:prstGeom prst="rect">
            <a:avLst/>
          </a:prstGeom>
          <a:noFill/>
        </p:spPr>
        <p:txBody>
          <a:bodyPr wrap="none" rtlCol="0">
            <a:spAutoFit/>
          </a:bodyPr>
          <a:lstStyle/>
          <a:p>
            <a:r>
              <a:rPr lang="en-US" sz="2400" dirty="0"/>
              <a:t>Well, one more thing. An interesting tidbit about Alloy </a:t>
            </a:r>
            <a:r>
              <a:rPr lang="en-US" sz="2400" dirty="0">
                <a:sym typeface="Wingdings" panose="05000000000000000000" pitchFamily="2" charset="2"/>
              </a:rPr>
              <a:t>…</a:t>
            </a:r>
            <a:endParaRPr lang="en-US" sz="2400" dirty="0"/>
          </a:p>
        </p:txBody>
      </p:sp>
    </p:spTree>
    <p:extLst>
      <p:ext uri="{BB962C8B-B14F-4D97-AF65-F5344CB8AC3E}">
        <p14:creationId xmlns:p14="http://schemas.microsoft.com/office/powerpoint/2010/main" val="15729893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Alloy is an idiomless language</a:t>
            </a:r>
          </a:p>
        </p:txBody>
      </p:sp>
      <p:sp>
        <p:nvSpPr>
          <p:cNvPr id="3" name="Content Placeholder 2"/>
          <p:cNvSpPr>
            <a:spLocks noGrp="1"/>
          </p:cNvSpPr>
          <p:nvPr>
            <p:ph idx="1"/>
          </p:nvPr>
        </p:nvSpPr>
        <p:spPr/>
        <p:txBody>
          <a:bodyPr/>
          <a:lstStyle/>
          <a:p>
            <a:r>
              <a:rPr lang="en-US" dirty="0"/>
              <a:t>Alloy doesn’t have a fixed idiom for models, so you are free to use whatever idiom works best for the model at hand.</a:t>
            </a:r>
          </a:p>
          <a:p>
            <a:r>
              <a:rPr lang="en-US" dirty="0"/>
              <a:t>For example, the event idiom is well-suited to modeling “hotel operations,” which involve events such as check-in, checkout, and room entry.</a:t>
            </a:r>
          </a:p>
        </p:txBody>
      </p:sp>
    </p:spTree>
    <p:extLst>
      <p:ext uri="{BB962C8B-B14F-4D97-AF65-F5344CB8AC3E}">
        <p14:creationId xmlns:p14="http://schemas.microsoft.com/office/powerpoint/2010/main" val="1418821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3" name="TextBox 22"/>
          <p:cNvSpPr txBox="1"/>
          <p:nvPr/>
        </p:nvSpPr>
        <p:spPr>
          <a:xfrm>
            <a:off x="1332712" y="949480"/>
            <a:ext cx="4525075" cy="923330"/>
          </a:xfrm>
          <a:prstGeom prst="rect">
            <a:avLst/>
          </a:prstGeom>
          <a:noFill/>
        </p:spPr>
        <p:txBody>
          <a:bodyPr wrap="square" rtlCol="0">
            <a:spAutoFit/>
          </a:bodyPr>
          <a:lstStyle/>
          <a:p>
            <a:r>
              <a:rPr lang="en-US" dirty="0"/>
              <a:t>Choose an edge that has </a:t>
            </a:r>
            <a:r>
              <a:rPr lang="en-US" u="sng" dirty="0"/>
              <a:t>one</a:t>
            </a:r>
            <a:r>
              <a:rPr lang="en-US" dirty="0"/>
              <a:t> of its nodes covered (black). Given a choice, choose the edge with the smallest weight. </a:t>
            </a:r>
          </a:p>
        </p:txBody>
      </p:sp>
      <p:sp>
        <p:nvSpPr>
          <p:cNvPr id="24" name="TextBox 23"/>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T1</a:t>
            </a:r>
          </a:p>
        </p:txBody>
      </p:sp>
    </p:spTree>
    <p:extLst>
      <p:ext uri="{BB962C8B-B14F-4D97-AF65-F5344CB8AC3E}">
        <p14:creationId xmlns:p14="http://schemas.microsoft.com/office/powerpoint/2010/main" val="3532274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19" name="Oval 18"/>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20" name="Oval 19"/>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21" name="Oval 20"/>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2" name="TextBox 21"/>
          <p:cNvSpPr txBox="1"/>
          <p:nvPr/>
        </p:nvSpPr>
        <p:spPr>
          <a:xfrm>
            <a:off x="564927" y="2510649"/>
            <a:ext cx="2060075" cy="1200329"/>
          </a:xfrm>
          <a:prstGeom prst="rect">
            <a:avLst/>
          </a:prstGeom>
          <a:noFill/>
        </p:spPr>
        <p:txBody>
          <a:bodyPr wrap="square" rtlCol="0">
            <a:spAutoFit/>
          </a:bodyPr>
          <a:lstStyle/>
          <a:p>
            <a:r>
              <a:rPr lang="en-US" dirty="0"/>
              <a:t>We chose this edge because it has a smaller weight than that edge.</a:t>
            </a:r>
          </a:p>
        </p:txBody>
      </p:sp>
      <p:cxnSp>
        <p:nvCxnSpPr>
          <p:cNvPr id="24" name="Straight Arrow Connector 23"/>
          <p:cNvCxnSpPr/>
          <p:nvPr/>
        </p:nvCxnSpPr>
        <p:spPr>
          <a:xfrm>
            <a:off x="2490050" y="2692013"/>
            <a:ext cx="1366018" cy="239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301858" y="3710978"/>
            <a:ext cx="806281" cy="50498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2120848" y="3657707"/>
            <a:ext cx="1680983" cy="5582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6206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4" name="TextBox 23"/>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T2</a:t>
            </a:r>
          </a:p>
        </p:txBody>
      </p:sp>
    </p:spTree>
    <p:extLst>
      <p:ext uri="{BB962C8B-B14F-4D97-AF65-F5344CB8AC3E}">
        <p14:creationId xmlns:p14="http://schemas.microsoft.com/office/powerpoint/2010/main" val="596916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4" name="TextBox 23"/>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T3</a:t>
            </a:r>
          </a:p>
        </p:txBody>
      </p:sp>
    </p:spTree>
    <p:extLst>
      <p:ext uri="{BB962C8B-B14F-4D97-AF65-F5344CB8AC3E}">
        <p14:creationId xmlns:p14="http://schemas.microsoft.com/office/powerpoint/2010/main" val="3640155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36" name="Oval 35"/>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4" name="TextBox 23"/>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T4</a:t>
            </a:r>
          </a:p>
        </p:txBody>
      </p:sp>
    </p:spTree>
    <p:extLst>
      <p:ext uri="{BB962C8B-B14F-4D97-AF65-F5344CB8AC3E}">
        <p14:creationId xmlns:p14="http://schemas.microsoft.com/office/powerpoint/2010/main" val="1698342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36" name="Oval 35"/>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38" name="Oval 37"/>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24" name="TextBox 23"/>
          <p:cNvSpPr txBox="1"/>
          <p:nvPr/>
        </p:nvSpPr>
        <p:spPr>
          <a:xfrm>
            <a:off x="5190300" y="5184618"/>
            <a:ext cx="1124026" cy="369332"/>
          </a:xfrm>
          <a:prstGeom prst="rect">
            <a:avLst/>
          </a:prstGeom>
          <a:solidFill>
            <a:srgbClr val="FFFF00"/>
          </a:solidFill>
        </p:spPr>
        <p:txBody>
          <a:bodyPr wrap="none" rtlCol="0">
            <a:spAutoFit/>
          </a:bodyPr>
          <a:lstStyle/>
          <a:p>
            <a:r>
              <a:rPr lang="en-US" dirty="0"/>
              <a:t>Time = </a:t>
            </a:r>
            <a:r>
              <a:rPr lang="en-US" dirty="0">
                <a:latin typeface="Consolas" panose="020B0609020204030204" pitchFamily="49" charset="0"/>
              </a:rPr>
              <a:t>T5</a:t>
            </a:r>
          </a:p>
        </p:txBody>
      </p:sp>
    </p:spTree>
    <p:extLst>
      <p:ext uri="{BB962C8B-B14F-4D97-AF65-F5344CB8AC3E}">
        <p14:creationId xmlns:p14="http://schemas.microsoft.com/office/powerpoint/2010/main" val="2005257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36" name="Oval 35"/>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38" name="Oval 37"/>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2" name="TextBox 1"/>
          <p:cNvSpPr txBox="1"/>
          <p:nvPr/>
        </p:nvSpPr>
        <p:spPr>
          <a:xfrm>
            <a:off x="1673817" y="929898"/>
            <a:ext cx="4999317" cy="369332"/>
          </a:xfrm>
          <a:prstGeom prst="rect">
            <a:avLst/>
          </a:prstGeom>
          <a:noFill/>
        </p:spPr>
        <p:txBody>
          <a:bodyPr wrap="none" rtlCol="0">
            <a:spAutoFit/>
          </a:bodyPr>
          <a:lstStyle/>
          <a:p>
            <a:r>
              <a:rPr lang="en-US" dirty="0"/>
              <a:t>Shortest bus ride from Boston to Washington, D.C.?</a:t>
            </a:r>
          </a:p>
        </p:txBody>
      </p:sp>
    </p:spTree>
    <p:extLst>
      <p:ext uri="{BB962C8B-B14F-4D97-AF65-F5344CB8AC3E}">
        <p14:creationId xmlns:p14="http://schemas.microsoft.com/office/powerpoint/2010/main" val="2592245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29" name="Oval 28"/>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30" name="Oval 29"/>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33" name="Oval 32"/>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36" name="Oval 35"/>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38" name="Oval 37"/>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3" name="Freeform 2"/>
          <p:cNvSpPr/>
          <p:nvPr/>
        </p:nvSpPr>
        <p:spPr>
          <a:xfrm>
            <a:off x="3487119" y="2479729"/>
            <a:ext cx="4060556" cy="2155113"/>
          </a:xfrm>
          <a:custGeom>
            <a:avLst/>
            <a:gdLst>
              <a:gd name="connsiteX0" fmla="*/ 0 w 4060556"/>
              <a:gd name="connsiteY0" fmla="*/ 1193369 h 2155113"/>
              <a:gd name="connsiteX1" fmla="*/ 30996 w 4060556"/>
              <a:gd name="connsiteY1" fmla="*/ 1286359 h 2155113"/>
              <a:gd name="connsiteX2" fmla="*/ 123986 w 4060556"/>
              <a:gd name="connsiteY2" fmla="*/ 1317356 h 2155113"/>
              <a:gd name="connsiteX3" fmla="*/ 170481 w 4060556"/>
              <a:gd name="connsiteY3" fmla="*/ 1332854 h 2155113"/>
              <a:gd name="connsiteX4" fmla="*/ 185979 w 4060556"/>
              <a:gd name="connsiteY4" fmla="*/ 1379349 h 2155113"/>
              <a:gd name="connsiteX5" fmla="*/ 201478 w 4060556"/>
              <a:gd name="connsiteY5" fmla="*/ 1518834 h 2155113"/>
              <a:gd name="connsiteX6" fmla="*/ 294467 w 4060556"/>
              <a:gd name="connsiteY6" fmla="*/ 1565329 h 2155113"/>
              <a:gd name="connsiteX7" fmla="*/ 371959 w 4060556"/>
              <a:gd name="connsiteY7" fmla="*/ 1689315 h 2155113"/>
              <a:gd name="connsiteX8" fmla="*/ 433952 w 4060556"/>
              <a:gd name="connsiteY8" fmla="*/ 1704813 h 2155113"/>
              <a:gd name="connsiteX9" fmla="*/ 480447 w 4060556"/>
              <a:gd name="connsiteY9" fmla="*/ 1797803 h 2155113"/>
              <a:gd name="connsiteX10" fmla="*/ 526942 w 4060556"/>
              <a:gd name="connsiteY10" fmla="*/ 1813302 h 2155113"/>
              <a:gd name="connsiteX11" fmla="*/ 619932 w 4060556"/>
              <a:gd name="connsiteY11" fmla="*/ 1875295 h 2155113"/>
              <a:gd name="connsiteX12" fmla="*/ 666427 w 4060556"/>
              <a:gd name="connsiteY12" fmla="*/ 1921790 h 2155113"/>
              <a:gd name="connsiteX13" fmla="*/ 759417 w 4060556"/>
              <a:gd name="connsiteY13" fmla="*/ 1952786 h 2155113"/>
              <a:gd name="connsiteX14" fmla="*/ 960895 w 4060556"/>
              <a:gd name="connsiteY14" fmla="*/ 1983783 h 2155113"/>
              <a:gd name="connsiteX15" fmla="*/ 1162373 w 4060556"/>
              <a:gd name="connsiteY15" fmla="*/ 2030278 h 2155113"/>
              <a:gd name="connsiteX16" fmla="*/ 1208867 w 4060556"/>
              <a:gd name="connsiteY16" fmla="*/ 2061274 h 2155113"/>
              <a:gd name="connsiteX17" fmla="*/ 1441342 w 4060556"/>
              <a:gd name="connsiteY17" fmla="*/ 2107769 h 2155113"/>
              <a:gd name="connsiteX18" fmla="*/ 1673817 w 4060556"/>
              <a:gd name="connsiteY18" fmla="*/ 2123268 h 2155113"/>
              <a:gd name="connsiteX19" fmla="*/ 1720312 w 4060556"/>
              <a:gd name="connsiteY19" fmla="*/ 2154264 h 2155113"/>
              <a:gd name="connsiteX20" fmla="*/ 1906291 w 4060556"/>
              <a:gd name="connsiteY20" fmla="*/ 2138766 h 2155113"/>
              <a:gd name="connsiteX21" fmla="*/ 1968284 w 4060556"/>
              <a:gd name="connsiteY21" fmla="*/ 2123268 h 2155113"/>
              <a:gd name="connsiteX22" fmla="*/ 2014779 w 4060556"/>
              <a:gd name="connsiteY22" fmla="*/ 2107769 h 2155113"/>
              <a:gd name="connsiteX23" fmla="*/ 2293749 w 4060556"/>
              <a:gd name="connsiteY23" fmla="*/ 2092271 h 2155113"/>
              <a:gd name="connsiteX24" fmla="*/ 2433234 w 4060556"/>
              <a:gd name="connsiteY24" fmla="*/ 2061274 h 2155113"/>
              <a:gd name="connsiteX25" fmla="*/ 2479728 w 4060556"/>
              <a:gd name="connsiteY25" fmla="*/ 2030278 h 2155113"/>
              <a:gd name="connsiteX26" fmla="*/ 2526223 w 4060556"/>
              <a:gd name="connsiteY26" fmla="*/ 1983783 h 2155113"/>
              <a:gd name="connsiteX27" fmla="*/ 2572718 w 4060556"/>
              <a:gd name="connsiteY27" fmla="*/ 1952786 h 2155113"/>
              <a:gd name="connsiteX28" fmla="*/ 2665708 w 4060556"/>
              <a:gd name="connsiteY28" fmla="*/ 1921790 h 2155113"/>
              <a:gd name="connsiteX29" fmla="*/ 2743200 w 4060556"/>
              <a:gd name="connsiteY29" fmla="*/ 1813302 h 2155113"/>
              <a:gd name="connsiteX30" fmla="*/ 2789695 w 4060556"/>
              <a:gd name="connsiteY30" fmla="*/ 1720312 h 2155113"/>
              <a:gd name="connsiteX31" fmla="*/ 2898183 w 4060556"/>
              <a:gd name="connsiteY31" fmla="*/ 1642820 h 2155113"/>
              <a:gd name="connsiteX32" fmla="*/ 2944678 w 4060556"/>
              <a:gd name="connsiteY32" fmla="*/ 1627322 h 2155113"/>
              <a:gd name="connsiteX33" fmla="*/ 2991173 w 4060556"/>
              <a:gd name="connsiteY33" fmla="*/ 1565329 h 2155113"/>
              <a:gd name="connsiteX34" fmla="*/ 3006671 w 4060556"/>
              <a:gd name="connsiteY34" fmla="*/ 1503335 h 2155113"/>
              <a:gd name="connsiteX35" fmla="*/ 3053166 w 4060556"/>
              <a:gd name="connsiteY35" fmla="*/ 1456840 h 2155113"/>
              <a:gd name="connsiteX36" fmla="*/ 3115159 w 4060556"/>
              <a:gd name="connsiteY36" fmla="*/ 1379349 h 2155113"/>
              <a:gd name="connsiteX37" fmla="*/ 3146156 w 4060556"/>
              <a:gd name="connsiteY37" fmla="*/ 1332854 h 2155113"/>
              <a:gd name="connsiteX38" fmla="*/ 3192650 w 4060556"/>
              <a:gd name="connsiteY38" fmla="*/ 1301857 h 2155113"/>
              <a:gd name="connsiteX39" fmla="*/ 3285640 w 4060556"/>
              <a:gd name="connsiteY39" fmla="*/ 1208868 h 2155113"/>
              <a:gd name="connsiteX40" fmla="*/ 3316637 w 4060556"/>
              <a:gd name="connsiteY40" fmla="*/ 1115878 h 2155113"/>
              <a:gd name="connsiteX41" fmla="*/ 3332135 w 4060556"/>
              <a:gd name="connsiteY41" fmla="*/ 1069383 h 2155113"/>
              <a:gd name="connsiteX42" fmla="*/ 3347634 w 4060556"/>
              <a:gd name="connsiteY42" fmla="*/ 1007390 h 2155113"/>
              <a:gd name="connsiteX43" fmla="*/ 3409627 w 4060556"/>
              <a:gd name="connsiteY43" fmla="*/ 898902 h 2155113"/>
              <a:gd name="connsiteX44" fmla="*/ 3440623 w 4060556"/>
              <a:gd name="connsiteY44" fmla="*/ 805912 h 2155113"/>
              <a:gd name="connsiteX45" fmla="*/ 3456122 w 4060556"/>
              <a:gd name="connsiteY45" fmla="*/ 759417 h 2155113"/>
              <a:gd name="connsiteX46" fmla="*/ 3564610 w 4060556"/>
              <a:gd name="connsiteY46" fmla="*/ 635430 h 2155113"/>
              <a:gd name="connsiteX47" fmla="*/ 3611105 w 4060556"/>
              <a:gd name="connsiteY47" fmla="*/ 526942 h 2155113"/>
              <a:gd name="connsiteX48" fmla="*/ 3642101 w 4060556"/>
              <a:gd name="connsiteY48" fmla="*/ 480447 h 2155113"/>
              <a:gd name="connsiteX49" fmla="*/ 3704095 w 4060556"/>
              <a:gd name="connsiteY49" fmla="*/ 464949 h 2155113"/>
              <a:gd name="connsiteX50" fmla="*/ 3719593 w 4060556"/>
              <a:gd name="connsiteY50" fmla="*/ 418454 h 2155113"/>
              <a:gd name="connsiteX51" fmla="*/ 3735091 w 4060556"/>
              <a:gd name="connsiteY51" fmla="*/ 232474 h 2155113"/>
              <a:gd name="connsiteX52" fmla="*/ 3781586 w 4060556"/>
              <a:gd name="connsiteY52" fmla="*/ 201478 h 2155113"/>
              <a:gd name="connsiteX53" fmla="*/ 3797084 w 4060556"/>
              <a:gd name="connsiteY53" fmla="*/ 154983 h 2155113"/>
              <a:gd name="connsiteX54" fmla="*/ 3952067 w 4060556"/>
              <a:gd name="connsiteY54" fmla="*/ 92990 h 2155113"/>
              <a:gd name="connsiteX55" fmla="*/ 4060556 w 4060556"/>
              <a:gd name="connsiteY55" fmla="*/ 0 h 2155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060556" h="2155113">
                <a:moveTo>
                  <a:pt x="0" y="1193369"/>
                </a:moveTo>
                <a:cubicBezTo>
                  <a:pt x="10332" y="1224366"/>
                  <a:pt x="7893" y="1263255"/>
                  <a:pt x="30996" y="1286359"/>
                </a:cubicBezTo>
                <a:cubicBezTo>
                  <a:pt x="54099" y="1309463"/>
                  <a:pt x="92989" y="1307024"/>
                  <a:pt x="123986" y="1317356"/>
                </a:cubicBezTo>
                <a:lnTo>
                  <a:pt x="170481" y="1332854"/>
                </a:lnTo>
                <a:cubicBezTo>
                  <a:pt x="175647" y="1348352"/>
                  <a:pt x="183293" y="1363235"/>
                  <a:pt x="185979" y="1379349"/>
                </a:cubicBezTo>
                <a:cubicBezTo>
                  <a:pt x="193670" y="1425494"/>
                  <a:pt x="185491" y="1474869"/>
                  <a:pt x="201478" y="1518834"/>
                </a:cubicBezTo>
                <a:cubicBezTo>
                  <a:pt x="209765" y="1541624"/>
                  <a:pt x="275734" y="1559084"/>
                  <a:pt x="294467" y="1565329"/>
                </a:cubicBezTo>
                <a:cubicBezTo>
                  <a:pt x="319387" y="1640087"/>
                  <a:pt x="305101" y="1660662"/>
                  <a:pt x="371959" y="1689315"/>
                </a:cubicBezTo>
                <a:cubicBezTo>
                  <a:pt x="391537" y="1697706"/>
                  <a:pt x="413288" y="1699647"/>
                  <a:pt x="433952" y="1704813"/>
                </a:cubicBezTo>
                <a:cubicBezTo>
                  <a:pt x="444162" y="1735443"/>
                  <a:pt x="453133" y="1775952"/>
                  <a:pt x="480447" y="1797803"/>
                </a:cubicBezTo>
                <a:cubicBezTo>
                  <a:pt x="493204" y="1808009"/>
                  <a:pt x="512661" y="1805368"/>
                  <a:pt x="526942" y="1813302"/>
                </a:cubicBezTo>
                <a:cubicBezTo>
                  <a:pt x="559507" y="1831394"/>
                  <a:pt x="593590" y="1848953"/>
                  <a:pt x="619932" y="1875295"/>
                </a:cubicBezTo>
                <a:cubicBezTo>
                  <a:pt x="635430" y="1890793"/>
                  <a:pt x="647267" y="1911146"/>
                  <a:pt x="666427" y="1921790"/>
                </a:cubicBezTo>
                <a:cubicBezTo>
                  <a:pt x="694989" y="1937657"/>
                  <a:pt x="728420" y="1942454"/>
                  <a:pt x="759417" y="1952786"/>
                </a:cubicBezTo>
                <a:cubicBezTo>
                  <a:pt x="855172" y="1984704"/>
                  <a:pt x="789638" y="1966658"/>
                  <a:pt x="960895" y="1983783"/>
                </a:cubicBezTo>
                <a:cubicBezTo>
                  <a:pt x="1088540" y="2026331"/>
                  <a:pt x="1021539" y="2010158"/>
                  <a:pt x="1162373" y="2030278"/>
                </a:cubicBezTo>
                <a:cubicBezTo>
                  <a:pt x="1177871" y="2040610"/>
                  <a:pt x="1191846" y="2053709"/>
                  <a:pt x="1208867" y="2061274"/>
                </a:cubicBezTo>
                <a:cubicBezTo>
                  <a:pt x="1294733" y="2099437"/>
                  <a:pt x="1343126" y="2099584"/>
                  <a:pt x="1441342" y="2107769"/>
                </a:cubicBezTo>
                <a:cubicBezTo>
                  <a:pt x="1518737" y="2114219"/>
                  <a:pt x="1596325" y="2118102"/>
                  <a:pt x="1673817" y="2123268"/>
                </a:cubicBezTo>
                <a:cubicBezTo>
                  <a:pt x="1689315" y="2133600"/>
                  <a:pt x="1701727" y="2153025"/>
                  <a:pt x="1720312" y="2154264"/>
                </a:cubicBezTo>
                <a:cubicBezTo>
                  <a:pt x="1782382" y="2158402"/>
                  <a:pt x="1844563" y="2146482"/>
                  <a:pt x="1906291" y="2138766"/>
                </a:cubicBezTo>
                <a:cubicBezTo>
                  <a:pt x="1927427" y="2136124"/>
                  <a:pt x="1947803" y="2129120"/>
                  <a:pt x="1968284" y="2123268"/>
                </a:cubicBezTo>
                <a:cubicBezTo>
                  <a:pt x="1983992" y="2118780"/>
                  <a:pt x="1998516" y="2109318"/>
                  <a:pt x="2014779" y="2107769"/>
                </a:cubicBezTo>
                <a:cubicBezTo>
                  <a:pt x="2107493" y="2098939"/>
                  <a:pt x="2200759" y="2097437"/>
                  <a:pt x="2293749" y="2092271"/>
                </a:cubicBezTo>
                <a:cubicBezTo>
                  <a:pt x="2329471" y="2086318"/>
                  <a:pt x="2395078" y="2080352"/>
                  <a:pt x="2433234" y="2061274"/>
                </a:cubicBezTo>
                <a:cubicBezTo>
                  <a:pt x="2449894" y="2052944"/>
                  <a:pt x="2465419" y="2042202"/>
                  <a:pt x="2479728" y="2030278"/>
                </a:cubicBezTo>
                <a:cubicBezTo>
                  <a:pt x="2496566" y="2016246"/>
                  <a:pt x="2509385" y="1997815"/>
                  <a:pt x="2526223" y="1983783"/>
                </a:cubicBezTo>
                <a:cubicBezTo>
                  <a:pt x="2540532" y="1971858"/>
                  <a:pt x="2555697" y="1960351"/>
                  <a:pt x="2572718" y="1952786"/>
                </a:cubicBezTo>
                <a:cubicBezTo>
                  <a:pt x="2602575" y="1939516"/>
                  <a:pt x="2665708" y="1921790"/>
                  <a:pt x="2665708" y="1921790"/>
                </a:cubicBezTo>
                <a:cubicBezTo>
                  <a:pt x="2676231" y="1907759"/>
                  <a:pt x="2731872" y="1835957"/>
                  <a:pt x="2743200" y="1813302"/>
                </a:cubicBezTo>
                <a:cubicBezTo>
                  <a:pt x="2807369" y="1684966"/>
                  <a:pt x="2700858" y="1853565"/>
                  <a:pt x="2789695" y="1720312"/>
                </a:cubicBezTo>
                <a:cubicBezTo>
                  <a:pt x="2815525" y="1642820"/>
                  <a:pt x="2789695" y="1678983"/>
                  <a:pt x="2898183" y="1642820"/>
                </a:cubicBezTo>
                <a:lnTo>
                  <a:pt x="2944678" y="1627322"/>
                </a:lnTo>
                <a:cubicBezTo>
                  <a:pt x="2960176" y="1606658"/>
                  <a:pt x="2979621" y="1588433"/>
                  <a:pt x="2991173" y="1565329"/>
                </a:cubicBezTo>
                <a:cubicBezTo>
                  <a:pt x="3000699" y="1546277"/>
                  <a:pt x="2996103" y="1521829"/>
                  <a:pt x="3006671" y="1503335"/>
                </a:cubicBezTo>
                <a:cubicBezTo>
                  <a:pt x="3017545" y="1484305"/>
                  <a:pt x="3037668" y="1472338"/>
                  <a:pt x="3053166" y="1456840"/>
                </a:cubicBezTo>
                <a:cubicBezTo>
                  <a:pt x="3083337" y="1366326"/>
                  <a:pt x="3045057" y="1449451"/>
                  <a:pt x="3115159" y="1379349"/>
                </a:cubicBezTo>
                <a:cubicBezTo>
                  <a:pt x="3128330" y="1366178"/>
                  <a:pt x="3132985" y="1346025"/>
                  <a:pt x="3146156" y="1332854"/>
                </a:cubicBezTo>
                <a:cubicBezTo>
                  <a:pt x="3159327" y="1319683"/>
                  <a:pt x="3178728" y="1314232"/>
                  <a:pt x="3192650" y="1301857"/>
                </a:cubicBezTo>
                <a:cubicBezTo>
                  <a:pt x="3225413" y="1272734"/>
                  <a:pt x="3285640" y="1208868"/>
                  <a:pt x="3285640" y="1208868"/>
                </a:cubicBezTo>
                <a:lnTo>
                  <a:pt x="3316637" y="1115878"/>
                </a:lnTo>
                <a:cubicBezTo>
                  <a:pt x="3321803" y="1100380"/>
                  <a:pt x="3328173" y="1085232"/>
                  <a:pt x="3332135" y="1069383"/>
                </a:cubicBezTo>
                <a:cubicBezTo>
                  <a:pt x="3337301" y="1048719"/>
                  <a:pt x="3340155" y="1027334"/>
                  <a:pt x="3347634" y="1007390"/>
                </a:cubicBezTo>
                <a:cubicBezTo>
                  <a:pt x="3364491" y="962438"/>
                  <a:pt x="3383929" y="937448"/>
                  <a:pt x="3409627" y="898902"/>
                </a:cubicBezTo>
                <a:lnTo>
                  <a:pt x="3440623" y="805912"/>
                </a:lnTo>
                <a:cubicBezTo>
                  <a:pt x="3445789" y="790414"/>
                  <a:pt x="3444570" y="770969"/>
                  <a:pt x="3456122" y="759417"/>
                </a:cubicBezTo>
                <a:cubicBezTo>
                  <a:pt x="3536380" y="679159"/>
                  <a:pt x="3500581" y="720803"/>
                  <a:pt x="3564610" y="635430"/>
                </a:cubicBezTo>
                <a:cubicBezTo>
                  <a:pt x="3581998" y="583265"/>
                  <a:pt x="3580461" y="580569"/>
                  <a:pt x="3611105" y="526942"/>
                </a:cubicBezTo>
                <a:cubicBezTo>
                  <a:pt x="3620346" y="510770"/>
                  <a:pt x="3626603" y="490779"/>
                  <a:pt x="3642101" y="480447"/>
                </a:cubicBezTo>
                <a:cubicBezTo>
                  <a:pt x="3659824" y="468632"/>
                  <a:pt x="3683430" y="470115"/>
                  <a:pt x="3704095" y="464949"/>
                </a:cubicBezTo>
                <a:cubicBezTo>
                  <a:pt x="3709261" y="449451"/>
                  <a:pt x="3717434" y="434647"/>
                  <a:pt x="3719593" y="418454"/>
                </a:cubicBezTo>
                <a:cubicBezTo>
                  <a:pt x="3727814" y="356791"/>
                  <a:pt x="3718001" y="292289"/>
                  <a:pt x="3735091" y="232474"/>
                </a:cubicBezTo>
                <a:cubicBezTo>
                  <a:pt x="3740208" y="214564"/>
                  <a:pt x="3766088" y="211810"/>
                  <a:pt x="3781586" y="201478"/>
                </a:cubicBezTo>
                <a:cubicBezTo>
                  <a:pt x="3786752" y="185980"/>
                  <a:pt x="3788022" y="168576"/>
                  <a:pt x="3797084" y="154983"/>
                </a:cubicBezTo>
                <a:cubicBezTo>
                  <a:pt x="3842763" y="86464"/>
                  <a:pt x="3866292" y="105243"/>
                  <a:pt x="3952067" y="92990"/>
                </a:cubicBezTo>
                <a:cubicBezTo>
                  <a:pt x="4054669" y="24588"/>
                  <a:pt x="4028396" y="64316"/>
                  <a:pt x="4060556" y="0"/>
                </a:cubicBezTo>
              </a:path>
            </a:pathLst>
          </a:custGeom>
          <a:noFill/>
          <a:ln w="381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4550357" y="4688692"/>
            <a:ext cx="1515095" cy="369332"/>
          </a:xfrm>
          <a:prstGeom prst="rect">
            <a:avLst/>
          </a:prstGeom>
          <a:solidFill>
            <a:srgbClr val="FFFF00"/>
          </a:solidFill>
        </p:spPr>
        <p:txBody>
          <a:bodyPr wrap="none" rtlCol="0">
            <a:spAutoFit/>
          </a:bodyPr>
          <a:lstStyle/>
          <a:p>
            <a:r>
              <a:rPr lang="en-US" dirty="0"/>
              <a:t>shortest route</a:t>
            </a:r>
          </a:p>
        </p:txBody>
      </p:sp>
    </p:spTree>
    <p:extLst>
      <p:ext uri="{BB962C8B-B14F-4D97-AF65-F5344CB8AC3E}">
        <p14:creationId xmlns:p14="http://schemas.microsoft.com/office/powerpoint/2010/main" val="3756490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Acknowledgement</a:t>
            </a:r>
          </a:p>
        </p:txBody>
      </p:sp>
      <p:pic>
        <p:nvPicPr>
          <p:cNvPr id="4" name="Picture 3"/>
          <p:cNvPicPr>
            <a:picLocks noChangeAspect="1"/>
          </p:cNvPicPr>
          <p:nvPr/>
        </p:nvPicPr>
        <p:blipFill rotWithShape="1">
          <a:blip r:embed="rId2"/>
          <a:srcRect l="25395" t="22473" r="25983" b="20611"/>
          <a:stretch/>
        </p:blipFill>
        <p:spPr>
          <a:xfrm>
            <a:off x="2030278" y="1690688"/>
            <a:ext cx="5526198" cy="4229664"/>
          </a:xfrm>
          <a:prstGeom prst="rect">
            <a:avLst/>
          </a:prstGeom>
          <a:ln>
            <a:solidFill>
              <a:schemeClr val="bg1">
                <a:lumMod val="75000"/>
              </a:schemeClr>
            </a:solidFill>
          </a:ln>
        </p:spPr>
      </p:pic>
      <p:sp>
        <p:nvSpPr>
          <p:cNvPr id="5" name="Rectangle 4"/>
          <p:cNvSpPr/>
          <p:nvPr/>
        </p:nvSpPr>
        <p:spPr>
          <a:xfrm>
            <a:off x="2030278" y="6204510"/>
            <a:ext cx="5435783" cy="369332"/>
          </a:xfrm>
          <a:prstGeom prst="rect">
            <a:avLst/>
          </a:prstGeom>
        </p:spPr>
        <p:txBody>
          <a:bodyPr wrap="none">
            <a:spAutoFit/>
          </a:bodyPr>
          <a:lstStyle/>
          <a:p>
            <a:r>
              <a:rPr lang="en-US" dirty="0">
                <a:hlinkClick r:id="rId3"/>
              </a:rPr>
              <a:t>http://sdg.csail.mit.edu/pubs/2012/abz12-overflow.pdf</a:t>
            </a:r>
            <a:r>
              <a:rPr lang="en-US" dirty="0"/>
              <a:t> </a:t>
            </a:r>
          </a:p>
        </p:txBody>
      </p:sp>
      <p:sp>
        <p:nvSpPr>
          <p:cNvPr id="6" name="TextBox 5"/>
          <p:cNvSpPr txBox="1"/>
          <p:nvPr/>
        </p:nvSpPr>
        <p:spPr>
          <a:xfrm>
            <a:off x="7766229" y="2602036"/>
            <a:ext cx="3377818" cy="646331"/>
          </a:xfrm>
          <a:prstGeom prst="rect">
            <a:avLst/>
          </a:prstGeom>
          <a:noFill/>
        </p:spPr>
        <p:txBody>
          <a:bodyPr wrap="square" rtlCol="0">
            <a:spAutoFit/>
          </a:bodyPr>
          <a:lstStyle/>
          <a:p>
            <a:r>
              <a:rPr lang="en-US" dirty="0"/>
              <a:t>The model shown in these slides comes from this (fantastic) paper.</a:t>
            </a:r>
          </a:p>
        </p:txBody>
      </p:sp>
    </p:spTree>
    <p:extLst>
      <p:ext uri="{BB962C8B-B14F-4D97-AF65-F5344CB8AC3E}">
        <p14:creationId xmlns:p14="http://schemas.microsoft.com/office/powerpoint/2010/main" val="3784821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3</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2</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19" name="Oval 18"/>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20" name="Oval 19"/>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21" name="Oval 20"/>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22" name="TextBox 21"/>
          <p:cNvSpPr txBox="1"/>
          <p:nvPr/>
        </p:nvSpPr>
        <p:spPr>
          <a:xfrm>
            <a:off x="1673817" y="929898"/>
            <a:ext cx="4834080" cy="369332"/>
          </a:xfrm>
          <a:prstGeom prst="rect">
            <a:avLst/>
          </a:prstGeom>
          <a:noFill/>
        </p:spPr>
        <p:txBody>
          <a:bodyPr wrap="none" rtlCol="0">
            <a:spAutoFit/>
          </a:bodyPr>
          <a:lstStyle/>
          <a:p>
            <a:r>
              <a:rPr lang="en-US" dirty="0"/>
              <a:t>What edge would the Prim algorithm select next?</a:t>
            </a:r>
          </a:p>
        </p:txBody>
      </p:sp>
    </p:spTree>
    <p:extLst>
      <p:ext uri="{BB962C8B-B14F-4D97-AF65-F5344CB8AC3E}">
        <p14:creationId xmlns:p14="http://schemas.microsoft.com/office/powerpoint/2010/main" val="1155183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3</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2</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19" name="Oval 18"/>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20" name="Oval 19"/>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21" name="Oval 20"/>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cxnSp>
        <p:nvCxnSpPr>
          <p:cNvPr id="23" name="Straight Arrow Connector 22"/>
          <p:cNvCxnSpPr/>
          <p:nvPr/>
        </p:nvCxnSpPr>
        <p:spPr>
          <a:xfrm flipV="1">
            <a:off x="7558822" y="3717755"/>
            <a:ext cx="237572" cy="962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150521" y="4680488"/>
            <a:ext cx="973343" cy="369332"/>
          </a:xfrm>
          <a:prstGeom prst="rect">
            <a:avLst/>
          </a:prstGeom>
          <a:noFill/>
        </p:spPr>
        <p:txBody>
          <a:bodyPr wrap="none" rtlCol="0">
            <a:spAutoFit/>
          </a:bodyPr>
          <a:lstStyle/>
          <a:p>
            <a:r>
              <a:rPr lang="en-US" dirty="0"/>
              <a:t>This one</a:t>
            </a:r>
          </a:p>
        </p:txBody>
      </p:sp>
      <p:sp>
        <p:nvSpPr>
          <p:cNvPr id="25" name="TextBox 24"/>
          <p:cNvSpPr txBox="1"/>
          <p:nvPr/>
        </p:nvSpPr>
        <p:spPr>
          <a:xfrm>
            <a:off x="8844141" y="5703376"/>
            <a:ext cx="2812308" cy="369332"/>
          </a:xfrm>
          <a:prstGeom prst="rect">
            <a:avLst/>
          </a:prstGeom>
          <a:noFill/>
        </p:spPr>
        <p:txBody>
          <a:bodyPr wrap="none" rtlCol="0">
            <a:spAutoFit/>
          </a:bodyPr>
          <a:lstStyle/>
          <a:p>
            <a:r>
              <a:rPr lang="en-US" dirty="0"/>
              <a:t>What edge is selected next?</a:t>
            </a:r>
          </a:p>
        </p:txBody>
      </p:sp>
    </p:spTree>
    <p:extLst>
      <p:ext uri="{BB962C8B-B14F-4D97-AF65-F5344CB8AC3E}">
        <p14:creationId xmlns:p14="http://schemas.microsoft.com/office/powerpoint/2010/main" val="2876470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3</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2</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19" name="Oval 18"/>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20" name="Oval 19"/>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21" name="Oval 20"/>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cxnSp>
        <p:nvCxnSpPr>
          <p:cNvPr id="22" name="Straight Arrow Connector 21"/>
          <p:cNvCxnSpPr/>
          <p:nvPr/>
        </p:nvCxnSpPr>
        <p:spPr>
          <a:xfrm flipH="1" flipV="1">
            <a:off x="8969660" y="3435503"/>
            <a:ext cx="1382676" cy="1269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0312239" y="3362208"/>
            <a:ext cx="973343" cy="369332"/>
          </a:xfrm>
          <a:prstGeom prst="rect">
            <a:avLst/>
          </a:prstGeom>
          <a:noFill/>
        </p:spPr>
        <p:txBody>
          <a:bodyPr wrap="none" rtlCol="0">
            <a:spAutoFit/>
          </a:bodyPr>
          <a:lstStyle/>
          <a:p>
            <a:r>
              <a:rPr lang="en-US" dirty="0"/>
              <a:t>This one</a:t>
            </a:r>
          </a:p>
        </p:txBody>
      </p:sp>
    </p:spTree>
    <p:extLst>
      <p:ext uri="{BB962C8B-B14F-4D97-AF65-F5344CB8AC3E}">
        <p14:creationId xmlns:p14="http://schemas.microsoft.com/office/powerpoint/2010/main" val="3830293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3</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2</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19" name="Oval 18"/>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20" name="Oval 19"/>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21" name="Oval 20"/>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22" name="TextBox 21"/>
          <p:cNvSpPr txBox="1"/>
          <p:nvPr/>
        </p:nvSpPr>
        <p:spPr>
          <a:xfrm>
            <a:off x="1673817" y="929898"/>
            <a:ext cx="4999317" cy="369332"/>
          </a:xfrm>
          <a:prstGeom prst="rect">
            <a:avLst/>
          </a:prstGeom>
          <a:noFill/>
        </p:spPr>
        <p:txBody>
          <a:bodyPr wrap="none" rtlCol="0">
            <a:spAutoFit/>
          </a:bodyPr>
          <a:lstStyle/>
          <a:p>
            <a:r>
              <a:rPr lang="en-US" dirty="0"/>
              <a:t>Shortest bus ride from Boston to Washington, D.C.?</a:t>
            </a:r>
          </a:p>
        </p:txBody>
      </p:sp>
    </p:spTree>
    <p:extLst>
      <p:ext uri="{BB962C8B-B14F-4D97-AF65-F5344CB8AC3E}">
        <p14:creationId xmlns:p14="http://schemas.microsoft.com/office/powerpoint/2010/main" val="3406287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a:stCxn id="16" idx="7"/>
            <a:endCxn id="17" idx="3"/>
          </p:cNvCxnSpPr>
          <p:nvPr/>
        </p:nvCxnSpPr>
        <p:spPr>
          <a:xfrm flipV="1">
            <a:off x="3801831" y="2586271"/>
            <a:ext cx="748526" cy="65671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 name="Straight Arrow Connector 2"/>
          <p:cNvCxnSpPr>
            <a:stCxn id="16" idx="5"/>
          </p:cNvCxnSpPr>
          <p:nvPr/>
        </p:nvCxnSpPr>
        <p:spPr>
          <a:xfrm>
            <a:off x="3801831" y="3508787"/>
            <a:ext cx="904561" cy="550975"/>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V="1">
            <a:off x="5499921" y="3362208"/>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a:stCxn id="17" idx="5"/>
            <a:endCxn id="19"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p:cNvCxnSpPr>
            <a:stCxn id="19"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7" name="Straight Connector 6"/>
          <p:cNvCxnSpPr>
            <a:stCxn id="19" idx="5"/>
            <a:endCxn id="21" idx="1"/>
          </p:cNvCxnSpPr>
          <p:nvPr/>
        </p:nvCxnSpPr>
        <p:spPr>
          <a:xfrm>
            <a:off x="7248143" y="3435502"/>
            <a:ext cx="875721" cy="35521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a:stCxn id="20" idx="4"/>
            <a:endCxn id="21" idx="0"/>
          </p:cNvCxnSpPr>
          <p:nvPr/>
        </p:nvCxnSpPr>
        <p:spPr>
          <a:xfrm>
            <a:off x="8870604" y="2586271"/>
            <a:ext cx="0" cy="113148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10" name="TextBox 9"/>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11" name="TextBox 10"/>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12" name="TextBox 11"/>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13" name="TextBox 12"/>
          <p:cNvSpPr txBox="1"/>
          <p:nvPr/>
        </p:nvSpPr>
        <p:spPr>
          <a:xfrm>
            <a:off x="7257136" y="2512876"/>
            <a:ext cx="301686" cy="369332"/>
          </a:xfrm>
          <a:prstGeom prst="rect">
            <a:avLst/>
          </a:prstGeom>
          <a:noFill/>
        </p:spPr>
        <p:txBody>
          <a:bodyPr wrap="none" rtlCol="0">
            <a:spAutoFit/>
          </a:bodyPr>
          <a:lstStyle/>
          <a:p>
            <a:r>
              <a:rPr lang="en-US" b="1" dirty="0"/>
              <a:t>3</a:t>
            </a:r>
          </a:p>
        </p:txBody>
      </p:sp>
      <p:sp>
        <p:nvSpPr>
          <p:cNvPr id="14" name="TextBox 13"/>
          <p:cNvSpPr txBox="1"/>
          <p:nvPr/>
        </p:nvSpPr>
        <p:spPr>
          <a:xfrm>
            <a:off x="7295456" y="3543163"/>
            <a:ext cx="301686" cy="369332"/>
          </a:xfrm>
          <a:prstGeom prst="rect">
            <a:avLst/>
          </a:prstGeom>
          <a:noFill/>
        </p:spPr>
        <p:txBody>
          <a:bodyPr wrap="none" rtlCol="0">
            <a:spAutoFit/>
          </a:bodyPr>
          <a:lstStyle/>
          <a:p>
            <a:r>
              <a:rPr lang="en-US" b="1" dirty="0"/>
              <a:t>2</a:t>
            </a:r>
          </a:p>
        </p:txBody>
      </p:sp>
      <p:sp>
        <p:nvSpPr>
          <p:cNvPr id="15" name="TextBox 14"/>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16" name="Oval 15"/>
          <p:cNvSpPr/>
          <p:nvPr/>
        </p:nvSpPr>
        <p:spPr>
          <a:xfrm>
            <a:off x="2637711" y="3187939"/>
            <a:ext cx="1363851" cy="37589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Boston</a:t>
            </a:r>
          </a:p>
        </p:txBody>
      </p:sp>
      <p:sp>
        <p:nvSpPr>
          <p:cNvPr id="17" name="Oval 16"/>
          <p:cNvSpPr/>
          <p:nvPr/>
        </p:nvSpPr>
        <p:spPr>
          <a:xfrm>
            <a:off x="4326037" y="2270943"/>
            <a:ext cx="1531750" cy="369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Hartford</a:t>
            </a:r>
          </a:p>
        </p:txBody>
      </p:sp>
      <p:sp>
        <p:nvSpPr>
          <p:cNvPr id="18" name="Oval 17"/>
          <p:cNvSpPr/>
          <p:nvPr/>
        </p:nvSpPr>
        <p:spPr>
          <a:xfrm>
            <a:off x="4321828" y="3858134"/>
            <a:ext cx="1793583" cy="5055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Springfield</a:t>
            </a:r>
          </a:p>
        </p:txBody>
      </p:sp>
      <p:sp>
        <p:nvSpPr>
          <p:cNvPr id="19" name="Oval 18"/>
          <p:cNvSpPr/>
          <p:nvPr/>
        </p:nvSpPr>
        <p:spPr>
          <a:xfrm>
            <a:off x="6427908" y="3124845"/>
            <a:ext cx="960965" cy="3639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NYC</a:t>
            </a:r>
          </a:p>
        </p:txBody>
      </p:sp>
      <p:sp>
        <p:nvSpPr>
          <p:cNvPr id="20" name="Oval 19"/>
          <p:cNvSpPr/>
          <p:nvPr/>
        </p:nvSpPr>
        <p:spPr>
          <a:xfrm>
            <a:off x="7558822" y="2168821"/>
            <a:ext cx="2623564" cy="417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Washington, D.C.</a:t>
            </a:r>
          </a:p>
        </p:txBody>
      </p:sp>
      <p:sp>
        <p:nvSpPr>
          <p:cNvPr id="21" name="Oval 20"/>
          <p:cNvSpPr/>
          <p:nvPr/>
        </p:nvSpPr>
        <p:spPr>
          <a:xfrm>
            <a:off x="7796394" y="3717755"/>
            <a:ext cx="2236107" cy="4982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Philadelphia</a:t>
            </a:r>
          </a:p>
        </p:txBody>
      </p:sp>
      <p:sp>
        <p:nvSpPr>
          <p:cNvPr id="22" name="Freeform 21"/>
          <p:cNvSpPr/>
          <p:nvPr/>
        </p:nvSpPr>
        <p:spPr>
          <a:xfrm>
            <a:off x="3487119" y="2479729"/>
            <a:ext cx="4060556" cy="2155113"/>
          </a:xfrm>
          <a:custGeom>
            <a:avLst/>
            <a:gdLst>
              <a:gd name="connsiteX0" fmla="*/ 0 w 4060556"/>
              <a:gd name="connsiteY0" fmla="*/ 1193369 h 2155113"/>
              <a:gd name="connsiteX1" fmla="*/ 30996 w 4060556"/>
              <a:gd name="connsiteY1" fmla="*/ 1286359 h 2155113"/>
              <a:gd name="connsiteX2" fmla="*/ 123986 w 4060556"/>
              <a:gd name="connsiteY2" fmla="*/ 1317356 h 2155113"/>
              <a:gd name="connsiteX3" fmla="*/ 170481 w 4060556"/>
              <a:gd name="connsiteY3" fmla="*/ 1332854 h 2155113"/>
              <a:gd name="connsiteX4" fmla="*/ 185979 w 4060556"/>
              <a:gd name="connsiteY4" fmla="*/ 1379349 h 2155113"/>
              <a:gd name="connsiteX5" fmla="*/ 201478 w 4060556"/>
              <a:gd name="connsiteY5" fmla="*/ 1518834 h 2155113"/>
              <a:gd name="connsiteX6" fmla="*/ 294467 w 4060556"/>
              <a:gd name="connsiteY6" fmla="*/ 1565329 h 2155113"/>
              <a:gd name="connsiteX7" fmla="*/ 371959 w 4060556"/>
              <a:gd name="connsiteY7" fmla="*/ 1689315 h 2155113"/>
              <a:gd name="connsiteX8" fmla="*/ 433952 w 4060556"/>
              <a:gd name="connsiteY8" fmla="*/ 1704813 h 2155113"/>
              <a:gd name="connsiteX9" fmla="*/ 480447 w 4060556"/>
              <a:gd name="connsiteY9" fmla="*/ 1797803 h 2155113"/>
              <a:gd name="connsiteX10" fmla="*/ 526942 w 4060556"/>
              <a:gd name="connsiteY10" fmla="*/ 1813302 h 2155113"/>
              <a:gd name="connsiteX11" fmla="*/ 619932 w 4060556"/>
              <a:gd name="connsiteY11" fmla="*/ 1875295 h 2155113"/>
              <a:gd name="connsiteX12" fmla="*/ 666427 w 4060556"/>
              <a:gd name="connsiteY12" fmla="*/ 1921790 h 2155113"/>
              <a:gd name="connsiteX13" fmla="*/ 759417 w 4060556"/>
              <a:gd name="connsiteY13" fmla="*/ 1952786 h 2155113"/>
              <a:gd name="connsiteX14" fmla="*/ 960895 w 4060556"/>
              <a:gd name="connsiteY14" fmla="*/ 1983783 h 2155113"/>
              <a:gd name="connsiteX15" fmla="*/ 1162373 w 4060556"/>
              <a:gd name="connsiteY15" fmla="*/ 2030278 h 2155113"/>
              <a:gd name="connsiteX16" fmla="*/ 1208867 w 4060556"/>
              <a:gd name="connsiteY16" fmla="*/ 2061274 h 2155113"/>
              <a:gd name="connsiteX17" fmla="*/ 1441342 w 4060556"/>
              <a:gd name="connsiteY17" fmla="*/ 2107769 h 2155113"/>
              <a:gd name="connsiteX18" fmla="*/ 1673817 w 4060556"/>
              <a:gd name="connsiteY18" fmla="*/ 2123268 h 2155113"/>
              <a:gd name="connsiteX19" fmla="*/ 1720312 w 4060556"/>
              <a:gd name="connsiteY19" fmla="*/ 2154264 h 2155113"/>
              <a:gd name="connsiteX20" fmla="*/ 1906291 w 4060556"/>
              <a:gd name="connsiteY20" fmla="*/ 2138766 h 2155113"/>
              <a:gd name="connsiteX21" fmla="*/ 1968284 w 4060556"/>
              <a:gd name="connsiteY21" fmla="*/ 2123268 h 2155113"/>
              <a:gd name="connsiteX22" fmla="*/ 2014779 w 4060556"/>
              <a:gd name="connsiteY22" fmla="*/ 2107769 h 2155113"/>
              <a:gd name="connsiteX23" fmla="*/ 2293749 w 4060556"/>
              <a:gd name="connsiteY23" fmla="*/ 2092271 h 2155113"/>
              <a:gd name="connsiteX24" fmla="*/ 2433234 w 4060556"/>
              <a:gd name="connsiteY24" fmla="*/ 2061274 h 2155113"/>
              <a:gd name="connsiteX25" fmla="*/ 2479728 w 4060556"/>
              <a:gd name="connsiteY25" fmla="*/ 2030278 h 2155113"/>
              <a:gd name="connsiteX26" fmla="*/ 2526223 w 4060556"/>
              <a:gd name="connsiteY26" fmla="*/ 1983783 h 2155113"/>
              <a:gd name="connsiteX27" fmla="*/ 2572718 w 4060556"/>
              <a:gd name="connsiteY27" fmla="*/ 1952786 h 2155113"/>
              <a:gd name="connsiteX28" fmla="*/ 2665708 w 4060556"/>
              <a:gd name="connsiteY28" fmla="*/ 1921790 h 2155113"/>
              <a:gd name="connsiteX29" fmla="*/ 2743200 w 4060556"/>
              <a:gd name="connsiteY29" fmla="*/ 1813302 h 2155113"/>
              <a:gd name="connsiteX30" fmla="*/ 2789695 w 4060556"/>
              <a:gd name="connsiteY30" fmla="*/ 1720312 h 2155113"/>
              <a:gd name="connsiteX31" fmla="*/ 2898183 w 4060556"/>
              <a:gd name="connsiteY31" fmla="*/ 1642820 h 2155113"/>
              <a:gd name="connsiteX32" fmla="*/ 2944678 w 4060556"/>
              <a:gd name="connsiteY32" fmla="*/ 1627322 h 2155113"/>
              <a:gd name="connsiteX33" fmla="*/ 2991173 w 4060556"/>
              <a:gd name="connsiteY33" fmla="*/ 1565329 h 2155113"/>
              <a:gd name="connsiteX34" fmla="*/ 3006671 w 4060556"/>
              <a:gd name="connsiteY34" fmla="*/ 1503335 h 2155113"/>
              <a:gd name="connsiteX35" fmla="*/ 3053166 w 4060556"/>
              <a:gd name="connsiteY35" fmla="*/ 1456840 h 2155113"/>
              <a:gd name="connsiteX36" fmla="*/ 3115159 w 4060556"/>
              <a:gd name="connsiteY36" fmla="*/ 1379349 h 2155113"/>
              <a:gd name="connsiteX37" fmla="*/ 3146156 w 4060556"/>
              <a:gd name="connsiteY37" fmla="*/ 1332854 h 2155113"/>
              <a:gd name="connsiteX38" fmla="*/ 3192650 w 4060556"/>
              <a:gd name="connsiteY38" fmla="*/ 1301857 h 2155113"/>
              <a:gd name="connsiteX39" fmla="*/ 3285640 w 4060556"/>
              <a:gd name="connsiteY39" fmla="*/ 1208868 h 2155113"/>
              <a:gd name="connsiteX40" fmla="*/ 3316637 w 4060556"/>
              <a:gd name="connsiteY40" fmla="*/ 1115878 h 2155113"/>
              <a:gd name="connsiteX41" fmla="*/ 3332135 w 4060556"/>
              <a:gd name="connsiteY41" fmla="*/ 1069383 h 2155113"/>
              <a:gd name="connsiteX42" fmla="*/ 3347634 w 4060556"/>
              <a:gd name="connsiteY42" fmla="*/ 1007390 h 2155113"/>
              <a:gd name="connsiteX43" fmla="*/ 3409627 w 4060556"/>
              <a:gd name="connsiteY43" fmla="*/ 898902 h 2155113"/>
              <a:gd name="connsiteX44" fmla="*/ 3440623 w 4060556"/>
              <a:gd name="connsiteY44" fmla="*/ 805912 h 2155113"/>
              <a:gd name="connsiteX45" fmla="*/ 3456122 w 4060556"/>
              <a:gd name="connsiteY45" fmla="*/ 759417 h 2155113"/>
              <a:gd name="connsiteX46" fmla="*/ 3564610 w 4060556"/>
              <a:gd name="connsiteY46" fmla="*/ 635430 h 2155113"/>
              <a:gd name="connsiteX47" fmla="*/ 3611105 w 4060556"/>
              <a:gd name="connsiteY47" fmla="*/ 526942 h 2155113"/>
              <a:gd name="connsiteX48" fmla="*/ 3642101 w 4060556"/>
              <a:gd name="connsiteY48" fmla="*/ 480447 h 2155113"/>
              <a:gd name="connsiteX49" fmla="*/ 3704095 w 4060556"/>
              <a:gd name="connsiteY49" fmla="*/ 464949 h 2155113"/>
              <a:gd name="connsiteX50" fmla="*/ 3719593 w 4060556"/>
              <a:gd name="connsiteY50" fmla="*/ 418454 h 2155113"/>
              <a:gd name="connsiteX51" fmla="*/ 3735091 w 4060556"/>
              <a:gd name="connsiteY51" fmla="*/ 232474 h 2155113"/>
              <a:gd name="connsiteX52" fmla="*/ 3781586 w 4060556"/>
              <a:gd name="connsiteY52" fmla="*/ 201478 h 2155113"/>
              <a:gd name="connsiteX53" fmla="*/ 3797084 w 4060556"/>
              <a:gd name="connsiteY53" fmla="*/ 154983 h 2155113"/>
              <a:gd name="connsiteX54" fmla="*/ 3952067 w 4060556"/>
              <a:gd name="connsiteY54" fmla="*/ 92990 h 2155113"/>
              <a:gd name="connsiteX55" fmla="*/ 4060556 w 4060556"/>
              <a:gd name="connsiteY55" fmla="*/ 0 h 2155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060556" h="2155113">
                <a:moveTo>
                  <a:pt x="0" y="1193369"/>
                </a:moveTo>
                <a:cubicBezTo>
                  <a:pt x="10332" y="1224366"/>
                  <a:pt x="7893" y="1263255"/>
                  <a:pt x="30996" y="1286359"/>
                </a:cubicBezTo>
                <a:cubicBezTo>
                  <a:pt x="54099" y="1309463"/>
                  <a:pt x="92989" y="1307024"/>
                  <a:pt x="123986" y="1317356"/>
                </a:cubicBezTo>
                <a:lnTo>
                  <a:pt x="170481" y="1332854"/>
                </a:lnTo>
                <a:cubicBezTo>
                  <a:pt x="175647" y="1348352"/>
                  <a:pt x="183293" y="1363235"/>
                  <a:pt x="185979" y="1379349"/>
                </a:cubicBezTo>
                <a:cubicBezTo>
                  <a:pt x="193670" y="1425494"/>
                  <a:pt x="185491" y="1474869"/>
                  <a:pt x="201478" y="1518834"/>
                </a:cubicBezTo>
                <a:cubicBezTo>
                  <a:pt x="209765" y="1541624"/>
                  <a:pt x="275734" y="1559084"/>
                  <a:pt x="294467" y="1565329"/>
                </a:cubicBezTo>
                <a:cubicBezTo>
                  <a:pt x="319387" y="1640087"/>
                  <a:pt x="305101" y="1660662"/>
                  <a:pt x="371959" y="1689315"/>
                </a:cubicBezTo>
                <a:cubicBezTo>
                  <a:pt x="391537" y="1697706"/>
                  <a:pt x="413288" y="1699647"/>
                  <a:pt x="433952" y="1704813"/>
                </a:cubicBezTo>
                <a:cubicBezTo>
                  <a:pt x="444162" y="1735443"/>
                  <a:pt x="453133" y="1775952"/>
                  <a:pt x="480447" y="1797803"/>
                </a:cubicBezTo>
                <a:cubicBezTo>
                  <a:pt x="493204" y="1808009"/>
                  <a:pt x="512661" y="1805368"/>
                  <a:pt x="526942" y="1813302"/>
                </a:cubicBezTo>
                <a:cubicBezTo>
                  <a:pt x="559507" y="1831394"/>
                  <a:pt x="593590" y="1848953"/>
                  <a:pt x="619932" y="1875295"/>
                </a:cubicBezTo>
                <a:cubicBezTo>
                  <a:pt x="635430" y="1890793"/>
                  <a:pt x="647267" y="1911146"/>
                  <a:pt x="666427" y="1921790"/>
                </a:cubicBezTo>
                <a:cubicBezTo>
                  <a:pt x="694989" y="1937657"/>
                  <a:pt x="728420" y="1942454"/>
                  <a:pt x="759417" y="1952786"/>
                </a:cubicBezTo>
                <a:cubicBezTo>
                  <a:pt x="855172" y="1984704"/>
                  <a:pt x="789638" y="1966658"/>
                  <a:pt x="960895" y="1983783"/>
                </a:cubicBezTo>
                <a:cubicBezTo>
                  <a:pt x="1088540" y="2026331"/>
                  <a:pt x="1021539" y="2010158"/>
                  <a:pt x="1162373" y="2030278"/>
                </a:cubicBezTo>
                <a:cubicBezTo>
                  <a:pt x="1177871" y="2040610"/>
                  <a:pt x="1191846" y="2053709"/>
                  <a:pt x="1208867" y="2061274"/>
                </a:cubicBezTo>
                <a:cubicBezTo>
                  <a:pt x="1294733" y="2099437"/>
                  <a:pt x="1343126" y="2099584"/>
                  <a:pt x="1441342" y="2107769"/>
                </a:cubicBezTo>
                <a:cubicBezTo>
                  <a:pt x="1518737" y="2114219"/>
                  <a:pt x="1596325" y="2118102"/>
                  <a:pt x="1673817" y="2123268"/>
                </a:cubicBezTo>
                <a:cubicBezTo>
                  <a:pt x="1689315" y="2133600"/>
                  <a:pt x="1701727" y="2153025"/>
                  <a:pt x="1720312" y="2154264"/>
                </a:cubicBezTo>
                <a:cubicBezTo>
                  <a:pt x="1782382" y="2158402"/>
                  <a:pt x="1844563" y="2146482"/>
                  <a:pt x="1906291" y="2138766"/>
                </a:cubicBezTo>
                <a:cubicBezTo>
                  <a:pt x="1927427" y="2136124"/>
                  <a:pt x="1947803" y="2129120"/>
                  <a:pt x="1968284" y="2123268"/>
                </a:cubicBezTo>
                <a:cubicBezTo>
                  <a:pt x="1983992" y="2118780"/>
                  <a:pt x="1998516" y="2109318"/>
                  <a:pt x="2014779" y="2107769"/>
                </a:cubicBezTo>
                <a:cubicBezTo>
                  <a:pt x="2107493" y="2098939"/>
                  <a:pt x="2200759" y="2097437"/>
                  <a:pt x="2293749" y="2092271"/>
                </a:cubicBezTo>
                <a:cubicBezTo>
                  <a:pt x="2329471" y="2086318"/>
                  <a:pt x="2395078" y="2080352"/>
                  <a:pt x="2433234" y="2061274"/>
                </a:cubicBezTo>
                <a:cubicBezTo>
                  <a:pt x="2449894" y="2052944"/>
                  <a:pt x="2465419" y="2042202"/>
                  <a:pt x="2479728" y="2030278"/>
                </a:cubicBezTo>
                <a:cubicBezTo>
                  <a:pt x="2496566" y="2016246"/>
                  <a:pt x="2509385" y="1997815"/>
                  <a:pt x="2526223" y="1983783"/>
                </a:cubicBezTo>
                <a:cubicBezTo>
                  <a:pt x="2540532" y="1971858"/>
                  <a:pt x="2555697" y="1960351"/>
                  <a:pt x="2572718" y="1952786"/>
                </a:cubicBezTo>
                <a:cubicBezTo>
                  <a:pt x="2602575" y="1939516"/>
                  <a:pt x="2665708" y="1921790"/>
                  <a:pt x="2665708" y="1921790"/>
                </a:cubicBezTo>
                <a:cubicBezTo>
                  <a:pt x="2676231" y="1907759"/>
                  <a:pt x="2731872" y="1835957"/>
                  <a:pt x="2743200" y="1813302"/>
                </a:cubicBezTo>
                <a:cubicBezTo>
                  <a:pt x="2807369" y="1684966"/>
                  <a:pt x="2700858" y="1853565"/>
                  <a:pt x="2789695" y="1720312"/>
                </a:cubicBezTo>
                <a:cubicBezTo>
                  <a:pt x="2815525" y="1642820"/>
                  <a:pt x="2789695" y="1678983"/>
                  <a:pt x="2898183" y="1642820"/>
                </a:cubicBezTo>
                <a:lnTo>
                  <a:pt x="2944678" y="1627322"/>
                </a:lnTo>
                <a:cubicBezTo>
                  <a:pt x="2960176" y="1606658"/>
                  <a:pt x="2979621" y="1588433"/>
                  <a:pt x="2991173" y="1565329"/>
                </a:cubicBezTo>
                <a:cubicBezTo>
                  <a:pt x="3000699" y="1546277"/>
                  <a:pt x="2996103" y="1521829"/>
                  <a:pt x="3006671" y="1503335"/>
                </a:cubicBezTo>
                <a:cubicBezTo>
                  <a:pt x="3017545" y="1484305"/>
                  <a:pt x="3037668" y="1472338"/>
                  <a:pt x="3053166" y="1456840"/>
                </a:cubicBezTo>
                <a:cubicBezTo>
                  <a:pt x="3083337" y="1366326"/>
                  <a:pt x="3045057" y="1449451"/>
                  <a:pt x="3115159" y="1379349"/>
                </a:cubicBezTo>
                <a:cubicBezTo>
                  <a:pt x="3128330" y="1366178"/>
                  <a:pt x="3132985" y="1346025"/>
                  <a:pt x="3146156" y="1332854"/>
                </a:cubicBezTo>
                <a:cubicBezTo>
                  <a:pt x="3159327" y="1319683"/>
                  <a:pt x="3178728" y="1314232"/>
                  <a:pt x="3192650" y="1301857"/>
                </a:cubicBezTo>
                <a:cubicBezTo>
                  <a:pt x="3225413" y="1272734"/>
                  <a:pt x="3285640" y="1208868"/>
                  <a:pt x="3285640" y="1208868"/>
                </a:cubicBezTo>
                <a:lnTo>
                  <a:pt x="3316637" y="1115878"/>
                </a:lnTo>
                <a:cubicBezTo>
                  <a:pt x="3321803" y="1100380"/>
                  <a:pt x="3328173" y="1085232"/>
                  <a:pt x="3332135" y="1069383"/>
                </a:cubicBezTo>
                <a:cubicBezTo>
                  <a:pt x="3337301" y="1048719"/>
                  <a:pt x="3340155" y="1027334"/>
                  <a:pt x="3347634" y="1007390"/>
                </a:cubicBezTo>
                <a:cubicBezTo>
                  <a:pt x="3364491" y="962438"/>
                  <a:pt x="3383929" y="937448"/>
                  <a:pt x="3409627" y="898902"/>
                </a:cubicBezTo>
                <a:lnTo>
                  <a:pt x="3440623" y="805912"/>
                </a:lnTo>
                <a:cubicBezTo>
                  <a:pt x="3445789" y="790414"/>
                  <a:pt x="3444570" y="770969"/>
                  <a:pt x="3456122" y="759417"/>
                </a:cubicBezTo>
                <a:cubicBezTo>
                  <a:pt x="3536380" y="679159"/>
                  <a:pt x="3500581" y="720803"/>
                  <a:pt x="3564610" y="635430"/>
                </a:cubicBezTo>
                <a:cubicBezTo>
                  <a:pt x="3581998" y="583265"/>
                  <a:pt x="3580461" y="580569"/>
                  <a:pt x="3611105" y="526942"/>
                </a:cubicBezTo>
                <a:cubicBezTo>
                  <a:pt x="3620346" y="510770"/>
                  <a:pt x="3626603" y="490779"/>
                  <a:pt x="3642101" y="480447"/>
                </a:cubicBezTo>
                <a:cubicBezTo>
                  <a:pt x="3659824" y="468632"/>
                  <a:pt x="3683430" y="470115"/>
                  <a:pt x="3704095" y="464949"/>
                </a:cubicBezTo>
                <a:cubicBezTo>
                  <a:pt x="3709261" y="449451"/>
                  <a:pt x="3717434" y="434647"/>
                  <a:pt x="3719593" y="418454"/>
                </a:cubicBezTo>
                <a:cubicBezTo>
                  <a:pt x="3727814" y="356791"/>
                  <a:pt x="3718001" y="292289"/>
                  <a:pt x="3735091" y="232474"/>
                </a:cubicBezTo>
                <a:cubicBezTo>
                  <a:pt x="3740208" y="214564"/>
                  <a:pt x="3766088" y="211810"/>
                  <a:pt x="3781586" y="201478"/>
                </a:cubicBezTo>
                <a:cubicBezTo>
                  <a:pt x="3786752" y="185980"/>
                  <a:pt x="3788022" y="168576"/>
                  <a:pt x="3797084" y="154983"/>
                </a:cubicBezTo>
                <a:cubicBezTo>
                  <a:pt x="3842763" y="86464"/>
                  <a:pt x="3866292" y="105243"/>
                  <a:pt x="3952067" y="92990"/>
                </a:cubicBezTo>
                <a:cubicBezTo>
                  <a:pt x="4054669" y="24588"/>
                  <a:pt x="4028396" y="64316"/>
                  <a:pt x="4060556" y="0"/>
                </a:cubicBezTo>
              </a:path>
            </a:pathLst>
          </a:custGeom>
          <a:noFill/>
          <a:ln w="381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p:cNvSpPr txBox="1"/>
          <p:nvPr/>
        </p:nvSpPr>
        <p:spPr>
          <a:xfrm>
            <a:off x="4550357" y="4688692"/>
            <a:ext cx="1515095" cy="369332"/>
          </a:xfrm>
          <a:prstGeom prst="rect">
            <a:avLst/>
          </a:prstGeom>
          <a:solidFill>
            <a:srgbClr val="FFFF00"/>
          </a:solidFill>
        </p:spPr>
        <p:txBody>
          <a:bodyPr wrap="none" rtlCol="0">
            <a:spAutoFit/>
          </a:bodyPr>
          <a:lstStyle/>
          <a:p>
            <a:r>
              <a:rPr lang="en-US" dirty="0"/>
              <a:t>shortest route</a:t>
            </a:r>
          </a:p>
        </p:txBody>
      </p:sp>
      <p:sp>
        <p:nvSpPr>
          <p:cNvPr id="24" name="TextBox 23"/>
          <p:cNvSpPr txBox="1"/>
          <p:nvPr/>
        </p:nvSpPr>
        <p:spPr>
          <a:xfrm>
            <a:off x="3217303" y="5581407"/>
            <a:ext cx="6376148" cy="646331"/>
          </a:xfrm>
          <a:prstGeom prst="rect">
            <a:avLst/>
          </a:prstGeom>
          <a:noFill/>
        </p:spPr>
        <p:txBody>
          <a:bodyPr wrap="square" rtlCol="0">
            <a:spAutoFit/>
          </a:bodyPr>
          <a:lstStyle/>
          <a:p>
            <a:r>
              <a:rPr lang="en-US" dirty="0"/>
              <a:t>Ha! Prim’s algorithm doesn’t necessarily find the shortest path. But it does find a route to every city.</a:t>
            </a:r>
          </a:p>
        </p:txBody>
      </p:sp>
    </p:spTree>
    <p:extLst>
      <p:ext uri="{BB962C8B-B14F-4D97-AF65-F5344CB8AC3E}">
        <p14:creationId xmlns:p14="http://schemas.microsoft.com/office/powerpoint/2010/main" val="1180366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56122" y="2851688"/>
            <a:ext cx="4703211" cy="830997"/>
          </a:xfrm>
          <a:prstGeom prst="rect">
            <a:avLst/>
          </a:prstGeom>
          <a:noFill/>
        </p:spPr>
        <p:txBody>
          <a:bodyPr wrap="none" rtlCol="0">
            <a:spAutoFit/>
          </a:bodyPr>
          <a:lstStyle/>
          <a:p>
            <a:r>
              <a:rPr lang="en-US" sz="2400" dirty="0"/>
              <a:t>That illustrates the Prim algorithm.</a:t>
            </a:r>
          </a:p>
          <a:p>
            <a:r>
              <a:rPr lang="en-US" sz="2400" dirty="0"/>
              <a:t>Now let’s model the Prim algorithm.</a:t>
            </a:r>
          </a:p>
        </p:txBody>
      </p:sp>
    </p:spTree>
    <p:extLst>
      <p:ext uri="{BB962C8B-B14F-4D97-AF65-F5344CB8AC3E}">
        <p14:creationId xmlns:p14="http://schemas.microsoft.com/office/powerpoint/2010/main" val="2963236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first, what’s the goal of the model?</a:t>
            </a:r>
          </a:p>
        </p:txBody>
      </p:sp>
      <p:sp>
        <p:nvSpPr>
          <p:cNvPr id="3" name="Content Placeholder 2"/>
          <p:cNvSpPr>
            <a:spLocks noGrp="1"/>
          </p:cNvSpPr>
          <p:nvPr>
            <p:ph idx="1"/>
          </p:nvPr>
        </p:nvSpPr>
        <p:spPr/>
        <p:txBody>
          <a:bodyPr/>
          <a:lstStyle/>
          <a:p>
            <a:r>
              <a:rPr lang="en-US" dirty="0"/>
              <a:t>Whenever you create a model, you do so for a reason. In this case, we want to see if the Prim algorithm satisfies something. </a:t>
            </a:r>
          </a:p>
          <a:p>
            <a:r>
              <a:rPr lang="en-US" dirty="0"/>
              <a:t>What should the Prim algorithm satisfy?</a:t>
            </a:r>
          </a:p>
          <a:p>
            <a:pPr lvl="1"/>
            <a:r>
              <a:rPr lang="en-US" dirty="0"/>
              <a:t>The Prim algorithm should allow one to traverse from one node to any other node. </a:t>
            </a:r>
          </a:p>
        </p:txBody>
      </p:sp>
    </p:spTree>
    <p:extLst>
      <p:ext uri="{BB962C8B-B14F-4D97-AF65-F5344CB8AC3E}">
        <p14:creationId xmlns:p14="http://schemas.microsoft.com/office/powerpoint/2010/main" val="3786657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Nodes (rather than cities)</a:t>
            </a:r>
          </a:p>
        </p:txBody>
      </p:sp>
      <p:sp>
        <p:nvSpPr>
          <p:cNvPr id="3" name="Content Placeholder 2"/>
          <p:cNvSpPr>
            <a:spLocks noGrp="1"/>
          </p:cNvSpPr>
          <p:nvPr>
            <p:ph idx="1"/>
          </p:nvPr>
        </p:nvSpPr>
        <p:spPr/>
        <p:txBody>
          <a:bodyPr/>
          <a:lstStyle/>
          <a:p>
            <a:r>
              <a:rPr lang="en-US" dirty="0"/>
              <a:t>On the previous slides we showed the Prim algorithm in action on a graph of cities.</a:t>
            </a:r>
          </a:p>
          <a:p>
            <a:r>
              <a:rPr lang="en-US" dirty="0"/>
              <a:t>The Prim algorithm works on any graph, not just cities.</a:t>
            </a:r>
          </a:p>
          <a:p>
            <a:r>
              <a:rPr lang="en-US" dirty="0"/>
              <a:t>Let’s abstract the graph and refer to each junction in the graph as a “node.”</a:t>
            </a:r>
          </a:p>
          <a:p>
            <a:r>
              <a:rPr lang="en-US" dirty="0"/>
              <a:t>So, the first thing we need to model is the set of nodes.</a:t>
            </a:r>
          </a:p>
        </p:txBody>
      </p:sp>
    </p:spTree>
    <p:extLst>
      <p:ext uri="{BB962C8B-B14F-4D97-AF65-F5344CB8AC3E}">
        <p14:creationId xmlns:p14="http://schemas.microsoft.com/office/powerpoint/2010/main" val="4215953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00996" y="2115267"/>
            <a:ext cx="872355" cy="461665"/>
          </a:xfrm>
          <a:prstGeom prst="rect">
            <a:avLst/>
          </a:prstGeom>
          <a:noFill/>
        </p:spPr>
        <p:txBody>
          <a:bodyPr wrap="none" rtlCol="0">
            <a:spAutoFit/>
          </a:bodyPr>
          <a:lstStyle/>
          <a:p>
            <a:r>
              <a:rPr lang="en-US" sz="2400" b="1" dirty="0"/>
              <a:t>Node</a:t>
            </a:r>
          </a:p>
        </p:txBody>
      </p:sp>
      <p:sp>
        <p:nvSpPr>
          <p:cNvPr id="5" name="TextBox 4"/>
          <p:cNvSpPr txBox="1"/>
          <p:nvPr/>
        </p:nvSpPr>
        <p:spPr>
          <a:xfrm>
            <a:off x="4139241" y="256378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6" name="TextBox 5"/>
          <p:cNvSpPr txBox="1"/>
          <p:nvPr/>
        </p:nvSpPr>
        <p:spPr>
          <a:xfrm>
            <a:off x="4139242" y="293311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7" name="TextBox 6"/>
          <p:cNvSpPr txBox="1"/>
          <p:nvPr/>
        </p:nvSpPr>
        <p:spPr>
          <a:xfrm>
            <a:off x="4139242" y="330245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cxnSp>
        <p:nvCxnSpPr>
          <p:cNvPr id="8" name="Straight Connector 7"/>
          <p:cNvCxnSpPr/>
          <p:nvPr/>
        </p:nvCxnSpPr>
        <p:spPr>
          <a:xfrm>
            <a:off x="4139241" y="3658636"/>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5908633" y="3658636"/>
            <a:ext cx="0" cy="382478"/>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783293" y="3658636"/>
            <a:ext cx="343364" cy="369332"/>
          </a:xfrm>
          <a:prstGeom prst="rect">
            <a:avLst/>
          </a:prstGeom>
          <a:noFill/>
        </p:spPr>
        <p:txBody>
          <a:bodyPr wrap="none" rtlCol="0">
            <a:spAutoFit/>
          </a:bodyPr>
          <a:lstStyle/>
          <a:p>
            <a:r>
              <a:rPr lang="en-US" dirty="0"/>
              <a:t>…</a:t>
            </a:r>
          </a:p>
        </p:txBody>
      </p:sp>
      <p:sp>
        <p:nvSpPr>
          <p:cNvPr id="11" name="Oval 10"/>
          <p:cNvSpPr/>
          <p:nvPr/>
        </p:nvSpPr>
        <p:spPr>
          <a:xfrm>
            <a:off x="7718156" y="226275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8691967" y="150075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8691966" y="282331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a:stCxn id="11" idx="7"/>
            <a:endCxn id="12" idx="3"/>
          </p:cNvCxnSpPr>
          <p:nvPr/>
        </p:nvCxnSpPr>
        <p:spPr>
          <a:xfrm flipV="1">
            <a:off x="7943043" y="1757701"/>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Arrow Connector 16"/>
          <p:cNvCxnSpPr>
            <a:stCxn id="11" idx="5"/>
            <a:endCxn id="13" idx="1"/>
          </p:cNvCxnSpPr>
          <p:nvPr/>
        </p:nvCxnSpPr>
        <p:spPr>
          <a:xfrm>
            <a:off x="7943043" y="2519701"/>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a:stCxn id="5" idx="3"/>
            <a:endCxn id="11" idx="2"/>
          </p:cNvCxnSpPr>
          <p:nvPr/>
        </p:nvCxnSpPr>
        <p:spPr>
          <a:xfrm flipV="1">
            <a:off x="5908633" y="2413270"/>
            <a:ext cx="1809523" cy="335182"/>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32" idx="1"/>
          </p:cNvCxnSpPr>
          <p:nvPr/>
        </p:nvCxnSpPr>
        <p:spPr>
          <a:xfrm flipV="1">
            <a:off x="5908633" y="2970636"/>
            <a:ext cx="2735054" cy="51830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670000" y="2244102"/>
            <a:ext cx="383438" cy="307777"/>
          </a:xfrm>
          <a:prstGeom prst="rect">
            <a:avLst/>
          </a:prstGeom>
          <a:noFill/>
        </p:spPr>
        <p:txBody>
          <a:bodyPr wrap="none" rtlCol="0">
            <a:spAutoFit/>
          </a:bodyPr>
          <a:lstStyle/>
          <a:p>
            <a:r>
              <a:rPr lang="en-US" sz="1400" dirty="0">
                <a:latin typeface="Consolas" panose="020B0609020204030204" pitchFamily="49" charset="0"/>
              </a:rPr>
              <a:t>N0</a:t>
            </a:r>
          </a:p>
        </p:txBody>
      </p:sp>
      <p:sp>
        <p:nvSpPr>
          <p:cNvPr id="31" name="TextBox 30"/>
          <p:cNvSpPr txBox="1"/>
          <p:nvPr/>
        </p:nvSpPr>
        <p:spPr>
          <a:xfrm>
            <a:off x="8654271" y="148188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32" name="TextBox 31"/>
          <p:cNvSpPr txBox="1"/>
          <p:nvPr/>
        </p:nvSpPr>
        <p:spPr>
          <a:xfrm>
            <a:off x="8643687" y="281674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cxnSp>
        <p:nvCxnSpPr>
          <p:cNvPr id="34" name="Straight Arrow Connector 33"/>
          <p:cNvCxnSpPr>
            <a:endCxn id="31" idx="2"/>
          </p:cNvCxnSpPr>
          <p:nvPr/>
        </p:nvCxnSpPr>
        <p:spPr>
          <a:xfrm flipV="1">
            <a:off x="8005282" y="1789659"/>
            <a:ext cx="840708" cy="96224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6" idx="3"/>
          </p:cNvCxnSpPr>
          <p:nvPr/>
        </p:nvCxnSpPr>
        <p:spPr>
          <a:xfrm flipV="1">
            <a:off x="5908633" y="2755357"/>
            <a:ext cx="2144805" cy="36242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4394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00996" y="2115267"/>
            <a:ext cx="872355" cy="461665"/>
          </a:xfrm>
          <a:prstGeom prst="rect">
            <a:avLst/>
          </a:prstGeom>
          <a:noFill/>
        </p:spPr>
        <p:txBody>
          <a:bodyPr wrap="none" rtlCol="0">
            <a:spAutoFit/>
          </a:bodyPr>
          <a:lstStyle/>
          <a:p>
            <a:r>
              <a:rPr lang="en-US" sz="2400" b="1" dirty="0"/>
              <a:t>Node</a:t>
            </a:r>
          </a:p>
        </p:txBody>
      </p:sp>
      <p:sp>
        <p:nvSpPr>
          <p:cNvPr id="11" name="Oval 10"/>
          <p:cNvSpPr/>
          <p:nvPr/>
        </p:nvSpPr>
        <p:spPr>
          <a:xfrm>
            <a:off x="7718156" y="226275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8691967" y="150075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8691966" y="282331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a:stCxn id="11" idx="7"/>
            <a:endCxn id="12" idx="3"/>
          </p:cNvCxnSpPr>
          <p:nvPr/>
        </p:nvCxnSpPr>
        <p:spPr>
          <a:xfrm flipV="1">
            <a:off x="7943043" y="1757701"/>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Arrow Connector 16"/>
          <p:cNvCxnSpPr>
            <a:stCxn id="11" idx="5"/>
            <a:endCxn id="13" idx="1"/>
          </p:cNvCxnSpPr>
          <p:nvPr/>
        </p:nvCxnSpPr>
        <p:spPr>
          <a:xfrm>
            <a:off x="7943043" y="2519701"/>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 name="TextBox 1"/>
          <p:cNvSpPr txBox="1"/>
          <p:nvPr/>
        </p:nvSpPr>
        <p:spPr>
          <a:xfrm>
            <a:off x="6135106" y="1227171"/>
            <a:ext cx="1890793" cy="923330"/>
          </a:xfrm>
          <a:prstGeom prst="rect">
            <a:avLst/>
          </a:prstGeom>
          <a:noFill/>
        </p:spPr>
        <p:txBody>
          <a:bodyPr wrap="square" rtlCol="0">
            <a:spAutoFit/>
          </a:bodyPr>
          <a:lstStyle/>
          <a:p>
            <a:r>
              <a:rPr lang="en-US" dirty="0"/>
              <a:t>Node </a:t>
            </a:r>
            <a:r>
              <a:rPr lang="en-US" dirty="0">
                <a:latin typeface="Consolas" panose="020B0609020204030204" pitchFamily="49" charset="0"/>
              </a:rPr>
              <a:t>N0</a:t>
            </a:r>
            <a:r>
              <a:rPr lang="en-US" dirty="0"/>
              <a:t> is </a:t>
            </a:r>
            <a:r>
              <a:rPr lang="en-US" i="1" dirty="0"/>
              <a:t>covered</a:t>
            </a:r>
            <a:r>
              <a:rPr lang="en-US" dirty="0"/>
              <a:t> at time </a:t>
            </a:r>
            <a:r>
              <a:rPr lang="en-US" dirty="0">
                <a:latin typeface="Consolas" panose="020B0609020204030204" pitchFamily="49" charset="0"/>
              </a:rPr>
              <a:t>t0</a:t>
            </a:r>
            <a:r>
              <a:rPr lang="en-US" dirty="0"/>
              <a:t>.</a:t>
            </a:r>
          </a:p>
        </p:txBody>
      </p:sp>
      <p:sp>
        <p:nvSpPr>
          <p:cNvPr id="18" name="TextBox 17"/>
          <p:cNvSpPr txBox="1"/>
          <p:nvPr/>
        </p:nvSpPr>
        <p:spPr>
          <a:xfrm>
            <a:off x="4139241" y="256378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0" name="TextBox 19"/>
          <p:cNvSpPr txBox="1"/>
          <p:nvPr/>
        </p:nvSpPr>
        <p:spPr>
          <a:xfrm>
            <a:off x="4139242" y="293311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22" name="TextBox 21"/>
          <p:cNvSpPr txBox="1"/>
          <p:nvPr/>
        </p:nvSpPr>
        <p:spPr>
          <a:xfrm>
            <a:off x="4139242" y="330245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cxnSp>
        <p:nvCxnSpPr>
          <p:cNvPr id="23" name="Straight Connector 22"/>
          <p:cNvCxnSpPr/>
          <p:nvPr/>
        </p:nvCxnSpPr>
        <p:spPr>
          <a:xfrm>
            <a:off x="4139241" y="3658636"/>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5908633" y="3658636"/>
            <a:ext cx="0" cy="382478"/>
          </a:xfrm>
          <a:prstGeom prst="line">
            <a:avLst/>
          </a:prstGeom>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4783293" y="3658636"/>
            <a:ext cx="343364" cy="369332"/>
          </a:xfrm>
          <a:prstGeom prst="rect">
            <a:avLst/>
          </a:prstGeom>
          <a:noFill/>
        </p:spPr>
        <p:txBody>
          <a:bodyPr wrap="none" rtlCol="0">
            <a:spAutoFit/>
          </a:bodyPr>
          <a:lstStyle/>
          <a:p>
            <a:r>
              <a:rPr lang="en-US" dirty="0"/>
              <a:t>…</a:t>
            </a:r>
          </a:p>
        </p:txBody>
      </p:sp>
      <p:sp>
        <p:nvSpPr>
          <p:cNvPr id="26" name="Oval 25"/>
          <p:cNvSpPr/>
          <p:nvPr/>
        </p:nvSpPr>
        <p:spPr>
          <a:xfrm>
            <a:off x="7718156" y="226275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8691967" y="150075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8691966" y="282331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a:stCxn id="26" idx="7"/>
            <a:endCxn id="27" idx="3"/>
          </p:cNvCxnSpPr>
          <p:nvPr/>
        </p:nvCxnSpPr>
        <p:spPr>
          <a:xfrm flipV="1">
            <a:off x="7943043" y="1757701"/>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a:stCxn id="26" idx="5"/>
            <a:endCxn id="28" idx="1"/>
          </p:cNvCxnSpPr>
          <p:nvPr/>
        </p:nvCxnSpPr>
        <p:spPr>
          <a:xfrm>
            <a:off x="7943043" y="2519701"/>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1" name="TextBox 30"/>
          <p:cNvSpPr txBox="1"/>
          <p:nvPr/>
        </p:nvSpPr>
        <p:spPr>
          <a:xfrm>
            <a:off x="7673670" y="22517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2" name="TextBox 31"/>
          <p:cNvSpPr txBox="1"/>
          <p:nvPr/>
        </p:nvSpPr>
        <p:spPr>
          <a:xfrm>
            <a:off x="8654271" y="148188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33" name="TextBox 32"/>
          <p:cNvSpPr txBox="1"/>
          <p:nvPr/>
        </p:nvSpPr>
        <p:spPr>
          <a:xfrm>
            <a:off x="8643687" y="281674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cxnSp>
        <p:nvCxnSpPr>
          <p:cNvPr id="34" name="Straight Arrow Connector 33"/>
          <p:cNvCxnSpPr/>
          <p:nvPr/>
        </p:nvCxnSpPr>
        <p:spPr>
          <a:xfrm>
            <a:off x="6850251" y="1801786"/>
            <a:ext cx="823419" cy="449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976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Special thanks</a:t>
            </a:r>
          </a:p>
        </p:txBody>
      </p:sp>
      <p:sp>
        <p:nvSpPr>
          <p:cNvPr id="4" name="Content Placeholder 3"/>
          <p:cNvSpPr>
            <a:spLocks noGrp="1"/>
          </p:cNvSpPr>
          <p:nvPr>
            <p:ph idx="1"/>
          </p:nvPr>
        </p:nvSpPr>
        <p:spPr/>
        <p:txBody>
          <a:bodyPr/>
          <a:lstStyle/>
          <a:p>
            <a:r>
              <a:rPr lang="en-US" dirty="0"/>
              <a:t>Special thanks to Aleksandar Milicevic for reviewing this slide deck and identifying all the places that I messed up. Thanks Aleksandar!</a:t>
            </a:r>
          </a:p>
        </p:txBody>
      </p:sp>
    </p:spTree>
    <p:extLst>
      <p:ext uri="{BB962C8B-B14F-4D97-AF65-F5344CB8AC3E}">
        <p14:creationId xmlns:p14="http://schemas.microsoft.com/office/powerpoint/2010/main" val="553863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17470" y="2165040"/>
            <a:ext cx="1200265" cy="461665"/>
          </a:xfrm>
          <a:prstGeom prst="rect">
            <a:avLst/>
          </a:prstGeom>
          <a:noFill/>
        </p:spPr>
        <p:txBody>
          <a:bodyPr wrap="none" rtlCol="0">
            <a:spAutoFit/>
          </a:bodyPr>
          <a:lstStyle/>
          <a:p>
            <a:r>
              <a:rPr lang="en-US" sz="2400" b="1" dirty="0"/>
              <a:t>covered</a:t>
            </a:r>
          </a:p>
        </p:txBody>
      </p:sp>
      <p:sp>
        <p:nvSpPr>
          <p:cNvPr id="10" name="TextBox 9"/>
          <p:cNvSpPr txBox="1"/>
          <p:nvPr/>
        </p:nvSpPr>
        <p:spPr>
          <a:xfrm>
            <a:off x="5908632" y="256378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11" name="TextBox 10"/>
          <p:cNvSpPr txBox="1"/>
          <p:nvPr/>
        </p:nvSpPr>
        <p:spPr>
          <a:xfrm>
            <a:off x="5908633" y="330507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cxnSp>
        <p:nvCxnSpPr>
          <p:cNvPr id="14" name="Straight Connector 13"/>
          <p:cNvCxnSpPr/>
          <p:nvPr/>
        </p:nvCxnSpPr>
        <p:spPr>
          <a:xfrm>
            <a:off x="7678024" y="3674136"/>
            <a:ext cx="0" cy="382478"/>
          </a:xfrm>
          <a:prstGeom prst="line">
            <a:avLst/>
          </a:prstGeom>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6552684" y="3674136"/>
            <a:ext cx="343364" cy="369332"/>
          </a:xfrm>
          <a:prstGeom prst="rect">
            <a:avLst/>
          </a:prstGeom>
          <a:noFill/>
        </p:spPr>
        <p:txBody>
          <a:bodyPr wrap="none" rtlCol="0">
            <a:spAutoFit/>
          </a:bodyPr>
          <a:lstStyle/>
          <a:p>
            <a:r>
              <a:rPr lang="en-US" dirty="0"/>
              <a:t>…</a:t>
            </a:r>
          </a:p>
        </p:txBody>
      </p:sp>
      <p:sp>
        <p:nvSpPr>
          <p:cNvPr id="16" name="TextBox 15"/>
          <p:cNvSpPr txBox="1"/>
          <p:nvPr/>
        </p:nvSpPr>
        <p:spPr>
          <a:xfrm>
            <a:off x="4139241" y="256378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7" name="TextBox 16"/>
          <p:cNvSpPr txBox="1"/>
          <p:nvPr/>
        </p:nvSpPr>
        <p:spPr>
          <a:xfrm>
            <a:off x="4139242" y="3305079"/>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cxnSp>
        <p:nvCxnSpPr>
          <p:cNvPr id="19" name="Straight Connector 18"/>
          <p:cNvCxnSpPr/>
          <p:nvPr/>
        </p:nvCxnSpPr>
        <p:spPr>
          <a:xfrm>
            <a:off x="4139241" y="3674136"/>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5908633" y="3674136"/>
            <a:ext cx="0" cy="382478"/>
          </a:xfrm>
          <a:prstGeom prst="line">
            <a:avLst/>
          </a:prstGeom>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4783293" y="3674136"/>
            <a:ext cx="343364" cy="369332"/>
          </a:xfrm>
          <a:prstGeom prst="rect">
            <a:avLst/>
          </a:prstGeom>
          <a:noFill/>
        </p:spPr>
        <p:txBody>
          <a:bodyPr wrap="none" rtlCol="0">
            <a:spAutoFit/>
          </a:bodyPr>
          <a:lstStyle/>
          <a:p>
            <a:r>
              <a:rPr lang="en-US" dirty="0"/>
              <a:t>…</a:t>
            </a:r>
          </a:p>
        </p:txBody>
      </p:sp>
      <p:sp>
        <p:nvSpPr>
          <p:cNvPr id="30" name="TextBox 29"/>
          <p:cNvSpPr txBox="1"/>
          <p:nvPr/>
        </p:nvSpPr>
        <p:spPr>
          <a:xfrm>
            <a:off x="5908632" y="2930758"/>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31" name="TextBox 30"/>
          <p:cNvSpPr txBox="1"/>
          <p:nvPr/>
        </p:nvSpPr>
        <p:spPr>
          <a:xfrm>
            <a:off x="4139241" y="2930758"/>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2" name="Right Brace 31"/>
          <p:cNvSpPr/>
          <p:nvPr/>
        </p:nvSpPr>
        <p:spPr>
          <a:xfrm>
            <a:off x="7724518" y="2930758"/>
            <a:ext cx="319101" cy="74337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TextBox 32"/>
          <p:cNvSpPr txBox="1"/>
          <p:nvPr/>
        </p:nvSpPr>
        <p:spPr>
          <a:xfrm>
            <a:off x="8090112" y="3115424"/>
            <a:ext cx="3965124" cy="369332"/>
          </a:xfrm>
          <a:prstGeom prst="rect">
            <a:avLst/>
          </a:prstGeom>
          <a:noFill/>
        </p:spPr>
        <p:txBody>
          <a:bodyPr wrap="none" rtlCol="0">
            <a:spAutoFit/>
          </a:bodyPr>
          <a:lstStyle/>
          <a:p>
            <a:r>
              <a:rPr lang="en-US" dirty="0"/>
              <a:t>At time </a:t>
            </a:r>
            <a:r>
              <a:rPr lang="en-US" dirty="0">
                <a:latin typeface="Consolas" panose="020B0609020204030204" pitchFamily="49" charset="0"/>
              </a:rPr>
              <a:t>T1</a:t>
            </a:r>
            <a:r>
              <a:rPr lang="en-US" dirty="0"/>
              <a:t>, both </a:t>
            </a:r>
            <a:r>
              <a:rPr lang="en-US" dirty="0">
                <a:latin typeface="Consolas" panose="020B0609020204030204" pitchFamily="49" charset="0"/>
              </a:rPr>
              <a:t>N0</a:t>
            </a:r>
            <a:r>
              <a:rPr lang="en-US" dirty="0"/>
              <a:t> and </a:t>
            </a:r>
            <a:r>
              <a:rPr lang="en-US" dirty="0">
                <a:latin typeface="Consolas" panose="020B0609020204030204" pitchFamily="49" charset="0"/>
              </a:rPr>
              <a:t>N1</a:t>
            </a:r>
            <a:r>
              <a:rPr lang="en-US" dirty="0"/>
              <a:t> are covered.</a:t>
            </a:r>
          </a:p>
        </p:txBody>
      </p:sp>
      <p:cxnSp>
        <p:nvCxnSpPr>
          <p:cNvPr id="35" name="Straight Arrow Connector 34"/>
          <p:cNvCxnSpPr>
            <a:stCxn id="10" idx="3"/>
          </p:cNvCxnSpPr>
          <p:nvPr/>
        </p:nvCxnSpPr>
        <p:spPr>
          <a:xfrm flipV="1">
            <a:off x="7678024" y="1921790"/>
            <a:ext cx="706559" cy="826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8090112" y="1552458"/>
            <a:ext cx="3155416" cy="369332"/>
          </a:xfrm>
          <a:prstGeom prst="rect">
            <a:avLst/>
          </a:prstGeom>
          <a:noFill/>
        </p:spPr>
        <p:txBody>
          <a:bodyPr wrap="none" rtlCol="0">
            <a:spAutoFit/>
          </a:bodyPr>
          <a:lstStyle/>
          <a:p>
            <a:r>
              <a:rPr lang="en-US" dirty="0"/>
              <a:t>At time </a:t>
            </a:r>
            <a:r>
              <a:rPr lang="en-US" dirty="0">
                <a:latin typeface="Consolas" panose="020B0609020204030204" pitchFamily="49" charset="0"/>
              </a:rPr>
              <a:t>T0</a:t>
            </a:r>
            <a:r>
              <a:rPr lang="en-US" dirty="0"/>
              <a:t>, </a:t>
            </a:r>
            <a:r>
              <a:rPr lang="en-US" dirty="0">
                <a:latin typeface="Consolas" panose="020B0609020204030204" pitchFamily="49" charset="0"/>
              </a:rPr>
              <a:t>node</a:t>
            </a:r>
            <a:r>
              <a:rPr lang="en-US" dirty="0"/>
              <a:t> </a:t>
            </a:r>
            <a:r>
              <a:rPr lang="en-US" dirty="0">
                <a:latin typeface="Consolas" panose="020B0609020204030204" pitchFamily="49" charset="0"/>
              </a:rPr>
              <a:t>N0</a:t>
            </a:r>
            <a:r>
              <a:rPr lang="en-US" dirty="0"/>
              <a:t> is covered.</a:t>
            </a:r>
          </a:p>
        </p:txBody>
      </p:sp>
    </p:spTree>
    <p:extLst>
      <p:ext uri="{BB962C8B-B14F-4D97-AF65-F5344CB8AC3E}">
        <p14:creationId xmlns:p14="http://schemas.microsoft.com/office/powerpoint/2010/main" val="28372541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61302" y="2088981"/>
            <a:ext cx="3802251" cy="1938992"/>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open</a:t>
            </a:r>
            <a:r>
              <a:rPr lang="en-US" sz="2400" dirty="0"/>
              <a:t> util/ordering[Time]</a:t>
            </a:r>
          </a:p>
          <a:p>
            <a:endParaRPr lang="en-US" sz="2400" dirty="0"/>
          </a:p>
          <a:p>
            <a:r>
              <a:rPr lang="en-US" sz="2400" b="1" dirty="0"/>
              <a:t>sig</a:t>
            </a:r>
            <a:r>
              <a:rPr lang="en-US" sz="2400" dirty="0"/>
              <a:t> Time {}</a:t>
            </a:r>
          </a:p>
          <a:p>
            <a:endParaRPr lang="en-US" sz="2400" dirty="0"/>
          </a:p>
          <a:p>
            <a:r>
              <a:rPr lang="en-US" sz="2400" b="1" dirty="0"/>
              <a:t>sig</a:t>
            </a:r>
            <a:r>
              <a:rPr lang="en-US" sz="2400" dirty="0"/>
              <a:t> Node {covered: </a:t>
            </a:r>
            <a:r>
              <a:rPr lang="en-US" sz="2400" b="1" dirty="0"/>
              <a:t>set</a:t>
            </a:r>
            <a:r>
              <a:rPr lang="en-US" sz="2400" dirty="0"/>
              <a:t> Time}</a:t>
            </a:r>
          </a:p>
        </p:txBody>
      </p:sp>
      <p:sp>
        <p:nvSpPr>
          <p:cNvPr id="3" name="TextBox 2"/>
          <p:cNvSpPr txBox="1"/>
          <p:nvPr/>
        </p:nvSpPr>
        <p:spPr>
          <a:xfrm>
            <a:off x="4814808" y="1750645"/>
            <a:ext cx="1218667" cy="369332"/>
          </a:xfrm>
          <a:prstGeom prst="rect">
            <a:avLst/>
          </a:prstGeom>
          <a:noFill/>
        </p:spPr>
        <p:txBody>
          <a:bodyPr wrap="none" rtlCol="0">
            <a:spAutoFit/>
          </a:bodyPr>
          <a:lstStyle/>
          <a:p>
            <a:r>
              <a:rPr lang="en-US" dirty="0"/>
              <a:t>Alloy code:</a:t>
            </a:r>
          </a:p>
        </p:txBody>
      </p:sp>
      <p:sp>
        <p:nvSpPr>
          <p:cNvPr id="4" name="TextBox 3"/>
          <p:cNvSpPr txBox="1"/>
          <p:nvPr/>
        </p:nvSpPr>
        <p:spPr>
          <a:xfrm>
            <a:off x="1322365" y="2403758"/>
            <a:ext cx="872355" cy="461665"/>
          </a:xfrm>
          <a:prstGeom prst="rect">
            <a:avLst/>
          </a:prstGeom>
          <a:noFill/>
        </p:spPr>
        <p:txBody>
          <a:bodyPr wrap="none" rtlCol="0">
            <a:spAutoFit/>
          </a:bodyPr>
          <a:lstStyle/>
          <a:p>
            <a:r>
              <a:rPr lang="en-US" sz="2400" b="1" dirty="0"/>
              <a:t>Node</a:t>
            </a:r>
          </a:p>
        </p:txBody>
      </p:sp>
      <p:sp>
        <p:nvSpPr>
          <p:cNvPr id="5" name="TextBox 4"/>
          <p:cNvSpPr txBox="1"/>
          <p:nvPr/>
        </p:nvSpPr>
        <p:spPr>
          <a:xfrm>
            <a:off x="760610" y="285227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6" name="TextBox 5"/>
          <p:cNvSpPr txBox="1"/>
          <p:nvPr/>
        </p:nvSpPr>
        <p:spPr>
          <a:xfrm>
            <a:off x="760611" y="3221609"/>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7" name="TextBox 6"/>
          <p:cNvSpPr txBox="1"/>
          <p:nvPr/>
        </p:nvSpPr>
        <p:spPr>
          <a:xfrm>
            <a:off x="760611" y="359094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cxnSp>
        <p:nvCxnSpPr>
          <p:cNvPr id="8" name="Straight Connector 7"/>
          <p:cNvCxnSpPr/>
          <p:nvPr/>
        </p:nvCxnSpPr>
        <p:spPr>
          <a:xfrm>
            <a:off x="760610" y="3947127"/>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530002" y="3947127"/>
            <a:ext cx="0" cy="382478"/>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1404662" y="3947127"/>
            <a:ext cx="343364" cy="369332"/>
          </a:xfrm>
          <a:prstGeom prst="rect">
            <a:avLst/>
          </a:prstGeom>
          <a:noFill/>
        </p:spPr>
        <p:txBody>
          <a:bodyPr wrap="none" rtlCol="0">
            <a:spAutoFit/>
          </a:bodyPr>
          <a:lstStyle/>
          <a:p>
            <a:r>
              <a:rPr lang="en-US" dirty="0"/>
              <a:t>…</a:t>
            </a:r>
          </a:p>
        </p:txBody>
      </p:sp>
      <p:sp>
        <p:nvSpPr>
          <p:cNvPr id="11" name="TextBox 10"/>
          <p:cNvSpPr txBox="1"/>
          <p:nvPr/>
        </p:nvSpPr>
        <p:spPr>
          <a:xfrm>
            <a:off x="1310435" y="131663"/>
            <a:ext cx="817853" cy="461665"/>
          </a:xfrm>
          <a:prstGeom prst="rect">
            <a:avLst/>
          </a:prstGeom>
          <a:noFill/>
        </p:spPr>
        <p:txBody>
          <a:bodyPr wrap="none" rtlCol="0">
            <a:spAutoFit/>
          </a:bodyPr>
          <a:lstStyle/>
          <a:p>
            <a:r>
              <a:rPr lang="en-US" sz="2400" b="1" dirty="0"/>
              <a:t>Time</a:t>
            </a:r>
          </a:p>
        </p:txBody>
      </p:sp>
      <p:sp>
        <p:nvSpPr>
          <p:cNvPr id="12" name="TextBox 11"/>
          <p:cNvSpPr txBox="1"/>
          <p:nvPr/>
        </p:nvSpPr>
        <p:spPr>
          <a:xfrm>
            <a:off x="760610" y="54716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13" name="TextBox 12"/>
          <p:cNvSpPr txBox="1"/>
          <p:nvPr/>
        </p:nvSpPr>
        <p:spPr>
          <a:xfrm>
            <a:off x="760611" y="91649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cxnSp>
        <p:nvCxnSpPr>
          <p:cNvPr id="15" name="Straight Connector 14"/>
          <p:cNvCxnSpPr/>
          <p:nvPr/>
        </p:nvCxnSpPr>
        <p:spPr>
          <a:xfrm>
            <a:off x="760610" y="1285552"/>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2530002" y="1285552"/>
            <a:ext cx="0" cy="382478"/>
          </a:xfrm>
          <a:prstGeom prst="line">
            <a:avLst/>
          </a:prstGeom>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404662" y="1285552"/>
            <a:ext cx="343364" cy="369332"/>
          </a:xfrm>
          <a:prstGeom prst="rect">
            <a:avLst/>
          </a:prstGeom>
          <a:noFill/>
        </p:spPr>
        <p:txBody>
          <a:bodyPr wrap="none" rtlCol="0">
            <a:spAutoFit/>
          </a:bodyPr>
          <a:lstStyle/>
          <a:p>
            <a:r>
              <a:rPr lang="en-US" dirty="0"/>
              <a:t>…</a:t>
            </a:r>
          </a:p>
        </p:txBody>
      </p:sp>
      <p:sp>
        <p:nvSpPr>
          <p:cNvPr id="30" name="TextBox 29"/>
          <p:cNvSpPr txBox="1"/>
          <p:nvPr/>
        </p:nvSpPr>
        <p:spPr>
          <a:xfrm>
            <a:off x="1938839" y="4650129"/>
            <a:ext cx="1200265" cy="461665"/>
          </a:xfrm>
          <a:prstGeom prst="rect">
            <a:avLst/>
          </a:prstGeom>
          <a:noFill/>
        </p:spPr>
        <p:txBody>
          <a:bodyPr wrap="none" rtlCol="0">
            <a:spAutoFit/>
          </a:bodyPr>
          <a:lstStyle/>
          <a:p>
            <a:r>
              <a:rPr lang="en-US" sz="2400" b="1" dirty="0"/>
              <a:t>covered</a:t>
            </a:r>
          </a:p>
        </p:txBody>
      </p:sp>
      <p:sp>
        <p:nvSpPr>
          <p:cNvPr id="31" name="TextBox 30"/>
          <p:cNvSpPr txBox="1"/>
          <p:nvPr/>
        </p:nvSpPr>
        <p:spPr>
          <a:xfrm>
            <a:off x="2530001" y="5048875"/>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32" name="TextBox 31"/>
          <p:cNvSpPr txBox="1"/>
          <p:nvPr/>
        </p:nvSpPr>
        <p:spPr>
          <a:xfrm>
            <a:off x="2530002" y="577467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cxnSp>
        <p:nvCxnSpPr>
          <p:cNvPr id="33" name="Straight Connector 32"/>
          <p:cNvCxnSpPr/>
          <p:nvPr/>
        </p:nvCxnSpPr>
        <p:spPr>
          <a:xfrm>
            <a:off x="4299393" y="6143727"/>
            <a:ext cx="0" cy="382478"/>
          </a:xfrm>
          <a:prstGeom prst="line">
            <a:avLst/>
          </a:prstGeom>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3174053" y="6143727"/>
            <a:ext cx="343364" cy="369332"/>
          </a:xfrm>
          <a:prstGeom prst="rect">
            <a:avLst/>
          </a:prstGeom>
          <a:noFill/>
        </p:spPr>
        <p:txBody>
          <a:bodyPr wrap="none" rtlCol="0">
            <a:spAutoFit/>
          </a:bodyPr>
          <a:lstStyle/>
          <a:p>
            <a:r>
              <a:rPr lang="en-US" dirty="0"/>
              <a:t>…</a:t>
            </a:r>
          </a:p>
        </p:txBody>
      </p:sp>
      <p:sp>
        <p:nvSpPr>
          <p:cNvPr id="35" name="TextBox 34"/>
          <p:cNvSpPr txBox="1"/>
          <p:nvPr/>
        </p:nvSpPr>
        <p:spPr>
          <a:xfrm>
            <a:off x="760610" y="5048875"/>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6" name="TextBox 35"/>
          <p:cNvSpPr txBox="1"/>
          <p:nvPr/>
        </p:nvSpPr>
        <p:spPr>
          <a:xfrm>
            <a:off x="760611" y="5774670"/>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cxnSp>
        <p:nvCxnSpPr>
          <p:cNvPr id="37" name="Straight Connector 36"/>
          <p:cNvCxnSpPr/>
          <p:nvPr/>
        </p:nvCxnSpPr>
        <p:spPr>
          <a:xfrm>
            <a:off x="760610" y="6143727"/>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2530002" y="6143727"/>
            <a:ext cx="0" cy="382478"/>
          </a:xfrm>
          <a:prstGeom prst="line">
            <a:avLst/>
          </a:prstGeom>
        </p:spPr>
        <p:style>
          <a:lnRef idx="1">
            <a:schemeClr val="dk1"/>
          </a:lnRef>
          <a:fillRef idx="0">
            <a:schemeClr val="dk1"/>
          </a:fillRef>
          <a:effectRef idx="0">
            <a:schemeClr val="dk1"/>
          </a:effectRef>
          <a:fontRef idx="minor">
            <a:schemeClr val="tx1"/>
          </a:fontRef>
        </p:style>
      </p:cxnSp>
      <p:sp>
        <p:nvSpPr>
          <p:cNvPr id="39" name="TextBox 38"/>
          <p:cNvSpPr txBox="1"/>
          <p:nvPr/>
        </p:nvSpPr>
        <p:spPr>
          <a:xfrm>
            <a:off x="1404662" y="6143727"/>
            <a:ext cx="343364" cy="369332"/>
          </a:xfrm>
          <a:prstGeom prst="rect">
            <a:avLst/>
          </a:prstGeom>
          <a:noFill/>
        </p:spPr>
        <p:txBody>
          <a:bodyPr wrap="none" rtlCol="0">
            <a:spAutoFit/>
          </a:bodyPr>
          <a:lstStyle/>
          <a:p>
            <a:r>
              <a:rPr lang="en-US" dirty="0"/>
              <a:t>…</a:t>
            </a:r>
          </a:p>
        </p:txBody>
      </p:sp>
      <p:sp>
        <p:nvSpPr>
          <p:cNvPr id="40" name="TextBox 39"/>
          <p:cNvSpPr txBox="1"/>
          <p:nvPr/>
        </p:nvSpPr>
        <p:spPr>
          <a:xfrm>
            <a:off x="2530001" y="541584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41" name="TextBox 40"/>
          <p:cNvSpPr txBox="1"/>
          <p:nvPr/>
        </p:nvSpPr>
        <p:spPr>
          <a:xfrm>
            <a:off x="760610" y="541584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Tree>
    <p:extLst>
      <p:ext uri="{BB962C8B-B14F-4D97-AF65-F5344CB8AC3E}">
        <p14:creationId xmlns:p14="http://schemas.microsoft.com/office/powerpoint/2010/main" val="2603200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second basic component</a:t>
            </a:r>
          </a:p>
        </p:txBody>
      </p:sp>
      <p:sp>
        <p:nvSpPr>
          <p:cNvPr id="3" name="Content Placeholder 2"/>
          <p:cNvSpPr>
            <a:spLocks noGrp="1"/>
          </p:cNvSpPr>
          <p:nvPr>
            <p:ph idx="1"/>
          </p:nvPr>
        </p:nvSpPr>
        <p:spPr/>
        <p:txBody>
          <a:bodyPr/>
          <a:lstStyle/>
          <a:p>
            <a:r>
              <a:rPr lang="en-US" dirty="0"/>
              <a:t>Graphs have nodes. We just modeled them.</a:t>
            </a:r>
          </a:p>
          <a:p>
            <a:r>
              <a:rPr lang="en-US" dirty="0"/>
              <a:t>Graphs also have edges, which we model next.</a:t>
            </a:r>
          </a:p>
        </p:txBody>
      </p:sp>
    </p:spTree>
    <p:extLst>
      <p:ext uri="{BB962C8B-B14F-4D97-AF65-F5344CB8AC3E}">
        <p14:creationId xmlns:p14="http://schemas.microsoft.com/office/powerpoint/2010/main" val="23435473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00996" y="2115267"/>
            <a:ext cx="794000" cy="461665"/>
          </a:xfrm>
          <a:prstGeom prst="rect">
            <a:avLst/>
          </a:prstGeom>
          <a:noFill/>
        </p:spPr>
        <p:txBody>
          <a:bodyPr wrap="none" rtlCol="0">
            <a:spAutoFit/>
          </a:bodyPr>
          <a:lstStyle/>
          <a:p>
            <a:r>
              <a:rPr lang="en-US" sz="2400" b="1" dirty="0"/>
              <a:t>Edge</a:t>
            </a:r>
          </a:p>
        </p:txBody>
      </p:sp>
      <p:sp>
        <p:nvSpPr>
          <p:cNvPr id="5" name="TextBox 4"/>
          <p:cNvSpPr txBox="1"/>
          <p:nvPr/>
        </p:nvSpPr>
        <p:spPr>
          <a:xfrm>
            <a:off x="4139241" y="256378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6" name="TextBox 5"/>
          <p:cNvSpPr txBox="1"/>
          <p:nvPr/>
        </p:nvSpPr>
        <p:spPr>
          <a:xfrm>
            <a:off x="4139242" y="2933118"/>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cxnSp>
        <p:nvCxnSpPr>
          <p:cNvPr id="8" name="Straight Connector 7"/>
          <p:cNvCxnSpPr/>
          <p:nvPr/>
        </p:nvCxnSpPr>
        <p:spPr>
          <a:xfrm>
            <a:off x="4139241" y="3271178"/>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5908633" y="3271178"/>
            <a:ext cx="0" cy="382478"/>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783293" y="3271178"/>
            <a:ext cx="343364" cy="369332"/>
          </a:xfrm>
          <a:prstGeom prst="rect">
            <a:avLst/>
          </a:prstGeom>
          <a:noFill/>
        </p:spPr>
        <p:txBody>
          <a:bodyPr wrap="none" rtlCol="0">
            <a:spAutoFit/>
          </a:bodyPr>
          <a:lstStyle/>
          <a:p>
            <a:r>
              <a:rPr lang="en-US" dirty="0"/>
              <a:t>…</a:t>
            </a:r>
          </a:p>
        </p:txBody>
      </p:sp>
      <p:cxnSp>
        <p:nvCxnSpPr>
          <p:cNvPr id="19" name="Straight Arrow Connector 18"/>
          <p:cNvCxnSpPr>
            <a:stCxn id="5" idx="3"/>
          </p:cNvCxnSpPr>
          <p:nvPr/>
        </p:nvCxnSpPr>
        <p:spPr>
          <a:xfrm flipV="1">
            <a:off x="5908633" y="2576932"/>
            <a:ext cx="2320967" cy="17152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6" idx="3"/>
          </p:cNvCxnSpPr>
          <p:nvPr/>
        </p:nvCxnSpPr>
        <p:spPr>
          <a:xfrm>
            <a:off x="5908633" y="3117784"/>
            <a:ext cx="2320967" cy="18466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7718156" y="2805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8691967" y="2043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8691966" y="3365755"/>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0" idx="7"/>
            <a:endCxn id="22" idx="3"/>
          </p:cNvCxnSpPr>
          <p:nvPr/>
        </p:nvCxnSpPr>
        <p:spPr>
          <a:xfrm flipV="1">
            <a:off x="7943043" y="2300139"/>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Arrow Connector 24"/>
          <p:cNvCxnSpPr>
            <a:stCxn id="20" idx="5"/>
            <a:endCxn id="23" idx="1"/>
          </p:cNvCxnSpPr>
          <p:nvPr/>
        </p:nvCxnSpPr>
        <p:spPr>
          <a:xfrm>
            <a:off x="7943043" y="3062139"/>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a:off x="7670000" y="2786540"/>
            <a:ext cx="383438" cy="307777"/>
          </a:xfrm>
          <a:prstGeom prst="rect">
            <a:avLst/>
          </a:prstGeom>
          <a:noFill/>
        </p:spPr>
        <p:txBody>
          <a:bodyPr wrap="none" rtlCol="0">
            <a:spAutoFit/>
          </a:bodyPr>
          <a:lstStyle/>
          <a:p>
            <a:r>
              <a:rPr lang="en-US" sz="1400" dirty="0">
                <a:latin typeface="Consolas" panose="020B0609020204030204" pitchFamily="49" charset="0"/>
              </a:rPr>
              <a:t>N0</a:t>
            </a:r>
          </a:p>
        </p:txBody>
      </p:sp>
      <p:sp>
        <p:nvSpPr>
          <p:cNvPr id="27" name="TextBox 26"/>
          <p:cNvSpPr txBox="1"/>
          <p:nvPr/>
        </p:nvSpPr>
        <p:spPr>
          <a:xfrm>
            <a:off x="8654271" y="2024320"/>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28" name="TextBox 27"/>
          <p:cNvSpPr txBox="1"/>
          <p:nvPr/>
        </p:nvSpPr>
        <p:spPr>
          <a:xfrm>
            <a:off x="8643687" y="3359185"/>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Tree>
    <p:extLst>
      <p:ext uri="{BB962C8B-B14F-4D97-AF65-F5344CB8AC3E}">
        <p14:creationId xmlns:p14="http://schemas.microsoft.com/office/powerpoint/2010/main" val="3400233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74616" y="1370243"/>
            <a:ext cx="5205574" cy="646331"/>
          </a:xfrm>
          <a:prstGeom prst="rect">
            <a:avLst/>
          </a:prstGeom>
          <a:noFill/>
        </p:spPr>
        <p:txBody>
          <a:bodyPr wrap="square" rtlCol="0">
            <a:spAutoFit/>
          </a:bodyPr>
          <a:lstStyle/>
          <a:p>
            <a:r>
              <a:rPr lang="en-US" dirty="0"/>
              <a:t>Each edge has a weight (an integer, greater than or equal to zero)</a:t>
            </a:r>
          </a:p>
        </p:txBody>
      </p:sp>
      <p:sp>
        <p:nvSpPr>
          <p:cNvPr id="29" name="Oval 28"/>
          <p:cNvSpPr/>
          <p:nvPr/>
        </p:nvSpPr>
        <p:spPr>
          <a:xfrm>
            <a:off x="7718156" y="2805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8691967" y="2043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8691966" y="3365755"/>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a:stCxn id="29" idx="7"/>
            <a:endCxn id="30" idx="3"/>
          </p:cNvCxnSpPr>
          <p:nvPr/>
        </p:nvCxnSpPr>
        <p:spPr>
          <a:xfrm flipV="1">
            <a:off x="7943043" y="2300139"/>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Arrow Connector 32"/>
          <p:cNvCxnSpPr>
            <a:stCxn id="29" idx="5"/>
            <a:endCxn id="31" idx="1"/>
          </p:cNvCxnSpPr>
          <p:nvPr/>
        </p:nvCxnSpPr>
        <p:spPr>
          <a:xfrm>
            <a:off x="7943043" y="3062139"/>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7670000" y="2786540"/>
            <a:ext cx="383438" cy="307777"/>
          </a:xfrm>
          <a:prstGeom prst="rect">
            <a:avLst/>
          </a:prstGeom>
          <a:noFill/>
        </p:spPr>
        <p:txBody>
          <a:bodyPr wrap="none" rtlCol="0">
            <a:spAutoFit/>
          </a:bodyPr>
          <a:lstStyle/>
          <a:p>
            <a:r>
              <a:rPr lang="en-US" sz="1400" dirty="0">
                <a:latin typeface="Consolas" panose="020B0609020204030204" pitchFamily="49" charset="0"/>
              </a:rPr>
              <a:t>N0</a:t>
            </a:r>
          </a:p>
        </p:txBody>
      </p:sp>
      <p:sp>
        <p:nvSpPr>
          <p:cNvPr id="35" name="TextBox 34"/>
          <p:cNvSpPr txBox="1"/>
          <p:nvPr/>
        </p:nvSpPr>
        <p:spPr>
          <a:xfrm>
            <a:off x="8654271" y="2024320"/>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36" name="TextBox 35"/>
          <p:cNvSpPr txBox="1"/>
          <p:nvPr/>
        </p:nvSpPr>
        <p:spPr>
          <a:xfrm>
            <a:off x="8643687" y="3359185"/>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14" name="TextBox 13"/>
          <p:cNvSpPr txBox="1"/>
          <p:nvPr/>
        </p:nvSpPr>
        <p:spPr>
          <a:xfrm>
            <a:off x="8051306" y="3198510"/>
            <a:ext cx="311304" cy="369332"/>
          </a:xfrm>
          <a:prstGeom prst="rect">
            <a:avLst/>
          </a:prstGeom>
          <a:noFill/>
        </p:spPr>
        <p:txBody>
          <a:bodyPr wrap="none" rtlCol="0">
            <a:spAutoFit/>
          </a:bodyPr>
          <a:lstStyle/>
          <a:p>
            <a:r>
              <a:rPr lang="en-US" dirty="0">
                <a:latin typeface="Consolas" panose="020B0609020204030204" pitchFamily="49" charset="0"/>
              </a:rPr>
              <a:t>2</a:t>
            </a:r>
          </a:p>
        </p:txBody>
      </p:sp>
      <p:sp>
        <p:nvSpPr>
          <p:cNvPr id="45" name="TextBox 44"/>
          <p:cNvSpPr txBox="1"/>
          <p:nvPr/>
        </p:nvSpPr>
        <p:spPr>
          <a:xfrm>
            <a:off x="8111909" y="2258585"/>
            <a:ext cx="311304" cy="369332"/>
          </a:xfrm>
          <a:prstGeom prst="rect">
            <a:avLst/>
          </a:prstGeom>
          <a:noFill/>
        </p:spPr>
        <p:txBody>
          <a:bodyPr wrap="none" rtlCol="0">
            <a:spAutoFit/>
          </a:bodyPr>
          <a:lstStyle/>
          <a:p>
            <a:r>
              <a:rPr lang="en-US" dirty="0">
                <a:latin typeface="Consolas" panose="020B0609020204030204" pitchFamily="49" charset="0"/>
              </a:rPr>
              <a:t>1</a:t>
            </a:r>
          </a:p>
        </p:txBody>
      </p:sp>
      <p:cxnSp>
        <p:nvCxnSpPr>
          <p:cNvPr id="46" name="Straight Arrow Connector 45"/>
          <p:cNvCxnSpPr/>
          <p:nvPr/>
        </p:nvCxnSpPr>
        <p:spPr>
          <a:xfrm flipH="1">
            <a:off x="8336796" y="1739575"/>
            <a:ext cx="306891" cy="560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4236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87647" y="2115267"/>
            <a:ext cx="1057790" cy="461665"/>
          </a:xfrm>
          <a:prstGeom prst="rect">
            <a:avLst/>
          </a:prstGeom>
          <a:noFill/>
        </p:spPr>
        <p:txBody>
          <a:bodyPr wrap="none" rtlCol="0">
            <a:spAutoFit/>
          </a:bodyPr>
          <a:lstStyle/>
          <a:p>
            <a:r>
              <a:rPr lang="en-US" sz="2400" b="1" dirty="0"/>
              <a:t>weight</a:t>
            </a:r>
          </a:p>
        </p:txBody>
      </p:sp>
      <p:sp>
        <p:nvSpPr>
          <p:cNvPr id="5" name="TextBox 4"/>
          <p:cNvSpPr txBox="1"/>
          <p:nvPr/>
        </p:nvSpPr>
        <p:spPr>
          <a:xfrm>
            <a:off x="4139241" y="256378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6" name="TextBox 5"/>
          <p:cNvSpPr txBox="1"/>
          <p:nvPr/>
        </p:nvSpPr>
        <p:spPr>
          <a:xfrm>
            <a:off x="4139242" y="2933118"/>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cxnSp>
        <p:nvCxnSpPr>
          <p:cNvPr id="8" name="Straight Connector 7"/>
          <p:cNvCxnSpPr/>
          <p:nvPr/>
        </p:nvCxnSpPr>
        <p:spPr>
          <a:xfrm>
            <a:off x="4139241" y="3286677"/>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5908633" y="3286677"/>
            <a:ext cx="0" cy="382478"/>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783293" y="3286677"/>
            <a:ext cx="343364" cy="369332"/>
          </a:xfrm>
          <a:prstGeom prst="rect">
            <a:avLst/>
          </a:prstGeom>
          <a:noFill/>
        </p:spPr>
        <p:txBody>
          <a:bodyPr wrap="none" rtlCol="0">
            <a:spAutoFit/>
          </a:bodyPr>
          <a:lstStyle/>
          <a:p>
            <a:r>
              <a:rPr lang="en-US" dirty="0"/>
              <a:t>…</a:t>
            </a:r>
          </a:p>
        </p:txBody>
      </p:sp>
      <p:sp>
        <p:nvSpPr>
          <p:cNvPr id="18" name="TextBox 17"/>
          <p:cNvSpPr txBox="1"/>
          <p:nvPr/>
        </p:nvSpPr>
        <p:spPr>
          <a:xfrm>
            <a:off x="5908632" y="2563786"/>
            <a:ext cx="1769392" cy="369332"/>
          </a:xfrm>
          <a:prstGeom prst="rect">
            <a:avLst/>
          </a:prstGeom>
          <a:solidFill>
            <a:schemeClr val="bg1">
              <a:lumMod val="85000"/>
            </a:schemeClr>
          </a:solidFill>
          <a:ln>
            <a:solidFill>
              <a:schemeClr val="tx1"/>
            </a:solidFill>
          </a:ln>
        </p:spPr>
        <p:txBody>
          <a:bodyPr wrap="square" rtlCol="0">
            <a:spAutoFit/>
          </a:bodyPr>
          <a:lstStyle/>
          <a:p>
            <a:pPr algn="ctr"/>
            <a:r>
              <a:rPr lang="en-US" dirty="0">
                <a:latin typeface="Consolas" panose="020B0609020204030204" pitchFamily="49" charset="0"/>
              </a:rPr>
              <a:t>1</a:t>
            </a:r>
          </a:p>
        </p:txBody>
      </p:sp>
      <p:sp>
        <p:nvSpPr>
          <p:cNvPr id="20" name="TextBox 19"/>
          <p:cNvSpPr txBox="1"/>
          <p:nvPr/>
        </p:nvSpPr>
        <p:spPr>
          <a:xfrm>
            <a:off x="5908633" y="2933118"/>
            <a:ext cx="1769391" cy="369332"/>
          </a:xfrm>
          <a:prstGeom prst="rect">
            <a:avLst/>
          </a:prstGeom>
          <a:solidFill>
            <a:schemeClr val="bg1">
              <a:lumMod val="8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2</a:t>
            </a:r>
          </a:p>
        </p:txBody>
      </p:sp>
      <p:cxnSp>
        <p:nvCxnSpPr>
          <p:cNvPr id="22" name="Straight Connector 21"/>
          <p:cNvCxnSpPr/>
          <p:nvPr/>
        </p:nvCxnSpPr>
        <p:spPr>
          <a:xfrm>
            <a:off x="5908632" y="3286677"/>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7678024" y="3286677"/>
            <a:ext cx="0" cy="382478"/>
          </a:xfrm>
          <a:prstGeom prst="line">
            <a:avLst/>
          </a:prstGeom>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6552684" y="3286677"/>
            <a:ext cx="343364" cy="369332"/>
          </a:xfrm>
          <a:prstGeom prst="rect">
            <a:avLst/>
          </a:prstGeom>
          <a:noFill/>
        </p:spPr>
        <p:txBody>
          <a:bodyPr wrap="none" rtlCol="0">
            <a:spAutoFit/>
          </a:bodyPr>
          <a:lstStyle/>
          <a:p>
            <a:r>
              <a:rPr lang="en-US" dirty="0"/>
              <a:t>…</a:t>
            </a:r>
          </a:p>
        </p:txBody>
      </p:sp>
      <p:sp>
        <p:nvSpPr>
          <p:cNvPr id="14" name="Right Brace 13"/>
          <p:cNvSpPr/>
          <p:nvPr/>
        </p:nvSpPr>
        <p:spPr>
          <a:xfrm>
            <a:off x="7842142" y="2563786"/>
            <a:ext cx="139485" cy="369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TextBox 15"/>
          <p:cNvSpPr txBox="1"/>
          <p:nvPr/>
        </p:nvSpPr>
        <p:spPr>
          <a:xfrm>
            <a:off x="8059245" y="2563786"/>
            <a:ext cx="2655022" cy="369332"/>
          </a:xfrm>
          <a:prstGeom prst="rect">
            <a:avLst/>
          </a:prstGeom>
          <a:noFill/>
        </p:spPr>
        <p:txBody>
          <a:bodyPr wrap="none" rtlCol="0">
            <a:spAutoFit/>
          </a:bodyPr>
          <a:lstStyle/>
          <a:p>
            <a:r>
              <a:rPr lang="en-US" dirty="0"/>
              <a:t>Edge </a:t>
            </a:r>
            <a:r>
              <a:rPr lang="en-US" dirty="0">
                <a:latin typeface="Consolas" panose="020B0609020204030204" pitchFamily="49" charset="0"/>
              </a:rPr>
              <a:t>E0</a:t>
            </a:r>
            <a:r>
              <a:rPr lang="en-US" dirty="0"/>
              <a:t> has a weight of </a:t>
            </a:r>
            <a:r>
              <a:rPr lang="en-US" dirty="0">
                <a:latin typeface="Consolas" panose="020B0609020204030204" pitchFamily="49" charset="0"/>
              </a:rPr>
              <a:t>1</a:t>
            </a:r>
            <a:r>
              <a:rPr lang="en-US" dirty="0"/>
              <a:t>.</a:t>
            </a:r>
          </a:p>
        </p:txBody>
      </p:sp>
      <p:sp>
        <p:nvSpPr>
          <p:cNvPr id="25" name="Right Brace 24"/>
          <p:cNvSpPr/>
          <p:nvPr/>
        </p:nvSpPr>
        <p:spPr>
          <a:xfrm>
            <a:off x="7842142" y="2964114"/>
            <a:ext cx="139485" cy="369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TextBox 25"/>
          <p:cNvSpPr txBox="1"/>
          <p:nvPr/>
        </p:nvSpPr>
        <p:spPr>
          <a:xfrm>
            <a:off x="8059245" y="2964114"/>
            <a:ext cx="2655022" cy="369332"/>
          </a:xfrm>
          <a:prstGeom prst="rect">
            <a:avLst/>
          </a:prstGeom>
          <a:noFill/>
        </p:spPr>
        <p:txBody>
          <a:bodyPr wrap="none" rtlCol="0">
            <a:spAutoFit/>
          </a:bodyPr>
          <a:lstStyle/>
          <a:p>
            <a:r>
              <a:rPr lang="en-US" dirty="0"/>
              <a:t>Edge </a:t>
            </a:r>
            <a:r>
              <a:rPr lang="en-US" dirty="0">
                <a:latin typeface="Consolas" panose="020B0609020204030204" pitchFamily="49" charset="0"/>
              </a:rPr>
              <a:t>E1</a:t>
            </a:r>
            <a:r>
              <a:rPr lang="en-US" dirty="0"/>
              <a:t> has a weight of </a:t>
            </a:r>
            <a:r>
              <a:rPr lang="en-US" dirty="0">
                <a:latin typeface="Consolas" panose="020B0609020204030204" pitchFamily="49" charset="0"/>
              </a:rPr>
              <a:t>2</a:t>
            </a:r>
            <a:r>
              <a:rPr lang="en-US" dirty="0"/>
              <a:t>.</a:t>
            </a:r>
          </a:p>
        </p:txBody>
      </p:sp>
    </p:spTree>
    <p:extLst>
      <p:ext uri="{BB962C8B-B14F-4D97-AF65-F5344CB8AC3E}">
        <p14:creationId xmlns:p14="http://schemas.microsoft.com/office/powerpoint/2010/main" val="582249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79561" y="1326938"/>
            <a:ext cx="4210063" cy="369332"/>
          </a:xfrm>
          <a:prstGeom prst="rect">
            <a:avLst/>
          </a:prstGeom>
          <a:noFill/>
        </p:spPr>
        <p:txBody>
          <a:bodyPr wrap="none" rtlCol="0">
            <a:spAutoFit/>
          </a:bodyPr>
          <a:lstStyle/>
          <a:p>
            <a:r>
              <a:rPr lang="en-US" dirty="0"/>
              <a:t>Each edge connects two nodes (obviously).</a:t>
            </a:r>
          </a:p>
        </p:txBody>
      </p:sp>
      <p:cxnSp>
        <p:nvCxnSpPr>
          <p:cNvPr id="24" name="Straight Arrow Connector 23"/>
          <p:cNvCxnSpPr/>
          <p:nvPr/>
        </p:nvCxnSpPr>
        <p:spPr>
          <a:xfrm flipH="1">
            <a:off x="7826645" y="1688409"/>
            <a:ext cx="433952" cy="999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8281100" y="1696270"/>
            <a:ext cx="410866" cy="328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7718156" y="2805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8691967" y="2043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8691966" y="3365755"/>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a:stCxn id="27" idx="7"/>
            <a:endCxn id="28" idx="3"/>
          </p:cNvCxnSpPr>
          <p:nvPr/>
        </p:nvCxnSpPr>
        <p:spPr>
          <a:xfrm flipV="1">
            <a:off x="7943043" y="2300139"/>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Arrow Connector 30"/>
          <p:cNvCxnSpPr>
            <a:stCxn id="27" idx="5"/>
            <a:endCxn id="29" idx="1"/>
          </p:cNvCxnSpPr>
          <p:nvPr/>
        </p:nvCxnSpPr>
        <p:spPr>
          <a:xfrm>
            <a:off x="7943043" y="3062139"/>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7670000" y="2786540"/>
            <a:ext cx="383438" cy="307777"/>
          </a:xfrm>
          <a:prstGeom prst="rect">
            <a:avLst/>
          </a:prstGeom>
          <a:noFill/>
        </p:spPr>
        <p:txBody>
          <a:bodyPr wrap="none" rtlCol="0">
            <a:spAutoFit/>
          </a:bodyPr>
          <a:lstStyle/>
          <a:p>
            <a:r>
              <a:rPr lang="en-US" sz="1400" dirty="0">
                <a:latin typeface="Consolas" panose="020B0609020204030204" pitchFamily="49" charset="0"/>
              </a:rPr>
              <a:t>N0</a:t>
            </a:r>
          </a:p>
        </p:txBody>
      </p:sp>
      <p:sp>
        <p:nvSpPr>
          <p:cNvPr id="33" name="TextBox 32"/>
          <p:cNvSpPr txBox="1"/>
          <p:nvPr/>
        </p:nvSpPr>
        <p:spPr>
          <a:xfrm>
            <a:off x="8654271" y="2024320"/>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34" name="TextBox 33"/>
          <p:cNvSpPr txBox="1"/>
          <p:nvPr/>
        </p:nvSpPr>
        <p:spPr>
          <a:xfrm>
            <a:off x="8643687" y="3359185"/>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Tree>
    <p:extLst>
      <p:ext uri="{BB962C8B-B14F-4D97-AF65-F5344CB8AC3E}">
        <p14:creationId xmlns:p14="http://schemas.microsoft.com/office/powerpoint/2010/main" val="1098344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17167" y="2011207"/>
            <a:ext cx="958917" cy="461665"/>
          </a:xfrm>
          <a:prstGeom prst="rect">
            <a:avLst/>
          </a:prstGeom>
          <a:noFill/>
        </p:spPr>
        <p:txBody>
          <a:bodyPr wrap="none" rtlCol="0">
            <a:spAutoFit/>
          </a:bodyPr>
          <a:lstStyle/>
          <a:p>
            <a:r>
              <a:rPr lang="en-US" sz="2400" b="1" dirty="0"/>
              <a:t>nodes</a:t>
            </a:r>
          </a:p>
        </p:txBody>
      </p:sp>
      <p:sp>
        <p:nvSpPr>
          <p:cNvPr id="3" name="TextBox 2"/>
          <p:cNvSpPr txBox="1"/>
          <p:nvPr/>
        </p:nvSpPr>
        <p:spPr>
          <a:xfrm>
            <a:off x="3922265" y="2408803"/>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 name="TextBox 3"/>
          <p:cNvSpPr txBox="1"/>
          <p:nvPr/>
        </p:nvSpPr>
        <p:spPr>
          <a:xfrm>
            <a:off x="3922266" y="3134596"/>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5" name="TextBox 4"/>
          <p:cNvSpPr txBox="1"/>
          <p:nvPr/>
        </p:nvSpPr>
        <p:spPr>
          <a:xfrm>
            <a:off x="3922266" y="3503928"/>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9" name="TextBox 8"/>
          <p:cNvSpPr txBox="1"/>
          <p:nvPr/>
        </p:nvSpPr>
        <p:spPr>
          <a:xfrm>
            <a:off x="5691657" y="2408803"/>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10" name="TextBox 9"/>
          <p:cNvSpPr txBox="1"/>
          <p:nvPr/>
        </p:nvSpPr>
        <p:spPr>
          <a:xfrm>
            <a:off x="5691658" y="3134596"/>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1" name="TextBox 10"/>
          <p:cNvSpPr txBox="1"/>
          <p:nvPr/>
        </p:nvSpPr>
        <p:spPr>
          <a:xfrm>
            <a:off x="5691658" y="3503928"/>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5" name="TextBox 14"/>
          <p:cNvSpPr txBox="1"/>
          <p:nvPr/>
        </p:nvSpPr>
        <p:spPr>
          <a:xfrm>
            <a:off x="3922265" y="2764989"/>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6" name="TextBox 15"/>
          <p:cNvSpPr txBox="1"/>
          <p:nvPr/>
        </p:nvSpPr>
        <p:spPr>
          <a:xfrm>
            <a:off x="5691657" y="2764989"/>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7" name="Right Brace 16"/>
          <p:cNvSpPr/>
          <p:nvPr/>
        </p:nvSpPr>
        <p:spPr>
          <a:xfrm>
            <a:off x="7625166" y="2408803"/>
            <a:ext cx="170481" cy="7255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TextBox 17"/>
          <p:cNvSpPr txBox="1"/>
          <p:nvPr/>
        </p:nvSpPr>
        <p:spPr>
          <a:xfrm>
            <a:off x="7842551" y="2564825"/>
            <a:ext cx="3551742" cy="369332"/>
          </a:xfrm>
          <a:prstGeom prst="rect">
            <a:avLst/>
          </a:prstGeom>
          <a:noFill/>
        </p:spPr>
        <p:txBody>
          <a:bodyPr wrap="none" rtlCol="0">
            <a:spAutoFit/>
          </a:bodyPr>
          <a:lstStyle/>
          <a:p>
            <a:r>
              <a:rPr lang="en-US" dirty="0"/>
              <a:t>Edge </a:t>
            </a:r>
            <a:r>
              <a:rPr lang="en-US" dirty="0">
                <a:latin typeface="Consolas" panose="020B0609020204030204" pitchFamily="49" charset="0"/>
              </a:rPr>
              <a:t>E0</a:t>
            </a:r>
            <a:r>
              <a:rPr lang="en-US" dirty="0"/>
              <a:t> connects nodes </a:t>
            </a:r>
            <a:r>
              <a:rPr lang="en-US" dirty="0">
                <a:latin typeface="Consolas" panose="020B0609020204030204" pitchFamily="49" charset="0"/>
              </a:rPr>
              <a:t>N0</a:t>
            </a:r>
            <a:r>
              <a:rPr lang="en-US" dirty="0"/>
              <a:t> and </a:t>
            </a:r>
            <a:r>
              <a:rPr lang="en-US" dirty="0">
                <a:latin typeface="Consolas" panose="020B0609020204030204" pitchFamily="49" charset="0"/>
              </a:rPr>
              <a:t>N1</a:t>
            </a:r>
            <a:r>
              <a:rPr lang="en-US" dirty="0"/>
              <a:t>.</a:t>
            </a:r>
          </a:p>
        </p:txBody>
      </p:sp>
      <p:sp>
        <p:nvSpPr>
          <p:cNvPr id="19" name="Right Brace 18"/>
          <p:cNvSpPr/>
          <p:nvPr/>
        </p:nvSpPr>
        <p:spPr>
          <a:xfrm>
            <a:off x="7625166" y="3163240"/>
            <a:ext cx="170481" cy="7255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TextBox 19"/>
          <p:cNvSpPr txBox="1"/>
          <p:nvPr/>
        </p:nvSpPr>
        <p:spPr>
          <a:xfrm>
            <a:off x="7842551" y="3319262"/>
            <a:ext cx="3538918" cy="369332"/>
          </a:xfrm>
          <a:prstGeom prst="rect">
            <a:avLst/>
          </a:prstGeom>
          <a:noFill/>
        </p:spPr>
        <p:txBody>
          <a:bodyPr wrap="none" rtlCol="0">
            <a:spAutoFit/>
          </a:bodyPr>
          <a:lstStyle/>
          <a:p>
            <a:r>
              <a:rPr lang="en-US" dirty="0"/>
              <a:t>Edge </a:t>
            </a:r>
            <a:r>
              <a:rPr lang="en-US" dirty="0">
                <a:latin typeface="Consolas" panose="020B0609020204030204" pitchFamily="49" charset="0"/>
              </a:rPr>
              <a:t>E1</a:t>
            </a:r>
            <a:r>
              <a:rPr lang="en-US" dirty="0"/>
              <a:t> connects nodes </a:t>
            </a:r>
            <a:r>
              <a:rPr lang="en-US" dirty="0">
                <a:latin typeface="Consolas" panose="020B0609020204030204" pitchFamily="49" charset="0"/>
              </a:rPr>
              <a:t>N0</a:t>
            </a:r>
            <a:r>
              <a:rPr lang="en-US" dirty="0"/>
              <a:t> and </a:t>
            </a:r>
            <a:r>
              <a:rPr lang="en-US" dirty="0">
                <a:latin typeface="Consolas" panose="020B0609020204030204" pitchFamily="49" charset="0"/>
              </a:rPr>
              <a:t>N2</a:t>
            </a:r>
            <a:r>
              <a:rPr lang="en-US" dirty="0"/>
              <a:t>.</a:t>
            </a:r>
          </a:p>
        </p:txBody>
      </p:sp>
    </p:spTree>
    <p:extLst>
      <p:ext uri="{BB962C8B-B14F-4D97-AF65-F5344CB8AC3E}">
        <p14:creationId xmlns:p14="http://schemas.microsoft.com/office/powerpoint/2010/main" val="17966646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79561" y="1326938"/>
            <a:ext cx="3927357" cy="369332"/>
          </a:xfrm>
          <a:prstGeom prst="rect">
            <a:avLst/>
          </a:prstGeom>
          <a:noFill/>
        </p:spPr>
        <p:txBody>
          <a:bodyPr wrap="none" rtlCol="0">
            <a:spAutoFit/>
          </a:bodyPr>
          <a:lstStyle/>
          <a:p>
            <a:r>
              <a:rPr lang="en-US" dirty="0"/>
              <a:t>At some time instant an edge is chosen.</a:t>
            </a:r>
          </a:p>
        </p:txBody>
      </p:sp>
      <p:sp>
        <p:nvSpPr>
          <p:cNvPr id="10" name="Oval 9"/>
          <p:cNvSpPr/>
          <p:nvPr/>
        </p:nvSpPr>
        <p:spPr>
          <a:xfrm>
            <a:off x="7718156" y="280519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8691967" y="204319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8691966" y="3365755"/>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0" idx="7"/>
            <a:endCxn id="12" idx="3"/>
          </p:cNvCxnSpPr>
          <p:nvPr/>
        </p:nvCxnSpPr>
        <p:spPr>
          <a:xfrm flipV="1">
            <a:off x="7943043" y="2300139"/>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16" name="Straight Arrow Connector 15"/>
          <p:cNvCxnSpPr>
            <a:stCxn id="10" idx="5"/>
            <a:endCxn id="13" idx="1"/>
          </p:cNvCxnSpPr>
          <p:nvPr/>
        </p:nvCxnSpPr>
        <p:spPr>
          <a:xfrm>
            <a:off x="7943043" y="3062139"/>
            <a:ext cx="787507" cy="347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7668091" y="278969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9" name="TextBox 18"/>
          <p:cNvSpPr txBox="1"/>
          <p:nvPr/>
        </p:nvSpPr>
        <p:spPr>
          <a:xfrm>
            <a:off x="8654271" y="2024320"/>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20" name="TextBox 19"/>
          <p:cNvSpPr txBox="1"/>
          <p:nvPr/>
        </p:nvSpPr>
        <p:spPr>
          <a:xfrm>
            <a:off x="8643687" y="3359185"/>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cxnSp>
        <p:nvCxnSpPr>
          <p:cNvPr id="4" name="Straight Arrow Connector 3"/>
          <p:cNvCxnSpPr/>
          <p:nvPr/>
        </p:nvCxnSpPr>
        <p:spPr>
          <a:xfrm flipH="1" flipV="1">
            <a:off x="8493071" y="2574707"/>
            <a:ext cx="1193370" cy="38100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9647536" y="2765207"/>
            <a:ext cx="1983783" cy="646331"/>
          </a:xfrm>
          <a:prstGeom prst="rect">
            <a:avLst/>
          </a:prstGeom>
          <a:noFill/>
        </p:spPr>
        <p:txBody>
          <a:bodyPr wrap="square" rtlCol="0">
            <a:spAutoFit/>
          </a:bodyPr>
          <a:lstStyle/>
          <a:p>
            <a:r>
              <a:rPr lang="en-US" dirty="0"/>
              <a:t>This edge is chosen at time </a:t>
            </a:r>
            <a:r>
              <a:rPr lang="en-US" dirty="0">
                <a:latin typeface="Consolas" panose="020B0609020204030204" pitchFamily="49" charset="0"/>
              </a:rPr>
              <a:t>T1.</a:t>
            </a:r>
          </a:p>
        </p:txBody>
      </p:sp>
    </p:spTree>
    <p:extLst>
      <p:ext uri="{BB962C8B-B14F-4D97-AF65-F5344CB8AC3E}">
        <p14:creationId xmlns:p14="http://schemas.microsoft.com/office/powerpoint/2010/main" val="3261041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39241" y="256378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3" name="TextBox 2"/>
          <p:cNvSpPr txBox="1"/>
          <p:nvPr/>
        </p:nvSpPr>
        <p:spPr>
          <a:xfrm>
            <a:off x="4139242" y="2933118"/>
            <a:ext cx="1769391" cy="369332"/>
          </a:xfrm>
          <a:prstGeom prst="rect">
            <a:avLst/>
          </a:prstGeom>
          <a:solidFill>
            <a:schemeClr val="accent2">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E0</a:t>
            </a:r>
          </a:p>
        </p:txBody>
      </p:sp>
      <p:sp>
        <p:nvSpPr>
          <p:cNvPr id="4" name="TextBox 3"/>
          <p:cNvSpPr txBox="1"/>
          <p:nvPr/>
        </p:nvSpPr>
        <p:spPr>
          <a:xfrm>
            <a:off x="4139242" y="3302450"/>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8" name="TextBox 7"/>
          <p:cNvSpPr txBox="1"/>
          <p:nvPr/>
        </p:nvSpPr>
        <p:spPr>
          <a:xfrm>
            <a:off x="5908633" y="256378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9" name="TextBox 8"/>
          <p:cNvSpPr txBox="1"/>
          <p:nvPr/>
        </p:nvSpPr>
        <p:spPr>
          <a:xfrm>
            <a:off x="5908634" y="293311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10" name="TextBox 9"/>
          <p:cNvSpPr txBox="1"/>
          <p:nvPr/>
        </p:nvSpPr>
        <p:spPr>
          <a:xfrm>
            <a:off x="5908634" y="330245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14" name="TextBox 13"/>
          <p:cNvSpPr txBox="1"/>
          <p:nvPr/>
        </p:nvSpPr>
        <p:spPr>
          <a:xfrm>
            <a:off x="5367181" y="2148288"/>
            <a:ext cx="1087157" cy="461665"/>
          </a:xfrm>
          <a:prstGeom prst="rect">
            <a:avLst/>
          </a:prstGeom>
          <a:noFill/>
        </p:spPr>
        <p:txBody>
          <a:bodyPr wrap="none" rtlCol="0">
            <a:spAutoFit/>
          </a:bodyPr>
          <a:lstStyle/>
          <a:p>
            <a:r>
              <a:rPr lang="en-US" sz="2400" b="1" dirty="0"/>
              <a:t>chosen</a:t>
            </a:r>
          </a:p>
        </p:txBody>
      </p:sp>
      <p:sp>
        <p:nvSpPr>
          <p:cNvPr id="15" name="Right Brace 14"/>
          <p:cNvSpPr/>
          <p:nvPr/>
        </p:nvSpPr>
        <p:spPr>
          <a:xfrm>
            <a:off x="7755515" y="2563786"/>
            <a:ext cx="241609" cy="369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8043618" y="2548288"/>
            <a:ext cx="4004879" cy="369332"/>
          </a:xfrm>
          <a:prstGeom prst="rect">
            <a:avLst/>
          </a:prstGeom>
          <a:noFill/>
        </p:spPr>
        <p:txBody>
          <a:bodyPr wrap="none" rtlCol="0">
            <a:spAutoFit/>
          </a:bodyPr>
          <a:lstStyle/>
          <a:p>
            <a:r>
              <a:rPr lang="en-US" dirty="0"/>
              <a:t>At time </a:t>
            </a:r>
            <a:r>
              <a:rPr lang="en-US" dirty="0">
                <a:latin typeface="Consolas" panose="020B0609020204030204" pitchFamily="49" charset="0"/>
              </a:rPr>
              <a:t>T1</a:t>
            </a:r>
            <a:r>
              <a:rPr lang="en-US" dirty="0"/>
              <a:t> only one edge is chosen – </a:t>
            </a:r>
            <a:r>
              <a:rPr lang="en-US" dirty="0">
                <a:latin typeface="Consolas" panose="020B0609020204030204" pitchFamily="49" charset="0"/>
              </a:rPr>
              <a:t>E0</a:t>
            </a:r>
            <a:r>
              <a:rPr lang="en-US" dirty="0"/>
              <a:t>.</a:t>
            </a:r>
          </a:p>
        </p:txBody>
      </p:sp>
      <p:sp>
        <p:nvSpPr>
          <p:cNvPr id="17" name="Right Brace 16"/>
          <p:cNvSpPr/>
          <p:nvPr/>
        </p:nvSpPr>
        <p:spPr>
          <a:xfrm>
            <a:off x="7755515" y="2997736"/>
            <a:ext cx="288103" cy="6740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8121108" y="3149766"/>
            <a:ext cx="3440628" cy="646331"/>
          </a:xfrm>
          <a:prstGeom prst="rect">
            <a:avLst/>
          </a:prstGeom>
          <a:noFill/>
        </p:spPr>
        <p:txBody>
          <a:bodyPr wrap="square" rtlCol="0">
            <a:spAutoFit/>
          </a:bodyPr>
          <a:lstStyle/>
          <a:p>
            <a:r>
              <a:rPr lang="en-US" dirty="0"/>
              <a:t>At time </a:t>
            </a:r>
            <a:r>
              <a:rPr lang="en-US" dirty="0">
                <a:latin typeface="Consolas" panose="020B0609020204030204" pitchFamily="49" charset="0"/>
              </a:rPr>
              <a:t>T2</a:t>
            </a:r>
            <a:r>
              <a:rPr lang="en-US" dirty="0"/>
              <a:t> two edges are chosen – </a:t>
            </a:r>
            <a:r>
              <a:rPr lang="en-US" dirty="0">
                <a:latin typeface="Consolas" panose="020B0609020204030204" pitchFamily="49" charset="0"/>
              </a:rPr>
              <a:t>E0 and E1</a:t>
            </a:r>
            <a:r>
              <a:rPr lang="en-US" dirty="0"/>
              <a:t>.</a:t>
            </a:r>
          </a:p>
        </p:txBody>
      </p:sp>
    </p:spTree>
    <p:extLst>
      <p:ext uri="{BB962C8B-B14F-4D97-AF65-F5344CB8AC3E}">
        <p14:creationId xmlns:p14="http://schemas.microsoft.com/office/powerpoint/2010/main" val="2469780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 name="Title 1"/>
          <p:cNvSpPr>
            <a:spLocks noGrp="1"/>
          </p:cNvSpPr>
          <p:nvPr>
            <p:ph type="title"/>
          </p:nvPr>
        </p:nvSpPr>
        <p:spPr/>
        <p:txBody>
          <a:bodyPr/>
          <a:lstStyle/>
          <a:p>
            <a:r>
              <a:rPr lang="en-US" dirty="0"/>
              <a:t>Cities on the east coast</a:t>
            </a:r>
          </a:p>
        </p:txBody>
      </p:sp>
    </p:spTree>
    <p:extLst>
      <p:ext uri="{BB962C8B-B14F-4D97-AF65-F5344CB8AC3E}">
        <p14:creationId xmlns:p14="http://schemas.microsoft.com/office/powerpoint/2010/main" val="16361203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5390" y="146982"/>
            <a:ext cx="794000" cy="461665"/>
          </a:xfrm>
          <a:prstGeom prst="rect">
            <a:avLst/>
          </a:prstGeom>
          <a:noFill/>
        </p:spPr>
        <p:txBody>
          <a:bodyPr wrap="none" rtlCol="0">
            <a:spAutoFit/>
          </a:bodyPr>
          <a:lstStyle/>
          <a:p>
            <a:r>
              <a:rPr lang="en-US" sz="2400" b="1" dirty="0"/>
              <a:t>Edge</a:t>
            </a:r>
          </a:p>
        </p:txBody>
      </p:sp>
      <p:sp>
        <p:nvSpPr>
          <p:cNvPr id="3" name="TextBox 2"/>
          <p:cNvSpPr txBox="1"/>
          <p:nvPr/>
        </p:nvSpPr>
        <p:spPr>
          <a:xfrm>
            <a:off x="543635" y="59550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 name="TextBox 3"/>
          <p:cNvSpPr txBox="1"/>
          <p:nvPr/>
        </p:nvSpPr>
        <p:spPr>
          <a:xfrm>
            <a:off x="543636" y="964833"/>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cxnSp>
        <p:nvCxnSpPr>
          <p:cNvPr id="6" name="Straight Connector 5"/>
          <p:cNvCxnSpPr/>
          <p:nvPr/>
        </p:nvCxnSpPr>
        <p:spPr>
          <a:xfrm>
            <a:off x="543635" y="1287394"/>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2313027" y="1287394"/>
            <a:ext cx="0" cy="382478"/>
          </a:xfrm>
          <a:prstGeom prst="line">
            <a:avLst/>
          </a:prstGeom>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1187687" y="1287394"/>
            <a:ext cx="343364" cy="369332"/>
          </a:xfrm>
          <a:prstGeom prst="rect">
            <a:avLst/>
          </a:prstGeom>
          <a:noFill/>
        </p:spPr>
        <p:txBody>
          <a:bodyPr wrap="none" rtlCol="0">
            <a:spAutoFit/>
          </a:bodyPr>
          <a:lstStyle/>
          <a:p>
            <a:r>
              <a:rPr lang="en-US" dirty="0"/>
              <a:t>…</a:t>
            </a:r>
          </a:p>
        </p:txBody>
      </p:sp>
      <p:sp>
        <p:nvSpPr>
          <p:cNvPr id="9" name="TextBox 8"/>
          <p:cNvSpPr txBox="1"/>
          <p:nvPr/>
        </p:nvSpPr>
        <p:spPr>
          <a:xfrm>
            <a:off x="1792041" y="2291885"/>
            <a:ext cx="1057790" cy="461665"/>
          </a:xfrm>
          <a:prstGeom prst="rect">
            <a:avLst/>
          </a:prstGeom>
          <a:noFill/>
        </p:spPr>
        <p:txBody>
          <a:bodyPr wrap="none" rtlCol="0">
            <a:spAutoFit/>
          </a:bodyPr>
          <a:lstStyle/>
          <a:p>
            <a:r>
              <a:rPr lang="en-US" sz="2400" b="1" dirty="0"/>
              <a:t>weight</a:t>
            </a:r>
          </a:p>
        </p:txBody>
      </p:sp>
      <p:sp>
        <p:nvSpPr>
          <p:cNvPr id="10" name="TextBox 9"/>
          <p:cNvSpPr txBox="1"/>
          <p:nvPr/>
        </p:nvSpPr>
        <p:spPr>
          <a:xfrm>
            <a:off x="543635" y="274040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1" name="TextBox 10"/>
          <p:cNvSpPr txBox="1"/>
          <p:nvPr/>
        </p:nvSpPr>
        <p:spPr>
          <a:xfrm>
            <a:off x="543636" y="3109736"/>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cxnSp>
        <p:nvCxnSpPr>
          <p:cNvPr id="13" name="Straight Connector 12"/>
          <p:cNvCxnSpPr/>
          <p:nvPr/>
        </p:nvCxnSpPr>
        <p:spPr>
          <a:xfrm>
            <a:off x="543635" y="3447796"/>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2313027" y="3447796"/>
            <a:ext cx="0" cy="382478"/>
          </a:xfrm>
          <a:prstGeom prst="line">
            <a:avLst/>
          </a:prstGeom>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1187687" y="3447796"/>
            <a:ext cx="343364" cy="369332"/>
          </a:xfrm>
          <a:prstGeom prst="rect">
            <a:avLst/>
          </a:prstGeom>
          <a:noFill/>
        </p:spPr>
        <p:txBody>
          <a:bodyPr wrap="none" rtlCol="0">
            <a:spAutoFit/>
          </a:bodyPr>
          <a:lstStyle/>
          <a:p>
            <a:r>
              <a:rPr lang="en-US" dirty="0"/>
              <a:t>…</a:t>
            </a:r>
          </a:p>
        </p:txBody>
      </p:sp>
      <p:sp>
        <p:nvSpPr>
          <p:cNvPr id="16" name="TextBox 15"/>
          <p:cNvSpPr txBox="1"/>
          <p:nvPr/>
        </p:nvSpPr>
        <p:spPr>
          <a:xfrm>
            <a:off x="2313026" y="2740404"/>
            <a:ext cx="1769392" cy="369332"/>
          </a:xfrm>
          <a:prstGeom prst="rect">
            <a:avLst/>
          </a:prstGeom>
          <a:solidFill>
            <a:schemeClr val="bg1">
              <a:lumMod val="85000"/>
            </a:schemeClr>
          </a:solidFill>
          <a:ln>
            <a:solidFill>
              <a:schemeClr val="tx1"/>
            </a:solidFill>
          </a:ln>
        </p:spPr>
        <p:txBody>
          <a:bodyPr wrap="square" rtlCol="0">
            <a:spAutoFit/>
          </a:bodyPr>
          <a:lstStyle/>
          <a:p>
            <a:pPr algn="ctr"/>
            <a:r>
              <a:rPr lang="en-US" dirty="0">
                <a:latin typeface="Consolas" panose="020B0609020204030204" pitchFamily="49" charset="0"/>
              </a:rPr>
              <a:t>1</a:t>
            </a:r>
          </a:p>
        </p:txBody>
      </p:sp>
      <p:sp>
        <p:nvSpPr>
          <p:cNvPr id="17" name="TextBox 16"/>
          <p:cNvSpPr txBox="1"/>
          <p:nvPr/>
        </p:nvSpPr>
        <p:spPr>
          <a:xfrm>
            <a:off x="2313027" y="3109736"/>
            <a:ext cx="1769391" cy="369332"/>
          </a:xfrm>
          <a:prstGeom prst="rect">
            <a:avLst/>
          </a:prstGeom>
          <a:solidFill>
            <a:schemeClr val="bg1">
              <a:lumMod val="8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2</a:t>
            </a:r>
          </a:p>
        </p:txBody>
      </p:sp>
      <p:cxnSp>
        <p:nvCxnSpPr>
          <p:cNvPr id="19" name="Straight Connector 18"/>
          <p:cNvCxnSpPr/>
          <p:nvPr/>
        </p:nvCxnSpPr>
        <p:spPr>
          <a:xfrm>
            <a:off x="2313026" y="3447796"/>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4082418" y="3447796"/>
            <a:ext cx="0" cy="382478"/>
          </a:xfrm>
          <a:prstGeom prst="line">
            <a:avLst/>
          </a:prstGeom>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2957078" y="3447796"/>
            <a:ext cx="343364" cy="369332"/>
          </a:xfrm>
          <a:prstGeom prst="rect">
            <a:avLst/>
          </a:prstGeom>
          <a:noFill/>
        </p:spPr>
        <p:txBody>
          <a:bodyPr wrap="none" rtlCol="0">
            <a:spAutoFit/>
          </a:bodyPr>
          <a:lstStyle/>
          <a:p>
            <a:r>
              <a:rPr lang="en-US" dirty="0"/>
              <a:t>…</a:t>
            </a:r>
          </a:p>
        </p:txBody>
      </p:sp>
      <p:cxnSp>
        <p:nvCxnSpPr>
          <p:cNvPr id="40" name="Straight Connector 39"/>
          <p:cNvCxnSpPr/>
          <p:nvPr/>
        </p:nvCxnSpPr>
        <p:spPr>
          <a:xfrm>
            <a:off x="4556907" y="5834913"/>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a:off x="6326299" y="5834913"/>
            <a:ext cx="0" cy="382478"/>
          </a:xfrm>
          <a:prstGeom prst="line">
            <a:avLst/>
          </a:prstGeom>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5200959" y="5834913"/>
            <a:ext cx="343364" cy="369332"/>
          </a:xfrm>
          <a:prstGeom prst="rect">
            <a:avLst/>
          </a:prstGeom>
          <a:noFill/>
        </p:spPr>
        <p:txBody>
          <a:bodyPr wrap="none" rtlCol="0">
            <a:spAutoFit/>
          </a:bodyPr>
          <a:lstStyle/>
          <a:p>
            <a:r>
              <a:rPr lang="en-US" dirty="0"/>
              <a:t>…</a:t>
            </a:r>
          </a:p>
        </p:txBody>
      </p:sp>
      <p:cxnSp>
        <p:nvCxnSpPr>
          <p:cNvPr id="46" name="Straight Connector 45"/>
          <p:cNvCxnSpPr/>
          <p:nvPr/>
        </p:nvCxnSpPr>
        <p:spPr>
          <a:xfrm>
            <a:off x="8095691" y="5834913"/>
            <a:ext cx="0" cy="382478"/>
          </a:xfrm>
          <a:prstGeom prst="line">
            <a:avLst/>
          </a:prstGeom>
        </p:spPr>
        <p:style>
          <a:lnRef idx="1">
            <a:schemeClr val="dk1"/>
          </a:lnRef>
          <a:fillRef idx="0">
            <a:schemeClr val="dk1"/>
          </a:fillRef>
          <a:effectRef idx="0">
            <a:schemeClr val="dk1"/>
          </a:effectRef>
          <a:fontRef idx="minor">
            <a:schemeClr val="tx1"/>
          </a:fontRef>
        </p:style>
      </p:cxnSp>
      <p:sp>
        <p:nvSpPr>
          <p:cNvPr id="47" name="TextBox 46"/>
          <p:cNvSpPr txBox="1"/>
          <p:nvPr/>
        </p:nvSpPr>
        <p:spPr>
          <a:xfrm>
            <a:off x="6970351" y="5834913"/>
            <a:ext cx="343364" cy="369332"/>
          </a:xfrm>
          <a:prstGeom prst="rect">
            <a:avLst/>
          </a:prstGeom>
          <a:noFill/>
        </p:spPr>
        <p:txBody>
          <a:bodyPr wrap="none" rtlCol="0">
            <a:spAutoFit/>
          </a:bodyPr>
          <a:lstStyle/>
          <a:p>
            <a:r>
              <a:rPr lang="en-US" dirty="0"/>
              <a:t>…</a:t>
            </a:r>
          </a:p>
        </p:txBody>
      </p:sp>
      <p:cxnSp>
        <p:nvCxnSpPr>
          <p:cNvPr id="48" name="Straight Connector 47"/>
          <p:cNvCxnSpPr/>
          <p:nvPr/>
        </p:nvCxnSpPr>
        <p:spPr>
          <a:xfrm>
            <a:off x="6326300" y="5834913"/>
            <a:ext cx="0" cy="382478"/>
          </a:xfrm>
          <a:prstGeom prst="line">
            <a:avLst/>
          </a:prstGeom>
        </p:spPr>
        <p:style>
          <a:lnRef idx="1">
            <a:schemeClr val="dk1"/>
          </a:lnRef>
          <a:fillRef idx="0">
            <a:schemeClr val="dk1"/>
          </a:fillRef>
          <a:effectRef idx="0">
            <a:schemeClr val="dk1"/>
          </a:effectRef>
          <a:fontRef idx="minor">
            <a:schemeClr val="tx1"/>
          </a:fontRef>
        </p:style>
      </p:cxnSp>
      <p:sp>
        <p:nvSpPr>
          <p:cNvPr id="49" name="TextBox 48"/>
          <p:cNvSpPr txBox="1"/>
          <p:nvPr/>
        </p:nvSpPr>
        <p:spPr>
          <a:xfrm>
            <a:off x="5784847" y="4355561"/>
            <a:ext cx="1087157" cy="461665"/>
          </a:xfrm>
          <a:prstGeom prst="rect">
            <a:avLst/>
          </a:prstGeom>
          <a:noFill/>
        </p:spPr>
        <p:txBody>
          <a:bodyPr wrap="none" rtlCol="0">
            <a:spAutoFit/>
          </a:bodyPr>
          <a:lstStyle/>
          <a:p>
            <a:r>
              <a:rPr lang="en-US" sz="2400" b="1" dirty="0"/>
              <a:t>chosen</a:t>
            </a:r>
          </a:p>
        </p:txBody>
      </p:sp>
      <p:sp>
        <p:nvSpPr>
          <p:cNvPr id="50" name="Rectangle 49"/>
          <p:cNvSpPr/>
          <p:nvPr/>
        </p:nvSpPr>
        <p:spPr>
          <a:xfrm>
            <a:off x="4082417" y="886494"/>
            <a:ext cx="7621187" cy="1200329"/>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sig</a:t>
            </a:r>
            <a:r>
              <a:rPr lang="en-US" sz="2400" dirty="0"/>
              <a:t> Edge {weight: </a:t>
            </a:r>
            <a:r>
              <a:rPr lang="en-US" sz="2400" b="1" dirty="0"/>
              <a:t>Int</a:t>
            </a:r>
            <a:r>
              <a:rPr lang="en-US" sz="2400" dirty="0"/>
              <a:t>, nodes: </a:t>
            </a:r>
            <a:r>
              <a:rPr lang="en-US" sz="2400" b="1" dirty="0"/>
              <a:t>set</a:t>
            </a:r>
            <a:r>
              <a:rPr lang="en-US" sz="2400" dirty="0"/>
              <a:t> Node, chosen: </a:t>
            </a:r>
            <a:r>
              <a:rPr lang="en-US" sz="2400" b="1" dirty="0"/>
              <a:t>set</a:t>
            </a:r>
            <a:r>
              <a:rPr lang="en-US" sz="2400" dirty="0"/>
              <a:t> Time}  {</a:t>
            </a:r>
          </a:p>
          <a:p>
            <a:r>
              <a:rPr lang="en-US" sz="2400" dirty="0"/>
              <a:t>    weight &gt;= 0 </a:t>
            </a:r>
            <a:r>
              <a:rPr lang="en-US" sz="2400" b="1" dirty="0"/>
              <a:t>and</a:t>
            </a:r>
            <a:r>
              <a:rPr lang="en-US" sz="2400" dirty="0"/>
              <a:t> </a:t>
            </a:r>
            <a:r>
              <a:rPr lang="en-US" sz="2400" b="1" dirty="0"/>
              <a:t>#</a:t>
            </a:r>
            <a:r>
              <a:rPr lang="en-US" sz="2400" dirty="0"/>
              <a:t>nodes = 2</a:t>
            </a:r>
          </a:p>
          <a:p>
            <a:r>
              <a:rPr lang="en-US" sz="2400" dirty="0"/>
              <a:t>}</a:t>
            </a:r>
          </a:p>
        </p:txBody>
      </p:sp>
      <p:sp>
        <p:nvSpPr>
          <p:cNvPr id="51" name="TextBox 50"/>
          <p:cNvSpPr txBox="1"/>
          <p:nvPr/>
        </p:nvSpPr>
        <p:spPr>
          <a:xfrm>
            <a:off x="4082417" y="517025"/>
            <a:ext cx="1218667" cy="369332"/>
          </a:xfrm>
          <a:prstGeom prst="rect">
            <a:avLst/>
          </a:prstGeom>
          <a:noFill/>
        </p:spPr>
        <p:txBody>
          <a:bodyPr wrap="none" rtlCol="0">
            <a:spAutoFit/>
          </a:bodyPr>
          <a:lstStyle/>
          <a:p>
            <a:r>
              <a:rPr lang="en-US" dirty="0"/>
              <a:t>Alloy code:</a:t>
            </a:r>
          </a:p>
        </p:txBody>
      </p:sp>
      <p:sp>
        <p:nvSpPr>
          <p:cNvPr id="52" name="TextBox 51"/>
          <p:cNvSpPr txBox="1"/>
          <p:nvPr/>
        </p:nvSpPr>
        <p:spPr>
          <a:xfrm>
            <a:off x="1838535" y="4362734"/>
            <a:ext cx="958917" cy="461665"/>
          </a:xfrm>
          <a:prstGeom prst="rect">
            <a:avLst/>
          </a:prstGeom>
          <a:noFill/>
        </p:spPr>
        <p:txBody>
          <a:bodyPr wrap="none" rtlCol="0">
            <a:spAutoFit/>
          </a:bodyPr>
          <a:lstStyle/>
          <a:p>
            <a:r>
              <a:rPr lang="en-US" sz="2400" b="1" dirty="0"/>
              <a:t>nodes</a:t>
            </a:r>
          </a:p>
        </p:txBody>
      </p:sp>
      <p:sp>
        <p:nvSpPr>
          <p:cNvPr id="53" name="TextBox 52"/>
          <p:cNvSpPr txBox="1"/>
          <p:nvPr/>
        </p:nvSpPr>
        <p:spPr>
          <a:xfrm>
            <a:off x="543633" y="4760330"/>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54" name="TextBox 53"/>
          <p:cNvSpPr txBox="1"/>
          <p:nvPr/>
        </p:nvSpPr>
        <p:spPr>
          <a:xfrm>
            <a:off x="543634" y="5486123"/>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55" name="TextBox 54"/>
          <p:cNvSpPr txBox="1"/>
          <p:nvPr/>
        </p:nvSpPr>
        <p:spPr>
          <a:xfrm>
            <a:off x="543634" y="5855455"/>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cxnSp>
        <p:nvCxnSpPr>
          <p:cNvPr id="56" name="Straight Connector 55"/>
          <p:cNvCxnSpPr/>
          <p:nvPr/>
        </p:nvCxnSpPr>
        <p:spPr>
          <a:xfrm>
            <a:off x="543633" y="6211641"/>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a:off x="2313025" y="6211641"/>
            <a:ext cx="0" cy="382478"/>
          </a:xfrm>
          <a:prstGeom prst="line">
            <a:avLst/>
          </a:prstGeom>
        </p:spPr>
        <p:style>
          <a:lnRef idx="1">
            <a:schemeClr val="dk1"/>
          </a:lnRef>
          <a:fillRef idx="0">
            <a:schemeClr val="dk1"/>
          </a:fillRef>
          <a:effectRef idx="0">
            <a:schemeClr val="dk1"/>
          </a:effectRef>
          <a:fontRef idx="minor">
            <a:schemeClr val="tx1"/>
          </a:fontRef>
        </p:style>
      </p:cxnSp>
      <p:sp>
        <p:nvSpPr>
          <p:cNvPr id="58" name="TextBox 57"/>
          <p:cNvSpPr txBox="1"/>
          <p:nvPr/>
        </p:nvSpPr>
        <p:spPr>
          <a:xfrm>
            <a:off x="1187685" y="6211641"/>
            <a:ext cx="343364" cy="369332"/>
          </a:xfrm>
          <a:prstGeom prst="rect">
            <a:avLst/>
          </a:prstGeom>
          <a:noFill/>
        </p:spPr>
        <p:txBody>
          <a:bodyPr wrap="none" rtlCol="0">
            <a:spAutoFit/>
          </a:bodyPr>
          <a:lstStyle/>
          <a:p>
            <a:r>
              <a:rPr lang="en-US" dirty="0"/>
              <a:t>…</a:t>
            </a:r>
          </a:p>
        </p:txBody>
      </p:sp>
      <p:sp>
        <p:nvSpPr>
          <p:cNvPr id="59" name="TextBox 58"/>
          <p:cNvSpPr txBox="1"/>
          <p:nvPr/>
        </p:nvSpPr>
        <p:spPr>
          <a:xfrm>
            <a:off x="2313025" y="4760330"/>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60" name="TextBox 59"/>
          <p:cNvSpPr txBox="1"/>
          <p:nvPr/>
        </p:nvSpPr>
        <p:spPr>
          <a:xfrm>
            <a:off x="2313026" y="5486123"/>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61" name="TextBox 60"/>
          <p:cNvSpPr txBox="1"/>
          <p:nvPr/>
        </p:nvSpPr>
        <p:spPr>
          <a:xfrm>
            <a:off x="2313026" y="5855455"/>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cxnSp>
        <p:nvCxnSpPr>
          <p:cNvPr id="62" name="Straight Connector 61"/>
          <p:cNvCxnSpPr/>
          <p:nvPr/>
        </p:nvCxnSpPr>
        <p:spPr>
          <a:xfrm>
            <a:off x="2313025" y="6211641"/>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a:off x="4082417" y="6211641"/>
            <a:ext cx="0" cy="382478"/>
          </a:xfrm>
          <a:prstGeom prst="line">
            <a:avLst/>
          </a:prstGeom>
        </p:spPr>
        <p:style>
          <a:lnRef idx="1">
            <a:schemeClr val="dk1"/>
          </a:lnRef>
          <a:fillRef idx="0">
            <a:schemeClr val="dk1"/>
          </a:fillRef>
          <a:effectRef idx="0">
            <a:schemeClr val="dk1"/>
          </a:effectRef>
          <a:fontRef idx="minor">
            <a:schemeClr val="tx1"/>
          </a:fontRef>
        </p:style>
      </p:cxnSp>
      <p:sp>
        <p:nvSpPr>
          <p:cNvPr id="64" name="TextBox 63"/>
          <p:cNvSpPr txBox="1"/>
          <p:nvPr/>
        </p:nvSpPr>
        <p:spPr>
          <a:xfrm>
            <a:off x="2957077" y="6211641"/>
            <a:ext cx="343364" cy="369332"/>
          </a:xfrm>
          <a:prstGeom prst="rect">
            <a:avLst/>
          </a:prstGeom>
          <a:noFill/>
        </p:spPr>
        <p:txBody>
          <a:bodyPr wrap="none" rtlCol="0">
            <a:spAutoFit/>
          </a:bodyPr>
          <a:lstStyle/>
          <a:p>
            <a:r>
              <a:rPr lang="en-US" dirty="0"/>
              <a:t>…</a:t>
            </a:r>
          </a:p>
        </p:txBody>
      </p:sp>
      <p:sp>
        <p:nvSpPr>
          <p:cNvPr id="65" name="TextBox 64"/>
          <p:cNvSpPr txBox="1"/>
          <p:nvPr/>
        </p:nvSpPr>
        <p:spPr>
          <a:xfrm>
            <a:off x="543633" y="511651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66" name="TextBox 65"/>
          <p:cNvSpPr txBox="1"/>
          <p:nvPr/>
        </p:nvSpPr>
        <p:spPr>
          <a:xfrm>
            <a:off x="2313025" y="5116516"/>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67" name="TextBox 66"/>
          <p:cNvSpPr txBox="1"/>
          <p:nvPr/>
        </p:nvSpPr>
        <p:spPr>
          <a:xfrm>
            <a:off x="4556906" y="474718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68" name="TextBox 67"/>
          <p:cNvSpPr txBox="1"/>
          <p:nvPr/>
        </p:nvSpPr>
        <p:spPr>
          <a:xfrm>
            <a:off x="4556907" y="5116516"/>
            <a:ext cx="1769391" cy="369332"/>
          </a:xfrm>
          <a:prstGeom prst="rect">
            <a:avLst/>
          </a:prstGeom>
          <a:solidFill>
            <a:schemeClr val="accent2">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E0</a:t>
            </a:r>
          </a:p>
        </p:txBody>
      </p:sp>
      <p:sp>
        <p:nvSpPr>
          <p:cNvPr id="69" name="TextBox 68"/>
          <p:cNvSpPr txBox="1"/>
          <p:nvPr/>
        </p:nvSpPr>
        <p:spPr>
          <a:xfrm>
            <a:off x="4556907" y="5485848"/>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70" name="TextBox 69"/>
          <p:cNvSpPr txBox="1"/>
          <p:nvPr/>
        </p:nvSpPr>
        <p:spPr>
          <a:xfrm>
            <a:off x="6326298" y="474718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71" name="TextBox 70"/>
          <p:cNvSpPr txBox="1"/>
          <p:nvPr/>
        </p:nvSpPr>
        <p:spPr>
          <a:xfrm>
            <a:off x="6326299" y="511651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72" name="TextBox 71"/>
          <p:cNvSpPr txBox="1"/>
          <p:nvPr/>
        </p:nvSpPr>
        <p:spPr>
          <a:xfrm>
            <a:off x="6326299" y="548584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Tree>
    <p:extLst>
      <p:ext uri="{BB962C8B-B14F-4D97-AF65-F5344CB8AC3E}">
        <p14:creationId xmlns:p14="http://schemas.microsoft.com/office/powerpoint/2010/main" val="6904883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78253" y="2665708"/>
            <a:ext cx="7894448" cy="1569660"/>
          </a:xfrm>
          <a:prstGeom prst="rect">
            <a:avLst/>
          </a:prstGeom>
          <a:noFill/>
        </p:spPr>
        <p:txBody>
          <a:bodyPr wrap="square" rtlCol="0">
            <a:spAutoFit/>
          </a:bodyPr>
          <a:lstStyle/>
          <a:p>
            <a:r>
              <a:rPr lang="en-US" sz="2400" dirty="0"/>
              <a:t>We’ve modeled the structural components (nodes, edges) and their relations (covered, weight, nodes, chosen).</a:t>
            </a:r>
          </a:p>
          <a:p>
            <a:endParaRPr lang="en-US" sz="2400" dirty="0"/>
          </a:p>
          <a:p>
            <a:r>
              <a:rPr lang="en-US" sz="2400" dirty="0"/>
              <a:t>Now let’s model the operations in the Prim algorithm.</a:t>
            </a:r>
          </a:p>
        </p:txBody>
      </p:sp>
    </p:spTree>
    <p:extLst>
      <p:ext uri="{BB962C8B-B14F-4D97-AF65-F5344CB8AC3E}">
        <p14:creationId xmlns:p14="http://schemas.microsoft.com/office/powerpoint/2010/main" val="12120410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393411" y="310886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6367222" y="2346866"/>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6367221" y="3669430"/>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5618298" y="2603814"/>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5618298" y="3365814"/>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7635500" y="2958349"/>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flipV="1">
            <a:off x="6633032" y="3171212"/>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a:stCxn id="3" idx="6"/>
            <a:endCxn id="7" idx="1"/>
          </p:cNvCxnSpPr>
          <p:nvPr/>
        </p:nvCxnSpPr>
        <p:spPr>
          <a:xfrm>
            <a:off x="6630693" y="2497383"/>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8314843" y="204583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7" idx="7"/>
          </p:cNvCxnSpPr>
          <p:nvPr/>
        </p:nvCxnSpPr>
        <p:spPr>
          <a:xfrm flipV="1">
            <a:off x="7860387" y="2302781"/>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7" name="Oval 16"/>
          <p:cNvSpPr/>
          <p:nvPr/>
        </p:nvSpPr>
        <p:spPr>
          <a:xfrm>
            <a:off x="8314843" y="362534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a:stCxn id="7" idx="5"/>
            <a:endCxn id="17" idx="1"/>
          </p:cNvCxnSpPr>
          <p:nvPr/>
        </p:nvCxnSpPr>
        <p:spPr>
          <a:xfrm>
            <a:off x="7860387" y="3215297"/>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a:stCxn id="12" idx="4"/>
            <a:endCxn id="17" idx="0"/>
          </p:cNvCxnSpPr>
          <p:nvPr/>
        </p:nvCxnSpPr>
        <p:spPr>
          <a:xfrm>
            <a:off x="8446579" y="2346866"/>
            <a:ext cx="0" cy="1278478"/>
          </a:xfrm>
          <a:prstGeom prst="line">
            <a:avLst/>
          </a:prstGeom>
        </p:spPr>
        <p:style>
          <a:lnRef idx="1">
            <a:schemeClr val="dk1"/>
          </a:lnRef>
          <a:fillRef idx="0">
            <a:schemeClr val="dk1"/>
          </a:fillRef>
          <a:effectRef idx="0">
            <a:schemeClr val="dk1"/>
          </a:effectRef>
          <a:fontRef idx="minor">
            <a:schemeClr val="tx1"/>
          </a:fontRef>
        </p:style>
      </p:cxnSp>
      <p:sp>
        <p:nvSpPr>
          <p:cNvPr id="22" name="TextBox 21"/>
          <p:cNvSpPr txBox="1"/>
          <p:nvPr/>
        </p:nvSpPr>
        <p:spPr>
          <a:xfrm>
            <a:off x="1710411" y="1724569"/>
            <a:ext cx="4525075" cy="646331"/>
          </a:xfrm>
          <a:prstGeom prst="rect">
            <a:avLst/>
          </a:prstGeom>
          <a:noFill/>
        </p:spPr>
        <p:txBody>
          <a:bodyPr wrap="square" rtlCol="0">
            <a:spAutoFit/>
          </a:bodyPr>
          <a:lstStyle/>
          <a:p>
            <a:r>
              <a:rPr lang="en-US" dirty="0"/>
              <a:t>At the first time instant, </a:t>
            </a:r>
            <a:r>
              <a:rPr lang="en-US" dirty="0">
                <a:latin typeface="Consolas" panose="020B0609020204030204" pitchFamily="49" charset="0"/>
              </a:rPr>
              <a:t>T0</a:t>
            </a:r>
            <a:r>
              <a:rPr lang="en-US" dirty="0"/>
              <a:t>, one node is covered and no edges are chosen. </a:t>
            </a:r>
          </a:p>
        </p:txBody>
      </p:sp>
      <p:sp>
        <p:nvSpPr>
          <p:cNvPr id="26" name="TextBox 25"/>
          <p:cNvSpPr txBox="1"/>
          <p:nvPr/>
        </p:nvSpPr>
        <p:spPr>
          <a:xfrm>
            <a:off x="5353763" y="310549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27" name="TextBox 26"/>
          <p:cNvSpPr txBox="1"/>
          <p:nvPr/>
        </p:nvSpPr>
        <p:spPr>
          <a:xfrm>
            <a:off x="6339943" y="234012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28" name="TextBox 27"/>
          <p:cNvSpPr txBox="1"/>
          <p:nvPr/>
        </p:nvSpPr>
        <p:spPr>
          <a:xfrm>
            <a:off x="6329359" y="367498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30" name="TextBox 29"/>
          <p:cNvSpPr txBox="1"/>
          <p:nvPr/>
        </p:nvSpPr>
        <p:spPr>
          <a:xfrm>
            <a:off x="7597618" y="294584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31" name="TextBox 30"/>
          <p:cNvSpPr txBox="1"/>
          <p:nvPr/>
        </p:nvSpPr>
        <p:spPr>
          <a:xfrm>
            <a:off x="8282789" y="202815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32" name="TextBox 31"/>
          <p:cNvSpPr txBox="1"/>
          <p:nvPr/>
        </p:nvSpPr>
        <p:spPr>
          <a:xfrm>
            <a:off x="8282789" y="360774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40819448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393411" y="310886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6367222" y="2346866"/>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6367221" y="3669430"/>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5618298" y="2603814"/>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5618298" y="3365814"/>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7635500" y="2958349"/>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flipV="1">
            <a:off x="6633032" y="3171212"/>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a:stCxn id="3" idx="6"/>
            <a:endCxn id="7" idx="1"/>
          </p:cNvCxnSpPr>
          <p:nvPr/>
        </p:nvCxnSpPr>
        <p:spPr>
          <a:xfrm>
            <a:off x="6630693" y="2497383"/>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8314843" y="204583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7" idx="7"/>
          </p:cNvCxnSpPr>
          <p:nvPr/>
        </p:nvCxnSpPr>
        <p:spPr>
          <a:xfrm flipV="1">
            <a:off x="7860387" y="2302781"/>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7" name="Oval 16"/>
          <p:cNvSpPr/>
          <p:nvPr/>
        </p:nvSpPr>
        <p:spPr>
          <a:xfrm>
            <a:off x="8314843" y="362534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a:stCxn id="7" idx="5"/>
            <a:endCxn id="17" idx="1"/>
          </p:cNvCxnSpPr>
          <p:nvPr/>
        </p:nvCxnSpPr>
        <p:spPr>
          <a:xfrm>
            <a:off x="7860387" y="3215297"/>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a:stCxn id="12" idx="4"/>
            <a:endCxn id="17" idx="0"/>
          </p:cNvCxnSpPr>
          <p:nvPr/>
        </p:nvCxnSpPr>
        <p:spPr>
          <a:xfrm>
            <a:off x="8446579" y="2346866"/>
            <a:ext cx="0" cy="1278478"/>
          </a:xfrm>
          <a:prstGeom prst="line">
            <a:avLst/>
          </a:prstGeom>
        </p:spPr>
        <p:style>
          <a:lnRef idx="1">
            <a:schemeClr val="dk1"/>
          </a:lnRef>
          <a:fillRef idx="0">
            <a:schemeClr val="dk1"/>
          </a:fillRef>
          <a:effectRef idx="0">
            <a:schemeClr val="dk1"/>
          </a:effectRef>
          <a:fontRef idx="minor">
            <a:schemeClr val="tx1"/>
          </a:fontRef>
        </p:style>
      </p:cxnSp>
      <p:sp>
        <p:nvSpPr>
          <p:cNvPr id="23" name="Rectangle 22"/>
          <p:cNvSpPr/>
          <p:nvPr/>
        </p:nvSpPr>
        <p:spPr>
          <a:xfrm>
            <a:off x="2160628" y="4604690"/>
            <a:ext cx="4813610"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one</a:t>
            </a:r>
            <a:r>
              <a:rPr lang="en-US" sz="2400" dirty="0"/>
              <a:t> covered.first </a:t>
            </a:r>
            <a:r>
              <a:rPr lang="en-US" sz="2400" b="1" dirty="0"/>
              <a:t>and</a:t>
            </a:r>
            <a:r>
              <a:rPr lang="en-US" sz="2400" dirty="0"/>
              <a:t> </a:t>
            </a:r>
            <a:r>
              <a:rPr lang="en-US" sz="2400" b="1" dirty="0"/>
              <a:t>no</a:t>
            </a:r>
            <a:r>
              <a:rPr lang="en-US" sz="2400" dirty="0"/>
              <a:t> chosen.first</a:t>
            </a:r>
          </a:p>
        </p:txBody>
      </p:sp>
      <p:sp>
        <p:nvSpPr>
          <p:cNvPr id="24" name="TextBox 23"/>
          <p:cNvSpPr txBox="1"/>
          <p:nvPr/>
        </p:nvSpPr>
        <p:spPr>
          <a:xfrm>
            <a:off x="2160627" y="4235221"/>
            <a:ext cx="1218667" cy="369332"/>
          </a:xfrm>
          <a:prstGeom prst="rect">
            <a:avLst/>
          </a:prstGeom>
          <a:noFill/>
        </p:spPr>
        <p:txBody>
          <a:bodyPr wrap="none" rtlCol="0">
            <a:spAutoFit/>
          </a:bodyPr>
          <a:lstStyle/>
          <a:p>
            <a:r>
              <a:rPr lang="en-US" dirty="0"/>
              <a:t>Alloy code:</a:t>
            </a:r>
          </a:p>
        </p:txBody>
      </p:sp>
      <p:sp>
        <p:nvSpPr>
          <p:cNvPr id="20" name="TextBox 19"/>
          <p:cNvSpPr txBox="1"/>
          <p:nvPr/>
        </p:nvSpPr>
        <p:spPr>
          <a:xfrm>
            <a:off x="5353763" y="310549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26" name="TextBox 25"/>
          <p:cNvSpPr txBox="1"/>
          <p:nvPr/>
        </p:nvSpPr>
        <p:spPr>
          <a:xfrm>
            <a:off x="6339943" y="234012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27" name="TextBox 26"/>
          <p:cNvSpPr txBox="1"/>
          <p:nvPr/>
        </p:nvSpPr>
        <p:spPr>
          <a:xfrm>
            <a:off x="6329359" y="367498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28" name="TextBox 27"/>
          <p:cNvSpPr txBox="1"/>
          <p:nvPr/>
        </p:nvSpPr>
        <p:spPr>
          <a:xfrm>
            <a:off x="7597618" y="294584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29" name="TextBox 28"/>
          <p:cNvSpPr txBox="1"/>
          <p:nvPr/>
        </p:nvSpPr>
        <p:spPr>
          <a:xfrm>
            <a:off x="8282789" y="202815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30" name="TextBox 29"/>
          <p:cNvSpPr txBox="1"/>
          <p:nvPr/>
        </p:nvSpPr>
        <p:spPr>
          <a:xfrm>
            <a:off x="8282789" y="360774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2969947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Alloy code is a declarative description!</a:t>
            </a:r>
          </a:p>
        </p:txBody>
      </p:sp>
      <p:sp>
        <p:nvSpPr>
          <p:cNvPr id="15" name="TextBox 14"/>
          <p:cNvSpPr txBox="1"/>
          <p:nvPr/>
        </p:nvSpPr>
        <p:spPr>
          <a:xfrm>
            <a:off x="7286484" y="3583000"/>
            <a:ext cx="1087157" cy="461665"/>
          </a:xfrm>
          <a:prstGeom prst="rect">
            <a:avLst/>
          </a:prstGeom>
          <a:noFill/>
        </p:spPr>
        <p:txBody>
          <a:bodyPr wrap="none" rtlCol="0">
            <a:spAutoFit/>
          </a:bodyPr>
          <a:lstStyle/>
          <a:p>
            <a:r>
              <a:rPr lang="en-US" sz="2400" b="1" dirty="0"/>
              <a:t>chosen</a:t>
            </a:r>
          </a:p>
        </p:txBody>
      </p:sp>
      <p:sp>
        <p:nvSpPr>
          <p:cNvPr id="16" name="Rectangle 15"/>
          <p:cNvSpPr/>
          <p:nvPr/>
        </p:nvSpPr>
        <p:spPr>
          <a:xfrm>
            <a:off x="2129631" y="2243381"/>
            <a:ext cx="4813610"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one</a:t>
            </a:r>
            <a:r>
              <a:rPr lang="en-US" sz="2400" dirty="0"/>
              <a:t> covered.first </a:t>
            </a:r>
            <a:r>
              <a:rPr lang="en-US" sz="2400" b="1" dirty="0"/>
              <a:t>and</a:t>
            </a:r>
            <a:r>
              <a:rPr lang="en-US" sz="2400" dirty="0"/>
              <a:t> </a:t>
            </a:r>
            <a:r>
              <a:rPr lang="en-US" sz="2400" b="1" dirty="0"/>
              <a:t>no</a:t>
            </a:r>
            <a:r>
              <a:rPr lang="en-US" sz="2400" dirty="0"/>
              <a:t> chosen.first</a:t>
            </a:r>
          </a:p>
        </p:txBody>
      </p:sp>
      <p:sp>
        <p:nvSpPr>
          <p:cNvPr id="17" name="TextBox 16"/>
          <p:cNvSpPr txBox="1"/>
          <p:nvPr/>
        </p:nvSpPr>
        <p:spPr>
          <a:xfrm>
            <a:off x="2129631" y="1874049"/>
            <a:ext cx="1218667" cy="369332"/>
          </a:xfrm>
          <a:prstGeom prst="rect">
            <a:avLst/>
          </a:prstGeom>
          <a:noFill/>
        </p:spPr>
        <p:txBody>
          <a:bodyPr wrap="none" rtlCol="0">
            <a:spAutoFit/>
          </a:bodyPr>
          <a:lstStyle/>
          <a:p>
            <a:r>
              <a:rPr lang="en-US" dirty="0"/>
              <a:t>Alloy code:</a:t>
            </a:r>
          </a:p>
        </p:txBody>
      </p:sp>
      <p:sp>
        <p:nvSpPr>
          <p:cNvPr id="18" name="TextBox 17"/>
          <p:cNvSpPr txBox="1"/>
          <p:nvPr/>
        </p:nvSpPr>
        <p:spPr>
          <a:xfrm>
            <a:off x="1701355" y="3612896"/>
            <a:ext cx="1200265" cy="461665"/>
          </a:xfrm>
          <a:prstGeom prst="rect">
            <a:avLst/>
          </a:prstGeom>
          <a:noFill/>
        </p:spPr>
        <p:txBody>
          <a:bodyPr wrap="none" rtlCol="0">
            <a:spAutoFit/>
          </a:bodyPr>
          <a:lstStyle/>
          <a:p>
            <a:r>
              <a:rPr lang="en-US" sz="2400" b="1" dirty="0"/>
              <a:t>covered</a:t>
            </a:r>
          </a:p>
        </p:txBody>
      </p:sp>
      <p:sp>
        <p:nvSpPr>
          <p:cNvPr id="19" name="TextBox 18"/>
          <p:cNvSpPr txBox="1"/>
          <p:nvPr/>
        </p:nvSpPr>
        <p:spPr>
          <a:xfrm>
            <a:off x="2292517" y="4011642"/>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20" name="TextBox 19"/>
          <p:cNvSpPr txBox="1"/>
          <p:nvPr/>
        </p:nvSpPr>
        <p:spPr>
          <a:xfrm>
            <a:off x="2292518" y="473743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cxnSp>
        <p:nvCxnSpPr>
          <p:cNvPr id="21" name="Straight Connector 20"/>
          <p:cNvCxnSpPr/>
          <p:nvPr/>
        </p:nvCxnSpPr>
        <p:spPr>
          <a:xfrm>
            <a:off x="4061909" y="5106494"/>
            <a:ext cx="0" cy="382478"/>
          </a:xfrm>
          <a:prstGeom prst="line">
            <a:avLst/>
          </a:prstGeom>
        </p:spPr>
        <p:style>
          <a:lnRef idx="1">
            <a:schemeClr val="dk1"/>
          </a:lnRef>
          <a:fillRef idx="0">
            <a:schemeClr val="dk1"/>
          </a:fillRef>
          <a:effectRef idx="0">
            <a:schemeClr val="dk1"/>
          </a:effectRef>
          <a:fontRef idx="minor">
            <a:schemeClr val="tx1"/>
          </a:fontRef>
        </p:style>
      </p:cxnSp>
      <p:sp>
        <p:nvSpPr>
          <p:cNvPr id="22" name="TextBox 21"/>
          <p:cNvSpPr txBox="1"/>
          <p:nvPr/>
        </p:nvSpPr>
        <p:spPr>
          <a:xfrm>
            <a:off x="2936569" y="5106494"/>
            <a:ext cx="343364" cy="369332"/>
          </a:xfrm>
          <a:prstGeom prst="rect">
            <a:avLst/>
          </a:prstGeom>
          <a:noFill/>
        </p:spPr>
        <p:txBody>
          <a:bodyPr wrap="none" rtlCol="0">
            <a:spAutoFit/>
          </a:bodyPr>
          <a:lstStyle/>
          <a:p>
            <a:r>
              <a:rPr lang="en-US" dirty="0"/>
              <a:t>…</a:t>
            </a:r>
          </a:p>
        </p:txBody>
      </p:sp>
      <p:sp>
        <p:nvSpPr>
          <p:cNvPr id="23" name="TextBox 22"/>
          <p:cNvSpPr txBox="1"/>
          <p:nvPr/>
        </p:nvSpPr>
        <p:spPr>
          <a:xfrm>
            <a:off x="523126" y="4011642"/>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4" name="TextBox 23"/>
          <p:cNvSpPr txBox="1"/>
          <p:nvPr/>
        </p:nvSpPr>
        <p:spPr>
          <a:xfrm>
            <a:off x="523127" y="4737437"/>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cxnSp>
        <p:nvCxnSpPr>
          <p:cNvPr id="25" name="Straight Connector 24"/>
          <p:cNvCxnSpPr/>
          <p:nvPr/>
        </p:nvCxnSpPr>
        <p:spPr>
          <a:xfrm>
            <a:off x="523126" y="5106494"/>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2292518" y="5106494"/>
            <a:ext cx="0" cy="382478"/>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1167178" y="5106494"/>
            <a:ext cx="343364" cy="369332"/>
          </a:xfrm>
          <a:prstGeom prst="rect">
            <a:avLst/>
          </a:prstGeom>
          <a:noFill/>
        </p:spPr>
        <p:txBody>
          <a:bodyPr wrap="none" rtlCol="0">
            <a:spAutoFit/>
          </a:bodyPr>
          <a:lstStyle/>
          <a:p>
            <a:r>
              <a:rPr lang="en-US" dirty="0"/>
              <a:t>…</a:t>
            </a:r>
          </a:p>
        </p:txBody>
      </p:sp>
      <p:sp>
        <p:nvSpPr>
          <p:cNvPr id="28" name="TextBox 27"/>
          <p:cNvSpPr txBox="1"/>
          <p:nvPr/>
        </p:nvSpPr>
        <p:spPr>
          <a:xfrm>
            <a:off x="2292517" y="437861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29" name="TextBox 28"/>
          <p:cNvSpPr txBox="1"/>
          <p:nvPr/>
        </p:nvSpPr>
        <p:spPr>
          <a:xfrm>
            <a:off x="523126" y="437861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0" name="Rectangle 29"/>
          <p:cNvSpPr/>
          <p:nvPr/>
        </p:nvSpPr>
        <p:spPr>
          <a:xfrm>
            <a:off x="538624" y="4013996"/>
            <a:ext cx="3538783" cy="35673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4079849" y="3985352"/>
            <a:ext cx="1827506" cy="2031325"/>
          </a:xfrm>
          <a:prstGeom prst="rect">
            <a:avLst/>
          </a:prstGeom>
          <a:noFill/>
        </p:spPr>
        <p:txBody>
          <a:bodyPr wrap="square" rtlCol="0">
            <a:spAutoFit/>
          </a:bodyPr>
          <a:lstStyle/>
          <a:p>
            <a:r>
              <a:rPr lang="en-US" dirty="0"/>
              <a:t>The </a:t>
            </a:r>
            <a:r>
              <a:rPr lang="en-US" dirty="0">
                <a:latin typeface="Courier New" panose="02070309020205020404" pitchFamily="49" charset="0"/>
                <a:cs typeface="Courier New" panose="02070309020205020404" pitchFamily="49" charset="0"/>
              </a:rPr>
              <a:t>covered</a:t>
            </a:r>
            <a:r>
              <a:rPr lang="en-US" dirty="0"/>
              <a:t> relation satisfies this constraint: There is exactly one tuple in </a:t>
            </a:r>
            <a:r>
              <a:rPr lang="en-US" dirty="0">
                <a:latin typeface="Courier New" panose="02070309020205020404" pitchFamily="49" charset="0"/>
                <a:cs typeface="Courier New" panose="02070309020205020404" pitchFamily="49" charset="0"/>
              </a:rPr>
              <a:t>covered</a:t>
            </a:r>
            <a:r>
              <a:rPr lang="en-US" dirty="0"/>
              <a:t> at time </a:t>
            </a:r>
            <a:r>
              <a:rPr lang="en-US" dirty="0">
                <a:latin typeface="Consolas" panose="020B0609020204030204" pitchFamily="49" charset="0"/>
              </a:rPr>
              <a:t>T0</a:t>
            </a:r>
            <a:r>
              <a:rPr lang="en-US" dirty="0"/>
              <a:t>.</a:t>
            </a:r>
          </a:p>
        </p:txBody>
      </p:sp>
      <p:sp>
        <p:nvSpPr>
          <p:cNvPr id="32" name="TextBox 31"/>
          <p:cNvSpPr txBox="1"/>
          <p:nvPr/>
        </p:nvSpPr>
        <p:spPr>
          <a:xfrm>
            <a:off x="9603318" y="3938082"/>
            <a:ext cx="1827506" cy="2031325"/>
          </a:xfrm>
          <a:prstGeom prst="rect">
            <a:avLst/>
          </a:prstGeom>
          <a:noFill/>
        </p:spPr>
        <p:txBody>
          <a:bodyPr wrap="square" rtlCol="0">
            <a:spAutoFit/>
          </a:bodyPr>
          <a:lstStyle/>
          <a:p>
            <a:r>
              <a:rPr lang="en-US" dirty="0"/>
              <a:t>The </a:t>
            </a:r>
            <a:r>
              <a:rPr lang="en-US" dirty="0">
                <a:latin typeface="Courier New" panose="02070309020205020404" pitchFamily="49" charset="0"/>
                <a:cs typeface="Courier New" panose="02070309020205020404" pitchFamily="49" charset="0"/>
              </a:rPr>
              <a:t>chosen</a:t>
            </a:r>
            <a:r>
              <a:rPr lang="en-US" dirty="0"/>
              <a:t> relation satisfies this constraint: There are no tuples in </a:t>
            </a:r>
            <a:r>
              <a:rPr lang="en-US" dirty="0">
                <a:latin typeface="Courier New" panose="02070309020205020404" pitchFamily="49" charset="0"/>
                <a:cs typeface="Courier New" panose="02070309020205020404" pitchFamily="49" charset="0"/>
              </a:rPr>
              <a:t>chosen</a:t>
            </a:r>
            <a:r>
              <a:rPr lang="en-US" dirty="0"/>
              <a:t> at time </a:t>
            </a:r>
            <a:r>
              <a:rPr lang="en-US" dirty="0">
                <a:latin typeface="Consolas" panose="020B0609020204030204" pitchFamily="49" charset="0"/>
              </a:rPr>
              <a:t>T0</a:t>
            </a:r>
            <a:r>
              <a:rPr lang="en-US" dirty="0"/>
              <a:t>.</a:t>
            </a:r>
          </a:p>
        </p:txBody>
      </p:sp>
      <p:cxnSp>
        <p:nvCxnSpPr>
          <p:cNvPr id="33" name="Straight Connector 32"/>
          <p:cNvCxnSpPr/>
          <p:nvPr/>
        </p:nvCxnSpPr>
        <p:spPr>
          <a:xfrm>
            <a:off x="6064535" y="5073839"/>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a:off x="7833927" y="5073839"/>
            <a:ext cx="0" cy="382478"/>
          </a:xfrm>
          <a:prstGeom prst="line">
            <a:avLst/>
          </a:prstGeom>
        </p:spPr>
        <p:style>
          <a:lnRef idx="1">
            <a:schemeClr val="dk1"/>
          </a:lnRef>
          <a:fillRef idx="0">
            <a:schemeClr val="dk1"/>
          </a:fillRef>
          <a:effectRef idx="0">
            <a:schemeClr val="dk1"/>
          </a:effectRef>
          <a:fontRef idx="minor">
            <a:schemeClr val="tx1"/>
          </a:fontRef>
        </p:style>
      </p:cxnSp>
      <p:sp>
        <p:nvSpPr>
          <p:cNvPr id="35" name="TextBox 34"/>
          <p:cNvSpPr txBox="1"/>
          <p:nvPr/>
        </p:nvSpPr>
        <p:spPr>
          <a:xfrm>
            <a:off x="6708587" y="5073839"/>
            <a:ext cx="343364" cy="369332"/>
          </a:xfrm>
          <a:prstGeom prst="rect">
            <a:avLst/>
          </a:prstGeom>
          <a:noFill/>
        </p:spPr>
        <p:txBody>
          <a:bodyPr wrap="none" rtlCol="0">
            <a:spAutoFit/>
          </a:bodyPr>
          <a:lstStyle/>
          <a:p>
            <a:r>
              <a:rPr lang="en-US" dirty="0"/>
              <a:t>…</a:t>
            </a:r>
          </a:p>
        </p:txBody>
      </p:sp>
      <p:cxnSp>
        <p:nvCxnSpPr>
          <p:cNvPr id="36" name="Straight Connector 35"/>
          <p:cNvCxnSpPr/>
          <p:nvPr/>
        </p:nvCxnSpPr>
        <p:spPr>
          <a:xfrm>
            <a:off x="9603319" y="5073839"/>
            <a:ext cx="0" cy="382478"/>
          </a:xfrm>
          <a:prstGeom prst="line">
            <a:avLst/>
          </a:prstGeom>
        </p:spPr>
        <p:style>
          <a:lnRef idx="1">
            <a:schemeClr val="dk1"/>
          </a:lnRef>
          <a:fillRef idx="0">
            <a:schemeClr val="dk1"/>
          </a:fillRef>
          <a:effectRef idx="0">
            <a:schemeClr val="dk1"/>
          </a:effectRef>
          <a:fontRef idx="minor">
            <a:schemeClr val="tx1"/>
          </a:fontRef>
        </p:style>
      </p:cxnSp>
      <p:sp>
        <p:nvSpPr>
          <p:cNvPr id="37" name="TextBox 36"/>
          <p:cNvSpPr txBox="1"/>
          <p:nvPr/>
        </p:nvSpPr>
        <p:spPr>
          <a:xfrm>
            <a:off x="8477979" y="5073839"/>
            <a:ext cx="343364" cy="369332"/>
          </a:xfrm>
          <a:prstGeom prst="rect">
            <a:avLst/>
          </a:prstGeom>
          <a:noFill/>
        </p:spPr>
        <p:txBody>
          <a:bodyPr wrap="none" rtlCol="0">
            <a:spAutoFit/>
          </a:bodyPr>
          <a:lstStyle/>
          <a:p>
            <a:r>
              <a:rPr lang="en-US" dirty="0"/>
              <a:t>…</a:t>
            </a:r>
          </a:p>
        </p:txBody>
      </p:sp>
      <p:cxnSp>
        <p:nvCxnSpPr>
          <p:cNvPr id="38" name="Straight Connector 37"/>
          <p:cNvCxnSpPr/>
          <p:nvPr/>
        </p:nvCxnSpPr>
        <p:spPr>
          <a:xfrm>
            <a:off x="7833928" y="5073839"/>
            <a:ext cx="0" cy="382478"/>
          </a:xfrm>
          <a:prstGeom prst="line">
            <a:avLst/>
          </a:prstGeom>
        </p:spPr>
        <p:style>
          <a:lnRef idx="1">
            <a:schemeClr val="dk1"/>
          </a:lnRef>
          <a:fillRef idx="0">
            <a:schemeClr val="dk1"/>
          </a:fillRef>
          <a:effectRef idx="0">
            <a:schemeClr val="dk1"/>
          </a:effectRef>
          <a:fontRef idx="minor">
            <a:schemeClr val="tx1"/>
          </a:fontRef>
        </p:style>
      </p:cxnSp>
      <p:sp>
        <p:nvSpPr>
          <p:cNvPr id="39" name="TextBox 38"/>
          <p:cNvSpPr txBox="1"/>
          <p:nvPr/>
        </p:nvSpPr>
        <p:spPr>
          <a:xfrm>
            <a:off x="6064534" y="3986110"/>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0" name="TextBox 39"/>
          <p:cNvSpPr txBox="1"/>
          <p:nvPr/>
        </p:nvSpPr>
        <p:spPr>
          <a:xfrm>
            <a:off x="6064535" y="4355442"/>
            <a:ext cx="1769391" cy="369332"/>
          </a:xfrm>
          <a:prstGeom prst="rect">
            <a:avLst/>
          </a:prstGeom>
          <a:solidFill>
            <a:schemeClr val="accent2">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E0</a:t>
            </a:r>
          </a:p>
        </p:txBody>
      </p:sp>
      <p:sp>
        <p:nvSpPr>
          <p:cNvPr id="41" name="TextBox 40"/>
          <p:cNvSpPr txBox="1"/>
          <p:nvPr/>
        </p:nvSpPr>
        <p:spPr>
          <a:xfrm>
            <a:off x="6064535" y="4724774"/>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42" name="TextBox 41"/>
          <p:cNvSpPr txBox="1"/>
          <p:nvPr/>
        </p:nvSpPr>
        <p:spPr>
          <a:xfrm>
            <a:off x="7833926" y="3986110"/>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43" name="TextBox 42"/>
          <p:cNvSpPr txBox="1"/>
          <p:nvPr/>
        </p:nvSpPr>
        <p:spPr>
          <a:xfrm>
            <a:off x="7833927" y="4355442"/>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44" name="TextBox 43"/>
          <p:cNvSpPr txBox="1"/>
          <p:nvPr/>
        </p:nvSpPr>
        <p:spPr>
          <a:xfrm>
            <a:off x="7833927" y="4724774"/>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Tree>
    <p:extLst>
      <p:ext uri="{BB962C8B-B14F-4D97-AF65-F5344CB8AC3E}">
        <p14:creationId xmlns:p14="http://schemas.microsoft.com/office/powerpoint/2010/main" val="25137491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5"/>
            <a:ext cx="10515600" cy="1325563"/>
          </a:xfrm>
        </p:spPr>
        <p:txBody>
          <a:bodyPr/>
          <a:lstStyle/>
          <a:p>
            <a:r>
              <a:rPr lang="en-US" dirty="0"/>
              <a:t>The Alloy code is </a:t>
            </a:r>
            <a:r>
              <a:rPr lang="en-US" u="sng" dirty="0"/>
              <a:t>not</a:t>
            </a:r>
            <a:r>
              <a:rPr lang="en-US" dirty="0"/>
              <a:t> a recipe, procedure, or algorithm</a:t>
            </a:r>
          </a:p>
        </p:txBody>
      </p:sp>
      <p:sp>
        <p:nvSpPr>
          <p:cNvPr id="7" name="Rectangle 6"/>
          <p:cNvSpPr/>
          <p:nvPr/>
        </p:nvSpPr>
        <p:spPr>
          <a:xfrm>
            <a:off x="2129631" y="2243381"/>
            <a:ext cx="4813610"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one</a:t>
            </a:r>
            <a:r>
              <a:rPr lang="en-US" sz="2400" dirty="0"/>
              <a:t> covered.first </a:t>
            </a:r>
            <a:r>
              <a:rPr lang="en-US" sz="2400" b="1" dirty="0"/>
              <a:t>and</a:t>
            </a:r>
            <a:r>
              <a:rPr lang="en-US" sz="2400" dirty="0"/>
              <a:t> </a:t>
            </a:r>
            <a:r>
              <a:rPr lang="en-US" sz="2400" b="1" dirty="0"/>
              <a:t>no</a:t>
            </a:r>
            <a:r>
              <a:rPr lang="en-US" sz="2400" dirty="0"/>
              <a:t> chosen.first</a:t>
            </a:r>
          </a:p>
        </p:txBody>
      </p:sp>
      <p:sp>
        <p:nvSpPr>
          <p:cNvPr id="8" name="TextBox 7"/>
          <p:cNvSpPr txBox="1"/>
          <p:nvPr/>
        </p:nvSpPr>
        <p:spPr>
          <a:xfrm>
            <a:off x="2129631" y="1874049"/>
            <a:ext cx="1218667" cy="369332"/>
          </a:xfrm>
          <a:prstGeom prst="rect">
            <a:avLst/>
          </a:prstGeom>
          <a:noFill/>
        </p:spPr>
        <p:txBody>
          <a:bodyPr wrap="none" rtlCol="0">
            <a:spAutoFit/>
          </a:bodyPr>
          <a:lstStyle/>
          <a:p>
            <a:r>
              <a:rPr lang="en-US" dirty="0"/>
              <a:t>Alloy code:</a:t>
            </a:r>
          </a:p>
        </p:txBody>
      </p:sp>
      <p:cxnSp>
        <p:nvCxnSpPr>
          <p:cNvPr id="10" name="Straight Arrow Connector 9"/>
          <p:cNvCxnSpPr/>
          <p:nvPr/>
        </p:nvCxnSpPr>
        <p:spPr>
          <a:xfrm flipH="1" flipV="1">
            <a:off x="3348298" y="2875528"/>
            <a:ext cx="0" cy="859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557220" y="3735092"/>
            <a:ext cx="6535828" cy="369332"/>
          </a:xfrm>
          <a:prstGeom prst="rect">
            <a:avLst/>
          </a:prstGeom>
          <a:noFill/>
        </p:spPr>
        <p:txBody>
          <a:bodyPr wrap="none" rtlCol="0">
            <a:spAutoFit/>
          </a:bodyPr>
          <a:lstStyle/>
          <a:p>
            <a:r>
              <a:rPr lang="en-US" dirty="0"/>
              <a:t>This is </a:t>
            </a:r>
            <a:r>
              <a:rPr lang="en-US" u="sng" dirty="0"/>
              <a:t>not</a:t>
            </a:r>
            <a:r>
              <a:rPr lang="en-US" dirty="0"/>
              <a:t> saying: At time </a:t>
            </a:r>
            <a:r>
              <a:rPr lang="en-US" dirty="0">
                <a:latin typeface="Consolas" panose="020B0609020204030204" pitchFamily="49" charset="0"/>
              </a:rPr>
              <a:t>T0</a:t>
            </a:r>
            <a:r>
              <a:rPr lang="en-US" dirty="0"/>
              <a:t>, cover (i.e., do some action to) a node.</a:t>
            </a:r>
          </a:p>
        </p:txBody>
      </p:sp>
    </p:spTree>
    <p:extLst>
      <p:ext uri="{BB962C8B-B14F-4D97-AF65-F5344CB8AC3E}">
        <p14:creationId xmlns:p14="http://schemas.microsoft.com/office/powerpoint/2010/main" val="7277954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1330" y="1255354"/>
            <a:ext cx="4726982" cy="2308324"/>
          </a:xfrm>
          <a:prstGeom prst="rect">
            <a:avLst/>
          </a:prstGeom>
          <a:noFill/>
        </p:spPr>
        <p:txBody>
          <a:bodyPr wrap="square" rtlCol="0">
            <a:spAutoFit/>
          </a:bodyPr>
          <a:lstStyle/>
          <a:p>
            <a:r>
              <a:rPr lang="en-US" sz="2400" dirty="0"/>
              <a:t>The sets (Node, Edges) and relations (covered, weight, nodes, chosen) must satisfy some constraints for each consecutive pair of time instants. Let’s name those constraints “step.”</a:t>
            </a:r>
          </a:p>
        </p:txBody>
      </p:sp>
      <p:sp>
        <p:nvSpPr>
          <p:cNvPr id="3" name="Rectangle 2"/>
          <p:cNvSpPr/>
          <p:nvPr/>
        </p:nvSpPr>
        <p:spPr>
          <a:xfrm>
            <a:off x="3307502" y="4620188"/>
            <a:ext cx="4131684"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 all</a:t>
            </a:r>
            <a:r>
              <a:rPr lang="en-US" sz="2400" dirty="0"/>
              <a:t> t: Time - last | step[t, t.next]</a:t>
            </a:r>
          </a:p>
        </p:txBody>
      </p:sp>
      <p:sp>
        <p:nvSpPr>
          <p:cNvPr id="4" name="TextBox 3"/>
          <p:cNvSpPr txBox="1"/>
          <p:nvPr/>
        </p:nvSpPr>
        <p:spPr>
          <a:xfrm>
            <a:off x="3307501" y="4250719"/>
            <a:ext cx="1218667" cy="369332"/>
          </a:xfrm>
          <a:prstGeom prst="rect">
            <a:avLst/>
          </a:prstGeom>
          <a:noFill/>
        </p:spPr>
        <p:txBody>
          <a:bodyPr wrap="none" rtlCol="0">
            <a:spAutoFit/>
          </a:bodyPr>
          <a:lstStyle/>
          <a:p>
            <a:r>
              <a:rPr lang="en-US" dirty="0"/>
              <a:t>Alloy code:</a:t>
            </a:r>
          </a:p>
        </p:txBody>
      </p:sp>
      <p:sp>
        <p:nvSpPr>
          <p:cNvPr id="5" name="TextBox 4"/>
          <p:cNvSpPr txBox="1"/>
          <p:nvPr/>
        </p:nvSpPr>
        <p:spPr>
          <a:xfrm>
            <a:off x="3307501" y="5255470"/>
            <a:ext cx="4534641" cy="646331"/>
          </a:xfrm>
          <a:prstGeom prst="rect">
            <a:avLst/>
          </a:prstGeom>
          <a:noFill/>
        </p:spPr>
        <p:txBody>
          <a:bodyPr wrap="square" rtlCol="0">
            <a:spAutoFit/>
          </a:bodyPr>
          <a:lstStyle/>
          <a:p>
            <a:r>
              <a:rPr lang="en-US" i="1" dirty="0"/>
              <a:t>For all pairs of consecutive time instants, the step constraint is satisfied.</a:t>
            </a:r>
          </a:p>
        </p:txBody>
      </p:sp>
    </p:spTree>
    <p:extLst>
      <p:ext uri="{BB962C8B-B14F-4D97-AF65-F5344CB8AC3E}">
        <p14:creationId xmlns:p14="http://schemas.microsoft.com/office/powerpoint/2010/main" val="23050602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V="1">
            <a:off x="5517154" y="3822140"/>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7" idx="5"/>
            <a:endCxn id="12" idx="1"/>
          </p:cNvCxnSpPr>
          <p:nvPr/>
        </p:nvCxnSpPr>
        <p:spPr>
          <a:xfrm>
            <a:off x="6744509" y="386622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a:endCxn id="3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18" name="Oval 17"/>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25" name="TextBox 24"/>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26" name="TextBox 25"/>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27" name="TextBox 26"/>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28" name="TextBox 27"/>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29" name="TextBox 28"/>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32" name="Down Arrow 31"/>
          <p:cNvSpPr/>
          <p:nvPr/>
        </p:nvSpPr>
        <p:spPr>
          <a:xfrm>
            <a:off x="4683529" y="945451"/>
            <a:ext cx="245963" cy="4123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4538704" y="607390"/>
            <a:ext cx="489236" cy="369332"/>
          </a:xfrm>
          <a:prstGeom prst="rect">
            <a:avLst/>
          </a:prstGeom>
          <a:noFill/>
        </p:spPr>
        <p:txBody>
          <a:bodyPr wrap="none" rtlCol="0">
            <a:spAutoFit/>
          </a:bodyPr>
          <a:lstStyle/>
          <a:p>
            <a:r>
              <a:rPr lang="en-US" dirty="0"/>
              <a:t>init</a:t>
            </a:r>
          </a:p>
        </p:txBody>
      </p:sp>
      <p:sp>
        <p:nvSpPr>
          <p:cNvPr id="35" name="Oval 3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38" name="TextBox 37"/>
          <p:cNvSpPr txBox="1"/>
          <p:nvPr/>
        </p:nvSpPr>
        <p:spPr>
          <a:xfrm>
            <a:off x="636453" y="2050430"/>
            <a:ext cx="3571499" cy="1477328"/>
          </a:xfrm>
          <a:prstGeom prst="rect">
            <a:avLst/>
          </a:prstGeom>
          <a:noFill/>
        </p:spPr>
        <p:txBody>
          <a:bodyPr wrap="square" rtlCol="0">
            <a:spAutoFit/>
          </a:bodyPr>
          <a:lstStyle/>
          <a:p>
            <a:r>
              <a:rPr lang="en-US" dirty="0"/>
              <a:t>Note: this slide is </a:t>
            </a:r>
            <a:r>
              <a:rPr lang="en-US" u="sng" dirty="0"/>
              <a:t>not</a:t>
            </a:r>
            <a:r>
              <a:rPr lang="en-US" dirty="0"/>
              <a:t> illustrating a “step”. Rather, it is illustrating the state of the graph prior to the first step – a node is covered, no edges are chosen.</a:t>
            </a:r>
          </a:p>
        </p:txBody>
      </p:sp>
      <p:sp>
        <p:nvSpPr>
          <p:cNvPr id="39" name="TextBox 38"/>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0" name="TextBox 39"/>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1" name="TextBox 40"/>
          <p:cNvSpPr txBox="1"/>
          <p:nvPr/>
        </p:nvSpPr>
        <p:spPr>
          <a:xfrm>
            <a:off x="5923825" y="3066093"/>
            <a:ext cx="301686" cy="369332"/>
          </a:xfrm>
          <a:prstGeom prst="rect">
            <a:avLst/>
          </a:prstGeom>
          <a:noFill/>
        </p:spPr>
        <p:txBody>
          <a:bodyPr wrap="none" rtlCol="0">
            <a:spAutoFit/>
          </a:bodyPr>
          <a:lstStyle/>
          <a:p>
            <a:r>
              <a:rPr lang="en-US" dirty="0"/>
              <a:t>3</a:t>
            </a:r>
          </a:p>
        </p:txBody>
      </p:sp>
      <p:sp>
        <p:nvSpPr>
          <p:cNvPr id="42" name="TextBox 41"/>
          <p:cNvSpPr txBox="1"/>
          <p:nvPr/>
        </p:nvSpPr>
        <p:spPr>
          <a:xfrm>
            <a:off x="6084727" y="4091606"/>
            <a:ext cx="301686" cy="369332"/>
          </a:xfrm>
          <a:prstGeom prst="rect">
            <a:avLst/>
          </a:prstGeom>
          <a:noFill/>
        </p:spPr>
        <p:txBody>
          <a:bodyPr wrap="none" rtlCol="0">
            <a:spAutoFit/>
          </a:bodyPr>
          <a:lstStyle/>
          <a:p>
            <a:r>
              <a:rPr lang="en-US" dirty="0"/>
              <a:t>1</a:t>
            </a:r>
          </a:p>
        </p:txBody>
      </p:sp>
      <p:sp>
        <p:nvSpPr>
          <p:cNvPr id="43" name="TextBox 42"/>
          <p:cNvSpPr txBox="1"/>
          <p:nvPr/>
        </p:nvSpPr>
        <p:spPr>
          <a:xfrm>
            <a:off x="6744144" y="3009462"/>
            <a:ext cx="301686" cy="369332"/>
          </a:xfrm>
          <a:prstGeom prst="rect">
            <a:avLst/>
          </a:prstGeom>
          <a:noFill/>
        </p:spPr>
        <p:txBody>
          <a:bodyPr wrap="none" rtlCol="0">
            <a:spAutoFit/>
          </a:bodyPr>
          <a:lstStyle/>
          <a:p>
            <a:r>
              <a:rPr lang="en-US" dirty="0"/>
              <a:t>1</a:t>
            </a:r>
          </a:p>
        </p:txBody>
      </p:sp>
      <p:sp>
        <p:nvSpPr>
          <p:cNvPr id="44" name="TextBox 43"/>
          <p:cNvSpPr txBox="1"/>
          <p:nvPr/>
        </p:nvSpPr>
        <p:spPr>
          <a:xfrm>
            <a:off x="6755211" y="4011363"/>
            <a:ext cx="301686" cy="369332"/>
          </a:xfrm>
          <a:prstGeom prst="rect">
            <a:avLst/>
          </a:prstGeom>
          <a:noFill/>
        </p:spPr>
        <p:txBody>
          <a:bodyPr wrap="none" rtlCol="0">
            <a:spAutoFit/>
          </a:bodyPr>
          <a:lstStyle/>
          <a:p>
            <a:r>
              <a:rPr lang="en-US" dirty="0"/>
              <a:t>1</a:t>
            </a:r>
          </a:p>
        </p:txBody>
      </p:sp>
      <p:sp>
        <p:nvSpPr>
          <p:cNvPr id="45" name="TextBox 44"/>
          <p:cNvSpPr txBox="1"/>
          <p:nvPr/>
        </p:nvSpPr>
        <p:spPr>
          <a:xfrm>
            <a:off x="7345603" y="3424611"/>
            <a:ext cx="301686" cy="369332"/>
          </a:xfrm>
          <a:prstGeom prst="rect">
            <a:avLst/>
          </a:prstGeom>
          <a:noFill/>
        </p:spPr>
        <p:txBody>
          <a:bodyPr wrap="none" rtlCol="0">
            <a:spAutoFit/>
          </a:bodyPr>
          <a:lstStyle/>
          <a:p>
            <a:r>
              <a:rPr lang="en-US" dirty="0"/>
              <a:t>2</a:t>
            </a:r>
          </a:p>
        </p:txBody>
      </p:sp>
      <p:sp>
        <p:nvSpPr>
          <p:cNvPr id="46" name="TextBox 45"/>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47" name="TextBox 46"/>
          <p:cNvSpPr txBox="1"/>
          <p:nvPr/>
        </p:nvSpPr>
        <p:spPr>
          <a:xfrm>
            <a:off x="5209033" y="298978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48" name="TextBox 47"/>
          <p:cNvSpPr txBox="1"/>
          <p:nvPr/>
        </p:nvSpPr>
        <p:spPr>
          <a:xfrm>
            <a:off x="5198449" y="432464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49" name="TextBox 48"/>
          <p:cNvSpPr txBox="1"/>
          <p:nvPr/>
        </p:nvSpPr>
        <p:spPr>
          <a:xfrm>
            <a:off x="6466708" y="359550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50" name="TextBox 49"/>
          <p:cNvSpPr txBox="1"/>
          <p:nvPr/>
        </p:nvSpPr>
        <p:spPr>
          <a:xfrm>
            <a:off x="7151879" y="267781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51" name="TextBox 50"/>
          <p:cNvSpPr txBox="1"/>
          <p:nvPr/>
        </p:nvSpPr>
        <p:spPr>
          <a:xfrm>
            <a:off x="7151879" y="425740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304947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V="1">
            <a:off x="5517154" y="3822140"/>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7" idx="5"/>
            <a:endCxn id="12" idx="1"/>
          </p:cNvCxnSpPr>
          <p:nvPr/>
        </p:nvCxnSpPr>
        <p:spPr>
          <a:xfrm>
            <a:off x="6744509" y="386622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4921026"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4745521" y="697424"/>
            <a:ext cx="583558" cy="369332"/>
          </a:xfrm>
          <a:prstGeom prst="rect">
            <a:avLst/>
          </a:prstGeom>
          <a:noFill/>
        </p:spPr>
        <p:txBody>
          <a:bodyPr wrap="none" rtlCol="0">
            <a:spAutoFit/>
          </a:bodyPr>
          <a:lstStyle/>
          <a:p>
            <a:r>
              <a:rPr lang="en-US" dirty="0"/>
              <a:t>step</a:t>
            </a:r>
          </a:p>
        </p:txBody>
      </p:sp>
      <p:cxnSp>
        <p:nvCxnSpPr>
          <p:cNvPr id="33" name="Straight Connector 32"/>
          <p:cNvCxnSpPr>
            <a:endCxn id="47"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5" name="Oval 34"/>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2" name="TextBox 41"/>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3" name="TextBox 42"/>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4" name="TextBox 43"/>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5" name="TextBox 44"/>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6" name="TextBox 45"/>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7" name="Oval 46"/>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49" name="TextBox 48"/>
          <p:cNvSpPr txBox="1"/>
          <p:nvPr/>
        </p:nvSpPr>
        <p:spPr>
          <a:xfrm>
            <a:off x="4742045" y="3159978"/>
            <a:ext cx="301686" cy="369332"/>
          </a:xfrm>
          <a:prstGeom prst="rect">
            <a:avLst/>
          </a:prstGeom>
          <a:noFill/>
        </p:spPr>
        <p:txBody>
          <a:bodyPr wrap="none" rtlCol="0">
            <a:spAutoFit/>
          </a:bodyPr>
          <a:lstStyle/>
          <a:p>
            <a:r>
              <a:rPr lang="en-US" dirty="0"/>
              <a:t>1</a:t>
            </a:r>
          </a:p>
        </p:txBody>
      </p:sp>
      <p:sp>
        <p:nvSpPr>
          <p:cNvPr id="50" name="TextBox 49"/>
          <p:cNvSpPr txBox="1"/>
          <p:nvPr/>
        </p:nvSpPr>
        <p:spPr>
          <a:xfrm>
            <a:off x="4683529" y="4184865"/>
            <a:ext cx="301686" cy="369332"/>
          </a:xfrm>
          <a:prstGeom prst="rect">
            <a:avLst/>
          </a:prstGeom>
          <a:noFill/>
        </p:spPr>
        <p:txBody>
          <a:bodyPr wrap="none" rtlCol="0">
            <a:spAutoFit/>
          </a:bodyPr>
          <a:lstStyle/>
          <a:p>
            <a:r>
              <a:rPr lang="en-US" dirty="0"/>
              <a:t>2</a:t>
            </a:r>
          </a:p>
        </p:txBody>
      </p:sp>
      <p:sp>
        <p:nvSpPr>
          <p:cNvPr id="51" name="TextBox 50"/>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2" name="TextBox 51"/>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4" name="TextBox 53"/>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5" name="TextBox 54"/>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6" name="TextBox 55"/>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7" name="TextBox 56"/>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8" name="TextBox 57"/>
          <p:cNvSpPr txBox="1"/>
          <p:nvPr/>
        </p:nvSpPr>
        <p:spPr>
          <a:xfrm>
            <a:off x="5198449" y="432464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59" name="TextBox 58"/>
          <p:cNvSpPr txBox="1"/>
          <p:nvPr/>
        </p:nvSpPr>
        <p:spPr>
          <a:xfrm>
            <a:off x="6482206" y="359550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60" name="TextBox 59"/>
          <p:cNvSpPr txBox="1"/>
          <p:nvPr/>
        </p:nvSpPr>
        <p:spPr>
          <a:xfrm>
            <a:off x="7151879" y="267781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61" name="TextBox 60"/>
          <p:cNvSpPr txBox="1"/>
          <p:nvPr/>
        </p:nvSpPr>
        <p:spPr>
          <a:xfrm>
            <a:off x="7167377" y="425740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32277434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V="1">
            <a:off x="5517154" y="3822140"/>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7" idx="5"/>
            <a:endCxn id="12" idx="1"/>
          </p:cNvCxnSpPr>
          <p:nvPr/>
        </p:nvCxnSpPr>
        <p:spPr>
          <a:xfrm>
            <a:off x="6744509" y="386622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5370477"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5194972" y="697424"/>
            <a:ext cx="583558" cy="369332"/>
          </a:xfrm>
          <a:prstGeom prst="rect">
            <a:avLst/>
          </a:prstGeom>
          <a:noFill/>
        </p:spPr>
        <p:txBody>
          <a:bodyPr wrap="none" rtlCol="0">
            <a:spAutoFit/>
          </a:bodyPr>
          <a:lstStyle/>
          <a:p>
            <a:r>
              <a:rPr lang="en-US" dirty="0"/>
              <a:t>step</a:t>
            </a:r>
          </a:p>
        </p:txBody>
      </p:sp>
      <p:cxnSp>
        <p:nvCxnSpPr>
          <p:cNvPr id="31" name="Straight Connector 30"/>
          <p:cNvCxnSpPr>
            <a:endCxn id="4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3" name="Oval 32"/>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0" name="TextBox 39"/>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1" name="TextBox 40"/>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2" name="TextBox 41"/>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3" name="TextBox 42"/>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4" name="TextBox 43"/>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5" name="Oval 4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47" name="TextBox 46"/>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5198449" y="4324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6482206" y="359550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58" name="TextBox 57"/>
          <p:cNvSpPr txBox="1"/>
          <p:nvPr/>
        </p:nvSpPr>
        <p:spPr>
          <a:xfrm>
            <a:off x="7167377" y="267781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59" name="TextBox 58"/>
          <p:cNvSpPr txBox="1"/>
          <p:nvPr/>
        </p:nvSpPr>
        <p:spPr>
          <a:xfrm>
            <a:off x="7167377" y="425740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4230840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cxnSp>
        <p:nvCxnSpPr>
          <p:cNvPr id="3" name="Straight Arrow Connector 2"/>
          <p:cNvCxnSpPr/>
          <p:nvPr/>
        </p:nvCxnSpPr>
        <p:spPr>
          <a:xfrm>
            <a:off x="3706468" y="1435304"/>
            <a:ext cx="356476" cy="1150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3056736" y="1038514"/>
            <a:ext cx="5294526" cy="369332"/>
          </a:xfrm>
          <a:prstGeom prst="rect">
            <a:avLst/>
          </a:prstGeom>
          <a:noFill/>
        </p:spPr>
        <p:txBody>
          <a:bodyPr wrap="none" rtlCol="0">
            <a:spAutoFit/>
          </a:bodyPr>
          <a:lstStyle/>
          <a:p>
            <a:r>
              <a:rPr lang="en-US" dirty="0"/>
              <a:t>1 hour by bus from Boston to Hartford (and vice versa)</a:t>
            </a:r>
          </a:p>
        </p:txBody>
      </p:sp>
    </p:spTree>
    <p:extLst>
      <p:ext uri="{BB962C8B-B14F-4D97-AF65-F5344CB8AC3E}">
        <p14:creationId xmlns:p14="http://schemas.microsoft.com/office/powerpoint/2010/main" val="28561119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flipV="1">
            <a:off x="5517154" y="3822140"/>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7" idx="5"/>
            <a:endCxn id="12" idx="1"/>
          </p:cNvCxnSpPr>
          <p:nvPr/>
        </p:nvCxnSpPr>
        <p:spPr>
          <a:xfrm>
            <a:off x="6744509" y="386622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5804431"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5628926" y="697424"/>
            <a:ext cx="583558" cy="369332"/>
          </a:xfrm>
          <a:prstGeom prst="rect">
            <a:avLst/>
          </a:prstGeom>
          <a:noFill/>
        </p:spPr>
        <p:txBody>
          <a:bodyPr wrap="none" rtlCol="0">
            <a:spAutoFit/>
          </a:bodyPr>
          <a:lstStyle/>
          <a:p>
            <a:r>
              <a:rPr lang="en-US" dirty="0"/>
              <a:t>step</a:t>
            </a:r>
          </a:p>
        </p:txBody>
      </p:sp>
      <p:cxnSp>
        <p:nvCxnSpPr>
          <p:cNvPr id="31" name="Straight Connector 30"/>
          <p:cNvCxnSpPr>
            <a:endCxn id="4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3" name="Oval 32"/>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0" name="TextBox 39"/>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1" name="TextBox 40"/>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2" name="TextBox 41"/>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3" name="TextBox 42"/>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4" name="TextBox 43"/>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5" name="Oval 4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47" name="TextBox 46"/>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5198449" y="4324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6482206" y="35955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8" name="TextBox 57"/>
          <p:cNvSpPr txBox="1"/>
          <p:nvPr/>
        </p:nvSpPr>
        <p:spPr>
          <a:xfrm>
            <a:off x="7167377" y="267781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59" name="TextBox 58"/>
          <p:cNvSpPr txBox="1"/>
          <p:nvPr/>
        </p:nvSpPr>
        <p:spPr>
          <a:xfrm>
            <a:off x="7167377" y="425740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13431121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flipV="1">
            <a:off x="5517154" y="3822140"/>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7" idx="5"/>
            <a:endCxn id="12" idx="1"/>
          </p:cNvCxnSpPr>
          <p:nvPr/>
        </p:nvCxnSpPr>
        <p:spPr>
          <a:xfrm>
            <a:off x="6744509" y="386622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6269379"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6093874" y="697424"/>
            <a:ext cx="583558" cy="369332"/>
          </a:xfrm>
          <a:prstGeom prst="rect">
            <a:avLst/>
          </a:prstGeom>
          <a:noFill/>
        </p:spPr>
        <p:txBody>
          <a:bodyPr wrap="none" rtlCol="0">
            <a:spAutoFit/>
          </a:bodyPr>
          <a:lstStyle/>
          <a:p>
            <a:r>
              <a:rPr lang="en-US" dirty="0"/>
              <a:t>step</a:t>
            </a:r>
          </a:p>
        </p:txBody>
      </p:sp>
      <p:cxnSp>
        <p:nvCxnSpPr>
          <p:cNvPr id="31" name="Straight Connector 30"/>
          <p:cNvCxnSpPr>
            <a:endCxn id="4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3" name="Oval 32"/>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0" name="TextBox 39"/>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1" name="TextBox 40"/>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2" name="TextBox 41"/>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3" name="TextBox 42"/>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4" name="TextBox 43"/>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5" name="Oval 4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47" name="TextBox 46"/>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5198449" y="4324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6484484" y="35955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8" name="TextBox 57"/>
          <p:cNvSpPr txBox="1"/>
          <p:nvPr/>
        </p:nvSpPr>
        <p:spPr>
          <a:xfrm>
            <a:off x="7167377" y="267781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9" name="TextBox 58"/>
          <p:cNvSpPr txBox="1"/>
          <p:nvPr/>
        </p:nvSpPr>
        <p:spPr>
          <a:xfrm>
            <a:off x="7167377" y="425740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Tree>
    <p:extLst>
      <p:ext uri="{BB962C8B-B14F-4D97-AF65-F5344CB8AC3E}">
        <p14:creationId xmlns:p14="http://schemas.microsoft.com/office/powerpoint/2010/main" val="39345114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a:stCxn id="7" idx="5"/>
          </p:cNvCxnSpPr>
          <p:nvPr/>
        </p:nvCxnSpPr>
        <p:spPr>
          <a:xfrm>
            <a:off x="6744509" y="3866225"/>
            <a:ext cx="586192" cy="56056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V="1">
            <a:off x="5517154" y="3822140"/>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6718830"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6543325" y="697424"/>
            <a:ext cx="583558" cy="369332"/>
          </a:xfrm>
          <a:prstGeom prst="rect">
            <a:avLst/>
          </a:prstGeom>
          <a:noFill/>
        </p:spPr>
        <p:txBody>
          <a:bodyPr wrap="none" rtlCol="0">
            <a:spAutoFit/>
          </a:bodyPr>
          <a:lstStyle/>
          <a:p>
            <a:r>
              <a:rPr lang="en-US" dirty="0"/>
              <a:t>step</a:t>
            </a:r>
          </a:p>
        </p:txBody>
      </p:sp>
      <p:cxnSp>
        <p:nvCxnSpPr>
          <p:cNvPr id="31" name="Straight Connector 30"/>
          <p:cNvCxnSpPr>
            <a:endCxn id="4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3" name="Oval 32"/>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0" name="TextBox 39"/>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1" name="TextBox 40"/>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2" name="TextBox 41"/>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3" name="TextBox 42"/>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4" name="TextBox 43"/>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5" name="Oval 4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47" name="TextBox 46"/>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5198449" y="4324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6484484" y="35955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8" name="TextBox 57"/>
          <p:cNvSpPr txBox="1"/>
          <p:nvPr/>
        </p:nvSpPr>
        <p:spPr>
          <a:xfrm>
            <a:off x="7167377" y="267781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9" name="TextBox 58"/>
          <p:cNvSpPr txBox="1"/>
          <p:nvPr/>
        </p:nvSpPr>
        <p:spPr>
          <a:xfrm>
            <a:off x="7167377" y="425740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Tree>
    <p:extLst>
      <p:ext uri="{BB962C8B-B14F-4D97-AF65-F5344CB8AC3E}">
        <p14:creationId xmlns:p14="http://schemas.microsoft.com/office/powerpoint/2010/main" val="2823289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a:stCxn id="7" idx="5"/>
          </p:cNvCxnSpPr>
          <p:nvPr/>
        </p:nvCxnSpPr>
        <p:spPr>
          <a:xfrm>
            <a:off x="6744509" y="3866225"/>
            <a:ext cx="524196" cy="473300"/>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V="1">
            <a:off x="5517154" y="3822140"/>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2" name="Oval 1"/>
          <p:cNvSpPr/>
          <p:nvPr/>
        </p:nvSpPr>
        <p:spPr>
          <a:xfrm>
            <a:off x="4277533" y="3759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5251344" y="299779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251343" y="43203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2" idx="7"/>
            <a:endCxn id="3" idx="3"/>
          </p:cNvCxnSpPr>
          <p:nvPr/>
        </p:nvCxnSpPr>
        <p:spPr>
          <a:xfrm flipV="1">
            <a:off x="4502420" y="3254742"/>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 name="Straight Arrow Connector 5"/>
          <p:cNvCxnSpPr>
            <a:stCxn id="2" idx="5"/>
            <a:endCxn id="4" idx="1"/>
          </p:cNvCxnSpPr>
          <p:nvPr/>
        </p:nvCxnSpPr>
        <p:spPr>
          <a:xfrm>
            <a:off x="4502420" y="4016742"/>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 name="Oval 6"/>
          <p:cNvSpPr/>
          <p:nvPr/>
        </p:nvSpPr>
        <p:spPr>
          <a:xfrm>
            <a:off x="6519622" y="360927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3" idx="6"/>
            <a:endCxn id="7" idx="1"/>
          </p:cNvCxnSpPr>
          <p:nvPr/>
        </p:nvCxnSpPr>
        <p:spPr>
          <a:xfrm>
            <a:off x="5514815" y="314831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 name="Oval 9"/>
          <p:cNvSpPr/>
          <p:nvPr/>
        </p:nvSpPr>
        <p:spPr>
          <a:xfrm>
            <a:off x="7198965" y="269676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7"/>
          </p:cNvCxnSpPr>
          <p:nvPr/>
        </p:nvCxnSpPr>
        <p:spPr>
          <a:xfrm flipV="1">
            <a:off x="6744509" y="2953709"/>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2" name="Oval 11"/>
          <p:cNvSpPr/>
          <p:nvPr/>
        </p:nvSpPr>
        <p:spPr>
          <a:xfrm>
            <a:off x="7198965" y="427627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0" idx="4"/>
            <a:endCxn id="12" idx="0"/>
          </p:cNvCxnSpPr>
          <p:nvPr/>
        </p:nvCxnSpPr>
        <p:spPr>
          <a:xfrm>
            <a:off x="7330701" y="2997794"/>
            <a:ext cx="0" cy="1278478"/>
          </a:xfrm>
          <a:prstGeom prst="line">
            <a:avLst/>
          </a:prstGeom>
        </p:spPr>
        <p:style>
          <a:lnRef idx="1">
            <a:schemeClr val="dk1"/>
          </a:lnRef>
          <a:fillRef idx="0">
            <a:schemeClr val="dk1"/>
          </a:fillRef>
          <a:effectRef idx="0">
            <a:schemeClr val="dk1"/>
          </a:effectRef>
          <a:fontRef idx="minor">
            <a:schemeClr val="tx1"/>
          </a:fontRef>
        </p:style>
      </p:cxnSp>
      <p:sp>
        <p:nvSpPr>
          <p:cNvPr id="15" name="Left Brace 14"/>
          <p:cNvSpPr/>
          <p:nvPr/>
        </p:nvSpPr>
        <p:spPr>
          <a:xfrm rot="5400000">
            <a:off x="7152781" y="913635"/>
            <a:ext cx="201478" cy="5363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TextBox 29"/>
          <p:cNvSpPr txBox="1"/>
          <p:nvPr/>
        </p:nvSpPr>
        <p:spPr>
          <a:xfrm>
            <a:off x="6977276" y="697424"/>
            <a:ext cx="583558" cy="369332"/>
          </a:xfrm>
          <a:prstGeom prst="rect">
            <a:avLst/>
          </a:prstGeom>
          <a:noFill/>
        </p:spPr>
        <p:txBody>
          <a:bodyPr wrap="none" rtlCol="0">
            <a:spAutoFit/>
          </a:bodyPr>
          <a:lstStyle/>
          <a:p>
            <a:r>
              <a:rPr lang="en-US" dirty="0"/>
              <a:t>step</a:t>
            </a:r>
          </a:p>
        </p:txBody>
      </p:sp>
      <p:cxnSp>
        <p:nvCxnSpPr>
          <p:cNvPr id="31" name="Straight Connector 30"/>
          <p:cNvCxnSpPr>
            <a:endCxn id="45" idx="6"/>
          </p:cNvCxnSpPr>
          <p:nvPr/>
        </p:nvCxnSpPr>
        <p:spPr>
          <a:xfrm>
            <a:off x="4793409" y="1475583"/>
            <a:ext cx="2684245"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4033992" y="1295742"/>
            <a:ext cx="649537" cy="369332"/>
          </a:xfrm>
          <a:prstGeom prst="rect">
            <a:avLst/>
          </a:prstGeom>
          <a:noFill/>
        </p:spPr>
        <p:txBody>
          <a:bodyPr wrap="none" rtlCol="0">
            <a:spAutoFit/>
          </a:bodyPr>
          <a:lstStyle/>
          <a:p>
            <a:r>
              <a:rPr lang="en-US" dirty="0"/>
              <a:t>Time</a:t>
            </a:r>
          </a:p>
        </p:txBody>
      </p:sp>
      <p:sp>
        <p:nvSpPr>
          <p:cNvPr id="33" name="Oval 32"/>
          <p:cNvSpPr/>
          <p:nvPr/>
        </p:nvSpPr>
        <p:spPr>
          <a:xfrm>
            <a:off x="475769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0536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53040"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00715"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548390"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991586" y="1426081"/>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20215" y="1511185"/>
            <a:ext cx="383438" cy="307777"/>
          </a:xfrm>
          <a:prstGeom prst="rect">
            <a:avLst/>
          </a:prstGeom>
          <a:noFill/>
        </p:spPr>
        <p:txBody>
          <a:bodyPr wrap="none" rtlCol="0">
            <a:spAutoFit/>
          </a:bodyPr>
          <a:lstStyle/>
          <a:p>
            <a:r>
              <a:rPr lang="en-US" sz="1400" dirty="0">
                <a:latin typeface="Consolas" panose="020B0609020204030204" pitchFamily="49" charset="0"/>
              </a:rPr>
              <a:t>T0</a:t>
            </a:r>
          </a:p>
        </p:txBody>
      </p:sp>
      <p:sp>
        <p:nvSpPr>
          <p:cNvPr id="40" name="TextBox 39"/>
          <p:cNvSpPr txBox="1"/>
          <p:nvPr/>
        </p:nvSpPr>
        <p:spPr>
          <a:xfrm>
            <a:off x="5049073" y="1511184"/>
            <a:ext cx="383438" cy="307777"/>
          </a:xfrm>
          <a:prstGeom prst="rect">
            <a:avLst/>
          </a:prstGeom>
          <a:noFill/>
        </p:spPr>
        <p:txBody>
          <a:bodyPr wrap="none" rtlCol="0">
            <a:spAutoFit/>
          </a:bodyPr>
          <a:lstStyle/>
          <a:p>
            <a:r>
              <a:rPr lang="en-US" sz="1400" dirty="0">
                <a:latin typeface="Consolas" panose="020B0609020204030204" pitchFamily="49" charset="0"/>
              </a:rPr>
              <a:t>T1</a:t>
            </a:r>
          </a:p>
        </p:txBody>
      </p:sp>
      <p:sp>
        <p:nvSpPr>
          <p:cNvPr id="41" name="TextBox 40"/>
          <p:cNvSpPr txBox="1"/>
          <p:nvPr/>
        </p:nvSpPr>
        <p:spPr>
          <a:xfrm>
            <a:off x="5498413" y="1524272"/>
            <a:ext cx="383438" cy="307777"/>
          </a:xfrm>
          <a:prstGeom prst="rect">
            <a:avLst/>
          </a:prstGeom>
          <a:noFill/>
        </p:spPr>
        <p:txBody>
          <a:bodyPr wrap="none" rtlCol="0">
            <a:spAutoFit/>
          </a:bodyPr>
          <a:lstStyle/>
          <a:p>
            <a:r>
              <a:rPr lang="en-US" sz="1400" dirty="0">
                <a:latin typeface="Consolas" panose="020B0609020204030204" pitchFamily="49" charset="0"/>
              </a:rPr>
              <a:t>T2</a:t>
            </a:r>
          </a:p>
        </p:txBody>
      </p:sp>
      <p:sp>
        <p:nvSpPr>
          <p:cNvPr id="42" name="TextBox 41"/>
          <p:cNvSpPr txBox="1"/>
          <p:nvPr/>
        </p:nvSpPr>
        <p:spPr>
          <a:xfrm>
            <a:off x="5927271" y="1522466"/>
            <a:ext cx="383438" cy="307777"/>
          </a:xfrm>
          <a:prstGeom prst="rect">
            <a:avLst/>
          </a:prstGeom>
          <a:noFill/>
        </p:spPr>
        <p:txBody>
          <a:bodyPr wrap="none" rtlCol="0">
            <a:spAutoFit/>
          </a:bodyPr>
          <a:lstStyle/>
          <a:p>
            <a:r>
              <a:rPr lang="en-US" sz="1400" dirty="0">
                <a:latin typeface="Consolas" panose="020B0609020204030204" pitchFamily="49" charset="0"/>
              </a:rPr>
              <a:t>T3</a:t>
            </a:r>
          </a:p>
        </p:txBody>
      </p:sp>
      <p:sp>
        <p:nvSpPr>
          <p:cNvPr id="43" name="TextBox 42"/>
          <p:cNvSpPr txBox="1"/>
          <p:nvPr/>
        </p:nvSpPr>
        <p:spPr>
          <a:xfrm>
            <a:off x="6407607" y="1539383"/>
            <a:ext cx="383438" cy="307777"/>
          </a:xfrm>
          <a:prstGeom prst="rect">
            <a:avLst/>
          </a:prstGeom>
          <a:noFill/>
        </p:spPr>
        <p:txBody>
          <a:bodyPr wrap="none" rtlCol="0">
            <a:spAutoFit/>
          </a:bodyPr>
          <a:lstStyle/>
          <a:p>
            <a:r>
              <a:rPr lang="en-US" sz="1400" dirty="0">
                <a:latin typeface="Consolas" panose="020B0609020204030204" pitchFamily="49" charset="0"/>
              </a:rPr>
              <a:t>T4</a:t>
            </a:r>
          </a:p>
        </p:txBody>
      </p:sp>
      <p:sp>
        <p:nvSpPr>
          <p:cNvPr id="44" name="TextBox 43"/>
          <p:cNvSpPr txBox="1"/>
          <p:nvPr/>
        </p:nvSpPr>
        <p:spPr>
          <a:xfrm>
            <a:off x="6854111" y="1521341"/>
            <a:ext cx="383438" cy="307777"/>
          </a:xfrm>
          <a:prstGeom prst="rect">
            <a:avLst/>
          </a:prstGeom>
          <a:noFill/>
        </p:spPr>
        <p:txBody>
          <a:bodyPr wrap="none" rtlCol="0">
            <a:spAutoFit/>
          </a:bodyPr>
          <a:lstStyle/>
          <a:p>
            <a:r>
              <a:rPr lang="en-US" sz="1400" dirty="0">
                <a:latin typeface="Consolas" panose="020B0609020204030204" pitchFamily="49" charset="0"/>
              </a:rPr>
              <a:t>T5</a:t>
            </a:r>
          </a:p>
        </p:txBody>
      </p:sp>
      <p:sp>
        <p:nvSpPr>
          <p:cNvPr id="45" name="Oval 44"/>
          <p:cNvSpPr/>
          <p:nvPr/>
        </p:nvSpPr>
        <p:spPr>
          <a:xfrm>
            <a:off x="7369166" y="1430906"/>
            <a:ext cx="108488" cy="990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231691" y="1511183"/>
            <a:ext cx="383438" cy="307777"/>
          </a:xfrm>
          <a:prstGeom prst="rect">
            <a:avLst/>
          </a:prstGeom>
          <a:noFill/>
        </p:spPr>
        <p:txBody>
          <a:bodyPr wrap="none" rtlCol="0">
            <a:spAutoFit/>
          </a:bodyPr>
          <a:lstStyle/>
          <a:p>
            <a:r>
              <a:rPr lang="en-US" sz="1400" dirty="0">
                <a:latin typeface="Consolas" panose="020B0609020204030204" pitchFamily="49" charset="0"/>
              </a:rPr>
              <a:t>T6</a:t>
            </a:r>
          </a:p>
        </p:txBody>
      </p:sp>
      <p:sp>
        <p:nvSpPr>
          <p:cNvPr id="16" name="TextBox 15"/>
          <p:cNvSpPr txBox="1"/>
          <p:nvPr/>
        </p:nvSpPr>
        <p:spPr>
          <a:xfrm>
            <a:off x="8136611" y="945396"/>
            <a:ext cx="3626604" cy="1477328"/>
          </a:xfrm>
          <a:prstGeom prst="rect">
            <a:avLst/>
          </a:prstGeom>
          <a:noFill/>
        </p:spPr>
        <p:txBody>
          <a:bodyPr wrap="square" rtlCol="0">
            <a:spAutoFit/>
          </a:bodyPr>
          <a:lstStyle/>
          <a:p>
            <a:r>
              <a:rPr lang="en-US" dirty="0"/>
              <a:t>At the last step, the constraints satisfied are: the nodes covered at T6 equals the nodes covered at T5 and the edges chosen at T6 equals the edges chosen at T5.</a:t>
            </a:r>
          </a:p>
        </p:txBody>
      </p:sp>
      <p:sp>
        <p:nvSpPr>
          <p:cNvPr id="47" name="TextBox 46"/>
          <p:cNvSpPr txBox="1"/>
          <p:nvPr/>
        </p:nvSpPr>
        <p:spPr>
          <a:xfrm>
            <a:off x="4742045" y="3159978"/>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4683529" y="4184865"/>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5923825" y="3066093"/>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6084727" y="4091606"/>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6744144" y="3009462"/>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6755211" y="4011363"/>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7345603" y="3424611"/>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4222853" y="375515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5209033" y="29897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5198449" y="4324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6484484" y="35955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8" name="TextBox 57"/>
          <p:cNvSpPr txBox="1"/>
          <p:nvPr/>
        </p:nvSpPr>
        <p:spPr>
          <a:xfrm>
            <a:off x="7167377" y="267781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9" name="TextBox 58"/>
          <p:cNvSpPr txBox="1"/>
          <p:nvPr/>
        </p:nvSpPr>
        <p:spPr>
          <a:xfrm>
            <a:off x="7167377" y="425740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Tree>
    <p:extLst>
      <p:ext uri="{BB962C8B-B14F-4D97-AF65-F5344CB8AC3E}">
        <p14:creationId xmlns:p14="http://schemas.microsoft.com/office/powerpoint/2010/main" val="3603326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1206" y="2603716"/>
            <a:ext cx="6354305" cy="830997"/>
          </a:xfrm>
          <a:prstGeom prst="rect">
            <a:avLst/>
          </a:prstGeom>
          <a:noFill/>
        </p:spPr>
        <p:txBody>
          <a:bodyPr wrap="square" rtlCol="0">
            <a:spAutoFit/>
          </a:bodyPr>
          <a:lstStyle/>
          <a:p>
            <a:r>
              <a:rPr lang="en-US" sz="2400" dirty="0"/>
              <a:t>Let’s go through that again, this time showing the </a:t>
            </a:r>
            <a:r>
              <a:rPr lang="en-US" sz="2400" i="1" dirty="0"/>
              <a:t>covered</a:t>
            </a:r>
            <a:r>
              <a:rPr lang="en-US" sz="2400" dirty="0"/>
              <a:t>, </a:t>
            </a:r>
            <a:r>
              <a:rPr lang="en-US" sz="2400" i="1" dirty="0"/>
              <a:t>chosen</a:t>
            </a:r>
            <a:r>
              <a:rPr lang="en-US" sz="2400" dirty="0"/>
              <a:t>, and </a:t>
            </a:r>
            <a:r>
              <a:rPr lang="en-US" sz="2400" i="1" dirty="0"/>
              <a:t>nodes</a:t>
            </a:r>
            <a:r>
              <a:rPr lang="en-US" sz="2400" dirty="0"/>
              <a:t> relations. </a:t>
            </a:r>
          </a:p>
        </p:txBody>
      </p:sp>
    </p:spTree>
    <p:extLst>
      <p:ext uri="{BB962C8B-B14F-4D97-AF65-F5344CB8AC3E}">
        <p14:creationId xmlns:p14="http://schemas.microsoft.com/office/powerpoint/2010/main" val="371548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45314" y="1690688"/>
            <a:ext cx="1200265" cy="461665"/>
          </a:xfrm>
          <a:prstGeom prst="rect">
            <a:avLst/>
          </a:prstGeom>
          <a:noFill/>
        </p:spPr>
        <p:txBody>
          <a:bodyPr wrap="none" rtlCol="0">
            <a:spAutoFit/>
          </a:bodyPr>
          <a:lstStyle/>
          <a:p>
            <a:r>
              <a:rPr lang="en-US" sz="2400" b="1" dirty="0"/>
              <a:t>covered</a:t>
            </a:r>
          </a:p>
        </p:txBody>
      </p:sp>
      <p:sp>
        <p:nvSpPr>
          <p:cNvPr id="3" name="TextBox 2"/>
          <p:cNvSpPr txBox="1"/>
          <p:nvPr/>
        </p:nvSpPr>
        <p:spPr>
          <a:xfrm>
            <a:off x="7236476" y="208943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7" name="TextBox 6"/>
          <p:cNvSpPr txBox="1"/>
          <p:nvPr/>
        </p:nvSpPr>
        <p:spPr>
          <a:xfrm>
            <a:off x="5467085" y="208943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 name="TextBox 14"/>
          <p:cNvSpPr txBox="1"/>
          <p:nvPr/>
        </p:nvSpPr>
        <p:spPr>
          <a:xfrm>
            <a:off x="9828206" y="1690688"/>
            <a:ext cx="1087157" cy="461665"/>
          </a:xfrm>
          <a:prstGeom prst="rect">
            <a:avLst/>
          </a:prstGeom>
          <a:noFill/>
        </p:spPr>
        <p:txBody>
          <a:bodyPr wrap="none" rtlCol="0">
            <a:spAutoFit/>
          </a:bodyPr>
          <a:lstStyle/>
          <a:p>
            <a:r>
              <a:rPr lang="en-US" sz="2400" b="1" dirty="0"/>
              <a:t>chosen</a:t>
            </a:r>
          </a:p>
        </p:txBody>
      </p:sp>
      <p:sp>
        <p:nvSpPr>
          <p:cNvPr id="17" name="Title 16"/>
          <p:cNvSpPr>
            <a:spLocks noGrp="1"/>
          </p:cNvSpPr>
          <p:nvPr>
            <p:ph type="title"/>
          </p:nvPr>
        </p:nvSpPr>
        <p:spPr/>
        <p:txBody>
          <a:bodyPr/>
          <a:lstStyle/>
          <a:p>
            <a:r>
              <a:rPr lang="en-US" dirty="0"/>
              <a:t>Init (Time.first)</a:t>
            </a:r>
          </a:p>
        </p:txBody>
      </p:sp>
      <p:sp>
        <p:nvSpPr>
          <p:cNvPr id="18" name="Oval 17"/>
          <p:cNvSpPr/>
          <p:nvPr/>
        </p:nvSpPr>
        <p:spPr>
          <a:xfrm>
            <a:off x="1274991" y="323433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248802" y="247233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248801" y="3794898"/>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8" idx="7"/>
            <a:endCxn id="19" idx="3"/>
          </p:cNvCxnSpPr>
          <p:nvPr/>
        </p:nvCxnSpPr>
        <p:spPr>
          <a:xfrm flipV="1">
            <a:off x="1499878" y="2729282"/>
            <a:ext cx="787508" cy="549137"/>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Arrow Connector 21"/>
          <p:cNvCxnSpPr>
            <a:stCxn id="18" idx="5"/>
            <a:endCxn id="20" idx="1"/>
          </p:cNvCxnSpPr>
          <p:nvPr/>
        </p:nvCxnSpPr>
        <p:spPr>
          <a:xfrm>
            <a:off x="1499878" y="3491282"/>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3" name="Oval 22"/>
          <p:cNvSpPr/>
          <p:nvPr/>
        </p:nvSpPr>
        <p:spPr>
          <a:xfrm>
            <a:off x="3517080" y="308381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p:nvPr/>
        </p:nvCxnSpPr>
        <p:spPr>
          <a:xfrm flipV="1">
            <a:off x="2514612" y="3296680"/>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a:stCxn id="19" idx="6"/>
            <a:endCxn id="23" idx="1"/>
          </p:cNvCxnSpPr>
          <p:nvPr/>
        </p:nvCxnSpPr>
        <p:spPr>
          <a:xfrm>
            <a:off x="2512273" y="2622851"/>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26" name="Oval 25"/>
          <p:cNvSpPr/>
          <p:nvPr/>
        </p:nvSpPr>
        <p:spPr>
          <a:xfrm>
            <a:off x="4196423" y="217130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a:stCxn id="23" idx="7"/>
          </p:cNvCxnSpPr>
          <p:nvPr/>
        </p:nvCxnSpPr>
        <p:spPr>
          <a:xfrm flipV="1">
            <a:off x="3741967" y="2428249"/>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28" name="Oval 27"/>
          <p:cNvSpPr/>
          <p:nvPr/>
        </p:nvSpPr>
        <p:spPr>
          <a:xfrm>
            <a:off x="4196423" y="3750812"/>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a:stCxn id="23" idx="5"/>
            <a:endCxn id="28" idx="1"/>
          </p:cNvCxnSpPr>
          <p:nvPr/>
        </p:nvCxnSpPr>
        <p:spPr>
          <a:xfrm>
            <a:off x="3741967" y="3340765"/>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a:stCxn id="26" idx="4"/>
            <a:endCxn id="28" idx="0"/>
          </p:cNvCxnSpPr>
          <p:nvPr/>
        </p:nvCxnSpPr>
        <p:spPr>
          <a:xfrm>
            <a:off x="4328159" y="2472334"/>
            <a:ext cx="0" cy="1278478"/>
          </a:xfrm>
          <a:prstGeom prst="line">
            <a:avLst/>
          </a:prstGeom>
        </p:spPr>
        <p:style>
          <a:lnRef idx="1">
            <a:schemeClr val="dk1"/>
          </a:lnRef>
          <a:fillRef idx="0">
            <a:schemeClr val="dk1"/>
          </a:fillRef>
          <a:effectRef idx="0">
            <a:schemeClr val="dk1"/>
          </a:effectRef>
          <a:fontRef idx="minor">
            <a:schemeClr val="tx1"/>
          </a:fontRef>
        </p:style>
      </p:cxnSp>
      <p:sp>
        <p:nvSpPr>
          <p:cNvPr id="31" name="TextBox 30"/>
          <p:cNvSpPr txBox="1"/>
          <p:nvPr/>
        </p:nvSpPr>
        <p:spPr>
          <a:xfrm>
            <a:off x="1739503" y="2634518"/>
            <a:ext cx="301686" cy="369332"/>
          </a:xfrm>
          <a:prstGeom prst="rect">
            <a:avLst/>
          </a:prstGeom>
          <a:noFill/>
        </p:spPr>
        <p:txBody>
          <a:bodyPr wrap="none" rtlCol="0">
            <a:spAutoFit/>
          </a:bodyPr>
          <a:lstStyle/>
          <a:p>
            <a:r>
              <a:rPr lang="en-US" dirty="0"/>
              <a:t>1</a:t>
            </a:r>
          </a:p>
        </p:txBody>
      </p:sp>
      <p:sp>
        <p:nvSpPr>
          <p:cNvPr id="32" name="TextBox 31"/>
          <p:cNvSpPr txBox="1"/>
          <p:nvPr/>
        </p:nvSpPr>
        <p:spPr>
          <a:xfrm>
            <a:off x="1680987" y="3659405"/>
            <a:ext cx="301686" cy="369332"/>
          </a:xfrm>
          <a:prstGeom prst="rect">
            <a:avLst/>
          </a:prstGeom>
          <a:noFill/>
        </p:spPr>
        <p:txBody>
          <a:bodyPr wrap="none" rtlCol="0">
            <a:spAutoFit/>
          </a:bodyPr>
          <a:lstStyle/>
          <a:p>
            <a:r>
              <a:rPr lang="en-US" dirty="0"/>
              <a:t>2</a:t>
            </a:r>
          </a:p>
        </p:txBody>
      </p:sp>
      <p:sp>
        <p:nvSpPr>
          <p:cNvPr id="33" name="TextBox 32"/>
          <p:cNvSpPr txBox="1"/>
          <p:nvPr/>
        </p:nvSpPr>
        <p:spPr>
          <a:xfrm>
            <a:off x="2921283" y="2540633"/>
            <a:ext cx="301686" cy="369332"/>
          </a:xfrm>
          <a:prstGeom prst="rect">
            <a:avLst/>
          </a:prstGeom>
          <a:noFill/>
        </p:spPr>
        <p:txBody>
          <a:bodyPr wrap="none" rtlCol="0">
            <a:spAutoFit/>
          </a:bodyPr>
          <a:lstStyle/>
          <a:p>
            <a:r>
              <a:rPr lang="en-US" dirty="0"/>
              <a:t>3</a:t>
            </a:r>
          </a:p>
        </p:txBody>
      </p:sp>
      <p:sp>
        <p:nvSpPr>
          <p:cNvPr id="34" name="TextBox 33"/>
          <p:cNvSpPr txBox="1"/>
          <p:nvPr/>
        </p:nvSpPr>
        <p:spPr>
          <a:xfrm>
            <a:off x="3082185" y="3566146"/>
            <a:ext cx="301686" cy="369332"/>
          </a:xfrm>
          <a:prstGeom prst="rect">
            <a:avLst/>
          </a:prstGeom>
          <a:noFill/>
        </p:spPr>
        <p:txBody>
          <a:bodyPr wrap="none" rtlCol="0">
            <a:spAutoFit/>
          </a:bodyPr>
          <a:lstStyle/>
          <a:p>
            <a:r>
              <a:rPr lang="en-US" dirty="0"/>
              <a:t>1</a:t>
            </a:r>
          </a:p>
        </p:txBody>
      </p:sp>
      <p:sp>
        <p:nvSpPr>
          <p:cNvPr id="35" name="TextBox 34"/>
          <p:cNvSpPr txBox="1"/>
          <p:nvPr/>
        </p:nvSpPr>
        <p:spPr>
          <a:xfrm>
            <a:off x="3741602" y="2484002"/>
            <a:ext cx="301686" cy="369332"/>
          </a:xfrm>
          <a:prstGeom prst="rect">
            <a:avLst/>
          </a:prstGeom>
          <a:noFill/>
        </p:spPr>
        <p:txBody>
          <a:bodyPr wrap="none" rtlCol="0">
            <a:spAutoFit/>
          </a:bodyPr>
          <a:lstStyle/>
          <a:p>
            <a:r>
              <a:rPr lang="en-US" dirty="0"/>
              <a:t>1</a:t>
            </a:r>
          </a:p>
        </p:txBody>
      </p:sp>
      <p:sp>
        <p:nvSpPr>
          <p:cNvPr id="36" name="TextBox 35"/>
          <p:cNvSpPr txBox="1"/>
          <p:nvPr/>
        </p:nvSpPr>
        <p:spPr>
          <a:xfrm>
            <a:off x="3752669" y="3485903"/>
            <a:ext cx="301686" cy="369332"/>
          </a:xfrm>
          <a:prstGeom prst="rect">
            <a:avLst/>
          </a:prstGeom>
          <a:noFill/>
        </p:spPr>
        <p:txBody>
          <a:bodyPr wrap="none" rtlCol="0">
            <a:spAutoFit/>
          </a:bodyPr>
          <a:lstStyle/>
          <a:p>
            <a:r>
              <a:rPr lang="en-US" dirty="0"/>
              <a:t>1</a:t>
            </a:r>
          </a:p>
        </p:txBody>
      </p:sp>
      <p:sp>
        <p:nvSpPr>
          <p:cNvPr id="37" name="TextBox 36"/>
          <p:cNvSpPr txBox="1"/>
          <p:nvPr/>
        </p:nvSpPr>
        <p:spPr>
          <a:xfrm>
            <a:off x="4343061" y="2899151"/>
            <a:ext cx="301686" cy="369332"/>
          </a:xfrm>
          <a:prstGeom prst="rect">
            <a:avLst/>
          </a:prstGeom>
          <a:noFill/>
        </p:spPr>
        <p:txBody>
          <a:bodyPr wrap="none" rtlCol="0">
            <a:spAutoFit/>
          </a:bodyPr>
          <a:lstStyle/>
          <a:p>
            <a:r>
              <a:rPr lang="en-US" dirty="0"/>
              <a:t>2</a:t>
            </a:r>
          </a:p>
        </p:txBody>
      </p:sp>
      <p:sp>
        <p:nvSpPr>
          <p:cNvPr id="38" name="TextBox 37"/>
          <p:cNvSpPr txBox="1"/>
          <p:nvPr/>
        </p:nvSpPr>
        <p:spPr>
          <a:xfrm>
            <a:off x="1220311" y="322969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9" name="TextBox 38"/>
          <p:cNvSpPr txBox="1"/>
          <p:nvPr/>
        </p:nvSpPr>
        <p:spPr>
          <a:xfrm>
            <a:off x="2206491" y="2464322"/>
            <a:ext cx="383438" cy="307777"/>
          </a:xfrm>
          <a:prstGeom prst="rect">
            <a:avLst/>
          </a:prstGeom>
          <a:noFill/>
        </p:spPr>
        <p:txBody>
          <a:bodyPr wrap="none" rtlCol="0">
            <a:spAutoFit/>
          </a:bodyPr>
          <a:lstStyle/>
          <a:p>
            <a:r>
              <a:rPr lang="en-US" sz="1400" dirty="0">
                <a:latin typeface="Consolas" panose="020B0609020204030204" pitchFamily="49" charset="0"/>
              </a:rPr>
              <a:t>N1</a:t>
            </a:r>
          </a:p>
        </p:txBody>
      </p:sp>
      <p:sp>
        <p:nvSpPr>
          <p:cNvPr id="40" name="TextBox 39"/>
          <p:cNvSpPr txBox="1"/>
          <p:nvPr/>
        </p:nvSpPr>
        <p:spPr>
          <a:xfrm>
            <a:off x="2195907" y="3799187"/>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41" name="TextBox 40"/>
          <p:cNvSpPr txBox="1"/>
          <p:nvPr/>
        </p:nvSpPr>
        <p:spPr>
          <a:xfrm>
            <a:off x="3464166" y="3070047"/>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42" name="TextBox 41"/>
          <p:cNvSpPr txBox="1"/>
          <p:nvPr/>
        </p:nvSpPr>
        <p:spPr>
          <a:xfrm>
            <a:off x="4149337" y="2152353"/>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43" name="TextBox 42"/>
          <p:cNvSpPr txBox="1"/>
          <p:nvPr/>
        </p:nvSpPr>
        <p:spPr>
          <a:xfrm>
            <a:off x="4149337" y="3731942"/>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
        <p:nvSpPr>
          <p:cNvPr id="4" name="TextBox 3"/>
          <p:cNvSpPr txBox="1"/>
          <p:nvPr/>
        </p:nvSpPr>
        <p:spPr>
          <a:xfrm>
            <a:off x="9828206" y="2171301"/>
            <a:ext cx="1033232" cy="369332"/>
          </a:xfrm>
          <a:prstGeom prst="rect">
            <a:avLst/>
          </a:prstGeom>
          <a:noFill/>
        </p:spPr>
        <p:txBody>
          <a:bodyPr wrap="none" rtlCol="0">
            <a:spAutoFit/>
          </a:bodyPr>
          <a:lstStyle/>
          <a:p>
            <a:r>
              <a:rPr lang="en-US" dirty="0"/>
              <a:t>- empty -</a:t>
            </a:r>
          </a:p>
        </p:txBody>
      </p:sp>
      <p:sp>
        <p:nvSpPr>
          <p:cNvPr id="44" name="TextBox 43"/>
          <p:cNvSpPr txBox="1"/>
          <p:nvPr/>
        </p:nvSpPr>
        <p:spPr>
          <a:xfrm>
            <a:off x="9828206" y="2770440"/>
            <a:ext cx="958917" cy="461665"/>
          </a:xfrm>
          <a:prstGeom prst="rect">
            <a:avLst/>
          </a:prstGeom>
          <a:noFill/>
        </p:spPr>
        <p:txBody>
          <a:bodyPr wrap="none" rtlCol="0">
            <a:spAutoFit/>
          </a:bodyPr>
          <a:lstStyle/>
          <a:p>
            <a:r>
              <a:rPr lang="en-US" sz="2400" b="1" dirty="0"/>
              <a:t>nodes</a:t>
            </a:r>
          </a:p>
        </p:txBody>
      </p:sp>
      <p:sp>
        <p:nvSpPr>
          <p:cNvPr id="45" name="TextBox 44"/>
          <p:cNvSpPr txBox="1"/>
          <p:nvPr/>
        </p:nvSpPr>
        <p:spPr>
          <a:xfrm>
            <a:off x="9769692" y="3232105"/>
            <a:ext cx="1033232" cy="369332"/>
          </a:xfrm>
          <a:prstGeom prst="rect">
            <a:avLst/>
          </a:prstGeom>
          <a:noFill/>
        </p:spPr>
        <p:txBody>
          <a:bodyPr wrap="none" rtlCol="0">
            <a:spAutoFit/>
          </a:bodyPr>
          <a:lstStyle/>
          <a:p>
            <a:r>
              <a:rPr lang="en-US" dirty="0"/>
              <a:t>- empty -</a:t>
            </a:r>
          </a:p>
        </p:txBody>
      </p:sp>
    </p:spTree>
    <p:extLst>
      <p:ext uri="{BB962C8B-B14F-4D97-AF65-F5344CB8AC3E}">
        <p14:creationId xmlns:p14="http://schemas.microsoft.com/office/powerpoint/2010/main" val="766103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97028" y="1551621"/>
            <a:ext cx="1200265" cy="461665"/>
          </a:xfrm>
          <a:prstGeom prst="rect">
            <a:avLst/>
          </a:prstGeom>
          <a:noFill/>
        </p:spPr>
        <p:txBody>
          <a:bodyPr wrap="none" rtlCol="0">
            <a:spAutoFit/>
          </a:bodyPr>
          <a:lstStyle/>
          <a:p>
            <a:r>
              <a:rPr lang="en-US" sz="2400" b="1" dirty="0"/>
              <a:t>covered</a:t>
            </a:r>
          </a:p>
        </p:txBody>
      </p:sp>
      <p:sp>
        <p:nvSpPr>
          <p:cNvPr id="3" name="TextBox 2"/>
          <p:cNvSpPr txBox="1"/>
          <p:nvPr/>
        </p:nvSpPr>
        <p:spPr>
          <a:xfrm>
            <a:off x="6188190" y="195036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7" name="TextBox 6"/>
          <p:cNvSpPr txBox="1"/>
          <p:nvPr/>
        </p:nvSpPr>
        <p:spPr>
          <a:xfrm>
            <a:off x="4418799" y="195036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 name="TextBox 14"/>
          <p:cNvSpPr txBox="1"/>
          <p:nvPr/>
        </p:nvSpPr>
        <p:spPr>
          <a:xfrm>
            <a:off x="9471746" y="1551621"/>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6188190" y="2319699"/>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8" name="TextBox 7"/>
          <p:cNvSpPr txBox="1"/>
          <p:nvPr/>
        </p:nvSpPr>
        <p:spPr>
          <a:xfrm>
            <a:off x="4418799" y="2319699"/>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 name="TextBox 8"/>
          <p:cNvSpPr txBox="1"/>
          <p:nvPr/>
        </p:nvSpPr>
        <p:spPr>
          <a:xfrm>
            <a:off x="8212809" y="1950367"/>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0" name="TextBox 9"/>
          <p:cNvSpPr txBox="1"/>
          <p:nvPr/>
        </p:nvSpPr>
        <p:spPr>
          <a:xfrm>
            <a:off x="9982201" y="195036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1" name="TextBox 10"/>
          <p:cNvSpPr txBox="1"/>
          <p:nvPr/>
        </p:nvSpPr>
        <p:spPr>
          <a:xfrm>
            <a:off x="6188191" y="2689031"/>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2" name="TextBox 11"/>
          <p:cNvSpPr txBox="1"/>
          <p:nvPr/>
        </p:nvSpPr>
        <p:spPr>
          <a:xfrm>
            <a:off x="4418800" y="2689031"/>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T0</a:t>
            </a:r>
            <a:r>
              <a:rPr lang="en-US" dirty="0"/>
              <a:t> -&gt; </a:t>
            </a:r>
            <a:r>
              <a:rPr lang="en-US" sz="4000" dirty="0">
                <a:latin typeface="Consolas" panose="020B0609020204030204" pitchFamily="49" charset="0"/>
              </a:rPr>
              <a:t>T1</a:t>
            </a:r>
            <a:r>
              <a:rPr lang="en-US" dirty="0"/>
              <a:t>)</a:t>
            </a:r>
          </a:p>
        </p:txBody>
      </p:sp>
      <p:sp>
        <p:nvSpPr>
          <p:cNvPr id="13" name="Oval 12"/>
          <p:cNvSpPr/>
          <p:nvPr/>
        </p:nvSpPr>
        <p:spPr>
          <a:xfrm>
            <a:off x="472341" y="324835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446152" y="248635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446151" y="380891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a:stCxn id="13" idx="7"/>
            <a:endCxn id="14" idx="3"/>
          </p:cNvCxnSpPr>
          <p:nvPr/>
        </p:nvCxnSpPr>
        <p:spPr>
          <a:xfrm flipV="1">
            <a:off x="697228" y="2743298"/>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18" name="Straight Arrow Connector 17"/>
          <p:cNvCxnSpPr>
            <a:stCxn id="13" idx="5"/>
            <a:endCxn id="16" idx="1"/>
          </p:cNvCxnSpPr>
          <p:nvPr/>
        </p:nvCxnSpPr>
        <p:spPr>
          <a:xfrm>
            <a:off x="697228" y="3505298"/>
            <a:ext cx="787507" cy="34770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9" name="Oval 18"/>
          <p:cNvSpPr/>
          <p:nvPr/>
        </p:nvSpPr>
        <p:spPr>
          <a:xfrm>
            <a:off x="2714430" y="309783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flipV="1">
            <a:off x="1711962" y="3310696"/>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a:stCxn id="14" idx="6"/>
            <a:endCxn id="19" idx="1"/>
          </p:cNvCxnSpPr>
          <p:nvPr/>
        </p:nvCxnSpPr>
        <p:spPr>
          <a:xfrm>
            <a:off x="1709623" y="2636867"/>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22" name="Oval 21"/>
          <p:cNvSpPr/>
          <p:nvPr/>
        </p:nvSpPr>
        <p:spPr>
          <a:xfrm>
            <a:off x="3393773" y="2185317"/>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p:cNvCxnSpPr>
            <a:stCxn id="19" idx="7"/>
          </p:cNvCxnSpPr>
          <p:nvPr/>
        </p:nvCxnSpPr>
        <p:spPr>
          <a:xfrm flipV="1">
            <a:off x="2939317" y="2442265"/>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24" name="Oval 23"/>
          <p:cNvSpPr/>
          <p:nvPr/>
        </p:nvSpPr>
        <p:spPr>
          <a:xfrm>
            <a:off x="3393773" y="3764828"/>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a:stCxn id="19" idx="5"/>
            <a:endCxn id="24" idx="1"/>
          </p:cNvCxnSpPr>
          <p:nvPr/>
        </p:nvCxnSpPr>
        <p:spPr>
          <a:xfrm>
            <a:off x="2939317" y="3354781"/>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a:stCxn id="22" idx="4"/>
            <a:endCxn id="24" idx="0"/>
          </p:cNvCxnSpPr>
          <p:nvPr/>
        </p:nvCxnSpPr>
        <p:spPr>
          <a:xfrm>
            <a:off x="3525509" y="2486350"/>
            <a:ext cx="0" cy="1278478"/>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936853" y="2648534"/>
            <a:ext cx="301686" cy="369332"/>
          </a:xfrm>
          <a:prstGeom prst="rect">
            <a:avLst/>
          </a:prstGeom>
          <a:noFill/>
        </p:spPr>
        <p:txBody>
          <a:bodyPr wrap="none" rtlCol="0">
            <a:spAutoFit/>
          </a:bodyPr>
          <a:lstStyle/>
          <a:p>
            <a:r>
              <a:rPr lang="en-US" dirty="0"/>
              <a:t>1</a:t>
            </a:r>
          </a:p>
        </p:txBody>
      </p:sp>
      <p:sp>
        <p:nvSpPr>
          <p:cNvPr id="28" name="TextBox 27"/>
          <p:cNvSpPr txBox="1"/>
          <p:nvPr/>
        </p:nvSpPr>
        <p:spPr>
          <a:xfrm>
            <a:off x="878337" y="3673421"/>
            <a:ext cx="301686" cy="369332"/>
          </a:xfrm>
          <a:prstGeom prst="rect">
            <a:avLst/>
          </a:prstGeom>
          <a:noFill/>
        </p:spPr>
        <p:txBody>
          <a:bodyPr wrap="none" rtlCol="0">
            <a:spAutoFit/>
          </a:bodyPr>
          <a:lstStyle/>
          <a:p>
            <a:r>
              <a:rPr lang="en-US" dirty="0"/>
              <a:t>2</a:t>
            </a:r>
          </a:p>
        </p:txBody>
      </p:sp>
      <p:sp>
        <p:nvSpPr>
          <p:cNvPr id="29" name="TextBox 28"/>
          <p:cNvSpPr txBox="1"/>
          <p:nvPr/>
        </p:nvSpPr>
        <p:spPr>
          <a:xfrm>
            <a:off x="2118633" y="2554649"/>
            <a:ext cx="301686" cy="369332"/>
          </a:xfrm>
          <a:prstGeom prst="rect">
            <a:avLst/>
          </a:prstGeom>
          <a:noFill/>
        </p:spPr>
        <p:txBody>
          <a:bodyPr wrap="none" rtlCol="0">
            <a:spAutoFit/>
          </a:bodyPr>
          <a:lstStyle/>
          <a:p>
            <a:r>
              <a:rPr lang="en-US" dirty="0"/>
              <a:t>3</a:t>
            </a:r>
          </a:p>
        </p:txBody>
      </p:sp>
      <p:sp>
        <p:nvSpPr>
          <p:cNvPr id="30" name="TextBox 29"/>
          <p:cNvSpPr txBox="1"/>
          <p:nvPr/>
        </p:nvSpPr>
        <p:spPr>
          <a:xfrm>
            <a:off x="2279535" y="3580162"/>
            <a:ext cx="301686" cy="369332"/>
          </a:xfrm>
          <a:prstGeom prst="rect">
            <a:avLst/>
          </a:prstGeom>
          <a:noFill/>
        </p:spPr>
        <p:txBody>
          <a:bodyPr wrap="none" rtlCol="0">
            <a:spAutoFit/>
          </a:bodyPr>
          <a:lstStyle/>
          <a:p>
            <a:r>
              <a:rPr lang="en-US" dirty="0"/>
              <a:t>1</a:t>
            </a:r>
          </a:p>
        </p:txBody>
      </p:sp>
      <p:sp>
        <p:nvSpPr>
          <p:cNvPr id="31" name="TextBox 30"/>
          <p:cNvSpPr txBox="1"/>
          <p:nvPr/>
        </p:nvSpPr>
        <p:spPr>
          <a:xfrm>
            <a:off x="2938952" y="2498018"/>
            <a:ext cx="301686" cy="369332"/>
          </a:xfrm>
          <a:prstGeom prst="rect">
            <a:avLst/>
          </a:prstGeom>
          <a:noFill/>
        </p:spPr>
        <p:txBody>
          <a:bodyPr wrap="none" rtlCol="0">
            <a:spAutoFit/>
          </a:bodyPr>
          <a:lstStyle/>
          <a:p>
            <a:r>
              <a:rPr lang="en-US" dirty="0"/>
              <a:t>1</a:t>
            </a:r>
          </a:p>
        </p:txBody>
      </p:sp>
      <p:sp>
        <p:nvSpPr>
          <p:cNvPr id="32" name="TextBox 31"/>
          <p:cNvSpPr txBox="1"/>
          <p:nvPr/>
        </p:nvSpPr>
        <p:spPr>
          <a:xfrm>
            <a:off x="2950019" y="3499919"/>
            <a:ext cx="301686" cy="369332"/>
          </a:xfrm>
          <a:prstGeom prst="rect">
            <a:avLst/>
          </a:prstGeom>
          <a:noFill/>
        </p:spPr>
        <p:txBody>
          <a:bodyPr wrap="none" rtlCol="0">
            <a:spAutoFit/>
          </a:bodyPr>
          <a:lstStyle/>
          <a:p>
            <a:r>
              <a:rPr lang="en-US" dirty="0"/>
              <a:t>1</a:t>
            </a:r>
          </a:p>
        </p:txBody>
      </p:sp>
      <p:sp>
        <p:nvSpPr>
          <p:cNvPr id="33" name="TextBox 32"/>
          <p:cNvSpPr txBox="1"/>
          <p:nvPr/>
        </p:nvSpPr>
        <p:spPr>
          <a:xfrm>
            <a:off x="3540411" y="2913167"/>
            <a:ext cx="301686" cy="369332"/>
          </a:xfrm>
          <a:prstGeom prst="rect">
            <a:avLst/>
          </a:prstGeom>
          <a:noFill/>
        </p:spPr>
        <p:txBody>
          <a:bodyPr wrap="none" rtlCol="0">
            <a:spAutoFit/>
          </a:bodyPr>
          <a:lstStyle/>
          <a:p>
            <a:r>
              <a:rPr lang="en-US" dirty="0"/>
              <a:t>2</a:t>
            </a:r>
          </a:p>
        </p:txBody>
      </p:sp>
      <p:sp>
        <p:nvSpPr>
          <p:cNvPr id="34" name="TextBox 33"/>
          <p:cNvSpPr txBox="1"/>
          <p:nvPr/>
        </p:nvSpPr>
        <p:spPr>
          <a:xfrm>
            <a:off x="417661" y="324371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5" name="TextBox 34"/>
          <p:cNvSpPr txBox="1"/>
          <p:nvPr/>
        </p:nvSpPr>
        <p:spPr>
          <a:xfrm>
            <a:off x="1403841" y="247833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6" name="TextBox 35"/>
          <p:cNvSpPr txBox="1"/>
          <p:nvPr/>
        </p:nvSpPr>
        <p:spPr>
          <a:xfrm>
            <a:off x="1393257" y="3813203"/>
            <a:ext cx="383438" cy="307777"/>
          </a:xfrm>
          <a:prstGeom prst="rect">
            <a:avLst/>
          </a:prstGeom>
          <a:noFill/>
        </p:spPr>
        <p:txBody>
          <a:bodyPr wrap="none" rtlCol="0">
            <a:spAutoFit/>
          </a:bodyPr>
          <a:lstStyle/>
          <a:p>
            <a:r>
              <a:rPr lang="en-US" sz="1400" dirty="0">
                <a:latin typeface="Consolas" panose="020B0609020204030204" pitchFamily="49" charset="0"/>
              </a:rPr>
              <a:t>N2</a:t>
            </a:r>
          </a:p>
        </p:txBody>
      </p:sp>
      <p:sp>
        <p:nvSpPr>
          <p:cNvPr id="37" name="TextBox 36"/>
          <p:cNvSpPr txBox="1"/>
          <p:nvPr/>
        </p:nvSpPr>
        <p:spPr>
          <a:xfrm>
            <a:off x="2677014" y="3084063"/>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38" name="TextBox 37"/>
          <p:cNvSpPr txBox="1"/>
          <p:nvPr/>
        </p:nvSpPr>
        <p:spPr>
          <a:xfrm>
            <a:off x="3346687" y="2166369"/>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39" name="TextBox 38"/>
          <p:cNvSpPr txBox="1"/>
          <p:nvPr/>
        </p:nvSpPr>
        <p:spPr>
          <a:xfrm>
            <a:off x="3362185" y="3745958"/>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
        <p:nvSpPr>
          <p:cNvPr id="40" name="TextBox 39"/>
          <p:cNvSpPr txBox="1"/>
          <p:nvPr/>
        </p:nvSpPr>
        <p:spPr>
          <a:xfrm>
            <a:off x="8212809" y="322397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6" name="TextBox 45"/>
          <p:cNvSpPr txBox="1"/>
          <p:nvPr/>
        </p:nvSpPr>
        <p:spPr>
          <a:xfrm>
            <a:off x="9982201" y="3223976"/>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52" name="TextBox 51"/>
          <p:cNvSpPr txBox="1"/>
          <p:nvPr/>
        </p:nvSpPr>
        <p:spPr>
          <a:xfrm>
            <a:off x="8212809" y="3580162"/>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53" name="TextBox 52"/>
          <p:cNvSpPr txBox="1"/>
          <p:nvPr/>
        </p:nvSpPr>
        <p:spPr>
          <a:xfrm>
            <a:off x="9982201" y="3580162"/>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54" name="TextBox 53"/>
          <p:cNvSpPr txBox="1"/>
          <p:nvPr/>
        </p:nvSpPr>
        <p:spPr>
          <a:xfrm>
            <a:off x="9512799" y="2815051"/>
            <a:ext cx="958917" cy="461665"/>
          </a:xfrm>
          <a:prstGeom prst="rect">
            <a:avLst/>
          </a:prstGeom>
          <a:noFill/>
        </p:spPr>
        <p:txBody>
          <a:bodyPr wrap="none" rtlCol="0">
            <a:spAutoFit/>
          </a:bodyPr>
          <a:lstStyle/>
          <a:p>
            <a:r>
              <a:rPr lang="en-US" sz="2400" b="1" dirty="0"/>
              <a:t>nodes</a:t>
            </a:r>
          </a:p>
        </p:txBody>
      </p:sp>
    </p:spTree>
    <p:extLst>
      <p:ext uri="{BB962C8B-B14F-4D97-AF65-F5344CB8AC3E}">
        <p14:creationId xmlns:p14="http://schemas.microsoft.com/office/powerpoint/2010/main" val="28898826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61236" y="1350143"/>
            <a:ext cx="1200265" cy="461665"/>
          </a:xfrm>
          <a:prstGeom prst="rect">
            <a:avLst/>
          </a:prstGeom>
          <a:noFill/>
        </p:spPr>
        <p:txBody>
          <a:bodyPr wrap="none" rtlCol="0">
            <a:spAutoFit/>
          </a:bodyPr>
          <a:lstStyle/>
          <a:p>
            <a:r>
              <a:rPr lang="en-US" sz="2400" b="1" dirty="0"/>
              <a:t>covered</a:t>
            </a:r>
          </a:p>
        </p:txBody>
      </p:sp>
      <p:sp>
        <p:nvSpPr>
          <p:cNvPr id="3" name="TextBox 2"/>
          <p:cNvSpPr txBox="1"/>
          <p:nvPr/>
        </p:nvSpPr>
        <p:spPr>
          <a:xfrm>
            <a:off x="6352398" y="1748889"/>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7" name="TextBox 6"/>
          <p:cNvSpPr txBox="1"/>
          <p:nvPr/>
        </p:nvSpPr>
        <p:spPr>
          <a:xfrm>
            <a:off x="4583007" y="1748889"/>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 name="TextBox 14"/>
          <p:cNvSpPr txBox="1"/>
          <p:nvPr/>
        </p:nvSpPr>
        <p:spPr>
          <a:xfrm>
            <a:off x="9688721" y="1350143"/>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6352398" y="211822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8" name="TextBox 7"/>
          <p:cNvSpPr txBox="1"/>
          <p:nvPr/>
        </p:nvSpPr>
        <p:spPr>
          <a:xfrm>
            <a:off x="4583007" y="211822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 name="TextBox 8"/>
          <p:cNvSpPr txBox="1"/>
          <p:nvPr/>
        </p:nvSpPr>
        <p:spPr>
          <a:xfrm>
            <a:off x="5761236" y="1350143"/>
            <a:ext cx="1200265" cy="461665"/>
          </a:xfrm>
          <a:prstGeom prst="rect">
            <a:avLst/>
          </a:prstGeom>
          <a:noFill/>
        </p:spPr>
        <p:txBody>
          <a:bodyPr wrap="none" rtlCol="0">
            <a:spAutoFit/>
          </a:bodyPr>
          <a:lstStyle/>
          <a:p>
            <a:r>
              <a:rPr lang="en-US" sz="2400" b="1" dirty="0"/>
              <a:t>covered</a:t>
            </a:r>
          </a:p>
        </p:txBody>
      </p:sp>
      <p:sp>
        <p:nvSpPr>
          <p:cNvPr id="10" name="TextBox 9"/>
          <p:cNvSpPr txBox="1"/>
          <p:nvPr/>
        </p:nvSpPr>
        <p:spPr>
          <a:xfrm>
            <a:off x="6352398" y="1748889"/>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11" name="TextBox 10"/>
          <p:cNvSpPr txBox="1"/>
          <p:nvPr/>
        </p:nvSpPr>
        <p:spPr>
          <a:xfrm>
            <a:off x="4583007" y="1748889"/>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 name="TextBox 11"/>
          <p:cNvSpPr txBox="1"/>
          <p:nvPr/>
        </p:nvSpPr>
        <p:spPr>
          <a:xfrm>
            <a:off x="9688721" y="1350143"/>
            <a:ext cx="1087157" cy="461665"/>
          </a:xfrm>
          <a:prstGeom prst="rect">
            <a:avLst/>
          </a:prstGeom>
          <a:noFill/>
        </p:spPr>
        <p:txBody>
          <a:bodyPr wrap="none" rtlCol="0">
            <a:spAutoFit/>
          </a:bodyPr>
          <a:lstStyle/>
          <a:p>
            <a:r>
              <a:rPr lang="en-US" sz="2400" b="1" dirty="0"/>
              <a:t>chosen</a:t>
            </a:r>
          </a:p>
        </p:txBody>
      </p:sp>
      <p:sp>
        <p:nvSpPr>
          <p:cNvPr id="13" name="TextBox 12"/>
          <p:cNvSpPr txBox="1"/>
          <p:nvPr/>
        </p:nvSpPr>
        <p:spPr>
          <a:xfrm>
            <a:off x="6352398" y="211822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4" name="TextBox 13"/>
          <p:cNvSpPr txBox="1"/>
          <p:nvPr/>
        </p:nvSpPr>
        <p:spPr>
          <a:xfrm>
            <a:off x="4583007" y="211822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6" name="TextBox 15"/>
          <p:cNvSpPr txBox="1"/>
          <p:nvPr/>
        </p:nvSpPr>
        <p:spPr>
          <a:xfrm>
            <a:off x="8429784" y="1748889"/>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7" name="TextBox 16"/>
          <p:cNvSpPr txBox="1"/>
          <p:nvPr/>
        </p:nvSpPr>
        <p:spPr>
          <a:xfrm>
            <a:off x="10199176" y="1748889"/>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8" name="TextBox 17"/>
          <p:cNvSpPr txBox="1"/>
          <p:nvPr/>
        </p:nvSpPr>
        <p:spPr>
          <a:xfrm>
            <a:off x="6352399" y="248755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9" name="TextBox 18"/>
          <p:cNvSpPr txBox="1"/>
          <p:nvPr/>
        </p:nvSpPr>
        <p:spPr>
          <a:xfrm>
            <a:off x="4583008" y="2487553"/>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20" name="TextBox 19"/>
          <p:cNvSpPr txBox="1"/>
          <p:nvPr/>
        </p:nvSpPr>
        <p:spPr>
          <a:xfrm>
            <a:off x="8429784" y="2490180"/>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21" name="TextBox 20"/>
          <p:cNvSpPr txBox="1"/>
          <p:nvPr/>
        </p:nvSpPr>
        <p:spPr>
          <a:xfrm>
            <a:off x="10199176" y="249018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4" name="TextBox 23"/>
          <p:cNvSpPr txBox="1"/>
          <p:nvPr/>
        </p:nvSpPr>
        <p:spPr>
          <a:xfrm>
            <a:off x="8429784" y="211822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25" name="TextBox 24"/>
          <p:cNvSpPr txBox="1"/>
          <p:nvPr/>
        </p:nvSpPr>
        <p:spPr>
          <a:xfrm>
            <a:off x="10199176" y="211822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T1</a:t>
            </a:r>
            <a:r>
              <a:rPr lang="en-US" dirty="0"/>
              <a:t> -&gt; </a:t>
            </a:r>
            <a:r>
              <a:rPr lang="en-US" sz="4000" dirty="0">
                <a:latin typeface="Consolas" panose="020B0609020204030204" pitchFamily="49" charset="0"/>
              </a:rPr>
              <a:t>T2</a:t>
            </a:r>
            <a:r>
              <a:rPr lang="en-US" dirty="0"/>
              <a:t>) </a:t>
            </a:r>
          </a:p>
        </p:txBody>
      </p:sp>
      <p:sp>
        <p:nvSpPr>
          <p:cNvPr id="26" name="TextBox 25"/>
          <p:cNvSpPr txBox="1"/>
          <p:nvPr/>
        </p:nvSpPr>
        <p:spPr>
          <a:xfrm>
            <a:off x="6352398" y="2856885"/>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27" name="TextBox 26"/>
          <p:cNvSpPr txBox="1"/>
          <p:nvPr/>
        </p:nvSpPr>
        <p:spPr>
          <a:xfrm>
            <a:off x="4583007" y="2856885"/>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8" name="TextBox 27"/>
          <p:cNvSpPr txBox="1"/>
          <p:nvPr/>
        </p:nvSpPr>
        <p:spPr>
          <a:xfrm>
            <a:off x="6352398" y="2856885"/>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9" name="TextBox 28"/>
          <p:cNvSpPr txBox="1"/>
          <p:nvPr/>
        </p:nvSpPr>
        <p:spPr>
          <a:xfrm>
            <a:off x="4583007" y="2856885"/>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0" name="TextBox 29"/>
          <p:cNvSpPr txBox="1"/>
          <p:nvPr/>
        </p:nvSpPr>
        <p:spPr>
          <a:xfrm>
            <a:off x="6352399" y="322621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1" name="TextBox 30"/>
          <p:cNvSpPr txBox="1"/>
          <p:nvPr/>
        </p:nvSpPr>
        <p:spPr>
          <a:xfrm>
            <a:off x="4583008" y="3226217"/>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32" name="TextBox 31"/>
          <p:cNvSpPr txBox="1"/>
          <p:nvPr/>
        </p:nvSpPr>
        <p:spPr>
          <a:xfrm>
            <a:off x="6352398" y="359554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3" name="TextBox 32"/>
          <p:cNvSpPr txBox="1"/>
          <p:nvPr/>
        </p:nvSpPr>
        <p:spPr>
          <a:xfrm>
            <a:off x="4583007" y="3595549"/>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4" name="Oval 33"/>
          <p:cNvSpPr/>
          <p:nvPr/>
        </p:nvSpPr>
        <p:spPr>
          <a:xfrm>
            <a:off x="592475" y="329788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566286" y="253588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566285" y="385845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4" idx="7"/>
            <a:endCxn id="35" idx="3"/>
          </p:cNvCxnSpPr>
          <p:nvPr/>
        </p:nvCxnSpPr>
        <p:spPr>
          <a:xfrm flipV="1">
            <a:off x="817362" y="2792834"/>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38" name="Straight Arrow Connector 37"/>
          <p:cNvCxnSpPr>
            <a:stCxn id="34" idx="5"/>
            <a:endCxn id="36" idx="1"/>
          </p:cNvCxnSpPr>
          <p:nvPr/>
        </p:nvCxnSpPr>
        <p:spPr>
          <a:xfrm>
            <a:off x="817362" y="3554834"/>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9" name="Oval 38"/>
          <p:cNvSpPr/>
          <p:nvPr/>
        </p:nvSpPr>
        <p:spPr>
          <a:xfrm>
            <a:off x="2834564" y="3147369"/>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V="1">
            <a:off x="1832096" y="3360232"/>
            <a:ext cx="1043392" cy="604649"/>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p:cNvCxnSpPr>
            <a:stCxn id="35" idx="6"/>
            <a:endCxn id="39" idx="1"/>
          </p:cNvCxnSpPr>
          <p:nvPr/>
        </p:nvCxnSpPr>
        <p:spPr>
          <a:xfrm>
            <a:off x="1829757" y="2686403"/>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42" name="Oval 41"/>
          <p:cNvSpPr/>
          <p:nvPr/>
        </p:nvSpPr>
        <p:spPr>
          <a:xfrm>
            <a:off x="3513907" y="223485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p:cNvCxnSpPr>
            <a:stCxn id="39" idx="7"/>
          </p:cNvCxnSpPr>
          <p:nvPr/>
        </p:nvCxnSpPr>
        <p:spPr>
          <a:xfrm flipV="1">
            <a:off x="3059451" y="2491801"/>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44" name="Oval 43"/>
          <p:cNvSpPr/>
          <p:nvPr/>
        </p:nvSpPr>
        <p:spPr>
          <a:xfrm>
            <a:off x="3513907" y="381436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p:cNvCxnSpPr>
            <a:stCxn id="39" idx="5"/>
            <a:endCxn id="44" idx="1"/>
          </p:cNvCxnSpPr>
          <p:nvPr/>
        </p:nvCxnSpPr>
        <p:spPr>
          <a:xfrm>
            <a:off x="3059451" y="3404317"/>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p:cNvCxnSpPr>
            <a:stCxn id="42" idx="4"/>
            <a:endCxn id="44" idx="0"/>
          </p:cNvCxnSpPr>
          <p:nvPr/>
        </p:nvCxnSpPr>
        <p:spPr>
          <a:xfrm>
            <a:off x="3645643" y="2535886"/>
            <a:ext cx="0" cy="1278478"/>
          </a:xfrm>
          <a:prstGeom prst="line">
            <a:avLst/>
          </a:prstGeom>
        </p:spPr>
        <p:style>
          <a:lnRef idx="1">
            <a:schemeClr val="dk1"/>
          </a:lnRef>
          <a:fillRef idx="0">
            <a:schemeClr val="dk1"/>
          </a:fillRef>
          <a:effectRef idx="0">
            <a:schemeClr val="dk1"/>
          </a:effectRef>
          <a:fontRef idx="minor">
            <a:schemeClr val="tx1"/>
          </a:fontRef>
        </p:style>
      </p:cxnSp>
      <p:sp>
        <p:nvSpPr>
          <p:cNvPr id="47" name="TextBox 46"/>
          <p:cNvSpPr txBox="1"/>
          <p:nvPr/>
        </p:nvSpPr>
        <p:spPr>
          <a:xfrm>
            <a:off x="1056987" y="2698070"/>
            <a:ext cx="301686" cy="369332"/>
          </a:xfrm>
          <a:prstGeom prst="rect">
            <a:avLst/>
          </a:prstGeom>
          <a:noFill/>
        </p:spPr>
        <p:txBody>
          <a:bodyPr wrap="none" rtlCol="0">
            <a:spAutoFit/>
          </a:bodyPr>
          <a:lstStyle/>
          <a:p>
            <a:r>
              <a:rPr lang="en-US" dirty="0"/>
              <a:t>1</a:t>
            </a:r>
          </a:p>
        </p:txBody>
      </p:sp>
      <p:sp>
        <p:nvSpPr>
          <p:cNvPr id="48" name="TextBox 47"/>
          <p:cNvSpPr txBox="1"/>
          <p:nvPr/>
        </p:nvSpPr>
        <p:spPr>
          <a:xfrm>
            <a:off x="998471" y="3722957"/>
            <a:ext cx="301686" cy="369332"/>
          </a:xfrm>
          <a:prstGeom prst="rect">
            <a:avLst/>
          </a:prstGeom>
          <a:noFill/>
        </p:spPr>
        <p:txBody>
          <a:bodyPr wrap="none" rtlCol="0">
            <a:spAutoFit/>
          </a:bodyPr>
          <a:lstStyle/>
          <a:p>
            <a:r>
              <a:rPr lang="en-US" dirty="0"/>
              <a:t>2</a:t>
            </a:r>
          </a:p>
        </p:txBody>
      </p:sp>
      <p:sp>
        <p:nvSpPr>
          <p:cNvPr id="49" name="TextBox 48"/>
          <p:cNvSpPr txBox="1"/>
          <p:nvPr/>
        </p:nvSpPr>
        <p:spPr>
          <a:xfrm>
            <a:off x="2238767" y="2604185"/>
            <a:ext cx="301686" cy="369332"/>
          </a:xfrm>
          <a:prstGeom prst="rect">
            <a:avLst/>
          </a:prstGeom>
          <a:noFill/>
        </p:spPr>
        <p:txBody>
          <a:bodyPr wrap="none" rtlCol="0">
            <a:spAutoFit/>
          </a:bodyPr>
          <a:lstStyle/>
          <a:p>
            <a:r>
              <a:rPr lang="en-US" dirty="0"/>
              <a:t>3</a:t>
            </a:r>
          </a:p>
        </p:txBody>
      </p:sp>
      <p:sp>
        <p:nvSpPr>
          <p:cNvPr id="50" name="TextBox 49"/>
          <p:cNvSpPr txBox="1"/>
          <p:nvPr/>
        </p:nvSpPr>
        <p:spPr>
          <a:xfrm>
            <a:off x="2399669" y="3629698"/>
            <a:ext cx="301686" cy="369332"/>
          </a:xfrm>
          <a:prstGeom prst="rect">
            <a:avLst/>
          </a:prstGeom>
          <a:noFill/>
        </p:spPr>
        <p:txBody>
          <a:bodyPr wrap="none" rtlCol="0">
            <a:spAutoFit/>
          </a:bodyPr>
          <a:lstStyle/>
          <a:p>
            <a:r>
              <a:rPr lang="en-US" dirty="0"/>
              <a:t>1</a:t>
            </a:r>
          </a:p>
        </p:txBody>
      </p:sp>
      <p:sp>
        <p:nvSpPr>
          <p:cNvPr id="51" name="TextBox 50"/>
          <p:cNvSpPr txBox="1"/>
          <p:nvPr/>
        </p:nvSpPr>
        <p:spPr>
          <a:xfrm>
            <a:off x="3059086" y="2547554"/>
            <a:ext cx="301686" cy="369332"/>
          </a:xfrm>
          <a:prstGeom prst="rect">
            <a:avLst/>
          </a:prstGeom>
          <a:noFill/>
        </p:spPr>
        <p:txBody>
          <a:bodyPr wrap="none" rtlCol="0">
            <a:spAutoFit/>
          </a:bodyPr>
          <a:lstStyle/>
          <a:p>
            <a:r>
              <a:rPr lang="en-US" dirty="0"/>
              <a:t>1</a:t>
            </a:r>
          </a:p>
        </p:txBody>
      </p:sp>
      <p:sp>
        <p:nvSpPr>
          <p:cNvPr id="52" name="TextBox 51"/>
          <p:cNvSpPr txBox="1"/>
          <p:nvPr/>
        </p:nvSpPr>
        <p:spPr>
          <a:xfrm>
            <a:off x="3070153" y="3549455"/>
            <a:ext cx="301686" cy="369332"/>
          </a:xfrm>
          <a:prstGeom prst="rect">
            <a:avLst/>
          </a:prstGeom>
          <a:noFill/>
        </p:spPr>
        <p:txBody>
          <a:bodyPr wrap="none" rtlCol="0">
            <a:spAutoFit/>
          </a:bodyPr>
          <a:lstStyle/>
          <a:p>
            <a:r>
              <a:rPr lang="en-US" dirty="0"/>
              <a:t>1</a:t>
            </a:r>
          </a:p>
        </p:txBody>
      </p:sp>
      <p:sp>
        <p:nvSpPr>
          <p:cNvPr id="53" name="TextBox 52"/>
          <p:cNvSpPr txBox="1"/>
          <p:nvPr/>
        </p:nvSpPr>
        <p:spPr>
          <a:xfrm>
            <a:off x="3660545" y="2962703"/>
            <a:ext cx="301686" cy="369332"/>
          </a:xfrm>
          <a:prstGeom prst="rect">
            <a:avLst/>
          </a:prstGeom>
          <a:noFill/>
        </p:spPr>
        <p:txBody>
          <a:bodyPr wrap="none" rtlCol="0">
            <a:spAutoFit/>
          </a:bodyPr>
          <a:lstStyle/>
          <a:p>
            <a:r>
              <a:rPr lang="en-US" dirty="0"/>
              <a:t>2</a:t>
            </a:r>
          </a:p>
        </p:txBody>
      </p:sp>
      <p:sp>
        <p:nvSpPr>
          <p:cNvPr id="54" name="TextBox 53"/>
          <p:cNvSpPr txBox="1"/>
          <p:nvPr/>
        </p:nvSpPr>
        <p:spPr>
          <a:xfrm>
            <a:off x="537795" y="32932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5" name="TextBox 54"/>
          <p:cNvSpPr txBox="1"/>
          <p:nvPr/>
        </p:nvSpPr>
        <p:spPr>
          <a:xfrm>
            <a:off x="1523975" y="252787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6" name="TextBox 55"/>
          <p:cNvSpPr txBox="1"/>
          <p:nvPr/>
        </p:nvSpPr>
        <p:spPr>
          <a:xfrm>
            <a:off x="1513391" y="38627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7" name="TextBox 56"/>
          <p:cNvSpPr txBox="1"/>
          <p:nvPr/>
        </p:nvSpPr>
        <p:spPr>
          <a:xfrm>
            <a:off x="2797148" y="3133599"/>
            <a:ext cx="383438" cy="307777"/>
          </a:xfrm>
          <a:prstGeom prst="rect">
            <a:avLst/>
          </a:prstGeom>
          <a:noFill/>
        </p:spPr>
        <p:txBody>
          <a:bodyPr wrap="none" rtlCol="0">
            <a:spAutoFit/>
          </a:bodyPr>
          <a:lstStyle/>
          <a:p>
            <a:r>
              <a:rPr lang="en-US" sz="1400" dirty="0">
                <a:latin typeface="Consolas" panose="020B0609020204030204" pitchFamily="49" charset="0"/>
              </a:rPr>
              <a:t>N3</a:t>
            </a:r>
          </a:p>
        </p:txBody>
      </p:sp>
      <p:sp>
        <p:nvSpPr>
          <p:cNvPr id="58" name="TextBox 57"/>
          <p:cNvSpPr txBox="1"/>
          <p:nvPr/>
        </p:nvSpPr>
        <p:spPr>
          <a:xfrm>
            <a:off x="3482319" y="2215905"/>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59" name="TextBox 58"/>
          <p:cNvSpPr txBox="1"/>
          <p:nvPr/>
        </p:nvSpPr>
        <p:spPr>
          <a:xfrm>
            <a:off x="3482319" y="3795494"/>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
        <p:nvSpPr>
          <p:cNvPr id="61" name="TextBox 60"/>
          <p:cNvSpPr txBox="1"/>
          <p:nvPr/>
        </p:nvSpPr>
        <p:spPr>
          <a:xfrm>
            <a:off x="9724685" y="3223179"/>
            <a:ext cx="958917" cy="461665"/>
          </a:xfrm>
          <a:prstGeom prst="rect">
            <a:avLst/>
          </a:prstGeom>
          <a:noFill/>
        </p:spPr>
        <p:txBody>
          <a:bodyPr wrap="none" rtlCol="0">
            <a:spAutoFit/>
          </a:bodyPr>
          <a:lstStyle/>
          <a:p>
            <a:r>
              <a:rPr lang="en-US" sz="2400" b="1" dirty="0"/>
              <a:t>nodes</a:t>
            </a:r>
          </a:p>
        </p:txBody>
      </p:sp>
      <p:sp>
        <p:nvSpPr>
          <p:cNvPr id="62" name="TextBox 61"/>
          <p:cNvSpPr txBox="1"/>
          <p:nvPr/>
        </p:nvSpPr>
        <p:spPr>
          <a:xfrm>
            <a:off x="8429783" y="3620775"/>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63" name="TextBox 62"/>
          <p:cNvSpPr txBox="1"/>
          <p:nvPr/>
        </p:nvSpPr>
        <p:spPr>
          <a:xfrm>
            <a:off x="8429784" y="4346568"/>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64" name="TextBox 63"/>
          <p:cNvSpPr txBox="1"/>
          <p:nvPr/>
        </p:nvSpPr>
        <p:spPr>
          <a:xfrm>
            <a:off x="8429784" y="4715900"/>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68" name="TextBox 67"/>
          <p:cNvSpPr txBox="1"/>
          <p:nvPr/>
        </p:nvSpPr>
        <p:spPr>
          <a:xfrm>
            <a:off x="10199175" y="3620775"/>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69" name="TextBox 68"/>
          <p:cNvSpPr txBox="1"/>
          <p:nvPr/>
        </p:nvSpPr>
        <p:spPr>
          <a:xfrm>
            <a:off x="10199176" y="4346568"/>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70" name="TextBox 69"/>
          <p:cNvSpPr txBox="1"/>
          <p:nvPr/>
        </p:nvSpPr>
        <p:spPr>
          <a:xfrm>
            <a:off x="10199176" y="471590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74" name="TextBox 73"/>
          <p:cNvSpPr txBox="1"/>
          <p:nvPr/>
        </p:nvSpPr>
        <p:spPr>
          <a:xfrm>
            <a:off x="8429783" y="397696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75" name="TextBox 74"/>
          <p:cNvSpPr txBox="1"/>
          <p:nvPr/>
        </p:nvSpPr>
        <p:spPr>
          <a:xfrm>
            <a:off x="10199175" y="3976961"/>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Tree>
    <p:extLst>
      <p:ext uri="{BB962C8B-B14F-4D97-AF65-F5344CB8AC3E}">
        <p14:creationId xmlns:p14="http://schemas.microsoft.com/office/powerpoint/2010/main" val="28940804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2910" y="714298"/>
            <a:ext cx="1200265" cy="461665"/>
          </a:xfrm>
          <a:prstGeom prst="rect">
            <a:avLst/>
          </a:prstGeom>
          <a:noFill/>
        </p:spPr>
        <p:txBody>
          <a:bodyPr wrap="none" rtlCol="0">
            <a:spAutoFit/>
          </a:bodyPr>
          <a:lstStyle/>
          <a:p>
            <a:r>
              <a:rPr lang="en-US" sz="2400" b="1" dirty="0"/>
              <a:t>covered</a:t>
            </a:r>
          </a:p>
        </p:txBody>
      </p:sp>
      <p:sp>
        <p:nvSpPr>
          <p:cNvPr id="3" name="TextBox 2"/>
          <p:cNvSpPr txBox="1"/>
          <p:nvPr/>
        </p:nvSpPr>
        <p:spPr>
          <a:xfrm>
            <a:off x="6384072" y="111304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7" name="TextBox 6"/>
          <p:cNvSpPr txBox="1"/>
          <p:nvPr/>
        </p:nvSpPr>
        <p:spPr>
          <a:xfrm>
            <a:off x="4614681" y="111304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 name="TextBox 14"/>
          <p:cNvSpPr txBox="1"/>
          <p:nvPr/>
        </p:nvSpPr>
        <p:spPr>
          <a:xfrm>
            <a:off x="9595732" y="714298"/>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6384072" y="148237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8" name="TextBox 7"/>
          <p:cNvSpPr txBox="1"/>
          <p:nvPr/>
        </p:nvSpPr>
        <p:spPr>
          <a:xfrm>
            <a:off x="4614681" y="148237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 name="TextBox 8"/>
          <p:cNvSpPr txBox="1"/>
          <p:nvPr/>
        </p:nvSpPr>
        <p:spPr>
          <a:xfrm>
            <a:off x="5792910" y="714298"/>
            <a:ext cx="1200265" cy="461665"/>
          </a:xfrm>
          <a:prstGeom prst="rect">
            <a:avLst/>
          </a:prstGeom>
          <a:noFill/>
        </p:spPr>
        <p:txBody>
          <a:bodyPr wrap="none" rtlCol="0">
            <a:spAutoFit/>
          </a:bodyPr>
          <a:lstStyle/>
          <a:p>
            <a:r>
              <a:rPr lang="en-US" sz="2400" b="1" dirty="0"/>
              <a:t>covered</a:t>
            </a:r>
          </a:p>
        </p:txBody>
      </p:sp>
      <p:sp>
        <p:nvSpPr>
          <p:cNvPr id="10" name="TextBox 9"/>
          <p:cNvSpPr txBox="1"/>
          <p:nvPr/>
        </p:nvSpPr>
        <p:spPr>
          <a:xfrm>
            <a:off x="6384072" y="111304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11" name="TextBox 10"/>
          <p:cNvSpPr txBox="1"/>
          <p:nvPr/>
        </p:nvSpPr>
        <p:spPr>
          <a:xfrm>
            <a:off x="4614681" y="111304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 name="TextBox 11"/>
          <p:cNvSpPr txBox="1"/>
          <p:nvPr/>
        </p:nvSpPr>
        <p:spPr>
          <a:xfrm>
            <a:off x="9595732" y="714298"/>
            <a:ext cx="1087157" cy="461665"/>
          </a:xfrm>
          <a:prstGeom prst="rect">
            <a:avLst/>
          </a:prstGeom>
          <a:noFill/>
        </p:spPr>
        <p:txBody>
          <a:bodyPr wrap="none" rtlCol="0">
            <a:spAutoFit/>
          </a:bodyPr>
          <a:lstStyle/>
          <a:p>
            <a:r>
              <a:rPr lang="en-US" sz="2400" b="1" dirty="0"/>
              <a:t>chosen</a:t>
            </a:r>
          </a:p>
        </p:txBody>
      </p:sp>
      <p:sp>
        <p:nvSpPr>
          <p:cNvPr id="13" name="TextBox 12"/>
          <p:cNvSpPr txBox="1"/>
          <p:nvPr/>
        </p:nvSpPr>
        <p:spPr>
          <a:xfrm>
            <a:off x="6384072" y="148237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4" name="TextBox 13"/>
          <p:cNvSpPr txBox="1"/>
          <p:nvPr/>
        </p:nvSpPr>
        <p:spPr>
          <a:xfrm>
            <a:off x="4614681" y="148237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6" name="TextBox 15"/>
          <p:cNvSpPr txBox="1"/>
          <p:nvPr/>
        </p:nvSpPr>
        <p:spPr>
          <a:xfrm>
            <a:off x="8336795" y="111304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7" name="TextBox 16"/>
          <p:cNvSpPr txBox="1"/>
          <p:nvPr/>
        </p:nvSpPr>
        <p:spPr>
          <a:xfrm>
            <a:off x="10106187" y="111304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8" name="TextBox 17"/>
          <p:cNvSpPr txBox="1"/>
          <p:nvPr/>
        </p:nvSpPr>
        <p:spPr>
          <a:xfrm>
            <a:off x="6384073" y="185170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9" name="TextBox 18"/>
          <p:cNvSpPr txBox="1"/>
          <p:nvPr/>
        </p:nvSpPr>
        <p:spPr>
          <a:xfrm>
            <a:off x="4614682" y="185170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20" name="TextBox 19"/>
          <p:cNvSpPr txBox="1"/>
          <p:nvPr/>
        </p:nvSpPr>
        <p:spPr>
          <a:xfrm>
            <a:off x="8336795" y="1838837"/>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21" name="TextBox 20"/>
          <p:cNvSpPr txBox="1"/>
          <p:nvPr/>
        </p:nvSpPr>
        <p:spPr>
          <a:xfrm>
            <a:off x="10106187" y="183883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4" name="TextBox 23"/>
          <p:cNvSpPr txBox="1"/>
          <p:nvPr/>
        </p:nvSpPr>
        <p:spPr>
          <a:xfrm>
            <a:off x="8336795" y="148237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25" name="TextBox 24"/>
          <p:cNvSpPr txBox="1"/>
          <p:nvPr/>
        </p:nvSpPr>
        <p:spPr>
          <a:xfrm>
            <a:off x="10106187" y="148237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T2</a:t>
            </a:r>
            <a:r>
              <a:rPr lang="en-US" dirty="0"/>
              <a:t> -&gt; </a:t>
            </a:r>
            <a:r>
              <a:rPr lang="en-US" sz="4000" dirty="0">
                <a:latin typeface="Consolas" panose="020B0609020204030204" pitchFamily="49" charset="0"/>
              </a:rPr>
              <a:t>T3</a:t>
            </a:r>
            <a:r>
              <a:rPr lang="en-US" dirty="0"/>
              <a:t>) </a:t>
            </a:r>
          </a:p>
        </p:txBody>
      </p:sp>
      <p:sp>
        <p:nvSpPr>
          <p:cNvPr id="26" name="TextBox 25"/>
          <p:cNvSpPr txBox="1"/>
          <p:nvPr/>
        </p:nvSpPr>
        <p:spPr>
          <a:xfrm>
            <a:off x="6384072" y="2221040"/>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27" name="TextBox 26"/>
          <p:cNvSpPr txBox="1"/>
          <p:nvPr/>
        </p:nvSpPr>
        <p:spPr>
          <a:xfrm>
            <a:off x="4614681" y="2221040"/>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8" name="TextBox 27"/>
          <p:cNvSpPr txBox="1"/>
          <p:nvPr/>
        </p:nvSpPr>
        <p:spPr>
          <a:xfrm>
            <a:off x="6384072" y="2221040"/>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9" name="TextBox 28"/>
          <p:cNvSpPr txBox="1"/>
          <p:nvPr/>
        </p:nvSpPr>
        <p:spPr>
          <a:xfrm>
            <a:off x="4614681" y="2221040"/>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0" name="TextBox 29"/>
          <p:cNvSpPr txBox="1"/>
          <p:nvPr/>
        </p:nvSpPr>
        <p:spPr>
          <a:xfrm>
            <a:off x="6384073" y="2590372"/>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1" name="TextBox 30"/>
          <p:cNvSpPr txBox="1"/>
          <p:nvPr/>
        </p:nvSpPr>
        <p:spPr>
          <a:xfrm>
            <a:off x="4614682" y="2590372"/>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32" name="TextBox 31"/>
          <p:cNvSpPr txBox="1"/>
          <p:nvPr/>
        </p:nvSpPr>
        <p:spPr>
          <a:xfrm>
            <a:off x="6384072" y="2959704"/>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3" name="TextBox 32"/>
          <p:cNvSpPr txBox="1"/>
          <p:nvPr/>
        </p:nvSpPr>
        <p:spPr>
          <a:xfrm>
            <a:off x="4614681" y="2959704"/>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4" name="TextBox 33"/>
          <p:cNvSpPr txBox="1"/>
          <p:nvPr/>
        </p:nvSpPr>
        <p:spPr>
          <a:xfrm>
            <a:off x="6384072" y="332903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35" name="TextBox 34"/>
          <p:cNvSpPr txBox="1"/>
          <p:nvPr/>
        </p:nvSpPr>
        <p:spPr>
          <a:xfrm>
            <a:off x="4614681" y="332903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6" name="TextBox 35"/>
          <p:cNvSpPr txBox="1"/>
          <p:nvPr/>
        </p:nvSpPr>
        <p:spPr>
          <a:xfrm>
            <a:off x="6384072" y="332903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37" name="TextBox 36"/>
          <p:cNvSpPr txBox="1"/>
          <p:nvPr/>
        </p:nvSpPr>
        <p:spPr>
          <a:xfrm>
            <a:off x="4614681" y="332903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8" name="TextBox 37"/>
          <p:cNvSpPr txBox="1"/>
          <p:nvPr/>
        </p:nvSpPr>
        <p:spPr>
          <a:xfrm>
            <a:off x="6384073" y="369836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39" name="TextBox 38"/>
          <p:cNvSpPr txBox="1"/>
          <p:nvPr/>
        </p:nvSpPr>
        <p:spPr>
          <a:xfrm>
            <a:off x="4614682" y="369836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0" name="TextBox 39"/>
          <p:cNvSpPr txBox="1"/>
          <p:nvPr/>
        </p:nvSpPr>
        <p:spPr>
          <a:xfrm>
            <a:off x="6384072" y="406770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1" name="TextBox 40"/>
          <p:cNvSpPr txBox="1"/>
          <p:nvPr/>
        </p:nvSpPr>
        <p:spPr>
          <a:xfrm>
            <a:off x="4614681" y="406770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2" name="TextBox 41"/>
          <p:cNvSpPr txBox="1"/>
          <p:nvPr/>
        </p:nvSpPr>
        <p:spPr>
          <a:xfrm>
            <a:off x="6384072" y="4437032"/>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3" name="TextBox 42"/>
          <p:cNvSpPr txBox="1"/>
          <p:nvPr/>
        </p:nvSpPr>
        <p:spPr>
          <a:xfrm>
            <a:off x="4614681" y="4437032"/>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44" name="TextBox 43"/>
          <p:cNvSpPr txBox="1"/>
          <p:nvPr/>
        </p:nvSpPr>
        <p:spPr>
          <a:xfrm>
            <a:off x="8336794" y="2569589"/>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45" name="TextBox 44"/>
          <p:cNvSpPr txBox="1"/>
          <p:nvPr/>
        </p:nvSpPr>
        <p:spPr>
          <a:xfrm>
            <a:off x="10106186" y="256958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6" name="TextBox 45"/>
          <p:cNvSpPr txBox="1"/>
          <p:nvPr/>
        </p:nvSpPr>
        <p:spPr>
          <a:xfrm>
            <a:off x="8336794" y="2197630"/>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7" name="TextBox 46"/>
          <p:cNvSpPr txBox="1"/>
          <p:nvPr/>
        </p:nvSpPr>
        <p:spPr>
          <a:xfrm>
            <a:off x="10106186" y="2197630"/>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8" name="TextBox 47"/>
          <p:cNvSpPr txBox="1"/>
          <p:nvPr/>
        </p:nvSpPr>
        <p:spPr>
          <a:xfrm>
            <a:off x="8336794" y="2943880"/>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49" name="TextBox 48"/>
          <p:cNvSpPr txBox="1"/>
          <p:nvPr/>
        </p:nvSpPr>
        <p:spPr>
          <a:xfrm>
            <a:off x="10106186" y="294388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cxnSp>
        <p:nvCxnSpPr>
          <p:cNvPr id="50" name="Straight Connector 49"/>
          <p:cNvCxnSpPr/>
          <p:nvPr/>
        </p:nvCxnSpPr>
        <p:spPr>
          <a:xfrm flipV="1">
            <a:off x="2017767" y="3643982"/>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51" name="Oval 50"/>
          <p:cNvSpPr/>
          <p:nvPr/>
        </p:nvSpPr>
        <p:spPr>
          <a:xfrm>
            <a:off x="778146" y="358163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751957" y="281963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751956" y="414220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p:cNvCxnSpPr>
            <a:stCxn id="51" idx="7"/>
            <a:endCxn id="52" idx="3"/>
          </p:cNvCxnSpPr>
          <p:nvPr/>
        </p:nvCxnSpPr>
        <p:spPr>
          <a:xfrm flipV="1">
            <a:off x="1003033" y="3076584"/>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5" name="Straight Arrow Connector 54"/>
          <p:cNvCxnSpPr>
            <a:stCxn id="51" idx="5"/>
            <a:endCxn id="53" idx="1"/>
          </p:cNvCxnSpPr>
          <p:nvPr/>
        </p:nvCxnSpPr>
        <p:spPr>
          <a:xfrm>
            <a:off x="1003033" y="3838584"/>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6" name="Oval 55"/>
          <p:cNvSpPr/>
          <p:nvPr/>
        </p:nvSpPr>
        <p:spPr>
          <a:xfrm>
            <a:off x="3020235" y="34311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p:cNvCxnSpPr>
            <a:stCxn id="52" idx="6"/>
            <a:endCxn id="56" idx="1"/>
          </p:cNvCxnSpPr>
          <p:nvPr/>
        </p:nvCxnSpPr>
        <p:spPr>
          <a:xfrm>
            <a:off x="2015428" y="2970153"/>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58" name="Oval 57"/>
          <p:cNvSpPr/>
          <p:nvPr/>
        </p:nvSpPr>
        <p:spPr>
          <a:xfrm>
            <a:off x="3699578" y="2518603"/>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a:stCxn id="56" idx="7"/>
          </p:cNvCxnSpPr>
          <p:nvPr/>
        </p:nvCxnSpPr>
        <p:spPr>
          <a:xfrm flipV="1">
            <a:off x="3245122" y="2775551"/>
            <a:ext cx="510314" cy="699653"/>
          </a:xfrm>
          <a:prstGeom prst="line">
            <a:avLst/>
          </a:prstGeom>
        </p:spPr>
        <p:style>
          <a:lnRef idx="1">
            <a:schemeClr val="dk1"/>
          </a:lnRef>
          <a:fillRef idx="0">
            <a:schemeClr val="dk1"/>
          </a:fillRef>
          <a:effectRef idx="0">
            <a:schemeClr val="dk1"/>
          </a:effectRef>
          <a:fontRef idx="minor">
            <a:schemeClr val="tx1"/>
          </a:fontRef>
        </p:style>
      </p:cxnSp>
      <p:sp>
        <p:nvSpPr>
          <p:cNvPr id="60" name="Oval 59"/>
          <p:cNvSpPr/>
          <p:nvPr/>
        </p:nvSpPr>
        <p:spPr>
          <a:xfrm>
            <a:off x="3699578" y="4098114"/>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p:cNvCxnSpPr>
            <a:stCxn id="56" idx="5"/>
            <a:endCxn id="60" idx="1"/>
          </p:cNvCxnSpPr>
          <p:nvPr/>
        </p:nvCxnSpPr>
        <p:spPr>
          <a:xfrm>
            <a:off x="3245122" y="3688067"/>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62" name="Straight Connector 61"/>
          <p:cNvCxnSpPr>
            <a:stCxn id="58" idx="4"/>
            <a:endCxn id="60" idx="0"/>
          </p:cNvCxnSpPr>
          <p:nvPr/>
        </p:nvCxnSpPr>
        <p:spPr>
          <a:xfrm>
            <a:off x="3831314" y="2819636"/>
            <a:ext cx="0" cy="1278478"/>
          </a:xfrm>
          <a:prstGeom prst="line">
            <a:avLst/>
          </a:prstGeom>
        </p:spPr>
        <p:style>
          <a:lnRef idx="1">
            <a:schemeClr val="dk1"/>
          </a:lnRef>
          <a:fillRef idx="0">
            <a:schemeClr val="dk1"/>
          </a:fillRef>
          <a:effectRef idx="0">
            <a:schemeClr val="dk1"/>
          </a:effectRef>
          <a:fontRef idx="minor">
            <a:schemeClr val="tx1"/>
          </a:fontRef>
        </p:style>
      </p:cxnSp>
      <p:sp>
        <p:nvSpPr>
          <p:cNvPr id="63" name="TextBox 62"/>
          <p:cNvSpPr txBox="1"/>
          <p:nvPr/>
        </p:nvSpPr>
        <p:spPr>
          <a:xfrm>
            <a:off x="1242658" y="2981820"/>
            <a:ext cx="301686" cy="369332"/>
          </a:xfrm>
          <a:prstGeom prst="rect">
            <a:avLst/>
          </a:prstGeom>
          <a:noFill/>
        </p:spPr>
        <p:txBody>
          <a:bodyPr wrap="none" rtlCol="0">
            <a:spAutoFit/>
          </a:bodyPr>
          <a:lstStyle/>
          <a:p>
            <a:r>
              <a:rPr lang="en-US" dirty="0"/>
              <a:t>1</a:t>
            </a:r>
          </a:p>
        </p:txBody>
      </p:sp>
      <p:sp>
        <p:nvSpPr>
          <p:cNvPr id="64" name="TextBox 63"/>
          <p:cNvSpPr txBox="1"/>
          <p:nvPr/>
        </p:nvSpPr>
        <p:spPr>
          <a:xfrm>
            <a:off x="1184142" y="4006707"/>
            <a:ext cx="301686" cy="369332"/>
          </a:xfrm>
          <a:prstGeom prst="rect">
            <a:avLst/>
          </a:prstGeom>
          <a:noFill/>
        </p:spPr>
        <p:txBody>
          <a:bodyPr wrap="none" rtlCol="0">
            <a:spAutoFit/>
          </a:bodyPr>
          <a:lstStyle/>
          <a:p>
            <a:r>
              <a:rPr lang="en-US" dirty="0"/>
              <a:t>2</a:t>
            </a:r>
          </a:p>
        </p:txBody>
      </p:sp>
      <p:sp>
        <p:nvSpPr>
          <p:cNvPr id="65" name="TextBox 64"/>
          <p:cNvSpPr txBox="1"/>
          <p:nvPr/>
        </p:nvSpPr>
        <p:spPr>
          <a:xfrm>
            <a:off x="2424438" y="2887935"/>
            <a:ext cx="301686" cy="369332"/>
          </a:xfrm>
          <a:prstGeom prst="rect">
            <a:avLst/>
          </a:prstGeom>
          <a:noFill/>
        </p:spPr>
        <p:txBody>
          <a:bodyPr wrap="none" rtlCol="0">
            <a:spAutoFit/>
          </a:bodyPr>
          <a:lstStyle/>
          <a:p>
            <a:r>
              <a:rPr lang="en-US" dirty="0"/>
              <a:t>3</a:t>
            </a:r>
          </a:p>
        </p:txBody>
      </p:sp>
      <p:sp>
        <p:nvSpPr>
          <p:cNvPr id="66" name="TextBox 65"/>
          <p:cNvSpPr txBox="1"/>
          <p:nvPr/>
        </p:nvSpPr>
        <p:spPr>
          <a:xfrm>
            <a:off x="2585340" y="3913448"/>
            <a:ext cx="301686" cy="369332"/>
          </a:xfrm>
          <a:prstGeom prst="rect">
            <a:avLst/>
          </a:prstGeom>
          <a:noFill/>
        </p:spPr>
        <p:txBody>
          <a:bodyPr wrap="none" rtlCol="0">
            <a:spAutoFit/>
          </a:bodyPr>
          <a:lstStyle/>
          <a:p>
            <a:r>
              <a:rPr lang="en-US" dirty="0"/>
              <a:t>1</a:t>
            </a:r>
          </a:p>
        </p:txBody>
      </p:sp>
      <p:sp>
        <p:nvSpPr>
          <p:cNvPr id="67" name="TextBox 66"/>
          <p:cNvSpPr txBox="1"/>
          <p:nvPr/>
        </p:nvSpPr>
        <p:spPr>
          <a:xfrm>
            <a:off x="3244757" y="2831304"/>
            <a:ext cx="301686" cy="369332"/>
          </a:xfrm>
          <a:prstGeom prst="rect">
            <a:avLst/>
          </a:prstGeom>
          <a:noFill/>
        </p:spPr>
        <p:txBody>
          <a:bodyPr wrap="none" rtlCol="0">
            <a:spAutoFit/>
          </a:bodyPr>
          <a:lstStyle/>
          <a:p>
            <a:r>
              <a:rPr lang="en-US" dirty="0"/>
              <a:t>1</a:t>
            </a:r>
          </a:p>
        </p:txBody>
      </p:sp>
      <p:sp>
        <p:nvSpPr>
          <p:cNvPr id="68" name="TextBox 67"/>
          <p:cNvSpPr txBox="1"/>
          <p:nvPr/>
        </p:nvSpPr>
        <p:spPr>
          <a:xfrm>
            <a:off x="3255824" y="3833205"/>
            <a:ext cx="301686" cy="369332"/>
          </a:xfrm>
          <a:prstGeom prst="rect">
            <a:avLst/>
          </a:prstGeom>
          <a:noFill/>
        </p:spPr>
        <p:txBody>
          <a:bodyPr wrap="none" rtlCol="0">
            <a:spAutoFit/>
          </a:bodyPr>
          <a:lstStyle/>
          <a:p>
            <a:r>
              <a:rPr lang="en-US" dirty="0"/>
              <a:t>1</a:t>
            </a:r>
          </a:p>
        </p:txBody>
      </p:sp>
      <p:sp>
        <p:nvSpPr>
          <p:cNvPr id="69" name="TextBox 68"/>
          <p:cNvSpPr txBox="1"/>
          <p:nvPr/>
        </p:nvSpPr>
        <p:spPr>
          <a:xfrm>
            <a:off x="3846216" y="3246453"/>
            <a:ext cx="301686" cy="369332"/>
          </a:xfrm>
          <a:prstGeom prst="rect">
            <a:avLst/>
          </a:prstGeom>
          <a:noFill/>
        </p:spPr>
        <p:txBody>
          <a:bodyPr wrap="none" rtlCol="0">
            <a:spAutoFit/>
          </a:bodyPr>
          <a:lstStyle/>
          <a:p>
            <a:r>
              <a:rPr lang="en-US" dirty="0"/>
              <a:t>2</a:t>
            </a:r>
          </a:p>
        </p:txBody>
      </p:sp>
      <p:sp>
        <p:nvSpPr>
          <p:cNvPr id="70" name="TextBox 69"/>
          <p:cNvSpPr txBox="1"/>
          <p:nvPr/>
        </p:nvSpPr>
        <p:spPr>
          <a:xfrm>
            <a:off x="723466" y="357699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71" name="TextBox 70"/>
          <p:cNvSpPr txBox="1"/>
          <p:nvPr/>
        </p:nvSpPr>
        <p:spPr>
          <a:xfrm>
            <a:off x="1709646" y="281162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72" name="TextBox 71"/>
          <p:cNvSpPr txBox="1"/>
          <p:nvPr/>
        </p:nvSpPr>
        <p:spPr>
          <a:xfrm>
            <a:off x="1699062" y="414648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73" name="TextBox 72"/>
          <p:cNvSpPr txBox="1"/>
          <p:nvPr/>
        </p:nvSpPr>
        <p:spPr>
          <a:xfrm>
            <a:off x="2982819" y="341734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74" name="TextBox 73"/>
          <p:cNvSpPr txBox="1"/>
          <p:nvPr/>
        </p:nvSpPr>
        <p:spPr>
          <a:xfrm>
            <a:off x="3667990" y="2499655"/>
            <a:ext cx="383438" cy="307777"/>
          </a:xfrm>
          <a:prstGeom prst="rect">
            <a:avLst/>
          </a:prstGeom>
          <a:noFill/>
        </p:spPr>
        <p:txBody>
          <a:bodyPr wrap="none" rtlCol="0">
            <a:spAutoFit/>
          </a:bodyPr>
          <a:lstStyle/>
          <a:p>
            <a:r>
              <a:rPr lang="en-US" sz="1400" dirty="0">
                <a:latin typeface="Consolas" panose="020B0609020204030204" pitchFamily="49" charset="0"/>
              </a:rPr>
              <a:t>N4</a:t>
            </a:r>
          </a:p>
        </p:txBody>
      </p:sp>
      <p:sp>
        <p:nvSpPr>
          <p:cNvPr id="75" name="TextBox 74"/>
          <p:cNvSpPr txBox="1"/>
          <p:nvPr/>
        </p:nvSpPr>
        <p:spPr>
          <a:xfrm>
            <a:off x="3667990" y="4079244"/>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
        <p:nvSpPr>
          <p:cNvPr id="77" name="TextBox 76"/>
          <p:cNvSpPr txBox="1"/>
          <p:nvPr/>
        </p:nvSpPr>
        <p:spPr>
          <a:xfrm>
            <a:off x="9631695" y="3615785"/>
            <a:ext cx="958917" cy="461665"/>
          </a:xfrm>
          <a:prstGeom prst="rect">
            <a:avLst/>
          </a:prstGeom>
          <a:noFill/>
        </p:spPr>
        <p:txBody>
          <a:bodyPr wrap="none" rtlCol="0">
            <a:spAutoFit/>
          </a:bodyPr>
          <a:lstStyle/>
          <a:p>
            <a:r>
              <a:rPr lang="en-US" sz="2400" b="1" dirty="0"/>
              <a:t>nodes</a:t>
            </a:r>
          </a:p>
        </p:txBody>
      </p:sp>
      <p:sp>
        <p:nvSpPr>
          <p:cNvPr id="78" name="TextBox 77"/>
          <p:cNvSpPr txBox="1"/>
          <p:nvPr/>
        </p:nvSpPr>
        <p:spPr>
          <a:xfrm>
            <a:off x="8336793" y="401338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79" name="TextBox 78"/>
          <p:cNvSpPr txBox="1"/>
          <p:nvPr/>
        </p:nvSpPr>
        <p:spPr>
          <a:xfrm>
            <a:off x="8336794" y="4739174"/>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80" name="TextBox 79"/>
          <p:cNvSpPr txBox="1"/>
          <p:nvPr/>
        </p:nvSpPr>
        <p:spPr>
          <a:xfrm>
            <a:off x="8336794" y="5108506"/>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81" name="TextBox 80"/>
          <p:cNvSpPr txBox="1"/>
          <p:nvPr/>
        </p:nvSpPr>
        <p:spPr>
          <a:xfrm>
            <a:off x="10106185" y="4013381"/>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82" name="TextBox 81"/>
          <p:cNvSpPr txBox="1"/>
          <p:nvPr/>
        </p:nvSpPr>
        <p:spPr>
          <a:xfrm>
            <a:off x="10106186" y="4739174"/>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3" name="TextBox 82"/>
          <p:cNvSpPr txBox="1"/>
          <p:nvPr/>
        </p:nvSpPr>
        <p:spPr>
          <a:xfrm>
            <a:off x="10106186" y="5108506"/>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84" name="TextBox 83"/>
          <p:cNvSpPr txBox="1"/>
          <p:nvPr/>
        </p:nvSpPr>
        <p:spPr>
          <a:xfrm>
            <a:off x="8336793" y="4369567"/>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85" name="TextBox 84"/>
          <p:cNvSpPr txBox="1"/>
          <p:nvPr/>
        </p:nvSpPr>
        <p:spPr>
          <a:xfrm>
            <a:off x="10106185" y="4369567"/>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86" name="TextBox 85"/>
          <p:cNvSpPr txBox="1"/>
          <p:nvPr/>
        </p:nvSpPr>
        <p:spPr>
          <a:xfrm>
            <a:off x="8336794" y="5468348"/>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87" name="TextBox 86"/>
          <p:cNvSpPr txBox="1"/>
          <p:nvPr/>
        </p:nvSpPr>
        <p:spPr>
          <a:xfrm>
            <a:off x="8336794" y="5837680"/>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88" name="TextBox 87"/>
          <p:cNvSpPr txBox="1"/>
          <p:nvPr/>
        </p:nvSpPr>
        <p:spPr>
          <a:xfrm>
            <a:off x="10106186" y="5468348"/>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89" name="TextBox 88"/>
          <p:cNvSpPr txBox="1"/>
          <p:nvPr/>
        </p:nvSpPr>
        <p:spPr>
          <a:xfrm>
            <a:off x="10106186" y="5837680"/>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Tree>
    <p:extLst>
      <p:ext uri="{BB962C8B-B14F-4D97-AF65-F5344CB8AC3E}">
        <p14:creationId xmlns:p14="http://schemas.microsoft.com/office/powerpoint/2010/main" val="22342750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2906" y="-30995"/>
            <a:ext cx="1200265" cy="461665"/>
          </a:xfrm>
          <a:prstGeom prst="rect">
            <a:avLst/>
          </a:prstGeom>
          <a:noFill/>
        </p:spPr>
        <p:txBody>
          <a:bodyPr wrap="none" rtlCol="0">
            <a:spAutoFit/>
          </a:bodyPr>
          <a:lstStyle/>
          <a:p>
            <a:r>
              <a:rPr lang="en-US" sz="2400" b="1" dirty="0"/>
              <a:t>covered</a:t>
            </a:r>
          </a:p>
        </p:txBody>
      </p:sp>
      <p:sp>
        <p:nvSpPr>
          <p:cNvPr id="3" name="TextBox 2"/>
          <p:cNvSpPr txBox="1"/>
          <p:nvPr/>
        </p:nvSpPr>
        <p:spPr>
          <a:xfrm>
            <a:off x="6384068" y="367751"/>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7" name="TextBox 6"/>
          <p:cNvSpPr txBox="1"/>
          <p:nvPr/>
        </p:nvSpPr>
        <p:spPr>
          <a:xfrm>
            <a:off x="4614677" y="36775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 name="TextBox 14"/>
          <p:cNvSpPr txBox="1"/>
          <p:nvPr/>
        </p:nvSpPr>
        <p:spPr>
          <a:xfrm>
            <a:off x="9580233" y="-30995"/>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6384068" y="737083"/>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8" name="TextBox 7"/>
          <p:cNvSpPr txBox="1"/>
          <p:nvPr/>
        </p:nvSpPr>
        <p:spPr>
          <a:xfrm>
            <a:off x="4614677" y="73708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 name="TextBox 8"/>
          <p:cNvSpPr txBox="1"/>
          <p:nvPr/>
        </p:nvSpPr>
        <p:spPr>
          <a:xfrm>
            <a:off x="5792906" y="-30995"/>
            <a:ext cx="1200265" cy="461665"/>
          </a:xfrm>
          <a:prstGeom prst="rect">
            <a:avLst/>
          </a:prstGeom>
          <a:noFill/>
        </p:spPr>
        <p:txBody>
          <a:bodyPr wrap="none" rtlCol="0">
            <a:spAutoFit/>
          </a:bodyPr>
          <a:lstStyle/>
          <a:p>
            <a:r>
              <a:rPr lang="en-US" sz="2400" b="1" dirty="0"/>
              <a:t>covered</a:t>
            </a:r>
          </a:p>
        </p:txBody>
      </p:sp>
      <p:sp>
        <p:nvSpPr>
          <p:cNvPr id="10" name="TextBox 9"/>
          <p:cNvSpPr txBox="1"/>
          <p:nvPr/>
        </p:nvSpPr>
        <p:spPr>
          <a:xfrm>
            <a:off x="6384068" y="367751"/>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T0</a:t>
            </a:r>
          </a:p>
        </p:txBody>
      </p:sp>
      <p:sp>
        <p:nvSpPr>
          <p:cNvPr id="11" name="TextBox 10"/>
          <p:cNvSpPr txBox="1"/>
          <p:nvPr/>
        </p:nvSpPr>
        <p:spPr>
          <a:xfrm>
            <a:off x="4614677" y="36775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 name="TextBox 11"/>
          <p:cNvSpPr txBox="1"/>
          <p:nvPr/>
        </p:nvSpPr>
        <p:spPr>
          <a:xfrm>
            <a:off x="9580233" y="-30995"/>
            <a:ext cx="1087157" cy="461665"/>
          </a:xfrm>
          <a:prstGeom prst="rect">
            <a:avLst/>
          </a:prstGeom>
          <a:noFill/>
        </p:spPr>
        <p:txBody>
          <a:bodyPr wrap="none" rtlCol="0">
            <a:spAutoFit/>
          </a:bodyPr>
          <a:lstStyle/>
          <a:p>
            <a:r>
              <a:rPr lang="en-US" sz="2400" b="1" dirty="0"/>
              <a:t>chosen</a:t>
            </a:r>
          </a:p>
        </p:txBody>
      </p:sp>
      <p:sp>
        <p:nvSpPr>
          <p:cNvPr id="13" name="TextBox 12"/>
          <p:cNvSpPr txBox="1"/>
          <p:nvPr/>
        </p:nvSpPr>
        <p:spPr>
          <a:xfrm>
            <a:off x="6384068" y="737083"/>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4" name="TextBox 13"/>
          <p:cNvSpPr txBox="1"/>
          <p:nvPr/>
        </p:nvSpPr>
        <p:spPr>
          <a:xfrm>
            <a:off x="4614677" y="73708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6" name="TextBox 15"/>
          <p:cNvSpPr txBox="1"/>
          <p:nvPr/>
        </p:nvSpPr>
        <p:spPr>
          <a:xfrm>
            <a:off x="8321296" y="367751"/>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7" name="TextBox 16"/>
          <p:cNvSpPr txBox="1"/>
          <p:nvPr/>
        </p:nvSpPr>
        <p:spPr>
          <a:xfrm>
            <a:off x="10090688" y="367751"/>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8" name="TextBox 17"/>
          <p:cNvSpPr txBox="1"/>
          <p:nvPr/>
        </p:nvSpPr>
        <p:spPr>
          <a:xfrm>
            <a:off x="6384069" y="1106415"/>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9" name="TextBox 18"/>
          <p:cNvSpPr txBox="1"/>
          <p:nvPr/>
        </p:nvSpPr>
        <p:spPr>
          <a:xfrm>
            <a:off x="4614678" y="1106415"/>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20" name="TextBox 19"/>
          <p:cNvSpPr txBox="1"/>
          <p:nvPr/>
        </p:nvSpPr>
        <p:spPr>
          <a:xfrm>
            <a:off x="8321296" y="1093544"/>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21" name="TextBox 20"/>
          <p:cNvSpPr txBox="1"/>
          <p:nvPr/>
        </p:nvSpPr>
        <p:spPr>
          <a:xfrm>
            <a:off x="10090688" y="1093544"/>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4" name="TextBox 23"/>
          <p:cNvSpPr txBox="1"/>
          <p:nvPr/>
        </p:nvSpPr>
        <p:spPr>
          <a:xfrm>
            <a:off x="8321296" y="737083"/>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25" name="TextBox 24"/>
          <p:cNvSpPr txBox="1"/>
          <p:nvPr/>
        </p:nvSpPr>
        <p:spPr>
          <a:xfrm>
            <a:off x="10090688" y="737083"/>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T3</a:t>
            </a:r>
            <a:r>
              <a:rPr lang="en-US" dirty="0"/>
              <a:t> -&gt; </a:t>
            </a:r>
            <a:r>
              <a:rPr lang="en-US" sz="4000" dirty="0">
                <a:latin typeface="Consolas" panose="020B0609020204030204" pitchFamily="49" charset="0"/>
              </a:rPr>
              <a:t>T4</a:t>
            </a:r>
            <a:r>
              <a:rPr lang="en-US" dirty="0"/>
              <a:t>) </a:t>
            </a:r>
          </a:p>
        </p:txBody>
      </p:sp>
      <p:sp>
        <p:nvSpPr>
          <p:cNvPr id="26" name="TextBox 25"/>
          <p:cNvSpPr txBox="1"/>
          <p:nvPr/>
        </p:nvSpPr>
        <p:spPr>
          <a:xfrm>
            <a:off x="6384068" y="1475747"/>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27" name="TextBox 26"/>
          <p:cNvSpPr txBox="1"/>
          <p:nvPr/>
        </p:nvSpPr>
        <p:spPr>
          <a:xfrm>
            <a:off x="4614677" y="147574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28" name="TextBox 27"/>
          <p:cNvSpPr txBox="1"/>
          <p:nvPr/>
        </p:nvSpPr>
        <p:spPr>
          <a:xfrm>
            <a:off x="6384068" y="1475747"/>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29" name="TextBox 28"/>
          <p:cNvSpPr txBox="1"/>
          <p:nvPr/>
        </p:nvSpPr>
        <p:spPr>
          <a:xfrm>
            <a:off x="4614677" y="147574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0" name="TextBox 29"/>
          <p:cNvSpPr txBox="1"/>
          <p:nvPr/>
        </p:nvSpPr>
        <p:spPr>
          <a:xfrm>
            <a:off x="6384069" y="1845079"/>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1" name="TextBox 30"/>
          <p:cNvSpPr txBox="1"/>
          <p:nvPr/>
        </p:nvSpPr>
        <p:spPr>
          <a:xfrm>
            <a:off x="4614678" y="1845079"/>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32" name="TextBox 31"/>
          <p:cNvSpPr txBox="1"/>
          <p:nvPr/>
        </p:nvSpPr>
        <p:spPr>
          <a:xfrm>
            <a:off x="6384068" y="2214411"/>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T2</a:t>
            </a:r>
          </a:p>
        </p:txBody>
      </p:sp>
      <p:sp>
        <p:nvSpPr>
          <p:cNvPr id="33" name="TextBox 32"/>
          <p:cNvSpPr txBox="1"/>
          <p:nvPr/>
        </p:nvSpPr>
        <p:spPr>
          <a:xfrm>
            <a:off x="4614677" y="221441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4" name="TextBox 33"/>
          <p:cNvSpPr txBox="1"/>
          <p:nvPr/>
        </p:nvSpPr>
        <p:spPr>
          <a:xfrm>
            <a:off x="6384068" y="2583743"/>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35" name="TextBox 34"/>
          <p:cNvSpPr txBox="1"/>
          <p:nvPr/>
        </p:nvSpPr>
        <p:spPr>
          <a:xfrm>
            <a:off x="4614677" y="258374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6" name="TextBox 35"/>
          <p:cNvSpPr txBox="1"/>
          <p:nvPr/>
        </p:nvSpPr>
        <p:spPr>
          <a:xfrm>
            <a:off x="6384068" y="2583743"/>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37" name="TextBox 36"/>
          <p:cNvSpPr txBox="1"/>
          <p:nvPr/>
        </p:nvSpPr>
        <p:spPr>
          <a:xfrm>
            <a:off x="4614677" y="258374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8" name="TextBox 37"/>
          <p:cNvSpPr txBox="1"/>
          <p:nvPr/>
        </p:nvSpPr>
        <p:spPr>
          <a:xfrm>
            <a:off x="6384069" y="2953075"/>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39" name="TextBox 38"/>
          <p:cNvSpPr txBox="1"/>
          <p:nvPr/>
        </p:nvSpPr>
        <p:spPr>
          <a:xfrm>
            <a:off x="4614678" y="2953075"/>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0" name="TextBox 39"/>
          <p:cNvSpPr txBox="1"/>
          <p:nvPr/>
        </p:nvSpPr>
        <p:spPr>
          <a:xfrm>
            <a:off x="6384068" y="3322407"/>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1" name="TextBox 40"/>
          <p:cNvSpPr txBox="1"/>
          <p:nvPr/>
        </p:nvSpPr>
        <p:spPr>
          <a:xfrm>
            <a:off x="4614677" y="3322407"/>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2" name="TextBox 41"/>
          <p:cNvSpPr txBox="1"/>
          <p:nvPr/>
        </p:nvSpPr>
        <p:spPr>
          <a:xfrm>
            <a:off x="6384068" y="3691739"/>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3" name="TextBox 42"/>
          <p:cNvSpPr txBox="1"/>
          <p:nvPr/>
        </p:nvSpPr>
        <p:spPr>
          <a:xfrm>
            <a:off x="4614677" y="3691739"/>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4" name="TextBox 43"/>
          <p:cNvSpPr txBox="1"/>
          <p:nvPr/>
        </p:nvSpPr>
        <p:spPr>
          <a:xfrm>
            <a:off x="8321295" y="1824296"/>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45" name="TextBox 44"/>
          <p:cNvSpPr txBox="1"/>
          <p:nvPr/>
        </p:nvSpPr>
        <p:spPr>
          <a:xfrm>
            <a:off x="10090687" y="1824296"/>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6" name="TextBox 45"/>
          <p:cNvSpPr txBox="1"/>
          <p:nvPr/>
        </p:nvSpPr>
        <p:spPr>
          <a:xfrm>
            <a:off x="8321295" y="1452337"/>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7" name="TextBox 46"/>
          <p:cNvSpPr txBox="1"/>
          <p:nvPr/>
        </p:nvSpPr>
        <p:spPr>
          <a:xfrm>
            <a:off x="10090687" y="1452337"/>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48" name="TextBox 47"/>
          <p:cNvSpPr txBox="1"/>
          <p:nvPr/>
        </p:nvSpPr>
        <p:spPr>
          <a:xfrm>
            <a:off x="8321295" y="2198587"/>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49" name="TextBox 48"/>
          <p:cNvSpPr txBox="1"/>
          <p:nvPr/>
        </p:nvSpPr>
        <p:spPr>
          <a:xfrm>
            <a:off x="10090687" y="2198587"/>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T3</a:t>
            </a:r>
          </a:p>
        </p:txBody>
      </p:sp>
      <p:sp>
        <p:nvSpPr>
          <p:cNvPr id="50" name="TextBox 49"/>
          <p:cNvSpPr txBox="1"/>
          <p:nvPr/>
        </p:nvSpPr>
        <p:spPr>
          <a:xfrm>
            <a:off x="6384068" y="4061071"/>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51" name="TextBox 50"/>
          <p:cNvSpPr txBox="1"/>
          <p:nvPr/>
        </p:nvSpPr>
        <p:spPr>
          <a:xfrm>
            <a:off x="4614677" y="406107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52" name="TextBox 51"/>
          <p:cNvSpPr txBox="1"/>
          <p:nvPr/>
        </p:nvSpPr>
        <p:spPr>
          <a:xfrm>
            <a:off x="6384068" y="4061071"/>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3" name="TextBox 52"/>
          <p:cNvSpPr txBox="1"/>
          <p:nvPr/>
        </p:nvSpPr>
        <p:spPr>
          <a:xfrm>
            <a:off x="4614677" y="406107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54" name="TextBox 53"/>
          <p:cNvSpPr txBox="1"/>
          <p:nvPr/>
        </p:nvSpPr>
        <p:spPr>
          <a:xfrm>
            <a:off x="6384069" y="4430403"/>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5" name="TextBox 54"/>
          <p:cNvSpPr txBox="1"/>
          <p:nvPr/>
        </p:nvSpPr>
        <p:spPr>
          <a:xfrm>
            <a:off x="4614678" y="4430403"/>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56" name="TextBox 55"/>
          <p:cNvSpPr txBox="1"/>
          <p:nvPr/>
        </p:nvSpPr>
        <p:spPr>
          <a:xfrm>
            <a:off x="6384068" y="4799735"/>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7" name="TextBox 56"/>
          <p:cNvSpPr txBox="1"/>
          <p:nvPr/>
        </p:nvSpPr>
        <p:spPr>
          <a:xfrm>
            <a:off x="4614677" y="4799735"/>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58" name="TextBox 57"/>
          <p:cNvSpPr txBox="1"/>
          <p:nvPr/>
        </p:nvSpPr>
        <p:spPr>
          <a:xfrm>
            <a:off x="6384068" y="5169067"/>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9" name="TextBox 58"/>
          <p:cNvSpPr txBox="1"/>
          <p:nvPr/>
        </p:nvSpPr>
        <p:spPr>
          <a:xfrm>
            <a:off x="4614677" y="5169067"/>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60" name="TextBox 59"/>
          <p:cNvSpPr txBox="1"/>
          <p:nvPr/>
        </p:nvSpPr>
        <p:spPr>
          <a:xfrm>
            <a:off x="6384068" y="5538399"/>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61" name="TextBox 60"/>
          <p:cNvSpPr txBox="1"/>
          <p:nvPr/>
        </p:nvSpPr>
        <p:spPr>
          <a:xfrm>
            <a:off x="4614677" y="5538399"/>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cxnSp>
        <p:nvCxnSpPr>
          <p:cNvPr id="62" name="Straight Connector 61"/>
          <p:cNvCxnSpPr/>
          <p:nvPr/>
        </p:nvCxnSpPr>
        <p:spPr>
          <a:xfrm flipV="1">
            <a:off x="2017764" y="3543139"/>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63" name="Oval 62"/>
          <p:cNvSpPr/>
          <p:nvPr/>
        </p:nvSpPr>
        <p:spPr>
          <a:xfrm>
            <a:off x="778143" y="348079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51954" y="271879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751953" y="404135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p:cNvCxnSpPr>
            <a:stCxn id="63" idx="7"/>
            <a:endCxn id="64" idx="3"/>
          </p:cNvCxnSpPr>
          <p:nvPr/>
        </p:nvCxnSpPr>
        <p:spPr>
          <a:xfrm flipV="1">
            <a:off x="1003030" y="2975741"/>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67" name="Straight Arrow Connector 66"/>
          <p:cNvCxnSpPr>
            <a:stCxn id="63" idx="5"/>
            <a:endCxn id="65" idx="1"/>
          </p:cNvCxnSpPr>
          <p:nvPr/>
        </p:nvCxnSpPr>
        <p:spPr>
          <a:xfrm>
            <a:off x="1003030" y="3737741"/>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68" name="Oval 67"/>
          <p:cNvSpPr/>
          <p:nvPr/>
        </p:nvSpPr>
        <p:spPr>
          <a:xfrm>
            <a:off x="3020232" y="333027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p:cNvCxnSpPr>
            <a:stCxn id="64" idx="6"/>
            <a:endCxn id="68" idx="1"/>
          </p:cNvCxnSpPr>
          <p:nvPr/>
        </p:nvCxnSpPr>
        <p:spPr>
          <a:xfrm>
            <a:off x="2015425" y="2869310"/>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70" name="Oval 69"/>
          <p:cNvSpPr/>
          <p:nvPr/>
        </p:nvSpPr>
        <p:spPr>
          <a:xfrm>
            <a:off x="3699575" y="241776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p:cNvCxnSpPr>
            <a:stCxn id="68" idx="7"/>
          </p:cNvCxnSpPr>
          <p:nvPr/>
        </p:nvCxnSpPr>
        <p:spPr>
          <a:xfrm flipV="1">
            <a:off x="3245119" y="2674708"/>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72" name="Oval 71"/>
          <p:cNvSpPr/>
          <p:nvPr/>
        </p:nvSpPr>
        <p:spPr>
          <a:xfrm>
            <a:off x="3699575" y="3997271"/>
            <a:ext cx="263471" cy="30103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p:cNvCxnSpPr>
            <a:stCxn id="68" idx="5"/>
            <a:endCxn id="72" idx="1"/>
          </p:cNvCxnSpPr>
          <p:nvPr/>
        </p:nvCxnSpPr>
        <p:spPr>
          <a:xfrm>
            <a:off x="3245119" y="3587224"/>
            <a:ext cx="493040" cy="454132"/>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a:stCxn id="70" idx="4"/>
            <a:endCxn id="72" idx="0"/>
          </p:cNvCxnSpPr>
          <p:nvPr/>
        </p:nvCxnSpPr>
        <p:spPr>
          <a:xfrm>
            <a:off x="3831311" y="2718793"/>
            <a:ext cx="0" cy="1278478"/>
          </a:xfrm>
          <a:prstGeom prst="line">
            <a:avLst/>
          </a:prstGeom>
        </p:spPr>
        <p:style>
          <a:lnRef idx="1">
            <a:schemeClr val="dk1"/>
          </a:lnRef>
          <a:fillRef idx="0">
            <a:schemeClr val="dk1"/>
          </a:fillRef>
          <a:effectRef idx="0">
            <a:schemeClr val="dk1"/>
          </a:effectRef>
          <a:fontRef idx="minor">
            <a:schemeClr val="tx1"/>
          </a:fontRef>
        </p:style>
      </p:cxnSp>
      <p:sp>
        <p:nvSpPr>
          <p:cNvPr id="75" name="TextBox 74"/>
          <p:cNvSpPr txBox="1"/>
          <p:nvPr/>
        </p:nvSpPr>
        <p:spPr>
          <a:xfrm>
            <a:off x="1242655" y="2880977"/>
            <a:ext cx="301686" cy="369332"/>
          </a:xfrm>
          <a:prstGeom prst="rect">
            <a:avLst/>
          </a:prstGeom>
          <a:noFill/>
        </p:spPr>
        <p:txBody>
          <a:bodyPr wrap="none" rtlCol="0">
            <a:spAutoFit/>
          </a:bodyPr>
          <a:lstStyle/>
          <a:p>
            <a:r>
              <a:rPr lang="en-US" dirty="0"/>
              <a:t>1</a:t>
            </a:r>
          </a:p>
        </p:txBody>
      </p:sp>
      <p:sp>
        <p:nvSpPr>
          <p:cNvPr id="76" name="TextBox 75"/>
          <p:cNvSpPr txBox="1"/>
          <p:nvPr/>
        </p:nvSpPr>
        <p:spPr>
          <a:xfrm>
            <a:off x="1184139" y="3905864"/>
            <a:ext cx="301686" cy="369332"/>
          </a:xfrm>
          <a:prstGeom prst="rect">
            <a:avLst/>
          </a:prstGeom>
          <a:noFill/>
        </p:spPr>
        <p:txBody>
          <a:bodyPr wrap="none" rtlCol="0">
            <a:spAutoFit/>
          </a:bodyPr>
          <a:lstStyle/>
          <a:p>
            <a:r>
              <a:rPr lang="en-US" dirty="0"/>
              <a:t>2</a:t>
            </a:r>
          </a:p>
        </p:txBody>
      </p:sp>
      <p:sp>
        <p:nvSpPr>
          <p:cNvPr id="77" name="TextBox 76"/>
          <p:cNvSpPr txBox="1"/>
          <p:nvPr/>
        </p:nvSpPr>
        <p:spPr>
          <a:xfrm>
            <a:off x="2424435" y="2787092"/>
            <a:ext cx="301686" cy="369332"/>
          </a:xfrm>
          <a:prstGeom prst="rect">
            <a:avLst/>
          </a:prstGeom>
          <a:noFill/>
        </p:spPr>
        <p:txBody>
          <a:bodyPr wrap="none" rtlCol="0">
            <a:spAutoFit/>
          </a:bodyPr>
          <a:lstStyle/>
          <a:p>
            <a:r>
              <a:rPr lang="en-US" dirty="0"/>
              <a:t>3</a:t>
            </a:r>
          </a:p>
        </p:txBody>
      </p:sp>
      <p:sp>
        <p:nvSpPr>
          <p:cNvPr id="78" name="TextBox 77"/>
          <p:cNvSpPr txBox="1"/>
          <p:nvPr/>
        </p:nvSpPr>
        <p:spPr>
          <a:xfrm>
            <a:off x="2585337" y="3812605"/>
            <a:ext cx="301686" cy="369332"/>
          </a:xfrm>
          <a:prstGeom prst="rect">
            <a:avLst/>
          </a:prstGeom>
          <a:noFill/>
        </p:spPr>
        <p:txBody>
          <a:bodyPr wrap="none" rtlCol="0">
            <a:spAutoFit/>
          </a:bodyPr>
          <a:lstStyle/>
          <a:p>
            <a:r>
              <a:rPr lang="en-US" dirty="0"/>
              <a:t>1</a:t>
            </a:r>
          </a:p>
        </p:txBody>
      </p:sp>
      <p:sp>
        <p:nvSpPr>
          <p:cNvPr id="79" name="TextBox 78"/>
          <p:cNvSpPr txBox="1"/>
          <p:nvPr/>
        </p:nvSpPr>
        <p:spPr>
          <a:xfrm>
            <a:off x="3244754" y="2730461"/>
            <a:ext cx="301686" cy="369332"/>
          </a:xfrm>
          <a:prstGeom prst="rect">
            <a:avLst/>
          </a:prstGeom>
          <a:noFill/>
        </p:spPr>
        <p:txBody>
          <a:bodyPr wrap="none" rtlCol="0">
            <a:spAutoFit/>
          </a:bodyPr>
          <a:lstStyle/>
          <a:p>
            <a:r>
              <a:rPr lang="en-US" dirty="0"/>
              <a:t>1</a:t>
            </a:r>
          </a:p>
        </p:txBody>
      </p:sp>
      <p:sp>
        <p:nvSpPr>
          <p:cNvPr id="80" name="TextBox 79"/>
          <p:cNvSpPr txBox="1"/>
          <p:nvPr/>
        </p:nvSpPr>
        <p:spPr>
          <a:xfrm>
            <a:off x="3255821" y="3732362"/>
            <a:ext cx="301686" cy="369332"/>
          </a:xfrm>
          <a:prstGeom prst="rect">
            <a:avLst/>
          </a:prstGeom>
          <a:noFill/>
        </p:spPr>
        <p:txBody>
          <a:bodyPr wrap="none" rtlCol="0">
            <a:spAutoFit/>
          </a:bodyPr>
          <a:lstStyle/>
          <a:p>
            <a:r>
              <a:rPr lang="en-US" dirty="0"/>
              <a:t>1</a:t>
            </a:r>
          </a:p>
        </p:txBody>
      </p:sp>
      <p:sp>
        <p:nvSpPr>
          <p:cNvPr id="81" name="TextBox 80"/>
          <p:cNvSpPr txBox="1"/>
          <p:nvPr/>
        </p:nvSpPr>
        <p:spPr>
          <a:xfrm>
            <a:off x="3846213" y="3145610"/>
            <a:ext cx="301686" cy="369332"/>
          </a:xfrm>
          <a:prstGeom prst="rect">
            <a:avLst/>
          </a:prstGeom>
          <a:noFill/>
        </p:spPr>
        <p:txBody>
          <a:bodyPr wrap="none" rtlCol="0">
            <a:spAutoFit/>
          </a:bodyPr>
          <a:lstStyle/>
          <a:p>
            <a:r>
              <a:rPr lang="en-US" dirty="0"/>
              <a:t>2</a:t>
            </a:r>
          </a:p>
        </p:txBody>
      </p:sp>
      <p:sp>
        <p:nvSpPr>
          <p:cNvPr id="82" name="TextBox 81"/>
          <p:cNvSpPr txBox="1"/>
          <p:nvPr/>
        </p:nvSpPr>
        <p:spPr>
          <a:xfrm>
            <a:off x="723463" y="347615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83" name="TextBox 82"/>
          <p:cNvSpPr txBox="1"/>
          <p:nvPr/>
        </p:nvSpPr>
        <p:spPr>
          <a:xfrm>
            <a:off x="1709643" y="271078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84" name="TextBox 83"/>
          <p:cNvSpPr txBox="1"/>
          <p:nvPr/>
        </p:nvSpPr>
        <p:spPr>
          <a:xfrm>
            <a:off x="1699059" y="40456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85" name="TextBox 84"/>
          <p:cNvSpPr txBox="1"/>
          <p:nvPr/>
        </p:nvSpPr>
        <p:spPr>
          <a:xfrm>
            <a:off x="2985094" y="33165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86" name="TextBox 85"/>
          <p:cNvSpPr txBox="1"/>
          <p:nvPr/>
        </p:nvSpPr>
        <p:spPr>
          <a:xfrm>
            <a:off x="3667987" y="239881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87" name="TextBox 86"/>
          <p:cNvSpPr txBox="1"/>
          <p:nvPr/>
        </p:nvSpPr>
        <p:spPr>
          <a:xfrm>
            <a:off x="3667987" y="3978401"/>
            <a:ext cx="383438" cy="307777"/>
          </a:xfrm>
          <a:prstGeom prst="rect">
            <a:avLst/>
          </a:prstGeom>
          <a:noFill/>
        </p:spPr>
        <p:txBody>
          <a:bodyPr wrap="none" rtlCol="0">
            <a:spAutoFit/>
          </a:bodyPr>
          <a:lstStyle/>
          <a:p>
            <a:r>
              <a:rPr lang="en-US" sz="1400" dirty="0">
                <a:latin typeface="Consolas" panose="020B0609020204030204" pitchFamily="49" charset="0"/>
              </a:rPr>
              <a:t>N5</a:t>
            </a:r>
          </a:p>
        </p:txBody>
      </p:sp>
      <p:sp>
        <p:nvSpPr>
          <p:cNvPr id="88" name="TextBox 87"/>
          <p:cNvSpPr txBox="1"/>
          <p:nvPr/>
        </p:nvSpPr>
        <p:spPr>
          <a:xfrm>
            <a:off x="8321295" y="2934926"/>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89" name="TextBox 88"/>
          <p:cNvSpPr txBox="1"/>
          <p:nvPr/>
        </p:nvSpPr>
        <p:spPr>
          <a:xfrm>
            <a:off x="10090687" y="2934926"/>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0" name="TextBox 89"/>
          <p:cNvSpPr txBox="1"/>
          <p:nvPr/>
        </p:nvSpPr>
        <p:spPr>
          <a:xfrm>
            <a:off x="8321295" y="2562967"/>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91" name="TextBox 90"/>
          <p:cNvSpPr txBox="1"/>
          <p:nvPr/>
        </p:nvSpPr>
        <p:spPr>
          <a:xfrm>
            <a:off x="10090687" y="2562967"/>
            <a:ext cx="1769392"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2" name="TextBox 91"/>
          <p:cNvSpPr txBox="1"/>
          <p:nvPr/>
        </p:nvSpPr>
        <p:spPr>
          <a:xfrm>
            <a:off x="8321295" y="3293719"/>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93" name="TextBox 92"/>
          <p:cNvSpPr txBox="1"/>
          <p:nvPr/>
        </p:nvSpPr>
        <p:spPr>
          <a:xfrm>
            <a:off x="10090687" y="3293719"/>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4" name="TextBox 93"/>
          <p:cNvSpPr txBox="1"/>
          <p:nvPr/>
        </p:nvSpPr>
        <p:spPr>
          <a:xfrm>
            <a:off x="8321295" y="3663051"/>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95" name="TextBox 94"/>
          <p:cNvSpPr txBox="1"/>
          <p:nvPr/>
        </p:nvSpPr>
        <p:spPr>
          <a:xfrm>
            <a:off x="10090687" y="3663051"/>
            <a:ext cx="1769391" cy="369332"/>
          </a:xfrm>
          <a:prstGeom prst="rect">
            <a:avLst/>
          </a:prstGeom>
          <a:blipFill>
            <a:blip r:embed="rId3"/>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6" name="TextBox 95"/>
          <p:cNvSpPr txBox="1"/>
          <p:nvPr/>
        </p:nvSpPr>
        <p:spPr>
          <a:xfrm>
            <a:off x="9616196" y="4214093"/>
            <a:ext cx="958917" cy="461665"/>
          </a:xfrm>
          <a:prstGeom prst="rect">
            <a:avLst/>
          </a:prstGeom>
          <a:noFill/>
        </p:spPr>
        <p:txBody>
          <a:bodyPr wrap="none" rtlCol="0">
            <a:spAutoFit/>
          </a:bodyPr>
          <a:lstStyle/>
          <a:p>
            <a:r>
              <a:rPr lang="en-US" sz="2400" b="1" dirty="0"/>
              <a:t>nodes</a:t>
            </a:r>
          </a:p>
        </p:txBody>
      </p:sp>
      <p:sp>
        <p:nvSpPr>
          <p:cNvPr id="105" name="TextBox 104"/>
          <p:cNvSpPr txBox="1"/>
          <p:nvPr/>
        </p:nvSpPr>
        <p:spPr>
          <a:xfrm>
            <a:off x="8321295" y="5043767"/>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06" name="TextBox 105"/>
          <p:cNvSpPr txBox="1"/>
          <p:nvPr/>
        </p:nvSpPr>
        <p:spPr>
          <a:xfrm>
            <a:off x="8321295" y="5413099"/>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07" name="TextBox 106"/>
          <p:cNvSpPr txBox="1"/>
          <p:nvPr/>
        </p:nvSpPr>
        <p:spPr>
          <a:xfrm>
            <a:off x="10090687" y="5043767"/>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08" name="TextBox 107"/>
          <p:cNvSpPr txBox="1"/>
          <p:nvPr/>
        </p:nvSpPr>
        <p:spPr>
          <a:xfrm>
            <a:off x="10090687" y="5413099"/>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cxnSp>
        <p:nvCxnSpPr>
          <p:cNvPr id="109" name="Straight Connector 108"/>
          <p:cNvCxnSpPr/>
          <p:nvPr/>
        </p:nvCxnSpPr>
        <p:spPr>
          <a:xfrm>
            <a:off x="11851550" y="4674435"/>
            <a:ext cx="0" cy="382478"/>
          </a:xfrm>
          <a:prstGeom prst="line">
            <a:avLst/>
          </a:prstGeom>
        </p:spPr>
        <p:style>
          <a:lnRef idx="1">
            <a:schemeClr val="dk1"/>
          </a:lnRef>
          <a:fillRef idx="0">
            <a:schemeClr val="dk1"/>
          </a:fillRef>
          <a:effectRef idx="0">
            <a:schemeClr val="dk1"/>
          </a:effectRef>
          <a:fontRef idx="minor">
            <a:schemeClr val="tx1"/>
          </a:fontRef>
        </p:style>
      </p:cxnSp>
      <p:sp>
        <p:nvSpPr>
          <p:cNvPr id="110" name="TextBox 109"/>
          <p:cNvSpPr txBox="1"/>
          <p:nvPr/>
        </p:nvSpPr>
        <p:spPr>
          <a:xfrm>
            <a:off x="10726210" y="4674435"/>
            <a:ext cx="343364" cy="369332"/>
          </a:xfrm>
          <a:prstGeom prst="rect">
            <a:avLst/>
          </a:prstGeom>
          <a:noFill/>
        </p:spPr>
        <p:txBody>
          <a:bodyPr wrap="none" rtlCol="0">
            <a:spAutoFit/>
          </a:bodyPr>
          <a:lstStyle/>
          <a:p>
            <a:r>
              <a:rPr lang="en-US" dirty="0"/>
              <a:t>…</a:t>
            </a:r>
          </a:p>
        </p:txBody>
      </p:sp>
      <p:cxnSp>
        <p:nvCxnSpPr>
          <p:cNvPr id="111" name="Straight Connector 110"/>
          <p:cNvCxnSpPr/>
          <p:nvPr/>
        </p:nvCxnSpPr>
        <p:spPr>
          <a:xfrm>
            <a:off x="8328265" y="4674435"/>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p:cNvCxnSpPr/>
          <p:nvPr/>
        </p:nvCxnSpPr>
        <p:spPr>
          <a:xfrm>
            <a:off x="10082159" y="4674435"/>
            <a:ext cx="0" cy="382478"/>
          </a:xfrm>
          <a:prstGeom prst="line">
            <a:avLst/>
          </a:prstGeom>
        </p:spPr>
        <p:style>
          <a:lnRef idx="1">
            <a:schemeClr val="dk1"/>
          </a:lnRef>
          <a:fillRef idx="0">
            <a:schemeClr val="dk1"/>
          </a:fillRef>
          <a:effectRef idx="0">
            <a:schemeClr val="dk1"/>
          </a:effectRef>
          <a:fontRef idx="minor">
            <a:schemeClr val="tx1"/>
          </a:fontRef>
        </p:style>
      </p:cxnSp>
      <p:sp>
        <p:nvSpPr>
          <p:cNvPr id="113" name="TextBox 112"/>
          <p:cNvSpPr txBox="1"/>
          <p:nvPr/>
        </p:nvSpPr>
        <p:spPr>
          <a:xfrm>
            <a:off x="8956819" y="4674435"/>
            <a:ext cx="343364" cy="369332"/>
          </a:xfrm>
          <a:prstGeom prst="rect">
            <a:avLst/>
          </a:prstGeom>
          <a:noFill/>
        </p:spPr>
        <p:txBody>
          <a:bodyPr wrap="none" rtlCol="0">
            <a:spAutoFit/>
          </a:bodyPr>
          <a:lstStyle/>
          <a:p>
            <a:r>
              <a:rPr lang="en-US" dirty="0"/>
              <a:t>…</a:t>
            </a:r>
          </a:p>
        </p:txBody>
      </p:sp>
      <p:sp>
        <p:nvSpPr>
          <p:cNvPr id="114" name="TextBox 113"/>
          <p:cNvSpPr txBox="1"/>
          <p:nvPr/>
        </p:nvSpPr>
        <p:spPr>
          <a:xfrm>
            <a:off x="8328266" y="5781633"/>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115" name="TextBox 114"/>
          <p:cNvSpPr txBox="1"/>
          <p:nvPr/>
        </p:nvSpPr>
        <p:spPr>
          <a:xfrm>
            <a:off x="8328266" y="6150965"/>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116" name="TextBox 115"/>
          <p:cNvSpPr txBox="1"/>
          <p:nvPr/>
        </p:nvSpPr>
        <p:spPr>
          <a:xfrm>
            <a:off x="10082160" y="578163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17" name="TextBox 116"/>
          <p:cNvSpPr txBox="1"/>
          <p:nvPr/>
        </p:nvSpPr>
        <p:spPr>
          <a:xfrm>
            <a:off x="10082160" y="6150965"/>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Tree>
    <p:extLst>
      <p:ext uri="{BB962C8B-B14F-4D97-AF65-F5344CB8AC3E}">
        <p14:creationId xmlns:p14="http://schemas.microsoft.com/office/powerpoint/2010/main" val="692265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cxnSp>
        <p:nvCxnSpPr>
          <p:cNvPr id="3" name="Straight Arrow Connector 2"/>
          <p:cNvCxnSpPr/>
          <p:nvPr/>
        </p:nvCxnSpPr>
        <p:spPr>
          <a:xfrm>
            <a:off x="5724544" y="1359682"/>
            <a:ext cx="356476" cy="1150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204009" y="998892"/>
            <a:ext cx="5105052" cy="369332"/>
          </a:xfrm>
          <a:prstGeom prst="rect">
            <a:avLst/>
          </a:prstGeom>
          <a:noFill/>
        </p:spPr>
        <p:txBody>
          <a:bodyPr wrap="none" rtlCol="0">
            <a:spAutoFit/>
          </a:bodyPr>
          <a:lstStyle/>
          <a:p>
            <a:r>
              <a:rPr lang="en-US" dirty="0"/>
              <a:t>3 hours by bus from Hartford to NYC (and vice versa)</a:t>
            </a:r>
          </a:p>
        </p:txBody>
      </p:sp>
    </p:spTree>
    <p:extLst>
      <p:ext uri="{BB962C8B-B14F-4D97-AF65-F5344CB8AC3E}">
        <p14:creationId xmlns:p14="http://schemas.microsoft.com/office/powerpoint/2010/main" val="36369402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2906" y="46498"/>
            <a:ext cx="1200265" cy="461665"/>
          </a:xfrm>
          <a:prstGeom prst="rect">
            <a:avLst/>
          </a:prstGeom>
          <a:noFill/>
        </p:spPr>
        <p:txBody>
          <a:bodyPr wrap="none" rtlCol="0">
            <a:spAutoFit/>
          </a:bodyPr>
          <a:lstStyle/>
          <a:p>
            <a:r>
              <a:rPr lang="en-US" sz="2400" b="1" dirty="0"/>
              <a:t>covered</a:t>
            </a:r>
          </a:p>
        </p:txBody>
      </p:sp>
      <p:sp>
        <p:nvSpPr>
          <p:cNvPr id="15" name="TextBox 14"/>
          <p:cNvSpPr txBox="1"/>
          <p:nvPr/>
        </p:nvSpPr>
        <p:spPr>
          <a:xfrm>
            <a:off x="9580233" y="46498"/>
            <a:ext cx="1087157" cy="461665"/>
          </a:xfrm>
          <a:prstGeom prst="rect">
            <a:avLst/>
          </a:prstGeom>
          <a:noFill/>
        </p:spPr>
        <p:txBody>
          <a:bodyPr wrap="none" rtlCol="0">
            <a:spAutoFit/>
          </a:bodyPr>
          <a:lstStyle/>
          <a:p>
            <a:r>
              <a:rPr lang="en-US" sz="2400" b="1" dirty="0"/>
              <a:t>chosen</a:t>
            </a:r>
          </a:p>
        </p:txBody>
      </p:sp>
      <p:sp>
        <p:nvSpPr>
          <p:cNvPr id="9" name="TextBox 8"/>
          <p:cNvSpPr txBox="1"/>
          <p:nvPr/>
        </p:nvSpPr>
        <p:spPr>
          <a:xfrm>
            <a:off x="5792906" y="46498"/>
            <a:ext cx="1200265" cy="461665"/>
          </a:xfrm>
          <a:prstGeom prst="rect">
            <a:avLst/>
          </a:prstGeom>
          <a:noFill/>
        </p:spPr>
        <p:txBody>
          <a:bodyPr wrap="none" rtlCol="0">
            <a:spAutoFit/>
          </a:bodyPr>
          <a:lstStyle/>
          <a:p>
            <a:r>
              <a:rPr lang="en-US" sz="2400" b="1" dirty="0"/>
              <a:t>covered</a:t>
            </a:r>
          </a:p>
        </p:txBody>
      </p:sp>
      <p:sp>
        <p:nvSpPr>
          <p:cNvPr id="12" name="TextBox 11"/>
          <p:cNvSpPr txBox="1"/>
          <p:nvPr/>
        </p:nvSpPr>
        <p:spPr>
          <a:xfrm>
            <a:off x="9580233" y="46498"/>
            <a:ext cx="1087157" cy="461665"/>
          </a:xfrm>
          <a:prstGeom prst="rect">
            <a:avLst/>
          </a:prstGeom>
          <a:noFill/>
        </p:spPr>
        <p:txBody>
          <a:bodyPr wrap="none" rtlCol="0">
            <a:spAutoFit/>
          </a:bodyPr>
          <a:lstStyle/>
          <a:p>
            <a:r>
              <a:rPr lang="en-US" sz="2400" b="1" dirty="0"/>
              <a:t>chosen</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T4</a:t>
            </a:r>
            <a:r>
              <a:rPr lang="en-US" dirty="0"/>
              <a:t> -&gt; </a:t>
            </a:r>
            <a:r>
              <a:rPr lang="en-US" sz="4000" dirty="0">
                <a:latin typeface="Consolas" panose="020B0609020204030204" pitchFamily="49" charset="0"/>
              </a:rPr>
              <a:t>T5</a:t>
            </a:r>
            <a:r>
              <a:rPr lang="en-US" dirty="0"/>
              <a:t>) </a:t>
            </a:r>
          </a:p>
        </p:txBody>
      </p:sp>
      <p:sp>
        <p:nvSpPr>
          <p:cNvPr id="50" name="TextBox 49"/>
          <p:cNvSpPr txBox="1"/>
          <p:nvPr/>
        </p:nvSpPr>
        <p:spPr>
          <a:xfrm>
            <a:off x="6384068" y="852928"/>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51" name="TextBox 50"/>
          <p:cNvSpPr txBox="1"/>
          <p:nvPr/>
        </p:nvSpPr>
        <p:spPr>
          <a:xfrm>
            <a:off x="4614677" y="852928"/>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52" name="TextBox 51"/>
          <p:cNvSpPr txBox="1"/>
          <p:nvPr/>
        </p:nvSpPr>
        <p:spPr>
          <a:xfrm>
            <a:off x="6384068" y="852928"/>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3" name="TextBox 52"/>
          <p:cNvSpPr txBox="1"/>
          <p:nvPr/>
        </p:nvSpPr>
        <p:spPr>
          <a:xfrm>
            <a:off x="4614677" y="852928"/>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54" name="TextBox 53"/>
          <p:cNvSpPr txBox="1"/>
          <p:nvPr/>
        </p:nvSpPr>
        <p:spPr>
          <a:xfrm>
            <a:off x="6384069" y="122226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5" name="TextBox 54"/>
          <p:cNvSpPr txBox="1"/>
          <p:nvPr/>
        </p:nvSpPr>
        <p:spPr>
          <a:xfrm>
            <a:off x="4614678" y="1222260"/>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56" name="TextBox 55"/>
          <p:cNvSpPr txBox="1"/>
          <p:nvPr/>
        </p:nvSpPr>
        <p:spPr>
          <a:xfrm>
            <a:off x="6384068" y="1591592"/>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7" name="TextBox 56"/>
          <p:cNvSpPr txBox="1"/>
          <p:nvPr/>
        </p:nvSpPr>
        <p:spPr>
          <a:xfrm>
            <a:off x="4614677" y="1591592"/>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58" name="TextBox 57"/>
          <p:cNvSpPr txBox="1"/>
          <p:nvPr/>
        </p:nvSpPr>
        <p:spPr>
          <a:xfrm>
            <a:off x="6384068" y="1960924"/>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59" name="TextBox 58"/>
          <p:cNvSpPr txBox="1"/>
          <p:nvPr/>
        </p:nvSpPr>
        <p:spPr>
          <a:xfrm>
            <a:off x="4614677" y="196092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60" name="TextBox 59"/>
          <p:cNvSpPr txBox="1"/>
          <p:nvPr/>
        </p:nvSpPr>
        <p:spPr>
          <a:xfrm>
            <a:off x="6384068" y="233025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61" name="TextBox 60"/>
          <p:cNvSpPr txBox="1"/>
          <p:nvPr/>
        </p:nvSpPr>
        <p:spPr>
          <a:xfrm>
            <a:off x="4614677" y="2330256"/>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88" name="TextBox 87"/>
          <p:cNvSpPr txBox="1"/>
          <p:nvPr/>
        </p:nvSpPr>
        <p:spPr>
          <a:xfrm>
            <a:off x="8321295" y="1261113"/>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89" name="TextBox 88"/>
          <p:cNvSpPr txBox="1"/>
          <p:nvPr/>
        </p:nvSpPr>
        <p:spPr>
          <a:xfrm>
            <a:off x="10090687" y="126111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0" name="TextBox 89"/>
          <p:cNvSpPr txBox="1"/>
          <p:nvPr/>
        </p:nvSpPr>
        <p:spPr>
          <a:xfrm>
            <a:off x="8321295" y="88915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91" name="TextBox 90"/>
          <p:cNvSpPr txBox="1"/>
          <p:nvPr/>
        </p:nvSpPr>
        <p:spPr>
          <a:xfrm>
            <a:off x="10090687" y="88915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2" name="TextBox 91"/>
          <p:cNvSpPr txBox="1"/>
          <p:nvPr/>
        </p:nvSpPr>
        <p:spPr>
          <a:xfrm>
            <a:off x="8321295" y="1619906"/>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93" name="TextBox 92"/>
          <p:cNvSpPr txBox="1"/>
          <p:nvPr/>
        </p:nvSpPr>
        <p:spPr>
          <a:xfrm>
            <a:off x="10090687" y="161990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sp>
        <p:nvSpPr>
          <p:cNvPr id="94" name="TextBox 93"/>
          <p:cNvSpPr txBox="1"/>
          <p:nvPr/>
        </p:nvSpPr>
        <p:spPr>
          <a:xfrm>
            <a:off x="8321295" y="1989238"/>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95" name="TextBox 94"/>
          <p:cNvSpPr txBox="1"/>
          <p:nvPr/>
        </p:nvSpPr>
        <p:spPr>
          <a:xfrm>
            <a:off x="10090687" y="198923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T4</a:t>
            </a:r>
          </a:p>
        </p:txBody>
      </p:sp>
      <p:cxnSp>
        <p:nvCxnSpPr>
          <p:cNvPr id="96" name="Straight Connector 95"/>
          <p:cNvCxnSpPr>
            <a:stCxn id="103" idx="5"/>
          </p:cNvCxnSpPr>
          <p:nvPr/>
        </p:nvCxnSpPr>
        <p:spPr>
          <a:xfrm>
            <a:off x="3196447" y="3394094"/>
            <a:ext cx="586192" cy="56056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V="1">
            <a:off x="1969092" y="3350009"/>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98" name="Oval 97"/>
          <p:cNvSpPr/>
          <p:nvPr/>
        </p:nvSpPr>
        <p:spPr>
          <a:xfrm>
            <a:off x="729471" y="32876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703282" y="25256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703281" y="384822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p:cNvCxnSpPr>
            <a:stCxn id="98" idx="7"/>
            <a:endCxn id="99" idx="3"/>
          </p:cNvCxnSpPr>
          <p:nvPr/>
        </p:nvCxnSpPr>
        <p:spPr>
          <a:xfrm flipV="1">
            <a:off x="954358" y="2782611"/>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102" name="Straight Arrow Connector 101"/>
          <p:cNvCxnSpPr>
            <a:stCxn id="98" idx="5"/>
            <a:endCxn id="100" idx="1"/>
          </p:cNvCxnSpPr>
          <p:nvPr/>
        </p:nvCxnSpPr>
        <p:spPr>
          <a:xfrm>
            <a:off x="954358" y="3544611"/>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03" name="Oval 102"/>
          <p:cNvSpPr/>
          <p:nvPr/>
        </p:nvSpPr>
        <p:spPr>
          <a:xfrm>
            <a:off x="2971560" y="313714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p:cNvCxnSpPr>
            <a:stCxn id="99" idx="6"/>
            <a:endCxn id="103" idx="1"/>
          </p:cNvCxnSpPr>
          <p:nvPr/>
        </p:nvCxnSpPr>
        <p:spPr>
          <a:xfrm>
            <a:off x="1966753" y="2676180"/>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5" name="Oval 104"/>
          <p:cNvSpPr/>
          <p:nvPr/>
        </p:nvSpPr>
        <p:spPr>
          <a:xfrm>
            <a:off x="3650903" y="222463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p:cNvCxnSpPr>
            <a:stCxn id="103" idx="7"/>
          </p:cNvCxnSpPr>
          <p:nvPr/>
        </p:nvCxnSpPr>
        <p:spPr>
          <a:xfrm flipV="1">
            <a:off x="3196447" y="2481578"/>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07" name="Oval 106"/>
          <p:cNvSpPr/>
          <p:nvPr/>
        </p:nvSpPr>
        <p:spPr>
          <a:xfrm>
            <a:off x="3650903" y="380414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p:cNvCxnSpPr>
            <a:stCxn id="105" idx="4"/>
            <a:endCxn id="107" idx="0"/>
          </p:cNvCxnSpPr>
          <p:nvPr/>
        </p:nvCxnSpPr>
        <p:spPr>
          <a:xfrm>
            <a:off x="3782639" y="2525663"/>
            <a:ext cx="0" cy="1278478"/>
          </a:xfrm>
          <a:prstGeom prst="line">
            <a:avLst/>
          </a:prstGeom>
        </p:spPr>
        <p:style>
          <a:lnRef idx="1">
            <a:schemeClr val="dk1"/>
          </a:lnRef>
          <a:fillRef idx="0">
            <a:schemeClr val="dk1"/>
          </a:fillRef>
          <a:effectRef idx="0">
            <a:schemeClr val="dk1"/>
          </a:effectRef>
          <a:fontRef idx="minor">
            <a:schemeClr val="tx1"/>
          </a:fontRef>
        </p:style>
      </p:cxnSp>
      <p:sp>
        <p:nvSpPr>
          <p:cNvPr id="109" name="TextBox 108"/>
          <p:cNvSpPr txBox="1"/>
          <p:nvPr/>
        </p:nvSpPr>
        <p:spPr>
          <a:xfrm>
            <a:off x="1193983" y="2687847"/>
            <a:ext cx="301686" cy="369332"/>
          </a:xfrm>
          <a:prstGeom prst="rect">
            <a:avLst/>
          </a:prstGeom>
          <a:noFill/>
        </p:spPr>
        <p:txBody>
          <a:bodyPr wrap="none" rtlCol="0">
            <a:spAutoFit/>
          </a:bodyPr>
          <a:lstStyle/>
          <a:p>
            <a:r>
              <a:rPr lang="en-US" dirty="0"/>
              <a:t>1</a:t>
            </a:r>
          </a:p>
        </p:txBody>
      </p:sp>
      <p:sp>
        <p:nvSpPr>
          <p:cNvPr id="110" name="TextBox 109"/>
          <p:cNvSpPr txBox="1"/>
          <p:nvPr/>
        </p:nvSpPr>
        <p:spPr>
          <a:xfrm>
            <a:off x="1135467" y="3712734"/>
            <a:ext cx="301686" cy="369332"/>
          </a:xfrm>
          <a:prstGeom prst="rect">
            <a:avLst/>
          </a:prstGeom>
          <a:noFill/>
        </p:spPr>
        <p:txBody>
          <a:bodyPr wrap="none" rtlCol="0">
            <a:spAutoFit/>
          </a:bodyPr>
          <a:lstStyle/>
          <a:p>
            <a:r>
              <a:rPr lang="en-US" dirty="0"/>
              <a:t>2</a:t>
            </a:r>
          </a:p>
        </p:txBody>
      </p:sp>
      <p:sp>
        <p:nvSpPr>
          <p:cNvPr id="111" name="TextBox 110"/>
          <p:cNvSpPr txBox="1"/>
          <p:nvPr/>
        </p:nvSpPr>
        <p:spPr>
          <a:xfrm>
            <a:off x="2375763" y="2593962"/>
            <a:ext cx="301686" cy="369332"/>
          </a:xfrm>
          <a:prstGeom prst="rect">
            <a:avLst/>
          </a:prstGeom>
          <a:noFill/>
        </p:spPr>
        <p:txBody>
          <a:bodyPr wrap="none" rtlCol="0">
            <a:spAutoFit/>
          </a:bodyPr>
          <a:lstStyle/>
          <a:p>
            <a:r>
              <a:rPr lang="en-US" dirty="0"/>
              <a:t>3</a:t>
            </a:r>
          </a:p>
        </p:txBody>
      </p:sp>
      <p:sp>
        <p:nvSpPr>
          <p:cNvPr id="112" name="TextBox 111"/>
          <p:cNvSpPr txBox="1"/>
          <p:nvPr/>
        </p:nvSpPr>
        <p:spPr>
          <a:xfrm>
            <a:off x="2536665" y="3619475"/>
            <a:ext cx="301686" cy="369332"/>
          </a:xfrm>
          <a:prstGeom prst="rect">
            <a:avLst/>
          </a:prstGeom>
          <a:noFill/>
        </p:spPr>
        <p:txBody>
          <a:bodyPr wrap="none" rtlCol="0">
            <a:spAutoFit/>
          </a:bodyPr>
          <a:lstStyle/>
          <a:p>
            <a:r>
              <a:rPr lang="en-US" dirty="0"/>
              <a:t>1</a:t>
            </a:r>
          </a:p>
        </p:txBody>
      </p:sp>
      <p:sp>
        <p:nvSpPr>
          <p:cNvPr id="113" name="TextBox 112"/>
          <p:cNvSpPr txBox="1"/>
          <p:nvPr/>
        </p:nvSpPr>
        <p:spPr>
          <a:xfrm>
            <a:off x="3196082" y="2537331"/>
            <a:ext cx="301686" cy="369332"/>
          </a:xfrm>
          <a:prstGeom prst="rect">
            <a:avLst/>
          </a:prstGeom>
          <a:noFill/>
        </p:spPr>
        <p:txBody>
          <a:bodyPr wrap="none" rtlCol="0">
            <a:spAutoFit/>
          </a:bodyPr>
          <a:lstStyle/>
          <a:p>
            <a:r>
              <a:rPr lang="en-US" dirty="0"/>
              <a:t>1</a:t>
            </a:r>
          </a:p>
        </p:txBody>
      </p:sp>
      <p:sp>
        <p:nvSpPr>
          <p:cNvPr id="114" name="TextBox 113"/>
          <p:cNvSpPr txBox="1"/>
          <p:nvPr/>
        </p:nvSpPr>
        <p:spPr>
          <a:xfrm>
            <a:off x="3207149" y="3539232"/>
            <a:ext cx="301686" cy="369332"/>
          </a:xfrm>
          <a:prstGeom prst="rect">
            <a:avLst/>
          </a:prstGeom>
          <a:noFill/>
        </p:spPr>
        <p:txBody>
          <a:bodyPr wrap="none" rtlCol="0">
            <a:spAutoFit/>
          </a:bodyPr>
          <a:lstStyle/>
          <a:p>
            <a:r>
              <a:rPr lang="en-US" dirty="0"/>
              <a:t>1</a:t>
            </a:r>
          </a:p>
        </p:txBody>
      </p:sp>
      <p:sp>
        <p:nvSpPr>
          <p:cNvPr id="115" name="TextBox 114"/>
          <p:cNvSpPr txBox="1"/>
          <p:nvPr/>
        </p:nvSpPr>
        <p:spPr>
          <a:xfrm>
            <a:off x="3797541" y="2952480"/>
            <a:ext cx="301686" cy="369332"/>
          </a:xfrm>
          <a:prstGeom prst="rect">
            <a:avLst/>
          </a:prstGeom>
          <a:noFill/>
        </p:spPr>
        <p:txBody>
          <a:bodyPr wrap="none" rtlCol="0">
            <a:spAutoFit/>
          </a:bodyPr>
          <a:lstStyle/>
          <a:p>
            <a:r>
              <a:rPr lang="en-US" dirty="0"/>
              <a:t>2</a:t>
            </a:r>
          </a:p>
        </p:txBody>
      </p:sp>
      <p:sp>
        <p:nvSpPr>
          <p:cNvPr id="116" name="TextBox 115"/>
          <p:cNvSpPr txBox="1"/>
          <p:nvPr/>
        </p:nvSpPr>
        <p:spPr>
          <a:xfrm>
            <a:off x="674791" y="328302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17" name="TextBox 116"/>
          <p:cNvSpPr txBox="1"/>
          <p:nvPr/>
        </p:nvSpPr>
        <p:spPr>
          <a:xfrm>
            <a:off x="1660971" y="251765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18" name="TextBox 117"/>
          <p:cNvSpPr txBox="1"/>
          <p:nvPr/>
        </p:nvSpPr>
        <p:spPr>
          <a:xfrm>
            <a:off x="1650387" y="385251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19" name="TextBox 118"/>
          <p:cNvSpPr txBox="1"/>
          <p:nvPr/>
        </p:nvSpPr>
        <p:spPr>
          <a:xfrm>
            <a:off x="2936422" y="312337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20" name="TextBox 119"/>
          <p:cNvSpPr txBox="1"/>
          <p:nvPr/>
        </p:nvSpPr>
        <p:spPr>
          <a:xfrm>
            <a:off x="3619315" y="22056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21" name="TextBox 120"/>
          <p:cNvSpPr txBox="1"/>
          <p:nvPr/>
        </p:nvSpPr>
        <p:spPr>
          <a:xfrm>
            <a:off x="3619315" y="378527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122" name="TextBox 121"/>
          <p:cNvSpPr txBox="1"/>
          <p:nvPr/>
        </p:nvSpPr>
        <p:spPr>
          <a:xfrm>
            <a:off x="6381487" y="2694643"/>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23" name="TextBox 122"/>
          <p:cNvSpPr txBox="1"/>
          <p:nvPr/>
        </p:nvSpPr>
        <p:spPr>
          <a:xfrm>
            <a:off x="4612096" y="269464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4" name="TextBox 123"/>
          <p:cNvSpPr txBox="1"/>
          <p:nvPr/>
        </p:nvSpPr>
        <p:spPr>
          <a:xfrm>
            <a:off x="6381487" y="2694643"/>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5" name="TextBox 124"/>
          <p:cNvSpPr txBox="1"/>
          <p:nvPr/>
        </p:nvSpPr>
        <p:spPr>
          <a:xfrm>
            <a:off x="4612096" y="2694643"/>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6" name="TextBox 125"/>
          <p:cNvSpPr txBox="1"/>
          <p:nvPr/>
        </p:nvSpPr>
        <p:spPr>
          <a:xfrm>
            <a:off x="6381488" y="306397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7" name="TextBox 126"/>
          <p:cNvSpPr txBox="1"/>
          <p:nvPr/>
        </p:nvSpPr>
        <p:spPr>
          <a:xfrm>
            <a:off x="4612097" y="3063975"/>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28" name="TextBox 127"/>
          <p:cNvSpPr txBox="1"/>
          <p:nvPr/>
        </p:nvSpPr>
        <p:spPr>
          <a:xfrm>
            <a:off x="6381487" y="343330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9" name="TextBox 128"/>
          <p:cNvSpPr txBox="1"/>
          <p:nvPr/>
        </p:nvSpPr>
        <p:spPr>
          <a:xfrm>
            <a:off x="4612096" y="3433307"/>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30" name="TextBox 129"/>
          <p:cNvSpPr txBox="1"/>
          <p:nvPr/>
        </p:nvSpPr>
        <p:spPr>
          <a:xfrm>
            <a:off x="6381487" y="380263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1" name="TextBox 130"/>
          <p:cNvSpPr txBox="1"/>
          <p:nvPr/>
        </p:nvSpPr>
        <p:spPr>
          <a:xfrm>
            <a:off x="4612096" y="3802639"/>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32" name="TextBox 131"/>
          <p:cNvSpPr txBox="1"/>
          <p:nvPr/>
        </p:nvSpPr>
        <p:spPr>
          <a:xfrm>
            <a:off x="6381487" y="4171971"/>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3" name="TextBox 132"/>
          <p:cNvSpPr txBox="1"/>
          <p:nvPr/>
        </p:nvSpPr>
        <p:spPr>
          <a:xfrm>
            <a:off x="4612096" y="4171971"/>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134" name="TextBox 133"/>
          <p:cNvSpPr txBox="1"/>
          <p:nvPr/>
        </p:nvSpPr>
        <p:spPr>
          <a:xfrm>
            <a:off x="6394403" y="454134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5" name="TextBox 134"/>
          <p:cNvSpPr txBox="1"/>
          <p:nvPr/>
        </p:nvSpPr>
        <p:spPr>
          <a:xfrm>
            <a:off x="4625012" y="4541347"/>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136" name="TextBox 135"/>
          <p:cNvSpPr txBox="1"/>
          <p:nvPr/>
        </p:nvSpPr>
        <p:spPr>
          <a:xfrm>
            <a:off x="8321295" y="2732577"/>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37" name="TextBox 136"/>
          <p:cNvSpPr txBox="1"/>
          <p:nvPr/>
        </p:nvSpPr>
        <p:spPr>
          <a:xfrm>
            <a:off x="10090687" y="273257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8" name="TextBox 137"/>
          <p:cNvSpPr txBox="1"/>
          <p:nvPr/>
        </p:nvSpPr>
        <p:spPr>
          <a:xfrm>
            <a:off x="8321295" y="2360618"/>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39" name="TextBox 138"/>
          <p:cNvSpPr txBox="1"/>
          <p:nvPr/>
        </p:nvSpPr>
        <p:spPr>
          <a:xfrm>
            <a:off x="10090687" y="2360618"/>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0" name="TextBox 139"/>
          <p:cNvSpPr txBox="1"/>
          <p:nvPr/>
        </p:nvSpPr>
        <p:spPr>
          <a:xfrm>
            <a:off x="8321295" y="3091370"/>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141" name="TextBox 140"/>
          <p:cNvSpPr txBox="1"/>
          <p:nvPr/>
        </p:nvSpPr>
        <p:spPr>
          <a:xfrm>
            <a:off x="10090687" y="309137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2" name="TextBox 141"/>
          <p:cNvSpPr txBox="1"/>
          <p:nvPr/>
        </p:nvSpPr>
        <p:spPr>
          <a:xfrm>
            <a:off x="8321295" y="3460702"/>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143" name="TextBox 142"/>
          <p:cNvSpPr txBox="1"/>
          <p:nvPr/>
        </p:nvSpPr>
        <p:spPr>
          <a:xfrm>
            <a:off x="10090687" y="3460702"/>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4" name="TextBox 143"/>
          <p:cNvSpPr txBox="1"/>
          <p:nvPr/>
        </p:nvSpPr>
        <p:spPr>
          <a:xfrm>
            <a:off x="8321295" y="3833590"/>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145" name="TextBox 144"/>
          <p:cNvSpPr txBox="1"/>
          <p:nvPr/>
        </p:nvSpPr>
        <p:spPr>
          <a:xfrm>
            <a:off x="10090687" y="383359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cxnSp>
        <p:nvCxnSpPr>
          <p:cNvPr id="146" name="Straight Connector 145"/>
          <p:cNvCxnSpPr/>
          <p:nvPr/>
        </p:nvCxnSpPr>
        <p:spPr>
          <a:xfrm>
            <a:off x="8158982" y="489090"/>
            <a:ext cx="0" cy="382478"/>
          </a:xfrm>
          <a:prstGeom prst="line">
            <a:avLst/>
          </a:prstGeom>
        </p:spPr>
        <p:style>
          <a:lnRef idx="1">
            <a:schemeClr val="dk1"/>
          </a:lnRef>
          <a:fillRef idx="0">
            <a:schemeClr val="dk1"/>
          </a:fillRef>
          <a:effectRef idx="0">
            <a:schemeClr val="dk1"/>
          </a:effectRef>
          <a:fontRef idx="minor">
            <a:schemeClr val="tx1"/>
          </a:fontRef>
        </p:style>
      </p:cxnSp>
      <p:sp>
        <p:nvSpPr>
          <p:cNvPr id="147" name="TextBox 146"/>
          <p:cNvSpPr txBox="1"/>
          <p:nvPr/>
        </p:nvSpPr>
        <p:spPr>
          <a:xfrm>
            <a:off x="7033642" y="489090"/>
            <a:ext cx="343364" cy="369332"/>
          </a:xfrm>
          <a:prstGeom prst="rect">
            <a:avLst/>
          </a:prstGeom>
          <a:noFill/>
        </p:spPr>
        <p:txBody>
          <a:bodyPr wrap="none" rtlCol="0">
            <a:spAutoFit/>
          </a:bodyPr>
          <a:lstStyle/>
          <a:p>
            <a:r>
              <a:rPr lang="en-US" dirty="0"/>
              <a:t>…</a:t>
            </a:r>
          </a:p>
        </p:txBody>
      </p:sp>
      <p:cxnSp>
        <p:nvCxnSpPr>
          <p:cNvPr id="148" name="Straight Connector 147"/>
          <p:cNvCxnSpPr/>
          <p:nvPr/>
        </p:nvCxnSpPr>
        <p:spPr>
          <a:xfrm>
            <a:off x="4620199" y="489090"/>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p:cNvCxnSpPr/>
          <p:nvPr/>
        </p:nvCxnSpPr>
        <p:spPr>
          <a:xfrm>
            <a:off x="6389591" y="489090"/>
            <a:ext cx="0" cy="382478"/>
          </a:xfrm>
          <a:prstGeom prst="line">
            <a:avLst/>
          </a:prstGeom>
        </p:spPr>
        <p:style>
          <a:lnRef idx="1">
            <a:schemeClr val="dk1"/>
          </a:lnRef>
          <a:fillRef idx="0">
            <a:schemeClr val="dk1"/>
          </a:fillRef>
          <a:effectRef idx="0">
            <a:schemeClr val="dk1"/>
          </a:effectRef>
          <a:fontRef idx="minor">
            <a:schemeClr val="tx1"/>
          </a:fontRef>
        </p:style>
      </p:cxnSp>
      <p:sp>
        <p:nvSpPr>
          <p:cNvPr id="150" name="TextBox 149"/>
          <p:cNvSpPr txBox="1"/>
          <p:nvPr/>
        </p:nvSpPr>
        <p:spPr>
          <a:xfrm>
            <a:off x="5264251" y="489090"/>
            <a:ext cx="343364" cy="369332"/>
          </a:xfrm>
          <a:prstGeom prst="rect">
            <a:avLst/>
          </a:prstGeom>
          <a:noFill/>
        </p:spPr>
        <p:txBody>
          <a:bodyPr wrap="none" rtlCol="0">
            <a:spAutoFit/>
          </a:bodyPr>
          <a:lstStyle/>
          <a:p>
            <a:r>
              <a:rPr lang="en-US" dirty="0"/>
              <a:t>…</a:t>
            </a:r>
          </a:p>
        </p:txBody>
      </p:sp>
      <p:cxnSp>
        <p:nvCxnSpPr>
          <p:cNvPr id="151" name="Straight Connector 150"/>
          <p:cNvCxnSpPr/>
          <p:nvPr/>
        </p:nvCxnSpPr>
        <p:spPr>
          <a:xfrm>
            <a:off x="11860077" y="517210"/>
            <a:ext cx="0" cy="382478"/>
          </a:xfrm>
          <a:prstGeom prst="line">
            <a:avLst/>
          </a:prstGeom>
        </p:spPr>
        <p:style>
          <a:lnRef idx="1">
            <a:schemeClr val="dk1"/>
          </a:lnRef>
          <a:fillRef idx="0">
            <a:schemeClr val="dk1"/>
          </a:fillRef>
          <a:effectRef idx="0">
            <a:schemeClr val="dk1"/>
          </a:effectRef>
          <a:fontRef idx="minor">
            <a:schemeClr val="tx1"/>
          </a:fontRef>
        </p:style>
      </p:cxnSp>
      <p:sp>
        <p:nvSpPr>
          <p:cNvPr id="152" name="TextBox 151"/>
          <p:cNvSpPr txBox="1"/>
          <p:nvPr/>
        </p:nvSpPr>
        <p:spPr>
          <a:xfrm>
            <a:off x="10734737" y="517210"/>
            <a:ext cx="343364" cy="369332"/>
          </a:xfrm>
          <a:prstGeom prst="rect">
            <a:avLst/>
          </a:prstGeom>
          <a:noFill/>
        </p:spPr>
        <p:txBody>
          <a:bodyPr wrap="none" rtlCol="0">
            <a:spAutoFit/>
          </a:bodyPr>
          <a:lstStyle/>
          <a:p>
            <a:r>
              <a:rPr lang="en-US" dirty="0"/>
              <a:t>…</a:t>
            </a:r>
          </a:p>
        </p:txBody>
      </p:sp>
      <p:cxnSp>
        <p:nvCxnSpPr>
          <p:cNvPr id="153" name="Straight Connector 152"/>
          <p:cNvCxnSpPr/>
          <p:nvPr/>
        </p:nvCxnSpPr>
        <p:spPr>
          <a:xfrm>
            <a:off x="8321294" y="517210"/>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54" name="Straight Connector 153"/>
          <p:cNvCxnSpPr/>
          <p:nvPr/>
        </p:nvCxnSpPr>
        <p:spPr>
          <a:xfrm>
            <a:off x="10090686" y="517210"/>
            <a:ext cx="0" cy="382478"/>
          </a:xfrm>
          <a:prstGeom prst="line">
            <a:avLst/>
          </a:prstGeom>
        </p:spPr>
        <p:style>
          <a:lnRef idx="1">
            <a:schemeClr val="dk1"/>
          </a:lnRef>
          <a:fillRef idx="0">
            <a:schemeClr val="dk1"/>
          </a:fillRef>
          <a:effectRef idx="0">
            <a:schemeClr val="dk1"/>
          </a:effectRef>
          <a:fontRef idx="minor">
            <a:schemeClr val="tx1"/>
          </a:fontRef>
        </p:style>
      </p:cxnSp>
      <p:sp>
        <p:nvSpPr>
          <p:cNvPr id="155" name="TextBox 154"/>
          <p:cNvSpPr txBox="1"/>
          <p:nvPr/>
        </p:nvSpPr>
        <p:spPr>
          <a:xfrm>
            <a:off x="8965346" y="517210"/>
            <a:ext cx="343364" cy="369332"/>
          </a:xfrm>
          <a:prstGeom prst="rect">
            <a:avLst/>
          </a:prstGeom>
          <a:noFill/>
        </p:spPr>
        <p:txBody>
          <a:bodyPr wrap="none" rtlCol="0">
            <a:spAutoFit/>
          </a:bodyPr>
          <a:lstStyle/>
          <a:p>
            <a:r>
              <a:rPr lang="en-US" dirty="0"/>
              <a:t>…</a:t>
            </a:r>
          </a:p>
        </p:txBody>
      </p:sp>
      <p:sp>
        <p:nvSpPr>
          <p:cNvPr id="157" name="TextBox 156"/>
          <p:cNvSpPr txBox="1"/>
          <p:nvPr/>
        </p:nvSpPr>
        <p:spPr>
          <a:xfrm>
            <a:off x="9616196" y="4214093"/>
            <a:ext cx="958917" cy="461665"/>
          </a:xfrm>
          <a:prstGeom prst="rect">
            <a:avLst/>
          </a:prstGeom>
          <a:noFill/>
        </p:spPr>
        <p:txBody>
          <a:bodyPr wrap="none" rtlCol="0">
            <a:spAutoFit/>
          </a:bodyPr>
          <a:lstStyle/>
          <a:p>
            <a:r>
              <a:rPr lang="en-US" sz="2400" b="1" dirty="0"/>
              <a:t>nodes</a:t>
            </a:r>
          </a:p>
        </p:txBody>
      </p:sp>
      <p:cxnSp>
        <p:nvCxnSpPr>
          <p:cNvPr id="162" name="Straight Connector 161"/>
          <p:cNvCxnSpPr/>
          <p:nvPr/>
        </p:nvCxnSpPr>
        <p:spPr>
          <a:xfrm>
            <a:off x="11851550" y="4674435"/>
            <a:ext cx="0" cy="382478"/>
          </a:xfrm>
          <a:prstGeom prst="line">
            <a:avLst/>
          </a:prstGeom>
        </p:spPr>
        <p:style>
          <a:lnRef idx="1">
            <a:schemeClr val="dk1"/>
          </a:lnRef>
          <a:fillRef idx="0">
            <a:schemeClr val="dk1"/>
          </a:fillRef>
          <a:effectRef idx="0">
            <a:schemeClr val="dk1"/>
          </a:effectRef>
          <a:fontRef idx="minor">
            <a:schemeClr val="tx1"/>
          </a:fontRef>
        </p:style>
      </p:cxnSp>
      <p:sp>
        <p:nvSpPr>
          <p:cNvPr id="163" name="TextBox 162"/>
          <p:cNvSpPr txBox="1"/>
          <p:nvPr/>
        </p:nvSpPr>
        <p:spPr>
          <a:xfrm>
            <a:off x="10726210" y="4674435"/>
            <a:ext cx="343364" cy="369332"/>
          </a:xfrm>
          <a:prstGeom prst="rect">
            <a:avLst/>
          </a:prstGeom>
          <a:noFill/>
        </p:spPr>
        <p:txBody>
          <a:bodyPr wrap="none" rtlCol="0">
            <a:spAutoFit/>
          </a:bodyPr>
          <a:lstStyle/>
          <a:p>
            <a:r>
              <a:rPr lang="en-US" dirty="0"/>
              <a:t>…</a:t>
            </a:r>
          </a:p>
        </p:txBody>
      </p:sp>
      <p:cxnSp>
        <p:nvCxnSpPr>
          <p:cNvPr id="164" name="Straight Connector 163"/>
          <p:cNvCxnSpPr/>
          <p:nvPr/>
        </p:nvCxnSpPr>
        <p:spPr>
          <a:xfrm>
            <a:off x="8328265" y="4674435"/>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65" name="Straight Connector 164"/>
          <p:cNvCxnSpPr/>
          <p:nvPr/>
        </p:nvCxnSpPr>
        <p:spPr>
          <a:xfrm>
            <a:off x="10082159" y="4674435"/>
            <a:ext cx="0" cy="382478"/>
          </a:xfrm>
          <a:prstGeom prst="line">
            <a:avLst/>
          </a:prstGeom>
        </p:spPr>
        <p:style>
          <a:lnRef idx="1">
            <a:schemeClr val="dk1"/>
          </a:lnRef>
          <a:fillRef idx="0">
            <a:schemeClr val="dk1"/>
          </a:fillRef>
          <a:effectRef idx="0">
            <a:schemeClr val="dk1"/>
          </a:effectRef>
          <a:fontRef idx="minor">
            <a:schemeClr val="tx1"/>
          </a:fontRef>
        </p:style>
      </p:cxnSp>
      <p:sp>
        <p:nvSpPr>
          <p:cNvPr id="166" name="TextBox 165"/>
          <p:cNvSpPr txBox="1"/>
          <p:nvPr/>
        </p:nvSpPr>
        <p:spPr>
          <a:xfrm>
            <a:off x="8956819" y="4674435"/>
            <a:ext cx="343364" cy="369332"/>
          </a:xfrm>
          <a:prstGeom prst="rect">
            <a:avLst/>
          </a:prstGeom>
          <a:noFill/>
        </p:spPr>
        <p:txBody>
          <a:bodyPr wrap="none" rtlCol="0">
            <a:spAutoFit/>
          </a:bodyPr>
          <a:lstStyle/>
          <a:p>
            <a:r>
              <a:rPr lang="en-US" dirty="0"/>
              <a:t>…</a:t>
            </a:r>
          </a:p>
        </p:txBody>
      </p:sp>
      <p:sp>
        <p:nvSpPr>
          <p:cNvPr id="167" name="TextBox 166"/>
          <p:cNvSpPr txBox="1"/>
          <p:nvPr/>
        </p:nvSpPr>
        <p:spPr>
          <a:xfrm>
            <a:off x="8328266" y="5068714"/>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168" name="TextBox 167"/>
          <p:cNvSpPr txBox="1"/>
          <p:nvPr/>
        </p:nvSpPr>
        <p:spPr>
          <a:xfrm>
            <a:off x="8328266" y="5438046"/>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169" name="TextBox 168"/>
          <p:cNvSpPr txBox="1"/>
          <p:nvPr/>
        </p:nvSpPr>
        <p:spPr>
          <a:xfrm>
            <a:off x="10082160" y="506871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70" name="TextBox 169"/>
          <p:cNvSpPr txBox="1"/>
          <p:nvPr/>
        </p:nvSpPr>
        <p:spPr>
          <a:xfrm>
            <a:off x="10082160" y="5438046"/>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171" name="TextBox 170"/>
          <p:cNvSpPr txBox="1"/>
          <p:nvPr/>
        </p:nvSpPr>
        <p:spPr>
          <a:xfrm>
            <a:off x="8328265" y="5815504"/>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172" name="TextBox 171"/>
          <p:cNvSpPr txBox="1"/>
          <p:nvPr/>
        </p:nvSpPr>
        <p:spPr>
          <a:xfrm>
            <a:off x="8328265" y="6184836"/>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173" name="TextBox 172"/>
          <p:cNvSpPr txBox="1"/>
          <p:nvPr/>
        </p:nvSpPr>
        <p:spPr>
          <a:xfrm>
            <a:off x="10082159" y="581550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74" name="TextBox 173"/>
          <p:cNvSpPr txBox="1"/>
          <p:nvPr/>
        </p:nvSpPr>
        <p:spPr>
          <a:xfrm>
            <a:off x="10082159" y="6184836"/>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Tree>
    <p:extLst>
      <p:ext uri="{BB962C8B-B14F-4D97-AF65-F5344CB8AC3E}">
        <p14:creationId xmlns:p14="http://schemas.microsoft.com/office/powerpoint/2010/main" val="33287309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2906" y="697417"/>
            <a:ext cx="1200265" cy="461665"/>
          </a:xfrm>
          <a:prstGeom prst="rect">
            <a:avLst/>
          </a:prstGeom>
          <a:noFill/>
        </p:spPr>
        <p:txBody>
          <a:bodyPr wrap="none" rtlCol="0">
            <a:spAutoFit/>
          </a:bodyPr>
          <a:lstStyle/>
          <a:p>
            <a:r>
              <a:rPr lang="en-US" sz="2400" b="1" dirty="0"/>
              <a:t>covered</a:t>
            </a:r>
          </a:p>
        </p:txBody>
      </p:sp>
      <p:sp>
        <p:nvSpPr>
          <p:cNvPr id="15" name="TextBox 14"/>
          <p:cNvSpPr txBox="1"/>
          <p:nvPr/>
        </p:nvSpPr>
        <p:spPr>
          <a:xfrm>
            <a:off x="9580233" y="697417"/>
            <a:ext cx="1087157" cy="461665"/>
          </a:xfrm>
          <a:prstGeom prst="rect">
            <a:avLst/>
          </a:prstGeom>
          <a:noFill/>
        </p:spPr>
        <p:txBody>
          <a:bodyPr wrap="none" rtlCol="0">
            <a:spAutoFit/>
          </a:bodyPr>
          <a:lstStyle/>
          <a:p>
            <a:r>
              <a:rPr lang="en-US" sz="2400" b="1" dirty="0"/>
              <a:t>chosen</a:t>
            </a:r>
          </a:p>
        </p:txBody>
      </p:sp>
      <p:sp>
        <p:nvSpPr>
          <p:cNvPr id="9" name="TextBox 8"/>
          <p:cNvSpPr txBox="1"/>
          <p:nvPr/>
        </p:nvSpPr>
        <p:spPr>
          <a:xfrm>
            <a:off x="5792906" y="697417"/>
            <a:ext cx="1200265" cy="461665"/>
          </a:xfrm>
          <a:prstGeom prst="rect">
            <a:avLst/>
          </a:prstGeom>
          <a:noFill/>
        </p:spPr>
        <p:txBody>
          <a:bodyPr wrap="none" rtlCol="0">
            <a:spAutoFit/>
          </a:bodyPr>
          <a:lstStyle/>
          <a:p>
            <a:r>
              <a:rPr lang="en-US" sz="2400" b="1" dirty="0"/>
              <a:t>covered</a:t>
            </a:r>
          </a:p>
        </p:txBody>
      </p:sp>
      <p:sp>
        <p:nvSpPr>
          <p:cNvPr id="12" name="TextBox 11"/>
          <p:cNvSpPr txBox="1"/>
          <p:nvPr/>
        </p:nvSpPr>
        <p:spPr>
          <a:xfrm>
            <a:off x="9580233" y="697417"/>
            <a:ext cx="1087157" cy="461665"/>
          </a:xfrm>
          <a:prstGeom prst="rect">
            <a:avLst/>
          </a:prstGeom>
          <a:noFill/>
        </p:spPr>
        <p:txBody>
          <a:bodyPr wrap="none" rtlCol="0">
            <a:spAutoFit/>
          </a:bodyPr>
          <a:lstStyle/>
          <a:p>
            <a:r>
              <a:rPr lang="en-US" sz="2400" b="1" dirty="0"/>
              <a:t>chosen</a:t>
            </a:r>
          </a:p>
        </p:txBody>
      </p:sp>
      <p:sp>
        <p:nvSpPr>
          <p:cNvPr id="4" name="Title 3"/>
          <p:cNvSpPr>
            <a:spLocks noGrp="1"/>
          </p:cNvSpPr>
          <p:nvPr>
            <p:ph type="title"/>
          </p:nvPr>
        </p:nvSpPr>
        <p:spPr/>
        <p:txBody>
          <a:bodyPr/>
          <a:lstStyle/>
          <a:p>
            <a:r>
              <a:rPr lang="en-US" dirty="0"/>
              <a:t>step (</a:t>
            </a:r>
            <a:r>
              <a:rPr lang="en-US" sz="4000" dirty="0">
                <a:latin typeface="Consolas" panose="020B0609020204030204" pitchFamily="49" charset="0"/>
              </a:rPr>
              <a:t>T5</a:t>
            </a:r>
            <a:r>
              <a:rPr lang="en-US" dirty="0"/>
              <a:t> -&gt; </a:t>
            </a:r>
            <a:r>
              <a:rPr lang="en-US" sz="4000" dirty="0">
                <a:latin typeface="Consolas" panose="020B0609020204030204" pitchFamily="49" charset="0"/>
              </a:rPr>
              <a:t>T6</a:t>
            </a:r>
            <a:r>
              <a:rPr lang="en-US" dirty="0"/>
              <a:t>) </a:t>
            </a:r>
          </a:p>
        </p:txBody>
      </p:sp>
      <p:cxnSp>
        <p:nvCxnSpPr>
          <p:cNvPr id="96" name="Straight Connector 95"/>
          <p:cNvCxnSpPr>
            <a:stCxn id="103" idx="5"/>
          </p:cNvCxnSpPr>
          <p:nvPr/>
        </p:nvCxnSpPr>
        <p:spPr>
          <a:xfrm>
            <a:off x="3196447" y="3394094"/>
            <a:ext cx="586192" cy="56056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V="1">
            <a:off x="1969092" y="3350009"/>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98" name="Oval 97"/>
          <p:cNvSpPr/>
          <p:nvPr/>
        </p:nvSpPr>
        <p:spPr>
          <a:xfrm>
            <a:off x="729471" y="32876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703282" y="25256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703281" y="384822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p:cNvCxnSpPr>
            <a:stCxn id="98" idx="7"/>
            <a:endCxn id="99" idx="3"/>
          </p:cNvCxnSpPr>
          <p:nvPr/>
        </p:nvCxnSpPr>
        <p:spPr>
          <a:xfrm flipV="1">
            <a:off x="954358" y="2782611"/>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102" name="Straight Arrow Connector 101"/>
          <p:cNvCxnSpPr>
            <a:stCxn id="98" idx="5"/>
            <a:endCxn id="100" idx="1"/>
          </p:cNvCxnSpPr>
          <p:nvPr/>
        </p:nvCxnSpPr>
        <p:spPr>
          <a:xfrm>
            <a:off x="954358" y="3544611"/>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03" name="Oval 102"/>
          <p:cNvSpPr/>
          <p:nvPr/>
        </p:nvSpPr>
        <p:spPr>
          <a:xfrm>
            <a:off x="2971560" y="313714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p:cNvCxnSpPr>
            <a:stCxn id="99" idx="6"/>
            <a:endCxn id="103" idx="1"/>
          </p:cNvCxnSpPr>
          <p:nvPr/>
        </p:nvCxnSpPr>
        <p:spPr>
          <a:xfrm>
            <a:off x="1966753" y="2676180"/>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05" name="Oval 104"/>
          <p:cNvSpPr/>
          <p:nvPr/>
        </p:nvSpPr>
        <p:spPr>
          <a:xfrm>
            <a:off x="3650903" y="222463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p:cNvCxnSpPr>
            <a:stCxn id="103" idx="7"/>
          </p:cNvCxnSpPr>
          <p:nvPr/>
        </p:nvCxnSpPr>
        <p:spPr>
          <a:xfrm flipV="1">
            <a:off x="3196447" y="2481578"/>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07" name="Oval 106"/>
          <p:cNvSpPr/>
          <p:nvPr/>
        </p:nvSpPr>
        <p:spPr>
          <a:xfrm>
            <a:off x="3650903" y="380414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p:cNvCxnSpPr>
            <a:stCxn id="105" idx="4"/>
            <a:endCxn id="107" idx="0"/>
          </p:cNvCxnSpPr>
          <p:nvPr/>
        </p:nvCxnSpPr>
        <p:spPr>
          <a:xfrm>
            <a:off x="3782639" y="2525663"/>
            <a:ext cx="0" cy="1278478"/>
          </a:xfrm>
          <a:prstGeom prst="line">
            <a:avLst/>
          </a:prstGeom>
        </p:spPr>
        <p:style>
          <a:lnRef idx="1">
            <a:schemeClr val="dk1"/>
          </a:lnRef>
          <a:fillRef idx="0">
            <a:schemeClr val="dk1"/>
          </a:fillRef>
          <a:effectRef idx="0">
            <a:schemeClr val="dk1"/>
          </a:effectRef>
          <a:fontRef idx="minor">
            <a:schemeClr val="tx1"/>
          </a:fontRef>
        </p:style>
      </p:cxnSp>
      <p:sp>
        <p:nvSpPr>
          <p:cNvPr id="109" name="TextBox 108"/>
          <p:cNvSpPr txBox="1"/>
          <p:nvPr/>
        </p:nvSpPr>
        <p:spPr>
          <a:xfrm>
            <a:off x="1193983" y="2687847"/>
            <a:ext cx="301686" cy="369332"/>
          </a:xfrm>
          <a:prstGeom prst="rect">
            <a:avLst/>
          </a:prstGeom>
          <a:noFill/>
        </p:spPr>
        <p:txBody>
          <a:bodyPr wrap="none" rtlCol="0">
            <a:spAutoFit/>
          </a:bodyPr>
          <a:lstStyle/>
          <a:p>
            <a:r>
              <a:rPr lang="en-US" dirty="0"/>
              <a:t>1</a:t>
            </a:r>
          </a:p>
        </p:txBody>
      </p:sp>
      <p:sp>
        <p:nvSpPr>
          <p:cNvPr id="110" name="TextBox 109"/>
          <p:cNvSpPr txBox="1"/>
          <p:nvPr/>
        </p:nvSpPr>
        <p:spPr>
          <a:xfrm>
            <a:off x="1135467" y="3712734"/>
            <a:ext cx="301686" cy="369332"/>
          </a:xfrm>
          <a:prstGeom prst="rect">
            <a:avLst/>
          </a:prstGeom>
          <a:noFill/>
        </p:spPr>
        <p:txBody>
          <a:bodyPr wrap="none" rtlCol="0">
            <a:spAutoFit/>
          </a:bodyPr>
          <a:lstStyle/>
          <a:p>
            <a:r>
              <a:rPr lang="en-US" dirty="0"/>
              <a:t>2</a:t>
            </a:r>
          </a:p>
        </p:txBody>
      </p:sp>
      <p:sp>
        <p:nvSpPr>
          <p:cNvPr id="111" name="TextBox 110"/>
          <p:cNvSpPr txBox="1"/>
          <p:nvPr/>
        </p:nvSpPr>
        <p:spPr>
          <a:xfrm>
            <a:off x="2375763" y="2593962"/>
            <a:ext cx="301686" cy="369332"/>
          </a:xfrm>
          <a:prstGeom prst="rect">
            <a:avLst/>
          </a:prstGeom>
          <a:noFill/>
        </p:spPr>
        <p:txBody>
          <a:bodyPr wrap="none" rtlCol="0">
            <a:spAutoFit/>
          </a:bodyPr>
          <a:lstStyle/>
          <a:p>
            <a:r>
              <a:rPr lang="en-US" dirty="0"/>
              <a:t>3</a:t>
            </a:r>
          </a:p>
        </p:txBody>
      </p:sp>
      <p:sp>
        <p:nvSpPr>
          <p:cNvPr id="112" name="TextBox 111"/>
          <p:cNvSpPr txBox="1"/>
          <p:nvPr/>
        </p:nvSpPr>
        <p:spPr>
          <a:xfrm>
            <a:off x="2536665" y="3619475"/>
            <a:ext cx="301686" cy="369332"/>
          </a:xfrm>
          <a:prstGeom prst="rect">
            <a:avLst/>
          </a:prstGeom>
          <a:noFill/>
        </p:spPr>
        <p:txBody>
          <a:bodyPr wrap="none" rtlCol="0">
            <a:spAutoFit/>
          </a:bodyPr>
          <a:lstStyle/>
          <a:p>
            <a:r>
              <a:rPr lang="en-US" dirty="0"/>
              <a:t>1</a:t>
            </a:r>
          </a:p>
        </p:txBody>
      </p:sp>
      <p:sp>
        <p:nvSpPr>
          <p:cNvPr id="113" name="TextBox 112"/>
          <p:cNvSpPr txBox="1"/>
          <p:nvPr/>
        </p:nvSpPr>
        <p:spPr>
          <a:xfrm>
            <a:off x="3196082" y="2537331"/>
            <a:ext cx="301686" cy="369332"/>
          </a:xfrm>
          <a:prstGeom prst="rect">
            <a:avLst/>
          </a:prstGeom>
          <a:noFill/>
        </p:spPr>
        <p:txBody>
          <a:bodyPr wrap="none" rtlCol="0">
            <a:spAutoFit/>
          </a:bodyPr>
          <a:lstStyle/>
          <a:p>
            <a:r>
              <a:rPr lang="en-US" dirty="0"/>
              <a:t>1</a:t>
            </a:r>
          </a:p>
        </p:txBody>
      </p:sp>
      <p:sp>
        <p:nvSpPr>
          <p:cNvPr id="114" name="TextBox 113"/>
          <p:cNvSpPr txBox="1"/>
          <p:nvPr/>
        </p:nvSpPr>
        <p:spPr>
          <a:xfrm>
            <a:off x="3207149" y="3539232"/>
            <a:ext cx="301686" cy="369332"/>
          </a:xfrm>
          <a:prstGeom prst="rect">
            <a:avLst/>
          </a:prstGeom>
          <a:noFill/>
        </p:spPr>
        <p:txBody>
          <a:bodyPr wrap="none" rtlCol="0">
            <a:spAutoFit/>
          </a:bodyPr>
          <a:lstStyle/>
          <a:p>
            <a:r>
              <a:rPr lang="en-US" dirty="0"/>
              <a:t>1</a:t>
            </a:r>
          </a:p>
        </p:txBody>
      </p:sp>
      <p:sp>
        <p:nvSpPr>
          <p:cNvPr id="115" name="TextBox 114"/>
          <p:cNvSpPr txBox="1"/>
          <p:nvPr/>
        </p:nvSpPr>
        <p:spPr>
          <a:xfrm>
            <a:off x="3797541" y="2952480"/>
            <a:ext cx="301686" cy="369332"/>
          </a:xfrm>
          <a:prstGeom prst="rect">
            <a:avLst/>
          </a:prstGeom>
          <a:noFill/>
        </p:spPr>
        <p:txBody>
          <a:bodyPr wrap="none" rtlCol="0">
            <a:spAutoFit/>
          </a:bodyPr>
          <a:lstStyle/>
          <a:p>
            <a:r>
              <a:rPr lang="en-US" dirty="0"/>
              <a:t>2</a:t>
            </a:r>
          </a:p>
        </p:txBody>
      </p:sp>
      <p:sp>
        <p:nvSpPr>
          <p:cNvPr id="116" name="TextBox 115"/>
          <p:cNvSpPr txBox="1"/>
          <p:nvPr/>
        </p:nvSpPr>
        <p:spPr>
          <a:xfrm>
            <a:off x="674791" y="328302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17" name="TextBox 116"/>
          <p:cNvSpPr txBox="1"/>
          <p:nvPr/>
        </p:nvSpPr>
        <p:spPr>
          <a:xfrm>
            <a:off x="1660971" y="251765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18" name="TextBox 117"/>
          <p:cNvSpPr txBox="1"/>
          <p:nvPr/>
        </p:nvSpPr>
        <p:spPr>
          <a:xfrm>
            <a:off x="1650387" y="385251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19" name="TextBox 118"/>
          <p:cNvSpPr txBox="1"/>
          <p:nvPr/>
        </p:nvSpPr>
        <p:spPr>
          <a:xfrm>
            <a:off x="2936422" y="312337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20" name="TextBox 119"/>
          <p:cNvSpPr txBox="1"/>
          <p:nvPr/>
        </p:nvSpPr>
        <p:spPr>
          <a:xfrm>
            <a:off x="3619315" y="22056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21" name="TextBox 120"/>
          <p:cNvSpPr txBox="1"/>
          <p:nvPr/>
        </p:nvSpPr>
        <p:spPr>
          <a:xfrm>
            <a:off x="3619315" y="378527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122" name="TextBox 121"/>
          <p:cNvSpPr txBox="1"/>
          <p:nvPr/>
        </p:nvSpPr>
        <p:spPr>
          <a:xfrm>
            <a:off x="6381487" y="153225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23" name="TextBox 122"/>
          <p:cNvSpPr txBox="1"/>
          <p:nvPr/>
        </p:nvSpPr>
        <p:spPr>
          <a:xfrm>
            <a:off x="4612096" y="153225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4" name="TextBox 123"/>
          <p:cNvSpPr txBox="1"/>
          <p:nvPr/>
        </p:nvSpPr>
        <p:spPr>
          <a:xfrm>
            <a:off x="6381487" y="153225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5" name="TextBox 124"/>
          <p:cNvSpPr txBox="1"/>
          <p:nvPr/>
        </p:nvSpPr>
        <p:spPr>
          <a:xfrm>
            <a:off x="4612096" y="153225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26" name="TextBox 125"/>
          <p:cNvSpPr txBox="1"/>
          <p:nvPr/>
        </p:nvSpPr>
        <p:spPr>
          <a:xfrm>
            <a:off x="6381488" y="190158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7" name="TextBox 126"/>
          <p:cNvSpPr txBox="1"/>
          <p:nvPr/>
        </p:nvSpPr>
        <p:spPr>
          <a:xfrm>
            <a:off x="4612097" y="1901589"/>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28" name="TextBox 127"/>
          <p:cNvSpPr txBox="1"/>
          <p:nvPr/>
        </p:nvSpPr>
        <p:spPr>
          <a:xfrm>
            <a:off x="6381487" y="2270921"/>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9" name="TextBox 128"/>
          <p:cNvSpPr txBox="1"/>
          <p:nvPr/>
        </p:nvSpPr>
        <p:spPr>
          <a:xfrm>
            <a:off x="4612096" y="227092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30" name="TextBox 129"/>
          <p:cNvSpPr txBox="1"/>
          <p:nvPr/>
        </p:nvSpPr>
        <p:spPr>
          <a:xfrm>
            <a:off x="6381487" y="264025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1" name="TextBox 130"/>
          <p:cNvSpPr txBox="1"/>
          <p:nvPr/>
        </p:nvSpPr>
        <p:spPr>
          <a:xfrm>
            <a:off x="4612096" y="264025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32" name="TextBox 131"/>
          <p:cNvSpPr txBox="1"/>
          <p:nvPr/>
        </p:nvSpPr>
        <p:spPr>
          <a:xfrm>
            <a:off x="6381487" y="300958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3" name="TextBox 132"/>
          <p:cNvSpPr txBox="1"/>
          <p:nvPr/>
        </p:nvSpPr>
        <p:spPr>
          <a:xfrm>
            <a:off x="4612096" y="3009585"/>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134" name="TextBox 133"/>
          <p:cNvSpPr txBox="1"/>
          <p:nvPr/>
        </p:nvSpPr>
        <p:spPr>
          <a:xfrm>
            <a:off x="6394403" y="3378961"/>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5" name="TextBox 134"/>
          <p:cNvSpPr txBox="1"/>
          <p:nvPr/>
        </p:nvSpPr>
        <p:spPr>
          <a:xfrm>
            <a:off x="4625012" y="3378961"/>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136" name="TextBox 135"/>
          <p:cNvSpPr txBox="1"/>
          <p:nvPr/>
        </p:nvSpPr>
        <p:spPr>
          <a:xfrm>
            <a:off x="8321295" y="1926654"/>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37" name="TextBox 136"/>
          <p:cNvSpPr txBox="1"/>
          <p:nvPr/>
        </p:nvSpPr>
        <p:spPr>
          <a:xfrm>
            <a:off x="10090687" y="1926654"/>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38" name="TextBox 137"/>
          <p:cNvSpPr txBox="1"/>
          <p:nvPr/>
        </p:nvSpPr>
        <p:spPr>
          <a:xfrm>
            <a:off x="8321295" y="1554695"/>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39" name="TextBox 138"/>
          <p:cNvSpPr txBox="1"/>
          <p:nvPr/>
        </p:nvSpPr>
        <p:spPr>
          <a:xfrm>
            <a:off x="10090687" y="1554695"/>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0" name="TextBox 139"/>
          <p:cNvSpPr txBox="1"/>
          <p:nvPr/>
        </p:nvSpPr>
        <p:spPr>
          <a:xfrm>
            <a:off x="8321295" y="2285447"/>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141" name="TextBox 140"/>
          <p:cNvSpPr txBox="1"/>
          <p:nvPr/>
        </p:nvSpPr>
        <p:spPr>
          <a:xfrm>
            <a:off x="10090687" y="228544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2" name="TextBox 141"/>
          <p:cNvSpPr txBox="1"/>
          <p:nvPr/>
        </p:nvSpPr>
        <p:spPr>
          <a:xfrm>
            <a:off x="8321295" y="2654779"/>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143" name="TextBox 142"/>
          <p:cNvSpPr txBox="1"/>
          <p:nvPr/>
        </p:nvSpPr>
        <p:spPr>
          <a:xfrm>
            <a:off x="10090687" y="265477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4" name="TextBox 143"/>
          <p:cNvSpPr txBox="1"/>
          <p:nvPr/>
        </p:nvSpPr>
        <p:spPr>
          <a:xfrm>
            <a:off x="8321295" y="3027667"/>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145" name="TextBox 144"/>
          <p:cNvSpPr txBox="1"/>
          <p:nvPr/>
        </p:nvSpPr>
        <p:spPr>
          <a:xfrm>
            <a:off x="10090687" y="302766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6" name="TextBox 145"/>
          <p:cNvSpPr txBox="1"/>
          <p:nvPr/>
        </p:nvSpPr>
        <p:spPr>
          <a:xfrm>
            <a:off x="8318715" y="3768366"/>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47" name="TextBox 146"/>
          <p:cNvSpPr txBox="1"/>
          <p:nvPr/>
        </p:nvSpPr>
        <p:spPr>
          <a:xfrm>
            <a:off x="10088107" y="376836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48" name="TextBox 147"/>
          <p:cNvSpPr txBox="1"/>
          <p:nvPr/>
        </p:nvSpPr>
        <p:spPr>
          <a:xfrm>
            <a:off x="8318715" y="3396407"/>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49" name="TextBox 148"/>
          <p:cNvSpPr txBox="1"/>
          <p:nvPr/>
        </p:nvSpPr>
        <p:spPr>
          <a:xfrm>
            <a:off x="10088107" y="3396407"/>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50" name="TextBox 149"/>
          <p:cNvSpPr txBox="1"/>
          <p:nvPr/>
        </p:nvSpPr>
        <p:spPr>
          <a:xfrm>
            <a:off x="8318715" y="4127159"/>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151" name="TextBox 150"/>
          <p:cNvSpPr txBox="1"/>
          <p:nvPr/>
        </p:nvSpPr>
        <p:spPr>
          <a:xfrm>
            <a:off x="10088107" y="412715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52" name="TextBox 151"/>
          <p:cNvSpPr txBox="1"/>
          <p:nvPr/>
        </p:nvSpPr>
        <p:spPr>
          <a:xfrm>
            <a:off x="8318715" y="4496491"/>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153" name="TextBox 152"/>
          <p:cNvSpPr txBox="1"/>
          <p:nvPr/>
        </p:nvSpPr>
        <p:spPr>
          <a:xfrm>
            <a:off x="10088107" y="4496491"/>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54" name="TextBox 153"/>
          <p:cNvSpPr txBox="1"/>
          <p:nvPr/>
        </p:nvSpPr>
        <p:spPr>
          <a:xfrm>
            <a:off x="8318715" y="4853927"/>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155" name="TextBox 154"/>
          <p:cNvSpPr txBox="1"/>
          <p:nvPr/>
        </p:nvSpPr>
        <p:spPr>
          <a:xfrm>
            <a:off x="10088107" y="485392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56" name="TextBox 155"/>
          <p:cNvSpPr txBox="1"/>
          <p:nvPr/>
        </p:nvSpPr>
        <p:spPr>
          <a:xfrm>
            <a:off x="6394405" y="374593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T1</a:t>
            </a:r>
          </a:p>
        </p:txBody>
      </p:sp>
      <p:sp>
        <p:nvSpPr>
          <p:cNvPr id="157" name="TextBox 156"/>
          <p:cNvSpPr txBox="1"/>
          <p:nvPr/>
        </p:nvSpPr>
        <p:spPr>
          <a:xfrm>
            <a:off x="4625014" y="374593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58" name="TextBox 157"/>
          <p:cNvSpPr txBox="1"/>
          <p:nvPr/>
        </p:nvSpPr>
        <p:spPr>
          <a:xfrm>
            <a:off x="6394405" y="3745931"/>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59" name="TextBox 158"/>
          <p:cNvSpPr txBox="1"/>
          <p:nvPr/>
        </p:nvSpPr>
        <p:spPr>
          <a:xfrm>
            <a:off x="4625014" y="374593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60" name="TextBox 159"/>
          <p:cNvSpPr txBox="1"/>
          <p:nvPr/>
        </p:nvSpPr>
        <p:spPr>
          <a:xfrm>
            <a:off x="6394406" y="411526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61" name="TextBox 160"/>
          <p:cNvSpPr txBox="1"/>
          <p:nvPr/>
        </p:nvSpPr>
        <p:spPr>
          <a:xfrm>
            <a:off x="4625015" y="4115263"/>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62" name="TextBox 161"/>
          <p:cNvSpPr txBox="1"/>
          <p:nvPr/>
        </p:nvSpPr>
        <p:spPr>
          <a:xfrm>
            <a:off x="6394405" y="448459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63" name="TextBox 162"/>
          <p:cNvSpPr txBox="1"/>
          <p:nvPr/>
        </p:nvSpPr>
        <p:spPr>
          <a:xfrm>
            <a:off x="4625014" y="4484595"/>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64" name="TextBox 163"/>
          <p:cNvSpPr txBox="1"/>
          <p:nvPr/>
        </p:nvSpPr>
        <p:spPr>
          <a:xfrm>
            <a:off x="6394405" y="4853927"/>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65" name="TextBox 164"/>
          <p:cNvSpPr txBox="1"/>
          <p:nvPr/>
        </p:nvSpPr>
        <p:spPr>
          <a:xfrm>
            <a:off x="4625014" y="4853927"/>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66" name="TextBox 165"/>
          <p:cNvSpPr txBox="1"/>
          <p:nvPr/>
        </p:nvSpPr>
        <p:spPr>
          <a:xfrm>
            <a:off x="6394405" y="5223259"/>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67" name="TextBox 166"/>
          <p:cNvSpPr txBox="1"/>
          <p:nvPr/>
        </p:nvSpPr>
        <p:spPr>
          <a:xfrm>
            <a:off x="4625014" y="5223259"/>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168" name="TextBox 167"/>
          <p:cNvSpPr txBox="1"/>
          <p:nvPr/>
        </p:nvSpPr>
        <p:spPr>
          <a:xfrm>
            <a:off x="6391823" y="559263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69" name="TextBox 168"/>
          <p:cNvSpPr txBox="1"/>
          <p:nvPr/>
        </p:nvSpPr>
        <p:spPr>
          <a:xfrm>
            <a:off x="4622432" y="5592635"/>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64" name="TextBox 63"/>
          <p:cNvSpPr txBox="1"/>
          <p:nvPr/>
        </p:nvSpPr>
        <p:spPr>
          <a:xfrm>
            <a:off x="6455015" y="6080835"/>
            <a:ext cx="3498265" cy="646331"/>
          </a:xfrm>
          <a:prstGeom prst="rect">
            <a:avLst/>
          </a:prstGeom>
          <a:solidFill>
            <a:srgbClr val="FFFF00"/>
          </a:solidFill>
        </p:spPr>
        <p:txBody>
          <a:bodyPr wrap="none" rtlCol="0">
            <a:spAutoFit/>
          </a:bodyPr>
          <a:lstStyle/>
          <a:p>
            <a:r>
              <a:rPr lang="en-US" i="1" dirty="0"/>
              <a:t>covered</a:t>
            </a:r>
            <a:r>
              <a:rPr lang="en-US" dirty="0"/>
              <a:t> at T6 equals </a:t>
            </a:r>
            <a:r>
              <a:rPr lang="en-US" i="1" dirty="0"/>
              <a:t>covered</a:t>
            </a:r>
            <a:r>
              <a:rPr lang="en-US" dirty="0"/>
              <a:t> at T5.</a:t>
            </a:r>
          </a:p>
          <a:p>
            <a:r>
              <a:rPr lang="en-US" i="1" dirty="0"/>
              <a:t>chosen</a:t>
            </a:r>
            <a:r>
              <a:rPr lang="en-US" dirty="0"/>
              <a:t> at T6 equals </a:t>
            </a:r>
            <a:r>
              <a:rPr lang="en-US" i="1" dirty="0"/>
              <a:t>chosen</a:t>
            </a:r>
            <a:r>
              <a:rPr lang="en-US" dirty="0"/>
              <a:t> at T5.</a:t>
            </a:r>
          </a:p>
        </p:txBody>
      </p:sp>
      <p:cxnSp>
        <p:nvCxnSpPr>
          <p:cNvPr id="170" name="Straight Connector 169"/>
          <p:cNvCxnSpPr/>
          <p:nvPr/>
        </p:nvCxnSpPr>
        <p:spPr>
          <a:xfrm>
            <a:off x="8158982" y="1140009"/>
            <a:ext cx="0" cy="382478"/>
          </a:xfrm>
          <a:prstGeom prst="line">
            <a:avLst/>
          </a:prstGeom>
        </p:spPr>
        <p:style>
          <a:lnRef idx="1">
            <a:schemeClr val="dk1"/>
          </a:lnRef>
          <a:fillRef idx="0">
            <a:schemeClr val="dk1"/>
          </a:fillRef>
          <a:effectRef idx="0">
            <a:schemeClr val="dk1"/>
          </a:effectRef>
          <a:fontRef idx="minor">
            <a:schemeClr val="tx1"/>
          </a:fontRef>
        </p:style>
      </p:cxnSp>
      <p:sp>
        <p:nvSpPr>
          <p:cNvPr id="171" name="TextBox 170"/>
          <p:cNvSpPr txBox="1"/>
          <p:nvPr/>
        </p:nvSpPr>
        <p:spPr>
          <a:xfrm>
            <a:off x="7033642" y="1140009"/>
            <a:ext cx="343364" cy="369332"/>
          </a:xfrm>
          <a:prstGeom prst="rect">
            <a:avLst/>
          </a:prstGeom>
          <a:noFill/>
        </p:spPr>
        <p:txBody>
          <a:bodyPr wrap="none" rtlCol="0">
            <a:spAutoFit/>
          </a:bodyPr>
          <a:lstStyle/>
          <a:p>
            <a:r>
              <a:rPr lang="en-US" dirty="0"/>
              <a:t>…</a:t>
            </a:r>
          </a:p>
        </p:txBody>
      </p:sp>
      <p:cxnSp>
        <p:nvCxnSpPr>
          <p:cNvPr id="172" name="Straight Connector 171"/>
          <p:cNvCxnSpPr/>
          <p:nvPr/>
        </p:nvCxnSpPr>
        <p:spPr>
          <a:xfrm>
            <a:off x="4620199" y="1140009"/>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a:off x="6389591" y="1140009"/>
            <a:ext cx="0" cy="382478"/>
          </a:xfrm>
          <a:prstGeom prst="line">
            <a:avLst/>
          </a:prstGeom>
        </p:spPr>
        <p:style>
          <a:lnRef idx="1">
            <a:schemeClr val="dk1"/>
          </a:lnRef>
          <a:fillRef idx="0">
            <a:schemeClr val="dk1"/>
          </a:fillRef>
          <a:effectRef idx="0">
            <a:schemeClr val="dk1"/>
          </a:effectRef>
          <a:fontRef idx="minor">
            <a:schemeClr val="tx1"/>
          </a:fontRef>
        </p:style>
      </p:cxnSp>
      <p:sp>
        <p:nvSpPr>
          <p:cNvPr id="174" name="TextBox 173"/>
          <p:cNvSpPr txBox="1"/>
          <p:nvPr/>
        </p:nvSpPr>
        <p:spPr>
          <a:xfrm>
            <a:off x="5264251" y="1140009"/>
            <a:ext cx="343364" cy="369332"/>
          </a:xfrm>
          <a:prstGeom prst="rect">
            <a:avLst/>
          </a:prstGeom>
          <a:noFill/>
        </p:spPr>
        <p:txBody>
          <a:bodyPr wrap="none" rtlCol="0">
            <a:spAutoFit/>
          </a:bodyPr>
          <a:lstStyle/>
          <a:p>
            <a:r>
              <a:rPr lang="en-US" dirty="0"/>
              <a:t>…</a:t>
            </a:r>
          </a:p>
        </p:txBody>
      </p:sp>
      <p:cxnSp>
        <p:nvCxnSpPr>
          <p:cNvPr id="175" name="Straight Connector 174"/>
          <p:cNvCxnSpPr/>
          <p:nvPr/>
        </p:nvCxnSpPr>
        <p:spPr>
          <a:xfrm>
            <a:off x="11860077" y="1168129"/>
            <a:ext cx="0" cy="382478"/>
          </a:xfrm>
          <a:prstGeom prst="line">
            <a:avLst/>
          </a:prstGeom>
        </p:spPr>
        <p:style>
          <a:lnRef idx="1">
            <a:schemeClr val="dk1"/>
          </a:lnRef>
          <a:fillRef idx="0">
            <a:schemeClr val="dk1"/>
          </a:fillRef>
          <a:effectRef idx="0">
            <a:schemeClr val="dk1"/>
          </a:effectRef>
          <a:fontRef idx="minor">
            <a:schemeClr val="tx1"/>
          </a:fontRef>
        </p:style>
      </p:cxnSp>
      <p:sp>
        <p:nvSpPr>
          <p:cNvPr id="176" name="TextBox 175"/>
          <p:cNvSpPr txBox="1"/>
          <p:nvPr/>
        </p:nvSpPr>
        <p:spPr>
          <a:xfrm>
            <a:off x="10734737" y="1168129"/>
            <a:ext cx="343364" cy="369332"/>
          </a:xfrm>
          <a:prstGeom prst="rect">
            <a:avLst/>
          </a:prstGeom>
          <a:noFill/>
        </p:spPr>
        <p:txBody>
          <a:bodyPr wrap="none" rtlCol="0">
            <a:spAutoFit/>
          </a:bodyPr>
          <a:lstStyle/>
          <a:p>
            <a:r>
              <a:rPr lang="en-US" dirty="0"/>
              <a:t>…</a:t>
            </a:r>
          </a:p>
        </p:txBody>
      </p:sp>
      <p:cxnSp>
        <p:nvCxnSpPr>
          <p:cNvPr id="177" name="Straight Connector 176"/>
          <p:cNvCxnSpPr/>
          <p:nvPr/>
        </p:nvCxnSpPr>
        <p:spPr>
          <a:xfrm>
            <a:off x="8321294" y="1168129"/>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78" name="Straight Connector 177"/>
          <p:cNvCxnSpPr/>
          <p:nvPr/>
        </p:nvCxnSpPr>
        <p:spPr>
          <a:xfrm>
            <a:off x="10090686" y="1168129"/>
            <a:ext cx="0" cy="382478"/>
          </a:xfrm>
          <a:prstGeom prst="line">
            <a:avLst/>
          </a:prstGeom>
        </p:spPr>
        <p:style>
          <a:lnRef idx="1">
            <a:schemeClr val="dk1"/>
          </a:lnRef>
          <a:fillRef idx="0">
            <a:schemeClr val="dk1"/>
          </a:fillRef>
          <a:effectRef idx="0">
            <a:schemeClr val="dk1"/>
          </a:effectRef>
          <a:fontRef idx="minor">
            <a:schemeClr val="tx1"/>
          </a:fontRef>
        </p:style>
      </p:cxnSp>
      <p:sp>
        <p:nvSpPr>
          <p:cNvPr id="179" name="TextBox 178"/>
          <p:cNvSpPr txBox="1"/>
          <p:nvPr/>
        </p:nvSpPr>
        <p:spPr>
          <a:xfrm>
            <a:off x="8965346" y="1168129"/>
            <a:ext cx="343364" cy="369332"/>
          </a:xfrm>
          <a:prstGeom prst="rect">
            <a:avLst/>
          </a:prstGeom>
          <a:noFill/>
        </p:spPr>
        <p:txBody>
          <a:bodyPr wrap="none" rtlCol="0">
            <a:spAutoFit/>
          </a:bodyPr>
          <a:lstStyle/>
          <a:p>
            <a:r>
              <a:rPr lang="en-US" dirty="0"/>
              <a:t>…</a:t>
            </a:r>
          </a:p>
        </p:txBody>
      </p:sp>
    </p:spTree>
    <p:extLst>
      <p:ext uri="{BB962C8B-B14F-4D97-AF65-F5344CB8AC3E}">
        <p14:creationId xmlns:p14="http://schemas.microsoft.com/office/powerpoint/2010/main" val="9231604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(t, t': Time)</a:t>
            </a:r>
          </a:p>
        </p:txBody>
      </p:sp>
      <p:sp>
        <p:nvSpPr>
          <p:cNvPr id="3" name="Content Placeholder 2"/>
          <p:cNvSpPr>
            <a:spLocks noGrp="1"/>
          </p:cNvSpPr>
          <p:nvPr>
            <p:ph idx="1"/>
          </p:nvPr>
        </p:nvSpPr>
        <p:spPr/>
        <p:txBody>
          <a:bodyPr/>
          <a:lstStyle/>
          <a:p>
            <a:r>
              <a:rPr lang="en-US" sz="4800" i="1" dirty="0"/>
              <a:t>If</a:t>
            </a:r>
            <a:r>
              <a:rPr lang="en-US" dirty="0"/>
              <a:t> all the nodes have been covered, then the nodes covered at time t’ equals the nodes covered at time t, and the edges chosen at time t’ equals the edges chosen at time t.</a:t>
            </a:r>
          </a:p>
          <a:p>
            <a:r>
              <a:rPr lang="en-US" sz="4800" i="1" dirty="0"/>
              <a:t>Else</a:t>
            </a:r>
            <a:r>
              <a:rPr lang="en-US" dirty="0"/>
              <a:t> the edges chosen at time t’ equals the edges chosen at time t plus a new edge and the nodes covered at time t’ equals the nodes covered at time t plus the new node introduced by the new edge.</a:t>
            </a:r>
          </a:p>
        </p:txBody>
      </p:sp>
    </p:spTree>
    <p:extLst>
      <p:ext uri="{BB962C8B-B14F-4D97-AF65-F5344CB8AC3E}">
        <p14:creationId xmlns:p14="http://schemas.microsoft.com/office/powerpoint/2010/main" val="19611774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step (t, t': Time)</a:t>
            </a:r>
          </a:p>
        </p:txBody>
      </p:sp>
      <p:sp>
        <p:nvSpPr>
          <p:cNvPr id="3" name="Content Placeholder 2"/>
          <p:cNvSpPr>
            <a:spLocks noGrp="1"/>
          </p:cNvSpPr>
          <p:nvPr>
            <p:ph idx="1"/>
          </p:nvPr>
        </p:nvSpPr>
        <p:spPr/>
        <p:txBody>
          <a:bodyPr/>
          <a:lstStyle/>
          <a:p>
            <a:r>
              <a:rPr lang="en-US" sz="4800" i="1" dirty="0">
                <a:solidFill>
                  <a:schemeClr val="bg1">
                    <a:lumMod val="75000"/>
                  </a:schemeClr>
                </a:solidFill>
              </a:rPr>
              <a:t>If</a:t>
            </a:r>
            <a:r>
              <a:rPr lang="en-US" dirty="0">
                <a:solidFill>
                  <a:schemeClr val="bg1">
                    <a:lumMod val="75000"/>
                  </a:schemeClr>
                </a:solidFill>
              </a:rPr>
              <a:t> all the nodes have been covered, then the nodes covered at time t’ equals the nodes covered at time t, and the edges chosen at time t’ equals the edges chosen at time t.</a:t>
            </a:r>
          </a:p>
          <a:p>
            <a:r>
              <a:rPr lang="en-US" sz="4800" i="1" dirty="0">
                <a:solidFill>
                  <a:schemeClr val="bg1">
                    <a:lumMod val="75000"/>
                  </a:schemeClr>
                </a:solidFill>
              </a:rPr>
              <a:t>Else</a:t>
            </a:r>
            <a:r>
              <a:rPr lang="en-US" dirty="0">
                <a:solidFill>
                  <a:schemeClr val="bg1">
                    <a:lumMod val="75000"/>
                  </a:schemeClr>
                </a:solidFill>
              </a:rPr>
              <a:t> the edges chosen at time t’ equals the edges chosen at time t plus </a:t>
            </a:r>
            <a:r>
              <a:rPr lang="en-US" dirty="0"/>
              <a:t>a new edge </a:t>
            </a:r>
            <a:r>
              <a:rPr lang="en-US" dirty="0">
                <a:solidFill>
                  <a:schemeClr val="bg1">
                    <a:lumMod val="75000"/>
                  </a:schemeClr>
                </a:solidFill>
              </a:rPr>
              <a:t>and the nodes covered at time t’ equals the nodes covered at time t plus the new node introduced by the new edge.</a:t>
            </a:r>
          </a:p>
        </p:txBody>
      </p:sp>
      <p:sp>
        <p:nvSpPr>
          <p:cNvPr id="4" name="TextBox 3"/>
          <p:cNvSpPr txBox="1"/>
          <p:nvPr/>
        </p:nvSpPr>
        <p:spPr>
          <a:xfrm>
            <a:off x="2696705" y="5548393"/>
            <a:ext cx="4539320" cy="461665"/>
          </a:xfrm>
          <a:prstGeom prst="rect">
            <a:avLst/>
          </a:prstGeom>
          <a:noFill/>
        </p:spPr>
        <p:txBody>
          <a:bodyPr wrap="none" rtlCol="0">
            <a:spAutoFit/>
          </a:bodyPr>
          <a:lstStyle/>
          <a:p>
            <a:r>
              <a:rPr lang="en-US" sz="2400" dirty="0"/>
              <a:t>Let’s see what the “new edge” is </a:t>
            </a:r>
            <a:r>
              <a:rPr lang="en-US" sz="2400" dirty="0">
                <a:sym typeface="Wingdings" panose="05000000000000000000" pitchFamily="2" charset="2"/>
              </a:rPr>
              <a:t>…</a:t>
            </a:r>
            <a:endParaRPr lang="en-US" sz="2400" dirty="0"/>
          </a:p>
        </p:txBody>
      </p:sp>
      <p:cxnSp>
        <p:nvCxnSpPr>
          <p:cNvPr id="6" name="Straight Arrow Connector 5"/>
          <p:cNvCxnSpPr/>
          <p:nvPr/>
        </p:nvCxnSpPr>
        <p:spPr>
          <a:xfrm flipH="1" flipV="1">
            <a:off x="2805193" y="4401519"/>
            <a:ext cx="154984" cy="11468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37583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p:cNvSpPr/>
          <p:nvPr/>
        </p:nvSpPr>
        <p:spPr>
          <a:xfrm>
            <a:off x="4271722" y="1069386"/>
            <a:ext cx="2082584" cy="2898180"/>
          </a:xfrm>
          <a:prstGeom prst="arc">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5" name="Straight Arrow Connector 14"/>
          <p:cNvCxnSpPr>
            <a:stCxn id="13" idx="2"/>
          </p:cNvCxnSpPr>
          <p:nvPr/>
        </p:nvCxnSpPr>
        <p:spPr>
          <a:xfrm flipH="1">
            <a:off x="6354305" y="2518476"/>
            <a:ext cx="1" cy="748443"/>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6" name="TextBox 15"/>
          <p:cNvSpPr txBox="1"/>
          <p:nvPr/>
        </p:nvSpPr>
        <p:spPr>
          <a:xfrm>
            <a:off x="7687159" y="3417436"/>
            <a:ext cx="3285641" cy="923330"/>
          </a:xfrm>
          <a:prstGeom prst="rect">
            <a:avLst/>
          </a:prstGeom>
          <a:noFill/>
        </p:spPr>
        <p:txBody>
          <a:bodyPr wrap="square" rtlCol="0">
            <a:spAutoFit/>
          </a:bodyPr>
          <a:lstStyle/>
          <a:p>
            <a:r>
              <a:rPr lang="en-US" dirty="0"/>
              <a:t>The “new edge” means: an edge that has one node covered, the other not.</a:t>
            </a:r>
          </a:p>
        </p:txBody>
      </p:sp>
      <p:cxnSp>
        <p:nvCxnSpPr>
          <p:cNvPr id="18" name="Straight Connector 17"/>
          <p:cNvCxnSpPr/>
          <p:nvPr/>
        </p:nvCxnSpPr>
        <p:spPr>
          <a:xfrm flipH="1">
            <a:off x="3239146" y="1069386"/>
            <a:ext cx="2030278"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627013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p:cNvSpPr/>
          <p:nvPr/>
        </p:nvSpPr>
        <p:spPr>
          <a:xfrm>
            <a:off x="4271722" y="1069386"/>
            <a:ext cx="2082584" cy="2898180"/>
          </a:xfrm>
          <a:prstGeom prst="arc">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5" name="Straight Arrow Connector 14"/>
          <p:cNvCxnSpPr>
            <a:stCxn id="13" idx="2"/>
          </p:cNvCxnSpPr>
          <p:nvPr/>
        </p:nvCxnSpPr>
        <p:spPr>
          <a:xfrm flipH="1">
            <a:off x="6354305" y="2518476"/>
            <a:ext cx="1" cy="748443"/>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3" name="TextBox 2"/>
          <p:cNvSpPr txBox="1"/>
          <p:nvPr/>
        </p:nvSpPr>
        <p:spPr>
          <a:xfrm>
            <a:off x="7578671" y="4990455"/>
            <a:ext cx="4060556" cy="646331"/>
          </a:xfrm>
          <a:prstGeom prst="rect">
            <a:avLst/>
          </a:prstGeom>
          <a:solidFill>
            <a:srgbClr val="FFFF00"/>
          </a:solidFill>
        </p:spPr>
        <p:txBody>
          <a:bodyPr wrap="square" rtlCol="0">
            <a:spAutoFit/>
          </a:bodyPr>
          <a:lstStyle/>
          <a:p>
            <a:r>
              <a:rPr lang="en-US" dirty="0"/>
              <a:t>Not quite! Need to take into account the edge weight.</a:t>
            </a:r>
          </a:p>
        </p:txBody>
      </p:sp>
      <p:cxnSp>
        <p:nvCxnSpPr>
          <p:cNvPr id="18" name="Straight Connector 17"/>
          <p:cNvCxnSpPr/>
          <p:nvPr/>
        </p:nvCxnSpPr>
        <p:spPr>
          <a:xfrm flipH="1">
            <a:off x="3208149" y="1069386"/>
            <a:ext cx="2061275"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365371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847568" y="3082253"/>
            <a:ext cx="688009" cy="369332"/>
          </a:xfrm>
          <a:prstGeom prst="rect">
            <a:avLst/>
          </a:prstGeom>
          <a:noFill/>
        </p:spPr>
        <p:txBody>
          <a:bodyPr wrap="none" rtlCol="0">
            <a:spAutoFit/>
          </a:bodyPr>
          <a:lstStyle/>
          <a:p>
            <a:r>
              <a:rPr lang="en-US" dirty="0"/>
              <a:t>w = 1</a:t>
            </a:r>
          </a:p>
        </p:txBody>
      </p:sp>
      <p:sp>
        <p:nvSpPr>
          <p:cNvPr id="14" name="Oval 13"/>
          <p:cNvSpPr/>
          <p:nvPr/>
        </p:nvSpPr>
        <p:spPr>
          <a:xfrm>
            <a:off x="5727417" y="388487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a:stCxn id="14" idx="6"/>
          </p:cNvCxnSpPr>
          <p:nvPr/>
        </p:nvCxnSpPr>
        <p:spPr>
          <a:xfrm>
            <a:off x="5990888" y="4035389"/>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8" name="Oval 17"/>
          <p:cNvSpPr/>
          <p:nvPr/>
        </p:nvSpPr>
        <p:spPr>
          <a:xfrm>
            <a:off x="6882081" y="3884872"/>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061503" y="3700206"/>
            <a:ext cx="688009" cy="369332"/>
          </a:xfrm>
          <a:prstGeom prst="rect">
            <a:avLst/>
          </a:prstGeom>
          <a:noFill/>
        </p:spPr>
        <p:txBody>
          <a:bodyPr wrap="none" rtlCol="0">
            <a:spAutoFit/>
          </a:bodyPr>
          <a:lstStyle/>
          <a:p>
            <a:r>
              <a:rPr lang="en-US" dirty="0"/>
              <a:t>w = 2</a:t>
            </a:r>
          </a:p>
        </p:txBody>
      </p:sp>
      <p:cxnSp>
        <p:nvCxnSpPr>
          <p:cNvPr id="11" name="Straight Arrow Connector 10"/>
          <p:cNvCxnSpPr>
            <a:endCxn id="3" idx="3"/>
          </p:cNvCxnSpPr>
          <p:nvPr/>
        </p:nvCxnSpPr>
        <p:spPr>
          <a:xfrm flipH="1">
            <a:off x="6535577" y="2456145"/>
            <a:ext cx="681320" cy="8107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7218982" y="2191771"/>
            <a:ext cx="2090765" cy="369332"/>
          </a:xfrm>
          <a:prstGeom prst="rect">
            <a:avLst/>
          </a:prstGeom>
          <a:noFill/>
        </p:spPr>
        <p:txBody>
          <a:bodyPr wrap="none" rtlCol="0">
            <a:spAutoFit/>
          </a:bodyPr>
          <a:lstStyle/>
          <a:p>
            <a:r>
              <a:rPr lang="en-US" dirty="0"/>
              <a:t>This is the new edge</a:t>
            </a:r>
          </a:p>
        </p:txBody>
      </p:sp>
      <p:sp>
        <p:nvSpPr>
          <p:cNvPr id="22" name="Oval 21"/>
          <p:cNvSpPr/>
          <p:nvPr/>
        </p:nvSpPr>
        <p:spPr>
          <a:xfrm>
            <a:off x="5497964" y="448328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p:cNvCxnSpPr>
            <a:stCxn id="22" idx="6"/>
          </p:cNvCxnSpPr>
          <p:nvPr/>
        </p:nvCxnSpPr>
        <p:spPr>
          <a:xfrm>
            <a:off x="5761435" y="4633804"/>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24" name="Oval 23"/>
          <p:cNvSpPr/>
          <p:nvPr/>
        </p:nvSpPr>
        <p:spPr>
          <a:xfrm>
            <a:off x="6652628" y="4483287"/>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5859152" y="4255088"/>
            <a:ext cx="688009" cy="369332"/>
          </a:xfrm>
          <a:prstGeom prst="rect">
            <a:avLst/>
          </a:prstGeom>
          <a:noFill/>
        </p:spPr>
        <p:txBody>
          <a:bodyPr wrap="none" rtlCol="0">
            <a:spAutoFit/>
          </a:bodyPr>
          <a:lstStyle/>
          <a:p>
            <a:r>
              <a:rPr lang="en-US" dirty="0"/>
              <a:t>w = 2</a:t>
            </a:r>
          </a:p>
        </p:txBody>
      </p:sp>
    </p:spTree>
    <p:extLst>
      <p:ext uri="{BB962C8B-B14F-4D97-AF65-F5344CB8AC3E}">
        <p14:creationId xmlns:p14="http://schemas.microsoft.com/office/powerpoint/2010/main" val="12130058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a:t>If</a:t>
            </a:r>
            <a:r>
              <a:rPr lang="en-US" dirty="0"/>
              <a:t> all the nodes have been covered, </a:t>
            </a:r>
            <a:r>
              <a:rPr lang="en-US" dirty="0">
                <a:solidFill>
                  <a:schemeClr val="bg1">
                    <a:lumMod val="75000"/>
                  </a:schemeClr>
                </a:solidFill>
              </a:rPr>
              <a:t>then the nodes covered at time t’ equals the nodes covered at time t, and the edges chosen at time t’ equals the edges chosen at time t.</a:t>
            </a:r>
          </a:p>
          <a:p>
            <a:pPr lvl="0"/>
            <a:r>
              <a:rPr lang="en-US" sz="4800" i="1" dirty="0">
                <a:solidFill>
                  <a:prstClr val="white">
                    <a:lumMod val="75000"/>
                  </a:prstClr>
                </a:solidFill>
              </a:rPr>
              <a:t>Else</a:t>
            </a:r>
            <a:r>
              <a:rPr lang="en-US" dirty="0">
                <a:solidFill>
                  <a:prstClr val="white">
                    <a:lumMod val="75000"/>
                  </a:prstClr>
                </a:solidFill>
              </a:rPr>
              <a:t> the edges chosen at time t’ equals the edges chosen at time t </a:t>
            </a:r>
            <a:r>
              <a:rPr lang="en-US" dirty="0">
                <a:solidFill>
                  <a:schemeClr val="bg1">
                    <a:lumMod val="75000"/>
                  </a:schemeClr>
                </a:solidFill>
              </a:rPr>
              <a:t>plus a new edge </a:t>
            </a:r>
            <a:r>
              <a:rPr lang="en-US" dirty="0">
                <a:solidFill>
                  <a:prstClr val="white">
                    <a:lumMod val="75000"/>
                  </a:prstClr>
                </a:solidFill>
              </a:rPr>
              <a:t>and the nodes covered at time t’ equals the nodes covered at time t plus the new node introduced by the new edge.</a:t>
            </a:r>
          </a:p>
        </p:txBody>
      </p:sp>
      <p:sp>
        <p:nvSpPr>
          <p:cNvPr id="5" name="Rectangle 4"/>
          <p:cNvSpPr/>
          <p:nvPr/>
        </p:nvSpPr>
        <p:spPr>
          <a:xfrm>
            <a:off x="3264977" y="564113"/>
            <a:ext cx="6684935" cy="830997"/>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covered.t = Node =&gt; </a:t>
            </a:r>
          </a:p>
          <a:p>
            <a:r>
              <a:rPr lang="en-US" sz="2400" dirty="0"/>
              <a:t>   </a:t>
            </a:r>
          </a:p>
        </p:txBody>
      </p:sp>
      <p:cxnSp>
        <p:nvCxnSpPr>
          <p:cNvPr id="7" name="Straight Arrow Connector 6"/>
          <p:cNvCxnSpPr/>
          <p:nvPr/>
        </p:nvCxnSpPr>
        <p:spPr>
          <a:xfrm flipV="1">
            <a:off x="1689315" y="929898"/>
            <a:ext cx="1456841" cy="8957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3420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a:solidFill>
                  <a:schemeClr val="bg1">
                    <a:lumMod val="75000"/>
                  </a:schemeClr>
                </a:solidFill>
              </a:rPr>
              <a:t>If</a:t>
            </a:r>
            <a:r>
              <a:rPr lang="en-US" dirty="0">
                <a:solidFill>
                  <a:schemeClr val="bg1">
                    <a:lumMod val="75000"/>
                  </a:schemeClr>
                </a:solidFill>
              </a:rPr>
              <a:t> all the nodes have been covered, </a:t>
            </a:r>
            <a:r>
              <a:rPr lang="en-US" dirty="0"/>
              <a:t>then the nodes covered at time t’ equals the nodes covered at time t, and the edges chosen at time t’ equals the edges chosen at time t.</a:t>
            </a:r>
          </a:p>
          <a:p>
            <a:pPr lvl="0"/>
            <a:r>
              <a:rPr lang="en-US" sz="4800" i="1" dirty="0">
                <a:solidFill>
                  <a:prstClr val="white">
                    <a:lumMod val="75000"/>
                  </a:prstClr>
                </a:solidFill>
              </a:rPr>
              <a:t>Else</a:t>
            </a:r>
            <a:r>
              <a:rPr lang="en-US" dirty="0">
                <a:solidFill>
                  <a:prstClr val="white">
                    <a:lumMod val="75000"/>
                  </a:prstClr>
                </a:solidFill>
              </a:rPr>
              <a:t> the edges chosen at time t’ equals the edges chosen at time t plus a new edge and the nodes covered at time t’ equals the nodes covered at time t plus the new node introduced by the new edge.</a:t>
            </a:r>
          </a:p>
        </p:txBody>
      </p:sp>
      <p:sp>
        <p:nvSpPr>
          <p:cNvPr id="5" name="Rectangle 4"/>
          <p:cNvSpPr/>
          <p:nvPr/>
        </p:nvSpPr>
        <p:spPr>
          <a:xfrm>
            <a:off x="3264977" y="564113"/>
            <a:ext cx="6684935" cy="830997"/>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solidFill>
                  <a:schemeClr val="bg1">
                    <a:lumMod val="75000"/>
                  </a:schemeClr>
                </a:solidFill>
              </a:rPr>
              <a:t>covered.t = Node =&gt; </a:t>
            </a:r>
          </a:p>
          <a:p>
            <a:r>
              <a:rPr lang="en-US" sz="2400" dirty="0"/>
              <a:t>        chosen.t' = chosen.t and covered.t' = covered.t </a:t>
            </a:r>
          </a:p>
        </p:txBody>
      </p:sp>
      <p:cxnSp>
        <p:nvCxnSpPr>
          <p:cNvPr id="4" name="Straight Arrow Connector 3"/>
          <p:cNvCxnSpPr/>
          <p:nvPr/>
        </p:nvCxnSpPr>
        <p:spPr>
          <a:xfrm flipH="1" flipV="1">
            <a:off x="5672380" y="1395110"/>
            <a:ext cx="1115878" cy="6816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04050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314054" y="6075606"/>
            <a:ext cx="8746209"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(some e.nodes &amp; covered.t)</a:t>
            </a:r>
          </a:p>
        </p:txBody>
      </p:sp>
      <p:cxnSp>
        <p:nvCxnSpPr>
          <p:cNvPr id="11" name="Straight Arrow Connector 10"/>
          <p:cNvCxnSpPr/>
          <p:nvPr/>
        </p:nvCxnSpPr>
        <p:spPr>
          <a:xfrm flipV="1">
            <a:off x="5393410" y="3567952"/>
            <a:ext cx="251808" cy="25076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838200" y="6121772"/>
            <a:ext cx="1636474" cy="369332"/>
          </a:xfrm>
          <a:prstGeom prst="rect">
            <a:avLst/>
          </a:prstGeom>
          <a:noFill/>
        </p:spPr>
        <p:txBody>
          <a:bodyPr wrap="none" rtlCol="0">
            <a:spAutoFit/>
          </a:bodyPr>
          <a:lstStyle/>
          <a:p>
            <a:r>
              <a:rPr lang="en-US" dirty="0"/>
              <a:t>e: Edge, t: Time</a:t>
            </a:r>
          </a:p>
        </p:txBody>
      </p:sp>
    </p:spTree>
    <p:extLst>
      <p:ext uri="{BB962C8B-B14F-4D97-AF65-F5344CB8AC3E}">
        <p14:creationId xmlns:p14="http://schemas.microsoft.com/office/powerpoint/2010/main" val="3439479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4" name="TextBox 3"/>
          <p:cNvSpPr txBox="1"/>
          <p:nvPr/>
        </p:nvSpPr>
        <p:spPr>
          <a:xfrm>
            <a:off x="3633561" y="5258242"/>
            <a:ext cx="4963700" cy="646331"/>
          </a:xfrm>
          <a:prstGeom prst="rect">
            <a:avLst/>
          </a:prstGeom>
          <a:solidFill>
            <a:srgbClr val="FFFF00"/>
          </a:solidFill>
        </p:spPr>
        <p:txBody>
          <a:bodyPr wrap="square" rtlCol="0">
            <a:spAutoFit/>
          </a:bodyPr>
          <a:lstStyle/>
          <a:p>
            <a:r>
              <a:rPr lang="en-US" dirty="0"/>
              <a:t>What is the shortest bus ride from Boston to NYC? Assume no time to change bus.</a:t>
            </a:r>
          </a:p>
        </p:txBody>
      </p:sp>
    </p:spTree>
    <p:extLst>
      <p:ext uri="{BB962C8B-B14F-4D97-AF65-F5344CB8AC3E}">
        <p14:creationId xmlns:p14="http://schemas.microsoft.com/office/powerpoint/2010/main" val="42489236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314054" y="6075606"/>
            <a:ext cx="8746209"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solidFill>
                  <a:schemeClr val="bg1">
                    <a:lumMod val="85000"/>
                  </a:schemeClr>
                </a:solidFill>
              </a:rPr>
              <a:t>(some e.nodes &amp; covered.t) </a:t>
            </a:r>
            <a:r>
              <a:rPr lang="en-US" sz="2400" dirty="0">
                <a:solidFill>
                  <a:schemeClr val="bg1">
                    <a:lumMod val="75000"/>
                  </a:schemeClr>
                </a:solidFill>
              </a:rPr>
              <a:t>and </a:t>
            </a:r>
            <a:r>
              <a:rPr lang="en-US" sz="2400" dirty="0"/>
              <a:t>(some e.nodes &amp; (Node - covered.t))</a:t>
            </a:r>
          </a:p>
        </p:txBody>
      </p:sp>
      <p:cxnSp>
        <p:nvCxnSpPr>
          <p:cNvPr id="8" name="Straight Arrow Connector 7"/>
          <p:cNvCxnSpPr/>
          <p:nvPr/>
        </p:nvCxnSpPr>
        <p:spPr>
          <a:xfrm flipH="1" flipV="1">
            <a:off x="6931617" y="3567952"/>
            <a:ext cx="2444858" cy="25076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299688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314054" y="6075606"/>
            <a:ext cx="8746209"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(some e.nodes &amp; covered.t) and (some e.nodes &amp; (Node - covered.t))</a:t>
            </a:r>
          </a:p>
        </p:txBody>
      </p:sp>
      <p:cxnSp>
        <p:nvCxnSpPr>
          <p:cNvPr id="8" name="Straight Arrow Connector 7"/>
          <p:cNvCxnSpPr/>
          <p:nvPr/>
        </p:nvCxnSpPr>
        <p:spPr>
          <a:xfrm flipH="1" flipV="1">
            <a:off x="6462793" y="3567952"/>
            <a:ext cx="468824" cy="25076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631544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Name the constraint on the new edge so that the constraint can be reused</a:t>
            </a:r>
          </a:p>
        </p:txBody>
      </p:sp>
      <p:sp>
        <p:nvSpPr>
          <p:cNvPr id="3" name="Rectangle 2"/>
          <p:cNvSpPr/>
          <p:nvPr/>
        </p:nvSpPr>
        <p:spPr>
          <a:xfrm>
            <a:off x="1781659" y="3037937"/>
            <a:ext cx="9062634" cy="1200329"/>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pred cutting (e: Edge, t: Time) {</a:t>
            </a:r>
          </a:p>
          <a:p>
            <a:r>
              <a:rPr lang="en-US" sz="2400" dirty="0"/>
              <a:t>    (some e.nodes &amp; covered.t) and (some e.nodes &amp; (Node - covered.t))</a:t>
            </a:r>
          </a:p>
          <a:p>
            <a:r>
              <a:rPr lang="en-US" sz="2400" dirty="0"/>
              <a:t>}</a:t>
            </a:r>
          </a:p>
        </p:txBody>
      </p:sp>
      <p:sp>
        <p:nvSpPr>
          <p:cNvPr id="4" name="TextBox 3"/>
          <p:cNvSpPr txBox="1"/>
          <p:nvPr/>
        </p:nvSpPr>
        <p:spPr>
          <a:xfrm>
            <a:off x="1921790" y="4633993"/>
            <a:ext cx="7197098" cy="369332"/>
          </a:xfrm>
          <a:prstGeom prst="rect">
            <a:avLst/>
          </a:prstGeom>
          <a:noFill/>
        </p:spPr>
        <p:txBody>
          <a:bodyPr wrap="none" rtlCol="0">
            <a:spAutoFit/>
          </a:bodyPr>
          <a:lstStyle/>
          <a:p>
            <a:r>
              <a:rPr lang="en-US" i="1" dirty="0"/>
              <a:t>An edge that </a:t>
            </a:r>
            <a:r>
              <a:rPr lang="en-US" i="1" u="sng" dirty="0"/>
              <a:t>cuts</a:t>
            </a:r>
            <a:r>
              <a:rPr lang="en-US" i="1" dirty="0"/>
              <a:t> across the set of covered and uncovered nodes at time t.</a:t>
            </a:r>
          </a:p>
        </p:txBody>
      </p:sp>
    </p:spTree>
    <p:extLst>
      <p:ext uri="{BB962C8B-B14F-4D97-AF65-F5344CB8AC3E}">
        <p14:creationId xmlns:p14="http://schemas.microsoft.com/office/powerpoint/2010/main" val="256153173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107662" y="6112898"/>
            <a:ext cx="1691899"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cutting[</a:t>
            </a:r>
            <a:r>
              <a:rPr lang="en-US" sz="2400" dirty="0" err="1"/>
              <a:t>e,t</a:t>
            </a:r>
            <a:r>
              <a:rPr lang="en-US" sz="2400" dirty="0"/>
              <a:t>]</a:t>
            </a:r>
          </a:p>
        </p:txBody>
      </p:sp>
      <p:cxnSp>
        <p:nvCxnSpPr>
          <p:cNvPr id="8" name="Straight Arrow Connector 7"/>
          <p:cNvCxnSpPr/>
          <p:nvPr/>
        </p:nvCxnSpPr>
        <p:spPr>
          <a:xfrm flipH="1" flipV="1">
            <a:off x="6462793" y="3567952"/>
            <a:ext cx="468824" cy="25076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068234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378630" y="2185262"/>
            <a:ext cx="4029560" cy="36266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a:t>new edge</a:t>
            </a:r>
          </a:p>
        </p:txBody>
      </p:sp>
      <p:sp>
        <p:nvSpPr>
          <p:cNvPr id="4" name="Oval 3"/>
          <p:cNvSpPr/>
          <p:nvPr/>
        </p:nvSpPr>
        <p:spPr>
          <a:xfrm>
            <a:off x="4153546" y="2944679"/>
            <a:ext cx="2200759" cy="2045776"/>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covered</a:t>
            </a:r>
          </a:p>
          <a:p>
            <a:pPr algn="ctr"/>
            <a:r>
              <a:rPr lang="en-US" dirty="0">
                <a:solidFill>
                  <a:schemeClr val="tx1"/>
                </a:solidFill>
              </a:rPr>
              <a:t>nodes</a:t>
            </a:r>
          </a:p>
        </p:txBody>
      </p:sp>
      <p:sp>
        <p:nvSpPr>
          <p:cNvPr id="6" name="TextBox 5"/>
          <p:cNvSpPr txBox="1"/>
          <p:nvPr/>
        </p:nvSpPr>
        <p:spPr>
          <a:xfrm>
            <a:off x="4862631" y="2288687"/>
            <a:ext cx="782587" cy="369332"/>
          </a:xfrm>
          <a:prstGeom prst="rect">
            <a:avLst/>
          </a:prstGeom>
          <a:noFill/>
        </p:spPr>
        <p:txBody>
          <a:bodyPr wrap="none" rtlCol="0">
            <a:spAutoFit/>
          </a:bodyPr>
          <a:lstStyle/>
          <a:p>
            <a:r>
              <a:rPr lang="en-US" dirty="0">
                <a:solidFill>
                  <a:schemeClr val="bg1"/>
                </a:solidFill>
              </a:rPr>
              <a:t>Nodes</a:t>
            </a:r>
          </a:p>
        </p:txBody>
      </p:sp>
      <p:sp>
        <p:nvSpPr>
          <p:cNvPr id="7" name="Oval 6"/>
          <p:cNvSpPr/>
          <p:nvPr/>
        </p:nvSpPr>
        <p:spPr>
          <a:xfrm>
            <a:off x="5513482" y="32669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6"/>
          </p:cNvCxnSpPr>
          <p:nvPr/>
        </p:nvCxnSpPr>
        <p:spPr>
          <a:xfrm>
            <a:off x="5776953" y="3417436"/>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0" name="Oval 9"/>
          <p:cNvSpPr/>
          <p:nvPr/>
        </p:nvSpPr>
        <p:spPr>
          <a:xfrm>
            <a:off x="6668146" y="3266919"/>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053166" y="6075606"/>
            <a:ext cx="9007097" cy="461665"/>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(cutting[</a:t>
            </a:r>
            <a:r>
              <a:rPr lang="en-US" sz="2400" dirty="0" err="1"/>
              <a:t>e,t</a:t>
            </a:r>
            <a:r>
              <a:rPr lang="en-US" sz="2400" dirty="0"/>
              <a:t>] and (no e2: Edge | cutting[e2,t] and e2.weight &lt; e.weight)</a:t>
            </a:r>
          </a:p>
        </p:txBody>
      </p:sp>
      <p:cxnSp>
        <p:nvCxnSpPr>
          <p:cNvPr id="8" name="Straight Arrow Connector 7"/>
          <p:cNvCxnSpPr/>
          <p:nvPr/>
        </p:nvCxnSpPr>
        <p:spPr>
          <a:xfrm flipH="1" flipV="1">
            <a:off x="6931617" y="3567952"/>
            <a:ext cx="1778430" cy="25076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TextBox 2"/>
          <p:cNvSpPr txBox="1"/>
          <p:nvPr/>
        </p:nvSpPr>
        <p:spPr>
          <a:xfrm>
            <a:off x="5864508" y="3048103"/>
            <a:ext cx="728084" cy="369332"/>
          </a:xfrm>
          <a:prstGeom prst="rect">
            <a:avLst/>
          </a:prstGeom>
          <a:noFill/>
        </p:spPr>
        <p:txBody>
          <a:bodyPr wrap="none" rtlCol="0">
            <a:spAutoFit/>
          </a:bodyPr>
          <a:lstStyle/>
          <a:p>
            <a:r>
              <a:rPr lang="en-US" dirty="0"/>
              <a:t>W = 1</a:t>
            </a:r>
          </a:p>
        </p:txBody>
      </p:sp>
      <p:sp>
        <p:nvSpPr>
          <p:cNvPr id="13" name="Oval 12"/>
          <p:cNvSpPr/>
          <p:nvPr/>
        </p:nvSpPr>
        <p:spPr>
          <a:xfrm>
            <a:off x="5792472" y="384203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3" idx="6"/>
          </p:cNvCxnSpPr>
          <p:nvPr/>
        </p:nvCxnSpPr>
        <p:spPr>
          <a:xfrm>
            <a:off x="6055943" y="3992555"/>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15" name="Oval 14"/>
          <p:cNvSpPr/>
          <p:nvPr/>
        </p:nvSpPr>
        <p:spPr>
          <a:xfrm>
            <a:off x="6947136" y="3842038"/>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6143498" y="3623222"/>
            <a:ext cx="728084" cy="369332"/>
          </a:xfrm>
          <a:prstGeom prst="rect">
            <a:avLst/>
          </a:prstGeom>
          <a:noFill/>
        </p:spPr>
        <p:txBody>
          <a:bodyPr wrap="none" rtlCol="0">
            <a:spAutoFit/>
          </a:bodyPr>
          <a:lstStyle/>
          <a:p>
            <a:r>
              <a:rPr lang="en-US" dirty="0"/>
              <a:t>W = 2</a:t>
            </a:r>
          </a:p>
        </p:txBody>
      </p:sp>
      <p:sp>
        <p:nvSpPr>
          <p:cNvPr id="19" name="Oval 18"/>
          <p:cNvSpPr/>
          <p:nvPr/>
        </p:nvSpPr>
        <p:spPr>
          <a:xfrm>
            <a:off x="5497964" y="448328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a:stCxn id="19" idx="6"/>
          </p:cNvCxnSpPr>
          <p:nvPr/>
        </p:nvCxnSpPr>
        <p:spPr>
          <a:xfrm>
            <a:off x="5761435" y="4633804"/>
            <a:ext cx="972559" cy="0"/>
          </a:xfrm>
          <a:prstGeom prst="line">
            <a:avLst/>
          </a:prstGeom>
          <a:ln w="57150"/>
        </p:spPr>
        <p:style>
          <a:lnRef idx="1">
            <a:schemeClr val="dk1"/>
          </a:lnRef>
          <a:fillRef idx="0">
            <a:schemeClr val="dk1"/>
          </a:fillRef>
          <a:effectRef idx="0">
            <a:schemeClr val="dk1"/>
          </a:effectRef>
          <a:fontRef idx="minor">
            <a:schemeClr val="tx1"/>
          </a:fontRef>
        </p:style>
      </p:cxnSp>
      <p:sp>
        <p:nvSpPr>
          <p:cNvPr id="21" name="Oval 20"/>
          <p:cNvSpPr/>
          <p:nvPr/>
        </p:nvSpPr>
        <p:spPr>
          <a:xfrm>
            <a:off x="6652628" y="4483287"/>
            <a:ext cx="263471" cy="30103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5859152" y="4255088"/>
            <a:ext cx="688009" cy="369332"/>
          </a:xfrm>
          <a:prstGeom prst="rect">
            <a:avLst/>
          </a:prstGeom>
          <a:noFill/>
        </p:spPr>
        <p:txBody>
          <a:bodyPr wrap="none" rtlCol="0">
            <a:spAutoFit/>
          </a:bodyPr>
          <a:lstStyle/>
          <a:p>
            <a:r>
              <a:rPr lang="en-US" dirty="0"/>
              <a:t>w = 2</a:t>
            </a:r>
          </a:p>
        </p:txBody>
      </p:sp>
    </p:spTree>
    <p:extLst>
      <p:ext uri="{BB962C8B-B14F-4D97-AF65-F5344CB8AC3E}">
        <p14:creationId xmlns:p14="http://schemas.microsoft.com/office/powerpoint/2010/main" val="41434096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800" i="1" dirty="0">
                <a:solidFill>
                  <a:schemeClr val="bg1">
                    <a:lumMod val="75000"/>
                  </a:schemeClr>
                </a:solidFill>
              </a:rPr>
              <a:t>If</a:t>
            </a:r>
            <a:r>
              <a:rPr lang="en-US" dirty="0">
                <a:solidFill>
                  <a:schemeClr val="bg1">
                    <a:lumMod val="75000"/>
                  </a:schemeClr>
                </a:solidFill>
              </a:rPr>
              <a:t> all the nodes have been covered, then the nodes covered at time t’ equals the nodes covered at time t, and the edges chosen at time t’ equals the edges chosen at time t.</a:t>
            </a:r>
          </a:p>
          <a:p>
            <a:pPr lvl="0"/>
            <a:r>
              <a:rPr lang="en-US" sz="4800" i="1" dirty="0">
                <a:solidFill>
                  <a:prstClr val="white">
                    <a:lumMod val="75000"/>
                  </a:prstClr>
                </a:solidFill>
              </a:rPr>
              <a:t>Else</a:t>
            </a:r>
            <a:r>
              <a:rPr lang="en-US" dirty="0">
                <a:solidFill>
                  <a:prstClr val="white">
                    <a:lumMod val="75000"/>
                  </a:prstClr>
                </a:solidFill>
              </a:rPr>
              <a:t> the edges chosen at time t’ equals the edges chosen at time t plus a </a:t>
            </a:r>
            <a:r>
              <a:rPr lang="en-US" dirty="0"/>
              <a:t>new edge </a:t>
            </a:r>
            <a:r>
              <a:rPr lang="en-US" dirty="0">
                <a:solidFill>
                  <a:prstClr val="white">
                    <a:lumMod val="75000"/>
                  </a:prstClr>
                </a:solidFill>
              </a:rPr>
              <a:t>and the nodes covered at time t’ equals the nodes covered at time t plus the new node introduced by the new edge.</a:t>
            </a:r>
          </a:p>
        </p:txBody>
      </p:sp>
      <p:cxnSp>
        <p:nvCxnSpPr>
          <p:cNvPr id="14" name="Straight Arrow Connector 13"/>
          <p:cNvCxnSpPr/>
          <p:nvPr/>
        </p:nvCxnSpPr>
        <p:spPr>
          <a:xfrm>
            <a:off x="3409627" y="4417017"/>
            <a:ext cx="914400" cy="1106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329912" y="5523570"/>
            <a:ext cx="9023888" cy="1200329"/>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t>cutting[</a:t>
            </a:r>
            <a:r>
              <a:rPr lang="en-US" sz="2400" dirty="0" err="1"/>
              <a:t>e,t</a:t>
            </a:r>
            <a:r>
              <a:rPr lang="en-US" sz="2400" dirty="0"/>
              <a:t>] and (no e2: Edge | cutting[e2,t] and e2.weight &lt; e.weight)</a:t>
            </a:r>
          </a:p>
          <a:p>
            <a:endParaRPr lang="en-US" sz="2400" dirty="0"/>
          </a:p>
          <a:p>
            <a:endParaRPr lang="en-US" sz="2400" dirty="0"/>
          </a:p>
        </p:txBody>
      </p:sp>
    </p:spTree>
    <p:extLst>
      <p:ext uri="{BB962C8B-B14F-4D97-AF65-F5344CB8AC3E}">
        <p14:creationId xmlns:p14="http://schemas.microsoft.com/office/powerpoint/2010/main" val="3237374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a:solidFill>
                  <a:schemeClr val="bg1">
                    <a:lumMod val="75000"/>
                  </a:schemeClr>
                </a:solidFill>
              </a:rPr>
              <a:t>If</a:t>
            </a:r>
            <a:r>
              <a:rPr lang="en-US" dirty="0">
                <a:solidFill>
                  <a:schemeClr val="bg1">
                    <a:lumMod val="75000"/>
                  </a:schemeClr>
                </a:solidFill>
              </a:rPr>
              <a:t> all the nodes have been covered, then the nodes covered at time t’ equals the nodes covered at time t, and the edges chosen at time t’ equals the edges chosen at time t.</a:t>
            </a:r>
          </a:p>
          <a:p>
            <a:pPr lvl="0"/>
            <a:r>
              <a:rPr lang="en-US" sz="4800" i="1" dirty="0">
                <a:solidFill>
                  <a:prstClr val="white">
                    <a:lumMod val="75000"/>
                  </a:prstClr>
                </a:solidFill>
              </a:rPr>
              <a:t>Else</a:t>
            </a:r>
            <a:r>
              <a:rPr lang="en-US" dirty="0">
                <a:solidFill>
                  <a:prstClr val="white">
                    <a:lumMod val="75000"/>
                  </a:prstClr>
                </a:solidFill>
              </a:rPr>
              <a:t> </a:t>
            </a:r>
            <a:r>
              <a:rPr lang="en-US" dirty="0"/>
              <a:t>the edges chosen at time t’ equals the edges chosen at time t plus a new edge </a:t>
            </a:r>
            <a:r>
              <a:rPr lang="en-US" dirty="0">
                <a:solidFill>
                  <a:prstClr val="white">
                    <a:lumMod val="75000"/>
                  </a:prstClr>
                </a:solidFill>
              </a:rPr>
              <a:t>and the nodes covered at time t’ equals the nodes covered at time t plus the new node introduced by the new edge.</a:t>
            </a:r>
          </a:p>
        </p:txBody>
      </p:sp>
      <p:sp>
        <p:nvSpPr>
          <p:cNvPr id="5" name="Rectangle 4"/>
          <p:cNvSpPr/>
          <p:nvPr/>
        </p:nvSpPr>
        <p:spPr>
          <a:xfrm>
            <a:off x="2329912" y="5523570"/>
            <a:ext cx="9023888" cy="1200329"/>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solidFill>
                  <a:schemeClr val="bg1">
                    <a:lumMod val="75000"/>
                  </a:schemeClr>
                </a:solidFill>
              </a:rPr>
              <a:t>cutting[</a:t>
            </a:r>
            <a:r>
              <a:rPr lang="en-US" sz="2400" dirty="0" err="1">
                <a:solidFill>
                  <a:schemeClr val="bg1">
                    <a:lumMod val="75000"/>
                  </a:schemeClr>
                </a:solidFill>
              </a:rPr>
              <a:t>e,t</a:t>
            </a:r>
            <a:r>
              <a:rPr lang="en-US" sz="2400" dirty="0">
                <a:solidFill>
                  <a:schemeClr val="bg1">
                    <a:lumMod val="75000"/>
                  </a:schemeClr>
                </a:solidFill>
              </a:rPr>
              <a:t>] and (no e2: Edge | cutting[e2,t] and e2.weight &lt; e.weight)</a:t>
            </a:r>
          </a:p>
          <a:p>
            <a:r>
              <a:rPr lang="en-US" sz="2400" dirty="0"/>
              <a:t>chosen.t' = chosen.t + e</a:t>
            </a:r>
          </a:p>
          <a:p>
            <a:endParaRPr lang="en-US" sz="2400" dirty="0">
              <a:solidFill>
                <a:schemeClr val="bg1">
                  <a:lumMod val="75000"/>
                </a:schemeClr>
              </a:solidFill>
            </a:endParaRPr>
          </a:p>
        </p:txBody>
      </p:sp>
      <p:cxnSp>
        <p:nvCxnSpPr>
          <p:cNvPr id="6" name="Straight Arrow Connector 5"/>
          <p:cNvCxnSpPr/>
          <p:nvPr/>
        </p:nvCxnSpPr>
        <p:spPr>
          <a:xfrm>
            <a:off x="3905573" y="3983064"/>
            <a:ext cx="278970" cy="20147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52029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a:solidFill>
                  <a:schemeClr val="bg1">
                    <a:lumMod val="75000"/>
                  </a:schemeClr>
                </a:solidFill>
              </a:rPr>
              <a:t>If</a:t>
            </a:r>
            <a:r>
              <a:rPr lang="en-US" dirty="0">
                <a:solidFill>
                  <a:schemeClr val="bg1">
                    <a:lumMod val="75000"/>
                  </a:schemeClr>
                </a:solidFill>
              </a:rPr>
              <a:t> all the nodes have been covered, then the nodes covered at time t’ equals the nodes covered at time t, and the edges chosen at time t’ equals the edges chosen at time t.</a:t>
            </a:r>
          </a:p>
          <a:p>
            <a:pPr lvl="0"/>
            <a:r>
              <a:rPr lang="en-US" sz="4800" i="1" dirty="0">
                <a:solidFill>
                  <a:prstClr val="white">
                    <a:lumMod val="75000"/>
                  </a:prstClr>
                </a:solidFill>
              </a:rPr>
              <a:t>Else</a:t>
            </a:r>
            <a:r>
              <a:rPr lang="en-US" dirty="0">
                <a:solidFill>
                  <a:prstClr val="white">
                    <a:lumMod val="75000"/>
                  </a:prstClr>
                </a:solidFill>
              </a:rPr>
              <a:t> the edges chosen at time t’ equals the edges chosen at time t plus a new edge and </a:t>
            </a:r>
            <a:r>
              <a:rPr lang="en-US" dirty="0"/>
              <a:t>the nodes covered at time t’ equals the nodes covered at time t plus the new node introduced by the new edge.</a:t>
            </a:r>
          </a:p>
        </p:txBody>
      </p:sp>
      <p:sp>
        <p:nvSpPr>
          <p:cNvPr id="5" name="Rectangle 4"/>
          <p:cNvSpPr/>
          <p:nvPr/>
        </p:nvSpPr>
        <p:spPr>
          <a:xfrm>
            <a:off x="2329912" y="5523570"/>
            <a:ext cx="9023888" cy="1200329"/>
          </a:xfrm>
          <a:prstGeom prst="rect">
            <a:avLst/>
          </a:prstGeom>
          <a:solidFill>
            <a:schemeClr val="bg1">
              <a:lumMod val="95000"/>
            </a:schemeClr>
          </a:solidFill>
          <a:ln>
            <a:solidFill>
              <a:schemeClr val="bg1">
                <a:lumMod val="75000"/>
              </a:schemeClr>
            </a:solidFill>
          </a:ln>
        </p:spPr>
        <p:txBody>
          <a:bodyPr wrap="square">
            <a:spAutoFit/>
          </a:bodyPr>
          <a:lstStyle/>
          <a:p>
            <a:r>
              <a:rPr lang="en-US" sz="2400" dirty="0">
                <a:solidFill>
                  <a:schemeClr val="bg1">
                    <a:lumMod val="75000"/>
                  </a:schemeClr>
                </a:solidFill>
              </a:rPr>
              <a:t>cutting[</a:t>
            </a:r>
            <a:r>
              <a:rPr lang="en-US" sz="2400" dirty="0" err="1">
                <a:solidFill>
                  <a:schemeClr val="bg1">
                    <a:lumMod val="75000"/>
                  </a:schemeClr>
                </a:solidFill>
              </a:rPr>
              <a:t>e,t</a:t>
            </a:r>
            <a:r>
              <a:rPr lang="en-US" sz="2400" dirty="0">
                <a:solidFill>
                  <a:schemeClr val="bg1">
                    <a:lumMod val="75000"/>
                  </a:schemeClr>
                </a:solidFill>
              </a:rPr>
              <a:t>] and (no e2: Edge | cutting[e2,t] and e2.weight &lt; e.weight)</a:t>
            </a:r>
          </a:p>
          <a:p>
            <a:r>
              <a:rPr lang="en-US" sz="2400" dirty="0">
                <a:solidFill>
                  <a:schemeClr val="bg1">
                    <a:lumMod val="75000"/>
                  </a:schemeClr>
                </a:solidFill>
              </a:rPr>
              <a:t>chosen.t' = chosen.t + e</a:t>
            </a:r>
          </a:p>
          <a:p>
            <a:r>
              <a:rPr lang="en-US" sz="2400" dirty="0"/>
              <a:t>covered.t' = covered.t + e.nodes</a:t>
            </a:r>
          </a:p>
        </p:txBody>
      </p:sp>
      <p:cxnSp>
        <p:nvCxnSpPr>
          <p:cNvPr id="6" name="Straight Arrow Connector 5"/>
          <p:cNvCxnSpPr/>
          <p:nvPr/>
        </p:nvCxnSpPr>
        <p:spPr>
          <a:xfrm flipH="1">
            <a:off x="4510007" y="4804475"/>
            <a:ext cx="108488" cy="1540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736798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a:solidFill>
                  <a:schemeClr val="bg1">
                    <a:lumMod val="75000"/>
                  </a:schemeClr>
                </a:solidFill>
              </a:rPr>
              <a:t>If</a:t>
            </a:r>
            <a:r>
              <a:rPr lang="en-US" dirty="0">
                <a:solidFill>
                  <a:schemeClr val="bg1">
                    <a:lumMod val="75000"/>
                  </a:schemeClr>
                </a:solidFill>
              </a:rPr>
              <a:t> all the nodes have been covered, then the nodes covered at time t’ equals the nodes covered at time t, and the edges chosen at time t’ equals the edges chosen at time t.</a:t>
            </a:r>
          </a:p>
          <a:p>
            <a:pPr lvl="0"/>
            <a:r>
              <a:rPr lang="en-US" sz="4800" i="1" dirty="0"/>
              <a:t>Else</a:t>
            </a:r>
            <a:r>
              <a:rPr lang="en-US" dirty="0"/>
              <a:t> the edges chosen at time t’ equals the edges chosen at time t plus a new edge and the nodes covered at time t’ equals the nodes covered at time t plus the new node introduced by the new edge.</a:t>
            </a:r>
          </a:p>
        </p:txBody>
      </p:sp>
      <p:sp>
        <p:nvSpPr>
          <p:cNvPr id="5" name="Rectangle 4"/>
          <p:cNvSpPr/>
          <p:nvPr/>
        </p:nvSpPr>
        <p:spPr>
          <a:xfrm>
            <a:off x="1709980" y="5105115"/>
            <a:ext cx="9023888" cy="1569660"/>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else</a:t>
            </a:r>
            <a:r>
              <a:rPr lang="en-US" sz="2400" dirty="0"/>
              <a:t> </a:t>
            </a:r>
            <a:r>
              <a:rPr lang="en-US" sz="2400" b="1" dirty="0"/>
              <a:t>some</a:t>
            </a:r>
            <a:r>
              <a:rPr lang="en-US" sz="2400" dirty="0"/>
              <a:t> e: Edge {</a:t>
            </a:r>
          </a:p>
          <a:p>
            <a:r>
              <a:rPr lang="en-US" sz="2400" dirty="0"/>
              <a:t>    cutting[</a:t>
            </a:r>
            <a:r>
              <a:rPr lang="en-US" sz="2400" dirty="0" err="1"/>
              <a:t>e,t</a:t>
            </a:r>
            <a:r>
              <a:rPr lang="en-US" sz="2400" dirty="0"/>
              <a:t>] and (no e2: Edge | cutting[e2,t] and e2.weight &lt; e.weight)</a:t>
            </a:r>
          </a:p>
          <a:p>
            <a:r>
              <a:rPr lang="en-US" sz="2400" dirty="0"/>
              <a:t>    chosen.t' = chosen.t + e</a:t>
            </a:r>
          </a:p>
          <a:p>
            <a:r>
              <a:rPr lang="en-US" sz="2400" dirty="0"/>
              <a:t>    covered.t' = covered.t + e.nodes}</a:t>
            </a:r>
          </a:p>
        </p:txBody>
      </p:sp>
    </p:spTree>
    <p:extLst>
      <p:ext uri="{BB962C8B-B14F-4D97-AF65-F5344CB8AC3E}">
        <p14:creationId xmlns:p14="http://schemas.microsoft.com/office/powerpoint/2010/main" val="253084215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12570" y="766843"/>
            <a:ext cx="7382359" cy="3416320"/>
          </a:xfrm>
          <a:prstGeom prst="rect">
            <a:avLst/>
          </a:prstGeom>
          <a:solidFill>
            <a:schemeClr val="bg1">
              <a:lumMod val="95000"/>
            </a:schemeClr>
          </a:solidFill>
          <a:ln>
            <a:solidFill>
              <a:schemeClr val="bg1">
                <a:lumMod val="75000"/>
              </a:schemeClr>
            </a:solidFill>
          </a:ln>
        </p:spPr>
        <p:txBody>
          <a:bodyPr wrap="square">
            <a:spAutoFit/>
          </a:bodyPr>
          <a:lstStyle/>
          <a:p>
            <a:r>
              <a:rPr lang="en-US" b="1" dirty="0"/>
              <a:t>pred</a:t>
            </a:r>
            <a:r>
              <a:rPr lang="en-US" dirty="0"/>
              <a:t> cutting (e: Edge, t: Time) {</a:t>
            </a:r>
          </a:p>
          <a:p>
            <a:r>
              <a:rPr lang="en-US" dirty="0"/>
              <a:t>    (</a:t>
            </a:r>
            <a:r>
              <a:rPr lang="en-US" b="1" dirty="0"/>
              <a:t>some</a:t>
            </a:r>
            <a:r>
              <a:rPr lang="en-US" dirty="0"/>
              <a:t> e.nodes </a:t>
            </a:r>
            <a:r>
              <a:rPr lang="en-US" b="1" dirty="0"/>
              <a:t>&amp;</a:t>
            </a:r>
            <a:r>
              <a:rPr lang="en-US" dirty="0"/>
              <a:t> covered.t) </a:t>
            </a:r>
            <a:r>
              <a:rPr lang="en-US" b="1" dirty="0"/>
              <a:t>and</a:t>
            </a:r>
            <a:r>
              <a:rPr lang="en-US" dirty="0"/>
              <a:t> (</a:t>
            </a:r>
            <a:r>
              <a:rPr lang="en-US" b="1" dirty="0"/>
              <a:t>some</a:t>
            </a:r>
            <a:r>
              <a:rPr lang="en-US" dirty="0"/>
              <a:t> e.nodes </a:t>
            </a:r>
            <a:r>
              <a:rPr lang="en-US" b="1" dirty="0"/>
              <a:t>&amp;</a:t>
            </a:r>
            <a:r>
              <a:rPr lang="en-US" dirty="0"/>
              <a:t> (Node - covered.t))</a:t>
            </a:r>
          </a:p>
          <a:p>
            <a:r>
              <a:rPr lang="en-US" dirty="0"/>
              <a:t>}</a:t>
            </a:r>
          </a:p>
          <a:p>
            <a:endParaRPr lang="en-US" dirty="0"/>
          </a:p>
          <a:p>
            <a:r>
              <a:rPr lang="en-US" b="1" dirty="0"/>
              <a:t>pred</a:t>
            </a:r>
            <a:r>
              <a:rPr lang="en-US" dirty="0"/>
              <a:t> step (t, t': Time) {</a:t>
            </a:r>
          </a:p>
          <a:p>
            <a:r>
              <a:rPr lang="en-US" dirty="0"/>
              <a:t>    covered.t </a:t>
            </a:r>
            <a:r>
              <a:rPr lang="en-US" b="1" dirty="0"/>
              <a:t>=</a:t>
            </a:r>
            <a:r>
              <a:rPr lang="en-US" dirty="0"/>
              <a:t> Node </a:t>
            </a:r>
            <a:r>
              <a:rPr lang="en-US" b="1" dirty="0"/>
              <a:t>=&gt;</a:t>
            </a:r>
            <a:r>
              <a:rPr lang="en-US" dirty="0"/>
              <a:t> </a:t>
            </a:r>
          </a:p>
          <a:p>
            <a:r>
              <a:rPr lang="en-US" dirty="0"/>
              <a:t>        chosen.t' </a:t>
            </a:r>
            <a:r>
              <a:rPr lang="en-US" b="1" dirty="0"/>
              <a:t>=</a:t>
            </a:r>
            <a:r>
              <a:rPr lang="en-US" dirty="0"/>
              <a:t> chosen.t </a:t>
            </a:r>
            <a:r>
              <a:rPr lang="en-US" b="1" dirty="0"/>
              <a:t>and</a:t>
            </a:r>
            <a:r>
              <a:rPr lang="en-US" dirty="0"/>
              <a:t> covered.t' </a:t>
            </a:r>
            <a:r>
              <a:rPr lang="en-US" b="1" dirty="0"/>
              <a:t>=</a:t>
            </a:r>
            <a:r>
              <a:rPr lang="en-US" dirty="0"/>
              <a:t> covered.t </a:t>
            </a:r>
          </a:p>
          <a:p>
            <a:r>
              <a:rPr lang="en-US" dirty="0"/>
              <a:t>    </a:t>
            </a:r>
            <a:r>
              <a:rPr lang="en-US" b="1" dirty="0"/>
              <a:t>else</a:t>
            </a:r>
            <a:r>
              <a:rPr lang="en-US" dirty="0"/>
              <a:t> </a:t>
            </a:r>
            <a:r>
              <a:rPr lang="en-US" b="1" dirty="0"/>
              <a:t>some</a:t>
            </a:r>
            <a:r>
              <a:rPr lang="en-US" dirty="0"/>
              <a:t> e: Edge {</a:t>
            </a:r>
          </a:p>
          <a:p>
            <a:r>
              <a:rPr lang="en-US" dirty="0"/>
              <a:t>        cutting[</a:t>
            </a:r>
            <a:r>
              <a:rPr lang="en-US" dirty="0" err="1"/>
              <a:t>e,t</a:t>
            </a:r>
            <a:r>
              <a:rPr lang="en-US" dirty="0"/>
              <a:t>] </a:t>
            </a:r>
            <a:r>
              <a:rPr lang="en-US" b="1" dirty="0"/>
              <a:t>and</a:t>
            </a:r>
            <a:r>
              <a:rPr lang="en-US" dirty="0"/>
              <a:t> (</a:t>
            </a:r>
            <a:r>
              <a:rPr lang="en-US" b="1" dirty="0"/>
              <a:t>no</a:t>
            </a:r>
            <a:r>
              <a:rPr lang="en-US" dirty="0"/>
              <a:t> e2: Edge | cutting[e2,t] </a:t>
            </a:r>
            <a:r>
              <a:rPr lang="en-US" b="1" dirty="0"/>
              <a:t>and</a:t>
            </a:r>
            <a:r>
              <a:rPr lang="en-US" dirty="0"/>
              <a:t> e2.weight </a:t>
            </a:r>
            <a:r>
              <a:rPr lang="en-US" b="1" dirty="0"/>
              <a:t>&lt;</a:t>
            </a:r>
            <a:r>
              <a:rPr lang="en-US" dirty="0"/>
              <a:t> e.weight)</a:t>
            </a:r>
          </a:p>
          <a:p>
            <a:r>
              <a:rPr lang="en-US" dirty="0"/>
              <a:t>        chosen.t' </a:t>
            </a:r>
            <a:r>
              <a:rPr lang="en-US" b="1" dirty="0"/>
              <a:t>=</a:t>
            </a:r>
            <a:r>
              <a:rPr lang="en-US" dirty="0"/>
              <a:t> chosen.t </a:t>
            </a:r>
            <a:r>
              <a:rPr lang="en-US" b="1" dirty="0"/>
              <a:t>+</a:t>
            </a:r>
            <a:r>
              <a:rPr lang="en-US" dirty="0"/>
              <a:t> e</a:t>
            </a:r>
          </a:p>
          <a:p>
            <a:r>
              <a:rPr lang="en-US" dirty="0"/>
              <a:t>        covered.t' </a:t>
            </a:r>
            <a:r>
              <a:rPr lang="en-US" b="1" dirty="0"/>
              <a:t>=</a:t>
            </a:r>
            <a:r>
              <a:rPr lang="en-US" dirty="0"/>
              <a:t> covered.t </a:t>
            </a:r>
            <a:r>
              <a:rPr lang="en-US" b="1" dirty="0"/>
              <a:t>+</a:t>
            </a:r>
            <a:r>
              <a:rPr lang="en-US" dirty="0"/>
              <a:t> e.nodes}</a:t>
            </a:r>
          </a:p>
          <a:p>
            <a:r>
              <a:rPr lang="en-US" dirty="0"/>
              <a:t>}</a:t>
            </a:r>
          </a:p>
        </p:txBody>
      </p:sp>
      <p:sp>
        <p:nvSpPr>
          <p:cNvPr id="5" name="TextBox 4"/>
          <p:cNvSpPr txBox="1"/>
          <p:nvPr/>
        </p:nvSpPr>
        <p:spPr>
          <a:xfrm>
            <a:off x="2273085" y="4432516"/>
            <a:ext cx="7521844" cy="2308324"/>
          </a:xfrm>
          <a:prstGeom prst="rect">
            <a:avLst/>
          </a:prstGeom>
          <a:noFill/>
        </p:spPr>
        <p:txBody>
          <a:bodyPr wrap="square" rtlCol="0">
            <a:spAutoFit/>
          </a:bodyPr>
          <a:lstStyle/>
          <a:p>
            <a:r>
              <a:rPr lang="en-US" dirty="0"/>
              <a:t>For any pair of consecutive time instants, t and t’: If all nodes are covered at time t, then the edges chosen at time t’ equals those at time t, and the nodes covered at time t’ equals those at time t. Else, there is some edge with one node covered and the other not, such that there is no other edge (with one node covered and the other not) with a lesser weight, and the set of chosen edges at time t’ equals the chosen edges at time t plus the new edge, and the set of covered nodes at time t’ equals the covered nodes at time t plus the new node from the edge (the edge’s node that was not covered).</a:t>
            </a:r>
          </a:p>
        </p:txBody>
      </p:sp>
      <p:sp>
        <p:nvSpPr>
          <p:cNvPr id="6" name="TextBox 5"/>
          <p:cNvSpPr txBox="1"/>
          <p:nvPr/>
        </p:nvSpPr>
        <p:spPr>
          <a:xfrm>
            <a:off x="2412570" y="402956"/>
            <a:ext cx="1218667" cy="369332"/>
          </a:xfrm>
          <a:prstGeom prst="rect">
            <a:avLst/>
          </a:prstGeom>
          <a:noFill/>
        </p:spPr>
        <p:txBody>
          <a:bodyPr wrap="none" rtlCol="0">
            <a:spAutoFit/>
          </a:bodyPr>
          <a:lstStyle/>
          <a:p>
            <a:r>
              <a:rPr lang="en-US" dirty="0"/>
              <a:t>Alloy code:</a:t>
            </a:r>
          </a:p>
        </p:txBody>
      </p:sp>
    </p:spTree>
    <p:extLst>
      <p:ext uri="{BB962C8B-B14F-4D97-AF65-F5344CB8AC3E}">
        <p14:creationId xmlns:p14="http://schemas.microsoft.com/office/powerpoint/2010/main" val="1849484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p:cNvCxnSpPr>
            <a:stCxn id="28" idx="7"/>
            <a:endCxn id="29" idx="3"/>
          </p:cNvCxnSpPr>
          <p:nvPr/>
        </p:nvCxnSpPr>
        <p:spPr>
          <a:xfrm flipV="1">
            <a:off x="3801831" y="2586271"/>
            <a:ext cx="748526" cy="656717"/>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28" idx="5"/>
          </p:cNvCxnSpPr>
          <p:nvPr/>
        </p:nvCxnSpPr>
        <p:spPr>
          <a:xfrm>
            <a:off x="3801831" y="3508787"/>
            <a:ext cx="904561" cy="550975"/>
          </a:xfrm>
          <a:prstGeom prst="straightConnector1">
            <a:avLst/>
          </a:prstGeom>
          <a:ln w="1270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5499921" y="3362208"/>
            <a:ext cx="1043392" cy="604649"/>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5" name="Straight Connector 34"/>
          <p:cNvCxnSpPr>
            <a:stCxn id="29" idx="5"/>
            <a:endCxn id="33" idx="1"/>
          </p:cNvCxnSpPr>
          <p:nvPr/>
        </p:nvCxnSpPr>
        <p:spPr>
          <a:xfrm>
            <a:off x="5633467" y="2586271"/>
            <a:ext cx="935171" cy="591874"/>
          </a:xfrm>
          <a:prstGeom prst="line">
            <a:avLst/>
          </a:prstGeom>
          <a:ln w="12700"/>
        </p:spPr>
        <p:style>
          <a:lnRef idx="1">
            <a:schemeClr val="dk1"/>
          </a:lnRef>
          <a:fillRef idx="0">
            <a:schemeClr val="dk1"/>
          </a:fillRef>
          <a:effectRef idx="0">
            <a:schemeClr val="dk1"/>
          </a:effectRef>
          <a:fontRef idx="minor">
            <a:schemeClr val="tx1"/>
          </a:fontRef>
        </p:style>
      </p:cxnSp>
      <p:cxnSp>
        <p:nvCxnSpPr>
          <p:cNvPr id="37" name="Straight Connector 36"/>
          <p:cNvCxnSpPr>
            <a:stCxn id="33" idx="7"/>
          </p:cNvCxnSpPr>
          <p:nvPr/>
        </p:nvCxnSpPr>
        <p:spPr>
          <a:xfrm flipV="1">
            <a:off x="7248143" y="2510649"/>
            <a:ext cx="548251" cy="667496"/>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3" idx="5"/>
            <a:endCxn id="38" idx="1"/>
          </p:cNvCxnSpPr>
          <p:nvPr/>
        </p:nvCxnSpPr>
        <p:spPr>
          <a:xfrm>
            <a:off x="7248143" y="3435502"/>
            <a:ext cx="875721" cy="355213"/>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40" name="Straight Connector 39"/>
          <p:cNvCxnSpPr>
            <a:stCxn id="36" idx="4"/>
            <a:endCxn id="38" idx="0"/>
          </p:cNvCxnSpPr>
          <p:nvPr/>
        </p:nvCxnSpPr>
        <p:spPr>
          <a:xfrm>
            <a:off x="8870604" y="2586271"/>
            <a:ext cx="0" cy="1131484"/>
          </a:xfrm>
          <a:prstGeom prst="line">
            <a:avLst/>
          </a:prstGeom>
          <a:ln w="12700"/>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3967581" y="2562626"/>
            <a:ext cx="301686" cy="369332"/>
          </a:xfrm>
          <a:prstGeom prst="rect">
            <a:avLst/>
          </a:prstGeom>
          <a:noFill/>
        </p:spPr>
        <p:txBody>
          <a:bodyPr wrap="none" rtlCol="0">
            <a:spAutoFit/>
          </a:bodyPr>
          <a:lstStyle/>
          <a:p>
            <a:r>
              <a:rPr lang="en-US" b="1" dirty="0"/>
              <a:t>1</a:t>
            </a:r>
          </a:p>
        </p:txBody>
      </p:sp>
      <p:sp>
        <p:nvSpPr>
          <p:cNvPr id="42" name="TextBox 41"/>
          <p:cNvSpPr txBox="1"/>
          <p:nvPr/>
        </p:nvSpPr>
        <p:spPr>
          <a:xfrm>
            <a:off x="3856068" y="3657707"/>
            <a:ext cx="301686" cy="369332"/>
          </a:xfrm>
          <a:prstGeom prst="rect">
            <a:avLst/>
          </a:prstGeom>
          <a:noFill/>
        </p:spPr>
        <p:txBody>
          <a:bodyPr wrap="none" rtlCol="0">
            <a:spAutoFit/>
          </a:bodyPr>
          <a:lstStyle/>
          <a:p>
            <a:r>
              <a:rPr lang="en-US" b="1" dirty="0"/>
              <a:t>2</a:t>
            </a:r>
          </a:p>
        </p:txBody>
      </p:sp>
      <p:sp>
        <p:nvSpPr>
          <p:cNvPr id="43" name="TextBox 42"/>
          <p:cNvSpPr txBox="1"/>
          <p:nvPr/>
        </p:nvSpPr>
        <p:spPr>
          <a:xfrm>
            <a:off x="5947776" y="2512876"/>
            <a:ext cx="301686" cy="369332"/>
          </a:xfrm>
          <a:prstGeom prst="rect">
            <a:avLst/>
          </a:prstGeom>
          <a:noFill/>
        </p:spPr>
        <p:txBody>
          <a:bodyPr wrap="none" rtlCol="0">
            <a:spAutoFit/>
          </a:bodyPr>
          <a:lstStyle/>
          <a:p>
            <a:r>
              <a:rPr lang="en-US" b="1" dirty="0"/>
              <a:t>3</a:t>
            </a:r>
          </a:p>
        </p:txBody>
      </p:sp>
      <p:sp>
        <p:nvSpPr>
          <p:cNvPr id="44" name="TextBox 43"/>
          <p:cNvSpPr txBox="1"/>
          <p:nvPr/>
        </p:nvSpPr>
        <p:spPr>
          <a:xfrm>
            <a:off x="6221908" y="3488802"/>
            <a:ext cx="301686" cy="369332"/>
          </a:xfrm>
          <a:prstGeom prst="rect">
            <a:avLst/>
          </a:prstGeom>
          <a:noFill/>
        </p:spPr>
        <p:txBody>
          <a:bodyPr wrap="none" rtlCol="0">
            <a:spAutoFit/>
          </a:bodyPr>
          <a:lstStyle/>
          <a:p>
            <a:r>
              <a:rPr lang="en-US" b="1" dirty="0"/>
              <a:t>1</a:t>
            </a:r>
          </a:p>
        </p:txBody>
      </p:sp>
      <p:sp>
        <p:nvSpPr>
          <p:cNvPr id="45" name="TextBox 44"/>
          <p:cNvSpPr txBox="1"/>
          <p:nvPr/>
        </p:nvSpPr>
        <p:spPr>
          <a:xfrm>
            <a:off x="7257136" y="2512876"/>
            <a:ext cx="301686" cy="369332"/>
          </a:xfrm>
          <a:prstGeom prst="rect">
            <a:avLst/>
          </a:prstGeom>
          <a:noFill/>
        </p:spPr>
        <p:txBody>
          <a:bodyPr wrap="none" rtlCol="0">
            <a:spAutoFit/>
          </a:bodyPr>
          <a:lstStyle/>
          <a:p>
            <a:r>
              <a:rPr lang="en-US" b="1" dirty="0"/>
              <a:t>1</a:t>
            </a:r>
          </a:p>
        </p:txBody>
      </p:sp>
      <p:sp>
        <p:nvSpPr>
          <p:cNvPr id="46" name="TextBox 45"/>
          <p:cNvSpPr txBox="1"/>
          <p:nvPr/>
        </p:nvSpPr>
        <p:spPr>
          <a:xfrm>
            <a:off x="7295456" y="3543163"/>
            <a:ext cx="301686" cy="369332"/>
          </a:xfrm>
          <a:prstGeom prst="rect">
            <a:avLst/>
          </a:prstGeom>
          <a:noFill/>
        </p:spPr>
        <p:txBody>
          <a:bodyPr wrap="none" rtlCol="0">
            <a:spAutoFit/>
          </a:bodyPr>
          <a:lstStyle/>
          <a:p>
            <a:r>
              <a:rPr lang="en-US" b="1" dirty="0"/>
              <a:t>1</a:t>
            </a:r>
          </a:p>
        </p:txBody>
      </p:sp>
      <p:sp>
        <p:nvSpPr>
          <p:cNvPr id="47" name="TextBox 46"/>
          <p:cNvSpPr txBox="1"/>
          <p:nvPr/>
        </p:nvSpPr>
        <p:spPr>
          <a:xfrm>
            <a:off x="8844141" y="2910866"/>
            <a:ext cx="301686" cy="369332"/>
          </a:xfrm>
          <a:prstGeom prst="rect">
            <a:avLst/>
          </a:prstGeom>
          <a:noFill/>
        </p:spPr>
        <p:txBody>
          <a:bodyPr wrap="none" rtlCol="0">
            <a:spAutoFit/>
          </a:bodyPr>
          <a:lstStyle/>
          <a:p>
            <a:r>
              <a:rPr lang="en-US" b="1" dirty="0"/>
              <a:t>2</a:t>
            </a:r>
          </a:p>
        </p:txBody>
      </p:sp>
      <p:sp>
        <p:nvSpPr>
          <p:cNvPr id="28" name="Oval 27"/>
          <p:cNvSpPr/>
          <p:nvPr/>
        </p:nvSpPr>
        <p:spPr>
          <a:xfrm>
            <a:off x="2637711" y="3187939"/>
            <a:ext cx="1363851" cy="37589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Boston</a:t>
            </a:r>
          </a:p>
        </p:txBody>
      </p:sp>
      <p:sp>
        <p:nvSpPr>
          <p:cNvPr id="29" name="Oval 28"/>
          <p:cNvSpPr/>
          <p:nvPr/>
        </p:nvSpPr>
        <p:spPr>
          <a:xfrm>
            <a:off x="4326037" y="2270943"/>
            <a:ext cx="1531750" cy="3694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Hartford</a:t>
            </a:r>
          </a:p>
        </p:txBody>
      </p:sp>
      <p:sp>
        <p:nvSpPr>
          <p:cNvPr id="30" name="Oval 29"/>
          <p:cNvSpPr/>
          <p:nvPr/>
        </p:nvSpPr>
        <p:spPr>
          <a:xfrm>
            <a:off x="4321828" y="3858134"/>
            <a:ext cx="1793583" cy="5055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Springfield</a:t>
            </a:r>
          </a:p>
        </p:txBody>
      </p:sp>
      <p:sp>
        <p:nvSpPr>
          <p:cNvPr id="33" name="Oval 32"/>
          <p:cNvSpPr/>
          <p:nvPr/>
        </p:nvSpPr>
        <p:spPr>
          <a:xfrm>
            <a:off x="6427908" y="3124845"/>
            <a:ext cx="960965" cy="36395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NYC</a:t>
            </a:r>
          </a:p>
        </p:txBody>
      </p:sp>
      <p:sp>
        <p:nvSpPr>
          <p:cNvPr id="36" name="Oval 35"/>
          <p:cNvSpPr/>
          <p:nvPr/>
        </p:nvSpPr>
        <p:spPr>
          <a:xfrm>
            <a:off x="7558822" y="2168821"/>
            <a:ext cx="2623564" cy="41745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Washington, D.C.</a:t>
            </a:r>
          </a:p>
        </p:txBody>
      </p:sp>
      <p:sp>
        <p:nvSpPr>
          <p:cNvPr id="38" name="Oval 37"/>
          <p:cNvSpPr/>
          <p:nvPr/>
        </p:nvSpPr>
        <p:spPr>
          <a:xfrm>
            <a:off x="7796394" y="3717755"/>
            <a:ext cx="2236107" cy="4982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Philadelphia</a:t>
            </a:r>
          </a:p>
        </p:txBody>
      </p:sp>
      <p:sp>
        <p:nvSpPr>
          <p:cNvPr id="2" name="Freeform 1"/>
          <p:cNvSpPr/>
          <p:nvPr/>
        </p:nvSpPr>
        <p:spPr>
          <a:xfrm>
            <a:off x="3518115" y="3595607"/>
            <a:ext cx="3192651" cy="929898"/>
          </a:xfrm>
          <a:custGeom>
            <a:avLst/>
            <a:gdLst>
              <a:gd name="connsiteX0" fmla="*/ 0 w 3192651"/>
              <a:gd name="connsiteY0" fmla="*/ 123986 h 929898"/>
              <a:gd name="connsiteX1" fmla="*/ 92990 w 3192651"/>
              <a:gd name="connsiteY1" fmla="*/ 278969 h 929898"/>
              <a:gd name="connsiteX2" fmla="*/ 123987 w 3192651"/>
              <a:gd name="connsiteY2" fmla="*/ 325464 h 929898"/>
              <a:gd name="connsiteX3" fmla="*/ 170482 w 3192651"/>
              <a:gd name="connsiteY3" fmla="*/ 371959 h 929898"/>
              <a:gd name="connsiteX4" fmla="*/ 201478 w 3192651"/>
              <a:gd name="connsiteY4" fmla="*/ 418454 h 929898"/>
              <a:gd name="connsiteX5" fmla="*/ 263471 w 3192651"/>
              <a:gd name="connsiteY5" fmla="*/ 433952 h 929898"/>
              <a:gd name="connsiteX6" fmla="*/ 387458 w 3192651"/>
              <a:gd name="connsiteY6" fmla="*/ 511444 h 929898"/>
              <a:gd name="connsiteX7" fmla="*/ 433953 w 3192651"/>
              <a:gd name="connsiteY7" fmla="*/ 542440 h 929898"/>
              <a:gd name="connsiteX8" fmla="*/ 557939 w 3192651"/>
              <a:gd name="connsiteY8" fmla="*/ 573437 h 929898"/>
              <a:gd name="connsiteX9" fmla="*/ 588936 w 3192651"/>
              <a:gd name="connsiteY9" fmla="*/ 619932 h 929898"/>
              <a:gd name="connsiteX10" fmla="*/ 774916 w 3192651"/>
              <a:gd name="connsiteY10" fmla="*/ 712922 h 929898"/>
              <a:gd name="connsiteX11" fmla="*/ 867905 w 3192651"/>
              <a:gd name="connsiteY11" fmla="*/ 743918 h 929898"/>
              <a:gd name="connsiteX12" fmla="*/ 929899 w 3192651"/>
              <a:gd name="connsiteY12" fmla="*/ 759417 h 929898"/>
              <a:gd name="connsiteX13" fmla="*/ 1022888 w 3192651"/>
              <a:gd name="connsiteY13" fmla="*/ 790413 h 929898"/>
              <a:gd name="connsiteX14" fmla="*/ 1069383 w 3192651"/>
              <a:gd name="connsiteY14" fmla="*/ 821410 h 929898"/>
              <a:gd name="connsiteX15" fmla="*/ 1317356 w 3192651"/>
              <a:gd name="connsiteY15" fmla="*/ 852407 h 929898"/>
              <a:gd name="connsiteX16" fmla="*/ 1642821 w 3192651"/>
              <a:gd name="connsiteY16" fmla="*/ 914400 h 929898"/>
              <a:gd name="connsiteX17" fmla="*/ 1921790 w 3192651"/>
              <a:gd name="connsiteY17" fmla="*/ 929898 h 929898"/>
              <a:gd name="connsiteX18" fmla="*/ 2076773 w 3192651"/>
              <a:gd name="connsiteY18" fmla="*/ 914400 h 929898"/>
              <a:gd name="connsiteX19" fmla="*/ 2123268 w 3192651"/>
              <a:gd name="connsiteY19" fmla="*/ 898901 h 929898"/>
              <a:gd name="connsiteX20" fmla="*/ 2340244 w 3192651"/>
              <a:gd name="connsiteY20" fmla="*/ 867905 h 929898"/>
              <a:gd name="connsiteX21" fmla="*/ 2541722 w 3192651"/>
              <a:gd name="connsiteY21" fmla="*/ 852407 h 929898"/>
              <a:gd name="connsiteX22" fmla="*/ 2588217 w 3192651"/>
              <a:gd name="connsiteY22" fmla="*/ 790413 h 929898"/>
              <a:gd name="connsiteX23" fmla="*/ 2650210 w 3192651"/>
              <a:gd name="connsiteY23" fmla="*/ 712922 h 929898"/>
              <a:gd name="connsiteX24" fmla="*/ 2774197 w 3192651"/>
              <a:gd name="connsiteY24" fmla="*/ 681925 h 929898"/>
              <a:gd name="connsiteX25" fmla="*/ 2805193 w 3192651"/>
              <a:gd name="connsiteY25" fmla="*/ 635430 h 929898"/>
              <a:gd name="connsiteX26" fmla="*/ 2851688 w 3192651"/>
              <a:gd name="connsiteY26" fmla="*/ 588935 h 929898"/>
              <a:gd name="connsiteX27" fmla="*/ 2882685 w 3192651"/>
              <a:gd name="connsiteY27" fmla="*/ 526942 h 929898"/>
              <a:gd name="connsiteX28" fmla="*/ 2913682 w 3192651"/>
              <a:gd name="connsiteY28" fmla="*/ 480447 h 929898"/>
              <a:gd name="connsiteX29" fmla="*/ 2975675 w 3192651"/>
              <a:gd name="connsiteY29" fmla="*/ 340962 h 929898"/>
              <a:gd name="connsiteX30" fmla="*/ 3022170 w 3192651"/>
              <a:gd name="connsiteY30" fmla="*/ 325464 h 929898"/>
              <a:gd name="connsiteX31" fmla="*/ 3037668 w 3192651"/>
              <a:gd name="connsiteY31" fmla="*/ 278969 h 929898"/>
              <a:gd name="connsiteX32" fmla="*/ 3099661 w 3192651"/>
              <a:gd name="connsiteY32" fmla="*/ 139485 h 929898"/>
              <a:gd name="connsiteX33" fmla="*/ 3130658 w 3192651"/>
              <a:gd name="connsiteY33" fmla="*/ 92990 h 929898"/>
              <a:gd name="connsiteX34" fmla="*/ 3146156 w 3192651"/>
              <a:gd name="connsiteY34" fmla="*/ 46495 h 929898"/>
              <a:gd name="connsiteX35" fmla="*/ 3192651 w 3192651"/>
              <a:gd name="connsiteY35" fmla="*/ 0 h 929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192651" h="929898">
                <a:moveTo>
                  <a:pt x="0" y="123986"/>
                </a:moveTo>
                <a:cubicBezTo>
                  <a:pt x="30997" y="175647"/>
                  <a:pt x="59571" y="228841"/>
                  <a:pt x="92990" y="278969"/>
                </a:cubicBezTo>
                <a:cubicBezTo>
                  <a:pt x="103322" y="294467"/>
                  <a:pt x="112062" y="311155"/>
                  <a:pt x="123987" y="325464"/>
                </a:cubicBezTo>
                <a:cubicBezTo>
                  <a:pt x="138019" y="342302"/>
                  <a:pt x="156451" y="355121"/>
                  <a:pt x="170482" y="371959"/>
                </a:cubicBezTo>
                <a:cubicBezTo>
                  <a:pt x="182406" y="386268"/>
                  <a:pt x="185980" y="408122"/>
                  <a:pt x="201478" y="418454"/>
                </a:cubicBezTo>
                <a:cubicBezTo>
                  <a:pt x="219201" y="430269"/>
                  <a:pt x="242807" y="428786"/>
                  <a:pt x="263471" y="433952"/>
                </a:cubicBezTo>
                <a:cubicBezTo>
                  <a:pt x="337825" y="545482"/>
                  <a:pt x="232535" y="408164"/>
                  <a:pt x="387458" y="511444"/>
                </a:cubicBezTo>
                <a:cubicBezTo>
                  <a:pt x="402956" y="521776"/>
                  <a:pt x="416448" y="536075"/>
                  <a:pt x="433953" y="542440"/>
                </a:cubicBezTo>
                <a:cubicBezTo>
                  <a:pt x="473989" y="556998"/>
                  <a:pt x="557939" y="573437"/>
                  <a:pt x="557939" y="573437"/>
                </a:cubicBezTo>
                <a:cubicBezTo>
                  <a:pt x="568271" y="588935"/>
                  <a:pt x="574918" y="607666"/>
                  <a:pt x="588936" y="619932"/>
                </a:cubicBezTo>
                <a:cubicBezTo>
                  <a:pt x="662890" y="684641"/>
                  <a:pt x="687124" y="683658"/>
                  <a:pt x="774916" y="712922"/>
                </a:cubicBezTo>
                <a:lnTo>
                  <a:pt x="867905" y="743918"/>
                </a:lnTo>
                <a:cubicBezTo>
                  <a:pt x="888570" y="749084"/>
                  <a:pt x="909497" y="753296"/>
                  <a:pt x="929899" y="759417"/>
                </a:cubicBezTo>
                <a:cubicBezTo>
                  <a:pt x="961194" y="768806"/>
                  <a:pt x="1022888" y="790413"/>
                  <a:pt x="1022888" y="790413"/>
                </a:cubicBezTo>
                <a:cubicBezTo>
                  <a:pt x="1038386" y="800745"/>
                  <a:pt x="1052723" y="813080"/>
                  <a:pt x="1069383" y="821410"/>
                </a:cubicBezTo>
                <a:cubicBezTo>
                  <a:pt x="1136288" y="854862"/>
                  <a:pt x="1278910" y="849450"/>
                  <a:pt x="1317356" y="852407"/>
                </a:cubicBezTo>
                <a:cubicBezTo>
                  <a:pt x="1438880" y="933421"/>
                  <a:pt x="1359505" y="890790"/>
                  <a:pt x="1642821" y="914400"/>
                </a:cubicBezTo>
                <a:cubicBezTo>
                  <a:pt x="1735632" y="922134"/>
                  <a:pt x="1828800" y="924732"/>
                  <a:pt x="1921790" y="929898"/>
                </a:cubicBezTo>
                <a:cubicBezTo>
                  <a:pt x="1973451" y="924732"/>
                  <a:pt x="2025458" y="922295"/>
                  <a:pt x="2076773" y="914400"/>
                </a:cubicBezTo>
                <a:cubicBezTo>
                  <a:pt x="2092920" y="911916"/>
                  <a:pt x="2107180" y="901740"/>
                  <a:pt x="2123268" y="898901"/>
                </a:cubicBezTo>
                <a:cubicBezTo>
                  <a:pt x="2195216" y="886204"/>
                  <a:pt x="2267631" y="875973"/>
                  <a:pt x="2340244" y="867905"/>
                </a:cubicBezTo>
                <a:cubicBezTo>
                  <a:pt x="2407190" y="860467"/>
                  <a:pt x="2474563" y="857573"/>
                  <a:pt x="2541722" y="852407"/>
                </a:cubicBezTo>
                <a:cubicBezTo>
                  <a:pt x="2557220" y="831742"/>
                  <a:pt x="2575401" y="812840"/>
                  <a:pt x="2588217" y="790413"/>
                </a:cubicBezTo>
                <a:cubicBezTo>
                  <a:pt x="2617371" y="739394"/>
                  <a:pt x="2581271" y="737991"/>
                  <a:pt x="2650210" y="712922"/>
                </a:cubicBezTo>
                <a:cubicBezTo>
                  <a:pt x="2690246" y="698363"/>
                  <a:pt x="2774197" y="681925"/>
                  <a:pt x="2774197" y="681925"/>
                </a:cubicBezTo>
                <a:cubicBezTo>
                  <a:pt x="2784529" y="666427"/>
                  <a:pt x="2793269" y="649739"/>
                  <a:pt x="2805193" y="635430"/>
                </a:cubicBezTo>
                <a:cubicBezTo>
                  <a:pt x="2819224" y="618592"/>
                  <a:pt x="2838948" y="606770"/>
                  <a:pt x="2851688" y="588935"/>
                </a:cubicBezTo>
                <a:cubicBezTo>
                  <a:pt x="2865117" y="570135"/>
                  <a:pt x="2871222" y="547001"/>
                  <a:pt x="2882685" y="526942"/>
                </a:cubicBezTo>
                <a:cubicBezTo>
                  <a:pt x="2891927" y="510770"/>
                  <a:pt x="2903350" y="495945"/>
                  <a:pt x="2913682" y="480447"/>
                </a:cubicBezTo>
                <a:cubicBezTo>
                  <a:pt x="2923154" y="452031"/>
                  <a:pt x="2942183" y="367756"/>
                  <a:pt x="2975675" y="340962"/>
                </a:cubicBezTo>
                <a:cubicBezTo>
                  <a:pt x="2988432" y="330757"/>
                  <a:pt x="3006672" y="330630"/>
                  <a:pt x="3022170" y="325464"/>
                </a:cubicBezTo>
                <a:cubicBezTo>
                  <a:pt x="3027336" y="309966"/>
                  <a:pt x="3031932" y="294265"/>
                  <a:pt x="3037668" y="278969"/>
                </a:cubicBezTo>
                <a:cubicBezTo>
                  <a:pt x="3055781" y="230668"/>
                  <a:pt x="3074049" y="184306"/>
                  <a:pt x="3099661" y="139485"/>
                </a:cubicBezTo>
                <a:cubicBezTo>
                  <a:pt x="3108902" y="123312"/>
                  <a:pt x="3120326" y="108488"/>
                  <a:pt x="3130658" y="92990"/>
                </a:cubicBezTo>
                <a:cubicBezTo>
                  <a:pt x="3135824" y="77492"/>
                  <a:pt x="3137094" y="60088"/>
                  <a:pt x="3146156" y="46495"/>
                </a:cubicBezTo>
                <a:cubicBezTo>
                  <a:pt x="3158314" y="28258"/>
                  <a:pt x="3192651" y="0"/>
                  <a:pt x="3192651" y="0"/>
                </a:cubicBezTo>
              </a:path>
            </a:pathLst>
          </a:custGeom>
          <a:noFill/>
          <a:ln w="381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706392" y="4602995"/>
            <a:ext cx="1450269" cy="369332"/>
          </a:xfrm>
          <a:prstGeom prst="rect">
            <a:avLst/>
          </a:prstGeom>
          <a:solidFill>
            <a:srgbClr val="FFFF00"/>
          </a:solidFill>
        </p:spPr>
        <p:txBody>
          <a:bodyPr wrap="none" rtlCol="0">
            <a:spAutoFit/>
          </a:bodyPr>
          <a:lstStyle/>
          <a:p>
            <a:r>
              <a:rPr lang="en-US" i="1" dirty="0"/>
              <a:t>shortest path</a:t>
            </a:r>
          </a:p>
        </p:txBody>
      </p:sp>
    </p:spTree>
    <p:extLst>
      <p:ext uri="{BB962C8B-B14F-4D97-AF65-F5344CB8AC3E}">
        <p14:creationId xmlns:p14="http://schemas.microsoft.com/office/powerpoint/2010/main" val="26403091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18482" y="1360438"/>
            <a:ext cx="5212597" cy="1938992"/>
          </a:xfrm>
          <a:prstGeom prst="rect">
            <a:avLst/>
          </a:prstGeom>
          <a:solidFill>
            <a:schemeClr val="bg1">
              <a:lumMod val="95000"/>
            </a:schemeClr>
          </a:solidFill>
          <a:ln>
            <a:solidFill>
              <a:schemeClr val="bg1">
                <a:lumMod val="75000"/>
              </a:schemeClr>
            </a:solidFill>
          </a:ln>
        </p:spPr>
        <p:txBody>
          <a:bodyPr wrap="square">
            <a:spAutoFit/>
          </a:bodyPr>
          <a:lstStyle/>
          <a:p>
            <a:r>
              <a:rPr lang="en-US" sz="2400" b="1" dirty="0"/>
              <a:t>fact</a:t>
            </a:r>
            <a:r>
              <a:rPr lang="en-US" sz="2400" dirty="0"/>
              <a:t> prim {</a:t>
            </a:r>
          </a:p>
          <a:p>
            <a:r>
              <a:rPr lang="en-US" sz="2400" dirty="0"/>
              <a:t>    </a:t>
            </a:r>
            <a:r>
              <a:rPr lang="en-US" sz="2400" b="1" dirty="0"/>
              <a:t>one</a:t>
            </a:r>
            <a:r>
              <a:rPr lang="en-US" sz="2400" dirty="0"/>
              <a:t> covered.first </a:t>
            </a:r>
            <a:r>
              <a:rPr lang="en-US" sz="2400" b="1" dirty="0"/>
              <a:t>and</a:t>
            </a:r>
            <a:r>
              <a:rPr lang="en-US" sz="2400" dirty="0"/>
              <a:t> </a:t>
            </a:r>
            <a:r>
              <a:rPr lang="en-US" sz="2400" b="1" dirty="0"/>
              <a:t>no</a:t>
            </a:r>
            <a:r>
              <a:rPr lang="en-US" sz="2400" dirty="0"/>
              <a:t> chosen.first</a:t>
            </a:r>
          </a:p>
          <a:p>
            <a:r>
              <a:rPr lang="en-US" sz="2400" dirty="0"/>
              <a:t>    </a:t>
            </a:r>
            <a:r>
              <a:rPr lang="en-US" sz="2400" b="1" dirty="0"/>
              <a:t>all</a:t>
            </a:r>
            <a:r>
              <a:rPr lang="en-US" sz="2400" dirty="0"/>
              <a:t> t: Time - last | step[t, t.next]</a:t>
            </a:r>
          </a:p>
          <a:p>
            <a:r>
              <a:rPr lang="en-US" sz="2400" dirty="0"/>
              <a:t>    covered.last = Node</a:t>
            </a:r>
          </a:p>
          <a:p>
            <a:r>
              <a:rPr lang="en-US" sz="2400" dirty="0"/>
              <a:t>}</a:t>
            </a:r>
          </a:p>
        </p:txBody>
      </p:sp>
      <p:sp>
        <p:nvSpPr>
          <p:cNvPr id="3" name="TextBox 2"/>
          <p:cNvSpPr txBox="1"/>
          <p:nvPr/>
        </p:nvSpPr>
        <p:spPr>
          <a:xfrm>
            <a:off x="3218481" y="3471619"/>
            <a:ext cx="5212597" cy="1477328"/>
          </a:xfrm>
          <a:prstGeom prst="rect">
            <a:avLst/>
          </a:prstGeom>
          <a:noFill/>
        </p:spPr>
        <p:txBody>
          <a:bodyPr wrap="square" rtlCol="0">
            <a:spAutoFit/>
          </a:bodyPr>
          <a:lstStyle/>
          <a:p>
            <a:r>
              <a:rPr lang="en-US" dirty="0"/>
              <a:t>Prim algorithm: Valid instances of the model are those constrained to one node covered and no edges chosen in the first time instant; any pair of consecutive time instants are related by “step”; all nodes are covered in the last time instant.</a:t>
            </a:r>
          </a:p>
        </p:txBody>
      </p:sp>
    </p:spTree>
    <p:extLst>
      <p:ext uri="{BB962C8B-B14F-4D97-AF65-F5344CB8AC3E}">
        <p14:creationId xmlns:p14="http://schemas.microsoft.com/office/powerpoint/2010/main" val="254915167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1023" y="185980"/>
            <a:ext cx="6096000" cy="6555641"/>
          </a:xfrm>
          <a:prstGeom prst="rect">
            <a:avLst/>
          </a:prstGeom>
          <a:solidFill>
            <a:schemeClr val="bg1">
              <a:lumMod val="95000"/>
            </a:schemeClr>
          </a:solidFill>
          <a:ln>
            <a:solidFill>
              <a:schemeClr val="bg1">
                <a:lumMod val="75000"/>
              </a:schemeClr>
            </a:solidFill>
          </a:ln>
        </p:spPr>
        <p:txBody>
          <a:bodyPr>
            <a:spAutoFit/>
          </a:bodyPr>
          <a:lstStyle/>
          <a:p>
            <a:r>
              <a:rPr lang="en-US" sz="1500" dirty="0"/>
              <a:t>open util/ordering[Time]</a:t>
            </a:r>
          </a:p>
          <a:p>
            <a:endParaRPr lang="en-US" sz="1500" dirty="0"/>
          </a:p>
          <a:p>
            <a:r>
              <a:rPr lang="en-US" sz="1500" dirty="0"/>
              <a:t>sig Time {}</a:t>
            </a:r>
          </a:p>
          <a:p>
            <a:endParaRPr lang="en-US" sz="1500" dirty="0"/>
          </a:p>
          <a:p>
            <a:r>
              <a:rPr lang="en-US" sz="1500" dirty="0"/>
              <a:t>sig Node {covered: set Time}</a:t>
            </a:r>
          </a:p>
          <a:p>
            <a:endParaRPr lang="en-US" sz="1500" dirty="0"/>
          </a:p>
          <a:p>
            <a:r>
              <a:rPr lang="en-US" sz="1500" dirty="0"/>
              <a:t>sig Edge {weight: Int, nodes: set Node, chosen: set Time}  {</a:t>
            </a:r>
          </a:p>
          <a:p>
            <a:r>
              <a:rPr lang="en-US" sz="1500" dirty="0"/>
              <a:t>    weight &gt;= 0 and #nodes = 2</a:t>
            </a:r>
          </a:p>
          <a:p>
            <a:r>
              <a:rPr lang="en-US" sz="1500" dirty="0"/>
              <a:t>}</a:t>
            </a:r>
          </a:p>
          <a:p>
            <a:endParaRPr lang="en-US" sz="1500" dirty="0"/>
          </a:p>
          <a:p>
            <a:r>
              <a:rPr lang="en-US" sz="1500" dirty="0"/>
              <a:t>pred cutting (e: Edge, t: Time) {</a:t>
            </a:r>
          </a:p>
          <a:p>
            <a:r>
              <a:rPr lang="en-US" sz="1500" dirty="0"/>
              <a:t>    (some e.nodes &amp; covered.t) and (some e.nodes &amp; (Node - covered.t))</a:t>
            </a:r>
          </a:p>
          <a:p>
            <a:r>
              <a:rPr lang="en-US" sz="1500" dirty="0"/>
              <a:t>}</a:t>
            </a:r>
          </a:p>
          <a:p>
            <a:endParaRPr lang="en-US" sz="1500" dirty="0"/>
          </a:p>
          <a:p>
            <a:r>
              <a:rPr lang="en-US" sz="1500" dirty="0"/>
              <a:t>pred step (t, t': Time) {</a:t>
            </a:r>
          </a:p>
          <a:p>
            <a:r>
              <a:rPr lang="en-US" sz="1500" dirty="0"/>
              <a:t>    covered.t = Node =&gt; </a:t>
            </a:r>
          </a:p>
          <a:p>
            <a:r>
              <a:rPr lang="en-US" sz="1500" dirty="0"/>
              <a:t>        chosen.t' = chosen.t and covered.t' = covered.t </a:t>
            </a:r>
          </a:p>
          <a:p>
            <a:r>
              <a:rPr lang="en-US" sz="1500" dirty="0"/>
              <a:t>    else some e: Edge {</a:t>
            </a:r>
          </a:p>
          <a:p>
            <a:r>
              <a:rPr lang="en-US" sz="1500" dirty="0"/>
              <a:t>        cutting[</a:t>
            </a:r>
            <a:r>
              <a:rPr lang="en-US" sz="1500" dirty="0" err="1"/>
              <a:t>e,t</a:t>
            </a:r>
            <a:r>
              <a:rPr lang="en-US" sz="1500" dirty="0"/>
              <a:t>] and (no e2: Edge | cutting[e2,t] and e2.weight &lt; e.weight)</a:t>
            </a:r>
          </a:p>
          <a:p>
            <a:r>
              <a:rPr lang="en-US" sz="1500" dirty="0"/>
              <a:t>        chosen.t' = chosen.t + e</a:t>
            </a:r>
          </a:p>
          <a:p>
            <a:r>
              <a:rPr lang="en-US" sz="1500" dirty="0"/>
              <a:t>        covered.t' = covered.t + e.nodes}</a:t>
            </a:r>
          </a:p>
          <a:p>
            <a:r>
              <a:rPr lang="en-US" sz="1500" dirty="0"/>
              <a:t>}</a:t>
            </a:r>
          </a:p>
          <a:p>
            <a:endParaRPr lang="en-US" sz="1500" dirty="0"/>
          </a:p>
          <a:p>
            <a:r>
              <a:rPr lang="en-US" sz="1500" dirty="0"/>
              <a:t>fact prim {</a:t>
            </a:r>
          </a:p>
          <a:p>
            <a:r>
              <a:rPr lang="en-US" sz="1500" dirty="0"/>
              <a:t>    one covered.first and no chosen.first</a:t>
            </a:r>
          </a:p>
          <a:p>
            <a:r>
              <a:rPr lang="en-US" sz="1500" dirty="0"/>
              <a:t>    all t: Time - last | step[t, t.next]</a:t>
            </a:r>
          </a:p>
          <a:p>
            <a:r>
              <a:rPr lang="en-US" sz="1500" dirty="0"/>
              <a:t>    covered.last = Node</a:t>
            </a:r>
          </a:p>
          <a:p>
            <a:r>
              <a:rPr lang="en-US" sz="1500" dirty="0"/>
              <a:t>}</a:t>
            </a:r>
          </a:p>
        </p:txBody>
      </p:sp>
      <p:sp>
        <p:nvSpPr>
          <p:cNvPr id="3" name="TextBox 2"/>
          <p:cNvSpPr txBox="1"/>
          <p:nvPr/>
        </p:nvSpPr>
        <p:spPr>
          <a:xfrm>
            <a:off x="9144001" y="1890792"/>
            <a:ext cx="2541722" cy="1938992"/>
          </a:xfrm>
          <a:prstGeom prst="rect">
            <a:avLst/>
          </a:prstGeom>
          <a:noFill/>
        </p:spPr>
        <p:txBody>
          <a:bodyPr wrap="square" rtlCol="0">
            <a:spAutoFit/>
          </a:bodyPr>
          <a:lstStyle/>
          <a:p>
            <a:r>
              <a:rPr lang="en-US" sz="2400" dirty="0"/>
              <a:t>We have used the Alloy language to </a:t>
            </a:r>
            <a:r>
              <a:rPr lang="en-US" sz="2400" u="sng" dirty="0"/>
              <a:t>declaratively</a:t>
            </a:r>
            <a:r>
              <a:rPr lang="en-US" sz="2400" dirty="0"/>
              <a:t> model the Prim algorithm!</a:t>
            </a:r>
          </a:p>
        </p:txBody>
      </p:sp>
    </p:spTree>
    <p:extLst>
      <p:ext uri="{BB962C8B-B14F-4D97-AF65-F5344CB8AC3E}">
        <p14:creationId xmlns:p14="http://schemas.microsoft.com/office/powerpoint/2010/main" val="15302652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2205" y="2665709"/>
            <a:ext cx="6509288" cy="830997"/>
          </a:xfrm>
          <a:prstGeom prst="rect">
            <a:avLst/>
          </a:prstGeom>
          <a:noFill/>
        </p:spPr>
        <p:txBody>
          <a:bodyPr wrap="square" rtlCol="0">
            <a:spAutoFit/>
          </a:bodyPr>
          <a:lstStyle/>
          <a:p>
            <a:r>
              <a:rPr lang="en-US" sz="2400" dirty="0"/>
              <a:t>For comparison, let’s see a </a:t>
            </a:r>
            <a:r>
              <a:rPr lang="en-US" sz="2400" u="sng" dirty="0"/>
              <a:t>procedural</a:t>
            </a:r>
            <a:r>
              <a:rPr lang="en-US" sz="2400" dirty="0"/>
              <a:t> description (C code) of the Prim algorithm </a:t>
            </a:r>
            <a:r>
              <a:rPr lang="en-US" sz="2400" dirty="0">
                <a:sym typeface="Wingdings" panose="05000000000000000000" pitchFamily="2" charset="2"/>
              </a:rPr>
              <a:t>…</a:t>
            </a:r>
            <a:endParaRPr lang="en-US" sz="2400" dirty="0"/>
          </a:p>
        </p:txBody>
      </p:sp>
    </p:spTree>
    <p:extLst>
      <p:ext uri="{BB962C8B-B14F-4D97-AF65-F5344CB8AC3E}">
        <p14:creationId xmlns:p14="http://schemas.microsoft.com/office/powerpoint/2010/main" val="27495493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3086" y="131877"/>
            <a:ext cx="6096000" cy="6555641"/>
          </a:xfrm>
          <a:prstGeom prst="rect">
            <a:avLst/>
          </a:prstGeom>
          <a:solidFill>
            <a:schemeClr val="bg1">
              <a:lumMod val="95000"/>
            </a:schemeClr>
          </a:solidFill>
          <a:ln>
            <a:solidFill>
              <a:schemeClr val="bg1">
                <a:lumMod val="75000"/>
              </a:schemeClr>
            </a:solidFill>
          </a:ln>
        </p:spPr>
        <p:txBody>
          <a:bodyPr>
            <a:spAutoFit/>
          </a:bodyPr>
          <a:lstStyle/>
          <a:p>
            <a:r>
              <a:rPr lang="en-US" sz="1000" dirty="0"/>
              <a:t>prim(graph *g, int start)</a:t>
            </a:r>
          </a:p>
          <a:p>
            <a:r>
              <a:rPr lang="en-US" sz="1000" dirty="0"/>
              <a:t>{</a:t>
            </a:r>
          </a:p>
          <a:p>
            <a:r>
              <a:rPr lang="en-US" sz="1000" dirty="0"/>
              <a:t>	int i;</a:t>
            </a:r>
          </a:p>
          <a:p>
            <a:r>
              <a:rPr lang="en-US" sz="1000" dirty="0"/>
              <a:t>	edgenode *p;</a:t>
            </a:r>
          </a:p>
          <a:p>
            <a:r>
              <a:rPr lang="en-US" sz="1000" dirty="0"/>
              <a:t>	bool </a:t>
            </a:r>
            <a:r>
              <a:rPr lang="en-US" sz="1000" dirty="0" err="1"/>
              <a:t>intree</a:t>
            </a:r>
            <a:r>
              <a:rPr lang="en-US" sz="1000" dirty="0"/>
              <a:t>[MAXV+1];</a:t>
            </a:r>
          </a:p>
          <a:p>
            <a:r>
              <a:rPr lang="en-US" sz="1000" dirty="0"/>
              <a:t>	int distance[MAXV+1]</a:t>
            </a:r>
          </a:p>
          <a:p>
            <a:r>
              <a:rPr lang="en-US" sz="1000" dirty="0"/>
              <a:t>	int v;</a:t>
            </a:r>
          </a:p>
          <a:p>
            <a:r>
              <a:rPr lang="en-US" sz="1000" dirty="0"/>
              <a:t>	int w;</a:t>
            </a:r>
          </a:p>
          <a:p>
            <a:r>
              <a:rPr lang="en-US" sz="1000" dirty="0"/>
              <a:t>	int weight;</a:t>
            </a:r>
          </a:p>
          <a:p>
            <a:r>
              <a:rPr lang="en-US" sz="1000" dirty="0"/>
              <a:t>	int dist;</a:t>
            </a:r>
          </a:p>
          <a:p>
            <a:r>
              <a:rPr lang="en-US" sz="1000" dirty="0"/>
              <a:t>	</a:t>
            </a:r>
          </a:p>
          <a:p>
            <a:r>
              <a:rPr lang="en-US" sz="1000" dirty="0"/>
              <a:t>	for (i=1; i&lt;=g-&gt;nvertices; i++) {</a:t>
            </a:r>
          </a:p>
          <a:p>
            <a:r>
              <a:rPr lang="en-US" sz="1000" dirty="0"/>
              <a:t>		intree[i] = FALSE;</a:t>
            </a:r>
          </a:p>
          <a:p>
            <a:r>
              <a:rPr lang="en-US" sz="1000" dirty="0"/>
              <a:t>		distance[i] = MAXINT;</a:t>
            </a:r>
          </a:p>
          <a:p>
            <a:r>
              <a:rPr lang="en-US" sz="1000" dirty="0"/>
              <a:t>		parent[i] = -1;</a:t>
            </a:r>
          </a:p>
          <a:p>
            <a:r>
              <a:rPr lang="en-US" sz="1000" dirty="0"/>
              <a:t>	}</a:t>
            </a:r>
          </a:p>
          <a:p>
            <a:r>
              <a:rPr lang="en-US" sz="1000" dirty="0"/>
              <a:t>	</a:t>
            </a:r>
          </a:p>
          <a:p>
            <a:r>
              <a:rPr lang="en-US" sz="1000" dirty="0"/>
              <a:t>	distance[start] = 0;</a:t>
            </a:r>
          </a:p>
          <a:p>
            <a:r>
              <a:rPr lang="en-US" sz="1000" dirty="0"/>
              <a:t>	v = start;</a:t>
            </a:r>
          </a:p>
          <a:p>
            <a:r>
              <a:rPr lang="en-US" sz="1000" dirty="0"/>
              <a:t>	</a:t>
            </a:r>
          </a:p>
          <a:p>
            <a:r>
              <a:rPr lang="en-US" sz="1000" dirty="0"/>
              <a:t>	while (intree[v] == FALSE) {</a:t>
            </a:r>
          </a:p>
          <a:p>
            <a:r>
              <a:rPr lang="en-US" sz="1000" dirty="0"/>
              <a:t>		intree[v] = TRUE;</a:t>
            </a:r>
          </a:p>
          <a:p>
            <a:r>
              <a:rPr lang="en-US" sz="1000" dirty="0"/>
              <a:t>		p = g-&gt;edges[v];</a:t>
            </a:r>
          </a:p>
          <a:p>
            <a:r>
              <a:rPr lang="en-US" sz="1000" dirty="0"/>
              <a:t>		while (p!= NULL) {</a:t>
            </a:r>
          </a:p>
          <a:p>
            <a:r>
              <a:rPr lang="en-US" sz="1000" dirty="0"/>
              <a:t>			w = p-&gt;y;</a:t>
            </a:r>
          </a:p>
          <a:p>
            <a:r>
              <a:rPr lang="en-US" sz="1000" dirty="0"/>
              <a:t>			weight = p-&gt;weight;</a:t>
            </a:r>
          </a:p>
          <a:p>
            <a:r>
              <a:rPr lang="en-US" sz="1000" dirty="0"/>
              <a:t>			if ((distance[w] &gt; weight) &amp;&amp; (intree[w] == FALSE)) {</a:t>
            </a:r>
          </a:p>
          <a:p>
            <a:r>
              <a:rPr lang="en-US" sz="1000" dirty="0"/>
              <a:t>				distance[w] = weight;</a:t>
            </a:r>
          </a:p>
          <a:p>
            <a:r>
              <a:rPr lang="en-US" sz="1000" dirty="0"/>
              <a:t>				parent[w] = v;</a:t>
            </a:r>
          </a:p>
          <a:p>
            <a:r>
              <a:rPr lang="en-US" sz="1000" dirty="0"/>
              <a:t>			}</a:t>
            </a:r>
          </a:p>
          <a:p>
            <a:r>
              <a:rPr lang="en-US" sz="1000" dirty="0"/>
              <a:t>			p = p-&gt;next;</a:t>
            </a:r>
          </a:p>
          <a:p>
            <a:r>
              <a:rPr lang="en-US" sz="1000" dirty="0"/>
              <a:t>		}</a:t>
            </a:r>
          </a:p>
          <a:p>
            <a:r>
              <a:rPr lang="en-US" sz="1000" dirty="0"/>
              <a:t>		</a:t>
            </a:r>
          </a:p>
          <a:p>
            <a:r>
              <a:rPr lang="en-US" sz="1000" dirty="0"/>
              <a:t>		v = 1;</a:t>
            </a:r>
          </a:p>
          <a:p>
            <a:r>
              <a:rPr lang="en-US" sz="1000" dirty="0"/>
              <a:t>		dist = MAXINT;</a:t>
            </a:r>
          </a:p>
          <a:p>
            <a:r>
              <a:rPr lang="en-US" sz="1000" dirty="0"/>
              <a:t>		for (i=1; i&lt;=g-&gt;nvertices; i++)</a:t>
            </a:r>
          </a:p>
          <a:p>
            <a:r>
              <a:rPr lang="en-US" sz="1000" dirty="0"/>
              <a:t>			if ((intree[i] == FALSE) &amp;&amp; (dist &gt; distance[i])) {</a:t>
            </a:r>
          </a:p>
          <a:p>
            <a:r>
              <a:rPr lang="en-US" sz="1000" dirty="0"/>
              <a:t>				dist = distance[i];</a:t>
            </a:r>
          </a:p>
          <a:p>
            <a:r>
              <a:rPr lang="en-US" sz="1000" dirty="0"/>
              <a:t>				v = 1;</a:t>
            </a:r>
          </a:p>
          <a:p>
            <a:r>
              <a:rPr lang="en-US" sz="1000" dirty="0"/>
              <a:t>			}</a:t>
            </a:r>
          </a:p>
          <a:p>
            <a:r>
              <a:rPr lang="en-US" sz="1000" dirty="0"/>
              <a:t>	}</a:t>
            </a:r>
          </a:p>
          <a:p>
            <a:r>
              <a:rPr lang="en-US" sz="1000" dirty="0"/>
              <a:t>}</a:t>
            </a:r>
          </a:p>
        </p:txBody>
      </p:sp>
      <p:sp>
        <p:nvSpPr>
          <p:cNvPr id="3" name="TextBox 2"/>
          <p:cNvSpPr txBox="1"/>
          <p:nvPr/>
        </p:nvSpPr>
        <p:spPr>
          <a:xfrm>
            <a:off x="8570562" y="1921789"/>
            <a:ext cx="3342467" cy="2585323"/>
          </a:xfrm>
          <a:prstGeom prst="rect">
            <a:avLst/>
          </a:prstGeom>
          <a:solidFill>
            <a:schemeClr val="accent4">
              <a:lumMod val="20000"/>
              <a:lumOff val="80000"/>
            </a:schemeClr>
          </a:solidFill>
          <a:ln>
            <a:solidFill>
              <a:schemeClr val="bg1">
                <a:lumMod val="75000"/>
              </a:schemeClr>
            </a:solidFill>
          </a:ln>
        </p:spPr>
        <p:txBody>
          <a:bodyPr wrap="square" rtlCol="0">
            <a:spAutoFit/>
          </a:bodyPr>
          <a:lstStyle/>
          <a:p>
            <a:r>
              <a:rPr lang="en-US" dirty="0"/>
              <a:t>Wow, this is so different from the declarative model. The declarative model focuses on the key abstractions/concepts (nodes and edges), and how they are selected based on edge weight. Conversely, this procedural description is bogged down in irrelevant minutia. </a:t>
            </a:r>
          </a:p>
        </p:txBody>
      </p:sp>
      <p:sp>
        <p:nvSpPr>
          <p:cNvPr id="4" name="TextBox 3"/>
          <p:cNvSpPr txBox="1"/>
          <p:nvPr/>
        </p:nvSpPr>
        <p:spPr>
          <a:xfrm>
            <a:off x="8538380" y="1552457"/>
            <a:ext cx="1703415" cy="369332"/>
          </a:xfrm>
          <a:prstGeom prst="rect">
            <a:avLst/>
          </a:prstGeom>
          <a:noFill/>
        </p:spPr>
        <p:txBody>
          <a:bodyPr wrap="none" rtlCol="0">
            <a:spAutoFit/>
          </a:bodyPr>
          <a:lstStyle/>
          <a:p>
            <a:r>
              <a:rPr lang="en-US" dirty="0"/>
              <a:t>Roger’s opinion:</a:t>
            </a:r>
          </a:p>
        </p:txBody>
      </p:sp>
      <p:sp>
        <p:nvSpPr>
          <p:cNvPr id="5" name="TextBox 4"/>
          <p:cNvSpPr txBox="1"/>
          <p:nvPr/>
        </p:nvSpPr>
        <p:spPr>
          <a:xfrm>
            <a:off x="139485" y="5997844"/>
            <a:ext cx="2133601" cy="553998"/>
          </a:xfrm>
          <a:prstGeom prst="rect">
            <a:avLst/>
          </a:prstGeom>
          <a:noFill/>
        </p:spPr>
        <p:txBody>
          <a:bodyPr wrap="square" rtlCol="0">
            <a:spAutoFit/>
          </a:bodyPr>
          <a:lstStyle/>
          <a:p>
            <a:r>
              <a:rPr lang="en-US" sz="1000" dirty="0"/>
              <a:t>This code comes from the book The Algorithm Design Manual by Steven S. </a:t>
            </a:r>
            <a:r>
              <a:rPr lang="en-US" sz="1000" dirty="0" err="1"/>
              <a:t>Skiena</a:t>
            </a:r>
            <a:r>
              <a:rPr lang="en-US" sz="1000" dirty="0"/>
              <a:t>, page 194-195.</a:t>
            </a:r>
          </a:p>
        </p:txBody>
      </p:sp>
    </p:spTree>
    <p:extLst>
      <p:ext uri="{BB962C8B-B14F-4D97-AF65-F5344CB8AC3E}">
        <p14:creationId xmlns:p14="http://schemas.microsoft.com/office/powerpoint/2010/main" val="262035134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 is finished!</a:t>
            </a:r>
          </a:p>
        </p:txBody>
      </p:sp>
      <p:sp>
        <p:nvSpPr>
          <p:cNvPr id="3" name="Content Placeholder 2"/>
          <p:cNvSpPr>
            <a:spLocks noGrp="1"/>
          </p:cNvSpPr>
          <p:nvPr>
            <p:ph idx="1"/>
          </p:nvPr>
        </p:nvSpPr>
        <p:spPr/>
        <p:txBody>
          <a:bodyPr/>
          <a:lstStyle/>
          <a:p>
            <a:r>
              <a:rPr lang="en-US" dirty="0"/>
              <a:t>We declaratively modeled the structural components (Node and Edge) and relations (covered, weight, nodes, and chosen). </a:t>
            </a:r>
          </a:p>
          <a:p>
            <a:r>
              <a:rPr lang="en-US" dirty="0"/>
              <a:t>Then we defined the constraints that must hold among the structural components and relations.</a:t>
            </a:r>
          </a:p>
          <a:p>
            <a:r>
              <a:rPr lang="en-US" dirty="0"/>
              <a:t>Now let’s test the model. Let’s see if:</a:t>
            </a:r>
          </a:p>
          <a:p>
            <a:pPr marL="914400" lvl="1" indent="-457200">
              <a:buFont typeface="+mj-lt"/>
              <a:buAutoNum type="arabicPeriod"/>
            </a:pPr>
            <a:r>
              <a:rPr lang="en-US" dirty="0"/>
              <a:t>The set of nodes and edges that are valid per the model’s constraints form a “spanning tree.”</a:t>
            </a:r>
          </a:p>
          <a:p>
            <a:pPr marL="914400" lvl="1" indent="-457200">
              <a:buFont typeface="+mj-lt"/>
              <a:buAutoNum type="arabicPeriod"/>
            </a:pPr>
            <a:r>
              <a:rPr lang="en-US" dirty="0"/>
              <a:t>The set of nodes and edges form a “minimum spanning tree.” </a:t>
            </a:r>
          </a:p>
        </p:txBody>
      </p:sp>
    </p:spTree>
    <p:extLst>
      <p:ext uri="{BB962C8B-B14F-4D97-AF65-F5344CB8AC3E}">
        <p14:creationId xmlns:p14="http://schemas.microsoft.com/office/powerpoint/2010/main" val="214089423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Straight Connector 34"/>
          <p:cNvCxnSpPr>
            <a:stCxn id="31" idx="2"/>
          </p:cNvCxnSpPr>
          <p:nvPr/>
        </p:nvCxnSpPr>
        <p:spPr>
          <a:xfrm flipH="1">
            <a:off x="7532178" y="3492864"/>
            <a:ext cx="646949" cy="76380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45" idx="2"/>
          </p:cNvCxnSpPr>
          <p:nvPr/>
        </p:nvCxnSpPr>
        <p:spPr>
          <a:xfrm>
            <a:off x="8963089" y="5337366"/>
            <a:ext cx="582335" cy="59207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45" idx="2"/>
          </p:cNvCxnSpPr>
          <p:nvPr/>
        </p:nvCxnSpPr>
        <p:spPr>
          <a:xfrm flipH="1">
            <a:off x="8370847" y="5337366"/>
            <a:ext cx="592242" cy="59207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922745" y="4354088"/>
            <a:ext cx="24846" cy="67550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1" idx="2"/>
            <a:endCxn id="39" idx="0"/>
          </p:cNvCxnSpPr>
          <p:nvPr/>
        </p:nvCxnSpPr>
        <p:spPr>
          <a:xfrm>
            <a:off x="8179127" y="3492864"/>
            <a:ext cx="727622" cy="6368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Spanning tree</a:t>
            </a:r>
          </a:p>
        </p:txBody>
      </p:sp>
      <p:sp>
        <p:nvSpPr>
          <p:cNvPr id="3" name="Content Placeholder 2"/>
          <p:cNvSpPr>
            <a:spLocks noGrp="1"/>
          </p:cNvSpPr>
          <p:nvPr>
            <p:ph idx="1"/>
          </p:nvPr>
        </p:nvSpPr>
        <p:spPr>
          <a:xfrm>
            <a:off x="838200" y="1825625"/>
            <a:ext cx="10515600" cy="1026063"/>
          </a:xfrm>
        </p:spPr>
        <p:txBody>
          <a:bodyPr/>
          <a:lstStyle/>
          <a:p>
            <a:r>
              <a:rPr lang="en-US" dirty="0"/>
              <a:t>A graph can be depicted as a tree, based on how the nodes and edges are selected:</a:t>
            </a:r>
          </a:p>
        </p:txBody>
      </p:sp>
      <p:cxnSp>
        <p:nvCxnSpPr>
          <p:cNvPr id="4" name="Straight Connector 3"/>
          <p:cNvCxnSpPr>
            <a:stCxn id="11" idx="5"/>
          </p:cNvCxnSpPr>
          <p:nvPr/>
        </p:nvCxnSpPr>
        <p:spPr>
          <a:xfrm>
            <a:off x="3614901" y="4292996"/>
            <a:ext cx="586192" cy="560564"/>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flipV="1">
            <a:off x="2387546" y="4248911"/>
            <a:ext cx="1043392" cy="60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6" name="Oval 5"/>
          <p:cNvSpPr/>
          <p:nvPr/>
        </p:nvSpPr>
        <p:spPr>
          <a:xfrm>
            <a:off x="1147925" y="418656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121736" y="342456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121735" y="474712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6" idx="7"/>
            <a:endCxn id="7" idx="3"/>
          </p:cNvCxnSpPr>
          <p:nvPr/>
        </p:nvCxnSpPr>
        <p:spPr>
          <a:xfrm flipV="1">
            <a:off x="1372812" y="3681513"/>
            <a:ext cx="787508" cy="549137"/>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10" name="Straight Arrow Connector 9"/>
          <p:cNvCxnSpPr>
            <a:stCxn id="6" idx="5"/>
            <a:endCxn id="8" idx="1"/>
          </p:cNvCxnSpPr>
          <p:nvPr/>
        </p:nvCxnSpPr>
        <p:spPr>
          <a:xfrm>
            <a:off x="1372812" y="4443513"/>
            <a:ext cx="787507" cy="347701"/>
          </a:xfrm>
          <a:prstGeom prst="straightConnector1">
            <a:avLst/>
          </a:prstGeom>
          <a:ln w="38100">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1" name="Oval 10"/>
          <p:cNvSpPr/>
          <p:nvPr/>
        </p:nvSpPr>
        <p:spPr>
          <a:xfrm>
            <a:off x="3390014" y="403604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a:endCxn id="11" idx="1"/>
          </p:cNvCxnSpPr>
          <p:nvPr/>
        </p:nvCxnSpPr>
        <p:spPr>
          <a:xfrm>
            <a:off x="2385207" y="3575082"/>
            <a:ext cx="1043391" cy="505051"/>
          </a:xfrm>
          <a:prstGeom prst="line">
            <a:avLst/>
          </a:prstGeom>
        </p:spPr>
        <p:style>
          <a:lnRef idx="1">
            <a:schemeClr val="dk1"/>
          </a:lnRef>
          <a:fillRef idx="0">
            <a:schemeClr val="dk1"/>
          </a:fillRef>
          <a:effectRef idx="0">
            <a:schemeClr val="dk1"/>
          </a:effectRef>
          <a:fontRef idx="minor">
            <a:schemeClr val="tx1"/>
          </a:fontRef>
        </p:style>
      </p:cxnSp>
      <p:sp>
        <p:nvSpPr>
          <p:cNvPr id="13" name="Oval 12"/>
          <p:cNvSpPr/>
          <p:nvPr/>
        </p:nvSpPr>
        <p:spPr>
          <a:xfrm>
            <a:off x="4069357" y="312353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1" idx="7"/>
          </p:cNvCxnSpPr>
          <p:nvPr/>
        </p:nvCxnSpPr>
        <p:spPr>
          <a:xfrm flipV="1">
            <a:off x="3614901" y="3380480"/>
            <a:ext cx="510314" cy="699653"/>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15" name="Oval 14"/>
          <p:cNvSpPr/>
          <p:nvPr/>
        </p:nvSpPr>
        <p:spPr>
          <a:xfrm>
            <a:off x="4069357" y="470304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a:stCxn id="13" idx="4"/>
            <a:endCxn id="15" idx="0"/>
          </p:cNvCxnSpPr>
          <p:nvPr/>
        </p:nvCxnSpPr>
        <p:spPr>
          <a:xfrm>
            <a:off x="4201093" y="3424565"/>
            <a:ext cx="0" cy="1278478"/>
          </a:xfrm>
          <a:prstGeom prst="line">
            <a:avLst/>
          </a:prstGeom>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612437" y="3586749"/>
            <a:ext cx="301686" cy="369332"/>
          </a:xfrm>
          <a:prstGeom prst="rect">
            <a:avLst/>
          </a:prstGeom>
          <a:noFill/>
        </p:spPr>
        <p:txBody>
          <a:bodyPr wrap="none" rtlCol="0">
            <a:spAutoFit/>
          </a:bodyPr>
          <a:lstStyle/>
          <a:p>
            <a:r>
              <a:rPr lang="en-US" dirty="0"/>
              <a:t>1</a:t>
            </a:r>
          </a:p>
        </p:txBody>
      </p:sp>
      <p:sp>
        <p:nvSpPr>
          <p:cNvPr id="18" name="TextBox 17"/>
          <p:cNvSpPr txBox="1"/>
          <p:nvPr/>
        </p:nvSpPr>
        <p:spPr>
          <a:xfrm>
            <a:off x="1553921" y="4611636"/>
            <a:ext cx="301686" cy="369332"/>
          </a:xfrm>
          <a:prstGeom prst="rect">
            <a:avLst/>
          </a:prstGeom>
          <a:noFill/>
        </p:spPr>
        <p:txBody>
          <a:bodyPr wrap="none" rtlCol="0">
            <a:spAutoFit/>
          </a:bodyPr>
          <a:lstStyle/>
          <a:p>
            <a:r>
              <a:rPr lang="en-US" dirty="0"/>
              <a:t>2</a:t>
            </a:r>
          </a:p>
        </p:txBody>
      </p:sp>
      <p:sp>
        <p:nvSpPr>
          <p:cNvPr id="19" name="TextBox 18"/>
          <p:cNvSpPr txBox="1"/>
          <p:nvPr/>
        </p:nvSpPr>
        <p:spPr>
          <a:xfrm>
            <a:off x="2794217" y="3492864"/>
            <a:ext cx="301686" cy="369332"/>
          </a:xfrm>
          <a:prstGeom prst="rect">
            <a:avLst/>
          </a:prstGeom>
          <a:noFill/>
        </p:spPr>
        <p:txBody>
          <a:bodyPr wrap="none" rtlCol="0">
            <a:spAutoFit/>
          </a:bodyPr>
          <a:lstStyle/>
          <a:p>
            <a:r>
              <a:rPr lang="en-US" dirty="0"/>
              <a:t>3</a:t>
            </a:r>
          </a:p>
        </p:txBody>
      </p:sp>
      <p:sp>
        <p:nvSpPr>
          <p:cNvPr id="20" name="TextBox 19"/>
          <p:cNvSpPr txBox="1"/>
          <p:nvPr/>
        </p:nvSpPr>
        <p:spPr>
          <a:xfrm>
            <a:off x="2955119" y="4518377"/>
            <a:ext cx="301686" cy="369332"/>
          </a:xfrm>
          <a:prstGeom prst="rect">
            <a:avLst/>
          </a:prstGeom>
          <a:noFill/>
        </p:spPr>
        <p:txBody>
          <a:bodyPr wrap="none" rtlCol="0">
            <a:spAutoFit/>
          </a:bodyPr>
          <a:lstStyle/>
          <a:p>
            <a:r>
              <a:rPr lang="en-US" dirty="0"/>
              <a:t>1</a:t>
            </a:r>
          </a:p>
        </p:txBody>
      </p:sp>
      <p:sp>
        <p:nvSpPr>
          <p:cNvPr id="21" name="TextBox 20"/>
          <p:cNvSpPr txBox="1"/>
          <p:nvPr/>
        </p:nvSpPr>
        <p:spPr>
          <a:xfrm>
            <a:off x="3614536" y="3436233"/>
            <a:ext cx="301686" cy="369332"/>
          </a:xfrm>
          <a:prstGeom prst="rect">
            <a:avLst/>
          </a:prstGeom>
          <a:noFill/>
        </p:spPr>
        <p:txBody>
          <a:bodyPr wrap="none" rtlCol="0">
            <a:spAutoFit/>
          </a:bodyPr>
          <a:lstStyle/>
          <a:p>
            <a:r>
              <a:rPr lang="en-US" dirty="0"/>
              <a:t>1</a:t>
            </a:r>
          </a:p>
        </p:txBody>
      </p:sp>
      <p:sp>
        <p:nvSpPr>
          <p:cNvPr id="22" name="TextBox 21"/>
          <p:cNvSpPr txBox="1"/>
          <p:nvPr/>
        </p:nvSpPr>
        <p:spPr>
          <a:xfrm>
            <a:off x="3625603" y="4438134"/>
            <a:ext cx="301686" cy="369332"/>
          </a:xfrm>
          <a:prstGeom prst="rect">
            <a:avLst/>
          </a:prstGeom>
          <a:noFill/>
        </p:spPr>
        <p:txBody>
          <a:bodyPr wrap="none" rtlCol="0">
            <a:spAutoFit/>
          </a:bodyPr>
          <a:lstStyle/>
          <a:p>
            <a:r>
              <a:rPr lang="en-US" dirty="0"/>
              <a:t>1</a:t>
            </a:r>
          </a:p>
        </p:txBody>
      </p:sp>
      <p:sp>
        <p:nvSpPr>
          <p:cNvPr id="23" name="TextBox 22"/>
          <p:cNvSpPr txBox="1"/>
          <p:nvPr/>
        </p:nvSpPr>
        <p:spPr>
          <a:xfrm>
            <a:off x="4215995" y="3851382"/>
            <a:ext cx="301686" cy="369332"/>
          </a:xfrm>
          <a:prstGeom prst="rect">
            <a:avLst/>
          </a:prstGeom>
          <a:noFill/>
        </p:spPr>
        <p:txBody>
          <a:bodyPr wrap="none" rtlCol="0">
            <a:spAutoFit/>
          </a:bodyPr>
          <a:lstStyle/>
          <a:p>
            <a:r>
              <a:rPr lang="en-US" dirty="0"/>
              <a:t>2</a:t>
            </a:r>
          </a:p>
        </p:txBody>
      </p:sp>
      <p:sp>
        <p:nvSpPr>
          <p:cNvPr id="24" name="TextBox 23"/>
          <p:cNvSpPr txBox="1"/>
          <p:nvPr/>
        </p:nvSpPr>
        <p:spPr>
          <a:xfrm>
            <a:off x="1093245" y="418192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25" name="TextBox 24"/>
          <p:cNvSpPr txBox="1"/>
          <p:nvPr/>
        </p:nvSpPr>
        <p:spPr>
          <a:xfrm>
            <a:off x="2079425" y="341655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26" name="TextBox 25"/>
          <p:cNvSpPr txBox="1"/>
          <p:nvPr/>
        </p:nvSpPr>
        <p:spPr>
          <a:xfrm>
            <a:off x="2068841" y="475141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27" name="TextBox 26"/>
          <p:cNvSpPr txBox="1"/>
          <p:nvPr/>
        </p:nvSpPr>
        <p:spPr>
          <a:xfrm>
            <a:off x="3354876" y="402227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28" name="TextBox 27"/>
          <p:cNvSpPr txBox="1"/>
          <p:nvPr/>
        </p:nvSpPr>
        <p:spPr>
          <a:xfrm>
            <a:off x="4037769" y="310458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29" name="TextBox 28"/>
          <p:cNvSpPr txBox="1"/>
          <p:nvPr/>
        </p:nvSpPr>
        <p:spPr>
          <a:xfrm>
            <a:off x="4037769" y="468417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30" name="Oval 29"/>
          <p:cNvSpPr/>
          <p:nvPr/>
        </p:nvSpPr>
        <p:spPr>
          <a:xfrm>
            <a:off x="8042088" y="318972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7987408" y="318508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2" name="Oval 31"/>
          <p:cNvSpPr/>
          <p:nvPr/>
        </p:nvSpPr>
        <p:spPr>
          <a:xfrm>
            <a:off x="7388576" y="41245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7346265" y="411655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8" name="Oval 37"/>
          <p:cNvSpPr/>
          <p:nvPr/>
        </p:nvSpPr>
        <p:spPr>
          <a:xfrm>
            <a:off x="8767924" y="412545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8715030" y="41297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43" name="Oval 42"/>
          <p:cNvSpPr/>
          <p:nvPr/>
        </p:nvSpPr>
        <p:spPr>
          <a:xfrm>
            <a:off x="8806508" y="504335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8771370" y="502958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48" name="Oval 47"/>
          <p:cNvSpPr/>
          <p:nvPr/>
        </p:nvSpPr>
        <p:spPr>
          <a:xfrm>
            <a:off x="8210715" y="585056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8179127" y="583162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52" name="Oval 51"/>
          <p:cNvSpPr/>
          <p:nvPr/>
        </p:nvSpPr>
        <p:spPr>
          <a:xfrm>
            <a:off x="9413689" y="585049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9382101" y="583162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59" name="Right Arrow 58"/>
          <p:cNvSpPr/>
          <p:nvPr/>
        </p:nvSpPr>
        <p:spPr>
          <a:xfrm>
            <a:off x="5548393" y="3805565"/>
            <a:ext cx="1208868" cy="806071"/>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9413689" y="3535165"/>
            <a:ext cx="2628494" cy="646331"/>
          </a:xfrm>
          <a:prstGeom prst="rect">
            <a:avLst/>
          </a:prstGeom>
          <a:noFill/>
        </p:spPr>
        <p:txBody>
          <a:bodyPr wrap="square" rtlCol="0">
            <a:spAutoFit/>
          </a:bodyPr>
          <a:lstStyle/>
          <a:p>
            <a:r>
              <a:rPr lang="en-US" dirty="0"/>
              <a:t>This is called a “spanning tree” – it hits every node.</a:t>
            </a:r>
          </a:p>
        </p:txBody>
      </p:sp>
    </p:spTree>
    <p:extLst>
      <p:ext uri="{BB962C8B-B14F-4D97-AF65-F5344CB8AC3E}">
        <p14:creationId xmlns:p14="http://schemas.microsoft.com/office/powerpoint/2010/main" val="7263116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to be a spanning tree</a:t>
            </a:r>
          </a:p>
        </p:txBody>
      </p:sp>
      <p:sp>
        <p:nvSpPr>
          <p:cNvPr id="3" name="Content Placeholder 2"/>
          <p:cNvSpPr>
            <a:spLocks noGrp="1"/>
          </p:cNvSpPr>
          <p:nvPr>
            <p:ph idx="1"/>
          </p:nvPr>
        </p:nvSpPr>
        <p:spPr/>
        <p:txBody>
          <a:bodyPr/>
          <a:lstStyle/>
          <a:p>
            <a:pPr marL="514350" indent="-514350">
              <a:buFont typeface="+mj-lt"/>
              <a:buAutoNum type="arabicPeriod"/>
            </a:pPr>
            <a:r>
              <a:rPr lang="en-US" dirty="0"/>
              <a:t>For every node in the graph, there is a node in the tree.</a:t>
            </a:r>
          </a:p>
          <a:p>
            <a:pPr marL="514350" indent="-514350">
              <a:buFont typeface="+mj-lt"/>
              <a:buAutoNum type="arabicPeriod"/>
            </a:pPr>
            <a:r>
              <a:rPr lang="en-US" dirty="0"/>
              <a:t>The number of edges in the tree is one less than the number of nodes in the graph.</a:t>
            </a:r>
          </a:p>
          <a:p>
            <a:pPr marL="514350" indent="-514350">
              <a:buFont typeface="+mj-lt"/>
              <a:buAutoNum type="arabicPeriod"/>
            </a:pPr>
            <a:r>
              <a:rPr lang="en-US" dirty="0"/>
              <a:t>From any node, you can get to any other node.</a:t>
            </a:r>
          </a:p>
        </p:txBody>
      </p:sp>
    </p:spTree>
    <p:extLst>
      <p:ext uri="{BB962C8B-B14F-4D97-AF65-F5344CB8AC3E}">
        <p14:creationId xmlns:p14="http://schemas.microsoft.com/office/powerpoint/2010/main" val="40406884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16342" y="619926"/>
            <a:ext cx="1087157" cy="461665"/>
          </a:xfrm>
          <a:prstGeom prst="rect">
            <a:avLst/>
          </a:prstGeom>
          <a:noFill/>
        </p:spPr>
        <p:txBody>
          <a:bodyPr wrap="none" rtlCol="0">
            <a:spAutoFit/>
          </a:bodyPr>
          <a:lstStyle/>
          <a:p>
            <a:r>
              <a:rPr lang="en-US" sz="2400" b="1" dirty="0"/>
              <a:t>chosen</a:t>
            </a:r>
          </a:p>
        </p:txBody>
      </p:sp>
      <p:sp>
        <p:nvSpPr>
          <p:cNvPr id="5" name="TextBox 4"/>
          <p:cNvSpPr txBox="1"/>
          <p:nvPr/>
        </p:nvSpPr>
        <p:spPr>
          <a:xfrm>
            <a:off x="4016342" y="619926"/>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2757404" y="1849163"/>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7" name="TextBox 6"/>
          <p:cNvSpPr txBox="1"/>
          <p:nvPr/>
        </p:nvSpPr>
        <p:spPr>
          <a:xfrm>
            <a:off x="4526796" y="184916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8" name="TextBox 7"/>
          <p:cNvSpPr txBox="1"/>
          <p:nvPr/>
        </p:nvSpPr>
        <p:spPr>
          <a:xfrm>
            <a:off x="2757404" y="147720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9" name="TextBox 8"/>
          <p:cNvSpPr txBox="1"/>
          <p:nvPr/>
        </p:nvSpPr>
        <p:spPr>
          <a:xfrm>
            <a:off x="4526796" y="147720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0" name="TextBox 9"/>
          <p:cNvSpPr txBox="1"/>
          <p:nvPr/>
        </p:nvSpPr>
        <p:spPr>
          <a:xfrm>
            <a:off x="2757404" y="2207956"/>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11" name="TextBox 10"/>
          <p:cNvSpPr txBox="1"/>
          <p:nvPr/>
        </p:nvSpPr>
        <p:spPr>
          <a:xfrm>
            <a:off x="4526796" y="220795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 name="TextBox 11"/>
          <p:cNvSpPr txBox="1"/>
          <p:nvPr/>
        </p:nvSpPr>
        <p:spPr>
          <a:xfrm>
            <a:off x="2757404" y="2577288"/>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13" name="TextBox 12"/>
          <p:cNvSpPr txBox="1"/>
          <p:nvPr/>
        </p:nvSpPr>
        <p:spPr>
          <a:xfrm>
            <a:off x="4526796" y="257728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 name="TextBox 13"/>
          <p:cNvSpPr txBox="1"/>
          <p:nvPr/>
        </p:nvSpPr>
        <p:spPr>
          <a:xfrm>
            <a:off x="2757404" y="2950176"/>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15" name="TextBox 14"/>
          <p:cNvSpPr txBox="1"/>
          <p:nvPr/>
        </p:nvSpPr>
        <p:spPr>
          <a:xfrm>
            <a:off x="4526796" y="295017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6" name="TextBox 15"/>
          <p:cNvSpPr txBox="1"/>
          <p:nvPr/>
        </p:nvSpPr>
        <p:spPr>
          <a:xfrm>
            <a:off x="2754824" y="3690875"/>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7" name="TextBox 16"/>
          <p:cNvSpPr txBox="1"/>
          <p:nvPr/>
        </p:nvSpPr>
        <p:spPr>
          <a:xfrm>
            <a:off x="4524216" y="369087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8" name="TextBox 17"/>
          <p:cNvSpPr txBox="1"/>
          <p:nvPr/>
        </p:nvSpPr>
        <p:spPr>
          <a:xfrm>
            <a:off x="2754824" y="331891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9" name="TextBox 18"/>
          <p:cNvSpPr txBox="1"/>
          <p:nvPr/>
        </p:nvSpPr>
        <p:spPr>
          <a:xfrm>
            <a:off x="4524216" y="331891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0" name="TextBox 19"/>
          <p:cNvSpPr txBox="1"/>
          <p:nvPr/>
        </p:nvSpPr>
        <p:spPr>
          <a:xfrm>
            <a:off x="2754824" y="4049668"/>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21" name="TextBox 20"/>
          <p:cNvSpPr txBox="1"/>
          <p:nvPr/>
        </p:nvSpPr>
        <p:spPr>
          <a:xfrm>
            <a:off x="4524216" y="404966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2" name="TextBox 21"/>
          <p:cNvSpPr txBox="1"/>
          <p:nvPr/>
        </p:nvSpPr>
        <p:spPr>
          <a:xfrm>
            <a:off x="2754824" y="4419000"/>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23" name="TextBox 22"/>
          <p:cNvSpPr txBox="1"/>
          <p:nvPr/>
        </p:nvSpPr>
        <p:spPr>
          <a:xfrm>
            <a:off x="4524216" y="441900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4" name="TextBox 23"/>
          <p:cNvSpPr txBox="1"/>
          <p:nvPr/>
        </p:nvSpPr>
        <p:spPr>
          <a:xfrm>
            <a:off x="2754824" y="4776436"/>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25" name="TextBox 24"/>
          <p:cNvSpPr txBox="1"/>
          <p:nvPr/>
        </p:nvSpPr>
        <p:spPr>
          <a:xfrm>
            <a:off x="4524216" y="477643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cxnSp>
        <p:nvCxnSpPr>
          <p:cNvPr id="26" name="Straight Connector 25"/>
          <p:cNvCxnSpPr/>
          <p:nvPr/>
        </p:nvCxnSpPr>
        <p:spPr>
          <a:xfrm>
            <a:off x="6296186" y="1090638"/>
            <a:ext cx="0" cy="382478"/>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5170846" y="1090638"/>
            <a:ext cx="343364" cy="369332"/>
          </a:xfrm>
          <a:prstGeom prst="rect">
            <a:avLst/>
          </a:prstGeom>
          <a:noFill/>
        </p:spPr>
        <p:txBody>
          <a:bodyPr wrap="none" rtlCol="0">
            <a:spAutoFit/>
          </a:bodyPr>
          <a:lstStyle/>
          <a:p>
            <a:r>
              <a:rPr lang="en-US" dirty="0"/>
              <a:t>…</a:t>
            </a:r>
          </a:p>
        </p:txBody>
      </p:sp>
      <p:cxnSp>
        <p:nvCxnSpPr>
          <p:cNvPr id="28" name="Straight Connector 27"/>
          <p:cNvCxnSpPr/>
          <p:nvPr/>
        </p:nvCxnSpPr>
        <p:spPr>
          <a:xfrm>
            <a:off x="2757403" y="1090638"/>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4526795" y="1090638"/>
            <a:ext cx="0" cy="382478"/>
          </a:xfrm>
          <a:prstGeom prst="line">
            <a:avLst/>
          </a:prstGeom>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401455" y="1090638"/>
            <a:ext cx="343364" cy="369332"/>
          </a:xfrm>
          <a:prstGeom prst="rect">
            <a:avLst/>
          </a:prstGeom>
          <a:noFill/>
        </p:spPr>
        <p:txBody>
          <a:bodyPr wrap="none" rtlCol="0">
            <a:spAutoFit/>
          </a:bodyPr>
          <a:lstStyle/>
          <a:p>
            <a:r>
              <a:rPr lang="en-US" dirty="0"/>
              <a:t>…</a:t>
            </a:r>
          </a:p>
        </p:txBody>
      </p:sp>
      <p:sp>
        <p:nvSpPr>
          <p:cNvPr id="31" name="Rectangle 30"/>
          <p:cNvSpPr/>
          <p:nvPr/>
        </p:nvSpPr>
        <p:spPr>
          <a:xfrm>
            <a:off x="2754825" y="3318916"/>
            <a:ext cx="1766812" cy="182685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3018990" y="5677331"/>
            <a:ext cx="5781990" cy="369332"/>
          </a:xfrm>
          <a:prstGeom prst="rect">
            <a:avLst/>
          </a:prstGeom>
          <a:noFill/>
        </p:spPr>
        <p:txBody>
          <a:bodyPr wrap="square" rtlCol="0">
            <a:spAutoFit/>
          </a:bodyPr>
          <a:lstStyle/>
          <a:p>
            <a:r>
              <a:rPr lang="en-US" dirty="0"/>
              <a:t>This (chosen.last) is the final set of edges. </a:t>
            </a:r>
          </a:p>
        </p:txBody>
      </p:sp>
      <p:cxnSp>
        <p:nvCxnSpPr>
          <p:cNvPr id="3" name="Straight Arrow Connector 2"/>
          <p:cNvCxnSpPr>
            <a:endCxn id="31" idx="2"/>
          </p:cNvCxnSpPr>
          <p:nvPr/>
        </p:nvCxnSpPr>
        <p:spPr>
          <a:xfrm flipV="1">
            <a:off x="3401455" y="5145768"/>
            <a:ext cx="236776" cy="5315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92535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16342" y="619926"/>
            <a:ext cx="1087157" cy="461665"/>
          </a:xfrm>
          <a:prstGeom prst="rect">
            <a:avLst/>
          </a:prstGeom>
          <a:noFill/>
        </p:spPr>
        <p:txBody>
          <a:bodyPr wrap="none" rtlCol="0">
            <a:spAutoFit/>
          </a:bodyPr>
          <a:lstStyle/>
          <a:p>
            <a:r>
              <a:rPr lang="en-US" sz="2400" b="1" dirty="0"/>
              <a:t>chosen</a:t>
            </a:r>
          </a:p>
        </p:txBody>
      </p:sp>
      <p:sp>
        <p:nvSpPr>
          <p:cNvPr id="5" name="TextBox 4"/>
          <p:cNvSpPr txBox="1"/>
          <p:nvPr/>
        </p:nvSpPr>
        <p:spPr>
          <a:xfrm>
            <a:off x="4016342" y="619926"/>
            <a:ext cx="1087157" cy="461665"/>
          </a:xfrm>
          <a:prstGeom prst="rect">
            <a:avLst/>
          </a:prstGeom>
          <a:noFill/>
        </p:spPr>
        <p:txBody>
          <a:bodyPr wrap="none" rtlCol="0">
            <a:spAutoFit/>
          </a:bodyPr>
          <a:lstStyle/>
          <a:p>
            <a:r>
              <a:rPr lang="en-US" sz="2400" b="1" dirty="0"/>
              <a:t>chosen</a:t>
            </a:r>
          </a:p>
        </p:txBody>
      </p:sp>
      <p:sp>
        <p:nvSpPr>
          <p:cNvPr id="6" name="TextBox 5"/>
          <p:cNvSpPr txBox="1"/>
          <p:nvPr/>
        </p:nvSpPr>
        <p:spPr>
          <a:xfrm>
            <a:off x="2757404" y="1849163"/>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7" name="TextBox 6"/>
          <p:cNvSpPr txBox="1"/>
          <p:nvPr/>
        </p:nvSpPr>
        <p:spPr>
          <a:xfrm>
            <a:off x="4526796" y="1849163"/>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8" name="TextBox 7"/>
          <p:cNvSpPr txBox="1"/>
          <p:nvPr/>
        </p:nvSpPr>
        <p:spPr>
          <a:xfrm>
            <a:off x="2757404" y="147720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9" name="TextBox 8"/>
          <p:cNvSpPr txBox="1"/>
          <p:nvPr/>
        </p:nvSpPr>
        <p:spPr>
          <a:xfrm>
            <a:off x="4526796" y="1477204"/>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0" name="TextBox 9"/>
          <p:cNvSpPr txBox="1"/>
          <p:nvPr/>
        </p:nvSpPr>
        <p:spPr>
          <a:xfrm>
            <a:off x="2757404" y="2207956"/>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11" name="TextBox 10"/>
          <p:cNvSpPr txBox="1"/>
          <p:nvPr/>
        </p:nvSpPr>
        <p:spPr>
          <a:xfrm>
            <a:off x="4526796" y="220795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2" name="TextBox 11"/>
          <p:cNvSpPr txBox="1"/>
          <p:nvPr/>
        </p:nvSpPr>
        <p:spPr>
          <a:xfrm>
            <a:off x="2757404" y="2577288"/>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13" name="TextBox 12"/>
          <p:cNvSpPr txBox="1"/>
          <p:nvPr/>
        </p:nvSpPr>
        <p:spPr>
          <a:xfrm>
            <a:off x="4526796" y="257728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4" name="TextBox 13"/>
          <p:cNvSpPr txBox="1"/>
          <p:nvPr/>
        </p:nvSpPr>
        <p:spPr>
          <a:xfrm>
            <a:off x="2757404" y="2950176"/>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15" name="TextBox 14"/>
          <p:cNvSpPr txBox="1"/>
          <p:nvPr/>
        </p:nvSpPr>
        <p:spPr>
          <a:xfrm>
            <a:off x="4526796" y="295017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T5</a:t>
            </a:r>
          </a:p>
        </p:txBody>
      </p:sp>
      <p:sp>
        <p:nvSpPr>
          <p:cNvPr id="16" name="TextBox 15"/>
          <p:cNvSpPr txBox="1"/>
          <p:nvPr/>
        </p:nvSpPr>
        <p:spPr>
          <a:xfrm>
            <a:off x="2754824" y="3690875"/>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7" name="TextBox 16"/>
          <p:cNvSpPr txBox="1"/>
          <p:nvPr/>
        </p:nvSpPr>
        <p:spPr>
          <a:xfrm>
            <a:off x="4524216" y="3690875"/>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18" name="TextBox 17"/>
          <p:cNvSpPr txBox="1"/>
          <p:nvPr/>
        </p:nvSpPr>
        <p:spPr>
          <a:xfrm>
            <a:off x="2754824" y="331891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9" name="TextBox 18"/>
          <p:cNvSpPr txBox="1"/>
          <p:nvPr/>
        </p:nvSpPr>
        <p:spPr>
          <a:xfrm>
            <a:off x="4524216" y="3318916"/>
            <a:ext cx="1769392"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0" name="TextBox 19"/>
          <p:cNvSpPr txBox="1"/>
          <p:nvPr/>
        </p:nvSpPr>
        <p:spPr>
          <a:xfrm>
            <a:off x="2754824" y="4049668"/>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21" name="TextBox 20"/>
          <p:cNvSpPr txBox="1"/>
          <p:nvPr/>
        </p:nvSpPr>
        <p:spPr>
          <a:xfrm>
            <a:off x="4524216" y="4049668"/>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2" name="TextBox 21"/>
          <p:cNvSpPr txBox="1"/>
          <p:nvPr/>
        </p:nvSpPr>
        <p:spPr>
          <a:xfrm>
            <a:off x="2754824" y="4419000"/>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23" name="TextBox 22"/>
          <p:cNvSpPr txBox="1"/>
          <p:nvPr/>
        </p:nvSpPr>
        <p:spPr>
          <a:xfrm>
            <a:off x="4524216" y="4419000"/>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sp>
        <p:nvSpPr>
          <p:cNvPr id="24" name="TextBox 23"/>
          <p:cNvSpPr txBox="1"/>
          <p:nvPr/>
        </p:nvSpPr>
        <p:spPr>
          <a:xfrm>
            <a:off x="2754824" y="4776436"/>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25" name="TextBox 24"/>
          <p:cNvSpPr txBox="1"/>
          <p:nvPr/>
        </p:nvSpPr>
        <p:spPr>
          <a:xfrm>
            <a:off x="4524216" y="4776436"/>
            <a:ext cx="1769391" cy="369332"/>
          </a:xfrm>
          <a:prstGeom prst="rect">
            <a:avLst/>
          </a:prstGeom>
          <a:blipFill>
            <a:blip r:embed="rId2"/>
            <a:tile tx="0" ty="0" sx="100000" sy="100000" flip="none" algn="tl"/>
          </a:blipFill>
          <a:ln>
            <a:solidFill>
              <a:schemeClr val="tx1"/>
            </a:solidFill>
          </a:ln>
        </p:spPr>
        <p:txBody>
          <a:bodyPr wrap="square" rtlCol="0">
            <a:spAutoFit/>
          </a:bodyPr>
          <a:lstStyle/>
          <a:p>
            <a:pPr algn="ctr"/>
            <a:r>
              <a:rPr lang="en-US" dirty="0">
                <a:latin typeface="Consolas" panose="020B0609020204030204" pitchFamily="49" charset="0"/>
              </a:rPr>
              <a:t>T6</a:t>
            </a:r>
          </a:p>
        </p:txBody>
      </p:sp>
      <p:cxnSp>
        <p:nvCxnSpPr>
          <p:cNvPr id="26" name="Straight Connector 25"/>
          <p:cNvCxnSpPr/>
          <p:nvPr/>
        </p:nvCxnSpPr>
        <p:spPr>
          <a:xfrm>
            <a:off x="6296186" y="1090638"/>
            <a:ext cx="0" cy="382478"/>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5170846" y="1090638"/>
            <a:ext cx="343364" cy="369332"/>
          </a:xfrm>
          <a:prstGeom prst="rect">
            <a:avLst/>
          </a:prstGeom>
          <a:noFill/>
        </p:spPr>
        <p:txBody>
          <a:bodyPr wrap="none" rtlCol="0">
            <a:spAutoFit/>
          </a:bodyPr>
          <a:lstStyle/>
          <a:p>
            <a:r>
              <a:rPr lang="en-US" dirty="0"/>
              <a:t>…</a:t>
            </a:r>
          </a:p>
        </p:txBody>
      </p:sp>
      <p:cxnSp>
        <p:nvCxnSpPr>
          <p:cNvPr id="28" name="Straight Connector 27"/>
          <p:cNvCxnSpPr/>
          <p:nvPr/>
        </p:nvCxnSpPr>
        <p:spPr>
          <a:xfrm>
            <a:off x="2757403" y="1090638"/>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4526795" y="1090638"/>
            <a:ext cx="0" cy="382478"/>
          </a:xfrm>
          <a:prstGeom prst="line">
            <a:avLst/>
          </a:prstGeom>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401455" y="1090638"/>
            <a:ext cx="343364" cy="369332"/>
          </a:xfrm>
          <a:prstGeom prst="rect">
            <a:avLst/>
          </a:prstGeom>
          <a:noFill/>
        </p:spPr>
        <p:txBody>
          <a:bodyPr wrap="none" rtlCol="0">
            <a:spAutoFit/>
          </a:bodyPr>
          <a:lstStyle/>
          <a:p>
            <a:r>
              <a:rPr lang="en-US" dirty="0"/>
              <a:t>…</a:t>
            </a:r>
          </a:p>
        </p:txBody>
      </p:sp>
      <p:sp>
        <p:nvSpPr>
          <p:cNvPr id="31" name="Rectangle 30"/>
          <p:cNvSpPr/>
          <p:nvPr/>
        </p:nvSpPr>
        <p:spPr>
          <a:xfrm>
            <a:off x="2754825" y="3318916"/>
            <a:ext cx="1766812" cy="182685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3018990" y="5677331"/>
            <a:ext cx="5781990" cy="646331"/>
          </a:xfrm>
          <a:prstGeom prst="rect">
            <a:avLst/>
          </a:prstGeom>
          <a:noFill/>
        </p:spPr>
        <p:txBody>
          <a:bodyPr wrap="square" rtlCol="0">
            <a:spAutoFit/>
          </a:bodyPr>
          <a:lstStyle/>
          <a:p>
            <a:r>
              <a:rPr lang="en-US" dirty="0">
                <a:solidFill>
                  <a:schemeClr val="bg1">
                    <a:lumMod val="75000"/>
                  </a:schemeClr>
                </a:solidFill>
              </a:rPr>
              <a:t>This (chosen.last) is the final set of edges.</a:t>
            </a:r>
            <a:r>
              <a:rPr lang="en-US" dirty="0"/>
              <a:t> The set of nodes these edges connect must equal the set of nodes in Node. </a:t>
            </a:r>
          </a:p>
        </p:txBody>
      </p:sp>
      <p:cxnSp>
        <p:nvCxnSpPr>
          <p:cNvPr id="3" name="Straight Arrow Connector 2"/>
          <p:cNvCxnSpPr>
            <a:endCxn id="31" idx="2"/>
          </p:cNvCxnSpPr>
          <p:nvPr/>
        </p:nvCxnSpPr>
        <p:spPr>
          <a:xfrm flipV="1">
            <a:off x="3401455" y="5145768"/>
            <a:ext cx="236776" cy="5315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99017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6241" y="1226645"/>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3" name="TextBox 2"/>
          <p:cNvSpPr txBox="1"/>
          <p:nvPr/>
        </p:nvSpPr>
        <p:spPr>
          <a:xfrm>
            <a:off x="636241" y="854686"/>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 name="TextBox 3"/>
          <p:cNvSpPr txBox="1"/>
          <p:nvPr/>
        </p:nvSpPr>
        <p:spPr>
          <a:xfrm>
            <a:off x="636241" y="1585438"/>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5" name="TextBox 4"/>
          <p:cNvSpPr txBox="1"/>
          <p:nvPr/>
        </p:nvSpPr>
        <p:spPr>
          <a:xfrm>
            <a:off x="636241" y="1954770"/>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6" name="TextBox 5"/>
          <p:cNvSpPr txBox="1"/>
          <p:nvPr/>
        </p:nvSpPr>
        <p:spPr>
          <a:xfrm>
            <a:off x="636241" y="2312206"/>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7" name="Rectangle 6"/>
          <p:cNvSpPr/>
          <p:nvPr/>
        </p:nvSpPr>
        <p:spPr>
          <a:xfrm>
            <a:off x="636242" y="854686"/>
            <a:ext cx="1766812" cy="182685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936491" y="459643"/>
            <a:ext cx="958917" cy="461665"/>
          </a:xfrm>
          <a:prstGeom prst="rect">
            <a:avLst/>
          </a:prstGeom>
          <a:noFill/>
        </p:spPr>
        <p:txBody>
          <a:bodyPr wrap="none" rtlCol="0">
            <a:spAutoFit/>
          </a:bodyPr>
          <a:lstStyle/>
          <a:p>
            <a:r>
              <a:rPr lang="en-US" sz="2400" b="1" dirty="0"/>
              <a:t>nodes</a:t>
            </a:r>
          </a:p>
        </p:txBody>
      </p:sp>
      <p:sp>
        <p:nvSpPr>
          <p:cNvPr id="9" name="TextBox 8"/>
          <p:cNvSpPr txBox="1"/>
          <p:nvPr/>
        </p:nvSpPr>
        <p:spPr>
          <a:xfrm>
            <a:off x="2641589" y="857239"/>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0" name="TextBox 9"/>
          <p:cNvSpPr txBox="1"/>
          <p:nvPr/>
        </p:nvSpPr>
        <p:spPr>
          <a:xfrm>
            <a:off x="2641590" y="1583032"/>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11" name="TextBox 10"/>
          <p:cNvSpPr txBox="1"/>
          <p:nvPr/>
        </p:nvSpPr>
        <p:spPr>
          <a:xfrm>
            <a:off x="2641590" y="1952364"/>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12" name="TextBox 11"/>
          <p:cNvSpPr txBox="1"/>
          <p:nvPr/>
        </p:nvSpPr>
        <p:spPr>
          <a:xfrm>
            <a:off x="4410981" y="857239"/>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13" name="TextBox 12"/>
          <p:cNvSpPr txBox="1"/>
          <p:nvPr/>
        </p:nvSpPr>
        <p:spPr>
          <a:xfrm>
            <a:off x="4410982" y="1583032"/>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4" name="TextBox 13"/>
          <p:cNvSpPr txBox="1"/>
          <p:nvPr/>
        </p:nvSpPr>
        <p:spPr>
          <a:xfrm>
            <a:off x="4410982" y="1952364"/>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5" name="TextBox 14"/>
          <p:cNvSpPr txBox="1"/>
          <p:nvPr/>
        </p:nvSpPr>
        <p:spPr>
          <a:xfrm>
            <a:off x="2641589" y="1213425"/>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16" name="TextBox 15"/>
          <p:cNvSpPr txBox="1"/>
          <p:nvPr/>
        </p:nvSpPr>
        <p:spPr>
          <a:xfrm>
            <a:off x="4410981" y="1213425"/>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7" name="TextBox 16"/>
          <p:cNvSpPr txBox="1"/>
          <p:nvPr/>
        </p:nvSpPr>
        <p:spPr>
          <a:xfrm>
            <a:off x="2641590" y="2312206"/>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8" name="TextBox 17"/>
          <p:cNvSpPr txBox="1"/>
          <p:nvPr/>
        </p:nvSpPr>
        <p:spPr>
          <a:xfrm>
            <a:off x="2641590" y="2681538"/>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19" name="TextBox 18"/>
          <p:cNvSpPr txBox="1"/>
          <p:nvPr/>
        </p:nvSpPr>
        <p:spPr>
          <a:xfrm>
            <a:off x="4410982" y="2312206"/>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20" name="TextBox 19"/>
          <p:cNvSpPr txBox="1"/>
          <p:nvPr/>
        </p:nvSpPr>
        <p:spPr>
          <a:xfrm>
            <a:off x="4410982" y="2681538"/>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3" name="TextBox 22"/>
          <p:cNvSpPr txBox="1"/>
          <p:nvPr/>
        </p:nvSpPr>
        <p:spPr>
          <a:xfrm>
            <a:off x="4410981" y="3030717"/>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4" name="TextBox 23"/>
          <p:cNvSpPr txBox="1"/>
          <p:nvPr/>
        </p:nvSpPr>
        <p:spPr>
          <a:xfrm>
            <a:off x="4410981" y="3400049"/>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25" name="TextBox 24"/>
          <p:cNvSpPr txBox="1"/>
          <p:nvPr/>
        </p:nvSpPr>
        <p:spPr>
          <a:xfrm>
            <a:off x="2641588" y="3762009"/>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26" name="TextBox 25"/>
          <p:cNvSpPr txBox="1"/>
          <p:nvPr/>
        </p:nvSpPr>
        <p:spPr>
          <a:xfrm>
            <a:off x="2641588" y="4131341"/>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27" name="TextBox 26"/>
          <p:cNvSpPr txBox="1"/>
          <p:nvPr/>
        </p:nvSpPr>
        <p:spPr>
          <a:xfrm>
            <a:off x="4410980" y="3762009"/>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28" name="TextBox 27"/>
          <p:cNvSpPr txBox="1"/>
          <p:nvPr/>
        </p:nvSpPr>
        <p:spPr>
          <a:xfrm>
            <a:off x="4410980" y="4131341"/>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29" name="Rectangle 28"/>
          <p:cNvSpPr/>
          <p:nvPr/>
        </p:nvSpPr>
        <p:spPr>
          <a:xfrm>
            <a:off x="6679769" y="1028759"/>
            <a:ext cx="2007922" cy="369332"/>
          </a:xfrm>
          <a:prstGeom prst="rect">
            <a:avLst/>
          </a:prstGeom>
        </p:spPr>
        <p:txBody>
          <a:bodyPr wrap="none">
            <a:spAutoFit/>
          </a:bodyPr>
          <a:lstStyle/>
          <a:p>
            <a:r>
              <a:rPr lang="en-US" dirty="0"/>
              <a:t>(chosen.last).nodes</a:t>
            </a:r>
          </a:p>
        </p:txBody>
      </p:sp>
      <p:cxnSp>
        <p:nvCxnSpPr>
          <p:cNvPr id="31" name="Straight Arrow Connector 30"/>
          <p:cNvCxnSpPr/>
          <p:nvPr/>
        </p:nvCxnSpPr>
        <p:spPr>
          <a:xfrm>
            <a:off x="6679769" y="1398091"/>
            <a:ext cx="210777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086707" y="505809"/>
            <a:ext cx="1238481" cy="369332"/>
          </a:xfrm>
          <a:prstGeom prst="rect">
            <a:avLst/>
          </a:prstGeom>
        </p:spPr>
        <p:txBody>
          <a:bodyPr wrap="none">
            <a:spAutoFit/>
          </a:bodyPr>
          <a:lstStyle/>
          <a:p>
            <a:r>
              <a:rPr lang="en-US" dirty="0"/>
              <a:t>chosen.last</a:t>
            </a:r>
          </a:p>
        </p:txBody>
      </p:sp>
      <p:sp>
        <p:nvSpPr>
          <p:cNvPr id="33" name="TextBox 32"/>
          <p:cNvSpPr txBox="1"/>
          <p:nvPr/>
        </p:nvSpPr>
        <p:spPr>
          <a:xfrm>
            <a:off x="9013134" y="913635"/>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4" name="TextBox 33"/>
          <p:cNvSpPr txBox="1"/>
          <p:nvPr/>
        </p:nvSpPr>
        <p:spPr>
          <a:xfrm>
            <a:off x="9013134" y="913635"/>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35" name="TextBox 34"/>
          <p:cNvSpPr txBox="1"/>
          <p:nvPr/>
        </p:nvSpPr>
        <p:spPr>
          <a:xfrm>
            <a:off x="9013135" y="1282967"/>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36" name="TextBox 35"/>
          <p:cNvSpPr txBox="1"/>
          <p:nvPr/>
        </p:nvSpPr>
        <p:spPr>
          <a:xfrm>
            <a:off x="9013134" y="1652299"/>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37" name="TextBox 36"/>
          <p:cNvSpPr txBox="1"/>
          <p:nvPr/>
        </p:nvSpPr>
        <p:spPr>
          <a:xfrm>
            <a:off x="9013134" y="2021631"/>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38" name="TextBox 37"/>
          <p:cNvSpPr txBox="1"/>
          <p:nvPr/>
        </p:nvSpPr>
        <p:spPr>
          <a:xfrm>
            <a:off x="9013134" y="2390963"/>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39" name="TextBox 38"/>
          <p:cNvSpPr txBox="1"/>
          <p:nvPr/>
        </p:nvSpPr>
        <p:spPr>
          <a:xfrm>
            <a:off x="9016526" y="2760339"/>
            <a:ext cx="1765999" cy="369288"/>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cxnSp>
        <p:nvCxnSpPr>
          <p:cNvPr id="41" name="Straight Arrow Connector 40"/>
          <p:cNvCxnSpPr/>
          <p:nvPr/>
        </p:nvCxnSpPr>
        <p:spPr>
          <a:xfrm flipV="1">
            <a:off x="8787539" y="3239146"/>
            <a:ext cx="588936" cy="907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8453786" y="4146839"/>
            <a:ext cx="1845377" cy="369332"/>
          </a:xfrm>
          <a:prstGeom prst="rect">
            <a:avLst/>
          </a:prstGeom>
          <a:noFill/>
        </p:spPr>
        <p:txBody>
          <a:bodyPr wrap="none" rtlCol="0">
            <a:spAutoFit/>
          </a:bodyPr>
          <a:lstStyle/>
          <a:p>
            <a:r>
              <a:rPr lang="en-US" dirty="0"/>
              <a:t>This equals Node.</a:t>
            </a:r>
          </a:p>
        </p:txBody>
      </p:sp>
      <p:sp>
        <p:nvSpPr>
          <p:cNvPr id="43" name="TextBox 42"/>
          <p:cNvSpPr txBox="1"/>
          <p:nvPr/>
        </p:nvSpPr>
        <p:spPr>
          <a:xfrm>
            <a:off x="7081627" y="4823699"/>
            <a:ext cx="5110373" cy="461665"/>
          </a:xfrm>
          <a:prstGeom prst="rect">
            <a:avLst/>
          </a:prstGeom>
          <a:solidFill>
            <a:srgbClr val="FFFF00"/>
          </a:solidFill>
        </p:spPr>
        <p:txBody>
          <a:bodyPr wrap="none" rtlCol="0">
            <a:spAutoFit/>
          </a:bodyPr>
          <a:lstStyle/>
          <a:p>
            <a:r>
              <a:rPr lang="en-US" sz="2400" dirty="0"/>
              <a:t>Good! The edges connect all the nodes.</a:t>
            </a:r>
          </a:p>
        </p:txBody>
      </p:sp>
      <p:sp>
        <p:nvSpPr>
          <p:cNvPr id="21" name="TextBox 20"/>
          <p:cNvSpPr txBox="1"/>
          <p:nvPr/>
        </p:nvSpPr>
        <p:spPr>
          <a:xfrm>
            <a:off x="2641589" y="3030717"/>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22" name="TextBox 21"/>
          <p:cNvSpPr txBox="1"/>
          <p:nvPr/>
        </p:nvSpPr>
        <p:spPr>
          <a:xfrm>
            <a:off x="2641589" y="3400049"/>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Tree>
    <p:extLst>
      <p:ext uri="{BB962C8B-B14F-4D97-AF65-F5344CB8AC3E}">
        <p14:creationId xmlns:p14="http://schemas.microsoft.com/office/powerpoint/2010/main" val="359167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Prim’s algorithm</a:t>
            </a:r>
          </a:p>
        </p:txBody>
      </p:sp>
      <p:sp>
        <p:nvSpPr>
          <p:cNvPr id="3" name="Content Placeholder 2"/>
          <p:cNvSpPr>
            <a:spLocks noGrp="1"/>
          </p:cNvSpPr>
          <p:nvPr>
            <p:ph idx="1"/>
          </p:nvPr>
        </p:nvSpPr>
        <p:spPr>
          <a:xfrm>
            <a:off x="838200" y="1825625"/>
            <a:ext cx="10515600" cy="1924965"/>
          </a:xfrm>
        </p:spPr>
        <p:txBody>
          <a:bodyPr/>
          <a:lstStyle/>
          <a:p>
            <a:r>
              <a:rPr lang="en-US" dirty="0"/>
              <a:t>Prim’s algorithm is a step-by-step procedure for finding paths [1] from one city to any other city (more generically, from one node to any other node). </a:t>
            </a:r>
          </a:p>
          <a:p>
            <a:r>
              <a:rPr lang="en-US" dirty="0"/>
              <a:t>Let’s take an example to illustrate Prim’s algorithm.</a:t>
            </a:r>
          </a:p>
        </p:txBody>
      </p:sp>
      <p:sp>
        <p:nvSpPr>
          <p:cNvPr id="4" name="TextBox 3"/>
          <p:cNvSpPr txBox="1"/>
          <p:nvPr/>
        </p:nvSpPr>
        <p:spPr>
          <a:xfrm>
            <a:off x="590228" y="5873856"/>
            <a:ext cx="10763572" cy="646331"/>
          </a:xfrm>
          <a:prstGeom prst="rect">
            <a:avLst/>
          </a:prstGeom>
          <a:noFill/>
        </p:spPr>
        <p:txBody>
          <a:bodyPr wrap="square" rtlCol="0">
            <a:spAutoFit/>
          </a:bodyPr>
          <a:lstStyle/>
          <a:p>
            <a:r>
              <a:rPr lang="en-US" dirty="0"/>
              <a:t>[1] Actually, Prim’s algorithm finds a minimum spanning tree (MST), not a "shortest path from one node to any other node". We’ll talk about spanning trees later. For now, just think of Prim as finding a short path from A to B.</a:t>
            </a:r>
          </a:p>
        </p:txBody>
      </p:sp>
    </p:spTree>
    <p:extLst>
      <p:ext uri="{BB962C8B-B14F-4D97-AF65-F5344CB8AC3E}">
        <p14:creationId xmlns:p14="http://schemas.microsoft.com/office/powerpoint/2010/main" val="329283029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0919" y="1846577"/>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3" name="TextBox 2"/>
          <p:cNvSpPr txBox="1"/>
          <p:nvPr/>
        </p:nvSpPr>
        <p:spPr>
          <a:xfrm>
            <a:off x="3580919" y="1474618"/>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 name="TextBox 3"/>
          <p:cNvSpPr txBox="1"/>
          <p:nvPr/>
        </p:nvSpPr>
        <p:spPr>
          <a:xfrm>
            <a:off x="3580919" y="2205370"/>
            <a:ext cx="1769391" cy="369332"/>
          </a:xfrm>
          <a:prstGeom prst="rect">
            <a:avLst/>
          </a:prstGeom>
          <a:solidFill>
            <a:schemeClr val="bg2"/>
          </a:solidFill>
          <a:ln>
            <a:solidFill>
              <a:schemeClr val="tx1"/>
            </a:solidFill>
          </a:ln>
        </p:spPr>
        <p:txBody>
          <a:bodyPr wrap="square" rtlCol="0">
            <a:spAutoFit/>
          </a:bodyPr>
          <a:lstStyle/>
          <a:p>
            <a:pPr algn="ctr"/>
            <a:r>
              <a:rPr lang="en-US" dirty="0">
                <a:latin typeface="Consolas" panose="020B0609020204030204" pitchFamily="49" charset="0"/>
              </a:rPr>
              <a:t>E2</a:t>
            </a:r>
          </a:p>
        </p:txBody>
      </p:sp>
      <p:sp>
        <p:nvSpPr>
          <p:cNvPr id="5" name="TextBox 4"/>
          <p:cNvSpPr txBox="1"/>
          <p:nvPr/>
        </p:nvSpPr>
        <p:spPr>
          <a:xfrm>
            <a:off x="3580919" y="2574702"/>
            <a:ext cx="1769391" cy="369332"/>
          </a:xfrm>
          <a:prstGeom prst="rect">
            <a:avLst/>
          </a:prstGeom>
          <a:solidFill>
            <a:schemeClr val="accent3"/>
          </a:solidFill>
          <a:ln>
            <a:solidFill>
              <a:schemeClr val="tx1"/>
            </a:solidFill>
          </a:ln>
        </p:spPr>
        <p:txBody>
          <a:bodyPr wrap="square" rtlCol="0">
            <a:spAutoFit/>
          </a:bodyPr>
          <a:lstStyle/>
          <a:p>
            <a:pPr algn="ctr"/>
            <a:r>
              <a:rPr lang="en-US" dirty="0">
                <a:latin typeface="Consolas" panose="020B0609020204030204" pitchFamily="49" charset="0"/>
              </a:rPr>
              <a:t>E3</a:t>
            </a:r>
          </a:p>
        </p:txBody>
      </p:sp>
      <p:sp>
        <p:nvSpPr>
          <p:cNvPr id="6" name="TextBox 5"/>
          <p:cNvSpPr txBox="1"/>
          <p:nvPr/>
        </p:nvSpPr>
        <p:spPr>
          <a:xfrm>
            <a:off x="3580919" y="2932138"/>
            <a:ext cx="1769391" cy="369332"/>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dirty="0">
                <a:latin typeface="Consolas" panose="020B0609020204030204" pitchFamily="49" charset="0"/>
              </a:rPr>
              <a:t>E4</a:t>
            </a:r>
          </a:p>
        </p:txBody>
      </p:sp>
      <p:sp>
        <p:nvSpPr>
          <p:cNvPr id="7" name="Rectangle 6"/>
          <p:cNvSpPr/>
          <p:nvPr/>
        </p:nvSpPr>
        <p:spPr>
          <a:xfrm>
            <a:off x="3580920" y="1474618"/>
            <a:ext cx="1766812" cy="182685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031385" y="1125741"/>
            <a:ext cx="1238481" cy="369332"/>
          </a:xfrm>
          <a:prstGeom prst="rect">
            <a:avLst/>
          </a:prstGeom>
        </p:spPr>
        <p:txBody>
          <a:bodyPr wrap="none">
            <a:spAutoFit/>
          </a:bodyPr>
          <a:lstStyle/>
          <a:p>
            <a:r>
              <a:rPr lang="en-US" dirty="0"/>
              <a:t>chosen.last</a:t>
            </a:r>
          </a:p>
        </p:txBody>
      </p:sp>
      <p:sp>
        <p:nvSpPr>
          <p:cNvPr id="9" name="TextBox 8"/>
          <p:cNvSpPr txBox="1"/>
          <p:nvPr/>
        </p:nvSpPr>
        <p:spPr>
          <a:xfrm>
            <a:off x="5798197" y="145476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0" name="TextBox 9"/>
          <p:cNvSpPr txBox="1"/>
          <p:nvPr/>
        </p:nvSpPr>
        <p:spPr>
          <a:xfrm>
            <a:off x="5798197" y="1454766"/>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1" name="TextBox 10"/>
          <p:cNvSpPr txBox="1"/>
          <p:nvPr/>
        </p:nvSpPr>
        <p:spPr>
          <a:xfrm>
            <a:off x="5798198" y="182409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2" name="TextBox 11"/>
          <p:cNvSpPr txBox="1"/>
          <p:nvPr/>
        </p:nvSpPr>
        <p:spPr>
          <a:xfrm>
            <a:off x="5798197" y="2193430"/>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13" name="TextBox 12"/>
          <p:cNvSpPr txBox="1"/>
          <p:nvPr/>
        </p:nvSpPr>
        <p:spPr>
          <a:xfrm>
            <a:off x="5798197" y="2562762"/>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4" name="TextBox 13"/>
          <p:cNvSpPr txBox="1"/>
          <p:nvPr/>
        </p:nvSpPr>
        <p:spPr>
          <a:xfrm>
            <a:off x="5798197" y="2932094"/>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15" name="TextBox 14"/>
          <p:cNvSpPr txBox="1"/>
          <p:nvPr/>
        </p:nvSpPr>
        <p:spPr>
          <a:xfrm>
            <a:off x="5801589" y="3301470"/>
            <a:ext cx="1765999" cy="369288"/>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16" name="TextBox 15"/>
          <p:cNvSpPr txBox="1"/>
          <p:nvPr/>
        </p:nvSpPr>
        <p:spPr>
          <a:xfrm>
            <a:off x="6214221" y="1028991"/>
            <a:ext cx="872355" cy="461665"/>
          </a:xfrm>
          <a:prstGeom prst="rect">
            <a:avLst/>
          </a:prstGeom>
          <a:noFill/>
        </p:spPr>
        <p:txBody>
          <a:bodyPr wrap="none" rtlCol="0">
            <a:spAutoFit/>
          </a:bodyPr>
          <a:lstStyle/>
          <a:p>
            <a:r>
              <a:rPr lang="en-US" sz="2400" b="1" dirty="0"/>
              <a:t>Node</a:t>
            </a:r>
          </a:p>
        </p:txBody>
      </p:sp>
      <p:sp>
        <p:nvSpPr>
          <p:cNvPr id="17" name="TextBox 16"/>
          <p:cNvSpPr txBox="1"/>
          <p:nvPr/>
        </p:nvSpPr>
        <p:spPr>
          <a:xfrm>
            <a:off x="4175477" y="4556502"/>
            <a:ext cx="3245440" cy="461665"/>
          </a:xfrm>
          <a:prstGeom prst="rect">
            <a:avLst/>
          </a:prstGeom>
          <a:solidFill>
            <a:srgbClr val="FFFF00"/>
          </a:solidFill>
        </p:spPr>
        <p:txBody>
          <a:bodyPr wrap="none" rtlCol="0">
            <a:spAutoFit/>
          </a:bodyPr>
          <a:lstStyle/>
          <a:p>
            <a:r>
              <a:rPr lang="en-US" sz="2400" dirty="0"/>
              <a:t>#edges = #Node minus 1</a:t>
            </a:r>
          </a:p>
        </p:txBody>
      </p:sp>
      <p:sp>
        <p:nvSpPr>
          <p:cNvPr id="18" name="TextBox 17"/>
          <p:cNvSpPr txBox="1"/>
          <p:nvPr/>
        </p:nvSpPr>
        <p:spPr>
          <a:xfrm>
            <a:off x="3306343" y="5572165"/>
            <a:ext cx="5928611" cy="461665"/>
          </a:xfrm>
          <a:prstGeom prst="rect">
            <a:avLst/>
          </a:prstGeom>
          <a:solidFill>
            <a:srgbClr val="FFFF00"/>
          </a:solidFill>
        </p:spPr>
        <p:txBody>
          <a:bodyPr wrap="none" rtlCol="0">
            <a:spAutoFit/>
          </a:bodyPr>
          <a:lstStyle/>
          <a:p>
            <a:r>
              <a:rPr lang="en-US" sz="2400" dirty="0"/>
              <a:t>Good! There are the correct number of edges.</a:t>
            </a:r>
          </a:p>
        </p:txBody>
      </p:sp>
      <p:cxnSp>
        <p:nvCxnSpPr>
          <p:cNvPr id="20" name="Straight Arrow Connector 19"/>
          <p:cNvCxnSpPr/>
          <p:nvPr/>
        </p:nvCxnSpPr>
        <p:spPr>
          <a:xfrm flipH="1" flipV="1">
            <a:off x="4541003" y="3440624"/>
            <a:ext cx="154983" cy="11158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7" idx="0"/>
          </p:cNvCxnSpPr>
          <p:nvPr/>
        </p:nvCxnSpPr>
        <p:spPr>
          <a:xfrm flipV="1">
            <a:off x="5798197" y="3670758"/>
            <a:ext cx="416024" cy="885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574660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to be a spanning tree</a:t>
            </a:r>
          </a:p>
        </p:txBody>
      </p:sp>
      <p:sp>
        <p:nvSpPr>
          <p:cNvPr id="3" name="Content Placeholder 2"/>
          <p:cNvSpPr>
            <a:spLocks noGrp="1"/>
          </p:cNvSpPr>
          <p:nvPr>
            <p:ph idx="1"/>
          </p:nvPr>
        </p:nvSpPr>
        <p:spPr>
          <a:xfrm>
            <a:off x="838200" y="1825625"/>
            <a:ext cx="10515600" cy="2141941"/>
          </a:xfrm>
        </p:spPr>
        <p:txBody>
          <a:bodyPr/>
          <a:lstStyle/>
          <a:p>
            <a:pPr marL="514350" indent="-514350">
              <a:buFont typeface="+mj-lt"/>
              <a:buAutoNum type="arabicPeriod"/>
            </a:pPr>
            <a:r>
              <a:rPr lang="en-US" dirty="0"/>
              <a:t>For every node in the graph, there is a node in the tree.</a:t>
            </a:r>
          </a:p>
          <a:p>
            <a:pPr marL="514350" indent="-514350">
              <a:buFont typeface="+mj-lt"/>
              <a:buAutoNum type="arabicPeriod"/>
            </a:pPr>
            <a:r>
              <a:rPr lang="en-US" dirty="0"/>
              <a:t>The number of edges in the tree is one less than the number of nodes in the graph.</a:t>
            </a:r>
          </a:p>
          <a:p>
            <a:pPr marL="514350" indent="-514350">
              <a:buFont typeface="+mj-lt"/>
              <a:buAutoNum type="arabicPeriod"/>
            </a:pPr>
            <a:r>
              <a:rPr lang="en-US" dirty="0">
                <a:solidFill>
                  <a:schemeClr val="bg1">
                    <a:lumMod val="75000"/>
                  </a:schemeClr>
                </a:solidFill>
              </a:rPr>
              <a:t>From any node, you can get to any other node.</a:t>
            </a:r>
          </a:p>
        </p:txBody>
      </p:sp>
      <p:cxnSp>
        <p:nvCxnSpPr>
          <p:cNvPr id="5" name="Straight Arrow Connector 4"/>
          <p:cNvCxnSpPr/>
          <p:nvPr/>
        </p:nvCxnSpPr>
        <p:spPr>
          <a:xfrm flipH="1" flipV="1">
            <a:off x="3022169" y="3192651"/>
            <a:ext cx="402957" cy="1813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293389" y="5005953"/>
            <a:ext cx="761747" cy="369332"/>
          </a:xfrm>
          <a:prstGeom prst="rect">
            <a:avLst/>
          </a:prstGeom>
          <a:noFill/>
        </p:spPr>
        <p:txBody>
          <a:bodyPr wrap="none" rtlCol="0">
            <a:spAutoFit/>
          </a:bodyPr>
          <a:lstStyle/>
          <a:p>
            <a:r>
              <a:rPr lang="en-US" dirty="0"/>
              <a:t>Done!</a:t>
            </a:r>
          </a:p>
        </p:txBody>
      </p:sp>
      <p:cxnSp>
        <p:nvCxnSpPr>
          <p:cNvPr id="8" name="Straight Arrow Connector 7"/>
          <p:cNvCxnSpPr/>
          <p:nvPr/>
        </p:nvCxnSpPr>
        <p:spPr>
          <a:xfrm flipH="1" flipV="1">
            <a:off x="2076773" y="2293749"/>
            <a:ext cx="1332854" cy="27122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08165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Requirements to be a spanning tree</a:t>
            </a:r>
          </a:p>
        </p:txBody>
      </p:sp>
      <p:sp>
        <p:nvSpPr>
          <p:cNvPr id="3" name="Content Placeholder 2"/>
          <p:cNvSpPr>
            <a:spLocks noGrp="1"/>
          </p:cNvSpPr>
          <p:nvPr>
            <p:ph idx="1"/>
          </p:nvPr>
        </p:nvSpPr>
        <p:spPr>
          <a:xfrm>
            <a:off x="838200" y="1825625"/>
            <a:ext cx="10515600" cy="2141941"/>
          </a:xfrm>
        </p:spPr>
        <p:txBody>
          <a:bodyPr/>
          <a:lstStyle/>
          <a:p>
            <a:pPr marL="514350" indent="-514350">
              <a:buFont typeface="+mj-lt"/>
              <a:buAutoNum type="arabicPeriod"/>
            </a:pPr>
            <a:r>
              <a:rPr lang="en-US" dirty="0">
                <a:solidFill>
                  <a:schemeClr val="bg1">
                    <a:lumMod val="75000"/>
                  </a:schemeClr>
                </a:solidFill>
              </a:rPr>
              <a:t>For every node in the graph, there is a node in the tree.</a:t>
            </a:r>
          </a:p>
          <a:p>
            <a:pPr marL="514350" indent="-514350">
              <a:buFont typeface="+mj-lt"/>
              <a:buAutoNum type="arabicPeriod"/>
            </a:pPr>
            <a:r>
              <a:rPr lang="en-US" dirty="0">
                <a:solidFill>
                  <a:schemeClr val="bg1">
                    <a:lumMod val="75000"/>
                  </a:schemeClr>
                </a:solidFill>
              </a:rPr>
              <a:t>The number of edges in the tree is one less than the number of nodes in the graph.</a:t>
            </a:r>
          </a:p>
          <a:p>
            <a:pPr marL="514350" indent="-514350">
              <a:buFont typeface="+mj-lt"/>
              <a:buAutoNum type="arabicPeriod"/>
            </a:pPr>
            <a:r>
              <a:rPr lang="en-US" dirty="0"/>
              <a:t>From any node, you can get to any other node.</a:t>
            </a:r>
          </a:p>
        </p:txBody>
      </p:sp>
      <p:cxnSp>
        <p:nvCxnSpPr>
          <p:cNvPr id="5" name="Straight Arrow Connector 4"/>
          <p:cNvCxnSpPr/>
          <p:nvPr/>
        </p:nvCxnSpPr>
        <p:spPr>
          <a:xfrm flipH="1" flipV="1">
            <a:off x="3161654" y="3766088"/>
            <a:ext cx="263471" cy="12398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053166" y="5083444"/>
            <a:ext cx="6752874" cy="369332"/>
          </a:xfrm>
          <a:prstGeom prst="rect">
            <a:avLst/>
          </a:prstGeom>
          <a:noFill/>
        </p:spPr>
        <p:txBody>
          <a:bodyPr wrap="none" rtlCol="0">
            <a:spAutoFit/>
          </a:bodyPr>
          <a:lstStyle/>
          <a:p>
            <a:r>
              <a:rPr lang="en-US" dirty="0"/>
              <a:t>Let’s work on this. But first, let’s see what a “fully connected” graph is.</a:t>
            </a:r>
          </a:p>
        </p:txBody>
      </p:sp>
    </p:spTree>
    <p:extLst>
      <p:ext uri="{BB962C8B-B14F-4D97-AF65-F5344CB8AC3E}">
        <p14:creationId xmlns:p14="http://schemas.microsoft.com/office/powerpoint/2010/main" val="182974254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Oval 114"/>
          <p:cNvSpPr/>
          <p:nvPr/>
        </p:nvSpPr>
        <p:spPr>
          <a:xfrm>
            <a:off x="2875215" y="3749413"/>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rot="5400000">
            <a:off x="4092452" y="3163911"/>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rot="5400000">
            <a:off x="1710653" y="3226104"/>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rot="5400000">
            <a:off x="4083281" y="2059583"/>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rot="5400000">
            <a:off x="1682586" y="2108318"/>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0" name="Oval 1059"/>
          <p:cNvSpPr/>
          <p:nvPr/>
        </p:nvSpPr>
        <p:spPr>
          <a:xfrm>
            <a:off x="2863998" y="1395631"/>
            <a:ext cx="225822" cy="27896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6" name="Straight Connector 1055"/>
          <p:cNvCxnSpPr/>
          <p:nvPr/>
        </p:nvCxnSpPr>
        <p:spPr>
          <a:xfrm flipV="1">
            <a:off x="2897797" y="2263301"/>
            <a:ext cx="1161631" cy="1568077"/>
          </a:xfrm>
          <a:prstGeom prst="line">
            <a:avLst/>
          </a:prstGeom>
        </p:spPr>
        <p:style>
          <a:lnRef idx="1">
            <a:schemeClr val="dk1"/>
          </a:lnRef>
          <a:fillRef idx="0">
            <a:schemeClr val="dk1"/>
          </a:fillRef>
          <a:effectRef idx="0">
            <a:schemeClr val="dk1"/>
          </a:effectRef>
          <a:fontRef idx="minor">
            <a:schemeClr val="tx1"/>
          </a:fontRef>
        </p:style>
      </p:cxnSp>
      <p:cxnSp>
        <p:nvCxnSpPr>
          <p:cNvPr id="1049" name="Straight Connector 1048"/>
          <p:cNvCxnSpPr>
            <a:stCxn id="4" idx="2"/>
            <a:endCxn id="14" idx="0"/>
          </p:cNvCxnSpPr>
          <p:nvPr/>
        </p:nvCxnSpPr>
        <p:spPr>
          <a:xfrm>
            <a:off x="2961855" y="1881823"/>
            <a:ext cx="39182" cy="1700042"/>
          </a:xfrm>
          <a:prstGeom prst="line">
            <a:avLst/>
          </a:prstGeom>
        </p:spPr>
        <p:style>
          <a:lnRef idx="1">
            <a:schemeClr val="dk1"/>
          </a:lnRef>
          <a:fillRef idx="0">
            <a:schemeClr val="dk1"/>
          </a:fillRef>
          <a:effectRef idx="0">
            <a:schemeClr val="dk1"/>
          </a:effectRef>
          <a:fontRef idx="minor">
            <a:schemeClr val="tx1"/>
          </a:fontRef>
        </p:style>
      </p:cxnSp>
      <p:cxnSp>
        <p:nvCxnSpPr>
          <p:cNvPr id="1040" name="Straight Connector 1039"/>
          <p:cNvCxnSpPr/>
          <p:nvPr/>
        </p:nvCxnSpPr>
        <p:spPr>
          <a:xfrm flipV="1">
            <a:off x="2080874" y="2281403"/>
            <a:ext cx="1880959" cy="10219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a:stCxn id="5" idx="4"/>
            <a:endCxn id="10" idx="0"/>
          </p:cNvCxnSpPr>
          <p:nvPr/>
        </p:nvCxnSpPr>
        <p:spPr>
          <a:xfrm>
            <a:off x="1962077" y="2388579"/>
            <a:ext cx="5303" cy="8231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3" name="Straight Connector 1032"/>
          <p:cNvCxnSpPr/>
          <p:nvPr/>
        </p:nvCxnSpPr>
        <p:spPr>
          <a:xfrm>
            <a:off x="2995733" y="1742341"/>
            <a:ext cx="1045836" cy="4691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8" name="Straight Connector 1027"/>
          <p:cNvCxnSpPr/>
          <p:nvPr/>
        </p:nvCxnSpPr>
        <p:spPr>
          <a:xfrm flipV="1">
            <a:off x="3052816" y="3333596"/>
            <a:ext cx="909017" cy="3726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p:nvCxnSpPr>
        <p:spPr>
          <a:xfrm>
            <a:off x="2040241" y="3436741"/>
            <a:ext cx="855121" cy="2694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2024029" y="3306201"/>
            <a:ext cx="2096379" cy="603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995955" y="2251202"/>
            <a:ext cx="1965878" cy="1010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2028805" y="2211494"/>
            <a:ext cx="2005949" cy="23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001259" y="2236795"/>
            <a:ext cx="955292" cy="14989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961855" y="1742341"/>
            <a:ext cx="1078203" cy="15457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1994139" y="1838761"/>
            <a:ext cx="937871" cy="1406402"/>
          </a:xfrm>
          <a:prstGeom prst="line">
            <a:avLst/>
          </a:prstGeom>
        </p:spPr>
        <p:style>
          <a:lnRef idx="1">
            <a:schemeClr val="dk1"/>
          </a:lnRef>
          <a:fillRef idx="0">
            <a:schemeClr val="dk1"/>
          </a:fillRef>
          <a:effectRef idx="0">
            <a:schemeClr val="dk1"/>
          </a:effectRef>
          <a:fontRef idx="minor">
            <a:schemeClr val="tx1"/>
          </a:fontRef>
        </p:style>
      </p:cxnSp>
      <p:sp>
        <p:nvSpPr>
          <p:cNvPr id="3" name="Oval 2"/>
          <p:cNvSpPr/>
          <p:nvPr/>
        </p:nvSpPr>
        <p:spPr>
          <a:xfrm>
            <a:off x="2824816" y="157868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770136" y="15740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 name="Oval 4"/>
          <p:cNvSpPr/>
          <p:nvPr/>
        </p:nvSpPr>
        <p:spPr>
          <a:xfrm>
            <a:off x="1830341" y="208754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775661" y="208290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7" name="Oval 6"/>
          <p:cNvSpPr/>
          <p:nvPr/>
        </p:nvSpPr>
        <p:spPr>
          <a:xfrm>
            <a:off x="3904530" y="20622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849850" y="20576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9" name="Oval 8"/>
          <p:cNvSpPr/>
          <p:nvPr/>
        </p:nvSpPr>
        <p:spPr>
          <a:xfrm>
            <a:off x="1830341" y="321633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775661" y="321170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1" name="Oval 10"/>
          <p:cNvSpPr/>
          <p:nvPr/>
        </p:nvSpPr>
        <p:spPr>
          <a:xfrm>
            <a:off x="3903019" y="312444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848339" y="311980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3" name="Oval 12"/>
          <p:cNvSpPr/>
          <p:nvPr/>
        </p:nvSpPr>
        <p:spPr>
          <a:xfrm>
            <a:off x="2863998" y="358650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809318" y="358186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1031" name="Straight Connector 1030"/>
          <p:cNvCxnSpPr/>
          <p:nvPr/>
        </p:nvCxnSpPr>
        <p:spPr>
          <a:xfrm>
            <a:off x="4034754" y="2313194"/>
            <a:ext cx="0" cy="9749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p:cNvCxnSpPr/>
          <p:nvPr/>
        </p:nvCxnSpPr>
        <p:spPr>
          <a:xfrm flipH="1">
            <a:off x="1945305" y="1782771"/>
            <a:ext cx="973195" cy="4661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728096" y="117096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69" name="TextBox 68"/>
          <p:cNvSpPr txBox="1"/>
          <p:nvPr/>
        </p:nvSpPr>
        <p:spPr>
          <a:xfrm>
            <a:off x="6728096" y="117096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0" name="TextBox 79"/>
          <p:cNvSpPr txBox="1"/>
          <p:nvPr/>
        </p:nvSpPr>
        <p:spPr>
          <a:xfrm>
            <a:off x="8497487" y="117582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1" name="TextBox 80"/>
          <p:cNvSpPr txBox="1"/>
          <p:nvPr/>
        </p:nvSpPr>
        <p:spPr>
          <a:xfrm>
            <a:off x="8497487" y="117582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2" name="TextBox 81"/>
          <p:cNvSpPr txBox="1"/>
          <p:nvPr/>
        </p:nvSpPr>
        <p:spPr>
          <a:xfrm>
            <a:off x="8497488" y="1545153"/>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83" name="TextBox 82"/>
          <p:cNvSpPr txBox="1"/>
          <p:nvPr/>
        </p:nvSpPr>
        <p:spPr>
          <a:xfrm>
            <a:off x="8497487" y="1914485"/>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84" name="TextBox 83"/>
          <p:cNvSpPr txBox="1"/>
          <p:nvPr/>
        </p:nvSpPr>
        <p:spPr>
          <a:xfrm>
            <a:off x="8497487" y="2283817"/>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85" name="TextBox 84"/>
          <p:cNvSpPr txBox="1"/>
          <p:nvPr/>
        </p:nvSpPr>
        <p:spPr>
          <a:xfrm>
            <a:off x="8497487" y="2653149"/>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87" name="TextBox 86"/>
          <p:cNvSpPr txBox="1"/>
          <p:nvPr/>
        </p:nvSpPr>
        <p:spPr>
          <a:xfrm>
            <a:off x="6725734" y="1537352"/>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8" name="TextBox 87"/>
          <p:cNvSpPr txBox="1"/>
          <p:nvPr/>
        </p:nvSpPr>
        <p:spPr>
          <a:xfrm>
            <a:off x="6723372" y="1906621"/>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89" name="TextBox 88"/>
          <p:cNvSpPr txBox="1"/>
          <p:nvPr/>
        </p:nvSpPr>
        <p:spPr>
          <a:xfrm>
            <a:off x="6725735" y="226575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0" name="TextBox 89"/>
          <p:cNvSpPr txBox="1"/>
          <p:nvPr/>
        </p:nvSpPr>
        <p:spPr>
          <a:xfrm>
            <a:off x="6725735" y="2265754"/>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1" name="TextBox 90"/>
          <p:cNvSpPr txBox="1"/>
          <p:nvPr/>
        </p:nvSpPr>
        <p:spPr>
          <a:xfrm>
            <a:off x="6723373" y="2632139"/>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3" name="TextBox 92"/>
          <p:cNvSpPr txBox="1"/>
          <p:nvPr/>
        </p:nvSpPr>
        <p:spPr>
          <a:xfrm>
            <a:off x="8495791" y="335765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4" name="TextBox 93"/>
          <p:cNvSpPr txBox="1"/>
          <p:nvPr/>
        </p:nvSpPr>
        <p:spPr>
          <a:xfrm>
            <a:off x="8495791" y="3357657"/>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95" name="TextBox 94"/>
          <p:cNvSpPr txBox="1"/>
          <p:nvPr/>
        </p:nvSpPr>
        <p:spPr>
          <a:xfrm>
            <a:off x="8495792" y="3726989"/>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96" name="TextBox 95"/>
          <p:cNvSpPr txBox="1"/>
          <p:nvPr/>
        </p:nvSpPr>
        <p:spPr>
          <a:xfrm>
            <a:off x="8495791" y="409632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97" name="TextBox 96"/>
          <p:cNvSpPr txBox="1"/>
          <p:nvPr/>
        </p:nvSpPr>
        <p:spPr>
          <a:xfrm>
            <a:off x="8495791" y="446565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98" name="TextBox 97"/>
          <p:cNvSpPr txBox="1"/>
          <p:nvPr/>
        </p:nvSpPr>
        <p:spPr>
          <a:xfrm>
            <a:off x="8495791" y="4834985"/>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99" name="TextBox 98"/>
          <p:cNvSpPr txBox="1"/>
          <p:nvPr/>
        </p:nvSpPr>
        <p:spPr>
          <a:xfrm>
            <a:off x="8499183" y="5173365"/>
            <a:ext cx="1765999" cy="369288"/>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101" name="TextBox 100"/>
          <p:cNvSpPr txBox="1"/>
          <p:nvPr/>
        </p:nvSpPr>
        <p:spPr>
          <a:xfrm>
            <a:off x="6729792" y="4110173"/>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02" name="TextBox 101"/>
          <p:cNvSpPr txBox="1"/>
          <p:nvPr/>
        </p:nvSpPr>
        <p:spPr>
          <a:xfrm>
            <a:off x="6728097" y="4437905"/>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03" name="TextBox 102"/>
          <p:cNvSpPr txBox="1"/>
          <p:nvPr/>
        </p:nvSpPr>
        <p:spPr>
          <a:xfrm>
            <a:off x="6729792" y="4802720"/>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04" name="TextBox 103"/>
          <p:cNvSpPr txBox="1"/>
          <p:nvPr/>
        </p:nvSpPr>
        <p:spPr>
          <a:xfrm>
            <a:off x="6729792" y="5178978"/>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cxnSp>
        <p:nvCxnSpPr>
          <p:cNvPr id="105" name="Straight Connector 104"/>
          <p:cNvCxnSpPr/>
          <p:nvPr/>
        </p:nvCxnSpPr>
        <p:spPr>
          <a:xfrm>
            <a:off x="10266592" y="5506710"/>
            <a:ext cx="0" cy="382478"/>
          </a:xfrm>
          <a:prstGeom prst="line">
            <a:avLst/>
          </a:prstGeom>
        </p:spPr>
        <p:style>
          <a:lnRef idx="1">
            <a:schemeClr val="dk1"/>
          </a:lnRef>
          <a:fillRef idx="0">
            <a:schemeClr val="dk1"/>
          </a:fillRef>
          <a:effectRef idx="0">
            <a:schemeClr val="dk1"/>
          </a:effectRef>
          <a:fontRef idx="minor">
            <a:schemeClr val="tx1"/>
          </a:fontRef>
        </p:style>
      </p:cxnSp>
      <p:sp>
        <p:nvSpPr>
          <p:cNvPr id="106" name="TextBox 105"/>
          <p:cNvSpPr txBox="1"/>
          <p:nvPr/>
        </p:nvSpPr>
        <p:spPr>
          <a:xfrm>
            <a:off x="9141252" y="5506710"/>
            <a:ext cx="343364" cy="369332"/>
          </a:xfrm>
          <a:prstGeom prst="rect">
            <a:avLst/>
          </a:prstGeom>
          <a:noFill/>
        </p:spPr>
        <p:txBody>
          <a:bodyPr wrap="none" rtlCol="0">
            <a:spAutoFit/>
          </a:bodyPr>
          <a:lstStyle/>
          <a:p>
            <a:r>
              <a:rPr lang="en-US" dirty="0"/>
              <a:t>…</a:t>
            </a:r>
          </a:p>
        </p:txBody>
      </p:sp>
      <p:cxnSp>
        <p:nvCxnSpPr>
          <p:cNvPr id="107" name="Straight Connector 106"/>
          <p:cNvCxnSpPr/>
          <p:nvPr/>
        </p:nvCxnSpPr>
        <p:spPr>
          <a:xfrm>
            <a:off x="6727809" y="5506710"/>
            <a:ext cx="0" cy="382478"/>
          </a:xfrm>
          <a:prstGeom prst="line">
            <a:avLst/>
          </a:prstGeom>
        </p:spPr>
        <p:style>
          <a:lnRef idx="1">
            <a:schemeClr val="dk1"/>
          </a:lnRef>
          <a:fillRef idx="0">
            <a:schemeClr val="dk1"/>
          </a:fillRef>
          <a:effectRef idx="0">
            <a:schemeClr val="dk1"/>
          </a:effectRef>
          <a:fontRef idx="minor">
            <a:schemeClr val="tx1"/>
          </a:fontRef>
        </p:style>
      </p:cxnSp>
      <p:cxnSp>
        <p:nvCxnSpPr>
          <p:cNvPr id="108" name="Straight Connector 107"/>
          <p:cNvCxnSpPr/>
          <p:nvPr/>
        </p:nvCxnSpPr>
        <p:spPr>
          <a:xfrm>
            <a:off x="8497201" y="5506710"/>
            <a:ext cx="0" cy="382478"/>
          </a:xfrm>
          <a:prstGeom prst="line">
            <a:avLst/>
          </a:prstGeom>
        </p:spPr>
        <p:style>
          <a:lnRef idx="1">
            <a:schemeClr val="dk1"/>
          </a:lnRef>
          <a:fillRef idx="0">
            <a:schemeClr val="dk1"/>
          </a:fillRef>
          <a:effectRef idx="0">
            <a:schemeClr val="dk1"/>
          </a:effectRef>
          <a:fontRef idx="minor">
            <a:schemeClr val="tx1"/>
          </a:fontRef>
        </p:style>
      </p:cxnSp>
      <p:sp>
        <p:nvSpPr>
          <p:cNvPr id="109" name="TextBox 108"/>
          <p:cNvSpPr txBox="1"/>
          <p:nvPr/>
        </p:nvSpPr>
        <p:spPr>
          <a:xfrm>
            <a:off x="7371861" y="5506710"/>
            <a:ext cx="343364" cy="369332"/>
          </a:xfrm>
          <a:prstGeom prst="rect">
            <a:avLst/>
          </a:prstGeom>
          <a:noFill/>
        </p:spPr>
        <p:txBody>
          <a:bodyPr wrap="none" rtlCol="0">
            <a:spAutoFit/>
          </a:bodyPr>
          <a:lstStyle/>
          <a:p>
            <a:r>
              <a:rPr lang="en-US" dirty="0"/>
              <a:t>…</a:t>
            </a:r>
          </a:p>
        </p:txBody>
      </p:sp>
      <p:sp>
        <p:nvSpPr>
          <p:cNvPr id="86" name="TextBox 85"/>
          <p:cNvSpPr txBox="1"/>
          <p:nvPr/>
        </p:nvSpPr>
        <p:spPr>
          <a:xfrm>
            <a:off x="8369085" y="3007026"/>
            <a:ext cx="1897793"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92" name="TextBox 91"/>
          <p:cNvSpPr txBox="1"/>
          <p:nvPr/>
        </p:nvSpPr>
        <p:spPr>
          <a:xfrm>
            <a:off x="6721011" y="3001408"/>
            <a:ext cx="1769392"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1061" name="TextBox 1060"/>
          <p:cNvSpPr txBox="1"/>
          <p:nvPr/>
        </p:nvSpPr>
        <p:spPr>
          <a:xfrm>
            <a:off x="1978788" y="928181"/>
            <a:ext cx="2252989" cy="369332"/>
          </a:xfrm>
          <a:prstGeom prst="rect">
            <a:avLst/>
          </a:prstGeom>
          <a:noFill/>
        </p:spPr>
        <p:txBody>
          <a:bodyPr wrap="none" rtlCol="0">
            <a:spAutoFit/>
          </a:bodyPr>
          <a:lstStyle/>
          <a:p>
            <a:r>
              <a:rPr lang="en-US" dirty="0"/>
              <a:t>Fully connected graph</a:t>
            </a:r>
          </a:p>
        </p:txBody>
      </p:sp>
      <p:sp>
        <p:nvSpPr>
          <p:cNvPr id="1062" name="TextBox 1061"/>
          <p:cNvSpPr txBox="1"/>
          <p:nvPr/>
        </p:nvSpPr>
        <p:spPr>
          <a:xfrm>
            <a:off x="7706723" y="804062"/>
            <a:ext cx="1492716" cy="369332"/>
          </a:xfrm>
          <a:prstGeom prst="rect">
            <a:avLst/>
          </a:prstGeom>
          <a:noFill/>
        </p:spPr>
        <p:txBody>
          <a:bodyPr wrap="none" rtlCol="0">
            <a:spAutoFit/>
          </a:bodyPr>
          <a:lstStyle/>
          <a:p>
            <a:r>
              <a:rPr lang="en-US" b="1" dirty="0"/>
              <a:t>Node -&gt; Node</a:t>
            </a:r>
          </a:p>
        </p:txBody>
      </p:sp>
      <p:sp>
        <p:nvSpPr>
          <p:cNvPr id="70" name="TextBox 69"/>
          <p:cNvSpPr txBox="1"/>
          <p:nvPr/>
        </p:nvSpPr>
        <p:spPr>
          <a:xfrm>
            <a:off x="6728097" y="3369100"/>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00" name="TextBox 99"/>
          <p:cNvSpPr txBox="1"/>
          <p:nvPr/>
        </p:nvSpPr>
        <p:spPr>
          <a:xfrm>
            <a:off x="6729792" y="3733915"/>
            <a:ext cx="1769391"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1063" name="Left-Right Arrow 1062"/>
          <p:cNvSpPr/>
          <p:nvPr/>
        </p:nvSpPr>
        <p:spPr>
          <a:xfrm>
            <a:off x="4819973" y="2388579"/>
            <a:ext cx="1301858" cy="59769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TextBox 1063"/>
          <p:cNvSpPr txBox="1"/>
          <p:nvPr/>
        </p:nvSpPr>
        <p:spPr>
          <a:xfrm>
            <a:off x="2801333" y="4975998"/>
            <a:ext cx="3008003" cy="646331"/>
          </a:xfrm>
          <a:prstGeom prst="rect">
            <a:avLst/>
          </a:prstGeom>
          <a:noFill/>
        </p:spPr>
        <p:txBody>
          <a:bodyPr wrap="square" rtlCol="0">
            <a:spAutoFit/>
          </a:bodyPr>
          <a:lstStyle/>
          <a:p>
            <a:r>
              <a:rPr lang="en-US" dirty="0"/>
              <a:t>Each node connects to every other node, including itself.</a:t>
            </a:r>
          </a:p>
        </p:txBody>
      </p:sp>
    </p:spTree>
    <p:extLst>
      <p:ext uri="{BB962C8B-B14F-4D97-AF65-F5344CB8AC3E}">
        <p14:creationId xmlns:p14="http://schemas.microsoft.com/office/powerpoint/2010/main" val="174776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p:nvPr/>
        </p:nvSpPr>
        <p:spPr>
          <a:xfrm>
            <a:off x="2572640" y="745988"/>
            <a:ext cx="958917" cy="461665"/>
          </a:xfrm>
          <a:prstGeom prst="rect">
            <a:avLst/>
          </a:prstGeom>
          <a:noFill/>
        </p:spPr>
        <p:txBody>
          <a:bodyPr wrap="none" rtlCol="0">
            <a:spAutoFit/>
          </a:bodyPr>
          <a:lstStyle/>
          <a:p>
            <a:r>
              <a:rPr lang="en-US" sz="2400" b="1" dirty="0"/>
              <a:t>nodes</a:t>
            </a:r>
          </a:p>
        </p:txBody>
      </p:sp>
      <p:sp>
        <p:nvSpPr>
          <p:cNvPr id="39" name="TextBox 38"/>
          <p:cNvSpPr txBox="1"/>
          <p:nvPr/>
        </p:nvSpPr>
        <p:spPr>
          <a:xfrm>
            <a:off x="1277738" y="1143584"/>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0" name="TextBox 39"/>
          <p:cNvSpPr txBox="1"/>
          <p:nvPr/>
        </p:nvSpPr>
        <p:spPr>
          <a:xfrm>
            <a:off x="1277739" y="1869377"/>
            <a:ext cx="1769391" cy="369332"/>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E1</a:t>
            </a:r>
          </a:p>
        </p:txBody>
      </p:sp>
      <p:sp>
        <p:nvSpPr>
          <p:cNvPr id="41" name="TextBox 40"/>
          <p:cNvSpPr txBox="1"/>
          <p:nvPr/>
        </p:nvSpPr>
        <p:spPr>
          <a:xfrm>
            <a:off x="1277739" y="2238709"/>
            <a:ext cx="1769391" cy="369332"/>
          </a:xfrm>
          <a:prstGeom prst="rect">
            <a:avLst/>
          </a:prstGeom>
          <a:solidFill>
            <a:schemeClr val="accent6">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E1</a:t>
            </a:r>
          </a:p>
        </p:txBody>
      </p:sp>
      <p:sp>
        <p:nvSpPr>
          <p:cNvPr id="42" name="TextBox 41"/>
          <p:cNvSpPr txBox="1"/>
          <p:nvPr/>
        </p:nvSpPr>
        <p:spPr>
          <a:xfrm>
            <a:off x="3047130" y="1143584"/>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43" name="TextBox 42"/>
          <p:cNvSpPr txBox="1"/>
          <p:nvPr/>
        </p:nvSpPr>
        <p:spPr>
          <a:xfrm>
            <a:off x="3047131" y="1869377"/>
            <a:ext cx="1769391" cy="369332"/>
          </a:xfrm>
          <a:prstGeom prst="rect">
            <a:avLst/>
          </a:prstGeom>
          <a:solidFill>
            <a:schemeClr val="accent5">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N0</a:t>
            </a:r>
          </a:p>
        </p:txBody>
      </p:sp>
      <p:sp>
        <p:nvSpPr>
          <p:cNvPr id="44" name="TextBox 43"/>
          <p:cNvSpPr txBox="1"/>
          <p:nvPr/>
        </p:nvSpPr>
        <p:spPr>
          <a:xfrm>
            <a:off x="3047131" y="2238709"/>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45" name="TextBox 44"/>
          <p:cNvSpPr txBox="1"/>
          <p:nvPr/>
        </p:nvSpPr>
        <p:spPr>
          <a:xfrm>
            <a:off x="1277738" y="1499770"/>
            <a:ext cx="1769392" cy="369332"/>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E0</a:t>
            </a:r>
          </a:p>
        </p:txBody>
      </p:sp>
      <p:sp>
        <p:nvSpPr>
          <p:cNvPr id="46" name="TextBox 45"/>
          <p:cNvSpPr txBox="1"/>
          <p:nvPr/>
        </p:nvSpPr>
        <p:spPr>
          <a:xfrm>
            <a:off x="3047130" y="1499770"/>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7" name="TextBox 46"/>
          <p:cNvSpPr txBox="1"/>
          <p:nvPr/>
        </p:nvSpPr>
        <p:spPr>
          <a:xfrm>
            <a:off x="1277739" y="2598551"/>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48" name="TextBox 47"/>
          <p:cNvSpPr txBox="1"/>
          <p:nvPr/>
        </p:nvSpPr>
        <p:spPr>
          <a:xfrm>
            <a:off x="1277739" y="2967883"/>
            <a:ext cx="1769391" cy="369332"/>
          </a:xfrm>
          <a:prstGeom prst="rect">
            <a:avLst/>
          </a:prstGeom>
          <a:solidFill>
            <a:schemeClr val="bg2"/>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E2</a:t>
            </a:r>
          </a:p>
        </p:txBody>
      </p:sp>
      <p:sp>
        <p:nvSpPr>
          <p:cNvPr id="49" name="TextBox 48"/>
          <p:cNvSpPr txBox="1"/>
          <p:nvPr/>
        </p:nvSpPr>
        <p:spPr>
          <a:xfrm>
            <a:off x="3047131" y="259855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50" name="TextBox 49"/>
          <p:cNvSpPr txBox="1"/>
          <p:nvPr/>
        </p:nvSpPr>
        <p:spPr>
          <a:xfrm>
            <a:off x="3047131" y="296788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51" name="TextBox 50"/>
          <p:cNvSpPr txBox="1"/>
          <p:nvPr/>
        </p:nvSpPr>
        <p:spPr>
          <a:xfrm>
            <a:off x="3047130" y="3317062"/>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52" name="TextBox 51"/>
          <p:cNvSpPr txBox="1"/>
          <p:nvPr/>
        </p:nvSpPr>
        <p:spPr>
          <a:xfrm>
            <a:off x="3047130" y="3686394"/>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53" name="TextBox 52"/>
          <p:cNvSpPr txBox="1"/>
          <p:nvPr/>
        </p:nvSpPr>
        <p:spPr>
          <a:xfrm>
            <a:off x="3047129" y="4063852"/>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54" name="TextBox 53"/>
          <p:cNvSpPr txBox="1"/>
          <p:nvPr/>
        </p:nvSpPr>
        <p:spPr>
          <a:xfrm>
            <a:off x="3047129" y="4433184"/>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sp>
        <p:nvSpPr>
          <p:cNvPr id="55" name="TextBox 54"/>
          <p:cNvSpPr txBox="1"/>
          <p:nvPr/>
        </p:nvSpPr>
        <p:spPr>
          <a:xfrm>
            <a:off x="1277738" y="3317062"/>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56" name="TextBox 55"/>
          <p:cNvSpPr txBox="1"/>
          <p:nvPr/>
        </p:nvSpPr>
        <p:spPr>
          <a:xfrm>
            <a:off x="1277738" y="3686394"/>
            <a:ext cx="1769391" cy="369332"/>
          </a:xfrm>
          <a:prstGeom prst="rect">
            <a:avLst/>
          </a:prstGeom>
          <a:solidFill>
            <a:schemeClr val="accent3"/>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E3</a:t>
            </a:r>
          </a:p>
        </p:txBody>
      </p:sp>
      <p:sp>
        <p:nvSpPr>
          <p:cNvPr id="57" name="TextBox 56"/>
          <p:cNvSpPr txBox="1"/>
          <p:nvPr/>
        </p:nvSpPr>
        <p:spPr>
          <a:xfrm>
            <a:off x="1277737" y="4063852"/>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58" name="TextBox 57"/>
          <p:cNvSpPr txBox="1"/>
          <p:nvPr/>
        </p:nvSpPr>
        <p:spPr>
          <a:xfrm>
            <a:off x="1277737" y="4433184"/>
            <a:ext cx="1769391" cy="369332"/>
          </a:xfrm>
          <a:prstGeom prst="rect">
            <a:avLst/>
          </a:prstGeom>
          <a:solidFill>
            <a:schemeClr val="accent2">
              <a:lumMod val="20000"/>
              <a:lumOff val="8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E4</a:t>
            </a:r>
          </a:p>
        </p:txBody>
      </p:sp>
      <p:sp>
        <p:nvSpPr>
          <p:cNvPr id="62" name="TextBox 61"/>
          <p:cNvSpPr txBox="1"/>
          <p:nvPr/>
        </p:nvSpPr>
        <p:spPr>
          <a:xfrm>
            <a:off x="7647543" y="1123767"/>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63" name="TextBox 62"/>
          <p:cNvSpPr txBox="1"/>
          <p:nvPr/>
        </p:nvSpPr>
        <p:spPr>
          <a:xfrm>
            <a:off x="9429850" y="1123767"/>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64" name="TextBox 63"/>
          <p:cNvSpPr txBox="1"/>
          <p:nvPr/>
        </p:nvSpPr>
        <p:spPr>
          <a:xfrm>
            <a:off x="7647543" y="1493099"/>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65" name="TextBox 64"/>
          <p:cNvSpPr txBox="1"/>
          <p:nvPr/>
        </p:nvSpPr>
        <p:spPr>
          <a:xfrm>
            <a:off x="9429851" y="1489676"/>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66" name="TextBox 65"/>
          <p:cNvSpPr txBox="1"/>
          <p:nvPr/>
        </p:nvSpPr>
        <p:spPr>
          <a:xfrm>
            <a:off x="7647544" y="1853879"/>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67" name="TextBox 66"/>
          <p:cNvSpPr txBox="1"/>
          <p:nvPr/>
        </p:nvSpPr>
        <p:spPr>
          <a:xfrm>
            <a:off x="9429851" y="1853879"/>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68" name="TextBox 67"/>
          <p:cNvSpPr txBox="1"/>
          <p:nvPr/>
        </p:nvSpPr>
        <p:spPr>
          <a:xfrm>
            <a:off x="7647544" y="222009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70" name="TextBox 69"/>
          <p:cNvSpPr txBox="1"/>
          <p:nvPr/>
        </p:nvSpPr>
        <p:spPr>
          <a:xfrm>
            <a:off x="7647543" y="2592543"/>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69" name="TextBox 68"/>
          <p:cNvSpPr txBox="1"/>
          <p:nvPr/>
        </p:nvSpPr>
        <p:spPr>
          <a:xfrm>
            <a:off x="9427269" y="2213721"/>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
        <p:nvSpPr>
          <p:cNvPr id="71" name="TextBox 70"/>
          <p:cNvSpPr txBox="1"/>
          <p:nvPr/>
        </p:nvSpPr>
        <p:spPr>
          <a:xfrm>
            <a:off x="9427269" y="2583053"/>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cxnSp>
        <p:nvCxnSpPr>
          <p:cNvPr id="73" name="Straight Arrow Connector 72"/>
          <p:cNvCxnSpPr/>
          <p:nvPr/>
        </p:nvCxnSpPr>
        <p:spPr>
          <a:xfrm>
            <a:off x="5052447" y="1869102"/>
            <a:ext cx="22627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5052447" y="1479668"/>
            <a:ext cx="2305311" cy="369332"/>
          </a:xfrm>
          <a:prstGeom prst="rect">
            <a:avLst/>
          </a:prstGeom>
          <a:noFill/>
        </p:spPr>
        <p:txBody>
          <a:bodyPr wrap="none" rtlCol="0">
            <a:spAutoFit/>
          </a:bodyPr>
          <a:lstStyle/>
          <a:p>
            <a:r>
              <a:rPr lang="en-US" i="1" dirty="0"/>
              <a:t>each edge’s node pairs</a:t>
            </a:r>
          </a:p>
        </p:txBody>
      </p:sp>
    </p:spTree>
    <p:extLst>
      <p:ext uri="{BB962C8B-B14F-4D97-AF65-F5344CB8AC3E}">
        <p14:creationId xmlns:p14="http://schemas.microsoft.com/office/powerpoint/2010/main" val="295565266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flipH="1">
            <a:off x="8113631" y="1906505"/>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835679" y="1991672"/>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3" name="TextBox 2"/>
          <p:cNvSpPr txBox="1"/>
          <p:nvPr/>
        </p:nvSpPr>
        <p:spPr>
          <a:xfrm>
            <a:off x="3617986" y="1991672"/>
            <a:ext cx="1769392" cy="369332"/>
          </a:xfrm>
          <a:prstGeom prst="rect">
            <a:avLst/>
          </a:prstGeom>
          <a:solidFill>
            <a:schemeClr val="bg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N1</a:t>
            </a:r>
          </a:p>
        </p:txBody>
      </p:sp>
      <p:sp>
        <p:nvSpPr>
          <p:cNvPr id="4" name="TextBox 3"/>
          <p:cNvSpPr txBox="1"/>
          <p:nvPr/>
        </p:nvSpPr>
        <p:spPr>
          <a:xfrm>
            <a:off x="1835679" y="2361004"/>
            <a:ext cx="1769392"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dirty="0">
                <a:latin typeface="Consolas" panose="020B0609020204030204" pitchFamily="49" charset="0"/>
              </a:rPr>
              <a:t>N0</a:t>
            </a:r>
          </a:p>
        </p:txBody>
      </p:sp>
      <p:sp>
        <p:nvSpPr>
          <p:cNvPr id="5" name="TextBox 4"/>
          <p:cNvSpPr txBox="1"/>
          <p:nvPr/>
        </p:nvSpPr>
        <p:spPr>
          <a:xfrm>
            <a:off x="3617987" y="2357581"/>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6" name="TextBox 5"/>
          <p:cNvSpPr txBox="1"/>
          <p:nvPr/>
        </p:nvSpPr>
        <p:spPr>
          <a:xfrm>
            <a:off x="1835680" y="2721784"/>
            <a:ext cx="1769391" cy="369332"/>
          </a:xfrm>
          <a:prstGeom prst="rect">
            <a:avLst/>
          </a:prstGeom>
          <a:solidFill>
            <a:schemeClr val="accent4">
              <a:lumMod val="40000"/>
              <a:lumOff val="60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N2</a:t>
            </a:r>
          </a:p>
        </p:txBody>
      </p:sp>
      <p:sp>
        <p:nvSpPr>
          <p:cNvPr id="7" name="TextBox 6"/>
          <p:cNvSpPr txBox="1"/>
          <p:nvPr/>
        </p:nvSpPr>
        <p:spPr>
          <a:xfrm>
            <a:off x="3617987" y="2721784"/>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9" name="TextBox 8"/>
          <p:cNvSpPr txBox="1"/>
          <p:nvPr/>
        </p:nvSpPr>
        <p:spPr>
          <a:xfrm>
            <a:off x="1835679" y="3455686"/>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1" name="TextBox 10"/>
          <p:cNvSpPr txBox="1"/>
          <p:nvPr/>
        </p:nvSpPr>
        <p:spPr>
          <a:xfrm>
            <a:off x="3616617" y="3450958"/>
            <a:ext cx="1769391" cy="369332"/>
          </a:xfrm>
          <a:prstGeom prst="rect">
            <a:avLst/>
          </a:prstGeom>
          <a:solidFill>
            <a:schemeClr val="accent4">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N5</a:t>
            </a:r>
          </a:p>
        </p:txBody>
      </p:sp>
      <p:cxnSp>
        <p:nvCxnSpPr>
          <p:cNvPr id="20" name="Straight Connector 19"/>
          <p:cNvCxnSpPr/>
          <p:nvPr/>
        </p:nvCxnSpPr>
        <p:spPr>
          <a:xfrm flipV="1">
            <a:off x="8249200" y="2405137"/>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9164059" y="1866075"/>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8208567" y="3560475"/>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8192355" y="3429935"/>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8993142" y="17024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8938462" y="169778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3" name="Oval 32"/>
          <p:cNvSpPr/>
          <p:nvPr/>
        </p:nvSpPr>
        <p:spPr>
          <a:xfrm>
            <a:off x="7998667" y="221128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7943987" y="220664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5" name="Oval 34"/>
          <p:cNvSpPr/>
          <p:nvPr/>
        </p:nvSpPr>
        <p:spPr>
          <a:xfrm>
            <a:off x="10072856" y="218597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0018176" y="218134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37" name="Oval 36"/>
          <p:cNvSpPr/>
          <p:nvPr/>
        </p:nvSpPr>
        <p:spPr>
          <a:xfrm>
            <a:off x="7998667" y="334007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7943987" y="333543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39" name="Oval 38"/>
          <p:cNvSpPr/>
          <p:nvPr/>
        </p:nvSpPr>
        <p:spPr>
          <a:xfrm>
            <a:off x="10071345" y="324817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0016665" y="324353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41" name="Oval 40"/>
          <p:cNvSpPr/>
          <p:nvPr/>
        </p:nvSpPr>
        <p:spPr>
          <a:xfrm>
            <a:off x="9032324" y="371023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8977644" y="370559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sp>
        <p:nvSpPr>
          <p:cNvPr id="45" name="Left-Right Arrow 44"/>
          <p:cNvSpPr/>
          <p:nvPr/>
        </p:nvSpPr>
        <p:spPr>
          <a:xfrm>
            <a:off x="6059838" y="2721784"/>
            <a:ext cx="1208867" cy="52175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835680" y="3083236"/>
            <a:ext cx="1769391" cy="369332"/>
          </a:xfrm>
          <a:prstGeom prst="rect">
            <a:avLst/>
          </a:prstGeom>
          <a:solidFill>
            <a:schemeClr val="accent2">
              <a:lumMod val="75000"/>
            </a:schemeClr>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N3</a:t>
            </a:r>
          </a:p>
        </p:txBody>
      </p:sp>
      <p:sp>
        <p:nvSpPr>
          <p:cNvPr id="10" name="TextBox 9"/>
          <p:cNvSpPr txBox="1"/>
          <p:nvPr/>
        </p:nvSpPr>
        <p:spPr>
          <a:xfrm>
            <a:off x="3616617" y="3081626"/>
            <a:ext cx="1769391" cy="369332"/>
          </a:xfrm>
          <a:prstGeom prst="rect">
            <a:avLst/>
          </a:prstGeom>
          <a:solidFill>
            <a:schemeClr val="accent5"/>
          </a:solidFill>
          <a:ln>
            <a:solidFill>
              <a:schemeClr val="tx1"/>
            </a:solidFill>
          </a:ln>
        </p:spPr>
        <p:txBody>
          <a:bodyPr wrap="square" rtlCol="0">
            <a:spAutoFit/>
          </a:bodyPr>
          <a:lstStyle>
            <a:defPPr>
              <a:defRPr lang="en-US"/>
            </a:defPPr>
            <a:lvl1pPr algn="ctr">
              <a:defRPr>
                <a:latin typeface="Consolas" panose="020B0609020204030204" pitchFamily="49" charset="0"/>
              </a:defRPr>
            </a:lvl1pPr>
          </a:lstStyle>
          <a:p>
            <a:r>
              <a:rPr lang="en-US" dirty="0"/>
              <a:t>N4</a:t>
            </a:r>
          </a:p>
        </p:txBody>
      </p:sp>
    </p:spTree>
    <p:extLst>
      <p:ext uri="{BB962C8B-B14F-4D97-AF65-F5344CB8AC3E}">
        <p14:creationId xmlns:p14="http://schemas.microsoft.com/office/powerpoint/2010/main" val="18649035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3239147" y="2712919"/>
            <a:ext cx="5933297" cy="1200329"/>
          </a:xfrm>
          <a:prstGeom prst="rect">
            <a:avLst/>
          </a:prstGeom>
          <a:noFill/>
        </p:spPr>
        <p:txBody>
          <a:bodyPr wrap="square" rtlCol="0">
            <a:spAutoFit/>
          </a:bodyPr>
          <a:lstStyle/>
          <a:p>
            <a:r>
              <a:rPr lang="en-US" sz="2400" dirty="0"/>
              <a:t>If node A goes to node B and node B goes to node C, then node A can go to node C, so connect node A to node C.</a:t>
            </a:r>
          </a:p>
        </p:txBody>
      </p:sp>
    </p:spTree>
    <p:extLst>
      <p:ext uri="{BB962C8B-B14F-4D97-AF65-F5344CB8AC3E}">
        <p14:creationId xmlns:p14="http://schemas.microsoft.com/office/powerpoint/2010/main" val="168905059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5" name="Straight Connector 84"/>
          <p:cNvCxnSpPr/>
          <p:nvPr/>
        </p:nvCxnSpPr>
        <p:spPr>
          <a:xfrm>
            <a:off x="2248796" y="4824589"/>
            <a:ext cx="2072678" cy="103689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7802095" y="1154159"/>
            <a:ext cx="1921592"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flipH="1">
            <a:off x="2100289" y="511658"/>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2235858" y="1010290"/>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3150717" y="471228"/>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195225" y="2165628"/>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179013" y="2035088"/>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2979800" y="30757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925120" y="30293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0" name="Oval 9"/>
          <p:cNvSpPr/>
          <p:nvPr/>
        </p:nvSpPr>
        <p:spPr>
          <a:xfrm>
            <a:off x="1985325" y="81643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930645" y="81179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2" name="Oval 11"/>
          <p:cNvSpPr/>
          <p:nvPr/>
        </p:nvSpPr>
        <p:spPr>
          <a:xfrm>
            <a:off x="4059514" y="79113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004834" y="78649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4" name="Oval 13"/>
          <p:cNvSpPr/>
          <p:nvPr/>
        </p:nvSpPr>
        <p:spPr>
          <a:xfrm>
            <a:off x="1985325" y="194522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930645" y="194058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6" name="Oval 15"/>
          <p:cNvSpPr/>
          <p:nvPr/>
        </p:nvSpPr>
        <p:spPr>
          <a:xfrm>
            <a:off x="4058003" y="185332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003323" y="184869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8" name="Oval 17"/>
          <p:cNvSpPr/>
          <p:nvPr/>
        </p:nvSpPr>
        <p:spPr>
          <a:xfrm>
            <a:off x="3018982" y="231539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964302" y="231075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2" name="Straight Arrow Connector 21"/>
          <p:cNvCxnSpPr/>
          <p:nvPr/>
        </p:nvCxnSpPr>
        <p:spPr>
          <a:xfrm>
            <a:off x="5145438" y="1456841"/>
            <a:ext cx="16118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7707159" y="692658"/>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7842728" y="1191290"/>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757587" y="652228"/>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802095" y="2346628"/>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7785883" y="2216088"/>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8586670" y="48857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8531990" y="48393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0" name="Oval 29"/>
          <p:cNvSpPr/>
          <p:nvPr/>
        </p:nvSpPr>
        <p:spPr>
          <a:xfrm>
            <a:off x="7592195" y="99743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7537515" y="99279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2" name="Oval 31"/>
          <p:cNvSpPr/>
          <p:nvPr/>
        </p:nvSpPr>
        <p:spPr>
          <a:xfrm>
            <a:off x="9666384" y="97213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9611704" y="96749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34" name="Oval 33"/>
          <p:cNvSpPr/>
          <p:nvPr/>
        </p:nvSpPr>
        <p:spPr>
          <a:xfrm>
            <a:off x="7592195" y="212622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537515" y="212158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36" name="Oval 35"/>
          <p:cNvSpPr/>
          <p:nvPr/>
        </p:nvSpPr>
        <p:spPr>
          <a:xfrm>
            <a:off x="9664873" y="203432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9610193" y="202969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38" name="Oval 37"/>
          <p:cNvSpPr/>
          <p:nvPr/>
        </p:nvSpPr>
        <p:spPr>
          <a:xfrm>
            <a:off x="8625852" y="249639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8571172" y="249175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43" name="Straight Arrow Connector 42"/>
          <p:cNvCxnSpPr/>
          <p:nvPr/>
        </p:nvCxnSpPr>
        <p:spPr>
          <a:xfrm>
            <a:off x="8757587" y="2975674"/>
            <a:ext cx="0" cy="1069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7848177" y="4910789"/>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7753241" y="4449288"/>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7888810" y="4947920"/>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8803669" y="4408858"/>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848177" y="6103258"/>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7831965" y="5972718"/>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8632752" y="424520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8578072" y="424056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2" name="Oval 51"/>
          <p:cNvSpPr/>
          <p:nvPr/>
        </p:nvSpPr>
        <p:spPr>
          <a:xfrm>
            <a:off x="7638277" y="475406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7583597" y="474942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4" name="Oval 53"/>
          <p:cNvSpPr/>
          <p:nvPr/>
        </p:nvSpPr>
        <p:spPr>
          <a:xfrm>
            <a:off x="9712466" y="472876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9657786" y="472412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56" name="Oval 55"/>
          <p:cNvSpPr/>
          <p:nvPr/>
        </p:nvSpPr>
        <p:spPr>
          <a:xfrm>
            <a:off x="7638277" y="588285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7583597" y="587821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58" name="Oval 57"/>
          <p:cNvSpPr/>
          <p:nvPr/>
        </p:nvSpPr>
        <p:spPr>
          <a:xfrm>
            <a:off x="9710955" y="579095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9656275" y="578632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60" name="Oval 59"/>
          <p:cNvSpPr/>
          <p:nvPr/>
        </p:nvSpPr>
        <p:spPr>
          <a:xfrm>
            <a:off x="8671934" y="625302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8617254" y="624838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63" name="Straight Connector 62"/>
          <p:cNvCxnSpPr>
            <a:stCxn id="53" idx="2"/>
            <a:endCxn id="57" idx="0"/>
          </p:cNvCxnSpPr>
          <p:nvPr/>
        </p:nvCxnSpPr>
        <p:spPr>
          <a:xfrm>
            <a:off x="7775316" y="5057201"/>
            <a:ext cx="0" cy="82101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5145438" y="5468319"/>
            <a:ext cx="161182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2250475" y="4786117"/>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2155539" y="4324616"/>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2291108" y="4823248"/>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205967" y="4284186"/>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2250475" y="5978586"/>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2234263" y="5848046"/>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3035050" y="412053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980370" y="411589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73" name="Oval 72"/>
          <p:cNvSpPr/>
          <p:nvPr/>
        </p:nvSpPr>
        <p:spPr>
          <a:xfrm>
            <a:off x="2040575" y="462939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1985895" y="462475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75" name="Oval 74"/>
          <p:cNvSpPr/>
          <p:nvPr/>
        </p:nvSpPr>
        <p:spPr>
          <a:xfrm>
            <a:off x="4114764" y="460409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p:cNvSpPr txBox="1"/>
          <p:nvPr/>
        </p:nvSpPr>
        <p:spPr>
          <a:xfrm>
            <a:off x="4060084" y="459945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77" name="Oval 76"/>
          <p:cNvSpPr/>
          <p:nvPr/>
        </p:nvSpPr>
        <p:spPr>
          <a:xfrm>
            <a:off x="2040575" y="575818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p:cNvSpPr txBox="1"/>
          <p:nvPr/>
        </p:nvSpPr>
        <p:spPr>
          <a:xfrm>
            <a:off x="1985895" y="575354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79" name="Oval 78"/>
          <p:cNvSpPr/>
          <p:nvPr/>
        </p:nvSpPr>
        <p:spPr>
          <a:xfrm>
            <a:off x="4113253" y="566628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p:cNvSpPr txBox="1"/>
          <p:nvPr/>
        </p:nvSpPr>
        <p:spPr>
          <a:xfrm>
            <a:off x="4058573" y="566164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81" name="Oval 80"/>
          <p:cNvSpPr/>
          <p:nvPr/>
        </p:nvSpPr>
        <p:spPr>
          <a:xfrm>
            <a:off x="3074232" y="612834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p:cNvSpPr txBox="1"/>
          <p:nvPr/>
        </p:nvSpPr>
        <p:spPr>
          <a:xfrm>
            <a:off x="3019552" y="61237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83" name="Straight Connector 82"/>
          <p:cNvCxnSpPr>
            <a:stCxn id="74" idx="2"/>
            <a:endCxn id="78" idx="0"/>
          </p:cNvCxnSpPr>
          <p:nvPr/>
        </p:nvCxnSpPr>
        <p:spPr>
          <a:xfrm>
            <a:off x="2177614" y="4932529"/>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228523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 name="Straight Connector 89"/>
          <p:cNvCxnSpPr/>
          <p:nvPr/>
        </p:nvCxnSpPr>
        <p:spPr>
          <a:xfrm flipV="1">
            <a:off x="3050766" y="5943342"/>
            <a:ext cx="997027" cy="38659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endCxn id="39" idx="2"/>
          </p:cNvCxnSpPr>
          <p:nvPr/>
        </p:nvCxnSpPr>
        <p:spPr>
          <a:xfrm flipH="1">
            <a:off x="9672117" y="1139428"/>
            <a:ext cx="1511" cy="121608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062817" y="1213484"/>
            <a:ext cx="2072678" cy="103689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flipV="1">
            <a:off x="2064496" y="1175012"/>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H="1">
            <a:off x="1969560" y="713511"/>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2105129" y="1212143"/>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3019988" y="673081"/>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064496" y="2367481"/>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048284" y="2236941"/>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2849071" y="50942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94391" y="50478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0" name="Oval 9"/>
          <p:cNvSpPr/>
          <p:nvPr/>
        </p:nvSpPr>
        <p:spPr>
          <a:xfrm>
            <a:off x="1854596" y="101828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799916" y="101364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2" name="Oval 11"/>
          <p:cNvSpPr/>
          <p:nvPr/>
        </p:nvSpPr>
        <p:spPr>
          <a:xfrm>
            <a:off x="3928785" y="99298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874105" y="9883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4" name="Oval 13"/>
          <p:cNvSpPr/>
          <p:nvPr/>
        </p:nvSpPr>
        <p:spPr>
          <a:xfrm>
            <a:off x="1854596" y="214707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799916" y="214244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6" name="Oval 15"/>
          <p:cNvSpPr/>
          <p:nvPr/>
        </p:nvSpPr>
        <p:spPr>
          <a:xfrm>
            <a:off x="3927274" y="205518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872594" y="205054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8" name="Oval 17"/>
          <p:cNvSpPr/>
          <p:nvPr/>
        </p:nvSpPr>
        <p:spPr>
          <a:xfrm>
            <a:off x="2888253" y="251724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833573" y="251260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0" name="Straight Connector 19"/>
          <p:cNvCxnSpPr>
            <a:stCxn id="11" idx="2"/>
            <a:endCxn id="15" idx="0"/>
          </p:cNvCxnSpPr>
          <p:nvPr/>
        </p:nvCxnSpPr>
        <p:spPr>
          <a:xfrm>
            <a:off x="1991635" y="1321424"/>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145438" y="1456841"/>
            <a:ext cx="16118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670621" y="1210678"/>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7672300" y="1172206"/>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577364" y="710705"/>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7712933" y="1209337"/>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8627792" y="670275"/>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672300" y="2364675"/>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7656088" y="2234135"/>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8456875" y="50661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8402195" y="50198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2" name="Oval 31"/>
          <p:cNvSpPr/>
          <p:nvPr/>
        </p:nvSpPr>
        <p:spPr>
          <a:xfrm>
            <a:off x="7462400" y="101548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7407720" y="101084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4" name="Oval 33"/>
          <p:cNvSpPr/>
          <p:nvPr/>
        </p:nvSpPr>
        <p:spPr>
          <a:xfrm>
            <a:off x="9536589" y="99017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9481909" y="98554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36" name="Oval 35"/>
          <p:cNvSpPr/>
          <p:nvPr/>
        </p:nvSpPr>
        <p:spPr>
          <a:xfrm>
            <a:off x="7462400" y="214427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7407720" y="213963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38" name="Oval 37"/>
          <p:cNvSpPr/>
          <p:nvPr/>
        </p:nvSpPr>
        <p:spPr>
          <a:xfrm>
            <a:off x="9535078" y="205237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9480398" y="204773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40" name="Oval 39"/>
          <p:cNvSpPr/>
          <p:nvPr/>
        </p:nvSpPr>
        <p:spPr>
          <a:xfrm>
            <a:off x="8496057" y="251443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8441377" y="250979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42" name="Straight Connector 41"/>
          <p:cNvCxnSpPr>
            <a:stCxn id="33" idx="2"/>
            <a:endCxn id="37" idx="0"/>
          </p:cNvCxnSpPr>
          <p:nvPr/>
        </p:nvCxnSpPr>
        <p:spPr>
          <a:xfrm>
            <a:off x="7599439" y="1318618"/>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8757587" y="2975674"/>
            <a:ext cx="0" cy="1069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5145438" y="5468319"/>
            <a:ext cx="161182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endCxn id="64" idx="2"/>
          </p:cNvCxnSpPr>
          <p:nvPr/>
        </p:nvCxnSpPr>
        <p:spPr>
          <a:xfrm flipH="1">
            <a:off x="9728962" y="4837177"/>
            <a:ext cx="1511" cy="121608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727466" y="4908427"/>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7729145" y="4869955"/>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7634209" y="4408454"/>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7769778" y="4907086"/>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8684637" y="4368024"/>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7729145" y="6062424"/>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7712933" y="5931884"/>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8513720" y="420436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8459040" y="419972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57" name="Oval 56"/>
          <p:cNvSpPr/>
          <p:nvPr/>
        </p:nvSpPr>
        <p:spPr>
          <a:xfrm>
            <a:off x="7519245" y="471322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7464565" y="470859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59" name="Oval 58"/>
          <p:cNvSpPr/>
          <p:nvPr/>
        </p:nvSpPr>
        <p:spPr>
          <a:xfrm>
            <a:off x="9593434" y="468792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9538754" y="468328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61" name="Oval 60"/>
          <p:cNvSpPr/>
          <p:nvPr/>
        </p:nvSpPr>
        <p:spPr>
          <a:xfrm>
            <a:off x="7519245" y="584202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7464565" y="583738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63" name="Oval 62"/>
          <p:cNvSpPr/>
          <p:nvPr/>
        </p:nvSpPr>
        <p:spPr>
          <a:xfrm>
            <a:off x="9591923" y="575012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9537243" y="574548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65" name="Oval 64"/>
          <p:cNvSpPr/>
          <p:nvPr/>
        </p:nvSpPr>
        <p:spPr>
          <a:xfrm>
            <a:off x="8552902" y="621218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8498222" y="620754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67" name="Straight Connector 66"/>
          <p:cNvCxnSpPr>
            <a:stCxn id="58" idx="2"/>
            <a:endCxn id="62" idx="0"/>
          </p:cNvCxnSpPr>
          <p:nvPr/>
        </p:nvCxnSpPr>
        <p:spPr>
          <a:xfrm>
            <a:off x="7656284" y="5016367"/>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85" idx="2"/>
          </p:cNvCxnSpPr>
          <p:nvPr/>
        </p:nvCxnSpPr>
        <p:spPr>
          <a:xfrm flipH="1">
            <a:off x="4064313" y="4804200"/>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2062817" y="4875450"/>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2064496" y="4836978"/>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a:off x="1969560" y="4375477"/>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2105129" y="4874109"/>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019988" y="4335047"/>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2064496" y="6029447"/>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2048284" y="5898907"/>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2849071" y="417139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2794391" y="416675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78" name="Oval 77"/>
          <p:cNvSpPr/>
          <p:nvPr/>
        </p:nvSpPr>
        <p:spPr>
          <a:xfrm>
            <a:off x="1854596" y="468025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1799916" y="467561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80" name="Oval 79"/>
          <p:cNvSpPr/>
          <p:nvPr/>
        </p:nvSpPr>
        <p:spPr>
          <a:xfrm>
            <a:off x="3928785" y="465495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p:cNvSpPr txBox="1"/>
          <p:nvPr/>
        </p:nvSpPr>
        <p:spPr>
          <a:xfrm>
            <a:off x="3874105" y="465031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82" name="Oval 81"/>
          <p:cNvSpPr/>
          <p:nvPr/>
        </p:nvSpPr>
        <p:spPr>
          <a:xfrm>
            <a:off x="1854596" y="58090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p:cNvSpPr txBox="1"/>
          <p:nvPr/>
        </p:nvSpPr>
        <p:spPr>
          <a:xfrm>
            <a:off x="1799916" y="58044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84" name="Oval 83"/>
          <p:cNvSpPr/>
          <p:nvPr/>
        </p:nvSpPr>
        <p:spPr>
          <a:xfrm>
            <a:off x="3927274" y="571714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3872594" y="571250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86" name="Oval 85"/>
          <p:cNvSpPr/>
          <p:nvPr/>
        </p:nvSpPr>
        <p:spPr>
          <a:xfrm>
            <a:off x="2888253" y="6179210"/>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TextBox 86"/>
          <p:cNvSpPr txBox="1"/>
          <p:nvPr/>
        </p:nvSpPr>
        <p:spPr>
          <a:xfrm>
            <a:off x="2833573" y="6174571"/>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88" name="Straight Connector 87"/>
          <p:cNvCxnSpPr>
            <a:stCxn id="79" idx="2"/>
            <a:endCxn id="83" idx="0"/>
          </p:cNvCxnSpPr>
          <p:nvPr/>
        </p:nvCxnSpPr>
        <p:spPr>
          <a:xfrm>
            <a:off x="1991635" y="4983390"/>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45524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7" name="Straight Connector 96"/>
          <p:cNvCxnSpPr/>
          <p:nvPr/>
        </p:nvCxnSpPr>
        <p:spPr>
          <a:xfrm flipH="1" flipV="1">
            <a:off x="7826312" y="5071145"/>
            <a:ext cx="958730" cy="136322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H="1">
            <a:off x="2873352" y="5012662"/>
            <a:ext cx="1063181" cy="145435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flipV="1">
            <a:off x="1895133" y="5069672"/>
            <a:ext cx="958730" cy="136322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46" idx="0"/>
            <a:endCxn id="36" idx="2"/>
          </p:cNvCxnSpPr>
          <p:nvPr/>
        </p:nvCxnSpPr>
        <p:spPr>
          <a:xfrm flipH="1" flipV="1">
            <a:off x="8692931" y="847926"/>
            <a:ext cx="0" cy="1700042"/>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2926779" y="2316739"/>
            <a:ext cx="997027" cy="38659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8757587" y="2316739"/>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 name="Straight Connector 1"/>
          <p:cNvCxnSpPr>
            <a:endCxn id="19" idx="2"/>
          </p:cNvCxnSpPr>
          <p:nvPr/>
        </p:nvCxnSpPr>
        <p:spPr>
          <a:xfrm flipH="1">
            <a:off x="3940326" y="1177597"/>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1938830" y="1248847"/>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1940509" y="1210375"/>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H="1">
            <a:off x="1845573" y="748874"/>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1981142" y="1247506"/>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896001" y="708444"/>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940509" y="2402844"/>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924297" y="2272304"/>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2725084" y="54478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670404" y="54014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2" name="Oval 11"/>
          <p:cNvSpPr/>
          <p:nvPr/>
        </p:nvSpPr>
        <p:spPr>
          <a:xfrm>
            <a:off x="1730609" y="105364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675929" y="10490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4" name="Oval 13"/>
          <p:cNvSpPr/>
          <p:nvPr/>
        </p:nvSpPr>
        <p:spPr>
          <a:xfrm>
            <a:off x="3804798" y="102834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750118" y="102370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6" name="Oval 15"/>
          <p:cNvSpPr/>
          <p:nvPr/>
        </p:nvSpPr>
        <p:spPr>
          <a:xfrm>
            <a:off x="1730609" y="218244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675929" y="217780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8" name="Oval 17"/>
          <p:cNvSpPr/>
          <p:nvPr/>
        </p:nvSpPr>
        <p:spPr>
          <a:xfrm>
            <a:off x="3803287" y="20905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748607" y="20859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20" name="Oval 19"/>
          <p:cNvSpPr/>
          <p:nvPr/>
        </p:nvSpPr>
        <p:spPr>
          <a:xfrm>
            <a:off x="2764266" y="255260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709586" y="254796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22" name="Straight Connector 21"/>
          <p:cNvCxnSpPr>
            <a:stCxn id="13" idx="2"/>
            <a:endCxn id="17" idx="0"/>
          </p:cNvCxnSpPr>
          <p:nvPr/>
        </p:nvCxnSpPr>
        <p:spPr>
          <a:xfrm>
            <a:off x="1867648" y="1356787"/>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5145438" y="1456841"/>
            <a:ext cx="16118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8757587" y="2975674"/>
            <a:ext cx="0" cy="1069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145438" y="5468319"/>
            <a:ext cx="161182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endCxn id="44" idx="2"/>
          </p:cNvCxnSpPr>
          <p:nvPr/>
        </p:nvCxnSpPr>
        <p:spPr>
          <a:xfrm flipH="1">
            <a:off x="9771134" y="1177597"/>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769638" y="1248847"/>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7771317" y="1210375"/>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7676381" y="748874"/>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7811950" y="1247506"/>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8726809" y="708444"/>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771317" y="2402844"/>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7755105" y="2272304"/>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8555892" y="54478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8501212" y="54014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37" name="Oval 36"/>
          <p:cNvSpPr/>
          <p:nvPr/>
        </p:nvSpPr>
        <p:spPr>
          <a:xfrm>
            <a:off x="7561417" y="1053649"/>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7506737" y="1049010"/>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39" name="Oval 38"/>
          <p:cNvSpPr/>
          <p:nvPr/>
        </p:nvSpPr>
        <p:spPr>
          <a:xfrm>
            <a:off x="9635606" y="102834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9580926" y="102370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41" name="Oval 40"/>
          <p:cNvSpPr/>
          <p:nvPr/>
        </p:nvSpPr>
        <p:spPr>
          <a:xfrm>
            <a:off x="7561417" y="2182442"/>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7506737" y="2177803"/>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43" name="Oval 42"/>
          <p:cNvSpPr/>
          <p:nvPr/>
        </p:nvSpPr>
        <p:spPr>
          <a:xfrm>
            <a:off x="9634095" y="209054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9579415" y="208590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45" name="Oval 44"/>
          <p:cNvSpPr/>
          <p:nvPr/>
        </p:nvSpPr>
        <p:spPr>
          <a:xfrm>
            <a:off x="8595074" y="255260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8540394" y="254796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47" name="Straight Connector 46"/>
          <p:cNvCxnSpPr>
            <a:stCxn id="38" idx="2"/>
            <a:endCxn id="42" idx="0"/>
          </p:cNvCxnSpPr>
          <p:nvPr/>
        </p:nvCxnSpPr>
        <p:spPr>
          <a:xfrm>
            <a:off x="7698456" y="1356787"/>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94" idx="0"/>
            <a:endCxn id="84" idx="2"/>
          </p:cNvCxnSpPr>
          <p:nvPr/>
        </p:nvCxnSpPr>
        <p:spPr>
          <a:xfrm flipH="1" flipV="1">
            <a:off x="8793302" y="4580435"/>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8857958" y="6049248"/>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endCxn id="92" idx="2"/>
          </p:cNvCxnSpPr>
          <p:nvPr/>
        </p:nvCxnSpPr>
        <p:spPr>
          <a:xfrm flipH="1">
            <a:off x="9871505" y="4910106"/>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7870009" y="4981356"/>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7871688" y="4942884"/>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a:off x="7776752" y="4481383"/>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7912321" y="4980015"/>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8827180" y="4440953"/>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871688" y="6135353"/>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7855476" y="6004813"/>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3" name="Oval 82"/>
          <p:cNvSpPr/>
          <p:nvPr/>
        </p:nvSpPr>
        <p:spPr>
          <a:xfrm>
            <a:off x="8656263" y="427729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p:cNvSpPr txBox="1"/>
          <p:nvPr/>
        </p:nvSpPr>
        <p:spPr>
          <a:xfrm>
            <a:off x="8601583" y="427265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85" name="Oval 84"/>
          <p:cNvSpPr/>
          <p:nvPr/>
        </p:nvSpPr>
        <p:spPr>
          <a:xfrm>
            <a:off x="7661788" y="478615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p:cNvSpPr txBox="1"/>
          <p:nvPr/>
        </p:nvSpPr>
        <p:spPr>
          <a:xfrm>
            <a:off x="7607108" y="478151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87" name="Oval 86"/>
          <p:cNvSpPr/>
          <p:nvPr/>
        </p:nvSpPr>
        <p:spPr>
          <a:xfrm>
            <a:off x="9735977" y="4760857"/>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TextBox 87"/>
          <p:cNvSpPr txBox="1"/>
          <p:nvPr/>
        </p:nvSpPr>
        <p:spPr>
          <a:xfrm>
            <a:off x="9681297" y="4756218"/>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89" name="Oval 88"/>
          <p:cNvSpPr/>
          <p:nvPr/>
        </p:nvSpPr>
        <p:spPr>
          <a:xfrm>
            <a:off x="7661788" y="591495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TextBox 89"/>
          <p:cNvSpPr txBox="1"/>
          <p:nvPr/>
        </p:nvSpPr>
        <p:spPr>
          <a:xfrm>
            <a:off x="7607108" y="591031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91" name="Oval 90"/>
          <p:cNvSpPr/>
          <p:nvPr/>
        </p:nvSpPr>
        <p:spPr>
          <a:xfrm>
            <a:off x="9734466" y="582305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p:cNvSpPr txBox="1"/>
          <p:nvPr/>
        </p:nvSpPr>
        <p:spPr>
          <a:xfrm>
            <a:off x="9679786" y="581841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93" name="Oval 92"/>
          <p:cNvSpPr/>
          <p:nvPr/>
        </p:nvSpPr>
        <p:spPr>
          <a:xfrm>
            <a:off x="8695445" y="6285116"/>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TextBox 93"/>
          <p:cNvSpPr txBox="1"/>
          <p:nvPr/>
        </p:nvSpPr>
        <p:spPr>
          <a:xfrm>
            <a:off x="8640765" y="6280477"/>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95" name="Straight Connector 94"/>
          <p:cNvCxnSpPr>
            <a:stCxn id="86" idx="2"/>
            <a:endCxn id="90" idx="0"/>
          </p:cNvCxnSpPr>
          <p:nvPr/>
        </p:nvCxnSpPr>
        <p:spPr>
          <a:xfrm>
            <a:off x="7798827" y="5089296"/>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119" idx="0"/>
            <a:endCxn id="109" idx="2"/>
          </p:cNvCxnSpPr>
          <p:nvPr/>
        </p:nvCxnSpPr>
        <p:spPr>
          <a:xfrm flipH="1" flipV="1">
            <a:off x="2862123" y="4578962"/>
            <a:ext cx="0" cy="1700042"/>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2926779" y="6047775"/>
            <a:ext cx="997027" cy="386590"/>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endCxn id="117" idx="2"/>
          </p:cNvCxnSpPr>
          <p:nvPr/>
        </p:nvCxnSpPr>
        <p:spPr>
          <a:xfrm flipH="1">
            <a:off x="3940326" y="4908633"/>
            <a:ext cx="1511" cy="121608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1938830" y="4979883"/>
            <a:ext cx="2072678" cy="103689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1940509" y="4941411"/>
            <a:ext cx="1921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H="1">
            <a:off x="1845573" y="4479910"/>
            <a:ext cx="973195" cy="46612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1981142" y="4978542"/>
            <a:ext cx="1880959" cy="10219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2896001" y="4439480"/>
            <a:ext cx="1045836" cy="4691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1940509" y="6133880"/>
            <a:ext cx="855121" cy="269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V="1">
            <a:off x="1924297" y="6003340"/>
            <a:ext cx="2096379" cy="603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8" name="Oval 107"/>
          <p:cNvSpPr/>
          <p:nvPr/>
        </p:nvSpPr>
        <p:spPr>
          <a:xfrm>
            <a:off x="2725084" y="427582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p:cNvSpPr txBox="1"/>
          <p:nvPr/>
        </p:nvSpPr>
        <p:spPr>
          <a:xfrm>
            <a:off x="2670404" y="427118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N0</a:t>
            </a:r>
          </a:p>
        </p:txBody>
      </p:sp>
      <p:sp>
        <p:nvSpPr>
          <p:cNvPr id="110" name="Oval 109"/>
          <p:cNvSpPr/>
          <p:nvPr/>
        </p:nvSpPr>
        <p:spPr>
          <a:xfrm>
            <a:off x="1730609" y="4784685"/>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p:cNvSpPr txBox="1"/>
          <p:nvPr/>
        </p:nvSpPr>
        <p:spPr>
          <a:xfrm>
            <a:off x="1675929" y="4780046"/>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N1</a:t>
            </a:r>
          </a:p>
        </p:txBody>
      </p:sp>
      <p:sp>
        <p:nvSpPr>
          <p:cNvPr id="112" name="Oval 111"/>
          <p:cNvSpPr/>
          <p:nvPr/>
        </p:nvSpPr>
        <p:spPr>
          <a:xfrm>
            <a:off x="3804798" y="4759384"/>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TextBox 112"/>
          <p:cNvSpPr txBox="1"/>
          <p:nvPr/>
        </p:nvSpPr>
        <p:spPr>
          <a:xfrm>
            <a:off x="3750118" y="4754745"/>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N2</a:t>
            </a:r>
          </a:p>
        </p:txBody>
      </p:sp>
      <p:sp>
        <p:nvSpPr>
          <p:cNvPr id="114" name="Oval 113"/>
          <p:cNvSpPr/>
          <p:nvPr/>
        </p:nvSpPr>
        <p:spPr>
          <a:xfrm>
            <a:off x="1730609" y="5913478"/>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p:cNvSpPr txBox="1"/>
          <p:nvPr/>
        </p:nvSpPr>
        <p:spPr>
          <a:xfrm>
            <a:off x="1675929" y="5908839"/>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N3</a:t>
            </a:r>
          </a:p>
        </p:txBody>
      </p:sp>
      <p:sp>
        <p:nvSpPr>
          <p:cNvPr id="116" name="Oval 115"/>
          <p:cNvSpPr/>
          <p:nvPr/>
        </p:nvSpPr>
        <p:spPr>
          <a:xfrm>
            <a:off x="3803287" y="5821581"/>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a:off x="3748607" y="5816942"/>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N4</a:t>
            </a:r>
          </a:p>
        </p:txBody>
      </p:sp>
      <p:sp>
        <p:nvSpPr>
          <p:cNvPr id="118" name="Oval 117"/>
          <p:cNvSpPr/>
          <p:nvPr/>
        </p:nvSpPr>
        <p:spPr>
          <a:xfrm>
            <a:off x="2764266" y="6283643"/>
            <a:ext cx="263471" cy="3010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extBox 118"/>
          <p:cNvSpPr txBox="1"/>
          <p:nvPr/>
        </p:nvSpPr>
        <p:spPr>
          <a:xfrm>
            <a:off x="2709586" y="6279004"/>
            <a:ext cx="383438" cy="307777"/>
          </a:xfrm>
          <a:prstGeom prst="rect">
            <a:avLst/>
          </a:prstGeom>
          <a:noFill/>
        </p:spPr>
        <p:txBody>
          <a:bodyPr wrap="none" rtlCol="0">
            <a:spAutoFit/>
          </a:bodyPr>
          <a:lstStyle/>
          <a:p>
            <a:r>
              <a:rPr lang="en-US" sz="1400" dirty="0">
                <a:solidFill>
                  <a:schemeClr val="bg1"/>
                </a:solidFill>
                <a:latin typeface="Consolas" panose="020B0609020204030204" pitchFamily="49" charset="0"/>
              </a:rPr>
              <a:t>N5</a:t>
            </a:r>
          </a:p>
        </p:txBody>
      </p:sp>
      <p:cxnSp>
        <p:nvCxnSpPr>
          <p:cNvPr id="120" name="Straight Connector 119"/>
          <p:cNvCxnSpPr>
            <a:stCxn id="111" idx="2"/>
            <a:endCxn id="115" idx="0"/>
          </p:cNvCxnSpPr>
          <p:nvPr/>
        </p:nvCxnSpPr>
        <p:spPr>
          <a:xfrm>
            <a:off x="1867648" y="5087823"/>
            <a:ext cx="0" cy="821016"/>
          </a:xfrm>
          <a:prstGeom prst="line">
            <a:avLst/>
          </a:prstGeom>
          <a:ln>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8333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8928</TotalTime>
  <Words>5374</Words>
  <Application>Microsoft Office PowerPoint</Application>
  <PresentationFormat>Widescreen</PresentationFormat>
  <Paragraphs>1740</Paragraphs>
  <Slides>117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117</vt:i4>
      </vt:variant>
    </vt:vector>
  </HeadingPairs>
  <TitlesOfParts>
    <vt:vector size="124" baseType="lpstr">
      <vt:lpstr>Arial</vt:lpstr>
      <vt:lpstr>Calibri</vt:lpstr>
      <vt:lpstr>Calibri Light</vt:lpstr>
      <vt:lpstr>Consolas</vt:lpstr>
      <vt:lpstr>Courier New</vt:lpstr>
      <vt:lpstr>Wingdings</vt:lpstr>
      <vt:lpstr>Office Theme</vt:lpstr>
      <vt:lpstr>Using Alloy to model an algorithm that finds the shortest path between nodes</vt:lpstr>
      <vt:lpstr>Acknowledgement</vt:lpstr>
      <vt:lpstr>Special thanks</vt:lpstr>
      <vt:lpstr>Cities on the east coast</vt:lpstr>
      <vt:lpstr>PowerPoint Presentation</vt:lpstr>
      <vt:lpstr>PowerPoint Presentation</vt:lpstr>
      <vt:lpstr>PowerPoint Presentation</vt:lpstr>
      <vt:lpstr>PowerPoint Presentation</vt:lpstr>
      <vt:lpstr>Prim’s algorithm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But first, what’s the goal of the model?</vt:lpstr>
      <vt:lpstr>Nodes (rather than cities)</vt:lpstr>
      <vt:lpstr>PowerPoint Presentation</vt:lpstr>
      <vt:lpstr>PowerPoint Presentation</vt:lpstr>
      <vt:lpstr>PowerPoint Presentation</vt:lpstr>
      <vt:lpstr>PowerPoint Presentation</vt:lpstr>
      <vt:lpstr>The second basic component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Alloy code is a declarative description!</vt:lpstr>
      <vt:lpstr>The Alloy code is not a recipe, procedure, or algorithm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Init (Time.first)</vt:lpstr>
      <vt:lpstr>step (T0 -&gt; T1)</vt:lpstr>
      <vt:lpstr>step (T1 -&gt; T2) </vt:lpstr>
      <vt:lpstr>step (T2 -&gt; T3) </vt:lpstr>
      <vt:lpstr>step (T3 -&gt; T4) </vt:lpstr>
      <vt:lpstr>step (T4 -&gt; T5) </vt:lpstr>
      <vt:lpstr>step (T5 -&gt; T6) </vt:lpstr>
      <vt:lpstr>step (t, t': Time)</vt:lpstr>
      <vt:lpstr>step (t, t': Time)</vt:lpstr>
      <vt:lpstr>new edge</vt:lpstr>
      <vt:lpstr>new edge</vt:lpstr>
      <vt:lpstr>new edge</vt:lpstr>
      <vt:lpstr>PowerPoint Presentation</vt:lpstr>
      <vt:lpstr>PowerPoint Presentation</vt:lpstr>
      <vt:lpstr>new edge</vt:lpstr>
      <vt:lpstr>new edge</vt:lpstr>
      <vt:lpstr>new edge</vt:lpstr>
      <vt:lpstr>Name the constraint on the new edge so that the constraint can be reused</vt:lpstr>
      <vt:lpstr>new edge</vt:lpstr>
      <vt:lpstr>new edge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model is finished!</vt:lpstr>
      <vt:lpstr>Spanning tree</vt:lpstr>
      <vt:lpstr>Requirements to be a spanning tree</vt:lpstr>
      <vt:lpstr>PowerPoint Presentation</vt:lpstr>
      <vt:lpstr>PowerPoint Presentation</vt:lpstr>
      <vt:lpstr>PowerPoint Presentation</vt:lpstr>
      <vt:lpstr>PowerPoint Presentation</vt:lpstr>
      <vt:lpstr>Requirements to be a spanning tree</vt:lpstr>
      <vt:lpstr>Requirements to be a spanning tree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Requirements to be a spanning tree</vt:lpstr>
      <vt:lpstr>Requirements to be a spanning tree</vt:lpstr>
      <vt:lpstr>Requirements to be a spanning tree</vt:lpstr>
      <vt:lpstr>PowerPoint Presentation</vt:lpstr>
      <vt:lpstr>PowerPoint Presentation</vt:lpstr>
      <vt:lpstr>Lastly, check that the Prim algorithm produces a minimal spanning tree</vt:lpstr>
      <vt:lpstr>PowerPoint Presentation</vt:lpstr>
      <vt:lpstr>PowerPoint Presentation</vt:lpstr>
      <vt:lpstr>PowerPoint Presentation</vt:lpstr>
      <vt:lpstr>PowerPoint Presentation</vt:lpstr>
      <vt:lpstr>Alloy is an idiomless language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Alloy to model an algorithm that finds the shortest path between nodes</dc:title>
  <dc:creator>Costello, Roger L.</dc:creator>
  <cp:lastModifiedBy>Costello, Roger L.</cp:lastModifiedBy>
  <cp:revision>275</cp:revision>
  <dcterms:created xsi:type="dcterms:W3CDTF">2016-12-22T18:26:14Z</dcterms:created>
  <dcterms:modified xsi:type="dcterms:W3CDTF">2016-12-29T19:56:47Z</dcterms:modified>
</cp:coreProperties>
</file>