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9"/>
  </p:notesMasterIdLst>
  <p:sldIdLst>
    <p:sldId id="256" r:id="rId2"/>
    <p:sldId id="337" r:id="rId3"/>
    <p:sldId id="334" r:id="rId4"/>
    <p:sldId id="257" r:id="rId5"/>
    <p:sldId id="280" r:id="rId6"/>
    <p:sldId id="281" r:id="rId7"/>
    <p:sldId id="282" r:id="rId8"/>
    <p:sldId id="283" r:id="rId9"/>
    <p:sldId id="284" r:id="rId10"/>
    <p:sldId id="386" r:id="rId11"/>
    <p:sldId id="278" r:id="rId12"/>
    <p:sldId id="321" r:id="rId13"/>
    <p:sldId id="259" r:id="rId14"/>
    <p:sldId id="332" r:id="rId15"/>
    <p:sldId id="336" r:id="rId16"/>
    <p:sldId id="290" r:id="rId17"/>
    <p:sldId id="331" r:id="rId18"/>
    <p:sldId id="291" r:id="rId19"/>
    <p:sldId id="333" r:id="rId20"/>
    <p:sldId id="335" r:id="rId21"/>
    <p:sldId id="292" r:id="rId22"/>
    <p:sldId id="298" r:id="rId23"/>
    <p:sldId id="339" r:id="rId24"/>
    <p:sldId id="361" r:id="rId25"/>
    <p:sldId id="362" r:id="rId26"/>
    <p:sldId id="363" r:id="rId27"/>
    <p:sldId id="364" r:id="rId28"/>
    <p:sldId id="365" r:id="rId29"/>
    <p:sldId id="366" r:id="rId30"/>
    <p:sldId id="367" r:id="rId31"/>
    <p:sldId id="368" r:id="rId32"/>
    <p:sldId id="369" r:id="rId33"/>
    <p:sldId id="370" r:id="rId34"/>
    <p:sldId id="358" r:id="rId35"/>
    <p:sldId id="352" r:id="rId36"/>
    <p:sldId id="353" r:id="rId37"/>
    <p:sldId id="354" r:id="rId38"/>
    <p:sldId id="355" r:id="rId39"/>
    <p:sldId id="356" r:id="rId40"/>
    <p:sldId id="357" r:id="rId41"/>
    <p:sldId id="359" r:id="rId42"/>
    <p:sldId id="360" r:id="rId43"/>
    <p:sldId id="371" r:id="rId44"/>
    <p:sldId id="372" r:id="rId45"/>
    <p:sldId id="373" r:id="rId46"/>
    <p:sldId id="374" r:id="rId47"/>
    <p:sldId id="375" r:id="rId48"/>
    <p:sldId id="376" r:id="rId49"/>
    <p:sldId id="377" r:id="rId50"/>
    <p:sldId id="378" r:id="rId51"/>
    <p:sldId id="379" r:id="rId52"/>
    <p:sldId id="380" r:id="rId53"/>
    <p:sldId id="381" r:id="rId54"/>
    <p:sldId id="382" r:id="rId55"/>
    <p:sldId id="383" r:id="rId56"/>
    <p:sldId id="384" r:id="rId57"/>
    <p:sldId id="385" r:id="rId5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058D8B-1A3C-433B-99DE-A761A06B2522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69DFB-5B70-4AD4-A9C6-70A1BA607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6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969DFB-5B70-4AD4-A9C6-70A1BA607FE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3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164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220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2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106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964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807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9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12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07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809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310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9B8B9-484F-4035-9B53-E260A6791737}" type="datetimeFigureOut">
              <a:rPr lang="en-US" smtClean="0"/>
              <a:t>12/1/2016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B9D87-5125-46A9-BC8F-A3220FF37E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626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hyperlink" Target="https://jhalderm.com/pub/papers/traffic-woot14.pdf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62007" y="181978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Using Alloy to </a:t>
            </a:r>
            <a:br>
              <a:rPr lang="en-US" dirty="0"/>
            </a:br>
            <a:r>
              <a:rPr lang="en-US" dirty="0"/>
              <a:t>Design a Safe</a:t>
            </a:r>
            <a:br>
              <a:rPr lang="en-US" dirty="0"/>
            </a:br>
            <a:r>
              <a:rPr lang="en-US" dirty="0"/>
              <a:t>Traffic Light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027404" y="5966848"/>
            <a:ext cx="1906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Roger L. Costello</a:t>
            </a:r>
          </a:p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December 1, 2016</a:t>
            </a:r>
          </a:p>
        </p:txBody>
      </p:sp>
    </p:spTree>
    <p:extLst>
      <p:ext uri="{BB962C8B-B14F-4D97-AF65-F5344CB8AC3E}">
        <p14:creationId xmlns:p14="http://schemas.microsoft.com/office/powerpoint/2010/main" val="1370152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14103" y="1690688"/>
            <a:ext cx="37970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3 things needed for a safe flow of traffic at a junction:</a:t>
            </a:r>
          </a:p>
          <a:p>
            <a:pPr marL="457200" indent="-457200">
              <a:buAutoNum type="arabicPeriod"/>
            </a:pPr>
            <a:r>
              <a:rPr lang="en-US" sz="2400" dirty="0"/>
              <a:t>Only one light changes at a time.</a:t>
            </a:r>
          </a:p>
          <a:p>
            <a:pPr marL="457200" indent="-457200">
              <a:buAutoNum type="arabicPeriod"/>
            </a:pPr>
            <a:r>
              <a:rPr lang="en-US" sz="2400" dirty="0"/>
              <a:t>Each light must follow the proper color change sequence, e.g., red to green to yellow to red.</a:t>
            </a:r>
          </a:p>
          <a:p>
            <a:pPr marL="457200" indent="-457200">
              <a:buAutoNum type="arabicPeriod"/>
            </a:pPr>
            <a:r>
              <a:rPr lang="en-US" sz="2400" dirty="0"/>
              <a:t>If a light changes from red to non-red, then all the other lights must be red.</a:t>
            </a:r>
          </a:p>
        </p:txBody>
      </p:sp>
    </p:spTree>
    <p:extLst>
      <p:ext uri="{BB962C8B-B14F-4D97-AF65-F5344CB8AC3E}">
        <p14:creationId xmlns:p14="http://schemas.microsoft.com/office/powerpoint/2010/main" val="3870767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3" name="Content Placeholder 3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60016"/>
          </a:xfrm>
        </p:spPr>
        <p:txBody>
          <a:bodyPr/>
          <a:lstStyle/>
          <a:p>
            <a:r>
              <a:rPr lang="en-US" dirty="0"/>
              <a:t>Model the traffic lights at each junction.</a:t>
            </a:r>
          </a:p>
          <a:p>
            <a:r>
              <a:rPr lang="en-US" dirty="0"/>
              <a:t>The model must implement the safety requirement.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0971" y="2975676"/>
            <a:ext cx="5122575" cy="3626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5268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Define the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components of the traffic light system are:</a:t>
            </a:r>
          </a:p>
          <a:p>
            <a:pPr lvl="1"/>
            <a:r>
              <a:rPr lang="en-US" dirty="0"/>
              <a:t>The lights</a:t>
            </a:r>
          </a:p>
          <a:p>
            <a:pPr lvl="1"/>
            <a:r>
              <a:rPr lang="en-US" dirty="0"/>
              <a:t>The junctions and the lights at each junction</a:t>
            </a:r>
          </a:p>
          <a:p>
            <a:pPr lvl="1"/>
            <a:r>
              <a:rPr lang="en-US" dirty="0"/>
              <a:t>The light colors (red, green, yellow)</a:t>
            </a:r>
          </a:p>
          <a:p>
            <a:pPr lvl="1"/>
            <a:r>
              <a:rPr lang="en-US" dirty="0"/>
              <a:t>The light states (i.e., the color of each light at each junction)</a:t>
            </a:r>
          </a:p>
        </p:txBody>
      </p:sp>
    </p:spTree>
    <p:extLst>
      <p:ext uri="{BB962C8B-B14F-4D97-AF65-F5344CB8AC3E}">
        <p14:creationId xmlns:p14="http://schemas.microsoft.com/office/powerpoint/2010/main" val="3999271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junctions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16427" y="1950476"/>
            <a:ext cx="1258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Junction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161070" y="2365974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161071" y="2735306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161071" y="3104638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946747" y="4925006"/>
            <a:ext cx="2198038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/>
              <a:t>sig</a:t>
            </a:r>
            <a:r>
              <a:rPr lang="en-US" sz="2800" dirty="0"/>
              <a:t> Junction {}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3161070" y="3460824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4930462" y="3460824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805122" y="3460824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2827099" y="4568820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39959201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33554" y="155967"/>
            <a:ext cx="26854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This is the 5</a:t>
            </a:r>
            <a:r>
              <a:rPr lang="en-US" sz="2400" baseline="30000" dirty="0"/>
              <a:t>th</a:t>
            </a:r>
            <a:r>
              <a:rPr lang="en-US" sz="2400" dirty="0"/>
              <a:t> &amp; Elm junction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193369" y="895618"/>
            <a:ext cx="867906" cy="6852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4076054" y="895618"/>
            <a:ext cx="232475" cy="9641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176793" y="511443"/>
            <a:ext cx="114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Light L1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819254" y="1238222"/>
            <a:ext cx="728421" cy="1334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28854" y="831488"/>
            <a:ext cx="114518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Light L2</a:t>
            </a:r>
          </a:p>
        </p:txBody>
      </p:sp>
    </p:spTree>
    <p:extLst>
      <p:ext uri="{BB962C8B-B14F-4D97-AF65-F5344CB8AC3E}">
        <p14:creationId xmlns:p14="http://schemas.microsoft.com/office/powerpoint/2010/main" val="3222316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identifiers, for illustrative purposes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these slides the traffic lights are identified by L1, L2, etc.</a:t>
            </a:r>
          </a:p>
          <a:p>
            <a:r>
              <a:rPr lang="en-US" dirty="0"/>
              <a:t>In reality a more complicated identifier would be used to identify a light, perhaps its model number.</a:t>
            </a:r>
          </a:p>
        </p:txBody>
      </p:sp>
    </p:spTree>
    <p:extLst>
      <p:ext uri="{BB962C8B-B14F-4D97-AF65-F5344CB8AC3E}">
        <p14:creationId xmlns:p14="http://schemas.microsoft.com/office/powerpoint/2010/main" val="212223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lights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00340" y="1690688"/>
            <a:ext cx="805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412509" y="2106186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412510" y="2475518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412510" y="2844850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457135" y="5574665"/>
            <a:ext cx="168014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/>
              <a:t>sig</a:t>
            </a:r>
            <a:r>
              <a:rPr lang="en-US" sz="2800" dirty="0"/>
              <a:t> Light {}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12509" y="3213934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12510" y="3583266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12510" y="3952598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3" name="Right Brace 2"/>
          <p:cNvSpPr/>
          <p:nvPr/>
        </p:nvSpPr>
        <p:spPr>
          <a:xfrm>
            <a:off x="5300421" y="2106186"/>
            <a:ext cx="154983" cy="738664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573924" y="2237639"/>
            <a:ext cx="200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2 lights at 5</a:t>
            </a:r>
            <a:r>
              <a:rPr lang="en-US" baseline="30000" dirty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&amp; Elm</a:t>
            </a:r>
          </a:p>
        </p:txBody>
      </p:sp>
      <p:sp>
        <p:nvSpPr>
          <p:cNvPr id="17" name="Right Brace 16"/>
          <p:cNvSpPr/>
          <p:nvPr/>
        </p:nvSpPr>
        <p:spPr>
          <a:xfrm>
            <a:off x="5305587" y="2906109"/>
            <a:ext cx="149817" cy="677157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579090" y="3037562"/>
            <a:ext cx="200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2 lights at 6</a:t>
            </a:r>
            <a:r>
              <a:rPr lang="en-US" baseline="30000" dirty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&amp; Elm</a:t>
            </a:r>
          </a:p>
        </p:txBody>
      </p:sp>
      <p:sp>
        <p:nvSpPr>
          <p:cNvPr id="19" name="Right Brace 18"/>
          <p:cNvSpPr/>
          <p:nvPr/>
        </p:nvSpPr>
        <p:spPr>
          <a:xfrm>
            <a:off x="5300421" y="3660835"/>
            <a:ext cx="154983" cy="661095"/>
          </a:xfrm>
          <a:prstGeom prst="rightBrac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573924" y="3792288"/>
            <a:ext cx="2007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2 lights at 7</a:t>
            </a:r>
            <a:r>
              <a:rPr lang="en-US" baseline="30000" dirty="0">
                <a:solidFill>
                  <a:schemeClr val="bg1">
                    <a:lumMod val="65000"/>
                  </a:schemeClr>
                </a:solidFill>
              </a:rPr>
              <a:t>th</a:t>
            </a: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 &amp; Elm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3412509" y="4321682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5181901" y="4321682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056561" y="432168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341428" y="5205333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25797430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lights at each junction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18623" y="2012470"/>
            <a:ext cx="12586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Junction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63266" y="2427968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63267" y="2797300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63267" y="316663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606371" y="5627998"/>
            <a:ext cx="4380751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/>
              <a:t>sig</a:t>
            </a:r>
            <a:r>
              <a:rPr lang="en-US" sz="2800" dirty="0"/>
              <a:t> Junction {lights: set Light}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61993" y="2429183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31385" y="2429262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31386" y="2798594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31386" y="3167926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31385" y="3537010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131386" y="390634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131386" y="427567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61993" y="279839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61994" y="3166881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61993" y="353596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361994" y="390579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61993" y="4276183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703520" y="2010218"/>
            <a:ext cx="87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427220" y="2983057"/>
            <a:ext cx="17949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87122" y="4703113"/>
            <a:ext cx="2400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Lights at each junction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3931336" y="2013685"/>
            <a:ext cx="805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443505" y="2429183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443506" y="2798515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43506" y="3167847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443505" y="3536931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443506" y="3906263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43506" y="427559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3505795" y="5273837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37341715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colors displayed by the traffic lights</a:t>
            </a:r>
          </a:p>
        </p:txBody>
      </p:sp>
      <p:sp>
        <p:nvSpPr>
          <p:cNvPr id="3" name="Rectangle 2"/>
          <p:cNvSpPr/>
          <p:nvPr/>
        </p:nvSpPr>
        <p:spPr>
          <a:xfrm>
            <a:off x="2126471" y="5720468"/>
            <a:ext cx="6096000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>
            <a:spAutoFit/>
          </a:bodyPr>
          <a:lstStyle/>
          <a:p>
            <a:r>
              <a:rPr lang="en-US" sz="2400" b="1" dirty="0"/>
              <a:t>abstract</a:t>
            </a:r>
            <a:r>
              <a:rPr lang="en-US" sz="2400" dirty="0"/>
              <a:t> </a:t>
            </a:r>
            <a:r>
              <a:rPr lang="en-US" sz="2400" b="1" dirty="0"/>
              <a:t>sig</a:t>
            </a:r>
            <a:r>
              <a:rPr lang="en-US" sz="2400" dirty="0"/>
              <a:t> Color {}</a:t>
            </a:r>
          </a:p>
          <a:p>
            <a:r>
              <a:rPr lang="en-US" sz="2400" b="1" dirty="0"/>
              <a:t>one</a:t>
            </a:r>
            <a:r>
              <a:rPr lang="en-US" sz="2400" dirty="0"/>
              <a:t> </a:t>
            </a:r>
            <a:r>
              <a:rPr lang="en-US" sz="2400" b="1" dirty="0"/>
              <a:t>sig</a:t>
            </a:r>
            <a:r>
              <a:rPr lang="en-US" sz="2400" dirty="0"/>
              <a:t> Red, Yellow, Green </a:t>
            </a:r>
            <a:r>
              <a:rPr lang="en-US" sz="2400" b="1" dirty="0"/>
              <a:t>extends</a:t>
            </a:r>
            <a:r>
              <a:rPr lang="en-US" sz="2400" dirty="0"/>
              <a:t> Color {}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12278" y="4150071"/>
            <a:ext cx="10202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Yellow</a:t>
            </a:r>
          </a:p>
        </p:txBody>
      </p:sp>
      <p:sp>
        <p:nvSpPr>
          <p:cNvPr id="5" name="Pie 4"/>
          <p:cNvSpPr/>
          <p:nvPr/>
        </p:nvSpPr>
        <p:spPr>
          <a:xfrm>
            <a:off x="3229278" y="2745876"/>
            <a:ext cx="2185261" cy="2222321"/>
          </a:xfrm>
          <a:prstGeom prst="pie">
            <a:avLst>
              <a:gd name="adj1" fmla="val 0"/>
              <a:gd name="adj2" fmla="val 7307126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Pie 5"/>
          <p:cNvSpPr/>
          <p:nvPr/>
        </p:nvSpPr>
        <p:spPr>
          <a:xfrm rot="12515497">
            <a:off x="3237377" y="2794727"/>
            <a:ext cx="2185261" cy="2222321"/>
          </a:xfrm>
          <a:prstGeom prst="pie">
            <a:avLst>
              <a:gd name="adj1" fmla="val 1477988"/>
              <a:gd name="adj2" fmla="val 8985593"/>
            </a:avLst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 rot="5011796">
            <a:off x="3260274" y="2779229"/>
            <a:ext cx="2185261" cy="2222321"/>
          </a:xfrm>
          <a:prstGeom prst="pie">
            <a:avLst>
              <a:gd name="adj1" fmla="val 2392916"/>
              <a:gd name="adj2" fmla="val 898559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 rot="5400000">
            <a:off x="3970918" y="1396599"/>
            <a:ext cx="463878" cy="2423363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904401" y="1876664"/>
            <a:ext cx="8499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Color</a:t>
            </a:r>
          </a:p>
        </p:txBody>
      </p:sp>
      <p:cxnSp>
        <p:nvCxnSpPr>
          <p:cNvPr id="10" name="Curved Connector 9"/>
          <p:cNvCxnSpPr>
            <a:stCxn id="4" idx="1"/>
          </p:cNvCxnSpPr>
          <p:nvPr/>
        </p:nvCxnSpPr>
        <p:spPr>
          <a:xfrm rot="10800000" flipV="1">
            <a:off x="5174472" y="4380904"/>
            <a:ext cx="737807" cy="2308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04149" y="4016488"/>
            <a:ext cx="673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Red</a:t>
            </a:r>
          </a:p>
        </p:txBody>
      </p:sp>
      <p:cxnSp>
        <p:nvCxnSpPr>
          <p:cNvPr id="12" name="Curved Connector 11"/>
          <p:cNvCxnSpPr>
            <a:stCxn id="11" idx="3"/>
          </p:cNvCxnSpPr>
          <p:nvPr/>
        </p:nvCxnSpPr>
        <p:spPr>
          <a:xfrm flipV="1">
            <a:off x="2878051" y="3980155"/>
            <a:ext cx="314821" cy="26716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976264" y="2722586"/>
            <a:ext cx="9618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Green</a:t>
            </a:r>
          </a:p>
        </p:txBody>
      </p:sp>
      <p:cxnSp>
        <p:nvCxnSpPr>
          <p:cNvPr id="14" name="Curved Connector 13"/>
          <p:cNvCxnSpPr>
            <a:stCxn id="13" idx="1"/>
          </p:cNvCxnSpPr>
          <p:nvPr/>
        </p:nvCxnSpPr>
        <p:spPr>
          <a:xfrm rot="10800000" flipV="1">
            <a:off x="5238464" y="2953419"/>
            <a:ext cx="737801" cy="230832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022443" y="5359254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40945349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 the state of the lights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726398" y="1981475"/>
            <a:ext cx="1464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LightState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564029" y="2396973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64030" y="276630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3564029" y="3135637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333421" y="3135637"/>
            <a:ext cx="0" cy="38247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4208081" y="3135637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…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3415" y="4580586"/>
            <a:ext cx="2423612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sz="2800" b="1" dirty="0"/>
              <a:t>sig</a:t>
            </a:r>
            <a:r>
              <a:rPr lang="en-US" sz="2800" dirty="0"/>
              <a:t> LightState {}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02839" y="4226425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834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97" r="6197" b="5324"/>
          <a:stretch/>
        </p:blipFill>
        <p:spPr>
          <a:xfrm rot="10800000">
            <a:off x="2603715" y="1690688"/>
            <a:ext cx="3208149" cy="47492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096000" y="2836190"/>
            <a:ext cx="4210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traffic light model shown in these slides comes from this (fantastic) book, page 129.</a:t>
            </a:r>
          </a:p>
        </p:txBody>
      </p:sp>
    </p:spTree>
    <p:extLst>
      <p:ext uri="{BB962C8B-B14F-4D97-AF65-F5344CB8AC3E}">
        <p14:creationId xmlns:p14="http://schemas.microsoft.com/office/powerpoint/2010/main" val="6064448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example, “state1” could denote the traffic lights having these colors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024180" y="2696706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94661" y="2774196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94660" y="311515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94659" y="3456122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462940" y="2696706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633421" y="277419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633420" y="311515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33419" y="3456122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10688668" y="2697284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10859149" y="277477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10859148" y="3115737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10859147" y="345670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/>
          <p:cNvSpPr txBox="1"/>
          <p:nvPr/>
        </p:nvSpPr>
        <p:spPr>
          <a:xfrm>
            <a:off x="1194659" y="2344243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L1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88670" y="2344243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24180" y="4138048"/>
            <a:ext cx="2292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5</a:t>
            </a:r>
            <a:r>
              <a:rPr lang="en-US" baseline="30000" dirty="0"/>
              <a:t>th</a:t>
            </a:r>
            <a:r>
              <a:rPr lang="en-US" dirty="0"/>
              <a:t> &amp; Elm light L1 is red, light L2 is green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6581201" y="2696706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6751682" y="2774196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6751681" y="311515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6751680" y="3456122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ounded Rectangle 63"/>
          <p:cNvSpPr/>
          <p:nvPr/>
        </p:nvSpPr>
        <p:spPr>
          <a:xfrm>
            <a:off x="5187190" y="2696706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5357671" y="277419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5357670" y="311515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5357669" y="3456122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5320667" y="2343409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L3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714678" y="2343409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L4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5187190" y="4106832"/>
            <a:ext cx="22829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6</a:t>
            </a:r>
            <a:r>
              <a:rPr lang="en-US" baseline="30000" dirty="0"/>
              <a:t>th</a:t>
            </a:r>
            <a:r>
              <a:rPr lang="en-US" dirty="0"/>
              <a:t> &amp; Elm light L3 is green, light L4 is red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9286523" y="2697284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9457004" y="277477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9457003" y="311573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9457002" y="3456700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TextBox 78"/>
          <p:cNvSpPr txBox="1"/>
          <p:nvPr/>
        </p:nvSpPr>
        <p:spPr>
          <a:xfrm>
            <a:off x="9427751" y="2333955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L5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0821762" y="2333955"/>
            <a:ext cx="399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L6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9243066" y="4117513"/>
            <a:ext cx="23496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At 7</a:t>
            </a:r>
            <a:r>
              <a:rPr lang="en-US" baseline="30000" dirty="0"/>
              <a:t>th</a:t>
            </a:r>
            <a:r>
              <a:rPr lang="en-US" dirty="0"/>
              <a:t> &amp; Elm light L5 is green, light L6 is yellow</a:t>
            </a:r>
          </a:p>
        </p:txBody>
      </p:sp>
    </p:spTree>
    <p:extLst>
      <p:ext uri="{BB962C8B-B14F-4D97-AF65-F5344CB8AC3E}">
        <p14:creationId xmlns:p14="http://schemas.microsoft.com/office/powerpoint/2010/main" val="2337539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Model the color displayed by each light, for all states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16771" y="1841990"/>
            <a:ext cx="1464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LightState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402" y="2257488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403" y="2626820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99158" y="1865426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Color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26155" y="2258703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26156" y="2628035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6156" y="2997367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126155" y="3366451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26156" y="3735783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126156" y="410511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06394" y="2280053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06394" y="264878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06394" y="301752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621285" y="1826819"/>
            <a:ext cx="8053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33456" y="2257488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733457" y="4471159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504672" y="2258703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04673" y="2628035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504673" y="2997367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504672" y="3366451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504673" y="3735783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504673" y="410511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732900" y="3735059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732900" y="4105108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733456" y="2625156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733457" y="2995112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733457" y="3365161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0274064" y="225976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10274948" y="2628613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275832" y="2995112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274064" y="3366952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274064" y="3736152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275832" y="4104208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502291" y="446787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502292" y="4837203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502292" y="5206535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502291" y="5575619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502292" y="5944951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502292" y="6314283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271683" y="4468937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green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272567" y="4837781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273451" y="5204280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271683" y="5576120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green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271683" y="5945320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273451" y="6313376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53" name="Right Arrow 52"/>
          <p:cNvSpPr/>
          <p:nvPr/>
        </p:nvSpPr>
        <p:spPr>
          <a:xfrm>
            <a:off x="6199323" y="2911923"/>
            <a:ext cx="471585" cy="415498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TextBox 53"/>
          <p:cNvSpPr txBox="1"/>
          <p:nvPr/>
        </p:nvSpPr>
        <p:spPr>
          <a:xfrm>
            <a:off x="6732900" y="483869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32016" y="5206411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733457" y="5583402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732900" y="5950938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732016" y="6318654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740508" y="1864540"/>
            <a:ext cx="825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color</a:t>
            </a:r>
          </a:p>
        </p:txBody>
      </p:sp>
      <p:sp>
        <p:nvSpPr>
          <p:cNvPr id="60" name="Rectangle 59"/>
          <p:cNvSpPr/>
          <p:nvPr/>
        </p:nvSpPr>
        <p:spPr>
          <a:xfrm>
            <a:off x="1051374" y="5352942"/>
            <a:ext cx="3547784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sig</a:t>
            </a:r>
            <a:r>
              <a:rPr lang="en-US" sz="2400" dirty="0"/>
              <a:t> LightState {</a:t>
            </a:r>
          </a:p>
          <a:p>
            <a:r>
              <a:rPr lang="en-US" sz="2400" dirty="0"/>
              <a:t>   color: Light -&gt; </a:t>
            </a:r>
            <a:r>
              <a:rPr lang="en-US" sz="2400" b="1" dirty="0"/>
              <a:t>one</a:t>
            </a:r>
            <a:r>
              <a:rPr lang="en-US" sz="2400" dirty="0"/>
              <a:t> Color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944394" y="5013391"/>
            <a:ext cx="1218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Alloy code:</a:t>
            </a:r>
          </a:p>
        </p:txBody>
      </p:sp>
    </p:spTree>
    <p:extLst>
      <p:ext uri="{BB962C8B-B14F-4D97-AF65-F5344CB8AC3E}">
        <p14:creationId xmlns:p14="http://schemas.microsoft.com/office/powerpoint/2010/main" val="307636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Recap: here’s the traffic lights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2722536" y="1814816"/>
            <a:ext cx="5693044" cy="452431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abstract sig </a:t>
            </a:r>
            <a:r>
              <a:rPr lang="en-US" sz="2400" dirty="0"/>
              <a:t>Color {}</a:t>
            </a:r>
          </a:p>
          <a:p>
            <a:r>
              <a:rPr lang="en-US" sz="2400" b="1" dirty="0"/>
              <a:t>one sig </a:t>
            </a:r>
            <a:r>
              <a:rPr lang="en-US" sz="2400" dirty="0"/>
              <a:t>Red, Yellow, Green </a:t>
            </a:r>
            <a:r>
              <a:rPr lang="en-US" sz="2400" b="1" dirty="0"/>
              <a:t>extends</a:t>
            </a:r>
            <a:r>
              <a:rPr lang="en-US" sz="2400" dirty="0"/>
              <a:t> Color {}</a:t>
            </a:r>
          </a:p>
          <a:p>
            <a:endParaRPr lang="en-US" sz="2400" dirty="0"/>
          </a:p>
          <a:p>
            <a:r>
              <a:rPr lang="en-US" sz="2400" b="1" dirty="0"/>
              <a:t>sig</a:t>
            </a:r>
            <a:r>
              <a:rPr lang="en-US" sz="2400" dirty="0"/>
              <a:t> Light {}</a:t>
            </a:r>
          </a:p>
          <a:p>
            <a:endParaRPr lang="en-US" sz="2400" dirty="0"/>
          </a:p>
          <a:p>
            <a:r>
              <a:rPr lang="en-US" sz="2400" b="1" dirty="0"/>
              <a:t>sig</a:t>
            </a:r>
            <a:r>
              <a:rPr lang="en-US" sz="2400" dirty="0"/>
              <a:t> Junction {</a:t>
            </a:r>
          </a:p>
          <a:p>
            <a:r>
              <a:rPr lang="en-US" sz="2400" dirty="0"/>
              <a:t>   lights: </a:t>
            </a:r>
            <a:r>
              <a:rPr lang="en-US" sz="2400" b="1" dirty="0"/>
              <a:t>set</a:t>
            </a:r>
            <a:r>
              <a:rPr lang="en-US" sz="2400" dirty="0"/>
              <a:t> Light</a:t>
            </a:r>
          </a:p>
          <a:p>
            <a:r>
              <a:rPr lang="en-US" sz="2400" dirty="0"/>
              <a:t>}</a:t>
            </a:r>
          </a:p>
          <a:p>
            <a:endParaRPr lang="en-US" sz="2400" dirty="0"/>
          </a:p>
          <a:p>
            <a:r>
              <a:rPr lang="en-US" sz="2400" b="1" dirty="0"/>
              <a:t>sig</a:t>
            </a:r>
            <a:r>
              <a:rPr lang="en-US" sz="2400" dirty="0"/>
              <a:t> LightState {</a:t>
            </a:r>
          </a:p>
          <a:p>
            <a:r>
              <a:rPr lang="en-US" sz="2400" dirty="0"/>
              <a:t>   color: Light -&gt; </a:t>
            </a:r>
            <a:r>
              <a:rPr lang="en-US" sz="2400" b="1" dirty="0"/>
              <a:t>one</a:t>
            </a:r>
            <a:r>
              <a:rPr lang="en-US" sz="2400" dirty="0"/>
              <a:t> Color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977697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1: Define the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components of the traffic light system are:</a:t>
            </a:r>
          </a:p>
          <a:p>
            <a:pPr lvl="1"/>
            <a:r>
              <a:rPr lang="en-US" dirty="0"/>
              <a:t>The lights</a:t>
            </a:r>
          </a:p>
          <a:p>
            <a:pPr lvl="1"/>
            <a:r>
              <a:rPr lang="en-US" dirty="0"/>
              <a:t>The junctions and the lights at each junction</a:t>
            </a:r>
          </a:p>
          <a:p>
            <a:pPr lvl="1"/>
            <a:r>
              <a:rPr lang="en-US" dirty="0"/>
              <a:t>The light colors (red, green, yellow)</a:t>
            </a:r>
          </a:p>
          <a:p>
            <a:pPr lvl="1"/>
            <a:r>
              <a:rPr lang="en-US" dirty="0"/>
              <a:t>The light states (the color of each light at each junction)</a:t>
            </a:r>
          </a:p>
        </p:txBody>
      </p:sp>
      <p:sp>
        <p:nvSpPr>
          <p:cNvPr id="4" name="TextBox 3"/>
          <p:cNvSpPr txBox="1"/>
          <p:nvPr/>
        </p:nvSpPr>
        <p:spPr>
          <a:xfrm rot="20892122">
            <a:off x="2045777" y="4389398"/>
            <a:ext cx="599664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chemeClr val="bg1">
                    <a:lumMod val="65000"/>
                  </a:schemeClr>
                </a:solidFill>
              </a:rPr>
              <a:t>Accomplished</a:t>
            </a:r>
          </a:p>
        </p:txBody>
      </p:sp>
    </p:spTree>
    <p:extLst>
      <p:ext uri="{BB962C8B-B14F-4D97-AF65-F5344CB8AC3E}">
        <p14:creationId xmlns:p14="http://schemas.microsoft.com/office/powerpoint/2010/main" val="42315992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Constrain the transitions of the lights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19433"/>
          </a:xfrm>
        </p:spPr>
        <p:txBody>
          <a:bodyPr/>
          <a:lstStyle/>
          <a:p>
            <a:r>
              <a:rPr lang="en-US" dirty="0"/>
              <a:t>For the lights at a junction:</a:t>
            </a:r>
          </a:p>
          <a:p>
            <a:pPr lvl="1"/>
            <a:r>
              <a:rPr lang="en-US" dirty="0"/>
              <a:t>For the light change (transition):</a:t>
            </a:r>
          </a:p>
          <a:p>
            <a:pPr lvl="2"/>
            <a:r>
              <a:rPr lang="en-US" dirty="0"/>
              <a:t>A light’s color changes must follow the proper sequence.</a:t>
            </a:r>
          </a:p>
          <a:p>
            <a:pPr lvl="2"/>
            <a:r>
              <a:rPr lang="en-US" dirty="0"/>
              <a:t>At most one light can change at a time. </a:t>
            </a:r>
          </a:p>
          <a:p>
            <a:pPr lvl="2"/>
            <a:r>
              <a:rPr lang="en-US" dirty="0"/>
              <a:t>If the light that changed is red, then the other lights must be red.</a:t>
            </a:r>
          </a:p>
        </p:txBody>
      </p:sp>
    </p:spTree>
    <p:extLst>
      <p:ext uri="{BB962C8B-B14F-4D97-AF65-F5344CB8AC3E}">
        <p14:creationId xmlns:p14="http://schemas.microsoft.com/office/powerpoint/2010/main" val="11109791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838200" y="1825625"/>
            <a:ext cx="10515600" cy="242091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lights at a junction: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 change:</a:t>
            </a:r>
            <a:endParaRPr lang="en-US" dirty="0"/>
          </a:p>
          <a:p>
            <a:pPr lvl="2"/>
            <a:r>
              <a:rPr lang="en-US" dirty="0"/>
              <a:t>A light’s color changes must follow the proper sequence.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At most one light can change. 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If the light that changed is red, then the other lights must be red.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235844" y="2067436"/>
            <a:ext cx="1720312" cy="6199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956156" y="1825625"/>
            <a:ext cx="355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Let’s first implement this constraint.</a:t>
            </a:r>
          </a:p>
        </p:txBody>
      </p:sp>
    </p:spTree>
    <p:extLst>
      <p:ext uri="{BB962C8B-B14F-4D97-AF65-F5344CB8AC3E}">
        <p14:creationId xmlns:p14="http://schemas.microsoft.com/office/powerpoint/2010/main" val="3920080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200" dirty="0"/>
              <a:t>Example of a valid and invalid light sequence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285641" y="2154264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456122" y="2231754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456121" y="257271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456120" y="291368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4724401" y="2154264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894882" y="223175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894881" y="257271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894880" y="2913680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4107049" y="2518473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285641" y="3983062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456122" y="4060552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456121" y="4401515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3456120" y="4742478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6"/>
          <p:cNvSpPr/>
          <p:nvPr/>
        </p:nvSpPr>
        <p:spPr>
          <a:xfrm>
            <a:off x="4724401" y="3983062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4894882" y="4060552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894881" y="4401515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4894880" y="4742478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ight Arrow 20"/>
          <p:cNvSpPr/>
          <p:nvPr/>
        </p:nvSpPr>
        <p:spPr>
          <a:xfrm>
            <a:off x="4107049" y="4347271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7985" y="4218222"/>
            <a:ext cx="530352" cy="524256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2487625"/>
            <a:ext cx="448482" cy="466829"/>
          </a:xfrm>
          <a:prstGeom prst="rect">
            <a:avLst/>
          </a:prstGeom>
        </p:spPr>
      </p:pic>
      <p:sp>
        <p:nvSpPr>
          <p:cNvPr id="27" name="TextBox 26"/>
          <p:cNvSpPr txBox="1"/>
          <p:nvPr/>
        </p:nvSpPr>
        <p:spPr>
          <a:xfrm>
            <a:off x="1797814" y="5806737"/>
            <a:ext cx="6774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 traffic light can change from red to green, but not from red to yellow.</a:t>
            </a:r>
          </a:p>
        </p:txBody>
      </p:sp>
    </p:spTree>
    <p:extLst>
      <p:ext uri="{BB962C8B-B14F-4D97-AF65-F5344CB8AC3E}">
        <p14:creationId xmlns:p14="http://schemas.microsoft.com/office/powerpoint/2010/main" val="8622003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 of valid light sequences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142584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96325" y="1906290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9632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96323" y="258821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86460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03508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3508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35083" y="2588216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247252" y="2193009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0336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7384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47384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473843" y="2588216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74212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91260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912604" y="2247253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12603" y="258821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124772" y="2193009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7180884" y="1836548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351365" y="1914038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351364" y="2255001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351363" y="259596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8619644" y="1836548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790125" y="1914038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790124" y="225500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790123" y="259596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002292" y="2200757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142584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596325" y="4243951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59632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596323" y="492587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86460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035085" y="4243951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03508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35083" y="492587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2247252" y="4530670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30336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473845" y="424395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7384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73843" y="4925877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74212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912605" y="424395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91260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912603" y="4925877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5124772" y="4530670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7180884" y="4174209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351365" y="425169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351364" y="4592662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351363" y="4933625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8619644" y="4174209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790125" y="425169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790124" y="4592662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8790123" y="4933625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>
            <a:off x="8002292" y="4538418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5238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142584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596325" y="1906290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59632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596323" y="258821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286460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03508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03508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035083" y="2588216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2247252" y="2193009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430336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7384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473844" y="2247253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473843" y="2588216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5742124" y="1828800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912605" y="1906290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912604" y="2247253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5912603" y="2588216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Arrow 19"/>
          <p:cNvSpPr/>
          <p:nvPr/>
        </p:nvSpPr>
        <p:spPr>
          <a:xfrm>
            <a:off x="5124772" y="2193009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ounded Rectangle 20"/>
          <p:cNvSpPr/>
          <p:nvPr/>
        </p:nvSpPr>
        <p:spPr>
          <a:xfrm>
            <a:off x="7180884" y="1836548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7351365" y="1914038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351364" y="2255001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351363" y="259596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/>
        </p:nvSpPr>
        <p:spPr>
          <a:xfrm>
            <a:off x="8619644" y="1836548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8790125" y="1914038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8790124" y="225500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790123" y="259596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>
          <a:xfrm>
            <a:off x="8002292" y="2200757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142584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1596325" y="4243951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159632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596323" y="492587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286460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3035085" y="4243951"/>
            <a:ext cx="325465" cy="30996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303508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3035083" y="4925877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Arrow 37"/>
          <p:cNvSpPr/>
          <p:nvPr/>
        </p:nvSpPr>
        <p:spPr>
          <a:xfrm>
            <a:off x="2247252" y="4530670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ounded Rectangle 38"/>
          <p:cNvSpPr/>
          <p:nvPr/>
        </p:nvSpPr>
        <p:spPr>
          <a:xfrm>
            <a:off x="430336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4473845" y="424395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447384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473843" y="4925877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ounded Rectangle 42"/>
          <p:cNvSpPr/>
          <p:nvPr/>
        </p:nvSpPr>
        <p:spPr>
          <a:xfrm>
            <a:off x="5742124" y="4166461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5912605" y="4243951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912604" y="4584914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5912603" y="4925877"/>
            <a:ext cx="325465" cy="30996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ight Arrow 46"/>
          <p:cNvSpPr/>
          <p:nvPr/>
        </p:nvSpPr>
        <p:spPr>
          <a:xfrm>
            <a:off x="5124772" y="4530670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ounded Rectangle 47"/>
          <p:cNvSpPr/>
          <p:nvPr/>
        </p:nvSpPr>
        <p:spPr>
          <a:xfrm>
            <a:off x="7180884" y="4174209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7351365" y="425169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351364" y="4592662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7351363" y="4933625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Rounded Rectangle 51"/>
          <p:cNvSpPr/>
          <p:nvPr/>
        </p:nvSpPr>
        <p:spPr>
          <a:xfrm>
            <a:off x="8619644" y="4174209"/>
            <a:ext cx="650929" cy="1193369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790125" y="4251699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790124" y="4592662"/>
            <a:ext cx="325465" cy="30996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8790123" y="4933625"/>
            <a:ext cx="325465" cy="309966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ight Arrow 55"/>
          <p:cNvSpPr/>
          <p:nvPr/>
        </p:nvSpPr>
        <p:spPr>
          <a:xfrm>
            <a:off x="8002292" y="4538418"/>
            <a:ext cx="508862" cy="4649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Freeform 56"/>
          <p:cNvSpPr/>
          <p:nvPr/>
        </p:nvSpPr>
        <p:spPr>
          <a:xfrm>
            <a:off x="960895" y="3670493"/>
            <a:ext cx="8849642" cy="2172368"/>
          </a:xfrm>
          <a:custGeom>
            <a:avLst/>
            <a:gdLst>
              <a:gd name="connsiteX0" fmla="*/ 2991173 w 8849642"/>
              <a:gd name="connsiteY0" fmla="*/ 126592 h 2172368"/>
              <a:gd name="connsiteX1" fmla="*/ 2774197 w 8849642"/>
              <a:gd name="connsiteY1" fmla="*/ 111093 h 2172368"/>
              <a:gd name="connsiteX2" fmla="*/ 2650210 w 8849642"/>
              <a:gd name="connsiteY2" fmla="*/ 95595 h 2172368"/>
              <a:gd name="connsiteX3" fmla="*/ 2340244 w 8849642"/>
              <a:gd name="connsiteY3" fmla="*/ 64599 h 2172368"/>
              <a:gd name="connsiteX4" fmla="*/ 1131376 w 8849642"/>
              <a:gd name="connsiteY4" fmla="*/ 49100 h 2172368"/>
              <a:gd name="connsiteX5" fmla="*/ 1022888 w 8849642"/>
              <a:gd name="connsiteY5" fmla="*/ 95595 h 2172368"/>
              <a:gd name="connsiteX6" fmla="*/ 821410 w 8849642"/>
              <a:gd name="connsiteY6" fmla="*/ 111093 h 2172368"/>
              <a:gd name="connsiteX7" fmla="*/ 712922 w 8849642"/>
              <a:gd name="connsiteY7" fmla="*/ 126592 h 2172368"/>
              <a:gd name="connsiteX8" fmla="*/ 573437 w 8849642"/>
              <a:gd name="connsiteY8" fmla="*/ 157588 h 2172368"/>
              <a:gd name="connsiteX9" fmla="*/ 526942 w 8849642"/>
              <a:gd name="connsiteY9" fmla="*/ 173087 h 2172368"/>
              <a:gd name="connsiteX10" fmla="*/ 402956 w 8849642"/>
              <a:gd name="connsiteY10" fmla="*/ 235080 h 2172368"/>
              <a:gd name="connsiteX11" fmla="*/ 216976 w 8849642"/>
              <a:gd name="connsiteY11" fmla="*/ 266076 h 2172368"/>
              <a:gd name="connsiteX12" fmla="*/ 170481 w 8849642"/>
              <a:gd name="connsiteY12" fmla="*/ 281575 h 2172368"/>
              <a:gd name="connsiteX13" fmla="*/ 139485 w 8849642"/>
              <a:gd name="connsiteY13" fmla="*/ 328070 h 2172368"/>
              <a:gd name="connsiteX14" fmla="*/ 92990 w 8849642"/>
              <a:gd name="connsiteY14" fmla="*/ 498551 h 2172368"/>
              <a:gd name="connsiteX15" fmla="*/ 61993 w 8849642"/>
              <a:gd name="connsiteY15" fmla="*/ 591541 h 2172368"/>
              <a:gd name="connsiteX16" fmla="*/ 46495 w 8849642"/>
              <a:gd name="connsiteY16" fmla="*/ 638036 h 2172368"/>
              <a:gd name="connsiteX17" fmla="*/ 0 w 8849642"/>
              <a:gd name="connsiteY17" fmla="*/ 762022 h 2172368"/>
              <a:gd name="connsiteX18" fmla="*/ 15498 w 8849642"/>
              <a:gd name="connsiteY18" fmla="*/ 1552436 h 2172368"/>
              <a:gd name="connsiteX19" fmla="*/ 77491 w 8849642"/>
              <a:gd name="connsiteY19" fmla="*/ 1660924 h 2172368"/>
              <a:gd name="connsiteX20" fmla="*/ 123986 w 8849642"/>
              <a:gd name="connsiteY20" fmla="*/ 1691921 h 2172368"/>
              <a:gd name="connsiteX21" fmla="*/ 154983 w 8849642"/>
              <a:gd name="connsiteY21" fmla="*/ 1738415 h 2172368"/>
              <a:gd name="connsiteX22" fmla="*/ 247973 w 8849642"/>
              <a:gd name="connsiteY22" fmla="*/ 1800409 h 2172368"/>
              <a:gd name="connsiteX23" fmla="*/ 325464 w 8849642"/>
              <a:gd name="connsiteY23" fmla="*/ 1877900 h 2172368"/>
              <a:gd name="connsiteX24" fmla="*/ 371959 w 8849642"/>
              <a:gd name="connsiteY24" fmla="*/ 1893399 h 2172368"/>
              <a:gd name="connsiteX25" fmla="*/ 464949 w 8849642"/>
              <a:gd name="connsiteY25" fmla="*/ 1955392 h 2172368"/>
              <a:gd name="connsiteX26" fmla="*/ 511444 w 8849642"/>
              <a:gd name="connsiteY26" fmla="*/ 1986388 h 2172368"/>
              <a:gd name="connsiteX27" fmla="*/ 557939 w 8849642"/>
              <a:gd name="connsiteY27" fmla="*/ 2017385 h 2172368"/>
              <a:gd name="connsiteX28" fmla="*/ 635430 w 8849642"/>
              <a:gd name="connsiteY28" fmla="*/ 2048382 h 2172368"/>
              <a:gd name="connsiteX29" fmla="*/ 774915 w 8849642"/>
              <a:gd name="connsiteY29" fmla="*/ 2110375 h 2172368"/>
              <a:gd name="connsiteX30" fmla="*/ 1007390 w 8849642"/>
              <a:gd name="connsiteY30" fmla="*/ 2125873 h 2172368"/>
              <a:gd name="connsiteX31" fmla="*/ 1053885 w 8849642"/>
              <a:gd name="connsiteY31" fmla="*/ 2141371 h 2172368"/>
              <a:gd name="connsiteX32" fmla="*/ 1673817 w 8849642"/>
              <a:gd name="connsiteY32" fmla="*/ 2141371 h 2172368"/>
              <a:gd name="connsiteX33" fmla="*/ 1813302 w 8849642"/>
              <a:gd name="connsiteY33" fmla="*/ 2125873 h 2172368"/>
              <a:gd name="connsiteX34" fmla="*/ 1875295 w 8849642"/>
              <a:gd name="connsiteY34" fmla="*/ 2110375 h 2172368"/>
              <a:gd name="connsiteX35" fmla="*/ 2045776 w 8849642"/>
              <a:gd name="connsiteY35" fmla="*/ 2094876 h 2172368"/>
              <a:gd name="connsiteX36" fmla="*/ 2107769 w 8849642"/>
              <a:gd name="connsiteY36" fmla="*/ 2079378 h 2172368"/>
              <a:gd name="connsiteX37" fmla="*/ 2216258 w 8849642"/>
              <a:gd name="connsiteY37" fmla="*/ 2032883 h 2172368"/>
              <a:gd name="connsiteX38" fmla="*/ 2433234 w 8849642"/>
              <a:gd name="connsiteY38" fmla="*/ 1986388 h 2172368"/>
              <a:gd name="connsiteX39" fmla="*/ 2495227 w 8849642"/>
              <a:gd name="connsiteY39" fmla="*/ 1955392 h 2172368"/>
              <a:gd name="connsiteX40" fmla="*/ 3084163 w 8849642"/>
              <a:gd name="connsiteY40" fmla="*/ 1970890 h 2172368"/>
              <a:gd name="connsiteX41" fmla="*/ 3177152 w 8849642"/>
              <a:gd name="connsiteY41" fmla="*/ 2001887 h 2172368"/>
              <a:gd name="connsiteX42" fmla="*/ 3239146 w 8849642"/>
              <a:gd name="connsiteY42" fmla="*/ 2017385 h 2172368"/>
              <a:gd name="connsiteX43" fmla="*/ 3394129 w 8849642"/>
              <a:gd name="connsiteY43" fmla="*/ 2063880 h 2172368"/>
              <a:gd name="connsiteX44" fmla="*/ 3595607 w 8849642"/>
              <a:gd name="connsiteY44" fmla="*/ 2079378 h 2172368"/>
              <a:gd name="connsiteX45" fmla="*/ 4029559 w 8849642"/>
              <a:gd name="connsiteY45" fmla="*/ 2125873 h 2172368"/>
              <a:gd name="connsiteX46" fmla="*/ 4448013 w 8849642"/>
              <a:gd name="connsiteY46" fmla="*/ 2141371 h 2172368"/>
              <a:gd name="connsiteX47" fmla="*/ 5098942 w 8849642"/>
              <a:gd name="connsiteY47" fmla="*/ 2172368 h 2172368"/>
              <a:gd name="connsiteX48" fmla="*/ 5548393 w 8849642"/>
              <a:gd name="connsiteY48" fmla="*/ 2156870 h 2172368"/>
              <a:gd name="connsiteX49" fmla="*/ 5594888 w 8849642"/>
              <a:gd name="connsiteY49" fmla="*/ 2141371 h 2172368"/>
              <a:gd name="connsiteX50" fmla="*/ 5780868 w 8849642"/>
              <a:gd name="connsiteY50" fmla="*/ 2063880 h 2172368"/>
              <a:gd name="connsiteX51" fmla="*/ 6276813 w 8849642"/>
              <a:gd name="connsiteY51" fmla="*/ 2048382 h 2172368"/>
              <a:gd name="connsiteX52" fmla="*/ 6323308 w 8849642"/>
              <a:gd name="connsiteY52" fmla="*/ 2032883 h 2172368"/>
              <a:gd name="connsiteX53" fmla="*/ 6974237 w 8849642"/>
              <a:gd name="connsiteY53" fmla="*/ 1986388 h 2172368"/>
              <a:gd name="connsiteX54" fmla="*/ 7113722 w 8849642"/>
              <a:gd name="connsiteY54" fmla="*/ 1970890 h 2172368"/>
              <a:gd name="connsiteX55" fmla="*/ 7160217 w 8849642"/>
              <a:gd name="connsiteY55" fmla="*/ 1955392 h 2172368"/>
              <a:gd name="connsiteX56" fmla="*/ 8074617 w 8849642"/>
              <a:gd name="connsiteY56" fmla="*/ 1924395 h 2172368"/>
              <a:gd name="connsiteX57" fmla="*/ 8121112 w 8849642"/>
              <a:gd name="connsiteY57" fmla="*/ 1908897 h 2172368"/>
              <a:gd name="connsiteX58" fmla="*/ 8291593 w 8849642"/>
              <a:gd name="connsiteY58" fmla="*/ 1877900 h 2172368"/>
              <a:gd name="connsiteX59" fmla="*/ 8431078 w 8849642"/>
              <a:gd name="connsiteY59" fmla="*/ 1815907 h 2172368"/>
              <a:gd name="connsiteX60" fmla="*/ 8477573 w 8849642"/>
              <a:gd name="connsiteY60" fmla="*/ 1800409 h 2172368"/>
              <a:gd name="connsiteX61" fmla="*/ 8555064 w 8849642"/>
              <a:gd name="connsiteY61" fmla="*/ 1707419 h 2172368"/>
              <a:gd name="connsiteX62" fmla="*/ 8617058 w 8849642"/>
              <a:gd name="connsiteY62" fmla="*/ 1629927 h 2172368"/>
              <a:gd name="connsiteX63" fmla="*/ 8663552 w 8849642"/>
              <a:gd name="connsiteY63" fmla="*/ 1552436 h 2172368"/>
              <a:gd name="connsiteX64" fmla="*/ 8694549 w 8849642"/>
              <a:gd name="connsiteY64" fmla="*/ 1505941 h 2172368"/>
              <a:gd name="connsiteX65" fmla="*/ 8741044 w 8849642"/>
              <a:gd name="connsiteY65" fmla="*/ 1443948 h 2172368"/>
              <a:gd name="connsiteX66" fmla="*/ 8772041 w 8849642"/>
              <a:gd name="connsiteY66" fmla="*/ 1381954 h 2172368"/>
              <a:gd name="connsiteX67" fmla="*/ 8787539 w 8849642"/>
              <a:gd name="connsiteY67" fmla="*/ 1273466 h 2172368"/>
              <a:gd name="connsiteX68" fmla="*/ 8818536 w 8849642"/>
              <a:gd name="connsiteY68" fmla="*/ 1180476 h 2172368"/>
              <a:gd name="connsiteX69" fmla="*/ 8834034 w 8849642"/>
              <a:gd name="connsiteY69" fmla="*/ 917005 h 2172368"/>
              <a:gd name="connsiteX70" fmla="*/ 8834034 w 8849642"/>
              <a:gd name="connsiteY70" fmla="*/ 514049 h 2172368"/>
              <a:gd name="connsiteX71" fmla="*/ 8803037 w 8849642"/>
              <a:gd name="connsiteY71" fmla="*/ 467554 h 2172368"/>
              <a:gd name="connsiteX72" fmla="*/ 8694549 w 8849642"/>
              <a:gd name="connsiteY72" fmla="*/ 421060 h 2172368"/>
              <a:gd name="connsiteX73" fmla="*/ 8648054 w 8849642"/>
              <a:gd name="connsiteY73" fmla="*/ 390063 h 2172368"/>
              <a:gd name="connsiteX74" fmla="*/ 8586061 w 8849642"/>
              <a:gd name="connsiteY74" fmla="*/ 343568 h 2172368"/>
              <a:gd name="connsiteX75" fmla="*/ 8524068 w 8849642"/>
              <a:gd name="connsiteY75" fmla="*/ 328070 h 2172368"/>
              <a:gd name="connsiteX76" fmla="*/ 8462074 w 8849642"/>
              <a:gd name="connsiteY76" fmla="*/ 281575 h 2172368"/>
              <a:gd name="connsiteX77" fmla="*/ 8415580 w 8849642"/>
              <a:gd name="connsiteY77" fmla="*/ 266076 h 2172368"/>
              <a:gd name="connsiteX78" fmla="*/ 8090115 w 8849642"/>
              <a:gd name="connsiteY78" fmla="*/ 235080 h 2172368"/>
              <a:gd name="connsiteX79" fmla="*/ 5842861 w 8849642"/>
              <a:gd name="connsiteY79" fmla="*/ 235080 h 2172368"/>
              <a:gd name="connsiteX80" fmla="*/ 5486400 w 8849642"/>
              <a:gd name="connsiteY80" fmla="*/ 204083 h 2172368"/>
              <a:gd name="connsiteX81" fmla="*/ 5377912 w 8849642"/>
              <a:gd name="connsiteY81" fmla="*/ 173087 h 2172368"/>
              <a:gd name="connsiteX82" fmla="*/ 5269424 w 8849642"/>
              <a:gd name="connsiteY82" fmla="*/ 142090 h 2172368"/>
              <a:gd name="connsiteX83" fmla="*/ 3983064 w 8849642"/>
              <a:gd name="connsiteY83" fmla="*/ 173087 h 2172368"/>
              <a:gd name="connsiteX84" fmla="*/ 3890074 w 8849642"/>
              <a:gd name="connsiteY84" fmla="*/ 188585 h 2172368"/>
              <a:gd name="connsiteX85" fmla="*/ 3735091 w 8849642"/>
              <a:gd name="connsiteY85" fmla="*/ 204083 h 2172368"/>
              <a:gd name="connsiteX86" fmla="*/ 3099661 w 8849642"/>
              <a:gd name="connsiteY86" fmla="*/ 188585 h 2172368"/>
              <a:gd name="connsiteX87" fmla="*/ 3022169 w 8849642"/>
              <a:gd name="connsiteY87" fmla="*/ 173087 h 2172368"/>
              <a:gd name="connsiteX88" fmla="*/ 2929180 w 8849642"/>
              <a:gd name="connsiteY88" fmla="*/ 173087 h 2172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</a:cxnLst>
            <a:rect l="l" t="t" r="r" b="b"/>
            <a:pathLst>
              <a:path w="8849642" h="2172368">
                <a:moveTo>
                  <a:pt x="2991173" y="126592"/>
                </a:moveTo>
                <a:lnTo>
                  <a:pt x="2774197" y="111093"/>
                </a:lnTo>
                <a:cubicBezTo>
                  <a:pt x="2732717" y="107322"/>
                  <a:pt x="2691575" y="100461"/>
                  <a:pt x="2650210" y="95595"/>
                </a:cubicBezTo>
                <a:cubicBezTo>
                  <a:pt x="2501972" y="78156"/>
                  <a:pt x="2498816" y="79014"/>
                  <a:pt x="2340244" y="64599"/>
                </a:cubicBezTo>
                <a:cubicBezTo>
                  <a:pt x="1871670" y="-52546"/>
                  <a:pt x="2205561" y="19670"/>
                  <a:pt x="1131376" y="49100"/>
                </a:cubicBezTo>
                <a:cubicBezTo>
                  <a:pt x="1085811" y="50348"/>
                  <a:pt x="1067181" y="87779"/>
                  <a:pt x="1022888" y="95595"/>
                </a:cubicBezTo>
                <a:cubicBezTo>
                  <a:pt x="956555" y="107301"/>
                  <a:pt x="888433" y="104391"/>
                  <a:pt x="821410" y="111093"/>
                </a:cubicBezTo>
                <a:cubicBezTo>
                  <a:pt x="785061" y="114728"/>
                  <a:pt x="749085" y="121426"/>
                  <a:pt x="712922" y="126592"/>
                </a:cubicBezTo>
                <a:cubicBezTo>
                  <a:pt x="608250" y="161482"/>
                  <a:pt x="737104" y="121217"/>
                  <a:pt x="573437" y="157588"/>
                </a:cubicBezTo>
                <a:cubicBezTo>
                  <a:pt x="557489" y="161132"/>
                  <a:pt x="541814" y="166327"/>
                  <a:pt x="526942" y="173087"/>
                </a:cubicBezTo>
                <a:cubicBezTo>
                  <a:pt x="484877" y="192208"/>
                  <a:pt x="448266" y="226018"/>
                  <a:pt x="402956" y="235080"/>
                </a:cubicBezTo>
                <a:cubicBezTo>
                  <a:pt x="289644" y="257742"/>
                  <a:pt x="351541" y="246853"/>
                  <a:pt x="216976" y="266076"/>
                </a:cubicBezTo>
                <a:cubicBezTo>
                  <a:pt x="201478" y="271242"/>
                  <a:pt x="183238" y="271369"/>
                  <a:pt x="170481" y="281575"/>
                </a:cubicBezTo>
                <a:cubicBezTo>
                  <a:pt x="155936" y="293211"/>
                  <a:pt x="147050" y="311049"/>
                  <a:pt x="139485" y="328070"/>
                </a:cubicBezTo>
                <a:cubicBezTo>
                  <a:pt x="95403" y="427256"/>
                  <a:pt x="118729" y="404173"/>
                  <a:pt x="92990" y="498551"/>
                </a:cubicBezTo>
                <a:cubicBezTo>
                  <a:pt x="84393" y="530073"/>
                  <a:pt x="72325" y="560544"/>
                  <a:pt x="61993" y="591541"/>
                </a:cubicBezTo>
                <a:cubicBezTo>
                  <a:pt x="56827" y="607039"/>
                  <a:pt x="52562" y="622868"/>
                  <a:pt x="46495" y="638036"/>
                </a:cubicBezTo>
                <a:cubicBezTo>
                  <a:pt x="9431" y="730695"/>
                  <a:pt x="24295" y="689134"/>
                  <a:pt x="0" y="762022"/>
                </a:cubicBezTo>
                <a:cubicBezTo>
                  <a:pt x="5166" y="1025493"/>
                  <a:pt x="5744" y="1289095"/>
                  <a:pt x="15498" y="1552436"/>
                </a:cubicBezTo>
                <a:cubicBezTo>
                  <a:pt x="16862" y="1589263"/>
                  <a:pt x="56460" y="1639892"/>
                  <a:pt x="77491" y="1660924"/>
                </a:cubicBezTo>
                <a:cubicBezTo>
                  <a:pt x="90662" y="1674095"/>
                  <a:pt x="108488" y="1681589"/>
                  <a:pt x="123986" y="1691921"/>
                </a:cubicBezTo>
                <a:cubicBezTo>
                  <a:pt x="134318" y="1707419"/>
                  <a:pt x="140965" y="1726149"/>
                  <a:pt x="154983" y="1738415"/>
                </a:cubicBezTo>
                <a:cubicBezTo>
                  <a:pt x="183019" y="1762947"/>
                  <a:pt x="247973" y="1800409"/>
                  <a:pt x="247973" y="1800409"/>
                </a:cubicBezTo>
                <a:cubicBezTo>
                  <a:pt x="278970" y="1846905"/>
                  <a:pt x="273802" y="1852069"/>
                  <a:pt x="325464" y="1877900"/>
                </a:cubicBezTo>
                <a:cubicBezTo>
                  <a:pt x="340076" y="1885206"/>
                  <a:pt x="357678" y="1885465"/>
                  <a:pt x="371959" y="1893399"/>
                </a:cubicBezTo>
                <a:cubicBezTo>
                  <a:pt x="404524" y="1911491"/>
                  <a:pt x="433952" y="1934728"/>
                  <a:pt x="464949" y="1955392"/>
                </a:cubicBezTo>
                <a:lnTo>
                  <a:pt x="511444" y="1986388"/>
                </a:lnTo>
                <a:cubicBezTo>
                  <a:pt x="526942" y="1996720"/>
                  <a:pt x="540645" y="2010467"/>
                  <a:pt x="557939" y="2017385"/>
                </a:cubicBezTo>
                <a:cubicBezTo>
                  <a:pt x="583769" y="2027717"/>
                  <a:pt x="610547" y="2035940"/>
                  <a:pt x="635430" y="2048382"/>
                </a:cubicBezTo>
                <a:cubicBezTo>
                  <a:pt x="698625" y="2079979"/>
                  <a:pt x="682649" y="2104224"/>
                  <a:pt x="774915" y="2110375"/>
                </a:cubicBezTo>
                <a:lnTo>
                  <a:pt x="1007390" y="2125873"/>
                </a:lnTo>
                <a:cubicBezTo>
                  <a:pt x="1022888" y="2131039"/>
                  <a:pt x="1037660" y="2139462"/>
                  <a:pt x="1053885" y="2141371"/>
                </a:cubicBezTo>
                <a:cubicBezTo>
                  <a:pt x="1301009" y="2170445"/>
                  <a:pt x="1391067" y="2152246"/>
                  <a:pt x="1673817" y="2141371"/>
                </a:cubicBezTo>
                <a:cubicBezTo>
                  <a:pt x="1720312" y="2136205"/>
                  <a:pt x="1767065" y="2132986"/>
                  <a:pt x="1813302" y="2125873"/>
                </a:cubicBezTo>
                <a:cubicBezTo>
                  <a:pt x="1834355" y="2122634"/>
                  <a:pt x="1854182" y="2113190"/>
                  <a:pt x="1875295" y="2110375"/>
                </a:cubicBezTo>
                <a:cubicBezTo>
                  <a:pt x="1931856" y="2102833"/>
                  <a:pt x="1988949" y="2100042"/>
                  <a:pt x="2045776" y="2094876"/>
                </a:cubicBezTo>
                <a:cubicBezTo>
                  <a:pt x="2066440" y="2089710"/>
                  <a:pt x="2088191" y="2087768"/>
                  <a:pt x="2107769" y="2079378"/>
                </a:cubicBezTo>
                <a:cubicBezTo>
                  <a:pt x="2236660" y="2024140"/>
                  <a:pt x="2062236" y="2067110"/>
                  <a:pt x="2216258" y="2032883"/>
                </a:cubicBezTo>
                <a:lnTo>
                  <a:pt x="2433234" y="1986388"/>
                </a:lnTo>
                <a:cubicBezTo>
                  <a:pt x="2453898" y="1976056"/>
                  <a:pt x="2472130" y="1955942"/>
                  <a:pt x="2495227" y="1955392"/>
                </a:cubicBezTo>
                <a:cubicBezTo>
                  <a:pt x="2691551" y="1950718"/>
                  <a:pt x="2888238" y="1957531"/>
                  <a:pt x="3084163" y="1970890"/>
                </a:cubicBezTo>
                <a:cubicBezTo>
                  <a:pt x="3116760" y="1973113"/>
                  <a:pt x="3145454" y="1993963"/>
                  <a:pt x="3177152" y="2001887"/>
                </a:cubicBezTo>
                <a:cubicBezTo>
                  <a:pt x="3197817" y="2007053"/>
                  <a:pt x="3218665" y="2011533"/>
                  <a:pt x="3239146" y="2017385"/>
                </a:cubicBezTo>
                <a:cubicBezTo>
                  <a:pt x="3296204" y="2033687"/>
                  <a:pt x="3327756" y="2053924"/>
                  <a:pt x="3394129" y="2063880"/>
                </a:cubicBezTo>
                <a:cubicBezTo>
                  <a:pt x="3460742" y="2073872"/>
                  <a:pt x="3528584" y="2072676"/>
                  <a:pt x="3595607" y="2079378"/>
                </a:cubicBezTo>
                <a:cubicBezTo>
                  <a:pt x="3847139" y="2104531"/>
                  <a:pt x="3562837" y="2108587"/>
                  <a:pt x="4029559" y="2125873"/>
                </a:cubicBezTo>
                <a:lnTo>
                  <a:pt x="4448013" y="2141371"/>
                </a:lnTo>
                <a:cubicBezTo>
                  <a:pt x="4694872" y="2160361"/>
                  <a:pt x="4813813" y="2172368"/>
                  <a:pt x="5098942" y="2172368"/>
                </a:cubicBezTo>
                <a:cubicBezTo>
                  <a:pt x="5248848" y="2172368"/>
                  <a:pt x="5398576" y="2162036"/>
                  <a:pt x="5548393" y="2156870"/>
                </a:cubicBezTo>
                <a:cubicBezTo>
                  <a:pt x="5563891" y="2151704"/>
                  <a:pt x="5580276" y="2148677"/>
                  <a:pt x="5594888" y="2141371"/>
                </a:cubicBezTo>
                <a:cubicBezTo>
                  <a:pt x="5676237" y="2100696"/>
                  <a:pt x="5678864" y="2071726"/>
                  <a:pt x="5780868" y="2063880"/>
                </a:cubicBezTo>
                <a:cubicBezTo>
                  <a:pt x="5945777" y="2051195"/>
                  <a:pt x="6111498" y="2053548"/>
                  <a:pt x="6276813" y="2048382"/>
                </a:cubicBezTo>
                <a:cubicBezTo>
                  <a:pt x="6292311" y="2043216"/>
                  <a:pt x="6307390" y="2036556"/>
                  <a:pt x="6323308" y="2032883"/>
                </a:cubicBezTo>
                <a:cubicBezTo>
                  <a:pt x="6591556" y="1970980"/>
                  <a:pt x="6579210" y="1998733"/>
                  <a:pt x="6974237" y="1986388"/>
                </a:cubicBezTo>
                <a:cubicBezTo>
                  <a:pt x="7020732" y="1981222"/>
                  <a:pt x="7067577" y="1978581"/>
                  <a:pt x="7113722" y="1970890"/>
                </a:cubicBezTo>
                <a:cubicBezTo>
                  <a:pt x="7129836" y="1968204"/>
                  <a:pt x="7143899" y="1956182"/>
                  <a:pt x="7160217" y="1955392"/>
                </a:cubicBezTo>
                <a:cubicBezTo>
                  <a:pt x="7464836" y="1940652"/>
                  <a:pt x="8074617" y="1924395"/>
                  <a:pt x="8074617" y="1924395"/>
                </a:cubicBezTo>
                <a:cubicBezTo>
                  <a:pt x="8090115" y="1919229"/>
                  <a:pt x="8105093" y="1912101"/>
                  <a:pt x="8121112" y="1908897"/>
                </a:cubicBezTo>
                <a:cubicBezTo>
                  <a:pt x="8201800" y="1892760"/>
                  <a:pt x="8222667" y="1900875"/>
                  <a:pt x="8291593" y="1877900"/>
                </a:cubicBezTo>
                <a:cubicBezTo>
                  <a:pt x="8399754" y="1841846"/>
                  <a:pt x="8336547" y="1856420"/>
                  <a:pt x="8431078" y="1815907"/>
                </a:cubicBezTo>
                <a:cubicBezTo>
                  <a:pt x="8446094" y="1809472"/>
                  <a:pt x="8462075" y="1805575"/>
                  <a:pt x="8477573" y="1800409"/>
                </a:cubicBezTo>
                <a:cubicBezTo>
                  <a:pt x="8562633" y="1715349"/>
                  <a:pt x="8490330" y="1793731"/>
                  <a:pt x="8555064" y="1707419"/>
                </a:cubicBezTo>
                <a:cubicBezTo>
                  <a:pt x="8574912" y="1680955"/>
                  <a:pt x="8598088" y="1657027"/>
                  <a:pt x="8617058" y="1629927"/>
                </a:cubicBezTo>
                <a:cubicBezTo>
                  <a:pt x="8634332" y="1605249"/>
                  <a:pt x="8647587" y="1577980"/>
                  <a:pt x="8663552" y="1552436"/>
                </a:cubicBezTo>
                <a:cubicBezTo>
                  <a:pt x="8673424" y="1536641"/>
                  <a:pt x="8683722" y="1521098"/>
                  <a:pt x="8694549" y="1505941"/>
                </a:cubicBezTo>
                <a:cubicBezTo>
                  <a:pt x="8709563" y="1484922"/>
                  <a:pt x="8727354" y="1465852"/>
                  <a:pt x="8741044" y="1443948"/>
                </a:cubicBezTo>
                <a:cubicBezTo>
                  <a:pt x="8753289" y="1424356"/>
                  <a:pt x="8761709" y="1402619"/>
                  <a:pt x="8772041" y="1381954"/>
                </a:cubicBezTo>
                <a:cubicBezTo>
                  <a:pt x="8777207" y="1345791"/>
                  <a:pt x="8779325" y="1309060"/>
                  <a:pt x="8787539" y="1273466"/>
                </a:cubicBezTo>
                <a:cubicBezTo>
                  <a:pt x="8794886" y="1241629"/>
                  <a:pt x="8818536" y="1180476"/>
                  <a:pt x="8818536" y="1180476"/>
                </a:cubicBezTo>
                <a:cubicBezTo>
                  <a:pt x="8823702" y="1092652"/>
                  <a:pt x="8828546" y="1004809"/>
                  <a:pt x="8834034" y="917005"/>
                </a:cubicBezTo>
                <a:cubicBezTo>
                  <a:pt x="8842997" y="773594"/>
                  <a:pt x="8864153" y="654606"/>
                  <a:pt x="8834034" y="514049"/>
                </a:cubicBezTo>
                <a:cubicBezTo>
                  <a:pt x="8830131" y="495836"/>
                  <a:pt x="8817347" y="479478"/>
                  <a:pt x="8803037" y="467554"/>
                </a:cubicBezTo>
                <a:cubicBezTo>
                  <a:pt x="8777502" y="446275"/>
                  <a:pt x="8726850" y="431827"/>
                  <a:pt x="8694549" y="421060"/>
                </a:cubicBezTo>
                <a:cubicBezTo>
                  <a:pt x="8679051" y="410728"/>
                  <a:pt x="8663211" y="400890"/>
                  <a:pt x="8648054" y="390063"/>
                </a:cubicBezTo>
                <a:cubicBezTo>
                  <a:pt x="8627035" y="375049"/>
                  <a:pt x="8609164" y="355120"/>
                  <a:pt x="8586061" y="343568"/>
                </a:cubicBezTo>
                <a:cubicBezTo>
                  <a:pt x="8567009" y="334042"/>
                  <a:pt x="8544732" y="333236"/>
                  <a:pt x="8524068" y="328070"/>
                </a:cubicBezTo>
                <a:cubicBezTo>
                  <a:pt x="8503403" y="312572"/>
                  <a:pt x="8484501" y="294391"/>
                  <a:pt x="8462074" y="281575"/>
                </a:cubicBezTo>
                <a:cubicBezTo>
                  <a:pt x="8447890" y="273470"/>
                  <a:pt x="8431790" y="268102"/>
                  <a:pt x="8415580" y="266076"/>
                </a:cubicBezTo>
                <a:cubicBezTo>
                  <a:pt x="8307442" y="252559"/>
                  <a:pt x="8198603" y="245412"/>
                  <a:pt x="8090115" y="235080"/>
                </a:cubicBezTo>
                <a:cubicBezTo>
                  <a:pt x="7241352" y="305809"/>
                  <a:pt x="7723851" y="271253"/>
                  <a:pt x="5842861" y="235080"/>
                </a:cubicBezTo>
                <a:cubicBezTo>
                  <a:pt x="5723614" y="232787"/>
                  <a:pt x="5486400" y="204083"/>
                  <a:pt x="5486400" y="204083"/>
                </a:cubicBezTo>
                <a:lnTo>
                  <a:pt x="5377912" y="173087"/>
                </a:lnTo>
                <a:cubicBezTo>
                  <a:pt x="5270890" y="143899"/>
                  <a:pt x="5358507" y="171784"/>
                  <a:pt x="5269424" y="142090"/>
                </a:cubicBezTo>
                <a:lnTo>
                  <a:pt x="3983064" y="173087"/>
                </a:lnTo>
                <a:cubicBezTo>
                  <a:pt x="3951658" y="174146"/>
                  <a:pt x="3921256" y="184687"/>
                  <a:pt x="3890074" y="188585"/>
                </a:cubicBezTo>
                <a:cubicBezTo>
                  <a:pt x="3838556" y="195025"/>
                  <a:pt x="3786752" y="198917"/>
                  <a:pt x="3735091" y="204083"/>
                </a:cubicBezTo>
                <a:lnTo>
                  <a:pt x="3099661" y="188585"/>
                </a:lnTo>
                <a:cubicBezTo>
                  <a:pt x="3073344" y="187441"/>
                  <a:pt x="3048403" y="175472"/>
                  <a:pt x="3022169" y="173087"/>
                </a:cubicBezTo>
                <a:cubicBezTo>
                  <a:pt x="2991300" y="170281"/>
                  <a:pt x="2960176" y="173087"/>
                  <a:pt x="2929180" y="17308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30561" y="6043089"/>
            <a:ext cx="116895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change in color, i.e., identity mappings. The next few slides show a really neat way to generate these identity mappings.</a:t>
            </a:r>
          </a:p>
        </p:txBody>
      </p:sp>
    </p:spTree>
    <p:extLst>
      <p:ext uri="{BB962C8B-B14F-4D97-AF65-F5344CB8AC3E}">
        <p14:creationId xmlns:p14="http://schemas.microsoft.com/office/powerpoint/2010/main" val="29523265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our universe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64202" y="113669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4203" y="1506022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64203" y="187535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4202" y="2244438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4203" y="261377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4203" y="298310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759332" y="67381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univ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4201" y="3352434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64202" y="3721766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4201" y="407991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4201" y="444924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4201" y="481401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4200" y="516509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4201" y="553442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4201" y="590375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8" name="Right Brace 17"/>
          <p:cNvSpPr/>
          <p:nvPr/>
        </p:nvSpPr>
        <p:spPr>
          <a:xfrm>
            <a:off x="8152108" y="1135475"/>
            <a:ext cx="387458" cy="2216959"/>
          </a:xfrm>
          <a:prstGeom prst="rightBrac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591809" y="2059288"/>
            <a:ext cx="6410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Light</a:t>
            </a:r>
          </a:p>
        </p:txBody>
      </p:sp>
      <p:sp>
        <p:nvSpPr>
          <p:cNvPr id="20" name="Right Brace 19"/>
          <p:cNvSpPr/>
          <p:nvPr/>
        </p:nvSpPr>
        <p:spPr>
          <a:xfrm>
            <a:off x="8152108" y="3352434"/>
            <a:ext cx="387458" cy="727481"/>
          </a:xfrm>
          <a:prstGeom prst="rightBrac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8591809" y="3471620"/>
            <a:ext cx="1119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LightState</a:t>
            </a:r>
          </a:p>
        </p:txBody>
      </p:sp>
      <p:sp>
        <p:nvSpPr>
          <p:cNvPr id="22" name="Right Brace 21"/>
          <p:cNvSpPr/>
          <p:nvPr/>
        </p:nvSpPr>
        <p:spPr>
          <a:xfrm>
            <a:off x="8152108" y="4079915"/>
            <a:ext cx="387458" cy="1085176"/>
          </a:xfrm>
          <a:prstGeom prst="rightBrac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591809" y="4437837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Color</a:t>
            </a:r>
          </a:p>
        </p:txBody>
      </p:sp>
      <p:sp>
        <p:nvSpPr>
          <p:cNvPr id="24" name="Right Brace 23"/>
          <p:cNvSpPr/>
          <p:nvPr/>
        </p:nvSpPr>
        <p:spPr>
          <a:xfrm>
            <a:off x="8152108" y="5183348"/>
            <a:ext cx="439701" cy="1089739"/>
          </a:xfrm>
          <a:prstGeom prst="rightBrac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664777" y="5534423"/>
            <a:ext cx="973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Junction</a:t>
            </a:r>
          </a:p>
        </p:txBody>
      </p:sp>
    </p:spTree>
    <p:extLst>
      <p:ext uri="{BB962C8B-B14F-4D97-AF65-F5344CB8AC3E}">
        <p14:creationId xmlns:p14="http://schemas.microsoft.com/office/powerpoint/2010/main" val="1255472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Traffic lights control the flow of vehicles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Traffic lights guard the vehicles passing through.</a:t>
            </a:r>
          </a:p>
          <a:p>
            <a:r>
              <a:rPr lang="en-US" dirty="0"/>
              <a:t>For a safe system, the traffic lights must not allow vehicles from perpendicular directions to pass through the junction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22973064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Identity mappings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264202" y="113669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64203" y="1506022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264203" y="187535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64202" y="2244438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64203" y="261377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64203" y="298310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60733" y="675025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iden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64201" y="3352434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64202" y="3721766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64201" y="407991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64201" y="444924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4201" y="481401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64200" y="516509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264201" y="553442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264201" y="590375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33594" y="113669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033595" y="1506022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033595" y="187535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33594" y="2244438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33595" y="261377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33595" y="298310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33593" y="3352434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33594" y="3721766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033593" y="407991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033593" y="444924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33593" y="481401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033592" y="516509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033593" y="553442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33593" y="590375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</p:spTree>
    <p:extLst>
      <p:ext uri="{BB962C8B-B14F-4D97-AF65-F5344CB8AC3E}">
        <p14:creationId xmlns:p14="http://schemas.microsoft.com/office/powerpoint/2010/main" val="27329058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51619" y="1415659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51620" y="1784991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51620" y="215432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51619" y="2523407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51620" y="2892739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51620" y="3262071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848150" y="953994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iden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51618" y="3631403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51619" y="400073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451618" y="4358884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451618" y="4728216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451618" y="5092985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451617" y="544406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451618" y="5813392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451618" y="618272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21011" y="1415659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21012" y="1784991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221012" y="215432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21011" y="2523407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21012" y="2892739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21012" y="3262071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221010" y="3631403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21011" y="400073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221010" y="4358884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21010" y="4728216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221010" y="5092985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221009" y="544406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221010" y="5813392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221010" y="618272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35467" y="2145836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35467" y="2515168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35467" y="2879937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23726" y="1755910"/>
            <a:ext cx="8627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Color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6462793" y="2217575"/>
            <a:ext cx="1580827" cy="305832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462793" y="1961170"/>
            <a:ext cx="13805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Color &lt;: </a:t>
            </a:r>
            <a:r>
              <a:rPr lang="en-US" b="1" dirty="0"/>
              <a:t>iden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315689" y="1961170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315689" y="2330502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315689" y="269527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085081" y="1961170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085081" y="2330502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0085081" y="269527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504199" y="3265557"/>
            <a:ext cx="316176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/>
              <a:t>Color identity mappings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7144718" y="1162372"/>
            <a:ext cx="0" cy="8297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413917" y="815578"/>
            <a:ext cx="52176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“Restriction operator.” It says: give me all the color mappings in iden.</a:t>
            </a:r>
          </a:p>
        </p:txBody>
      </p:sp>
    </p:spTree>
    <p:extLst>
      <p:ext uri="{BB962C8B-B14F-4D97-AF65-F5344CB8AC3E}">
        <p14:creationId xmlns:p14="http://schemas.microsoft.com/office/powerpoint/2010/main" val="1938885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set of valid traffic light color 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 -&gt; green +</a:t>
            </a:r>
          </a:p>
          <a:p>
            <a:r>
              <a:rPr lang="en-US" dirty="0"/>
              <a:t>Green -&gt; yellow +</a:t>
            </a:r>
          </a:p>
          <a:p>
            <a:r>
              <a:rPr lang="en-US" dirty="0"/>
              <a:t>Yellow -&gt; red +</a:t>
            </a:r>
          </a:p>
          <a:p>
            <a:r>
              <a:rPr lang="en-US" dirty="0"/>
              <a:t>Red -&gt; red</a:t>
            </a:r>
          </a:p>
          <a:p>
            <a:r>
              <a:rPr lang="en-US" dirty="0"/>
              <a:t>Green -&gt; green</a:t>
            </a:r>
          </a:p>
          <a:p>
            <a:r>
              <a:rPr lang="en-US" dirty="0"/>
              <a:t>Yellow -&gt; yellow</a:t>
            </a:r>
          </a:p>
        </p:txBody>
      </p:sp>
      <p:sp>
        <p:nvSpPr>
          <p:cNvPr id="5" name="Rectangle 4"/>
          <p:cNvSpPr/>
          <p:nvPr/>
        </p:nvSpPr>
        <p:spPr>
          <a:xfrm>
            <a:off x="1100380" y="3378631"/>
            <a:ext cx="2464230" cy="144134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564610" y="3936569"/>
            <a:ext cx="681926" cy="433953"/>
          </a:xfrm>
          <a:prstGeom prst="rightArrow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246536" y="3922712"/>
            <a:ext cx="17716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Color &lt;: </a:t>
            </a:r>
            <a:r>
              <a:rPr lang="en-US" sz="2400" b="1" dirty="0"/>
              <a:t>iden</a:t>
            </a:r>
          </a:p>
        </p:txBody>
      </p:sp>
    </p:spTree>
    <p:extLst>
      <p:ext uri="{BB962C8B-B14F-4D97-AF65-F5344CB8AC3E}">
        <p14:creationId xmlns:p14="http://schemas.microsoft.com/office/powerpoint/2010/main" val="40301316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an Alloy function that returns the valid color sequences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374183" y="2224402"/>
            <a:ext cx="8870198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b="1" dirty="0"/>
              <a:t>fun</a:t>
            </a:r>
            <a:r>
              <a:rPr lang="en-US" sz="2400" dirty="0"/>
              <a:t> colorSequence: Color -&gt; Color {</a:t>
            </a:r>
          </a:p>
          <a:p>
            <a:r>
              <a:rPr lang="en-US" sz="2400" dirty="0"/>
              <a:t>    (Color &lt;: </a:t>
            </a:r>
            <a:r>
              <a:rPr lang="en-US" sz="2400" b="1" dirty="0"/>
              <a:t>iden</a:t>
            </a:r>
            <a:r>
              <a:rPr lang="en-US" sz="2400" dirty="0"/>
              <a:t>) + (Red -&gt; Green) + (Green -&gt; Yellow) + (Yellow -&gt; Red)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363621" y="395844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363621" y="432777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63621" y="469254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133013" y="395844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33013" y="432777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33013" y="469254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363621" y="5061878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63621" y="5431210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63621" y="5795979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133013" y="5061878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green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133013" y="5431210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33013" y="579597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646252" y="3988006"/>
            <a:ext cx="2717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colorSequence</a:t>
            </a:r>
            <a:r>
              <a:rPr lang="en-US" dirty="0"/>
              <a:t> returns this mapping:</a:t>
            </a:r>
          </a:p>
        </p:txBody>
      </p:sp>
    </p:spTree>
    <p:extLst>
      <p:ext uri="{BB962C8B-B14F-4D97-AF65-F5344CB8AC3E}">
        <p14:creationId xmlns:p14="http://schemas.microsoft.com/office/powerpoint/2010/main" val="39541842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/>
          </p:cNvSpPr>
          <p:nvPr/>
        </p:nvSpPr>
        <p:spPr>
          <a:xfrm>
            <a:off x="838200" y="1825625"/>
            <a:ext cx="10515600" cy="220393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lights at a junction: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 change:</a:t>
            </a:r>
            <a:endParaRPr lang="en-US" dirty="0"/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 light’s color changes must follow the proper sequence.</a:t>
            </a:r>
          </a:p>
          <a:p>
            <a:pPr lvl="2"/>
            <a:r>
              <a:rPr lang="en-US" dirty="0"/>
              <a:t>At most one light can change. 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If the light that changed is red, then the other lights must be red.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5207431" y="2185261"/>
            <a:ext cx="1844298" cy="9453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7051729" y="2000595"/>
            <a:ext cx="38125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Now let’s implement this constraint.</a:t>
            </a:r>
          </a:p>
        </p:txBody>
      </p:sp>
    </p:spTree>
    <p:extLst>
      <p:ext uri="{BB962C8B-B14F-4D97-AF65-F5344CB8AC3E}">
        <p14:creationId xmlns:p14="http://schemas.microsoft.com/office/powerpoint/2010/main" val="62847616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how to get the lights at junction j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18623" y="2012470"/>
            <a:ext cx="14911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j: Junction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63266" y="2427968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33912" y="2431435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303304" y="2431514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303305" y="2800846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303305" y="3170178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03304" y="3539262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303305" y="390859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03305" y="4277926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33912" y="2800643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5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33913" y="3169133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533912" y="3538216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6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3913" y="390804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33912" y="4278435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7</a:t>
            </a:r>
            <a:r>
              <a:rPr lang="en-US" baseline="30000" dirty="0"/>
              <a:t>th</a:t>
            </a:r>
            <a:r>
              <a:rPr lang="en-US" dirty="0"/>
              <a:t> &amp; Elm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75439" y="2012470"/>
            <a:ext cx="8742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lights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7423688" y="2797300"/>
            <a:ext cx="199928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857641" y="2427968"/>
            <a:ext cx="10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x: j.lights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9761501" y="2427968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761502" y="2797300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483332" y="2010488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734602" y="3307112"/>
            <a:ext cx="2013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x denotes the lights at 5</a:t>
            </a:r>
            <a:r>
              <a:rPr lang="en-US" i="1" baseline="30000" dirty="0"/>
              <a:t>th</a:t>
            </a:r>
            <a:r>
              <a:rPr lang="en-US" i="1" dirty="0"/>
              <a:t> &amp; Elm</a:t>
            </a:r>
          </a:p>
        </p:txBody>
      </p:sp>
    </p:spTree>
    <p:extLst>
      <p:ext uri="{BB962C8B-B14F-4D97-AF65-F5344CB8AC3E}">
        <p14:creationId xmlns:p14="http://schemas.microsoft.com/office/powerpoint/2010/main" val="396765013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4052255" y="5461828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Here’s how to get the colors of the lights at 5</a:t>
            </a:r>
            <a:r>
              <a:rPr lang="en-US" sz="3200" baseline="30000" dirty="0"/>
              <a:t>th</a:t>
            </a:r>
            <a:r>
              <a:rPr lang="en-US" sz="3200" dirty="0"/>
              <a:t> &amp; Elm, </a:t>
            </a:r>
            <a:r>
              <a:rPr lang="en-US" sz="3200" u="sng" dirty="0"/>
              <a:t>in state1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52254" y="2143057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52255" y="4356728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3470" y="2144272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23471" y="2513604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23471" y="2882936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3470" y="3252020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23471" y="362135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23471" y="399068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51698" y="3620628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1698" y="3990677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52254" y="2510725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52255" y="2880681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52255" y="3250730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92862" y="2145338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93746" y="2514182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94630" y="288068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92862" y="3252521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2862" y="362172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94630" y="398977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21089" y="435344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21090" y="4722772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21090" y="509210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21089" y="5461188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21090" y="583052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21090" y="619985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90481" y="4354506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91365" y="4723350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92249" y="5089849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90481" y="546168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90481" y="5830889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green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92249" y="619894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51698" y="4724264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50814" y="5091980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51698" y="5821009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50814" y="618872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53870" y="1690688"/>
            <a:ext cx="825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color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076098" y="2141393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90074" y="1745666"/>
            <a:ext cx="1741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s: LightState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4659" y="2125092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4660" y="2494424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46490" y="1707612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02222" y="2152036"/>
            <a:ext cx="1102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x.(s.color)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246065" y="3264522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246949" y="3633366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9359873" y="2494424"/>
            <a:ext cx="1583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0942988" y="2494424"/>
            <a:ext cx="0" cy="755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65782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Equivalent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34276" y="2276023"/>
            <a:ext cx="14067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x.(s.color)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89205" y="3323023"/>
            <a:ext cx="133305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s.color[x]</a:t>
            </a:r>
          </a:p>
        </p:txBody>
      </p:sp>
    </p:spTree>
    <p:extLst>
      <p:ext uri="{BB962C8B-B14F-4D97-AF65-F5344CB8AC3E}">
        <p14:creationId xmlns:p14="http://schemas.microsoft.com/office/powerpoint/2010/main" val="91193440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Here’s how to get the colors of the lights at 5</a:t>
            </a:r>
            <a:r>
              <a:rPr lang="en-US" sz="3200" baseline="30000" dirty="0"/>
              <a:t>th</a:t>
            </a:r>
            <a:r>
              <a:rPr lang="en-US" sz="3200" dirty="0"/>
              <a:t> &amp; Elm, </a:t>
            </a:r>
            <a:r>
              <a:rPr lang="en-US" sz="3200" u="sng" dirty="0"/>
              <a:t>in state2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52254" y="2143057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052255" y="4356728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23470" y="2144272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23471" y="2513604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823471" y="2882936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23470" y="3252020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23471" y="362135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23471" y="3990684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51698" y="3620628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051698" y="3990677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052254" y="2510725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052255" y="2880681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52255" y="3250730"/>
            <a:ext cx="176939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92862" y="2145338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593746" y="2514182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594630" y="288068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592862" y="3252521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2862" y="3621721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594630" y="3989777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21089" y="4353440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821090" y="4722772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821090" y="5092104"/>
            <a:ext cx="176939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821089" y="5461188"/>
            <a:ext cx="1769392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L4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821090" y="5830520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5821090" y="6199852"/>
            <a:ext cx="176939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L6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590481" y="4354506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591365" y="4723350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92249" y="5089849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yellow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590481" y="546168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590481" y="5830889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green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592249" y="6198945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red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051698" y="4724264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050814" y="5091980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052255" y="5453473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051698" y="5821009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050814" y="6188725"/>
            <a:ext cx="1769391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state2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353870" y="1690688"/>
            <a:ext cx="8259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color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076098" y="4357652"/>
            <a:ext cx="1769392" cy="36933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state2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090074" y="3961925"/>
            <a:ext cx="17414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s: LightState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4659" y="4341351"/>
            <a:ext cx="1769392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24660" y="4710683"/>
            <a:ext cx="1769391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algn="ctr"/>
          </a:lstStyle>
          <a:p>
            <a:r>
              <a:rPr lang="en-US" dirty="0"/>
              <a:t>L2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846490" y="3923871"/>
            <a:ext cx="325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x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702222" y="4321798"/>
            <a:ext cx="10451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s.color[x]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0246065" y="5434284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246949" y="5803128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9359873" y="4664186"/>
            <a:ext cx="15831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10942988" y="4664186"/>
            <a:ext cx="0" cy="755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670041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Light changes at 5</a:t>
            </a:r>
            <a:r>
              <a:rPr lang="en-US" baseline="30000" dirty="0"/>
              <a:t>th</a:t>
            </a:r>
            <a:r>
              <a:rPr lang="en-US" dirty="0"/>
              <a:t> &amp; Elm between state1 and state2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394" y="247410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68278" y="2842953"/>
            <a:ext cx="1769392" cy="369332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green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29812" y="2474109"/>
            <a:ext cx="1769392" cy="369332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30696" y="2842953"/>
            <a:ext cx="1769392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yellow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46156" y="3396463"/>
            <a:ext cx="76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33827" y="3396463"/>
            <a:ext cx="761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state2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49199" y="4364550"/>
            <a:ext cx="58750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Only one light changed from state1 to state 2.</a:t>
            </a:r>
          </a:p>
        </p:txBody>
      </p:sp>
    </p:spTree>
    <p:extLst>
      <p:ext uri="{BB962C8B-B14F-4D97-AF65-F5344CB8AC3E}">
        <p14:creationId xmlns:p14="http://schemas.microsoft.com/office/powerpoint/2010/main" val="5803692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will create a model of traffic lights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9055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80828" y="2518870"/>
            <a:ext cx="8849532" cy="120032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2400" dirty="0"/>
              <a:t>pred </a:t>
            </a:r>
            <a:r>
              <a:rPr lang="en-US" sz="2400" dirty="0" err="1"/>
              <a:t>at_most_one_light_changes_color</a:t>
            </a:r>
            <a:r>
              <a:rPr lang="en-US" sz="2400" dirty="0"/>
              <a:t> (s, s': LightState, j: Junction) {</a:t>
            </a:r>
          </a:p>
          <a:p>
            <a:r>
              <a:rPr lang="en-US" sz="2400" dirty="0"/>
              <a:t>     lone x: j.lights | s.color[x] != </a:t>
            </a:r>
            <a:r>
              <a:rPr lang="en-US" sz="2400" dirty="0" err="1"/>
              <a:t>s'.color</a:t>
            </a:r>
            <a:r>
              <a:rPr lang="en-US" sz="2400" dirty="0"/>
              <a:t>[x]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Alloy code that expresses: At most one light changes color from state s to state s’</a:t>
            </a:r>
          </a:p>
        </p:txBody>
      </p:sp>
    </p:spTree>
    <p:extLst>
      <p:ext uri="{BB962C8B-B14F-4D97-AF65-F5344CB8AC3E}">
        <p14:creationId xmlns:p14="http://schemas.microsoft.com/office/powerpoint/2010/main" val="6205341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3"/>
          <p:cNvSpPr txBox="1">
            <a:spLocks/>
          </p:cNvSpPr>
          <p:nvPr/>
        </p:nvSpPr>
        <p:spPr>
          <a:xfrm>
            <a:off x="838200" y="1825625"/>
            <a:ext cx="10515600" cy="22194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lights at a junction: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For the light change:</a:t>
            </a:r>
            <a:endParaRPr lang="en-US" dirty="0"/>
          </a:p>
          <a:p>
            <a:pPr lvl="2"/>
            <a:r>
              <a:rPr lang="en-US" dirty="0"/>
              <a:t>A light’s color changes must follow the proper sequence.</a:t>
            </a:r>
            <a:endParaRPr lang="en-US" dirty="0">
              <a:solidFill>
                <a:schemeClr val="bg1">
                  <a:lumMod val="65000"/>
                </a:schemeClr>
              </a:solidFill>
            </a:endParaRPr>
          </a:p>
          <a:p>
            <a:pPr lvl="2"/>
            <a:r>
              <a:rPr lang="en-US" dirty="0"/>
              <a:t>At most one light can change. 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If the light that changed is red, then the other lights must be red.</a:t>
            </a:r>
          </a:p>
        </p:txBody>
      </p:sp>
      <p:sp>
        <p:nvSpPr>
          <p:cNvPr id="4" name="TextBox 3"/>
          <p:cNvSpPr txBox="1"/>
          <p:nvPr/>
        </p:nvSpPr>
        <p:spPr>
          <a:xfrm rot="20892122">
            <a:off x="2151962" y="4389398"/>
            <a:ext cx="578427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>
                <a:solidFill>
                  <a:schemeClr val="bg1">
                    <a:lumMod val="65000"/>
                  </a:schemeClr>
                </a:solidFill>
              </a:rPr>
              <a:t>Implemented</a:t>
            </a:r>
          </a:p>
        </p:txBody>
      </p:sp>
    </p:spTree>
    <p:extLst>
      <p:ext uri="{BB962C8B-B14F-4D97-AF65-F5344CB8AC3E}">
        <p14:creationId xmlns:p14="http://schemas.microsoft.com/office/powerpoint/2010/main" val="289977562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3"/>
          <p:cNvSpPr txBox="1">
            <a:spLocks/>
          </p:cNvSpPr>
          <p:nvPr/>
        </p:nvSpPr>
        <p:spPr>
          <a:xfrm>
            <a:off x="838200" y="1825625"/>
            <a:ext cx="10515600" cy="2358917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Consider the lights at a junction:</a:t>
            </a:r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Consider a light change:</a:t>
            </a:r>
            <a:endParaRPr lang="en-US" dirty="0"/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 light’s color changes must follow the proper sequence.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At most one light can change. </a:t>
            </a:r>
          </a:p>
          <a:p>
            <a:pPr lvl="2"/>
            <a:r>
              <a:rPr lang="en-US" dirty="0"/>
              <a:t>If the light that changed is red, then the other lights must be red.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5548393" y="2185261"/>
            <a:ext cx="1503337" cy="11933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051729" y="2000595"/>
            <a:ext cx="35789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Now let’s implement this constraint.</a:t>
            </a:r>
          </a:p>
        </p:txBody>
      </p:sp>
    </p:spTree>
    <p:extLst>
      <p:ext uri="{BB962C8B-B14F-4D97-AF65-F5344CB8AC3E}">
        <p14:creationId xmlns:p14="http://schemas.microsoft.com/office/powerpoint/2010/main" val="66052132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1241" y="1379348"/>
            <a:ext cx="719121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Let s be the current state of the traffic lights. Then s’ is a valid next state for the traffic lights at junction j if:</a:t>
            </a:r>
          </a:p>
          <a:p>
            <a:r>
              <a:rPr lang="en-US" sz="2400" dirty="0"/>
              <a:t>	At most one light changes between s and s’.</a:t>
            </a:r>
          </a:p>
          <a:p>
            <a:r>
              <a:rPr lang="en-US" sz="2400" dirty="0"/>
              <a:t>	For each light x at junction j:</a:t>
            </a:r>
          </a:p>
          <a:p>
            <a:pPr lvl="1"/>
            <a:r>
              <a:rPr lang="en-US" sz="2400" dirty="0"/>
              <a:t>		The mapping from the color of x in state s </a:t>
            </a:r>
            <a:br>
              <a:rPr lang="en-US" sz="2400" dirty="0"/>
            </a:br>
            <a:r>
              <a:rPr lang="en-US" sz="2400" dirty="0"/>
              <a:t>		to the color of x in state s’ is part of the </a:t>
            </a:r>
            <a:br>
              <a:rPr lang="en-US" sz="2400" dirty="0"/>
            </a:br>
            <a:r>
              <a:rPr lang="en-US" sz="2400" dirty="0"/>
              <a:t>		color sequence.</a:t>
            </a:r>
          </a:p>
          <a:p>
            <a:pPr lvl="1"/>
            <a:r>
              <a:rPr lang="en-US" sz="2400" dirty="0"/>
              <a:t>		If x changes color from red to non-red, </a:t>
            </a:r>
            <a:br>
              <a:rPr lang="en-US" sz="2400" dirty="0"/>
            </a:br>
            <a:r>
              <a:rPr lang="en-US" sz="2400" dirty="0"/>
              <a:t>		then all the lights at junction j, in state s, </a:t>
            </a:r>
            <a:br>
              <a:rPr lang="en-US" sz="2400" dirty="0"/>
            </a:br>
            <a:r>
              <a:rPr lang="en-US" sz="2400" dirty="0"/>
              <a:t>		must be red.</a:t>
            </a:r>
          </a:p>
        </p:txBody>
      </p:sp>
    </p:spTree>
    <p:extLst>
      <p:ext uri="{BB962C8B-B14F-4D97-AF65-F5344CB8AC3E}">
        <p14:creationId xmlns:p14="http://schemas.microsoft.com/office/powerpoint/2010/main" val="39284282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pred</a:t>
            </a:r>
            <a:r>
              <a:rPr lang="en-US" sz="2400" dirty="0"/>
              <a:t> transition (s, s': LightState, j: Junction) {</a:t>
            </a:r>
          </a:p>
          <a:p>
            <a:r>
              <a:rPr lang="en-US" sz="2400" dirty="0"/>
              <a:t>	At most one light changes between s and s’.</a:t>
            </a:r>
          </a:p>
          <a:p>
            <a:pPr lvl="1"/>
            <a:r>
              <a:rPr lang="en-US" sz="2400" dirty="0"/>
              <a:t> 	For each light x at junction j:</a:t>
            </a:r>
          </a:p>
          <a:p>
            <a:pPr lvl="1"/>
            <a:r>
              <a:rPr lang="en-US" sz="2400" dirty="0"/>
              <a:t> 		The mapping from the color of x in state s </a:t>
            </a:r>
            <a:br>
              <a:rPr lang="en-US" sz="2400" dirty="0"/>
            </a:br>
            <a:r>
              <a:rPr lang="en-US" sz="2400" dirty="0"/>
              <a:t>		to the color of x in state s’ is part of the </a:t>
            </a:r>
            <a:br>
              <a:rPr lang="en-US" sz="2400" dirty="0"/>
            </a:br>
            <a:r>
              <a:rPr lang="en-US" sz="2400" dirty="0"/>
              <a:t>		color sequence.</a:t>
            </a:r>
          </a:p>
          <a:p>
            <a:pPr lvl="1"/>
            <a:r>
              <a:rPr lang="en-US" sz="2400" dirty="0"/>
              <a:t> 		If x changes color from red to non-red, 		then all the lights at junction j, in state s, </a:t>
            </a:r>
            <a:br>
              <a:rPr lang="en-US" sz="2400" dirty="0"/>
            </a:br>
            <a:r>
              <a:rPr lang="en-US" sz="2400" dirty="0"/>
              <a:t> 		must be red.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226852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At most one light changes between s and s’.</a:t>
            </a:r>
          </a:p>
          <a:p>
            <a:pPr lvl="1"/>
            <a:r>
              <a:rPr lang="en-US" sz="2400" dirty="0"/>
              <a:t> 	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For each light x at junction j: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The mapping from the color of x in state s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to the color of x in state s’ is part of the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color sequence.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If x changes color from red to non-red, 		then all the lights at junction j, in state s,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7471540" y="532131"/>
            <a:ext cx="375820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b="1" dirty="0"/>
              <a:t>lone</a:t>
            </a:r>
            <a:r>
              <a:rPr lang="en-US" dirty="0"/>
              <a:t> x: j.lights | s.color[x] != s'.color[x]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291593" y="901463"/>
            <a:ext cx="340963" cy="8808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375604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lone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 s.color[x] !=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/>
              <a:t> 	For each light x at junction j: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The mapping from the color of x in state s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to the color of x in state s’ is part of the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color sequence.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If x changes color from red to non-red, 		then all the lights at junction j, in state s,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9391973" y="1983850"/>
            <a:ext cx="128221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b="1" dirty="0"/>
              <a:t>all</a:t>
            </a:r>
            <a:r>
              <a:rPr lang="en-US" dirty="0"/>
              <a:t> x: j.lights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7095431" y="2169763"/>
            <a:ext cx="2296542" cy="1834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747663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lone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 s.color[x] !=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all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The mapping from the </a:t>
            </a:r>
            <a:r>
              <a:rPr lang="en-US" sz="2400" dirty="0"/>
              <a:t>color of x in state s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to the </a:t>
            </a:r>
            <a:r>
              <a:rPr lang="en-US" sz="2400" dirty="0"/>
              <a:t>color of x in state s’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is part of the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</a:t>
            </a:r>
            <a:r>
              <a:rPr lang="en-US" sz="2400" dirty="0"/>
              <a:t>color sequence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.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If x changes color from red to non-red, 		then all the lights at junction j, in state s,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9113005" y="994519"/>
            <a:ext cx="1045158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s.color[x]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245098" y="1379349"/>
            <a:ext cx="976394" cy="1131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7439186" y="3272175"/>
            <a:ext cx="2061275" cy="1994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9480603" y="3272175"/>
            <a:ext cx="111248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 err="1"/>
              <a:t>s'.color</a:t>
            </a:r>
            <a:r>
              <a:rPr lang="en-US" dirty="0"/>
              <a:t>[x]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 flipV="1">
            <a:off x="3471620" y="3371897"/>
            <a:ext cx="867905" cy="849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899074" y="3187231"/>
            <a:ext cx="157254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colorSequence</a:t>
            </a:r>
          </a:p>
        </p:txBody>
      </p:sp>
    </p:spTree>
    <p:extLst>
      <p:ext uri="{BB962C8B-B14F-4D97-AF65-F5344CB8AC3E}">
        <p14:creationId xmlns:p14="http://schemas.microsoft.com/office/powerpoint/2010/main" val="16102360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lone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 s.color[x] !=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all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</a:t>
            </a:r>
            <a:r>
              <a:rPr lang="en-US" sz="2400" dirty="0"/>
              <a:t>The mapping from the color of x in state s </a:t>
            </a:r>
            <a:br>
              <a:rPr lang="en-US" sz="2400" dirty="0"/>
            </a:br>
            <a:r>
              <a:rPr lang="en-US" sz="2400" dirty="0"/>
              <a:t>		to the color of x in state s’ is part of the </a:t>
            </a:r>
            <a:br>
              <a:rPr lang="en-US" sz="2400" dirty="0"/>
            </a:br>
            <a:r>
              <a:rPr lang="en-US" sz="2400" dirty="0"/>
              <a:t>		color sequence.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If x changes color from red to non-red, 		then all the lights at junction j, in state s,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8632555" y="604501"/>
            <a:ext cx="3165738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b="1" dirty="0"/>
              <a:t>let</a:t>
            </a:r>
            <a:r>
              <a:rPr lang="en-US" dirty="0"/>
              <a:t> step = s.color[x] -&gt; </a:t>
            </a:r>
            <a:r>
              <a:rPr lang="en-US" dirty="0" err="1"/>
              <a:t>s'.color</a:t>
            </a:r>
            <a:r>
              <a:rPr lang="en-US" dirty="0"/>
              <a:t>[x]</a:t>
            </a:r>
          </a:p>
          <a:p>
            <a:r>
              <a:rPr lang="en-US" dirty="0"/>
              <a:t>       step </a:t>
            </a:r>
            <a:r>
              <a:rPr lang="en-US" b="1" dirty="0"/>
              <a:t>in</a:t>
            </a:r>
            <a:r>
              <a:rPr lang="en-US" dirty="0"/>
              <a:t> colorSequence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508569" y="1250832"/>
            <a:ext cx="495946" cy="12288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05156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lone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 s.color[x] !=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all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let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step = s.color[x] -&gt;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                           step 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colorSequence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        If x changes color </a:t>
            </a:r>
            <a:r>
              <a:rPr lang="en-US" sz="2400" dirty="0"/>
              <a:t>from red to non-</a:t>
            </a:r>
            <a:br>
              <a:rPr lang="en-US" sz="2400" dirty="0"/>
            </a:br>
            <a:r>
              <a:rPr lang="en-US" sz="2400" dirty="0"/>
              <a:t>			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, then all the </a:t>
            </a:r>
            <a:r>
              <a:rPr lang="en-US" sz="2400" dirty="0"/>
              <a:t>lights at junction j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, </a:t>
            </a:r>
            <a:br>
              <a:rPr lang="en-US" sz="2400" dirty="0">
                <a:solidFill>
                  <a:schemeClr val="bg1">
                    <a:lumMod val="65000"/>
                  </a:schemeClr>
                </a:solidFill>
              </a:rPr>
            </a:b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			in state s, 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sp>
        <p:nvSpPr>
          <p:cNvPr id="3" name="Rectangle 2"/>
          <p:cNvSpPr/>
          <p:nvPr/>
        </p:nvSpPr>
        <p:spPr>
          <a:xfrm>
            <a:off x="9051010" y="2172061"/>
            <a:ext cx="2010422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Red -&gt; (Color - Red)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8384582" y="2495227"/>
            <a:ext cx="666428" cy="7129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717796" y="3998563"/>
            <a:ext cx="333214" cy="797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717796" y="4795669"/>
            <a:ext cx="798104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j.lights</a:t>
            </a:r>
          </a:p>
        </p:txBody>
      </p:sp>
    </p:spTree>
    <p:extLst>
      <p:ext uri="{BB962C8B-B14F-4D97-AF65-F5344CB8AC3E}">
        <p14:creationId xmlns:p14="http://schemas.microsoft.com/office/powerpoint/2010/main" val="10969430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3285641" y="1177871"/>
            <a:ext cx="542440" cy="8214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890180" y="741782"/>
            <a:ext cx="79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Light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7175715" y="1999281"/>
            <a:ext cx="1286360" cy="7129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8446577" y="1768121"/>
            <a:ext cx="7909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Light</a:t>
            </a:r>
          </a:p>
        </p:txBody>
      </p:sp>
    </p:spTree>
    <p:extLst>
      <p:ext uri="{BB962C8B-B14F-4D97-AF65-F5344CB8AC3E}">
        <p14:creationId xmlns:p14="http://schemas.microsoft.com/office/powerpoint/2010/main" val="75710755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79730" y="1379349"/>
            <a:ext cx="733069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pred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lone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 s.color[x] !=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all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x: j.lights |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let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step = s.color[x] -&gt; </a:t>
            </a:r>
            <a:r>
              <a:rPr lang="en-US" sz="2400" dirty="0" err="1">
                <a:solidFill>
                  <a:schemeClr val="bg1">
                    <a:lumMod val="65000"/>
                  </a:schemeClr>
                </a:solidFill>
              </a:rPr>
              <a:t>s'.color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[x]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                           step </a:t>
            </a:r>
            <a:r>
              <a:rPr lang="en-US" sz="2400" b="1" dirty="0">
                <a:solidFill>
                  <a:schemeClr val="bg1">
                    <a:lumMod val="65000"/>
                  </a:schemeClr>
                </a:solidFill>
              </a:rPr>
              <a:t>in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colorSequence</a:t>
            </a:r>
          </a:p>
          <a:p>
            <a:pPr lvl="1"/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 		        </a:t>
            </a:r>
            <a:r>
              <a:rPr lang="en-US" sz="2400" dirty="0"/>
              <a:t>If x changes color from red to non-</a:t>
            </a:r>
            <a:br>
              <a:rPr lang="en-US" sz="2400" dirty="0"/>
            </a:br>
            <a:r>
              <a:rPr lang="en-US" sz="2400" dirty="0"/>
              <a:t>			red, then all the lights at junction j, </a:t>
            </a:r>
            <a:br>
              <a:rPr lang="en-US" sz="2400" dirty="0"/>
            </a:br>
            <a:r>
              <a:rPr lang="en-US" sz="2400" dirty="0"/>
              <a:t>			in state s, must be red.</a:t>
            </a:r>
          </a:p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}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6439545" y="4397116"/>
            <a:ext cx="333214" cy="7971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6517036" y="5194222"/>
            <a:ext cx="5064656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n-US" dirty="0"/>
              <a:t> step </a:t>
            </a:r>
            <a:r>
              <a:rPr lang="en-US" b="1" dirty="0"/>
              <a:t>in</a:t>
            </a:r>
            <a:r>
              <a:rPr lang="en-US" dirty="0"/>
              <a:t> Red -&gt; (Color - Red) =&gt; j.lights </a:t>
            </a:r>
            <a:r>
              <a:rPr lang="en-US" b="1" dirty="0"/>
              <a:t>in</a:t>
            </a:r>
            <a:r>
              <a:rPr lang="en-US" dirty="0"/>
              <a:t> redLights[s]</a:t>
            </a:r>
          </a:p>
        </p:txBody>
      </p:sp>
    </p:spTree>
    <p:extLst>
      <p:ext uri="{BB962C8B-B14F-4D97-AF65-F5344CB8AC3E}">
        <p14:creationId xmlns:p14="http://schemas.microsoft.com/office/powerpoint/2010/main" val="328139754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838" y="1782305"/>
            <a:ext cx="931448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pred</a:t>
            </a:r>
            <a:r>
              <a:rPr lang="en-US" sz="2400" dirty="0"/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/>
              <a:t>lone</a:t>
            </a:r>
            <a:r>
              <a:rPr lang="en-US" sz="2400" dirty="0"/>
              <a:t> x: j.lights | s.color[x] != </a:t>
            </a:r>
            <a:r>
              <a:rPr lang="en-US" sz="2400" dirty="0" err="1"/>
              <a:t>s'.color</a:t>
            </a:r>
            <a:r>
              <a:rPr lang="en-US" sz="2400" dirty="0"/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/>
              <a:t>all</a:t>
            </a:r>
            <a:r>
              <a:rPr lang="en-US" sz="2400" dirty="0"/>
              <a:t> x: j.lights |</a:t>
            </a:r>
          </a:p>
          <a:p>
            <a:pPr lvl="1"/>
            <a:r>
              <a:rPr lang="en-US" sz="2400" dirty="0"/>
              <a:t> 		</a:t>
            </a:r>
            <a:r>
              <a:rPr lang="en-US" sz="2400" b="1" dirty="0"/>
              <a:t>let</a:t>
            </a:r>
            <a:r>
              <a:rPr lang="en-US" sz="2400" dirty="0"/>
              <a:t> step = s.color[x] -&gt; </a:t>
            </a:r>
            <a:r>
              <a:rPr lang="en-US" sz="2400" dirty="0" err="1"/>
              <a:t>s'.color</a:t>
            </a:r>
            <a:r>
              <a:rPr lang="en-US" sz="2400" dirty="0"/>
              <a:t>[x] {</a:t>
            </a:r>
          </a:p>
          <a:p>
            <a:pPr lvl="1"/>
            <a:r>
              <a:rPr lang="en-US" sz="2400" dirty="0"/>
              <a:t>                            step </a:t>
            </a:r>
            <a:r>
              <a:rPr lang="en-US" sz="2400" b="1" dirty="0"/>
              <a:t>in</a:t>
            </a:r>
            <a:r>
              <a:rPr lang="en-US" sz="2400" dirty="0"/>
              <a:t> colorSequence</a:t>
            </a:r>
          </a:p>
          <a:p>
            <a:pPr lvl="1"/>
            <a:r>
              <a:rPr lang="en-US" sz="2400" dirty="0"/>
              <a:t> 		         step </a:t>
            </a:r>
            <a:r>
              <a:rPr lang="en-US" sz="2400" b="1" dirty="0"/>
              <a:t>in</a:t>
            </a:r>
            <a:r>
              <a:rPr lang="en-US" sz="2400" dirty="0"/>
              <a:t> Red -&gt; (Color - Red) =&gt; j.lights </a:t>
            </a:r>
            <a:r>
              <a:rPr lang="en-US" sz="2400" b="1" dirty="0"/>
              <a:t>in</a:t>
            </a:r>
            <a:r>
              <a:rPr lang="en-US" sz="2400" dirty="0"/>
              <a:t> redLights[s]</a:t>
            </a:r>
          </a:p>
          <a:p>
            <a:pPr lvl="1"/>
            <a:r>
              <a:rPr lang="en-US" sz="2400" dirty="0"/>
              <a:t>                    }</a:t>
            </a:r>
          </a:p>
          <a:p>
            <a:r>
              <a:rPr lang="en-US" sz="24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4865202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838" y="1782305"/>
            <a:ext cx="931448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pred</a:t>
            </a:r>
            <a:r>
              <a:rPr lang="en-US" sz="2400" dirty="0"/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/>
              <a:t>lone</a:t>
            </a:r>
            <a:r>
              <a:rPr lang="en-US" sz="2400" dirty="0"/>
              <a:t> x: j.lights | s.color[x] != </a:t>
            </a:r>
            <a:r>
              <a:rPr lang="en-US" sz="2400" dirty="0" err="1"/>
              <a:t>s'.color</a:t>
            </a:r>
            <a:r>
              <a:rPr lang="en-US" sz="2400" dirty="0"/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/>
              <a:t>all</a:t>
            </a:r>
            <a:r>
              <a:rPr lang="en-US" sz="2400" dirty="0"/>
              <a:t> x: j.lights |</a:t>
            </a:r>
          </a:p>
          <a:p>
            <a:pPr lvl="1"/>
            <a:r>
              <a:rPr lang="en-US" sz="2400" dirty="0"/>
              <a:t> 		</a:t>
            </a:r>
            <a:r>
              <a:rPr lang="en-US" sz="2400" b="1" dirty="0"/>
              <a:t>let</a:t>
            </a:r>
            <a:r>
              <a:rPr lang="en-US" sz="2400" dirty="0"/>
              <a:t> step = s.color[x] -&gt; </a:t>
            </a:r>
            <a:r>
              <a:rPr lang="en-US" sz="2400" dirty="0" err="1"/>
              <a:t>s'.color</a:t>
            </a:r>
            <a:r>
              <a:rPr lang="en-US" sz="2400" dirty="0"/>
              <a:t>[x] {</a:t>
            </a:r>
          </a:p>
          <a:p>
            <a:pPr lvl="1"/>
            <a:r>
              <a:rPr lang="en-US" sz="2400" dirty="0"/>
              <a:t>                            step </a:t>
            </a:r>
            <a:r>
              <a:rPr lang="en-US" sz="2400" b="1" dirty="0"/>
              <a:t>in</a:t>
            </a:r>
            <a:r>
              <a:rPr lang="en-US" sz="2400" dirty="0"/>
              <a:t> colorSequence</a:t>
            </a:r>
          </a:p>
          <a:p>
            <a:pPr lvl="1"/>
            <a:r>
              <a:rPr lang="en-US" sz="2400" dirty="0"/>
              <a:t> 		         step </a:t>
            </a:r>
            <a:r>
              <a:rPr lang="en-US" sz="2400" b="1" dirty="0"/>
              <a:t>in</a:t>
            </a:r>
            <a:r>
              <a:rPr lang="en-US" sz="2400" dirty="0"/>
              <a:t> Red -&gt; (Color - Red) =&gt; j.lights </a:t>
            </a:r>
            <a:r>
              <a:rPr lang="en-US" sz="2400" b="1" dirty="0"/>
              <a:t>in</a:t>
            </a:r>
            <a:r>
              <a:rPr lang="en-US" sz="2400" dirty="0"/>
              <a:t> redLights[s]</a:t>
            </a:r>
          </a:p>
          <a:p>
            <a:pPr lvl="1"/>
            <a:r>
              <a:rPr lang="en-US" sz="2400" dirty="0"/>
              <a:t>                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7838" y="426993"/>
            <a:ext cx="931448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This predicate only requires instances contain </a:t>
            </a:r>
            <a:r>
              <a:rPr lang="en-US" sz="2400" i="1" dirty="0"/>
              <a:t>a</a:t>
            </a:r>
            <a:r>
              <a:rPr lang="en-US" sz="2400" dirty="0"/>
              <a:t> junction j and </a:t>
            </a:r>
            <a:r>
              <a:rPr lang="en-US" sz="2400" i="1" dirty="0"/>
              <a:t>a</a:t>
            </a:r>
            <a:r>
              <a:rPr lang="en-US" sz="2400" dirty="0"/>
              <a:t> pair of states s and s’ that satisfy the constraints. But we want </a:t>
            </a:r>
            <a:r>
              <a:rPr lang="en-US" sz="2400" i="1" dirty="0"/>
              <a:t>all</a:t>
            </a:r>
            <a:r>
              <a:rPr lang="en-US" sz="2400" dirty="0"/>
              <a:t> junctions and </a:t>
            </a:r>
            <a:r>
              <a:rPr lang="en-US" sz="2400" i="1" dirty="0"/>
              <a:t>all</a:t>
            </a:r>
            <a:r>
              <a:rPr lang="en-US" sz="2400" dirty="0"/>
              <a:t> pairs of states to satisfy the constraints.</a:t>
            </a:r>
          </a:p>
        </p:txBody>
      </p:sp>
    </p:spTree>
    <p:extLst>
      <p:ext uri="{BB962C8B-B14F-4D97-AF65-F5344CB8AC3E}">
        <p14:creationId xmlns:p14="http://schemas.microsoft.com/office/powerpoint/2010/main" val="181281731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838" y="1782305"/>
            <a:ext cx="9314480" cy="30469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pred</a:t>
            </a:r>
            <a:r>
              <a:rPr lang="en-US" sz="2400" dirty="0"/>
              <a:t> transition (s, s': LightState, j: Junction) {</a:t>
            </a:r>
          </a:p>
          <a:p>
            <a:r>
              <a:rPr lang="en-US" sz="2400" dirty="0"/>
              <a:t>	</a:t>
            </a:r>
            <a:r>
              <a:rPr lang="en-US" sz="2400" b="1" dirty="0"/>
              <a:t>lone</a:t>
            </a:r>
            <a:r>
              <a:rPr lang="en-US" sz="2400" dirty="0"/>
              <a:t> x: j.lights | s.color[x] != </a:t>
            </a:r>
            <a:r>
              <a:rPr lang="en-US" sz="2400" dirty="0" err="1"/>
              <a:t>s'.color</a:t>
            </a:r>
            <a:r>
              <a:rPr lang="en-US" sz="2400" dirty="0"/>
              <a:t>[x]</a:t>
            </a:r>
          </a:p>
          <a:p>
            <a:pPr lvl="1"/>
            <a:r>
              <a:rPr lang="en-US" sz="2400" dirty="0"/>
              <a:t> 	</a:t>
            </a:r>
            <a:r>
              <a:rPr lang="en-US" sz="2400" b="1" dirty="0"/>
              <a:t>all</a:t>
            </a:r>
            <a:r>
              <a:rPr lang="en-US" sz="2400" dirty="0"/>
              <a:t> x: j.lights |</a:t>
            </a:r>
          </a:p>
          <a:p>
            <a:pPr lvl="1"/>
            <a:r>
              <a:rPr lang="en-US" sz="2400" dirty="0"/>
              <a:t> 		</a:t>
            </a:r>
            <a:r>
              <a:rPr lang="en-US" sz="2400" b="1" dirty="0"/>
              <a:t>let</a:t>
            </a:r>
            <a:r>
              <a:rPr lang="en-US" sz="2400" dirty="0"/>
              <a:t> step = s.color[x] -&gt; </a:t>
            </a:r>
            <a:r>
              <a:rPr lang="en-US" sz="2400" dirty="0" err="1"/>
              <a:t>s'.color</a:t>
            </a:r>
            <a:r>
              <a:rPr lang="en-US" sz="2400" dirty="0"/>
              <a:t>[x] {</a:t>
            </a:r>
          </a:p>
          <a:p>
            <a:pPr lvl="1"/>
            <a:r>
              <a:rPr lang="en-US" sz="2400" dirty="0"/>
              <a:t>                            step </a:t>
            </a:r>
            <a:r>
              <a:rPr lang="en-US" sz="2400" b="1" dirty="0"/>
              <a:t>in</a:t>
            </a:r>
            <a:r>
              <a:rPr lang="en-US" sz="2400" dirty="0"/>
              <a:t> colorSequence</a:t>
            </a:r>
          </a:p>
          <a:p>
            <a:pPr lvl="1"/>
            <a:r>
              <a:rPr lang="en-US" sz="2400" dirty="0"/>
              <a:t> 		         step </a:t>
            </a:r>
            <a:r>
              <a:rPr lang="en-US" sz="2400" b="1" dirty="0"/>
              <a:t>in</a:t>
            </a:r>
            <a:r>
              <a:rPr lang="en-US" sz="2400" dirty="0"/>
              <a:t> Red -&gt; (Color - Red) =&gt; j.lights </a:t>
            </a:r>
            <a:r>
              <a:rPr lang="en-US" sz="2400" b="1" dirty="0"/>
              <a:t>in</a:t>
            </a:r>
            <a:r>
              <a:rPr lang="en-US" sz="2400" dirty="0"/>
              <a:t> redLights[s]</a:t>
            </a:r>
          </a:p>
          <a:p>
            <a:pPr lvl="1"/>
            <a:r>
              <a:rPr lang="en-US" sz="2400" dirty="0"/>
              <a:t>                    }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87838" y="426993"/>
            <a:ext cx="9314480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dirty="0"/>
              <a:t>Also notice that this predicate assumes nothing about the current state s. So all the lights at junction j in state s could be green! We need to constrain s to those states where all lights are red except at most one.</a:t>
            </a:r>
          </a:p>
        </p:txBody>
      </p:sp>
    </p:spTree>
    <p:extLst>
      <p:ext uri="{BB962C8B-B14F-4D97-AF65-F5344CB8AC3E}">
        <p14:creationId xmlns:p14="http://schemas.microsoft.com/office/powerpoint/2010/main" val="192357167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7838" y="1782305"/>
            <a:ext cx="9810426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/>
              <a:t>assert</a:t>
            </a:r>
            <a:r>
              <a:rPr lang="en-US" sz="2400" dirty="0"/>
              <a:t> SafeTrafficLights {</a:t>
            </a:r>
          </a:p>
          <a:p>
            <a:r>
              <a:rPr lang="en-US" sz="2400" dirty="0"/>
              <a:t>    </a:t>
            </a:r>
            <a:r>
              <a:rPr lang="en-US" sz="2400" b="1" dirty="0"/>
              <a:t>all</a:t>
            </a:r>
            <a:r>
              <a:rPr lang="en-US" sz="2400" dirty="0"/>
              <a:t> s, s': LightState, j: Junction |</a:t>
            </a:r>
          </a:p>
          <a:p>
            <a:r>
              <a:rPr lang="en-US" sz="2400" dirty="0"/>
              <a:t>        all_lights_red_except_at_most_one_light [s, j] </a:t>
            </a:r>
            <a:r>
              <a:rPr lang="en-US" sz="2400" b="1" dirty="0"/>
              <a:t>and</a:t>
            </a:r>
            <a:r>
              <a:rPr lang="en-US" sz="2400" dirty="0"/>
              <a:t> transition [s, s', j] =&gt;</a:t>
            </a:r>
            <a:br>
              <a:rPr lang="en-US" sz="2400" dirty="0"/>
            </a:br>
            <a:r>
              <a:rPr lang="en-US" sz="2400" dirty="0"/>
              <a:t>               all_lights_red_except_at_most_one_light [s', j]</a:t>
            </a:r>
          </a:p>
          <a:p>
            <a:r>
              <a:rPr lang="en-US" sz="2400" dirty="0"/>
              <a:t>}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76773" y="4091553"/>
            <a:ext cx="55490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Assertion: every junction and every light transition is safe.</a:t>
            </a:r>
          </a:p>
        </p:txBody>
      </p:sp>
    </p:spTree>
    <p:extLst>
      <p:ext uri="{BB962C8B-B14F-4D97-AF65-F5344CB8AC3E}">
        <p14:creationId xmlns:p14="http://schemas.microsoft.com/office/powerpoint/2010/main" val="24531290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51383" t="62722" r="3758" b="19478"/>
          <a:stretch/>
        </p:blipFill>
        <p:spPr>
          <a:xfrm>
            <a:off x="1518833" y="2107769"/>
            <a:ext cx="9143607" cy="2061274"/>
          </a:xfrm>
          <a:prstGeom prst="rect">
            <a:avLst/>
          </a:prstGeom>
        </p:spPr>
      </p:pic>
      <p:sp>
        <p:nvSpPr>
          <p:cNvPr id="3" name="Freeform 2"/>
          <p:cNvSpPr/>
          <p:nvPr/>
        </p:nvSpPr>
        <p:spPr>
          <a:xfrm>
            <a:off x="1565329" y="3533614"/>
            <a:ext cx="3908233" cy="588935"/>
          </a:xfrm>
          <a:custGeom>
            <a:avLst/>
            <a:gdLst>
              <a:gd name="connsiteX0" fmla="*/ 883403 w 3908233"/>
              <a:gd name="connsiteY0" fmla="*/ 154983 h 588935"/>
              <a:gd name="connsiteX1" fmla="*/ 821410 w 3908233"/>
              <a:gd name="connsiteY1" fmla="*/ 77491 h 588935"/>
              <a:gd name="connsiteX2" fmla="*/ 759417 w 3908233"/>
              <a:gd name="connsiteY2" fmla="*/ 61993 h 588935"/>
              <a:gd name="connsiteX3" fmla="*/ 650929 w 3908233"/>
              <a:gd name="connsiteY3" fmla="*/ 30996 h 588935"/>
              <a:gd name="connsiteX4" fmla="*/ 604434 w 3908233"/>
              <a:gd name="connsiteY4" fmla="*/ 0 h 588935"/>
              <a:gd name="connsiteX5" fmla="*/ 418454 w 3908233"/>
              <a:gd name="connsiteY5" fmla="*/ 92989 h 588935"/>
              <a:gd name="connsiteX6" fmla="*/ 356461 w 3908233"/>
              <a:gd name="connsiteY6" fmla="*/ 108488 h 588935"/>
              <a:gd name="connsiteX7" fmla="*/ 294468 w 3908233"/>
              <a:gd name="connsiteY7" fmla="*/ 139484 h 588935"/>
              <a:gd name="connsiteX8" fmla="*/ 139485 w 3908233"/>
              <a:gd name="connsiteY8" fmla="*/ 170481 h 588935"/>
              <a:gd name="connsiteX9" fmla="*/ 92990 w 3908233"/>
              <a:gd name="connsiteY9" fmla="*/ 201478 h 588935"/>
              <a:gd name="connsiteX10" fmla="*/ 30996 w 3908233"/>
              <a:gd name="connsiteY10" fmla="*/ 232474 h 588935"/>
              <a:gd name="connsiteX11" fmla="*/ 0 w 3908233"/>
              <a:gd name="connsiteY11" fmla="*/ 278969 h 588935"/>
              <a:gd name="connsiteX12" fmla="*/ 15498 w 3908233"/>
              <a:gd name="connsiteY12" fmla="*/ 325464 h 588935"/>
              <a:gd name="connsiteX13" fmla="*/ 108488 w 3908233"/>
              <a:gd name="connsiteY13" fmla="*/ 356461 h 588935"/>
              <a:gd name="connsiteX14" fmla="*/ 201478 w 3908233"/>
              <a:gd name="connsiteY14" fmla="*/ 402955 h 588935"/>
              <a:gd name="connsiteX15" fmla="*/ 309966 w 3908233"/>
              <a:gd name="connsiteY15" fmla="*/ 449450 h 588935"/>
              <a:gd name="connsiteX16" fmla="*/ 511444 w 3908233"/>
              <a:gd name="connsiteY16" fmla="*/ 526942 h 588935"/>
              <a:gd name="connsiteX17" fmla="*/ 1038386 w 3908233"/>
              <a:gd name="connsiteY17" fmla="*/ 511444 h 588935"/>
              <a:gd name="connsiteX18" fmla="*/ 1115878 w 3908233"/>
              <a:gd name="connsiteY18" fmla="*/ 495945 h 588935"/>
              <a:gd name="connsiteX19" fmla="*/ 2557220 w 3908233"/>
              <a:gd name="connsiteY19" fmla="*/ 511444 h 588935"/>
              <a:gd name="connsiteX20" fmla="*/ 2712203 w 3908233"/>
              <a:gd name="connsiteY20" fmla="*/ 542440 h 588935"/>
              <a:gd name="connsiteX21" fmla="*/ 2836190 w 3908233"/>
              <a:gd name="connsiteY21" fmla="*/ 557939 h 588935"/>
              <a:gd name="connsiteX22" fmla="*/ 2898183 w 3908233"/>
              <a:gd name="connsiteY22" fmla="*/ 573437 h 588935"/>
              <a:gd name="connsiteX23" fmla="*/ 3037668 w 3908233"/>
              <a:gd name="connsiteY23" fmla="*/ 588935 h 588935"/>
              <a:gd name="connsiteX24" fmla="*/ 3332135 w 3908233"/>
              <a:gd name="connsiteY24" fmla="*/ 573437 h 588935"/>
              <a:gd name="connsiteX25" fmla="*/ 3580108 w 3908233"/>
              <a:gd name="connsiteY25" fmla="*/ 557939 h 588935"/>
              <a:gd name="connsiteX26" fmla="*/ 3859078 w 3908233"/>
              <a:gd name="connsiteY26" fmla="*/ 542440 h 588935"/>
              <a:gd name="connsiteX27" fmla="*/ 3905573 w 3908233"/>
              <a:gd name="connsiteY27" fmla="*/ 511444 h 588935"/>
              <a:gd name="connsiteX28" fmla="*/ 3890074 w 3908233"/>
              <a:gd name="connsiteY28" fmla="*/ 325464 h 588935"/>
              <a:gd name="connsiteX29" fmla="*/ 3828081 w 3908233"/>
              <a:gd name="connsiteY29" fmla="*/ 139484 h 588935"/>
              <a:gd name="connsiteX30" fmla="*/ 3781586 w 3908233"/>
              <a:gd name="connsiteY30" fmla="*/ 123986 h 588935"/>
              <a:gd name="connsiteX31" fmla="*/ 3409627 w 3908233"/>
              <a:gd name="connsiteY31" fmla="*/ 108488 h 588935"/>
              <a:gd name="connsiteX32" fmla="*/ 3316637 w 3908233"/>
              <a:gd name="connsiteY32" fmla="*/ 92989 h 588935"/>
              <a:gd name="connsiteX33" fmla="*/ 3270142 w 3908233"/>
              <a:gd name="connsiteY33" fmla="*/ 61993 h 588935"/>
              <a:gd name="connsiteX34" fmla="*/ 3053166 w 3908233"/>
              <a:gd name="connsiteY34" fmla="*/ 77491 h 588935"/>
              <a:gd name="connsiteX35" fmla="*/ 2991173 w 3908233"/>
              <a:gd name="connsiteY35" fmla="*/ 92989 h 588935"/>
              <a:gd name="connsiteX36" fmla="*/ 2681207 w 3908233"/>
              <a:gd name="connsiteY36" fmla="*/ 123986 h 588935"/>
              <a:gd name="connsiteX37" fmla="*/ 2386739 w 3908233"/>
              <a:gd name="connsiteY37" fmla="*/ 92989 h 588935"/>
              <a:gd name="connsiteX38" fmla="*/ 2340244 w 3908233"/>
              <a:gd name="connsiteY38" fmla="*/ 77491 h 588935"/>
              <a:gd name="connsiteX39" fmla="*/ 2045776 w 3908233"/>
              <a:gd name="connsiteY39" fmla="*/ 61993 h 588935"/>
              <a:gd name="connsiteX40" fmla="*/ 1983783 w 3908233"/>
              <a:gd name="connsiteY40" fmla="*/ 46494 h 588935"/>
              <a:gd name="connsiteX41" fmla="*/ 1937288 w 3908233"/>
              <a:gd name="connsiteY41" fmla="*/ 30996 h 588935"/>
              <a:gd name="connsiteX42" fmla="*/ 1673817 w 3908233"/>
              <a:gd name="connsiteY42" fmla="*/ 46494 h 588935"/>
              <a:gd name="connsiteX43" fmla="*/ 1565329 w 3908233"/>
              <a:gd name="connsiteY43" fmla="*/ 77491 h 588935"/>
              <a:gd name="connsiteX44" fmla="*/ 1472339 w 3908233"/>
              <a:gd name="connsiteY44" fmla="*/ 92989 h 588935"/>
              <a:gd name="connsiteX45" fmla="*/ 1317356 w 3908233"/>
              <a:gd name="connsiteY45" fmla="*/ 139484 h 588935"/>
              <a:gd name="connsiteX46" fmla="*/ 883403 w 3908233"/>
              <a:gd name="connsiteY46" fmla="*/ 154983 h 5889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3908233" h="588935">
                <a:moveTo>
                  <a:pt x="883403" y="154983"/>
                </a:moveTo>
                <a:cubicBezTo>
                  <a:pt x="800745" y="144651"/>
                  <a:pt x="847873" y="97339"/>
                  <a:pt x="821410" y="77491"/>
                </a:cubicBezTo>
                <a:cubicBezTo>
                  <a:pt x="804370" y="64711"/>
                  <a:pt x="779898" y="67845"/>
                  <a:pt x="759417" y="61993"/>
                </a:cubicBezTo>
                <a:cubicBezTo>
                  <a:pt x="603779" y="17524"/>
                  <a:pt x="844728" y="79445"/>
                  <a:pt x="650929" y="30996"/>
                </a:cubicBezTo>
                <a:cubicBezTo>
                  <a:pt x="635431" y="20664"/>
                  <a:pt x="623061" y="0"/>
                  <a:pt x="604434" y="0"/>
                </a:cubicBezTo>
                <a:cubicBezTo>
                  <a:pt x="482834" y="0"/>
                  <a:pt x="508872" y="42757"/>
                  <a:pt x="418454" y="92989"/>
                </a:cubicBezTo>
                <a:cubicBezTo>
                  <a:pt x="399834" y="103333"/>
                  <a:pt x="376405" y="101009"/>
                  <a:pt x="356461" y="108488"/>
                </a:cubicBezTo>
                <a:cubicBezTo>
                  <a:pt x="334829" y="116600"/>
                  <a:pt x="315703" y="130383"/>
                  <a:pt x="294468" y="139484"/>
                </a:cubicBezTo>
                <a:cubicBezTo>
                  <a:pt x="240364" y="162672"/>
                  <a:pt x="203669" y="161312"/>
                  <a:pt x="139485" y="170481"/>
                </a:cubicBezTo>
                <a:cubicBezTo>
                  <a:pt x="123987" y="180813"/>
                  <a:pt x="109163" y="192237"/>
                  <a:pt x="92990" y="201478"/>
                </a:cubicBezTo>
                <a:cubicBezTo>
                  <a:pt x="72930" y="212941"/>
                  <a:pt x="48745" y="217683"/>
                  <a:pt x="30996" y="232474"/>
                </a:cubicBezTo>
                <a:cubicBezTo>
                  <a:pt x="16687" y="244398"/>
                  <a:pt x="10332" y="263471"/>
                  <a:pt x="0" y="278969"/>
                </a:cubicBezTo>
                <a:cubicBezTo>
                  <a:pt x="5166" y="294467"/>
                  <a:pt x="2204" y="315968"/>
                  <a:pt x="15498" y="325464"/>
                </a:cubicBezTo>
                <a:cubicBezTo>
                  <a:pt x="42085" y="344455"/>
                  <a:pt x="81302" y="338337"/>
                  <a:pt x="108488" y="356461"/>
                </a:cubicBezTo>
                <a:cubicBezTo>
                  <a:pt x="168576" y="396519"/>
                  <a:pt x="137312" y="381567"/>
                  <a:pt x="201478" y="402955"/>
                </a:cubicBezTo>
                <a:cubicBezTo>
                  <a:pt x="370718" y="515783"/>
                  <a:pt x="109806" y="349370"/>
                  <a:pt x="309966" y="449450"/>
                </a:cubicBezTo>
                <a:cubicBezTo>
                  <a:pt x="490930" y="539933"/>
                  <a:pt x="309616" y="498110"/>
                  <a:pt x="511444" y="526942"/>
                </a:cubicBezTo>
                <a:cubicBezTo>
                  <a:pt x="687091" y="521776"/>
                  <a:pt x="862893" y="520444"/>
                  <a:pt x="1038386" y="511444"/>
                </a:cubicBezTo>
                <a:cubicBezTo>
                  <a:pt x="1064694" y="510095"/>
                  <a:pt x="1089536" y="495945"/>
                  <a:pt x="1115878" y="495945"/>
                </a:cubicBezTo>
                <a:cubicBezTo>
                  <a:pt x="1596353" y="495945"/>
                  <a:pt x="2076773" y="506278"/>
                  <a:pt x="2557220" y="511444"/>
                </a:cubicBezTo>
                <a:cubicBezTo>
                  <a:pt x="2632530" y="530271"/>
                  <a:pt x="2623532" y="529773"/>
                  <a:pt x="2712203" y="542440"/>
                </a:cubicBezTo>
                <a:cubicBezTo>
                  <a:pt x="2753435" y="548330"/>
                  <a:pt x="2795106" y="551092"/>
                  <a:pt x="2836190" y="557939"/>
                </a:cubicBezTo>
                <a:cubicBezTo>
                  <a:pt x="2857200" y="561441"/>
                  <a:pt x="2877130" y="570198"/>
                  <a:pt x="2898183" y="573437"/>
                </a:cubicBezTo>
                <a:cubicBezTo>
                  <a:pt x="2944420" y="580550"/>
                  <a:pt x="2991173" y="583769"/>
                  <a:pt x="3037668" y="588935"/>
                </a:cubicBezTo>
                <a:cubicBezTo>
                  <a:pt x="3135824" y="583769"/>
                  <a:pt x="3234403" y="583908"/>
                  <a:pt x="3332135" y="573437"/>
                </a:cubicBezTo>
                <a:cubicBezTo>
                  <a:pt x="3587901" y="546033"/>
                  <a:pt x="3362636" y="526870"/>
                  <a:pt x="3580108" y="557939"/>
                </a:cubicBezTo>
                <a:cubicBezTo>
                  <a:pt x="3673098" y="552773"/>
                  <a:pt x="3766881" y="555611"/>
                  <a:pt x="3859078" y="542440"/>
                </a:cubicBezTo>
                <a:cubicBezTo>
                  <a:pt x="3877517" y="539806"/>
                  <a:pt x="3902939" y="529883"/>
                  <a:pt x="3905573" y="511444"/>
                </a:cubicBezTo>
                <a:cubicBezTo>
                  <a:pt x="3914370" y="449861"/>
                  <a:pt x="3899302" y="386984"/>
                  <a:pt x="3890074" y="325464"/>
                </a:cubicBezTo>
                <a:cubicBezTo>
                  <a:pt x="3886983" y="304856"/>
                  <a:pt x="3859957" y="171360"/>
                  <a:pt x="3828081" y="139484"/>
                </a:cubicBezTo>
                <a:cubicBezTo>
                  <a:pt x="3816529" y="127932"/>
                  <a:pt x="3797878" y="125193"/>
                  <a:pt x="3781586" y="123986"/>
                </a:cubicBezTo>
                <a:cubicBezTo>
                  <a:pt x="3657831" y="114819"/>
                  <a:pt x="3533613" y="113654"/>
                  <a:pt x="3409627" y="108488"/>
                </a:cubicBezTo>
                <a:cubicBezTo>
                  <a:pt x="3378630" y="103322"/>
                  <a:pt x="3346449" y="102926"/>
                  <a:pt x="3316637" y="92989"/>
                </a:cubicBezTo>
                <a:cubicBezTo>
                  <a:pt x="3298966" y="87099"/>
                  <a:pt x="3288736" y="63087"/>
                  <a:pt x="3270142" y="61993"/>
                </a:cubicBezTo>
                <a:cubicBezTo>
                  <a:pt x="3197758" y="57735"/>
                  <a:pt x="3125491" y="72325"/>
                  <a:pt x="3053166" y="77491"/>
                </a:cubicBezTo>
                <a:cubicBezTo>
                  <a:pt x="3032502" y="82657"/>
                  <a:pt x="3012226" y="89750"/>
                  <a:pt x="2991173" y="92989"/>
                </a:cubicBezTo>
                <a:cubicBezTo>
                  <a:pt x="2928180" y="102680"/>
                  <a:pt x="2735801" y="119023"/>
                  <a:pt x="2681207" y="123986"/>
                </a:cubicBezTo>
                <a:cubicBezTo>
                  <a:pt x="2623875" y="118774"/>
                  <a:pt x="2454479" y="105306"/>
                  <a:pt x="2386739" y="92989"/>
                </a:cubicBezTo>
                <a:cubicBezTo>
                  <a:pt x="2370666" y="90067"/>
                  <a:pt x="2356514" y="78970"/>
                  <a:pt x="2340244" y="77491"/>
                </a:cubicBezTo>
                <a:cubicBezTo>
                  <a:pt x="2242356" y="68592"/>
                  <a:pt x="2143932" y="67159"/>
                  <a:pt x="2045776" y="61993"/>
                </a:cubicBezTo>
                <a:cubicBezTo>
                  <a:pt x="2025112" y="56827"/>
                  <a:pt x="2004264" y="52346"/>
                  <a:pt x="1983783" y="46494"/>
                </a:cubicBezTo>
                <a:cubicBezTo>
                  <a:pt x="1968075" y="42006"/>
                  <a:pt x="1953625" y="30996"/>
                  <a:pt x="1937288" y="30996"/>
                </a:cubicBezTo>
                <a:cubicBezTo>
                  <a:pt x="1849313" y="30996"/>
                  <a:pt x="1761641" y="41328"/>
                  <a:pt x="1673817" y="46494"/>
                </a:cubicBezTo>
                <a:cubicBezTo>
                  <a:pt x="1637654" y="56826"/>
                  <a:pt x="1601976" y="69034"/>
                  <a:pt x="1565329" y="77491"/>
                </a:cubicBezTo>
                <a:cubicBezTo>
                  <a:pt x="1534710" y="84557"/>
                  <a:pt x="1502825" y="85368"/>
                  <a:pt x="1472339" y="92989"/>
                </a:cubicBezTo>
                <a:cubicBezTo>
                  <a:pt x="1459531" y="96191"/>
                  <a:pt x="1345601" y="138573"/>
                  <a:pt x="1317356" y="139484"/>
                </a:cubicBezTo>
                <a:cubicBezTo>
                  <a:pt x="1177944" y="143981"/>
                  <a:pt x="966061" y="165315"/>
                  <a:pt x="883403" y="154983"/>
                </a:cubicBez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>
            <a:endCxn id="3" idx="23"/>
          </p:cNvCxnSpPr>
          <p:nvPr/>
        </p:nvCxnSpPr>
        <p:spPr>
          <a:xfrm flipH="1" flipV="1">
            <a:off x="4602997" y="4122549"/>
            <a:ext cx="232474" cy="4339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719234" y="4556502"/>
            <a:ext cx="71558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Yea!</a:t>
            </a:r>
          </a:p>
        </p:txBody>
      </p:sp>
    </p:spTree>
    <p:extLst>
      <p:ext uri="{BB962C8B-B14F-4D97-AF65-F5344CB8AC3E}">
        <p14:creationId xmlns:p14="http://schemas.microsoft.com/office/powerpoint/2010/main" val="287213715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77518" y="357523"/>
            <a:ext cx="6746930" cy="62478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000" dirty="0"/>
              <a:t>abstract sig Color {}</a:t>
            </a:r>
          </a:p>
          <a:p>
            <a:r>
              <a:rPr lang="en-US" sz="1000" dirty="0"/>
              <a:t>one sig Red, Yellow, Green extends Color {}</a:t>
            </a:r>
          </a:p>
          <a:p>
            <a:endParaRPr lang="en-US" sz="1000" dirty="0"/>
          </a:p>
          <a:p>
            <a:r>
              <a:rPr lang="en-US" sz="1000" dirty="0"/>
              <a:t>sig Light {}</a:t>
            </a:r>
          </a:p>
          <a:p>
            <a:endParaRPr lang="en-US" sz="1000" dirty="0"/>
          </a:p>
          <a:p>
            <a:r>
              <a:rPr lang="en-US" sz="1000" dirty="0"/>
              <a:t>sig Junction {</a:t>
            </a:r>
          </a:p>
          <a:p>
            <a:r>
              <a:rPr lang="en-US" sz="1000" dirty="0"/>
              <a:t>   lights: set Light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sig LightState {</a:t>
            </a:r>
          </a:p>
          <a:p>
            <a:r>
              <a:rPr lang="en-US" sz="1000" dirty="0"/>
              <a:t>   color: Light -&gt; one Color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fun colorSequence: Color -&gt; Color {</a:t>
            </a:r>
          </a:p>
          <a:p>
            <a:r>
              <a:rPr lang="en-US" sz="1000" dirty="0"/>
              <a:t>    (Color &lt;: iden) + (Red -&gt; Green) + (Green -&gt; Yellow) + (Yellow -&gt; Red)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fun redLights (s: LightState): set Light {</a:t>
            </a:r>
          </a:p>
          <a:p>
            <a:r>
              <a:rPr lang="en-US" sz="1000" dirty="0"/>
              <a:t>   s.color.Red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pred all_lights_red_except_at_most_one_light (s: LightState, j: Junction) {</a:t>
            </a:r>
          </a:p>
          <a:p>
            <a:r>
              <a:rPr lang="en-US" sz="1000" dirty="0"/>
              <a:t>   lone j.lights - redLights[s]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pred transition (s, s': LightState, j: Junction) {</a:t>
            </a:r>
          </a:p>
          <a:p>
            <a:r>
              <a:rPr lang="en-US" sz="1000" dirty="0"/>
              <a:t>    lone x: j.lights | s.color[x] != s'.color[x]</a:t>
            </a:r>
          </a:p>
          <a:p>
            <a:r>
              <a:rPr lang="en-US" sz="1000" dirty="0"/>
              <a:t>    all x: j.lights |</a:t>
            </a:r>
          </a:p>
          <a:p>
            <a:r>
              <a:rPr lang="en-US" sz="1000" dirty="0"/>
              <a:t>        let step = s.color[x] -&gt; s'.color[x] {</a:t>
            </a:r>
          </a:p>
          <a:p>
            <a:r>
              <a:rPr lang="en-US" sz="1000" dirty="0"/>
              <a:t>            step in colorSequence</a:t>
            </a:r>
          </a:p>
          <a:p>
            <a:r>
              <a:rPr lang="en-US" sz="1000" dirty="0"/>
              <a:t>            step in Red -&gt; (Color - Red) =&gt; j.lights in redLights[s]</a:t>
            </a:r>
          </a:p>
          <a:p>
            <a:r>
              <a:rPr lang="en-US" sz="1000" dirty="0"/>
              <a:t>        }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assert SafeTrafficLights {</a:t>
            </a:r>
          </a:p>
          <a:p>
            <a:r>
              <a:rPr lang="en-US" sz="1000" dirty="0"/>
              <a:t>    all s, s': LightState, j: Junction |</a:t>
            </a:r>
          </a:p>
          <a:p>
            <a:r>
              <a:rPr lang="en-US" sz="1000" dirty="0"/>
              <a:t>        all_lights_red_except_at_most_one_light [s, j] and transition [s, s', j] =&gt; all_lights_red_except_at_most_one_light[s', j]</a:t>
            </a:r>
          </a:p>
          <a:p>
            <a:r>
              <a:rPr lang="en-US" sz="1000" dirty="0"/>
              <a:t>}</a:t>
            </a:r>
          </a:p>
          <a:p>
            <a:endParaRPr lang="en-US" sz="1000" dirty="0"/>
          </a:p>
          <a:p>
            <a:r>
              <a:rPr lang="en-US" sz="1000" dirty="0"/>
              <a:t>check SafeTrafficLights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18454" y="588936"/>
            <a:ext cx="245906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Here’s the complete Alloy code:</a:t>
            </a:r>
          </a:p>
        </p:txBody>
      </p:sp>
    </p:spTree>
    <p:extLst>
      <p:ext uri="{BB962C8B-B14F-4D97-AF65-F5344CB8AC3E}">
        <p14:creationId xmlns:p14="http://schemas.microsoft.com/office/powerpoint/2010/main" val="308385250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Extend the traffic model to ensure against security flaws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7712" t="43240" r="41144" b="8664"/>
          <a:stretch/>
        </p:blipFill>
        <p:spPr>
          <a:xfrm>
            <a:off x="4029557" y="1690688"/>
            <a:ext cx="5155561" cy="4229665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4029557" y="6096022"/>
            <a:ext cx="52432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hlinkClick r:id="rId3"/>
              </a:rPr>
              <a:t>https://jhalderm.com/pub/papers/traffic-woot14.pdf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6365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5" name="Right Brace 4"/>
          <p:cNvSpPr/>
          <p:nvPr/>
        </p:nvSpPr>
        <p:spPr>
          <a:xfrm rot="16200000">
            <a:off x="4757979" y="-1309607"/>
            <a:ext cx="612184" cy="4905214"/>
          </a:xfrm>
          <a:prstGeom prst="rightBrace">
            <a:avLst>
              <a:gd name="adj1" fmla="val 8333"/>
              <a:gd name="adj2" fmla="val 50314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447556" y="375242"/>
            <a:ext cx="12330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Junction</a:t>
            </a:r>
          </a:p>
        </p:txBody>
      </p:sp>
    </p:spTree>
    <p:extLst>
      <p:ext uri="{BB962C8B-B14F-4D97-AF65-F5344CB8AC3E}">
        <p14:creationId xmlns:p14="http://schemas.microsoft.com/office/powerpoint/2010/main" val="375071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7678" y="805912"/>
            <a:ext cx="69279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“Light State” is the state of the lights. The Light State at this junction: this light is red, that light is green.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3696266" y="1560790"/>
            <a:ext cx="154982" cy="5424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5831196" y="1515668"/>
            <a:ext cx="786580" cy="9795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80881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0666" y="1229023"/>
            <a:ext cx="70400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“safety requirement” do we desire for the lights?</a:t>
            </a:r>
          </a:p>
        </p:txBody>
      </p:sp>
    </p:spTree>
    <p:extLst>
      <p:ext uri="{BB962C8B-B14F-4D97-AF65-F5344CB8AC3E}">
        <p14:creationId xmlns:p14="http://schemas.microsoft.com/office/powerpoint/2010/main" val="2700156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666" y="1690688"/>
            <a:ext cx="6633436" cy="46962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80666" y="490359"/>
            <a:ext cx="708288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What “safety requirement” do we desire for the lights?</a:t>
            </a:r>
          </a:p>
          <a:p>
            <a:r>
              <a:rPr lang="en-US" sz="2400" dirty="0"/>
              <a:t>Answer: at no time are the lights for perpendicular directions green.</a:t>
            </a:r>
          </a:p>
        </p:txBody>
      </p:sp>
    </p:spTree>
    <p:extLst>
      <p:ext uri="{BB962C8B-B14F-4D97-AF65-F5344CB8AC3E}">
        <p14:creationId xmlns:p14="http://schemas.microsoft.com/office/powerpoint/2010/main" val="21836202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7860</TotalTime>
  <Words>2109</Words>
  <Application>Microsoft Office PowerPoint</Application>
  <PresentationFormat>Widescreen</PresentationFormat>
  <Paragraphs>600</Paragraphs>
  <Slides>57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57</vt:i4>
      </vt:variant>
    </vt:vector>
  </HeadingPairs>
  <TitlesOfParts>
    <vt:vector size="62" baseType="lpstr">
      <vt:lpstr>Arial</vt:lpstr>
      <vt:lpstr>Calibri</vt:lpstr>
      <vt:lpstr>Calibri Light</vt:lpstr>
      <vt:lpstr>Courier New</vt:lpstr>
      <vt:lpstr>Office Theme</vt:lpstr>
      <vt:lpstr>Using Alloy to  Design a Safe Traffic Light System</vt:lpstr>
      <vt:lpstr>Acknowledgement</vt:lpstr>
      <vt:lpstr>Traffic lights control the flow of vehicles</vt:lpstr>
      <vt:lpstr>We will create a model of traffic lights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Recap</vt:lpstr>
      <vt:lpstr>Step 1: Define the components</vt:lpstr>
      <vt:lpstr>Model the junctions</vt:lpstr>
      <vt:lpstr>PowerPoint Presentation</vt:lpstr>
      <vt:lpstr>Simple identifiers, for illustrative purposes</vt:lpstr>
      <vt:lpstr>Model the lights</vt:lpstr>
      <vt:lpstr>Model the lights at each junction</vt:lpstr>
      <vt:lpstr>Model the colors displayed by the traffic lights</vt:lpstr>
      <vt:lpstr>Model the state of the lights</vt:lpstr>
      <vt:lpstr>For example, “state1” could denote the traffic lights having these colors</vt:lpstr>
      <vt:lpstr>Model the color displayed by each light, for all states </vt:lpstr>
      <vt:lpstr>Recap: here’s the traffic lights model</vt:lpstr>
      <vt:lpstr>Step 1: Define the components</vt:lpstr>
      <vt:lpstr>Step 2: Constrain the transitions of the lights</vt:lpstr>
      <vt:lpstr>PowerPoint Presentation</vt:lpstr>
      <vt:lpstr>Example of a valid and invalid light sequence </vt:lpstr>
      <vt:lpstr>The set of valid light sequences</vt:lpstr>
      <vt:lpstr>PowerPoint Presentation</vt:lpstr>
      <vt:lpstr>Here’s our universe </vt:lpstr>
      <vt:lpstr>Identity mappings</vt:lpstr>
      <vt:lpstr>PowerPoint Presentation</vt:lpstr>
      <vt:lpstr>The set of valid traffic light color sequences</vt:lpstr>
      <vt:lpstr>Here’s an Alloy function that returns the valid color sequences</vt:lpstr>
      <vt:lpstr>PowerPoint Presentation</vt:lpstr>
      <vt:lpstr>Here’s how to get the lights at junction j</vt:lpstr>
      <vt:lpstr>Here’s how to get the colors of the lights at 5th &amp; Elm, in state1</vt:lpstr>
      <vt:lpstr>Equivalent</vt:lpstr>
      <vt:lpstr>Here’s how to get the colors of the lights at 5th &amp; Elm, in state2</vt:lpstr>
      <vt:lpstr>Light changes at 5th &amp; Elm between state1 and state2</vt:lpstr>
      <vt:lpstr>Alloy code that expresses: At most one light changes color from state s to state s’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Extend the traffic model to ensure against security flaws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Alloy to Design a Safe Traffic Light System</dc:title>
  <dc:creator>Costello, Roger L.</dc:creator>
  <cp:lastModifiedBy>Costello, Roger L.</cp:lastModifiedBy>
  <cp:revision>276</cp:revision>
  <dcterms:created xsi:type="dcterms:W3CDTF">2016-11-26T11:51:20Z</dcterms:created>
  <dcterms:modified xsi:type="dcterms:W3CDTF">2016-12-01T23:01:39Z</dcterms:modified>
</cp:coreProperties>
</file>