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342" r:id="rId3"/>
    <p:sldId id="382" r:id="rId4"/>
    <p:sldId id="383" r:id="rId5"/>
    <p:sldId id="384" r:id="rId6"/>
    <p:sldId id="385" r:id="rId7"/>
    <p:sldId id="386" r:id="rId8"/>
    <p:sldId id="388" r:id="rId9"/>
    <p:sldId id="389" r:id="rId10"/>
    <p:sldId id="390" r:id="rId11"/>
    <p:sldId id="391" r:id="rId12"/>
    <p:sldId id="387" r:id="rId13"/>
    <p:sldId id="337" r:id="rId14"/>
    <p:sldId id="257" r:id="rId15"/>
    <p:sldId id="258" r:id="rId16"/>
    <p:sldId id="291" r:id="rId17"/>
    <p:sldId id="281" r:id="rId18"/>
    <p:sldId id="259" r:id="rId19"/>
    <p:sldId id="260" r:id="rId20"/>
    <p:sldId id="261" r:id="rId21"/>
    <p:sldId id="282" r:id="rId22"/>
    <p:sldId id="292" r:id="rId23"/>
    <p:sldId id="336" r:id="rId24"/>
    <p:sldId id="264" r:id="rId25"/>
    <p:sldId id="262" r:id="rId26"/>
    <p:sldId id="322" r:id="rId27"/>
    <p:sldId id="263" r:id="rId28"/>
    <p:sldId id="283" r:id="rId29"/>
    <p:sldId id="266" r:id="rId30"/>
    <p:sldId id="265" r:id="rId31"/>
    <p:sldId id="267" r:id="rId32"/>
    <p:sldId id="268" r:id="rId33"/>
    <p:sldId id="269" r:id="rId34"/>
    <p:sldId id="284" r:id="rId35"/>
    <p:sldId id="273" r:id="rId36"/>
    <p:sldId id="272" r:id="rId37"/>
    <p:sldId id="338" r:id="rId38"/>
    <p:sldId id="296" r:id="rId39"/>
    <p:sldId id="274" r:id="rId40"/>
    <p:sldId id="294" r:id="rId41"/>
    <p:sldId id="293" r:id="rId42"/>
    <p:sldId id="275" r:id="rId43"/>
    <p:sldId id="276" r:id="rId44"/>
    <p:sldId id="358" r:id="rId45"/>
    <p:sldId id="359" r:id="rId46"/>
    <p:sldId id="360" r:id="rId47"/>
    <p:sldId id="280" r:id="rId48"/>
    <p:sldId id="285" r:id="rId49"/>
    <p:sldId id="286" r:id="rId50"/>
    <p:sldId id="287" r:id="rId51"/>
    <p:sldId id="288" r:id="rId52"/>
    <p:sldId id="289" r:id="rId53"/>
    <p:sldId id="361" r:id="rId54"/>
    <p:sldId id="339" r:id="rId55"/>
    <p:sldId id="362" r:id="rId56"/>
    <p:sldId id="343" r:id="rId57"/>
    <p:sldId id="355" r:id="rId58"/>
    <p:sldId id="363" r:id="rId59"/>
    <p:sldId id="364" r:id="rId60"/>
    <p:sldId id="365" r:id="rId61"/>
    <p:sldId id="366" r:id="rId62"/>
    <p:sldId id="367" r:id="rId63"/>
    <p:sldId id="368" r:id="rId64"/>
    <p:sldId id="369" r:id="rId65"/>
    <p:sldId id="344" r:id="rId66"/>
    <p:sldId id="345" r:id="rId67"/>
    <p:sldId id="346" r:id="rId68"/>
    <p:sldId id="347" r:id="rId69"/>
    <p:sldId id="357" r:id="rId70"/>
    <p:sldId id="348" r:id="rId71"/>
    <p:sldId id="298" r:id="rId72"/>
    <p:sldId id="300" r:id="rId73"/>
    <p:sldId id="301" r:id="rId74"/>
    <p:sldId id="302" r:id="rId75"/>
    <p:sldId id="354" r:id="rId76"/>
    <p:sldId id="370" r:id="rId77"/>
    <p:sldId id="371" r:id="rId78"/>
    <p:sldId id="372" r:id="rId79"/>
    <p:sldId id="340" r:id="rId80"/>
    <p:sldId id="311" r:id="rId81"/>
    <p:sldId id="312" r:id="rId82"/>
    <p:sldId id="373" r:id="rId83"/>
    <p:sldId id="374" r:id="rId84"/>
    <p:sldId id="375" r:id="rId85"/>
    <p:sldId id="377" r:id="rId86"/>
    <p:sldId id="376" r:id="rId87"/>
    <p:sldId id="317" r:id="rId88"/>
    <p:sldId id="318" r:id="rId89"/>
    <p:sldId id="316" r:id="rId90"/>
    <p:sldId id="315" r:id="rId91"/>
    <p:sldId id="319" r:id="rId92"/>
    <p:sldId id="378" r:id="rId93"/>
    <p:sldId id="392" r:id="rId94"/>
    <p:sldId id="320" r:id="rId95"/>
    <p:sldId id="379" r:id="rId96"/>
    <p:sldId id="380" r:id="rId97"/>
    <p:sldId id="321" r:id="rId98"/>
    <p:sldId id="393" r:id="rId99"/>
    <p:sldId id="381" r:id="rId100"/>
    <p:sldId id="297" r:id="rId101"/>
    <p:sldId id="324" r:id="rId102"/>
    <p:sldId id="323" r:id="rId103"/>
    <p:sldId id="325" r:id="rId104"/>
    <p:sldId id="326" r:id="rId105"/>
    <p:sldId id="327" r:id="rId106"/>
    <p:sldId id="328" r:id="rId107"/>
    <p:sldId id="329" r:id="rId108"/>
    <p:sldId id="330" r:id="rId109"/>
    <p:sldId id="331" r:id="rId110"/>
    <p:sldId id="332" r:id="rId111"/>
    <p:sldId id="334" r:id="rId112"/>
    <p:sldId id="335"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16" y="60"/>
      </p:cViewPr>
      <p:guideLst/>
    </p:cSldViewPr>
  </p:slideViewPr>
  <p:notesTextViewPr>
    <p:cViewPr>
      <p:scale>
        <a:sx n="1" d="1"/>
        <a:sy n="1" d="1"/>
      </p:scale>
      <p:origin x="0" y="0"/>
    </p:cViewPr>
  </p:notesTextViewPr>
  <p:sorterViewPr>
    <p:cViewPr>
      <p:scale>
        <a:sx n="134" d="100"/>
        <a:sy n="134" d="100"/>
      </p:scale>
      <p:origin x="0" y="-429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3CB5A-C8B0-4EAF-9221-E8930811EC23}" type="datetimeFigureOut">
              <a:rPr lang="en-US" smtClean="0"/>
              <a:t>12/17/2016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7BCC5-533B-4DE4-A57C-E6B510E71EE5}" type="slidenum">
              <a:rPr lang="en-US" smtClean="0"/>
              <a:t>‹#›</a:t>
            </a:fld>
            <a:endParaRPr lang="en-US"/>
          </a:p>
        </p:txBody>
      </p:sp>
    </p:spTree>
    <p:extLst>
      <p:ext uri="{BB962C8B-B14F-4D97-AF65-F5344CB8AC3E}">
        <p14:creationId xmlns:p14="http://schemas.microsoft.com/office/powerpoint/2010/main" val="2206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7BCC5-533B-4DE4-A57C-E6B510E71EE5}" type="slidenum">
              <a:rPr lang="en-US" smtClean="0"/>
              <a:t>1</a:t>
            </a:fld>
            <a:endParaRPr lang="en-US"/>
          </a:p>
        </p:txBody>
      </p:sp>
    </p:spTree>
    <p:extLst>
      <p:ext uri="{BB962C8B-B14F-4D97-AF65-F5344CB8AC3E}">
        <p14:creationId xmlns:p14="http://schemas.microsoft.com/office/powerpoint/2010/main" val="24205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7BCC5-533B-4DE4-A57C-E6B510E71EE5}" type="slidenum">
              <a:rPr lang="en-US" smtClean="0"/>
              <a:t>70</a:t>
            </a:fld>
            <a:endParaRPr lang="en-US"/>
          </a:p>
        </p:txBody>
      </p:sp>
    </p:spTree>
    <p:extLst>
      <p:ext uri="{BB962C8B-B14F-4D97-AF65-F5344CB8AC3E}">
        <p14:creationId xmlns:p14="http://schemas.microsoft.com/office/powerpoint/2010/main" val="1987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F48B02-DDBF-4F91-BCCE-273F647D9F07}"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66012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48B02-DDBF-4F91-BCCE-273F647D9F07}"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339350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48B02-DDBF-4F91-BCCE-273F647D9F07}"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348536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48B02-DDBF-4F91-BCCE-273F647D9F07}"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60054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48B02-DDBF-4F91-BCCE-273F647D9F07}"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29049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F48B02-DDBF-4F91-BCCE-273F647D9F07}"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289260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F48B02-DDBF-4F91-BCCE-273F647D9F07}" type="datetimeFigureOut">
              <a:rPr lang="en-US" smtClean="0"/>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341092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F48B02-DDBF-4F91-BCCE-273F647D9F07}" type="datetimeFigureOut">
              <a:rPr lang="en-US" smtClean="0"/>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366508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48B02-DDBF-4F91-BCCE-273F647D9F07}" type="datetimeFigureOut">
              <a:rPr lang="en-US" smtClean="0"/>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157629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48B02-DDBF-4F91-BCCE-273F647D9F07}"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424056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48B02-DDBF-4F91-BCCE-273F647D9F07}"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574E5-DEF5-4601-A7C8-C416DE2D36CE}" type="slidenum">
              <a:rPr lang="en-US" smtClean="0"/>
              <a:t>‹#›</a:t>
            </a:fld>
            <a:endParaRPr lang="en-US"/>
          </a:p>
        </p:txBody>
      </p:sp>
    </p:spTree>
    <p:extLst>
      <p:ext uri="{BB962C8B-B14F-4D97-AF65-F5344CB8AC3E}">
        <p14:creationId xmlns:p14="http://schemas.microsoft.com/office/powerpoint/2010/main" val="280168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48B02-DDBF-4F91-BCCE-273F647D9F07}" type="datetimeFigureOut">
              <a:rPr lang="en-US" smtClean="0"/>
              <a:t>12/17/2016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574E5-DEF5-4601-A7C8-C416DE2D36CE}" type="slidenum">
              <a:rPr lang="en-US" smtClean="0"/>
              <a:t>‹#›</a:t>
            </a:fld>
            <a:endParaRPr lang="en-US"/>
          </a:p>
        </p:txBody>
      </p:sp>
    </p:spTree>
    <p:extLst>
      <p:ext uri="{BB962C8B-B14F-4D97-AF65-F5344CB8AC3E}">
        <p14:creationId xmlns:p14="http://schemas.microsoft.com/office/powerpoint/2010/main" val="133649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953" y="967097"/>
            <a:ext cx="9144000" cy="2387600"/>
          </a:xfrm>
        </p:spPr>
        <p:txBody>
          <a:bodyPr>
            <a:normAutofit fontScale="90000"/>
          </a:bodyPr>
          <a:lstStyle/>
          <a:p>
            <a:r>
              <a:rPr lang="en-US" dirty="0"/>
              <a:t>Using Alloy to model the self-selection of a leader in a decentralized set of communicating processes</a:t>
            </a:r>
          </a:p>
        </p:txBody>
      </p:sp>
      <p:sp>
        <p:nvSpPr>
          <p:cNvPr id="14" name="Rounded Rectangular Callout 13"/>
          <p:cNvSpPr/>
          <p:nvPr/>
        </p:nvSpPr>
        <p:spPr>
          <a:xfrm>
            <a:off x="10057309" y="4022570"/>
            <a:ext cx="1251288" cy="874289"/>
          </a:xfrm>
          <a:prstGeom prst="wedgeRoundRectCallout">
            <a:avLst>
              <a:gd name="adj1" fmla="val -70833"/>
              <a:gd name="adj2" fmla="val 79014"/>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the leader!</a:t>
            </a:r>
          </a:p>
        </p:txBody>
      </p:sp>
      <p:sp>
        <p:nvSpPr>
          <p:cNvPr id="15" name="TextBox 14"/>
          <p:cNvSpPr txBox="1"/>
          <p:nvPr/>
        </p:nvSpPr>
        <p:spPr>
          <a:xfrm>
            <a:off x="10041549" y="5936688"/>
            <a:ext cx="2023311" cy="646331"/>
          </a:xfrm>
          <a:prstGeom prst="rect">
            <a:avLst/>
          </a:prstGeom>
          <a:noFill/>
        </p:spPr>
        <p:txBody>
          <a:bodyPr wrap="none" rtlCol="0">
            <a:spAutoFit/>
          </a:bodyPr>
          <a:lstStyle/>
          <a:p>
            <a:r>
              <a:rPr lang="en-US" dirty="0">
                <a:solidFill>
                  <a:schemeClr val="bg1">
                    <a:lumMod val="75000"/>
                  </a:schemeClr>
                </a:solidFill>
              </a:rPr>
              <a:t>Roger L. Costello</a:t>
            </a:r>
          </a:p>
          <a:p>
            <a:r>
              <a:rPr lang="en-US" dirty="0">
                <a:solidFill>
                  <a:schemeClr val="bg1">
                    <a:lumMod val="75000"/>
                  </a:schemeClr>
                </a:solidFill>
              </a:rPr>
              <a:t>December 18, 2016</a:t>
            </a:r>
          </a:p>
        </p:txBody>
      </p:sp>
      <p:sp>
        <p:nvSpPr>
          <p:cNvPr id="3" name="Right Arrow 2"/>
          <p:cNvSpPr/>
          <p:nvPr/>
        </p:nvSpPr>
        <p:spPr>
          <a:xfrm>
            <a:off x="4726987" y="4822833"/>
            <a:ext cx="495270" cy="632573"/>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342730" y="3697716"/>
            <a:ext cx="3296645" cy="2871525"/>
            <a:chOff x="1482212" y="3697716"/>
            <a:chExt cx="3296645" cy="2871525"/>
          </a:xfrm>
        </p:grpSpPr>
        <p:sp>
          <p:nvSpPr>
            <p:cNvPr id="16" name="Oval 15"/>
            <p:cNvSpPr/>
            <p:nvPr/>
          </p:nvSpPr>
          <p:spPr>
            <a:xfrm>
              <a:off x="1738878" y="3914274"/>
              <a:ext cx="2799348" cy="24865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313636" y="4940968"/>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81025" y="5670884"/>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47365" y="6095998"/>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57029" y="6120062"/>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78988" y="5694949"/>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482212" y="4884825"/>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55452" y="4074702"/>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845787" y="3697716"/>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16332" y="4010536"/>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2714625" y="3945731"/>
              <a:ext cx="131162" cy="28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762375" y="4043999"/>
              <a:ext cx="100012" cy="52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91038" y="4826794"/>
              <a:ext cx="25975" cy="114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412456" y="5610225"/>
              <a:ext cx="40482" cy="60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886200" y="6162675"/>
              <a:ext cx="71438" cy="40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4"/>
            </p:cNvCxnSpPr>
            <p:nvPr/>
          </p:nvCxnSpPr>
          <p:spPr>
            <a:xfrm flipH="1" flipV="1">
              <a:off x="3016578" y="6388766"/>
              <a:ext cx="121974" cy="12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187654" y="6067983"/>
              <a:ext cx="90875" cy="8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1751660" y="5334004"/>
              <a:ext cx="27328" cy="104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947303" y="4436269"/>
              <a:ext cx="50565" cy="59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442339" y="3669854"/>
            <a:ext cx="3296645" cy="2871525"/>
            <a:chOff x="1482212" y="3697716"/>
            <a:chExt cx="3296645" cy="2871525"/>
          </a:xfrm>
        </p:grpSpPr>
        <p:sp>
          <p:nvSpPr>
            <p:cNvPr id="50" name="Oval 49"/>
            <p:cNvSpPr/>
            <p:nvPr/>
          </p:nvSpPr>
          <p:spPr>
            <a:xfrm>
              <a:off x="1738878" y="3914274"/>
              <a:ext cx="2799348" cy="24865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313636" y="4940968"/>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081025" y="5670884"/>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447365" y="6095998"/>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57029" y="6120062"/>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78988" y="5694949"/>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482212" y="4884825"/>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955452" y="4074702"/>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845787" y="3697716"/>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16332" y="4010536"/>
              <a:ext cx="465221" cy="4491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2714625" y="3945731"/>
              <a:ext cx="131162" cy="28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762375" y="4043999"/>
              <a:ext cx="100012" cy="52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491038" y="4826794"/>
              <a:ext cx="25975" cy="114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4412456" y="5610225"/>
              <a:ext cx="40482" cy="60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886200" y="6162675"/>
              <a:ext cx="71438" cy="40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0" idx="4"/>
            </p:cNvCxnSpPr>
            <p:nvPr/>
          </p:nvCxnSpPr>
          <p:spPr>
            <a:xfrm flipH="1" flipV="1">
              <a:off x="3016578" y="6388766"/>
              <a:ext cx="121974" cy="12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2187654" y="6067983"/>
              <a:ext cx="90875" cy="8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751660" y="5334004"/>
              <a:ext cx="27328" cy="104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947303" y="4436269"/>
              <a:ext cx="50565" cy="59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Right Arrow 45"/>
          <p:cNvSpPr/>
          <p:nvPr/>
        </p:nvSpPr>
        <p:spPr>
          <a:xfrm>
            <a:off x="5282552" y="4821889"/>
            <a:ext cx="495270" cy="632573"/>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a:off x="5838117" y="4804081"/>
            <a:ext cx="495270" cy="632573"/>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21179" y="4523881"/>
            <a:ext cx="825867" cy="369332"/>
          </a:xfrm>
          <a:prstGeom prst="rect">
            <a:avLst/>
          </a:prstGeom>
          <a:noFill/>
        </p:spPr>
        <p:txBody>
          <a:bodyPr wrap="none" rtlCol="0">
            <a:spAutoFit/>
          </a:bodyPr>
          <a:lstStyle/>
          <a:p>
            <a:r>
              <a:rPr lang="en-US" i="1" dirty="0">
                <a:solidFill>
                  <a:schemeClr val="bg1">
                    <a:lumMod val="75000"/>
                  </a:schemeClr>
                </a:solidFill>
              </a:rPr>
              <a:t>time …</a:t>
            </a:r>
          </a:p>
        </p:txBody>
      </p:sp>
    </p:spTree>
    <p:extLst>
      <p:ext uri="{BB962C8B-B14F-4D97-AF65-F5344CB8AC3E}">
        <p14:creationId xmlns:p14="http://schemas.microsoft.com/office/powerpoint/2010/main" val="391197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7587" y="1696612"/>
            <a:ext cx="8048786" cy="1380443"/>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Here is a declarative description of the change in the pile :</a:t>
            </a:r>
          </a:p>
          <a:p>
            <a:pPr marL="45720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pile </a:t>
            </a:r>
            <a:r>
              <a:rPr lang="en-US" sz="2400" i="1" dirty="0">
                <a:latin typeface="Calibri" panose="020F0502020204030204" pitchFamily="34" charset="0"/>
                <a:ea typeface="Calibri" panose="020F0502020204030204" pitchFamily="34" charset="0"/>
                <a:cs typeface="Times New Roman" panose="02020603050405020304" pitchFamily="18" charset="0"/>
              </a:rPr>
              <a:t>after</a:t>
            </a:r>
            <a:r>
              <a:rPr lang="en-US" sz="2400" dirty="0">
                <a:latin typeface="Calibri" panose="020F0502020204030204" pitchFamily="34" charset="0"/>
                <a:ea typeface="Calibri" panose="020F0502020204030204" pitchFamily="34" charset="0"/>
                <a:cs typeface="Times New Roman" panose="02020603050405020304" pitchFamily="18" charset="0"/>
              </a:rPr>
              <a:t> is equal to the pile </a:t>
            </a:r>
            <a:r>
              <a:rPr lang="en-US" sz="2400" i="1" dirty="0">
                <a:latin typeface="Calibri" panose="020F0502020204030204" pitchFamily="34" charset="0"/>
                <a:ea typeface="Calibri" panose="020F0502020204030204" pitchFamily="34" charset="0"/>
                <a:cs typeface="Times New Roman" panose="02020603050405020304" pitchFamily="18" charset="0"/>
              </a:rPr>
              <a:t>before</a:t>
            </a:r>
            <a:r>
              <a:rPr lang="en-US" sz="2400" dirty="0">
                <a:latin typeface="Calibri" panose="020F0502020204030204" pitchFamily="34" charset="0"/>
                <a:ea typeface="Calibri" panose="020F0502020204030204" pitchFamily="34" charset="0"/>
                <a:cs typeface="Times New Roman" panose="02020603050405020304" pitchFamily="18" charset="0"/>
              </a:rPr>
              <a:t>,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minus one item.</a:t>
            </a:r>
          </a:p>
        </p:txBody>
      </p:sp>
    </p:spTree>
    <p:extLst>
      <p:ext uri="{BB962C8B-B14F-4D97-AF65-F5344CB8AC3E}">
        <p14:creationId xmlns:p14="http://schemas.microsoft.com/office/powerpoint/2010/main" val="14618109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Satisfy properties</a:t>
            </a:r>
          </a:p>
        </p:txBody>
      </p:sp>
      <p:sp>
        <p:nvSpPr>
          <p:cNvPr id="4" name="Content Placeholder 3"/>
          <p:cNvSpPr>
            <a:spLocks noGrp="1"/>
          </p:cNvSpPr>
          <p:nvPr>
            <p:ph idx="1"/>
          </p:nvPr>
        </p:nvSpPr>
        <p:spPr/>
        <p:txBody>
          <a:bodyPr/>
          <a:lstStyle/>
          <a:p>
            <a:r>
              <a:rPr lang="en-US" dirty="0"/>
              <a:t>Every protocol, every software program, every system must have states where one or more properties hold. For example, in these slides we saw:</a:t>
            </a:r>
          </a:p>
          <a:p>
            <a:pPr lvl="1"/>
            <a:r>
              <a:rPr lang="en-US" dirty="0"/>
              <a:t>Properties that must be satisfied by a decentralized leader election: At most one leader gets elected. Some leader is eventually elected.</a:t>
            </a:r>
          </a:p>
          <a:p>
            <a:r>
              <a:rPr lang="en-US" dirty="0"/>
              <a:t>The purpose of a model is to represent the protocol, software, or system so that we can check that the properties hold.</a:t>
            </a:r>
          </a:p>
        </p:txBody>
      </p:sp>
    </p:spTree>
    <p:extLst>
      <p:ext uri="{BB962C8B-B14F-4D97-AF65-F5344CB8AC3E}">
        <p14:creationId xmlns:p14="http://schemas.microsoft.com/office/powerpoint/2010/main" val="19329975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How to configure the </a:t>
            </a:r>
            <a:br>
              <a:rPr lang="en-US" dirty="0"/>
            </a:br>
            <a:r>
              <a:rPr lang="en-US" dirty="0"/>
              <a:t>Alloy display</a:t>
            </a:r>
          </a:p>
        </p:txBody>
      </p:sp>
    </p:spTree>
    <p:extLst>
      <p:ext uri="{BB962C8B-B14F-4D97-AF65-F5344CB8AC3E}">
        <p14:creationId xmlns:p14="http://schemas.microsoft.com/office/powerpoint/2010/main" val="16731611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Alloy display</a:t>
            </a:r>
          </a:p>
        </p:txBody>
      </p:sp>
      <p:sp>
        <p:nvSpPr>
          <p:cNvPr id="4" name="Content Placeholder 2"/>
          <p:cNvSpPr txBox="1">
            <a:spLocks/>
          </p:cNvSpPr>
          <p:nvPr/>
        </p:nvSpPr>
        <p:spPr>
          <a:xfrm>
            <a:off x="838200" y="1825625"/>
            <a:ext cx="10515600" cy="107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Here’s the visualization you get by default:</a:t>
            </a:r>
          </a:p>
          <a:p>
            <a:endParaRPr lang="en-US" dirty="0"/>
          </a:p>
        </p:txBody>
      </p:sp>
      <p:sp>
        <p:nvSpPr>
          <p:cNvPr id="5" name="Rectangle 4"/>
          <p:cNvSpPr/>
          <p:nvPr/>
        </p:nvSpPr>
        <p:spPr>
          <a:xfrm>
            <a:off x="410706" y="3617606"/>
            <a:ext cx="2323454" cy="1200329"/>
          </a:xfrm>
          <a:prstGeom prst="rect">
            <a:avLst/>
          </a:prstGeom>
          <a:solidFill>
            <a:schemeClr val="bg1">
              <a:lumMod val="95000"/>
            </a:schemeClr>
          </a:solidFill>
          <a:ln>
            <a:solidFill>
              <a:schemeClr val="bg1">
                <a:lumMod val="85000"/>
              </a:schemeClr>
            </a:solidFill>
          </a:ln>
        </p:spPr>
        <p:txBody>
          <a:bodyPr wrap="square">
            <a:spAutoFit/>
          </a:bodyPr>
          <a:lstStyle/>
          <a:p>
            <a:r>
              <a:rPr lang="en-US" sz="2400" b="1" dirty="0"/>
              <a:t>pred</a:t>
            </a:r>
            <a:r>
              <a:rPr lang="en-US" sz="2400" dirty="0"/>
              <a:t> show {</a:t>
            </a:r>
          </a:p>
          <a:p>
            <a:r>
              <a:rPr lang="en-US" sz="2400" dirty="0"/>
              <a:t>    </a:t>
            </a:r>
            <a:r>
              <a:rPr lang="en-US" sz="2400" b="1" dirty="0"/>
              <a:t>some</a:t>
            </a:r>
            <a:r>
              <a:rPr lang="en-US" sz="2400" dirty="0"/>
              <a:t> elected</a:t>
            </a:r>
          </a:p>
          <a:p>
            <a:r>
              <a:rPr lang="en-US" sz="2400" dirty="0"/>
              <a:t>}</a:t>
            </a:r>
          </a:p>
        </p:txBody>
      </p:sp>
      <p:cxnSp>
        <p:nvCxnSpPr>
          <p:cNvPr id="7" name="Straight Arrow Connector 6"/>
          <p:cNvCxnSpPr/>
          <p:nvPr/>
        </p:nvCxnSpPr>
        <p:spPr>
          <a:xfrm>
            <a:off x="2991173" y="4217771"/>
            <a:ext cx="3130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39363" y="3848439"/>
            <a:ext cx="3070008" cy="369332"/>
          </a:xfrm>
          <a:prstGeom prst="rect">
            <a:avLst/>
          </a:prstGeom>
        </p:spPr>
        <p:txBody>
          <a:bodyPr wrap="none">
            <a:spAutoFit/>
          </a:bodyPr>
          <a:lstStyle/>
          <a:p>
            <a:r>
              <a:rPr lang="en-US" b="1" dirty="0"/>
              <a:t>run</a:t>
            </a:r>
            <a:r>
              <a:rPr lang="en-US" dirty="0"/>
              <a:t> show </a:t>
            </a:r>
            <a:r>
              <a:rPr lang="en-US" b="1" dirty="0"/>
              <a:t>for</a:t>
            </a:r>
            <a:r>
              <a:rPr lang="en-US" dirty="0"/>
              <a:t> 3 Process, 4 Time</a:t>
            </a:r>
          </a:p>
        </p:txBody>
      </p:sp>
      <p:pic>
        <p:nvPicPr>
          <p:cNvPr id="9" name="Picture 8"/>
          <p:cNvPicPr>
            <a:picLocks noChangeAspect="1"/>
          </p:cNvPicPr>
          <p:nvPr/>
        </p:nvPicPr>
        <p:blipFill>
          <a:blip r:embed="rId2"/>
          <a:stretch>
            <a:fillRect/>
          </a:stretch>
        </p:blipFill>
        <p:spPr>
          <a:xfrm>
            <a:off x="6284887" y="2659809"/>
            <a:ext cx="5581650" cy="3800475"/>
          </a:xfrm>
          <a:prstGeom prst="rect">
            <a:avLst/>
          </a:prstGeom>
        </p:spPr>
      </p:pic>
    </p:spTree>
    <p:extLst>
      <p:ext uri="{BB962C8B-B14F-4D97-AF65-F5344CB8AC3E}">
        <p14:creationId xmlns:p14="http://schemas.microsoft.com/office/powerpoint/2010/main" val="15139970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the display we want</a:t>
            </a:r>
          </a:p>
        </p:txBody>
      </p:sp>
      <p:sp>
        <p:nvSpPr>
          <p:cNvPr id="3" name="Rectangle 2"/>
          <p:cNvSpPr/>
          <p:nvPr/>
        </p:nvSpPr>
        <p:spPr>
          <a:xfrm>
            <a:off x="410706" y="3617606"/>
            <a:ext cx="2323454" cy="1200329"/>
          </a:xfrm>
          <a:prstGeom prst="rect">
            <a:avLst/>
          </a:prstGeom>
          <a:solidFill>
            <a:schemeClr val="bg1">
              <a:lumMod val="95000"/>
            </a:schemeClr>
          </a:solidFill>
          <a:ln>
            <a:solidFill>
              <a:schemeClr val="bg1">
                <a:lumMod val="85000"/>
              </a:schemeClr>
            </a:solidFill>
          </a:ln>
        </p:spPr>
        <p:txBody>
          <a:bodyPr wrap="square">
            <a:spAutoFit/>
          </a:bodyPr>
          <a:lstStyle/>
          <a:p>
            <a:r>
              <a:rPr lang="en-US" sz="2400" b="1" dirty="0"/>
              <a:t>pred</a:t>
            </a:r>
            <a:r>
              <a:rPr lang="en-US" sz="2400" dirty="0"/>
              <a:t> show {</a:t>
            </a:r>
          </a:p>
          <a:p>
            <a:r>
              <a:rPr lang="en-US" sz="2400" dirty="0"/>
              <a:t>    </a:t>
            </a:r>
            <a:r>
              <a:rPr lang="en-US" sz="2400" b="1" dirty="0"/>
              <a:t>some</a:t>
            </a:r>
            <a:r>
              <a:rPr lang="en-US" sz="2400" dirty="0"/>
              <a:t> elected</a:t>
            </a:r>
          </a:p>
          <a:p>
            <a:r>
              <a:rPr lang="en-US" sz="2400" dirty="0"/>
              <a:t>}</a:t>
            </a:r>
          </a:p>
        </p:txBody>
      </p:sp>
      <p:cxnSp>
        <p:nvCxnSpPr>
          <p:cNvPr id="4" name="Straight Arrow Connector 3"/>
          <p:cNvCxnSpPr/>
          <p:nvPr/>
        </p:nvCxnSpPr>
        <p:spPr>
          <a:xfrm>
            <a:off x="2991173" y="4217771"/>
            <a:ext cx="3130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939363" y="3848439"/>
            <a:ext cx="3070008" cy="369332"/>
          </a:xfrm>
          <a:prstGeom prst="rect">
            <a:avLst/>
          </a:prstGeom>
        </p:spPr>
        <p:txBody>
          <a:bodyPr wrap="none">
            <a:spAutoFit/>
          </a:bodyPr>
          <a:lstStyle/>
          <a:p>
            <a:r>
              <a:rPr lang="en-US" b="1" dirty="0"/>
              <a:t>run</a:t>
            </a:r>
            <a:r>
              <a:rPr lang="en-US" dirty="0"/>
              <a:t> show </a:t>
            </a:r>
            <a:r>
              <a:rPr lang="en-US" b="1" dirty="0"/>
              <a:t>for</a:t>
            </a:r>
            <a:r>
              <a:rPr lang="en-US" dirty="0"/>
              <a:t> 3 Process, 4 Time</a:t>
            </a:r>
          </a:p>
        </p:txBody>
      </p:sp>
      <p:grpSp>
        <p:nvGrpSpPr>
          <p:cNvPr id="8" name="Group 7"/>
          <p:cNvGrpSpPr/>
          <p:nvPr/>
        </p:nvGrpSpPr>
        <p:grpSpPr>
          <a:xfrm>
            <a:off x="6378844" y="1690688"/>
            <a:ext cx="4132732" cy="4552950"/>
            <a:chOff x="6592095" y="1341131"/>
            <a:chExt cx="4132732" cy="4552950"/>
          </a:xfrm>
        </p:grpSpPr>
        <p:pic>
          <p:nvPicPr>
            <p:cNvPr id="6" name="Picture 5"/>
            <p:cNvPicPr>
              <a:picLocks noChangeAspect="1"/>
            </p:cNvPicPr>
            <p:nvPr/>
          </p:nvPicPr>
          <p:blipFill rotWithShape="1">
            <a:blip r:embed="rId2"/>
            <a:srcRect l="50920" r="109"/>
            <a:stretch/>
          </p:blipFill>
          <p:spPr>
            <a:xfrm>
              <a:off x="6592095" y="1341131"/>
              <a:ext cx="4132732" cy="4552950"/>
            </a:xfrm>
            <a:prstGeom prst="rect">
              <a:avLst/>
            </a:prstGeom>
          </p:spPr>
        </p:pic>
        <p:sp>
          <p:nvSpPr>
            <p:cNvPr id="7" name="Rectangle 6"/>
            <p:cNvSpPr/>
            <p:nvPr/>
          </p:nvSpPr>
          <p:spPr>
            <a:xfrm>
              <a:off x="6592095" y="1341131"/>
              <a:ext cx="4132732" cy="455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11238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05175" y="1528762"/>
            <a:ext cx="5581650" cy="3800475"/>
          </a:xfrm>
          <a:prstGeom prst="rect">
            <a:avLst/>
          </a:prstGeom>
        </p:spPr>
      </p:pic>
      <p:cxnSp>
        <p:nvCxnSpPr>
          <p:cNvPr id="8" name="Straight Arrow Connector 7"/>
          <p:cNvCxnSpPr/>
          <p:nvPr/>
        </p:nvCxnSpPr>
        <p:spPr>
          <a:xfrm flipH="1">
            <a:off x="4695986" y="929898"/>
            <a:ext cx="1937289" cy="1177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586781" y="706328"/>
            <a:ext cx="1306768" cy="369332"/>
          </a:xfrm>
          <a:prstGeom prst="rect">
            <a:avLst/>
          </a:prstGeom>
          <a:noFill/>
        </p:spPr>
        <p:txBody>
          <a:bodyPr wrap="none" rtlCol="0">
            <a:spAutoFit/>
          </a:bodyPr>
          <a:lstStyle/>
          <a:p>
            <a:r>
              <a:rPr lang="en-US" dirty="0"/>
              <a:t>Click on this</a:t>
            </a:r>
          </a:p>
        </p:txBody>
      </p:sp>
    </p:spTree>
    <p:extLst>
      <p:ext uri="{BB962C8B-B14F-4D97-AF65-F5344CB8AC3E}">
        <p14:creationId xmlns:p14="http://schemas.microsoft.com/office/powerpoint/2010/main" val="41653667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257300"/>
            <a:ext cx="8439150" cy="4343400"/>
          </a:xfrm>
          <a:prstGeom prst="rect">
            <a:avLst/>
          </a:prstGeom>
        </p:spPr>
      </p:pic>
      <p:cxnSp>
        <p:nvCxnSpPr>
          <p:cNvPr id="4" name="Straight Arrow Connector 3"/>
          <p:cNvCxnSpPr/>
          <p:nvPr/>
        </p:nvCxnSpPr>
        <p:spPr>
          <a:xfrm flipH="1" flipV="1">
            <a:off x="3828081" y="5362414"/>
            <a:ext cx="1301858" cy="743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5098943" y="5968160"/>
            <a:ext cx="1143262" cy="369332"/>
          </a:xfrm>
          <a:prstGeom prst="rect">
            <a:avLst/>
          </a:prstGeom>
          <a:noFill/>
        </p:spPr>
        <p:txBody>
          <a:bodyPr wrap="none" rtlCol="0">
            <a:spAutoFit/>
          </a:bodyPr>
          <a:lstStyle/>
          <a:p>
            <a:r>
              <a:rPr lang="en-US" dirty="0"/>
              <a:t>select this</a:t>
            </a:r>
          </a:p>
        </p:txBody>
      </p:sp>
    </p:spTree>
    <p:extLst>
      <p:ext uri="{BB962C8B-B14F-4D97-AF65-F5344CB8AC3E}">
        <p14:creationId xmlns:p14="http://schemas.microsoft.com/office/powerpoint/2010/main" val="42296209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257300"/>
            <a:ext cx="8439150" cy="4343400"/>
          </a:xfrm>
          <a:prstGeom prst="rect">
            <a:avLst/>
          </a:prstGeom>
        </p:spPr>
      </p:pic>
      <p:cxnSp>
        <p:nvCxnSpPr>
          <p:cNvPr id="4" name="Straight Arrow Connector 3"/>
          <p:cNvCxnSpPr/>
          <p:nvPr/>
        </p:nvCxnSpPr>
        <p:spPr>
          <a:xfrm flipH="1">
            <a:off x="3254644" y="759417"/>
            <a:ext cx="1766807" cy="1503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5005953" y="516353"/>
            <a:ext cx="1323760" cy="369332"/>
          </a:xfrm>
          <a:prstGeom prst="rect">
            <a:avLst/>
          </a:prstGeom>
          <a:noFill/>
        </p:spPr>
        <p:txBody>
          <a:bodyPr wrap="none" rtlCol="0">
            <a:spAutoFit/>
          </a:bodyPr>
          <a:lstStyle/>
          <a:p>
            <a:r>
              <a:rPr lang="en-US" dirty="0"/>
              <a:t>click this off</a:t>
            </a:r>
          </a:p>
        </p:txBody>
      </p:sp>
      <p:cxnSp>
        <p:nvCxnSpPr>
          <p:cNvPr id="7" name="Straight Arrow Connector 6"/>
          <p:cNvCxnSpPr/>
          <p:nvPr/>
        </p:nvCxnSpPr>
        <p:spPr>
          <a:xfrm>
            <a:off x="1317356" y="1999281"/>
            <a:ext cx="697424" cy="4804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43629" y="1660945"/>
            <a:ext cx="1306768" cy="369332"/>
          </a:xfrm>
          <a:prstGeom prst="rect">
            <a:avLst/>
          </a:prstGeom>
          <a:noFill/>
        </p:spPr>
        <p:txBody>
          <a:bodyPr wrap="none" rtlCol="0">
            <a:spAutoFit/>
          </a:bodyPr>
          <a:lstStyle/>
          <a:p>
            <a:r>
              <a:rPr lang="en-US" dirty="0"/>
              <a:t>click this on</a:t>
            </a:r>
          </a:p>
        </p:txBody>
      </p:sp>
    </p:spTree>
    <p:extLst>
      <p:ext uri="{BB962C8B-B14F-4D97-AF65-F5344CB8AC3E}">
        <p14:creationId xmlns:p14="http://schemas.microsoft.com/office/powerpoint/2010/main" val="21822558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257300"/>
            <a:ext cx="8439150" cy="4343400"/>
          </a:xfrm>
          <a:prstGeom prst="rect">
            <a:avLst/>
          </a:prstGeom>
        </p:spPr>
      </p:pic>
      <p:cxnSp>
        <p:nvCxnSpPr>
          <p:cNvPr id="4" name="Straight Arrow Connector 3"/>
          <p:cNvCxnSpPr/>
          <p:nvPr/>
        </p:nvCxnSpPr>
        <p:spPr>
          <a:xfrm flipH="1" flipV="1">
            <a:off x="3657600" y="5176434"/>
            <a:ext cx="759417" cy="743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370523" y="5796369"/>
            <a:ext cx="1143262" cy="369332"/>
          </a:xfrm>
          <a:prstGeom prst="rect">
            <a:avLst/>
          </a:prstGeom>
          <a:noFill/>
        </p:spPr>
        <p:txBody>
          <a:bodyPr wrap="none" rtlCol="0">
            <a:spAutoFit/>
          </a:bodyPr>
          <a:lstStyle/>
          <a:p>
            <a:r>
              <a:rPr lang="en-US" dirty="0"/>
              <a:t>select this</a:t>
            </a:r>
          </a:p>
        </p:txBody>
      </p:sp>
    </p:spTree>
    <p:extLst>
      <p:ext uri="{BB962C8B-B14F-4D97-AF65-F5344CB8AC3E}">
        <p14:creationId xmlns:p14="http://schemas.microsoft.com/office/powerpoint/2010/main" val="9683220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257300"/>
            <a:ext cx="8439150" cy="4343400"/>
          </a:xfrm>
          <a:prstGeom prst="rect">
            <a:avLst/>
          </a:prstGeom>
        </p:spPr>
      </p:pic>
      <p:cxnSp>
        <p:nvCxnSpPr>
          <p:cNvPr id="4" name="Straight Arrow Connector 3"/>
          <p:cNvCxnSpPr/>
          <p:nvPr/>
        </p:nvCxnSpPr>
        <p:spPr>
          <a:xfrm flipH="1">
            <a:off x="2619214" y="898902"/>
            <a:ext cx="1627322" cy="11158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4200042" y="677773"/>
            <a:ext cx="4272901" cy="369332"/>
          </a:xfrm>
          <a:prstGeom prst="rect">
            <a:avLst/>
          </a:prstGeom>
        </p:spPr>
        <p:txBody>
          <a:bodyPr wrap="none">
            <a:spAutoFit/>
          </a:bodyPr>
          <a:lstStyle/>
          <a:p>
            <a:r>
              <a:rPr lang="en-US" dirty="0">
                <a:ea typeface="Times New Roman" panose="02020603050405020304" pitchFamily="18" charset="0"/>
              </a:rPr>
              <a:t>edit the label of succ to be the empty string</a:t>
            </a:r>
            <a:endParaRPr lang="en-US" dirty="0"/>
          </a:p>
        </p:txBody>
      </p:sp>
    </p:spTree>
    <p:extLst>
      <p:ext uri="{BB962C8B-B14F-4D97-AF65-F5344CB8AC3E}">
        <p14:creationId xmlns:p14="http://schemas.microsoft.com/office/powerpoint/2010/main" val="15621863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257300"/>
            <a:ext cx="8439150" cy="4343400"/>
          </a:xfrm>
          <a:prstGeom prst="rect">
            <a:avLst/>
          </a:prstGeom>
        </p:spPr>
      </p:pic>
      <p:cxnSp>
        <p:nvCxnSpPr>
          <p:cNvPr id="4" name="Straight Arrow Connector 3"/>
          <p:cNvCxnSpPr/>
          <p:nvPr/>
        </p:nvCxnSpPr>
        <p:spPr>
          <a:xfrm flipH="1" flipV="1">
            <a:off x="3099661" y="4262034"/>
            <a:ext cx="2169763" cy="15653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5269424" y="5642697"/>
            <a:ext cx="1143262" cy="369332"/>
          </a:xfrm>
          <a:prstGeom prst="rect">
            <a:avLst/>
          </a:prstGeom>
          <a:noFill/>
        </p:spPr>
        <p:txBody>
          <a:bodyPr wrap="none" rtlCol="0">
            <a:spAutoFit/>
          </a:bodyPr>
          <a:lstStyle/>
          <a:p>
            <a:r>
              <a:rPr lang="en-US" dirty="0"/>
              <a:t>select this</a:t>
            </a:r>
          </a:p>
        </p:txBody>
      </p:sp>
    </p:spTree>
    <p:extLst>
      <p:ext uri="{BB962C8B-B14F-4D97-AF65-F5344CB8AC3E}">
        <p14:creationId xmlns:p14="http://schemas.microsoft.com/office/powerpoint/2010/main" val="239775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7587" y="1678309"/>
            <a:ext cx="8312258" cy="2255874"/>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Here is how the constraint is expressed using the Alloy language:</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before, after: Time | pile.after = pile.before - item</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Important: This expression is </a:t>
            </a:r>
            <a:r>
              <a:rPr lang="en-US" sz="2400" u="sng" dirty="0">
                <a:latin typeface="Calibri" panose="020F0502020204030204" pitchFamily="34" charset="0"/>
                <a:ea typeface="Calibri" panose="020F0502020204030204" pitchFamily="34" charset="0"/>
                <a:cs typeface="Times New Roman" panose="02020603050405020304" pitchFamily="18" charset="0"/>
              </a:rPr>
              <a:t>not</a:t>
            </a:r>
            <a:r>
              <a:rPr lang="en-US" sz="2400" dirty="0">
                <a:latin typeface="Calibri" panose="020F0502020204030204" pitchFamily="34" charset="0"/>
                <a:ea typeface="Calibri" panose="020F0502020204030204" pitchFamily="34" charset="0"/>
                <a:cs typeface="Times New Roman" panose="02020603050405020304" pitchFamily="18" charset="0"/>
              </a:rPr>
              <a:t> a recipe/algorithm/procedure for how to remove an item from the pile. Rather, it is a </a:t>
            </a:r>
            <a:r>
              <a:rPr lang="en-US" sz="2400" u="sng" dirty="0">
                <a:latin typeface="Calibri" panose="020F0502020204030204" pitchFamily="34" charset="0"/>
                <a:ea typeface="Calibri" panose="020F0502020204030204" pitchFamily="34" charset="0"/>
                <a:cs typeface="Times New Roman" panose="02020603050405020304" pitchFamily="18" charset="0"/>
              </a:rPr>
              <a:t>description</a:t>
            </a:r>
            <a:r>
              <a:rPr lang="en-US" sz="2400" dirty="0">
                <a:latin typeface="Calibri" panose="020F0502020204030204" pitchFamily="34" charset="0"/>
                <a:ea typeface="Calibri" panose="020F0502020204030204" pitchFamily="34" charset="0"/>
                <a:cs typeface="Times New Roman" panose="02020603050405020304" pitchFamily="18" charset="0"/>
              </a:rPr>
              <a:t> of the pile </a:t>
            </a:r>
            <a:r>
              <a:rPr lang="en-US" sz="2400" i="1" dirty="0">
                <a:latin typeface="Calibri" panose="020F0502020204030204" pitchFamily="34" charset="0"/>
                <a:ea typeface="Calibri" panose="020F0502020204030204" pitchFamily="34" charset="0"/>
                <a:cs typeface="Times New Roman" panose="02020603050405020304" pitchFamily="18" charset="0"/>
              </a:rPr>
              <a:t>after</a:t>
            </a:r>
            <a:r>
              <a:rPr lang="en-US" sz="2400" dirty="0">
                <a:latin typeface="Calibri" panose="020F0502020204030204" pitchFamily="34" charset="0"/>
                <a:ea typeface="Calibri" panose="020F0502020204030204" pitchFamily="34" charset="0"/>
                <a:cs typeface="Times New Roman" panose="02020603050405020304" pitchFamily="18" charset="0"/>
              </a:rPr>
              <a:t> by comparing it to the pile </a:t>
            </a:r>
            <a:r>
              <a:rPr lang="en-US" sz="2400" i="1" dirty="0">
                <a:latin typeface="Calibri" panose="020F0502020204030204" pitchFamily="34" charset="0"/>
                <a:ea typeface="Calibri" panose="020F0502020204030204" pitchFamily="34" charset="0"/>
                <a:cs typeface="Times New Roman" panose="02020603050405020304" pitchFamily="18" charset="0"/>
              </a:rPr>
              <a:t>before</a:t>
            </a:r>
            <a:r>
              <a:rPr lang="en-US" sz="24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549450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257300"/>
            <a:ext cx="8439150" cy="4343400"/>
          </a:xfrm>
          <a:prstGeom prst="rect">
            <a:avLst/>
          </a:prstGeom>
        </p:spPr>
      </p:pic>
      <p:cxnSp>
        <p:nvCxnSpPr>
          <p:cNvPr id="4" name="Straight Arrow Connector 3"/>
          <p:cNvCxnSpPr/>
          <p:nvPr/>
        </p:nvCxnSpPr>
        <p:spPr>
          <a:xfrm flipH="1">
            <a:off x="5734373" y="759417"/>
            <a:ext cx="1518834" cy="1503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7107597" y="454361"/>
            <a:ext cx="4372287" cy="369332"/>
          </a:xfrm>
          <a:prstGeom prst="rect">
            <a:avLst/>
          </a:prstGeom>
        </p:spPr>
        <p:txBody>
          <a:bodyPr wrap="none">
            <a:spAutoFit/>
          </a:bodyPr>
          <a:lstStyle/>
          <a:p>
            <a:r>
              <a:rPr lang="en-US" dirty="0">
                <a:ea typeface="Times New Roman" panose="02020603050405020304" pitchFamily="18" charset="0"/>
              </a:rPr>
              <a:t>change the shape of Process nodes to ellipse</a:t>
            </a:r>
            <a:endParaRPr lang="en-US" dirty="0"/>
          </a:p>
        </p:txBody>
      </p:sp>
    </p:spTree>
    <p:extLst>
      <p:ext uri="{BB962C8B-B14F-4D97-AF65-F5344CB8AC3E}">
        <p14:creationId xmlns:p14="http://schemas.microsoft.com/office/powerpoint/2010/main" val="641536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257300"/>
            <a:ext cx="8439150" cy="4343400"/>
          </a:xfrm>
          <a:prstGeom prst="rect">
            <a:avLst/>
          </a:prstGeom>
        </p:spPr>
      </p:pic>
      <p:cxnSp>
        <p:nvCxnSpPr>
          <p:cNvPr id="4" name="Straight Arrow Connector 3"/>
          <p:cNvCxnSpPr/>
          <p:nvPr/>
        </p:nvCxnSpPr>
        <p:spPr>
          <a:xfrm flipH="1">
            <a:off x="2200759" y="821410"/>
            <a:ext cx="1859797" cy="11933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4014062" y="574752"/>
            <a:ext cx="3807453" cy="369332"/>
          </a:xfrm>
          <a:prstGeom prst="rect">
            <a:avLst/>
          </a:prstGeom>
        </p:spPr>
        <p:txBody>
          <a:bodyPr wrap="none">
            <a:spAutoFit/>
          </a:bodyPr>
          <a:lstStyle/>
          <a:p>
            <a:r>
              <a:rPr lang="en-US" dirty="0">
                <a:ea typeface="Times New Roman" panose="02020603050405020304" pitchFamily="18" charset="0"/>
              </a:rPr>
              <a:t>change the label prefix for Process to P</a:t>
            </a:r>
            <a:endParaRPr lang="en-US" dirty="0"/>
          </a:p>
        </p:txBody>
      </p:sp>
    </p:spTree>
    <p:extLst>
      <p:ext uri="{BB962C8B-B14F-4D97-AF65-F5344CB8AC3E}">
        <p14:creationId xmlns:p14="http://schemas.microsoft.com/office/powerpoint/2010/main" val="18151005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425" y="1152525"/>
            <a:ext cx="8439150" cy="4552950"/>
          </a:xfrm>
          <a:prstGeom prst="rect">
            <a:avLst/>
          </a:prstGeom>
        </p:spPr>
      </p:pic>
      <p:cxnSp>
        <p:nvCxnSpPr>
          <p:cNvPr id="4" name="Straight Arrow Connector 3"/>
          <p:cNvCxnSpPr/>
          <p:nvPr/>
        </p:nvCxnSpPr>
        <p:spPr>
          <a:xfrm flipH="1">
            <a:off x="7764651" y="728420"/>
            <a:ext cx="449451" cy="976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8167608" y="401973"/>
            <a:ext cx="1499128" cy="369332"/>
          </a:xfrm>
          <a:prstGeom prst="rect">
            <a:avLst/>
          </a:prstGeom>
          <a:noFill/>
        </p:spPr>
        <p:txBody>
          <a:bodyPr wrap="none" rtlCol="0">
            <a:spAutoFit/>
          </a:bodyPr>
          <a:lstStyle/>
          <a:p>
            <a:r>
              <a:rPr lang="en-US" dirty="0"/>
              <a:t>click on Apply</a:t>
            </a:r>
          </a:p>
        </p:txBody>
      </p:sp>
      <p:cxnSp>
        <p:nvCxnSpPr>
          <p:cNvPr id="7" name="Straight Arrow Connector 6"/>
          <p:cNvCxnSpPr/>
          <p:nvPr/>
        </p:nvCxnSpPr>
        <p:spPr>
          <a:xfrm flipH="1">
            <a:off x="9469464" y="1844298"/>
            <a:ext cx="10848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0554346" y="1659632"/>
            <a:ext cx="1239864" cy="646331"/>
          </a:xfrm>
          <a:prstGeom prst="rect">
            <a:avLst/>
          </a:prstGeom>
          <a:noFill/>
        </p:spPr>
        <p:txBody>
          <a:bodyPr wrap="square" rtlCol="0">
            <a:spAutoFit/>
          </a:bodyPr>
          <a:lstStyle/>
          <a:p>
            <a:r>
              <a:rPr lang="en-US" dirty="0"/>
              <a:t>project over time</a:t>
            </a:r>
          </a:p>
        </p:txBody>
      </p:sp>
    </p:spTree>
    <p:extLst>
      <p:ext uri="{BB962C8B-B14F-4D97-AF65-F5344CB8AC3E}">
        <p14:creationId xmlns:p14="http://schemas.microsoft.com/office/powerpoint/2010/main" val="343699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007" y="1618309"/>
            <a:ext cx="9144000" cy="2387600"/>
          </a:xfrm>
        </p:spPr>
        <p:txBody>
          <a:bodyPr/>
          <a:lstStyle/>
          <a:p>
            <a:r>
              <a:rPr lang="en-US" dirty="0"/>
              <a:t>Now, back to modeling the </a:t>
            </a:r>
            <a:br>
              <a:rPr lang="en-US" dirty="0"/>
            </a:br>
            <a:r>
              <a:rPr lang="en-US" dirty="0"/>
              <a:t>leader election</a:t>
            </a:r>
          </a:p>
        </p:txBody>
      </p:sp>
    </p:spTree>
    <p:extLst>
      <p:ext uri="{BB962C8B-B14F-4D97-AF65-F5344CB8AC3E}">
        <p14:creationId xmlns:p14="http://schemas.microsoft.com/office/powerpoint/2010/main" val="228658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 a leader on the fly</a:t>
            </a:r>
          </a:p>
        </p:txBody>
      </p:sp>
      <p:sp>
        <p:nvSpPr>
          <p:cNvPr id="3" name="Content Placeholder 2"/>
          <p:cNvSpPr>
            <a:spLocks noGrp="1"/>
          </p:cNvSpPr>
          <p:nvPr>
            <p:ph idx="1"/>
          </p:nvPr>
        </p:nvSpPr>
        <p:spPr/>
        <p:txBody>
          <a:bodyPr/>
          <a:lstStyle/>
          <a:p>
            <a:r>
              <a:rPr lang="en-US" dirty="0"/>
              <a:t>Many distributed protocols require one process to play the role of a leader, coordinating the others.</a:t>
            </a:r>
          </a:p>
          <a:p>
            <a:r>
              <a:rPr lang="en-US" dirty="0"/>
              <a:t>Assigning the leader in advance is not feasible, so some mechanism is needed by which a collection of communicating processes can “elect” a leader on the fly.</a:t>
            </a:r>
          </a:p>
          <a:p>
            <a:endParaRPr lang="en-US" dirty="0"/>
          </a:p>
        </p:txBody>
      </p:sp>
    </p:spTree>
    <p:extLst>
      <p:ext uri="{BB962C8B-B14F-4D97-AF65-F5344CB8AC3E}">
        <p14:creationId xmlns:p14="http://schemas.microsoft.com/office/powerpoint/2010/main" val="143953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Collection of communicating processes elects a leader</a:t>
            </a:r>
          </a:p>
        </p:txBody>
      </p:sp>
      <p:sp>
        <p:nvSpPr>
          <p:cNvPr id="30" name="TextBox 29"/>
          <p:cNvSpPr txBox="1"/>
          <p:nvPr/>
        </p:nvSpPr>
        <p:spPr>
          <a:xfrm>
            <a:off x="8578667" y="2200142"/>
            <a:ext cx="3115160" cy="4154984"/>
          </a:xfrm>
          <a:prstGeom prst="rect">
            <a:avLst/>
          </a:prstGeom>
          <a:noFill/>
        </p:spPr>
        <p:txBody>
          <a:bodyPr wrap="square" rtlCol="0">
            <a:spAutoFit/>
          </a:bodyPr>
          <a:lstStyle/>
          <a:p>
            <a:r>
              <a:rPr lang="en-US" sz="2400" dirty="0"/>
              <a:t>Assumptions that our model will make:</a:t>
            </a:r>
          </a:p>
          <a:p>
            <a:pPr marL="342900" indent="-342900">
              <a:buAutoNum type="arabicPeriod"/>
            </a:pPr>
            <a:r>
              <a:rPr lang="en-US" sz="2400" dirty="0"/>
              <a:t>The processes form a ring.</a:t>
            </a:r>
          </a:p>
          <a:p>
            <a:pPr marL="342900" indent="-342900">
              <a:buAutoNum type="arabicPeriod"/>
            </a:pPr>
            <a:r>
              <a:rPr lang="en-US" sz="2400" dirty="0"/>
              <a:t>The processes have unique identifiers that are totally ordered (</a:t>
            </a:r>
            <a:r>
              <a:rPr lang="en-US" sz="2400" dirty="0">
                <a:latin typeface="Consolas" panose="020B0609020204030204" pitchFamily="49" charset="0"/>
              </a:rPr>
              <a:t>P0</a:t>
            </a:r>
            <a:r>
              <a:rPr lang="en-US" sz="2400" dirty="0"/>
              <a:t>, </a:t>
            </a:r>
            <a:r>
              <a:rPr lang="en-US" sz="2400" dirty="0">
                <a:latin typeface="Consolas" panose="020B0609020204030204" pitchFamily="49" charset="0"/>
              </a:rPr>
              <a:t>P1</a:t>
            </a:r>
            <a:r>
              <a:rPr lang="en-US" sz="2400" dirty="0"/>
              <a:t>, …).</a:t>
            </a:r>
          </a:p>
          <a:p>
            <a:pPr marL="342900" indent="-342900">
              <a:buAutoNum type="arabicPeriod"/>
            </a:pPr>
            <a:r>
              <a:rPr lang="en-US" sz="2400" dirty="0"/>
              <a:t>The leader will be the process with the largest identifier.</a:t>
            </a:r>
          </a:p>
        </p:txBody>
      </p:sp>
      <p:grpSp>
        <p:nvGrpSpPr>
          <p:cNvPr id="63" name="Group 62"/>
          <p:cNvGrpSpPr/>
          <p:nvPr/>
        </p:nvGrpSpPr>
        <p:grpSpPr>
          <a:xfrm>
            <a:off x="3222391" y="1702306"/>
            <a:ext cx="5143173" cy="4806982"/>
            <a:chOff x="3222391" y="1702306"/>
            <a:chExt cx="5143173" cy="4806982"/>
          </a:xfrm>
        </p:grpSpPr>
        <p:sp>
          <p:nvSpPr>
            <p:cNvPr id="2" name="Oval 1"/>
            <p:cNvSpPr/>
            <p:nvPr/>
          </p:nvSpPr>
          <p:spPr>
            <a:xfrm>
              <a:off x="3670372" y="2051018"/>
              <a:ext cx="4222070" cy="41707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5329749" y="568103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48" name="Oval 47"/>
            <p:cNvSpPr/>
            <p:nvPr/>
          </p:nvSpPr>
          <p:spPr>
            <a:xfrm>
              <a:off x="3817266" y="515371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49" name="Oval 48"/>
            <p:cNvSpPr/>
            <p:nvPr/>
          </p:nvSpPr>
          <p:spPr>
            <a:xfrm>
              <a:off x="3222391" y="3662685"/>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50" name="Oval 49"/>
            <p:cNvSpPr/>
            <p:nvPr/>
          </p:nvSpPr>
          <p:spPr>
            <a:xfrm>
              <a:off x="3804961" y="229563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P3</a:t>
              </a:r>
            </a:p>
          </p:txBody>
        </p:sp>
        <p:sp>
          <p:nvSpPr>
            <p:cNvPr id="51" name="Oval 50"/>
            <p:cNvSpPr/>
            <p:nvPr/>
          </p:nvSpPr>
          <p:spPr>
            <a:xfrm>
              <a:off x="5329749" y="170230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P4</a:t>
              </a:r>
            </a:p>
          </p:txBody>
        </p:sp>
        <p:sp>
          <p:nvSpPr>
            <p:cNvPr id="52" name="Oval 51"/>
            <p:cNvSpPr/>
            <p:nvPr/>
          </p:nvSpPr>
          <p:spPr>
            <a:xfrm>
              <a:off x="6792295" y="224451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P5</a:t>
              </a:r>
            </a:p>
          </p:txBody>
        </p:sp>
        <p:sp>
          <p:nvSpPr>
            <p:cNvPr id="53" name="Oval 52"/>
            <p:cNvSpPr/>
            <p:nvPr/>
          </p:nvSpPr>
          <p:spPr>
            <a:xfrm>
              <a:off x="7471757" y="373554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P6</a:t>
              </a:r>
            </a:p>
          </p:txBody>
        </p:sp>
        <p:sp>
          <p:nvSpPr>
            <p:cNvPr id="54" name="Oval 53"/>
            <p:cNvSpPr/>
            <p:nvPr/>
          </p:nvSpPr>
          <p:spPr>
            <a:xfrm>
              <a:off x="6756965" y="5266914"/>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P7</a:t>
              </a:r>
            </a:p>
          </p:txBody>
        </p:sp>
        <p:cxnSp>
          <p:nvCxnSpPr>
            <p:cNvPr id="15" name="Straight Arrow Connector 14"/>
            <p:cNvCxnSpPr/>
            <p:nvPr/>
          </p:nvCxnSpPr>
          <p:spPr>
            <a:xfrm flipV="1">
              <a:off x="3919538" y="3043075"/>
              <a:ext cx="59181" cy="1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219700" y="2090656"/>
              <a:ext cx="105608" cy="38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15137" y="2319741"/>
              <a:ext cx="96966" cy="57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829550" y="3629025"/>
              <a:ext cx="25528" cy="106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7489032" y="5288343"/>
              <a:ext cx="54769" cy="72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222248" y="6146006"/>
              <a:ext cx="121402" cy="30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4587052" y="5857719"/>
              <a:ext cx="92104" cy="54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701016" y="4495256"/>
              <a:ext cx="23259" cy="92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913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will create a model of this distributed algorithm (i.e., protocol)</a:t>
            </a:r>
          </a:p>
        </p:txBody>
      </p:sp>
      <p:sp>
        <p:nvSpPr>
          <p:cNvPr id="4" name="Content Placeholder 3"/>
          <p:cNvSpPr>
            <a:spLocks noGrp="1"/>
          </p:cNvSpPr>
          <p:nvPr>
            <p:ph idx="1"/>
          </p:nvPr>
        </p:nvSpPr>
        <p:spPr/>
        <p:txBody>
          <a:bodyPr/>
          <a:lstStyle/>
          <a:p>
            <a:r>
              <a:rPr lang="en-US" dirty="0"/>
              <a:t>The processes pass their identifiers as tokens around the ring in some direction (say clockwise).</a:t>
            </a:r>
          </a:p>
          <a:p>
            <a:r>
              <a:rPr lang="en-US" dirty="0"/>
              <a:t>Each process examines the identifier it receives and decides:</a:t>
            </a:r>
          </a:p>
          <a:p>
            <a:pPr lvl="1"/>
            <a:r>
              <a:rPr lang="en-US" dirty="0"/>
              <a:t>If the identifier is less than its own identifier, it consumes the token (i.e., the token is dropped).</a:t>
            </a:r>
          </a:p>
          <a:p>
            <a:pPr lvl="1"/>
            <a:r>
              <a:rPr lang="en-US" dirty="0"/>
              <a:t>If the identifier is greater than its own, it passes the token on.</a:t>
            </a:r>
          </a:p>
          <a:p>
            <a:pPr lvl="1"/>
            <a:r>
              <a:rPr lang="en-US" dirty="0"/>
              <a:t>If the identifier equals its own identifier, it knows the token must have passed all the way around the ring, so it elects itself the leader.</a:t>
            </a:r>
          </a:p>
        </p:txBody>
      </p:sp>
    </p:spTree>
    <p:extLst>
      <p:ext uri="{BB962C8B-B14F-4D97-AF65-F5344CB8AC3E}">
        <p14:creationId xmlns:p14="http://schemas.microsoft.com/office/powerpoint/2010/main" val="120218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protocol</a:t>
            </a:r>
          </a:p>
        </p:txBody>
      </p:sp>
      <p:sp>
        <p:nvSpPr>
          <p:cNvPr id="3" name="Content Placeholder 2"/>
          <p:cNvSpPr>
            <a:spLocks noGrp="1"/>
          </p:cNvSpPr>
          <p:nvPr>
            <p:ph idx="1"/>
          </p:nvPr>
        </p:nvSpPr>
        <p:spPr/>
        <p:txBody>
          <a:bodyPr/>
          <a:lstStyle/>
          <a:p>
            <a:r>
              <a:rPr lang="en-US" dirty="0"/>
              <a:t>The purpose of the protocol is to reach a state in which exactly one leader is elected.</a:t>
            </a:r>
          </a:p>
        </p:txBody>
      </p:sp>
    </p:spTree>
    <p:extLst>
      <p:ext uri="{BB962C8B-B14F-4D97-AF65-F5344CB8AC3E}">
        <p14:creationId xmlns:p14="http://schemas.microsoft.com/office/powerpoint/2010/main" val="19333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creating the model, check that these properties hold</a:t>
            </a:r>
          </a:p>
        </p:txBody>
      </p:sp>
      <p:sp>
        <p:nvSpPr>
          <p:cNvPr id="3" name="Content Placeholder 2"/>
          <p:cNvSpPr>
            <a:spLocks noGrp="1"/>
          </p:cNvSpPr>
          <p:nvPr>
            <p:ph idx="1"/>
          </p:nvPr>
        </p:nvSpPr>
        <p:spPr>
          <a:xfrm>
            <a:off x="838200" y="2226675"/>
            <a:ext cx="10515600" cy="1366754"/>
          </a:xfrm>
        </p:spPr>
        <p:txBody>
          <a:bodyPr/>
          <a:lstStyle/>
          <a:p>
            <a:pPr marL="514350" indent="-514350">
              <a:buFont typeface="+mj-lt"/>
              <a:buAutoNum type="arabicPeriod"/>
            </a:pPr>
            <a:r>
              <a:rPr lang="en-US" dirty="0"/>
              <a:t>At most one leader gets elected.</a:t>
            </a:r>
          </a:p>
          <a:p>
            <a:pPr marL="514350" indent="-514350">
              <a:buFont typeface="+mj-lt"/>
              <a:buAutoNum type="arabicPeriod"/>
            </a:pPr>
            <a:r>
              <a:rPr lang="en-US" dirty="0"/>
              <a:t>Some leader is eventually elected.</a:t>
            </a:r>
          </a:p>
        </p:txBody>
      </p:sp>
      <p:sp>
        <p:nvSpPr>
          <p:cNvPr id="4" name="Rectangle 3"/>
          <p:cNvSpPr/>
          <p:nvPr/>
        </p:nvSpPr>
        <p:spPr>
          <a:xfrm>
            <a:off x="2358189" y="4186989"/>
            <a:ext cx="1507958" cy="1315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sp>
        <p:nvSpPr>
          <p:cNvPr id="5" name="Rectangle 4"/>
          <p:cNvSpPr/>
          <p:nvPr/>
        </p:nvSpPr>
        <p:spPr>
          <a:xfrm>
            <a:off x="7170821" y="3673642"/>
            <a:ext cx="1491916"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Alloy</a:t>
            </a:r>
          </a:p>
          <a:p>
            <a:pPr algn="ctr"/>
            <a:r>
              <a:rPr lang="en-US" dirty="0"/>
              <a:t>Analyzer</a:t>
            </a:r>
          </a:p>
        </p:txBody>
      </p:sp>
      <p:sp>
        <p:nvSpPr>
          <p:cNvPr id="6" name="Right Arrow 5"/>
          <p:cNvSpPr/>
          <p:nvPr/>
        </p:nvSpPr>
        <p:spPr>
          <a:xfrm>
            <a:off x="4235116" y="4652211"/>
            <a:ext cx="2566736" cy="481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35116" y="3994483"/>
            <a:ext cx="2358189" cy="646331"/>
          </a:xfrm>
          <a:prstGeom prst="rect">
            <a:avLst/>
          </a:prstGeom>
          <a:noFill/>
        </p:spPr>
        <p:txBody>
          <a:bodyPr wrap="square" rtlCol="0">
            <a:spAutoFit/>
          </a:bodyPr>
          <a:lstStyle/>
          <a:p>
            <a:r>
              <a:rPr lang="en-US" i="1" dirty="0"/>
              <a:t>Hey Alloy Analyzer, will a leader get elected?</a:t>
            </a:r>
          </a:p>
        </p:txBody>
      </p:sp>
    </p:spTree>
    <p:extLst>
      <p:ext uri="{BB962C8B-B14F-4D97-AF65-F5344CB8AC3E}">
        <p14:creationId xmlns:p14="http://schemas.microsoft.com/office/powerpoint/2010/main" val="423105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Derive requirements from the real world</a:t>
            </a:r>
          </a:p>
        </p:txBody>
      </p:sp>
      <p:sp>
        <p:nvSpPr>
          <p:cNvPr id="3" name="Content Placeholder 2"/>
          <p:cNvSpPr>
            <a:spLocks noGrp="1"/>
          </p:cNvSpPr>
          <p:nvPr>
            <p:ph idx="1"/>
          </p:nvPr>
        </p:nvSpPr>
        <p:spPr>
          <a:xfrm>
            <a:off x="838200" y="1825625"/>
            <a:ext cx="10515600" cy="2024480"/>
          </a:xfrm>
        </p:spPr>
        <p:txBody>
          <a:bodyPr>
            <a:normAutofit/>
          </a:bodyPr>
          <a:lstStyle/>
          <a:p>
            <a:r>
              <a:rPr lang="en-US" dirty="0"/>
              <a:t>In the real world processes run concurrently, so the model must support all interleavings of process execution.</a:t>
            </a:r>
          </a:p>
          <a:p>
            <a:r>
              <a:rPr lang="en-US" dirty="0"/>
              <a:t>In the real world messages are buffered, reordered, and even dropped, so the model must support these things.</a:t>
            </a:r>
          </a:p>
        </p:txBody>
      </p:sp>
      <p:sp>
        <p:nvSpPr>
          <p:cNvPr id="7" name="TextBox 6"/>
          <p:cNvSpPr txBox="1"/>
          <p:nvPr/>
        </p:nvSpPr>
        <p:spPr>
          <a:xfrm rot="20391407">
            <a:off x="3240505" y="4283242"/>
            <a:ext cx="1723357" cy="461665"/>
          </a:xfrm>
          <a:prstGeom prst="rect">
            <a:avLst/>
          </a:prstGeom>
          <a:noFill/>
        </p:spPr>
        <p:txBody>
          <a:bodyPr wrap="none" rtlCol="0">
            <a:spAutoFit/>
          </a:bodyPr>
          <a:lstStyle/>
          <a:p>
            <a:r>
              <a:rPr lang="en-US" sz="2400" dirty="0"/>
              <a:t>concurrency</a:t>
            </a:r>
          </a:p>
        </p:txBody>
      </p:sp>
      <p:sp>
        <p:nvSpPr>
          <p:cNvPr id="8" name="TextBox 7"/>
          <p:cNvSpPr txBox="1"/>
          <p:nvPr/>
        </p:nvSpPr>
        <p:spPr>
          <a:xfrm rot="920207">
            <a:off x="4963862" y="4999269"/>
            <a:ext cx="3034420" cy="461665"/>
          </a:xfrm>
          <a:prstGeom prst="rect">
            <a:avLst/>
          </a:prstGeom>
          <a:noFill/>
        </p:spPr>
        <p:txBody>
          <a:bodyPr wrap="none" rtlCol="0">
            <a:spAutoFit/>
          </a:bodyPr>
          <a:lstStyle/>
          <a:p>
            <a:r>
              <a:rPr lang="en-US" sz="2400" dirty="0"/>
              <a:t>messages out-of-order</a:t>
            </a:r>
          </a:p>
        </p:txBody>
      </p:sp>
      <p:sp>
        <p:nvSpPr>
          <p:cNvPr id="9" name="TextBox 8"/>
          <p:cNvSpPr txBox="1"/>
          <p:nvPr/>
        </p:nvSpPr>
        <p:spPr>
          <a:xfrm>
            <a:off x="3213718" y="5997912"/>
            <a:ext cx="5097614" cy="461665"/>
          </a:xfrm>
          <a:prstGeom prst="rect">
            <a:avLst/>
          </a:prstGeom>
          <a:noFill/>
        </p:spPr>
        <p:txBody>
          <a:bodyPr wrap="none" rtlCol="0">
            <a:spAutoFit/>
          </a:bodyPr>
          <a:lstStyle/>
          <a:p>
            <a:r>
              <a:rPr lang="en-US" sz="2400" dirty="0"/>
              <a:t>unreliable delivery (messages dropped)</a:t>
            </a:r>
          </a:p>
        </p:txBody>
      </p:sp>
    </p:spTree>
    <p:extLst>
      <p:ext uri="{BB962C8B-B14F-4D97-AF65-F5344CB8AC3E}">
        <p14:creationId xmlns:p14="http://schemas.microsoft.com/office/powerpoint/2010/main" val="174297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we will model the real world</a:t>
            </a:r>
          </a:p>
        </p:txBody>
      </p:sp>
      <p:sp>
        <p:nvSpPr>
          <p:cNvPr id="5" name="Text Placeholder 4"/>
          <p:cNvSpPr>
            <a:spLocks noGrp="1"/>
          </p:cNvSpPr>
          <p:nvPr>
            <p:ph type="body" idx="1"/>
          </p:nvPr>
        </p:nvSpPr>
        <p:spPr/>
        <p:txBody>
          <a:bodyPr/>
          <a:lstStyle/>
          <a:p>
            <a:r>
              <a:rPr lang="en-US" dirty="0"/>
              <a:t>Real world</a:t>
            </a:r>
          </a:p>
        </p:txBody>
      </p:sp>
      <p:sp>
        <p:nvSpPr>
          <p:cNvPr id="6" name="Content Placeholder 5"/>
          <p:cNvSpPr>
            <a:spLocks noGrp="1"/>
          </p:cNvSpPr>
          <p:nvPr>
            <p:ph sz="half" idx="2"/>
          </p:nvPr>
        </p:nvSpPr>
        <p:spPr/>
        <p:txBody>
          <a:bodyPr/>
          <a:lstStyle/>
          <a:p>
            <a:pPr marL="514350" indent="-514350">
              <a:buFont typeface="+mj-lt"/>
              <a:buAutoNum type="arabicPeriod"/>
            </a:pPr>
            <a:r>
              <a:rPr lang="en-US" dirty="0"/>
              <a:t>Message buffers between the processes</a:t>
            </a:r>
          </a:p>
          <a:p>
            <a:pPr marL="514350" indent="-514350">
              <a:buFont typeface="+mj-lt"/>
              <a:buAutoNum type="arabicPeriod"/>
            </a:pPr>
            <a:r>
              <a:rPr lang="en-US" dirty="0"/>
              <a:t>Messages might get out of order (i.e., reordered)</a:t>
            </a:r>
          </a:p>
          <a:p>
            <a:pPr marL="514350" indent="-514350">
              <a:buFont typeface="+mj-lt"/>
              <a:buAutoNum type="arabicPeriod"/>
            </a:pPr>
            <a:r>
              <a:rPr lang="en-US" dirty="0"/>
              <a:t>Processes run concurrently.</a:t>
            </a:r>
          </a:p>
          <a:p>
            <a:pPr marL="514350" indent="-514350">
              <a:buFont typeface="+mj-lt"/>
              <a:buAutoNum type="arabicPeriod"/>
            </a:pPr>
            <a:r>
              <a:rPr lang="en-US" dirty="0"/>
              <a:t>Messages might get dropped.</a:t>
            </a:r>
          </a:p>
        </p:txBody>
      </p:sp>
      <p:sp>
        <p:nvSpPr>
          <p:cNvPr id="7" name="Text Placeholder 6"/>
          <p:cNvSpPr>
            <a:spLocks noGrp="1"/>
          </p:cNvSpPr>
          <p:nvPr>
            <p:ph type="body" sz="quarter" idx="3"/>
          </p:nvPr>
        </p:nvSpPr>
        <p:spPr/>
        <p:txBody>
          <a:bodyPr/>
          <a:lstStyle/>
          <a:p>
            <a:r>
              <a:rPr lang="en-US" dirty="0"/>
              <a:t>Alloy model</a:t>
            </a:r>
          </a:p>
        </p:txBody>
      </p:sp>
      <p:sp>
        <p:nvSpPr>
          <p:cNvPr id="8" name="Content Placeholder 7"/>
          <p:cNvSpPr>
            <a:spLocks noGrp="1"/>
          </p:cNvSpPr>
          <p:nvPr>
            <p:ph sz="quarter" idx="4"/>
          </p:nvPr>
        </p:nvSpPr>
        <p:spPr/>
        <p:txBody>
          <a:bodyPr>
            <a:normAutofit fontScale="77500" lnSpcReduction="20000"/>
          </a:bodyPr>
          <a:lstStyle/>
          <a:p>
            <a:pPr marL="514350" indent="-514350">
              <a:buFont typeface="+mj-lt"/>
              <a:buAutoNum type="arabicPeriod"/>
            </a:pPr>
            <a:r>
              <a:rPr lang="en-US" dirty="0"/>
              <a:t>Each process has a pool of tokens. In one step, a token can be taken from the pool of one process and moved to the pool of its successor in the ring.</a:t>
            </a:r>
          </a:p>
          <a:p>
            <a:pPr marL="514350" indent="-514350">
              <a:buFont typeface="+mj-lt"/>
              <a:buAutoNum type="arabicPeriod"/>
            </a:pPr>
            <a:r>
              <a:rPr lang="en-US" dirty="0"/>
              <a:t>We’ll make arbitrary the selection of the token.</a:t>
            </a:r>
          </a:p>
          <a:p>
            <a:pPr marL="514350" indent="-514350">
              <a:buFont typeface="+mj-lt"/>
              <a:buAutoNum type="arabicPeriod"/>
            </a:pPr>
            <a:r>
              <a:rPr lang="en-US" dirty="0"/>
              <a:t>We’ll make arbitrary the selection of which processes are involved in a given step.</a:t>
            </a:r>
          </a:p>
          <a:p>
            <a:pPr marL="514350" indent="-514350">
              <a:buFont typeface="+mj-lt"/>
              <a:buAutoNum type="arabicPeriod"/>
            </a:pPr>
            <a:r>
              <a:rPr lang="en-US" dirty="0"/>
              <a:t>Message delivery will be reliable. (We won’t model unreliable delivery, although we easily could).</a:t>
            </a:r>
          </a:p>
          <a:p>
            <a:endParaRPr lang="en-US" dirty="0"/>
          </a:p>
        </p:txBody>
      </p:sp>
    </p:spTree>
    <p:extLst>
      <p:ext uri="{BB962C8B-B14F-4D97-AF65-F5344CB8AC3E}">
        <p14:creationId xmlns:p14="http://schemas.microsoft.com/office/powerpoint/2010/main" val="344763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Acknowledgement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597" r="6197" b="5324"/>
          <a:stretch/>
        </p:blipFill>
        <p:spPr>
          <a:xfrm rot="10800000">
            <a:off x="2603715" y="1690688"/>
            <a:ext cx="3208149" cy="4749203"/>
          </a:xfrm>
          <a:prstGeom prst="rect">
            <a:avLst/>
          </a:prstGeom>
        </p:spPr>
      </p:pic>
      <p:sp>
        <p:nvSpPr>
          <p:cNvPr id="7" name="TextBox 6"/>
          <p:cNvSpPr txBox="1"/>
          <p:nvPr/>
        </p:nvSpPr>
        <p:spPr>
          <a:xfrm>
            <a:off x="6096000" y="2836190"/>
            <a:ext cx="4210373" cy="923330"/>
          </a:xfrm>
          <a:prstGeom prst="rect">
            <a:avLst/>
          </a:prstGeom>
          <a:noFill/>
        </p:spPr>
        <p:txBody>
          <a:bodyPr wrap="square" rtlCol="0">
            <a:spAutoFit/>
          </a:bodyPr>
          <a:lstStyle/>
          <a:p>
            <a:r>
              <a:rPr lang="en-US" dirty="0"/>
              <a:t>The decentralized-elect-a-leader model shown in these slides comes from this (fantastic) book, pages 171-187.</a:t>
            </a:r>
          </a:p>
        </p:txBody>
      </p:sp>
    </p:spTree>
    <p:extLst>
      <p:ext uri="{BB962C8B-B14F-4D97-AF65-F5344CB8AC3E}">
        <p14:creationId xmlns:p14="http://schemas.microsoft.com/office/powerpoint/2010/main" val="3344647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“Time” and “Process” are ordered sets</a:t>
            </a:r>
          </a:p>
        </p:txBody>
      </p:sp>
      <p:sp>
        <p:nvSpPr>
          <p:cNvPr id="9" name="TextBox 8"/>
          <p:cNvSpPr txBox="1"/>
          <p:nvPr/>
        </p:nvSpPr>
        <p:spPr>
          <a:xfrm>
            <a:off x="2114569" y="2148288"/>
            <a:ext cx="817853" cy="461665"/>
          </a:xfrm>
          <a:prstGeom prst="rect">
            <a:avLst/>
          </a:prstGeom>
          <a:noFill/>
        </p:spPr>
        <p:txBody>
          <a:bodyPr wrap="none" rtlCol="0">
            <a:spAutoFit/>
          </a:bodyPr>
          <a:lstStyle/>
          <a:p>
            <a:r>
              <a:rPr lang="en-US" sz="2400" b="1" dirty="0"/>
              <a:t>Time</a:t>
            </a:r>
          </a:p>
        </p:txBody>
      </p:sp>
      <p:sp>
        <p:nvSpPr>
          <p:cNvPr id="10" name="TextBox 9"/>
          <p:cNvSpPr txBox="1"/>
          <p:nvPr/>
        </p:nvSpPr>
        <p:spPr>
          <a:xfrm>
            <a:off x="1564744" y="2563786"/>
            <a:ext cx="1769392"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T0</a:t>
            </a:r>
          </a:p>
        </p:txBody>
      </p:sp>
      <p:sp>
        <p:nvSpPr>
          <p:cNvPr id="11" name="TextBox 10"/>
          <p:cNvSpPr txBox="1"/>
          <p:nvPr/>
        </p:nvSpPr>
        <p:spPr>
          <a:xfrm>
            <a:off x="1564745" y="2933118"/>
            <a:ext cx="1769391"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T1</a:t>
            </a:r>
          </a:p>
        </p:txBody>
      </p:sp>
      <p:sp>
        <p:nvSpPr>
          <p:cNvPr id="12" name="TextBox 11"/>
          <p:cNvSpPr txBox="1"/>
          <p:nvPr/>
        </p:nvSpPr>
        <p:spPr>
          <a:xfrm>
            <a:off x="1564745" y="3302450"/>
            <a:ext cx="1769391"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T2</a:t>
            </a:r>
          </a:p>
        </p:txBody>
      </p:sp>
      <p:cxnSp>
        <p:nvCxnSpPr>
          <p:cNvPr id="14" name="Straight Connector 13"/>
          <p:cNvCxnSpPr/>
          <p:nvPr/>
        </p:nvCxnSpPr>
        <p:spPr>
          <a:xfrm>
            <a:off x="1564744" y="3658636"/>
            <a:ext cx="0" cy="38247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334136" y="3658636"/>
            <a:ext cx="0" cy="382478"/>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208796" y="3658636"/>
            <a:ext cx="343364" cy="369332"/>
          </a:xfrm>
          <a:prstGeom prst="rect">
            <a:avLst/>
          </a:prstGeom>
          <a:noFill/>
        </p:spPr>
        <p:txBody>
          <a:bodyPr wrap="none" rtlCol="0">
            <a:spAutoFit/>
          </a:bodyPr>
          <a:lstStyle/>
          <a:p>
            <a:r>
              <a:rPr lang="en-US" dirty="0"/>
              <a:t>…</a:t>
            </a:r>
          </a:p>
        </p:txBody>
      </p:sp>
      <p:sp>
        <p:nvSpPr>
          <p:cNvPr id="18" name="TextBox 17"/>
          <p:cNvSpPr txBox="1"/>
          <p:nvPr/>
        </p:nvSpPr>
        <p:spPr>
          <a:xfrm>
            <a:off x="4441093" y="2148288"/>
            <a:ext cx="1149097" cy="461665"/>
          </a:xfrm>
          <a:prstGeom prst="rect">
            <a:avLst/>
          </a:prstGeom>
          <a:noFill/>
        </p:spPr>
        <p:txBody>
          <a:bodyPr wrap="none" rtlCol="0">
            <a:spAutoFit/>
          </a:bodyPr>
          <a:lstStyle/>
          <a:p>
            <a:r>
              <a:rPr lang="en-US" sz="2400" b="1" dirty="0"/>
              <a:t>Process</a:t>
            </a:r>
          </a:p>
        </p:txBody>
      </p:sp>
      <p:sp>
        <p:nvSpPr>
          <p:cNvPr id="19" name="TextBox 18"/>
          <p:cNvSpPr txBox="1"/>
          <p:nvPr/>
        </p:nvSpPr>
        <p:spPr>
          <a:xfrm>
            <a:off x="4139241" y="2563786"/>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20" name="TextBox 19"/>
          <p:cNvSpPr txBox="1"/>
          <p:nvPr/>
        </p:nvSpPr>
        <p:spPr>
          <a:xfrm>
            <a:off x="4139242" y="2933118"/>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21" name="TextBox 20"/>
          <p:cNvSpPr txBox="1"/>
          <p:nvPr/>
        </p:nvSpPr>
        <p:spPr>
          <a:xfrm>
            <a:off x="4139242" y="3302450"/>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cxnSp>
        <p:nvCxnSpPr>
          <p:cNvPr id="22" name="Straight Connector 21"/>
          <p:cNvCxnSpPr/>
          <p:nvPr/>
        </p:nvCxnSpPr>
        <p:spPr>
          <a:xfrm>
            <a:off x="4139241" y="3658636"/>
            <a:ext cx="0" cy="38247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908633" y="3658636"/>
            <a:ext cx="0" cy="382478"/>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783293" y="3658636"/>
            <a:ext cx="34336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47801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7222" y="2103421"/>
            <a:ext cx="4290983" cy="2677656"/>
          </a:xfrm>
          <a:prstGeom prst="rect">
            <a:avLst/>
          </a:prstGeom>
          <a:solidFill>
            <a:schemeClr val="bg1">
              <a:lumMod val="95000"/>
            </a:schemeClr>
          </a:solidFill>
          <a:ln>
            <a:solidFill>
              <a:schemeClr val="bg1">
                <a:lumMod val="75000"/>
              </a:schemeClr>
            </a:solidFill>
          </a:ln>
        </p:spPr>
        <p:txBody>
          <a:bodyPr wrap="none">
            <a:spAutoFit/>
          </a:bodyPr>
          <a:lstStyle/>
          <a:p>
            <a:r>
              <a:rPr lang="en-US" sz="2800" b="1" dirty="0"/>
              <a:t>open</a:t>
            </a:r>
            <a:r>
              <a:rPr lang="en-US" sz="2800" dirty="0"/>
              <a:t> util/ordering[Time]</a:t>
            </a:r>
          </a:p>
          <a:p>
            <a:r>
              <a:rPr lang="en-US" sz="2800" b="1" dirty="0"/>
              <a:t>open</a:t>
            </a:r>
            <a:r>
              <a:rPr lang="en-US" sz="2800" dirty="0"/>
              <a:t> util/ordering[Process]</a:t>
            </a:r>
          </a:p>
          <a:p>
            <a:endParaRPr lang="en-US" sz="2800" dirty="0"/>
          </a:p>
          <a:p>
            <a:r>
              <a:rPr lang="en-US" sz="2800" b="1" dirty="0"/>
              <a:t>sig</a:t>
            </a:r>
            <a:r>
              <a:rPr lang="en-US" sz="2800" dirty="0"/>
              <a:t> Time {}</a:t>
            </a:r>
          </a:p>
          <a:p>
            <a:endParaRPr lang="en-US" sz="2800" dirty="0"/>
          </a:p>
          <a:p>
            <a:r>
              <a:rPr lang="en-US" sz="2800" b="1" dirty="0"/>
              <a:t>sig</a:t>
            </a:r>
            <a:r>
              <a:rPr lang="en-US" sz="2800" dirty="0"/>
              <a:t> Process {}</a:t>
            </a:r>
          </a:p>
        </p:txBody>
      </p:sp>
      <p:sp>
        <p:nvSpPr>
          <p:cNvPr id="4" name="TextBox 3"/>
          <p:cNvSpPr txBox="1"/>
          <p:nvPr/>
        </p:nvSpPr>
        <p:spPr>
          <a:xfrm>
            <a:off x="3447574" y="1747235"/>
            <a:ext cx="1218667" cy="369332"/>
          </a:xfrm>
          <a:prstGeom prst="rect">
            <a:avLst/>
          </a:prstGeom>
          <a:noFill/>
        </p:spPr>
        <p:txBody>
          <a:bodyPr wrap="none" rtlCol="0">
            <a:spAutoFit/>
          </a:bodyPr>
          <a:lstStyle/>
          <a:p>
            <a:r>
              <a:rPr lang="en-US" dirty="0"/>
              <a:t>Alloy code:</a:t>
            </a:r>
          </a:p>
        </p:txBody>
      </p:sp>
      <p:sp>
        <p:nvSpPr>
          <p:cNvPr id="5" name="Left Brace 4"/>
          <p:cNvSpPr/>
          <p:nvPr/>
        </p:nvSpPr>
        <p:spPr>
          <a:xfrm>
            <a:off x="3272589" y="2229853"/>
            <a:ext cx="174985" cy="7058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674254" y="2402660"/>
            <a:ext cx="1892968" cy="646331"/>
          </a:xfrm>
          <a:prstGeom prst="rect">
            <a:avLst/>
          </a:prstGeom>
          <a:noFill/>
        </p:spPr>
        <p:txBody>
          <a:bodyPr wrap="square" rtlCol="0">
            <a:spAutoFit/>
          </a:bodyPr>
          <a:lstStyle/>
          <a:p>
            <a:r>
              <a:rPr lang="en-US" dirty="0"/>
              <a:t>Use the Alloy ordering utility</a:t>
            </a:r>
          </a:p>
        </p:txBody>
      </p:sp>
    </p:spTree>
    <p:extLst>
      <p:ext uri="{BB962C8B-B14F-4D97-AF65-F5344CB8AC3E}">
        <p14:creationId xmlns:p14="http://schemas.microsoft.com/office/powerpoint/2010/main" val="185115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sets inherit several fields</a:t>
            </a:r>
          </a:p>
        </p:txBody>
      </p:sp>
      <p:sp>
        <p:nvSpPr>
          <p:cNvPr id="3" name="Content Placeholder 2"/>
          <p:cNvSpPr>
            <a:spLocks noGrp="1"/>
          </p:cNvSpPr>
          <p:nvPr>
            <p:ph idx="1"/>
          </p:nvPr>
        </p:nvSpPr>
        <p:spPr/>
        <p:txBody>
          <a:bodyPr/>
          <a:lstStyle/>
          <a:p>
            <a:pPr marL="0" indent="0">
              <a:buNone/>
            </a:pPr>
            <a:r>
              <a:rPr lang="en-US" dirty="0"/>
              <a:t>Let t: Time and p: Process</a:t>
            </a:r>
          </a:p>
          <a:p>
            <a:pPr marL="457200" lvl="1" indent="0">
              <a:buNone/>
            </a:pPr>
            <a:r>
              <a:rPr lang="en-US" dirty="0">
                <a:latin typeface="Courier New" panose="02070309020205020404" pitchFamily="49" charset="0"/>
                <a:cs typeface="Courier New" panose="02070309020205020404" pitchFamily="49" charset="0"/>
              </a:rPr>
              <a:t>t.next</a:t>
            </a:r>
            <a:r>
              <a:rPr lang="en-US" dirty="0"/>
              <a:t> means the next time value</a:t>
            </a:r>
          </a:p>
          <a:p>
            <a:pPr marL="457200" lvl="1" indent="0">
              <a:buNone/>
            </a:pPr>
            <a:r>
              <a:rPr lang="en-US" dirty="0">
                <a:latin typeface="Courier New" panose="02070309020205020404" pitchFamily="49" charset="0"/>
                <a:cs typeface="Courier New" panose="02070309020205020404" pitchFamily="49" charset="0"/>
              </a:rPr>
              <a:t>t.first</a:t>
            </a:r>
            <a:r>
              <a:rPr lang="en-US" dirty="0"/>
              <a:t> means the first time value</a:t>
            </a:r>
          </a:p>
          <a:p>
            <a:pPr marL="457200" lvl="1" indent="0">
              <a:buNone/>
            </a:pPr>
            <a:r>
              <a:rPr lang="en-US" dirty="0">
                <a:latin typeface="Courier New" panose="02070309020205020404" pitchFamily="49" charset="0"/>
                <a:cs typeface="Courier New" panose="02070309020205020404" pitchFamily="49" charset="0"/>
              </a:rPr>
              <a:t>p.prevs</a:t>
            </a:r>
            <a:r>
              <a:rPr lang="en-US" dirty="0"/>
              <a:t> means the set of all processes preceding </a:t>
            </a:r>
            <a:r>
              <a:rPr lang="en-US" dirty="0">
                <a:latin typeface="Courier New" panose="02070309020205020404" pitchFamily="49" charset="0"/>
                <a:cs typeface="Courier New" panose="02070309020205020404" pitchFamily="49" charset="0"/>
              </a:rPr>
              <a:t>p</a:t>
            </a:r>
            <a:r>
              <a:rPr lang="en-US" dirty="0"/>
              <a:t> in the ordering</a:t>
            </a:r>
          </a:p>
          <a:p>
            <a:pPr marL="457200" lvl="1" indent="0">
              <a:buNone/>
            </a:pPr>
            <a:r>
              <a:rPr lang="en-US" dirty="0">
                <a:latin typeface="Courier New" panose="02070309020205020404" pitchFamily="49" charset="0"/>
                <a:cs typeface="Courier New" panose="02070309020205020404" pitchFamily="49" charset="0"/>
              </a:rPr>
              <a:t>t.prev</a:t>
            </a:r>
            <a:r>
              <a:rPr lang="en-US" dirty="0"/>
              <a:t> means the direct predecessor of </a:t>
            </a:r>
            <a:r>
              <a:rPr lang="en-US" dirty="0">
                <a:latin typeface="Courier New" panose="02070309020205020404" pitchFamily="49" charset="0"/>
                <a:cs typeface="Courier New" panose="02070309020205020404" pitchFamily="49" charset="0"/>
              </a:rPr>
              <a:t>t</a:t>
            </a:r>
            <a:r>
              <a:rPr lang="en-US" dirty="0"/>
              <a:t> in the ordering</a:t>
            </a:r>
          </a:p>
          <a:p>
            <a:pPr marL="457200" lvl="1" indent="0">
              <a:buNone/>
            </a:pPr>
            <a:r>
              <a:rPr lang="en-US" b="1" dirty="0">
                <a:latin typeface="Courier New" panose="02070309020205020404" pitchFamily="49" charset="0"/>
                <a:cs typeface="Courier New" panose="02070309020205020404" pitchFamily="49" charset="0"/>
              </a:rPr>
              <a:t>all</a:t>
            </a:r>
            <a:r>
              <a:rPr lang="en-US" dirty="0">
                <a:latin typeface="Courier New" panose="02070309020205020404" pitchFamily="49" charset="0"/>
                <a:cs typeface="Courier New" panose="02070309020205020404" pitchFamily="49" charset="0"/>
              </a:rPr>
              <a:t> t:</a:t>
            </a:r>
            <a:r>
              <a:rPr lang="en-US" dirty="0">
                <a:cs typeface="Courier New" panose="02070309020205020404" pitchFamily="49" charset="0"/>
              </a:rPr>
              <a:t> </a:t>
            </a:r>
            <a:r>
              <a:rPr lang="en-US" dirty="0">
                <a:latin typeface="Courier New" panose="02070309020205020404" pitchFamily="49" charset="0"/>
                <a:cs typeface="Courier New" panose="02070309020205020404" pitchFamily="49" charset="0"/>
              </a:rPr>
              <a:t>Time</a:t>
            </a:r>
            <a:r>
              <a:rPr lang="en-US" dirty="0">
                <a:cs typeface="Courier New" panose="02070309020205020404" pitchFamily="49" charset="0"/>
              </a:rPr>
              <a:t> </a:t>
            </a:r>
            <a:r>
              <a:rPr lang="en-US" dirty="0"/>
              <a:t>-</a:t>
            </a:r>
            <a:r>
              <a:rPr lang="en-US" dirty="0">
                <a:cs typeface="Courier New" panose="02070309020205020404" pitchFamily="49" charset="0"/>
              </a:rPr>
              <a:t> </a:t>
            </a:r>
            <a:r>
              <a:rPr lang="en-US" dirty="0">
                <a:latin typeface="Courier New" panose="02070309020205020404" pitchFamily="49" charset="0"/>
                <a:cs typeface="Courier New" panose="02070309020205020404" pitchFamily="49" charset="0"/>
              </a:rPr>
              <a:t>first</a:t>
            </a:r>
            <a:r>
              <a:rPr lang="en-US" dirty="0"/>
              <a:t> means all times after </a:t>
            </a:r>
            <a:r>
              <a:rPr lang="en-US" dirty="0">
                <a:latin typeface="Consolas" panose="020B0609020204030204" pitchFamily="49" charset="0"/>
              </a:rPr>
              <a:t>T0</a:t>
            </a:r>
          </a:p>
        </p:txBody>
      </p:sp>
    </p:spTree>
    <p:extLst>
      <p:ext uri="{BB962C8B-B14F-4D97-AF65-F5344CB8AC3E}">
        <p14:creationId xmlns:p14="http://schemas.microsoft.com/office/powerpoint/2010/main" val="240884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 on the Alloy utility modules</a:t>
            </a:r>
          </a:p>
        </p:txBody>
      </p:sp>
      <p:sp>
        <p:nvSpPr>
          <p:cNvPr id="3" name="Content Placeholder 2"/>
          <p:cNvSpPr>
            <a:spLocks noGrp="1"/>
          </p:cNvSpPr>
          <p:nvPr>
            <p:ph idx="1"/>
          </p:nvPr>
        </p:nvSpPr>
        <p:spPr>
          <a:xfrm>
            <a:off x="838200" y="1825625"/>
            <a:ext cx="10515600" cy="902077"/>
          </a:xfrm>
        </p:spPr>
        <p:txBody>
          <a:bodyPr/>
          <a:lstStyle/>
          <a:p>
            <a:r>
              <a:rPr lang="en-US" dirty="0"/>
              <a:t>In the Alloy tool, select File &gt;&gt; Open Sample Models and you can see all the utility modules listed with comments explaining each.</a:t>
            </a:r>
          </a:p>
        </p:txBody>
      </p:sp>
      <p:pic>
        <p:nvPicPr>
          <p:cNvPr id="5" name="Picture 4"/>
          <p:cNvPicPr>
            <a:picLocks noChangeAspect="1"/>
          </p:cNvPicPr>
          <p:nvPr/>
        </p:nvPicPr>
        <p:blipFill rotWithShape="1">
          <a:blip r:embed="rId2"/>
          <a:srcRect r="58687" b="62034"/>
          <a:stretch/>
        </p:blipFill>
        <p:spPr>
          <a:xfrm>
            <a:off x="2913681" y="3223647"/>
            <a:ext cx="5036949" cy="2603715"/>
          </a:xfrm>
          <a:prstGeom prst="rect">
            <a:avLst/>
          </a:prstGeom>
        </p:spPr>
      </p:pic>
      <p:cxnSp>
        <p:nvCxnSpPr>
          <p:cNvPr id="7" name="Straight Arrow Connector 6"/>
          <p:cNvCxnSpPr/>
          <p:nvPr/>
        </p:nvCxnSpPr>
        <p:spPr>
          <a:xfrm>
            <a:off x="2014780" y="3890075"/>
            <a:ext cx="1022888" cy="340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76393" y="3580108"/>
            <a:ext cx="1143262" cy="369332"/>
          </a:xfrm>
          <a:prstGeom prst="rect">
            <a:avLst/>
          </a:prstGeom>
          <a:noFill/>
        </p:spPr>
        <p:txBody>
          <a:bodyPr wrap="none" rtlCol="0">
            <a:spAutoFit/>
          </a:bodyPr>
          <a:lstStyle/>
          <a:p>
            <a:r>
              <a:rPr lang="en-US" dirty="0"/>
              <a:t>select this</a:t>
            </a:r>
          </a:p>
        </p:txBody>
      </p:sp>
    </p:spTree>
    <p:extLst>
      <p:ext uri="{BB962C8B-B14F-4D97-AF65-F5344CB8AC3E}">
        <p14:creationId xmlns:p14="http://schemas.microsoft.com/office/powerpoint/2010/main" val="47888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1093" y="2148288"/>
            <a:ext cx="1149097" cy="461665"/>
          </a:xfrm>
          <a:prstGeom prst="rect">
            <a:avLst/>
          </a:prstGeom>
          <a:noFill/>
        </p:spPr>
        <p:txBody>
          <a:bodyPr wrap="none" rtlCol="0">
            <a:spAutoFit/>
          </a:bodyPr>
          <a:lstStyle/>
          <a:p>
            <a:r>
              <a:rPr lang="en-US" sz="2400" b="1" dirty="0"/>
              <a:t>Process</a:t>
            </a:r>
          </a:p>
        </p:txBody>
      </p:sp>
      <p:sp>
        <p:nvSpPr>
          <p:cNvPr id="4" name="TextBox 3"/>
          <p:cNvSpPr txBox="1"/>
          <p:nvPr/>
        </p:nvSpPr>
        <p:spPr>
          <a:xfrm>
            <a:off x="4139241" y="2563786"/>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5" name="TextBox 4"/>
          <p:cNvSpPr txBox="1"/>
          <p:nvPr/>
        </p:nvSpPr>
        <p:spPr>
          <a:xfrm>
            <a:off x="4139242" y="2933118"/>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6" name="TextBox 5"/>
          <p:cNvSpPr txBox="1"/>
          <p:nvPr/>
        </p:nvSpPr>
        <p:spPr>
          <a:xfrm>
            <a:off x="4139242" y="3302450"/>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cxnSp>
        <p:nvCxnSpPr>
          <p:cNvPr id="7" name="Straight Connector 6"/>
          <p:cNvCxnSpPr/>
          <p:nvPr/>
        </p:nvCxnSpPr>
        <p:spPr>
          <a:xfrm>
            <a:off x="4139241" y="3658636"/>
            <a:ext cx="0" cy="38247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908633" y="3658636"/>
            <a:ext cx="0" cy="382478"/>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783293" y="3658636"/>
            <a:ext cx="343364" cy="369332"/>
          </a:xfrm>
          <a:prstGeom prst="rect">
            <a:avLst/>
          </a:prstGeom>
          <a:noFill/>
        </p:spPr>
        <p:txBody>
          <a:bodyPr wrap="none" rtlCol="0">
            <a:spAutoFit/>
          </a:bodyPr>
          <a:lstStyle/>
          <a:p>
            <a:r>
              <a:rPr lang="en-US" dirty="0"/>
              <a:t>…</a:t>
            </a:r>
          </a:p>
        </p:txBody>
      </p:sp>
      <p:sp>
        <p:nvSpPr>
          <p:cNvPr id="10" name="Right Brace 9"/>
          <p:cNvSpPr/>
          <p:nvPr/>
        </p:nvSpPr>
        <p:spPr>
          <a:xfrm>
            <a:off x="6121831" y="2609953"/>
            <a:ext cx="402955" cy="14180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571280" y="3102286"/>
            <a:ext cx="3260573" cy="369332"/>
          </a:xfrm>
          <a:prstGeom prst="rect">
            <a:avLst/>
          </a:prstGeom>
          <a:noFill/>
        </p:spPr>
        <p:txBody>
          <a:bodyPr wrap="none" rtlCol="0">
            <a:spAutoFit/>
          </a:bodyPr>
          <a:lstStyle/>
          <a:p>
            <a:r>
              <a:rPr lang="en-US" dirty="0"/>
              <a:t>process identifiers (a.k.a. tokens)</a:t>
            </a:r>
          </a:p>
        </p:txBody>
      </p:sp>
    </p:spTree>
    <p:extLst>
      <p:ext uri="{BB962C8B-B14F-4D97-AF65-F5344CB8AC3E}">
        <p14:creationId xmlns:p14="http://schemas.microsoft.com/office/powerpoint/2010/main" val="301070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process has a neighbor (successor)</a:t>
            </a:r>
          </a:p>
        </p:txBody>
      </p:sp>
      <p:sp>
        <p:nvSpPr>
          <p:cNvPr id="3" name="TextBox 2"/>
          <p:cNvSpPr txBox="1"/>
          <p:nvPr/>
        </p:nvSpPr>
        <p:spPr>
          <a:xfrm>
            <a:off x="1976862" y="1869319"/>
            <a:ext cx="1149097" cy="461665"/>
          </a:xfrm>
          <a:prstGeom prst="rect">
            <a:avLst/>
          </a:prstGeom>
          <a:noFill/>
        </p:spPr>
        <p:txBody>
          <a:bodyPr wrap="none" rtlCol="0">
            <a:spAutoFit/>
          </a:bodyPr>
          <a:lstStyle/>
          <a:p>
            <a:r>
              <a:rPr lang="en-US" sz="2400" b="1" dirty="0"/>
              <a:t>Process</a:t>
            </a:r>
          </a:p>
        </p:txBody>
      </p:sp>
      <p:grpSp>
        <p:nvGrpSpPr>
          <p:cNvPr id="7" name="Group 6"/>
          <p:cNvGrpSpPr/>
          <p:nvPr/>
        </p:nvGrpSpPr>
        <p:grpSpPr>
          <a:xfrm>
            <a:off x="1666712" y="2284817"/>
            <a:ext cx="1777690" cy="2950591"/>
            <a:chOff x="1666712" y="2284817"/>
            <a:chExt cx="1777690" cy="2950591"/>
          </a:xfrm>
        </p:grpSpPr>
        <p:sp>
          <p:nvSpPr>
            <p:cNvPr id="4" name="TextBox 3"/>
            <p:cNvSpPr txBox="1"/>
            <p:nvPr/>
          </p:nvSpPr>
          <p:spPr>
            <a:xfrm>
              <a:off x="1675010" y="2284817"/>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5" name="TextBox 4"/>
            <p:cNvSpPr txBox="1"/>
            <p:nvPr/>
          </p:nvSpPr>
          <p:spPr>
            <a:xfrm>
              <a:off x="1675011" y="2654149"/>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6" name="TextBox 5"/>
            <p:cNvSpPr txBox="1"/>
            <p:nvPr/>
          </p:nvSpPr>
          <p:spPr>
            <a:xfrm>
              <a:off x="1675011" y="3023481"/>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10" name="TextBox 9"/>
            <p:cNvSpPr txBox="1"/>
            <p:nvPr/>
          </p:nvSpPr>
          <p:spPr>
            <a:xfrm>
              <a:off x="1666714" y="3392813"/>
              <a:ext cx="176939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11" name="TextBox 10"/>
            <p:cNvSpPr txBox="1"/>
            <p:nvPr/>
          </p:nvSpPr>
          <p:spPr>
            <a:xfrm>
              <a:off x="1675011" y="3762145"/>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12" name="TextBox 11"/>
            <p:cNvSpPr txBox="1"/>
            <p:nvPr/>
          </p:nvSpPr>
          <p:spPr>
            <a:xfrm>
              <a:off x="1666713" y="4131477"/>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13" name="TextBox 12"/>
            <p:cNvSpPr txBox="1"/>
            <p:nvPr/>
          </p:nvSpPr>
          <p:spPr>
            <a:xfrm>
              <a:off x="1666712" y="4500809"/>
              <a:ext cx="1769391"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14" name="TextBox 13"/>
            <p:cNvSpPr txBox="1"/>
            <p:nvPr/>
          </p:nvSpPr>
          <p:spPr>
            <a:xfrm>
              <a:off x="1675011" y="4866076"/>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grpSp>
      <p:sp>
        <p:nvSpPr>
          <p:cNvPr id="15" name="TextBox 14"/>
          <p:cNvSpPr txBox="1"/>
          <p:nvPr/>
        </p:nvSpPr>
        <p:spPr>
          <a:xfrm>
            <a:off x="4283527" y="1869319"/>
            <a:ext cx="1149097" cy="461665"/>
          </a:xfrm>
          <a:prstGeom prst="rect">
            <a:avLst/>
          </a:prstGeom>
          <a:noFill/>
        </p:spPr>
        <p:txBody>
          <a:bodyPr wrap="none" rtlCol="0">
            <a:spAutoFit/>
          </a:bodyPr>
          <a:lstStyle/>
          <a:p>
            <a:r>
              <a:rPr lang="en-US" sz="2400" b="1" dirty="0"/>
              <a:t>Process</a:t>
            </a:r>
          </a:p>
        </p:txBody>
      </p:sp>
      <p:cxnSp>
        <p:nvCxnSpPr>
          <p:cNvPr id="25" name="Straight Arrow Connector 24"/>
          <p:cNvCxnSpPr/>
          <p:nvPr/>
        </p:nvCxnSpPr>
        <p:spPr>
          <a:xfrm>
            <a:off x="6090834" y="3146156"/>
            <a:ext cx="19527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986787" y="2195501"/>
            <a:ext cx="1769392" cy="369332"/>
          </a:xfrm>
          <a:prstGeom prst="rect">
            <a:avLst/>
          </a:prstGeom>
          <a:solidFill>
            <a:schemeClr val="accent6">
              <a:lumMod val="40000"/>
              <a:lumOff val="60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P1</a:t>
            </a:r>
          </a:p>
        </p:txBody>
      </p:sp>
      <p:sp>
        <p:nvSpPr>
          <p:cNvPr id="37" name="TextBox 36"/>
          <p:cNvSpPr txBox="1"/>
          <p:nvPr/>
        </p:nvSpPr>
        <p:spPr>
          <a:xfrm>
            <a:off x="9986788" y="2564833"/>
            <a:ext cx="1769391" cy="369332"/>
          </a:xfrm>
          <a:prstGeom prst="rect">
            <a:avLst/>
          </a:prstGeom>
          <a:solidFill>
            <a:schemeClr val="accent4">
              <a:lumMod val="40000"/>
              <a:lumOff val="60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P2</a:t>
            </a:r>
          </a:p>
        </p:txBody>
      </p:sp>
      <p:sp>
        <p:nvSpPr>
          <p:cNvPr id="38" name="TextBox 37"/>
          <p:cNvSpPr txBox="1"/>
          <p:nvPr/>
        </p:nvSpPr>
        <p:spPr>
          <a:xfrm>
            <a:off x="9986788" y="2934165"/>
            <a:ext cx="1769391" cy="369332"/>
          </a:xfrm>
          <a:prstGeom prst="rect">
            <a:avLst/>
          </a:prstGeom>
          <a:solidFill>
            <a:schemeClr val="accent1">
              <a:lumMod val="60000"/>
              <a:lumOff val="40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P3</a:t>
            </a:r>
          </a:p>
        </p:txBody>
      </p:sp>
      <p:sp>
        <p:nvSpPr>
          <p:cNvPr id="39" name="TextBox 38"/>
          <p:cNvSpPr txBox="1"/>
          <p:nvPr/>
        </p:nvSpPr>
        <p:spPr>
          <a:xfrm>
            <a:off x="9979035" y="3303497"/>
            <a:ext cx="1769391" cy="369332"/>
          </a:xfrm>
          <a:prstGeom prst="rect">
            <a:avLst/>
          </a:prstGeom>
          <a:solidFill>
            <a:schemeClr val="bg1">
              <a:lumMod val="85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P4</a:t>
            </a:r>
          </a:p>
        </p:txBody>
      </p:sp>
      <p:sp>
        <p:nvSpPr>
          <p:cNvPr id="40" name="TextBox 39"/>
          <p:cNvSpPr txBox="1"/>
          <p:nvPr/>
        </p:nvSpPr>
        <p:spPr>
          <a:xfrm>
            <a:off x="9986788" y="3672829"/>
            <a:ext cx="1769391" cy="369332"/>
          </a:xfrm>
          <a:prstGeom prst="rect">
            <a:avLst/>
          </a:prstGeom>
          <a:solidFill>
            <a:schemeClr val="bg2">
              <a:lumMod val="75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P5</a:t>
            </a:r>
          </a:p>
        </p:txBody>
      </p:sp>
      <p:sp>
        <p:nvSpPr>
          <p:cNvPr id="41" name="TextBox 40"/>
          <p:cNvSpPr txBox="1"/>
          <p:nvPr/>
        </p:nvSpPr>
        <p:spPr>
          <a:xfrm>
            <a:off x="9979034" y="4042161"/>
            <a:ext cx="1769391" cy="369332"/>
          </a:xfrm>
          <a:prstGeom prst="rect">
            <a:avLst/>
          </a:prstGeom>
          <a:solidFill>
            <a:schemeClr val="accent6">
              <a:lumMod val="75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P6</a:t>
            </a:r>
          </a:p>
        </p:txBody>
      </p:sp>
      <p:sp>
        <p:nvSpPr>
          <p:cNvPr id="42" name="TextBox 41"/>
          <p:cNvSpPr txBox="1"/>
          <p:nvPr/>
        </p:nvSpPr>
        <p:spPr>
          <a:xfrm>
            <a:off x="9979033" y="4411493"/>
            <a:ext cx="1769391" cy="369332"/>
          </a:xfrm>
          <a:prstGeom prst="rect">
            <a:avLst/>
          </a:prstGeom>
          <a:solidFill>
            <a:schemeClr val="accent2"/>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P7</a:t>
            </a:r>
          </a:p>
        </p:txBody>
      </p:sp>
      <p:sp>
        <p:nvSpPr>
          <p:cNvPr id="43" name="TextBox 42"/>
          <p:cNvSpPr txBox="1"/>
          <p:nvPr/>
        </p:nvSpPr>
        <p:spPr>
          <a:xfrm>
            <a:off x="9986788" y="4776760"/>
            <a:ext cx="1769391" cy="369332"/>
          </a:xfrm>
          <a:prstGeom prst="rect">
            <a:avLst/>
          </a:prstGeom>
          <a:solidFill>
            <a:schemeClr val="accent2">
              <a:lumMod val="40000"/>
              <a:lumOff val="60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P0</a:t>
            </a:r>
          </a:p>
        </p:txBody>
      </p:sp>
      <p:sp>
        <p:nvSpPr>
          <p:cNvPr id="44" name="TextBox 43"/>
          <p:cNvSpPr txBox="1"/>
          <p:nvPr/>
        </p:nvSpPr>
        <p:spPr>
          <a:xfrm>
            <a:off x="9627655" y="1780003"/>
            <a:ext cx="729687" cy="461665"/>
          </a:xfrm>
          <a:prstGeom prst="rect">
            <a:avLst/>
          </a:prstGeom>
          <a:noFill/>
        </p:spPr>
        <p:txBody>
          <a:bodyPr wrap="none" rtlCol="0">
            <a:spAutoFit/>
          </a:bodyPr>
          <a:lstStyle/>
          <a:p>
            <a:r>
              <a:rPr lang="en-US" sz="2400" b="1" dirty="0"/>
              <a:t>succ</a:t>
            </a:r>
          </a:p>
        </p:txBody>
      </p:sp>
      <p:sp>
        <p:nvSpPr>
          <p:cNvPr id="8" name="TextBox 7"/>
          <p:cNvSpPr txBox="1"/>
          <p:nvPr/>
        </p:nvSpPr>
        <p:spPr>
          <a:xfrm>
            <a:off x="8216296" y="5280526"/>
            <a:ext cx="2890535" cy="1200329"/>
          </a:xfrm>
          <a:prstGeom prst="rect">
            <a:avLst/>
          </a:prstGeom>
          <a:noFill/>
        </p:spPr>
        <p:txBody>
          <a:bodyPr wrap="none" rtlCol="0">
            <a:spAutoFit/>
          </a:bodyPr>
          <a:lstStyle/>
          <a:p>
            <a:r>
              <a:rPr lang="en-US" sz="2400" dirty="0"/>
              <a:t>Successor of </a:t>
            </a:r>
            <a:r>
              <a:rPr lang="en-US" sz="2200" dirty="0">
                <a:latin typeface="Consolas" panose="020B0609020204030204" pitchFamily="49" charset="0"/>
              </a:rPr>
              <a:t>P0</a:t>
            </a:r>
            <a:r>
              <a:rPr lang="en-US" sz="2400" dirty="0"/>
              <a:t> is </a:t>
            </a:r>
            <a:r>
              <a:rPr lang="en-US" sz="2200" dirty="0">
                <a:latin typeface="Consolas" panose="020B0609020204030204" pitchFamily="49" charset="0"/>
              </a:rPr>
              <a:t>P1</a:t>
            </a:r>
            <a:r>
              <a:rPr lang="en-US" sz="2400" dirty="0"/>
              <a:t>.</a:t>
            </a:r>
          </a:p>
          <a:p>
            <a:r>
              <a:rPr lang="en-US" sz="2400" dirty="0"/>
              <a:t>Successor of </a:t>
            </a:r>
            <a:r>
              <a:rPr lang="en-US" sz="2200" dirty="0">
                <a:latin typeface="Consolas" panose="020B0609020204030204" pitchFamily="49" charset="0"/>
              </a:rPr>
              <a:t>P1</a:t>
            </a:r>
            <a:r>
              <a:rPr lang="en-US" sz="2400" dirty="0"/>
              <a:t> is </a:t>
            </a:r>
            <a:r>
              <a:rPr lang="en-US" sz="2200" dirty="0">
                <a:latin typeface="Consolas" panose="020B0609020204030204" pitchFamily="49" charset="0"/>
              </a:rPr>
              <a:t>P2</a:t>
            </a:r>
            <a:r>
              <a:rPr lang="en-US" sz="2400" dirty="0"/>
              <a:t>.</a:t>
            </a:r>
          </a:p>
          <a:p>
            <a:r>
              <a:rPr lang="en-US" sz="2400" dirty="0"/>
              <a:t>…</a:t>
            </a:r>
          </a:p>
        </p:txBody>
      </p:sp>
      <p:grpSp>
        <p:nvGrpSpPr>
          <p:cNvPr id="45" name="Group 44"/>
          <p:cNvGrpSpPr/>
          <p:nvPr/>
        </p:nvGrpSpPr>
        <p:grpSpPr>
          <a:xfrm>
            <a:off x="3855378" y="2283953"/>
            <a:ext cx="1777690" cy="2950591"/>
            <a:chOff x="1666712" y="2284817"/>
            <a:chExt cx="1777690" cy="2950591"/>
          </a:xfrm>
        </p:grpSpPr>
        <p:sp>
          <p:nvSpPr>
            <p:cNvPr id="46" name="TextBox 45"/>
            <p:cNvSpPr txBox="1"/>
            <p:nvPr/>
          </p:nvSpPr>
          <p:spPr>
            <a:xfrm>
              <a:off x="1675010" y="2284817"/>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47" name="TextBox 46"/>
            <p:cNvSpPr txBox="1"/>
            <p:nvPr/>
          </p:nvSpPr>
          <p:spPr>
            <a:xfrm>
              <a:off x="1675011" y="2654149"/>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57" name="TextBox 56"/>
            <p:cNvSpPr txBox="1"/>
            <p:nvPr/>
          </p:nvSpPr>
          <p:spPr>
            <a:xfrm>
              <a:off x="1675011" y="3023481"/>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58" name="TextBox 57"/>
            <p:cNvSpPr txBox="1"/>
            <p:nvPr/>
          </p:nvSpPr>
          <p:spPr>
            <a:xfrm>
              <a:off x="1666714" y="3392813"/>
              <a:ext cx="176939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59" name="TextBox 58"/>
            <p:cNvSpPr txBox="1"/>
            <p:nvPr/>
          </p:nvSpPr>
          <p:spPr>
            <a:xfrm>
              <a:off x="1675011" y="3762145"/>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60" name="TextBox 59"/>
            <p:cNvSpPr txBox="1"/>
            <p:nvPr/>
          </p:nvSpPr>
          <p:spPr>
            <a:xfrm>
              <a:off x="1666713" y="4131477"/>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61" name="TextBox 60"/>
            <p:cNvSpPr txBox="1"/>
            <p:nvPr/>
          </p:nvSpPr>
          <p:spPr>
            <a:xfrm>
              <a:off x="1666712" y="4500809"/>
              <a:ext cx="1769391"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62" name="TextBox 61"/>
            <p:cNvSpPr txBox="1"/>
            <p:nvPr/>
          </p:nvSpPr>
          <p:spPr>
            <a:xfrm>
              <a:off x="1675011" y="4866076"/>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grpSp>
      <p:grpSp>
        <p:nvGrpSpPr>
          <p:cNvPr id="63" name="Group 62"/>
          <p:cNvGrpSpPr/>
          <p:nvPr/>
        </p:nvGrpSpPr>
        <p:grpSpPr>
          <a:xfrm>
            <a:off x="8209096" y="2197533"/>
            <a:ext cx="1776593" cy="2950591"/>
            <a:chOff x="1675010" y="2284817"/>
            <a:chExt cx="1776593" cy="2950591"/>
          </a:xfrm>
        </p:grpSpPr>
        <p:sp>
          <p:nvSpPr>
            <p:cNvPr id="64" name="TextBox 63"/>
            <p:cNvSpPr txBox="1"/>
            <p:nvPr/>
          </p:nvSpPr>
          <p:spPr>
            <a:xfrm>
              <a:off x="1675010" y="2284817"/>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65" name="TextBox 64"/>
            <p:cNvSpPr txBox="1"/>
            <p:nvPr/>
          </p:nvSpPr>
          <p:spPr>
            <a:xfrm>
              <a:off x="1675011" y="2654149"/>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66" name="TextBox 65"/>
            <p:cNvSpPr txBox="1"/>
            <p:nvPr/>
          </p:nvSpPr>
          <p:spPr>
            <a:xfrm>
              <a:off x="1675011" y="3023481"/>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67" name="TextBox 66"/>
            <p:cNvSpPr txBox="1"/>
            <p:nvPr/>
          </p:nvSpPr>
          <p:spPr>
            <a:xfrm>
              <a:off x="1682212" y="3392813"/>
              <a:ext cx="176939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68" name="TextBox 67"/>
            <p:cNvSpPr txBox="1"/>
            <p:nvPr/>
          </p:nvSpPr>
          <p:spPr>
            <a:xfrm>
              <a:off x="1675011" y="3762145"/>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69" name="TextBox 68"/>
            <p:cNvSpPr txBox="1"/>
            <p:nvPr/>
          </p:nvSpPr>
          <p:spPr>
            <a:xfrm>
              <a:off x="1682211" y="4131477"/>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70" name="TextBox 69"/>
            <p:cNvSpPr txBox="1"/>
            <p:nvPr/>
          </p:nvSpPr>
          <p:spPr>
            <a:xfrm>
              <a:off x="1682210" y="4500809"/>
              <a:ext cx="1769391"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71" name="TextBox 70"/>
            <p:cNvSpPr txBox="1"/>
            <p:nvPr/>
          </p:nvSpPr>
          <p:spPr>
            <a:xfrm>
              <a:off x="1675011" y="4866076"/>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grpSp>
    </p:spTree>
    <p:extLst>
      <p:ext uri="{BB962C8B-B14F-4D97-AF65-F5344CB8AC3E}">
        <p14:creationId xmlns:p14="http://schemas.microsoft.com/office/powerpoint/2010/main" val="359451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2692" y="2659457"/>
            <a:ext cx="4061625" cy="523220"/>
          </a:xfrm>
          <a:prstGeom prst="rect">
            <a:avLst/>
          </a:prstGeom>
          <a:solidFill>
            <a:schemeClr val="bg1">
              <a:lumMod val="95000"/>
            </a:schemeClr>
          </a:solidFill>
          <a:ln>
            <a:solidFill>
              <a:schemeClr val="bg1">
                <a:lumMod val="75000"/>
              </a:schemeClr>
            </a:solidFill>
          </a:ln>
        </p:spPr>
        <p:txBody>
          <a:bodyPr wrap="none">
            <a:spAutoFit/>
          </a:bodyPr>
          <a:lstStyle/>
          <a:p>
            <a:r>
              <a:rPr lang="en-US" sz="2800" b="1" dirty="0"/>
              <a:t>sig</a:t>
            </a:r>
            <a:r>
              <a:rPr lang="en-US" sz="2800" dirty="0"/>
              <a:t> Process {succ: Process}</a:t>
            </a:r>
          </a:p>
        </p:txBody>
      </p:sp>
      <p:sp>
        <p:nvSpPr>
          <p:cNvPr id="4" name="TextBox 3"/>
          <p:cNvSpPr txBox="1"/>
          <p:nvPr/>
        </p:nvSpPr>
        <p:spPr>
          <a:xfrm>
            <a:off x="3323044" y="2303271"/>
            <a:ext cx="1218667" cy="369332"/>
          </a:xfrm>
          <a:prstGeom prst="rect">
            <a:avLst/>
          </a:prstGeom>
          <a:noFill/>
        </p:spPr>
        <p:txBody>
          <a:bodyPr wrap="none" rtlCol="0">
            <a:spAutoFit/>
          </a:bodyPr>
          <a:lstStyle/>
          <a:p>
            <a:r>
              <a:rPr lang="en-US" dirty="0"/>
              <a:t>Alloy code:</a:t>
            </a:r>
          </a:p>
        </p:txBody>
      </p:sp>
    </p:spTree>
    <p:extLst>
      <p:ext uri="{BB962C8B-B14F-4D97-AF65-F5344CB8AC3E}">
        <p14:creationId xmlns:p14="http://schemas.microsoft.com/office/powerpoint/2010/main" val="1995828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 the processes to a ring (cyclic)</a:t>
            </a:r>
          </a:p>
        </p:txBody>
      </p:sp>
      <p:grpSp>
        <p:nvGrpSpPr>
          <p:cNvPr id="39" name="Group 38"/>
          <p:cNvGrpSpPr/>
          <p:nvPr/>
        </p:nvGrpSpPr>
        <p:grpSpPr>
          <a:xfrm>
            <a:off x="3222391" y="1702306"/>
            <a:ext cx="5143173" cy="4806982"/>
            <a:chOff x="3222391" y="1702306"/>
            <a:chExt cx="5143173" cy="4806982"/>
          </a:xfrm>
        </p:grpSpPr>
        <p:sp>
          <p:nvSpPr>
            <p:cNvPr id="40" name="Oval 39"/>
            <p:cNvSpPr/>
            <p:nvPr/>
          </p:nvSpPr>
          <p:spPr>
            <a:xfrm>
              <a:off x="3670372" y="2051018"/>
              <a:ext cx="4222070" cy="41707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329749" y="568103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42" name="Oval 41"/>
            <p:cNvSpPr/>
            <p:nvPr/>
          </p:nvSpPr>
          <p:spPr>
            <a:xfrm>
              <a:off x="3817266" y="515371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43" name="Oval 42"/>
            <p:cNvSpPr/>
            <p:nvPr/>
          </p:nvSpPr>
          <p:spPr>
            <a:xfrm>
              <a:off x="3222391" y="3662685"/>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44" name="Oval 43"/>
            <p:cNvSpPr/>
            <p:nvPr/>
          </p:nvSpPr>
          <p:spPr>
            <a:xfrm>
              <a:off x="3804961" y="229563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P3</a:t>
              </a:r>
            </a:p>
          </p:txBody>
        </p:sp>
        <p:sp>
          <p:nvSpPr>
            <p:cNvPr id="45" name="Oval 44"/>
            <p:cNvSpPr/>
            <p:nvPr/>
          </p:nvSpPr>
          <p:spPr>
            <a:xfrm>
              <a:off x="5329749" y="170230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P4</a:t>
              </a:r>
            </a:p>
          </p:txBody>
        </p:sp>
        <p:sp>
          <p:nvSpPr>
            <p:cNvPr id="46" name="Oval 45"/>
            <p:cNvSpPr/>
            <p:nvPr/>
          </p:nvSpPr>
          <p:spPr>
            <a:xfrm>
              <a:off x="6792295" y="224451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P5</a:t>
              </a:r>
            </a:p>
          </p:txBody>
        </p:sp>
        <p:sp>
          <p:nvSpPr>
            <p:cNvPr id="47" name="Oval 46"/>
            <p:cNvSpPr/>
            <p:nvPr/>
          </p:nvSpPr>
          <p:spPr>
            <a:xfrm>
              <a:off x="7471757" y="373554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P6</a:t>
              </a:r>
            </a:p>
          </p:txBody>
        </p:sp>
        <p:sp>
          <p:nvSpPr>
            <p:cNvPr id="48" name="Oval 47"/>
            <p:cNvSpPr/>
            <p:nvPr/>
          </p:nvSpPr>
          <p:spPr>
            <a:xfrm>
              <a:off x="6756965" y="5266914"/>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P7</a:t>
              </a:r>
            </a:p>
          </p:txBody>
        </p:sp>
        <p:cxnSp>
          <p:nvCxnSpPr>
            <p:cNvPr id="49" name="Straight Arrow Connector 48"/>
            <p:cNvCxnSpPr/>
            <p:nvPr/>
          </p:nvCxnSpPr>
          <p:spPr>
            <a:xfrm flipV="1">
              <a:off x="3919538" y="3043075"/>
              <a:ext cx="59181" cy="1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219700" y="2090656"/>
              <a:ext cx="105608" cy="38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815137" y="2319741"/>
              <a:ext cx="96966" cy="57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829550" y="3629025"/>
              <a:ext cx="25528" cy="106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489032" y="5288343"/>
              <a:ext cx="54769" cy="72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222248" y="6146006"/>
              <a:ext cx="121402" cy="30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4587052" y="5857719"/>
              <a:ext cx="92104" cy="54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3701016" y="4495256"/>
              <a:ext cx="23259" cy="92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064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4245" y="2795445"/>
            <a:ext cx="6748899" cy="523220"/>
          </a:xfrm>
          <a:prstGeom prst="rect">
            <a:avLst/>
          </a:prstGeom>
          <a:solidFill>
            <a:schemeClr val="bg1">
              <a:lumMod val="95000"/>
            </a:schemeClr>
          </a:solidFill>
          <a:ln>
            <a:solidFill>
              <a:schemeClr val="bg1">
                <a:lumMod val="75000"/>
              </a:schemeClr>
            </a:solidFill>
          </a:ln>
        </p:spPr>
        <p:txBody>
          <a:bodyPr wrap="none">
            <a:spAutoFit/>
          </a:bodyPr>
          <a:lstStyle/>
          <a:p>
            <a:r>
              <a:rPr lang="en-US" sz="2800" b="1" dirty="0"/>
              <a:t>fact</a:t>
            </a:r>
            <a:r>
              <a:rPr lang="en-US" sz="2800" dirty="0"/>
              <a:t> Ring {</a:t>
            </a:r>
            <a:r>
              <a:rPr lang="en-US" sz="2800" b="1" dirty="0"/>
              <a:t>all</a:t>
            </a:r>
            <a:r>
              <a:rPr lang="en-US" sz="2800" dirty="0"/>
              <a:t> p: Process | Process </a:t>
            </a:r>
            <a:r>
              <a:rPr lang="en-US" sz="2800" b="1" dirty="0"/>
              <a:t>in</a:t>
            </a:r>
            <a:r>
              <a:rPr lang="en-US" sz="2800" dirty="0"/>
              <a:t> p.^succ}</a:t>
            </a:r>
          </a:p>
        </p:txBody>
      </p:sp>
      <p:sp>
        <p:nvSpPr>
          <p:cNvPr id="4" name="TextBox 3"/>
          <p:cNvSpPr txBox="1"/>
          <p:nvPr/>
        </p:nvSpPr>
        <p:spPr>
          <a:xfrm>
            <a:off x="2184704" y="2457109"/>
            <a:ext cx="1218667" cy="369332"/>
          </a:xfrm>
          <a:prstGeom prst="rect">
            <a:avLst/>
          </a:prstGeom>
          <a:noFill/>
        </p:spPr>
        <p:txBody>
          <a:bodyPr wrap="none" rtlCol="0">
            <a:spAutoFit/>
          </a:bodyPr>
          <a:lstStyle/>
          <a:p>
            <a:r>
              <a:rPr lang="en-US" dirty="0"/>
              <a:t>Alloy code:</a:t>
            </a:r>
          </a:p>
        </p:txBody>
      </p:sp>
      <p:sp>
        <p:nvSpPr>
          <p:cNvPr id="5" name="Title 4"/>
          <p:cNvSpPr>
            <a:spLocks noGrp="1"/>
          </p:cNvSpPr>
          <p:nvPr>
            <p:ph type="title"/>
          </p:nvPr>
        </p:nvSpPr>
        <p:spPr/>
        <p:txBody>
          <a:bodyPr/>
          <a:lstStyle/>
          <a:p>
            <a:r>
              <a:rPr lang="en-US" dirty="0"/>
              <a:t>Here’s how to constrain the processes to form a ring</a:t>
            </a:r>
          </a:p>
        </p:txBody>
      </p:sp>
      <p:sp>
        <p:nvSpPr>
          <p:cNvPr id="2" name="Rectangle 1"/>
          <p:cNvSpPr/>
          <p:nvPr/>
        </p:nvSpPr>
        <p:spPr>
          <a:xfrm>
            <a:off x="2184704" y="3432497"/>
            <a:ext cx="6494347" cy="1064650"/>
          </a:xfrm>
          <a:prstGeom prst="rect">
            <a:avLst/>
          </a:prstGeom>
        </p:spPr>
        <p:txBody>
          <a:bodyPr wrap="square">
            <a:spAutoFit/>
          </a:bodyPr>
          <a:lstStyle/>
          <a:p>
            <a:pPr>
              <a:lnSpc>
                <a:spcPct val="107000"/>
              </a:lnSpc>
              <a:spcAft>
                <a:spcPts val="800"/>
              </a:spcAft>
            </a:pPr>
            <a:r>
              <a:rPr lang="en-US" i="1" dirty="0"/>
              <a:t>For each </a:t>
            </a:r>
            <a:r>
              <a:rPr lang="en-US" i="1" dirty="0">
                <a:latin typeface="Calibri" panose="020F0502020204030204" pitchFamily="34" charset="0"/>
                <a:ea typeface="Calibri" panose="020F0502020204030204" pitchFamily="34" charset="0"/>
                <a:cs typeface="Times New Roman" panose="02020603050405020304" pitchFamily="18" charset="0"/>
              </a:rPr>
              <a:t>process p</a:t>
            </a:r>
            <a:r>
              <a:rPr lang="en-US" i="1" dirty="0"/>
              <a:t>, the entire set of processes must be in the set of processes reachable by p.</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caret symbol denotes the set of processes reachable from </a:t>
            </a:r>
            <a:r>
              <a:rPr lang="en-US" i="1"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398138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6678" y="2519972"/>
            <a:ext cx="4061625" cy="523220"/>
          </a:xfrm>
          <a:prstGeom prst="rect">
            <a:avLst/>
          </a:prstGeom>
          <a:solidFill>
            <a:schemeClr val="bg1">
              <a:lumMod val="95000"/>
            </a:schemeClr>
          </a:solidFill>
          <a:ln>
            <a:solidFill>
              <a:schemeClr val="bg1">
                <a:lumMod val="75000"/>
              </a:schemeClr>
            </a:solidFill>
          </a:ln>
        </p:spPr>
        <p:txBody>
          <a:bodyPr wrap="none">
            <a:spAutoFit/>
          </a:bodyPr>
          <a:lstStyle/>
          <a:p>
            <a:r>
              <a:rPr lang="en-US" sz="2800" b="1" dirty="0"/>
              <a:t>sig</a:t>
            </a:r>
            <a:r>
              <a:rPr lang="en-US" sz="2800" dirty="0"/>
              <a:t> Process {succ: Process}</a:t>
            </a:r>
          </a:p>
        </p:txBody>
      </p:sp>
      <p:sp>
        <p:nvSpPr>
          <p:cNvPr id="4" name="TextBox 3"/>
          <p:cNvSpPr txBox="1"/>
          <p:nvPr/>
        </p:nvSpPr>
        <p:spPr>
          <a:xfrm>
            <a:off x="3518115" y="3208148"/>
            <a:ext cx="4110188" cy="923330"/>
          </a:xfrm>
          <a:prstGeom prst="rect">
            <a:avLst/>
          </a:prstGeom>
          <a:noFill/>
        </p:spPr>
        <p:txBody>
          <a:bodyPr wrap="square" rtlCol="0">
            <a:spAutoFit/>
          </a:bodyPr>
          <a:lstStyle/>
          <a:p>
            <a:r>
              <a:rPr lang="en-US" dirty="0"/>
              <a:t>Notice that Time doesn’t appear in the declaration of the </a:t>
            </a:r>
            <a:r>
              <a:rPr lang="en-US" i="1" dirty="0"/>
              <a:t>succ</a:t>
            </a:r>
            <a:r>
              <a:rPr lang="en-US" dirty="0"/>
              <a:t> field, which means the topology of the processes is static.</a:t>
            </a:r>
          </a:p>
        </p:txBody>
      </p:sp>
      <p:sp>
        <p:nvSpPr>
          <p:cNvPr id="5" name="Title 4"/>
          <p:cNvSpPr>
            <a:spLocks noGrp="1"/>
          </p:cNvSpPr>
          <p:nvPr>
            <p:ph type="title"/>
          </p:nvPr>
        </p:nvSpPr>
        <p:spPr/>
        <p:txBody>
          <a:bodyPr/>
          <a:lstStyle/>
          <a:p>
            <a:r>
              <a:rPr lang="en-US" dirty="0"/>
              <a:t>The topology is static</a:t>
            </a:r>
          </a:p>
        </p:txBody>
      </p:sp>
    </p:spTree>
    <p:extLst>
      <p:ext uri="{BB962C8B-B14F-4D97-AF65-F5344CB8AC3E}">
        <p14:creationId xmlns:p14="http://schemas.microsoft.com/office/powerpoint/2010/main" val="20713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93004" y="1835285"/>
            <a:ext cx="9144000" cy="2387600"/>
          </a:xfrm>
        </p:spPr>
        <p:txBody>
          <a:bodyPr>
            <a:normAutofit fontScale="90000"/>
          </a:bodyPr>
          <a:lstStyle/>
          <a:p>
            <a:r>
              <a:rPr lang="en-US" dirty="0"/>
              <a:t>First, a few words </a:t>
            </a:r>
            <a:br>
              <a:rPr lang="en-US" dirty="0"/>
            </a:br>
            <a:r>
              <a:rPr lang="en-US" dirty="0"/>
              <a:t>about the </a:t>
            </a:r>
            <a:br>
              <a:rPr lang="en-US" dirty="0"/>
            </a:br>
            <a:r>
              <a:rPr lang="en-US" dirty="0"/>
              <a:t>“thinking declaratively”</a:t>
            </a:r>
          </a:p>
        </p:txBody>
      </p:sp>
    </p:spTree>
    <p:extLst>
      <p:ext uri="{BB962C8B-B14F-4D97-AF65-F5344CB8AC3E}">
        <p14:creationId xmlns:p14="http://schemas.microsoft.com/office/powerpoint/2010/main" val="2955969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Each process has a pool of identifiers</a:t>
            </a:r>
          </a:p>
        </p:txBody>
      </p:sp>
      <p:sp>
        <p:nvSpPr>
          <p:cNvPr id="4" name="Content Placeholder 3"/>
          <p:cNvSpPr>
            <a:spLocks noGrp="1"/>
          </p:cNvSpPr>
          <p:nvPr>
            <p:ph idx="1"/>
          </p:nvPr>
        </p:nvSpPr>
        <p:spPr>
          <a:xfrm>
            <a:off x="838200" y="1825625"/>
            <a:ext cx="10515600" cy="1930178"/>
          </a:xfrm>
        </p:spPr>
        <p:txBody>
          <a:bodyPr>
            <a:normAutofit/>
          </a:bodyPr>
          <a:lstStyle/>
          <a:p>
            <a:r>
              <a:rPr lang="en-US" dirty="0"/>
              <a:t>In the real world, processes don’t necessarily operate at the same speed.</a:t>
            </a:r>
          </a:p>
          <a:p>
            <a:r>
              <a:rPr lang="en-US" dirty="0"/>
              <a:t>A process might operate faster than its successor, so it’s successor must be able to deal with a pool of process identifiers.</a:t>
            </a:r>
          </a:p>
        </p:txBody>
      </p:sp>
      <p:sp>
        <p:nvSpPr>
          <p:cNvPr id="12" name="Freeform 123"/>
          <p:cNvSpPr>
            <a:spLocks/>
          </p:cNvSpPr>
          <p:nvPr/>
        </p:nvSpPr>
        <p:spPr bwMode="auto">
          <a:xfrm rot="342090">
            <a:off x="6207409" y="4201623"/>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4" name="Straight Connector 13"/>
          <p:cNvCxnSpPr>
            <a:endCxn id="12" idx="9"/>
          </p:cNvCxnSpPr>
          <p:nvPr/>
        </p:nvCxnSpPr>
        <p:spPr>
          <a:xfrm flipV="1">
            <a:off x="5978003" y="5022971"/>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65199" y="4419794"/>
            <a:ext cx="1637248" cy="584775"/>
          </a:xfrm>
          <a:prstGeom prst="rect">
            <a:avLst/>
          </a:prstGeom>
          <a:noFill/>
        </p:spPr>
        <p:txBody>
          <a:bodyPr wrap="square" rtlCol="0">
            <a:spAutoFit/>
          </a:bodyPr>
          <a:lstStyle/>
          <a:p>
            <a:pPr algn="ctr"/>
            <a:r>
              <a:rPr lang="en-US" sz="1600" i="1" dirty="0"/>
              <a:t>pool of process identifiers</a:t>
            </a:r>
          </a:p>
        </p:txBody>
      </p:sp>
      <p:sp>
        <p:nvSpPr>
          <p:cNvPr id="13" name="Freeform 123"/>
          <p:cNvSpPr>
            <a:spLocks/>
          </p:cNvSpPr>
          <p:nvPr/>
        </p:nvSpPr>
        <p:spPr bwMode="auto">
          <a:xfrm rot="342090">
            <a:off x="1547724" y="4196720"/>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16" name="TextBox 15"/>
          <p:cNvSpPr txBox="1"/>
          <p:nvPr/>
        </p:nvSpPr>
        <p:spPr>
          <a:xfrm>
            <a:off x="1578645" y="4419867"/>
            <a:ext cx="1637248" cy="584775"/>
          </a:xfrm>
          <a:prstGeom prst="rect">
            <a:avLst/>
          </a:prstGeom>
          <a:noFill/>
        </p:spPr>
        <p:txBody>
          <a:bodyPr wrap="square" rtlCol="0">
            <a:spAutoFit/>
          </a:bodyPr>
          <a:lstStyle/>
          <a:p>
            <a:pPr algn="ctr"/>
            <a:r>
              <a:rPr lang="en-US" sz="1600" i="1" dirty="0"/>
              <a:t>pool of process identifiers</a:t>
            </a:r>
          </a:p>
        </p:txBody>
      </p:sp>
      <p:cxnSp>
        <p:nvCxnSpPr>
          <p:cNvPr id="17" name="Straight Connector 16"/>
          <p:cNvCxnSpPr/>
          <p:nvPr/>
        </p:nvCxnSpPr>
        <p:spPr>
          <a:xfrm>
            <a:off x="3107654" y="4989144"/>
            <a:ext cx="452665" cy="3553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485410" y="509522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20" name="Oval 19"/>
          <p:cNvSpPr/>
          <p:nvPr/>
        </p:nvSpPr>
        <p:spPr>
          <a:xfrm>
            <a:off x="5130690" y="5166817"/>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cxnSp>
        <p:nvCxnSpPr>
          <p:cNvPr id="21" name="Straight Arrow Connector 20"/>
          <p:cNvCxnSpPr>
            <a:endCxn id="20" idx="2"/>
          </p:cNvCxnSpPr>
          <p:nvPr/>
        </p:nvCxnSpPr>
        <p:spPr>
          <a:xfrm>
            <a:off x="4386819" y="5580941"/>
            <a:ext cx="74387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0204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each process identifier with time</a:t>
            </a:r>
          </a:p>
        </p:txBody>
      </p:sp>
      <p:sp>
        <p:nvSpPr>
          <p:cNvPr id="3" name="Content Placeholder 2"/>
          <p:cNvSpPr>
            <a:spLocks noGrp="1"/>
          </p:cNvSpPr>
          <p:nvPr>
            <p:ph idx="1"/>
          </p:nvPr>
        </p:nvSpPr>
        <p:spPr>
          <a:xfrm>
            <a:off x="838200" y="1825625"/>
            <a:ext cx="10515600" cy="1382524"/>
          </a:xfrm>
        </p:spPr>
        <p:txBody>
          <a:bodyPr/>
          <a:lstStyle/>
          <a:p>
            <a:r>
              <a:rPr lang="en-US" dirty="0"/>
              <a:t>A process receives identifiers at different times, so each process identifier in the pool needs to be associated with a time.</a:t>
            </a:r>
          </a:p>
        </p:txBody>
      </p:sp>
      <p:sp>
        <p:nvSpPr>
          <p:cNvPr id="31" name="TextBox 30"/>
          <p:cNvSpPr txBox="1"/>
          <p:nvPr/>
        </p:nvSpPr>
        <p:spPr>
          <a:xfrm>
            <a:off x="1654088" y="4390501"/>
            <a:ext cx="58340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2" name="Rectangle 31"/>
          <p:cNvSpPr/>
          <p:nvPr/>
        </p:nvSpPr>
        <p:spPr>
          <a:xfrm>
            <a:off x="2089712" y="4448923"/>
            <a:ext cx="888470" cy="2201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p</a:t>
            </a:r>
          </a:p>
        </p:txBody>
      </p:sp>
      <p:sp>
        <p:nvSpPr>
          <p:cNvPr id="33" name="TextBox 32"/>
          <p:cNvSpPr txBox="1"/>
          <p:nvPr/>
        </p:nvSpPr>
        <p:spPr>
          <a:xfrm>
            <a:off x="1654088" y="4620342"/>
            <a:ext cx="58002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4" name="Rectangle 33"/>
          <p:cNvSpPr/>
          <p:nvPr/>
        </p:nvSpPr>
        <p:spPr>
          <a:xfrm>
            <a:off x="2089712" y="4664866"/>
            <a:ext cx="888470" cy="2340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a:t>
            </a:r>
          </a:p>
        </p:txBody>
      </p:sp>
      <p:sp>
        <p:nvSpPr>
          <p:cNvPr id="35" name="TextBox 34"/>
          <p:cNvSpPr txBox="1"/>
          <p:nvPr/>
        </p:nvSpPr>
        <p:spPr>
          <a:xfrm>
            <a:off x="6330173" y="4432324"/>
            <a:ext cx="58340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6" name="Rectangle 35"/>
          <p:cNvSpPr/>
          <p:nvPr/>
        </p:nvSpPr>
        <p:spPr>
          <a:xfrm>
            <a:off x="6765797" y="4490746"/>
            <a:ext cx="888470" cy="2201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q</a:t>
            </a:r>
          </a:p>
        </p:txBody>
      </p:sp>
      <p:sp>
        <p:nvSpPr>
          <p:cNvPr id="37" name="TextBox 36"/>
          <p:cNvSpPr txBox="1"/>
          <p:nvPr/>
        </p:nvSpPr>
        <p:spPr>
          <a:xfrm>
            <a:off x="6330173" y="4662165"/>
            <a:ext cx="58002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8" name="Rectangle 37"/>
          <p:cNvSpPr/>
          <p:nvPr/>
        </p:nvSpPr>
        <p:spPr>
          <a:xfrm>
            <a:off x="6765797" y="4706689"/>
            <a:ext cx="888470" cy="2340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a:t>
            </a:r>
          </a:p>
        </p:txBody>
      </p:sp>
      <p:sp>
        <p:nvSpPr>
          <p:cNvPr id="39" name="Freeform 123"/>
          <p:cNvSpPr>
            <a:spLocks/>
          </p:cNvSpPr>
          <p:nvPr/>
        </p:nvSpPr>
        <p:spPr bwMode="auto">
          <a:xfrm rot="342090">
            <a:off x="6207409" y="4201623"/>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40" name="Straight Connector 39"/>
          <p:cNvCxnSpPr>
            <a:endCxn id="39" idx="9"/>
          </p:cNvCxnSpPr>
          <p:nvPr/>
        </p:nvCxnSpPr>
        <p:spPr>
          <a:xfrm flipV="1">
            <a:off x="5978003" y="5022971"/>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Freeform 123"/>
          <p:cNvSpPr>
            <a:spLocks/>
          </p:cNvSpPr>
          <p:nvPr/>
        </p:nvSpPr>
        <p:spPr bwMode="auto">
          <a:xfrm rot="342090">
            <a:off x="1547724" y="4196720"/>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44" name="Straight Connector 43"/>
          <p:cNvCxnSpPr/>
          <p:nvPr/>
        </p:nvCxnSpPr>
        <p:spPr>
          <a:xfrm>
            <a:off x="3107654" y="4989144"/>
            <a:ext cx="452665" cy="3553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485410" y="509522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46" name="Oval 45"/>
          <p:cNvSpPr/>
          <p:nvPr/>
        </p:nvSpPr>
        <p:spPr>
          <a:xfrm>
            <a:off x="5130690" y="5166817"/>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cxnSp>
        <p:nvCxnSpPr>
          <p:cNvPr id="47" name="Straight Arrow Connector 46"/>
          <p:cNvCxnSpPr>
            <a:endCxn id="46" idx="2"/>
          </p:cNvCxnSpPr>
          <p:nvPr/>
        </p:nvCxnSpPr>
        <p:spPr>
          <a:xfrm>
            <a:off x="4386819" y="5580941"/>
            <a:ext cx="74387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H="1">
            <a:off x="2588218" y="3774685"/>
            <a:ext cx="214095" cy="615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02313" y="2861405"/>
            <a:ext cx="3876204" cy="923330"/>
          </a:xfrm>
          <a:prstGeom prst="rect">
            <a:avLst/>
          </a:prstGeom>
          <a:noFill/>
        </p:spPr>
        <p:txBody>
          <a:bodyPr wrap="square" rtlCol="0">
            <a:spAutoFit/>
          </a:bodyPr>
          <a:lstStyle/>
          <a:p>
            <a:r>
              <a:rPr lang="en-US" dirty="0"/>
              <a:t>At time </a:t>
            </a:r>
            <a:r>
              <a:rPr lang="en-US" sz="1600" dirty="0">
                <a:latin typeface="Consolas" panose="020B0609020204030204" pitchFamily="49" charset="0"/>
              </a:rPr>
              <a:t>T0</a:t>
            </a:r>
            <a:r>
              <a:rPr lang="en-US" dirty="0"/>
              <a:t>, process identifier </a:t>
            </a:r>
            <a:r>
              <a:rPr lang="en-US" i="1" dirty="0"/>
              <a:t>p</a:t>
            </a:r>
            <a:r>
              <a:rPr lang="en-US" dirty="0"/>
              <a:t> is in the pool. At time </a:t>
            </a:r>
            <a:r>
              <a:rPr lang="en-US" sz="1600" dirty="0">
                <a:latin typeface="Consolas" panose="020B0609020204030204" pitchFamily="49" charset="0"/>
              </a:rPr>
              <a:t>T1</a:t>
            </a:r>
            <a:r>
              <a:rPr lang="en-US" dirty="0"/>
              <a:t>, process identifier … is in the pool.</a:t>
            </a:r>
          </a:p>
        </p:txBody>
      </p:sp>
    </p:spTree>
    <p:extLst>
      <p:ext uri="{BB962C8B-B14F-4D97-AF65-F5344CB8AC3E}">
        <p14:creationId xmlns:p14="http://schemas.microsoft.com/office/powerpoint/2010/main" val="3094748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2482842" y="2695423"/>
            <a:ext cx="0" cy="1425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63625" y="1734191"/>
            <a:ext cx="5302172" cy="923330"/>
          </a:xfrm>
          <a:prstGeom prst="rect">
            <a:avLst/>
          </a:prstGeom>
          <a:noFill/>
        </p:spPr>
        <p:txBody>
          <a:bodyPr wrap="square" rtlCol="0">
            <a:spAutoFit/>
          </a:bodyPr>
          <a:lstStyle/>
          <a:p>
            <a:r>
              <a:rPr lang="en-US" dirty="0"/>
              <a:t>This pool contains the set of process identifiers that process </a:t>
            </a:r>
            <a:r>
              <a:rPr lang="en-US" i="1" dirty="0">
                <a:latin typeface="Consolas" panose="020B0609020204030204" pitchFamily="49" charset="0"/>
              </a:rPr>
              <a:t>p</a:t>
            </a:r>
            <a:r>
              <a:rPr lang="en-US" dirty="0"/>
              <a:t> must examine and, when appropriate, </a:t>
            </a:r>
            <a:r>
              <a:rPr lang="en-US" u="sng" dirty="0"/>
              <a:t>send to</a:t>
            </a:r>
            <a:r>
              <a:rPr lang="en-US" dirty="0"/>
              <a:t> process </a:t>
            </a:r>
            <a:r>
              <a:rPr lang="en-US" i="1" dirty="0">
                <a:latin typeface="Consolas" panose="020B0609020204030204" pitchFamily="49" charset="0"/>
              </a:rPr>
              <a:t>q</a:t>
            </a:r>
            <a:r>
              <a:rPr lang="en-US" dirty="0"/>
              <a:t>.</a:t>
            </a:r>
          </a:p>
        </p:txBody>
      </p:sp>
      <p:sp>
        <p:nvSpPr>
          <p:cNvPr id="34" name="TextBox 33"/>
          <p:cNvSpPr txBox="1"/>
          <p:nvPr/>
        </p:nvSpPr>
        <p:spPr>
          <a:xfrm>
            <a:off x="1654088" y="4390501"/>
            <a:ext cx="58340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5" name="Rectangle 34"/>
          <p:cNvSpPr/>
          <p:nvPr/>
        </p:nvSpPr>
        <p:spPr>
          <a:xfrm>
            <a:off x="2089712" y="4448923"/>
            <a:ext cx="888470" cy="2201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p</a:t>
            </a:r>
          </a:p>
        </p:txBody>
      </p:sp>
      <p:sp>
        <p:nvSpPr>
          <p:cNvPr id="36" name="TextBox 35"/>
          <p:cNvSpPr txBox="1"/>
          <p:nvPr/>
        </p:nvSpPr>
        <p:spPr>
          <a:xfrm>
            <a:off x="1654088" y="4620342"/>
            <a:ext cx="58002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7" name="Rectangle 36"/>
          <p:cNvSpPr/>
          <p:nvPr/>
        </p:nvSpPr>
        <p:spPr>
          <a:xfrm>
            <a:off x="2089712" y="4664866"/>
            <a:ext cx="888470" cy="2340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a:t>
            </a:r>
          </a:p>
        </p:txBody>
      </p:sp>
      <p:sp>
        <p:nvSpPr>
          <p:cNvPr id="38" name="TextBox 37"/>
          <p:cNvSpPr txBox="1"/>
          <p:nvPr/>
        </p:nvSpPr>
        <p:spPr>
          <a:xfrm>
            <a:off x="6330173" y="4432324"/>
            <a:ext cx="58340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9" name="Rectangle 38"/>
          <p:cNvSpPr/>
          <p:nvPr/>
        </p:nvSpPr>
        <p:spPr>
          <a:xfrm>
            <a:off x="6765797" y="4490746"/>
            <a:ext cx="888470" cy="2201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q</a:t>
            </a:r>
          </a:p>
        </p:txBody>
      </p:sp>
      <p:sp>
        <p:nvSpPr>
          <p:cNvPr id="40" name="TextBox 39"/>
          <p:cNvSpPr txBox="1"/>
          <p:nvPr/>
        </p:nvSpPr>
        <p:spPr>
          <a:xfrm>
            <a:off x="6330173" y="4662165"/>
            <a:ext cx="58002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41" name="Rectangle 40"/>
          <p:cNvSpPr/>
          <p:nvPr/>
        </p:nvSpPr>
        <p:spPr>
          <a:xfrm>
            <a:off x="6765797" y="4706689"/>
            <a:ext cx="888470" cy="2340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a:t>
            </a:r>
          </a:p>
        </p:txBody>
      </p:sp>
      <p:sp>
        <p:nvSpPr>
          <p:cNvPr id="42" name="Freeform 123"/>
          <p:cNvSpPr>
            <a:spLocks/>
          </p:cNvSpPr>
          <p:nvPr/>
        </p:nvSpPr>
        <p:spPr bwMode="auto">
          <a:xfrm rot="342090">
            <a:off x="6207409" y="4201623"/>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43" name="Straight Connector 42"/>
          <p:cNvCxnSpPr>
            <a:endCxn id="42" idx="9"/>
          </p:cNvCxnSpPr>
          <p:nvPr/>
        </p:nvCxnSpPr>
        <p:spPr>
          <a:xfrm flipV="1">
            <a:off x="5978003" y="5022971"/>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Freeform 123"/>
          <p:cNvSpPr>
            <a:spLocks/>
          </p:cNvSpPr>
          <p:nvPr/>
        </p:nvSpPr>
        <p:spPr bwMode="auto">
          <a:xfrm rot="342090">
            <a:off x="1547724" y="4196720"/>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45" name="Straight Connector 44"/>
          <p:cNvCxnSpPr/>
          <p:nvPr/>
        </p:nvCxnSpPr>
        <p:spPr>
          <a:xfrm>
            <a:off x="3107654" y="4989144"/>
            <a:ext cx="452665" cy="3553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485410" y="509522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47" name="Oval 46"/>
          <p:cNvSpPr/>
          <p:nvPr/>
        </p:nvSpPr>
        <p:spPr>
          <a:xfrm>
            <a:off x="5130690" y="5166817"/>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cxnSp>
        <p:nvCxnSpPr>
          <p:cNvPr id="48" name="Straight Arrow Connector 47"/>
          <p:cNvCxnSpPr>
            <a:endCxn id="47" idx="2"/>
          </p:cNvCxnSpPr>
          <p:nvPr/>
        </p:nvCxnSpPr>
        <p:spPr>
          <a:xfrm>
            <a:off x="4386819" y="5580941"/>
            <a:ext cx="74387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008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V="1">
            <a:off x="6166903" y="1883855"/>
            <a:ext cx="455598" cy="1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11040" y="1411522"/>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31" name="TextBox 30"/>
          <p:cNvSpPr txBox="1"/>
          <p:nvPr/>
        </p:nvSpPr>
        <p:spPr>
          <a:xfrm>
            <a:off x="8574720" y="1411522"/>
            <a:ext cx="1769392" cy="369332"/>
          </a:xfrm>
          <a:prstGeom prst="rect">
            <a:avLst/>
          </a:prstGeom>
          <a:solidFill>
            <a:schemeClr val="accent2">
              <a:lumMod val="40000"/>
              <a:lumOff val="60000"/>
            </a:schemeClr>
          </a:solidFill>
          <a:ln>
            <a:solidFill>
              <a:schemeClr val="tx1"/>
            </a:solidFill>
          </a:ln>
        </p:spPr>
        <p:txBody>
          <a:bodyPr wrap="square" rtlCol="0">
            <a:spAutoFit/>
          </a:bodyPr>
          <a:lstStyle>
            <a:defPPr>
              <a:defRPr lang="en-US"/>
            </a:defPPr>
            <a:lvl1pPr algn="ctr">
              <a:defRPr>
                <a:latin typeface="Consolas" panose="020B0609020204030204" pitchFamily="49" charset="0"/>
              </a:defRPr>
            </a:lvl1pPr>
          </a:lstStyle>
          <a:p>
            <a:r>
              <a:rPr lang="en-US" dirty="0"/>
              <a:t>P0</a:t>
            </a:r>
          </a:p>
        </p:txBody>
      </p:sp>
      <p:sp>
        <p:nvSpPr>
          <p:cNvPr id="39" name="TextBox 38"/>
          <p:cNvSpPr txBox="1"/>
          <p:nvPr/>
        </p:nvSpPr>
        <p:spPr>
          <a:xfrm>
            <a:off x="8873312" y="996024"/>
            <a:ext cx="1085746" cy="461665"/>
          </a:xfrm>
          <a:prstGeom prst="rect">
            <a:avLst/>
          </a:prstGeom>
          <a:noFill/>
        </p:spPr>
        <p:txBody>
          <a:bodyPr wrap="none" rtlCol="0">
            <a:spAutoFit/>
          </a:bodyPr>
          <a:lstStyle/>
          <a:p>
            <a:r>
              <a:rPr lang="en-US" sz="2400" b="1" dirty="0"/>
              <a:t>toSend</a:t>
            </a:r>
          </a:p>
        </p:txBody>
      </p:sp>
      <p:sp>
        <p:nvSpPr>
          <p:cNvPr id="48" name="TextBox 47"/>
          <p:cNvSpPr txBox="1"/>
          <p:nvPr/>
        </p:nvSpPr>
        <p:spPr>
          <a:xfrm>
            <a:off x="4687102" y="996024"/>
            <a:ext cx="817853" cy="461665"/>
          </a:xfrm>
          <a:prstGeom prst="rect">
            <a:avLst/>
          </a:prstGeom>
          <a:noFill/>
        </p:spPr>
        <p:txBody>
          <a:bodyPr wrap="none" rtlCol="0">
            <a:spAutoFit/>
          </a:bodyPr>
          <a:lstStyle/>
          <a:p>
            <a:r>
              <a:rPr lang="en-US" sz="2400" b="1" dirty="0"/>
              <a:t>Time</a:t>
            </a:r>
          </a:p>
        </p:txBody>
      </p:sp>
      <p:sp>
        <p:nvSpPr>
          <p:cNvPr id="49" name="TextBox 48"/>
          <p:cNvSpPr txBox="1"/>
          <p:nvPr/>
        </p:nvSpPr>
        <p:spPr>
          <a:xfrm>
            <a:off x="4137277" y="1411522"/>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50" name="TextBox 49"/>
          <p:cNvSpPr txBox="1"/>
          <p:nvPr/>
        </p:nvSpPr>
        <p:spPr>
          <a:xfrm>
            <a:off x="4137278" y="1780854"/>
            <a:ext cx="1769391"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T1</a:t>
            </a:r>
          </a:p>
        </p:txBody>
      </p:sp>
      <p:sp>
        <p:nvSpPr>
          <p:cNvPr id="51" name="TextBox 50"/>
          <p:cNvSpPr txBox="1"/>
          <p:nvPr/>
        </p:nvSpPr>
        <p:spPr>
          <a:xfrm>
            <a:off x="4137278" y="2150186"/>
            <a:ext cx="1769391"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T2</a:t>
            </a:r>
          </a:p>
        </p:txBody>
      </p:sp>
      <p:sp>
        <p:nvSpPr>
          <p:cNvPr id="54" name="TextBox 53"/>
          <p:cNvSpPr txBox="1"/>
          <p:nvPr/>
        </p:nvSpPr>
        <p:spPr>
          <a:xfrm>
            <a:off x="6811040" y="1781791"/>
            <a:ext cx="1769392" cy="369332"/>
          </a:xfrm>
          <a:prstGeom prst="rect">
            <a:avLst/>
          </a:prstGeom>
          <a:solidFill>
            <a:schemeClr val="accent6">
              <a:lumMod val="40000"/>
              <a:lumOff val="60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P1</a:t>
            </a:r>
          </a:p>
        </p:txBody>
      </p:sp>
      <p:sp>
        <p:nvSpPr>
          <p:cNvPr id="55" name="TextBox 54"/>
          <p:cNvSpPr txBox="1"/>
          <p:nvPr/>
        </p:nvSpPr>
        <p:spPr>
          <a:xfrm>
            <a:off x="8574720" y="1781791"/>
            <a:ext cx="1769392" cy="369332"/>
          </a:xfrm>
          <a:prstGeom prst="rect">
            <a:avLst/>
          </a:prstGeom>
          <a:solidFill>
            <a:schemeClr val="accent6">
              <a:lumMod val="40000"/>
              <a:lumOff val="60000"/>
            </a:schemeClr>
          </a:solidFill>
          <a:ln>
            <a:solidFill>
              <a:schemeClr val="tx1"/>
            </a:solidFill>
          </a:ln>
        </p:spPr>
        <p:txBody>
          <a:bodyPr wrap="square" rtlCol="0">
            <a:spAutoFit/>
          </a:bodyPr>
          <a:lstStyle>
            <a:defPPr>
              <a:defRPr lang="en-US"/>
            </a:defPPr>
            <a:lvl1pPr algn="ctr">
              <a:defRPr>
                <a:latin typeface="Consolas" panose="020B0609020204030204" pitchFamily="49" charset="0"/>
              </a:defRPr>
            </a:lvl1pPr>
          </a:lstStyle>
          <a:p>
            <a:r>
              <a:rPr lang="en-US" dirty="0"/>
              <a:t>P1</a:t>
            </a:r>
          </a:p>
        </p:txBody>
      </p:sp>
      <p:sp>
        <p:nvSpPr>
          <p:cNvPr id="56" name="TextBox 55"/>
          <p:cNvSpPr txBox="1"/>
          <p:nvPr/>
        </p:nvSpPr>
        <p:spPr>
          <a:xfrm>
            <a:off x="10344430" y="1783507"/>
            <a:ext cx="1769392"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T0</a:t>
            </a:r>
          </a:p>
        </p:txBody>
      </p:sp>
      <p:sp>
        <p:nvSpPr>
          <p:cNvPr id="60" name="TextBox 59"/>
          <p:cNvSpPr txBox="1"/>
          <p:nvPr/>
        </p:nvSpPr>
        <p:spPr>
          <a:xfrm>
            <a:off x="7477742" y="2155037"/>
            <a:ext cx="343364" cy="369332"/>
          </a:xfrm>
          <a:prstGeom prst="rect">
            <a:avLst/>
          </a:prstGeom>
          <a:noFill/>
        </p:spPr>
        <p:txBody>
          <a:bodyPr wrap="none" rtlCol="0">
            <a:spAutoFit/>
          </a:bodyPr>
          <a:lstStyle/>
          <a:p>
            <a:r>
              <a:rPr lang="en-US" dirty="0"/>
              <a:t>…</a:t>
            </a:r>
          </a:p>
        </p:txBody>
      </p:sp>
      <p:cxnSp>
        <p:nvCxnSpPr>
          <p:cNvPr id="62" name="Straight Connector 61"/>
          <p:cNvCxnSpPr/>
          <p:nvPr/>
        </p:nvCxnSpPr>
        <p:spPr>
          <a:xfrm>
            <a:off x="6811040" y="2139994"/>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8574720" y="2139994"/>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0344327" y="2154582"/>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12119012" y="2131518"/>
            <a:ext cx="0" cy="399418"/>
          </a:xfrm>
          <a:prstGeom prst="line">
            <a:avLst/>
          </a:prstGeom>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9231306" y="2107053"/>
            <a:ext cx="343364" cy="369332"/>
          </a:xfrm>
          <a:prstGeom prst="rect">
            <a:avLst/>
          </a:prstGeom>
          <a:noFill/>
        </p:spPr>
        <p:txBody>
          <a:bodyPr wrap="none" rtlCol="0">
            <a:spAutoFit/>
          </a:bodyPr>
          <a:lstStyle/>
          <a:p>
            <a:r>
              <a:rPr lang="en-US" dirty="0"/>
              <a:t>…</a:t>
            </a:r>
          </a:p>
        </p:txBody>
      </p:sp>
      <p:sp>
        <p:nvSpPr>
          <p:cNvPr id="67" name="TextBox 66"/>
          <p:cNvSpPr txBox="1"/>
          <p:nvPr/>
        </p:nvSpPr>
        <p:spPr>
          <a:xfrm>
            <a:off x="11002906" y="2115476"/>
            <a:ext cx="343364" cy="369332"/>
          </a:xfrm>
          <a:prstGeom prst="rect">
            <a:avLst/>
          </a:prstGeom>
          <a:noFill/>
        </p:spPr>
        <p:txBody>
          <a:bodyPr wrap="none" rtlCol="0">
            <a:spAutoFit/>
          </a:bodyPr>
          <a:lstStyle/>
          <a:p>
            <a:r>
              <a:rPr lang="en-US" dirty="0"/>
              <a:t>…</a:t>
            </a:r>
          </a:p>
        </p:txBody>
      </p:sp>
      <p:sp>
        <p:nvSpPr>
          <p:cNvPr id="12" name="TextBox 11"/>
          <p:cNvSpPr txBox="1"/>
          <p:nvPr/>
        </p:nvSpPr>
        <p:spPr>
          <a:xfrm>
            <a:off x="6811040" y="2897615"/>
            <a:ext cx="4191866" cy="646331"/>
          </a:xfrm>
          <a:prstGeom prst="rect">
            <a:avLst/>
          </a:prstGeom>
          <a:noFill/>
        </p:spPr>
        <p:txBody>
          <a:bodyPr wrap="square" rtlCol="0">
            <a:spAutoFit/>
          </a:bodyPr>
          <a:lstStyle/>
          <a:p>
            <a:r>
              <a:rPr lang="en-US" dirty="0"/>
              <a:t>At time </a:t>
            </a:r>
            <a:r>
              <a:rPr lang="en-US" sz="1600" dirty="0">
                <a:latin typeface="Consolas" panose="020B0609020204030204" pitchFamily="49" charset="0"/>
              </a:rPr>
              <a:t>T0</a:t>
            </a:r>
            <a:r>
              <a:rPr lang="en-US" dirty="0"/>
              <a:t> process </a:t>
            </a:r>
            <a:r>
              <a:rPr lang="en-US" sz="1600" dirty="0">
                <a:latin typeface="Consolas" panose="020B0609020204030204" pitchFamily="49" charset="0"/>
              </a:rPr>
              <a:t>P0</a:t>
            </a:r>
            <a:r>
              <a:rPr lang="en-US" dirty="0"/>
              <a:t> has </a:t>
            </a:r>
            <a:r>
              <a:rPr lang="en-US" sz="1600" dirty="0">
                <a:latin typeface="Consolas" panose="020B0609020204030204" pitchFamily="49" charset="0"/>
              </a:rPr>
              <a:t>P0</a:t>
            </a:r>
            <a:r>
              <a:rPr lang="en-US" dirty="0"/>
              <a:t> in its pool.</a:t>
            </a:r>
          </a:p>
          <a:p>
            <a:r>
              <a:rPr lang="en-US" dirty="0"/>
              <a:t>At time </a:t>
            </a:r>
            <a:r>
              <a:rPr lang="en-US" sz="1600" dirty="0">
                <a:latin typeface="Consolas" panose="020B0609020204030204" pitchFamily="49" charset="0"/>
              </a:rPr>
              <a:t>T0</a:t>
            </a:r>
            <a:r>
              <a:rPr lang="en-US" dirty="0"/>
              <a:t> process </a:t>
            </a:r>
            <a:r>
              <a:rPr lang="en-US" sz="1600" dirty="0">
                <a:latin typeface="Consolas" panose="020B0609020204030204" pitchFamily="49" charset="0"/>
              </a:rPr>
              <a:t>P1</a:t>
            </a:r>
            <a:r>
              <a:rPr lang="en-US" dirty="0"/>
              <a:t> has </a:t>
            </a:r>
            <a:r>
              <a:rPr lang="en-US" sz="1600" dirty="0">
                <a:latin typeface="Consolas" panose="020B0609020204030204" pitchFamily="49" charset="0"/>
              </a:rPr>
              <a:t>P1</a:t>
            </a:r>
            <a:r>
              <a:rPr lang="en-US" dirty="0"/>
              <a:t> in its pool.</a:t>
            </a:r>
          </a:p>
        </p:txBody>
      </p:sp>
      <p:sp>
        <p:nvSpPr>
          <p:cNvPr id="52" name="TextBox 51"/>
          <p:cNvSpPr txBox="1"/>
          <p:nvPr/>
        </p:nvSpPr>
        <p:spPr>
          <a:xfrm>
            <a:off x="613798" y="997466"/>
            <a:ext cx="1149097" cy="461665"/>
          </a:xfrm>
          <a:prstGeom prst="rect">
            <a:avLst/>
          </a:prstGeom>
          <a:noFill/>
        </p:spPr>
        <p:txBody>
          <a:bodyPr wrap="none" rtlCol="0">
            <a:spAutoFit/>
          </a:bodyPr>
          <a:lstStyle/>
          <a:p>
            <a:r>
              <a:rPr lang="en-US" sz="2400" b="1" dirty="0"/>
              <a:t>Process</a:t>
            </a:r>
          </a:p>
        </p:txBody>
      </p:sp>
      <p:grpSp>
        <p:nvGrpSpPr>
          <p:cNvPr id="61" name="Group 60"/>
          <p:cNvGrpSpPr/>
          <p:nvPr/>
        </p:nvGrpSpPr>
        <p:grpSpPr>
          <a:xfrm>
            <a:off x="303648" y="1412964"/>
            <a:ext cx="1777690" cy="2950591"/>
            <a:chOff x="1666712" y="2284817"/>
            <a:chExt cx="1777690" cy="2950591"/>
          </a:xfrm>
        </p:grpSpPr>
        <p:sp>
          <p:nvSpPr>
            <p:cNvPr id="68" name="TextBox 67"/>
            <p:cNvSpPr txBox="1"/>
            <p:nvPr/>
          </p:nvSpPr>
          <p:spPr>
            <a:xfrm>
              <a:off x="1675010" y="2284817"/>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69" name="TextBox 68"/>
            <p:cNvSpPr txBox="1"/>
            <p:nvPr/>
          </p:nvSpPr>
          <p:spPr>
            <a:xfrm>
              <a:off x="1675011" y="2654149"/>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70" name="TextBox 69"/>
            <p:cNvSpPr txBox="1"/>
            <p:nvPr/>
          </p:nvSpPr>
          <p:spPr>
            <a:xfrm>
              <a:off x="1675011" y="3023481"/>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71" name="TextBox 70"/>
            <p:cNvSpPr txBox="1"/>
            <p:nvPr/>
          </p:nvSpPr>
          <p:spPr>
            <a:xfrm>
              <a:off x="1666714" y="3392813"/>
              <a:ext cx="176939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72" name="TextBox 71"/>
            <p:cNvSpPr txBox="1"/>
            <p:nvPr/>
          </p:nvSpPr>
          <p:spPr>
            <a:xfrm>
              <a:off x="1675011" y="3762145"/>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73" name="TextBox 72"/>
            <p:cNvSpPr txBox="1"/>
            <p:nvPr/>
          </p:nvSpPr>
          <p:spPr>
            <a:xfrm>
              <a:off x="1666713" y="4131477"/>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74" name="TextBox 73"/>
            <p:cNvSpPr txBox="1"/>
            <p:nvPr/>
          </p:nvSpPr>
          <p:spPr>
            <a:xfrm>
              <a:off x="1666712" y="4500809"/>
              <a:ext cx="1769391"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75" name="TextBox 74"/>
            <p:cNvSpPr txBox="1"/>
            <p:nvPr/>
          </p:nvSpPr>
          <p:spPr>
            <a:xfrm>
              <a:off x="1675011" y="4866076"/>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grpSp>
      <p:sp>
        <p:nvSpPr>
          <p:cNvPr id="76" name="TextBox 75"/>
          <p:cNvSpPr txBox="1"/>
          <p:nvPr/>
        </p:nvSpPr>
        <p:spPr>
          <a:xfrm>
            <a:off x="2641498" y="997466"/>
            <a:ext cx="1149097" cy="461665"/>
          </a:xfrm>
          <a:prstGeom prst="rect">
            <a:avLst/>
          </a:prstGeom>
          <a:noFill/>
        </p:spPr>
        <p:txBody>
          <a:bodyPr wrap="none" rtlCol="0">
            <a:spAutoFit/>
          </a:bodyPr>
          <a:lstStyle/>
          <a:p>
            <a:r>
              <a:rPr lang="en-US" sz="2400" b="1" dirty="0"/>
              <a:t>Process</a:t>
            </a:r>
          </a:p>
        </p:txBody>
      </p:sp>
      <p:sp>
        <p:nvSpPr>
          <p:cNvPr id="78" name="TextBox 77"/>
          <p:cNvSpPr txBox="1"/>
          <p:nvPr/>
        </p:nvSpPr>
        <p:spPr>
          <a:xfrm>
            <a:off x="2221647" y="1412100"/>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79" name="TextBox 78"/>
          <p:cNvSpPr txBox="1"/>
          <p:nvPr/>
        </p:nvSpPr>
        <p:spPr>
          <a:xfrm>
            <a:off x="2221648" y="1781432"/>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80" name="TextBox 79"/>
          <p:cNvSpPr txBox="1"/>
          <p:nvPr/>
        </p:nvSpPr>
        <p:spPr>
          <a:xfrm>
            <a:off x="2221648" y="2150764"/>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81" name="TextBox 80"/>
          <p:cNvSpPr txBox="1"/>
          <p:nvPr/>
        </p:nvSpPr>
        <p:spPr>
          <a:xfrm>
            <a:off x="2222875" y="2520096"/>
            <a:ext cx="176810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82" name="TextBox 81"/>
          <p:cNvSpPr txBox="1"/>
          <p:nvPr/>
        </p:nvSpPr>
        <p:spPr>
          <a:xfrm>
            <a:off x="2221648" y="2889428"/>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83" name="TextBox 82"/>
          <p:cNvSpPr txBox="1"/>
          <p:nvPr/>
        </p:nvSpPr>
        <p:spPr>
          <a:xfrm>
            <a:off x="2222874" y="3258760"/>
            <a:ext cx="1768165"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84" name="TextBox 83"/>
          <p:cNvSpPr txBox="1"/>
          <p:nvPr/>
        </p:nvSpPr>
        <p:spPr>
          <a:xfrm>
            <a:off x="2222874" y="3628092"/>
            <a:ext cx="1768102"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85" name="TextBox 84"/>
          <p:cNvSpPr txBox="1"/>
          <p:nvPr/>
        </p:nvSpPr>
        <p:spPr>
          <a:xfrm>
            <a:off x="2221648" y="3993359"/>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sp>
        <p:nvSpPr>
          <p:cNvPr id="53" name="TextBox 52"/>
          <p:cNvSpPr txBox="1"/>
          <p:nvPr/>
        </p:nvSpPr>
        <p:spPr>
          <a:xfrm>
            <a:off x="10344430" y="1414951"/>
            <a:ext cx="1769392"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T0</a:t>
            </a:r>
          </a:p>
        </p:txBody>
      </p:sp>
    </p:spTree>
    <p:extLst>
      <p:ext uri="{BB962C8B-B14F-4D97-AF65-F5344CB8AC3E}">
        <p14:creationId xmlns:p14="http://schemas.microsoft.com/office/powerpoint/2010/main" val="1677998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4306" y="2254473"/>
            <a:ext cx="4059253" cy="1815882"/>
          </a:xfrm>
          <a:prstGeom prst="rect">
            <a:avLst/>
          </a:prstGeom>
          <a:solidFill>
            <a:schemeClr val="bg1">
              <a:lumMod val="95000"/>
            </a:schemeClr>
          </a:solidFill>
          <a:ln>
            <a:solidFill>
              <a:schemeClr val="bg1">
                <a:lumMod val="75000"/>
              </a:schemeClr>
            </a:solidFill>
          </a:ln>
        </p:spPr>
        <p:txBody>
          <a:bodyPr wrap="none">
            <a:spAutoFit/>
          </a:bodyPr>
          <a:lstStyle/>
          <a:p>
            <a:r>
              <a:rPr lang="en-US" sz="2800" b="1" dirty="0"/>
              <a:t>sig</a:t>
            </a:r>
            <a:r>
              <a:rPr lang="en-US" sz="2800" dirty="0"/>
              <a:t> Process {</a:t>
            </a:r>
          </a:p>
          <a:p>
            <a:r>
              <a:rPr lang="en-US" sz="2800" dirty="0"/>
              <a:t>    succ: Process,</a:t>
            </a:r>
          </a:p>
          <a:p>
            <a:r>
              <a:rPr lang="en-US" sz="2800" dirty="0"/>
              <a:t>    toSend: Process -&gt; Time</a:t>
            </a:r>
          </a:p>
          <a:p>
            <a:r>
              <a:rPr lang="en-US" sz="2800" dirty="0"/>
              <a:t>}</a:t>
            </a:r>
          </a:p>
        </p:txBody>
      </p:sp>
      <p:sp>
        <p:nvSpPr>
          <p:cNvPr id="3" name="TextBox 2"/>
          <p:cNvSpPr txBox="1"/>
          <p:nvPr/>
        </p:nvSpPr>
        <p:spPr>
          <a:xfrm>
            <a:off x="3624658" y="1898287"/>
            <a:ext cx="1218667" cy="369332"/>
          </a:xfrm>
          <a:prstGeom prst="rect">
            <a:avLst/>
          </a:prstGeom>
          <a:noFill/>
        </p:spPr>
        <p:txBody>
          <a:bodyPr wrap="none" rtlCol="0">
            <a:spAutoFit/>
          </a:bodyPr>
          <a:lstStyle/>
          <a:p>
            <a:r>
              <a:rPr lang="en-US" dirty="0"/>
              <a:t>Alloy code:</a:t>
            </a:r>
          </a:p>
        </p:txBody>
      </p:sp>
    </p:spTree>
    <p:extLst>
      <p:ext uri="{BB962C8B-B14F-4D97-AF65-F5344CB8AC3E}">
        <p14:creationId xmlns:p14="http://schemas.microsoft.com/office/powerpoint/2010/main" val="231293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61144" y="1717919"/>
            <a:ext cx="1085746" cy="461665"/>
          </a:xfrm>
          <a:prstGeom prst="rect">
            <a:avLst/>
          </a:prstGeom>
          <a:noFill/>
        </p:spPr>
        <p:txBody>
          <a:bodyPr wrap="none" rtlCol="0">
            <a:spAutoFit/>
          </a:bodyPr>
          <a:lstStyle/>
          <a:p>
            <a:r>
              <a:rPr lang="en-US" sz="2400" b="1" dirty="0"/>
              <a:t>toSend</a:t>
            </a:r>
          </a:p>
        </p:txBody>
      </p:sp>
      <p:sp>
        <p:nvSpPr>
          <p:cNvPr id="13" name="TextBox 12"/>
          <p:cNvSpPr txBox="1"/>
          <p:nvPr/>
        </p:nvSpPr>
        <p:spPr>
          <a:xfrm>
            <a:off x="4301406" y="2227568"/>
            <a:ext cx="343364" cy="369332"/>
          </a:xfrm>
          <a:prstGeom prst="rect">
            <a:avLst/>
          </a:prstGeom>
          <a:noFill/>
        </p:spPr>
        <p:txBody>
          <a:bodyPr wrap="none" rtlCol="0">
            <a:spAutoFit/>
          </a:bodyPr>
          <a:lstStyle/>
          <a:p>
            <a:r>
              <a:rPr lang="en-US" dirty="0"/>
              <a:t>…</a:t>
            </a:r>
          </a:p>
        </p:txBody>
      </p:sp>
      <p:cxnSp>
        <p:nvCxnSpPr>
          <p:cNvPr id="14" name="Straight Connector 13"/>
          <p:cNvCxnSpPr/>
          <p:nvPr/>
        </p:nvCxnSpPr>
        <p:spPr>
          <a:xfrm>
            <a:off x="3634704" y="2212525"/>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13882" y="2212525"/>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152493" y="2242611"/>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942676" y="2219547"/>
            <a:ext cx="0" cy="399418"/>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054970" y="2179584"/>
            <a:ext cx="343364" cy="369332"/>
          </a:xfrm>
          <a:prstGeom prst="rect">
            <a:avLst/>
          </a:prstGeom>
          <a:noFill/>
        </p:spPr>
        <p:txBody>
          <a:bodyPr wrap="none" rtlCol="0">
            <a:spAutoFit/>
          </a:bodyPr>
          <a:lstStyle/>
          <a:p>
            <a:r>
              <a:rPr lang="en-US" dirty="0"/>
              <a:t>…</a:t>
            </a:r>
          </a:p>
        </p:txBody>
      </p:sp>
      <p:sp>
        <p:nvSpPr>
          <p:cNvPr id="19" name="TextBox 18"/>
          <p:cNvSpPr txBox="1"/>
          <p:nvPr/>
        </p:nvSpPr>
        <p:spPr>
          <a:xfrm>
            <a:off x="7826570" y="2203505"/>
            <a:ext cx="343364" cy="369332"/>
          </a:xfrm>
          <a:prstGeom prst="rect">
            <a:avLst/>
          </a:prstGeom>
          <a:noFill/>
        </p:spPr>
        <p:txBody>
          <a:bodyPr wrap="none" rtlCol="0">
            <a:spAutoFit/>
          </a:bodyPr>
          <a:lstStyle/>
          <a:p>
            <a:r>
              <a:rPr lang="en-US" dirty="0"/>
              <a:t>…</a:t>
            </a:r>
          </a:p>
        </p:txBody>
      </p:sp>
      <p:sp>
        <p:nvSpPr>
          <p:cNvPr id="20" name="TextBox 19"/>
          <p:cNvSpPr txBox="1"/>
          <p:nvPr/>
        </p:nvSpPr>
        <p:spPr>
          <a:xfrm>
            <a:off x="7167776" y="2611399"/>
            <a:ext cx="1769392"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i="1" dirty="0"/>
              <a:t>t</a:t>
            </a:r>
          </a:p>
        </p:txBody>
      </p:sp>
      <p:sp>
        <p:nvSpPr>
          <p:cNvPr id="21" name="TextBox 20"/>
          <p:cNvSpPr txBox="1"/>
          <p:nvPr/>
        </p:nvSpPr>
        <p:spPr>
          <a:xfrm>
            <a:off x="5398066" y="2604921"/>
            <a:ext cx="1769392" cy="369332"/>
          </a:xfrm>
          <a:prstGeom prst="rect">
            <a:avLst/>
          </a:prstGeom>
          <a:solidFill>
            <a:schemeClr val="accent2">
              <a:lumMod val="40000"/>
              <a:lumOff val="60000"/>
            </a:schemeClr>
          </a:solidFill>
          <a:ln>
            <a:solidFill>
              <a:schemeClr val="tx1"/>
            </a:solidFill>
          </a:ln>
        </p:spPr>
        <p:txBody>
          <a:bodyPr wrap="square" rtlCol="0">
            <a:spAutoFit/>
          </a:bodyPr>
          <a:lstStyle>
            <a:defPPr>
              <a:defRPr lang="en-US"/>
            </a:defPPr>
            <a:lvl1pPr algn="ctr"/>
          </a:lstStyle>
          <a:p>
            <a:r>
              <a:rPr lang="en-US" i="1" dirty="0"/>
              <a:t>q</a:t>
            </a:r>
          </a:p>
        </p:txBody>
      </p:sp>
      <p:sp>
        <p:nvSpPr>
          <p:cNvPr id="22" name="TextBox 21"/>
          <p:cNvSpPr txBox="1"/>
          <p:nvPr/>
        </p:nvSpPr>
        <p:spPr>
          <a:xfrm>
            <a:off x="3634386" y="2604921"/>
            <a:ext cx="1769392" cy="369332"/>
          </a:xfrm>
          <a:prstGeom prst="rect">
            <a:avLst/>
          </a:prstGeom>
          <a:solidFill>
            <a:schemeClr val="accent6">
              <a:lumMod val="40000"/>
              <a:lumOff val="60000"/>
            </a:schemeClr>
          </a:solidFill>
          <a:ln>
            <a:solidFill>
              <a:schemeClr val="tx1"/>
            </a:solidFill>
          </a:ln>
        </p:spPr>
        <p:txBody>
          <a:bodyPr wrap="square" rtlCol="0">
            <a:spAutoFit/>
          </a:bodyPr>
          <a:lstStyle>
            <a:defPPr>
              <a:defRPr lang="en-US"/>
            </a:defPPr>
            <a:lvl1pPr algn="ctr"/>
          </a:lstStyle>
          <a:p>
            <a:r>
              <a:rPr lang="en-US" i="1" dirty="0"/>
              <a:t>p</a:t>
            </a:r>
          </a:p>
        </p:txBody>
      </p:sp>
      <p:sp>
        <p:nvSpPr>
          <p:cNvPr id="23" name="TextBox 22"/>
          <p:cNvSpPr txBox="1"/>
          <p:nvPr/>
        </p:nvSpPr>
        <p:spPr>
          <a:xfrm>
            <a:off x="4311940" y="2989296"/>
            <a:ext cx="343364" cy="369332"/>
          </a:xfrm>
          <a:prstGeom prst="rect">
            <a:avLst/>
          </a:prstGeom>
          <a:noFill/>
        </p:spPr>
        <p:txBody>
          <a:bodyPr wrap="none" rtlCol="0">
            <a:spAutoFit/>
          </a:bodyPr>
          <a:lstStyle/>
          <a:p>
            <a:r>
              <a:rPr lang="en-US" dirty="0"/>
              <a:t>…</a:t>
            </a:r>
          </a:p>
        </p:txBody>
      </p:sp>
      <p:cxnSp>
        <p:nvCxnSpPr>
          <p:cNvPr id="24" name="Straight Connector 23"/>
          <p:cNvCxnSpPr/>
          <p:nvPr/>
        </p:nvCxnSpPr>
        <p:spPr>
          <a:xfrm>
            <a:off x="3645238" y="2974253"/>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408918" y="2974253"/>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163027" y="2972799"/>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8937168" y="2965233"/>
            <a:ext cx="0" cy="399418"/>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065504" y="2941312"/>
            <a:ext cx="343364" cy="369332"/>
          </a:xfrm>
          <a:prstGeom prst="rect">
            <a:avLst/>
          </a:prstGeom>
          <a:noFill/>
        </p:spPr>
        <p:txBody>
          <a:bodyPr wrap="none" rtlCol="0">
            <a:spAutoFit/>
          </a:bodyPr>
          <a:lstStyle/>
          <a:p>
            <a:r>
              <a:rPr lang="en-US" dirty="0"/>
              <a:t>…</a:t>
            </a:r>
          </a:p>
        </p:txBody>
      </p:sp>
      <p:sp>
        <p:nvSpPr>
          <p:cNvPr id="29" name="TextBox 28"/>
          <p:cNvSpPr txBox="1"/>
          <p:nvPr/>
        </p:nvSpPr>
        <p:spPr>
          <a:xfrm>
            <a:off x="7821062" y="2949191"/>
            <a:ext cx="343364" cy="369332"/>
          </a:xfrm>
          <a:prstGeom prst="rect">
            <a:avLst/>
          </a:prstGeom>
          <a:noFill/>
        </p:spPr>
        <p:txBody>
          <a:bodyPr wrap="none" rtlCol="0">
            <a:spAutoFit/>
          </a:bodyPr>
          <a:lstStyle/>
          <a:p>
            <a:r>
              <a:rPr lang="en-US" dirty="0"/>
              <a:t>…</a:t>
            </a:r>
          </a:p>
        </p:txBody>
      </p:sp>
      <p:sp>
        <p:nvSpPr>
          <p:cNvPr id="30" name="TextBox 29"/>
          <p:cNvSpPr txBox="1"/>
          <p:nvPr/>
        </p:nvSpPr>
        <p:spPr>
          <a:xfrm>
            <a:off x="3634386" y="3898232"/>
            <a:ext cx="5445445" cy="830997"/>
          </a:xfrm>
          <a:prstGeom prst="rect">
            <a:avLst/>
          </a:prstGeom>
          <a:noFill/>
        </p:spPr>
        <p:txBody>
          <a:bodyPr wrap="square" rtlCol="0">
            <a:spAutoFit/>
          </a:bodyPr>
          <a:lstStyle/>
          <a:p>
            <a:r>
              <a:rPr lang="en-US" sz="2400" dirty="0"/>
              <a:t>Process </a:t>
            </a:r>
            <a:r>
              <a:rPr lang="en-US" sz="2400" i="1" dirty="0"/>
              <a:t>p</a:t>
            </a:r>
            <a:r>
              <a:rPr lang="en-US" sz="2400" dirty="0"/>
              <a:t> holds the identifier of process </a:t>
            </a:r>
            <a:r>
              <a:rPr lang="en-US" sz="2400" i="1" dirty="0"/>
              <a:t>q</a:t>
            </a:r>
            <a:r>
              <a:rPr lang="en-US" sz="2400" dirty="0"/>
              <a:t> in its pool at time </a:t>
            </a:r>
            <a:r>
              <a:rPr lang="en-US" sz="2400" i="1" dirty="0"/>
              <a:t>t</a:t>
            </a:r>
            <a:r>
              <a:rPr lang="en-US" sz="2400" dirty="0"/>
              <a:t>.</a:t>
            </a:r>
          </a:p>
        </p:txBody>
      </p:sp>
    </p:spTree>
    <p:extLst>
      <p:ext uri="{BB962C8B-B14F-4D97-AF65-F5344CB8AC3E}">
        <p14:creationId xmlns:p14="http://schemas.microsoft.com/office/powerpoint/2010/main" val="867374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8630" y="972467"/>
            <a:ext cx="1149097" cy="461665"/>
          </a:xfrm>
          <a:prstGeom prst="rect">
            <a:avLst/>
          </a:prstGeom>
          <a:noFill/>
        </p:spPr>
        <p:txBody>
          <a:bodyPr wrap="none" rtlCol="0">
            <a:spAutoFit/>
          </a:bodyPr>
          <a:lstStyle/>
          <a:p>
            <a:r>
              <a:rPr lang="en-US" sz="2400" b="1" dirty="0"/>
              <a:t>Process</a:t>
            </a:r>
          </a:p>
        </p:txBody>
      </p:sp>
      <p:sp>
        <p:nvSpPr>
          <p:cNvPr id="8" name="TextBox 7"/>
          <p:cNvSpPr txBox="1"/>
          <p:nvPr/>
        </p:nvSpPr>
        <p:spPr>
          <a:xfrm>
            <a:off x="923676" y="1395480"/>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P7</a:t>
            </a:r>
          </a:p>
        </p:txBody>
      </p:sp>
      <p:cxnSp>
        <p:nvCxnSpPr>
          <p:cNvPr id="20" name="Straight Arrow Connector 19"/>
          <p:cNvCxnSpPr/>
          <p:nvPr/>
        </p:nvCxnSpPr>
        <p:spPr>
          <a:xfrm flipV="1">
            <a:off x="5304999" y="1883855"/>
            <a:ext cx="13175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11040" y="1411522"/>
            <a:ext cx="1769392" cy="369332"/>
          </a:xfrm>
          <a:prstGeom prst="rect">
            <a:avLst/>
          </a:prstGeom>
          <a:solidFill>
            <a:schemeClr val="bg2">
              <a:lumMod val="75000"/>
            </a:schemeClr>
          </a:solid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P7</a:t>
            </a:r>
          </a:p>
        </p:txBody>
      </p:sp>
      <p:sp>
        <p:nvSpPr>
          <p:cNvPr id="39" name="TextBox 38"/>
          <p:cNvSpPr txBox="1"/>
          <p:nvPr/>
        </p:nvSpPr>
        <p:spPr>
          <a:xfrm>
            <a:off x="8090470" y="979982"/>
            <a:ext cx="1123449" cy="461665"/>
          </a:xfrm>
          <a:prstGeom prst="rect">
            <a:avLst/>
          </a:prstGeom>
          <a:noFill/>
        </p:spPr>
        <p:txBody>
          <a:bodyPr wrap="none" rtlCol="0">
            <a:spAutoFit/>
          </a:bodyPr>
          <a:lstStyle/>
          <a:p>
            <a:r>
              <a:rPr lang="en-US" sz="2400" b="1" dirty="0"/>
              <a:t>elected</a:t>
            </a:r>
          </a:p>
        </p:txBody>
      </p:sp>
      <p:sp>
        <p:nvSpPr>
          <p:cNvPr id="48" name="TextBox 47"/>
          <p:cNvSpPr txBox="1"/>
          <p:nvPr/>
        </p:nvSpPr>
        <p:spPr>
          <a:xfrm>
            <a:off x="3644606" y="979982"/>
            <a:ext cx="817853" cy="461665"/>
          </a:xfrm>
          <a:prstGeom prst="rect">
            <a:avLst/>
          </a:prstGeom>
          <a:noFill/>
        </p:spPr>
        <p:txBody>
          <a:bodyPr wrap="none" rtlCol="0">
            <a:spAutoFit/>
          </a:bodyPr>
          <a:lstStyle/>
          <a:p>
            <a:r>
              <a:rPr lang="en-US" sz="2400" b="1" dirty="0"/>
              <a:t>Time</a:t>
            </a:r>
          </a:p>
        </p:txBody>
      </p:sp>
      <p:sp>
        <p:nvSpPr>
          <p:cNvPr id="49" name="TextBox 48"/>
          <p:cNvSpPr txBox="1"/>
          <p:nvPr/>
        </p:nvSpPr>
        <p:spPr>
          <a:xfrm>
            <a:off x="3094781" y="1395480"/>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50" name="TextBox 49"/>
          <p:cNvSpPr txBox="1"/>
          <p:nvPr/>
        </p:nvSpPr>
        <p:spPr>
          <a:xfrm>
            <a:off x="3094782" y="1764812"/>
            <a:ext cx="1769391"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T1</a:t>
            </a:r>
          </a:p>
        </p:txBody>
      </p:sp>
      <p:sp>
        <p:nvSpPr>
          <p:cNvPr id="51" name="TextBox 50"/>
          <p:cNvSpPr txBox="1"/>
          <p:nvPr/>
        </p:nvSpPr>
        <p:spPr>
          <a:xfrm>
            <a:off x="3094782" y="2134144"/>
            <a:ext cx="1769391"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T2</a:t>
            </a:r>
          </a:p>
        </p:txBody>
      </p:sp>
      <p:sp>
        <p:nvSpPr>
          <p:cNvPr id="53" name="TextBox 52"/>
          <p:cNvSpPr txBox="1"/>
          <p:nvPr/>
        </p:nvSpPr>
        <p:spPr>
          <a:xfrm>
            <a:off x="8580432" y="1403046"/>
            <a:ext cx="1769392" cy="369332"/>
          </a:xfrm>
          <a:prstGeom prst="rect">
            <a:avLst/>
          </a:prstGeom>
          <a:blipFill>
            <a:blip r:embed="rId2"/>
            <a:tile tx="0" ty="0" sx="100000" sy="100000" flip="none" algn="tl"/>
          </a:blipFill>
          <a:ln>
            <a:solidFill>
              <a:schemeClr val="tx1"/>
            </a:solidFill>
          </a:ln>
        </p:spPr>
        <p:txBody>
          <a:bodyPr wrap="square" rtlCol="0">
            <a:spAutoFit/>
          </a:bodyPr>
          <a:lstStyle/>
          <a:p>
            <a:pPr algn="ctr"/>
            <a:r>
              <a:rPr lang="en-US" dirty="0">
                <a:latin typeface="Consolas" panose="020B0609020204030204" pitchFamily="49" charset="0"/>
              </a:rPr>
              <a:t>T7</a:t>
            </a:r>
          </a:p>
        </p:txBody>
      </p:sp>
      <p:sp>
        <p:nvSpPr>
          <p:cNvPr id="60" name="TextBox 59"/>
          <p:cNvSpPr txBox="1"/>
          <p:nvPr/>
        </p:nvSpPr>
        <p:spPr>
          <a:xfrm>
            <a:off x="7477741" y="1786384"/>
            <a:ext cx="343364" cy="369332"/>
          </a:xfrm>
          <a:prstGeom prst="rect">
            <a:avLst/>
          </a:prstGeom>
          <a:noFill/>
        </p:spPr>
        <p:txBody>
          <a:bodyPr wrap="none" rtlCol="0">
            <a:spAutoFit/>
          </a:bodyPr>
          <a:lstStyle/>
          <a:p>
            <a:r>
              <a:rPr lang="en-US" dirty="0"/>
              <a:t>…</a:t>
            </a:r>
          </a:p>
        </p:txBody>
      </p:sp>
      <p:cxnSp>
        <p:nvCxnSpPr>
          <p:cNvPr id="62" name="Straight Connector 61"/>
          <p:cNvCxnSpPr/>
          <p:nvPr/>
        </p:nvCxnSpPr>
        <p:spPr>
          <a:xfrm>
            <a:off x="6811039" y="1771341"/>
            <a:ext cx="0" cy="399418"/>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10355013" y="1762865"/>
            <a:ext cx="0" cy="399418"/>
          </a:xfrm>
          <a:prstGeom prst="line">
            <a:avLst/>
          </a:prstGeom>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9238907" y="1746823"/>
            <a:ext cx="343364" cy="369332"/>
          </a:xfrm>
          <a:prstGeom prst="rect">
            <a:avLst/>
          </a:prstGeom>
          <a:noFill/>
        </p:spPr>
        <p:txBody>
          <a:bodyPr wrap="none" rtlCol="0">
            <a:spAutoFit/>
          </a:bodyPr>
          <a:lstStyle/>
          <a:p>
            <a:r>
              <a:rPr lang="en-US" dirty="0"/>
              <a:t>…</a:t>
            </a:r>
          </a:p>
        </p:txBody>
      </p:sp>
      <p:cxnSp>
        <p:nvCxnSpPr>
          <p:cNvPr id="61" name="Straight Connector 60"/>
          <p:cNvCxnSpPr/>
          <p:nvPr/>
        </p:nvCxnSpPr>
        <p:spPr>
          <a:xfrm flipV="1">
            <a:off x="923676" y="1766053"/>
            <a:ext cx="0" cy="361249"/>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V="1">
            <a:off x="2693067" y="1771116"/>
            <a:ext cx="0" cy="361249"/>
          </a:xfrm>
          <a:prstGeom prst="line">
            <a:avLst/>
          </a:prstGeom>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1656366" y="1757970"/>
            <a:ext cx="343364" cy="369332"/>
          </a:xfrm>
          <a:prstGeom prst="rect">
            <a:avLst/>
          </a:prstGeom>
          <a:noFill/>
        </p:spPr>
        <p:txBody>
          <a:bodyPr wrap="none" rtlCol="0">
            <a:spAutoFit/>
          </a:bodyPr>
          <a:lstStyle/>
          <a:p>
            <a:r>
              <a:rPr lang="en-US" dirty="0"/>
              <a:t>…</a:t>
            </a:r>
          </a:p>
        </p:txBody>
      </p:sp>
      <p:cxnSp>
        <p:nvCxnSpPr>
          <p:cNvPr id="70" name="Straight Connector 69"/>
          <p:cNvCxnSpPr/>
          <p:nvPr/>
        </p:nvCxnSpPr>
        <p:spPr>
          <a:xfrm flipV="1">
            <a:off x="3092964" y="2498351"/>
            <a:ext cx="0" cy="361249"/>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4856673" y="2511497"/>
            <a:ext cx="0" cy="361249"/>
          </a:xfrm>
          <a:prstGeom prst="line">
            <a:avLst/>
          </a:prstGeom>
        </p:spPr>
        <p:style>
          <a:lnRef idx="1">
            <a:schemeClr val="dk1"/>
          </a:lnRef>
          <a:fillRef idx="0">
            <a:schemeClr val="dk1"/>
          </a:fillRef>
          <a:effectRef idx="0">
            <a:schemeClr val="dk1"/>
          </a:effectRef>
          <a:fontRef idx="minor">
            <a:schemeClr val="tx1"/>
          </a:fontRef>
        </p:style>
      </p:cxnSp>
      <p:sp>
        <p:nvSpPr>
          <p:cNvPr id="72" name="TextBox 71"/>
          <p:cNvSpPr txBox="1"/>
          <p:nvPr/>
        </p:nvSpPr>
        <p:spPr>
          <a:xfrm>
            <a:off x="3819972" y="2498351"/>
            <a:ext cx="343364" cy="369332"/>
          </a:xfrm>
          <a:prstGeom prst="rect">
            <a:avLst/>
          </a:prstGeom>
          <a:noFill/>
        </p:spPr>
        <p:txBody>
          <a:bodyPr wrap="none" rtlCol="0">
            <a:spAutoFit/>
          </a:bodyPr>
          <a:lstStyle/>
          <a:p>
            <a:r>
              <a:rPr lang="en-US" dirty="0"/>
              <a:t>…</a:t>
            </a:r>
          </a:p>
        </p:txBody>
      </p:sp>
      <p:cxnSp>
        <p:nvCxnSpPr>
          <p:cNvPr id="73" name="Straight Connector 72"/>
          <p:cNvCxnSpPr/>
          <p:nvPr/>
        </p:nvCxnSpPr>
        <p:spPr>
          <a:xfrm>
            <a:off x="8581597" y="1766659"/>
            <a:ext cx="0" cy="399418"/>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811039" y="2511497"/>
            <a:ext cx="3665815" cy="646331"/>
          </a:xfrm>
          <a:prstGeom prst="rect">
            <a:avLst/>
          </a:prstGeom>
          <a:noFill/>
        </p:spPr>
        <p:txBody>
          <a:bodyPr wrap="square" rtlCol="0">
            <a:spAutoFit/>
          </a:bodyPr>
          <a:lstStyle/>
          <a:p>
            <a:r>
              <a:rPr lang="en-US" dirty="0"/>
              <a:t>At time </a:t>
            </a:r>
            <a:r>
              <a:rPr lang="en-US" dirty="0">
                <a:latin typeface="Consolas" panose="020B0609020204030204" pitchFamily="49" charset="0"/>
              </a:rPr>
              <a:t>T7</a:t>
            </a:r>
            <a:r>
              <a:rPr lang="en-US" dirty="0"/>
              <a:t> process </a:t>
            </a:r>
            <a:r>
              <a:rPr lang="en-US" dirty="0">
                <a:latin typeface="Consolas" panose="020B0609020204030204" pitchFamily="49" charset="0"/>
              </a:rPr>
              <a:t>P7</a:t>
            </a:r>
            <a:r>
              <a:rPr lang="en-US" dirty="0"/>
              <a:t> is elected the leader.</a:t>
            </a:r>
          </a:p>
        </p:txBody>
      </p:sp>
    </p:spTree>
    <p:extLst>
      <p:ext uri="{BB962C8B-B14F-4D97-AF65-F5344CB8AC3E}">
        <p14:creationId xmlns:p14="http://schemas.microsoft.com/office/powerpoint/2010/main" val="2179243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4765" y="2246587"/>
            <a:ext cx="4059253" cy="2246769"/>
          </a:xfrm>
          <a:prstGeom prst="rect">
            <a:avLst/>
          </a:prstGeom>
          <a:solidFill>
            <a:schemeClr val="bg1">
              <a:lumMod val="95000"/>
            </a:schemeClr>
          </a:solidFill>
          <a:ln>
            <a:solidFill>
              <a:schemeClr val="bg1">
                <a:lumMod val="75000"/>
              </a:schemeClr>
            </a:solidFill>
          </a:ln>
        </p:spPr>
        <p:txBody>
          <a:bodyPr wrap="none">
            <a:spAutoFit/>
          </a:bodyPr>
          <a:lstStyle/>
          <a:p>
            <a:r>
              <a:rPr lang="en-US" sz="2800" b="1" dirty="0"/>
              <a:t>sig</a:t>
            </a:r>
            <a:r>
              <a:rPr lang="en-US" sz="2800" dirty="0"/>
              <a:t> Process {</a:t>
            </a:r>
          </a:p>
          <a:p>
            <a:r>
              <a:rPr lang="en-US" sz="2800" dirty="0"/>
              <a:t>    succ: Process,</a:t>
            </a:r>
          </a:p>
          <a:p>
            <a:r>
              <a:rPr lang="en-US" sz="2800" dirty="0"/>
              <a:t>    toSend: Process -&gt; Time,</a:t>
            </a:r>
          </a:p>
          <a:p>
            <a:r>
              <a:rPr lang="en-US" sz="2800" dirty="0"/>
              <a:t>    elected: </a:t>
            </a:r>
            <a:r>
              <a:rPr lang="en-US" sz="2800" b="1" dirty="0"/>
              <a:t>set</a:t>
            </a:r>
            <a:r>
              <a:rPr lang="en-US" sz="2800" dirty="0"/>
              <a:t> Time</a:t>
            </a:r>
          </a:p>
          <a:p>
            <a:r>
              <a:rPr lang="en-US" sz="2800" dirty="0"/>
              <a:t>}</a:t>
            </a:r>
          </a:p>
        </p:txBody>
      </p:sp>
      <p:sp>
        <p:nvSpPr>
          <p:cNvPr id="3" name="TextBox 2"/>
          <p:cNvSpPr txBox="1"/>
          <p:nvPr/>
        </p:nvSpPr>
        <p:spPr>
          <a:xfrm>
            <a:off x="4085117" y="1890401"/>
            <a:ext cx="1218667" cy="369332"/>
          </a:xfrm>
          <a:prstGeom prst="rect">
            <a:avLst/>
          </a:prstGeom>
          <a:noFill/>
        </p:spPr>
        <p:txBody>
          <a:bodyPr wrap="none" rtlCol="0">
            <a:spAutoFit/>
          </a:bodyPr>
          <a:lstStyle/>
          <a:p>
            <a:r>
              <a:rPr lang="en-US" dirty="0"/>
              <a:t>Alloy code:</a:t>
            </a:r>
          </a:p>
        </p:txBody>
      </p:sp>
    </p:spTree>
    <p:extLst>
      <p:ext uri="{BB962C8B-B14F-4D97-AF65-F5344CB8AC3E}">
        <p14:creationId xmlns:p14="http://schemas.microsoft.com/office/powerpoint/2010/main" val="428703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 (revisited)</a:t>
            </a:r>
          </a:p>
        </p:txBody>
      </p:sp>
      <p:sp>
        <p:nvSpPr>
          <p:cNvPr id="3" name="Content Placeholder 2"/>
          <p:cNvSpPr>
            <a:spLocks noGrp="1"/>
          </p:cNvSpPr>
          <p:nvPr>
            <p:ph idx="1"/>
          </p:nvPr>
        </p:nvSpPr>
        <p:spPr/>
        <p:txBody>
          <a:bodyPr/>
          <a:lstStyle/>
          <a:p>
            <a:r>
              <a:rPr lang="en-US" b="1" dirty="0"/>
              <a:t>Init</a:t>
            </a:r>
            <a:r>
              <a:rPr lang="en-US" dirty="0"/>
              <a:t>: (</a:t>
            </a:r>
            <a:r>
              <a:rPr lang="en-US" sz="2400" dirty="0">
                <a:latin typeface="Consolas" panose="020B0609020204030204" pitchFamily="49" charset="0"/>
              </a:rPr>
              <a:t>T0</a:t>
            </a:r>
            <a:r>
              <a:rPr lang="en-US" dirty="0"/>
              <a:t>) each process stores its identifier in its pool.</a:t>
            </a:r>
          </a:p>
          <a:p>
            <a:r>
              <a:rPr lang="en-US" b="1" dirty="0"/>
              <a:t>Step</a:t>
            </a:r>
            <a:r>
              <a:rPr lang="en-US" dirty="0"/>
              <a:t>: process </a:t>
            </a:r>
            <a:r>
              <a:rPr lang="en-US" i="1" dirty="0"/>
              <a:t>p</a:t>
            </a:r>
            <a:r>
              <a:rPr lang="en-US" dirty="0"/>
              <a:t> removes an arbitrary identifier </a:t>
            </a:r>
            <a:r>
              <a:rPr lang="en-US" i="1" dirty="0"/>
              <a:t>id</a:t>
            </a:r>
            <a:r>
              <a:rPr lang="en-US" dirty="0"/>
              <a:t> from its pool and places </a:t>
            </a:r>
            <a:r>
              <a:rPr lang="en-US" i="1" dirty="0"/>
              <a:t>id</a:t>
            </a:r>
            <a:r>
              <a:rPr lang="en-US" dirty="0"/>
              <a:t> into </a:t>
            </a:r>
            <a:r>
              <a:rPr lang="en-US" i="1" dirty="0"/>
              <a:t>p.succ</a:t>
            </a:r>
            <a:r>
              <a:rPr lang="en-US" dirty="0"/>
              <a:t>’s pool if </a:t>
            </a:r>
            <a:r>
              <a:rPr lang="en-US" i="1" dirty="0"/>
              <a:t>id</a:t>
            </a:r>
            <a:r>
              <a:rPr lang="en-US" dirty="0"/>
              <a:t> is greater than the successor process’s identifier; if the </a:t>
            </a:r>
            <a:r>
              <a:rPr lang="en-US" i="1" dirty="0"/>
              <a:t>id</a:t>
            </a:r>
            <a:r>
              <a:rPr lang="en-US" dirty="0"/>
              <a:t> is less than the successor process’s identifier, then the </a:t>
            </a:r>
            <a:r>
              <a:rPr lang="en-US" i="1" dirty="0"/>
              <a:t>id</a:t>
            </a:r>
            <a:r>
              <a:rPr lang="en-US" dirty="0"/>
              <a:t> is dropped. </a:t>
            </a:r>
          </a:p>
          <a:p>
            <a:r>
              <a:rPr lang="en-US" b="1" dirty="0"/>
              <a:t>Elect Leader</a:t>
            </a:r>
            <a:r>
              <a:rPr lang="en-US" dirty="0"/>
              <a:t>: (after </a:t>
            </a:r>
            <a:r>
              <a:rPr lang="en-US" sz="2400" dirty="0">
                <a:latin typeface="Consolas" panose="020B0609020204030204" pitchFamily="49" charset="0"/>
              </a:rPr>
              <a:t>T0</a:t>
            </a:r>
            <a:r>
              <a:rPr lang="en-US" dirty="0"/>
              <a:t>) process </a:t>
            </a:r>
            <a:r>
              <a:rPr lang="en-US" i="1" dirty="0"/>
              <a:t>p</a:t>
            </a:r>
            <a:r>
              <a:rPr lang="en-US" dirty="0"/>
              <a:t> is elected the leader if it just received its identifier. (We will revise this a bit later.)</a:t>
            </a:r>
            <a:endParaRPr lang="en-US" b="1" dirty="0"/>
          </a:p>
        </p:txBody>
      </p:sp>
    </p:spTree>
    <p:extLst>
      <p:ext uri="{BB962C8B-B14F-4D97-AF65-F5344CB8AC3E}">
        <p14:creationId xmlns:p14="http://schemas.microsoft.com/office/powerpoint/2010/main" val="198078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condition (</a:t>
            </a:r>
            <a:r>
              <a:rPr lang="en-US" sz="4000" dirty="0">
                <a:latin typeface="Consolas" panose="020B0609020204030204" pitchFamily="49" charset="0"/>
              </a:rPr>
              <a:t>T0</a:t>
            </a:r>
            <a:r>
              <a:rPr lang="en-US" dirty="0"/>
              <a:t>)</a:t>
            </a:r>
          </a:p>
        </p:txBody>
      </p:sp>
      <p:sp>
        <p:nvSpPr>
          <p:cNvPr id="3" name="Content Placeholder 2"/>
          <p:cNvSpPr>
            <a:spLocks noGrp="1"/>
          </p:cNvSpPr>
          <p:nvPr>
            <p:ph idx="1"/>
          </p:nvPr>
        </p:nvSpPr>
        <p:spPr>
          <a:xfrm>
            <a:off x="838200" y="1825625"/>
            <a:ext cx="10515600" cy="1190291"/>
          </a:xfrm>
        </p:spPr>
        <p:txBody>
          <a:bodyPr>
            <a:normAutofit/>
          </a:bodyPr>
          <a:lstStyle/>
          <a:p>
            <a:r>
              <a:rPr lang="en-US" dirty="0"/>
              <a:t>In the beginning, each process hasn’t received any tokens. </a:t>
            </a:r>
          </a:p>
          <a:p>
            <a:r>
              <a:rPr lang="en-US" dirty="0"/>
              <a:t>Store in each process’s pool its own identifier.</a:t>
            </a:r>
          </a:p>
        </p:txBody>
      </p:sp>
    </p:spTree>
    <p:extLst>
      <p:ext uri="{BB962C8B-B14F-4D97-AF65-F5344CB8AC3E}">
        <p14:creationId xmlns:p14="http://schemas.microsoft.com/office/powerpoint/2010/main" val="30023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skill</a:t>
            </a:r>
          </a:p>
        </p:txBody>
      </p:sp>
      <p:sp>
        <p:nvSpPr>
          <p:cNvPr id="3" name="Content Placeholder 2"/>
          <p:cNvSpPr>
            <a:spLocks noGrp="1"/>
          </p:cNvSpPr>
          <p:nvPr>
            <p:ph idx="1"/>
          </p:nvPr>
        </p:nvSpPr>
        <p:spPr/>
        <p:txBody>
          <a:bodyPr/>
          <a:lstStyle/>
          <a:p>
            <a:r>
              <a:rPr lang="en-US" dirty="0"/>
              <a:t>A key skill for modeling (both data modeling and software modeling) is the ability to think and express declaratively.</a:t>
            </a:r>
          </a:p>
          <a:p>
            <a:r>
              <a:rPr lang="en-US" dirty="0"/>
              <a:t>The next few slides show two problems and their declarative expressions. </a:t>
            </a:r>
          </a:p>
        </p:txBody>
      </p:sp>
    </p:spTree>
    <p:extLst>
      <p:ext uri="{BB962C8B-B14F-4D97-AF65-F5344CB8AC3E}">
        <p14:creationId xmlns:p14="http://schemas.microsoft.com/office/powerpoint/2010/main" val="3871420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H="1" flipV="1">
            <a:off x="6258360" y="5792888"/>
            <a:ext cx="15158" cy="32923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417261" y="28760"/>
            <a:ext cx="4163319" cy="830997"/>
          </a:xfrm>
          <a:prstGeom prst="rect">
            <a:avLst/>
          </a:prstGeom>
          <a:noFill/>
        </p:spPr>
        <p:txBody>
          <a:bodyPr wrap="none" rtlCol="0">
            <a:spAutoFit/>
          </a:bodyPr>
          <a:lstStyle/>
          <a:p>
            <a:r>
              <a:rPr lang="en-US" sz="4800" dirty="0"/>
              <a:t>Init  (Time = </a:t>
            </a:r>
            <a:r>
              <a:rPr lang="en-US" sz="4400" dirty="0">
                <a:latin typeface="Consolas" panose="020B0609020204030204" pitchFamily="49" charset="0"/>
              </a:rPr>
              <a:t>T0</a:t>
            </a:r>
            <a:r>
              <a:rPr lang="en-US" sz="4800" dirty="0"/>
              <a:t>)</a:t>
            </a:r>
          </a:p>
        </p:txBody>
      </p:sp>
      <p:grpSp>
        <p:nvGrpSpPr>
          <p:cNvPr id="2" name="Group 1"/>
          <p:cNvGrpSpPr/>
          <p:nvPr/>
        </p:nvGrpSpPr>
        <p:grpSpPr>
          <a:xfrm>
            <a:off x="5664074" y="6052991"/>
            <a:ext cx="1084263" cy="805009"/>
            <a:chOff x="3420095" y="5957437"/>
            <a:chExt cx="1084263" cy="805009"/>
          </a:xfrm>
        </p:grpSpPr>
        <p:sp>
          <p:nvSpPr>
            <p:cNvPr id="51" name="Freeform 123"/>
            <p:cNvSpPr>
              <a:spLocks/>
            </p:cNvSpPr>
            <p:nvPr/>
          </p:nvSpPr>
          <p:spPr bwMode="auto">
            <a:xfrm rot="342090">
              <a:off x="3495002" y="5957437"/>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69" name="TextBox 68"/>
            <p:cNvSpPr txBox="1"/>
            <p:nvPr/>
          </p:nvSpPr>
          <p:spPr>
            <a:xfrm>
              <a:off x="3420095" y="6164173"/>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70" name="Rectangle 69"/>
            <p:cNvSpPr/>
            <p:nvPr/>
          </p:nvSpPr>
          <p:spPr>
            <a:xfrm>
              <a:off x="3882097" y="622419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P0</a:t>
              </a:r>
            </a:p>
          </p:txBody>
        </p:sp>
      </p:grpSp>
      <p:sp>
        <p:nvSpPr>
          <p:cNvPr id="72" name="Freeform 123"/>
          <p:cNvSpPr>
            <a:spLocks/>
          </p:cNvSpPr>
          <p:nvPr/>
        </p:nvSpPr>
        <p:spPr bwMode="auto">
          <a:xfrm rot="342090">
            <a:off x="3127057" y="5433588"/>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73" name="TextBox 72"/>
          <p:cNvSpPr txBox="1"/>
          <p:nvPr/>
        </p:nvSpPr>
        <p:spPr>
          <a:xfrm>
            <a:off x="3052150" y="5640324"/>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74" name="Rectangle 73"/>
          <p:cNvSpPr/>
          <p:nvPr/>
        </p:nvSpPr>
        <p:spPr>
          <a:xfrm>
            <a:off x="3514152" y="570034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grpSp>
        <p:nvGrpSpPr>
          <p:cNvPr id="75" name="Group 74"/>
          <p:cNvGrpSpPr/>
          <p:nvPr/>
        </p:nvGrpSpPr>
        <p:grpSpPr>
          <a:xfrm>
            <a:off x="1930242" y="3151332"/>
            <a:ext cx="1084263" cy="805009"/>
            <a:chOff x="3420095" y="5957437"/>
            <a:chExt cx="1084263" cy="805009"/>
          </a:xfrm>
        </p:grpSpPr>
        <p:sp>
          <p:nvSpPr>
            <p:cNvPr id="76" name="Freeform 123"/>
            <p:cNvSpPr>
              <a:spLocks/>
            </p:cNvSpPr>
            <p:nvPr/>
          </p:nvSpPr>
          <p:spPr bwMode="auto">
            <a:xfrm rot="342090">
              <a:off x="3495002" y="5957437"/>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77" name="TextBox 76"/>
            <p:cNvSpPr txBox="1"/>
            <p:nvPr/>
          </p:nvSpPr>
          <p:spPr>
            <a:xfrm>
              <a:off x="3420095" y="6164173"/>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78" name="Rectangle 77"/>
            <p:cNvSpPr/>
            <p:nvPr/>
          </p:nvSpPr>
          <p:spPr>
            <a:xfrm>
              <a:off x="3882097" y="622419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grpSp>
      <p:grpSp>
        <p:nvGrpSpPr>
          <p:cNvPr id="79" name="Group 78"/>
          <p:cNvGrpSpPr/>
          <p:nvPr/>
        </p:nvGrpSpPr>
        <p:grpSpPr>
          <a:xfrm>
            <a:off x="2720299" y="1230961"/>
            <a:ext cx="1084263" cy="805009"/>
            <a:chOff x="3420095" y="5957437"/>
            <a:chExt cx="1084263" cy="805009"/>
          </a:xfrm>
        </p:grpSpPr>
        <p:sp>
          <p:nvSpPr>
            <p:cNvPr id="80" name="Freeform 123"/>
            <p:cNvSpPr>
              <a:spLocks/>
            </p:cNvSpPr>
            <p:nvPr/>
          </p:nvSpPr>
          <p:spPr bwMode="auto">
            <a:xfrm rot="342090">
              <a:off x="3495002" y="5957437"/>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81" name="TextBox 80"/>
            <p:cNvSpPr txBox="1"/>
            <p:nvPr/>
          </p:nvSpPr>
          <p:spPr>
            <a:xfrm>
              <a:off x="3420095" y="6164173"/>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82" name="Rectangle 81"/>
            <p:cNvSpPr/>
            <p:nvPr/>
          </p:nvSpPr>
          <p:spPr>
            <a:xfrm>
              <a:off x="3882097" y="622419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P3</a:t>
              </a:r>
            </a:p>
          </p:txBody>
        </p:sp>
      </p:grpSp>
      <p:grpSp>
        <p:nvGrpSpPr>
          <p:cNvPr id="83" name="Group 82"/>
          <p:cNvGrpSpPr/>
          <p:nvPr/>
        </p:nvGrpSpPr>
        <p:grpSpPr>
          <a:xfrm>
            <a:off x="5552967" y="25975"/>
            <a:ext cx="1084263" cy="805009"/>
            <a:chOff x="3420095" y="5957437"/>
            <a:chExt cx="1084263" cy="805009"/>
          </a:xfrm>
        </p:grpSpPr>
        <p:sp>
          <p:nvSpPr>
            <p:cNvPr id="84" name="Freeform 123"/>
            <p:cNvSpPr>
              <a:spLocks/>
            </p:cNvSpPr>
            <p:nvPr/>
          </p:nvSpPr>
          <p:spPr bwMode="auto">
            <a:xfrm rot="342090">
              <a:off x="3495002" y="5957437"/>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85" name="TextBox 84"/>
            <p:cNvSpPr txBox="1"/>
            <p:nvPr/>
          </p:nvSpPr>
          <p:spPr>
            <a:xfrm>
              <a:off x="3420095" y="6164173"/>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86" name="Rectangle 85"/>
            <p:cNvSpPr/>
            <p:nvPr/>
          </p:nvSpPr>
          <p:spPr>
            <a:xfrm>
              <a:off x="3882097" y="622419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P4</a:t>
              </a:r>
            </a:p>
          </p:txBody>
        </p:sp>
      </p:grpSp>
      <p:grpSp>
        <p:nvGrpSpPr>
          <p:cNvPr id="87" name="Group 86"/>
          <p:cNvGrpSpPr/>
          <p:nvPr/>
        </p:nvGrpSpPr>
        <p:grpSpPr>
          <a:xfrm>
            <a:off x="7993482" y="601632"/>
            <a:ext cx="1084263" cy="805009"/>
            <a:chOff x="3420095" y="5957437"/>
            <a:chExt cx="1084263" cy="805009"/>
          </a:xfrm>
        </p:grpSpPr>
        <p:sp>
          <p:nvSpPr>
            <p:cNvPr id="88" name="Freeform 123"/>
            <p:cNvSpPr>
              <a:spLocks/>
            </p:cNvSpPr>
            <p:nvPr/>
          </p:nvSpPr>
          <p:spPr bwMode="auto">
            <a:xfrm rot="342090">
              <a:off x="3495002" y="5957437"/>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89" name="TextBox 88"/>
            <p:cNvSpPr txBox="1"/>
            <p:nvPr/>
          </p:nvSpPr>
          <p:spPr>
            <a:xfrm>
              <a:off x="3420095" y="6164173"/>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90" name="Rectangle 89"/>
            <p:cNvSpPr/>
            <p:nvPr/>
          </p:nvSpPr>
          <p:spPr>
            <a:xfrm>
              <a:off x="3882097" y="622419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P5</a:t>
              </a:r>
            </a:p>
          </p:txBody>
        </p:sp>
      </p:grpSp>
      <p:grpSp>
        <p:nvGrpSpPr>
          <p:cNvPr id="91" name="Group 90"/>
          <p:cNvGrpSpPr/>
          <p:nvPr/>
        </p:nvGrpSpPr>
        <p:grpSpPr>
          <a:xfrm>
            <a:off x="9359820" y="3015585"/>
            <a:ext cx="1084263" cy="805009"/>
            <a:chOff x="3420095" y="5957437"/>
            <a:chExt cx="1084263" cy="805009"/>
          </a:xfrm>
        </p:grpSpPr>
        <p:sp>
          <p:nvSpPr>
            <p:cNvPr id="92" name="Freeform 123"/>
            <p:cNvSpPr>
              <a:spLocks/>
            </p:cNvSpPr>
            <p:nvPr/>
          </p:nvSpPr>
          <p:spPr bwMode="auto">
            <a:xfrm rot="342090">
              <a:off x="3495002" y="5957437"/>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93" name="TextBox 92"/>
            <p:cNvSpPr txBox="1"/>
            <p:nvPr/>
          </p:nvSpPr>
          <p:spPr>
            <a:xfrm>
              <a:off x="3420095" y="6164173"/>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94" name="Rectangle 93"/>
            <p:cNvSpPr/>
            <p:nvPr/>
          </p:nvSpPr>
          <p:spPr>
            <a:xfrm>
              <a:off x="3882097" y="622419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P6</a:t>
              </a:r>
            </a:p>
          </p:txBody>
        </p:sp>
      </p:grpSp>
      <p:grpSp>
        <p:nvGrpSpPr>
          <p:cNvPr id="95" name="Group 94"/>
          <p:cNvGrpSpPr/>
          <p:nvPr/>
        </p:nvGrpSpPr>
        <p:grpSpPr>
          <a:xfrm>
            <a:off x="8489017" y="5297841"/>
            <a:ext cx="1084263" cy="805009"/>
            <a:chOff x="3420095" y="5957437"/>
            <a:chExt cx="1084263" cy="805009"/>
          </a:xfrm>
        </p:grpSpPr>
        <p:sp>
          <p:nvSpPr>
            <p:cNvPr id="96" name="Freeform 123"/>
            <p:cNvSpPr>
              <a:spLocks/>
            </p:cNvSpPr>
            <p:nvPr/>
          </p:nvSpPr>
          <p:spPr bwMode="auto">
            <a:xfrm rot="342090">
              <a:off x="3495002" y="5957437"/>
              <a:ext cx="1009356" cy="805009"/>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97" name="TextBox 96"/>
            <p:cNvSpPr txBox="1"/>
            <p:nvPr/>
          </p:nvSpPr>
          <p:spPr>
            <a:xfrm>
              <a:off x="3420095" y="6164173"/>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98" name="Rectangle 97"/>
            <p:cNvSpPr/>
            <p:nvPr/>
          </p:nvSpPr>
          <p:spPr>
            <a:xfrm>
              <a:off x="3882097" y="622419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P7</a:t>
              </a:r>
            </a:p>
          </p:txBody>
        </p:sp>
      </p:grpSp>
      <p:cxnSp>
        <p:nvCxnSpPr>
          <p:cNvPr id="24" name="Straight Connector 23"/>
          <p:cNvCxnSpPr>
            <a:endCxn id="72" idx="35"/>
          </p:cNvCxnSpPr>
          <p:nvPr/>
        </p:nvCxnSpPr>
        <p:spPr>
          <a:xfrm flipH="1">
            <a:off x="4024601" y="5228786"/>
            <a:ext cx="373241" cy="27791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9" name="Straight Connector 38"/>
          <p:cNvCxnSpPr>
            <a:endCxn id="76" idx="29"/>
          </p:cNvCxnSpPr>
          <p:nvPr/>
        </p:nvCxnSpPr>
        <p:spPr>
          <a:xfrm flipH="1">
            <a:off x="3006823" y="3444925"/>
            <a:ext cx="665249" cy="7763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9" name="Straight Connector 98"/>
          <p:cNvCxnSpPr>
            <a:endCxn id="80" idx="27"/>
          </p:cNvCxnSpPr>
          <p:nvPr/>
        </p:nvCxnSpPr>
        <p:spPr>
          <a:xfrm flipH="1" flipV="1">
            <a:off x="3789984" y="1724090"/>
            <a:ext cx="595553" cy="6095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1" name="Straight Connector 100"/>
          <p:cNvCxnSpPr>
            <a:endCxn id="84" idx="17"/>
          </p:cNvCxnSpPr>
          <p:nvPr/>
        </p:nvCxnSpPr>
        <p:spPr>
          <a:xfrm flipH="1" flipV="1">
            <a:off x="6178103" y="817653"/>
            <a:ext cx="48231" cy="25276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3" name="Straight Connector 102"/>
          <p:cNvCxnSpPr>
            <a:endCxn id="88" idx="11"/>
          </p:cNvCxnSpPr>
          <p:nvPr/>
        </p:nvCxnSpPr>
        <p:spPr>
          <a:xfrm flipV="1">
            <a:off x="8004888" y="1318927"/>
            <a:ext cx="264191" cy="41499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5" name="Straight Connector 104"/>
          <p:cNvCxnSpPr>
            <a:endCxn id="92" idx="6"/>
          </p:cNvCxnSpPr>
          <p:nvPr/>
        </p:nvCxnSpPr>
        <p:spPr>
          <a:xfrm flipV="1">
            <a:off x="8815245" y="3514237"/>
            <a:ext cx="629731" cy="354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7969558" y="5341984"/>
            <a:ext cx="618210" cy="246353"/>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108" name="Group 107"/>
          <p:cNvGrpSpPr/>
          <p:nvPr/>
        </p:nvGrpSpPr>
        <p:grpSpPr>
          <a:xfrm>
            <a:off x="3686773" y="1050802"/>
            <a:ext cx="5143173" cy="4806982"/>
            <a:chOff x="3222391" y="1702306"/>
            <a:chExt cx="5143173" cy="4806982"/>
          </a:xfrm>
        </p:grpSpPr>
        <p:sp>
          <p:nvSpPr>
            <p:cNvPr id="109" name="Oval 108"/>
            <p:cNvSpPr/>
            <p:nvPr/>
          </p:nvSpPr>
          <p:spPr>
            <a:xfrm>
              <a:off x="3670372" y="2051018"/>
              <a:ext cx="4222070" cy="41707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5329749" y="568103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111" name="Oval 110"/>
            <p:cNvSpPr/>
            <p:nvPr/>
          </p:nvSpPr>
          <p:spPr>
            <a:xfrm>
              <a:off x="3817266" y="515371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112" name="Oval 111"/>
            <p:cNvSpPr/>
            <p:nvPr/>
          </p:nvSpPr>
          <p:spPr>
            <a:xfrm>
              <a:off x="3222391" y="3662685"/>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113" name="Oval 112"/>
            <p:cNvSpPr/>
            <p:nvPr/>
          </p:nvSpPr>
          <p:spPr>
            <a:xfrm>
              <a:off x="3804961" y="229563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P3</a:t>
              </a:r>
            </a:p>
          </p:txBody>
        </p:sp>
        <p:sp>
          <p:nvSpPr>
            <p:cNvPr id="114" name="Oval 113"/>
            <p:cNvSpPr/>
            <p:nvPr/>
          </p:nvSpPr>
          <p:spPr>
            <a:xfrm>
              <a:off x="5329749" y="170230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P4</a:t>
              </a:r>
            </a:p>
          </p:txBody>
        </p:sp>
        <p:sp>
          <p:nvSpPr>
            <p:cNvPr id="115" name="Oval 114"/>
            <p:cNvSpPr/>
            <p:nvPr/>
          </p:nvSpPr>
          <p:spPr>
            <a:xfrm>
              <a:off x="6792295" y="224451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P5</a:t>
              </a:r>
            </a:p>
          </p:txBody>
        </p:sp>
        <p:sp>
          <p:nvSpPr>
            <p:cNvPr id="116" name="Oval 115"/>
            <p:cNvSpPr/>
            <p:nvPr/>
          </p:nvSpPr>
          <p:spPr>
            <a:xfrm>
              <a:off x="7471757" y="3735546"/>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P6</a:t>
              </a:r>
            </a:p>
          </p:txBody>
        </p:sp>
        <p:sp>
          <p:nvSpPr>
            <p:cNvPr id="117" name="Oval 116"/>
            <p:cNvSpPr/>
            <p:nvPr/>
          </p:nvSpPr>
          <p:spPr>
            <a:xfrm>
              <a:off x="6756965" y="5266914"/>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P7</a:t>
              </a:r>
            </a:p>
          </p:txBody>
        </p:sp>
        <p:cxnSp>
          <p:nvCxnSpPr>
            <p:cNvPr id="118" name="Straight Arrow Connector 117"/>
            <p:cNvCxnSpPr/>
            <p:nvPr/>
          </p:nvCxnSpPr>
          <p:spPr>
            <a:xfrm flipV="1">
              <a:off x="3919538" y="3043075"/>
              <a:ext cx="59181" cy="1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5219700" y="2090656"/>
              <a:ext cx="105608" cy="38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815137" y="2319741"/>
              <a:ext cx="96966" cy="57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7829550" y="3629025"/>
              <a:ext cx="25528" cy="106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7489032" y="5288343"/>
              <a:ext cx="54769" cy="72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6222248" y="6146006"/>
              <a:ext cx="121402" cy="30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flipV="1">
              <a:off x="4587052" y="5857719"/>
              <a:ext cx="92104" cy="54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3701016" y="4495256"/>
              <a:ext cx="23259" cy="92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6494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6359" y="1860429"/>
            <a:ext cx="4267199" cy="1200329"/>
          </a:xfrm>
          <a:prstGeom prst="rect">
            <a:avLst/>
          </a:prstGeom>
          <a:solidFill>
            <a:schemeClr val="bg1">
              <a:lumMod val="95000"/>
            </a:schemeClr>
          </a:solidFill>
          <a:ln>
            <a:solidFill>
              <a:schemeClr val="bg1">
                <a:lumMod val="75000"/>
              </a:schemeClr>
            </a:solidFill>
          </a:ln>
        </p:spPr>
        <p:txBody>
          <a:bodyPr wrap="square">
            <a:spAutoFit/>
          </a:bodyPr>
          <a:lstStyle/>
          <a:p>
            <a:r>
              <a:rPr lang="en-US" sz="2400" b="1" dirty="0"/>
              <a:t>pred</a:t>
            </a:r>
            <a:r>
              <a:rPr lang="en-US" sz="2400" dirty="0"/>
              <a:t> init (t: Time) {</a:t>
            </a:r>
          </a:p>
          <a:p>
            <a:r>
              <a:rPr lang="en-US" sz="2400" dirty="0"/>
              <a:t>    </a:t>
            </a:r>
            <a:r>
              <a:rPr lang="en-US" sz="2400" b="1" dirty="0"/>
              <a:t>all</a:t>
            </a:r>
            <a:r>
              <a:rPr lang="en-US" sz="2400" dirty="0"/>
              <a:t> p: Process | p.toSend.t = p</a:t>
            </a:r>
          </a:p>
          <a:p>
            <a:r>
              <a:rPr lang="en-US" sz="2400" dirty="0"/>
              <a:t>}</a:t>
            </a:r>
          </a:p>
        </p:txBody>
      </p:sp>
      <p:sp>
        <p:nvSpPr>
          <p:cNvPr id="5" name="Rectangle 4"/>
          <p:cNvSpPr/>
          <p:nvPr/>
        </p:nvSpPr>
        <p:spPr>
          <a:xfrm>
            <a:off x="3946359" y="3251333"/>
            <a:ext cx="1199079" cy="461665"/>
          </a:xfrm>
          <a:prstGeom prst="rect">
            <a:avLst/>
          </a:prstGeom>
          <a:solidFill>
            <a:schemeClr val="bg1">
              <a:lumMod val="95000"/>
            </a:schemeClr>
          </a:solidFill>
          <a:ln>
            <a:solidFill>
              <a:schemeClr val="bg1">
                <a:lumMod val="75000"/>
              </a:schemeClr>
            </a:solidFill>
          </a:ln>
        </p:spPr>
        <p:txBody>
          <a:bodyPr wrap="square">
            <a:spAutoFit/>
          </a:bodyPr>
          <a:lstStyle/>
          <a:p>
            <a:r>
              <a:rPr lang="en-US" sz="2400" dirty="0"/>
              <a:t>init [</a:t>
            </a:r>
            <a:r>
              <a:rPr lang="en-US" sz="2000" dirty="0">
                <a:latin typeface="Consolas" panose="020B0609020204030204" pitchFamily="49" charset="0"/>
              </a:rPr>
              <a:t>T0</a:t>
            </a:r>
            <a:r>
              <a:rPr lang="en-US" sz="2400" dirty="0"/>
              <a:t>]</a:t>
            </a:r>
          </a:p>
        </p:txBody>
      </p:sp>
    </p:spTree>
    <p:extLst>
      <p:ext uri="{BB962C8B-B14F-4D97-AF65-F5344CB8AC3E}">
        <p14:creationId xmlns:p14="http://schemas.microsoft.com/office/powerpoint/2010/main" val="3909273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072" y="1003046"/>
            <a:ext cx="1149097" cy="461665"/>
          </a:xfrm>
          <a:prstGeom prst="rect">
            <a:avLst/>
          </a:prstGeom>
          <a:noFill/>
        </p:spPr>
        <p:txBody>
          <a:bodyPr wrap="none" rtlCol="0">
            <a:spAutoFit/>
          </a:bodyPr>
          <a:lstStyle/>
          <a:p>
            <a:r>
              <a:rPr lang="en-US" sz="2400" b="1" dirty="0"/>
              <a:t>Process</a:t>
            </a:r>
          </a:p>
        </p:txBody>
      </p:sp>
      <p:sp>
        <p:nvSpPr>
          <p:cNvPr id="13" name="TextBox 12"/>
          <p:cNvSpPr txBox="1"/>
          <p:nvPr/>
        </p:nvSpPr>
        <p:spPr>
          <a:xfrm>
            <a:off x="2438687" y="1003046"/>
            <a:ext cx="1149097" cy="461665"/>
          </a:xfrm>
          <a:prstGeom prst="rect">
            <a:avLst/>
          </a:prstGeom>
          <a:noFill/>
        </p:spPr>
        <p:txBody>
          <a:bodyPr wrap="none" rtlCol="0">
            <a:spAutoFit/>
          </a:bodyPr>
          <a:lstStyle/>
          <a:p>
            <a:r>
              <a:rPr lang="en-US" sz="2400" b="1" dirty="0"/>
              <a:t>Process</a:t>
            </a:r>
          </a:p>
        </p:txBody>
      </p:sp>
      <p:cxnSp>
        <p:nvCxnSpPr>
          <p:cNvPr id="14" name="Straight Arrow Connector 13"/>
          <p:cNvCxnSpPr/>
          <p:nvPr/>
        </p:nvCxnSpPr>
        <p:spPr>
          <a:xfrm flipV="1">
            <a:off x="6135749" y="1619252"/>
            <a:ext cx="455598" cy="1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73312" y="996024"/>
            <a:ext cx="1085746" cy="461665"/>
          </a:xfrm>
          <a:prstGeom prst="rect">
            <a:avLst/>
          </a:prstGeom>
          <a:noFill/>
        </p:spPr>
        <p:txBody>
          <a:bodyPr wrap="none" rtlCol="0">
            <a:spAutoFit/>
          </a:bodyPr>
          <a:lstStyle/>
          <a:p>
            <a:r>
              <a:rPr lang="en-US" sz="2400" b="1" dirty="0"/>
              <a:t>toSend</a:t>
            </a:r>
          </a:p>
        </p:txBody>
      </p:sp>
      <p:sp>
        <p:nvSpPr>
          <p:cNvPr id="26" name="TextBox 25"/>
          <p:cNvSpPr txBox="1"/>
          <p:nvPr/>
        </p:nvSpPr>
        <p:spPr>
          <a:xfrm>
            <a:off x="4687102" y="996024"/>
            <a:ext cx="817853" cy="461665"/>
          </a:xfrm>
          <a:prstGeom prst="rect">
            <a:avLst/>
          </a:prstGeom>
          <a:noFill/>
        </p:spPr>
        <p:txBody>
          <a:bodyPr wrap="none" rtlCol="0">
            <a:spAutoFit/>
          </a:bodyPr>
          <a:lstStyle/>
          <a:p>
            <a:r>
              <a:rPr lang="en-US" sz="2400" b="1" dirty="0"/>
              <a:t>Time</a:t>
            </a:r>
          </a:p>
        </p:txBody>
      </p:sp>
      <p:grpSp>
        <p:nvGrpSpPr>
          <p:cNvPr id="62" name="Group 61"/>
          <p:cNvGrpSpPr/>
          <p:nvPr/>
        </p:nvGrpSpPr>
        <p:grpSpPr>
          <a:xfrm>
            <a:off x="6666256" y="1435090"/>
            <a:ext cx="1774152" cy="2935093"/>
            <a:chOff x="245565" y="1418544"/>
            <a:chExt cx="1774152" cy="2935093"/>
          </a:xfrm>
        </p:grpSpPr>
        <p:sp>
          <p:nvSpPr>
            <p:cNvPr id="63" name="TextBox 62"/>
            <p:cNvSpPr txBox="1"/>
            <p:nvPr/>
          </p:nvSpPr>
          <p:spPr>
            <a:xfrm>
              <a:off x="246718" y="1418544"/>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64" name="TextBox 63"/>
            <p:cNvSpPr txBox="1"/>
            <p:nvPr/>
          </p:nvSpPr>
          <p:spPr>
            <a:xfrm>
              <a:off x="246719" y="1774759"/>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65" name="TextBox 64"/>
            <p:cNvSpPr txBox="1"/>
            <p:nvPr/>
          </p:nvSpPr>
          <p:spPr>
            <a:xfrm>
              <a:off x="246719" y="2141710"/>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66" name="TextBox 65"/>
            <p:cNvSpPr txBox="1"/>
            <p:nvPr/>
          </p:nvSpPr>
          <p:spPr>
            <a:xfrm>
              <a:off x="245565" y="2511042"/>
              <a:ext cx="176939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67" name="TextBox 66"/>
            <p:cNvSpPr txBox="1"/>
            <p:nvPr/>
          </p:nvSpPr>
          <p:spPr>
            <a:xfrm>
              <a:off x="246719" y="2880374"/>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68" name="TextBox 67"/>
            <p:cNvSpPr txBox="1"/>
            <p:nvPr/>
          </p:nvSpPr>
          <p:spPr>
            <a:xfrm>
              <a:off x="250326" y="3249706"/>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69" name="TextBox 68"/>
            <p:cNvSpPr txBox="1"/>
            <p:nvPr/>
          </p:nvSpPr>
          <p:spPr>
            <a:xfrm>
              <a:off x="250325" y="3619038"/>
              <a:ext cx="1769391"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70" name="TextBox 69"/>
            <p:cNvSpPr txBox="1"/>
            <p:nvPr/>
          </p:nvSpPr>
          <p:spPr>
            <a:xfrm>
              <a:off x="249100" y="3984305"/>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grpSp>
      <p:sp>
        <p:nvSpPr>
          <p:cNvPr id="71" name="TextBox 70"/>
          <p:cNvSpPr txBox="1"/>
          <p:nvPr/>
        </p:nvSpPr>
        <p:spPr>
          <a:xfrm>
            <a:off x="10188138" y="1433629"/>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72" name="TextBox 71"/>
          <p:cNvSpPr txBox="1"/>
          <p:nvPr/>
        </p:nvSpPr>
        <p:spPr>
          <a:xfrm>
            <a:off x="8438112" y="1436967"/>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74" name="TextBox 73"/>
          <p:cNvSpPr txBox="1"/>
          <p:nvPr/>
        </p:nvSpPr>
        <p:spPr>
          <a:xfrm>
            <a:off x="8424996" y="2157752"/>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80" name="TextBox 79"/>
          <p:cNvSpPr txBox="1"/>
          <p:nvPr/>
        </p:nvSpPr>
        <p:spPr>
          <a:xfrm>
            <a:off x="10195281" y="1805463"/>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81" name="TextBox 80"/>
          <p:cNvSpPr txBox="1"/>
          <p:nvPr/>
        </p:nvSpPr>
        <p:spPr>
          <a:xfrm>
            <a:off x="10195281" y="2174522"/>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84" name="TextBox 83"/>
          <p:cNvSpPr txBox="1"/>
          <p:nvPr/>
        </p:nvSpPr>
        <p:spPr>
          <a:xfrm>
            <a:off x="10187602" y="3281884"/>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85" name="TextBox 84"/>
          <p:cNvSpPr txBox="1"/>
          <p:nvPr/>
        </p:nvSpPr>
        <p:spPr>
          <a:xfrm>
            <a:off x="10187602" y="3648562"/>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86" name="TextBox 85"/>
          <p:cNvSpPr txBox="1"/>
          <p:nvPr/>
        </p:nvSpPr>
        <p:spPr>
          <a:xfrm>
            <a:off x="10187602" y="4000137"/>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82" name="TextBox 81"/>
          <p:cNvSpPr txBox="1"/>
          <p:nvPr/>
        </p:nvSpPr>
        <p:spPr>
          <a:xfrm>
            <a:off x="10188138" y="2543350"/>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83" name="TextBox 82"/>
          <p:cNvSpPr txBox="1"/>
          <p:nvPr/>
        </p:nvSpPr>
        <p:spPr>
          <a:xfrm>
            <a:off x="10187602" y="2912431"/>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sp>
        <p:nvSpPr>
          <p:cNvPr id="87" name="TextBox 86"/>
          <p:cNvSpPr txBox="1"/>
          <p:nvPr/>
        </p:nvSpPr>
        <p:spPr>
          <a:xfrm>
            <a:off x="5620081" y="4752788"/>
            <a:ext cx="6506461" cy="369332"/>
          </a:xfrm>
          <a:prstGeom prst="rect">
            <a:avLst/>
          </a:prstGeom>
          <a:noFill/>
        </p:spPr>
        <p:txBody>
          <a:bodyPr wrap="none" rtlCol="0">
            <a:spAutoFit/>
          </a:bodyPr>
          <a:lstStyle/>
          <a:p>
            <a:r>
              <a:rPr lang="en-US" dirty="0"/>
              <a:t>For each process its pool is initialized to itself at the first time value.</a:t>
            </a:r>
          </a:p>
        </p:txBody>
      </p:sp>
      <p:cxnSp>
        <p:nvCxnSpPr>
          <p:cNvPr id="89" name="Straight Arrow Connector 88"/>
          <p:cNvCxnSpPr/>
          <p:nvPr/>
        </p:nvCxnSpPr>
        <p:spPr>
          <a:xfrm flipH="1" flipV="1">
            <a:off x="11072298" y="4385177"/>
            <a:ext cx="125091" cy="367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6962274" y="4385177"/>
            <a:ext cx="320842" cy="367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7924800" y="4420945"/>
            <a:ext cx="700509" cy="362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37277" y="1411522"/>
            <a:ext cx="1769392" cy="369332"/>
          </a:xfrm>
          <a:prstGeom prst="rect">
            <a:avLst/>
          </a:prstGeom>
          <a:blipFill>
            <a:blip r:embed="rId2"/>
            <a:tile tx="0" ty="0" sx="100000" sy="100000" flip="none" algn="tl"/>
          </a:blipFill>
          <a:ln>
            <a:solidFill>
              <a:schemeClr val="tx1"/>
            </a:solidFill>
          </a:ln>
        </p:spPr>
        <p:txBody>
          <a:bodyPr wrap="square" rtlCol="0">
            <a:spAutoFit/>
          </a:bodyPr>
          <a:lstStyle>
            <a:defPPr>
              <a:defRPr lang="en-US"/>
            </a:defPPr>
            <a:lvl1pPr algn="ctr"/>
          </a:lstStyle>
          <a:p>
            <a:r>
              <a:rPr lang="en-US" dirty="0">
                <a:latin typeface="Consolas" panose="020B0609020204030204" pitchFamily="49" charset="0"/>
              </a:rPr>
              <a:t>T0</a:t>
            </a:r>
          </a:p>
        </p:txBody>
      </p:sp>
      <p:grpSp>
        <p:nvGrpSpPr>
          <p:cNvPr id="94" name="Group 93"/>
          <p:cNvGrpSpPr/>
          <p:nvPr/>
        </p:nvGrpSpPr>
        <p:grpSpPr>
          <a:xfrm>
            <a:off x="303648" y="1412964"/>
            <a:ext cx="1777690" cy="2950591"/>
            <a:chOff x="1666712" y="2284817"/>
            <a:chExt cx="1777690" cy="2950591"/>
          </a:xfrm>
        </p:grpSpPr>
        <p:sp>
          <p:nvSpPr>
            <p:cNvPr id="95" name="TextBox 94"/>
            <p:cNvSpPr txBox="1"/>
            <p:nvPr/>
          </p:nvSpPr>
          <p:spPr>
            <a:xfrm>
              <a:off x="1675010" y="2284817"/>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96" name="TextBox 95"/>
            <p:cNvSpPr txBox="1"/>
            <p:nvPr/>
          </p:nvSpPr>
          <p:spPr>
            <a:xfrm>
              <a:off x="1675011" y="2654149"/>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97" name="TextBox 96"/>
            <p:cNvSpPr txBox="1"/>
            <p:nvPr/>
          </p:nvSpPr>
          <p:spPr>
            <a:xfrm>
              <a:off x="1675011" y="3023481"/>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98" name="TextBox 97"/>
            <p:cNvSpPr txBox="1"/>
            <p:nvPr/>
          </p:nvSpPr>
          <p:spPr>
            <a:xfrm>
              <a:off x="1666714" y="3392813"/>
              <a:ext cx="176939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99" name="TextBox 98"/>
            <p:cNvSpPr txBox="1"/>
            <p:nvPr/>
          </p:nvSpPr>
          <p:spPr>
            <a:xfrm>
              <a:off x="1675011" y="3762145"/>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100" name="TextBox 99"/>
            <p:cNvSpPr txBox="1"/>
            <p:nvPr/>
          </p:nvSpPr>
          <p:spPr>
            <a:xfrm>
              <a:off x="1666713" y="4131477"/>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101" name="TextBox 100"/>
            <p:cNvSpPr txBox="1"/>
            <p:nvPr/>
          </p:nvSpPr>
          <p:spPr>
            <a:xfrm>
              <a:off x="1666712" y="4500809"/>
              <a:ext cx="1769391"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102" name="TextBox 101"/>
            <p:cNvSpPr txBox="1"/>
            <p:nvPr/>
          </p:nvSpPr>
          <p:spPr>
            <a:xfrm>
              <a:off x="1675011" y="4866076"/>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grpSp>
      <p:sp>
        <p:nvSpPr>
          <p:cNvPr id="103" name="TextBox 102"/>
          <p:cNvSpPr txBox="1"/>
          <p:nvPr/>
        </p:nvSpPr>
        <p:spPr>
          <a:xfrm>
            <a:off x="2221647" y="1412100"/>
            <a:ext cx="1769392"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P0</a:t>
            </a:r>
          </a:p>
        </p:txBody>
      </p:sp>
      <p:sp>
        <p:nvSpPr>
          <p:cNvPr id="104" name="TextBox 103"/>
          <p:cNvSpPr txBox="1"/>
          <p:nvPr/>
        </p:nvSpPr>
        <p:spPr>
          <a:xfrm>
            <a:off x="2221648" y="1781432"/>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
        <p:nvSpPr>
          <p:cNvPr id="105" name="TextBox 104"/>
          <p:cNvSpPr txBox="1"/>
          <p:nvPr/>
        </p:nvSpPr>
        <p:spPr>
          <a:xfrm>
            <a:off x="2221648" y="2150764"/>
            <a:ext cx="1769391"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P2</a:t>
            </a:r>
          </a:p>
        </p:txBody>
      </p:sp>
      <p:sp>
        <p:nvSpPr>
          <p:cNvPr id="106" name="TextBox 105"/>
          <p:cNvSpPr txBox="1"/>
          <p:nvPr/>
        </p:nvSpPr>
        <p:spPr>
          <a:xfrm>
            <a:off x="2222875" y="2520096"/>
            <a:ext cx="176810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107" name="TextBox 106"/>
          <p:cNvSpPr txBox="1"/>
          <p:nvPr/>
        </p:nvSpPr>
        <p:spPr>
          <a:xfrm>
            <a:off x="2221648" y="2889428"/>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108" name="TextBox 107"/>
          <p:cNvSpPr txBox="1"/>
          <p:nvPr/>
        </p:nvSpPr>
        <p:spPr>
          <a:xfrm>
            <a:off x="2222874" y="3258760"/>
            <a:ext cx="1768165"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109" name="TextBox 108"/>
          <p:cNvSpPr txBox="1"/>
          <p:nvPr/>
        </p:nvSpPr>
        <p:spPr>
          <a:xfrm>
            <a:off x="2222874" y="3628092"/>
            <a:ext cx="1768102"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110" name="TextBox 109"/>
          <p:cNvSpPr txBox="1"/>
          <p:nvPr/>
        </p:nvSpPr>
        <p:spPr>
          <a:xfrm>
            <a:off x="2221648" y="3993359"/>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sp>
        <p:nvSpPr>
          <p:cNvPr id="75" name="TextBox 74"/>
          <p:cNvSpPr txBox="1"/>
          <p:nvPr/>
        </p:nvSpPr>
        <p:spPr>
          <a:xfrm>
            <a:off x="8423842" y="2527084"/>
            <a:ext cx="1769391"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Consolas" panose="020B0609020204030204" pitchFamily="49" charset="0"/>
              </a:rPr>
              <a:t>P3</a:t>
            </a:r>
          </a:p>
        </p:txBody>
      </p:sp>
      <p:sp>
        <p:nvSpPr>
          <p:cNvPr id="76" name="TextBox 75"/>
          <p:cNvSpPr txBox="1"/>
          <p:nvPr/>
        </p:nvSpPr>
        <p:spPr>
          <a:xfrm>
            <a:off x="8427377" y="2896416"/>
            <a:ext cx="1769391" cy="369332"/>
          </a:xfrm>
          <a:prstGeom prst="rect">
            <a:avLst/>
          </a:prstGeom>
          <a:solidFill>
            <a:schemeClr val="bg1">
              <a:lumMod val="85000"/>
            </a:schemeClr>
          </a:solidFill>
          <a:ln>
            <a:solidFill>
              <a:schemeClr val="tx1"/>
            </a:solidFill>
          </a:ln>
        </p:spPr>
        <p:txBody>
          <a:bodyPr wrap="square" rtlCol="0">
            <a:spAutoFit/>
          </a:bodyPr>
          <a:lstStyle/>
          <a:p>
            <a:pPr algn="ctr"/>
            <a:r>
              <a:rPr lang="en-US" dirty="0">
                <a:latin typeface="Consolas" panose="020B0609020204030204" pitchFamily="49" charset="0"/>
              </a:rPr>
              <a:t>P4</a:t>
            </a:r>
          </a:p>
        </p:txBody>
      </p:sp>
      <p:sp>
        <p:nvSpPr>
          <p:cNvPr id="77" name="TextBox 76"/>
          <p:cNvSpPr txBox="1"/>
          <p:nvPr/>
        </p:nvSpPr>
        <p:spPr>
          <a:xfrm>
            <a:off x="8426222" y="3265748"/>
            <a:ext cx="1769391" cy="369332"/>
          </a:xfrm>
          <a:prstGeom prst="rect">
            <a:avLst/>
          </a:prstGeom>
          <a:solidFill>
            <a:schemeClr val="bg2">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P5</a:t>
            </a:r>
          </a:p>
        </p:txBody>
      </p:sp>
      <p:sp>
        <p:nvSpPr>
          <p:cNvPr id="78" name="TextBox 77"/>
          <p:cNvSpPr txBox="1"/>
          <p:nvPr/>
        </p:nvSpPr>
        <p:spPr>
          <a:xfrm>
            <a:off x="8426221" y="3635080"/>
            <a:ext cx="1769391"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latin typeface="Consolas" panose="020B0609020204030204" pitchFamily="49" charset="0"/>
              </a:rPr>
              <a:t>P6</a:t>
            </a:r>
          </a:p>
        </p:txBody>
      </p:sp>
      <p:sp>
        <p:nvSpPr>
          <p:cNvPr id="79" name="TextBox 78"/>
          <p:cNvSpPr txBox="1"/>
          <p:nvPr/>
        </p:nvSpPr>
        <p:spPr>
          <a:xfrm>
            <a:off x="8427377" y="4000347"/>
            <a:ext cx="1769391" cy="369332"/>
          </a:xfrm>
          <a:prstGeom prst="rect">
            <a:avLst/>
          </a:prstGeom>
          <a:solidFill>
            <a:schemeClr val="accent2"/>
          </a:solidFill>
          <a:ln>
            <a:solidFill>
              <a:schemeClr val="tx1"/>
            </a:solidFill>
          </a:ln>
        </p:spPr>
        <p:txBody>
          <a:bodyPr wrap="square" rtlCol="0">
            <a:spAutoFit/>
          </a:bodyPr>
          <a:lstStyle/>
          <a:p>
            <a:pPr algn="ctr"/>
            <a:r>
              <a:rPr lang="en-US" dirty="0">
                <a:latin typeface="Consolas" panose="020B0609020204030204" pitchFamily="49" charset="0"/>
              </a:rPr>
              <a:t>P7</a:t>
            </a:r>
          </a:p>
        </p:txBody>
      </p:sp>
      <p:sp>
        <p:nvSpPr>
          <p:cNvPr id="73" name="TextBox 72"/>
          <p:cNvSpPr txBox="1"/>
          <p:nvPr/>
        </p:nvSpPr>
        <p:spPr>
          <a:xfrm>
            <a:off x="8424996" y="1803918"/>
            <a:ext cx="176939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latin typeface="Consolas" panose="020B0609020204030204" pitchFamily="49" charset="0"/>
              </a:rPr>
              <a:t>P1</a:t>
            </a:r>
          </a:p>
        </p:txBody>
      </p:sp>
    </p:spTree>
    <p:extLst>
      <p:ext uri="{BB962C8B-B14F-4D97-AF65-F5344CB8AC3E}">
        <p14:creationId xmlns:p14="http://schemas.microsoft.com/office/powerpoint/2010/main" val="3500354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a:off x="4717466" y="2528133"/>
            <a:ext cx="0" cy="520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12037" y="1375399"/>
            <a:ext cx="5589748" cy="1200329"/>
          </a:xfrm>
          <a:prstGeom prst="rect">
            <a:avLst/>
          </a:prstGeom>
          <a:noFill/>
        </p:spPr>
        <p:txBody>
          <a:bodyPr wrap="square" rtlCol="0">
            <a:spAutoFit/>
          </a:bodyPr>
          <a:lstStyle/>
          <a:p>
            <a:r>
              <a:rPr lang="en-US" sz="2400" dirty="0"/>
              <a:t>Select an arbitrary process identifier (selecting an “arbitrary process identifier” models messages getting out of order).</a:t>
            </a:r>
          </a:p>
        </p:txBody>
      </p:sp>
      <p:cxnSp>
        <p:nvCxnSpPr>
          <p:cNvPr id="14" name="Straight Arrow Connector 13"/>
          <p:cNvCxnSpPr/>
          <p:nvPr/>
        </p:nvCxnSpPr>
        <p:spPr>
          <a:xfrm>
            <a:off x="3271057" y="4369722"/>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reeform 123"/>
          <p:cNvSpPr>
            <a:spLocks/>
          </p:cNvSpPr>
          <p:nvPr/>
        </p:nvSpPr>
        <p:spPr bwMode="auto">
          <a:xfrm rot="342090">
            <a:off x="5388674" y="4149064"/>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9" name="Straight Connector 18"/>
          <p:cNvCxnSpPr>
            <a:stCxn id="34" idx="6"/>
            <a:endCxn id="15" idx="9"/>
          </p:cNvCxnSpPr>
          <p:nvPr/>
        </p:nvCxnSpPr>
        <p:spPr>
          <a:xfrm flipV="1">
            <a:off x="4748462" y="4970412"/>
            <a:ext cx="835056" cy="5822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123"/>
          <p:cNvSpPr>
            <a:spLocks/>
          </p:cNvSpPr>
          <p:nvPr/>
        </p:nvSpPr>
        <p:spPr bwMode="auto">
          <a:xfrm rot="342090">
            <a:off x="3720431" y="2752575"/>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21" name="Straight Connector 20"/>
          <p:cNvCxnSpPr>
            <a:endCxn id="20" idx="9"/>
          </p:cNvCxnSpPr>
          <p:nvPr/>
        </p:nvCxnSpPr>
        <p:spPr>
          <a:xfrm flipV="1">
            <a:off x="3491025" y="3573923"/>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076970" y="3412890"/>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639857" y="3605395"/>
            <a:ext cx="1736523" cy="1483321"/>
          </a:xfrm>
          <a:custGeom>
            <a:avLst/>
            <a:gdLst>
              <a:gd name="connsiteX0" fmla="*/ 469197 w 1736523"/>
              <a:gd name="connsiteY0" fmla="*/ 0 h 1483321"/>
              <a:gd name="connsiteX1" fmla="*/ 196481 w 1736523"/>
              <a:gd name="connsiteY1" fmla="*/ 352926 h 1483321"/>
              <a:gd name="connsiteX2" fmla="*/ 3976 w 1736523"/>
              <a:gd name="connsiteY2" fmla="*/ 705853 h 1483321"/>
              <a:gd name="connsiteX3" fmla="*/ 84186 w 1736523"/>
              <a:gd name="connsiteY3" fmla="*/ 1010653 h 1483321"/>
              <a:gd name="connsiteX4" fmla="*/ 292734 w 1736523"/>
              <a:gd name="connsiteY4" fmla="*/ 1395663 h 1483321"/>
              <a:gd name="connsiteX5" fmla="*/ 806081 w 1736523"/>
              <a:gd name="connsiteY5" fmla="*/ 1475874 h 1483321"/>
              <a:gd name="connsiteX6" fmla="*/ 1736523 w 1736523"/>
              <a:gd name="connsiteY6" fmla="*/ 1267326 h 148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23" h="1483321">
                <a:moveTo>
                  <a:pt x="469197" y="0"/>
                </a:moveTo>
                <a:cubicBezTo>
                  <a:pt x="371607" y="117642"/>
                  <a:pt x="274018" y="235284"/>
                  <a:pt x="196481" y="352926"/>
                </a:cubicBezTo>
                <a:cubicBezTo>
                  <a:pt x="118944" y="470568"/>
                  <a:pt x="22692" y="596232"/>
                  <a:pt x="3976" y="705853"/>
                </a:cubicBezTo>
                <a:cubicBezTo>
                  <a:pt x="-14740" y="815474"/>
                  <a:pt x="36060" y="895685"/>
                  <a:pt x="84186" y="1010653"/>
                </a:cubicBezTo>
                <a:cubicBezTo>
                  <a:pt x="132312" y="1125621"/>
                  <a:pt x="172418" y="1318126"/>
                  <a:pt x="292734" y="1395663"/>
                </a:cubicBezTo>
                <a:cubicBezTo>
                  <a:pt x="413050" y="1473200"/>
                  <a:pt x="565450" y="1497263"/>
                  <a:pt x="806081" y="1475874"/>
                </a:cubicBezTo>
                <a:cubicBezTo>
                  <a:pt x="1046712" y="1454485"/>
                  <a:pt x="1391617" y="1360905"/>
                  <a:pt x="1736523" y="1267326"/>
                </a:cubicBezTo>
              </a:path>
            </a:pathLst>
          </a:custGeom>
          <a:noFill/>
          <a:ln w="571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95976" y="3656158"/>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34" name="Oval 33"/>
          <p:cNvSpPr/>
          <p:nvPr/>
        </p:nvSpPr>
        <p:spPr>
          <a:xfrm>
            <a:off x="3854655" y="5138547"/>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sp>
        <p:nvSpPr>
          <p:cNvPr id="35" name="TextBox 34"/>
          <p:cNvSpPr txBox="1"/>
          <p:nvPr/>
        </p:nvSpPr>
        <p:spPr>
          <a:xfrm>
            <a:off x="3896528" y="3050525"/>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36" name="Rectangle 35"/>
          <p:cNvSpPr/>
          <p:nvPr/>
        </p:nvSpPr>
        <p:spPr>
          <a:xfrm>
            <a:off x="4312036" y="3079551"/>
            <a:ext cx="779394" cy="2792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a,b,c</a:t>
            </a:r>
          </a:p>
        </p:txBody>
      </p:sp>
      <p:sp>
        <p:nvSpPr>
          <p:cNvPr id="37" name="Rectangle 36"/>
          <p:cNvSpPr/>
          <p:nvPr/>
        </p:nvSpPr>
        <p:spPr>
          <a:xfrm>
            <a:off x="3822028" y="4352622"/>
            <a:ext cx="331517" cy="250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b</a:t>
            </a:r>
          </a:p>
        </p:txBody>
      </p:sp>
      <p:sp>
        <p:nvSpPr>
          <p:cNvPr id="38" name="TextBox 37"/>
          <p:cNvSpPr txBox="1"/>
          <p:nvPr/>
        </p:nvSpPr>
        <p:spPr>
          <a:xfrm>
            <a:off x="5525212" y="4455381"/>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39" name="Rectangle 38"/>
          <p:cNvSpPr/>
          <p:nvPr/>
        </p:nvSpPr>
        <p:spPr>
          <a:xfrm>
            <a:off x="5940720" y="4484407"/>
            <a:ext cx="779394" cy="2792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x,y,z</a:t>
            </a:r>
          </a:p>
        </p:txBody>
      </p:sp>
      <p:sp>
        <p:nvSpPr>
          <p:cNvPr id="40" name="TextBox 39"/>
          <p:cNvSpPr txBox="1"/>
          <p:nvPr/>
        </p:nvSpPr>
        <p:spPr>
          <a:xfrm>
            <a:off x="10304742" y="6267578"/>
            <a:ext cx="1439305" cy="369332"/>
          </a:xfrm>
          <a:prstGeom prst="rect">
            <a:avLst/>
          </a:prstGeom>
          <a:noFill/>
        </p:spPr>
        <p:txBody>
          <a:bodyPr wrap="none" rtlCol="0">
            <a:spAutoFit/>
          </a:bodyPr>
          <a:lstStyle/>
          <a:p>
            <a:r>
              <a:rPr lang="en-US" dirty="0"/>
              <a:t>Continued </a:t>
            </a:r>
            <a:r>
              <a:rPr lang="en-US" dirty="0">
                <a:sym typeface="Wingdings" panose="05000000000000000000" pitchFamily="2" charset="2"/>
              </a:rPr>
              <a:t></a:t>
            </a:r>
            <a:endParaRPr lang="en-US" dirty="0"/>
          </a:p>
        </p:txBody>
      </p:sp>
      <p:sp>
        <p:nvSpPr>
          <p:cNvPr id="22" name="TextBox 21"/>
          <p:cNvSpPr txBox="1"/>
          <p:nvPr/>
        </p:nvSpPr>
        <p:spPr>
          <a:xfrm>
            <a:off x="356439" y="389418"/>
            <a:ext cx="3945119" cy="830997"/>
          </a:xfrm>
          <a:prstGeom prst="rect">
            <a:avLst/>
          </a:prstGeom>
          <a:noFill/>
        </p:spPr>
        <p:txBody>
          <a:bodyPr wrap="none" rtlCol="0">
            <a:spAutoFit/>
          </a:bodyPr>
          <a:lstStyle/>
          <a:p>
            <a:r>
              <a:rPr lang="en-US" sz="4800" dirty="0"/>
              <a:t>Step (Time &gt; 0)</a:t>
            </a:r>
          </a:p>
        </p:txBody>
      </p:sp>
    </p:spTree>
    <p:extLst>
      <p:ext uri="{BB962C8B-B14F-4D97-AF65-F5344CB8AC3E}">
        <p14:creationId xmlns:p14="http://schemas.microsoft.com/office/powerpoint/2010/main" val="3502634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166785" y="2505375"/>
            <a:ext cx="5589748" cy="1200329"/>
          </a:xfrm>
          <a:prstGeom prst="rect">
            <a:avLst/>
          </a:prstGeom>
          <a:noFill/>
        </p:spPr>
        <p:txBody>
          <a:bodyPr wrap="square" rtlCol="0">
            <a:spAutoFit/>
          </a:bodyPr>
          <a:lstStyle/>
          <a:p>
            <a:r>
              <a:rPr lang="en-US" sz="2400" dirty="0"/>
              <a:t>At the next time (</a:t>
            </a:r>
            <a:r>
              <a:rPr lang="en-US" sz="2000" dirty="0">
                <a:latin typeface="Consolas" panose="020B0609020204030204" pitchFamily="49" charset="0"/>
              </a:rPr>
              <a:t>t'</a:t>
            </a:r>
            <a:r>
              <a:rPr lang="en-US" sz="2400" dirty="0"/>
              <a:t>) the process identifiers in </a:t>
            </a:r>
            <a:r>
              <a:rPr lang="en-US" sz="2200" i="1" dirty="0">
                <a:latin typeface="Consolas" panose="020B0609020204030204" pitchFamily="49" charset="0"/>
              </a:rPr>
              <a:t>p</a:t>
            </a:r>
            <a:r>
              <a:rPr lang="en-US" sz="2400" dirty="0"/>
              <a:t>’s pool are those at time </a:t>
            </a:r>
            <a:r>
              <a:rPr lang="en-US" sz="2000" dirty="0">
                <a:latin typeface="Consolas" panose="020B0609020204030204" pitchFamily="49" charset="0"/>
              </a:rPr>
              <a:t>t</a:t>
            </a:r>
            <a:r>
              <a:rPr lang="en-US" sz="2400" dirty="0"/>
              <a:t>, minus the process identifier that was selected (</a:t>
            </a:r>
            <a:r>
              <a:rPr lang="en-US" sz="2000" i="1" dirty="0">
                <a:latin typeface="Consolas" panose="020B0609020204030204" pitchFamily="49" charset="0"/>
              </a:rPr>
              <a:t>b</a:t>
            </a:r>
            <a:r>
              <a:rPr lang="en-US" sz="2400" dirty="0"/>
              <a:t>). </a:t>
            </a:r>
          </a:p>
        </p:txBody>
      </p:sp>
      <p:cxnSp>
        <p:nvCxnSpPr>
          <p:cNvPr id="14" name="Straight Arrow Connector 13"/>
          <p:cNvCxnSpPr/>
          <p:nvPr/>
        </p:nvCxnSpPr>
        <p:spPr>
          <a:xfrm>
            <a:off x="3379546" y="3904773"/>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reeform 123"/>
          <p:cNvSpPr>
            <a:spLocks/>
          </p:cNvSpPr>
          <p:nvPr/>
        </p:nvSpPr>
        <p:spPr bwMode="auto">
          <a:xfrm rot="342090">
            <a:off x="5497163" y="3684115"/>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9" name="Straight Connector 18"/>
          <p:cNvCxnSpPr>
            <a:stCxn id="34" idx="6"/>
            <a:endCxn id="15" idx="9"/>
          </p:cNvCxnSpPr>
          <p:nvPr/>
        </p:nvCxnSpPr>
        <p:spPr>
          <a:xfrm flipV="1">
            <a:off x="4856951" y="4505463"/>
            <a:ext cx="835056" cy="5822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123"/>
          <p:cNvSpPr>
            <a:spLocks/>
          </p:cNvSpPr>
          <p:nvPr/>
        </p:nvSpPr>
        <p:spPr bwMode="auto">
          <a:xfrm rot="342090">
            <a:off x="3846678" y="1931004"/>
            <a:ext cx="1676400" cy="1440182"/>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21" name="Straight Connector 20"/>
          <p:cNvCxnSpPr>
            <a:endCxn id="20" idx="9"/>
          </p:cNvCxnSpPr>
          <p:nvPr/>
        </p:nvCxnSpPr>
        <p:spPr>
          <a:xfrm flipV="1">
            <a:off x="3599514" y="3043654"/>
            <a:ext cx="430772" cy="4015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185459" y="2947941"/>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748346" y="3140446"/>
            <a:ext cx="1736523" cy="1483321"/>
          </a:xfrm>
          <a:custGeom>
            <a:avLst/>
            <a:gdLst>
              <a:gd name="connsiteX0" fmla="*/ 469197 w 1736523"/>
              <a:gd name="connsiteY0" fmla="*/ 0 h 1483321"/>
              <a:gd name="connsiteX1" fmla="*/ 196481 w 1736523"/>
              <a:gd name="connsiteY1" fmla="*/ 352926 h 1483321"/>
              <a:gd name="connsiteX2" fmla="*/ 3976 w 1736523"/>
              <a:gd name="connsiteY2" fmla="*/ 705853 h 1483321"/>
              <a:gd name="connsiteX3" fmla="*/ 84186 w 1736523"/>
              <a:gd name="connsiteY3" fmla="*/ 1010653 h 1483321"/>
              <a:gd name="connsiteX4" fmla="*/ 292734 w 1736523"/>
              <a:gd name="connsiteY4" fmla="*/ 1395663 h 1483321"/>
              <a:gd name="connsiteX5" fmla="*/ 806081 w 1736523"/>
              <a:gd name="connsiteY5" fmla="*/ 1475874 h 1483321"/>
              <a:gd name="connsiteX6" fmla="*/ 1736523 w 1736523"/>
              <a:gd name="connsiteY6" fmla="*/ 1267326 h 148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23" h="1483321">
                <a:moveTo>
                  <a:pt x="469197" y="0"/>
                </a:moveTo>
                <a:cubicBezTo>
                  <a:pt x="371607" y="117642"/>
                  <a:pt x="274018" y="235284"/>
                  <a:pt x="196481" y="352926"/>
                </a:cubicBezTo>
                <a:cubicBezTo>
                  <a:pt x="118944" y="470568"/>
                  <a:pt x="22692" y="596232"/>
                  <a:pt x="3976" y="705853"/>
                </a:cubicBezTo>
                <a:cubicBezTo>
                  <a:pt x="-14740" y="815474"/>
                  <a:pt x="36060" y="895685"/>
                  <a:pt x="84186" y="1010653"/>
                </a:cubicBezTo>
                <a:cubicBezTo>
                  <a:pt x="132312" y="1125621"/>
                  <a:pt x="172418" y="1318126"/>
                  <a:pt x="292734" y="1395663"/>
                </a:cubicBezTo>
                <a:cubicBezTo>
                  <a:pt x="413050" y="1473200"/>
                  <a:pt x="565450" y="1497263"/>
                  <a:pt x="806081" y="1475874"/>
                </a:cubicBezTo>
                <a:cubicBezTo>
                  <a:pt x="1046712" y="1454485"/>
                  <a:pt x="1391617" y="1360905"/>
                  <a:pt x="1736523" y="1267326"/>
                </a:cubicBezTo>
              </a:path>
            </a:pathLst>
          </a:custGeom>
          <a:noFill/>
          <a:ln w="571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04465" y="319120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34" name="Oval 33"/>
          <p:cNvSpPr/>
          <p:nvPr/>
        </p:nvSpPr>
        <p:spPr>
          <a:xfrm>
            <a:off x="3963144" y="4673598"/>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sp>
        <p:nvSpPr>
          <p:cNvPr id="35" name="TextBox 34"/>
          <p:cNvSpPr txBox="1"/>
          <p:nvPr/>
        </p:nvSpPr>
        <p:spPr>
          <a:xfrm>
            <a:off x="3994540" y="2275801"/>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36" name="Rectangle 35"/>
          <p:cNvSpPr/>
          <p:nvPr/>
        </p:nvSpPr>
        <p:spPr>
          <a:xfrm>
            <a:off x="4410048" y="2304827"/>
            <a:ext cx="790372" cy="29227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a,b,c</a:t>
            </a:r>
          </a:p>
        </p:txBody>
      </p:sp>
      <p:sp>
        <p:nvSpPr>
          <p:cNvPr id="37" name="Rectangle 36"/>
          <p:cNvSpPr/>
          <p:nvPr/>
        </p:nvSpPr>
        <p:spPr>
          <a:xfrm>
            <a:off x="3930517" y="3887673"/>
            <a:ext cx="331517" cy="250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b</a:t>
            </a:r>
          </a:p>
        </p:txBody>
      </p:sp>
      <p:sp>
        <p:nvSpPr>
          <p:cNvPr id="22" name="TextBox 21"/>
          <p:cNvSpPr txBox="1"/>
          <p:nvPr/>
        </p:nvSpPr>
        <p:spPr>
          <a:xfrm>
            <a:off x="3943526" y="2568169"/>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3" name="Rectangle 22"/>
          <p:cNvSpPr/>
          <p:nvPr/>
        </p:nvSpPr>
        <p:spPr>
          <a:xfrm>
            <a:off x="4421026" y="2581697"/>
            <a:ext cx="779394" cy="2792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a,c</a:t>
            </a:r>
          </a:p>
        </p:txBody>
      </p:sp>
      <p:cxnSp>
        <p:nvCxnSpPr>
          <p:cNvPr id="4" name="Straight Arrow Connector 3"/>
          <p:cNvCxnSpPr/>
          <p:nvPr/>
        </p:nvCxnSpPr>
        <p:spPr>
          <a:xfrm flipH="1">
            <a:off x="5274479" y="2728847"/>
            <a:ext cx="8923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3701" y="3990432"/>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5" name="Rectangle 24"/>
          <p:cNvSpPr/>
          <p:nvPr/>
        </p:nvSpPr>
        <p:spPr>
          <a:xfrm>
            <a:off x="6049209" y="4019458"/>
            <a:ext cx="779394" cy="2792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x,y,z</a:t>
            </a:r>
          </a:p>
        </p:txBody>
      </p:sp>
      <p:sp>
        <p:nvSpPr>
          <p:cNvPr id="26" name="TextBox 25"/>
          <p:cNvSpPr txBox="1"/>
          <p:nvPr/>
        </p:nvSpPr>
        <p:spPr>
          <a:xfrm>
            <a:off x="10304742" y="6267578"/>
            <a:ext cx="1439305" cy="369332"/>
          </a:xfrm>
          <a:prstGeom prst="rect">
            <a:avLst/>
          </a:prstGeom>
          <a:noFill/>
        </p:spPr>
        <p:txBody>
          <a:bodyPr wrap="none" rtlCol="0">
            <a:spAutoFit/>
          </a:bodyPr>
          <a:lstStyle/>
          <a:p>
            <a:r>
              <a:rPr lang="en-US" dirty="0"/>
              <a:t>Continued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295702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18094" y="4104429"/>
            <a:ext cx="3953608" cy="1569660"/>
          </a:xfrm>
          <a:prstGeom prst="rect">
            <a:avLst/>
          </a:prstGeom>
          <a:noFill/>
        </p:spPr>
        <p:txBody>
          <a:bodyPr wrap="square" rtlCol="0">
            <a:spAutoFit/>
          </a:bodyPr>
          <a:lstStyle/>
          <a:p>
            <a:r>
              <a:rPr lang="en-US" sz="2400" dirty="0"/>
              <a:t>At the next time (</a:t>
            </a:r>
            <a:r>
              <a:rPr lang="en-US" sz="2000" dirty="0">
                <a:latin typeface="Consolas" panose="020B0609020204030204" pitchFamily="49" charset="0"/>
              </a:rPr>
              <a:t>t'</a:t>
            </a:r>
            <a:r>
              <a:rPr lang="en-US" sz="2400" dirty="0"/>
              <a:t>) the process identifiers in </a:t>
            </a:r>
            <a:r>
              <a:rPr lang="en-US" sz="2200" i="1" dirty="0">
                <a:latin typeface="Consolas" panose="020B0609020204030204" pitchFamily="49" charset="0"/>
              </a:rPr>
              <a:t>q</a:t>
            </a:r>
            <a:r>
              <a:rPr lang="en-US" sz="2400" dirty="0"/>
              <a:t>’s pool are those at time </a:t>
            </a:r>
            <a:r>
              <a:rPr lang="en-US" sz="2000" dirty="0">
                <a:latin typeface="Consolas" panose="020B0609020204030204" pitchFamily="49" charset="0"/>
              </a:rPr>
              <a:t>t</a:t>
            </a:r>
            <a:r>
              <a:rPr lang="en-US" sz="2400" dirty="0"/>
              <a:t>, plus the received process identifier (</a:t>
            </a:r>
            <a:r>
              <a:rPr lang="en-US" sz="2000" i="1" dirty="0">
                <a:latin typeface="Consolas" panose="020B0609020204030204" pitchFamily="49" charset="0"/>
              </a:rPr>
              <a:t>b</a:t>
            </a:r>
            <a:r>
              <a:rPr lang="en-US" sz="2400" dirty="0"/>
              <a:t>). </a:t>
            </a:r>
          </a:p>
        </p:txBody>
      </p:sp>
      <p:sp>
        <p:nvSpPr>
          <p:cNvPr id="18" name="TextBox 17"/>
          <p:cNvSpPr txBox="1"/>
          <p:nvPr/>
        </p:nvSpPr>
        <p:spPr>
          <a:xfrm>
            <a:off x="10304742" y="6267578"/>
            <a:ext cx="1439305" cy="369332"/>
          </a:xfrm>
          <a:prstGeom prst="rect">
            <a:avLst/>
          </a:prstGeom>
          <a:noFill/>
        </p:spPr>
        <p:txBody>
          <a:bodyPr wrap="none" rtlCol="0">
            <a:spAutoFit/>
          </a:bodyPr>
          <a:lstStyle/>
          <a:p>
            <a:r>
              <a:rPr lang="en-US" dirty="0"/>
              <a:t>Continued </a:t>
            </a:r>
            <a:r>
              <a:rPr lang="en-US" dirty="0">
                <a:sym typeface="Wingdings" panose="05000000000000000000" pitchFamily="2" charset="2"/>
              </a:rPr>
              <a:t></a:t>
            </a:r>
            <a:endParaRPr lang="en-US" dirty="0"/>
          </a:p>
        </p:txBody>
      </p:sp>
      <p:cxnSp>
        <p:nvCxnSpPr>
          <p:cNvPr id="14" name="Straight Arrow Connector 13"/>
          <p:cNvCxnSpPr/>
          <p:nvPr/>
        </p:nvCxnSpPr>
        <p:spPr>
          <a:xfrm>
            <a:off x="3379546" y="3904773"/>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reeform 123"/>
          <p:cNvSpPr>
            <a:spLocks/>
          </p:cNvSpPr>
          <p:nvPr/>
        </p:nvSpPr>
        <p:spPr bwMode="auto">
          <a:xfrm rot="342090">
            <a:off x="5491385" y="3683827"/>
            <a:ext cx="1676400" cy="1198991"/>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9" name="Straight Connector 18"/>
          <p:cNvCxnSpPr>
            <a:stCxn id="34" idx="6"/>
            <a:endCxn id="15" idx="9"/>
          </p:cNvCxnSpPr>
          <p:nvPr/>
        </p:nvCxnSpPr>
        <p:spPr>
          <a:xfrm flipV="1">
            <a:off x="4856951" y="4599950"/>
            <a:ext cx="825623" cy="4877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123"/>
          <p:cNvSpPr>
            <a:spLocks/>
          </p:cNvSpPr>
          <p:nvPr/>
        </p:nvSpPr>
        <p:spPr bwMode="auto">
          <a:xfrm rot="342090">
            <a:off x="3846678" y="1931004"/>
            <a:ext cx="1676400" cy="1440182"/>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21" name="Straight Connector 20"/>
          <p:cNvCxnSpPr>
            <a:endCxn id="20" idx="9"/>
          </p:cNvCxnSpPr>
          <p:nvPr/>
        </p:nvCxnSpPr>
        <p:spPr>
          <a:xfrm flipV="1">
            <a:off x="3599514" y="3043654"/>
            <a:ext cx="430772" cy="4015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185459" y="2947941"/>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748346" y="3140446"/>
            <a:ext cx="1736523" cy="1483321"/>
          </a:xfrm>
          <a:custGeom>
            <a:avLst/>
            <a:gdLst>
              <a:gd name="connsiteX0" fmla="*/ 469197 w 1736523"/>
              <a:gd name="connsiteY0" fmla="*/ 0 h 1483321"/>
              <a:gd name="connsiteX1" fmla="*/ 196481 w 1736523"/>
              <a:gd name="connsiteY1" fmla="*/ 352926 h 1483321"/>
              <a:gd name="connsiteX2" fmla="*/ 3976 w 1736523"/>
              <a:gd name="connsiteY2" fmla="*/ 705853 h 1483321"/>
              <a:gd name="connsiteX3" fmla="*/ 84186 w 1736523"/>
              <a:gd name="connsiteY3" fmla="*/ 1010653 h 1483321"/>
              <a:gd name="connsiteX4" fmla="*/ 292734 w 1736523"/>
              <a:gd name="connsiteY4" fmla="*/ 1395663 h 1483321"/>
              <a:gd name="connsiteX5" fmla="*/ 806081 w 1736523"/>
              <a:gd name="connsiteY5" fmla="*/ 1475874 h 1483321"/>
              <a:gd name="connsiteX6" fmla="*/ 1736523 w 1736523"/>
              <a:gd name="connsiteY6" fmla="*/ 1267326 h 148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23" h="1483321">
                <a:moveTo>
                  <a:pt x="469197" y="0"/>
                </a:moveTo>
                <a:cubicBezTo>
                  <a:pt x="371607" y="117642"/>
                  <a:pt x="274018" y="235284"/>
                  <a:pt x="196481" y="352926"/>
                </a:cubicBezTo>
                <a:cubicBezTo>
                  <a:pt x="118944" y="470568"/>
                  <a:pt x="22692" y="596232"/>
                  <a:pt x="3976" y="705853"/>
                </a:cubicBezTo>
                <a:cubicBezTo>
                  <a:pt x="-14740" y="815474"/>
                  <a:pt x="36060" y="895685"/>
                  <a:pt x="84186" y="1010653"/>
                </a:cubicBezTo>
                <a:cubicBezTo>
                  <a:pt x="132312" y="1125621"/>
                  <a:pt x="172418" y="1318126"/>
                  <a:pt x="292734" y="1395663"/>
                </a:cubicBezTo>
                <a:cubicBezTo>
                  <a:pt x="413050" y="1473200"/>
                  <a:pt x="565450" y="1497263"/>
                  <a:pt x="806081" y="1475874"/>
                </a:cubicBezTo>
                <a:cubicBezTo>
                  <a:pt x="1046712" y="1454485"/>
                  <a:pt x="1391617" y="1360905"/>
                  <a:pt x="1736523" y="1267326"/>
                </a:cubicBezTo>
              </a:path>
            </a:pathLst>
          </a:custGeom>
          <a:noFill/>
          <a:ln w="571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04465" y="319120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34" name="Oval 33"/>
          <p:cNvSpPr/>
          <p:nvPr/>
        </p:nvSpPr>
        <p:spPr>
          <a:xfrm>
            <a:off x="3963144" y="4673598"/>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sp>
        <p:nvSpPr>
          <p:cNvPr id="35" name="TextBox 34"/>
          <p:cNvSpPr txBox="1"/>
          <p:nvPr/>
        </p:nvSpPr>
        <p:spPr>
          <a:xfrm>
            <a:off x="3994540" y="2275801"/>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36" name="Rectangle 35"/>
          <p:cNvSpPr/>
          <p:nvPr/>
        </p:nvSpPr>
        <p:spPr>
          <a:xfrm>
            <a:off x="4410048" y="2304827"/>
            <a:ext cx="790372" cy="29227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a,b,c</a:t>
            </a:r>
          </a:p>
        </p:txBody>
      </p:sp>
      <p:sp>
        <p:nvSpPr>
          <p:cNvPr id="37" name="Rectangle 36"/>
          <p:cNvSpPr/>
          <p:nvPr/>
        </p:nvSpPr>
        <p:spPr>
          <a:xfrm>
            <a:off x="3930517" y="3887673"/>
            <a:ext cx="331517" cy="250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b</a:t>
            </a:r>
          </a:p>
        </p:txBody>
      </p:sp>
      <p:sp>
        <p:nvSpPr>
          <p:cNvPr id="22" name="TextBox 21"/>
          <p:cNvSpPr txBox="1"/>
          <p:nvPr/>
        </p:nvSpPr>
        <p:spPr>
          <a:xfrm>
            <a:off x="3943526" y="2568169"/>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3" name="Rectangle 22"/>
          <p:cNvSpPr/>
          <p:nvPr/>
        </p:nvSpPr>
        <p:spPr>
          <a:xfrm>
            <a:off x="4421026" y="2581697"/>
            <a:ext cx="779394" cy="2792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a,c</a:t>
            </a:r>
          </a:p>
        </p:txBody>
      </p:sp>
      <p:cxnSp>
        <p:nvCxnSpPr>
          <p:cNvPr id="4" name="Straight Arrow Connector 3"/>
          <p:cNvCxnSpPr>
            <a:endCxn id="29" idx="3"/>
          </p:cNvCxnSpPr>
          <p:nvPr/>
        </p:nvCxnSpPr>
        <p:spPr>
          <a:xfrm flipH="1">
            <a:off x="6972161" y="4327901"/>
            <a:ext cx="9459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09717" y="3897444"/>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7" name="Rectangle 26"/>
          <p:cNvSpPr/>
          <p:nvPr/>
        </p:nvSpPr>
        <p:spPr>
          <a:xfrm>
            <a:off x="5925225" y="3918006"/>
            <a:ext cx="1046936" cy="28769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x,y,z</a:t>
            </a:r>
          </a:p>
        </p:txBody>
      </p:sp>
      <p:sp>
        <p:nvSpPr>
          <p:cNvPr id="28" name="TextBox 27"/>
          <p:cNvSpPr txBox="1"/>
          <p:nvPr/>
        </p:nvSpPr>
        <p:spPr>
          <a:xfrm>
            <a:off x="5447725" y="4173708"/>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9" name="Rectangle 28"/>
          <p:cNvSpPr/>
          <p:nvPr/>
        </p:nvSpPr>
        <p:spPr>
          <a:xfrm>
            <a:off x="5925224" y="4202734"/>
            <a:ext cx="1046937" cy="28721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b,x,y,z</a:t>
            </a:r>
          </a:p>
        </p:txBody>
      </p:sp>
    </p:spTree>
    <p:extLst>
      <p:ext uri="{BB962C8B-B14F-4D97-AF65-F5344CB8AC3E}">
        <p14:creationId xmlns:p14="http://schemas.microsoft.com/office/powerpoint/2010/main" val="3559933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00420" y="5477914"/>
            <a:ext cx="6698514" cy="1200329"/>
          </a:xfrm>
          <a:prstGeom prst="rect">
            <a:avLst/>
          </a:prstGeom>
          <a:noFill/>
        </p:spPr>
        <p:txBody>
          <a:bodyPr wrap="square" rtlCol="0">
            <a:spAutoFit/>
          </a:bodyPr>
          <a:lstStyle/>
          <a:p>
            <a:r>
              <a:rPr lang="en-US" sz="2400" dirty="0"/>
              <a:t>This goes into </a:t>
            </a:r>
            <a:r>
              <a:rPr lang="en-US" sz="2400" i="1" dirty="0"/>
              <a:t>q</a:t>
            </a:r>
            <a:r>
              <a:rPr lang="en-US" sz="2400" dirty="0"/>
              <a:t>’s pool only if it is greater than or equal to </a:t>
            </a:r>
            <a:r>
              <a:rPr lang="en-US" sz="2400" i="1" dirty="0"/>
              <a:t>q</a:t>
            </a:r>
            <a:r>
              <a:rPr lang="en-US" sz="2400" dirty="0"/>
              <a:t> (recall that a process will drop identifiers it receives which are less than its own identifier).</a:t>
            </a:r>
          </a:p>
        </p:txBody>
      </p:sp>
      <p:cxnSp>
        <p:nvCxnSpPr>
          <p:cNvPr id="14" name="Straight Arrow Connector 13"/>
          <p:cNvCxnSpPr/>
          <p:nvPr/>
        </p:nvCxnSpPr>
        <p:spPr>
          <a:xfrm>
            <a:off x="3379546" y="3904773"/>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reeform 123"/>
          <p:cNvSpPr>
            <a:spLocks/>
          </p:cNvSpPr>
          <p:nvPr/>
        </p:nvSpPr>
        <p:spPr bwMode="auto">
          <a:xfrm rot="342090">
            <a:off x="5491385" y="3683827"/>
            <a:ext cx="1676400" cy="1198991"/>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9" name="Straight Connector 18"/>
          <p:cNvCxnSpPr>
            <a:stCxn id="34" idx="6"/>
            <a:endCxn id="15" idx="9"/>
          </p:cNvCxnSpPr>
          <p:nvPr/>
        </p:nvCxnSpPr>
        <p:spPr>
          <a:xfrm flipV="1">
            <a:off x="4856951" y="4599950"/>
            <a:ext cx="825623" cy="4877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123"/>
          <p:cNvSpPr>
            <a:spLocks/>
          </p:cNvSpPr>
          <p:nvPr/>
        </p:nvSpPr>
        <p:spPr bwMode="auto">
          <a:xfrm rot="342090">
            <a:off x="3846678" y="1931004"/>
            <a:ext cx="1676400" cy="1440182"/>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21" name="Straight Connector 20"/>
          <p:cNvCxnSpPr>
            <a:endCxn id="20" idx="9"/>
          </p:cNvCxnSpPr>
          <p:nvPr/>
        </p:nvCxnSpPr>
        <p:spPr>
          <a:xfrm flipV="1">
            <a:off x="3599514" y="3043654"/>
            <a:ext cx="430772" cy="4015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185459" y="2947941"/>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748346" y="3140446"/>
            <a:ext cx="1736523" cy="1483321"/>
          </a:xfrm>
          <a:custGeom>
            <a:avLst/>
            <a:gdLst>
              <a:gd name="connsiteX0" fmla="*/ 469197 w 1736523"/>
              <a:gd name="connsiteY0" fmla="*/ 0 h 1483321"/>
              <a:gd name="connsiteX1" fmla="*/ 196481 w 1736523"/>
              <a:gd name="connsiteY1" fmla="*/ 352926 h 1483321"/>
              <a:gd name="connsiteX2" fmla="*/ 3976 w 1736523"/>
              <a:gd name="connsiteY2" fmla="*/ 705853 h 1483321"/>
              <a:gd name="connsiteX3" fmla="*/ 84186 w 1736523"/>
              <a:gd name="connsiteY3" fmla="*/ 1010653 h 1483321"/>
              <a:gd name="connsiteX4" fmla="*/ 292734 w 1736523"/>
              <a:gd name="connsiteY4" fmla="*/ 1395663 h 1483321"/>
              <a:gd name="connsiteX5" fmla="*/ 806081 w 1736523"/>
              <a:gd name="connsiteY5" fmla="*/ 1475874 h 1483321"/>
              <a:gd name="connsiteX6" fmla="*/ 1736523 w 1736523"/>
              <a:gd name="connsiteY6" fmla="*/ 1267326 h 148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23" h="1483321">
                <a:moveTo>
                  <a:pt x="469197" y="0"/>
                </a:moveTo>
                <a:cubicBezTo>
                  <a:pt x="371607" y="117642"/>
                  <a:pt x="274018" y="235284"/>
                  <a:pt x="196481" y="352926"/>
                </a:cubicBezTo>
                <a:cubicBezTo>
                  <a:pt x="118944" y="470568"/>
                  <a:pt x="22692" y="596232"/>
                  <a:pt x="3976" y="705853"/>
                </a:cubicBezTo>
                <a:cubicBezTo>
                  <a:pt x="-14740" y="815474"/>
                  <a:pt x="36060" y="895685"/>
                  <a:pt x="84186" y="1010653"/>
                </a:cubicBezTo>
                <a:cubicBezTo>
                  <a:pt x="132312" y="1125621"/>
                  <a:pt x="172418" y="1318126"/>
                  <a:pt x="292734" y="1395663"/>
                </a:cubicBezTo>
                <a:cubicBezTo>
                  <a:pt x="413050" y="1473200"/>
                  <a:pt x="565450" y="1497263"/>
                  <a:pt x="806081" y="1475874"/>
                </a:cubicBezTo>
                <a:cubicBezTo>
                  <a:pt x="1046712" y="1454485"/>
                  <a:pt x="1391617" y="1360905"/>
                  <a:pt x="1736523" y="1267326"/>
                </a:cubicBezTo>
              </a:path>
            </a:pathLst>
          </a:custGeom>
          <a:noFill/>
          <a:ln w="571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04465" y="319120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34" name="Oval 33"/>
          <p:cNvSpPr/>
          <p:nvPr/>
        </p:nvSpPr>
        <p:spPr>
          <a:xfrm>
            <a:off x="3963144" y="4673598"/>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sp>
        <p:nvSpPr>
          <p:cNvPr id="35" name="TextBox 34"/>
          <p:cNvSpPr txBox="1"/>
          <p:nvPr/>
        </p:nvSpPr>
        <p:spPr>
          <a:xfrm>
            <a:off x="3994540" y="2275801"/>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36" name="Rectangle 35"/>
          <p:cNvSpPr/>
          <p:nvPr/>
        </p:nvSpPr>
        <p:spPr>
          <a:xfrm>
            <a:off x="4410048" y="2304827"/>
            <a:ext cx="790372" cy="29227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a,b,c</a:t>
            </a:r>
          </a:p>
        </p:txBody>
      </p:sp>
      <p:sp>
        <p:nvSpPr>
          <p:cNvPr id="37" name="Rectangle 36"/>
          <p:cNvSpPr/>
          <p:nvPr/>
        </p:nvSpPr>
        <p:spPr>
          <a:xfrm>
            <a:off x="3930517" y="3887673"/>
            <a:ext cx="331517" cy="250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b</a:t>
            </a:r>
          </a:p>
        </p:txBody>
      </p:sp>
      <p:sp>
        <p:nvSpPr>
          <p:cNvPr id="22" name="TextBox 21"/>
          <p:cNvSpPr txBox="1"/>
          <p:nvPr/>
        </p:nvSpPr>
        <p:spPr>
          <a:xfrm>
            <a:off x="3943526" y="2568169"/>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3" name="Rectangle 22"/>
          <p:cNvSpPr/>
          <p:nvPr/>
        </p:nvSpPr>
        <p:spPr>
          <a:xfrm>
            <a:off x="4421026" y="2581697"/>
            <a:ext cx="779394" cy="2792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a,c</a:t>
            </a:r>
          </a:p>
        </p:txBody>
      </p:sp>
      <p:sp>
        <p:nvSpPr>
          <p:cNvPr id="26" name="TextBox 25"/>
          <p:cNvSpPr txBox="1"/>
          <p:nvPr/>
        </p:nvSpPr>
        <p:spPr>
          <a:xfrm>
            <a:off x="5509717" y="3897444"/>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7" name="Rectangle 26"/>
          <p:cNvSpPr/>
          <p:nvPr/>
        </p:nvSpPr>
        <p:spPr>
          <a:xfrm>
            <a:off x="5925225" y="3918006"/>
            <a:ext cx="1046936" cy="28769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x,y,z</a:t>
            </a:r>
          </a:p>
        </p:txBody>
      </p:sp>
      <p:sp>
        <p:nvSpPr>
          <p:cNvPr id="28" name="TextBox 27"/>
          <p:cNvSpPr txBox="1"/>
          <p:nvPr/>
        </p:nvSpPr>
        <p:spPr>
          <a:xfrm>
            <a:off x="5447725" y="4173708"/>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9" name="Rectangle 28"/>
          <p:cNvSpPr/>
          <p:nvPr/>
        </p:nvSpPr>
        <p:spPr>
          <a:xfrm>
            <a:off x="5925224" y="4202734"/>
            <a:ext cx="1046937" cy="28721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b,x,y,z</a:t>
            </a:r>
          </a:p>
        </p:txBody>
      </p:sp>
      <p:cxnSp>
        <p:nvCxnSpPr>
          <p:cNvPr id="4" name="Straight Arrow Connector 3"/>
          <p:cNvCxnSpPr/>
          <p:nvPr/>
        </p:nvCxnSpPr>
        <p:spPr>
          <a:xfrm flipV="1">
            <a:off x="5590470" y="4416368"/>
            <a:ext cx="493631" cy="1061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40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5614737" cy="2677656"/>
          </a:xfrm>
          <a:prstGeom prst="rect">
            <a:avLst/>
          </a:prstGeom>
          <a:solidFill>
            <a:schemeClr val="bg1"/>
          </a:solid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spTree>
    <p:extLst>
      <p:ext uri="{BB962C8B-B14F-4D97-AF65-F5344CB8AC3E}">
        <p14:creationId xmlns:p14="http://schemas.microsoft.com/office/powerpoint/2010/main" val="1180955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6168" y="2839453"/>
            <a:ext cx="1171074" cy="352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413338"/>
            <a:ext cx="5614737" cy="2677656"/>
          </a:xfrm>
          <a:prstGeom prst="rect">
            <a:avLst/>
          </a:prstGeom>
          <a:no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cxnSp>
        <p:nvCxnSpPr>
          <p:cNvPr id="5" name="Straight Arrow Connector 4"/>
          <p:cNvCxnSpPr/>
          <p:nvPr/>
        </p:nvCxnSpPr>
        <p:spPr>
          <a:xfrm flipV="1">
            <a:off x="5149516" y="1620253"/>
            <a:ext cx="272716"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49516" y="1219200"/>
            <a:ext cx="913327" cy="369332"/>
          </a:xfrm>
          <a:prstGeom prst="rect">
            <a:avLst/>
          </a:prstGeom>
          <a:noFill/>
        </p:spPr>
        <p:txBody>
          <a:bodyPr wrap="none" rtlCol="0">
            <a:spAutoFit/>
          </a:bodyPr>
          <a:lstStyle/>
          <a:p>
            <a:r>
              <a:rPr lang="en-US" i="1" dirty="0"/>
              <a:t>p</a:t>
            </a:r>
            <a:r>
              <a:rPr lang="en-US" dirty="0"/>
              <a:t>’s pool</a:t>
            </a:r>
          </a:p>
        </p:txBody>
      </p:sp>
    </p:spTree>
    <p:extLst>
      <p:ext uri="{BB962C8B-B14F-4D97-AF65-F5344CB8AC3E}">
        <p14:creationId xmlns:p14="http://schemas.microsoft.com/office/powerpoint/2010/main" val="2708632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1008" y="2855495"/>
            <a:ext cx="1748591" cy="3689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413338"/>
            <a:ext cx="5614737" cy="2677656"/>
          </a:xfrm>
          <a:prstGeom prst="rect">
            <a:avLst/>
          </a:prstGeom>
          <a:no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cxnSp>
        <p:nvCxnSpPr>
          <p:cNvPr id="5" name="Straight Arrow Connector 4"/>
          <p:cNvCxnSpPr/>
          <p:nvPr/>
        </p:nvCxnSpPr>
        <p:spPr>
          <a:xfrm flipV="1">
            <a:off x="7587916" y="1588895"/>
            <a:ext cx="0" cy="126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38736" y="1219563"/>
            <a:ext cx="1363736" cy="369332"/>
          </a:xfrm>
          <a:prstGeom prst="rect">
            <a:avLst/>
          </a:prstGeom>
          <a:noFill/>
        </p:spPr>
        <p:txBody>
          <a:bodyPr wrap="square" rtlCol="0">
            <a:spAutoFit/>
          </a:bodyPr>
          <a:lstStyle/>
          <a:p>
            <a:r>
              <a:rPr lang="en-US" i="1" dirty="0"/>
              <a:t>q</a:t>
            </a:r>
            <a:r>
              <a:rPr lang="en-US" dirty="0"/>
              <a:t>’s pool</a:t>
            </a:r>
          </a:p>
        </p:txBody>
      </p:sp>
    </p:spTree>
    <p:extLst>
      <p:ext uri="{BB962C8B-B14F-4D97-AF65-F5344CB8AC3E}">
        <p14:creationId xmlns:p14="http://schemas.microsoft.com/office/powerpoint/2010/main" val="81334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6489" y="5447063"/>
            <a:ext cx="6096000" cy="1200329"/>
          </a:xfrm>
          <a:prstGeom prst="rect">
            <a:avLst/>
          </a:prstGeom>
        </p:spPr>
        <p:txBody>
          <a:bodyPr>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Assume each node has a </a:t>
            </a:r>
            <a:r>
              <a:rPr lang="en-US" sz="2400" i="1" dirty="0">
                <a:latin typeface="Calibri" panose="020F0502020204030204" pitchFamily="34" charset="0"/>
                <a:ea typeface="Calibri" panose="020F0502020204030204" pitchFamily="34" charset="0"/>
                <a:cs typeface="Times New Roman" panose="02020603050405020304" pitchFamily="18" charset="0"/>
              </a:rPr>
              <a:t>succ</a:t>
            </a:r>
            <a:r>
              <a:rPr lang="en-US" sz="2400" dirty="0">
                <a:latin typeface="Calibri" panose="020F0502020204030204" pitchFamily="34" charset="0"/>
                <a:ea typeface="Calibri" panose="020F0502020204030204" pitchFamily="34" charset="0"/>
                <a:cs typeface="Times New Roman" panose="02020603050405020304" pitchFamily="18" charset="0"/>
              </a:rPr>
              <a:t> field, identifying its neighbor. How would you declaratively constrain the nodes to a ring topology?</a:t>
            </a:r>
            <a:endParaRPr lang="en-US" sz="2400" dirty="0"/>
          </a:p>
        </p:txBody>
      </p:sp>
      <p:grpSp>
        <p:nvGrpSpPr>
          <p:cNvPr id="46" name="Group 45"/>
          <p:cNvGrpSpPr/>
          <p:nvPr/>
        </p:nvGrpSpPr>
        <p:grpSpPr>
          <a:xfrm>
            <a:off x="3616563" y="1356442"/>
            <a:ext cx="3990507" cy="3583347"/>
            <a:chOff x="3647559" y="690015"/>
            <a:chExt cx="3990507" cy="3583347"/>
          </a:xfrm>
        </p:grpSpPr>
        <p:sp>
          <p:nvSpPr>
            <p:cNvPr id="6" name="Oval 5"/>
            <p:cNvSpPr/>
            <p:nvPr/>
          </p:nvSpPr>
          <p:spPr>
            <a:xfrm>
              <a:off x="4060555" y="906992"/>
              <a:ext cx="3163824" cy="31616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229178" y="3839409"/>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node0</a:t>
              </a:r>
            </a:p>
          </p:txBody>
        </p:sp>
        <p:sp>
          <p:nvSpPr>
            <p:cNvPr id="17" name="Rectangle 16"/>
            <p:cNvSpPr/>
            <p:nvPr/>
          </p:nvSpPr>
          <p:spPr>
            <a:xfrm>
              <a:off x="4060554" y="3417251"/>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node1</a:t>
              </a:r>
            </a:p>
          </p:txBody>
        </p:sp>
        <p:sp>
          <p:nvSpPr>
            <p:cNvPr id="18" name="Rectangle 17"/>
            <p:cNvSpPr/>
            <p:nvPr/>
          </p:nvSpPr>
          <p:spPr>
            <a:xfrm>
              <a:off x="3647559" y="2301606"/>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node2</a:t>
              </a:r>
            </a:p>
          </p:txBody>
        </p:sp>
        <p:sp>
          <p:nvSpPr>
            <p:cNvPr id="19" name="Rectangle 18"/>
            <p:cNvSpPr/>
            <p:nvPr/>
          </p:nvSpPr>
          <p:spPr>
            <a:xfrm>
              <a:off x="4076594" y="1170346"/>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node3</a:t>
              </a:r>
            </a:p>
          </p:txBody>
        </p:sp>
        <p:sp>
          <p:nvSpPr>
            <p:cNvPr id="20" name="Rectangle 19"/>
            <p:cNvSpPr/>
            <p:nvPr/>
          </p:nvSpPr>
          <p:spPr>
            <a:xfrm>
              <a:off x="5238966" y="690015"/>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node4</a:t>
              </a:r>
            </a:p>
          </p:txBody>
        </p:sp>
        <p:sp>
          <p:nvSpPr>
            <p:cNvPr id="21" name="Rectangle 20"/>
            <p:cNvSpPr/>
            <p:nvPr/>
          </p:nvSpPr>
          <p:spPr>
            <a:xfrm>
              <a:off x="6397804" y="1123968"/>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node5</a:t>
              </a:r>
            </a:p>
          </p:txBody>
        </p:sp>
        <p:sp>
          <p:nvSpPr>
            <p:cNvPr id="22" name="Rectangle 21"/>
            <p:cNvSpPr/>
            <p:nvPr/>
          </p:nvSpPr>
          <p:spPr>
            <a:xfrm>
              <a:off x="6811489" y="2270842"/>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node6</a:t>
              </a:r>
            </a:p>
          </p:txBody>
        </p:sp>
        <p:sp>
          <p:nvSpPr>
            <p:cNvPr id="23" name="Rectangle 22"/>
            <p:cNvSpPr/>
            <p:nvPr/>
          </p:nvSpPr>
          <p:spPr>
            <a:xfrm>
              <a:off x="6362182" y="3347134"/>
              <a:ext cx="826577" cy="4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node7</a:t>
              </a:r>
            </a:p>
          </p:txBody>
        </p:sp>
        <p:cxnSp>
          <p:nvCxnSpPr>
            <p:cNvPr id="25" name="Straight Arrow Connector 24"/>
            <p:cNvCxnSpPr/>
            <p:nvPr/>
          </p:nvCxnSpPr>
          <p:spPr>
            <a:xfrm flipH="1" flipV="1">
              <a:off x="4076594" y="2735560"/>
              <a:ext cx="26300" cy="117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271962" y="1608009"/>
              <a:ext cx="57150" cy="87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98256" y="959644"/>
              <a:ext cx="130922" cy="4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69831" y="1038225"/>
              <a:ext cx="164307" cy="7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83997" y="2121694"/>
              <a:ext cx="21429" cy="149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969919" y="3231356"/>
              <a:ext cx="69056" cy="115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060781" y="3976687"/>
              <a:ext cx="123326" cy="3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848225" y="3855966"/>
              <a:ext cx="92869" cy="5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2594287" y="317605"/>
            <a:ext cx="7545042" cy="830997"/>
          </a:xfrm>
          <a:prstGeom prst="rect">
            <a:avLst/>
          </a:prstGeom>
        </p:spPr>
        <p:txBody>
          <a:bodyPr wrap="square">
            <a:spAutoFit/>
          </a:bodyPr>
          <a:lstStyle/>
          <a:p>
            <a:r>
              <a:rPr lang="en-US" sz="2400" dirty="0"/>
              <a:t>Declaratively express this constraint: </a:t>
            </a:r>
          </a:p>
          <a:p>
            <a:pPr lvl="1"/>
            <a:r>
              <a:rPr lang="en-US" sz="2400" i="1" dirty="0"/>
              <a:t>A set of nodes must form ring (cyclic) topology</a:t>
            </a:r>
            <a:r>
              <a:rPr lang="en-US" sz="2400" dirty="0"/>
              <a:t>. </a:t>
            </a:r>
          </a:p>
        </p:txBody>
      </p:sp>
    </p:spTree>
    <p:extLst>
      <p:ext uri="{BB962C8B-B14F-4D97-AF65-F5344CB8AC3E}">
        <p14:creationId xmlns:p14="http://schemas.microsoft.com/office/powerpoint/2010/main" val="40373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5516" y="3192379"/>
            <a:ext cx="1989222"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413338"/>
            <a:ext cx="5614737" cy="2677656"/>
          </a:xfrm>
          <a:prstGeom prst="rect">
            <a:avLst/>
          </a:prstGeom>
          <a:no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cxnSp>
        <p:nvCxnSpPr>
          <p:cNvPr id="5" name="Straight Arrow Connector 4"/>
          <p:cNvCxnSpPr/>
          <p:nvPr/>
        </p:nvCxnSpPr>
        <p:spPr>
          <a:xfrm flipH="1" flipV="1">
            <a:off x="4876799" y="1660904"/>
            <a:ext cx="1" cy="153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20127" y="1067625"/>
            <a:ext cx="3578476" cy="646331"/>
          </a:xfrm>
          <a:prstGeom prst="rect">
            <a:avLst/>
          </a:prstGeom>
          <a:noFill/>
        </p:spPr>
        <p:txBody>
          <a:bodyPr wrap="square" rtlCol="0">
            <a:spAutoFit/>
          </a:bodyPr>
          <a:lstStyle/>
          <a:p>
            <a:r>
              <a:rPr lang="en-US" dirty="0"/>
              <a:t>Select an arbitrary process identifier from </a:t>
            </a:r>
            <a:r>
              <a:rPr lang="en-US" i="1" dirty="0"/>
              <a:t>p</a:t>
            </a:r>
            <a:r>
              <a:rPr lang="en-US" dirty="0"/>
              <a:t>’s pool at time </a:t>
            </a:r>
            <a:r>
              <a:rPr lang="en-US" i="1" dirty="0"/>
              <a:t>t</a:t>
            </a:r>
            <a:r>
              <a:rPr lang="en-US" dirty="0"/>
              <a:t>.</a:t>
            </a:r>
          </a:p>
        </p:txBody>
      </p:sp>
    </p:spTree>
    <p:extLst>
      <p:ext uri="{BB962C8B-B14F-4D97-AF65-F5344CB8AC3E}">
        <p14:creationId xmlns:p14="http://schemas.microsoft.com/office/powerpoint/2010/main" val="3645936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2187" y="3561345"/>
            <a:ext cx="2598823" cy="33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413338"/>
            <a:ext cx="5614737" cy="2677656"/>
          </a:xfrm>
          <a:prstGeom prst="rect">
            <a:avLst/>
          </a:prstGeom>
          <a:no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cxnSp>
        <p:nvCxnSpPr>
          <p:cNvPr id="5" name="Straight Arrow Connector 4"/>
          <p:cNvCxnSpPr/>
          <p:nvPr/>
        </p:nvCxnSpPr>
        <p:spPr>
          <a:xfrm flipH="1" flipV="1">
            <a:off x="4764505" y="1713956"/>
            <a:ext cx="0" cy="1847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31893" y="513627"/>
            <a:ext cx="2646950" cy="1200329"/>
          </a:xfrm>
          <a:prstGeom prst="rect">
            <a:avLst/>
          </a:prstGeom>
          <a:noFill/>
        </p:spPr>
        <p:txBody>
          <a:bodyPr wrap="square" rtlCol="0">
            <a:spAutoFit/>
          </a:bodyPr>
          <a:lstStyle/>
          <a:p>
            <a:r>
              <a:rPr lang="en-US" i="1" dirty="0"/>
              <a:t>p</a:t>
            </a:r>
            <a:r>
              <a:rPr lang="en-US" dirty="0"/>
              <a:t>’s pool at time </a:t>
            </a:r>
            <a:r>
              <a:rPr lang="en-US" i="1" dirty="0"/>
              <a:t>t'</a:t>
            </a:r>
            <a:r>
              <a:rPr lang="en-US" dirty="0"/>
              <a:t> is equal to its pool at time </a:t>
            </a:r>
            <a:r>
              <a:rPr lang="en-US" i="1" dirty="0"/>
              <a:t>t</a:t>
            </a:r>
            <a:r>
              <a:rPr lang="en-US" dirty="0"/>
              <a:t> minus the selected process identifier</a:t>
            </a:r>
          </a:p>
        </p:txBody>
      </p:sp>
    </p:spTree>
    <p:extLst>
      <p:ext uri="{BB962C8B-B14F-4D97-AF65-F5344CB8AC3E}">
        <p14:creationId xmlns:p14="http://schemas.microsoft.com/office/powerpoint/2010/main" val="1789387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2187" y="3962395"/>
            <a:ext cx="3801981" cy="2983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413338"/>
            <a:ext cx="5614737" cy="2677656"/>
          </a:xfrm>
          <a:prstGeom prst="rect">
            <a:avLst/>
          </a:prstGeom>
          <a:no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cxnSp>
        <p:nvCxnSpPr>
          <p:cNvPr id="5" name="Straight Arrow Connector 4"/>
          <p:cNvCxnSpPr/>
          <p:nvPr/>
        </p:nvCxnSpPr>
        <p:spPr>
          <a:xfrm flipH="1" flipV="1">
            <a:off x="4796589" y="1713956"/>
            <a:ext cx="0" cy="2248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31893" y="513627"/>
            <a:ext cx="3553328" cy="1200329"/>
          </a:xfrm>
          <a:prstGeom prst="rect">
            <a:avLst/>
          </a:prstGeom>
          <a:noFill/>
        </p:spPr>
        <p:txBody>
          <a:bodyPr wrap="square" rtlCol="0">
            <a:spAutoFit/>
          </a:bodyPr>
          <a:lstStyle/>
          <a:p>
            <a:r>
              <a:rPr lang="en-US" i="1" dirty="0"/>
              <a:t>q</a:t>
            </a:r>
            <a:r>
              <a:rPr lang="en-US" dirty="0"/>
              <a:t>’s pool at time </a:t>
            </a:r>
            <a:r>
              <a:rPr lang="en-US" i="1" dirty="0"/>
              <a:t>t’</a:t>
            </a:r>
            <a:r>
              <a:rPr lang="en-US" dirty="0"/>
              <a:t> is equal to its pool at time </a:t>
            </a:r>
            <a:r>
              <a:rPr lang="en-US" i="1" dirty="0"/>
              <a:t>t</a:t>
            </a:r>
            <a:r>
              <a:rPr lang="en-US" dirty="0"/>
              <a:t> plus the selected process identifier, unless the identifier is less than </a:t>
            </a:r>
            <a:r>
              <a:rPr lang="en-US" i="1" dirty="0"/>
              <a:t>q</a:t>
            </a:r>
            <a:r>
              <a:rPr lang="en-US" dirty="0"/>
              <a:t>.</a:t>
            </a:r>
          </a:p>
        </p:txBody>
      </p:sp>
    </p:spTree>
    <p:extLst>
      <p:ext uri="{BB962C8B-B14F-4D97-AF65-F5344CB8AC3E}">
        <p14:creationId xmlns:p14="http://schemas.microsoft.com/office/powerpoint/2010/main" val="3039893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682574" y="5477914"/>
            <a:ext cx="5739677" cy="830997"/>
          </a:xfrm>
          <a:prstGeom prst="rect">
            <a:avLst/>
          </a:prstGeom>
          <a:noFill/>
        </p:spPr>
        <p:txBody>
          <a:bodyPr wrap="square" rtlCol="0">
            <a:spAutoFit/>
          </a:bodyPr>
          <a:lstStyle/>
          <a:p>
            <a:r>
              <a:rPr lang="en-US" sz="2400" dirty="0"/>
              <a:t>Identifier </a:t>
            </a:r>
            <a:r>
              <a:rPr lang="en-US" sz="2000" dirty="0">
                <a:latin typeface="Consolas" panose="020B0609020204030204" pitchFamily="49" charset="0"/>
              </a:rPr>
              <a:t>P3</a:t>
            </a:r>
            <a:r>
              <a:rPr lang="en-US" sz="2400" dirty="0"/>
              <a:t> is not put into </a:t>
            </a:r>
            <a:r>
              <a:rPr lang="en-US" sz="2000" dirty="0">
                <a:latin typeface="Consolas" panose="020B0609020204030204" pitchFamily="49" charset="0"/>
              </a:rPr>
              <a:t>P4</a:t>
            </a:r>
            <a:r>
              <a:rPr lang="en-US" sz="2400" dirty="0"/>
              <a:t>’s pool because </a:t>
            </a:r>
            <a:r>
              <a:rPr lang="en-US" sz="2000" dirty="0">
                <a:latin typeface="Consolas" panose="020B0609020204030204" pitchFamily="49" charset="0"/>
              </a:rPr>
              <a:t>P3</a:t>
            </a:r>
            <a:r>
              <a:rPr lang="en-US" sz="2000" dirty="0"/>
              <a:t> </a:t>
            </a:r>
            <a:r>
              <a:rPr lang="en-US" sz="2000" dirty="0">
                <a:latin typeface="Consolas" panose="020B0609020204030204" pitchFamily="49" charset="0"/>
              </a:rPr>
              <a:t>&lt;</a:t>
            </a:r>
            <a:r>
              <a:rPr lang="en-US" sz="2000" dirty="0"/>
              <a:t> </a:t>
            </a:r>
            <a:r>
              <a:rPr lang="en-US" sz="2000" dirty="0">
                <a:latin typeface="Consolas" panose="020B0609020204030204" pitchFamily="49" charset="0"/>
              </a:rPr>
              <a:t>P4</a:t>
            </a:r>
            <a:r>
              <a:rPr lang="en-US" sz="2400" dirty="0"/>
              <a:t>.</a:t>
            </a:r>
          </a:p>
        </p:txBody>
      </p:sp>
      <p:cxnSp>
        <p:nvCxnSpPr>
          <p:cNvPr id="14" name="Straight Arrow Connector 13"/>
          <p:cNvCxnSpPr/>
          <p:nvPr/>
        </p:nvCxnSpPr>
        <p:spPr>
          <a:xfrm>
            <a:off x="3379546" y="3904773"/>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reeform 123"/>
          <p:cNvSpPr>
            <a:spLocks/>
          </p:cNvSpPr>
          <p:nvPr/>
        </p:nvSpPr>
        <p:spPr bwMode="auto">
          <a:xfrm rot="342090">
            <a:off x="5491385" y="3683827"/>
            <a:ext cx="1676400" cy="1198991"/>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9" name="Straight Connector 18"/>
          <p:cNvCxnSpPr>
            <a:stCxn id="34" idx="6"/>
            <a:endCxn id="15" idx="9"/>
          </p:cNvCxnSpPr>
          <p:nvPr/>
        </p:nvCxnSpPr>
        <p:spPr>
          <a:xfrm flipV="1">
            <a:off x="4856951" y="4599950"/>
            <a:ext cx="825623" cy="4877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123"/>
          <p:cNvSpPr>
            <a:spLocks/>
          </p:cNvSpPr>
          <p:nvPr/>
        </p:nvSpPr>
        <p:spPr bwMode="auto">
          <a:xfrm rot="342090">
            <a:off x="3846678" y="1931004"/>
            <a:ext cx="1676400" cy="1440182"/>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21" name="Straight Connector 20"/>
          <p:cNvCxnSpPr>
            <a:endCxn id="20" idx="9"/>
          </p:cNvCxnSpPr>
          <p:nvPr/>
        </p:nvCxnSpPr>
        <p:spPr>
          <a:xfrm flipV="1">
            <a:off x="3599514" y="3043654"/>
            <a:ext cx="430772" cy="4015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045977" y="2947941"/>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748347" y="3140446"/>
            <a:ext cx="1369428" cy="1527502"/>
          </a:xfrm>
          <a:custGeom>
            <a:avLst/>
            <a:gdLst>
              <a:gd name="connsiteX0" fmla="*/ 469197 w 1736523"/>
              <a:gd name="connsiteY0" fmla="*/ 0 h 1483321"/>
              <a:gd name="connsiteX1" fmla="*/ 196481 w 1736523"/>
              <a:gd name="connsiteY1" fmla="*/ 352926 h 1483321"/>
              <a:gd name="connsiteX2" fmla="*/ 3976 w 1736523"/>
              <a:gd name="connsiteY2" fmla="*/ 705853 h 1483321"/>
              <a:gd name="connsiteX3" fmla="*/ 84186 w 1736523"/>
              <a:gd name="connsiteY3" fmla="*/ 1010653 h 1483321"/>
              <a:gd name="connsiteX4" fmla="*/ 292734 w 1736523"/>
              <a:gd name="connsiteY4" fmla="*/ 1395663 h 1483321"/>
              <a:gd name="connsiteX5" fmla="*/ 806081 w 1736523"/>
              <a:gd name="connsiteY5" fmla="*/ 1475874 h 1483321"/>
              <a:gd name="connsiteX6" fmla="*/ 1736523 w 1736523"/>
              <a:gd name="connsiteY6" fmla="*/ 1267326 h 148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23" h="1483321">
                <a:moveTo>
                  <a:pt x="469197" y="0"/>
                </a:moveTo>
                <a:cubicBezTo>
                  <a:pt x="371607" y="117642"/>
                  <a:pt x="274018" y="235284"/>
                  <a:pt x="196481" y="352926"/>
                </a:cubicBezTo>
                <a:cubicBezTo>
                  <a:pt x="118944" y="470568"/>
                  <a:pt x="22692" y="596232"/>
                  <a:pt x="3976" y="705853"/>
                </a:cubicBezTo>
                <a:cubicBezTo>
                  <a:pt x="-14740" y="815474"/>
                  <a:pt x="36060" y="895685"/>
                  <a:pt x="84186" y="1010653"/>
                </a:cubicBezTo>
                <a:cubicBezTo>
                  <a:pt x="132312" y="1125621"/>
                  <a:pt x="172418" y="1318126"/>
                  <a:pt x="292734" y="1395663"/>
                </a:cubicBezTo>
                <a:cubicBezTo>
                  <a:pt x="413050" y="1473200"/>
                  <a:pt x="565450" y="1497263"/>
                  <a:pt x="806081" y="1475874"/>
                </a:cubicBezTo>
                <a:cubicBezTo>
                  <a:pt x="1046712" y="1454485"/>
                  <a:pt x="1391617" y="1360905"/>
                  <a:pt x="1736523" y="1267326"/>
                </a:cubicBezTo>
              </a:path>
            </a:pathLst>
          </a:custGeom>
          <a:noFill/>
          <a:ln w="571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04465" y="3191209"/>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P3</a:t>
            </a:r>
          </a:p>
        </p:txBody>
      </p:sp>
      <p:sp>
        <p:nvSpPr>
          <p:cNvPr id="34" name="Oval 33"/>
          <p:cNvSpPr/>
          <p:nvPr/>
        </p:nvSpPr>
        <p:spPr>
          <a:xfrm>
            <a:off x="3963144" y="4673598"/>
            <a:ext cx="893807" cy="8282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P4</a:t>
            </a:r>
          </a:p>
        </p:txBody>
      </p:sp>
      <p:sp>
        <p:nvSpPr>
          <p:cNvPr id="35" name="TextBox 34"/>
          <p:cNvSpPr txBox="1"/>
          <p:nvPr/>
        </p:nvSpPr>
        <p:spPr>
          <a:xfrm>
            <a:off x="3917050" y="2244805"/>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36" name="Rectangle 35"/>
          <p:cNvSpPr/>
          <p:nvPr/>
        </p:nvSpPr>
        <p:spPr>
          <a:xfrm>
            <a:off x="4332557" y="2273832"/>
            <a:ext cx="1074821" cy="27687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P3,P5,P7</a:t>
            </a:r>
          </a:p>
        </p:txBody>
      </p:sp>
      <p:sp>
        <p:nvSpPr>
          <p:cNvPr id="37" name="Rectangle 36"/>
          <p:cNvSpPr/>
          <p:nvPr/>
        </p:nvSpPr>
        <p:spPr>
          <a:xfrm>
            <a:off x="3930517" y="3887672"/>
            <a:ext cx="413019" cy="27113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P3</a:t>
            </a:r>
          </a:p>
        </p:txBody>
      </p:sp>
      <p:sp>
        <p:nvSpPr>
          <p:cNvPr id="22" name="TextBox 21"/>
          <p:cNvSpPr txBox="1"/>
          <p:nvPr/>
        </p:nvSpPr>
        <p:spPr>
          <a:xfrm>
            <a:off x="3866036" y="2537173"/>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3" name="Rectangle 22"/>
          <p:cNvSpPr/>
          <p:nvPr/>
        </p:nvSpPr>
        <p:spPr>
          <a:xfrm>
            <a:off x="4343536" y="2550702"/>
            <a:ext cx="1063842" cy="27626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P5,P7</a:t>
            </a:r>
          </a:p>
        </p:txBody>
      </p:sp>
      <p:sp>
        <p:nvSpPr>
          <p:cNvPr id="26" name="TextBox 25"/>
          <p:cNvSpPr txBox="1"/>
          <p:nvPr/>
        </p:nvSpPr>
        <p:spPr>
          <a:xfrm>
            <a:off x="5509717" y="3897444"/>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7" name="Rectangle 26"/>
          <p:cNvSpPr/>
          <p:nvPr/>
        </p:nvSpPr>
        <p:spPr>
          <a:xfrm>
            <a:off x="5925225" y="3918006"/>
            <a:ext cx="1046936" cy="28769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P6</a:t>
            </a:r>
          </a:p>
        </p:txBody>
      </p:sp>
      <p:sp>
        <p:nvSpPr>
          <p:cNvPr id="28" name="TextBox 27"/>
          <p:cNvSpPr txBox="1"/>
          <p:nvPr/>
        </p:nvSpPr>
        <p:spPr>
          <a:xfrm>
            <a:off x="5447725" y="4173708"/>
            <a:ext cx="594286" cy="307777"/>
          </a:xfrm>
          <a:prstGeom prst="rect">
            <a:avLst/>
          </a:prstGeom>
          <a:noFill/>
        </p:spPr>
        <p:txBody>
          <a:bodyPr wrap="square" rtlCol="0">
            <a:spAutoFit/>
          </a:bodyPr>
          <a:lstStyle/>
          <a:p>
            <a:pPr algn="ctr"/>
            <a:r>
              <a:rPr lang="en-US" sz="1400" i="1" dirty="0">
                <a:latin typeface="Consolas" panose="020B0609020204030204" pitchFamily="49" charset="0"/>
                <a:cs typeface="Courier New" panose="02070309020205020404" pitchFamily="49" charset="0"/>
              </a:rPr>
              <a:t>t'</a:t>
            </a:r>
            <a:r>
              <a:rPr lang="en-US" sz="1400" dirty="0">
                <a:latin typeface="Consolas" panose="020B0609020204030204" pitchFamily="49" charset="0"/>
              </a:rPr>
              <a:t>:</a:t>
            </a:r>
          </a:p>
        </p:txBody>
      </p:sp>
      <p:sp>
        <p:nvSpPr>
          <p:cNvPr id="29" name="Rectangle 28"/>
          <p:cNvSpPr/>
          <p:nvPr/>
        </p:nvSpPr>
        <p:spPr>
          <a:xfrm>
            <a:off x="5925224" y="4202734"/>
            <a:ext cx="1046937" cy="28721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Consolas" panose="020B0609020204030204" pitchFamily="49" charset="0"/>
              </a:rPr>
              <a:t>P6</a:t>
            </a:r>
          </a:p>
        </p:txBody>
      </p:sp>
      <p:cxnSp>
        <p:nvCxnSpPr>
          <p:cNvPr id="4" name="Straight Arrow Connector 3"/>
          <p:cNvCxnSpPr/>
          <p:nvPr/>
        </p:nvCxnSpPr>
        <p:spPr>
          <a:xfrm flipH="1" flipV="1">
            <a:off x="5590470" y="4841734"/>
            <a:ext cx="493631" cy="636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674" y="4173708"/>
            <a:ext cx="530352" cy="524256"/>
          </a:xfrm>
          <a:prstGeom prst="rect">
            <a:avLst/>
          </a:prstGeom>
        </p:spPr>
      </p:pic>
    </p:spTree>
    <p:extLst>
      <p:ext uri="{BB962C8B-B14F-4D97-AF65-F5344CB8AC3E}">
        <p14:creationId xmlns:p14="http://schemas.microsoft.com/office/powerpoint/2010/main" val="748646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938435" y="1301898"/>
            <a:ext cx="4039754" cy="285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05483" y="1004888"/>
            <a:ext cx="3160295" cy="2381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38435" y="391791"/>
            <a:ext cx="6096000" cy="1200329"/>
          </a:xfrm>
          <a:prstGeom prst="rect">
            <a:avLst/>
          </a:prstGeom>
        </p:spPr>
        <p:txBody>
          <a:bodyPr>
            <a:spAutoFit/>
          </a:bodyPr>
          <a:lstStyle/>
          <a:p>
            <a:r>
              <a:rPr lang="en-US" b="1" dirty="0"/>
              <a:t>Step</a:t>
            </a:r>
            <a:r>
              <a:rPr lang="en-US" dirty="0"/>
              <a:t>: process </a:t>
            </a:r>
            <a:r>
              <a:rPr lang="en-US" i="1" dirty="0"/>
              <a:t>p</a:t>
            </a:r>
            <a:r>
              <a:rPr lang="en-US" dirty="0"/>
              <a:t> removes an arbitrary identifier </a:t>
            </a:r>
            <a:r>
              <a:rPr lang="en-US" i="1" dirty="0"/>
              <a:t>id</a:t>
            </a:r>
            <a:r>
              <a:rPr lang="en-US" dirty="0"/>
              <a:t> from its pool and places </a:t>
            </a:r>
            <a:r>
              <a:rPr lang="en-US" i="1" dirty="0"/>
              <a:t>id</a:t>
            </a:r>
            <a:r>
              <a:rPr lang="en-US" dirty="0"/>
              <a:t> into </a:t>
            </a:r>
            <a:r>
              <a:rPr lang="en-US" i="1" dirty="0"/>
              <a:t>p.succ</a:t>
            </a:r>
            <a:r>
              <a:rPr lang="en-US" dirty="0"/>
              <a:t>’s pool if </a:t>
            </a:r>
            <a:r>
              <a:rPr lang="en-US" i="1" dirty="0"/>
              <a:t>id</a:t>
            </a:r>
            <a:r>
              <a:rPr lang="en-US" dirty="0"/>
              <a:t> is greater than the successor process’s identifier; if the </a:t>
            </a:r>
            <a:r>
              <a:rPr lang="en-US" i="1" dirty="0"/>
              <a:t>id</a:t>
            </a:r>
            <a:r>
              <a:rPr lang="en-US" dirty="0"/>
              <a:t> is less than the successor process’s identifier, then the </a:t>
            </a:r>
            <a:r>
              <a:rPr lang="en-US" i="1" dirty="0"/>
              <a:t>id</a:t>
            </a:r>
            <a:r>
              <a:rPr lang="en-US" dirty="0"/>
              <a:t> is dropped. </a:t>
            </a:r>
          </a:p>
        </p:txBody>
      </p:sp>
      <p:sp>
        <p:nvSpPr>
          <p:cNvPr id="19" name="Rectangle 18"/>
          <p:cNvSpPr/>
          <p:nvPr/>
        </p:nvSpPr>
        <p:spPr>
          <a:xfrm>
            <a:off x="4572000" y="3946352"/>
            <a:ext cx="2197768" cy="3529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33600" y="2397295"/>
            <a:ext cx="5614737" cy="2677656"/>
          </a:xfrm>
          <a:prstGeom prst="rect">
            <a:avLst/>
          </a:prstGeom>
          <a:no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cxnSp>
        <p:nvCxnSpPr>
          <p:cNvPr id="28" name="Straight Connector 27"/>
          <p:cNvCxnSpPr/>
          <p:nvPr/>
        </p:nvCxnSpPr>
        <p:spPr>
          <a:xfrm>
            <a:off x="6898105" y="4058653"/>
            <a:ext cx="18608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758989" y="1586919"/>
            <a:ext cx="0" cy="2471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321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a:t>
            </a:r>
          </a:p>
        </p:txBody>
      </p:sp>
      <p:grpSp>
        <p:nvGrpSpPr>
          <p:cNvPr id="5" name="Group 4"/>
          <p:cNvGrpSpPr/>
          <p:nvPr/>
        </p:nvGrpSpPr>
        <p:grpSpPr>
          <a:xfrm>
            <a:off x="5093777" y="2288807"/>
            <a:ext cx="5614737" cy="2677656"/>
            <a:chOff x="2133600" y="2397295"/>
            <a:chExt cx="5614737" cy="2677656"/>
          </a:xfrm>
        </p:grpSpPr>
        <p:sp>
          <p:nvSpPr>
            <p:cNvPr id="4" name="Rectangle 3"/>
            <p:cNvSpPr/>
            <p:nvPr/>
          </p:nvSpPr>
          <p:spPr>
            <a:xfrm>
              <a:off x="2898183" y="3549112"/>
              <a:ext cx="2603715" cy="3719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33600" y="2397295"/>
              <a:ext cx="5614737" cy="2677656"/>
            </a:xfrm>
            <a:prstGeom prst="rect">
              <a:avLst/>
            </a:prstGeom>
            <a:noFill/>
            <a:ln>
              <a:solidFill>
                <a:schemeClr val="bg1">
                  <a:lumMod val="75000"/>
                </a:schemeClr>
              </a:solidFill>
            </a:ln>
          </p:spPr>
          <p:txBody>
            <a:bodyPr wrap="square">
              <a:spAutoFit/>
            </a:bodyPr>
            <a:lstStyle/>
            <a:p>
              <a:r>
                <a:rPr lang="en-US" sz="2400" b="1" dirty="0"/>
                <a:t>pred</a:t>
              </a:r>
              <a:r>
                <a:rPr lang="en-US" sz="2400" dirty="0"/>
                <a:t> step (t, t': Time, p: Process) {</a:t>
              </a:r>
            </a:p>
            <a:p>
              <a:r>
                <a:rPr lang="en-US" sz="2400" dirty="0"/>
                <a:t>    </a:t>
              </a:r>
              <a:r>
                <a:rPr lang="en-US" sz="2400" b="1" dirty="0"/>
                <a:t>let</a:t>
              </a:r>
              <a:r>
                <a:rPr lang="en-US" sz="2400" dirty="0"/>
                <a:t> from = p.toSend, to = p.succ.toSend |</a:t>
              </a:r>
            </a:p>
            <a:p>
              <a:r>
                <a:rPr lang="en-US" sz="2400" dirty="0"/>
                <a:t>        </a:t>
              </a:r>
              <a:r>
                <a:rPr lang="en-US" sz="2400" b="1" dirty="0"/>
                <a:t>some</a:t>
              </a:r>
              <a:r>
                <a:rPr lang="en-US" sz="2400" dirty="0"/>
                <a:t> id: from.t {</a:t>
              </a:r>
            </a:p>
            <a:p>
              <a:r>
                <a:rPr lang="en-US" sz="2400" dirty="0"/>
                <a:t>            from.t' = from.t - id</a:t>
              </a:r>
            </a:p>
            <a:p>
              <a:r>
                <a:rPr lang="en-US" sz="2400" dirty="0"/>
                <a:t>            to.t' = to.t + (id - p.succ.prevs)</a:t>
              </a:r>
            </a:p>
            <a:p>
              <a:r>
                <a:rPr lang="en-US" sz="2400" dirty="0"/>
                <a:t>        }</a:t>
              </a:r>
            </a:p>
            <a:p>
              <a:r>
                <a:rPr lang="en-US" sz="2400" dirty="0"/>
                <a:t>}</a:t>
              </a:r>
            </a:p>
          </p:txBody>
        </p:sp>
      </p:grpSp>
      <p:cxnSp>
        <p:nvCxnSpPr>
          <p:cNvPr id="7" name="Straight Arrow Connector 6"/>
          <p:cNvCxnSpPr/>
          <p:nvPr/>
        </p:nvCxnSpPr>
        <p:spPr>
          <a:xfrm>
            <a:off x="3797085" y="2789695"/>
            <a:ext cx="2061275" cy="836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100380" y="2446261"/>
            <a:ext cx="2696705" cy="3970318"/>
          </a:xfrm>
          <a:prstGeom prst="rect">
            <a:avLst/>
          </a:prstGeom>
          <a:noFill/>
        </p:spPr>
        <p:txBody>
          <a:bodyPr wrap="square" rtlCol="0">
            <a:spAutoFit/>
          </a:bodyPr>
          <a:lstStyle/>
          <a:p>
            <a:r>
              <a:rPr lang="en-US" dirty="0"/>
              <a:t>This does </a:t>
            </a:r>
            <a:r>
              <a:rPr lang="en-US" u="sng" dirty="0"/>
              <a:t>not</a:t>
            </a:r>
            <a:r>
              <a:rPr lang="en-US" dirty="0"/>
              <a:t> mean that an identifier is taken from </a:t>
            </a:r>
            <a:r>
              <a:rPr lang="en-US" i="1" dirty="0"/>
              <a:t>p</a:t>
            </a:r>
            <a:r>
              <a:rPr lang="en-US" dirty="0"/>
              <a:t>’s pool. Rather, it means that </a:t>
            </a:r>
            <a:r>
              <a:rPr lang="en-US" i="1" dirty="0"/>
              <a:t>p</a:t>
            </a:r>
            <a:r>
              <a:rPr lang="en-US" dirty="0"/>
              <a:t>’s pool at time </a:t>
            </a:r>
            <a:r>
              <a:rPr lang="en-US" i="1" dirty="0"/>
              <a:t>t’</a:t>
            </a:r>
            <a:r>
              <a:rPr lang="en-US" dirty="0"/>
              <a:t> is the same as its pool at time </a:t>
            </a:r>
            <a:r>
              <a:rPr lang="en-US" i="1" dirty="0"/>
              <a:t>t</a:t>
            </a:r>
            <a:r>
              <a:rPr lang="en-US" dirty="0"/>
              <a:t>, minus the identifier that was selected. It is a declarative description of </a:t>
            </a:r>
            <a:r>
              <a:rPr lang="en-US" i="1" dirty="0"/>
              <a:t>p</a:t>
            </a:r>
            <a:r>
              <a:rPr lang="en-US" dirty="0"/>
              <a:t>’s pool at time </a:t>
            </a:r>
            <a:r>
              <a:rPr lang="en-US" i="1" dirty="0"/>
              <a:t>t</a:t>
            </a:r>
            <a:r>
              <a:rPr lang="en-US" dirty="0"/>
              <a:t> and </a:t>
            </a:r>
            <a:r>
              <a:rPr lang="en-US" i="1" dirty="0"/>
              <a:t>t’</a:t>
            </a:r>
            <a:r>
              <a:rPr lang="en-US" dirty="0"/>
              <a:t>. It is </a:t>
            </a:r>
            <a:r>
              <a:rPr lang="en-US" u="sng" dirty="0"/>
              <a:t>not</a:t>
            </a:r>
            <a:r>
              <a:rPr lang="en-US" dirty="0"/>
              <a:t> a procedural description of how to remove an identifier from </a:t>
            </a:r>
            <a:r>
              <a:rPr lang="en-US" i="1" dirty="0"/>
              <a:t>p</a:t>
            </a:r>
            <a:r>
              <a:rPr lang="en-US" dirty="0"/>
              <a:t>’s pool and insert it into its successor’s pool.</a:t>
            </a:r>
          </a:p>
        </p:txBody>
      </p:sp>
    </p:spTree>
    <p:extLst>
      <p:ext uri="{BB962C8B-B14F-4D97-AF65-F5344CB8AC3E}">
        <p14:creationId xmlns:p14="http://schemas.microsoft.com/office/powerpoint/2010/main" val="3397234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Elected</a:t>
            </a:r>
          </a:p>
        </p:txBody>
      </p:sp>
      <p:sp>
        <p:nvSpPr>
          <p:cNvPr id="3" name="Content Placeholder 2"/>
          <p:cNvSpPr>
            <a:spLocks noGrp="1"/>
          </p:cNvSpPr>
          <p:nvPr>
            <p:ph idx="1"/>
          </p:nvPr>
        </p:nvSpPr>
        <p:spPr/>
        <p:txBody>
          <a:bodyPr/>
          <a:lstStyle/>
          <a:p>
            <a:r>
              <a:rPr lang="en-US" dirty="0"/>
              <a:t>When is a process elected?</a:t>
            </a:r>
          </a:p>
          <a:p>
            <a:r>
              <a:rPr lang="en-US" dirty="0"/>
              <a:t>The next few slides answer this question. </a:t>
            </a:r>
          </a:p>
          <a:p>
            <a:r>
              <a:rPr lang="en-US" dirty="0"/>
              <a:t>We’ll examine a ring containing 3 processes.</a:t>
            </a:r>
          </a:p>
        </p:txBody>
      </p:sp>
    </p:spTree>
    <p:extLst>
      <p:ext uri="{BB962C8B-B14F-4D97-AF65-F5344CB8AC3E}">
        <p14:creationId xmlns:p14="http://schemas.microsoft.com/office/powerpoint/2010/main" val="1601899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how processes behave during each time step</a:t>
            </a:r>
          </a:p>
        </p:txBody>
      </p:sp>
      <p:sp>
        <p:nvSpPr>
          <p:cNvPr id="3" name="Content Placeholder 2"/>
          <p:cNvSpPr>
            <a:spLocks noGrp="1"/>
          </p:cNvSpPr>
          <p:nvPr>
            <p:ph idx="1"/>
          </p:nvPr>
        </p:nvSpPr>
        <p:spPr>
          <a:xfrm>
            <a:off x="838200" y="1825625"/>
            <a:ext cx="10515600" cy="1882775"/>
          </a:xfrm>
        </p:spPr>
        <p:txBody>
          <a:bodyPr/>
          <a:lstStyle/>
          <a:p>
            <a:r>
              <a:rPr lang="en-US" dirty="0"/>
              <a:t>At each time step each process does one of three things:</a:t>
            </a:r>
          </a:p>
          <a:p>
            <a:pPr marL="914400" lvl="1" indent="-457200">
              <a:buFont typeface="+mj-lt"/>
              <a:buAutoNum type="arabicPeriod"/>
            </a:pPr>
            <a:r>
              <a:rPr lang="en-US" dirty="0"/>
              <a:t>It does a step – selects and transfers an id to its successor</a:t>
            </a:r>
          </a:p>
          <a:p>
            <a:pPr marL="914400" lvl="1" indent="-457200">
              <a:buFont typeface="+mj-lt"/>
              <a:buAutoNum type="arabicPeriod"/>
            </a:pPr>
            <a:r>
              <a:rPr lang="en-US" dirty="0"/>
              <a:t>It does nothing because its predecessor does a step</a:t>
            </a:r>
          </a:p>
          <a:p>
            <a:pPr marL="914400" lvl="1" indent="-457200">
              <a:buFont typeface="+mj-lt"/>
              <a:buAutoNum type="arabicPeriod"/>
            </a:pPr>
            <a:r>
              <a:rPr lang="en-US" dirty="0"/>
              <a:t>It does a skip - copies its pool from the previous time step to this time.</a:t>
            </a:r>
          </a:p>
        </p:txBody>
      </p:sp>
    </p:spTree>
    <p:extLst>
      <p:ext uri="{BB962C8B-B14F-4D97-AF65-F5344CB8AC3E}">
        <p14:creationId xmlns:p14="http://schemas.microsoft.com/office/powerpoint/2010/main" val="3556203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schemeClr>
                </a:solidFill>
              </a:rPr>
              <a:t>Here’s how each process behaves over a series of time steps</a:t>
            </a:r>
          </a:p>
        </p:txBody>
      </p:sp>
      <p:sp>
        <p:nvSpPr>
          <p:cNvPr id="3" name="Content Placeholder 2"/>
          <p:cNvSpPr>
            <a:spLocks noGrp="1"/>
          </p:cNvSpPr>
          <p:nvPr>
            <p:ph idx="1"/>
          </p:nvPr>
        </p:nvSpPr>
        <p:spPr>
          <a:xfrm>
            <a:off x="838200" y="1825625"/>
            <a:ext cx="10515600" cy="1882775"/>
          </a:xfrm>
        </p:spPr>
        <p:txBody>
          <a:bodyPr/>
          <a:lstStyle/>
          <a:p>
            <a:r>
              <a:rPr lang="en-US" dirty="0">
                <a:solidFill>
                  <a:schemeClr val="bg1">
                    <a:lumMod val="75000"/>
                  </a:schemeClr>
                </a:solidFill>
              </a:rPr>
              <a:t>At each time step each process does one of three things:</a:t>
            </a:r>
          </a:p>
          <a:p>
            <a:pPr marL="914400" lvl="1" indent="-457200">
              <a:buFont typeface="+mj-lt"/>
              <a:buAutoNum type="arabicPeriod"/>
            </a:pPr>
            <a:r>
              <a:rPr lang="en-US" dirty="0">
                <a:solidFill>
                  <a:schemeClr val="bg1">
                    <a:lumMod val="75000"/>
                  </a:schemeClr>
                </a:solidFill>
              </a:rPr>
              <a:t>It does a step - transfers an id to its successor</a:t>
            </a:r>
          </a:p>
          <a:p>
            <a:pPr marL="914400" lvl="1" indent="-457200">
              <a:buFont typeface="+mj-lt"/>
              <a:buAutoNum type="arabicPeriod"/>
            </a:pPr>
            <a:r>
              <a:rPr lang="en-US" dirty="0">
                <a:solidFill>
                  <a:schemeClr val="bg1">
                    <a:lumMod val="75000"/>
                  </a:schemeClr>
                </a:solidFill>
              </a:rPr>
              <a:t>It does nothing - because its predecessor does a step</a:t>
            </a:r>
          </a:p>
          <a:p>
            <a:pPr marL="914400" lvl="1" indent="-457200">
              <a:buFont typeface="+mj-lt"/>
              <a:buAutoNum type="arabicPeriod"/>
            </a:pPr>
            <a:r>
              <a:rPr lang="en-US" dirty="0"/>
              <a:t>It does a skip - copies its pool from the previous time to this time.</a:t>
            </a:r>
          </a:p>
        </p:txBody>
      </p:sp>
      <p:sp>
        <p:nvSpPr>
          <p:cNvPr id="4" name="Rectangle 3"/>
          <p:cNvSpPr/>
          <p:nvPr/>
        </p:nvSpPr>
        <p:spPr>
          <a:xfrm>
            <a:off x="3050398" y="4544048"/>
            <a:ext cx="3167743"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00027" y="4098712"/>
            <a:ext cx="4332514" cy="1200329"/>
          </a:xfrm>
          <a:prstGeom prst="rect">
            <a:avLst/>
          </a:prstGeom>
          <a:ln>
            <a:solidFill>
              <a:schemeClr val="bg1">
                <a:lumMod val="75000"/>
              </a:schemeClr>
            </a:solidFill>
          </a:ln>
        </p:spPr>
        <p:txBody>
          <a:bodyPr wrap="square">
            <a:spAutoFit/>
          </a:bodyPr>
          <a:lstStyle/>
          <a:p>
            <a:r>
              <a:rPr lang="en-US" sz="2400" b="1" dirty="0"/>
              <a:t>pred</a:t>
            </a:r>
            <a:r>
              <a:rPr lang="en-US" sz="2400" dirty="0"/>
              <a:t> skip (t, t': Time, p: Process) {</a:t>
            </a:r>
          </a:p>
          <a:p>
            <a:r>
              <a:rPr lang="en-US" sz="2400" dirty="0"/>
              <a:t>    p.toSend.t' = p.toSend.t</a:t>
            </a:r>
          </a:p>
          <a:p>
            <a:r>
              <a:rPr lang="en-US" sz="2400" dirty="0"/>
              <a:t>}</a:t>
            </a:r>
          </a:p>
        </p:txBody>
      </p:sp>
      <p:cxnSp>
        <p:nvCxnSpPr>
          <p:cNvPr id="6" name="Straight Arrow Connector 5"/>
          <p:cNvCxnSpPr/>
          <p:nvPr/>
        </p:nvCxnSpPr>
        <p:spPr>
          <a:xfrm flipH="1" flipV="1">
            <a:off x="5026156" y="4886948"/>
            <a:ext cx="457200" cy="963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89441" y="5850334"/>
            <a:ext cx="5518883" cy="369332"/>
          </a:xfrm>
          <a:prstGeom prst="rect">
            <a:avLst/>
          </a:prstGeom>
          <a:noFill/>
        </p:spPr>
        <p:txBody>
          <a:bodyPr wrap="none" rtlCol="0">
            <a:spAutoFit/>
          </a:bodyPr>
          <a:lstStyle/>
          <a:p>
            <a:r>
              <a:rPr lang="en-US" dirty="0"/>
              <a:t>Process </a:t>
            </a:r>
            <a:r>
              <a:rPr lang="en-US" i="1" dirty="0"/>
              <a:t>p</a:t>
            </a:r>
            <a:r>
              <a:rPr lang="en-US" dirty="0"/>
              <a:t>’s pool is the same at Time </a:t>
            </a:r>
            <a:r>
              <a:rPr lang="en-US" i="1" dirty="0"/>
              <a:t>t'</a:t>
            </a:r>
            <a:r>
              <a:rPr lang="en-US" dirty="0"/>
              <a:t> as it was at Time </a:t>
            </a:r>
            <a:r>
              <a:rPr lang="en-US" i="1" dirty="0"/>
              <a:t>t</a:t>
            </a:r>
            <a:r>
              <a:rPr lang="en-US" dirty="0"/>
              <a:t>.</a:t>
            </a:r>
          </a:p>
        </p:txBody>
      </p:sp>
    </p:spTree>
    <p:extLst>
      <p:ext uri="{BB962C8B-B14F-4D97-AF65-F5344CB8AC3E}">
        <p14:creationId xmlns:p14="http://schemas.microsoft.com/office/powerpoint/2010/main" val="363706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5748860" y="2570410"/>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6159569" y="3693885"/>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Freeform 123"/>
          <p:cNvSpPr>
            <a:spLocks/>
          </p:cNvSpPr>
          <p:nvPr/>
        </p:nvSpPr>
        <p:spPr bwMode="auto">
          <a:xfrm rot="342090">
            <a:off x="7493774" y="3668971"/>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6" name="Straight Connector 5"/>
          <p:cNvCxnSpPr>
            <a:endCxn id="5" idx="9"/>
          </p:cNvCxnSpPr>
          <p:nvPr/>
        </p:nvCxnSpPr>
        <p:spPr>
          <a:xfrm flipV="1">
            <a:off x="7264368" y="4490319"/>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Freeform 123"/>
          <p:cNvSpPr>
            <a:spLocks/>
          </p:cNvSpPr>
          <p:nvPr/>
        </p:nvSpPr>
        <p:spPr bwMode="auto">
          <a:xfrm rot="342090">
            <a:off x="4871488" y="1517084"/>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solidFill>
            <a:schemeClr val="bg1"/>
          </a:solidFill>
          <a:ln w="9525">
            <a:solidFill>
              <a:schemeClr val="tx1"/>
            </a:solidFill>
            <a:round/>
            <a:headEnd/>
            <a:tailEnd/>
          </a:ln>
          <a:extLst/>
        </p:spPr>
        <p:txBody>
          <a:bodyPr/>
          <a:lstStyle/>
          <a:p>
            <a:endParaRPr lang="en-US"/>
          </a:p>
        </p:txBody>
      </p:sp>
      <p:sp>
        <p:nvSpPr>
          <p:cNvPr id="16" name="Freeform 123"/>
          <p:cNvSpPr>
            <a:spLocks/>
          </p:cNvSpPr>
          <p:nvPr/>
        </p:nvSpPr>
        <p:spPr bwMode="auto">
          <a:xfrm rot="342090">
            <a:off x="2626260" y="3492818"/>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7" name="Straight Connector 16"/>
          <p:cNvCxnSpPr/>
          <p:nvPr/>
        </p:nvCxnSpPr>
        <p:spPr>
          <a:xfrm flipH="1" flipV="1">
            <a:off x="3857362" y="4472454"/>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9" idx="2"/>
          </p:cNvCxnSpPr>
          <p:nvPr/>
        </p:nvCxnSpPr>
        <p:spPr>
          <a:xfrm flipH="1" flipV="1">
            <a:off x="5082353" y="5017097"/>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813915" y="3837934"/>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cxnSp>
        <p:nvCxnSpPr>
          <p:cNvPr id="25" name="Straight Arrow Connector 24"/>
          <p:cNvCxnSpPr/>
          <p:nvPr/>
        </p:nvCxnSpPr>
        <p:spPr>
          <a:xfrm flipV="1">
            <a:off x="4788976" y="3693885"/>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823755" y="215420"/>
            <a:ext cx="2239716"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T0</a:t>
            </a:r>
          </a:p>
        </p:txBody>
      </p:sp>
      <p:sp>
        <p:nvSpPr>
          <p:cNvPr id="11" name="Rectangle 10"/>
          <p:cNvSpPr/>
          <p:nvPr/>
        </p:nvSpPr>
        <p:spPr>
          <a:xfrm>
            <a:off x="3275917" y="389795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0" name="TextBox 19"/>
          <p:cNvSpPr txBox="1"/>
          <p:nvPr/>
        </p:nvSpPr>
        <p:spPr>
          <a:xfrm>
            <a:off x="5199587" y="1846163"/>
            <a:ext cx="529180"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21" name="Rectangle 20"/>
          <p:cNvSpPr/>
          <p:nvPr/>
        </p:nvSpPr>
        <p:spPr>
          <a:xfrm>
            <a:off x="5627479" y="189068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P0</a:t>
            </a:r>
          </a:p>
        </p:txBody>
      </p:sp>
      <p:sp>
        <p:nvSpPr>
          <p:cNvPr id="24" name="TextBox 23"/>
          <p:cNvSpPr txBox="1"/>
          <p:nvPr/>
        </p:nvSpPr>
        <p:spPr>
          <a:xfrm>
            <a:off x="7750611" y="3973643"/>
            <a:ext cx="566332"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6" name="Rectangle 25"/>
          <p:cNvSpPr/>
          <p:nvPr/>
        </p:nvSpPr>
        <p:spPr>
          <a:xfrm>
            <a:off x="8184659" y="403366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13" name="Oval 12"/>
          <p:cNvSpPr/>
          <p:nvPr/>
        </p:nvSpPr>
        <p:spPr>
          <a:xfrm>
            <a:off x="5295937" y="3097786"/>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28" name="Oval 27"/>
          <p:cNvSpPr/>
          <p:nvPr/>
        </p:nvSpPr>
        <p:spPr>
          <a:xfrm>
            <a:off x="4176508" y="4586367"/>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29" name="Oval 28"/>
          <p:cNvSpPr/>
          <p:nvPr/>
        </p:nvSpPr>
        <p:spPr>
          <a:xfrm>
            <a:off x="6415367" y="462993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Tree>
    <p:extLst>
      <p:ext uri="{BB962C8B-B14F-4D97-AF65-F5344CB8AC3E}">
        <p14:creationId xmlns:p14="http://schemas.microsoft.com/office/powerpoint/2010/main" val="190283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587" y="1696612"/>
            <a:ext cx="8048786" cy="1775614"/>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Here is a declarative description of constraining nodes to form a ring topology :</a:t>
            </a:r>
          </a:p>
          <a:p>
            <a:pPr marL="45720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All nodes must be reachable from any node</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by following </a:t>
            </a:r>
            <a:r>
              <a:rPr lang="en-US" sz="2400" i="1" dirty="0">
                <a:latin typeface="Calibri" panose="020F0502020204030204" pitchFamily="34" charset="0"/>
                <a:ea typeface="Calibri" panose="020F0502020204030204" pitchFamily="34" charset="0"/>
                <a:cs typeface="Times New Roman" panose="02020603050405020304" pitchFamily="18" charset="0"/>
              </a:rPr>
              <a:t>succ</a:t>
            </a:r>
            <a:r>
              <a:rPr lang="en-US" sz="2400" dirty="0">
                <a:latin typeface="Calibri" panose="020F0502020204030204" pitchFamily="34" charset="0"/>
                <a:ea typeface="Calibri" panose="020F0502020204030204" pitchFamily="34" charset="0"/>
                <a:cs typeface="Times New Roman" panose="02020603050405020304" pitchFamily="18" charset="0"/>
              </a:rPr>
              <a:t> repeatedly.</a:t>
            </a:r>
          </a:p>
        </p:txBody>
      </p:sp>
    </p:spTree>
    <p:extLst>
      <p:ext uri="{BB962C8B-B14F-4D97-AF65-F5344CB8AC3E}">
        <p14:creationId xmlns:p14="http://schemas.microsoft.com/office/powerpoint/2010/main" val="2444770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6477281" y="2897415"/>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Freeform 123"/>
          <p:cNvSpPr>
            <a:spLocks/>
          </p:cNvSpPr>
          <p:nvPr/>
        </p:nvSpPr>
        <p:spPr bwMode="auto">
          <a:xfrm rot="342090">
            <a:off x="8251290" y="4015158"/>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6" name="Straight Connector 5"/>
          <p:cNvCxnSpPr>
            <a:endCxn id="5" idx="9"/>
          </p:cNvCxnSpPr>
          <p:nvPr/>
        </p:nvCxnSpPr>
        <p:spPr>
          <a:xfrm flipV="1">
            <a:off x="8021884" y="4836506"/>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Freeform 123"/>
          <p:cNvSpPr>
            <a:spLocks/>
          </p:cNvSpPr>
          <p:nvPr/>
        </p:nvSpPr>
        <p:spPr bwMode="auto">
          <a:xfrm rot="342090">
            <a:off x="5359039" y="1745633"/>
            <a:ext cx="2194010" cy="118267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solidFill>
            <a:schemeClr val="bg1"/>
          </a:solidFill>
          <a:ln w="9525">
            <a:solidFill>
              <a:schemeClr val="tx1"/>
            </a:solidFill>
            <a:round/>
            <a:headEnd/>
            <a:tailEnd/>
          </a:ln>
          <a:extLst/>
        </p:spPr>
        <p:txBody>
          <a:bodyPr/>
          <a:lstStyle/>
          <a:p>
            <a:endParaRPr lang="en-US"/>
          </a:p>
        </p:txBody>
      </p:sp>
      <p:sp>
        <p:nvSpPr>
          <p:cNvPr id="16" name="Freeform 123"/>
          <p:cNvSpPr>
            <a:spLocks/>
          </p:cNvSpPr>
          <p:nvPr/>
        </p:nvSpPr>
        <p:spPr bwMode="auto">
          <a:xfrm rot="342090">
            <a:off x="3353645" y="3767688"/>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7" name="Straight Connector 16"/>
          <p:cNvCxnSpPr/>
          <p:nvPr/>
        </p:nvCxnSpPr>
        <p:spPr>
          <a:xfrm flipH="1" flipV="1">
            <a:off x="4584747" y="4747324"/>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7557" y="344659"/>
            <a:ext cx="3721275" cy="830997"/>
          </a:xfrm>
          <a:prstGeom prst="rect">
            <a:avLst/>
          </a:prstGeom>
          <a:noFill/>
        </p:spPr>
        <p:txBody>
          <a:bodyPr wrap="none" rtlCol="0">
            <a:spAutoFit/>
          </a:bodyPr>
          <a:lstStyle/>
          <a:p>
            <a:r>
              <a:rPr lang="en-US" sz="4800" dirty="0"/>
              <a:t>Time </a:t>
            </a:r>
            <a:r>
              <a:rPr lang="en-US" sz="4400" dirty="0">
                <a:latin typeface="Consolas" panose="020B0609020204030204" pitchFamily="49" charset="0"/>
              </a:rPr>
              <a:t>T0</a:t>
            </a:r>
            <a:r>
              <a:rPr lang="en-US" sz="4800" dirty="0"/>
              <a:t> to </a:t>
            </a:r>
            <a:r>
              <a:rPr lang="en-US" sz="4400" dirty="0">
                <a:latin typeface="Consolas" panose="020B0609020204030204" pitchFamily="49" charset="0"/>
              </a:rPr>
              <a:t>T1</a:t>
            </a:r>
            <a:endParaRPr lang="en-US" sz="4400" dirty="0"/>
          </a:p>
        </p:txBody>
      </p:sp>
      <p:sp>
        <p:nvSpPr>
          <p:cNvPr id="12" name="Arc 11"/>
          <p:cNvSpPr/>
          <p:nvPr/>
        </p:nvSpPr>
        <p:spPr>
          <a:xfrm rot="17300718">
            <a:off x="3664249" y="2456971"/>
            <a:ext cx="2537817" cy="1981200"/>
          </a:xfrm>
          <a:prstGeom prst="arc">
            <a:avLst>
              <a:gd name="adj1" fmla="val 13989234"/>
              <a:gd name="adj2" fmla="val 0"/>
            </a:avLst>
          </a:pr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3666575" y="3981955"/>
            <a:ext cx="486565"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4" name="Rectangle 23"/>
          <p:cNvSpPr/>
          <p:nvPr/>
        </p:nvSpPr>
        <p:spPr>
          <a:xfrm>
            <a:off x="4082849" y="404197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6" name="TextBox 25"/>
          <p:cNvSpPr txBox="1"/>
          <p:nvPr/>
        </p:nvSpPr>
        <p:spPr>
          <a:xfrm>
            <a:off x="3669957" y="4196298"/>
            <a:ext cx="495299"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28" name="Rectangle 27"/>
          <p:cNvSpPr/>
          <p:nvPr/>
        </p:nvSpPr>
        <p:spPr>
          <a:xfrm>
            <a:off x="4079467" y="4256320"/>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9" name="TextBox 28"/>
          <p:cNvSpPr txBox="1"/>
          <p:nvPr/>
        </p:nvSpPr>
        <p:spPr>
          <a:xfrm>
            <a:off x="5734374" y="2016468"/>
            <a:ext cx="58340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0" name="Rectangle 29"/>
          <p:cNvSpPr/>
          <p:nvPr/>
        </p:nvSpPr>
        <p:spPr>
          <a:xfrm>
            <a:off x="6200994" y="2074890"/>
            <a:ext cx="888470" cy="2201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P0</a:t>
            </a:r>
          </a:p>
        </p:txBody>
      </p:sp>
      <p:sp>
        <p:nvSpPr>
          <p:cNvPr id="31" name="TextBox 30"/>
          <p:cNvSpPr txBox="1"/>
          <p:nvPr/>
        </p:nvSpPr>
        <p:spPr>
          <a:xfrm>
            <a:off x="5734374" y="2246309"/>
            <a:ext cx="58002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2" name="Rectangle 31"/>
          <p:cNvSpPr/>
          <p:nvPr/>
        </p:nvSpPr>
        <p:spPr>
          <a:xfrm>
            <a:off x="6200994" y="2290833"/>
            <a:ext cx="888470" cy="2340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P0,P2</a:t>
            </a:r>
          </a:p>
        </p:txBody>
      </p:sp>
      <p:sp>
        <p:nvSpPr>
          <p:cNvPr id="37" name="TextBox 36"/>
          <p:cNvSpPr txBox="1"/>
          <p:nvPr/>
        </p:nvSpPr>
        <p:spPr>
          <a:xfrm>
            <a:off x="8616154" y="4249004"/>
            <a:ext cx="495299"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8" name="Rectangle 37"/>
          <p:cNvSpPr/>
          <p:nvPr/>
        </p:nvSpPr>
        <p:spPr>
          <a:xfrm>
            <a:off x="9041162" y="430902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39" name="TextBox 38"/>
          <p:cNvSpPr txBox="1"/>
          <p:nvPr/>
        </p:nvSpPr>
        <p:spPr>
          <a:xfrm>
            <a:off x="8604038" y="4463347"/>
            <a:ext cx="50403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40" name="Rectangle 39"/>
          <p:cNvSpPr/>
          <p:nvPr/>
        </p:nvSpPr>
        <p:spPr>
          <a:xfrm>
            <a:off x="9037780" y="4523369"/>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cxnSp>
        <p:nvCxnSpPr>
          <p:cNvPr id="41" name="Straight Arrow Connector 40"/>
          <p:cNvCxnSpPr/>
          <p:nvPr/>
        </p:nvCxnSpPr>
        <p:spPr>
          <a:xfrm>
            <a:off x="6887990" y="4005392"/>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46" idx="2"/>
          </p:cNvCxnSpPr>
          <p:nvPr/>
        </p:nvCxnSpPr>
        <p:spPr>
          <a:xfrm flipH="1" flipV="1">
            <a:off x="5810774" y="5328604"/>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517397" y="4005392"/>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6024358" y="3409293"/>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45" name="Oval 44"/>
          <p:cNvSpPr/>
          <p:nvPr/>
        </p:nvSpPr>
        <p:spPr>
          <a:xfrm>
            <a:off x="4904929" y="4897874"/>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46" name="Oval 45"/>
          <p:cNvSpPr/>
          <p:nvPr/>
        </p:nvSpPr>
        <p:spPr>
          <a:xfrm>
            <a:off x="7143788" y="4941438"/>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48" name="Rectangle 47"/>
          <p:cNvSpPr/>
          <p:nvPr/>
        </p:nvSpPr>
        <p:spPr>
          <a:xfrm>
            <a:off x="4278288" y="2788160"/>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nsolas" panose="020B0609020204030204" pitchFamily="49" charset="0"/>
              </a:rPr>
              <a:t>P2</a:t>
            </a:r>
          </a:p>
        </p:txBody>
      </p:sp>
      <p:sp>
        <p:nvSpPr>
          <p:cNvPr id="50" name="TextBox 49"/>
          <p:cNvSpPr txBox="1"/>
          <p:nvPr/>
        </p:nvSpPr>
        <p:spPr>
          <a:xfrm>
            <a:off x="8856054" y="3671142"/>
            <a:ext cx="550151" cy="369332"/>
          </a:xfrm>
          <a:prstGeom prst="rect">
            <a:avLst/>
          </a:prstGeom>
          <a:noFill/>
        </p:spPr>
        <p:txBody>
          <a:bodyPr wrap="none" rtlCol="0">
            <a:spAutoFit/>
          </a:bodyPr>
          <a:lstStyle/>
          <a:p>
            <a:r>
              <a:rPr lang="en-US" i="1" dirty="0"/>
              <a:t>skip</a:t>
            </a:r>
          </a:p>
        </p:txBody>
      </p:sp>
      <p:sp>
        <p:nvSpPr>
          <p:cNvPr id="51" name="Oval 50"/>
          <p:cNvSpPr/>
          <p:nvPr/>
        </p:nvSpPr>
        <p:spPr>
          <a:xfrm>
            <a:off x="3798005" y="3738354"/>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80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5705420" y="3119146"/>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Freeform 123"/>
          <p:cNvSpPr>
            <a:spLocks/>
          </p:cNvSpPr>
          <p:nvPr/>
        </p:nvSpPr>
        <p:spPr bwMode="auto">
          <a:xfrm rot="342090">
            <a:off x="7385409" y="3981293"/>
            <a:ext cx="1976967" cy="1390866"/>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6" name="Straight Connector 5"/>
          <p:cNvCxnSpPr>
            <a:endCxn id="5" idx="9"/>
          </p:cNvCxnSpPr>
          <p:nvPr/>
        </p:nvCxnSpPr>
        <p:spPr>
          <a:xfrm flipV="1">
            <a:off x="7298783" y="5042852"/>
            <a:ext cx="312819" cy="3256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Freeform 123"/>
          <p:cNvSpPr>
            <a:spLocks/>
          </p:cNvSpPr>
          <p:nvPr/>
        </p:nvSpPr>
        <p:spPr bwMode="auto">
          <a:xfrm rot="342090">
            <a:off x="4527472" y="1822708"/>
            <a:ext cx="2045928" cy="142519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solidFill>
            <a:schemeClr val="bg1"/>
          </a:solidFill>
          <a:ln w="9525">
            <a:solidFill>
              <a:schemeClr val="tx1"/>
            </a:solidFill>
            <a:round/>
            <a:headEnd/>
            <a:tailEnd/>
          </a:ln>
          <a:extLst/>
        </p:spPr>
        <p:txBody>
          <a:bodyPr/>
          <a:lstStyle/>
          <a:p>
            <a:endParaRPr lang="en-US"/>
          </a:p>
        </p:txBody>
      </p:sp>
      <p:sp>
        <p:nvSpPr>
          <p:cNvPr id="16" name="Freeform 123"/>
          <p:cNvSpPr>
            <a:spLocks/>
          </p:cNvSpPr>
          <p:nvPr/>
        </p:nvSpPr>
        <p:spPr bwMode="auto">
          <a:xfrm rot="342090">
            <a:off x="2602373" y="3988526"/>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7" name="Straight Connector 16"/>
          <p:cNvCxnSpPr/>
          <p:nvPr/>
        </p:nvCxnSpPr>
        <p:spPr>
          <a:xfrm flipH="1" flipV="1">
            <a:off x="3833475" y="4968162"/>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2101" y="409580"/>
            <a:ext cx="3721275"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T1</a:t>
            </a:r>
            <a:r>
              <a:rPr lang="en-US" sz="4800" dirty="0"/>
              <a:t> to </a:t>
            </a:r>
            <a:r>
              <a:rPr lang="en-US" sz="4800" dirty="0">
                <a:latin typeface="Consolas" panose="020B0609020204030204" pitchFamily="49" charset="0"/>
              </a:rPr>
              <a:t>T2</a:t>
            </a:r>
          </a:p>
        </p:txBody>
      </p:sp>
      <p:sp>
        <p:nvSpPr>
          <p:cNvPr id="10" name="Arc 9"/>
          <p:cNvSpPr/>
          <p:nvPr/>
        </p:nvSpPr>
        <p:spPr>
          <a:xfrm>
            <a:off x="5480693" y="2382477"/>
            <a:ext cx="2878526" cy="3454400"/>
          </a:xfrm>
          <a:prstGeom prst="arc">
            <a:avLst>
              <a:gd name="adj1" fmla="val 15599521"/>
              <a:gd name="adj2" fmla="val 21223185"/>
            </a:avLst>
          </a:pr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a:off x="2860998" y="4121858"/>
            <a:ext cx="52231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8" name="Rectangle 27"/>
          <p:cNvSpPr/>
          <p:nvPr/>
        </p:nvSpPr>
        <p:spPr>
          <a:xfrm>
            <a:off x="3282026" y="4181880"/>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9" name="TextBox 28"/>
          <p:cNvSpPr txBox="1"/>
          <p:nvPr/>
        </p:nvSpPr>
        <p:spPr>
          <a:xfrm>
            <a:off x="2857616" y="4336201"/>
            <a:ext cx="522315"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0" name="Rectangle 29"/>
          <p:cNvSpPr/>
          <p:nvPr/>
        </p:nvSpPr>
        <p:spPr>
          <a:xfrm>
            <a:off x="3278644" y="4396223"/>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31" name="Rectangle 30"/>
          <p:cNvSpPr/>
          <p:nvPr/>
        </p:nvSpPr>
        <p:spPr>
          <a:xfrm>
            <a:off x="3292371" y="461056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32" name="TextBox 31"/>
          <p:cNvSpPr txBox="1"/>
          <p:nvPr/>
        </p:nvSpPr>
        <p:spPr>
          <a:xfrm>
            <a:off x="2860999" y="4535490"/>
            <a:ext cx="517162"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3" name="TextBox 32"/>
          <p:cNvSpPr txBox="1"/>
          <p:nvPr/>
        </p:nvSpPr>
        <p:spPr>
          <a:xfrm>
            <a:off x="4893067" y="2056640"/>
            <a:ext cx="497780"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4" name="Rectangle 33"/>
          <p:cNvSpPr/>
          <p:nvPr/>
        </p:nvSpPr>
        <p:spPr>
          <a:xfrm>
            <a:off x="5320555" y="2083588"/>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5" name="TextBox 34"/>
          <p:cNvSpPr txBox="1"/>
          <p:nvPr/>
        </p:nvSpPr>
        <p:spPr>
          <a:xfrm>
            <a:off x="4893067" y="2301979"/>
            <a:ext cx="494398"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6" name="Rectangle 35"/>
          <p:cNvSpPr/>
          <p:nvPr/>
        </p:nvSpPr>
        <p:spPr>
          <a:xfrm>
            <a:off x="5320555" y="2331005"/>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 P2</a:t>
            </a:r>
          </a:p>
        </p:txBody>
      </p:sp>
      <p:sp>
        <p:nvSpPr>
          <p:cNvPr id="37" name="TextBox 36"/>
          <p:cNvSpPr txBox="1"/>
          <p:nvPr/>
        </p:nvSpPr>
        <p:spPr>
          <a:xfrm>
            <a:off x="4889685" y="2532321"/>
            <a:ext cx="482281"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8" name="Rectangle 37"/>
          <p:cNvSpPr/>
          <p:nvPr/>
        </p:nvSpPr>
        <p:spPr>
          <a:xfrm>
            <a:off x="5320555" y="2592343"/>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9" name="TextBox 38"/>
          <p:cNvSpPr txBox="1"/>
          <p:nvPr/>
        </p:nvSpPr>
        <p:spPr>
          <a:xfrm>
            <a:off x="7671935" y="4188013"/>
            <a:ext cx="546082"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40" name="Rectangle 39"/>
          <p:cNvSpPr/>
          <p:nvPr/>
        </p:nvSpPr>
        <p:spPr>
          <a:xfrm>
            <a:off x="8147725" y="4182939"/>
            <a:ext cx="885288" cy="2836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41" name="TextBox 40"/>
          <p:cNvSpPr txBox="1"/>
          <p:nvPr/>
        </p:nvSpPr>
        <p:spPr>
          <a:xfrm>
            <a:off x="7671935" y="4433352"/>
            <a:ext cx="542700"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42" name="Rectangle 41"/>
          <p:cNvSpPr/>
          <p:nvPr/>
        </p:nvSpPr>
        <p:spPr>
          <a:xfrm>
            <a:off x="8147725" y="4466545"/>
            <a:ext cx="885288" cy="24741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43" name="TextBox 42"/>
          <p:cNvSpPr txBox="1"/>
          <p:nvPr/>
        </p:nvSpPr>
        <p:spPr>
          <a:xfrm>
            <a:off x="7693957" y="4663694"/>
            <a:ext cx="505180"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44" name="Rectangle 43"/>
          <p:cNvSpPr/>
          <p:nvPr/>
        </p:nvSpPr>
        <p:spPr>
          <a:xfrm>
            <a:off x="8147725" y="4708218"/>
            <a:ext cx="885288" cy="26275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P1,P2</a:t>
            </a:r>
          </a:p>
        </p:txBody>
      </p:sp>
      <p:cxnSp>
        <p:nvCxnSpPr>
          <p:cNvPr id="45" name="Straight Arrow Connector 44"/>
          <p:cNvCxnSpPr/>
          <p:nvPr/>
        </p:nvCxnSpPr>
        <p:spPr>
          <a:xfrm>
            <a:off x="6159569" y="4174332"/>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0" idx="2"/>
          </p:cNvCxnSpPr>
          <p:nvPr/>
        </p:nvCxnSpPr>
        <p:spPr>
          <a:xfrm flipH="1" flipV="1">
            <a:off x="5082353" y="5497544"/>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4788976" y="4174332"/>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Oval 47"/>
          <p:cNvSpPr/>
          <p:nvPr/>
        </p:nvSpPr>
        <p:spPr>
          <a:xfrm>
            <a:off x="5295937" y="3578233"/>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49" name="Oval 48"/>
          <p:cNvSpPr/>
          <p:nvPr/>
        </p:nvSpPr>
        <p:spPr>
          <a:xfrm>
            <a:off x="4176508" y="5066814"/>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50" name="Oval 49"/>
          <p:cNvSpPr/>
          <p:nvPr/>
        </p:nvSpPr>
        <p:spPr>
          <a:xfrm>
            <a:off x="6415367" y="5110378"/>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51" name="Rectangle 50"/>
          <p:cNvSpPr/>
          <p:nvPr/>
        </p:nvSpPr>
        <p:spPr>
          <a:xfrm>
            <a:off x="7233911" y="296984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nsolas" panose="020B0609020204030204" pitchFamily="49" charset="0"/>
              </a:rPr>
              <a:t>P2</a:t>
            </a:r>
          </a:p>
        </p:txBody>
      </p:sp>
      <p:sp>
        <p:nvSpPr>
          <p:cNvPr id="56" name="TextBox 55"/>
          <p:cNvSpPr txBox="1"/>
          <p:nvPr/>
        </p:nvSpPr>
        <p:spPr>
          <a:xfrm>
            <a:off x="3165497" y="3625576"/>
            <a:ext cx="550151" cy="369332"/>
          </a:xfrm>
          <a:prstGeom prst="rect">
            <a:avLst/>
          </a:prstGeom>
          <a:noFill/>
        </p:spPr>
        <p:txBody>
          <a:bodyPr wrap="none" rtlCol="0">
            <a:spAutoFit/>
          </a:bodyPr>
          <a:lstStyle/>
          <a:p>
            <a:r>
              <a:rPr lang="en-US" i="1" dirty="0"/>
              <a:t>skip</a:t>
            </a:r>
          </a:p>
        </p:txBody>
      </p:sp>
      <p:sp>
        <p:nvSpPr>
          <p:cNvPr id="60" name="Oval 59"/>
          <p:cNvSpPr/>
          <p:nvPr/>
        </p:nvSpPr>
        <p:spPr>
          <a:xfrm>
            <a:off x="6448216" y="2312512"/>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324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6198310" y="2545548"/>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312370" y="4424340"/>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6552" y="406180"/>
            <a:ext cx="3721275"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T2</a:t>
            </a:r>
            <a:r>
              <a:rPr lang="en-US" sz="4800" dirty="0"/>
              <a:t> to </a:t>
            </a:r>
            <a:r>
              <a:rPr lang="en-US" sz="4800" dirty="0">
                <a:latin typeface="Consolas" panose="020B0609020204030204" pitchFamily="49" charset="0"/>
              </a:rPr>
              <a:t>T3</a:t>
            </a:r>
            <a:endParaRPr lang="en-US" sz="4800" dirty="0"/>
          </a:p>
        </p:txBody>
      </p:sp>
      <p:sp>
        <p:nvSpPr>
          <p:cNvPr id="35" name="Freeform 123"/>
          <p:cNvSpPr>
            <a:spLocks/>
          </p:cNvSpPr>
          <p:nvPr/>
        </p:nvSpPr>
        <p:spPr bwMode="auto">
          <a:xfrm rot="342090">
            <a:off x="5196444" y="889591"/>
            <a:ext cx="2045928" cy="1641947"/>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37" name="Freeform 123"/>
          <p:cNvSpPr>
            <a:spLocks/>
          </p:cNvSpPr>
          <p:nvPr/>
        </p:nvSpPr>
        <p:spPr bwMode="auto">
          <a:xfrm rot="342090">
            <a:off x="8034317" y="3095276"/>
            <a:ext cx="1985975" cy="174861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38" name="Straight Connector 37"/>
          <p:cNvCxnSpPr>
            <a:endCxn id="37" idx="9"/>
          </p:cNvCxnSpPr>
          <p:nvPr/>
        </p:nvCxnSpPr>
        <p:spPr>
          <a:xfrm flipV="1">
            <a:off x="7728449" y="4448007"/>
            <a:ext cx="522047" cy="33726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Freeform 123"/>
          <p:cNvSpPr>
            <a:spLocks/>
          </p:cNvSpPr>
          <p:nvPr/>
        </p:nvSpPr>
        <p:spPr bwMode="auto">
          <a:xfrm rot="342090">
            <a:off x="3137191" y="3075214"/>
            <a:ext cx="1676400" cy="149344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21" name="TextBox 20"/>
          <p:cNvSpPr txBox="1"/>
          <p:nvPr/>
        </p:nvSpPr>
        <p:spPr>
          <a:xfrm>
            <a:off x="3410608" y="3289386"/>
            <a:ext cx="488961"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3" name="Rectangle 22"/>
          <p:cNvSpPr/>
          <p:nvPr/>
        </p:nvSpPr>
        <p:spPr>
          <a:xfrm>
            <a:off x="3829278" y="3349408"/>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4" name="TextBox 23"/>
          <p:cNvSpPr txBox="1"/>
          <p:nvPr/>
        </p:nvSpPr>
        <p:spPr>
          <a:xfrm>
            <a:off x="3405456" y="3503729"/>
            <a:ext cx="490732"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26" name="Rectangle 25"/>
          <p:cNvSpPr/>
          <p:nvPr/>
        </p:nvSpPr>
        <p:spPr>
          <a:xfrm>
            <a:off x="3825896" y="3563751"/>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8" name="Rectangle 27"/>
          <p:cNvSpPr/>
          <p:nvPr/>
        </p:nvSpPr>
        <p:spPr>
          <a:xfrm>
            <a:off x="3824125" y="3778094"/>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9" name="TextBox 28"/>
          <p:cNvSpPr txBox="1"/>
          <p:nvPr/>
        </p:nvSpPr>
        <p:spPr>
          <a:xfrm>
            <a:off x="3389959" y="3703018"/>
            <a:ext cx="504458"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0" name="Rectangle 29"/>
          <p:cNvSpPr/>
          <p:nvPr/>
        </p:nvSpPr>
        <p:spPr>
          <a:xfrm>
            <a:off x="3829278" y="399243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31" name="TextBox 30"/>
          <p:cNvSpPr txBox="1"/>
          <p:nvPr/>
        </p:nvSpPr>
        <p:spPr>
          <a:xfrm>
            <a:off x="3405456" y="3917361"/>
            <a:ext cx="494113" cy="307777"/>
          </a:xfrm>
          <a:prstGeom prst="rect">
            <a:avLst/>
          </a:prstGeom>
          <a:noFill/>
        </p:spPr>
        <p:txBody>
          <a:bodyPr wrap="square" rtlCol="0">
            <a:spAutoFit/>
          </a:bodyPr>
          <a:lstStyle/>
          <a:p>
            <a:pPr algn="ctr"/>
            <a:r>
              <a:rPr lang="en-US" sz="1400" dirty="0">
                <a:latin typeface="Consolas" panose="020B0609020204030204" pitchFamily="49" charset="0"/>
              </a:rPr>
              <a:t>T3:</a:t>
            </a:r>
          </a:p>
        </p:txBody>
      </p:sp>
      <p:sp>
        <p:nvSpPr>
          <p:cNvPr id="32" name="TextBox 31"/>
          <p:cNvSpPr txBox="1"/>
          <p:nvPr/>
        </p:nvSpPr>
        <p:spPr>
          <a:xfrm>
            <a:off x="5605007" y="1150317"/>
            <a:ext cx="444045" cy="338554"/>
          </a:xfrm>
          <a:prstGeom prst="rect">
            <a:avLst/>
          </a:prstGeom>
          <a:noFill/>
        </p:spPr>
        <p:txBody>
          <a:bodyPr wrap="square" rtlCol="0">
            <a:spAutoFit/>
          </a:bodyPr>
          <a:lstStyle/>
          <a:p>
            <a:pPr algn="ctr"/>
            <a:r>
              <a:rPr lang="en-US" sz="1600" dirty="0"/>
              <a:t>T0:</a:t>
            </a:r>
          </a:p>
        </p:txBody>
      </p:sp>
      <p:sp>
        <p:nvSpPr>
          <p:cNvPr id="33" name="Rectangle 32"/>
          <p:cNvSpPr/>
          <p:nvPr/>
        </p:nvSpPr>
        <p:spPr>
          <a:xfrm>
            <a:off x="5978761" y="1177265"/>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4" name="TextBox 33"/>
          <p:cNvSpPr txBox="1"/>
          <p:nvPr/>
        </p:nvSpPr>
        <p:spPr>
          <a:xfrm>
            <a:off x="5601625" y="1364660"/>
            <a:ext cx="444045" cy="338554"/>
          </a:xfrm>
          <a:prstGeom prst="rect">
            <a:avLst/>
          </a:prstGeom>
          <a:noFill/>
        </p:spPr>
        <p:txBody>
          <a:bodyPr wrap="square" rtlCol="0">
            <a:spAutoFit/>
          </a:bodyPr>
          <a:lstStyle/>
          <a:p>
            <a:pPr algn="ctr"/>
            <a:r>
              <a:rPr lang="en-US" sz="1600" dirty="0"/>
              <a:t>T1:</a:t>
            </a:r>
          </a:p>
        </p:txBody>
      </p:sp>
      <p:sp>
        <p:nvSpPr>
          <p:cNvPr id="42" name="Rectangle 41"/>
          <p:cNvSpPr/>
          <p:nvPr/>
        </p:nvSpPr>
        <p:spPr>
          <a:xfrm>
            <a:off x="5978761" y="142468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 P2</a:t>
            </a:r>
          </a:p>
        </p:txBody>
      </p:sp>
      <p:sp>
        <p:nvSpPr>
          <p:cNvPr id="43" name="TextBox 42"/>
          <p:cNvSpPr txBox="1"/>
          <p:nvPr/>
        </p:nvSpPr>
        <p:spPr>
          <a:xfrm>
            <a:off x="5586127" y="1625998"/>
            <a:ext cx="444045" cy="338554"/>
          </a:xfrm>
          <a:prstGeom prst="rect">
            <a:avLst/>
          </a:prstGeom>
          <a:noFill/>
        </p:spPr>
        <p:txBody>
          <a:bodyPr wrap="square" rtlCol="0">
            <a:spAutoFit/>
          </a:bodyPr>
          <a:lstStyle/>
          <a:p>
            <a:pPr algn="ctr"/>
            <a:r>
              <a:rPr lang="en-US" sz="1600" dirty="0"/>
              <a:t>T2:</a:t>
            </a:r>
          </a:p>
        </p:txBody>
      </p:sp>
      <p:sp>
        <p:nvSpPr>
          <p:cNvPr id="44" name="Rectangle 43"/>
          <p:cNvSpPr/>
          <p:nvPr/>
        </p:nvSpPr>
        <p:spPr>
          <a:xfrm>
            <a:off x="5978761" y="167052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5" name="TextBox 44"/>
          <p:cNvSpPr txBox="1"/>
          <p:nvPr/>
        </p:nvSpPr>
        <p:spPr>
          <a:xfrm>
            <a:off x="5591357" y="1872554"/>
            <a:ext cx="444045" cy="338554"/>
          </a:xfrm>
          <a:prstGeom prst="rect">
            <a:avLst/>
          </a:prstGeom>
          <a:noFill/>
        </p:spPr>
        <p:txBody>
          <a:bodyPr wrap="square" rtlCol="0">
            <a:spAutoFit/>
          </a:bodyPr>
          <a:lstStyle/>
          <a:p>
            <a:pPr algn="ctr"/>
            <a:r>
              <a:rPr lang="en-US" sz="1600" dirty="0"/>
              <a:t>T3:</a:t>
            </a:r>
          </a:p>
        </p:txBody>
      </p:sp>
      <p:sp>
        <p:nvSpPr>
          <p:cNvPr id="46" name="Rectangle 45"/>
          <p:cNvSpPr/>
          <p:nvPr/>
        </p:nvSpPr>
        <p:spPr>
          <a:xfrm>
            <a:off x="5983991" y="1917078"/>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7" name="TextBox 46"/>
          <p:cNvSpPr txBox="1"/>
          <p:nvPr/>
        </p:nvSpPr>
        <p:spPr>
          <a:xfrm>
            <a:off x="8408834" y="3411049"/>
            <a:ext cx="444045" cy="338554"/>
          </a:xfrm>
          <a:prstGeom prst="rect">
            <a:avLst/>
          </a:prstGeom>
          <a:noFill/>
        </p:spPr>
        <p:txBody>
          <a:bodyPr wrap="square" rtlCol="0">
            <a:spAutoFit/>
          </a:bodyPr>
          <a:lstStyle/>
          <a:p>
            <a:pPr algn="ctr"/>
            <a:r>
              <a:rPr lang="en-US" sz="1600" dirty="0"/>
              <a:t>T0:</a:t>
            </a:r>
          </a:p>
        </p:txBody>
      </p:sp>
      <p:sp>
        <p:nvSpPr>
          <p:cNvPr id="48" name="Rectangle 47"/>
          <p:cNvSpPr/>
          <p:nvPr/>
        </p:nvSpPr>
        <p:spPr>
          <a:xfrm>
            <a:off x="8782588" y="3437997"/>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49" name="TextBox 48"/>
          <p:cNvSpPr txBox="1"/>
          <p:nvPr/>
        </p:nvSpPr>
        <p:spPr>
          <a:xfrm>
            <a:off x="8405452" y="3625392"/>
            <a:ext cx="444045" cy="338554"/>
          </a:xfrm>
          <a:prstGeom prst="rect">
            <a:avLst/>
          </a:prstGeom>
          <a:noFill/>
        </p:spPr>
        <p:txBody>
          <a:bodyPr wrap="square" rtlCol="0">
            <a:spAutoFit/>
          </a:bodyPr>
          <a:lstStyle/>
          <a:p>
            <a:pPr algn="ctr"/>
            <a:r>
              <a:rPr lang="en-US" sz="1600" dirty="0"/>
              <a:t>T1:</a:t>
            </a:r>
          </a:p>
        </p:txBody>
      </p:sp>
      <p:sp>
        <p:nvSpPr>
          <p:cNvPr id="50" name="Rectangle 49"/>
          <p:cNvSpPr/>
          <p:nvPr/>
        </p:nvSpPr>
        <p:spPr>
          <a:xfrm>
            <a:off x="8782588" y="368541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51" name="TextBox 50"/>
          <p:cNvSpPr txBox="1"/>
          <p:nvPr/>
        </p:nvSpPr>
        <p:spPr>
          <a:xfrm>
            <a:off x="8389954" y="3886730"/>
            <a:ext cx="444045" cy="338554"/>
          </a:xfrm>
          <a:prstGeom prst="rect">
            <a:avLst/>
          </a:prstGeom>
          <a:noFill/>
        </p:spPr>
        <p:txBody>
          <a:bodyPr wrap="square" rtlCol="0">
            <a:spAutoFit/>
          </a:bodyPr>
          <a:lstStyle/>
          <a:p>
            <a:pPr algn="ctr"/>
            <a:r>
              <a:rPr lang="en-US" sz="1600" dirty="0"/>
              <a:t>T2:</a:t>
            </a:r>
          </a:p>
        </p:txBody>
      </p:sp>
      <p:sp>
        <p:nvSpPr>
          <p:cNvPr id="52" name="Rectangle 51"/>
          <p:cNvSpPr/>
          <p:nvPr/>
        </p:nvSpPr>
        <p:spPr>
          <a:xfrm>
            <a:off x="8782588" y="393125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 P2</a:t>
            </a:r>
          </a:p>
        </p:txBody>
      </p:sp>
      <p:sp>
        <p:nvSpPr>
          <p:cNvPr id="53" name="TextBox 52"/>
          <p:cNvSpPr txBox="1"/>
          <p:nvPr/>
        </p:nvSpPr>
        <p:spPr>
          <a:xfrm>
            <a:off x="8389954" y="4149764"/>
            <a:ext cx="444045" cy="338554"/>
          </a:xfrm>
          <a:prstGeom prst="rect">
            <a:avLst/>
          </a:prstGeom>
          <a:noFill/>
        </p:spPr>
        <p:txBody>
          <a:bodyPr wrap="square" rtlCol="0">
            <a:spAutoFit/>
          </a:bodyPr>
          <a:lstStyle/>
          <a:p>
            <a:pPr algn="ctr"/>
            <a:r>
              <a:rPr lang="en-US" sz="1600" dirty="0"/>
              <a:t>T2:</a:t>
            </a:r>
          </a:p>
        </p:txBody>
      </p:sp>
      <p:sp>
        <p:nvSpPr>
          <p:cNvPr id="54" name="Rectangle 53"/>
          <p:cNvSpPr/>
          <p:nvPr/>
        </p:nvSpPr>
        <p:spPr>
          <a:xfrm>
            <a:off x="8782588" y="4178790"/>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cxnSp>
        <p:nvCxnSpPr>
          <p:cNvPr id="55" name="Straight Arrow Connector 54"/>
          <p:cNvCxnSpPr/>
          <p:nvPr/>
        </p:nvCxnSpPr>
        <p:spPr>
          <a:xfrm>
            <a:off x="6609020" y="3662889"/>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0" idx="2"/>
          </p:cNvCxnSpPr>
          <p:nvPr/>
        </p:nvCxnSpPr>
        <p:spPr>
          <a:xfrm flipH="1" flipV="1">
            <a:off x="5531804" y="4986101"/>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V="1">
            <a:off x="5238427" y="3662889"/>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Oval 57"/>
          <p:cNvSpPr/>
          <p:nvPr/>
        </p:nvSpPr>
        <p:spPr>
          <a:xfrm>
            <a:off x="5745388" y="3066790"/>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59" name="Oval 58"/>
          <p:cNvSpPr/>
          <p:nvPr/>
        </p:nvSpPr>
        <p:spPr>
          <a:xfrm>
            <a:off x="4625959" y="455537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60" name="Oval 59"/>
          <p:cNvSpPr/>
          <p:nvPr/>
        </p:nvSpPr>
        <p:spPr>
          <a:xfrm>
            <a:off x="6864818" y="4598935"/>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6" name="Arc 5"/>
          <p:cNvSpPr/>
          <p:nvPr/>
        </p:nvSpPr>
        <p:spPr>
          <a:xfrm rot="7132634">
            <a:off x="3652204" y="1214959"/>
            <a:ext cx="6164154" cy="4976118"/>
          </a:xfrm>
          <a:prstGeom prst="arc">
            <a:avLst>
              <a:gd name="adj1" fmla="val 16200000"/>
              <a:gd name="adj2" fmla="val 2559482"/>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Rectangle 60"/>
          <p:cNvSpPr/>
          <p:nvPr/>
        </p:nvSpPr>
        <p:spPr>
          <a:xfrm>
            <a:off x="5996604" y="6286483"/>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nsolas" panose="020B0609020204030204" pitchFamily="49" charset="0"/>
              </a:rPr>
              <a:t>P2</a:t>
            </a:r>
          </a:p>
        </p:txBody>
      </p:sp>
      <p:sp>
        <p:nvSpPr>
          <p:cNvPr id="63" name="TextBox 62"/>
          <p:cNvSpPr txBox="1"/>
          <p:nvPr/>
        </p:nvSpPr>
        <p:spPr>
          <a:xfrm>
            <a:off x="5996604" y="556136"/>
            <a:ext cx="550151" cy="369332"/>
          </a:xfrm>
          <a:prstGeom prst="rect">
            <a:avLst/>
          </a:prstGeom>
          <a:noFill/>
        </p:spPr>
        <p:txBody>
          <a:bodyPr wrap="none" rtlCol="0">
            <a:spAutoFit/>
          </a:bodyPr>
          <a:lstStyle/>
          <a:p>
            <a:r>
              <a:rPr lang="en-US" i="1" dirty="0"/>
              <a:t>skip</a:t>
            </a:r>
          </a:p>
        </p:txBody>
      </p:sp>
      <p:sp>
        <p:nvSpPr>
          <p:cNvPr id="62" name="Oval 61"/>
          <p:cNvSpPr/>
          <p:nvPr/>
        </p:nvSpPr>
        <p:spPr>
          <a:xfrm>
            <a:off x="8803959" y="4699251"/>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021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6198310" y="2545548"/>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312370" y="4424340"/>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7931" y="376526"/>
            <a:ext cx="2239716"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T3</a:t>
            </a:r>
            <a:endParaRPr lang="en-US" sz="4800" dirty="0"/>
          </a:p>
        </p:txBody>
      </p:sp>
      <p:sp>
        <p:nvSpPr>
          <p:cNvPr id="35" name="Freeform 123"/>
          <p:cNvSpPr>
            <a:spLocks/>
          </p:cNvSpPr>
          <p:nvPr/>
        </p:nvSpPr>
        <p:spPr bwMode="auto">
          <a:xfrm rot="342090">
            <a:off x="5196444" y="889591"/>
            <a:ext cx="2045928" cy="1641947"/>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37" name="Freeform 123"/>
          <p:cNvSpPr>
            <a:spLocks/>
          </p:cNvSpPr>
          <p:nvPr/>
        </p:nvSpPr>
        <p:spPr bwMode="auto">
          <a:xfrm rot="342090">
            <a:off x="8034317" y="3095276"/>
            <a:ext cx="1985975" cy="174861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38" name="Straight Connector 37"/>
          <p:cNvCxnSpPr>
            <a:endCxn id="37" idx="9"/>
          </p:cNvCxnSpPr>
          <p:nvPr/>
        </p:nvCxnSpPr>
        <p:spPr>
          <a:xfrm flipV="1">
            <a:off x="7728449" y="4448007"/>
            <a:ext cx="522047" cy="33726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Freeform 123"/>
          <p:cNvSpPr>
            <a:spLocks/>
          </p:cNvSpPr>
          <p:nvPr/>
        </p:nvSpPr>
        <p:spPr bwMode="auto">
          <a:xfrm rot="342090">
            <a:off x="3137191" y="3075214"/>
            <a:ext cx="1676400" cy="149344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21" name="TextBox 20"/>
          <p:cNvSpPr txBox="1"/>
          <p:nvPr/>
        </p:nvSpPr>
        <p:spPr>
          <a:xfrm>
            <a:off x="3410608" y="3289386"/>
            <a:ext cx="488961"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3" name="Rectangle 22"/>
          <p:cNvSpPr/>
          <p:nvPr/>
        </p:nvSpPr>
        <p:spPr>
          <a:xfrm>
            <a:off x="3829278" y="3349408"/>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4" name="TextBox 23"/>
          <p:cNvSpPr txBox="1"/>
          <p:nvPr/>
        </p:nvSpPr>
        <p:spPr>
          <a:xfrm>
            <a:off x="3405456" y="3503729"/>
            <a:ext cx="490732"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26" name="Rectangle 25"/>
          <p:cNvSpPr/>
          <p:nvPr/>
        </p:nvSpPr>
        <p:spPr>
          <a:xfrm>
            <a:off x="3825896" y="3563751"/>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8" name="Rectangle 27"/>
          <p:cNvSpPr/>
          <p:nvPr/>
        </p:nvSpPr>
        <p:spPr>
          <a:xfrm>
            <a:off x="3824125" y="3778094"/>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9" name="TextBox 28"/>
          <p:cNvSpPr txBox="1"/>
          <p:nvPr/>
        </p:nvSpPr>
        <p:spPr>
          <a:xfrm>
            <a:off x="3389959" y="3703018"/>
            <a:ext cx="504458"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0" name="Rectangle 29"/>
          <p:cNvSpPr/>
          <p:nvPr/>
        </p:nvSpPr>
        <p:spPr>
          <a:xfrm>
            <a:off x="3829278" y="399243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31" name="TextBox 30"/>
          <p:cNvSpPr txBox="1"/>
          <p:nvPr/>
        </p:nvSpPr>
        <p:spPr>
          <a:xfrm>
            <a:off x="3405456" y="3917361"/>
            <a:ext cx="494113" cy="307777"/>
          </a:xfrm>
          <a:prstGeom prst="rect">
            <a:avLst/>
          </a:prstGeom>
          <a:noFill/>
        </p:spPr>
        <p:txBody>
          <a:bodyPr wrap="square" rtlCol="0">
            <a:spAutoFit/>
          </a:bodyPr>
          <a:lstStyle/>
          <a:p>
            <a:pPr algn="ctr"/>
            <a:r>
              <a:rPr lang="en-US" sz="1400" dirty="0">
                <a:latin typeface="Consolas" panose="020B0609020204030204" pitchFamily="49" charset="0"/>
              </a:rPr>
              <a:t>T3:</a:t>
            </a:r>
          </a:p>
        </p:txBody>
      </p:sp>
      <p:sp>
        <p:nvSpPr>
          <p:cNvPr id="32" name="TextBox 31"/>
          <p:cNvSpPr txBox="1"/>
          <p:nvPr/>
        </p:nvSpPr>
        <p:spPr>
          <a:xfrm>
            <a:off x="5605007" y="1150317"/>
            <a:ext cx="444045" cy="338554"/>
          </a:xfrm>
          <a:prstGeom prst="rect">
            <a:avLst/>
          </a:prstGeom>
          <a:noFill/>
        </p:spPr>
        <p:txBody>
          <a:bodyPr wrap="square" rtlCol="0">
            <a:spAutoFit/>
          </a:bodyPr>
          <a:lstStyle/>
          <a:p>
            <a:pPr algn="ctr"/>
            <a:r>
              <a:rPr lang="en-US" sz="1600" dirty="0"/>
              <a:t>T0:</a:t>
            </a:r>
          </a:p>
        </p:txBody>
      </p:sp>
      <p:sp>
        <p:nvSpPr>
          <p:cNvPr id="33" name="Rectangle 32"/>
          <p:cNvSpPr/>
          <p:nvPr/>
        </p:nvSpPr>
        <p:spPr>
          <a:xfrm>
            <a:off x="5978761" y="1177265"/>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4" name="TextBox 33"/>
          <p:cNvSpPr txBox="1"/>
          <p:nvPr/>
        </p:nvSpPr>
        <p:spPr>
          <a:xfrm>
            <a:off x="5601625" y="1364660"/>
            <a:ext cx="444045" cy="338554"/>
          </a:xfrm>
          <a:prstGeom prst="rect">
            <a:avLst/>
          </a:prstGeom>
          <a:noFill/>
        </p:spPr>
        <p:txBody>
          <a:bodyPr wrap="square" rtlCol="0">
            <a:spAutoFit/>
          </a:bodyPr>
          <a:lstStyle/>
          <a:p>
            <a:pPr algn="ctr"/>
            <a:r>
              <a:rPr lang="en-US" sz="1600" dirty="0"/>
              <a:t>T1:</a:t>
            </a:r>
          </a:p>
        </p:txBody>
      </p:sp>
      <p:sp>
        <p:nvSpPr>
          <p:cNvPr id="42" name="Rectangle 41"/>
          <p:cNvSpPr/>
          <p:nvPr/>
        </p:nvSpPr>
        <p:spPr>
          <a:xfrm>
            <a:off x="5978761" y="142468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 P2</a:t>
            </a:r>
          </a:p>
        </p:txBody>
      </p:sp>
      <p:sp>
        <p:nvSpPr>
          <p:cNvPr id="43" name="TextBox 42"/>
          <p:cNvSpPr txBox="1"/>
          <p:nvPr/>
        </p:nvSpPr>
        <p:spPr>
          <a:xfrm>
            <a:off x="5586127" y="1625998"/>
            <a:ext cx="444045" cy="338554"/>
          </a:xfrm>
          <a:prstGeom prst="rect">
            <a:avLst/>
          </a:prstGeom>
          <a:noFill/>
        </p:spPr>
        <p:txBody>
          <a:bodyPr wrap="square" rtlCol="0">
            <a:spAutoFit/>
          </a:bodyPr>
          <a:lstStyle/>
          <a:p>
            <a:pPr algn="ctr"/>
            <a:r>
              <a:rPr lang="en-US" sz="1600" dirty="0"/>
              <a:t>T2:</a:t>
            </a:r>
          </a:p>
        </p:txBody>
      </p:sp>
      <p:sp>
        <p:nvSpPr>
          <p:cNvPr id="44" name="Rectangle 43"/>
          <p:cNvSpPr/>
          <p:nvPr/>
        </p:nvSpPr>
        <p:spPr>
          <a:xfrm>
            <a:off x="5978761" y="167052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5" name="TextBox 44"/>
          <p:cNvSpPr txBox="1"/>
          <p:nvPr/>
        </p:nvSpPr>
        <p:spPr>
          <a:xfrm>
            <a:off x="5591357" y="1872554"/>
            <a:ext cx="444045" cy="338554"/>
          </a:xfrm>
          <a:prstGeom prst="rect">
            <a:avLst/>
          </a:prstGeom>
          <a:noFill/>
        </p:spPr>
        <p:txBody>
          <a:bodyPr wrap="square" rtlCol="0">
            <a:spAutoFit/>
          </a:bodyPr>
          <a:lstStyle/>
          <a:p>
            <a:pPr algn="ctr"/>
            <a:r>
              <a:rPr lang="en-US" sz="1600" dirty="0"/>
              <a:t>T3:</a:t>
            </a:r>
          </a:p>
        </p:txBody>
      </p:sp>
      <p:sp>
        <p:nvSpPr>
          <p:cNvPr id="46" name="Rectangle 45"/>
          <p:cNvSpPr/>
          <p:nvPr/>
        </p:nvSpPr>
        <p:spPr>
          <a:xfrm>
            <a:off x="5983991" y="1917078"/>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7" name="TextBox 46"/>
          <p:cNvSpPr txBox="1"/>
          <p:nvPr/>
        </p:nvSpPr>
        <p:spPr>
          <a:xfrm>
            <a:off x="8408834" y="3411049"/>
            <a:ext cx="444045" cy="338554"/>
          </a:xfrm>
          <a:prstGeom prst="rect">
            <a:avLst/>
          </a:prstGeom>
          <a:noFill/>
        </p:spPr>
        <p:txBody>
          <a:bodyPr wrap="square" rtlCol="0">
            <a:spAutoFit/>
          </a:bodyPr>
          <a:lstStyle/>
          <a:p>
            <a:pPr algn="ctr"/>
            <a:r>
              <a:rPr lang="en-US" sz="1600" dirty="0"/>
              <a:t>T0:</a:t>
            </a:r>
          </a:p>
        </p:txBody>
      </p:sp>
      <p:sp>
        <p:nvSpPr>
          <p:cNvPr id="48" name="Rectangle 47"/>
          <p:cNvSpPr/>
          <p:nvPr/>
        </p:nvSpPr>
        <p:spPr>
          <a:xfrm>
            <a:off x="8782588" y="3437997"/>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49" name="TextBox 48"/>
          <p:cNvSpPr txBox="1"/>
          <p:nvPr/>
        </p:nvSpPr>
        <p:spPr>
          <a:xfrm>
            <a:off x="8405452" y="3625392"/>
            <a:ext cx="444045" cy="338554"/>
          </a:xfrm>
          <a:prstGeom prst="rect">
            <a:avLst/>
          </a:prstGeom>
          <a:noFill/>
        </p:spPr>
        <p:txBody>
          <a:bodyPr wrap="square" rtlCol="0">
            <a:spAutoFit/>
          </a:bodyPr>
          <a:lstStyle/>
          <a:p>
            <a:pPr algn="ctr"/>
            <a:r>
              <a:rPr lang="en-US" sz="1600" dirty="0"/>
              <a:t>T1:</a:t>
            </a:r>
          </a:p>
        </p:txBody>
      </p:sp>
      <p:sp>
        <p:nvSpPr>
          <p:cNvPr id="50" name="Rectangle 49"/>
          <p:cNvSpPr/>
          <p:nvPr/>
        </p:nvSpPr>
        <p:spPr>
          <a:xfrm>
            <a:off x="8782588" y="368541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51" name="TextBox 50"/>
          <p:cNvSpPr txBox="1"/>
          <p:nvPr/>
        </p:nvSpPr>
        <p:spPr>
          <a:xfrm>
            <a:off x="8389954" y="3886730"/>
            <a:ext cx="444045" cy="338554"/>
          </a:xfrm>
          <a:prstGeom prst="rect">
            <a:avLst/>
          </a:prstGeom>
          <a:noFill/>
        </p:spPr>
        <p:txBody>
          <a:bodyPr wrap="square" rtlCol="0">
            <a:spAutoFit/>
          </a:bodyPr>
          <a:lstStyle/>
          <a:p>
            <a:pPr algn="ctr"/>
            <a:r>
              <a:rPr lang="en-US" sz="1600" dirty="0"/>
              <a:t>T2:</a:t>
            </a:r>
          </a:p>
        </p:txBody>
      </p:sp>
      <p:sp>
        <p:nvSpPr>
          <p:cNvPr id="52" name="Rectangle 51"/>
          <p:cNvSpPr/>
          <p:nvPr/>
        </p:nvSpPr>
        <p:spPr>
          <a:xfrm>
            <a:off x="8782588" y="393125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 P2</a:t>
            </a:r>
          </a:p>
        </p:txBody>
      </p:sp>
      <p:sp>
        <p:nvSpPr>
          <p:cNvPr id="53" name="TextBox 52"/>
          <p:cNvSpPr txBox="1"/>
          <p:nvPr/>
        </p:nvSpPr>
        <p:spPr>
          <a:xfrm>
            <a:off x="8389954" y="4149764"/>
            <a:ext cx="444045" cy="338554"/>
          </a:xfrm>
          <a:prstGeom prst="rect">
            <a:avLst/>
          </a:prstGeom>
          <a:noFill/>
        </p:spPr>
        <p:txBody>
          <a:bodyPr wrap="square" rtlCol="0">
            <a:spAutoFit/>
          </a:bodyPr>
          <a:lstStyle/>
          <a:p>
            <a:pPr algn="ctr"/>
            <a:r>
              <a:rPr lang="en-US" sz="1600" dirty="0"/>
              <a:t>T2:</a:t>
            </a:r>
          </a:p>
        </p:txBody>
      </p:sp>
      <p:sp>
        <p:nvSpPr>
          <p:cNvPr id="54" name="Rectangle 53"/>
          <p:cNvSpPr/>
          <p:nvPr/>
        </p:nvSpPr>
        <p:spPr>
          <a:xfrm>
            <a:off x="8782588" y="4178790"/>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cxnSp>
        <p:nvCxnSpPr>
          <p:cNvPr id="55" name="Straight Arrow Connector 54"/>
          <p:cNvCxnSpPr/>
          <p:nvPr/>
        </p:nvCxnSpPr>
        <p:spPr>
          <a:xfrm>
            <a:off x="6609020" y="3662889"/>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0" idx="2"/>
          </p:cNvCxnSpPr>
          <p:nvPr/>
        </p:nvCxnSpPr>
        <p:spPr>
          <a:xfrm flipH="1" flipV="1">
            <a:off x="5531804" y="4986101"/>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V="1">
            <a:off x="5238427" y="3662889"/>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Oval 57"/>
          <p:cNvSpPr/>
          <p:nvPr/>
        </p:nvSpPr>
        <p:spPr>
          <a:xfrm>
            <a:off x="5745388" y="3066790"/>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59" name="Oval 58"/>
          <p:cNvSpPr/>
          <p:nvPr/>
        </p:nvSpPr>
        <p:spPr>
          <a:xfrm>
            <a:off x="4625959" y="455537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60" name="Oval 59"/>
          <p:cNvSpPr/>
          <p:nvPr/>
        </p:nvSpPr>
        <p:spPr>
          <a:xfrm>
            <a:off x="6864818" y="4598935"/>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68" name="Rectangular Callout 67"/>
          <p:cNvSpPr/>
          <p:nvPr/>
        </p:nvSpPr>
        <p:spPr>
          <a:xfrm>
            <a:off x="1303318" y="4025388"/>
            <a:ext cx="1474681" cy="797904"/>
          </a:xfrm>
          <a:prstGeom prst="wedgeRectCallout">
            <a:avLst>
              <a:gd name="adj1" fmla="val 168340"/>
              <a:gd name="adj2" fmla="val 683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 the leader!</a:t>
            </a:r>
          </a:p>
        </p:txBody>
      </p:sp>
    </p:spTree>
    <p:extLst>
      <p:ext uri="{BB962C8B-B14F-4D97-AF65-F5344CB8AC3E}">
        <p14:creationId xmlns:p14="http://schemas.microsoft.com/office/powerpoint/2010/main" val="1941218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676" y="2572718"/>
            <a:ext cx="5796366" cy="1200329"/>
          </a:xfrm>
          <a:prstGeom prst="rect">
            <a:avLst/>
          </a:prstGeom>
          <a:noFill/>
        </p:spPr>
        <p:txBody>
          <a:bodyPr wrap="square" rtlCol="0">
            <a:spAutoFit/>
          </a:bodyPr>
          <a:lstStyle/>
          <a:p>
            <a:r>
              <a:rPr lang="en-US" sz="2400" dirty="0"/>
              <a:t>The “execution trace” shown on the last 5 slides is neat! Let’s go through it again, but with more explanation.</a:t>
            </a:r>
          </a:p>
        </p:txBody>
      </p:sp>
    </p:spTree>
    <p:extLst>
      <p:ext uri="{BB962C8B-B14F-4D97-AF65-F5344CB8AC3E}">
        <p14:creationId xmlns:p14="http://schemas.microsoft.com/office/powerpoint/2010/main" val="2150362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5748860" y="2570410"/>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6159569" y="3693885"/>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Freeform 123"/>
          <p:cNvSpPr>
            <a:spLocks/>
          </p:cNvSpPr>
          <p:nvPr/>
        </p:nvSpPr>
        <p:spPr bwMode="auto">
          <a:xfrm rot="342090">
            <a:off x="7493774" y="3668971"/>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6" name="Straight Connector 5"/>
          <p:cNvCxnSpPr>
            <a:endCxn id="5" idx="9"/>
          </p:cNvCxnSpPr>
          <p:nvPr/>
        </p:nvCxnSpPr>
        <p:spPr>
          <a:xfrm flipV="1">
            <a:off x="7264368" y="4490319"/>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Freeform 123"/>
          <p:cNvSpPr>
            <a:spLocks/>
          </p:cNvSpPr>
          <p:nvPr/>
        </p:nvSpPr>
        <p:spPr bwMode="auto">
          <a:xfrm rot="342090">
            <a:off x="4871488" y="1517084"/>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solidFill>
            <a:schemeClr val="bg1"/>
          </a:solidFill>
          <a:ln w="9525">
            <a:solidFill>
              <a:schemeClr val="tx1"/>
            </a:solidFill>
            <a:round/>
            <a:headEnd/>
            <a:tailEnd/>
          </a:ln>
          <a:extLst/>
        </p:spPr>
        <p:txBody>
          <a:bodyPr/>
          <a:lstStyle/>
          <a:p>
            <a:endParaRPr lang="en-US"/>
          </a:p>
        </p:txBody>
      </p:sp>
      <p:sp>
        <p:nvSpPr>
          <p:cNvPr id="16" name="Freeform 123"/>
          <p:cNvSpPr>
            <a:spLocks/>
          </p:cNvSpPr>
          <p:nvPr/>
        </p:nvSpPr>
        <p:spPr bwMode="auto">
          <a:xfrm rot="342090">
            <a:off x="2626260" y="3492818"/>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7" name="Straight Connector 16"/>
          <p:cNvCxnSpPr/>
          <p:nvPr/>
        </p:nvCxnSpPr>
        <p:spPr>
          <a:xfrm flipH="1" flipV="1">
            <a:off x="3857362" y="4472454"/>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9" idx="2"/>
          </p:cNvCxnSpPr>
          <p:nvPr/>
        </p:nvCxnSpPr>
        <p:spPr>
          <a:xfrm flipH="1" flipV="1">
            <a:off x="5082353" y="5017097"/>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813915" y="3837934"/>
            <a:ext cx="594286"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cxnSp>
        <p:nvCxnSpPr>
          <p:cNvPr id="25" name="Straight Arrow Connector 24"/>
          <p:cNvCxnSpPr/>
          <p:nvPr/>
        </p:nvCxnSpPr>
        <p:spPr>
          <a:xfrm flipV="1">
            <a:off x="4788976" y="3693885"/>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74199" y="370636"/>
            <a:ext cx="2239716"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T0</a:t>
            </a:r>
          </a:p>
        </p:txBody>
      </p:sp>
      <p:sp>
        <p:nvSpPr>
          <p:cNvPr id="12" name="Rectangle 11"/>
          <p:cNvSpPr/>
          <p:nvPr/>
        </p:nvSpPr>
        <p:spPr>
          <a:xfrm>
            <a:off x="2955029" y="5856345"/>
            <a:ext cx="625882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At time </a:t>
            </a:r>
            <a:r>
              <a:rPr lang="en-US" sz="1600" dirty="0">
                <a:latin typeface="Consolas" panose="020B0609020204030204" pitchFamily="49" charset="0"/>
                <a:ea typeface="Calibri" panose="020F0502020204030204" pitchFamily="34" charset="0"/>
                <a:cs typeface="Times New Roman" panose="02020603050405020304" pitchFamily="18" charset="0"/>
              </a:rPr>
              <a:t>T0</a:t>
            </a:r>
            <a:r>
              <a:rPr lang="en-US" dirty="0">
                <a:ea typeface="Calibri" panose="020F0502020204030204" pitchFamily="34" charset="0"/>
                <a:cs typeface="Times New Roman" panose="02020603050405020304" pitchFamily="18" charset="0"/>
              </a:rPr>
              <a:t> </a:t>
            </a:r>
            <a:r>
              <a:rPr lang="en-US" dirty="0">
                <a:latin typeface="Consolas" panose="020B0609020204030204" pitchFamily="49" charset="0"/>
                <a:ea typeface="Calibri" panose="020F0502020204030204" pitchFamily="34" charset="0"/>
                <a:cs typeface="Times New Roman" panose="02020603050405020304" pitchFamily="18" charset="0"/>
              </a:rPr>
              <a:t>e</a:t>
            </a:r>
            <a:r>
              <a:rPr lang="en-US" dirty="0">
                <a:latin typeface="Calibri" panose="020F0502020204030204" pitchFamily="34" charset="0"/>
                <a:ea typeface="Calibri" panose="020F0502020204030204" pitchFamily="34" charset="0"/>
                <a:cs typeface="Times New Roman" panose="02020603050405020304" pitchFamily="18" charset="0"/>
              </a:rPr>
              <a:t>ach process’s pool is initialized to its own identifier. </a:t>
            </a:r>
            <a:endParaRPr lang="en-US" dirty="0"/>
          </a:p>
        </p:txBody>
      </p:sp>
      <p:sp>
        <p:nvSpPr>
          <p:cNvPr id="11" name="Rectangle 10"/>
          <p:cNvSpPr/>
          <p:nvPr/>
        </p:nvSpPr>
        <p:spPr>
          <a:xfrm>
            <a:off x="3275917" y="389795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0" name="TextBox 19"/>
          <p:cNvSpPr txBox="1"/>
          <p:nvPr/>
        </p:nvSpPr>
        <p:spPr>
          <a:xfrm>
            <a:off x="5199587" y="1846163"/>
            <a:ext cx="529180" cy="307777"/>
          </a:xfrm>
          <a:prstGeom prst="rect">
            <a:avLst/>
          </a:prstGeom>
          <a:noFill/>
        </p:spPr>
        <p:txBody>
          <a:bodyPr wrap="square" rtlCol="0">
            <a:spAutoFit/>
          </a:bodyPr>
          <a:lstStyle/>
          <a:p>
            <a:pPr algn="ctr"/>
            <a:r>
              <a:rPr lang="en-US" sz="1400" dirty="0">
                <a:latin typeface="Consolas" panose="020B0609020204030204" pitchFamily="49" charset="0"/>
                <a:cs typeface="Courier New" panose="02070309020205020404" pitchFamily="49" charset="0"/>
              </a:rPr>
              <a:t>T0</a:t>
            </a:r>
            <a:r>
              <a:rPr lang="en-US" sz="1400" dirty="0">
                <a:latin typeface="Consolas" panose="020B0609020204030204" pitchFamily="49" charset="0"/>
              </a:rPr>
              <a:t>:</a:t>
            </a:r>
          </a:p>
        </p:txBody>
      </p:sp>
      <p:sp>
        <p:nvSpPr>
          <p:cNvPr id="21" name="Rectangle 20"/>
          <p:cNvSpPr/>
          <p:nvPr/>
        </p:nvSpPr>
        <p:spPr>
          <a:xfrm>
            <a:off x="5627479" y="189068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P0</a:t>
            </a:r>
          </a:p>
        </p:txBody>
      </p:sp>
      <p:sp>
        <p:nvSpPr>
          <p:cNvPr id="24" name="TextBox 23"/>
          <p:cNvSpPr txBox="1"/>
          <p:nvPr/>
        </p:nvSpPr>
        <p:spPr>
          <a:xfrm>
            <a:off x="7750611" y="3973643"/>
            <a:ext cx="566332"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6" name="Rectangle 25"/>
          <p:cNvSpPr/>
          <p:nvPr/>
        </p:nvSpPr>
        <p:spPr>
          <a:xfrm>
            <a:off x="8184659" y="403366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13" name="Oval 12"/>
          <p:cNvSpPr/>
          <p:nvPr/>
        </p:nvSpPr>
        <p:spPr>
          <a:xfrm>
            <a:off x="5295937" y="3097786"/>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28" name="Oval 27"/>
          <p:cNvSpPr/>
          <p:nvPr/>
        </p:nvSpPr>
        <p:spPr>
          <a:xfrm>
            <a:off x="4176508" y="4586367"/>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29" name="Oval 28"/>
          <p:cNvSpPr/>
          <p:nvPr/>
        </p:nvSpPr>
        <p:spPr>
          <a:xfrm>
            <a:off x="6415367" y="462993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30" name="Rectangle 29"/>
          <p:cNvSpPr/>
          <p:nvPr/>
        </p:nvSpPr>
        <p:spPr>
          <a:xfrm>
            <a:off x="759290" y="1712324"/>
            <a:ext cx="2516627" cy="738664"/>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init (t: Time) {</a:t>
            </a:r>
          </a:p>
          <a:p>
            <a:r>
              <a:rPr lang="en-US" sz="1400" dirty="0"/>
              <a:t>    </a:t>
            </a:r>
            <a:r>
              <a:rPr lang="en-US" sz="1400" b="1" dirty="0"/>
              <a:t>all</a:t>
            </a:r>
            <a:r>
              <a:rPr lang="en-US" sz="1400" dirty="0"/>
              <a:t> p: Process | p.toSend.t = p</a:t>
            </a:r>
          </a:p>
          <a:p>
            <a:r>
              <a:rPr lang="en-US" sz="1400" dirty="0"/>
              <a:t>}</a:t>
            </a:r>
          </a:p>
        </p:txBody>
      </p:sp>
      <p:sp>
        <p:nvSpPr>
          <p:cNvPr id="31" name="Rectangle 30"/>
          <p:cNvSpPr/>
          <p:nvPr/>
        </p:nvSpPr>
        <p:spPr>
          <a:xfrm>
            <a:off x="759290" y="2548181"/>
            <a:ext cx="1106282" cy="738664"/>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fact</a:t>
            </a:r>
            <a:r>
              <a:rPr lang="en-US" sz="1400" dirty="0"/>
              <a:t> Traces {</a:t>
            </a:r>
          </a:p>
          <a:p>
            <a:r>
              <a:rPr lang="en-US" sz="1400" dirty="0"/>
              <a:t>    init [</a:t>
            </a:r>
            <a:r>
              <a:rPr lang="en-US" sz="1400" dirty="0">
                <a:latin typeface="Consolas" panose="020B0609020204030204" pitchFamily="49" charset="0"/>
              </a:rPr>
              <a:t>T0</a:t>
            </a:r>
            <a:r>
              <a:rPr lang="en-US" sz="1400" dirty="0"/>
              <a:t>]</a:t>
            </a:r>
          </a:p>
          <a:p>
            <a:r>
              <a:rPr lang="en-US" sz="1400" dirty="0"/>
              <a:t>}</a:t>
            </a:r>
          </a:p>
        </p:txBody>
      </p:sp>
    </p:spTree>
    <p:extLst>
      <p:ext uri="{BB962C8B-B14F-4D97-AF65-F5344CB8AC3E}">
        <p14:creationId xmlns:p14="http://schemas.microsoft.com/office/powerpoint/2010/main" val="625389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6477281" y="2897415"/>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Freeform 123"/>
          <p:cNvSpPr>
            <a:spLocks/>
          </p:cNvSpPr>
          <p:nvPr/>
        </p:nvSpPr>
        <p:spPr bwMode="auto">
          <a:xfrm rot="342090">
            <a:off x="8251290" y="4015158"/>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6" name="Straight Connector 5"/>
          <p:cNvCxnSpPr>
            <a:endCxn id="5" idx="9"/>
          </p:cNvCxnSpPr>
          <p:nvPr/>
        </p:nvCxnSpPr>
        <p:spPr>
          <a:xfrm flipV="1">
            <a:off x="8021884" y="4836506"/>
            <a:ext cx="424250" cy="33627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Freeform 123"/>
          <p:cNvSpPr>
            <a:spLocks/>
          </p:cNvSpPr>
          <p:nvPr/>
        </p:nvSpPr>
        <p:spPr bwMode="auto">
          <a:xfrm rot="342090">
            <a:off x="5359039" y="1745633"/>
            <a:ext cx="2194010" cy="118267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solidFill>
            <a:schemeClr val="bg1"/>
          </a:solidFill>
          <a:ln w="9525">
            <a:solidFill>
              <a:schemeClr val="tx1"/>
            </a:solidFill>
            <a:round/>
            <a:headEnd/>
            <a:tailEnd/>
          </a:ln>
          <a:extLst/>
        </p:spPr>
        <p:txBody>
          <a:bodyPr/>
          <a:lstStyle/>
          <a:p>
            <a:endParaRPr lang="en-US"/>
          </a:p>
        </p:txBody>
      </p:sp>
      <p:sp>
        <p:nvSpPr>
          <p:cNvPr id="16" name="Freeform 123"/>
          <p:cNvSpPr>
            <a:spLocks/>
          </p:cNvSpPr>
          <p:nvPr/>
        </p:nvSpPr>
        <p:spPr bwMode="auto">
          <a:xfrm rot="342090">
            <a:off x="3353645" y="3767688"/>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7" name="Straight Connector 16"/>
          <p:cNvCxnSpPr/>
          <p:nvPr/>
        </p:nvCxnSpPr>
        <p:spPr>
          <a:xfrm flipH="1" flipV="1">
            <a:off x="4584747" y="4747324"/>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1319" y="283102"/>
            <a:ext cx="3721275" cy="830997"/>
          </a:xfrm>
          <a:prstGeom prst="rect">
            <a:avLst/>
          </a:prstGeom>
          <a:noFill/>
        </p:spPr>
        <p:txBody>
          <a:bodyPr wrap="none" rtlCol="0">
            <a:spAutoFit/>
          </a:bodyPr>
          <a:lstStyle/>
          <a:p>
            <a:r>
              <a:rPr lang="en-US" sz="4800" dirty="0"/>
              <a:t>Time </a:t>
            </a:r>
            <a:r>
              <a:rPr lang="en-US" sz="4400" dirty="0">
                <a:latin typeface="Consolas" panose="020B0609020204030204" pitchFamily="49" charset="0"/>
              </a:rPr>
              <a:t>T0</a:t>
            </a:r>
            <a:r>
              <a:rPr lang="en-US" sz="4800" dirty="0"/>
              <a:t> to </a:t>
            </a:r>
            <a:r>
              <a:rPr lang="en-US" sz="4400" dirty="0">
                <a:latin typeface="Consolas" panose="020B0609020204030204" pitchFamily="49" charset="0"/>
              </a:rPr>
              <a:t>T1</a:t>
            </a:r>
            <a:endParaRPr lang="en-US" sz="4400" dirty="0"/>
          </a:p>
        </p:txBody>
      </p:sp>
      <p:sp>
        <p:nvSpPr>
          <p:cNvPr id="12" name="Arc 11"/>
          <p:cNvSpPr/>
          <p:nvPr/>
        </p:nvSpPr>
        <p:spPr>
          <a:xfrm rot="17300718">
            <a:off x="3664249" y="2456971"/>
            <a:ext cx="2537817" cy="1981200"/>
          </a:xfrm>
          <a:prstGeom prst="arc">
            <a:avLst>
              <a:gd name="adj1" fmla="val 13989234"/>
              <a:gd name="adj2" fmla="val 0"/>
            </a:avLst>
          </a:pr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800125" y="3062962"/>
            <a:ext cx="2354349" cy="2862322"/>
          </a:xfrm>
          <a:prstGeom prst="rect">
            <a:avLst/>
          </a:prstGeom>
          <a:noFill/>
        </p:spPr>
        <p:txBody>
          <a:bodyPr wrap="square" rtlCol="0">
            <a:spAutoFit/>
          </a:bodyPr>
          <a:lstStyle/>
          <a:p>
            <a:r>
              <a:rPr lang="en-US" dirty="0"/>
              <a:t>Step – move </a:t>
            </a:r>
            <a:r>
              <a:rPr lang="en-US" sz="1600" dirty="0">
                <a:latin typeface="Consolas" panose="020B0609020204030204" pitchFamily="49" charset="0"/>
              </a:rPr>
              <a:t>P2</a:t>
            </a:r>
            <a:r>
              <a:rPr lang="en-US" dirty="0"/>
              <a:t> into the </a:t>
            </a:r>
            <a:r>
              <a:rPr lang="en-US" sz="1600" dirty="0">
                <a:latin typeface="Consolas" panose="020B0609020204030204" pitchFamily="49" charset="0"/>
              </a:rPr>
              <a:t>P0</a:t>
            </a:r>
            <a:r>
              <a:rPr lang="en-US" dirty="0"/>
              <a:t>’s pool. Copy </a:t>
            </a:r>
            <a:r>
              <a:rPr lang="en-US" sz="1600" dirty="0">
                <a:latin typeface="Consolas" panose="020B0609020204030204" pitchFamily="49" charset="0"/>
              </a:rPr>
              <a:t>P0</a:t>
            </a:r>
            <a:r>
              <a:rPr lang="en-US" dirty="0"/>
              <a:t>’s pool from time </a:t>
            </a:r>
            <a:r>
              <a:rPr lang="en-US" sz="1600" dirty="0">
                <a:latin typeface="Consolas" panose="020B0609020204030204" pitchFamily="49" charset="0"/>
              </a:rPr>
              <a:t>T0</a:t>
            </a:r>
            <a:r>
              <a:rPr lang="en-US" dirty="0"/>
              <a:t> into time </a:t>
            </a:r>
            <a:r>
              <a:rPr lang="en-US" sz="1600" dirty="0">
                <a:latin typeface="Consolas" panose="020B0609020204030204" pitchFamily="49" charset="0"/>
              </a:rPr>
              <a:t>T1</a:t>
            </a:r>
            <a:r>
              <a:rPr lang="en-US" dirty="0"/>
              <a:t>. Copy </a:t>
            </a:r>
            <a:r>
              <a:rPr lang="en-US" sz="1600" dirty="0">
                <a:latin typeface="Consolas" panose="020B0609020204030204" pitchFamily="49" charset="0"/>
              </a:rPr>
              <a:t>P2</a:t>
            </a:r>
            <a:r>
              <a:rPr lang="en-US" dirty="0"/>
              <a:t>’s pool from time </a:t>
            </a:r>
            <a:r>
              <a:rPr lang="en-US" sz="1600" dirty="0">
                <a:latin typeface="Consolas" panose="020B0609020204030204" pitchFamily="49" charset="0"/>
              </a:rPr>
              <a:t>T0</a:t>
            </a:r>
            <a:r>
              <a:rPr lang="en-US" dirty="0"/>
              <a:t> into time </a:t>
            </a:r>
            <a:r>
              <a:rPr lang="en-US" sz="1600" dirty="0">
                <a:latin typeface="Consolas" panose="020B0609020204030204" pitchFamily="49" charset="0"/>
              </a:rPr>
              <a:t>T1</a:t>
            </a:r>
            <a:r>
              <a:rPr lang="en-US" dirty="0"/>
              <a:t>, except for </a:t>
            </a:r>
            <a:r>
              <a:rPr lang="en-US" sz="1600" dirty="0">
                <a:latin typeface="Consolas" panose="020B0609020204030204" pitchFamily="49" charset="0"/>
              </a:rPr>
              <a:t>P2</a:t>
            </a:r>
            <a:r>
              <a:rPr lang="en-US" dirty="0"/>
              <a:t>; thus, </a:t>
            </a:r>
            <a:r>
              <a:rPr lang="en-US" sz="1600" dirty="0">
                <a:latin typeface="Consolas" panose="020B0609020204030204" pitchFamily="49" charset="0"/>
              </a:rPr>
              <a:t>P2</a:t>
            </a:r>
            <a:r>
              <a:rPr lang="en-US" dirty="0"/>
              <a:t> has nothing in its pool at time </a:t>
            </a:r>
            <a:r>
              <a:rPr lang="en-US" sz="1600" dirty="0">
                <a:latin typeface="Consolas" panose="020B0609020204030204" pitchFamily="49" charset="0"/>
              </a:rPr>
              <a:t>T1</a:t>
            </a:r>
            <a:r>
              <a:rPr lang="en-US" dirty="0"/>
              <a:t> (</a:t>
            </a:r>
            <a:r>
              <a:rPr lang="el-GR" dirty="0">
                <a:ea typeface="Cambria Math" panose="02040503050406030204" pitchFamily="18" charset="0"/>
              </a:rPr>
              <a:t>ε</a:t>
            </a:r>
            <a:r>
              <a:rPr lang="en-US" dirty="0">
                <a:ea typeface="Cambria Math" panose="02040503050406030204" pitchFamily="18" charset="0"/>
              </a:rPr>
              <a:t> denotes the empty set).</a:t>
            </a:r>
            <a:endParaRPr lang="en-US" dirty="0"/>
          </a:p>
        </p:txBody>
      </p:sp>
      <p:sp>
        <p:nvSpPr>
          <p:cNvPr id="19" name="TextBox 18"/>
          <p:cNvSpPr txBox="1"/>
          <p:nvPr/>
        </p:nvSpPr>
        <p:spPr>
          <a:xfrm>
            <a:off x="9629839" y="5019112"/>
            <a:ext cx="2303794" cy="923330"/>
          </a:xfrm>
          <a:prstGeom prst="rect">
            <a:avLst/>
          </a:prstGeom>
          <a:noFill/>
        </p:spPr>
        <p:txBody>
          <a:bodyPr wrap="square" rtlCol="0">
            <a:spAutoFit/>
          </a:bodyPr>
          <a:lstStyle/>
          <a:p>
            <a:r>
              <a:rPr lang="en-US" dirty="0"/>
              <a:t>Skip – copy the pool from the time </a:t>
            </a:r>
            <a:r>
              <a:rPr lang="en-US" sz="1600" dirty="0">
                <a:latin typeface="Consolas" panose="020B0609020204030204" pitchFamily="49" charset="0"/>
              </a:rPr>
              <a:t>T0</a:t>
            </a:r>
            <a:r>
              <a:rPr lang="en-US" dirty="0"/>
              <a:t> into time </a:t>
            </a:r>
            <a:r>
              <a:rPr lang="en-US" sz="1600" dirty="0">
                <a:latin typeface="Consolas" panose="020B0609020204030204" pitchFamily="49" charset="0"/>
              </a:rPr>
              <a:t>T1</a:t>
            </a:r>
            <a:r>
              <a:rPr lang="en-US" dirty="0"/>
              <a:t>.</a:t>
            </a:r>
          </a:p>
        </p:txBody>
      </p:sp>
      <p:sp>
        <p:nvSpPr>
          <p:cNvPr id="21" name="TextBox 20"/>
          <p:cNvSpPr txBox="1"/>
          <p:nvPr/>
        </p:nvSpPr>
        <p:spPr>
          <a:xfrm>
            <a:off x="3666575" y="3981955"/>
            <a:ext cx="486565"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4" name="Rectangle 23"/>
          <p:cNvSpPr/>
          <p:nvPr/>
        </p:nvSpPr>
        <p:spPr>
          <a:xfrm>
            <a:off x="4082849" y="404197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6" name="TextBox 25"/>
          <p:cNvSpPr txBox="1"/>
          <p:nvPr/>
        </p:nvSpPr>
        <p:spPr>
          <a:xfrm>
            <a:off x="3669957" y="4196298"/>
            <a:ext cx="495299"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28" name="Rectangle 27"/>
          <p:cNvSpPr/>
          <p:nvPr/>
        </p:nvSpPr>
        <p:spPr>
          <a:xfrm>
            <a:off x="4079467" y="4256320"/>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9" name="TextBox 28"/>
          <p:cNvSpPr txBox="1"/>
          <p:nvPr/>
        </p:nvSpPr>
        <p:spPr>
          <a:xfrm>
            <a:off x="5734374" y="2016468"/>
            <a:ext cx="58340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0" name="Rectangle 29"/>
          <p:cNvSpPr/>
          <p:nvPr/>
        </p:nvSpPr>
        <p:spPr>
          <a:xfrm>
            <a:off x="6200994" y="2074890"/>
            <a:ext cx="888470" cy="2201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P0</a:t>
            </a:r>
          </a:p>
        </p:txBody>
      </p:sp>
      <p:sp>
        <p:nvSpPr>
          <p:cNvPr id="31" name="TextBox 30"/>
          <p:cNvSpPr txBox="1"/>
          <p:nvPr/>
        </p:nvSpPr>
        <p:spPr>
          <a:xfrm>
            <a:off x="5734374" y="2246309"/>
            <a:ext cx="58002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2" name="Rectangle 31"/>
          <p:cNvSpPr/>
          <p:nvPr/>
        </p:nvSpPr>
        <p:spPr>
          <a:xfrm>
            <a:off x="6200994" y="2290833"/>
            <a:ext cx="888470" cy="2340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P0,P2</a:t>
            </a:r>
          </a:p>
        </p:txBody>
      </p:sp>
      <p:sp>
        <p:nvSpPr>
          <p:cNvPr id="37" name="TextBox 36"/>
          <p:cNvSpPr txBox="1"/>
          <p:nvPr/>
        </p:nvSpPr>
        <p:spPr>
          <a:xfrm>
            <a:off x="8616154" y="4249004"/>
            <a:ext cx="495299"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8" name="Rectangle 37"/>
          <p:cNvSpPr/>
          <p:nvPr/>
        </p:nvSpPr>
        <p:spPr>
          <a:xfrm>
            <a:off x="9041162" y="430902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39" name="TextBox 38"/>
          <p:cNvSpPr txBox="1"/>
          <p:nvPr/>
        </p:nvSpPr>
        <p:spPr>
          <a:xfrm>
            <a:off x="8604038" y="4463347"/>
            <a:ext cx="504033"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40" name="Rectangle 39"/>
          <p:cNvSpPr/>
          <p:nvPr/>
        </p:nvSpPr>
        <p:spPr>
          <a:xfrm>
            <a:off x="9037780" y="4523369"/>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cxnSp>
        <p:nvCxnSpPr>
          <p:cNvPr id="41" name="Straight Arrow Connector 40"/>
          <p:cNvCxnSpPr/>
          <p:nvPr/>
        </p:nvCxnSpPr>
        <p:spPr>
          <a:xfrm>
            <a:off x="6887990" y="4005392"/>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46" idx="2"/>
          </p:cNvCxnSpPr>
          <p:nvPr/>
        </p:nvCxnSpPr>
        <p:spPr>
          <a:xfrm flipH="1" flipV="1">
            <a:off x="5810774" y="5328604"/>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517397" y="4005392"/>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6024358" y="3409293"/>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45" name="Oval 44"/>
          <p:cNvSpPr/>
          <p:nvPr/>
        </p:nvSpPr>
        <p:spPr>
          <a:xfrm>
            <a:off x="4904929" y="4897874"/>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46" name="Oval 45"/>
          <p:cNvSpPr/>
          <p:nvPr/>
        </p:nvSpPr>
        <p:spPr>
          <a:xfrm>
            <a:off x="7143788" y="4941438"/>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47" name="Rectangle 46"/>
          <p:cNvSpPr/>
          <p:nvPr/>
        </p:nvSpPr>
        <p:spPr>
          <a:xfrm>
            <a:off x="117242" y="1328442"/>
            <a:ext cx="3367367" cy="1600438"/>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step (t, t': Time, p: Process) {</a:t>
            </a:r>
          </a:p>
          <a:p>
            <a:r>
              <a:rPr lang="en-US" sz="1400" dirty="0"/>
              <a:t>    </a:t>
            </a:r>
            <a:r>
              <a:rPr lang="en-US" sz="1400" b="1" dirty="0"/>
              <a:t>let</a:t>
            </a:r>
            <a:r>
              <a:rPr lang="en-US" sz="1400" dirty="0"/>
              <a:t> from = p.toSend, to = p.succ.toSend |</a:t>
            </a:r>
          </a:p>
          <a:p>
            <a:r>
              <a:rPr lang="en-US" sz="1400" dirty="0"/>
              <a:t>        </a:t>
            </a:r>
            <a:r>
              <a:rPr lang="en-US" sz="1400" b="1" dirty="0"/>
              <a:t>some</a:t>
            </a:r>
            <a:r>
              <a:rPr lang="en-US" sz="1400" dirty="0"/>
              <a:t> id: from.t {</a:t>
            </a:r>
          </a:p>
          <a:p>
            <a:r>
              <a:rPr lang="en-US" sz="1400" dirty="0"/>
              <a:t>            from.t' = from.t - id</a:t>
            </a:r>
          </a:p>
          <a:p>
            <a:r>
              <a:rPr lang="en-US" sz="1400" dirty="0"/>
              <a:t>            to.t' = to.t + (id - p.succ.prevs)</a:t>
            </a:r>
          </a:p>
          <a:p>
            <a:r>
              <a:rPr lang="en-US" sz="1400" dirty="0"/>
              <a:t>        }</a:t>
            </a:r>
          </a:p>
          <a:p>
            <a:r>
              <a:rPr lang="en-US" sz="1400" dirty="0"/>
              <a:t>}</a:t>
            </a:r>
          </a:p>
        </p:txBody>
      </p:sp>
      <p:sp>
        <p:nvSpPr>
          <p:cNvPr id="48" name="Rectangle 47"/>
          <p:cNvSpPr/>
          <p:nvPr/>
        </p:nvSpPr>
        <p:spPr>
          <a:xfrm>
            <a:off x="4278288" y="2788160"/>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nsolas" panose="020B0609020204030204" pitchFamily="49" charset="0"/>
              </a:rPr>
              <a:t>P2</a:t>
            </a:r>
          </a:p>
        </p:txBody>
      </p:sp>
      <p:sp>
        <p:nvSpPr>
          <p:cNvPr id="49" name="Rectangle 48"/>
          <p:cNvSpPr/>
          <p:nvPr/>
        </p:nvSpPr>
        <p:spPr>
          <a:xfrm>
            <a:off x="9293357" y="3104063"/>
            <a:ext cx="2656447" cy="738664"/>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skip (t, t': Time, p: Process) {</a:t>
            </a:r>
          </a:p>
          <a:p>
            <a:r>
              <a:rPr lang="en-US" sz="1400" dirty="0"/>
              <a:t>    p.toSend.t' = p.toSend.t</a:t>
            </a:r>
          </a:p>
          <a:p>
            <a:r>
              <a:rPr lang="en-US" sz="1400" dirty="0"/>
              <a:t>}</a:t>
            </a:r>
          </a:p>
        </p:txBody>
      </p:sp>
      <p:sp>
        <p:nvSpPr>
          <p:cNvPr id="50" name="TextBox 49"/>
          <p:cNvSpPr txBox="1"/>
          <p:nvPr/>
        </p:nvSpPr>
        <p:spPr>
          <a:xfrm>
            <a:off x="8490674" y="3717057"/>
            <a:ext cx="550151" cy="369332"/>
          </a:xfrm>
          <a:prstGeom prst="rect">
            <a:avLst/>
          </a:prstGeom>
          <a:noFill/>
        </p:spPr>
        <p:txBody>
          <a:bodyPr wrap="none" rtlCol="0">
            <a:spAutoFit/>
          </a:bodyPr>
          <a:lstStyle/>
          <a:p>
            <a:r>
              <a:rPr lang="en-US" i="1" dirty="0"/>
              <a:t>skip</a:t>
            </a:r>
          </a:p>
        </p:txBody>
      </p:sp>
      <p:sp>
        <p:nvSpPr>
          <p:cNvPr id="51" name="Oval 50"/>
          <p:cNvSpPr/>
          <p:nvPr/>
        </p:nvSpPr>
        <p:spPr>
          <a:xfrm>
            <a:off x="3798005" y="3738354"/>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563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5705420" y="3119146"/>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Freeform 123"/>
          <p:cNvSpPr>
            <a:spLocks/>
          </p:cNvSpPr>
          <p:nvPr/>
        </p:nvSpPr>
        <p:spPr bwMode="auto">
          <a:xfrm rot="342090">
            <a:off x="7385409" y="3981293"/>
            <a:ext cx="1976967" cy="1390866"/>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6" name="Straight Connector 5"/>
          <p:cNvCxnSpPr>
            <a:endCxn id="5" idx="9"/>
          </p:cNvCxnSpPr>
          <p:nvPr/>
        </p:nvCxnSpPr>
        <p:spPr>
          <a:xfrm flipV="1">
            <a:off x="7298783" y="5042852"/>
            <a:ext cx="312819" cy="3256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Freeform 123"/>
          <p:cNvSpPr>
            <a:spLocks/>
          </p:cNvSpPr>
          <p:nvPr/>
        </p:nvSpPr>
        <p:spPr bwMode="auto">
          <a:xfrm rot="342090">
            <a:off x="4527472" y="1822708"/>
            <a:ext cx="2045928" cy="142519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solidFill>
            <a:schemeClr val="bg1"/>
          </a:solidFill>
          <a:ln w="9525">
            <a:solidFill>
              <a:schemeClr val="tx1"/>
            </a:solidFill>
            <a:round/>
            <a:headEnd/>
            <a:tailEnd/>
          </a:ln>
          <a:extLst/>
        </p:spPr>
        <p:txBody>
          <a:bodyPr/>
          <a:lstStyle/>
          <a:p>
            <a:endParaRPr lang="en-US"/>
          </a:p>
        </p:txBody>
      </p:sp>
      <p:sp>
        <p:nvSpPr>
          <p:cNvPr id="16" name="Freeform 123"/>
          <p:cNvSpPr>
            <a:spLocks/>
          </p:cNvSpPr>
          <p:nvPr/>
        </p:nvSpPr>
        <p:spPr bwMode="auto">
          <a:xfrm rot="342090">
            <a:off x="2602373" y="3988526"/>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7" name="Straight Connector 16"/>
          <p:cNvCxnSpPr/>
          <p:nvPr/>
        </p:nvCxnSpPr>
        <p:spPr>
          <a:xfrm flipH="1" flipV="1">
            <a:off x="3833475" y="4968162"/>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7132" y="470539"/>
            <a:ext cx="3721275"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T1</a:t>
            </a:r>
            <a:r>
              <a:rPr lang="en-US" sz="4800" dirty="0"/>
              <a:t> to </a:t>
            </a:r>
            <a:r>
              <a:rPr lang="en-US" sz="4800" dirty="0">
                <a:latin typeface="Consolas" panose="020B0609020204030204" pitchFamily="49" charset="0"/>
              </a:rPr>
              <a:t>T2</a:t>
            </a:r>
          </a:p>
        </p:txBody>
      </p:sp>
      <p:sp>
        <p:nvSpPr>
          <p:cNvPr id="10" name="Arc 9"/>
          <p:cNvSpPr/>
          <p:nvPr/>
        </p:nvSpPr>
        <p:spPr>
          <a:xfrm>
            <a:off x="5480693" y="2382477"/>
            <a:ext cx="2878526" cy="3454400"/>
          </a:xfrm>
          <a:prstGeom prst="arc">
            <a:avLst>
              <a:gd name="adj1" fmla="val 15599521"/>
              <a:gd name="adj2" fmla="val 21223185"/>
            </a:avLst>
          </a:pr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a:off x="2860998" y="4121858"/>
            <a:ext cx="522316"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8" name="Rectangle 27"/>
          <p:cNvSpPr/>
          <p:nvPr/>
        </p:nvSpPr>
        <p:spPr>
          <a:xfrm>
            <a:off x="3282026" y="4181880"/>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9" name="TextBox 28"/>
          <p:cNvSpPr txBox="1"/>
          <p:nvPr/>
        </p:nvSpPr>
        <p:spPr>
          <a:xfrm>
            <a:off x="2857616" y="4336201"/>
            <a:ext cx="522315"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0" name="Rectangle 29"/>
          <p:cNvSpPr/>
          <p:nvPr/>
        </p:nvSpPr>
        <p:spPr>
          <a:xfrm>
            <a:off x="3278644" y="4396223"/>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31" name="Rectangle 30"/>
          <p:cNvSpPr/>
          <p:nvPr/>
        </p:nvSpPr>
        <p:spPr>
          <a:xfrm>
            <a:off x="3292371" y="461056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32" name="TextBox 31"/>
          <p:cNvSpPr txBox="1"/>
          <p:nvPr/>
        </p:nvSpPr>
        <p:spPr>
          <a:xfrm>
            <a:off x="2860999" y="4535490"/>
            <a:ext cx="517162"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3" name="TextBox 32"/>
          <p:cNvSpPr txBox="1"/>
          <p:nvPr/>
        </p:nvSpPr>
        <p:spPr>
          <a:xfrm>
            <a:off x="4893067" y="2056640"/>
            <a:ext cx="497780"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34" name="Rectangle 33"/>
          <p:cNvSpPr/>
          <p:nvPr/>
        </p:nvSpPr>
        <p:spPr>
          <a:xfrm>
            <a:off x="5320555" y="2083588"/>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5" name="TextBox 34"/>
          <p:cNvSpPr txBox="1"/>
          <p:nvPr/>
        </p:nvSpPr>
        <p:spPr>
          <a:xfrm>
            <a:off x="4893067" y="2301979"/>
            <a:ext cx="494398"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36" name="Rectangle 35"/>
          <p:cNvSpPr/>
          <p:nvPr/>
        </p:nvSpPr>
        <p:spPr>
          <a:xfrm>
            <a:off x="5320555" y="2331005"/>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 P2</a:t>
            </a:r>
          </a:p>
        </p:txBody>
      </p:sp>
      <p:sp>
        <p:nvSpPr>
          <p:cNvPr id="37" name="TextBox 36"/>
          <p:cNvSpPr txBox="1"/>
          <p:nvPr/>
        </p:nvSpPr>
        <p:spPr>
          <a:xfrm>
            <a:off x="4889685" y="2532321"/>
            <a:ext cx="482281"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8" name="Rectangle 37"/>
          <p:cNvSpPr/>
          <p:nvPr/>
        </p:nvSpPr>
        <p:spPr>
          <a:xfrm>
            <a:off x="5320555" y="2592343"/>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9" name="TextBox 38"/>
          <p:cNvSpPr txBox="1"/>
          <p:nvPr/>
        </p:nvSpPr>
        <p:spPr>
          <a:xfrm>
            <a:off x="7671935" y="4188013"/>
            <a:ext cx="546082"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40" name="Rectangle 39"/>
          <p:cNvSpPr/>
          <p:nvPr/>
        </p:nvSpPr>
        <p:spPr>
          <a:xfrm>
            <a:off x="8147725" y="4182939"/>
            <a:ext cx="885288" cy="2836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41" name="TextBox 40"/>
          <p:cNvSpPr txBox="1"/>
          <p:nvPr/>
        </p:nvSpPr>
        <p:spPr>
          <a:xfrm>
            <a:off x="7671935" y="4433352"/>
            <a:ext cx="542700"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42" name="Rectangle 41"/>
          <p:cNvSpPr/>
          <p:nvPr/>
        </p:nvSpPr>
        <p:spPr>
          <a:xfrm>
            <a:off x="8147725" y="4466545"/>
            <a:ext cx="885288" cy="24741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a:t>
            </a:r>
          </a:p>
        </p:txBody>
      </p:sp>
      <p:sp>
        <p:nvSpPr>
          <p:cNvPr id="43" name="TextBox 42"/>
          <p:cNvSpPr txBox="1"/>
          <p:nvPr/>
        </p:nvSpPr>
        <p:spPr>
          <a:xfrm>
            <a:off x="7693957" y="4663694"/>
            <a:ext cx="505180"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44" name="Rectangle 43"/>
          <p:cNvSpPr/>
          <p:nvPr/>
        </p:nvSpPr>
        <p:spPr>
          <a:xfrm>
            <a:off x="8147725" y="4708218"/>
            <a:ext cx="885288" cy="26275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P1,P2</a:t>
            </a:r>
          </a:p>
        </p:txBody>
      </p:sp>
      <p:cxnSp>
        <p:nvCxnSpPr>
          <p:cNvPr id="45" name="Straight Arrow Connector 44"/>
          <p:cNvCxnSpPr/>
          <p:nvPr/>
        </p:nvCxnSpPr>
        <p:spPr>
          <a:xfrm>
            <a:off x="6159569" y="4174332"/>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0" idx="2"/>
          </p:cNvCxnSpPr>
          <p:nvPr/>
        </p:nvCxnSpPr>
        <p:spPr>
          <a:xfrm flipH="1" flipV="1">
            <a:off x="5082353" y="5497544"/>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4788976" y="4174332"/>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Oval 47"/>
          <p:cNvSpPr/>
          <p:nvPr/>
        </p:nvSpPr>
        <p:spPr>
          <a:xfrm>
            <a:off x="5295937" y="3578233"/>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49" name="Oval 48"/>
          <p:cNvSpPr/>
          <p:nvPr/>
        </p:nvSpPr>
        <p:spPr>
          <a:xfrm>
            <a:off x="4176508" y="5066814"/>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50" name="Oval 49"/>
          <p:cNvSpPr/>
          <p:nvPr/>
        </p:nvSpPr>
        <p:spPr>
          <a:xfrm>
            <a:off x="6415367" y="5110378"/>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51" name="Rectangle 50"/>
          <p:cNvSpPr/>
          <p:nvPr/>
        </p:nvSpPr>
        <p:spPr>
          <a:xfrm>
            <a:off x="7233911" y="2969846"/>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nsolas" panose="020B0609020204030204" pitchFamily="49" charset="0"/>
              </a:rPr>
              <a:t>P2</a:t>
            </a:r>
          </a:p>
        </p:txBody>
      </p:sp>
      <p:sp>
        <p:nvSpPr>
          <p:cNvPr id="54" name="TextBox 53"/>
          <p:cNvSpPr txBox="1"/>
          <p:nvPr/>
        </p:nvSpPr>
        <p:spPr>
          <a:xfrm>
            <a:off x="9426575" y="3139046"/>
            <a:ext cx="2354349" cy="1754326"/>
          </a:xfrm>
          <a:prstGeom prst="rect">
            <a:avLst/>
          </a:prstGeom>
          <a:noFill/>
        </p:spPr>
        <p:txBody>
          <a:bodyPr wrap="square" rtlCol="0">
            <a:spAutoFit/>
          </a:bodyPr>
          <a:lstStyle/>
          <a:p>
            <a:r>
              <a:rPr lang="en-US" dirty="0"/>
              <a:t>Step – move </a:t>
            </a:r>
            <a:r>
              <a:rPr lang="en-US" sz="1600" dirty="0">
                <a:latin typeface="Consolas" panose="020B0609020204030204" pitchFamily="49" charset="0"/>
              </a:rPr>
              <a:t>P2</a:t>
            </a:r>
            <a:r>
              <a:rPr lang="en-US" dirty="0"/>
              <a:t> into the </a:t>
            </a:r>
            <a:r>
              <a:rPr lang="en-US" sz="1600" dirty="0">
                <a:latin typeface="Consolas" panose="020B0609020204030204" pitchFamily="49" charset="0"/>
              </a:rPr>
              <a:t>P1</a:t>
            </a:r>
            <a:r>
              <a:rPr lang="en-US" dirty="0"/>
              <a:t>’s pool. Copy </a:t>
            </a:r>
            <a:r>
              <a:rPr lang="en-US" sz="1600" dirty="0">
                <a:latin typeface="Consolas" panose="020B0609020204030204" pitchFamily="49" charset="0"/>
              </a:rPr>
              <a:t>P1</a:t>
            </a:r>
            <a:r>
              <a:rPr lang="en-US" dirty="0"/>
              <a:t>’s pool from time </a:t>
            </a:r>
            <a:r>
              <a:rPr lang="en-US" sz="1600" dirty="0">
                <a:latin typeface="Consolas" panose="020B0609020204030204" pitchFamily="49" charset="0"/>
              </a:rPr>
              <a:t>T1</a:t>
            </a:r>
            <a:r>
              <a:rPr lang="en-US" dirty="0"/>
              <a:t> into time </a:t>
            </a:r>
            <a:r>
              <a:rPr lang="en-US" sz="1600" dirty="0">
                <a:latin typeface="Consolas" panose="020B0609020204030204" pitchFamily="49" charset="0"/>
              </a:rPr>
              <a:t>T2</a:t>
            </a:r>
            <a:r>
              <a:rPr lang="en-US" dirty="0"/>
              <a:t>. Copy </a:t>
            </a:r>
            <a:r>
              <a:rPr lang="en-US" sz="1600" dirty="0">
                <a:latin typeface="Consolas" panose="020B0609020204030204" pitchFamily="49" charset="0"/>
              </a:rPr>
              <a:t>P0</a:t>
            </a:r>
            <a:r>
              <a:rPr lang="en-US" dirty="0"/>
              <a:t>’s pool from time </a:t>
            </a:r>
            <a:r>
              <a:rPr lang="en-US" sz="1600" dirty="0">
                <a:latin typeface="Consolas" panose="020B0609020204030204" pitchFamily="49" charset="0"/>
              </a:rPr>
              <a:t>T1</a:t>
            </a:r>
            <a:r>
              <a:rPr lang="en-US" dirty="0"/>
              <a:t> into time </a:t>
            </a:r>
            <a:r>
              <a:rPr lang="en-US" sz="1600" dirty="0">
                <a:latin typeface="Consolas" panose="020B0609020204030204" pitchFamily="49" charset="0"/>
              </a:rPr>
              <a:t>T2</a:t>
            </a:r>
            <a:r>
              <a:rPr lang="en-US" dirty="0"/>
              <a:t>, except for </a:t>
            </a:r>
            <a:r>
              <a:rPr lang="en-US" sz="1600" dirty="0">
                <a:latin typeface="Consolas" panose="020B0609020204030204" pitchFamily="49" charset="0"/>
              </a:rPr>
              <a:t>P2</a:t>
            </a:r>
            <a:r>
              <a:rPr lang="en-US" dirty="0"/>
              <a:t>.</a:t>
            </a:r>
          </a:p>
        </p:txBody>
      </p:sp>
      <p:sp>
        <p:nvSpPr>
          <p:cNvPr id="55" name="Rectangle 54"/>
          <p:cNvSpPr/>
          <p:nvPr/>
        </p:nvSpPr>
        <p:spPr>
          <a:xfrm>
            <a:off x="8331086" y="1344071"/>
            <a:ext cx="3367367" cy="1600438"/>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step (t, t': Time, p: Process) {</a:t>
            </a:r>
          </a:p>
          <a:p>
            <a:r>
              <a:rPr lang="en-US" sz="1400" dirty="0"/>
              <a:t>    </a:t>
            </a:r>
            <a:r>
              <a:rPr lang="en-US" sz="1400" b="1" dirty="0"/>
              <a:t>let</a:t>
            </a:r>
            <a:r>
              <a:rPr lang="en-US" sz="1400" dirty="0"/>
              <a:t> from = p.toSend, to = p.succ.toSend |</a:t>
            </a:r>
          </a:p>
          <a:p>
            <a:r>
              <a:rPr lang="en-US" sz="1400" dirty="0"/>
              <a:t>        </a:t>
            </a:r>
            <a:r>
              <a:rPr lang="en-US" sz="1400" b="1" dirty="0"/>
              <a:t>some</a:t>
            </a:r>
            <a:r>
              <a:rPr lang="en-US" sz="1400" dirty="0"/>
              <a:t> id: from.t {</a:t>
            </a:r>
          </a:p>
          <a:p>
            <a:r>
              <a:rPr lang="en-US" sz="1400" dirty="0"/>
              <a:t>            from.t' = from.t - id</a:t>
            </a:r>
          </a:p>
          <a:p>
            <a:r>
              <a:rPr lang="en-US" sz="1400" dirty="0"/>
              <a:t>            to.t' = to.t + (id - p.succ.prevs)</a:t>
            </a:r>
          </a:p>
          <a:p>
            <a:r>
              <a:rPr lang="en-US" sz="1400" dirty="0"/>
              <a:t>        }</a:t>
            </a:r>
          </a:p>
          <a:p>
            <a:r>
              <a:rPr lang="en-US" sz="1400" dirty="0"/>
              <a:t>}</a:t>
            </a:r>
          </a:p>
        </p:txBody>
      </p:sp>
      <p:sp>
        <p:nvSpPr>
          <p:cNvPr id="56" name="TextBox 55"/>
          <p:cNvSpPr txBox="1"/>
          <p:nvPr/>
        </p:nvSpPr>
        <p:spPr>
          <a:xfrm>
            <a:off x="3003568" y="3640276"/>
            <a:ext cx="550151" cy="369332"/>
          </a:xfrm>
          <a:prstGeom prst="rect">
            <a:avLst/>
          </a:prstGeom>
          <a:noFill/>
        </p:spPr>
        <p:txBody>
          <a:bodyPr wrap="none" rtlCol="0">
            <a:spAutoFit/>
          </a:bodyPr>
          <a:lstStyle/>
          <a:p>
            <a:r>
              <a:rPr lang="en-US" i="1" dirty="0"/>
              <a:t>skip</a:t>
            </a:r>
          </a:p>
        </p:txBody>
      </p:sp>
      <p:sp>
        <p:nvSpPr>
          <p:cNvPr id="57" name="Rectangle 56"/>
          <p:cNvSpPr/>
          <p:nvPr/>
        </p:nvSpPr>
        <p:spPr>
          <a:xfrm>
            <a:off x="347121" y="2577439"/>
            <a:ext cx="2656447" cy="738664"/>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skip (t, t': Time, p: Process) {</a:t>
            </a:r>
          </a:p>
          <a:p>
            <a:r>
              <a:rPr lang="en-US" sz="1400" dirty="0"/>
              <a:t>    p.toSend.t' = p.toSend.t</a:t>
            </a:r>
          </a:p>
          <a:p>
            <a:r>
              <a:rPr lang="en-US" sz="1400" dirty="0"/>
              <a:t>}</a:t>
            </a:r>
          </a:p>
        </p:txBody>
      </p:sp>
      <p:sp>
        <p:nvSpPr>
          <p:cNvPr id="59" name="TextBox 58"/>
          <p:cNvSpPr txBox="1"/>
          <p:nvPr/>
        </p:nvSpPr>
        <p:spPr>
          <a:xfrm>
            <a:off x="281413" y="3578233"/>
            <a:ext cx="2303794" cy="2031325"/>
          </a:xfrm>
          <a:prstGeom prst="rect">
            <a:avLst/>
          </a:prstGeom>
          <a:noFill/>
        </p:spPr>
        <p:txBody>
          <a:bodyPr wrap="square" rtlCol="0">
            <a:spAutoFit/>
          </a:bodyPr>
          <a:lstStyle/>
          <a:p>
            <a:r>
              <a:rPr lang="en-US" dirty="0"/>
              <a:t>Skip – copy the pool from time </a:t>
            </a:r>
            <a:r>
              <a:rPr lang="en-US" sz="1600" dirty="0">
                <a:latin typeface="Consolas" panose="020B0609020204030204" pitchFamily="49" charset="0"/>
              </a:rPr>
              <a:t>T1</a:t>
            </a:r>
            <a:r>
              <a:rPr lang="en-US" dirty="0"/>
              <a:t> into time </a:t>
            </a:r>
            <a:r>
              <a:rPr lang="en-US" sz="1600" dirty="0">
                <a:latin typeface="Consolas" panose="020B0609020204030204" pitchFamily="49" charset="0"/>
              </a:rPr>
              <a:t>T2</a:t>
            </a:r>
            <a:r>
              <a:rPr lang="en-US" dirty="0"/>
              <a:t>. Since there is nothing in the pool at </a:t>
            </a:r>
            <a:r>
              <a:rPr lang="en-US" sz="1600" dirty="0"/>
              <a:t>T1</a:t>
            </a:r>
            <a:r>
              <a:rPr lang="en-US" dirty="0"/>
              <a:t>, there is also nothing in the pool at </a:t>
            </a:r>
            <a:r>
              <a:rPr lang="en-US" sz="1600" dirty="0"/>
              <a:t>T2</a:t>
            </a:r>
            <a:r>
              <a:rPr lang="en-US" dirty="0"/>
              <a:t>.</a:t>
            </a:r>
          </a:p>
        </p:txBody>
      </p:sp>
      <p:sp>
        <p:nvSpPr>
          <p:cNvPr id="60" name="Oval 59"/>
          <p:cNvSpPr/>
          <p:nvPr/>
        </p:nvSpPr>
        <p:spPr>
          <a:xfrm>
            <a:off x="6448216" y="2312512"/>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159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6198310" y="2545548"/>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312370" y="4424340"/>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3271" y="346268"/>
            <a:ext cx="3721275"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T2</a:t>
            </a:r>
            <a:r>
              <a:rPr lang="en-US" sz="4800" dirty="0"/>
              <a:t> to </a:t>
            </a:r>
            <a:r>
              <a:rPr lang="en-US" sz="4800" dirty="0">
                <a:latin typeface="Consolas" panose="020B0609020204030204" pitchFamily="49" charset="0"/>
              </a:rPr>
              <a:t>T3</a:t>
            </a:r>
            <a:endParaRPr lang="en-US" sz="4800" dirty="0"/>
          </a:p>
        </p:txBody>
      </p:sp>
      <p:sp>
        <p:nvSpPr>
          <p:cNvPr id="35" name="Freeform 123"/>
          <p:cNvSpPr>
            <a:spLocks/>
          </p:cNvSpPr>
          <p:nvPr/>
        </p:nvSpPr>
        <p:spPr bwMode="auto">
          <a:xfrm rot="342090">
            <a:off x="5196444" y="889591"/>
            <a:ext cx="2045928" cy="1641947"/>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37" name="Freeform 123"/>
          <p:cNvSpPr>
            <a:spLocks/>
          </p:cNvSpPr>
          <p:nvPr/>
        </p:nvSpPr>
        <p:spPr bwMode="auto">
          <a:xfrm rot="342090">
            <a:off x="8034317" y="3095276"/>
            <a:ext cx="1985975" cy="174861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38" name="Straight Connector 37"/>
          <p:cNvCxnSpPr>
            <a:endCxn id="37" idx="9"/>
          </p:cNvCxnSpPr>
          <p:nvPr/>
        </p:nvCxnSpPr>
        <p:spPr>
          <a:xfrm flipV="1">
            <a:off x="7728449" y="4448007"/>
            <a:ext cx="522047" cy="33726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Freeform 123"/>
          <p:cNvSpPr>
            <a:spLocks/>
          </p:cNvSpPr>
          <p:nvPr/>
        </p:nvSpPr>
        <p:spPr bwMode="auto">
          <a:xfrm rot="342090">
            <a:off x="3137191" y="3075214"/>
            <a:ext cx="1676400" cy="149344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21" name="TextBox 20"/>
          <p:cNvSpPr txBox="1"/>
          <p:nvPr/>
        </p:nvSpPr>
        <p:spPr>
          <a:xfrm>
            <a:off x="3410608" y="3289386"/>
            <a:ext cx="488961"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3" name="Rectangle 22"/>
          <p:cNvSpPr/>
          <p:nvPr/>
        </p:nvSpPr>
        <p:spPr>
          <a:xfrm>
            <a:off x="3829278" y="3349408"/>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4" name="TextBox 23"/>
          <p:cNvSpPr txBox="1"/>
          <p:nvPr/>
        </p:nvSpPr>
        <p:spPr>
          <a:xfrm>
            <a:off x="3405456" y="3503729"/>
            <a:ext cx="490732"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26" name="Rectangle 25"/>
          <p:cNvSpPr/>
          <p:nvPr/>
        </p:nvSpPr>
        <p:spPr>
          <a:xfrm>
            <a:off x="3825896" y="3563751"/>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8" name="Rectangle 27"/>
          <p:cNvSpPr/>
          <p:nvPr/>
        </p:nvSpPr>
        <p:spPr>
          <a:xfrm>
            <a:off x="3824125" y="3778094"/>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9" name="TextBox 28"/>
          <p:cNvSpPr txBox="1"/>
          <p:nvPr/>
        </p:nvSpPr>
        <p:spPr>
          <a:xfrm>
            <a:off x="3389959" y="3703018"/>
            <a:ext cx="504458"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0" name="Rectangle 29"/>
          <p:cNvSpPr/>
          <p:nvPr/>
        </p:nvSpPr>
        <p:spPr>
          <a:xfrm>
            <a:off x="3829278" y="399243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31" name="TextBox 30"/>
          <p:cNvSpPr txBox="1"/>
          <p:nvPr/>
        </p:nvSpPr>
        <p:spPr>
          <a:xfrm>
            <a:off x="3405456" y="3917361"/>
            <a:ext cx="494113" cy="307777"/>
          </a:xfrm>
          <a:prstGeom prst="rect">
            <a:avLst/>
          </a:prstGeom>
          <a:noFill/>
        </p:spPr>
        <p:txBody>
          <a:bodyPr wrap="square" rtlCol="0">
            <a:spAutoFit/>
          </a:bodyPr>
          <a:lstStyle/>
          <a:p>
            <a:pPr algn="ctr"/>
            <a:r>
              <a:rPr lang="en-US" sz="1400" dirty="0">
                <a:latin typeface="Consolas" panose="020B0609020204030204" pitchFamily="49" charset="0"/>
              </a:rPr>
              <a:t>T3:</a:t>
            </a:r>
          </a:p>
        </p:txBody>
      </p:sp>
      <p:sp>
        <p:nvSpPr>
          <p:cNvPr id="32" name="TextBox 31"/>
          <p:cNvSpPr txBox="1"/>
          <p:nvPr/>
        </p:nvSpPr>
        <p:spPr>
          <a:xfrm>
            <a:off x="5605007" y="1150317"/>
            <a:ext cx="444045" cy="338554"/>
          </a:xfrm>
          <a:prstGeom prst="rect">
            <a:avLst/>
          </a:prstGeom>
          <a:noFill/>
        </p:spPr>
        <p:txBody>
          <a:bodyPr wrap="square" rtlCol="0">
            <a:spAutoFit/>
          </a:bodyPr>
          <a:lstStyle/>
          <a:p>
            <a:pPr algn="ctr"/>
            <a:r>
              <a:rPr lang="en-US" sz="1600" dirty="0"/>
              <a:t>T0:</a:t>
            </a:r>
          </a:p>
        </p:txBody>
      </p:sp>
      <p:sp>
        <p:nvSpPr>
          <p:cNvPr id="33" name="Rectangle 32"/>
          <p:cNvSpPr/>
          <p:nvPr/>
        </p:nvSpPr>
        <p:spPr>
          <a:xfrm>
            <a:off x="5978761" y="1177265"/>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4" name="TextBox 33"/>
          <p:cNvSpPr txBox="1"/>
          <p:nvPr/>
        </p:nvSpPr>
        <p:spPr>
          <a:xfrm>
            <a:off x="5601625" y="1364660"/>
            <a:ext cx="444045" cy="338554"/>
          </a:xfrm>
          <a:prstGeom prst="rect">
            <a:avLst/>
          </a:prstGeom>
          <a:noFill/>
        </p:spPr>
        <p:txBody>
          <a:bodyPr wrap="square" rtlCol="0">
            <a:spAutoFit/>
          </a:bodyPr>
          <a:lstStyle/>
          <a:p>
            <a:pPr algn="ctr"/>
            <a:r>
              <a:rPr lang="en-US" sz="1600" dirty="0"/>
              <a:t>T1:</a:t>
            </a:r>
          </a:p>
        </p:txBody>
      </p:sp>
      <p:sp>
        <p:nvSpPr>
          <p:cNvPr id="42" name="Rectangle 41"/>
          <p:cNvSpPr/>
          <p:nvPr/>
        </p:nvSpPr>
        <p:spPr>
          <a:xfrm>
            <a:off x="5978761" y="142468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 P2</a:t>
            </a:r>
          </a:p>
        </p:txBody>
      </p:sp>
      <p:sp>
        <p:nvSpPr>
          <p:cNvPr id="43" name="TextBox 42"/>
          <p:cNvSpPr txBox="1"/>
          <p:nvPr/>
        </p:nvSpPr>
        <p:spPr>
          <a:xfrm>
            <a:off x="5586127" y="1625998"/>
            <a:ext cx="444045" cy="338554"/>
          </a:xfrm>
          <a:prstGeom prst="rect">
            <a:avLst/>
          </a:prstGeom>
          <a:noFill/>
        </p:spPr>
        <p:txBody>
          <a:bodyPr wrap="square" rtlCol="0">
            <a:spAutoFit/>
          </a:bodyPr>
          <a:lstStyle/>
          <a:p>
            <a:pPr algn="ctr"/>
            <a:r>
              <a:rPr lang="en-US" sz="1600" dirty="0"/>
              <a:t>T2:</a:t>
            </a:r>
          </a:p>
        </p:txBody>
      </p:sp>
      <p:sp>
        <p:nvSpPr>
          <p:cNvPr id="44" name="Rectangle 43"/>
          <p:cNvSpPr/>
          <p:nvPr/>
        </p:nvSpPr>
        <p:spPr>
          <a:xfrm>
            <a:off x="5978761" y="167052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5" name="TextBox 44"/>
          <p:cNvSpPr txBox="1"/>
          <p:nvPr/>
        </p:nvSpPr>
        <p:spPr>
          <a:xfrm>
            <a:off x="5591357" y="1872554"/>
            <a:ext cx="444045" cy="338554"/>
          </a:xfrm>
          <a:prstGeom prst="rect">
            <a:avLst/>
          </a:prstGeom>
          <a:noFill/>
        </p:spPr>
        <p:txBody>
          <a:bodyPr wrap="square" rtlCol="0">
            <a:spAutoFit/>
          </a:bodyPr>
          <a:lstStyle/>
          <a:p>
            <a:pPr algn="ctr"/>
            <a:r>
              <a:rPr lang="en-US" sz="1600" dirty="0"/>
              <a:t>T3:</a:t>
            </a:r>
          </a:p>
        </p:txBody>
      </p:sp>
      <p:sp>
        <p:nvSpPr>
          <p:cNvPr id="46" name="Rectangle 45"/>
          <p:cNvSpPr/>
          <p:nvPr/>
        </p:nvSpPr>
        <p:spPr>
          <a:xfrm>
            <a:off x="5983991" y="1917078"/>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7" name="TextBox 46"/>
          <p:cNvSpPr txBox="1"/>
          <p:nvPr/>
        </p:nvSpPr>
        <p:spPr>
          <a:xfrm>
            <a:off x="8408834" y="3411049"/>
            <a:ext cx="444045" cy="338554"/>
          </a:xfrm>
          <a:prstGeom prst="rect">
            <a:avLst/>
          </a:prstGeom>
          <a:noFill/>
        </p:spPr>
        <p:txBody>
          <a:bodyPr wrap="square" rtlCol="0">
            <a:spAutoFit/>
          </a:bodyPr>
          <a:lstStyle/>
          <a:p>
            <a:pPr algn="ctr"/>
            <a:r>
              <a:rPr lang="en-US" sz="1600" dirty="0"/>
              <a:t>T0:</a:t>
            </a:r>
          </a:p>
        </p:txBody>
      </p:sp>
      <p:sp>
        <p:nvSpPr>
          <p:cNvPr id="48" name="Rectangle 47"/>
          <p:cNvSpPr/>
          <p:nvPr/>
        </p:nvSpPr>
        <p:spPr>
          <a:xfrm>
            <a:off x="8782588" y="3437997"/>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49" name="TextBox 48"/>
          <p:cNvSpPr txBox="1"/>
          <p:nvPr/>
        </p:nvSpPr>
        <p:spPr>
          <a:xfrm>
            <a:off x="8405452" y="3625392"/>
            <a:ext cx="444045" cy="338554"/>
          </a:xfrm>
          <a:prstGeom prst="rect">
            <a:avLst/>
          </a:prstGeom>
          <a:noFill/>
        </p:spPr>
        <p:txBody>
          <a:bodyPr wrap="square" rtlCol="0">
            <a:spAutoFit/>
          </a:bodyPr>
          <a:lstStyle/>
          <a:p>
            <a:pPr algn="ctr"/>
            <a:r>
              <a:rPr lang="en-US" sz="1600" dirty="0"/>
              <a:t>T1:</a:t>
            </a:r>
          </a:p>
        </p:txBody>
      </p:sp>
      <p:sp>
        <p:nvSpPr>
          <p:cNvPr id="50" name="Rectangle 49"/>
          <p:cNvSpPr/>
          <p:nvPr/>
        </p:nvSpPr>
        <p:spPr>
          <a:xfrm>
            <a:off x="8782588" y="368541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51" name="TextBox 50"/>
          <p:cNvSpPr txBox="1"/>
          <p:nvPr/>
        </p:nvSpPr>
        <p:spPr>
          <a:xfrm>
            <a:off x="8389954" y="3886730"/>
            <a:ext cx="444045" cy="338554"/>
          </a:xfrm>
          <a:prstGeom prst="rect">
            <a:avLst/>
          </a:prstGeom>
          <a:noFill/>
        </p:spPr>
        <p:txBody>
          <a:bodyPr wrap="square" rtlCol="0">
            <a:spAutoFit/>
          </a:bodyPr>
          <a:lstStyle/>
          <a:p>
            <a:pPr algn="ctr"/>
            <a:r>
              <a:rPr lang="en-US" sz="1600" dirty="0"/>
              <a:t>T2:</a:t>
            </a:r>
          </a:p>
        </p:txBody>
      </p:sp>
      <p:sp>
        <p:nvSpPr>
          <p:cNvPr id="52" name="Rectangle 51"/>
          <p:cNvSpPr/>
          <p:nvPr/>
        </p:nvSpPr>
        <p:spPr>
          <a:xfrm>
            <a:off x="8782588" y="393125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 P2</a:t>
            </a:r>
          </a:p>
        </p:txBody>
      </p:sp>
      <p:sp>
        <p:nvSpPr>
          <p:cNvPr id="53" name="TextBox 52"/>
          <p:cNvSpPr txBox="1"/>
          <p:nvPr/>
        </p:nvSpPr>
        <p:spPr>
          <a:xfrm>
            <a:off x="8389954" y="4149764"/>
            <a:ext cx="444045" cy="338554"/>
          </a:xfrm>
          <a:prstGeom prst="rect">
            <a:avLst/>
          </a:prstGeom>
          <a:noFill/>
        </p:spPr>
        <p:txBody>
          <a:bodyPr wrap="square" rtlCol="0">
            <a:spAutoFit/>
          </a:bodyPr>
          <a:lstStyle/>
          <a:p>
            <a:pPr algn="ctr"/>
            <a:r>
              <a:rPr lang="en-US" sz="1600" dirty="0"/>
              <a:t>T2:</a:t>
            </a:r>
          </a:p>
        </p:txBody>
      </p:sp>
      <p:sp>
        <p:nvSpPr>
          <p:cNvPr id="54" name="Rectangle 53"/>
          <p:cNvSpPr/>
          <p:nvPr/>
        </p:nvSpPr>
        <p:spPr>
          <a:xfrm>
            <a:off x="8782588" y="4178790"/>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cxnSp>
        <p:nvCxnSpPr>
          <p:cNvPr id="55" name="Straight Arrow Connector 54"/>
          <p:cNvCxnSpPr/>
          <p:nvPr/>
        </p:nvCxnSpPr>
        <p:spPr>
          <a:xfrm>
            <a:off x="6609020" y="3662889"/>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0" idx="2"/>
          </p:cNvCxnSpPr>
          <p:nvPr/>
        </p:nvCxnSpPr>
        <p:spPr>
          <a:xfrm flipH="1" flipV="1">
            <a:off x="5531804" y="4986101"/>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V="1">
            <a:off x="5238427" y="3662889"/>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Oval 57"/>
          <p:cNvSpPr/>
          <p:nvPr/>
        </p:nvSpPr>
        <p:spPr>
          <a:xfrm>
            <a:off x="5745388" y="3066790"/>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59" name="Oval 58"/>
          <p:cNvSpPr/>
          <p:nvPr/>
        </p:nvSpPr>
        <p:spPr>
          <a:xfrm>
            <a:off x="4625959" y="455537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60" name="Oval 59"/>
          <p:cNvSpPr/>
          <p:nvPr/>
        </p:nvSpPr>
        <p:spPr>
          <a:xfrm>
            <a:off x="6864818" y="4598935"/>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6" name="Arc 5"/>
          <p:cNvSpPr/>
          <p:nvPr/>
        </p:nvSpPr>
        <p:spPr>
          <a:xfrm rot="7132634">
            <a:off x="3652204" y="1214959"/>
            <a:ext cx="6164154" cy="4976118"/>
          </a:xfrm>
          <a:prstGeom prst="arc">
            <a:avLst>
              <a:gd name="adj1" fmla="val 16200000"/>
              <a:gd name="adj2" fmla="val 2559482"/>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Rectangle 60"/>
          <p:cNvSpPr/>
          <p:nvPr/>
        </p:nvSpPr>
        <p:spPr>
          <a:xfrm>
            <a:off x="5996604" y="6286483"/>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nsolas" panose="020B0609020204030204" pitchFamily="49" charset="0"/>
              </a:rPr>
              <a:t>P2</a:t>
            </a:r>
          </a:p>
        </p:txBody>
      </p:sp>
      <p:sp>
        <p:nvSpPr>
          <p:cNvPr id="63" name="TextBox 62"/>
          <p:cNvSpPr txBox="1"/>
          <p:nvPr/>
        </p:nvSpPr>
        <p:spPr>
          <a:xfrm>
            <a:off x="5996604" y="556136"/>
            <a:ext cx="550151" cy="369332"/>
          </a:xfrm>
          <a:prstGeom prst="rect">
            <a:avLst/>
          </a:prstGeom>
          <a:noFill/>
        </p:spPr>
        <p:txBody>
          <a:bodyPr wrap="none" rtlCol="0">
            <a:spAutoFit/>
          </a:bodyPr>
          <a:lstStyle/>
          <a:p>
            <a:r>
              <a:rPr lang="en-US" i="1" dirty="0"/>
              <a:t>skip</a:t>
            </a:r>
          </a:p>
        </p:txBody>
      </p:sp>
      <p:sp>
        <p:nvSpPr>
          <p:cNvPr id="64" name="Rectangle 63"/>
          <p:cNvSpPr/>
          <p:nvPr/>
        </p:nvSpPr>
        <p:spPr>
          <a:xfrm>
            <a:off x="7454364" y="577888"/>
            <a:ext cx="2656447" cy="738664"/>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skip (t, t': Time, p: Process) {</a:t>
            </a:r>
          </a:p>
          <a:p>
            <a:r>
              <a:rPr lang="en-US" sz="1400" dirty="0"/>
              <a:t>    p.toSend.t' = p.toSend.t</a:t>
            </a:r>
          </a:p>
          <a:p>
            <a:r>
              <a:rPr lang="en-US" sz="1400" dirty="0"/>
              <a:t>}</a:t>
            </a:r>
          </a:p>
        </p:txBody>
      </p:sp>
      <p:sp>
        <p:nvSpPr>
          <p:cNvPr id="65" name="TextBox 64"/>
          <p:cNvSpPr txBox="1"/>
          <p:nvPr/>
        </p:nvSpPr>
        <p:spPr>
          <a:xfrm>
            <a:off x="7419799" y="1376574"/>
            <a:ext cx="2303794" cy="923330"/>
          </a:xfrm>
          <a:prstGeom prst="rect">
            <a:avLst/>
          </a:prstGeom>
          <a:noFill/>
        </p:spPr>
        <p:txBody>
          <a:bodyPr wrap="square" rtlCol="0">
            <a:spAutoFit/>
          </a:bodyPr>
          <a:lstStyle/>
          <a:p>
            <a:r>
              <a:rPr lang="en-US" dirty="0"/>
              <a:t>Skip – copy the pool from the time </a:t>
            </a:r>
            <a:r>
              <a:rPr lang="en-US" sz="1600" dirty="0">
                <a:latin typeface="Consolas" panose="020B0609020204030204" pitchFamily="49" charset="0"/>
              </a:rPr>
              <a:t>T2</a:t>
            </a:r>
            <a:r>
              <a:rPr lang="en-US" dirty="0"/>
              <a:t> into time </a:t>
            </a:r>
            <a:r>
              <a:rPr lang="en-US" sz="1600" dirty="0">
                <a:latin typeface="Consolas" panose="020B0609020204030204" pitchFamily="49" charset="0"/>
              </a:rPr>
              <a:t>T3</a:t>
            </a:r>
            <a:r>
              <a:rPr lang="en-US" dirty="0"/>
              <a:t>.</a:t>
            </a:r>
          </a:p>
        </p:txBody>
      </p:sp>
      <p:sp>
        <p:nvSpPr>
          <p:cNvPr id="66" name="Rectangle 65"/>
          <p:cNvSpPr/>
          <p:nvPr/>
        </p:nvSpPr>
        <p:spPr>
          <a:xfrm>
            <a:off x="473271" y="4895623"/>
            <a:ext cx="3367367" cy="1600438"/>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step (t, t': Time, p: Process) {</a:t>
            </a:r>
          </a:p>
          <a:p>
            <a:r>
              <a:rPr lang="en-US" sz="1400" dirty="0"/>
              <a:t>    </a:t>
            </a:r>
            <a:r>
              <a:rPr lang="en-US" sz="1400" b="1" dirty="0"/>
              <a:t>let</a:t>
            </a:r>
            <a:r>
              <a:rPr lang="en-US" sz="1400" dirty="0"/>
              <a:t> from = p.toSend, to = p.succ.toSend |</a:t>
            </a:r>
          </a:p>
          <a:p>
            <a:r>
              <a:rPr lang="en-US" sz="1400" dirty="0"/>
              <a:t>        </a:t>
            </a:r>
            <a:r>
              <a:rPr lang="en-US" sz="1400" b="1" dirty="0"/>
              <a:t>some</a:t>
            </a:r>
            <a:r>
              <a:rPr lang="en-US" sz="1400" dirty="0"/>
              <a:t> id: from.t {</a:t>
            </a:r>
          </a:p>
          <a:p>
            <a:r>
              <a:rPr lang="en-US" sz="1400" dirty="0"/>
              <a:t>            from.t' = from.t - id</a:t>
            </a:r>
          </a:p>
          <a:p>
            <a:r>
              <a:rPr lang="en-US" sz="1400" dirty="0"/>
              <a:t>            to.t' = to.t + (id - p.succ.prevs)</a:t>
            </a:r>
          </a:p>
          <a:p>
            <a:r>
              <a:rPr lang="en-US" sz="1400" dirty="0"/>
              <a:t>        }</a:t>
            </a:r>
          </a:p>
          <a:p>
            <a:r>
              <a:rPr lang="en-US" sz="1400" dirty="0"/>
              <a:t>}</a:t>
            </a:r>
          </a:p>
        </p:txBody>
      </p:sp>
      <p:sp>
        <p:nvSpPr>
          <p:cNvPr id="67" name="TextBox 66"/>
          <p:cNvSpPr txBox="1"/>
          <p:nvPr/>
        </p:nvSpPr>
        <p:spPr>
          <a:xfrm>
            <a:off x="558518" y="2476949"/>
            <a:ext cx="2354349" cy="2031325"/>
          </a:xfrm>
          <a:prstGeom prst="rect">
            <a:avLst/>
          </a:prstGeom>
          <a:noFill/>
        </p:spPr>
        <p:txBody>
          <a:bodyPr wrap="square" rtlCol="0">
            <a:spAutoFit/>
          </a:bodyPr>
          <a:lstStyle/>
          <a:p>
            <a:r>
              <a:rPr lang="en-US" dirty="0"/>
              <a:t>Step – move </a:t>
            </a:r>
            <a:r>
              <a:rPr lang="en-US" sz="1600" dirty="0">
                <a:latin typeface="Consolas" panose="020B0609020204030204" pitchFamily="49" charset="0"/>
              </a:rPr>
              <a:t>P2</a:t>
            </a:r>
            <a:r>
              <a:rPr lang="en-US" dirty="0"/>
              <a:t> into the </a:t>
            </a:r>
            <a:r>
              <a:rPr lang="en-US" sz="1600" dirty="0">
                <a:latin typeface="Consolas" panose="020B0609020204030204" pitchFamily="49" charset="0"/>
              </a:rPr>
              <a:t>P2</a:t>
            </a:r>
            <a:r>
              <a:rPr lang="en-US" dirty="0"/>
              <a:t>’s pool. Copy </a:t>
            </a:r>
            <a:r>
              <a:rPr lang="en-US" sz="1600" dirty="0">
                <a:latin typeface="Consolas" panose="020B0609020204030204" pitchFamily="49" charset="0"/>
              </a:rPr>
              <a:t>P2</a:t>
            </a:r>
            <a:r>
              <a:rPr lang="en-US" dirty="0"/>
              <a:t>’s pool from time </a:t>
            </a:r>
            <a:r>
              <a:rPr lang="en-US" sz="1600" dirty="0">
                <a:latin typeface="Consolas" panose="020B0609020204030204" pitchFamily="49" charset="0"/>
              </a:rPr>
              <a:t>T2</a:t>
            </a:r>
            <a:r>
              <a:rPr lang="en-US" dirty="0"/>
              <a:t> into time </a:t>
            </a:r>
            <a:r>
              <a:rPr lang="en-US" sz="1600" dirty="0">
                <a:latin typeface="Consolas" panose="020B0609020204030204" pitchFamily="49" charset="0"/>
              </a:rPr>
              <a:t>T3</a:t>
            </a:r>
            <a:r>
              <a:rPr lang="en-US" dirty="0"/>
              <a:t> (nothing to copy). Copy </a:t>
            </a:r>
            <a:r>
              <a:rPr lang="en-US" sz="1600" dirty="0">
                <a:latin typeface="Consolas" panose="020B0609020204030204" pitchFamily="49" charset="0"/>
              </a:rPr>
              <a:t>P1</a:t>
            </a:r>
            <a:r>
              <a:rPr lang="en-US" dirty="0"/>
              <a:t>’s pool from time </a:t>
            </a:r>
            <a:r>
              <a:rPr lang="en-US" sz="1600" dirty="0">
                <a:latin typeface="Consolas" panose="020B0609020204030204" pitchFamily="49" charset="0"/>
              </a:rPr>
              <a:t>T2</a:t>
            </a:r>
            <a:r>
              <a:rPr lang="en-US" dirty="0"/>
              <a:t> into time </a:t>
            </a:r>
            <a:r>
              <a:rPr lang="en-US" sz="1600" dirty="0">
                <a:latin typeface="Consolas" panose="020B0609020204030204" pitchFamily="49" charset="0"/>
              </a:rPr>
              <a:t>T3</a:t>
            </a:r>
            <a:r>
              <a:rPr lang="en-US" dirty="0"/>
              <a:t>, except for </a:t>
            </a:r>
            <a:r>
              <a:rPr lang="en-US" sz="1600" dirty="0">
                <a:latin typeface="Consolas" panose="020B0609020204030204" pitchFamily="49" charset="0"/>
              </a:rPr>
              <a:t>P2</a:t>
            </a:r>
            <a:r>
              <a:rPr lang="en-US" dirty="0"/>
              <a:t>.</a:t>
            </a:r>
          </a:p>
        </p:txBody>
      </p:sp>
      <p:sp>
        <p:nvSpPr>
          <p:cNvPr id="68" name="Oval 67"/>
          <p:cNvSpPr/>
          <p:nvPr/>
        </p:nvSpPr>
        <p:spPr>
          <a:xfrm>
            <a:off x="8803959" y="4699251"/>
            <a:ext cx="224589" cy="243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585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6198310" y="2545548"/>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312370" y="4424340"/>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7931" y="472060"/>
            <a:ext cx="2239716" cy="830997"/>
          </a:xfrm>
          <a:prstGeom prst="rect">
            <a:avLst/>
          </a:prstGeom>
          <a:noFill/>
        </p:spPr>
        <p:txBody>
          <a:bodyPr wrap="none" rtlCol="0">
            <a:spAutoFit/>
          </a:bodyPr>
          <a:lstStyle/>
          <a:p>
            <a:r>
              <a:rPr lang="en-US" sz="4800" dirty="0"/>
              <a:t>Time </a:t>
            </a:r>
            <a:r>
              <a:rPr lang="en-US" sz="4800" dirty="0">
                <a:latin typeface="Consolas" panose="020B0609020204030204" pitchFamily="49" charset="0"/>
              </a:rPr>
              <a:t>T3</a:t>
            </a:r>
            <a:endParaRPr lang="en-US" sz="4800" dirty="0"/>
          </a:p>
        </p:txBody>
      </p:sp>
      <p:sp>
        <p:nvSpPr>
          <p:cNvPr id="35" name="Freeform 123"/>
          <p:cNvSpPr>
            <a:spLocks/>
          </p:cNvSpPr>
          <p:nvPr/>
        </p:nvSpPr>
        <p:spPr bwMode="auto">
          <a:xfrm rot="342090">
            <a:off x="5196444" y="889591"/>
            <a:ext cx="2045928" cy="1641947"/>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37" name="Freeform 123"/>
          <p:cNvSpPr>
            <a:spLocks/>
          </p:cNvSpPr>
          <p:nvPr/>
        </p:nvSpPr>
        <p:spPr bwMode="auto">
          <a:xfrm rot="342090">
            <a:off x="8034317" y="3095276"/>
            <a:ext cx="1985975" cy="174861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38" name="Straight Connector 37"/>
          <p:cNvCxnSpPr>
            <a:endCxn id="37" idx="9"/>
          </p:cNvCxnSpPr>
          <p:nvPr/>
        </p:nvCxnSpPr>
        <p:spPr>
          <a:xfrm flipV="1">
            <a:off x="7728449" y="4448007"/>
            <a:ext cx="522047" cy="33726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Freeform 123"/>
          <p:cNvSpPr>
            <a:spLocks/>
          </p:cNvSpPr>
          <p:nvPr/>
        </p:nvSpPr>
        <p:spPr bwMode="auto">
          <a:xfrm rot="342090">
            <a:off x="3137191" y="3075214"/>
            <a:ext cx="1676400" cy="149344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21" name="TextBox 20"/>
          <p:cNvSpPr txBox="1"/>
          <p:nvPr/>
        </p:nvSpPr>
        <p:spPr>
          <a:xfrm>
            <a:off x="3410608" y="3289386"/>
            <a:ext cx="488961"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23" name="Rectangle 22"/>
          <p:cNvSpPr/>
          <p:nvPr/>
        </p:nvSpPr>
        <p:spPr>
          <a:xfrm>
            <a:off x="3829278" y="3349408"/>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4" name="TextBox 23"/>
          <p:cNvSpPr txBox="1"/>
          <p:nvPr/>
        </p:nvSpPr>
        <p:spPr>
          <a:xfrm>
            <a:off x="3405456" y="3503729"/>
            <a:ext cx="490732"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26" name="Rectangle 25"/>
          <p:cNvSpPr/>
          <p:nvPr/>
        </p:nvSpPr>
        <p:spPr>
          <a:xfrm>
            <a:off x="3825896" y="3563751"/>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8" name="Rectangle 27"/>
          <p:cNvSpPr/>
          <p:nvPr/>
        </p:nvSpPr>
        <p:spPr>
          <a:xfrm>
            <a:off x="3824125" y="3778094"/>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9" name="TextBox 28"/>
          <p:cNvSpPr txBox="1"/>
          <p:nvPr/>
        </p:nvSpPr>
        <p:spPr>
          <a:xfrm>
            <a:off x="3389959" y="3703018"/>
            <a:ext cx="504458"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30" name="Rectangle 29"/>
          <p:cNvSpPr/>
          <p:nvPr/>
        </p:nvSpPr>
        <p:spPr>
          <a:xfrm>
            <a:off x="3829278" y="3992437"/>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31" name="TextBox 30"/>
          <p:cNvSpPr txBox="1"/>
          <p:nvPr/>
        </p:nvSpPr>
        <p:spPr>
          <a:xfrm>
            <a:off x="3405456" y="3917361"/>
            <a:ext cx="494113" cy="307777"/>
          </a:xfrm>
          <a:prstGeom prst="rect">
            <a:avLst/>
          </a:prstGeom>
          <a:noFill/>
        </p:spPr>
        <p:txBody>
          <a:bodyPr wrap="square" rtlCol="0">
            <a:spAutoFit/>
          </a:bodyPr>
          <a:lstStyle/>
          <a:p>
            <a:pPr algn="ctr"/>
            <a:r>
              <a:rPr lang="en-US" sz="1400" dirty="0">
                <a:latin typeface="Consolas" panose="020B0609020204030204" pitchFamily="49" charset="0"/>
              </a:rPr>
              <a:t>T3:</a:t>
            </a:r>
          </a:p>
        </p:txBody>
      </p:sp>
      <p:sp>
        <p:nvSpPr>
          <p:cNvPr id="32" name="TextBox 31"/>
          <p:cNvSpPr txBox="1"/>
          <p:nvPr/>
        </p:nvSpPr>
        <p:spPr>
          <a:xfrm>
            <a:off x="5605007" y="1150317"/>
            <a:ext cx="444045" cy="338554"/>
          </a:xfrm>
          <a:prstGeom prst="rect">
            <a:avLst/>
          </a:prstGeom>
          <a:noFill/>
        </p:spPr>
        <p:txBody>
          <a:bodyPr wrap="square" rtlCol="0">
            <a:spAutoFit/>
          </a:bodyPr>
          <a:lstStyle/>
          <a:p>
            <a:pPr algn="ctr"/>
            <a:r>
              <a:rPr lang="en-US" sz="1600" dirty="0"/>
              <a:t>T0:</a:t>
            </a:r>
          </a:p>
        </p:txBody>
      </p:sp>
      <p:sp>
        <p:nvSpPr>
          <p:cNvPr id="33" name="Rectangle 32"/>
          <p:cNvSpPr/>
          <p:nvPr/>
        </p:nvSpPr>
        <p:spPr>
          <a:xfrm>
            <a:off x="5978761" y="1177265"/>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34" name="TextBox 33"/>
          <p:cNvSpPr txBox="1"/>
          <p:nvPr/>
        </p:nvSpPr>
        <p:spPr>
          <a:xfrm>
            <a:off x="5601625" y="1364660"/>
            <a:ext cx="444045" cy="338554"/>
          </a:xfrm>
          <a:prstGeom prst="rect">
            <a:avLst/>
          </a:prstGeom>
          <a:noFill/>
        </p:spPr>
        <p:txBody>
          <a:bodyPr wrap="square" rtlCol="0">
            <a:spAutoFit/>
          </a:bodyPr>
          <a:lstStyle/>
          <a:p>
            <a:pPr algn="ctr"/>
            <a:r>
              <a:rPr lang="en-US" sz="1600" dirty="0"/>
              <a:t>T1:</a:t>
            </a:r>
          </a:p>
        </p:txBody>
      </p:sp>
      <p:sp>
        <p:nvSpPr>
          <p:cNvPr id="42" name="Rectangle 41"/>
          <p:cNvSpPr/>
          <p:nvPr/>
        </p:nvSpPr>
        <p:spPr>
          <a:xfrm>
            <a:off x="5978761" y="142468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 P2</a:t>
            </a:r>
          </a:p>
        </p:txBody>
      </p:sp>
      <p:sp>
        <p:nvSpPr>
          <p:cNvPr id="43" name="TextBox 42"/>
          <p:cNvSpPr txBox="1"/>
          <p:nvPr/>
        </p:nvSpPr>
        <p:spPr>
          <a:xfrm>
            <a:off x="5586127" y="1625998"/>
            <a:ext cx="444045" cy="338554"/>
          </a:xfrm>
          <a:prstGeom prst="rect">
            <a:avLst/>
          </a:prstGeom>
          <a:noFill/>
        </p:spPr>
        <p:txBody>
          <a:bodyPr wrap="square" rtlCol="0">
            <a:spAutoFit/>
          </a:bodyPr>
          <a:lstStyle/>
          <a:p>
            <a:pPr algn="ctr"/>
            <a:r>
              <a:rPr lang="en-US" sz="1600" dirty="0"/>
              <a:t>T2:</a:t>
            </a:r>
          </a:p>
        </p:txBody>
      </p:sp>
      <p:sp>
        <p:nvSpPr>
          <p:cNvPr id="44" name="Rectangle 43"/>
          <p:cNvSpPr/>
          <p:nvPr/>
        </p:nvSpPr>
        <p:spPr>
          <a:xfrm>
            <a:off x="5978761" y="1670522"/>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5" name="TextBox 44"/>
          <p:cNvSpPr txBox="1"/>
          <p:nvPr/>
        </p:nvSpPr>
        <p:spPr>
          <a:xfrm>
            <a:off x="5591357" y="1872554"/>
            <a:ext cx="444045" cy="338554"/>
          </a:xfrm>
          <a:prstGeom prst="rect">
            <a:avLst/>
          </a:prstGeom>
          <a:noFill/>
        </p:spPr>
        <p:txBody>
          <a:bodyPr wrap="square" rtlCol="0">
            <a:spAutoFit/>
          </a:bodyPr>
          <a:lstStyle/>
          <a:p>
            <a:pPr algn="ctr"/>
            <a:r>
              <a:rPr lang="en-US" sz="1600" dirty="0"/>
              <a:t>T3:</a:t>
            </a:r>
          </a:p>
        </p:txBody>
      </p:sp>
      <p:sp>
        <p:nvSpPr>
          <p:cNvPr id="46" name="Rectangle 45"/>
          <p:cNvSpPr/>
          <p:nvPr/>
        </p:nvSpPr>
        <p:spPr>
          <a:xfrm>
            <a:off x="5983991" y="1917078"/>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P0</a:t>
            </a:r>
          </a:p>
        </p:txBody>
      </p:sp>
      <p:sp>
        <p:nvSpPr>
          <p:cNvPr id="47" name="TextBox 46"/>
          <p:cNvSpPr txBox="1"/>
          <p:nvPr/>
        </p:nvSpPr>
        <p:spPr>
          <a:xfrm>
            <a:off x="8408834" y="3411049"/>
            <a:ext cx="444045" cy="338554"/>
          </a:xfrm>
          <a:prstGeom prst="rect">
            <a:avLst/>
          </a:prstGeom>
          <a:noFill/>
        </p:spPr>
        <p:txBody>
          <a:bodyPr wrap="square" rtlCol="0">
            <a:spAutoFit/>
          </a:bodyPr>
          <a:lstStyle/>
          <a:p>
            <a:pPr algn="ctr"/>
            <a:r>
              <a:rPr lang="en-US" sz="1600" dirty="0"/>
              <a:t>T0:</a:t>
            </a:r>
          </a:p>
        </p:txBody>
      </p:sp>
      <p:sp>
        <p:nvSpPr>
          <p:cNvPr id="48" name="Rectangle 47"/>
          <p:cNvSpPr/>
          <p:nvPr/>
        </p:nvSpPr>
        <p:spPr>
          <a:xfrm>
            <a:off x="8782588" y="3437997"/>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49" name="TextBox 48"/>
          <p:cNvSpPr txBox="1"/>
          <p:nvPr/>
        </p:nvSpPr>
        <p:spPr>
          <a:xfrm>
            <a:off x="8405452" y="3625392"/>
            <a:ext cx="444045" cy="338554"/>
          </a:xfrm>
          <a:prstGeom prst="rect">
            <a:avLst/>
          </a:prstGeom>
          <a:noFill/>
        </p:spPr>
        <p:txBody>
          <a:bodyPr wrap="square" rtlCol="0">
            <a:spAutoFit/>
          </a:bodyPr>
          <a:lstStyle/>
          <a:p>
            <a:pPr algn="ctr"/>
            <a:r>
              <a:rPr lang="en-US" sz="1600" dirty="0"/>
              <a:t>T1:</a:t>
            </a:r>
          </a:p>
        </p:txBody>
      </p:sp>
      <p:sp>
        <p:nvSpPr>
          <p:cNvPr id="50" name="Rectangle 49"/>
          <p:cNvSpPr/>
          <p:nvPr/>
        </p:nvSpPr>
        <p:spPr>
          <a:xfrm>
            <a:off x="8782588" y="368541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sp>
        <p:nvSpPr>
          <p:cNvPr id="51" name="TextBox 50"/>
          <p:cNvSpPr txBox="1"/>
          <p:nvPr/>
        </p:nvSpPr>
        <p:spPr>
          <a:xfrm>
            <a:off x="8389954" y="3886730"/>
            <a:ext cx="444045" cy="338554"/>
          </a:xfrm>
          <a:prstGeom prst="rect">
            <a:avLst/>
          </a:prstGeom>
          <a:noFill/>
        </p:spPr>
        <p:txBody>
          <a:bodyPr wrap="square" rtlCol="0">
            <a:spAutoFit/>
          </a:bodyPr>
          <a:lstStyle/>
          <a:p>
            <a:pPr algn="ctr"/>
            <a:r>
              <a:rPr lang="en-US" sz="1600" dirty="0"/>
              <a:t>T2:</a:t>
            </a:r>
          </a:p>
        </p:txBody>
      </p:sp>
      <p:sp>
        <p:nvSpPr>
          <p:cNvPr id="52" name="Rectangle 51"/>
          <p:cNvSpPr/>
          <p:nvPr/>
        </p:nvSpPr>
        <p:spPr>
          <a:xfrm>
            <a:off x="8782588" y="3931254"/>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 P2</a:t>
            </a:r>
          </a:p>
        </p:txBody>
      </p:sp>
      <p:sp>
        <p:nvSpPr>
          <p:cNvPr id="53" name="TextBox 52"/>
          <p:cNvSpPr txBox="1"/>
          <p:nvPr/>
        </p:nvSpPr>
        <p:spPr>
          <a:xfrm>
            <a:off x="8389954" y="4149764"/>
            <a:ext cx="444045" cy="338554"/>
          </a:xfrm>
          <a:prstGeom prst="rect">
            <a:avLst/>
          </a:prstGeom>
          <a:noFill/>
        </p:spPr>
        <p:txBody>
          <a:bodyPr wrap="square" rtlCol="0">
            <a:spAutoFit/>
          </a:bodyPr>
          <a:lstStyle/>
          <a:p>
            <a:pPr algn="ctr"/>
            <a:r>
              <a:rPr lang="en-US" sz="1600" dirty="0"/>
              <a:t>T2:</a:t>
            </a:r>
          </a:p>
        </p:txBody>
      </p:sp>
      <p:sp>
        <p:nvSpPr>
          <p:cNvPr id="54" name="Rectangle 53"/>
          <p:cNvSpPr/>
          <p:nvPr/>
        </p:nvSpPr>
        <p:spPr>
          <a:xfrm>
            <a:off x="8782588" y="4178790"/>
            <a:ext cx="741282" cy="2515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P1</a:t>
            </a:r>
          </a:p>
        </p:txBody>
      </p:sp>
      <p:cxnSp>
        <p:nvCxnSpPr>
          <p:cNvPr id="55" name="Straight Arrow Connector 54"/>
          <p:cNvCxnSpPr/>
          <p:nvPr/>
        </p:nvCxnSpPr>
        <p:spPr>
          <a:xfrm>
            <a:off x="6609020" y="3662889"/>
            <a:ext cx="663844" cy="9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0" idx="2"/>
          </p:cNvCxnSpPr>
          <p:nvPr/>
        </p:nvCxnSpPr>
        <p:spPr>
          <a:xfrm flipH="1" flipV="1">
            <a:off x="5531804" y="4986101"/>
            <a:ext cx="1333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V="1">
            <a:off x="5238427" y="3662889"/>
            <a:ext cx="542441" cy="92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Oval 57"/>
          <p:cNvSpPr/>
          <p:nvPr/>
        </p:nvSpPr>
        <p:spPr>
          <a:xfrm>
            <a:off x="5745388" y="3066790"/>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P0</a:t>
            </a:r>
          </a:p>
        </p:txBody>
      </p:sp>
      <p:sp>
        <p:nvSpPr>
          <p:cNvPr id="59" name="Oval 58"/>
          <p:cNvSpPr/>
          <p:nvPr/>
        </p:nvSpPr>
        <p:spPr>
          <a:xfrm>
            <a:off x="4625959" y="455537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60" name="Oval 59"/>
          <p:cNvSpPr/>
          <p:nvPr/>
        </p:nvSpPr>
        <p:spPr>
          <a:xfrm>
            <a:off x="6864818" y="4598935"/>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P1</a:t>
            </a:r>
          </a:p>
        </p:txBody>
      </p:sp>
      <p:sp>
        <p:nvSpPr>
          <p:cNvPr id="68" name="Rectangular Callout 67"/>
          <p:cNvSpPr/>
          <p:nvPr/>
        </p:nvSpPr>
        <p:spPr>
          <a:xfrm>
            <a:off x="1303318" y="4025388"/>
            <a:ext cx="1474681" cy="797904"/>
          </a:xfrm>
          <a:prstGeom prst="wedgeRectCallout">
            <a:avLst>
              <a:gd name="adj1" fmla="val 168340"/>
              <a:gd name="adj2" fmla="val 683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 the leader!</a:t>
            </a:r>
          </a:p>
        </p:txBody>
      </p:sp>
    </p:spTree>
    <p:extLst>
      <p:ext uri="{BB962C8B-B14F-4D97-AF65-F5344CB8AC3E}">
        <p14:creationId xmlns:p14="http://schemas.microsoft.com/office/powerpoint/2010/main" val="388157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587" y="1678309"/>
            <a:ext cx="8312258" cy="2771143"/>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Here is how the constraint is expressed in the Alloy modeling language :</a:t>
            </a:r>
          </a:p>
          <a:p>
            <a:pPr indent="457200">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all</a:t>
            </a:r>
            <a:r>
              <a:rPr lang="en-US" sz="2400" dirty="0">
                <a:latin typeface="Calibri" panose="020F0502020204030204" pitchFamily="34" charset="0"/>
                <a:ea typeface="Calibri" panose="020F0502020204030204" pitchFamily="34" charset="0"/>
                <a:cs typeface="Times New Roman" panose="02020603050405020304" pitchFamily="18" charset="0"/>
              </a:rPr>
              <a:t> n: Node | Node </a:t>
            </a:r>
            <a:r>
              <a:rPr lang="en-US" sz="2400" b="1" dirty="0">
                <a:latin typeface="Calibri" panose="020F0502020204030204" pitchFamily="34" charset="0"/>
                <a:ea typeface="Calibri" panose="020F0502020204030204" pitchFamily="34" charset="0"/>
                <a:cs typeface="Times New Roman" panose="02020603050405020304" pitchFamily="18" charset="0"/>
              </a:rPr>
              <a:t>in</a:t>
            </a:r>
            <a:r>
              <a:rPr lang="en-US" sz="2400" dirty="0">
                <a:latin typeface="Calibri" panose="020F0502020204030204" pitchFamily="34" charset="0"/>
                <a:ea typeface="Calibri" panose="020F0502020204030204" pitchFamily="34" charset="0"/>
                <a:cs typeface="Times New Roman" panose="02020603050405020304" pitchFamily="18" charset="0"/>
              </a:rPr>
              <a:t> n.^succ</a:t>
            </a:r>
          </a:p>
          <a:p>
            <a:pPr>
              <a:lnSpc>
                <a:spcPct val="107000"/>
              </a:lnSpc>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For each Node n, the entire set of nodes must be in the set of nodes reachable by 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caret symbol denotes the set of nodes reachable from </a:t>
            </a:r>
            <a:r>
              <a:rPr lang="en-US" sz="2400" i="1" dirty="0">
                <a:latin typeface="Calibri" panose="020F0502020204030204" pitchFamily="34" charset="0"/>
                <a:ea typeface="Calibri" panose="020F0502020204030204" pitchFamily="34" charset="0"/>
                <a:cs typeface="Times New Roman" panose="02020603050405020304" pitchFamily="18" charset="0"/>
              </a:rPr>
              <a:t>n</a:t>
            </a:r>
            <a:r>
              <a:rPr lang="en-US" sz="24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17273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electing a leader</a:t>
            </a:r>
          </a:p>
        </p:txBody>
      </p:sp>
      <p:sp>
        <p:nvSpPr>
          <p:cNvPr id="3" name="Content Placeholder 2"/>
          <p:cNvSpPr>
            <a:spLocks noGrp="1"/>
          </p:cNvSpPr>
          <p:nvPr>
            <p:ph idx="1"/>
          </p:nvPr>
        </p:nvSpPr>
        <p:spPr>
          <a:xfrm>
            <a:off x="838200" y="1825625"/>
            <a:ext cx="10515600" cy="1491012"/>
          </a:xfrm>
        </p:spPr>
        <p:txBody>
          <a:bodyPr/>
          <a:lstStyle/>
          <a:p>
            <a:r>
              <a:rPr lang="en-US" dirty="0"/>
              <a:t>At time=0 (i.e., Init), no process is a leader.</a:t>
            </a:r>
          </a:p>
          <a:p>
            <a:r>
              <a:rPr lang="en-US" dirty="0"/>
              <a:t>At time=t (</a:t>
            </a:r>
            <a:r>
              <a:rPr lang="en-US" i="1" dirty="0"/>
              <a:t>t</a:t>
            </a:r>
            <a:r>
              <a:rPr lang="en-US" dirty="0"/>
              <a:t> &gt; 0), process </a:t>
            </a:r>
            <a:r>
              <a:rPr lang="en-US" i="1" dirty="0"/>
              <a:t>p</a:t>
            </a:r>
            <a:r>
              <a:rPr lang="en-US" dirty="0"/>
              <a:t> is a leader if it’s identifier is in its pool at time </a:t>
            </a:r>
            <a:r>
              <a:rPr lang="en-US" i="1" dirty="0"/>
              <a:t>t</a:t>
            </a:r>
            <a:r>
              <a:rPr lang="en-US" dirty="0"/>
              <a:t> and it’s not in its pool at time </a:t>
            </a:r>
            <a:r>
              <a:rPr lang="en-US" i="1" dirty="0"/>
              <a:t>t-1</a:t>
            </a:r>
            <a:r>
              <a:rPr lang="en-US" dirty="0"/>
              <a:t>. </a:t>
            </a:r>
          </a:p>
        </p:txBody>
      </p:sp>
      <p:sp>
        <p:nvSpPr>
          <p:cNvPr id="12" name="TextBox 11"/>
          <p:cNvSpPr txBox="1"/>
          <p:nvPr/>
        </p:nvSpPr>
        <p:spPr>
          <a:xfrm>
            <a:off x="5654094" y="4457580"/>
            <a:ext cx="4918504" cy="646331"/>
          </a:xfrm>
          <a:prstGeom prst="rect">
            <a:avLst/>
          </a:prstGeom>
          <a:noFill/>
        </p:spPr>
        <p:txBody>
          <a:bodyPr wrap="square" rtlCol="0">
            <a:spAutoFit/>
          </a:bodyPr>
          <a:lstStyle/>
          <a:p>
            <a:r>
              <a:rPr lang="en-US" dirty="0"/>
              <a:t>At time </a:t>
            </a:r>
            <a:r>
              <a:rPr lang="en-US" sz="1600" dirty="0">
                <a:latin typeface="Consolas" panose="020B0609020204030204" pitchFamily="49" charset="0"/>
              </a:rPr>
              <a:t>T3</a:t>
            </a:r>
            <a:r>
              <a:rPr lang="en-US" dirty="0"/>
              <a:t> process </a:t>
            </a:r>
            <a:r>
              <a:rPr lang="en-US" sz="1600" dirty="0">
                <a:latin typeface="Consolas" panose="020B0609020204030204" pitchFamily="49" charset="0"/>
              </a:rPr>
              <a:t>P2</a:t>
            </a:r>
            <a:r>
              <a:rPr lang="en-US" dirty="0"/>
              <a:t> has its identifier in its pool and it’s not in its pool at the previous time, </a:t>
            </a:r>
            <a:r>
              <a:rPr lang="en-US" sz="1600" dirty="0">
                <a:latin typeface="Consolas" panose="020B0609020204030204" pitchFamily="49" charset="0"/>
              </a:rPr>
              <a:t>T2</a:t>
            </a:r>
            <a:r>
              <a:rPr lang="en-US" dirty="0"/>
              <a:t>.</a:t>
            </a:r>
          </a:p>
        </p:txBody>
      </p:sp>
      <p:cxnSp>
        <p:nvCxnSpPr>
          <p:cNvPr id="13" name="Straight Connector 12"/>
          <p:cNvCxnSpPr/>
          <p:nvPr/>
        </p:nvCxnSpPr>
        <p:spPr>
          <a:xfrm flipH="1" flipV="1">
            <a:off x="5020843" y="5090767"/>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Freeform 123"/>
          <p:cNvSpPr>
            <a:spLocks/>
          </p:cNvSpPr>
          <p:nvPr/>
        </p:nvSpPr>
        <p:spPr bwMode="auto">
          <a:xfrm rot="342090">
            <a:off x="3845664" y="3741641"/>
            <a:ext cx="1676400" cy="1493444"/>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sp>
        <p:nvSpPr>
          <p:cNvPr id="15" name="TextBox 14"/>
          <p:cNvSpPr txBox="1"/>
          <p:nvPr/>
        </p:nvSpPr>
        <p:spPr>
          <a:xfrm>
            <a:off x="4119081" y="3955813"/>
            <a:ext cx="488961" cy="307777"/>
          </a:xfrm>
          <a:prstGeom prst="rect">
            <a:avLst/>
          </a:prstGeom>
          <a:noFill/>
        </p:spPr>
        <p:txBody>
          <a:bodyPr wrap="square" rtlCol="0">
            <a:spAutoFit/>
          </a:bodyPr>
          <a:lstStyle/>
          <a:p>
            <a:pPr algn="ctr"/>
            <a:r>
              <a:rPr lang="en-US" sz="1400" dirty="0">
                <a:latin typeface="Consolas" panose="020B0609020204030204" pitchFamily="49" charset="0"/>
              </a:rPr>
              <a:t>T0:</a:t>
            </a:r>
          </a:p>
        </p:txBody>
      </p:sp>
      <p:sp>
        <p:nvSpPr>
          <p:cNvPr id="16" name="Rectangle 15"/>
          <p:cNvSpPr/>
          <p:nvPr/>
        </p:nvSpPr>
        <p:spPr>
          <a:xfrm>
            <a:off x="4537751" y="4015835"/>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17" name="TextBox 16"/>
          <p:cNvSpPr txBox="1"/>
          <p:nvPr/>
        </p:nvSpPr>
        <p:spPr>
          <a:xfrm>
            <a:off x="4113929" y="4170156"/>
            <a:ext cx="490732" cy="307777"/>
          </a:xfrm>
          <a:prstGeom prst="rect">
            <a:avLst/>
          </a:prstGeom>
          <a:noFill/>
        </p:spPr>
        <p:txBody>
          <a:bodyPr wrap="square" rtlCol="0">
            <a:spAutoFit/>
          </a:bodyPr>
          <a:lstStyle/>
          <a:p>
            <a:pPr algn="ctr"/>
            <a:r>
              <a:rPr lang="en-US" sz="1400" dirty="0">
                <a:latin typeface="Consolas" panose="020B0609020204030204" pitchFamily="49" charset="0"/>
              </a:rPr>
              <a:t>T1:</a:t>
            </a:r>
          </a:p>
        </p:txBody>
      </p:sp>
      <p:sp>
        <p:nvSpPr>
          <p:cNvPr id="18" name="Rectangle 17"/>
          <p:cNvSpPr/>
          <p:nvPr/>
        </p:nvSpPr>
        <p:spPr>
          <a:xfrm>
            <a:off x="4534369" y="4230178"/>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19" name="Rectangle 18"/>
          <p:cNvSpPr/>
          <p:nvPr/>
        </p:nvSpPr>
        <p:spPr>
          <a:xfrm>
            <a:off x="4548096" y="4444521"/>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Cambria Math" panose="02040503050406030204" pitchFamily="18" charset="0"/>
                <a:ea typeface="Cambria Math" panose="02040503050406030204" pitchFamily="18" charset="0"/>
              </a:rPr>
              <a:t>ε</a:t>
            </a:r>
            <a:endParaRPr lang="en-US" sz="1600" dirty="0">
              <a:solidFill>
                <a:schemeClr val="tx1"/>
              </a:solidFill>
            </a:endParaRPr>
          </a:p>
        </p:txBody>
      </p:sp>
      <p:sp>
        <p:nvSpPr>
          <p:cNvPr id="20" name="TextBox 19"/>
          <p:cNvSpPr txBox="1"/>
          <p:nvPr/>
        </p:nvSpPr>
        <p:spPr>
          <a:xfrm>
            <a:off x="4098432" y="4369445"/>
            <a:ext cx="504458" cy="307777"/>
          </a:xfrm>
          <a:prstGeom prst="rect">
            <a:avLst/>
          </a:prstGeom>
          <a:noFill/>
        </p:spPr>
        <p:txBody>
          <a:bodyPr wrap="square" rtlCol="0">
            <a:spAutoFit/>
          </a:bodyPr>
          <a:lstStyle/>
          <a:p>
            <a:pPr algn="ctr"/>
            <a:r>
              <a:rPr lang="en-US" sz="1400" dirty="0">
                <a:latin typeface="Consolas" panose="020B0609020204030204" pitchFamily="49" charset="0"/>
              </a:rPr>
              <a:t>T2:</a:t>
            </a:r>
          </a:p>
        </p:txBody>
      </p:sp>
      <p:sp>
        <p:nvSpPr>
          <p:cNvPr id="21" name="Rectangle 20"/>
          <p:cNvSpPr/>
          <p:nvPr/>
        </p:nvSpPr>
        <p:spPr>
          <a:xfrm>
            <a:off x="4537751" y="4658864"/>
            <a:ext cx="511154" cy="2185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P2</a:t>
            </a:r>
          </a:p>
        </p:txBody>
      </p:sp>
      <p:sp>
        <p:nvSpPr>
          <p:cNvPr id="22" name="TextBox 21"/>
          <p:cNvSpPr txBox="1"/>
          <p:nvPr/>
        </p:nvSpPr>
        <p:spPr>
          <a:xfrm>
            <a:off x="4113929" y="4583788"/>
            <a:ext cx="494113" cy="307777"/>
          </a:xfrm>
          <a:prstGeom prst="rect">
            <a:avLst/>
          </a:prstGeom>
          <a:noFill/>
        </p:spPr>
        <p:txBody>
          <a:bodyPr wrap="square" rtlCol="0">
            <a:spAutoFit/>
          </a:bodyPr>
          <a:lstStyle/>
          <a:p>
            <a:pPr algn="ctr"/>
            <a:r>
              <a:rPr lang="en-US" sz="1400" dirty="0">
                <a:latin typeface="Consolas" panose="020B0609020204030204" pitchFamily="49" charset="0"/>
              </a:rPr>
              <a:t>T3:</a:t>
            </a:r>
          </a:p>
        </p:txBody>
      </p:sp>
      <p:sp>
        <p:nvSpPr>
          <p:cNvPr id="23" name="Oval 22"/>
          <p:cNvSpPr/>
          <p:nvPr/>
        </p:nvSpPr>
        <p:spPr>
          <a:xfrm>
            <a:off x="5334432" y="5221798"/>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onsolas" panose="020B0609020204030204" pitchFamily="49" charset="0"/>
              </a:rPr>
              <a:t>P2</a:t>
            </a:r>
          </a:p>
        </p:txBody>
      </p:sp>
      <p:sp>
        <p:nvSpPr>
          <p:cNvPr id="24" name="Rectangular Callout 23"/>
          <p:cNvSpPr/>
          <p:nvPr/>
        </p:nvSpPr>
        <p:spPr>
          <a:xfrm>
            <a:off x="2011791" y="4691815"/>
            <a:ext cx="1474681" cy="797904"/>
          </a:xfrm>
          <a:prstGeom prst="wedgeRectCallout">
            <a:avLst>
              <a:gd name="adj1" fmla="val 168340"/>
              <a:gd name="adj2" fmla="val 683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 the leader!</a:t>
            </a:r>
          </a:p>
        </p:txBody>
      </p:sp>
      <p:cxnSp>
        <p:nvCxnSpPr>
          <p:cNvPr id="25" name="Straight Arrow Connector 24"/>
          <p:cNvCxnSpPr>
            <a:endCxn id="21" idx="3"/>
          </p:cNvCxnSpPr>
          <p:nvPr/>
        </p:nvCxnSpPr>
        <p:spPr>
          <a:xfrm flipH="1">
            <a:off x="5048905" y="4658864"/>
            <a:ext cx="654471" cy="109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360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9222" y="2375375"/>
            <a:ext cx="8261684" cy="1938992"/>
          </a:xfrm>
          <a:prstGeom prst="rect">
            <a:avLst/>
          </a:prstGeom>
          <a:ln>
            <a:solidFill>
              <a:schemeClr val="tx1"/>
            </a:solidFill>
          </a:ln>
        </p:spPr>
        <p:txBody>
          <a:bodyPr wrap="square">
            <a:spAutoFit/>
          </a:bodyPr>
          <a:lstStyle/>
          <a:p>
            <a:r>
              <a:rPr lang="en-US" sz="2400" b="1" dirty="0"/>
              <a:t>fact</a:t>
            </a:r>
            <a:r>
              <a:rPr lang="en-US" sz="2400" dirty="0"/>
              <a:t> DefineElected {</a:t>
            </a:r>
          </a:p>
          <a:p>
            <a:r>
              <a:rPr lang="en-US" sz="2400" dirty="0"/>
              <a:t>    </a:t>
            </a:r>
            <a:r>
              <a:rPr lang="en-US" sz="2400" b="1" dirty="0"/>
              <a:t>no</a:t>
            </a:r>
            <a:r>
              <a:rPr lang="en-US" sz="2400" dirty="0"/>
              <a:t> elected.first</a:t>
            </a:r>
          </a:p>
          <a:p>
            <a:r>
              <a:rPr lang="en-US" sz="2400" dirty="0"/>
              <a:t>    </a:t>
            </a:r>
            <a:r>
              <a:rPr lang="en-US" sz="2400" b="1" dirty="0"/>
              <a:t>all</a:t>
            </a:r>
            <a:r>
              <a:rPr lang="en-US" sz="2400" dirty="0"/>
              <a:t> t: Time - first |</a:t>
            </a:r>
          </a:p>
          <a:p>
            <a:r>
              <a:rPr lang="en-US" sz="2400" dirty="0"/>
              <a:t>        elected.t = {p: Process | p </a:t>
            </a:r>
            <a:r>
              <a:rPr lang="en-US" sz="2400" b="1" dirty="0"/>
              <a:t>in</a:t>
            </a:r>
            <a:r>
              <a:rPr lang="en-US" sz="2400" dirty="0"/>
              <a:t> (p.toSend.t - p.toSend.(t.prev))}</a:t>
            </a:r>
          </a:p>
          <a:p>
            <a:r>
              <a:rPr lang="en-US" sz="2400" dirty="0"/>
              <a:t>}</a:t>
            </a:r>
          </a:p>
        </p:txBody>
      </p:sp>
    </p:spTree>
    <p:extLst>
      <p:ext uri="{BB962C8B-B14F-4D97-AF65-F5344CB8AC3E}">
        <p14:creationId xmlns:p14="http://schemas.microsoft.com/office/powerpoint/2010/main" val="2266145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2753" y="2789695"/>
            <a:ext cx="2061274" cy="356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9222" y="2375375"/>
            <a:ext cx="8261684" cy="1938992"/>
          </a:xfrm>
          <a:prstGeom prst="rect">
            <a:avLst/>
          </a:prstGeom>
          <a:ln>
            <a:solidFill>
              <a:schemeClr val="tx1"/>
            </a:solidFill>
          </a:ln>
        </p:spPr>
        <p:txBody>
          <a:bodyPr wrap="square">
            <a:spAutoFit/>
          </a:bodyPr>
          <a:lstStyle/>
          <a:p>
            <a:r>
              <a:rPr lang="en-US" sz="2400" b="1" dirty="0"/>
              <a:t>fact</a:t>
            </a:r>
            <a:r>
              <a:rPr lang="en-US" sz="2400" dirty="0"/>
              <a:t> DefineElected {</a:t>
            </a:r>
          </a:p>
          <a:p>
            <a:r>
              <a:rPr lang="en-US" sz="2400" dirty="0"/>
              <a:t>    </a:t>
            </a:r>
            <a:r>
              <a:rPr lang="en-US" sz="2400" b="1" dirty="0"/>
              <a:t>no</a:t>
            </a:r>
            <a:r>
              <a:rPr lang="en-US" sz="2400" dirty="0"/>
              <a:t> elected.first</a:t>
            </a:r>
          </a:p>
          <a:p>
            <a:r>
              <a:rPr lang="en-US" sz="2400" dirty="0"/>
              <a:t>    </a:t>
            </a:r>
            <a:r>
              <a:rPr lang="en-US" sz="2400" b="1" dirty="0"/>
              <a:t>all</a:t>
            </a:r>
            <a:r>
              <a:rPr lang="en-US" sz="2400" dirty="0"/>
              <a:t> t: Time - first |</a:t>
            </a:r>
          </a:p>
          <a:p>
            <a:r>
              <a:rPr lang="en-US" sz="2400" dirty="0"/>
              <a:t>        elected.t = {p: Process | p </a:t>
            </a:r>
            <a:r>
              <a:rPr lang="en-US" sz="2400" b="1" dirty="0"/>
              <a:t>in</a:t>
            </a:r>
            <a:r>
              <a:rPr lang="en-US" sz="2400" dirty="0"/>
              <a:t> (p.toSend.t - p.toSend.(t.prev))}</a:t>
            </a:r>
          </a:p>
          <a:p>
            <a:r>
              <a:rPr lang="en-US" sz="2400" dirty="0"/>
              <a:t>}</a:t>
            </a:r>
          </a:p>
        </p:txBody>
      </p:sp>
      <p:cxnSp>
        <p:nvCxnSpPr>
          <p:cNvPr id="7" name="Straight Arrow Connector 6"/>
          <p:cNvCxnSpPr/>
          <p:nvPr/>
        </p:nvCxnSpPr>
        <p:spPr>
          <a:xfrm flipV="1">
            <a:off x="3301139" y="1704814"/>
            <a:ext cx="0" cy="1084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44678" y="1314146"/>
            <a:ext cx="3253711" cy="369332"/>
          </a:xfrm>
          <a:prstGeom prst="rect">
            <a:avLst/>
          </a:prstGeom>
          <a:noFill/>
        </p:spPr>
        <p:txBody>
          <a:bodyPr wrap="none" rtlCol="0">
            <a:spAutoFit/>
          </a:bodyPr>
          <a:lstStyle/>
          <a:p>
            <a:r>
              <a:rPr lang="en-US" dirty="0"/>
              <a:t>At time </a:t>
            </a:r>
            <a:r>
              <a:rPr lang="en-US" sz="1600" dirty="0">
                <a:latin typeface="Consolas" panose="020B0609020204030204" pitchFamily="49" charset="0"/>
              </a:rPr>
              <a:t>T0</a:t>
            </a:r>
            <a:r>
              <a:rPr lang="en-US" dirty="0"/>
              <a:t> no process is a leader.</a:t>
            </a:r>
          </a:p>
        </p:txBody>
      </p:sp>
    </p:spTree>
    <p:extLst>
      <p:ext uri="{BB962C8B-B14F-4D97-AF65-F5344CB8AC3E}">
        <p14:creationId xmlns:p14="http://schemas.microsoft.com/office/powerpoint/2010/main" val="2382126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9247" y="3161654"/>
            <a:ext cx="2014780" cy="3409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9222" y="2375375"/>
            <a:ext cx="8261684" cy="1938992"/>
          </a:xfrm>
          <a:prstGeom prst="rect">
            <a:avLst/>
          </a:prstGeom>
          <a:ln>
            <a:solidFill>
              <a:schemeClr val="tx1"/>
            </a:solidFill>
          </a:ln>
        </p:spPr>
        <p:txBody>
          <a:bodyPr wrap="square">
            <a:spAutoFit/>
          </a:bodyPr>
          <a:lstStyle/>
          <a:p>
            <a:r>
              <a:rPr lang="en-US" sz="2400" b="1" dirty="0"/>
              <a:t>fact</a:t>
            </a:r>
            <a:r>
              <a:rPr lang="en-US" sz="2400" dirty="0"/>
              <a:t> DefineElected {</a:t>
            </a:r>
          </a:p>
          <a:p>
            <a:r>
              <a:rPr lang="en-US" sz="2400" dirty="0"/>
              <a:t>    </a:t>
            </a:r>
            <a:r>
              <a:rPr lang="en-US" sz="2400" b="1" dirty="0"/>
              <a:t>no</a:t>
            </a:r>
            <a:r>
              <a:rPr lang="en-US" sz="2400" dirty="0"/>
              <a:t> elected.first</a:t>
            </a:r>
          </a:p>
          <a:p>
            <a:r>
              <a:rPr lang="en-US" sz="2400" dirty="0"/>
              <a:t>    </a:t>
            </a:r>
            <a:r>
              <a:rPr lang="en-US" sz="2400" b="1" dirty="0"/>
              <a:t>all</a:t>
            </a:r>
            <a:r>
              <a:rPr lang="en-US" sz="2400" dirty="0"/>
              <a:t> t: Time - first |</a:t>
            </a:r>
          </a:p>
          <a:p>
            <a:r>
              <a:rPr lang="en-US" sz="2400" dirty="0"/>
              <a:t>        elected.t = {p: Process | p </a:t>
            </a:r>
            <a:r>
              <a:rPr lang="en-US" sz="2400" b="1" dirty="0"/>
              <a:t>in</a:t>
            </a:r>
            <a:r>
              <a:rPr lang="en-US" sz="2400" dirty="0"/>
              <a:t> (p.toSend.t - p.toSend.(t.prev))}</a:t>
            </a:r>
          </a:p>
          <a:p>
            <a:r>
              <a:rPr lang="en-US" sz="2400" dirty="0"/>
              <a:t>}</a:t>
            </a:r>
          </a:p>
        </p:txBody>
      </p:sp>
      <p:cxnSp>
        <p:nvCxnSpPr>
          <p:cNvPr id="5" name="Straight Arrow Connector 4"/>
          <p:cNvCxnSpPr/>
          <p:nvPr/>
        </p:nvCxnSpPr>
        <p:spPr>
          <a:xfrm flipV="1">
            <a:off x="3223647" y="1673817"/>
            <a:ext cx="0" cy="1487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39866" y="1332854"/>
            <a:ext cx="2139753" cy="369332"/>
          </a:xfrm>
          <a:prstGeom prst="rect">
            <a:avLst/>
          </a:prstGeom>
          <a:noFill/>
        </p:spPr>
        <p:txBody>
          <a:bodyPr wrap="none" rtlCol="0">
            <a:spAutoFit/>
          </a:bodyPr>
          <a:lstStyle/>
          <a:p>
            <a:r>
              <a:rPr lang="en-US" dirty="0"/>
              <a:t>For all times after </a:t>
            </a:r>
            <a:r>
              <a:rPr lang="en-US" sz="1600" dirty="0">
                <a:latin typeface="Consolas" panose="020B0609020204030204" pitchFamily="49" charset="0"/>
              </a:rPr>
              <a:t>T0</a:t>
            </a:r>
          </a:p>
        </p:txBody>
      </p:sp>
    </p:spTree>
    <p:extLst>
      <p:ext uri="{BB962C8B-B14F-4D97-AF65-F5344CB8AC3E}">
        <p14:creationId xmlns:p14="http://schemas.microsoft.com/office/powerpoint/2010/main" val="3582117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9390" y="3521036"/>
            <a:ext cx="4510006" cy="400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9222" y="2375375"/>
            <a:ext cx="8261684" cy="1938992"/>
          </a:xfrm>
          <a:prstGeom prst="rect">
            <a:avLst/>
          </a:prstGeom>
          <a:ln>
            <a:solidFill>
              <a:schemeClr val="tx1"/>
            </a:solidFill>
          </a:ln>
        </p:spPr>
        <p:txBody>
          <a:bodyPr wrap="square">
            <a:spAutoFit/>
          </a:bodyPr>
          <a:lstStyle/>
          <a:p>
            <a:r>
              <a:rPr lang="en-US" sz="2400" b="1" dirty="0"/>
              <a:t>fact</a:t>
            </a:r>
            <a:r>
              <a:rPr lang="en-US" sz="2400" dirty="0"/>
              <a:t> DefineElected {</a:t>
            </a:r>
          </a:p>
          <a:p>
            <a:r>
              <a:rPr lang="en-US" sz="2400" dirty="0"/>
              <a:t>    </a:t>
            </a:r>
            <a:r>
              <a:rPr lang="en-US" sz="2400" b="1" dirty="0"/>
              <a:t>no</a:t>
            </a:r>
            <a:r>
              <a:rPr lang="en-US" sz="2400" dirty="0"/>
              <a:t> elected.first</a:t>
            </a:r>
          </a:p>
          <a:p>
            <a:r>
              <a:rPr lang="en-US" sz="2400" dirty="0"/>
              <a:t>    </a:t>
            </a:r>
            <a:r>
              <a:rPr lang="en-US" sz="2400" b="1" dirty="0"/>
              <a:t>all</a:t>
            </a:r>
            <a:r>
              <a:rPr lang="en-US" sz="2400" dirty="0"/>
              <a:t> t: Time - first |</a:t>
            </a:r>
          </a:p>
          <a:p>
            <a:r>
              <a:rPr lang="en-US" sz="2400" dirty="0"/>
              <a:t>        elected.t = {p: Process | p </a:t>
            </a:r>
            <a:r>
              <a:rPr lang="en-US" sz="2400" b="1" dirty="0"/>
              <a:t>in</a:t>
            </a:r>
            <a:r>
              <a:rPr lang="en-US" sz="2400" dirty="0"/>
              <a:t> (p.toSend.t - p.toSend.(t.prev))}</a:t>
            </a:r>
          </a:p>
          <a:p>
            <a:r>
              <a:rPr lang="en-US" sz="2400" dirty="0"/>
              <a:t>}</a:t>
            </a:r>
          </a:p>
        </p:txBody>
      </p:sp>
      <p:cxnSp>
        <p:nvCxnSpPr>
          <p:cNvPr id="7" name="Straight Arrow Connector 6"/>
          <p:cNvCxnSpPr/>
          <p:nvPr/>
        </p:nvCxnSpPr>
        <p:spPr>
          <a:xfrm flipV="1">
            <a:off x="6602278" y="3921072"/>
            <a:ext cx="0" cy="836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97844" y="4788976"/>
            <a:ext cx="3681392" cy="369332"/>
          </a:xfrm>
          <a:prstGeom prst="rect">
            <a:avLst/>
          </a:prstGeom>
          <a:noFill/>
        </p:spPr>
        <p:txBody>
          <a:bodyPr wrap="none" rtlCol="0">
            <a:spAutoFit/>
          </a:bodyPr>
          <a:lstStyle/>
          <a:p>
            <a:r>
              <a:rPr lang="en-US" i="1" dirty="0"/>
              <a:t>p</a:t>
            </a:r>
            <a:r>
              <a:rPr lang="en-US" dirty="0"/>
              <a:t> is in its pool at time </a:t>
            </a:r>
            <a:r>
              <a:rPr lang="en-US" i="1" dirty="0"/>
              <a:t>t</a:t>
            </a:r>
            <a:r>
              <a:rPr lang="en-US" dirty="0"/>
              <a:t>, but not at </a:t>
            </a:r>
            <a:r>
              <a:rPr lang="en-US" i="1" dirty="0"/>
              <a:t>t-1</a:t>
            </a:r>
          </a:p>
        </p:txBody>
      </p:sp>
      <p:cxnSp>
        <p:nvCxnSpPr>
          <p:cNvPr id="10" name="Straight Arrow Connector 9"/>
          <p:cNvCxnSpPr/>
          <p:nvPr/>
        </p:nvCxnSpPr>
        <p:spPr>
          <a:xfrm flipV="1">
            <a:off x="9422969" y="3921072"/>
            <a:ext cx="170482" cy="867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856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1721" y="3521036"/>
            <a:ext cx="7547675" cy="400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9222" y="2375375"/>
            <a:ext cx="8261684" cy="1938992"/>
          </a:xfrm>
          <a:prstGeom prst="rect">
            <a:avLst/>
          </a:prstGeom>
          <a:ln>
            <a:solidFill>
              <a:schemeClr val="tx1"/>
            </a:solidFill>
          </a:ln>
        </p:spPr>
        <p:txBody>
          <a:bodyPr wrap="square">
            <a:spAutoFit/>
          </a:bodyPr>
          <a:lstStyle/>
          <a:p>
            <a:r>
              <a:rPr lang="en-US" sz="2400" b="1" dirty="0"/>
              <a:t>fact</a:t>
            </a:r>
            <a:r>
              <a:rPr lang="en-US" sz="2400" dirty="0"/>
              <a:t> DefineElected {</a:t>
            </a:r>
          </a:p>
          <a:p>
            <a:r>
              <a:rPr lang="en-US" sz="2400" dirty="0"/>
              <a:t>    </a:t>
            </a:r>
            <a:r>
              <a:rPr lang="en-US" sz="2400" b="1" dirty="0"/>
              <a:t>no</a:t>
            </a:r>
            <a:r>
              <a:rPr lang="en-US" sz="2400" dirty="0"/>
              <a:t> elected.first</a:t>
            </a:r>
          </a:p>
          <a:p>
            <a:r>
              <a:rPr lang="en-US" sz="2400" dirty="0"/>
              <a:t>    </a:t>
            </a:r>
            <a:r>
              <a:rPr lang="en-US" sz="2400" b="1" dirty="0"/>
              <a:t>all</a:t>
            </a:r>
            <a:r>
              <a:rPr lang="en-US" sz="2400" dirty="0"/>
              <a:t> t: Time - first |</a:t>
            </a:r>
          </a:p>
          <a:p>
            <a:r>
              <a:rPr lang="en-US" sz="2400" dirty="0"/>
              <a:t>        elected.t = {p: Process | p </a:t>
            </a:r>
            <a:r>
              <a:rPr lang="en-US" sz="2400" b="1" dirty="0"/>
              <a:t>in</a:t>
            </a:r>
            <a:r>
              <a:rPr lang="en-US" sz="2400" dirty="0"/>
              <a:t> (p.toSend.t - p.toSend.(t.prev))}</a:t>
            </a:r>
          </a:p>
          <a:p>
            <a:r>
              <a:rPr lang="en-US" sz="2400" dirty="0"/>
              <a:t>}</a:t>
            </a:r>
          </a:p>
        </p:txBody>
      </p:sp>
      <p:cxnSp>
        <p:nvCxnSpPr>
          <p:cNvPr id="5" name="Straight Arrow Connector 4"/>
          <p:cNvCxnSpPr/>
          <p:nvPr/>
        </p:nvCxnSpPr>
        <p:spPr>
          <a:xfrm flipV="1">
            <a:off x="3301138" y="1702186"/>
            <a:ext cx="1" cy="1818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351" y="1069284"/>
            <a:ext cx="6824066" cy="646331"/>
          </a:xfrm>
          <a:prstGeom prst="rect">
            <a:avLst/>
          </a:prstGeom>
          <a:noFill/>
        </p:spPr>
        <p:txBody>
          <a:bodyPr wrap="square" rtlCol="0">
            <a:spAutoFit/>
          </a:bodyPr>
          <a:lstStyle/>
          <a:p>
            <a:r>
              <a:rPr lang="en-US" dirty="0"/>
              <a:t>The process(</a:t>
            </a:r>
            <a:r>
              <a:rPr lang="en-US" dirty="0" err="1"/>
              <a:t>es</a:t>
            </a:r>
            <a:r>
              <a:rPr lang="en-US" dirty="0"/>
              <a:t>) elected at time </a:t>
            </a:r>
            <a:r>
              <a:rPr lang="en-US" i="1" dirty="0"/>
              <a:t>t</a:t>
            </a:r>
            <a:r>
              <a:rPr lang="en-US" dirty="0"/>
              <a:t> are the processes with their identifier in their pool at time </a:t>
            </a:r>
            <a:r>
              <a:rPr lang="en-US" i="1" dirty="0"/>
              <a:t>t</a:t>
            </a:r>
            <a:r>
              <a:rPr lang="en-US" dirty="0"/>
              <a:t> but not in their pool at the preceding time. </a:t>
            </a:r>
          </a:p>
        </p:txBody>
      </p:sp>
    </p:spTree>
    <p:extLst>
      <p:ext uri="{BB962C8B-B14F-4D97-AF65-F5344CB8AC3E}">
        <p14:creationId xmlns:p14="http://schemas.microsoft.com/office/powerpoint/2010/main" val="1370193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8563" y="3521036"/>
            <a:ext cx="6090833" cy="400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9222" y="2375375"/>
            <a:ext cx="8261684" cy="1938992"/>
          </a:xfrm>
          <a:prstGeom prst="rect">
            <a:avLst/>
          </a:prstGeom>
          <a:ln>
            <a:solidFill>
              <a:schemeClr val="tx1"/>
            </a:solidFill>
          </a:ln>
        </p:spPr>
        <p:txBody>
          <a:bodyPr wrap="square">
            <a:spAutoFit/>
          </a:bodyPr>
          <a:lstStyle/>
          <a:p>
            <a:r>
              <a:rPr lang="en-US" sz="2400" b="1" dirty="0"/>
              <a:t>fact</a:t>
            </a:r>
            <a:r>
              <a:rPr lang="en-US" sz="2400" dirty="0"/>
              <a:t> DefineElected {</a:t>
            </a:r>
          </a:p>
          <a:p>
            <a:r>
              <a:rPr lang="en-US" sz="2400" dirty="0"/>
              <a:t>    </a:t>
            </a:r>
            <a:r>
              <a:rPr lang="en-US" sz="2400" b="1" dirty="0"/>
              <a:t>no</a:t>
            </a:r>
            <a:r>
              <a:rPr lang="en-US" sz="2400" dirty="0"/>
              <a:t> elected.first</a:t>
            </a:r>
          </a:p>
          <a:p>
            <a:r>
              <a:rPr lang="en-US" sz="2400" dirty="0"/>
              <a:t>    </a:t>
            </a:r>
            <a:r>
              <a:rPr lang="en-US" sz="2400" b="1" dirty="0"/>
              <a:t>all</a:t>
            </a:r>
            <a:r>
              <a:rPr lang="en-US" sz="2400" dirty="0"/>
              <a:t> t: Time - first |</a:t>
            </a:r>
          </a:p>
          <a:p>
            <a:r>
              <a:rPr lang="en-US" sz="2400" dirty="0"/>
              <a:t>        elected.t = {p: Process | p </a:t>
            </a:r>
            <a:r>
              <a:rPr lang="en-US" sz="2400" b="1" dirty="0"/>
              <a:t>in</a:t>
            </a:r>
            <a:r>
              <a:rPr lang="en-US" sz="2400" dirty="0"/>
              <a:t> (p.toSend.t - p.toSend.(t.prev))}</a:t>
            </a:r>
          </a:p>
          <a:p>
            <a:r>
              <a:rPr lang="en-US" sz="2400" dirty="0"/>
              <a:t>}</a:t>
            </a:r>
          </a:p>
        </p:txBody>
      </p:sp>
      <p:cxnSp>
        <p:nvCxnSpPr>
          <p:cNvPr id="7" name="Straight Arrow Connector 6"/>
          <p:cNvCxnSpPr/>
          <p:nvPr/>
        </p:nvCxnSpPr>
        <p:spPr>
          <a:xfrm flipV="1">
            <a:off x="5765369" y="3921072"/>
            <a:ext cx="0" cy="1084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69982" y="4944324"/>
            <a:ext cx="6105582" cy="461665"/>
          </a:xfrm>
          <a:prstGeom prst="rect">
            <a:avLst/>
          </a:prstGeom>
          <a:noFill/>
        </p:spPr>
        <p:txBody>
          <a:bodyPr wrap="none" rtlCol="0">
            <a:spAutoFit/>
          </a:bodyPr>
          <a:lstStyle/>
          <a:p>
            <a:r>
              <a:rPr lang="en-US" sz="2400" dirty="0"/>
              <a:t>set builder notation (a.k.a., set comprehension)</a:t>
            </a:r>
          </a:p>
        </p:txBody>
      </p:sp>
    </p:spTree>
    <p:extLst>
      <p:ext uri="{BB962C8B-B14F-4D97-AF65-F5344CB8AC3E}">
        <p14:creationId xmlns:p14="http://schemas.microsoft.com/office/powerpoint/2010/main" val="35359107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schemeClr>
                </a:solidFill>
              </a:rPr>
              <a:t>Here’s how each process behaves over a series of time steps</a:t>
            </a:r>
          </a:p>
        </p:txBody>
      </p:sp>
      <p:sp>
        <p:nvSpPr>
          <p:cNvPr id="3" name="Content Placeholder 2"/>
          <p:cNvSpPr>
            <a:spLocks noGrp="1"/>
          </p:cNvSpPr>
          <p:nvPr>
            <p:ph idx="1"/>
          </p:nvPr>
        </p:nvSpPr>
        <p:spPr>
          <a:xfrm>
            <a:off x="838200" y="1825625"/>
            <a:ext cx="10515600" cy="1882775"/>
          </a:xfrm>
        </p:spPr>
        <p:txBody>
          <a:bodyPr/>
          <a:lstStyle/>
          <a:p>
            <a:r>
              <a:rPr lang="en-US" dirty="0">
                <a:solidFill>
                  <a:schemeClr val="bg1">
                    <a:lumMod val="75000"/>
                  </a:schemeClr>
                </a:solidFill>
              </a:rPr>
              <a:t>At each time step each process does one of three things:</a:t>
            </a:r>
          </a:p>
          <a:p>
            <a:pPr marL="914400" lvl="1" indent="-457200">
              <a:buFont typeface="+mj-lt"/>
              <a:buAutoNum type="arabicPeriod"/>
            </a:pPr>
            <a:r>
              <a:rPr lang="en-US" dirty="0">
                <a:solidFill>
                  <a:schemeClr val="bg1">
                    <a:lumMod val="75000"/>
                  </a:schemeClr>
                </a:solidFill>
              </a:rPr>
              <a:t>It does a step - transfers an id to its successor</a:t>
            </a:r>
          </a:p>
          <a:p>
            <a:pPr marL="914400" lvl="1" indent="-457200">
              <a:buFont typeface="+mj-lt"/>
              <a:buAutoNum type="arabicPeriod"/>
            </a:pPr>
            <a:r>
              <a:rPr lang="en-US" dirty="0"/>
              <a:t>It does nothing - because its predecessor does a step</a:t>
            </a:r>
          </a:p>
          <a:p>
            <a:pPr marL="914400" lvl="1" indent="-457200">
              <a:buFont typeface="+mj-lt"/>
              <a:buAutoNum type="arabicPeriod"/>
            </a:pPr>
            <a:r>
              <a:rPr lang="en-US" dirty="0">
                <a:solidFill>
                  <a:schemeClr val="bg1">
                    <a:lumMod val="75000"/>
                  </a:schemeClr>
                </a:solidFill>
              </a:rPr>
              <a:t>It does a skip - copies its pool from the previous time to this time.</a:t>
            </a:r>
          </a:p>
        </p:txBody>
      </p:sp>
      <p:pic>
        <p:nvPicPr>
          <p:cNvPr id="1026" name="Picture 2" descr="Image result for image: w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3708400"/>
            <a:ext cx="43053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892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
            </a:r>
            <a:r>
              <a:rPr lang="en-US" dirty="0"/>
              <a:t> takes a step, or </a:t>
            </a:r>
            <a:r>
              <a:rPr lang="en-US" i="1" dirty="0"/>
              <a:t>p.succ</a:t>
            </a:r>
            <a:r>
              <a:rPr lang="en-US" dirty="0"/>
              <a:t> takes a step, but not both</a:t>
            </a:r>
          </a:p>
        </p:txBody>
      </p:sp>
      <p:sp>
        <p:nvSpPr>
          <p:cNvPr id="5" name="Freeform 123"/>
          <p:cNvSpPr>
            <a:spLocks/>
          </p:cNvSpPr>
          <p:nvPr/>
        </p:nvSpPr>
        <p:spPr bwMode="auto">
          <a:xfrm rot="342090">
            <a:off x="4763000" y="2013031"/>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6" name="Straight Connector 5"/>
          <p:cNvCxnSpPr/>
          <p:nvPr/>
        </p:nvCxnSpPr>
        <p:spPr>
          <a:xfrm flipV="1">
            <a:off x="5640372" y="3066357"/>
            <a:ext cx="0" cy="5212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Freeform 123"/>
          <p:cNvSpPr>
            <a:spLocks/>
          </p:cNvSpPr>
          <p:nvPr/>
        </p:nvSpPr>
        <p:spPr bwMode="auto">
          <a:xfrm rot="342090">
            <a:off x="2196884" y="3922206"/>
            <a:ext cx="1676400" cy="1082675"/>
          </a:xfrm>
          <a:custGeom>
            <a:avLst/>
            <a:gdLst>
              <a:gd name="T0" fmla="*/ 188 w 4038"/>
              <a:gd name="T1" fmla="*/ 1035 h 2930"/>
              <a:gd name="T2" fmla="*/ 43 w 4038"/>
              <a:gd name="T3" fmla="*/ 1196 h 2930"/>
              <a:gd name="T4" fmla="*/ 1 w 4038"/>
              <a:gd name="T5" fmla="*/ 1402 h 2930"/>
              <a:gd name="T6" fmla="*/ 42 w 4038"/>
              <a:gd name="T7" fmla="*/ 1553 h 2930"/>
              <a:gd name="T8" fmla="*/ 137 w 4038"/>
              <a:gd name="T9" fmla="*/ 1676 h 2930"/>
              <a:gd name="T10" fmla="*/ 152 w 4038"/>
              <a:gd name="T11" fmla="*/ 1779 h 2930"/>
              <a:gd name="T12" fmla="*/ 89 w 4038"/>
              <a:gd name="T13" fmla="*/ 1992 h 2930"/>
              <a:gd name="T14" fmla="*/ 159 w 4038"/>
              <a:gd name="T15" fmla="*/ 2217 h 2930"/>
              <a:gd name="T16" fmla="*/ 338 w 4038"/>
              <a:gd name="T17" fmla="*/ 2363 h 2930"/>
              <a:gd name="T18" fmla="*/ 544 w 4038"/>
              <a:gd name="T19" fmla="*/ 2392 h 2930"/>
              <a:gd name="T20" fmla="*/ 692 w 4038"/>
              <a:gd name="T21" fmla="*/ 2575 h 2930"/>
              <a:gd name="T22" fmla="*/ 934 w 4038"/>
              <a:gd name="T23" fmla="*/ 2715 h 2930"/>
              <a:gd name="T24" fmla="*/ 1217 w 4038"/>
              <a:gd name="T25" fmla="*/ 2752 h 2930"/>
              <a:gd name="T26" fmla="*/ 1497 w 4038"/>
              <a:gd name="T27" fmla="*/ 2675 h 2930"/>
              <a:gd name="T28" fmla="*/ 1641 w 4038"/>
              <a:gd name="T29" fmla="*/ 2768 h 2930"/>
              <a:gd name="T30" fmla="*/ 1835 w 4038"/>
              <a:gd name="T31" fmla="*/ 2887 h 2930"/>
              <a:gd name="T32" fmla="*/ 2063 w 4038"/>
              <a:gd name="T33" fmla="*/ 2930 h 2930"/>
              <a:gd name="T34" fmla="*/ 2355 w 4038"/>
              <a:gd name="T35" fmla="*/ 2858 h 2930"/>
              <a:gd name="T36" fmla="*/ 2578 w 4038"/>
              <a:gd name="T37" fmla="*/ 2666 h 2930"/>
              <a:gd name="T38" fmla="*/ 2700 w 4038"/>
              <a:gd name="T39" fmla="*/ 2507 h 2930"/>
              <a:gd name="T40" fmla="*/ 2916 w 4038"/>
              <a:gd name="T41" fmla="*/ 2569 h 2930"/>
              <a:gd name="T42" fmla="*/ 3088 w 4038"/>
              <a:gd name="T43" fmla="*/ 2554 h 2930"/>
              <a:gd name="T44" fmla="*/ 3297 w 4038"/>
              <a:gd name="T45" fmla="*/ 2450 h 2930"/>
              <a:gd name="T46" fmla="*/ 3462 w 4038"/>
              <a:gd name="T47" fmla="*/ 2223 h 2930"/>
              <a:gd name="T48" fmla="*/ 3494 w 4038"/>
              <a:gd name="T49" fmla="*/ 2069 h 2930"/>
              <a:gd name="T50" fmla="*/ 3606 w 4038"/>
              <a:gd name="T51" fmla="*/ 2013 h 2930"/>
              <a:gd name="T52" fmla="*/ 3845 w 4038"/>
              <a:gd name="T53" fmla="*/ 1870 h 2930"/>
              <a:gd name="T54" fmla="*/ 4006 w 4038"/>
              <a:gd name="T55" fmla="*/ 1616 h 2930"/>
              <a:gd name="T56" fmla="*/ 4037 w 4038"/>
              <a:gd name="T57" fmla="*/ 1450 h 2930"/>
              <a:gd name="T58" fmla="*/ 3985 w 4038"/>
              <a:gd name="T59" fmla="*/ 1172 h 2930"/>
              <a:gd name="T60" fmla="*/ 3922 w 4038"/>
              <a:gd name="T61" fmla="*/ 992 h 2930"/>
              <a:gd name="T62" fmla="*/ 3945 w 4038"/>
              <a:gd name="T63" fmla="*/ 846 h 2930"/>
              <a:gd name="T64" fmla="*/ 3886 w 4038"/>
              <a:gd name="T65" fmla="*/ 612 h 2930"/>
              <a:gd name="T66" fmla="*/ 3727 w 4038"/>
              <a:gd name="T67" fmla="*/ 437 h 2930"/>
              <a:gd name="T68" fmla="*/ 3571 w 4038"/>
              <a:gd name="T69" fmla="*/ 329 h 2930"/>
              <a:gd name="T70" fmla="*/ 3452 w 4038"/>
              <a:gd name="T71" fmla="*/ 130 h 2930"/>
              <a:gd name="T72" fmla="*/ 3253 w 4038"/>
              <a:gd name="T73" fmla="*/ 16 h 2930"/>
              <a:gd name="T74" fmla="*/ 3059 w 4038"/>
              <a:gd name="T75" fmla="*/ 6 h 2930"/>
              <a:gd name="T76" fmla="*/ 2920 w 4038"/>
              <a:gd name="T77" fmla="*/ 52 h 2930"/>
              <a:gd name="T78" fmla="*/ 2757 w 4038"/>
              <a:gd name="T79" fmla="*/ 123 h 2930"/>
              <a:gd name="T80" fmla="*/ 2601 w 4038"/>
              <a:gd name="T81" fmla="*/ 25 h 2930"/>
              <a:gd name="T82" fmla="*/ 2463 w 4038"/>
              <a:gd name="T83" fmla="*/ 0 h 2930"/>
              <a:gd name="T84" fmla="*/ 2297 w 4038"/>
              <a:gd name="T85" fmla="*/ 35 h 2930"/>
              <a:gd name="T86" fmla="*/ 2162 w 4038"/>
              <a:gd name="T87" fmla="*/ 131 h 2930"/>
              <a:gd name="T88" fmla="*/ 2062 w 4038"/>
              <a:gd name="T89" fmla="*/ 198 h 2930"/>
              <a:gd name="T90" fmla="*/ 1822 w 4038"/>
              <a:gd name="T91" fmla="*/ 94 h 2930"/>
              <a:gd name="T92" fmla="*/ 1648 w 4038"/>
              <a:gd name="T93" fmla="*/ 98 h 2930"/>
              <a:gd name="T94" fmla="*/ 1465 w 4038"/>
              <a:gd name="T95" fmla="*/ 177 h 2930"/>
              <a:gd name="T96" fmla="*/ 1326 w 4038"/>
              <a:gd name="T97" fmla="*/ 320 h 2930"/>
              <a:gd name="T98" fmla="*/ 1154 w 4038"/>
              <a:gd name="T99" fmla="*/ 290 h 2930"/>
              <a:gd name="T100" fmla="*/ 924 w 4038"/>
              <a:gd name="T101" fmla="*/ 272 h 2930"/>
              <a:gd name="T102" fmla="*/ 743 w 4038"/>
              <a:gd name="T103" fmla="*/ 317 h 2930"/>
              <a:gd name="T104" fmla="*/ 587 w 4038"/>
              <a:gd name="T105" fmla="*/ 410 h 2930"/>
              <a:gd name="T106" fmla="*/ 433 w 4038"/>
              <a:gd name="T107" fmla="*/ 594 h 2930"/>
              <a:gd name="T108" fmla="*/ 370 w 4038"/>
              <a:gd name="T109" fmla="*/ 765 h 2930"/>
              <a:gd name="T110" fmla="*/ 363 w 4038"/>
              <a:gd name="T111" fmla="*/ 97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8" h="2930">
                <a:moveTo>
                  <a:pt x="364" y="974"/>
                </a:moveTo>
                <a:lnTo>
                  <a:pt x="326" y="980"/>
                </a:lnTo>
                <a:lnTo>
                  <a:pt x="289" y="989"/>
                </a:lnTo>
                <a:lnTo>
                  <a:pt x="254" y="1002"/>
                </a:lnTo>
                <a:lnTo>
                  <a:pt x="221" y="1017"/>
                </a:lnTo>
                <a:lnTo>
                  <a:pt x="188" y="1035"/>
                </a:lnTo>
                <a:lnTo>
                  <a:pt x="159" y="1056"/>
                </a:lnTo>
                <a:lnTo>
                  <a:pt x="130" y="1080"/>
                </a:lnTo>
                <a:lnTo>
                  <a:pt x="105" y="1105"/>
                </a:lnTo>
                <a:lnTo>
                  <a:pt x="82" y="1133"/>
                </a:lnTo>
                <a:lnTo>
                  <a:pt x="61" y="1163"/>
                </a:lnTo>
                <a:lnTo>
                  <a:pt x="43" y="1196"/>
                </a:lnTo>
                <a:lnTo>
                  <a:pt x="28" y="1229"/>
                </a:lnTo>
                <a:lnTo>
                  <a:pt x="16" y="1264"/>
                </a:lnTo>
                <a:lnTo>
                  <a:pt x="7" y="1299"/>
                </a:lnTo>
                <a:lnTo>
                  <a:pt x="2" y="1338"/>
                </a:lnTo>
                <a:lnTo>
                  <a:pt x="0" y="1376"/>
                </a:lnTo>
                <a:lnTo>
                  <a:pt x="1" y="1402"/>
                </a:lnTo>
                <a:lnTo>
                  <a:pt x="4" y="1429"/>
                </a:lnTo>
                <a:lnTo>
                  <a:pt x="8" y="1454"/>
                </a:lnTo>
                <a:lnTo>
                  <a:pt x="14" y="1481"/>
                </a:lnTo>
                <a:lnTo>
                  <a:pt x="22" y="1505"/>
                </a:lnTo>
                <a:lnTo>
                  <a:pt x="31" y="1529"/>
                </a:lnTo>
                <a:lnTo>
                  <a:pt x="42" y="1553"/>
                </a:lnTo>
                <a:lnTo>
                  <a:pt x="54" y="1575"/>
                </a:lnTo>
                <a:lnTo>
                  <a:pt x="68" y="1597"/>
                </a:lnTo>
                <a:lnTo>
                  <a:pt x="83" y="1619"/>
                </a:lnTo>
                <a:lnTo>
                  <a:pt x="100" y="1639"/>
                </a:lnTo>
                <a:lnTo>
                  <a:pt x="117" y="1659"/>
                </a:lnTo>
                <a:lnTo>
                  <a:pt x="137" y="1676"/>
                </a:lnTo>
                <a:lnTo>
                  <a:pt x="157" y="1693"/>
                </a:lnTo>
                <a:lnTo>
                  <a:pt x="178" y="1709"/>
                </a:lnTo>
                <a:lnTo>
                  <a:pt x="201" y="1723"/>
                </a:lnTo>
                <a:lnTo>
                  <a:pt x="199" y="1719"/>
                </a:lnTo>
                <a:lnTo>
                  <a:pt x="174" y="1747"/>
                </a:lnTo>
                <a:lnTo>
                  <a:pt x="152" y="1779"/>
                </a:lnTo>
                <a:lnTo>
                  <a:pt x="133" y="1811"/>
                </a:lnTo>
                <a:lnTo>
                  <a:pt x="117" y="1846"/>
                </a:lnTo>
                <a:lnTo>
                  <a:pt x="105" y="1880"/>
                </a:lnTo>
                <a:lnTo>
                  <a:pt x="95" y="1917"/>
                </a:lnTo>
                <a:lnTo>
                  <a:pt x="91" y="1954"/>
                </a:lnTo>
                <a:lnTo>
                  <a:pt x="89" y="1992"/>
                </a:lnTo>
                <a:lnTo>
                  <a:pt x="91" y="2034"/>
                </a:lnTo>
                <a:lnTo>
                  <a:pt x="97" y="2073"/>
                </a:lnTo>
                <a:lnTo>
                  <a:pt x="107" y="2111"/>
                </a:lnTo>
                <a:lnTo>
                  <a:pt x="121" y="2148"/>
                </a:lnTo>
                <a:lnTo>
                  <a:pt x="138" y="2184"/>
                </a:lnTo>
                <a:lnTo>
                  <a:pt x="159" y="2217"/>
                </a:lnTo>
                <a:lnTo>
                  <a:pt x="182" y="2247"/>
                </a:lnTo>
                <a:lnTo>
                  <a:pt x="208" y="2276"/>
                </a:lnTo>
                <a:lnTo>
                  <a:pt x="237" y="2303"/>
                </a:lnTo>
                <a:lnTo>
                  <a:pt x="269" y="2326"/>
                </a:lnTo>
                <a:lnTo>
                  <a:pt x="302" y="2346"/>
                </a:lnTo>
                <a:lnTo>
                  <a:pt x="338" y="2363"/>
                </a:lnTo>
                <a:lnTo>
                  <a:pt x="374" y="2376"/>
                </a:lnTo>
                <a:lnTo>
                  <a:pt x="415" y="2386"/>
                </a:lnTo>
                <a:lnTo>
                  <a:pt x="455" y="2392"/>
                </a:lnTo>
                <a:lnTo>
                  <a:pt x="496" y="2394"/>
                </a:lnTo>
                <a:lnTo>
                  <a:pt x="520" y="2393"/>
                </a:lnTo>
                <a:lnTo>
                  <a:pt x="544" y="2392"/>
                </a:lnTo>
                <a:lnTo>
                  <a:pt x="542" y="2394"/>
                </a:lnTo>
                <a:lnTo>
                  <a:pt x="567" y="2435"/>
                </a:lnTo>
                <a:lnTo>
                  <a:pt x="595" y="2474"/>
                </a:lnTo>
                <a:lnTo>
                  <a:pt x="626" y="2510"/>
                </a:lnTo>
                <a:lnTo>
                  <a:pt x="658" y="2544"/>
                </a:lnTo>
                <a:lnTo>
                  <a:pt x="692" y="2575"/>
                </a:lnTo>
                <a:lnTo>
                  <a:pt x="728" y="2605"/>
                </a:lnTo>
                <a:lnTo>
                  <a:pt x="767" y="2632"/>
                </a:lnTo>
                <a:lnTo>
                  <a:pt x="806" y="2657"/>
                </a:lnTo>
                <a:lnTo>
                  <a:pt x="847" y="2679"/>
                </a:lnTo>
                <a:lnTo>
                  <a:pt x="890" y="2698"/>
                </a:lnTo>
                <a:lnTo>
                  <a:pt x="934" y="2715"/>
                </a:lnTo>
                <a:lnTo>
                  <a:pt x="979" y="2728"/>
                </a:lnTo>
                <a:lnTo>
                  <a:pt x="1025" y="2739"/>
                </a:lnTo>
                <a:lnTo>
                  <a:pt x="1072" y="2748"/>
                </a:lnTo>
                <a:lnTo>
                  <a:pt x="1120" y="2752"/>
                </a:lnTo>
                <a:lnTo>
                  <a:pt x="1168" y="2753"/>
                </a:lnTo>
                <a:lnTo>
                  <a:pt x="1217" y="2752"/>
                </a:lnTo>
                <a:lnTo>
                  <a:pt x="1265" y="2746"/>
                </a:lnTo>
                <a:lnTo>
                  <a:pt x="1314" y="2738"/>
                </a:lnTo>
                <a:lnTo>
                  <a:pt x="1361" y="2728"/>
                </a:lnTo>
                <a:lnTo>
                  <a:pt x="1408" y="2713"/>
                </a:lnTo>
                <a:lnTo>
                  <a:pt x="1452" y="2696"/>
                </a:lnTo>
                <a:lnTo>
                  <a:pt x="1497" y="2675"/>
                </a:lnTo>
                <a:lnTo>
                  <a:pt x="1540" y="2652"/>
                </a:lnTo>
                <a:lnTo>
                  <a:pt x="1539" y="2652"/>
                </a:lnTo>
                <a:lnTo>
                  <a:pt x="1562" y="2683"/>
                </a:lnTo>
                <a:lnTo>
                  <a:pt x="1586" y="2713"/>
                </a:lnTo>
                <a:lnTo>
                  <a:pt x="1612" y="2742"/>
                </a:lnTo>
                <a:lnTo>
                  <a:pt x="1641" y="2768"/>
                </a:lnTo>
                <a:lnTo>
                  <a:pt x="1669" y="2793"/>
                </a:lnTo>
                <a:lnTo>
                  <a:pt x="1700" y="2816"/>
                </a:lnTo>
                <a:lnTo>
                  <a:pt x="1733" y="2836"/>
                </a:lnTo>
                <a:lnTo>
                  <a:pt x="1766" y="2856"/>
                </a:lnTo>
                <a:lnTo>
                  <a:pt x="1800" y="2872"/>
                </a:lnTo>
                <a:lnTo>
                  <a:pt x="1835" y="2887"/>
                </a:lnTo>
                <a:lnTo>
                  <a:pt x="1871" y="2900"/>
                </a:lnTo>
                <a:lnTo>
                  <a:pt x="1908" y="2910"/>
                </a:lnTo>
                <a:lnTo>
                  <a:pt x="1946" y="2920"/>
                </a:lnTo>
                <a:lnTo>
                  <a:pt x="1985" y="2925"/>
                </a:lnTo>
                <a:lnTo>
                  <a:pt x="2024" y="2929"/>
                </a:lnTo>
                <a:lnTo>
                  <a:pt x="2063" y="2930"/>
                </a:lnTo>
                <a:lnTo>
                  <a:pt x="2115" y="2928"/>
                </a:lnTo>
                <a:lnTo>
                  <a:pt x="2165" y="2922"/>
                </a:lnTo>
                <a:lnTo>
                  <a:pt x="2215" y="2911"/>
                </a:lnTo>
                <a:lnTo>
                  <a:pt x="2263" y="2898"/>
                </a:lnTo>
                <a:lnTo>
                  <a:pt x="2310" y="2880"/>
                </a:lnTo>
                <a:lnTo>
                  <a:pt x="2355" y="2858"/>
                </a:lnTo>
                <a:lnTo>
                  <a:pt x="2398" y="2834"/>
                </a:lnTo>
                <a:lnTo>
                  <a:pt x="2440" y="2806"/>
                </a:lnTo>
                <a:lnTo>
                  <a:pt x="2478" y="2775"/>
                </a:lnTo>
                <a:lnTo>
                  <a:pt x="2514" y="2742"/>
                </a:lnTo>
                <a:lnTo>
                  <a:pt x="2548" y="2705"/>
                </a:lnTo>
                <a:lnTo>
                  <a:pt x="2578" y="2666"/>
                </a:lnTo>
                <a:lnTo>
                  <a:pt x="2605" y="2624"/>
                </a:lnTo>
                <a:lnTo>
                  <a:pt x="2629" y="2580"/>
                </a:lnTo>
                <a:lnTo>
                  <a:pt x="2650" y="2534"/>
                </a:lnTo>
                <a:lnTo>
                  <a:pt x="2667" y="2485"/>
                </a:lnTo>
                <a:lnTo>
                  <a:pt x="2667" y="2489"/>
                </a:lnTo>
                <a:lnTo>
                  <a:pt x="2700" y="2507"/>
                </a:lnTo>
                <a:lnTo>
                  <a:pt x="2734" y="2523"/>
                </a:lnTo>
                <a:lnTo>
                  <a:pt x="2769" y="2537"/>
                </a:lnTo>
                <a:lnTo>
                  <a:pt x="2805" y="2549"/>
                </a:lnTo>
                <a:lnTo>
                  <a:pt x="2842" y="2558"/>
                </a:lnTo>
                <a:lnTo>
                  <a:pt x="2878" y="2565"/>
                </a:lnTo>
                <a:lnTo>
                  <a:pt x="2916" y="2569"/>
                </a:lnTo>
                <a:lnTo>
                  <a:pt x="2954" y="2570"/>
                </a:lnTo>
                <a:lnTo>
                  <a:pt x="2982" y="2569"/>
                </a:lnTo>
                <a:lnTo>
                  <a:pt x="3009" y="2567"/>
                </a:lnTo>
                <a:lnTo>
                  <a:pt x="3036" y="2564"/>
                </a:lnTo>
                <a:lnTo>
                  <a:pt x="3063" y="2559"/>
                </a:lnTo>
                <a:lnTo>
                  <a:pt x="3088" y="2554"/>
                </a:lnTo>
                <a:lnTo>
                  <a:pt x="3115" y="2547"/>
                </a:lnTo>
                <a:lnTo>
                  <a:pt x="3139" y="2537"/>
                </a:lnTo>
                <a:lnTo>
                  <a:pt x="3164" y="2528"/>
                </a:lnTo>
                <a:lnTo>
                  <a:pt x="3211" y="2506"/>
                </a:lnTo>
                <a:lnTo>
                  <a:pt x="3255" y="2480"/>
                </a:lnTo>
                <a:lnTo>
                  <a:pt x="3297" y="2450"/>
                </a:lnTo>
                <a:lnTo>
                  <a:pt x="3335" y="2415"/>
                </a:lnTo>
                <a:lnTo>
                  <a:pt x="3370" y="2378"/>
                </a:lnTo>
                <a:lnTo>
                  <a:pt x="3401" y="2338"/>
                </a:lnTo>
                <a:lnTo>
                  <a:pt x="3428" y="2294"/>
                </a:lnTo>
                <a:lnTo>
                  <a:pt x="3451" y="2247"/>
                </a:lnTo>
                <a:lnTo>
                  <a:pt x="3462" y="2223"/>
                </a:lnTo>
                <a:lnTo>
                  <a:pt x="3470" y="2199"/>
                </a:lnTo>
                <a:lnTo>
                  <a:pt x="3476" y="2174"/>
                </a:lnTo>
                <a:lnTo>
                  <a:pt x="3483" y="2148"/>
                </a:lnTo>
                <a:lnTo>
                  <a:pt x="3488" y="2122"/>
                </a:lnTo>
                <a:lnTo>
                  <a:pt x="3491" y="2095"/>
                </a:lnTo>
                <a:lnTo>
                  <a:pt x="3494" y="2069"/>
                </a:lnTo>
                <a:lnTo>
                  <a:pt x="3495" y="2041"/>
                </a:lnTo>
                <a:lnTo>
                  <a:pt x="3494" y="2040"/>
                </a:lnTo>
                <a:lnTo>
                  <a:pt x="3522" y="2035"/>
                </a:lnTo>
                <a:lnTo>
                  <a:pt x="3551" y="2029"/>
                </a:lnTo>
                <a:lnTo>
                  <a:pt x="3580" y="2021"/>
                </a:lnTo>
                <a:lnTo>
                  <a:pt x="3606" y="2013"/>
                </a:lnTo>
                <a:lnTo>
                  <a:pt x="3634" y="2004"/>
                </a:lnTo>
                <a:lnTo>
                  <a:pt x="3660" y="1993"/>
                </a:lnTo>
                <a:lnTo>
                  <a:pt x="3711" y="1968"/>
                </a:lnTo>
                <a:lnTo>
                  <a:pt x="3758" y="1939"/>
                </a:lnTo>
                <a:lnTo>
                  <a:pt x="3804" y="1907"/>
                </a:lnTo>
                <a:lnTo>
                  <a:pt x="3845" y="1870"/>
                </a:lnTo>
                <a:lnTo>
                  <a:pt x="3883" y="1831"/>
                </a:lnTo>
                <a:lnTo>
                  <a:pt x="3917" y="1787"/>
                </a:lnTo>
                <a:lnTo>
                  <a:pt x="3948" y="1742"/>
                </a:lnTo>
                <a:lnTo>
                  <a:pt x="3975" y="1693"/>
                </a:lnTo>
                <a:lnTo>
                  <a:pt x="3997" y="1642"/>
                </a:lnTo>
                <a:lnTo>
                  <a:pt x="4006" y="1616"/>
                </a:lnTo>
                <a:lnTo>
                  <a:pt x="4015" y="1589"/>
                </a:lnTo>
                <a:lnTo>
                  <a:pt x="4022" y="1563"/>
                </a:lnTo>
                <a:lnTo>
                  <a:pt x="4028" y="1535"/>
                </a:lnTo>
                <a:lnTo>
                  <a:pt x="4032" y="1507"/>
                </a:lnTo>
                <a:lnTo>
                  <a:pt x="4036" y="1478"/>
                </a:lnTo>
                <a:lnTo>
                  <a:pt x="4037" y="1450"/>
                </a:lnTo>
                <a:lnTo>
                  <a:pt x="4038" y="1421"/>
                </a:lnTo>
                <a:lnTo>
                  <a:pt x="4036" y="1370"/>
                </a:lnTo>
                <a:lnTo>
                  <a:pt x="4029" y="1319"/>
                </a:lnTo>
                <a:lnTo>
                  <a:pt x="4018" y="1268"/>
                </a:lnTo>
                <a:lnTo>
                  <a:pt x="4003" y="1220"/>
                </a:lnTo>
                <a:lnTo>
                  <a:pt x="3985" y="1172"/>
                </a:lnTo>
                <a:lnTo>
                  <a:pt x="3962" y="1126"/>
                </a:lnTo>
                <a:lnTo>
                  <a:pt x="3936" y="1082"/>
                </a:lnTo>
                <a:lnTo>
                  <a:pt x="3906" y="1040"/>
                </a:lnTo>
                <a:lnTo>
                  <a:pt x="3905" y="1040"/>
                </a:lnTo>
                <a:lnTo>
                  <a:pt x="3914" y="1017"/>
                </a:lnTo>
                <a:lnTo>
                  <a:pt x="3922" y="992"/>
                </a:lnTo>
                <a:lnTo>
                  <a:pt x="3929" y="969"/>
                </a:lnTo>
                <a:lnTo>
                  <a:pt x="3935" y="945"/>
                </a:lnTo>
                <a:lnTo>
                  <a:pt x="3939" y="920"/>
                </a:lnTo>
                <a:lnTo>
                  <a:pt x="3943" y="895"/>
                </a:lnTo>
                <a:lnTo>
                  <a:pt x="3944" y="870"/>
                </a:lnTo>
                <a:lnTo>
                  <a:pt x="3945" y="846"/>
                </a:lnTo>
                <a:lnTo>
                  <a:pt x="3944" y="804"/>
                </a:lnTo>
                <a:lnTo>
                  <a:pt x="3938" y="764"/>
                </a:lnTo>
                <a:lnTo>
                  <a:pt x="3930" y="724"/>
                </a:lnTo>
                <a:lnTo>
                  <a:pt x="3918" y="685"/>
                </a:lnTo>
                <a:lnTo>
                  <a:pt x="3904" y="648"/>
                </a:lnTo>
                <a:lnTo>
                  <a:pt x="3886" y="612"/>
                </a:lnTo>
                <a:lnTo>
                  <a:pt x="3866" y="578"/>
                </a:lnTo>
                <a:lnTo>
                  <a:pt x="3843" y="545"/>
                </a:lnTo>
                <a:lnTo>
                  <a:pt x="3817" y="515"/>
                </a:lnTo>
                <a:lnTo>
                  <a:pt x="3789" y="486"/>
                </a:lnTo>
                <a:lnTo>
                  <a:pt x="3759" y="461"/>
                </a:lnTo>
                <a:lnTo>
                  <a:pt x="3727" y="437"/>
                </a:lnTo>
                <a:lnTo>
                  <a:pt x="3692" y="416"/>
                </a:lnTo>
                <a:lnTo>
                  <a:pt x="3656" y="398"/>
                </a:lnTo>
                <a:lnTo>
                  <a:pt x="3618" y="381"/>
                </a:lnTo>
                <a:lnTo>
                  <a:pt x="3577" y="369"/>
                </a:lnTo>
                <a:lnTo>
                  <a:pt x="3580" y="369"/>
                </a:lnTo>
                <a:lnTo>
                  <a:pt x="3571" y="329"/>
                </a:lnTo>
                <a:lnTo>
                  <a:pt x="3558" y="291"/>
                </a:lnTo>
                <a:lnTo>
                  <a:pt x="3543" y="256"/>
                </a:lnTo>
                <a:lnTo>
                  <a:pt x="3525" y="221"/>
                </a:lnTo>
                <a:lnTo>
                  <a:pt x="3503" y="189"/>
                </a:lnTo>
                <a:lnTo>
                  <a:pt x="3479" y="159"/>
                </a:lnTo>
                <a:lnTo>
                  <a:pt x="3452" y="130"/>
                </a:lnTo>
                <a:lnTo>
                  <a:pt x="3424" y="104"/>
                </a:lnTo>
                <a:lnTo>
                  <a:pt x="3394" y="81"/>
                </a:lnTo>
                <a:lnTo>
                  <a:pt x="3361" y="60"/>
                </a:lnTo>
                <a:lnTo>
                  <a:pt x="3326" y="43"/>
                </a:lnTo>
                <a:lnTo>
                  <a:pt x="3290" y="28"/>
                </a:lnTo>
                <a:lnTo>
                  <a:pt x="3253" y="16"/>
                </a:lnTo>
                <a:lnTo>
                  <a:pt x="3214" y="7"/>
                </a:lnTo>
                <a:lnTo>
                  <a:pt x="3175" y="3"/>
                </a:lnTo>
                <a:lnTo>
                  <a:pt x="3133" y="0"/>
                </a:lnTo>
                <a:lnTo>
                  <a:pt x="3108" y="1"/>
                </a:lnTo>
                <a:lnTo>
                  <a:pt x="3084" y="3"/>
                </a:lnTo>
                <a:lnTo>
                  <a:pt x="3059" y="6"/>
                </a:lnTo>
                <a:lnTo>
                  <a:pt x="3034" y="11"/>
                </a:lnTo>
                <a:lnTo>
                  <a:pt x="3010" y="16"/>
                </a:lnTo>
                <a:lnTo>
                  <a:pt x="2987" y="23"/>
                </a:lnTo>
                <a:lnTo>
                  <a:pt x="2964" y="33"/>
                </a:lnTo>
                <a:lnTo>
                  <a:pt x="2941" y="42"/>
                </a:lnTo>
                <a:lnTo>
                  <a:pt x="2920" y="52"/>
                </a:lnTo>
                <a:lnTo>
                  <a:pt x="2899" y="64"/>
                </a:lnTo>
                <a:lnTo>
                  <a:pt x="2858" y="92"/>
                </a:lnTo>
                <a:lnTo>
                  <a:pt x="2821" y="123"/>
                </a:lnTo>
                <a:lnTo>
                  <a:pt x="2786" y="159"/>
                </a:lnTo>
                <a:lnTo>
                  <a:pt x="2788" y="159"/>
                </a:lnTo>
                <a:lnTo>
                  <a:pt x="2757" y="123"/>
                </a:lnTo>
                <a:lnTo>
                  <a:pt x="2722" y="92"/>
                </a:lnTo>
                <a:lnTo>
                  <a:pt x="2684" y="65"/>
                </a:lnTo>
                <a:lnTo>
                  <a:pt x="2665" y="53"/>
                </a:lnTo>
                <a:lnTo>
                  <a:pt x="2644" y="42"/>
                </a:lnTo>
                <a:lnTo>
                  <a:pt x="2622" y="33"/>
                </a:lnTo>
                <a:lnTo>
                  <a:pt x="2601" y="25"/>
                </a:lnTo>
                <a:lnTo>
                  <a:pt x="2579" y="16"/>
                </a:lnTo>
                <a:lnTo>
                  <a:pt x="2557" y="11"/>
                </a:lnTo>
                <a:lnTo>
                  <a:pt x="2534" y="6"/>
                </a:lnTo>
                <a:lnTo>
                  <a:pt x="2510" y="3"/>
                </a:lnTo>
                <a:lnTo>
                  <a:pt x="2487" y="1"/>
                </a:lnTo>
                <a:lnTo>
                  <a:pt x="2463" y="0"/>
                </a:lnTo>
                <a:lnTo>
                  <a:pt x="2434" y="1"/>
                </a:lnTo>
                <a:lnTo>
                  <a:pt x="2405" y="4"/>
                </a:lnTo>
                <a:lnTo>
                  <a:pt x="2378" y="10"/>
                </a:lnTo>
                <a:lnTo>
                  <a:pt x="2350" y="16"/>
                </a:lnTo>
                <a:lnTo>
                  <a:pt x="2324" y="25"/>
                </a:lnTo>
                <a:lnTo>
                  <a:pt x="2297" y="35"/>
                </a:lnTo>
                <a:lnTo>
                  <a:pt x="2272" y="47"/>
                </a:lnTo>
                <a:lnTo>
                  <a:pt x="2248" y="60"/>
                </a:lnTo>
                <a:lnTo>
                  <a:pt x="2225" y="77"/>
                </a:lnTo>
                <a:lnTo>
                  <a:pt x="2202" y="93"/>
                </a:lnTo>
                <a:lnTo>
                  <a:pt x="2181" y="111"/>
                </a:lnTo>
                <a:lnTo>
                  <a:pt x="2162" y="131"/>
                </a:lnTo>
                <a:lnTo>
                  <a:pt x="2144" y="152"/>
                </a:lnTo>
                <a:lnTo>
                  <a:pt x="2126" y="175"/>
                </a:lnTo>
                <a:lnTo>
                  <a:pt x="2111" y="198"/>
                </a:lnTo>
                <a:lnTo>
                  <a:pt x="2098" y="223"/>
                </a:lnTo>
                <a:lnTo>
                  <a:pt x="2099" y="230"/>
                </a:lnTo>
                <a:lnTo>
                  <a:pt x="2062" y="198"/>
                </a:lnTo>
                <a:lnTo>
                  <a:pt x="2023" y="169"/>
                </a:lnTo>
                <a:lnTo>
                  <a:pt x="1982" y="145"/>
                </a:lnTo>
                <a:lnTo>
                  <a:pt x="1938" y="125"/>
                </a:lnTo>
                <a:lnTo>
                  <a:pt x="1893" y="109"/>
                </a:lnTo>
                <a:lnTo>
                  <a:pt x="1846" y="97"/>
                </a:lnTo>
                <a:lnTo>
                  <a:pt x="1822" y="94"/>
                </a:lnTo>
                <a:lnTo>
                  <a:pt x="1799" y="90"/>
                </a:lnTo>
                <a:lnTo>
                  <a:pt x="1774" y="89"/>
                </a:lnTo>
                <a:lnTo>
                  <a:pt x="1750" y="88"/>
                </a:lnTo>
                <a:lnTo>
                  <a:pt x="1715" y="89"/>
                </a:lnTo>
                <a:lnTo>
                  <a:pt x="1681" y="93"/>
                </a:lnTo>
                <a:lnTo>
                  <a:pt x="1648" y="98"/>
                </a:lnTo>
                <a:lnTo>
                  <a:pt x="1615" y="107"/>
                </a:lnTo>
                <a:lnTo>
                  <a:pt x="1583" y="116"/>
                </a:lnTo>
                <a:lnTo>
                  <a:pt x="1552" y="129"/>
                </a:lnTo>
                <a:lnTo>
                  <a:pt x="1522" y="142"/>
                </a:lnTo>
                <a:lnTo>
                  <a:pt x="1493" y="159"/>
                </a:lnTo>
                <a:lnTo>
                  <a:pt x="1465" y="177"/>
                </a:lnTo>
                <a:lnTo>
                  <a:pt x="1438" y="197"/>
                </a:lnTo>
                <a:lnTo>
                  <a:pt x="1412" y="217"/>
                </a:lnTo>
                <a:lnTo>
                  <a:pt x="1388" y="242"/>
                </a:lnTo>
                <a:lnTo>
                  <a:pt x="1366" y="266"/>
                </a:lnTo>
                <a:lnTo>
                  <a:pt x="1346" y="292"/>
                </a:lnTo>
                <a:lnTo>
                  <a:pt x="1326" y="320"/>
                </a:lnTo>
                <a:lnTo>
                  <a:pt x="1309" y="350"/>
                </a:lnTo>
                <a:lnTo>
                  <a:pt x="1308" y="354"/>
                </a:lnTo>
                <a:lnTo>
                  <a:pt x="1271" y="334"/>
                </a:lnTo>
                <a:lnTo>
                  <a:pt x="1233" y="317"/>
                </a:lnTo>
                <a:lnTo>
                  <a:pt x="1194" y="302"/>
                </a:lnTo>
                <a:lnTo>
                  <a:pt x="1154" y="290"/>
                </a:lnTo>
                <a:lnTo>
                  <a:pt x="1114" y="281"/>
                </a:lnTo>
                <a:lnTo>
                  <a:pt x="1072" y="274"/>
                </a:lnTo>
                <a:lnTo>
                  <a:pt x="1031" y="269"/>
                </a:lnTo>
                <a:lnTo>
                  <a:pt x="989" y="268"/>
                </a:lnTo>
                <a:lnTo>
                  <a:pt x="956" y="269"/>
                </a:lnTo>
                <a:lnTo>
                  <a:pt x="924" y="272"/>
                </a:lnTo>
                <a:lnTo>
                  <a:pt x="892" y="275"/>
                </a:lnTo>
                <a:lnTo>
                  <a:pt x="861" y="281"/>
                </a:lnTo>
                <a:lnTo>
                  <a:pt x="830" y="288"/>
                </a:lnTo>
                <a:lnTo>
                  <a:pt x="800" y="296"/>
                </a:lnTo>
                <a:lnTo>
                  <a:pt x="772" y="306"/>
                </a:lnTo>
                <a:lnTo>
                  <a:pt x="743" y="317"/>
                </a:lnTo>
                <a:lnTo>
                  <a:pt x="714" y="329"/>
                </a:lnTo>
                <a:lnTo>
                  <a:pt x="688" y="343"/>
                </a:lnTo>
                <a:lnTo>
                  <a:pt x="661" y="358"/>
                </a:lnTo>
                <a:lnTo>
                  <a:pt x="635" y="374"/>
                </a:lnTo>
                <a:lnTo>
                  <a:pt x="611" y="392"/>
                </a:lnTo>
                <a:lnTo>
                  <a:pt x="587" y="410"/>
                </a:lnTo>
                <a:lnTo>
                  <a:pt x="542" y="451"/>
                </a:lnTo>
                <a:lnTo>
                  <a:pt x="502" y="495"/>
                </a:lnTo>
                <a:lnTo>
                  <a:pt x="482" y="518"/>
                </a:lnTo>
                <a:lnTo>
                  <a:pt x="465" y="543"/>
                </a:lnTo>
                <a:lnTo>
                  <a:pt x="449" y="567"/>
                </a:lnTo>
                <a:lnTo>
                  <a:pt x="433" y="594"/>
                </a:lnTo>
                <a:lnTo>
                  <a:pt x="419" y="620"/>
                </a:lnTo>
                <a:lnTo>
                  <a:pt x="407" y="648"/>
                </a:lnTo>
                <a:lnTo>
                  <a:pt x="395" y="677"/>
                </a:lnTo>
                <a:lnTo>
                  <a:pt x="386" y="706"/>
                </a:lnTo>
                <a:lnTo>
                  <a:pt x="377" y="735"/>
                </a:lnTo>
                <a:lnTo>
                  <a:pt x="370" y="765"/>
                </a:lnTo>
                <a:lnTo>
                  <a:pt x="364" y="796"/>
                </a:lnTo>
                <a:lnTo>
                  <a:pt x="361" y="827"/>
                </a:lnTo>
                <a:lnTo>
                  <a:pt x="358" y="858"/>
                </a:lnTo>
                <a:lnTo>
                  <a:pt x="357" y="891"/>
                </a:lnTo>
                <a:lnTo>
                  <a:pt x="358" y="933"/>
                </a:lnTo>
                <a:lnTo>
                  <a:pt x="363" y="975"/>
                </a:lnTo>
                <a:lnTo>
                  <a:pt x="364" y="974"/>
                </a:lnTo>
                <a:close/>
              </a:path>
            </a:pathLst>
          </a:custGeom>
          <a:noFill/>
          <a:ln w="9525">
            <a:solidFill>
              <a:schemeClr val="tx1"/>
            </a:solidFill>
            <a:round/>
            <a:headEnd/>
            <a:tailEnd/>
          </a:ln>
          <a:extLst>
            <a:ext uri="{909E8E84-426E-40DD-AFC4-6F175D3DCCD1}">
              <a14:hiddenFill xmlns:a14="http://schemas.microsoft.com/office/drawing/2010/main">
                <a:solidFill>
                  <a:srgbClr val="FFFF27"/>
                </a:solidFill>
              </a14:hiddenFill>
            </a:ext>
          </a:extLst>
        </p:spPr>
        <p:txBody>
          <a:bodyPr/>
          <a:lstStyle/>
          <a:p>
            <a:endParaRPr lang="en-US"/>
          </a:p>
        </p:txBody>
      </p:sp>
      <p:cxnSp>
        <p:nvCxnSpPr>
          <p:cNvPr id="10" name="Straight Connector 9"/>
          <p:cNvCxnSpPr/>
          <p:nvPr/>
        </p:nvCxnSpPr>
        <p:spPr>
          <a:xfrm flipH="1" flipV="1">
            <a:off x="3427986" y="4901842"/>
            <a:ext cx="394194" cy="2958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93984" y="4267322"/>
            <a:ext cx="1637248" cy="338554"/>
          </a:xfrm>
          <a:prstGeom prst="rect">
            <a:avLst/>
          </a:prstGeom>
          <a:noFill/>
        </p:spPr>
        <p:txBody>
          <a:bodyPr wrap="square" rtlCol="0">
            <a:spAutoFit/>
          </a:bodyPr>
          <a:lstStyle/>
          <a:p>
            <a:pPr algn="ctr"/>
            <a:r>
              <a:rPr lang="en-US" sz="1600" i="1" dirty="0"/>
              <a:t>…</a:t>
            </a:r>
            <a:endParaRPr lang="en-US" sz="1600" i="1" baseline="-25000" dirty="0"/>
          </a:p>
        </p:txBody>
      </p:sp>
      <p:sp>
        <p:nvSpPr>
          <p:cNvPr id="14" name="TextBox 13"/>
          <p:cNvSpPr txBox="1"/>
          <p:nvPr/>
        </p:nvSpPr>
        <p:spPr>
          <a:xfrm>
            <a:off x="4782576" y="2327688"/>
            <a:ext cx="1637248" cy="338554"/>
          </a:xfrm>
          <a:prstGeom prst="rect">
            <a:avLst/>
          </a:prstGeom>
          <a:noFill/>
        </p:spPr>
        <p:txBody>
          <a:bodyPr wrap="square" rtlCol="0">
            <a:spAutoFit/>
          </a:bodyPr>
          <a:lstStyle/>
          <a:p>
            <a:pPr algn="ctr"/>
            <a:r>
              <a:rPr lang="en-US" sz="1600" i="1" dirty="0"/>
              <a:t>…</a:t>
            </a:r>
            <a:endParaRPr lang="en-US" sz="1600" i="1" baseline="-25000" dirty="0"/>
          </a:p>
        </p:txBody>
      </p:sp>
      <p:sp>
        <p:nvSpPr>
          <p:cNvPr id="3" name="TextBox 2"/>
          <p:cNvSpPr txBox="1"/>
          <p:nvPr/>
        </p:nvSpPr>
        <p:spPr>
          <a:xfrm>
            <a:off x="7179561" y="2729081"/>
            <a:ext cx="4308529" cy="2862322"/>
          </a:xfrm>
          <a:prstGeom prst="rect">
            <a:avLst/>
          </a:prstGeom>
          <a:noFill/>
        </p:spPr>
        <p:txBody>
          <a:bodyPr wrap="square" rtlCol="0">
            <a:spAutoFit/>
          </a:bodyPr>
          <a:lstStyle/>
          <a:p>
            <a:r>
              <a:rPr lang="en-US" dirty="0"/>
              <a:t>The step predicate (constraint) says: by Time </a:t>
            </a:r>
            <a:r>
              <a:rPr lang="en-US" i="1" dirty="0"/>
              <a:t>t'</a:t>
            </a:r>
            <a:r>
              <a:rPr lang="en-US" dirty="0"/>
              <a:t> the pool for </a:t>
            </a:r>
            <a:r>
              <a:rPr lang="en-US" i="1" dirty="0"/>
              <a:t>p</a:t>
            </a:r>
            <a:r>
              <a:rPr lang="en-US" dirty="0"/>
              <a:t>’s successor (</a:t>
            </a:r>
            <a:r>
              <a:rPr lang="en-US" i="1" dirty="0"/>
              <a:t>q</a:t>
            </a:r>
            <a:r>
              <a:rPr lang="en-US" dirty="0"/>
              <a:t>) is identical to its pool at </a:t>
            </a:r>
            <a:r>
              <a:rPr lang="en-US" i="1" dirty="0"/>
              <a:t>t</a:t>
            </a:r>
            <a:r>
              <a:rPr lang="en-US" dirty="0"/>
              <a:t>, except it also contains an </a:t>
            </a:r>
            <a:r>
              <a:rPr lang="en-US" i="1" dirty="0"/>
              <a:t>id</a:t>
            </a:r>
            <a:r>
              <a:rPr lang="en-US" dirty="0"/>
              <a:t> that previously was in </a:t>
            </a:r>
            <a:r>
              <a:rPr lang="en-US" i="1" dirty="0"/>
              <a:t>p</a:t>
            </a:r>
            <a:r>
              <a:rPr lang="en-US" dirty="0"/>
              <a:t>’s pool. So, if </a:t>
            </a:r>
            <a:r>
              <a:rPr lang="en-US" i="1" dirty="0"/>
              <a:t>q</a:t>
            </a:r>
            <a:r>
              <a:rPr lang="en-US" dirty="0"/>
              <a:t> were to also take a step, then the predicate would not be true – </a:t>
            </a:r>
            <a:r>
              <a:rPr lang="en-US" i="1" dirty="0"/>
              <a:t>q</a:t>
            </a:r>
            <a:r>
              <a:rPr lang="en-US" dirty="0"/>
              <a:t> would have selected (and removed) an </a:t>
            </a:r>
            <a:r>
              <a:rPr lang="en-US" i="1" dirty="0"/>
              <a:t>id</a:t>
            </a:r>
            <a:r>
              <a:rPr lang="en-US" dirty="0"/>
              <a:t> from its pool, so by time t’ </a:t>
            </a:r>
            <a:r>
              <a:rPr lang="en-US" i="1" dirty="0"/>
              <a:t>q</a:t>
            </a:r>
            <a:r>
              <a:rPr lang="en-US" dirty="0"/>
              <a:t>’s pool would contain one more </a:t>
            </a:r>
            <a:r>
              <a:rPr lang="en-US" i="1" dirty="0"/>
              <a:t>id</a:t>
            </a:r>
            <a:r>
              <a:rPr lang="en-US" dirty="0"/>
              <a:t> from </a:t>
            </a:r>
            <a:r>
              <a:rPr lang="en-US" i="1" dirty="0"/>
              <a:t>p</a:t>
            </a:r>
            <a:r>
              <a:rPr lang="en-US" dirty="0"/>
              <a:t> and one less </a:t>
            </a:r>
            <a:r>
              <a:rPr lang="en-US" i="1" dirty="0"/>
              <a:t>id</a:t>
            </a:r>
            <a:r>
              <a:rPr lang="en-US" dirty="0"/>
              <a:t> … that is not consistent with the step predicate! </a:t>
            </a:r>
          </a:p>
        </p:txBody>
      </p:sp>
      <p:sp>
        <p:nvSpPr>
          <p:cNvPr id="15" name="Oval 14"/>
          <p:cNvSpPr/>
          <p:nvPr/>
        </p:nvSpPr>
        <p:spPr>
          <a:xfrm>
            <a:off x="3794049" y="497622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p</a:t>
            </a:r>
          </a:p>
        </p:txBody>
      </p:sp>
      <p:sp>
        <p:nvSpPr>
          <p:cNvPr id="16" name="Oval 15"/>
          <p:cNvSpPr/>
          <p:nvPr/>
        </p:nvSpPr>
        <p:spPr>
          <a:xfrm>
            <a:off x="5192856" y="3571551"/>
            <a:ext cx="905844" cy="788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onsolas" panose="020B0609020204030204" pitchFamily="49" charset="0"/>
              </a:rPr>
              <a:t>q</a:t>
            </a:r>
          </a:p>
        </p:txBody>
      </p:sp>
      <p:cxnSp>
        <p:nvCxnSpPr>
          <p:cNvPr id="11" name="Straight Arrow Connector 10"/>
          <p:cNvCxnSpPr>
            <a:stCxn id="15" idx="7"/>
            <a:endCxn id="16" idx="3"/>
          </p:cNvCxnSpPr>
          <p:nvPr/>
        </p:nvCxnSpPr>
        <p:spPr>
          <a:xfrm flipV="1">
            <a:off x="4567235" y="4244985"/>
            <a:ext cx="758279" cy="846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6638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338" y="2245894"/>
            <a:ext cx="5710990" cy="1569660"/>
          </a:xfrm>
          <a:prstGeom prst="rect">
            <a:avLst/>
          </a:prstGeom>
          <a:noFill/>
        </p:spPr>
        <p:txBody>
          <a:bodyPr wrap="square" rtlCol="0">
            <a:spAutoFit/>
          </a:bodyPr>
          <a:lstStyle/>
          <a:p>
            <a:r>
              <a:rPr lang="en-US" sz="2400" dirty="0"/>
              <a:t>We’ve seen an execution trace. But we haven’t modeled it. We do so now. We add to our model: </a:t>
            </a:r>
            <a:r>
              <a:rPr lang="en-US" sz="2400" i="1" dirty="0"/>
              <a:t>time steps can be strung together</a:t>
            </a:r>
            <a:r>
              <a:rPr lang="en-US" sz="2400" dirty="0"/>
              <a:t>. We model this as an Alloy fact.</a:t>
            </a:r>
          </a:p>
        </p:txBody>
      </p:sp>
    </p:spTree>
    <p:extLst>
      <p:ext uri="{BB962C8B-B14F-4D97-AF65-F5344CB8AC3E}">
        <p14:creationId xmlns:p14="http://schemas.microsoft.com/office/powerpoint/2010/main" val="11748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5193" y="1968283"/>
            <a:ext cx="6664271" cy="2050690"/>
          </a:xfrm>
          <a:prstGeom prst="rect">
            <a:avLst/>
          </a:prstGeom>
          <a:noFill/>
        </p:spPr>
        <p:txBody>
          <a:bodyPr wrap="square" rtlCol="0">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Give a set of nodes, plus the above constraint expression, to the Alloy Analyzer and the Analyzer will decide if the nodes satisfy the constraint (i.e., the Analyzer will tell you if the nodes are in a ring structure).</a:t>
            </a:r>
            <a:endParaRPr lang="en-US" sz="2400" dirty="0"/>
          </a:p>
        </p:txBody>
      </p:sp>
    </p:spTree>
    <p:extLst>
      <p:ext uri="{BB962C8B-B14F-4D97-AF65-F5344CB8AC3E}">
        <p14:creationId xmlns:p14="http://schemas.microsoft.com/office/powerpoint/2010/main" val="18477882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8821" y="1926195"/>
            <a:ext cx="7320366" cy="2308324"/>
          </a:xfrm>
          <a:prstGeom prst="rect">
            <a:avLst/>
          </a:prstGeom>
          <a:ln>
            <a:solidFill>
              <a:schemeClr val="bg1">
                <a:lumMod val="65000"/>
              </a:schemeClr>
            </a:solidFill>
          </a:ln>
        </p:spPr>
        <p:txBody>
          <a:bodyPr wrap="square">
            <a:spAutoFit/>
          </a:bodyPr>
          <a:lstStyle/>
          <a:p>
            <a:r>
              <a:rPr lang="en-US" sz="2400" b="1" dirty="0"/>
              <a:t>fact</a:t>
            </a:r>
            <a:r>
              <a:rPr lang="en-US" sz="2400" dirty="0"/>
              <a:t> Traces {</a:t>
            </a:r>
          </a:p>
          <a:p>
            <a:r>
              <a:rPr lang="en-US" sz="2400" dirty="0"/>
              <a:t>    first.init</a:t>
            </a:r>
          </a:p>
          <a:p>
            <a:r>
              <a:rPr lang="en-US" sz="2400" dirty="0"/>
              <a:t>    </a:t>
            </a:r>
            <a:r>
              <a:rPr lang="en-US" sz="2400" b="1" dirty="0"/>
              <a:t>all</a:t>
            </a:r>
            <a:r>
              <a:rPr lang="en-US" sz="2400" dirty="0"/>
              <a:t> t: Time - last | </a:t>
            </a:r>
            <a:r>
              <a:rPr lang="en-US" sz="2400" b="1" dirty="0"/>
              <a:t>let</a:t>
            </a:r>
            <a:r>
              <a:rPr lang="en-US" sz="2400" dirty="0"/>
              <a:t> t' = t.next |</a:t>
            </a:r>
          </a:p>
          <a:p>
            <a:r>
              <a:rPr lang="en-US" sz="2400" dirty="0"/>
              <a:t>        </a:t>
            </a:r>
            <a:r>
              <a:rPr lang="en-US" sz="2400" b="1" dirty="0"/>
              <a:t>all</a:t>
            </a:r>
            <a:r>
              <a:rPr lang="en-US" sz="2400" dirty="0"/>
              <a:t> p: Process | </a:t>
            </a:r>
          </a:p>
          <a:p>
            <a:r>
              <a:rPr lang="en-US" sz="2400" dirty="0"/>
              <a:t>            step [t, t', p] </a:t>
            </a:r>
            <a:r>
              <a:rPr lang="en-US" sz="2400" b="1" dirty="0"/>
              <a:t>or</a:t>
            </a:r>
            <a:r>
              <a:rPr lang="en-US" sz="2400" dirty="0"/>
              <a:t> step [t, t', succ.p] </a:t>
            </a:r>
            <a:r>
              <a:rPr lang="en-US" sz="2400" b="1" dirty="0"/>
              <a:t>or</a:t>
            </a:r>
            <a:r>
              <a:rPr lang="en-US" sz="2400" dirty="0"/>
              <a:t> skip [t, t', p]</a:t>
            </a:r>
          </a:p>
          <a:p>
            <a:r>
              <a:rPr lang="en-US" sz="2400" dirty="0"/>
              <a:t>}</a:t>
            </a:r>
          </a:p>
        </p:txBody>
      </p:sp>
    </p:spTree>
    <p:extLst>
      <p:ext uri="{BB962C8B-B14F-4D97-AF65-F5344CB8AC3E}">
        <p14:creationId xmlns:p14="http://schemas.microsoft.com/office/powerpoint/2010/main" val="36810075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7634" y="2944678"/>
            <a:ext cx="1100380" cy="4184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551837"/>
            <a:ext cx="7320366" cy="2308324"/>
          </a:xfrm>
          <a:prstGeom prst="rect">
            <a:avLst/>
          </a:prstGeom>
          <a:ln>
            <a:solidFill>
              <a:schemeClr val="bg1">
                <a:lumMod val="65000"/>
              </a:schemeClr>
            </a:solidFill>
          </a:ln>
        </p:spPr>
        <p:txBody>
          <a:bodyPr wrap="square">
            <a:spAutoFit/>
          </a:bodyPr>
          <a:lstStyle/>
          <a:p>
            <a:r>
              <a:rPr lang="en-US" sz="2400" b="1" dirty="0"/>
              <a:t>fact</a:t>
            </a:r>
            <a:r>
              <a:rPr lang="en-US" sz="2400" dirty="0"/>
              <a:t> Traces {</a:t>
            </a:r>
          </a:p>
          <a:p>
            <a:r>
              <a:rPr lang="en-US" sz="2400" dirty="0"/>
              <a:t>    first.init</a:t>
            </a:r>
          </a:p>
          <a:p>
            <a:r>
              <a:rPr lang="en-US" sz="2400" dirty="0"/>
              <a:t>    </a:t>
            </a:r>
            <a:r>
              <a:rPr lang="en-US" sz="2400" b="1" dirty="0"/>
              <a:t>all</a:t>
            </a:r>
            <a:r>
              <a:rPr lang="en-US" sz="2400" dirty="0"/>
              <a:t> t: Time - last | </a:t>
            </a:r>
            <a:r>
              <a:rPr lang="en-US" sz="2400" b="1" dirty="0"/>
              <a:t>let</a:t>
            </a:r>
            <a:r>
              <a:rPr lang="en-US" sz="2400" dirty="0"/>
              <a:t> t' = t.next |</a:t>
            </a:r>
          </a:p>
          <a:p>
            <a:r>
              <a:rPr lang="en-US" sz="2400" dirty="0"/>
              <a:t>        </a:t>
            </a:r>
            <a:r>
              <a:rPr lang="en-US" sz="2400" b="1" dirty="0"/>
              <a:t>all</a:t>
            </a:r>
            <a:r>
              <a:rPr lang="en-US" sz="2400" dirty="0"/>
              <a:t> p: Process | </a:t>
            </a:r>
          </a:p>
          <a:p>
            <a:r>
              <a:rPr lang="en-US" sz="2400" dirty="0"/>
              <a:t>            step [t, t', p] </a:t>
            </a:r>
            <a:r>
              <a:rPr lang="en-US" sz="2400" b="1" dirty="0"/>
              <a:t>or</a:t>
            </a:r>
            <a:r>
              <a:rPr lang="en-US" sz="2400" dirty="0"/>
              <a:t> step [t, t', succ.p] </a:t>
            </a:r>
            <a:r>
              <a:rPr lang="en-US" sz="2400" b="1" dirty="0"/>
              <a:t>or</a:t>
            </a:r>
            <a:r>
              <a:rPr lang="en-US" sz="2400" dirty="0"/>
              <a:t> skip [t, t', p]</a:t>
            </a:r>
          </a:p>
          <a:p>
            <a:r>
              <a:rPr lang="en-US" sz="2400" dirty="0"/>
              <a:t>}</a:t>
            </a:r>
          </a:p>
        </p:txBody>
      </p:sp>
      <p:cxnSp>
        <p:nvCxnSpPr>
          <p:cNvPr id="5" name="Straight Arrow Connector 4"/>
          <p:cNvCxnSpPr/>
          <p:nvPr/>
        </p:nvCxnSpPr>
        <p:spPr>
          <a:xfrm flipH="1" flipV="1">
            <a:off x="2557220" y="1564015"/>
            <a:ext cx="1472339" cy="1380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93389" y="1873260"/>
            <a:ext cx="4794389" cy="369332"/>
          </a:xfrm>
          <a:prstGeom prst="rect">
            <a:avLst/>
          </a:prstGeom>
          <a:noFill/>
        </p:spPr>
        <p:txBody>
          <a:bodyPr wrap="none" rtlCol="0">
            <a:spAutoFit/>
          </a:bodyPr>
          <a:lstStyle/>
          <a:p>
            <a:r>
              <a:rPr lang="en-US" dirty="0"/>
              <a:t>At </a:t>
            </a:r>
            <a:r>
              <a:rPr lang="en-US" i="1" dirty="0"/>
              <a:t>T0</a:t>
            </a:r>
            <a:r>
              <a:rPr lang="en-US" dirty="0"/>
              <a:t> all processes have their own </a:t>
            </a:r>
            <a:r>
              <a:rPr lang="en-US" i="1" dirty="0"/>
              <a:t>id</a:t>
            </a:r>
            <a:r>
              <a:rPr lang="en-US" dirty="0"/>
              <a:t> in their pool</a:t>
            </a:r>
          </a:p>
        </p:txBody>
      </p:sp>
      <p:sp>
        <p:nvSpPr>
          <p:cNvPr id="7" name="Rectangle 6"/>
          <p:cNvSpPr/>
          <p:nvPr/>
        </p:nvSpPr>
        <p:spPr>
          <a:xfrm>
            <a:off x="1022761" y="825351"/>
            <a:ext cx="2516627" cy="738664"/>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init (t: Time) {</a:t>
            </a:r>
          </a:p>
          <a:p>
            <a:r>
              <a:rPr lang="en-US" sz="1400" dirty="0"/>
              <a:t>    </a:t>
            </a:r>
            <a:r>
              <a:rPr lang="en-US" sz="1400" b="1" dirty="0"/>
              <a:t>all</a:t>
            </a:r>
            <a:r>
              <a:rPr lang="en-US" sz="1400" dirty="0"/>
              <a:t> p: Process | p.toSend.t = p</a:t>
            </a:r>
          </a:p>
          <a:p>
            <a:r>
              <a:rPr lang="en-US" sz="1400" dirty="0"/>
              <a:t>}</a:t>
            </a:r>
          </a:p>
        </p:txBody>
      </p:sp>
    </p:spTree>
    <p:extLst>
      <p:ext uri="{BB962C8B-B14F-4D97-AF65-F5344CB8AC3E}">
        <p14:creationId xmlns:p14="http://schemas.microsoft.com/office/powerpoint/2010/main" val="25656646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2135" y="3329380"/>
            <a:ext cx="4076055" cy="759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551837"/>
            <a:ext cx="7320366" cy="2308324"/>
          </a:xfrm>
          <a:prstGeom prst="rect">
            <a:avLst/>
          </a:prstGeom>
          <a:ln>
            <a:solidFill>
              <a:schemeClr val="bg1">
                <a:lumMod val="65000"/>
              </a:schemeClr>
            </a:solidFill>
          </a:ln>
        </p:spPr>
        <p:txBody>
          <a:bodyPr wrap="square">
            <a:spAutoFit/>
          </a:bodyPr>
          <a:lstStyle/>
          <a:p>
            <a:r>
              <a:rPr lang="en-US" sz="2400" b="1" dirty="0"/>
              <a:t>fact</a:t>
            </a:r>
            <a:r>
              <a:rPr lang="en-US" sz="2400" dirty="0"/>
              <a:t> Traces {</a:t>
            </a:r>
          </a:p>
          <a:p>
            <a:r>
              <a:rPr lang="en-US" sz="2400" dirty="0"/>
              <a:t>    first.init</a:t>
            </a:r>
          </a:p>
          <a:p>
            <a:r>
              <a:rPr lang="en-US" sz="2400" dirty="0"/>
              <a:t>    </a:t>
            </a:r>
            <a:r>
              <a:rPr lang="en-US" sz="2400" b="1" dirty="0"/>
              <a:t>all</a:t>
            </a:r>
            <a:r>
              <a:rPr lang="en-US" sz="2400" dirty="0"/>
              <a:t> t: Time - last | </a:t>
            </a:r>
            <a:r>
              <a:rPr lang="en-US" sz="2400" b="1" dirty="0"/>
              <a:t>let</a:t>
            </a:r>
            <a:r>
              <a:rPr lang="en-US" sz="2400" dirty="0"/>
              <a:t> t' = t.next |</a:t>
            </a:r>
          </a:p>
          <a:p>
            <a:r>
              <a:rPr lang="en-US" sz="2400" dirty="0"/>
              <a:t>        </a:t>
            </a:r>
            <a:r>
              <a:rPr lang="en-US" sz="2400" b="1" dirty="0"/>
              <a:t>all</a:t>
            </a:r>
            <a:r>
              <a:rPr lang="en-US" sz="2400" dirty="0"/>
              <a:t> p: Process | </a:t>
            </a:r>
          </a:p>
          <a:p>
            <a:r>
              <a:rPr lang="en-US" sz="2400" dirty="0"/>
              <a:t>            step [t, t', p] </a:t>
            </a:r>
            <a:r>
              <a:rPr lang="en-US" sz="2400" b="1" dirty="0"/>
              <a:t>or</a:t>
            </a:r>
            <a:r>
              <a:rPr lang="en-US" sz="2400" dirty="0"/>
              <a:t> step [t, t', succ.p] </a:t>
            </a:r>
            <a:r>
              <a:rPr lang="en-US" sz="2400" b="1" dirty="0"/>
              <a:t>or</a:t>
            </a:r>
            <a:r>
              <a:rPr lang="en-US" sz="2400" dirty="0"/>
              <a:t> skip [t, t', p]</a:t>
            </a:r>
          </a:p>
          <a:p>
            <a:r>
              <a:rPr lang="en-US" sz="2400" dirty="0"/>
              <a:t>}</a:t>
            </a:r>
          </a:p>
        </p:txBody>
      </p:sp>
      <p:cxnSp>
        <p:nvCxnSpPr>
          <p:cNvPr id="5" name="Straight Arrow Connector 4"/>
          <p:cNvCxnSpPr/>
          <p:nvPr/>
        </p:nvCxnSpPr>
        <p:spPr>
          <a:xfrm flipH="1" flipV="1">
            <a:off x="4990454" y="1863018"/>
            <a:ext cx="0" cy="1466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4492" y="1493686"/>
            <a:ext cx="4732794" cy="461665"/>
          </a:xfrm>
          <a:prstGeom prst="rect">
            <a:avLst/>
          </a:prstGeom>
          <a:noFill/>
        </p:spPr>
        <p:txBody>
          <a:bodyPr wrap="square" rtlCol="0">
            <a:spAutoFit/>
          </a:bodyPr>
          <a:lstStyle/>
          <a:p>
            <a:r>
              <a:rPr lang="en-US" sz="2400" dirty="0"/>
              <a:t>From time </a:t>
            </a:r>
            <a:r>
              <a:rPr lang="en-US" sz="2400" i="1" dirty="0"/>
              <a:t>t</a:t>
            </a:r>
            <a:r>
              <a:rPr lang="en-US" sz="2400" dirty="0"/>
              <a:t> to </a:t>
            </a:r>
            <a:r>
              <a:rPr lang="en-US" sz="2400" i="1" dirty="0"/>
              <a:t>t'</a:t>
            </a:r>
            <a:r>
              <a:rPr lang="en-US" sz="2400" dirty="0"/>
              <a:t> each process </a:t>
            </a:r>
            <a:r>
              <a:rPr lang="en-US" sz="2400" i="1" dirty="0"/>
              <a:t>p</a:t>
            </a:r>
            <a:r>
              <a:rPr lang="en-US" sz="2400" dirty="0"/>
              <a:t> ...</a:t>
            </a:r>
          </a:p>
        </p:txBody>
      </p:sp>
    </p:spTree>
    <p:extLst>
      <p:ext uri="{BB962C8B-B14F-4D97-AF65-F5344CB8AC3E}">
        <p14:creationId xmlns:p14="http://schemas.microsoft.com/office/powerpoint/2010/main" val="3680528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9078" y="4076054"/>
            <a:ext cx="6059837" cy="38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551837"/>
            <a:ext cx="7320366" cy="2308324"/>
          </a:xfrm>
          <a:prstGeom prst="rect">
            <a:avLst/>
          </a:prstGeom>
          <a:ln>
            <a:solidFill>
              <a:schemeClr val="bg1">
                <a:lumMod val="65000"/>
              </a:schemeClr>
            </a:solidFill>
          </a:ln>
        </p:spPr>
        <p:txBody>
          <a:bodyPr wrap="square">
            <a:spAutoFit/>
          </a:bodyPr>
          <a:lstStyle/>
          <a:p>
            <a:r>
              <a:rPr lang="en-US" sz="2400" b="1" dirty="0"/>
              <a:t>fact</a:t>
            </a:r>
            <a:r>
              <a:rPr lang="en-US" sz="2400" dirty="0"/>
              <a:t> Traces {</a:t>
            </a:r>
          </a:p>
          <a:p>
            <a:r>
              <a:rPr lang="en-US" sz="2400" dirty="0"/>
              <a:t>    first.init</a:t>
            </a:r>
          </a:p>
          <a:p>
            <a:r>
              <a:rPr lang="en-US" sz="2400" dirty="0"/>
              <a:t>    </a:t>
            </a:r>
            <a:r>
              <a:rPr lang="en-US" sz="2400" b="1" dirty="0"/>
              <a:t>all</a:t>
            </a:r>
            <a:r>
              <a:rPr lang="en-US" sz="2400" dirty="0"/>
              <a:t> t: Time - last | </a:t>
            </a:r>
            <a:r>
              <a:rPr lang="en-US" sz="2400" b="1" dirty="0"/>
              <a:t>let</a:t>
            </a:r>
            <a:r>
              <a:rPr lang="en-US" sz="2400" dirty="0"/>
              <a:t> t' = t.next |</a:t>
            </a:r>
          </a:p>
          <a:p>
            <a:r>
              <a:rPr lang="en-US" sz="2400" dirty="0"/>
              <a:t>        </a:t>
            </a:r>
            <a:r>
              <a:rPr lang="en-US" sz="2400" b="1" dirty="0"/>
              <a:t>all</a:t>
            </a:r>
            <a:r>
              <a:rPr lang="en-US" sz="2400" dirty="0"/>
              <a:t> p: Process | </a:t>
            </a:r>
          </a:p>
          <a:p>
            <a:r>
              <a:rPr lang="en-US" sz="2400" dirty="0"/>
              <a:t>            step [t, t', p] </a:t>
            </a:r>
            <a:r>
              <a:rPr lang="en-US" sz="2400" b="1" dirty="0"/>
              <a:t>or</a:t>
            </a:r>
            <a:r>
              <a:rPr lang="en-US" sz="2400" dirty="0"/>
              <a:t> step [t, t', succ.p] </a:t>
            </a:r>
            <a:r>
              <a:rPr lang="en-US" sz="2400" b="1" dirty="0"/>
              <a:t>or</a:t>
            </a:r>
            <a:r>
              <a:rPr lang="en-US" sz="2400" dirty="0"/>
              <a:t> skip [t, t', p]</a:t>
            </a:r>
          </a:p>
          <a:p>
            <a:r>
              <a:rPr lang="en-US" sz="2400" dirty="0"/>
              <a:t>}</a:t>
            </a:r>
          </a:p>
        </p:txBody>
      </p:sp>
      <p:sp>
        <p:nvSpPr>
          <p:cNvPr id="7" name="TextBox 6"/>
          <p:cNvSpPr txBox="1"/>
          <p:nvPr/>
        </p:nvSpPr>
        <p:spPr>
          <a:xfrm>
            <a:off x="2837668" y="5606834"/>
            <a:ext cx="7741030" cy="461665"/>
          </a:xfrm>
          <a:prstGeom prst="rect">
            <a:avLst/>
          </a:prstGeom>
          <a:noFill/>
        </p:spPr>
        <p:txBody>
          <a:bodyPr wrap="none" rtlCol="0">
            <a:spAutoFit/>
          </a:bodyPr>
          <a:lstStyle/>
          <a:p>
            <a:r>
              <a:rPr lang="en-US" sz="2400" i="1" dirty="0"/>
              <a:t>p</a:t>
            </a:r>
            <a:r>
              <a:rPr lang="en-US" sz="2400" dirty="0"/>
              <a:t> takes a step or its predecessor takes a step or it does a skip</a:t>
            </a:r>
          </a:p>
        </p:txBody>
      </p:sp>
      <p:cxnSp>
        <p:nvCxnSpPr>
          <p:cNvPr id="9" name="Straight Arrow Connector 8"/>
          <p:cNvCxnSpPr/>
          <p:nvPr/>
        </p:nvCxnSpPr>
        <p:spPr>
          <a:xfrm flipV="1">
            <a:off x="4355024" y="4463512"/>
            <a:ext cx="30996" cy="1143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199322" y="4463512"/>
            <a:ext cx="92990" cy="1143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911525" y="4486825"/>
            <a:ext cx="1185620" cy="1062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6793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9078" y="4076054"/>
            <a:ext cx="1658319" cy="38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551837"/>
            <a:ext cx="7320366" cy="2308324"/>
          </a:xfrm>
          <a:prstGeom prst="rect">
            <a:avLst/>
          </a:prstGeom>
          <a:ln>
            <a:solidFill>
              <a:schemeClr val="bg1">
                <a:lumMod val="65000"/>
              </a:schemeClr>
            </a:solidFill>
          </a:ln>
        </p:spPr>
        <p:txBody>
          <a:bodyPr wrap="square">
            <a:spAutoFit/>
          </a:bodyPr>
          <a:lstStyle/>
          <a:p>
            <a:r>
              <a:rPr lang="en-US" sz="2400" b="1" dirty="0"/>
              <a:t>fact</a:t>
            </a:r>
            <a:r>
              <a:rPr lang="en-US" sz="2400" dirty="0"/>
              <a:t> Traces {</a:t>
            </a:r>
          </a:p>
          <a:p>
            <a:r>
              <a:rPr lang="en-US" sz="2400" dirty="0"/>
              <a:t>    first.init</a:t>
            </a:r>
          </a:p>
          <a:p>
            <a:r>
              <a:rPr lang="en-US" sz="2400" dirty="0"/>
              <a:t>    </a:t>
            </a:r>
            <a:r>
              <a:rPr lang="en-US" sz="2400" b="1" dirty="0"/>
              <a:t>all</a:t>
            </a:r>
            <a:r>
              <a:rPr lang="en-US" sz="2400" dirty="0"/>
              <a:t> t: Time - last | </a:t>
            </a:r>
            <a:r>
              <a:rPr lang="en-US" sz="2400" b="1" dirty="0"/>
              <a:t>let</a:t>
            </a:r>
            <a:r>
              <a:rPr lang="en-US" sz="2400" dirty="0"/>
              <a:t> t' = t.next |</a:t>
            </a:r>
          </a:p>
          <a:p>
            <a:r>
              <a:rPr lang="en-US" sz="2400" dirty="0"/>
              <a:t>        </a:t>
            </a:r>
            <a:r>
              <a:rPr lang="en-US" sz="2400" b="1" dirty="0"/>
              <a:t>all</a:t>
            </a:r>
            <a:r>
              <a:rPr lang="en-US" sz="2400" dirty="0"/>
              <a:t> p: Process | </a:t>
            </a:r>
          </a:p>
          <a:p>
            <a:r>
              <a:rPr lang="en-US" sz="2400" dirty="0"/>
              <a:t>            step [t, t', p] </a:t>
            </a:r>
            <a:r>
              <a:rPr lang="en-US" sz="2400" b="1" dirty="0"/>
              <a:t>or</a:t>
            </a:r>
            <a:r>
              <a:rPr lang="en-US" sz="2400" dirty="0"/>
              <a:t> step [t, t', succ.p] </a:t>
            </a:r>
            <a:r>
              <a:rPr lang="en-US" sz="2400" b="1" dirty="0"/>
              <a:t>or</a:t>
            </a:r>
            <a:r>
              <a:rPr lang="en-US" sz="2400" dirty="0"/>
              <a:t> skip [t, t', p]</a:t>
            </a:r>
          </a:p>
          <a:p>
            <a:r>
              <a:rPr lang="en-US" sz="2400" dirty="0"/>
              <a:t>}</a:t>
            </a:r>
          </a:p>
        </p:txBody>
      </p:sp>
      <p:sp>
        <p:nvSpPr>
          <p:cNvPr id="10" name="Rectangle 9"/>
          <p:cNvSpPr/>
          <p:nvPr/>
        </p:nvSpPr>
        <p:spPr>
          <a:xfrm>
            <a:off x="491711" y="5187510"/>
            <a:ext cx="3367367" cy="1600438"/>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step (t, t': Time, p: Process) {</a:t>
            </a:r>
          </a:p>
          <a:p>
            <a:r>
              <a:rPr lang="en-US" sz="1400" dirty="0"/>
              <a:t>    </a:t>
            </a:r>
            <a:r>
              <a:rPr lang="en-US" sz="1400" b="1" dirty="0"/>
              <a:t>let</a:t>
            </a:r>
            <a:r>
              <a:rPr lang="en-US" sz="1400" dirty="0"/>
              <a:t> from = p.toSend, to = p.succ.toSend |</a:t>
            </a:r>
          </a:p>
          <a:p>
            <a:r>
              <a:rPr lang="en-US" sz="1400" dirty="0"/>
              <a:t>        </a:t>
            </a:r>
            <a:r>
              <a:rPr lang="en-US" sz="1400" b="1" dirty="0"/>
              <a:t>some</a:t>
            </a:r>
            <a:r>
              <a:rPr lang="en-US" sz="1400" dirty="0"/>
              <a:t> id: from.t {</a:t>
            </a:r>
          </a:p>
          <a:p>
            <a:r>
              <a:rPr lang="en-US" sz="1400" dirty="0"/>
              <a:t>            from.t' = from.t - id</a:t>
            </a:r>
          </a:p>
          <a:p>
            <a:r>
              <a:rPr lang="en-US" sz="1400" dirty="0"/>
              <a:t>            to.t' = to.t + (id - p.succ.prevs)</a:t>
            </a:r>
          </a:p>
          <a:p>
            <a:r>
              <a:rPr lang="en-US" sz="1400" dirty="0"/>
              <a:t>        }</a:t>
            </a:r>
          </a:p>
          <a:p>
            <a:r>
              <a:rPr lang="en-US" sz="1400" dirty="0"/>
              <a:t>}</a:t>
            </a:r>
          </a:p>
        </p:txBody>
      </p:sp>
      <p:cxnSp>
        <p:nvCxnSpPr>
          <p:cNvPr id="8" name="Straight Arrow Connector 7"/>
          <p:cNvCxnSpPr/>
          <p:nvPr/>
        </p:nvCxnSpPr>
        <p:spPr>
          <a:xfrm flipH="1">
            <a:off x="2293749" y="4463512"/>
            <a:ext cx="1797804" cy="723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894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69088" y="4076054"/>
            <a:ext cx="1549827" cy="38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551837"/>
            <a:ext cx="7320366" cy="2308324"/>
          </a:xfrm>
          <a:prstGeom prst="rect">
            <a:avLst/>
          </a:prstGeom>
          <a:ln>
            <a:solidFill>
              <a:schemeClr val="bg1">
                <a:lumMod val="65000"/>
              </a:schemeClr>
            </a:solidFill>
          </a:ln>
        </p:spPr>
        <p:txBody>
          <a:bodyPr wrap="square">
            <a:spAutoFit/>
          </a:bodyPr>
          <a:lstStyle/>
          <a:p>
            <a:r>
              <a:rPr lang="en-US" sz="2400" b="1" dirty="0"/>
              <a:t>fact</a:t>
            </a:r>
            <a:r>
              <a:rPr lang="en-US" sz="2400" dirty="0"/>
              <a:t> Traces {</a:t>
            </a:r>
          </a:p>
          <a:p>
            <a:r>
              <a:rPr lang="en-US" sz="2400" dirty="0"/>
              <a:t>    first.init</a:t>
            </a:r>
          </a:p>
          <a:p>
            <a:r>
              <a:rPr lang="en-US" sz="2400" dirty="0"/>
              <a:t>    </a:t>
            </a:r>
            <a:r>
              <a:rPr lang="en-US" sz="2400" b="1" dirty="0"/>
              <a:t>all</a:t>
            </a:r>
            <a:r>
              <a:rPr lang="en-US" sz="2400" dirty="0"/>
              <a:t> t: Time - last | </a:t>
            </a:r>
            <a:r>
              <a:rPr lang="en-US" sz="2400" b="1" dirty="0"/>
              <a:t>let</a:t>
            </a:r>
            <a:r>
              <a:rPr lang="en-US" sz="2400" dirty="0"/>
              <a:t> t' = t.next |</a:t>
            </a:r>
          </a:p>
          <a:p>
            <a:r>
              <a:rPr lang="en-US" sz="2400" dirty="0"/>
              <a:t>        </a:t>
            </a:r>
            <a:r>
              <a:rPr lang="en-US" sz="2400" b="1" dirty="0"/>
              <a:t>all</a:t>
            </a:r>
            <a:r>
              <a:rPr lang="en-US" sz="2400" dirty="0"/>
              <a:t> p: Process | </a:t>
            </a:r>
          </a:p>
          <a:p>
            <a:r>
              <a:rPr lang="en-US" sz="2400" dirty="0"/>
              <a:t>            step [t, t', p] </a:t>
            </a:r>
            <a:r>
              <a:rPr lang="en-US" sz="2400" b="1" dirty="0"/>
              <a:t>or</a:t>
            </a:r>
            <a:r>
              <a:rPr lang="en-US" sz="2400" dirty="0"/>
              <a:t> step [t, t', succ.p] </a:t>
            </a:r>
            <a:r>
              <a:rPr lang="en-US" sz="2400" b="1" dirty="0"/>
              <a:t>or</a:t>
            </a:r>
            <a:r>
              <a:rPr lang="en-US" sz="2400" dirty="0"/>
              <a:t> skip [t, t', p]</a:t>
            </a:r>
          </a:p>
          <a:p>
            <a:r>
              <a:rPr lang="en-US" sz="2400" dirty="0"/>
              <a:t>}</a:t>
            </a:r>
          </a:p>
        </p:txBody>
      </p:sp>
      <p:sp>
        <p:nvSpPr>
          <p:cNvPr id="6" name="Rectangle 5"/>
          <p:cNvSpPr/>
          <p:nvPr/>
        </p:nvSpPr>
        <p:spPr>
          <a:xfrm>
            <a:off x="7815777" y="5618397"/>
            <a:ext cx="2656447" cy="738664"/>
          </a:xfrm>
          <a:prstGeom prst="rect">
            <a:avLst/>
          </a:prstGeom>
          <a:solidFill>
            <a:schemeClr val="bg1">
              <a:lumMod val="95000"/>
            </a:schemeClr>
          </a:solidFill>
          <a:ln>
            <a:solidFill>
              <a:schemeClr val="bg1">
                <a:lumMod val="75000"/>
              </a:schemeClr>
            </a:solidFill>
          </a:ln>
        </p:spPr>
        <p:txBody>
          <a:bodyPr wrap="square">
            <a:spAutoFit/>
          </a:bodyPr>
          <a:lstStyle/>
          <a:p>
            <a:r>
              <a:rPr lang="en-US" sz="1400" b="1" dirty="0"/>
              <a:t>pred</a:t>
            </a:r>
            <a:r>
              <a:rPr lang="en-US" sz="1400" dirty="0"/>
              <a:t> skip (t, t': Time, p: Process) {</a:t>
            </a:r>
          </a:p>
          <a:p>
            <a:r>
              <a:rPr lang="en-US" sz="1400" dirty="0"/>
              <a:t>    p.toSend.t' = p.toSend.t</a:t>
            </a:r>
          </a:p>
          <a:p>
            <a:r>
              <a:rPr lang="en-US" sz="1400" dirty="0"/>
              <a:t>}</a:t>
            </a:r>
          </a:p>
        </p:txBody>
      </p:sp>
      <p:cxnSp>
        <p:nvCxnSpPr>
          <p:cNvPr id="5" name="Straight Arrow Connector 4"/>
          <p:cNvCxnSpPr/>
          <p:nvPr/>
        </p:nvCxnSpPr>
        <p:spPr>
          <a:xfrm>
            <a:off x="9020014" y="4463512"/>
            <a:ext cx="0" cy="1154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665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0611" y="4106779"/>
            <a:ext cx="834189" cy="336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551837"/>
            <a:ext cx="7320366" cy="2308324"/>
          </a:xfrm>
          <a:prstGeom prst="rect">
            <a:avLst/>
          </a:prstGeom>
          <a:ln>
            <a:solidFill>
              <a:schemeClr val="bg1">
                <a:lumMod val="65000"/>
              </a:schemeClr>
            </a:solidFill>
          </a:ln>
        </p:spPr>
        <p:txBody>
          <a:bodyPr wrap="square">
            <a:spAutoFit/>
          </a:bodyPr>
          <a:lstStyle/>
          <a:p>
            <a:r>
              <a:rPr lang="en-US" sz="2400" b="1" dirty="0"/>
              <a:t>fact</a:t>
            </a:r>
            <a:r>
              <a:rPr lang="en-US" sz="2400" dirty="0"/>
              <a:t> Traces {</a:t>
            </a:r>
          </a:p>
          <a:p>
            <a:r>
              <a:rPr lang="en-US" sz="2400" dirty="0"/>
              <a:t>    first.init</a:t>
            </a:r>
          </a:p>
          <a:p>
            <a:r>
              <a:rPr lang="en-US" sz="2400" dirty="0"/>
              <a:t>    </a:t>
            </a:r>
            <a:r>
              <a:rPr lang="en-US" sz="2400" b="1" dirty="0"/>
              <a:t>all</a:t>
            </a:r>
            <a:r>
              <a:rPr lang="en-US" sz="2400" dirty="0"/>
              <a:t> t: Time - last | </a:t>
            </a:r>
            <a:r>
              <a:rPr lang="en-US" sz="2400" b="1" dirty="0"/>
              <a:t>let</a:t>
            </a:r>
            <a:r>
              <a:rPr lang="en-US" sz="2400" dirty="0"/>
              <a:t> t' = t.next |</a:t>
            </a:r>
          </a:p>
          <a:p>
            <a:r>
              <a:rPr lang="en-US" sz="2400" dirty="0"/>
              <a:t>        </a:t>
            </a:r>
            <a:r>
              <a:rPr lang="en-US" sz="2400" b="1" dirty="0"/>
              <a:t>all</a:t>
            </a:r>
            <a:r>
              <a:rPr lang="en-US" sz="2400" dirty="0"/>
              <a:t> p: Process | </a:t>
            </a:r>
          </a:p>
          <a:p>
            <a:r>
              <a:rPr lang="en-US" sz="2400" dirty="0"/>
              <a:t>            step [t, t', p] </a:t>
            </a:r>
            <a:r>
              <a:rPr lang="en-US" sz="2400" b="1" dirty="0"/>
              <a:t>or</a:t>
            </a:r>
            <a:r>
              <a:rPr lang="en-US" sz="2400" dirty="0"/>
              <a:t> step [t, t', succ.p] </a:t>
            </a:r>
            <a:r>
              <a:rPr lang="en-US" sz="2400" b="1" dirty="0"/>
              <a:t>or</a:t>
            </a:r>
            <a:r>
              <a:rPr lang="en-US" sz="2400" dirty="0"/>
              <a:t> skip [t, t', p]</a:t>
            </a:r>
          </a:p>
          <a:p>
            <a:r>
              <a:rPr lang="en-US" sz="2400" dirty="0"/>
              <a:t>}</a:t>
            </a:r>
          </a:p>
        </p:txBody>
      </p:sp>
      <p:cxnSp>
        <p:nvCxnSpPr>
          <p:cNvPr id="8" name="Straight Arrow Connector 7"/>
          <p:cNvCxnSpPr/>
          <p:nvPr/>
        </p:nvCxnSpPr>
        <p:spPr>
          <a:xfrm>
            <a:off x="7523747" y="4475747"/>
            <a:ext cx="0" cy="930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90611" y="5406189"/>
            <a:ext cx="3529263" cy="830997"/>
          </a:xfrm>
          <a:prstGeom prst="rect">
            <a:avLst/>
          </a:prstGeom>
          <a:noFill/>
        </p:spPr>
        <p:txBody>
          <a:bodyPr wrap="square" rtlCol="0">
            <a:spAutoFit/>
          </a:bodyPr>
          <a:lstStyle/>
          <a:p>
            <a:r>
              <a:rPr lang="en-US" sz="2400" dirty="0"/>
              <a:t>The predecessor of </a:t>
            </a:r>
            <a:r>
              <a:rPr lang="en-US" sz="2400" i="1" dirty="0"/>
              <a:t>p</a:t>
            </a:r>
            <a:r>
              <a:rPr lang="en-US" sz="2400" dirty="0"/>
              <a:t> (note that it does </a:t>
            </a:r>
            <a:r>
              <a:rPr lang="en-US" sz="2400" u="sng" dirty="0"/>
              <a:t>not</a:t>
            </a:r>
            <a:r>
              <a:rPr lang="en-US" sz="2400" dirty="0"/>
              <a:t> say </a:t>
            </a:r>
            <a:r>
              <a:rPr lang="en-US" sz="2400" i="1" dirty="0"/>
              <a:t>p.succ</a:t>
            </a:r>
            <a:r>
              <a:rPr lang="en-US" sz="2400" dirty="0"/>
              <a:t>)</a:t>
            </a:r>
          </a:p>
        </p:txBody>
      </p:sp>
    </p:spTree>
    <p:extLst>
      <p:ext uri="{BB962C8B-B14F-4D97-AF65-F5344CB8AC3E}">
        <p14:creationId xmlns:p14="http://schemas.microsoft.com/office/powerpoint/2010/main" val="4125340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a:t>
            </a:r>
          </a:p>
        </p:txBody>
      </p:sp>
      <p:sp>
        <p:nvSpPr>
          <p:cNvPr id="3" name="Content Placeholder 2"/>
          <p:cNvSpPr>
            <a:spLocks noGrp="1"/>
          </p:cNvSpPr>
          <p:nvPr>
            <p:ph idx="1"/>
          </p:nvPr>
        </p:nvSpPr>
        <p:spPr>
          <a:xfrm>
            <a:off x="838200" y="1825625"/>
            <a:ext cx="10515600" cy="1072558"/>
          </a:xfrm>
        </p:spPr>
        <p:txBody>
          <a:bodyPr/>
          <a:lstStyle/>
          <a:p>
            <a:r>
              <a:rPr lang="en-US" dirty="0"/>
              <a:t>Now we can get the Alloy Analyzer to do a simulation – create instances for multiple time steps, starting from </a:t>
            </a:r>
            <a:r>
              <a:rPr lang="en-US" sz="2400" dirty="0">
                <a:latin typeface="Consolas" panose="020B0609020204030204" pitchFamily="49" charset="0"/>
                <a:cs typeface="Courier New" panose="02070309020205020404" pitchFamily="49" charset="0"/>
              </a:rPr>
              <a:t>T0</a:t>
            </a:r>
            <a:r>
              <a:rPr lang="en-US" dirty="0"/>
              <a:t>.</a:t>
            </a:r>
          </a:p>
          <a:p>
            <a:endParaRPr lang="en-US" dirty="0"/>
          </a:p>
        </p:txBody>
      </p:sp>
      <p:sp>
        <p:nvSpPr>
          <p:cNvPr id="4" name="Rectangle 3"/>
          <p:cNvSpPr/>
          <p:nvPr/>
        </p:nvSpPr>
        <p:spPr>
          <a:xfrm>
            <a:off x="1340604" y="3617606"/>
            <a:ext cx="2323454" cy="1200329"/>
          </a:xfrm>
          <a:prstGeom prst="rect">
            <a:avLst/>
          </a:prstGeom>
          <a:solidFill>
            <a:schemeClr val="bg1">
              <a:lumMod val="95000"/>
            </a:schemeClr>
          </a:solidFill>
          <a:ln>
            <a:solidFill>
              <a:schemeClr val="bg1">
                <a:lumMod val="85000"/>
              </a:schemeClr>
            </a:solidFill>
          </a:ln>
        </p:spPr>
        <p:txBody>
          <a:bodyPr wrap="square">
            <a:spAutoFit/>
          </a:bodyPr>
          <a:lstStyle/>
          <a:p>
            <a:r>
              <a:rPr lang="en-US" sz="2400" b="1" dirty="0"/>
              <a:t>pred</a:t>
            </a:r>
            <a:r>
              <a:rPr lang="en-US" sz="2400" dirty="0"/>
              <a:t> show {</a:t>
            </a:r>
          </a:p>
          <a:p>
            <a:r>
              <a:rPr lang="en-US" sz="2400" dirty="0"/>
              <a:t>    </a:t>
            </a:r>
            <a:r>
              <a:rPr lang="en-US" sz="2400" b="1" dirty="0"/>
              <a:t>some</a:t>
            </a:r>
            <a:r>
              <a:rPr lang="en-US" sz="2400" dirty="0"/>
              <a:t> elected</a:t>
            </a:r>
          </a:p>
          <a:p>
            <a:r>
              <a:rPr lang="en-US" sz="2400" dirty="0"/>
              <a:t>}</a:t>
            </a:r>
          </a:p>
        </p:txBody>
      </p:sp>
      <p:pic>
        <p:nvPicPr>
          <p:cNvPr id="5" name="Picture 4"/>
          <p:cNvPicPr>
            <a:picLocks noChangeAspect="1"/>
          </p:cNvPicPr>
          <p:nvPr/>
        </p:nvPicPr>
        <p:blipFill rotWithShape="1">
          <a:blip r:embed="rId2"/>
          <a:srcRect l="55495" t="26833" r="16137" b="15168"/>
          <a:stretch/>
        </p:blipFill>
        <p:spPr>
          <a:xfrm>
            <a:off x="7144472" y="2898183"/>
            <a:ext cx="2772229" cy="3933372"/>
          </a:xfrm>
          <a:prstGeom prst="rect">
            <a:avLst/>
          </a:prstGeom>
        </p:spPr>
      </p:pic>
      <p:cxnSp>
        <p:nvCxnSpPr>
          <p:cNvPr id="7" name="Straight Arrow Connector 6"/>
          <p:cNvCxnSpPr/>
          <p:nvPr/>
        </p:nvCxnSpPr>
        <p:spPr>
          <a:xfrm>
            <a:off x="3921071" y="4217771"/>
            <a:ext cx="3130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69261" y="3848439"/>
            <a:ext cx="3070008" cy="369332"/>
          </a:xfrm>
          <a:prstGeom prst="rect">
            <a:avLst/>
          </a:prstGeom>
        </p:spPr>
        <p:txBody>
          <a:bodyPr wrap="none">
            <a:spAutoFit/>
          </a:bodyPr>
          <a:lstStyle/>
          <a:p>
            <a:r>
              <a:rPr lang="en-US" b="1" dirty="0"/>
              <a:t>run</a:t>
            </a:r>
            <a:r>
              <a:rPr lang="en-US" dirty="0"/>
              <a:t> show </a:t>
            </a:r>
            <a:r>
              <a:rPr lang="en-US" b="1" dirty="0"/>
              <a:t>for</a:t>
            </a:r>
            <a:r>
              <a:rPr lang="en-US" dirty="0"/>
              <a:t> 3 Process, 4 Time</a:t>
            </a:r>
          </a:p>
        </p:txBody>
      </p:sp>
    </p:spTree>
    <p:extLst>
      <p:ext uri="{BB962C8B-B14F-4D97-AF65-F5344CB8AC3E}">
        <p14:creationId xmlns:p14="http://schemas.microsoft.com/office/powerpoint/2010/main" val="6177564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5495" t="26833" r="16137" b="15168"/>
          <a:stretch/>
        </p:blipFill>
        <p:spPr>
          <a:xfrm>
            <a:off x="3424879" y="123985"/>
            <a:ext cx="4665236" cy="6619261"/>
          </a:xfrm>
          <a:prstGeom prst="rect">
            <a:avLst/>
          </a:prstGeom>
        </p:spPr>
      </p:pic>
      <p:sp>
        <p:nvSpPr>
          <p:cNvPr id="5" name="TextBox 4"/>
          <p:cNvSpPr txBox="1"/>
          <p:nvPr/>
        </p:nvSpPr>
        <p:spPr>
          <a:xfrm>
            <a:off x="8291593" y="883403"/>
            <a:ext cx="3084163" cy="1477328"/>
          </a:xfrm>
          <a:prstGeom prst="rect">
            <a:avLst/>
          </a:prstGeom>
          <a:noFill/>
        </p:spPr>
        <p:txBody>
          <a:bodyPr wrap="square" rtlCol="0">
            <a:spAutoFit/>
          </a:bodyPr>
          <a:lstStyle/>
          <a:p>
            <a:r>
              <a:rPr lang="en-US" b="1" dirty="0"/>
              <a:t>Step 1</a:t>
            </a:r>
            <a:r>
              <a:rPr lang="en-US" dirty="0"/>
              <a:t>: Process </a:t>
            </a:r>
            <a:r>
              <a:rPr lang="en-US" sz="1600" dirty="0">
                <a:latin typeface="Consolas" panose="020B0609020204030204" pitchFamily="49" charset="0"/>
              </a:rPr>
              <a:t>P2</a:t>
            </a:r>
            <a:r>
              <a:rPr lang="en-US" dirty="0"/>
              <a:t> selects an identifier – </a:t>
            </a:r>
            <a:r>
              <a:rPr lang="en-US" sz="1600" dirty="0">
                <a:latin typeface="Consolas" panose="020B0609020204030204" pitchFamily="49" charset="0"/>
              </a:rPr>
              <a:t>P2</a:t>
            </a:r>
            <a:r>
              <a:rPr lang="en-US" dirty="0"/>
              <a:t> – from its pool and adds it to </a:t>
            </a:r>
            <a:r>
              <a:rPr lang="en-US" sz="1600" dirty="0">
                <a:latin typeface="Consolas" panose="020B0609020204030204" pitchFamily="49" charset="0"/>
              </a:rPr>
              <a:t>P0</a:t>
            </a:r>
            <a:r>
              <a:rPr lang="en-US" dirty="0"/>
              <a:t>’s pool.</a:t>
            </a:r>
          </a:p>
          <a:p>
            <a:endParaRPr lang="en-US" dirty="0"/>
          </a:p>
          <a:p>
            <a:r>
              <a:rPr lang="en-US" b="1" dirty="0"/>
              <a:t>Elected</a:t>
            </a:r>
            <a:r>
              <a:rPr lang="en-US" dirty="0"/>
              <a:t>: none</a:t>
            </a:r>
          </a:p>
        </p:txBody>
      </p:sp>
      <p:sp>
        <p:nvSpPr>
          <p:cNvPr id="6" name="TextBox 5"/>
          <p:cNvSpPr txBox="1"/>
          <p:nvPr/>
        </p:nvSpPr>
        <p:spPr>
          <a:xfrm>
            <a:off x="914400" y="883403"/>
            <a:ext cx="2510479" cy="1200329"/>
          </a:xfrm>
          <a:prstGeom prst="rect">
            <a:avLst/>
          </a:prstGeom>
          <a:noFill/>
        </p:spPr>
        <p:txBody>
          <a:bodyPr wrap="square" rtlCol="0">
            <a:spAutoFit/>
          </a:bodyPr>
          <a:lstStyle/>
          <a:p>
            <a:r>
              <a:rPr lang="en-US" b="1" dirty="0"/>
              <a:t>Init</a:t>
            </a:r>
            <a:r>
              <a:rPr lang="en-US" dirty="0"/>
              <a:t>: Each process has its own identifier in its pool.</a:t>
            </a:r>
          </a:p>
          <a:p>
            <a:endParaRPr lang="en-US" dirty="0"/>
          </a:p>
          <a:p>
            <a:r>
              <a:rPr lang="en-US" b="1" dirty="0"/>
              <a:t>Elected</a:t>
            </a:r>
            <a:r>
              <a:rPr lang="en-US" dirty="0"/>
              <a:t>: none</a:t>
            </a:r>
          </a:p>
        </p:txBody>
      </p:sp>
      <p:sp>
        <p:nvSpPr>
          <p:cNvPr id="7" name="TextBox 6"/>
          <p:cNvSpPr txBox="1"/>
          <p:nvPr/>
        </p:nvSpPr>
        <p:spPr>
          <a:xfrm>
            <a:off x="8291592" y="4197457"/>
            <a:ext cx="3084163" cy="1477328"/>
          </a:xfrm>
          <a:prstGeom prst="rect">
            <a:avLst/>
          </a:prstGeom>
          <a:noFill/>
        </p:spPr>
        <p:txBody>
          <a:bodyPr wrap="square" rtlCol="0">
            <a:spAutoFit/>
          </a:bodyPr>
          <a:lstStyle/>
          <a:p>
            <a:r>
              <a:rPr lang="en-US" b="1" dirty="0"/>
              <a:t>Step 2</a:t>
            </a:r>
            <a:r>
              <a:rPr lang="en-US" dirty="0"/>
              <a:t>: Process </a:t>
            </a:r>
            <a:r>
              <a:rPr lang="en-US" sz="1600" dirty="0">
                <a:latin typeface="Consolas" panose="020B0609020204030204" pitchFamily="49" charset="0"/>
              </a:rPr>
              <a:t>P0</a:t>
            </a:r>
            <a:r>
              <a:rPr lang="en-US" dirty="0"/>
              <a:t> selects an identifier – </a:t>
            </a:r>
            <a:r>
              <a:rPr lang="en-US" sz="1600" dirty="0">
                <a:latin typeface="Consolas" panose="020B0609020204030204" pitchFamily="49" charset="0"/>
              </a:rPr>
              <a:t>P2</a:t>
            </a:r>
            <a:r>
              <a:rPr lang="en-US" dirty="0"/>
              <a:t> – from its pool and adds it to </a:t>
            </a:r>
            <a:r>
              <a:rPr lang="en-US" sz="1600" dirty="0">
                <a:latin typeface="Consolas" panose="020B0609020204030204" pitchFamily="49" charset="0"/>
              </a:rPr>
              <a:t>P1</a:t>
            </a:r>
            <a:r>
              <a:rPr lang="en-US" dirty="0"/>
              <a:t>’s pool.</a:t>
            </a:r>
          </a:p>
          <a:p>
            <a:endParaRPr lang="en-US" dirty="0"/>
          </a:p>
          <a:p>
            <a:r>
              <a:rPr lang="en-US" b="1" dirty="0"/>
              <a:t>Elected</a:t>
            </a:r>
            <a:r>
              <a:rPr lang="en-US" dirty="0"/>
              <a:t>: none</a:t>
            </a:r>
          </a:p>
        </p:txBody>
      </p:sp>
      <p:sp>
        <p:nvSpPr>
          <p:cNvPr id="8" name="TextBox 7"/>
          <p:cNvSpPr txBox="1"/>
          <p:nvPr/>
        </p:nvSpPr>
        <p:spPr>
          <a:xfrm>
            <a:off x="340716" y="4197457"/>
            <a:ext cx="3084163" cy="1477328"/>
          </a:xfrm>
          <a:prstGeom prst="rect">
            <a:avLst/>
          </a:prstGeom>
          <a:noFill/>
        </p:spPr>
        <p:txBody>
          <a:bodyPr wrap="square" rtlCol="0">
            <a:spAutoFit/>
          </a:bodyPr>
          <a:lstStyle/>
          <a:p>
            <a:r>
              <a:rPr lang="en-US" b="1" dirty="0"/>
              <a:t>Step 3</a:t>
            </a:r>
            <a:r>
              <a:rPr lang="en-US" dirty="0"/>
              <a:t>: Process </a:t>
            </a:r>
            <a:r>
              <a:rPr lang="en-US" sz="1600" dirty="0">
                <a:latin typeface="Consolas" panose="020B0609020204030204" pitchFamily="49" charset="0"/>
              </a:rPr>
              <a:t>P1</a:t>
            </a:r>
            <a:r>
              <a:rPr lang="en-US" dirty="0"/>
              <a:t> selects an identifier – </a:t>
            </a:r>
            <a:r>
              <a:rPr lang="en-US" sz="1600" dirty="0">
                <a:latin typeface="Consolas" panose="020B0609020204030204" pitchFamily="49" charset="0"/>
              </a:rPr>
              <a:t>P2</a:t>
            </a:r>
            <a:r>
              <a:rPr lang="en-US" dirty="0"/>
              <a:t> – from its pool and adds it to </a:t>
            </a:r>
            <a:r>
              <a:rPr lang="en-US" sz="1600" dirty="0">
                <a:latin typeface="Consolas" panose="020B0609020204030204" pitchFamily="49" charset="0"/>
              </a:rPr>
              <a:t>P2</a:t>
            </a:r>
            <a:r>
              <a:rPr lang="en-US" dirty="0"/>
              <a:t>’s pool.</a:t>
            </a:r>
          </a:p>
          <a:p>
            <a:endParaRPr lang="en-US" dirty="0"/>
          </a:p>
          <a:p>
            <a:r>
              <a:rPr lang="en-US" b="1" dirty="0"/>
              <a:t>Elected</a:t>
            </a:r>
            <a:r>
              <a:rPr lang="en-US" dirty="0"/>
              <a:t>: </a:t>
            </a:r>
            <a:r>
              <a:rPr lang="en-US" sz="1600" dirty="0">
                <a:latin typeface="Consolas" panose="020B0609020204030204" pitchFamily="49" charset="0"/>
              </a:rPr>
              <a:t>P2</a:t>
            </a:r>
            <a:r>
              <a:rPr lang="en-US" dirty="0"/>
              <a:t>.</a:t>
            </a:r>
          </a:p>
        </p:txBody>
      </p:sp>
    </p:spTree>
    <p:extLst>
      <p:ext uri="{BB962C8B-B14F-4D97-AF65-F5344CB8AC3E}">
        <p14:creationId xmlns:p14="http://schemas.microsoft.com/office/powerpoint/2010/main" val="22553759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check that one process is elected leader</a:t>
            </a:r>
          </a:p>
        </p:txBody>
      </p:sp>
      <p:sp>
        <p:nvSpPr>
          <p:cNvPr id="3" name="TextBox 2"/>
          <p:cNvSpPr txBox="1"/>
          <p:nvPr/>
        </p:nvSpPr>
        <p:spPr>
          <a:xfrm>
            <a:off x="650929" y="4149739"/>
            <a:ext cx="3839256" cy="461665"/>
          </a:xfrm>
          <a:prstGeom prst="rect">
            <a:avLst/>
          </a:prstGeom>
          <a:noFill/>
        </p:spPr>
        <p:txBody>
          <a:bodyPr wrap="none" rtlCol="0">
            <a:spAutoFit/>
          </a:bodyPr>
          <a:lstStyle/>
          <a:p>
            <a:r>
              <a:rPr lang="en-US" sz="2400" dirty="0"/>
              <a:t>One process is elected leader</a:t>
            </a:r>
          </a:p>
        </p:txBody>
      </p:sp>
      <p:cxnSp>
        <p:nvCxnSpPr>
          <p:cNvPr id="5" name="Straight Arrow Connector 4"/>
          <p:cNvCxnSpPr>
            <a:stCxn id="3" idx="3"/>
          </p:cNvCxnSpPr>
          <p:nvPr/>
        </p:nvCxnSpPr>
        <p:spPr>
          <a:xfrm flipV="1">
            <a:off x="4490185" y="3622796"/>
            <a:ext cx="1461164" cy="757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51349" y="3391963"/>
            <a:ext cx="4834657" cy="461665"/>
          </a:xfrm>
          <a:prstGeom prst="rect">
            <a:avLst/>
          </a:prstGeom>
          <a:noFill/>
        </p:spPr>
        <p:txBody>
          <a:bodyPr wrap="none" rtlCol="0">
            <a:spAutoFit/>
          </a:bodyPr>
          <a:lstStyle/>
          <a:p>
            <a:r>
              <a:rPr lang="en-US" sz="2400" u="sng" dirty="0"/>
              <a:t>At most</a:t>
            </a:r>
            <a:r>
              <a:rPr lang="en-US" sz="2400" dirty="0"/>
              <a:t> one process is elected leader</a:t>
            </a:r>
          </a:p>
        </p:txBody>
      </p:sp>
      <p:cxnSp>
        <p:nvCxnSpPr>
          <p:cNvPr id="8" name="Straight Arrow Connector 7"/>
          <p:cNvCxnSpPr>
            <a:stCxn id="3" idx="3"/>
          </p:cNvCxnSpPr>
          <p:nvPr/>
        </p:nvCxnSpPr>
        <p:spPr>
          <a:xfrm>
            <a:off x="4490185" y="4380572"/>
            <a:ext cx="1461164" cy="900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51348" y="5026215"/>
            <a:ext cx="4799391" cy="461665"/>
          </a:xfrm>
          <a:prstGeom prst="rect">
            <a:avLst/>
          </a:prstGeom>
          <a:noFill/>
        </p:spPr>
        <p:txBody>
          <a:bodyPr wrap="none" rtlCol="0">
            <a:spAutoFit/>
          </a:bodyPr>
          <a:lstStyle/>
          <a:p>
            <a:r>
              <a:rPr lang="en-US" sz="2400" u="sng" dirty="0"/>
              <a:t>At least</a:t>
            </a:r>
            <a:r>
              <a:rPr lang="en-US" sz="2400" dirty="0"/>
              <a:t> one process is elected leader</a:t>
            </a:r>
          </a:p>
        </p:txBody>
      </p:sp>
      <p:sp>
        <p:nvSpPr>
          <p:cNvPr id="10" name="TextBox 9"/>
          <p:cNvSpPr txBox="1"/>
          <p:nvPr/>
        </p:nvSpPr>
        <p:spPr>
          <a:xfrm>
            <a:off x="650929" y="2217631"/>
            <a:ext cx="8725546" cy="646331"/>
          </a:xfrm>
          <a:prstGeom prst="rect">
            <a:avLst/>
          </a:prstGeom>
          <a:solidFill>
            <a:schemeClr val="bg1">
              <a:lumMod val="95000"/>
            </a:schemeClr>
          </a:solidFill>
        </p:spPr>
        <p:txBody>
          <a:bodyPr wrap="square" rtlCol="0">
            <a:spAutoFit/>
          </a:bodyPr>
          <a:lstStyle/>
          <a:p>
            <a:r>
              <a:rPr lang="en-US" dirty="0"/>
              <a:t>When possible, it’s best to split a property into subproperties and check them individually. This makes it easier to diagnose what went wrong if a property doesn’t hold.</a:t>
            </a:r>
          </a:p>
        </p:txBody>
      </p:sp>
      <p:sp>
        <p:nvSpPr>
          <p:cNvPr id="4" name="TextBox 3"/>
          <p:cNvSpPr txBox="1"/>
          <p:nvPr/>
        </p:nvSpPr>
        <p:spPr>
          <a:xfrm>
            <a:off x="4724199" y="4195905"/>
            <a:ext cx="579005" cy="369332"/>
          </a:xfrm>
          <a:prstGeom prst="rect">
            <a:avLst/>
          </a:prstGeom>
          <a:noFill/>
        </p:spPr>
        <p:txBody>
          <a:bodyPr wrap="none" rtlCol="0">
            <a:spAutoFit/>
          </a:bodyPr>
          <a:lstStyle/>
          <a:p>
            <a:r>
              <a:rPr lang="en-US" i="1" dirty="0"/>
              <a:t>split</a:t>
            </a:r>
          </a:p>
        </p:txBody>
      </p:sp>
    </p:spTree>
    <p:extLst>
      <p:ext uri="{BB962C8B-B14F-4D97-AF65-F5344CB8AC3E}">
        <p14:creationId xmlns:p14="http://schemas.microsoft.com/office/powerpoint/2010/main" val="72928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one item from a pile</a:t>
            </a:r>
          </a:p>
        </p:txBody>
      </p:sp>
      <p:grpSp>
        <p:nvGrpSpPr>
          <p:cNvPr id="19" name="Group 18"/>
          <p:cNvGrpSpPr/>
          <p:nvPr/>
        </p:nvGrpSpPr>
        <p:grpSpPr>
          <a:xfrm>
            <a:off x="2433229" y="2355742"/>
            <a:ext cx="4584916" cy="1782301"/>
            <a:chOff x="2433229" y="2355742"/>
            <a:chExt cx="4584916" cy="1782301"/>
          </a:xfrm>
        </p:grpSpPr>
        <p:sp>
          <p:nvSpPr>
            <p:cNvPr id="3" name="Oval 2"/>
            <p:cNvSpPr/>
            <p:nvPr/>
          </p:nvSpPr>
          <p:spPr>
            <a:xfrm>
              <a:off x="2929179" y="2355742"/>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 name="Oval 3"/>
            <p:cNvSpPr/>
            <p:nvPr/>
          </p:nvSpPr>
          <p:spPr>
            <a:xfrm>
              <a:off x="2681204" y="2789695"/>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 name="Oval 4"/>
            <p:cNvSpPr/>
            <p:nvPr/>
          </p:nvSpPr>
          <p:spPr>
            <a:xfrm>
              <a:off x="3177152" y="2789694"/>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6" name="Oval 5"/>
            <p:cNvSpPr/>
            <p:nvPr/>
          </p:nvSpPr>
          <p:spPr>
            <a:xfrm>
              <a:off x="2433229" y="3223647"/>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p:cNvSpPr/>
            <p:nvPr/>
          </p:nvSpPr>
          <p:spPr>
            <a:xfrm>
              <a:off x="2929177" y="3223646"/>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Oval 7"/>
            <p:cNvSpPr/>
            <p:nvPr/>
          </p:nvSpPr>
          <p:spPr>
            <a:xfrm>
              <a:off x="3425121" y="3223645"/>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9" name="TextBox 8"/>
            <p:cNvSpPr txBox="1"/>
            <p:nvPr/>
          </p:nvSpPr>
          <p:spPr>
            <a:xfrm>
              <a:off x="2510301" y="3768711"/>
              <a:ext cx="1333698" cy="369332"/>
            </a:xfrm>
            <a:prstGeom prst="rect">
              <a:avLst/>
            </a:prstGeom>
            <a:noFill/>
          </p:spPr>
          <p:txBody>
            <a:bodyPr wrap="none" rtlCol="0">
              <a:spAutoFit/>
            </a:bodyPr>
            <a:lstStyle/>
            <a:p>
              <a:r>
                <a:rPr lang="en-US" dirty="0"/>
                <a:t>Pile (before)</a:t>
              </a:r>
            </a:p>
          </p:txBody>
        </p:sp>
        <p:sp>
          <p:nvSpPr>
            <p:cNvPr id="11" name="Oval 10"/>
            <p:cNvSpPr/>
            <p:nvPr/>
          </p:nvSpPr>
          <p:spPr>
            <a:xfrm>
              <a:off x="5778282" y="2789695"/>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2" name="Oval 11"/>
            <p:cNvSpPr/>
            <p:nvPr/>
          </p:nvSpPr>
          <p:spPr>
            <a:xfrm>
              <a:off x="6274230" y="2789694"/>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3" name="Oval 12"/>
            <p:cNvSpPr/>
            <p:nvPr/>
          </p:nvSpPr>
          <p:spPr>
            <a:xfrm>
              <a:off x="5530307" y="3223647"/>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4" name="Oval 13"/>
            <p:cNvSpPr/>
            <p:nvPr/>
          </p:nvSpPr>
          <p:spPr>
            <a:xfrm>
              <a:off x="6026255" y="3223646"/>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5" name="Oval 14"/>
            <p:cNvSpPr/>
            <p:nvPr/>
          </p:nvSpPr>
          <p:spPr>
            <a:xfrm>
              <a:off x="6522199" y="3223645"/>
              <a:ext cx="495946" cy="4804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6" name="TextBox 15"/>
            <p:cNvSpPr txBox="1"/>
            <p:nvPr/>
          </p:nvSpPr>
          <p:spPr>
            <a:xfrm>
              <a:off x="5707808" y="3768711"/>
              <a:ext cx="1168269" cy="369332"/>
            </a:xfrm>
            <a:prstGeom prst="rect">
              <a:avLst/>
            </a:prstGeom>
            <a:noFill/>
          </p:spPr>
          <p:txBody>
            <a:bodyPr wrap="none" rtlCol="0">
              <a:spAutoFit/>
            </a:bodyPr>
            <a:lstStyle/>
            <a:p>
              <a:r>
                <a:rPr lang="en-US" dirty="0"/>
                <a:t>Pile (after)</a:t>
              </a:r>
            </a:p>
          </p:txBody>
        </p:sp>
        <p:sp>
          <p:nvSpPr>
            <p:cNvPr id="17" name="Right Arrow 16"/>
            <p:cNvSpPr/>
            <p:nvPr/>
          </p:nvSpPr>
          <p:spPr>
            <a:xfrm>
              <a:off x="4401518" y="2789694"/>
              <a:ext cx="666428" cy="43395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430222" y="4404740"/>
            <a:ext cx="4807054" cy="830997"/>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How would you declaratively express the change in the pile?</a:t>
            </a:r>
            <a:endParaRPr lang="en-US" sz="2400" dirty="0"/>
          </a:p>
        </p:txBody>
      </p:sp>
    </p:spTree>
    <p:extLst>
      <p:ext uri="{BB962C8B-B14F-4D97-AF65-F5344CB8AC3E}">
        <p14:creationId xmlns:p14="http://schemas.microsoft.com/office/powerpoint/2010/main" val="1022777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6224" y="2557221"/>
            <a:ext cx="2386739" cy="4184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At most one process is elected</a:t>
            </a:r>
          </a:p>
        </p:txBody>
      </p:sp>
      <p:sp>
        <p:nvSpPr>
          <p:cNvPr id="4" name="Rectangle 3"/>
          <p:cNvSpPr/>
          <p:nvPr/>
        </p:nvSpPr>
        <p:spPr>
          <a:xfrm>
            <a:off x="2273085" y="2147896"/>
            <a:ext cx="6374969" cy="1938992"/>
          </a:xfrm>
          <a:prstGeom prst="rect">
            <a:avLst/>
          </a:prstGeom>
        </p:spPr>
        <p:txBody>
          <a:bodyPr wrap="square">
            <a:spAutoFit/>
          </a:bodyPr>
          <a:lstStyle/>
          <a:p>
            <a:r>
              <a:rPr lang="en-US" sz="2400" b="1" dirty="0"/>
              <a:t>assert</a:t>
            </a:r>
            <a:r>
              <a:rPr lang="en-US" sz="2400" dirty="0"/>
              <a:t> AtMostOneElected {</a:t>
            </a:r>
          </a:p>
          <a:p>
            <a:r>
              <a:rPr lang="en-US" sz="2400" dirty="0"/>
              <a:t>    </a:t>
            </a:r>
            <a:r>
              <a:rPr lang="en-US" sz="2400" b="1" dirty="0"/>
              <a:t>lone</a:t>
            </a:r>
            <a:r>
              <a:rPr lang="en-US" sz="2400" dirty="0"/>
              <a:t> elected.Time</a:t>
            </a:r>
          </a:p>
          <a:p>
            <a:r>
              <a:rPr lang="en-US" sz="2400" dirty="0"/>
              <a:t>}</a:t>
            </a:r>
          </a:p>
          <a:p>
            <a:endParaRPr lang="en-US" sz="2400" dirty="0"/>
          </a:p>
          <a:p>
            <a:r>
              <a:rPr lang="en-US" sz="2400" b="1" dirty="0"/>
              <a:t>check</a:t>
            </a:r>
            <a:r>
              <a:rPr lang="en-US" sz="2400" dirty="0"/>
              <a:t> AtMostOneElected for 3 Process, 7 Time</a:t>
            </a:r>
          </a:p>
        </p:txBody>
      </p:sp>
      <p:cxnSp>
        <p:nvCxnSpPr>
          <p:cNvPr id="7" name="Straight Arrow Connector 6"/>
          <p:cNvCxnSpPr/>
          <p:nvPr/>
        </p:nvCxnSpPr>
        <p:spPr>
          <a:xfrm flipH="1">
            <a:off x="4912965" y="2774197"/>
            <a:ext cx="23712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84204" y="2574951"/>
            <a:ext cx="2639878" cy="646331"/>
          </a:xfrm>
          <a:prstGeom prst="rect">
            <a:avLst/>
          </a:prstGeom>
          <a:noFill/>
        </p:spPr>
        <p:txBody>
          <a:bodyPr wrap="square" rtlCol="0">
            <a:spAutoFit/>
          </a:bodyPr>
          <a:lstStyle/>
          <a:p>
            <a:r>
              <a:rPr lang="en-US" dirty="0"/>
              <a:t>Over all Time, at most one process is elected</a:t>
            </a:r>
          </a:p>
        </p:txBody>
      </p:sp>
      <p:pic>
        <p:nvPicPr>
          <p:cNvPr id="12" name="Picture 11"/>
          <p:cNvPicPr>
            <a:picLocks noChangeAspect="1"/>
          </p:cNvPicPr>
          <p:nvPr/>
        </p:nvPicPr>
        <p:blipFill rotWithShape="1">
          <a:blip r:embed="rId2"/>
          <a:srcRect l="51124" t="62882" r="3887" b="19021"/>
          <a:stretch/>
        </p:blipFill>
        <p:spPr>
          <a:xfrm>
            <a:off x="2882685" y="4971151"/>
            <a:ext cx="5377912" cy="1229031"/>
          </a:xfrm>
          <a:prstGeom prst="rect">
            <a:avLst/>
          </a:prstGeom>
        </p:spPr>
      </p:pic>
      <p:sp>
        <p:nvSpPr>
          <p:cNvPr id="3" name="Freeform 2"/>
          <p:cNvSpPr/>
          <p:nvPr/>
        </p:nvSpPr>
        <p:spPr>
          <a:xfrm>
            <a:off x="2887451" y="5791184"/>
            <a:ext cx="2326233" cy="417111"/>
          </a:xfrm>
          <a:custGeom>
            <a:avLst/>
            <a:gdLst>
              <a:gd name="connsiteX0" fmla="*/ 449307 w 2326233"/>
              <a:gd name="connsiteY0" fmla="*/ 48142 h 417111"/>
              <a:gd name="connsiteX1" fmla="*/ 16170 w 2326233"/>
              <a:gd name="connsiteY1" fmla="*/ 112311 h 417111"/>
              <a:gd name="connsiteX2" fmla="*/ 128 w 2326233"/>
              <a:gd name="connsiteY2" fmla="*/ 160437 h 417111"/>
              <a:gd name="connsiteX3" fmla="*/ 16170 w 2326233"/>
              <a:gd name="connsiteY3" fmla="*/ 320858 h 417111"/>
              <a:gd name="connsiteX4" fmla="*/ 112423 w 2326233"/>
              <a:gd name="connsiteY4" fmla="*/ 352942 h 417111"/>
              <a:gd name="connsiteX5" fmla="*/ 160549 w 2326233"/>
              <a:gd name="connsiteY5" fmla="*/ 368984 h 417111"/>
              <a:gd name="connsiteX6" fmla="*/ 722023 w 2326233"/>
              <a:gd name="connsiteY6" fmla="*/ 385027 h 417111"/>
              <a:gd name="connsiteX7" fmla="*/ 882444 w 2326233"/>
              <a:gd name="connsiteY7" fmla="*/ 401069 h 417111"/>
              <a:gd name="connsiteX8" fmla="*/ 946612 w 2326233"/>
              <a:gd name="connsiteY8" fmla="*/ 417111 h 417111"/>
              <a:gd name="connsiteX9" fmla="*/ 1203286 w 2326233"/>
              <a:gd name="connsiteY9" fmla="*/ 385027 h 417111"/>
              <a:gd name="connsiteX10" fmla="*/ 1492044 w 2326233"/>
              <a:gd name="connsiteY10" fmla="*/ 401069 h 417111"/>
              <a:gd name="connsiteX11" fmla="*/ 1572254 w 2326233"/>
              <a:gd name="connsiteY11" fmla="*/ 417111 h 417111"/>
              <a:gd name="connsiteX12" fmla="*/ 1780802 w 2326233"/>
              <a:gd name="connsiteY12" fmla="*/ 385027 h 417111"/>
              <a:gd name="connsiteX13" fmla="*/ 2229981 w 2326233"/>
              <a:gd name="connsiteY13" fmla="*/ 336900 h 417111"/>
              <a:gd name="connsiteX14" fmla="*/ 2310191 w 2326233"/>
              <a:gd name="connsiteY14" fmla="*/ 304816 h 417111"/>
              <a:gd name="connsiteX15" fmla="*/ 2326233 w 2326233"/>
              <a:gd name="connsiteY15" fmla="*/ 256690 h 417111"/>
              <a:gd name="connsiteX16" fmla="*/ 2310191 w 2326233"/>
              <a:gd name="connsiteY16" fmla="*/ 208563 h 417111"/>
              <a:gd name="connsiteX17" fmla="*/ 2229981 w 2326233"/>
              <a:gd name="connsiteY17" fmla="*/ 112311 h 417111"/>
              <a:gd name="connsiteX18" fmla="*/ 2181854 w 2326233"/>
              <a:gd name="connsiteY18" fmla="*/ 96269 h 417111"/>
              <a:gd name="connsiteX19" fmla="*/ 1877054 w 2326233"/>
              <a:gd name="connsiteY19" fmla="*/ 48142 h 417111"/>
              <a:gd name="connsiteX20" fmla="*/ 1732675 w 2326233"/>
              <a:gd name="connsiteY20" fmla="*/ 32100 h 417111"/>
              <a:gd name="connsiteX21" fmla="*/ 1476002 w 2326233"/>
              <a:gd name="connsiteY21" fmla="*/ 16 h 417111"/>
              <a:gd name="connsiteX22" fmla="*/ 1379749 w 2326233"/>
              <a:gd name="connsiteY22" fmla="*/ 16058 h 417111"/>
              <a:gd name="connsiteX23" fmla="*/ 1219328 w 2326233"/>
              <a:gd name="connsiteY23" fmla="*/ 32100 h 417111"/>
              <a:gd name="connsiteX24" fmla="*/ 1171202 w 2326233"/>
              <a:gd name="connsiteY24" fmla="*/ 48142 h 417111"/>
              <a:gd name="connsiteX25" fmla="*/ 1090991 w 2326233"/>
              <a:gd name="connsiteY25" fmla="*/ 64184 h 417111"/>
              <a:gd name="connsiteX26" fmla="*/ 449307 w 2326233"/>
              <a:gd name="connsiteY26" fmla="*/ 48142 h 41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26233" h="417111">
                <a:moveTo>
                  <a:pt x="449307" y="48142"/>
                </a:moveTo>
                <a:cubicBezTo>
                  <a:pt x="270170" y="56163"/>
                  <a:pt x="95351" y="-46053"/>
                  <a:pt x="16170" y="112311"/>
                </a:cubicBezTo>
                <a:cubicBezTo>
                  <a:pt x="8608" y="127436"/>
                  <a:pt x="5475" y="144395"/>
                  <a:pt x="128" y="160437"/>
                </a:cubicBezTo>
                <a:cubicBezTo>
                  <a:pt x="5475" y="213911"/>
                  <a:pt x="-10908" y="274438"/>
                  <a:pt x="16170" y="320858"/>
                </a:cubicBezTo>
                <a:cubicBezTo>
                  <a:pt x="33211" y="350071"/>
                  <a:pt x="80339" y="342247"/>
                  <a:pt x="112423" y="352942"/>
                </a:cubicBezTo>
                <a:cubicBezTo>
                  <a:pt x="128465" y="358289"/>
                  <a:pt x="143646" y="368501"/>
                  <a:pt x="160549" y="368984"/>
                </a:cubicBezTo>
                <a:lnTo>
                  <a:pt x="722023" y="385027"/>
                </a:lnTo>
                <a:cubicBezTo>
                  <a:pt x="775497" y="390374"/>
                  <a:pt x="829244" y="393469"/>
                  <a:pt x="882444" y="401069"/>
                </a:cubicBezTo>
                <a:cubicBezTo>
                  <a:pt x="904270" y="404187"/>
                  <a:pt x="924564" y="417111"/>
                  <a:pt x="946612" y="417111"/>
                </a:cubicBezTo>
                <a:cubicBezTo>
                  <a:pt x="987047" y="417111"/>
                  <a:pt x="1153567" y="392130"/>
                  <a:pt x="1203286" y="385027"/>
                </a:cubicBezTo>
                <a:cubicBezTo>
                  <a:pt x="1299539" y="390374"/>
                  <a:pt x="1396005" y="392718"/>
                  <a:pt x="1492044" y="401069"/>
                </a:cubicBezTo>
                <a:cubicBezTo>
                  <a:pt x="1519208" y="403431"/>
                  <a:pt x="1544988" y="417111"/>
                  <a:pt x="1572254" y="417111"/>
                </a:cubicBezTo>
                <a:cubicBezTo>
                  <a:pt x="1630526" y="417111"/>
                  <a:pt x="1719741" y="397239"/>
                  <a:pt x="1780802" y="385027"/>
                </a:cubicBezTo>
                <a:cubicBezTo>
                  <a:pt x="1914301" y="251524"/>
                  <a:pt x="1769870" y="381427"/>
                  <a:pt x="2229981" y="336900"/>
                </a:cubicBezTo>
                <a:cubicBezTo>
                  <a:pt x="2258643" y="334126"/>
                  <a:pt x="2283454" y="315511"/>
                  <a:pt x="2310191" y="304816"/>
                </a:cubicBezTo>
                <a:cubicBezTo>
                  <a:pt x="2315538" y="288774"/>
                  <a:pt x="2326233" y="273600"/>
                  <a:pt x="2326233" y="256690"/>
                </a:cubicBezTo>
                <a:cubicBezTo>
                  <a:pt x="2326233" y="239780"/>
                  <a:pt x="2317753" y="223688"/>
                  <a:pt x="2310191" y="208563"/>
                </a:cubicBezTo>
                <a:cubicBezTo>
                  <a:pt x="2295395" y="178970"/>
                  <a:pt x="2256589" y="130050"/>
                  <a:pt x="2229981" y="112311"/>
                </a:cubicBezTo>
                <a:cubicBezTo>
                  <a:pt x="2215911" y="102931"/>
                  <a:pt x="2197896" y="101616"/>
                  <a:pt x="2181854" y="96269"/>
                </a:cubicBezTo>
                <a:cubicBezTo>
                  <a:pt x="2084443" y="-1145"/>
                  <a:pt x="2170512" y="70716"/>
                  <a:pt x="1877054" y="48142"/>
                </a:cubicBezTo>
                <a:cubicBezTo>
                  <a:pt x="1828774" y="44428"/>
                  <a:pt x="1780801" y="37447"/>
                  <a:pt x="1732675" y="32100"/>
                </a:cubicBezTo>
                <a:cubicBezTo>
                  <a:pt x="1631022" y="-1784"/>
                  <a:pt x="1649392" y="16"/>
                  <a:pt x="1476002" y="16"/>
                </a:cubicBezTo>
                <a:cubicBezTo>
                  <a:pt x="1443475" y="16"/>
                  <a:pt x="1412025" y="12024"/>
                  <a:pt x="1379749" y="16058"/>
                </a:cubicBezTo>
                <a:cubicBezTo>
                  <a:pt x="1326424" y="22724"/>
                  <a:pt x="1272802" y="26753"/>
                  <a:pt x="1219328" y="32100"/>
                </a:cubicBezTo>
                <a:cubicBezTo>
                  <a:pt x="1203286" y="37447"/>
                  <a:pt x="1187607" y="44041"/>
                  <a:pt x="1171202" y="48142"/>
                </a:cubicBezTo>
                <a:cubicBezTo>
                  <a:pt x="1144750" y="54755"/>
                  <a:pt x="1118257" y="64184"/>
                  <a:pt x="1090991" y="64184"/>
                </a:cubicBezTo>
                <a:cubicBezTo>
                  <a:pt x="887721" y="64184"/>
                  <a:pt x="628444" y="40121"/>
                  <a:pt x="449307" y="48142"/>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4483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6224" y="2557221"/>
            <a:ext cx="3983064" cy="4184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At least one process is elected</a:t>
            </a:r>
          </a:p>
        </p:txBody>
      </p:sp>
      <p:sp>
        <p:nvSpPr>
          <p:cNvPr id="4" name="Rectangle 3"/>
          <p:cNvSpPr/>
          <p:nvPr/>
        </p:nvSpPr>
        <p:spPr>
          <a:xfrm>
            <a:off x="2273085" y="2147896"/>
            <a:ext cx="6374969" cy="1938992"/>
          </a:xfrm>
          <a:prstGeom prst="rect">
            <a:avLst/>
          </a:prstGeom>
        </p:spPr>
        <p:txBody>
          <a:bodyPr wrap="square">
            <a:spAutoFit/>
          </a:bodyPr>
          <a:lstStyle/>
          <a:p>
            <a:r>
              <a:rPr lang="en-US" sz="2400" b="1" dirty="0"/>
              <a:t>assert</a:t>
            </a:r>
            <a:r>
              <a:rPr lang="en-US" sz="2400" dirty="0"/>
              <a:t> AtLeastOneElected {</a:t>
            </a:r>
          </a:p>
          <a:p>
            <a:r>
              <a:rPr lang="en-US" sz="2400" dirty="0"/>
              <a:t>    </a:t>
            </a:r>
            <a:r>
              <a:rPr lang="en-US" sz="2400" b="1" dirty="0"/>
              <a:t> some</a:t>
            </a:r>
            <a:r>
              <a:rPr lang="en-US" sz="2400" dirty="0"/>
              <a:t> t: Time | </a:t>
            </a:r>
            <a:r>
              <a:rPr lang="en-US" sz="2400" b="1" dirty="0"/>
              <a:t>some</a:t>
            </a:r>
            <a:r>
              <a:rPr lang="en-US" sz="2400" dirty="0"/>
              <a:t> elected.t</a:t>
            </a:r>
          </a:p>
          <a:p>
            <a:r>
              <a:rPr lang="en-US" sz="2400" dirty="0"/>
              <a:t>}</a:t>
            </a:r>
          </a:p>
          <a:p>
            <a:endParaRPr lang="en-US" sz="2400" dirty="0"/>
          </a:p>
          <a:p>
            <a:r>
              <a:rPr lang="en-US" sz="2400" b="1" dirty="0"/>
              <a:t>check</a:t>
            </a:r>
            <a:r>
              <a:rPr lang="en-US" sz="2400" dirty="0"/>
              <a:t> AtLeastOneElected for 3 but 7 Time</a:t>
            </a:r>
          </a:p>
        </p:txBody>
      </p:sp>
      <p:cxnSp>
        <p:nvCxnSpPr>
          <p:cNvPr id="7" name="Straight Arrow Connector 6"/>
          <p:cNvCxnSpPr/>
          <p:nvPr/>
        </p:nvCxnSpPr>
        <p:spPr>
          <a:xfrm flipH="1">
            <a:off x="6617783" y="2774197"/>
            <a:ext cx="99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3174" y="2559941"/>
            <a:ext cx="4535837" cy="830997"/>
          </a:xfrm>
          <a:prstGeom prst="rect">
            <a:avLst/>
          </a:prstGeom>
          <a:noFill/>
        </p:spPr>
        <p:txBody>
          <a:bodyPr wrap="square" rtlCol="0">
            <a:spAutoFit/>
          </a:bodyPr>
          <a:lstStyle/>
          <a:p>
            <a:r>
              <a:rPr lang="en-US" sz="2400" dirty="0"/>
              <a:t>There is one or more Time, where at least one process is elected</a:t>
            </a:r>
          </a:p>
        </p:txBody>
      </p:sp>
      <p:pic>
        <p:nvPicPr>
          <p:cNvPr id="6" name="Picture 5"/>
          <p:cNvPicPr>
            <a:picLocks noChangeAspect="1"/>
          </p:cNvPicPr>
          <p:nvPr/>
        </p:nvPicPr>
        <p:blipFill rotWithShape="1">
          <a:blip r:embed="rId2"/>
          <a:srcRect l="51124" t="64151" r="3887" b="19705"/>
          <a:stretch/>
        </p:blipFill>
        <p:spPr>
          <a:xfrm>
            <a:off x="2273085" y="4544096"/>
            <a:ext cx="6681569" cy="1362148"/>
          </a:xfrm>
          <a:prstGeom prst="rect">
            <a:avLst/>
          </a:prstGeom>
        </p:spPr>
      </p:pic>
      <p:sp>
        <p:nvSpPr>
          <p:cNvPr id="12" name="Freeform 11"/>
          <p:cNvSpPr/>
          <p:nvPr/>
        </p:nvSpPr>
        <p:spPr>
          <a:xfrm>
            <a:off x="2416378" y="5465244"/>
            <a:ext cx="2471299" cy="417111"/>
          </a:xfrm>
          <a:custGeom>
            <a:avLst/>
            <a:gdLst>
              <a:gd name="connsiteX0" fmla="*/ 449307 w 2326233"/>
              <a:gd name="connsiteY0" fmla="*/ 48142 h 417111"/>
              <a:gd name="connsiteX1" fmla="*/ 16170 w 2326233"/>
              <a:gd name="connsiteY1" fmla="*/ 112311 h 417111"/>
              <a:gd name="connsiteX2" fmla="*/ 128 w 2326233"/>
              <a:gd name="connsiteY2" fmla="*/ 160437 h 417111"/>
              <a:gd name="connsiteX3" fmla="*/ 16170 w 2326233"/>
              <a:gd name="connsiteY3" fmla="*/ 320858 h 417111"/>
              <a:gd name="connsiteX4" fmla="*/ 112423 w 2326233"/>
              <a:gd name="connsiteY4" fmla="*/ 352942 h 417111"/>
              <a:gd name="connsiteX5" fmla="*/ 160549 w 2326233"/>
              <a:gd name="connsiteY5" fmla="*/ 368984 h 417111"/>
              <a:gd name="connsiteX6" fmla="*/ 722023 w 2326233"/>
              <a:gd name="connsiteY6" fmla="*/ 385027 h 417111"/>
              <a:gd name="connsiteX7" fmla="*/ 882444 w 2326233"/>
              <a:gd name="connsiteY7" fmla="*/ 401069 h 417111"/>
              <a:gd name="connsiteX8" fmla="*/ 946612 w 2326233"/>
              <a:gd name="connsiteY8" fmla="*/ 417111 h 417111"/>
              <a:gd name="connsiteX9" fmla="*/ 1203286 w 2326233"/>
              <a:gd name="connsiteY9" fmla="*/ 385027 h 417111"/>
              <a:gd name="connsiteX10" fmla="*/ 1492044 w 2326233"/>
              <a:gd name="connsiteY10" fmla="*/ 401069 h 417111"/>
              <a:gd name="connsiteX11" fmla="*/ 1572254 w 2326233"/>
              <a:gd name="connsiteY11" fmla="*/ 417111 h 417111"/>
              <a:gd name="connsiteX12" fmla="*/ 1780802 w 2326233"/>
              <a:gd name="connsiteY12" fmla="*/ 385027 h 417111"/>
              <a:gd name="connsiteX13" fmla="*/ 2229981 w 2326233"/>
              <a:gd name="connsiteY13" fmla="*/ 336900 h 417111"/>
              <a:gd name="connsiteX14" fmla="*/ 2310191 w 2326233"/>
              <a:gd name="connsiteY14" fmla="*/ 304816 h 417111"/>
              <a:gd name="connsiteX15" fmla="*/ 2326233 w 2326233"/>
              <a:gd name="connsiteY15" fmla="*/ 256690 h 417111"/>
              <a:gd name="connsiteX16" fmla="*/ 2310191 w 2326233"/>
              <a:gd name="connsiteY16" fmla="*/ 208563 h 417111"/>
              <a:gd name="connsiteX17" fmla="*/ 2229981 w 2326233"/>
              <a:gd name="connsiteY17" fmla="*/ 112311 h 417111"/>
              <a:gd name="connsiteX18" fmla="*/ 2181854 w 2326233"/>
              <a:gd name="connsiteY18" fmla="*/ 96269 h 417111"/>
              <a:gd name="connsiteX19" fmla="*/ 1877054 w 2326233"/>
              <a:gd name="connsiteY19" fmla="*/ 48142 h 417111"/>
              <a:gd name="connsiteX20" fmla="*/ 1732675 w 2326233"/>
              <a:gd name="connsiteY20" fmla="*/ 32100 h 417111"/>
              <a:gd name="connsiteX21" fmla="*/ 1476002 w 2326233"/>
              <a:gd name="connsiteY21" fmla="*/ 16 h 417111"/>
              <a:gd name="connsiteX22" fmla="*/ 1379749 w 2326233"/>
              <a:gd name="connsiteY22" fmla="*/ 16058 h 417111"/>
              <a:gd name="connsiteX23" fmla="*/ 1219328 w 2326233"/>
              <a:gd name="connsiteY23" fmla="*/ 32100 h 417111"/>
              <a:gd name="connsiteX24" fmla="*/ 1171202 w 2326233"/>
              <a:gd name="connsiteY24" fmla="*/ 48142 h 417111"/>
              <a:gd name="connsiteX25" fmla="*/ 1090991 w 2326233"/>
              <a:gd name="connsiteY25" fmla="*/ 64184 h 417111"/>
              <a:gd name="connsiteX26" fmla="*/ 449307 w 2326233"/>
              <a:gd name="connsiteY26" fmla="*/ 48142 h 41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26233" h="417111">
                <a:moveTo>
                  <a:pt x="449307" y="48142"/>
                </a:moveTo>
                <a:cubicBezTo>
                  <a:pt x="270170" y="56163"/>
                  <a:pt x="95351" y="-46053"/>
                  <a:pt x="16170" y="112311"/>
                </a:cubicBezTo>
                <a:cubicBezTo>
                  <a:pt x="8608" y="127436"/>
                  <a:pt x="5475" y="144395"/>
                  <a:pt x="128" y="160437"/>
                </a:cubicBezTo>
                <a:cubicBezTo>
                  <a:pt x="5475" y="213911"/>
                  <a:pt x="-10908" y="274438"/>
                  <a:pt x="16170" y="320858"/>
                </a:cubicBezTo>
                <a:cubicBezTo>
                  <a:pt x="33211" y="350071"/>
                  <a:pt x="80339" y="342247"/>
                  <a:pt x="112423" y="352942"/>
                </a:cubicBezTo>
                <a:cubicBezTo>
                  <a:pt x="128465" y="358289"/>
                  <a:pt x="143646" y="368501"/>
                  <a:pt x="160549" y="368984"/>
                </a:cubicBezTo>
                <a:lnTo>
                  <a:pt x="722023" y="385027"/>
                </a:lnTo>
                <a:cubicBezTo>
                  <a:pt x="775497" y="390374"/>
                  <a:pt x="829244" y="393469"/>
                  <a:pt x="882444" y="401069"/>
                </a:cubicBezTo>
                <a:cubicBezTo>
                  <a:pt x="904270" y="404187"/>
                  <a:pt x="924564" y="417111"/>
                  <a:pt x="946612" y="417111"/>
                </a:cubicBezTo>
                <a:cubicBezTo>
                  <a:pt x="987047" y="417111"/>
                  <a:pt x="1153567" y="392130"/>
                  <a:pt x="1203286" y="385027"/>
                </a:cubicBezTo>
                <a:cubicBezTo>
                  <a:pt x="1299539" y="390374"/>
                  <a:pt x="1396005" y="392718"/>
                  <a:pt x="1492044" y="401069"/>
                </a:cubicBezTo>
                <a:cubicBezTo>
                  <a:pt x="1519208" y="403431"/>
                  <a:pt x="1544988" y="417111"/>
                  <a:pt x="1572254" y="417111"/>
                </a:cubicBezTo>
                <a:cubicBezTo>
                  <a:pt x="1630526" y="417111"/>
                  <a:pt x="1719741" y="397239"/>
                  <a:pt x="1780802" y="385027"/>
                </a:cubicBezTo>
                <a:cubicBezTo>
                  <a:pt x="1914301" y="251524"/>
                  <a:pt x="1769870" y="381427"/>
                  <a:pt x="2229981" y="336900"/>
                </a:cubicBezTo>
                <a:cubicBezTo>
                  <a:pt x="2258643" y="334126"/>
                  <a:pt x="2283454" y="315511"/>
                  <a:pt x="2310191" y="304816"/>
                </a:cubicBezTo>
                <a:cubicBezTo>
                  <a:pt x="2315538" y="288774"/>
                  <a:pt x="2326233" y="273600"/>
                  <a:pt x="2326233" y="256690"/>
                </a:cubicBezTo>
                <a:cubicBezTo>
                  <a:pt x="2326233" y="239780"/>
                  <a:pt x="2317753" y="223688"/>
                  <a:pt x="2310191" y="208563"/>
                </a:cubicBezTo>
                <a:cubicBezTo>
                  <a:pt x="2295395" y="178970"/>
                  <a:pt x="2256589" y="130050"/>
                  <a:pt x="2229981" y="112311"/>
                </a:cubicBezTo>
                <a:cubicBezTo>
                  <a:pt x="2215911" y="102931"/>
                  <a:pt x="2197896" y="101616"/>
                  <a:pt x="2181854" y="96269"/>
                </a:cubicBezTo>
                <a:cubicBezTo>
                  <a:pt x="2084443" y="-1145"/>
                  <a:pt x="2170512" y="70716"/>
                  <a:pt x="1877054" y="48142"/>
                </a:cubicBezTo>
                <a:cubicBezTo>
                  <a:pt x="1828774" y="44428"/>
                  <a:pt x="1780801" y="37447"/>
                  <a:pt x="1732675" y="32100"/>
                </a:cubicBezTo>
                <a:cubicBezTo>
                  <a:pt x="1631022" y="-1784"/>
                  <a:pt x="1649392" y="16"/>
                  <a:pt x="1476002" y="16"/>
                </a:cubicBezTo>
                <a:cubicBezTo>
                  <a:pt x="1443475" y="16"/>
                  <a:pt x="1412025" y="12024"/>
                  <a:pt x="1379749" y="16058"/>
                </a:cubicBezTo>
                <a:cubicBezTo>
                  <a:pt x="1326424" y="22724"/>
                  <a:pt x="1272802" y="26753"/>
                  <a:pt x="1219328" y="32100"/>
                </a:cubicBezTo>
                <a:cubicBezTo>
                  <a:pt x="1203286" y="37447"/>
                  <a:pt x="1187607" y="44041"/>
                  <a:pt x="1171202" y="48142"/>
                </a:cubicBezTo>
                <a:cubicBezTo>
                  <a:pt x="1144750" y="54755"/>
                  <a:pt x="1118257" y="64184"/>
                  <a:pt x="1090991" y="64184"/>
                </a:cubicBezTo>
                <a:cubicBezTo>
                  <a:pt x="887721" y="64184"/>
                  <a:pt x="628444" y="40121"/>
                  <a:pt x="449307" y="48142"/>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5950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1124" t="64151" r="3887" b="19705"/>
          <a:stretch/>
        </p:blipFill>
        <p:spPr>
          <a:xfrm>
            <a:off x="2288584" y="1645913"/>
            <a:ext cx="6681569" cy="1362148"/>
          </a:xfrm>
          <a:prstGeom prst="rect">
            <a:avLst/>
          </a:prstGeom>
        </p:spPr>
      </p:pic>
      <p:cxnSp>
        <p:nvCxnSpPr>
          <p:cNvPr id="4" name="Straight Arrow Connector 3"/>
          <p:cNvCxnSpPr/>
          <p:nvPr/>
        </p:nvCxnSpPr>
        <p:spPr>
          <a:xfrm>
            <a:off x="3202985" y="3008061"/>
            <a:ext cx="557939" cy="358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60924" y="3182155"/>
            <a:ext cx="6190541" cy="461665"/>
          </a:xfrm>
          <a:prstGeom prst="rect">
            <a:avLst/>
          </a:prstGeom>
          <a:noFill/>
        </p:spPr>
        <p:txBody>
          <a:bodyPr wrap="none" rtlCol="0">
            <a:spAutoFit/>
          </a:bodyPr>
          <a:lstStyle/>
          <a:p>
            <a:r>
              <a:rPr lang="en-US" sz="2400" dirty="0"/>
              <a:t>Every process does a “Skip” at each time period.</a:t>
            </a:r>
          </a:p>
        </p:txBody>
      </p:sp>
      <p:sp>
        <p:nvSpPr>
          <p:cNvPr id="6" name="Freeform 5"/>
          <p:cNvSpPr/>
          <p:nvPr/>
        </p:nvSpPr>
        <p:spPr>
          <a:xfrm>
            <a:off x="2431877" y="2567061"/>
            <a:ext cx="2471299" cy="417111"/>
          </a:xfrm>
          <a:custGeom>
            <a:avLst/>
            <a:gdLst>
              <a:gd name="connsiteX0" fmla="*/ 449307 w 2326233"/>
              <a:gd name="connsiteY0" fmla="*/ 48142 h 417111"/>
              <a:gd name="connsiteX1" fmla="*/ 16170 w 2326233"/>
              <a:gd name="connsiteY1" fmla="*/ 112311 h 417111"/>
              <a:gd name="connsiteX2" fmla="*/ 128 w 2326233"/>
              <a:gd name="connsiteY2" fmla="*/ 160437 h 417111"/>
              <a:gd name="connsiteX3" fmla="*/ 16170 w 2326233"/>
              <a:gd name="connsiteY3" fmla="*/ 320858 h 417111"/>
              <a:gd name="connsiteX4" fmla="*/ 112423 w 2326233"/>
              <a:gd name="connsiteY4" fmla="*/ 352942 h 417111"/>
              <a:gd name="connsiteX5" fmla="*/ 160549 w 2326233"/>
              <a:gd name="connsiteY5" fmla="*/ 368984 h 417111"/>
              <a:gd name="connsiteX6" fmla="*/ 722023 w 2326233"/>
              <a:gd name="connsiteY6" fmla="*/ 385027 h 417111"/>
              <a:gd name="connsiteX7" fmla="*/ 882444 w 2326233"/>
              <a:gd name="connsiteY7" fmla="*/ 401069 h 417111"/>
              <a:gd name="connsiteX8" fmla="*/ 946612 w 2326233"/>
              <a:gd name="connsiteY8" fmla="*/ 417111 h 417111"/>
              <a:gd name="connsiteX9" fmla="*/ 1203286 w 2326233"/>
              <a:gd name="connsiteY9" fmla="*/ 385027 h 417111"/>
              <a:gd name="connsiteX10" fmla="*/ 1492044 w 2326233"/>
              <a:gd name="connsiteY10" fmla="*/ 401069 h 417111"/>
              <a:gd name="connsiteX11" fmla="*/ 1572254 w 2326233"/>
              <a:gd name="connsiteY11" fmla="*/ 417111 h 417111"/>
              <a:gd name="connsiteX12" fmla="*/ 1780802 w 2326233"/>
              <a:gd name="connsiteY12" fmla="*/ 385027 h 417111"/>
              <a:gd name="connsiteX13" fmla="*/ 2229981 w 2326233"/>
              <a:gd name="connsiteY13" fmla="*/ 336900 h 417111"/>
              <a:gd name="connsiteX14" fmla="*/ 2310191 w 2326233"/>
              <a:gd name="connsiteY14" fmla="*/ 304816 h 417111"/>
              <a:gd name="connsiteX15" fmla="*/ 2326233 w 2326233"/>
              <a:gd name="connsiteY15" fmla="*/ 256690 h 417111"/>
              <a:gd name="connsiteX16" fmla="*/ 2310191 w 2326233"/>
              <a:gd name="connsiteY16" fmla="*/ 208563 h 417111"/>
              <a:gd name="connsiteX17" fmla="*/ 2229981 w 2326233"/>
              <a:gd name="connsiteY17" fmla="*/ 112311 h 417111"/>
              <a:gd name="connsiteX18" fmla="*/ 2181854 w 2326233"/>
              <a:gd name="connsiteY18" fmla="*/ 96269 h 417111"/>
              <a:gd name="connsiteX19" fmla="*/ 1877054 w 2326233"/>
              <a:gd name="connsiteY19" fmla="*/ 48142 h 417111"/>
              <a:gd name="connsiteX20" fmla="*/ 1732675 w 2326233"/>
              <a:gd name="connsiteY20" fmla="*/ 32100 h 417111"/>
              <a:gd name="connsiteX21" fmla="*/ 1476002 w 2326233"/>
              <a:gd name="connsiteY21" fmla="*/ 16 h 417111"/>
              <a:gd name="connsiteX22" fmla="*/ 1379749 w 2326233"/>
              <a:gd name="connsiteY22" fmla="*/ 16058 h 417111"/>
              <a:gd name="connsiteX23" fmla="*/ 1219328 w 2326233"/>
              <a:gd name="connsiteY23" fmla="*/ 32100 h 417111"/>
              <a:gd name="connsiteX24" fmla="*/ 1171202 w 2326233"/>
              <a:gd name="connsiteY24" fmla="*/ 48142 h 417111"/>
              <a:gd name="connsiteX25" fmla="*/ 1090991 w 2326233"/>
              <a:gd name="connsiteY25" fmla="*/ 64184 h 417111"/>
              <a:gd name="connsiteX26" fmla="*/ 449307 w 2326233"/>
              <a:gd name="connsiteY26" fmla="*/ 48142 h 41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26233" h="417111">
                <a:moveTo>
                  <a:pt x="449307" y="48142"/>
                </a:moveTo>
                <a:cubicBezTo>
                  <a:pt x="270170" y="56163"/>
                  <a:pt x="95351" y="-46053"/>
                  <a:pt x="16170" y="112311"/>
                </a:cubicBezTo>
                <a:cubicBezTo>
                  <a:pt x="8608" y="127436"/>
                  <a:pt x="5475" y="144395"/>
                  <a:pt x="128" y="160437"/>
                </a:cubicBezTo>
                <a:cubicBezTo>
                  <a:pt x="5475" y="213911"/>
                  <a:pt x="-10908" y="274438"/>
                  <a:pt x="16170" y="320858"/>
                </a:cubicBezTo>
                <a:cubicBezTo>
                  <a:pt x="33211" y="350071"/>
                  <a:pt x="80339" y="342247"/>
                  <a:pt x="112423" y="352942"/>
                </a:cubicBezTo>
                <a:cubicBezTo>
                  <a:pt x="128465" y="358289"/>
                  <a:pt x="143646" y="368501"/>
                  <a:pt x="160549" y="368984"/>
                </a:cubicBezTo>
                <a:lnTo>
                  <a:pt x="722023" y="385027"/>
                </a:lnTo>
                <a:cubicBezTo>
                  <a:pt x="775497" y="390374"/>
                  <a:pt x="829244" y="393469"/>
                  <a:pt x="882444" y="401069"/>
                </a:cubicBezTo>
                <a:cubicBezTo>
                  <a:pt x="904270" y="404187"/>
                  <a:pt x="924564" y="417111"/>
                  <a:pt x="946612" y="417111"/>
                </a:cubicBezTo>
                <a:cubicBezTo>
                  <a:pt x="987047" y="417111"/>
                  <a:pt x="1153567" y="392130"/>
                  <a:pt x="1203286" y="385027"/>
                </a:cubicBezTo>
                <a:cubicBezTo>
                  <a:pt x="1299539" y="390374"/>
                  <a:pt x="1396005" y="392718"/>
                  <a:pt x="1492044" y="401069"/>
                </a:cubicBezTo>
                <a:cubicBezTo>
                  <a:pt x="1519208" y="403431"/>
                  <a:pt x="1544988" y="417111"/>
                  <a:pt x="1572254" y="417111"/>
                </a:cubicBezTo>
                <a:cubicBezTo>
                  <a:pt x="1630526" y="417111"/>
                  <a:pt x="1719741" y="397239"/>
                  <a:pt x="1780802" y="385027"/>
                </a:cubicBezTo>
                <a:cubicBezTo>
                  <a:pt x="1914301" y="251524"/>
                  <a:pt x="1769870" y="381427"/>
                  <a:pt x="2229981" y="336900"/>
                </a:cubicBezTo>
                <a:cubicBezTo>
                  <a:pt x="2258643" y="334126"/>
                  <a:pt x="2283454" y="315511"/>
                  <a:pt x="2310191" y="304816"/>
                </a:cubicBezTo>
                <a:cubicBezTo>
                  <a:pt x="2315538" y="288774"/>
                  <a:pt x="2326233" y="273600"/>
                  <a:pt x="2326233" y="256690"/>
                </a:cubicBezTo>
                <a:cubicBezTo>
                  <a:pt x="2326233" y="239780"/>
                  <a:pt x="2317753" y="223688"/>
                  <a:pt x="2310191" y="208563"/>
                </a:cubicBezTo>
                <a:cubicBezTo>
                  <a:pt x="2295395" y="178970"/>
                  <a:pt x="2256589" y="130050"/>
                  <a:pt x="2229981" y="112311"/>
                </a:cubicBezTo>
                <a:cubicBezTo>
                  <a:pt x="2215911" y="102931"/>
                  <a:pt x="2197896" y="101616"/>
                  <a:pt x="2181854" y="96269"/>
                </a:cubicBezTo>
                <a:cubicBezTo>
                  <a:pt x="2084443" y="-1145"/>
                  <a:pt x="2170512" y="70716"/>
                  <a:pt x="1877054" y="48142"/>
                </a:cubicBezTo>
                <a:cubicBezTo>
                  <a:pt x="1828774" y="44428"/>
                  <a:pt x="1780801" y="37447"/>
                  <a:pt x="1732675" y="32100"/>
                </a:cubicBezTo>
                <a:cubicBezTo>
                  <a:pt x="1631022" y="-1784"/>
                  <a:pt x="1649392" y="16"/>
                  <a:pt x="1476002" y="16"/>
                </a:cubicBezTo>
                <a:cubicBezTo>
                  <a:pt x="1443475" y="16"/>
                  <a:pt x="1412025" y="12024"/>
                  <a:pt x="1379749" y="16058"/>
                </a:cubicBezTo>
                <a:cubicBezTo>
                  <a:pt x="1326424" y="22724"/>
                  <a:pt x="1272802" y="26753"/>
                  <a:pt x="1219328" y="32100"/>
                </a:cubicBezTo>
                <a:cubicBezTo>
                  <a:pt x="1203286" y="37447"/>
                  <a:pt x="1187607" y="44041"/>
                  <a:pt x="1171202" y="48142"/>
                </a:cubicBezTo>
                <a:cubicBezTo>
                  <a:pt x="1144750" y="54755"/>
                  <a:pt x="1118257" y="64184"/>
                  <a:pt x="1090991" y="64184"/>
                </a:cubicBezTo>
                <a:cubicBezTo>
                  <a:pt x="887721" y="64184"/>
                  <a:pt x="628444" y="40121"/>
                  <a:pt x="449307" y="48142"/>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0472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0924" y="3182155"/>
            <a:ext cx="6190541" cy="461665"/>
          </a:xfrm>
          <a:prstGeom prst="rect">
            <a:avLst/>
          </a:prstGeom>
          <a:noFill/>
        </p:spPr>
        <p:txBody>
          <a:bodyPr wrap="none" rtlCol="0">
            <a:spAutoFit/>
          </a:bodyPr>
          <a:lstStyle/>
          <a:p>
            <a:r>
              <a:rPr lang="en-US" sz="2400" dirty="0"/>
              <a:t>Every process does a “Skip” at each time period.</a:t>
            </a:r>
          </a:p>
        </p:txBody>
      </p:sp>
      <p:sp>
        <p:nvSpPr>
          <p:cNvPr id="7" name="Down Arrow 6"/>
          <p:cNvSpPr/>
          <p:nvPr/>
        </p:nvSpPr>
        <p:spPr>
          <a:xfrm flipV="1">
            <a:off x="6554298" y="3643820"/>
            <a:ext cx="604434" cy="960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30319" y="4695985"/>
            <a:ext cx="2929179" cy="646331"/>
          </a:xfrm>
          <a:prstGeom prst="rect">
            <a:avLst/>
          </a:prstGeom>
          <a:noFill/>
        </p:spPr>
        <p:txBody>
          <a:bodyPr wrap="square" rtlCol="0">
            <a:spAutoFit/>
          </a:bodyPr>
          <a:lstStyle/>
          <a:p>
            <a:r>
              <a:rPr lang="en-US" dirty="0"/>
              <a:t>So we need to force the processes to make progress.</a:t>
            </a:r>
          </a:p>
        </p:txBody>
      </p:sp>
    </p:spTree>
    <p:extLst>
      <p:ext uri="{BB962C8B-B14F-4D97-AF65-F5344CB8AC3E}">
        <p14:creationId xmlns:p14="http://schemas.microsoft.com/office/powerpoint/2010/main" val="2948945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Force processes to make progress</a:t>
            </a:r>
          </a:p>
        </p:txBody>
      </p:sp>
      <p:sp>
        <p:nvSpPr>
          <p:cNvPr id="4" name="Content Placeholder 3"/>
          <p:cNvSpPr>
            <a:spLocks noGrp="1"/>
          </p:cNvSpPr>
          <p:nvPr>
            <p:ph idx="1"/>
          </p:nvPr>
        </p:nvSpPr>
        <p:spPr>
          <a:xfrm>
            <a:off x="838200" y="1825625"/>
            <a:ext cx="10515600" cy="1380226"/>
          </a:xfrm>
        </p:spPr>
        <p:txBody>
          <a:bodyPr>
            <a:normAutofit/>
          </a:bodyPr>
          <a:lstStyle/>
          <a:p>
            <a:r>
              <a:rPr lang="en-US" dirty="0"/>
              <a:t>We can force progress by insisting that whenever some processes have a non-empty identifier pool, one or more of them must make a move.</a:t>
            </a:r>
          </a:p>
        </p:txBody>
      </p:sp>
      <p:sp>
        <p:nvSpPr>
          <p:cNvPr id="5" name="Rectangle 4"/>
          <p:cNvSpPr/>
          <p:nvPr/>
        </p:nvSpPr>
        <p:spPr>
          <a:xfrm>
            <a:off x="2505559" y="3403258"/>
            <a:ext cx="6096000" cy="1938992"/>
          </a:xfrm>
          <a:prstGeom prst="rect">
            <a:avLst/>
          </a:prstGeom>
          <a:solidFill>
            <a:schemeClr val="bg1">
              <a:lumMod val="95000"/>
            </a:schemeClr>
          </a:solidFill>
          <a:ln>
            <a:solidFill>
              <a:schemeClr val="bg1">
                <a:lumMod val="85000"/>
              </a:schemeClr>
            </a:solidFill>
          </a:ln>
        </p:spPr>
        <p:txBody>
          <a:bodyPr>
            <a:spAutoFit/>
          </a:bodyPr>
          <a:lstStyle/>
          <a:p>
            <a:r>
              <a:rPr lang="en-US" sz="2400" b="1" dirty="0"/>
              <a:t>pred</a:t>
            </a:r>
            <a:r>
              <a:rPr lang="en-US" sz="2400" dirty="0"/>
              <a:t> progress {</a:t>
            </a:r>
          </a:p>
          <a:p>
            <a:r>
              <a:rPr lang="en-US" sz="2400" dirty="0"/>
              <a:t>    </a:t>
            </a:r>
            <a:r>
              <a:rPr lang="en-US" sz="2400" b="1" dirty="0"/>
              <a:t>all</a:t>
            </a:r>
            <a:r>
              <a:rPr lang="en-US" sz="2400" dirty="0"/>
              <a:t> t: Time - last |</a:t>
            </a:r>
          </a:p>
          <a:p>
            <a:r>
              <a:rPr lang="en-US" sz="2400" dirty="0"/>
              <a:t>        </a:t>
            </a:r>
            <a:r>
              <a:rPr lang="en-US" sz="2400" b="1" dirty="0"/>
              <a:t>some</a:t>
            </a:r>
            <a:r>
              <a:rPr lang="en-US" sz="2400" dirty="0"/>
              <a:t> Process.toSend.t =&gt;</a:t>
            </a:r>
          </a:p>
          <a:p>
            <a:r>
              <a:rPr lang="en-US" sz="2400" dirty="0"/>
              <a:t>            </a:t>
            </a:r>
            <a:r>
              <a:rPr lang="en-US" sz="2400" b="1" dirty="0"/>
              <a:t>some</a:t>
            </a:r>
            <a:r>
              <a:rPr lang="en-US" sz="2400" dirty="0"/>
              <a:t> p: Process | </a:t>
            </a:r>
            <a:r>
              <a:rPr lang="en-US" sz="2400" b="1" dirty="0"/>
              <a:t>not</a:t>
            </a:r>
            <a:r>
              <a:rPr lang="en-US" sz="2400" dirty="0"/>
              <a:t> skip [t, t.next, p]</a:t>
            </a:r>
          </a:p>
          <a:p>
            <a:r>
              <a:rPr lang="en-US" sz="2400" dirty="0"/>
              <a:t>}</a:t>
            </a:r>
          </a:p>
        </p:txBody>
      </p:sp>
      <p:sp>
        <p:nvSpPr>
          <p:cNvPr id="6" name="TextBox 5"/>
          <p:cNvSpPr txBox="1"/>
          <p:nvPr/>
        </p:nvSpPr>
        <p:spPr>
          <a:xfrm>
            <a:off x="2505559" y="5539657"/>
            <a:ext cx="6096000" cy="646331"/>
          </a:xfrm>
          <a:prstGeom prst="rect">
            <a:avLst/>
          </a:prstGeom>
          <a:noFill/>
        </p:spPr>
        <p:txBody>
          <a:bodyPr wrap="square" rtlCol="0">
            <a:spAutoFit/>
          </a:bodyPr>
          <a:lstStyle/>
          <a:p>
            <a:r>
              <a:rPr lang="en-US" dirty="0"/>
              <a:t>At every time </a:t>
            </a:r>
            <a:r>
              <a:rPr lang="en-US" i="1" dirty="0"/>
              <a:t>t</a:t>
            </a:r>
            <a:r>
              <a:rPr lang="en-US" dirty="0"/>
              <a:t> at least one process (with identifiers in its pool) does not do a skip.</a:t>
            </a:r>
          </a:p>
        </p:txBody>
      </p:sp>
    </p:spTree>
    <p:extLst>
      <p:ext uri="{BB962C8B-B14F-4D97-AF65-F5344CB8AC3E}">
        <p14:creationId xmlns:p14="http://schemas.microsoft.com/office/powerpoint/2010/main" val="2435947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2169" y="4215539"/>
            <a:ext cx="3502617" cy="3564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05559" y="3403258"/>
            <a:ext cx="6096000" cy="1938992"/>
          </a:xfrm>
          <a:prstGeom prst="rect">
            <a:avLst/>
          </a:prstGeom>
          <a:noFill/>
          <a:ln>
            <a:solidFill>
              <a:schemeClr val="bg1">
                <a:lumMod val="85000"/>
              </a:schemeClr>
            </a:solidFill>
          </a:ln>
        </p:spPr>
        <p:txBody>
          <a:bodyPr>
            <a:spAutoFit/>
          </a:bodyPr>
          <a:lstStyle/>
          <a:p>
            <a:r>
              <a:rPr lang="en-US" sz="2400" b="1" dirty="0"/>
              <a:t>pred</a:t>
            </a:r>
            <a:r>
              <a:rPr lang="en-US" sz="2400" dirty="0"/>
              <a:t> progress {</a:t>
            </a:r>
          </a:p>
          <a:p>
            <a:r>
              <a:rPr lang="en-US" sz="2400" dirty="0"/>
              <a:t>    </a:t>
            </a:r>
            <a:r>
              <a:rPr lang="en-US" sz="2400" b="1" dirty="0"/>
              <a:t>all</a:t>
            </a:r>
            <a:r>
              <a:rPr lang="en-US" sz="2400" dirty="0"/>
              <a:t> t: Time - last |</a:t>
            </a:r>
          </a:p>
          <a:p>
            <a:r>
              <a:rPr lang="en-US" sz="2400" dirty="0"/>
              <a:t>        </a:t>
            </a:r>
            <a:r>
              <a:rPr lang="en-US" sz="2400" b="1" dirty="0"/>
              <a:t>some</a:t>
            </a:r>
            <a:r>
              <a:rPr lang="en-US" sz="2400" dirty="0"/>
              <a:t> Process.toSend.t =&gt;</a:t>
            </a:r>
          </a:p>
          <a:p>
            <a:r>
              <a:rPr lang="en-US" sz="2400" dirty="0"/>
              <a:t>            </a:t>
            </a:r>
            <a:r>
              <a:rPr lang="en-US" sz="2400" b="1" dirty="0"/>
              <a:t>some</a:t>
            </a:r>
            <a:r>
              <a:rPr lang="en-US" sz="2400" dirty="0"/>
              <a:t> p: Process | </a:t>
            </a:r>
            <a:r>
              <a:rPr lang="en-US" sz="2400" b="1" dirty="0"/>
              <a:t>not</a:t>
            </a:r>
            <a:r>
              <a:rPr lang="en-US" sz="2400" dirty="0"/>
              <a:t> skip [t, t.next, p]</a:t>
            </a:r>
          </a:p>
          <a:p>
            <a:r>
              <a:rPr lang="en-US" sz="2400" dirty="0"/>
              <a:t>}</a:t>
            </a:r>
          </a:p>
        </p:txBody>
      </p:sp>
      <p:cxnSp>
        <p:nvCxnSpPr>
          <p:cNvPr id="7" name="Straight Arrow Connector 6"/>
          <p:cNvCxnSpPr/>
          <p:nvPr/>
        </p:nvCxnSpPr>
        <p:spPr>
          <a:xfrm flipH="1" flipV="1">
            <a:off x="5238427" y="2634712"/>
            <a:ext cx="0" cy="1580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59457" y="1862752"/>
            <a:ext cx="4370523" cy="830997"/>
          </a:xfrm>
          <a:prstGeom prst="rect">
            <a:avLst/>
          </a:prstGeom>
          <a:noFill/>
        </p:spPr>
        <p:txBody>
          <a:bodyPr wrap="square" rtlCol="0">
            <a:spAutoFit/>
          </a:bodyPr>
          <a:lstStyle/>
          <a:p>
            <a:r>
              <a:rPr lang="en-US" sz="2400" dirty="0"/>
              <a:t>If one or more processes have an identifier in their pool then …</a:t>
            </a:r>
          </a:p>
        </p:txBody>
      </p:sp>
    </p:spTree>
    <p:extLst>
      <p:ext uri="{BB962C8B-B14F-4D97-AF65-F5344CB8AC3E}">
        <p14:creationId xmlns:p14="http://schemas.microsoft.com/office/powerpoint/2010/main" val="5188511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8630" y="4600665"/>
            <a:ext cx="4881967" cy="324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05559" y="3403258"/>
            <a:ext cx="6096000" cy="1938992"/>
          </a:xfrm>
          <a:prstGeom prst="rect">
            <a:avLst/>
          </a:prstGeom>
          <a:noFill/>
          <a:ln>
            <a:solidFill>
              <a:schemeClr val="bg1">
                <a:lumMod val="85000"/>
              </a:schemeClr>
            </a:solidFill>
          </a:ln>
        </p:spPr>
        <p:txBody>
          <a:bodyPr>
            <a:spAutoFit/>
          </a:bodyPr>
          <a:lstStyle/>
          <a:p>
            <a:r>
              <a:rPr lang="en-US" sz="2400" b="1" dirty="0"/>
              <a:t>pred</a:t>
            </a:r>
            <a:r>
              <a:rPr lang="en-US" sz="2400" dirty="0"/>
              <a:t> progress {</a:t>
            </a:r>
          </a:p>
          <a:p>
            <a:r>
              <a:rPr lang="en-US" sz="2400" dirty="0"/>
              <a:t>    </a:t>
            </a:r>
            <a:r>
              <a:rPr lang="en-US" sz="2400" b="1" dirty="0"/>
              <a:t>all</a:t>
            </a:r>
            <a:r>
              <a:rPr lang="en-US" sz="2400" dirty="0"/>
              <a:t> t: Time - last |</a:t>
            </a:r>
          </a:p>
          <a:p>
            <a:r>
              <a:rPr lang="en-US" sz="2400" dirty="0"/>
              <a:t>        </a:t>
            </a:r>
            <a:r>
              <a:rPr lang="en-US" sz="2400" b="1" dirty="0"/>
              <a:t>some</a:t>
            </a:r>
            <a:r>
              <a:rPr lang="en-US" sz="2400" dirty="0"/>
              <a:t> Process.toSend.t =&gt;</a:t>
            </a:r>
          </a:p>
          <a:p>
            <a:r>
              <a:rPr lang="en-US" sz="2400" dirty="0"/>
              <a:t>            </a:t>
            </a:r>
            <a:r>
              <a:rPr lang="en-US" sz="2400" b="1" dirty="0"/>
              <a:t>some</a:t>
            </a:r>
            <a:r>
              <a:rPr lang="en-US" sz="2400" dirty="0"/>
              <a:t> p: Process | </a:t>
            </a:r>
            <a:r>
              <a:rPr lang="en-US" sz="2400" b="1" dirty="0"/>
              <a:t>not</a:t>
            </a:r>
            <a:r>
              <a:rPr lang="en-US" sz="2400" dirty="0"/>
              <a:t> skip [t, t.next, p]</a:t>
            </a:r>
          </a:p>
          <a:p>
            <a:r>
              <a:rPr lang="en-US" sz="2400" dirty="0"/>
              <a:t>}</a:t>
            </a:r>
          </a:p>
        </p:txBody>
      </p:sp>
      <p:cxnSp>
        <p:nvCxnSpPr>
          <p:cNvPr id="7" name="Straight Arrow Connector 6"/>
          <p:cNvCxnSpPr/>
          <p:nvPr/>
        </p:nvCxnSpPr>
        <p:spPr>
          <a:xfrm flipH="1" flipV="1">
            <a:off x="5238427" y="2634712"/>
            <a:ext cx="0" cy="1580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90453" y="1089679"/>
            <a:ext cx="4370523" cy="1569660"/>
          </a:xfrm>
          <a:prstGeom prst="rect">
            <a:avLst/>
          </a:prstGeom>
          <a:noFill/>
        </p:spPr>
        <p:txBody>
          <a:bodyPr wrap="square" rtlCol="0">
            <a:spAutoFit/>
          </a:bodyPr>
          <a:lstStyle/>
          <a:p>
            <a:r>
              <a:rPr lang="en-US" sz="2400" dirty="0">
                <a:solidFill>
                  <a:schemeClr val="bg1">
                    <a:lumMod val="75000"/>
                  </a:schemeClr>
                </a:solidFill>
              </a:rPr>
              <a:t>If one or more processes have an identifier in their pool then </a:t>
            </a:r>
            <a:r>
              <a:rPr lang="en-US" sz="2400" dirty="0"/>
              <a:t>one or more processes does not do a skip.</a:t>
            </a:r>
          </a:p>
        </p:txBody>
      </p:sp>
    </p:spTree>
    <p:extLst>
      <p:ext uri="{BB962C8B-B14F-4D97-AF65-F5344CB8AC3E}">
        <p14:creationId xmlns:p14="http://schemas.microsoft.com/office/powerpoint/2010/main" val="19260888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8519" y="487608"/>
            <a:ext cx="4360190" cy="1200329"/>
          </a:xfrm>
          <a:prstGeom prst="rect">
            <a:avLst/>
          </a:prstGeom>
          <a:solidFill>
            <a:schemeClr val="bg1">
              <a:lumMod val="95000"/>
            </a:schemeClr>
          </a:solidFill>
          <a:ln>
            <a:solidFill>
              <a:schemeClr val="bg1">
                <a:lumMod val="85000"/>
              </a:schemeClr>
            </a:solidFill>
          </a:ln>
        </p:spPr>
        <p:txBody>
          <a:bodyPr wrap="square">
            <a:spAutoFit/>
          </a:bodyPr>
          <a:lstStyle/>
          <a:p>
            <a:r>
              <a:rPr lang="en-US" sz="2400" b="1" dirty="0"/>
              <a:t>assert</a:t>
            </a:r>
            <a:r>
              <a:rPr lang="en-US" sz="2400" dirty="0"/>
              <a:t> AtLeastOneElected_v2 {</a:t>
            </a:r>
          </a:p>
          <a:p>
            <a:r>
              <a:rPr lang="en-US" sz="2400" dirty="0"/>
              <a:t>   progress =&gt; </a:t>
            </a:r>
            <a:r>
              <a:rPr lang="en-US" sz="2400" b="1" dirty="0"/>
              <a:t>some</a:t>
            </a:r>
            <a:r>
              <a:rPr lang="en-US" sz="2400" dirty="0"/>
              <a:t> elected.Time</a:t>
            </a:r>
          </a:p>
          <a:p>
            <a:r>
              <a:rPr lang="en-US" sz="2400" dirty="0"/>
              <a:t>}</a:t>
            </a:r>
          </a:p>
        </p:txBody>
      </p:sp>
      <p:cxnSp>
        <p:nvCxnSpPr>
          <p:cNvPr id="6" name="Straight Arrow Connector 5"/>
          <p:cNvCxnSpPr/>
          <p:nvPr/>
        </p:nvCxnSpPr>
        <p:spPr>
          <a:xfrm>
            <a:off x="5083444" y="1834646"/>
            <a:ext cx="0" cy="1983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83444" y="2457205"/>
            <a:ext cx="4434484" cy="369332"/>
          </a:xfrm>
          <a:prstGeom prst="rect">
            <a:avLst/>
          </a:prstGeom>
        </p:spPr>
        <p:txBody>
          <a:bodyPr wrap="none">
            <a:spAutoFit/>
          </a:bodyPr>
          <a:lstStyle/>
          <a:p>
            <a:r>
              <a:rPr lang="en-US" b="1" dirty="0"/>
              <a:t>check</a:t>
            </a:r>
            <a:r>
              <a:rPr lang="en-US" dirty="0"/>
              <a:t> AtLeastOneElected_v2 </a:t>
            </a:r>
            <a:r>
              <a:rPr lang="en-US" b="1" dirty="0"/>
              <a:t>for</a:t>
            </a:r>
            <a:r>
              <a:rPr lang="en-US" dirty="0"/>
              <a:t> 3 </a:t>
            </a:r>
            <a:r>
              <a:rPr lang="en-US" b="1" dirty="0"/>
              <a:t>but </a:t>
            </a:r>
            <a:r>
              <a:rPr lang="en-US" dirty="0"/>
              <a:t>7 Time</a:t>
            </a:r>
          </a:p>
        </p:txBody>
      </p:sp>
      <p:pic>
        <p:nvPicPr>
          <p:cNvPr id="9" name="Picture 8"/>
          <p:cNvPicPr>
            <a:picLocks noChangeAspect="1"/>
          </p:cNvPicPr>
          <p:nvPr/>
        </p:nvPicPr>
        <p:blipFill rotWithShape="1">
          <a:blip r:embed="rId2"/>
          <a:srcRect l="51124" t="64513" r="3887" b="20390"/>
          <a:stretch/>
        </p:blipFill>
        <p:spPr>
          <a:xfrm>
            <a:off x="2908519" y="3965138"/>
            <a:ext cx="5377912" cy="1025317"/>
          </a:xfrm>
          <a:prstGeom prst="rect">
            <a:avLst/>
          </a:prstGeom>
        </p:spPr>
      </p:pic>
      <p:pic>
        <p:nvPicPr>
          <p:cNvPr id="11" name="Picture 10"/>
          <p:cNvPicPr>
            <a:picLocks noChangeAspect="1"/>
          </p:cNvPicPr>
          <p:nvPr/>
        </p:nvPicPr>
        <p:blipFill rotWithShape="1">
          <a:blip r:embed="rId3"/>
          <a:srcRect l="43220" t="15112" r="34153" b="69941"/>
          <a:stretch/>
        </p:blipFill>
        <p:spPr>
          <a:xfrm>
            <a:off x="3843580" y="5175063"/>
            <a:ext cx="2758698" cy="968112"/>
          </a:xfrm>
          <a:prstGeom prst="rect">
            <a:avLst/>
          </a:prstGeom>
        </p:spPr>
      </p:pic>
      <p:sp>
        <p:nvSpPr>
          <p:cNvPr id="2" name="Freeform 1"/>
          <p:cNvSpPr/>
          <p:nvPr/>
        </p:nvSpPr>
        <p:spPr>
          <a:xfrm>
            <a:off x="2925224" y="4700337"/>
            <a:ext cx="2320544" cy="385806"/>
          </a:xfrm>
          <a:custGeom>
            <a:avLst/>
            <a:gdLst>
              <a:gd name="connsiteX0" fmla="*/ 363408 w 2320544"/>
              <a:gd name="connsiteY0" fmla="*/ 48126 h 385806"/>
              <a:gd name="connsiteX1" fmla="*/ 42565 w 2320544"/>
              <a:gd name="connsiteY1" fmla="*/ 64168 h 385806"/>
              <a:gd name="connsiteX2" fmla="*/ 58608 w 2320544"/>
              <a:gd name="connsiteY2" fmla="*/ 368968 h 385806"/>
              <a:gd name="connsiteX3" fmla="*/ 251113 w 2320544"/>
              <a:gd name="connsiteY3" fmla="*/ 336884 h 385806"/>
              <a:gd name="connsiteX4" fmla="*/ 395492 w 2320544"/>
              <a:gd name="connsiteY4" fmla="*/ 320842 h 385806"/>
              <a:gd name="connsiteX5" fmla="*/ 491744 w 2320544"/>
              <a:gd name="connsiteY5" fmla="*/ 336884 h 385806"/>
              <a:gd name="connsiteX6" fmla="*/ 587997 w 2320544"/>
              <a:gd name="connsiteY6" fmla="*/ 368968 h 385806"/>
              <a:gd name="connsiteX7" fmla="*/ 1101344 w 2320544"/>
              <a:gd name="connsiteY7" fmla="*/ 352926 h 385806"/>
              <a:gd name="connsiteX8" fmla="*/ 1229681 w 2320544"/>
              <a:gd name="connsiteY8" fmla="*/ 320842 h 385806"/>
              <a:gd name="connsiteX9" fmla="*/ 1566565 w 2320544"/>
              <a:gd name="connsiteY9" fmla="*/ 352926 h 385806"/>
              <a:gd name="connsiteX10" fmla="*/ 1614692 w 2320544"/>
              <a:gd name="connsiteY10" fmla="*/ 368968 h 385806"/>
              <a:gd name="connsiteX11" fmla="*/ 2031787 w 2320544"/>
              <a:gd name="connsiteY11" fmla="*/ 352926 h 385806"/>
              <a:gd name="connsiteX12" fmla="*/ 2256376 w 2320544"/>
              <a:gd name="connsiteY12" fmla="*/ 320842 h 385806"/>
              <a:gd name="connsiteX13" fmla="*/ 2288460 w 2320544"/>
              <a:gd name="connsiteY13" fmla="*/ 272716 h 385806"/>
              <a:gd name="connsiteX14" fmla="*/ 2320544 w 2320544"/>
              <a:gd name="connsiteY14" fmla="*/ 176463 h 385806"/>
              <a:gd name="connsiteX15" fmla="*/ 2304502 w 2320544"/>
              <a:gd name="connsiteY15" fmla="*/ 128337 h 385806"/>
              <a:gd name="connsiteX16" fmla="*/ 2224292 w 2320544"/>
              <a:gd name="connsiteY16" fmla="*/ 80210 h 385806"/>
              <a:gd name="connsiteX17" fmla="*/ 2160123 w 2320544"/>
              <a:gd name="connsiteY17" fmla="*/ 64168 h 385806"/>
              <a:gd name="connsiteX18" fmla="*/ 1935534 w 2320544"/>
              <a:gd name="connsiteY18" fmla="*/ 16042 h 385806"/>
              <a:gd name="connsiteX19" fmla="*/ 1422187 w 2320544"/>
              <a:gd name="connsiteY19" fmla="*/ 0 h 385806"/>
              <a:gd name="connsiteX20" fmla="*/ 1277808 w 2320544"/>
              <a:gd name="connsiteY20" fmla="*/ 16042 h 385806"/>
              <a:gd name="connsiteX21" fmla="*/ 1213639 w 2320544"/>
              <a:gd name="connsiteY21" fmla="*/ 32084 h 385806"/>
              <a:gd name="connsiteX22" fmla="*/ 1069260 w 2320544"/>
              <a:gd name="connsiteY22" fmla="*/ 48126 h 385806"/>
              <a:gd name="connsiteX23" fmla="*/ 780502 w 2320544"/>
              <a:gd name="connsiteY23" fmla="*/ 64168 h 385806"/>
              <a:gd name="connsiteX24" fmla="*/ 363408 w 2320544"/>
              <a:gd name="connsiteY24" fmla="*/ 48126 h 38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0544" h="385806">
                <a:moveTo>
                  <a:pt x="363408" y="48126"/>
                </a:moveTo>
                <a:cubicBezTo>
                  <a:pt x="240419" y="48126"/>
                  <a:pt x="116317" y="-13466"/>
                  <a:pt x="42565" y="64168"/>
                </a:cubicBezTo>
                <a:cubicBezTo>
                  <a:pt x="-27509" y="137930"/>
                  <a:pt x="-3194" y="288150"/>
                  <a:pt x="58608" y="368968"/>
                </a:cubicBezTo>
                <a:cubicBezTo>
                  <a:pt x="98125" y="420644"/>
                  <a:pt x="251113" y="336884"/>
                  <a:pt x="251113" y="336884"/>
                </a:cubicBezTo>
                <a:cubicBezTo>
                  <a:pt x="395490" y="288758"/>
                  <a:pt x="299239" y="299453"/>
                  <a:pt x="395492" y="320842"/>
                </a:cubicBezTo>
                <a:cubicBezTo>
                  <a:pt x="427244" y="327898"/>
                  <a:pt x="460189" y="328995"/>
                  <a:pt x="491744" y="336884"/>
                </a:cubicBezTo>
                <a:cubicBezTo>
                  <a:pt x="524554" y="345086"/>
                  <a:pt x="587997" y="368968"/>
                  <a:pt x="587997" y="368968"/>
                </a:cubicBezTo>
                <a:cubicBezTo>
                  <a:pt x="759113" y="363621"/>
                  <a:pt x="930624" y="365730"/>
                  <a:pt x="1101344" y="352926"/>
                </a:cubicBezTo>
                <a:cubicBezTo>
                  <a:pt x="1145316" y="349628"/>
                  <a:pt x="1229681" y="320842"/>
                  <a:pt x="1229681" y="320842"/>
                </a:cubicBezTo>
                <a:cubicBezTo>
                  <a:pt x="1375848" y="329977"/>
                  <a:pt x="1446099" y="322810"/>
                  <a:pt x="1566565" y="352926"/>
                </a:cubicBezTo>
                <a:cubicBezTo>
                  <a:pt x="1582970" y="357027"/>
                  <a:pt x="1598650" y="363621"/>
                  <a:pt x="1614692" y="368968"/>
                </a:cubicBezTo>
                <a:lnTo>
                  <a:pt x="2031787" y="352926"/>
                </a:lnTo>
                <a:cubicBezTo>
                  <a:pt x="2199581" y="343856"/>
                  <a:pt x="2159521" y="353127"/>
                  <a:pt x="2256376" y="320842"/>
                </a:cubicBezTo>
                <a:cubicBezTo>
                  <a:pt x="2267071" y="304800"/>
                  <a:pt x="2280630" y="290334"/>
                  <a:pt x="2288460" y="272716"/>
                </a:cubicBezTo>
                <a:cubicBezTo>
                  <a:pt x="2302195" y="241811"/>
                  <a:pt x="2320544" y="176463"/>
                  <a:pt x="2320544" y="176463"/>
                </a:cubicBezTo>
                <a:cubicBezTo>
                  <a:pt x="2315197" y="160421"/>
                  <a:pt x="2313202" y="142837"/>
                  <a:pt x="2304502" y="128337"/>
                </a:cubicBezTo>
                <a:cubicBezTo>
                  <a:pt x="2283649" y="93581"/>
                  <a:pt x="2260843" y="90653"/>
                  <a:pt x="2224292" y="80210"/>
                </a:cubicBezTo>
                <a:cubicBezTo>
                  <a:pt x="2203092" y="74153"/>
                  <a:pt x="2181241" y="70503"/>
                  <a:pt x="2160123" y="64168"/>
                </a:cubicBezTo>
                <a:cubicBezTo>
                  <a:pt x="2042783" y="28966"/>
                  <a:pt x="2072174" y="22874"/>
                  <a:pt x="1935534" y="16042"/>
                </a:cubicBezTo>
                <a:cubicBezTo>
                  <a:pt x="1764548" y="7493"/>
                  <a:pt x="1593303" y="5347"/>
                  <a:pt x="1422187" y="0"/>
                </a:cubicBezTo>
                <a:cubicBezTo>
                  <a:pt x="1374061" y="5347"/>
                  <a:pt x="1325667" y="8679"/>
                  <a:pt x="1277808" y="16042"/>
                </a:cubicBezTo>
                <a:cubicBezTo>
                  <a:pt x="1256016" y="19395"/>
                  <a:pt x="1235431" y="28731"/>
                  <a:pt x="1213639" y="32084"/>
                </a:cubicBezTo>
                <a:cubicBezTo>
                  <a:pt x="1165780" y="39447"/>
                  <a:pt x="1117386" y="42779"/>
                  <a:pt x="1069260" y="48126"/>
                </a:cubicBezTo>
                <a:cubicBezTo>
                  <a:pt x="911921" y="100572"/>
                  <a:pt x="1006711" y="83019"/>
                  <a:pt x="780502" y="64168"/>
                </a:cubicBezTo>
                <a:cubicBezTo>
                  <a:pt x="638941" y="-30206"/>
                  <a:pt x="486397" y="48126"/>
                  <a:pt x="363408" y="48126"/>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257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few final comments</a:t>
            </a:r>
          </a:p>
        </p:txBody>
      </p:sp>
    </p:spTree>
    <p:extLst>
      <p:ext uri="{BB962C8B-B14F-4D97-AF65-F5344CB8AC3E}">
        <p14:creationId xmlns:p14="http://schemas.microsoft.com/office/powerpoint/2010/main" val="7175769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Idiom we used in the leader election model</a:t>
            </a:r>
          </a:p>
        </p:txBody>
      </p:sp>
      <p:sp>
        <p:nvSpPr>
          <p:cNvPr id="3" name="Content Placeholder 2"/>
          <p:cNvSpPr>
            <a:spLocks noGrp="1"/>
          </p:cNvSpPr>
          <p:nvPr>
            <p:ph idx="1"/>
          </p:nvPr>
        </p:nvSpPr>
        <p:spPr/>
        <p:txBody>
          <a:bodyPr/>
          <a:lstStyle/>
          <a:p>
            <a:r>
              <a:rPr lang="en-US" dirty="0"/>
              <a:t>Idiom: add a time atom in the last column of a relation to make it time-dependent. Order time atoms into traces.</a:t>
            </a:r>
          </a:p>
        </p:txBody>
      </p:sp>
    </p:spTree>
    <p:extLst>
      <p:ext uri="{BB962C8B-B14F-4D97-AF65-F5344CB8AC3E}">
        <p14:creationId xmlns:p14="http://schemas.microsoft.com/office/powerpoint/2010/main" val="48207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17472</TotalTime>
  <Words>5204</Words>
  <Application>Microsoft Office PowerPoint</Application>
  <PresentationFormat>Widescreen</PresentationFormat>
  <Paragraphs>997</Paragraphs>
  <Slides>112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112</vt:i4>
      </vt:variant>
    </vt:vector>
  </HeadingPairs>
  <TitlesOfParts>
    <vt:vector size="121" baseType="lpstr">
      <vt:lpstr>Arial</vt:lpstr>
      <vt:lpstr>Calibri</vt:lpstr>
      <vt:lpstr>Calibri Light</vt:lpstr>
      <vt:lpstr>Cambria Math</vt:lpstr>
      <vt:lpstr>Consolas</vt:lpstr>
      <vt:lpstr>Courier New</vt:lpstr>
      <vt:lpstr>Times New Roman</vt:lpstr>
      <vt:lpstr>Wingdings</vt:lpstr>
      <vt:lpstr>Office Theme</vt:lpstr>
      <vt:lpstr>Using Alloy to model the self-selection of a leader in a decentralized set of communicating processes</vt:lpstr>
      <vt:lpstr>Acknowledgement</vt:lpstr>
      <vt:lpstr>First, a few words  about the  “thinking declaratively”</vt:lpstr>
      <vt:lpstr>Key skill</vt:lpstr>
      <vt:lpstr>PowerPoint Presentation</vt:lpstr>
      <vt:lpstr>PowerPoint Presentation</vt:lpstr>
      <vt:lpstr>PowerPoint Presentation</vt:lpstr>
      <vt:lpstr>PowerPoint Presentation</vt:lpstr>
      <vt:lpstr>Remove one item from a pile</vt:lpstr>
      <vt:lpstr>PowerPoint Presentation</vt:lpstr>
      <vt:lpstr>PowerPoint Presentation</vt:lpstr>
      <vt:lpstr>Now, back to modeling the  leader election</vt:lpstr>
      <vt:lpstr>Elect a leader on the fly</vt:lpstr>
      <vt:lpstr>Collection of communicating processes elects a leader</vt:lpstr>
      <vt:lpstr>We will create a model of this distributed algorithm (i.e., protocol)</vt:lpstr>
      <vt:lpstr>Purpose of the protocol</vt:lpstr>
      <vt:lpstr>After creating the model, check that these properties hold</vt:lpstr>
      <vt:lpstr>Derive requirements from the real world</vt:lpstr>
      <vt:lpstr>How we will model the real world</vt:lpstr>
      <vt:lpstr>“Time” and “Process” are ordered sets</vt:lpstr>
      <vt:lpstr>PowerPoint Presentation</vt:lpstr>
      <vt:lpstr>Ordered sets inherit several fields</vt:lpstr>
      <vt:lpstr>More info on the Alloy utility modules</vt:lpstr>
      <vt:lpstr>PowerPoint Presentation</vt:lpstr>
      <vt:lpstr>Each process has a neighbor (successor)</vt:lpstr>
      <vt:lpstr>PowerPoint Presentation</vt:lpstr>
      <vt:lpstr>Constrain the processes to a ring (cyclic)</vt:lpstr>
      <vt:lpstr>Here’s how to constrain the processes to form a ring</vt:lpstr>
      <vt:lpstr>The topology is static</vt:lpstr>
      <vt:lpstr>Each process has a pool of identifiers</vt:lpstr>
      <vt:lpstr>Associate each process identifier with time</vt:lpstr>
      <vt:lpstr>PowerPoint Presentation</vt:lpstr>
      <vt:lpstr>PowerPoint Presentation</vt:lpstr>
      <vt:lpstr>PowerPoint Presentation</vt:lpstr>
      <vt:lpstr>PowerPoint Presentation</vt:lpstr>
      <vt:lpstr>PowerPoint Presentation</vt:lpstr>
      <vt:lpstr>PowerPoint Presentation</vt:lpstr>
      <vt:lpstr>Protocol (revisited)</vt:lpstr>
      <vt:lpstr>Initial condition (T0)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vt:lpstr>
      <vt:lpstr>Elected</vt:lpstr>
      <vt:lpstr>Here’s how processes behave during each time step</vt:lpstr>
      <vt:lpstr>Here’s how each process behaves over a series of time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for electing a leader</vt:lpstr>
      <vt:lpstr>PowerPoint Presentation</vt:lpstr>
      <vt:lpstr>PowerPoint Presentation</vt:lpstr>
      <vt:lpstr>PowerPoint Presentation</vt:lpstr>
      <vt:lpstr>PowerPoint Presentation</vt:lpstr>
      <vt:lpstr>PowerPoint Presentation</vt:lpstr>
      <vt:lpstr>PowerPoint Presentation</vt:lpstr>
      <vt:lpstr>Here’s how each process behaves over a series of time steps</vt:lpstr>
      <vt:lpstr>p takes a step, or p.succ takes a step, but not both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Simulation</vt:lpstr>
      <vt:lpstr>PowerPoint Presentation</vt:lpstr>
      <vt:lpstr>Let’s check that one process is elected leader</vt:lpstr>
      <vt:lpstr>At most one process is elected</vt:lpstr>
      <vt:lpstr>At least one process is elected</vt:lpstr>
      <vt:lpstr>PowerPoint Presentation</vt:lpstr>
      <vt:lpstr>PowerPoint Presentation</vt:lpstr>
      <vt:lpstr>Force processes to make progress</vt:lpstr>
      <vt:lpstr>PowerPoint Presentation</vt:lpstr>
      <vt:lpstr>PowerPoint Presentation</vt:lpstr>
      <vt:lpstr>PowerPoint Presentation</vt:lpstr>
      <vt:lpstr>A few final comments</vt:lpstr>
      <vt:lpstr>Idiom we used in the leader election model</vt:lpstr>
      <vt:lpstr>Satisfy properties</vt:lpstr>
      <vt:lpstr>How to configure the  Alloy display</vt:lpstr>
      <vt:lpstr>Default Alloy display</vt:lpstr>
      <vt:lpstr>This is the display we want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 Election Model</dc:title>
  <dc:creator>Costello, Roger L.</dc:creator>
  <cp:lastModifiedBy>Costello, Roger L.</cp:lastModifiedBy>
  <cp:revision>448</cp:revision>
  <dcterms:created xsi:type="dcterms:W3CDTF">2016-12-02T18:22:06Z</dcterms:created>
  <dcterms:modified xsi:type="dcterms:W3CDTF">2016-12-18T20:18:10Z</dcterms:modified>
</cp:coreProperties>
</file>